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4"/>
  </p:handoutMasterIdLst>
  <p:sldIdLst>
    <p:sldId id="407" r:id="rId3"/>
    <p:sldId id="408" r:id="rId5"/>
    <p:sldId id="409" r:id="rId6"/>
    <p:sldId id="337" r:id="rId7"/>
    <p:sldId id="367" r:id="rId8"/>
    <p:sldId id="368" r:id="rId9"/>
    <p:sldId id="369" r:id="rId10"/>
    <p:sldId id="370" r:id="rId11"/>
    <p:sldId id="411" r:id="rId12"/>
    <p:sldId id="372" r:id="rId13"/>
    <p:sldId id="373" r:id="rId14"/>
    <p:sldId id="374" r:id="rId15"/>
    <p:sldId id="375" r:id="rId16"/>
    <p:sldId id="376" r:id="rId17"/>
    <p:sldId id="412" r:id="rId18"/>
    <p:sldId id="378" r:id="rId19"/>
    <p:sldId id="379" r:id="rId20"/>
    <p:sldId id="380" r:id="rId21"/>
    <p:sldId id="413" r:id="rId22"/>
    <p:sldId id="414" r:id="rId23"/>
    <p:sldId id="383" r:id="rId24"/>
    <p:sldId id="415" r:id="rId25"/>
    <p:sldId id="386" r:id="rId26"/>
    <p:sldId id="387" r:id="rId27"/>
    <p:sldId id="388" r:id="rId28"/>
    <p:sldId id="389" r:id="rId29"/>
    <p:sldId id="390" r:id="rId30"/>
    <p:sldId id="391" r:id="rId31"/>
    <p:sldId id="416" r:id="rId32"/>
    <p:sldId id="417" r:id="rId33"/>
    <p:sldId id="418" r:id="rId34"/>
    <p:sldId id="419" r:id="rId35"/>
    <p:sldId id="396" r:id="rId36"/>
    <p:sldId id="420" r:id="rId37"/>
    <p:sldId id="421" r:id="rId38"/>
    <p:sldId id="422" r:id="rId39"/>
    <p:sldId id="423" r:id="rId40"/>
    <p:sldId id="424" r:id="rId41"/>
    <p:sldId id="403" r:id="rId42"/>
    <p:sldId id="425" r:id="rId43"/>
  </p:sldIdLst>
  <p:sldSz cx="9144000" cy="5143500" type="screen16x9"/>
  <p:notesSz cx="6858000" cy="9144000"/>
  <p:defaultTextStyle>
    <a:defPPr>
      <a:defRPr lang="zh-CN"/>
    </a:defPPr>
    <a:lvl1pPr marL="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0BE"/>
    <a:srgbClr val="376399"/>
    <a:srgbClr val="0870BF"/>
    <a:srgbClr val="376296"/>
    <a:srgbClr val="106FBE"/>
    <a:srgbClr val="0A70BF"/>
    <a:srgbClr val="266CB4"/>
    <a:srgbClr val="376297"/>
    <a:srgbClr val="167ED4"/>
    <a:srgbClr val="178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354" y="90"/>
      </p:cViewPr>
      <p:guideLst>
        <p:guide orient="horz" pos="73"/>
        <p:guide orient="horz" pos="3074"/>
        <p:guide pos="5508"/>
        <p:guide pos="3538"/>
        <p:guide pos="2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BD366-6228-4BEC-B618-186EACC6CE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4042D-3CF7-42A4-A367-10BBE05455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351B2-F580-4DE2-8A4D-A850942C86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CAD82-0A9E-40A9-8CE8-34C3C4A7D81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https://ibaotu.com/sucai/19430581.html, https://ibaotu.com/sucai/18446130.html, https://ibaotu.com/sucai/19454536.html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https://ibaotu.com/Font/quanbu-0/cdde7a042cc68ec2caa7f5aa101b00e6.html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音乐：</a:t>
            </a:r>
            <a:r>
              <a:rPr lang="en-US" altLang="zh-CN" dirty="0"/>
              <a:t>https://ibaotu.com/sucai/975577.html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摄影图：</a:t>
            </a:r>
            <a:r>
              <a:rPr lang="en-US" altLang="zh-CN" dirty="0"/>
              <a:t>https://ibaotu.com/sucai/dragon1_3022.html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8129C-908D-4182-BD2C-5F347076F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CE428-F2D5-4B68-8403-7D30C621A7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https://ibaotu.com/sucai/19430581.html, https://ibaotu.com/sucai/18446130.html, https://ibaotu.com/sucai/19454536.html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https://ibaotu.com/Font/quanbu-0/cdde7a042cc68ec2caa7f5aa101b00e6.html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音乐：</a:t>
            </a:r>
            <a:r>
              <a:rPr lang="en-US" altLang="zh-CN" dirty="0"/>
              <a:t>https://ibaotu.com/sucai/975577.html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摄影图：</a:t>
            </a:r>
            <a:r>
              <a:rPr lang="en-US" altLang="zh-CN" dirty="0"/>
              <a:t>https://ibaotu.com/sucai/dragon1_3022.html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8129C-908D-4182-BD2C-5F347076F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1438" y="4805764"/>
            <a:ext cx="462224" cy="271972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9619A92-D636-4737-8703-660F1A2486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44E1-007E-4FCF-99A6-8BB62F9D51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759FB-BEEB-41E6-8455-9338F379079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AED099-C3CC-49E1-BE59-DA8FE3574C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FAF5B9-1F9E-44E6-A365-1C17975A1C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.wav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audio" Target="../media/audio2.wav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.wav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2.wav"/><Relationship Id="rId1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.sv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wmf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08212" y="898178"/>
            <a:ext cx="4315248" cy="2743200"/>
            <a:chOff x="1535250" y="1722119"/>
            <a:chExt cx="6090040" cy="1953261"/>
          </a:xfrm>
        </p:grpSpPr>
        <p:sp>
          <p:nvSpPr>
            <p:cNvPr id="34" name="矩形 33"/>
            <p:cNvSpPr/>
            <p:nvPr/>
          </p:nvSpPr>
          <p:spPr>
            <a:xfrm>
              <a:off x="1535250" y="1722119"/>
              <a:ext cx="5818634" cy="1953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algn="c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351170" y="1722119"/>
              <a:ext cx="274120" cy="1953261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文本框 11"/>
          <p:cNvSpPr txBox="1"/>
          <p:nvPr/>
        </p:nvSpPr>
        <p:spPr>
          <a:xfrm>
            <a:off x="711812" y="1241406"/>
            <a:ext cx="371381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600" b="1" dirty="0">
                <a:solidFill>
                  <a:srgbClr val="0070C0"/>
                </a:solidFill>
                <a:cs typeface="+mn-ea"/>
                <a:sym typeface="+mn-lt"/>
              </a:rPr>
              <a:t>流程管理</a:t>
            </a:r>
            <a:endParaRPr lang="zh-CN" altLang="en-US" sz="66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85452" y="2437058"/>
            <a:ext cx="3343957" cy="25332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1200" kern="0" dirty="0">
                <a:solidFill>
                  <a:prstClr val="white"/>
                </a:solidFill>
                <a:cs typeface="+mn-ea"/>
                <a:sym typeface="+mn-lt"/>
              </a:rPr>
              <a:t>总结计划丨工作汇报丨工作总结丨述职报告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文本框 11"/>
          <p:cNvSpPr txBox="1"/>
          <p:nvPr/>
        </p:nvSpPr>
        <p:spPr>
          <a:xfrm>
            <a:off x="892865" y="2902834"/>
            <a:ext cx="3208434" cy="2298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900" dirty="0">
                <a:cs typeface="+mn-ea"/>
                <a:sym typeface="+mn-lt"/>
              </a:rPr>
              <a:t>汇报</a:t>
            </a:r>
            <a:r>
              <a:rPr lang="zh-CN" altLang="en-US" sz="900" dirty="0" smtClean="0">
                <a:cs typeface="+mn-ea"/>
                <a:sym typeface="+mn-lt"/>
              </a:rPr>
              <a:t>人：</a:t>
            </a:r>
            <a:r>
              <a:rPr lang="en-AU" altLang="zh-CN" sz="900" dirty="0" smtClean="0">
                <a:cs typeface="+mn-ea"/>
                <a:sym typeface="+mn-lt"/>
              </a:rPr>
              <a:t>XXXXX</a:t>
            </a:r>
            <a:r>
              <a:rPr lang="zh-CN" altLang="en-US" sz="900" dirty="0" smtClean="0">
                <a:cs typeface="+mn-ea"/>
                <a:sym typeface="+mn-lt"/>
              </a:rPr>
              <a:t>  时间：</a:t>
            </a:r>
            <a:r>
              <a:rPr lang="en-US" altLang="zh-CN" sz="900" dirty="0" smtClean="0">
                <a:cs typeface="+mn-ea"/>
                <a:sym typeface="+mn-lt"/>
              </a:rPr>
              <a:t>202X</a:t>
            </a:r>
            <a:r>
              <a:rPr lang="en-US" altLang="zh-CN" sz="900" dirty="0" smtClean="0">
                <a:cs typeface="+mn-ea"/>
                <a:sym typeface="+mn-lt"/>
              </a:rPr>
              <a:t>.XX.XX</a:t>
            </a:r>
            <a:endParaRPr lang="zh-CN" altLang="en-US" sz="900" dirty="0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r="21415"/>
          <a:stretch>
            <a:fillRect/>
          </a:stretch>
        </p:blipFill>
        <p:spPr>
          <a:xfrm>
            <a:off x="-793" y="4229101"/>
            <a:ext cx="9144793" cy="9144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4520" y="564847"/>
            <a:ext cx="2873409" cy="431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矩形 44"/>
          <p:cNvSpPr/>
          <p:nvPr/>
        </p:nvSpPr>
        <p:spPr>
          <a:xfrm flipH="1">
            <a:off x="508212" y="225982"/>
            <a:ext cx="566208" cy="497683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&lt;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dtukuppt-5bd80e2b4339e9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75676"/>
            <a:ext cx="609600" cy="609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7" grpId="0" animBg="1"/>
      <p:bldP spid="38" grpId="0"/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4234" y="1393767"/>
            <a:ext cx="3907825" cy="2795963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605169" y="170201"/>
            <a:ext cx="2166605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什么是流程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管理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87705" y="1088172"/>
            <a:ext cx="3847465" cy="3394929"/>
            <a:chOff x="1321190" y="1623578"/>
            <a:chExt cx="7460860" cy="3550941"/>
          </a:xfrm>
        </p:grpSpPr>
        <p:sp>
          <p:nvSpPr>
            <p:cNvPr id="15" name="矩形 14"/>
            <p:cNvSpPr/>
            <p:nvPr/>
          </p:nvSpPr>
          <p:spPr>
            <a:xfrm>
              <a:off x="1321190" y="1623578"/>
              <a:ext cx="7460860" cy="355094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457200" sx="102000" sy="102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21190" y="5032905"/>
              <a:ext cx="7460860" cy="141614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65316" name="矩形 1165315"/>
          <p:cNvSpPr/>
          <p:nvPr/>
        </p:nvSpPr>
        <p:spPr>
          <a:xfrm>
            <a:off x="964881" y="1393767"/>
            <a:ext cx="3293111" cy="264834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00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 lvl="0">
              <a:lnSpc>
                <a:spcPct val="150000"/>
              </a:lnSpc>
            </a:pPr>
            <a:r>
              <a:rPr lang="zh-CN" altLang="en-US" sz="1400" b="1" dirty="0">
                <a:solidFill>
                  <a:srgbClr val="106FBE"/>
                </a:solidFill>
                <a:latin typeface="+mn-lt"/>
                <a:ea typeface="+mn-ea"/>
                <a:cs typeface="+mn-ea"/>
                <a:sym typeface="+mn-lt"/>
              </a:rPr>
              <a:t>流程管理是一种以规范化地构造端到端的卓越业务流程为中心，以持续地提高组织业务绩效为目的的系统化管理方法。</a:t>
            </a:r>
            <a:br>
              <a:rPr lang="zh-CN" altLang="en-US" sz="1400" b="1" dirty="0">
                <a:solidFill>
                  <a:srgbClr val="106FBE"/>
                </a:solidFill>
                <a:latin typeface="+mn-lt"/>
                <a:ea typeface="+mn-ea"/>
                <a:cs typeface="+mn-ea"/>
                <a:sym typeface="+mn-lt"/>
              </a:rPr>
            </a:br>
            <a:br>
              <a:rPr lang="zh-CN" altLang="en-US" sz="1400" b="1" dirty="0">
                <a:solidFill>
                  <a:srgbClr val="106FBE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1400" b="1" dirty="0">
                <a:solidFill>
                  <a:srgbClr val="106FBE"/>
                </a:solidFill>
                <a:latin typeface="+mn-lt"/>
                <a:ea typeface="+mn-ea"/>
                <a:cs typeface="+mn-ea"/>
                <a:sym typeface="+mn-lt"/>
              </a:rPr>
              <a:t>另一种定义：</a:t>
            </a:r>
            <a:r>
              <a:rPr lang="zh-CN" altLang="en-US" sz="1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是指企业根据自身的战略重点，有选择地对支撑其战略实现的关键业务流程进行系统化的、持续改进的管理过程。</a:t>
            </a:r>
            <a:endParaRPr lang="zh-CN" altLang="en-US" sz="14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6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653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6" name="矩形 1211395"/>
          <p:cNvSpPr/>
          <p:nvPr/>
        </p:nvSpPr>
        <p:spPr>
          <a:xfrm>
            <a:off x="3637757" y="2985733"/>
            <a:ext cx="1073150" cy="612775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53882" dir="2699999" algn="ctr" rotWithShape="0">
              <a:schemeClr val="tx1"/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11397" name="矩形 1211396"/>
          <p:cNvSpPr/>
          <p:nvPr/>
        </p:nvSpPr>
        <p:spPr>
          <a:xfrm>
            <a:off x="2148047" y="1461098"/>
            <a:ext cx="1073150" cy="612775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53882" dir="2699999" algn="ctr" rotWithShape="0">
              <a:schemeClr val="tx1"/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11398" name="矩形 1211397"/>
          <p:cNvSpPr/>
          <p:nvPr/>
        </p:nvSpPr>
        <p:spPr>
          <a:xfrm>
            <a:off x="2180115" y="2970493"/>
            <a:ext cx="1073150" cy="612775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53882" dir="2699999" algn="ctr" rotWithShape="0">
              <a:schemeClr val="tx1"/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11399" name="矩形 1211398"/>
          <p:cNvSpPr/>
          <p:nvPr/>
        </p:nvSpPr>
        <p:spPr>
          <a:xfrm>
            <a:off x="682467" y="1446493"/>
            <a:ext cx="1073150" cy="612775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53882" dir="2699999" algn="ctr" rotWithShape="0">
              <a:schemeClr val="tx1"/>
            </a:outerShdw>
          </a:effectLst>
        </p:spPr>
        <p:txBody>
          <a:bodyPr/>
          <a:lstStyle/>
          <a:p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1211400" name="矩形 1211399"/>
          <p:cNvSpPr/>
          <p:nvPr/>
        </p:nvSpPr>
        <p:spPr>
          <a:xfrm>
            <a:off x="3559335" y="1461098"/>
            <a:ext cx="1230312" cy="612775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53882" dir="2699999" algn="ctr" rotWithShape="0">
              <a:schemeClr val="tx1"/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11403" name="矩形 1211402"/>
          <p:cNvSpPr/>
          <p:nvPr/>
        </p:nvSpPr>
        <p:spPr>
          <a:xfrm>
            <a:off x="682467" y="2262786"/>
            <a:ext cx="1308100" cy="451485"/>
          </a:xfrm>
          <a:prstGeom prst="rect">
            <a:avLst/>
          </a:prstGeom>
          <a:noFill/>
          <a:ln w="9525">
            <a:noFill/>
          </a:ln>
        </p:spPr>
        <p:txBody>
          <a:bodyPr lIns="82550" tIns="41275" rIns="82550" bIns="41275">
            <a:spAutoFit/>
          </a:bodyPr>
          <a:lstStyle/>
          <a:p>
            <a:pPr algn="l" defTabSz="739775" eaLnBrk="0" hangingPunct="0"/>
            <a:r>
              <a:rPr lang="zh-CN" altLang="en-US" sz="1200" dirty="0">
                <a:cs typeface="+mn-ea"/>
                <a:sym typeface="+mn-lt"/>
              </a:rPr>
              <a:t>满足和超越客户的期望。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211404" name="矩形 1211403"/>
          <p:cNvSpPr/>
          <p:nvPr/>
        </p:nvSpPr>
        <p:spPr>
          <a:xfrm>
            <a:off x="3607277" y="3888386"/>
            <a:ext cx="1211263" cy="821055"/>
          </a:xfrm>
          <a:prstGeom prst="rect">
            <a:avLst/>
          </a:prstGeom>
          <a:noFill/>
          <a:ln w="9525">
            <a:noFill/>
          </a:ln>
        </p:spPr>
        <p:txBody>
          <a:bodyPr lIns="82550" tIns="41275" rIns="82550" bIns="41275">
            <a:spAutoFit/>
          </a:bodyPr>
          <a:lstStyle/>
          <a:p>
            <a:pPr algn="l" defTabSz="739775" eaLnBrk="0" hangingPunct="0"/>
            <a:r>
              <a:rPr lang="zh-CN" altLang="en-US" sz="1200" dirty="0">
                <a:cs typeface="+mn-ea"/>
                <a:sym typeface="+mn-lt"/>
              </a:rPr>
              <a:t>建立顺畅的业务流程；</a:t>
            </a:r>
            <a:endParaRPr lang="zh-CN" altLang="en-US" sz="1200" dirty="0">
              <a:cs typeface="+mn-ea"/>
              <a:sym typeface="+mn-lt"/>
            </a:endParaRPr>
          </a:p>
          <a:p>
            <a:pPr algn="l" defTabSz="739775" eaLnBrk="0" hangingPunct="0"/>
            <a:r>
              <a:rPr lang="zh-CN" altLang="en-US" sz="1200" dirty="0">
                <a:cs typeface="+mn-ea"/>
                <a:sym typeface="+mn-lt"/>
              </a:rPr>
              <a:t>提高运作效率。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211405" name="矩形 1211404"/>
          <p:cNvSpPr/>
          <p:nvPr/>
        </p:nvSpPr>
        <p:spPr>
          <a:xfrm>
            <a:off x="548640" y="843084"/>
            <a:ext cx="2413953" cy="328295"/>
          </a:xfrm>
          <a:prstGeom prst="rect">
            <a:avLst/>
          </a:prstGeom>
          <a:noFill/>
          <a:ln w="9525">
            <a:noFill/>
          </a:ln>
        </p:spPr>
        <p:txBody>
          <a:bodyPr wrap="square" lIns="82550" tIns="41275" rIns="82550" bIns="41275">
            <a:spAutoFit/>
          </a:bodyPr>
          <a:lstStyle/>
          <a:p>
            <a:pPr algn="ctr" defTabSz="739775" eaLnBrk="0" hangingPunct="0"/>
            <a:r>
              <a:rPr lang="zh-CN" altLang="en-US" sz="1600" b="1" dirty="0">
                <a:solidFill>
                  <a:srgbClr val="106FBE"/>
                </a:solidFill>
                <a:cs typeface="+mn-ea"/>
                <a:sym typeface="+mn-lt"/>
              </a:rPr>
              <a:t>为什么要进行流程控制</a:t>
            </a:r>
            <a:endParaRPr lang="zh-CN" altLang="en-US" sz="1600" b="1" dirty="0">
              <a:solidFill>
                <a:srgbClr val="106FBE"/>
              </a:solidFill>
              <a:cs typeface="+mn-ea"/>
              <a:sym typeface="+mn-lt"/>
            </a:endParaRPr>
          </a:p>
        </p:txBody>
      </p:sp>
      <p:sp>
        <p:nvSpPr>
          <p:cNvPr id="1211406" name="矩形 1211405"/>
          <p:cNvSpPr/>
          <p:nvPr/>
        </p:nvSpPr>
        <p:spPr>
          <a:xfrm>
            <a:off x="3574892" y="2262786"/>
            <a:ext cx="1200150" cy="821055"/>
          </a:xfrm>
          <a:prstGeom prst="rect">
            <a:avLst/>
          </a:prstGeom>
          <a:noFill/>
          <a:ln w="9525">
            <a:noFill/>
          </a:ln>
        </p:spPr>
        <p:txBody>
          <a:bodyPr lIns="82550" tIns="41275" rIns="82550" bIns="41275">
            <a:spAutoFit/>
          </a:bodyPr>
          <a:lstStyle/>
          <a:p>
            <a:pPr algn="l" defTabSz="739775" eaLnBrk="0" hangingPunct="0"/>
            <a:r>
              <a:rPr lang="zh-CN" altLang="en-US" sz="1200" dirty="0">
                <a:cs typeface="+mn-ea"/>
                <a:sym typeface="+mn-lt"/>
              </a:rPr>
              <a:t>明确职责，建立高效的团队。</a:t>
            </a:r>
            <a:endParaRPr lang="zh-CN" altLang="en-US" sz="1200" dirty="0">
              <a:cs typeface="+mn-ea"/>
              <a:sym typeface="+mn-lt"/>
            </a:endParaRPr>
          </a:p>
          <a:p>
            <a:pPr algn="l" defTabSz="739775" eaLnBrk="0" hangingPunct="0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211407" name="矩形 1211406"/>
          <p:cNvSpPr/>
          <p:nvPr/>
        </p:nvSpPr>
        <p:spPr>
          <a:xfrm>
            <a:off x="778670" y="1615403"/>
            <a:ext cx="881062" cy="27559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客户</a:t>
            </a:r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11408" name="矩形 1211407"/>
          <p:cNvSpPr/>
          <p:nvPr/>
        </p:nvSpPr>
        <p:spPr>
          <a:xfrm>
            <a:off x="2473167" y="1629056"/>
            <a:ext cx="487680" cy="275590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股东</a:t>
            </a:r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11409" name="矩形 1211408"/>
          <p:cNvSpPr/>
          <p:nvPr/>
        </p:nvSpPr>
        <p:spPr>
          <a:xfrm>
            <a:off x="3931127" y="1629056"/>
            <a:ext cx="487680" cy="275590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人员</a:t>
            </a:r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11410" name="矩形 1211409"/>
          <p:cNvSpPr/>
          <p:nvPr/>
        </p:nvSpPr>
        <p:spPr>
          <a:xfrm>
            <a:off x="2356645" y="3154643"/>
            <a:ext cx="792480" cy="275590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企业策略</a:t>
            </a:r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11411" name="矩形 1211410"/>
          <p:cNvSpPr/>
          <p:nvPr/>
        </p:nvSpPr>
        <p:spPr>
          <a:xfrm>
            <a:off x="3606960" y="3139403"/>
            <a:ext cx="1133475" cy="27559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业务运作</a:t>
            </a:r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11412" name="矩形 1211411"/>
          <p:cNvSpPr/>
          <p:nvPr/>
        </p:nvSpPr>
        <p:spPr>
          <a:xfrm>
            <a:off x="2148047" y="2273263"/>
            <a:ext cx="1209675" cy="451485"/>
          </a:xfrm>
          <a:prstGeom prst="rect">
            <a:avLst/>
          </a:prstGeom>
          <a:noFill/>
          <a:ln w="9525">
            <a:noFill/>
          </a:ln>
        </p:spPr>
        <p:txBody>
          <a:bodyPr lIns="82550" tIns="41275" rIns="82550" bIns="41275">
            <a:spAutoFit/>
          </a:bodyPr>
          <a:lstStyle/>
          <a:p>
            <a:pPr algn="l" defTabSz="739775" eaLnBrk="0" hangingPunct="0"/>
            <a:r>
              <a:rPr lang="zh-CN" altLang="en-US" sz="1200" dirty="0">
                <a:cs typeface="+mn-ea"/>
                <a:sym typeface="+mn-lt"/>
              </a:rPr>
              <a:t>创造股东价值。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211413" name="矩形 1211412"/>
          <p:cNvSpPr/>
          <p:nvPr/>
        </p:nvSpPr>
        <p:spPr>
          <a:xfrm>
            <a:off x="2107090" y="3949346"/>
            <a:ext cx="1292225" cy="636270"/>
          </a:xfrm>
          <a:prstGeom prst="rect">
            <a:avLst/>
          </a:prstGeom>
          <a:noFill/>
          <a:ln w="9525">
            <a:noFill/>
          </a:ln>
        </p:spPr>
        <p:txBody>
          <a:bodyPr lIns="82550" tIns="41275" rIns="82550" bIns="41275">
            <a:spAutoFit/>
          </a:bodyPr>
          <a:lstStyle/>
          <a:p>
            <a:pPr algn="l" defTabSz="739775" eaLnBrk="0" hangingPunct="0"/>
            <a:r>
              <a:rPr lang="zh-CN" altLang="en-US" sz="1200" dirty="0">
                <a:cs typeface="+mn-ea"/>
                <a:sym typeface="+mn-lt"/>
              </a:rPr>
              <a:t>确保业务运作和企业策略的一致性。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211402" name="矩形 1211401"/>
          <p:cNvSpPr/>
          <p:nvPr/>
        </p:nvSpPr>
        <p:spPr>
          <a:xfrm>
            <a:off x="5788501" y="909830"/>
            <a:ext cx="2096545" cy="328295"/>
          </a:xfrm>
          <a:prstGeom prst="rect">
            <a:avLst/>
          </a:prstGeom>
          <a:noFill/>
          <a:ln w="9525">
            <a:noFill/>
          </a:ln>
        </p:spPr>
        <p:txBody>
          <a:bodyPr wrap="square" lIns="82550" tIns="41275" rIns="82550" bIns="41275">
            <a:spAutoFit/>
          </a:bodyPr>
          <a:lstStyle/>
          <a:p>
            <a:pPr defTabSz="739775" eaLnBrk="0" hangingPunct="0"/>
            <a:r>
              <a:rPr lang="zh-CN" altLang="en-US" sz="1600" b="1" dirty="0">
                <a:solidFill>
                  <a:srgbClr val="106FBE"/>
                </a:solidFill>
                <a:cs typeface="+mn-ea"/>
                <a:sym typeface="+mn-lt"/>
              </a:rPr>
              <a:t>流程控制的价值体现</a:t>
            </a:r>
            <a:endParaRPr lang="zh-CN" altLang="en-US" sz="1600" b="1" dirty="0">
              <a:solidFill>
                <a:srgbClr val="106FBE"/>
              </a:solidFill>
              <a:cs typeface="+mn-ea"/>
              <a:sym typeface="+mn-lt"/>
            </a:endParaRPr>
          </a:p>
        </p:txBody>
      </p:sp>
      <p:sp>
        <p:nvSpPr>
          <p:cNvPr id="1211401" name="矩形 1211400"/>
          <p:cNvSpPr/>
          <p:nvPr/>
        </p:nvSpPr>
        <p:spPr>
          <a:xfrm>
            <a:off x="5678329" y="1514756"/>
            <a:ext cx="2954020" cy="3138170"/>
          </a:xfrm>
          <a:prstGeom prst="rect">
            <a:avLst/>
          </a:prstGeom>
          <a:noFill/>
          <a:ln w="9525">
            <a:noFill/>
          </a:ln>
        </p:spPr>
        <p:txBody>
          <a:bodyPr wrap="square" lIns="92075" tIns="46038" rIns="92075" bIns="46038">
            <a:spAutoFit/>
          </a:bodyPr>
          <a:lstStyle/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满足公司治理的要求；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降低操作风险，减少潜在地损失；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优化流程设计，提高工作效率；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及时发现流程中的控制弱点；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确保公司策略得以有效地执行；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确保建立和完善职责分离的机制；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改进信息系统的安全性和可靠性；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管理层得以有效的监督和控制企业运作；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r>
              <a:rPr lang="zh-CN" altLang="en-US" sz="1200" dirty="0">
                <a:cs typeface="+mn-ea"/>
                <a:sym typeface="+mn-lt"/>
              </a:rPr>
              <a:t>及时收集有价值的信息，为管理层决策提供依据。	</a:t>
            </a:r>
            <a:endParaRPr lang="zh-CN" altLang="en-US" sz="1200" dirty="0">
              <a:cs typeface="+mn-ea"/>
              <a:sym typeface="+mn-lt"/>
            </a:endParaRPr>
          </a:p>
          <a:p>
            <a:pPr lvl="1" indent="-228600" algn="l" eaLnBrk="0" hangingPunct="0">
              <a:spcBef>
                <a:spcPct val="50000"/>
              </a:spcBef>
              <a:buClr>
                <a:srgbClr val="106FBE"/>
              </a:buClr>
              <a:buFont typeface="+mj-lt"/>
              <a:buAutoNum type="arabicPeriod"/>
            </a:pP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605169" y="170201"/>
            <a:ext cx="2453944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流程管理的价值体现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11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11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11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11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1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11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11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1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11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1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11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11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11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11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11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11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1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1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11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11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11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11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11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1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11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11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11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11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11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11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11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11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11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1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1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11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11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11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11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1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1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11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11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1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21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11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11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11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11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11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11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114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114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4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114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1396" grpId="0" animBg="1"/>
      <p:bldP spid="1211397" grpId="0" animBg="1"/>
      <p:bldP spid="1211398" grpId="0" animBg="1"/>
      <p:bldP spid="1211399" grpId="0" animBg="1"/>
      <p:bldP spid="1211400" grpId="0" animBg="1"/>
      <p:bldP spid="1211403" grpId="0"/>
      <p:bldP spid="1211404" grpId="0"/>
      <p:bldP spid="1211405" grpId="0"/>
      <p:bldP spid="1211406" grpId="0"/>
      <p:bldP spid="1211407" grpId="0"/>
      <p:bldP spid="1211408" grpId="0"/>
      <p:bldP spid="1211409" grpId="0"/>
      <p:bldP spid="1211410" grpId="0"/>
      <p:bldP spid="1211411" grpId="0"/>
      <p:bldP spid="1211412" grpId="0"/>
      <p:bldP spid="1211413" grpId="0"/>
      <p:bldP spid="1211402" grpId="0"/>
      <p:bldP spid="1211401" grpId="0" build="p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9" name="文本框 1207298"/>
          <p:cNvSpPr txBox="1"/>
          <p:nvPr/>
        </p:nvSpPr>
        <p:spPr>
          <a:xfrm>
            <a:off x="1144588" y="1171575"/>
            <a:ext cx="7025956" cy="100796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75000"/>
              </a:lnSpc>
              <a:spcBef>
                <a:spcPct val="50000"/>
              </a:spcBef>
            </a:pPr>
            <a:r>
              <a:rPr lang="zh-CN" altLang="en-US" sz="1600" dirty="0">
                <a:cs typeface="+mn-ea"/>
                <a:sym typeface="+mn-lt"/>
              </a:rPr>
              <a:t>流程管理核心是从流程角度出发，关注流程是否增值</a:t>
            </a:r>
            <a:r>
              <a:rPr lang="en-US" altLang="zh-CN" sz="1600" dirty="0">
                <a:cs typeface="+mn-ea"/>
                <a:sym typeface="+mn-lt"/>
              </a:rPr>
              <a:t>,</a:t>
            </a:r>
            <a:r>
              <a:rPr lang="zh-CN" altLang="en-US" sz="1600" dirty="0">
                <a:cs typeface="+mn-ea"/>
                <a:sym typeface="+mn-lt"/>
              </a:rPr>
              <a:t>籍此建立一套构造卓越的业务流程。</a:t>
            </a:r>
            <a:r>
              <a:rPr lang="zh-CN" altLang="en-US" sz="1800" dirty="0">
                <a:cs typeface="+mn-ea"/>
                <a:sym typeface="+mn-lt"/>
              </a:rPr>
              <a:t> </a:t>
            </a:r>
            <a:endParaRPr lang="zh-CN" altLang="en-US" sz="1800" dirty="0">
              <a:cs typeface="+mn-ea"/>
              <a:sym typeface="+mn-lt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05169" y="170201"/>
            <a:ext cx="2453944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流程管理的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核心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 b="39454"/>
          <a:stretch>
            <a:fillRect/>
          </a:stretch>
        </p:blipFill>
        <p:spPr>
          <a:xfrm>
            <a:off x="1144588" y="2742260"/>
            <a:ext cx="7058025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0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7299" grpId="0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3" name="矩形 1018882"/>
          <p:cNvSpPr/>
          <p:nvPr/>
        </p:nvSpPr>
        <p:spPr>
          <a:xfrm>
            <a:off x="424539" y="1077816"/>
            <a:ext cx="428625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106FBE"/>
                </a:solidFill>
                <a:cs typeface="+mn-ea"/>
                <a:sym typeface="+mn-lt"/>
              </a:rPr>
              <a:t>核心流程</a:t>
            </a:r>
            <a:endParaRPr lang="zh-CN" altLang="en-US" sz="1600" b="1" dirty="0">
              <a:solidFill>
                <a:srgbClr val="106FBE"/>
              </a:solidFill>
              <a:cs typeface="+mn-ea"/>
              <a:sym typeface="+mn-lt"/>
            </a:endParaRPr>
          </a:p>
        </p:txBody>
      </p:sp>
      <p:sp>
        <p:nvSpPr>
          <p:cNvPr id="1018884" name="矩形 1018883"/>
          <p:cNvSpPr/>
          <p:nvPr/>
        </p:nvSpPr>
        <p:spPr>
          <a:xfrm>
            <a:off x="424539" y="2564351"/>
            <a:ext cx="466725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106FBE"/>
                </a:solidFill>
                <a:cs typeface="+mn-ea"/>
                <a:sym typeface="+mn-lt"/>
              </a:rPr>
              <a:t>管理与支持流程</a:t>
            </a:r>
            <a:endParaRPr lang="zh-CN" altLang="en-US" sz="1600" b="1" dirty="0">
              <a:solidFill>
                <a:srgbClr val="106FBE"/>
              </a:solidFill>
              <a:cs typeface="+mn-ea"/>
              <a:sym typeface="+mn-lt"/>
            </a:endParaRPr>
          </a:p>
        </p:txBody>
      </p:sp>
      <p:grpSp>
        <p:nvGrpSpPr>
          <p:cNvPr id="1018885" name="组合 1018884"/>
          <p:cNvGrpSpPr/>
          <p:nvPr/>
        </p:nvGrpSpPr>
        <p:grpSpPr>
          <a:xfrm>
            <a:off x="1396751" y="2154141"/>
            <a:ext cx="6514465" cy="2306955"/>
            <a:chOff x="576" y="1393"/>
            <a:chExt cx="4884" cy="174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18887" name="矩形 1018886"/>
            <p:cNvSpPr/>
            <p:nvPr/>
          </p:nvSpPr>
          <p:spPr>
            <a:xfrm>
              <a:off x="576" y="2916"/>
              <a:ext cx="4884" cy="218"/>
            </a:xfrm>
            <a:prstGeom prst="rect">
              <a:avLst/>
            </a:prstGeom>
            <a:gradFill>
              <a:gsLst>
                <a:gs pos="50000">
                  <a:srgbClr val="266CB4"/>
                </a:gs>
                <a:gs pos="0">
                  <a:srgbClr val="376297"/>
                </a:gs>
                <a:gs pos="100000">
                  <a:srgbClr val="106FBE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行政事务管理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18888" name="矩形 1018887"/>
            <p:cNvSpPr/>
            <p:nvPr/>
          </p:nvSpPr>
          <p:spPr>
            <a:xfrm>
              <a:off x="576" y="1981"/>
              <a:ext cx="4884" cy="218"/>
            </a:xfrm>
            <a:prstGeom prst="rect">
              <a:avLst/>
            </a:prstGeom>
            <a:gradFill>
              <a:gsLst>
                <a:gs pos="50000">
                  <a:srgbClr val="266CB4"/>
                </a:gs>
                <a:gs pos="0">
                  <a:srgbClr val="376297"/>
                </a:gs>
                <a:gs pos="100000">
                  <a:srgbClr val="106FBE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财务管理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18889" name="矩形 1018888"/>
            <p:cNvSpPr/>
            <p:nvPr/>
          </p:nvSpPr>
          <p:spPr>
            <a:xfrm>
              <a:off x="576" y="2284"/>
              <a:ext cx="4884" cy="218"/>
            </a:xfrm>
            <a:prstGeom prst="rect">
              <a:avLst/>
            </a:prstGeom>
            <a:gradFill>
              <a:gsLst>
                <a:gs pos="50000">
                  <a:srgbClr val="266CB4"/>
                </a:gs>
                <a:gs pos="0">
                  <a:srgbClr val="376297"/>
                </a:gs>
                <a:gs pos="100000">
                  <a:srgbClr val="106FBE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固定资产管理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18890" name="矩形 1018889"/>
            <p:cNvSpPr/>
            <p:nvPr/>
          </p:nvSpPr>
          <p:spPr>
            <a:xfrm>
              <a:off x="576" y="2599"/>
              <a:ext cx="4884" cy="219"/>
            </a:xfrm>
            <a:prstGeom prst="rect">
              <a:avLst/>
            </a:prstGeom>
            <a:gradFill>
              <a:gsLst>
                <a:gs pos="50000">
                  <a:srgbClr val="266CB4"/>
                </a:gs>
                <a:gs pos="0">
                  <a:srgbClr val="376297"/>
                </a:gs>
                <a:gs pos="100000">
                  <a:srgbClr val="106FBE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人力资源管理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18891" name="矩形 1018890"/>
            <p:cNvSpPr/>
            <p:nvPr/>
          </p:nvSpPr>
          <p:spPr>
            <a:xfrm>
              <a:off x="576" y="1681"/>
              <a:ext cx="4884" cy="218"/>
            </a:xfrm>
            <a:prstGeom prst="rect">
              <a:avLst/>
            </a:prstGeom>
            <a:gradFill>
              <a:gsLst>
                <a:gs pos="50000">
                  <a:srgbClr val="266CB4"/>
                </a:gs>
                <a:gs pos="0">
                  <a:srgbClr val="376297"/>
                </a:gs>
                <a:gs pos="100000">
                  <a:srgbClr val="106FBE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预算管理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18892" name="矩形 1018891"/>
            <p:cNvSpPr/>
            <p:nvPr/>
          </p:nvSpPr>
          <p:spPr>
            <a:xfrm>
              <a:off x="576" y="1393"/>
              <a:ext cx="4884" cy="218"/>
            </a:xfrm>
            <a:prstGeom prst="rect">
              <a:avLst/>
            </a:prstGeom>
            <a:gradFill>
              <a:gsLst>
                <a:gs pos="50000">
                  <a:srgbClr val="266CB4"/>
                </a:gs>
                <a:gs pos="0">
                  <a:srgbClr val="376297"/>
                </a:gs>
                <a:gs pos="100000">
                  <a:srgbClr val="106FBE"/>
                </a:gs>
              </a:gsLst>
              <a:lin ang="5400000" scaled="1"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品质管理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18893" name="矩形 1018892"/>
          <p:cNvSpPr/>
          <p:nvPr/>
        </p:nvSpPr>
        <p:spPr>
          <a:xfrm>
            <a:off x="957304" y="1116869"/>
            <a:ext cx="1377950" cy="668337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研发管理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18894" name="矩形 1018893"/>
          <p:cNvSpPr/>
          <p:nvPr/>
        </p:nvSpPr>
        <p:spPr>
          <a:xfrm>
            <a:off x="2561314" y="1117504"/>
            <a:ext cx="1414463" cy="668337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采购管理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18895" name="矩形 1018894"/>
          <p:cNvSpPr/>
          <p:nvPr/>
        </p:nvSpPr>
        <p:spPr>
          <a:xfrm>
            <a:off x="4165007" y="1117504"/>
            <a:ext cx="1438275" cy="668337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库存管理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18896" name="矩形 1018895"/>
          <p:cNvSpPr/>
          <p:nvPr/>
        </p:nvSpPr>
        <p:spPr>
          <a:xfrm>
            <a:off x="5869982" y="1117504"/>
            <a:ext cx="1230312" cy="671512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cs typeface="+mn-ea"/>
                <a:sym typeface="+mn-lt"/>
              </a:rPr>
              <a:t>生产过程管理</a:t>
            </a: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18900" name="矩形 1018899"/>
          <p:cNvSpPr/>
          <p:nvPr/>
        </p:nvSpPr>
        <p:spPr>
          <a:xfrm>
            <a:off x="7270474" y="1116551"/>
            <a:ext cx="1439863" cy="668338"/>
          </a:xfrm>
          <a:prstGeom prst="rect">
            <a:avLst/>
          </a:prstGeom>
          <a:gradFill>
            <a:gsLst>
              <a:gs pos="50000">
                <a:srgbClr val="266CB4"/>
              </a:gs>
              <a:gs pos="0">
                <a:srgbClr val="376297"/>
              </a:gs>
              <a:gs pos="100000">
                <a:srgbClr val="106FBE"/>
              </a:gs>
            </a:gsLst>
            <a:lin ang="5400000" scaled="1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tx1"/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营销管理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605169" y="170201"/>
            <a:ext cx="2453944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流程管理的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范围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"/>
                                        <p:tgtEl>
                                          <p:spTgt spid="1018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1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883" grpId="0" build="p"/>
      <p:bldP spid="1018884" grpId="0" build="p"/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605169" y="170201"/>
            <a:ext cx="2453944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流程管理的要素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25372" y="1483848"/>
            <a:ext cx="2397015" cy="237799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36063" y="1504546"/>
            <a:ext cx="1709234" cy="461665"/>
          </a:xfrm>
          <a:prstGeom prst="rect">
            <a:avLst/>
          </a:prstGeom>
          <a:solidFill>
            <a:srgbClr val="106FB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战略导向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36063" y="3212510"/>
            <a:ext cx="1709234" cy="461665"/>
          </a:xfrm>
          <a:prstGeom prst="rect">
            <a:avLst/>
          </a:prstGeom>
          <a:solidFill>
            <a:srgbClr val="106FB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流程改善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02462" y="1504546"/>
            <a:ext cx="1709234" cy="461665"/>
          </a:xfrm>
          <a:prstGeom prst="rect">
            <a:avLst/>
          </a:prstGeom>
          <a:solidFill>
            <a:srgbClr val="106FB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持续优化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02462" y="3212510"/>
            <a:ext cx="1709234" cy="461665"/>
          </a:xfrm>
          <a:prstGeom prst="rect">
            <a:avLst/>
          </a:prstGeom>
          <a:solidFill>
            <a:srgbClr val="106FB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知识固化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8234" y="508482"/>
            <a:ext cx="8085459" cy="42034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235" y="508482"/>
            <a:ext cx="8085459" cy="1433789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545604" y="951349"/>
            <a:ext cx="1950720" cy="1870712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7329" y="2302991"/>
            <a:ext cx="579728" cy="571828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&lt;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12575" y="2302991"/>
            <a:ext cx="584219" cy="571827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&gt;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248634" y="2973137"/>
            <a:ext cx="4687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4000" spc="300" dirty="0" smtClean="0">
                <a:cs typeface="+mn-ea"/>
                <a:sym typeface="+mn-lt"/>
              </a:rPr>
              <a:t>三、</a:t>
            </a:r>
            <a:r>
              <a:rPr lang="zh-CN" altLang="en-US" sz="4000" spc="300" dirty="0">
                <a:cs typeface="+mn-ea"/>
                <a:sym typeface="+mn-lt"/>
              </a:rPr>
              <a:t>流程优化概述</a:t>
            </a:r>
            <a:endParaRPr lang="zh-CN" altLang="en-US" sz="4000" spc="300" dirty="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352879" y="3796402"/>
            <a:ext cx="1613877" cy="261610"/>
            <a:chOff x="2905204" y="3943287"/>
            <a:chExt cx="1613877" cy="261610"/>
          </a:xfrm>
        </p:grpSpPr>
        <p:sp>
          <p:nvSpPr>
            <p:cNvPr id="25" name="矩形 24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029450" y="3943287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流程优化定义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147209" y="3793881"/>
            <a:ext cx="1618015" cy="261610"/>
            <a:chOff x="2905204" y="3940766"/>
            <a:chExt cx="1618015" cy="261610"/>
          </a:xfrm>
        </p:grpSpPr>
        <p:sp>
          <p:nvSpPr>
            <p:cNvPr id="34" name="矩形 33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033588" y="3940766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流程优化目的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352879" y="4225805"/>
            <a:ext cx="1613876" cy="261610"/>
            <a:chOff x="2905204" y="3950926"/>
            <a:chExt cx="1613876" cy="261610"/>
          </a:xfrm>
        </p:grpSpPr>
        <p:sp>
          <p:nvSpPr>
            <p:cNvPr id="37" name="矩形 36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029449" y="3950926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流程优化层次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628" name="文本框 1306627"/>
          <p:cNvSpPr txBox="1"/>
          <p:nvPr/>
        </p:nvSpPr>
        <p:spPr>
          <a:xfrm>
            <a:off x="4450080" y="1270000"/>
            <a:ext cx="4364673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ts val="3000"/>
              </a:lnSpc>
            </a:pPr>
            <a:r>
              <a:rPr lang="zh-CN" altLang="en-US" sz="1800" dirty="0">
                <a:cs typeface="+mn-ea"/>
                <a:sym typeface="+mn-lt"/>
              </a:rPr>
              <a:t>业务流程重组是对企业的业务流程（</a:t>
            </a:r>
            <a:r>
              <a:rPr lang="en-US" altLang="zh-CN" sz="1800" dirty="0">
                <a:cs typeface="+mn-ea"/>
                <a:sym typeface="+mn-lt"/>
              </a:rPr>
              <a:t>Process</a:t>
            </a:r>
            <a:r>
              <a:rPr lang="zh-CN" altLang="en-US" sz="1800" dirty="0">
                <a:cs typeface="+mn-ea"/>
                <a:sym typeface="+mn-lt"/>
              </a:rPr>
              <a:t>）作根本性（</a:t>
            </a:r>
            <a:r>
              <a:rPr lang="en-US" altLang="zh-CN" sz="1800" dirty="0">
                <a:cs typeface="+mn-ea"/>
                <a:sym typeface="+mn-lt"/>
              </a:rPr>
              <a:t>Fundamental</a:t>
            </a:r>
            <a:r>
              <a:rPr lang="zh-CN" altLang="en-US" sz="1800" dirty="0">
                <a:cs typeface="+mn-ea"/>
                <a:sym typeface="+mn-lt"/>
              </a:rPr>
              <a:t>）的思考和彻底性（</a:t>
            </a:r>
            <a:r>
              <a:rPr lang="en-US" altLang="zh-CN" sz="1800" dirty="0">
                <a:cs typeface="+mn-ea"/>
                <a:sym typeface="+mn-lt"/>
              </a:rPr>
              <a:t>Radical</a:t>
            </a:r>
            <a:r>
              <a:rPr lang="zh-CN" altLang="en-US" sz="1800" dirty="0">
                <a:cs typeface="+mn-ea"/>
                <a:sym typeface="+mn-lt"/>
              </a:rPr>
              <a:t>）重建， 其目的是在</a:t>
            </a:r>
            <a:r>
              <a:rPr lang="zh-CN" altLang="en-US" sz="1800" b="1" dirty="0">
                <a:solidFill>
                  <a:srgbClr val="106FBE"/>
                </a:solidFill>
                <a:cs typeface="+mn-ea"/>
                <a:sym typeface="+mn-lt"/>
              </a:rPr>
              <a:t>成本、质量、服务和速度</a:t>
            </a:r>
            <a:r>
              <a:rPr lang="zh-CN" altLang="en-US" sz="1800" dirty="0">
                <a:cs typeface="+mn-ea"/>
                <a:sym typeface="+mn-lt"/>
              </a:rPr>
              <a:t>等方面取得显著性（</a:t>
            </a:r>
            <a:r>
              <a:rPr lang="en-US" altLang="zh-CN" sz="1800" dirty="0">
                <a:cs typeface="+mn-ea"/>
                <a:sym typeface="+mn-lt"/>
              </a:rPr>
              <a:t>Dramatic</a:t>
            </a:r>
            <a:r>
              <a:rPr lang="zh-CN" altLang="en-US" sz="1800" dirty="0">
                <a:cs typeface="+mn-ea"/>
                <a:sym typeface="+mn-lt"/>
              </a:rPr>
              <a:t>）的改善，使得企业能最大限度地适应以顾客</a:t>
            </a:r>
            <a:r>
              <a:rPr lang="en-US" altLang="zh-CN" sz="1800" dirty="0">
                <a:cs typeface="+mn-ea"/>
                <a:sym typeface="+mn-lt"/>
              </a:rPr>
              <a:t>(Customer)</a:t>
            </a:r>
            <a:r>
              <a:rPr lang="zh-CN" altLang="en-US" sz="1800" dirty="0">
                <a:cs typeface="+mn-ea"/>
                <a:sym typeface="+mn-lt"/>
              </a:rPr>
              <a:t>、竞争</a:t>
            </a:r>
            <a:r>
              <a:rPr lang="en-US" altLang="zh-CN" sz="1800" dirty="0">
                <a:cs typeface="+mn-ea"/>
                <a:sym typeface="+mn-lt"/>
              </a:rPr>
              <a:t>(Competition)</a:t>
            </a:r>
            <a:r>
              <a:rPr lang="zh-CN" altLang="en-US" sz="1800" dirty="0">
                <a:cs typeface="+mn-ea"/>
                <a:sym typeface="+mn-lt"/>
              </a:rPr>
              <a:t>、变化</a:t>
            </a:r>
            <a:r>
              <a:rPr lang="en-US" altLang="zh-CN" sz="1800" dirty="0">
                <a:cs typeface="+mn-ea"/>
                <a:sym typeface="+mn-lt"/>
              </a:rPr>
              <a:t>(Change)</a:t>
            </a:r>
            <a:r>
              <a:rPr lang="zh-CN" altLang="en-US" sz="1800" dirty="0">
                <a:cs typeface="+mn-ea"/>
                <a:sym typeface="+mn-lt"/>
              </a:rPr>
              <a:t>为特征的现代企业经营环境。”</a:t>
            </a:r>
            <a:r>
              <a:rPr lang="zh-CN" altLang="en-US" sz="2400" dirty="0">
                <a:cs typeface="+mn-ea"/>
                <a:sym typeface="+mn-lt"/>
              </a:rPr>
              <a:t> 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05169" y="170201"/>
            <a:ext cx="2453944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流程重组的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定义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/>
          <a:stretch>
            <a:fillRect/>
          </a:stretch>
        </p:blipFill>
        <p:spPr>
          <a:xfrm>
            <a:off x="690880" y="1284059"/>
            <a:ext cx="3243997" cy="3141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30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6628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7" name="矩形 1219586"/>
          <p:cNvSpPr/>
          <p:nvPr/>
        </p:nvSpPr>
        <p:spPr>
          <a:xfrm>
            <a:off x="513661" y="856217"/>
            <a:ext cx="81962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chemeClr val="tx2"/>
              </a:buClr>
              <a:buFont typeface="Symbol" panose="05050102010706020507" pitchFamily="18" charset="2"/>
              <a:buNone/>
            </a:pPr>
            <a:r>
              <a:rPr lang="zh-CN" altLang="en-US" sz="1400" dirty="0">
                <a:solidFill>
                  <a:srgbClr val="106FBE"/>
                </a:solidFill>
                <a:cs typeface="+mn-ea"/>
                <a:sym typeface="+mn-lt"/>
              </a:rPr>
              <a:t>现有管理模式和流程的完整理解、国际先进实践的广泛借鉴、差距和差距缩小途径的客观评估、核心改进方面和方向的准确界定</a:t>
            </a:r>
            <a:r>
              <a:rPr lang="zh-CN" altLang="en-AU" sz="1400" dirty="0">
                <a:solidFill>
                  <a:srgbClr val="106FBE"/>
                </a:solidFill>
                <a:cs typeface="+mn-ea"/>
                <a:sym typeface="+mn-lt"/>
              </a:rPr>
              <a:t>…</a:t>
            </a:r>
            <a:endParaRPr lang="en-GB" altLang="x-none" sz="1400" dirty="0">
              <a:solidFill>
                <a:srgbClr val="106FBE"/>
              </a:solidFill>
              <a:cs typeface="+mn-ea"/>
              <a:sym typeface="+mn-lt"/>
            </a:endParaRPr>
          </a:p>
        </p:txBody>
      </p:sp>
      <p:sp>
        <p:nvSpPr>
          <p:cNvPr id="1219610" name="矩形 1219609"/>
          <p:cNvSpPr/>
          <p:nvPr/>
        </p:nvSpPr>
        <p:spPr>
          <a:xfrm>
            <a:off x="557120" y="1719171"/>
            <a:ext cx="2149475" cy="1171575"/>
          </a:xfrm>
          <a:prstGeom prst="rect">
            <a:avLst/>
          </a:prstGeom>
          <a:noFill/>
          <a:ln w="12700">
            <a:noFill/>
          </a:ln>
        </p:spPr>
        <p:txBody>
          <a:bodyPr lIns="92075" tIns="46038" rIns="92075" bIns="46038" anchor="ctr"/>
          <a:lstStyle/>
          <a:p>
            <a:pPr algn="l" eaLnBrk="0" hangingPunct="0">
              <a:spcBef>
                <a:spcPct val="20000"/>
              </a:spcBef>
              <a:buClr>
                <a:schemeClr val="tx1"/>
              </a:buCl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了解和分析：是怎样的管理思想，主导了现行流程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 eaLnBrk="0" hangingPunct="0">
              <a:spcBef>
                <a:spcPct val="20000"/>
              </a:spcBef>
              <a:buClr>
                <a:schemeClr val="tx1"/>
              </a:buCl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了解和勾勒：完整的现行流程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19615" name="矩形 1219614"/>
          <p:cNvSpPr/>
          <p:nvPr/>
        </p:nvSpPr>
        <p:spPr>
          <a:xfrm>
            <a:off x="6401397" y="1791497"/>
            <a:ext cx="2487237" cy="885825"/>
          </a:xfrm>
          <a:prstGeom prst="rect">
            <a:avLst/>
          </a:prstGeom>
          <a:noFill/>
          <a:ln w="12700">
            <a:noFill/>
          </a:ln>
        </p:spPr>
        <p:txBody>
          <a:bodyPr lIns="92075" tIns="46038" rIns="92075" bIns="46038" anchor="ctr"/>
          <a:lstStyle/>
          <a:p>
            <a:pPr algn="l" eaLnBrk="0" hangingPunct="0">
              <a:spcBef>
                <a:spcPct val="20000"/>
              </a:spcBef>
              <a:buClr>
                <a:srgbClr val="FF3300"/>
              </a:buCl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借鉴和分析：在管理模式和管理流程上，国内外同类型企业的成功经验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19624" name="矩形 1219623"/>
          <p:cNvSpPr/>
          <p:nvPr/>
        </p:nvSpPr>
        <p:spPr>
          <a:xfrm>
            <a:off x="513661" y="3567851"/>
            <a:ext cx="2241874" cy="885825"/>
          </a:xfrm>
          <a:prstGeom prst="rect">
            <a:avLst/>
          </a:prstGeom>
          <a:noFill/>
          <a:ln w="12700">
            <a:noFill/>
          </a:ln>
        </p:spPr>
        <p:txBody>
          <a:bodyPr lIns="92075" tIns="46038" rIns="92075" bIns="46038" anchor="ctr"/>
          <a:lstStyle/>
          <a:p>
            <a:pPr algn="l" eaLnBrk="0" hangingPunct="0">
              <a:spcBef>
                <a:spcPct val="20000"/>
              </a:spcBef>
              <a:buClr>
                <a:srgbClr val="FF3300"/>
              </a:buCl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对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的比较：存在差距的方面、差距的原因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 eaLnBrk="0" hangingPunct="0">
              <a:spcBef>
                <a:spcPct val="20000"/>
              </a:spcBef>
              <a:buClr>
                <a:srgbClr val="FF3300"/>
              </a:buCl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分析：改进的机会和困难、改进的成本效益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19629" name="矩形 1219628"/>
          <p:cNvSpPr/>
          <p:nvPr/>
        </p:nvSpPr>
        <p:spPr>
          <a:xfrm>
            <a:off x="6378266" y="3336751"/>
            <a:ext cx="2420433" cy="1057366"/>
          </a:xfrm>
          <a:prstGeom prst="rect">
            <a:avLst/>
          </a:prstGeom>
          <a:noFill/>
          <a:ln w="12700">
            <a:noFill/>
          </a:ln>
        </p:spPr>
        <p:txBody>
          <a:bodyPr lIns="92075" tIns="46038" rIns="92075" bIns="46038" anchor="ctr"/>
          <a:lstStyle/>
          <a:p>
            <a:pPr algn="l" eaLnBrk="0" hangingPunct="0">
              <a:spcBef>
                <a:spcPct val="20000"/>
              </a:spcBef>
              <a:buClr>
                <a:srgbClr val="FF3300"/>
              </a:buCl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的分析和比较中发现：现时可操作的、 符合成本效益原则的改进方面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 eaLnBrk="0" hangingPunct="0">
              <a:spcBef>
                <a:spcPct val="20000"/>
              </a:spcBef>
              <a:buClr>
                <a:srgbClr val="FF3300"/>
              </a:buClr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从中提出改进建议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044378" y="1631551"/>
            <a:ext cx="3041001" cy="3058572"/>
            <a:chOff x="6720433" y="1585864"/>
            <a:chExt cx="4266986" cy="4504820"/>
          </a:xfrm>
        </p:grpSpPr>
        <p:sp>
          <p:nvSpPr>
            <p:cNvPr id="29" name="Google Shape;395;p35"/>
            <p:cNvSpPr/>
            <p:nvPr/>
          </p:nvSpPr>
          <p:spPr>
            <a:xfrm>
              <a:off x="6748006" y="1585864"/>
              <a:ext cx="4181300" cy="450482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>
              <a:noFill/>
            </a:ln>
            <a:effectLst>
              <a:outerShdw blurRad="596900" dist="50800" dir="5400000" algn="ctr" rotWithShape="0">
                <a:srgbClr val="000000">
                  <a:alpha val="4274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 panose="020F0502020204030204"/>
                <a:buNone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397;p35"/>
            <p:cNvSpPr txBox="1"/>
            <p:nvPr/>
          </p:nvSpPr>
          <p:spPr>
            <a:xfrm>
              <a:off x="7076557" y="1894328"/>
              <a:ext cx="1412053" cy="535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01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Google Shape;400;p35"/>
            <p:cNvSpPr txBox="1"/>
            <p:nvPr/>
          </p:nvSpPr>
          <p:spPr>
            <a:xfrm>
              <a:off x="9238123" y="1871951"/>
              <a:ext cx="1412052" cy="535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02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Google Shape;403;p35"/>
            <p:cNvSpPr txBox="1"/>
            <p:nvPr/>
          </p:nvSpPr>
          <p:spPr>
            <a:xfrm>
              <a:off x="7076557" y="3967459"/>
              <a:ext cx="1412052" cy="535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03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Google Shape;406;p35"/>
            <p:cNvSpPr txBox="1"/>
            <p:nvPr/>
          </p:nvSpPr>
          <p:spPr>
            <a:xfrm>
              <a:off x="9188703" y="4080137"/>
              <a:ext cx="1412053" cy="535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04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34" name="Google Shape;408;p35"/>
            <p:cNvCxnSpPr/>
            <p:nvPr/>
          </p:nvCxnSpPr>
          <p:spPr>
            <a:xfrm>
              <a:off x="8838656" y="1958928"/>
              <a:ext cx="0" cy="3367889"/>
            </a:xfrm>
            <a:prstGeom prst="straightConnector1">
              <a:avLst/>
            </a:prstGeom>
            <a:noFill/>
            <a:ln w="127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409;p35"/>
            <p:cNvCxnSpPr/>
            <p:nvPr/>
          </p:nvCxnSpPr>
          <p:spPr>
            <a:xfrm>
              <a:off x="8861398" y="1958928"/>
              <a:ext cx="0" cy="3367889"/>
            </a:xfrm>
            <a:prstGeom prst="straightConnector1">
              <a:avLst/>
            </a:prstGeom>
            <a:noFill/>
            <a:ln w="127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Rectangle 30"/>
            <p:cNvSpPr/>
            <p:nvPr/>
          </p:nvSpPr>
          <p:spPr>
            <a:xfrm>
              <a:off x="6776180" y="2547884"/>
              <a:ext cx="2143573" cy="1087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sz="1400" b="1" spc="300" dirty="0">
                  <a:solidFill>
                    <a:srgbClr val="FFFFFF">
                      <a:lumMod val="95000"/>
                    </a:srgbClr>
                  </a:solidFill>
                  <a:cs typeface="+mn-ea"/>
                  <a:sym typeface="+mn-lt"/>
                </a:rPr>
                <a:t>现有管理模式和流程的完整理解</a:t>
              </a:r>
              <a:endParaRPr lang="zh-CN" altLang="en-US" sz="1400" b="1" spc="30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endParaRPr>
            </a:p>
          </p:txBody>
        </p:sp>
        <p:sp>
          <p:nvSpPr>
            <p:cNvPr id="37" name="Rectangle 30"/>
            <p:cNvSpPr/>
            <p:nvPr/>
          </p:nvSpPr>
          <p:spPr>
            <a:xfrm>
              <a:off x="6720433" y="4570318"/>
              <a:ext cx="2225023" cy="1087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sz="1400" b="1" spc="300" dirty="0">
                  <a:solidFill>
                    <a:srgbClr val="FFFFFF">
                      <a:lumMod val="95000"/>
                    </a:srgbClr>
                  </a:solidFill>
                  <a:cs typeface="+mn-ea"/>
                  <a:sym typeface="+mn-lt"/>
                </a:rPr>
                <a:t>差距和差距缩小途径的客观评价</a:t>
              </a:r>
              <a:endParaRPr lang="zh-CN" altLang="en-US" sz="1400" b="1" spc="30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endParaRPr>
            </a:p>
          </p:txBody>
        </p:sp>
        <p:sp>
          <p:nvSpPr>
            <p:cNvPr id="38" name="Rectangle 30"/>
            <p:cNvSpPr/>
            <p:nvPr/>
          </p:nvSpPr>
          <p:spPr>
            <a:xfrm>
              <a:off x="8944843" y="2548737"/>
              <a:ext cx="1899774" cy="1087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1400" b="1" spc="300" dirty="0">
                  <a:solidFill>
                    <a:srgbClr val="FFFFFF">
                      <a:lumMod val="95000"/>
                    </a:srgbClr>
                  </a:solidFill>
                  <a:cs typeface="+mn-ea"/>
                  <a:sym typeface="+mn-lt"/>
                </a:rPr>
                <a:t>国际先进实践的广泛借鉴</a:t>
              </a:r>
              <a:endParaRPr lang="zh-CN" altLang="en-US" sz="1400" b="1" spc="30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30"/>
            <p:cNvSpPr/>
            <p:nvPr/>
          </p:nvSpPr>
          <p:spPr>
            <a:xfrm>
              <a:off x="9014610" y="4654491"/>
              <a:ext cx="1972809" cy="1087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sz="1400" b="1" spc="300" dirty="0">
                  <a:solidFill>
                    <a:srgbClr val="FFFFFF">
                      <a:lumMod val="95000"/>
                    </a:srgbClr>
                  </a:solidFill>
                  <a:cs typeface="+mn-ea"/>
                  <a:sym typeface="+mn-lt"/>
                </a:rPr>
                <a:t>核心改进方面和方向的准确界定</a:t>
              </a:r>
              <a:endParaRPr lang="zh-CN" altLang="en-US" sz="1400" b="1" spc="300" dirty="0">
                <a:solidFill>
                  <a:srgbClr val="FFFFFF">
                    <a:lumMod val="95000"/>
                  </a:srgb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2" name="标题 1"/>
          <p:cNvSpPr txBox="1"/>
          <p:nvPr/>
        </p:nvSpPr>
        <p:spPr>
          <a:xfrm>
            <a:off x="605169" y="170201"/>
            <a:ext cx="2453944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流程优化的目的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19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19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19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19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9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19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19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9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19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19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9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19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19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19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19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7" grpId="0"/>
      <p:bldP spid="1219610" grpId="0"/>
      <p:bldP spid="1219615" grpId="0"/>
      <p:bldP spid="1219624" grpId="0"/>
      <p:bldP spid="1219629" grpId="0"/>
      <p:bldP spid="42" grpId="0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9" name="文本占位符 1278978"/>
          <p:cNvSpPr>
            <a:spLocks noGrp="1"/>
          </p:cNvSpPr>
          <p:nvPr/>
        </p:nvSpPr>
        <p:spPr>
          <a:xfrm>
            <a:off x="3418205" y="1440589"/>
            <a:ext cx="5465445" cy="281637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1600" dirty="0">
                <a:cs typeface="+mn-ea"/>
                <a:sym typeface="+mn-lt"/>
              </a:rPr>
              <a:t>来自高层管理者身体力行的领导与承诺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cs typeface="+mn-ea"/>
                <a:sym typeface="+mn-lt"/>
              </a:rPr>
              <a:t>客户至上的目标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cs typeface="+mn-ea"/>
                <a:sym typeface="+mn-lt"/>
              </a:rPr>
              <a:t>拥有一套业务综合方案，涵盖并反映了战略、人员、流程与技术之间的相互关系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cs typeface="+mn-ea"/>
                <a:sym typeface="+mn-lt"/>
              </a:rPr>
              <a:t>扩展了的经营视野，能延伸至客户与供应商，与利益相关方建立起合作关系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cs typeface="+mn-ea"/>
                <a:sym typeface="+mn-lt"/>
              </a:rPr>
              <a:t>需要有普通员工的的积极参与，他们要运用他们各自的思想，并作出承诺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cs typeface="+mn-ea"/>
                <a:sym typeface="+mn-lt"/>
              </a:rPr>
              <a:t>注重运行结果的思维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流程优化关键成功因素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48640" y="1493959"/>
            <a:ext cx="2342938" cy="2709636"/>
          </a:xfrm>
          <a:prstGeom prst="rect">
            <a:avLst/>
          </a:prstGeom>
          <a:blipFill dpi="0" rotWithShape="1">
            <a:blip r:embed="rId1"/>
            <a:srcRect/>
            <a:stretch>
              <a:fillRect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278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278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278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278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1278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1278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79" grpId="0" build="p"/>
      <p:bldP spid="4" grpId="0"/>
      <p:bldP spid="5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767584" y="1227261"/>
            <a:ext cx="7558032" cy="2772780"/>
            <a:chOff x="1776259" y="1911327"/>
            <a:chExt cx="8509476" cy="3121829"/>
          </a:xfrm>
        </p:grpSpPr>
        <p:sp>
          <p:nvSpPr>
            <p:cNvPr id="9" name="六边形 8"/>
            <p:cNvSpPr/>
            <p:nvPr/>
          </p:nvSpPr>
          <p:spPr>
            <a:xfrm rot="10800000">
              <a:off x="6446369" y="1911327"/>
              <a:ext cx="3839363" cy="934801"/>
            </a:xfrm>
            <a:prstGeom prst="hexagon">
              <a:avLst>
                <a:gd name="adj" fmla="val 28557"/>
                <a:gd name="vf" fmla="val 115470"/>
              </a:avLst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" name="六边形 9"/>
            <p:cNvSpPr/>
            <p:nvPr/>
          </p:nvSpPr>
          <p:spPr>
            <a:xfrm rot="10800000">
              <a:off x="6446371" y="3006152"/>
              <a:ext cx="3839363" cy="934801"/>
            </a:xfrm>
            <a:prstGeom prst="hexagon">
              <a:avLst>
                <a:gd name="adj" fmla="val 28557"/>
                <a:gd name="vf" fmla="val 115470"/>
              </a:avLst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 rot="10800000">
              <a:off x="6446372" y="4098355"/>
              <a:ext cx="3839363" cy="934801"/>
            </a:xfrm>
            <a:prstGeom prst="hexagon">
              <a:avLst>
                <a:gd name="adj" fmla="val 28557"/>
                <a:gd name="vf" fmla="val 115470"/>
              </a:avLst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23"/>
            <p:cNvSpPr txBox="1"/>
            <p:nvPr/>
          </p:nvSpPr>
          <p:spPr>
            <a:xfrm flipH="1">
              <a:off x="7195948" y="2170816"/>
              <a:ext cx="3089784" cy="46491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400">
                  <a:solidFill>
                    <a:schemeClr val="bg1"/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400" dirty="0" smtClean="0">
                  <a:latin typeface="+mn-lt"/>
                  <a:ea typeface="+mn-ea"/>
                  <a:cs typeface="+mn-ea"/>
                  <a:sym typeface="+mn-lt"/>
                </a:rPr>
                <a:t>业务流程重组</a:t>
              </a:r>
              <a:endParaRPr lang="en-US" altLang="zh-CN" sz="24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文本框 24"/>
            <p:cNvSpPr txBox="1"/>
            <p:nvPr/>
          </p:nvSpPr>
          <p:spPr>
            <a:xfrm flipH="1">
              <a:off x="7601669" y="3269552"/>
              <a:ext cx="1683521" cy="46491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400">
                  <a:solidFill>
                    <a:schemeClr val="bg1"/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400" dirty="0" smtClean="0">
                  <a:latin typeface="+mn-lt"/>
                  <a:ea typeface="+mn-ea"/>
                  <a:cs typeface="+mn-ea"/>
                  <a:sym typeface="+mn-lt"/>
                </a:rPr>
                <a:t>量产阶段</a:t>
              </a:r>
              <a:endParaRPr lang="zh-CN" altLang="en-US" sz="24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文本框 25"/>
            <p:cNvSpPr txBox="1"/>
            <p:nvPr/>
          </p:nvSpPr>
          <p:spPr>
            <a:xfrm flipH="1">
              <a:off x="7601669" y="4308255"/>
              <a:ext cx="1734829" cy="46491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400">
                  <a:solidFill>
                    <a:schemeClr val="bg1"/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2400" dirty="0" smtClean="0">
                  <a:latin typeface="+mn-lt"/>
                  <a:ea typeface="+mn-ea"/>
                  <a:cs typeface="+mn-ea"/>
                  <a:sym typeface="+mn-lt"/>
                </a:rPr>
                <a:t>创始阶段</a:t>
              </a:r>
              <a:endParaRPr lang="zh-CN" altLang="en-US" sz="24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Oval 20"/>
            <p:cNvSpPr/>
            <p:nvPr/>
          </p:nvSpPr>
          <p:spPr>
            <a:xfrm>
              <a:off x="1776259" y="2146422"/>
              <a:ext cx="366823" cy="366823"/>
            </a:xfrm>
            <a:prstGeom prst="ellipse">
              <a:avLst/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prstClr val="white"/>
                  </a:solidFill>
                  <a:cs typeface="+mn-ea"/>
                  <a:sym typeface="+mn-lt"/>
                </a:rPr>
                <a:t>1</a:t>
              </a:r>
              <a:endParaRPr lang="en-US" sz="15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6" name="TextBox 22"/>
            <p:cNvSpPr txBox="1"/>
            <p:nvPr/>
          </p:nvSpPr>
          <p:spPr>
            <a:xfrm>
              <a:off x="2245874" y="2017774"/>
              <a:ext cx="3801130" cy="82587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r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pPr algn="l"/>
              <a:r>
                <a:rPr lang="zh-CN" altLang="en-US" sz="1050" dirty="0" smtClean="0">
                  <a:latin typeface="+mn-lt"/>
                  <a:ea typeface="+mn-ea"/>
                  <a:cs typeface="+mn-ea"/>
                  <a:sym typeface="+mn-lt"/>
                </a:rPr>
                <a:t>全面评估流程，根据战略重新设计和整合流程，适应新的战略和变化</a:t>
              </a:r>
              <a:endParaRPr lang="zh-CN" altLang="en-US" sz="105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Oval 23"/>
            <p:cNvSpPr/>
            <p:nvPr/>
          </p:nvSpPr>
          <p:spPr>
            <a:xfrm>
              <a:off x="1776260" y="3212877"/>
              <a:ext cx="366823" cy="366823"/>
            </a:xfrm>
            <a:prstGeom prst="ellipse">
              <a:avLst/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prstClr val="white"/>
                  </a:solidFill>
                  <a:cs typeface="+mn-ea"/>
                  <a:sym typeface="+mn-lt"/>
                </a:rPr>
                <a:t>2</a:t>
              </a:r>
              <a:endParaRPr lang="en-US" sz="15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TextBox 24"/>
            <p:cNvSpPr txBox="1"/>
            <p:nvPr/>
          </p:nvSpPr>
          <p:spPr>
            <a:xfrm>
              <a:off x="2245874" y="3088511"/>
              <a:ext cx="3801130" cy="7717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050" dirty="0" smtClean="0">
                  <a:latin typeface="+mn-lt"/>
                  <a:ea typeface="+mn-ea"/>
                  <a:cs typeface="+mn-ea"/>
                  <a:sym typeface="+mn-lt"/>
                </a:rPr>
                <a:t>评估现有流程的绩效，提高流程的运作效率降低流程成本</a:t>
              </a:r>
              <a:endParaRPr lang="en-US" altLang="zh-CN" sz="105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Oval 23"/>
            <p:cNvSpPr/>
            <p:nvPr/>
          </p:nvSpPr>
          <p:spPr>
            <a:xfrm>
              <a:off x="1776260" y="4325897"/>
              <a:ext cx="366823" cy="366823"/>
            </a:xfrm>
            <a:prstGeom prst="ellipse">
              <a:avLst/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prstClr val="white"/>
                  </a:solidFill>
                  <a:cs typeface="+mn-ea"/>
                  <a:sym typeface="+mn-lt"/>
                </a:rPr>
                <a:t>3</a:t>
              </a:r>
              <a:endParaRPr lang="en-US" sz="15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0" name="TextBox 24"/>
            <p:cNvSpPr txBox="1"/>
            <p:nvPr/>
          </p:nvSpPr>
          <p:spPr>
            <a:xfrm>
              <a:off x="2245874" y="4201531"/>
              <a:ext cx="3801130" cy="7717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050" dirty="0" smtClean="0">
                  <a:latin typeface="+mn-lt"/>
                  <a:ea typeface="+mn-ea"/>
                  <a:cs typeface="+mn-ea"/>
                  <a:sym typeface="+mn-lt"/>
                </a:rPr>
                <a:t>建立规范化的流程，使工作例行化，并减少不增值的活动</a:t>
              </a:r>
              <a:endParaRPr lang="zh-CN" altLang="en-US" sz="105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1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流程优化的三个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层次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355909" y="1485368"/>
            <a:ext cx="1411932" cy="2144102"/>
            <a:chOff x="561649" y="1835888"/>
            <a:chExt cx="1411932" cy="2144102"/>
          </a:xfrm>
        </p:grpSpPr>
        <p:sp>
          <p:nvSpPr>
            <p:cNvPr id="9" name="矩形 8"/>
            <p:cNvSpPr/>
            <p:nvPr/>
          </p:nvSpPr>
          <p:spPr>
            <a:xfrm>
              <a:off x="561649" y="1851660"/>
              <a:ext cx="1411932" cy="2128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61649" y="1835888"/>
              <a:ext cx="1411932" cy="425656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90733" y="1839924"/>
              <a:ext cx="7537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spc="700" dirty="0" smtClean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000" spc="7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84224" y="2582158"/>
              <a:ext cx="13667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400" dirty="0">
                  <a:cs typeface="+mn-ea"/>
                  <a:sym typeface="+mn-lt"/>
                </a:rPr>
                <a:t>流程介绍</a:t>
              </a:r>
              <a:endParaRPr lang="zh-CN" altLang="en-US" sz="3200" spc="400" dirty="0"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161849" y="1493254"/>
            <a:ext cx="1411932" cy="2144102"/>
            <a:chOff x="561649" y="1835888"/>
            <a:chExt cx="1411932" cy="2144102"/>
          </a:xfrm>
        </p:grpSpPr>
        <p:sp>
          <p:nvSpPr>
            <p:cNvPr id="40" name="矩形 39"/>
            <p:cNvSpPr/>
            <p:nvPr/>
          </p:nvSpPr>
          <p:spPr>
            <a:xfrm>
              <a:off x="561649" y="1851660"/>
              <a:ext cx="1411932" cy="2128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61649" y="1835888"/>
              <a:ext cx="1411932" cy="425656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90733" y="1839924"/>
              <a:ext cx="7537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spc="700" dirty="0" smtClean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000" spc="7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83085" y="2378562"/>
              <a:ext cx="13667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400" dirty="0">
                  <a:cs typeface="+mn-ea"/>
                  <a:sym typeface="+mn-lt"/>
                </a:rPr>
                <a:t>流程管理概述</a:t>
              </a:r>
              <a:endParaRPr lang="zh-CN" altLang="en-US" sz="3200" spc="400" dirty="0"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902864" y="1493254"/>
            <a:ext cx="1411932" cy="2144102"/>
            <a:chOff x="561649" y="1835888"/>
            <a:chExt cx="1411932" cy="2144102"/>
          </a:xfrm>
        </p:grpSpPr>
        <p:sp>
          <p:nvSpPr>
            <p:cNvPr id="45" name="矩形 44"/>
            <p:cNvSpPr/>
            <p:nvPr/>
          </p:nvSpPr>
          <p:spPr>
            <a:xfrm>
              <a:off x="561649" y="1851660"/>
              <a:ext cx="1411932" cy="2128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561649" y="1835888"/>
              <a:ext cx="1411932" cy="425656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90733" y="1839924"/>
              <a:ext cx="7537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spc="700" dirty="0" smtClean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000" spc="7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83085" y="2378562"/>
              <a:ext cx="13667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pc="400" dirty="0">
                  <a:cs typeface="+mn-ea"/>
                  <a:sym typeface="+mn-lt"/>
                </a:rPr>
                <a:t>流程优化概述</a:t>
              </a:r>
              <a:endParaRPr lang="zh-CN" altLang="en-US" sz="3200" spc="400" dirty="0"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643879" y="1485368"/>
            <a:ext cx="1411932" cy="2144102"/>
            <a:chOff x="561649" y="1835888"/>
            <a:chExt cx="1411932" cy="2144102"/>
          </a:xfrm>
        </p:grpSpPr>
        <p:sp>
          <p:nvSpPr>
            <p:cNvPr id="50" name="矩形 49"/>
            <p:cNvSpPr/>
            <p:nvPr/>
          </p:nvSpPr>
          <p:spPr>
            <a:xfrm>
              <a:off x="561649" y="1851660"/>
              <a:ext cx="1411932" cy="2128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561649" y="1835888"/>
              <a:ext cx="1411932" cy="425656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90733" y="1839924"/>
              <a:ext cx="7537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spc="700" dirty="0" smtClean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2000" spc="7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84224" y="2418316"/>
              <a:ext cx="13667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pc="400" dirty="0" smtClean="0">
                  <a:cs typeface="+mn-ea"/>
                  <a:sym typeface="+mn-lt"/>
                </a:rPr>
                <a:t>如何进行</a:t>
              </a:r>
              <a:r>
                <a:rPr lang="zh-CN" altLang="en-US" sz="2400" spc="400" dirty="0">
                  <a:cs typeface="+mn-ea"/>
                  <a:sym typeface="+mn-lt"/>
                </a:rPr>
                <a:t>流程优化</a:t>
              </a:r>
              <a:endParaRPr lang="zh-CN" altLang="en-US" sz="2400" spc="400" dirty="0"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384894" y="1509026"/>
            <a:ext cx="1411932" cy="2144102"/>
            <a:chOff x="561649" y="1835888"/>
            <a:chExt cx="1411932" cy="2144102"/>
          </a:xfrm>
        </p:grpSpPr>
        <p:sp>
          <p:nvSpPr>
            <p:cNvPr id="55" name="矩形 54"/>
            <p:cNvSpPr/>
            <p:nvPr/>
          </p:nvSpPr>
          <p:spPr>
            <a:xfrm>
              <a:off x="561649" y="1851660"/>
              <a:ext cx="1411932" cy="2128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561649" y="1835888"/>
              <a:ext cx="1411932" cy="425656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890733" y="1839924"/>
              <a:ext cx="7537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spc="700" dirty="0" smtClean="0">
                  <a:solidFill>
                    <a:schemeClr val="bg1"/>
                  </a:solidFill>
                  <a:cs typeface="+mn-ea"/>
                  <a:sym typeface="+mn-lt"/>
                </a:rPr>
                <a:t>05</a:t>
              </a:r>
              <a:endParaRPr lang="zh-CN" altLang="en-US" sz="2000" spc="7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19306" y="2702434"/>
              <a:ext cx="10366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dirty="0">
                  <a:cs typeface="+mn-ea"/>
                  <a:sym typeface="+mn-lt"/>
                </a:rPr>
                <a:t>总结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</p:grpSp>
      <p:sp>
        <p:nvSpPr>
          <p:cNvPr id="59" name="任意多边形 58"/>
          <p:cNvSpPr/>
          <p:nvPr/>
        </p:nvSpPr>
        <p:spPr>
          <a:xfrm>
            <a:off x="1" y="4328160"/>
            <a:ext cx="9144000" cy="815340"/>
          </a:xfrm>
          <a:custGeom>
            <a:avLst/>
            <a:gdLst>
              <a:gd name="connsiteX0" fmla="*/ 0 w 12192000"/>
              <a:gd name="connsiteY0" fmla="*/ 0 h 2522483"/>
              <a:gd name="connsiteX1" fmla="*/ 1550671 w 12192000"/>
              <a:gd name="connsiteY1" fmla="*/ 0 h 2522483"/>
              <a:gd name="connsiteX2" fmla="*/ 2181292 w 12192000"/>
              <a:gd name="connsiteY2" fmla="*/ 1261240 h 2522483"/>
              <a:gd name="connsiteX3" fmla="*/ 10010709 w 12192000"/>
              <a:gd name="connsiteY3" fmla="*/ 1261240 h 2522483"/>
              <a:gd name="connsiteX4" fmla="*/ 10641329 w 12192000"/>
              <a:gd name="connsiteY4" fmla="*/ 0 h 2522483"/>
              <a:gd name="connsiteX5" fmla="*/ 12192000 w 12192000"/>
              <a:gd name="connsiteY5" fmla="*/ 0 h 2522483"/>
              <a:gd name="connsiteX6" fmla="*/ 12192000 w 12192000"/>
              <a:gd name="connsiteY6" fmla="*/ 2522483 h 2522483"/>
              <a:gd name="connsiteX7" fmla="*/ 0 w 12192000"/>
              <a:gd name="connsiteY7" fmla="*/ 2522483 h 2522483"/>
              <a:gd name="connsiteX8" fmla="*/ 0 w 12192000"/>
              <a:gd name="connsiteY8" fmla="*/ 0 h 252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22483">
                <a:moveTo>
                  <a:pt x="0" y="0"/>
                </a:moveTo>
                <a:lnTo>
                  <a:pt x="1550671" y="0"/>
                </a:lnTo>
                <a:lnTo>
                  <a:pt x="2181292" y="1261240"/>
                </a:lnTo>
                <a:lnTo>
                  <a:pt x="10010709" y="1261240"/>
                </a:lnTo>
                <a:lnTo>
                  <a:pt x="10641329" y="0"/>
                </a:lnTo>
                <a:lnTo>
                  <a:pt x="12192000" y="0"/>
                </a:lnTo>
                <a:lnTo>
                  <a:pt x="12192000" y="2522483"/>
                </a:lnTo>
                <a:lnTo>
                  <a:pt x="0" y="252248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2803231" y="365695"/>
            <a:ext cx="3546612" cy="461665"/>
            <a:chOff x="2803231" y="340785"/>
            <a:chExt cx="3546612" cy="461665"/>
          </a:xfrm>
        </p:grpSpPr>
        <p:sp>
          <p:nvSpPr>
            <p:cNvPr id="70" name="矩形 69"/>
            <p:cNvSpPr/>
            <p:nvPr/>
          </p:nvSpPr>
          <p:spPr>
            <a:xfrm flipH="1">
              <a:off x="2803231" y="396518"/>
              <a:ext cx="497888" cy="39016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r>
                <a:rPr lang="en-US" altLang="zh-CN" sz="1200" kern="0" dirty="0">
                  <a:solidFill>
                    <a:prstClr val="white"/>
                  </a:solidFill>
                  <a:cs typeface="+mn-ea"/>
                  <a:sym typeface="+mn-lt"/>
                </a:rPr>
                <a:t>&lt;</a:t>
              </a:r>
              <a:endParaRPr lang="zh-CN" altLang="en-US" sz="1200" kern="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 flipH="1" flipV="1">
              <a:off x="5851955" y="396518"/>
              <a:ext cx="497888" cy="39016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r>
                <a:rPr lang="en-US" altLang="zh-CN" sz="1200" kern="0" dirty="0">
                  <a:solidFill>
                    <a:prstClr val="white"/>
                  </a:solidFill>
                  <a:cs typeface="+mn-ea"/>
                  <a:sym typeface="+mn-lt"/>
                </a:rPr>
                <a:t>&lt;</a:t>
              </a:r>
              <a:endParaRPr lang="zh-CN" altLang="en-US" sz="1200" kern="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377708" y="340785"/>
              <a:ext cx="2459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pc="400" dirty="0" smtClean="0">
                  <a:cs typeface="+mn-ea"/>
                  <a:sym typeface="+mn-lt"/>
                </a:rPr>
                <a:t>目录</a:t>
              </a:r>
              <a:r>
                <a:rPr lang="en-US" altLang="zh-CN" sz="2400" spc="400" dirty="0" smtClean="0">
                  <a:cs typeface="+mn-ea"/>
                  <a:sym typeface="+mn-lt"/>
                </a:rPr>
                <a:t>/</a:t>
              </a:r>
              <a:r>
                <a:rPr lang="en-US" altLang="zh-CN" sz="2000" spc="400" dirty="0" smtClean="0">
                  <a:cs typeface="+mn-ea"/>
                  <a:sym typeface="+mn-lt"/>
                </a:rPr>
                <a:t>content</a:t>
              </a:r>
              <a:endParaRPr lang="zh-CN" altLang="en-US" sz="2000" spc="4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8234" y="508482"/>
            <a:ext cx="8085459" cy="42034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235" y="508482"/>
            <a:ext cx="8085459" cy="1433789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545604" y="951349"/>
            <a:ext cx="1950720" cy="1870712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7329" y="2302991"/>
            <a:ext cx="579728" cy="571828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&lt;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12575" y="2302991"/>
            <a:ext cx="584219" cy="571827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&gt;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68580" y="3048008"/>
            <a:ext cx="5904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4000" spc="300" dirty="0" smtClean="0">
                <a:cs typeface="+mn-ea"/>
                <a:sym typeface="+mn-lt"/>
              </a:rPr>
              <a:t>四、</a:t>
            </a:r>
            <a:r>
              <a:rPr lang="zh-CN" altLang="en-US" sz="4000" spc="300" dirty="0">
                <a:cs typeface="+mn-ea"/>
                <a:sym typeface="+mn-lt"/>
              </a:rPr>
              <a:t>如何进行流程优化</a:t>
            </a:r>
            <a:endParaRPr lang="zh-CN" altLang="en-US" sz="4000" spc="300" dirty="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122986" y="3875411"/>
            <a:ext cx="1613877" cy="261610"/>
            <a:chOff x="2905204" y="3943287"/>
            <a:chExt cx="1613877" cy="261610"/>
          </a:xfrm>
        </p:grpSpPr>
        <p:sp>
          <p:nvSpPr>
            <p:cNvPr id="25" name="矩形 24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029450" y="3943287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流程优化步骤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308940" y="3881331"/>
            <a:ext cx="1618015" cy="261610"/>
            <a:chOff x="2905204" y="3940766"/>
            <a:chExt cx="1618015" cy="261610"/>
          </a:xfrm>
        </p:grpSpPr>
        <p:sp>
          <p:nvSpPr>
            <p:cNvPr id="34" name="矩形 33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033588" y="3940766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流程优化原则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文本占位符 1019906"/>
          <p:cNvSpPr>
            <a:spLocks noGrp="1"/>
          </p:cNvSpPr>
          <p:nvPr/>
        </p:nvSpPr>
        <p:spPr>
          <a:xfrm>
            <a:off x="732790" y="1416047"/>
            <a:ext cx="4515485" cy="26320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sz="1600" dirty="0">
                <a:cs typeface="+mn-ea"/>
                <a:sym typeface="+mn-lt"/>
              </a:rPr>
              <a:t>辨识客户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企业内部管理的需求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sz="1600" dirty="0">
                <a:cs typeface="+mn-ea"/>
                <a:sym typeface="+mn-lt"/>
              </a:rPr>
              <a:t>评价企业现有的业务流程状况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sz="1600" dirty="0">
                <a:cs typeface="+mn-ea"/>
                <a:sym typeface="+mn-lt"/>
              </a:rPr>
              <a:t>决定改造的关键流程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sz="1600" dirty="0">
                <a:cs typeface="+mn-ea"/>
                <a:sym typeface="+mn-lt"/>
              </a:rPr>
              <a:t>根据最佳实践，修改或重新设计增值的企业业务流程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zh-CN" altLang="en-US" sz="1600" dirty="0">
                <a:cs typeface="+mn-ea"/>
                <a:sym typeface="+mn-lt"/>
              </a:rPr>
              <a:t>流程改进方案的实施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流程优化的主要步骤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76" r="25231"/>
          <a:stretch>
            <a:fillRect/>
          </a:stretch>
        </p:blipFill>
        <p:spPr>
          <a:xfrm>
            <a:off x="5772150" y="1211714"/>
            <a:ext cx="2695575" cy="304074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877319" y="1209255"/>
            <a:ext cx="3546165" cy="14929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77319" y="3062404"/>
            <a:ext cx="3546165" cy="14929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864410" y="1209255"/>
            <a:ext cx="3546165" cy="14929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864409" y="3062404"/>
            <a:ext cx="3546165" cy="14929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5238" y="1881624"/>
            <a:ext cx="323758" cy="149506"/>
          </a:xfrm>
          <a:prstGeom prst="rect">
            <a:avLst/>
          </a:prstGeom>
          <a:gradFill>
            <a:gsLst>
              <a:gs pos="0">
                <a:srgbClr val="376296"/>
              </a:gs>
              <a:gs pos="100000">
                <a:srgbClr val="0870B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17897" y="3734135"/>
            <a:ext cx="323758" cy="149506"/>
          </a:xfrm>
          <a:prstGeom prst="rect">
            <a:avLst/>
          </a:prstGeom>
          <a:gradFill>
            <a:gsLst>
              <a:gs pos="0">
                <a:srgbClr val="376296"/>
              </a:gs>
              <a:gs pos="100000">
                <a:srgbClr val="0870B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702530" y="1868273"/>
            <a:ext cx="323758" cy="149506"/>
          </a:xfrm>
          <a:prstGeom prst="rect">
            <a:avLst/>
          </a:prstGeom>
          <a:gradFill>
            <a:gsLst>
              <a:gs pos="0">
                <a:srgbClr val="376296"/>
              </a:gs>
              <a:gs pos="100000">
                <a:srgbClr val="0870B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705190" y="3720784"/>
            <a:ext cx="323758" cy="149506"/>
          </a:xfrm>
          <a:prstGeom prst="rect">
            <a:avLst/>
          </a:prstGeom>
          <a:gradFill>
            <a:gsLst>
              <a:gs pos="0">
                <a:srgbClr val="376296"/>
              </a:gs>
              <a:gs pos="100000">
                <a:srgbClr val="0870B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199935" y="1295920"/>
            <a:ext cx="175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150000"/>
              </a:spcBef>
            </a:pPr>
            <a:r>
              <a:rPr lang="zh-CN" altLang="en-US" sz="1800" b="1" dirty="0">
                <a:solidFill>
                  <a:srgbClr val="0870BF"/>
                </a:solidFill>
                <a:cs typeface="+mn-ea"/>
                <a:sym typeface="+mn-lt"/>
              </a:rPr>
              <a:t>质量</a:t>
            </a:r>
            <a:endParaRPr lang="zh-CN" altLang="en-US" sz="1800" b="1" dirty="0">
              <a:solidFill>
                <a:srgbClr val="0870BF"/>
              </a:solidFill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200875" y="1728508"/>
            <a:ext cx="3024723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</a:pPr>
            <a:r>
              <a:rPr lang="zh-CN" altLang="en-US" sz="1050" dirty="0">
                <a:cs typeface="+mn-ea"/>
                <a:sym typeface="+mn-lt"/>
              </a:rPr>
              <a:t>用适当的业务控制满足并超越客户现在和将来的服务期望（如</a:t>
            </a:r>
            <a:r>
              <a:rPr lang="en-US" altLang="zh-CN" sz="1050" dirty="0">
                <a:cs typeface="+mn-ea"/>
                <a:sym typeface="+mn-lt"/>
              </a:rPr>
              <a:t>, </a:t>
            </a:r>
            <a:r>
              <a:rPr lang="zh-CN" altLang="en-US" sz="1050" dirty="0">
                <a:cs typeface="+mn-ea"/>
                <a:sym typeface="+mn-lt"/>
              </a:rPr>
              <a:t>增加项目的一次性成功率，与客户合作或参与产品设计）</a:t>
            </a:r>
            <a:endParaRPr lang="zh-CN" altLang="en-US" sz="1050" dirty="0"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199935" y="3168514"/>
            <a:ext cx="175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800" b="1" spc="450" dirty="0">
                <a:solidFill>
                  <a:srgbClr val="0870BF"/>
                </a:solidFill>
                <a:cs typeface="+mn-ea"/>
                <a:sym typeface="+mn-lt"/>
              </a:rPr>
              <a:t>速度</a:t>
            </a:r>
            <a:endParaRPr lang="zh-CN" altLang="en-US" sz="1800" b="1" spc="450" dirty="0">
              <a:solidFill>
                <a:srgbClr val="0870BF"/>
              </a:solidFill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199935" y="3558249"/>
            <a:ext cx="3024723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</a:pPr>
            <a:r>
              <a:rPr lang="zh-CN" altLang="en-US" sz="1050" dirty="0">
                <a:cs typeface="+mn-ea"/>
                <a:sym typeface="+mn-lt"/>
              </a:rPr>
              <a:t>缩短业务处理时间，增加业务机会，超越客户需求，降低成本，提高质量（如</a:t>
            </a:r>
            <a:r>
              <a:rPr lang="en-US" altLang="zh-CN" sz="1050" dirty="0">
                <a:cs typeface="+mn-ea"/>
                <a:sym typeface="+mn-lt"/>
              </a:rPr>
              <a:t>, </a:t>
            </a:r>
            <a:r>
              <a:rPr lang="zh-CN" altLang="en-US" sz="1050" dirty="0">
                <a:cs typeface="+mn-ea"/>
                <a:sym typeface="+mn-lt"/>
              </a:rPr>
              <a:t>缩短付款单据处理时间及服务和交付时间）</a:t>
            </a:r>
            <a:endParaRPr lang="zh-CN" altLang="en-US" sz="1050" dirty="0"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170885" y="1278532"/>
            <a:ext cx="175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800" b="1" spc="450" dirty="0">
                <a:solidFill>
                  <a:srgbClr val="0870BF"/>
                </a:solidFill>
                <a:cs typeface="+mn-ea"/>
                <a:sym typeface="+mn-lt"/>
              </a:rPr>
              <a:t>成本</a:t>
            </a:r>
            <a:endParaRPr lang="zh-CN" altLang="en-US" sz="1800" b="1" spc="450" dirty="0">
              <a:solidFill>
                <a:srgbClr val="0870BF"/>
              </a:solidFill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170885" y="1647864"/>
            <a:ext cx="3024723" cy="103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</a:pPr>
            <a:r>
              <a:rPr lang="zh-CN" altLang="en-US" sz="1050" dirty="0">
                <a:cs typeface="+mn-ea"/>
                <a:sym typeface="+mn-lt"/>
              </a:rPr>
              <a:t>降低资源消耗，争取竞争机遇（如</a:t>
            </a:r>
            <a:r>
              <a:rPr lang="en-US" altLang="zh-CN" sz="1050" dirty="0">
                <a:cs typeface="+mn-ea"/>
                <a:sym typeface="+mn-lt"/>
              </a:rPr>
              <a:t>, </a:t>
            </a:r>
            <a:r>
              <a:rPr lang="zh-CN" altLang="en-US" sz="1050" dirty="0">
                <a:cs typeface="+mn-ea"/>
                <a:sym typeface="+mn-lt"/>
              </a:rPr>
              <a:t>降低每次付款和发票处理的成本，进行采购合并，增加折扣）良好的流程设计可以使流程成本大幅度下降，幅度远远超出传统削减成本</a:t>
            </a:r>
            <a:r>
              <a:rPr lang="en-US" altLang="zh-CN" sz="1050" dirty="0">
                <a:cs typeface="+mn-ea"/>
                <a:sym typeface="+mn-lt"/>
              </a:rPr>
              <a:t>de</a:t>
            </a:r>
            <a:r>
              <a:rPr lang="zh-CN" altLang="en-US" sz="1050" dirty="0">
                <a:cs typeface="+mn-ea"/>
                <a:sym typeface="+mn-lt"/>
              </a:rPr>
              <a:t>做法</a:t>
            </a:r>
            <a:endParaRPr lang="zh-CN" altLang="en-US" sz="1050" dirty="0"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170885" y="3178407"/>
            <a:ext cx="175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800" b="1" spc="450" dirty="0">
                <a:solidFill>
                  <a:srgbClr val="0870BF"/>
                </a:solidFill>
                <a:cs typeface="+mn-ea"/>
                <a:sym typeface="+mn-lt"/>
              </a:rPr>
              <a:t>风险</a:t>
            </a:r>
            <a:endParaRPr lang="zh-CN" altLang="en-US" sz="1800" b="1" spc="450" dirty="0">
              <a:solidFill>
                <a:srgbClr val="0870BF"/>
              </a:solidFill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170885" y="3577667"/>
            <a:ext cx="3024723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</a:pPr>
            <a:r>
              <a:rPr lang="zh-CN" altLang="en-US" sz="1050" dirty="0">
                <a:cs typeface="+mn-ea"/>
                <a:sym typeface="+mn-lt"/>
              </a:rPr>
              <a:t>通过适当的关键控制点的设立来降低营运风险</a:t>
            </a:r>
            <a:endParaRPr lang="zh-CN" altLang="en-US" sz="1050" dirty="0">
              <a:cs typeface="+mn-ea"/>
              <a:sym typeface="+mn-lt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流程优化的</a:t>
            </a:r>
            <a:r>
              <a:rPr lang="en-US" altLang="zh-CN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target </a:t>
            </a:r>
            <a:r>
              <a:rPr lang="en-US" altLang="zh-CN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value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标题 1359886"/>
          <p:cNvSpPr>
            <a:spLocks noGrp="1"/>
          </p:cNvSpPr>
          <p:nvPr/>
        </p:nvSpPr>
        <p:spPr>
          <a:xfrm>
            <a:off x="803943" y="665458"/>
            <a:ext cx="3816706" cy="358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0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风险、成本、速度和质量的优化和控制</a:t>
            </a:r>
            <a:endParaRPr lang="zh-CN" altLang="en-US" sz="1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 animBg="1"/>
      <p:bldP spid="34" grpId="0" animBg="1"/>
      <p:bldP spid="30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24" grpId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5" name="文本占位符 1277954"/>
          <p:cNvSpPr>
            <a:spLocks noGrp="1"/>
          </p:cNvSpPr>
          <p:nvPr/>
        </p:nvSpPr>
        <p:spPr>
          <a:xfrm>
            <a:off x="4041776" y="1061083"/>
            <a:ext cx="4730750" cy="356425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现有梳理流程清单是否完整？流程描述体系是否完善？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什么才是我们需要的流程？与现有的流程相比，我们需要在哪些地方作出改进？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现有流程不足之处的根源是什么？是战略、是技术、是组织架构，还仅仅是流程本身的问题？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现有流程如果继续执行下去，将会造成怎样的后果？这些后果中，哪些是我们的目标，哪些又是我们不希望发生的？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评价现有流程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8" r="24446"/>
          <a:stretch>
            <a:fillRect/>
          </a:stretch>
        </p:blipFill>
        <p:spPr>
          <a:xfrm>
            <a:off x="384549" y="1219199"/>
            <a:ext cx="3197276" cy="3248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27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277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277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1277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955" grpId="0" build="p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9" name="文本占位符 1022978"/>
          <p:cNvSpPr>
            <a:spLocks noGrp="1"/>
          </p:cNvSpPr>
          <p:nvPr/>
        </p:nvSpPr>
        <p:spPr>
          <a:xfrm>
            <a:off x="268619" y="1195705"/>
            <a:ext cx="5433682" cy="3143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标杆学习，什么是行业的最佳经验？有哪些地方可供我们从其它地方学习？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未来流程是否会为我们提供更多的管理优势？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根据成本效益原则，我们所设计的流程是否都有合理性？是否存在管理代价相对于所获取的管理绩效过大的现象？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在推行新流程后，如何在人员转变、信息技术、组织架构、绩效管理上作出相应的调整？</a:t>
            </a:r>
            <a:endParaRPr lang="zh-CN" altLang="en-US" sz="16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如何实现流程的不断改进与优化？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如何设计未来流程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0" r="25260"/>
          <a:stretch>
            <a:fillRect/>
          </a:stretch>
        </p:blipFill>
        <p:spPr>
          <a:xfrm>
            <a:off x="5902325" y="1195705"/>
            <a:ext cx="2924969" cy="314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02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02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79" grpId="0" build="p"/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23" name="文本占位符 1361922"/>
          <p:cNvSpPr>
            <a:spLocks noGrp="1"/>
          </p:cNvSpPr>
          <p:nvPr/>
        </p:nvSpPr>
        <p:spPr>
          <a:xfrm>
            <a:off x="4600575" y="1104264"/>
            <a:ext cx="4289425" cy="349281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dirty="0">
                <a:cs typeface="+mn-ea"/>
                <a:sym typeface="+mn-lt"/>
              </a:rPr>
              <a:t> </a:t>
            </a:r>
            <a:r>
              <a:rPr lang="zh-CN" altLang="en-US" sz="1800" dirty="0">
                <a:cs typeface="+mn-ea"/>
                <a:sym typeface="+mn-lt"/>
              </a:rPr>
              <a:t>使价值最大化而使浪费最小化</a:t>
            </a:r>
            <a:endParaRPr lang="zh-CN" altLang="en-US" sz="1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cs typeface="+mn-ea"/>
                <a:sym typeface="+mn-lt"/>
              </a:rPr>
              <a:t> 有记录下来的设计</a:t>
            </a:r>
            <a:endParaRPr lang="zh-CN" altLang="en-US" sz="1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cs typeface="+mn-ea"/>
                <a:sym typeface="+mn-lt"/>
              </a:rPr>
              <a:t> 简单且灵活</a:t>
            </a:r>
            <a:endParaRPr lang="zh-CN" altLang="en-US" sz="1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cs typeface="+mn-ea"/>
                <a:sym typeface="+mn-lt"/>
              </a:rPr>
              <a:t> 注重压缩时间</a:t>
            </a:r>
            <a:endParaRPr lang="zh-CN" altLang="en-US" sz="1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cs typeface="+mn-ea"/>
                <a:sym typeface="+mn-lt"/>
              </a:rPr>
              <a:t> 与其他流程有清晰的链接</a:t>
            </a:r>
            <a:endParaRPr lang="zh-CN" altLang="en-US" sz="1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cs typeface="+mn-ea"/>
                <a:sym typeface="+mn-lt"/>
              </a:rPr>
              <a:t> 提供实时反馈</a:t>
            </a:r>
            <a:endParaRPr lang="zh-CN" altLang="en-US" sz="1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cs typeface="+mn-ea"/>
                <a:sym typeface="+mn-lt"/>
              </a:rPr>
              <a:t> 注重客户并对用户优惠</a:t>
            </a:r>
            <a:endParaRPr lang="zh-CN" altLang="en-US" sz="1800" dirty="0">
              <a:cs typeface="+mn-ea"/>
              <a:sym typeface="+mn-lt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优异流程应具备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36111"/>
          <a:stretch>
            <a:fillRect/>
          </a:stretch>
        </p:blipFill>
        <p:spPr>
          <a:xfrm>
            <a:off x="1019175" y="999488"/>
            <a:ext cx="2504991" cy="3597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1" name="文本占位符 1026050"/>
          <p:cNvSpPr>
            <a:spLocks noGrp="1"/>
          </p:cNvSpPr>
          <p:nvPr/>
        </p:nvSpPr>
        <p:spPr>
          <a:xfrm>
            <a:off x="5351543" y="971501"/>
            <a:ext cx="3380977" cy="97922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zh-CN" sz="1400" dirty="0">
                <a:cs typeface="+mn-ea"/>
                <a:sym typeface="+mn-lt"/>
              </a:rPr>
              <a:t>1</a:t>
            </a:r>
            <a:r>
              <a:rPr lang="zh-CN" altLang="en-US" sz="1400" dirty="0">
                <a:cs typeface="+mn-ea"/>
                <a:sym typeface="+mn-lt"/>
              </a:rPr>
              <a:t>）以顾客为中心。顾客的青睐是企业的财富。只有最大限度地满足顾客，才能赢得市场</a:t>
            </a:r>
            <a:r>
              <a:rPr lang="zh-CN" altLang="en-US" sz="1400" dirty="0" smtClean="0">
                <a:cs typeface="+mn-ea"/>
                <a:sym typeface="+mn-lt"/>
              </a:rPr>
              <a:t>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流程设计应遵循的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原则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7439" y="971500"/>
            <a:ext cx="4794307" cy="3196639"/>
            <a:chOff x="1620824" y="1184861"/>
            <a:chExt cx="3794283" cy="2819852"/>
          </a:xfrm>
        </p:grpSpPr>
        <p:pic>
          <p:nvPicPr>
            <p:cNvPr id="31" name="Picture 1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4" t="10550" r="21733" b="13050"/>
            <a:stretch>
              <a:fillRect/>
            </a:stretch>
          </p:blipFill>
          <p:spPr>
            <a:xfrm>
              <a:off x="1620824" y="1651901"/>
              <a:ext cx="2383132" cy="2352812"/>
            </a:xfrm>
            <a:prstGeom prst="rect">
              <a:avLst/>
            </a:prstGeom>
          </p:spPr>
        </p:pic>
        <p:sp>
          <p:nvSpPr>
            <p:cNvPr id="32" name="Rectangle 17"/>
            <p:cNvSpPr/>
            <p:nvPr/>
          </p:nvSpPr>
          <p:spPr>
            <a:xfrm>
              <a:off x="1773937" y="1906387"/>
              <a:ext cx="2056436" cy="1460246"/>
            </a:xfrm>
            <a:prstGeom prst="rect">
              <a:avLst/>
            </a:prstGeom>
            <a:blipFill>
              <a:blip r:embed="rId2"/>
              <a:stretch>
                <a:fillRect l="-1281" r="-1269"/>
              </a:stretch>
            </a:blip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3" name="Rounded Rectangle 24"/>
            <p:cNvSpPr/>
            <p:nvPr/>
          </p:nvSpPr>
          <p:spPr>
            <a:xfrm>
              <a:off x="5067945" y="1184861"/>
              <a:ext cx="347162" cy="347162"/>
            </a:xfrm>
            <a:prstGeom prst="roundRect">
              <a:avLst/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5152183" y="1288254"/>
              <a:ext cx="165637" cy="160689"/>
            </a:xfrm>
            <a:custGeom>
              <a:avLst/>
              <a:gdLst>
                <a:gd name="T0" fmla="*/ 417 w 21600"/>
                <a:gd name="T1" fmla="*/ 102 h 21600"/>
                <a:gd name="T2" fmla="*/ 384 w 21600"/>
                <a:gd name="T3" fmla="*/ 65 h 21600"/>
                <a:gd name="T4" fmla="*/ 316 w 21600"/>
                <a:gd name="T5" fmla="*/ 0 h 21600"/>
                <a:gd name="T6" fmla="*/ 283 w 21600"/>
                <a:gd name="T7" fmla="*/ 33 h 21600"/>
                <a:gd name="T8" fmla="*/ 149 w 21600"/>
                <a:gd name="T9" fmla="*/ 102 h 21600"/>
                <a:gd name="T10" fmla="*/ 0 w 21600"/>
                <a:gd name="T11" fmla="*/ 465 h 21600"/>
                <a:gd name="T12" fmla="*/ 182 w 21600"/>
                <a:gd name="T13" fmla="*/ 265 h 21600"/>
                <a:gd name="T14" fmla="*/ 182 w 21600"/>
                <a:gd name="T15" fmla="*/ 265 h 21600"/>
                <a:gd name="T16" fmla="*/ 197 w 21600"/>
                <a:gd name="T17" fmla="*/ 181 h 21600"/>
                <a:gd name="T18" fmla="*/ 302 w 21600"/>
                <a:gd name="T19" fmla="*/ 181 h 21600"/>
                <a:gd name="T20" fmla="*/ 302 w 21600"/>
                <a:gd name="T21" fmla="*/ 283 h 21600"/>
                <a:gd name="T22" fmla="*/ 216 w 21600"/>
                <a:gd name="T23" fmla="*/ 297 h 21600"/>
                <a:gd name="T24" fmla="*/ 216 w 21600"/>
                <a:gd name="T25" fmla="*/ 297 h 21600"/>
                <a:gd name="T26" fmla="*/ 10 w 21600"/>
                <a:gd name="T27" fmla="*/ 474 h 21600"/>
                <a:gd name="T28" fmla="*/ 384 w 21600"/>
                <a:gd name="T29" fmla="*/ 330 h 21600"/>
                <a:gd name="T30" fmla="*/ 451 w 21600"/>
                <a:gd name="T31" fmla="*/ 200 h 21600"/>
                <a:gd name="T32" fmla="*/ 489 w 21600"/>
                <a:gd name="T33" fmla="*/ 167 h 21600"/>
                <a:gd name="T34" fmla="*/ 417 w 21600"/>
                <a:gd name="T35" fmla="*/ 102 h 21600"/>
                <a:gd name="T36" fmla="*/ 417 w 21600"/>
                <a:gd name="T37" fmla="*/ 102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00" h="21600">
                  <a:moveTo>
                    <a:pt x="18424" y="4659"/>
                  </a:moveTo>
                  <a:cubicBezTo>
                    <a:pt x="16941" y="2965"/>
                    <a:pt x="16941" y="2965"/>
                    <a:pt x="16941" y="2965"/>
                  </a:cubicBezTo>
                  <a:cubicBezTo>
                    <a:pt x="13976" y="0"/>
                    <a:pt x="13976" y="0"/>
                    <a:pt x="13976" y="0"/>
                  </a:cubicBezTo>
                  <a:cubicBezTo>
                    <a:pt x="13976" y="0"/>
                    <a:pt x="13976" y="0"/>
                    <a:pt x="12494" y="1482"/>
                  </a:cubicBezTo>
                  <a:cubicBezTo>
                    <a:pt x="11012" y="2965"/>
                    <a:pt x="6565" y="4659"/>
                    <a:pt x="6565" y="4659"/>
                  </a:cubicBezTo>
                  <a:cubicBezTo>
                    <a:pt x="0" y="21176"/>
                    <a:pt x="0" y="21176"/>
                    <a:pt x="0" y="21176"/>
                  </a:cubicBezTo>
                  <a:cubicBezTo>
                    <a:pt x="8047" y="12071"/>
                    <a:pt x="8047" y="12071"/>
                    <a:pt x="8047" y="12071"/>
                  </a:cubicBezTo>
                  <a:cubicBezTo>
                    <a:pt x="7624" y="10800"/>
                    <a:pt x="7835" y="9318"/>
                    <a:pt x="8682" y="8259"/>
                  </a:cubicBezTo>
                  <a:cubicBezTo>
                    <a:pt x="9953" y="6988"/>
                    <a:pt x="12071" y="6988"/>
                    <a:pt x="13341" y="8259"/>
                  </a:cubicBezTo>
                  <a:cubicBezTo>
                    <a:pt x="14400" y="9529"/>
                    <a:pt x="14400" y="11647"/>
                    <a:pt x="13341" y="12918"/>
                  </a:cubicBezTo>
                  <a:cubicBezTo>
                    <a:pt x="12282" y="13765"/>
                    <a:pt x="10800" y="13976"/>
                    <a:pt x="9529" y="13553"/>
                  </a:cubicBezTo>
                  <a:cubicBezTo>
                    <a:pt x="424" y="21600"/>
                    <a:pt x="424" y="21600"/>
                    <a:pt x="424" y="21600"/>
                  </a:cubicBezTo>
                  <a:cubicBezTo>
                    <a:pt x="16941" y="15035"/>
                    <a:pt x="16941" y="15035"/>
                    <a:pt x="16941" y="15035"/>
                  </a:cubicBezTo>
                  <a:cubicBezTo>
                    <a:pt x="16941" y="15035"/>
                    <a:pt x="18424" y="10588"/>
                    <a:pt x="19906" y="9106"/>
                  </a:cubicBezTo>
                  <a:cubicBezTo>
                    <a:pt x="21600" y="7624"/>
                    <a:pt x="21600" y="7624"/>
                    <a:pt x="21600" y="7624"/>
                  </a:cubicBezTo>
                  <a:lnTo>
                    <a:pt x="18424" y="4659"/>
                  </a:lnTo>
                  <a:close/>
                  <a:moveTo>
                    <a:pt x="18424" y="4659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cs typeface="+mn-ea"/>
                <a:sym typeface="+mn-lt"/>
              </a:endParaRPr>
            </a:p>
          </p:txBody>
        </p:sp>
        <p:sp>
          <p:nvSpPr>
            <p:cNvPr id="35" name="Freeform 30"/>
            <p:cNvSpPr/>
            <p:nvPr/>
          </p:nvSpPr>
          <p:spPr bwMode="auto">
            <a:xfrm>
              <a:off x="5270735" y="1269625"/>
              <a:ext cx="66390" cy="64358"/>
            </a:xfrm>
            <a:custGeom>
              <a:avLst/>
              <a:gdLst>
                <a:gd name="T0" fmla="*/ 24 w 21600"/>
                <a:gd name="T1" fmla="*/ 0 h 21600"/>
                <a:gd name="T2" fmla="*/ 196 w 21600"/>
                <a:gd name="T3" fmla="*/ 167 h 21600"/>
                <a:gd name="T4" fmla="*/ 172 w 21600"/>
                <a:gd name="T5" fmla="*/ 190 h 21600"/>
                <a:gd name="T6" fmla="*/ 0 w 21600"/>
                <a:gd name="T7" fmla="*/ 23 h 21600"/>
                <a:gd name="T8" fmla="*/ 24 w 21600"/>
                <a:gd name="T9" fmla="*/ 0 h 21600"/>
                <a:gd name="T10" fmla="*/ 24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667" y="0"/>
                  </a:moveTo>
                  <a:lnTo>
                    <a:pt x="21600" y="18933"/>
                  </a:lnTo>
                  <a:lnTo>
                    <a:pt x="18933" y="21600"/>
                  </a:lnTo>
                  <a:lnTo>
                    <a:pt x="0" y="2667"/>
                  </a:lnTo>
                  <a:lnTo>
                    <a:pt x="2667" y="0"/>
                  </a:lnTo>
                  <a:close/>
                  <a:moveTo>
                    <a:pt x="2667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cs typeface="+mn-ea"/>
                <a:sym typeface="+mn-lt"/>
              </a:endParaRPr>
            </a:p>
          </p:txBody>
        </p:sp>
        <p:sp>
          <p:nvSpPr>
            <p:cNvPr id="36" name="Rounded Rectangle 28"/>
            <p:cNvSpPr/>
            <p:nvPr/>
          </p:nvSpPr>
          <p:spPr>
            <a:xfrm>
              <a:off x="5067945" y="2451488"/>
              <a:ext cx="347162" cy="347162"/>
            </a:xfrm>
            <a:prstGeom prst="roundRect">
              <a:avLst/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7" name="Freeform 28"/>
            <p:cNvSpPr/>
            <p:nvPr/>
          </p:nvSpPr>
          <p:spPr bwMode="auto">
            <a:xfrm>
              <a:off x="5152183" y="2554881"/>
              <a:ext cx="165637" cy="160689"/>
            </a:xfrm>
            <a:custGeom>
              <a:avLst/>
              <a:gdLst>
                <a:gd name="T0" fmla="*/ 417 w 21600"/>
                <a:gd name="T1" fmla="*/ 102 h 21600"/>
                <a:gd name="T2" fmla="*/ 384 w 21600"/>
                <a:gd name="T3" fmla="*/ 65 h 21600"/>
                <a:gd name="T4" fmla="*/ 316 w 21600"/>
                <a:gd name="T5" fmla="*/ 0 h 21600"/>
                <a:gd name="T6" fmla="*/ 283 w 21600"/>
                <a:gd name="T7" fmla="*/ 33 h 21600"/>
                <a:gd name="T8" fmla="*/ 149 w 21600"/>
                <a:gd name="T9" fmla="*/ 102 h 21600"/>
                <a:gd name="T10" fmla="*/ 0 w 21600"/>
                <a:gd name="T11" fmla="*/ 465 h 21600"/>
                <a:gd name="T12" fmla="*/ 182 w 21600"/>
                <a:gd name="T13" fmla="*/ 265 h 21600"/>
                <a:gd name="T14" fmla="*/ 182 w 21600"/>
                <a:gd name="T15" fmla="*/ 265 h 21600"/>
                <a:gd name="T16" fmla="*/ 197 w 21600"/>
                <a:gd name="T17" fmla="*/ 181 h 21600"/>
                <a:gd name="T18" fmla="*/ 302 w 21600"/>
                <a:gd name="T19" fmla="*/ 181 h 21600"/>
                <a:gd name="T20" fmla="*/ 302 w 21600"/>
                <a:gd name="T21" fmla="*/ 283 h 21600"/>
                <a:gd name="T22" fmla="*/ 216 w 21600"/>
                <a:gd name="T23" fmla="*/ 297 h 21600"/>
                <a:gd name="T24" fmla="*/ 216 w 21600"/>
                <a:gd name="T25" fmla="*/ 297 h 21600"/>
                <a:gd name="T26" fmla="*/ 10 w 21600"/>
                <a:gd name="T27" fmla="*/ 474 h 21600"/>
                <a:gd name="T28" fmla="*/ 384 w 21600"/>
                <a:gd name="T29" fmla="*/ 330 h 21600"/>
                <a:gd name="T30" fmla="*/ 451 w 21600"/>
                <a:gd name="T31" fmla="*/ 200 h 21600"/>
                <a:gd name="T32" fmla="*/ 489 w 21600"/>
                <a:gd name="T33" fmla="*/ 167 h 21600"/>
                <a:gd name="T34" fmla="*/ 417 w 21600"/>
                <a:gd name="T35" fmla="*/ 102 h 21600"/>
                <a:gd name="T36" fmla="*/ 417 w 21600"/>
                <a:gd name="T37" fmla="*/ 102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00" h="21600">
                  <a:moveTo>
                    <a:pt x="18424" y="4659"/>
                  </a:moveTo>
                  <a:cubicBezTo>
                    <a:pt x="16941" y="2965"/>
                    <a:pt x="16941" y="2965"/>
                    <a:pt x="16941" y="2965"/>
                  </a:cubicBezTo>
                  <a:cubicBezTo>
                    <a:pt x="13976" y="0"/>
                    <a:pt x="13976" y="0"/>
                    <a:pt x="13976" y="0"/>
                  </a:cubicBezTo>
                  <a:cubicBezTo>
                    <a:pt x="13976" y="0"/>
                    <a:pt x="13976" y="0"/>
                    <a:pt x="12494" y="1482"/>
                  </a:cubicBezTo>
                  <a:cubicBezTo>
                    <a:pt x="11012" y="2965"/>
                    <a:pt x="6565" y="4659"/>
                    <a:pt x="6565" y="4659"/>
                  </a:cubicBezTo>
                  <a:cubicBezTo>
                    <a:pt x="0" y="21176"/>
                    <a:pt x="0" y="21176"/>
                    <a:pt x="0" y="21176"/>
                  </a:cubicBezTo>
                  <a:cubicBezTo>
                    <a:pt x="8047" y="12071"/>
                    <a:pt x="8047" y="12071"/>
                    <a:pt x="8047" y="12071"/>
                  </a:cubicBezTo>
                  <a:cubicBezTo>
                    <a:pt x="7624" y="10800"/>
                    <a:pt x="7835" y="9318"/>
                    <a:pt x="8682" y="8259"/>
                  </a:cubicBezTo>
                  <a:cubicBezTo>
                    <a:pt x="9953" y="6988"/>
                    <a:pt x="12071" y="6988"/>
                    <a:pt x="13341" y="8259"/>
                  </a:cubicBezTo>
                  <a:cubicBezTo>
                    <a:pt x="14400" y="9529"/>
                    <a:pt x="14400" y="11647"/>
                    <a:pt x="13341" y="12918"/>
                  </a:cubicBezTo>
                  <a:cubicBezTo>
                    <a:pt x="12282" y="13765"/>
                    <a:pt x="10800" y="13976"/>
                    <a:pt x="9529" y="13553"/>
                  </a:cubicBezTo>
                  <a:cubicBezTo>
                    <a:pt x="424" y="21600"/>
                    <a:pt x="424" y="21600"/>
                    <a:pt x="424" y="21600"/>
                  </a:cubicBezTo>
                  <a:cubicBezTo>
                    <a:pt x="16941" y="15035"/>
                    <a:pt x="16941" y="15035"/>
                    <a:pt x="16941" y="15035"/>
                  </a:cubicBezTo>
                  <a:cubicBezTo>
                    <a:pt x="16941" y="15035"/>
                    <a:pt x="18424" y="10588"/>
                    <a:pt x="19906" y="9106"/>
                  </a:cubicBezTo>
                  <a:cubicBezTo>
                    <a:pt x="21600" y="7624"/>
                    <a:pt x="21600" y="7624"/>
                    <a:pt x="21600" y="7624"/>
                  </a:cubicBezTo>
                  <a:lnTo>
                    <a:pt x="18424" y="4659"/>
                  </a:lnTo>
                  <a:close/>
                  <a:moveTo>
                    <a:pt x="18424" y="4659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cs typeface="+mn-ea"/>
                <a:sym typeface="+mn-lt"/>
              </a:endParaRPr>
            </a:p>
          </p:txBody>
        </p:sp>
        <p:sp>
          <p:nvSpPr>
            <p:cNvPr id="38" name="Freeform 30"/>
            <p:cNvSpPr/>
            <p:nvPr/>
          </p:nvSpPr>
          <p:spPr bwMode="auto">
            <a:xfrm>
              <a:off x="5270735" y="2536252"/>
              <a:ext cx="66390" cy="64358"/>
            </a:xfrm>
            <a:custGeom>
              <a:avLst/>
              <a:gdLst>
                <a:gd name="T0" fmla="*/ 24 w 21600"/>
                <a:gd name="T1" fmla="*/ 0 h 21600"/>
                <a:gd name="T2" fmla="*/ 196 w 21600"/>
                <a:gd name="T3" fmla="*/ 167 h 21600"/>
                <a:gd name="T4" fmla="*/ 172 w 21600"/>
                <a:gd name="T5" fmla="*/ 190 h 21600"/>
                <a:gd name="T6" fmla="*/ 0 w 21600"/>
                <a:gd name="T7" fmla="*/ 23 h 21600"/>
                <a:gd name="T8" fmla="*/ 24 w 21600"/>
                <a:gd name="T9" fmla="*/ 0 h 21600"/>
                <a:gd name="T10" fmla="*/ 24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667" y="0"/>
                  </a:moveTo>
                  <a:lnTo>
                    <a:pt x="21600" y="18933"/>
                  </a:lnTo>
                  <a:lnTo>
                    <a:pt x="18933" y="21600"/>
                  </a:lnTo>
                  <a:lnTo>
                    <a:pt x="0" y="2667"/>
                  </a:lnTo>
                  <a:lnTo>
                    <a:pt x="2667" y="0"/>
                  </a:lnTo>
                  <a:close/>
                  <a:moveTo>
                    <a:pt x="2667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cs typeface="+mn-ea"/>
                <a:sym typeface="+mn-lt"/>
              </a:endParaRPr>
            </a:p>
          </p:txBody>
        </p:sp>
        <p:sp>
          <p:nvSpPr>
            <p:cNvPr id="39" name="Rounded Rectangle 32"/>
            <p:cNvSpPr/>
            <p:nvPr/>
          </p:nvSpPr>
          <p:spPr>
            <a:xfrm>
              <a:off x="5054418" y="3657551"/>
              <a:ext cx="347162" cy="347162"/>
            </a:xfrm>
            <a:prstGeom prst="roundRect">
              <a:avLst/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0" name="Freeform 28"/>
            <p:cNvSpPr/>
            <p:nvPr/>
          </p:nvSpPr>
          <p:spPr bwMode="auto">
            <a:xfrm>
              <a:off x="5138656" y="3760944"/>
              <a:ext cx="165637" cy="160689"/>
            </a:xfrm>
            <a:custGeom>
              <a:avLst/>
              <a:gdLst>
                <a:gd name="T0" fmla="*/ 417 w 21600"/>
                <a:gd name="T1" fmla="*/ 102 h 21600"/>
                <a:gd name="T2" fmla="*/ 384 w 21600"/>
                <a:gd name="T3" fmla="*/ 65 h 21600"/>
                <a:gd name="T4" fmla="*/ 316 w 21600"/>
                <a:gd name="T5" fmla="*/ 0 h 21600"/>
                <a:gd name="T6" fmla="*/ 283 w 21600"/>
                <a:gd name="T7" fmla="*/ 33 h 21600"/>
                <a:gd name="T8" fmla="*/ 149 w 21600"/>
                <a:gd name="T9" fmla="*/ 102 h 21600"/>
                <a:gd name="T10" fmla="*/ 0 w 21600"/>
                <a:gd name="T11" fmla="*/ 465 h 21600"/>
                <a:gd name="T12" fmla="*/ 182 w 21600"/>
                <a:gd name="T13" fmla="*/ 265 h 21600"/>
                <a:gd name="T14" fmla="*/ 182 w 21600"/>
                <a:gd name="T15" fmla="*/ 265 h 21600"/>
                <a:gd name="T16" fmla="*/ 197 w 21600"/>
                <a:gd name="T17" fmla="*/ 181 h 21600"/>
                <a:gd name="T18" fmla="*/ 302 w 21600"/>
                <a:gd name="T19" fmla="*/ 181 h 21600"/>
                <a:gd name="T20" fmla="*/ 302 w 21600"/>
                <a:gd name="T21" fmla="*/ 283 h 21600"/>
                <a:gd name="T22" fmla="*/ 216 w 21600"/>
                <a:gd name="T23" fmla="*/ 297 h 21600"/>
                <a:gd name="T24" fmla="*/ 216 w 21600"/>
                <a:gd name="T25" fmla="*/ 297 h 21600"/>
                <a:gd name="T26" fmla="*/ 10 w 21600"/>
                <a:gd name="T27" fmla="*/ 474 h 21600"/>
                <a:gd name="T28" fmla="*/ 384 w 21600"/>
                <a:gd name="T29" fmla="*/ 330 h 21600"/>
                <a:gd name="T30" fmla="*/ 451 w 21600"/>
                <a:gd name="T31" fmla="*/ 200 h 21600"/>
                <a:gd name="T32" fmla="*/ 489 w 21600"/>
                <a:gd name="T33" fmla="*/ 167 h 21600"/>
                <a:gd name="T34" fmla="*/ 417 w 21600"/>
                <a:gd name="T35" fmla="*/ 102 h 21600"/>
                <a:gd name="T36" fmla="*/ 417 w 21600"/>
                <a:gd name="T37" fmla="*/ 102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00" h="21600">
                  <a:moveTo>
                    <a:pt x="18424" y="4659"/>
                  </a:moveTo>
                  <a:cubicBezTo>
                    <a:pt x="16941" y="2965"/>
                    <a:pt x="16941" y="2965"/>
                    <a:pt x="16941" y="2965"/>
                  </a:cubicBezTo>
                  <a:cubicBezTo>
                    <a:pt x="13976" y="0"/>
                    <a:pt x="13976" y="0"/>
                    <a:pt x="13976" y="0"/>
                  </a:cubicBezTo>
                  <a:cubicBezTo>
                    <a:pt x="13976" y="0"/>
                    <a:pt x="13976" y="0"/>
                    <a:pt x="12494" y="1482"/>
                  </a:cubicBezTo>
                  <a:cubicBezTo>
                    <a:pt x="11012" y="2965"/>
                    <a:pt x="6565" y="4659"/>
                    <a:pt x="6565" y="4659"/>
                  </a:cubicBezTo>
                  <a:cubicBezTo>
                    <a:pt x="0" y="21176"/>
                    <a:pt x="0" y="21176"/>
                    <a:pt x="0" y="21176"/>
                  </a:cubicBezTo>
                  <a:cubicBezTo>
                    <a:pt x="8047" y="12071"/>
                    <a:pt x="8047" y="12071"/>
                    <a:pt x="8047" y="12071"/>
                  </a:cubicBezTo>
                  <a:cubicBezTo>
                    <a:pt x="7624" y="10800"/>
                    <a:pt x="7835" y="9318"/>
                    <a:pt x="8682" y="8259"/>
                  </a:cubicBezTo>
                  <a:cubicBezTo>
                    <a:pt x="9953" y="6988"/>
                    <a:pt x="12071" y="6988"/>
                    <a:pt x="13341" y="8259"/>
                  </a:cubicBezTo>
                  <a:cubicBezTo>
                    <a:pt x="14400" y="9529"/>
                    <a:pt x="14400" y="11647"/>
                    <a:pt x="13341" y="12918"/>
                  </a:cubicBezTo>
                  <a:cubicBezTo>
                    <a:pt x="12282" y="13765"/>
                    <a:pt x="10800" y="13976"/>
                    <a:pt x="9529" y="13553"/>
                  </a:cubicBezTo>
                  <a:cubicBezTo>
                    <a:pt x="424" y="21600"/>
                    <a:pt x="424" y="21600"/>
                    <a:pt x="424" y="21600"/>
                  </a:cubicBezTo>
                  <a:cubicBezTo>
                    <a:pt x="16941" y="15035"/>
                    <a:pt x="16941" y="15035"/>
                    <a:pt x="16941" y="15035"/>
                  </a:cubicBezTo>
                  <a:cubicBezTo>
                    <a:pt x="16941" y="15035"/>
                    <a:pt x="18424" y="10588"/>
                    <a:pt x="19906" y="9106"/>
                  </a:cubicBezTo>
                  <a:cubicBezTo>
                    <a:pt x="21600" y="7624"/>
                    <a:pt x="21600" y="7624"/>
                    <a:pt x="21600" y="7624"/>
                  </a:cubicBezTo>
                  <a:lnTo>
                    <a:pt x="18424" y="4659"/>
                  </a:lnTo>
                  <a:close/>
                  <a:moveTo>
                    <a:pt x="18424" y="4659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cs typeface="+mn-ea"/>
                <a:sym typeface="+mn-lt"/>
              </a:endParaRPr>
            </a:p>
          </p:txBody>
        </p:sp>
        <p:sp>
          <p:nvSpPr>
            <p:cNvPr id="41" name="Freeform 34"/>
            <p:cNvSpPr/>
            <p:nvPr/>
          </p:nvSpPr>
          <p:spPr bwMode="auto">
            <a:xfrm>
              <a:off x="5257208" y="3742315"/>
              <a:ext cx="66390" cy="64358"/>
            </a:xfrm>
            <a:custGeom>
              <a:avLst/>
              <a:gdLst>
                <a:gd name="T0" fmla="*/ 24 w 21600"/>
                <a:gd name="T1" fmla="*/ 0 h 21600"/>
                <a:gd name="T2" fmla="*/ 196 w 21600"/>
                <a:gd name="T3" fmla="*/ 167 h 21600"/>
                <a:gd name="T4" fmla="*/ 172 w 21600"/>
                <a:gd name="T5" fmla="*/ 190 h 21600"/>
                <a:gd name="T6" fmla="*/ 0 w 21600"/>
                <a:gd name="T7" fmla="*/ 23 h 21600"/>
                <a:gd name="T8" fmla="*/ 24 w 21600"/>
                <a:gd name="T9" fmla="*/ 0 h 21600"/>
                <a:gd name="T10" fmla="*/ 24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667" y="0"/>
                  </a:moveTo>
                  <a:lnTo>
                    <a:pt x="21600" y="18933"/>
                  </a:lnTo>
                  <a:lnTo>
                    <a:pt x="18933" y="21600"/>
                  </a:lnTo>
                  <a:lnTo>
                    <a:pt x="0" y="2667"/>
                  </a:lnTo>
                  <a:lnTo>
                    <a:pt x="2667" y="0"/>
                  </a:lnTo>
                  <a:close/>
                  <a:moveTo>
                    <a:pt x="2667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15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imes New Roman" panose="02020603050405020304"/>
                <a:cs typeface="+mn-ea"/>
                <a:sym typeface="+mn-lt"/>
              </a:endParaRPr>
            </a:p>
          </p:txBody>
        </p:sp>
        <p:cxnSp>
          <p:nvCxnSpPr>
            <p:cNvPr id="42" name="Elbow Connector 36"/>
            <p:cNvCxnSpPr/>
            <p:nvPr/>
          </p:nvCxnSpPr>
          <p:spPr>
            <a:xfrm flipV="1">
              <a:off x="3927875" y="1358441"/>
              <a:ext cx="1126545" cy="1244336"/>
            </a:xfrm>
            <a:prstGeom prst="bentConnector3">
              <a:avLst/>
            </a:prstGeom>
            <a:noFill/>
            <a:ln w="63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" name="Elbow Connector 37"/>
            <p:cNvCxnSpPr/>
            <p:nvPr/>
          </p:nvCxnSpPr>
          <p:spPr>
            <a:xfrm>
              <a:off x="3927874" y="2602777"/>
              <a:ext cx="1126544" cy="1229404"/>
            </a:xfrm>
            <a:prstGeom prst="bentConnector3">
              <a:avLst/>
            </a:prstGeom>
            <a:noFill/>
            <a:ln w="63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38"/>
            <p:cNvCxnSpPr/>
            <p:nvPr/>
          </p:nvCxnSpPr>
          <p:spPr>
            <a:xfrm>
              <a:off x="3927875" y="2602777"/>
              <a:ext cx="1126545" cy="24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45" name="Oval 40"/>
            <p:cNvSpPr/>
            <p:nvPr/>
          </p:nvSpPr>
          <p:spPr>
            <a:xfrm>
              <a:off x="3548302" y="2246300"/>
              <a:ext cx="712985" cy="757421"/>
            </a:xfrm>
            <a:prstGeom prst="ellipse">
              <a:avLst/>
            </a:prstGeom>
            <a:gradFill>
              <a:gsLst>
                <a:gs pos="0">
                  <a:srgbClr val="376296"/>
                </a:gs>
                <a:gs pos="100000">
                  <a:srgbClr val="0870B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46" name="Group 41"/>
            <p:cNvGrpSpPr/>
            <p:nvPr/>
          </p:nvGrpSpPr>
          <p:grpSpPr>
            <a:xfrm>
              <a:off x="3682490" y="2425244"/>
              <a:ext cx="444605" cy="359572"/>
              <a:chOff x="312738" y="3205163"/>
              <a:chExt cx="290513" cy="234950"/>
            </a:xfrm>
            <a:solidFill>
              <a:srgbClr val="FFFFFF"/>
            </a:solidFill>
          </p:grpSpPr>
          <p:sp>
            <p:nvSpPr>
              <p:cNvPr id="47" name="Freeform 5"/>
              <p:cNvSpPr>
                <a:spLocks noEditPoints="1"/>
              </p:cNvSpPr>
              <p:nvPr/>
            </p:nvSpPr>
            <p:spPr bwMode="auto">
              <a:xfrm>
                <a:off x="312738" y="3205163"/>
                <a:ext cx="290513" cy="234950"/>
              </a:xfrm>
              <a:custGeom>
                <a:avLst/>
                <a:gdLst>
                  <a:gd name="T0" fmla="*/ 78 w 153"/>
                  <a:gd name="T1" fmla="*/ 0 h 124"/>
                  <a:gd name="T2" fmla="*/ 0 w 153"/>
                  <a:gd name="T3" fmla="*/ 68 h 124"/>
                  <a:gd name="T4" fmla="*/ 15 w 153"/>
                  <a:gd name="T5" fmla="*/ 68 h 124"/>
                  <a:gd name="T6" fmla="*/ 21 w 153"/>
                  <a:gd name="T7" fmla="*/ 63 h 124"/>
                  <a:gd name="T8" fmla="*/ 21 w 153"/>
                  <a:gd name="T9" fmla="*/ 120 h 124"/>
                  <a:gd name="T10" fmla="*/ 24 w 153"/>
                  <a:gd name="T11" fmla="*/ 124 h 124"/>
                  <a:gd name="T12" fmla="*/ 62 w 153"/>
                  <a:gd name="T13" fmla="*/ 124 h 124"/>
                  <a:gd name="T14" fmla="*/ 62 w 153"/>
                  <a:gd name="T15" fmla="*/ 92 h 124"/>
                  <a:gd name="T16" fmla="*/ 67 w 153"/>
                  <a:gd name="T17" fmla="*/ 87 h 124"/>
                  <a:gd name="T18" fmla="*/ 83 w 153"/>
                  <a:gd name="T19" fmla="*/ 87 h 124"/>
                  <a:gd name="T20" fmla="*/ 89 w 153"/>
                  <a:gd name="T21" fmla="*/ 92 h 124"/>
                  <a:gd name="T22" fmla="*/ 88 w 153"/>
                  <a:gd name="T23" fmla="*/ 124 h 124"/>
                  <a:gd name="T24" fmla="*/ 126 w 153"/>
                  <a:gd name="T25" fmla="*/ 124 h 124"/>
                  <a:gd name="T26" fmla="*/ 130 w 153"/>
                  <a:gd name="T27" fmla="*/ 119 h 124"/>
                  <a:gd name="T28" fmla="*/ 130 w 153"/>
                  <a:gd name="T29" fmla="*/ 62 h 124"/>
                  <a:gd name="T30" fmla="*/ 136 w 153"/>
                  <a:gd name="T31" fmla="*/ 68 h 124"/>
                  <a:gd name="T32" fmla="*/ 153 w 153"/>
                  <a:gd name="T33" fmla="*/ 68 h 124"/>
                  <a:gd name="T34" fmla="*/ 78 w 153"/>
                  <a:gd name="T35" fmla="*/ 0 h 124"/>
                  <a:gd name="T36" fmla="*/ 76 w 153"/>
                  <a:gd name="T37" fmla="*/ 75 h 124"/>
                  <a:gd name="T38" fmla="*/ 59 w 153"/>
                  <a:gd name="T39" fmla="*/ 59 h 124"/>
                  <a:gd name="T40" fmla="*/ 76 w 153"/>
                  <a:gd name="T41" fmla="*/ 42 h 124"/>
                  <a:gd name="T42" fmla="*/ 92 w 153"/>
                  <a:gd name="T43" fmla="*/ 59 h 124"/>
                  <a:gd name="T44" fmla="*/ 76 w 153"/>
                  <a:gd name="T45" fmla="*/ 75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124">
                    <a:moveTo>
                      <a:pt x="78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68"/>
                      <a:pt x="5" y="77"/>
                      <a:pt x="15" y="68"/>
                    </a:cubicBezTo>
                    <a:cubicBezTo>
                      <a:pt x="21" y="63"/>
                      <a:pt x="21" y="63"/>
                      <a:pt x="21" y="63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21" y="120"/>
                      <a:pt x="20" y="124"/>
                      <a:pt x="24" y="124"/>
                    </a:cubicBezTo>
                    <a:cubicBezTo>
                      <a:pt x="28" y="124"/>
                      <a:pt x="62" y="124"/>
                      <a:pt x="62" y="124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2"/>
                      <a:pt x="62" y="87"/>
                      <a:pt x="67" y="87"/>
                    </a:cubicBezTo>
                    <a:cubicBezTo>
                      <a:pt x="83" y="87"/>
                      <a:pt x="83" y="87"/>
                      <a:pt x="83" y="87"/>
                    </a:cubicBezTo>
                    <a:cubicBezTo>
                      <a:pt x="89" y="87"/>
                      <a:pt x="89" y="92"/>
                      <a:pt x="89" y="92"/>
                    </a:cubicBezTo>
                    <a:cubicBezTo>
                      <a:pt x="88" y="124"/>
                      <a:pt x="88" y="124"/>
                      <a:pt x="88" y="124"/>
                    </a:cubicBezTo>
                    <a:cubicBezTo>
                      <a:pt x="88" y="124"/>
                      <a:pt x="121" y="124"/>
                      <a:pt x="126" y="124"/>
                    </a:cubicBezTo>
                    <a:cubicBezTo>
                      <a:pt x="130" y="124"/>
                      <a:pt x="130" y="119"/>
                      <a:pt x="130" y="119"/>
                    </a:cubicBezTo>
                    <a:cubicBezTo>
                      <a:pt x="130" y="62"/>
                      <a:pt x="130" y="62"/>
                      <a:pt x="130" y="62"/>
                    </a:cubicBezTo>
                    <a:cubicBezTo>
                      <a:pt x="136" y="68"/>
                      <a:pt x="136" y="68"/>
                      <a:pt x="136" y="68"/>
                    </a:cubicBezTo>
                    <a:cubicBezTo>
                      <a:pt x="148" y="76"/>
                      <a:pt x="153" y="68"/>
                      <a:pt x="153" y="68"/>
                    </a:cubicBezTo>
                    <a:lnTo>
                      <a:pt x="78" y="0"/>
                    </a:lnTo>
                    <a:close/>
                    <a:moveTo>
                      <a:pt x="76" y="75"/>
                    </a:moveTo>
                    <a:cubicBezTo>
                      <a:pt x="67" y="75"/>
                      <a:pt x="59" y="68"/>
                      <a:pt x="59" y="59"/>
                    </a:cubicBezTo>
                    <a:cubicBezTo>
                      <a:pt x="59" y="50"/>
                      <a:pt x="67" y="42"/>
                      <a:pt x="76" y="42"/>
                    </a:cubicBezTo>
                    <a:cubicBezTo>
                      <a:pt x="85" y="42"/>
                      <a:pt x="92" y="50"/>
                      <a:pt x="92" y="59"/>
                    </a:cubicBezTo>
                    <a:cubicBezTo>
                      <a:pt x="92" y="68"/>
                      <a:pt x="85" y="75"/>
                      <a:pt x="76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cs typeface="+mn-ea"/>
                  <a:sym typeface="+mn-lt"/>
                </a:endParaRPr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541338" y="3233738"/>
                <a:ext cx="28575" cy="58738"/>
              </a:xfrm>
              <a:custGeom>
                <a:avLst/>
                <a:gdLst>
                  <a:gd name="T0" fmla="*/ 18 w 18"/>
                  <a:gd name="T1" fmla="*/ 37 h 37"/>
                  <a:gd name="T2" fmla="*/ 18 w 18"/>
                  <a:gd name="T3" fmla="*/ 0 h 37"/>
                  <a:gd name="T4" fmla="*/ 0 w 18"/>
                  <a:gd name="T5" fmla="*/ 0 h 37"/>
                  <a:gd name="T6" fmla="*/ 0 w 18"/>
                  <a:gd name="T7" fmla="*/ 21 h 37"/>
                  <a:gd name="T8" fmla="*/ 18 w 18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7">
                    <a:moveTo>
                      <a:pt x="18" y="37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18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cs typeface="+mn-ea"/>
                  <a:sym typeface="+mn-lt"/>
                </a:endParaRPr>
              </a:p>
            </p:txBody>
          </p:sp>
          <p:sp>
            <p:nvSpPr>
              <p:cNvPr id="49" name="Oval 7"/>
              <p:cNvSpPr>
                <a:spLocks noChangeArrowheads="1"/>
              </p:cNvSpPr>
              <p:nvPr/>
            </p:nvSpPr>
            <p:spPr bwMode="auto">
              <a:xfrm>
                <a:off x="439738" y="3300413"/>
                <a:ext cx="33338" cy="317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7" name="文本占位符 1026050"/>
          <p:cNvSpPr>
            <a:spLocks noGrp="1"/>
          </p:cNvSpPr>
          <p:nvPr/>
        </p:nvSpPr>
        <p:spPr>
          <a:xfrm>
            <a:off x="5262643" y="2377622"/>
            <a:ext cx="3401297" cy="65577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zh-CN" sz="1400" dirty="0" smtClean="0">
                <a:cs typeface="+mn-ea"/>
                <a:sym typeface="+mn-lt"/>
              </a:rPr>
              <a:t>2</a:t>
            </a:r>
            <a:r>
              <a:rPr lang="zh-CN" altLang="en-US" sz="1400" dirty="0">
                <a:cs typeface="+mn-ea"/>
                <a:sym typeface="+mn-lt"/>
              </a:rPr>
              <a:t>）以价值为导向。流程再造的最终目的是提高经济运行效率</a:t>
            </a:r>
            <a:r>
              <a:rPr lang="zh-CN" altLang="en-US" sz="1400" dirty="0" smtClean="0">
                <a:cs typeface="+mn-ea"/>
                <a:sym typeface="+mn-lt"/>
              </a:rPr>
              <a:t>。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58" name="文本占位符 1026050"/>
          <p:cNvSpPr>
            <a:spLocks noGrp="1"/>
          </p:cNvSpPr>
          <p:nvPr/>
        </p:nvSpPr>
        <p:spPr>
          <a:xfrm>
            <a:off x="5262643" y="3774589"/>
            <a:ext cx="3401297" cy="94654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zh-CN" sz="1400" dirty="0" smtClean="0">
                <a:cs typeface="+mn-ea"/>
                <a:sym typeface="+mn-lt"/>
              </a:rPr>
              <a:t>3</a:t>
            </a:r>
            <a:r>
              <a:rPr lang="zh-CN" altLang="en-US" sz="1400" dirty="0">
                <a:cs typeface="+mn-ea"/>
                <a:sym typeface="+mn-lt"/>
              </a:rPr>
              <a:t>）以人为本。流程再造过程不是某个人的个人行为，而是整个团队共同努力进行整合的结果，所以要坚持以人为本的团队式管理。</a:t>
            </a:r>
            <a:endParaRPr lang="zh-CN" altLang="en-US" sz="1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1" grpId="0" build="p"/>
      <p:bldP spid="4" grpId="0"/>
      <p:bldP spid="5" grpId="0" animBg="1"/>
      <p:bldP spid="57" grpId="0" build="p"/>
      <p:bldP spid="5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067" name="文本框 1368066"/>
          <p:cNvSpPr txBox="1"/>
          <p:nvPr/>
        </p:nvSpPr>
        <p:spPr>
          <a:xfrm>
            <a:off x="969645" y="1107440"/>
            <a:ext cx="4676775" cy="333502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cs typeface="+mn-ea"/>
                <a:sym typeface="+mn-lt"/>
              </a:rPr>
              <a:t>ESIA</a:t>
            </a:r>
            <a:endParaRPr lang="en-US" altLang="zh-CN" sz="2400" dirty="0">
              <a:cs typeface="+mn-ea"/>
              <a:sym typeface="+mn-lt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  <a:buClr>
                <a:srgbClr val="0870BF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cs typeface="+mn-ea"/>
                <a:sym typeface="+mn-lt"/>
              </a:rPr>
              <a:t> </a:t>
            </a:r>
            <a:r>
              <a:rPr lang="zh-CN" altLang="en-US" sz="2400" dirty="0">
                <a:cs typeface="+mn-ea"/>
                <a:sym typeface="+mn-lt"/>
              </a:rPr>
              <a:t>清除</a:t>
            </a:r>
            <a:r>
              <a:rPr lang="en-US" altLang="zh-CN" sz="2400" dirty="0">
                <a:cs typeface="+mn-ea"/>
                <a:sym typeface="+mn-lt"/>
              </a:rPr>
              <a:t>——Eliminate</a:t>
            </a:r>
            <a:endParaRPr lang="en-US" altLang="zh-CN" sz="2400" dirty="0">
              <a:cs typeface="+mn-ea"/>
              <a:sym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  <a:buClr>
                <a:srgbClr val="0870BF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cs typeface="+mn-ea"/>
                <a:sym typeface="+mn-lt"/>
              </a:rPr>
              <a:t> </a:t>
            </a:r>
            <a:r>
              <a:rPr lang="zh-CN" altLang="en-US" sz="2400" dirty="0">
                <a:cs typeface="+mn-ea"/>
                <a:sym typeface="+mn-lt"/>
              </a:rPr>
              <a:t>简化</a:t>
            </a:r>
            <a:r>
              <a:rPr lang="en-US" altLang="zh-CN" sz="2400" dirty="0">
                <a:cs typeface="+mn-ea"/>
                <a:sym typeface="+mn-lt"/>
              </a:rPr>
              <a:t>——Simply</a:t>
            </a:r>
            <a:endParaRPr lang="en-US" altLang="zh-CN" sz="2400" dirty="0">
              <a:cs typeface="+mn-ea"/>
              <a:sym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  <a:buClr>
                <a:srgbClr val="0870BF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cs typeface="+mn-ea"/>
                <a:sym typeface="+mn-lt"/>
              </a:rPr>
              <a:t> </a:t>
            </a:r>
            <a:r>
              <a:rPr lang="zh-CN" altLang="en-US" sz="2400" dirty="0">
                <a:cs typeface="+mn-ea"/>
                <a:sym typeface="+mn-lt"/>
              </a:rPr>
              <a:t>整合</a:t>
            </a:r>
            <a:r>
              <a:rPr lang="en-US" altLang="zh-CN" sz="2400" dirty="0">
                <a:cs typeface="+mn-ea"/>
                <a:sym typeface="+mn-lt"/>
              </a:rPr>
              <a:t>——Integrate</a:t>
            </a:r>
            <a:endParaRPr lang="en-US" altLang="zh-CN" sz="2400" dirty="0">
              <a:cs typeface="+mn-ea"/>
              <a:sym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  <a:buClr>
                <a:srgbClr val="0870BF"/>
              </a:buClr>
              <a:buFont typeface="Wingdings" panose="05000000000000000000" pitchFamily="2" charset="2"/>
              <a:buChar char="u"/>
            </a:pPr>
            <a:r>
              <a:rPr lang="zh-CN" altLang="zh-CN" sz="2400" dirty="0">
                <a:cs typeface="+mn-ea"/>
                <a:sym typeface="+mn-lt"/>
              </a:rPr>
              <a:t> 自动化——</a:t>
            </a:r>
            <a:r>
              <a:rPr lang="en-US" altLang="zh-CN" sz="2400" dirty="0">
                <a:cs typeface="+mn-ea"/>
                <a:sym typeface="+mn-lt"/>
              </a:rPr>
              <a:t>Automate</a:t>
            </a: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流程设计应遵循的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原则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57083"/>
          <a:stretch>
            <a:fillRect/>
          </a:stretch>
        </p:blipFill>
        <p:spPr>
          <a:xfrm>
            <a:off x="5646420" y="980439"/>
            <a:ext cx="2632021" cy="3625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6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6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6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6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8067" grpId="0" build="p"/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27703" y="3039470"/>
            <a:ext cx="321104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8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清除</a:t>
            </a:r>
            <a:endParaRPr lang="zh-CN" altLang="en-US" sz="8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流程设计应遵循的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原则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8717" y="734920"/>
            <a:ext cx="7763758" cy="1659644"/>
            <a:chOff x="720809" y="1020670"/>
            <a:chExt cx="7763758" cy="1659644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3720056" y="-1961188"/>
              <a:ext cx="1642255" cy="7640750"/>
              <a:chOff x="1321188" y="-6641387"/>
              <a:chExt cx="7460862" cy="11845846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321188" y="-6641387"/>
                <a:ext cx="7460860" cy="11815907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矩形: 圆角 7"/>
            <p:cNvSpPr/>
            <p:nvPr/>
          </p:nvSpPr>
          <p:spPr>
            <a:xfrm>
              <a:off x="850775" y="1020670"/>
              <a:ext cx="7633792" cy="157046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defTabSz="914400"/>
              <a:r>
                <a:rPr lang="en-US" altLang="zh-CN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S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（</a:t>
              </a:r>
              <a:r>
                <a:rPr lang="en-US" altLang="zh-CN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Simply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简化）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/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 先设计流程，而后依流程建立“扁平化”的新型组织，在新的扁平化组织中，管理权力下放，将决策点定位于业务流程执行的地方，尽量消除纯粹的中层“领导”。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/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业务流程要简化、规范和明确，需要强调的是以下几点：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/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</a:t>
              </a:r>
              <a:r>
                <a:rPr lang="en-US" altLang="zh-CN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----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正常业务方面，变“复杂”流程为“简化”流程。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/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</a:t>
              </a:r>
              <a:r>
                <a:rPr lang="en-US" altLang="zh-CN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----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例外处理方面，变“灰色”流程为“规范”流程。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/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</a:t>
              </a:r>
              <a:r>
                <a:rPr lang="en-US" altLang="zh-CN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----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在流程执行方面，变“模糊”流程为“明确”流程。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/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落实流程中各项作业的责任部门及责任岗位，在流程中引入必要的监控环节，以保证流程的贯彻与执行。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47186" y="2658555"/>
            <a:ext cx="3002280" cy="2227001"/>
            <a:chOff x="5359279" y="2944304"/>
            <a:chExt cx="3002280" cy="2227001"/>
          </a:xfrm>
        </p:grpSpPr>
        <p:grpSp>
          <p:nvGrpSpPr>
            <p:cNvPr id="24" name="组合 23"/>
            <p:cNvGrpSpPr/>
            <p:nvPr/>
          </p:nvGrpSpPr>
          <p:grpSpPr>
            <a:xfrm>
              <a:off x="5359279" y="2944304"/>
              <a:ext cx="3002280" cy="2227001"/>
              <a:chOff x="1321190" y="1623578"/>
              <a:chExt cx="7460860" cy="358088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321190" y="1623578"/>
                <a:ext cx="7460860" cy="35509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5708011" y="2944766"/>
              <a:ext cx="2483242" cy="19878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914400">
                <a:lnSpc>
                  <a:spcPct val="200000"/>
                </a:lnSpc>
              </a:pPr>
              <a:r>
                <a:rPr lang="zh-CN" altLang="en-US" sz="1600" kern="100" dirty="0">
                  <a:solidFill>
                    <a:prstClr val="black"/>
                  </a:solidFill>
                  <a:cs typeface="+mn-ea"/>
                  <a:sym typeface="+mn-lt"/>
                </a:rPr>
                <a:t>删除无附加价值的步骤</a:t>
              </a:r>
              <a:endParaRPr lang="zh-CN" altLang="en-US" sz="16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600" kern="100" dirty="0">
                  <a:solidFill>
                    <a:prstClr val="black"/>
                  </a:solidFill>
                  <a:cs typeface="+mn-ea"/>
                  <a:sym typeface="+mn-lt"/>
                </a:rPr>
                <a:t>过 度 控 制 </a:t>
              </a:r>
              <a:endParaRPr lang="zh-CN" altLang="en-US" sz="16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600" kern="100" dirty="0">
                  <a:solidFill>
                    <a:prstClr val="black"/>
                  </a:solidFill>
                  <a:cs typeface="+mn-ea"/>
                  <a:sym typeface="+mn-lt"/>
                </a:rPr>
                <a:t>重 叠 环 节 </a:t>
              </a:r>
              <a:endParaRPr lang="zh-CN" altLang="en-US" sz="16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600" kern="100" dirty="0">
                  <a:solidFill>
                    <a:prstClr val="black"/>
                  </a:solidFill>
                  <a:cs typeface="+mn-ea"/>
                  <a:sym typeface="+mn-lt"/>
                </a:rPr>
                <a:t>等 待 时 间 </a:t>
              </a:r>
              <a:endParaRPr lang="zh-CN" altLang="en-US" sz="1600" kern="1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27703" y="3039470"/>
            <a:ext cx="321104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8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简化</a:t>
            </a:r>
            <a:endParaRPr lang="zh-CN" altLang="en-US" sz="8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流程设计应遵循的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原则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8717" y="734920"/>
            <a:ext cx="7763758" cy="1659644"/>
            <a:chOff x="720809" y="1020670"/>
            <a:chExt cx="7763758" cy="1659644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3720056" y="-1961188"/>
              <a:ext cx="1642255" cy="7640750"/>
              <a:chOff x="1321188" y="-6641387"/>
              <a:chExt cx="7460862" cy="11845846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321188" y="-6641387"/>
                <a:ext cx="7460860" cy="11815907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矩形: 圆角 7"/>
            <p:cNvSpPr/>
            <p:nvPr/>
          </p:nvSpPr>
          <p:spPr>
            <a:xfrm>
              <a:off x="850775" y="1020670"/>
              <a:ext cx="7633792" cy="157046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defTabSz="914400">
                <a:lnSpc>
                  <a:spcPct val="250000"/>
                </a:lnSpc>
              </a:pPr>
              <a:r>
                <a:rPr lang="en-US" altLang="zh-CN" sz="1200" kern="0" dirty="0" smtClean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E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（</a:t>
              </a:r>
              <a:r>
                <a:rPr lang="en-US" altLang="zh-CN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Eliminate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清除）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>
                <a:lnSpc>
                  <a:spcPct val="250000"/>
                </a:lnSpc>
              </a:pP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   强调业务流程中每一个环节上的业务尽可能实现最大化增值，尽可能减少无效的或不增值的作业。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>
                <a:lnSpc>
                  <a:spcPct val="250000"/>
                </a:lnSpc>
              </a:pP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  要求业务流程之间尽量实现单点接触，这不仅有利于流程通畅，而且有利于提高内、外部客户的满意度。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47186" y="2658555"/>
            <a:ext cx="3002280" cy="2227001"/>
            <a:chOff x="5359279" y="2944304"/>
            <a:chExt cx="3002280" cy="2227001"/>
          </a:xfrm>
        </p:grpSpPr>
        <p:grpSp>
          <p:nvGrpSpPr>
            <p:cNvPr id="24" name="组合 23"/>
            <p:cNvGrpSpPr/>
            <p:nvPr/>
          </p:nvGrpSpPr>
          <p:grpSpPr>
            <a:xfrm>
              <a:off x="5359279" y="2944304"/>
              <a:ext cx="3002280" cy="2227001"/>
              <a:chOff x="1321190" y="1623578"/>
              <a:chExt cx="7460860" cy="358088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321190" y="1623578"/>
                <a:ext cx="7460860" cy="35509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5698486" y="3068808"/>
              <a:ext cx="2483242" cy="1750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简化所有过于复杂的环节。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形 式 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程 序 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沟 通 渠 道 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8234" y="508482"/>
            <a:ext cx="8085459" cy="42034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235" y="508482"/>
            <a:ext cx="8085459" cy="1433789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545604" y="951349"/>
            <a:ext cx="1950720" cy="1870712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7329" y="2302991"/>
            <a:ext cx="579728" cy="571828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&lt;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12575" y="2302991"/>
            <a:ext cx="584219" cy="571827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&gt;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13093" y="2975736"/>
            <a:ext cx="4015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4000" spc="300" dirty="0" smtClean="0">
                <a:cs typeface="+mn-ea"/>
                <a:sym typeface="+mn-lt"/>
              </a:rPr>
              <a:t>一、</a:t>
            </a:r>
            <a:r>
              <a:rPr lang="zh-CN" altLang="en-US" sz="4000" spc="300" dirty="0">
                <a:cs typeface="+mn-ea"/>
                <a:sym typeface="+mn-lt"/>
              </a:rPr>
              <a:t>流程介绍</a:t>
            </a:r>
            <a:endParaRPr lang="zh-CN" altLang="en-US" sz="4000" spc="300" dirty="0"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29944" y="3863986"/>
            <a:ext cx="1106725" cy="261610"/>
            <a:chOff x="2882344" y="3943306"/>
            <a:chExt cx="1106725" cy="261610"/>
          </a:xfrm>
        </p:grpSpPr>
        <p:sp>
          <p:nvSpPr>
            <p:cNvPr id="22" name="矩形 21"/>
            <p:cNvSpPr/>
            <p:nvPr/>
          </p:nvSpPr>
          <p:spPr>
            <a:xfrm>
              <a:off x="2905204" y="3950926"/>
              <a:ext cx="1022905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882344" y="3943306"/>
              <a:ext cx="110672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什么是</a:t>
              </a:r>
              <a:r>
                <a:rPr lang="zh-CN" altLang="en-US" sz="1100" spc="300" dirty="0" smtClean="0">
                  <a:solidFill>
                    <a:schemeClr val="bg1"/>
                  </a:solidFill>
                  <a:cs typeface="+mn-ea"/>
                  <a:sym typeface="+mn-lt"/>
                </a:rPr>
                <a:t>流程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039176" y="3855526"/>
            <a:ext cx="1106725" cy="261610"/>
            <a:chOff x="2882344" y="3943306"/>
            <a:chExt cx="1106725" cy="261610"/>
          </a:xfrm>
        </p:grpSpPr>
        <p:sp>
          <p:nvSpPr>
            <p:cNvPr id="27" name="矩形 26"/>
            <p:cNvSpPr/>
            <p:nvPr/>
          </p:nvSpPr>
          <p:spPr>
            <a:xfrm>
              <a:off x="2905204" y="3950926"/>
              <a:ext cx="1022905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882344" y="3943306"/>
              <a:ext cx="110672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流程的特点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43924" y="3857948"/>
            <a:ext cx="1352792" cy="261610"/>
            <a:chOff x="2905204" y="3943306"/>
            <a:chExt cx="1352792" cy="261610"/>
          </a:xfrm>
        </p:grpSpPr>
        <p:sp>
          <p:nvSpPr>
            <p:cNvPr id="30" name="矩形 29"/>
            <p:cNvSpPr/>
            <p:nvPr/>
          </p:nvSpPr>
          <p:spPr>
            <a:xfrm>
              <a:off x="2905204" y="3950926"/>
              <a:ext cx="1241259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915049" y="3943306"/>
              <a:ext cx="134294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如何辨识流程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27703" y="3039470"/>
            <a:ext cx="321104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8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整合</a:t>
            </a:r>
            <a:endParaRPr lang="zh-CN" altLang="en-US" sz="8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流程设计应遵循的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原则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8717" y="734920"/>
            <a:ext cx="7763758" cy="1659644"/>
            <a:chOff x="720809" y="1020670"/>
            <a:chExt cx="7763758" cy="1659644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3720056" y="-1961188"/>
              <a:ext cx="1642255" cy="7640750"/>
              <a:chOff x="1321188" y="-6641387"/>
              <a:chExt cx="7460862" cy="11845846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321188" y="-6641387"/>
                <a:ext cx="7460860" cy="11815907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矩形: 圆角 7"/>
            <p:cNvSpPr/>
            <p:nvPr/>
          </p:nvSpPr>
          <p:spPr>
            <a:xfrm>
              <a:off x="850775" y="1020670"/>
              <a:ext cx="7633792" cy="157046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defTabSz="914400">
                <a:lnSpc>
                  <a:spcPct val="150000"/>
                </a:lnSpc>
              </a:pPr>
              <a:r>
                <a:rPr lang="en-US" altLang="zh-CN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I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（</a:t>
              </a:r>
              <a:r>
                <a:rPr lang="en-US" altLang="zh-CN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Integer</a:t>
              </a: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整合）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>
                <a:lnSpc>
                  <a:spcPct val="150000"/>
                </a:lnSpc>
              </a:pP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 整合工作流程、由员工下决定、同步进行工作、流程的多样化、打破部门界限、减少监督审核、减少扩充协调、提供单点接触、集权分权并存。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  <a:p>
              <a:pPr lvl="0" defTabSz="914400">
                <a:lnSpc>
                  <a:spcPct val="150000"/>
                </a:lnSpc>
              </a:pPr>
              <a:r>
                <a:rPr lang="zh-CN" altLang="en-US" sz="1200" kern="0" dirty="0">
                  <a:solidFill>
                    <a:prstClr val="black"/>
                  </a:solidFill>
                  <a:latin typeface="+mn-ea"/>
                  <a:cs typeface="+mn-ea"/>
                  <a:sym typeface="+mn-lt"/>
                </a:rPr>
                <a:t>      将业务的审核与决策点定位于业务流程执行的地方，缩短信息沟通的渠道和时间，从而提高对客户和市场的反应速度，</a:t>
              </a:r>
              <a:endParaRPr lang="zh-CN" altLang="en-US" sz="1200" kern="0" dirty="0">
                <a:solidFill>
                  <a:prstClr val="black"/>
                </a:solidFill>
                <a:latin typeface="+mn-ea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47186" y="2585441"/>
            <a:ext cx="3002280" cy="2300115"/>
            <a:chOff x="5359279" y="2871190"/>
            <a:chExt cx="3002280" cy="2300115"/>
          </a:xfrm>
        </p:grpSpPr>
        <p:grpSp>
          <p:nvGrpSpPr>
            <p:cNvPr id="24" name="组合 23"/>
            <p:cNvGrpSpPr/>
            <p:nvPr/>
          </p:nvGrpSpPr>
          <p:grpSpPr>
            <a:xfrm>
              <a:off x="5359279" y="2944304"/>
              <a:ext cx="3002280" cy="2227001"/>
              <a:chOff x="1321190" y="1623578"/>
              <a:chExt cx="7460860" cy="358088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321190" y="1623578"/>
                <a:ext cx="7460860" cy="35509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5575477" y="2871190"/>
              <a:ext cx="278608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集 成 功 能 ，理 顺 流 程 过 程 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职 责  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部 门 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客 户 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  <a:p>
              <a:pPr lvl="0" algn="just" defTabSz="914400">
                <a:lnSpc>
                  <a:spcPct val="200000"/>
                </a:lnSpc>
              </a:pPr>
              <a:r>
                <a:rPr lang="zh-CN" altLang="en-US" sz="1400" kern="100" dirty="0">
                  <a:solidFill>
                    <a:prstClr val="black"/>
                  </a:solidFill>
                  <a:cs typeface="+mn-ea"/>
                  <a:sym typeface="+mn-lt"/>
                </a:rPr>
                <a:t>供 应 商 </a:t>
              </a:r>
              <a:endParaRPr lang="zh-CN" altLang="en-US" sz="1400" kern="1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9372" y="3039470"/>
            <a:ext cx="4147903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8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自动化</a:t>
            </a:r>
            <a:endParaRPr lang="zh-CN" altLang="en-US" sz="8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流程设计应遵循的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原则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8717" y="734920"/>
            <a:ext cx="7763758" cy="1659644"/>
            <a:chOff x="720809" y="1020670"/>
            <a:chExt cx="7763758" cy="1659644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3720056" y="-1961188"/>
              <a:ext cx="1642255" cy="7640750"/>
              <a:chOff x="1321188" y="-6641387"/>
              <a:chExt cx="7460862" cy="11845846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321188" y="-6641387"/>
                <a:ext cx="7460860" cy="11815907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矩形: 圆角 7"/>
            <p:cNvSpPr/>
            <p:nvPr/>
          </p:nvSpPr>
          <p:spPr>
            <a:xfrm>
              <a:off x="850775" y="1020670"/>
              <a:ext cx="7633792" cy="157046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lnSpc>
                  <a:spcPts val="2500"/>
                </a:lnSpc>
              </a:pPr>
              <a:r>
                <a:rPr lang="en-US" altLang="zh-CN" sz="1200" dirty="0">
                  <a:cs typeface="+mn-ea"/>
                  <a:sym typeface="+mn-lt"/>
                </a:rPr>
                <a:t>A</a:t>
              </a:r>
              <a:r>
                <a:rPr lang="zh-CN" altLang="en-US" sz="1200" dirty="0">
                  <a:cs typeface="+mn-ea"/>
                  <a:sym typeface="+mn-lt"/>
                </a:rPr>
                <a:t>（</a:t>
              </a:r>
              <a:r>
                <a:rPr lang="en-US" altLang="zh-CN" sz="1200" dirty="0">
                  <a:cs typeface="+mn-ea"/>
                  <a:sym typeface="+mn-lt"/>
                </a:rPr>
                <a:t>Automatic</a:t>
              </a:r>
              <a:r>
                <a:rPr lang="zh-CN" altLang="en-US" sz="1200" dirty="0">
                  <a:cs typeface="+mn-ea"/>
                  <a:sym typeface="+mn-lt"/>
                </a:rPr>
                <a:t>自动化）</a:t>
              </a:r>
              <a:endParaRPr lang="zh-CN" altLang="en-US" sz="1200" dirty="0">
                <a:cs typeface="+mn-ea"/>
                <a:sym typeface="+mn-lt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200" dirty="0">
                  <a:cs typeface="+mn-ea"/>
                  <a:sym typeface="+mn-lt"/>
                </a:rPr>
                <a:t>       引入“共享信息库”、“逻辑管理库”，以“信息单点输入，共享使用”为原则来进行流程之间的关联，努力消除信息孤岛现象，增加信息共享内容，扩大信息共享范围，缩短信息共享时延，全面提高信息共享的水平与质量</a:t>
              </a:r>
              <a:r>
                <a:rPr lang="zh-CN" altLang="en-US" sz="1600" dirty="0">
                  <a:cs typeface="+mn-ea"/>
                  <a:sym typeface="+mn-lt"/>
                </a:rPr>
                <a:t>。</a:t>
              </a:r>
              <a:endParaRPr lang="zh-CN" altLang="en-US" sz="1600" dirty="0"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47186" y="2658555"/>
            <a:ext cx="3002280" cy="2227001"/>
            <a:chOff x="5359279" y="2944304"/>
            <a:chExt cx="3002280" cy="2227001"/>
          </a:xfrm>
        </p:grpSpPr>
        <p:grpSp>
          <p:nvGrpSpPr>
            <p:cNvPr id="24" name="组合 23"/>
            <p:cNvGrpSpPr/>
            <p:nvPr/>
          </p:nvGrpSpPr>
          <p:grpSpPr>
            <a:xfrm>
              <a:off x="5359279" y="2944304"/>
              <a:ext cx="3002280" cy="2227001"/>
              <a:chOff x="1321190" y="1623578"/>
              <a:chExt cx="7460860" cy="358088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321190" y="1623578"/>
                <a:ext cx="7460860" cy="355094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5527852" y="2983913"/>
              <a:ext cx="2786082" cy="1990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buClr>
                  <a:schemeClr val="accent2"/>
                </a:buClr>
              </a:pPr>
              <a:r>
                <a:rPr lang="zh-CN" altLang="en-US" sz="1400" dirty="0">
                  <a:cs typeface="+mn-ea"/>
                  <a:sym typeface="+mn-lt"/>
                </a:rPr>
                <a:t>运 用 先 进 的 信 息 技 术 加速 流 程运 转 ， 提 高 流 程运 行 质 量 ： </a:t>
              </a:r>
              <a:endParaRPr lang="zh-CN" altLang="en-US" sz="1400" dirty="0">
                <a:cs typeface="+mn-ea"/>
                <a:sym typeface="+mn-lt"/>
              </a:endParaRPr>
            </a:p>
            <a:p>
              <a:pPr>
                <a:lnSpc>
                  <a:spcPts val="2500"/>
                </a:lnSpc>
                <a:buClr>
                  <a:schemeClr val="accent2"/>
                </a:buClr>
              </a:pPr>
              <a:r>
                <a:rPr lang="zh-CN" altLang="en-US" sz="1400" dirty="0">
                  <a:cs typeface="+mn-ea"/>
                  <a:sym typeface="+mn-lt"/>
                </a:rPr>
                <a:t>数 据 收 集 </a:t>
              </a:r>
              <a:endParaRPr lang="zh-CN" altLang="en-US" sz="1400" dirty="0">
                <a:cs typeface="+mn-ea"/>
                <a:sym typeface="+mn-lt"/>
              </a:endParaRPr>
            </a:p>
            <a:p>
              <a:pPr>
                <a:lnSpc>
                  <a:spcPts val="2500"/>
                </a:lnSpc>
                <a:buClr>
                  <a:schemeClr val="accent2"/>
                </a:buClr>
              </a:pPr>
              <a:r>
                <a:rPr lang="zh-CN" altLang="en-US" sz="1400" dirty="0">
                  <a:cs typeface="+mn-ea"/>
                  <a:sym typeface="+mn-lt"/>
                </a:rPr>
                <a:t>数 据 传 输 </a:t>
              </a:r>
              <a:endParaRPr lang="zh-CN" altLang="en-US" sz="1400" dirty="0">
                <a:cs typeface="+mn-ea"/>
                <a:sym typeface="+mn-lt"/>
              </a:endParaRPr>
            </a:p>
            <a:p>
              <a:pPr>
                <a:lnSpc>
                  <a:spcPts val="2500"/>
                </a:lnSpc>
                <a:buClr>
                  <a:schemeClr val="accent2"/>
                </a:buClr>
              </a:pPr>
              <a:r>
                <a:rPr lang="zh-CN" altLang="en-US" sz="1400" dirty="0">
                  <a:cs typeface="+mn-ea"/>
                  <a:sym typeface="+mn-lt"/>
                </a:rPr>
                <a:t>数 据 分 析 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系统优化的方法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561353" y="892012"/>
            <a:ext cx="5779248" cy="3983538"/>
            <a:chOff x="1561353" y="892012"/>
            <a:chExt cx="5779248" cy="3983538"/>
          </a:xfrm>
        </p:grpSpPr>
        <p:sp>
          <p:nvSpPr>
            <p:cNvPr id="35" name="文本框 34"/>
            <p:cNvSpPr txBox="1"/>
            <p:nvPr/>
          </p:nvSpPr>
          <p:spPr>
            <a:xfrm rot="5400000">
              <a:off x="1728400" y="724965"/>
              <a:ext cx="555790" cy="889883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标题 1"/>
            <p:cNvSpPr txBox="1"/>
            <p:nvPr/>
          </p:nvSpPr>
          <p:spPr>
            <a:xfrm>
              <a:off x="1697505" y="998456"/>
              <a:ext cx="728332" cy="342900"/>
            </a:xfrm>
            <a:prstGeom prst="rect">
              <a:avLst/>
            </a:prstGeom>
          </p:spPr>
          <p:txBody>
            <a:bodyPr vert="horz" lIns="91431" tIns="45716" rIns="91431" bIns="45716" rtlCol="0" anchor="ctr">
              <a:noAutofit/>
            </a:bodyPr>
            <a:lstStyle>
              <a:lvl1pPr algn="l" defTabSz="6851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r>
                <a:rPr lang="zh-CN" altLang="en-US" sz="18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清除</a:t>
              </a:r>
              <a:endParaRPr lang="zh-CN" altLang="en-US" sz="1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621443" y="1659285"/>
              <a:ext cx="5719158" cy="32162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400" dirty="0" smtClean="0">
                  <a:cs typeface="+mn-ea"/>
                  <a:sym typeface="+mn-lt"/>
                </a:rPr>
                <a:t>过量</a:t>
              </a:r>
              <a:r>
                <a:rPr lang="zh-CN" altLang="en-US" sz="1400" dirty="0">
                  <a:cs typeface="+mn-ea"/>
                  <a:sym typeface="+mn-lt"/>
                </a:rPr>
                <a:t>生产	   </a:t>
              </a:r>
              <a:r>
                <a:rPr lang="zh-CN" altLang="en-US" sz="1400" dirty="0" smtClean="0">
                  <a:cs typeface="+mn-ea"/>
                  <a:sym typeface="+mn-lt"/>
                </a:rPr>
                <a:t>   </a:t>
              </a:r>
              <a:r>
                <a:rPr lang="zh-CN" altLang="en-US" sz="1400" dirty="0">
                  <a:cs typeface="+mn-ea"/>
                  <a:sym typeface="+mn-lt"/>
                </a:rPr>
                <a:t>表格		</a:t>
              </a:r>
              <a:r>
                <a:rPr lang="zh-CN" altLang="en-US" sz="1400" dirty="0" smtClean="0">
                  <a:cs typeface="+mn-ea"/>
                  <a:sym typeface="+mn-lt"/>
                </a:rPr>
                <a:t>         工作</a:t>
              </a:r>
              <a:r>
                <a:rPr lang="zh-CN" altLang="en-US" sz="1400" dirty="0">
                  <a:cs typeface="+mn-ea"/>
                  <a:sym typeface="+mn-lt"/>
                </a:rPr>
                <a:t>		乏味工作</a:t>
              </a:r>
              <a:endParaRPr lang="zh-CN" altLang="en-US" sz="1400" dirty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cs typeface="+mn-ea"/>
                  <a:sym typeface="+mn-lt"/>
                </a:rPr>
                <a:t>等待时间	     </a:t>
              </a:r>
              <a:r>
                <a:rPr lang="zh-CN" altLang="en-US" sz="1400" dirty="0" smtClean="0">
                  <a:cs typeface="+mn-ea"/>
                  <a:sym typeface="+mn-lt"/>
                </a:rPr>
                <a:t> </a:t>
              </a:r>
              <a:r>
                <a:rPr lang="zh-CN" altLang="en-US" sz="1400" dirty="0">
                  <a:cs typeface="+mn-ea"/>
                  <a:sym typeface="+mn-lt"/>
                </a:rPr>
                <a:t>程序		</a:t>
              </a:r>
              <a:r>
                <a:rPr lang="zh-CN" altLang="en-US" sz="1400" dirty="0" smtClean="0">
                  <a:cs typeface="+mn-ea"/>
                  <a:sym typeface="+mn-lt"/>
                </a:rPr>
                <a:t>          团队</a:t>
              </a:r>
              <a:r>
                <a:rPr lang="zh-CN" altLang="en-US" sz="1400" dirty="0">
                  <a:cs typeface="+mn-ea"/>
                  <a:sym typeface="+mn-lt"/>
                </a:rPr>
                <a:t>		数据采集</a:t>
              </a:r>
              <a:endParaRPr lang="zh-CN" altLang="en-US" sz="1400" dirty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cs typeface="+mn-ea"/>
                  <a:sym typeface="+mn-lt"/>
                </a:rPr>
                <a:t>运输		      沟通		</a:t>
              </a:r>
              <a:r>
                <a:rPr lang="zh-CN" altLang="en-US" sz="1400" dirty="0" smtClean="0">
                  <a:cs typeface="+mn-ea"/>
                  <a:sym typeface="+mn-lt"/>
                </a:rPr>
                <a:t>          顾客</a:t>
              </a:r>
              <a:r>
                <a:rPr lang="zh-CN" altLang="en-US" sz="1400" dirty="0">
                  <a:cs typeface="+mn-ea"/>
                  <a:sym typeface="+mn-lt"/>
                </a:rPr>
                <a:t>		</a:t>
              </a:r>
              <a:r>
                <a:rPr lang="zh-CN" altLang="en-US" sz="1400" dirty="0" smtClean="0">
                  <a:cs typeface="+mn-ea"/>
                  <a:sym typeface="+mn-lt"/>
                </a:rPr>
                <a:t>数据传送</a:t>
              </a:r>
              <a:endParaRPr lang="zh-CN" altLang="en-US" sz="1400" dirty="0" smtClean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 smtClean="0">
                  <a:cs typeface="+mn-ea"/>
                  <a:sym typeface="+mn-lt"/>
                </a:rPr>
                <a:t>加工		      技术		         供应商                    数据分析</a:t>
              </a:r>
              <a:endParaRPr lang="zh-CN" altLang="en-US" sz="1400" dirty="0" smtClean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 smtClean="0">
                  <a:cs typeface="+mn-ea"/>
                  <a:sym typeface="+mn-lt"/>
                </a:rPr>
                <a:t>库存		      流程</a:t>
              </a:r>
              <a:endParaRPr lang="zh-CN" altLang="en-US" sz="1400" dirty="0" smtClean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 smtClean="0">
                  <a:cs typeface="+mn-ea"/>
                  <a:sym typeface="+mn-lt"/>
                </a:rPr>
                <a:t>缺陷</a:t>
              </a:r>
              <a:r>
                <a:rPr lang="en-US" altLang="zh-CN" sz="1400" dirty="0">
                  <a:cs typeface="+mn-ea"/>
                  <a:sym typeface="+mn-lt"/>
                </a:rPr>
                <a:t>/</a:t>
              </a:r>
              <a:r>
                <a:rPr lang="zh-CN" altLang="en-US" sz="1400" dirty="0">
                  <a:cs typeface="+mn-ea"/>
                  <a:sym typeface="+mn-lt"/>
                </a:rPr>
                <a:t>失误	      问题区域</a:t>
              </a:r>
              <a:endParaRPr lang="zh-CN" altLang="en-US" sz="1400" dirty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cs typeface="+mn-ea"/>
                  <a:sym typeface="+mn-lt"/>
                </a:rPr>
                <a:t>重复</a:t>
              </a:r>
              <a:endParaRPr lang="zh-CN" altLang="en-US" sz="1400" dirty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cs typeface="+mn-ea"/>
                  <a:sym typeface="+mn-lt"/>
                </a:rPr>
                <a:t>转换格式</a:t>
              </a:r>
              <a:endParaRPr lang="zh-CN" altLang="en-US" sz="1400" dirty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>
                  <a:cs typeface="+mn-ea"/>
                  <a:sym typeface="+mn-lt"/>
                </a:rPr>
                <a:t>检验</a:t>
              </a:r>
              <a:endParaRPr lang="zh-CN" altLang="en-US" sz="1400" dirty="0">
                <a:cs typeface="+mn-ea"/>
                <a:sym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1400" dirty="0" smtClean="0">
                  <a:cs typeface="+mn-ea"/>
                  <a:sym typeface="+mn-lt"/>
                </a:rPr>
                <a:t>协调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 rot="5400000">
              <a:off x="3392102" y="724966"/>
              <a:ext cx="555790" cy="889883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标题 1"/>
            <p:cNvSpPr txBox="1"/>
            <p:nvPr/>
          </p:nvSpPr>
          <p:spPr>
            <a:xfrm>
              <a:off x="3361207" y="998457"/>
              <a:ext cx="728332" cy="342900"/>
            </a:xfrm>
            <a:prstGeom prst="rect">
              <a:avLst/>
            </a:prstGeom>
          </p:spPr>
          <p:txBody>
            <a:bodyPr vert="horz" lIns="91431" tIns="45716" rIns="91431" bIns="45716" rtlCol="0" anchor="ctr">
              <a:noAutofit/>
            </a:bodyPr>
            <a:lstStyle>
              <a:lvl1pPr algn="l" defTabSz="6851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r>
                <a:rPr lang="zh-CN" altLang="en-US" sz="1800" b="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简化</a:t>
              </a:r>
              <a:endParaRPr lang="zh-CN" altLang="en-US" sz="1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 rot="5400000">
              <a:off x="5055803" y="740677"/>
              <a:ext cx="555790" cy="889883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标题 1"/>
            <p:cNvSpPr txBox="1"/>
            <p:nvPr/>
          </p:nvSpPr>
          <p:spPr>
            <a:xfrm>
              <a:off x="5024908" y="1014168"/>
              <a:ext cx="728332" cy="342900"/>
            </a:xfrm>
            <a:prstGeom prst="rect">
              <a:avLst/>
            </a:prstGeom>
          </p:spPr>
          <p:txBody>
            <a:bodyPr vert="horz" lIns="91431" tIns="45716" rIns="91431" bIns="45716" rtlCol="0" anchor="ctr">
              <a:noAutofit/>
            </a:bodyPr>
            <a:lstStyle>
              <a:lvl1pPr algn="l" defTabSz="6851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r>
                <a:rPr lang="zh-CN" altLang="en-US" sz="18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整合</a:t>
              </a:r>
              <a:endParaRPr lang="zh-CN" altLang="en-US" sz="1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 rot="5400000">
              <a:off x="6617764" y="740678"/>
              <a:ext cx="555790" cy="889883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标题 1"/>
            <p:cNvSpPr txBox="1"/>
            <p:nvPr/>
          </p:nvSpPr>
          <p:spPr>
            <a:xfrm>
              <a:off x="6450717" y="1014169"/>
              <a:ext cx="889884" cy="342900"/>
            </a:xfrm>
            <a:prstGeom prst="rect">
              <a:avLst/>
            </a:prstGeom>
          </p:spPr>
          <p:txBody>
            <a:bodyPr vert="horz" lIns="91431" tIns="45716" rIns="91431" bIns="45716" rtlCol="0" anchor="ctr">
              <a:noAutofit/>
            </a:bodyPr>
            <a:lstStyle>
              <a:lvl1pPr algn="l" defTabSz="6851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1" kern="120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r>
                <a:rPr lang="zh-CN" altLang="en-US" sz="1800" b="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自动化</a:t>
              </a:r>
              <a:endParaRPr lang="zh-CN" altLang="en-US" sz="18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流程设计原则总结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84860" y="1804471"/>
            <a:ext cx="1488440" cy="2783905"/>
            <a:chOff x="1321190" y="1623578"/>
            <a:chExt cx="7460860" cy="3580881"/>
          </a:xfrm>
        </p:grpSpPr>
        <p:sp>
          <p:nvSpPr>
            <p:cNvPr id="12" name="矩形 11"/>
            <p:cNvSpPr/>
            <p:nvPr/>
          </p:nvSpPr>
          <p:spPr>
            <a:xfrm>
              <a:off x="1321190" y="1623578"/>
              <a:ext cx="7460860" cy="355094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457200" sx="102000" sy="102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21190" y="5032904"/>
              <a:ext cx="7339394" cy="171555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矩形: 圆角 7"/>
          <p:cNvSpPr/>
          <p:nvPr/>
        </p:nvSpPr>
        <p:spPr>
          <a:xfrm>
            <a:off x="784860" y="1100320"/>
            <a:ext cx="1882140" cy="40511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defTabSz="914400"/>
            <a:r>
              <a:rPr lang="zh-CN" altLang="en-US" sz="2400" kern="0" dirty="0" smtClean="0">
                <a:solidFill>
                  <a:srgbClr val="1170BE"/>
                </a:solidFill>
                <a:cs typeface="+mn-ea"/>
                <a:sym typeface="+mn-lt"/>
              </a:rPr>
              <a:t>实用原则</a:t>
            </a:r>
            <a:endParaRPr lang="zh-CN" altLang="en-US" sz="2400" kern="0" dirty="0">
              <a:solidFill>
                <a:srgbClr val="1170BE"/>
              </a:solidFill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4861" y="1957742"/>
            <a:ext cx="1488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简明原则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流程一定要看的懂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流程一定要分的清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流程一定要学的会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流程一定要用的着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流程一定要走得通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798689" y="1811223"/>
            <a:ext cx="2200882" cy="2783905"/>
            <a:chOff x="1321190" y="1623578"/>
            <a:chExt cx="7460860" cy="3580881"/>
          </a:xfrm>
        </p:grpSpPr>
        <p:sp>
          <p:nvSpPr>
            <p:cNvPr id="17" name="矩形 16"/>
            <p:cNvSpPr/>
            <p:nvPr/>
          </p:nvSpPr>
          <p:spPr>
            <a:xfrm>
              <a:off x="1321190" y="1623578"/>
              <a:ext cx="7460860" cy="355094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457200" sx="102000" sy="102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21190" y="5032904"/>
              <a:ext cx="7339394" cy="171555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2822920" y="1968703"/>
            <a:ext cx="2320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无边境原则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加强合作是流程设计的作用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加强互动是流程设计的功能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加强协商是流程设计的优势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  <a:p>
            <a:pPr algn="just" defTabSz="914400">
              <a:lnSpc>
                <a:spcPct val="200000"/>
              </a:lnSpc>
            </a:pPr>
            <a:r>
              <a:rPr lang="zh-CN" altLang="en-US" sz="1200" kern="100" dirty="0">
                <a:solidFill>
                  <a:prstClr val="black"/>
                </a:solidFill>
                <a:cs typeface="+mn-ea"/>
                <a:sym typeface="+mn-lt"/>
              </a:rPr>
              <a:t>加强参与是流程设计的特点</a:t>
            </a:r>
            <a:endParaRPr lang="zh-CN" altLang="en-US" sz="1200" kern="1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r="39306"/>
          <a:stretch>
            <a:fillRect/>
          </a:stretch>
        </p:blipFill>
        <p:spPr>
          <a:xfrm>
            <a:off x="5489129" y="787399"/>
            <a:ext cx="2911111" cy="3945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/>
      <p:bldP spid="15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2975" y="1353298"/>
            <a:ext cx="1928813" cy="2981325"/>
            <a:chOff x="1257300" y="1804397"/>
            <a:chExt cx="2571750" cy="3975100"/>
          </a:xfrm>
        </p:grpSpPr>
        <p:sp>
          <p:nvSpPr>
            <p:cNvPr id="12" name="矩形 11"/>
            <p:cNvSpPr/>
            <p:nvPr/>
          </p:nvSpPr>
          <p:spPr>
            <a:xfrm>
              <a:off x="1263650" y="1810747"/>
              <a:ext cx="2565400" cy="469900"/>
            </a:xfrm>
            <a:prstGeom prst="rect">
              <a:avLst/>
            </a:prstGeom>
            <a:gradFill>
              <a:gsLst>
                <a:gs pos="0">
                  <a:srgbClr val="376399"/>
                </a:gs>
                <a:gs pos="100000">
                  <a:srgbClr val="1170B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75"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257300" y="1804397"/>
              <a:ext cx="2571750" cy="39751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75">
                <a:cs typeface="+mn-ea"/>
                <a:sym typeface="+mn-lt"/>
              </a:endParaRPr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1633537" y="1842951"/>
              <a:ext cx="1800225" cy="42454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客户穿越 </a:t>
              </a:r>
              <a:endParaRPr lang="zh-CN" altLang="en-US" sz="1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633537" y="2930772"/>
              <a:ext cx="2057929" cy="2198600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800" dirty="0">
                  <a:cs typeface="+mn-ea"/>
                  <a:sym typeface="+mn-lt"/>
                </a:rPr>
                <a:t>深入了解客户，从客户的角度，全局</a:t>
              </a:r>
              <a:r>
                <a:rPr lang="zh-CN" altLang="en-US" sz="1800" dirty="0" smtClean="0">
                  <a:cs typeface="+mn-ea"/>
                  <a:sym typeface="+mn-lt"/>
                </a:rPr>
                <a:t>的观念</a:t>
              </a:r>
              <a:r>
                <a:rPr lang="zh-CN" altLang="en-US" sz="1800" dirty="0">
                  <a:cs typeface="+mn-ea"/>
                  <a:sym typeface="+mn-lt"/>
                </a:rPr>
                <a:t>来看待问题，处理问题 </a:t>
              </a:r>
              <a:endParaRPr lang="zh-CN" altLang="en-US" sz="1800" dirty="0"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16642" y="1347923"/>
            <a:ext cx="1928813" cy="2981325"/>
            <a:chOff x="4822190" y="1797231"/>
            <a:chExt cx="2571750" cy="3975100"/>
          </a:xfrm>
        </p:grpSpPr>
        <p:sp>
          <p:nvSpPr>
            <p:cNvPr id="23" name="矩形 22"/>
            <p:cNvSpPr/>
            <p:nvPr/>
          </p:nvSpPr>
          <p:spPr>
            <a:xfrm>
              <a:off x="4828540" y="1803581"/>
              <a:ext cx="2565400" cy="469900"/>
            </a:xfrm>
            <a:prstGeom prst="rect">
              <a:avLst/>
            </a:prstGeom>
            <a:gradFill>
              <a:gsLst>
                <a:gs pos="0">
                  <a:srgbClr val="376399"/>
                </a:gs>
                <a:gs pos="100000">
                  <a:srgbClr val="1170B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75"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822190" y="1797231"/>
              <a:ext cx="2571750" cy="39751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75">
                <a:cs typeface="+mn-ea"/>
                <a:sym typeface="+mn-lt"/>
              </a:endParaRPr>
            </a:p>
          </p:txBody>
        </p:sp>
        <p:sp>
          <p:nvSpPr>
            <p:cNvPr id="26" name="标题 1"/>
            <p:cNvSpPr txBox="1"/>
            <p:nvPr/>
          </p:nvSpPr>
          <p:spPr>
            <a:xfrm>
              <a:off x="5198427" y="1835785"/>
              <a:ext cx="1800225" cy="42454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岗位穿越 </a:t>
              </a:r>
              <a:endParaRPr lang="zh-CN" altLang="en-US" sz="1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102118" y="3173375"/>
              <a:ext cx="2224089" cy="169906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800" dirty="0">
                  <a:cs typeface="+mn-ea"/>
                  <a:sym typeface="+mn-lt"/>
                </a:rPr>
                <a:t>使员工超越原有的职责界限，理解</a:t>
              </a:r>
              <a:r>
                <a:rPr lang="zh-CN" altLang="en-US" sz="1800" dirty="0" smtClean="0">
                  <a:cs typeface="+mn-ea"/>
                  <a:sym typeface="+mn-lt"/>
                </a:rPr>
                <a:t>服务流程</a:t>
              </a:r>
              <a:r>
                <a:rPr lang="zh-CN" altLang="en-US" sz="1800" dirty="0">
                  <a:cs typeface="+mn-ea"/>
                  <a:sym typeface="+mn-lt"/>
                </a:rPr>
                <a:t>在不同岗位之间的运作情况。 </a:t>
              </a:r>
              <a:endParaRPr lang="zh-CN" altLang="en-US" sz="1800" dirty="0"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85547" y="1368878"/>
            <a:ext cx="1928813" cy="2981325"/>
            <a:chOff x="8380730" y="1825171"/>
            <a:chExt cx="2571750" cy="3975100"/>
          </a:xfrm>
        </p:grpSpPr>
        <p:sp>
          <p:nvSpPr>
            <p:cNvPr id="31" name="矩形 30"/>
            <p:cNvSpPr/>
            <p:nvPr/>
          </p:nvSpPr>
          <p:spPr>
            <a:xfrm>
              <a:off x="8387080" y="1831521"/>
              <a:ext cx="2565400" cy="469900"/>
            </a:xfrm>
            <a:prstGeom prst="rect">
              <a:avLst/>
            </a:prstGeom>
            <a:gradFill>
              <a:gsLst>
                <a:gs pos="0">
                  <a:srgbClr val="376399"/>
                </a:gs>
                <a:gs pos="100000">
                  <a:srgbClr val="1170B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75"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8380730" y="1825171"/>
              <a:ext cx="2571750" cy="39751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75">
                <a:cs typeface="+mn-ea"/>
                <a:sym typeface="+mn-lt"/>
              </a:endParaRPr>
            </a:p>
          </p:txBody>
        </p:sp>
        <p:sp>
          <p:nvSpPr>
            <p:cNvPr id="34" name="标题 1"/>
            <p:cNvSpPr txBox="1"/>
            <p:nvPr/>
          </p:nvSpPr>
          <p:spPr>
            <a:xfrm>
              <a:off x="8756967" y="1863725"/>
              <a:ext cx="1800225" cy="42454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公司穿越 </a:t>
              </a:r>
              <a:endParaRPr lang="zh-CN" altLang="en-US" sz="1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510533" y="3370419"/>
              <a:ext cx="2346010" cy="130497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cs typeface="+mn-ea"/>
                  <a:sym typeface="+mn-lt"/>
                </a:rPr>
                <a:t>要求员工打破部门的界限，站在不同</a:t>
              </a:r>
              <a:r>
                <a:rPr lang="zh-CN" altLang="en-US" sz="1600" dirty="0" smtClean="0">
                  <a:cs typeface="+mn-ea"/>
                  <a:sym typeface="+mn-lt"/>
                </a:rPr>
                <a:t>部门</a:t>
              </a:r>
              <a:r>
                <a:rPr lang="zh-CN" altLang="en-US" sz="1600" dirty="0">
                  <a:cs typeface="+mn-ea"/>
                  <a:sym typeface="+mn-lt"/>
                </a:rPr>
                <a:t>的角度来换位思考，建立跨部门的</a:t>
              </a:r>
              <a:r>
                <a:rPr lang="zh-CN" altLang="en-US" sz="1600" dirty="0" smtClean="0">
                  <a:cs typeface="+mn-ea"/>
                  <a:sym typeface="+mn-lt"/>
                </a:rPr>
                <a:t>服务</a:t>
              </a:r>
              <a:r>
                <a:rPr lang="zh-CN" altLang="en-US" sz="1600" dirty="0">
                  <a:cs typeface="+mn-ea"/>
                  <a:sym typeface="+mn-lt"/>
                </a:rPr>
                <a:t>流程体系 </a:t>
              </a:r>
              <a:endParaRPr lang="zh-CN" altLang="en-US" sz="1600" dirty="0">
                <a:cs typeface="+mn-ea"/>
                <a:sym typeface="+mn-lt"/>
              </a:endParaRPr>
            </a:p>
          </p:txBody>
        </p:sp>
      </p:grpSp>
      <p:sp>
        <p:nvSpPr>
          <p:cNvPr id="39" name="标题 1"/>
          <p:cNvSpPr txBox="1"/>
          <p:nvPr/>
        </p:nvSpPr>
        <p:spPr>
          <a:xfrm>
            <a:off x="605168" y="170201"/>
            <a:ext cx="2756039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流程体验与检验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51941" y="1485864"/>
            <a:ext cx="3712059" cy="1208484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48741" y="2782085"/>
            <a:ext cx="4716065" cy="1207973"/>
            <a:chOff x="5903912" y="3779572"/>
            <a:chExt cx="6288087" cy="1610630"/>
          </a:xfrm>
        </p:grpSpPr>
        <p:sp>
          <p:nvSpPr>
            <p:cNvPr id="12" name="矩形 11"/>
            <p:cNvSpPr/>
            <p:nvPr/>
          </p:nvSpPr>
          <p:spPr>
            <a:xfrm>
              <a:off x="5903912" y="3779572"/>
              <a:ext cx="6288087" cy="1610630"/>
            </a:xfrm>
            <a:prstGeom prst="rect">
              <a:avLst/>
            </a:prstGeom>
            <a:gradFill>
              <a:gsLst>
                <a:gs pos="0">
                  <a:srgbClr val="376399"/>
                </a:gs>
                <a:gs pos="100000">
                  <a:srgbClr val="1170B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kumimoji="1"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160200" y="4034779"/>
              <a:ext cx="580319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800" b="1" dirty="0">
                  <a:solidFill>
                    <a:schemeClr val="bg1"/>
                  </a:solidFill>
                  <a:cs typeface="+mn-ea"/>
                  <a:sym typeface="+mn-lt"/>
                </a:rPr>
                <a:t>这样，整个企业业务流程就处于企业的检查、控制、协调和改进的管理体系之下。</a:t>
              </a:r>
              <a:endParaRPr lang="zh-CN" altLang="en-US" sz="1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8580" y="4247892"/>
            <a:ext cx="8434776" cy="6339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>
              <a:lnSpc>
                <a:spcPts val="1875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流程管理的前提是：确定流程所有者，有专人对规定范围内的流程负责；有专门组织担负起对整个流程的管理和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协调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05168" y="170201"/>
            <a:ext cx="3458832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流程优化是一个持续不断的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过程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5974" y="690253"/>
            <a:ext cx="8064500" cy="64516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B2B2B2">
                <a:gamma/>
                <a:shade val="60000"/>
                <a:invGamma/>
              </a:srgbClr>
            </a:prstShdw>
          </a:effectLst>
        </p:spPr>
        <p:txBody>
          <a:bodyPr lIns="96838" tIns="46038" rIns="96838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1800" dirty="0">
                <a:cs typeface="+mn-ea"/>
                <a:sym typeface="+mn-lt"/>
              </a:rPr>
              <a:t>设计好新流程之后，需要建立一整套流程的维护和管理体系来保证流程</a:t>
            </a:r>
            <a:r>
              <a:rPr lang="zh-CN" altLang="en-US" sz="1800" b="1" dirty="0">
                <a:solidFill>
                  <a:srgbClr val="1170BE"/>
                </a:solidFill>
                <a:cs typeface="+mn-ea"/>
                <a:sym typeface="+mn-lt"/>
              </a:rPr>
              <a:t>能够按照设计的要求运作</a:t>
            </a:r>
            <a:r>
              <a:rPr lang="zh-CN" altLang="en-US" sz="1800" dirty="0">
                <a:cs typeface="+mn-ea"/>
                <a:sym typeface="+mn-lt"/>
              </a:rPr>
              <a:t>，并能够实现</a:t>
            </a:r>
            <a:r>
              <a:rPr lang="zh-CN" altLang="en-US" sz="1800" b="1" dirty="0">
                <a:solidFill>
                  <a:srgbClr val="1170BE"/>
                </a:solidFill>
                <a:cs typeface="+mn-ea"/>
                <a:sym typeface="+mn-lt"/>
              </a:rPr>
              <a:t>持续改进</a:t>
            </a:r>
            <a:r>
              <a:rPr lang="zh-CN" altLang="en-US" sz="1800" dirty="0">
                <a:cs typeface="+mn-ea"/>
                <a:sym typeface="+mn-lt"/>
              </a:rPr>
              <a:t>。</a:t>
            </a:r>
            <a:endParaRPr lang="zh-CN" altLang="en-US" sz="1800" b="1" dirty="0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275468" y="1967976"/>
            <a:ext cx="647700" cy="1657350"/>
          </a:xfrm>
          <a:prstGeom prst="ellipse">
            <a:avLst/>
          </a:prstGeom>
          <a:noFill/>
          <a:ln w="9525">
            <a:noFill/>
          </a:ln>
          <a:effectLst>
            <a:prstShdw prst="shdw17" dist="17961" dir="2699999">
              <a:srgbClr val="FFCC00">
                <a:gamma/>
                <a:shade val="60000"/>
                <a:invGamma/>
              </a:srgbClr>
            </a:prstShdw>
          </a:effectLst>
        </p:spPr>
        <p:txBody>
          <a:bodyPr vert="eaVert" wrap="none" lIns="96838" tIns="46038" rIns="96838" bIns="46038" anchor="ctr"/>
          <a:lstStyle/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流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程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质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量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评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审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522861" y="1268051"/>
            <a:ext cx="2694623" cy="2193290"/>
          </a:xfrm>
          <a:prstGeom prst="ellipse">
            <a:avLst/>
          </a:prstGeom>
          <a:noFill/>
          <a:ln w="9525">
            <a:noFill/>
          </a:ln>
          <a:effectLst>
            <a:prstShdw prst="shdw17" dist="17961" dir="2699999">
              <a:srgbClr val="FFCC00">
                <a:gamma/>
                <a:shade val="60000"/>
                <a:invGamma/>
              </a:srgbClr>
            </a:prstShdw>
          </a:effectLst>
        </p:spPr>
        <p:txBody>
          <a:bodyPr vert="eaVert" wrap="none" lIns="96838" tIns="46038" rIns="96838" bIns="46038" anchor="ctr"/>
          <a:lstStyle/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流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程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维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护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、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优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化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循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环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2998" y="2825679"/>
            <a:ext cx="3744595" cy="647700"/>
          </a:xfrm>
          <a:prstGeom prst="ellipse">
            <a:avLst/>
          </a:prstGeom>
          <a:noFill/>
          <a:ln w="9525">
            <a:noFill/>
          </a:ln>
          <a:effectLst>
            <a:prstShdw prst="shdw17" dist="17961" dir="2699999">
              <a:srgbClr val="FFCC00">
                <a:gamma/>
                <a:shade val="60000"/>
                <a:invGamma/>
              </a:srgbClr>
            </a:prstShdw>
          </a:effectLst>
        </p:spPr>
        <p:txBody>
          <a:bodyPr wrap="none" lIns="96838" tIns="46038" rIns="96838" bIns="46038" anchor="ctr"/>
          <a:lstStyle/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确定流程所有者及其职责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2998" y="3356249"/>
            <a:ext cx="3744595" cy="647700"/>
          </a:xfrm>
          <a:prstGeom prst="ellipse">
            <a:avLst/>
          </a:prstGeom>
          <a:noFill/>
          <a:ln w="9525">
            <a:noFill/>
          </a:ln>
          <a:effectLst>
            <a:prstShdw prst="shdw17" dist="17961" dir="2699999">
              <a:srgbClr val="FFCC00">
                <a:gamma/>
                <a:shade val="60000"/>
                <a:invGamma/>
              </a:srgbClr>
            </a:prstShdw>
          </a:effectLst>
        </p:spPr>
        <p:txBody>
          <a:bodyPr wrap="none" lIns="96838" tIns="46038" rIns="96838" bIns="46038" anchor="ctr"/>
          <a:lstStyle/>
          <a:p>
            <a:r>
              <a:rPr lang="zh-CN" altLang="en-US" sz="2000" b="1" dirty="0">
                <a:solidFill>
                  <a:srgbClr val="1170BE"/>
                </a:solidFill>
                <a:cs typeface="+mn-ea"/>
                <a:sym typeface="+mn-lt"/>
              </a:rPr>
              <a:t>确定流程管理部门及其职责</a:t>
            </a:r>
            <a:endParaRPr lang="zh-CN" altLang="en-US" sz="2000" b="1" dirty="0">
              <a:solidFill>
                <a:srgbClr val="1170B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5" grpId="0"/>
      <p:bldP spid="16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8234" y="508482"/>
            <a:ext cx="8085459" cy="42034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235" y="508482"/>
            <a:ext cx="8085459" cy="1433789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545604" y="951349"/>
            <a:ext cx="1950720" cy="1870712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7329" y="2302991"/>
            <a:ext cx="579728" cy="571828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&lt;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12575" y="2302991"/>
            <a:ext cx="584219" cy="571827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&gt;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68580" y="3059089"/>
            <a:ext cx="5904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4000" spc="300" dirty="0">
                <a:cs typeface="+mn-ea"/>
                <a:sym typeface="+mn-lt"/>
              </a:rPr>
              <a:t>五</a:t>
            </a:r>
            <a:r>
              <a:rPr lang="zh-CN" altLang="en-US" sz="4000" spc="300" dirty="0" smtClean="0">
                <a:cs typeface="+mn-ea"/>
                <a:sym typeface="+mn-lt"/>
              </a:rPr>
              <a:t>、</a:t>
            </a:r>
            <a:r>
              <a:rPr lang="zh-CN" altLang="en-US" sz="4000" spc="300" dirty="0">
                <a:cs typeface="+mn-ea"/>
                <a:sym typeface="+mn-lt"/>
              </a:rPr>
              <a:t>总结</a:t>
            </a:r>
            <a:endParaRPr lang="zh-CN" altLang="en-US" sz="4000" spc="300" dirty="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129078" y="3961168"/>
            <a:ext cx="1042615" cy="261610"/>
            <a:chOff x="2736845" y="3943287"/>
            <a:chExt cx="1042615" cy="261610"/>
          </a:xfrm>
        </p:grpSpPr>
        <p:sp>
          <p:nvSpPr>
            <p:cNvPr id="25" name="矩形 24"/>
            <p:cNvSpPr/>
            <p:nvPr/>
          </p:nvSpPr>
          <p:spPr>
            <a:xfrm>
              <a:off x="2736845" y="3943287"/>
              <a:ext cx="1042615" cy="253971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6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014934" y="3943287"/>
              <a:ext cx="54099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总结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847414" y="949161"/>
            <a:ext cx="7545705" cy="3813699"/>
            <a:chOff x="885078" y="1406361"/>
            <a:chExt cx="7545705" cy="3813699"/>
          </a:xfrm>
        </p:grpSpPr>
        <p:grpSp>
          <p:nvGrpSpPr>
            <p:cNvPr id="19" name="组合 18"/>
            <p:cNvGrpSpPr/>
            <p:nvPr/>
          </p:nvGrpSpPr>
          <p:grpSpPr>
            <a:xfrm>
              <a:off x="5390403" y="1406362"/>
              <a:ext cx="889883" cy="555790"/>
              <a:chOff x="999378" y="1120612"/>
              <a:chExt cx="889883" cy="555790"/>
            </a:xfrm>
          </p:grpSpPr>
          <p:sp>
            <p:nvSpPr>
              <p:cNvPr id="52" name="文本框 51"/>
              <p:cNvSpPr txBox="1"/>
              <p:nvPr/>
            </p:nvSpPr>
            <p:spPr>
              <a:xfrm rot="5400000">
                <a:off x="1166425" y="953565"/>
                <a:ext cx="555790" cy="889883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标题 1"/>
              <p:cNvSpPr txBox="1"/>
              <p:nvPr/>
            </p:nvSpPr>
            <p:spPr>
              <a:xfrm>
                <a:off x="1024660" y="1227056"/>
                <a:ext cx="839320" cy="342900"/>
              </a:xfrm>
              <a:prstGeom prst="rect">
                <a:avLst/>
              </a:prstGeom>
            </p:spPr>
            <p:txBody>
              <a:bodyPr vert="horz" lIns="91431" tIns="45716" rIns="91431" bIns="45716" rtlCol="0" anchor="ctr">
                <a:noAutofit/>
              </a:bodyPr>
              <a:lstStyle>
                <a:lvl1pPr algn="l" defTabSz="685165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000" b="1" kern="120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r>
                  <a:rPr lang="zh-CN" altLang="en-US" sz="2400" b="0" dirty="0" smtClean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建立</a:t>
                </a:r>
                <a:endParaRPr lang="zh-CN" altLang="en-US" sz="24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885078" y="1406361"/>
              <a:ext cx="889883" cy="555790"/>
              <a:chOff x="999378" y="1120612"/>
              <a:chExt cx="889883" cy="555790"/>
            </a:xfrm>
          </p:grpSpPr>
          <p:sp>
            <p:nvSpPr>
              <p:cNvPr id="79" name="文本框 78"/>
              <p:cNvSpPr txBox="1"/>
              <p:nvPr/>
            </p:nvSpPr>
            <p:spPr>
              <a:xfrm rot="5400000">
                <a:off x="1166425" y="953565"/>
                <a:ext cx="555790" cy="889883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标题 1"/>
              <p:cNvSpPr txBox="1"/>
              <p:nvPr/>
            </p:nvSpPr>
            <p:spPr>
              <a:xfrm>
                <a:off x="1024660" y="1227056"/>
                <a:ext cx="839320" cy="342900"/>
              </a:xfrm>
              <a:prstGeom prst="rect">
                <a:avLst/>
              </a:prstGeom>
            </p:spPr>
            <p:txBody>
              <a:bodyPr vert="horz" lIns="91431" tIns="45716" rIns="91431" bIns="45716" rtlCol="0" anchor="ctr">
                <a:noAutofit/>
              </a:bodyPr>
              <a:lstStyle>
                <a:lvl1pPr algn="l" defTabSz="685165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000" b="1" kern="120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r>
                  <a:rPr lang="zh-CN" altLang="en-US" sz="2400" b="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打破</a:t>
                </a:r>
                <a:endParaRPr lang="zh-CN" altLang="en-US" sz="2400" b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>
              <a:off x="5390403" y="1962150"/>
              <a:ext cx="3040380" cy="3251674"/>
              <a:chOff x="1321190" y="-2601740"/>
              <a:chExt cx="7460860" cy="7806199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1344505" y="-2601740"/>
                <a:ext cx="7437545" cy="777625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885078" y="1968386"/>
              <a:ext cx="3040380" cy="3251674"/>
              <a:chOff x="1321190" y="-2601740"/>
              <a:chExt cx="7460860" cy="7806199"/>
            </a:xfrm>
          </p:grpSpPr>
          <p:sp>
            <p:nvSpPr>
              <p:cNvPr id="93" name="矩形 92"/>
              <p:cNvSpPr/>
              <p:nvPr/>
            </p:nvSpPr>
            <p:spPr>
              <a:xfrm>
                <a:off x="1344505" y="-2601740"/>
                <a:ext cx="7437545" cy="777625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1321190" y="5032905"/>
                <a:ext cx="7460860" cy="171554"/>
              </a:xfrm>
              <a:prstGeom prst="rect">
                <a:avLst/>
              </a:prstGeom>
              <a:gradFill>
                <a:gsLst>
                  <a:gs pos="0">
                    <a:srgbClr val="4F81BD">
                      <a:lumMod val="75000"/>
                    </a:srgbClr>
                  </a:gs>
                  <a:gs pos="100000">
                    <a:srgbClr val="0070C0"/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0" name="标题 1"/>
          <p:cNvSpPr txBox="1"/>
          <p:nvPr/>
        </p:nvSpPr>
        <p:spPr>
          <a:xfrm>
            <a:off x="605168" y="170201"/>
            <a:ext cx="713092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总结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4" name="标题 1"/>
          <p:cNvSpPr txBox="1"/>
          <p:nvPr/>
        </p:nvSpPr>
        <p:spPr>
          <a:xfrm>
            <a:off x="5428939" y="1735222"/>
            <a:ext cx="2945130" cy="2684378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高效的团队合作</a:t>
            </a:r>
            <a:endParaRPr lang="en-US" altLang="zh-CN" sz="1800" b="0" dirty="0" smtClean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>
                <a:solidFill>
                  <a:schemeClr val="tx1"/>
                </a:solidFill>
                <a:cs typeface="+mn-ea"/>
                <a:sym typeface="+mn-lt"/>
              </a:rPr>
              <a:t>关注有效的</a:t>
            </a:r>
            <a:r>
              <a:rPr lang="zh-CN" altLang="en-US" sz="1800" b="0" dirty="0" smtClean="0">
                <a:solidFill>
                  <a:schemeClr val="tx1"/>
                </a:solidFill>
                <a:cs typeface="+mn-ea"/>
                <a:sym typeface="+mn-lt"/>
              </a:rPr>
              <a:t>输出</a:t>
            </a:r>
            <a:endParaRPr lang="en-US" altLang="zh-CN" sz="1800" b="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>
                <a:solidFill>
                  <a:schemeClr val="tx1"/>
                </a:solidFill>
                <a:cs typeface="+mn-ea"/>
                <a:sym typeface="+mn-lt"/>
              </a:rPr>
              <a:t>关注顾客的需求和</a:t>
            </a:r>
            <a:r>
              <a:rPr lang="zh-CN" altLang="en-US" sz="1800" b="0" dirty="0" smtClean="0">
                <a:solidFill>
                  <a:schemeClr val="tx1"/>
                </a:solidFill>
                <a:cs typeface="+mn-ea"/>
                <a:sym typeface="+mn-lt"/>
              </a:rPr>
              <a:t>满意</a:t>
            </a:r>
            <a:endParaRPr lang="en-US" altLang="zh-CN" sz="1800" b="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>
                <a:solidFill>
                  <a:schemeClr val="tx1"/>
                </a:solidFill>
                <a:cs typeface="+mn-ea"/>
                <a:sym typeface="+mn-lt"/>
              </a:rPr>
              <a:t>关注整体目标的</a:t>
            </a:r>
            <a:r>
              <a:rPr lang="zh-CN" altLang="en-US" sz="1800" b="0" dirty="0" smtClean="0">
                <a:solidFill>
                  <a:schemeClr val="tx1"/>
                </a:solidFill>
                <a:cs typeface="+mn-ea"/>
                <a:sym typeface="+mn-lt"/>
              </a:rPr>
              <a:t>实现</a:t>
            </a:r>
            <a:endParaRPr lang="zh-CN" altLang="en-US" sz="1800" b="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1" name="标题 1"/>
          <p:cNvSpPr txBox="1"/>
          <p:nvPr/>
        </p:nvSpPr>
        <p:spPr>
          <a:xfrm>
            <a:off x="1052998" y="1995056"/>
            <a:ext cx="2629211" cy="2087851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cs typeface="+mn-ea"/>
                <a:sym typeface="+mn-lt"/>
              </a:rPr>
              <a:t>坚固的墙</a:t>
            </a:r>
            <a:endParaRPr lang="en-US" altLang="zh-CN" sz="1800" b="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cs typeface="+mn-ea"/>
                <a:sym typeface="+mn-lt"/>
              </a:rPr>
              <a:t>只关注各自孤立的活动</a:t>
            </a:r>
            <a:endParaRPr lang="en-US" altLang="zh-CN" sz="1800" b="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cs typeface="+mn-ea"/>
                <a:sym typeface="+mn-lt"/>
              </a:rPr>
              <a:t>只关注上司的感觉</a:t>
            </a:r>
            <a:endParaRPr lang="en-US" altLang="zh-CN" sz="1800" b="0" dirty="0" smtClean="0">
              <a:solidFill>
                <a:schemeClr val="tx1"/>
              </a:solidFill>
              <a:cs typeface="+mn-ea"/>
              <a:sym typeface="+mn-lt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 smtClean="0">
                <a:solidFill>
                  <a:schemeClr val="tx1"/>
                </a:solidFill>
                <a:cs typeface="+mn-ea"/>
                <a:sym typeface="+mn-lt"/>
              </a:rPr>
              <a:t>只关注局部的效率</a:t>
            </a:r>
            <a:endParaRPr lang="zh-CN" altLang="en-US" sz="1800" b="0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 animBg="1"/>
      <p:bldP spid="54" grpId="0"/>
      <p:bldP spid="8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994055" y="943055"/>
            <a:ext cx="3591534" cy="3591534"/>
            <a:chOff x="6909802" y="1371707"/>
            <a:chExt cx="4788712" cy="4788712"/>
          </a:xfrm>
        </p:grpSpPr>
        <p:sp>
          <p:nvSpPr>
            <p:cNvPr id="10" name="椭圆 9"/>
            <p:cNvSpPr/>
            <p:nvPr/>
          </p:nvSpPr>
          <p:spPr>
            <a:xfrm>
              <a:off x="6909802" y="1371707"/>
              <a:ext cx="4788712" cy="478871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128501" y="2590406"/>
              <a:ext cx="2351314" cy="23513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sz="13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35399" y="943055"/>
            <a:ext cx="1723785" cy="1437464"/>
            <a:chOff x="2860897" y="2777427"/>
            <a:chExt cx="2298380" cy="1916619"/>
          </a:xfrm>
        </p:grpSpPr>
        <p:grpSp>
          <p:nvGrpSpPr>
            <p:cNvPr id="24" name="îṧ1íḍè"/>
            <p:cNvGrpSpPr/>
            <p:nvPr/>
          </p:nvGrpSpPr>
          <p:grpSpPr>
            <a:xfrm>
              <a:off x="2860897" y="2777427"/>
              <a:ext cx="2298380" cy="1916619"/>
              <a:chOff x="2499293" y="2338025"/>
              <a:chExt cx="2241817" cy="1869451"/>
            </a:xfrm>
            <a:solidFill>
              <a:schemeClr val="accent1"/>
            </a:solidFill>
          </p:grpSpPr>
          <p:sp>
            <p:nvSpPr>
              <p:cNvPr id="25" name="íṣḻïḋè"/>
              <p:cNvSpPr/>
              <p:nvPr/>
            </p:nvSpPr>
            <p:spPr>
              <a:xfrm>
                <a:off x="2499293" y="2338025"/>
                <a:ext cx="2241817" cy="1869451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rgbClr val="376399"/>
                  </a:gs>
                  <a:gs pos="100000">
                    <a:srgbClr val="1170BE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68580" tIns="34290" rIns="68580" bIns="34290" rtlCol="0" anchor="ctr">
                <a:normAutofit/>
              </a:bodyPr>
              <a:lstStyle/>
              <a:p>
                <a:pPr algn="ctr" defTabSz="342900">
                  <a:defRPr/>
                </a:pPr>
                <a:endParaRPr lang="en-US" sz="1015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îṥľîḑè"/>
              <p:cNvSpPr txBox="1"/>
              <p:nvPr/>
            </p:nvSpPr>
            <p:spPr bwMode="auto">
              <a:xfrm>
                <a:off x="2552032" y="3475678"/>
                <a:ext cx="2136338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685800">
                  <a:spcBef>
                    <a:spcPct val="0"/>
                  </a:spcBef>
                  <a:defRPr/>
                </a:pPr>
                <a:r>
                  <a:rPr lang="zh-CN" altLang="en-US" sz="2000" dirty="0">
                    <a:solidFill>
                      <a:prstClr val="white"/>
                    </a:solidFill>
                    <a:cs typeface="+mn-ea"/>
                    <a:sym typeface="+mn-lt"/>
                  </a:rPr>
                  <a:t>建立</a:t>
                </a:r>
                <a:r>
                  <a:rPr lang="en-US" altLang="zh-CN" sz="2000" dirty="0">
                    <a:solidFill>
                      <a:prstClr val="white"/>
                    </a:solidFill>
                    <a:cs typeface="+mn-ea"/>
                    <a:sym typeface="+mn-lt"/>
                  </a:rPr>
                  <a:t>…</a:t>
                </a:r>
                <a:r>
                  <a:rPr lang="zh-CN" altLang="en-US" sz="2000" dirty="0">
                    <a:solidFill>
                      <a:prstClr val="white"/>
                    </a:solidFill>
                    <a:cs typeface="+mn-ea"/>
                    <a:sym typeface="+mn-lt"/>
                  </a:rPr>
                  <a:t>并且</a:t>
                </a:r>
                <a:r>
                  <a:rPr lang="en-US" altLang="zh-CN" sz="2000" dirty="0">
                    <a:solidFill>
                      <a:prstClr val="white"/>
                    </a:solidFill>
                    <a:cs typeface="+mn-ea"/>
                    <a:sym typeface="+mn-lt"/>
                  </a:rPr>
                  <a:t>…</a:t>
                </a:r>
                <a:endParaRPr lang="en-US" altLang="zh-CN" sz="2000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28533" y="3132797"/>
              <a:ext cx="371475" cy="481013"/>
            </a:xfrm>
            <a:prstGeom prst="rect">
              <a:avLst/>
            </a:prstGeom>
          </p:spPr>
        </p:pic>
      </p:grpSp>
      <p:sp>
        <p:nvSpPr>
          <p:cNvPr id="31" name="标题 1"/>
          <p:cNvSpPr txBox="1"/>
          <p:nvPr/>
        </p:nvSpPr>
        <p:spPr>
          <a:xfrm>
            <a:off x="605168" y="170201"/>
            <a:ext cx="713092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总结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îṥľîḑè"/>
          <p:cNvSpPr txBox="1"/>
          <p:nvPr/>
        </p:nvSpPr>
        <p:spPr bwMode="auto">
          <a:xfrm>
            <a:off x="474115" y="2684463"/>
            <a:ext cx="3794213" cy="174208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algn="ctr" defTabSz="68580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000" dirty="0" smtClean="0">
                <a:cs typeface="+mn-ea"/>
                <a:sym typeface="+mn-lt"/>
              </a:rPr>
              <a:t>建立规范的业务流程体系</a:t>
            </a:r>
            <a:endParaRPr lang="en-US" altLang="zh-CN" sz="2000" dirty="0" smtClean="0">
              <a:cs typeface="+mn-ea"/>
              <a:sym typeface="+mn-lt"/>
            </a:endParaRPr>
          </a:p>
          <a:p>
            <a:pPr marL="342900" indent="-342900" algn="ctr" defTabSz="68580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000" dirty="0" smtClean="0">
                <a:cs typeface="+mn-ea"/>
                <a:sym typeface="+mn-lt"/>
              </a:rPr>
              <a:t>定期评估流程的运作绩效</a:t>
            </a:r>
            <a:endParaRPr lang="en-US" altLang="zh-CN" sz="2000" dirty="0" smtClean="0">
              <a:cs typeface="+mn-ea"/>
              <a:sym typeface="+mn-lt"/>
            </a:endParaRPr>
          </a:p>
          <a:p>
            <a:pPr marL="342900" indent="-342900" algn="ctr" defTabSz="68580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p"/>
              <a:defRPr/>
            </a:pPr>
            <a:r>
              <a:rPr lang="zh-CN" altLang="en-US" sz="2000" dirty="0" smtClean="0">
                <a:cs typeface="+mn-ea"/>
                <a:sym typeface="+mn-lt"/>
              </a:rPr>
              <a:t>建立流程持续优化的机制</a:t>
            </a:r>
            <a:endParaRPr lang="en-US" altLang="zh-CN" sz="20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006340" y="1403350"/>
            <a:ext cx="3567861" cy="3200210"/>
            <a:chOff x="1321190" y="-5030443"/>
            <a:chExt cx="7460868" cy="10234902"/>
          </a:xfrm>
        </p:grpSpPr>
        <p:sp>
          <p:nvSpPr>
            <p:cNvPr id="14" name="矩形 13"/>
            <p:cNvSpPr/>
            <p:nvPr/>
          </p:nvSpPr>
          <p:spPr>
            <a:xfrm>
              <a:off x="1344513" y="-5030443"/>
              <a:ext cx="7437545" cy="1020496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457200" sx="102000" sy="102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21190" y="5032905"/>
              <a:ext cx="7460860" cy="171554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282143" y="775591"/>
            <a:ext cx="3016250" cy="51757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1170BE"/>
                </a:solidFill>
                <a:latin typeface="+mn-lt"/>
                <a:ea typeface="+mn-ea"/>
                <a:cs typeface="+mn-ea"/>
                <a:sym typeface="+mn-lt"/>
              </a:rPr>
              <a:t>流程再造的缺陷</a:t>
            </a:r>
            <a:br>
              <a:rPr lang="zh-CN" altLang="en-US" dirty="0">
                <a:solidFill>
                  <a:srgbClr val="1170BE"/>
                </a:solidFill>
                <a:latin typeface="+mn-lt"/>
                <a:ea typeface="+mn-ea"/>
                <a:cs typeface="+mn-ea"/>
                <a:sym typeface="+mn-lt"/>
              </a:rPr>
            </a:br>
            <a:endParaRPr lang="zh-CN" altLang="en-US" dirty="0">
              <a:solidFill>
                <a:srgbClr val="1170B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88549" name="矩形 1388548"/>
          <p:cNvSpPr/>
          <p:nvPr/>
        </p:nvSpPr>
        <p:spPr>
          <a:xfrm>
            <a:off x="5145726" y="1475234"/>
            <a:ext cx="3224424" cy="2854325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1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       BPR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不是神，也不能解决所有的问题，只能解决企业的一部分问题，所以，我们的管理者应该苦练企业管理的内功，让企业能够健康发展，不断发展壮大。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200" dirty="0" smtClean="0">
                <a:latin typeface="+mn-lt"/>
                <a:ea typeface="+mn-ea"/>
                <a:cs typeface="+mn-ea"/>
                <a:sym typeface="+mn-lt"/>
              </a:rPr>
              <a:t>     1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）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BPR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不是成熟的管理思想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     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）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BPR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在改进中扭曲    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          主要是忽视了人的因素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     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）孤注一掷的赌徒心态 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+mn-lt"/>
                <a:ea typeface="+mn-ea"/>
                <a:cs typeface="+mn-ea"/>
                <a:sym typeface="+mn-lt"/>
              </a:rPr>
              <a:t>          拿跟稻草当柱子，只要企业有问题，就实施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BPR</a:t>
            </a:r>
            <a:endParaRPr lang="en-US" altLang="zh-CN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05168" y="170201"/>
            <a:ext cx="713092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总结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85601" y="1171575"/>
            <a:ext cx="3909708" cy="3157984"/>
            <a:chOff x="1828152" y="667339"/>
            <a:chExt cx="5487696" cy="4380323"/>
          </a:xfrm>
        </p:grpSpPr>
        <p:sp>
          <p:nvSpPr>
            <p:cNvPr id="8" name="矩形 7"/>
            <p:cNvSpPr/>
            <p:nvPr/>
          </p:nvSpPr>
          <p:spPr>
            <a:xfrm>
              <a:off x="1828152" y="1252114"/>
              <a:ext cx="2592933" cy="3795548"/>
            </a:xfrm>
            <a:prstGeom prst="rect">
              <a:avLst/>
            </a:prstGeom>
            <a:blipFill>
              <a:blip r:embed="rId1"/>
              <a:srcRect/>
              <a:stretch>
                <a:fillRect l="-60076" r="-59495"/>
              </a:stretch>
            </a:blipFill>
            <a:ln w="57150">
              <a:solidFill>
                <a:schemeClr val="bg1"/>
              </a:solidFill>
            </a:ln>
            <a:effectLst>
              <a:outerShdw blurRad="2286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722915" y="667339"/>
              <a:ext cx="2592933" cy="3795548"/>
            </a:xfrm>
            <a:prstGeom prst="rect">
              <a:avLst/>
            </a:prstGeom>
            <a:blipFill>
              <a:blip r:embed="rId2"/>
              <a:srcRect/>
              <a:stretch>
                <a:fillRect l="-60076" r="-59495"/>
              </a:stretch>
            </a:blipFill>
            <a:ln w="57150">
              <a:solidFill>
                <a:schemeClr val="bg1"/>
              </a:solidFill>
            </a:ln>
            <a:effectLst>
              <a:outerShdw blurRad="2286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88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88549" grpId="0"/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05170" y="170201"/>
            <a:ext cx="1444610" cy="27673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什么是流程</a:t>
            </a:r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？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08644" name="文本框 1008643"/>
          <p:cNvSpPr txBox="1"/>
          <p:nvPr/>
        </p:nvSpPr>
        <p:spPr>
          <a:xfrm>
            <a:off x="605170" y="3626248"/>
            <a:ext cx="3611880" cy="9691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ts val="2220"/>
              </a:lnSpc>
            </a:pPr>
            <a:r>
              <a:rPr lang="zh-CN" altLang="en-US" sz="1200" dirty="0">
                <a:cs typeface="+mn-ea"/>
                <a:sym typeface="+mn-lt"/>
              </a:rPr>
              <a:t>首先，流程是一组活动，而非一个单独的活动</a:t>
            </a:r>
            <a:r>
              <a:rPr lang="en-US" altLang="zh-CN" sz="1200" dirty="0">
                <a:cs typeface="+mn-ea"/>
                <a:sym typeface="+mn-lt"/>
              </a:rPr>
              <a:t>;</a:t>
            </a:r>
            <a:endParaRPr lang="en-US" altLang="zh-CN" sz="1200" dirty="0">
              <a:cs typeface="+mn-ea"/>
              <a:sym typeface="+mn-lt"/>
            </a:endParaRPr>
          </a:p>
          <a:p>
            <a:pPr algn="l" fontAlgn="auto">
              <a:lnSpc>
                <a:spcPts val="2220"/>
              </a:lnSpc>
            </a:pPr>
            <a:r>
              <a:rPr lang="zh-CN" altLang="en-US" sz="1200" dirty="0">
                <a:cs typeface="+mn-ea"/>
                <a:sym typeface="+mn-lt"/>
              </a:rPr>
              <a:t>其次，流程能够创造价值</a:t>
            </a:r>
            <a:r>
              <a:rPr lang="en-US" altLang="zh-CN" sz="1200" dirty="0">
                <a:cs typeface="+mn-ea"/>
                <a:sym typeface="+mn-lt"/>
              </a:rPr>
              <a:t>; </a:t>
            </a:r>
            <a:endParaRPr lang="en-US" altLang="zh-CN" sz="1200" dirty="0">
              <a:cs typeface="+mn-ea"/>
              <a:sym typeface="+mn-lt"/>
            </a:endParaRPr>
          </a:p>
          <a:p>
            <a:pPr algn="l" fontAlgn="auto">
              <a:lnSpc>
                <a:spcPts val="2220"/>
              </a:lnSpc>
            </a:pPr>
            <a:r>
              <a:rPr lang="zh-CN" altLang="en-US" sz="1200" dirty="0">
                <a:cs typeface="+mn-ea"/>
                <a:sym typeface="+mn-lt"/>
              </a:rPr>
              <a:t>最后，流程的对象是顾客。</a:t>
            </a:r>
            <a:r>
              <a:rPr lang="zh-CN" altLang="en-US" sz="1600" dirty="0">
                <a:cs typeface="+mn-ea"/>
                <a:sym typeface="+mn-lt"/>
              </a:rPr>
              <a:t> 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92517" y="1228508"/>
            <a:ext cx="4946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167ED4"/>
                </a:solidFill>
                <a:cs typeface="+mn-ea"/>
                <a:sym typeface="+mn-lt"/>
              </a:rPr>
              <a:t>Hammer</a:t>
            </a:r>
            <a:r>
              <a:rPr lang="zh-CN" altLang="en-US" sz="1200" b="1" dirty="0">
                <a:solidFill>
                  <a:srgbClr val="167ED4"/>
                </a:solidFill>
                <a:cs typeface="+mn-ea"/>
                <a:sym typeface="+mn-lt"/>
              </a:rPr>
              <a:t>定义</a:t>
            </a:r>
            <a:r>
              <a:rPr lang="zh-CN" altLang="en-US" sz="1200" dirty="0">
                <a:cs typeface="+mn-ea"/>
                <a:sym typeface="+mn-lt"/>
              </a:rPr>
              <a:t>：流程是把一个或多个输入转化为对顾客有价值的输出的活动。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492516" y="2550648"/>
            <a:ext cx="4329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167ED4"/>
                </a:solidFill>
                <a:cs typeface="+mn-ea"/>
                <a:sym typeface="+mn-lt"/>
              </a:rPr>
              <a:t>ISO9000</a:t>
            </a:r>
            <a:r>
              <a:rPr lang="zh-CN" altLang="en-US" sz="1200" b="1" dirty="0">
                <a:solidFill>
                  <a:srgbClr val="167ED4"/>
                </a:solidFill>
                <a:cs typeface="+mn-ea"/>
                <a:sym typeface="+mn-lt"/>
              </a:rPr>
              <a:t>定义</a:t>
            </a:r>
            <a:r>
              <a:rPr lang="zh-CN" altLang="en-US" sz="1200" dirty="0">
                <a:cs typeface="+mn-ea"/>
                <a:sym typeface="+mn-lt"/>
              </a:rPr>
              <a:t>：流程就是将输入转化为输出的一项或一组活动 。</a:t>
            </a:r>
            <a:endParaRPr lang="zh-CN" altLang="en-US" sz="1200" dirty="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05171" y="1095476"/>
            <a:ext cx="647591" cy="627458"/>
            <a:chOff x="804158" y="2024985"/>
            <a:chExt cx="647591" cy="627458"/>
          </a:xfrm>
        </p:grpSpPr>
        <p:sp>
          <p:nvSpPr>
            <p:cNvPr id="24" name="泪滴形 23"/>
            <p:cNvSpPr/>
            <p:nvPr/>
          </p:nvSpPr>
          <p:spPr>
            <a:xfrm rot="8119834">
              <a:off x="814225" y="2024985"/>
              <a:ext cx="627458" cy="627458"/>
            </a:xfrm>
            <a:prstGeom prst="teardrop">
              <a:avLst/>
            </a:prstGeom>
            <a:gradFill>
              <a:gsLst>
                <a:gs pos="50000">
                  <a:srgbClr val="266CB4"/>
                </a:gs>
                <a:gs pos="0">
                  <a:srgbClr val="376297"/>
                </a:gs>
                <a:gs pos="100000">
                  <a:srgbClr val="106FB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04158" y="2138659"/>
              <a:ext cx="6475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spc="1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000" spc="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05170" y="2365719"/>
            <a:ext cx="647591" cy="627458"/>
            <a:chOff x="804157" y="3521997"/>
            <a:chExt cx="647591" cy="627458"/>
          </a:xfrm>
        </p:grpSpPr>
        <p:sp>
          <p:nvSpPr>
            <p:cNvPr id="27" name="泪滴形 26"/>
            <p:cNvSpPr/>
            <p:nvPr/>
          </p:nvSpPr>
          <p:spPr>
            <a:xfrm rot="8119834">
              <a:off x="814225" y="3521997"/>
              <a:ext cx="627458" cy="627458"/>
            </a:xfrm>
            <a:prstGeom prst="teardrop">
              <a:avLst/>
            </a:prstGeom>
            <a:gradFill>
              <a:gsLst>
                <a:gs pos="50000">
                  <a:srgbClr val="266CB4"/>
                </a:gs>
                <a:gs pos="0">
                  <a:srgbClr val="376297"/>
                </a:gs>
                <a:gs pos="100000">
                  <a:srgbClr val="106FB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04157" y="3635671"/>
              <a:ext cx="6475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spc="1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000" spc="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4" r="21848"/>
          <a:stretch>
            <a:fillRect/>
          </a:stretch>
        </p:blipFill>
        <p:spPr>
          <a:xfrm>
            <a:off x="6748669" y="1228508"/>
            <a:ext cx="176916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8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08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8644" grpId="0"/>
      <p:bldP spid="6" grpId="0" animBg="1"/>
      <p:bldP spid="21" grpId="0" build="p"/>
      <p:bldP spid="2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08212" y="898178"/>
            <a:ext cx="4315248" cy="2743200"/>
            <a:chOff x="1535250" y="1722119"/>
            <a:chExt cx="6090040" cy="1953261"/>
          </a:xfrm>
        </p:grpSpPr>
        <p:sp>
          <p:nvSpPr>
            <p:cNvPr id="34" name="矩形 33"/>
            <p:cNvSpPr/>
            <p:nvPr/>
          </p:nvSpPr>
          <p:spPr>
            <a:xfrm>
              <a:off x="1535250" y="1722119"/>
              <a:ext cx="5818634" cy="1953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algn="c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351170" y="1722119"/>
              <a:ext cx="274120" cy="1953261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文本框 11"/>
          <p:cNvSpPr txBox="1"/>
          <p:nvPr/>
        </p:nvSpPr>
        <p:spPr>
          <a:xfrm>
            <a:off x="711812" y="1241406"/>
            <a:ext cx="371381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600" b="1" dirty="0">
                <a:solidFill>
                  <a:srgbClr val="0070C0"/>
                </a:solidFill>
                <a:cs typeface="+mn-ea"/>
                <a:sym typeface="+mn-lt"/>
              </a:rPr>
              <a:t>流程管理</a:t>
            </a:r>
            <a:endParaRPr lang="zh-CN" altLang="en-US" sz="66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85452" y="2437058"/>
            <a:ext cx="3343957" cy="25332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1200" kern="0" dirty="0">
                <a:solidFill>
                  <a:prstClr val="white"/>
                </a:solidFill>
                <a:cs typeface="+mn-ea"/>
                <a:sym typeface="+mn-lt"/>
              </a:rPr>
              <a:t>总结计划丨工作汇报丨工作总结丨述职报告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文本框 11"/>
          <p:cNvSpPr txBox="1"/>
          <p:nvPr/>
        </p:nvSpPr>
        <p:spPr>
          <a:xfrm>
            <a:off x="892865" y="2902834"/>
            <a:ext cx="3208434" cy="2298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900" dirty="0">
                <a:cs typeface="+mn-ea"/>
                <a:sym typeface="+mn-lt"/>
              </a:rPr>
              <a:t>汇报</a:t>
            </a:r>
            <a:r>
              <a:rPr lang="zh-CN" altLang="en-US" sz="900" dirty="0" smtClean="0">
                <a:cs typeface="+mn-ea"/>
                <a:sym typeface="+mn-lt"/>
              </a:rPr>
              <a:t>人：</a:t>
            </a:r>
            <a:r>
              <a:rPr lang="en-AU" altLang="zh-CN" sz="900" dirty="0" smtClean="0">
                <a:cs typeface="+mn-ea"/>
                <a:sym typeface="+mn-lt"/>
              </a:rPr>
              <a:t>XXXXX</a:t>
            </a:r>
            <a:r>
              <a:rPr lang="zh-CN" altLang="en-US" sz="900" dirty="0" smtClean="0">
                <a:cs typeface="+mn-ea"/>
                <a:sym typeface="+mn-lt"/>
              </a:rPr>
              <a:t>  时间：</a:t>
            </a:r>
            <a:r>
              <a:rPr lang="en-US" altLang="zh-CN" sz="900" dirty="0" smtClean="0">
                <a:cs typeface="+mn-ea"/>
                <a:sym typeface="+mn-lt"/>
              </a:rPr>
              <a:t>202X</a:t>
            </a:r>
            <a:r>
              <a:rPr lang="en-US" altLang="zh-CN" sz="900" dirty="0" smtClean="0">
                <a:cs typeface="+mn-ea"/>
                <a:sym typeface="+mn-lt"/>
              </a:rPr>
              <a:t>.XX.XX</a:t>
            </a:r>
            <a:endParaRPr lang="zh-CN" altLang="en-US" sz="900" dirty="0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r="21415"/>
          <a:stretch>
            <a:fillRect/>
          </a:stretch>
        </p:blipFill>
        <p:spPr>
          <a:xfrm>
            <a:off x="-793" y="4229101"/>
            <a:ext cx="9144793" cy="9144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4520" y="564847"/>
            <a:ext cx="2873409" cy="431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矩形 44"/>
          <p:cNvSpPr/>
          <p:nvPr/>
        </p:nvSpPr>
        <p:spPr>
          <a:xfrm flipH="1">
            <a:off x="508212" y="225982"/>
            <a:ext cx="566208" cy="497683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&lt;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9" name="文本框 1007618"/>
          <p:cNvSpPr txBox="1"/>
          <p:nvPr/>
        </p:nvSpPr>
        <p:spPr>
          <a:xfrm>
            <a:off x="791636" y="766127"/>
            <a:ext cx="7553325" cy="656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ts val="2220"/>
              </a:lnSpc>
            </a:pPr>
            <a:r>
              <a:rPr lang="zh-CN" altLang="en-US" sz="1600" dirty="0">
                <a:solidFill>
                  <a:srgbClr val="106FBE"/>
                </a:solidFill>
                <a:cs typeface="+mn-ea"/>
                <a:sym typeface="+mn-lt"/>
              </a:rPr>
              <a:t>流程的六要素：</a:t>
            </a:r>
            <a:endParaRPr lang="zh-CN" altLang="en-US" sz="1600" dirty="0">
              <a:solidFill>
                <a:srgbClr val="106FBE"/>
              </a:solidFill>
              <a:cs typeface="+mn-ea"/>
              <a:sym typeface="+mn-lt"/>
            </a:endParaRPr>
          </a:p>
          <a:p>
            <a:pPr algn="l" fontAlgn="auto">
              <a:lnSpc>
                <a:spcPts val="2220"/>
              </a:lnSpc>
            </a:pPr>
            <a:r>
              <a:rPr lang="zh-CN" altLang="en-US" sz="1600" dirty="0">
                <a:cs typeface="+mn-ea"/>
                <a:sym typeface="+mn-lt"/>
              </a:rPr>
              <a:t>①输入资源；②活动；③活动的相互作用（结构）；④输出结果；⑤顾客；⑥价值  </a:t>
            </a:r>
            <a:endParaRPr lang="zh-CN" altLang="en-US" sz="1600" dirty="0">
              <a:cs typeface="+mn-ea"/>
              <a:sym typeface="+mn-lt"/>
            </a:endParaRPr>
          </a:p>
        </p:txBody>
      </p:sp>
      <p:pic>
        <p:nvPicPr>
          <p:cNvPr id="1007639" name="图片 1007638"/>
          <p:cNvPicPr>
            <a:picLocks noChangeAspect="1"/>
          </p:cNvPicPr>
          <p:nvPr/>
        </p:nvPicPr>
        <p:blipFill>
          <a:blip r:embed="rId1"/>
          <a:srcRect b="14172"/>
          <a:stretch>
            <a:fillRect/>
          </a:stretch>
        </p:blipFill>
        <p:spPr>
          <a:xfrm>
            <a:off x="1299845" y="1741911"/>
            <a:ext cx="6536908" cy="21747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7642" name="文本框 1007641"/>
          <p:cNvSpPr txBox="1"/>
          <p:nvPr/>
        </p:nvSpPr>
        <p:spPr>
          <a:xfrm>
            <a:off x="814308" y="4278631"/>
            <a:ext cx="74104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cs typeface="+mn-ea"/>
                <a:sym typeface="+mn-lt"/>
              </a:rPr>
              <a:t>按照流程的定义，企业的活动几乎都能看做是大大小小的流程。也就是说，个人难以独自提供增值，</a:t>
            </a:r>
            <a:r>
              <a:rPr lang="zh-CN" altLang="en-US" sz="1400" b="1" dirty="0">
                <a:solidFill>
                  <a:srgbClr val="106FBE"/>
                </a:solidFill>
                <a:cs typeface="+mn-ea"/>
                <a:sym typeface="+mn-lt"/>
              </a:rPr>
              <a:t>起作用的是增值的流程</a:t>
            </a:r>
            <a:r>
              <a:rPr lang="zh-CN" altLang="en-US" sz="1400" dirty="0">
                <a:solidFill>
                  <a:srgbClr val="106FBE"/>
                </a:solidFill>
                <a:cs typeface="+mn-ea"/>
                <a:sym typeface="+mn-lt"/>
              </a:rPr>
              <a:t>。 </a:t>
            </a:r>
            <a:endParaRPr lang="zh-CN" altLang="en-US" sz="1400" dirty="0">
              <a:solidFill>
                <a:srgbClr val="106FBE"/>
              </a:solidFill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5169" y="170201"/>
            <a:ext cx="2166605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流程的组成要素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2" name="文本框 1195011"/>
          <p:cNvSpPr txBox="1"/>
          <p:nvPr/>
        </p:nvSpPr>
        <p:spPr>
          <a:xfrm>
            <a:off x="3587116" y="748030"/>
            <a:ext cx="5356860" cy="40934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algn="l" fontAlgn="auto">
              <a:lnSpc>
                <a:spcPct val="2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>
                <a:cs typeface="+mn-ea"/>
                <a:sym typeface="+mn-lt"/>
              </a:rPr>
              <a:t>目标性</a:t>
            </a:r>
            <a:r>
              <a:rPr lang="en-US" altLang="zh-CN" sz="1400" dirty="0">
                <a:cs typeface="+mn-ea"/>
                <a:sym typeface="+mn-lt"/>
              </a:rPr>
              <a:t>——</a:t>
            </a:r>
            <a:r>
              <a:rPr lang="zh-CN" altLang="en-US" sz="1400" dirty="0">
                <a:cs typeface="+mn-ea"/>
                <a:sym typeface="+mn-lt"/>
              </a:rPr>
              <a:t>有明确的输出（目标或任务</a:t>
            </a:r>
            <a:r>
              <a:rPr lang="zh-CN" altLang="en-US" sz="1400" dirty="0" smtClean="0">
                <a:cs typeface="+mn-ea"/>
                <a:sym typeface="+mn-lt"/>
              </a:rPr>
              <a:t>）</a:t>
            </a:r>
            <a:endParaRPr lang="en-US" altLang="zh-CN" sz="1400" dirty="0" smtClean="0">
              <a:cs typeface="+mn-ea"/>
              <a:sym typeface="+mn-lt"/>
            </a:endParaRPr>
          </a:p>
          <a:p>
            <a:pPr marL="285750" indent="-285750" algn="l" fontAlgn="auto">
              <a:lnSpc>
                <a:spcPct val="2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 smtClean="0">
                <a:cs typeface="+mn-ea"/>
                <a:sym typeface="+mn-lt"/>
              </a:rPr>
              <a:t>内在</a:t>
            </a:r>
            <a:r>
              <a:rPr lang="zh-CN" altLang="en-US" sz="1400" dirty="0">
                <a:cs typeface="+mn-ea"/>
                <a:sym typeface="+mn-lt"/>
              </a:rPr>
              <a:t>性</a:t>
            </a:r>
            <a:r>
              <a:rPr lang="en-US" altLang="zh-CN" sz="1400" dirty="0">
                <a:cs typeface="+mn-ea"/>
                <a:sym typeface="+mn-lt"/>
              </a:rPr>
              <a:t>——</a:t>
            </a:r>
            <a:r>
              <a:rPr lang="zh-CN" altLang="en-US" sz="1400" dirty="0">
                <a:cs typeface="+mn-ea"/>
                <a:sym typeface="+mn-lt"/>
              </a:rPr>
              <a:t>包含于任何事物或行为中</a:t>
            </a:r>
            <a:endParaRPr lang="zh-CN" altLang="en-US" sz="1400" dirty="0">
              <a:cs typeface="+mn-ea"/>
              <a:sym typeface="+mn-lt"/>
            </a:endParaRPr>
          </a:p>
          <a:p>
            <a:pPr marL="285750" indent="-285750" algn="l" fontAlgn="auto">
              <a:lnSpc>
                <a:spcPct val="2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>
                <a:cs typeface="+mn-ea"/>
                <a:sym typeface="+mn-lt"/>
              </a:rPr>
              <a:t>整体性</a:t>
            </a:r>
            <a:r>
              <a:rPr lang="en-US" altLang="zh-CN" sz="1400" dirty="0">
                <a:cs typeface="+mn-ea"/>
                <a:sym typeface="+mn-lt"/>
              </a:rPr>
              <a:t>——</a:t>
            </a:r>
            <a:r>
              <a:rPr lang="zh-CN" altLang="en-US" sz="1400" dirty="0">
                <a:cs typeface="+mn-ea"/>
                <a:sym typeface="+mn-lt"/>
              </a:rPr>
              <a:t>至少由两个活动组成（非单一的）</a:t>
            </a:r>
            <a:endParaRPr lang="zh-CN" altLang="en-US" sz="1400" dirty="0">
              <a:cs typeface="+mn-ea"/>
              <a:sym typeface="+mn-lt"/>
            </a:endParaRPr>
          </a:p>
          <a:p>
            <a:pPr marL="285750" indent="-285750" algn="l" fontAlgn="auto">
              <a:lnSpc>
                <a:spcPct val="2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>
                <a:cs typeface="+mn-ea"/>
                <a:sym typeface="+mn-lt"/>
              </a:rPr>
              <a:t>动态性</a:t>
            </a:r>
            <a:r>
              <a:rPr lang="en-US" altLang="zh-CN" sz="1400" dirty="0">
                <a:cs typeface="+mn-ea"/>
                <a:sym typeface="+mn-lt"/>
              </a:rPr>
              <a:t>——</a:t>
            </a:r>
            <a:r>
              <a:rPr lang="zh-CN" altLang="en-US" sz="1400" dirty="0">
                <a:cs typeface="+mn-ea"/>
                <a:sym typeface="+mn-lt"/>
              </a:rPr>
              <a:t>由一个活动到另一个活动（不是静态的），按照失序关系展开的</a:t>
            </a:r>
            <a:endParaRPr lang="zh-CN" altLang="en-US" sz="1400" dirty="0">
              <a:cs typeface="+mn-ea"/>
              <a:sym typeface="+mn-lt"/>
            </a:endParaRPr>
          </a:p>
          <a:p>
            <a:pPr marL="285750" indent="-285750" algn="l" fontAlgn="auto">
              <a:lnSpc>
                <a:spcPct val="2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>
                <a:cs typeface="+mn-ea"/>
                <a:sym typeface="+mn-lt"/>
              </a:rPr>
              <a:t>层次性</a:t>
            </a:r>
            <a:r>
              <a:rPr lang="en-US" altLang="zh-CN" sz="1400" dirty="0">
                <a:cs typeface="+mn-ea"/>
                <a:sym typeface="+mn-lt"/>
              </a:rPr>
              <a:t>——</a:t>
            </a:r>
            <a:r>
              <a:rPr lang="zh-CN" altLang="en-US" sz="1400" dirty="0">
                <a:cs typeface="+mn-ea"/>
                <a:sym typeface="+mn-lt"/>
              </a:rPr>
              <a:t>活动中又有子</a:t>
            </a:r>
            <a:r>
              <a:rPr lang="zh-CN" altLang="en-US" sz="1400" dirty="0" smtClean="0">
                <a:cs typeface="+mn-ea"/>
                <a:sym typeface="+mn-lt"/>
              </a:rPr>
              <a:t>流程</a:t>
            </a:r>
            <a:endParaRPr lang="en-US" altLang="zh-CN" sz="1400" dirty="0" smtClean="0">
              <a:cs typeface="+mn-ea"/>
              <a:sym typeface="+mn-lt"/>
            </a:endParaRPr>
          </a:p>
          <a:p>
            <a:pPr marL="285750" indent="-285750" algn="l" fontAlgn="auto">
              <a:lnSpc>
                <a:spcPct val="25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1400" dirty="0" smtClean="0">
                <a:cs typeface="+mn-ea"/>
                <a:sym typeface="+mn-lt"/>
              </a:rPr>
              <a:t>结构性</a:t>
            </a:r>
            <a:r>
              <a:rPr lang="en-US" altLang="zh-CN" sz="1400" dirty="0">
                <a:cs typeface="+mn-ea"/>
                <a:sym typeface="+mn-lt"/>
              </a:rPr>
              <a:t>——</a:t>
            </a:r>
            <a:r>
              <a:rPr lang="zh-CN" altLang="en-US" sz="1400" dirty="0">
                <a:cs typeface="+mn-ea"/>
                <a:sym typeface="+mn-lt"/>
              </a:rPr>
              <a:t>有串联，并链，反馈等结构  </a:t>
            </a:r>
            <a:r>
              <a:rPr lang="zh-CN" altLang="en-US" sz="2000" dirty="0">
                <a:cs typeface="+mn-ea"/>
                <a:sym typeface="+mn-lt"/>
              </a:rPr>
              <a:t>  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05169" y="170201"/>
            <a:ext cx="2166605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流程的特点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r="36979"/>
          <a:stretch>
            <a:fillRect/>
          </a:stretch>
        </p:blipFill>
        <p:spPr>
          <a:xfrm>
            <a:off x="605169" y="1262743"/>
            <a:ext cx="2257247" cy="329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5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5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5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95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95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95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5012" grpId="0" build="p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6" name="文本框 1016835"/>
          <p:cNvSpPr txBox="1"/>
          <p:nvPr/>
        </p:nvSpPr>
        <p:spPr>
          <a:xfrm>
            <a:off x="711199" y="2414588"/>
            <a:ext cx="385127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zh-CN" altLang="en-US" sz="3200" dirty="0">
                <a:cs typeface="+mn-ea"/>
                <a:sym typeface="+mn-lt"/>
              </a:rPr>
              <a:t>流程与程序的区别？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05169" y="170201"/>
            <a:ext cx="2166605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 smtClean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思考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r="25911"/>
          <a:stretch>
            <a:fillRect/>
          </a:stretch>
        </p:blipFill>
        <p:spPr>
          <a:xfrm>
            <a:off x="4949824" y="1270444"/>
            <a:ext cx="3165476" cy="3163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409700"/>
            <a:ext cx="23114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5400000">
            <a:off x="4135539" y="312015"/>
            <a:ext cx="954216" cy="8014956"/>
            <a:chOff x="1321188" y="-6199218"/>
            <a:chExt cx="7460862" cy="11403677"/>
          </a:xfrm>
        </p:grpSpPr>
        <p:sp>
          <p:nvSpPr>
            <p:cNvPr id="12" name="矩形 11"/>
            <p:cNvSpPr/>
            <p:nvPr/>
          </p:nvSpPr>
          <p:spPr>
            <a:xfrm>
              <a:off x="1321188" y="-6199218"/>
              <a:ext cx="7460862" cy="1137373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457200" sx="102000" sy="102000" algn="ctr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21190" y="5032905"/>
              <a:ext cx="7460860" cy="171554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3689" y="893074"/>
            <a:ext cx="5893435" cy="2503170"/>
          </a:xfrm>
          <a:prstGeom prst="rect">
            <a:avLst/>
          </a:prstGeom>
        </p:spPr>
      </p:pic>
      <p:sp>
        <p:nvSpPr>
          <p:cNvPr id="1209347" name="文本占位符 1209346"/>
          <p:cNvSpPr>
            <a:spLocks noGrp="1"/>
          </p:cNvSpPr>
          <p:nvPr/>
        </p:nvSpPr>
        <p:spPr>
          <a:xfrm>
            <a:off x="1034464" y="4036283"/>
            <a:ext cx="7177407" cy="56642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Clr>
                <a:srgbClr val="FFFFFF"/>
              </a:buClr>
              <a:buNone/>
            </a:pPr>
            <a:r>
              <a:rPr lang="zh-CN" altLang="en-US" sz="1400" dirty="0">
                <a:cs typeface="+mn-ea"/>
                <a:sym typeface="+mn-lt"/>
              </a:rPr>
              <a:t>如果一个流程没有让三个不同岗位感到很烦恼的话，你就不要把它作为一个流程</a:t>
            </a:r>
            <a:endParaRPr lang="zh-CN" altLang="en-US" sz="1400" dirty="0">
              <a:cs typeface="+mn-ea"/>
              <a:sym typeface="+mn-lt"/>
            </a:endParaRPr>
          </a:p>
          <a:p>
            <a:pPr lvl="1" algn="dist">
              <a:buClr>
                <a:srgbClr val="FFFFFF"/>
              </a:buClr>
              <a:buNone/>
            </a:pPr>
            <a:r>
              <a:rPr lang="zh-CN" altLang="en-US" sz="1400" dirty="0">
                <a:cs typeface="+mn-ea"/>
                <a:sym typeface="+mn-lt"/>
              </a:rPr>
              <a:t>　　　　　　　　                                                                </a:t>
            </a:r>
            <a:r>
              <a:rPr lang="en-US" altLang="zh-CN" sz="1400" dirty="0">
                <a:cs typeface="+mn-ea"/>
                <a:sym typeface="+mn-lt"/>
              </a:rPr>
              <a:t>---</a:t>
            </a:r>
            <a:r>
              <a:rPr lang="zh-CN" altLang="en-US" sz="1400" dirty="0">
                <a:cs typeface="+mn-ea"/>
                <a:sym typeface="+mn-lt"/>
              </a:rPr>
              <a:t>哈默博士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5169" y="170201"/>
            <a:ext cx="2166605" cy="276732"/>
          </a:xfrm>
          <a:prstGeom prst="rect">
            <a:avLst/>
          </a:prstGeom>
        </p:spPr>
        <p:txBody>
          <a:bodyPr vert="horz" lIns="91431" tIns="45716" rIns="91431" bIns="45716" rtlCol="0" anchor="ctr">
            <a:noAutofit/>
          </a:bodyPr>
          <a:lstStyle>
            <a:lvl1pPr algn="l" defTabSz="6851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1800" b="0" dirty="0">
                <a:solidFill>
                  <a:srgbClr val="167ED4"/>
                </a:solidFill>
                <a:latin typeface="+mn-lt"/>
                <a:ea typeface="+mn-ea"/>
                <a:cs typeface="+mn-ea"/>
                <a:sym typeface="+mn-lt"/>
              </a:rPr>
              <a:t>如何识别一个流程</a:t>
            </a:r>
            <a:endParaRPr lang="zh-CN" altLang="en-US" sz="1800" b="0" dirty="0">
              <a:solidFill>
                <a:srgbClr val="167ED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165312" y="116968"/>
            <a:ext cx="383328" cy="329965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 smtClean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9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09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9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347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8234" y="508482"/>
            <a:ext cx="8085459" cy="42034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235" y="508482"/>
            <a:ext cx="8085459" cy="1433789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2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545604" y="951349"/>
            <a:ext cx="1950720" cy="1870712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7329" y="2302991"/>
            <a:ext cx="579728" cy="571828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&lt;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12575" y="2302991"/>
            <a:ext cx="584219" cy="571827"/>
          </a:xfrm>
          <a:prstGeom prst="rect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0070C0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1200" kern="0" dirty="0">
                <a:solidFill>
                  <a:prstClr val="white"/>
                </a:solidFill>
                <a:cs typeface="+mn-ea"/>
                <a:sym typeface="+mn-lt"/>
              </a:rPr>
              <a:t>&gt;</a:t>
            </a:r>
            <a:endParaRPr lang="zh-CN" altLang="en-US" sz="1200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248634" y="2973137"/>
            <a:ext cx="4687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4000" spc="300" dirty="0" smtClean="0">
                <a:cs typeface="+mn-ea"/>
                <a:sym typeface="+mn-lt"/>
              </a:rPr>
              <a:t>二、</a:t>
            </a:r>
            <a:r>
              <a:rPr lang="zh-CN" altLang="en-US" sz="4000" spc="300" dirty="0">
                <a:cs typeface="+mn-ea"/>
                <a:sym typeface="+mn-lt"/>
              </a:rPr>
              <a:t>流程管理概述</a:t>
            </a:r>
            <a:endParaRPr lang="zh-CN" altLang="en-US" sz="4000" spc="300" dirty="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352879" y="3804041"/>
            <a:ext cx="1518565" cy="261610"/>
            <a:chOff x="2905204" y="3950926"/>
            <a:chExt cx="1518565" cy="261610"/>
          </a:xfrm>
        </p:grpSpPr>
        <p:sp>
          <p:nvSpPr>
            <p:cNvPr id="25" name="矩形 24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934138" y="3950926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什么是流程管理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147209" y="3804041"/>
            <a:ext cx="1518565" cy="261610"/>
            <a:chOff x="2905204" y="3950926"/>
            <a:chExt cx="1518565" cy="261610"/>
          </a:xfrm>
        </p:grpSpPr>
        <p:sp>
          <p:nvSpPr>
            <p:cNvPr id="34" name="矩形 33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934138" y="3950926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流程管理的核心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352879" y="4225805"/>
            <a:ext cx="1518565" cy="261610"/>
            <a:chOff x="2905204" y="3950926"/>
            <a:chExt cx="1518565" cy="261610"/>
          </a:xfrm>
        </p:grpSpPr>
        <p:sp>
          <p:nvSpPr>
            <p:cNvPr id="37" name="矩形 36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934138" y="3950926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流程管理的范围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147209" y="4211786"/>
            <a:ext cx="1518565" cy="261610"/>
            <a:chOff x="2905204" y="3950926"/>
            <a:chExt cx="1518565" cy="261610"/>
          </a:xfrm>
        </p:grpSpPr>
        <p:sp>
          <p:nvSpPr>
            <p:cNvPr id="40" name="矩形 39"/>
            <p:cNvSpPr/>
            <p:nvPr/>
          </p:nvSpPr>
          <p:spPr>
            <a:xfrm>
              <a:off x="2905204" y="3950926"/>
              <a:ext cx="1466771" cy="229450"/>
            </a:xfrm>
            <a:prstGeom prst="rect">
              <a:avLst/>
            </a:prstGeom>
            <a:gradFill>
              <a:gsLst>
                <a:gs pos="0">
                  <a:srgbClr val="4F81BD">
                    <a:lumMod val="75000"/>
                  </a:srgbClr>
                </a:gs>
                <a:gs pos="100000">
                  <a:srgbClr val="0070C0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12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2934138" y="3950926"/>
              <a:ext cx="14896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CN" altLang="en-US" sz="1100" spc="300" dirty="0">
                  <a:solidFill>
                    <a:schemeClr val="bg1"/>
                  </a:solidFill>
                  <a:cs typeface="+mn-ea"/>
                  <a:sym typeface="+mn-lt"/>
                </a:rPr>
                <a:t>流程管理要素</a:t>
              </a:r>
              <a:endParaRPr lang="zh-CN" altLang="en-US" sz="1100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 animBg="1"/>
      <p:bldP spid="20" grpId="0"/>
    </p:bldLst>
  </p:timing>
</p:sld>
</file>

<file path=ppt/tags/tag1.xml><?xml version="1.0" encoding="utf-8"?>
<p:tagLst xmlns:p="http://schemas.openxmlformats.org/presentationml/2006/main">
  <p:tag name="ISLIDE.ICON" val="#405094;"/>
</p:tagLst>
</file>

<file path=ppt/theme/theme1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43536"/>
      </a:accent1>
      <a:accent2>
        <a:srgbClr val="AB1620"/>
      </a:accent2>
      <a:accent3>
        <a:srgbClr val="C4CED4"/>
      </a:accent3>
      <a:accent4>
        <a:srgbClr val="6A8E9A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4737</Words>
  <Application>WPS 演示</Application>
  <PresentationFormat>全屏显示(16:9)</PresentationFormat>
  <Paragraphs>592</Paragraphs>
  <Slides>40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Arial Unicode MS</vt:lpstr>
      <vt:lpstr>Calibri</vt:lpstr>
      <vt:lpstr>Times New Roman</vt:lpstr>
      <vt:lpstr>Symbol</vt:lpstr>
      <vt:lpstr>Calibri</vt:lpstr>
      <vt:lpstr>Lato</vt:lpstr>
      <vt:lpstr>Segoe Print</vt:lpstr>
      <vt:lpstr>仓耳羽辰体-谷力 W04</vt:lpstr>
      <vt:lpstr>Times New Roman</vt:lpstr>
      <vt:lpstr>Office 主题</vt:lpstr>
      <vt:lpstr>PowerPoint 演示文稿</vt:lpstr>
      <vt:lpstr>PowerPoint 演示文稿</vt:lpstr>
      <vt:lpstr>PowerPoint 演示文稿</vt:lpstr>
      <vt:lpstr>什么是流程？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流程再造的缺陷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A呀土豆baby</cp:lastModifiedBy>
  <cp:revision>1</cp:revision>
  <dcterms:created xsi:type="dcterms:W3CDTF">2021-07-17T01:10:23Z</dcterms:created>
  <dcterms:modified xsi:type="dcterms:W3CDTF">2021-07-17T01:10:23Z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114403F5F65F4598AF5669FA42D16F04</vt:lpwstr>
  </property>
</Properties>
</file>