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1980" r:id="rId3"/>
    <p:sldId id="1981" r:id="rId4"/>
    <p:sldId id="1994" r:id="rId5"/>
    <p:sldId id="2071" r:id="rId6"/>
    <p:sldId id="2070" r:id="rId7"/>
    <p:sldId id="2072" r:id="rId8"/>
    <p:sldId id="2073" r:id="rId9"/>
    <p:sldId id="2074" r:id="rId11"/>
    <p:sldId id="2075" r:id="rId12"/>
    <p:sldId id="2076" r:id="rId13"/>
    <p:sldId id="2077" r:id="rId14"/>
    <p:sldId id="1996" r:id="rId15"/>
    <p:sldId id="2050" r:id="rId16"/>
    <p:sldId id="2051" r:id="rId17"/>
    <p:sldId id="2052" r:id="rId18"/>
    <p:sldId id="2053" r:id="rId19"/>
    <p:sldId id="2054" r:id="rId20"/>
    <p:sldId id="1982" r:id="rId21"/>
    <p:sldId id="2117" r:id="rId22"/>
    <p:sldId id="2078" r:id="rId23"/>
    <p:sldId id="2079" r:id="rId24"/>
    <p:sldId id="2080" r:id="rId25"/>
    <p:sldId id="2081" r:id="rId26"/>
    <p:sldId id="2082" r:id="rId27"/>
    <p:sldId id="2083" r:id="rId28"/>
    <p:sldId id="2084" r:id="rId29"/>
    <p:sldId id="2094" r:id="rId30"/>
    <p:sldId id="2099" r:id="rId31"/>
    <p:sldId id="2100" r:id="rId32"/>
    <p:sldId id="2106" r:id="rId33"/>
    <p:sldId id="2109" r:id="rId34"/>
    <p:sldId id="2116" r:id="rId35"/>
    <p:sldId id="2042" r:id="rId36"/>
    <p:sldId id="2066" r:id="rId37"/>
    <p:sldId id="2065" r:id="rId38"/>
    <p:sldId id="2064" r:id="rId39"/>
    <p:sldId id="2118" r:id="rId40"/>
    <p:sldId id="2119" r:id="rId41"/>
    <p:sldId id="2120" r:id="rId42"/>
    <p:sldId id="2121" r:id="rId43"/>
    <p:sldId id="2122" r:id="rId44"/>
    <p:sldId id="2123" r:id="rId45"/>
    <p:sldId id="2124" r:id="rId46"/>
    <p:sldId id="2125" r:id="rId47"/>
    <p:sldId id="2127" r:id="rId48"/>
    <p:sldId id="2126" r:id="rId49"/>
    <p:sldId id="2142" r:id="rId50"/>
    <p:sldId id="2144" r:id="rId51"/>
    <p:sldId id="2143" r:id="rId52"/>
    <p:sldId id="2145" r:id="rId53"/>
    <p:sldId id="2128" r:id="rId54"/>
    <p:sldId id="2138" r:id="rId55"/>
    <p:sldId id="2140" r:id="rId56"/>
    <p:sldId id="2141" r:id="rId57"/>
    <p:sldId id="2129" r:id="rId58"/>
    <p:sldId id="2130" r:id="rId59"/>
    <p:sldId id="2131" r:id="rId60"/>
    <p:sldId id="2132" r:id="rId61"/>
    <p:sldId id="2133" r:id="rId62"/>
    <p:sldId id="2134" r:id="rId63"/>
  </p:sldIdLst>
  <p:sldSz cx="9144000" cy="6858000" type="screen4x3"/>
  <p:notesSz cx="7099300" cy="10234295"/>
  <p:defaultTextStyle>
    <a:defPPr>
      <a:defRPr lang="zh-CN"/>
    </a:defPPr>
    <a:lvl1pPr algn="l" rtl="0" eaLnBrk="0" fontAlgn="base" hangingPunct="0">
      <a:spcBef>
        <a:spcPct val="0"/>
      </a:spcBef>
      <a:spcAft>
        <a:spcPct val="0"/>
      </a:spcAft>
      <a:defRPr sz="1400" b="1" kern="1200">
        <a:solidFill>
          <a:srgbClr val="2B166E"/>
        </a:solidFill>
        <a:latin typeface="华文新魏" panose="02010800040101010101" pitchFamily="2" charset="-122"/>
        <a:ea typeface="华文新魏" panose="02010800040101010101" pitchFamily="2" charset="-122"/>
        <a:cs typeface="+mn-cs"/>
      </a:defRPr>
    </a:lvl1pPr>
    <a:lvl2pPr marL="457200" algn="l" rtl="0" eaLnBrk="0" fontAlgn="base" hangingPunct="0">
      <a:spcBef>
        <a:spcPct val="0"/>
      </a:spcBef>
      <a:spcAft>
        <a:spcPct val="0"/>
      </a:spcAft>
      <a:defRPr sz="1400" b="1" kern="1200">
        <a:solidFill>
          <a:srgbClr val="2B166E"/>
        </a:solidFill>
        <a:latin typeface="华文新魏" panose="02010800040101010101" pitchFamily="2" charset="-122"/>
        <a:ea typeface="华文新魏" panose="02010800040101010101" pitchFamily="2" charset="-122"/>
        <a:cs typeface="+mn-cs"/>
      </a:defRPr>
    </a:lvl2pPr>
    <a:lvl3pPr marL="914400" algn="l" rtl="0" eaLnBrk="0" fontAlgn="base" hangingPunct="0">
      <a:spcBef>
        <a:spcPct val="0"/>
      </a:spcBef>
      <a:spcAft>
        <a:spcPct val="0"/>
      </a:spcAft>
      <a:defRPr sz="1400" b="1" kern="1200">
        <a:solidFill>
          <a:srgbClr val="2B166E"/>
        </a:solidFill>
        <a:latin typeface="华文新魏" panose="02010800040101010101" pitchFamily="2" charset="-122"/>
        <a:ea typeface="华文新魏" panose="02010800040101010101" pitchFamily="2" charset="-122"/>
        <a:cs typeface="+mn-cs"/>
      </a:defRPr>
    </a:lvl3pPr>
    <a:lvl4pPr marL="1371600" algn="l" rtl="0" eaLnBrk="0" fontAlgn="base" hangingPunct="0">
      <a:spcBef>
        <a:spcPct val="0"/>
      </a:spcBef>
      <a:spcAft>
        <a:spcPct val="0"/>
      </a:spcAft>
      <a:defRPr sz="1400" b="1" kern="1200">
        <a:solidFill>
          <a:srgbClr val="2B166E"/>
        </a:solidFill>
        <a:latin typeface="华文新魏" panose="02010800040101010101" pitchFamily="2" charset="-122"/>
        <a:ea typeface="华文新魏" panose="02010800040101010101" pitchFamily="2" charset="-122"/>
        <a:cs typeface="+mn-cs"/>
      </a:defRPr>
    </a:lvl4pPr>
    <a:lvl5pPr marL="1828800" algn="l" rtl="0" eaLnBrk="0" fontAlgn="base" hangingPunct="0">
      <a:spcBef>
        <a:spcPct val="0"/>
      </a:spcBef>
      <a:spcAft>
        <a:spcPct val="0"/>
      </a:spcAft>
      <a:defRPr sz="1400" b="1" kern="1200">
        <a:solidFill>
          <a:srgbClr val="2B166E"/>
        </a:solidFill>
        <a:latin typeface="华文新魏" panose="02010800040101010101" pitchFamily="2" charset="-122"/>
        <a:ea typeface="华文新魏" panose="02010800040101010101" pitchFamily="2" charset="-122"/>
        <a:cs typeface="+mn-cs"/>
      </a:defRPr>
    </a:lvl5pPr>
    <a:lvl6pPr marL="2286000" algn="l" defTabSz="914400" rtl="0" eaLnBrk="1" latinLnBrk="0" hangingPunct="1">
      <a:defRPr sz="1400" b="1" kern="1200">
        <a:solidFill>
          <a:srgbClr val="2B166E"/>
        </a:solidFill>
        <a:latin typeface="华文新魏" panose="02010800040101010101" pitchFamily="2" charset="-122"/>
        <a:ea typeface="华文新魏" panose="02010800040101010101" pitchFamily="2" charset="-122"/>
        <a:cs typeface="+mn-cs"/>
      </a:defRPr>
    </a:lvl6pPr>
    <a:lvl7pPr marL="2743200" algn="l" defTabSz="914400" rtl="0" eaLnBrk="1" latinLnBrk="0" hangingPunct="1">
      <a:defRPr sz="1400" b="1" kern="1200">
        <a:solidFill>
          <a:srgbClr val="2B166E"/>
        </a:solidFill>
        <a:latin typeface="华文新魏" panose="02010800040101010101" pitchFamily="2" charset="-122"/>
        <a:ea typeface="华文新魏" panose="02010800040101010101" pitchFamily="2" charset="-122"/>
        <a:cs typeface="+mn-cs"/>
      </a:defRPr>
    </a:lvl7pPr>
    <a:lvl8pPr marL="3200400" algn="l" defTabSz="914400" rtl="0" eaLnBrk="1" latinLnBrk="0" hangingPunct="1">
      <a:defRPr sz="1400" b="1" kern="1200">
        <a:solidFill>
          <a:srgbClr val="2B166E"/>
        </a:solidFill>
        <a:latin typeface="华文新魏" panose="02010800040101010101" pitchFamily="2" charset="-122"/>
        <a:ea typeface="华文新魏" panose="02010800040101010101" pitchFamily="2" charset="-122"/>
        <a:cs typeface="+mn-cs"/>
      </a:defRPr>
    </a:lvl8pPr>
    <a:lvl9pPr marL="3657600" algn="l" defTabSz="914400" rtl="0" eaLnBrk="1" latinLnBrk="0" hangingPunct="1">
      <a:defRPr sz="1400" b="1" kern="1200">
        <a:solidFill>
          <a:srgbClr val="2B166E"/>
        </a:solidFill>
        <a:latin typeface="华文新魏" panose="02010800040101010101" pitchFamily="2" charset="-122"/>
        <a:ea typeface="华文新魏" panose="0201080004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FFFF"/>
    <a:srgbClr val="F0F0F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522" autoAdjust="0"/>
  </p:normalViewPr>
  <p:slideViewPr>
    <p:cSldViewPr>
      <p:cViewPr>
        <p:scale>
          <a:sx n="75" d="100"/>
          <a:sy n="75" d="100"/>
        </p:scale>
        <p:origin x="-1680" y="-163"/>
      </p:cViewPr>
      <p:guideLst>
        <p:guide orient="horz" pos="4320"/>
        <p:guide pos="5738"/>
      </p:guideLst>
    </p:cSldViewPr>
  </p:slideViewPr>
  <p:outlineViewPr>
    <p:cViewPr>
      <p:scale>
        <a:sx n="33" d="100"/>
        <a:sy n="33" d="100"/>
      </p:scale>
      <p:origin x="0" y="0"/>
    </p:cViewPr>
  </p:outlin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6" Type="http://schemas.openxmlformats.org/officeDocument/2006/relationships/tableStyles" Target="tableStyles.xml"/><Relationship Id="rId65" Type="http://schemas.openxmlformats.org/officeDocument/2006/relationships/viewProps" Target="viewProps.xml"/><Relationship Id="rId64" Type="http://schemas.openxmlformats.org/officeDocument/2006/relationships/presProps" Target="presProps.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idx="4294967295"/>
          </p:nvPr>
        </p:nvSpPr>
        <p:spPr bwMode="auto">
          <a:xfrm>
            <a:off x="0" y="0"/>
            <a:ext cx="44354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745" tIns="47372" rIns="94745" bIns="47372" numCol="1" anchor="t" anchorCtr="0" compatLnSpc="1"/>
          <a:lstStyle>
            <a:lvl1pPr algn="ctr">
              <a:defRPr/>
            </a:lvl1pPr>
          </a:lstStyle>
          <a:p>
            <a:pPr>
              <a:defRPr/>
            </a:pPr>
            <a:endParaRPr lang="zh-CN" altLang="en-US"/>
          </a:p>
        </p:txBody>
      </p:sp>
      <p:sp>
        <p:nvSpPr>
          <p:cNvPr id="2051" name="Rectangle 3"/>
          <p:cNvSpPr>
            <a:spLocks noGrp="1" noChangeArrowheads="1"/>
          </p:cNvSpPr>
          <p:nvPr>
            <p:ph type="dt" idx="1"/>
          </p:nvPr>
        </p:nvSpPr>
        <p:spPr bwMode="auto">
          <a:xfrm>
            <a:off x="5795963" y="0"/>
            <a:ext cx="44354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745" tIns="47372" rIns="94745" bIns="47372" numCol="1" anchor="t" anchorCtr="0" compatLnSpc="1"/>
          <a:lstStyle>
            <a:lvl1pPr algn="ctr">
              <a:defRPr/>
            </a:lvl1pPr>
          </a:lstStyle>
          <a:p>
            <a:pPr>
              <a:defRPr/>
            </a:pPr>
            <a:endParaRPr lang="zh-CN" altLang="en-US"/>
          </a:p>
        </p:txBody>
      </p:sp>
      <p:sp>
        <p:nvSpPr>
          <p:cNvPr id="2052" name="Rectangle 4"/>
          <p:cNvSpPr>
            <a:spLocks noGrp="1" noRot="1" noChangeAspect="1" noChangeArrowheads="1"/>
          </p:cNvSpPr>
          <p:nvPr>
            <p:ph type="sldImg" idx="2"/>
          </p:nvPr>
        </p:nvSpPr>
        <p:spPr bwMode="auto">
          <a:xfrm>
            <a:off x="3343275" y="533400"/>
            <a:ext cx="3548063"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53" name="Rectangle 5"/>
          <p:cNvSpPr>
            <a:spLocks noGrp="1" noRot="1" noChangeAspect="1" noChangeArrowheads="1"/>
          </p:cNvSpPr>
          <p:nvPr>
            <p:ph type="body" sz="quarter" idx="3"/>
          </p:nvPr>
        </p:nvSpPr>
        <p:spPr bwMode="auto">
          <a:xfrm>
            <a:off x="1022350" y="3371850"/>
            <a:ext cx="8188325"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745" tIns="47372" rIns="94745" bIns="47372" numCol="1" anchor="t" anchorCtr="0" compatLnSpc="1"/>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2054" name="Rectangle 6"/>
          <p:cNvSpPr>
            <a:spLocks noGrp="1" noChangeArrowheads="1"/>
          </p:cNvSpPr>
          <p:nvPr>
            <p:ph type="ftr" sz="quarter" idx="4"/>
          </p:nvPr>
        </p:nvSpPr>
        <p:spPr bwMode="auto">
          <a:xfrm>
            <a:off x="0" y="6742113"/>
            <a:ext cx="44354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745" tIns="47372" rIns="94745" bIns="47372" numCol="1" anchor="b" anchorCtr="0" compatLnSpc="1"/>
          <a:lstStyle>
            <a:lvl1pPr algn="ctr">
              <a:defRPr/>
            </a:lvl1pPr>
          </a:lstStyle>
          <a:p>
            <a:pPr>
              <a:defRPr/>
            </a:pPr>
            <a:endParaRPr lang="zh-CN" altLang="en-US"/>
          </a:p>
        </p:txBody>
      </p:sp>
      <p:sp>
        <p:nvSpPr>
          <p:cNvPr id="2055" name="Rectangle 7"/>
          <p:cNvSpPr>
            <a:spLocks noGrp="1" noChangeArrowheads="1"/>
          </p:cNvSpPr>
          <p:nvPr>
            <p:ph type="sldNum" sz="quarter" idx="5"/>
          </p:nvPr>
        </p:nvSpPr>
        <p:spPr bwMode="auto">
          <a:xfrm>
            <a:off x="5795963" y="6742113"/>
            <a:ext cx="44354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745" tIns="47372" rIns="94745" bIns="47372" numCol="1" anchor="b" anchorCtr="0" compatLnSpc="1"/>
          <a:lstStyle>
            <a:lvl1pPr algn="ctr">
              <a:defRPr/>
            </a:lvl1pPr>
          </a:lstStyle>
          <a:p>
            <a:fld id="{2B28DB03-6A54-447A-B45D-BC18C3F1261D}" type="slidenum">
              <a:rPr lang="zh-CN" altLang="en-US"/>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B28DB03-6A54-447A-B45D-BC18C3F1261D}" type="slidenum">
              <a:rPr lang="zh-CN" altLang="en-US" smtClean="0"/>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B28DB03-6A54-447A-B45D-BC18C3F1261D}" type="slidenum">
              <a:rPr lang="zh-CN" altLang="en-US" smtClean="0"/>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B28DB03-6A54-447A-B45D-BC18C3F1261D}" type="slidenum">
              <a:rPr lang="zh-CN" altLang="en-US" smtClean="0"/>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B28DB03-6A54-447A-B45D-BC18C3F1261D}" type="slidenum">
              <a:rPr lang="zh-CN" altLang="en-US" smtClean="0"/>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B28DB03-6A54-447A-B45D-BC18C3F1261D}" type="slidenum">
              <a:rPr lang="zh-CN" altLang="en-US" smtClean="0"/>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B28DB03-6A54-447A-B45D-BC18C3F1261D}" type="slidenum">
              <a:rPr lang="zh-CN" altLang="en-US" smtClean="0"/>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B28DB03-6A54-447A-B45D-BC18C3F1261D}" type="slidenum">
              <a:rPr lang="zh-CN" altLang="en-US" smtClean="0"/>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628650" y="1825625"/>
            <a:ext cx="78867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628650" y="365125"/>
            <a:ext cx="5762625"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大标题">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628650" y="1825625"/>
            <a:ext cx="78867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编辑母版文本样式</a:t>
            </a:r>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628650" y="1825625"/>
            <a:ext cx="386715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4648200" y="1825625"/>
            <a:ext cx="386715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630238" y="2505075"/>
            <a:ext cx="386873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4629150" y="2505075"/>
            <a:ext cx="38877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a:t>单击此处编辑母版标题样式</a:t>
            </a:r>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hasCustomPrompt="1"/>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2.jpeg"/><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alphaModFix amt="20000"/>
            <a:lum/>
          </a:blip>
          <a:srcRect/>
          <a:stretch>
            <a:fillRect l="-17000" r="-17000"/>
          </a:stretch>
        </a:blip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6858000" y="64912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algn="ctr"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algn="ctr"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algn="ctr"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algn="ctr"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algn="ctr" eaLnBrk="1" hangingPunct="1">
              <a:defRPr/>
            </a:pPr>
            <a:endParaRPr lang="zh-CN" altLang="en-US"/>
          </a:p>
        </p:txBody>
      </p:sp>
      <p:pic>
        <p:nvPicPr>
          <p:cNvPr id="1027" name="Picture 3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392238"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ctr" rtl="0" eaLnBrk="0" fontAlgn="base" hangingPunct="0">
        <a:spcBef>
          <a:spcPct val="0"/>
        </a:spcBef>
        <a:spcAft>
          <a:spcPct val="0"/>
        </a:spcAft>
        <a:defRPr sz="2400" b="1" kern="1200">
          <a:solidFill>
            <a:srgbClr val="3366FF"/>
          </a:solidFill>
          <a:latin typeface="+mj-lt"/>
          <a:ea typeface="+mj-ea"/>
          <a:cs typeface="+mj-cs"/>
        </a:defRPr>
      </a:lvl1pPr>
      <a:lvl2pPr algn="ctr" rtl="0" eaLnBrk="0" fontAlgn="base" hangingPunct="0">
        <a:spcBef>
          <a:spcPct val="0"/>
        </a:spcBef>
        <a:spcAft>
          <a:spcPct val="0"/>
        </a:spcAft>
        <a:defRPr sz="2400" b="1">
          <a:solidFill>
            <a:srgbClr val="3366FF"/>
          </a:solidFill>
          <a:latin typeface="Verdana" panose="020B0604030504040204" pitchFamily="34" charset="0"/>
        </a:defRPr>
      </a:lvl2pPr>
      <a:lvl3pPr algn="ctr" rtl="0" eaLnBrk="0" fontAlgn="base" hangingPunct="0">
        <a:spcBef>
          <a:spcPct val="0"/>
        </a:spcBef>
        <a:spcAft>
          <a:spcPct val="0"/>
        </a:spcAft>
        <a:defRPr sz="2400" b="1">
          <a:solidFill>
            <a:srgbClr val="3366FF"/>
          </a:solidFill>
          <a:latin typeface="Verdana" panose="020B0604030504040204" pitchFamily="34" charset="0"/>
        </a:defRPr>
      </a:lvl3pPr>
      <a:lvl4pPr algn="ctr" rtl="0" eaLnBrk="0" fontAlgn="base" hangingPunct="0">
        <a:spcBef>
          <a:spcPct val="0"/>
        </a:spcBef>
        <a:spcAft>
          <a:spcPct val="0"/>
        </a:spcAft>
        <a:defRPr sz="2400" b="1">
          <a:solidFill>
            <a:srgbClr val="3366FF"/>
          </a:solidFill>
          <a:latin typeface="Verdana" panose="020B0604030504040204" pitchFamily="34" charset="0"/>
        </a:defRPr>
      </a:lvl4pPr>
      <a:lvl5pPr algn="ctr" rtl="0" eaLnBrk="0" fontAlgn="base" hangingPunct="0">
        <a:spcBef>
          <a:spcPct val="0"/>
        </a:spcBef>
        <a:spcAft>
          <a:spcPct val="0"/>
        </a:spcAft>
        <a:defRPr sz="2400" b="1">
          <a:solidFill>
            <a:srgbClr val="3366FF"/>
          </a:solidFill>
          <a:latin typeface="Verdana" panose="020B0604030504040204" pitchFamily="34" charset="0"/>
        </a:defRPr>
      </a:lvl5pPr>
      <a:lvl6pPr marL="457200" algn="ctr" rtl="0" eaLnBrk="0" fontAlgn="base" hangingPunct="0">
        <a:spcBef>
          <a:spcPct val="0"/>
        </a:spcBef>
        <a:spcAft>
          <a:spcPct val="0"/>
        </a:spcAft>
        <a:defRPr sz="2400" b="1">
          <a:solidFill>
            <a:srgbClr val="3366FF"/>
          </a:solidFill>
          <a:latin typeface="Verdana" panose="020B0604030504040204" pitchFamily="34" charset="0"/>
        </a:defRPr>
      </a:lvl6pPr>
      <a:lvl7pPr marL="914400" algn="ctr" rtl="0" eaLnBrk="0" fontAlgn="base" hangingPunct="0">
        <a:spcBef>
          <a:spcPct val="0"/>
        </a:spcBef>
        <a:spcAft>
          <a:spcPct val="0"/>
        </a:spcAft>
        <a:defRPr sz="2400" b="1">
          <a:solidFill>
            <a:srgbClr val="3366FF"/>
          </a:solidFill>
          <a:latin typeface="Verdana" panose="020B0604030504040204" pitchFamily="34" charset="0"/>
        </a:defRPr>
      </a:lvl7pPr>
      <a:lvl8pPr marL="1371600" algn="ctr" rtl="0" eaLnBrk="0" fontAlgn="base" hangingPunct="0">
        <a:spcBef>
          <a:spcPct val="0"/>
        </a:spcBef>
        <a:spcAft>
          <a:spcPct val="0"/>
        </a:spcAft>
        <a:defRPr sz="2400" b="1">
          <a:solidFill>
            <a:srgbClr val="3366FF"/>
          </a:solidFill>
          <a:latin typeface="Verdana" panose="020B0604030504040204" pitchFamily="34" charset="0"/>
        </a:defRPr>
      </a:lvl8pPr>
      <a:lvl9pPr marL="1828800" algn="ctr" rtl="0" eaLnBrk="0" fontAlgn="base" hangingPunct="0">
        <a:spcBef>
          <a:spcPct val="0"/>
        </a:spcBef>
        <a:spcAft>
          <a:spcPct val="0"/>
        </a:spcAft>
        <a:defRPr sz="2400" b="1">
          <a:solidFill>
            <a:srgbClr val="3366FF"/>
          </a:solidFill>
          <a:latin typeface="Verdana" panose="020B0604030504040204" pitchFamily="34" charset="0"/>
        </a:defRPr>
      </a:lvl9pPr>
    </p:titleStyle>
    <p:bodyStyle>
      <a:lvl1pPr marL="342900" indent="-342900" algn="l" defTabSz="0" rtl="0" eaLnBrk="0" fontAlgn="base" hangingPunct="0">
        <a:spcBef>
          <a:spcPct val="20000"/>
        </a:spcBef>
        <a:spcAft>
          <a:spcPct val="0"/>
        </a:spcAft>
        <a:buClr>
          <a:schemeClr val="hlink"/>
        </a:buClr>
        <a:buFont typeface="Arial" panose="020B0604020202020204" pitchFamily="34" charset="0"/>
        <a:buChar char="v"/>
        <a:defRPr sz="2800" b="1" kern="1200">
          <a:solidFill>
            <a:schemeClr val="tx1"/>
          </a:solidFill>
          <a:latin typeface="+mn-lt"/>
          <a:ea typeface="+mn-ea"/>
          <a:cs typeface="+mn-cs"/>
        </a:defRPr>
      </a:lvl1pPr>
      <a:lvl2pPr marL="742950" indent="-285750" algn="l" defTabSz="0" rtl="0" eaLnBrk="0" fontAlgn="base" hangingPunct="0">
        <a:spcBef>
          <a:spcPct val="20000"/>
        </a:spcBef>
        <a:spcAft>
          <a:spcPct val="0"/>
        </a:spcAft>
        <a:buClr>
          <a:schemeClr val="accent1"/>
        </a:buClr>
        <a:buFont typeface="Arial" panose="020B0604020202020204" pitchFamily="34" charset="0"/>
        <a:buChar char="§"/>
        <a:defRPr sz="2800" b="1" kern="1200">
          <a:solidFill>
            <a:schemeClr val="tx1"/>
          </a:solidFill>
          <a:latin typeface="Arial" panose="020B0604020202020204" pitchFamily="34" charset="0"/>
          <a:ea typeface="+mn-ea"/>
          <a:cs typeface="+mn-cs"/>
        </a:defRPr>
      </a:lvl2pPr>
      <a:lvl3pPr marL="1143000" indent="-228600" algn="l" defTabSz="0" rtl="0" eaLnBrk="0" fontAlgn="base" hangingPunct="0">
        <a:spcBef>
          <a:spcPct val="20000"/>
        </a:spcBef>
        <a:spcAft>
          <a:spcPct val="0"/>
        </a:spcAft>
        <a:buClr>
          <a:schemeClr val="tx1"/>
        </a:buClr>
        <a:buFont typeface="Arial" panose="020B0604020202020204" pitchFamily="34" charset="0"/>
        <a:buChar char="•"/>
        <a:defRPr sz="2400" b="1" kern="1200">
          <a:solidFill>
            <a:schemeClr val="tx1"/>
          </a:solidFill>
          <a:latin typeface="Arial" panose="020B0604020202020204" pitchFamily="34" charset="0"/>
          <a:ea typeface="+mn-ea"/>
          <a:cs typeface="+mn-cs"/>
        </a:defRPr>
      </a:lvl3pPr>
      <a:lvl4pPr marL="1600200" indent="-228600" algn="l" defTabSz="0" rtl="0" eaLnBrk="0" fontAlgn="base" hangingPunct="0">
        <a:spcBef>
          <a:spcPct val="20000"/>
        </a:spcBef>
        <a:spcAft>
          <a:spcPct val="0"/>
        </a:spcAft>
        <a:buClr>
          <a:schemeClr val="tx1"/>
        </a:buClr>
        <a:buFont typeface="Arial" panose="020B0604020202020204" pitchFamily="34" charset="0"/>
        <a:buChar char="–"/>
        <a:defRPr sz="2000" b="1" kern="1200">
          <a:solidFill>
            <a:schemeClr val="tx1"/>
          </a:solidFill>
          <a:latin typeface="Arial" panose="020B0604020202020204" pitchFamily="34" charset="0"/>
          <a:ea typeface="+mn-ea"/>
          <a:cs typeface="+mn-cs"/>
        </a:defRPr>
      </a:lvl4pPr>
      <a:lvl5pPr marL="2057400" indent="-228600" algn="l" defTabSz="0" rtl="0" eaLnBrk="0" fontAlgn="base" hangingPunct="0">
        <a:spcBef>
          <a:spcPct val="20000"/>
        </a:spcBef>
        <a:spcAft>
          <a:spcPct val="0"/>
        </a:spcAft>
        <a:buClr>
          <a:schemeClr val="tx1"/>
        </a:buClr>
        <a:buFont typeface="Arial" panose="020B0604020202020204" pitchFamily="34" charset="0"/>
        <a:buChar char="»"/>
        <a:defRPr sz="2000" b="1"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image" Target="../media/image4.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image" Target="../media/image21.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4.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jpeg"/><Relationship Id="rId2" Type="http://schemas.openxmlformats.org/officeDocument/2006/relationships/image" Target="../media/image28.png"/><Relationship Id="rId1" Type="http://schemas.openxmlformats.org/officeDocument/2006/relationships/image" Target="../media/image27.jpeg"/></Relationships>
</file>

<file path=ppt/slides/_rels/slide16.xml.rels><?xml version="1.0" encoding="UTF-8" standalone="yes"?>
<Relationships xmlns="http://schemas.openxmlformats.org/package/2006/relationships"><Relationship Id="rId7" Type="http://schemas.openxmlformats.org/officeDocument/2006/relationships/vmlDrawing" Target="../drawings/vmlDrawing1.vml"/><Relationship Id="rId6" Type="http://schemas.openxmlformats.org/officeDocument/2006/relationships/slideLayout" Target="../slideLayouts/slideLayout7.xml"/><Relationship Id="rId5" Type="http://schemas.openxmlformats.org/officeDocument/2006/relationships/image" Target="../media/image31.wmf"/><Relationship Id="rId4" Type="http://schemas.openxmlformats.org/officeDocument/2006/relationships/oleObject" Target="../embeddings/oleObject1.bin"/><Relationship Id="rId3" Type="http://schemas.openxmlformats.org/officeDocument/2006/relationships/image" Target="../media/image4.jpeg"/><Relationship Id="rId2" Type="http://schemas.openxmlformats.org/officeDocument/2006/relationships/image" Target="../media/image30.jpeg"/><Relationship Id="rId1" Type="http://schemas.openxmlformats.org/officeDocument/2006/relationships/image" Target="../media/image29.jpeg"/></Relationships>
</file>

<file path=ppt/slides/_rels/slide17.xml.rels><?xml version="1.0" encoding="UTF-8" standalone="yes"?>
<Relationships xmlns="http://schemas.openxmlformats.org/package/2006/relationships"><Relationship Id="rId7" Type="http://schemas.openxmlformats.org/officeDocument/2006/relationships/vmlDrawing" Target="../drawings/vmlDrawing2.vml"/><Relationship Id="rId6"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 Id="rId3" Type="http://schemas.openxmlformats.org/officeDocument/2006/relationships/image" Target="../media/image32.wmf"/><Relationship Id="rId2" Type="http://schemas.openxmlformats.org/officeDocument/2006/relationships/oleObject" Target="../embeddings/oleObject2.bin"/><Relationship Id="rId1" Type="http://schemas.openxmlformats.org/officeDocument/2006/relationships/image" Target="../media/image4.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4.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4.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4.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2.png"/><Relationship Id="rId1"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jpeg"/><Relationship Id="rId1" Type="http://schemas.openxmlformats.org/officeDocument/2006/relationships/image" Target="../media/image4.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1.jpeg"/><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jpe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4.jpe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4.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58.jpe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0.jpeg"/><Relationship Id="rId2" Type="http://schemas.openxmlformats.org/officeDocument/2006/relationships/image" Target="../media/image4.jpeg"/><Relationship Id="rId1" Type="http://schemas.openxmlformats.org/officeDocument/2006/relationships/image" Target="../media/image59.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61.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62.jpe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jpeg"/><Relationship Id="rId2" Type="http://schemas.openxmlformats.org/officeDocument/2006/relationships/image" Target="../media/image64.jpeg"/><Relationship Id="rId1"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65.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66.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67.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8.jpeg"/><Relationship Id="rId1" Type="http://schemas.openxmlformats.org/officeDocument/2006/relationships/image" Target="../media/image4.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image" Target="../media/image4.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image" Target="../media/image4.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4.jpe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14.jpeg"/><Relationship Id="rId1"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701675" y="2024380"/>
            <a:ext cx="7740650" cy="2524125"/>
          </a:xfrm>
          <a:prstGeom prst="rect">
            <a:avLst/>
          </a:prstGeom>
          <a:noFill/>
          <a:ln w="9525">
            <a:noFill/>
            <a:miter lim="800000"/>
          </a:ln>
        </p:spPr>
        <p:txBody>
          <a:bodyPr anchor="ct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algn="ctr" eaLnBrk="1" hangingPunct="1">
              <a:lnSpc>
                <a:spcPct val="150000"/>
              </a:lnSpc>
              <a:defRPr/>
            </a:pPr>
            <a:r>
              <a:rPr lang="zh-CN" altLang="en-US" sz="4800" dirty="0" smtClean="0">
                <a:ln w="3175">
                  <a:solidFill>
                    <a:schemeClr val="bg1">
                      <a:lumMod val="50000"/>
                    </a:schemeClr>
                  </a:solidFill>
                </a:ln>
                <a:solidFill>
                  <a:srgbClr val="000000"/>
                </a:solidFill>
                <a:latin typeface="楷体" panose="02010609060101010101" pitchFamily="49" charset="-122"/>
                <a:ea typeface="楷体" panose="02010609060101010101" pitchFamily="49" charset="-122"/>
                <a:cs typeface="+mn-ea"/>
                <a:sym typeface="+mn-lt"/>
              </a:rPr>
              <a:t>施工</a:t>
            </a:r>
            <a:r>
              <a:rPr lang="zh-CN" altLang="en-US" sz="4800" dirty="0" smtClean="0">
                <a:ln w="3175">
                  <a:solidFill>
                    <a:schemeClr val="bg1">
                      <a:lumMod val="50000"/>
                    </a:schemeClr>
                  </a:solidFill>
                </a:ln>
                <a:solidFill>
                  <a:srgbClr val="000000"/>
                </a:solidFill>
                <a:latin typeface="楷体" panose="02010609060101010101" pitchFamily="49" charset="-122"/>
                <a:ea typeface="楷体" panose="02010609060101010101" pitchFamily="49" charset="-122"/>
                <a:cs typeface="+mn-ea"/>
                <a:sym typeface="+mn-lt"/>
              </a:rPr>
              <a:t>升降机安全技术管理</a:t>
            </a:r>
            <a:endParaRPr lang="zh-CN" altLang="en-US" sz="4800" dirty="0">
              <a:ln w="3175">
                <a:solidFill>
                  <a:schemeClr val="bg1">
                    <a:lumMod val="50000"/>
                  </a:schemeClr>
                </a:solidFill>
              </a:ln>
              <a:solidFill>
                <a:srgbClr val="000000"/>
              </a:solidFill>
              <a:latin typeface="楷体" panose="02010609060101010101" pitchFamily="49" charset="-122"/>
              <a:ea typeface="楷体" panose="02010609060101010101" pitchFamily="49" charset="-122"/>
              <a:cs typeface="+mn-ea"/>
              <a:sym typeface="+mn-l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a:solidFill>
                  <a:srgbClr val="000000"/>
                </a:solidFill>
                <a:latin typeface="楷体" panose="02010609060101010101" pitchFamily="49" charset="-122"/>
                <a:ea typeface="楷体" panose="02010609060101010101" pitchFamily="49" charset="-122"/>
              </a:rPr>
              <a:t>一</a:t>
            </a:r>
            <a:r>
              <a:rPr lang="zh-CN" altLang="en-US" sz="2400" b="0" dirty="0" smtClean="0">
                <a:solidFill>
                  <a:srgbClr val="000000"/>
                </a:solidFill>
                <a:latin typeface="楷体" panose="02010609060101010101" pitchFamily="49" charset="-122"/>
                <a:ea typeface="楷体" panose="02010609060101010101" pitchFamily="49" charset="-122"/>
              </a:rPr>
              <a:t>、概述</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12" name="矩形 69"/>
          <p:cNvSpPr>
            <a:spLocks noChangeArrowheads="1"/>
          </p:cNvSpPr>
          <p:nvPr/>
        </p:nvSpPr>
        <p:spPr bwMode="auto">
          <a:xfrm>
            <a:off x="3297546" y="1376363"/>
            <a:ext cx="39046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800" dirty="0">
                <a:solidFill>
                  <a:srgbClr val="DC4232"/>
                </a:solidFill>
                <a:latin typeface="楷体" panose="02010609060101010101" pitchFamily="49" charset="-122"/>
                <a:ea typeface="楷体" panose="02010609060101010101" pitchFamily="49" charset="-122"/>
              </a:rPr>
              <a:t>防坠器：</a:t>
            </a:r>
            <a:r>
              <a:rPr lang="zh-CN" altLang="en-US" sz="1800" b="0" dirty="0">
                <a:solidFill>
                  <a:srgbClr val="000000"/>
                </a:solidFill>
                <a:latin typeface="楷体" panose="02010609060101010101" pitchFamily="49" charset="-122"/>
                <a:ea typeface="楷体" panose="02010609060101010101" pitchFamily="49" charset="-122"/>
              </a:rPr>
              <a:t>防止梯笼坠落事故的发生</a:t>
            </a:r>
            <a:endParaRPr lang="zh-CN" altLang="en-US" sz="1800" b="0" dirty="0">
              <a:solidFill>
                <a:srgbClr val="000000"/>
              </a:solidFill>
              <a:latin typeface="楷体" panose="02010609060101010101" pitchFamily="49" charset="-122"/>
              <a:ea typeface="楷体" panose="02010609060101010101" pitchFamily="49" charset="-122"/>
            </a:endParaRPr>
          </a:p>
        </p:txBody>
      </p:sp>
      <p:pic>
        <p:nvPicPr>
          <p:cNvPr id="4098" name="Picture 2" descr="C:\Users\Administrator\Desktop\施工电梯课件\施工电梯课件IMG_659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7546" y="1880828"/>
            <a:ext cx="336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istrator\Desktop\施工电梯课件\施工电梯课件IMG_66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2480" y="1880828"/>
            <a:ext cx="336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4"/>
          <p:cNvSpPr>
            <a:spLocks noChangeArrowheads="1"/>
          </p:cNvSpPr>
          <p:nvPr/>
        </p:nvSpPr>
        <p:spPr bwMode="auto">
          <a:xfrm>
            <a:off x="1617547" y="4617132"/>
            <a:ext cx="727493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50000"/>
              </a:lnSpc>
            </a:pPr>
            <a:r>
              <a:rPr lang="zh-CN" altLang="en-US" sz="1600" b="0" dirty="0">
                <a:solidFill>
                  <a:srgbClr val="000000"/>
                </a:solidFill>
                <a:latin typeface="楷体" panose="02010609060101010101" pitchFamily="49" charset="-122"/>
                <a:ea typeface="楷体" panose="02010609060101010101" pitchFamily="49" charset="-122"/>
              </a:rPr>
              <a:t>防坠安全器必须安装</a:t>
            </a:r>
            <a:r>
              <a:rPr lang="zh-CN" altLang="en-US" sz="1600" b="0" dirty="0">
                <a:solidFill>
                  <a:srgbClr val="FF0000"/>
                </a:solidFill>
                <a:latin typeface="楷体" panose="02010609060101010101" pitchFamily="49" charset="-122"/>
                <a:ea typeface="楷体" panose="02010609060101010101" pitchFamily="49" charset="-122"/>
              </a:rPr>
              <a:t>安全开关</a:t>
            </a:r>
            <a:r>
              <a:rPr lang="zh-CN" altLang="en-US" sz="1600" b="0" dirty="0">
                <a:solidFill>
                  <a:srgbClr val="000000"/>
                </a:solidFill>
                <a:latin typeface="楷体" panose="02010609060101010101" pitchFamily="49" charset="-122"/>
                <a:ea typeface="楷体" panose="02010609060101010101" pitchFamily="49" charset="-122"/>
              </a:rPr>
              <a:t>。在安全器动作时，应能激发安全开关动作，以切断电路，在安全器动作后，只有通过人工调整，才能使安全开关</a:t>
            </a:r>
            <a:r>
              <a:rPr lang="zh-CN" altLang="en-US" sz="1600" b="0" dirty="0" smtClean="0">
                <a:solidFill>
                  <a:srgbClr val="000000"/>
                </a:solidFill>
                <a:latin typeface="楷体" panose="02010609060101010101" pitchFamily="49" charset="-122"/>
                <a:ea typeface="楷体" panose="02010609060101010101" pitchFamily="49" charset="-122"/>
              </a:rPr>
              <a:t>复位。</a:t>
            </a:r>
            <a:r>
              <a:rPr lang="zh-CN" altLang="en-US" sz="1600" b="0" dirty="0" smtClean="0">
                <a:solidFill>
                  <a:srgbClr val="FF0000"/>
                </a:solidFill>
                <a:latin typeface="楷体" panose="02010609060101010101" pitchFamily="49" charset="-122"/>
                <a:ea typeface="楷体" panose="02010609060101010101" pitchFamily="49" charset="-122"/>
              </a:rPr>
              <a:t>寿命</a:t>
            </a:r>
            <a:r>
              <a:rPr lang="en-US" altLang="zh-CN" sz="1600" b="0" dirty="0">
                <a:solidFill>
                  <a:srgbClr val="FF0000"/>
                </a:solidFill>
                <a:latin typeface="楷体" panose="02010609060101010101" pitchFamily="49" charset="-122"/>
                <a:ea typeface="楷体" panose="02010609060101010101" pitchFamily="49" charset="-122"/>
              </a:rPr>
              <a:t>5</a:t>
            </a:r>
            <a:r>
              <a:rPr lang="zh-CN" altLang="en-US" sz="1600" b="0" dirty="0">
                <a:solidFill>
                  <a:srgbClr val="FF0000"/>
                </a:solidFill>
                <a:latin typeface="楷体" panose="02010609060101010101" pitchFamily="49" charset="-122"/>
                <a:ea typeface="楷体" panose="02010609060101010101" pitchFamily="49" charset="-122"/>
              </a:rPr>
              <a:t>年</a:t>
            </a:r>
            <a:r>
              <a:rPr lang="zh-CN" altLang="en-US" sz="1600" b="0" dirty="0">
                <a:solidFill>
                  <a:srgbClr val="000000"/>
                </a:solidFill>
                <a:latin typeface="楷体" panose="02010609060101010101" pitchFamily="49" charset="-122"/>
                <a:ea typeface="楷体" panose="02010609060101010101" pitchFamily="49" charset="-122"/>
              </a:rPr>
              <a:t>，</a:t>
            </a:r>
            <a:r>
              <a:rPr lang="zh-CN" altLang="en-US" sz="1600" b="0" dirty="0">
                <a:solidFill>
                  <a:srgbClr val="FF0000"/>
                </a:solidFill>
                <a:latin typeface="楷体" panose="02010609060101010101" pitchFamily="49" charset="-122"/>
                <a:ea typeface="楷体" panose="02010609060101010101" pitchFamily="49" charset="-122"/>
              </a:rPr>
              <a:t>有效标定期限</a:t>
            </a:r>
            <a:r>
              <a:rPr lang="en-US" altLang="zh-CN" sz="1600" b="0" dirty="0">
                <a:solidFill>
                  <a:srgbClr val="FF0000"/>
                </a:solidFill>
                <a:latin typeface="楷体" panose="02010609060101010101" pitchFamily="49" charset="-122"/>
                <a:ea typeface="楷体" panose="02010609060101010101" pitchFamily="49" charset="-122"/>
              </a:rPr>
              <a:t>1</a:t>
            </a:r>
            <a:r>
              <a:rPr lang="zh-CN" altLang="en-US" sz="1600" b="0" dirty="0" smtClean="0">
                <a:solidFill>
                  <a:srgbClr val="FF0000"/>
                </a:solidFill>
                <a:latin typeface="楷体" panose="02010609060101010101" pitchFamily="49" charset="-122"/>
                <a:ea typeface="楷体" panose="02010609060101010101" pitchFamily="49" charset="-122"/>
              </a:rPr>
              <a:t>年，</a:t>
            </a:r>
            <a:r>
              <a:rPr lang="zh-CN" altLang="en-US" sz="1600" b="0" dirty="0" smtClean="0">
                <a:solidFill>
                  <a:srgbClr val="000000"/>
                </a:solidFill>
                <a:latin typeface="楷体" panose="02010609060101010101" pitchFamily="49" charset="-122"/>
                <a:ea typeface="楷体" panose="02010609060101010101" pitchFamily="49" charset="-122"/>
              </a:rPr>
              <a:t>防</a:t>
            </a:r>
            <a:r>
              <a:rPr lang="zh-CN" altLang="en-US" sz="1600" b="0" dirty="0">
                <a:solidFill>
                  <a:srgbClr val="000000"/>
                </a:solidFill>
                <a:latin typeface="楷体" panose="02010609060101010101" pitchFamily="49" charset="-122"/>
                <a:ea typeface="楷体" panose="02010609060101010101" pitchFamily="49" charset="-122"/>
              </a:rPr>
              <a:t>坠安全器装机使用时，应按吊笼额定载重量进行坠落试验。以后至少每</a:t>
            </a:r>
            <a:r>
              <a:rPr lang="en-US" altLang="zh-CN" sz="1600" b="0" dirty="0">
                <a:solidFill>
                  <a:srgbClr val="FF0000"/>
                </a:solidFill>
                <a:latin typeface="楷体" panose="02010609060101010101" pitchFamily="49" charset="-122"/>
                <a:ea typeface="楷体" panose="02010609060101010101" pitchFamily="49" charset="-122"/>
              </a:rPr>
              <a:t>3</a:t>
            </a:r>
            <a:r>
              <a:rPr lang="zh-CN" altLang="en-US" sz="1600" b="0" dirty="0">
                <a:solidFill>
                  <a:srgbClr val="FF0000"/>
                </a:solidFill>
                <a:latin typeface="楷体" panose="02010609060101010101" pitchFamily="49" charset="-122"/>
                <a:ea typeface="楷体" panose="02010609060101010101" pitchFamily="49" charset="-122"/>
              </a:rPr>
              <a:t>个月</a:t>
            </a:r>
            <a:r>
              <a:rPr lang="zh-CN" altLang="en-US" sz="1600" b="0" dirty="0">
                <a:solidFill>
                  <a:srgbClr val="000000"/>
                </a:solidFill>
                <a:latin typeface="楷体" panose="02010609060101010101" pitchFamily="49" charset="-122"/>
                <a:ea typeface="楷体" panose="02010609060101010101" pitchFamily="49" charset="-122"/>
              </a:rPr>
              <a:t>应进行一次，并形成</a:t>
            </a:r>
            <a:r>
              <a:rPr lang="zh-CN" altLang="en-US" sz="1600" b="0" dirty="0" smtClean="0">
                <a:solidFill>
                  <a:srgbClr val="000000"/>
                </a:solidFill>
                <a:latin typeface="楷体" panose="02010609060101010101" pitchFamily="49" charset="-122"/>
                <a:ea typeface="楷体" panose="02010609060101010101" pitchFamily="49" charset="-122"/>
              </a:rPr>
              <a:t>记录。</a:t>
            </a:r>
            <a:endParaRPr lang="zh-CN" altLang="en-US" sz="1600" b="0" dirty="0">
              <a:solidFill>
                <a:srgbClr val="000000"/>
              </a:solidFill>
              <a:latin typeface="楷体" panose="02010609060101010101" pitchFamily="49" charset="-122"/>
              <a:ea typeface="楷体" panose="02010609060101010101" pitchFamily="49" charset="-122"/>
            </a:endParaRPr>
          </a:p>
        </p:txBody>
      </p:sp>
      <p:sp>
        <p:nvSpPr>
          <p:cNvPr id="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smtClean="0">
                <a:solidFill>
                  <a:srgbClr val="000000"/>
                </a:solidFill>
                <a:latin typeface="楷体" panose="02010609060101010101" pitchFamily="49" charset="-122"/>
                <a:ea typeface="楷体" panose="02010609060101010101" pitchFamily="49" charset="-122"/>
              </a:rPr>
              <a:t>4</a:t>
            </a:r>
            <a:r>
              <a:rPr lang="zh-CN" altLang="en-US" sz="1800" dirty="0" smtClean="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施工升降机</a:t>
            </a:r>
            <a:r>
              <a:rPr lang="en-US" altLang="zh-CN" sz="1800" dirty="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安全装置</a:t>
            </a:r>
            <a:endParaRPr lang="zh-CN" altLang="en-US" sz="1800" dirty="0">
              <a:solidFill>
                <a:srgbClr val="0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smtClean="0">
                <a:solidFill>
                  <a:srgbClr val="000000"/>
                </a:solidFill>
                <a:latin typeface="楷体" panose="02010609060101010101" pitchFamily="49" charset="-122"/>
                <a:ea typeface="楷体" panose="02010609060101010101" pitchFamily="49" charset="-122"/>
              </a:rPr>
              <a:t>4</a:t>
            </a:r>
            <a:r>
              <a:rPr lang="zh-CN" altLang="en-US" sz="1800" dirty="0" smtClean="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施工升降机</a:t>
            </a:r>
            <a:r>
              <a:rPr lang="en-US" altLang="zh-CN" sz="1800" dirty="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安全装置</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6149"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a:solidFill>
                  <a:srgbClr val="000000"/>
                </a:solidFill>
                <a:latin typeface="楷体" panose="02010609060101010101" pitchFamily="49" charset="-122"/>
                <a:ea typeface="楷体" panose="02010609060101010101" pitchFamily="49" charset="-122"/>
              </a:rPr>
              <a:t>一</a:t>
            </a:r>
            <a:r>
              <a:rPr lang="zh-CN" altLang="en-US" sz="2400" b="0" dirty="0" smtClean="0">
                <a:solidFill>
                  <a:srgbClr val="000000"/>
                </a:solidFill>
                <a:latin typeface="楷体" panose="02010609060101010101" pitchFamily="49" charset="-122"/>
                <a:ea typeface="楷体" panose="02010609060101010101" pitchFamily="49" charset="-122"/>
              </a:rPr>
              <a:t>、概述</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6" name="矩形 2"/>
          <p:cNvSpPr>
            <a:spLocks noChangeArrowheads="1"/>
          </p:cNvSpPr>
          <p:nvPr/>
        </p:nvSpPr>
        <p:spPr bwMode="auto">
          <a:xfrm>
            <a:off x="1937494" y="1520788"/>
            <a:ext cx="66247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1800" dirty="0">
                <a:solidFill>
                  <a:srgbClr val="DC4232"/>
                </a:solidFill>
                <a:latin typeface="楷体" panose="02010609060101010101" pitchFamily="49" charset="-122"/>
                <a:ea typeface="楷体" panose="02010609060101010101" pitchFamily="49" charset="-122"/>
              </a:rPr>
              <a:t>超载保护装置</a:t>
            </a:r>
            <a:r>
              <a:rPr lang="zh-CN" altLang="zh-CN" sz="1800" dirty="0" smtClean="0">
                <a:solidFill>
                  <a:srgbClr val="DC4232"/>
                </a:solidFill>
                <a:latin typeface="楷体" panose="02010609060101010101" pitchFamily="49" charset="-122"/>
                <a:ea typeface="楷体" panose="02010609060101010101" pitchFamily="49" charset="-122"/>
              </a:rPr>
              <a:t>：</a:t>
            </a:r>
            <a:r>
              <a:rPr lang="zh-CN" altLang="zh-CN" sz="1800" b="0" dirty="0" smtClean="0">
                <a:solidFill>
                  <a:srgbClr val="000000"/>
                </a:solidFill>
                <a:latin typeface="楷体" panose="02010609060101010101" pitchFamily="49" charset="-122"/>
                <a:ea typeface="楷体" panose="02010609060101010101" pitchFamily="49" charset="-122"/>
              </a:rPr>
              <a:t>在</a:t>
            </a:r>
            <a:r>
              <a:rPr lang="zh-CN" altLang="zh-CN" sz="1800" b="0" dirty="0">
                <a:solidFill>
                  <a:srgbClr val="000000"/>
                </a:solidFill>
                <a:latin typeface="楷体" panose="02010609060101010101" pitchFamily="49" charset="-122"/>
                <a:ea typeface="楷体" panose="02010609060101010101" pitchFamily="49" charset="-122"/>
              </a:rPr>
              <a:t>载荷达到额定载重量的</a:t>
            </a:r>
            <a:r>
              <a:rPr lang="en-US" altLang="zh-CN" sz="1800" b="0" dirty="0">
                <a:solidFill>
                  <a:srgbClr val="FF0000"/>
                </a:solidFill>
                <a:latin typeface="楷体" panose="02010609060101010101" pitchFamily="49" charset="-122"/>
                <a:ea typeface="楷体" panose="02010609060101010101" pitchFamily="49" charset="-122"/>
              </a:rPr>
              <a:t>110</a:t>
            </a:r>
            <a:r>
              <a:rPr lang="zh-CN" altLang="zh-CN" sz="1800" b="0" dirty="0">
                <a:solidFill>
                  <a:srgbClr val="FF0000"/>
                </a:solidFill>
                <a:latin typeface="楷体" panose="02010609060101010101" pitchFamily="49" charset="-122"/>
                <a:ea typeface="楷体" panose="02010609060101010101" pitchFamily="49" charset="-122"/>
              </a:rPr>
              <a:t>％</a:t>
            </a:r>
            <a:r>
              <a:rPr lang="zh-CN" altLang="zh-CN" sz="1800" b="0" dirty="0">
                <a:solidFill>
                  <a:srgbClr val="000000"/>
                </a:solidFill>
                <a:latin typeface="楷体" panose="02010609060101010101" pitchFamily="49" charset="-122"/>
                <a:ea typeface="楷体" panose="02010609060101010101" pitchFamily="49" charset="-122"/>
              </a:rPr>
              <a:t>前应能中止吊笼启动，</a:t>
            </a:r>
            <a:r>
              <a:rPr lang="zh-CN" altLang="zh-CN" sz="1800" b="0" dirty="0" smtClean="0">
                <a:solidFill>
                  <a:srgbClr val="000000"/>
                </a:solidFill>
                <a:latin typeface="楷体" panose="02010609060101010101" pitchFamily="49" charset="-122"/>
                <a:ea typeface="楷体" panose="02010609060101010101" pitchFamily="49" charset="-122"/>
              </a:rPr>
              <a:t>在载荷</a:t>
            </a:r>
            <a:r>
              <a:rPr lang="zh-CN" altLang="zh-CN" sz="1800" b="0" dirty="0">
                <a:solidFill>
                  <a:srgbClr val="000000"/>
                </a:solidFill>
                <a:latin typeface="楷体" panose="02010609060101010101" pitchFamily="49" charset="-122"/>
                <a:ea typeface="楷体" panose="02010609060101010101" pitchFamily="49" charset="-122"/>
              </a:rPr>
              <a:t>达到额定载重量的</a:t>
            </a:r>
            <a:r>
              <a:rPr lang="en-US" altLang="zh-CN" sz="1800" b="0" dirty="0">
                <a:solidFill>
                  <a:srgbClr val="FF0000"/>
                </a:solidFill>
                <a:latin typeface="楷体" panose="02010609060101010101" pitchFamily="49" charset="-122"/>
                <a:ea typeface="楷体" panose="02010609060101010101" pitchFamily="49" charset="-122"/>
              </a:rPr>
              <a:t>90</a:t>
            </a:r>
            <a:r>
              <a:rPr lang="zh-CN" altLang="zh-CN" sz="1800" b="0" dirty="0">
                <a:solidFill>
                  <a:srgbClr val="FF0000"/>
                </a:solidFill>
                <a:latin typeface="楷体" panose="02010609060101010101" pitchFamily="49" charset="-122"/>
                <a:ea typeface="楷体" panose="02010609060101010101" pitchFamily="49" charset="-122"/>
              </a:rPr>
              <a:t>％</a:t>
            </a:r>
            <a:r>
              <a:rPr lang="zh-CN" altLang="zh-CN" sz="1800" b="0" dirty="0">
                <a:solidFill>
                  <a:srgbClr val="000000"/>
                </a:solidFill>
                <a:latin typeface="楷体" panose="02010609060101010101" pitchFamily="49" charset="-122"/>
                <a:ea typeface="楷体" panose="02010609060101010101" pitchFamily="49" charset="-122"/>
              </a:rPr>
              <a:t>时应能给出报警信号</a:t>
            </a:r>
            <a:r>
              <a:rPr lang="zh-CN" altLang="zh-CN" sz="1800" b="0" dirty="0" smtClean="0">
                <a:solidFill>
                  <a:srgbClr val="000000"/>
                </a:solidFill>
                <a:latin typeface="楷体" panose="02010609060101010101" pitchFamily="49" charset="-122"/>
                <a:ea typeface="楷体" panose="02010609060101010101" pitchFamily="49" charset="-122"/>
              </a:rPr>
              <a:t>。</a:t>
            </a:r>
            <a:r>
              <a:rPr lang="zh-CN" altLang="en-US" sz="1800" b="0" dirty="0" smtClean="0">
                <a:solidFill>
                  <a:srgbClr val="000000"/>
                </a:solidFill>
                <a:latin typeface="楷体" panose="02010609060101010101" pitchFamily="49" charset="-122"/>
                <a:ea typeface="楷体" panose="02010609060101010101" pitchFamily="49" charset="-122"/>
              </a:rPr>
              <a:t>一般</a:t>
            </a:r>
            <a:r>
              <a:rPr lang="zh-CN" altLang="zh-CN" sz="1800" b="0" dirty="0" smtClean="0">
                <a:solidFill>
                  <a:srgbClr val="000000"/>
                </a:solidFill>
                <a:latin typeface="楷体" panose="02010609060101010101" pitchFamily="49" charset="-122"/>
                <a:ea typeface="楷体" panose="02010609060101010101" pitchFamily="49" charset="-122"/>
              </a:rPr>
              <a:t>规定</a:t>
            </a:r>
            <a:r>
              <a:rPr lang="zh-CN" altLang="zh-CN" sz="1800" b="0" dirty="0">
                <a:solidFill>
                  <a:srgbClr val="000000"/>
                </a:solidFill>
                <a:latin typeface="楷体" panose="02010609060101010101" pitchFamily="49" charset="-122"/>
                <a:ea typeface="楷体" panose="02010609060101010101" pitchFamily="49" charset="-122"/>
              </a:rPr>
              <a:t>不超过</a:t>
            </a:r>
            <a:r>
              <a:rPr lang="zh-CN" altLang="zh-CN" sz="1800" b="0" dirty="0">
                <a:solidFill>
                  <a:srgbClr val="FF0000"/>
                </a:solidFill>
                <a:latin typeface="楷体" panose="02010609060101010101" pitchFamily="49" charset="-122"/>
                <a:ea typeface="楷体" panose="02010609060101010101" pitchFamily="49" charset="-122"/>
              </a:rPr>
              <a:t>9</a:t>
            </a:r>
            <a:r>
              <a:rPr lang="zh-CN" altLang="zh-CN" sz="1800" b="0" dirty="0">
                <a:solidFill>
                  <a:srgbClr val="000000"/>
                </a:solidFill>
                <a:latin typeface="楷体" panose="02010609060101010101" pitchFamily="49" charset="-122"/>
                <a:ea typeface="楷体" panose="02010609060101010101" pitchFamily="49" charset="-122"/>
              </a:rPr>
              <a:t>人。</a:t>
            </a:r>
            <a:endParaRPr lang="zh-CN" altLang="zh-CN" sz="1800" b="0" dirty="0">
              <a:solidFill>
                <a:srgbClr val="000000"/>
              </a:solidFill>
              <a:latin typeface="楷体" panose="02010609060101010101" pitchFamily="49" charset="-122"/>
              <a:ea typeface="楷体" panose="02010609060101010101" pitchFamily="49" charset="-122"/>
            </a:endParaRPr>
          </a:p>
        </p:txBody>
      </p:sp>
      <p:pic>
        <p:nvPicPr>
          <p:cNvPr id="7"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3044" y="2528900"/>
            <a:ext cx="5193636" cy="417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smtClean="0">
                <a:solidFill>
                  <a:srgbClr val="000000"/>
                </a:solidFill>
                <a:latin typeface="楷体" panose="02010609060101010101" pitchFamily="49" charset="-122"/>
                <a:ea typeface="楷体" panose="02010609060101010101" pitchFamily="49" charset="-122"/>
              </a:rPr>
              <a:t>5</a:t>
            </a:r>
            <a:r>
              <a:rPr lang="zh-CN" altLang="en-US" sz="1800" dirty="0" smtClean="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施工升降机分类</a:t>
            </a:r>
            <a:r>
              <a:rPr lang="en-US" altLang="zh-CN" sz="1800" dirty="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按传动及布置方式</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6149"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a:solidFill>
                  <a:srgbClr val="000000"/>
                </a:solidFill>
                <a:latin typeface="楷体" panose="02010609060101010101" pitchFamily="49" charset="-122"/>
                <a:ea typeface="楷体" panose="02010609060101010101" pitchFamily="49" charset="-122"/>
              </a:rPr>
              <a:t>一</a:t>
            </a:r>
            <a:r>
              <a:rPr lang="zh-CN" altLang="en-US" sz="2400" b="0" dirty="0" smtClean="0">
                <a:solidFill>
                  <a:srgbClr val="000000"/>
                </a:solidFill>
                <a:latin typeface="楷体" panose="02010609060101010101" pitchFamily="49" charset="-122"/>
                <a:ea typeface="楷体" panose="02010609060101010101" pitchFamily="49" charset="-122"/>
              </a:rPr>
              <a:t>、概述</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5" name="文本框 61"/>
          <p:cNvSpPr txBox="1">
            <a:spLocks noChangeArrowheads="1"/>
          </p:cNvSpPr>
          <p:nvPr/>
        </p:nvSpPr>
        <p:spPr bwMode="auto">
          <a:xfrm>
            <a:off x="1547664" y="1396897"/>
            <a:ext cx="2700300" cy="1338828"/>
          </a:xfrm>
          <a:prstGeom prst="rect">
            <a:avLst/>
          </a:prstGeom>
          <a:noFill/>
          <a:ln>
            <a:solidFill>
              <a:schemeClr val="accent1"/>
            </a:solidFill>
          </a:ln>
        </p:spPr>
        <p:txBody>
          <a:bodyPr wrap="square">
            <a:spAutoFit/>
          </a:bodyPr>
          <a:lstStyle>
            <a:lvl1pPr indent="457200">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marL="342900" indent="-342900">
              <a:lnSpc>
                <a:spcPct val="150000"/>
              </a:lnSpc>
              <a:buFont typeface="Wingdings" panose="05000000000000000000" pitchFamily="2" charset="2"/>
              <a:buChar char="ü"/>
            </a:pPr>
            <a:r>
              <a:rPr lang="zh-CN" altLang="en-US" sz="1800" b="0" dirty="0" smtClean="0">
                <a:solidFill>
                  <a:srgbClr val="FF0000"/>
                </a:solidFill>
                <a:latin typeface="楷体" panose="02010609060101010101" pitchFamily="49" charset="-122"/>
                <a:ea typeface="楷体" panose="02010609060101010101" pitchFamily="49" charset="-122"/>
              </a:rPr>
              <a:t>单传动</a:t>
            </a:r>
            <a:endParaRPr lang="en-US" altLang="zh-CN" sz="1800" b="0" dirty="0" smtClean="0">
              <a:solidFill>
                <a:srgbClr val="FF0000"/>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ü"/>
            </a:pPr>
            <a:r>
              <a:rPr lang="zh-CN" altLang="en-US" sz="1800" b="0" dirty="0">
                <a:solidFill>
                  <a:srgbClr val="FF0000"/>
                </a:solidFill>
                <a:latin typeface="楷体" panose="02010609060101010101" pitchFamily="49" charset="-122"/>
                <a:ea typeface="楷体" panose="02010609060101010101" pitchFamily="49" charset="-122"/>
              </a:rPr>
              <a:t>二传动</a:t>
            </a:r>
            <a:endParaRPr lang="en-US" altLang="zh-CN" sz="1800" b="0" dirty="0">
              <a:solidFill>
                <a:srgbClr val="FF0000"/>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ü"/>
            </a:pPr>
            <a:r>
              <a:rPr lang="zh-CN" altLang="en-US" sz="1800" b="0" dirty="0">
                <a:solidFill>
                  <a:srgbClr val="FF0000"/>
                </a:solidFill>
                <a:latin typeface="楷体" panose="02010609060101010101" pitchFamily="49" charset="-122"/>
                <a:ea typeface="楷体" panose="02010609060101010101" pitchFamily="49" charset="-122"/>
              </a:rPr>
              <a:t>三传动</a:t>
            </a:r>
            <a:endParaRPr lang="zh-CN" altLang="en-US" sz="1800" b="0" dirty="0">
              <a:solidFill>
                <a:srgbClr val="FF0000"/>
              </a:solidFill>
              <a:latin typeface="楷体" panose="02010609060101010101" pitchFamily="49" charset="-122"/>
              <a:ea typeface="楷体" panose="02010609060101010101" pitchFamily="49" charset="-122"/>
            </a:endParaRPr>
          </a:p>
        </p:txBody>
      </p:sp>
      <p:pic>
        <p:nvPicPr>
          <p:cNvPr id="6" name="Picture 6" descr="P10100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4026020"/>
            <a:ext cx="3600882" cy="2700000"/>
          </a:xfrm>
          <a:prstGeom prst="rect">
            <a:avLst/>
          </a:prstGeom>
          <a:noFill/>
          <a:ln w="38100">
            <a:solidFill>
              <a:srgbClr val="33CCCC"/>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7" descr="P101003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5370" y="4026020"/>
            <a:ext cx="3599118" cy="2700000"/>
          </a:xfrm>
          <a:prstGeom prst="rect">
            <a:avLst/>
          </a:prstGeom>
          <a:noFill/>
          <a:ln w="38100">
            <a:solidFill>
              <a:srgbClr val="33CCCC"/>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8" descr="De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370" y="1396280"/>
            <a:ext cx="3598863" cy="2060575"/>
          </a:xfrm>
          <a:prstGeom prst="rect">
            <a:avLst/>
          </a:prstGeom>
          <a:noFill/>
          <a:ln w="38100">
            <a:solidFill>
              <a:srgbClr val="33CCCC"/>
            </a:solidFill>
            <a:miter lim="800000"/>
            <a:headEnd/>
            <a:tailEnd/>
          </a:ln>
          <a:extLst>
            <a:ext uri="{909E8E84-426E-40DD-AFC4-6F175D3DCCD1}">
              <a14:hiddenFill xmlns:a14="http://schemas.microsoft.com/office/drawing/2010/main">
                <a:solidFill>
                  <a:srgbClr val="FFFFFF"/>
                </a:solidFill>
              </a14:hiddenFill>
            </a:ext>
          </a:extLst>
        </p:spPr>
      </p:pic>
      <p:sp>
        <p:nvSpPr>
          <p:cNvPr id="14" name="文本框 61"/>
          <p:cNvSpPr txBox="1">
            <a:spLocks noChangeArrowheads="1"/>
          </p:cNvSpPr>
          <p:nvPr/>
        </p:nvSpPr>
        <p:spPr bwMode="auto">
          <a:xfrm>
            <a:off x="1547664" y="3027666"/>
            <a:ext cx="2700300" cy="858377"/>
          </a:xfrm>
          <a:prstGeom prst="rect">
            <a:avLst/>
          </a:prstGeom>
          <a:noFill/>
          <a:ln>
            <a:solidFill>
              <a:schemeClr val="accent1"/>
            </a:solidFill>
          </a:ln>
        </p:spPr>
        <p:txBody>
          <a:bodyPr wrap="square">
            <a:spAutoFit/>
          </a:bodyPr>
          <a:lstStyle>
            <a:lvl1pPr indent="457200">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marL="342900" indent="-342900">
              <a:lnSpc>
                <a:spcPct val="150000"/>
              </a:lnSpc>
              <a:buFont typeface="Wingdings" panose="05000000000000000000" pitchFamily="2" charset="2"/>
              <a:buChar char="ü"/>
            </a:pPr>
            <a:r>
              <a:rPr lang="zh-CN" altLang="en-US" sz="1800" b="0" dirty="0">
                <a:solidFill>
                  <a:srgbClr val="FF0000"/>
                </a:solidFill>
                <a:latin typeface="楷体" panose="02010609060101010101" pitchFamily="49" charset="-122"/>
                <a:ea typeface="楷体" panose="02010609060101010101" pitchFamily="49" charset="-122"/>
              </a:rPr>
              <a:t>笼内布置</a:t>
            </a:r>
            <a:endParaRPr lang="zh-CN" altLang="en-US" sz="1800" b="0" dirty="0">
              <a:solidFill>
                <a:srgbClr val="FF0000"/>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ü"/>
            </a:pPr>
            <a:r>
              <a:rPr lang="zh-CN" altLang="en-US" sz="1800" b="0" dirty="0">
                <a:solidFill>
                  <a:srgbClr val="FF0000"/>
                </a:solidFill>
                <a:latin typeface="楷体" panose="02010609060101010101" pitchFamily="49" charset="-122"/>
                <a:ea typeface="楷体" panose="02010609060101010101" pitchFamily="49" charset="-122"/>
              </a:rPr>
              <a:t>笼顶</a:t>
            </a:r>
            <a:r>
              <a:rPr lang="zh-CN" altLang="en-US" sz="1800" b="0" dirty="0" smtClean="0">
                <a:solidFill>
                  <a:srgbClr val="FF0000"/>
                </a:solidFill>
                <a:latin typeface="楷体" panose="02010609060101010101" pitchFamily="49" charset="-122"/>
                <a:ea typeface="楷体" panose="02010609060101010101" pitchFamily="49" charset="-122"/>
              </a:rPr>
              <a:t>布置</a:t>
            </a:r>
            <a:endParaRPr lang="zh-CN" altLang="en-US" sz="1800" b="0" dirty="0">
              <a:solidFill>
                <a:srgbClr val="FF0000"/>
              </a:solidFill>
              <a:latin typeface="楷体" panose="02010609060101010101" pitchFamily="49" charset="-122"/>
              <a:ea typeface="楷体" panose="02010609060101010101" pitchFamily="49" charset="-122"/>
            </a:endParaRPr>
          </a:p>
        </p:txBody>
      </p:sp>
      <p:sp>
        <p:nvSpPr>
          <p:cNvPr id="15" name="Text Box 8"/>
          <p:cNvSpPr txBox="1">
            <a:spLocks noChangeArrowheads="1"/>
          </p:cNvSpPr>
          <p:nvPr/>
        </p:nvSpPr>
        <p:spPr bwMode="auto">
          <a:xfrm>
            <a:off x="7704348" y="4037684"/>
            <a:ext cx="12601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800" b="1" dirty="0">
                <a:solidFill>
                  <a:srgbClr val="0000FF"/>
                </a:solidFill>
                <a:latin typeface="楷体" panose="02010609060101010101" pitchFamily="49" charset="-122"/>
                <a:ea typeface="楷体" panose="02010609060101010101" pitchFamily="49" charset="-122"/>
              </a:rPr>
              <a:t>笼顶布置</a:t>
            </a:r>
            <a:endParaRPr lang="zh-CN" altLang="en-US" sz="1800" b="1" dirty="0">
              <a:solidFill>
                <a:srgbClr val="0000FF"/>
              </a:solidFill>
              <a:latin typeface="楷体" panose="02010609060101010101" pitchFamily="49" charset="-122"/>
              <a:ea typeface="楷体" panose="02010609060101010101" pitchFamily="49" charset="-122"/>
            </a:endParaRPr>
          </a:p>
        </p:txBody>
      </p:sp>
      <p:sp>
        <p:nvSpPr>
          <p:cNvPr id="16" name="Text Box 8"/>
          <p:cNvSpPr txBox="1">
            <a:spLocks noChangeArrowheads="1"/>
          </p:cNvSpPr>
          <p:nvPr/>
        </p:nvSpPr>
        <p:spPr bwMode="auto">
          <a:xfrm>
            <a:off x="3888406" y="6401061"/>
            <a:ext cx="12601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800" b="1" dirty="0" smtClean="0">
                <a:solidFill>
                  <a:srgbClr val="0000FF"/>
                </a:solidFill>
                <a:latin typeface="楷体" panose="02010609060101010101" pitchFamily="49" charset="-122"/>
                <a:ea typeface="楷体" panose="02010609060101010101" pitchFamily="49" charset="-122"/>
              </a:rPr>
              <a:t>笼内布置</a:t>
            </a:r>
            <a:endParaRPr lang="zh-CN" altLang="en-US" sz="1800" b="1" dirty="0">
              <a:solidFill>
                <a:srgbClr val="0000FF"/>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8" descr="P1010072"/>
          <p:cNvPicPr>
            <a:picLocks noChangeAspect="1" noChangeArrowheads="1"/>
          </p:cNvPicPr>
          <p:nvPr/>
        </p:nvPicPr>
        <p:blipFill>
          <a:blip r:embed="rId1" cstate="print">
            <a:extLst>
              <a:ext uri="{28A0092B-C50C-407E-A947-70E740481C1C}">
                <a14:useLocalDpi xmlns:a14="http://schemas.microsoft.com/office/drawing/2010/main" val="0"/>
              </a:ext>
            </a:extLst>
          </a:blip>
          <a:srcRect l="15834" t="2695" r="22035"/>
          <a:stretch>
            <a:fillRect/>
          </a:stretch>
        </p:blipFill>
        <p:spPr bwMode="auto">
          <a:xfrm>
            <a:off x="1508741" y="2512375"/>
            <a:ext cx="3299527" cy="3878131"/>
          </a:xfrm>
          <a:prstGeom prst="rect">
            <a:avLst/>
          </a:prstGeom>
          <a:noFill/>
          <a:ln w="38100">
            <a:solidFill>
              <a:srgbClr val="33CCCC"/>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6" descr="guide_rail-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4" y="1376362"/>
            <a:ext cx="4067175" cy="5445627"/>
          </a:xfrm>
          <a:prstGeom prst="rect">
            <a:avLst/>
          </a:prstGeom>
          <a:noFill/>
          <a:ln w="38100">
            <a:solidFill>
              <a:srgbClr val="33CCCC"/>
            </a:solidFill>
            <a:miter lim="800000"/>
            <a:headEnd/>
            <a:tailEnd/>
          </a:ln>
          <a:extLst>
            <a:ext uri="{909E8E84-426E-40DD-AFC4-6F175D3DCCD1}">
              <a14:hiddenFill xmlns:a14="http://schemas.microsoft.com/office/drawing/2010/main">
                <a:solidFill>
                  <a:srgbClr val="FFFFFF"/>
                </a:solidFill>
              </a14:hiddenFill>
            </a:ext>
          </a:extLst>
        </p:spPr>
      </p:pic>
      <p:pic>
        <p:nvPicPr>
          <p:cNvPr id="61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smtClean="0">
                <a:solidFill>
                  <a:srgbClr val="000000"/>
                </a:solidFill>
                <a:latin typeface="楷体" panose="02010609060101010101" pitchFamily="49" charset="-122"/>
                <a:ea typeface="楷体" panose="02010609060101010101" pitchFamily="49" charset="-122"/>
              </a:rPr>
              <a:t>5</a:t>
            </a:r>
            <a:r>
              <a:rPr lang="zh-CN" altLang="en-US" sz="1800" dirty="0" smtClean="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施工升降机分类</a:t>
            </a:r>
            <a:r>
              <a:rPr lang="en-US" altLang="zh-CN" sz="1800" dirty="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按电缆悬挂方式</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6149"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a:solidFill>
                  <a:srgbClr val="000000"/>
                </a:solidFill>
                <a:latin typeface="楷体" panose="02010609060101010101" pitchFamily="49" charset="-122"/>
                <a:ea typeface="楷体" panose="02010609060101010101" pitchFamily="49" charset="-122"/>
              </a:rPr>
              <a:t>一</a:t>
            </a:r>
            <a:r>
              <a:rPr lang="zh-CN" altLang="en-US" sz="2400" b="0" dirty="0" smtClean="0">
                <a:solidFill>
                  <a:srgbClr val="000000"/>
                </a:solidFill>
                <a:latin typeface="楷体" panose="02010609060101010101" pitchFamily="49" charset="-122"/>
                <a:ea typeface="楷体" panose="02010609060101010101" pitchFamily="49" charset="-122"/>
              </a:rPr>
              <a:t>、概述</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5" name="文本框 61"/>
          <p:cNvSpPr txBox="1">
            <a:spLocks noChangeArrowheads="1"/>
          </p:cNvSpPr>
          <p:nvPr/>
        </p:nvSpPr>
        <p:spPr bwMode="auto">
          <a:xfrm>
            <a:off x="1508741" y="1376363"/>
            <a:ext cx="2700300" cy="858377"/>
          </a:xfrm>
          <a:prstGeom prst="rect">
            <a:avLst/>
          </a:prstGeom>
          <a:noFill/>
          <a:ln>
            <a:solidFill>
              <a:schemeClr val="accent1"/>
            </a:solidFill>
          </a:ln>
        </p:spPr>
        <p:txBody>
          <a:bodyPr wrap="square">
            <a:spAutoFit/>
          </a:bodyPr>
          <a:lstStyle>
            <a:lvl1pPr indent="457200">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marL="342900" indent="-342900">
              <a:lnSpc>
                <a:spcPct val="150000"/>
              </a:lnSpc>
              <a:buFont typeface="Wingdings" panose="05000000000000000000" pitchFamily="2" charset="2"/>
              <a:buChar char="ü"/>
            </a:pPr>
            <a:r>
              <a:rPr lang="zh-CN" altLang="en-US" sz="1800" b="0" dirty="0">
                <a:solidFill>
                  <a:srgbClr val="FF0000"/>
                </a:solidFill>
                <a:latin typeface="楷体" panose="02010609060101010101" pitchFamily="49" charset="-122"/>
                <a:ea typeface="楷体" panose="02010609060101010101" pitchFamily="49" charset="-122"/>
              </a:rPr>
              <a:t>悬挂电缆储存电缆筒</a:t>
            </a:r>
            <a:endParaRPr lang="zh-CN" altLang="en-US" sz="1800" b="0" dirty="0">
              <a:solidFill>
                <a:srgbClr val="FF0000"/>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ü"/>
            </a:pPr>
            <a:r>
              <a:rPr lang="zh-CN" altLang="en-US" sz="1800" b="0" dirty="0">
                <a:solidFill>
                  <a:srgbClr val="FF0000"/>
                </a:solidFill>
                <a:latin typeface="楷体" panose="02010609060101010101" pitchFamily="49" charset="-122"/>
                <a:ea typeface="楷体" panose="02010609060101010101" pitchFamily="49" charset="-122"/>
              </a:rPr>
              <a:t>电缆滑车</a:t>
            </a:r>
            <a:endParaRPr lang="zh-CN" altLang="en-US" sz="1800" b="0" dirty="0">
              <a:solidFill>
                <a:srgbClr val="FF0000"/>
              </a:solidFill>
              <a:latin typeface="楷体" panose="02010609060101010101" pitchFamily="49" charset="-122"/>
              <a:ea typeface="楷体" panose="02010609060101010101" pitchFamily="49" charset="-122"/>
            </a:endParaRPr>
          </a:p>
        </p:txBody>
      </p:sp>
      <p:sp>
        <p:nvSpPr>
          <p:cNvPr id="9" name="Text Box 8"/>
          <p:cNvSpPr txBox="1">
            <a:spLocks noChangeArrowheads="1"/>
          </p:cNvSpPr>
          <p:nvPr/>
        </p:nvSpPr>
        <p:spPr bwMode="auto">
          <a:xfrm>
            <a:off x="7289371" y="6462232"/>
            <a:ext cx="18546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800" dirty="0">
                <a:solidFill>
                  <a:srgbClr val="0000FF"/>
                </a:solidFill>
                <a:latin typeface="楷体" panose="02010609060101010101" pitchFamily="49" charset="-122"/>
                <a:ea typeface="楷体" panose="02010609060101010101" pitchFamily="49" charset="-122"/>
              </a:rPr>
              <a:t>电缆滑车方式</a:t>
            </a:r>
            <a:endParaRPr lang="zh-CN" altLang="en-US" sz="1800" dirty="0">
              <a:solidFill>
                <a:srgbClr val="0000FF"/>
              </a:solidFill>
              <a:latin typeface="楷体" panose="02010609060101010101" pitchFamily="49" charset="-122"/>
              <a:ea typeface="楷体" panose="02010609060101010101" pitchFamily="49" charset="-122"/>
            </a:endParaRPr>
          </a:p>
        </p:txBody>
      </p:sp>
      <p:sp>
        <p:nvSpPr>
          <p:cNvPr id="10" name="Text Box 8"/>
          <p:cNvSpPr txBox="1">
            <a:spLocks noChangeArrowheads="1"/>
          </p:cNvSpPr>
          <p:nvPr/>
        </p:nvSpPr>
        <p:spPr bwMode="auto">
          <a:xfrm>
            <a:off x="2395231" y="6037699"/>
            <a:ext cx="24130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800" dirty="0">
                <a:solidFill>
                  <a:srgbClr val="0000FF"/>
                </a:solidFill>
                <a:latin typeface="楷体" panose="02010609060101010101" pitchFamily="49" charset="-122"/>
                <a:ea typeface="楷体" panose="02010609060101010101" pitchFamily="49" charset="-122"/>
              </a:rPr>
              <a:t>悬挂电缆储存桶方式</a:t>
            </a:r>
            <a:endParaRPr lang="zh-CN" altLang="en-US" sz="1800" dirty="0">
              <a:solidFill>
                <a:srgbClr val="0000FF"/>
              </a:solidFill>
              <a:latin typeface="楷体" panose="02010609060101010101" pitchFamily="49" charset="-122"/>
              <a:ea typeface="楷体" panose="02010609060101010101" pitchFamily="49" charset="-122"/>
            </a:endParaRPr>
          </a:p>
        </p:txBody>
      </p:sp>
      <p:pic>
        <p:nvPicPr>
          <p:cNvPr id="13" name="Picture 7"/>
          <p:cNvPicPr>
            <a:picLocks noChangeAspect="1" noChangeArrowheads="1"/>
          </p:cNvPicPr>
          <p:nvPr/>
        </p:nvPicPr>
        <p:blipFill>
          <a:blip r:embed="rId4">
            <a:extLst>
              <a:ext uri="{28A0092B-C50C-407E-A947-70E740481C1C}">
                <a14:useLocalDpi xmlns:a14="http://schemas.microsoft.com/office/drawing/2010/main" val="0"/>
              </a:ext>
            </a:extLst>
          </a:blip>
          <a:srcRect l="446"/>
          <a:stretch>
            <a:fillRect/>
          </a:stretch>
        </p:blipFill>
        <p:spPr bwMode="auto">
          <a:xfrm>
            <a:off x="5088176" y="1401240"/>
            <a:ext cx="1241717" cy="2279788"/>
          </a:xfrm>
          <a:prstGeom prst="rect">
            <a:avLst/>
          </a:prstGeom>
          <a:noFill/>
          <a:ln w="38100">
            <a:solidFill>
              <a:srgbClr val="33CCCC"/>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741" y="2512375"/>
            <a:ext cx="1092754" cy="210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smtClean="0">
                <a:solidFill>
                  <a:srgbClr val="000000"/>
                </a:solidFill>
                <a:latin typeface="楷体" panose="02010609060101010101" pitchFamily="49" charset="-122"/>
                <a:ea typeface="楷体" panose="02010609060101010101" pitchFamily="49" charset="-122"/>
              </a:rPr>
              <a:t>5</a:t>
            </a:r>
            <a:r>
              <a:rPr lang="zh-CN" altLang="en-US" sz="1800" dirty="0" smtClean="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施工升降机分类</a:t>
            </a:r>
            <a:r>
              <a:rPr lang="en-US" altLang="zh-CN" sz="1800" dirty="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按导轨架截面形式</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6149"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a:solidFill>
                  <a:srgbClr val="000000"/>
                </a:solidFill>
                <a:latin typeface="楷体" panose="02010609060101010101" pitchFamily="49" charset="-122"/>
                <a:ea typeface="楷体" panose="02010609060101010101" pitchFamily="49" charset="-122"/>
              </a:rPr>
              <a:t>一</a:t>
            </a:r>
            <a:r>
              <a:rPr lang="zh-CN" altLang="en-US" sz="2400" b="0" dirty="0" smtClean="0">
                <a:solidFill>
                  <a:srgbClr val="000000"/>
                </a:solidFill>
                <a:latin typeface="楷体" panose="02010609060101010101" pitchFamily="49" charset="-122"/>
                <a:ea typeface="楷体" panose="02010609060101010101" pitchFamily="49" charset="-122"/>
              </a:rPr>
              <a:t>、概述</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5" name="文本框 61"/>
          <p:cNvSpPr txBox="1">
            <a:spLocks noChangeArrowheads="1"/>
          </p:cNvSpPr>
          <p:nvPr/>
        </p:nvSpPr>
        <p:spPr bwMode="auto">
          <a:xfrm>
            <a:off x="1522697" y="1489993"/>
            <a:ext cx="3192445" cy="923330"/>
          </a:xfrm>
          <a:prstGeom prst="rect">
            <a:avLst/>
          </a:prstGeom>
          <a:noFill/>
          <a:ln>
            <a:solidFill>
              <a:schemeClr val="accent1"/>
            </a:solidFill>
          </a:ln>
        </p:spPr>
        <p:txBody>
          <a:bodyPr wrap="square">
            <a:spAutoFit/>
          </a:bodyPr>
          <a:lstStyle>
            <a:lvl1pPr indent="457200">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marL="342900" indent="-342900">
              <a:lnSpc>
                <a:spcPct val="150000"/>
              </a:lnSpc>
              <a:buFont typeface="Wingdings" panose="05000000000000000000" pitchFamily="2" charset="2"/>
              <a:buChar char="ü"/>
            </a:pPr>
            <a:r>
              <a:rPr lang="zh-CN" altLang="en-US" sz="1800" b="0" dirty="0">
                <a:solidFill>
                  <a:srgbClr val="FF0000"/>
                </a:solidFill>
                <a:latin typeface="楷体" panose="02010609060101010101" pitchFamily="49" charset="-122"/>
                <a:ea typeface="楷体" panose="02010609060101010101" pitchFamily="49" charset="-122"/>
              </a:rPr>
              <a:t>矩形截面</a:t>
            </a:r>
            <a:endParaRPr lang="zh-CN" altLang="en-US" sz="1800" b="0" dirty="0">
              <a:solidFill>
                <a:srgbClr val="FF0000"/>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ü"/>
            </a:pPr>
            <a:r>
              <a:rPr lang="zh-CN" altLang="en-US" sz="1800" b="0" dirty="0" smtClean="0">
                <a:solidFill>
                  <a:srgbClr val="FF0000"/>
                </a:solidFill>
                <a:latin typeface="楷体" panose="02010609060101010101" pitchFamily="49" charset="-122"/>
                <a:ea typeface="楷体" panose="02010609060101010101" pitchFamily="49" charset="-122"/>
              </a:rPr>
              <a:t>三角形</a:t>
            </a:r>
            <a:r>
              <a:rPr lang="zh-CN" altLang="en-US" sz="1800" b="0" dirty="0">
                <a:solidFill>
                  <a:srgbClr val="FF0000"/>
                </a:solidFill>
                <a:latin typeface="楷体" panose="02010609060101010101" pitchFamily="49" charset="-122"/>
                <a:ea typeface="楷体" panose="02010609060101010101" pitchFamily="49" charset="-122"/>
              </a:rPr>
              <a:t>截面</a:t>
            </a:r>
            <a:endParaRPr lang="zh-CN" altLang="en-US" sz="1800" b="0" dirty="0">
              <a:solidFill>
                <a:srgbClr val="FF0000"/>
              </a:solidFill>
              <a:latin typeface="楷体" panose="02010609060101010101" pitchFamily="49" charset="-122"/>
              <a:ea typeface="楷体" panose="02010609060101010101" pitchFamily="49" charset="-122"/>
            </a:endParaRPr>
          </a:p>
        </p:txBody>
      </p:sp>
      <p:sp>
        <p:nvSpPr>
          <p:cNvPr id="9" name="Text Box 8"/>
          <p:cNvSpPr txBox="1">
            <a:spLocks noChangeArrowheads="1"/>
          </p:cNvSpPr>
          <p:nvPr/>
        </p:nvSpPr>
        <p:spPr bwMode="auto">
          <a:xfrm>
            <a:off x="6556680" y="6092900"/>
            <a:ext cx="18546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800" dirty="0">
                <a:solidFill>
                  <a:srgbClr val="0000FF"/>
                </a:solidFill>
                <a:latin typeface="楷体" panose="02010609060101010101" pitchFamily="49" charset="-122"/>
                <a:ea typeface="楷体" panose="02010609060101010101" pitchFamily="49" charset="-122"/>
              </a:rPr>
              <a:t>三角形截面</a:t>
            </a:r>
            <a:endParaRPr lang="zh-CN" altLang="en-US" sz="1800" dirty="0">
              <a:solidFill>
                <a:srgbClr val="0000FF"/>
              </a:solidFill>
              <a:latin typeface="楷体" panose="02010609060101010101" pitchFamily="49" charset="-122"/>
              <a:ea typeface="楷体" panose="02010609060101010101" pitchFamily="49" charset="-122"/>
            </a:endParaRPr>
          </a:p>
        </p:txBody>
      </p:sp>
      <p:sp>
        <p:nvSpPr>
          <p:cNvPr id="10" name="Text Box 8"/>
          <p:cNvSpPr txBox="1">
            <a:spLocks noChangeArrowheads="1"/>
          </p:cNvSpPr>
          <p:nvPr/>
        </p:nvSpPr>
        <p:spPr bwMode="auto">
          <a:xfrm>
            <a:off x="2404534" y="6092900"/>
            <a:ext cx="24130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800" dirty="0">
                <a:solidFill>
                  <a:srgbClr val="0000FF"/>
                </a:solidFill>
                <a:latin typeface="楷体" panose="02010609060101010101" pitchFamily="49" charset="-122"/>
                <a:ea typeface="楷体" panose="02010609060101010101" pitchFamily="49" charset="-122"/>
              </a:rPr>
              <a:t>矩形截面</a:t>
            </a:r>
            <a:endParaRPr lang="zh-CN" altLang="en-US" sz="1800" dirty="0">
              <a:solidFill>
                <a:srgbClr val="0000FF"/>
              </a:solidFill>
              <a:latin typeface="楷体" panose="02010609060101010101" pitchFamily="49" charset="-122"/>
              <a:ea typeface="楷体" panose="02010609060101010101" pitchFamily="49" charset="-122"/>
            </a:endParaRPr>
          </a:p>
        </p:txBody>
      </p:sp>
      <p:pic>
        <p:nvPicPr>
          <p:cNvPr id="15" name="Picture 14" descr="200907311527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697" y="2812325"/>
            <a:ext cx="4176713" cy="3125787"/>
          </a:xfrm>
          <a:prstGeom prst="rect">
            <a:avLst/>
          </a:prstGeom>
          <a:noFill/>
          <a:ln w="28575">
            <a:solidFill>
              <a:srgbClr val="00808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5" descr="dianti-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489993"/>
            <a:ext cx="3087687" cy="4459287"/>
          </a:xfrm>
          <a:prstGeom prst="rect">
            <a:avLst/>
          </a:prstGeom>
          <a:noFill/>
          <a:ln w="28575">
            <a:solidFill>
              <a:srgbClr val="00808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6" descr="CH-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39707" y="2529340"/>
            <a:ext cx="2719228" cy="3960000"/>
          </a:xfrm>
          <a:prstGeom prst="rect">
            <a:avLst/>
          </a:prstGeom>
          <a:noFill/>
          <a:ln w="38100">
            <a:solidFill>
              <a:srgbClr val="33CCCC"/>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0"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0886" y="2529340"/>
            <a:ext cx="2823542" cy="3960000"/>
          </a:xfrm>
          <a:prstGeom prst="rect">
            <a:avLst/>
          </a:prstGeom>
          <a:noFill/>
          <a:ln w="38100">
            <a:solidFill>
              <a:srgbClr val="33CCCC"/>
            </a:solidFill>
            <a:miter lim="800000"/>
            <a:headEnd/>
            <a:tailEnd/>
          </a:ln>
          <a:extLst>
            <a:ext uri="{909E8E84-426E-40DD-AFC4-6F175D3DCCD1}">
              <a14:hiddenFill xmlns:a14="http://schemas.microsoft.com/office/drawing/2010/main">
                <a:solidFill>
                  <a:srgbClr val="FFFFFF"/>
                </a:solidFill>
              </a14:hiddenFill>
            </a:ext>
          </a:extLst>
        </p:spPr>
      </p:pic>
      <p:pic>
        <p:nvPicPr>
          <p:cNvPr id="61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smtClean="0">
                <a:solidFill>
                  <a:srgbClr val="000000"/>
                </a:solidFill>
                <a:latin typeface="楷体" panose="02010609060101010101" pitchFamily="49" charset="-122"/>
                <a:ea typeface="楷体" panose="02010609060101010101" pitchFamily="49" charset="-122"/>
              </a:rPr>
              <a:t>5</a:t>
            </a:r>
            <a:r>
              <a:rPr lang="zh-CN" altLang="en-US" sz="1800" dirty="0" smtClean="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施工升降机分类</a:t>
            </a:r>
            <a:r>
              <a:rPr lang="en-US" altLang="zh-CN" sz="1800" dirty="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按吊笼数量</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6149"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a:solidFill>
                  <a:srgbClr val="000000"/>
                </a:solidFill>
                <a:latin typeface="楷体" panose="02010609060101010101" pitchFamily="49" charset="-122"/>
                <a:ea typeface="楷体" panose="02010609060101010101" pitchFamily="49" charset="-122"/>
              </a:rPr>
              <a:t>一</a:t>
            </a:r>
            <a:r>
              <a:rPr lang="zh-CN" altLang="en-US" sz="2400" b="0" dirty="0" smtClean="0">
                <a:solidFill>
                  <a:srgbClr val="000000"/>
                </a:solidFill>
                <a:latin typeface="楷体" panose="02010609060101010101" pitchFamily="49" charset="-122"/>
                <a:ea typeface="楷体" panose="02010609060101010101" pitchFamily="49" charset="-122"/>
              </a:rPr>
              <a:t>、概述</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5" name="文本框 61"/>
          <p:cNvSpPr txBox="1">
            <a:spLocks noChangeArrowheads="1"/>
          </p:cNvSpPr>
          <p:nvPr/>
        </p:nvSpPr>
        <p:spPr bwMode="auto">
          <a:xfrm>
            <a:off x="2030125" y="1395564"/>
            <a:ext cx="2728810" cy="923330"/>
          </a:xfrm>
          <a:prstGeom prst="rect">
            <a:avLst/>
          </a:prstGeom>
          <a:noFill/>
          <a:ln>
            <a:solidFill>
              <a:schemeClr val="accent1"/>
            </a:solidFill>
          </a:ln>
        </p:spPr>
        <p:txBody>
          <a:bodyPr wrap="square">
            <a:spAutoFit/>
          </a:bodyPr>
          <a:lstStyle>
            <a:lvl1pPr indent="457200">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marL="342900" indent="-342900">
              <a:lnSpc>
                <a:spcPct val="150000"/>
              </a:lnSpc>
              <a:buFont typeface="Wingdings" panose="05000000000000000000" pitchFamily="2" charset="2"/>
              <a:buChar char="ü"/>
            </a:pPr>
            <a:r>
              <a:rPr lang="zh-CN" altLang="en-US" sz="1800" b="0" dirty="0">
                <a:solidFill>
                  <a:srgbClr val="FF0000"/>
                </a:solidFill>
                <a:latin typeface="楷体" panose="02010609060101010101" pitchFamily="49" charset="-122"/>
                <a:ea typeface="楷体" panose="02010609060101010101" pitchFamily="49" charset="-122"/>
              </a:rPr>
              <a:t>单笼</a:t>
            </a:r>
            <a:endParaRPr lang="zh-CN" altLang="en-US" sz="1800" b="0" dirty="0">
              <a:solidFill>
                <a:srgbClr val="FF0000"/>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ü"/>
            </a:pPr>
            <a:r>
              <a:rPr lang="zh-CN" altLang="en-US" sz="1800" b="0" dirty="0">
                <a:solidFill>
                  <a:srgbClr val="FF0000"/>
                </a:solidFill>
                <a:latin typeface="楷体" panose="02010609060101010101" pitchFamily="49" charset="-122"/>
                <a:ea typeface="楷体" panose="02010609060101010101" pitchFamily="49" charset="-122"/>
              </a:rPr>
              <a:t>双笼</a:t>
            </a:r>
            <a:endParaRPr lang="zh-CN" altLang="en-US" sz="1800" b="0" dirty="0">
              <a:solidFill>
                <a:srgbClr val="FF0000"/>
              </a:solidFill>
              <a:latin typeface="楷体" panose="02010609060101010101" pitchFamily="49" charset="-122"/>
              <a:ea typeface="楷体" panose="02010609060101010101" pitchFamily="49" charset="-122"/>
            </a:endParaRPr>
          </a:p>
        </p:txBody>
      </p:sp>
      <p:sp>
        <p:nvSpPr>
          <p:cNvPr id="12" name="Text Box 7"/>
          <p:cNvSpPr txBox="1">
            <a:spLocks noChangeArrowheads="1"/>
          </p:cNvSpPr>
          <p:nvPr/>
        </p:nvSpPr>
        <p:spPr bwMode="auto">
          <a:xfrm>
            <a:off x="5626089" y="2546046"/>
            <a:ext cx="43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defRPr sz="1800">
                <a:solidFill>
                  <a:srgbClr val="0000FF"/>
                </a:solidFill>
                <a:latin typeface="楷体" panose="02010609060101010101" pitchFamily="49" charset="-122"/>
                <a:ea typeface="楷体" panose="02010609060101010101" pitchFamily="49"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双笼</a:t>
            </a:r>
            <a:endParaRPr lang="zh-CN" altLang="en-US" dirty="0"/>
          </a:p>
        </p:txBody>
      </p:sp>
      <p:sp>
        <p:nvSpPr>
          <p:cNvPr id="13" name="Text Box 8"/>
          <p:cNvSpPr txBox="1">
            <a:spLocks noChangeArrowheads="1"/>
          </p:cNvSpPr>
          <p:nvPr/>
        </p:nvSpPr>
        <p:spPr bwMode="auto">
          <a:xfrm>
            <a:off x="2039707" y="2537836"/>
            <a:ext cx="4683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defRPr sz="1800">
                <a:solidFill>
                  <a:srgbClr val="0000FF"/>
                </a:solidFill>
                <a:latin typeface="楷体" panose="02010609060101010101" pitchFamily="49" charset="-122"/>
                <a:ea typeface="楷体" panose="02010609060101010101" pitchFamily="49"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单笼</a:t>
            </a:r>
            <a:endParaRPr lang="zh-CN" altLang="en-US"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8" descr="双导架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088890" y="4159656"/>
            <a:ext cx="1890001" cy="2520000"/>
          </a:xfrm>
          <a:prstGeom prst="rect">
            <a:avLst/>
          </a:prstGeom>
          <a:noFill/>
          <a:ln w="38100">
            <a:solidFill>
              <a:srgbClr val="00FFFF"/>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3" descr="CH-5"/>
          <p:cNvPicPr>
            <a:picLocks noChangeAspect="1" noChangeArrowheads="1"/>
          </p:cNvPicPr>
          <p:nvPr/>
        </p:nvPicPr>
        <p:blipFill>
          <a:blip r:embed="rId2" cstate="print">
            <a:extLst>
              <a:ext uri="{28A0092B-C50C-407E-A947-70E740481C1C}">
                <a14:useLocalDpi xmlns:a14="http://schemas.microsoft.com/office/drawing/2010/main" val="0"/>
              </a:ext>
            </a:extLst>
          </a:blip>
          <a:srcRect r="89" b="15936"/>
          <a:stretch>
            <a:fillRect/>
          </a:stretch>
        </p:blipFill>
        <p:spPr bwMode="auto">
          <a:xfrm>
            <a:off x="4242179" y="4190469"/>
            <a:ext cx="2015365" cy="2520000"/>
          </a:xfrm>
          <a:prstGeom prst="rect">
            <a:avLst/>
          </a:prstGeom>
          <a:noFill/>
          <a:ln w="38100">
            <a:solidFill>
              <a:srgbClr val="33CCCC"/>
            </a:solidFill>
            <a:miter lim="800000"/>
            <a:headEnd/>
            <a:tailEnd/>
          </a:ln>
          <a:extLst>
            <a:ext uri="{909E8E84-426E-40DD-AFC4-6F175D3DCCD1}">
              <a14:hiddenFill xmlns:a14="http://schemas.microsoft.com/office/drawing/2010/main">
                <a:solidFill>
                  <a:srgbClr val="FFFFFF"/>
                </a:solidFill>
              </a14:hiddenFill>
            </a:ext>
          </a:extLst>
        </p:spPr>
      </p:pic>
      <p:pic>
        <p:nvPicPr>
          <p:cNvPr id="61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smtClean="0">
                <a:solidFill>
                  <a:srgbClr val="000000"/>
                </a:solidFill>
                <a:latin typeface="楷体" panose="02010609060101010101" pitchFamily="49" charset="-122"/>
                <a:ea typeface="楷体" panose="02010609060101010101" pitchFamily="49" charset="-122"/>
              </a:rPr>
              <a:t>5</a:t>
            </a:r>
            <a:r>
              <a:rPr lang="zh-CN" altLang="en-US" sz="1800" dirty="0" smtClean="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施工升降机分类</a:t>
            </a:r>
            <a:r>
              <a:rPr lang="en-US" altLang="zh-CN" sz="1800" dirty="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按导轨架安装形式</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6149"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a:solidFill>
                  <a:srgbClr val="000000"/>
                </a:solidFill>
                <a:latin typeface="楷体" panose="02010609060101010101" pitchFamily="49" charset="-122"/>
                <a:ea typeface="楷体" panose="02010609060101010101" pitchFamily="49" charset="-122"/>
              </a:rPr>
              <a:t>一</a:t>
            </a:r>
            <a:r>
              <a:rPr lang="zh-CN" altLang="en-US" sz="2400" b="0" dirty="0" smtClean="0">
                <a:solidFill>
                  <a:srgbClr val="000000"/>
                </a:solidFill>
                <a:latin typeface="楷体" panose="02010609060101010101" pitchFamily="49" charset="-122"/>
                <a:ea typeface="楷体" panose="02010609060101010101" pitchFamily="49" charset="-122"/>
              </a:rPr>
              <a:t>、概述</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5" name="文本框 61"/>
          <p:cNvSpPr txBox="1">
            <a:spLocks noChangeArrowheads="1"/>
          </p:cNvSpPr>
          <p:nvPr/>
        </p:nvSpPr>
        <p:spPr bwMode="auto">
          <a:xfrm>
            <a:off x="1555677" y="1376363"/>
            <a:ext cx="2325851" cy="2169825"/>
          </a:xfrm>
          <a:prstGeom prst="rect">
            <a:avLst/>
          </a:prstGeom>
          <a:noFill/>
          <a:ln>
            <a:solidFill>
              <a:schemeClr val="accent1"/>
            </a:solidFill>
          </a:ln>
        </p:spPr>
        <p:txBody>
          <a:bodyPr wrap="square">
            <a:spAutoFit/>
          </a:bodyPr>
          <a:lstStyle>
            <a:lvl1pPr indent="457200">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marL="342900" indent="-342900">
              <a:lnSpc>
                <a:spcPct val="150000"/>
              </a:lnSpc>
              <a:buFont typeface="Wingdings" panose="05000000000000000000" pitchFamily="2" charset="2"/>
              <a:buChar char="ü"/>
            </a:pPr>
            <a:r>
              <a:rPr lang="zh-CN" altLang="en-US" sz="1800" b="0" dirty="0">
                <a:solidFill>
                  <a:srgbClr val="FF0000"/>
                </a:solidFill>
                <a:latin typeface="楷体" panose="02010609060101010101" pitchFamily="49" charset="-122"/>
                <a:ea typeface="楷体" panose="02010609060101010101" pitchFamily="49" charset="-122"/>
              </a:rPr>
              <a:t>垂直安装</a:t>
            </a:r>
            <a:endParaRPr lang="zh-CN" altLang="en-US" sz="1800" b="0" dirty="0">
              <a:solidFill>
                <a:srgbClr val="FF0000"/>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ü"/>
            </a:pPr>
            <a:r>
              <a:rPr lang="zh-CN" altLang="en-US" sz="1800" b="0" dirty="0">
                <a:solidFill>
                  <a:srgbClr val="FF0000"/>
                </a:solidFill>
                <a:latin typeface="楷体" panose="02010609060101010101" pitchFamily="49" charset="-122"/>
                <a:ea typeface="楷体" panose="02010609060101010101" pitchFamily="49" charset="-122"/>
              </a:rPr>
              <a:t>倾斜</a:t>
            </a:r>
            <a:r>
              <a:rPr lang="zh-CN" altLang="en-US" sz="1800" b="0" dirty="0" smtClean="0">
                <a:solidFill>
                  <a:srgbClr val="FF0000"/>
                </a:solidFill>
                <a:latin typeface="楷体" panose="02010609060101010101" pitchFamily="49" charset="-122"/>
                <a:ea typeface="楷体" panose="02010609060101010101" pitchFamily="49" charset="-122"/>
              </a:rPr>
              <a:t>安装</a:t>
            </a:r>
            <a:endParaRPr lang="en-US" altLang="zh-CN" sz="1800" b="0" dirty="0" smtClean="0">
              <a:solidFill>
                <a:srgbClr val="FF0000"/>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ü"/>
            </a:pPr>
            <a:r>
              <a:rPr lang="zh-CN" altLang="en-US" sz="1800" b="0" dirty="0">
                <a:solidFill>
                  <a:srgbClr val="FF0000"/>
                </a:solidFill>
                <a:latin typeface="楷体" panose="02010609060101010101" pitchFamily="49" charset="-122"/>
                <a:ea typeface="楷体" panose="02010609060101010101" pitchFamily="49" charset="-122"/>
              </a:rPr>
              <a:t>曲线安装</a:t>
            </a:r>
            <a:endParaRPr lang="zh-CN" altLang="en-US" sz="1800" b="0" dirty="0">
              <a:solidFill>
                <a:srgbClr val="FF0000"/>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ü"/>
            </a:pPr>
            <a:r>
              <a:rPr lang="zh-CN" altLang="en-US" sz="1800" b="0" dirty="0">
                <a:solidFill>
                  <a:srgbClr val="FF0000"/>
                </a:solidFill>
                <a:latin typeface="楷体" panose="02010609060101010101" pitchFamily="49" charset="-122"/>
                <a:ea typeface="楷体" panose="02010609060101010101" pitchFamily="49" charset="-122"/>
              </a:rPr>
              <a:t>单导轨架</a:t>
            </a:r>
            <a:endParaRPr lang="zh-CN" altLang="en-US" sz="1800" b="0" dirty="0">
              <a:solidFill>
                <a:srgbClr val="FF0000"/>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ü"/>
            </a:pPr>
            <a:r>
              <a:rPr lang="zh-CN" altLang="en-US" sz="1800" b="0" dirty="0">
                <a:solidFill>
                  <a:srgbClr val="FF0000"/>
                </a:solidFill>
                <a:latin typeface="楷体" panose="02010609060101010101" pitchFamily="49" charset="-122"/>
                <a:ea typeface="楷体" panose="02010609060101010101" pitchFamily="49" charset="-122"/>
              </a:rPr>
              <a:t>双导轨</a:t>
            </a:r>
            <a:r>
              <a:rPr lang="zh-CN" altLang="en-US" sz="1800" b="0" dirty="0" smtClean="0">
                <a:solidFill>
                  <a:srgbClr val="FF0000"/>
                </a:solidFill>
                <a:latin typeface="楷体" panose="02010609060101010101" pitchFamily="49" charset="-122"/>
                <a:ea typeface="楷体" panose="02010609060101010101" pitchFamily="49" charset="-122"/>
              </a:rPr>
              <a:t>架</a:t>
            </a:r>
            <a:endParaRPr lang="zh-CN" altLang="en-US" sz="1800" b="0" dirty="0">
              <a:solidFill>
                <a:srgbClr val="FF0000"/>
              </a:solidFill>
              <a:latin typeface="楷体" panose="02010609060101010101" pitchFamily="49" charset="-122"/>
              <a:ea typeface="楷体" panose="02010609060101010101" pitchFamily="49" charset="-122"/>
            </a:endParaRPr>
          </a:p>
        </p:txBody>
      </p:sp>
      <p:sp>
        <p:nvSpPr>
          <p:cNvPr id="12" name="Text Box 7"/>
          <p:cNvSpPr txBox="1">
            <a:spLocks noChangeArrowheads="1"/>
          </p:cNvSpPr>
          <p:nvPr/>
        </p:nvSpPr>
        <p:spPr bwMode="auto">
          <a:xfrm>
            <a:off x="7088890" y="4167078"/>
            <a:ext cx="431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defRPr sz="1800">
                <a:solidFill>
                  <a:srgbClr val="0000FF"/>
                </a:solidFill>
                <a:latin typeface="楷体" panose="02010609060101010101" pitchFamily="49" charset="-122"/>
                <a:ea typeface="楷体" panose="02010609060101010101" pitchFamily="49"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smtClean="0">
                <a:solidFill>
                  <a:srgbClr val="FFFF00"/>
                </a:solidFill>
              </a:rPr>
              <a:t>双导轨式</a:t>
            </a:r>
            <a:endParaRPr lang="zh-CN" altLang="en-US" dirty="0">
              <a:solidFill>
                <a:srgbClr val="FFFF00"/>
              </a:solidFill>
            </a:endParaRPr>
          </a:p>
        </p:txBody>
      </p:sp>
      <p:sp>
        <p:nvSpPr>
          <p:cNvPr id="13" name="Text Box 8"/>
          <p:cNvSpPr txBox="1">
            <a:spLocks noChangeArrowheads="1"/>
          </p:cNvSpPr>
          <p:nvPr/>
        </p:nvSpPr>
        <p:spPr bwMode="auto">
          <a:xfrm>
            <a:off x="4237359" y="4202296"/>
            <a:ext cx="4938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defRPr sz="1800">
                <a:solidFill>
                  <a:srgbClr val="0000FF"/>
                </a:solidFill>
                <a:latin typeface="楷体" panose="02010609060101010101" pitchFamily="49" charset="-122"/>
                <a:ea typeface="楷体" panose="02010609060101010101" pitchFamily="49"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smtClean="0">
                <a:solidFill>
                  <a:srgbClr val="FFFF00"/>
                </a:solidFill>
              </a:rPr>
              <a:t>单导轨式</a:t>
            </a:r>
            <a:endParaRPr lang="zh-CN" altLang="en-US" dirty="0">
              <a:solidFill>
                <a:srgbClr val="FFFF00"/>
              </a:solidFill>
            </a:endParaRPr>
          </a:p>
        </p:txBody>
      </p:sp>
      <p:graphicFrame>
        <p:nvGraphicFramePr>
          <p:cNvPr id="10" name="Object 5"/>
          <p:cNvGraphicFramePr>
            <a:graphicFrameLocks noChangeAspect="1"/>
          </p:cNvGraphicFramePr>
          <p:nvPr/>
        </p:nvGraphicFramePr>
        <p:xfrm>
          <a:off x="4254940" y="1376363"/>
          <a:ext cx="4757448" cy="2664705"/>
        </p:xfrm>
        <a:graphic>
          <a:graphicData uri="http://schemas.openxmlformats.org/presentationml/2006/ole">
            <mc:AlternateContent xmlns:mc="http://schemas.openxmlformats.org/markup-compatibility/2006">
              <mc:Choice xmlns:v="urn:schemas-microsoft-com:vml" Requires="v">
                <p:oleObj spid="_x0000_s1152" name="Drawing" r:id="rId4" imgW="9182100" imgH="5143500" progId="AutoCAD.Drawing.14">
                  <p:embed/>
                </p:oleObj>
              </mc:Choice>
              <mc:Fallback>
                <p:oleObj name="Drawing" r:id="rId4" imgW="9182100" imgH="5143500" progId="AutoCAD.Drawing.14">
                  <p:embed/>
                  <p:pic>
                    <p:nvPicPr>
                      <p:cNvPr id="0" name="图片 11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4940" y="1376363"/>
                        <a:ext cx="4757448" cy="2664705"/>
                      </a:xfrm>
                      <a:prstGeom prst="rect">
                        <a:avLst/>
                      </a:prstGeom>
                      <a:noFill/>
                      <a:ln w="38100">
                        <a:solidFill>
                          <a:srgbClr val="33CCCC"/>
                        </a:solidFill>
                        <a:miter lim="800000"/>
                        <a:headEnd/>
                        <a:tailEnd/>
                      </a:ln>
                      <a:effec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smtClean="0">
                <a:solidFill>
                  <a:srgbClr val="000000"/>
                </a:solidFill>
                <a:latin typeface="楷体" panose="02010609060101010101" pitchFamily="49" charset="-122"/>
                <a:ea typeface="楷体" panose="02010609060101010101" pitchFamily="49" charset="-122"/>
              </a:rPr>
              <a:t>5</a:t>
            </a:r>
            <a:r>
              <a:rPr lang="zh-CN" altLang="en-US" sz="1800" dirty="0" smtClean="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施工升降机分类</a:t>
            </a:r>
            <a:r>
              <a:rPr lang="en-US" altLang="zh-CN" sz="1800" dirty="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按附着型式</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6149"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a:solidFill>
                  <a:srgbClr val="000000"/>
                </a:solidFill>
                <a:latin typeface="楷体" panose="02010609060101010101" pitchFamily="49" charset="-122"/>
                <a:ea typeface="楷体" panose="02010609060101010101" pitchFamily="49" charset="-122"/>
              </a:rPr>
              <a:t>一</a:t>
            </a:r>
            <a:r>
              <a:rPr lang="zh-CN" altLang="en-US" sz="2400" b="0" dirty="0" smtClean="0">
                <a:solidFill>
                  <a:srgbClr val="000000"/>
                </a:solidFill>
                <a:latin typeface="楷体" panose="02010609060101010101" pitchFamily="49" charset="-122"/>
                <a:ea typeface="楷体" panose="02010609060101010101" pitchFamily="49" charset="-122"/>
              </a:rPr>
              <a:t>、概述</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5" name="文本框 61"/>
          <p:cNvSpPr txBox="1">
            <a:spLocks noChangeArrowheads="1"/>
          </p:cNvSpPr>
          <p:nvPr/>
        </p:nvSpPr>
        <p:spPr bwMode="auto">
          <a:xfrm>
            <a:off x="1619673" y="1376363"/>
            <a:ext cx="1728192" cy="923330"/>
          </a:xfrm>
          <a:prstGeom prst="rect">
            <a:avLst/>
          </a:prstGeom>
          <a:noFill/>
          <a:ln>
            <a:solidFill>
              <a:schemeClr val="accent1"/>
            </a:solidFill>
          </a:ln>
        </p:spPr>
        <p:txBody>
          <a:bodyPr wrap="square">
            <a:spAutoFit/>
          </a:bodyPr>
          <a:lstStyle>
            <a:lvl1pPr indent="457200">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marL="342900" indent="-342900">
              <a:lnSpc>
                <a:spcPct val="150000"/>
              </a:lnSpc>
              <a:buFont typeface="Wingdings" panose="05000000000000000000" pitchFamily="2" charset="2"/>
              <a:buChar char="ü"/>
            </a:pPr>
            <a:r>
              <a:rPr lang="zh-CN" altLang="en-US" sz="1800" b="0" dirty="0">
                <a:solidFill>
                  <a:srgbClr val="FF0000"/>
                </a:solidFill>
                <a:latin typeface="楷体" panose="02010609060101010101" pitchFamily="49" charset="-122"/>
                <a:ea typeface="楷体" panose="02010609060101010101" pitchFamily="49" charset="-122"/>
              </a:rPr>
              <a:t>直接附墙</a:t>
            </a:r>
            <a:endParaRPr lang="zh-CN" altLang="en-US" sz="1800" b="0" dirty="0">
              <a:solidFill>
                <a:srgbClr val="FF0000"/>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ü"/>
            </a:pPr>
            <a:r>
              <a:rPr lang="zh-CN" altLang="en-US" sz="1800" b="0" dirty="0">
                <a:solidFill>
                  <a:srgbClr val="FF0000"/>
                </a:solidFill>
                <a:latin typeface="楷体" panose="02010609060101010101" pitchFamily="49" charset="-122"/>
                <a:ea typeface="楷体" panose="02010609060101010101" pitchFamily="49" charset="-122"/>
              </a:rPr>
              <a:t>间接附</a:t>
            </a:r>
            <a:r>
              <a:rPr lang="zh-CN" altLang="en-US" sz="1800" b="0" dirty="0" smtClean="0">
                <a:solidFill>
                  <a:srgbClr val="FF0000"/>
                </a:solidFill>
                <a:latin typeface="楷体" panose="02010609060101010101" pitchFamily="49" charset="-122"/>
                <a:ea typeface="楷体" panose="02010609060101010101" pitchFamily="49" charset="-122"/>
              </a:rPr>
              <a:t>墙</a:t>
            </a:r>
            <a:endParaRPr lang="zh-CN" altLang="en-US" sz="1800" b="0" dirty="0">
              <a:solidFill>
                <a:srgbClr val="FF0000"/>
              </a:solidFill>
              <a:latin typeface="楷体" panose="02010609060101010101" pitchFamily="49" charset="-122"/>
              <a:ea typeface="楷体" panose="02010609060101010101" pitchFamily="49" charset="-122"/>
            </a:endParaRPr>
          </a:p>
        </p:txBody>
      </p:sp>
      <p:graphicFrame>
        <p:nvGraphicFramePr>
          <p:cNvPr id="2" name="对象 1"/>
          <p:cNvGraphicFramePr>
            <a:graphicFrameLocks noChangeAspect="1"/>
          </p:cNvGraphicFramePr>
          <p:nvPr/>
        </p:nvGraphicFramePr>
        <p:xfrm>
          <a:off x="3563888" y="1376363"/>
          <a:ext cx="5193366" cy="2747117"/>
        </p:xfrm>
        <a:graphic>
          <a:graphicData uri="http://schemas.openxmlformats.org/presentationml/2006/ole">
            <mc:AlternateContent xmlns:mc="http://schemas.openxmlformats.org/markup-compatibility/2006">
              <mc:Choice xmlns:v="urn:schemas-microsoft-com:vml" Requires="v">
                <p:oleObj spid="_x0000_s2176" name="Drawing" r:id="rId2" imgW="9182100" imgH="5143500" progId="AutoCAD.Drawing.14">
                  <p:embed/>
                </p:oleObj>
              </mc:Choice>
              <mc:Fallback>
                <p:oleObj name="Drawing" r:id="rId2" imgW="9182100" imgH="5143500" progId="AutoCAD.Drawing.14">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l="12790" t="2800" r="17729"/>
                      <a:stretch>
                        <a:fillRect/>
                      </a:stretch>
                    </p:blipFill>
                    <p:spPr bwMode="auto">
                      <a:xfrm>
                        <a:off x="3563888" y="1376363"/>
                        <a:ext cx="5193366" cy="2747117"/>
                      </a:xfrm>
                      <a:prstGeom prst="rect">
                        <a:avLst/>
                      </a:prstGeom>
                      <a:solidFill>
                        <a:srgbClr val="33CCCC"/>
                      </a:solidFill>
                      <a:ln w="38100">
                        <a:solidFill>
                          <a:srgbClr val="33CCCC"/>
                        </a:solidFill>
                        <a:miter lim="800000"/>
                        <a:headEnd/>
                        <a:tailEnd/>
                      </a:ln>
                      <a:effectLst/>
                    </p:spPr>
                  </p:pic>
                </p:oleObj>
              </mc:Fallback>
            </mc:AlternateContent>
          </a:graphicData>
        </a:graphic>
      </p:graphicFrame>
      <p:pic>
        <p:nvPicPr>
          <p:cNvPr id="7" name="Picture 13" descr="ti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4215776"/>
            <a:ext cx="1933202" cy="2520000"/>
          </a:xfrm>
          <a:prstGeom prst="rect">
            <a:avLst/>
          </a:prstGeom>
          <a:noFill/>
          <a:ln w="38100">
            <a:solidFill>
              <a:srgbClr val="33CCCC"/>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8" descr="tie-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6116" y="4221088"/>
            <a:ext cx="3141138" cy="2520000"/>
          </a:xfrm>
          <a:prstGeom prst="rect">
            <a:avLst/>
          </a:prstGeom>
          <a:noFill/>
          <a:ln w="38100">
            <a:solidFill>
              <a:srgbClr val="33CCCC"/>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矩形​​ 27"/>
          <p:cNvSpPr/>
          <p:nvPr/>
        </p:nvSpPr>
        <p:spPr>
          <a:xfrm>
            <a:off x="1403350" y="1844675"/>
            <a:ext cx="7740650" cy="3097213"/>
          </a:xfrm>
          <a:prstGeom prst="rect">
            <a:avLst/>
          </a:prstGeom>
          <a:solidFill>
            <a:schemeClr val="bg1">
              <a:lumMod val="95000"/>
            </a:schemeClr>
          </a:solid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8435" name="图片 20"/>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8075" r="8389"/>
          <a:stretch>
            <a:fillRect/>
          </a:stretch>
        </p:blipFill>
        <p:spPr bwMode="auto">
          <a:xfrm>
            <a:off x="1476375" y="2092325"/>
            <a:ext cx="2230438"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1"/>
          <p:cNvSpPr txBox="1">
            <a:spLocks noChangeArrowheads="1"/>
          </p:cNvSpPr>
          <p:nvPr/>
        </p:nvSpPr>
        <p:spPr bwMode="auto">
          <a:xfrm>
            <a:off x="3706813" y="2924175"/>
            <a:ext cx="5437187" cy="54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ts val="3500"/>
              </a:lnSpc>
              <a:defRPr/>
            </a:pPr>
            <a:r>
              <a:rPr lang="zh-CN" altLang="en-US" sz="3200" dirty="0">
                <a:solidFill>
                  <a:srgbClr val="000000"/>
                </a:solidFill>
                <a:latin typeface="楷体" panose="02010609060101010101" pitchFamily="49" charset="-122"/>
                <a:ea typeface="楷体" panose="02010609060101010101" pitchFamily="49" charset="-122"/>
              </a:rPr>
              <a:t>二</a:t>
            </a:r>
            <a:r>
              <a:rPr lang="zh-CN" altLang="en-US" sz="3200" dirty="0" smtClean="0">
                <a:solidFill>
                  <a:srgbClr val="000000"/>
                </a:solidFill>
                <a:latin typeface="楷体" panose="02010609060101010101" pitchFamily="49" charset="-122"/>
                <a:ea typeface="楷体" panose="02010609060101010101" pitchFamily="49" charset="-122"/>
              </a:rPr>
              <a:t>、安全风险管理</a:t>
            </a:r>
            <a:endParaRPr lang="en-US" altLang="zh-CN" sz="3200" dirty="0">
              <a:solidFill>
                <a:srgbClr val="0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1</a:t>
            </a:r>
            <a:r>
              <a:rPr lang="zh-CN" altLang="en-US" sz="1800" dirty="0">
                <a:solidFill>
                  <a:srgbClr val="000000"/>
                </a:solidFill>
                <a:latin typeface="楷体" panose="02010609060101010101" pitchFamily="49" charset="-122"/>
                <a:ea typeface="楷体" panose="02010609060101010101" pitchFamily="49" charset="-122"/>
              </a:rPr>
              <a:t>、施工升降机重大危险源</a:t>
            </a:r>
            <a:r>
              <a:rPr lang="zh-CN" altLang="en-US" sz="1800" dirty="0" smtClean="0">
                <a:solidFill>
                  <a:srgbClr val="000000"/>
                </a:solidFill>
                <a:latin typeface="楷体" panose="02010609060101010101" pitchFamily="49" charset="-122"/>
                <a:ea typeface="楷体" panose="02010609060101010101" pitchFamily="49" charset="-122"/>
              </a:rPr>
              <a:t>管理</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二、安全风险管理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6" name="矩形 4"/>
          <p:cNvSpPr>
            <a:spLocks noChangeArrowheads="1"/>
          </p:cNvSpPr>
          <p:nvPr/>
        </p:nvSpPr>
        <p:spPr bwMode="auto">
          <a:xfrm>
            <a:off x="1763688" y="1381716"/>
            <a:ext cx="7056784"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Ø"/>
            </a:pPr>
            <a:r>
              <a:rPr lang="zh-CN" altLang="en-US" sz="1800" b="0" dirty="0" smtClean="0">
                <a:solidFill>
                  <a:srgbClr val="000000"/>
                </a:solidFill>
                <a:latin typeface="楷体" panose="02010609060101010101" pitchFamily="49" charset="-122"/>
                <a:ea typeface="楷体" panose="02010609060101010101" pitchFamily="49" charset="-122"/>
              </a:rPr>
              <a:t>从</a:t>
            </a:r>
            <a:r>
              <a:rPr lang="zh-CN" altLang="en-US" sz="1800" b="0" dirty="0">
                <a:solidFill>
                  <a:srgbClr val="000000"/>
                </a:solidFill>
                <a:latin typeface="楷体" panose="02010609060101010101" pitchFamily="49" charset="-122"/>
                <a:ea typeface="楷体" panose="02010609060101010101" pitchFamily="49" charset="-122"/>
              </a:rPr>
              <a:t>安装到使用到拆除必须有详细的施工方案，并由施工单位负责人审批，监理单位项目总监审核通过后再行相关内容施工。</a:t>
            </a:r>
            <a:endParaRPr lang="zh-CN" altLang="en-US" sz="1800" b="0" dirty="0">
              <a:solidFill>
                <a:srgbClr val="000000"/>
              </a:solidFill>
              <a:latin typeface="楷体" panose="02010609060101010101" pitchFamily="49" charset="-122"/>
              <a:ea typeface="楷体" panose="02010609060101010101" pitchFamily="49" charset="-122"/>
            </a:endParaRPr>
          </a:p>
          <a:p>
            <a:pPr marL="285750" indent="-285750" eaLnBrk="1" hangingPunct="1">
              <a:lnSpc>
                <a:spcPct val="150000"/>
              </a:lnSpc>
              <a:buFont typeface="Wingdings" panose="05000000000000000000" pitchFamily="2" charset="2"/>
              <a:buChar char="Ø"/>
            </a:pPr>
            <a:r>
              <a:rPr lang="zh-CN" altLang="en-US" sz="1800" b="0" dirty="0" smtClean="0">
                <a:solidFill>
                  <a:srgbClr val="000000"/>
                </a:solidFill>
                <a:latin typeface="楷体" panose="02010609060101010101" pitchFamily="49" charset="-122"/>
                <a:ea typeface="楷体" panose="02010609060101010101" pitchFamily="49" charset="-122"/>
              </a:rPr>
              <a:t>安装</a:t>
            </a:r>
            <a:r>
              <a:rPr lang="zh-CN" altLang="en-US" sz="1800" b="0" dirty="0">
                <a:solidFill>
                  <a:srgbClr val="000000"/>
                </a:solidFill>
                <a:latin typeface="楷体" panose="02010609060101010101" pitchFamily="49" charset="-122"/>
                <a:ea typeface="楷体" panose="02010609060101010101" pitchFamily="49" charset="-122"/>
              </a:rPr>
              <a:t>单位、拆除单位必须具备相关资格证书。</a:t>
            </a:r>
            <a:endParaRPr lang="zh-CN" altLang="en-US" sz="1800" b="0" dirty="0">
              <a:solidFill>
                <a:srgbClr val="000000"/>
              </a:solidFill>
              <a:latin typeface="楷体" panose="02010609060101010101" pitchFamily="49" charset="-122"/>
              <a:ea typeface="楷体" panose="02010609060101010101" pitchFamily="49" charset="-122"/>
            </a:endParaRPr>
          </a:p>
          <a:p>
            <a:pPr marL="285750" indent="-285750" eaLnBrk="1" hangingPunct="1">
              <a:lnSpc>
                <a:spcPct val="150000"/>
              </a:lnSpc>
              <a:buFont typeface="Wingdings" panose="05000000000000000000" pitchFamily="2" charset="2"/>
              <a:buChar char="Ø"/>
            </a:pPr>
            <a:r>
              <a:rPr lang="zh-CN" altLang="en-US" sz="1800" b="0" dirty="0" smtClean="0">
                <a:solidFill>
                  <a:srgbClr val="000000"/>
                </a:solidFill>
                <a:latin typeface="楷体" panose="02010609060101010101" pitchFamily="49" charset="-122"/>
                <a:ea typeface="楷体" panose="02010609060101010101" pitchFamily="49" charset="-122"/>
              </a:rPr>
              <a:t>特种</a:t>
            </a:r>
            <a:r>
              <a:rPr lang="zh-CN" altLang="en-US" sz="1800" b="0" dirty="0">
                <a:solidFill>
                  <a:srgbClr val="000000"/>
                </a:solidFill>
                <a:latin typeface="楷体" panose="02010609060101010101" pitchFamily="49" charset="-122"/>
                <a:ea typeface="楷体" panose="02010609060101010101" pitchFamily="49" charset="-122"/>
              </a:rPr>
              <a:t>设备必须经过当地安检部门备案、有年检手续。</a:t>
            </a:r>
            <a:endParaRPr lang="zh-CN" altLang="en-US" sz="1800" b="0" dirty="0">
              <a:solidFill>
                <a:srgbClr val="000000"/>
              </a:solidFill>
              <a:latin typeface="楷体" panose="02010609060101010101" pitchFamily="49" charset="-122"/>
              <a:ea typeface="楷体" panose="02010609060101010101" pitchFamily="49" charset="-122"/>
            </a:endParaRPr>
          </a:p>
          <a:p>
            <a:pPr marL="285750" indent="-285750" eaLnBrk="1" hangingPunct="1">
              <a:lnSpc>
                <a:spcPct val="150000"/>
              </a:lnSpc>
              <a:buFont typeface="Wingdings" panose="05000000000000000000" pitchFamily="2" charset="2"/>
              <a:buChar char="Ø"/>
            </a:pPr>
            <a:r>
              <a:rPr lang="zh-CN" altLang="en-US" sz="1800" b="0" dirty="0" smtClean="0">
                <a:solidFill>
                  <a:srgbClr val="000000"/>
                </a:solidFill>
                <a:latin typeface="楷体" panose="02010609060101010101" pitchFamily="49" charset="-122"/>
                <a:ea typeface="楷体" panose="02010609060101010101" pitchFamily="49" charset="-122"/>
              </a:rPr>
              <a:t>施工</a:t>
            </a:r>
            <a:r>
              <a:rPr lang="zh-CN" altLang="en-US" sz="1800" b="0" dirty="0">
                <a:solidFill>
                  <a:srgbClr val="000000"/>
                </a:solidFill>
                <a:latin typeface="楷体" panose="02010609060101010101" pitchFamily="49" charset="-122"/>
                <a:ea typeface="楷体" panose="02010609060101010101" pitchFamily="49" charset="-122"/>
              </a:rPr>
              <a:t>过程中，相关操作人员必须经过安全培训，并具备操作资格证书。严格监督操作人员按章操作。</a:t>
            </a:r>
            <a:endParaRPr lang="zh-CN" altLang="en-US" sz="1800" b="0" dirty="0">
              <a:solidFill>
                <a:srgbClr val="000000"/>
              </a:solidFill>
              <a:latin typeface="楷体" panose="02010609060101010101" pitchFamily="49" charset="-122"/>
              <a:ea typeface="楷体" panose="02010609060101010101" pitchFamily="49" charset="-122"/>
            </a:endParaRPr>
          </a:p>
          <a:p>
            <a:pPr marL="285750" indent="-285750" eaLnBrk="1" hangingPunct="1">
              <a:lnSpc>
                <a:spcPct val="150000"/>
              </a:lnSpc>
              <a:buFont typeface="Wingdings" panose="05000000000000000000" pitchFamily="2" charset="2"/>
              <a:buChar char="Ø"/>
            </a:pPr>
            <a:r>
              <a:rPr lang="zh-CN" altLang="en-US" sz="1800" b="0" dirty="0" smtClean="0">
                <a:solidFill>
                  <a:srgbClr val="000000"/>
                </a:solidFill>
                <a:latin typeface="楷体" panose="02010609060101010101" pitchFamily="49" charset="-122"/>
                <a:ea typeface="楷体" panose="02010609060101010101" pitchFamily="49" charset="-122"/>
              </a:rPr>
              <a:t>使用</a:t>
            </a:r>
            <a:r>
              <a:rPr lang="zh-CN" altLang="en-US" sz="1800" b="0" dirty="0">
                <a:solidFill>
                  <a:srgbClr val="000000"/>
                </a:solidFill>
                <a:latin typeface="楷体" panose="02010609060101010101" pitchFamily="49" charset="-122"/>
                <a:ea typeface="楷体" panose="02010609060101010101" pitchFamily="49" charset="-122"/>
              </a:rPr>
              <a:t>中一定要按规定对相关宜损部件进行维修、检查，遇到安全隐患及时排除。</a:t>
            </a:r>
            <a:endParaRPr lang="zh-CN" altLang="en-US" sz="1800" b="0" dirty="0">
              <a:solidFill>
                <a:srgbClr val="000000"/>
              </a:solidFill>
              <a:latin typeface="楷体" panose="02010609060101010101" pitchFamily="49" charset="-122"/>
              <a:ea typeface="楷体" panose="02010609060101010101" pitchFamily="49" charset="-122"/>
            </a:endParaRPr>
          </a:p>
          <a:p>
            <a:pPr marL="285750" indent="-285750" eaLnBrk="1" hangingPunct="1">
              <a:lnSpc>
                <a:spcPct val="150000"/>
              </a:lnSpc>
              <a:buFont typeface="Wingdings" panose="05000000000000000000" pitchFamily="2" charset="2"/>
              <a:buChar char="Ø"/>
            </a:pPr>
            <a:r>
              <a:rPr lang="zh-CN" altLang="en-US" sz="1800" b="0" dirty="0" smtClean="0">
                <a:solidFill>
                  <a:srgbClr val="000000"/>
                </a:solidFill>
                <a:latin typeface="楷体" panose="02010609060101010101" pitchFamily="49" charset="-122"/>
                <a:ea typeface="楷体" panose="02010609060101010101" pitchFamily="49" charset="-122"/>
              </a:rPr>
              <a:t>要</a:t>
            </a:r>
            <a:r>
              <a:rPr lang="zh-CN" altLang="en-US" sz="1800" b="0" dirty="0">
                <a:solidFill>
                  <a:srgbClr val="000000"/>
                </a:solidFill>
                <a:latin typeface="楷体" panose="02010609060101010101" pitchFamily="49" charset="-122"/>
                <a:ea typeface="楷体" panose="02010609060101010101" pitchFamily="49" charset="-122"/>
              </a:rPr>
              <a:t>制定完善的应急响应预案，在发生意外危险时，按应急响应预案进行报告、救援、保护现场等操作。</a:t>
            </a:r>
            <a:endParaRPr lang="en-US" altLang="zh-CN" sz="1800" b="0" dirty="0">
              <a:solidFill>
                <a:srgbClr val="0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矩形 15"/>
          <p:cNvSpPr/>
          <p:nvPr/>
        </p:nvSpPr>
        <p:spPr>
          <a:xfrm>
            <a:off x="2960216" y="2082131"/>
            <a:ext cx="4626917" cy="3046988"/>
          </a:xfrm>
          <a:prstGeom prst="rect">
            <a:avLst/>
          </a:prstGeom>
        </p:spPr>
        <p:txBody>
          <a:bodyPr wrap="square">
            <a:spAutoFit/>
          </a:bodyPr>
          <a:lstStyle/>
          <a:p>
            <a:pPr indent="457200">
              <a:lnSpc>
                <a:spcPct val="150000"/>
              </a:lnSpc>
              <a:defRPr/>
            </a:pPr>
            <a:r>
              <a:rPr lang="zh-CN" altLang="en-US" sz="3200" kern="0" dirty="0" smtClean="0">
                <a:solidFill>
                  <a:schemeClr val="accent5">
                    <a:lumMod val="10000"/>
                  </a:schemeClr>
                </a:solidFill>
                <a:latin typeface="楷体" panose="02010609060101010101" pitchFamily="49" charset="-122"/>
                <a:ea typeface="楷体" panose="02010609060101010101" pitchFamily="49" charset="-122"/>
              </a:rPr>
              <a:t>一、概述</a:t>
            </a:r>
            <a:endParaRPr lang="en-US" altLang="zh-CN" sz="3200" kern="0" dirty="0" smtClean="0">
              <a:solidFill>
                <a:schemeClr val="accent5">
                  <a:lumMod val="10000"/>
                </a:schemeClr>
              </a:solidFill>
              <a:latin typeface="楷体" panose="02010609060101010101" pitchFamily="49" charset="-122"/>
              <a:ea typeface="楷体" panose="02010609060101010101" pitchFamily="49" charset="-122"/>
            </a:endParaRPr>
          </a:p>
          <a:p>
            <a:pPr indent="457200">
              <a:lnSpc>
                <a:spcPct val="150000"/>
              </a:lnSpc>
              <a:defRPr/>
            </a:pPr>
            <a:r>
              <a:rPr lang="zh-CN" altLang="en-US" sz="3200" kern="0" dirty="0" smtClean="0">
                <a:solidFill>
                  <a:schemeClr val="accent5">
                    <a:lumMod val="10000"/>
                  </a:schemeClr>
                </a:solidFill>
                <a:latin typeface="楷体" panose="02010609060101010101" pitchFamily="49" charset="-122"/>
                <a:ea typeface="楷体" panose="02010609060101010101" pitchFamily="49" charset="-122"/>
              </a:rPr>
              <a:t>二、安全风险管理</a:t>
            </a:r>
            <a:endParaRPr lang="en-US" altLang="zh-CN" sz="3200" kern="0" dirty="0" smtClean="0">
              <a:solidFill>
                <a:schemeClr val="accent5">
                  <a:lumMod val="10000"/>
                </a:schemeClr>
              </a:solidFill>
              <a:latin typeface="楷体" panose="02010609060101010101" pitchFamily="49" charset="-122"/>
              <a:ea typeface="楷体" panose="02010609060101010101" pitchFamily="49" charset="-122"/>
            </a:endParaRPr>
          </a:p>
          <a:p>
            <a:pPr indent="457200">
              <a:lnSpc>
                <a:spcPct val="150000"/>
              </a:lnSpc>
              <a:defRPr/>
            </a:pPr>
            <a:r>
              <a:rPr lang="zh-CN" altLang="en-US" sz="3200" kern="0" dirty="0" smtClean="0">
                <a:solidFill>
                  <a:schemeClr val="accent5">
                    <a:lumMod val="10000"/>
                  </a:schemeClr>
                </a:solidFill>
                <a:latin typeface="楷体" panose="02010609060101010101" pitchFamily="49" charset="-122"/>
                <a:ea typeface="楷体" panose="02010609060101010101" pitchFamily="49" charset="-122"/>
              </a:rPr>
              <a:t>三、隐患排查治理</a:t>
            </a:r>
            <a:endParaRPr lang="en-US" altLang="zh-CN" sz="3200" kern="0" dirty="0" smtClean="0">
              <a:solidFill>
                <a:schemeClr val="accent5">
                  <a:lumMod val="10000"/>
                </a:schemeClr>
              </a:solidFill>
              <a:latin typeface="楷体" panose="02010609060101010101" pitchFamily="49" charset="-122"/>
              <a:ea typeface="楷体" panose="02010609060101010101" pitchFamily="49" charset="-122"/>
            </a:endParaRPr>
          </a:p>
          <a:p>
            <a:pPr indent="457200">
              <a:lnSpc>
                <a:spcPct val="150000"/>
              </a:lnSpc>
              <a:defRPr/>
            </a:pPr>
            <a:r>
              <a:rPr lang="zh-CN" altLang="en-US" sz="3200" kern="0" dirty="0" smtClean="0">
                <a:solidFill>
                  <a:schemeClr val="accent5">
                    <a:lumMod val="10000"/>
                  </a:schemeClr>
                </a:solidFill>
                <a:latin typeface="楷体" panose="02010609060101010101" pitchFamily="49" charset="-122"/>
                <a:ea typeface="楷体" panose="02010609060101010101" pitchFamily="49" charset="-122"/>
              </a:rPr>
              <a:t>四、事故案例分析</a:t>
            </a:r>
            <a:endParaRPr lang="en-US" altLang="zh-CN" sz="3200" kern="0" dirty="0" smtClean="0">
              <a:solidFill>
                <a:schemeClr val="accent5">
                  <a:lumMod val="10000"/>
                </a:schemeClr>
              </a:solidFill>
              <a:latin typeface="楷体" panose="02010609060101010101" pitchFamily="49" charset="-122"/>
              <a:ea typeface="楷体" panose="02010609060101010101" pitchFamily="49" charset="-122"/>
            </a:endParaRPr>
          </a:p>
        </p:txBody>
      </p:sp>
      <p:sp>
        <p:nvSpPr>
          <p:cNvPr id="11" name="标题 1"/>
          <p:cNvSpPr txBox="1"/>
          <p:nvPr/>
        </p:nvSpPr>
        <p:spPr>
          <a:xfrm>
            <a:off x="1403350" y="836613"/>
            <a:ext cx="7740650" cy="720725"/>
          </a:xfrm>
          <a:prstGeom prst="rect">
            <a:avLst/>
          </a:prstGeom>
        </p:spPr>
        <p:txBody>
          <a:bodyPr/>
          <a:lstStyle>
            <a:lvl1pPr algn="ctr" rtl="0" eaLnBrk="1" fontAlgn="base" hangingPunct="1">
              <a:spcBef>
                <a:spcPct val="0"/>
              </a:spcBef>
              <a:spcAft>
                <a:spcPct val="0"/>
              </a:spcAft>
              <a:defRPr sz="2400" b="1">
                <a:solidFill>
                  <a:srgbClr val="3366FF"/>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2400" b="1">
                <a:solidFill>
                  <a:srgbClr val="3366FF"/>
                </a:solidFill>
                <a:effectLst>
                  <a:outerShdw blurRad="38100" dist="38100" dir="2700000" algn="tl">
                    <a:srgbClr val="C0C0C0"/>
                  </a:outerShdw>
                </a:effectLst>
                <a:latin typeface="Verdana" panose="020B0604030504040204" pitchFamily="34" charset="0"/>
              </a:defRPr>
            </a:lvl2pPr>
            <a:lvl3pPr algn="ctr" rtl="0" eaLnBrk="1" fontAlgn="base" hangingPunct="1">
              <a:spcBef>
                <a:spcPct val="0"/>
              </a:spcBef>
              <a:spcAft>
                <a:spcPct val="0"/>
              </a:spcAft>
              <a:defRPr sz="2400" b="1">
                <a:solidFill>
                  <a:srgbClr val="3366FF"/>
                </a:solidFill>
                <a:effectLst>
                  <a:outerShdw blurRad="38100" dist="38100" dir="2700000" algn="tl">
                    <a:srgbClr val="C0C0C0"/>
                  </a:outerShdw>
                </a:effectLst>
                <a:latin typeface="Verdana" panose="020B0604030504040204" pitchFamily="34" charset="0"/>
              </a:defRPr>
            </a:lvl3pPr>
            <a:lvl4pPr algn="ctr" rtl="0" eaLnBrk="1" fontAlgn="base" hangingPunct="1">
              <a:spcBef>
                <a:spcPct val="0"/>
              </a:spcBef>
              <a:spcAft>
                <a:spcPct val="0"/>
              </a:spcAft>
              <a:defRPr sz="2400" b="1">
                <a:solidFill>
                  <a:srgbClr val="3366FF"/>
                </a:solidFill>
                <a:effectLst>
                  <a:outerShdw blurRad="38100" dist="38100" dir="2700000" algn="tl">
                    <a:srgbClr val="C0C0C0"/>
                  </a:outerShdw>
                </a:effectLst>
                <a:latin typeface="Verdana" panose="020B0604030504040204" pitchFamily="34" charset="0"/>
              </a:defRPr>
            </a:lvl4pPr>
            <a:lvl5pPr algn="ctr" rtl="0" eaLnBrk="1" fontAlgn="base" hangingPunct="1">
              <a:spcBef>
                <a:spcPct val="0"/>
              </a:spcBef>
              <a:spcAft>
                <a:spcPct val="0"/>
              </a:spcAft>
              <a:defRPr sz="2400" b="1">
                <a:solidFill>
                  <a:srgbClr val="3366FF"/>
                </a:solidFill>
                <a:effectLst>
                  <a:outerShdw blurRad="38100" dist="38100" dir="2700000" algn="tl">
                    <a:srgbClr val="C0C0C0"/>
                  </a:outerShdw>
                </a:effectLst>
                <a:latin typeface="Verdana" panose="020B0604030504040204" pitchFamily="34" charset="0"/>
              </a:defRPr>
            </a:lvl5pPr>
            <a:lvl6pPr marL="457200" algn="ctr" rtl="0" eaLnBrk="1" fontAlgn="base" hangingPunct="1">
              <a:spcBef>
                <a:spcPct val="0"/>
              </a:spcBef>
              <a:spcAft>
                <a:spcPct val="0"/>
              </a:spcAft>
              <a:defRPr sz="2400" b="1">
                <a:solidFill>
                  <a:srgbClr val="3366FF"/>
                </a:solidFill>
                <a:effectLst>
                  <a:outerShdw blurRad="38100" dist="38100" dir="2700000" algn="tl">
                    <a:srgbClr val="C0C0C0"/>
                  </a:outerShdw>
                </a:effectLst>
                <a:latin typeface="Verdana" panose="020B0604030504040204" pitchFamily="34" charset="0"/>
              </a:defRPr>
            </a:lvl6pPr>
            <a:lvl7pPr marL="914400" algn="ctr" rtl="0" eaLnBrk="1" fontAlgn="base" hangingPunct="1">
              <a:spcBef>
                <a:spcPct val="0"/>
              </a:spcBef>
              <a:spcAft>
                <a:spcPct val="0"/>
              </a:spcAft>
              <a:defRPr sz="2400" b="1">
                <a:solidFill>
                  <a:srgbClr val="3366FF"/>
                </a:solidFill>
                <a:effectLst>
                  <a:outerShdw blurRad="38100" dist="38100" dir="2700000" algn="tl">
                    <a:srgbClr val="C0C0C0"/>
                  </a:outerShdw>
                </a:effectLst>
                <a:latin typeface="Verdana" panose="020B0604030504040204" pitchFamily="34" charset="0"/>
              </a:defRPr>
            </a:lvl7pPr>
            <a:lvl8pPr marL="1371600" algn="ctr" rtl="0" eaLnBrk="1" fontAlgn="base" hangingPunct="1">
              <a:spcBef>
                <a:spcPct val="0"/>
              </a:spcBef>
              <a:spcAft>
                <a:spcPct val="0"/>
              </a:spcAft>
              <a:defRPr sz="2400" b="1">
                <a:solidFill>
                  <a:srgbClr val="3366FF"/>
                </a:solidFill>
                <a:effectLst>
                  <a:outerShdw blurRad="38100" dist="38100" dir="2700000" algn="tl">
                    <a:srgbClr val="C0C0C0"/>
                  </a:outerShdw>
                </a:effectLst>
                <a:latin typeface="Verdana" panose="020B0604030504040204" pitchFamily="34" charset="0"/>
              </a:defRPr>
            </a:lvl8pPr>
            <a:lvl9pPr marL="1828800" algn="ctr" rtl="0" eaLnBrk="1" fontAlgn="base" hangingPunct="1">
              <a:spcBef>
                <a:spcPct val="0"/>
              </a:spcBef>
              <a:spcAft>
                <a:spcPct val="0"/>
              </a:spcAft>
              <a:defRPr sz="2400" b="1">
                <a:solidFill>
                  <a:srgbClr val="3366FF"/>
                </a:solidFill>
                <a:effectLst>
                  <a:outerShdw blurRad="38100" dist="38100" dir="2700000" algn="tl">
                    <a:srgbClr val="C0C0C0"/>
                  </a:outerShdw>
                </a:effectLst>
                <a:latin typeface="Verdana" panose="020B0604030504040204" pitchFamily="34" charset="0"/>
              </a:defRPr>
            </a:lvl9pPr>
          </a:lstStyle>
          <a:p>
            <a:pPr>
              <a:defRPr/>
            </a:pPr>
            <a:r>
              <a:rPr lang="zh-CN" altLang="en-US" sz="3600" kern="0" spc="1000" dirty="0" smtClean="0">
                <a:solidFill>
                  <a:schemeClr val="accent5">
                    <a:lumMod val="10000"/>
                  </a:schemeClr>
                </a:solidFill>
                <a:effectLst/>
                <a:latin typeface="楷体" panose="02010609060101010101" pitchFamily="49" charset="-122"/>
                <a:ea typeface="楷体" panose="02010609060101010101" pitchFamily="49" charset="-122"/>
              </a:rPr>
              <a:t>目 录</a:t>
            </a:r>
            <a:endParaRPr lang="zh-CN" altLang="en-US" sz="3600" kern="0" spc="1000" dirty="0">
              <a:solidFill>
                <a:schemeClr val="accent5">
                  <a:lumMod val="10000"/>
                </a:schemeClr>
              </a:solidFill>
              <a:effectLst/>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2</a:t>
            </a:r>
            <a:r>
              <a:rPr lang="zh-CN" altLang="en-US" sz="1800" dirty="0">
                <a:solidFill>
                  <a:srgbClr val="000000"/>
                </a:solidFill>
                <a:latin typeface="楷体" panose="02010609060101010101" pitchFamily="49" charset="-122"/>
                <a:ea typeface="楷体" panose="02010609060101010101" pitchFamily="49" charset="-122"/>
              </a:rPr>
              <a:t>、安装流程管控</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4979962"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a:solidFill>
                  <a:srgbClr val="000000"/>
                </a:solidFill>
                <a:latin typeface="楷体" panose="02010609060101010101" pitchFamily="49" charset="-122"/>
                <a:ea typeface="楷体" panose="02010609060101010101" pitchFamily="49" charset="-122"/>
              </a:rPr>
              <a:t>二</a:t>
            </a:r>
            <a:r>
              <a:rPr lang="zh-CN" altLang="en-US" sz="2400" b="0" dirty="0" smtClean="0">
                <a:solidFill>
                  <a:srgbClr val="000000"/>
                </a:solidFill>
                <a:latin typeface="楷体" panose="02010609060101010101" pitchFamily="49" charset="-122"/>
                <a:ea typeface="楷体" panose="02010609060101010101" pitchFamily="49" charset="-122"/>
              </a:rPr>
              <a:t>、安全风险管理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19461" name="矩形 4"/>
          <p:cNvSpPr>
            <a:spLocks noChangeArrowheads="1"/>
          </p:cNvSpPr>
          <p:nvPr/>
        </p:nvSpPr>
        <p:spPr bwMode="auto">
          <a:xfrm>
            <a:off x="1585913" y="1376363"/>
            <a:ext cx="3922191"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50000"/>
              </a:lnSpc>
            </a:pPr>
            <a:r>
              <a:rPr lang="zh-CN" altLang="en-US" sz="1800" b="0" dirty="0">
                <a:solidFill>
                  <a:srgbClr val="000000"/>
                </a:solidFill>
                <a:latin typeface="楷体" panose="02010609060101010101" pitchFamily="49" charset="-122"/>
                <a:ea typeface="楷体" panose="02010609060101010101" pitchFamily="49" charset="-122"/>
              </a:rPr>
              <a:t>施工</a:t>
            </a:r>
            <a:r>
              <a:rPr lang="zh-CN" altLang="en-US" sz="1800" b="0" dirty="0" smtClean="0">
                <a:solidFill>
                  <a:srgbClr val="000000"/>
                </a:solidFill>
                <a:latin typeface="楷体" panose="02010609060101010101" pitchFamily="49" charset="-122"/>
                <a:ea typeface="楷体" panose="02010609060101010101" pitchFamily="49" charset="-122"/>
              </a:rPr>
              <a:t>升降机主要</a:t>
            </a:r>
            <a:r>
              <a:rPr lang="zh-CN" altLang="en-US" sz="1800" b="0" dirty="0">
                <a:solidFill>
                  <a:srgbClr val="000000"/>
                </a:solidFill>
                <a:latin typeface="楷体" panose="02010609060101010101" pitchFamily="49" charset="-122"/>
                <a:ea typeface="楷体" panose="02010609060101010101" pitchFamily="49" charset="-122"/>
              </a:rPr>
              <a:t>安装顺序是：基础准备→附</a:t>
            </a:r>
            <a:r>
              <a:rPr lang="zh-CN" altLang="en-US" sz="1800" b="0" dirty="0" smtClean="0">
                <a:solidFill>
                  <a:srgbClr val="000000"/>
                </a:solidFill>
                <a:latin typeface="楷体" panose="02010609060101010101" pitchFamily="49" charset="-122"/>
                <a:ea typeface="楷体" panose="02010609060101010101" pitchFamily="49" charset="-122"/>
              </a:rPr>
              <a:t>墙预埋件</a:t>
            </a:r>
            <a:r>
              <a:rPr lang="zh-CN" altLang="en-US" sz="1800" b="0" dirty="0">
                <a:solidFill>
                  <a:srgbClr val="000000"/>
                </a:solidFill>
                <a:latin typeface="楷体" panose="02010609060101010101" pitchFamily="49" charset="-122"/>
                <a:ea typeface="楷体" panose="02010609060101010101" pitchFamily="49" charset="-122"/>
              </a:rPr>
              <a:t>→底架→基础</a:t>
            </a:r>
            <a:r>
              <a:rPr lang="zh-CN" altLang="en-US" sz="1800" b="0" dirty="0" smtClean="0">
                <a:solidFill>
                  <a:srgbClr val="000000"/>
                </a:solidFill>
                <a:latin typeface="楷体" panose="02010609060101010101" pitchFamily="49" charset="-122"/>
                <a:ea typeface="楷体" panose="02010609060101010101" pitchFamily="49" charset="-122"/>
              </a:rPr>
              <a:t>节安装→</a:t>
            </a:r>
            <a:r>
              <a:rPr lang="zh-CN" altLang="en-US" sz="1800" b="0" dirty="0">
                <a:solidFill>
                  <a:srgbClr val="000000"/>
                </a:solidFill>
                <a:latin typeface="楷体" panose="02010609060101010101" pitchFamily="49" charset="-122"/>
                <a:ea typeface="楷体" panose="02010609060101010101" pitchFamily="49" charset="-122"/>
              </a:rPr>
              <a:t>防护围栏</a:t>
            </a:r>
            <a:r>
              <a:rPr lang="zh-CN" altLang="en-US" sz="1800" b="0" dirty="0" smtClean="0">
                <a:solidFill>
                  <a:srgbClr val="000000"/>
                </a:solidFill>
                <a:latin typeface="楷体" panose="02010609060101010101" pitchFamily="49" charset="-122"/>
                <a:ea typeface="楷体" panose="02010609060101010101" pitchFamily="49" charset="-122"/>
              </a:rPr>
              <a:t>安装→</a:t>
            </a:r>
            <a:r>
              <a:rPr lang="zh-CN" altLang="en-US" sz="1800" b="0" dirty="0">
                <a:solidFill>
                  <a:srgbClr val="000000"/>
                </a:solidFill>
                <a:latin typeface="楷体" panose="02010609060101010101" pitchFamily="49" charset="-122"/>
                <a:ea typeface="楷体" panose="02010609060101010101" pitchFamily="49" charset="-122"/>
              </a:rPr>
              <a:t>标准节等附墙架安装→吊笼安装→电气</a:t>
            </a:r>
            <a:r>
              <a:rPr lang="zh-CN" altLang="en-US" sz="1800" b="0" dirty="0" smtClean="0">
                <a:solidFill>
                  <a:srgbClr val="000000"/>
                </a:solidFill>
                <a:latin typeface="楷体" panose="02010609060101010101" pitchFamily="49" charset="-122"/>
                <a:ea typeface="楷体" panose="02010609060101010101" pitchFamily="49" charset="-122"/>
              </a:rPr>
              <a:t>安装</a:t>
            </a:r>
            <a:r>
              <a:rPr lang="zh-CN" altLang="en-US" sz="1800" b="0" dirty="0">
                <a:solidFill>
                  <a:srgbClr val="000000"/>
                </a:solidFill>
                <a:latin typeface="楷体" panose="02010609060101010101" pitchFamily="49" charset="-122"/>
                <a:ea typeface="楷体" panose="02010609060101010101" pitchFamily="49" charset="-122"/>
              </a:rPr>
              <a:t>、调整→整机的安装、测试</a:t>
            </a:r>
            <a:endParaRPr lang="en-US" altLang="zh-CN" sz="1800" b="0" dirty="0">
              <a:solidFill>
                <a:srgbClr val="000000"/>
              </a:solidFill>
              <a:latin typeface="楷体" panose="02010609060101010101" pitchFamily="49" charset="-122"/>
              <a:ea typeface="楷体" panose="02010609060101010101" pitchFamily="49" charset="-122"/>
            </a:endParaRPr>
          </a:p>
        </p:txBody>
      </p:sp>
      <p:pic>
        <p:nvPicPr>
          <p:cNvPr id="6146" name="图片 46" descr="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8124" y="1268413"/>
            <a:ext cx="3427926" cy="555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2239" y="4365104"/>
            <a:ext cx="4295312" cy="225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3</a:t>
            </a:r>
            <a:r>
              <a:rPr lang="zh-CN" altLang="en-US" sz="1800" dirty="0">
                <a:solidFill>
                  <a:srgbClr val="000000"/>
                </a:solidFill>
                <a:latin typeface="楷体" panose="02010609060101010101" pitchFamily="49" charset="-122"/>
                <a:ea typeface="楷体" panose="02010609060101010101" pitchFamily="49" charset="-122"/>
              </a:rPr>
              <a:t>、升降机选型及相关配置</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a:solidFill>
                  <a:srgbClr val="000000"/>
                </a:solidFill>
                <a:latin typeface="楷体" panose="02010609060101010101" pitchFamily="49" charset="-122"/>
                <a:ea typeface="楷体" panose="02010609060101010101" pitchFamily="49" charset="-122"/>
              </a:rPr>
              <a:t>二</a:t>
            </a:r>
            <a:r>
              <a:rPr lang="zh-CN" altLang="en-US" sz="2400" b="0" dirty="0" smtClean="0">
                <a:solidFill>
                  <a:srgbClr val="000000"/>
                </a:solidFill>
                <a:latin typeface="楷体" panose="02010609060101010101" pitchFamily="49" charset="-122"/>
                <a:ea typeface="楷体" panose="02010609060101010101" pitchFamily="49" charset="-122"/>
              </a:rPr>
              <a:t>、安全风险管理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19461" name="矩形 4"/>
          <p:cNvSpPr>
            <a:spLocks noChangeArrowheads="1"/>
          </p:cNvSpPr>
          <p:nvPr/>
        </p:nvSpPr>
        <p:spPr bwMode="auto">
          <a:xfrm>
            <a:off x="1504907" y="1364575"/>
            <a:ext cx="752483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50000"/>
              </a:lnSpc>
            </a:pPr>
            <a:r>
              <a:rPr lang="zh-CN" altLang="en-US" sz="1600" b="0" dirty="0" smtClean="0">
                <a:solidFill>
                  <a:srgbClr val="000000"/>
                </a:solidFill>
                <a:latin typeface="楷体" panose="02010609060101010101" pitchFamily="49" charset="-122"/>
                <a:ea typeface="楷体" panose="02010609060101010101" pitchFamily="49" charset="-122"/>
              </a:rPr>
              <a:t>升降机选型需要根据</a:t>
            </a:r>
            <a:r>
              <a:rPr lang="zh-CN" altLang="en-US" sz="1600" b="0" dirty="0">
                <a:solidFill>
                  <a:srgbClr val="000000"/>
                </a:solidFill>
                <a:latin typeface="楷体" panose="02010609060101010101" pitchFamily="49" charset="-122"/>
                <a:ea typeface="楷体" panose="02010609060101010101" pitchFamily="49" charset="-122"/>
              </a:rPr>
              <a:t>工程实际需要和场地条件等多方面因素</a:t>
            </a:r>
            <a:r>
              <a:rPr lang="zh-CN" altLang="en-US" sz="1600" b="0" dirty="0" smtClean="0">
                <a:solidFill>
                  <a:srgbClr val="000000"/>
                </a:solidFill>
                <a:latin typeface="楷体" panose="02010609060101010101" pitchFamily="49" charset="-122"/>
                <a:ea typeface="楷体" panose="02010609060101010101" pitchFamily="49" charset="-122"/>
              </a:rPr>
              <a:t>，以本项目为例，选择配置</a:t>
            </a:r>
            <a:r>
              <a:rPr lang="en-US" altLang="zh-CN" sz="1600" b="0" dirty="0" smtClean="0">
                <a:solidFill>
                  <a:srgbClr val="000000"/>
                </a:solidFill>
                <a:latin typeface="楷体" panose="02010609060101010101" pitchFamily="49" charset="-122"/>
                <a:ea typeface="楷体" panose="02010609060101010101" pitchFamily="49" charset="-122"/>
              </a:rPr>
              <a:t>2</a:t>
            </a:r>
            <a:r>
              <a:rPr lang="zh-CN" altLang="en-US" sz="1600" b="0" dirty="0" smtClean="0">
                <a:solidFill>
                  <a:srgbClr val="000000"/>
                </a:solidFill>
                <a:latin typeface="楷体" panose="02010609060101010101" pitchFamily="49" charset="-122"/>
                <a:ea typeface="楷体" panose="02010609060101010101" pitchFamily="49" charset="-122"/>
              </a:rPr>
              <a:t>台</a:t>
            </a:r>
            <a:r>
              <a:rPr lang="en-US" altLang="zh-CN" sz="1600" b="0" dirty="0" smtClean="0">
                <a:solidFill>
                  <a:srgbClr val="FF0000"/>
                </a:solidFill>
                <a:latin typeface="楷体" panose="02010609060101010101" pitchFamily="49" charset="-122"/>
                <a:ea typeface="楷体" panose="02010609060101010101" pitchFamily="49" charset="-122"/>
              </a:rPr>
              <a:t>SC200/200TD</a:t>
            </a:r>
            <a:r>
              <a:rPr lang="zh-CN" altLang="en-US" sz="1600" b="0" dirty="0" smtClean="0">
                <a:solidFill>
                  <a:srgbClr val="000000"/>
                </a:solidFill>
                <a:latin typeface="楷体" panose="02010609060101010101" pitchFamily="49" charset="-122"/>
                <a:ea typeface="楷体" panose="02010609060101010101" pitchFamily="49" charset="-122"/>
              </a:rPr>
              <a:t>双</a:t>
            </a:r>
            <a:r>
              <a:rPr lang="zh-CN" altLang="en-US" sz="1600" b="0" dirty="0">
                <a:solidFill>
                  <a:srgbClr val="000000"/>
                </a:solidFill>
                <a:latin typeface="楷体" panose="02010609060101010101" pitchFamily="49" charset="-122"/>
                <a:ea typeface="楷体" panose="02010609060101010101" pitchFamily="49" charset="-122"/>
              </a:rPr>
              <a:t>笼无对重施工升降机，附墙架的间隔一般为</a:t>
            </a:r>
            <a:r>
              <a:rPr lang="en-US" altLang="zh-CN" sz="1600" b="0" dirty="0">
                <a:solidFill>
                  <a:srgbClr val="FF0000"/>
                </a:solidFill>
                <a:latin typeface="楷体" panose="02010609060101010101" pitchFamily="49" charset="-122"/>
                <a:ea typeface="楷体" panose="02010609060101010101" pitchFamily="49" charset="-122"/>
              </a:rPr>
              <a:t>3-10</a:t>
            </a:r>
            <a:r>
              <a:rPr lang="zh-CN" altLang="en-US" sz="1600" b="0" dirty="0" smtClean="0">
                <a:solidFill>
                  <a:srgbClr val="FF0000"/>
                </a:solidFill>
                <a:latin typeface="楷体" panose="02010609060101010101" pitchFamily="49" charset="-122"/>
                <a:ea typeface="楷体" panose="02010609060101010101" pitchFamily="49" charset="-122"/>
              </a:rPr>
              <a:t>米</a:t>
            </a:r>
            <a:r>
              <a:rPr lang="zh-CN" altLang="en-US" sz="1600" b="0" dirty="0" smtClean="0">
                <a:solidFill>
                  <a:srgbClr val="000000"/>
                </a:solidFill>
                <a:latin typeface="楷体" panose="02010609060101010101" pitchFamily="49" charset="-122"/>
                <a:ea typeface="楷体" panose="02010609060101010101" pitchFamily="49" charset="-122"/>
              </a:rPr>
              <a:t>，附墙架型号有</a:t>
            </a:r>
            <a:r>
              <a:rPr lang="en-US" altLang="zh-CN" sz="1600" b="0" dirty="0">
                <a:solidFill>
                  <a:srgbClr val="000000"/>
                </a:solidFill>
                <a:latin typeface="楷体" panose="02010609060101010101" pitchFamily="49" charset="-122"/>
                <a:ea typeface="楷体" panose="02010609060101010101" pitchFamily="49" charset="-122"/>
              </a:rPr>
              <a:t>Ⅴ</a:t>
            </a:r>
            <a:r>
              <a:rPr lang="zh-CN" altLang="en-US" sz="1600" b="0" dirty="0" smtClean="0">
                <a:solidFill>
                  <a:srgbClr val="000000"/>
                </a:solidFill>
                <a:latin typeface="楷体" panose="02010609060101010101" pitchFamily="49" charset="-122"/>
                <a:ea typeface="楷体" panose="02010609060101010101" pitchFamily="49" charset="-122"/>
              </a:rPr>
              <a:t>型和</a:t>
            </a:r>
            <a:r>
              <a:rPr lang="en-US" altLang="zh-CN" sz="1600" b="0" dirty="0">
                <a:solidFill>
                  <a:srgbClr val="000000"/>
                </a:solidFill>
                <a:latin typeface="楷体" panose="02010609060101010101" pitchFamily="49" charset="-122"/>
                <a:ea typeface="楷体" panose="02010609060101010101" pitchFamily="49" charset="-122"/>
              </a:rPr>
              <a:t>Ⅱ</a:t>
            </a:r>
            <a:r>
              <a:rPr lang="zh-CN" altLang="en-US" sz="1600" b="0" dirty="0">
                <a:solidFill>
                  <a:srgbClr val="000000"/>
                </a:solidFill>
                <a:latin typeface="楷体" panose="02010609060101010101" pitchFamily="49" charset="-122"/>
                <a:ea typeface="楷体" panose="02010609060101010101" pitchFamily="49" charset="-122"/>
              </a:rPr>
              <a:t>型。</a:t>
            </a:r>
            <a:r>
              <a:rPr lang="zh-CN" altLang="en-US" sz="1600" b="0" dirty="0" smtClean="0">
                <a:solidFill>
                  <a:srgbClr val="000000"/>
                </a:solidFill>
                <a:latin typeface="楷体" panose="02010609060101010101" pitchFamily="49" charset="-122"/>
                <a:ea typeface="楷体" panose="02010609060101010101" pitchFamily="49" charset="-122"/>
              </a:rPr>
              <a:t>全部按</a:t>
            </a:r>
            <a:r>
              <a:rPr lang="zh-CN" altLang="en-US" sz="1600" b="0" dirty="0">
                <a:solidFill>
                  <a:srgbClr val="000000"/>
                </a:solidFill>
                <a:latin typeface="楷体" panose="02010609060101010101" pitchFamily="49" charset="-122"/>
                <a:ea typeface="楷体" panose="02010609060101010101" pitchFamily="49" charset="-122"/>
              </a:rPr>
              <a:t>标准配置标准节（</a:t>
            </a:r>
            <a:r>
              <a:rPr lang="en-US" altLang="zh-CN" sz="1600" b="0" dirty="0">
                <a:solidFill>
                  <a:srgbClr val="000000"/>
                </a:solidFill>
                <a:latin typeface="楷体" panose="02010609060101010101" pitchFamily="49" charset="-122"/>
                <a:ea typeface="楷体" panose="02010609060101010101" pitchFamily="49" charset="-122"/>
              </a:rPr>
              <a:t>650×650×1508mm</a:t>
            </a:r>
            <a:r>
              <a:rPr lang="zh-CN" altLang="en-US" sz="1600" b="0" dirty="0" smtClean="0">
                <a:solidFill>
                  <a:srgbClr val="000000"/>
                </a:solidFill>
                <a:latin typeface="楷体" panose="02010609060101010101" pitchFamily="49" charset="-122"/>
                <a:ea typeface="楷体" panose="02010609060101010101" pitchFamily="49" charset="-122"/>
              </a:rPr>
              <a:t>）</a:t>
            </a:r>
            <a:r>
              <a:rPr lang="zh-CN" altLang="el-GR" sz="1600" b="0" dirty="0">
                <a:solidFill>
                  <a:srgbClr val="000000"/>
                </a:solidFill>
                <a:latin typeface="楷体" panose="02010609060101010101" pitchFamily="49" charset="-122"/>
                <a:ea typeface="楷体" panose="02010609060101010101" pitchFamily="49" charset="-122"/>
              </a:rPr>
              <a:t>（</a:t>
            </a:r>
            <a:r>
              <a:rPr lang="el-GR" altLang="zh-CN" sz="1600" b="0" dirty="0">
                <a:solidFill>
                  <a:srgbClr val="000000"/>
                </a:solidFill>
                <a:latin typeface="楷体" panose="02010609060101010101" pitchFamily="49" charset="-122"/>
                <a:ea typeface="楷体" panose="02010609060101010101" pitchFamily="49" charset="-122"/>
              </a:rPr>
              <a:t>Φ4.5</a:t>
            </a:r>
            <a:r>
              <a:rPr lang="en-US" altLang="zh-CN" sz="1600" b="0" dirty="0">
                <a:solidFill>
                  <a:srgbClr val="000000"/>
                </a:solidFill>
                <a:latin typeface="楷体" panose="02010609060101010101" pitchFamily="49" charset="-122"/>
                <a:ea typeface="楷体" panose="02010609060101010101" pitchFamily="49" charset="-122"/>
              </a:rPr>
              <a:t>mm</a:t>
            </a:r>
            <a:r>
              <a:rPr lang="zh-CN" altLang="en-US" sz="1600" b="0" dirty="0">
                <a:solidFill>
                  <a:srgbClr val="000000"/>
                </a:solidFill>
                <a:latin typeface="楷体" panose="02010609060101010101" pitchFamily="49" charset="-122"/>
                <a:ea typeface="楷体" panose="02010609060101010101" pitchFamily="49" charset="-122"/>
              </a:rPr>
              <a:t>）。</a:t>
            </a:r>
            <a:endParaRPr lang="en-US" altLang="zh-CN" sz="1600" b="0" dirty="0">
              <a:solidFill>
                <a:srgbClr val="000000"/>
              </a:solidFill>
              <a:latin typeface="楷体" panose="02010609060101010101" pitchFamily="49" charset="-122"/>
              <a:ea typeface="楷体" panose="02010609060101010101" pitchFamily="49" charset="-122"/>
            </a:endParaRPr>
          </a:p>
        </p:txBody>
      </p:sp>
      <p:pic>
        <p:nvPicPr>
          <p:cNvPr id="7170" name="Picture 2" descr="6[GA5SJ@UALESZP{FBJ1)N0"/>
          <p:cNvPicPr>
            <a:picLocks noChangeAspect="1" noChangeArrowheads="1"/>
          </p:cNvPicPr>
          <p:nvPr/>
        </p:nvPicPr>
        <p:blipFill>
          <a:blip r:embed="rId2">
            <a:extLst>
              <a:ext uri="{28A0092B-C50C-407E-A947-70E740481C1C}">
                <a14:useLocalDpi xmlns:a14="http://schemas.microsoft.com/office/drawing/2010/main" val="0"/>
              </a:ext>
            </a:extLst>
          </a:blip>
          <a:srcRect l="6499" t="5911" b="3389"/>
          <a:stretch>
            <a:fillRect/>
          </a:stretch>
        </p:blipFill>
        <p:spPr bwMode="auto">
          <a:xfrm>
            <a:off x="1531872" y="2888940"/>
            <a:ext cx="1653673" cy="360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660" y="2888940"/>
            <a:ext cx="2957822" cy="2340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276" y="2888940"/>
            <a:ext cx="2528944" cy="2340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2"/>
          <p:cNvSpPr txBox="1">
            <a:spLocks noChangeArrowheads="1"/>
          </p:cNvSpPr>
          <p:nvPr/>
        </p:nvSpPr>
        <p:spPr bwMode="auto">
          <a:xfrm>
            <a:off x="4085610" y="5529974"/>
            <a:ext cx="1692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algn="ctr"/>
            <a:r>
              <a:rPr lang="en-US" altLang="zh-CN" b="0" dirty="0">
                <a:solidFill>
                  <a:srgbClr val="000000"/>
                </a:solidFill>
                <a:latin typeface="楷体" panose="02010609060101010101" pitchFamily="49" charset="-122"/>
                <a:ea typeface="楷体" panose="02010609060101010101" pitchFamily="49" charset="-122"/>
              </a:rPr>
              <a:t>Ⅴ</a:t>
            </a:r>
            <a:r>
              <a:rPr lang="zh-CN" altLang="en-US" b="0" dirty="0">
                <a:solidFill>
                  <a:srgbClr val="000000"/>
                </a:solidFill>
                <a:latin typeface="楷体" panose="02010609060101010101" pitchFamily="49" charset="-122"/>
                <a:ea typeface="楷体" panose="02010609060101010101" pitchFamily="49" charset="-122"/>
              </a:rPr>
              <a:t>型</a:t>
            </a:r>
            <a:endParaRPr lang="zh-CN" altLang="en-US" b="0" dirty="0">
              <a:solidFill>
                <a:srgbClr val="000000"/>
              </a:solidFill>
              <a:latin typeface="楷体" panose="02010609060101010101" pitchFamily="49" charset="-122"/>
              <a:ea typeface="楷体" panose="02010609060101010101" pitchFamily="49" charset="-122"/>
            </a:endParaRPr>
          </a:p>
        </p:txBody>
      </p:sp>
      <p:sp>
        <p:nvSpPr>
          <p:cNvPr id="13" name="TextBox 2"/>
          <p:cNvSpPr txBox="1">
            <a:spLocks noChangeArrowheads="1"/>
          </p:cNvSpPr>
          <p:nvPr/>
        </p:nvSpPr>
        <p:spPr bwMode="auto">
          <a:xfrm>
            <a:off x="6832433" y="5529973"/>
            <a:ext cx="1692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algn="ctr"/>
            <a:r>
              <a:rPr lang="en-US" altLang="zh-CN" b="0" dirty="0">
                <a:solidFill>
                  <a:srgbClr val="000000"/>
                </a:solidFill>
                <a:latin typeface="楷体" panose="02010609060101010101" pitchFamily="49" charset="-122"/>
                <a:ea typeface="楷体" panose="02010609060101010101" pitchFamily="49" charset="-122"/>
              </a:rPr>
              <a:t>Ⅱ</a:t>
            </a:r>
            <a:r>
              <a:rPr lang="zh-CN" altLang="en-US" b="0" dirty="0">
                <a:solidFill>
                  <a:srgbClr val="000000"/>
                </a:solidFill>
                <a:latin typeface="楷体" panose="02010609060101010101" pitchFamily="49" charset="-122"/>
                <a:ea typeface="楷体" panose="02010609060101010101" pitchFamily="49" charset="-122"/>
              </a:rPr>
              <a:t>型</a:t>
            </a:r>
            <a:endParaRPr lang="zh-CN" altLang="en-US" b="0" dirty="0">
              <a:solidFill>
                <a:srgbClr val="0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4</a:t>
            </a:r>
            <a:r>
              <a:rPr lang="zh-CN" altLang="en-US" sz="1800" dirty="0">
                <a:solidFill>
                  <a:srgbClr val="000000"/>
                </a:solidFill>
                <a:latin typeface="楷体" panose="02010609060101010101" pitchFamily="49" charset="-122"/>
                <a:ea typeface="楷体" panose="02010609060101010101" pitchFamily="49" charset="-122"/>
              </a:rPr>
              <a:t>、升降机基础设置</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a:solidFill>
                  <a:srgbClr val="000000"/>
                </a:solidFill>
                <a:latin typeface="楷体" panose="02010609060101010101" pitchFamily="49" charset="-122"/>
                <a:ea typeface="楷体" panose="02010609060101010101" pitchFamily="49" charset="-122"/>
              </a:rPr>
              <a:t>二</a:t>
            </a:r>
            <a:r>
              <a:rPr lang="zh-CN" altLang="en-US" sz="2400" b="0" dirty="0" smtClean="0">
                <a:solidFill>
                  <a:srgbClr val="000000"/>
                </a:solidFill>
                <a:latin typeface="楷体" panose="02010609060101010101" pitchFamily="49" charset="-122"/>
                <a:ea typeface="楷体" panose="02010609060101010101" pitchFamily="49" charset="-122"/>
              </a:rPr>
              <a:t>、安全风险管理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19461" name="矩形 4"/>
          <p:cNvSpPr>
            <a:spLocks noChangeArrowheads="1"/>
          </p:cNvSpPr>
          <p:nvPr/>
        </p:nvSpPr>
        <p:spPr bwMode="auto">
          <a:xfrm>
            <a:off x="1549909" y="1273176"/>
            <a:ext cx="745058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50000"/>
              </a:lnSpc>
            </a:pPr>
            <a:r>
              <a:rPr lang="zh-CN" altLang="en-US" sz="1600" b="0" dirty="0">
                <a:solidFill>
                  <a:srgbClr val="000000"/>
                </a:solidFill>
                <a:latin typeface="楷体" panose="02010609060101010101" pitchFamily="49" charset="-122"/>
                <a:ea typeface="楷体" panose="02010609060101010101" pitchFamily="49" charset="-122"/>
              </a:rPr>
              <a:t>施工升降机基础定位必须遵循的原则：</a:t>
            </a:r>
            <a:endParaRPr lang="zh-CN" altLang="en-US" sz="1600" b="0" dirty="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en-US" altLang="zh-CN" sz="1600" b="0" dirty="0">
                <a:solidFill>
                  <a:srgbClr val="000000"/>
                </a:solidFill>
                <a:latin typeface="楷体" panose="02010609060101010101" pitchFamily="49" charset="-122"/>
                <a:ea typeface="楷体" panose="02010609060101010101" pitchFamily="49" charset="-122"/>
              </a:rPr>
              <a:t>(1)</a:t>
            </a:r>
            <a:r>
              <a:rPr lang="zh-CN" altLang="en-US" sz="1600" b="0" dirty="0">
                <a:solidFill>
                  <a:srgbClr val="000000"/>
                </a:solidFill>
                <a:latin typeface="楷体" panose="02010609060101010101" pitchFamily="49" charset="-122"/>
                <a:ea typeface="楷体" panose="02010609060101010101" pitchFamily="49" charset="-122"/>
              </a:rPr>
              <a:t>、满足施工</a:t>
            </a:r>
            <a:r>
              <a:rPr lang="zh-CN" altLang="en-US" sz="1600" b="0" dirty="0" smtClean="0">
                <a:solidFill>
                  <a:srgbClr val="000000"/>
                </a:solidFill>
                <a:latin typeface="楷体" panose="02010609060101010101" pitchFamily="49" charset="-122"/>
                <a:ea typeface="楷体" panose="02010609060101010101" pitchFamily="49" charset="-122"/>
              </a:rPr>
              <a:t>需要。</a:t>
            </a:r>
            <a:endParaRPr lang="en-US" altLang="zh-CN" sz="1600" b="0" dirty="0" smtClean="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en-US" altLang="zh-CN" sz="1600" b="0" dirty="0" smtClean="0">
                <a:solidFill>
                  <a:srgbClr val="000000"/>
                </a:solidFill>
                <a:latin typeface="楷体" panose="02010609060101010101" pitchFamily="49" charset="-122"/>
                <a:ea typeface="楷体" panose="02010609060101010101" pitchFamily="49" charset="-122"/>
              </a:rPr>
              <a:t>(</a:t>
            </a:r>
            <a:r>
              <a:rPr lang="en-US" altLang="zh-CN" sz="1600" b="0" dirty="0">
                <a:solidFill>
                  <a:srgbClr val="000000"/>
                </a:solidFill>
                <a:latin typeface="楷体" panose="02010609060101010101" pitchFamily="49" charset="-122"/>
                <a:ea typeface="楷体" panose="02010609060101010101" pitchFamily="49" charset="-122"/>
              </a:rPr>
              <a:t>2)</a:t>
            </a:r>
            <a:r>
              <a:rPr lang="zh-CN" altLang="en-US" sz="1600" b="0" dirty="0">
                <a:solidFill>
                  <a:srgbClr val="000000"/>
                </a:solidFill>
                <a:latin typeface="楷体" panose="02010609060101010101" pitchFamily="49" charset="-122"/>
                <a:ea typeface="楷体" panose="02010609060101010101" pitchFamily="49" charset="-122"/>
              </a:rPr>
              <a:t>、保证标准节中心线与待建结构外沿的定位应符合使用说明书的</a:t>
            </a:r>
            <a:r>
              <a:rPr lang="zh-CN" altLang="en-US" sz="1600" b="0" dirty="0" smtClean="0">
                <a:solidFill>
                  <a:srgbClr val="000000"/>
                </a:solidFill>
                <a:latin typeface="楷体" panose="02010609060101010101" pitchFamily="49" charset="-122"/>
                <a:ea typeface="楷体" panose="02010609060101010101" pitchFamily="49" charset="-122"/>
              </a:rPr>
              <a:t>要求。</a:t>
            </a:r>
            <a:endParaRPr lang="zh-CN" altLang="en-US" sz="1600" b="0" dirty="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en-US" altLang="zh-CN" sz="1600" b="0" dirty="0">
                <a:solidFill>
                  <a:srgbClr val="000000"/>
                </a:solidFill>
                <a:latin typeface="楷体" panose="02010609060101010101" pitchFamily="49" charset="-122"/>
                <a:ea typeface="楷体" panose="02010609060101010101" pitchFamily="49" charset="-122"/>
              </a:rPr>
              <a:t>(3)</a:t>
            </a:r>
            <a:r>
              <a:rPr lang="zh-CN" altLang="en-US" sz="1600" b="0" dirty="0">
                <a:solidFill>
                  <a:srgbClr val="000000"/>
                </a:solidFill>
                <a:latin typeface="楷体" panose="02010609060101010101" pitchFamily="49" charset="-122"/>
                <a:ea typeface="楷体" panose="02010609060101010101" pitchFamily="49" charset="-122"/>
              </a:rPr>
              <a:t>、</a:t>
            </a:r>
            <a:r>
              <a:rPr lang="zh-CN" altLang="en-US" sz="1600" b="0" dirty="0">
                <a:solidFill>
                  <a:srgbClr val="FF0000"/>
                </a:solidFill>
                <a:latin typeface="楷体" panose="02010609060101010101" pitchFamily="49" charset="-122"/>
                <a:ea typeface="楷体" panose="02010609060101010101" pitchFamily="49" charset="-122"/>
              </a:rPr>
              <a:t>基础设置在地下室顶板上的，应有基础的承载受力计算，并在地下室底板设置回顶</a:t>
            </a:r>
            <a:r>
              <a:rPr lang="zh-CN" altLang="en-US" sz="1600" b="0" dirty="0" smtClean="0">
                <a:solidFill>
                  <a:srgbClr val="FF0000"/>
                </a:solidFill>
                <a:latin typeface="楷体" panose="02010609060101010101" pitchFamily="49" charset="-122"/>
                <a:ea typeface="楷体" panose="02010609060101010101" pitchFamily="49" charset="-122"/>
              </a:rPr>
              <a:t>支撑。</a:t>
            </a:r>
            <a:endParaRPr lang="zh-CN" altLang="en-US" sz="1600" b="0" dirty="0">
              <a:solidFill>
                <a:srgbClr val="FF0000"/>
              </a:solidFill>
              <a:latin typeface="楷体" panose="02010609060101010101" pitchFamily="49" charset="-122"/>
              <a:ea typeface="楷体" panose="02010609060101010101" pitchFamily="49" charset="-122"/>
            </a:endParaRPr>
          </a:p>
          <a:p>
            <a:pPr eaLnBrk="1" hangingPunct="1">
              <a:lnSpc>
                <a:spcPct val="150000"/>
              </a:lnSpc>
            </a:pPr>
            <a:r>
              <a:rPr lang="en-US" altLang="zh-CN" sz="1600" b="0" dirty="0">
                <a:solidFill>
                  <a:srgbClr val="000000"/>
                </a:solidFill>
                <a:latin typeface="楷体" panose="02010609060101010101" pitchFamily="49" charset="-122"/>
                <a:ea typeface="楷体" panose="02010609060101010101" pitchFamily="49" charset="-122"/>
              </a:rPr>
              <a:t>(4)</a:t>
            </a:r>
            <a:r>
              <a:rPr lang="zh-CN" altLang="en-US" sz="1600" b="0" dirty="0">
                <a:solidFill>
                  <a:srgbClr val="000000"/>
                </a:solidFill>
                <a:latin typeface="楷体" panose="02010609060101010101" pitchFamily="49" charset="-122"/>
                <a:ea typeface="楷体" panose="02010609060101010101" pitchFamily="49" charset="-122"/>
              </a:rPr>
              <a:t>、基础应有排水</a:t>
            </a:r>
            <a:r>
              <a:rPr lang="zh-CN" altLang="en-US" sz="1600" b="0" dirty="0" smtClean="0">
                <a:solidFill>
                  <a:srgbClr val="000000"/>
                </a:solidFill>
                <a:latin typeface="楷体" panose="02010609060101010101" pitchFamily="49" charset="-122"/>
                <a:ea typeface="楷体" panose="02010609060101010101" pitchFamily="49" charset="-122"/>
              </a:rPr>
              <a:t>措施。</a:t>
            </a:r>
            <a:endParaRPr lang="en-US" altLang="zh-CN" sz="1600" b="0" dirty="0" smtClean="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zh-CN" altLang="en-US" sz="1600" b="0" dirty="0">
                <a:solidFill>
                  <a:srgbClr val="000000"/>
                </a:solidFill>
                <a:latin typeface="楷体" panose="02010609060101010101" pitchFamily="49" charset="-122"/>
                <a:ea typeface="楷体" panose="02010609060101010101" pitchFamily="49" charset="-122"/>
              </a:rPr>
              <a:t>本</a:t>
            </a:r>
            <a:r>
              <a:rPr lang="zh-CN" altLang="en-US" sz="1600" b="0" dirty="0" smtClean="0">
                <a:solidFill>
                  <a:srgbClr val="000000"/>
                </a:solidFill>
                <a:latin typeface="楷体" panose="02010609060101010101" pitchFamily="49" charset="-122"/>
                <a:ea typeface="楷体" panose="02010609060101010101" pitchFamily="49" charset="-122"/>
              </a:rPr>
              <a:t>项目根据现场实际情况选择方案</a:t>
            </a:r>
            <a:r>
              <a:rPr lang="en-US" altLang="zh-CN" sz="1600" b="0" dirty="0" smtClean="0">
                <a:solidFill>
                  <a:srgbClr val="000000"/>
                </a:solidFill>
                <a:latin typeface="楷体" panose="02010609060101010101" pitchFamily="49" charset="-122"/>
                <a:ea typeface="楷体" panose="02010609060101010101" pitchFamily="49" charset="-122"/>
              </a:rPr>
              <a:t>1</a:t>
            </a:r>
            <a:r>
              <a:rPr lang="zh-CN" altLang="en-US" sz="1600" b="0" dirty="0" smtClean="0">
                <a:solidFill>
                  <a:srgbClr val="000000"/>
                </a:solidFill>
                <a:latin typeface="楷体" panose="02010609060101010101" pitchFamily="49" charset="-122"/>
                <a:ea typeface="楷体" panose="02010609060101010101" pitchFamily="49" charset="-122"/>
              </a:rPr>
              <a:t>，不需要排水，但需要搭设较高坡度。</a:t>
            </a:r>
            <a:endParaRPr lang="zh-CN" altLang="en-US" sz="1600" b="0" dirty="0">
              <a:solidFill>
                <a:srgbClr val="000000"/>
              </a:solidFill>
              <a:latin typeface="楷体" panose="02010609060101010101" pitchFamily="49" charset="-122"/>
              <a:ea typeface="楷体" panose="02010609060101010101" pitchFamily="49" charset="-122"/>
            </a:endParaRPr>
          </a:p>
        </p:txBody>
      </p:sp>
      <p:pic>
        <p:nvPicPr>
          <p:cNvPr id="8194" name="图片 8" descr="QQ图片20160701145431"/>
          <p:cNvPicPr>
            <a:picLocks noChangeAspect="1" noChangeArrowheads="1"/>
          </p:cNvPicPr>
          <p:nvPr/>
        </p:nvPicPr>
        <p:blipFill rotWithShape="1">
          <a:blip r:embed="rId2">
            <a:extLst>
              <a:ext uri="{28A0092B-C50C-407E-A947-70E740481C1C}">
                <a14:useLocalDpi xmlns:a14="http://schemas.microsoft.com/office/drawing/2010/main" val="0"/>
              </a:ext>
            </a:extLst>
          </a:blip>
          <a:srcRect l="1999" t="12975" r="1607" b="67161"/>
          <a:stretch>
            <a:fillRect/>
          </a:stretch>
        </p:blipFill>
        <p:spPr bwMode="auto">
          <a:xfrm>
            <a:off x="6342372" y="3919188"/>
            <a:ext cx="2437191"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descr="QQ图片20160701145431"/>
          <p:cNvPicPr>
            <a:picLocks noChangeAspect="1" noChangeArrowheads="1"/>
          </p:cNvPicPr>
          <p:nvPr/>
        </p:nvPicPr>
        <p:blipFill rotWithShape="1">
          <a:blip r:embed="rId2">
            <a:extLst>
              <a:ext uri="{28A0092B-C50C-407E-A947-70E740481C1C}">
                <a14:useLocalDpi xmlns:a14="http://schemas.microsoft.com/office/drawing/2010/main" val="0"/>
              </a:ext>
            </a:extLst>
          </a:blip>
          <a:srcRect l="1999" t="36964" r="1607" b="41663"/>
          <a:stretch>
            <a:fillRect/>
          </a:stretch>
        </p:blipFill>
        <p:spPr bwMode="auto">
          <a:xfrm>
            <a:off x="6342372" y="4907420"/>
            <a:ext cx="2437191"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descr="QQ图片2016070114543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99" t="72519" r="1607" b="4669"/>
          <a:stretch>
            <a:fillRect/>
          </a:stretch>
        </p:blipFill>
        <p:spPr bwMode="auto">
          <a:xfrm>
            <a:off x="6342372" y="5877372"/>
            <a:ext cx="2437191"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Administrator\Desktop\IMG_661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98" r="5493" b="7112"/>
          <a:stretch>
            <a:fillRect/>
          </a:stretch>
        </p:blipFill>
        <p:spPr bwMode="auto">
          <a:xfrm>
            <a:off x="1858134" y="4105122"/>
            <a:ext cx="3282697" cy="2504596"/>
          </a:xfrm>
          <a:prstGeom prst="rect">
            <a:avLst/>
          </a:prstGeom>
          <a:noFill/>
          <a:extLst>
            <a:ext uri="{909E8E84-426E-40DD-AFC4-6F175D3DCCD1}">
              <a14:hiddenFill xmlns:a14="http://schemas.microsoft.com/office/drawing/2010/main">
                <a:solidFill>
                  <a:srgbClr val="FFFFFF"/>
                </a:solidFill>
              </a14:hiddenFill>
            </a:ext>
          </a:extLst>
        </p:spPr>
      </p:pic>
      <p:sp>
        <p:nvSpPr>
          <p:cNvPr id="11" name="椭圆 10"/>
          <p:cNvSpPr/>
          <p:nvPr/>
        </p:nvSpPr>
        <p:spPr bwMode="auto">
          <a:xfrm>
            <a:off x="2051720" y="5697252"/>
            <a:ext cx="2808312" cy="792088"/>
          </a:xfrm>
          <a:prstGeom prst="ellipse">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5</a:t>
            </a:r>
            <a:r>
              <a:rPr lang="zh-CN" altLang="en-US" sz="1800" dirty="0">
                <a:solidFill>
                  <a:srgbClr val="000000"/>
                </a:solidFill>
                <a:latin typeface="楷体" panose="02010609060101010101" pitchFamily="49" charset="-122"/>
                <a:ea typeface="楷体" panose="02010609060101010101" pitchFamily="49" charset="-122"/>
              </a:rPr>
              <a:t>、升降机基础制作</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a:solidFill>
                  <a:srgbClr val="000000"/>
                </a:solidFill>
                <a:latin typeface="楷体" panose="02010609060101010101" pitchFamily="49" charset="-122"/>
                <a:ea typeface="楷体" panose="02010609060101010101" pitchFamily="49" charset="-122"/>
              </a:rPr>
              <a:t>二</a:t>
            </a:r>
            <a:r>
              <a:rPr lang="zh-CN" altLang="en-US" sz="2400" b="0" dirty="0" smtClean="0">
                <a:solidFill>
                  <a:srgbClr val="000000"/>
                </a:solidFill>
                <a:latin typeface="楷体" panose="02010609060101010101" pitchFamily="49" charset="-122"/>
                <a:ea typeface="楷体" panose="02010609060101010101" pitchFamily="49" charset="-122"/>
              </a:rPr>
              <a:t>、安全风险管理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19461" name="矩形 4"/>
          <p:cNvSpPr>
            <a:spLocks noChangeArrowheads="1"/>
          </p:cNvSpPr>
          <p:nvPr/>
        </p:nvSpPr>
        <p:spPr bwMode="auto">
          <a:xfrm>
            <a:off x="1585913" y="1268760"/>
            <a:ext cx="73425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50000"/>
              </a:lnSpc>
            </a:pPr>
            <a:r>
              <a:rPr lang="zh-CN" altLang="en-US" sz="1600" b="0" dirty="0" smtClean="0">
                <a:solidFill>
                  <a:srgbClr val="000000"/>
                </a:solidFill>
                <a:latin typeface="楷体" panose="02010609060101010101" pitchFamily="49" charset="-122"/>
                <a:ea typeface="楷体" panose="02010609060101010101" pitchFamily="49" charset="-122"/>
              </a:rPr>
              <a:t>基础制作需要根据计算确定：</a:t>
            </a:r>
            <a:endParaRPr lang="en-US" altLang="zh-CN" sz="1600" b="0" dirty="0" smtClean="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zh-CN" altLang="en-US" sz="1600" b="0" dirty="0">
                <a:solidFill>
                  <a:srgbClr val="000000"/>
                </a:solidFill>
                <a:latin typeface="楷体" panose="02010609060101010101" pitchFamily="49" charset="-122"/>
                <a:ea typeface="楷体" panose="02010609060101010101" pitchFamily="49" charset="-122"/>
              </a:rPr>
              <a:t>（</a:t>
            </a:r>
            <a:r>
              <a:rPr lang="en-US" altLang="zh-CN" sz="1600" b="0" dirty="0">
                <a:solidFill>
                  <a:srgbClr val="000000"/>
                </a:solidFill>
                <a:latin typeface="楷体" panose="02010609060101010101" pitchFamily="49" charset="-122"/>
                <a:ea typeface="楷体" panose="02010609060101010101" pitchFamily="49" charset="-122"/>
              </a:rPr>
              <a:t>1</a:t>
            </a:r>
            <a:r>
              <a:rPr lang="zh-CN" altLang="en-US" sz="1600" b="0" dirty="0">
                <a:solidFill>
                  <a:srgbClr val="000000"/>
                </a:solidFill>
                <a:latin typeface="楷体" panose="02010609060101010101" pitchFamily="49" charset="-122"/>
                <a:ea typeface="楷体" panose="02010609060101010101" pitchFamily="49" charset="-122"/>
              </a:rPr>
              <a:t>）总自重计算</a:t>
            </a:r>
            <a:endParaRPr lang="en-US" altLang="zh-CN" sz="1600" b="0" dirty="0">
              <a:solidFill>
                <a:srgbClr val="000000"/>
              </a:solidFill>
              <a:latin typeface="楷体" panose="02010609060101010101" pitchFamily="49" charset="-122"/>
              <a:ea typeface="楷体" panose="02010609060101010101" pitchFamily="49" charset="-122"/>
            </a:endParaRPr>
          </a:p>
        </p:txBody>
      </p:sp>
      <p:graphicFrame>
        <p:nvGraphicFramePr>
          <p:cNvPr id="3" name="表格 2"/>
          <p:cNvGraphicFramePr>
            <a:graphicFrameLocks noGrp="1"/>
          </p:cNvGraphicFramePr>
          <p:nvPr/>
        </p:nvGraphicFramePr>
        <p:xfrm>
          <a:off x="2915816" y="2168860"/>
          <a:ext cx="4558030" cy="320040"/>
        </p:xfrm>
        <a:graphic>
          <a:graphicData uri="http://schemas.openxmlformats.org/drawingml/2006/table">
            <a:tbl>
              <a:tblPr firstRow="1" firstCol="1" lastRow="1" lastCol="1" bandRow="1" bandCol="1"/>
              <a:tblGrid>
                <a:gridCol w="342900"/>
                <a:gridCol w="670560"/>
                <a:gridCol w="337820"/>
                <a:gridCol w="685800"/>
                <a:gridCol w="228600"/>
                <a:gridCol w="914400"/>
                <a:gridCol w="228600"/>
                <a:gridCol w="1149350"/>
              </a:tblGrid>
              <a:tr h="0">
                <a:tc>
                  <a:txBody>
                    <a:bodyPr/>
                    <a:lstStyle/>
                    <a:p>
                      <a:pPr algn="ctr">
                        <a:spcAft>
                          <a:spcPts val="0"/>
                        </a:spcAft>
                      </a:pPr>
                      <a:r>
                        <a:rPr lang="x-none" sz="1050" kern="100" dirty="0">
                          <a:effectLst/>
                          <a:latin typeface="宋体" panose="02010600030101010101" pitchFamily="2" charset="-122"/>
                          <a:cs typeface="Times New Roman" panose="02020603050405020304"/>
                        </a:rPr>
                        <a:t>G=</a:t>
                      </a:r>
                      <a:endParaRPr lang="zh-CN" sz="1050" kern="100" dirty="0">
                        <a:effectLst/>
                        <a:latin typeface="宋体" panose="02010600030101010101" pitchFamily="2" charset="-122"/>
                        <a:cs typeface="Times New Roman" panose="02020603050405020304"/>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x-none" sz="1050" kern="100">
                          <a:effectLst/>
                          <a:latin typeface="宋体" panose="02010600030101010101" pitchFamily="2" charset="-122"/>
                          <a:cs typeface="Times New Roman" panose="02020603050405020304"/>
                        </a:rPr>
                        <a:t>吊笼重</a:t>
                      </a:r>
                      <a:endParaRPr lang="zh-CN" sz="1050" kern="100">
                        <a:effectLst/>
                        <a:latin typeface="宋体" panose="02010600030101010101" pitchFamily="2" charset="-122"/>
                        <a:cs typeface="Times New Roman" panose="02020603050405020304"/>
                      </a:endParaRPr>
                    </a:p>
                    <a:p>
                      <a:pPr algn="ctr">
                        <a:spcAft>
                          <a:spcPts val="0"/>
                        </a:spcAft>
                      </a:pPr>
                      <a:r>
                        <a:rPr lang="x-none" sz="1050" kern="100">
                          <a:effectLst/>
                          <a:latin typeface="宋体" panose="02010600030101010101" pitchFamily="2" charset="-122"/>
                          <a:cs typeface="Times New Roman" panose="02020603050405020304"/>
                        </a:rPr>
                        <a:t>（kg）</a:t>
                      </a:r>
                      <a:endParaRPr lang="zh-CN" sz="1050" kern="100">
                        <a:effectLst/>
                        <a:latin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x-none" sz="1050" kern="100">
                          <a:effectLst/>
                          <a:latin typeface="宋体" panose="02010600030101010101" pitchFamily="2" charset="-122"/>
                          <a:cs typeface="Times New Roman" panose="02020603050405020304"/>
                        </a:rPr>
                        <a:t>+</a:t>
                      </a:r>
                      <a:endParaRPr lang="zh-CN" sz="1050" kern="100">
                        <a:effectLst/>
                        <a:latin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x-none" sz="1050" kern="100">
                          <a:effectLst/>
                          <a:latin typeface="宋体" panose="02010600030101010101" pitchFamily="2" charset="-122"/>
                          <a:cs typeface="Times New Roman" panose="02020603050405020304"/>
                        </a:rPr>
                        <a:t>外笼重</a:t>
                      </a:r>
                      <a:endParaRPr lang="zh-CN" sz="1050" kern="100">
                        <a:effectLst/>
                        <a:latin typeface="宋体" panose="02010600030101010101" pitchFamily="2" charset="-122"/>
                        <a:cs typeface="Times New Roman" panose="02020603050405020304"/>
                      </a:endParaRPr>
                    </a:p>
                    <a:p>
                      <a:pPr algn="ctr">
                        <a:spcAft>
                          <a:spcPts val="0"/>
                        </a:spcAft>
                      </a:pPr>
                      <a:r>
                        <a:rPr lang="x-none" sz="1050" kern="100">
                          <a:effectLst/>
                          <a:latin typeface="宋体" panose="02010600030101010101" pitchFamily="2" charset="-122"/>
                          <a:cs typeface="Times New Roman" panose="02020603050405020304"/>
                        </a:rPr>
                        <a:t>（kg）</a:t>
                      </a:r>
                      <a:endParaRPr lang="zh-CN" sz="1050" kern="100">
                        <a:effectLst/>
                        <a:latin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x-none" sz="1050" kern="100">
                          <a:effectLst/>
                          <a:latin typeface="宋体" panose="02010600030101010101" pitchFamily="2" charset="-122"/>
                          <a:cs typeface="Times New Roman" panose="02020603050405020304"/>
                        </a:rPr>
                        <a:t>+</a:t>
                      </a:r>
                      <a:endParaRPr lang="zh-CN" sz="1050" kern="100">
                        <a:effectLst/>
                        <a:latin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x-none" sz="1050" kern="100" dirty="0">
                          <a:effectLst/>
                          <a:latin typeface="宋体" panose="02010600030101010101" pitchFamily="2" charset="-122"/>
                          <a:cs typeface="Times New Roman" panose="02020603050405020304"/>
                        </a:rPr>
                        <a:t>导轨架总重</a:t>
                      </a:r>
                      <a:endParaRPr lang="zh-CN" sz="1050" kern="100" dirty="0">
                        <a:effectLst/>
                        <a:latin typeface="宋体" panose="02010600030101010101" pitchFamily="2" charset="-122"/>
                        <a:cs typeface="Times New Roman" panose="02020603050405020304"/>
                      </a:endParaRPr>
                    </a:p>
                    <a:p>
                      <a:pPr algn="ctr">
                        <a:spcAft>
                          <a:spcPts val="0"/>
                        </a:spcAft>
                      </a:pPr>
                      <a:r>
                        <a:rPr lang="x-none" sz="1050" kern="100" dirty="0">
                          <a:effectLst/>
                          <a:latin typeface="宋体" panose="02010600030101010101" pitchFamily="2" charset="-122"/>
                          <a:cs typeface="Times New Roman" panose="02020603050405020304"/>
                        </a:rPr>
                        <a:t>（kg）</a:t>
                      </a:r>
                      <a:endParaRPr lang="zh-CN" sz="1050" kern="100" dirty="0">
                        <a:effectLst/>
                        <a:latin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x-none" sz="1050" kern="100">
                          <a:effectLst/>
                          <a:latin typeface="宋体" panose="02010600030101010101" pitchFamily="2" charset="-122"/>
                          <a:cs typeface="Times New Roman" panose="02020603050405020304"/>
                        </a:rPr>
                        <a:t>+</a:t>
                      </a:r>
                      <a:endParaRPr lang="zh-CN" sz="1050" kern="100">
                        <a:effectLst/>
                        <a:latin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x-none" sz="1050" kern="100" dirty="0">
                          <a:effectLst/>
                          <a:latin typeface="宋体" panose="02010600030101010101" pitchFamily="2" charset="-122"/>
                          <a:cs typeface="Times New Roman" panose="02020603050405020304"/>
                        </a:rPr>
                        <a:t>载重重</a:t>
                      </a:r>
                      <a:endParaRPr lang="zh-CN" sz="1050" kern="100" dirty="0">
                        <a:effectLst/>
                        <a:latin typeface="宋体" panose="02010600030101010101" pitchFamily="2" charset="-122"/>
                        <a:cs typeface="Times New Roman" panose="02020603050405020304"/>
                      </a:endParaRPr>
                    </a:p>
                    <a:p>
                      <a:pPr algn="ctr">
                        <a:spcAft>
                          <a:spcPts val="0"/>
                        </a:spcAft>
                      </a:pPr>
                      <a:r>
                        <a:rPr lang="x-none" sz="1050" kern="100" dirty="0">
                          <a:effectLst/>
                          <a:latin typeface="宋体" panose="02010600030101010101" pitchFamily="2" charset="-122"/>
                          <a:cs typeface="Times New Roman" panose="02020603050405020304"/>
                        </a:rPr>
                        <a:t>（kg）</a:t>
                      </a:r>
                      <a:endParaRPr lang="zh-CN" sz="1050" kern="100" dirty="0">
                        <a:effectLst/>
                        <a:latin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矩形 4"/>
          <p:cNvSpPr>
            <a:spLocks noChangeArrowheads="1"/>
          </p:cNvSpPr>
          <p:nvPr/>
        </p:nvSpPr>
        <p:spPr bwMode="auto">
          <a:xfrm>
            <a:off x="1578576" y="2600908"/>
            <a:ext cx="745792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50000"/>
              </a:lnSpc>
            </a:pPr>
            <a:r>
              <a:rPr lang="zh-CN" altLang="en-US" sz="1600" b="0" dirty="0" smtClean="0">
                <a:solidFill>
                  <a:srgbClr val="000000"/>
                </a:solidFill>
                <a:latin typeface="楷体" panose="02010609060101010101" pitchFamily="49" charset="-122"/>
                <a:ea typeface="楷体" panose="02010609060101010101" pitchFamily="49" charset="-122"/>
              </a:rPr>
              <a:t>（</a:t>
            </a:r>
            <a:r>
              <a:rPr lang="en-US" altLang="zh-CN" sz="1600" b="0" dirty="0" smtClean="0">
                <a:solidFill>
                  <a:srgbClr val="000000"/>
                </a:solidFill>
                <a:latin typeface="楷体" panose="02010609060101010101" pitchFamily="49" charset="-122"/>
                <a:ea typeface="楷体" panose="02010609060101010101" pitchFamily="49" charset="-122"/>
              </a:rPr>
              <a:t>2</a:t>
            </a:r>
            <a:r>
              <a:rPr lang="zh-CN" altLang="en-US" sz="1600" b="0" dirty="0">
                <a:solidFill>
                  <a:srgbClr val="000000"/>
                </a:solidFill>
                <a:latin typeface="楷体" panose="02010609060101010101" pitchFamily="49" charset="-122"/>
                <a:ea typeface="楷体" panose="02010609060101010101" pitchFamily="49" charset="-122"/>
              </a:rPr>
              <a:t>）基础承载</a:t>
            </a:r>
            <a:r>
              <a:rPr lang="en-US" altLang="zh-CN" sz="1600" b="0" dirty="0">
                <a:solidFill>
                  <a:srgbClr val="000000"/>
                </a:solidFill>
                <a:latin typeface="楷体" panose="02010609060101010101" pitchFamily="49" charset="-122"/>
                <a:ea typeface="楷体" panose="02010609060101010101" pitchFamily="49" charset="-122"/>
              </a:rPr>
              <a:t>P</a:t>
            </a:r>
            <a:r>
              <a:rPr lang="zh-CN" altLang="en-US" sz="1600" b="0" dirty="0">
                <a:solidFill>
                  <a:srgbClr val="000000"/>
                </a:solidFill>
                <a:latin typeface="楷体" panose="02010609060101010101" pitchFamily="49" charset="-122"/>
                <a:ea typeface="楷体" panose="02010609060101010101" pitchFamily="49" charset="-122"/>
              </a:rPr>
              <a:t>计算</a:t>
            </a:r>
            <a:r>
              <a:rPr lang="zh-CN" altLang="en-US" sz="1600" b="0" dirty="0" smtClean="0">
                <a:solidFill>
                  <a:srgbClr val="000000"/>
                </a:solidFill>
                <a:latin typeface="楷体" panose="02010609060101010101" pitchFamily="49" charset="-122"/>
                <a:ea typeface="楷体" panose="02010609060101010101" pitchFamily="49" charset="-122"/>
              </a:rPr>
              <a:t>（</a:t>
            </a:r>
            <a:r>
              <a:rPr lang="zh-CN" altLang="en-US" sz="1600" b="0" dirty="0">
                <a:solidFill>
                  <a:srgbClr val="FF0000"/>
                </a:solidFill>
                <a:latin typeface="楷体" panose="02010609060101010101" pitchFamily="49" charset="-122"/>
                <a:ea typeface="楷体" panose="02010609060101010101" pitchFamily="49" charset="-122"/>
              </a:rPr>
              <a:t>以</a:t>
            </a:r>
            <a:r>
              <a:rPr lang="en-US" altLang="zh-CN" sz="1600" b="0" dirty="0">
                <a:solidFill>
                  <a:srgbClr val="FF0000"/>
                </a:solidFill>
                <a:latin typeface="楷体" panose="02010609060101010101" pitchFamily="49" charset="-122"/>
                <a:ea typeface="楷体" panose="02010609060101010101" pitchFamily="49" charset="-122"/>
              </a:rPr>
              <a:t>1#</a:t>
            </a:r>
            <a:r>
              <a:rPr lang="zh-CN" altLang="en-US" sz="1600" b="0" dirty="0">
                <a:solidFill>
                  <a:srgbClr val="FF0000"/>
                </a:solidFill>
                <a:latin typeface="楷体" panose="02010609060101010101" pitchFamily="49" charset="-122"/>
                <a:ea typeface="楷体" panose="02010609060101010101" pitchFamily="49" charset="-122"/>
              </a:rPr>
              <a:t>升降机为</a:t>
            </a:r>
            <a:r>
              <a:rPr lang="zh-CN" altLang="en-US" sz="1600" b="0" dirty="0" smtClean="0">
                <a:solidFill>
                  <a:srgbClr val="FF0000"/>
                </a:solidFill>
                <a:latin typeface="楷体" panose="02010609060101010101" pitchFamily="49" charset="-122"/>
                <a:ea typeface="楷体" panose="02010609060101010101" pitchFamily="49" charset="-122"/>
              </a:rPr>
              <a:t>例</a:t>
            </a:r>
            <a:r>
              <a:rPr lang="zh-CN" altLang="en-US" sz="1600" b="0" dirty="0" smtClean="0">
                <a:solidFill>
                  <a:srgbClr val="000000"/>
                </a:solidFill>
                <a:latin typeface="楷体" panose="02010609060101010101" pitchFamily="49" charset="-122"/>
                <a:ea typeface="楷体" panose="02010609060101010101" pitchFamily="49" charset="-122"/>
              </a:rPr>
              <a:t>）</a:t>
            </a:r>
            <a:endParaRPr lang="en-US" altLang="zh-CN" sz="1600" b="0" dirty="0" smtClean="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zh-CN" altLang="en-US" sz="1600" b="0" dirty="0">
                <a:solidFill>
                  <a:srgbClr val="000000"/>
                </a:solidFill>
                <a:latin typeface="楷体" panose="02010609060101010101" pitchFamily="49" charset="-122"/>
                <a:ea typeface="楷体" panose="02010609060101010101" pitchFamily="49" charset="-122"/>
              </a:rPr>
              <a:t>吊笼重：</a:t>
            </a:r>
            <a:r>
              <a:rPr lang="en-US" altLang="zh-CN" sz="1600" b="0" dirty="0" smtClean="0">
                <a:solidFill>
                  <a:srgbClr val="000000"/>
                </a:solidFill>
                <a:latin typeface="楷体" panose="02010609060101010101" pitchFamily="49" charset="-122"/>
                <a:ea typeface="楷体" panose="02010609060101010101" pitchFamily="49" charset="-122"/>
              </a:rPr>
              <a:t>2×2200kg                    </a:t>
            </a:r>
            <a:endParaRPr lang="en-US" altLang="zh-CN" sz="1600" b="0" dirty="0" smtClean="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zh-CN" altLang="en-US" sz="1600" b="0" dirty="0" smtClean="0">
                <a:solidFill>
                  <a:srgbClr val="000000"/>
                </a:solidFill>
                <a:latin typeface="楷体" panose="02010609060101010101" pitchFamily="49" charset="-122"/>
                <a:ea typeface="楷体" panose="02010609060101010101" pitchFamily="49" charset="-122"/>
              </a:rPr>
              <a:t>外</a:t>
            </a:r>
            <a:r>
              <a:rPr lang="zh-CN" altLang="en-US" sz="1600" b="0" dirty="0">
                <a:solidFill>
                  <a:srgbClr val="000000"/>
                </a:solidFill>
                <a:latin typeface="楷体" panose="02010609060101010101" pitchFamily="49" charset="-122"/>
                <a:ea typeface="楷体" panose="02010609060101010101" pitchFamily="49" charset="-122"/>
              </a:rPr>
              <a:t>笼重：</a:t>
            </a:r>
            <a:r>
              <a:rPr lang="en-US" altLang="zh-CN" sz="1600" b="0" dirty="0">
                <a:solidFill>
                  <a:srgbClr val="000000"/>
                </a:solidFill>
                <a:latin typeface="楷体" panose="02010609060101010101" pitchFamily="49" charset="-122"/>
                <a:ea typeface="楷体" panose="02010609060101010101" pitchFamily="49" charset="-122"/>
              </a:rPr>
              <a:t>1480kg</a:t>
            </a:r>
            <a:endParaRPr lang="en-US" altLang="zh-CN" sz="1600" b="0" dirty="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zh-CN" altLang="en-US" sz="1600" b="0" dirty="0">
                <a:solidFill>
                  <a:srgbClr val="000000"/>
                </a:solidFill>
                <a:latin typeface="楷体" panose="02010609060101010101" pitchFamily="49" charset="-122"/>
                <a:ea typeface="楷体" panose="02010609060101010101" pitchFamily="49" charset="-122"/>
              </a:rPr>
              <a:t>导轨架总重：</a:t>
            </a:r>
            <a:r>
              <a:rPr lang="en-US" altLang="zh-CN" sz="1600" b="0" dirty="0" smtClean="0">
                <a:solidFill>
                  <a:srgbClr val="000000"/>
                </a:solidFill>
                <a:latin typeface="楷体" panose="02010609060101010101" pitchFamily="49" charset="-122"/>
                <a:ea typeface="楷体" panose="02010609060101010101" pitchFamily="49" charset="-122"/>
              </a:rPr>
              <a:t>58×150=8700kg </a:t>
            </a:r>
            <a:r>
              <a:rPr lang="en-US" altLang="zh-CN" sz="1600" b="0" dirty="0" smtClean="0">
                <a:solidFill>
                  <a:srgbClr val="FF0000"/>
                </a:solidFill>
                <a:latin typeface="楷体" panose="02010609060101010101" pitchFamily="49" charset="-122"/>
                <a:ea typeface="楷体" panose="02010609060101010101" pitchFamily="49" charset="-122"/>
              </a:rPr>
              <a:t>          </a:t>
            </a:r>
            <a:endParaRPr lang="en-US" altLang="zh-CN" sz="1600" b="0" dirty="0" smtClean="0">
              <a:solidFill>
                <a:srgbClr val="FF0000"/>
              </a:solidFill>
              <a:latin typeface="楷体" panose="02010609060101010101" pitchFamily="49" charset="-122"/>
              <a:ea typeface="楷体" panose="02010609060101010101" pitchFamily="49" charset="-122"/>
            </a:endParaRPr>
          </a:p>
          <a:p>
            <a:pPr eaLnBrk="1" hangingPunct="1">
              <a:lnSpc>
                <a:spcPct val="150000"/>
              </a:lnSpc>
            </a:pPr>
            <a:r>
              <a:rPr lang="zh-CN" altLang="en-US" sz="1600" b="0" dirty="0" smtClean="0">
                <a:solidFill>
                  <a:srgbClr val="000000"/>
                </a:solidFill>
                <a:latin typeface="楷体" panose="02010609060101010101" pitchFamily="49" charset="-122"/>
                <a:ea typeface="楷体" panose="02010609060101010101" pitchFamily="49" charset="-122"/>
              </a:rPr>
              <a:t>额定载重</a:t>
            </a:r>
            <a:r>
              <a:rPr lang="zh-CN" altLang="en-US" sz="1600" b="0" dirty="0">
                <a:solidFill>
                  <a:srgbClr val="000000"/>
                </a:solidFill>
                <a:latin typeface="楷体" panose="02010609060101010101" pitchFamily="49" charset="-122"/>
                <a:ea typeface="楷体" panose="02010609060101010101" pitchFamily="49" charset="-122"/>
              </a:rPr>
              <a:t>重：</a:t>
            </a:r>
            <a:r>
              <a:rPr lang="en-US" altLang="zh-CN" sz="1600" b="0" dirty="0">
                <a:solidFill>
                  <a:srgbClr val="000000"/>
                </a:solidFill>
                <a:latin typeface="楷体" panose="02010609060101010101" pitchFamily="49" charset="-122"/>
                <a:ea typeface="楷体" panose="02010609060101010101" pitchFamily="49" charset="-122"/>
              </a:rPr>
              <a:t>2×2000kg</a:t>
            </a:r>
            <a:endParaRPr lang="en-US" altLang="zh-CN" sz="1600" b="0" dirty="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zh-CN" altLang="en-US" sz="1600" b="0" dirty="0">
                <a:solidFill>
                  <a:srgbClr val="000000"/>
                </a:solidFill>
                <a:latin typeface="楷体" panose="02010609060101010101" pitchFamily="49" charset="-122"/>
                <a:ea typeface="楷体" panose="02010609060101010101" pitchFamily="49" charset="-122"/>
              </a:rPr>
              <a:t>基础</a:t>
            </a:r>
            <a:r>
              <a:rPr lang="zh-CN" altLang="en-US" sz="1600" b="0" dirty="0" smtClean="0">
                <a:solidFill>
                  <a:srgbClr val="000000"/>
                </a:solidFill>
                <a:latin typeface="楷体" panose="02010609060101010101" pitchFamily="49" charset="-122"/>
                <a:ea typeface="楷体" panose="02010609060101010101" pitchFamily="49" charset="-122"/>
              </a:rPr>
              <a:t>承载</a:t>
            </a:r>
            <a:r>
              <a:rPr lang="en-US" altLang="zh-CN" sz="1600" b="0" dirty="0" smtClean="0">
                <a:solidFill>
                  <a:srgbClr val="000000"/>
                </a:solidFill>
                <a:latin typeface="楷体" panose="02010609060101010101" pitchFamily="49" charset="-122"/>
                <a:ea typeface="楷体" panose="02010609060101010101" pitchFamily="49" charset="-122"/>
              </a:rPr>
              <a:t>P= 1.2N+1.4n </a:t>
            </a:r>
            <a:r>
              <a:rPr lang="en-US" altLang="zh-CN" sz="1600" b="0" dirty="0" smtClean="0">
                <a:solidFill>
                  <a:srgbClr val="FF0000"/>
                </a:solidFill>
                <a:latin typeface="楷体" panose="02010609060101010101" pitchFamily="49" charset="-122"/>
                <a:ea typeface="楷体" panose="02010609060101010101" pitchFamily="49" charset="-122"/>
              </a:rPr>
              <a:t>(n</a:t>
            </a:r>
            <a:r>
              <a:rPr lang="zh-CN" altLang="en-US" sz="1600" b="0" dirty="0" smtClean="0">
                <a:solidFill>
                  <a:srgbClr val="FF0000"/>
                </a:solidFill>
                <a:latin typeface="楷体" panose="02010609060101010101" pitchFamily="49" charset="-122"/>
                <a:ea typeface="楷体" panose="02010609060101010101" pitchFamily="49" charset="-122"/>
              </a:rPr>
              <a:t>为活荷载）</a:t>
            </a:r>
            <a:endParaRPr lang="en-US" altLang="zh-CN" sz="1600" b="0" dirty="0" smtClean="0">
              <a:solidFill>
                <a:srgbClr val="FF0000"/>
              </a:solidFill>
              <a:latin typeface="楷体" panose="02010609060101010101" pitchFamily="49" charset="-122"/>
              <a:ea typeface="楷体" panose="02010609060101010101" pitchFamily="49" charset="-122"/>
            </a:endParaRPr>
          </a:p>
          <a:p>
            <a:pPr eaLnBrk="1" hangingPunct="1">
              <a:lnSpc>
                <a:spcPct val="150000"/>
              </a:lnSpc>
            </a:pPr>
            <a:r>
              <a:rPr lang="en-US" altLang="zh-CN" sz="1600" b="0" dirty="0" smtClean="0">
                <a:solidFill>
                  <a:srgbClr val="000000"/>
                </a:solidFill>
                <a:latin typeface="楷体" panose="02010609060101010101" pitchFamily="49" charset="-122"/>
                <a:ea typeface="楷体" panose="02010609060101010101" pitchFamily="49" charset="-122"/>
              </a:rPr>
              <a:t>         =(1.2×(2×2200+1480+8700)+1.4</a:t>
            </a:r>
            <a:r>
              <a:rPr lang="en-US" altLang="zh-CN" sz="1600" b="0" dirty="0">
                <a:solidFill>
                  <a:srgbClr val="000000"/>
                </a:solidFill>
                <a:latin typeface="楷体" panose="02010609060101010101" pitchFamily="49" charset="-122"/>
                <a:ea typeface="楷体" panose="02010609060101010101" pitchFamily="49" charset="-122"/>
              </a:rPr>
              <a:t>×</a:t>
            </a:r>
            <a:r>
              <a:rPr lang="en-US" altLang="zh-CN" sz="1600" b="0" dirty="0" smtClean="0">
                <a:solidFill>
                  <a:srgbClr val="000000"/>
                </a:solidFill>
                <a:latin typeface="楷体" panose="02010609060101010101" pitchFamily="49" charset="-122"/>
                <a:ea typeface="楷体" panose="02010609060101010101" pitchFamily="49" charset="-122"/>
              </a:rPr>
              <a:t>2×2000)×10/1000        </a:t>
            </a:r>
            <a:endParaRPr lang="en-US" altLang="zh-CN" sz="1600" b="0" dirty="0" smtClean="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en-US" altLang="zh-CN" sz="1600" b="0" dirty="0" smtClean="0">
                <a:solidFill>
                  <a:srgbClr val="000000"/>
                </a:solidFill>
                <a:latin typeface="楷体" panose="02010609060101010101" pitchFamily="49" charset="-122"/>
                <a:ea typeface="楷体" panose="02010609060101010101" pitchFamily="49" charset="-122"/>
              </a:rPr>
              <a:t>         = 230.96KN</a:t>
            </a:r>
            <a:endParaRPr lang="en-US" altLang="zh-CN" sz="1600" b="0" dirty="0" smtClean="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zh-CN" altLang="en-US" sz="1600" b="0" dirty="0">
                <a:solidFill>
                  <a:srgbClr val="000000"/>
                </a:solidFill>
                <a:latin typeface="楷体" panose="02010609060101010101" pitchFamily="49" charset="-122"/>
                <a:ea typeface="楷体" panose="02010609060101010101" pitchFamily="49" charset="-122"/>
              </a:rPr>
              <a:t>考虑动载、自重误差及风载对基础的影响，取系数</a:t>
            </a:r>
            <a:r>
              <a:rPr lang="en-US" altLang="zh-CN" sz="1600" b="0" dirty="0" smtClean="0">
                <a:solidFill>
                  <a:srgbClr val="000000"/>
                </a:solidFill>
                <a:latin typeface="楷体" panose="02010609060101010101" pitchFamily="49" charset="-122"/>
                <a:ea typeface="楷体" panose="02010609060101010101" pitchFamily="49" charset="-122"/>
              </a:rPr>
              <a:t>n=2</a:t>
            </a:r>
            <a:endParaRPr lang="en-US" altLang="zh-CN" sz="1600" b="0" dirty="0" smtClean="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en-US" altLang="zh-CN" sz="1600" b="0" dirty="0" smtClean="0">
                <a:solidFill>
                  <a:srgbClr val="000000"/>
                </a:solidFill>
                <a:latin typeface="楷体" panose="02010609060101010101" pitchFamily="49" charset="-122"/>
                <a:ea typeface="楷体" panose="02010609060101010101" pitchFamily="49" charset="-122"/>
              </a:rPr>
              <a:t>     </a:t>
            </a:r>
            <a:r>
              <a:rPr lang="en-US" altLang="zh-CN" sz="1600" b="0" dirty="0" err="1" smtClean="0">
                <a:solidFill>
                  <a:srgbClr val="000000"/>
                </a:solidFill>
                <a:latin typeface="楷体" panose="02010609060101010101" pitchFamily="49" charset="-122"/>
                <a:ea typeface="楷体" panose="02010609060101010101" pitchFamily="49" charset="-122"/>
              </a:rPr>
              <a:t>Pmax</a:t>
            </a:r>
            <a:r>
              <a:rPr lang="en-US" altLang="zh-CN" sz="1600" b="0" dirty="0" smtClean="0">
                <a:solidFill>
                  <a:srgbClr val="000000"/>
                </a:solidFill>
                <a:latin typeface="楷体" panose="02010609060101010101" pitchFamily="49" charset="-122"/>
                <a:ea typeface="楷体" panose="02010609060101010101" pitchFamily="49" charset="-122"/>
              </a:rPr>
              <a:t>=2×P=2×230.96=461.92</a:t>
            </a:r>
            <a:endParaRPr lang="en-US" altLang="zh-CN" sz="1600" b="0" dirty="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zh-CN" altLang="en-US" sz="1600" b="0" dirty="0">
                <a:solidFill>
                  <a:srgbClr val="000000"/>
                </a:solidFill>
                <a:latin typeface="楷体" panose="02010609060101010101" pitchFamily="49" charset="-122"/>
                <a:ea typeface="楷体" panose="02010609060101010101" pitchFamily="49" charset="-122"/>
              </a:rPr>
              <a:t>按照能够承受最大压力</a:t>
            </a:r>
            <a:r>
              <a:rPr lang="en-US" altLang="zh-CN" sz="1600" b="0" dirty="0" err="1" smtClean="0">
                <a:solidFill>
                  <a:srgbClr val="000000"/>
                </a:solidFill>
                <a:latin typeface="楷体" panose="02010609060101010101" pitchFamily="49" charset="-122"/>
                <a:ea typeface="楷体" panose="02010609060101010101" pitchFamily="49" charset="-122"/>
              </a:rPr>
              <a:t>Pmax</a:t>
            </a:r>
            <a:r>
              <a:rPr lang="en-US" altLang="zh-CN" sz="1600" b="0" dirty="0" smtClean="0">
                <a:solidFill>
                  <a:srgbClr val="000000"/>
                </a:solidFill>
                <a:latin typeface="楷体" panose="02010609060101010101" pitchFamily="49" charset="-122"/>
                <a:ea typeface="楷体" panose="02010609060101010101" pitchFamily="49" charset="-122"/>
              </a:rPr>
              <a:t>=461.92KN</a:t>
            </a:r>
            <a:r>
              <a:rPr lang="zh-CN" altLang="en-US" sz="1600" b="0" dirty="0">
                <a:solidFill>
                  <a:srgbClr val="000000"/>
                </a:solidFill>
                <a:latin typeface="楷体" panose="02010609060101010101" pitchFamily="49" charset="-122"/>
                <a:ea typeface="楷体" panose="02010609060101010101" pitchFamily="49" charset="-122"/>
              </a:rPr>
              <a:t>而制作的基础，则符合该升降机使用的要求。</a:t>
            </a:r>
            <a:endParaRPr lang="en-US" altLang="zh-CN" sz="1600" b="0" dirty="0">
              <a:solidFill>
                <a:srgbClr val="0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5</a:t>
            </a:r>
            <a:r>
              <a:rPr lang="zh-CN" altLang="en-US" sz="1800" dirty="0">
                <a:solidFill>
                  <a:srgbClr val="000000"/>
                </a:solidFill>
                <a:latin typeface="楷体" panose="02010609060101010101" pitchFamily="49" charset="-122"/>
                <a:ea typeface="楷体" panose="02010609060101010101" pitchFamily="49" charset="-122"/>
              </a:rPr>
              <a:t>、升降机基础制作</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a:solidFill>
                  <a:srgbClr val="000000"/>
                </a:solidFill>
                <a:latin typeface="楷体" panose="02010609060101010101" pitchFamily="49" charset="-122"/>
                <a:ea typeface="楷体" panose="02010609060101010101" pitchFamily="49" charset="-122"/>
              </a:rPr>
              <a:t>二</a:t>
            </a:r>
            <a:r>
              <a:rPr lang="zh-CN" altLang="en-US" sz="2400" b="0" dirty="0" smtClean="0">
                <a:solidFill>
                  <a:srgbClr val="000000"/>
                </a:solidFill>
                <a:latin typeface="楷体" panose="02010609060101010101" pitchFamily="49" charset="-122"/>
                <a:ea typeface="楷体" panose="02010609060101010101" pitchFamily="49" charset="-122"/>
              </a:rPr>
              <a:t>、安全风险管理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19461" name="矩形 4"/>
          <p:cNvSpPr>
            <a:spLocks noChangeArrowheads="1"/>
          </p:cNvSpPr>
          <p:nvPr/>
        </p:nvSpPr>
        <p:spPr bwMode="auto">
          <a:xfrm>
            <a:off x="1475656" y="1376363"/>
            <a:ext cx="3130101"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50000"/>
              </a:lnSpc>
            </a:pPr>
            <a:r>
              <a:rPr lang="zh-CN" altLang="en-US" b="0" dirty="0">
                <a:solidFill>
                  <a:srgbClr val="000000"/>
                </a:solidFill>
                <a:latin typeface="楷体" panose="02010609060101010101" pitchFamily="49" charset="-122"/>
                <a:ea typeface="楷体" panose="02010609060101010101" pitchFamily="49" charset="-122"/>
              </a:rPr>
              <a:t>基础布置图（基础大小可选用</a:t>
            </a:r>
            <a:r>
              <a:rPr lang="en-US" altLang="zh-CN" b="0" dirty="0">
                <a:solidFill>
                  <a:srgbClr val="000000"/>
                </a:solidFill>
                <a:latin typeface="楷体" panose="02010609060101010101" pitchFamily="49" charset="-122"/>
                <a:ea typeface="楷体" panose="02010609060101010101" pitchFamily="49" charset="-122"/>
              </a:rPr>
              <a:t>4400×3800×300</a:t>
            </a:r>
            <a:r>
              <a:rPr lang="zh-CN" altLang="en-US" b="0" dirty="0" smtClean="0">
                <a:solidFill>
                  <a:srgbClr val="000000"/>
                </a:solidFill>
                <a:latin typeface="楷体" panose="02010609060101010101" pitchFamily="49" charset="-122"/>
                <a:ea typeface="楷体" panose="02010609060101010101" pitchFamily="49" charset="-122"/>
              </a:rPr>
              <a:t>）及技术要求：</a:t>
            </a:r>
            <a:endParaRPr lang="en-US" altLang="zh-CN" b="0" dirty="0" smtClean="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en-US" altLang="zh-CN" b="0" dirty="0" smtClean="0">
                <a:solidFill>
                  <a:srgbClr val="000000"/>
                </a:solidFill>
                <a:latin typeface="楷体" panose="02010609060101010101" pitchFamily="49" charset="-122"/>
                <a:ea typeface="楷体" panose="02010609060101010101" pitchFamily="49" charset="-122"/>
              </a:rPr>
              <a:t>A</a:t>
            </a:r>
            <a:r>
              <a:rPr lang="zh-CN" altLang="en-US" b="0" dirty="0">
                <a:solidFill>
                  <a:srgbClr val="000000"/>
                </a:solidFill>
                <a:latin typeface="楷体" panose="02010609060101010101" pitchFamily="49" charset="-122"/>
                <a:ea typeface="楷体" panose="02010609060101010101" pitchFamily="49" charset="-122"/>
              </a:rPr>
              <a:t>．基础承载能力应大于</a:t>
            </a:r>
            <a:r>
              <a:rPr lang="en-US" altLang="zh-CN" b="0" dirty="0" smtClean="0">
                <a:solidFill>
                  <a:srgbClr val="000000"/>
                </a:solidFill>
                <a:latin typeface="楷体" panose="02010609060101010101" pitchFamily="49" charset="-122"/>
                <a:ea typeface="楷体" panose="02010609060101010101" pitchFamily="49" charset="-122"/>
              </a:rPr>
              <a:t>P=461.92KN</a:t>
            </a:r>
            <a:endParaRPr lang="en-US" altLang="zh-CN" b="0" dirty="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en-US" altLang="zh-CN" b="0" dirty="0">
                <a:solidFill>
                  <a:srgbClr val="000000"/>
                </a:solidFill>
                <a:latin typeface="楷体" panose="02010609060101010101" pitchFamily="49" charset="-122"/>
                <a:ea typeface="楷体" panose="02010609060101010101" pitchFamily="49" charset="-122"/>
              </a:rPr>
              <a:t>B</a:t>
            </a:r>
            <a:r>
              <a:rPr lang="zh-CN" altLang="en-US" b="0" dirty="0">
                <a:solidFill>
                  <a:srgbClr val="000000"/>
                </a:solidFill>
                <a:latin typeface="楷体" panose="02010609060101010101" pitchFamily="49" charset="-122"/>
                <a:ea typeface="楷体" panose="02010609060101010101" pitchFamily="49" charset="-122"/>
              </a:rPr>
              <a:t>．混凝土标号不小于</a:t>
            </a:r>
            <a:r>
              <a:rPr lang="en-US" altLang="zh-CN" b="0" dirty="0">
                <a:solidFill>
                  <a:srgbClr val="000000"/>
                </a:solidFill>
                <a:latin typeface="楷体" panose="02010609060101010101" pitchFamily="49" charset="-122"/>
                <a:ea typeface="楷体" panose="02010609060101010101" pitchFamily="49" charset="-122"/>
              </a:rPr>
              <a:t>C30</a:t>
            </a:r>
            <a:r>
              <a:rPr lang="zh-CN" altLang="en-US" b="0" dirty="0">
                <a:solidFill>
                  <a:srgbClr val="000000"/>
                </a:solidFill>
                <a:latin typeface="楷体" panose="02010609060101010101" pitchFamily="49" charset="-122"/>
                <a:ea typeface="楷体" panose="02010609060101010101" pitchFamily="49" charset="-122"/>
              </a:rPr>
              <a:t>。</a:t>
            </a:r>
            <a:endParaRPr lang="zh-CN" altLang="en-US" b="0" dirty="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en-US" altLang="zh-CN" b="0" dirty="0">
                <a:solidFill>
                  <a:srgbClr val="000000"/>
                </a:solidFill>
                <a:latin typeface="楷体" panose="02010609060101010101" pitchFamily="49" charset="-122"/>
                <a:ea typeface="楷体" panose="02010609060101010101" pitchFamily="49" charset="-122"/>
              </a:rPr>
              <a:t>C</a:t>
            </a:r>
            <a:r>
              <a:rPr lang="zh-CN" altLang="en-US" b="0" dirty="0">
                <a:solidFill>
                  <a:srgbClr val="000000"/>
                </a:solidFill>
                <a:latin typeface="楷体" panose="02010609060101010101" pitchFamily="49" charset="-122"/>
                <a:ea typeface="楷体" panose="02010609060101010101" pitchFamily="49" charset="-122"/>
              </a:rPr>
              <a:t>．基础座应全部埋入混凝土基础内。</a:t>
            </a:r>
            <a:endParaRPr lang="zh-CN" altLang="en-US" b="0" dirty="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en-US" altLang="zh-CN" b="0" dirty="0">
                <a:solidFill>
                  <a:srgbClr val="000000"/>
                </a:solidFill>
                <a:latin typeface="楷体" panose="02010609060101010101" pitchFamily="49" charset="-122"/>
                <a:ea typeface="楷体" panose="02010609060101010101" pitchFamily="49" charset="-122"/>
              </a:rPr>
              <a:t>D</a:t>
            </a:r>
            <a:r>
              <a:rPr lang="zh-CN" altLang="en-US" b="0" dirty="0">
                <a:solidFill>
                  <a:srgbClr val="000000"/>
                </a:solidFill>
                <a:latin typeface="楷体" panose="02010609060101010101" pitchFamily="49" charset="-122"/>
                <a:ea typeface="楷体" panose="02010609060101010101" pitchFamily="49" charset="-122"/>
              </a:rPr>
              <a:t>．基础找平层平面平整度为</a:t>
            </a:r>
            <a:r>
              <a:rPr lang="en-US" altLang="zh-CN" b="0" dirty="0">
                <a:solidFill>
                  <a:srgbClr val="000000"/>
                </a:solidFill>
                <a:latin typeface="楷体" panose="02010609060101010101" pitchFamily="49" charset="-122"/>
                <a:ea typeface="楷体" panose="02010609060101010101" pitchFamily="49" charset="-122"/>
              </a:rPr>
              <a:t>1/500</a:t>
            </a:r>
            <a:r>
              <a:rPr lang="zh-CN" altLang="en-US" b="0" dirty="0">
                <a:solidFill>
                  <a:srgbClr val="000000"/>
                </a:solidFill>
                <a:latin typeface="楷体" panose="02010609060101010101" pitchFamily="49" charset="-122"/>
                <a:ea typeface="楷体" panose="02010609060101010101" pitchFamily="49" charset="-122"/>
              </a:rPr>
              <a:t>。</a:t>
            </a:r>
            <a:endParaRPr lang="zh-CN" altLang="en-US" b="0" dirty="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en-US" altLang="zh-CN" b="0" dirty="0">
                <a:solidFill>
                  <a:srgbClr val="000000"/>
                </a:solidFill>
                <a:latin typeface="楷体" panose="02010609060101010101" pitchFamily="49" charset="-122"/>
                <a:ea typeface="楷体" panose="02010609060101010101" pitchFamily="49" charset="-122"/>
              </a:rPr>
              <a:t>E</a:t>
            </a:r>
            <a:r>
              <a:rPr lang="zh-CN" altLang="en-US" b="0" dirty="0">
                <a:solidFill>
                  <a:srgbClr val="000000"/>
                </a:solidFill>
                <a:latin typeface="楷体" panose="02010609060101010101" pitchFamily="49" charset="-122"/>
                <a:ea typeface="楷体" panose="02010609060101010101" pitchFamily="49" charset="-122"/>
              </a:rPr>
              <a:t>．混凝土的浇筑参照有关规定执行，要求表面平整。</a:t>
            </a:r>
            <a:endParaRPr lang="zh-CN" altLang="en-US" b="0" dirty="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en-US" altLang="zh-CN" b="0" dirty="0">
                <a:solidFill>
                  <a:srgbClr val="000000"/>
                </a:solidFill>
                <a:latin typeface="楷体" panose="02010609060101010101" pitchFamily="49" charset="-122"/>
                <a:ea typeface="楷体" panose="02010609060101010101" pitchFamily="49" charset="-122"/>
              </a:rPr>
              <a:t>F</a:t>
            </a:r>
            <a:r>
              <a:rPr lang="zh-CN" altLang="en-US" b="0" dirty="0">
                <a:solidFill>
                  <a:srgbClr val="000000"/>
                </a:solidFill>
                <a:latin typeface="楷体" panose="02010609060101010101" pitchFamily="49" charset="-122"/>
                <a:ea typeface="楷体" panose="02010609060101010101" pitchFamily="49" charset="-122"/>
              </a:rPr>
              <a:t>．混凝土浇筑前基础座应焊接固定在钢筋网上，焊高不低于</a:t>
            </a:r>
            <a:r>
              <a:rPr lang="en-US" altLang="zh-CN" b="0" dirty="0">
                <a:solidFill>
                  <a:srgbClr val="000000"/>
                </a:solidFill>
                <a:latin typeface="楷体" panose="02010609060101010101" pitchFamily="49" charset="-122"/>
                <a:ea typeface="楷体" panose="02010609060101010101" pitchFamily="49" charset="-122"/>
              </a:rPr>
              <a:t>5</a:t>
            </a:r>
            <a:r>
              <a:rPr lang="zh-CN" altLang="en-US" b="0" dirty="0">
                <a:solidFill>
                  <a:srgbClr val="000000"/>
                </a:solidFill>
                <a:latin typeface="楷体" panose="02010609060101010101" pitchFamily="49" charset="-122"/>
                <a:ea typeface="楷体" panose="02010609060101010101" pitchFamily="49" charset="-122"/>
              </a:rPr>
              <a:t>，要求焊缝无气孔、漏焊、热裂纹等焊接缺陷。</a:t>
            </a:r>
            <a:endParaRPr lang="zh-CN" altLang="en-US" b="0" dirty="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en-US" altLang="zh-CN" b="0" dirty="0">
                <a:solidFill>
                  <a:srgbClr val="000000"/>
                </a:solidFill>
                <a:latin typeface="楷体" panose="02010609060101010101" pitchFamily="49" charset="-122"/>
                <a:ea typeface="楷体" panose="02010609060101010101" pitchFamily="49" charset="-122"/>
              </a:rPr>
              <a:t>G</a:t>
            </a:r>
            <a:r>
              <a:rPr lang="zh-CN" altLang="en-US" b="0" dirty="0">
                <a:solidFill>
                  <a:srgbClr val="000000"/>
                </a:solidFill>
                <a:latin typeface="楷体" panose="02010609060101010101" pitchFamily="49" charset="-122"/>
                <a:ea typeface="楷体" panose="02010609060101010101" pitchFamily="49" charset="-122"/>
              </a:rPr>
              <a:t>．混凝土浇筑前，基础座应穿过厚约</a:t>
            </a:r>
            <a:r>
              <a:rPr lang="en-US" altLang="zh-CN" b="0" dirty="0">
                <a:solidFill>
                  <a:srgbClr val="000000"/>
                </a:solidFill>
                <a:latin typeface="楷体" panose="02010609060101010101" pitchFamily="49" charset="-122"/>
                <a:ea typeface="楷体" panose="02010609060101010101" pitchFamily="49" charset="-122"/>
              </a:rPr>
              <a:t>100</a:t>
            </a:r>
            <a:r>
              <a:rPr lang="zh-CN" altLang="en-US" b="0" dirty="0">
                <a:solidFill>
                  <a:srgbClr val="000000"/>
                </a:solidFill>
                <a:latin typeface="楷体" panose="02010609060101010101" pitchFamily="49" charset="-122"/>
                <a:ea typeface="楷体" panose="02010609060101010101" pitchFamily="49" charset="-122"/>
              </a:rPr>
              <a:t>的木块，并拧紧螺栓。</a:t>
            </a:r>
            <a:endParaRPr lang="zh-CN" altLang="en-US" b="0" dirty="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en-US" altLang="zh-CN" b="0" dirty="0">
                <a:solidFill>
                  <a:srgbClr val="000000"/>
                </a:solidFill>
                <a:latin typeface="楷体" panose="02010609060101010101" pitchFamily="49" charset="-122"/>
                <a:ea typeface="楷体" panose="02010609060101010101" pitchFamily="49" charset="-122"/>
              </a:rPr>
              <a:t>H</a:t>
            </a:r>
            <a:r>
              <a:rPr lang="zh-CN" altLang="en-US" b="0" dirty="0">
                <a:solidFill>
                  <a:srgbClr val="000000"/>
                </a:solidFill>
                <a:latin typeface="楷体" panose="02010609060101010101" pitchFamily="49" charset="-122"/>
                <a:ea typeface="楷体" panose="02010609060101010101" pitchFamily="49" charset="-122"/>
              </a:rPr>
              <a:t>．必须采用双层钢筋网，且两层钢筋间必须用钢筋另外连接，并焊接一起。</a:t>
            </a:r>
            <a:endParaRPr lang="zh-CN" altLang="en-US" b="0" dirty="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en-US" altLang="zh-CN" b="0" dirty="0">
                <a:solidFill>
                  <a:srgbClr val="000000"/>
                </a:solidFill>
                <a:latin typeface="楷体" panose="02010609060101010101" pitchFamily="49" charset="-122"/>
                <a:ea typeface="楷体" panose="02010609060101010101" pitchFamily="49" charset="-122"/>
              </a:rPr>
              <a:t>I</a:t>
            </a:r>
            <a:r>
              <a:rPr lang="zh-CN" altLang="en-US" b="0" dirty="0">
                <a:solidFill>
                  <a:srgbClr val="000000"/>
                </a:solidFill>
                <a:latin typeface="楷体" panose="02010609060101010101" pitchFamily="49" charset="-122"/>
                <a:ea typeface="楷体" panose="02010609060101010101" pitchFamily="49" charset="-122"/>
              </a:rPr>
              <a:t>．注意基础座螺栓孔不能堵塞</a:t>
            </a:r>
            <a:r>
              <a:rPr lang="zh-CN" altLang="en-US" b="0" dirty="0" smtClean="0">
                <a:solidFill>
                  <a:srgbClr val="000000"/>
                </a:solidFill>
                <a:latin typeface="楷体" panose="02010609060101010101" pitchFamily="49" charset="-122"/>
                <a:ea typeface="楷体" panose="02010609060101010101" pitchFamily="49" charset="-122"/>
              </a:rPr>
              <a:t>。</a:t>
            </a:r>
            <a:endParaRPr lang="zh-CN" altLang="en-US" b="0" dirty="0">
              <a:solidFill>
                <a:srgbClr val="000000"/>
              </a:solidFill>
              <a:latin typeface="楷体" panose="02010609060101010101" pitchFamily="49" charset="-122"/>
              <a:ea typeface="楷体" panose="02010609060101010101" pitchFamily="49" charset="-122"/>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5757" y="1376362"/>
            <a:ext cx="4554775" cy="45715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6</a:t>
            </a:r>
            <a:r>
              <a:rPr lang="zh-CN" altLang="en-US" sz="1800" dirty="0">
                <a:solidFill>
                  <a:srgbClr val="000000"/>
                </a:solidFill>
                <a:latin typeface="楷体" panose="02010609060101010101" pitchFamily="49" charset="-122"/>
                <a:ea typeface="楷体" panose="02010609060101010101" pitchFamily="49" charset="-122"/>
              </a:rPr>
              <a:t>、安装前准备工作</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a:solidFill>
                  <a:srgbClr val="000000"/>
                </a:solidFill>
                <a:latin typeface="楷体" panose="02010609060101010101" pitchFamily="49" charset="-122"/>
                <a:ea typeface="楷体" panose="02010609060101010101" pitchFamily="49" charset="-122"/>
              </a:rPr>
              <a:t>二</a:t>
            </a:r>
            <a:r>
              <a:rPr lang="zh-CN" altLang="en-US" sz="2400" b="0" dirty="0" smtClean="0">
                <a:solidFill>
                  <a:srgbClr val="000000"/>
                </a:solidFill>
                <a:latin typeface="楷体" panose="02010609060101010101" pitchFamily="49" charset="-122"/>
                <a:ea typeface="楷体" panose="02010609060101010101" pitchFamily="49" charset="-122"/>
              </a:rPr>
              <a:t>、安全风险管理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19461" name="矩形 4"/>
          <p:cNvSpPr>
            <a:spLocks noChangeArrowheads="1"/>
          </p:cNvSpPr>
          <p:nvPr/>
        </p:nvSpPr>
        <p:spPr bwMode="auto">
          <a:xfrm>
            <a:off x="4968044" y="1326244"/>
            <a:ext cx="4009993"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50000"/>
              </a:lnSpc>
            </a:pPr>
            <a:r>
              <a:rPr lang="zh-CN" altLang="en-US" sz="1600" b="0" dirty="0">
                <a:solidFill>
                  <a:srgbClr val="000000"/>
                </a:solidFill>
                <a:latin typeface="楷体" panose="02010609060101010101" pitchFamily="49" charset="-122"/>
                <a:ea typeface="楷体" panose="02010609060101010101" pitchFamily="49" charset="-122"/>
              </a:rPr>
              <a:t>（</a:t>
            </a:r>
            <a:r>
              <a:rPr lang="en-US" altLang="zh-CN" sz="1600" b="0" dirty="0">
                <a:solidFill>
                  <a:srgbClr val="000000"/>
                </a:solidFill>
                <a:latin typeface="楷体" panose="02010609060101010101" pitchFamily="49" charset="-122"/>
                <a:ea typeface="楷体" panose="02010609060101010101" pitchFamily="49" charset="-122"/>
              </a:rPr>
              <a:t>1</a:t>
            </a:r>
            <a:r>
              <a:rPr lang="zh-CN" altLang="en-US" sz="1600" b="0" dirty="0">
                <a:solidFill>
                  <a:srgbClr val="000000"/>
                </a:solidFill>
                <a:latin typeface="楷体" panose="02010609060101010101" pitchFamily="49" charset="-122"/>
                <a:ea typeface="楷体" panose="02010609060101010101" pitchFamily="49" charset="-122"/>
              </a:rPr>
              <a:t>）设备运抵现场等待安装时，应首先检查设备在运输过程中有无损伤现象，各配套件及随机零部件有无遗失现象。</a:t>
            </a:r>
            <a:endParaRPr lang="zh-CN" altLang="en-US" sz="1600" b="0" dirty="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zh-CN" altLang="en-US" sz="1600" b="0" dirty="0">
                <a:solidFill>
                  <a:srgbClr val="000000"/>
                </a:solidFill>
                <a:latin typeface="楷体" panose="02010609060101010101" pitchFamily="49" charset="-122"/>
                <a:ea typeface="楷体" panose="02010609060101010101" pitchFamily="49" charset="-122"/>
              </a:rPr>
              <a:t>（</a:t>
            </a:r>
            <a:r>
              <a:rPr lang="en-US" altLang="zh-CN" sz="1600" b="0" dirty="0">
                <a:solidFill>
                  <a:srgbClr val="000000"/>
                </a:solidFill>
                <a:latin typeface="楷体" panose="02010609060101010101" pitchFamily="49" charset="-122"/>
                <a:ea typeface="楷体" panose="02010609060101010101" pitchFamily="49" charset="-122"/>
              </a:rPr>
              <a:t>2</a:t>
            </a:r>
            <a:r>
              <a:rPr lang="zh-CN" altLang="en-US" sz="1600" b="0" dirty="0">
                <a:solidFill>
                  <a:srgbClr val="000000"/>
                </a:solidFill>
                <a:latin typeface="楷体" panose="02010609060101010101" pitchFamily="49" charset="-122"/>
                <a:ea typeface="楷体" panose="02010609060101010101" pitchFamily="49" charset="-122"/>
              </a:rPr>
              <a:t>）安装前应</a:t>
            </a:r>
            <a:r>
              <a:rPr lang="zh-CN" altLang="en-US" sz="1600" b="0" dirty="0" smtClean="0">
                <a:solidFill>
                  <a:srgbClr val="000000"/>
                </a:solidFill>
                <a:latin typeface="楷体" panose="02010609060101010101" pitchFamily="49" charset="-122"/>
                <a:ea typeface="楷体" panose="02010609060101010101" pitchFamily="49" charset="-122"/>
              </a:rPr>
              <a:t>将所需部件准备好，特别是</a:t>
            </a:r>
            <a:r>
              <a:rPr lang="zh-CN" altLang="en-US" sz="1600" b="0" dirty="0">
                <a:solidFill>
                  <a:srgbClr val="000000"/>
                </a:solidFill>
                <a:latin typeface="楷体" panose="02010609060101010101" pitchFamily="49" charset="-122"/>
                <a:ea typeface="楷体" panose="02010609060101010101" pitchFamily="49" charset="-122"/>
              </a:rPr>
              <a:t>附着装置用的</a:t>
            </a:r>
            <a:r>
              <a:rPr lang="zh-CN" altLang="en-US" sz="1600" b="0" dirty="0" smtClean="0">
                <a:solidFill>
                  <a:srgbClr val="000000"/>
                </a:solidFill>
                <a:latin typeface="楷体" panose="02010609060101010101" pitchFamily="49" charset="-122"/>
                <a:ea typeface="楷体" panose="02010609060101010101" pitchFamily="49" charset="-122"/>
              </a:rPr>
              <a:t>各种连接件</a:t>
            </a:r>
            <a:r>
              <a:rPr lang="zh-CN" altLang="en-US" sz="1600" b="0" dirty="0">
                <a:solidFill>
                  <a:srgbClr val="000000"/>
                </a:solidFill>
                <a:latin typeface="楷体" panose="02010609060101010101" pitchFamily="49" charset="-122"/>
                <a:ea typeface="楷体" panose="02010609060101010101" pitchFamily="49" charset="-122"/>
              </a:rPr>
              <a:t>和标准件。</a:t>
            </a:r>
            <a:endParaRPr lang="zh-CN" altLang="en-US" sz="1600" b="0" dirty="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zh-CN" altLang="en-US" sz="1600" b="0" dirty="0">
                <a:solidFill>
                  <a:srgbClr val="000000"/>
                </a:solidFill>
                <a:latin typeface="楷体" panose="02010609060101010101" pitchFamily="49" charset="-122"/>
                <a:ea typeface="楷体" panose="02010609060101010101" pitchFamily="49" charset="-122"/>
              </a:rPr>
              <a:t>（</a:t>
            </a:r>
            <a:r>
              <a:rPr lang="en-US" altLang="zh-CN" sz="1600" b="0" dirty="0">
                <a:solidFill>
                  <a:srgbClr val="000000"/>
                </a:solidFill>
                <a:latin typeface="楷体" panose="02010609060101010101" pitchFamily="49" charset="-122"/>
                <a:ea typeface="楷体" panose="02010609060101010101" pitchFamily="49" charset="-122"/>
              </a:rPr>
              <a:t>3</a:t>
            </a:r>
            <a:r>
              <a:rPr lang="zh-CN" altLang="en-US" sz="1600" b="0" dirty="0">
                <a:solidFill>
                  <a:srgbClr val="000000"/>
                </a:solidFill>
                <a:latin typeface="楷体" panose="02010609060101010101" pitchFamily="49" charset="-122"/>
                <a:ea typeface="楷体" panose="02010609060101010101" pitchFamily="49" charset="-122"/>
              </a:rPr>
              <a:t>）如现场配有其它起重设备（如塔吊、汽车吊等）协助安装，可以在地面上将</a:t>
            </a:r>
            <a:r>
              <a:rPr lang="en-US" altLang="zh-CN" sz="1600" b="0" dirty="0">
                <a:solidFill>
                  <a:srgbClr val="000000"/>
                </a:solidFill>
                <a:latin typeface="楷体" panose="02010609060101010101" pitchFamily="49" charset="-122"/>
                <a:ea typeface="楷体" panose="02010609060101010101" pitchFamily="49" charset="-122"/>
              </a:rPr>
              <a:t>4-6</a:t>
            </a:r>
            <a:r>
              <a:rPr lang="zh-CN" altLang="en-US" sz="1600" b="0" dirty="0">
                <a:solidFill>
                  <a:srgbClr val="000000"/>
                </a:solidFill>
                <a:latin typeface="楷体" panose="02010609060101010101" pitchFamily="49" charset="-122"/>
                <a:ea typeface="楷体" panose="02010609060101010101" pitchFamily="49" charset="-122"/>
              </a:rPr>
              <a:t>个导轨架标准节</a:t>
            </a:r>
            <a:r>
              <a:rPr lang="zh-CN" altLang="en-US" sz="1600" b="0" dirty="0" smtClean="0">
                <a:solidFill>
                  <a:srgbClr val="000000"/>
                </a:solidFill>
                <a:latin typeface="楷体" panose="02010609060101010101" pitchFamily="49" charset="-122"/>
                <a:ea typeface="楷体" panose="02010609060101010101" pitchFamily="49" charset="-122"/>
              </a:rPr>
              <a:t>事先组装</a:t>
            </a:r>
            <a:r>
              <a:rPr lang="zh-CN" altLang="en-US" sz="1600" b="0" dirty="0">
                <a:solidFill>
                  <a:srgbClr val="000000"/>
                </a:solidFill>
                <a:latin typeface="楷体" panose="02010609060101010101" pitchFamily="49" charset="-122"/>
                <a:ea typeface="楷体" panose="02010609060101010101" pitchFamily="49" charset="-122"/>
              </a:rPr>
              <a:t>好</a:t>
            </a:r>
            <a:r>
              <a:rPr lang="zh-CN" altLang="en-US" sz="1600" b="0" dirty="0" smtClean="0">
                <a:solidFill>
                  <a:srgbClr val="000000"/>
                </a:solidFill>
                <a:latin typeface="楷体" panose="02010609060101010101" pitchFamily="49" charset="-122"/>
                <a:ea typeface="楷体" panose="02010609060101010101" pitchFamily="49" charset="-122"/>
              </a:rPr>
              <a:t>，同时将各部件的</a:t>
            </a:r>
            <a:r>
              <a:rPr lang="zh-CN" altLang="en-US" sz="1600" b="0" dirty="0">
                <a:solidFill>
                  <a:srgbClr val="000000"/>
                </a:solidFill>
                <a:latin typeface="楷体" panose="02010609060101010101" pitchFamily="49" charset="-122"/>
                <a:ea typeface="楷体" panose="02010609060101010101" pitchFamily="49" charset="-122"/>
              </a:rPr>
              <a:t>泥土等杂物清理干净。</a:t>
            </a:r>
            <a:endParaRPr lang="zh-CN" altLang="en-US" sz="1600" b="0" dirty="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zh-CN" altLang="en-US" sz="1600" b="0" dirty="0">
                <a:solidFill>
                  <a:srgbClr val="000000"/>
                </a:solidFill>
                <a:latin typeface="楷体" panose="02010609060101010101" pitchFamily="49" charset="-122"/>
                <a:ea typeface="楷体" panose="02010609060101010101" pitchFamily="49" charset="-122"/>
              </a:rPr>
              <a:t>（</a:t>
            </a:r>
            <a:r>
              <a:rPr lang="en-US" altLang="zh-CN" sz="1600" b="0" dirty="0">
                <a:solidFill>
                  <a:srgbClr val="000000"/>
                </a:solidFill>
                <a:latin typeface="楷体" panose="02010609060101010101" pitchFamily="49" charset="-122"/>
                <a:ea typeface="楷体" panose="02010609060101010101" pitchFamily="49" charset="-122"/>
              </a:rPr>
              <a:t>4</a:t>
            </a:r>
            <a:r>
              <a:rPr lang="zh-CN" altLang="en-US" sz="1600" b="0" dirty="0">
                <a:solidFill>
                  <a:srgbClr val="000000"/>
                </a:solidFill>
                <a:latin typeface="楷体" panose="02010609060101010101" pitchFamily="49" charset="-122"/>
                <a:ea typeface="楷体" panose="02010609060101010101" pitchFamily="49" charset="-122"/>
              </a:rPr>
              <a:t>）必要</a:t>
            </a:r>
            <a:r>
              <a:rPr lang="zh-CN" altLang="en-US" sz="1600" b="0" dirty="0" smtClean="0">
                <a:solidFill>
                  <a:srgbClr val="000000"/>
                </a:solidFill>
                <a:latin typeface="楷体" panose="02010609060101010101" pitchFamily="49" charset="-122"/>
                <a:ea typeface="楷体" panose="02010609060101010101" pitchFamily="49" charset="-122"/>
              </a:rPr>
              <a:t>的辅助</a:t>
            </a:r>
            <a:r>
              <a:rPr lang="zh-CN" altLang="en-US" sz="1600" b="0" dirty="0">
                <a:solidFill>
                  <a:srgbClr val="000000"/>
                </a:solidFill>
                <a:latin typeface="楷体" panose="02010609060101010101" pitchFamily="49" charset="-122"/>
                <a:ea typeface="楷体" panose="02010609060101010101" pitchFamily="49" charset="-122"/>
              </a:rPr>
              <a:t>设备</a:t>
            </a:r>
            <a:r>
              <a:rPr lang="zh-CN" altLang="en-US" sz="1600" b="0" dirty="0" smtClean="0">
                <a:solidFill>
                  <a:srgbClr val="000000"/>
                </a:solidFill>
                <a:latin typeface="楷体" panose="02010609060101010101" pitchFamily="49" charset="-122"/>
                <a:ea typeface="楷体" panose="02010609060101010101" pitchFamily="49" charset="-122"/>
              </a:rPr>
              <a:t>：汽车</a:t>
            </a:r>
            <a:r>
              <a:rPr lang="zh-CN" altLang="en-US" sz="1600" b="0" dirty="0">
                <a:solidFill>
                  <a:srgbClr val="000000"/>
                </a:solidFill>
                <a:latin typeface="楷体" panose="02010609060101010101" pitchFamily="49" charset="-122"/>
                <a:ea typeface="楷体" panose="02010609060101010101" pitchFamily="49" charset="-122"/>
              </a:rPr>
              <a:t>吊（或塔吊）一台</a:t>
            </a:r>
            <a:r>
              <a:rPr lang="zh-CN" altLang="en-US" sz="1600" b="0" dirty="0" smtClean="0">
                <a:solidFill>
                  <a:srgbClr val="000000"/>
                </a:solidFill>
                <a:latin typeface="楷体" panose="02010609060101010101" pitchFamily="49" charset="-122"/>
                <a:ea typeface="楷体" panose="02010609060101010101" pitchFamily="49" charset="-122"/>
              </a:rPr>
              <a:t>、全站仪一台</a:t>
            </a:r>
            <a:r>
              <a:rPr lang="zh-CN" altLang="en-US" sz="1600" b="0" dirty="0">
                <a:solidFill>
                  <a:srgbClr val="000000"/>
                </a:solidFill>
                <a:latin typeface="楷体" panose="02010609060101010101" pitchFamily="49" charset="-122"/>
                <a:ea typeface="楷体" panose="02010609060101010101" pitchFamily="49" charset="-122"/>
              </a:rPr>
              <a:t>。</a:t>
            </a:r>
            <a:endParaRPr lang="zh-CN" altLang="en-US" sz="1600" b="0" dirty="0">
              <a:solidFill>
                <a:srgbClr val="000000"/>
              </a:solidFill>
              <a:latin typeface="楷体" panose="02010609060101010101" pitchFamily="49" charset="-122"/>
              <a:ea typeface="楷体" panose="02010609060101010101" pitchFamily="49" charset="-122"/>
            </a:endParaRPr>
          </a:p>
        </p:txBody>
      </p:sp>
      <p:pic>
        <p:nvPicPr>
          <p:cNvPr id="3074" name="Picture 2" descr="F:\韶关城投集团商务中心\资料\韶关图片\12月份\IMG_48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4531" y="1484784"/>
            <a:ext cx="3240000" cy="432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1989031" y="5888015"/>
            <a:ext cx="24909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defRPr sz="1800">
                <a:solidFill>
                  <a:srgbClr val="0000FF"/>
                </a:solidFill>
                <a:latin typeface="楷体" panose="02010609060101010101" pitchFamily="49" charset="-122"/>
                <a:ea typeface="楷体" panose="02010609060101010101" pitchFamily="49"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600" dirty="0" smtClean="0"/>
              <a:t>进场验收</a:t>
            </a:r>
            <a:endParaRPr lang="zh-CN" altLang="en-US" sz="1600"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7</a:t>
            </a:r>
            <a:r>
              <a:rPr lang="zh-CN" altLang="en-US" sz="1800" dirty="0">
                <a:solidFill>
                  <a:srgbClr val="000000"/>
                </a:solidFill>
                <a:latin typeface="楷体" panose="02010609060101010101" pitchFamily="49" charset="-122"/>
                <a:ea typeface="楷体" panose="02010609060101010101" pitchFamily="49" charset="-122"/>
              </a:rPr>
              <a:t>、安装注意事项</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a:solidFill>
                  <a:srgbClr val="000000"/>
                </a:solidFill>
                <a:latin typeface="楷体" panose="02010609060101010101" pitchFamily="49" charset="-122"/>
                <a:ea typeface="楷体" panose="02010609060101010101" pitchFamily="49" charset="-122"/>
              </a:rPr>
              <a:t>二</a:t>
            </a:r>
            <a:r>
              <a:rPr lang="zh-CN" altLang="en-US" sz="2400" b="0" dirty="0" smtClean="0">
                <a:solidFill>
                  <a:srgbClr val="000000"/>
                </a:solidFill>
                <a:latin typeface="楷体" panose="02010609060101010101" pitchFamily="49" charset="-122"/>
                <a:ea typeface="楷体" panose="02010609060101010101" pitchFamily="49" charset="-122"/>
              </a:rPr>
              <a:t>、安全风险管理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19461" name="矩形 4"/>
          <p:cNvSpPr>
            <a:spLocks noChangeArrowheads="1"/>
          </p:cNvSpPr>
          <p:nvPr/>
        </p:nvSpPr>
        <p:spPr bwMode="auto">
          <a:xfrm>
            <a:off x="1601942" y="1592796"/>
            <a:ext cx="7507133"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当遇大雨、大雪、大雾或风速大于</a:t>
            </a:r>
            <a:r>
              <a:rPr lang="en-US" altLang="zh-CN" sz="1600" b="0" dirty="0">
                <a:solidFill>
                  <a:srgbClr val="000000"/>
                </a:solidFill>
                <a:latin typeface="楷体" panose="02010609060101010101" pitchFamily="49" charset="-122"/>
                <a:ea typeface="楷体" panose="02010609060101010101" pitchFamily="49" charset="-122"/>
              </a:rPr>
              <a:t>13m/s</a:t>
            </a:r>
            <a:r>
              <a:rPr lang="zh-CN" altLang="en-US" sz="1600" b="0" dirty="0">
                <a:solidFill>
                  <a:srgbClr val="000000"/>
                </a:solidFill>
                <a:latin typeface="楷体" panose="02010609060101010101" pitchFamily="49" charset="-122"/>
                <a:ea typeface="楷体" panose="02010609060101010101" pitchFamily="49" charset="-122"/>
              </a:rPr>
              <a:t>等恶劣天气时，应停止安装作业。</a:t>
            </a:r>
            <a:endParaRPr lang="en-US" altLang="zh-CN" sz="1600" b="0" dirty="0">
              <a:solidFill>
                <a:srgbClr val="000000"/>
              </a:solidFill>
              <a:latin typeface="楷体" panose="02010609060101010101" pitchFamily="49" charset="-122"/>
              <a:ea typeface="楷体" panose="02010609060101010101" pitchFamily="49" charset="-122"/>
            </a:endParaRPr>
          </a:p>
        </p:txBody>
      </p:sp>
      <p:sp>
        <p:nvSpPr>
          <p:cNvPr id="11" name="矩形 4"/>
          <p:cNvSpPr>
            <a:spLocks noChangeArrowheads="1"/>
          </p:cNvSpPr>
          <p:nvPr/>
        </p:nvSpPr>
        <p:spPr bwMode="auto">
          <a:xfrm>
            <a:off x="1601940" y="2062162"/>
            <a:ext cx="75071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底座安装：安装底座前基础还应做好</a:t>
            </a:r>
            <a:r>
              <a:rPr lang="zh-CN" altLang="en-US" sz="1600" b="0" dirty="0">
                <a:solidFill>
                  <a:srgbClr val="FF0000"/>
                </a:solidFill>
                <a:latin typeface="楷体" panose="02010609060101010101" pitchFamily="49" charset="-122"/>
                <a:ea typeface="楷体" panose="02010609060101010101" pitchFamily="49" charset="-122"/>
              </a:rPr>
              <a:t>防雷接地</a:t>
            </a:r>
            <a:r>
              <a:rPr lang="zh-CN" altLang="en-US" sz="1600" b="0" dirty="0">
                <a:solidFill>
                  <a:srgbClr val="000000"/>
                </a:solidFill>
                <a:latin typeface="楷体" panose="02010609060101010101" pitchFamily="49" charset="-122"/>
                <a:ea typeface="楷体" panose="02010609060101010101" pitchFamily="49" charset="-122"/>
              </a:rPr>
              <a:t>。</a:t>
            </a:r>
            <a:endParaRPr lang="zh-CN" altLang="en-US" sz="1600" b="0" dirty="0">
              <a:solidFill>
                <a:srgbClr val="000000"/>
              </a:solidFill>
              <a:latin typeface="楷体" panose="02010609060101010101" pitchFamily="49" charset="-122"/>
              <a:ea typeface="楷体" panose="02010609060101010101" pitchFamily="49" charset="-122"/>
            </a:endParaRPr>
          </a:p>
        </p:txBody>
      </p:sp>
      <p:sp>
        <p:nvSpPr>
          <p:cNvPr id="13" name="矩形 4"/>
          <p:cNvSpPr>
            <a:spLocks noChangeArrowheads="1"/>
          </p:cNvSpPr>
          <p:nvPr/>
        </p:nvSpPr>
        <p:spPr bwMode="auto">
          <a:xfrm>
            <a:off x="1601941" y="2556336"/>
            <a:ext cx="75071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标准节安装：安装标准节的垂直度要求小于</a:t>
            </a:r>
            <a:r>
              <a:rPr lang="en-US" altLang="zh-CN" sz="1600" b="0" dirty="0">
                <a:solidFill>
                  <a:srgbClr val="FF0000"/>
                </a:solidFill>
                <a:latin typeface="楷体" panose="02010609060101010101" pitchFamily="49" charset="-122"/>
                <a:ea typeface="楷体" panose="02010609060101010101" pitchFamily="49" charset="-122"/>
              </a:rPr>
              <a:t>1‰</a:t>
            </a:r>
            <a:r>
              <a:rPr lang="zh-CN" altLang="en-US" sz="1600" b="0" dirty="0">
                <a:solidFill>
                  <a:srgbClr val="000000"/>
                </a:solidFill>
                <a:latin typeface="楷体" panose="02010609060101010101" pitchFamily="49" charset="-122"/>
                <a:ea typeface="楷体" panose="02010609060101010101" pitchFamily="49" charset="-122"/>
              </a:rPr>
              <a:t>，当垂直度无法满足时，在底架与基础节之间使用垫铁矫正，并将底架所有紧固螺栓紧固，安装缓冲弹簧。</a:t>
            </a:r>
            <a:endParaRPr lang="zh-CN" altLang="en-US" sz="1600" b="0" dirty="0">
              <a:solidFill>
                <a:srgbClr val="000000"/>
              </a:solidFill>
              <a:latin typeface="楷体" panose="02010609060101010101" pitchFamily="49" charset="-122"/>
              <a:ea typeface="楷体" panose="02010609060101010101" pitchFamily="49" charset="-122"/>
            </a:endParaRPr>
          </a:p>
        </p:txBody>
      </p:sp>
      <p:sp>
        <p:nvSpPr>
          <p:cNvPr id="16" name="矩形 4"/>
          <p:cNvSpPr>
            <a:spLocks noChangeArrowheads="1"/>
          </p:cNvSpPr>
          <p:nvPr/>
        </p:nvSpPr>
        <p:spPr bwMode="auto">
          <a:xfrm>
            <a:off x="1601941" y="3348424"/>
            <a:ext cx="75071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电气接线：将电源从施工升降机专用开关箱引致电控柜中，开关箱应设置在距升降机围栏不大于</a:t>
            </a:r>
            <a:r>
              <a:rPr lang="en-US" altLang="zh-CN" sz="1600" b="0" dirty="0">
                <a:solidFill>
                  <a:srgbClr val="FF0000"/>
                </a:solidFill>
                <a:latin typeface="楷体" panose="02010609060101010101" pitchFamily="49" charset="-122"/>
                <a:ea typeface="楷体" panose="02010609060101010101" pitchFamily="49" charset="-122"/>
              </a:rPr>
              <a:t>3</a:t>
            </a:r>
            <a:r>
              <a:rPr lang="zh-CN" altLang="en-US" sz="1600" b="0" dirty="0">
                <a:solidFill>
                  <a:srgbClr val="FF0000"/>
                </a:solidFill>
                <a:latin typeface="楷体" panose="02010609060101010101" pitchFamily="49" charset="-122"/>
                <a:ea typeface="楷体" panose="02010609060101010101" pitchFamily="49" charset="-122"/>
              </a:rPr>
              <a:t>米</a:t>
            </a:r>
            <a:r>
              <a:rPr lang="zh-CN" altLang="en-US" sz="1600" b="0" dirty="0">
                <a:solidFill>
                  <a:srgbClr val="000000"/>
                </a:solidFill>
                <a:latin typeface="楷体" panose="02010609060101010101" pitchFamily="49" charset="-122"/>
                <a:ea typeface="楷体" panose="02010609060101010101" pitchFamily="49" charset="-122"/>
              </a:rPr>
              <a:t>处。</a:t>
            </a:r>
            <a:endParaRPr lang="zh-CN" altLang="en-US" sz="1600" b="0" dirty="0">
              <a:solidFill>
                <a:srgbClr val="000000"/>
              </a:solidFill>
              <a:latin typeface="楷体" panose="02010609060101010101" pitchFamily="49" charset="-122"/>
              <a:ea typeface="楷体" panose="02010609060101010101" pitchFamily="49" charset="-122"/>
            </a:endParaRPr>
          </a:p>
        </p:txBody>
      </p:sp>
      <p:sp>
        <p:nvSpPr>
          <p:cNvPr id="17" name="矩形 4"/>
          <p:cNvSpPr>
            <a:spLocks noChangeArrowheads="1"/>
          </p:cNvSpPr>
          <p:nvPr/>
        </p:nvSpPr>
        <p:spPr bwMode="auto">
          <a:xfrm>
            <a:off x="1601941" y="4140512"/>
            <a:ext cx="75071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安装附着装置：安装附着时，应测量导轨架的垂直度，若垂直度超过规定值，可调节附着装置上的调节螺栓，直至导轨架垂直度符合要求，附墙</a:t>
            </a:r>
            <a:r>
              <a:rPr lang="zh-CN" altLang="en-US" sz="1600" b="0" dirty="0" smtClean="0">
                <a:solidFill>
                  <a:srgbClr val="000000"/>
                </a:solidFill>
                <a:latin typeface="楷体" panose="02010609060101010101" pitchFamily="49" charset="-122"/>
                <a:ea typeface="楷体" panose="02010609060101010101" pitchFamily="49" charset="-122"/>
              </a:rPr>
              <a:t>架倾角须</a:t>
            </a:r>
            <a:r>
              <a:rPr lang="zh-CN" altLang="en-US" sz="1600" b="0" dirty="0">
                <a:solidFill>
                  <a:srgbClr val="000000"/>
                </a:solidFill>
                <a:latin typeface="楷体" panose="02010609060101010101" pitchFamily="49" charset="-122"/>
                <a:ea typeface="楷体" panose="02010609060101010101" pitchFamily="49" charset="-122"/>
              </a:rPr>
              <a:t>小于</a:t>
            </a:r>
            <a:r>
              <a:rPr lang="en-US" altLang="zh-CN" sz="1600" b="0" dirty="0">
                <a:solidFill>
                  <a:srgbClr val="FF0000"/>
                </a:solidFill>
                <a:latin typeface="楷体" panose="02010609060101010101" pitchFamily="49" charset="-122"/>
                <a:ea typeface="楷体" panose="02010609060101010101" pitchFamily="49" charset="-122"/>
              </a:rPr>
              <a:t>8</a:t>
            </a:r>
            <a:r>
              <a:rPr lang="zh-CN" altLang="en-US" sz="1600" b="0" dirty="0">
                <a:solidFill>
                  <a:srgbClr val="FF0000"/>
                </a:solidFill>
                <a:latin typeface="楷体" panose="02010609060101010101" pitchFamily="49" charset="-122"/>
                <a:ea typeface="楷体" panose="02010609060101010101" pitchFamily="49" charset="-122"/>
              </a:rPr>
              <a:t>度</a:t>
            </a:r>
            <a:r>
              <a:rPr lang="zh-CN" altLang="en-US" sz="1600" b="0" dirty="0">
                <a:solidFill>
                  <a:srgbClr val="000000"/>
                </a:solidFill>
                <a:latin typeface="楷体" panose="02010609060101010101" pitchFamily="49" charset="-122"/>
                <a:ea typeface="楷体" panose="02010609060101010101" pitchFamily="49" charset="-122"/>
              </a:rPr>
              <a:t>。</a:t>
            </a:r>
            <a:endParaRPr lang="zh-CN" altLang="en-US" sz="1600" b="0" dirty="0">
              <a:solidFill>
                <a:srgbClr val="000000"/>
              </a:solidFill>
              <a:latin typeface="楷体" panose="02010609060101010101" pitchFamily="49" charset="-122"/>
              <a:ea typeface="楷体" panose="02010609060101010101" pitchFamily="49" charset="-122"/>
            </a:endParaRPr>
          </a:p>
        </p:txBody>
      </p:sp>
      <p:sp>
        <p:nvSpPr>
          <p:cNvPr id="18" name="矩形 4"/>
          <p:cNvSpPr>
            <a:spLocks noChangeArrowheads="1"/>
          </p:cNvSpPr>
          <p:nvPr/>
        </p:nvSpPr>
        <p:spPr bwMode="auto">
          <a:xfrm>
            <a:off x="1601941" y="5328644"/>
            <a:ext cx="75071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安装上限位及上极限限位挡板：上极限限位挡板的安装位置应保证上限位开关之间的越程距离为</a:t>
            </a:r>
            <a:r>
              <a:rPr lang="en-US" altLang="zh-CN" sz="1600" b="0" dirty="0">
                <a:solidFill>
                  <a:srgbClr val="FF0000"/>
                </a:solidFill>
                <a:latin typeface="楷体" panose="02010609060101010101" pitchFamily="49" charset="-122"/>
                <a:ea typeface="楷体" panose="02010609060101010101" pitchFamily="49" charset="-122"/>
              </a:rPr>
              <a:t>0.15</a:t>
            </a:r>
            <a:r>
              <a:rPr lang="zh-CN" altLang="en-US" sz="1600" b="0" dirty="0">
                <a:solidFill>
                  <a:srgbClr val="FF0000"/>
                </a:solidFill>
                <a:latin typeface="楷体" panose="02010609060101010101" pitchFamily="49" charset="-122"/>
                <a:ea typeface="楷体" panose="02010609060101010101" pitchFamily="49" charset="-122"/>
              </a:rPr>
              <a:t>米</a:t>
            </a:r>
            <a:r>
              <a:rPr lang="zh-CN" altLang="en-US" sz="1600" b="0" dirty="0">
                <a:solidFill>
                  <a:srgbClr val="000000"/>
                </a:solidFill>
                <a:latin typeface="楷体" panose="02010609060101010101" pitchFamily="49" charset="-122"/>
                <a:ea typeface="楷体" panose="02010609060101010101" pitchFamily="49" charset="-122"/>
              </a:rPr>
              <a:t>。</a:t>
            </a:r>
            <a:endParaRPr lang="zh-CN" altLang="en-US" sz="1600" b="0" dirty="0">
              <a:solidFill>
                <a:srgbClr val="0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7</a:t>
            </a:r>
            <a:r>
              <a:rPr lang="zh-CN" altLang="en-US" sz="1800" dirty="0">
                <a:solidFill>
                  <a:srgbClr val="000000"/>
                </a:solidFill>
                <a:latin typeface="楷体" panose="02010609060101010101" pitchFamily="49" charset="-122"/>
                <a:ea typeface="楷体" panose="02010609060101010101" pitchFamily="49" charset="-122"/>
              </a:rPr>
              <a:t>、安装注意事项</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a:solidFill>
                  <a:srgbClr val="000000"/>
                </a:solidFill>
                <a:latin typeface="楷体" panose="02010609060101010101" pitchFamily="49" charset="-122"/>
                <a:ea typeface="楷体" panose="02010609060101010101" pitchFamily="49" charset="-122"/>
              </a:rPr>
              <a:t>二</a:t>
            </a:r>
            <a:r>
              <a:rPr lang="zh-CN" altLang="en-US" sz="2400" b="0" dirty="0" smtClean="0">
                <a:solidFill>
                  <a:srgbClr val="000000"/>
                </a:solidFill>
                <a:latin typeface="楷体" panose="02010609060101010101" pitchFamily="49" charset="-122"/>
                <a:ea typeface="楷体" panose="02010609060101010101" pitchFamily="49" charset="-122"/>
              </a:rPr>
              <a:t>、安全风险管理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10" name="矩形 4"/>
          <p:cNvSpPr>
            <a:spLocks noChangeArrowheads="1"/>
          </p:cNvSpPr>
          <p:nvPr/>
        </p:nvSpPr>
        <p:spPr bwMode="auto">
          <a:xfrm>
            <a:off x="1567910" y="1700808"/>
            <a:ext cx="75411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防坠安全器：要在标定有效期内使用。使用年限不得超过</a:t>
            </a:r>
            <a:r>
              <a:rPr lang="en-US" altLang="zh-CN" sz="1600" b="0" dirty="0">
                <a:solidFill>
                  <a:srgbClr val="FF0000"/>
                </a:solidFill>
                <a:latin typeface="楷体" panose="02010609060101010101" pitchFamily="49" charset="-122"/>
                <a:ea typeface="楷体" panose="02010609060101010101" pitchFamily="49" charset="-122"/>
              </a:rPr>
              <a:t>5</a:t>
            </a:r>
            <a:r>
              <a:rPr lang="zh-CN" altLang="en-US" sz="1600" b="0" dirty="0">
                <a:solidFill>
                  <a:srgbClr val="000000"/>
                </a:solidFill>
                <a:latin typeface="楷体" panose="02010609060101010101" pitchFamily="49" charset="-122"/>
                <a:ea typeface="楷体" panose="02010609060101010101" pitchFamily="49" charset="-122"/>
              </a:rPr>
              <a:t>年，每年必须到正规的检测单位进行年检，并出具合格的检测报告。</a:t>
            </a:r>
            <a:endParaRPr lang="zh-CN" altLang="en-US" sz="1600" b="0" dirty="0">
              <a:solidFill>
                <a:srgbClr val="000000"/>
              </a:solidFill>
              <a:latin typeface="楷体" panose="02010609060101010101" pitchFamily="49" charset="-122"/>
              <a:ea typeface="楷体" panose="02010609060101010101" pitchFamily="49" charset="-122"/>
            </a:endParaRPr>
          </a:p>
        </p:txBody>
      </p:sp>
      <p:sp>
        <p:nvSpPr>
          <p:cNvPr id="12" name="矩形 4"/>
          <p:cNvSpPr>
            <a:spLocks noChangeArrowheads="1"/>
          </p:cNvSpPr>
          <p:nvPr/>
        </p:nvSpPr>
        <p:spPr bwMode="auto">
          <a:xfrm>
            <a:off x="1567910" y="2564904"/>
            <a:ext cx="75411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超载保护装置的调试：超载保护装置的调试应在吊笼静止时进行，应保证吊笼载荷达到额定载荷的</a:t>
            </a:r>
            <a:r>
              <a:rPr lang="en-US" altLang="zh-CN" sz="1600" b="0" dirty="0">
                <a:solidFill>
                  <a:srgbClr val="FF0000"/>
                </a:solidFill>
                <a:latin typeface="楷体" panose="02010609060101010101" pitchFamily="49" charset="-122"/>
                <a:ea typeface="楷体" panose="02010609060101010101" pitchFamily="49" charset="-122"/>
              </a:rPr>
              <a:t>90%</a:t>
            </a:r>
            <a:r>
              <a:rPr lang="zh-CN" altLang="en-US" sz="1600" b="0" dirty="0">
                <a:solidFill>
                  <a:srgbClr val="000000"/>
                </a:solidFill>
                <a:latin typeface="楷体" panose="02010609060101010101" pitchFamily="49" charset="-122"/>
                <a:ea typeface="楷体" panose="02010609060101010101" pitchFamily="49" charset="-122"/>
              </a:rPr>
              <a:t>时给出清晰报警信号。在载荷达到额定载荷的</a:t>
            </a:r>
            <a:r>
              <a:rPr lang="en-US" altLang="zh-CN" sz="1600" b="0" dirty="0">
                <a:solidFill>
                  <a:srgbClr val="FF0000"/>
                </a:solidFill>
                <a:latin typeface="楷体" panose="02010609060101010101" pitchFamily="49" charset="-122"/>
                <a:ea typeface="楷体" panose="02010609060101010101" pitchFamily="49" charset="-122"/>
              </a:rPr>
              <a:t>110%</a:t>
            </a:r>
            <a:r>
              <a:rPr lang="zh-CN" altLang="en-US" sz="1600" b="0" dirty="0">
                <a:solidFill>
                  <a:srgbClr val="000000"/>
                </a:solidFill>
                <a:latin typeface="楷体" panose="02010609060101010101" pitchFamily="49" charset="-122"/>
                <a:ea typeface="楷体" panose="02010609060101010101" pitchFamily="49" charset="-122"/>
              </a:rPr>
              <a:t>前，应能终止吊笼启动。</a:t>
            </a:r>
            <a:endParaRPr lang="zh-CN" altLang="en-US" sz="1600" b="0" dirty="0">
              <a:solidFill>
                <a:srgbClr val="000000"/>
              </a:solidFill>
              <a:latin typeface="楷体" panose="02010609060101010101" pitchFamily="49" charset="-122"/>
              <a:ea typeface="楷体" panose="02010609060101010101" pitchFamily="49" charset="-122"/>
            </a:endParaRPr>
          </a:p>
        </p:txBody>
      </p:sp>
      <p:sp>
        <p:nvSpPr>
          <p:cNvPr id="14" name="矩形 4"/>
          <p:cNvSpPr>
            <a:spLocks noChangeArrowheads="1"/>
          </p:cNvSpPr>
          <p:nvPr/>
        </p:nvSpPr>
        <p:spPr bwMode="auto">
          <a:xfrm>
            <a:off x="1567912" y="3765233"/>
            <a:ext cx="75411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验收：经试运转及载荷试验后，经自检</a:t>
            </a:r>
            <a:r>
              <a:rPr lang="zh-CN" altLang="en-US" sz="1600" b="0" dirty="0" smtClean="0">
                <a:solidFill>
                  <a:srgbClr val="000000"/>
                </a:solidFill>
                <a:latin typeface="楷体" panose="02010609060101010101" pitchFamily="49" charset="-122"/>
                <a:ea typeface="楷体" panose="02010609060101010101" pitchFamily="49" charset="-122"/>
              </a:rPr>
              <a:t>、第三方检测</a:t>
            </a:r>
            <a:r>
              <a:rPr lang="zh-CN" altLang="en-US" sz="1600" b="0" dirty="0">
                <a:solidFill>
                  <a:srgbClr val="000000"/>
                </a:solidFill>
                <a:latin typeface="楷体" panose="02010609060101010101" pitchFamily="49" charset="-122"/>
                <a:ea typeface="楷体" panose="02010609060101010101" pitchFamily="49" charset="-122"/>
              </a:rPr>
              <a:t>、四方验收合格后，方可投入使用。使用单位在验收后</a:t>
            </a:r>
            <a:r>
              <a:rPr lang="en-US" altLang="zh-CN" sz="1600" b="0" dirty="0">
                <a:solidFill>
                  <a:srgbClr val="FF0000"/>
                </a:solidFill>
                <a:latin typeface="楷体" panose="02010609060101010101" pitchFamily="49" charset="-122"/>
                <a:ea typeface="楷体" panose="02010609060101010101" pitchFamily="49" charset="-122"/>
              </a:rPr>
              <a:t>30</a:t>
            </a:r>
            <a:r>
              <a:rPr lang="zh-CN" altLang="en-US" sz="1600" b="0" dirty="0">
                <a:solidFill>
                  <a:srgbClr val="FF0000"/>
                </a:solidFill>
                <a:latin typeface="楷体" panose="02010609060101010101" pitchFamily="49" charset="-122"/>
                <a:ea typeface="楷体" panose="02010609060101010101" pitchFamily="49" charset="-122"/>
              </a:rPr>
              <a:t>日</a:t>
            </a:r>
            <a:r>
              <a:rPr lang="zh-CN" altLang="en-US" sz="1600" b="0" dirty="0">
                <a:solidFill>
                  <a:srgbClr val="000000"/>
                </a:solidFill>
                <a:latin typeface="楷体" panose="02010609060101010101" pitchFamily="49" charset="-122"/>
                <a:ea typeface="楷体" panose="02010609060101010101" pitchFamily="49" charset="-122"/>
              </a:rPr>
              <a:t>内到有关部门办理使用登记。加节、附着后必须四方验收合格后方可使用。</a:t>
            </a:r>
            <a:endParaRPr lang="zh-CN" altLang="en-US" sz="1600" b="0" dirty="0">
              <a:solidFill>
                <a:srgbClr val="0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8</a:t>
            </a:r>
            <a:r>
              <a:rPr lang="zh-CN" altLang="en-US" sz="1800" dirty="0">
                <a:solidFill>
                  <a:srgbClr val="000000"/>
                </a:solidFill>
                <a:latin typeface="楷体" panose="02010609060101010101" pitchFamily="49" charset="-122"/>
                <a:ea typeface="楷体" panose="02010609060101010101" pitchFamily="49" charset="-122"/>
              </a:rPr>
              <a:t>、安装后检查项目</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a:solidFill>
                  <a:srgbClr val="000000"/>
                </a:solidFill>
                <a:latin typeface="楷体" panose="02010609060101010101" pitchFamily="49" charset="-122"/>
                <a:ea typeface="楷体" panose="02010609060101010101" pitchFamily="49" charset="-122"/>
              </a:rPr>
              <a:t>二</a:t>
            </a:r>
            <a:r>
              <a:rPr lang="zh-CN" altLang="en-US" sz="2400" b="0" dirty="0" smtClean="0">
                <a:solidFill>
                  <a:srgbClr val="000000"/>
                </a:solidFill>
                <a:latin typeface="楷体" panose="02010609060101010101" pitchFamily="49" charset="-122"/>
                <a:ea typeface="楷体" panose="02010609060101010101" pitchFamily="49" charset="-122"/>
              </a:rPr>
              <a:t>、安全风险管理</a:t>
            </a:r>
            <a:endParaRPr lang="en-US" altLang="zh-CN" sz="2400" b="0" dirty="0">
              <a:solidFill>
                <a:srgbClr val="000000"/>
              </a:solidFill>
              <a:latin typeface="楷体" panose="02010609060101010101" pitchFamily="49" charset="-122"/>
              <a:ea typeface="楷体" panose="02010609060101010101" pitchFamily="49" charset="-122"/>
            </a:endParaRPr>
          </a:p>
        </p:txBody>
      </p:sp>
      <p:graphicFrame>
        <p:nvGraphicFramePr>
          <p:cNvPr id="7" name="表格 6"/>
          <p:cNvGraphicFramePr>
            <a:graphicFrameLocks noGrp="1"/>
          </p:cNvGraphicFramePr>
          <p:nvPr/>
        </p:nvGraphicFramePr>
        <p:xfrm>
          <a:off x="1691680" y="1520788"/>
          <a:ext cx="7200799" cy="4859999"/>
        </p:xfrm>
        <a:graphic>
          <a:graphicData uri="http://schemas.openxmlformats.org/drawingml/2006/table">
            <a:tbl>
              <a:tblPr>
                <a:tableStyleId>{5940675A-B579-460E-94D1-54222C63F5DA}</a:tableStyleId>
              </a:tblPr>
              <a:tblGrid>
                <a:gridCol w="720080"/>
                <a:gridCol w="1392907"/>
                <a:gridCol w="5087812"/>
              </a:tblGrid>
              <a:tr h="481000">
                <a:tc>
                  <a:txBody>
                    <a:bodyPr/>
                    <a:lstStyle/>
                    <a:p>
                      <a:pPr marL="0" indent="-304800" algn="ctr" defTabSz="914400" rtl="0" eaLnBrk="1" latinLnBrk="0" hangingPunct="1">
                        <a:lnSpc>
                          <a:spcPts val="1920"/>
                        </a:lnSpc>
                        <a:spcBef>
                          <a:spcPts val="240"/>
                        </a:spcBef>
                        <a:spcAft>
                          <a:spcPts val="240"/>
                        </a:spcAft>
                        <a:tabLst>
                          <a:tab pos="457200" algn="l"/>
                        </a:tabLst>
                      </a:pPr>
                      <a:r>
                        <a:rPr lang="zh-CN" altLang="en-US" sz="1500" b="0" kern="1200" dirty="0" smtClean="0">
                          <a:solidFill>
                            <a:srgbClr val="000000"/>
                          </a:solidFill>
                          <a:latin typeface="楷体" panose="02010609060101010101" pitchFamily="49" charset="-122"/>
                          <a:ea typeface="楷体" panose="02010609060101010101" pitchFamily="49" charset="-122"/>
                          <a:cs typeface="+mn-cs"/>
                        </a:rPr>
                        <a:t>序号</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solidFill>
                      <a:srgbClr val="00B0F0"/>
                    </a:solidFill>
                  </a:tcPr>
                </a:tc>
                <a:tc>
                  <a:txBody>
                    <a:bodyPr/>
                    <a:lstStyle/>
                    <a:p>
                      <a:pPr marL="0" indent="-304800" algn="ctr" defTabSz="914400" rtl="0" eaLnBrk="1" latinLnBrk="0" hangingPunct="1">
                        <a:lnSpc>
                          <a:spcPts val="1920"/>
                        </a:lnSpc>
                        <a:spcBef>
                          <a:spcPts val="240"/>
                        </a:spcBef>
                        <a:spcAft>
                          <a:spcPts val="240"/>
                        </a:spcAft>
                        <a:tabLst>
                          <a:tab pos="457200" algn="l"/>
                        </a:tabLst>
                      </a:pPr>
                      <a:r>
                        <a:rPr lang="zh-CN" sz="1500" b="0" kern="1200" dirty="0">
                          <a:solidFill>
                            <a:srgbClr val="000000"/>
                          </a:solidFill>
                          <a:latin typeface="楷体" panose="02010609060101010101" pitchFamily="49" charset="-122"/>
                          <a:ea typeface="楷体" panose="02010609060101010101" pitchFamily="49" charset="-122"/>
                          <a:cs typeface="+mn-cs"/>
                        </a:rPr>
                        <a:t>检查项目</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solidFill>
                      <a:srgbClr val="00B0F0"/>
                    </a:solidFill>
                  </a:tcPr>
                </a:tc>
                <a:tc>
                  <a:txBody>
                    <a:bodyPr/>
                    <a:lstStyle/>
                    <a:p>
                      <a:pPr marL="0" indent="-304800" algn="ctr" defTabSz="914400" rtl="0" eaLnBrk="1" latinLnBrk="0" hangingPunct="1">
                        <a:lnSpc>
                          <a:spcPts val="1920"/>
                        </a:lnSpc>
                        <a:spcBef>
                          <a:spcPts val="240"/>
                        </a:spcBef>
                        <a:spcAft>
                          <a:spcPts val="240"/>
                        </a:spcAft>
                        <a:tabLst>
                          <a:tab pos="457200" algn="l"/>
                        </a:tabLst>
                      </a:pPr>
                      <a:r>
                        <a:rPr lang="zh-CN" sz="1500" b="0" kern="1200" dirty="0">
                          <a:solidFill>
                            <a:srgbClr val="000000"/>
                          </a:solidFill>
                          <a:latin typeface="楷体" panose="02010609060101010101" pitchFamily="49" charset="-122"/>
                          <a:ea typeface="楷体" panose="02010609060101010101" pitchFamily="49" charset="-122"/>
                          <a:cs typeface="+mn-cs"/>
                        </a:rPr>
                        <a:t>检</a:t>
                      </a:r>
                      <a:r>
                        <a:rPr lang="en-US" sz="1500" b="0" kern="1200" dirty="0">
                          <a:solidFill>
                            <a:srgbClr val="000000"/>
                          </a:solidFill>
                          <a:latin typeface="楷体" panose="02010609060101010101" pitchFamily="49" charset="-122"/>
                          <a:ea typeface="楷体" panose="02010609060101010101" pitchFamily="49" charset="-122"/>
                          <a:cs typeface="+mn-cs"/>
                        </a:rPr>
                        <a:t>    </a:t>
                      </a:r>
                      <a:r>
                        <a:rPr lang="zh-CN" sz="1500" b="0" kern="1200" dirty="0">
                          <a:solidFill>
                            <a:srgbClr val="000000"/>
                          </a:solidFill>
                          <a:latin typeface="楷体" panose="02010609060101010101" pitchFamily="49" charset="-122"/>
                          <a:ea typeface="楷体" panose="02010609060101010101" pitchFamily="49" charset="-122"/>
                          <a:cs typeface="+mn-cs"/>
                        </a:rPr>
                        <a:t>查</a:t>
                      </a:r>
                      <a:r>
                        <a:rPr lang="en-US" sz="1500" b="0" kern="1200" dirty="0">
                          <a:solidFill>
                            <a:srgbClr val="000000"/>
                          </a:solidFill>
                          <a:latin typeface="楷体" panose="02010609060101010101" pitchFamily="49" charset="-122"/>
                          <a:ea typeface="楷体" panose="02010609060101010101" pitchFamily="49" charset="-122"/>
                          <a:cs typeface="+mn-cs"/>
                        </a:rPr>
                        <a:t>    </a:t>
                      </a:r>
                      <a:r>
                        <a:rPr lang="zh-CN" sz="1500" b="0" kern="1200" dirty="0">
                          <a:solidFill>
                            <a:srgbClr val="000000"/>
                          </a:solidFill>
                          <a:latin typeface="楷体" panose="02010609060101010101" pitchFamily="49" charset="-122"/>
                          <a:ea typeface="楷体" panose="02010609060101010101" pitchFamily="49" charset="-122"/>
                          <a:cs typeface="+mn-cs"/>
                        </a:rPr>
                        <a:t>内</a:t>
                      </a:r>
                      <a:r>
                        <a:rPr lang="en-US" sz="1500" b="0" kern="1200" dirty="0">
                          <a:solidFill>
                            <a:srgbClr val="000000"/>
                          </a:solidFill>
                          <a:latin typeface="楷体" panose="02010609060101010101" pitchFamily="49" charset="-122"/>
                          <a:ea typeface="楷体" panose="02010609060101010101" pitchFamily="49" charset="-122"/>
                          <a:cs typeface="+mn-cs"/>
                        </a:rPr>
                        <a:t>    </a:t>
                      </a:r>
                      <a:r>
                        <a:rPr lang="zh-CN" sz="1500" b="0" kern="1200" dirty="0">
                          <a:solidFill>
                            <a:srgbClr val="000000"/>
                          </a:solidFill>
                          <a:latin typeface="楷体" panose="02010609060101010101" pitchFamily="49" charset="-122"/>
                          <a:ea typeface="楷体" panose="02010609060101010101" pitchFamily="49" charset="-122"/>
                          <a:cs typeface="+mn-cs"/>
                        </a:rPr>
                        <a:t>容</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solidFill>
                      <a:srgbClr val="00B0F0"/>
                    </a:solidFill>
                  </a:tcPr>
                </a:tc>
              </a:tr>
              <a:tr h="927613">
                <a:tc>
                  <a:txBody>
                    <a:bodyPr/>
                    <a:lstStyle/>
                    <a:p>
                      <a:pPr marL="0" indent="-304800" algn="ctr" defTabSz="914400" rtl="0" eaLnBrk="1" latinLnBrk="0" hangingPunct="1">
                        <a:lnSpc>
                          <a:spcPts val="1920"/>
                        </a:lnSpc>
                        <a:spcBef>
                          <a:spcPts val="240"/>
                        </a:spcBef>
                        <a:spcAft>
                          <a:spcPts val="240"/>
                        </a:spcAft>
                        <a:tabLst>
                          <a:tab pos="457200" algn="l"/>
                        </a:tabLs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1</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indent="-304800" algn="ctr" defTabSz="914400" rtl="0" eaLnBrk="1" latinLnBrk="0" hangingPunct="1">
                        <a:lnSpc>
                          <a:spcPts val="1920"/>
                        </a:lnSpc>
                        <a:spcBef>
                          <a:spcPts val="240"/>
                        </a:spcBef>
                        <a:spcAft>
                          <a:spcPts val="240"/>
                        </a:spcAft>
                        <a:tabLst>
                          <a:tab pos="457200" algn="l"/>
                        </a:tabLst>
                      </a:pPr>
                      <a:r>
                        <a:rPr lang="zh-CN" sz="1500" b="0" kern="1200" dirty="0">
                          <a:solidFill>
                            <a:srgbClr val="000000"/>
                          </a:solidFill>
                          <a:latin typeface="楷体" panose="02010609060101010101" pitchFamily="49" charset="-122"/>
                          <a:ea typeface="楷体" panose="02010609060101010101" pitchFamily="49" charset="-122"/>
                          <a:cs typeface="+mn-cs"/>
                        </a:rPr>
                        <a:t>地脚螺栓、周边环境、电缆</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indent="-304800" algn="just" defTabSz="914400" rtl="0" eaLnBrk="1" latinLnBrk="0" hangingPunct="1">
                        <a:lnSpc>
                          <a:spcPts val="1920"/>
                        </a:lnSpc>
                        <a:spcBef>
                          <a:spcPts val="240"/>
                        </a:spcBef>
                        <a:spcAft>
                          <a:spcPts val="240"/>
                        </a:spcAft>
                        <a:tabLst>
                          <a:tab pos="457200" algn="l"/>
                        </a:tabLs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1</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检查</a:t>
                      </a:r>
                      <a:r>
                        <a:rPr lang="zh-CN" sz="1500" b="0" kern="1200" dirty="0">
                          <a:solidFill>
                            <a:srgbClr val="000000"/>
                          </a:solidFill>
                          <a:latin typeface="楷体" panose="02010609060101010101" pitchFamily="49" charset="-122"/>
                          <a:ea typeface="楷体" panose="02010609060101010101" pitchFamily="49" charset="-122"/>
                          <a:cs typeface="+mn-cs"/>
                        </a:rPr>
                        <a:t>地脚螺栓的紧固情况</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2</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检查</a:t>
                      </a:r>
                      <a:r>
                        <a:rPr lang="zh-CN" sz="1500" b="0" kern="1200" dirty="0">
                          <a:solidFill>
                            <a:srgbClr val="000000"/>
                          </a:solidFill>
                          <a:latin typeface="楷体" panose="02010609060101010101" pitchFamily="49" charset="-122"/>
                          <a:ea typeface="楷体" panose="02010609060101010101" pitchFamily="49" charset="-122"/>
                          <a:cs typeface="+mn-cs"/>
                        </a:rPr>
                        <a:t>输电线距塔机最大旋转部分的安全距离</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3</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检查</a:t>
                      </a:r>
                      <a:r>
                        <a:rPr lang="zh-CN" sz="1500" b="0" kern="1200" dirty="0">
                          <a:solidFill>
                            <a:srgbClr val="000000"/>
                          </a:solidFill>
                          <a:latin typeface="楷体" panose="02010609060101010101" pitchFamily="49" charset="-122"/>
                          <a:ea typeface="楷体" panose="02010609060101010101" pitchFamily="49" charset="-122"/>
                          <a:cs typeface="+mn-cs"/>
                        </a:rPr>
                        <a:t>电缆通过情况，以防损坏</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r>
              <a:tr h="515593">
                <a:tc>
                  <a:txBody>
                    <a:bodyPr/>
                    <a:lstStyle/>
                    <a:p>
                      <a:pPr marL="0" indent="-304800" algn="ctr" defTabSz="914400" rtl="0" eaLnBrk="1" latinLnBrk="0" hangingPunct="1">
                        <a:lnSpc>
                          <a:spcPts val="1920"/>
                        </a:lnSpc>
                        <a:spcBef>
                          <a:spcPts val="240"/>
                        </a:spcBef>
                        <a:spcAft>
                          <a:spcPts val="240"/>
                        </a:spcAft>
                        <a:tabLst>
                          <a:tab pos="457200" algn="l"/>
                        </a:tabLs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2</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indent="-304800" algn="ctr" defTabSz="914400" rtl="0" eaLnBrk="1" latinLnBrk="0" hangingPunct="1">
                        <a:lnSpc>
                          <a:spcPts val="1920"/>
                        </a:lnSpc>
                        <a:spcBef>
                          <a:spcPts val="240"/>
                        </a:spcBef>
                        <a:spcAft>
                          <a:spcPts val="240"/>
                        </a:spcAft>
                        <a:tabLst>
                          <a:tab pos="457200" algn="l"/>
                        </a:tabLst>
                      </a:pPr>
                      <a:r>
                        <a:rPr lang="zh-CN" sz="1500" b="0" kern="1200" dirty="0">
                          <a:solidFill>
                            <a:srgbClr val="000000"/>
                          </a:solidFill>
                          <a:latin typeface="楷体" panose="02010609060101010101" pitchFamily="49" charset="-122"/>
                          <a:ea typeface="楷体" panose="02010609060101010101" pitchFamily="49" charset="-122"/>
                          <a:cs typeface="+mn-cs"/>
                        </a:rPr>
                        <a:t>导轨架</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indent="-304800" algn="just" defTabSz="914400" rtl="0" eaLnBrk="1" latinLnBrk="0" hangingPunct="1">
                        <a:lnSpc>
                          <a:spcPts val="1920"/>
                        </a:lnSpc>
                        <a:spcBef>
                          <a:spcPts val="240"/>
                        </a:spcBef>
                        <a:spcAft>
                          <a:spcPts val="240"/>
                        </a:spcAft>
                        <a:tabLst>
                          <a:tab pos="457200" algn="l"/>
                        </a:tabLst>
                      </a:pPr>
                      <a:r>
                        <a:rPr lang="zh-CN" sz="1500" b="0" kern="1200" dirty="0">
                          <a:solidFill>
                            <a:srgbClr val="000000"/>
                          </a:solidFill>
                          <a:latin typeface="楷体" panose="02010609060101010101" pitchFamily="49" charset="-122"/>
                          <a:ea typeface="楷体" panose="02010609060101010101" pitchFamily="49" charset="-122"/>
                          <a:cs typeface="+mn-cs"/>
                        </a:rPr>
                        <a:t>检查标准节连接螺栓的紧固情况</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r>
              <a:tr h="1255683">
                <a:tc>
                  <a:txBody>
                    <a:bodyPr/>
                    <a:lstStyle/>
                    <a:p>
                      <a:pPr marL="0" indent="-304800" algn="ctr" defTabSz="914400" rtl="0" eaLnBrk="1" latinLnBrk="0" hangingPunct="1">
                        <a:lnSpc>
                          <a:spcPts val="1920"/>
                        </a:lnSpc>
                        <a:spcBef>
                          <a:spcPts val="240"/>
                        </a:spcBef>
                        <a:spcAft>
                          <a:spcPts val="240"/>
                        </a:spcAft>
                        <a:tabLst>
                          <a:tab pos="457200" algn="l"/>
                        </a:tabLs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3</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indent="-304800" algn="ctr" defTabSz="914400" rtl="0" eaLnBrk="1" latinLnBrk="0" hangingPunct="1">
                        <a:lnSpc>
                          <a:spcPts val="1920"/>
                        </a:lnSpc>
                        <a:spcBef>
                          <a:spcPts val="240"/>
                        </a:spcBef>
                        <a:spcAft>
                          <a:spcPts val="240"/>
                        </a:spcAft>
                        <a:tabLst>
                          <a:tab pos="457200" algn="l"/>
                        </a:tabLst>
                      </a:pPr>
                      <a:r>
                        <a:rPr lang="zh-CN" sz="1500" b="0" kern="1200" dirty="0">
                          <a:solidFill>
                            <a:srgbClr val="000000"/>
                          </a:solidFill>
                          <a:latin typeface="楷体" panose="02010609060101010101" pitchFamily="49" charset="-122"/>
                          <a:ea typeface="楷体" panose="02010609060101010101" pitchFamily="49" charset="-122"/>
                          <a:cs typeface="+mn-cs"/>
                        </a:rPr>
                        <a:t>围栏</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ctr" defTabSz="914400" rtl="0" eaLnBrk="1" latinLnBrk="0" hangingPunct="1">
                        <a:lnSpc>
                          <a:spcPts val="1920"/>
                        </a:lnSpc>
                        <a:spcBef>
                          <a:spcPts val="240"/>
                        </a:spcBef>
                        <a:spcAft>
                          <a:spcPts val="240"/>
                        </a:spcAft>
                        <a:tabLst>
                          <a:tab pos="457200" algn="l"/>
                        </a:tabLst>
                      </a:pPr>
                      <a:r>
                        <a:rPr lang="zh-CN" sz="1500" b="0" kern="1200" dirty="0">
                          <a:solidFill>
                            <a:srgbClr val="000000"/>
                          </a:solidFill>
                          <a:latin typeface="楷体" panose="02010609060101010101" pitchFamily="49" charset="-122"/>
                          <a:ea typeface="楷体" panose="02010609060101010101" pitchFamily="49" charset="-122"/>
                          <a:cs typeface="+mn-cs"/>
                        </a:rPr>
                        <a:t>栏杆</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ctr" defTabSz="914400" rtl="0" eaLnBrk="1" latinLnBrk="0" hangingPunct="1">
                        <a:lnSpc>
                          <a:spcPts val="1920"/>
                        </a:lnSpc>
                        <a:spcBef>
                          <a:spcPts val="240"/>
                        </a:spcBef>
                        <a:spcAft>
                          <a:spcPts val="240"/>
                        </a:spcAft>
                        <a:tabLst>
                          <a:tab pos="457200" algn="l"/>
                        </a:tabLst>
                      </a:pPr>
                      <a:r>
                        <a:rPr lang="zh-CN" sz="1500" b="0" kern="1200" dirty="0">
                          <a:solidFill>
                            <a:srgbClr val="000000"/>
                          </a:solidFill>
                          <a:latin typeface="楷体" panose="02010609060101010101" pitchFamily="49" charset="-122"/>
                          <a:ea typeface="楷体" panose="02010609060101010101" pitchFamily="49" charset="-122"/>
                          <a:cs typeface="+mn-cs"/>
                        </a:rPr>
                        <a:t>司 机 室</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indent="-304800" algn="just" defTabSz="914400" rtl="0" eaLnBrk="1" latinLnBrk="0" hangingPunct="1">
                        <a:lnSpc>
                          <a:spcPts val="1920"/>
                        </a:lnSpc>
                        <a:spcBef>
                          <a:spcPts val="240"/>
                        </a:spcBef>
                        <a:spcAft>
                          <a:spcPts val="240"/>
                        </a:spcAft>
                        <a:tabLst>
                          <a:tab pos="457200" algn="l"/>
                        </a:tabLs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1</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检查</a:t>
                      </a:r>
                      <a:r>
                        <a:rPr lang="zh-CN" sz="1500" b="0" kern="1200" dirty="0">
                          <a:solidFill>
                            <a:srgbClr val="000000"/>
                          </a:solidFill>
                          <a:latin typeface="楷体" panose="02010609060101010101" pitchFamily="49" charset="-122"/>
                          <a:ea typeface="楷体" panose="02010609060101010101" pitchFamily="49" charset="-122"/>
                          <a:cs typeface="+mn-cs"/>
                        </a:rPr>
                        <a:t>电缆的通行情况</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2</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检查</a:t>
                      </a:r>
                      <a:r>
                        <a:rPr lang="zh-CN" sz="1500" b="0" kern="1200" dirty="0">
                          <a:solidFill>
                            <a:srgbClr val="000000"/>
                          </a:solidFill>
                          <a:latin typeface="楷体" panose="02010609060101010101" pitchFamily="49" charset="-122"/>
                          <a:ea typeface="楷体" panose="02010609060101010101" pitchFamily="49" charset="-122"/>
                          <a:cs typeface="+mn-cs"/>
                        </a:rPr>
                        <a:t>平台，栏杆的紧固情况</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3</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检查</a:t>
                      </a:r>
                      <a:r>
                        <a:rPr lang="zh-CN" sz="1500" b="0" kern="1200" dirty="0">
                          <a:solidFill>
                            <a:srgbClr val="000000"/>
                          </a:solidFill>
                          <a:latin typeface="楷体" panose="02010609060101010101" pitchFamily="49" charset="-122"/>
                          <a:ea typeface="楷体" panose="02010609060101010101" pitchFamily="49" charset="-122"/>
                          <a:cs typeface="+mn-cs"/>
                        </a:rPr>
                        <a:t>司机室的连接情况</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4</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司机室</a:t>
                      </a:r>
                      <a:r>
                        <a:rPr lang="zh-CN" sz="1500" b="0" kern="1200" dirty="0">
                          <a:solidFill>
                            <a:srgbClr val="000000"/>
                          </a:solidFill>
                          <a:latin typeface="楷体" panose="02010609060101010101" pitchFamily="49" charset="-122"/>
                          <a:ea typeface="楷体" panose="02010609060101010101" pitchFamily="49" charset="-122"/>
                          <a:cs typeface="+mn-cs"/>
                        </a:rPr>
                        <a:t>内严禁存放润滑油、油棉纱及其它易燃物品</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r>
              <a:tr h="599555">
                <a:tc>
                  <a:txBody>
                    <a:bodyPr/>
                    <a:lstStyle/>
                    <a:p>
                      <a:pPr marL="0" indent="-304800" algn="ctr" defTabSz="914400" rtl="0" eaLnBrk="1" latinLnBrk="0" hangingPunct="1">
                        <a:lnSpc>
                          <a:spcPts val="1920"/>
                        </a:lnSpc>
                        <a:spcBef>
                          <a:spcPts val="240"/>
                        </a:spcBef>
                        <a:spcAft>
                          <a:spcPts val="240"/>
                        </a:spcAft>
                        <a:tabLst>
                          <a:tab pos="457200" algn="l"/>
                        </a:tabLs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4</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indent="-304800" algn="ctr" defTabSz="914400" rtl="0" eaLnBrk="1" latinLnBrk="0" hangingPunct="1">
                        <a:lnSpc>
                          <a:spcPts val="1920"/>
                        </a:lnSpc>
                        <a:spcBef>
                          <a:spcPts val="240"/>
                        </a:spcBef>
                        <a:spcAft>
                          <a:spcPts val="240"/>
                        </a:spcAft>
                        <a:tabLst>
                          <a:tab pos="457200" algn="l"/>
                        </a:tabLst>
                      </a:pPr>
                      <a:r>
                        <a:rPr lang="zh-CN" sz="1500" b="0" kern="1200" dirty="0">
                          <a:solidFill>
                            <a:srgbClr val="000000"/>
                          </a:solidFill>
                          <a:latin typeface="楷体" panose="02010609060101010101" pitchFamily="49" charset="-122"/>
                          <a:ea typeface="楷体" panose="02010609060101010101" pitchFamily="49" charset="-122"/>
                          <a:cs typeface="+mn-cs"/>
                        </a:rPr>
                        <a:t>机</a:t>
                      </a:r>
                      <a:r>
                        <a:rPr lang="en-US" sz="1500" b="0" kern="1200" dirty="0">
                          <a:solidFill>
                            <a:srgbClr val="000000"/>
                          </a:solidFill>
                          <a:latin typeface="楷体" panose="02010609060101010101" pitchFamily="49" charset="-122"/>
                          <a:ea typeface="楷体" panose="02010609060101010101" pitchFamily="49" charset="-122"/>
                          <a:cs typeface="+mn-cs"/>
                        </a:rPr>
                        <a:t>    </a:t>
                      </a:r>
                      <a:r>
                        <a:rPr lang="zh-CN" sz="1500" b="0" kern="1200" dirty="0">
                          <a:solidFill>
                            <a:srgbClr val="000000"/>
                          </a:solidFill>
                          <a:latin typeface="楷体" panose="02010609060101010101" pitchFamily="49" charset="-122"/>
                          <a:ea typeface="楷体" panose="02010609060101010101" pitchFamily="49" charset="-122"/>
                          <a:cs typeface="+mn-cs"/>
                        </a:rPr>
                        <a:t>构</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indent="-304800" algn="just" defTabSz="914400" rtl="0" eaLnBrk="1" latinLnBrk="0" hangingPunct="1">
                        <a:lnSpc>
                          <a:spcPts val="1920"/>
                        </a:lnSpc>
                        <a:spcBef>
                          <a:spcPts val="240"/>
                        </a:spcBef>
                        <a:spcAft>
                          <a:spcPts val="240"/>
                        </a:spcAft>
                        <a:tabLst>
                          <a:tab pos="457200" algn="l"/>
                        </a:tabLs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1</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检查</a:t>
                      </a:r>
                      <a:r>
                        <a:rPr lang="zh-CN" sz="1500" b="0" kern="1200" dirty="0">
                          <a:solidFill>
                            <a:srgbClr val="000000"/>
                          </a:solidFill>
                          <a:latin typeface="楷体" panose="02010609060101010101" pitchFamily="49" charset="-122"/>
                          <a:ea typeface="楷体" panose="02010609060101010101" pitchFamily="49" charset="-122"/>
                          <a:cs typeface="+mn-cs"/>
                        </a:rPr>
                        <a:t>各机构的安装、运行情况</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2</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检查</a:t>
                      </a:r>
                      <a:r>
                        <a:rPr lang="zh-CN" sz="1500" b="0" kern="1200" dirty="0">
                          <a:solidFill>
                            <a:srgbClr val="000000"/>
                          </a:solidFill>
                          <a:latin typeface="楷体" panose="02010609060101010101" pitchFamily="49" charset="-122"/>
                          <a:ea typeface="楷体" panose="02010609060101010101" pitchFamily="49" charset="-122"/>
                          <a:cs typeface="+mn-cs"/>
                        </a:rPr>
                        <a:t>各机构的制动器间隙调整是否合适</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r>
              <a:tr h="599555">
                <a:tc>
                  <a:txBody>
                    <a:bodyPr/>
                    <a:lstStyle/>
                    <a:p>
                      <a:pPr marL="0" indent="-304800" algn="ctr" defTabSz="914400" rtl="0" eaLnBrk="1" latinLnBrk="0" hangingPunct="1">
                        <a:lnSpc>
                          <a:spcPts val="1920"/>
                        </a:lnSpc>
                        <a:spcBef>
                          <a:spcPts val="240"/>
                        </a:spcBef>
                        <a:spcAft>
                          <a:spcPts val="240"/>
                        </a:spcAft>
                        <a:tabLst>
                          <a:tab pos="457200" algn="l"/>
                        </a:tabLs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5</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indent="-304800" algn="ctr" defTabSz="914400" rtl="0" eaLnBrk="1" latinLnBrk="0" hangingPunct="1">
                        <a:lnSpc>
                          <a:spcPts val="1920"/>
                        </a:lnSpc>
                        <a:spcBef>
                          <a:spcPts val="240"/>
                        </a:spcBef>
                        <a:spcAft>
                          <a:spcPts val="240"/>
                        </a:spcAft>
                        <a:tabLst>
                          <a:tab pos="457200" algn="l"/>
                        </a:tabLst>
                      </a:pPr>
                      <a:r>
                        <a:rPr lang="zh-CN" sz="1500" b="0" kern="1200" dirty="0">
                          <a:solidFill>
                            <a:srgbClr val="000000"/>
                          </a:solidFill>
                          <a:latin typeface="楷体" panose="02010609060101010101" pitchFamily="49" charset="-122"/>
                          <a:ea typeface="楷体" panose="02010609060101010101" pitchFamily="49" charset="-122"/>
                          <a:cs typeface="+mn-cs"/>
                        </a:rPr>
                        <a:t>安全装置</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indent="-304800" algn="just" defTabSz="914400" rtl="0" eaLnBrk="1" latinLnBrk="0" hangingPunct="1">
                        <a:lnSpc>
                          <a:spcPts val="1920"/>
                        </a:lnSpc>
                        <a:spcBef>
                          <a:spcPts val="240"/>
                        </a:spcBef>
                        <a:spcAft>
                          <a:spcPts val="240"/>
                        </a:spcAft>
                        <a:tabLst>
                          <a:tab pos="457200" algn="l"/>
                        </a:tabLs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1</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检查</a:t>
                      </a:r>
                      <a:r>
                        <a:rPr lang="zh-CN" sz="1500" b="0" kern="1200" dirty="0">
                          <a:solidFill>
                            <a:srgbClr val="000000"/>
                          </a:solidFill>
                          <a:latin typeface="楷体" panose="02010609060101010101" pitchFamily="49" charset="-122"/>
                          <a:ea typeface="楷体" panose="02010609060101010101" pitchFamily="49" charset="-122"/>
                          <a:cs typeface="+mn-cs"/>
                        </a:rPr>
                        <a:t>各安全保护装置是否按本说明书的要求调整合格</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2</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检查</a:t>
                      </a:r>
                      <a:r>
                        <a:rPr lang="zh-CN" sz="1500" b="0" kern="1200" dirty="0">
                          <a:solidFill>
                            <a:srgbClr val="000000"/>
                          </a:solidFill>
                          <a:latin typeface="楷体" panose="02010609060101010101" pitchFamily="49" charset="-122"/>
                          <a:ea typeface="楷体" panose="02010609060101010101" pitchFamily="49" charset="-122"/>
                          <a:cs typeface="+mn-cs"/>
                        </a:rPr>
                        <a:t>梯笼上所有扶梯、栏杆、休息平台的安装紧固情况</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r>
              <a:tr h="481000">
                <a:tc>
                  <a:txBody>
                    <a:bodyPr/>
                    <a:lstStyle/>
                    <a:p>
                      <a:pPr marL="0" indent="-304800" algn="ctr" defTabSz="914400" rtl="0" eaLnBrk="1" latinLnBrk="0" hangingPunct="1">
                        <a:lnSpc>
                          <a:spcPts val="1920"/>
                        </a:lnSpc>
                        <a:spcBef>
                          <a:spcPts val="240"/>
                        </a:spcBef>
                        <a:spcAft>
                          <a:spcPts val="240"/>
                        </a:spcAft>
                        <a:tabLst>
                          <a:tab pos="457200" algn="l"/>
                        </a:tabLs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6</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indent="-304800" algn="ctr" defTabSz="914400" rtl="0" eaLnBrk="1" latinLnBrk="0" hangingPunct="1">
                        <a:lnSpc>
                          <a:spcPts val="1920"/>
                        </a:lnSpc>
                        <a:spcBef>
                          <a:spcPts val="240"/>
                        </a:spcBef>
                        <a:spcAft>
                          <a:spcPts val="240"/>
                        </a:spcAft>
                        <a:tabLst>
                          <a:tab pos="457200" algn="l"/>
                        </a:tabLst>
                      </a:pPr>
                      <a:r>
                        <a:rPr lang="zh-CN" sz="1500" b="0" kern="1200" dirty="0">
                          <a:solidFill>
                            <a:srgbClr val="000000"/>
                          </a:solidFill>
                          <a:latin typeface="楷体" panose="02010609060101010101" pitchFamily="49" charset="-122"/>
                          <a:ea typeface="楷体" panose="02010609060101010101" pitchFamily="49" charset="-122"/>
                          <a:cs typeface="+mn-cs"/>
                        </a:rPr>
                        <a:t>润</a:t>
                      </a:r>
                      <a:r>
                        <a:rPr lang="en-US" sz="1500" b="0" kern="1200" dirty="0">
                          <a:solidFill>
                            <a:srgbClr val="000000"/>
                          </a:solidFill>
                          <a:latin typeface="楷体" panose="02010609060101010101" pitchFamily="49" charset="-122"/>
                          <a:ea typeface="楷体" panose="02010609060101010101" pitchFamily="49" charset="-122"/>
                          <a:cs typeface="+mn-cs"/>
                        </a:rPr>
                        <a:t>    </a:t>
                      </a:r>
                      <a:r>
                        <a:rPr lang="zh-CN" sz="1500" b="0" kern="1200" dirty="0">
                          <a:solidFill>
                            <a:srgbClr val="000000"/>
                          </a:solidFill>
                          <a:latin typeface="楷体" panose="02010609060101010101" pitchFamily="49" charset="-122"/>
                          <a:ea typeface="楷体" panose="02010609060101010101" pitchFamily="49" charset="-122"/>
                          <a:cs typeface="+mn-cs"/>
                        </a:rPr>
                        <a:t>滑</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indent="-304800" algn="just" defTabSz="914400" rtl="0" eaLnBrk="1" latinLnBrk="0" hangingPunct="1">
                        <a:lnSpc>
                          <a:spcPts val="1920"/>
                        </a:lnSpc>
                        <a:spcBef>
                          <a:spcPts val="240"/>
                        </a:spcBef>
                        <a:spcAft>
                          <a:spcPts val="240"/>
                        </a:spcAft>
                        <a:tabLst>
                          <a:tab pos="457200" algn="l"/>
                        </a:tabLst>
                      </a:pPr>
                      <a:r>
                        <a:rPr lang="zh-CN" sz="1500" b="0" kern="1200" dirty="0">
                          <a:solidFill>
                            <a:srgbClr val="000000"/>
                          </a:solidFill>
                          <a:latin typeface="楷体" panose="02010609060101010101" pitchFamily="49" charset="-122"/>
                          <a:ea typeface="楷体" panose="02010609060101010101" pitchFamily="49" charset="-122"/>
                          <a:cs typeface="+mn-cs"/>
                        </a:rPr>
                        <a:t>根据使用说明书检查润滑情况</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r>
            </a:tbl>
          </a:graphicData>
        </a:graphic>
      </p:graphicFrame>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9</a:t>
            </a:r>
            <a:r>
              <a:rPr lang="zh-CN" altLang="en-US" sz="1800" dirty="0">
                <a:solidFill>
                  <a:srgbClr val="000000"/>
                </a:solidFill>
                <a:latin typeface="楷体" panose="02010609060101010101" pitchFamily="49" charset="-122"/>
                <a:ea typeface="楷体" panose="02010609060101010101" pitchFamily="49" charset="-122"/>
              </a:rPr>
              <a:t>、持证上岗及操作规程管理</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二、安全风险管理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19461" name="矩形 4"/>
          <p:cNvSpPr>
            <a:spLocks noChangeArrowheads="1"/>
          </p:cNvSpPr>
          <p:nvPr/>
        </p:nvSpPr>
        <p:spPr bwMode="auto">
          <a:xfrm>
            <a:off x="1585913" y="1304764"/>
            <a:ext cx="74413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50000"/>
              </a:lnSpc>
            </a:pPr>
            <a:r>
              <a:rPr lang="zh-CN" altLang="en-US" sz="1600" b="0" dirty="0">
                <a:solidFill>
                  <a:srgbClr val="000000"/>
                </a:solidFill>
                <a:latin typeface="楷体" panose="02010609060101010101" pitchFamily="49" charset="-122"/>
                <a:ea typeface="楷体" panose="02010609060101010101" pitchFamily="49" charset="-122"/>
              </a:rPr>
              <a:t>每台升降机</a:t>
            </a:r>
            <a:r>
              <a:rPr lang="zh-CN" altLang="en-US" sz="1600" b="0" dirty="0" smtClean="0">
                <a:solidFill>
                  <a:srgbClr val="000000"/>
                </a:solidFill>
                <a:latin typeface="楷体" panose="02010609060101010101" pitchFamily="49" charset="-122"/>
                <a:ea typeface="楷体" panose="02010609060101010101" pitchFamily="49" charset="-122"/>
              </a:rPr>
              <a:t>应至少配备</a:t>
            </a:r>
            <a:r>
              <a:rPr lang="en-US" altLang="zh-CN" sz="1600" b="0" dirty="0" smtClean="0">
                <a:solidFill>
                  <a:srgbClr val="000000"/>
                </a:solidFill>
                <a:latin typeface="楷体" panose="02010609060101010101" pitchFamily="49" charset="-122"/>
                <a:ea typeface="楷体" panose="02010609060101010101" pitchFamily="49" charset="-122"/>
              </a:rPr>
              <a:t>2</a:t>
            </a:r>
            <a:r>
              <a:rPr lang="zh-CN" altLang="en-US" sz="1600" b="0" dirty="0" smtClean="0">
                <a:solidFill>
                  <a:srgbClr val="000000"/>
                </a:solidFill>
                <a:latin typeface="楷体" panose="02010609060101010101" pitchFamily="49" charset="-122"/>
                <a:ea typeface="楷体" panose="02010609060101010101" pitchFamily="49" charset="-122"/>
              </a:rPr>
              <a:t>名</a:t>
            </a:r>
            <a:r>
              <a:rPr lang="zh-CN" altLang="en-US" sz="1600" b="0" dirty="0">
                <a:solidFill>
                  <a:srgbClr val="000000"/>
                </a:solidFill>
                <a:latin typeface="楷体" panose="02010609060101010101" pitchFamily="49" charset="-122"/>
                <a:ea typeface="楷体" panose="02010609060101010101" pitchFamily="49" charset="-122"/>
              </a:rPr>
              <a:t>操作人员</a:t>
            </a:r>
            <a:r>
              <a:rPr lang="zh-CN" altLang="en-US" sz="1600" b="0" dirty="0" smtClean="0">
                <a:solidFill>
                  <a:srgbClr val="000000"/>
                </a:solidFill>
                <a:latin typeface="楷体" panose="02010609060101010101" pitchFamily="49" charset="-122"/>
                <a:ea typeface="楷体" panose="02010609060101010101" pitchFamily="49" charset="-122"/>
              </a:rPr>
              <a:t>，且</a:t>
            </a:r>
            <a:r>
              <a:rPr lang="zh-CN" altLang="en-US" sz="1600" b="0" dirty="0">
                <a:solidFill>
                  <a:srgbClr val="000000"/>
                </a:solidFill>
                <a:latin typeface="楷体" panose="02010609060101010101" pitchFamily="49" charset="-122"/>
                <a:ea typeface="楷体" panose="02010609060101010101" pitchFamily="49" charset="-122"/>
              </a:rPr>
              <a:t>持证上岗，操作人员必须遵守安全操作规程和电梯“十不开”的</a:t>
            </a:r>
            <a:r>
              <a:rPr lang="zh-CN" altLang="en-US" sz="1600" b="0" dirty="0" smtClean="0">
                <a:solidFill>
                  <a:srgbClr val="000000"/>
                </a:solidFill>
                <a:latin typeface="楷体" panose="02010609060101010101" pitchFamily="49" charset="-122"/>
                <a:ea typeface="楷体" panose="02010609060101010101" pitchFamily="49" charset="-122"/>
              </a:rPr>
              <a:t>规定。</a:t>
            </a:r>
            <a:endParaRPr lang="zh-CN" altLang="en-US" sz="1600" b="0" dirty="0">
              <a:solidFill>
                <a:srgbClr val="000000"/>
              </a:solidFill>
              <a:latin typeface="楷体" panose="02010609060101010101" pitchFamily="49" charset="-122"/>
              <a:ea typeface="楷体" panose="02010609060101010101" pitchFamily="49" charset="-122"/>
            </a:endParaRPr>
          </a:p>
        </p:txBody>
      </p:sp>
      <p:sp>
        <p:nvSpPr>
          <p:cNvPr id="9" name="矩形 4"/>
          <p:cNvSpPr>
            <a:spLocks noChangeArrowheads="1"/>
          </p:cNvSpPr>
          <p:nvPr/>
        </p:nvSpPr>
        <p:spPr bwMode="auto">
          <a:xfrm>
            <a:off x="1703120" y="2096852"/>
            <a:ext cx="73785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smtClean="0">
                <a:solidFill>
                  <a:srgbClr val="C00000"/>
                </a:solidFill>
                <a:latin typeface="楷体" panose="02010609060101010101" pitchFamily="49" charset="-122"/>
                <a:ea typeface="楷体" panose="02010609060101010101" pitchFamily="49" charset="-122"/>
              </a:rPr>
              <a:t>“十不开”之超过</a:t>
            </a:r>
            <a:r>
              <a:rPr lang="zh-CN" altLang="en-US" sz="1600" b="0" dirty="0">
                <a:solidFill>
                  <a:srgbClr val="C00000"/>
                </a:solidFill>
                <a:latin typeface="楷体" panose="02010609060101010101" pitchFamily="49" charset="-122"/>
                <a:ea typeface="楷体" panose="02010609060101010101" pitchFamily="49" charset="-122"/>
              </a:rPr>
              <a:t>额定载重量不开</a:t>
            </a:r>
            <a:endParaRPr lang="zh-CN" altLang="en-US" sz="1600" b="0" dirty="0">
              <a:solidFill>
                <a:srgbClr val="C00000"/>
              </a:solidFill>
              <a:latin typeface="楷体" panose="02010609060101010101" pitchFamily="49" charset="-122"/>
              <a:ea typeface="楷体" panose="02010609060101010101" pitchFamily="49" charset="-122"/>
            </a:endParaRPr>
          </a:p>
        </p:txBody>
      </p:sp>
      <p:sp>
        <p:nvSpPr>
          <p:cNvPr id="10" name="矩形 4"/>
          <p:cNvSpPr>
            <a:spLocks noChangeArrowheads="1"/>
          </p:cNvSpPr>
          <p:nvPr/>
        </p:nvSpPr>
        <p:spPr bwMode="auto">
          <a:xfrm>
            <a:off x="1703121" y="2955353"/>
            <a:ext cx="7427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C00000"/>
                </a:solidFill>
                <a:latin typeface="楷体" panose="02010609060101010101" pitchFamily="49" charset="-122"/>
                <a:ea typeface="楷体" panose="02010609060101010101" pitchFamily="49" charset="-122"/>
              </a:rPr>
              <a:t>“十不开”之物件装的太大，不好关门不开</a:t>
            </a:r>
            <a:endParaRPr lang="zh-CN" altLang="en-US" sz="1600" b="0" dirty="0">
              <a:solidFill>
                <a:srgbClr val="C00000"/>
              </a:solidFill>
              <a:latin typeface="楷体" panose="02010609060101010101" pitchFamily="49" charset="-122"/>
              <a:ea typeface="楷体" panose="02010609060101010101" pitchFamily="49" charset="-122"/>
            </a:endParaRPr>
          </a:p>
        </p:txBody>
      </p:sp>
      <p:sp>
        <p:nvSpPr>
          <p:cNvPr id="11" name="矩形 4"/>
          <p:cNvSpPr>
            <a:spLocks noChangeArrowheads="1"/>
          </p:cNvSpPr>
          <p:nvPr/>
        </p:nvSpPr>
        <p:spPr bwMode="auto">
          <a:xfrm>
            <a:off x="1703120" y="2527199"/>
            <a:ext cx="7441387"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C00000"/>
                </a:solidFill>
                <a:latin typeface="楷体" panose="02010609060101010101" pitchFamily="49" charset="-122"/>
                <a:ea typeface="楷体" panose="02010609060101010101" pitchFamily="49" charset="-122"/>
              </a:rPr>
              <a:t>“十不开”之安全装置失灵不开</a:t>
            </a:r>
            <a:endParaRPr lang="zh-CN" altLang="en-US" sz="1600" b="0" dirty="0">
              <a:solidFill>
                <a:srgbClr val="C00000"/>
              </a:solidFill>
              <a:latin typeface="楷体" panose="02010609060101010101" pitchFamily="49" charset="-122"/>
              <a:ea typeface="楷体" panose="02010609060101010101" pitchFamily="49" charset="-122"/>
            </a:endParaRPr>
          </a:p>
        </p:txBody>
      </p:sp>
      <p:sp>
        <p:nvSpPr>
          <p:cNvPr id="12" name="矩形 4"/>
          <p:cNvSpPr>
            <a:spLocks noChangeArrowheads="1"/>
          </p:cNvSpPr>
          <p:nvPr/>
        </p:nvSpPr>
        <p:spPr bwMode="auto">
          <a:xfrm>
            <a:off x="1703121" y="3386010"/>
            <a:ext cx="73425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C00000"/>
                </a:solidFill>
                <a:latin typeface="楷体" panose="02010609060101010101" pitchFamily="49" charset="-122"/>
                <a:ea typeface="楷体" panose="02010609060101010101" pitchFamily="49" charset="-122"/>
              </a:rPr>
              <a:t>“十不开”之物件超长超出紧急出口天窗不开</a:t>
            </a:r>
            <a:endParaRPr lang="zh-CN" altLang="en-US" sz="1600" b="0" dirty="0">
              <a:solidFill>
                <a:srgbClr val="C00000"/>
              </a:solidFill>
              <a:latin typeface="楷体" panose="02010609060101010101" pitchFamily="49" charset="-122"/>
              <a:ea typeface="楷体" panose="02010609060101010101" pitchFamily="49" charset="-122"/>
            </a:endParaRPr>
          </a:p>
        </p:txBody>
      </p:sp>
      <p:sp>
        <p:nvSpPr>
          <p:cNvPr id="15" name="矩形 4"/>
          <p:cNvSpPr>
            <a:spLocks noChangeArrowheads="1"/>
          </p:cNvSpPr>
          <p:nvPr/>
        </p:nvSpPr>
        <p:spPr bwMode="auto">
          <a:xfrm>
            <a:off x="1703120" y="3825044"/>
            <a:ext cx="7414578"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C00000"/>
                </a:solidFill>
                <a:latin typeface="楷体" panose="02010609060101010101" pitchFamily="49" charset="-122"/>
                <a:ea typeface="楷体" panose="02010609060101010101" pitchFamily="49" charset="-122"/>
              </a:rPr>
              <a:t>“十不开”之物件堆放不牢固，不可靠不开</a:t>
            </a:r>
            <a:endParaRPr lang="zh-CN" altLang="en-US" sz="1600" b="0" dirty="0">
              <a:solidFill>
                <a:srgbClr val="C00000"/>
              </a:solidFill>
              <a:latin typeface="楷体" panose="02010609060101010101" pitchFamily="49" charset="-122"/>
              <a:ea typeface="楷体" panose="02010609060101010101" pitchFamily="49" charset="-122"/>
            </a:endParaRPr>
          </a:p>
        </p:txBody>
      </p:sp>
      <p:sp>
        <p:nvSpPr>
          <p:cNvPr id="16" name="矩形 4"/>
          <p:cNvSpPr>
            <a:spLocks noChangeArrowheads="1"/>
          </p:cNvSpPr>
          <p:nvPr/>
        </p:nvSpPr>
        <p:spPr bwMode="auto">
          <a:xfrm>
            <a:off x="1703120" y="4293096"/>
            <a:ext cx="7414577"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C00000"/>
                </a:solidFill>
                <a:latin typeface="楷体" panose="02010609060101010101" pitchFamily="49" charset="-122"/>
                <a:ea typeface="楷体" panose="02010609060101010101" pitchFamily="49" charset="-122"/>
              </a:rPr>
              <a:t>“十不开”之电梯门未关好不开</a:t>
            </a:r>
            <a:endParaRPr lang="zh-CN" altLang="en-US" sz="1600" b="0" dirty="0">
              <a:solidFill>
                <a:srgbClr val="C00000"/>
              </a:solidFill>
              <a:latin typeface="楷体" panose="02010609060101010101" pitchFamily="49" charset="-122"/>
              <a:ea typeface="楷体" panose="02010609060101010101" pitchFamily="49" charset="-122"/>
            </a:endParaRPr>
          </a:p>
        </p:txBody>
      </p:sp>
      <p:sp>
        <p:nvSpPr>
          <p:cNvPr id="17" name="矩形 4"/>
          <p:cNvSpPr>
            <a:spLocks noChangeArrowheads="1"/>
          </p:cNvSpPr>
          <p:nvPr/>
        </p:nvSpPr>
        <p:spPr bwMode="auto">
          <a:xfrm>
            <a:off x="1703120" y="4755969"/>
            <a:ext cx="7414578"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C00000"/>
                </a:solidFill>
                <a:latin typeface="楷体" panose="02010609060101010101" pitchFamily="49" charset="-122"/>
                <a:ea typeface="楷体" panose="02010609060101010101" pitchFamily="49" charset="-122"/>
              </a:rPr>
              <a:t>“十不开”之可燃易爆危险品无防护措施和无相关部门批准不开</a:t>
            </a:r>
            <a:endParaRPr lang="zh-CN" altLang="en-US" sz="1600" b="0" dirty="0">
              <a:solidFill>
                <a:srgbClr val="C00000"/>
              </a:solidFill>
              <a:latin typeface="楷体" panose="02010609060101010101" pitchFamily="49" charset="-122"/>
              <a:ea typeface="楷体" panose="02010609060101010101" pitchFamily="49" charset="-122"/>
            </a:endParaRPr>
          </a:p>
        </p:txBody>
      </p:sp>
      <p:sp>
        <p:nvSpPr>
          <p:cNvPr id="18" name="矩形 4"/>
          <p:cNvSpPr>
            <a:spLocks noChangeArrowheads="1"/>
          </p:cNvSpPr>
          <p:nvPr/>
        </p:nvSpPr>
        <p:spPr bwMode="auto">
          <a:xfrm>
            <a:off x="1703120" y="5656729"/>
            <a:ext cx="74413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C00000"/>
                </a:solidFill>
                <a:latin typeface="楷体" panose="02010609060101010101" pitchFamily="49" charset="-122"/>
                <a:ea typeface="楷体" panose="02010609060101010101" pitchFamily="49" charset="-122"/>
              </a:rPr>
              <a:t>“十不开”之有人把头、脚、手伸出梯笼外不开</a:t>
            </a:r>
            <a:endParaRPr lang="zh-CN" altLang="en-US" sz="1600" b="0" dirty="0">
              <a:solidFill>
                <a:srgbClr val="C00000"/>
              </a:solidFill>
              <a:latin typeface="楷体" panose="02010609060101010101" pitchFamily="49" charset="-122"/>
              <a:ea typeface="楷体" panose="02010609060101010101" pitchFamily="49" charset="-122"/>
            </a:endParaRPr>
          </a:p>
        </p:txBody>
      </p:sp>
      <p:sp>
        <p:nvSpPr>
          <p:cNvPr id="19" name="矩形 4"/>
          <p:cNvSpPr>
            <a:spLocks noChangeArrowheads="1"/>
          </p:cNvSpPr>
          <p:nvPr/>
        </p:nvSpPr>
        <p:spPr bwMode="auto">
          <a:xfrm>
            <a:off x="1703120" y="5193196"/>
            <a:ext cx="7414578"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C00000"/>
                </a:solidFill>
                <a:latin typeface="楷体" panose="02010609060101010101" pitchFamily="49" charset="-122"/>
                <a:ea typeface="楷体" panose="02010609060101010101" pitchFamily="49" charset="-122"/>
              </a:rPr>
              <a:t>“十不开”之电梯运行速度比平时超快或超慢不开</a:t>
            </a:r>
            <a:endParaRPr lang="zh-CN" altLang="en-US" sz="1600" b="0" dirty="0">
              <a:solidFill>
                <a:srgbClr val="C00000"/>
              </a:solidFill>
              <a:latin typeface="楷体" panose="02010609060101010101" pitchFamily="49" charset="-122"/>
              <a:ea typeface="楷体" panose="02010609060101010101" pitchFamily="49" charset="-122"/>
            </a:endParaRPr>
          </a:p>
        </p:txBody>
      </p:sp>
      <p:sp>
        <p:nvSpPr>
          <p:cNvPr id="20" name="矩形 4"/>
          <p:cNvSpPr>
            <a:spLocks noChangeArrowheads="1"/>
          </p:cNvSpPr>
          <p:nvPr/>
        </p:nvSpPr>
        <p:spPr bwMode="auto">
          <a:xfrm>
            <a:off x="1703120" y="6065650"/>
            <a:ext cx="74270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C00000"/>
                </a:solidFill>
                <a:latin typeface="楷体" panose="02010609060101010101" pitchFamily="49" charset="-122"/>
                <a:ea typeface="楷体" panose="02010609060101010101" pitchFamily="49" charset="-122"/>
              </a:rPr>
              <a:t>“十不开”之电梯运行时发现异响或碰撞震动等情况不开</a:t>
            </a:r>
            <a:endParaRPr lang="zh-CN" altLang="en-US" sz="1600" b="0" dirty="0">
              <a:solidFill>
                <a:srgbClr val="C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3" name="图片 20"/>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8075" r="8389"/>
          <a:stretch>
            <a:fillRect/>
          </a:stretch>
        </p:blipFill>
        <p:spPr bwMode="auto">
          <a:xfrm>
            <a:off x="1476375" y="2092325"/>
            <a:ext cx="2230438"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1"/>
          <p:cNvSpPr txBox="1">
            <a:spLocks noChangeArrowheads="1"/>
          </p:cNvSpPr>
          <p:nvPr/>
        </p:nvSpPr>
        <p:spPr bwMode="auto">
          <a:xfrm>
            <a:off x="3706813" y="2924175"/>
            <a:ext cx="54371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ts val="3500"/>
              </a:lnSpc>
              <a:defRPr/>
            </a:pPr>
            <a:r>
              <a:rPr lang="zh-CN" altLang="en-US" sz="3200" dirty="0">
                <a:solidFill>
                  <a:srgbClr val="000000"/>
                </a:solidFill>
                <a:latin typeface="楷体" panose="02010609060101010101" pitchFamily="49" charset="-122"/>
                <a:ea typeface="楷体" panose="02010609060101010101" pitchFamily="49" charset="-122"/>
              </a:rPr>
              <a:t>一</a:t>
            </a:r>
            <a:r>
              <a:rPr lang="zh-CN" altLang="en-US" sz="3200" dirty="0" smtClean="0">
                <a:solidFill>
                  <a:srgbClr val="000000"/>
                </a:solidFill>
                <a:latin typeface="楷体" panose="02010609060101010101" pitchFamily="49" charset="-122"/>
                <a:ea typeface="楷体" panose="02010609060101010101" pitchFamily="49" charset="-122"/>
              </a:rPr>
              <a:t>、施工升降机概述</a:t>
            </a:r>
            <a:endParaRPr lang="en-US" altLang="zh-CN" sz="3200" dirty="0">
              <a:solidFill>
                <a:srgbClr val="0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10</a:t>
            </a:r>
            <a:r>
              <a:rPr lang="zh-CN" altLang="en-US" sz="1800" dirty="0">
                <a:solidFill>
                  <a:srgbClr val="000000"/>
                </a:solidFill>
                <a:latin typeface="楷体" panose="02010609060101010101" pitchFamily="49" charset="-122"/>
                <a:ea typeface="楷体" panose="02010609060101010101" pitchFamily="49" charset="-122"/>
              </a:rPr>
              <a:t>、安全技术交底及监督检查</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二、安全风险管理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10" name="矩形 4"/>
          <p:cNvSpPr>
            <a:spLocks noChangeArrowheads="1"/>
          </p:cNvSpPr>
          <p:nvPr/>
        </p:nvSpPr>
        <p:spPr bwMode="auto">
          <a:xfrm>
            <a:off x="1542573" y="1304764"/>
            <a:ext cx="7414578"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使用单位应定期对操作人员进行书面安全技术交底</a:t>
            </a:r>
            <a:endParaRPr lang="zh-CN" altLang="en-US" sz="1600" b="0" dirty="0">
              <a:solidFill>
                <a:srgbClr val="000000"/>
              </a:solidFill>
              <a:latin typeface="楷体" panose="02010609060101010101" pitchFamily="49" charset="-122"/>
              <a:ea typeface="楷体" panose="02010609060101010101" pitchFamily="49" charset="-122"/>
            </a:endParaRPr>
          </a:p>
        </p:txBody>
      </p:sp>
      <p:pic>
        <p:nvPicPr>
          <p:cNvPr id="3074" name="Picture 2" descr="C:\Users\Administrator\Desktop\施工电梯课件\IMG_66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766429"/>
            <a:ext cx="28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istrator\Desktop\施工电梯课件\IMG_66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8124" y="1766429"/>
            <a:ext cx="2879999" cy="2160000"/>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4"/>
          <p:cNvSpPr>
            <a:spLocks noChangeArrowheads="1"/>
          </p:cNvSpPr>
          <p:nvPr/>
        </p:nvSpPr>
        <p:spPr bwMode="auto">
          <a:xfrm>
            <a:off x="1542573" y="3997151"/>
            <a:ext cx="7414578"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使用单位定期开展专项排查</a:t>
            </a:r>
            <a:r>
              <a:rPr lang="zh-CN" altLang="en-US" sz="1600" b="0" dirty="0" smtClean="0">
                <a:solidFill>
                  <a:srgbClr val="000000"/>
                </a:solidFill>
                <a:latin typeface="楷体" panose="02010609060101010101" pitchFamily="49" charset="-122"/>
                <a:ea typeface="楷体" panose="02010609060101010101" pitchFamily="49" charset="-122"/>
              </a:rPr>
              <a:t>并记录，操作司机每日班前检查并记录。</a:t>
            </a:r>
            <a:endParaRPr lang="zh-CN" altLang="en-US" sz="1600" b="0" dirty="0">
              <a:solidFill>
                <a:srgbClr val="000000"/>
              </a:solidFill>
              <a:latin typeface="楷体" panose="02010609060101010101" pitchFamily="49" charset="-122"/>
              <a:ea typeface="楷体" panose="02010609060101010101" pitchFamily="49" charset="-122"/>
            </a:endParaRPr>
          </a:p>
        </p:txBody>
      </p:sp>
      <p:pic>
        <p:nvPicPr>
          <p:cNvPr id="12" name="Picture 3" descr="C:\Users\Administrator\Desktop\施工电梯课件\IMG_466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4509120"/>
            <a:ext cx="162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韶关城投集团商务中心\资料\韶关图片\18年5月份\微信图片_2018053015083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1579"/>
          <a:stretch>
            <a:fillRect/>
          </a:stretch>
        </p:blipFill>
        <p:spPr bwMode="auto">
          <a:xfrm>
            <a:off x="5779353" y="4509120"/>
            <a:ext cx="325714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istrator\Desktop\施工电梯课件\IMG_530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5816" y="4507490"/>
            <a:ext cx="2880000" cy="216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11</a:t>
            </a:r>
            <a:r>
              <a:rPr lang="zh-CN" altLang="en-US" sz="1800" dirty="0">
                <a:solidFill>
                  <a:srgbClr val="000000"/>
                </a:solidFill>
                <a:latin typeface="楷体" panose="02010609060101010101" pitchFamily="49" charset="-122"/>
                <a:ea typeface="楷体" panose="02010609060101010101" pitchFamily="49" charset="-122"/>
              </a:rPr>
              <a:t>、施工升降机使用安全注意事项</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二、安全风险管理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10" name="矩形 4"/>
          <p:cNvSpPr>
            <a:spLocks noChangeArrowheads="1"/>
          </p:cNvSpPr>
          <p:nvPr/>
        </p:nvSpPr>
        <p:spPr bwMode="auto">
          <a:xfrm>
            <a:off x="1542573" y="1412776"/>
            <a:ext cx="7566502"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每班首次载重运行时，当吊笼离地面</a:t>
            </a:r>
            <a:r>
              <a:rPr lang="en-US" altLang="zh-CN" sz="1600" b="0" dirty="0">
                <a:solidFill>
                  <a:srgbClr val="000000"/>
                </a:solidFill>
                <a:latin typeface="楷体" panose="02010609060101010101" pitchFamily="49" charset="-122"/>
                <a:ea typeface="楷体" panose="02010609060101010101" pitchFamily="49" charset="-122"/>
              </a:rPr>
              <a:t>1-2</a:t>
            </a:r>
            <a:r>
              <a:rPr lang="zh-CN" altLang="en-US" sz="1600" b="0" dirty="0">
                <a:solidFill>
                  <a:srgbClr val="000000"/>
                </a:solidFill>
                <a:latin typeface="楷体" panose="02010609060101010101" pitchFamily="49" charset="-122"/>
                <a:ea typeface="楷体" panose="02010609060101010101" pitchFamily="49" charset="-122"/>
              </a:rPr>
              <a:t>米时，应停机试验制动器的可靠性。</a:t>
            </a:r>
            <a:endParaRPr lang="zh-CN" altLang="en-US" sz="1600" b="0" dirty="0">
              <a:solidFill>
                <a:srgbClr val="000000"/>
              </a:solidFill>
              <a:latin typeface="楷体" panose="02010609060101010101" pitchFamily="49" charset="-122"/>
              <a:ea typeface="楷体" panose="02010609060101010101" pitchFamily="49" charset="-122"/>
            </a:endParaRPr>
          </a:p>
        </p:txBody>
      </p:sp>
      <p:sp>
        <p:nvSpPr>
          <p:cNvPr id="11" name="矩形 4"/>
          <p:cNvSpPr>
            <a:spLocks noChangeArrowheads="1"/>
          </p:cNvSpPr>
          <p:nvPr/>
        </p:nvSpPr>
        <p:spPr bwMode="auto">
          <a:xfrm>
            <a:off x="1542573" y="1901885"/>
            <a:ext cx="74115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严禁超载及运送超长、超高的物料。</a:t>
            </a:r>
            <a:endParaRPr lang="zh-CN" altLang="en-US" sz="1600" b="0" dirty="0">
              <a:solidFill>
                <a:srgbClr val="000000"/>
              </a:solidFill>
              <a:latin typeface="楷体" panose="02010609060101010101" pitchFamily="49" charset="-122"/>
              <a:ea typeface="楷体" panose="02010609060101010101" pitchFamily="49" charset="-122"/>
            </a:endParaRPr>
          </a:p>
        </p:txBody>
      </p:sp>
      <p:sp>
        <p:nvSpPr>
          <p:cNvPr id="12" name="矩形 4"/>
          <p:cNvSpPr>
            <a:spLocks noChangeArrowheads="1"/>
          </p:cNvSpPr>
          <p:nvPr/>
        </p:nvSpPr>
        <p:spPr bwMode="auto">
          <a:xfrm>
            <a:off x="1542573" y="2336785"/>
            <a:ext cx="7432041"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运行到最上和最下层时，严禁用行程限位开关作为运行控制开关。</a:t>
            </a:r>
            <a:endParaRPr lang="zh-CN" altLang="en-US" sz="1600" b="0" dirty="0">
              <a:solidFill>
                <a:srgbClr val="000000"/>
              </a:solidFill>
              <a:latin typeface="楷体" panose="02010609060101010101" pitchFamily="49" charset="-122"/>
              <a:ea typeface="楷体" panose="02010609060101010101" pitchFamily="49" charset="-122"/>
            </a:endParaRPr>
          </a:p>
        </p:txBody>
      </p:sp>
      <p:sp>
        <p:nvSpPr>
          <p:cNvPr id="14" name="矩形 4"/>
          <p:cNvSpPr>
            <a:spLocks noChangeArrowheads="1"/>
          </p:cNvSpPr>
          <p:nvPr/>
        </p:nvSpPr>
        <p:spPr bwMode="auto">
          <a:xfrm>
            <a:off x="1542573" y="2768304"/>
            <a:ext cx="7432041" cy="7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当遇大雨、大雪、大雾、升降机顶部风速超过</a:t>
            </a:r>
            <a:r>
              <a:rPr lang="en-US" altLang="zh-CN" sz="1600" b="0" dirty="0">
                <a:solidFill>
                  <a:srgbClr val="000000"/>
                </a:solidFill>
                <a:latin typeface="楷体" panose="02010609060101010101" pitchFamily="49" charset="-122"/>
                <a:ea typeface="楷体" panose="02010609060101010101" pitchFamily="49" charset="-122"/>
              </a:rPr>
              <a:t>20</a:t>
            </a:r>
            <a:r>
              <a:rPr lang="zh-CN" altLang="en-US" sz="1600" b="0" dirty="0">
                <a:solidFill>
                  <a:srgbClr val="000000"/>
                </a:solidFill>
                <a:latin typeface="楷体" panose="02010609060101010101" pitchFamily="49" charset="-122"/>
                <a:ea typeface="楷体" panose="02010609060101010101" pitchFamily="49" charset="-122"/>
              </a:rPr>
              <a:t>米每秒或导轨架、电缆表面结有冰层时不得使用施工升降机。</a:t>
            </a:r>
            <a:endParaRPr lang="zh-CN" altLang="en-US" sz="1600" b="0" dirty="0">
              <a:solidFill>
                <a:srgbClr val="000000"/>
              </a:solidFill>
              <a:latin typeface="楷体" panose="02010609060101010101" pitchFamily="49" charset="-122"/>
              <a:ea typeface="楷体" panose="02010609060101010101" pitchFamily="49" charset="-122"/>
            </a:endParaRPr>
          </a:p>
        </p:txBody>
      </p:sp>
      <p:sp>
        <p:nvSpPr>
          <p:cNvPr id="15" name="矩形 4"/>
          <p:cNvSpPr>
            <a:spLocks noChangeArrowheads="1"/>
          </p:cNvSpPr>
          <p:nvPr/>
        </p:nvSpPr>
        <p:spPr bwMode="auto">
          <a:xfrm>
            <a:off x="1542573" y="3589541"/>
            <a:ext cx="74028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当运行中由于断电或其他原因而中途停止时，可进行手动下降，手动下降必须由专业维修人员进行操作。</a:t>
            </a:r>
            <a:endParaRPr lang="zh-CN" altLang="en-US" sz="1600" b="0" dirty="0">
              <a:solidFill>
                <a:srgbClr val="000000"/>
              </a:solidFill>
              <a:latin typeface="楷体" panose="02010609060101010101" pitchFamily="49" charset="-122"/>
              <a:ea typeface="楷体" panose="02010609060101010101" pitchFamily="49" charset="-122"/>
            </a:endParaRPr>
          </a:p>
        </p:txBody>
      </p:sp>
      <p:sp>
        <p:nvSpPr>
          <p:cNvPr id="16" name="矩形 4"/>
          <p:cNvSpPr>
            <a:spLocks noChangeArrowheads="1"/>
          </p:cNvSpPr>
          <p:nvPr/>
        </p:nvSpPr>
        <p:spPr bwMode="auto">
          <a:xfrm>
            <a:off x="1530857" y="4420538"/>
            <a:ext cx="74905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下班前，操作人员应将吊笼降到底层，控制开关拨到零位，切断电源，并做好交接班记录</a:t>
            </a:r>
            <a:r>
              <a:rPr lang="zh-CN" altLang="en-US" sz="1600" b="0" dirty="0" smtClean="0">
                <a:solidFill>
                  <a:srgbClr val="000000"/>
                </a:solidFill>
                <a:latin typeface="楷体" panose="02010609060101010101" pitchFamily="49" charset="-122"/>
                <a:ea typeface="楷体" panose="02010609060101010101" pitchFamily="49" charset="-122"/>
              </a:rPr>
              <a:t>，锁</a:t>
            </a:r>
            <a:r>
              <a:rPr lang="zh-CN" altLang="en-US" sz="1600" b="0" dirty="0">
                <a:solidFill>
                  <a:srgbClr val="000000"/>
                </a:solidFill>
                <a:latin typeface="楷体" panose="02010609060101010101" pitchFamily="49" charset="-122"/>
                <a:ea typeface="楷体" panose="02010609060101010101" pitchFamily="49" charset="-122"/>
              </a:rPr>
              <a:t>好吊笼门。</a:t>
            </a:r>
            <a:endParaRPr lang="zh-CN" altLang="en-US" sz="1600" b="0" dirty="0">
              <a:solidFill>
                <a:srgbClr val="000000"/>
              </a:solidFill>
              <a:latin typeface="楷体" panose="02010609060101010101" pitchFamily="49" charset="-122"/>
              <a:ea typeface="楷体" panose="02010609060101010101" pitchFamily="49" charset="-122"/>
            </a:endParaRPr>
          </a:p>
        </p:txBody>
      </p:sp>
      <p:sp>
        <p:nvSpPr>
          <p:cNvPr id="17" name="矩形 4"/>
          <p:cNvSpPr>
            <a:spLocks noChangeArrowheads="1"/>
          </p:cNvSpPr>
          <p:nvPr/>
        </p:nvSpPr>
        <p:spPr bwMode="auto">
          <a:xfrm>
            <a:off x="1530857" y="5237714"/>
            <a:ext cx="7414578" cy="7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施工升降机在检修、保养时，两个吊笼应同时停止作业，并悬挂“正在检修”的标示牌。</a:t>
            </a:r>
            <a:endParaRPr lang="zh-CN" altLang="en-US" sz="1600" b="0" dirty="0">
              <a:solidFill>
                <a:srgbClr val="000000"/>
              </a:solidFill>
              <a:latin typeface="楷体" panose="02010609060101010101" pitchFamily="49" charset="-122"/>
              <a:ea typeface="楷体" panose="02010609060101010101" pitchFamily="49" charset="-122"/>
            </a:endParaRPr>
          </a:p>
        </p:txBody>
      </p:sp>
      <p:sp>
        <p:nvSpPr>
          <p:cNvPr id="18" name="矩形 4"/>
          <p:cNvSpPr>
            <a:spLocks noChangeArrowheads="1"/>
          </p:cNvSpPr>
          <p:nvPr/>
        </p:nvSpPr>
        <p:spPr bwMode="auto">
          <a:xfrm>
            <a:off x="1530857" y="6002283"/>
            <a:ext cx="7414578"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新机首次运行一周后，必须更换减速器润滑油。</a:t>
            </a:r>
            <a:endParaRPr lang="zh-CN" altLang="en-US" sz="1600" b="0" dirty="0">
              <a:solidFill>
                <a:srgbClr val="0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12</a:t>
            </a:r>
            <a:r>
              <a:rPr lang="zh-CN" altLang="en-US" sz="1800" dirty="0">
                <a:solidFill>
                  <a:srgbClr val="000000"/>
                </a:solidFill>
                <a:latin typeface="楷体" panose="02010609060101010101" pitchFamily="49" charset="-122"/>
                <a:ea typeface="楷体" panose="02010609060101010101" pitchFamily="49" charset="-122"/>
              </a:rPr>
              <a:t>、其他安全技术措施</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二、安全风险管理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6" name="矩形 4"/>
          <p:cNvSpPr>
            <a:spLocks noChangeArrowheads="1"/>
          </p:cNvSpPr>
          <p:nvPr/>
        </p:nvSpPr>
        <p:spPr bwMode="auto">
          <a:xfrm>
            <a:off x="1560036" y="1366734"/>
            <a:ext cx="741457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标识：要在明显位置悬挂安全操作规程及额定载重（多少</a:t>
            </a:r>
            <a:r>
              <a:rPr lang="en-US" altLang="zh-CN" sz="1600" b="0" dirty="0">
                <a:solidFill>
                  <a:srgbClr val="000000"/>
                </a:solidFill>
                <a:latin typeface="楷体" panose="02010609060101010101" pitchFamily="49" charset="-122"/>
                <a:ea typeface="楷体" panose="02010609060101010101" pitchFamily="49" charset="-122"/>
              </a:rPr>
              <a:t>T</a:t>
            </a:r>
            <a:r>
              <a:rPr lang="zh-CN" altLang="en-US" sz="1600" b="0" dirty="0">
                <a:solidFill>
                  <a:srgbClr val="000000"/>
                </a:solidFill>
                <a:latin typeface="楷体" panose="02010609060101010101" pitchFamily="49" charset="-122"/>
                <a:ea typeface="楷体" panose="02010609060101010101" pitchFamily="49" charset="-122"/>
              </a:rPr>
              <a:t>）及限载人数，备案情况，负责人，司机操作证等。</a:t>
            </a:r>
            <a:endParaRPr lang="zh-CN" altLang="en-US" sz="1600" b="0" dirty="0">
              <a:solidFill>
                <a:srgbClr val="000000"/>
              </a:solidFill>
              <a:latin typeface="楷体" panose="02010609060101010101" pitchFamily="49" charset="-122"/>
              <a:ea typeface="楷体" panose="02010609060101010101" pitchFamily="49" charset="-122"/>
            </a:endParaRPr>
          </a:p>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基础：基础周围防护围栏高度要大于</a:t>
            </a:r>
            <a:r>
              <a:rPr lang="en-US" altLang="zh-CN" sz="1600" b="0" dirty="0">
                <a:solidFill>
                  <a:srgbClr val="000000"/>
                </a:solidFill>
                <a:latin typeface="楷体" panose="02010609060101010101" pitchFamily="49" charset="-122"/>
                <a:ea typeface="楷体" panose="02010609060101010101" pitchFamily="49" charset="-122"/>
              </a:rPr>
              <a:t>1.8m</a:t>
            </a:r>
            <a:r>
              <a:rPr lang="zh-CN" altLang="en-US" sz="1600" b="0" dirty="0" smtClean="0">
                <a:solidFill>
                  <a:srgbClr val="000000"/>
                </a:solidFill>
                <a:latin typeface="楷体" panose="02010609060101010101" pitchFamily="49" charset="-122"/>
                <a:ea typeface="楷体" panose="02010609060101010101" pitchFamily="49" charset="-122"/>
              </a:rPr>
              <a:t>，基础</a:t>
            </a:r>
            <a:r>
              <a:rPr lang="en-US" altLang="zh-CN" sz="1600" b="0" dirty="0">
                <a:solidFill>
                  <a:srgbClr val="000000"/>
                </a:solidFill>
                <a:latin typeface="楷体" panose="02010609060101010101" pitchFamily="49" charset="-122"/>
                <a:ea typeface="楷体" panose="02010609060101010101" pitchFamily="49" charset="-122"/>
              </a:rPr>
              <a:t>5m</a:t>
            </a:r>
            <a:r>
              <a:rPr lang="zh-CN" altLang="en-US" sz="1600" b="0" dirty="0">
                <a:solidFill>
                  <a:srgbClr val="000000"/>
                </a:solidFill>
                <a:latin typeface="楷体" panose="02010609060101010101" pitchFamily="49" charset="-122"/>
                <a:ea typeface="楷体" panose="02010609060101010101" pitchFamily="49" charset="-122"/>
              </a:rPr>
              <a:t>内，不得挖沟，不得堆放杂物。</a:t>
            </a:r>
            <a:endParaRPr lang="zh-CN" altLang="en-US" sz="1600" b="0" dirty="0">
              <a:solidFill>
                <a:srgbClr val="000000"/>
              </a:solidFill>
              <a:latin typeface="楷体" panose="02010609060101010101" pitchFamily="49" charset="-122"/>
              <a:ea typeface="楷体" panose="02010609060101010101" pitchFamily="49" charset="-122"/>
            </a:endParaRPr>
          </a:p>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护栏：吊笼顶要有安全护栏，不得低于</a:t>
            </a:r>
            <a:r>
              <a:rPr lang="en-US" altLang="zh-CN" sz="1600" b="0" dirty="0">
                <a:solidFill>
                  <a:srgbClr val="000000"/>
                </a:solidFill>
                <a:latin typeface="楷体" panose="02010609060101010101" pitchFamily="49" charset="-122"/>
                <a:ea typeface="楷体" panose="02010609060101010101" pitchFamily="49" charset="-122"/>
              </a:rPr>
              <a:t>1.1m</a:t>
            </a:r>
            <a:r>
              <a:rPr lang="zh-CN" altLang="en-US" sz="1600" b="0" dirty="0">
                <a:solidFill>
                  <a:srgbClr val="000000"/>
                </a:solidFill>
                <a:latin typeface="楷体" panose="02010609060101010101" pitchFamily="49" charset="-122"/>
                <a:ea typeface="楷体" panose="02010609060101010101" pitchFamily="49" charset="-122"/>
              </a:rPr>
              <a:t>，设置挡脚板。</a:t>
            </a:r>
            <a:endParaRPr lang="zh-CN" altLang="en-US" sz="1600" b="0" dirty="0">
              <a:solidFill>
                <a:srgbClr val="000000"/>
              </a:solidFill>
              <a:latin typeface="楷体" panose="02010609060101010101" pitchFamily="49" charset="-122"/>
              <a:ea typeface="楷体" panose="02010609060101010101" pitchFamily="49" charset="-122"/>
            </a:endParaRPr>
          </a:p>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电气：金属结构和电气设备金属外壳均应接地，接地电阻不大于</a:t>
            </a:r>
            <a:r>
              <a:rPr lang="en-US" altLang="zh-CN" sz="1600" b="0" dirty="0">
                <a:solidFill>
                  <a:srgbClr val="000000"/>
                </a:solidFill>
                <a:latin typeface="楷体" panose="02010609060101010101" pitchFamily="49" charset="-122"/>
                <a:ea typeface="楷体" panose="02010609060101010101" pitchFamily="49" charset="-122"/>
              </a:rPr>
              <a:t>4Ω </a:t>
            </a:r>
            <a:r>
              <a:rPr lang="zh-CN" altLang="en-US" sz="1600" b="0" dirty="0">
                <a:solidFill>
                  <a:srgbClr val="000000"/>
                </a:solidFill>
                <a:latin typeface="楷体" panose="02010609060101010101" pitchFamily="49" charset="-122"/>
                <a:ea typeface="楷体" panose="02010609060101010101" pitchFamily="49" charset="-122"/>
              </a:rPr>
              <a:t>。</a:t>
            </a:r>
            <a:endParaRPr lang="en-US" altLang="zh-CN" sz="1600" b="0" dirty="0">
              <a:solidFill>
                <a:srgbClr val="000000"/>
              </a:solidFill>
              <a:latin typeface="楷体" panose="02010609060101010101" pitchFamily="49" charset="-122"/>
              <a:ea typeface="楷体" panose="02010609060101010101" pitchFamily="49" charset="-122"/>
            </a:endParaRPr>
          </a:p>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防护棚：建筑物超过</a:t>
            </a:r>
            <a:r>
              <a:rPr lang="en-US" altLang="zh-CN" sz="1600" b="0" dirty="0">
                <a:solidFill>
                  <a:srgbClr val="000000"/>
                </a:solidFill>
                <a:latin typeface="楷体" panose="02010609060101010101" pitchFamily="49" charset="-122"/>
                <a:ea typeface="楷体" panose="02010609060101010101" pitchFamily="49" charset="-122"/>
              </a:rPr>
              <a:t>2</a:t>
            </a:r>
            <a:r>
              <a:rPr lang="zh-CN" altLang="en-US" sz="1600" b="0" dirty="0">
                <a:solidFill>
                  <a:srgbClr val="000000"/>
                </a:solidFill>
                <a:latin typeface="楷体" panose="02010609060101010101" pitchFamily="49" charset="-122"/>
                <a:ea typeface="楷体" panose="02010609060101010101" pitchFamily="49" charset="-122"/>
              </a:rPr>
              <a:t>层，要搭设防护棚，高度超过</a:t>
            </a:r>
            <a:r>
              <a:rPr lang="en-US" altLang="zh-CN" sz="1600" b="0" dirty="0">
                <a:solidFill>
                  <a:srgbClr val="000000"/>
                </a:solidFill>
                <a:latin typeface="楷体" panose="02010609060101010101" pitchFamily="49" charset="-122"/>
                <a:ea typeface="楷体" panose="02010609060101010101" pitchFamily="49" charset="-122"/>
              </a:rPr>
              <a:t>24m</a:t>
            </a:r>
            <a:r>
              <a:rPr lang="zh-CN" altLang="en-US" sz="1600" b="0" dirty="0">
                <a:solidFill>
                  <a:srgbClr val="000000"/>
                </a:solidFill>
                <a:latin typeface="楷体" panose="02010609060101010101" pitchFamily="49" charset="-122"/>
                <a:ea typeface="楷体" panose="02010609060101010101" pitchFamily="49" charset="-122"/>
              </a:rPr>
              <a:t>，要设置双层防护棚。</a:t>
            </a:r>
            <a:endParaRPr lang="zh-CN" altLang="en-US" sz="1600" b="0" dirty="0">
              <a:solidFill>
                <a:srgbClr val="000000"/>
              </a:solidFill>
              <a:latin typeface="楷体" panose="02010609060101010101" pitchFamily="49" charset="-122"/>
              <a:ea typeface="楷体" panose="02010609060101010101" pitchFamily="49" charset="-122"/>
            </a:endParaRPr>
          </a:p>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停工</a:t>
            </a:r>
            <a:r>
              <a:rPr lang="en-US" altLang="zh-CN" sz="1600" b="0" dirty="0">
                <a:solidFill>
                  <a:srgbClr val="000000"/>
                </a:solidFill>
                <a:latin typeface="楷体" panose="02010609060101010101" pitchFamily="49" charset="-122"/>
                <a:ea typeface="楷体" panose="02010609060101010101" pitchFamily="49" charset="-122"/>
              </a:rPr>
              <a:t>6</a:t>
            </a:r>
            <a:r>
              <a:rPr lang="zh-CN" altLang="en-US" sz="1600" b="0" dirty="0">
                <a:solidFill>
                  <a:srgbClr val="000000"/>
                </a:solidFill>
                <a:latin typeface="楷体" panose="02010609060101010101" pitchFamily="49" charset="-122"/>
                <a:ea typeface="楷体" panose="02010609060101010101" pitchFamily="49" charset="-122"/>
              </a:rPr>
              <a:t>个月以上，重新验收，严禁在运行过程中进行维修保养。</a:t>
            </a:r>
            <a:endParaRPr lang="en-US" altLang="zh-CN" sz="1600" b="0" dirty="0">
              <a:solidFill>
                <a:srgbClr val="000000"/>
              </a:solidFill>
              <a:latin typeface="楷体" panose="02010609060101010101" pitchFamily="49" charset="-122"/>
              <a:ea typeface="楷体" panose="02010609060101010101" pitchFamily="49" charset="-122"/>
            </a:endParaRPr>
          </a:p>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 垂直度：定期检测，并形成记录。</a:t>
            </a:r>
            <a:endParaRPr lang="en-US" altLang="zh-CN" sz="1600" b="0" dirty="0">
              <a:solidFill>
                <a:srgbClr val="000000"/>
              </a:solidFill>
              <a:latin typeface="楷体" panose="02010609060101010101" pitchFamily="49" charset="-122"/>
              <a:ea typeface="楷体" panose="02010609060101010101" pitchFamily="49" charset="-122"/>
            </a:endParaRPr>
          </a:p>
        </p:txBody>
      </p:sp>
      <p:graphicFrame>
        <p:nvGraphicFramePr>
          <p:cNvPr id="8" name="表格 7"/>
          <p:cNvGraphicFramePr>
            <a:graphicFrameLocks noGrp="1"/>
          </p:cNvGraphicFramePr>
          <p:nvPr/>
        </p:nvGraphicFramePr>
        <p:xfrm>
          <a:off x="1702929" y="4941168"/>
          <a:ext cx="7128792" cy="1620000"/>
        </p:xfrm>
        <a:graphic>
          <a:graphicData uri="http://schemas.openxmlformats.org/drawingml/2006/table">
            <a:tbl>
              <a:tblPr>
                <a:tableStyleId>{5C22544A-7EE6-4342-B048-85BDC9FD1C3A}</a:tableStyleId>
              </a:tblPr>
              <a:tblGrid>
                <a:gridCol w="1339793"/>
                <a:gridCol w="1182873"/>
                <a:gridCol w="1182873"/>
                <a:gridCol w="1182873"/>
                <a:gridCol w="1182873"/>
                <a:gridCol w="1057507"/>
              </a:tblGrid>
              <a:tr h="540000">
                <a:tc>
                  <a:txBody>
                    <a:bodyPr/>
                    <a:lstStyle/>
                    <a:p>
                      <a:pPr algn="ctr">
                        <a:lnSpc>
                          <a:spcPts val="1300"/>
                        </a:lnSpc>
                        <a:spcAft>
                          <a:spcPts val="0"/>
                        </a:spcAft>
                      </a:pPr>
                      <a:r>
                        <a:rPr lang="zh-CN" sz="1600" dirty="0">
                          <a:effectLst/>
                          <a:latin typeface="楷体" panose="02010609060101010101" pitchFamily="49" charset="-122"/>
                          <a:ea typeface="楷体" panose="02010609060101010101" pitchFamily="49" charset="-122"/>
                        </a:rPr>
                        <a:t>导轨架架设</a:t>
                      </a:r>
                      <a:endParaRPr lang="zh-CN" sz="1600" dirty="0">
                        <a:effectLst/>
                        <a:latin typeface="楷体" panose="02010609060101010101" pitchFamily="49" charset="-122"/>
                        <a:ea typeface="楷体" panose="02010609060101010101" pitchFamily="49" charset="-122"/>
                      </a:endParaRPr>
                    </a:p>
                    <a:p>
                      <a:pPr algn="ctr">
                        <a:lnSpc>
                          <a:spcPts val="1300"/>
                        </a:lnSpc>
                        <a:spcAft>
                          <a:spcPts val="0"/>
                        </a:spcAft>
                      </a:pPr>
                      <a:r>
                        <a:rPr lang="zh-CN" sz="1600" dirty="0">
                          <a:effectLst/>
                          <a:latin typeface="楷体" panose="02010609060101010101" pitchFamily="49" charset="-122"/>
                          <a:ea typeface="楷体" panose="02010609060101010101" pitchFamily="49" charset="-122"/>
                        </a:rPr>
                        <a:t>高度</a:t>
                      </a:r>
                      <a:r>
                        <a:rPr lang="en-US" sz="1600" dirty="0">
                          <a:effectLst/>
                          <a:latin typeface="楷体" panose="02010609060101010101" pitchFamily="49" charset="-122"/>
                          <a:ea typeface="楷体" panose="02010609060101010101" pitchFamily="49" charset="-122"/>
                        </a:rPr>
                        <a:t>h</a:t>
                      </a:r>
                      <a:r>
                        <a:rPr lang="zh-CN" sz="1600" dirty="0">
                          <a:effectLst/>
                          <a:latin typeface="楷体" panose="02010609060101010101" pitchFamily="49" charset="-122"/>
                          <a:ea typeface="楷体" panose="02010609060101010101" pitchFamily="49" charset="-122"/>
                        </a:rPr>
                        <a:t>（</a:t>
                      </a:r>
                      <a:r>
                        <a:rPr lang="en-US" sz="1600" dirty="0">
                          <a:effectLst/>
                          <a:latin typeface="楷体" panose="02010609060101010101" pitchFamily="49" charset="-122"/>
                          <a:ea typeface="楷体" panose="02010609060101010101" pitchFamily="49" charset="-122"/>
                        </a:rPr>
                        <a:t>m</a:t>
                      </a:r>
                      <a:r>
                        <a:rPr lang="zh-CN" sz="1600" dirty="0">
                          <a:effectLst/>
                          <a:latin typeface="楷体" panose="02010609060101010101" pitchFamily="49" charset="-122"/>
                          <a:ea typeface="楷体" panose="02010609060101010101" pitchFamily="49" charset="-122"/>
                        </a:rPr>
                        <a:t>）</a:t>
                      </a:r>
                      <a:endParaRPr lang="zh-CN" sz="1600" dirty="0">
                        <a:effectLst/>
                        <a:latin typeface="楷体" panose="02010609060101010101" pitchFamily="49" charset="-122"/>
                        <a:ea typeface="楷体" panose="02010609060101010101" pitchFamily="49" charset="-122"/>
                      </a:endParaRPr>
                    </a:p>
                  </a:txBody>
                  <a:tcPr marL="68580" marR="68580" marT="0" marB="0" anchor="ctr">
                    <a:solidFill>
                      <a:srgbClr val="00B0F0"/>
                    </a:solidFill>
                  </a:tcPr>
                </a:tc>
                <a:tc>
                  <a:txBody>
                    <a:bodyPr/>
                    <a:lstStyle/>
                    <a:p>
                      <a:pPr algn="ctr">
                        <a:lnSpc>
                          <a:spcPts val="1300"/>
                        </a:lnSpc>
                        <a:spcAft>
                          <a:spcPts val="0"/>
                        </a:spcAft>
                      </a:pPr>
                      <a:r>
                        <a:rPr lang="en-US" sz="1600" dirty="0">
                          <a:effectLst/>
                          <a:latin typeface="楷体" panose="02010609060101010101" pitchFamily="49" charset="-122"/>
                          <a:ea typeface="楷体" panose="02010609060101010101" pitchFamily="49" charset="-122"/>
                        </a:rPr>
                        <a:t>h</a:t>
                      </a:r>
                      <a:r>
                        <a:rPr lang="zh-CN" sz="1600" dirty="0">
                          <a:effectLst/>
                          <a:latin typeface="楷体" panose="02010609060101010101" pitchFamily="49" charset="-122"/>
                          <a:ea typeface="楷体" panose="02010609060101010101" pitchFamily="49" charset="-122"/>
                        </a:rPr>
                        <a:t>≤</a:t>
                      </a:r>
                      <a:r>
                        <a:rPr lang="en-US" sz="1600" dirty="0">
                          <a:effectLst/>
                          <a:latin typeface="楷体" panose="02010609060101010101" pitchFamily="49" charset="-122"/>
                          <a:ea typeface="楷体" panose="02010609060101010101" pitchFamily="49" charset="-122"/>
                        </a:rPr>
                        <a:t>70</a:t>
                      </a:r>
                      <a:endParaRPr lang="zh-CN" sz="1600" dirty="0">
                        <a:effectLst/>
                        <a:latin typeface="楷体" panose="02010609060101010101" pitchFamily="49" charset="-122"/>
                        <a:ea typeface="楷体" panose="02010609060101010101" pitchFamily="49" charset="-122"/>
                      </a:endParaRPr>
                    </a:p>
                  </a:txBody>
                  <a:tcPr marL="68580" marR="68580" marT="0" marB="0" anchor="ctr">
                    <a:solidFill>
                      <a:srgbClr val="00B0F0"/>
                    </a:solidFill>
                  </a:tcPr>
                </a:tc>
                <a:tc>
                  <a:txBody>
                    <a:bodyPr/>
                    <a:lstStyle/>
                    <a:p>
                      <a:pPr algn="ctr">
                        <a:lnSpc>
                          <a:spcPts val="1300"/>
                        </a:lnSpc>
                        <a:spcAft>
                          <a:spcPts val="0"/>
                        </a:spcAft>
                      </a:pPr>
                      <a:r>
                        <a:rPr lang="en-US" sz="1600" dirty="0">
                          <a:effectLst/>
                          <a:latin typeface="楷体" panose="02010609060101010101" pitchFamily="49" charset="-122"/>
                          <a:ea typeface="楷体" panose="02010609060101010101" pitchFamily="49" charset="-122"/>
                        </a:rPr>
                        <a:t>70</a:t>
                      </a:r>
                      <a:r>
                        <a:rPr lang="zh-CN" sz="1600" dirty="0">
                          <a:effectLst/>
                          <a:latin typeface="楷体" panose="02010609060101010101" pitchFamily="49" charset="-122"/>
                          <a:ea typeface="楷体" panose="02010609060101010101" pitchFamily="49" charset="-122"/>
                        </a:rPr>
                        <a:t>＜</a:t>
                      </a:r>
                      <a:r>
                        <a:rPr lang="en-US" sz="1600" dirty="0">
                          <a:effectLst/>
                          <a:latin typeface="楷体" panose="02010609060101010101" pitchFamily="49" charset="-122"/>
                          <a:ea typeface="楷体" panose="02010609060101010101" pitchFamily="49" charset="-122"/>
                        </a:rPr>
                        <a:t>h</a:t>
                      </a:r>
                      <a:r>
                        <a:rPr lang="zh-CN" sz="1600" dirty="0">
                          <a:effectLst/>
                          <a:latin typeface="楷体" panose="02010609060101010101" pitchFamily="49" charset="-122"/>
                          <a:ea typeface="楷体" panose="02010609060101010101" pitchFamily="49" charset="-122"/>
                        </a:rPr>
                        <a:t>≤</a:t>
                      </a:r>
                      <a:r>
                        <a:rPr lang="en-US" sz="1600" dirty="0">
                          <a:effectLst/>
                          <a:latin typeface="楷体" panose="02010609060101010101" pitchFamily="49" charset="-122"/>
                          <a:ea typeface="楷体" panose="02010609060101010101" pitchFamily="49" charset="-122"/>
                        </a:rPr>
                        <a:t>100</a:t>
                      </a:r>
                      <a:endParaRPr lang="zh-CN" sz="1600" dirty="0">
                        <a:effectLst/>
                        <a:latin typeface="楷体" panose="02010609060101010101" pitchFamily="49" charset="-122"/>
                        <a:ea typeface="楷体" panose="02010609060101010101" pitchFamily="49" charset="-122"/>
                      </a:endParaRPr>
                    </a:p>
                  </a:txBody>
                  <a:tcPr marL="68580" marR="68580" marT="0" marB="0" anchor="ctr">
                    <a:solidFill>
                      <a:srgbClr val="00B0F0"/>
                    </a:solidFill>
                  </a:tcPr>
                </a:tc>
                <a:tc>
                  <a:txBody>
                    <a:bodyPr/>
                    <a:lstStyle/>
                    <a:p>
                      <a:pPr algn="ctr">
                        <a:lnSpc>
                          <a:spcPts val="1300"/>
                        </a:lnSpc>
                        <a:spcAft>
                          <a:spcPts val="0"/>
                        </a:spcAft>
                      </a:pPr>
                      <a:r>
                        <a:rPr lang="en-US" sz="1600" dirty="0">
                          <a:effectLst/>
                          <a:latin typeface="楷体" panose="02010609060101010101" pitchFamily="49" charset="-122"/>
                          <a:ea typeface="楷体" panose="02010609060101010101" pitchFamily="49" charset="-122"/>
                        </a:rPr>
                        <a:t>100</a:t>
                      </a:r>
                      <a:r>
                        <a:rPr lang="zh-CN" sz="1600" dirty="0">
                          <a:effectLst/>
                          <a:latin typeface="楷体" panose="02010609060101010101" pitchFamily="49" charset="-122"/>
                          <a:ea typeface="楷体" panose="02010609060101010101" pitchFamily="49" charset="-122"/>
                        </a:rPr>
                        <a:t>＜</a:t>
                      </a:r>
                      <a:r>
                        <a:rPr lang="en-US" sz="1600" dirty="0">
                          <a:effectLst/>
                          <a:latin typeface="楷体" panose="02010609060101010101" pitchFamily="49" charset="-122"/>
                          <a:ea typeface="楷体" panose="02010609060101010101" pitchFamily="49" charset="-122"/>
                        </a:rPr>
                        <a:t>h</a:t>
                      </a:r>
                      <a:r>
                        <a:rPr lang="zh-CN" sz="1600" dirty="0">
                          <a:effectLst/>
                          <a:latin typeface="楷体" panose="02010609060101010101" pitchFamily="49" charset="-122"/>
                          <a:ea typeface="楷体" panose="02010609060101010101" pitchFamily="49" charset="-122"/>
                        </a:rPr>
                        <a:t>≤</a:t>
                      </a:r>
                      <a:r>
                        <a:rPr lang="en-US" sz="1600" dirty="0">
                          <a:effectLst/>
                          <a:latin typeface="楷体" panose="02010609060101010101" pitchFamily="49" charset="-122"/>
                          <a:ea typeface="楷体" panose="02010609060101010101" pitchFamily="49" charset="-122"/>
                        </a:rPr>
                        <a:t>150</a:t>
                      </a:r>
                      <a:endParaRPr lang="zh-CN" sz="1600" dirty="0">
                        <a:effectLst/>
                        <a:latin typeface="楷体" panose="02010609060101010101" pitchFamily="49" charset="-122"/>
                        <a:ea typeface="楷体" panose="02010609060101010101" pitchFamily="49" charset="-122"/>
                      </a:endParaRPr>
                    </a:p>
                  </a:txBody>
                  <a:tcPr marL="68580" marR="68580" marT="0" marB="0" anchor="ctr">
                    <a:solidFill>
                      <a:srgbClr val="00B0F0"/>
                    </a:solidFill>
                  </a:tcPr>
                </a:tc>
                <a:tc>
                  <a:txBody>
                    <a:bodyPr/>
                    <a:lstStyle/>
                    <a:p>
                      <a:pPr algn="ctr">
                        <a:lnSpc>
                          <a:spcPts val="1300"/>
                        </a:lnSpc>
                        <a:spcAft>
                          <a:spcPts val="0"/>
                        </a:spcAft>
                      </a:pPr>
                      <a:r>
                        <a:rPr lang="en-US" sz="1600" dirty="0">
                          <a:effectLst/>
                          <a:latin typeface="楷体" panose="02010609060101010101" pitchFamily="49" charset="-122"/>
                          <a:ea typeface="楷体" panose="02010609060101010101" pitchFamily="49" charset="-122"/>
                        </a:rPr>
                        <a:t>150</a:t>
                      </a:r>
                      <a:r>
                        <a:rPr lang="zh-CN" sz="1600" dirty="0">
                          <a:effectLst/>
                          <a:latin typeface="楷体" panose="02010609060101010101" pitchFamily="49" charset="-122"/>
                          <a:ea typeface="楷体" panose="02010609060101010101" pitchFamily="49" charset="-122"/>
                        </a:rPr>
                        <a:t>＜</a:t>
                      </a:r>
                      <a:r>
                        <a:rPr lang="en-US" sz="1600" dirty="0">
                          <a:effectLst/>
                          <a:latin typeface="楷体" panose="02010609060101010101" pitchFamily="49" charset="-122"/>
                          <a:ea typeface="楷体" panose="02010609060101010101" pitchFamily="49" charset="-122"/>
                        </a:rPr>
                        <a:t>h</a:t>
                      </a:r>
                      <a:r>
                        <a:rPr lang="zh-CN" sz="1600" dirty="0">
                          <a:effectLst/>
                          <a:latin typeface="楷体" panose="02010609060101010101" pitchFamily="49" charset="-122"/>
                          <a:ea typeface="楷体" panose="02010609060101010101" pitchFamily="49" charset="-122"/>
                        </a:rPr>
                        <a:t>≤</a:t>
                      </a:r>
                      <a:r>
                        <a:rPr lang="en-US" sz="1600" dirty="0">
                          <a:effectLst/>
                          <a:latin typeface="楷体" panose="02010609060101010101" pitchFamily="49" charset="-122"/>
                          <a:ea typeface="楷体" panose="02010609060101010101" pitchFamily="49" charset="-122"/>
                        </a:rPr>
                        <a:t>200</a:t>
                      </a:r>
                      <a:endParaRPr lang="zh-CN" sz="1600" dirty="0">
                        <a:effectLst/>
                        <a:latin typeface="楷体" panose="02010609060101010101" pitchFamily="49" charset="-122"/>
                        <a:ea typeface="楷体" panose="02010609060101010101" pitchFamily="49" charset="-122"/>
                      </a:endParaRPr>
                    </a:p>
                  </a:txBody>
                  <a:tcPr marL="68580" marR="68580" marT="0" marB="0" anchor="ctr">
                    <a:solidFill>
                      <a:srgbClr val="00B0F0"/>
                    </a:solidFill>
                  </a:tcPr>
                </a:tc>
                <a:tc>
                  <a:txBody>
                    <a:bodyPr/>
                    <a:lstStyle/>
                    <a:p>
                      <a:pPr algn="ctr">
                        <a:lnSpc>
                          <a:spcPts val="1300"/>
                        </a:lnSpc>
                        <a:spcAft>
                          <a:spcPts val="0"/>
                        </a:spcAft>
                      </a:pPr>
                      <a:r>
                        <a:rPr lang="en-US" sz="1600">
                          <a:effectLst/>
                          <a:latin typeface="楷体" panose="02010609060101010101" pitchFamily="49" charset="-122"/>
                          <a:ea typeface="楷体" panose="02010609060101010101" pitchFamily="49" charset="-122"/>
                        </a:rPr>
                        <a:t>h</a:t>
                      </a:r>
                      <a:r>
                        <a:rPr lang="zh-CN" sz="1600">
                          <a:effectLst/>
                          <a:latin typeface="楷体" panose="02010609060101010101" pitchFamily="49" charset="-122"/>
                          <a:ea typeface="楷体" panose="02010609060101010101" pitchFamily="49" charset="-122"/>
                        </a:rPr>
                        <a:t>＞</a:t>
                      </a:r>
                      <a:r>
                        <a:rPr lang="en-US" sz="1600">
                          <a:effectLst/>
                          <a:latin typeface="楷体" panose="02010609060101010101" pitchFamily="49" charset="-122"/>
                          <a:ea typeface="楷体" panose="02010609060101010101" pitchFamily="49" charset="-122"/>
                        </a:rPr>
                        <a:t>200</a:t>
                      </a:r>
                      <a:endParaRPr lang="zh-CN" sz="1600">
                        <a:effectLst/>
                        <a:latin typeface="楷体" panose="02010609060101010101" pitchFamily="49" charset="-122"/>
                        <a:ea typeface="楷体" panose="02010609060101010101" pitchFamily="49" charset="-122"/>
                      </a:endParaRPr>
                    </a:p>
                  </a:txBody>
                  <a:tcPr marL="68580" marR="68580" marT="0" marB="0" anchor="ctr">
                    <a:solidFill>
                      <a:srgbClr val="00B0F0"/>
                    </a:solidFill>
                  </a:tcPr>
                </a:tc>
              </a:tr>
              <a:tr h="540000">
                <a:tc rowSpan="2">
                  <a:txBody>
                    <a:bodyPr/>
                    <a:lstStyle/>
                    <a:p>
                      <a:pPr algn="ctr">
                        <a:lnSpc>
                          <a:spcPts val="1300"/>
                        </a:lnSpc>
                        <a:spcAft>
                          <a:spcPts val="0"/>
                        </a:spcAft>
                      </a:pPr>
                      <a:r>
                        <a:rPr lang="zh-CN" sz="1600" dirty="0">
                          <a:effectLst/>
                          <a:latin typeface="楷体" panose="02010609060101010101" pitchFamily="49" charset="-122"/>
                          <a:ea typeface="楷体" panose="02010609060101010101" pitchFamily="49" charset="-122"/>
                        </a:rPr>
                        <a:t>垂直度偏差</a:t>
                      </a:r>
                      <a:endParaRPr lang="zh-CN" sz="1600" dirty="0">
                        <a:effectLst/>
                        <a:latin typeface="楷体" panose="02010609060101010101" pitchFamily="49" charset="-122"/>
                        <a:ea typeface="楷体" panose="02010609060101010101" pitchFamily="49" charset="-122"/>
                      </a:endParaRPr>
                    </a:p>
                    <a:p>
                      <a:pPr algn="ctr">
                        <a:lnSpc>
                          <a:spcPts val="1300"/>
                        </a:lnSpc>
                        <a:spcAft>
                          <a:spcPts val="0"/>
                        </a:spcAft>
                      </a:pPr>
                      <a:r>
                        <a:rPr lang="zh-CN" sz="1600" dirty="0">
                          <a:effectLst/>
                          <a:latin typeface="楷体" panose="02010609060101010101" pitchFamily="49" charset="-122"/>
                          <a:ea typeface="楷体" panose="02010609060101010101" pitchFamily="49" charset="-122"/>
                        </a:rPr>
                        <a:t>（</a:t>
                      </a:r>
                      <a:r>
                        <a:rPr lang="en-US" sz="1600" dirty="0">
                          <a:effectLst/>
                          <a:latin typeface="楷体" panose="02010609060101010101" pitchFamily="49" charset="-122"/>
                          <a:ea typeface="楷体" panose="02010609060101010101" pitchFamily="49" charset="-122"/>
                        </a:rPr>
                        <a:t>mm</a:t>
                      </a:r>
                      <a:r>
                        <a:rPr lang="zh-CN" sz="1600" dirty="0">
                          <a:effectLst/>
                          <a:latin typeface="楷体" panose="02010609060101010101" pitchFamily="49" charset="-122"/>
                          <a:ea typeface="楷体" panose="02010609060101010101" pitchFamily="49" charset="-122"/>
                        </a:rPr>
                        <a:t>）</a:t>
                      </a:r>
                      <a:endParaRPr lang="zh-CN" sz="1600" dirty="0">
                        <a:effectLst/>
                        <a:latin typeface="楷体" panose="02010609060101010101" pitchFamily="49" charset="-122"/>
                        <a:ea typeface="楷体" panose="02010609060101010101" pitchFamily="49" charset="-122"/>
                      </a:endParaRPr>
                    </a:p>
                  </a:txBody>
                  <a:tcPr marL="68580" marR="68580" marT="0" marB="0" anchor="ctr">
                    <a:solidFill>
                      <a:srgbClr val="00B0F0"/>
                    </a:solidFill>
                  </a:tcPr>
                </a:tc>
                <a:tc>
                  <a:txBody>
                    <a:bodyPr/>
                    <a:lstStyle/>
                    <a:p>
                      <a:pPr algn="ctr">
                        <a:lnSpc>
                          <a:spcPts val="1300"/>
                        </a:lnSpc>
                        <a:spcAft>
                          <a:spcPts val="0"/>
                        </a:spcAft>
                      </a:pPr>
                      <a:r>
                        <a:rPr lang="zh-CN" sz="1600" dirty="0">
                          <a:effectLst/>
                          <a:latin typeface="楷体" panose="02010609060101010101" pitchFamily="49" charset="-122"/>
                          <a:ea typeface="楷体" panose="02010609060101010101" pitchFamily="49" charset="-122"/>
                        </a:rPr>
                        <a:t>不大于（</a:t>
                      </a:r>
                      <a:r>
                        <a:rPr lang="en-US" sz="1600" dirty="0">
                          <a:effectLst/>
                          <a:latin typeface="楷体" panose="02010609060101010101" pitchFamily="49" charset="-122"/>
                          <a:ea typeface="楷体" panose="02010609060101010101" pitchFamily="49" charset="-122"/>
                        </a:rPr>
                        <a:t>/1000</a:t>
                      </a:r>
                      <a:r>
                        <a:rPr lang="zh-CN" sz="1600" dirty="0">
                          <a:effectLst/>
                          <a:latin typeface="楷体" panose="02010609060101010101" pitchFamily="49" charset="-122"/>
                          <a:ea typeface="楷体" panose="02010609060101010101" pitchFamily="49" charset="-122"/>
                        </a:rPr>
                        <a:t>）</a:t>
                      </a:r>
                      <a:r>
                        <a:rPr lang="en-US" sz="1600" dirty="0">
                          <a:effectLst/>
                          <a:latin typeface="楷体" panose="02010609060101010101" pitchFamily="49" charset="-122"/>
                          <a:ea typeface="楷体" panose="02010609060101010101" pitchFamily="49" charset="-122"/>
                        </a:rPr>
                        <a:t>h</a:t>
                      </a:r>
                      <a:endParaRPr lang="zh-CN" sz="1600" dirty="0">
                        <a:effectLst/>
                        <a:latin typeface="楷体" panose="02010609060101010101" pitchFamily="49" charset="-122"/>
                        <a:ea typeface="楷体" panose="02010609060101010101" pitchFamily="49" charset="-122"/>
                      </a:endParaRPr>
                    </a:p>
                  </a:txBody>
                  <a:tcPr marL="68580" marR="68580" marT="0" marB="0" anchor="ctr">
                    <a:solidFill>
                      <a:srgbClr val="00B0F0"/>
                    </a:solidFill>
                  </a:tcPr>
                </a:tc>
                <a:tc>
                  <a:txBody>
                    <a:bodyPr/>
                    <a:lstStyle/>
                    <a:p>
                      <a:pPr algn="ctr">
                        <a:lnSpc>
                          <a:spcPts val="1300"/>
                        </a:lnSpc>
                        <a:spcAft>
                          <a:spcPts val="0"/>
                        </a:spcAft>
                      </a:pPr>
                      <a:r>
                        <a:rPr lang="zh-CN" sz="1600" dirty="0">
                          <a:effectLst/>
                          <a:latin typeface="楷体" panose="02010609060101010101" pitchFamily="49" charset="-122"/>
                          <a:ea typeface="楷体" panose="02010609060101010101" pitchFamily="49" charset="-122"/>
                        </a:rPr>
                        <a:t>≤</a:t>
                      </a:r>
                      <a:r>
                        <a:rPr lang="en-US" sz="1600" dirty="0">
                          <a:effectLst/>
                          <a:latin typeface="楷体" panose="02010609060101010101" pitchFamily="49" charset="-122"/>
                          <a:ea typeface="楷体" panose="02010609060101010101" pitchFamily="49" charset="-122"/>
                        </a:rPr>
                        <a:t>70</a:t>
                      </a:r>
                      <a:endParaRPr lang="zh-CN" sz="1600" dirty="0">
                        <a:effectLst/>
                        <a:latin typeface="楷体" panose="02010609060101010101" pitchFamily="49" charset="-122"/>
                        <a:ea typeface="楷体" panose="02010609060101010101" pitchFamily="49" charset="-122"/>
                      </a:endParaRPr>
                    </a:p>
                  </a:txBody>
                  <a:tcPr marL="68580" marR="68580" marT="0" marB="0" anchor="ctr">
                    <a:solidFill>
                      <a:srgbClr val="00B0F0"/>
                    </a:solidFill>
                  </a:tcPr>
                </a:tc>
                <a:tc>
                  <a:txBody>
                    <a:bodyPr/>
                    <a:lstStyle/>
                    <a:p>
                      <a:pPr algn="ctr">
                        <a:lnSpc>
                          <a:spcPts val="1300"/>
                        </a:lnSpc>
                        <a:spcAft>
                          <a:spcPts val="0"/>
                        </a:spcAft>
                      </a:pPr>
                      <a:r>
                        <a:rPr lang="zh-CN" sz="1600" dirty="0">
                          <a:effectLst/>
                          <a:latin typeface="楷体" panose="02010609060101010101" pitchFamily="49" charset="-122"/>
                          <a:ea typeface="楷体" panose="02010609060101010101" pitchFamily="49" charset="-122"/>
                        </a:rPr>
                        <a:t>≤</a:t>
                      </a:r>
                      <a:r>
                        <a:rPr lang="en-US" sz="1600" dirty="0">
                          <a:effectLst/>
                          <a:latin typeface="楷体" panose="02010609060101010101" pitchFamily="49" charset="-122"/>
                          <a:ea typeface="楷体" panose="02010609060101010101" pitchFamily="49" charset="-122"/>
                        </a:rPr>
                        <a:t>90</a:t>
                      </a:r>
                      <a:endParaRPr lang="zh-CN" sz="1600" dirty="0">
                        <a:effectLst/>
                        <a:latin typeface="楷体" panose="02010609060101010101" pitchFamily="49" charset="-122"/>
                        <a:ea typeface="楷体" panose="02010609060101010101" pitchFamily="49" charset="-122"/>
                      </a:endParaRPr>
                    </a:p>
                  </a:txBody>
                  <a:tcPr marL="68580" marR="68580" marT="0" marB="0" anchor="ctr">
                    <a:solidFill>
                      <a:srgbClr val="00B0F0"/>
                    </a:solidFill>
                  </a:tcPr>
                </a:tc>
                <a:tc>
                  <a:txBody>
                    <a:bodyPr/>
                    <a:lstStyle/>
                    <a:p>
                      <a:pPr algn="ctr">
                        <a:lnSpc>
                          <a:spcPts val="1300"/>
                        </a:lnSpc>
                        <a:spcAft>
                          <a:spcPts val="0"/>
                        </a:spcAft>
                      </a:pPr>
                      <a:r>
                        <a:rPr lang="zh-CN" sz="1600">
                          <a:effectLst/>
                          <a:latin typeface="楷体" panose="02010609060101010101" pitchFamily="49" charset="-122"/>
                          <a:ea typeface="楷体" panose="02010609060101010101" pitchFamily="49" charset="-122"/>
                        </a:rPr>
                        <a:t>≤</a:t>
                      </a:r>
                      <a:r>
                        <a:rPr lang="en-US" sz="1600">
                          <a:effectLst/>
                          <a:latin typeface="楷体" panose="02010609060101010101" pitchFamily="49" charset="-122"/>
                          <a:ea typeface="楷体" panose="02010609060101010101" pitchFamily="49" charset="-122"/>
                        </a:rPr>
                        <a:t>110</a:t>
                      </a:r>
                      <a:endParaRPr lang="zh-CN" sz="1600">
                        <a:effectLst/>
                        <a:latin typeface="楷体" panose="02010609060101010101" pitchFamily="49" charset="-122"/>
                        <a:ea typeface="楷体" panose="02010609060101010101" pitchFamily="49" charset="-122"/>
                      </a:endParaRPr>
                    </a:p>
                  </a:txBody>
                  <a:tcPr marL="68580" marR="68580" marT="0" marB="0" anchor="ctr">
                    <a:solidFill>
                      <a:srgbClr val="00B0F0"/>
                    </a:solidFill>
                  </a:tcPr>
                </a:tc>
                <a:tc>
                  <a:txBody>
                    <a:bodyPr/>
                    <a:lstStyle/>
                    <a:p>
                      <a:pPr algn="ctr">
                        <a:lnSpc>
                          <a:spcPts val="1300"/>
                        </a:lnSpc>
                        <a:spcAft>
                          <a:spcPts val="0"/>
                        </a:spcAft>
                      </a:pPr>
                      <a:r>
                        <a:rPr lang="zh-CN" sz="1600" dirty="0">
                          <a:effectLst/>
                          <a:latin typeface="楷体" panose="02010609060101010101" pitchFamily="49" charset="-122"/>
                          <a:ea typeface="楷体" panose="02010609060101010101" pitchFamily="49" charset="-122"/>
                        </a:rPr>
                        <a:t>≤</a:t>
                      </a:r>
                      <a:r>
                        <a:rPr lang="en-US" sz="1600" dirty="0">
                          <a:effectLst/>
                          <a:latin typeface="楷体" panose="02010609060101010101" pitchFamily="49" charset="-122"/>
                          <a:ea typeface="楷体" panose="02010609060101010101" pitchFamily="49" charset="-122"/>
                        </a:rPr>
                        <a:t>130</a:t>
                      </a:r>
                      <a:endParaRPr lang="zh-CN" sz="1600" dirty="0">
                        <a:effectLst/>
                        <a:latin typeface="楷体" panose="02010609060101010101" pitchFamily="49" charset="-122"/>
                        <a:ea typeface="楷体" panose="02010609060101010101" pitchFamily="49" charset="-122"/>
                      </a:endParaRPr>
                    </a:p>
                  </a:txBody>
                  <a:tcPr marL="68580" marR="68580" marT="0" marB="0" anchor="ctr">
                    <a:solidFill>
                      <a:srgbClr val="00B0F0"/>
                    </a:solidFill>
                  </a:tcPr>
                </a:tc>
              </a:tr>
              <a:tr h="540000">
                <a:tc vMerge="1">
                  <a:tcPr/>
                </a:tc>
                <a:tc gridSpan="5">
                  <a:txBody>
                    <a:bodyPr/>
                    <a:lstStyle/>
                    <a:p>
                      <a:pPr algn="just">
                        <a:lnSpc>
                          <a:spcPts val="1300"/>
                        </a:lnSpc>
                        <a:spcAft>
                          <a:spcPts val="0"/>
                        </a:spcAft>
                      </a:pPr>
                      <a:r>
                        <a:rPr lang="zh-CN" sz="1600" dirty="0">
                          <a:effectLst/>
                          <a:latin typeface="楷体" panose="02010609060101010101" pitchFamily="49" charset="-122"/>
                          <a:ea typeface="楷体" panose="02010609060101010101" pitchFamily="49" charset="-122"/>
                        </a:rPr>
                        <a:t>对钢丝绳式施工升降机，垂直度偏差不大于（</a:t>
                      </a:r>
                      <a:r>
                        <a:rPr lang="en-US" sz="1600" dirty="0">
                          <a:effectLst/>
                          <a:latin typeface="楷体" panose="02010609060101010101" pitchFamily="49" charset="-122"/>
                          <a:ea typeface="楷体" panose="02010609060101010101" pitchFamily="49" charset="-122"/>
                        </a:rPr>
                        <a:t>1.5/1000</a:t>
                      </a:r>
                      <a:r>
                        <a:rPr lang="zh-CN" sz="1600" dirty="0">
                          <a:effectLst/>
                          <a:latin typeface="楷体" panose="02010609060101010101" pitchFamily="49" charset="-122"/>
                          <a:ea typeface="楷体" panose="02010609060101010101" pitchFamily="49" charset="-122"/>
                        </a:rPr>
                        <a:t>）</a:t>
                      </a:r>
                      <a:r>
                        <a:rPr lang="en-US" sz="1600" dirty="0">
                          <a:effectLst/>
                          <a:latin typeface="楷体" panose="02010609060101010101" pitchFamily="49" charset="-122"/>
                          <a:ea typeface="楷体" panose="02010609060101010101" pitchFamily="49" charset="-122"/>
                        </a:rPr>
                        <a:t>h</a:t>
                      </a:r>
                      <a:endParaRPr lang="zh-CN" sz="1600" dirty="0">
                        <a:effectLst/>
                        <a:latin typeface="楷体" panose="02010609060101010101" pitchFamily="49" charset="-122"/>
                        <a:ea typeface="楷体" panose="02010609060101010101" pitchFamily="49" charset="-122"/>
                      </a:endParaRPr>
                    </a:p>
                  </a:txBody>
                  <a:tcPr marL="68580" marR="68580" marT="0" marB="0" anchor="ctr">
                    <a:solidFill>
                      <a:srgbClr val="00B0F0"/>
                    </a:solidFill>
                  </a:tcPr>
                </a:tc>
                <a:tc hMerge="1">
                  <a:tcPr/>
                </a:tc>
                <a:tc hMerge="1">
                  <a:tcPr/>
                </a:tc>
                <a:tc hMerge="1">
                  <a:tcPr/>
                </a:tc>
                <a:tc hMerge="1">
                  <a:tcPr/>
                </a:tc>
              </a:tr>
            </a:tbl>
          </a:graphicData>
        </a:graphic>
      </p:graphicFrame>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13</a:t>
            </a:r>
            <a:r>
              <a:rPr lang="zh-CN" altLang="en-US" sz="1800" dirty="0">
                <a:solidFill>
                  <a:srgbClr val="000000"/>
                </a:solidFill>
                <a:latin typeface="楷体" panose="02010609060101010101" pitchFamily="49" charset="-122"/>
                <a:ea typeface="楷体" panose="02010609060101010101" pitchFamily="49" charset="-122"/>
              </a:rPr>
              <a:t>、维修保养与防坠实验</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二、安全风险管理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10" name="矩形 4"/>
          <p:cNvSpPr>
            <a:spLocks noChangeArrowheads="1"/>
          </p:cNvSpPr>
          <p:nvPr/>
        </p:nvSpPr>
        <p:spPr bwMode="auto">
          <a:xfrm>
            <a:off x="1542573" y="1287559"/>
            <a:ext cx="7414578" cy="7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50000"/>
              </a:lnSpc>
            </a:pPr>
            <a:r>
              <a:rPr lang="zh-CN" altLang="en-US" sz="1600" b="0" dirty="0">
                <a:solidFill>
                  <a:srgbClr val="000000"/>
                </a:solidFill>
                <a:latin typeface="楷体" panose="02010609060101010101" pitchFamily="49" charset="-122"/>
                <a:ea typeface="楷体" panose="02010609060101010101" pitchFamily="49" charset="-122"/>
              </a:rPr>
              <a:t>凡新安装的升降机应进行有效检测，使用中的升降机每月应进行维保，至少每三个月做一次坠落实验，并将实验结果记录入施工升降机档案。</a:t>
            </a:r>
            <a:endParaRPr lang="en-US" altLang="zh-CN" sz="1600" b="0" dirty="0">
              <a:solidFill>
                <a:srgbClr val="000000"/>
              </a:solidFill>
              <a:latin typeface="楷体" panose="02010609060101010101" pitchFamily="49" charset="-122"/>
              <a:ea typeface="楷体" panose="02010609060101010101" pitchFamily="49" charset="-122"/>
            </a:endParaRPr>
          </a:p>
        </p:txBody>
      </p:sp>
      <p:pic>
        <p:nvPicPr>
          <p:cNvPr id="4099" name="Picture 3" descr="C:\Users\Administrator\Desktop\施工电梯课件\图片\IMG_74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492" y="2271838"/>
            <a:ext cx="2700000" cy="360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3719081" y="6057292"/>
            <a:ext cx="30615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defRPr sz="1800">
                <a:solidFill>
                  <a:srgbClr val="0000FF"/>
                </a:solidFill>
                <a:latin typeface="楷体" panose="02010609060101010101" pitchFamily="49" charset="-122"/>
                <a:ea typeface="楷体" panose="02010609060101010101" pitchFamily="49"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600" dirty="0" smtClean="0"/>
              <a:t>月度维保、定期坠落实验</a:t>
            </a:r>
            <a:endParaRPr lang="zh-CN" altLang="en-US" sz="1600" dirty="0"/>
          </a:p>
        </p:txBody>
      </p:sp>
      <p:pic>
        <p:nvPicPr>
          <p:cNvPr id="2" name="Picture 2" descr="F:\韶关城投集团商务中心\资料\韶关图片\18年5月份\IMG_74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2573" y="2271838"/>
            <a:ext cx="270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Administrator\Desktop\施工电梯课件\图片\IMG_74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8730" y="2271838"/>
            <a:ext cx="2700000" cy="360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14</a:t>
            </a:r>
            <a:r>
              <a:rPr lang="zh-CN" altLang="en-US" sz="1800" dirty="0">
                <a:solidFill>
                  <a:srgbClr val="000000"/>
                </a:solidFill>
                <a:latin typeface="楷体" panose="02010609060101010101" pitchFamily="49" charset="-122"/>
                <a:ea typeface="楷体" panose="02010609060101010101" pitchFamily="49" charset="-122"/>
              </a:rPr>
              <a:t>、防坠器复位</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二、安全风险管理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8" name="矩形 4"/>
          <p:cNvSpPr>
            <a:spLocks noChangeArrowheads="1"/>
          </p:cNvSpPr>
          <p:nvPr/>
        </p:nvSpPr>
        <p:spPr bwMode="auto">
          <a:xfrm>
            <a:off x="1542573" y="1304980"/>
            <a:ext cx="745791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50000"/>
              </a:lnSpc>
            </a:pPr>
            <a:r>
              <a:rPr lang="zh-CN" altLang="en-US" sz="1600" b="0" dirty="0">
                <a:solidFill>
                  <a:srgbClr val="000000"/>
                </a:solidFill>
                <a:latin typeface="楷体" panose="02010609060101010101" pitchFamily="49" charset="-122"/>
                <a:ea typeface="楷体" panose="02010609060101010101" pitchFamily="49" charset="-122"/>
              </a:rPr>
              <a:t>防坠器复位步骤：旋出螺钉，拆掉尾盖，取下螺钉，用专用工具和手柄旋出螺母直至指示销的尾部和安全器外壳面平齐，这时微动开关应处于接通状态。安装螺钉和尾盖，拧下罩盖用手尽量拧紧螺栓使制动器轴回到原来位置，装上罩盖。</a:t>
            </a:r>
            <a:endParaRPr lang="zh-CN" altLang="en-US" sz="1600" b="0" dirty="0">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zh-CN" altLang="en-US" sz="1600" b="0" dirty="0">
                <a:solidFill>
                  <a:srgbClr val="FF0000"/>
                </a:solidFill>
                <a:latin typeface="楷体" panose="02010609060101010101" pitchFamily="49" charset="-122"/>
                <a:ea typeface="楷体" panose="02010609060101010101" pitchFamily="49" charset="-122"/>
              </a:rPr>
              <a:t>注意</a:t>
            </a:r>
            <a:r>
              <a:rPr lang="zh-CN" altLang="en-US" sz="1600" b="0" dirty="0" smtClean="0">
                <a:solidFill>
                  <a:srgbClr val="FF0000"/>
                </a:solidFill>
                <a:latin typeface="楷体" panose="02010609060101010101" pitchFamily="49" charset="-122"/>
                <a:ea typeface="楷体" panose="02010609060101010101" pitchFamily="49" charset="-122"/>
              </a:rPr>
              <a:t>：复位后接通</a:t>
            </a:r>
            <a:r>
              <a:rPr lang="zh-CN" altLang="en-US" sz="1600" b="0" dirty="0">
                <a:solidFill>
                  <a:srgbClr val="FF0000"/>
                </a:solidFill>
                <a:latin typeface="楷体" panose="02010609060101010101" pitchFamily="49" charset="-122"/>
                <a:ea typeface="楷体" panose="02010609060101010101" pitchFamily="49" charset="-122"/>
              </a:rPr>
              <a:t>主电源，驱动吊笼向上</a:t>
            </a:r>
            <a:r>
              <a:rPr lang="en-US" altLang="zh-CN" sz="1600" b="0" dirty="0">
                <a:solidFill>
                  <a:srgbClr val="FF0000"/>
                </a:solidFill>
                <a:latin typeface="楷体" panose="02010609060101010101" pitchFamily="49" charset="-122"/>
                <a:ea typeface="楷体" panose="02010609060101010101" pitchFamily="49" charset="-122"/>
              </a:rPr>
              <a:t>200mm</a:t>
            </a:r>
            <a:r>
              <a:rPr lang="zh-CN" altLang="en-US" sz="1600" b="0" dirty="0">
                <a:solidFill>
                  <a:srgbClr val="FF0000"/>
                </a:solidFill>
                <a:latin typeface="楷体" panose="02010609060101010101" pitchFamily="49" charset="-122"/>
                <a:ea typeface="楷体" panose="02010609060101010101" pitchFamily="49" charset="-122"/>
              </a:rPr>
              <a:t>以上，使离心块复位，吊笼可正常运行。</a:t>
            </a:r>
            <a:endParaRPr lang="zh-CN" altLang="en-US" sz="1600" b="0" dirty="0">
              <a:solidFill>
                <a:srgbClr val="FF0000"/>
              </a:solidFill>
              <a:latin typeface="楷体" panose="02010609060101010101" pitchFamily="49" charset="-122"/>
              <a:ea typeface="楷体" panose="02010609060101010101" pitchFamily="49" charset="-122"/>
            </a:endParaRPr>
          </a:p>
        </p:txBody>
      </p:sp>
      <p:pic>
        <p:nvPicPr>
          <p:cNvPr id="6146" name="Picture 2" descr="C:\Users\Administrator\Desktop\施工电梯课件\图片\IMG_74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5541" y="3285344"/>
            <a:ext cx="243000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dministrator\Desktop\施工电梯课件\图片\IMG_74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8924" y="3285344"/>
            <a:ext cx="2430000" cy="3240000"/>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p:nvSpPr>
        <p:spPr bwMode="auto">
          <a:xfrm>
            <a:off x="4630972" y="5625604"/>
            <a:ext cx="432817" cy="468052"/>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cxnSp>
        <p:nvCxnSpPr>
          <p:cNvPr id="4" name="直接箭头连接符 3"/>
          <p:cNvCxnSpPr>
            <a:stCxn id="2" idx="6"/>
          </p:cNvCxnSpPr>
          <p:nvPr/>
        </p:nvCxnSpPr>
        <p:spPr bwMode="auto">
          <a:xfrm>
            <a:off x="5063789" y="5859630"/>
            <a:ext cx="2303487" cy="0"/>
          </a:xfrm>
          <a:prstGeom prst="straightConnector1">
            <a:avLst/>
          </a:prstGeom>
          <a:solidFill>
            <a:schemeClr val="accent1"/>
          </a:solidFill>
          <a:ln w="38100" cap="flat" cmpd="sng" algn="ctr">
            <a:solidFill>
              <a:srgbClr val="00B050"/>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矩形 4"/>
          <p:cNvSpPr>
            <a:spLocks noChangeArrowheads="1"/>
          </p:cNvSpPr>
          <p:nvPr/>
        </p:nvSpPr>
        <p:spPr bwMode="auto">
          <a:xfrm>
            <a:off x="7374782" y="5259465"/>
            <a:ext cx="1459532" cy="1200329"/>
          </a:xfrm>
          <a:prstGeom prst="rect">
            <a:avLst/>
          </a:prstGeom>
          <a:noFill/>
          <a:ln w="9525">
            <a:solidFill>
              <a:srgbClr val="00B0F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p>
            <a:pPr eaLnBrk="1" hangingPunct="1">
              <a:lnSpc>
                <a:spcPct val="150000"/>
              </a:lnSpc>
            </a:pPr>
            <a:r>
              <a:rPr lang="zh-CN" altLang="en-US" sz="1600" b="0" dirty="0" smtClean="0">
                <a:solidFill>
                  <a:srgbClr val="C00000"/>
                </a:solidFill>
                <a:latin typeface="楷体" panose="02010609060101010101" pitchFamily="49" charset="-122"/>
                <a:ea typeface="楷体" panose="02010609060101010101" pitchFamily="49" charset="-122"/>
              </a:rPr>
              <a:t>指示销的</a:t>
            </a:r>
            <a:r>
              <a:rPr lang="zh-CN" altLang="en-US" sz="1600" b="0" dirty="0">
                <a:solidFill>
                  <a:srgbClr val="C00000"/>
                </a:solidFill>
                <a:latin typeface="楷体" panose="02010609060101010101" pitchFamily="49" charset="-122"/>
                <a:ea typeface="楷体" panose="02010609060101010101" pitchFamily="49" charset="-122"/>
              </a:rPr>
              <a:t>尾部和安全器外壳面平</a:t>
            </a:r>
            <a:r>
              <a:rPr lang="zh-CN" altLang="en-US" sz="1600" b="0" dirty="0" smtClean="0">
                <a:solidFill>
                  <a:srgbClr val="C00000"/>
                </a:solidFill>
                <a:latin typeface="楷体" panose="02010609060101010101" pitchFamily="49" charset="-122"/>
                <a:ea typeface="楷体" panose="02010609060101010101" pitchFamily="49" charset="-122"/>
              </a:rPr>
              <a:t>齐即可</a:t>
            </a:r>
            <a:endParaRPr lang="zh-CN" altLang="en-US" sz="1600" b="0" dirty="0">
              <a:solidFill>
                <a:srgbClr val="C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15</a:t>
            </a:r>
            <a:r>
              <a:rPr lang="zh-CN" altLang="en-US" sz="1800" dirty="0">
                <a:solidFill>
                  <a:srgbClr val="000000"/>
                </a:solidFill>
                <a:latin typeface="楷体" panose="02010609060101010101" pitchFamily="49" charset="-122"/>
                <a:ea typeface="楷体" panose="02010609060101010101" pitchFamily="49" charset="-122"/>
              </a:rPr>
              <a:t>、施工升降机拆除安全注意事项</a:t>
            </a:r>
            <a:endParaRPr lang="en-US" altLang="zh-CN"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二、安全风险管理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8" name="矩形 4"/>
          <p:cNvSpPr>
            <a:spLocks noChangeArrowheads="1"/>
          </p:cNvSpPr>
          <p:nvPr/>
        </p:nvSpPr>
        <p:spPr bwMode="auto">
          <a:xfrm>
            <a:off x="1560036" y="1376363"/>
            <a:ext cx="741457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拆卸前拆卸单位（出租单位）应按相关要求做好</a:t>
            </a:r>
            <a:r>
              <a:rPr lang="zh-CN" altLang="en-US" sz="1600" b="0" dirty="0">
                <a:solidFill>
                  <a:srgbClr val="FF0000"/>
                </a:solidFill>
                <a:latin typeface="楷体" panose="02010609060101010101" pitchFamily="49" charset="-122"/>
                <a:ea typeface="楷体" panose="02010609060101010101" pitchFamily="49" charset="-122"/>
              </a:rPr>
              <a:t>拆卸告知</a:t>
            </a:r>
            <a:r>
              <a:rPr lang="zh-CN" altLang="en-US" sz="1600" b="0" dirty="0">
                <a:solidFill>
                  <a:srgbClr val="000000"/>
                </a:solidFill>
                <a:latin typeface="楷体" panose="02010609060101010101" pitchFamily="49" charset="-122"/>
                <a:ea typeface="楷体" panose="02010609060101010101" pitchFamily="49" charset="-122"/>
              </a:rPr>
              <a:t>。</a:t>
            </a:r>
            <a:endParaRPr lang="zh-CN" altLang="en-US" sz="1600" b="0" dirty="0">
              <a:solidFill>
                <a:srgbClr val="000000"/>
              </a:solidFill>
              <a:latin typeface="楷体" panose="02010609060101010101" pitchFamily="49" charset="-122"/>
              <a:ea typeface="楷体" panose="02010609060101010101" pitchFamily="49" charset="-122"/>
            </a:endParaRPr>
          </a:p>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对施工升降机的关键部位进行检查，当发现问题时，应当在问题解决后方能进行拆卸作业。</a:t>
            </a:r>
            <a:endParaRPr lang="en-US" altLang="zh-CN" sz="1600" b="0" dirty="0">
              <a:solidFill>
                <a:srgbClr val="000000"/>
              </a:solidFill>
              <a:latin typeface="楷体" panose="02010609060101010101" pitchFamily="49" charset="-122"/>
              <a:ea typeface="楷体" panose="02010609060101010101" pitchFamily="49" charset="-122"/>
            </a:endParaRPr>
          </a:p>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拆卸现场应设置警戒区并作出安全标示，且设专人进行监控。</a:t>
            </a:r>
            <a:endParaRPr lang="zh-CN" altLang="en-US" sz="1600" b="0" dirty="0">
              <a:solidFill>
                <a:srgbClr val="000000"/>
              </a:solidFill>
              <a:latin typeface="楷体" panose="02010609060101010101" pitchFamily="49" charset="-122"/>
              <a:ea typeface="楷体" panose="02010609060101010101" pitchFamily="49" charset="-122"/>
            </a:endParaRPr>
          </a:p>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拆卸作业人员应严格按照使用说明书及拆卸方案要求进行拆卸。</a:t>
            </a:r>
            <a:endParaRPr lang="zh-CN" altLang="en-US" sz="1600" b="0" dirty="0">
              <a:solidFill>
                <a:srgbClr val="000000"/>
              </a:solidFill>
              <a:latin typeface="楷体" panose="02010609060101010101" pitchFamily="49" charset="-122"/>
              <a:ea typeface="楷体" panose="02010609060101010101" pitchFamily="49" charset="-122"/>
            </a:endParaRPr>
          </a:p>
          <a:p>
            <a:pPr marL="285750" indent="-285750" eaLnBrk="1" hangingPunct="1">
              <a:lnSpc>
                <a:spcPct val="150000"/>
              </a:lnSpc>
              <a:buFont typeface="Wingdings" panose="05000000000000000000" pitchFamily="2" charset="2"/>
              <a:buChar char="p"/>
            </a:pPr>
            <a:r>
              <a:rPr lang="zh-CN" altLang="en-US" sz="1600" b="0" dirty="0">
                <a:solidFill>
                  <a:srgbClr val="000000"/>
                </a:solidFill>
                <a:latin typeface="楷体" panose="02010609060101010101" pitchFamily="49" charset="-122"/>
                <a:ea typeface="楷体" panose="02010609060101010101" pitchFamily="49" charset="-122"/>
              </a:rPr>
              <a:t>编制方案的技术人员在拆卸前对现场拆卸作业人员进行</a:t>
            </a:r>
            <a:r>
              <a:rPr lang="zh-CN" altLang="en-US" sz="1600" b="0" dirty="0">
                <a:solidFill>
                  <a:srgbClr val="FF0000"/>
                </a:solidFill>
                <a:latin typeface="楷体" panose="02010609060101010101" pitchFamily="49" charset="-122"/>
                <a:ea typeface="楷体" panose="02010609060101010101" pitchFamily="49" charset="-122"/>
              </a:rPr>
              <a:t>安全技术交底</a:t>
            </a:r>
            <a:r>
              <a:rPr lang="zh-CN" altLang="en-US" sz="1600" b="0" dirty="0">
                <a:solidFill>
                  <a:srgbClr val="000000"/>
                </a:solidFill>
                <a:latin typeface="楷体" panose="02010609060101010101" pitchFamily="49" charset="-122"/>
                <a:ea typeface="楷体" panose="02010609060101010101" pitchFamily="49" charset="-122"/>
              </a:rPr>
              <a:t>，并签字确认。</a:t>
            </a:r>
            <a:endParaRPr lang="zh-CN" altLang="en-US" sz="1600" b="0" dirty="0">
              <a:solidFill>
                <a:srgbClr val="000000"/>
              </a:solidFill>
              <a:latin typeface="楷体" panose="02010609060101010101" pitchFamily="49" charset="-122"/>
              <a:ea typeface="楷体" panose="02010609060101010101" pitchFamily="49" charset="-122"/>
            </a:endParaRPr>
          </a:p>
          <a:p>
            <a:pPr marL="285750" indent="-285750" eaLnBrk="1" hangingPunct="1">
              <a:lnSpc>
                <a:spcPct val="150000"/>
              </a:lnSpc>
              <a:buFont typeface="Wingdings" panose="05000000000000000000" pitchFamily="2" charset="2"/>
              <a:buChar char="p"/>
            </a:pPr>
            <a:r>
              <a:rPr lang="zh-CN" altLang="en-US" sz="1600" b="0" dirty="0" smtClean="0">
                <a:solidFill>
                  <a:srgbClr val="000000"/>
                </a:solidFill>
                <a:latin typeface="楷体" panose="02010609060101010101" pitchFamily="49" charset="-122"/>
                <a:ea typeface="楷体" panose="02010609060101010101" pitchFamily="49" charset="-122"/>
              </a:rPr>
              <a:t>恶劣天气</a:t>
            </a:r>
            <a:r>
              <a:rPr lang="zh-CN" altLang="en-US" sz="1600" b="0" dirty="0">
                <a:solidFill>
                  <a:srgbClr val="000000"/>
                </a:solidFill>
                <a:latin typeface="楷体" panose="02010609060101010101" pitchFamily="49" charset="-122"/>
                <a:ea typeface="楷体" panose="02010609060101010101" pitchFamily="49" charset="-122"/>
              </a:rPr>
              <a:t>和夜间时不得进行拆卸作业，施工升降机拆卸应</a:t>
            </a:r>
            <a:r>
              <a:rPr lang="zh-CN" altLang="en-US" sz="1600" b="0" dirty="0">
                <a:solidFill>
                  <a:srgbClr val="FF0000"/>
                </a:solidFill>
                <a:latin typeface="楷体" panose="02010609060101010101" pitchFamily="49" charset="-122"/>
                <a:ea typeface="楷体" panose="02010609060101010101" pitchFamily="49" charset="-122"/>
              </a:rPr>
              <a:t>连续拆卸</a:t>
            </a:r>
            <a:r>
              <a:rPr lang="zh-CN" altLang="en-US" sz="1600" b="0" dirty="0">
                <a:solidFill>
                  <a:srgbClr val="000000"/>
                </a:solidFill>
                <a:latin typeface="楷体" panose="02010609060101010101" pitchFamily="49" charset="-122"/>
                <a:ea typeface="楷体" panose="02010609060101010101" pitchFamily="49" charset="-122"/>
              </a:rPr>
              <a:t>，当拆卸作业不能连续完成时，应根据拆卸状态采取相应的安全措施。</a:t>
            </a:r>
            <a:endParaRPr lang="zh-CN" altLang="en-US" sz="1600" b="0" dirty="0">
              <a:solidFill>
                <a:srgbClr val="000000"/>
              </a:solidFill>
              <a:latin typeface="楷体" panose="02010609060101010101" pitchFamily="49" charset="-122"/>
              <a:ea typeface="楷体" panose="02010609060101010101" pitchFamily="49" charset="-122"/>
            </a:endParaRPr>
          </a:p>
        </p:txBody>
      </p:sp>
      <p:pic>
        <p:nvPicPr>
          <p:cNvPr id="9" name="图片 129" descr="暴风截图2016742309579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405" t="7999"/>
          <a:stretch>
            <a:fillRect/>
          </a:stretch>
        </p:blipFill>
        <p:spPr bwMode="auto">
          <a:xfrm>
            <a:off x="3527884" y="4905164"/>
            <a:ext cx="2634525"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25" descr="暴风截图2016742279920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869" t="7803" r="18802"/>
          <a:stretch>
            <a:fillRect/>
          </a:stretch>
        </p:blipFill>
        <p:spPr bwMode="auto">
          <a:xfrm>
            <a:off x="6347559" y="4905164"/>
            <a:ext cx="2544921"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23" descr="暴风截图2016742253126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986" t="9599" r="31329"/>
          <a:stretch>
            <a:fillRect/>
          </a:stretch>
        </p:blipFill>
        <p:spPr bwMode="auto">
          <a:xfrm>
            <a:off x="1560036" y="4905164"/>
            <a:ext cx="1779116"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bwMode="auto">
          <a:xfrm>
            <a:off x="1561212" y="6456500"/>
            <a:ext cx="1777940" cy="252028"/>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rgbClr val="2B166E"/>
                </a:solidFill>
                <a:effectLst/>
                <a:latin typeface="楷体" panose="02010609060101010101" pitchFamily="49" charset="-122"/>
                <a:ea typeface="楷体" panose="02010609060101010101" pitchFamily="49" charset="-122"/>
              </a:rPr>
              <a:t>拆卸告知</a:t>
            </a:r>
            <a:endParaRPr kumimoji="0" lang="zh-CN" altLang="en-US" sz="1400" b="1" i="0" u="none" strike="noStrike" cap="none" normalizeH="0" baseline="0" dirty="0" smtClean="0">
              <a:ln>
                <a:noFill/>
              </a:ln>
              <a:solidFill>
                <a:srgbClr val="2B166E"/>
              </a:solidFill>
              <a:effectLst/>
              <a:latin typeface="楷体" panose="02010609060101010101" pitchFamily="49" charset="-122"/>
              <a:ea typeface="楷体" panose="02010609060101010101" pitchFamily="49" charset="-122"/>
            </a:endParaRPr>
          </a:p>
        </p:txBody>
      </p:sp>
      <p:sp>
        <p:nvSpPr>
          <p:cNvPr id="13" name="矩形 12"/>
          <p:cNvSpPr/>
          <p:nvPr/>
        </p:nvSpPr>
        <p:spPr bwMode="auto">
          <a:xfrm>
            <a:off x="3536187" y="6451084"/>
            <a:ext cx="2626221" cy="252028"/>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zh-CN" altLang="en-US" dirty="0" smtClean="0">
                <a:latin typeface="楷体" panose="02010609060101010101" pitchFamily="49" charset="-122"/>
                <a:ea typeface="楷体" panose="02010609060101010101" pitchFamily="49" charset="-122"/>
              </a:rPr>
              <a:t>拆卸方案安全</a:t>
            </a:r>
            <a:r>
              <a:rPr kumimoji="0" lang="zh-CN" altLang="en-US" sz="1400" b="1" i="0" u="none" strike="noStrike" cap="none" normalizeH="0" baseline="0" dirty="0" smtClean="0">
                <a:ln>
                  <a:noFill/>
                </a:ln>
                <a:solidFill>
                  <a:srgbClr val="2B166E"/>
                </a:solidFill>
                <a:effectLst/>
                <a:latin typeface="楷体" panose="02010609060101010101" pitchFamily="49" charset="-122"/>
                <a:ea typeface="楷体" panose="02010609060101010101" pitchFamily="49" charset="-122"/>
              </a:rPr>
              <a:t>技术交底</a:t>
            </a:r>
            <a:endParaRPr kumimoji="0" lang="zh-CN" altLang="en-US" sz="1400" b="1" i="0" u="none" strike="noStrike" cap="none" normalizeH="0" baseline="0" dirty="0" smtClean="0">
              <a:ln>
                <a:noFill/>
              </a:ln>
              <a:solidFill>
                <a:srgbClr val="2B166E"/>
              </a:solidFill>
              <a:effectLst/>
              <a:latin typeface="楷体" panose="02010609060101010101" pitchFamily="49" charset="-122"/>
              <a:ea typeface="楷体" panose="02010609060101010101" pitchFamily="49" charset="-122"/>
            </a:endParaRPr>
          </a:p>
        </p:txBody>
      </p:sp>
      <p:sp>
        <p:nvSpPr>
          <p:cNvPr id="14" name="矩形 13"/>
          <p:cNvSpPr/>
          <p:nvPr/>
        </p:nvSpPr>
        <p:spPr bwMode="auto">
          <a:xfrm>
            <a:off x="6348393" y="6429782"/>
            <a:ext cx="2544087" cy="252028"/>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rgbClr val="2B166E"/>
                </a:solidFill>
                <a:effectLst/>
                <a:latin typeface="楷体" panose="02010609060101010101" pitchFamily="49" charset="-122"/>
                <a:ea typeface="楷体" panose="02010609060101010101" pitchFamily="49" charset="-122"/>
              </a:rPr>
              <a:t>警戒及旁站监督</a:t>
            </a:r>
            <a:endParaRPr kumimoji="0" lang="zh-CN" altLang="en-US" sz="1400" b="1" i="0" u="none" strike="noStrike" cap="none" normalizeH="0" baseline="0" dirty="0" smtClean="0">
              <a:ln>
                <a:noFill/>
              </a:ln>
              <a:solidFill>
                <a:srgbClr val="2B166E"/>
              </a:solidFill>
              <a:effectLst/>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矩形​​ 27"/>
          <p:cNvSpPr/>
          <p:nvPr/>
        </p:nvSpPr>
        <p:spPr>
          <a:xfrm>
            <a:off x="1403350" y="1844675"/>
            <a:ext cx="7740650" cy="3097213"/>
          </a:xfrm>
          <a:prstGeom prst="rect">
            <a:avLst/>
          </a:prstGeom>
          <a:solidFill>
            <a:schemeClr val="bg1">
              <a:lumMod val="95000"/>
            </a:schemeClr>
          </a:solid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32771" name="图片 20"/>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8075" r="8389"/>
          <a:stretch>
            <a:fillRect/>
          </a:stretch>
        </p:blipFill>
        <p:spPr bwMode="auto">
          <a:xfrm>
            <a:off x="1476375" y="2092325"/>
            <a:ext cx="2230438"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21"/>
          <p:cNvSpPr txBox="1">
            <a:spLocks noChangeArrowheads="1"/>
          </p:cNvSpPr>
          <p:nvPr/>
        </p:nvSpPr>
        <p:spPr bwMode="auto">
          <a:xfrm>
            <a:off x="3706813" y="2924175"/>
            <a:ext cx="54371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3200" dirty="0" smtClean="0">
                <a:solidFill>
                  <a:srgbClr val="000000"/>
                </a:solidFill>
                <a:latin typeface="楷体" panose="02010609060101010101" pitchFamily="49" charset="-122"/>
                <a:ea typeface="楷体" panose="02010609060101010101" pitchFamily="49" charset="-122"/>
              </a:rPr>
              <a:t>三、隐患排查治理</a:t>
            </a:r>
            <a:endParaRPr lang="en-US" altLang="zh-CN" sz="3200" dirty="0">
              <a:solidFill>
                <a:srgbClr val="0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3" descr="DSC08940"/>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19672" y="1376363"/>
            <a:ext cx="3920834" cy="540000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1</a:t>
            </a:r>
            <a:r>
              <a:rPr lang="zh-CN" altLang="en-US" sz="1800" dirty="0">
                <a:solidFill>
                  <a:srgbClr val="000000"/>
                </a:solidFill>
                <a:latin typeface="楷体" panose="02010609060101010101" pitchFamily="49" charset="-122"/>
                <a:ea typeface="楷体" panose="02010609060101010101" pitchFamily="49" charset="-122"/>
              </a:rPr>
              <a:t>、施工升降机常见隐患</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三、隐患排查治理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2" name="椭圆 1"/>
          <p:cNvSpPr/>
          <p:nvPr/>
        </p:nvSpPr>
        <p:spPr bwMode="auto">
          <a:xfrm>
            <a:off x="2123728" y="2708920"/>
            <a:ext cx="2160240" cy="3348372"/>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cxnSp>
        <p:nvCxnSpPr>
          <p:cNvPr id="4" name="直接箭头连接符 3"/>
          <p:cNvCxnSpPr>
            <a:stCxn id="2" idx="6"/>
            <a:endCxn id="11" idx="1"/>
          </p:cNvCxnSpPr>
          <p:nvPr/>
        </p:nvCxnSpPr>
        <p:spPr bwMode="auto">
          <a:xfrm>
            <a:off x="4283968" y="4383106"/>
            <a:ext cx="1844290" cy="0"/>
          </a:xfrm>
          <a:prstGeom prst="straightConnector1">
            <a:avLst/>
          </a:prstGeom>
          <a:solidFill>
            <a:schemeClr val="accent1"/>
          </a:solidFill>
          <a:ln w="38100" cap="flat" cmpd="sng" algn="ctr">
            <a:solidFill>
              <a:srgbClr val="00B0F0"/>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矩形 4"/>
          <p:cNvSpPr>
            <a:spLocks noChangeArrowheads="1"/>
          </p:cNvSpPr>
          <p:nvPr/>
        </p:nvSpPr>
        <p:spPr bwMode="auto">
          <a:xfrm>
            <a:off x="6128258" y="3996461"/>
            <a:ext cx="2304256" cy="773289"/>
          </a:xfrm>
          <a:prstGeom prst="rect">
            <a:avLst/>
          </a:prstGeom>
          <a:noFill/>
          <a:ln w="9525">
            <a:solidFill>
              <a:srgbClr val="00B0F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p>
            <a:pPr eaLnBrk="1" hangingPunct="1">
              <a:lnSpc>
                <a:spcPct val="150000"/>
              </a:lnSpc>
            </a:pPr>
            <a:r>
              <a:rPr lang="zh-CN" altLang="en-US" sz="1600" b="0" dirty="0" smtClean="0">
                <a:solidFill>
                  <a:srgbClr val="C00000"/>
                </a:solidFill>
                <a:latin typeface="楷体" panose="02010609060101010101" pitchFamily="49" charset="-122"/>
                <a:ea typeface="楷体" panose="02010609060101010101" pitchFamily="49" charset="-122"/>
              </a:rPr>
              <a:t>隐患描述：施工</a:t>
            </a:r>
            <a:r>
              <a:rPr lang="zh-CN" altLang="en-US" sz="1600" b="0" dirty="0">
                <a:solidFill>
                  <a:srgbClr val="C00000"/>
                </a:solidFill>
                <a:latin typeface="楷体" panose="02010609060101010101" pitchFamily="49" charset="-122"/>
                <a:ea typeface="楷体" panose="02010609060101010101" pitchFamily="49" charset="-122"/>
              </a:rPr>
              <a:t>电梯外侧未采用连锁装置</a:t>
            </a:r>
            <a:endParaRPr lang="zh-CN" altLang="en-US" sz="1600" b="0" dirty="0">
              <a:solidFill>
                <a:srgbClr val="C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3" descr="DSC0529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41438" y="1484784"/>
            <a:ext cx="5760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1</a:t>
            </a:r>
            <a:r>
              <a:rPr lang="zh-CN" altLang="en-US" sz="1800" dirty="0">
                <a:solidFill>
                  <a:srgbClr val="000000"/>
                </a:solidFill>
                <a:latin typeface="楷体" panose="02010609060101010101" pitchFamily="49" charset="-122"/>
                <a:ea typeface="楷体" panose="02010609060101010101" pitchFamily="49" charset="-122"/>
              </a:rPr>
              <a:t>、施工升降机常见隐患</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三、隐患排查治理</a:t>
            </a:r>
            <a:endParaRPr lang="en-US" altLang="zh-CN" sz="2400" b="0" dirty="0">
              <a:solidFill>
                <a:srgbClr val="000000"/>
              </a:solidFill>
              <a:latin typeface="楷体" panose="02010609060101010101" pitchFamily="49" charset="-122"/>
              <a:ea typeface="楷体" panose="02010609060101010101" pitchFamily="49" charset="-122"/>
            </a:endParaRPr>
          </a:p>
        </p:txBody>
      </p:sp>
      <p:cxnSp>
        <p:nvCxnSpPr>
          <p:cNvPr id="4" name="直接箭头连接符 3"/>
          <p:cNvCxnSpPr>
            <a:stCxn id="39" idx="6"/>
            <a:endCxn id="11" idx="1"/>
          </p:cNvCxnSpPr>
          <p:nvPr/>
        </p:nvCxnSpPr>
        <p:spPr bwMode="auto">
          <a:xfrm>
            <a:off x="4535425" y="3842806"/>
            <a:ext cx="2844317" cy="0"/>
          </a:xfrm>
          <a:prstGeom prst="straightConnector1">
            <a:avLst/>
          </a:prstGeom>
          <a:solidFill>
            <a:schemeClr val="accent1"/>
          </a:solidFill>
          <a:ln w="38100" cap="flat" cmpd="sng" algn="ctr">
            <a:solidFill>
              <a:srgbClr val="00B0F0"/>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矩形 4"/>
          <p:cNvSpPr>
            <a:spLocks noChangeArrowheads="1"/>
          </p:cNvSpPr>
          <p:nvPr/>
        </p:nvSpPr>
        <p:spPr bwMode="auto">
          <a:xfrm>
            <a:off x="7379742" y="2873310"/>
            <a:ext cx="1620750" cy="1938992"/>
          </a:xfrm>
          <a:prstGeom prst="rect">
            <a:avLst/>
          </a:prstGeom>
          <a:noFill/>
          <a:ln w="9525">
            <a:solidFill>
              <a:srgbClr val="00B0F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p>
            <a:pPr eaLnBrk="1" hangingPunct="1">
              <a:lnSpc>
                <a:spcPct val="150000"/>
              </a:lnSpc>
            </a:pPr>
            <a:r>
              <a:rPr lang="zh-CN" altLang="en-US" sz="1600" b="0" dirty="0" smtClean="0">
                <a:solidFill>
                  <a:srgbClr val="C00000"/>
                </a:solidFill>
                <a:latin typeface="楷体" panose="02010609060101010101" pitchFamily="49" charset="-122"/>
                <a:ea typeface="楷体" panose="02010609060101010101" pitchFamily="49" charset="-122"/>
              </a:rPr>
              <a:t>隐患</a:t>
            </a:r>
            <a:r>
              <a:rPr lang="zh-CN" altLang="en-US" sz="1600" b="0" dirty="0">
                <a:solidFill>
                  <a:srgbClr val="C00000"/>
                </a:solidFill>
                <a:latin typeface="楷体" panose="02010609060101010101" pitchFamily="49" charset="-122"/>
                <a:ea typeface="楷体" panose="02010609060101010101" pitchFamily="49" charset="-122"/>
              </a:rPr>
              <a:t>描述：施工升降机卸料口无防护门；架体外围未使用安全网封闭</a:t>
            </a:r>
            <a:endParaRPr lang="zh-CN" altLang="en-US" sz="1600" b="0" dirty="0">
              <a:solidFill>
                <a:srgbClr val="C00000"/>
              </a:solidFill>
              <a:latin typeface="楷体" panose="02010609060101010101" pitchFamily="49" charset="-122"/>
              <a:ea typeface="楷体" panose="02010609060101010101" pitchFamily="49" charset="-122"/>
            </a:endParaRPr>
          </a:p>
        </p:txBody>
      </p:sp>
      <p:sp>
        <p:nvSpPr>
          <p:cNvPr id="27" name="矩形 26"/>
          <p:cNvSpPr/>
          <p:nvPr/>
        </p:nvSpPr>
        <p:spPr bwMode="auto">
          <a:xfrm>
            <a:off x="1763117" y="1988840"/>
            <a:ext cx="576064" cy="381594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cxnSp>
        <p:nvCxnSpPr>
          <p:cNvPr id="25" name="肘形连接符 24"/>
          <p:cNvCxnSpPr>
            <a:stCxn id="27" idx="2"/>
            <a:endCxn id="11" idx="2"/>
          </p:cNvCxnSpPr>
          <p:nvPr/>
        </p:nvCxnSpPr>
        <p:spPr bwMode="auto">
          <a:xfrm rot="5400000" flipH="1" flipV="1">
            <a:off x="4624392" y="2239059"/>
            <a:ext cx="992482" cy="6138968"/>
          </a:xfrm>
          <a:prstGeom prst="bentConnector3">
            <a:avLst>
              <a:gd name="adj1" fmla="val -48248"/>
            </a:avLst>
          </a:prstGeom>
          <a:solidFill>
            <a:schemeClr val="accent1"/>
          </a:solidFill>
          <a:ln w="38100" cap="flat" cmpd="sng" algn="ctr">
            <a:solidFill>
              <a:srgbClr val="00B0F0"/>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矩形 33"/>
          <p:cNvSpPr/>
          <p:nvPr/>
        </p:nvSpPr>
        <p:spPr bwMode="auto">
          <a:xfrm>
            <a:off x="5440925" y="2003050"/>
            <a:ext cx="1614780" cy="381594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cxnSp>
        <p:nvCxnSpPr>
          <p:cNvPr id="35" name="直接箭头连接符 34"/>
          <p:cNvCxnSpPr>
            <a:stCxn id="34" idx="2"/>
          </p:cNvCxnSpPr>
          <p:nvPr/>
        </p:nvCxnSpPr>
        <p:spPr bwMode="auto">
          <a:xfrm>
            <a:off x="6248315" y="5818994"/>
            <a:ext cx="0" cy="454322"/>
          </a:xfrm>
          <a:prstGeom prst="straightConnector1">
            <a:avLst/>
          </a:prstGeom>
          <a:solidFill>
            <a:schemeClr val="accent1"/>
          </a:solidFill>
          <a:ln w="38100" cap="flat" cmpd="sng" algn="ctr">
            <a:solidFill>
              <a:srgbClr val="00B0F0"/>
            </a:solidFill>
            <a:prstDash val="sysDash"/>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椭圆 38"/>
          <p:cNvSpPr/>
          <p:nvPr/>
        </p:nvSpPr>
        <p:spPr bwMode="auto">
          <a:xfrm>
            <a:off x="2555205" y="1880828"/>
            <a:ext cx="1980220" cy="392395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C:\Users\Administrator\Desktop\施工电梯课件\图片\施工电梯课件IMG_6606.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6778" t="10612" r="7210"/>
          <a:stretch>
            <a:fillRect/>
          </a:stretch>
        </p:blipFill>
        <p:spPr bwMode="auto">
          <a:xfrm>
            <a:off x="1588128" y="1383082"/>
            <a:ext cx="3694905" cy="288000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1</a:t>
            </a:r>
            <a:r>
              <a:rPr lang="zh-CN" altLang="en-US" sz="1800" dirty="0">
                <a:solidFill>
                  <a:srgbClr val="000000"/>
                </a:solidFill>
                <a:latin typeface="楷体" panose="02010609060101010101" pitchFamily="49" charset="-122"/>
                <a:ea typeface="楷体" panose="02010609060101010101" pitchFamily="49" charset="-122"/>
              </a:rPr>
              <a:t>、施工升降机常见隐患</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三、隐患排查治理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2" name="椭圆 1"/>
          <p:cNvSpPr/>
          <p:nvPr/>
        </p:nvSpPr>
        <p:spPr bwMode="auto">
          <a:xfrm>
            <a:off x="2129386" y="1520788"/>
            <a:ext cx="2304256" cy="2664295"/>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cxnSp>
        <p:nvCxnSpPr>
          <p:cNvPr id="4" name="直接箭头连接符 3"/>
          <p:cNvCxnSpPr>
            <a:stCxn id="2" idx="4"/>
            <a:endCxn id="11" idx="0"/>
          </p:cNvCxnSpPr>
          <p:nvPr/>
        </p:nvCxnSpPr>
        <p:spPr bwMode="auto">
          <a:xfrm>
            <a:off x="3281514" y="4185083"/>
            <a:ext cx="0" cy="1329344"/>
          </a:xfrm>
          <a:prstGeom prst="straightConnector1">
            <a:avLst/>
          </a:prstGeom>
          <a:solidFill>
            <a:schemeClr val="accent1"/>
          </a:solidFill>
          <a:ln w="38100" cap="flat" cmpd="sng" algn="ctr">
            <a:solidFill>
              <a:srgbClr val="00B0F0"/>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矩形 4"/>
          <p:cNvSpPr>
            <a:spLocks noChangeArrowheads="1"/>
          </p:cNvSpPr>
          <p:nvPr/>
        </p:nvSpPr>
        <p:spPr bwMode="auto">
          <a:xfrm>
            <a:off x="2129386" y="5514427"/>
            <a:ext cx="2304256" cy="830997"/>
          </a:xfrm>
          <a:prstGeom prst="rect">
            <a:avLst/>
          </a:prstGeom>
          <a:noFill/>
          <a:ln w="9525">
            <a:solidFill>
              <a:srgbClr val="00B0F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p>
            <a:pPr eaLnBrk="1" hangingPunct="1">
              <a:lnSpc>
                <a:spcPct val="150000"/>
              </a:lnSpc>
            </a:pPr>
            <a:r>
              <a:rPr lang="zh-CN" altLang="en-US" sz="1600" b="0" dirty="0" smtClean="0">
                <a:solidFill>
                  <a:srgbClr val="C00000"/>
                </a:solidFill>
                <a:latin typeface="楷体" panose="02010609060101010101" pitchFamily="49" charset="-122"/>
                <a:ea typeface="楷体" panose="02010609060101010101" pitchFamily="49" charset="-122"/>
              </a:rPr>
              <a:t>隐患</a:t>
            </a:r>
            <a:r>
              <a:rPr lang="zh-CN" altLang="en-US" sz="1600" b="0" dirty="0">
                <a:solidFill>
                  <a:srgbClr val="C00000"/>
                </a:solidFill>
                <a:latin typeface="楷体" panose="02010609060101010101" pitchFamily="49" charset="-122"/>
                <a:ea typeface="楷体" panose="02010609060101010101" pitchFamily="49" charset="-122"/>
              </a:rPr>
              <a:t>描述</a:t>
            </a:r>
            <a:r>
              <a:rPr lang="zh-CN" altLang="en-US" sz="1600" b="0" dirty="0" smtClean="0">
                <a:solidFill>
                  <a:srgbClr val="C00000"/>
                </a:solidFill>
                <a:latin typeface="楷体" panose="02010609060101010101" pitchFamily="49" charset="-122"/>
                <a:ea typeface="楷体" panose="02010609060101010101" pitchFamily="49" charset="-122"/>
              </a:rPr>
              <a:t>：施工升降机专用配电箱无防护棚</a:t>
            </a:r>
            <a:endParaRPr lang="zh-CN" altLang="en-US" sz="1600" b="0" dirty="0">
              <a:solidFill>
                <a:srgbClr val="C00000"/>
              </a:solidFill>
              <a:latin typeface="楷体" panose="02010609060101010101" pitchFamily="49" charset="-122"/>
              <a:ea typeface="楷体" panose="02010609060101010101" pitchFamily="49" charset="-122"/>
            </a:endParaRPr>
          </a:p>
        </p:txBody>
      </p:sp>
      <p:pic>
        <p:nvPicPr>
          <p:cNvPr id="24" name="Picture 3" descr="DSC07950"/>
          <p:cNvPicPr>
            <a:picLocks noChangeAspect="1" noChangeArrowheads="1"/>
          </p:cNvPicPr>
          <p:nvPr/>
        </p:nvPicPr>
        <p:blipFill rotWithShape="1">
          <a:blip r:embed="rId3">
            <a:extLst>
              <a:ext uri="{28A0092B-C50C-407E-A947-70E740481C1C}">
                <a14:useLocalDpi xmlns:a14="http://schemas.microsoft.com/office/drawing/2010/main" val="0"/>
              </a:ext>
            </a:extLst>
          </a:blip>
          <a:srcRect l="12095" t="9008" r="8979"/>
          <a:stretch>
            <a:fillRect/>
          </a:stretch>
        </p:blipFill>
        <p:spPr bwMode="auto">
          <a:xfrm>
            <a:off x="5616116" y="1376363"/>
            <a:ext cx="3330808" cy="2880000"/>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4"/>
          <p:cNvSpPr>
            <a:spLocks noChangeArrowheads="1"/>
          </p:cNvSpPr>
          <p:nvPr/>
        </p:nvSpPr>
        <p:spPr bwMode="auto">
          <a:xfrm>
            <a:off x="6129392" y="5514427"/>
            <a:ext cx="2304256" cy="830997"/>
          </a:xfrm>
          <a:prstGeom prst="rect">
            <a:avLst/>
          </a:prstGeom>
          <a:noFill/>
          <a:ln w="9525">
            <a:solidFill>
              <a:srgbClr val="00B0F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p>
            <a:pPr eaLnBrk="1" hangingPunct="1">
              <a:lnSpc>
                <a:spcPct val="150000"/>
              </a:lnSpc>
            </a:pPr>
            <a:r>
              <a:rPr lang="zh-CN" altLang="en-US" sz="1600" b="0" dirty="0" smtClean="0">
                <a:solidFill>
                  <a:srgbClr val="C00000"/>
                </a:solidFill>
                <a:latin typeface="楷体" panose="02010609060101010101" pitchFamily="49" charset="-122"/>
                <a:ea typeface="楷体" panose="02010609060101010101" pitchFamily="49" charset="-122"/>
              </a:rPr>
              <a:t>隐患</a:t>
            </a:r>
            <a:r>
              <a:rPr lang="zh-CN" altLang="en-US" sz="1600" b="0" dirty="0">
                <a:solidFill>
                  <a:srgbClr val="C00000"/>
                </a:solidFill>
                <a:latin typeface="楷体" panose="02010609060101010101" pitchFamily="49" charset="-122"/>
                <a:ea typeface="楷体" panose="02010609060101010101" pitchFamily="49" charset="-122"/>
              </a:rPr>
              <a:t>描述</a:t>
            </a:r>
            <a:r>
              <a:rPr lang="zh-CN" altLang="en-US" sz="1600" b="0" dirty="0" smtClean="0">
                <a:solidFill>
                  <a:srgbClr val="C00000"/>
                </a:solidFill>
                <a:latin typeface="楷体" panose="02010609060101010101" pitchFamily="49" charset="-122"/>
                <a:ea typeface="楷体" panose="02010609060101010101" pitchFamily="49" charset="-122"/>
              </a:rPr>
              <a:t>：开关箱</a:t>
            </a:r>
            <a:r>
              <a:rPr lang="zh-CN" altLang="en-US" sz="1600" b="0" dirty="0">
                <a:solidFill>
                  <a:srgbClr val="C00000"/>
                </a:solidFill>
                <a:latin typeface="楷体" panose="02010609060101010101" pitchFamily="49" charset="-122"/>
                <a:ea typeface="楷体" panose="02010609060101010101" pitchFamily="49" charset="-122"/>
              </a:rPr>
              <a:t>接线</a:t>
            </a:r>
            <a:r>
              <a:rPr lang="zh-CN" altLang="en-US" sz="1600" b="0" dirty="0" smtClean="0">
                <a:solidFill>
                  <a:srgbClr val="C00000"/>
                </a:solidFill>
                <a:latin typeface="楷体" panose="02010609060101010101" pitchFamily="49" charset="-122"/>
                <a:ea typeface="楷体" panose="02010609060101010101" pitchFamily="49" charset="-122"/>
              </a:rPr>
              <a:t>未</a:t>
            </a:r>
            <a:r>
              <a:rPr lang="zh-CN" altLang="en-US" sz="1600" b="0" dirty="0">
                <a:solidFill>
                  <a:srgbClr val="C00000"/>
                </a:solidFill>
                <a:latin typeface="楷体" panose="02010609060101010101" pitchFamily="49" charset="-122"/>
                <a:ea typeface="楷体" panose="02010609060101010101" pitchFamily="49" charset="-122"/>
              </a:rPr>
              <a:t>过漏电保护器 </a:t>
            </a:r>
            <a:endParaRPr lang="zh-CN" altLang="en-US" sz="1600" b="0" dirty="0">
              <a:solidFill>
                <a:srgbClr val="C00000"/>
              </a:solidFill>
              <a:latin typeface="楷体" panose="02010609060101010101" pitchFamily="49" charset="-122"/>
              <a:ea typeface="楷体" panose="02010609060101010101" pitchFamily="49" charset="-122"/>
            </a:endParaRPr>
          </a:p>
        </p:txBody>
      </p:sp>
      <p:cxnSp>
        <p:nvCxnSpPr>
          <p:cNvPr id="31" name="直接箭头连接符 30"/>
          <p:cNvCxnSpPr>
            <a:stCxn id="36" idx="4"/>
            <a:endCxn id="30" idx="0"/>
          </p:cNvCxnSpPr>
          <p:nvPr/>
        </p:nvCxnSpPr>
        <p:spPr bwMode="auto">
          <a:xfrm>
            <a:off x="7257755" y="3753035"/>
            <a:ext cx="23765" cy="1761392"/>
          </a:xfrm>
          <a:prstGeom prst="straightConnector1">
            <a:avLst/>
          </a:prstGeom>
          <a:solidFill>
            <a:schemeClr val="accent1"/>
          </a:solidFill>
          <a:ln w="38100" cap="flat" cmpd="sng" algn="ctr">
            <a:solidFill>
              <a:srgbClr val="00B0F0"/>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椭圆 35"/>
          <p:cNvSpPr/>
          <p:nvPr/>
        </p:nvSpPr>
        <p:spPr bwMode="auto">
          <a:xfrm>
            <a:off x="5803050" y="1736282"/>
            <a:ext cx="2909409" cy="2016753"/>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smtClean="0">
                <a:solidFill>
                  <a:srgbClr val="000000"/>
                </a:solidFill>
                <a:latin typeface="楷体" panose="02010609060101010101" pitchFamily="49" charset="-122"/>
                <a:ea typeface="楷体" panose="02010609060101010101" pitchFamily="49" charset="-122"/>
              </a:rPr>
              <a:t>1</a:t>
            </a:r>
            <a:r>
              <a:rPr lang="zh-CN" altLang="en-US" sz="1800" dirty="0" smtClean="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施工</a:t>
            </a:r>
            <a:r>
              <a:rPr lang="zh-CN" altLang="en-US" sz="1800" dirty="0" smtClean="0">
                <a:solidFill>
                  <a:srgbClr val="000000"/>
                </a:solidFill>
                <a:latin typeface="楷体" panose="02010609060101010101" pitchFamily="49" charset="-122"/>
                <a:ea typeface="楷体" panose="02010609060101010101" pitchFamily="49" charset="-122"/>
              </a:rPr>
              <a:t>升降机简介</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6149"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a:solidFill>
                  <a:srgbClr val="000000"/>
                </a:solidFill>
                <a:latin typeface="楷体" panose="02010609060101010101" pitchFamily="49" charset="-122"/>
                <a:ea typeface="楷体" panose="02010609060101010101" pitchFamily="49" charset="-122"/>
              </a:rPr>
              <a:t>一</a:t>
            </a:r>
            <a:r>
              <a:rPr lang="zh-CN" altLang="en-US" sz="2400" b="0" dirty="0" smtClean="0">
                <a:solidFill>
                  <a:srgbClr val="000000"/>
                </a:solidFill>
                <a:latin typeface="楷体" panose="02010609060101010101" pitchFamily="49" charset="-122"/>
                <a:ea typeface="楷体" panose="02010609060101010101" pitchFamily="49" charset="-122"/>
              </a:rPr>
              <a:t>、概述</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5" name="文本框 61"/>
          <p:cNvSpPr txBox="1">
            <a:spLocks noChangeArrowheads="1"/>
          </p:cNvSpPr>
          <p:nvPr/>
        </p:nvSpPr>
        <p:spPr bwMode="auto">
          <a:xfrm>
            <a:off x="2063508" y="1484784"/>
            <a:ext cx="6372708"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indent="0">
              <a:lnSpc>
                <a:spcPct val="150000"/>
              </a:lnSpc>
            </a:pPr>
            <a:r>
              <a:rPr lang="zh-CN" altLang="en-US" sz="1800" b="0" dirty="0">
                <a:solidFill>
                  <a:srgbClr val="000000"/>
                </a:solidFill>
                <a:latin typeface="楷体" panose="02010609060101010101" pitchFamily="49" charset="-122"/>
                <a:ea typeface="楷体" panose="02010609060101010101" pitchFamily="49" charset="-122"/>
              </a:rPr>
              <a:t>施工升降机主要由钢结构、传动系统、</a:t>
            </a:r>
            <a:r>
              <a:rPr lang="zh-CN" altLang="en-US" sz="1800" b="0" dirty="0" smtClean="0">
                <a:solidFill>
                  <a:srgbClr val="000000"/>
                </a:solidFill>
                <a:latin typeface="楷体" panose="02010609060101010101" pitchFamily="49" charset="-122"/>
                <a:ea typeface="楷体" panose="02010609060101010101" pitchFamily="49" charset="-122"/>
              </a:rPr>
              <a:t>电气系统</a:t>
            </a:r>
            <a:r>
              <a:rPr lang="zh-CN" altLang="en-US" sz="1800" b="0" dirty="0">
                <a:solidFill>
                  <a:srgbClr val="000000"/>
                </a:solidFill>
                <a:latin typeface="楷体" panose="02010609060101010101" pitchFamily="49" charset="-122"/>
                <a:ea typeface="楷体" panose="02010609060101010101" pitchFamily="49" charset="-122"/>
              </a:rPr>
              <a:t>及安全控制系统等几部分组成</a:t>
            </a:r>
            <a:r>
              <a:rPr lang="zh-CN" altLang="en-US" sz="1800" b="0" dirty="0" smtClean="0">
                <a:solidFill>
                  <a:srgbClr val="000000"/>
                </a:solidFill>
                <a:latin typeface="楷体" panose="02010609060101010101" pitchFamily="49" charset="-122"/>
                <a:ea typeface="楷体" panose="02010609060101010101" pitchFamily="49" charset="-122"/>
              </a:rPr>
              <a:t>。单纯</a:t>
            </a:r>
            <a:r>
              <a:rPr lang="zh-CN" altLang="en-US" sz="1800" b="0" dirty="0">
                <a:solidFill>
                  <a:srgbClr val="000000"/>
                </a:solidFill>
                <a:latin typeface="楷体" panose="02010609060101010101" pitchFamily="49" charset="-122"/>
                <a:ea typeface="楷体" panose="02010609060101010101" pitchFamily="49" charset="-122"/>
              </a:rPr>
              <a:t>的施工电梯是由底架围栏、吊笼、</a:t>
            </a:r>
            <a:r>
              <a:rPr lang="zh-CN" altLang="en-US" sz="1800" b="0" dirty="0" smtClean="0">
                <a:solidFill>
                  <a:srgbClr val="000000"/>
                </a:solidFill>
                <a:latin typeface="楷体" panose="02010609060101010101" pitchFamily="49" charset="-122"/>
                <a:ea typeface="楷体" panose="02010609060101010101" pitchFamily="49" charset="-122"/>
              </a:rPr>
              <a:t>导轨架</a:t>
            </a:r>
            <a:r>
              <a:rPr lang="zh-CN" altLang="en-US" sz="1800" b="0" dirty="0">
                <a:solidFill>
                  <a:srgbClr val="000000"/>
                </a:solidFill>
                <a:latin typeface="楷体" panose="02010609060101010101" pitchFamily="49" charset="-122"/>
                <a:ea typeface="楷体" panose="02010609060101010101" pitchFamily="49" charset="-122"/>
              </a:rPr>
              <a:t>、标准节、导轨附墙架、电气系统等几部分</a:t>
            </a:r>
            <a:r>
              <a:rPr lang="zh-CN" altLang="en-US" sz="1800" b="0" dirty="0" smtClean="0">
                <a:solidFill>
                  <a:srgbClr val="000000"/>
                </a:solidFill>
                <a:latin typeface="楷体" panose="02010609060101010101" pitchFamily="49" charset="-122"/>
                <a:ea typeface="楷体" panose="02010609060101010101" pitchFamily="49" charset="-122"/>
              </a:rPr>
              <a:t>组成</a:t>
            </a:r>
            <a:r>
              <a:rPr lang="zh-CN" altLang="en-US" sz="1800" b="0" dirty="0">
                <a:solidFill>
                  <a:srgbClr val="000000"/>
                </a:solidFill>
                <a:latin typeface="楷体" panose="02010609060101010101" pitchFamily="49" charset="-122"/>
                <a:ea typeface="楷体" panose="02010609060101010101" pitchFamily="49" charset="-122"/>
              </a:rPr>
              <a:t>。它是建筑中经常使用的载人载货施工</a:t>
            </a:r>
            <a:r>
              <a:rPr lang="zh-CN" altLang="en-US" sz="1800" b="0" dirty="0" smtClean="0">
                <a:solidFill>
                  <a:srgbClr val="000000"/>
                </a:solidFill>
                <a:latin typeface="楷体" panose="02010609060101010101" pitchFamily="49" charset="-122"/>
                <a:ea typeface="楷体" panose="02010609060101010101" pitchFamily="49" charset="-122"/>
              </a:rPr>
              <a:t>机械，</a:t>
            </a:r>
            <a:endParaRPr lang="zh-CN" altLang="en-US" sz="1800" b="0" dirty="0" smtClean="0">
              <a:solidFill>
                <a:srgbClr val="000000"/>
              </a:solidFill>
              <a:latin typeface="楷体" panose="02010609060101010101" pitchFamily="49" charset="-122"/>
              <a:ea typeface="楷体" panose="02010609060101010101" pitchFamily="49" charset="-122"/>
            </a:endParaRPr>
          </a:p>
          <a:p>
            <a:pPr indent="0">
              <a:lnSpc>
                <a:spcPct val="150000"/>
              </a:lnSpc>
            </a:pPr>
            <a:r>
              <a:rPr lang="zh-CN" altLang="en-US" sz="1800" b="0" dirty="0" smtClean="0">
                <a:solidFill>
                  <a:srgbClr val="000000"/>
                </a:solidFill>
                <a:latin typeface="楷体" panose="02010609060101010101" pitchFamily="49" charset="-122"/>
                <a:ea typeface="楷体" panose="02010609060101010101" pitchFamily="49" charset="-122"/>
              </a:rPr>
              <a:t>由于其独特的箱体结构使其乘坐起来既安全又舒适</a:t>
            </a:r>
            <a:r>
              <a:rPr lang="zh-CN" altLang="en-US" sz="1800" b="0" dirty="0">
                <a:solidFill>
                  <a:srgbClr val="000000"/>
                </a:solidFill>
                <a:latin typeface="楷体" panose="02010609060101010101" pitchFamily="49" charset="-122"/>
                <a:ea typeface="楷体" panose="02010609060101010101" pitchFamily="49" charset="-122"/>
              </a:rPr>
              <a:t>。施工电梯在工地上通常是配合塔吊使用，</a:t>
            </a:r>
            <a:r>
              <a:rPr lang="zh-CN" altLang="en-US" sz="1800" b="0" dirty="0" smtClean="0">
                <a:solidFill>
                  <a:srgbClr val="000000"/>
                </a:solidFill>
                <a:latin typeface="楷体" panose="02010609060101010101" pitchFamily="49" charset="-122"/>
                <a:ea typeface="楷体" panose="02010609060101010101" pitchFamily="49" charset="-122"/>
              </a:rPr>
              <a:t>一般</a:t>
            </a:r>
            <a:r>
              <a:rPr lang="zh-CN" altLang="en-US" sz="1800" b="0" dirty="0">
                <a:solidFill>
                  <a:srgbClr val="000000"/>
                </a:solidFill>
                <a:latin typeface="楷体" panose="02010609060101010101" pitchFamily="49" charset="-122"/>
                <a:ea typeface="楷体" panose="02010609060101010101" pitchFamily="49" charset="-122"/>
              </a:rPr>
              <a:t>载重量在</a:t>
            </a:r>
            <a:r>
              <a:rPr lang="en-US" altLang="zh-CN" sz="1800" b="0" dirty="0">
                <a:solidFill>
                  <a:srgbClr val="000000"/>
                </a:solidFill>
                <a:latin typeface="楷体" panose="02010609060101010101" pitchFamily="49" charset="-122"/>
                <a:ea typeface="楷体" panose="02010609060101010101" pitchFamily="49" charset="-122"/>
              </a:rPr>
              <a:t>1-5</a:t>
            </a:r>
            <a:r>
              <a:rPr lang="zh-CN" altLang="en-US" sz="1800" b="0" dirty="0">
                <a:solidFill>
                  <a:srgbClr val="000000"/>
                </a:solidFill>
                <a:latin typeface="楷体" panose="02010609060101010101" pitchFamily="49" charset="-122"/>
                <a:ea typeface="楷体" panose="02010609060101010101" pitchFamily="49" charset="-122"/>
              </a:rPr>
              <a:t>吨，运行速度为</a:t>
            </a:r>
            <a:r>
              <a:rPr lang="en-US" altLang="zh-CN" sz="1800" b="0" dirty="0">
                <a:solidFill>
                  <a:srgbClr val="000000"/>
                </a:solidFill>
                <a:latin typeface="楷体" panose="02010609060101010101" pitchFamily="49" charset="-122"/>
                <a:ea typeface="楷体" panose="02010609060101010101" pitchFamily="49" charset="-122"/>
              </a:rPr>
              <a:t>1-60M/min</a:t>
            </a:r>
            <a:r>
              <a:rPr lang="zh-CN" altLang="en-US" sz="1800" b="0" dirty="0">
                <a:solidFill>
                  <a:srgbClr val="000000"/>
                </a:solidFill>
                <a:latin typeface="楷体" panose="02010609060101010101" pitchFamily="49" charset="-122"/>
                <a:ea typeface="楷体" panose="02010609060101010101" pitchFamily="49" charset="-122"/>
              </a:rPr>
              <a:t>。</a:t>
            </a:r>
            <a:endParaRPr lang="zh-CN" altLang="en-US" sz="1800" b="0" dirty="0">
              <a:solidFill>
                <a:srgbClr val="0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3" descr="DSC0163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19672" y="1699595"/>
            <a:ext cx="480132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1</a:t>
            </a:r>
            <a:r>
              <a:rPr lang="zh-CN" altLang="en-US" sz="1800" dirty="0">
                <a:solidFill>
                  <a:srgbClr val="000000"/>
                </a:solidFill>
                <a:latin typeface="楷体" panose="02010609060101010101" pitchFamily="49" charset="-122"/>
                <a:ea typeface="楷体" panose="02010609060101010101" pitchFamily="49" charset="-122"/>
              </a:rPr>
              <a:t>、施工升降机常见隐患</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三、隐患排查治理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2" name="椭圆 1"/>
          <p:cNvSpPr/>
          <p:nvPr/>
        </p:nvSpPr>
        <p:spPr bwMode="auto">
          <a:xfrm>
            <a:off x="3383868" y="1772815"/>
            <a:ext cx="1692957" cy="3420381"/>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cxnSp>
        <p:nvCxnSpPr>
          <p:cNvPr id="4" name="直接箭头连接符 3"/>
          <p:cNvCxnSpPr>
            <a:stCxn id="2" idx="6"/>
            <a:endCxn id="11" idx="1"/>
          </p:cNvCxnSpPr>
          <p:nvPr/>
        </p:nvCxnSpPr>
        <p:spPr bwMode="auto">
          <a:xfrm>
            <a:off x="5076825" y="3483006"/>
            <a:ext cx="1632448" cy="16589"/>
          </a:xfrm>
          <a:prstGeom prst="straightConnector1">
            <a:avLst/>
          </a:prstGeom>
          <a:solidFill>
            <a:schemeClr val="accent1"/>
          </a:solidFill>
          <a:ln w="38100" cap="flat" cmpd="sng" algn="ctr">
            <a:solidFill>
              <a:srgbClr val="00B0F0"/>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矩形 4"/>
          <p:cNvSpPr>
            <a:spLocks noChangeArrowheads="1"/>
          </p:cNvSpPr>
          <p:nvPr/>
        </p:nvSpPr>
        <p:spPr bwMode="auto">
          <a:xfrm>
            <a:off x="6709273" y="2899430"/>
            <a:ext cx="2304256" cy="1200329"/>
          </a:xfrm>
          <a:prstGeom prst="rect">
            <a:avLst/>
          </a:prstGeom>
          <a:noFill/>
          <a:ln w="9525">
            <a:solidFill>
              <a:srgbClr val="00B0F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p>
            <a:pPr eaLnBrk="1" hangingPunct="1">
              <a:lnSpc>
                <a:spcPct val="150000"/>
              </a:lnSpc>
            </a:pPr>
            <a:r>
              <a:rPr lang="zh-CN" altLang="en-US" sz="1600" b="0" dirty="0" smtClean="0">
                <a:solidFill>
                  <a:srgbClr val="C00000"/>
                </a:solidFill>
                <a:latin typeface="楷体" panose="02010609060101010101" pitchFamily="49" charset="-122"/>
                <a:ea typeface="楷体" panose="02010609060101010101" pitchFamily="49" charset="-122"/>
              </a:rPr>
              <a:t>隐患</a:t>
            </a:r>
            <a:r>
              <a:rPr lang="zh-CN" altLang="en-US" sz="1600" b="0" dirty="0">
                <a:solidFill>
                  <a:srgbClr val="C00000"/>
                </a:solidFill>
                <a:latin typeface="楷体" panose="02010609060101010101" pitchFamily="49" charset="-122"/>
                <a:ea typeface="楷体" panose="02010609060101010101" pitchFamily="49" charset="-122"/>
              </a:rPr>
              <a:t>描述：施工升降机驾驶室内电缆未按要求敷设</a:t>
            </a:r>
            <a:endParaRPr lang="zh-CN" altLang="en-US" sz="1600" b="0" dirty="0">
              <a:solidFill>
                <a:srgbClr val="C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3" descr="DSC0117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2346523" y="1419476"/>
            <a:ext cx="5460603" cy="3600000"/>
          </a:xfrm>
          <a:prstGeom prst="rect">
            <a:avLst/>
          </a:prstGeom>
          <a:noFill/>
        </p:spPr>
      </p:pic>
      <p:pic>
        <p:nvPicPr>
          <p:cNvPr id="194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1</a:t>
            </a:r>
            <a:r>
              <a:rPr lang="zh-CN" altLang="en-US" sz="1800" dirty="0">
                <a:solidFill>
                  <a:srgbClr val="000000"/>
                </a:solidFill>
                <a:latin typeface="楷体" panose="02010609060101010101" pitchFamily="49" charset="-122"/>
                <a:ea typeface="楷体" panose="02010609060101010101" pitchFamily="49" charset="-122"/>
              </a:rPr>
              <a:t>、施工升降机常见隐患</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三、隐患排查治理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2" name="椭圆 1"/>
          <p:cNvSpPr/>
          <p:nvPr/>
        </p:nvSpPr>
        <p:spPr bwMode="auto">
          <a:xfrm>
            <a:off x="2843808" y="2564904"/>
            <a:ext cx="4644516" cy="234026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cxnSp>
        <p:nvCxnSpPr>
          <p:cNvPr id="4" name="直接箭头连接符 3"/>
          <p:cNvCxnSpPr>
            <a:stCxn id="2" idx="4"/>
            <a:endCxn id="11" idx="0"/>
          </p:cNvCxnSpPr>
          <p:nvPr/>
        </p:nvCxnSpPr>
        <p:spPr bwMode="auto">
          <a:xfrm>
            <a:off x="5166066" y="4905164"/>
            <a:ext cx="0" cy="815062"/>
          </a:xfrm>
          <a:prstGeom prst="straightConnector1">
            <a:avLst/>
          </a:prstGeom>
          <a:solidFill>
            <a:schemeClr val="accent1"/>
          </a:solidFill>
          <a:ln w="38100" cap="flat" cmpd="sng" algn="ctr">
            <a:solidFill>
              <a:srgbClr val="00B0F0"/>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矩形 4"/>
          <p:cNvSpPr>
            <a:spLocks noChangeArrowheads="1"/>
          </p:cNvSpPr>
          <p:nvPr/>
        </p:nvSpPr>
        <p:spPr bwMode="auto">
          <a:xfrm>
            <a:off x="3365866" y="5720226"/>
            <a:ext cx="3600400" cy="773289"/>
          </a:xfrm>
          <a:prstGeom prst="rect">
            <a:avLst/>
          </a:prstGeom>
          <a:noFill/>
          <a:ln w="9525">
            <a:solidFill>
              <a:srgbClr val="00B0F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p>
            <a:pPr eaLnBrk="1" hangingPunct="1">
              <a:lnSpc>
                <a:spcPct val="150000"/>
              </a:lnSpc>
            </a:pPr>
            <a:r>
              <a:rPr lang="zh-CN" altLang="en-US" sz="1600" b="0" dirty="0" smtClean="0">
                <a:solidFill>
                  <a:srgbClr val="C00000"/>
                </a:solidFill>
                <a:latin typeface="楷体" panose="02010609060101010101" pitchFamily="49" charset="-122"/>
                <a:ea typeface="楷体" panose="02010609060101010101" pitchFamily="49" charset="-122"/>
              </a:rPr>
              <a:t>隐患</a:t>
            </a:r>
            <a:r>
              <a:rPr lang="zh-CN" altLang="en-US" sz="1600" b="0" dirty="0">
                <a:solidFill>
                  <a:srgbClr val="C00000"/>
                </a:solidFill>
                <a:latin typeface="楷体" panose="02010609060101010101" pitchFamily="49" charset="-122"/>
                <a:ea typeface="楷体" panose="02010609060101010101" pitchFamily="49" charset="-122"/>
              </a:rPr>
              <a:t>描述：施工电梯下部土方出现下沉，未采取措施</a:t>
            </a:r>
            <a:r>
              <a:rPr lang="zh-CN" altLang="en-US" sz="1600" b="0" dirty="0" smtClean="0">
                <a:solidFill>
                  <a:srgbClr val="C00000"/>
                </a:solidFill>
                <a:latin typeface="楷体" panose="02010609060101010101" pitchFamily="49" charset="-122"/>
                <a:ea typeface="楷体" panose="02010609060101010101" pitchFamily="49" charset="-122"/>
              </a:rPr>
              <a:t>，存在隐患。</a:t>
            </a:r>
            <a:endParaRPr lang="zh-CN" altLang="en-US" sz="1600" b="0" dirty="0">
              <a:solidFill>
                <a:srgbClr val="C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3" descr="DSC01678"/>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267325" y="1710749"/>
            <a:ext cx="384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SC08895"/>
          <p:cNvPicPr>
            <a:picLocks noChangeAspect="1" noChangeArrowheads="1"/>
          </p:cNvPicPr>
          <p:nvPr/>
        </p:nvPicPr>
        <p:blipFill rotWithShape="1">
          <a:blip r:embed="rId2">
            <a:extLst>
              <a:ext uri="{28A0092B-C50C-407E-A947-70E740481C1C}">
                <a14:useLocalDpi xmlns:a14="http://schemas.microsoft.com/office/drawing/2010/main" val="0"/>
              </a:ext>
            </a:extLst>
          </a:blip>
          <a:srcRect l="49349" t="17605" r="5307"/>
          <a:stretch>
            <a:fillRect/>
          </a:stretch>
        </p:blipFill>
        <p:spPr bwMode="auto">
          <a:xfrm>
            <a:off x="1547664" y="1710749"/>
            <a:ext cx="3033806"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1</a:t>
            </a:r>
            <a:r>
              <a:rPr lang="zh-CN" altLang="en-US" sz="1800" dirty="0">
                <a:solidFill>
                  <a:srgbClr val="000000"/>
                </a:solidFill>
                <a:latin typeface="楷体" panose="02010609060101010101" pitchFamily="49" charset="-122"/>
                <a:ea typeface="楷体" panose="02010609060101010101" pitchFamily="49" charset="-122"/>
              </a:rPr>
              <a:t>、施工升降机常见隐患</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三、隐患排查治理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2" name="椭圆 1"/>
          <p:cNvSpPr/>
          <p:nvPr/>
        </p:nvSpPr>
        <p:spPr bwMode="auto">
          <a:xfrm>
            <a:off x="1655676" y="1700809"/>
            <a:ext cx="2925793" cy="252028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cxnSp>
        <p:nvCxnSpPr>
          <p:cNvPr id="4" name="直接箭头连接符 3"/>
          <p:cNvCxnSpPr>
            <a:stCxn id="27" idx="4"/>
          </p:cNvCxnSpPr>
          <p:nvPr/>
        </p:nvCxnSpPr>
        <p:spPr bwMode="auto">
          <a:xfrm>
            <a:off x="7164288" y="3933056"/>
            <a:ext cx="23037" cy="1872208"/>
          </a:xfrm>
          <a:prstGeom prst="straightConnector1">
            <a:avLst/>
          </a:prstGeom>
          <a:solidFill>
            <a:schemeClr val="accent1"/>
          </a:solidFill>
          <a:ln w="38100" cap="flat" cmpd="sng" algn="ctr">
            <a:solidFill>
              <a:srgbClr val="00B0F0"/>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矩形 4"/>
          <p:cNvSpPr>
            <a:spLocks noChangeArrowheads="1"/>
          </p:cNvSpPr>
          <p:nvPr/>
        </p:nvSpPr>
        <p:spPr bwMode="auto">
          <a:xfrm>
            <a:off x="4581470" y="5805264"/>
            <a:ext cx="3338902" cy="830997"/>
          </a:xfrm>
          <a:prstGeom prst="rect">
            <a:avLst/>
          </a:prstGeom>
          <a:noFill/>
          <a:ln w="9525">
            <a:solidFill>
              <a:srgbClr val="00B0F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p>
            <a:pPr eaLnBrk="1" hangingPunct="1">
              <a:lnSpc>
                <a:spcPct val="150000"/>
              </a:lnSpc>
            </a:pPr>
            <a:r>
              <a:rPr lang="zh-CN" altLang="en-US" sz="1600" b="0" dirty="0" smtClean="0">
                <a:solidFill>
                  <a:srgbClr val="C00000"/>
                </a:solidFill>
                <a:latin typeface="楷体" panose="02010609060101010101" pitchFamily="49" charset="-122"/>
                <a:ea typeface="楷体" panose="02010609060101010101" pitchFamily="49" charset="-122"/>
              </a:rPr>
              <a:t>隐患描述：施工升降机出入口无防护棚；防护棚搭设不规范</a:t>
            </a:r>
            <a:endParaRPr lang="zh-CN" altLang="en-US" sz="1600" b="0" dirty="0">
              <a:solidFill>
                <a:srgbClr val="C00000"/>
              </a:solidFill>
              <a:latin typeface="楷体" panose="02010609060101010101" pitchFamily="49" charset="-122"/>
              <a:ea typeface="楷体" panose="02010609060101010101" pitchFamily="49" charset="-122"/>
            </a:endParaRPr>
          </a:p>
        </p:txBody>
      </p:sp>
      <p:sp>
        <p:nvSpPr>
          <p:cNvPr id="27" name="椭圆 26"/>
          <p:cNvSpPr/>
          <p:nvPr/>
        </p:nvSpPr>
        <p:spPr bwMode="auto">
          <a:xfrm>
            <a:off x="5508104" y="1988839"/>
            <a:ext cx="3312368" cy="1944217"/>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cxnSp>
        <p:nvCxnSpPr>
          <p:cNvPr id="30" name="肘形连接符 29"/>
          <p:cNvCxnSpPr>
            <a:endCxn id="11" idx="1"/>
          </p:cNvCxnSpPr>
          <p:nvPr/>
        </p:nvCxnSpPr>
        <p:spPr bwMode="auto">
          <a:xfrm rot="16200000" flipH="1">
            <a:off x="2850184" y="4489477"/>
            <a:ext cx="1999674" cy="1462898"/>
          </a:xfrm>
          <a:prstGeom prst="bentConnector2">
            <a:avLst/>
          </a:prstGeom>
          <a:solidFill>
            <a:schemeClr val="accent1"/>
          </a:solidFill>
          <a:ln w="38100" cap="flat" cmpd="sng" algn="ctr">
            <a:solidFill>
              <a:srgbClr val="00B0F0"/>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3" descr="DSC0870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24590" y="1427622"/>
            <a:ext cx="5850544"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1</a:t>
            </a:r>
            <a:r>
              <a:rPr lang="zh-CN" altLang="en-US" sz="1800" dirty="0">
                <a:solidFill>
                  <a:srgbClr val="000000"/>
                </a:solidFill>
                <a:latin typeface="楷体" panose="02010609060101010101" pitchFamily="49" charset="-122"/>
                <a:ea typeface="楷体" panose="02010609060101010101" pitchFamily="49" charset="-122"/>
              </a:rPr>
              <a:t>、施工升降机常见隐患</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三、隐患排查治理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2" name="椭圆 1"/>
          <p:cNvSpPr/>
          <p:nvPr/>
        </p:nvSpPr>
        <p:spPr bwMode="auto">
          <a:xfrm>
            <a:off x="4896036" y="1736812"/>
            <a:ext cx="2484276" cy="149081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cxnSp>
        <p:nvCxnSpPr>
          <p:cNvPr id="4" name="直接箭头连接符 3"/>
          <p:cNvCxnSpPr>
            <a:stCxn id="2" idx="4"/>
            <a:endCxn id="11" idx="0"/>
          </p:cNvCxnSpPr>
          <p:nvPr/>
        </p:nvCxnSpPr>
        <p:spPr bwMode="auto">
          <a:xfrm>
            <a:off x="6138174" y="3227622"/>
            <a:ext cx="0" cy="2315448"/>
          </a:xfrm>
          <a:prstGeom prst="straightConnector1">
            <a:avLst/>
          </a:prstGeom>
          <a:solidFill>
            <a:schemeClr val="accent1"/>
          </a:solidFill>
          <a:ln w="38100" cap="flat" cmpd="sng" algn="ctr">
            <a:solidFill>
              <a:srgbClr val="00B0F0"/>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矩形 4"/>
          <p:cNvSpPr>
            <a:spLocks noChangeArrowheads="1"/>
          </p:cNvSpPr>
          <p:nvPr/>
        </p:nvSpPr>
        <p:spPr bwMode="auto">
          <a:xfrm>
            <a:off x="4090446" y="5543070"/>
            <a:ext cx="4095455" cy="773289"/>
          </a:xfrm>
          <a:prstGeom prst="rect">
            <a:avLst/>
          </a:prstGeom>
          <a:noFill/>
          <a:ln w="9525">
            <a:solidFill>
              <a:srgbClr val="00B0F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p>
            <a:pPr eaLnBrk="1" hangingPunct="1">
              <a:lnSpc>
                <a:spcPct val="150000"/>
              </a:lnSpc>
            </a:pPr>
            <a:r>
              <a:rPr lang="zh-CN" altLang="en-US" sz="1600" b="0" dirty="0" smtClean="0">
                <a:solidFill>
                  <a:srgbClr val="C00000"/>
                </a:solidFill>
                <a:latin typeface="楷体" panose="02010609060101010101" pitchFamily="49" charset="-122"/>
                <a:ea typeface="楷体" panose="02010609060101010101" pitchFamily="49" charset="-122"/>
              </a:rPr>
              <a:t>隐患</a:t>
            </a:r>
            <a:r>
              <a:rPr lang="zh-CN" altLang="en-US" sz="1600" b="0" dirty="0">
                <a:solidFill>
                  <a:srgbClr val="C00000"/>
                </a:solidFill>
                <a:latin typeface="楷体" panose="02010609060101010101" pitchFamily="49" charset="-122"/>
                <a:ea typeface="楷体" panose="02010609060101010101" pitchFamily="49" charset="-122"/>
              </a:rPr>
              <a:t>描述</a:t>
            </a:r>
            <a:r>
              <a:rPr lang="zh-CN" altLang="en-US" sz="1600" b="0" dirty="0" smtClean="0">
                <a:solidFill>
                  <a:srgbClr val="C00000"/>
                </a:solidFill>
                <a:latin typeface="楷体" panose="02010609060101010101" pitchFamily="49" charset="-122"/>
                <a:ea typeface="楷体" panose="02010609060101010101" pitchFamily="49" charset="-122"/>
              </a:rPr>
              <a:t>：施工升降机轨道高度</a:t>
            </a:r>
            <a:r>
              <a:rPr lang="zh-CN" altLang="en-US" sz="1600" b="0" dirty="0">
                <a:solidFill>
                  <a:srgbClr val="C00000"/>
                </a:solidFill>
                <a:latin typeface="楷体" panose="02010609060101010101" pitchFamily="49" charset="-122"/>
                <a:ea typeface="楷体" panose="02010609060101010101" pitchFamily="49" charset="-122"/>
              </a:rPr>
              <a:t>不够，</a:t>
            </a:r>
            <a:r>
              <a:rPr lang="zh-CN" altLang="en-US" sz="1600" b="0" dirty="0" smtClean="0">
                <a:solidFill>
                  <a:srgbClr val="C00000"/>
                </a:solidFill>
                <a:latin typeface="楷体" panose="02010609060101010101" pitchFamily="49" charset="-122"/>
                <a:ea typeface="楷体" panose="02010609060101010101" pitchFamily="49" charset="-122"/>
              </a:rPr>
              <a:t>且未</a:t>
            </a:r>
            <a:r>
              <a:rPr lang="zh-CN" altLang="en-US" sz="1600" b="0" dirty="0">
                <a:solidFill>
                  <a:srgbClr val="C00000"/>
                </a:solidFill>
                <a:latin typeface="楷体" panose="02010609060101010101" pitchFamily="49" charset="-122"/>
                <a:ea typeface="楷体" panose="02010609060101010101" pitchFamily="49" charset="-122"/>
              </a:rPr>
              <a:t>设置上极限限位装置，存在冒顶</a:t>
            </a:r>
            <a:r>
              <a:rPr lang="zh-CN" altLang="en-US" sz="1600" b="0" dirty="0" smtClean="0">
                <a:solidFill>
                  <a:srgbClr val="C00000"/>
                </a:solidFill>
                <a:latin typeface="楷体" panose="02010609060101010101" pitchFamily="49" charset="-122"/>
                <a:ea typeface="楷体" panose="02010609060101010101" pitchFamily="49" charset="-122"/>
              </a:rPr>
              <a:t>隐患。</a:t>
            </a:r>
            <a:endParaRPr lang="zh-CN" altLang="en-US" sz="1600" b="0" dirty="0">
              <a:solidFill>
                <a:srgbClr val="C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C:\Users\Administrator\Desktop\施工电梯课件\图片\施工电梯课件IMG_6543.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123728" y="1664804"/>
            <a:ext cx="480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1</a:t>
            </a:r>
            <a:r>
              <a:rPr lang="zh-CN" altLang="en-US" sz="1800" dirty="0">
                <a:solidFill>
                  <a:srgbClr val="000000"/>
                </a:solidFill>
                <a:latin typeface="楷体" panose="02010609060101010101" pitchFamily="49" charset="-122"/>
                <a:ea typeface="楷体" panose="02010609060101010101" pitchFamily="49" charset="-122"/>
              </a:rPr>
              <a:t>、施工升降机常见隐患</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三、隐患排查治理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2" name="椭圆 1"/>
          <p:cNvSpPr/>
          <p:nvPr/>
        </p:nvSpPr>
        <p:spPr bwMode="auto">
          <a:xfrm>
            <a:off x="3421106" y="1664804"/>
            <a:ext cx="3312368" cy="1656184"/>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cxnSp>
        <p:nvCxnSpPr>
          <p:cNvPr id="4" name="直接箭头连接符 3"/>
          <p:cNvCxnSpPr>
            <a:stCxn id="2" idx="4"/>
          </p:cNvCxnSpPr>
          <p:nvPr/>
        </p:nvCxnSpPr>
        <p:spPr bwMode="auto">
          <a:xfrm>
            <a:off x="5077290" y="3320988"/>
            <a:ext cx="0" cy="2330094"/>
          </a:xfrm>
          <a:prstGeom prst="straightConnector1">
            <a:avLst/>
          </a:prstGeom>
          <a:solidFill>
            <a:schemeClr val="accent1"/>
          </a:solidFill>
          <a:ln w="38100" cap="flat" cmpd="sng" algn="ctr">
            <a:solidFill>
              <a:srgbClr val="00B0F0"/>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矩形 4"/>
          <p:cNvSpPr>
            <a:spLocks noChangeArrowheads="1"/>
          </p:cNvSpPr>
          <p:nvPr/>
        </p:nvSpPr>
        <p:spPr bwMode="auto">
          <a:xfrm>
            <a:off x="3029562" y="5651082"/>
            <a:ext cx="4095455" cy="403957"/>
          </a:xfrm>
          <a:prstGeom prst="rect">
            <a:avLst/>
          </a:prstGeom>
          <a:noFill/>
          <a:ln w="9525">
            <a:solidFill>
              <a:srgbClr val="00B0F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p>
            <a:pPr eaLnBrk="1" hangingPunct="1">
              <a:lnSpc>
                <a:spcPct val="150000"/>
              </a:lnSpc>
            </a:pPr>
            <a:r>
              <a:rPr lang="zh-CN" altLang="en-US" sz="1600" b="0" dirty="0" smtClean="0">
                <a:solidFill>
                  <a:srgbClr val="C00000"/>
                </a:solidFill>
                <a:latin typeface="楷体" panose="02010609060101010101" pitchFamily="49" charset="-122"/>
                <a:ea typeface="楷体" panose="02010609060101010101" pitchFamily="49" charset="-122"/>
              </a:rPr>
              <a:t>隐患</a:t>
            </a:r>
            <a:r>
              <a:rPr lang="zh-CN" altLang="en-US" sz="1600" b="0" dirty="0">
                <a:solidFill>
                  <a:srgbClr val="C00000"/>
                </a:solidFill>
                <a:latin typeface="楷体" panose="02010609060101010101" pitchFamily="49" charset="-122"/>
                <a:ea typeface="楷体" panose="02010609060101010101" pitchFamily="49" charset="-122"/>
              </a:rPr>
              <a:t>描述</a:t>
            </a:r>
            <a:r>
              <a:rPr lang="zh-CN" altLang="en-US" sz="1600" b="0" dirty="0" smtClean="0">
                <a:solidFill>
                  <a:srgbClr val="C00000"/>
                </a:solidFill>
                <a:latin typeface="楷体" panose="02010609060101010101" pitchFamily="49" charset="-122"/>
                <a:ea typeface="楷体" panose="02010609060101010101" pitchFamily="49" charset="-122"/>
              </a:rPr>
              <a:t>：施工升降机底部存在杂物</a:t>
            </a:r>
            <a:endParaRPr lang="zh-CN" altLang="en-US" sz="1600" b="0" dirty="0">
              <a:solidFill>
                <a:srgbClr val="C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p:nvPr/>
        </p:nvPicPr>
        <p:blipFill>
          <a:blip r:embed="rId1" cstate="print">
            <a:extLst>
              <a:ext uri="{28A0092B-C50C-407E-A947-70E740481C1C}">
                <a14:useLocalDpi xmlns:a14="http://schemas.microsoft.com/office/drawing/2010/main" val="0"/>
              </a:ext>
            </a:extLst>
          </a:blip>
          <a:stretch>
            <a:fillRect/>
          </a:stretch>
        </p:blipFill>
        <p:spPr>
          <a:xfrm>
            <a:off x="1583668" y="1737084"/>
            <a:ext cx="4165200" cy="2880000"/>
          </a:xfrm>
          <a:prstGeom prst="rect">
            <a:avLst/>
          </a:prstGeom>
          <a:noFill/>
        </p:spPr>
      </p:pic>
      <p:pic>
        <p:nvPicPr>
          <p:cNvPr id="194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1</a:t>
            </a:r>
            <a:r>
              <a:rPr lang="zh-CN" altLang="en-US" sz="1800" dirty="0">
                <a:solidFill>
                  <a:srgbClr val="000000"/>
                </a:solidFill>
                <a:latin typeface="楷体" panose="02010609060101010101" pitchFamily="49" charset="-122"/>
                <a:ea typeface="楷体" panose="02010609060101010101" pitchFamily="49" charset="-122"/>
              </a:rPr>
              <a:t>、施工升降机常见隐患</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三、隐患排查治理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2" name="椭圆 1"/>
          <p:cNvSpPr/>
          <p:nvPr/>
        </p:nvSpPr>
        <p:spPr bwMode="auto">
          <a:xfrm>
            <a:off x="1943708" y="2060848"/>
            <a:ext cx="3420380" cy="205222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cxnSp>
        <p:nvCxnSpPr>
          <p:cNvPr id="4" name="直接箭头连接符 3"/>
          <p:cNvCxnSpPr>
            <a:stCxn id="2" idx="6"/>
            <a:endCxn id="11" idx="1"/>
          </p:cNvCxnSpPr>
          <p:nvPr/>
        </p:nvCxnSpPr>
        <p:spPr bwMode="auto">
          <a:xfrm>
            <a:off x="5364088" y="3086962"/>
            <a:ext cx="1155540" cy="0"/>
          </a:xfrm>
          <a:prstGeom prst="straightConnector1">
            <a:avLst/>
          </a:prstGeom>
          <a:solidFill>
            <a:schemeClr val="accent1"/>
          </a:solidFill>
          <a:ln w="38100" cap="flat" cmpd="sng" algn="ctr">
            <a:solidFill>
              <a:srgbClr val="00B0F0"/>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矩形 4"/>
          <p:cNvSpPr>
            <a:spLocks noChangeArrowheads="1"/>
          </p:cNvSpPr>
          <p:nvPr/>
        </p:nvSpPr>
        <p:spPr bwMode="auto">
          <a:xfrm>
            <a:off x="6519628" y="2671463"/>
            <a:ext cx="2448272" cy="830997"/>
          </a:xfrm>
          <a:prstGeom prst="rect">
            <a:avLst/>
          </a:prstGeom>
          <a:noFill/>
          <a:ln w="9525">
            <a:solidFill>
              <a:srgbClr val="00B0F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p>
            <a:pPr eaLnBrk="1" hangingPunct="1">
              <a:lnSpc>
                <a:spcPct val="150000"/>
              </a:lnSpc>
            </a:pPr>
            <a:r>
              <a:rPr lang="zh-CN" altLang="en-US" sz="1600" b="0" dirty="0" smtClean="0">
                <a:solidFill>
                  <a:srgbClr val="C00000"/>
                </a:solidFill>
                <a:latin typeface="楷体" panose="02010609060101010101" pitchFamily="49" charset="-122"/>
                <a:ea typeface="楷体" panose="02010609060101010101" pitchFamily="49" charset="-122"/>
              </a:rPr>
              <a:t>隐患描述：施工升降机基础积水，无排水措施</a:t>
            </a:r>
            <a:endParaRPr lang="zh-CN" altLang="en-US" sz="1600" b="0" dirty="0">
              <a:solidFill>
                <a:srgbClr val="C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1</a:t>
            </a:r>
            <a:r>
              <a:rPr lang="zh-CN" altLang="en-US" sz="1800" dirty="0">
                <a:solidFill>
                  <a:srgbClr val="000000"/>
                </a:solidFill>
                <a:latin typeface="楷体" panose="02010609060101010101" pitchFamily="49" charset="-122"/>
                <a:ea typeface="楷体" panose="02010609060101010101" pitchFamily="49" charset="-122"/>
              </a:rPr>
              <a:t>、施工升降机常见隐患</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三、隐患排查治理</a:t>
            </a:r>
            <a:endParaRPr lang="en-US" altLang="zh-CN" sz="2400" b="0" dirty="0">
              <a:solidFill>
                <a:srgbClr val="000000"/>
              </a:solidFill>
              <a:latin typeface="楷体" panose="02010609060101010101" pitchFamily="49" charset="-122"/>
              <a:ea typeface="楷体" panose="02010609060101010101" pitchFamily="49" charset="-122"/>
            </a:endParaRPr>
          </a:p>
        </p:txBody>
      </p:sp>
      <p:pic>
        <p:nvPicPr>
          <p:cNvPr id="9218" name="Picture 2" descr="C:\Users\Administrator\Desktop\IMG_76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2505" y="1556792"/>
            <a:ext cx="3240000" cy="4320000"/>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p:nvSpPr>
        <p:spPr bwMode="auto">
          <a:xfrm>
            <a:off x="1842504" y="4509120"/>
            <a:ext cx="3089535" cy="1294691"/>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cxnSp>
        <p:nvCxnSpPr>
          <p:cNvPr id="4" name="直接箭头连接符 3"/>
          <p:cNvCxnSpPr>
            <a:stCxn id="2" idx="6"/>
            <a:endCxn id="11" idx="1"/>
          </p:cNvCxnSpPr>
          <p:nvPr/>
        </p:nvCxnSpPr>
        <p:spPr bwMode="auto">
          <a:xfrm>
            <a:off x="4932039" y="5156466"/>
            <a:ext cx="1404157" cy="0"/>
          </a:xfrm>
          <a:prstGeom prst="straightConnector1">
            <a:avLst/>
          </a:prstGeom>
          <a:solidFill>
            <a:schemeClr val="accent1"/>
          </a:solidFill>
          <a:ln w="38100" cap="flat" cmpd="sng" algn="ctr">
            <a:solidFill>
              <a:srgbClr val="00B0F0"/>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矩形 4"/>
          <p:cNvSpPr>
            <a:spLocks noChangeArrowheads="1"/>
          </p:cNvSpPr>
          <p:nvPr/>
        </p:nvSpPr>
        <p:spPr bwMode="auto">
          <a:xfrm>
            <a:off x="6336196" y="4556301"/>
            <a:ext cx="2448272" cy="1200329"/>
          </a:xfrm>
          <a:prstGeom prst="rect">
            <a:avLst/>
          </a:prstGeom>
          <a:noFill/>
          <a:ln w="9525">
            <a:solidFill>
              <a:srgbClr val="00B0F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p>
            <a:pPr eaLnBrk="1" hangingPunct="1">
              <a:lnSpc>
                <a:spcPct val="150000"/>
              </a:lnSpc>
            </a:pPr>
            <a:r>
              <a:rPr lang="zh-CN" altLang="en-US" sz="1600" b="0" dirty="0" smtClean="0">
                <a:solidFill>
                  <a:srgbClr val="C00000"/>
                </a:solidFill>
                <a:latin typeface="楷体" panose="02010609060101010101" pitchFamily="49" charset="-122"/>
                <a:ea typeface="楷体" panose="02010609060101010101" pitchFamily="49" charset="-122"/>
              </a:rPr>
              <a:t>隐患描述：外脚手架与附墙杆件紧密接触，可能导致附墙受力改变。</a:t>
            </a:r>
            <a:endParaRPr lang="zh-CN" altLang="en-US" sz="1600" b="0" dirty="0">
              <a:solidFill>
                <a:srgbClr val="C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smtClean="0">
                <a:solidFill>
                  <a:srgbClr val="000000"/>
                </a:solidFill>
                <a:latin typeface="楷体" panose="02010609060101010101" pitchFamily="49" charset="-122"/>
                <a:ea typeface="楷体" panose="02010609060101010101" pitchFamily="49" charset="-122"/>
              </a:rPr>
              <a:t>2</a:t>
            </a:r>
            <a:r>
              <a:rPr lang="zh-CN" altLang="en-US" sz="1800" dirty="0" smtClean="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施工升降机</a:t>
            </a:r>
            <a:r>
              <a:rPr lang="zh-CN" altLang="en-US" sz="1800" dirty="0" smtClean="0">
                <a:solidFill>
                  <a:srgbClr val="000000"/>
                </a:solidFill>
                <a:latin typeface="楷体" panose="02010609060101010101" pitchFamily="49" charset="-122"/>
                <a:ea typeface="楷体" panose="02010609060101010101" pitchFamily="49" charset="-122"/>
              </a:rPr>
              <a:t>常见故障</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三、隐患排查治理</a:t>
            </a:r>
            <a:endParaRPr lang="en-US" altLang="zh-CN" sz="2400" b="0" dirty="0">
              <a:solidFill>
                <a:srgbClr val="000000"/>
              </a:solidFill>
              <a:latin typeface="楷体" panose="02010609060101010101" pitchFamily="49" charset="-122"/>
              <a:ea typeface="楷体" panose="02010609060101010101" pitchFamily="49" charset="-122"/>
            </a:endParaRPr>
          </a:p>
        </p:txBody>
      </p:sp>
      <p:graphicFrame>
        <p:nvGraphicFramePr>
          <p:cNvPr id="3" name="表格 2"/>
          <p:cNvGraphicFramePr>
            <a:graphicFrameLocks noGrp="1"/>
          </p:cNvGraphicFramePr>
          <p:nvPr/>
        </p:nvGraphicFramePr>
        <p:xfrm>
          <a:off x="1475656" y="1285542"/>
          <a:ext cx="7560840" cy="5519248"/>
        </p:xfrm>
        <a:graphic>
          <a:graphicData uri="http://schemas.openxmlformats.org/drawingml/2006/table">
            <a:tbl>
              <a:tblPr firstRow="1" firstCol="1" lastRow="1" lastCol="1" bandRow="1" bandCol="1">
                <a:tableStyleId>{5940675A-B579-460E-94D1-54222C63F5DA}</a:tableStyleId>
              </a:tblPr>
              <a:tblGrid>
                <a:gridCol w="504056"/>
                <a:gridCol w="2196244"/>
                <a:gridCol w="4860540"/>
              </a:tblGrid>
              <a:tr h="257078">
                <a:tc>
                  <a:txBody>
                    <a:bodyPr/>
                    <a:lstStyle/>
                    <a:p>
                      <a:pPr marL="0" indent="-304800" algn="ctr" defTabSz="914400" rtl="0" eaLnBrk="1" latinLnBrk="0" hangingPunct="1">
                        <a:lnSpc>
                          <a:spcPts val="1920"/>
                        </a:lnSpc>
                        <a:spcBef>
                          <a:spcPts val="240"/>
                        </a:spcBef>
                        <a:spcAft>
                          <a:spcPts val="240"/>
                        </a:spcAft>
                      </a:pPr>
                      <a:r>
                        <a:rPr lang="zh-CN" altLang="en-US" sz="1500" b="0" kern="1200" dirty="0" smtClean="0">
                          <a:solidFill>
                            <a:srgbClr val="000000"/>
                          </a:solidFill>
                          <a:latin typeface="楷体" panose="02010609060101010101" pitchFamily="49" charset="-122"/>
                          <a:ea typeface="楷体" panose="02010609060101010101" pitchFamily="49" charset="-122"/>
                          <a:cs typeface="+mn-cs"/>
                        </a:rPr>
                        <a:t>序号</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solidFill>
                      <a:srgbClr val="00B0F0"/>
                    </a:solidFill>
                  </a:tcPr>
                </a:tc>
                <a:tc>
                  <a:txBody>
                    <a:bodyPr/>
                    <a:lstStyle/>
                    <a:p>
                      <a:pPr marL="0" indent="-304800" algn="ctr" defTabSz="914400" rtl="0" eaLnBrk="1" latinLnBrk="0" hangingPunct="1">
                        <a:lnSpc>
                          <a:spcPts val="1920"/>
                        </a:lnSpc>
                        <a:spcBef>
                          <a:spcPts val="240"/>
                        </a:spcBef>
                        <a:spcAft>
                          <a:spcPts val="240"/>
                        </a:spcAft>
                      </a:pPr>
                      <a:r>
                        <a:rPr lang="zh-CN" altLang="en-US" sz="1500" b="0" kern="1200" dirty="0" smtClean="0">
                          <a:solidFill>
                            <a:srgbClr val="000000"/>
                          </a:solidFill>
                          <a:latin typeface="楷体" panose="02010609060101010101" pitchFamily="49" charset="-122"/>
                          <a:ea typeface="楷体" panose="02010609060101010101" pitchFamily="49" charset="-122"/>
                          <a:cs typeface="+mn-cs"/>
                        </a:rPr>
                        <a:t>故障（</a:t>
                      </a:r>
                      <a:r>
                        <a:rPr lang="en-US" altLang="zh-CN" sz="1500" b="0" kern="1200" dirty="0" smtClean="0">
                          <a:solidFill>
                            <a:srgbClr val="000000"/>
                          </a:solidFill>
                          <a:latin typeface="楷体" panose="02010609060101010101" pitchFamily="49" charset="-122"/>
                          <a:ea typeface="楷体" panose="02010609060101010101" pitchFamily="49" charset="-122"/>
                          <a:cs typeface="+mn-cs"/>
                        </a:rPr>
                        <a:t>SC200/200 </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solidFill>
                      <a:srgbClr val="00B0F0"/>
                    </a:solidFill>
                  </a:tcPr>
                </a:tc>
                <a:tc>
                  <a:txBody>
                    <a:bodyPr/>
                    <a:lstStyle/>
                    <a:p>
                      <a:pPr marL="0" indent="-304800" algn="ctr" defTabSz="914400" rtl="0" eaLnBrk="1" latinLnBrk="0" hangingPunct="1">
                        <a:lnSpc>
                          <a:spcPts val="1920"/>
                        </a:lnSpc>
                        <a:spcBef>
                          <a:spcPts val="240"/>
                        </a:spcBef>
                        <a:spcAft>
                          <a:spcPts val="240"/>
                        </a:spcAft>
                      </a:pPr>
                      <a:r>
                        <a:rPr lang="zh-CN" altLang="en-US" sz="1500" b="0" kern="1200" dirty="0" smtClean="0">
                          <a:solidFill>
                            <a:srgbClr val="000000"/>
                          </a:solidFill>
                          <a:latin typeface="楷体" panose="02010609060101010101" pitchFamily="49" charset="-122"/>
                          <a:ea typeface="楷体" panose="02010609060101010101" pitchFamily="49" charset="-122"/>
                          <a:cs typeface="+mn-cs"/>
                        </a:rPr>
                        <a:t>故障原因分析</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solidFill>
                      <a:srgbClr val="00B0F0"/>
                    </a:solidFill>
                  </a:tcPr>
                </a:tc>
              </a:tr>
              <a:tr h="257078">
                <a:tc>
                  <a:txBody>
                    <a:bodyPr/>
                    <a:lstStyle/>
                    <a:p>
                      <a:pPr marL="0" indent="-304800" algn="ctr" defTabSz="914400" rtl="0" eaLnBrk="1" latinLnBrk="0" hangingPunct="1">
                        <a:lnSpc>
                          <a:spcPts val="1920"/>
                        </a:lnSpc>
                        <a:spcBef>
                          <a:spcPts val="240"/>
                        </a:spcBef>
                        <a:spcAft>
                          <a:spcPts val="240"/>
                        </a:spcAft>
                      </a:pPr>
                      <a:r>
                        <a:rPr lang="en-US" sz="1500" b="0" kern="1200" dirty="0">
                          <a:solidFill>
                            <a:srgbClr val="000000"/>
                          </a:solidFill>
                          <a:latin typeface="楷体" panose="02010609060101010101" pitchFamily="49" charset="-122"/>
                          <a:ea typeface="楷体" panose="02010609060101010101" pitchFamily="49" charset="-122"/>
                          <a:cs typeface="+mn-cs"/>
                        </a:rPr>
                        <a:t>1</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ctr" defTabSz="914400" rtl="0" eaLnBrk="1" latinLnBrk="0" hangingPunct="1">
                        <a:lnSpc>
                          <a:spcPts val="1920"/>
                        </a:lnSpc>
                        <a:spcBef>
                          <a:spcPts val="240"/>
                        </a:spcBef>
                        <a:spcAft>
                          <a:spcPts val="240"/>
                        </a:spcAft>
                      </a:pPr>
                      <a:r>
                        <a:rPr lang="zh-CN" sz="1500" b="0" kern="1200" dirty="0">
                          <a:solidFill>
                            <a:srgbClr val="FF0000"/>
                          </a:solidFill>
                          <a:latin typeface="楷体" panose="02010609060101010101" pitchFamily="49" charset="-122"/>
                          <a:ea typeface="楷体" panose="02010609060101010101" pitchFamily="49" charset="-122"/>
                          <a:cs typeface="+mn-cs"/>
                        </a:rPr>
                        <a:t>保护开关</a:t>
                      </a:r>
                      <a:r>
                        <a:rPr lang="en-US" sz="1500" b="0" kern="1200" dirty="0">
                          <a:solidFill>
                            <a:srgbClr val="FF0000"/>
                          </a:solidFill>
                          <a:latin typeface="楷体" panose="02010609060101010101" pitchFamily="49" charset="-122"/>
                          <a:ea typeface="楷体" panose="02010609060101010101" pitchFamily="49" charset="-122"/>
                          <a:cs typeface="+mn-cs"/>
                        </a:rPr>
                        <a:t>QF</a:t>
                      </a:r>
                      <a:r>
                        <a:rPr lang="zh-CN" sz="1500" b="0" kern="1200" dirty="0">
                          <a:solidFill>
                            <a:srgbClr val="FF0000"/>
                          </a:solidFill>
                          <a:latin typeface="楷体" panose="02010609060101010101" pitchFamily="49" charset="-122"/>
                          <a:ea typeface="楷体" panose="02010609060101010101" pitchFamily="49" charset="-122"/>
                          <a:cs typeface="+mn-cs"/>
                        </a:rPr>
                        <a:t>跳闸</a:t>
                      </a:r>
                      <a:endParaRPr lang="zh-CN" sz="1500" b="0" kern="1200" dirty="0">
                        <a:solidFill>
                          <a:srgbClr val="FF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just" defTabSz="914400" rtl="0" eaLnBrk="1" latinLnBrk="0" hangingPunct="1">
                        <a:lnSpc>
                          <a:spcPts val="1920"/>
                        </a:lnSpc>
                        <a:spcBef>
                          <a:spcPts val="240"/>
                        </a:spcBef>
                        <a:spcAft>
                          <a:spcPts val="240"/>
                        </a:spcAft>
                      </a:pPr>
                      <a:r>
                        <a:rPr lang="zh-CN" sz="1500" b="0" kern="1200" dirty="0">
                          <a:solidFill>
                            <a:srgbClr val="000000"/>
                          </a:solidFill>
                          <a:latin typeface="楷体" panose="02010609060101010101" pitchFamily="49" charset="-122"/>
                          <a:ea typeface="楷体" panose="02010609060101010101" pitchFamily="49" charset="-122"/>
                          <a:cs typeface="+mn-cs"/>
                        </a:rPr>
                        <a:t>电缆内部损伤、短路或相线接地。</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r>
              <a:tr h="531932">
                <a:tc>
                  <a:txBody>
                    <a:bodyPr/>
                    <a:lstStyle/>
                    <a:p>
                      <a:pPr marL="0" indent="-304800" algn="ctr" defTabSz="914400" rtl="0" eaLnBrk="1" latinLnBrk="0" hangingPunct="1">
                        <a:lnSpc>
                          <a:spcPts val="1920"/>
                        </a:lnSpc>
                        <a:spcBef>
                          <a:spcPts val="240"/>
                        </a:spcBef>
                        <a:spcAft>
                          <a:spcPts val="240"/>
                        </a:spcAft>
                      </a:pPr>
                      <a:r>
                        <a:rPr lang="en-US" sz="1500" b="0" kern="1200" dirty="0">
                          <a:solidFill>
                            <a:srgbClr val="000000"/>
                          </a:solidFill>
                          <a:latin typeface="楷体" panose="02010609060101010101" pitchFamily="49" charset="-122"/>
                          <a:ea typeface="楷体" panose="02010609060101010101" pitchFamily="49" charset="-122"/>
                          <a:cs typeface="+mn-cs"/>
                        </a:rPr>
                        <a:t>2</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ctr" defTabSz="914400" rtl="0" eaLnBrk="1" latinLnBrk="0" hangingPunct="1">
                        <a:lnSpc>
                          <a:spcPts val="1920"/>
                        </a:lnSpc>
                        <a:spcBef>
                          <a:spcPts val="240"/>
                        </a:spcBef>
                        <a:spcAft>
                          <a:spcPts val="240"/>
                        </a:spcAft>
                      </a:pPr>
                      <a:r>
                        <a:rPr lang="zh-CN" sz="1500" b="0" kern="1200" dirty="0">
                          <a:solidFill>
                            <a:srgbClr val="FF0000"/>
                          </a:solidFill>
                          <a:latin typeface="楷体" panose="02010609060101010101" pitchFamily="49" charset="-122"/>
                          <a:ea typeface="楷体" panose="02010609060101010101" pitchFamily="49" charset="-122"/>
                          <a:cs typeface="+mn-cs"/>
                        </a:rPr>
                        <a:t>保护开关</a:t>
                      </a:r>
                      <a:r>
                        <a:rPr lang="en-US" sz="1500" b="0" kern="1200" dirty="0">
                          <a:solidFill>
                            <a:srgbClr val="FF0000"/>
                          </a:solidFill>
                          <a:latin typeface="楷体" panose="02010609060101010101" pitchFamily="49" charset="-122"/>
                          <a:ea typeface="楷体" panose="02010609060101010101" pitchFamily="49" charset="-122"/>
                          <a:cs typeface="+mn-cs"/>
                        </a:rPr>
                        <a:t>QF2</a:t>
                      </a:r>
                      <a:r>
                        <a:rPr lang="zh-CN" sz="1500" b="0" kern="1200" dirty="0">
                          <a:solidFill>
                            <a:srgbClr val="FF0000"/>
                          </a:solidFill>
                          <a:latin typeface="楷体" panose="02010609060101010101" pitchFamily="49" charset="-122"/>
                          <a:ea typeface="楷体" panose="02010609060101010101" pitchFamily="49" charset="-122"/>
                          <a:cs typeface="+mn-cs"/>
                        </a:rPr>
                        <a:t>、</a:t>
                      </a:r>
                      <a:r>
                        <a:rPr lang="en-US" sz="1500" b="0" kern="1200" dirty="0">
                          <a:solidFill>
                            <a:srgbClr val="FF0000"/>
                          </a:solidFill>
                          <a:latin typeface="楷体" panose="02010609060101010101" pitchFamily="49" charset="-122"/>
                          <a:ea typeface="楷体" panose="02010609060101010101" pitchFamily="49" charset="-122"/>
                          <a:cs typeface="+mn-cs"/>
                        </a:rPr>
                        <a:t>QF3</a:t>
                      </a:r>
                      <a:r>
                        <a:rPr lang="zh-CN" sz="1500" b="0" kern="1200" dirty="0">
                          <a:solidFill>
                            <a:srgbClr val="FF0000"/>
                          </a:solidFill>
                          <a:latin typeface="楷体" panose="02010609060101010101" pitchFamily="49" charset="-122"/>
                          <a:ea typeface="楷体" panose="02010609060101010101" pitchFamily="49" charset="-122"/>
                          <a:cs typeface="+mn-cs"/>
                        </a:rPr>
                        <a:t>、</a:t>
                      </a:r>
                      <a:r>
                        <a:rPr lang="en-US" sz="1500" b="0" kern="1200" dirty="0">
                          <a:solidFill>
                            <a:srgbClr val="FF0000"/>
                          </a:solidFill>
                          <a:latin typeface="楷体" panose="02010609060101010101" pitchFamily="49" charset="-122"/>
                          <a:ea typeface="楷体" panose="02010609060101010101" pitchFamily="49" charset="-122"/>
                          <a:cs typeface="+mn-cs"/>
                        </a:rPr>
                        <a:t>QF4</a:t>
                      </a:r>
                      <a:r>
                        <a:rPr lang="zh-CN" sz="1500" b="0" kern="1200" dirty="0">
                          <a:solidFill>
                            <a:srgbClr val="FF0000"/>
                          </a:solidFill>
                          <a:latin typeface="楷体" panose="02010609060101010101" pitchFamily="49" charset="-122"/>
                          <a:ea typeface="楷体" panose="02010609060101010101" pitchFamily="49" charset="-122"/>
                          <a:cs typeface="+mn-cs"/>
                        </a:rPr>
                        <a:t>跳闸。</a:t>
                      </a:r>
                      <a:endParaRPr lang="zh-CN" sz="1500" b="0" kern="1200" dirty="0">
                        <a:solidFill>
                          <a:srgbClr val="FF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1、</a:t>
                      </a:r>
                      <a:r>
                        <a:rPr lang="zh-CN" sz="1500" b="0" kern="1200" dirty="0">
                          <a:solidFill>
                            <a:srgbClr val="000000"/>
                          </a:solidFill>
                          <a:latin typeface="楷体" panose="02010609060101010101" pitchFamily="49" charset="-122"/>
                          <a:ea typeface="楷体" panose="02010609060101010101" pitchFamily="49" charset="-122"/>
                          <a:cs typeface="+mn-cs"/>
                        </a:rPr>
                        <a:t>变压器绕组或控制绕组与地短路。</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2、</a:t>
                      </a:r>
                      <a:r>
                        <a:rPr lang="zh-CN" sz="1500" b="0" kern="1200" dirty="0">
                          <a:solidFill>
                            <a:srgbClr val="000000"/>
                          </a:solidFill>
                          <a:latin typeface="楷体" panose="02010609060101010101" pitchFamily="49" charset="-122"/>
                          <a:ea typeface="楷体" panose="02010609060101010101" pitchFamily="49" charset="-122"/>
                          <a:cs typeface="+mn-cs"/>
                        </a:rPr>
                        <a:t>安全保护开关压线松动、掉落、接地等。</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r>
              <a:tr h="531932">
                <a:tc>
                  <a:txBody>
                    <a:bodyPr/>
                    <a:lstStyle/>
                    <a:p>
                      <a:pPr marL="0" indent="-304800" algn="ctr" defTabSz="914400" rtl="0" eaLnBrk="1" latinLnBrk="0" hangingPunct="1">
                        <a:lnSpc>
                          <a:spcPts val="1920"/>
                        </a:lnSpc>
                        <a:spcBef>
                          <a:spcPts val="240"/>
                        </a:spcBef>
                        <a:spcAft>
                          <a:spcPts val="240"/>
                        </a:spcAft>
                      </a:pPr>
                      <a:r>
                        <a:rPr lang="en-US" sz="1500" b="0" kern="1200" dirty="0">
                          <a:solidFill>
                            <a:srgbClr val="000000"/>
                          </a:solidFill>
                          <a:latin typeface="楷体" panose="02010609060101010101" pitchFamily="49" charset="-122"/>
                          <a:ea typeface="楷体" panose="02010609060101010101" pitchFamily="49" charset="-122"/>
                          <a:cs typeface="+mn-cs"/>
                        </a:rPr>
                        <a:t>3</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ctr" defTabSz="914400" rtl="0" eaLnBrk="1" latinLnBrk="0" hangingPunct="1">
                        <a:lnSpc>
                          <a:spcPts val="1920"/>
                        </a:lnSpc>
                        <a:spcBef>
                          <a:spcPts val="240"/>
                        </a:spcBef>
                        <a:spcAft>
                          <a:spcPts val="240"/>
                        </a:spcAft>
                      </a:pPr>
                      <a:r>
                        <a:rPr lang="zh-CN" sz="1500" b="0" kern="1200" dirty="0">
                          <a:solidFill>
                            <a:srgbClr val="FF0000"/>
                          </a:solidFill>
                          <a:latin typeface="楷体" panose="02010609060101010101" pitchFamily="49" charset="-122"/>
                          <a:ea typeface="楷体" panose="02010609060101010101" pitchFamily="49" charset="-122"/>
                          <a:cs typeface="+mn-cs"/>
                        </a:rPr>
                        <a:t>吊笼上下运行有自停现象</a:t>
                      </a:r>
                      <a:endParaRPr lang="zh-CN" sz="1500" b="0" kern="1200" dirty="0">
                        <a:solidFill>
                          <a:srgbClr val="FF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1、</a:t>
                      </a:r>
                      <a:r>
                        <a:rPr lang="zh-CN" sz="1500" b="0" kern="1200" dirty="0">
                          <a:solidFill>
                            <a:srgbClr val="000000"/>
                          </a:solidFill>
                          <a:latin typeface="楷体" panose="02010609060101010101" pitchFamily="49" charset="-122"/>
                          <a:ea typeface="楷体" panose="02010609060101010101" pitchFamily="49" charset="-122"/>
                          <a:cs typeface="+mn-cs"/>
                        </a:rPr>
                        <a:t>安全保护开关接点接触不良</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2、</a:t>
                      </a:r>
                      <a:r>
                        <a:rPr lang="zh-CN" sz="1500" b="0" kern="1200" dirty="0">
                          <a:solidFill>
                            <a:srgbClr val="FF0000"/>
                          </a:solidFill>
                          <a:latin typeface="楷体" panose="02010609060101010101" pitchFamily="49" charset="-122"/>
                          <a:ea typeface="楷体" panose="02010609060101010101" pitchFamily="49" charset="-122"/>
                          <a:cs typeface="+mn-cs"/>
                        </a:rPr>
                        <a:t>门开关动作</a:t>
                      </a:r>
                      <a:endParaRPr lang="zh-CN" sz="1500" b="0" kern="1200" dirty="0">
                        <a:solidFill>
                          <a:srgbClr val="FF0000"/>
                        </a:solidFill>
                        <a:latin typeface="楷体" panose="02010609060101010101" pitchFamily="49" charset="-122"/>
                        <a:ea typeface="楷体" panose="02010609060101010101" pitchFamily="49" charset="-122"/>
                        <a:cs typeface="+mn-cs"/>
                      </a:endParaRPr>
                    </a:p>
                  </a:txBody>
                  <a:tcPr marL="48049" marR="48049" marT="0" marB="0" anchor="ctr"/>
                </a:tc>
              </a:tr>
              <a:tr h="1093547">
                <a:tc>
                  <a:txBody>
                    <a:bodyPr/>
                    <a:lstStyle/>
                    <a:p>
                      <a:pPr marL="0" indent="-304800" algn="ctr" defTabSz="914400" rtl="0" eaLnBrk="1" latinLnBrk="0" hangingPunct="1">
                        <a:lnSpc>
                          <a:spcPts val="1920"/>
                        </a:lnSpc>
                        <a:spcBef>
                          <a:spcPts val="240"/>
                        </a:spcBef>
                        <a:spcAft>
                          <a:spcPts val="240"/>
                        </a:spcAft>
                      </a:pPr>
                      <a:r>
                        <a:rPr lang="en-US" sz="1500" b="0" kern="1200" dirty="0">
                          <a:solidFill>
                            <a:srgbClr val="000000"/>
                          </a:solidFill>
                          <a:latin typeface="楷体" panose="02010609060101010101" pitchFamily="49" charset="-122"/>
                          <a:ea typeface="楷体" panose="02010609060101010101" pitchFamily="49" charset="-122"/>
                          <a:cs typeface="+mn-cs"/>
                        </a:rPr>
                        <a:t>4</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ctr" defTabSz="914400" rtl="0" eaLnBrk="1" latinLnBrk="0" hangingPunct="1">
                        <a:lnSpc>
                          <a:spcPts val="1920"/>
                        </a:lnSpc>
                        <a:spcBef>
                          <a:spcPts val="240"/>
                        </a:spcBef>
                        <a:spcAft>
                          <a:spcPts val="240"/>
                        </a:spcAft>
                      </a:pPr>
                      <a:r>
                        <a:rPr lang="zh-CN" sz="1500" b="0" kern="1200" dirty="0">
                          <a:solidFill>
                            <a:srgbClr val="000000"/>
                          </a:solidFill>
                          <a:latin typeface="楷体" panose="02010609060101010101" pitchFamily="49" charset="-122"/>
                          <a:ea typeface="楷体" panose="02010609060101010101" pitchFamily="49" charset="-122"/>
                          <a:cs typeface="+mn-cs"/>
                        </a:rPr>
                        <a:t>电动机启动困难并有异常声音</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1、</a:t>
                      </a:r>
                      <a:r>
                        <a:rPr lang="zh-CN" sz="1500" b="0" kern="1200" dirty="0">
                          <a:solidFill>
                            <a:srgbClr val="000000"/>
                          </a:solidFill>
                          <a:latin typeface="楷体" panose="02010609060101010101" pitchFamily="49" charset="-122"/>
                          <a:ea typeface="楷体" panose="02010609060101010101" pitchFamily="49" charset="-122"/>
                          <a:cs typeface="+mn-cs"/>
                        </a:rPr>
                        <a:t>制动器无动作</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2</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超载</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3</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电源</a:t>
                      </a:r>
                      <a:r>
                        <a:rPr lang="zh-CN" sz="1500" b="0" kern="1200" dirty="0">
                          <a:solidFill>
                            <a:srgbClr val="000000"/>
                          </a:solidFill>
                          <a:latin typeface="楷体" panose="02010609060101010101" pitchFamily="49" charset="-122"/>
                          <a:ea typeface="楷体" panose="02010609060101010101" pitchFamily="49" charset="-122"/>
                          <a:cs typeface="+mn-cs"/>
                        </a:rPr>
                        <a:t>功率不足，或工地电源距升降机过远，供电电缆截面过小，致使启动压降过大</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r>
              <a:tr h="732510">
                <a:tc>
                  <a:txBody>
                    <a:bodyPr/>
                    <a:lstStyle/>
                    <a:p>
                      <a:pPr marL="0" indent="-304800" algn="ctr" defTabSz="914400" rtl="0" eaLnBrk="1" latinLnBrk="0" hangingPunct="1">
                        <a:lnSpc>
                          <a:spcPts val="1920"/>
                        </a:lnSpc>
                        <a:spcBef>
                          <a:spcPts val="240"/>
                        </a:spcBef>
                        <a:spcAft>
                          <a:spcPts val="240"/>
                        </a:spcAft>
                      </a:pPr>
                      <a:r>
                        <a:rPr lang="en-US" sz="1500" b="0" kern="1200" dirty="0">
                          <a:solidFill>
                            <a:srgbClr val="000000"/>
                          </a:solidFill>
                          <a:latin typeface="楷体" panose="02010609060101010101" pitchFamily="49" charset="-122"/>
                          <a:ea typeface="楷体" panose="02010609060101010101" pitchFamily="49" charset="-122"/>
                          <a:cs typeface="+mn-cs"/>
                        </a:rPr>
                        <a:t>5</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ctr" defTabSz="914400" rtl="0" eaLnBrk="1" latinLnBrk="0" hangingPunct="1">
                        <a:lnSpc>
                          <a:spcPts val="1920"/>
                        </a:lnSpc>
                        <a:spcBef>
                          <a:spcPts val="240"/>
                        </a:spcBef>
                        <a:spcAft>
                          <a:spcPts val="240"/>
                        </a:spcAft>
                      </a:pPr>
                      <a:r>
                        <a:rPr lang="zh-CN" sz="1500" b="0" kern="1200" dirty="0">
                          <a:solidFill>
                            <a:srgbClr val="000000"/>
                          </a:solidFill>
                          <a:latin typeface="楷体" panose="02010609060101010101" pitchFamily="49" charset="-122"/>
                          <a:ea typeface="楷体" panose="02010609060101010101" pitchFamily="49" charset="-122"/>
                          <a:cs typeface="+mn-cs"/>
                        </a:rPr>
                        <a:t>吊笼上行或下行运行，限位碰铁碰到限位开关不停止</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1、</a:t>
                      </a:r>
                      <a:r>
                        <a:rPr lang="zh-CN" sz="1500" b="0" kern="1200" dirty="0">
                          <a:solidFill>
                            <a:srgbClr val="000000"/>
                          </a:solidFill>
                          <a:latin typeface="楷体" panose="02010609060101010101" pitchFamily="49" charset="-122"/>
                          <a:ea typeface="楷体" panose="02010609060101010101" pitchFamily="49" charset="-122"/>
                          <a:cs typeface="+mn-cs"/>
                        </a:rPr>
                        <a:t>上限位开关</a:t>
                      </a:r>
                      <a:r>
                        <a:rPr lang="en-US" sz="1500" b="0" kern="1200" dirty="0">
                          <a:solidFill>
                            <a:srgbClr val="000000"/>
                          </a:solidFill>
                          <a:latin typeface="楷体" panose="02010609060101010101" pitchFamily="49" charset="-122"/>
                          <a:ea typeface="楷体" panose="02010609060101010101" pitchFamily="49" charset="-122"/>
                          <a:cs typeface="+mn-cs"/>
                        </a:rPr>
                        <a:t>6XK</a:t>
                      </a:r>
                      <a:r>
                        <a:rPr lang="zh-CN" sz="1500" b="0" kern="1200" dirty="0">
                          <a:solidFill>
                            <a:srgbClr val="000000"/>
                          </a:solidFill>
                          <a:latin typeface="楷体" panose="02010609060101010101" pitchFamily="49" charset="-122"/>
                          <a:ea typeface="楷体" panose="02010609060101010101" pitchFamily="49" charset="-122"/>
                          <a:cs typeface="+mn-cs"/>
                        </a:rPr>
                        <a:t>，下限位开关</a:t>
                      </a:r>
                      <a:r>
                        <a:rPr lang="en-US" sz="1500" b="0" kern="1200" dirty="0">
                          <a:solidFill>
                            <a:srgbClr val="000000"/>
                          </a:solidFill>
                          <a:latin typeface="楷体" panose="02010609060101010101" pitchFamily="49" charset="-122"/>
                          <a:ea typeface="楷体" panose="02010609060101010101" pitchFamily="49" charset="-122"/>
                          <a:cs typeface="+mn-cs"/>
                        </a:rPr>
                        <a:t>7XK</a:t>
                      </a:r>
                      <a:r>
                        <a:rPr lang="zh-CN" sz="1500" b="0" kern="1200" dirty="0">
                          <a:solidFill>
                            <a:srgbClr val="000000"/>
                          </a:solidFill>
                          <a:latin typeface="楷体" panose="02010609060101010101" pitchFamily="49" charset="-122"/>
                          <a:ea typeface="楷体" panose="02010609060101010101" pitchFamily="49" charset="-122"/>
                          <a:cs typeface="+mn-cs"/>
                        </a:rPr>
                        <a:t>损坏</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2</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限</a:t>
                      </a:r>
                      <a:r>
                        <a:rPr lang="zh-CN" sz="1500" b="0" kern="1200" dirty="0">
                          <a:solidFill>
                            <a:srgbClr val="000000"/>
                          </a:solidFill>
                          <a:latin typeface="楷体" panose="02010609060101010101" pitchFamily="49" charset="-122"/>
                          <a:ea typeface="楷体" panose="02010609060101010101" pitchFamily="49" charset="-122"/>
                          <a:cs typeface="+mn-cs"/>
                        </a:rPr>
                        <a:t>位碰铁位移</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r>
              <a:tr h="478444">
                <a:tc>
                  <a:txBody>
                    <a:bodyPr/>
                    <a:lstStyle/>
                    <a:p>
                      <a:pPr marL="0" indent="-304800" algn="ctr" defTabSz="914400" rtl="0" eaLnBrk="1" latinLnBrk="0" hangingPunct="1">
                        <a:lnSpc>
                          <a:spcPts val="1920"/>
                        </a:lnSpc>
                        <a:spcBef>
                          <a:spcPts val="240"/>
                        </a:spcBef>
                        <a:spcAft>
                          <a:spcPts val="240"/>
                        </a:spcAft>
                      </a:pPr>
                      <a:r>
                        <a:rPr lang="en-US" sz="1500" b="0" kern="1200" dirty="0">
                          <a:solidFill>
                            <a:srgbClr val="000000"/>
                          </a:solidFill>
                          <a:latin typeface="楷体" panose="02010609060101010101" pitchFamily="49" charset="-122"/>
                          <a:ea typeface="楷体" panose="02010609060101010101" pitchFamily="49" charset="-122"/>
                          <a:cs typeface="+mn-cs"/>
                        </a:rPr>
                        <a:t>6</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ctr" defTabSz="914400" rtl="0" eaLnBrk="1" latinLnBrk="0" hangingPunct="1">
                        <a:lnSpc>
                          <a:spcPts val="1920"/>
                        </a:lnSpc>
                        <a:spcBef>
                          <a:spcPts val="240"/>
                        </a:spcBef>
                        <a:spcAft>
                          <a:spcPts val="240"/>
                        </a:spcAft>
                      </a:pPr>
                      <a:r>
                        <a:rPr lang="zh-CN" sz="1500" b="0" kern="1200" dirty="0">
                          <a:solidFill>
                            <a:srgbClr val="FF0000"/>
                          </a:solidFill>
                          <a:latin typeface="楷体" panose="02010609060101010101" pitchFamily="49" charset="-122"/>
                          <a:ea typeface="楷体" panose="02010609060101010101" pitchFamily="49" charset="-122"/>
                          <a:cs typeface="+mn-cs"/>
                        </a:rPr>
                        <a:t>接触器易烧损</a:t>
                      </a:r>
                      <a:endParaRPr lang="zh-CN" sz="1500" b="0" kern="1200" dirty="0">
                        <a:solidFill>
                          <a:srgbClr val="FF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just" defTabSz="914400" rtl="0" eaLnBrk="1" latinLnBrk="0" hangingPunct="1">
                        <a:lnSpc>
                          <a:spcPts val="1920"/>
                        </a:lnSpc>
                        <a:spcBef>
                          <a:spcPts val="240"/>
                        </a:spcBef>
                        <a:spcAft>
                          <a:spcPts val="240"/>
                        </a:spcAft>
                      </a:pPr>
                      <a:r>
                        <a:rPr lang="zh-CN" sz="1500" b="0" kern="1200" dirty="0">
                          <a:solidFill>
                            <a:srgbClr val="FF0000"/>
                          </a:solidFill>
                          <a:latin typeface="楷体" panose="02010609060101010101" pitchFamily="49" charset="-122"/>
                          <a:ea typeface="楷体" panose="02010609060101010101" pitchFamily="49" charset="-122"/>
                          <a:cs typeface="+mn-cs"/>
                        </a:rPr>
                        <a:t>电源功率不足，或工地电源距升降机过远，供电电缆截面过小，致使启动压降过大，启动电流过大</a:t>
                      </a:r>
                      <a:endParaRPr lang="zh-CN" sz="1500" b="0" kern="1200" dirty="0">
                        <a:solidFill>
                          <a:srgbClr val="FF0000"/>
                        </a:solidFill>
                        <a:latin typeface="楷体" panose="02010609060101010101" pitchFamily="49" charset="-122"/>
                        <a:ea typeface="楷体" panose="02010609060101010101" pitchFamily="49" charset="-122"/>
                        <a:cs typeface="+mn-cs"/>
                      </a:endParaRPr>
                    </a:p>
                  </a:txBody>
                  <a:tcPr marL="48049" marR="48049" marT="0" marB="0" anchor="ctr"/>
                </a:tc>
              </a:tr>
              <a:tr h="478444">
                <a:tc>
                  <a:txBody>
                    <a:bodyPr/>
                    <a:lstStyle/>
                    <a:p>
                      <a:pPr marL="0" indent="-304800" algn="ctr" defTabSz="914400" rtl="0" eaLnBrk="1" latinLnBrk="0" hangingPunct="1">
                        <a:lnSpc>
                          <a:spcPts val="1920"/>
                        </a:lnSpc>
                        <a:spcBef>
                          <a:spcPts val="240"/>
                        </a:spcBef>
                        <a:spcAft>
                          <a:spcPts val="240"/>
                        </a:spcAft>
                      </a:pPr>
                      <a:r>
                        <a:rPr lang="en-US" sz="1500" b="0" kern="1200" dirty="0">
                          <a:solidFill>
                            <a:srgbClr val="000000"/>
                          </a:solidFill>
                          <a:latin typeface="楷体" panose="02010609060101010101" pitchFamily="49" charset="-122"/>
                          <a:ea typeface="楷体" panose="02010609060101010101" pitchFamily="49" charset="-122"/>
                          <a:cs typeface="+mn-cs"/>
                        </a:rPr>
                        <a:t>7</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ctr" defTabSz="914400" rtl="0" eaLnBrk="1" latinLnBrk="0" hangingPunct="1">
                        <a:lnSpc>
                          <a:spcPts val="1920"/>
                        </a:lnSpc>
                        <a:spcBef>
                          <a:spcPts val="240"/>
                        </a:spcBef>
                        <a:spcAft>
                          <a:spcPts val="240"/>
                        </a:spcAft>
                      </a:pPr>
                      <a:r>
                        <a:rPr lang="zh-CN" sz="1500" b="0" kern="1200" dirty="0">
                          <a:solidFill>
                            <a:srgbClr val="000000"/>
                          </a:solidFill>
                          <a:latin typeface="楷体" panose="02010609060101010101" pitchFamily="49" charset="-122"/>
                          <a:ea typeface="楷体" panose="02010609060101010101" pitchFamily="49" charset="-122"/>
                          <a:cs typeface="+mn-cs"/>
                        </a:rPr>
                        <a:t>操作升降机上下运行时有时动作不正常</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just" defTabSz="914400" rtl="0" eaLnBrk="1" latinLnBrk="0" hangingPunct="1">
                        <a:lnSpc>
                          <a:spcPts val="1920"/>
                        </a:lnSpc>
                        <a:spcBef>
                          <a:spcPts val="240"/>
                        </a:spcBef>
                        <a:spcAft>
                          <a:spcPts val="240"/>
                        </a:spcAft>
                      </a:pPr>
                      <a:r>
                        <a:rPr lang="zh-CN" sz="1500" b="0" kern="1200" dirty="0">
                          <a:solidFill>
                            <a:srgbClr val="000000"/>
                          </a:solidFill>
                          <a:latin typeface="楷体" panose="02010609060101010101" pitchFamily="49" charset="-122"/>
                          <a:ea typeface="楷体" panose="02010609060101010101" pitchFamily="49" charset="-122"/>
                          <a:cs typeface="+mn-cs"/>
                        </a:rPr>
                        <a:t>继电器</a:t>
                      </a:r>
                      <a:r>
                        <a:rPr lang="en-US" sz="1500" b="0" kern="1200" dirty="0">
                          <a:solidFill>
                            <a:srgbClr val="000000"/>
                          </a:solidFill>
                          <a:latin typeface="楷体" panose="02010609060101010101" pitchFamily="49" charset="-122"/>
                          <a:ea typeface="楷体" panose="02010609060101010101" pitchFamily="49" charset="-122"/>
                          <a:cs typeface="+mn-cs"/>
                        </a:rPr>
                        <a:t>JZ</a:t>
                      </a:r>
                      <a:r>
                        <a:rPr lang="zh-CN" sz="1500" b="0" kern="1200" dirty="0">
                          <a:solidFill>
                            <a:srgbClr val="000000"/>
                          </a:solidFill>
                          <a:latin typeface="楷体" panose="02010609060101010101" pitchFamily="49" charset="-122"/>
                          <a:ea typeface="楷体" panose="02010609060101010101" pitchFamily="49" charset="-122"/>
                          <a:cs typeface="+mn-cs"/>
                        </a:rPr>
                        <a:t>的接点接触不良</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r>
              <a:tr h="1147035">
                <a:tc>
                  <a:txBody>
                    <a:bodyPr/>
                    <a:lstStyle/>
                    <a:p>
                      <a:pPr marL="0" indent="-304800" algn="ctr" defTabSz="914400" rtl="0" eaLnBrk="1" latinLnBrk="0" hangingPunct="1">
                        <a:lnSpc>
                          <a:spcPts val="1920"/>
                        </a:lnSpc>
                        <a:spcBef>
                          <a:spcPts val="240"/>
                        </a:spcBef>
                        <a:spcAft>
                          <a:spcPts val="240"/>
                        </a:spcAft>
                      </a:pPr>
                      <a:r>
                        <a:rPr lang="en-US" sz="1500" b="0" kern="1200" dirty="0">
                          <a:solidFill>
                            <a:srgbClr val="000000"/>
                          </a:solidFill>
                          <a:latin typeface="楷体" panose="02010609060101010101" pitchFamily="49" charset="-122"/>
                          <a:ea typeface="楷体" panose="02010609060101010101" pitchFamily="49" charset="-122"/>
                          <a:cs typeface="+mn-cs"/>
                        </a:rPr>
                        <a:t>8</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ctr" defTabSz="914400" rtl="0" eaLnBrk="1" latinLnBrk="0" hangingPunct="1">
                        <a:lnSpc>
                          <a:spcPts val="1920"/>
                        </a:lnSpc>
                        <a:spcBef>
                          <a:spcPts val="240"/>
                        </a:spcBef>
                        <a:spcAft>
                          <a:spcPts val="240"/>
                        </a:spcAft>
                      </a:pPr>
                      <a:r>
                        <a:rPr lang="zh-CN" sz="1500" b="0" kern="1200" dirty="0">
                          <a:solidFill>
                            <a:srgbClr val="000000"/>
                          </a:solidFill>
                          <a:latin typeface="楷体" panose="02010609060101010101" pitchFamily="49" charset="-122"/>
                          <a:ea typeface="楷体" panose="02010609060101010101" pitchFamily="49" charset="-122"/>
                          <a:cs typeface="+mn-cs"/>
                        </a:rPr>
                        <a:t>主接触器不吸合</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1、</a:t>
                      </a:r>
                      <a:r>
                        <a:rPr lang="zh-CN" sz="1500" b="0" kern="1200" dirty="0">
                          <a:solidFill>
                            <a:srgbClr val="000000"/>
                          </a:solidFill>
                          <a:latin typeface="楷体" panose="02010609060101010101" pitchFamily="49" charset="-122"/>
                          <a:ea typeface="楷体" panose="02010609060101010101" pitchFamily="49" charset="-122"/>
                          <a:cs typeface="+mn-cs"/>
                        </a:rPr>
                        <a:t>检查三相电源是否正常。</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2、</a:t>
                      </a:r>
                      <a:r>
                        <a:rPr lang="zh-CN" sz="1500" b="0" kern="1200" dirty="0">
                          <a:solidFill>
                            <a:srgbClr val="000000"/>
                          </a:solidFill>
                          <a:latin typeface="楷体" panose="02010609060101010101" pitchFamily="49" charset="-122"/>
                          <a:ea typeface="楷体" panose="02010609060101010101" pitchFamily="49" charset="-122"/>
                          <a:cs typeface="+mn-cs"/>
                        </a:rPr>
                        <a:t>三相电相序是否正确，相序继电器工作指示灯是否亮。</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3、</a:t>
                      </a:r>
                      <a:r>
                        <a:rPr lang="zh-CN" sz="1500" b="0" kern="1200" dirty="0">
                          <a:solidFill>
                            <a:srgbClr val="000000"/>
                          </a:solidFill>
                          <a:latin typeface="楷体" panose="02010609060101010101" pitchFamily="49" charset="-122"/>
                          <a:ea typeface="楷体" panose="02010609060101010101" pitchFamily="49" charset="-122"/>
                          <a:cs typeface="+mn-cs"/>
                        </a:rPr>
                        <a:t>内外急停按钮开关，电锁开关是否开启。</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4、</a:t>
                      </a:r>
                      <a:r>
                        <a:rPr lang="zh-CN" sz="1500" b="0" kern="1200" dirty="0">
                          <a:solidFill>
                            <a:srgbClr val="000000"/>
                          </a:solidFill>
                          <a:latin typeface="楷体" panose="02010609060101010101" pitchFamily="49" charset="-122"/>
                          <a:ea typeface="楷体" panose="02010609060101010101" pitchFamily="49" charset="-122"/>
                          <a:cs typeface="+mn-cs"/>
                        </a:rPr>
                        <a:t>元件损坏或线路短路，断路等。</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r>
            </a:tbl>
          </a:graphicData>
        </a:graphic>
      </p:graphicFrame>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smtClean="0">
                <a:solidFill>
                  <a:srgbClr val="000000"/>
                </a:solidFill>
                <a:latin typeface="楷体" panose="02010609060101010101" pitchFamily="49" charset="-122"/>
                <a:ea typeface="楷体" panose="02010609060101010101" pitchFamily="49" charset="-122"/>
              </a:rPr>
              <a:t>2</a:t>
            </a:r>
            <a:r>
              <a:rPr lang="zh-CN" altLang="en-US" sz="1800" dirty="0" smtClean="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施工升降机</a:t>
            </a:r>
            <a:r>
              <a:rPr lang="zh-CN" altLang="en-US" sz="1800" dirty="0" smtClean="0">
                <a:solidFill>
                  <a:srgbClr val="000000"/>
                </a:solidFill>
                <a:latin typeface="楷体" panose="02010609060101010101" pitchFamily="49" charset="-122"/>
                <a:ea typeface="楷体" panose="02010609060101010101" pitchFamily="49" charset="-122"/>
              </a:rPr>
              <a:t>常见故障</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三、隐患排查治理</a:t>
            </a:r>
            <a:endParaRPr lang="en-US" altLang="zh-CN" sz="2400" b="0" dirty="0">
              <a:solidFill>
                <a:srgbClr val="000000"/>
              </a:solidFill>
              <a:latin typeface="楷体" panose="02010609060101010101" pitchFamily="49" charset="-122"/>
              <a:ea typeface="楷体" panose="02010609060101010101" pitchFamily="49" charset="-122"/>
            </a:endParaRPr>
          </a:p>
        </p:txBody>
      </p:sp>
      <p:graphicFrame>
        <p:nvGraphicFramePr>
          <p:cNvPr id="3" name="表格 2"/>
          <p:cNvGraphicFramePr>
            <a:graphicFrameLocks noGrp="1"/>
          </p:cNvGraphicFramePr>
          <p:nvPr/>
        </p:nvGraphicFramePr>
        <p:xfrm>
          <a:off x="1475656" y="1285542"/>
          <a:ext cx="7560840" cy="5519325"/>
        </p:xfrm>
        <a:graphic>
          <a:graphicData uri="http://schemas.openxmlformats.org/drawingml/2006/table">
            <a:tbl>
              <a:tblPr firstRow="1" firstCol="1" lastRow="1" lastCol="1" bandRow="1" bandCol="1">
                <a:tableStyleId>{5940675A-B579-460E-94D1-54222C63F5DA}</a:tableStyleId>
              </a:tblPr>
              <a:tblGrid>
                <a:gridCol w="504056"/>
                <a:gridCol w="2196244"/>
                <a:gridCol w="4860540"/>
              </a:tblGrid>
              <a:tr h="237773">
                <a:tc>
                  <a:txBody>
                    <a:bodyPr/>
                    <a:lstStyle/>
                    <a:p>
                      <a:pPr marL="0" indent="-304800" algn="ctr" defTabSz="914400" rtl="0" eaLnBrk="1" latinLnBrk="0" hangingPunct="1">
                        <a:lnSpc>
                          <a:spcPts val="1920"/>
                        </a:lnSpc>
                        <a:spcBef>
                          <a:spcPts val="240"/>
                        </a:spcBef>
                        <a:spcAft>
                          <a:spcPts val="240"/>
                        </a:spcAft>
                        <a:tabLst>
                          <a:tab pos="457200" algn="l"/>
                        </a:tabLst>
                      </a:pPr>
                      <a:r>
                        <a:rPr lang="zh-CN" altLang="en-US" sz="1500" b="0" kern="1200" dirty="0" smtClean="0">
                          <a:solidFill>
                            <a:srgbClr val="000000"/>
                          </a:solidFill>
                          <a:latin typeface="楷体" panose="02010609060101010101" pitchFamily="49" charset="-122"/>
                          <a:ea typeface="楷体" panose="02010609060101010101" pitchFamily="49" charset="-122"/>
                          <a:cs typeface="+mn-cs"/>
                        </a:rPr>
                        <a:t>序号</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solidFill>
                      <a:srgbClr val="00B0F0"/>
                    </a:solidFill>
                  </a:tcPr>
                </a:tc>
                <a:tc>
                  <a:txBody>
                    <a:bodyPr/>
                    <a:lstStyle/>
                    <a:p>
                      <a:pPr marL="0" indent="-304800" algn="ctr" defTabSz="914400" rtl="0" eaLnBrk="1" latinLnBrk="0" hangingPunct="1">
                        <a:lnSpc>
                          <a:spcPts val="1920"/>
                        </a:lnSpc>
                        <a:spcBef>
                          <a:spcPts val="240"/>
                        </a:spcBef>
                        <a:spcAft>
                          <a:spcPts val="240"/>
                        </a:spcAft>
                        <a:tabLst>
                          <a:tab pos="457200" algn="l"/>
                        </a:tabLst>
                      </a:pPr>
                      <a:r>
                        <a:rPr lang="zh-CN" altLang="en-US" sz="1500" b="0" kern="1200" dirty="0" smtClean="0">
                          <a:solidFill>
                            <a:srgbClr val="000000"/>
                          </a:solidFill>
                          <a:latin typeface="楷体" panose="02010609060101010101" pitchFamily="49" charset="-122"/>
                          <a:ea typeface="楷体" panose="02010609060101010101" pitchFamily="49" charset="-122"/>
                          <a:cs typeface="+mn-cs"/>
                        </a:rPr>
                        <a:t>故障</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solidFill>
                      <a:srgbClr val="00B0F0"/>
                    </a:solidFill>
                  </a:tcPr>
                </a:tc>
                <a:tc>
                  <a:txBody>
                    <a:bodyPr/>
                    <a:lstStyle/>
                    <a:p>
                      <a:pPr marL="0" indent="-304800" algn="ctr" defTabSz="914400" rtl="0" eaLnBrk="1" latinLnBrk="0" hangingPunct="1">
                        <a:lnSpc>
                          <a:spcPts val="1920"/>
                        </a:lnSpc>
                        <a:spcBef>
                          <a:spcPts val="240"/>
                        </a:spcBef>
                        <a:spcAft>
                          <a:spcPts val="240"/>
                        </a:spcAft>
                        <a:tabLst>
                          <a:tab pos="457200" algn="l"/>
                        </a:tabLst>
                      </a:pPr>
                      <a:r>
                        <a:rPr lang="zh-CN" altLang="en-US" sz="1500" b="0" kern="1200" dirty="0" smtClean="0">
                          <a:solidFill>
                            <a:srgbClr val="000000"/>
                          </a:solidFill>
                          <a:latin typeface="楷体" panose="02010609060101010101" pitchFamily="49" charset="-122"/>
                          <a:ea typeface="楷体" panose="02010609060101010101" pitchFamily="49" charset="-122"/>
                          <a:cs typeface="+mn-cs"/>
                        </a:rPr>
                        <a:t>故障原因分析</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solidFill>
                      <a:srgbClr val="00B0F0"/>
                    </a:solidFill>
                  </a:tcPr>
                </a:tc>
              </a:tr>
              <a:tr h="877469">
                <a:tc>
                  <a:txBody>
                    <a:bodyPr/>
                    <a:lstStyle/>
                    <a:p>
                      <a:pPr marL="0" indent="-304800" algn="ctr" defTabSz="914400" rtl="0" eaLnBrk="1" latinLnBrk="0" hangingPunct="1">
                        <a:lnSpc>
                          <a:spcPts val="1920"/>
                        </a:lnSpc>
                        <a:spcBef>
                          <a:spcPts val="240"/>
                        </a:spcBef>
                        <a:spcAft>
                          <a:spcPts val="240"/>
                        </a:spcAft>
                        <a:tabLst>
                          <a:tab pos="457200" algn="l"/>
                        </a:tabLst>
                      </a:pPr>
                      <a:r>
                        <a:rPr lang="en-US" sz="1500" b="0" kern="1200" dirty="0" smtClean="0">
                          <a:solidFill>
                            <a:srgbClr val="000000"/>
                          </a:solidFill>
                          <a:latin typeface="楷体" panose="02010609060101010101" pitchFamily="49" charset="-122"/>
                          <a:ea typeface="楷体" panose="02010609060101010101" pitchFamily="49" charset="-122"/>
                          <a:cs typeface="+mn-cs"/>
                        </a:rPr>
                        <a:t>14</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ctr" defTabSz="914400" rtl="0" eaLnBrk="1" latinLnBrk="0" hangingPunct="1">
                        <a:lnSpc>
                          <a:spcPts val="1920"/>
                        </a:lnSpc>
                        <a:spcBef>
                          <a:spcPts val="240"/>
                        </a:spcBef>
                        <a:spcAft>
                          <a:spcPts val="240"/>
                        </a:spcAft>
                        <a:tabLst>
                          <a:tab pos="457200" algn="l"/>
                        </a:tabLst>
                      </a:pPr>
                      <a:r>
                        <a:rPr lang="zh-CN" sz="1500" b="0" kern="1200" dirty="0">
                          <a:solidFill>
                            <a:srgbClr val="000000"/>
                          </a:solidFill>
                          <a:latin typeface="楷体" panose="02010609060101010101" pitchFamily="49" charset="-122"/>
                          <a:ea typeface="楷体" panose="02010609060101010101" pitchFamily="49" charset="-122"/>
                          <a:cs typeface="+mn-cs"/>
                        </a:rPr>
                        <a:t>吊笼运行时有跳动现象</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1</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标准</a:t>
                      </a:r>
                      <a:r>
                        <a:rPr lang="zh-CN" sz="1500" b="0" kern="1200" dirty="0">
                          <a:solidFill>
                            <a:srgbClr val="000000"/>
                          </a:solidFill>
                          <a:latin typeface="楷体" panose="02010609060101010101" pitchFamily="49" charset="-122"/>
                          <a:ea typeface="楷体" panose="02010609060101010101" pitchFamily="49" charset="-122"/>
                          <a:cs typeface="+mn-cs"/>
                        </a:rPr>
                        <a:t>节管对接阶差价。</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2</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标准</a:t>
                      </a:r>
                      <a:r>
                        <a:rPr lang="zh-CN" sz="1500" b="0" kern="1200" dirty="0">
                          <a:solidFill>
                            <a:srgbClr val="000000"/>
                          </a:solidFill>
                          <a:latin typeface="楷体" panose="02010609060101010101" pitchFamily="49" charset="-122"/>
                          <a:ea typeface="楷体" panose="02010609060101010101" pitchFamily="49" charset="-122"/>
                          <a:cs typeface="+mn-cs"/>
                        </a:rPr>
                        <a:t>节齿条螺栓松动，齿条对接阶差大。</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3</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小齿轮</a:t>
                      </a:r>
                      <a:r>
                        <a:rPr lang="zh-CN" sz="1500" b="0" kern="1200" dirty="0">
                          <a:solidFill>
                            <a:srgbClr val="000000"/>
                          </a:solidFill>
                          <a:latin typeface="楷体" panose="02010609060101010101" pitchFamily="49" charset="-122"/>
                          <a:ea typeface="楷体" panose="02010609060101010101" pitchFamily="49" charset="-122"/>
                          <a:cs typeface="+mn-cs"/>
                        </a:rPr>
                        <a:t>磨损，更换全部小齿轮。</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r>
              <a:tr h="556007">
                <a:tc>
                  <a:txBody>
                    <a:bodyPr/>
                    <a:lstStyle/>
                    <a:p>
                      <a:pPr marL="0" indent="-304800" algn="ctr" defTabSz="914400" rtl="0" eaLnBrk="1" latinLnBrk="0" hangingPunct="1">
                        <a:lnSpc>
                          <a:spcPts val="1920"/>
                        </a:lnSpc>
                        <a:spcBef>
                          <a:spcPts val="240"/>
                        </a:spcBef>
                        <a:spcAft>
                          <a:spcPts val="240"/>
                        </a:spcAft>
                        <a:tabLst>
                          <a:tab pos="457200" algn="l"/>
                        </a:tabLst>
                      </a:pPr>
                      <a:r>
                        <a:rPr lang="en-US" sz="1500" b="0" kern="1200" dirty="0" smtClean="0">
                          <a:solidFill>
                            <a:srgbClr val="000000"/>
                          </a:solidFill>
                          <a:latin typeface="楷体" panose="02010609060101010101" pitchFamily="49" charset="-122"/>
                          <a:ea typeface="楷体" panose="02010609060101010101" pitchFamily="49" charset="-122"/>
                          <a:cs typeface="+mn-cs"/>
                        </a:rPr>
                        <a:t>15</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ctr" defTabSz="914400" rtl="0" eaLnBrk="1" latinLnBrk="0" hangingPunct="1">
                        <a:lnSpc>
                          <a:spcPts val="1920"/>
                        </a:lnSpc>
                        <a:spcBef>
                          <a:spcPts val="240"/>
                        </a:spcBef>
                        <a:spcAft>
                          <a:spcPts val="240"/>
                        </a:spcAft>
                        <a:tabLst>
                          <a:tab pos="457200" algn="l"/>
                        </a:tabLst>
                      </a:pPr>
                      <a:r>
                        <a:rPr lang="zh-CN" sz="1500" b="0" kern="1200" dirty="0">
                          <a:solidFill>
                            <a:srgbClr val="000000"/>
                          </a:solidFill>
                          <a:latin typeface="楷体" panose="02010609060101010101" pitchFamily="49" charset="-122"/>
                          <a:ea typeface="楷体" panose="02010609060101010101" pitchFamily="49" charset="-122"/>
                          <a:cs typeface="+mn-cs"/>
                        </a:rPr>
                        <a:t>吊笼运行有摆动现象</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1</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滚轮</a:t>
                      </a:r>
                      <a:r>
                        <a:rPr lang="zh-CN" sz="1500" b="0" kern="1200" dirty="0">
                          <a:solidFill>
                            <a:srgbClr val="000000"/>
                          </a:solidFill>
                          <a:latin typeface="楷体" panose="02010609060101010101" pitchFamily="49" charset="-122"/>
                          <a:ea typeface="楷体" panose="02010609060101010101" pitchFamily="49" charset="-122"/>
                          <a:cs typeface="+mn-cs"/>
                        </a:rPr>
                        <a:t>螺栓松动。</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2</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支撑</a:t>
                      </a:r>
                      <a:r>
                        <a:rPr lang="zh-CN" sz="1500" b="0" kern="1200" dirty="0">
                          <a:solidFill>
                            <a:srgbClr val="000000"/>
                          </a:solidFill>
                          <a:latin typeface="楷体" panose="02010609060101010101" pitchFamily="49" charset="-122"/>
                          <a:ea typeface="楷体" panose="02010609060101010101" pitchFamily="49" charset="-122"/>
                          <a:cs typeface="+mn-cs"/>
                        </a:rPr>
                        <a:t>板螺栓松动。</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r>
              <a:tr h="556007">
                <a:tc>
                  <a:txBody>
                    <a:bodyPr/>
                    <a:lstStyle/>
                    <a:p>
                      <a:pPr marL="0" indent="-304800" algn="ctr" defTabSz="914400" rtl="0" eaLnBrk="1" latinLnBrk="0" hangingPunct="1">
                        <a:lnSpc>
                          <a:spcPts val="1920"/>
                        </a:lnSpc>
                        <a:spcBef>
                          <a:spcPts val="240"/>
                        </a:spcBef>
                        <a:spcAft>
                          <a:spcPts val="240"/>
                        </a:spcAft>
                        <a:tabLst>
                          <a:tab pos="457200" algn="l"/>
                        </a:tabLst>
                      </a:pPr>
                      <a:r>
                        <a:rPr lang="en-US" sz="1500" b="0" kern="1200" dirty="0" smtClean="0">
                          <a:solidFill>
                            <a:srgbClr val="000000"/>
                          </a:solidFill>
                          <a:latin typeface="楷体" panose="02010609060101010101" pitchFamily="49" charset="-122"/>
                          <a:ea typeface="楷体" panose="02010609060101010101" pitchFamily="49" charset="-122"/>
                          <a:cs typeface="+mn-cs"/>
                        </a:rPr>
                        <a:t>16</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ctr" defTabSz="914400" rtl="0" eaLnBrk="1" latinLnBrk="0" hangingPunct="1">
                        <a:lnSpc>
                          <a:spcPts val="1920"/>
                        </a:lnSpc>
                        <a:spcBef>
                          <a:spcPts val="240"/>
                        </a:spcBef>
                        <a:spcAft>
                          <a:spcPts val="240"/>
                        </a:spcAft>
                        <a:tabLst>
                          <a:tab pos="457200" algn="l"/>
                        </a:tabLst>
                      </a:pPr>
                      <a:r>
                        <a:rPr lang="zh-CN" sz="1500" b="0" kern="1200" dirty="0">
                          <a:solidFill>
                            <a:srgbClr val="000000"/>
                          </a:solidFill>
                          <a:latin typeface="楷体" panose="02010609060101010101" pitchFamily="49" charset="-122"/>
                          <a:ea typeface="楷体" panose="02010609060101010101" pitchFamily="49" charset="-122"/>
                          <a:cs typeface="+mn-cs"/>
                        </a:rPr>
                        <a:t>吊笼启、制动时振动大</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1</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电机</a:t>
                      </a:r>
                      <a:r>
                        <a:rPr lang="zh-CN" sz="1500" b="0" kern="1200" dirty="0">
                          <a:solidFill>
                            <a:srgbClr val="000000"/>
                          </a:solidFill>
                          <a:latin typeface="楷体" panose="02010609060101010101" pitchFamily="49" charset="-122"/>
                          <a:ea typeface="楷体" panose="02010609060101010101" pitchFamily="49" charset="-122"/>
                          <a:cs typeface="+mn-cs"/>
                        </a:rPr>
                        <a:t>制动力矩太大，适当放松电机尾端调节套</a:t>
                      </a:r>
                      <a:r>
                        <a:rPr lang="en-US" sz="1500" b="0" kern="1200" dirty="0">
                          <a:solidFill>
                            <a:srgbClr val="000000"/>
                          </a:solidFill>
                          <a:latin typeface="楷体" panose="02010609060101010101" pitchFamily="49" charset="-122"/>
                          <a:ea typeface="楷体" panose="02010609060101010101" pitchFamily="49" charset="-122"/>
                          <a:cs typeface="+mn-cs"/>
                        </a:rPr>
                        <a:t>6</a:t>
                      </a:r>
                      <a:r>
                        <a:rPr lang="zh-CN" sz="1500" b="0" kern="1200" dirty="0">
                          <a:solidFill>
                            <a:srgbClr val="000000"/>
                          </a:solidFill>
                          <a:latin typeface="楷体" panose="02010609060101010101" pitchFamily="49" charset="-122"/>
                          <a:ea typeface="楷体" panose="02010609060101010101" pitchFamily="49" charset="-122"/>
                          <a:cs typeface="+mn-cs"/>
                        </a:rPr>
                        <a:t>。</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2</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齿轮</a:t>
                      </a:r>
                      <a:r>
                        <a:rPr lang="zh-CN" sz="1500" b="0" kern="1200" dirty="0">
                          <a:solidFill>
                            <a:srgbClr val="000000"/>
                          </a:solidFill>
                          <a:latin typeface="楷体" panose="02010609060101010101" pitchFamily="49" charset="-122"/>
                          <a:ea typeface="楷体" panose="02010609060101010101" pitchFamily="49" charset="-122"/>
                          <a:cs typeface="+mn-cs"/>
                        </a:rPr>
                        <a:t>齿条间隙、滚轮与立管间隙不正确。</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r>
              <a:tr h="556007">
                <a:tc>
                  <a:txBody>
                    <a:bodyPr/>
                    <a:lstStyle/>
                    <a:p>
                      <a:pPr marL="0" indent="-304800" algn="ctr" defTabSz="914400" rtl="0" eaLnBrk="1" latinLnBrk="0" hangingPunct="1">
                        <a:lnSpc>
                          <a:spcPts val="1920"/>
                        </a:lnSpc>
                        <a:spcBef>
                          <a:spcPts val="240"/>
                        </a:spcBef>
                        <a:spcAft>
                          <a:spcPts val="240"/>
                        </a:spcAft>
                        <a:tabLst>
                          <a:tab pos="457200" algn="l"/>
                        </a:tabLst>
                      </a:pPr>
                      <a:r>
                        <a:rPr lang="en-US" sz="1500" b="0" kern="1200" dirty="0" smtClean="0">
                          <a:solidFill>
                            <a:srgbClr val="000000"/>
                          </a:solidFill>
                          <a:latin typeface="楷体" panose="02010609060101010101" pitchFamily="49" charset="-122"/>
                          <a:ea typeface="楷体" panose="02010609060101010101" pitchFamily="49" charset="-122"/>
                          <a:cs typeface="+mn-cs"/>
                        </a:rPr>
                        <a:t>17</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ctr" defTabSz="914400" rtl="0" eaLnBrk="1" latinLnBrk="0" hangingPunct="1">
                        <a:lnSpc>
                          <a:spcPts val="1920"/>
                        </a:lnSpc>
                        <a:spcBef>
                          <a:spcPts val="240"/>
                        </a:spcBef>
                        <a:spcAft>
                          <a:spcPts val="240"/>
                        </a:spcAft>
                        <a:tabLst>
                          <a:tab pos="457200" algn="l"/>
                        </a:tabLst>
                      </a:pPr>
                      <a:r>
                        <a:rPr lang="zh-CN" sz="1500" b="0" kern="1200" dirty="0">
                          <a:solidFill>
                            <a:srgbClr val="000000"/>
                          </a:solidFill>
                          <a:latin typeface="楷体" panose="02010609060101010101" pitchFamily="49" charset="-122"/>
                          <a:ea typeface="楷体" panose="02010609060101010101" pitchFamily="49" charset="-122"/>
                          <a:cs typeface="+mn-cs"/>
                        </a:rPr>
                        <a:t>制动器噪声大</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1</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制动器</a:t>
                      </a:r>
                      <a:r>
                        <a:rPr lang="zh-CN" sz="1500" b="0" kern="1200" dirty="0">
                          <a:solidFill>
                            <a:srgbClr val="000000"/>
                          </a:solidFill>
                          <a:latin typeface="楷体" panose="02010609060101010101" pitchFamily="49" charset="-122"/>
                          <a:ea typeface="楷体" panose="02010609060101010101" pitchFamily="49" charset="-122"/>
                          <a:cs typeface="+mn-cs"/>
                        </a:rPr>
                        <a:t>止退轴承损坏。</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2</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转动</a:t>
                      </a:r>
                      <a:r>
                        <a:rPr lang="zh-CN" sz="1500" b="0" kern="1200" dirty="0">
                          <a:solidFill>
                            <a:srgbClr val="000000"/>
                          </a:solidFill>
                          <a:latin typeface="楷体" panose="02010609060101010101" pitchFamily="49" charset="-122"/>
                          <a:ea typeface="楷体" panose="02010609060101010101" pitchFamily="49" charset="-122"/>
                          <a:cs typeface="+mn-cs"/>
                        </a:rPr>
                        <a:t>盘摆动。</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r>
              <a:tr h="1198947">
                <a:tc>
                  <a:txBody>
                    <a:bodyPr/>
                    <a:lstStyle/>
                    <a:p>
                      <a:pPr marL="0" indent="-304800" algn="ctr" defTabSz="914400" rtl="0" eaLnBrk="1" latinLnBrk="0" hangingPunct="1">
                        <a:lnSpc>
                          <a:spcPts val="1920"/>
                        </a:lnSpc>
                        <a:spcBef>
                          <a:spcPts val="240"/>
                        </a:spcBef>
                        <a:spcAft>
                          <a:spcPts val="240"/>
                        </a:spcAft>
                        <a:tabLst>
                          <a:tab pos="457200" algn="l"/>
                        </a:tabLst>
                      </a:pPr>
                      <a:r>
                        <a:rPr lang="en-US" sz="1500" b="0" kern="1200" dirty="0" smtClean="0">
                          <a:solidFill>
                            <a:srgbClr val="000000"/>
                          </a:solidFill>
                          <a:latin typeface="楷体" panose="02010609060101010101" pitchFamily="49" charset="-122"/>
                          <a:ea typeface="楷体" panose="02010609060101010101" pitchFamily="49" charset="-122"/>
                          <a:cs typeface="+mn-cs"/>
                        </a:rPr>
                        <a:t>19</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ctr" defTabSz="914400" rtl="0" eaLnBrk="1" latinLnBrk="0" hangingPunct="1">
                        <a:lnSpc>
                          <a:spcPts val="1920"/>
                        </a:lnSpc>
                        <a:spcBef>
                          <a:spcPts val="240"/>
                        </a:spcBef>
                        <a:spcAft>
                          <a:spcPts val="240"/>
                        </a:spcAft>
                        <a:tabLst>
                          <a:tab pos="457200" algn="l"/>
                        </a:tabLst>
                      </a:pPr>
                      <a:r>
                        <a:rPr lang="zh-CN" sz="1500" b="0" kern="1200" dirty="0">
                          <a:solidFill>
                            <a:srgbClr val="000000"/>
                          </a:solidFill>
                          <a:latin typeface="楷体" panose="02010609060101010101" pitchFamily="49" charset="-122"/>
                          <a:ea typeface="楷体" panose="02010609060101010101" pitchFamily="49" charset="-122"/>
                          <a:cs typeface="+mn-cs"/>
                        </a:rPr>
                        <a:t>电机发烫</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1</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制动器</a:t>
                      </a:r>
                      <a:r>
                        <a:rPr lang="zh-CN" sz="1500" b="0" kern="1200" dirty="0">
                          <a:solidFill>
                            <a:srgbClr val="000000"/>
                          </a:solidFill>
                          <a:latin typeface="楷体" panose="02010609060101010101" pitchFamily="49" charset="-122"/>
                          <a:ea typeface="楷体" panose="02010609060101010101" pitchFamily="49" charset="-122"/>
                          <a:cs typeface="+mn-cs"/>
                        </a:rPr>
                        <a:t>动作不同步。</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2</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升降</a:t>
                      </a:r>
                      <a:r>
                        <a:rPr lang="zh-CN" sz="1500" b="0" kern="1200" dirty="0">
                          <a:solidFill>
                            <a:srgbClr val="000000"/>
                          </a:solidFill>
                          <a:latin typeface="楷体" panose="02010609060101010101" pitchFamily="49" charset="-122"/>
                          <a:ea typeface="楷体" panose="02010609060101010101" pitchFamily="49" charset="-122"/>
                          <a:cs typeface="+mn-cs"/>
                        </a:rPr>
                        <a:t>机长时间超载运行。</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3</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起</a:t>
                      </a:r>
                      <a:r>
                        <a:rPr lang="zh-CN" sz="1500" b="0" kern="1200" dirty="0">
                          <a:solidFill>
                            <a:srgbClr val="000000"/>
                          </a:solidFill>
                          <a:latin typeface="楷体" panose="02010609060101010101" pitchFamily="49" charset="-122"/>
                          <a:ea typeface="楷体" panose="02010609060101010101" pitchFamily="49" charset="-122"/>
                          <a:cs typeface="+mn-cs"/>
                        </a:rPr>
                        <a:t>、制动过于频繁。</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4</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供电</a:t>
                      </a:r>
                      <a:r>
                        <a:rPr lang="zh-CN" sz="1500" b="0" kern="1200" dirty="0">
                          <a:solidFill>
                            <a:srgbClr val="000000"/>
                          </a:solidFill>
                          <a:latin typeface="楷体" panose="02010609060101010101" pitchFamily="49" charset="-122"/>
                          <a:ea typeface="楷体" panose="02010609060101010101" pitchFamily="49" charset="-122"/>
                          <a:cs typeface="+mn-cs"/>
                        </a:rPr>
                        <a:t>电压过低。</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r>
              <a:tr h="500094">
                <a:tc>
                  <a:txBody>
                    <a:bodyPr/>
                    <a:lstStyle/>
                    <a:p>
                      <a:pPr marL="0" indent="-304800" algn="ctr" defTabSz="914400" rtl="0" eaLnBrk="1" latinLnBrk="0" hangingPunct="1">
                        <a:lnSpc>
                          <a:spcPts val="1920"/>
                        </a:lnSpc>
                        <a:spcBef>
                          <a:spcPts val="240"/>
                        </a:spcBef>
                        <a:spcAft>
                          <a:spcPts val="240"/>
                        </a:spcAft>
                        <a:tabLst>
                          <a:tab pos="457200" algn="l"/>
                        </a:tabLs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20</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ctr" defTabSz="914400" rtl="0" eaLnBrk="1" latinLnBrk="0" hangingPunct="1">
                        <a:lnSpc>
                          <a:spcPts val="1920"/>
                        </a:lnSpc>
                        <a:spcBef>
                          <a:spcPts val="240"/>
                        </a:spcBef>
                        <a:spcAft>
                          <a:spcPts val="240"/>
                        </a:spcAft>
                        <a:tabLst>
                          <a:tab pos="457200" algn="l"/>
                        </a:tabLst>
                      </a:pPr>
                      <a:r>
                        <a:rPr lang="zh-CN" sz="1500" b="0" kern="1200" dirty="0">
                          <a:solidFill>
                            <a:srgbClr val="000000"/>
                          </a:solidFill>
                          <a:latin typeface="楷体" panose="02010609060101010101" pitchFamily="49" charset="-122"/>
                          <a:ea typeface="楷体" panose="02010609060101010101" pitchFamily="49" charset="-122"/>
                          <a:cs typeface="+mn-cs"/>
                        </a:rPr>
                        <a:t>吊笼制动时下滑距离过长</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indent="-304800" algn="just" defTabSz="914400" rtl="0" eaLnBrk="1" latinLnBrk="0" hangingPunct="1">
                        <a:lnSpc>
                          <a:spcPts val="1920"/>
                        </a:lnSpc>
                        <a:spcBef>
                          <a:spcPts val="240"/>
                        </a:spcBef>
                        <a:spcAft>
                          <a:spcPts val="240"/>
                        </a:spcAft>
                        <a:tabLst>
                          <a:tab pos="457200" algn="l"/>
                        </a:tabLst>
                      </a:pPr>
                      <a:r>
                        <a:rPr lang="zh-CN" sz="1500" b="0" kern="1200" dirty="0">
                          <a:solidFill>
                            <a:srgbClr val="000000"/>
                          </a:solidFill>
                          <a:latin typeface="楷体" panose="02010609060101010101" pitchFamily="49" charset="-122"/>
                          <a:ea typeface="楷体" panose="02010609060101010101" pitchFamily="49" charset="-122"/>
                          <a:cs typeface="+mn-cs"/>
                        </a:rPr>
                        <a:t>电机制动力矩太小，适当拧紧电机尾端调节套</a:t>
                      </a:r>
                      <a:r>
                        <a:rPr lang="en-US" sz="1500" b="0" kern="1200" dirty="0">
                          <a:solidFill>
                            <a:srgbClr val="000000"/>
                          </a:solidFill>
                          <a:latin typeface="楷体" panose="02010609060101010101" pitchFamily="49" charset="-122"/>
                          <a:ea typeface="楷体" panose="02010609060101010101" pitchFamily="49" charset="-122"/>
                          <a:cs typeface="+mn-cs"/>
                        </a:rPr>
                        <a:t>6</a:t>
                      </a:r>
                      <a:r>
                        <a:rPr lang="zh-CN" sz="1500" b="0" kern="1200" dirty="0">
                          <a:solidFill>
                            <a:srgbClr val="000000"/>
                          </a:solidFill>
                          <a:latin typeface="楷体" panose="02010609060101010101" pitchFamily="49" charset="-122"/>
                          <a:ea typeface="楷体" panose="02010609060101010101" pitchFamily="49" charset="-122"/>
                          <a:cs typeface="+mn-cs"/>
                        </a:rPr>
                        <a:t>或更换制动块（制动盘）。</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tc>
              </a:tr>
              <a:tr h="525603">
                <a:tc>
                  <a:txBody>
                    <a:bodyPr/>
                    <a:lstStyle/>
                    <a:p>
                      <a:pPr marL="0" indent="-304800" algn="ctr" defTabSz="914400" rtl="0" eaLnBrk="1" latinLnBrk="0" hangingPunct="1">
                        <a:lnSpc>
                          <a:spcPts val="1920"/>
                        </a:lnSpc>
                        <a:spcBef>
                          <a:spcPts val="240"/>
                        </a:spcBef>
                        <a:spcAft>
                          <a:spcPts val="240"/>
                        </a:spcAft>
                        <a:tabLst>
                          <a:tab pos="457200" algn="l"/>
                        </a:tabLs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21</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ctr" defTabSz="914400" rtl="0" eaLnBrk="1" latinLnBrk="0" hangingPunct="1">
                        <a:lnSpc>
                          <a:spcPts val="1920"/>
                        </a:lnSpc>
                        <a:spcBef>
                          <a:spcPts val="240"/>
                        </a:spcBef>
                        <a:spcAft>
                          <a:spcPts val="240"/>
                        </a:spcAft>
                        <a:tabLst>
                          <a:tab pos="457200" algn="l"/>
                        </a:tabLst>
                      </a:pPr>
                      <a:r>
                        <a:rPr lang="zh-CN" sz="1500" b="0" kern="1200" dirty="0">
                          <a:solidFill>
                            <a:srgbClr val="FF0000"/>
                          </a:solidFill>
                          <a:latin typeface="楷体" panose="02010609060101010101" pitchFamily="49" charset="-122"/>
                          <a:ea typeface="楷体" panose="02010609060101010101" pitchFamily="49" charset="-122"/>
                          <a:cs typeface="+mn-cs"/>
                        </a:rPr>
                        <a:t>减速机有异常的不稳定的运转噪声</a:t>
                      </a:r>
                      <a:endParaRPr lang="zh-CN" sz="1500" b="0" kern="1200" dirty="0">
                        <a:solidFill>
                          <a:srgbClr val="FF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1</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油</a:t>
                      </a:r>
                      <a:r>
                        <a:rPr lang="zh-CN" sz="1500" b="0" kern="1200" dirty="0">
                          <a:solidFill>
                            <a:srgbClr val="000000"/>
                          </a:solidFill>
                          <a:latin typeface="楷体" panose="02010609060101010101" pitchFamily="49" charset="-122"/>
                          <a:ea typeface="楷体" panose="02010609060101010101" pitchFamily="49" charset="-122"/>
                          <a:cs typeface="+mn-cs"/>
                        </a:rPr>
                        <a:t>已污染。</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2</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FF0000"/>
                          </a:solidFill>
                          <a:latin typeface="楷体" panose="02010609060101010101" pitchFamily="49" charset="-122"/>
                          <a:ea typeface="楷体" panose="02010609060101010101" pitchFamily="49" charset="-122"/>
                          <a:cs typeface="+mn-cs"/>
                        </a:rPr>
                        <a:t>油</a:t>
                      </a:r>
                      <a:r>
                        <a:rPr lang="zh-CN" sz="1500" b="0" kern="1200" dirty="0">
                          <a:solidFill>
                            <a:srgbClr val="FF0000"/>
                          </a:solidFill>
                          <a:latin typeface="楷体" panose="02010609060101010101" pitchFamily="49" charset="-122"/>
                          <a:ea typeface="楷体" panose="02010609060101010101" pitchFamily="49" charset="-122"/>
                          <a:cs typeface="+mn-cs"/>
                        </a:rPr>
                        <a:t>量不足</a:t>
                      </a:r>
                      <a:r>
                        <a:rPr lang="zh-CN" sz="1500" b="0" kern="1200" dirty="0">
                          <a:solidFill>
                            <a:srgbClr val="000000"/>
                          </a:solidFill>
                          <a:latin typeface="楷体" panose="02010609060101010101" pitchFamily="49" charset="-122"/>
                          <a:ea typeface="楷体" panose="02010609060101010101" pitchFamily="49" charset="-122"/>
                          <a:cs typeface="+mn-cs"/>
                        </a:rPr>
                        <a:t>。</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r>
              <a:tr h="500094">
                <a:tc>
                  <a:txBody>
                    <a:bodyPr/>
                    <a:lstStyle/>
                    <a:p>
                      <a:pPr marL="0" indent="-304800" algn="ctr" defTabSz="914400" rtl="0" eaLnBrk="1" latinLnBrk="0" hangingPunct="1">
                        <a:lnSpc>
                          <a:spcPts val="1920"/>
                        </a:lnSpc>
                        <a:spcBef>
                          <a:spcPts val="240"/>
                        </a:spcBef>
                        <a:spcAft>
                          <a:spcPts val="240"/>
                        </a:spcAft>
                        <a:tabLst>
                          <a:tab pos="457200" algn="l"/>
                        </a:tabLs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22</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ctr" defTabSz="914400" rtl="0" eaLnBrk="1" latinLnBrk="0" hangingPunct="1">
                        <a:lnSpc>
                          <a:spcPts val="1920"/>
                        </a:lnSpc>
                        <a:spcBef>
                          <a:spcPts val="240"/>
                        </a:spcBef>
                        <a:spcAft>
                          <a:spcPts val="240"/>
                        </a:spcAft>
                        <a:tabLst>
                          <a:tab pos="457200" algn="l"/>
                        </a:tabLst>
                      </a:pPr>
                      <a:r>
                        <a:rPr lang="zh-CN" sz="1500" b="0" kern="1200" dirty="0">
                          <a:solidFill>
                            <a:srgbClr val="000000"/>
                          </a:solidFill>
                          <a:latin typeface="楷体" panose="02010609060101010101" pitchFamily="49" charset="-122"/>
                          <a:ea typeface="楷体" panose="02010609060101010101" pitchFamily="49" charset="-122"/>
                          <a:cs typeface="+mn-cs"/>
                        </a:rPr>
                        <a:t>减速机输出轴不转，但电机转动</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indent="-304800" algn="just" defTabSz="914400" rtl="0" eaLnBrk="1" latinLnBrk="0" hangingPunct="1">
                        <a:lnSpc>
                          <a:spcPts val="1920"/>
                        </a:lnSpc>
                        <a:spcBef>
                          <a:spcPts val="240"/>
                        </a:spcBef>
                        <a:spcAft>
                          <a:spcPts val="240"/>
                        </a:spcAft>
                        <a:tabLst>
                          <a:tab pos="457200" algn="l"/>
                        </a:tabLst>
                      </a:pPr>
                      <a:r>
                        <a:rPr lang="zh-CN" sz="1500" b="0" kern="1200" dirty="0">
                          <a:solidFill>
                            <a:srgbClr val="000000"/>
                          </a:solidFill>
                          <a:latin typeface="楷体" panose="02010609060101010101" pitchFamily="49" charset="-122"/>
                          <a:ea typeface="楷体" panose="02010609060101010101" pitchFamily="49" charset="-122"/>
                          <a:cs typeface="+mn-cs"/>
                        </a:rPr>
                        <a:t>减速机轴键联接被损坏。</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r>
            </a:tbl>
          </a:graphicData>
        </a:graphic>
      </p:graphicFrame>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smtClean="0">
                <a:solidFill>
                  <a:srgbClr val="000000"/>
                </a:solidFill>
                <a:latin typeface="楷体" panose="02010609060101010101" pitchFamily="49" charset="-122"/>
                <a:ea typeface="楷体" panose="02010609060101010101" pitchFamily="49" charset="-122"/>
              </a:rPr>
              <a:t>2</a:t>
            </a:r>
            <a:r>
              <a:rPr lang="zh-CN" altLang="en-US" sz="1800" dirty="0" smtClean="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施工升降机</a:t>
            </a:r>
            <a:r>
              <a:rPr lang="zh-CN" altLang="en-US" sz="1800" dirty="0" smtClean="0">
                <a:solidFill>
                  <a:srgbClr val="000000"/>
                </a:solidFill>
                <a:latin typeface="楷体" panose="02010609060101010101" pitchFamily="49" charset="-122"/>
                <a:ea typeface="楷体" panose="02010609060101010101" pitchFamily="49" charset="-122"/>
              </a:rPr>
              <a:t>常见故障</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三、隐患排查治理</a:t>
            </a:r>
            <a:endParaRPr lang="en-US" altLang="zh-CN" sz="2400" b="0" dirty="0">
              <a:solidFill>
                <a:srgbClr val="000000"/>
              </a:solidFill>
              <a:latin typeface="楷体" panose="02010609060101010101" pitchFamily="49" charset="-122"/>
              <a:ea typeface="楷体" panose="02010609060101010101" pitchFamily="49" charset="-122"/>
            </a:endParaRPr>
          </a:p>
        </p:txBody>
      </p:sp>
      <p:graphicFrame>
        <p:nvGraphicFramePr>
          <p:cNvPr id="3" name="表格 2"/>
          <p:cNvGraphicFramePr>
            <a:graphicFrameLocks noGrp="1"/>
          </p:cNvGraphicFramePr>
          <p:nvPr/>
        </p:nvGraphicFramePr>
        <p:xfrm>
          <a:off x="1469442" y="1376363"/>
          <a:ext cx="7560840" cy="5409961"/>
        </p:xfrm>
        <a:graphic>
          <a:graphicData uri="http://schemas.openxmlformats.org/drawingml/2006/table">
            <a:tbl>
              <a:tblPr firstRow="1" firstCol="1" lastRow="1" lastCol="1" bandRow="1" bandCol="1">
                <a:tableStyleId>{5940675A-B579-460E-94D1-54222C63F5DA}</a:tableStyleId>
              </a:tblPr>
              <a:tblGrid>
                <a:gridCol w="546274"/>
                <a:gridCol w="2088232"/>
                <a:gridCol w="4926334"/>
              </a:tblGrid>
              <a:tr h="231339">
                <a:tc>
                  <a:txBody>
                    <a:bodyPr/>
                    <a:lstStyle/>
                    <a:p>
                      <a:pPr marL="0" indent="-304800" algn="just" defTabSz="914400" rtl="0" eaLnBrk="1" latinLnBrk="0" hangingPunct="1">
                        <a:lnSpc>
                          <a:spcPts val="1920"/>
                        </a:lnSpc>
                        <a:spcBef>
                          <a:spcPts val="240"/>
                        </a:spcBef>
                        <a:spcAft>
                          <a:spcPts val="240"/>
                        </a:spcAft>
                      </a:pPr>
                      <a:r>
                        <a:rPr lang="zh-CN" altLang="en-US" sz="1500" b="0" kern="1200" dirty="0" smtClean="0">
                          <a:solidFill>
                            <a:srgbClr val="000000"/>
                          </a:solidFill>
                          <a:latin typeface="楷体" panose="02010609060101010101" pitchFamily="49" charset="-122"/>
                          <a:ea typeface="楷体" panose="02010609060101010101" pitchFamily="49" charset="-122"/>
                          <a:cs typeface="+mn-cs"/>
                        </a:rPr>
                        <a:t>序号</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solidFill>
                      <a:srgbClr val="00B0F0"/>
                    </a:solidFill>
                  </a:tcPr>
                </a:tc>
                <a:tc>
                  <a:txBody>
                    <a:bodyPr/>
                    <a:lstStyle/>
                    <a:p>
                      <a:pPr marL="0" indent="-304800" algn="ctr" defTabSz="914400" rtl="0" eaLnBrk="1" latinLnBrk="0" hangingPunct="1">
                        <a:lnSpc>
                          <a:spcPts val="1920"/>
                        </a:lnSpc>
                        <a:spcBef>
                          <a:spcPts val="240"/>
                        </a:spcBef>
                        <a:spcAft>
                          <a:spcPts val="240"/>
                        </a:spcAft>
                      </a:pPr>
                      <a:r>
                        <a:rPr lang="zh-CN" altLang="en-US" sz="1500" b="0" kern="1200" dirty="0" smtClean="0">
                          <a:solidFill>
                            <a:srgbClr val="000000"/>
                          </a:solidFill>
                          <a:latin typeface="楷体" panose="02010609060101010101" pitchFamily="49" charset="-122"/>
                          <a:ea typeface="楷体" panose="02010609060101010101" pitchFamily="49" charset="-122"/>
                          <a:cs typeface="+mn-cs"/>
                        </a:rPr>
                        <a:t>故障</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solidFill>
                      <a:srgbClr val="00B0F0"/>
                    </a:solidFill>
                  </a:tcPr>
                </a:tc>
                <a:tc>
                  <a:txBody>
                    <a:bodyPr/>
                    <a:lstStyle/>
                    <a:p>
                      <a:pPr marL="0" indent="-304800" algn="ctr" defTabSz="914400" rtl="0" eaLnBrk="1" latinLnBrk="0" hangingPunct="1">
                        <a:lnSpc>
                          <a:spcPts val="1920"/>
                        </a:lnSpc>
                        <a:spcBef>
                          <a:spcPts val="240"/>
                        </a:spcBef>
                        <a:spcAft>
                          <a:spcPts val="240"/>
                        </a:spcAft>
                        <a:tabLst>
                          <a:tab pos="457200" algn="l"/>
                        </a:tabLst>
                      </a:pPr>
                      <a:r>
                        <a:rPr lang="zh-CN" altLang="en-US" sz="1500" b="0" kern="1200" dirty="0" smtClean="0">
                          <a:solidFill>
                            <a:srgbClr val="000000"/>
                          </a:solidFill>
                          <a:latin typeface="楷体" panose="02010609060101010101" pitchFamily="49" charset="-122"/>
                          <a:ea typeface="楷体" panose="02010609060101010101" pitchFamily="49" charset="-122"/>
                          <a:cs typeface="+mn-cs"/>
                        </a:rPr>
                        <a:t>故障原因分析</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solidFill>
                      <a:srgbClr val="00B0F0"/>
                    </a:solidFill>
                  </a:tcPr>
                </a:tc>
              </a:tr>
              <a:tr h="1127486">
                <a:tc>
                  <a:txBody>
                    <a:bodyPr/>
                    <a:lstStyle/>
                    <a:p>
                      <a:pPr marL="0" indent="-304800" algn="ctr" defTabSz="914400" rtl="0" eaLnBrk="1" latinLnBrk="0" hangingPunct="1">
                        <a:lnSpc>
                          <a:spcPts val="1920"/>
                        </a:lnSpc>
                        <a:spcBef>
                          <a:spcPts val="240"/>
                        </a:spcBef>
                        <a:spcAft>
                          <a:spcPts val="240"/>
                        </a:spcAft>
                      </a:pPr>
                      <a:r>
                        <a:rPr lang="en-US" sz="1500" b="0" kern="1200" dirty="0">
                          <a:solidFill>
                            <a:srgbClr val="000000"/>
                          </a:solidFill>
                          <a:latin typeface="楷体" panose="02010609060101010101" pitchFamily="49" charset="-122"/>
                          <a:ea typeface="楷体" panose="02010609060101010101" pitchFamily="49" charset="-122"/>
                          <a:cs typeface="+mn-cs"/>
                        </a:rPr>
                        <a:t>9</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ctr" defTabSz="914400" rtl="0" eaLnBrk="1" latinLnBrk="0" hangingPunct="1">
                        <a:lnSpc>
                          <a:spcPts val="1920"/>
                        </a:lnSpc>
                        <a:spcBef>
                          <a:spcPts val="240"/>
                        </a:spcBef>
                        <a:spcAft>
                          <a:spcPts val="240"/>
                        </a:spcAft>
                      </a:pPr>
                      <a:r>
                        <a:rPr lang="zh-CN" sz="1500" b="0" kern="1200" dirty="0">
                          <a:solidFill>
                            <a:srgbClr val="000000"/>
                          </a:solidFill>
                          <a:latin typeface="楷体" panose="02010609060101010101" pitchFamily="49" charset="-122"/>
                          <a:ea typeface="楷体" panose="02010609060101010101" pitchFamily="49" charset="-122"/>
                          <a:cs typeface="+mn-cs"/>
                        </a:rPr>
                        <a:t>操作没上行或下行</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1、</a:t>
                      </a:r>
                      <a:r>
                        <a:rPr lang="zh-CN" sz="1500" b="0" kern="1200" dirty="0">
                          <a:solidFill>
                            <a:srgbClr val="000000"/>
                          </a:solidFill>
                          <a:latin typeface="楷体" panose="02010609060101010101" pitchFamily="49" charset="-122"/>
                          <a:ea typeface="楷体" panose="02010609060101010101" pitchFamily="49" charset="-122"/>
                          <a:cs typeface="+mn-cs"/>
                        </a:rPr>
                        <a:t>检查主接触器是否吸合。</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2、</a:t>
                      </a:r>
                      <a:r>
                        <a:rPr lang="zh-CN" sz="1500" b="0" kern="1200" dirty="0">
                          <a:solidFill>
                            <a:srgbClr val="000000"/>
                          </a:solidFill>
                          <a:latin typeface="楷体" panose="02010609060101010101" pitchFamily="49" charset="-122"/>
                          <a:ea typeface="楷体" panose="02010609060101010101" pitchFamily="49" charset="-122"/>
                          <a:cs typeface="+mn-cs"/>
                        </a:rPr>
                        <a:t>检查限速器微动开关，上下限位开关。</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3、</a:t>
                      </a:r>
                      <a:r>
                        <a:rPr lang="zh-CN" sz="1500" b="0" kern="1200" dirty="0">
                          <a:solidFill>
                            <a:srgbClr val="000000"/>
                          </a:solidFill>
                          <a:latin typeface="楷体" panose="02010609060101010101" pitchFamily="49" charset="-122"/>
                          <a:ea typeface="楷体" panose="02010609060101010101" pitchFamily="49" charset="-122"/>
                          <a:cs typeface="+mn-cs"/>
                        </a:rPr>
                        <a:t>按上行是否上行接触器吸合，按下行是否下行接触器吸合。</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tc>
              </a:tr>
              <a:tr h="1444582">
                <a:tc>
                  <a:txBody>
                    <a:bodyPr/>
                    <a:lstStyle/>
                    <a:p>
                      <a:pPr marL="0" indent="-304800" algn="ctr" defTabSz="914400" rtl="0" eaLnBrk="1" latinLnBrk="0" hangingPunct="1">
                        <a:lnSpc>
                          <a:spcPts val="1920"/>
                        </a:lnSpc>
                        <a:spcBef>
                          <a:spcPts val="240"/>
                        </a:spcBef>
                        <a:spcAft>
                          <a:spcPts val="240"/>
                        </a:spcAft>
                      </a:pPr>
                      <a:r>
                        <a:rPr lang="en-US" sz="1500" b="0" kern="1200" dirty="0">
                          <a:solidFill>
                            <a:srgbClr val="000000"/>
                          </a:solidFill>
                          <a:latin typeface="楷体" panose="02010609060101010101" pitchFamily="49" charset="-122"/>
                          <a:ea typeface="楷体" panose="02010609060101010101" pitchFamily="49" charset="-122"/>
                          <a:cs typeface="+mn-cs"/>
                        </a:rPr>
                        <a:t>10</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ctr" defTabSz="914400" rtl="0" eaLnBrk="1" latinLnBrk="0" hangingPunct="1">
                        <a:lnSpc>
                          <a:spcPts val="1920"/>
                        </a:lnSpc>
                        <a:spcBef>
                          <a:spcPts val="240"/>
                        </a:spcBef>
                        <a:spcAft>
                          <a:spcPts val="240"/>
                        </a:spcAft>
                      </a:pPr>
                      <a:r>
                        <a:rPr lang="zh-CN" sz="1500" b="0" kern="1200" dirty="0">
                          <a:solidFill>
                            <a:srgbClr val="000000"/>
                          </a:solidFill>
                          <a:latin typeface="楷体" panose="02010609060101010101" pitchFamily="49" charset="-122"/>
                          <a:ea typeface="楷体" panose="02010609060101010101" pitchFamily="49" charset="-122"/>
                          <a:cs typeface="+mn-cs"/>
                        </a:rPr>
                        <a:t>启动时，制动器没打开</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1、</a:t>
                      </a:r>
                      <a:r>
                        <a:rPr lang="zh-CN" sz="1500" b="0" kern="1200" dirty="0">
                          <a:solidFill>
                            <a:srgbClr val="000000"/>
                          </a:solidFill>
                          <a:latin typeface="楷体" panose="02010609060101010101" pitchFamily="49" charset="-122"/>
                          <a:ea typeface="楷体" panose="02010609060101010101" pitchFamily="49" charset="-122"/>
                          <a:cs typeface="+mn-cs"/>
                        </a:rPr>
                        <a:t>整流桥块是否正常，输入有没有电压，输入有没有直流输出。</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2、</a:t>
                      </a:r>
                      <a:r>
                        <a:rPr lang="zh-CN" sz="1500" b="0" kern="1200" dirty="0">
                          <a:solidFill>
                            <a:srgbClr val="000000"/>
                          </a:solidFill>
                          <a:latin typeface="楷体" panose="02010609060101010101" pitchFamily="49" charset="-122"/>
                          <a:ea typeface="楷体" panose="02010609060101010101" pitchFamily="49" charset="-122"/>
                          <a:cs typeface="+mn-cs"/>
                        </a:rPr>
                        <a:t>制动器的控制电压不正确。</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3</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制动器</a:t>
                      </a:r>
                      <a:r>
                        <a:rPr lang="zh-CN" sz="1500" b="0" kern="1200" dirty="0">
                          <a:solidFill>
                            <a:srgbClr val="000000"/>
                          </a:solidFill>
                          <a:latin typeface="楷体" panose="02010609060101010101" pitchFamily="49" charset="-122"/>
                          <a:ea typeface="楷体" panose="02010609060101010101" pitchFamily="49" charset="-122"/>
                          <a:cs typeface="+mn-cs"/>
                        </a:rPr>
                        <a:t>的间隙调整不正确。</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4</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线路</a:t>
                      </a:r>
                      <a:r>
                        <a:rPr lang="zh-CN" sz="1500" b="0" kern="1200" dirty="0">
                          <a:solidFill>
                            <a:srgbClr val="000000"/>
                          </a:solidFill>
                          <a:latin typeface="楷体" panose="02010609060101010101" pitchFamily="49" charset="-122"/>
                          <a:ea typeface="楷体" panose="02010609060101010101" pitchFamily="49" charset="-122"/>
                          <a:cs typeface="+mn-cs"/>
                        </a:rPr>
                        <a:t>短路、断路等。</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tc>
              </a:tr>
              <a:tr h="1182627">
                <a:tc>
                  <a:txBody>
                    <a:bodyPr/>
                    <a:lstStyle/>
                    <a:p>
                      <a:pPr marL="0" indent="-304800" algn="ctr" defTabSz="914400" rtl="0" eaLnBrk="1" latinLnBrk="0" hangingPunct="1">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11</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ctr" defTabSz="914400" rtl="0" eaLnBrk="1" latinLnBrk="0" hangingPunct="1">
                        <a:lnSpc>
                          <a:spcPts val="1920"/>
                        </a:lnSpc>
                        <a:spcBef>
                          <a:spcPts val="240"/>
                        </a:spcBef>
                        <a:spcAft>
                          <a:spcPts val="240"/>
                        </a:spcAft>
                        <a:tabLst>
                          <a:tab pos="457200" algn="l"/>
                        </a:tabLst>
                      </a:pPr>
                      <a:r>
                        <a:rPr lang="zh-CN" sz="1500" b="0" kern="1200" dirty="0">
                          <a:solidFill>
                            <a:srgbClr val="FF0000"/>
                          </a:solidFill>
                          <a:latin typeface="楷体" panose="02010609060101010101" pitchFamily="49" charset="-122"/>
                          <a:ea typeface="楷体" panose="02010609060101010101" pitchFamily="49" charset="-122"/>
                          <a:cs typeface="+mn-cs"/>
                        </a:rPr>
                        <a:t>吊笼运行时震动较大</a:t>
                      </a:r>
                      <a:endParaRPr lang="zh-CN" sz="1500" b="0" kern="1200" dirty="0">
                        <a:solidFill>
                          <a:srgbClr val="FF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1</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滚轮</a:t>
                      </a:r>
                      <a:r>
                        <a:rPr lang="zh-CN" sz="1500" b="0" kern="1200" dirty="0">
                          <a:solidFill>
                            <a:srgbClr val="000000"/>
                          </a:solidFill>
                          <a:latin typeface="楷体" panose="02010609060101010101" pitchFamily="49" charset="-122"/>
                          <a:ea typeface="楷体" panose="02010609060101010101" pitchFamily="49" charset="-122"/>
                          <a:cs typeface="+mn-cs"/>
                        </a:rPr>
                        <a:t>螺栓松动。</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2</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齿轮</a:t>
                      </a:r>
                      <a:r>
                        <a:rPr lang="zh-CN" sz="1500" b="0" kern="1200" dirty="0">
                          <a:solidFill>
                            <a:srgbClr val="000000"/>
                          </a:solidFill>
                          <a:latin typeface="楷体" panose="02010609060101010101" pitchFamily="49" charset="-122"/>
                          <a:ea typeface="楷体" panose="02010609060101010101" pitchFamily="49" charset="-122"/>
                          <a:cs typeface="+mn-cs"/>
                        </a:rPr>
                        <a:t>、齿条的啮合间隙过大。</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3</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导轮</a:t>
                      </a:r>
                      <a:r>
                        <a:rPr lang="zh-CN" sz="1500" b="0" kern="1200" dirty="0">
                          <a:solidFill>
                            <a:srgbClr val="000000"/>
                          </a:solidFill>
                          <a:latin typeface="楷体" panose="02010609060101010101" pitchFamily="49" charset="-122"/>
                          <a:ea typeface="楷体" panose="02010609060101010101" pitchFamily="49" charset="-122"/>
                          <a:cs typeface="+mn-cs"/>
                        </a:rPr>
                        <a:t>与齿条背的间隙过大。</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4</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FF0000"/>
                          </a:solidFill>
                          <a:latin typeface="楷体" panose="02010609060101010101" pitchFamily="49" charset="-122"/>
                          <a:ea typeface="楷体" panose="02010609060101010101" pitchFamily="49" charset="-122"/>
                          <a:cs typeface="+mn-cs"/>
                        </a:rPr>
                        <a:t>齿轮</a:t>
                      </a:r>
                      <a:r>
                        <a:rPr lang="zh-CN" sz="1500" b="0" kern="1200" dirty="0">
                          <a:solidFill>
                            <a:srgbClr val="FF0000"/>
                          </a:solidFill>
                          <a:latin typeface="楷体" panose="02010609060101010101" pitchFamily="49" charset="-122"/>
                          <a:ea typeface="楷体" panose="02010609060101010101" pitchFamily="49" charset="-122"/>
                          <a:cs typeface="+mn-cs"/>
                        </a:rPr>
                        <a:t>、齿条啮合缺少润滑油</a:t>
                      </a:r>
                      <a:r>
                        <a:rPr lang="zh-CN" sz="1500" b="0" kern="1200" dirty="0">
                          <a:solidFill>
                            <a:srgbClr val="000000"/>
                          </a:solidFill>
                          <a:latin typeface="楷体" panose="02010609060101010101" pitchFamily="49" charset="-122"/>
                          <a:ea typeface="楷体" panose="02010609060101010101" pitchFamily="49" charset="-122"/>
                          <a:cs typeface="+mn-cs"/>
                        </a:rPr>
                        <a:t>。</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tc>
              </a:tr>
              <a:tr h="548435">
                <a:tc>
                  <a:txBody>
                    <a:bodyPr/>
                    <a:lstStyle/>
                    <a:p>
                      <a:pPr marL="0" indent="-304800" algn="ctr" defTabSz="914400" rtl="0" eaLnBrk="1" latinLnBrk="0" hangingPunct="1">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12</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ctr" defTabSz="914400" rtl="0" eaLnBrk="1" latinLnBrk="0" hangingPunct="1">
                        <a:lnSpc>
                          <a:spcPts val="1920"/>
                        </a:lnSpc>
                        <a:spcBef>
                          <a:spcPts val="240"/>
                        </a:spcBef>
                        <a:spcAft>
                          <a:spcPts val="240"/>
                        </a:spcAft>
                        <a:tabLst>
                          <a:tab pos="457200" algn="l"/>
                        </a:tabLst>
                      </a:pPr>
                      <a:r>
                        <a:rPr lang="zh-CN" sz="1500" b="0" kern="1200" dirty="0">
                          <a:solidFill>
                            <a:srgbClr val="FF0000"/>
                          </a:solidFill>
                          <a:latin typeface="楷体" panose="02010609060101010101" pitchFamily="49" charset="-122"/>
                          <a:ea typeface="楷体" panose="02010609060101010101" pitchFamily="49" charset="-122"/>
                          <a:cs typeface="+mn-cs"/>
                        </a:rPr>
                        <a:t>吊笼起动或停止时有跳动现象</a:t>
                      </a:r>
                      <a:endParaRPr lang="zh-CN" sz="1500" b="0" kern="1200" dirty="0">
                        <a:solidFill>
                          <a:srgbClr val="FF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1</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制动器</a:t>
                      </a:r>
                      <a:r>
                        <a:rPr lang="zh-CN" sz="1500" b="0" kern="1200" dirty="0">
                          <a:solidFill>
                            <a:srgbClr val="000000"/>
                          </a:solidFill>
                          <a:latin typeface="楷体" panose="02010609060101010101" pitchFamily="49" charset="-122"/>
                          <a:ea typeface="楷体" panose="02010609060101010101" pitchFamily="49" charset="-122"/>
                          <a:cs typeface="+mn-cs"/>
                        </a:rPr>
                        <a:t>动力矩过大。</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2</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FF0000"/>
                          </a:solidFill>
                          <a:latin typeface="楷体" panose="02010609060101010101" pitchFamily="49" charset="-122"/>
                          <a:ea typeface="楷体" panose="02010609060101010101" pitchFamily="49" charset="-122"/>
                          <a:cs typeface="+mn-cs"/>
                        </a:rPr>
                        <a:t>电机</a:t>
                      </a:r>
                      <a:r>
                        <a:rPr lang="zh-CN" sz="1500" b="0" kern="1200" dirty="0">
                          <a:solidFill>
                            <a:srgbClr val="FF0000"/>
                          </a:solidFill>
                          <a:latin typeface="楷体" panose="02010609060101010101" pitchFamily="49" charset="-122"/>
                          <a:ea typeface="楷体" panose="02010609060101010101" pitchFamily="49" charset="-122"/>
                          <a:cs typeface="+mn-cs"/>
                        </a:rPr>
                        <a:t>与减速机间联轴器内</a:t>
                      </a:r>
                      <a:r>
                        <a:rPr lang="zh-CN" sz="1500" b="0" kern="1200" dirty="0" smtClean="0">
                          <a:solidFill>
                            <a:srgbClr val="FF0000"/>
                          </a:solidFill>
                          <a:latin typeface="楷体" panose="02010609060101010101" pitchFamily="49" charset="-122"/>
                          <a:ea typeface="楷体" panose="02010609060101010101" pitchFamily="49" charset="-122"/>
                          <a:cs typeface="+mn-cs"/>
                        </a:rPr>
                        <a:t>橡胶</a:t>
                      </a:r>
                      <a:r>
                        <a:rPr lang="zh-CN" altLang="en-US" sz="1500" b="0" kern="1200" dirty="0" smtClean="0">
                          <a:solidFill>
                            <a:srgbClr val="FF0000"/>
                          </a:solidFill>
                          <a:latin typeface="楷体" panose="02010609060101010101" pitchFamily="49" charset="-122"/>
                          <a:ea typeface="楷体" panose="02010609060101010101" pitchFamily="49" charset="-122"/>
                          <a:cs typeface="+mn-cs"/>
                        </a:rPr>
                        <a:t>老化</a:t>
                      </a:r>
                      <a:r>
                        <a:rPr lang="zh-CN" sz="1500" b="0" kern="1200" dirty="0" smtClean="0">
                          <a:solidFill>
                            <a:srgbClr val="FF0000"/>
                          </a:solidFill>
                          <a:latin typeface="楷体" panose="02010609060101010101" pitchFamily="49" charset="-122"/>
                          <a:ea typeface="楷体" panose="02010609060101010101" pitchFamily="49" charset="-122"/>
                          <a:cs typeface="+mn-cs"/>
                        </a:rPr>
                        <a:t>损坏</a:t>
                      </a:r>
                      <a:endParaRPr lang="zh-CN" sz="1500" b="0" kern="1200" dirty="0">
                        <a:solidFill>
                          <a:srgbClr val="FF0000"/>
                        </a:solidFill>
                        <a:latin typeface="楷体" panose="02010609060101010101" pitchFamily="49" charset="-122"/>
                        <a:ea typeface="楷体" panose="02010609060101010101" pitchFamily="49" charset="-122"/>
                        <a:cs typeface="+mn-cs"/>
                      </a:endParaRPr>
                    </a:p>
                  </a:txBody>
                  <a:tcPr marL="68580" marR="68580" marT="0" marB="0"/>
                </a:tc>
              </a:tr>
              <a:tr h="865531">
                <a:tc>
                  <a:txBody>
                    <a:bodyPr/>
                    <a:lstStyle/>
                    <a:p>
                      <a:pPr marL="0" indent="-304800" algn="ctr" defTabSz="914400" rtl="0" eaLnBrk="1" latinLnBrk="0" hangingPunct="1">
                        <a:lnSpc>
                          <a:spcPts val="1920"/>
                        </a:lnSpc>
                        <a:spcBef>
                          <a:spcPts val="240"/>
                        </a:spcBef>
                        <a:spcAft>
                          <a:spcPts val="240"/>
                        </a:spcAft>
                        <a:tabLst>
                          <a:tab pos="457200" algn="l"/>
                        </a:tabLs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13</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48049" marR="48049" marT="0" marB="0" anchor="ctr"/>
                </a:tc>
                <a:tc>
                  <a:txBody>
                    <a:bodyPr/>
                    <a:lstStyle/>
                    <a:p>
                      <a:pPr marL="0" indent="-304800" algn="ctr" defTabSz="914400" rtl="0" eaLnBrk="1" latinLnBrk="0" hangingPunct="1">
                        <a:lnSpc>
                          <a:spcPts val="1920"/>
                        </a:lnSpc>
                        <a:spcBef>
                          <a:spcPts val="240"/>
                        </a:spcBef>
                        <a:spcAft>
                          <a:spcPts val="240"/>
                        </a:spcAft>
                        <a:tabLst>
                          <a:tab pos="457200" algn="l"/>
                        </a:tabLst>
                      </a:pPr>
                      <a:r>
                        <a:rPr lang="zh-CN" sz="1500" b="0" kern="1200" dirty="0">
                          <a:solidFill>
                            <a:srgbClr val="000000"/>
                          </a:solidFill>
                          <a:latin typeface="楷体" panose="02010609060101010101" pitchFamily="49" charset="-122"/>
                          <a:ea typeface="楷体" panose="02010609060101010101" pitchFamily="49" charset="-122"/>
                          <a:cs typeface="+mn-cs"/>
                        </a:rPr>
                        <a:t>吊笼运行时电机跳动</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1</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电机</a:t>
                      </a:r>
                      <a:r>
                        <a:rPr lang="zh-CN" sz="1500" b="0" kern="1200" dirty="0">
                          <a:solidFill>
                            <a:srgbClr val="000000"/>
                          </a:solidFill>
                          <a:latin typeface="楷体" panose="02010609060101010101" pitchFamily="49" charset="-122"/>
                          <a:ea typeface="楷体" panose="02010609060101010101" pitchFamily="49" charset="-122"/>
                          <a:cs typeface="+mn-cs"/>
                        </a:rPr>
                        <a:t>的固定装置松动。</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2</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电机</a:t>
                      </a:r>
                      <a:r>
                        <a:rPr lang="zh-CN" sz="1500" b="0" kern="1200" dirty="0">
                          <a:solidFill>
                            <a:srgbClr val="000000"/>
                          </a:solidFill>
                          <a:latin typeface="楷体" panose="02010609060101010101" pitchFamily="49" charset="-122"/>
                          <a:ea typeface="楷体" panose="02010609060101010101" pitchFamily="49" charset="-122"/>
                          <a:cs typeface="+mn-cs"/>
                        </a:rPr>
                        <a:t>的橡胶垫掉落。</a:t>
                      </a:r>
                      <a:endParaRPr lang="zh-CN" sz="1500" b="0" kern="1200" dirty="0">
                        <a:solidFill>
                          <a:srgbClr val="000000"/>
                        </a:solidFill>
                        <a:latin typeface="楷体" panose="02010609060101010101" pitchFamily="49" charset="-122"/>
                        <a:ea typeface="楷体" panose="02010609060101010101" pitchFamily="49" charset="-122"/>
                        <a:cs typeface="+mn-cs"/>
                      </a:endParaRPr>
                    </a:p>
                    <a:p>
                      <a:pPr marL="0" indent="-304800" algn="just" defTabSz="914400" rtl="0" eaLnBrk="1" latinLnBrk="0" hangingPunct="1">
                        <a:lnSpc>
                          <a:spcPts val="1920"/>
                        </a:lnSpc>
                        <a:spcBef>
                          <a:spcPts val="240"/>
                        </a:spcBef>
                        <a:spcAft>
                          <a:spcPts val="240"/>
                        </a:spcAft>
                        <a:tabLst>
                          <a:tab pos="457200" algn="l"/>
                        </a:tabLst>
                      </a:pPr>
                      <a:r>
                        <a:rPr lang="en-US" sz="1500" b="0" kern="1200" dirty="0">
                          <a:solidFill>
                            <a:srgbClr val="000000"/>
                          </a:solidFill>
                          <a:latin typeface="楷体" panose="02010609060101010101" pitchFamily="49" charset="-122"/>
                          <a:ea typeface="楷体" panose="02010609060101010101" pitchFamily="49" charset="-122"/>
                          <a:cs typeface="+mn-cs"/>
                        </a:rPr>
                        <a:t>3</a:t>
                      </a:r>
                      <a:r>
                        <a:rPr lang="en-US" sz="1500" b="0" kern="1200" dirty="0" smtClean="0">
                          <a:solidFill>
                            <a:srgbClr val="000000"/>
                          </a:solidFill>
                          <a:latin typeface="楷体" panose="02010609060101010101" pitchFamily="49" charset="-122"/>
                          <a:ea typeface="楷体" panose="02010609060101010101" pitchFamily="49" charset="-122"/>
                          <a:cs typeface="+mn-cs"/>
                        </a:rPr>
                        <a:t>、</a:t>
                      </a:r>
                      <a:r>
                        <a:rPr lang="zh-CN" sz="1500" b="0" kern="1200" dirty="0" smtClean="0">
                          <a:solidFill>
                            <a:srgbClr val="000000"/>
                          </a:solidFill>
                          <a:latin typeface="楷体" panose="02010609060101010101" pitchFamily="49" charset="-122"/>
                          <a:ea typeface="楷体" panose="02010609060101010101" pitchFamily="49" charset="-122"/>
                          <a:cs typeface="+mn-cs"/>
                        </a:rPr>
                        <a:t>减速</a:t>
                      </a:r>
                      <a:r>
                        <a:rPr lang="zh-CN" sz="1500" b="0" kern="1200" dirty="0">
                          <a:solidFill>
                            <a:srgbClr val="000000"/>
                          </a:solidFill>
                          <a:latin typeface="楷体" panose="02010609060101010101" pitchFamily="49" charset="-122"/>
                          <a:ea typeface="楷体" panose="02010609060101010101" pitchFamily="49" charset="-122"/>
                          <a:cs typeface="+mn-cs"/>
                        </a:rPr>
                        <a:t>机与传动大板的联接螺栓松动。</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tc>
              </a:tr>
            </a:tbl>
          </a:graphicData>
        </a:graphic>
      </p:graphicFrame>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3" descr="QQ截图20120530150112.png"/>
          <p:cNvPicPr>
            <a:picLocks noChangeAspect="1" noChangeArrowheads="1"/>
          </p:cNvPicPr>
          <p:nvPr/>
        </p:nvPicPr>
        <p:blipFill rotWithShape="1">
          <a:blip r:embed="rId1">
            <a:extLst>
              <a:ext uri="{28A0092B-C50C-407E-A947-70E740481C1C}">
                <a14:useLocalDpi xmlns:a14="http://schemas.microsoft.com/office/drawing/2010/main" val="0"/>
              </a:ext>
            </a:extLst>
          </a:blip>
          <a:srcRect t="10127"/>
          <a:stretch>
            <a:fillRect/>
          </a:stretch>
        </p:blipFill>
        <p:spPr bwMode="auto">
          <a:xfrm>
            <a:off x="1561059" y="1682512"/>
            <a:ext cx="7416800" cy="38692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smtClean="0">
                <a:solidFill>
                  <a:srgbClr val="000000"/>
                </a:solidFill>
                <a:latin typeface="楷体" panose="02010609060101010101" pitchFamily="49" charset="-122"/>
                <a:ea typeface="楷体" panose="02010609060101010101" pitchFamily="49" charset="-122"/>
              </a:rPr>
              <a:t>2</a:t>
            </a:r>
            <a:r>
              <a:rPr lang="zh-CN" altLang="en-US" sz="1800" dirty="0" smtClean="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施工升降机命名方式</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9"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a:solidFill>
                  <a:srgbClr val="000000"/>
                </a:solidFill>
                <a:latin typeface="楷体" panose="02010609060101010101" pitchFamily="49" charset="-122"/>
                <a:ea typeface="楷体" panose="02010609060101010101" pitchFamily="49" charset="-122"/>
              </a:rPr>
              <a:t>一</a:t>
            </a:r>
            <a:r>
              <a:rPr lang="zh-CN" altLang="en-US" sz="2400" b="0" dirty="0" smtClean="0">
                <a:solidFill>
                  <a:srgbClr val="000000"/>
                </a:solidFill>
                <a:latin typeface="楷体" panose="02010609060101010101" pitchFamily="49" charset="-122"/>
                <a:ea typeface="楷体" panose="02010609060101010101" pitchFamily="49" charset="-122"/>
              </a:rPr>
              <a:t>、概述</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2" name="TextBox 1"/>
          <p:cNvSpPr txBox="1"/>
          <p:nvPr/>
        </p:nvSpPr>
        <p:spPr>
          <a:xfrm>
            <a:off x="1655676" y="1500540"/>
            <a:ext cx="310641" cy="400110"/>
          </a:xfrm>
          <a:prstGeom prst="rect">
            <a:avLst/>
          </a:prstGeom>
          <a:noFill/>
        </p:spPr>
        <p:txBody>
          <a:bodyPr wrap="square" rtlCol="0">
            <a:spAutoFit/>
          </a:bodyPr>
          <a:lstStyle/>
          <a:p>
            <a:pPr algn="ctr"/>
            <a:r>
              <a:rPr lang="en-US" altLang="zh-CN" sz="2000" i="1" dirty="0" smtClean="0">
                <a:solidFill>
                  <a:srgbClr val="00B0F0"/>
                </a:solidFill>
                <a:latin typeface="方正小标宋简体" panose="02000000000000000000" pitchFamily="2" charset="-122"/>
                <a:ea typeface="方正小标宋简体" panose="02000000000000000000" pitchFamily="2" charset="-122"/>
              </a:rPr>
              <a:t>1</a:t>
            </a:r>
            <a:endParaRPr lang="zh-CN" altLang="en-US" sz="2000" i="1" dirty="0">
              <a:solidFill>
                <a:srgbClr val="00B0F0"/>
              </a:solidFill>
              <a:latin typeface="方正小标宋简体" panose="02000000000000000000" pitchFamily="2" charset="-122"/>
              <a:ea typeface="方正小标宋简体" panose="02000000000000000000" pitchFamily="2" charset="-122"/>
            </a:endParaRPr>
          </a:p>
        </p:txBody>
      </p:sp>
      <p:sp>
        <p:nvSpPr>
          <p:cNvPr id="8" name="TextBox 7"/>
          <p:cNvSpPr txBox="1"/>
          <p:nvPr/>
        </p:nvSpPr>
        <p:spPr>
          <a:xfrm>
            <a:off x="2015716" y="1497846"/>
            <a:ext cx="310641" cy="400110"/>
          </a:xfrm>
          <a:prstGeom prst="rect">
            <a:avLst/>
          </a:prstGeom>
          <a:noFill/>
        </p:spPr>
        <p:txBody>
          <a:bodyPr wrap="square" rtlCol="0">
            <a:spAutoFit/>
          </a:bodyPr>
          <a:lstStyle>
            <a:defPPr>
              <a:defRPr lang="zh-CN"/>
            </a:defPPr>
            <a:lvl1pPr algn="ctr">
              <a:defRPr sz="2000" i="1">
                <a:solidFill>
                  <a:srgbClr val="00B0F0"/>
                </a:solidFill>
                <a:latin typeface="方正小标宋简体" panose="02000000000000000000" pitchFamily="2" charset="-122"/>
                <a:ea typeface="方正小标宋简体" panose="02000000000000000000" pitchFamily="2" charset="-122"/>
              </a:defRPr>
            </a:lvl1pPr>
          </a:lstStyle>
          <a:p>
            <a:r>
              <a:rPr lang="en-US" altLang="zh-CN" dirty="0"/>
              <a:t>2</a:t>
            </a:r>
            <a:endParaRPr lang="zh-CN" altLang="en-US" dirty="0"/>
          </a:p>
        </p:txBody>
      </p:sp>
      <p:sp>
        <p:nvSpPr>
          <p:cNvPr id="10" name="TextBox 9"/>
          <p:cNvSpPr txBox="1"/>
          <p:nvPr/>
        </p:nvSpPr>
        <p:spPr>
          <a:xfrm>
            <a:off x="2351911" y="1497846"/>
            <a:ext cx="310641" cy="400110"/>
          </a:xfrm>
          <a:prstGeom prst="rect">
            <a:avLst/>
          </a:prstGeom>
          <a:noFill/>
        </p:spPr>
        <p:txBody>
          <a:bodyPr wrap="square" rtlCol="0">
            <a:spAutoFit/>
          </a:bodyPr>
          <a:lstStyle>
            <a:defPPr>
              <a:defRPr lang="zh-CN"/>
            </a:defPPr>
            <a:lvl1pPr algn="ctr">
              <a:defRPr sz="2000" i="1">
                <a:solidFill>
                  <a:srgbClr val="00B0F0"/>
                </a:solidFill>
                <a:latin typeface="方正小标宋简体" panose="02000000000000000000" pitchFamily="2" charset="-122"/>
                <a:ea typeface="方正小标宋简体" panose="02000000000000000000" pitchFamily="2" charset="-122"/>
              </a:defRPr>
            </a:lvl1pPr>
          </a:lstStyle>
          <a:p>
            <a:r>
              <a:rPr lang="en-US" altLang="zh-CN" dirty="0"/>
              <a:t>3</a:t>
            </a:r>
            <a:endParaRPr lang="zh-CN" altLang="en-US" dirty="0"/>
          </a:p>
        </p:txBody>
      </p:sp>
      <p:sp>
        <p:nvSpPr>
          <p:cNvPr id="11" name="TextBox 10"/>
          <p:cNvSpPr txBox="1"/>
          <p:nvPr/>
        </p:nvSpPr>
        <p:spPr>
          <a:xfrm>
            <a:off x="2677183" y="1497846"/>
            <a:ext cx="310641" cy="400110"/>
          </a:xfrm>
          <a:prstGeom prst="rect">
            <a:avLst/>
          </a:prstGeom>
          <a:noFill/>
        </p:spPr>
        <p:txBody>
          <a:bodyPr wrap="square" rtlCol="0">
            <a:spAutoFit/>
          </a:bodyPr>
          <a:lstStyle>
            <a:defPPr>
              <a:defRPr lang="zh-CN"/>
            </a:defPPr>
            <a:lvl1pPr algn="ctr">
              <a:defRPr sz="2000" i="1">
                <a:solidFill>
                  <a:srgbClr val="00B0F0"/>
                </a:solidFill>
                <a:latin typeface="方正小标宋简体" panose="02000000000000000000" pitchFamily="2" charset="-122"/>
                <a:ea typeface="方正小标宋简体" panose="02000000000000000000" pitchFamily="2" charset="-122"/>
              </a:defRPr>
            </a:lvl1pPr>
          </a:lstStyle>
          <a:p>
            <a:r>
              <a:rPr lang="en-US" altLang="zh-CN" dirty="0"/>
              <a:t>4</a:t>
            </a:r>
            <a:endParaRPr lang="zh-CN" altLang="en-US" dirty="0"/>
          </a:p>
        </p:txBody>
      </p:sp>
      <p:sp>
        <p:nvSpPr>
          <p:cNvPr id="12" name="TextBox 11"/>
          <p:cNvSpPr txBox="1"/>
          <p:nvPr/>
        </p:nvSpPr>
        <p:spPr>
          <a:xfrm>
            <a:off x="3024779" y="1497846"/>
            <a:ext cx="310641" cy="400110"/>
          </a:xfrm>
          <a:prstGeom prst="rect">
            <a:avLst/>
          </a:prstGeom>
          <a:noFill/>
        </p:spPr>
        <p:txBody>
          <a:bodyPr wrap="square" rtlCol="0">
            <a:spAutoFit/>
          </a:bodyPr>
          <a:lstStyle>
            <a:defPPr>
              <a:defRPr lang="zh-CN"/>
            </a:defPPr>
            <a:lvl1pPr algn="ctr">
              <a:defRPr sz="2000" i="1">
                <a:solidFill>
                  <a:srgbClr val="00B0F0"/>
                </a:solidFill>
                <a:latin typeface="方正小标宋简体" panose="02000000000000000000" pitchFamily="2" charset="-122"/>
                <a:ea typeface="方正小标宋简体" panose="02000000000000000000" pitchFamily="2" charset="-122"/>
              </a:defRPr>
            </a:lvl1pPr>
          </a:lstStyle>
          <a:p>
            <a:r>
              <a:rPr lang="en-US" altLang="zh-CN" dirty="0"/>
              <a:t>5</a:t>
            </a:r>
            <a:endParaRPr lang="zh-CN" altLang="en-US"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smtClean="0">
                <a:solidFill>
                  <a:srgbClr val="000000"/>
                </a:solidFill>
                <a:latin typeface="楷体" panose="02010609060101010101" pitchFamily="49" charset="-122"/>
                <a:ea typeface="楷体" panose="02010609060101010101" pitchFamily="49" charset="-122"/>
              </a:rPr>
              <a:t>3</a:t>
            </a:r>
            <a:r>
              <a:rPr lang="zh-CN" altLang="en-US" sz="1800" dirty="0" smtClean="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施工</a:t>
            </a:r>
            <a:r>
              <a:rPr lang="zh-CN" altLang="en-US" sz="1800" dirty="0" smtClean="0">
                <a:solidFill>
                  <a:srgbClr val="000000"/>
                </a:solidFill>
                <a:latin typeface="楷体" panose="02010609060101010101" pitchFamily="49" charset="-122"/>
                <a:ea typeface="楷体" panose="02010609060101010101" pitchFamily="49" charset="-122"/>
              </a:rPr>
              <a:t>升降机检查重点</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三、隐患排查治理</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6" name="Rectangle 3"/>
          <p:cNvSpPr txBox="1">
            <a:spLocks noChangeArrowheads="1"/>
          </p:cNvSpPr>
          <p:nvPr/>
        </p:nvSpPr>
        <p:spPr>
          <a:xfrm>
            <a:off x="1666925" y="1556792"/>
            <a:ext cx="7200800" cy="4154984"/>
          </a:xfrm>
          <a:prstGeom prst="rect">
            <a:avLst/>
          </a:prstGeom>
          <a:noFill/>
          <a:ln>
            <a:noFill/>
          </a:ln>
        </p:spPr>
        <p:txBody>
          <a:bodyPr wrap="square">
            <a:spAutoFit/>
          </a:bodyPr>
          <a:lstStyle>
            <a:defPPr>
              <a:defRPr lang="zh-CN"/>
            </a:defPPr>
            <a:lvl1pPr indent="457200" eaLnBrk="1" hangingPunct="1">
              <a:lnSpc>
                <a:spcPct val="150000"/>
              </a:lnSpc>
              <a:defRPr sz="1800" b="0">
                <a:solidFill>
                  <a:srgbClr val="000000"/>
                </a:solidFill>
                <a:latin typeface="楷体" panose="02010609060101010101" pitchFamily="49" charset="-122"/>
                <a:ea typeface="楷体" panose="02010609060101010101" pitchFamily="49" charset="-122"/>
              </a:defRPr>
            </a:lvl1pPr>
          </a:lstStyle>
          <a:p>
            <a:pPr marL="285750" indent="-285750">
              <a:buFont typeface="Wingdings" panose="05000000000000000000" pitchFamily="2" charset="2"/>
              <a:buChar char="p"/>
            </a:pPr>
            <a:r>
              <a:rPr lang="zh-CN" altLang="en-US" sz="1600" dirty="0" smtClean="0"/>
              <a:t>按规定</a:t>
            </a:r>
            <a:r>
              <a:rPr lang="zh-CN" altLang="en-US" sz="1600" dirty="0"/>
              <a:t>进行班前和班后保养工作。作业</a:t>
            </a:r>
            <a:r>
              <a:rPr lang="zh-CN" altLang="en-US" sz="1600" dirty="0" smtClean="0"/>
              <a:t>前检查</a:t>
            </a:r>
            <a:r>
              <a:rPr lang="zh-CN" altLang="en-US" sz="1600" dirty="0"/>
              <a:t>，应在全高度内试运行一次。雨后应检查</a:t>
            </a:r>
            <a:r>
              <a:rPr lang="zh-CN" altLang="en-US" sz="1600" dirty="0" smtClean="0"/>
              <a:t>各电气元件</a:t>
            </a:r>
            <a:r>
              <a:rPr lang="zh-CN" altLang="en-US" sz="1600" dirty="0"/>
              <a:t>的受潮情况。发现问题及时处理。</a:t>
            </a:r>
            <a:endParaRPr lang="zh-CN" altLang="en-US" sz="1600" dirty="0"/>
          </a:p>
          <a:p>
            <a:pPr marL="285750" indent="-285750">
              <a:buFont typeface="Wingdings" panose="05000000000000000000" pitchFamily="2" charset="2"/>
              <a:buChar char="p"/>
            </a:pPr>
            <a:r>
              <a:rPr lang="zh-CN" altLang="en-US" sz="1600" dirty="0" smtClean="0"/>
              <a:t>检查</a:t>
            </a:r>
            <a:r>
              <a:rPr lang="zh-CN" altLang="en-US" sz="1600" dirty="0"/>
              <a:t>和确保上下左右滚轮紧固可靠，</a:t>
            </a:r>
            <a:r>
              <a:rPr lang="zh-CN" altLang="en-US" sz="1600" dirty="0" smtClean="0"/>
              <a:t>齿条靠背轮</a:t>
            </a:r>
            <a:r>
              <a:rPr lang="zh-CN" altLang="en-US" sz="1600" dirty="0"/>
              <a:t>及传动底板各部螺栓无变形、松动。</a:t>
            </a:r>
            <a:endParaRPr lang="zh-CN" altLang="en-US" sz="1600" dirty="0"/>
          </a:p>
          <a:p>
            <a:pPr marL="285750" indent="-285750">
              <a:buFont typeface="Wingdings" panose="05000000000000000000" pitchFamily="2" charset="2"/>
              <a:buChar char="p"/>
            </a:pPr>
            <a:r>
              <a:rPr lang="zh-CN" altLang="en-US" sz="1600" dirty="0" smtClean="0"/>
              <a:t>检查</a:t>
            </a:r>
            <a:r>
              <a:rPr lang="zh-CN" altLang="en-US" sz="1600" dirty="0"/>
              <a:t>吊笼单、双门及底笼门的限位开关</a:t>
            </a:r>
            <a:r>
              <a:rPr lang="zh-CN" altLang="en-US" sz="1600" dirty="0" smtClean="0"/>
              <a:t>和有关</a:t>
            </a:r>
            <a:r>
              <a:rPr lang="zh-CN" altLang="en-US" sz="1600" dirty="0"/>
              <a:t>超高、地面、对重吊点限位开关、紧急</a:t>
            </a:r>
            <a:r>
              <a:rPr lang="zh-CN" altLang="en-US" sz="1600" dirty="0" smtClean="0"/>
              <a:t>开关</a:t>
            </a:r>
            <a:r>
              <a:rPr lang="zh-CN" altLang="en-US" sz="1600" dirty="0"/>
              <a:t>、极限断路开关等的功能应正常，并分别</a:t>
            </a:r>
            <a:r>
              <a:rPr lang="zh-CN" altLang="en-US" sz="1600" dirty="0" smtClean="0"/>
              <a:t>试验断路</a:t>
            </a:r>
            <a:r>
              <a:rPr lang="zh-CN" altLang="en-US" sz="1600" dirty="0"/>
              <a:t>动作</a:t>
            </a:r>
            <a:r>
              <a:rPr lang="zh-CN" altLang="en-US" sz="1600" dirty="0" smtClean="0"/>
              <a:t>。</a:t>
            </a:r>
            <a:endParaRPr lang="en-US" altLang="zh-CN" sz="1600" dirty="0" smtClean="0"/>
          </a:p>
          <a:p>
            <a:pPr marL="285750" indent="-285750">
              <a:buFont typeface="Wingdings" panose="05000000000000000000" pitchFamily="2" charset="2"/>
              <a:buChar char="p"/>
            </a:pPr>
            <a:r>
              <a:rPr lang="zh-CN" altLang="en-US" sz="1600" dirty="0" smtClean="0"/>
              <a:t>检查</a:t>
            </a:r>
            <a:r>
              <a:rPr lang="zh-CN" altLang="en-US" sz="1600" dirty="0"/>
              <a:t>制动器制动行程和分离的</a:t>
            </a:r>
            <a:r>
              <a:rPr lang="zh-CN" altLang="en-US" sz="1600" dirty="0" smtClean="0"/>
              <a:t>灵敏度</a:t>
            </a:r>
            <a:r>
              <a:rPr lang="zh-CN" altLang="en-US" sz="1600" dirty="0"/>
              <a:t>，运行中应无噪音和过热现象。</a:t>
            </a:r>
            <a:endParaRPr lang="zh-CN" altLang="en-US" sz="1600" dirty="0"/>
          </a:p>
          <a:p>
            <a:pPr marL="285750" indent="-285750">
              <a:buFont typeface="Wingdings" panose="05000000000000000000" pitchFamily="2" charset="2"/>
              <a:buChar char="p"/>
            </a:pPr>
            <a:r>
              <a:rPr lang="zh-CN" altLang="en-US" sz="1600" dirty="0" smtClean="0"/>
              <a:t>检查</a:t>
            </a:r>
            <a:r>
              <a:rPr lang="zh-CN" altLang="en-US" sz="1600" dirty="0"/>
              <a:t>漏电保护器功能应可靠，</a:t>
            </a:r>
            <a:r>
              <a:rPr lang="zh-CN" altLang="en-US" sz="1600" dirty="0" smtClean="0"/>
              <a:t>保护接地</a:t>
            </a:r>
            <a:r>
              <a:rPr lang="zh-CN" altLang="en-US" sz="1600" dirty="0"/>
              <a:t>应无断路，外接配电箱无电焊机负载。 </a:t>
            </a:r>
            <a:endParaRPr lang="zh-CN" altLang="en-US" sz="1600" dirty="0"/>
          </a:p>
          <a:p>
            <a:pPr marL="285750" indent="-285750">
              <a:buFont typeface="Wingdings" panose="05000000000000000000" pitchFamily="2" charset="2"/>
              <a:buChar char="p"/>
            </a:pPr>
            <a:r>
              <a:rPr lang="zh-CN" altLang="en-US" sz="1600" dirty="0" smtClean="0"/>
              <a:t>检查所</a:t>
            </a:r>
            <a:r>
              <a:rPr lang="zh-CN" altLang="en-US" sz="1600" dirty="0"/>
              <a:t>有导轨井架结构连接螺丝应</a:t>
            </a:r>
            <a:r>
              <a:rPr lang="zh-CN" altLang="en-US" sz="1600" dirty="0" smtClean="0"/>
              <a:t>无松动</a:t>
            </a:r>
            <a:r>
              <a:rPr lang="zh-CN" altLang="en-US" sz="1600" dirty="0"/>
              <a:t>、变形、焊口断裂等现象。</a:t>
            </a:r>
            <a:endParaRPr lang="zh-CN" altLang="en-US" sz="1600" dirty="0"/>
          </a:p>
          <a:p>
            <a:pPr marL="285750" indent="-285750">
              <a:buFont typeface="Wingdings" panose="05000000000000000000" pitchFamily="2" charset="2"/>
              <a:buChar char="p"/>
            </a:pPr>
            <a:r>
              <a:rPr lang="zh-CN" altLang="en-US" sz="1600" dirty="0" smtClean="0"/>
              <a:t>定期检查</a:t>
            </a:r>
            <a:r>
              <a:rPr lang="zh-CN" altLang="en-US" sz="1600" dirty="0"/>
              <a:t>齿条钢丝绳、变频调速</a:t>
            </a:r>
            <a:r>
              <a:rPr lang="zh-CN" altLang="en-US" sz="1600" dirty="0" smtClean="0"/>
              <a:t>装置及</a:t>
            </a:r>
            <a:r>
              <a:rPr lang="zh-CN" altLang="en-US" sz="1600" dirty="0"/>
              <a:t>液压升降机液压系统并规定进行保养。</a:t>
            </a:r>
            <a:endParaRPr lang="zh-CN" altLang="en-US" sz="1600" dirty="0"/>
          </a:p>
          <a:p>
            <a:pPr marL="285750" indent="-285750">
              <a:buFont typeface="Wingdings" panose="05000000000000000000" pitchFamily="2" charset="2"/>
              <a:buChar char="p"/>
            </a:pPr>
            <a:r>
              <a:rPr lang="zh-CN" altLang="en-US" sz="1600" dirty="0" smtClean="0"/>
              <a:t>做好</a:t>
            </a:r>
            <a:r>
              <a:rPr lang="zh-CN" altLang="en-US" sz="1600" dirty="0"/>
              <a:t>全机清洁工作，并按规定，</a:t>
            </a:r>
            <a:r>
              <a:rPr lang="zh-CN" altLang="en-US" sz="1600" dirty="0" smtClean="0"/>
              <a:t>进行润滑</a:t>
            </a:r>
            <a:r>
              <a:rPr lang="zh-CN" altLang="en-US" sz="1600" dirty="0"/>
              <a:t>作业</a:t>
            </a:r>
            <a:r>
              <a:rPr lang="zh-CN" altLang="en-US" sz="1600" dirty="0" smtClean="0"/>
              <a:t>。</a:t>
            </a:r>
            <a:endParaRPr lang="zh-CN" altLang="en-US" sz="1600"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矩形​​ 27"/>
          <p:cNvSpPr/>
          <p:nvPr/>
        </p:nvSpPr>
        <p:spPr>
          <a:xfrm>
            <a:off x="1403350" y="1844675"/>
            <a:ext cx="7740650" cy="3097213"/>
          </a:xfrm>
          <a:prstGeom prst="rect">
            <a:avLst/>
          </a:prstGeom>
          <a:solidFill>
            <a:schemeClr val="bg1">
              <a:lumMod val="95000"/>
            </a:schemeClr>
          </a:solid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32771" name="图片 20"/>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8075" r="8389"/>
          <a:stretch>
            <a:fillRect/>
          </a:stretch>
        </p:blipFill>
        <p:spPr bwMode="auto">
          <a:xfrm>
            <a:off x="1476375" y="2092325"/>
            <a:ext cx="2230438"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21"/>
          <p:cNvSpPr txBox="1">
            <a:spLocks noChangeArrowheads="1"/>
          </p:cNvSpPr>
          <p:nvPr/>
        </p:nvSpPr>
        <p:spPr bwMode="auto">
          <a:xfrm>
            <a:off x="3706813" y="2924175"/>
            <a:ext cx="54371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3200" dirty="0" smtClean="0">
                <a:solidFill>
                  <a:srgbClr val="000000"/>
                </a:solidFill>
                <a:latin typeface="楷体" panose="02010609060101010101" pitchFamily="49" charset="-122"/>
                <a:ea typeface="楷体" panose="02010609060101010101" pitchFamily="49" charset="-122"/>
              </a:rPr>
              <a:t>四、事故案例分析</a:t>
            </a:r>
            <a:endParaRPr lang="en-US" altLang="zh-CN" sz="3200" dirty="0">
              <a:solidFill>
                <a:srgbClr val="0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1</a:t>
            </a:r>
            <a:r>
              <a:rPr lang="zh-CN" altLang="en-US" sz="1800" dirty="0">
                <a:solidFill>
                  <a:srgbClr val="000000"/>
                </a:solidFill>
                <a:latin typeface="楷体" panose="02010609060101010101" pitchFamily="49" charset="-122"/>
                <a:ea typeface="楷体" panose="02010609060101010101" pitchFamily="49" charset="-122"/>
              </a:rPr>
              <a:t>、施工升降机安全事故概述</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四、事故案列分析</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9" name="矩形 4"/>
          <p:cNvSpPr>
            <a:spLocks noChangeArrowheads="1"/>
          </p:cNvSpPr>
          <p:nvPr/>
        </p:nvSpPr>
        <p:spPr bwMode="auto">
          <a:xfrm>
            <a:off x="1542573" y="1327408"/>
            <a:ext cx="7457919"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457200" eaLnBrk="1" hangingPunct="1">
              <a:lnSpc>
                <a:spcPct val="150000"/>
              </a:lnSpc>
            </a:pPr>
            <a:r>
              <a:rPr lang="zh-CN" altLang="en-US" sz="1800" b="0" dirty="0" smtClean="0">
                <a:solidFill>
                  <a:srgbClr val="000000"/>
                </a:solidFill>
                <a:latin typeface="楷体" panose="02010609060101010101" pitchFamily="49" charset="-122"/>
                <a:ea typeface="楷体" panose="02010609060101010101" pitchFamily="49" charset="-122"/>
              </a:rPr>
              <a:t>我们都知道</a:t>
            </a:r>
            <a:r>
              <a:rPr lang="zh-CN" altLang="en-US" sz="1800" b="0" dirty="0">
                <a:solidFill>
                  <a:srgbClr val="000000"/>
                </a:solidFill>
                <a:latin typeface="楷体" panose="02010609060101010101" pitchFamily="49" charset="-122"/>
                <a:ea typeface="楷体" panose="02010609060101010101" pitchFamily="49" charset="-122"/>
              </a:rPr>
              <a:t>，机械设备是无情的，看似在人的掌控中安稳可靠，却是个沉默的杀手，一旦发脾气，往往会让人付出惨痛的代价。</a:t>
            </a:r>
            <a:endParaRPr lang="zh-CN" altLang="en-US" sz="1800" b="0" dirty="0">
              <a:solidFill>
                <a:srgbClr val="000000"/>
              </a:solidFill>
              <a:latin typeface="楷体" panose="02010609060101010101" pitchFamily="49" charset="-122"/>
              <a:ea typeface="楷体" panose="02010609060101010101" pitchFamily="49" charset="-122"/>
            </a:endParaRPr>
          </a:p>
          <a:p>
            <a:pPr indent="457200" eaLnBrk="1" hangingPunct="1">
              <a:lnSpc>
                <a:spcPct val="150000"/>
              </a:lnSpc>
            </a:pPr>
            <a:r>
              <a:rPr lang="zh-CN" altLang="en-US" sz="1800" b="0" dirty="0" smtClean="0">
                <a:solidFill>
                  <a:srgbClr val="000000"/>
                </a:solidFill>
                <a:latin typeface="楷体" panose="02010609060101010101" pitchFamily="49" charset="-122"/>
                <a:ea typeface="楷体" panose="02010609060101010101" pitchFamily="49" charset="-122"/>
              </a:rPr>
              <a:t>施工</a:t>
            </a:r>
            <a:r>
              <a:rPr lang="zh-CN" altLang="en-US" sz="1800" b="0" dirty="0">
                <a:solidFill>
                  <a:srgbClr val="000000"/>
                </a:solidFill>
                <a:latin typeface="楷体" panose="02010609060101010101" pitchFamily="49" charset="-122"/>
                <a:ea typeface="楷体" panose="02010609060101010101" pitchFamily="49" charset="-122"/>
              </a:rPr>
              <a:t>升降机是工程施工中常用的垂直运输机械</a:t>
            </a:r>
            <a:r>
              <a:rPr lang="zh-CN" altLang="en-US" sz="1800" b="0" dirty="0" smtClean="0">
                <a:solidFill>
                  <a:srgbClr val="000000"/>
                </a:solidFill>
                <a:latin typeface="楷体" panose="02010609060101010101" pitchFamily="49" charset="-122"/>
                <a:ea typeface="楷体" panose="02010609060101010101" pitchFamily="49" charset="-122"/>
              </a:rPr>
              <a:t>，其监管</a:t>
            </a:r>
            <a:r>
              <a:rPr lang="zh-CN" altLang="en-US" sz="1800" b="0" dirty="0">
                <a:solidFill>
                  <a:srgbClr val="000000"/>
                </a:solidFill>
                <a:latin typeface="楷体" panose="02010609060101010101" pitchFamily="49" charset="-122"/>
                <a:ea typeface="楷体" panose="02010609060101010101" pitchFamily="49" charset="-122"/>
              </a:rPr>
              <a:t>体系也趋于完善，但是，每年仍然会发生不少死伤事故，主要事故有立柱导轨倒塌、吊笼和平衡重下坠、提升物品下掉和机械系统伤人。对事故发生的原因分析，发现有一部分是产品本身质量问题，但是，绝大部分原因是管理问题，不按规范操作、超载运行、保养维护不到位</a:t>
            </a:r>
            <a:r>
              <a:rPr lang="zh-CN" altLang="en-US" sz="1800" b="0" dirty="0" smtClean="0">
                <a:solidFill>
                  <a:srgbClr val="000000"/>
                </a:solidFill>
                <a:latin typeface="楷体" panose="02010609060101010101" pitchFamily="49" charset="-122"/>
                <a:ea typeface="楷体" panose="02010609060101010101" pitchFamily="49" charset="-122"/>
              </a:rPr>
              <a:t>等造成的。</a:t>
            </a:r>
            <a:endParaRPr lang="en-US" altLang="zh-CN" sz="1800" b="0" dirty="0" smtClean="0">
              <a:solidFill>
                <a:srgbClr val="0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2</a:t>
            </a:r>
            <a:r>
              <a:rPr lang="zh-CN" altLang="en-US" sz="1800" dirty="0">
                <a:solidFill>
                  <a:srgbClr val="000000"/>
                </a:solidFill>
                <a:latin typeface="楷体" panose="02010609060101010101" pitchFamily="49" charset="-122"/>
                <a:ea typeface="楷体" panose="02010609060101010101" pitchFamily="49" charset="-122"/>
              </a:rPr>
              <a:t>、施工升降机三大安全事故原因分析</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四、事故案列分析</a:t>
            </a:r>
            <a:endParaRPr lang="en-US" altLang="zh-CN" sz="2400" b="0" dirty="0">
              <a:solidFill>
                <a:srgbClr val="000000"/>
              </a:solidFill>
              <a:latin typeface="楷体" panose="02010609060101010101" pitchFamily="49" charset="-122"/>
              <a:ea typeface="楷体" panose="02010609060101010101" pitchFamily="49" charset="-122"/>
            </a:endParaRPr>
          </a:p>
        </p:txBody>
      </p:sp>
      <p:graphicFrame>
        <p:nvGraphicFramePr>
          <p:cNvPr id="6" name="表格 5"/>
          <p:cNvGraphicFramePr>
            <a:graphicFrameLocks noGrp="1"/>
          </p:cNvGraphicFramePr>
          <p:nvPr/>
        </p:nvGraphicFramePr>
        <p:xfrm>
          <a:off x="1511660" y="1268760"/>
          <a:ext cx="7488832" cy="5508000"/>
        </p:xfrm>
        <a:graphic>
          <a:graphicData uri="http://schemas.openxmlformats.org/drawingml/2006/table">
            <a:tbl>
              <a:tblPr>
                <a:tableStyleId>{5940675A-B579-460E-94D1-54222C63F5DA}</a:tableStyleId>
              </a:tblPr>
              <a:tblGrid>
                <a:gridCol w="1675804"/>
                <a:gridCol w="5813028"/>
              </a:tblGrid>
              <a:tr h="368108">
                <a:tc>
                  <a:txBody>
                    <a:bodyPr/>
                    <a:lstStyle/>
                    <a:p>
                      <a:pPr marL="0" algn="ctr" defTabSz="914400" rtl="0" eaLnBrk="1" latinLnBrk="0" hangingPunct="1">
                        <a:lnSpc>
                          <a:spcPts val="1920"/>
                        </a:lnSpc>
                        <a:spcBef>
                          <a:spcPts val="240"/>
                        </a:spcBef>
                        <a:spcAft>
                          <a:spcPts val="240"/>
                        </a:spcAft>
                      </a:pPr>
                      <a:r>
                        <a:rPr lang="zh-CN" altLang="en-US" sz="1500" b="0" kern="1200" dirty="0" smtClean="0">
                          <a:solidFill>
                            <a:srgbClr val="000000"/>
                          </a:solidFill>
                          <a:latin typeface="楷体" panose="02010609060101010101" pitchFamily="49" charset="-122"/>
                          <a:ea typeface="楷体" panose="02010609060101010101" pitchFamily="49" charset="-122"/>
                          <a:cs typeface="+mn-cs"/>
                        </a:rPr>
                        <a:t>原因</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solidFill>
                      <a:srgbClr val="00B0F0"/>
                    </a:solidFill>
                  </a:tcPr>
                </a:tc>
                <a:tc>
                  <a:txBody>
                    <a:bodyPr/>
                    <a:lstStyle/>
                    <a:p>
                      <a:pPr marL="0" algn="ctr" defTabSz="914400" rtl="0" eaLnBrk="1" latinLnBrk="0" hangingPunct="1">
                        <a:lnSpc>
                          <a:spcPts val="1920"/>
                        </a:lnSpc>
                        <a:spcBef>
                          <a:spcPts val="240"/>
                        </a:spcBef>
                        <a:spcAft>
                          <a:spcPts val="240"/>
                        </a:spcAft>
                      </a:pPr>
                      <a:r>
                        <a:rPr lang="zh-CN" altLang="en-US" sz="1500" b="0" kern="1200" dirty="0" smtClean="0">
                          <a:solidFill>
                            <a:srgbClr val="000000"/>
                          </a:solidFill>
                          <a:latin typeface="楷体" panose="02010609060101010101" pitchFamily="49" charset="-122"/>
                          <a:ea typeface="楷体" panose="02010609060101010101" pitchFamily="49" charset="-122"/>
                          <a:cs typeface="+mn-cs"/>
                        </a:rPr>
                        <a:t>原因分析（主要因数）</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solidFill>
                      <a:srgbClr val="00B0F0"/>
                    </a:solidFill>
                  </a:tcPr>
                </a:tc>
              </a:tr>
              <a:tr h="3489783">
                <a:tc>
                  <a:txBody>
                    <a:bodyPr/>
                    <a:lstStyle/>
                    <a:p>
                      <a:pPr marL="0" algn="ctr" defTabSz="914400" rtl="0" eaLnBrk="1" latinLnBrk="0" hangingPunct="1">
                        <a:lnSpc>
                          <a:spcPts val="1920"/>
                        </a:lnSpc>
                        <a:spcBef>
                          <a:spcPts val="240"/>
                        </a:spcBef>
                        <a:spcAft>
                          <a:spcPts val="240"/>
                        </a:spcAft>
                      </a:pPr>
                      <a:r>
                        <a:rPr lang="zh-CN" altLang="en-US" sz="1500" b="0" kern="1200" dirty="0" smtClean="0">
                          <a:solidFill>
                            <a:srgbClr val="000000"/>
                          </a:solidFill>
                          <a:latin typeface="楷体" panose="02010609060101010101" pitchFamily="49" charset="-122"/>
                          <a:ea typeface="楷体" panose="02010609060101010101" pitchFamily="49" charset="-122"/>
                          <a:cs typeface="+mn-cs"/>
                        </a:rPr>
                        <a:t>导轨倒塌</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algn="just" defTabSz="914400" rtl="0" eaLnBrk="1" latinLnBrk="0" hangingPunct="1">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(1)</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不照说明书要求打基础，由工地负责人说了算。</a:t>
                      </a:r>
                      <a:endParaRPr lang="zh-CN" altLang="en-US" sz="1500" b="0" kern="1200" dirty="0" smtClean="0">
                        <a:solidFill>
                          <a:srgbClr val="000000"/>
                        </a:solidFill>
                        <a:latin typeface="楷体" panose="02010609060101010101" pitchFamily="49" charset="-122"/>
                        <a:ea typeface="楷体" panose="02010609060101010101" pitchFamily="49" charset="-122"/>
                        <a:cs typeface="+mn-cs"/>
                      </a:endParaRPr>
                    </a:p>
                    <a:p>
                      <a:pPr marL="0" algn="just" defTabSz="914400" rtl="0" eaLnBrk="1" latinLnBrk="0" hangingPunct="1">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(2)</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基础太靠近边坡，或立在沉陷不均的地方。</a:t>
                      </a:r>
                      <a:endParaRPr lang="zh-CN" altLang="en-US" sz="1500" b="0" kern="1200" dirty="0" smtClean="0">
                        <a:solidFill>
                          <a:srgbClr val="000000"/>
                        </a:solidFill>
                        <a:latin typeface="楷体" panose="02010609060101010101" pitchFamily="49" charset="-122"/>
                        <a:ea typeface="楷体" panose="02010609060101010101" pitchFamily="49" charset="-122"/>
                        <a:cs typeface="+mn-cs"/>
                      </a:endParaRPr>
                    </a:p>
                    <a:p>
                      <a:pPr marL="0" algn="just" defTabSz="914400" rtl="0" eaLnBrk="1" latinLnBrk="0" hangingPunct="1">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(3)</a:t>
                      </a:r>
                      <a:r>
                        <a:rPr lang="zh-CN" altLang="en-US" sz="1500" b="0" kern="1200" dirty="0" smtClean="0">
                          <a:solidFill>
                            <a:srgbClr val="FF0000"/>
                          </a:solidFill>
                          <a:latin typeface="楷体" panose="02010609060101010101" pitchFamily="49" charset="-122"/>
                          <a:ea typeface="楷体" panose="02010609060101010101" pitchFamily="49" charset="-122"/>
                          <a:cs typeface="+mn-cs"/>
                        </a:rPr>
                        <a:t>基础混凝土没凝结好，就急于使用。又不采取保护加固措施。</a:t>
                      </a:r>
                      <a:endParaRPr lang="zh-CN" altLang="en-US" sz="1500" b="0" kern="1200" dirty="0" smtClean="0">
                        <a:solidFill>
                          <a:srgbClr val="FF0000"/>
                        </a:solidFill>
                        <a:latin typeface="楷体" panose="02010609060101010101" pitchFamily="49" charset="-122"/>
                        <a:ea typeface="楷体" panose="02010609060101010101" pitchFamily="49" charset="-122"/>
                        <a:cs typeface="+mn-cs"/>
                      </a:endParaRPr>
                    </a:p>
                    <a:p>
                      <a:pPr marL="0" algn="just" defTabSz="914400" rtl="0" eaLnBrk="1" latinLnBrk="0" hangingPunct="1">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(4)</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底座压重不到份量。</a:t>
                      </a:r>
                      <a:endParaRPr lang="zh-CN" altLang="en-US" sz="1500" b="0" kern="1200" dirty="0" smtClean="0">
                        <a:solidFill>
                          <a:srgbClr val="000000"/>
                        </a:solidFill>
                        <a:latin typeface="楷体" panose="02010609060101010101" pitchFamily="49" charset="-122"/>
                        <a:ea typeface="楷体" panose="02010609060101010101" pitchFamily="49" charset="-122"/>
                        <a:cs typeface="+mn-cs"/>
                      </a:endParaRPr>
                    </a:p>
                    <a:p>
                      <a:pPr marL="0" algn="just" defTabSz="914400" rtl="0" eaLnBrk="1" latinLnBrk="0" hangingPunct="1">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(5)</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缆风绳太松，或地锚不可靠，起不了保护作用。</a:t>
                      </a:r>
                      <a:endParaRPr lang="zh-CN" altLang="en-US" sz="1500" b="0" kern="1200" dirty="0" smtClean="0">
                        <a:solidFill>
                          <a:srgbClr val="000000"/>
                        </a:solidFill>
                        <a:latin typeface="楷体" panose="02010609060101010101" pitchFamily="49" charset="-122"/>
                        <a:ea typeface="楷体" panose="02010609060101010101" pitchFamily="49" charset="-122"/>
                        <a:cs typeface="+mn-cs"/>
                      </a:endParaRPr>
                    </a:p>
                    <a:p>
                      <a:pPr marL="0" algn="just" defTabSz="914400" rtl="0" eaLnBrk="1" latinLnBrk="0" hangingPunct="1">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(6)</a:t>
                      </a:r>
                      <a:r>
                        <a:rPr lang="zh-CN" altLang="en-US" sz="1500" b="0" kern="1200" dirty="0" smtClean="0">
                          <a:solidFill>
                            <a:srgbClr val="FF0000"/>
                          </a:solidFill>
                          <a:latin typeface="楷体" panose="02010609060101010101" pitchFamily="49" charset="-122"/>
                          <a:ea typeface="楷体" panose="02010609060101010101" pitchFamily="49" charset="-122"/>
                          <a:cs typeface="+mn-cs"/>
                        </a:rPr>
                        <a:t>附墙架安装得不可靠，起不到应有的作用。</a:t>
                      </a:r>
                      <a:endParaRPr lang="zh-CN" altLang="en-US" sz="1500" b="0" kern="1200" dirty="0" smtClean="0">
                        <a:solidFill>
                          <a:srgbClr val="FF0000"/>
                        </a:solidFill>
                        <a:latin typeface="楷体" panose="02010609060101010101" pitchFamily="49" charset="-122"/>
                        <a:ea typeface="楷体" panose="02010609060101010101" pitchFamily="49" charset="-122"/>
                        <a:cs typeface="+mn-cs"/>
                      </a:endParaRPr>
                    </a:p>
                    <a:p>
                      <a:pPr marL="0" algn="just" defTabSz="914400" rtl="0" eaLnBrk="1" latinLnBrk="0" hangingPunct="1">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(7)</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立柱导轨标准节在搬运中碰弯，又不及时修复或加强。</a:t>
                      </a:r>
                      <a:endParaRPr lang="zh-CN" altLang="en-US" sz="1500" b="0" kern="1200" dirty="0" smtClean="0">
                        <a:solidFill>
                          <a:srgbClr val="000000"/>
                        </a:solidFill>
                        <a:latin typeface="楷体" panose="02010609060101010101" pitchFamily="49" charset="-122"/>
                        <a:ea typeface="楷体" panose="02010609060101010101" pitchFamily="49" charset="-122"/>
                        <a:cs typeface="+mn-cs"/>
                      </a:endParaRPr>
                    </a:p>
                    <a:p>
                      <a:pPr marL="0" algn="just" defTabSz="914400" rtl="0" eaLnBrk="1" latinLnBrk="0" hangingPunct="1">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(8)</a:t>
                      </a:r>
                      <a:r>
                        <a:rPr lang="zh-CN" altLang="en-US" sz="1500" b="0" kern="1200" dirty="0" smtClean="0">
                          <a:solidFill>
                            <a:srgbClr val="FF0000"/>
                          </a:solidFill>
                          <a:latin typeface="楷体" panose="02010609060101010101" pitchFamily="49" charset="-122"/>
                          <a:ea typeface="楷体" panose="02010609060101010101" pitchFamily="49" charset="-122"/>
                          <a:cs typeface="+mn-cs"/>
                        </a:rPr>
                        <a:t>井架主弦杆长细比太大，易于局部失稳，也易于摔碰弯曲。或为了省钱，以小代大。</a:t>
                      </a:r>
                      <a:endParaRPr lang="zh-CN" altLang="en-US" sz="1500" b="0" kern="1200" dirty="0" smtClean="0">
                        <a:solidFill>
                          <a:srgbClr val="FF0000"/>
                        </a:solidFill>
                        <a:latin typeface="楷体" panose="02010609060101010101" pitchFamily="49" charset="-122"/>
                        <a:ea typeface="楷体" panose="02010609060101010101" pitchFamily="49" charset="-122"/>
                        <a:cs typeface="+mn-cs"/>
                      </a:endParaRPr>
                    </a:p>
                    <a:p>
                      <a:pPr marL="0" algn="just" defTabSz="914400" rtl="0" eaLnBrk="1" latinLnBrk="0" hangingPunct="1">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(9)</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井架迎风面太大，经不起暴风袭击。有些人可能还以为越大越好，这是很不对的。</a:t>
                      </a:r>
                      <a:endParaRPr lang="zh-CN" altLang="en-US" sz="1500" b="0" kern="1200" dirty="0" smtClean="0">
                        <a:solidFill>
                          <a:srgbClr val="000000"/>
                        </a:solidFill>
                        <a:latin typeface="楷体" panose="02010609060101010101" pitchFamily="49" charset="-122"/>
                        <a:ea typeface="楷体" panose="02010609060101010101" pitchFamily="49" charset="-122"/>
                        <a:cs typeface="+mn-cs"/>
                      </a:endParaRPr>
                    </a:p>
                    <a:p>
                      <a:pPr marL="0" algn="just" defTabSz="914400" rtl="0" eaLnBrk="1" latinLnBrk="0" hangingPunct="1">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(10)</a:t>
                      </a:r>
                      <a:r>
                        <a:rPr lang="zh-CN" altLang="en-US" sz="1500" b="0" kern="1200" dirty="0" smtClean="0">
                          <a:solidFill>
                            <a:srgbClr val="FF0000"/>
                          </a:solidFill>
                          <a:latin typeface="楷体" panose="02010609060101010101" pitchFamily="49" charset="-122"/>
                          <a:ea typeface="楷体" panose="02010609060101010101" pitchFamily="49" charset="-122"/>
                          <a:cs typeface="+mn-cs"/>
                        </a:rPr>
                        <a:t>不能自升高的升降机，一次性安装得太高。</a:t>
                      </a:r>
                      <a:endParaRPr lang="zh-CN" altLang="en-US" sz="1500" b="0" kern="1200" dirty="0">
                        <a:solidFill>
                          <a:srgbClr val="FF0000"/>
                        </a:solidFill>
                        <a:latin typeface="楷体" panose="02010609060101010101" pitchFamily="49" charset="-122"/>
                        <a:ea typeface="楷体" panose="02010609060101010101" pitchFamily="49" charset="-122"/>
                        <a:cs typeface="+mn-cs"/>
                      </a:endParaRPr>
                    </a:p>
                  </a:txBody>
                  <a:tcPr marL="68580" marR="68580" marT="0" marB="0" anchor="ctr"/>
                </a:tc>
              </a:tr>
              <a:tr h="1650109">
                <a:tc>
                  <a:txBody>
                    <a:bodyPr/>
                    <a:lstStyle/>
                    <a:p>
                      <a:pPr marL="0" algn="ctr" defTabSz="914400" rtl="0" eaLnBrk="1" latinLnBrk="0" hangingPunct="1">
                        <a:lnSpc>
                          <a:spcPts val="1920"/>
                        </a:lnSpc>
                        <a:spcBef>
                          <a:spcPts val="240"/>
                        </a:spcBef>
                        <a:spcAft>
                          <a:spcPts val="240"/>
                        </a:spcAft>
                      </a:pPr>
                      <a:r>
                        <a:rPr lang="zh-CN" altLang="en-US" sz="1500" b="0" kern="1200" dirty="0" smtClean="0">
                          <a:solidFill>
                            <a:srgbClr val="000000"/>
                          </a:solidFill>
                          <a:latin typeface="楷体" panose="02010609060101010101" pitchFamily="49" charset="-122"/>
                          <a:ea typeface="楷体" panose="02010609060101010101" pitchFamily="49" charset="-122"/>
                          <a:cs typeface="+mn-cs"/>
                        </a:rPr>
                        <a:t>吊笼和平衡重</a:t>
                      </a:r>
                      <a:endParaRPr lang="en-US" altLang="zh-CN" sz="1500" b="0" kern="1200" dirty="0" smtClean="0">
                        <a:solidFill>
                          <a:srgbClr val="000000"/>
                        </a:solidFill>
                        <a:latin typeface="楷体" panose="02010609060101010101" pitchFamily="49" charset="-122"/>
                        <a:ea typeface="楷体" panose="02010609060101010101" pitchFamily="49" charset="-122"/>
                        <a:cs typeface="+mn-cs"/>
                      </a:endParaRPr>
                    </a:p>
                    <a:p>
                      <a:pPr marL="0" algn="ctr" defTabSz="914400" rtl="0" eaLnBrk="1" latinLnBrk="0" hangingPunct="1">
                        <a:lnSpc>
                          <a:spcPts val="1920"/>
                        </a:lnSpc>
                        <a:spcBef>
                          <a:spcPts val="240"/>
                        </a:spcBef>
                        <a:spcAft>
                          <a:spcPts val="240"/>
                        </a:spcAft>
                      </a:pPr>
                      <a:r>
                        <a:rPr lang="zh-CN" altLang="en-US" sz="1500" b="0" kern="1200" dirty="0" smtClean="0">
                          <a:solidFill>
                            <a:srgbClr val="000000"/>
                          </a:solidFill>
                          <a:latin typeface="楷体" panose="02010609060101010101" pitchFamily="49" charset="-122"/>
                          <a:ea typeface="楷体" panose="02010609060101010101" pitchFamily="49" charset="-122"/>
                          <a:cs typeface="+mn-cs"/>
                        </a:rPr>
                        <a:t>下坠</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marL="0" algn="just" defTabSz="914400" rtl="0" eaLnBrk="1" latinLnBrk="0" hangingPunct="1">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(1)</a:t>
                      </a:r>
                      <a:r>
                        <a:rPr lang="zh-CN" altLang="en-US" sz="1500" b="0" kern="1200" dirty="0" smtClean="0">
                          <a:solidFill>
                            <a:srgbClr val="FF0000"/>
                          </a:solidFill>
                          <a:latin typeface="楷体" panose="02010609060101010101" pitchFamily="49" charset="-122"/>
                          <a:ea typeface="楷体" panose="02010609060101010101" pitchFamily="49" charset="-122"/>
                          <a:cs typeface="+mn-cs"/>
                        </a:rPr>
                        <a:t>天轮安装不稳，或挡绳板间隙太宽，对重钢丝绳跳槽。</a:t>
                      </a:r>
                      <a:endParaRPr lang="zh-CN" altLang="en-US" sz="1500" b="0" kern="1200" dirty="0" smtClean="0">
                        <a:solidFill>
                          <a:srgbClr val="FF0000"/>
                        </a:solidFill>
                        <a:latin typeface="楷体" panose="02010609060101010101" pitchFamily="49" charset="-122"/>
                        <a:ea typeface="楷体" panose="02010609060101010101" pitchFamily="49" charset="-122"/>
                        <a:cs typeface="+mn-cs"/>
                      </a:endParaRPr>
                    </a:p>
                    <a:p>
                      <a:pPr marL="0" algn="just" defTabSz="914400" rtl="0" eaLnBrk="1" latinLnBrk="0" hangingPunct="1">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(2)</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传动板与吊笼的联接螺栓没紧固好，背帽松脱，又没及时发现和拧紧。</a:t>
                      </a:r>
                      <a:endParaRPr lang="zh-CN" altLang="en-US" sz="1500" b="0" kern="1200" dirty="0" smtClean="0">
                        <a:solidFill>
                          <a:srgbClr val="000000"/>
                        </a:solidFill>
                        <a:latin typeface="楷体" panose="02010609060101010101" pitchFamily="49" charset="-122"/>
                        <a:ea typeface="楷体" panose="02010609060101010101" pitchFamily="49" charset="-122"/>
                        <a:cs typeface="+mn-cs"/>
                      </a:endParaRPr>
                    </a:p>
                    <a:p>
                      <a:pPr marL="0" algn="just" defTabSz="914400" rtl="0" eaLnBrk="1" latinLnBrk="0" hangingPunct="1">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(3)</a:t>
                      </a:r>
                      <a:r>
                        <a:rPr lang="zh-CN" altLang="en-US" sz="1500" b="0" kern="1200" dirty="0" smtClean="0">
                          <a:solidFill>
                            <a:srgbClr val="FF0000"/>
                          </a:solidFill>
                          <a:latin typeface="楷体" panose="02010609060101010101" pitchFamily="49" charset="-122"/>
                          <a:ea typeface="楷体" panose="02010609060101010101" pitchFamily="49" charset="-122"/>
                          <a:cs typeface="+mn-cs"/>
                        </a:rPr>
                        <a:t>传动板与吊笼的连接销松脱。</a:t>
                      </a:r>
                      <a:endParaRPr lang="zh-CN" altLang="en-US" sz="1500" b="0" kern="1200" dirty="0" smtClean="0">
                        <a:solidFill>
                          <a:srgbClr val="FF0000"/>
                        </a:solidFill>
                        <a:latin typeface="楷体" panose="02010609060101010101" pitchFamily="49" charset="-122"/>
                        <a:ea typeface="楷体" panose="02010609060101010101" pitchFamily="49" charset="-122"/>
                        <a:cs typeface="+mn-cs"/>
                      </a:endParaRPr>
                    </a:p>
                    <a:p>
                      <a:pPr marL="0" algn="just" defTabSz="914400" rtl="0" eaLnBrk="1" latinLnBrk="0" hangingPunct="1">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(4)</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钢丝绳升降机的起升绳跳出卷筒外，没及时发现而开机上升，绞断钢丝绳。</a:t>
                      </a:r>
                      <a:endParaRPr lang="zh-CN" altLang="en-US" sz="1500" b="0" kern="1200" dirty="0" smtClean="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r>
            </a:tbl>
          </a:graphicData>
        </a:graphic>
      </p:graphicFrame>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2</a:t>
            </a:r>
            <a:r>
              <a:rPr lang="zh-CN" altLang="en-US" sz="1800" dirty="0">
                <a:solidFill>
                  <a:srgbClr val="000000"/>
                </a:solidFill>
                <a:latin typeface="楷体" panose="02010609060101010101" pitchFamily="49" charset="-122"/>
                <a:ea typeface="楷体" panose="02010609060101010101" pitchFamily="49" charset="-122"/>
              </a:rPr>
              <a:t>、施工升降机三大安全事故原因分析</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四、事故案列分析</a:t>
            </a:r>
            <a:endParaRPr lang="en-US" altLang="zh-CN" sz="2400" b="0" dirty="0">
              <a:solidFill>
                <a:srgbClr val="000000"/>
              </a:solidFill>
              <a:latin typeface="楷体" panose="02010609060101010101" pitchFamily="49" charset="-122"/>
              <a:ea typeface="楷体" panose="02010609060101010101" pitchFamily="49" charset="-122"/>
            </a:endParaRPr>
          </a:p>
        </p:txBody>
      </p:sp>
      <p:graphicFrame>
        <p:nvGraphicFramePr>
          <p:cNvPr id="6" name="表格 5"/>
          <p:cNvGraphicFramePr>
            <a:graphicFrameLocks noGrp="1"/>
          </p:cNvGraphicFramePr>
          <p:nvPr/>
        </p:nvGraphicFramePr>
        <p:xfrm>
          <a:off x="1511660" y="1329961"/>
          <a:ext cx="7488832" cy="5472000"/>
        </p:xfrm>
        <a:graphic>
          <a:graphicData uri="http://schemas.openxmlformats.org/drawingml/2006/table">
            <a:tbl>
              <a:tblPr>
                <a:tableStyleId>{5940675A-B579-460E-94D1-54222C63F5DA}</a:tableStyleId>
              </a:tblPr>
              <a:tblGrid>
                <a:gridCol w="1675804"/>
                <a:gridCol w="5813028"/>
              </a:tblGrid>
              <a:tr h="291880">
                <a:tc>
                  <a:txBody>
                    <a:bodyPr/>
                    <a:lstStyle/>
                    <a:p>
                      <a:pPr algn="ctr">
                        <a:lnSpc>
                          <a:spcPts val="1920"/>
                        </a:lnSpc>
                        <a:spcBef>
                          <a:spcPts val="240"/>
                        </a:spcBef>
                        <a:spcAft>
                          <a:spcPts val="240"/>
                        </a:spcAft>
                      </a:pPr>
                      <a:r>
                        <a:rPr lang="zh-CN" altLang="en-US" sz="1500" b="0" kern="1200" dirty="0" smtClean="0">
                          <a:solidFill>
                            <a:srgbClr val="000000"/>
                          </a:solidFill>
                          <a:latin typeface="楷体" panose="02010609060101010101" pitchFamily="49" charset="-122"/>
                          <a:ea typeface="楷体" panose="02010609060101010101" pitchFamily="49" charset="-122"/>
                          <a:cs typeface="+mn-cs"/>
                        </a:rPr>
                        <a:t>原因</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solidFill>
                      <a:srgbClr val="00B0F0"/>
                    </a:solidFill>
                  </a:tcPr>
                </a:tc>
                <a:tc>
                  <a:txBody>
                    <a:bodyPr/>
                    <a:lstStyle/>
                    <a:p>
                      <a:pPr algn="ctr">
                        <a:lnSpc>
                          <a:spcPts val="1920"/>
                        </a:lnSpc>
                        <a:spcBef>
                          <a:spcPts val="240"/>
                        </a:spcBef>
                        <a:spcAft>
                          <a:spcPts val="240"/>
                        </a:spcAft>
                      </a:pPr>
                      <a:r>
                        <a:rPr lang="zh-CN" altLang="en-US" sz="1500" b="0" kern="1200" dirty="0" smtClean="0">
                          <a:solidFill>
                            <a:srgbClr val="000000"/>
                          </a:solidFill>
                          <a:latin typeface="楷体" panose="02010609060101010101" pitchFamily="49" charset="-122"/>
                          <a:ea typeface="楷体" panose="02010609060101010101" pitchFamily="49" charset="-122"/>
                          <a:cs typeface="+mn-cs"/>
                        </a:rPr>
                        <a:t>原因分析（主要因数）</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solidFill>
                      <a:srgbClr val="00B0F0"/>
                    </a:solidFill>
                  </a:tcPr>
                </a:tc>
              </a:tr>
              <a:tr h="2929465">
                <a:tc>
                  <a:txBody>
                    <a:bodyPr/>
                    <a:lstStyle/>
                    <a:p>
                      <a:pPr algn="ctr">
                        <a:lnSpc>
                          <a:spcPts val="1920"/>
                        </a:lnSpc>
                        <a:spcBef>
                          <a:spcPts val="240"/>
                        </a:spcBef>
                        <a:spcAft>
                          <a:spcPts val="240"/>
                        </a:spcAft>
                      </a:pPr>
                      <a:r>
                        <a:rPr lang="zh-CN" altLang="en-US" sz="1500" b="0" kern="1200" dirty="0" smtClean="0">
                          <a:solidFill>
                            <a:srgbClr val="000000"/>
                          </a:solidFill>
                          <a:latin typeface="楷体" panose="02010609060101010101" pitchFamily="49" charset="-122"/>
                          <a:ea typeface="楷体" panose="02010609060101010101" pitchFamily="49" charset="-122"/>
                          <a:cs typeface="+mn-cs"/>
                        </a:rPr>
                        <a:t>吊笼和平衡重</a:t>
                      </a:r>
                      <a:endParaRPr lang="en-US" altLang="zh-CN" sz="1500" b="0" kern="1200" dirty="0" smtClean="0">
                        <a:solidFill>
                          <a:srgbClr val="000000"/>
                        </a:solidFill>
                        <a:latin typeface="楷体" panose="02010609060101010101" pitchFamily="49" charset="-122"/>
                        <a:ea typeface="楷体" panose="02010609060101010101" pitchFamily="49" charset="-122"/>
                        <a:cs typeface="+mn-cs"/>
                      </a:endParaRPr>
                    </a:p>
                    <a:p>
                      <a:pPr algn="ctr">
                        <a:lnSpc>
                          <a:spcPts val="1920"/>
                        </a:lnSpc>
                        <a:spcBef>
                          <a:spcPts val="240"/>
                        </a:spcBef>
                        <a:spcAft>
                          <a:spcPts val="240"/>
                        </a:spcAft>
                      </a:pPr>
                      <a:r>
                        <a:rPr lang="zh-CN" altLang="en-US" sz="1500" b="0" kern="1200" dirty="0" smtClean="0">
                          <a:solidFill>
                            <a:srgbClr val="000000"/>
                          </a:solidFill>
                          <a:latin typeface="楷体" panose="02010609060101010101" pitchFamily="49" charset="-122"/>
                          <a:ea typeface="楷体" panose="02010609060101010101" pitchFamily="49" charset="-122"/>
                          <a:cs typeface="+mn-cs"/>
                        </a:rPr>
                        <a:t>下坠</a:t>
                      </a:r>
                      <a:endParaRPr lang="zh-CN" alt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algn="just">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(5)</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小而长的卷筒，乱绳严重，磨损严重，疲劳损害严重，又不重视及时更换，容易断绳。</a:t>
                      </a:r>
                      <a:endParaRPr lang="en-US" altLang="zh-CN" sz="1500" b="0" kern="1200" dirty="0" smtClean="0">
                        <a:solidFill>
                          <a:srgbClr val="000000"/>
                        </a:solidFill>
                        <a:latin typeface="楷体" panose="02010609060101010101" pitchFamily="49" charset="-122"/>
                        <a:ea typeface="楷体" panose="02010609060101010101" pitchFamily="49" charset="-122"/>
                        <a:cs typeface="+mn-cs"/>
                      </a:endParaRPr>
                    </a:p>
                    <a:p>
                      <a:pPr algn="just">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(6)</a:t>
                      </a:r>
                      <a:r>
                        <a:rPr lang="zh-CN" altLang="en-US" sz="1500" b="0" kern="1200" dirty="0" smtClean="0">
                          <a:solidFill>
                            <a:srgbClr val="FF0000"/>
                          </a:solidFill>
                          <a:latin typeface="楷体" panose="02010609060101010101" pitchFamily="49" charset="-122"/>
                          <a:ea typeface="楷体" panose="02010609060101010101" pitchFamily="49" charset="-122"/>
                          <a:cs typeface="+mn-cs"/>
                        </a:rPr>
                        <a:t>没设置起重量限制器，长期超载工作。</a:t>
                      </a:r>
                      <a:endParaRPr lang="zh-CN" altLang="en-US" sz="1500" b="0" kern="1200" dirty="0" smtClean="0">
                        <a:solidFill>
                          <a:srgbClr val="FF0000"/>
                        </a:solidFill>
                        <a:latin typeface="楷体" panose="02010609060101010101" pitchFamily="49" charset="-122"/>
                        <a:ea typeface="楷体" panose="02010609060101010101" pitchFamily="49" charset="-122"/>
                        <a:cs typeface="+mn-cs"/>
                      </a:endParaRPr>
                    </a:p>
                    <a:p>
                      <a:pPr algn="just">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(7)</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没有起升高度限位，容易冲顶断绳。</a:t>
                      </a:r>
                      <a:endParaRPr lang="zh-CN" altLang="en-US" sz="1500" b="0" kern="1200" dirty="0" smtClean="0">
                        <a:solidFill>
                          <a:srgbClr val="000000"/>
                        </a:solidFill>
                        <a:latin typeface="楷体" panose="02010609060101010101" pitchFamily="49" charset="-122"/>
                        <a:ea typeface="楷体" panose="02010609060101010101" pitchFamily="49" charset="-122"/>
                        <a:cs typeface="+mn-cs"/>
                      </a:endParaRPr>
                    </a:p>
                    <a:p>
                      <a:pPr algn="just">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(8)</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为了省钱不用电控设备，而用倒顺开关操作，没有安全保护功能。</a:t>
                      </a:r>
                      <a:endParaRPr lang="zh-CN" altLang="en-US" sz="1500" b="0" kern="1200" dirty="0" smtClean="0">
                        <a:solidFill>
                          <a:srgbClr val="000000"/>
                        </a:solidFill>
                        <a:latin typeface="楷体" panose="02010609060101010101" pitchFamily="49" charset="-122"/>
                        <a:ea typeface="楷体" panose="02010609060101010101" pitchFamily="49" charset="-122"/>
                        <a:cs typeface="+mn-cs"/>
                      </a:endParaRPr>
                    </a:p>
                    <a:p>
                      <a:pPr algn="just">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(9)</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吊笼在空中卸货，没有搁架，随便上人，钢丝绳超载也不知道。</a:t>
                      </a:r>
                      <a:endParaRPr lang="zh-CN" altLang="en-US" sz="1500" b="0" kern="1200" dirty="0" smtClean="0">
                        <a:solidFill>
                          <a:srgbClr val="000000"/>
                        </a:solidFill>
                        <a:latin typeface="楷体" panose="02010609060101010101" pitchFamily="49" charset="-122"/>
                        <a:ea typeface="楷体" panose="02010609060101010101" pitchFamily="49" charset="-122"/>
                        <a:cs typeface="+mn-cs"/>
                      </a:endParaRPr>
                    </a:p>
                    <a:p>
                      <a:pPr algn="just">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(10)</a:t>
                      </a:r>
                      <a:r>
                        <a:rPr lang="zh-CN" altLang="en-US" sz="1500" b="0" kern="1200" dirty="0" smtClean="0">
                          <a:solidFill>
                            <a:srgbClr val="FF0000"/>
                          </a:solidFill>
                          <a:latin typeface="楷体" panose="02010609060101010101" pitchFamily="49" charset="-122"/>
                          <a:ea typeface="楷体" panose="02010609060101010101" pitchFamily="49" charset="-122"/>
                          <a:cs typeface="+mn-cs"/>
                        </a:rPr>
                        <a:t>钢丝绳长期使用，该报废了也不肯报废，勉强使用留下危险。</a:t>
                      </a:r>
                      <a:endParaRPr lang="zh-CN" altLang="en-US" sz="1500" b="0" kern="1200" dirty="0" smtClean="0">
                        <a:solidFill>
                          <a:srgbClr val="FF0000"/>
                        </a:solidFill>
                        <a:latin typeface="楷体" panose="02010609060101010101" pitchFamily="49" charset="-122"/>
                        <a:ea typeface="楷体" panose="02010609060101010101" pitchFamily="49" charset="-122"/>
                        <a:cs typeface="+mn-cs"/>
                      </a:endParaRPr>
                    </a:p>
                    <a:p>
                      <a:pPr algn="just">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(11)</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没有设置防下坠装置，或者所设置的装置不可靠。</a:t>
                      </a:r>
                      <a:endParaRPr lang="zh-CN" altLang="en-US" sz="1500" b="0" kern="1200" dirty="0" smtClean="0">
                        <a:solidFill>
                          <a:srgbClr val="000000"/>
                        </a:solidFill>
                        <a:latin typeface="楷体" panose="02010609060101010101" pitchFamily="49" charset="-122"/>
                        <a:ea typeface="楷体" panose="02010609060101010101" pitchFamily="49" charset="-122"/>
                        <a:cs typeface="+mn-cs"/>
                      </a:endParaRPr>
                    </a:p>
                    <a:p>
                      <a:pPr algn="just">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(12)</a:t>
                      </a:r>
                      <a:r>
                        <a:rPr lang="zh-CN" altLang="en-US" sz="1500" b="0" kern="1200" dirty="0" smtClean="0">
                          <a:solidFill>
                            <a:srgbClr val="FF0000"/>
                          </a:solidFill>
                          <a:latin typeface="楷体" panose="02010609060101010101" pitchFamily="49" charset="-122"/>
                          <a:ea typeface="楷体" panose="02010609060101010101" pitchFamily="49" charset="-122"/>
                          <a:cs typeface="+mn-cs"/>
                        </a:rPr>
                        <a:t>驱动机构发生问题，比如制动失效、连轴器断销、轴承座断裂等。</a:t>
                      </a:r>
                      <a:endParaRPr lang="zh-CN" altLang="en-US" sz="1500" b="0" kern="1200" dirty="0" smtClean="0">
                        <a:solidFill>
                          <a:srgbClr val="FF0000"/>
                        </a:solidFill>
                        <a:latin typeface="楷体" panose="02010609060101010101" pitchFamily="49" charset="-122"/>
                        <a:ea typeface="楷体" panose="02010609060101010101" pitchFamily="49" charset="-122"/>
                        <a:cs typeface="+mn-cs"/>
                      </a:endParaRPr>
                    </a:p>
                  </a:txBody>
                  <a:tcPr marL="68580" marR="68580" marT="0" marB="0" anchor="ctr"/>
                </a:tc>
              </a:tr>
              <a:tr h="2250655">
                <a:tc>
                  <a:txBody>
                    <a:bodyPr/>
                    <a:lstStyle/>
                    <a:p>
                      <a:pPr algn="ctr">
                        <a:lnSpc>
                          <a:spcPts val="1920"/>
                        </a:lnSpc>
                        <a:spcBef>
                          <a:spcPts val="240"/>
                        </a:spcBef>
                        <a:spcAft>
                          <a:spcPts val="240"/>
                        </a:spcAft>
                      </a:pPr>
                      <a:r>
                        <a:rPr lang="zh-CN" altLang="en-US" sz="1500" b="0" kern="1200" dirty="0" smtClean="0">
                          <a:solidFill>
                            <a:srgbClr val="000000"/>
                          </a:solidFill>
                          <a:latin typeface="楷体" panose="02010609060101010101" pitchFamily="49" charset="-122"/>
                          <a:ea typeface="楷体" panose="02010609060101010101" pitchFamily="49" charset="-122"/>
                          <a:cs typeface="+mn-cs"/>
                        </a:rPr>
                        <a:t>坠物和机械伤害</a:t>
                      </a:r>
                      <a:endParaRPr lang="zh-CN" sz="1500" b="0" kern="1200" dirty="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c>
                  <a:txBody>
                    <a:bodyPr/>
                    <a:lstStyle/>
                    <a:p>
                      <a:pPr algn="just">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(1)</a:t>
                      </a:r>
                      <a:r>
                        <a:rPr lang="zh-CN" altLang="en-US" sz="1500" b="0" kern="1200" dirty="0" smtClean="0">
                          <a:solidFill>
                            <a:srgbClr val="FF0000"/>
                          </a:solidFill>
                          <a:latin typeface="楷体" panose="02010609060101010101" pitchFamily="49" charset="-122"/>
                          <a:ea typeface="楷体" panose="02010609060101010101" pitchFamily="49" charset="-122"/>
                          <a:cs typeface="+mn-cs"/>
                        </a:rPr>
                        <a:t>上高空检修，物品乱放，事后没清点好，在运行时震动下掉。</a:t>
                      </a:r>
                      <a:endParaRPr lang="zh-CN" altLang="en-US" sz="1500" b="0" kern="1200" dirty="0" smtClean="0">
                        <a:solidFill>
                          <a:srgbClr val="FF0000"/>
                        </a:solidFill>
                        <a:latin typeface="楷体" panose="02010609060101010101" pitchFamily="49" charset="-122"/>
                        <a:ea typeface="楷体" panose="02010609060101010101" pitchFamily="49" charset="-122"/>
                        <a:cs typeface="+mn-cs"/>
                      </a:endParaRPr>
                    </a:p>
                    <a:p>
                      <a:pPr algn="just">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(2)</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在检查传动系统时，有人不打招呼就开车，导致伤人。特别是齿轮齿条啮合处，或钢丝绳缠绕手指头</a:t>
                      </a:r>
                      <a:r>
                        <a:rPr lang="en-US" altLang="zh-CN" sz="1500" b="0" kern="1200" dirty="0" smtClean="0">
                          <a:solidFill>
                            <a:srgbClr val="000000"/>
                          </a:solidFill>
                          <a:latin typeface="楷体" panose="02010609060101010101" pitchFamily="49" charset="-122"/>
                          <a:ea typeface="楷体" panose="02010609060101010101" pitchFamily="49" charset="-122"/>
                          <a:cs typeface="+mn-cs"/>
                        </a:rPr>
                        <a:t>;</a:t>
                      </a:r>
                      <a:endParaRPr lang="en-US" altLang="zh-CN" sz="1500" b="0" kern="1200" dirty="0" smtClean="0">
                        <a:solidFill>
                          <a:srgbClr val="000000"/>
                        </a:solidFill>
                        <a:latin typeface="楷体" panose="02010609060101010101" pitchFamily="49" charset="-122"/>
                        <a:ea typeface="楷体" panose="02010609060101010101" pitchFamily="49" charset="-122"/>
                        <a:cs typeface="+mn-cs"/>
                      </a:endParaRPr>
                    </a:p>
                    <a:p>
                      <a:pPr algn="just">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(3)</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升降机底部不围护栏，下面有人，上面在开机，很容易意外伤人。</a:t>
                      </a:r>
                      <a:endParaRPr lang="zh-CN" altLang="en-US" sz="1500" b="0" kern="1200" dirty="0" smtClean="0">
                        <a:solidFill>
                          <a:srgbClr val="000000"/>
                        </a:solidFill>
                        <a:latin typeface="楷体" panose="02010609060101010101" pitchFamily="49" charset="-122"/>
                        <a:ea typeface="楷体" panose="02010609060101010101" pitchFamily="49" charset="-122"/>
                        <a:cs typeface="+mn-cs"/>
                      </a:endParaRPr>
                    </a:p>
                    <a:p>
                      <a:pPr algn="just">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(4)</a:t>
                      </a:r>
                      <a:r>
                        <a:rPr lang="zh-CN" altLang="en-US" sz="1500" b="0" kern="1200" dirty="0" smtClean="0">
                          <a:solidFill>
                            <a:srgbClr val="FF0000"/>
                          </a:solidFill>
                          <a:latin typeface="楷体" panose="02010609060101010101" pitchFamily="49" charset="-122"/>
                          <a:ea typeface="楷体" panose="02010609060101010101" pitchFamily="49" charset="-122"/>
                          <a:cs typeface="+mn-cs"/>
                        </a:rPr>
                        <a:t>没有正规的管理制度，非有关人员随便开机，或动了安全保险装置，使操作系统不能正常地工作。</a:t>
                      </a:r>
                      <a:endParaRPr lang="zh-CN" altLang="en-US" sz="1500" b="0" kern="1200" dirty="0" smtClean="0">
                        <a:solidFill>
                          <a:srgbClr val="FF0000"/>
                        </a:solidFill>
                        <a:latin typeface="楷体" panose="02010609060101010101" pitchFamily="49" charset="-122"/>
                        <a:ea typeface="楷体" panose="02010609060101010101" pitchFamily="49" charset="-122"/>
                        <a:cs typeface="+mn-cs"/>
                      </a:endParaRPr>
                    </a:p>
                    <a:p>
                      <a:pPr algn="just">
                        <a:lnSpc>
                          <a:spcPts val="1920"/>
                        </a:lnSpc>
                        <a:spcBef>
                          <a:spcPts val="240"/>
                        </a:spcBef>
                        <a:spcAft>
                          <a:spcPts val="240"/>
                        </a:spcAft>
                      </a:pPr>
                      <a:r>
                        <a:rPr lang="en-US" altLang="zh-CN" sz="1500" b="0" kern="1200" dirty="0" smtClean="0">
                          <a:solidFill>
                            <a:srgbClr val="000000"/>
                          </a:solidFill>
                          <a:latin typeface="楷体" panose="02010609060101010101" pitchFamily="49" charset="-122"/>
                          <a:ea typeface="楷体" panose="02010609060101010101" pitchFamily="49" charset="-122"/>
                          <a:cs typeface="+mn-cs"/>
                        </a:rPr>
                        <a:t>(5)</a:t>
                      </a:r>
                      <a:r>
                        <a:rPr lang="zh-CN" altLang="en-US" sz="1500" b="0" kern="1200" dirty="0" smtClean="0">
                          <a:solidFill>
                            <a:srgbClr val="000000"/>
                          </a:solidFill>
                          <a:latin typeface="楷体" panose="02010609060101010101" pitchFamily="49" charset="-122"/>
                          <a:ea typeface="楷体" panose="02010609060101010101" pitchFamily="49" charset="-122"/>
                          <a:cs typeface="+mn-cs"/>
                        </a:rPr>
                        <a:t>设备长期停放，恢复生产时未认真负责的检查，以至于安全机构失灵还不知道，使操作不正常，埋下事故隐患。</a:t>
                      </a:r>
                      <a:endParaRPr lang="zh-CN" altLang="en-US" sz="1500" b="0" kern="1200" dirty="0" smtClean="0">
                        <a:solidFill>
                          <a:srgbClr val="000000"/>
                        </a:solidFill>
                        <a:latin typeface="楷体" panose="02010609060101010101" pitchFamily="49" charset="-122"/>
                        <a:ea typeface="楷体" panose="02010609060101010101" pitchFamily="49" charset="-122"/>
                        <a:cs typeface="+mn-cs"/>
                      </a:endParaRPr>
                    </a:p>
                  </a:txBody>
                  <a:tcPr marL="68580" marR="68580" marT="0" marB="0" anchor="ctr"/>
                </a:tc>
              </a:tr>
            </a:tbl>
          </a:graphicData>
        </a:graphic>
      </p:graphicFrame>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3</a:t>
            </a:r>
            <a:r>
              <a:rPr lang="zh-CN" altLang="en-US" sz="1800" dirty="0">
                <a:solidFill>
                  <a:srgbClr val="000000"/>
                </a:solidFill>
                <a:latin typeface="楷体" panose="02010609060101010101" pitchFamily="49" charset="-122"/>
                <a:ea typeface="楷体" panose="02010609060101010101" pitchFamily="49" charset="-122"/>
              </a:rPr>
              <a:t>、施工升降机典型事故案列分析</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四、事故案列分析</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9" name="矩形 4"/>
          <p:cNvSpPr>
            <a:spLocks noChangeArrowheads="1"/>
          </p:cNvSpPr>
          <p:nvPr/>
        </p:nvSpPr>
        <p:spPr bwMode="auto">
          <a:xfrm>
            <a:off x="1542573" y="1268760"/>
            <a:ext cx="745791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457200" eaLnBrk="1" hangingPunct="1">
              <a:lnSpc>
                <a:spcPct val="150000"/>
              </a:lnSpc>
            </a:pPr>
            <a:r>
              <a:rPr lang="zh-CN" altLang="en-US" sz="1600" b="0" dirty="0" smtClean="0">
                <a:solidFill>
                  <a:srgbClr val="FF0000"/>
                </a:solidFill>
                <a:latin typeface="楷体" panose="02010609060101010101" pitchFamily="49" charset="-122"/>
                <a:ea typeface="楷体" panose="02010609060101010101" pitchFamily="49" charset="-122"/>
              </a:rPr>
              <a:t>事故案列一：</a:t>
            </a:r>
            <a:endParaRPr lang="en-US" altLang="zh-CN" sz="1600" b="0" dirty="0" smtClean="0">
              <a:solidFill>
                <a:srgbClr val="FF0000"/>
              </a:solidFill>
              <a:latin typeface="楷体" panose="02010609060101010101" pitchFamily="49" charset="-122"/>
              <a:ea typeface="楷体" panose="02010609060101010101" pitchFamily="49" charset="-122"/>
            </a:endParaRPr>
          </a:p>
          <a:p>
            <a:pPr indent="457200" eaLnBrk="1" hangingPunct="1">
              <a:lnSpc>
                <a:spcPct val="150000"/>
              </a:lnSpc>
            </a:pPr>
            <a:r>
              <a:rPr lang="zh-CN" altLang="en-US" sz="1600" b="0" dirty="0">
                <a:solidFill>
                  <a:srgbClr val="FF0000"/>
                </a:solidFill>
                <a:latin typeface="楷体" panose="02010609060101010101" pitchFamily="49" charset="-122"/>
                <a:ea typeface="楷体" panose="02010609060101010101" pitchFamily="49" charset="-122"/>
              </a:rPr>
              <a:t>事故</a:t>
            </a:r>
            <a:r>
              <a:rPr lang="zh-CN" altLang="en-US" sz="1600" b="0" dirty="0" smtClean="0">
                <a:solidFill>
                  <a:srgbClr val="FF0000"/>
                </a:solidFill>
                <a:latin typeface="楷体" panose="02010609060101010101" pitchFamily="49" charset="-122"/>
                <a:ea typeface="楷体" panose="02010609060101010101" pitchFamily="49" charset="-122"/>
              </a:rPr>
              <a:t>经过</a:t>
            </a:r>
            <a:r>
              <a:rPr lang="zh-CN" altLang="en-US" sz="1600" b="0" dirty="0" smtClean="0">
                <a:solidFill>
                  <a:srgbClr val="000000"/>
                </a:solidFill>
                <a:latin typeface="楷体" panose="02010609060101010101" pitchFamily="49" charset="-122"/>
                <a:ea typeface="楷体" panose="02010609060101010101" pitchFamily="49" charset="-122"/>
              </a:rPr>
              <a:t>：</a:t>
            </a:r>
            <a:r>
              <a:rPr lang="en-US" altLang="zh-CN" sz="1600" b="0" dirty="0">
                <a:solidFill>
                  <a:srgbClr val="000000"/>
                </a:solidFill>
                <a:latin typeface="楷体" panose="02010609060101010101" pitchFamily="49" charset="-122"/>
                <a:ea typeface="楷体" panose="02010609060101010101" pitchFamily="49" charset="-122"/>
              </a:rPr>
              <a:t>2012</a:t>
            </a:r>
            <a:r>
              <a:rPr lang="zh-CN" altLang="en-US" sz="1600" b="0" dirty="0">
                <a:solidFill>
                  <a:srgbClr val="000000"/>
                </a:solidFill>
                <a:latin typeface="楷体" panose="02010609060101010101" pitchFamily="49" charset="-122"/>
                <a:ea typeface="楷体" panose="02010609060101010101" pitchFamily="49" charset="-122"/>
              </a:rPr>
              <a:t>年</a:t>
            </a:r>
            <a:r>
              <a:rPr lang="en-US" altLang="zh-CN" sz="1600" b="0" dirty="0">
                <a:solidFill>
                  <a:srgbClr val="000000"/>
                </a:solidFill>
                <a:latin typeface="楷体" panose="02010609060101010101" pitchFamily="49" charset="-122"/>
                <a:ea typeface="楷体" panose="02010609060101010101" pitchFamily="49" charset="-122"/>
              </a:rPr>
              <a:t>9</a:t>
            </a:r>
            <a:r>
              <a:rPr lang="zh-CN" altLang="en-US" sz="1600" b="0" dirty="0">
                <a:solidFill>
                  <a:srgbClr val="000000"/>
                </a:solidFill>
                <a:latin typeface="楷体" panose="02010609060101010101" pitchFamily="49" charset="-122"/>
                <a:ea typeface="楷体" panose="02010609060101010101" pitchFamily="49" charset="-122"/>
              </a:rPr>
              <a:t>月</a:t>
            </a:r>
            <a:r>
              <a:rPr lang="en-US" altLang="zh-CN" sz="1600" b="0" dirty="0">
                <a:solidFill>
                  <a:srgbClr val="000000"/>
                </a:solidFill>
                <a:latin typeface="楷体" panose="02010609060101010101" pitchFamily="49" charset="-122"/>
                <a:ea typeface="楷体" panose="02010609060101010101" pitchFamily="49" charset="-122"/>
              </a:rPr>
              <a:t>13</a:t>
            </a:r>
            <a:r>
              <a:rPr lang="zh-CN" altLang="en-US" sz="1600" b="0" dirty="0">
                <a:solidFill>
                  <a:srgbClr val="000000"/>
                </a:solidFill>
                <a:latin typeface="楷体" panose="02010609060101010101" pitchFamily="49" charset="-122"/>
                <a:ea typeface="楷体" panose="02010609060101010101" pitchFamily="49" charset="-122"/>
              </a:rPr>
              <a:t>日</a:t>
            </a:r>
            <a:r>
              <a:rPr lang="en-US" altLang="zh-CN" sz="1600" b="0" dirty="0">
                <a:solidFill>
                  <a:srgbClr val="000000"/>
                </a:solidFill>
                <a:latin typeface="楷体" panose="02010609060101010101" pitchFamily="49" charset="-122"/>
                <a:ea typeface="楷体" panose="02010609060101010101" pitchFamily="49" charset="-122"/>
              </a:rPr>
              <a:t>13</a:t>
            </a:r>
            <a:r>
              <a:rPr lang="zh-CN" altLang="en-US" sz="1600" b="0" dirty="0">
                <a:solidFill>
                  <a:srgbClr val="000000"/>
                </a:solidFill>
                <a:latin typeface="楷体" panose="02010609060101010101" pitchFamily="49" charset="-122"/>
                <a:ea typeface="楷体" panose="02010609060101010101" pitchFamily="49" charset="-122"/>
              </a:rPr>
              <a:t>时</a:t>
            </a:r>
            <a:r>
              <a:rPr lang="en-US" altLang="zh-CN" sz="1600" b="0" dirty="0">
                <a:solidFill>
                  <a:srgbClr val="000000"/>
                </a:solidFill>
                <a:latin typeface="楷体" panose="02010609060101010101" pitchFamily="49" charset="-122"/>
                <a:ea typeface="楷体" panose="02010609060101010101" pitchFamily="49" charset="-122"/>
              </a:rPr>
              <a:t>10</a:t>
            </a:r>
            <a:r>
              <a:rPr lang="zh-CN" altLang="en-US" sz="1600" b="0" dirty="0">
                <a:solidFill>
                  <a:srgbClr val="000000"/>
                </a:solidFill>
                <a:latin typeface="楷体" panose="02010609060101010101" pitchFamily="49" charset="-122"/>
                <a:ea typeface="楷体" panose="02010609060101010101" pitchFamily="49" charset="-122"/>
              </a:rPr>
              <a:t>分许，武汉市东湖生态旅游风景区东湖景园还建楼</a:t>
            </a:r>
            <a:r>
              <a:rPr lang="en-US" altLang="zh-CN" sz="1600" b="0" dirty="0">
                <a:solidFill>
                  <a:srgbClr val="000000"/>
                </a:solidFill>
                <a:latin typeface="楷体" panose="02010609060101010101" pitchFamily="49" charset="-122"/>
                <a:ea typeface="楷体" panose="02010609060101010101" pitchFamily="49" charset="-122"/>
              </a:rPr>
              <a:t>C</a:t>
            </a:r>
            <a:r>
              <a:rPr lang="zh-CN" altLang="en-US" sz="1600" b="0" dirty="0">
                <a:solidFill>
                  <a:srgbClr val="000000"/>
                </a:solidFill>
                <a:latin typeface="楷体" panose="02010609060101010101" pitchFamily="49" charset="-122"/>
                <a:ea typeface="楷体" panose="02010609060101010101" pitchFamily="49" charset="-122"/>
              </a:rPr>
              <a:t>区</a:t>
            </a:r>
            <a:r>
              <a:rPr lang="en-US" altLang="zh-CN" sz="1600" b="0" dirty="0">
                <a:solidFill>
                  <a:srgbClr val="000000"/>
                </a:solidFill>
                <a:latin typeface="楷体" panose="02010609060101010101" pitchFamily="49" charset="-122"/>
                <a:ea typeface="楷体" panose="02010609060101010101" pitchFamily="49" charset="-122"/>
              </a:rPr>
              <a:t>7-1</a:t>
            </a:r>
            <a:r>
              <a:rPr lang="zh-CN" altLang="en-US" sz="1600" b="0" dirty="0">
                <a:solidFill>
                  <a:srgbClr val="000000"/>
                </a:solidFill>
                <a:latin typeface="楷体" panose="02010609060101010101" pitchFamily="49" charset="-122"/>
                <a:ea typeface="楷体" panose="02010609060101010101" pitchFamily="49" charset="-122"/>
              </a:rPr>
              <a:t>号楼建筑工地，</a:t>
            </a:r>
            <a:r>
              <a:rPr lang="en-US" altLang="zh-CN" sz="1600" b="0" dirty="0">
                <a:solidFill>
                  <a:srgbClr val="000000"/>
                </a:solidFill>
                <a:latin typeface="楷体" panose="02010609060101010101" pitchFamily="49" charset="-122"/>
                <a:ea typeface="楷体" panose="02010609060101010101" pitchFamily="49" charset="-122"/>
              </a:rPr>
              <a:t>19</a:t>
            </a:r>
            <a:r>
              <a:rPr lang="zh-CN" altLang="en-US" sz="1600" b="0" dirty="0">
                <a:solidFill>
                  <a:srgbClr val="000000"/>
                </a:solidFill>
                <a:latin typeface="楷体" panose="02010609060101010101" pitchFamily="49" charset="-122"/>
                <a:ea typeface="楷体" panose="02010609060101010101" pitchFamily="49" charset="-122"/>
              </a:rPr>
              <a:t>名工人提前上班，准备到该楼顶楼进行装修施工。由于司机尚未提前到岗，</a:t>
            </a:r>
            <a:r>
              <a:rPr lang="en-US" altLang="zh-CN" sz="1600" b="0" dirty="0">
                <a:solidFill>
                  <a:srgbClr val="000000"/>
                </a:solidFill>
                <a:latin typeface="楷体" panose="02010609060101010101" pitchFamily="49" charset="-122"/>
                <a:ea typeface="楷体" panose="02010609060101010101" pitchFamily="49" charset="-122"/>
              </a:rPr>
              <a:t>19</a:t>
            </a:r>
            <a:r>
              <a:rPr lang="zh-CN" altLang="en-US" sz="1600" b="0" dirty="0">
                <a:solidFill>
                  <a:srgbClr val="000000"/>
                </a:solidFill>
                <a:latin typeface="楷体" panose="02010609060101010101" pitchFamily="49" charset="-122"/>
                <a:ea typeface="楷体" panose="02010609060101010101" pitchFamily="49" charset="-122"/>
              </a:rPr>
              <a:t>名工人进入左侧吊笼擅自操作施工升降机上升，该吊笼运行至</a:t>
            </a:r>
            <a:r>
              <a:rPr lang="en-US" altLang="zh-CN" sz="1600" b="0" dirty="0">
                <a:solidFill>
                  <a:srgbClr val="000000"/>
                </a:solidFill>
                <a:latin typeface="楷体" panose="02010609060101010101" pitchFamily="49" charset="-122"/>
                <a:ea typeface="楷体" panose="02010609060101010101" pitchFamily="49" charset="-122"/>
              </a:rPr>
              <a:t>33</a:t>
            </a:r>
            <a:r>
              <a:rPr lang="zh-CN" altLang="en-US" sz="1600" b="0" dirty="0">
                <a:solidFill>
                  <a:srgbClr val="000000"/>
                </a:solidFill>
                <a:latin typeface="楷体" panose="02010609060101010101" pitchFamily="49" charset="-122"/>
                <a:ea typeface="楷体" panose="02010609060101010101" pitchFamily="49" charset="-122"/>
              </a:rPr>
              <a:t>层顶楼平台附近时突然倾翻，连同顶部</a:t>
            </a:r>
            <a:r>
              <a:rPr lang="en-US" altLang="zh-CN" sz="1600" b="0" dirty="0">
                <a:solidFill>
                  <a:srgbClr val="000000"/>
                </a:solidFill>
                <a:latin typeface="楷体" panose="02010609060101010101" pitchFamily="49" charset="-122"/>
                <a:ea typeface="楷体" panose="02010609060101010101" pitchFamily="49" charset="-122"/>
              </a:rPr>
              <a:t>4</a:t>
            </a:r>
            <a:r>
              <a:rPr lang="zh-CN" altLang="en-US" sz="1600" b="0" dirty="0">
                <a:solidFill>
                  <a:srgbClr val="000000"/>
                </a:solidFill>
                <a:latin typeface="楷体" panose="02010609060101010101" pitchFamily="49" charset="-122"/>
                <a:ea typeface="楷体" panose="02010609060101010101" pitchFamily="49" charset="-122"/>
              </a:rPr>
              <a:t>节标准节一起坠落地面，造成吊笼内</a:t>
            </a:r>
            <a:r>
              <a:rPr lang="en-US" altLang="zh-CN" sz="1600" b="0" dirty="0">
                <a:solidFill>
                  <a:srgbClr val="000000"/>
                </a:solidFill>
                <a:latin typeface="楷体" panose="02010609060101010101" pitchFamily="49" charset="-122"/>
                <a:ea typeface="楷体" panose="02010609060101010101" pitchFamily="49" charset="-122"/>
              </a:rPr>
              <a:t>19</a:t>
            </a:r>
            <a:r>
              <a:rPr lang="zh-CN" altLang="en-US" sz="1600" b="0" dirty="0">
                <a:solidFill>
                  <a:srgbClr val="000000"/>
                </a:solidFill>
                <a:latin typeface="楷体" panose="02010609060101010101" pitchFamily="49" charset="-122"/>
                <a:ea typeface="楷体" panose="02010609060101010101" pitchFamily="49" charset="-122"/>
              </a:rPr>
              <a:t>名工人当场死亡，直接经济损失约</a:t>
            </a:r>
            <a:r>
              <a:rPr lang="en-US" altLang="zh-CN" sz="1600" b="0" dirty="0">
                <a:solidFill>
                  <a:srgbClr val="000000"/>
                </a:solidFill>
                <a:latin typeface="楷体" panose="02010609060101010101" pitchFamily="49" charset="-122"/>
                <a:ea typeface="楷体" panose="02010609060101010101" pitchFamily="49" charset="-122"/>
              </a:rPr>
              <a:t>1800</a:t>
            </a:r>
            <a:r>
              <a:rPr lang="zh-CN" altLang="en-US" sz="1600" b="0" dirty="0">
                <a:solidFill>
                  <a:srgbClr val="000000"/>
                </a:solidFill>
                <a:latin typeface="楷体" panose="02010609060101010101" pitchFamily="49" charset="-122"/>
                <a:ea typeface="楷体" panose="02010609060101010101" pitchFamily="49" charset="-122"/>
              </a:rPr>
              <a:t>万</a:t>
            </a:r>
            <a:r>
              <a:rPr lang="zh-CN" altLang="en-US" sz="1600" b="0" dirty="0" smtClean="0">
                <a:solidFill>
                  <a:srgbClr val="000000"/>
                </a:solidFill>
                <a:latin typeface="楷体" panose="02010609060101010101" pitchFamily="49" charset="-122"/>
                <a:ea typeface="楷体" panose="02010609060101010101" pitchFamily="49" charset="-122"/>
              </a:rPr>
              <a:t>元。</a:t>
            </a:r>
            <a:endParaRPr lang="zh-CN" altLang="en-US" sz="1600" b="0" dirty="0">
              <a:solidFill>
                <a:srgbClr val="000000"/>
              </a:solidFill>
              <a:latin typeface="楷体" panose="02010609060101010101" pitchFamily="49" charset="-122"/>
              <a:ea typeface="楷体" panose="02010609060101010101" pitchFamily="49" charset="-122"/>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5631" y="3897052"/>
            <a:ext cx="3361194"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0092" y="3897052"/>
            <a:ext cx="3363560"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3</a:t>
            </a:r>
            <a:r>
              <a:rPr lang="zh-CN" altLang="en-US" sz="1800" dirty="0">
                <a:solidFill>
                  <a:srgbClr val="000000"/>
                </a:solidFill>
                <a:latin typeface="楷体" panose="02010609060101010101" pitchFamily="49" charset="-122"/>
                <a:ea typeface="楷体" panose="02010609060101010101" pitchFamily="49" charset="-122"/>
              </a:rPr>
              <a:t>、施工升降机典型事故案列分析</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四、事故案列分析</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9" name="矩形 4"/>
          <p:cNvSpPr>
            <a:spLocks noChangeArrowheads="1"/>
          </p:cNvSpPr>
          <p:nvPr/>
        </p:nvSpPr>
        <p:spPr bwMode="auto">
          <a:xfrm>
            <a:off x="1538365" y="1268413"/>
            <a:ext cx="7457919"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457200" eaLnBrk="1" hangingPunct="1">
              <a:lnSpc>
                <a:spcPct val="150000"/>
              </a:lnSpc>
            </a:pPr>
            <a:r>
              <a:rPr lang="zh-CN" altLang="en-US" sz="1600" b="0" dirty="0" smtClean="0">
                <a:solidFill>
                  <a:srgbClr val="FF0000"/>
                </a:solidFill>
                <a:latin typeface="楷体" panose="02010609060101010101" pitchFamily="49" charset="-122"/>
                <a:ea typeface="楷体" panose="02010609060101010101" pitchFamily="49" charset="-122"/>
              </a:rPr>
              <a:t>事故原因分析：</a:t>
            </a:r>
            <a:endParaRPr lang="en-US" altLang="zh-CN" sz="1600" b="0" dirty="0" smtClean="0">
              <a:solidFill>
                <a:srgbClr val="FF0000"/>
              </a:solidFill>
              <a:latin typeface="楷体" panose="02010609060101010101" pitchFamily="49" charset="-122"/>
              <a:ea typeface="楷体" panose="02010609060101010101" pitchFamily="49" charset="-122"/>
            </a:endParaRPr>
          </a:p>
          <a:p>
            <a:pPr indent="457200" eaLnBrk="1" hangingPunct="1">
              <a:lnSpc>
                <a:spcPct val="150000"/>
              </a:lnSpc>
            </a:pPr>
            <a:r>
              <a:rPr lang="zh-CN" altLang="en-US" sz="1600" b="0" dirty="0" smtClean="0">
                <a:solidFill>
                  <a:srgbClr val="FF0000"/>
                </a:solidFill>
                <a:latin typeface="楷体" panose="02010609060101010101" pitchFamily="49" charset="-122"/>
                <a:ea typeface="楷体" panose="02010609060101010101" pitchFamily="49" charset="-122"/>
              </a:rPr>
              <a:t>直接原因：</a:t>
            </a:r>
            <a:endParaRPr lang="en-US" altLang="zh-CN" sz="1600" b="0" dirty="0" smtClean="0">
              <a:solidFill>
                <a:srgbClr val="FF0000"/>
              </a:solidFill>
              <a:latin typeface="楷体" panose="02010609060101010101" pitchFamily="49" charset="-122"/>
              <a:ea typeface="楷体" panose="02010609060101010101" pitchFamily="49" charset="-122"/>
            </a:endParaRPr>
          </a:p>
          <a:p>
            <a:pPr marL="342900" indent="-342900" eaLnBrk="1" hangingPunct="1">
              <a:lnSpc>
                <a:spcPct val="150000"/>
              </a:lnSpc>
              <a:buFont typeface="+mj-ea"/>
              <a:buAutoNum type="circleNumDbPlain"/>
            </a:pPr>
            <a:r>
              <a:rPr lang="zh-CN" altLang="en-US" sz="1600" b="0" dirty="0" smtClean="0">
                <a:solidFill>
                  <a:srgbClr val="000000"/>
                </a:solidFill>
                <a:latin typeface="楷体" panose="02010609060101010101" pitchFamily="49" charset="-122"/>
                <a:ea typeface="楷体" panose="02010609060101010101" pitchFamily="49" charset="-122"/>
              </a:rPr>
              <a:t>事故</a:t>
            </a:r>
            <a:r>
              <a:rPr lang="zh-CN" altLang="en-US" sz="1600" b="0" dirty="0">
                <a:solidFill>
                  <a:srgbClr val="000000"/>
                </a:solidFill>
                <a:latin typeface="楷体" panose="02010609060101010101" pitchFamily="49" charset="-122"/>
                <a:ea typeface="楷体" panose="02010609060101010101" pitchFamily="49" charset="-122"/>
              </a:rPr>
              <a:t>发生时，事故施工升降机导轨架第</a:t>
            </a:r>
            <a:r>
              <a:rPr lang="en-US" altLang="zh-CN" sz="1600" b="0" dirty="0">
                <a:solidFill>
                  <a:srgbClr val="000000"/>
                </a:solidFill>
                <a:latin typeface="楷体" panose="02010609060101010101" pitchFamily="49" charset="-122"/>
                <a:ea typeface="楷体" panose="02010609060101010101" pitchFamily="49" charset="-122"/>
              </a:rPr>
              <a:t>66</a:t>
            </a:r>
            <a:r>
              <a:rPr lang="zh-CN" altLang="en-US" sz="1600" b="0" dirty="0">
                <a:solidFill>
                  <a:srgbClr val="000000"/>
                </a:solidFill>
                <a:latin typeface="楷体" panose="02010609060101010101" pitchFamily="49" charset="-122"/>
                <a:ea typeface="楷体" panose="02010609060101010101" pitchFamily="49" charset="-122"/>
              </a:rPr>
              <a:t>和</a:t>
            </a:r>
            <a:r>
              <a:rPr lang="en-US" altLang="zh-CN" sz="1600" b="0" dirty="0">
                <a:solidFill>
                  <a:srgbClr val="000000"/>
                </a:solidFill>
                <a:latin typeface="楷体" panose="02010609060101010101" pitchFamily="49" charset="-122"/>
                <a:ea typeface="楷体" panose="02010609060101010101" pitchFamily="49" charset="-122"/>
              </a:rPr>
              <a:t>67</a:t>
            </a:r>
            <a:r>
              <a:rPr lang="zh-CN" altLang="en-US" sz="1600" b="0" dirty="0">
                <a:solidFill>
                  <a:srgbClr val="000000"/>
                </a:solidFill>
                <a:latin typeface="楷体" panose="02010609060101010101" pitchFamily="49" charset="-122"/>
                <a:ea typeface="楷体" panose="02010609060101010101" pitchFamily="49" charset="-122"/>
              </a:rPr>
              <a:t>节标准节连接处的</a:t>
            </a:r>
            <a:r>
              <a:rPr lang="en-US" altLang="zh-CN" sz="1600" b="0" dirty="0" smtClean="0">
                <a:solidFill>
                  <a:srgbClr val="000000"/>
                </a:solidFill>
                <a:latin typeface="楷体" panose="02010609060101010101" pitchFamily="49" charset="-122"/>
                <a:ea typeface="楷体" panose="02010609060101010101" pitchFamily="49" charset="-122"/>
              </a:rPr>
              <a:t>4</a:t>
            </a:r>
            <a:r>
              <a:rPr lang="zh-CN" altLang="en-US" sz="1600" b="0" dirty="0" smtClean="0">
                <a:solidFill>
                  <a:srgbClr val="000000"/>
                </a:solidFill>
                <a:latin typeface="楷体" panose="02010609060101010101" pitchFamily="49" charset="-122"/>
                <a:ea typeface="楷体" panose="02010609060101010101" pitchFamily="49" charset="-122"/>
              </a:rPr>
              <a:t>颗连接</a:t>
            </a:r>
            <a:r>
              <a:rPr lang="zh-CN" altLang="en-US" sz="1600" b="0" dirty="0">
                <a:solidFill>
                  <a:srgbClr val="000000"/>
                </a:solidFill>
                <a:latin typeface="楷体" panose="02010609060101010101" pitchFamily="49" charset="-122"/>
                <a:ea typeface="楷体" panose="02010609060101010101" pitchFamily="49" charset="-122"/>
              </a:rPr>
              <a:t>螺栓只有</a:t>
            </a:r>
            <a:r>
              <a:rPr lang="zh-CN" altLang="en-US" sz="1600" b="0" dirty="0" smtClean="0">
                <a:solidFill>
                  <a:srgbClr val="000000"/>
                </a:solidFill>
                <a:latin typeface="楷体" panose="02010609060101010101" pitchFamily="49" charset="-122"/>
                <a:ea typeface="楷体" panose="02010609060101010101" pitchFamily="49" charset="-122"/>
              </a:rPr>
              <a:t>左侧</a:t>
            </a:r>
            <a:r>
              <a:rPr lang="en-US" altLang="zh-CN" sz="1600" b="0" dirty="0" smtClean="0">
                <a:solidFill>
                  <a:srgbClr val="000000"/>
                </a:solidFill>
                <a:latin typeface="楷体" panose="02010609060101010101" pitchFamily="49" charset="-122"/>
                <a:ea typeface="楷体" panose="02010609060101010101" pitchFamily="49" charset="-122"/>
              </a:rPr>
              <a:t>2</a:t>
            </a:r>
            <a:r>
              <a:rPr lang="zh-CN" altLang="en-US" sz="1600" b="0" dirty="0" smtClean="0">
                <a:solidFill>
                  <a:srgbClr val="000000"/>
                </a:solidFill>
                <a:latin typeface="楷体" panose="02010609060101010101" pitchFamily="49" charset="-122"/>
                <a:ea typeface="楷体" panose="02010609060101010101" pitchFamily="49" charset="-122"/>
              </a:rPr>
              <a:t>颗螺栓</a:t>
            </a:r>
            <a:r>
              <a:rPr lang="zh-CN" altLang="en-US" sz="1600" b="0" dirty="0">
                <a:solidFill>
                  <a:srgbClr val="000000"/>
                </a:solidFill>
                <a:latin typeface="楷体" panose="02010609060101010101" pitchFamily="49" charset="-122"/>
                <a:ea typeface="楷体" panose="02010609060101010101" pitchFamily="49" charset="-122"/>
              </a:rPr>
              <a:t>有效连接，而右侧（受力边</a:t>
            </a:r>
            <a:r>
              <a:rPr lang="zh-CN" altLang="en-US" sz="1600" b="0" dirty="0" smtClean="0">
                <a:solidFill>
                  <a:srgbClr val="000000"/>
                </a:solidFill>
                <a:latin typeface="楷体" panose="02010609060101010101" pitchFamily="49" charset="-122"/>
                <a:ea typeface="楷体" panose="02010609060101010101" pitchFamily="49" charset="-122"/>
              </a:rPr>
              <a:t>）</a:t>
            </a:r>
            <a:r>
              <a:rPr lang="en-US" altLang="zh-CN" sz="1600" b="0" dirty="0" smtClean="0">
                <a:solidFill>
                  <a:srgbClr val="000000"/>
                </a:solidFill>
                <a:latin typeface="楷体" panose="02010609060101010101" pitchFamily="49" charset="-122"/>
                <a:ea typeface="楷体" panose="02010609060101010101" pitchFamily="49" charset="-122"/>
              </a:rPr>
              <a:t>2</a:t>
            </a:r>
            <a:r>
              <a:rPr lang="zh-CN" altLang="en-US" sz="1600" b="0" dirty="0" smtClean="0">
                <a:solidFill>
                  <a:srgbClr val="000000"/>
                </a:solidFill>
                <a:latin typeface="楷体" panose="02010609060101010101" pitchFamily="49" charset="-122"/>
                <a:ea typeface="楷体" panose="02010609060101010101" pitchFamily="49" charset="-122"/>
              </a:rPr>
              <a:t>颗螺栓</a:t>
            </a:r>
            <a:r>
              <a:rPr lang="zh-CN" altLang="en-US" sz="1600" b="0" dirty="0">
                <a:solidFill>
                  <a:srgbClr val="000000"/>
                </a:solidFill>
                <a:latin typeface="楷体" panose="02010609060101010101" pitchFamily="49" charset="-122"/>
                <a:ea typeface="楷体" panose="02010609060101010101" pitchFamily="49" charset="-122"/>
              </a:rPr>
              <a:t>的螺母脱落，无法受</a:t>
            </a:r>
            <a:r>
              <a:rPr lang="zh-CN" altLang="en-US" sz="1600" b="0" dirty="0" smtClean="0">
                <a:solidFill>
                  <a:srgbClr val="000000"/>
                </a:solidFill>
                <a:latin typeface="楷体" panose="02010609060101010101" pitchFamily="49" charset="-122"/>
                <a:ea typeface="楷体" panose="02010609060101010101" pitchFamily="49" charset="-122"/>
              </a:rPr>
              <a:t>力，是本次事故发生的最直接的原因。</a:t>
            </a:r>
            <a:endParaRPr lang="en-US" altLang="zh-CN" sz="1600" b="0" dirty="0">
              <a:solidFill>
                <a:srgbClr val="000000"/>
              </a:solidFill>
              <a:latin typeface="楷体" panose="02010609060101010101" pitchFamily="49" charset="-122"/>
              <a:ea typeface="楷体" panose="02010609060101010101" pitchFamily="49" charset="-122"/>
            </a:endParaRPr>
          </a:p>
          <a:p>
            <a:pPr marL="342900" indent="-342900" eaLnBrk="1" hangingPunct="1">
              <a:lnSpc>
                <a:spcPct val="150000"/>
              </a:lnSpc>
              <a:buFont typeface="+mj-ea"/>
              <a:buAutoNum type="circleNumDbPlain"/>
            </a:pPr>
            <a:r>
              <a:rPr lang="zh-CN" altLang="en-US" sz="1600" b="0" dirty="0" smtClean="0">
                <a:solidFill>
                  <a:srgbClr val="000000"/>
                </a:solidFill>
                <a:latin typeface="楷体" panose="02010609060101010101" pitchFamily="49" charset="-122"/>
                <a:ea typeface="楷体" panose="02010609060101010101" pitchFamily="49" charset="-122"/>
              </a:rPr>
              <a:t>事故</a:t>
            </a:r>
            <a:r>
              <a:rPr lang="zh-CN" altLang="en-US" sz="1600" b="0" dirty="0">
                <a:solidFill>
                  <a:srgbClr val="000000"/>
                </a:solidFill>
                <a:latin typeface="楷体" panose="02010609060101010101" pitchFamily="49" charset="-122"/>
                <a:ea typeface="楷体" panose="02010609060101010101" pitchFamily="49" charset="-122"/>
              </a:rPr>
              <a:t>升降机左侧吊笼超过备案额定承载人数（</a:t>
            </a:r>
            <a:r>
              <a:rPr lang="en-US" altLang="zh-CN" sz="1600" b="0" dirty="0">
                <a:solidFill>
                  <a:srgbClr val="000000"/>
                </a:solidFill>
                <a:latin typeface="楷体" panose="02010609060101010101" pitchFamily="49" charset="-122"/>
                <a:ea typeface="楷体" panose="02010609060101010101" pitchFamily="49" charset="-122"/>
              </a:rPr>
              <a:t>12</a:t>
            </a:r>
            <a:r>
              <a:rPr lang="zh-CN" altLang="en-US" sz="1600" b="0" dirty="0">
                <a:solidFill>
                  <a:srgbClr val="000000"/>
                </a:solidFill>
                <a:latin typeface="楷体" panose="02010609060101010101" pitchFamily="49" charset="-122"/>
                <a:ea typeface="楷体" panose="02010609060101010101" pitchFamily="49" charset="-122"/>
              </a:rPr>
              <a:t>人），承载</a:t>
            </a:r>
            <a:r>
              <a:rPr lang="en-US" altLang="zh-CN" sz="1600" b="0" dirty="0">
                <a:solidFill>
                  <a:srgbClr val="000000"/>
                </a:solidFill>
                <a:latin typeface="楷体" panose="02010609060101010101" pitchFamily="49" charset="-122"/>
                <a:ea typeface="楷体" panose="02010609060101010101" pitchFamily="49" charset="-122"/>
              </a:rPr>
              <a:t>19</a:t>
            </a:r>
            <a:r>
              <a:rPr lang="zh-CN" altLang="en-US" sz="1600" b="0" dirty="0">
                <a:solidFill>
                  <a:srgbClr val="000000"/>
                </a:solidFill>
                <a:latin typeface="楷体" panose="02010609060101010101" pitchFamily="49" charset="-122"/>
                <a:ea typeface="楷体" panose="02010609060101010101" pitchFamily="49" charset="-122"/>
              </a:rPr>
              <a:t>人和约</a:t>
            </a:r>
            <a:r>
              <a:rPr lang="en-US" altLang="zh-CN" sz="1600" b="0" dirty="0">
                <a:solidFill>
                  <a:srgbClr val="000000"/>
                </a:solidFill>
                <a:latin typeface="楷体" panose="02010609060101010101" pitchFamily="49" charset="-122"/>
                <a:ea typeface="楷体" panose="02010609060101010101" pitchFamily="49" charset="-122"/>
              </a:rPr>
              <a:t>245</a:t>
            </a:r>
            <a:r>
              <a:rPr lang="zh-CN" altLang="en-US" sz="1600" b="0" dirty="0">
                <a:solidFill>
                  <a:srgbClr val="000000"/>
                </a:solidFill>
                <a:latin typeface="楷体" panose="02010609060101010101" pitchFamily="49" charset="-122"/>
                <a:ea typeface="楷体" panose="02010609060101010101" pitchFamily="49" charset="-122"/>
              </a:rPr>
              <a:t>公斤物件，产生的倾翻</a:t>
            </a:r>
            <a:r>
              <a:rPr lang="zh-CN" altLang="en-US" sz="1600" b="0" dirty="0" smtClean="0">
                <a:solidFill>
                  <a:srgbClr val="000000"/>
                </a:solidFill>
                <a:latin typeface="楷体" panose="02010609060101010101" pitchFamily="49" charset="-122"/>
                <a:ea typeface="楷体" panose="02010609060101010101" pitchFamily="49" charset="-122"/>
              </a:rPr>
              <a:t>力矩大于对重</a:t>
            </a:r>
            <a:r>
              <a:rPr lang="zh-CN" altLang="en-US" sz="1600" b="0" dirty="0">
                <a:solidFill>
                  <a:srgbClr val="000000"/>
                </a:solidFill>
                <a:latin typeface="楷体" panose="02010609060101010101" pitchFamily="49" charset="-122"/>
                <a:ea typeface="楷体" panose="02010609060101010101" pitchFamily="49" charset="-122"/>
              </a:rPr>
              <a:t>、导轨架等固有的平衡力矩，造成事故施工升降机左侧吊笼顷刻倾翻，并连同</a:t>
            </a:r>
            <a:r>
              <a:rPr lang="en-US" altLang="zh-CN" sz="1600" b="0" dirty="0">
                <a:solidFill>
                  <a:srgbClr val="000000"/>
                </a:solidFill>
                <a:latin typeface="楷体" panose="02010609060101010101" pitchFamily="49" charset="-122"/>
                <a:ea typeface="楷体" panose="02010609060101010101" pitchFamily="49" charset="-122"/>
              </a:rPr>
              <a:t>67~70</a:t>
            </a:r>
            <a:r>
              <a:rPr lang="zh-CN" altLang="en-US" sz="1600" b="0" dirty="0">
                <a:solidFill>
                  <a:srgbClr val="000000"/>
                </a:solidFill>
                <a:latin typeface="楷体" panose="02010609060101010101" pitchFamily="49" charset="-122"/>
                <a:ea typeface="楷体" panose="02010609060101010101" pitchFamily="49" charset="-122"/>
              </a:rPr>
              <a:t>节标准节坠落地面。</a:t>
            </a:r>
            <a:r>
              <a:rPr lang="zh-CN" altLang="en-US" sz="1600" b="0" dirty="0" smtClean="0">
                <a:solidFill>
                  <a:srgbClr val="000000"/>
                </a:solidFill>
                <a:latin typeface="楷体" panose="02010609060101010101" pitchFamily="49" charset="-122"/>
                <a:ea typeface="楷体" panose="02010609060101010101" pitchFamily="49" charset="-122"/>
              </a:rPr>
              <a:t>这也是</a:t>
            </a:r>
            <a:r>
              <a:rPr lang="zh-CN" altLang="en-US" sz="1600" b="0" dirty="0">
                <a:solidFill>
                  <a:srgbClr val="000000"/>
                </a:solidFill>
                <a:latin typeface="楷体" panose="02010609060101010101" pitchFamily="49" charset="-122"/>
                <a:ea typeface="楷体" panose="02010609060101010101" pitchFamily="49" charset="-122"/>
              </a:rPr>
              <a:t>本次事故发生的直接原因。</a:t>
            </a:r>
            <a:endParaRPr lang="en-US" altLang="zh-CN" sz="1600" b="0" dirty="0">
              <a:solidFill>
                <a:srgbClr val="000000"/>
              </a:solidFill>
              <a:latin typeface="楷体" panose="02010609060101010101" pitchFamily="49" charset="-122"/>
              <a:ea typeface="楷体" panose="02010609060101010101" pitchFamily="49" charset="-122"/>
            </a:endParaRPr>
          </a:p>
          <a:p>
            <a:pPr indent="457200" eaLnBrk="1" hangingPunct="1">
              <a:lnSpc>
                <a:spcPct val="150000"/>
              </a:lnSpc>
            </a:pPr>
            <a:r>
              <a:rPr lang="zh-CN" altLang="en-US" sz="1600" b="0" dirty="0">
                <a:solidFill>
                  <a:srgbClr val="FF0000"/>
                </a:solidFill>
                <a:latin typeface="楷体" panose="02010609060101010101" pitchFamily="49" charset="-122"/>
                <a:ea typeface="楷体" panose="02010609060101010101" pitchFamily="49" charset="-122"/>
              </a:rPr>
              <a:t>间接原因</a:t>
            </a:r>
            <a:r>
              <a:rPr lang="zh-CN" altLang="en-US" sz="1600" b="0" dirty="0" smtClean="0">
                <a:solidFill>
                  <a:srgbClr val="FF0000"/>
                </a:solidFill>
                <a:latin typeface="楷体" panose="02010609060101010101" pitchFamily="49" charset="-122"/>
                <a:ea typeface="楷体" panose="02010609060101010101" pitchFamily="49" charset="-122"/>
              </a:rPr>
              <a:t>：</a:t>
            </a:r>
            <a:endParaRPr lang="en-US" altLang="zh-CN" sz="1600" b="0" dirty="0" smtClean="0">
              <a:solidFill>
                <a:srgbClr val="FF0000"/>
              </a:solidFill>
              <a:latin typeface="楷体" panose="02010609060101010101" pitchFamily="49" charset="-122"/>
              <a:ea typeface="楷体" panose="02010609060101010101" pitchFamily="49" charset="-122"/>
            </a:endParaRPr>
          </a:p>
          <a:p>
            <a:pPr marL="342900" indent="-342900" eaLnBrk="1" hangingPunct="1">
              <a:lnSpc>
                <a:spcPct val="150000"/>
              </a:lnSpc>
              <a:buFont typeface="+mj-ea"/>
              <a:buAutoNum type="circleNumDbPlain"/>
            </a:pPr>
            <a:r>
              <a:rPr lang="zh-CN" altLang="en-US" sz="1600" b="0" dirty="0" smtClean="0">
                <a:solidFill>
                  <a:srgbClr val="000000"/>
                </a:solidFill>
                <a:latin typeface="楷体" panose="02010609060101010101" pitchFamily="49" charset="-122"/>
                <a:ea typeface="楷体" panose="02010609060101010101" pitchFamily="49" charset="-122"/>
              </a:rPr>
              <a:t>项目</a:t>
            </a:r>
            <a:r>
              <a:rPr lang="zh-CN" altLang="en-US" sz="1600" b="0" dirty="0">
                <a:solidFill>
                  <a:srgbClr val="000000"/>
                </a:solidFill>
                <a:latin typeface="楷体" panose="02010609060101010101" pitchFamily="49" charset="-122"/>
                <a:ea typeface="楷体" panose="02010609060101010101" pitchFamily="49" charset="-122"/>
              </a:rPr>
              <a:t>总包</a:t>
            </a:r>
            <a:r>
              <a:rPr lang="zh-CN" altLang="en-US" sz="1600" b="0" dirty="0" smtClean="0">
                <a:solidFill>
                  <a:srgbClr val="000000"/>
                </a:solidFill>
                <a:latin typeface="楷体" panose="02010609060101010101" pitchFamily="49" charset="-122"/>
                <a:ea typeface="楷体" panose="02010609060101010101" pitchFamily="49" charset="-122"/>
              </a:rPr>
              <a:t>单位安全管理不到位</a:t>
            </a:r>
            <a:r>
              <a:rPr lang="zh-CN" altLang="en-US" sz="1600" b="0" dirty="0">
                <a:solidFill>
                  <a:srgbClr val="000000"/>
                </a:solidFill>
                <a:latin typeface="楷体" panose="02010609060101010101" pitchFamily="49" charset="-122"/>
                <a:ea typeface="楷体" panose="02010609060101010101" pitchFamily="49" charset="-122"/>
              </a:rPr>
              <a:t>，设备产权安装维保单位对设备维护</a:t>
            </a:r>
            <a:r>
              <a:rPr lang="zh-CN" altLang="en-US" sz="1600" b="0" dirty="0" smtClean="0">
                <a:solidFill>
                  <a:srgbClr val="000000"/>
                </a:solidFill>
                <a:latin typeface="楷体" panose="02010609060101010101" pitchFamily="49" charset="-122"/>
                <a:ea typeface="楷体" panose="02010609060101010101" pitchFamily="49" charset="-122"/>
              </a:rPr>
              <a:t>保养不到位。</a:t>
            </a:r>
            <a:endParaRPr lang="en-US" altLang="zh-CN" sz="1600" b="0" dirty="0" smtClean="0">
              <a:solidFill>
                <a:srgbClr val="000000"/>
              </a:solidFill>
              <a:latin typeface="楷体" panose="02010609060101010101" pitchFamily="49" charset="-122"/>
              <a:ea typeface="楷体" panose="02010609060101010101" pitchFamily="49" charset="-122"/>
            </a:endParaRPr>
          </a:p>
          <a:p>
            <a:pPr marL="342900" indent="-342900" eaLnBrk="1" hangingPunct="1">
              <a:lnSpc>
                <a:spcPct val="150000"/>
              </a:lnSpc>
              <a:buFont typeface="+mj-ea"/>
              <a:buAutoNum type="circleNumDbPlain"/>
            </a:pPr>
            <a:r>
              <a:rPr lang="zh-CN" altLang="en-US" sz="1600" b="0" dirty="0" smtClean="0">
                <a:solidFill>
                  <a:srgbClr val="000000"/>
                </a:solidFill>
                <a:latin typeface="楷体" panose="02010609060101010101" pitchFamily="49" charset="-122"/>
                <a:ea typeface="楷体" panose="02010609060101010101" pitchFamily="49" charset="-122"/>
              </a:rPr>
              <a:t>监理</a:t>
            </a:r>
            <a:r>
              <a:rPr lang="zh-CN" altLang="en-US" sz="1600" b="0" dirty="0">
                <a:solidFill>
                  <a:srgbClr val="000000"/>
                </a:solidFill>
                <a:latin typeface="楷体" panose="02010609060101010101" pitchFamily="49" charset="-122"/>
                <a:ea typeface="楷体" panose="02010609060101010101" pitchFamily="49" charset="-122"/>
              </a:rPr>
              <a:t>单位未切实履行监理职责是本次事故的间接原因。</a:t>
            </a:r>
            <a:endParaRPr lang="en-US" altLang="zh-CN" sz="1600" b="0" dirty="0">
              <a:solidFill>
                <a:srgbClr val="000000"/>
              </a:solidFill>
              <a:latin typeface="楷体" panose="02010609060101010101" pitchFamily="49" charset="-122"/>
              <a:ea typeface="楷体" panose="02010609060101010101" pitchFamily="49" charset="-122"/>
            </a:endParaRPr>
          </a:p>
          <a:p>
            <a:pPr indent="457200" eaLnBrk="1" hangingPunct="1">
              <a:lnSpc>
                <a:spcPct val="150000"/>
              </a:lnSpc>
            </a:pPr>
            <a:r>
              <a:rPr lang="zh-CN" altLang="en-US" sz="1600" b="0" dirty="0">
                <a:solidFill>
                  <a:srgbClr val="FF0000"/>
                </a:solidFill>
                <a:latin typeface="楷体" panose="02010609060101010101" pitchFamily="49" charset="-122"/>
                <a:ea typeface="楷体" panose="02010609060101010101" pitchFamily="49" charset="-122"/>
              </a:rPr>
              <a:t>事故认定：</a:t>
            </a:r>
            <a:r>
              <a:rPr lang="zh-CN" altLang="en-US" sz="1600" b="0" dirty="0" smtClean="0">
                <a:solidFill>
                  <a:srgbClr val="000000"/>
                </a:solidFill>
                <a:latin typeface="楷体" panose="02010609060101010101" pitchFamily="49" charset="-122"/>
                <a:ea typeface="楷体" panose="02010609060101010101" pitchFamily="49" charset="-122"/>
              </a:rPr>
              <a:t>经</a:t>
            </a:r>
            <a:r>
              <a:rPr lang="zh-CN" altLang="en-US" sz="1600" b="0" dirty="0">
                <a:solidFill>
                  <a:srgbClr val="000000"/>
                </a:solidFill>
                <a:latin typeface="楷体" panose="02010609060101010101" pitchFamily="49" charset="-122"/>
                <a:ea typeface="楷体" panose="02010609060101010101" pitchFamily="49" charset="-122"/>
              </a:rPr>
              <a:t>调查组认定，该事故是一起生产安全责任事故</a:t>
            </a:r>
            <a:endParaRPr lang="en-US" altLang="zh-CN" sz="1600" b="0" dirty="0">
              <a:solidFill>
                <a:srgbClr val="0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3</a:t>
            </a:r>
            <a:r>
              <a:rPr lang="zh-CN" altLang="en-US" sz="1800" dirty="0">
                <a:solidFill>
                  <a:srgbClr val="000000"/>
                </a:solidFill>
                <a:latin typeface="楷体" panose="02010609060101010101" pitchFamily="49" charset="-122"/>
                <a:ea typeface="楷体" panose="02010609060101010101" pitchFamily="49" charset="-122"/>
              </a:rPr>
              <a:t>、施工升降机典型事故案列分析</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四、事故案列分析</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9" name="矩形 4"/>
          <p:cNvSpPr>
            <a:spLocks noChangeArrowheads="1"/>
          </p:cNvSpPr>
          <p:nvPr/>
        </p:nvSpPr>
        <p:spPr bwMode="auto">
          <a:xfrm>
            <a:off x="1538365" y="1268413"/>
            <a:ext cx="745791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457200" eaLnBrk="1" hangingPunct="1">
              <a:lnSpc>
                <a:spcPct val="150000"/>
              </a:lnSpc>
            </a:pPr>
            <a:r>
              <a:rPr lang="zh-CN" altLang="en-US" sz="1600" b="0" dirty="0" smtClean="0">
                <a:solidFill>
                  <a:srgbClr val="FF0000"/>
                </a:solidFill>
                <a:latin typeface="楷体" panose="02010609060101010101" pitchFamily="49" charset="-122"/>
                <a:ea typeface="楷体" panose="02010609060101010101" pitchFamily="49" charset="-122"/>
              </a:rPr>
              <a:t>事故预防措施：</a:t>
            </a:r>
            <a:endParaRPr lang="en-US" altLang="zh-CN" sz="1600" b="0" dirty="0" smtClean="0">
              <a:solidFill>
                <a:srgbClr val="FF0000"/>
              </a:solidFill>
              <a:latin typeface="楷体" panose="02010609060101010101" pitchFamily="49" charset="-122"/>
              <a:ea typeface="楷体" panose="02010609060101010101" pitchFamily="49" charset="-122"/>
            </a:endParaRPr>
          </a:p>
          <a:p>
            <a:pPr marL="342900" indent="-342900" eaLnBrk="1" hangingPunct="1">
              <a:lnSpc>
                <a:spcPct val="150000"/>
              </a:lnSpc>
              <a:buFont typeface="+mj-ea"/>
              <a:buAutoNum type="circleNumDbPlain"/>
            </a:pPr>
            <a:r>
              <a:rPr lang="zh-CN" altLang="en-US" sz="1600" b="0" dirty="0">
                <a:solidFill>
                  <a:srgbClr val="000000"/>
                </a:solidFill>
                <a:latin typeface="楷体" panose="02010609060101010101" pitchFamily="49" charset="-122"/>
                <a:ea typeface="楷体" panose="02010609060101010101" pitchFamily="49" charset="-122"/>
              </a:rPr>
              <a:t>建筑机械应严格执行国家相关规定规程。 </a:t>
            </a:r>
            <a:endParaRPr lang="zh-CN" altLang="en-US" sz="1600" b="0" dirty="0">
              <a:solidFill>
                <a:srgbClr val="000000"/>
              </a:solidFill>
              <a:latin typeface="楷体" panose="02010609060101010101" pitchFamily="49" charset="-122"/>
              <a:ea typeface="楷体" panose="02010609060101010101" pitchFamily="49" charset="-122"/>
            </a:endParaRPr>
          </a:p>
          <a:p>
            <a:pPr marL="342900" indent="-342900" eaLnBrk="1" hangingPunct="1">
              <a:lnSpc>
                <a:spcPct val="150000"/>
              </a:lnSpc>
              <a:buFont typeface="+mj-ea"/>
              <a:buAutoNum type="circleNumDbPlain"/>
            </a:pPr>
            <a:r>
              <a:rPr lang="zh-CN" altLang="en-US" sz="1600" b="0" dirty="0">
                <a:solidFill>
                  <a:srgbClr val="000000"/>
                </a:solidFill>
                <a:latin typeface="楷体" panose="02010609060101010101" pitchFamily="49" charset="-122"/>
                <a:ea typeface="楷体" panose="02010609060101010101" pitchFamily="49" charset="-122"/>
              </a:rPr>
              <a:t>现场的维护保养、驾驶人员的检查、单位的严格把关都应本着对人负责进行每项操作。</a:t>
            </a:r>
            <a:endParaRPr lang="zh-CN" altLang="en-US" sz="1600" b="0" dirty="0">
              <a:solidFill>
                <a:srgbClr val="000000"/>
              </a:solidFill>
              <a:latin typeface="楷体" panose="02010609060101010101" pitchFamily="49" charset="-122"/>
              <a:ea typeface="楷体" panose="02010609060101010101" pitchFamily="49" charset="-122"/>
            </a:endParaRPr>
          </a:p>
          <a:p>
            <a:pPr marL="342900" indent="-342900" eaLnBrk="1" hangingPunct="1">
              <a:lnSpc>
                <a:spcPct val="150000"/>
              </a:lnSpc>
              <a:buFont typeface="+mj-ea"/>
              <a:buAutoNum type="circleNumDbPlain"/>
            </a:pPr>
            <a:r>
              <a:rPr lang="zh-CN" altLang="en-US" sz="1600" b="0" dirty="0">
                <a:solidFill>
                  <a:srgbClr val="000000"/>
                </a:solidFill>
                <a:latin typeface="楷体" panose="02010609060101010101" pitchFamily="49" charset="-122"/>
                <a:ea typeface="楷体" panose="02010609060101010101" pitchFamily="49" charset="-122"/>
              </a:rPr>
              <a:t>满年限的建筑机械应及时进行应力及相关检测以保障机械的正常运行以避免事故的发生。</a:t>
            </a:r>
            <a:endParaRPr lang="zh-CN" altLang="en-US" sz="1600" b="0" dirty="0">
              <a:solidFill>
                <a:srgbClr val="0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3</a:t>
            </a:r>
            <a:r>
              <a:rPr lang="zh-CN" altLang="en-US" sz="1800" dirty="0">
                <a:solidFill>
                  <a:srgbClr val="000000"/>
                </a:solidFill>
                <a:latin typeface="楷体" panose="02010609060101010101" pitchFamily="49" charset="-122"/>
                <a:ea typeface="楷体" panose="02010609060101010101" pitchFamily="49" charset="-122"/>
              </a:rPr>
              <a:t>、施工升降机典型事故案列分析</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四、事故案列分析</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9" name="矩形 4"/>
          <p:cNvSpPr>
            <a:spLocks noChangeArrowheads="1"/>
          </p:cNvSpPr>
          <p:nvPr/>
        </p:nvSpPr>
        <p:spPr bwMode="auto">
          <a:xfrm>
            <a:off x="1542573" y="1268760"/>
            <a:ext cx="745791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457200" eaLnBrk="1" hangingPunct="1">
              <a:lnSpc>
                <a:spcPct val="150000"/>
              </a:lnSpc>
            </a:pPr>
            <a:r>
              <a:rPr lang="zh-CN" altLang="en-US" sz="1600" b="0" dirty="0" smtClean="0">
                <a:solidFill>
                  <a:srgbClr val="FF0000"/>
                </a:solidFill>
                <a:latin typeface="楷体" panose="02010609060101010101" pitchFamily="49" charset="-122"/>
                <a:ea typeface="楷体" panose="02010609060101010101" pitchFamily="49" charset="-122"/>
              </a:rPr>
              <a:t>事故案列二：</a:t>
            </a:r>
            <a:endParaRPr lang="en-US" altLang="zh-CN" sz="1600" b="0" dirty="0" smtClean="0">
              <a:solidFill>
                <a:srgbClr val="FF0000"/>
              </a:solidFill>
              <a:latin typeface="楷体" panose="02010609060101010101" pitchFamily="49" charset="-122"/>
              <a:ea typeface="楷体" panose="02010609060101010101" pitchFamily="49" charset="-122"/>
            </a:endParaRPr>
          </a:p>
          <a:p>
            <a:pPr indent="457200" eaLnBrk="1" hangingPunct="1">
              <a:lnSpc>
                <a:spcPct val="150000"/>
              </a:lnSpc>
            </a:pPr>
            <a:r>
              <a:rPr lang="zh-CN" altLang="en-US" sz="1600" b="0" dirty="0">
                <a:solidFill>
                  <a:srgbClr val="FF0000"/>
                </a:solidFill>
                <a:latin typeface="楷体" panose="02010609060101010101" pitchFamily="49" charset="-122"/>
                <a:ea typeface="楷体" panose="02010609060101010101" pitchFamily="49" charset="-122"/>
              </a:rPr>
              <a:t>事故</a:t>
            </a:r>
            <a:r>
              <a:rPr lang="zh-CN" altLang="en-US" sz="1600" b="0" dirty="0" smtClean="0">
                <a:solidFill>
                  <a:srgbClr val="FF0000"/>
                </a:solidFill>
                <a:latin typeface="楷体" panose="02010609060101010101" pitchFamily="49" charset="-122"/>
                <a:ea typeface="楷体" panose="02010609060101010101" pitchFamily="49" charset="-122"/>
              </a:rPr>
              <a:t>经过</a:t>
            </a:r>
            <a:r>
              <a:rPr lang="zh-CN" altLang="en-US" sz="1600" b="0" dirty="0" smtClean="0">
                <a:solidFill>
                  <a:srgbClr val="000000"/>
                </a:solidFill>
                <a:latin typeface="楷体" panose="02010609060101010101" pitchFamily="49" charset="-122"/>
                <a:ea typeface="楷体" panose="02010609060101010101" pitchFamily="49" charset="-122"/>
              </a:rPr>
              <a:t>：</a:t>
            </a:r>
            <a:r>
              <a:rPr lang="en-US" altLang="zh-CN" sz="1600" b="0" dirty="0">
                <a:solidFill>
                  <a:srgbClr val="000000"/>
                </a:solidFill>
                <a:latin typeface="楷体" panose="02010609060101010101" pitchFamily="49" charset="-122"/>
                <a:ea typeface="楷体" panose="02010609060101010101" pitchFamily="49" charset="-122"/>
              </a:rPr>
              <a:t>2008</a:t>
            </a:r>
            <a:r>
              <a:rPr lang="zh-CN" altLang="en-US" sz="1600" b="0" dirty="0">
                <a:solidFill>
                  <a:srgbClr val="000000"/>
                </a:solidFill>
                <a:latin typeface="楷体" panose="02010609060101010101" pitchFamily="49" charset="-122"/>
                <a:ea typeface="楷体" panose="02010609060101010101" pitchFamily="49" charset="-122"/>
              </a:rPr>
              <a:t>年</a:t>
            </a:r>
            <a:r>
              <a:rPr lang="en-US" altLang="zh-CN" sz="1600" b="0" dirty="0">
                <a:solidFill>
                  <a:srgbClr val="000000"/>
                </a:solidFill>
                <a:latin typeface="楷体" panose="02010609060101010101" pitchFamily="49" charset="-122"/>
                <a:ea typeface="楷体" panose="02010609060101010101" pitchFamily="49" charset="-122"/>
              </a:rPr>
              <a:t>12</a:t>
            </a:r>
            <a:r>
              <a:rPr lang="zh-CN" altLang="en-US" sz="1600" b="0" dirty="0">
                <a:solidFill>
                  <a:srgbClr val="000000"/>
                </a:solidFill>
                <a:latin typeface="楷体" panose="02010609060101010101" pitchFamily="49" charset="-122"/>
                <a:ea typeface="楷体" panose="02010609060101010101" pitchFamily="49" charset="-122"/>
              </a:rPr>
              <a:t>月</a:t>
            </a:r>
            <a:r>
              <a:rPr lang="en-US" altLang="zh-CN" sz="1600" b="0" dirty="0">
                <a:solidFill>
                  <a:srgbClr val="000000"/>
                </a:solidFill>
                <a:latin typeface="楷体" panose="02010609060101010101" pitchFamily="49" charset="-122"/>
                <a:ea typeface="楷体" panose="02010609060101010101" pitchFamily="49" charset="-122"/>
              </a:rPr>
              <a:t>27</a:t>
            </a:r>
            <a:r>
              <a:rPr lang="zh-CN" altLang="en-US" sz="1600" b="0" dirty="0">
                <a:solidFill>
                  <a:srgbClr val="000000"/>
                </a:solidFill>
                <a:latin typeface="楷体" panose="02010609060101010101" pitchFamily="49" charset="-122"/>
                <a:ea typeface="楷体" panose="02010609060101010101" pitchFamily="49" charset="-122"/>
              </a:rPr>
              <a:t>日</a:t>
            </a:r>
            <a:r>
              <a:rPr lang="en-US" altLang="zh-CN" sz="1600" b="0" dirty="0">
                <a:solidFill>
                  <a:srgbClr val="000000"/>
                </a:solidFill>
                <a:latin typeface="楷体" panose="02010609060101010101" pitchFamily="49" charset="-122"/>
                <a:ea typeface="楷体" panose="02010609060101010101" pitchFamily="49" charset="-122"/>
              </a:rPr>
              <a:t>7</a:t>
            </a:r>
            <a:r>
              <a:rPr lang="zh-CN" altLang="en-US" sz="1600" b="0" dirty="0">
                <a:solidFill>
                  <a:srgbClr val="000000"/>
                </a:solidFill>
                <a:latin typeface="楷体" panose="02010609060101010101" pitchFamily="49" charset="-122"/>
                <a:ea typeface="楷体" panose="02010609060101010101" pitchFamily="49" charset="-122"/>
              </a:rPr>
              <a:t>时</a:t>
            </a:r>
            <a:r>
              <a:rPr lang="en-US" altLang="zh-CN" sz="1600" b="0" dirty="0">
                <a:solidFill>
                  <a:srgbClr val="000000"/>
                </a:solidFill>
                <a:latin typeface="楷体" panose="02010609060101010101" pitchFamily="49" charset="-122"/>
                <a:ea typeface="楷体" panose="02010609060101010101" pitchFamily="49" charset="-122"/>
              </a:rPr>
              <a:t>30</a:t>
            </a:r>
            <a:r>
              <a:rPr lang="zh-CN" altLang="en-US" sz="1600" b="0" dirty="0">
                <a:solidFill>
                  <a:srgbClr val="000000"/>
                </a:solidFill>
                <a:latin typeface="楷体" panose="02010609060101010101" pitchFamily="49" charset="-122"/>
                <a:ea typeface="楷体" panose="02010609060101010101" pitchFamily="49" charset="-122"/>
              </a:rPr>
              <a:t>分，长沙市韶山南路</a:t>
            </a:r>
            <a:r>
              <a:rPr lang="en-US" altLang="zh-CN" sz="1600" b="0" dirty="0">
                <a:solidFill>
                  <a:srgbClr val="000000"/>
                </a:solidFill>
                <a:latin typeface="楷体" panose="02010609060101010101" pitchFamily="49" charset="-122"/>
                <a:ea typeface="楷体" panose="02010609060101010101" pitchFamily="49" charset="-122"/>
              </a:rPr>
              <a:t>633</a:t>
            </a:r>
            <a:r>
              <a:rPr lang="zh-CN" altLang="en-US" sz="1600" b="0" dirty="0">
                <a:solidFill>
                  <a:srgbClr val="000000"/>
                </a:solidFill>
                <a:latin typeface="楷体" panose="02010609060101010101" pitchFamily="49" charset="-122"/>
                <a:ea typeface="楷体" panose="02010609060101010101" pitchFamily="49" charset="-122"/>
              </a:rPr>
              <a:t>号的“上海城”住宅小区二期建设工程</a:t>
            </a:r>
            <a:r>
              <a:rPr lang="en-US" altLang="zh-CN" sz="1600" b="0" dirty="0">
                <a:solidFill>
                  <a:srgbClr val="000000"/>
                </a:solidFill>
                <a:latin typeface="楷体" panose="02010609060101010101" pitchFamily="49" charset="-122"/>
                <a:ea typeface="楷体" panose="02010609060101010101" pitchFamily="49" charset="-122"/>
              </a:rPr>
              <a:t>19</a:t>
            </a:r>
            <a:r>
              <a:rPr lang="en-US" altLang="zh-CN" sz="1600" b="0" dirty="0" smtClean="0">
                <a:solidFill>
                  <a:srgbClr val="000000"/>
                </a:solidFill>
                <a:latin typeface="楷体" panose="02010609060101010101" pitchFamily="49" charset="-122"/>
                <a:ea typeface="楷体" panose="02010609060101010101" pitchFamily="49" charset="-122"/>
              </a:rPr>
              <a:t>#</a:t>
            </a:r>
            <a:r>
              <a:rPr lang="zh-CN" altLang="en-US" sz="1600" b="0" dirty="0" smtClean="0">
                <a:solidFill>
                  <a:srgbClr val="000000"/>
                </a:solidFill>
                <a:latin typeface="楷体" panose="02010609060101010101" pitchFamily="49" charset="-122"/>
                <a:ea typeface="楷体" panose="02010609060101010101" pitchFamily="49" charset="-122"/>
              </a:rPr>
              <a:t>工地发生一起施工升降机吊笼坠落事故。</a:t>
            </a:r>
            <a:r>
              <a:rPr lang="en-US" altLang="zh-CN" sz="1600" b="0" dirty="0" smtClean="0">
                <a:solidFill>
                  <a:srgbClr val="000000"/>
                </a:solidFill>
                <a:latin typeface="楷体" panose="02010609060101010101" pitchFamily="49" charset="-122"/>
                <a:ea typeface="楷体" panose="02010609060101010101" pitchFamily="49" charset="-122"/>
              </a:rPr>
              <a:t>2008</a:t>
            </a:r>
            <a:r>
              <a:rPr lang="zh-CN" altLang="en-US" sz="1600" b="0" dirty="0">
                <a:solidFill>
                  <a:srgbClr val="000000"/>
                </a:solidFill>
                <a:latin typeface="楷体" panose="02010609060101010101" pitchFamily="49" charset="-122"/>
                <a:ea typeface="楷体" panose="02010609060101010101" pitchFamily="49" charset="-122"/>
              </a:rPr>
              <a:t>年</a:t>
            </a:r>
            <a:r>
              <a:rPr lang="en-US" altLang="zh-CN" sz="1600" b="0" dirty="0">
                <a:solidFill>
                  <a:srgbClr val="000000"/>
                </a:solidFill>
                <a:latin typeface="楷体" panose="02010609060101010101" pitchFamily="49" charset="-122"/>
                <a:ea typeface="楷体" panose="02010609060101010101" pitchFamily="49" charset="-122"/>
              </a:rPr>
              <a:t>12</a:t>
            </a:r>
            <a:r>
              <a:rPr lang="zh-CN" altLang="en-US" sz="1600" b="0" dirty="0">
                <a:solidFill>
                  <a:srgbClr val="000000"/>
                </a:solidFill>
                <a:latin typeface="楷体" panose="02010609060101010101" pitchFamily="49" charset="-122"/>
                <a:ea typeface="楷体" panose="02010609060101010101" pitchFamily="49" charset="-122"/>
              </a:rPr>
              <a:t>月</a:t>
            </a:r>
            <a:r>
              <a:rPr lang="en-US" altLang="zh-CN" sz="1600" b="0" dirty="0">
                <a:solidFill>
                  <a:srgbClr val="000000"/>
                </a:solidFill>
                <a:latin typeface="楷体" panose="02010609060101010101" pitchFamily="49" charset="-122"/>
                <a:ea typeface="楷体" panose="02010609060101010101" pitchFamily="49" charset="-122"/>
              </a:rPr>
              <a:t>26</a:t>
            </a:r>
            <a:r>
              <a:rPr lang="zh-CN" altLang="en-US" sz="1600" b="0" dirty="0">
                <a:solidFill>
                  <a:srgbClr val="000000"/>
                </a:solidFill>
                <a:latin typeface="楷体" panose="02010609060101010101" pitchFamily="49" charset="-122"/>
                <a:ea typeface="楷体" panose="02010609060101010101" pitchFamily="49" charset="-122"/>
              </a:rPr>
              <a:t>日下午该升降机进行了升高加节作业，</a:t>
            </a:r>
            <a:r>
              <a:rPr lang="en-US" altLang="zh-CN" sz="1600" b="0" dirty="0">
                <a:solidFill>
                  <a:srgbClr val="000000"/>
                </a:solidFill>
                <a:latin typeface="楷体" panose="02010609060101010101" pitchFamily="49" charset="-122"/>
                <a:ea typeface="楷体" panose="02010609060101010101" pitchFamily="49" charset="-122"/>
              </a:rPr>
              <a:t>27</a:t>
            </a:r>
            <a:r>
              <a:rPr lang="zh-CN" altLang="en-US" sz="1600" b="0" dirty="0">
                <a:solidFill>
                  <a:srgbClr val="000000"/>
                </a:solidFill>
                <a:latin typeface="楷体" panose="02010609060101010101" pitchFamily="49" charset="-122"/>
                <a:ea typeface="楷体" panose="02010609060101010101" pitchFamily="49" charset="-122"/>
              </a:rPr>
              <a:t>日早晨</a:t>
            </a:r>
            <a:r>
              <a:rPr lang="en-US" altLang="zh-CN" sz="1600" b="0" dirty="0">
                <a:solidFill>
                  <a:srgbClr val="000000"/>
                </a:solidFill>
                <a:latin typeface="楷体" panose="02010609060101010101" pitchFamily="49" charset="-122"/>
                <a:ea typeface="楷体" panose="02010609060101010101" pitchFamily="49" charset="-122"/>
              </a:rPr>
              <a:t>7</a:t>
            </a:r>
            <a:r>
              <a:rPr lang="zh-CN" altLang="en-US" sz="1600" b="0" dirty="0" smtClean="0">
                <a:solidFill>
                  <a:srgbClr val="000000"/>
                </a:solidFill>
                <a:latin typeface="楷体" panose="02010609060101010101" pitchFamily="49" charset="-122"/>
                <a:ea typeface="楷体" panose="02010609060101010101" pitchFamily="49" charset="-122"/>
              </a:rPr>
              <a:t>：</a:t>
            </a:r>
            <a:r>
              <a:rPr lang="en-US" altLang="zh-CN" sz="1600" b="0" dirty="0" smtClean="0">
                <a:solidFill>
                  <a:srgbClr val="000000"/>
                </a:solidFill>
                <a:latin typeface="楷体" panose="02010609060101010101" pitchFamily="49" charset="-122"/>
                <a:ea typeface="楷体" panose="02010609060101010101" pitchFamily="49" charset="-122"/>
              </a:rPr>
              <a:t>30</a:t>
            </a:r>
            <a:r>
              <a:rPr lang="zh-CN" altLang="en-US" sz="1600" b="0" dirty="0" smtClean="0">
                <a:solidFill>
                  <a:srgbClr val="000000"/>
                </a:solidFill>
                <a:latin typeface="楷体" panose="02010609060101010101" pitchFamily="49" charset="-122"/>
                <a:ea typeface="楷体" panose="02010609060101010101" pitchFamily="49" charset="-122"/>
              </a:rPr>
              <a:t>分</a:t>
            </a:r>
            <a:r>
              <a:rPr lang="zh-CN" altLang="en-US" sz="1600" b="0" dirty="0">
                <a:solidFill>
                  <a:srgbClr val="000000"/>
                </a:solidFill>
                <a:latin typeface="楷体" panose="02010609060101010101" pitchFamily="49" charset="-122"/>
                <a:ea typeface="楷体" panose="02010609060101010101" pitchFamily="49" charset="-122"/>
              </a:rPr>
              <a:t>，左吊笼载有</a:t>
            </a:r>
            <a:r>
              <a:rPr lang="en-US" altLang="zh-CN" sz="1600" b="0" dirty="0">
                <a:solidFill>
                  <a:srgbClr val="000000"/>
                </a:solidFill>
                <a:latin typeface="楷体" panose="02010609060101010101" pitchFamily="49" charset="-122"/>
                <a:ea typeface="楷体" panose="02010609060101010101" pitchFamily="49" charset="-122"/>
              </a:rPr>
              <a:t>18</a:t>
            </a:r>
            <a:r>
              <a:rPr lang="zh-CN" altLang="en-US" sz="1600" b="0" dirty="0">
                <a:solidFill>
                  <a:srgbClr val="000000"/>
                </a:solidFill>
                <a:latin typeface="楷体" panose="02010609060101010101" pitchFamily="49" charset="-122"/>
                <a:ea typeface="楷体" panose="02010609060101010101" pitchFamily="49" charset="-122"/>
              </a:rPr>
              <a:t>人（包括升降机司机），上行至标准节</a:t>
            </a:r>
            <a:r>
              <a:rPr lang="en-US" altLang="zh-CN" sz="1600" b="0" dirty="0">
                <a:solidFill>
                  <a:srgbClr val="000000"/>
                </a:solidFill>
                <a:latin typeface="楷体" panose="02010609060101010101" pitchFamily="49" charset="-122"/>
                <a:ea typeface="楷体" panose="02010609060101010101" pitchFamily="49" charset="-122"/>
              </a:rPr>
              <a:t>85.2m</a:t>
            </a:r>
            <a:r>
              <a:rPr lang="zh-CN" altLang="en-US" sz="1600" b="0" dirty="0">
                <a:solidFill>
                  <a:srgbClr val="000000"/>
                </a:solidFill>
                <a:latin typeface="楷体" panose="02010609060101010101" pitchFamily="49" charset="-122"/>
                <a:ea typeface="楷体" panose="02010609060101010101" pitchFamily="49" charset="-122"/>
              </a:rPr>
              <a:t>处，标准节在</a:t>
            </a:r>
            <a:r>
              <a:rPr lang="en-US" altLang="zh-CN" sz="1600" b="0" dirty="0">
                <a:solidFill>
                  <a:srgbClr val="000000"/>
                </a:solidFill>
                <a:latin typeface="楷体" panose="02010609060101010101" pitchFamily="49" charset="-122"/>
                <a:ea typeface="楷体" panose="02010609060101010101" pitchFamily="49" charset="-122"/>
              </a:rPr>
              <a:t>85.5m</a:t>
            </a:r>
            <a:r>
              <a:rPr lang="zh-CN" altLang="en-US" sz="1600" b="0" dirty="0">
                <a:solidFill>
                  <a:srgbClr val="000000"/>
                </a:solidFill>
                <a:latin typeface="楷体" panose="02010609060101010101" pitchFamily="49" charset="-122"/>
                <a:ea typeface="楷体" panose="02010609060101010101" pitchFamily="49" charset="-122"/>
              </a:rPr>
              <a:t>处</a:t>
            </a:r>
            <a:r>
              <a:rPr lang="en-US" altLang="zh-CN" sz="1600" b="0" dirty="0">
                <a:solidFill>
                  <a:srgbClr val="000000"/>
                </a:solidFill>
                <a:latin typeface="楷体" panose="02010609060101010101" pitchFamily="49" charset="-122"/>
                <a:ea typeface="楷体" panose="02010609060101010101" pitchFamily="49" charset="-122"/>
              </a:rPr>
              <a:t>(</a:t>
            </a:r>
            <a:r>
              <a:rPr lang="zh-CN" altLang="en-US" sz="1600" b="0" dirty="0">
                <a:solidFill>
                  <a:srgbClr val="000000"/>
                </a:solidFill>
                <a:latin typeface="楷体" panose="02010609060101010101" pitchFamily="49" charset="-122"/>
                <a:ea typeface="楷体" panose="02010609060101010101" pitchFamily="49" charset="-122"/>
              </a:rPr>
              <a:t>最高附着</a:t>
            </a:r>
            <a:r>
              <a:rPr lang="en-US" altLang="zh-CN" sz="1600" b="0" dirty="0">
                <a:solidFill>
                  <a:srgbClr val="000000"/>
                </a:solidFill>
                <a:latin typeface="楷体" panose="02010609060101010101" pitchFamily="49" charset="-122"/>
                <a:ea typeface="楷体" panose="02010609060101010101" pitchFamily="49" charset="-122"/>
              </a:rPr>
              <a:t>13</a:t>
            </a:r>
            <a:r>
              <a:rPr lang="zh-CN" altLang="en-US" sz="1600" b="0" dirty="0">
                <a:solidFill>
                  <a:srgbClr val="000000"/>
                </a:solidFill>
                <a:latin typeface="楷体" panose="02010609060101010101" pitchFamily="49" charset="-122"/>
                <a:ea typeface="楷体" panose="02010609060101010101" pitchFamily="49" charset="-122"/>
              </a:rPr>
              <a:t>号附着上</a:t>
            </a:r>
            <a:r>
              <a:rPr lang="en-US" altLang="zh-CN" sz="1600" b="0" dirty="0">
                <a:solidFill>
                  <a:srgbClr val="000000"/>
                </a:solidFill>
                <a:latin typeface="楷体" panose="02010609060101010101" pitchFamily="49" charset="-122"/>
                <a:ea typeface="楷体" panose="02010609060101010101" pitchFamily="49" charset="-122"/>
              </a:rPr>
              <a:t>2.5</a:t>
            </a:r>
            <a:r>
              <a:rPr lang="zh-CN" altLang="en-US" sz="1600" b="0" dirty="0">
                <a:solidFill>
                  <a:srgbClr val="000000"/>
                </a:solidFill>
                <a:latin typeface="楷体" panose="02010609060101010101" pitchFamily="49" charset="-122"/>
                <a:ea typeface="楷体" panose="02010609060101010101" pitchFamily="49" charset="-122"/>
              </a:rPr>
              <a:t>节</a:t>
            </a:r>
            <a:r>
              <a:rPr lang="en-US" altLang="zh-CN" sz="1600" b="0" dirty="0">
                <a:solidFill>
                  <a:srgbClr val="000000"/>
                </a:solidFill>
                <a:latin typeface="楷体" panose="02010609060101010101" pitchFamily="49" charset="-122"/>
                <a:ea typeface="楷体" panose="02010609060101010101" pitchFamily="49" charset="-122"/>
              </a:rPr>
              <a:t>)</a:t>
            </a:r>
            <a:r>
              <a:rPr lang="zh-CN" altLang="en-US" sz="1600" b="0" dirty="0">
                <a:solidFill>
                  <a:srgbClr val="000000"/>
                </a:solidFill>
                <a:latin typeface="楷体" panose="02010609060101010101" pitchFamily="49" charset="-122"/>
                <a:ea typeface="楷体" panose="02010609060101010101" pitchFamily="49" charset="-122"/>
              </a:rPr>
              <a:t>标准节联接处突然脱落，导致标准节第</a:t>
            </a:r>
            <a:r>
              <a:rPr lang="en-US" altLang="zh-CN" sz="1600" b="0" dirty="0">
                <a:solidFill>
                  <a:srgbClr val="000000"/>
                </a:solidFill>
                <a:latin typeface="楷体" panose="02010609060101010101" pitchFamily="49" charset="-122"/>
                <a:ea typeface="楷体" panose="02010609060101010101" pitchFamily="49" charset="-122"/>
              </a:rPr>
              <a:t>58-63</a:t>
            </a:r>
            <a:r>
              <a:rPr lang="zh-CN" altLang="en-US" sz="1600" b="0" dirty="0">
                <a:solidFill>
                  <a:srgbClr val="000000"/>
                </a:solidFill>
                <a:latin typeface="楷体" panose="02010609060101010101" pitchFamily="49" charset="-122"/>
                <a:ea typeface="楷体" panose="02010609060101010101" pitchFamily="49" charset="-122"/>
              </a:rPr>
              <a:t>节六节标准节连同左吊笼坠落，造成</a:t>
            </a:r>
            <a:r>
              <a:rPr lang="en-US" altLang="zh-CN" sz="1600" b="0" dirty="0">
                <a:solidFill>
                  <a:srgbClr val="000000"/>
                </a:solidFill>
                <a:latin typeface="楷体" panose="02010609060101010101" pitchFamily="49" charset="-122"/>
                <a:ea typeface="楷体" panose="02010609060101010101" pitchFamily="49" charset="-122"/>
              </a:rPr>
              <a:t>17</a:t>
            </a:r>
            <a:r>
              <a:rPr lang="zh-CN" altLang="en-US" sz="1600" b="0" dirty="0">
                <a:solidFill>
                  <a:srgbClr val="000000"/>
                </a:solidFill>
                <a:latin typeface="楷体" panose="02010609060101010101" pitchFamily="49" charset="-122"/>
                <a:ea typeface="楷体" panose="02010609060101010101" pitchFamily="49" charset="-122"/>
              </a:rPr>
              <a:t>人死亡，</a:t>
            </a:r>
            <a:r>
              <a:rPr lang="en-US" altLang="zh-CN" sz="1600" b="0" dirty="0">
                <a:solidFill>
                  <a:srgbClr val="000000"/>
                </a:solidFill>
                <a:latin typeface="楷体" panose="02010609060101010101" pitchFamily="49" charset="-122"/>
                <a:ea typeface="楷体" panose="02010609060101010101" pitchFamily="49" charset="-122"/>
              </a:rPr>
              <a:t>1</a:t>
            </a:r>
            <a:r>
              <a:rPr lang="zh-CN" altLang="en-US" sz="1600" b="0" dirty="0">
                <a:solidFill>
                  <a:srgbClr val="000000"/>
                </a:solidFill>
                <a:latin typeface="楷体" panose="02010609060101010101" pitchFamily="49" charset="-122"/>
                <a:ea typeface="楷体" panose="02010609060101010101" pitchFamily="49" charset="-122"/>
              </a:rPr>
              <a:t>人重伤，以及地面上</a:t>
            </a:r>
            <a:r>
              <a:rPr lang="en-US" altLang="zh-CN" sz="1600" b="0" dirty="0">
                <a:solidFill>
                  <a:srgbClr val="000000"/>
                </a:solidFill>
                <a:latin typeface="楷体" panose="02010609060101010101" pitchFamily="49" charset="-122"/>
                <a:ea typeface="楷体" panose="02010609060101010101" pitchFamily="49" charset="-122"/>
              </a:rPr>
              <a:t>1</a:t>
            </a:r>
            <a:r>
              <a:rPr lang="zh-CN" altLang="en-US" sz="1600" b="0" dirty="0">
                <a:solidFill>
                  <a:srgbClr val="000000"/>
                </a:solidFill>
                <a:latin typeface="楷体" panose="02010609060101010101" pitchFamily="49" charset="-122"/>
                <a:ea typeface="楷体" panose="02010609060101010101" pitchFamily="49" charset="-122"/>
              </a:rPr>
              <a:t>人死亡的特大伤亡</a:t>
            </a:r>
            <a:r>
              <a:rPr lang="zh-CN" altLang="en-US" sz="1600" b="0" dirty="0" smtClean="0">
                <a:solidFill>
                  <a:srgbClr val="000000"/>
                </a:solidFill>
                <a:latin typeface="楷体" panose="02010609060101010101" pitchFamily="49" charset="-122"/>
                <a:ea typeface="楷体" panose="02010609060101010101" pitchFamily="49" charset="-122"/>
              </a:rPr>
              <a:t>事故。</a:t>
            </a:r>
            <a:endParaRPr lang="zh-CN" altLang="en-US" sz="1600" b="0" dirty="0">
              <a:solidFill>
                <a:srgbClr val="000000"/>
              </a:solidFill>
              <a:latin typeface="楷体" panose="02010609060101010101" pitchFamily="49" charset="-122"/>
              <a:ea typeface="楷体" panose="02010609060101010101" pitchFamily="49" charset="-122"/>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4819" y="4149080"/>
            <a:ext cx="3362273"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4149080"/>
            <a:ext cx="3357757"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3</a:t>
            </a:r>
            <a:r>
              <a:rPr lang="zh-CN" altLang="en-US" sz="1800" dirty="0">
                <a:solidFill>
                  <a:srgbClr val="000000"/>
                </a:solidFill>
                <a:latin typeface="楷体" panose="02010609060101010101" pitchFamily="49" charset="-122"/>
                <a:ea typeface="楷体" panose="02010609060101010101" pitchFamily="49" charset="-122"/>
              </a:rPr>
              <a:t>、施工升降机典型事故案列分析</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四、事故案列分析</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9" name="矩形 4"/>
          <p:cNvSpPr>
            <a:spLocks noChangeArrowheads="1"/>
          </p:cNvSpPr>
          <p:nvPr/>
        </p:nvSpPr>
        <p:spPr bwMode="auto">
          <a:xfrm>
            <a:off x="1538365" y="1196752"/>
            <a:ext cx="7457919"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457200" eaLnBrk="1" hangingPunct="1">
              <a:lnSpc>
                <a:spcPct val="150000"/>
              </a:lnSpc>
            </a:pPr>
            <a:r>
              <a:rPr lang="zh-CN" altLang="en-US" sz="1600" b="0" dirty="0" smtClean="0">
                <a:solidFill>
                  <a:srgbClr val="FF0000"/>
                </a:solidFill>
                <a:latin typeface="楷体" panose="02010609060101010101" pitchFamily="49" charset="-122"/>
                <a:ea typeface="楷体" panose="02010609060101010101" pitchFamily="49" charset="-122"/>
              </a:rPr>
              <a:t>事故原因分析：</a:t>
            </a:r>
            <a:endParaRPr lang="en-US" altLang="zh-CN" sz="1600" b="0" dirty="0">
              <a:solidFill>
                <a:srgbClr val="FF0000"/>
              </a:solidFill>
              <a:latin typeface="楷体" panose="02010609060101010101" pitchFamily="49" charset="-122"/>
              <a:ea typeface="楷体" panose="02010609060101010101" pitchFamily="49" charset="-122"/>
            </a:endParaRPr>
          </a:p>
          <a:p>
            <a:pPr indent="457200" eaLnBrk="1" hangingPunct="1">
              <a:lnSpc>
                <a:spcPct val="150000"/>
              </a:lnSpc>
            </a:pPr>
            <a:r>
              <a:rPr lang="zh-CN" altLang="en-US" sz="1600" b="0" dirty="0" smtClean="0">
                <a:solidFill>
                  <a:srgbClr val="FF0000"/>
                </a:solidFill>
                <a:latin typeface="楷体" panose="02010609060101010101" pitchFamily="49" charset="-122"/>
                <a:ea typeface="楷体" panose="02010609060101010101" pitchFamily="49" charset="-122"/>
              </a:rPr>
              <a:t>直接原因：</a:t>
            </a:r>
            <a:endParaRPr lang="en-US" altLang="zh-CN" sz="1600" b="0" dirty="0" smtClean="0">
              <a:solidFill>
                <a:srgbClr val="FF0000"/>
              </a:solidFill>
              <a:latin typeface="楷体" panose="02010609060101010101" pitchFamily="49" charset="-122"/>
              <a:ea typeface="楷体" panose="02010609060101010101" pitchFamily="49" charset="-122"/>
            </a:endParaRPr>
          </a:p>
          <a:p>
            <a:pPr marL="342900" indent="-342900" eaLnBrk="1" hangingPunct="1">
              <a:lnSpc>
                <a:spcPct val="150000"/>
              </a:lnSpc>
              <a:buFont typeface="+mj-ea"/>
              <a:buAutoNum type="circleNumDbPlain"/>
            </a:pPr>
            <a:r>
              <a:rPr lang="zh-CN" altLang="en-US" sz="1600" b="0" dirty="0">
                <a:solidFill>
                  <a:srgbClr val="000000"/>
                </a:solidFill>
                <a:latin typeface="楷体" panose="02010609060101010101" pitchFamily="49" charset="-122"/>
                <a:ea typeface="楷体" panose="02010609060101010101" pitchFamily="49" charset="-122"/>
              </a:rPr>
              <a:t>从事故现场取证照片，材质化验，力学分析，工况计算都证实</a:t>
            </a:r>
            <a:r>
              <a:rPr lang="zh-CN" altLang="en-US" sz="1600" b="0" dirty="0" smtClean="0">
                <a:solidFill>
                  <a:srgbClr val="000000"/>
                </a:solidFill>
                <a:latin typeface="楷体" panose="02010609060101010101" pitchFamily="49" charset="-122"/>
                <a:ea typeface="楷体" panose="02010609060101010101" pitchFamily="49" charset="-122"/>
              </a:rPr>
              <a:t>，由于标准</a:t>
            </a:r>
            <a:r>
              <a:rPr lang="zh-CN" altLang="en-US" sz="1600" b="0" dirty="0">
                <a:solidFill>
                  <a:srgbClr val="000000"/>
                </a:solidFill>
                <a:latin typeface="楷体" panose="02010609060101010101" pitchFamily="49" charset="-122"/>
                <a:ea typeface="楷体" panose="02010609060101010101" pitchFamily="49" charset="-122"/>
              </a:rPr>
              <a:t>节螺栓没有按要求安装，第</a:t>
            </a:r>
            <a:r>
              <a:rPr lang="en-US" altLang="zh-CN" sz="1600" b="0" dirty="0">
                <a:solidFill>
                  <a:srgbClr val="000000"/>
                </a:solidFill>
                <a:latin typeface="楷体" panose="02010609060101010101" pitchFamily="49" charset="-122"/>
                <a:ea typeface="楷体" panose="02010609060101010101" pitchFamily="49" charset="-122"/>
              </a:rPr>
              <a:t>57</a:t>
            </a:r>
            <a:r>
              <a:rPr lang="zh-CN" altLang="en-US" sz="1600" b="0" dirty="0">
                <a:solidFill>
                  <a:srgbClr val="000000"/>
                </a:solidFill>
                <a:latin typeface="楷体" panose="02010609060101010101" pitchFamily="49" charset="-122"/>
                <a:ea typeface="楷体" panose="02010609060101010101" pitchFamily="49" charset="-122"/>
              </a:rPr>
              <a:t>不</a:t>
            </a:r>
            <a:r>
              <a:rPr lang="en-US" altLang="zh-CN" sz="1600" b="0" dirty="0">
                <a:solidFill>
                  <a:srgbClr val="000000"/>
                </a:solidFill>
                <a:latin typeface="楷体" panose="02010609060101010101" pitchFamily="49" charset="-122"/>
                <a:ea typeface="楷体" panose="02010609060101010101" pitchFamily="49" charset="-122"/>
              </a:rPr>
              <a:t>58</a:t>
            </a:r>
            <a:r>
              <a:rPr lang="zh-CN" altLang="en-US" sz="1600" b="0" dirty="0">
                <a:solidFill>
                  <a:srgbClr val="000000"/>
                </a:solidFill>
                <a:latin typeface="楷体" panose="02010609060101010101" pitchFamily="49" charset="-122"/>
                <a:ea typeface="楷体" panose="02010609060101010101" pitchFamily="49" charset="-122"/>
              </a:rPr>
              <a:t>标准节的左吊笼侧</a:t>
            </a:r>
            <a:r>
              <a:rPr lang="zh-CN" altLang="en-US" sz="1600" b="0" dirty="0" smtClean="0">
                <a:solidFill>
                  <a:srgbClr val="000000"/>
                </a:solidFill>
                <a:latin typeface="楷体" panose="02010609060101010101" pitchFamily="49" charset="-122"/>
                <a:ea typeface="楷体" panose="02010609060101010101" pitchFamily="49" charset="-122"/>
              </a:rPr>
              <a:t>的</a:t>
            </a:r>
            <a:r>
              <a:rPr lang="en-US" altLang="zh-CN" sz="1600" b="0" dirty="0" smtClean="0">
                <a:solidFill>
                  <a:srgbClr val="000000"/>
                </a:solidFill>
                <a:latin typeface="楷体" panose="02010609060101010101" pitchFamily="49" charset="-122"/>
                <a:ea typeface="楷体" panose="02010609060101010101" pitchFamily="49" charset="-122"/>
              </a:rPr>
              <a:t>2</a:t>
            </a:r>
            <a:r>
              <a:rPr lang="zh-CN" altLang="en-US" sz="1600" b="0" dirty="0" smtClean="0">
                <a:solidFill>
                  <a:srgbClr val="000000"/>
                </a:solidFill>
                <a:latin typeface="楷体" panose="02010609060101010101" pitchFamily="49" charset="-122"/>
                <a:ea typeface="楷体" panose="02010609060101010101" pitchFamily="49" charset="-122"/>
              </a:rPr>
              <a:t>颗连接</a:t>
            </a:r>
            <a:r>
              <a:rPr lang="zh-CN" altLang="en-US" sz="1600" b="0" dirty="0">
                <a:solidFill>
                  <a:srgbClr val="000000"/>
                </a:solidFill>
                <a:latin typeface="楷体" panose="02010609060101010101" pitchFamily="49" charset="-122"/>
                <a:ea typeface="楷体" panose="02010609060101010101" pitchFamily="49" charset="-122"/>
              </a:rPr>
              <a:t>螺栓，</a:t>
            </a:r>
            <a:r>
              <a:rPr lang="zh-CN" altLang="en-US" sz="1600" b="0" dirty="0" smtClean="0">
                <a:solidFill>
                  <a:srgbClr val="000000"/>
                </a:solidFill>
                <a:latin typeface="楷体" panose="02010609060101010101" pitchFamily="49" charset="-122"/>
                <a:ea typeface="楷体" panose="02010609060101010101" pitchFamily="49" charset="-122"/>
              </a:rPr>
              <a:t>其中</a:t>
            </a:r>
            <a:r>
              <a:rPr lang="en-US" altLang="zh-CN" sz="1600" b="0" dirty="0" smtClean="0">
                <a:solidFill>
                  <a:srgbClr val="000000"/>
                </a:solidFill>
                <a:latin typeface="楷体" panose="02010609060101010101" pitchFamily="49" charset="-122"/>
                <a:ea typeface="楷体" panose="02010609060101010101" pitchFamily="49" charset="-122"/>
              </a:rPr>
              <a:t>1</a:t>
            </a:r>
            <a:r>
              <a:rPr lang="zh-CN" altLang="en-US" sz="1600" b="0" dirty="0" smtClean="0">
                <a:solidFill>
                  <a:srgbClr val="000000"/>
                </a:solidFill>
                <a:latin typeface="楷体" panose="02010609060101010101" pitchFamily="49" charset="-122"/>
                <a:ea typeface="楷体" panose="02010609060101010101" pitchFamily="49" charset="-122"/>
              </a:rPr>
              <a:t>颗螺杆</a:t>
            </a:r>
            <a:r>
              <a:rPr lang="zh-CN" altLang="en-US" sz="1600" b="0" dirty="0">
                <a:solidFill>
                  <a:srgbClr val="000000"/>
                </a:solidFill>
                <a:latin typeface="楷体" panose="02010609060101010101" pitchFamily="49" charset="-122"/>
                <a:ea typeface="楷体" panose="02010609060101010101" pitchFamily="49" charset="-122"/>
              </a:rPr>
              <a:t>没带螺母，右吊笼侧</a:t>
            </a:r>
            <a:r>
              <a:rPr lang="zh-CN" altLang="en-US" sz="1600" b="0" dirty="0" smtClean="0">
                <a:solidFill>
                  <a:srgbClr val="000000"/>
                </a:solidFill>
                <a:latin typeface="楷体" panose="02010609060101010101" pitchFamily="49" charset="-122"/>
                <a:ea typeface="楷体" panose="02010609060101010101" pitchFamily="49" charset="-122"/>
              </a:rPr>
              <a:t>的</a:t>
            </a:r>
            <a:r>
              <a:rPr lang="en-US" altLang="zh-CN" sz="1600" b="0" dirty="0" smtClean="0">
                <a:solidFill>
                  <a:srgbClr val="000000"/>
                </a:solidFill>
                <a:latin typeface="楷体" panose="02010609060101010101" pitchFamily="49" charset="-122"/>
                <a:ea typeface="楷体" panose="02010609060101010101" pitchFamily="49" charset="-122"/>
              </a:rPr>
              <a:t>2</a:t>
            </a:r>
            <a:r>
              <a:rPr lang="zh-CN" altLang="en-US" sz="1600" b="0" dirty="0" smtClean="0">
                <a:solidFill>
                  <a:srgbClr val="000000"/>
                </a:solidFill>
                <a:latin typeface="楷体" panose="02010609060101010101" pitchFamily="49" charset="-122"/>
                <a:ea typeface="楷体" panose="02010609060101010101" pitchFamily="49" charset="-122"/>
              </a:rPr>
              <a:t>颗连接</a:t>
            </a:r>
            <a:r>
              <a:rPr lang="zh-CN" altLang="en-US" sz="1600" b="0" dirty="0">
                <a:solidFill>
                  <a:srgbClr val="000000"/>
                </a:solidFill>
                <a:latin typeface="楷体" panose="02010609060101010101" pitchFamily="49" charset="-122"/>
                <a:ea typeface="楷体" panose="02010609060101010101" pitchFamily="49" charset="-122"/>
              </a:rPr>
              <a:t>螺栓都没有上，这是本次事故最主要、最直接的</a:t>
            </a:r>
            <a:r>
              <a:rPr lang="zh-CN" altLang="en-US" sz="1600" b="0" dirty="0" smtClean="0">
                <a:solidFill>
                  <a:srgbClr val="000000"/>
                </a:solidFill>
                <a:latin typeface="楷体" panose="02010609060101010101" pitchFamily="49" charset="-122"/>
                <a:ea typeface="楷体" panose="02010609060101010101" pitchFamily="49" charset="-122"/>
              </a:rPr>
              <a:t>原因。</a:t>
            </a:r>
            <a:endParaRPr lang="en-US" altLang="zh-CN" sz="1600" b="0" dirty="0" smtClean="0">
              <a:solidFill>
                <a:srgbClr val="000000"/>
              </a:solidFill>
              <a:latin typeface="楷体" panose="02010609060101010101" pitchFamily="49" charset="-122"/>
              <a:ea typeface="楷体" panose="02010609060101010101" pitchFamily="49" charset="-122"/>
            </a:endParaRPr>
          </a:p>
          <a:p>
            <a:pPr marL="342900" indent="-342900" eaLnBrk="1" hangingPunct="1">
              <a:lnSpc>
                <a:spcPct val="150000"/>
              </a:lnSpc>
              <a:buFont typeface="+mj-ea"/>
              <a:buAutoNum type="circleNumDbPlain"/>
            </a:pPr>
            <a:r>
              <a:rPr lang="zh-CN" altLang="en-US" sz="1600" b="0" dirty="0">
                <a:solidFill>
                  <a:srgbClr val="000000"/>
                </a:solidFill>
                <a:latin typeface="楷体" panose="02010609060101010101" pitchFamily="49" charset="-122"/>
                <a:ea typeface="楷体" panose="02010609060101010101" pitchFamily="49" charset="-122"/>
              </a:rPr>
              <a:t>自由端高度超标，未按规定安装附着</a:t>
            </a:r>
            <a:r>
              <a:rPr lang="zh-CN" altLang="en-US" sz="1600" b="0" dirty="0" smtClean="0">
                <a:solidFill>
                  <a:srgbClr val="000000"/>
                </a:solidFill>
                <a:latin typeface="楷体" panose="02010609060101010101" pitchFamily="49" charset="-122"/>
                <a:ea typeface="楷体" panose="02010609060101010101" pitchFamily="49" charset="-122"/>
              </a:rPr>
              <a:t>。</a:t>
            </a:r>
            <a:endParaRPr lang="en-US" altLang="zh-CN" sz="1600" b="0" dirty="0" smtClean="0">
              <a:solidFill>
                <a:srgbClr val="000000"/>
              </a:solidFill>
              <a:latin typeface="楷体" panose="02010609060101010101" pitchFamily="49" charset="-122"/>
              <a:ea typeface="楷体" panose="02010609060101010101" pitchFamily="49" charset="-122"/>
            </a:endParaRPr>
          </a:p>
          <a:p>
            <a:pPr marL="342900" indent="-342900" eaLnBrk="1" hangingPunct="1">
              <a:lnSpc>
                <a:spcPct val="150000"/>
              </a:lnSpc>
              <a:buFont typeface="+mj-ea"/>
              <a:buAutoNum type="circleNumDbPlain"/>
            </a:pPr>
            <a:r>
              <a:rPr lang="zh-CN" altLang="en-US" sz="1600" b="0" dirty="0" smtClean="0">
                <a:solidFill>
                  <a:srgbClr val="000000"/>
                </a:solidFill>
                <a:latin typeface="楷体" panose="02010609060101010101" pitchFamily="49" charset="-122"/>
                <a:ea typeface="楷体" panose="02010609060101010101" pitchFamily="49" charset="-122"/>
              </a:rPr>
              <a:t>加</a:t>
            </a:r>
            <a:r>
              <a:rPr lang="zh-CN" altLang="en-US" sz="1600" b="0" dirty="0">
                <a:solidFill>
                  <a:srgbClr val="000000"/>
                </a:solidFill>
                <a:latin typeface="楷体" panose="02010609060101010101" pitchFamily="49" charset="-122"/>
                <a:ea typeface="楷体" panose="02010609060101010101" pitchFamily="49" charset="-122"/>
              </a:rPr>
              <a:t>升标准节附着后未按照</a:t>
            </a:r>
            <a:r>
              <a:rPr lang="en-US" altLang="zh-CN" sz="1600" b="0" dirty="0" smtClean="0">
                <a:solidFill>
                  <a:srgbClr val="000000"/>
                </a:solidFill>
                <a:latin typeface="楷体" panose="02010609060101010101" pitchFamily="49" charset="-122"/>
                <a:ea typeface="楷体" panose="02010609060101010101" pitchFamily="49" charset="-122"/>
              </a:rPr>
              <a:t>《</a:t>
            </a:r>
            <a:r>
              <a:rPr lang="zh-CN" altLang="en-US" sz="1600" b="0" dirty="0" smtClean="0">
                <a:solidFill>
                  <a:srgbClr val="000000"/>
                </a:solidFill>
                <a:latin typeface="楷体" panose="02010609060101010101" pitchFamily="49" charset="-122"/>
                <a:ea typeface="楷体" panose="02010609060101010101" pitchFamily="49" charset="-122"/>
              </a:rPr>
              <a:t>中华</a:t>
            </a:r>
            <a:r>
              <a:rPr lang="zh-CN" altLang="en-US" sz="1600" b="0" dirty="0">
                <a:solidFill>
                  <a:srgbClr val="000000"/>
                </a:solidFill>
                <a:latin typeface="楷体" panose="02010609060101010101" pitchFamily="49" charset="-122"/>
                <a:ea typeface="楷体" panose="02010609060101010101" pitchFamily="49" charset="-122"/>
              </a:rPr>
              <a:t>人民共和国建设部令第</a:t>
            </a:r>
            <a:r>
              <a:rPr lang="en-US" altLang="zh-CN" sz="1600" b="0" dirty="0">
                <a:solidFill>
                  <a:srgbClr val="000000"/>
                </a:solidFill>
                <a:latin typeface="楷体" panose="02010609060101010101" pitchFamily="49" charset="-122"/>
                <a:ea typeface="楷体" panose="02010609060101010101" pitchFamily="49" charset="-122"/>
              </a:rPr>
              <a:t>166</a:t>
            </a:r>
            <a:r>
              <a:rPr lang="zh-CN" altLang="en-US" sz="1600" b="0" dirty="0">
                <a:solidFill>
                  <a:srgbClr val="000000"/>
                </a:solidFill>
                <a:latin typeface="楷体" panose="02010609060101010101" pitchFamily="49" charset="-122"/>
                <a:ea typeface="楷体" panose="02010609060101010101" pitchFamily="49" charset="-122"/>
              </a:rPr>
              <a:t>号</a:t>
            </a:r>
            <a:r>
              <a:rPr lang="en-US" altLang="zh-CN" sz="1600" b="0" dirty="0">
                <a:solidFill>
                  <a:srgbClr val="000000"/>
                </a:solidFill>
                <a:latin typeface="楷体" panose="02010609060101010101" pitchFamily="49" charset="-122"/>
                <a:ea typeface="楷体" panose="02010609060101010101" pitchFamily="49" charset="-122"/>
              </a:rPr>
              <a:t>—</a:t>
            </a:r>
            <a:r>
              <a:rPr lang="zh-CN" altLang="en-US" sz="1600" b="0" dirty="0">
                <a:solidFill>
                  <a:srgbClr val="000000"/>
                </a:solidFill>
                <a:latin typeface="楷体" panose="02010609060101010101" pitchFamily="49" charset="-122"/>
                <a:ea typeface="楷体" panose="02010609060101010101" pitchFamily="49" charset="-122"/>
              </a:rPr>
              <a:t>建筑起重机械安全监督管理规定</a:t>
            </a:r>
            <a:r>
              <a:rPr lang="en-US" altLang="zh-CN" sz="1600" b="0" dirty="0">
                <a:solidFill>
                  <a:srgbClr val="000000"/>
                </a:solidFill>
                <a:latin typeface="楷体" panose="02010609060101010101" pitchFamily="49" charset="-122"/>
                <a:ea typeface="楷体" panose="02010609060101010101" pitchFamily="49" charset="-122"/>
              </a:rPr>
              <a:t>》</a:t>
            </a:r>
            <a:r>
              <a:rPr lang="zh-CN" altLang="en-US" sz="1600" b="0" dirty="0">
                <a:solidFill>
                  <a:srgbClr val="000000"/>
                </a:solidFill>
                <a:latin typeface="楷体" panose="02010609060101010101" pitchFamily="49" charset="-122"/>
                <a:ea typeface="楷体" panose="02010609060101010101" pitchFamily="49" charset="-122"/>
              </a:rPr>
              <a:t>第二十条规定验收就投入使用，也是导致本次事故的直接原因</a:t>
            </a:r>
            <a:r>
              <a:rPr lang="zh-CN" altLang="en-US" sz="1600" b="0" dirty="0" smtClean="0">
                <a:solidFill>
                  <a:srgbClr val="000000"/>
                </a:solidFill>
                <a:latin typeface="楷体" panose="02010609060101010101" pitchFamily="49" charset="-122"/>
                <a:ea typeface="楷体" panose="02010609060101010101" pitchFamily="49" charset="-122"/>
              </a:rPr>
              <a:t>。</a:t>
            </a:r>
            <a:endParaRPr lang="en-US" altLang="zh-CN" sz="1600" b="0" dirty="0" smtClean="0">
              <a:solidFill>
                <a:srgbClr val="000000"/>
              </a:solidFill>
              <a:latin typeface="楷体" panose="02010609060101010101" pitchFamily="49" charset="-122"/>
              <a:ea typeface="楷体" panose="02010609060101010101" pitchFamily="49" charset="-122"/>
            </a:endParaRPr>
          </a:p>
          <a:p>
            <a:pPr indent="457200" eaLnBrk="1" hangingPunct="1">
              <a:lnSpc>
                <a:spcPct val="150000"/>
              </a:lnSpc>
            </a:pPr>
            <a:r>
              <a:rPr lang="zh-CN" altLang="en-US" sz="1600" b="0" dirty="0" smtClean="0">
                <a:solidFill>
                  <a:srgbClr val="FF0000"/>
                </a:solidFill>
                <a:latin typeface="楷体" panose="02010609060101010101" pitchFamily="49" charset="-122"/>
                <a:ea typeface="楷体" panose="02010609060101010101" pitchFamily="49" charset="-122"/>
              </a:rPr>
              <a:t>间接</a:t>
            </a:r>
            <a:r>
              <a:rPr lang="zh-CN" altLang="en-US" sz="1600" b="0" dirty="0">
                <a:solidFill>
                  <a:srgbClr val="FF0000"/>
                </a:solidFill>
                <a:latin typeface="楷体" panose="02010609060101010101" pitchFamily="49" charset="-122"/>
                <a:ea typeface="楷体" panose="02010609060101010101" pitchFamily="49" charset="-122"/>
              </a:rPr>
              <a:t>原因：</a:t>
            </a:r>
            <a:endParaRPr lang="en-US" altLang="zh-CN" sz="1600" b="0" dirty="0">
              <a:solidFill>
                <a:srgbClr val="FF0000"/>
              </a:solidFill>
              <a:latin typeface="楷体" panose="02010609060101010101" pitchFamily="49" charset="-122"/>
              <a:ea typeface="楷体" panose="02010609060101010101" pitchFamily="49" charset="-122"/>
            </a:endParaRPr>
          </a:p>
          <a:p>
            <a:pPr marL="342900" indent="-342900" eaLnBrk="1" hangingPunct="1">
              <a:lnSpc>
                <a:spcPct val="150000"/>
              </a:lnSpc>
              <a:buFont typeface="+mj-ea"/>
              <a:buAutoNum type="circleNumDbPlain"/>
            </a:pPr>
            <a:r>
              <a:rPr lang="zh-CN" altLang="en-US" sz="1600" b="0" dirty="0">
                <a:solidFill>
                  <a:srgbClr val="000000"/>
                </a:solidFill>
                <a:latin typeface="楷体" panose="02010609060101010101" pitchFamily="49" charset="-122"/>
                <a:ea typeface="楷体" panose="02010609060101010101" pitchFamily="49" charset="-122"/>
              </a:rPr>
              <a:t>设备产权单位未按规定办理产权登记备案手续，并丏在无安装资质的情况下自行安装，在附着顶升后未按规定组织验收就交付</a:t>
            </a:r>
            <a:r>
              <a:rPr lang="zh-CN" altLang="en-US" sz="1600" b="0" dirty="0" smtClean="0">
                <a:solidFill>
                  <a:srgbClr val="000000"/>
                </a:solidFill>
                <a:latin typeface="楷体" panose="02010609060101010101" pitchFamily="49" charset="-122"/>
                <a:ea typeface="楷体" panose="02010609060101010101" pitchFamily="49" charset="-122"/>
              </a:rPr>
              <a:t>使用。</a:t>
            </a:r>
            <a:endParaRPr lang="en-US" altLang="zh-CN" sz="1600" b="0" dirty="0">
              <a:solidFill>
                <a:srgbClr val="000000"/>
              </a:solidFill>
              <a:latin typeface="楷体" panose="02010609060101010101" pitchFamily="49" charset="-122"/>
              <a:ea typeface="楷体" panose="02010609060101010101" pitchFamily="49" charset="-122"/>
            </a:endParaRPr>
          </a:p>
          <a:p>
            <a:pPr marL="342900" indent="-342900" eaLnBrk="1" hangingPunct="1">
              <a:lnSpc>
                <a:spcPct val="150000"/>
              </a:lnSpc>
              <a:buFont typeface="+mj-ea"/>
              <a:buAutoNum type="circleNumDbPlain"/>
            </a:pPr>
            <a:r>
              <a:rPr lang="zh-CN" altLang="en-US" sz="1600" b="0" dirty="0">
                <a:solidFill>
                  <a:srgbClr val="000000"/>
                </a:solidFill>
                <a:latin typeface="楷体" panose="02010609060101010101" pitchFamily="49" charset="-122"/>
                <a:ea typeface="楷体" panose="02010609060101010101" pitchFamily="49" charset="-122"/>
              </a:rPr>
              <a:t>项目总保单位安全管理丌到位，监理单位未切实履行监理</a:t>
            </a:r>
            <a:r>
              <a:rPr lang="zh-CN" altLang="en-US" sz="1600" b="0" dirty="0" smtClean="0">
                <a:solidFill>
                  <a:srgbClr val="000000"/>
                </a:solidFill>
                <a:latin typeface="楷体" panose="02010609060101010101" pitchFamily="49" charset="-122"/>
                <a:ea typeface="楷体" panose="02010609060101010101" pitchFamily="49" charset="-122"/>
              </a:rPr>
              <a:t>职。</a:t>
            </a:r>
            <a:endParaRPr lang="en-US" altLang="zh-CN" sz="1600" b="0" dirty="0">
              <a:solidFill>
                <a:srgbClr val="000000"/>
              </a:solidFill>
              <a:latin typeface="楷体" panose="02010609060101010101" pitchFamily="49" charset="-122"/>
              <a:ea typeface="楷体" panose="02010609060101010101" pitchFamily="49" charset="-122"/>
            </a:endParaRPr>
          </a:p>
          <a:p>
            <a:pPr indent="457200" eaLnBrk="1" hangingPunct="1">
              <a:lnSpc>
                <a:spcPct val="150000"/>
              </a:lnSpc>
            </a:pPr>
            <a:r>
              <a:rPr lang="zh-CN" altLang="en-US" sz="1600" b="0" dirty="0" smtClean="0">
                <a:solidFill>
                  <a:srgbClr val="FF0000"/>
                </a:solidFill>
                <a:latin typeface="楷体" panose="02010609060101010101" pitchFamily="49" charset="-122"/>
                <a:ea typeface="楷体" panose="02010609060101010101" pitchFamily="49" charset="-122"/>
              </a:rPr>
              <a:t>事故</a:t>
            </a:r>
            <a:r>
              <a:rPr lang="zh-CN" altLang="en-US" sz="1600" b="0" dirty="0">
                <a:solidFill>
                  <a:srgbClr val="FF0000"/>
                </a:solidFill>
                <a:latin typeface="楷体" panose="02010609060101010101" pitchFamily="49" charset="-122"/>
                <a:ea typeface="楷体" panose="02010609060101010101" pitchFamily="49" charset="-122"/>
              </a:rPr>
              <a:t>认定：</a:t>
            </a:r>
            <a:r>
              <a:rPr lang="zh-CN" altLang="en-US" sz="1600" b="0" dirty="0">
                <a:solidFill>
                  <a:srgbClr val="000000"/>
                </a:solidFill>
                <a:latin typeface="楷体" panose="02010609060101010101" pitchFamily="49" charset="-122"/>
                <a:ea typeface="楷体" panose="02010609060101010101" pitchFamily="49" charset="-122"/>
              </a:rPr>
              <a:t>经调查组认定，该事故是一起生产安全责任事故。</a:t>
            </a:r>
            <a:endParaRPr lang="en-US" altLang="zh-CN" sz="1600" b="0" dirty="0">
              <a:solidFill>
                <a:srgbClr val="0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smtClean="0">
                <a:solidFill>
                  <a:srgbClr val="000000"/>
                </a:solidFill>
                <a:latin typeface="楷体" panose="02010609060101010101" pitchFamily="49" charset="-122"/>
                <a:ea typeface="楷体" panose="02010609060101010101" pitchFamily="49" charset="-122"/>
              </a:rPr>
              <a:t>3</a:t>
            </a:r>
            <a:r>
              <a:rPr lang="zh-CN" altLang="en-US" sz="1800" dirty="0" smtClean="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施工升降机</a:t>
            </a:r>
            <a:r>
              <a:rPr lang="en-US" altLang="zh-CN" sz="1800" dirty="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主要组成</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6149"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a:solidFill>
                  <a:srgbClr val="000000"/>
                </a:solidFill>
                <a:latin typeface="楷体" panose="02010609060101010101" pitchFamily="49" charset="-122"/>
                <a:ea typeface="楷体" panose="02010609060101010101" pitchFamily="49" charset="-122"/>
              </a:rPr>
              <a:t>一</a:t>
            </a:r>
            <a:r>
              <a:rPr lang="zh-CN" altLang="en-US" sz="2400" b="0" dirty="0" smtClean="0">
                <a:solidFill>
                  <a:srgbClr val="000000"/>
                </a:solidFill>
                <a:latin typeface="楷体" panose="02010609060101010101" pitchFamily="49" charset="-122"/>
                <a:ea typeface="楷体" panose="02010609060101010101" pitchFamily="49" charset="-122"/>
              </a:rPr>
              <a:t>、概述</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10" name="矩形 69"/>
          <p:cNvSpPr>
            <a:spLocks noChangeArrowheads="1"/>
          </p:cNvSpPr>
          <p:nvPr/>
        </p:nvSpPr>
        <p:spPr bwMode="auto">
          <a:xfrm>
            <a:off x="2538891" y="3753036"/>
            <a:ext cx="147542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b="0" dirty="0" smtClean="0">
                <a:solidFill>
                  <a:srgbClr val="000000"/>
                </a:solidFill>
                <a:latin typeface="楷体" panose="02010609060101010101" pitchFamily="49" charset="-122"/>
                <a:ea typeface="楷体" panose="02010609060101010101" pitchFamily="49" charset="-122"/>
              </a:rPr>
              <a:t>底架围栏</a:t>
            </a:r>
            <a:endParaRPr lang="zh-CN" altLang="en-US" b="0" dirty="0">
              <a:solidFill>
                <a:srgbClr val="000000"/>
              </a:solidFill>
              <a:latin typeface="楷体" panose="02010609060101010101" pitchFamily="49" charset="-122"/>
              <a:ea typeface="楷体" panose="02010609060101010101" pitchFamily="49" charset="-122"/>
            </a:endParaRPr>
          </a:p>
        </p:txBody>
      </p:sp>
      <p:sp>
        <p:nvSpPr>
          <p:cNvPr id="11" name="矩形 69"/>
          <p:cNvSpPr>
            <a:spLocks noChangeArrowheads="1"/>
          </p:cNvSpPr>
          <p:nvPr/>
        </p:nvSpPr>
        <p:spPr bwMode="auto">
          <a:xfrm>
            <a:off x="6404141" y="3753036"/>
            <a:ext cx="147542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b="0" dirty="0" smtClean="0">
                <a:solidFill>
                  <a:srgbClr val="000000"/>
                </a:solidFill>
                <a:latin typeface="楷体" panose="02010609060101010101" pitchFamily="49" charset="-122"/>
                <a:ea typeface="楷体" panose="02010609060101010101" pitchFamily="49" charset="-122"/>
              </a:rPr>
              <a:t>吊笼</a:t>
            </a:r>
            <a:endParaRPr lang="zh-CN" altLang="en-US" b="0" dirty="0">
              <a:solidFill>
                <a:srgbClr val="000000"/>
              </a:solidFill>
              <a:latin typeface="楷体" panose="02010609060101010101" pitchFamily="49" charset="-122"/>
              <a:ea typeface="楷体" panose="02010609060101010101" pitchFamily="49" charset="-122"/>
            </a:endParaRPr>
          </a:p>
        </p:txBody>
      </p:sp>
      <p:sp>
        <p:nvSpPr>
          <p:cNvPr id="12" name="矩形 69"/>
          <p:cNvSpPr>
            <a:spLocks noChangeArrowheads="1"/>
          </p:cNvSpPr>
          <p:nvPr/>
        </p:nvSpPr>
        <p:spPr bwMode="auto">
          <a:xfrm>
            <a:off x="2496821" y="6433393"/>
            <a:ext cx="147542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b="0" dirty="0" smtClean="0">
                <a:solidFill>
                  <a:srgbClr val="000000"/>
                </a:solidFill>
                <a:latin typeface="楷体" panose="02010609060101010101" pitchFamily="49" charset="-122"/>
                <a:ea typeface="楷体" panose="02010609060101010101" pitchFamily="49" charset="-122"/>
              </a:rPr>
              <a:t>导轨附着架</a:t>
            </a:r>
            <a:endParaRPr lang="zh-CN" altLang="en-US" b="0" dirty="0">
              <a:solidFill>
                <a:srgbClr val="000000"/>
              </a:solidFill>
              <a:latin typeface="楷体" panose="02010609060101010101" pitchFamily="49" charset="-122"/>
              <a:ea typeface="楷体" panose="02010609060101010101" pitchFamily="49" charset="-122"/>
            </a:endParaRPr>
          </a:p>
        </p:txBody>
      </p:sp>
      <p:sp>
        <p:nvSpPr>
          <p:cNvPr id="15" name="矩形 69"/>
          <p:cNvSpPr>
            <a:spLocks noChangeArrowheads="1"/>
          </p:cNvSpPr>
          <p:nvPr/>
        </p:nvSpPr>
        <p:spPr bwMode="auto">
          <a:xfrm>
            <a:off x="6257721" y="6433591"/>
            <a:ext cx="17682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b="0" dirty="0" smtClean="0">
                <a:solidFill>
                  <a:srgbClr val="000000"/>
                </a:solidFill>
                <a:latin typeface="楷体" panose="02010609060101010101" pitchFamily="49" charset="-122"/>
                <a:ea typeface="楷体" panose="02010609060101010101" pitchFamily="49" charset="-122"/>
              </a:rPr>
              <a:t>导轨架（标准节）</a:t>
            </a:r>
            <a:endParaRPr lang="zh-CN" altLang="en-US" b="0" dirty="0">
              <a:solidFill>
                <a:srgbClr val="000000"/>
              </a:solidFill>
              <a:latin typeface="楷体" panose="02010609060101010101" pitchFamily="49" charset="-122"/>
              <a:ea typeface="楷体" panose="02010609060101010101" pitchFamily="49" charset="-122"/>
            </a:endParaRPr>
          </a:p>
        </p:txBody>
      </p:sp>
      <p:pic>
        <p:nvPicPr>
          <p:cNvPr id="1026" name="Picture 2" descr="C:\Users\Administrator\Desktop\施工电梯课件\施工电梯课件IMG_66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6601" y="1479646"/>
            <a:ext cx="28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Desktop\施工电梯课件\施工电梯课件IMG_65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1851" y="1479646"/>
            <a:ext cx="162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strator\Desktop\施工电梯课件\施工电梯课件IMG_66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1851" y="4165381"/>
            <a:ext cx="162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istrator\Desktop\施工电梯课件\IMG_657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6601" y="4165381"/>
            <a:ext cx="288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3" name="椭圆 2"/>
          <p:cNvSpPr/>
          <p:nvPr/>
        </p:nvSpPr>
        <p:spPr bwMode="auto">
          <a:xfrm>
            <a:off x="2195736" y="2384884"/>
            <a:ext cx="1908212" cy="1116124"/>
          </a:xfrm>
          <a:prstGeom prst="ellipse">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sp>
        <p:nvSpPr>
          <p:cNvPr id="21" name="椭圆 20"/>
          <p:cNvSpPr/>
          <p:nvPr/>
        </p:nvSpPr>
        <p:spPr bwMode="auto">
          <a:xfrm>
            <a:off x="6404141" y="1556792"/>
            <a:ext cx="1475420" cy="1944216"/>
          </a:xfrm>
          <a:prstGeom prst="ellipse">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sp>
        <p:nvSpPr>
          <p:cNvPr id="24" name="椭圆 23"/>
          <p:cNvSpPr/>
          <p:nvPr/>
        </p:nvSpPr>
        <p:spPr bwMode="auto">
          <a:xfrm>
            <a:off x="2915816" y="4833156"/>
            <a:ext cx="1656184" cy="864096"/>
          </a:xfrm>
          <a:prstGeom prst="ellipse">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sp>
        <p:nvSpPr>
          <p:cNvPr id="29" name="椭圆 28"/>
          <p:cNvSpPr/>
          <p:nvPr/>
        </p:nvSpPr>
        <p:spPr bwMode="auto">
          <a:xfrm>
            <a:off x="6876256" y="4293096"/>
            <a:ext cx="540060" cy="1800200"/>
          </a:xfrm>
          <a:prstGeom prst="ellipse">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latin typeface="楷体" panose="02010609060101010101" pitchFamily="49" charset="-122"/>
                <a:ea typeface="楷体" panose="02010609060101010101" pitchFamily="49" charset="-122"/>
              </a:rPr>
              <a:t>3</a:t>
            </a:r>
            <a:r>
              <a:rPr lang="zh-CN" altLang="en-US" sz="1800" dirty="0">
                <a:solidFill>
                  <a:srgbClr val="000000"/>
                </a:solidFill>
                <a:latin typeface="楷体" panose="02010609060101010101" pitchFamily="49" charset="-122"/>
                <a:ea typeface="楷体" panose="02010609060101010101" pitchFamily="49" charset="-122"/>
              </a:rPr>
              <a:t>、施工升降机典型事故案列分析</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19460"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smtClean="0">
                <a:solidFill>
                  <a:srgbClr val="000000"/>
                </a:solidFill>
                <a:latin typeface="楷体" panose="02010609060101010101" pitchFamily="49" charset="-122"/>
                <a:ea typeface="楷体" panose="02010609060101010101" pitchFamily="49" charset="-122"/>
              </a:rPr>
              <a:t>四、事故案列分析</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9" name="矩形 4"/>
          <p:cNvSpPr>
            <a:spLocks noChangeArrowheads="1"/>
          </p:cNvSpPr>
          <p:nvPr/>
        </p:nvSpPr>
        <p:spPr bwMode="auto">
          <a:xfrm>
            <a:off x="1538365" y="1268413"/>
            <a:ext cx="745791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457200" eaLnBrk="1" hangingPunct="1">
              <a:lnSpc>
                <a:spcPct val="150000"/>
              </a:lnSpc>
            </a:pPr>
            <a:r>
              <a:rPr lang="zh-CN" altLang="en-US" sz="1600" b="0" dirty="0" smtClean="0">
                <a:solidFill>
                  <a:srgbClr val="FF0000"/>
                </a:solidFill>
                <a:latin typeface="楷体" panose="02010609060101010101" pitchFamily="49" charset="-122"/>
                <a:ea typeface="楷体" panose="02010609060101010101" pitchFamily="49" charset="-122"/>
              </a:rPr>
              <a:t>事故预防措施：</a:t>
            </a:r>
            <a:endParaRPr lang="en-US" altLang="zh-CN" sz="1600" b="0" dirty="0" smtClean="0">
              <a:solidFill>
                <a:srgbClr val="FF0000"/>
              </a:solidFill>
              <a:latin typeface="楷体" panose="02010609060101010101" pitchFamily="49" charset="-122"/>
              <a:ea typeface="楷体" panose="02010609060101010101" pitchFamily="49" charset="-122"/>
            </a:endParaRPr>
          </a:p>
          <a:p>
            <a:pPr marL="342900" indent="-342900" eaLnBrk="1" hangingPunct="1">
              <a:lnSpc>
                <a:spcPct val="150000"/>
              </a:lnSpc>
              <a:buFont typeface="+mj-ea"/>
              <a:buAutoNum type="circleNumDbPlain"/>
            </a:pPr>
            <a:r>
              <a:rPr lang="zh-CN" altLang="en-US" sz="1600" b="0" dirty="0" smtClean="0">
                <a:solidFill>
                  <a:srgbClr val="000000"/>
                </a:solidFill>
                <a:latin typeface="楷体" panose="02010609060101010101" pitchFamily="49" charset="-122"/>
                <a:ea typeface="楷体" panose="02010609060101010101" pitchFamily="49" charset="-122"/>
              </a:rPr>
              <a:t>做好</a:t>
            </a:r>
            <a:r>
              <a:rPr lang="zh-CN" altLang="en-US" sz="1600" b="0" dirty="0">
                <a:solidFill>
                  <a:srgbClr val="000000"/>
                </a:solidFill>
                <a:latin typeface="楷体" panose="02010609060101010101" pitchFamily="49" charset="-122"/>
                <a:ea typeface="楷体" panose="02010609060101010101" pitchFamily="49" charset="-122"/>
              </a:rPr>
              <a:t>建筑起重机械设备的安全监管工作。</a:t>
            </a:r>
            <a:r>
              <a:rPr lang="zh-CN" altLang="en-US" sz="1600" b="0" dirty="0" smtClean="0">
                <a:solidFill>
                  <a:srgbClr val="000000"/>
                </a:solidFill>
                <a:latin typeface="楷体" panose="02010609060101010101" pitchFamily="49" charset="-122"/>
                <a:ea typeface="楷体" panose="02010609060101010101" pitchFamily="49" charset="-122"/>
              </a:rPr>
              <a:t>重点监督建筑</a:t>
            </a:r>
            <a:r>
              <a:rPr lang="zh-CN" altLang="en-US" sz="1600" b="0" dirty="0">
                <a:solidFill>
                  <a:srgbClr val="000000"/>
                </a:solidFill>
                <a:latin typeface="楷体" panose="02010609060101010101" pitchFamily="49" charset="-122"/>
                <a:ea typeface="楷体" panose="02010609060101010101" pitchFamily="49" charset="-122"/>
              </a:rPr>
              <a:t>起重机械安装拆卸专项施工方案的</a:t>
            </a:r>
            <a:r>
              <a:rPr lang="zh-CN" altLang="en-US" sz="1600" b="0" dirty="0" smtClean="0">
                <a:solidFill>
                  <a:srgbClr val="000000"/>
                </a:solidFill>
                <a:latin typeface="楷体" panose="02010609060101010101" pitchFamily="49" charset="-122"/>
                <a:ea typeface="楷体" panose="02010609060101010101" pitchFamily="49" charset="-122"/>
              </a:rPr>
              <a:t>编写审批</a:t>
            </a:r>
            <a:r>
              <a:rPr lang="zh-CN" altLang="en-US" sz="1600" b="0" dirty="0">
                <a:solidFill>
                  <a:srgbClr val="000000"/>
                </a:solidFill>
                <a:latin typeface="楷体" panose="02010609060101010101" pitchFamily="49" charset="-122"/>
                <a:ea typeface="楷体" panose="02010609060101010101" pitchFamily="49" charset="-122"/>
              </a:rPr>
              <a:t>。 </a:t>
            </a:r>
            <a:endParaRPr lang="zh-CN" altLang="en-US" sz="1600" b="0" dirty="0">
              <a:solidFill>
                <a:srgbClr val="000000"/>
              </a:solidFill>
              <a:latin typeface="楷体" panose="02010609060101010101" pitchFamily="49" charset="-122"/>
              <a:ea typeface="楷体" panose="02010609060101010101" pitchFamily="49" charset="-122"/>
            </a:endParaRPr>
          </a:p>
          <a:p>
            <a:pPr marL="342900" indent="-342900" eaLnBrk="1" hangingPunct="1">
              <a:lnSpc>
                <a:spcPct val="150000"/>
              </a:lnSpc>
              <a:buFont typeface="+mj-ea"/>
              <a:buAutoNum type="circleNumDbPlain"/>
            </a:pPr>
            <a:r>
              <a:rPr lang="zh-CN" altLang="en-US" sz="1600" b="0" dirty="0" smtClean="0">
                <a:solidFill>
                  <a:srgbClr val="000000"/>
                </a:solidFill>
                <a:latin typeface="楷体" panose="02010609060101010101" pitchFamily="49" charset="-122"/>
                <a:ea typeface="楷体" panose="02010609060101010101" pitchFamily="49" charset="-122"/>
              </a:rPr>
              <a:t>严格执行起重</a:t>
            </a:r>
            <a:r>
              <a:rPr lang="zh-CN" altLang="en-US" sz="1600" b="0" dirty="0">
                <a:solidFill>
                  <a:srgbClr val="000000"/>
                </a:solidFill>
                <a:latin typeface="楷体" panose="02010609060101010101" pitchFamily="49" charset="-122"/>
                <a:ea typeface="楷体" panose="02010609060101010101" pitchFamily="49" charset="-122"/>
              </a:rPr>
              <a:t>机械设备检测检验和备案登记。</a:t>
            </a:r>
            <a:endParaRPr lang="zh-CN" altLang="en-US" sz="1600" b="0" dirty="0">
              <a:solidFill>
                <a:srgbClr val="000000"/>
              </a:solidFill>
              <a:latin typeface="楷体" panose="02010609060101010101" pitchFamily="49" charset="-122"/>
              <a:ea typeface="楷体" panose="02010609060101010101" pitchFamily="49" charset="-122"/>
            </a:endParaRPr>
          </a:p>
          <a:p>
            <a:pPr marL="342900" indent="-342900" eaLnBrk="1" hangingPunct="1">
              <a:lnSpc>
                <a:spcPct val="150000"/>
              </a:lnSpc>
              <a:buFont typeface="+mj-ea"/>
              <a:buAutoNum type="circleNumDbPlain"/>
            </a:pPr>
            <a:r>
              <a:rPr lang="zh-CN" altLang="en-US" sz="1600" b="0" dirty="0" smtClean="0">
                <a:solidFill>
                  <a:srgbClr val="000000"/>
                </a:solidFill>
                <a:latin typeface="楷体" panose="02010609060101010101" pitchFamily="49" charset="-122"/>
                <a:ea typeface="楷体" panose="02010609060101010101" pitchFamily="49" charset="-122"/>
              </a:rPr>
              <a:t>重点排查起重</a:t>
            </a:r>
            <a:r>
              <a:rPr lang="zh-CN" altLang="en-US" sz="1600" b="0" dirty="0">
                <a:solidFill>
                  <a:srgbClr val="000000"/>
                </a:solidFill>
                <a:latin typeface="楷体" panose="02010609060101010101" pitchFamily="49" charset="-122"/>
                <a:ea typeface="楷体" panose="02010609060101010101" pitchFamily="49" charset="-122"/>
              </a:rPr>
              <a:t>机械租赁和安装验收、维护保养及特种作业人员持证</a:t>
            </a:r>
            <a:r>
              <a:rPr lang="zh-CN" altLang="en-US" sz="1600" b="0" dirty="0" smtClean="0">
                <a:solidFill>
                  <a:srgbClr val="000000"/>
                </a:solidFill>
                <a:latin typeface="楷体" panose="02010609060101010101" pitchFamily="49" charset="-122"/>
                <a:ea typeface="楷体" panose="02010609060101010101" pitchFamily="49" charset="-122"/>
              </a:rPr>
              <a:t>上岗。</a:t>
            </a:r>
            <a:endParaRPr lang="en-US" altLang="zh-CN" sz="1600" b="0" dirty="0" smtClean="0">
              <a:solidFill>
                <a:srgbClr val="000000"/>
              </a:solidFill>
              <a:latin typeface="楷体" panose="02010609060101010101" pitchFamily="49" charset="-122"/>
              <a:ea typeface="楷体" panose="02010609060101010101" pitchFamily="49" charset="-122"/>
            </a:endParaRPr>
          </a:p>
          <a:p>
            <a:pPr marL="342900" indent="-342900" eaLnBrk="1" hangingPunct="1">
              <a:lnSpc>
                <a:spcPct val="150000"/>
              </a:lnSpc>
              <a:buFont typeface="+mj-ea"/>
              <a:buAutoNum type="circleNumDbPlain"/>
            </a:pPr>
            <a:r>
              <a:rPr lang="zh-CN" altLang="en-US" sz="1600" b="0" dirty="0">
                <a:solidFill>
                  <a:srgbClr val="000000"/>
                </a:solidFill>
                <a:latin typeface="楷体" panose="02010609060101010101" pitchFamily="49" charset="-122"/>
                <a:ea typeface="楷体" panose="02010609060101010101" pitchFamily="49" charset="-122"/>
              </a:rPr>
              <a:t>大力</a:t>
            </a:r>
            <a:r>
              <a:rPr lang="zh-CN" altLang="en-US" sz="1600" b="0" dirty="0" smtClean="0">
                <a:solidFill>
                  <a:srgbClr val="000000"/>
                </a:solidFill>
                <a:latin typeface="楷体" panose="02010609060101010101" pitchFamily="49" charset="-122"/>
                <a:ea typeface="楷体" panose="02010609060101010101" pitchFamily="49" charset="-122"/>
              </a:rPr>
              <a:t>加强安全管理</a:t>
            </a:r>
            <a:r>
              <a:rPr lang="zh-CN" altLang="en-US" sz="1600" b="0" dirty="0">
                <a:solidFill>
                  <a:srgbClr val="000000"/>
                </a:solidFill>
                <a:latin typeface="楷体" panose="02010609060101010101" pitchFamily="49" charset="-122"/>
                <a:ea typeface="楷体" panose="02010609060101010101" pitchFamily="49" charset="-122"/>
              </a:rPr>
              <a:t>措施的具体落实到位</a:t>
            </a:r>
            <a:r>
              <a:rPr lang="zh-CN" altLang="en-US" sz="1600" b="0" dirty="0" smtClean="0">
                <a:solidFill>
                  <a:srgbClr val="000000"/>
                </a:solidFill>
                <a:latin typeface="楷体" panose="02010609060101010101" pitchFamily="49" charset="-122"/>
                <a:ea typeface="楷体" panose="02010609060101010101" pitchFamily="49" charset="-122"/>
              </a:rPr>
              <a:t>工作。</a:t>
            </a:r>
            <a:endParaRPr lang="zh-CN" altLang="en-US" sz="1600" b="0" dirty="0">
              <a:solidFill>
                <a:srgbClr val="0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smtClean="0">
                <a:solidFill>
                  <a:srgbClr val="000000"/>
                </a:solidFill>
                <a:latin typeface="楷体" panose="02010609060101010101" pitchFamily="49" charset="-122"/>
                <a:ea typeface="楷体" panose="02010609060101010101" pitchFamily="49" charset="-122"/>
              </a:rPr>
              <a:t>4</a:t>
            </a:r>
            <a:r>
              <a:rPr lang="zh-CN" altLang="en-US" sz="1800" dirty="0" smtClean="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施工升降机</a:t>
            </a:r>
            <a:r>
              <a:rPr lang="en-US" altLang="zh-CN" sz="1800" dirty="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安全装置</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6149"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a:solidFill>
                  <a:srgbClr val="000000"/>
                </a:solidFill>
                <a:latin typeface="楷体" panose="02010609060101010101" pitchFamily="49" charset="-122"/>
                <a:ea typeface="楷体" panose="02010609060101010101" pitchFamily="49" charset="-122"/>
              </a:rPr>
              <a:t>一</a:t>
            </a:r>
            <a:r>
              <a:rPr lang="zh-CN" altLang="en-US" sz="2400" b="0" dirty="0" smtClean="0">
                <a:solidFill>
                  <a:srgbClr val="000000"/>
                </a:solidFill>
                <a:latin typeface="楷体" panose="02010609060101010101" pitchFamily="49" charset="-122"/>
                <a:ea typeface="楷体" panose="02010609060101010101" pitchFamily="49" charset="-122"/>
              </a:rPr>
              <a:t>、概述</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11" name="矩形 69"/>
          <p:cNvSpPr>
            <a:spLocks noChangeArrowheads="1"/>
          </p:cNvSpPr>
          <p:nvPr/>
        </p:nvSpPr>
        <p:spPr bwMode="auto">
          <a:xfrm>
            <a:off x="1884531" y="1583794"/>
            <a:ext cx="2700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800" dirty="0">
                <a:solidFill>
                  <a:srgbClr val="DC4232"/>
                </a:solidFill>
                <a:latin typeface="楷体" panose="02010609060101010101" pitchFamily="49" charset="-122"/>
                <a:ea typeface="楷体" panose="02010609060101010101" pitchFamily="49" charset="-122"/>
              </a:rPr>
              <a:t>底架围栏行程开关（外笼门锁）</a:t>
            </a:r>
            <a:r>
              <a:rPr lang="en-US" altLang="zh-CN" sz="1800" dirty="0" smtClean="0">
                <a:solidFill>
                  <a:srgbClr val="DC4232"/>
                </a:solidFill>
                <a:latin typeface="楷体" panose="02010609060101010101" pitchFamily="49" charset="-122"/>
                <a:ea typeface="楷体" panose="02010609060101010101" pitchFamily="49" charset="-122"/>
              </a:rPr>
              <a:t>:</a:t>
            </a:r>
            <a:r>
              <a:rPr lang="zh-CN" altLang="en-US" sz="1800" b="0" dirty="0" smtClean="0">
                <a:solidFill>
                  <a:srgbClr val="000000"/>
                </a:solidFill>
                <a:latin typeface="楷体" panose="02010609060101010101" pitchFamily="49" charset="-122"/>
                <a:ea typeface="楷体" panose="02010609060101010101" pitchFamily="49" charset="-122"/>
              </a:rPr>
              <a:t>只有在</a:t>
            </a:r>
            <a:r>
              <a:rPr lang="zh-CN" altLang="en-US" sz="1800" b="0" dirty="0">
                <a:solidFill>
                  <a:srgbClr val="000000"/>
                </a:solidFill>
                <a:latin typeface="楷体" panose="02010609060101010101" pitchFamily="49" charset="-122"/>
                <a:ea typeface="楷体" panose="02010609060101010101" pitchFamily="49" charset="-122"/>
              </a:rPr>
              <a:t>两门全部关闭到位情况下电路接通</a:t>
            </a:r>
            <a:r>
              <a:rPr lang="zh-CN" altLang="en-US" sz="1800" b="0" dirty="0" smtClean="0">
                <a:solidFill>
                  <a:srgbClr val="000000"/>
                </a:solidFill>
                <a:latin typeface="楷体" panose="02010609060101010101" pitchFamily="49" charset="-122"/>
                <a:ea typeface="楷体" panose="02010609060101010101" pitchFamily="49" charset="-122"/>
              </a:rPr>
              <a:t>。</a:t>
            </a:r>
            <a:endParaRPr lang="zh-CN" altLang="en-US" sz="1800" b="0" dirty="0">
              <a:solidFill>
                <a:srgbClr val="000000"/>
              </a:solidFill>
              <a:latin typeface="楷体" panose="02010609060101010101" pitchFamily="49" charset="-122"/>
              <a:ea typeface="楷体" panose="02010609060101010101" pitchFamily="49" charset="-122"/>
            </a:endParaRPr>
          </a:p>
        </p:txBody>
      </p:sp>
      <p:sp>
        <p:nvSpPr>
          <p:cNvPr id="18" name="矩形 69"/>
          <p:cNvSpPr>
            <a:spLocks noChangeArrowheads="1"/>
          </p:cNvSpPr>
          <p:nvPr/>
        </p:nvSpPr>
        <p:spPr bwMode="auto">
          <a:xfrm>
            <a:off x="5864680" y="1599182"/>
            <a:ext cx="2700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800" dirty="0" smtClean="0">
                <a:solidFill>
                  <a:srgbClr val="DC4232"/>
                </a:solidFill>
                <a:latin typeface="楷体" panose="02010609060101010101" pitchFamily="49" charset="-122"/>
                <a:ea typeface="楷体" panose="02010609060101010101" pitchFamily="49" charset="-122"/>
              </a:rPr>
              <a:t>天窗限位：</a:t>
            </a:r>
            <a:r>
              <a:rPr lang="zh-CN" altLang="en-US" sz="1800" b="0" dirty="0" smtClean="0">
                <a:solidFill>
                  <a:srgbClr val="000000"/>
                </a:solidFill>
                <a:latin typeface="楷体" panose="02010609060101010101" pitchFamily="49" charset="-122"/>
                <a:ea typeface="楷体" panose="02010609060101010101" pitchFamily="49" charset="-122"/>
              </a:rPr>
              <a:t>当天窗被</a:t>
            </a:r>
            <a:r>
              <a:rPr lang="zh-CN" altLang="en-US" sz="1800" b="0" dirty="0">
                <a:solidFill>
                  <a:srgbClr val="000000"/>
                </a:solidFill>
                <a:latin typeface="楷体" panose="02010609060101010101" pitchFamily="49" charset="-122"/>
                <a:ea typeface="楷体" panose="02010609060101010101" pitchFamily="49" charset="-122"/>
              </a:rPr>
              <a:t>人为打开时，此开关断开，切断控制回路。</a:t>
            </a:r>
            <a:endParaRPr lang="zh-CN" altLang="en-US" sz="1800" b="0" dirty="0">
              <a:solidFill>
                <a:srgbClr val="000000"/>
              </a:solidFill>
              <a:latin typeface="楷体" panose="02010609060101010101" pitchFamily="49" charset="-122"/>
              <a:ea typeface="楷体" panose="02010609060101010101" pitchFamily="49" charset="-122"/>
            </a:endParaRPr>
          </a:p>
        </p:txBody>
      </p:sp>
      <p:pic>
        <p:nvPicPr>
          <p:cNvPr id="2050" name="Picture 2" descr="C:\Users\Administrator\Desktop\施工电梯课件\施工电梯课件IMG_65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4531" y="2943146"/>
            <a:ext cx="270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istrator\Desktop\施工电梯课件\施工电梯课件IMG_65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2943146"/>
            <a:ext cx="2700000" cy="3600000"/>
          </a:xfrm>
          <a:prstGeom prst="rect">
            <a:avLst/>
          </a:prstGeom>
          <a:noFill/>
          <a:extLst>
            <a:ext uri="{909E8E84-426E-40DD-AFC4-6F175D3DCCD1}">
              <a14:hiddenFill xmlns:a14="http://schemas.microsoft.com/office/drawing/2010/main">
                <a:solidFill>
                  <a:srgbClr val="FFFFFF"/>
                </a:solidFill>
              </a14:hiddenFill>
            </a:ext>
          </a:extLst>
        </p:spPr>
      </p:pic>
      <p:sp>
        <p:nvSpPr>
          <p:cNvPr id="20" name="椭圆 19"/>
          <p:cNvSpPr/>
          <p:nvPr/>
        </p:nvSpPr>
        <p:spPr bwMode="auto">
          <a:xfrm>
            <a:off x="2627784" y="3540650"/>
            <a:ext cx="1584176" cy="2772308"/>
          </a:xfrm>
          <a:prstGeom prst="ellipse">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sp>
        <p:nvSpPr>
          <p:cNvPr id="21" name="椭圆 20"/>
          <p:cNvSpPr/>
          <p:nvPr/>
        </p:nvSpPr>
        <p:spPr bwMode="auto">
          <a:xfrm>
            <a:off x="5868144" y="5016814"/>
            <a:ext cx="972108" cy="1224136"/>
          </a:xfrm>
          <a:prstGeom prst="ellipse">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smtClean="0">
                <a:solidFill>
                  <a:srgbClr val="000000"/>
                </a:solidFill>
                <a:latin typeface="楷体" panose="02010609060101010101" pitchFamily="49" charset="-122"/>
                <a:ea typeface="楷体" panose="02010609060101010101" pitchFamily="49" charset="-122"/>
              </a:rPr>
              <a:t>4</a:t>
            </a:r>
            <a:r>
              <a:rPr lang="zh-CN" altLang="en-US" sz="1800" dirty="0" smtClean="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施工升降机</a:t>
            </a:r>
            <a:r>
              <a:rPr lang="en-US" altLang="zh-CN" sz="1800" dirty="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安全装置</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6149"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a:solidFill>
                  <a:srgbClr val="000000"/>
                </a:solidFill>
                <a:latin typeface="楷体" panose="02010609060101010101" pitchFamily="49" charset="-122"/>
                <a:ea typeface="楷体" panose="02010609060101010101" pitchFamily="49" charset="-122"/>
              </a:rPr>
              <a:t>一</a:t>
            </a:r>
            <a:r>
              <a:rPr lang="zh-CN" altLang="en-US" sz="2400" b="0" dirty="0" smtClean="0">
                <a:solidFill>
                  <a:srgbClr val="000000"/>
                </a:solidFill>
                <a:latin typeface="楷体" panose="02010609060101010101" pitchFamily="49" charset="-122"/>
                <a:ea typeface="楷体" panose="02010609060101010101" pitchFamily="49" charset="-122"/>
              </a:rPr>
              <a:t>、概述</a:t>
            </a:r>
            <a:endParaRPr lang="en-US" altLang="zh-CN" sz="2400" b="0" dirty="0">
              <a:solidFill>
                <a:srgbClr val="000000"/>
              </a:solidFill>
              <a:latin typeface="楷体" panose="02010609060101010101" pitchFamily="49" charset="-122"/>
              <a:ea typeface="楷体" panose="02010609060101010101" pitchFamily="49" charset="-122"/>
            </a:endParaRPr>
          </a:p>
        </p:txBody>
      </p:sp>
      <p:sp>
        <p:nvSpPr>
          <p:cNvPr id="11" name="矩形 69"/>
          <p:cNvSpPr>
            <a:spLocks noChangeArrowheads="1"/>
          </p:cNvSpPr>
          <p:nvPr/>
        </p:nvSpPr>
        <p:spPr bwMode="auto">
          <a:xfrm>
            <a:off x="1572263" y="1880828"/>
            <a:ext cx="3360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800" dirty="0">
                <a:solidFill>
                  <a:srgbClr val="DC4232"/>
                </a:solidFill>
                <a:latin typeface="楷体" panose="02010609060101010101" pitchFamily="49" charset="-122"/>
                <a:ea typeface="楷体" panose="02010609060101010101" pitchFamily="49" charset="-122"/>
              </a:rPr>
              <a:t>底部</a:t>
            </a:r>
            <a:r>
              <a:rPr lang="zh-CN" altLang="en-US" sz="1800" dirty="0" smtClean="0">
                <a:solidFill>
                  <a:srgbClr val="DC4232"/>
                </a:solidFill>
                <a:latin typeface="楷体" panose="02010609060101010101" pitchFamily="49" charset="-122"/>
                <a:ea typeface="楷体" panose="02010609060101010101" pitchFamily="49" charset="-122"/>
              </a:rPr>
              <a:t>缓冲</a:t>
            </a:r>
            <a:r>
              <a:rPr lang="zh-CN" altLang="en-US" sz="1800" dirty="0">
                <a:solidFill>
                  <a:srgbClr val="DC4232"/>
                </a:solidFill>
                <a:latin typeface="楷体" panose="02010609060101010101" pitchFamily="49" charset="-122"/>
                <a:ea typeface="楷体" panose="02010609060101010101" pitchFamily="49" charset="-122"/>
              </a:rPr>
              <a:t>弹簧</a:t>
            </a:r>
            <a:r>
              <a:rPr lang="zh-CN" altLang="en-US" sz="1800" dirty="0" smtClean="0">
                <a:solidFill>
                  <a:srgbClr val="DC4232"/>
                </a:solidFill>
                <a:latin typeface="楷体" panose="02010609060101010101" pitchFamily="49" charset="-122"/>
                <a:ea typeface="楷体" panose="02010609060101010101" pitchFamily="49" charset="-122"/>
              </a:rPr>
              <a:t>：</a:t>
            </a:r>
            <a:r>
              <a:rPr lang="zh-CN" altLang="en-US" sz="1800" b="0" dirty="0">
                <a:solidFill>
                  <a:srgbClr val="000000"/>
                </a:solidFill>
                <a:latin typeface="楷体" panose="02010609060101010101" pitchFamily="49" charset="-122"/>
                <a:ea typeface="楷体" panose="02010609060101010101" pitchFamily="49" charset="-122"/>
              </a:rPr>
              <a:t>梯笼失控下坠时，减缓梯笼与地面的冲击，每个梯笼</a:t>
            </a:r>
            <a:r>
              <a:rPr lang="en-US" altLang="zh-CN" sz="1800" b="0" dirty="0">
                <a:solidFill>
                  <a:srgbClr val="000000"/>
                </a:solidFill>
                <a:latin typeface="楷体" panose="02010609060101010101" pitchFamily="49" charset="-122"/>
                <a:ea typeface="楷体" panose="02010609060101010101" pitchFamily="49" charset="-122"/>
              </a:rPr>
              <a:t>2</a:t>
            </a:r>
            <a:r>
              <a:rPr lang="zh-CN" altLang="en-US" sz="1800" b="0" dirty="0">
                <a:solidFill>
                  <a:srgbClr val="000000"/>
                </a:solidFill>
                <a:latin typeface="楷体" panose="02010609060101010101" pitchFamily="49" charset="-122"/>
                <a:ea typeface="楷体" panose="02010609060101010101" pitchFamily="49" charset="-122"/>
              </a:rPr>
              <a:t>个弹簧。</a:t>
            </a:r>
            <a:endParaRPr lang="zh-CN" altLang="en-US" sz="1800" b="0" dirty="0">
              <a:solidFill>
                <a:srgbClr val="000000"/>
              </a:solidFill>
              <a:latin typeface="楷体" panose="02010609060101010101" pitchFamily="49" charset="-122"/>
              <a:ea typeface="楷体" panose="02010609060101010101" pitchFamily="49" charset="-122"/>
            </a:endParaRPr>
          </a:p>
        </p:txBody>
      </p:sp>
      <p:sp>
        <p:nvSpPr>
          <p:cNvPr id="18" name="矩形 69"/>
          <p:cNvSpPr>
            <a:spLocks noChangeArrowheads="1"/>
          </p:cNvSpPr>
          <p:nvPr/>
        </p:nvSpPr>
        <p:spPr bwMode="auto">
          <a:xfrm>
            <a:off x="5611980" y="1880828"/>
            <a:ext cx="3360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800" dirty="0" smtClean="0">
                <a:solidFill>
                  <a:srgbClr val="DC4232"/>
                </a:solidFill>
                <a:latin typeface="楷体" panose="02010609060101010101" pitchFamily="49" charset="-122"/>
                <a:ea typeface="楷体" panose="02010609060101010101" pitchFamily="49" charset="-122"/>
              </a:rPr>
              <a:t>操作平台（急停开关）：</a:t>
            </a:r>
            <a:r>
              <a:rPr lang="zh-CN" altLang="en-US" sz="1800" b="0" dirty="0">
                <a:solidFill>
                  <a:srgbClr val="000000"/>
                </a:solidFill>
                <a:latin typeface="楷体" panose="02010609060101010101" pitchFamily="49" charset="-122"/>
                <a:ea typeface="楷体" panose="02010609060101010101" pitchFamily="49" charset="-122"/>
              </a:rPr>
              <a:t>非自动复位型，</a:t>
            </a:r>
            <a:r>
              <a:rPr lang="zh-CN" altLang="en-US" sz="1800" b="0" dirty="0" smtClean="0">
                <a:solidFill>
                  <a:srgbClr val="000000"/>
                </a:solidFill>
                <a:latin typeface="楷体" panose="02010609060101010101" pitchFamily="49" charset="-122"/>
                <a:ea typeface="楷体" panose="02010609060101010101" pitchFamily="49" charset="-122"/>
              </a:rPr>
              <a:t>任何时候</a:t>
            </a:r>
            <a:r>
              <a:rPr lang="zh-CN" altLang="en-US" sz="1800" b="0" dirty="0">
                <a:solidFill>
                  <a:srgbClr val="000000"/>
                </a:solidFill>
                <a:latin typeface="楷体" panose="02010609060101010101" pitchFamily="49" charset="-122"/>
                <a:ea typeface="楷体" panose="02010609060101010101" pitchFamily="49" charset="-122"/>
              </a:rPr>
              <a:t>均可切断</a:t>
            </a:r>
            <a:r>
              <a:rPr lang="zh-CN" altLang="en-US" sz="1800" b="0" dirty="0" smtClean="0">
                <a:solidFill>
                  <a:srgbClr val="000000"/>
                </a:solidFill>
                <a:latin typeface="楷体" panose="02010609060101010101" pitchFamily="49" charset="-122"/>
                <a:ea typeface="楷体" panose="02010609060101010101" pitchFamily="49" charset="-122"/>
              </a:rPr>
              <a:t>控制电路</a:t>
            </a:r>
            <a:r>
              <a:rPr lang="zh-CN" altLang="en-US" sz="1800" b="0" dirty="0">
                <a:solidFill>
                  <a:srgbClr val="000000"/>
                </a:solidFill>
                <a:latin typeface="楷体" panose="02010609060101010101" pitchFamily="49" charset="-122"/>
                <a:ea typeface="楷体" panose="02010609060101010101" pitchFamily="49" charset="-122"/>
              </a:rPr>
              <a:t>停止梯笼</a:t>
            </a:r>
            <a:r>
              <a:rPr lang="zh-CN" altLang="en-US" sz="1800" b="0" dirty="0" smtClean="0">
                <a:solidFill>
                  <a:srgbClr val="000000"/>
                </a:solidFill>
                <a:latin typeface="楷体" panose="02010609060101010101" pitchFamily="49" charset="-122"/>
                <a:ea typeface="楷体" panose="02010609060101010101" pitchFamily="49" charset="-122"/>
              </a:rPr>
              <a:t>运行。</a:t>
            </a:r>
            <a:endParaRPr lang="zh-CN" altLang="en-US" sz="1800" b="0" dirty="0">
              <a:solidFill>
                <a:srgbClr val="000000"/>
              </a:solidFill>
              <a:latin typeface="楷体" panose="02010609060101010101" pitchFamily="49" charset="-122"/>
              <a:ea typeface="楷体" panose="02010609060101010101" pitchFamily="49" charset="-122"/>
            </a:endParaRPr>
          </a:p>
        </p:txBody>
      </p:sp>
      <p:pic>
        <p:nvPicPr>
          <p:cNvPr id="3074" name="Picture 2" descr="C:\Users\Administrator\Desktop\施工电梯课件\施工电梯课件IMG_65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4531" y="3465004"/>
            <a:ext cx="336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13" name="椭圆 12"/>
          <p:cNvSpPr/>
          <p:nvPr/>
        </p:nvSpPr>
        <p:spPr bwMode="auto">
          <a:xfrm>
            <a:off x="2483768" y="3645024"/>
            <a:ext cx="1224136" cy="2196244"/>
          </a:xfrm>
          <a:prstGeom prst="ellipse">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pic>
        <p:nvPicPr>
          <p:cNvPr id="3075" name="Picture 3" descr="C:\Users\Administrator\Desktop\施工电梯课件\施工电梯课件IMG_66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5611980" y="3483146"/>
            <a:ext cx="336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16" name="椭圆 15"/>
          <p:cNvSpPr/>
          <p:nvPr/>
        </p:nvSpPr>
        <p:spPr bwMode="auto">
          <a:xfrm>
            <a:off x="6912260" y="4725004"/>
            <a:ext cx="720080" cy="612208"/>
          </a:xfrm>
          <a:prstGeom prst="ellipse">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650" y="228600"/>
            <a:ext cx="77533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矩形 3"/>
          <p:cNvSpPr>
            <a:spLocks noChangeArrowheads="1"/>
          </p:cNvSpPr>
          <p:nvPr/>
        </p:nvSpPr>
        <p:spPr bwMode="auto">
          <a:xfrm>
            <a:off x="1390650" y="930275"/>
            <a:ext cx="771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smtClean="0">
                <a:solidFill>
                  <a:srgbClr val="000000"/>
                </a:solidFill>
                <a:latin typeface="楷体" panose="02010609060101010101" pitchFamily="49" charset="-122"/>
                <a:ea typeface="楷体" panose="02010609060101010101" pitchFamily="49" charset="-122"/>
              </a:rPr>
              <a:t>4</a:t>
            </a:r>
            <a:r>
              <a:rPr lang="zh-CN" altLang="en-US" sz="1800" dirty="0" smtClean="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施工升降机</a:t>
            </a:r>
            <a:r>
              <a:rPr lang="en-US" altLang="zh-CN" sz="1800" dirty="0">
                <a:solidFill>
                  <a:srgbClr val="000000"/>
                </a:solidFill>
                <a:latin typeface="楷体" panose="02010609060101010101" pitchFamily="49" charset="-122"/>
                <a:ea typeface="楷体" panose="02010609060101010101" pitchFamily="49" charset="-122"/>
              </a:rPr>
              <a:t>—</a:t>
            </a:r>
            <a:r>
              <a:rPr lang="zh-CN" altLang="en-US" sz="1800" dirty="0">
                <a:solidFill>
                  <a:srgbClr val="000000"/>
                </a:solidFill>
                <a:latin typeface="楷体" panose="02010609060101010101" pitchFamily="49" charset="-122"/>
                <a:ea typeface="楷体" panose="02010609060101010101" pitchFamily="49" charset="-122"/>
              </a:rPr>
              <a:t>安全装置</a:t>
            </a:r>
            <a:endParaRPr lang="zh-CN" altLang="en-US" sz="1800" dirty="0">
              <a:solidFill>
                <a:srgbClr val="000000"/>
              </a:solidFill>
              <a:latin typeface="楷体" panose="02010609060101010101" pitchFamily="49" charset="-122"/>
              <a:ea typeface="楷体" panose="02010609060101010101" pitchFamily="49" charset="-122"/>
            </a:endParaRPr>
          </a:p>
        </p:txBody>
      </p:sp>
      <p:sp>
        <p:nvSpPr>
          <p:cNvPr id="6149" name="TextBox 21"/>
          <p:cNvSpPr txBox="1">
            <a:spLocks noChangeArrowheads="1"/>
          </p:cNvSpPr>
          <p:nvPr/>
        </p:nvSpPr>
        <p:spPr bwMode="auto">
          <a:xfrm>
            <a:off x="1392238" y="301625"/>
            <a:ext cx="36845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2B166E"/>
                </a:solidFill>
                <a:latin typeface="华文新魏" panose="02010800040101010101" pitchFamily="2" charset="-122"/>
                <a:ea typeface="华文新魏" panose="02010800040101010101" pitchFamily="2" charset="-122"/>
              </a:defRPr>
            </a:lvl1pPr>
            <a:lvl2pPr marL="742950" indent="-285750">
              <a:defRPr sz="1400" b="1">
                <a:solidFill>
                  <a:srgbClr val="2B166E"/>
                </a:solidFill>
                <a:latin typeface="华文新魏" panose="02010800040101010101" pitchFamily="2" charset="-122"/>
                <a:ea typeface="华文新魏" panose="02010800040101010101" pitchFamily="2" charset="-122"/>
              </a:defRPr>
            </a:lvl2pPr>
            <a:lvl3pPr marL="1143000" indent="-228600">
              <a:defRPr sz="1400" b="1">
                <a:solidFill>
                  <a:srgbClr val="2B166E"/>
                </a:solidFill>
                <a:latin typeface="华文新魏" panose="02010800040101010101" pitchFamily="2" charset="-122"/>
                <a:ea typeface="华文新魏" panose="02010800040101010101" pitchFamily="2" charset="-122"/>
              </a:defRPr>
            </a:lvl3pPr>
            <a:lvl4pPr marL="1600200" indent="-228600">
              <a:defRPr sz="1400" b="1">
                <a:solidFill>
                  <a:srgbClr val="2B166E"/>
                </a:solidFill>
                <a:latin typeface="华文新魏" panose="02010800040101010101" pitchFamily="2" charset="-122"/>
                <a:ea typeface="华文新魏" panose="02010800040101010101" pitchFamily="2" charset="-122"/>
              </a:defRPr>
            </a:lvl4pPr>
            <a:lvl5pPr marL="2057400" indent="-228600">
              <a:defRPr sz="1400" b="1">
                <a:solidFill>
                  <a:srgbClr val="2B166E"/>
                </a:solidFill>
                <a:latin typeface="华文新魏" panose="02010800040101010101" pitchFamily="2" charset="-122"/>
                <a:ea typeface="华文新魏" panose="02010800040101010101" pitchFamily="2" charset="-122"/>
              </a:defRPr>
            </a:lvl5pPr>
            <a:lvl6pPr marL="25146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6pPr>
            <a:lvl7pPr marL="29718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7pPr>
            <a:lvl8pPr marL="34290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8pPr>
            <a:lvl9pPr marL="3886200" indent="-228600" eaLnBrk="0" fontAlgn="base" hangingPunct="0">
              <a:spcBef>
                <a:spcPct val="0"/>
              </a:spcBef>
              <a:spcAft>
                <a:spcPct val="0"/>
              </a:spcAft>
              <a:defRPr sz="1400" b="1">
                <a:solidFill>
                  <a:srgbClr val="2B166E"/>
                </a:solidFill>
                <a:latin typeface="华文新魏" panose="02010800040101010101" pitchFamily="2" charset="-122"/>
                <a:ea typeface="华文新魏" panose="02010800040101010101" pitchFamily="2" charset="-122"/>
              </a:defRPr>
            </a:lvl9pPr>
          </a:lstStyle>
          <a:p>
            <a:pPr eaLnBrk="1" hangingPunct="1">
              <a:lnSpc>
                <a:spcPts val="3500"/>
              </a:lnSpc>
            </a:pPr>
            <a:r>
              <a:rPr lang="zh-CN" altLang="en-US" sz="2400" b="0" dirty="0">
                <a:solidFill>
                  <a:srgbClr val="000000"/>
                </a:solidFill>
                <a:latin typeface="楷体" panose="02010609060101010101" pitchFamily="49" charset="-122"/>
                <a:ea typeface="楷体" panose="02010609060101010101" pitchFamily="49" charset="-122"/>
              </a:rPr>
              <a:t>一</a:t>
            </a:r>
            <a:r>
              <a:rPr lang="zh-CN" altLang="en-US" sz="2400" b="0" dirty="0" smtClean="0">
                <a:solidFill>
                  <a:srgbClr val="000000"/>
                </a:solidFill>
                <a:latin typeface="楷体" panose="02010609060101010101" pitchFamily="49" charset="-122"/>
                <a:ea typeface="楷体" panose="02010609060101010101" pitchFamily="49" charset="-122"/>
              </a:rPr>
              <a:t>、概述</a:t>
            </a:r>
            <a:endParaRPr lang="en-US" altLang="zh-CN" sz="2400" b="0" dirty="0">
              <a:solidFill>
                <a:srgbClr val="000000"/>
              </a:solidFill>
              <a:latin typeface="楷体" panose="02010609060101010101" pitchFamily="49" charset="-122"/>
              <a:ea typeface="楷体" panose="02010609060101010101" pitchFamily="49" charset="-122"/>
            </a:endParaRPr>
          </a:p>
        </p:txBody>
      </p:sp>
      <p:pic>
        <p:nvPicPr>
          <p:cNvPr id="5122" name="Picture 2" descr="C:\Users\Administrator\Desktop\施工电梯课件\施工电梯课件IMG_65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6352" y="3130689"/>
            <a:ext cx="4800000" cy="3600000"/>
          </a:xfrm>
          <a:prstGeom prst="rect">
            <a:avLst/>
          </a:prstGeom>
          <a:noFill/>
          <a:extLst>
            <a:ext uri="{909E8E84-426E-40DD-AFC4-6F175D3DCCD1}">
              <a14:hiddenFill xmlns:a14="http://schemas.microsoft.com/office/drawing/2010/main">
                <a:solidFill>
                  <a:srgbClr val="FFFFFF"/>
                </a:solidFill>
              </a14:hiddenFill>
            </a:ext>
          </a:extLst>
        </p:spPr>
      </p:pic>
      <p:sp>
        <p:nvSpPr>
          <p:cNvPr id="13" name="椭圆 12"/>
          <p:cNvSpPr/>
          <p:nvPr/>
        </p:nvSpPr>
        <p:spPr bwMode="auto">
          <a:xfrm>
            <a:off x="4097945" y="3778761"/>
            <a:ext cx="2124806" cy="900100"/>
          </a:xfrm>
          <a:prstGeom prst="ellipse">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sp>
        <p:nvSpPr>
          <p:cNvPr id="14" name="椭圆 13"/>
          <p:cNvSpPr/>
          <p:nvPr/>
        </p:nvSpPr>
        <p:spPr bwMode="auto">
          <a:xfrm>
            <a:off x="4421980" y="4786873"/>
            <a:ext cx="2052228" cy="1836204"/>
          </a:xfrm>
          <a:prstGeom prst="ellipse">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endParaRPr>
          </a:p>
        </p:txBody>
      </p:sp>
      <p:sp>
        <p:nvSpPr>
          <p:cNvPr id="6" name="线形标注 2 5"/>
          <p:cNvSpPr/>
          <p:nvPr/>
        </p:nvSpPr>
        <p:spPr bwMode="auto">
          <a:xfrm flipH="1">
            <a:off x="1428240" y="1376363"/>
            <a:ext cx="3179764" cy="1620589"/>
          </a:xfrm>
          <a:prstGeom prst="borderCallout2">
            <a:avLst>
              <a:gd name="adj1" fmla="val 49784"/>
              <a:gd name="adj2" fmla="val -4337"/>
              <a:gd name="adj3" fmla="val 49784"/>
              <a:gd name="adj4" fmla="val -17733"/>
              <a:gd name="adj5" fmla="val 179080"/>
              <a:gd name="adj6" fmla="val -18226"/>
            </a:avLst>
          </a:prstGeom>
          <a:noFill/>
          <a:ln w="38100"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lstStyle/>
          <a:p>
            <a:r>
              <a:rPr lang="zh-CN" altLang="en-US" sz="1800" dirty="0">
                <a:solidFill>
                  <a:srgbClr val="DC4232"/>
                </a:solidFill>
                <a:latin typeface="楷体" panose="02010609060101010101" pitchFamily="49" charset="-122"/>
                <a:ea typeface="楷体" panose="02010609060101010101" pitchFamily="49" charset="-122"/>
              </a:rPr>
              <a:t>上下限位开关</a:t>
            </a:r>
            <a:r>
              <a:rPr lang="zh-CN" altLang="en-US" sz="1800" dirty="0" smtClean="0">
                <a:solidFill>
                  <a:srgbClr val="DC4232"/>
                </a:solidFill>
                <a:latin typeface="楷体" panose="02010609060101010101" pitchFamily="49" charset="-122"/>
                <a:ea typeface="楷体" panose="02010609060101010101" pitchFamily="49" charset="-122"/>
              </a:rPr>
              <a:t>：</a:t>
            </a:r>
            <a:r>
              <a:rPr lang="zh-CN" altLang="en-US" sz="1800" b="0" dirty="0">
                <a:solidFill>
                  <a:srgbClr val="000000"/>
                </a:solidFill>
                <a:latin typeface="楷体" panose="02010609060101010101" pitchFamily="49" charset="-122"/>
                <a:ea typeface="楷体" panose="02010609060101010101" pitchFamily="49" charset="-122"/>
              </a:rPr>
              <a:t>当吊笼运行至限位预定位置时，吊笼上的限位开关触碰装在导轨架上的碰铁，极限开关动作，切断</a:t>
            </a:r>
            <a:r>
              <a:rPr lang="zh-CN" altLang="en-US" sz="1800" b="0" dirty="0" smtClean="0">
                <a:solidFill>
                  <a:srgbClr val="000000"/>
                </a:solidFill>
                <a:latin typeface="楷体" panose="02010609060101010101" pitchFamily="49" charset="-122"/>
                <a:ea typeface="楷体" panose="02010609060101010101" pitchFamily="49" charset="-122"/>
              </a:rPr>
              <a:t>主电路</a:t>
            </a:r>
            <a:r>
              <a:rPr lang="zh-CN" altLang="en-US" sz="1800" b="0" dirty="0">
                <a:solidFill>
                  <a:srgbClr val="000000"/>
                </a:solidFill>
                <a:latin typeface="楷体" panose="02010609060101010101" pitchFamily="49" charset="-122"/>
                <a:ea typeface="楷体" panose="02010609060101010101" pitchFamily="49" charset="-122"/>
              </a:rPr>
              <a:t>，</a:t>
            </a:r>
            <a:r>
              <a:rPr lang="zh-CN" altLang="en-US" sz="1800" b="0" dirty="0" smtClean="0">
                <a:solidFill>
                  <a:srgbClr val="000000"/>
                </a:solidFill>
                <a:latin typeface="楷体" panose="02010609060101010101" pitchFamily="49" charset="-122"/>
                <a:ea typeface="楷体" panose="02010609060101010101" pitchFamily="49" charset="-122"/>
              </a:rPr>
              <a:t>上</a:t>
            </a:r>
            <a:r>
              <a:rPr lang="zh-CN" altLang="en-US" sz="1800" b="0" dirty="0">
                <a:solidFill>
                  <a:srgbClr val="000000"/>
                </a:solidFill>
                <a:latin typeface="楷体" panose="02010609060101010101" pitchFamily="49" charset="-122"/>
                <a:ea typeface="楷体" panose="02010609060101010101" pitchFamily="49" charset="-122"/>
              </a:rPr>
              <a:t>不冒顶，下不撞底。</a:t>
            </a:r>
            <a:endParaRPr lang="zh-CN" altLang="en-US" sz="1800" b="0" dirty="0">
              <a:solidFill>
                <a:srgbClr val="000000"/>
              </a:solidFill>
              <a:latin typeface="楷体" panose="02010609060101010101" pitchFamily="49" charset="-122"/>
              <a:ea typeface="楷体" panose="02010609060101010101" pitchFamily="49" charset="-122"/>
            </a:endParaRPr>
          </a:p>
        </p:txBody>
      </p:sp>
      <p:sp>
        <p:nvSpPr>
          <p:cNvPr id="18" name="线形标注 2 17"/>
          <p:cNvSpPr/>
          <p:nvPr/>
        </p:nvSpPr>
        <p:spPr bwMode="auto">
          <a:xfrm>
            <a:off x="6120172" y="1376362"/>
            <a:ext cx="2988332" cy="1620589"/>
          </a:xfrm>
          <a:prstGeom prst="borderCallout2">
            <a:avLst>
              <a:gd name="adj1" fmla="val 49784"/>
              <a:gd name="adj2" fmla="val -4337"/>
              <a:gd name="adj3" fmla="val 49784"/>
              <a:gd name="adj4" fmla="val -17733"/>
              <a:gd name="adj5" fmla="val 262587"/>
              <a:gd name="adj6" fmla="val -16805"/>
            </a:avLst>
          </a:prstGeom>
          <a:noFill/>
          <a:ln w="38100"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lstStyle/>
          <a:p>
            <a:r>
              <a:rPr lang="zh-CN" altLang="en-US" sz="1800" dirty="0">
                <a:solidFill>
                  <a:srgbClr val="DC4232"/>
                </a:solidFill>
                <a:latin typeface="楷体" panose="02010609060101010101" pitchFamily="49" charset="-122"/>
                <a:ea typeface="楷体" panose="02010609060101010101" pitchFamily="49" charset="-122"/>
              </a:rPr>
              <a:t>极限开关</a:t>
            </a:r>
            <a:r>
              <a:rPr lang="zh-CN" altLang="en-US" sz="1800" dirty="0" smtClean="0">
                <a:solidFill>
                  <a:srgbClr val="DC4232"/>
                </a:solidFill>
                <a:latin typeface="楷体" panose="02010609060101010101" pitchFamily="49" charset="-122"/>
                <a:ea typeface="楷体" panose="02010609060101010101" pitchFamily="49" charset="-122"/>
              </a:rPr>
              <a:t>：</a:t>
            </a:r>
            <a:r>
              <a:rPr lang="zh-CN" altLang="en-US" sz="1800" b="0" dirty="0">
                <a:solidFill>
                  <a:srgbClr val="000000"/>
                </a:solidFill>
                <a:latin typeface="楷体" panose="02010609060101010101" pitchFamily="49" charset="-122"/>
                <a:ea typeface="楷体" panose="02010609060101010101" pitchFamily="49" charset="-122"/>
              </a:rPr>
              <a:t>当上、下</a:t>
            </a:r>
            <a:r>
              <a:rPr lang="zh-CN" altLang="en-US" sz="1800" b="0" dirty="0" smtClean="0">
                <a:solidFill>
                  <a:srgbClr val="000000"/>
                </a:solidFill>
                <a:latin typeface="楷体" panose="02010609060101010101" pitchFamily="49" charset="-122"/>
                <a:ea typeface="楷体" panose="02010609060101010101" pitchFamily="49" charset="-122"/>
              </a:rPr>
              <a:t>限位开关因故障未能制止吊笼的运行时，此极限</a:t>
            </a:r>
            <a:r>
              <a:rPr lang="zh-CN" altLang="en-US" sz="1800" b="0" dirty="0">
                <a:solidFill>
                  <a:srgbClr val="000000"/>
                </a:solidFill>
                <a:latin typeface="楷体" panose="02010609060101010101" pitchFamily="49" charset="-122"/>
                <a:ea typeface="楷体" panose="02010609060101010101" pitchFamily="49" charset="-122"/>
              </a:rPr>
              <a:t>开关碰触装在导轨上的碰铁，极限开关动作，切断主电路。</a:t>
            </a:r>
            <a:endParaRPr lang="zh-CN" altLang="en-US" sz="1800" b="0" dirty="0">
              <a:solidFill>
                <a:srgbClr val="0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主题 1">
      <a:dk1>
        <a:srgbClr val="2B166E"/>
      </a:dk1>
      <a:lt1>
        <a:srgbClr val="FFFFFF"/>
      </a:lt1>
      <a:dk2>
        <a:srgbClr val="1640B6"/>
      </a:dk2>
      <a:lt2>
        <a:srgbClr val="B2B2B2"/>
      </a:lt2>
      <a:accent1>
        <a:srgbClr val="48BDEC"/>
      </a:accent1>
      <a:accent2>
        <a:srgbClr val="EB984D"/>
      </a:accent2>
      <a:accent3>
        <a:srgbClr val="FFFFFF"/>
      </a:accent3>
      <a:accent4>
        <a:srgbClr val="23115D"/>
      </a:accent4>
      <a:accent5>
        <a:srgbClr val="B1DBF4"/>
      </a:accent5>
      <a:accent6>
        <a:srgbClr val="D58945"/>
      </a:accent6>
      <a:hlink>
        <a:srgbClr val="339966"/>
      </a:hlink>
      <a:folHlink>
        <a:srgbClr val="7E88E4"/>
      </a:folHlink>
    </a:clrScheme>
    <a:fontScheme name="Office 主题">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zh-CN" altLang="zh-CN"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zh-CN" altLang="zh-CN" sz="1400" b="1" i="0" u="none" strike="noStrike" cap="none" normalizeH="0" baseline="0" smtClean="0">
            <a:ln>
              <a:noFill/>
            </a:ln>
            <a:solidFill>
              <a:srgbClr val="2B166E"/>
            </a:solidFill>
            <a:effectLst/>
            <a:latin typeface="华文新魏" panose="02010800040101010101" pitchFamily="2" charset="-122"/>
            <a:ea typeface="华文新魏" panose="02010800040101010101" pitchFamily="2" charset="-122"/>
          </a:defRPr>
        </a:defPPr>
      </a:lstStyle>
    </a:lnDef>
  </a:objectDefaults>
  <a:extraClrSchemeLst>
    <a:extraClrScheme>
      <a:clrScheme name="Office 主题 1">
        <a:dk1>
          <a:srgbClr val="2B166E"/>
        </a:dk1>
        <a:lt1>
          <a:srgbClr val="FFFFFF"/>
        </a:lt1>
        <a:dk2>
          <a:srgbClr val="1640B6"/>
        </a:dk2>
        <a:lt2>
          <a:srgbClr val="B2B2B2"/>
        </a:lt2>
        <a:accent1>
          <a:srgbClr val="48BDEC"/>
        </a:accent1>
        <a:accent2>
          <a:srgbClr val="EB984D"/>
        </a:accent2>
        <a:accent3>
          <a:srgbClr val="FFFFFF"/>
        </a:accent3>
        <a:accent4>
          <a:srgbClr val="23115D"/>
        </a:accent4>
        <a:accent5>
          <a:srgbClr val="B1DBF4"/>
        </a:accent5>
        <a:accent6>
          <a:srgbClr val="D58945"/>
        </a:accent6>
        <a:hlink>
          <a:srgbClr val="339966"/>
        </a:hlink>
        <a:folHlink>
          <a:srgbClr val="7E88E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2B166E"/>
      </a:dk1>
      <a:lt1>
        <a:srgbClr val="FFFFFF"/>
      </a:lt1>
      <a:dk2>
        <a:srgbClr val="1640B6"/>
      </a:dk2>
      <a:lt2>
        <a:srgbClr val="B2B2B2"/>
      </a:lt2>
      <a:accent1>
        <a:srgbClr val="48BDEC"/>
      </a:accent1>
      <a:accent2>
        <a:srgbClr val="EB984D"/>
      </a:accent2>
      <a:accent3>
        <a:srgbClr val="FFFFFF"/>
      </a:accent3>
      <a:accent4>
        <a:srgbClr val="23115D"/>
      </a:accent4>
      <a:accent5>
        <a:srgbClr val="B1DBF4"/>
      </a:accent5>
      <a:accent6>
        <a:srgbClr val="D58945"/>
      </a:accent6>
      <a:hlink>
        <a:srgbClr val="339966"/>
      </a:hlink>
      <a:folHlink>
        <a:srgbClr val="7E88E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9580</Words>
  <Application>WPS 演示</Application>
  <PresentationFormat>全屏显示(4:3)</PresentationFormat>
  <Paragraphs>863</Paragraphs>
  <Slides>60</Slides>
  <Notes>7</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2</vt:i4>
      </vt:variant>
      <vt:variant>
        <vt:lpstr>幻灯片标题</vt:lpstr>
      </vt:variant>
      <vt:variant>
        <vt:i4>60</vt:i4>
      </vt:variant>
    </vt:vector>
  </HeadingPairs>
  <TitlesOfParts>
    <vt:vector size="73" baseType="lpstr">
      <vt:lpstr>Arial</vt:lpstr>
      <vt:lpstr>宋体</vt:lpstr>
      <vt:lpstr>Wingdings</vt:lpstr>
      <vt:lpstr>华文新魏</vt:lpstr>
      <vt:lpstr>Verdana</vt:lpstr>
      <vt:lpstr>楷体</vt:lpstr>
      <vt:lpstr>方正小标宋简体</vt:lpstr>
      <vt:lpstr>微软雅黑</vt:lpstr>
      <vt:lpstr>Arial Unicode MS</vt:lpstr>
      <vt:lpstr>Times New Roman</vt:lpstr>
      <vt:lpstr>Office 主题</vt:lpstr>
      <vt:lpstr>AutoCAD.Drawing.14</vt:lpstr>
      <vt:lpstr>AutoCAD.Drawing.14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Guilddesign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深圳湾体育中心I标段</dc:title>
  <cp:lastModifiedBy>A呀土豆baby</cp:lastModifiedBy>
  <cp:revision>4032</cp:revision>
  <cp:lastPrinted>2411-12-30T00:00:00Z</cp:lastPrinted>
  <dcterms:created xsi:type="dcterms:W3CDTF">2004-08-26T06:30:00Z</dcterms:created>
  <dcterms:modified xsi:type="dcterms:W3CDTF">2021-11-21T11:25:55Z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EC415A954B154A0B9493CB59CEA0E51D</vt:lpwstr>
  </property>
</Properties>
</file>