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7" r:id="rId3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4" r:id="rId2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5" autoAdjust="0"/>
    <p:restoredTop sz="94660"/>
  </p:normalViewPr>
  <p:slideViewPr>
    <p:cSldViewPr snapToGrid="0">
      <p:cViewPr varScale="1">
        <p:scale>
          <a:sx n="97" d="100"/>
          <a:sy n="97" d="100"/>
        </p:scale>
        <p:origin x="78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45D0DF-01F4-48C4-A891-0ECEBEC9372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C47CDB-CF35-467A-877B-5732265FE5A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4C5D768-FE41-43FD-AE61-807F5F1E1F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4C5D768-FE41-43FD-AE61-807F5F1E1F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4C5D768-FE41-43FD-AE61-807F5F1E1F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4C5D768-FE41-43FD-AE61-807F5F1E1F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4C5D768-FE41-43FD-AE61-807F5F1E1F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4C5D768-FE41-43FD-AE61-807F5F1E1F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4C5D768-FE41-43FD-AE61-807F5F1E1F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4C5D768-FE41-43FD-AE61-807F5F1E1F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4C5D768-FE41-43FD-AE61-807F5F1E1F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4C5D768-FE41-43FD-AE61-807F5F1E1F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4C5D768-FE41-43FD-AE61-807F5F1E1F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4C5D768-FE41-43FD-AE61-807F5F1E1F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4C5D768-FE41-43FD-AE61-807F5F1E1F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4C5D768-FE41-43FD-AE61-807F5F1E1F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4C5D768-FE41-43FD-AE61-807F5F1E1F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4C5D768-FE41-43FD-AE61-807F5F1E1F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4C5D768-FE41-43FD-AE61-807F5F1E1F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4C5D768-FE41-43FD-AE61-807F5F1E1F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4C5D768-FE41-43FD-AE61-807F5F1E1F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4C5D768-FE41-43FD-AE61-807F5F1E1F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4C5D768-FE41-43FD-AE61-807F5F1E1F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4C5D768-FE41-43FD-AE61-807F5F1E1F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4C5D768-FE41-43FD-AE61-807F5F1E1F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4C5D768-FE41-43FD-AE61-807F5F1E1F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4C5D768-FE41-43FD-AE61-807F5F1E1F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50F12-8770-4C79-B335-C1DF728D87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66EA6-9696-4AB3-992B-15A7629719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50F12-8770-4C79-B335-C1DF728D87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66EA6-9696-4AB3-992B-15A7629719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50F12-8770-4C79-B335-C1DF728D87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66EA6-9696-4AB3-992B-15A7629719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50F12-8770-4C79-B335-C1DF728D87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66EA6-9696-4AB3-992B-15A7629719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50F12-8770-4C79-B335-C1DF728D87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66EA6-9696-4AB3-992B-15A7629719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50F12-8770-4C79-B335-C1DF728D87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66EA6-9696-4AB3-992B-15A7629719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50F12-8770-4C79-B335-C1DF728D87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66EA6-9696-4AB3-992B-15A7629719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50F12-8770-4C79-B335-C1DF728D87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66EA6-9696-4AB3-992B-15A7629719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50F12-8770-4C79-B335-C1DF728D87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66EA6-9696-4AB3-992B-15A7629719AB}" type="slidenum">
              <a:rPr lang="zh-CN" altLang="en-US" smtClean="0"/>
            </a:fld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321128" y="343759"/>
            <a:ext cx="11549744" cy="6170481"/>
          </a:xfrm>
          <a:prstGeom prst="rect">
            <a:avLst/>
          </a:prstGeom>
          <a:solidFill>
            <a:srgbClr val="F2F2F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1645444" y="775995"/>
            <a:ext cx="8929246" cy="270193"/>
            <a:chOff x="1645444" y="775995"/>
            <a:chExt cx="8929246" cy="270193"/>
          </a:xfrm>
        </p:grpSpPr>
        <p:grpSp>
          <p:nvGrpSpPr>
            <p:cNvPr id="7" name="组合 6"/>
            <p:cNvGrpSpPr/>
            <p:nvPr/>
          </p:nvGrpSpPr>
          <p:grpSpPr>
            <a:xfrm>
              <a:off x="1645444" y="775995"/>
              <a:ext cx="2699222" cy="270193"/>
              <a:chOff x="1113679" y="636129"/>
              <a:chExt cx="2699222" cy="270193"/>
            </a:xfrm>
          </p:grpSpPr>
          <p:cxnSp>
            <p:nvCxnSpPr>
              <p:cNvPr id="12" name="直接连接符 11"/>
              <p:cNvCxnSpPr/>
              <p:nvPr/>
            </p:nvCxnSpPr>
            <p:spPr>
              <a:xfrm flipH="1">
                <a:off x="1113679" y="789002"/>
                <a:ext cx="2350941" cy="0"/>
              </a:xfrm>
              <a:prstGeom prst="line">
                <a:avLst/>
              </a:prstGeom>
              <a:ln w="9525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平行四边形 12"/>
              <p:cNvSpPr/>
              <p:nvPr/>
            </p:nvSpPr>
            <p:spPr>
              <a:xfrm flipH="1">
                <a:off x="3543661" y="636129"/>
                <a:ext cx="269240" cy="270193"/>
              </a:xfrm>
              <a:prstGeom prst="parallelogram">
                <a:avLst>
                  <a:gd name="adj" fmla="val 53937"/>
                </a:avLst>
              </a:prstGeom>
              <a:gradFill>
                <a:gsLst>
                  <a:gs pos="13000">
                    <a:schemeClr val="accent1">
                      <a:lumMod val="50000"/>
                      <a:alpha val="59000"/>
                    </a:schemeClr>
                  </a:gs>
                  <a:gs pos="97000">
                    <a:schemeClr val="accent1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平行四边形 13"/>
              <p:cNvSpPr/>
              <p:nvPr/>
            </p:nvSpPr>
            <p:spPr>
              <a:xfrm flipH="1">
                <a:off x="3412216" y="709221"/>
                <a:ext cx="158998" cy="159561"/>
              </a:xfrm>
              <a:prstGeom prst="parallelogram">
                <a:avLst>
                  <a:gd name="adj" fmla="val 53937"/>
                </a:avLst>
              </a:prstGeom>
              <a:gradFill>
                <a:gsLst>
                  <a:gs pos="13000">
                    <a:schemeClr val="accent1">
                      <a:lumMod val="50000"/>
                      <a:alpha val="59000"/>
                    </a:schemeClr>
                  </a:gs>
                  <a:gs pos="97000">
                    <a:schemeClr val="accent1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 flipH="1">
              <a:off x="7875468" y="775995"/>
              <a:ext cx="2699222" cy="270193"/>
              <a:chOff x="1113679" y="636129"/>
              <a:chExt cx="2699222" cy="270193"/>
            </a:xfrm>
          </p:grpSpPr>
          <p:cxnSp>
            <p:nvCxnSpPr>
              <p:cNvPr id="9" name="直接连接符 8"/>
              <p:cNvCxnSpPr/>
              <p:nvPr/>
            </p:nvCxnSpPr>
            <p:spPr>
              <a:xfrm flipH="1">
                <a:off x="1113679" y="789002"/>
                <a:ext cx="2350941" cy="0"/>
              </a:xfrm>
              <a:prstGeom prst="line">
                <a:avLst/>
              </a:prstGeom>
              <a:ln w="9525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平行四边形 9"/>
              <p:cNvSpPr/>
              <p:nvPr/>
            </p:nvSpPr>
            <p:spPr>
              <a:xfrm flipH="1">
                <a:off x="3543661" y="636129"/>
                <a:ext cx="269240" cy="270193"/>
              </a:xfrm>
              <a:prstGeom prst="parallelogram">
                <a:avLst>
                  <a:gd name="adj" fmla="val 53937"/>
                </a:avLst>
              </a:prstGeom>
              <a:gradFill>
                <a:gsLst>
                  <a:gs pos="13000">
                    <a:schemeClr val="accent1">
                      <a:lumMod val="50000"/>
                      <a:alpha val="59000"/>
                    </a:schemeClr>
                  </a:gs>
                  <a:gs pos="97000">
                    <a:schemeClr val="accent1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平行四边形 10"/>
              <p:cNvSpPr/>
              <p:nvPr/>
            </p:nvSpPr>
            <p:spPr>
              <a:xfrm flipH="1">
                <a:off x="3412216" y="709221"/>
                <a:ext cx="158998" cy="159561"/>
              </a:xfrm>
              <a:prstGeom prst="parallelogram">
                <a:avLst>
                  <a:gd name="adj" fmla="val 53937"/>
                </a:avLst>
              </a:prstGeom>
              <a:gradFill>
                <a:gsLst>
                  <a:gs pos="13000">
                    <a:schemeClr val="accent1">
                      <a:lumMod val="50000"/>
                      <a:alpha val="59000"/>
                    </a:schemeClr>
                  </a:gs>
                  <a:gs pos="97000">
                    <a:schemeClr val="accent1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50F12-8770-4C79-B335-C1DF728D87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66EA6-9696-4AB3-992B-15A7629719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50F12-8770-4C79-B335-C1DF728D87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66EA6-9696-4AB3-992B-15A7629719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17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350F12-8770-4C79-B335-C1DF728D87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E66EA6-9696-4AB3-992B-15A7629719A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2.png"/><Relationship Id="rId2" Type="http://schemas.microsoft.com/office/2007/relationships/hdphoto" Target="../media/image11.wdp"/><Relationship Id="rId1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7.xml"/><Relationship Id="rId2" Type="http://schemas.microsoft.com/office/2007/relationships/hdphoto" Target="../media/image15.wdp"/><Relationship Id="rId1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7.xml"/><Relationship Id="rId2" Type="http://schemas.microsoft.com/office/2007/relationships/hdphoto" Target="../media/image17.wdp"/><Relationship Id="rId1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7.xml"/><Relationship Id="rId2" Type="http://schemas.microsoft.com/office/2007/relationships/hdphoto" Target="../media/image3.wdp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7.xml"/><Relationship Id="rId2" Type="http://schemas.microsoft.com/office/2007/relationships/hdphoto" Target="../media/image20.wdp"/><Relationship Id="rId1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3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88623" y="453655"/>
            <a:ext cx="11414754" cy="5950690"/>
          </a:xfrm>
          <a:prstGeom prst="rect">
            <a:avLst/>
          </a:prstGeom>
          <a:solidFill>
            <a:srgbClr val="F2F2F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70870" y="1375084"/>
            <a:ext cx="404442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15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  <a:alpha val="10000"/>
                  </a:prstClr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ea"/>
              </a:rPr>
              <a:t>2021</a:t>
            </a:r>
            <a:endParaRPr kumimoji="0" lang="zh-CN" altLang="en-US" sz="115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  <a:alpha val="10000"/>
                </a:prstClr>
              </a:solidFill>
              <a:effectLst/>
              <a:uLnTx/>
              <a:uFillTx/>
              <a:latin typeface="阿里巴巴普惠体 R" panose="00020600040101010101" pitchFamily="18" charset="-122"/>
              <a:ea typeface="阿里巴巴普惠体 R" panose="00020600040101010101" pitchFamily="18" charset="-122"/>
              <a:cs typeface="+mn-ea"/>
            </a:endParaRPr>
          </a:p>
        </p:txBody>
      </p:sp>
      <p:sp>
        <p:nvSpPr>
          <p:cNvPr id="5" name="矩形 4"/>
          <p:cNvSpPr/>
          <p:nvPr/>
        </p:nvSpPr>
        <p:spPr>
          <a:xfrm flipH="1">
            <a:off x="9119945" y="453655"/>
            <a:ext cx="1745646" cy="5950690"/>
          </a:xfrm>
          <a:prstGeom prst="rect">
            <a:avLst/>
          </a:prstGeom>
          <a:solidFill>
            <a:srgbClr val="FF82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 flipH="1">
            <a:off x="8939781" y="322377"/>
            <a:ext cx="2105974" cy="6213244"/>
          </a:xfrm>
          <a:prstGeom prst="rect">
            <a:avLst/>
          </a:prstGeom>
          <a:noFill/>
          <a:ln w="41275">
            <a:solidFill>
              <a:srgbClr val="1717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246984" y="2096060"/>
            <a:ext cx="21000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ea"/>
                <a:sym typeface="+mn-lt"/>
              </a:rPr>
              <a:t>仓库</a:t>
            </a:r>
            <a:endParaRPr kumimoji="0" lang="en-US" altLang="zh-CN" sz="6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阿里巴巴普惠体 R" panose="00020600040101010101" pitchFamily="18" charset="-122"/>
              <a:ea typeface="阿里巴巴普惠体 R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291074" y="2325750"/>
            <a:ext cx="2554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8201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ea"/>
                <a:sym typeface="+mn-lt"/>
              </a:rPr>
              <a:t>PROCESS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8201"/>
              </a:solidFill>
              <a:effectLst/>
              <a:uLnTx/>
              <a:uFillTx/>
              <a:latin typeface="阿里巴巴普惠体 R" panose="00020600040101010101" pitchFamily="18" charset="-122"/>
              <a:ea typeface="阿里巴巴普惠体 R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284826" y="3039935"/>
            <a:ext cx="41428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ea"/>
                <a:sym typeface="+mn-lt"/>
              </a:rPr>
              <a:t>安全管理</a:t>
            </a:r>
            <a:endParaRPr kumimoji="0" lang="en-US" altLang="zh-CN" sz="6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阿里巴巴普惠体 R" panose="00020600040101010101" pitchFamily="18" charset="-122"/>
              <a:ea typeface="阿里巴巴普惠体 R" panose="00020600040101010101" pitchFamily="18" charset="-122"/>
              <a:cs typeface="+mn-ea"/>
              <a:sym typeface="+mn-lt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1334685" y="4763247"/>
            <a:ext cx="503991" cy="503991"/>
            <a:chOff x="9365263" y="2201533"/>
            <a:chExt cx="1260000" cy="1260000"/>
          </a:xfrm>
        </p:grpSpPr>
        <p:sp>
          <p:nvSpPr>
            <p:cNvPr id="17" name="椭圆 16"/>
            <p:cNvSpPr/>
            <p:nvPr/>
          </p:nvSpPr>
          <p:spPr>
            <a:xfrm>
              <a:off x="9365263" y="2201533"/>
              <a:ext cx="1260000" cy="1260000"/>
            </a:xfrm>
            <a:prstGeom prst="ellipse">
              <a:avLst/>
            </a:prstGeom>
            <a:solidFill>
              <a:srgbClr val="23232E"/>
            </a:solidFill>
            <a:ln w="50800" cap="flat" cmpd="sng" algn="ctr">
              <a:noFill/>
              <a:prstDash val="solid"/>
              <a:miter lim="800000"/>
            </a:ln>
            <a:effectLst>
              <a:outerShdw blurRad="1143000" dist="127000" dir="5400000" algn="t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Arial" panose="020B0604020202020204"/>
                <a:ea typeface="阿里巴巴普惠体 R" panose="00020600040101010101" pitchFamily="18" charset="-122"/>
                <a:cs typeface="+mn-ea"/>
                <a:sym typeface="+mn-lt"/>
              </a:endParaRPr>
            </a:p>
          </p:txBody>
        </p:sp>
        <p:sp>
          <p:nvSpPr>
            <p:cNvPr id="18" name="椭圆 54"/>
            <p:cNvSpPr/>
            <p:nvPr/>
          </p:nvSpPr>
          <p:spPr>
            <a:xfrm>
              <a:off x="9715863" y="2552562"/>
              <a:ext cx="558800" cy="557941"/>
            </a:xfrm>
            <a:custGeom>
              <a:avLst/>
              <a:gdLst>
                <a:gd name="connsiteX0" fmla="*/ 25829 w 578320"/>
                <a:gd name="connsiteY0" fmla="*/ 524911 h 577432"/>
                <a:gd name="connsiteX1" fmla="*/ 220466 w 578320"/>
                <a:gd name="connsiteY1" fmla="*/ 524911 h 577432"/>
                <a:gd name="connsiteX2" fmla="*/ 247217 w 578320"/>
                <a:gd name="connsiteY2" fmla="*/ 550711 h 577432"/>
                <a:gd name="connsiteX3" fmla="*/ 220466 w 578320"/>
                <a:gd name="connsiteY3" fmla="*/ 577432 h 577432"/>
                <a:gd name="connsiteX4" fmla="*/ 25829 w 578320"/>
                <a:gd name="connsiteY4" fmla="*/ 577432 h 577432"/>
                <a:gd name="connsiteX5" fmla="*/ 0 w 578320"/>
                <a:gd name="connsiteY5" fmla="*/ 550711 h 577432"/>
                <a:gd name="connsiteX6" fmla="*/ 25829 w 578320"/>
                <a:gd name="connsiteY6" fmla="*/ 524911 h 577432"/>
                <a:gd name="connsiteX7" fmla="*/ 25820 w 578320"/>
                <a:gd name="connsiteY7" fmla="*/ 458632 h 577432"/>
                <a:gd name="connsiteX8" fmla="*/ 165988 w 578320"/>
                <a:gd name="connsiteY8" fmla="*/ 458632 h 577432"/>
                <a:gd name="connsiteX9" fmla="*/ 245294 w 578320"/>
                <a:gd name="connsiteY9" fmla="*/ 493646 h 577432"/>
                <a:gd name="connsiteX10" fmla="*/ 220396 w 578320"/>
                <a:gd name="connsiteY10" fmla="*/ 511153 h 577432"/>
                <a:gd name="connsiteX11" fmla="*/ 25820 w 578320"/>
                <a:gd name="connsiteY11" fmla="*/ 511153 h 577432"/>
                <a:gd name="connsiteX12" fmla="*/ 0 w 578320"/>
                <a:gd name="connsiteY12" fmla="*/ 484432 h 577432"/>
                <a:gd name="connsiteX13" fmla="*/ 25820 w 578320"/>
                <a:gd name="connsiteY13" fmla="*/ 458632 h 577432"/>
                <a:gd name="connsiteX14" fmla="*/ 468575 w 578320"/>
                <a:gd name="connsiteY14" fmla="*/ 396938 h 577432"/>
                <a:gd name="connsiteX15" fmla="*/ 551576 w 578320"/>
                <a:gd name="connsiteY15" fmla="*/ 396938 h 577432"/>
                <a:gd name="connsiteX16" fmla="*/ 578320 w 578320"/>
                <a:gd name="connsiteY16" fmla="*/ 422738 h 577432"/>
                <a:gd name="connsiteX17" fmla="*/ 551576 w 578320"/>
                <a:gd name="connsiteY17" fmla="*/ 449459 h 577432"/>
                <a:gd name="connsiteX18" fmla="*/ 424308 w 578320"/>
                <a:gd name="connsiteY18" fmla="*/ 449459 h 577432"/>
                <a:gd name="connsiteX19" fmla="*/ 468575 w 578320"/>
                <a:gd name="connsiteY19" fmla="*/ 396938 h 577432"/>
                <a:gd name="connsiteX20" fmla="*/ 25826 w 578320"/>
                <a:gd name="connsiteY20" fmla="*/ 392352 h 577432"/>
                <a:gd name="connsiteX21" fmla="*/ 106996 w 578320"/>
                <a:gd name="connsiteY21" fmla="*/ 392352 h 577432"/>
                <a:gd name="connsiteX22" fmla="*/ 149425 w 578320"/>
                <a:gd name="connsiteY22" fmla="*/ 444725 h 577432"/>
                <a:gd name="connsiteX23" fmla="*/ 25826 w 578320"/>
                <a:gd name="connsiteY23" fmla="*/ 444725 h 577432"/>
                <a:gd name="connsiteX24" fmla="*/ 0 w 578320"/>
                <a:gd name="connsiteY24" fmla="*/ 418998 h 577432"/>
                <a:gd name="connsiteX25" fmla="*/ 25826 w 578320"/>
                <a:gd name="connsiteY25" fmla="*/ 392352 h 577432"/>
                <a:gd name="connsiteX26" fmla="*/ 495311 w 578320"/>
                <a:gd name="connsiteY26" fmla="*/ 330659 h 577432"/>
                <a:gd name="connsiteX27" fmla="*/ 551573 w 578320"/>
                <a:gd name="connsiteY27" fmla="*/ 330659 h 577432"/>
                <a:gd name="connsiteX28" fmla="*/ 578320 w 578320"/>
                <a:gd name="connsiteY28" fmla="*/ 357305 h 577432"/>
                <a:gd name="connsiteX29" fmla="*/ 551573 w 578320"/>
                <a:gd name="connsiteY29" fmla="*/ 383032 h 577432"/>
                <a:gd name="connsiteX30" fmla="*/ 475942 w 578320"/>
                <a:gd name="connsiteY30" fmla="*/ 383032 h 577432"/>
                <a:gd name="connsiteX31" fmla="*/ 495311 w 578320"/>
                <a:gd name="connsiteY31" fmla="*/ 330659 h 577432"/>
                <a:gd name="connsiteX32" fmla="*/ 25814 w 578320"/>
                <a:gd name="connsiteY32" fmla="*/ 325924 h 577432"/>
                <a:gd name="connsiteX33" fmla="*/ 82051 w 578320"/>
                <a:gd name="connsiteY33" fmla="*/ 325924 h 577432"/>
                <a:gd name="connsiteX34" fmla="*/ 99568 w 578320"/>
                <a:gd name="connsiteY34" fmla="*/ 378445 h 577432"/>
                <a:gd name="connsiteX35" fmla="*/ 25814 w 578320"/>
                <a:gd name="connsiteY35" fmla="*/ 378445 h 577432"/>
                <a:gd name="connsiteX36" fmla="*/ 0 w 578320"/>
                <a:gd name="connsiteY36" fmla="*/ 352645 h 577432"/>
                <a:gd name="connsiteX37" fmla="*/ 25814 w 578320"/>
                <a:gd name="connsiteY37" fmla="*/ 325924 h 577432"/>
                <a:gd name="connsiteX38" fmla="*/ 297074 w 578320"/>
                <a:gd name="connsiteY38" fmla="*/ 302072 h 577432"/>
                <a:gd name="connsiteX39" fmla="*/ 297074 w 578320"/>
                <a:gd name="connsiteY39" fmla="*/ 349966 h 577432"/>
                <a:gd name="connsiteX40" fmla="*/ 326589 w 578320"/>
                <a:gd name="connsiteY40" fmla="*/ 326019 h 577432"/>
                <a:gd name="connsiteX41" fmla="*/ 297074 w 578320"/>
                <a:gd name="connsiteY41" fmla="*/ 302072 h 577432"/>
                <a:gd name="connsiteX42" fmla="*/ 498167 w 578320"/>
                <a:gd name="connsiteY42" fmla="*/ 264231 h 577432"/>
                <a:gd name="connsiteX43" fmla="*/ 551603 w 578320"/>
                <a:gd name="connsiteY43" fmla="*/ 264231 h 577432"/>
                <a:gd name="connsiteX44" fmla="*/ 578320 w 578320"/>
                <a:gd name="connsiteY44" fmla="*/ 290952 h 577432"/>
                <a:gd name="connsiteX45" fmla="*/ 551603 w 578320"/>
                <a:gd name="connsiteY45" fmla="*/ 316752 h 577432"/>
                <a:gd name="connsiteX46" fmla="*/ 497246 w 578320"/>
                <a:gd name="connsiteY46" fmla="*/ 316752 h 577432"/>
                <a:gd name="connsiteX47" fmla="*/ 499089 w 578320"/>
                <a:gd name="connsiteY47" fmla="*/ 288188 h 577432"/>
                <a:gd name="connsiteX48" fmla="*/ 498167 w 578320"/>
                <a:gd name="connsiteY48" fmla="*/ 264231 h 577432"/>
                <a:gd name="connsiteX49" fmla="*/ 25843 w 578320"/>
                <a:gd name="connsiteY49" fmla="*/ 259645 h 577432"/>
                <a:gd name="connsiteX50" fmla="*/ 81222 w 578320"/>
                <a:gd name="connsiteY50" fmla="*/ 259645 h 577432"/>
                <a:gd name="connsiteX51" fmla="*/ 78453 w 578320"/>
                <a:gd name="connsiteY51" fmla="*/ 288209 h 577432"/>
                <a:gd name="connsiteX52" fmla="*/ 80299 w 578320"/>
                <a:gd name="connsiteY52" fmla="*/ 312166 h 577432"/>
                <a:gd name="connsiteX53" fmla="*/ 25843 w 578320"/>
                <a:gd name="connsiteY53" fmla="*/ 312166 h 577432"/>
                <a:gd name="connsiteX54" fmla="*/ 0 w 578320"/>
                <a:gd name="connsiteY54" fmla="*/ 286366 h 577432"/>
                <a:gd name="connsiteX55" fmla="*/ 25843 w 578320"/>
                <a:gd name="connsiteY55" fmla="*/ 259645 h 577432"/>
                <a:gd name="connsiteX56" fmla="*/ 282316 w 578320"/>
                <a:gd name="connsiteY56" fmla="*/ 225625 h 577432"/>
                <a:gd name="connsiteX57" fmla="*/ 255567 w 578320"/>
                <a:gd name="connsiteY57" fmla="*/ 245888 h 577432"/>
                <a:gd name="connsiteX58" fmla="*/ 282316 w 578320"/>
                <a:gd name="connsiteY58" fmla="*/ 267993 h 577432"/>
                <a:gd name="connsiteX59" fmla="*/ 478752 w 578320"/>
                <a:gd name="connsiteY59" fmla="*/ 197951 h 577432"/>
                <a:gd name="connsiteX60" fmla="*/ 551584 w 578320"/>
                <a:gd name="connsiteY60" fmla="*/ 197951 h 577432"/>
                <a:gd name="connsiteX61" fmla="*/ 578320 w 578320"/>
                <a:gd name="connsiteY61" fmla="*/ 224672 h 577432"/>
                <a:gd name="connsiteX62" fmla="*/ 551584 w 578320"/>
                <a:gd name="connsiteY62" fmla="*/ 250472 h 577432"/>
                <a:gd name="connsiteX63" fmla="*/ 495347 w 578320"/>
                <a:gd name="connsiteY63" fmla="*/ 250472 h 577432"/>
                <a:gd name="connsiteX64" fmla="*/ 478752 w 578320"/>
                <a:gd name="connsiteY64" fmla="*/ 197951 h 577432"/>
                <a:gd name="connsiteX65" fmla="*/ 25834 w 578320"/>
                <a:gd name="connsiteY65" fmla="*/ 194253 h 577432"/>
                <a:gd name="connsiteX66" fmla="*/ 101491 w 578320"/>
                <a:gd name="connsiteY66" fmla="*/ 194253 h 577432"/>
                <a:gd name="connsiteX67" fmla="*/ 83038 w 578320"/>
                <a:gd name="connsiteY67" fmla="*/ 246774 h 577432"/>
                <a:gd name="connsiteX68" fmla="*/ 25834 w 578320"/>
                <a:gd name="connsiteY68" fmla="*/ 246774 h 577432"/>
                <a:gd name="connsiteX69" fmla="*/ 0 w 578320"/>
                <a:gd name="connsiteY69" fmla="*/ 220053 h 577432"/>
                <a:gd name="connsiteX70" fmla="*/ 25834 w 578320"/>
                <a:gd name="connsiteY70" fmla="*/ 194253 h 577432"/>
                <a:gd name="connsiteX71" fmla="*/ 289695 w 578320"/>
                <a:gd name="connsiteY71" fmla="*/ 180494 h 577432"/>
                <a:gd name="connsiteX72" fmla="*/ 297074 w 578320"/>
                <a:gd name="connsiteY72" fmla="*/ 188784 h 577432"/>
                <a:gd name="connsiteX73" fmla="*/ 297074 w 578320"/>
                <a:gd name="connsiteY73" fmla="*/ 200757 h 577432"/>
                <a:gd name="connsiteX74" fmla="*/ 353338 w 578320"/>
                <a:gd name="connsiteY74" fmla="*/ 236678 h 577432"/>
                <a:gd name="connsiteX75" fmla="*/ 338580 w 578320"/>
                <a:gd name="connsiteY75" fmla="*/ 251415 h 577432"/>
                <a:gd name="connsiteX76" fmla="*/ 297074 w 578320"/>
                <a:gd name="connsiteY76" fmla="*/ 225625 h 577432"/>
                <a:gd name="connsiteX77" fmla="*/ 297074 w 578320"/>
                <a:gd name="connsiteY77" fmla="*/ 270756 h 577432"/>
                <a:gd name="connsiteX78" fmla="*/ 356105 w 578320"/>
                <a:gd name="connsiteY78" fmla="*/ 323256 h 577432"/>
                <a:gd name="connsiteX79" fmla="*/ 297074 w 578320"/>
                <a:gd name="connsiteY79" fmla="*/ 373913 h 577432"/>
                <a:gd name="connsiteX80" fmla="*/ 297074 w 578320"/>
                <a:gd name="connsiteY80" fmla="*/ 388650 h 577432"/>
                <a:gd name="connsiteX81" fmla="*/ 289695 w 578320"/>
                <a:gd name="connsiteY81" fmla="*/ 396939 h 577432"/>
                <a:gd name="connsiteX82" fmla="*/ 282316 w 578320"/>
                <a:gd name="connsiteY82" fmla="*/ 388650 h 577432"/>
                <a:gd name="connsiteX83" fmla="*/ 282316 w 578320"/>
                <a:gd name="connsiteY83" fmla="*/ 373913 h 577432"/>
                <a:gd name="connsiteX84" fmla="*/ 222362 w 578320"/>
                <a:gd name="connsiteY84" fmla="*/ 329703 h 577432"/>
                <a:gd name="connsiteX85" fmla="*/ 237120 w 578320"/>
                <a:gd name="connsiteY85" fmla="*/ 314966 h 577432"/>
                <a:gd name="connsiteX86" fmla="*/ 282316 w 578320"/>
                <a:gd name="connsiteY86" fmla="*/ 349966 h 577432"/>
                <a:gd name="connsiteX87" fmla="*/ 282316 w 578320"/>
                <a:gd name="connsiteY87" fmla="*/ 299309 h 577432"/>
                <a:gd name="connsiteX88" fmla="*/ 225129 w 578320"/>
                <a:gd name="connsiteY88" fmla="*/ 251415 h 577432"/>
                <a:gd name="connsiteX89" fmla="*/ 282316 w 578320"/>
                <a:gd name="connsiteY89" fmla="*/ 200757 h 577432"/>
                <a:gd name="connsiteX90" fmla="*/ 282316 w 578320"/>
                <a:gd name="connsiteY90" fmla="*/ 188784 h 577432"/>
                <a:gd name="connsiteX91" fmla="*/ 289695 w 578320"/>
                <a:gd name="connsiteY91" fmla="*/ 180494 h 577432"/>
                <a:gd name="connsiteX92" fmla="*/ 288699 w 578320"/>
                <a:gd name="connsiteY92" fmla="*/ 157519 h 577432"/>
                <a:gd name="connsiteX93" fmla="*/ 157752 w 578320"/>
                <a:gd name="connsiteY93" fmla="*/ 288255 h 577432"/>
                <a:gd name="connsiteX94" fmla="*/ 288699 w 578320"/>
                <a:gd name="connsiteY94" fmla="*/ 419912 h 577432"/>
                <a:gd name="connsiteX95" fmla="*/ 420567 w 578320"/>
                <a:gd name="connsiteY95" fmla="*/ 288255 h 577432"/>
                <a:gd name="connsiteX96" fmla="*/ 288699 w 578320"/>
                <a:gd name="connsiteY96" fmla="*/ 157519 h 577432"/>
                <a:gd name="connsiteX97" fmla="*/ 428895 w 578320"/>
                <a:gd name="connsiteY97" fmla="*/ 132559 h 577432"/>
                <a:gd name="connsiteX98" fmla="*/ 551571 w 578320"/>
                <a:gd name="connsiteY98" fmla="*/ 132559 h 577432"/>
                <a:gd name="connsiteX99" fmla="*/ 578320 w 578320"/>
                <a:gd name="connsiteY99" fmla="*/ 158359 h 577432"/>
                <a:gd name="connsiteX100" fmla="*/ 551571 w 578320"/>
                <a:gd name="connsiteY100" fmla="*/ 185080 h 577432"/>
                <a:gd name="connsiteX101" fmla="*/ 471324 w 578320"/>
                <a:gd name="connsiteY101" fmla="*/ 185080 h 577432"/>
                <a:gd name="connsiteX102" fmla="*/ 428895 w 578320"/>
                <a:gd name="connsiteY102" fmla="*/ 132559 h 577432"/>
                <a:gd name="connsiteX103" fmla="*/ 25822 w 578320"/>
                <a:gd name="connsiteY103" fmla="*/ 127973 h 577432"/>
                <a:gd name="connsiteX104" fmla="*/ 154012 w 578320"/>
                <a:gd name="connsiteY104" fmla="*/ 127973 h 577432"/>
                <a:gd name="connsiteX105" fmla="*/ 108823 w 578320"/>
                <a:gd name="connsiteY105" fmla="*/ 180494 h 577432"/>
                <a:gd name="connsiteX106" fmla="*/ 25822 w 578320"/>
                <a:gd name="connsiteY106" fmla="*/ 180494 h 577432"/>
                <a:gd name="connsiteX107" fmla="*/ 0 w 578320"/>
                <a:gd name="connsiteY107" fmla="*/ 153773 h 577432"/>
                <a:gd name="connsiteX108" fmla="*/ 25822 w 578320"/>
                <a:gd name="connsiteY108" fmla="*/ 127973 h 577432"/>
                <a:gd name="connsiteX109" fmla="*/ 288699 w 578320"/>
                <a:gd name="connsiteY109" fmla="*/ 105041 h 577432"/>
                <a:gd name="connsiteX110" fmla="*/ 473130 w 578320"/>
                <a:gd name="connsiteY110" fmla="*/ 288255 h 577432"/>
                <a:gd name="connsiteX111" fmla="*/ 288699 w 578320"/>
                <a:gd name="connsiteY111" fmla="*/ 472390 h 577432"/>
                <a:gd name="connsiteX112" fmla="*/ 105189 w 578320"/>
                <a:gd name="connsiteY112" fmla="*/ 288255 h 577432"/>
                <a:gd name="connsiteX113" fmla="*/ 288699 w 578320"/>
                <a:gd name="connsiteY113" fmla="*/ 105041 h 577432"/>
                <a:gd name="connsiteX114" fmla="*/ 357002 w 578320"/>
                <a:gd name="connsiteY114" fmla="*/ 66280 h 577432"/>
                <a:gd name="connsiteX115" fmla="*/ 551578 w 578320"/>
                <a:gd name="connsiteY115" fmla="*/ 66280 h 577432"/>
                <a:gd name="connsiteX116" fmla="*/ 578320 w 578320"/>
                <a:gd name="connsiteY116" fmla="*/ 92080 h 577432"/>
                <a:gd name="connsiteX117" fmla="*/ 551578 w 578320"/>
                <a:gd name="connsiteY117" fmla="*/ 118801 h 577432"/>
                <a:gd name="connsiteX118" fmla="*/ 411410 w 578320"/>
                <a:gd name="connsiteY118" fmla="*/ 118801 h 577432"/>
                <a:gd name="connsiteX119" fmla="*/ 333026 w 578320"/>
                <a:gd name="connsiteY119" fmla="*/ 82865 h 577432"/>
                <a:gd name="connsiteX120" fmla="*/ 357002 w 578320"/>
                <a:gd name="connsiteY120" fmla="*/ 66280 h 577432"/>
                <a:gd name="connsiteX121" fmla="*/ 356932 w 578320"/>
                <a:gd name="connsiteY121" fmla="*/ 0 h 577432"/>
                <a:gd name="connsiteX122" fmla="*/ 551569 w 578320"/>
                <a:gd name="connsiteY122" fmla="*/ 0 h 577432"/>
                <a:gd name="connsiteX123" fmla="*/ 578320 w 578320"/>
                <a:gd name="connsiteY123" fmla="*/ 25800 h 577432"/>
                <a:gd name="connsiteX124" fmla="*/ 551569 w 578320"/>
                <a:gd name="connsiteY124" fmla="*/ 52521 h 577432"/>
                <a:gd name="connsiteX125" fmla="*/ 356932 w 578320"/>
                <a:gd name="connsiteY125" fmla="*/ 52521 h 577432"/>
                <a:gd name="connsiteX126" fmla="*/ 331103 w 578320"/>
                <a:gd name="connsiteY126" fmla="*/ 25800 h 577432"/>
                <a:gd name="connsiteX127" fmla="*/ 356932 w 578320"/>
                <a:gd name="connsiteY127" fmla="*/ 0 h 577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578320" h="577432">
                  <a:moveTo>
                    <a:pt x="25829" y="524911"/>
                  </a:moveTo>
                  <a:lnTo>
                    <a:pt x="220466" y="524911"/>
                  </a:lnTo>
                  <a:cubicBezTo>
                    <a:pt x="235225" y="524911"/>
                    <a:pt x="247217" y="535968"/>
                    <a:pt x="247217" y="550711"/>
                  </a:cubicBezTo>
                  <a:cubicBezTo>
                    <a:pt x="247217" y="565454"/>
                    <a:pt x="235225" y="577432"/>
                    <a:pt x="220466" y="577432"/>
                  </a:cubicBezTo>
                  <a:lnTo>
                    <a:pt x="25829" y="577432"/>
                  </a:lnTo>
                  <a:cubicBezTo>
                    <a:pt x="11992" y="577432"/>
                    <a:pt x="0" y="565454"/>
                    <a:pt x="0" y="550711"/>
                  </a:cubicBezTo>
                  <a:cubicBezTo>
                    <a:pt x="0" y="535968"/>
                    <a:pt x="11992" y="524911"/>
                    <a:pt x="25829" y="524911"/>
                  </a:cubicBezTo>
                  <a:close/>
                  <a:moveTo>
                    <a:pt x="25820" y="458632"/>
                  </a:moveTo>
                  <a:lnTo>
                    <a:pt x="165988" y="458632"/>
                  </a:lnTo>
                  <a:cubicBezTo>
                    <a:pt x="189042" y="475218"/>
                    <a:pt x="215785" y="488118"/>
                    <a:pt x="245294" y="493646"/>
                  </a:cubicBezTo>
                  <a:cubicBezTo>
                    <a:pt x="241606" y="503782"/>
                    <a:pt x="232384" y="511153"/>
                    <a:pt x="220396" y="511153"/>
                  </a:cubicBezTo>
                  <a:lnTo>
                    <a:pt x="25820" y="511153"/>
                  </a:lnTo>
                  <a:cubicBezTo>
                    <a:pt x="11988" y="511153"/>
                    <a:pt x="0" y="499175"/>
                    <a:pt x="0" y="484432"/>
                  </a:cubicBezTo>
                  <a:cubicBezTo>
                    <a:pt x="0" y="470611"/>
                    <a:pt x="11988" y="458632"/>
                    <a:pt x="25820" y="458632"/>
                  </a:cubicBezTo>
                  <a:close/>
                  <a:moveTo>
                    <a:pt x="468575" y="396938"/>
                  </a:moveTo>
                  <a:lnTo>
                    <a:pt x="551576" y="396938"/>
                  </a:lnTo>
                  <a:cubicBezTo>
                    <a:pt x="566331" y="396938"/>
                    <a:pt x="578320" y="408917"/>
                    <a:pt x="578320" y="422738"/>
                  </a:cubicBezTo>
                  <a:cubicBezTo>
                    <a:pt x="578320" y="437481"/>
                    <a:pt x="566331" y="449459"/>
                    <a:pt x="551576" y="449459"/>
                  </a:cubicBezTo>
                  <a:lnTo>
                    <a:pt x="424308" y="449459"/>
                  </a:lnTo>
                  <a:cubicBezTo>
                    <a:pt x="441830" y="434717"/>
                    <a:pt x="456586" y="416288"/>
                    <a:pt x="468575" y="396938"/>
                  </a:cubicBezTo>
                  <a:close/>
                  <a:moveTo>
                    <a:pt x="25826" y="392352"/>
                  </a:moveTo>
                  <a:lnTo>
                    <a:pt x="106996" y="392352"/>
                  </a:lnTo>
                  <a:cubicBezTo>
                    <a:pt x="118064" y="412566"/>
                    <a:pt x="131900" y="430024"/>
                    <a:pt x="149425" y="444725"/>
                  </a:cubicBezTo>
                  <a:lnTo>
                    <a:pt x="25826" y="444725"/>
                  </a:lnTo>
                  <a:cubicBezTo>
                    <a:pt x="11991" y="444725"/>
                    <a:pt x="0" y="432781"/>
                    <a:pt x="0" y="418998"/>
                  </a:cubicBezTo>
                  <a:cubicBezTo>
                    <a:pt x="0" y="404297"/>
                    <a:pt x="11991" y="392352"/>
                    <a:pt x="25826" y="392352"/>
                  </a:cubicBezTo>
                  <a:close/>
                  <a:moveTo>
                    <a:pt x="495311" y="330659"/>
                  </a:moveTo>
                  <a:lnTo>
                    <a:pt x="551573" y="330659"/>
                  </a:lnTo>
                  <a:cubicBezTo>
                    <a:pt x="566330" y="330659"/>
                    <a:pt x="578320" y="342604"/>
                    <a:pt x="578320" y="357305"/>
                  </a:cubicBezTo>
                  <a:cubicBezTo>
                    <a:pt x="578320" y="371088"/>
                    <a:pt x="566330" y="383032"/>
                    <a:pt x="551573" y="383032"/>
                  </a:cubicBezTo>
                  <a:lnTo>
                    <a:pt x="475942" y="383032"/>
                  </a:lnTo>
                  <a:cubicBezTo>
                    <a:pt x="485165" y="366493"/>
                    <a:pt x="490699" y="349036"/>
                    <a:pt x="495311" y="330659"/>
                  </a:cubicBezTo>
                  <a:close/>
                  <a:moveTo>
                    <a:pt x="25814" y="325924"/>
                  </a:moveTo>
                  <a:lnTo>
                    <a:pt x="82051" y="325924"/>
                  </a:lnTo>
                  <a:cubicBezTo>
                    <a:pt x="85739" y="344353"/>
                    <a:pt x="91271" y="361860"/>
                    <a:pt x="99568" y="378445"/>
                  </a:cubicBezTo>
                  <a:lnTo>
                    <a:pt x="25814" y="378445"/>
                  </a:lnTo>
                  <a:cubicBezTo>
                    <a:pt x="11985" y="378445"/>
                    <a:pt x="0" y="367388"/>
                    <a:pt x="0" y="352645"/>
                  </a:cubicBezTo>
                  <a:cubicBezTo>
                    <a:pt x="0" y="337903"/>
                    <a:pt x="11985" y="325924"/>
                    <a:pt x="25814" y="325924"/>
                  </a:cubicBezTo>
                  <a:close/>
                  <a:moveTo>
                    <a:pt x="297074" y="302072"/>
                  </a:moveTo>
                  <a:lnTo>
                    <a:pt x="297074" y="349966"/>
                  </a:lnTo>
                  <a:cubicBezTo>
                    <a:pt x="310909" y="349045"/>
                    <a:pt x="326589" y="341677"/>
                    <a:pt x="326589" y="326019"/>
                  </a:cubicBezTo>
                  <a:cubicBezTo>
                    <a:pt x="326589" y="310361"/>
                    <a:pt x="309987" y="304835"/>
                    <a:pt x="297074" y="302072"/>
                  </a:cubicBezTo>
                  <a:close/>
                  <a:moveTo>
                    <a:pt x="498167" y="264231"/>
                  </a:moveTo>
                  <a:lnTo>
                    <a:pt x="551603" y="264231"/>
                  </a:lnTo>
                  <a:cubicBezTo>
                    <a:pt x="566343" y="264231"/>
                    <a:pt x="578320" y="276210"/>
                    <a:pt x="578320" y="290952"/>
                  </a:cubicBezTo>
                  <a:cubicBezTo>
                    <a:pt x="578320" y="304774"/>
                    <a:pt x="566343" y="316752"/>
                    <a:pt x="551603" y="316752"/>
                  </a:cubicBezTo>
                  <a:lnTo>
                    <a:pt x="497246" y="316752"/>
                  </a:lnTo>
                  <a:cubicBezTo>
                    <a:pt x="498167" y="307538"/>
                    <a:pt x="499089" y="298324"/>
                    <a:pt x="499089" y="288188"/>
                  </a:cubicBezTo>
                  <a:cubicBezTo>
                    <a:pt x="499089" y="279895"/>
                    <a:pt x="499089" y="272524"/>
                    <a:pt x="498167" y="264231"/>
                  </a:cubicBezTo>
                  <a:close/>
                  <a:moveTo>
                    <a:pt x="25843" y="259645"/>
                  </a:moveTo>
                  <a:lnTo>
                    <a:pt x="81222" y="259645"/>
                  </a:lnTo>
                  <a:cubicBezTo>
                    <a:pt x="79376" y="269781"/>
                    <a:pt x="78453" y="278995"/>
                    <a:pt x="78453" y="288209"/>
                  </a:cubicBezTo>
                  <a:cubicBezTo>
                    <a:pt x="78453" y="296502"/>
                    <a:pt x="79376" y="304795"/>
                    <a:pt x="80299" y="312166"/>
                  </a:cubicBezTo>
                  <a:lnTo>
                    <a:pt x="25843" y="312166"/>
                  </a:lnTo>
                  <a:cubicBezTo>
                    <a:pt x="11999" y="312166"/>
                    <a:pt x="0" y="301109"/>
                    <a:pt x="0" y="286366"/>
                  </a:cubicBezTo>
                  <a:cubicBezTo>
                    <a:pt x="0" y="271624"/>
                    <a:pt x="11999" y="259645"/>
                    <a:pt x="25843" y="259645"/>
                  </a:cubicBezTo>
                  <a:close/>
                  <a:moveTo>
                    <a:pt x="282316" y="225625"/>
                  </a:moveTo>
                  <a:cubicBezTo>
                    <a:pt x="265713" y="225625"/>
                    <a:pt x="255567" y="235757"/>
                    <a:pt x="255567" y="245888"/>
                  </a:cubicBezTo>
                  <a:cubicBezTo>
                    <a:pt x="255567" y="257862"/>
                    <a:pt x="264791" y="264309"/>
                    <a:pt x="282316" y="267993"/>
                  </a:cubicBezTo>
                  <a:close/>
                  <a:moveTo>
                    <a:pt x="478752" y="197951"/>
                  </a:moveTo>
                  <a:lnTo>
                    <a:pt x="551584" y="197951"/>
                  </a:lnTo>
                  <a:cubicBezTo>
                    <a:pt x="566335" y="197951"/>
                    <a:pt x="578320" y="209930"/>
                    <a:pt x="578320" y="224672"/>
                  </a:cubicBezTo>
                  <a:cubicBezTo>
                    <a:pt x="578320" y="239415"/>
                    <a:pt x="566335" y="250472"/>
                    <a:pt x="551584" y="250472"/>
                  </a:cubicBezTo>
                  <a:lnTo>
                    <a:pt x="495347" y="250472"/>
                  </a:lnTo>
                  <a:cubicBezTo>
                    <a:pt x="492581" y="232044"/>
                    <a:pt x="486128" y="214537"/>
                    <a:pt x="478752" y="197951"/>
                  </a:cubicBezTo>
                  <a:close/>
                  <a:moveTo>
                    <a:pt x="25834" y="194253"/>
                  </a:moveTo>
                  <a:lnTo>
                    <a:pt x="101491" y="194253"/>
                  </a:lnTo>
                  <a:cubicBezTo>
                    <a:pt x="93187" y="209917"/>
                    <a:pt x="86729" y="228346"/>
                    <a:pt x="83038" y="246774"/>
                  </a:cubicBezTo>
                  <a:lnTo>
                    <a:pt x="25834" y="246774"/>
                  </a:lnTo>
                  <a:cubicBezTo>
                    <a:pt x="11994" y="246774"/>
                    <a:pt x="0" y="234796"/>
                    <a:pt x="0" y="220053"/>
                  </a:cubicBezTo>
                  <a:cubicBezTo>
                    <a:pt x="0" y="205310"/>
                    <a:pt x="11994" y="194253"/>
                    <a:pt x="25834" y="194253"/>
                  </a:cubicBezTo>
                  <a:close/>
                  <a:moveTo>
                    <a:pt x="289695" y="180494"/>
                  </a:moveTo>
                  <a:cubicBezTo>
                    <a:pt x="293384" y="180494"/>
                    <a:pt x="297074" y="184178"/>
                    <a:pt x="297074" y="188784"/>
                  </a:cubicBezTo>
                  <a:lnTo>
                    <a:pt x="297074" y="200757"/>
                  </a:lnTo>
                  <a:cubicBezTo>
                    <a:pt x="315521" y="201678"/>
                    <a:pt x="353338" y="213652"/>
                    <a:pt x="353338" y="236678"/>
                  </a:cubicBezTo>
                  <a:cubicBezTo>
                    <a:pt x="353338" y="245888"/>
                    <a:pt x="346881" y="251415"/>
                    <a:pt x="338580" y="251415"/>
                  </a:cubicBezTo>
                  <a:cubicBezTo>
                    <a:pt x="322900" y="251415"/>
                    <a:pt x="322900" y="225625"/>
                    <a:pt x="297074" y="225625"/>
                  </a:cubicBezTo>
                  <a:lnTo>
                    <a:pt x="297074" y="270756"/>
                  </a:lnTo>
                  <a:cubicBezTo>
                    <a:pt x="328434" y="277204"/>
                    <a:pt x="356105" y="286414"/>
                    <a:pt x="356105" y="323256"/>
                  </a:cubicBezTo>
                  <a:cubicBezTo>
                    <a:pt x="356105" y="355492"/>
                    <a:pt x="332124" y="372071"/>
                    <a:pt x="297074" y="373913"/>
                  </a:cubicBezTo>
                  <a:lnTo>
                    <a:pt x="297074" y="388650"/>
                  </a:lnTo>
                  <a:cubicBezTo>
                    <a:pt x="297074" y="392334"/>
                    <a:pt x="293384" y="396939"/>
                    <a:pt x="289695" y="396939"/>
                  </a:cubicBezTo>
                  <a:cubicBezTo>
                    <a:pt x="285083" y="396939"/>
                    <a:pt x="282316" y="392334"/>
                    <a:pt x="282316" y="388650"/>
                  </a:cubicBezTo>
                  <a:lnTo>
                    <a:pt x="282316" y="373913"/>
                  </a:lnTo>
                  <a:cubicBezTo>
                    <a:pt x="241732" y="372992"/>
                    <a:pt x="222362" y="349045"/>
                    <a:pt x="222362" y="329703"/>
                  </a:cubicBezTo>
                  <a:cubicBezTo>
                    <a:pt x="222362" y="320493"/>
                    <a:pt x="227896" y="314966"/>
                    <a:pt x="237120" y="314966"/>
                  </a:cubicBezTo>
                  <a:cubicBezTo>
                    <a:pt x="263869" y="314966"/>
                    <a:pt x="242654" y="348124"/>
                    <a:pt x="282316" y="349966"/>
                  </a:cubicBezTo>
                  <a:lnTo>
                    <a:pt x="282316" y="299309"/>
                  </a:lnTo>
                  <a:cubicBezTo>
                    <a:pt x="247266" y="292861"/>
                    <a:pt x="225129" y="278125"/>
                    <a:pt x="225129" y="251415"/>
                  </a:cubicBezTo>
                  <a:cubicBezTo>
                    <a:pt x="225129" y="219178"/>
                    <a:pt x="252800" y="201678"/>
                    <a:pt x="282316" y="200757"/>
                  </a:cubicBezTo>
                  <a:lnTo>
                    <a:pt x="282316" y="188784"/>
                  </a:lnTo>
                  <a:cubicBezTo>
                    <a:pt x="282316" y="184178"/>
                    <a:pt x="285083" y="180494"/>
                    <a:pt x="289695" y="180494"/>
                  </a:cubicBezTo>
                  <a:close/>
                  <a:moveTo>
                    <a:pt x="288699" y="157519"/>
                  </a:moveTo>
                  <a:cubicBezTo>
                    <a:pt x="216770" y="157519"/>
                    <a:pt x="157752" y="216443"/>
                    <a:pt x="157752" y="288255"/>
                  </a:cubicBezTo>
                  <a:cubicBezTo>
                    <a:pt x="157752" y="360989"/>
                    <a:pt x="216770" y="419912"/>
                    <a:pt x="288699" y="419912"/>
                  </a:cubicBezTo>
                  <a:cubicBezTo>
                    <a:pt x="361549" y="419912"/>
                    <a:pt x="420567" y="360989"/>
                    <a:pt x="420567" y="288255"/>
                  </a:cubicBezTo>
                  <a:cubicBezTo>
                    <a:pt x="420567" y="216443"/>
                    <a:pt x="361549" y="157519"/>
                    <a:pt x="288699" y="157519"/>
                  </a:cubicBezTo>
                  <a:close/>
                  <a:moveTo>
                    <a:pt x="428895" y="132559"/>
                  </a:moveTo>
                  <a:lnTo>
                    <a:pt x="551571" y="132559"/>
                  </a:lnTo>
                  <a:cubicBezTo>
                    <a:pt x="566329" y="132559"/>
                    <a:pt x="578320" y="143616"/>
                    <a:pt x="578320" y="158359"/>
                  </a:cubicBezTo>
                  <a:cubicBezTo>
                    <a:pt x="578320" y="173101"/>
                    <a:pt x="566329" y="185080"/>
                    <a:pt x="551571" y="185080"/>
                  </a:cubicBezTo>
                  <a:lnTo>
                    <a:pt x="471324" y="185080"/>
                  </a:lnTo>
                  <a:cubicBezTo>
                    <a:pt x="460256" y="164808"/>
                    <a:pt x="445498" y="147301"/>
                    <a:pt x="428895" y="132559"/>
                  </a:cubicBezTo>
                  <a:close/>
                  <a:moveTo>
                    <a:pt x="25822" y="127973"/>
                  </a:moveTo>
                  <a:lnTo>
                    <a:pt x="154012" y="127973"/>
                  </a:lnTo>
                  <a:cubicBezTo>
                    <a:pt x="136490" y="142715"/>
                    <a:pt x="121734" y="160222"/>
                    <a:pt x="108823" y="180494"/>
                  </a:cubicBezTo>
                  <a:lnTo>
                    <a:pt x="25822" y="180494"/>
                  </a:lnTo>
                  <a:cubicBezTo>
                    <a:pt x="11989" y="180494"/>
                    <a:pt x="0" y="168515"/>
                    <a:pt x="0" y="153773"/>
                  </a:cubicBezTo>
                  <a:cubicBezTo>
                    <a:pt x="0" y="139951"/>
                    <a:pt x="11989" y="127973"/>
                    <a:pt x="25822" y="127973"/>
                  </a:cubicBezTo>
                  <a:close/>
                  <a:moveTo>
                    <a:pt x="288699" y="105041"/>
                  </a:moveTo>
                  <a:cubicBezTo>
                    <a:pt x="390136" y="105041"/>
                    <a:pt x="473130" y="186981"/>
                    <a:pt x="473130" y="288255"/>
                  </a:cubicBezTo>
                  <a:cubicBezTo>
                    <a:pt x="473130" y="389530"/>
                    <a:pt x="390136" y="472390"/>
                    <a:pt x="288699" y="472390"/>
                  </a:cubicBezTo>
                  <a:cubicBezTo>
                    <a:pt x="187261" y="472390"/>
                    <a:pt x="105189" y="389530"/>
                    <a:pt x="105189" y="288255"/>
                  </a:cubicBezTo>
                  <a:cubicBezTo>
                    <a:pt x="105189" y="186981"/>
                    <a:pt x="187261" y="105041"/>
                    <a:pt x="288699" y="105041"/>
                  </a:cubicBezTo>
                  <a:close/>
                  <a:moveTo>
                    <a:pt x="357002" y="66280"/>
                  </a:moveTo>
                  <a:lnTo>
                    <a:pt x="551578" y="66280"/>
                  </a:lnTo>
                  <a:cubicBezTo>
                    <a:pt x="566332" y="66280"/>
                    <a:pt x="578320" y="78258"/>
                    <a:pt x="578320" y="92080"/>
                  </a:cubicBezTo>
                  <a:cubicBezTo>
                    <a:pt x="578320" y="106822"/>
                    <a:pt x="566332" y="118801"/>
                    <a:pt x="551578" y="118801"/>
                  </a:cubicBezTo>
                  <a:lnTo>
                    <a:pt x="411410" y="118801"/>
                  </a:lnTo>
                  <a:cubicBezTo>
                    <a:pt x="388356" y="102215"/>
                    <a:pt x="361613" y="89315"/>
                    <a:pt x="333026" y="82865"/>
                  </a:cubicBezTo>
                  <a:cubicBezTo>
                    <a:pt x="336715" y="73651"/>
                    <a:pt x="345936" y="66280"/>
                    <a:pt x="357002" y="66280"/>
                  </a:cubicBezTo>
                  <a:close/>
                  <a:moveTo>
                    <a:pt x="356932" y="0"/>
                  </a:moveTo>
                  <a:lnTo>
                    <a:pt x="551569" y="0"/>
                  </a:lnTo>
                  <a:cubicBezTo>
                    <a:pt x="566328" y="0"/>
                    <a:pt x="578320" y="11978"/>
                    <a:pt x="578320" y="25800"/>
                  </a:cubicBezTo>
                  <a:cubicBezTo>
                    <a:pt x="578320" y="40542"/>
                    <a:pt x="566328" y="52521"/>
                    <a:pt x="551569" y="52521"/>
                  </a:cubicBezTo>
                  <a:lnTo>
                    <a:pt x="356932" y="52521"/>
                  </a:lnTo>
                  <a:cubicBezTo>
                    <a:pt x="343095" y="52521"/>
                    <a:pt x="331103" y="40542"/>
                    <a:pt x="331103" y="25800"/>
                  </a:cubicBezTo>
                  <a:cubicBezTo>
                    <a:pt x="331103" y="11978"/>
                    <a:pt x="343095" y="0"/>
                    <a:pt x="356932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Arial" panose="020B0604020202020204"/>
                <a:ea typeface="阿里巴巴普惠体 R" panose="00020600040101010101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19" name="Group 34"/>
          <p:cNvGrpSpPr/>
          <p:nvPr/>
        </p:nvGrpSpPr>
        <p:grpSpPr>
          <a:xfrm>
            <a:off x="2082873" y="4763247"/>
            <a:ext cx="503991" cy="503991"/>
            <a:chOff x="9365263" y="2201533"/>
            <a:chExt cx="1260000" cy="1260000"/>
          </a:xfrm>
        </p:grpSpPr>
        <p:sp>
          <p:nvSpPr>
            <p:cNvPr id="20" name="椭圆 19"/>
            <p:cNvSpPr/>
            <p:nvPr/>
          </p:nvSpPr>
          <p:spPr>
            <a:xfrm>
              <a:off x="9365263" y="2201533"/>
              <a:ext cx="1260000" cy="1260000"/>
            </a:xfrm>
            <a:prstGeom prst="ellipse">
              <a:avLst/>
            </a:prstGeom>
            <a:solidFill>
              <a:srgbClr val="FF8201"/>
            </a:solidFill>
            <a:ln w="50800" cap="flat" cmpd="sng" algn="ctr">
              <a:noFill/>
              <a:prstDash val="solid"/>
              <a:miter lim="800000"/>
            </a:ln>
            <a:effectLst>
              <a:outerShdw blurRad="1143000" dist="127000" dir="5400000" algn="t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Arial" panose="020B0604020202020204"/>
                <a:ea typeface="阿里巴巴普惠体 R" panose="00020600040101010101" pitchFamily="18" charset="-122"/>
                <a:cs typeface="+mn-ea"/>
                <a:sym typeface="+mn-lt"/>
              </a:endParaRPr>
            </a:p>
          </p:txBody>
        </p:sp>
        <p:sp>
          <p:nvSpPr>
            <p:cNvPr id="21" name="椭圆 54"/>
            <p:cNvSpPr/>
            <p:nvPr/>
          </p:nvSpPr>
          <p:spPr>
            <a:xfrm>
              <a:off x="9754790" y="2552132"/>
              <a:ext cx="480944" cy="558800"/>
            </a:xfrm>
            <a:custGeom>
              <a:avLst/>
              <a:gdLst>
                <a:gd name="T0" fmla="*/ 6390 w 7040"/>
                <a:gd name="T1" fmla="*/ 4928 h 8178"/>
                <a:gd name="T2" fmla="*/ 4224 w 7040"/>
                <a:gd name="T3" fmla="*/ 4928 h 8178"/>
                <a:gd name="T4" fmla="*/ 4224 w 7040"/>
                <a:gd name="T5" fmla="*/ 3954 h 8178"/>
                <a:gd name="T6" fmla="*/ 6390 w 7040"/>
                <a:gd name="T7" fmla="*/ 3954 h 8178"/>
                <a:gd name="T8" fmla="*/ 7040 w 7040"/>
                <a:gd name="T9" fmla="*/ 3358 h 8178"/>
                <a:gd name="T10" fmla="*/ 6390 w 7040"/>
                <a:gd name="T11" fmla="*/ 2762 h 8178"/>
                <a:gd name="T12" fmla="*/ 5307 w 7040"/>
                <a:gd name="T13" fmla="*/ 2762 h 8178"/>
                <a:gd name="T14" fmla="*/ 6390 w 7040"/>
                <a:gd name="T15" fmla="*/ 812 h 8178"/>
                <a:gd name="T16" fmla="*/ 6065 w 7040"/>
                <a:gd name="T17" fmla="*/ 108 h 8178"/>
                <a:gd name="T18" fmla="*/ 5199 w 7040"/>
                <a:gd name="T19" fmla="*/ 271 h 8178"/>
                <a:gd name="T20" fmla="*/ 3791 w 7040"/>
                <a:gd name="T21" fmla="*/ 2762 h 8178"/>
                <a:gd name="T22" fmla="*/ 3412 w 7040"/>
                <a:gd name="T23" fmla="*/ 2762 h 8178"/>
                <a:gd name="T24" fmla="*/ 3357 w 7040"/>
                <a:gd name="T25" fmla="*/ 2708 h 8178"/>
                <a:gd name="T26" fmla="*/ 2058 w 7040"/>
                <a:gd name="T27" fmla="*/ 325 h 8178"/>
                <a:gd name="T28" fmla="*/ 1191 w 7040"/>
                <a:gd name="T29" fmla="*/ 271 h 8178"/>
                <a:gd name="T30" fmla="*/ 866 w 7040"/>
                <a:gd name="T31" fmla="*/ 921 h 8178"/>
                <a:gd name="T32" fmla="*/ 1949 w 7040"/>
                <a:gd name="T33" fmla="*/ 2762 h 8178"/>
                <a:gd name="T34" fmla="*/ 650 w 7040"/>
                <a:gd name="T35" fmla="*/ 2762 h 8178"/>
                <a:gd name="T36" fmla="*/ 0 w 7040"/>
                <a:gd name="T37" fmla="*/ 3358 h 8178"/>
                <a:gd name="T38" fmla="*/ 650 w 7040"/>
                <a:gd name="T39" fmla="*/ 3954 h 8178"/>
                <a:gd name="T40" fmla="*/ 2816 w 7040"/>
                <a:gd name="T41" fmla="*/ 3954 h 8178"/>
                <a:gd name="T42" fmla="*/ 2816 w 7040"/>
                <a:gd name="T43" fmla="*/ 4928 h 8178"/>
                <a:gd name="T44" fmla="*/ 650 w 7040"/>
                <a:gd name="T45" fmla="*/ 4928 h 8178"/>
                <a:gd name="T46" fmla="*/ 0 w 7040"/>
                <a:gd name="T47" fmla="*/ 5470 h 8178"/>
                <a:gd name="T48" fmla="*/ 650 w 7040"/>
                <a:gd name="T49" fmla="*/ 6066 h 8178"/>
                <a:gd name="T50" fmla="*/ 2816 w 7040"/>
                <a:gd name="T51" fmla="*/ 6066 h 8178"/>
                <a:gd name="T52" fmla="*/ 2816 w 7040"/>
                <a:gd name="T53" fmla="*/ 7582 h 8178"/>
                <a:gd name="T54" fmla="*/ 3466 w 7040"/>
                <a:gd name="T55" fmla="*/ 8178 h 8178"/>
                <a:gd name="T56" fmla="*/ 3466 w 7040"/>
                <a:gd name="T57" fmla="*/ 8178 h 8178"/>
                <a:gd name="T58" fmla="*/ 4116 w 7040"/>
                <a:gd name="T59" fmla="*/ 7582 h 8178"/>
                <a:gd name="T60" fmla="*/ 4116 w 7040"/>
                <a:gd name="T61" fmla="*/ 6066 h 8178"/>
                <a:gd name="T62" fmla="*/ 6282 w 7040"/>
                <a:gd name="T63" fmla="*/ 6066 h 8178"/>
                <a:gd name="T64" fmla="*/ 6932 w 7040"/>
                <a:gd name="T65" fmla="*/ 5470 h 8178"/>
                <a:gd name="T66" fmla="*/ 6391 w 7040"/>
                <a:gd name="T67" fmla="*/ 4928 h 8178"/>
                <a:gd name="T68" fmla="*/ 6391 w 7040"/>
                <a:gd name="T69" fmla="*/ 4928 h 8178"/>
                <a:gd name="T70" fmla="*/ 6391 w 7040"/>
                <a:gd name="T71" fmla="*/ 4928 h 8178"/>
                <a:gd name="T72" fmla="*/ 6390 w 7040"/>
                <a:gd name="T73" fmla="*/ 4928 h 8178"/>
                <a:gd name="T74" fmla="*/ 6390 w 7040"/>
                <a:gd name="T75" fmla="*/ 4928 h 8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040" h="8178">
                  <a:moveTo>
                    <a:pt x="6390" y="4928"/>
                  </a:moveTo>
                  <a:lnTo>
                    <a:pt x="4224" y="4928"/>
                  </a:lnTo>
                  <a:lnTo>
                    <a:pt x="4224" y="3954"/>
                  </a:lnTo>
                  <a:lnTo>
                    <a:pt x="6390" y="3954"/>
                  </a:lnTo>
                  <a:cubicBezTo>
                    <a:pt x="6770" y="3954"/>
                    <a:pt x="7040" y="3683"/>
                    <a:pt x="7040" y="3358"/>
                  </a:cubicBezTo>
                  <a:cubicBezTo>
                    <a:pt x="7040" y="3033"/>
                    <a:pt x="6715" y="2762"/>
                    <a:pt x="6390" y="2762"/>
                  </a:cubicBezTo>
                  <a:lnTo>
                    <a:pt x="5307" y="2762"/>
                  </a:lnTo>
                  <a:lnTo>
                    <a:pt x="6390" y="812"/>
                  </a:lnTo>
                  <a:cubicBezTo>
                    <a:pt x="6553" y="596"/>
                    <a:pt x="6390" y="271"/>
                    <a:pt x="6065" y="108"/>
                  </a:cubicBezTo>
                  <a:cubicBezTo>
                    <a:pt x="5686" y="0"/>
                    <a:pt x="5307" y="54"/>
                    <a:pt x="5199" y="271"/>
                  </a:cubicBezTo>
                  <a:lnTo>
                    <a:pt x="3791" y="2762"/>
                  </a:lnTo>
                  <a:lnTo>
                    <a:pt x="3412" y="2762"/>
                  </a:lnTo>
                  <a:cubicBezTo>
                    <a:pt x="3412" y="2762"/>
                    <a:pt x="3412" y="2708"/>
                    <a:pt x="3357" y="2708"/>
                  </a:cubicBezTo>
                  <a:lnTo>
                    <a:pt x="2058" y="325"/>
                  </a:lnTo>
                  <a:cubicBezTo>
                    <a:pt x="1895" y="108"/>
                    <a:pt x="1516" y="108"/>
                    <a:pt x="1191" y="271"/>
                  </a:cubicBezTo>
                  <a:cubicBezTo>
                    <a:pt x="866" y="433"/>
                    <a:pt x="758" y="704"/>
                    <a:pt x="866" y="921"/>
                  </a:cubicBezTo>
                  <a:lnTo>
                    <a:pt x="1949" y="2762"/>
                  </a:lnTo>
                  <a:lnTo>
                    <a:pt x="650" y="2762"/>
                  </a:lnTo>
                  <a:cubicBezTo>
                    <a:pt x="325" y="2762"/>
                    <a:pt x="0" y="3033"/>
                    <a:pt x="0" y="3358"/>
                  </a:cubicBezTo>
                  <a:cubicBezTo>
                    <a:pt x="0" y="3683"/>
                    <a:pt x="325" y="3954"/>
                    <a:pt x="650" y="3954"/>
                  </a:cubicBezTo>
                  <a:lnTo>
                    <a:pt x="2816" y="3954"/>
                  </a:lnTo>
                  <a:lnTo>
                    <a:pt x="2816" y="4928"/>
                  </a:lnTo>
                  <a:lnTo>
                    <a:pt x="650" y="4928"/>
                  </a:lnTo>
                  <a:cubicBezTo>
                    <a:pt x="325" y="4928"/>
                    <a:pt x="0" y="5145"/>
                    <a:pt x="0" y="5470"/>
                  </a:cubicBezTo>
                  <a:cubicBezTo>
                    <a:pt x="0" y="5795"/>
                    <a:pt x="325" y="6066"/>
                    <a:pt x="650" y="6066"/>
                  </a:cubicBezTo>
                  <a:lnTo>
                    <a:pt x="2816" y="6066"/>
                  </a:lnTo>
                  <a:lnTo>
                    <a:pt x="2816" y="7582"/>
                  </a:lnTo>
                  <a:cubicBezTo>
                    <a:pt x="2816" y="7907"/>
                    <a:pt x="3141" y="8178"/>
                    <a:pt x="3466" y="8178"/>
                  </a:cubicBezTo>
                  <a:lnTo>
                    <a:pt x="3466" y="8178"/>
                  </a:lnTo>
                  <a:cubicBezTo>
                    <a:pt x="3845" y="8178"/>
                    <a:pt x="4116" y="7907"/>
                    <a:pt x="4116" y="7582"/>
                  </a:cubicBezTo>
                  <a:lnTo>
                    <a:pt x="4116" y="6066"/>
                  </a:lnTo>
                  <a:lnTo>
                    <a:pt x="6282" y="6066"/>
                  </a:lnTo>
                  <a:cubicBezTo>
                    <a:pt x="6661" y="6066"/>
                    <a:pt x="6932" y="5795"/>
                    <a:pt x="6932" y="5470"/>
                  </a:cubicBezTo>
                  <a:cubicBezTo>
                    <a:pt x="7040" y="5145"/>
                    <a:pt x="6715" y="4928"/>
                    <a:pt x="6391" y="4928"/>
                  </a:cubicBezTo>
                  <a:lnTo>
                    <a:pt x="6391" y="4928"/>
                  </a:lnTo>
                  <a:lnTo>
                    <a:pt x="6391" y="4928"/>
                  </a:lnTo>
                  <a:lnTo>
                    <a:pt x="6390" y="4928"/>
                  </a:lnTo>
                  <a:close/>
                  <a:moveTo>
                    <a:pt x="6390" y="4928"/>
                  </a:move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Arial" panose="020B0604020202020204"/>
                <a:ea typeface="阿里巴巴普惠体 R" panose="00020600040101010101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22" name="Group 37"/>
          <p:cNvGrpSpPr/>
          <p:nvPr/>
        </p:nvGrpSpPr>
        <p:grpSpPr>
          <a:xfrm>
            <a:off x="2831061" y="4763247"/>
            <a:ext cx="503991" cy="503991"/>
            <a:chOff x="9365263" y="2201533"/>
            <a:chExt cx="1260000" cy="1260000"/>
          </a:xfrm>
        </p:grpSpPr>
        <p:sp>
          <p:nvSpPr>
            <p:cNvPr id="23" name="椭圆 22"/>
            <p:cNvSpPr/>
            <p:nvPr/>
          </p:nvSpPr>
          <p:spPr>
            <a:xfrm>
              <a:off x="9365263" y="2201533"/>
              <a:ext cx="1260000" cy="1260000"/>
            </a:xfrm>
            <a:prstGeom prst="ellipse">
              <a:avLst/>
            </a:prstGeom>
            <a:solidFill>
              <a:srgbClr val="23232E"/>
            </a:solidFill>
            <a:ln w="50800" cap="flat" cmpd="sng" algn="ctr">
              <a:noFill/>
              <a:prstDash val="solid"/>
              <a:miter lim="800000"/>
            </a:ln>
            <a:effectLst>
              <a:outerShdw blurRad="1143000" dist="127000" dir="5400000" algn="t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Arial" panose="020B0604020202020204"/>
                <a:ea typeface="阿里巴巴普惠体 R" panose="00020600040101010101" pitchFamily="18" charset="-122"/>
                <a:cs typeface="+mn-ea"/>
                <a:sym typeface="+mn-lt"/>
              </a:endParaRPr>
            </a:p>
          </p:txBody>
        </p:sp>
        <p:sp>
          <p:nvSpPr>
            <p:cNvPr id="24" name="椭圆 54"/>
            <p:cNvSpPr/>
            <p:nvPr/>
          </p:nvSpPr>
          <p:spPr>
            <a:xfrm>
              <a:off x="9715863" y="2552363"/>
              <a:ext cx="558800" cy="558338"/>
            </a:xfrm>
            <a:custGeom>
              <a:avLst/>
              <a:gdLst>
                <a:gd name="T0" fmla="*/ 11212 w 12607"/>
                <a:gd name="T1" fmla="*/ 4855 h 12594"/>
                <a:gd name="T2" fmla="*/ 11019 w 12607"/>
                <a:gd name="T3" fmla="*/ 4855 h 12594"/>
                <a:gd name="T4" fmla="*/ 10644 w 12607"/>
                <a:gd name="T5" fmla="*/ 3981 h 12594"/>
                <a:gd name="T6" fmla="*/ 10796 w 12607"/>
                <a:gd name="T7" fmla="*/ 3830 h 12594"/>
                <a:gd name="T8" fmla="*/ 10796 w 12607"/>
                <a:gd name="T9" fmla="*/ 1864 h 12594"/>
                <a:gd name="T10" fmla="*/ 10755 w 12607"/>
                <a:gd name="T11" fmla="*/ 1823 h 12594"/>
                <a:gd name="T12" fmla="*/ 8781 w 12607"/>
                <a:gd name="T13" fmla="*/ 1823 h 12594"/>
                <a:gd name="T14" fmla="*/ 8611 w 12607"/>
                <a:gd name="T15" fmla="*/ 1992 h 12594"/>
                <a:gd name="T16" fmla="*/ 7729 w 12607"/>
                <a:gd name="T17" fmla="*/ 1634 h 12594"/>
                <a:gd name="T18" fmla="*/ 7729 w 12607"/>
                <a:gd name="T19" fmla="*/ 1390 h 12594"/>
                <a:gd name="T20" fmla="*/ 6333 w 12607"/>
                <a:gd name="T21" fmla="*/ 0 h 12594"/>
                <a:gd name="T22" fmla="*/ 6274 w 12607"/>
                <a:gd name="T23" fmla="*/ 0 h 12594"/>
                <a:gd name="T24" fmla="*/ 4878 w 12607"/>
                <a:gd name="T25" fmla="*/ 1390 h 12594"/>
                <a:gd name="T26" fmla="*/ 4878 w 12607"/>
                <a:gd name="T27" fmla="*/ 1652 h 12594"/>
                <a:gd name="T28" fmla="*/ 4033 w 12607"/>
                <a:gd name="T29" fmla="*/ 2003 h 12594"/>
                <a:gd name="T30" fmla="*/ 3852 w 12607"/>
                <a:gd name="T31" fmla="*/ 1823 h 12594"/>
                <a:gd name="T32" fmla="*/ 1878 w 12607"/>
                <a:gd name="T33" fmla="*/ 1823 h 12594"/>
                <a:gd name="T34" fmla="*/ 1837 w 12607"/>
                <a:gd name="T35" fmla="*/ 1864 h 12594"/>
                <a:gd name="T36" fmla="*/ 1837 w 12607"/>
                <a:gd name="T37" fmla="*/ 3830 h 12594"/>
                <a:gd name="T38" fmla="*/ 2012 w 12607"/>
                <a:gd name="T39" fmla="*/ 4004 h 12594"/>
                <a:gd name="T40" fmla="*/ 1650 w 12607"/>
                <a:gd name="T41" fmla="*/ 4855 h 12594"/>
                <a:gd name="T42" fmla="*/ 1396 w 12607"/>
                <a:gd name="T43" fmla="*/ 4855 h 12594"/>
                <a:gd name="T44" fmla="*/ 0 w 12607"/>
                <a:gd name="T45" fmla="*/ 6245 h 12594"/>
                <a:gd name="T46" fmla="*/ 0 w 12607"/>
                <a:gd name="T47" fmla="*/ 6304 h 12594"/>
                <a:gd name="T48" fmla="*/ 1396 w 12607"/>
                <a:gd name="T49" fmla="*/ 7694 h 12594"/>
                <a:gd name="T50" fmla="*/ 1618 w 12607"/>
                <a:gd name="T51" fmla="*/ 7694 h 12594"/>
                <a:gd name="T52" fmla="*/ 1983 w 12607"/>
                <a:gd name="T53" fmla="*/ 8593 h 12594"/>
                <a:gd name="T54" fmla="*/ 1814 w 12607"/>
                <a:gd name="T55" fmla="*/ 8761 h 12594"/>
                <a:gd name="T56" fmla="*/ 1814 w 12607"/>
                <a:gd name="T57" fmla="*/ 10728 h 12594"/>
                <a:gd name="T58" fmla="*/ 1855 w 12607"/>
                <a:gd name="T59" fmla="*/ 10769 h 12594"/>
                <a:gd name="T60" fmla="*/ 3829 w 12607"/>
                <a:gd name="T61" fmla="*/ 10769 h 12594"/>
                <a:gd name="T62" fmla="*/ 3981 w 12607"/>
                <a:gd name="T63" fmla="*/ 10618 h 12594"/>
                <a:gd name="T64" fmla="*/ 4878 w 12607"/>
                <a:gd name="T65" fmla="*/ 10999 h 12594"/>
                <a:gd name="T66" fmla="*/ 4878 w 12607"/>
                <a:gd name="T67" fmla="*/ 11204 h 12594"/>
                <a:gd name="T68" fmla="*/ 6274 w 12607"/>
                <a:gd name="T69" fmla="*/ 12594 h 12594"/>
                <a:gd name="T70" fmla="*/ 6333 w 12607"/>
                <a:gd name="T71" fmla="*/ 12594 h 12594"/>
                <a:gd name="T72" fmla="*/ 7729 w 12607"/>
                <a:gd name="T73" fmla="*/ 11204 h 12594"/>
                <a:gd name="T74" fmla="*/ 7729 w 12607"/>
                <a:gd name="T75" fmla="*/ 11016 h 12594"/>
                <a:gd name="T76" fmla="*/ 8664 w 12607"/>
                <a:gd name="T77" fmla="*/ 10630 h 12594"/>
                <a:gd name="T78" fmla="*/ 8803 w 12607"/>
                <a:gd name="T79" fmla="*/ 10769 h 12594"/>
                <a:gd name="T80" fmla="*/ 10777 w 12607"/>
                <a:gd name="T81" fmla="*/ 10769 h 12594"/>
                <a:gd name="T82" fmla="*/ 10819 w 12607"/>
                <a:gd name="T83" fmla="*/ 10728 h 12594"/>
                <a:gd name="T84" fmla="*/ 10819 w 12607"/>
                <a:gd name="T85" fmla="*/ 8761 h 12594"/>
                <a:gd name="T86" fmla="*/ 10673 w 12607"/>
                <a:gd name="T87" fmla="*/ 8616 h 12594"/>
                <a:gd name="T88" fmla="*/ 11051 w 12607"/>
                <a:gd name="T89" fmla="*/ 7694 h 12594"/>
                <a:gd name="T90" fmla="*/ 11211 w 12607"/>
                <a:gd name="T91" fmla="*/ 7694 h 12594"/>
                <a:gd name="T92" fmla="*/ 12607 w 12607"/>
                <a:gd name="T93" fmla="*/ 6304 h 12594"/>
                <a:gd name="T94" fmla="*/ 12607 w 12607"/>
                <a:gd name="T95" fmla="*/ 6245 h 12594"/>
                <a:gd name="T96" fmla="*/ 11212 w 12607"/>
                <a:gd name="T97" fmla="*/ 4855 h 12594"/>
                <a:gd name="T98" fmla="*/ 6337 w 12607"/>
                <a:gd name="T99" fmla="*/ 8498 h 12594"/>
                <a:gd name="T100" fmla="*/ 4152 w 12607"/>
                <a:gd name="T101" fmla="*/ 6323 h 12594"/>
                <a:gd name="T102" fmla="*/ 6337 w 12607"/>
                <a:gd name="T103" fmla="*/ 4146 h 12594"/>
                <a:gd name="T104" fmla="*/ 8521 w 12607"/>
                <a:gd name="T105" fmla="*/ 6323 h 12594"/>
                <a:gd name="T106" fmla="*/ 6337 w 12607"/>
                <a:gd name="T107" fmla="*/ 8498 h 12594"/>
                <a:gd name="T108" fmla="*/ 6337 w 12607"/>
                <a:gd name="T109" fmla="*/ 8498 h 12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607" h="12594">
                  <a:moveTo>
                    <a:pt x="11212" y="4855"/>
                  </a:moveTo>
                  <a:lnTo>
                    <a:pt x="11019" y="4855"/>
                  </a:lnTo>
                  <a:cubicBezTo>
                    <a:pt x="10923" y="4550"/>
                    <a:pt x="10796" y="4258"/>
                    <a:pt x="10644" y="3981"/>
                  </a:cubicBezTo>
                  <a:lnTo>
                    <a:pt x="10796" y="3830"/>
                  </a:lnTo>
                  <a:cubicBezTo>
                    <a:pt x="11341" y="3287"/>
                    <a:pt x="11341" y="2407"/>
                    <a:pt x="10796" y="1864"/>
                  </a:cubicBezTo>
                  <a:lnTo>
                    <a:pt x="10755" y="1823"/>
                  </a:lnTo>
                  <a:cubicBezTo>
                    <a:pt x="10209" y="1279"/>
                    <a:pt x="9326" y="1279"/>
                    <a:pt x="8781" y="1823"/>
                  </a:cubicBezTo>
                  <a:lnTo>
                    <a:pt x="8611" y="1992"/>
                  </a:lnTo>
                  <a:cubicBezTo>
                    <a:pt x="8332" y="1846"/>
                    <a:pt x="8037" y="1725"/>
                    <a:pt x="7729" y="1634"/>
                  </a:cubicBezTo>
                  <a:lnTo>
                    <a:pt x="7729" y="1390"/>
                  </a:lnTo>
                  <a:cubicBezTo>
                    <a:pt x="7729" y="622"/>
                    <a:pt x="7104" y="0"/>
                    <a:pt x="6333" y="0"/>
                  </a:cubicBezTo>
                  <a:lnTo>
                    <a:pt x="6274" y="0"/>
                  </a:lnTo>
                  <a:cubicBezTo>
                    <a:pt x="5503" y="0"/>
                    <a:pt x="4878" y="622"/>
                    <a:pt x="4878" y="1390"/>
                  </a:cubicBezTo>
                  <a:lnTo>
                    <a:pt x="4878" y="1652"/>
                  </a:lnTo>
                  <a:cubicBezTo>
                    <a:pt x="4584" y="1742"/>
                    <a:pt x="4301" y="1861"/>
                    <a:pt x="4033" y="2003"/>
                  </a:cubicBezTo>
                  <a:lnTo>
                    <a:pt x="3852" y="1823"/>
                  </a:lnTo>
                  <a:cubicBezTo>
                    <a:pt x="3307" y="1280"/>
                    <a:pt x="2423" y="1280"/>
                    <a:pt x="1878" y="1823"/>
                  </a:cubicBezTo>
                  <a:lnTo>
                    <a:pt x="1837" y="1864"/>
                  </a:lnTo>
                  <a:cubicBezTo>
                    <a:pt x="1292" y="2407"/>
                    <a:pt x="1292" y="3287"/>
                    <a:pt x="1837" y="3830"/>
                  </a:cubicBezTo>
                  <a:lnTo>
                    <a:pt x="2012" y="4004"/>
                  </a:lnTo>
                  <a:cubicBezTo>
                    <a:pt x="1865" y="4274"/>
                    <a:pt x="1743" y="4558"/>
                    <a:pt x="1650" y="4855"/>
                  </a:cubicBezTo>
                  <a:lnTo>
                    <a:pt x="1396" y="4855"/>
                  </a:lnTo>
                  <a:cubicBezTo>
                    <a:pt x="625" y="4855"/>
                    <a:pt x="0" y="5478"/>
                    <a:pt x="0" y="6245"/>
                  </a:cubicBezTo>
                  <a:lnTo>
                    <a:pt x="0" y="6304"/>
                  </a:lnTo>
                  <a:cubicBezTo>
                    <a:pt x="0" y="7072"/>
                    <a:pt x="625" y="7694"/>
                    <a:pt x="1396" y="7694"/>
                  </a:cubicBezTo>
                  <a:lnTo>
                    <a:pt x="1618" y="7694"/>
                  </a:lnTo>
                  <a:cubicBezTo>
                    <a:pt x="1710" y="8008"/>
                    <a:pt x="1833" y="8308"/>
                    <a:pt x="1983" y="8593"/>
                  </a:cubicBezTo>
                  <a:lnTo>
                    <a:pt x="1814" y="8761"/>
                  </a:lnTo>
                  <a:cubicBezTo>
                    <a:pt x="1269" y="9304"/>
                    <a:pt x="1269" y="10185"/>
                    <a:pt x="1814" y="10728"/>
                  </a:cubicBezTo>
                  <a:lnTo>
                    <a:pt x="1855" y="10769"/>
                  </a:lnTo>
                  <a:cubicBezTo>
                    <a:pt x="2400" y="11312"/>
                    <a:pt x="3284" y="11312"/>
                    <a:pt x="3829" y="10769"/>
                  </a:cubicBezTo>
                  <a:lnTo>
                    <a:pt x="3981" y="10618"/>
                  </a:lnTo>
                  <a:cubicBezTo>
                    <a:pt x="4264" y="10773"/>
                    <a:pt x="4564" y="10902"/>
                    <a:pt x="4878" y="10999"/>
                  </a:cubicBezTo>
                  <a:lnTo>
                    <a:pt x="4878" y="11204"/>
                  </a:lnTo>
                  <a:cubicBezTo>
                    <a:pt x="4878" y="11972"/>
                    <a:pt x="5503" y="12594"/>
                    <a:pt x="6274" y="12594"/>
                  </a:cubicBezTo>
                  <a:lnTo>
                    <a:pt x="6333" y="12594"/>
                  </a:lnTo>
                  <a:cubicBezTo>
                    <a:pt x="7104" y="12594"/>
                    <a:pt x="7729" y="11972"/>
                    <a:pt x="7729" y="11204"/>
                  </a:cubicBezTo>
                  <a:lnTo>
                    <a:pt x="7729" y="11016"/>
                  </a:lnTo>
                  <a:cubicBezTo>
                    <a:pt x="8056" y="10920"/>
                    <a:pt x="8368" y="10788"/>
                    <a:pt x="8664" y="10630"/>
                  </a:cubicBezTo>
                  <a:lnTo>
                    <a:pt x="8803" y="10769"/>
                  </a:lnTo>
                  <a:cubicBezTo>
                    <a:pt x="9348" y="11312"/>
                    <a:pt x="10233" y="11312"/>
                    <a:pt x="10777" y="10769"/>
                  </a:cubicBezTo>
                  <a:lnTo>
                    <a:pt x="10819" y="10728"/>
                  </a:lnTo>
                  <a:cubicBezTo>
                    <a:pt x="11364" y="10185"/>
                    <a:pt x="11364" y="9304"/>
                    <a:pt x="10819" y="8761"/>
                  </a:cubicBezTo>
                  <a:lnTo>
                    <a:pt x="10673" y="8616"/>
                  </a:lnTo>
                  <a:cubicBezTo>
                    <a:pt x="10828" y="8324"/>
                    <a:pt x="10956" y="8017"/>
                    <a:pt x="11051" y="7694"/>
                  </a:cubicBezTo>
                  <a:lnTo>
                    <a:pt x="11211" y="7694"/>
                  </a:lnTo>
                  <a:cubicBezTo>
                    <a:pt x="11982" y="7694"/>
                    <a:pt x="12607" y="7071"/>
                    <a:pt x="12607" y="6304"/>
                  </a:cubicBezTo>
                  <a:lnTo>
                    <a:pt x="12607" y="6245"/>
                  </a:lnTo>
                  <a:cubicBezTo>
                    <a:pt x="12607" y="5477"/>
                    <a:pt x="11982" y="4855"/>
                    <a:pt x="11212" y="4855"/>
                  </a:cubicBezTo>
                  <a:close/>
                  <a:moveTo>
                    <a:pt x="6337" y="8498"/>
                  </a:moveTo>
                  <a:cubicBezTo>
                    <a:pt x="5130" y="8498"/>
                    <a:pt x="4152" y="7524"/>
                    <a:pt x="4152" y="6323"/>
                  </a:cubicBezTo>
                  <a:cubicBezTo>
                    <a:pt x="4152" y="5120"/>
                    <a:pt x="5130" y="4146"/>
                    <a:pt x="6337" y="4146"/>
                  </a:cubicBezTo>
                  <a:cubicBezTo>
                    <a:pt x="7544" y="4146"/>
                    <a:pt x="8521" y="5120"/>
                    <a:pt x="8521" y="6323"/>
                  </a:cubicBezTo>
                  <a:cubicBezTo>
                    <a:pt x="8521" y="7524"/>
                    <a:pt x="7544" y="8498"/>
                    <a:pt x="6337" y="8498"/>
                  </a:cubicBezTo>
                  <a:close/>
                  <a:moveTo>
                    <a:pt x="6337" y="8498"/>
                  </a:move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Arial" panose="020B0604020202020204"/>
                <a:ea typeface="阿里巴巴普惠体 R" panose="00020600040101010101" pitchFamily="18" charset="-122"/>
                <a:cs typeface="+mn-ea"/>
                <a:sym typeface="+mn-lt"/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 rot="16200000" flipH="1">
            <a:off x="2313894" y="972230"/>
            <a:ext cx="1027358" cy="5221514"/>
          </a:xfrm>
          <a:prstGeom prst="rect">
            <a:avLst/>
          </a:prstGeom>
          <a:noFill/>
          <a:ln w="38100">
            <a:solidFill>
              <a:srgbClr val="1717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691" y="1203839"/>
            <a:ext cx="5231714" cy="4355183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1284826" y="5559022"/>
            <a:ext cx="229652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ea"/>
              </a:rPr>
              <a:t>汇报人：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ea"/>
              </a:rPr>
              <a:t>XXX 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阿里巴巴普惠体 R" panose="00020600040101010101" pitchFamily="18" charset="-122"/>
              <a:ea typeface="阿里巴巴普惠体 R" panose="00020600040101010101" pitchFamily="18" charset="-122"/>
              <a:cs typeface="+mn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613005" y="555217"/>
            <a:ext cx="1085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ea"/>
                <a:sym typeface="+mn-lt"/>
              </a:rPr>
              <a:t>LOGO</a:t>
            </a:r>
            <a:endParaRPr kumimoji="0" lang="en-US" altLang="zh-CN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阿里巴巴普惠体 R" panose="00020600040101010101" pitchFamily="18" charset="-122"/>
              <a:ea typeface="阿里巴巴普惠体 R" panose="00020600040101010101" pitchFamily="18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0"/>
    </mc:Choice>
    <mc:Fallback>
      <p:transition advTm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425726" y="645907"/>
            <a:ext cx="5340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71723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ea"/>
                <a:sym typeface="+mn-lt"/>
              </a:rPr>
              <a:t>概述 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171723"/>
              </a:solidFill>
              <a:effectLst/>
              <a:uLnTx/>
              <a:uFillTx/>
              <a:latin typeface="阿里巴巴普惠体 R" panose="00020600040101010101" pitchFamily="18" charset="-122"/>
              <a:ea typeface="阿里巴巴普惠体 R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874549" y="1537978"/>
            <a:ext cx="102636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/>
                <a:ea typeface="阿里巴巴普惠体 R" panose="00020600040101010101" pitchFamily="18" charset="-122"/>
                <a:cs typeface="+mn-ea"/>
                <a:sym typeface="+mn-lt"/>
              </a:rPr>
              <a:t>防火工作就是使可燃物、助燃物、着火源三者分离，不互相发生作用，将其中一种或两种要素分离。</a:t>
            </a:r>
            <a:endParaRPr kumimoji="0" lang="zh-CN" altLang="en-US" sz="1800" b="0" i="0" u="none" strike="noStrike" kern="1200" cap="none" spc="30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/>
              <a:ea typeface="阿里巴巴普惠体 R" panose="00020600040101010101" pitchFamily="18" charset="-122"/>
              <a:cs typeface="+mn-ea"/>
              <a:sym typeface="+mn-lt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962098" y="2821020"/>
            <a:ext cx="3307404" cy="3401146"/>
            <a:chOff x="962098" y="2821020"/>
            <a:chExt cx="3307404" cy="3401146"/>
          </a:xfrm>
        </p:grpSpPr>
        <p:grpSp>
          <p:nvGrpSpPr>
            <p:cNvPr id="9" name="组合 8"/>
            <p:cNvGrpSpPr/>
            <p:nvPr/>
          </p:nvGrpSpPr>
          <p:grpSpPr>
            <a:xfrm>
              <a:off x="962098" y="2821020"/>
              <a:ext cx="3307404" cy="3210128"/>
              <a:chOff x="1108013" y="2928025"/>
              <a:chExt cx="3307404" cy="3210128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1108013" y="2928025"/>
                <a:ext cx="3307404" cy="3210128"/>
                <a:chOff x="1020464" y="2850204"/>
                <a:chExt cx="3307404" cy="3210128"/>
              </a:xfrm>
            </p:grpSpPr>
            <p:sp>
              <p:nvSpPr>
                <p:cNvPr id="5" name="矩形 4"/>
                <p:cNvSpPr/>
                <p:nvPr/>
              </p:nvSpPr>
              <p:spPr>
                <a:xfrm>
                  <a:off x="1020464" y="2850204"/>
                  <a:ext cx="3307404" cy="3210128"/>
                </a:xfrm>
                <a:prstGeom prst="rect">
                  <a:avLst/>
                </a:prstGeom>
                <a:noFill/>
                <a:ln w="19050">
                  <a:solidFill>
                    <a:srgbClr val="23232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10600030101010101" pitchFamily="2" charset="-122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" name="直角三角形 5"/>
                <p:cNvSpPr/>
                <p:nvPr/>
              </p:nvSpPr>
              <p:spPr>
                <a:xfrm>
                  <a:off x="1020464" y="5763638"/>
                  <a:ext cx="296694" cy="296694"/>
                </a:xfrm>
                <a:prstGeom prst="rtTriangle">
                  <a:avLst/>
                </a:prstGeom>
                <a:solidFill>
                  <a:srgbClr val="23232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10600030101010101" pitchFamily="2" charset="-122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8" name="矩形 7"/>
              <p:cNvSpPr/>
              <p:nvPr/>
            </p:nvSpPr>
            <p:spPr>
              <a:xfrm>
                <a:off x="1256360" y="3046944"/>
                <a:ext cx="3033538" cy="30469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600" b="0" i="0" u="none" strike="noStrike" kern="1200" cap="none" spc="30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" panose="020B0604020202020204"/>
                    <a:ea typeface="阿里巴巴普惠体 R" panose="00020600040101010101" pitchFamily="18" charset="-122"/>
                    <a:cs typeface="+mn-ea"/>
                    <a:sym typeface="+mn-lt"/>
                  </a:rPr>
                  <a:t>1</a:t>
                </a:r>
                <a:r>
                  <a:rPr kumimoji="0" lang="zh-CN" altLang="en-US" sz="1600" b="0" i="0" u="none" strike="noStrike" kern="1200" cap="none" spc="30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" panose="020B0604020202020204"/>
                    <a:ea typeface="阿里巴巴普惠体 R" panose="00020600040101010101" pitchFamily="18" charset="-122"/>
                    <a:cs typeface="+mn-ea"/>
                    <a:sym typeface="+mn-lt"/>
                  </a:rPr>
                  <a:t>、控制可燃物</a:t>
                </a:r>
                <a:endParaRPr kumimoji="0" lang="zh-CN" altLang="en-US" sz="1600" b="0" i="0" u="none" strike="noStrike" kern="1200" cap="none" spc="30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阿里巴巴普惠体 R" panose="00020600040101010101" pitchFamily="18" charset="-122"/>
                  <a:cs typeface="+mn-ea"/>
                  <a:sym typeface="+mn-lt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600" b="0" i="0" u="none" strike="noStrike" kern="1200" cap="none" spc="30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" panose="020B0604020202020204"/>
                    <a:ea typeface="阿里巴巴普惠体 R" panose="00020600040101010101" pitchFamily="18" charset="-122"/>
                    <a:cs typeface="+mn-ea"/>
                    <a:sym typeface="+mn-lt"/>
                  </a:rPr>
                  <a:t>2</a:t>
                </a:r>
                <a:r>
                  <a:rPr kumimoji="0" lang="zh-CN" altLang="en-US" sz="1600" b="0" i="0" u="none" strike="noStrike" kern="1200" cap="none" spc="30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" panose="020B0604020202020204"/>
                    <a:ea typeface="阿里巴巴普惠体 R" panose="00020600040101010101" pitchFamily="18" charset="-122"/>
                    <a:cs typeface="+mn-ea"/>
                    <a:sym typeface="+mn-lt"/>
                  </a:rPr>
                  <a:t>、隔绝助燃物</a:t>
                </a:r>
                <a:endParaRPr kumimoji="0" lang="zh-CN" altLang="en-US" sz="1600" b="0" i="0" u="none" strike="noStrike" kern="1200" cap="none" spc="30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阿里巴巴普惠体 R" panose="00020600040101010101" pitchFamily="18" charset="-122"/>
                  <a:cs typeface="+mn-ea"/>
                  <a:sym typeface="+mn-lt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600" b="0" i="0" u="none" strike="noStrike" kern="1200" cap="none" spc="30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" panose="020B0604020202020204"/>
                    <a:ea typeface="阿里巴巴普惠体 R" panose="00020600040101010101" pitchFamily="18" charset="-122"/>
                    <a:cs typeface="+mn-ea"/>
                    <a:sym typeface="+mn-lt"/>
                  </a:rPr>
                  <a:t>3</a:t>
                </a:r>
                <a:r>
                  <a:rPr kumimoji="0" lang="zh-CN" altLang="en-US" sz="1600" b="0" i="0" u="none" strike="noStrike" kern="1200" cap="none" spc="30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" panose="020B0604020202020204"/>
                    <a:ea typeface="阿里巴巴普惠体 R" panose="00020600040101010101" pitchFamily="18" charset="-122"/>
                    <a:cs typeface="+mn-ea"/>
                    <a:sym typeface="+mn-lt"/>
                  </a:rPr>
                  <a:t>、消除着火源    </a:t>
                </a:r>
                <a:endParaRPr kumimoji="0" lang="zh-CN" altLang="en-US" sz="1600" b="0" i="0" u="none" strike="noStrike" kern="1200" cap="none" spc="30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阿里巴巴普惠体 R" panose="00020600040101010101" pitchFamily="18" charset="-122"/>
                  <a:cs typeface="+mn-ea"/>
                  <a:sym typeface="+mn-lt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600" b="0" i="0" u="none" strike="noStrike" kern="1200" cap="none" spc="30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" panose="020B0604020202020204"/>
                    <a:ea typeface="阿里巴巴普惠体 R" panose="00020600040101010101" pitchFamily="18" charset="-122"/>
                    <a:cs typeface="+mn-ea"/>
                    <a:sym typeface="+mn-lt"/>
                  </a:rPr>
                  <a:t>4</a:t>
                </a:r>
                <a:r>
                  <a:rPr kumimoji="0" lang="zh-CN" altLang="en-US" sz="1600" b="0" i="0" u="none" strike="noStrike" kern="1200" cap="none" spc="30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" panose="020B0604020202020204"/>
                    <a:ea typeface="阿里巴巴普惠体 R" panose="00020600040101010101" pitchFamily="18" charset="-122"/>
                    <a:cs typeface="+mn-ea"/>
                    <a:sym typeface="+mn-lt"/>
                  </a:rPr>
                  <a:t>、严格执行仓库操作规范</a:t>
                </a:r>
                <a:endParaRPr kumimoji="0" lang="zh-CN" altLang="en-US" sz="1600" b="0" i="0" u="none" strike="noStrike" kern="1200" cap="none" spc="30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阿里巴巴普惠体 R" panose="00020600040101010101" pitchFamily="18" charset="-122"/>
                  <a:cs typeface="+mn-ea"/>
                  <a:sym typeface="+mn-lt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600" b="0" i="0" u="none" strike="noStrike" kern="1200" cap="none" spc="30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" panose="020B0604020202020204"/>
                    <a:ea typeface="阿里巴巴普惠体 R" panose="00020600040101010101" pitchFamily="18" charset="-122"/>
                    <a:cs typeface="+mn-ea"/>
                    <a:sym typeface="+mn-lt"/>
                  </a:rPr>
                  <a:t>5</a:t>
                </a:r>
                <a:r>
                  <a:rPr kumimoji="0" lang="zh-CN" altLang="en-US" sz="1600" b="0" i="0" u="none" strike="noStrike" kern="1200" cap="none" spc="30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" panose="020B0604020202020204"/>
                    <a:ea typeface="阿里巴巴普惠体 R" panose="00020600040101010101" pitchFamily="18" charset="-122"/>
                    <a:cs typeface="+mn-ea"/>
                    <a:sym typeface="+mn-lt"/>
                  </a:rPr>
                  <a:t>、建立健全必要的规章制度</a:t>
                </a:r>
                <a:endParaRPr kumimoji="0" lang="zh-CN" altLang="en-US" sz="1600" b="0" i="0" u="none" strike="noStrike" kern="1200" cap="none" spc="30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阿里巴巴普惠体 R" panose="00020600040101010101" pitchFamily="18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20" name="组合 19"/>
            <p:cNvGrpSpPr/>
            <p:nvPr/>
          </p:nvGrpSpPr>
          <p:grpSpPr>
            <a:xfrm>
              <a:off x="2373520" y="5882801"/>
              <a:ext cx="1696825" cy="339365"/>
              <a:chOff x="6570482" y="1712864"/>
              <a:chExt cx="1696825" cy="339365"/>
            </a:xfrm>
          </p:grpSpPr>
          <p:sp>
            <p:nvSpPr>
              <p:cNvPr id="21" name="箭头: V 形 20"/>
              <p:cNvSpPr/>
              <p:nvPr/>
            </p:nvSpPr>
            <p:spPr>
              <a:xfrm>
                <a:off x="6570482" y="1712864"/>
                <a:ext cx="339365" cy="339365"/>
              </a:xfrm>
              <a:prstGeom prst="chevron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箭头: V 形 21"/>
              <p:cNvSpPr/>
              <p:nvPr/>
            </p:nvSpPr>
            <p:spPr>
              <a:xfrm>
                <a:off x="6909847" y="1712864"/>
                <a:ext cx="339365" cy="339365"/>
              </a:xfrm>
              <a:prstGeom prst="chevron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箭头: V 形 22"/>
              <p:cNvSpPr/>
              <p:nvPr/>
            </p:nvSpPr>
            <p:spPr>
              <a:xfrm>
                <a:off x="7249212" y="1712864"/>
                <a:ext cx="339365" cy="339365"/>
              </a:xfrm>
              <a:prstGeom prst="chevron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箭头: V 形 23"/>
              <p:cNvSpPr/>
              <p:nvPr/>
            </p:nvSpPr>
            <p:spPr>
              <a:xfrm>
                <a:off x="7588577" y="1712864"/>
                <a:ext cx="339365" cy="339365"/>
              </a:xfrm>
              <a:prstGeom prst="chevron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" name="箭头: V 形 24"/>
              <p:cNvSpPr/>
              <p:nvPr/>
            </p:nvSpPr>
            <p:spPr>
              <a:xfrm>
                <a:off x="7927942" y="1712864"/>
                <a:ext cx="339365" cy="339365"/>
              </a:xfrm>
              <a:prstGeom prst="chevron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39" name="组合 38"/>
          <p:cNvGrpSpPr/>
          <p:nvPr/>
        </p:nvGrpSpPr>
        <p:grpSpPr>
          <a:xfrm>
            <a:off x="4541877" y="2821020"/>
            <a:ext cx="3307404" cy="3401146"/>
            <a:chOff x="4541877" y="2821020"/>
            <a:chExt cx="3307404" cy="3401146"/>
          </a:xfrm>
        </p:grpSpPr>
        <p:grpSp>
          <p:nvGrpSpPr>
            <p:cNvPr id="10" name="组合 9"/>
            <p:cNvGrpSpPr/>
            <p:nvPr/>
          </p:nvGrpSpPr>
          <p:grpSpPr>
            <a:xfrm>
              <a:off x="4541877" y="2821020"/>
              <a:ext cx="3307404" cy="3210128"/>
              <a:chOff x="1108013" y="2928025"/>
              <a:chExt cx="3307404" cy="3210128"/>
            </a:xfrm>
          </p:grpSpPr>
          <p:grpSp>
            <p:nvGrpSpPr>
              <p:cNvPr id="11" name="组合 10"/>
              <p:cNvGrpSpPr/>
              <p:nvPr/>
            </p:nvGrpSpPr>
            <p:grpSpPr>
              <a:xfrm>
                <a:off x="1108013" y="2928025"/>
                <a:ext cx="3307404" cy="3210128"/>
                <a:chOff x="1020464" y="2850204"/>
                <a:chExt cx="3307404" cy="3210128"/>
              </a:xfrm>
            </p:grpSpPr>
            <p:sp>
              <p:nvSpPr>
                <p:cNvPr id="13" name="矩形 12"/>
                <p:cNvSpPr/>
                <p:nvPr/>
              </p:nvSpPr>
              <p:spPr>
                <a:xfrm>
                  <a:off x="1020464" y="2850204"/>
                  <a:ext cx="3307404" cy="3210128"/>
                </a:xfrm>
                <a:prstGeom prst="rect">
                  <a:avLst/>
                </a:prstGeom>
                <a:noFill/>
                <a:ln w="19050">
                  <a:solidFill>
                    <a:srgbClr val="23232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10600030101010101" pitchFamily="2" charset="-122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4" name="直角三角形 13"/>
                <p:cNvSpPr/>
                <p:nvPr/>
              </p:nvSpPr>
              <p:spPr>
                <a:xfrm>
                  <a:off x="1020464" y="5763638"/>
                  <a:ext cx="296694" cy="296694"/>
                </a:xfrm>
                <a:prstGeom prst="rtTriangle">
                  <a:avLst/>
                </a:prstGeom>
                <a:solidFill>
                  <a:srgbClr val="23232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10600030101010101" pitchFamily="2" charset="-122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2" name="矩形 11"/>
              <p:cNvSpPr/>
              <p:nvPr/>
            </p:nvSpPr>
            <p:spPr>
              <a:xfrm>
                <a:off x="1256360" y="3046944"/>
                <a:ext cx="3033538" cy="25545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600" b="0" i="0" u="none" strike="noStrike" kern="1200" cap="none" spc="30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" panose="020B0604020202020204"/>
                    <a:ea typeface="阿里巴巴普惠体 R" panose="00020600040101010101" pitchFamily="18" charset="-122"/>
                    <a:cs typeface="+mn-ea"/>
                    <a:sym typeface="+mn-lt"/>
                  </a:rPr>
                  <a:t>1</a:t>
                </a:r>
                <a:r>
                  <a:rPr kumimoji="0" lang="zh-CN" altLang="en-US" sz="1600" b="0" i="0" u="none" strike="noStrike" kern="1200" cap="none" spc="30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" panose="020B0604020202020204"/>
                    <a:ea typeface="阿里巴巴普惠体 R" panose="00020600040101010101" pitchFamily="18" charset="-122"/>
                    <a:cs typeface="+mn-ea"/>
                    <a:sym typeface="+mn-lt"/>
                  </a:rPr>
                  <a:t>、冷却法</a:t>
                </a:r>
                <a:endParaRPr kumimoji="0" lang="zh-CN" altLang="en-US" sz="1600" b="0" i="0" u="none" strike="noStrike" kern="1200" cap="none" spc="30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阿里巴巴普惠体 R" panose="00020600040101010101" pitchFamily="18" charset="-122"/>
                  <a:cs typeface="+mn-ea"/>
                  <a:sym typeface="+mn-lt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600" b="0" i="0" u="none" strike="noStrike" kern="1200" cap="none" spc="30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" panose="020B0604020202020204"/>
                    <a:ea typeface="阿里巴巴普惠体 R" panose="00020600040101010101" pitchFamily="18" charset="-122"/>
                    <a:cs typeface="+mn-ea"/>
                    <a:sym typeface="+mn-lt"/>
                  </a:rPr>
                  <a:t>2</a:t>
                </a:r>
                <a:r>
                  <a:rPr kumimoji="0" lang="zh-CN" altLang="en-US" sz="1600" b="0" i="0" u="none" strike="noStrike" kern="1200" cap="none" spc="30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" panose="020B0604020202020204"/>
                    <a:ea typeface="阿里巴巴普惠体 R" panose="00020600040101010101" pitchFamily="18" charset="-122"/>
                    <a:cs typeface="+mn-ea"/>
                    <a:sym typeface="+mn-lt"/>
                  </a:rPr>
                  <a:t>、窒息法</a:t>
                </a:r>
                <a:endParaRPr kumimoji="0" lang="zh-CN" altLang="en-US" sz="1600" b="0" i="0" u="none" strike="noStrike" kern="1200" cap="none" spc="30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阿里巴巴普惠体 R" panose="00020600040101010101" pitchFamily="18" charset="-122"/>
                  <a:cs typeface="+mn-ea"/>
                  <a:sym typeface="+mn-lt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600" b="0" i="0" u="none" strike="noStrike" kern="1200" cap="none" spc="30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" panose="020B0604020202020204"/>
                    <a:ea typeface="阿里巴巴普惠体 R" panose="00020600040101010101" pitchFamily="18" charset="-122"/>
                    <a:cs typeface="+mn-ea"/>
                    <a:sym typeface="+mn-lt"/>
                  </a:rPr>
                  <a:t>3</a:t>
                </a:r>
                <a:r>
                  <a:rPr kumimoji="0" lang="zh-CN" altLang="en-US" sz="1600" b="0" i="0" u="none" strike="noStrike" kern="1200" cap="none" spc="30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" panose="020B0604020202020204"/>
                    <a:ea typeface="阿里巴巴普惠体 R" panose="00020600040101010101" pitchFamily="18" charset="-122"/>
                    <a:cs typeface="+mn-ea"/>
                    <a:sym typeface="+mn-lt"/>
                  </a:rPr>
                  <a:t>、隔绝法</a:t>
                </a:r>
                <a:endParaRPr kumimoji="0" lang="zh-CN" altLang="en-US" sz="1600" b="0" i="0" u="none" strike="noStrike" kern="1200" cap="none" spc="30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阿里巴巴普惠体 R" panose="00020600040101010101" pitchFamily="18" charset="-122"/>
                  <a:cs typeface="+mn-ea"/>
                  <a:sym typeface="+mn-lt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600" b="0" i="0" u="none" strike="noStrike" kern="1200" cap="none" spc="30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" panose="020B0604020202020204"/>
                    <a:ea typeface="阿里巴巴普惠体 R" panose="00020600040101010101" pitchFamily="18" charset="-122"/>
                    <a:cs typeface="+mn-ea"/>
                    <a:sym typeface="+mn-lt"/>
                  </a:rPr>
                  <a:t>4</a:t>
                </a:r>
                <a:r>
                  <a:rPr kumimoji="0" lang="zh-CN" altLang="en-US" sz="1600" b="0" i="0" u="none" strike="noStrike" kern="1200" cap="none" spc="30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" panose="020B0604020202020204"/>
                    <a:ea typeface="阿里巴巴普惠体 R" panose="00020600040101010101" pitchFamily="18" charset="-122"/>
                    <a:cs typeface="+mn-ea"/>
                    <a:sym typeface="+mn-lt"/>
                  </a:rPr>
                  <a:t>、化学抑制法</a:t>
                </a:r>
                <a:endParaRPr kumimoji="0" lang="zh-CN" altLang="en-US" sz="1600" b="0" i="0" u="none" strike="noStrike" kern="1200" cap="none" spc="30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阿里巴巴普惠体 R" panose="00020600040101010101" pitchFamily="18" charset="-122"/>
                  <a:cs typeface="+mn-ea"/>
                  <a:sym typeface="+mn-lt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600" b="0" i="0" u="none" strike="noStrike" kern="1200" cap="none" spc="30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" panose="020B0604020202020204"/>
                    <a:ea typeface="阿里巴巴普惠体 R" panose="00020600040101010101" pitchFamily="18" charset="-122"/>
                    <a:cs typeface="+mn-ea"/>
                    <a:sym typeface="+mn-lt"/>
                  </a:rPr>
                  <a:t>5</a:t>
                </a:r>
                <a:r>
                  <a:rPr kumimoji="0" lang="zh-CN" altLang="en-US" sz="1600" b="0" i="0" u="none" strike="noStrike" kern="1200" cap="none" spc="30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" panose="020B0604020202020204"/>
                    <a:ea typeface="阿里巴巴普惠体 R" panose="00020600040101010101" pitchFamily="18" charset="-122"/>
                    <a:cs typeface="+mn-ea"/>
                    <a:sym typeface="+mn-lt"/>
                  </a:rPr>
                  <a:t>、综合灭火法</a:t>
                </a:r>
                <a:endParaRPr kumimoji="0" lang="zh-CN" altLang="en-US" sz="1600" b="0" i="0" u="none" strike="noStrike" kern="1200" cap="none" spc="30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阿里巴巴普惠体 R" panose="00020600040101010101" pitchFamily="18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26" name="组合 25"/>
            <p:cNvGrpSpPr/>
            <p:nvPr/>
          </p:nvGrpSpPr>
          <p:grpSpPr>
            <a:xfrm>
              <a:off x="5924116" y="5882801"/>
              <a:ext cx="1696825" cy="339365"/>
              <a:chOff x="6570482" y="1712864"/>
              <a:chExt cx="1696825" cy="339365"/>
            </a:xfrm>
          </p:grpSpPr>
          <p:sp>
            <p:nvSpPr>
              <p:cNvPr id="27" name="箭头: V 形 26"/>
              <p:cNvSpPr/>
              <p:nvPr/>
            </p:nvSpPr>
            <p:spPr>
              <a:xfrm>
                <a:off x="6570482" y="1712864"/>
                <a:ext cx="339365" cy="339365"/>
              </a:xfrm>
              <a:prstGeom prst="chevron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" name="箭头: V 形 27"/>
              <p:cNvSpPr/>
              <p:nvPr/>
            </p:nvSpPr>
            <p:spPr>
              <a:xfrm>
                <a:off x="6909847" y="1712864"/>
                <a:ext cx="339365" cy="339365"/>
              </a:xfrm>
              <a:prstGeom prst="chevron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" name="箭头: V 形 28"/>
              <p:cNvSpPr/>
              <p:nvPr/>
            </p:nvSpPr>
            <p:spPr>
              <a:xfrm>
                <a:off x="7249212" y="1712864"/>
                <a:ext cx="339365" cy="339365"/>
              </a:xfrm>
              <a:prstGeom prst="chevron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" name="箭头: V 形 29"/>
              <p:cNvSpPr/>
              <p:nvPr/>
            </p:nvSpPr>
            <p:spPr>
              <a:xfrm>
                <a:off x="7588577" y="1712864"/>
                <a:ext cx="339365" cy="339365"/>
              </a:xfrm>
              <a:prstGeom prst="chevron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1" name="箭头: V 形 30"/>
              <p:cNvSpPr/>
              <p:nvPr/>
            </p:nvSpPr>
            <p:spPr>
              <a:xfrm>
                <a:off x="7927942" y="1712864"/>
                <a:ext cx="339365" cy="339365"/>
              </a:xfrm>
              <a:prstGeom prst="chevron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40" name="组合 39"/>
          <p:cNvGrpSpPr/>
          <p:nvPr/>
        </p:nvGrpSpPr>
        <p:grpSpPr>
          <a:xfrm>
            <a:off x="8121656" y="2821020"/>
            <a:ext cx="3307404" cy="3401146"/>
            <a:chOff x="8121656" y="2821020"/>
            <a:chExt cx="3307404" cy="3401146"/>
          </a:xfrm>
        </p:grpSpPr>
        <p:grpSp>
          <p:nvGrpSpPr>
            <p:cNvPr id="15" name="组合 14"/>
            <p:cNvGrpSpPr/>
            <p:nvPr/>
          </p:nvGrpSpPr>
          <p:grpSpPr>
            <a:xfrm>
              <a:off x="8121656" y="2821020"/>
              <a:ext cx="3307404" cy="3210128"/>
              <a:chOff x="1108013" y="2928025"/>
              <a:chExt cx="3307404" cy="3210128"/>
            </a:xfrm>
          </p:grpSpPr>
          <p:grpSp>
            <p:nvGrpSpPr>
              <p:cNvPr id="16" name="组合 15"/>
              <p:cNvGrpSpPr/>
              <p:nvPr/>
            </p:nvGrpSpPr>
            <p:grpSpPr>
              <a:xfrm>
                <a:off x="1108013" y="2928025"/>
                <a:ext cx="3307404" cy="3210128"/>
                <a:chOff x="1020464" y="2850204"/>
                <a:chExt cx="3307404" cy="3210128"/>
              </a:xfrm>
            </p:grpSpPr>
            <p:sp>
              <p:nvSpPr>
                <p:cNvPr id="18" name="矩形 17"/>
                <p:cNvSpPr/>
                <p:nvPr/>
              </p:nvSpPr>
              <p:spPr>
                <a:xfrm>
                  <a:off x="1020464" y="2850204"/>
                  <a:ext cx="3307404" cy="3210128"/>
                </a:xfrm>
                <a:prstGeom prst="rect">
                  <a:avLst/>
                </a:prstGeom>
                <a:noFill/>
                <a:ln w="19050">
                  <a:solidFill>
                    <a:srgbClr val="23232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10600030101010101" pitchFamily="2" charset="-122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9" name="直角三角形 18"/>
                <p:cNvSpPr/>
                <p:nvPr/>
              </p:nvSpPr>
              <p:spPr>
                <a:xfrm>
                  <a:off x="1020464" y="5763638"/>
                  <a:ext cx="296694" cy="296694"/>
                </a:xfrm>
                <a:prstGeom prst="rtTriangle">
                  <a:avLst/>
                </a:prstGeom>
                <a:solidFill>
                  <a:srgbClr val="23232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10600030101010101" pitchFamily="2" charset="-122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7" name="矩形 16"/>
              <p:cNvSpPr/>
              <p:nvPr/>
            </p:nvSpPr>
            <p:spPr>
              <a:xfrm>
                <a:off x="1256360" y="3046944"/>
                <a:ext cx="3033538" cy="20621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600" b="0" i="0" u="none" strike="noStrike" kern="1200" cap="none" spc="30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" panose="020B0604020202020204"/>
                    <a:ea typeface="阿里巴巴普惠体 R" panose="00020600040101010101" pitchFamily="18" charset="-122"/>
                    <a:cs typeface="+mn-ea"/>
                    <a:sym typeface="+mn-lt"/>
                  </a:rPr>
                  <a:t>1</a:t>
                </a:r>
                <a:r>
                  <a:rPr kumimoji="0" lang="zh-CN" altLang="en-US" sz="1600" b="0" i="0" u="none" strike="noStrike" kern="1200" cap="none" spc="30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" panose="020B0604020202020204"/>
                    <a:ea typeface="阿里巴巴普惠体 R" panose="00020600040101010101" pitchFamily="18" charset="-122"/>
                    <a:cs typeface="+mn-ea"/>
                    <a:sym typeface="+mn-lt"/>
                  </a:rPr>
                  <a:t>、仓库建筑的防火规范</a:t>
                </a:r>
                <a:endParaRPr kumimoji="0" lang="zh-CN" altLang="en-US" sz="1600" b="0" i="0" u="none" strike="noStrike" kern="1200" cap="none" spc="30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阿里巴巴普惠体 R" panose="00020600040101010101" pitchFamily="18" charset="-122"/>
                  <a:cs typeface="+mn-ea"/>
                  <a:sym typeface="+mn-lt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600" b="0" i="0" u="none" strike="noStrike" kern="1200" cap="none" spc="30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" panose="020B0604020202020204"/>
                    <a:ea typeface="阿里巴巴普惠体 R" panose="00020600040101010101" pitchFamily="18" charset="-122"/>
                    <a:cs typeface="+mn-ea"/>
                    <a:sym typeface="+mn-lt"/>
                  </a:rPr>
                  <a:t>2</a:t>
                </a:r>
                <a:r>
                  <a:rPr kumimoji="0" lang="zh-CN" altLang="en-US" sz="1600" b="0" i="0" u="none" strike="noStrike" kern="1200" cap="none" spc="30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" panose="020B0604020202020204"/>
                    <a:ea typeface="阿里巴巴普惠体 R" panose="00020600040101010101" pitchFamily="18" charset="-122"/>
                    <a:cs typeface="+mn-ea"/>
                    <a:sym typeface="+mn-lt"/>
                  </a:rPr>
                  <a:t>、消防水系统</a:t>
                </a:r>
                <a:endParaRPr kumimoji="0" lang="zh-CN" altLang="en-US" sz="1600" b="0" i="0" u="none" strike="noStrike" kern="1200" cap="none" spc="30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阿里巴巴普惠体 R" panose="00020600040101010101" pitchFamily="18" charset="-122"/>
                  <a:cs typeface="+mn-ea"/>
                  <a:sym typeface="+mn-lt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600" b="0" i="0" u="none" strike="noStrike" kern="1200" cap="none" spc="30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" panose="020B0604020202020204"/>
                    <a:ea typeface="阿里巴巴普惠体 R" panose="00020600040101010101" pitchFamily="18" charset="-122"/>
                    <a:cs typeface="+mn-ea"/>
                    <a:sym typeface="+mn-lt"/>
                  </a:rPr>
                  <a:t>3</a:t>
                </a:r>
                <a:r>
                  <a:rPr kumimoji="0" lang="zh-CN" altLang="en-US" sz="1600" b="0" i="0" u="none" strike="noStrike" kern="1200" cap="none" spc="30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" panose="020B0604020202020204"/>
                    <a:ea typeface="阿里巴巴普惠体 R" panose="00020600040101010101" pitchFamily="18" charset="-122"/>
                    <a:cs typeface="+mn-ea"/>
                    <a:sym typeface="+mn-lt"/>
                  </a:rPr>
                  <a:t>、灭火剂</a:t>
                </a:r>
                <a:endParaRPr kumimoji="0" lang="zh-CN" altLang="en-US" sz="1600" b="0" i="0" u="none" strike="noStrike" kern="1200" cap="none" spc="30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阿里巴巴普惠体 R" panose="00020600040101010101" pitchFamily="18" charset="-122"/>
                  <a:cs typeface="+mn-ea"/>
                  <a:sym typeface="+mn-lt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600" b="0" i="0" u="none" strike="noStrike" kern="1200" cap="none" spc="30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" panose="020B0604020202020204"/>
                    <a:ea typeface="阿里巴巴普惠体 R" panose="00020600040101010101" pitchFamily="18" charset="-122"/>
                    <a:cs typeface="+mn-ea"/>
                    <a:sym typeface="+mn-lt"/>
                  </a:rPr>
                  <a:t>4</a:t>
                </a:r>
                <a:r>
                  <a:rPr kumimoji="0" lang="zh-CN" altLang="en-US" sz="1600" b="0" i="0" u="none" strike="noStrike" kern="1200" cap="none" spc="30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" panose="020B0604020202020204"/>
                    <a:ea typeface="阿里巴巴普惠体 R" panose="00020600040101010101" pitchFamily="18" charset="-122"/>
                    <a:cs typeface="+mn-ea"/>
                    <a:sym typeface="+mn-lt"/>
                  </a:rPr>
                  <a:t>、常见灭火器</a:t>
                </a:r>
                <a:endParaRPr kumimoji="0" lang="zh-CN" altLang="en-US" sz="1600" b="0" i="0" u="none" strike="noStrike" kern="1200" cap="none" spc="30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阿里巴巴普惠体 R" panose="00020600040101010101" pitchFamily="18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9474712" y="5882801"/>
              <a:ext cx="1696825" cy="339365"/>
              <a:chOff x="6570482" y="1712864"/>
              <a:chExt cx="1696825" cy="339365"/>
            </a:xfrm>
          </p:grpSpPr>
          <p:sp>
            <p:nvSpPr>
              <p:cNvPr id="33" name="箭头: V 形 32"/>
              <p:cNvSpPr/>
              <p:nvPr/>
            </p:nvSpPr>
            <p:spPr>
              <a:xfrm>
                <a:off x="6570482" y="1712864"/>
                <a:ext cx="339365" cy="339365"/>
              </a:xfrm>
              <a:prstGeom prst="chevron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4" name="箭头: V 形 33"/>
              <p:cNvSpPr/>
              <p:nvPr/>
            </p:nvSpPr>
            <p:spPr>
              <a:xfrm>
                <a:off x="6909847" y="1712864"/>
                <a:ext cx="339365" cy="339365"/>
              </a:xfrm>
              <a:prstGeom prst="chevron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5" name="箭头: V 形 34"/>
              <p:cNvSpPr/>
              <p:nvPr/>
            </p:nvSpPr>
            <p:spPr>
              <a:xfrm>
                <a:off x="7249212" y="1712864"/>
                <a:ext cx="339365" cy="339365"/>
              </a:xfrm>
              <a:prstGeom prst="chevron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6" name="箭头: V 形 35"/>
              <p:cNvSpPr/>
              <p:nvPr/>
            </p:nvSpPr>
            <p:spPr>
              <a:xfrm>
                <a:off x="7588577" y="1712864"/>
                <a:ext cx="339365" cy="339365"/>
              </a:xfrm>
              <a:prstGeom prst="chevron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7" name="箭头: V 形 36"/>
              <p:cNvSpPr/>
              <p:nvPr/>
            </p:nvSpPr>
            <p:spPr>
              <a:xfrm>
                <a:off x="7927942" y="1712864"/>
                <a:ext cx="339365" cy="339365"/>
              </a:xfrm>
              <a:prstGeom prst="chevron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425726" y="645907"/>
            <a:ext cx="5340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71723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ea"/>
                <a:sym typeface="+mn-lt"/>
              </a:rPr>
              <a:t>防火与灭火 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171723"/>
              </a:solidFill>
              <a:effectLst/>
              <a:uLnTx/>
              <a:uFillTx/>
              <a:latin typeface="阿里巴巴普惠体 R" panose="00020600040101010101" pitchFamily="18" charset="-122"/>
              <a:ea typeface="阿里巴巴普惠体 R" panose="00020600040101010101" pitchFamily="18" charset="-122"/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grayscl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6" y="2132050"/>
            <a:ext cx="4857750" cy="32385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6370505" y="2132050"/>
            <a:ext cx="489206" cy="1021053"/>
          </a:xfrm>
          <a:prstGeom prst="rect">
            <a:avLst/>
          </a:prstGeom>
          <a:solidFill>
            <a:srgbClr val="FF820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cs"/>
              </a:rPr>
              <a:t>灭火剂 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R" panose="00020600040101010101" pitchFamily="18" charset="-122"/>
              <a:ea typeface="阿里巴巴普惠体 R" panose="00020600040101010101" pitchFamily="18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926823" y="2183819"/>
            <a:ext cx="13129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171723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ea"/>
                <a:sym typeface="+mn-lt"/>
              </a:rPr>
              <a:t>（１）水</a:t>
            </a:r>
            <a:endParaRPr kumimoji="0" lang="zh-CN" altLang="en-US" sz="2000" b="1" i="0" u="sng" strike="noStrike" kern="1200" cap="none" spc="0" normalizeH="0" baseline="0" noProof="0" dirty="0">
              <a:ln>
                <a:noFill/>
              </a:ln>
              <a:solidFill>
                <a:srgbClr val="171723"/>
              </a:solidFill>
              <a:effectLst/>
              <a:uLnTx/>
              <a:uFillTx/>
              <a:latin typeface="阿里巴巴普惠体 R" panose="00020600040101010101" pitchFamily="18" charset="-122"/>
              <a:ea typeface="阿里巴巴普惠体 R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298632" y="2183819"/>
            <a:ext cx="1487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171723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ea"/>
                <a:sym typeface="+mn-lt"/>
              </a:rPr>
              <a:t>（</a:t>
            </a:r>
            <a:r>
              <a:rPr kumimoji="0" lang="en-US" altLang="zh-CN" sz="2000" b="1" i="0" u="sng" strike="noStrike" kern="1200" cap="none" spc="0" normalizeH="0" baseline="0" noProof="0" dirty="0">
                <a:ln>
                  <a:noFill/>
                </a:ln>
                <a:solidFill>
                  <a:srgbClr val="171723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ea"/>
                <a:sym typeface="+mn-lt"/>
              </a:rPr>
              <a:t>2</a:t>
            </a:r>
            <a:r>
              <a:rPr kumimoji="0" lang="zh-CN" alt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171723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ea"/>
                <a:sym typeface="+mn-lt"/>
              </a:rPr>
              <a:t>）泡沫</a:t>
            </a:r>
            <a:endParaRPr kumimoji="0" lang="zh-CN" altLang="en-US" sz="2000" b="1" i="0" u="sng" strike="noStrike" kern="1200" cap="none" spc="0" normalizeH="0" baseline="0" noProof="0" dirty="0">
              <a:ln>
                <a:noFill/>
              </a:ln>
              <a:solidFill>
                <a:srgbClr val="171723"/>
              </a:solidFill>
              <a:effectLst/>
              <a:uLnTx/>
              <a:uFillTx/>
              <a:latin typeface="阿里巴巴普惠体 R" panose="00020600040101010101" pitchFamily="18" charset="-122"/>
              <a:ea typeface="阿里巴巴普惠体 R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752486" y="2183819"/>
            <a:ext cx="22277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171723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ea"/>
                <a:sym typeface="+mn-lt"/>
              </a:rPr>
              <a:t>（</a:t>
            </a:r>
            <a:r>
              <a:rPr kumimoji="0" lang="en-US" altLang="zh-CN" sz="2000" b="1" i="0" u="sng" strike="noStrike" kern="1200" cap="none" spc="0" normalizeH="0" baseline="0" noProof="0" dirty="0">
                <a:ln>
                  <a:noFill/>
                </a:ln>
                <a:solidFill>
                  <a:srgbClr val="171723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ea"/>
                <a:sym typeface="+mn-lt"/>
              </a:rPr>
              <a:t>3</a:t>
            </a:r>
            <a:r>
              <a:rPr kumimoji="0" lang="zh-CN" alt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171723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ea"/>
                <a:sym typeface="+mn-lt"/>
              </a:rPr>
              <a:t>）二氧化碳</a:t>
            </a:r>
            <a:endParaRPr kumimoji="0" lang="zh-CN" altLang="en-US" sz="2000" b="1" i="0" u="sng" strike="noStrike" kern="1200" cap="none" spc="0" normalizeH="0" baseline="0" noProof="0" dirty="0">
              <a:ln>
                <a:noFill/>
              </a:ln>
              <a:solidFill>
                <a:srgbClr val="171723"/>
              </a:solidFill>
              <a:effectLst/>
              <a:uLnTx/>
              <a:uFillTx/>
              <a:latin typeface="阿里巴巴普惠体 R" panose="00020600040101010101" pitchFamily="18" charset="-122"/>
              <a:ea typeface="阿里巴巴普惠体 R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794849" y="2757057"/>
            <a:ext cx="16070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171723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ea"/>
                <a:sym typeface="+mn-lt"/>
              </a:rPr>
              <a:t>（</a:t>
            </a:r>
            <a:r>
              <a:rPr kumimoji="0" lang="en-US" altLang="zh-CN" sz="2000" b="1" i="0" u="sng" strike="noStrike" kern="1200" cap="none" spc="0" normalizeH="0" baseline="0" noProof="0" dirty="0">
                <a:ln>
                  <a:noFill/>
                </a:ln>
                <a:solidFill>
                  <a:srgbClr val="171723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ea"/>
                <a:sym typeface="+mn-lt"/>
              </a:rPr>
              <a:t>4</a:t>
            </a:r>
            <a:r>
              <a:rPr kumimoji="0" lang="zh-CN" alt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171723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ea"/>
                <a:sym typeface="+mn-lt"/>
              </a:rPr>
              <a:t>）干冰</a:t>
            </a:r>
            <a:endParaRPr kumimoji="0" lang="zh-CN" altLang="en-US" sz="2000" b="1" i="0" u="sng" strike="noStrike" kern="1200" cap="none" spc="0" normalizeH="0" baseline="0" noProof="0" dirty="0">
              <a:ln>
                <a:noFill/>
              </a:ln>
              <a:solidFill>
                <a:srgbClr val="171723"/>
              </a:solidFill>
              <a:effectLst/>
              <a:uLnTx/>
              <a:uFillTx/>
              <a:latin typeface="阿里巴巴普惠体 R" panose="00020600040101010101" pitchFamily="18" charset="-122"/>
              <a:ea typeface="阿里巴巴普惠体 R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239821" y="2757057"/>
            <a:ext cx="1793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171723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ea"/>
                <a:sym typeface="+mn-lt"/>
              </a:rPr>
              <a:t>（</a:t>
            </a:r>
            <a:r>
              <a:rPr kumimoji="0" lang="en-US" altLang="zh-CN" sz="2000" b="1" i="0" u="sng" strike="noStrike" kern="1200" cap="none" spc="0" normalizeH="0" baseline="0" noProof="0" dirty="0">
                <a:ln>
                  <a:noFill/>
                </a:ln>
                <a:solidFill>
                  <a:srgbClr val="171723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ea"/>
                <a:sym typeface="+mn-lt"/>
              </a:rPr>
              <a:t>5</a:t>
            </a:r>
            <a:r>
              <a:rPr kumimoji="0" lang="zh-CN" alt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171723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ea"/>
                <a:sym typeface="+mn-lt"/>
              </a:rPr>
              <a:t>）卤代烷</a:t>
            </a:r>
            <a:endParaRPr kumimoji="0" lang="zh-CN" altLang="en-US" sz="2000" b="1" i="0" u="sng" strike="noStrike" kern="1200" cap="none" spc="0" normalizeH="0" baseline="0" noProof="0" dirty="0">
              <a:ln>
                <a:noFill/>
              </a:ln>
              <a:solidFill>
                <a:srgbClr val="171723"/>
              </a:solidFill>
              <a:effectLst/>
              <a:uLnTx/>
              <a:uFillTx/>
              <a:latin typeface="阿里巴巴普惠体 R" panose="00020600040101010101" pitchFamily="18" charset="-122"/>
              <a:ea typeface="阿里巴巴普惠体 R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752486" y="2752993"/>
            <a:ext cx="17470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171723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ea"/>
                <a:sym typeface="+mn-lt"/>
              </a:rPr>
              <a:t>（</a:t>
            </a:r>
            <a:r>
              <a:rPr kumimoji="0" lang="en-US" altLang="zh-CN" sz="2000" b="1" i="0" u="sng" strike="noStrike" kern="1200" cap="none" spc="0" normalizeH="0" baseline="0" noProof="0" dirty="0">
                <a:ln>
                  <a:noFill/>
                </a:ln>
                <a:solidFill>
                  <a:srgbClr val="171723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ea"/>
                <a:sym typeface="+mn-lt"/>
              </a:rPr>
              <a:t>6</a:t>
            </a:r>
            <a:r>
              <a:rPr kumimoji="0" lang="zh-CN" alt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171723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ea"/>
                <a:sym typeface="+mn-lt"/>
              </a:rPr>
              <a:t>）沙土</a:t>
            </a:r>
            <a:endParaRPr kumimoji="0" lang="zh-CN" altLang="en-US" sz="2000" b="1" i="0" u="sng" strike="noStrike" kern="1200" cap="none" spc="0" normalizeH="0" baseline="0" noProof="0" dirty="0">
              <a:ln>
                <a:noFill/>
              </a:ln>
              <a:solidFill>
                <a:srgbClr val="171723"/>
              </a:solidFill>
              <a:effectLst/>
              <a:uLnTx/>
              <a:uFillTx/>
              <a:latin typeface="阿里巴巴普惠体 R" panose="00020600040101010101" pitchFamily="18" charset="-122"/>
              <a:ea typeface="阿里巴巴普惠体 R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369365" y="3650365"/>
            <a:ext cx="490345" cy="1720185"/>
          </a:xfrm>
          <a:prstGeom prst="rect">
            <a:avLst/>
          </a:prstGeom>
          <a:solidFill>
            <a:srgbClr val="FF820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cs"/>
              </a:rPr>
              <a:t>常见灭火器 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R" panose="00020600040101010101" pitchFamily="18" charset="-122"/>
              <a:ea typeface="阿里巴巴普惠体 R" panose="00020600040101010101" pitchFamily="18" charset="-122"/>
              <a:cs typeface="+mn-cs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203594" y="3641426"/>
            <a:ext cx="1607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171723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ea"/>
                <a:sym typeface="+mn-lt"/>
              </a:rPr>
              <a:t>泡沫灭火器</a:t>
            </a:r>
            <a:endParaRPr kumimoji="0" lang="zh-CN" altLang="en-US" sz="1800" b="1" i="0" u="sng" strike="noStrike" kern="1200" cap="none" spc="0" normalizeH="0" baseline="0" noProof="0" dirty="0">
              <a:ln>
                <a:noFill/>
              </a:ln>
              <a:solidFill>
                <a:srgbClr val="171723"/>
              </a:solidFill>
              <a:effectLst/>
              <a:uLnTx/>
              <a:uFillTx/>
              <a:latin typeface="阿里巴巴普惠体 R" panose="00020600040101010101" pitchFamily="18" charset="-122"/>
              <a:ea typeface="阿里巴巴普惠体 R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955061" y="5001218"/>
            <a:ext cx="2104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171723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ea"/>
                <a:sym typeface="+mn-lt"/>
              </a:rPr>
              <a:t>二氧化碳灭火器</a:t>
            </a:r>
            <a:endParaRPr kumimoji="0" lang="zh-CN" altLang="en-US" sz="1800" b="1" i="0" u="sng" strike="noStrike" kern="1200" cap="none" spc="0" normalizeH="0" baseline="0" noProof="0" dirty="0">
              <a:ln>
                <a:noFill/>
              </a:ln>
              <a:solidFill>
                <a:srgbClr val="171723"/>
              </a:solidFill>
              <a:effectLst/>
              <a:uLnTx/>
              <a:uFillTx/>
              <a:latin typeface="阿里巴巴普惠体 R" panose="00020600040101010101" pitchFamily="18" charset="-122"/>
              <a:ea typeface="阿里巴巴普惠体 R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180583" y="4332948"/>
            <a:ext cx="1607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171723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ea"/>
                <a:sym typeface="+mn-lt"/>
              </a:rPr>
              <a:t>干粉灭火器</a:t>
            </a:r>
            <a:endParaRPr kumimoji="0" lang="zh-CN" altLang="en-US" sz="1800" b="1" i="0" u="sng" strike="noStrike" kern="1200" cap="none" spc="0" normalizeH="0" baseline="0" noProof="0" dirty="0">
              <a:ln>
                <a:noFill/>
              </a:ln>
              <a:solidFill>
                <a:srgbClr val="171723"/>
              </a:solidFill>
              <a:effectLst/>
              <a:uLnTx/>
              <a:uFillTx/>
              <a:latin typeface="阿里巴巴普惠体 R" panose="00020600040101010101" pitchFamily="18" charset="-122"/>
              <a:ea typeface="阿里巴巴普惠体 R" panose="00020600040101010101" pitchFamily="18" charset="-122"/>
              <a:cs typeface="+mn-ea"/>
              <a:sym typeface="+mn-lt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051" y="3322167"/>
            <a:ext cx="3506162" cy="26522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425726" y="645907"/>
            <a:ext cx="5340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71723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ea"/>
                <a:sym typeface="+mn-lt"/>
              </a:rPr>
              <a:t>仓库消防管理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171723"/>
              </a:solidFill>
              <a:effectLst/>
              <a:uLnTx/>
              <a:uFillTx/>
              <a:latin typeface="阿里巴巴普惠体 R" panose="00020600040101010101" pitchFamily="18" charset="-122"/>
              <a:ea typeface="阿里巴巴普惠体 R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44476" y="2393435"/>
            <a:ext cx="4326505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/>
                <a:ea typeface="阿里巴巴普惠体 R" panose="00020600040101010101" pitchFamily="18" charset="-122"/>
                <a:cs typeface="+mn-ea"/>
                <a:sym typeface="+mn-lt"/>
              </a:rPr>
              <a:t>仓库的消防管理工作包括仓库建设时的消防规划、消防管理组织、岗位消防责任、消防工作计划、消防设备配置和管理、消防检查和监督、消防日常管理、消防应急、消防演习等。</a:t>
            </a:r>
            <a:endParaRPr kumimoji="0" lang="zh-CN" altLang="en-US" sz="1600" b="0" i="0" u="none" strike="noStrike" kern="1200" cap="none" spc="30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/>
              <a:ea typeface="阿里巴巴普惠体 R" panose="00020600040101010101" pitchFamily="18" charset="-122"/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405" y="2135318"/>
            <a:ext cx="4757737" cy="3171825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3789575" y="4504787"/>
            <a:ext cx="1696825" cy="339365"/>
            <a:chOff x="6570482" y="1712864"/>
            <a:chExt cx="1696825" cy="339365"/>
          </a:xfrm>
          <a:solidFill>
            <a:srgbClr val="FF8201"/>
          </a:solidFill>
        </p:grpSpPr>
        <p:sp>
          <p:nvSpPr>
            <p:cNvPr id="6" name="箭头: V 形 5"/>
            <p:cNvSpPr/>
            <p:nvPr/>
          </p:nvSpPr>
          <p:spPr>
            <a:xfrm>
              <a:off x="6570482" y="1712864"/>
              <a:ext cx="339365" cy="339365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箭头: V 形 6"/>
            <p:cNvSpPr/>
            <p:nvPr/>
          </p:nvSpPr>
          <p:spPr>
            <a:xfrm>
              <a:off x="6909847" y="1712864"/>
              <a:ext cx="339365" cy="339365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箭头: V 形 7"/>
            <p:cNvSpPr/>
            <p:nvPr/>
          </p:nvSpPr>
          <p:spPr>
            <a:xfrm>
              <a:off x="7249212" y="1712864"/>
              <a:ext cx="339365" cy="339365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箭头: V 形 8"/>
            <p:cNvSpPr/>
            <p:nvPr/>
          </p:nvSpPr>
          <p:spPr>
            <a:xfrm>
              <a:off x="7588577" y="1712864"/>
              <a:ext cx="339365" cy="339365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箭头: V 形 9"/>
            <p:cNvSpPr/>
            <p:nvPr/>
          </p:nvSpPr>
          <p:spPr>
            <a:xfrm>
              <a:off x="7927942" y="1712864"/>
              <a:ext cx="339365" cy="339365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425726" y="645907"/>
            <a:ext cx="5340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71723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ea"/>
                <a:sym typeface="+mn-lt"/>
              </a:rPr>
              <a:t>仓库防火措施 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171723"/>
              </a:solidFill>
              <a:effectLst/>
              <a:uLnTx/>
              <a:uFillTx/>
              <a:latin typeface="阿里巴巴普惠体 R" panose="00020600040101010101" pitchFamily="18" charset="-122"/>
              <a:ea typeface="阿里巴巴普惠体 R" panose="00020600040101010101" pitchFamily="18" charset="-122"/>
              <a:cs typeface="+mn-ea"/>
              <a:sym typeface="+mn-l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336728" y="1482600"/>
            <a:ext cx="6481871" cy="707796"/>
            <a:chOff x="1168924" y="1821697"/>
            <a:chExt cx="3271101" cy="1649691"/>
          </a:xfrm>
        </p:grpSpPr>
        <p:sp>
          <p:nvSpPr>
            <p:cNvPr id="4" name="波形 3"/>
            <p:cNvSpPr/>
            <p:nvPr/>
          </p:nvSpPr>
          <p:spPr>
            <a:xfrm>
              <a:off x="1168924" y="1821697"/>
              <a:ext cx="3271101" cy="1649691"/>
            </a:xfrm>
            <a:prstGeom prst="roundRect">
              <a:avLst/>
            </a:prstGeom>
            <a:solidFill>
              <a:srgbClr val="2323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264369" y="1976484"/>
              <a:ext cx="3080207" cy="1338828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 R" panose="00020600040101010101" pitchFamily="18" charset="-122"/>
                  <a:ea typeface="阿里巴巴普惠体 R" panose="00020600040101010101" pitchFamily="18" charset="-122"/>
                  <a:cs typeface="+mn-ea"/>
                  <a:sym typeface="+mn-lt"/>
                </a:rPr>
                <a:t>1</a:t>
              </a:r>
              <a:r>
                <a:rPr kumimoji="0" lang="zh-CN" altLang="en-US" sz="1800" b="1" i="0" u="none" strike="noStrike" kern="1200" cap="none" spc="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 R" panose="00020600040101010101" pitchFamily="18" charset="-122"/>
                  <a:ea typeface="阿里巴巴普惠体 R" panose="00020600040101010101" pitchFamily="18" charset="-122"/>
                  <a:cs typeface="+mn-ea"/>
                  <a:sym typeface="+mn-lt"/>
                </a:rPr>
                <a:t>、严格把关、严禁火种带入仓库</a:t>
              </a:r>
              <a:endParaRPr kumimoji="0" lang="zh-CN" altLang="en-US" sz="18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1336728" y="2434901"/>
            <a:ext cx="6481871" cy="707796"/>
            <a:chOff x="1168924" y="1821697"/>
            <a:chExt cx="3271101" cy="1649691"/>
          </a:xfrm>
        </p:grpSpPr>
        <p:sp>
          <p:nvSpPr>
            <p:cNvPr id="12" name="波形 11"/>
            <p:cNvSpPr/>
            <p:nvPr/>
          </p:nvSpPr>
          <p:spPr>
            <a:xfrm>
              <a:off x="1168924" y="1821697"/>
              <a:ext cx="3271101" cy="1649691"/>
            </a:xfrm>
            <a:prstGeom prst="roundRect">
              <a:avLst/>
            </a:prstGeom>
            <a:solidFill>
              <a:srgbClr val="FF82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264369" y="1997032"/>
              <a:ext cx="3080207" cy="1309542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 R" panose="00020600040101010101" pitchFamily="18" charset="-122"/>
                  <a:ea typeface="阿里巴巴普惠体 R" panose="00020600040101010101" pitchFamily="18" charset="-122"/>
                  <a:cs typeface="+mn-ea"/>
                  <a:sym typeface="+mn-lt"/>
                </a:rPr>
                <a:t>2</a:t>
              </a:r>
              <a:r>
                <a:rPr kumimoji="0" lang="zh-CN" altLang="en-US" sz="1800" b="1" i="0" u="none" strike="noStrike" kern="1200" cap="none" spc="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 R" panose="00020600040101010101" pitchFamily="18" charset="-122"/>
                  <a:ea typeface="阿里巴巴普惠体 R" panose="00020600040101010101" pitchFamily="18" charset="-122"/>
                  <a:cs typeface="+mn-ea"/>
                  <a:sym typeface="+mn-lt"/>
                </a:rPr>
                <a:t>、严格管理库区明火</a:t>
              </a:r>
              <a:endParaRPr kumimoji="0" lang="zh-CN" altLang="en-US" sz="18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1336728" y="3387202"/>
            <a:ext cx="6481871" cy="707796"/>
            <a:chOff x="1168924" y="1821697"/>
            <a:chExt cx="3271101" cy="1649691"/>
          </a:xfrm>
        </p:grpSpPr>
        <p:sp>
          <p:nvSpPr>
            <p:cNvPr id="15" name="波形 14"/>
            <p:cNvSpPr/>
            <p:nvPr/>
          </p:nvSpPr>
          <p:spPr>
            <a:xfrm>
              <a:off x="1168924" y="1821697"/>
              <a:ext cx="3271101" cy="1649691"/>
            </a:xfrm>
            <a:prstGeom prst="roundRect">
              <a:avLst/>
            </a:prstGeom>
            <a:solidFill>
              <a:srgbClr val="2323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1264369" y="1981539"/>
              <a:ext cx="3080207" cy="1309542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 R" panose="00020600040101010101" pitchFamily="18" charset="-122"/>
                  <a:ea typeface="阿里巴巴普惠体 R" panose="00020600040101010101" pitchFamily="18" charset="-122"/>
                  <a:cs typeface="+mn-ea"/>
                  <a:sym typeface="+mn-lt"/>
                </a:rPr>
                <a:t>3</a:t>
              </a:r>
              <a:r>
                <a:rPr kumimoji="0" lang="zh-CN" altLang="en-US" sz="1800" b="1" i="0" u="none" strike="noStrike" kern="1200" cap="none" spc="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 R" panose="00020600040101010101" pitchFamily="18" charset="-122"/>
                  <a:ea typeface="阿里巴巴普惠体 R" panose="00020600040101010101" pitchFamily="18" charset="-122"/>
                  <a:cs typeface="+mn-ea"/>
                  <a:sym typeface="+mn-lt"/>
                </a:rPr>
                <a:t>、电气设备防火</a:t>
              </a:r>
              <a:endParaRPr kumimoji="0" lang="zh-CN" altLang="en-US" sz="18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1336726" y="4270923"/>
            <a:ext cx="6481871" cy="707796"/>
            <a:chOff x="1168924" y="1821697"/>
            <a:chExt cx="3271101" cy="1649691"/>
          </a:xfrm>
        </p:grpSpPr>
        <p:sp>
          <p:nvSpPr>
            <p:cNvPr id="18" name="波形 17"/>
            <p:cNvSpPr/>
            <p:nvPr/>
          </p:nvSpPr>
          <p:spPr>
            <a:xfrm>
              <a:off x="1168924" y="1821697"/>
              <a:ext cx="3271101" cy="1649691"/>
            </a:xfrm>
            <a:prstGeom prst="roundRect">
              <a:avLst/>
            </a:prstGeom>
            <a:solidFill>
              <a:srgbClr val="FF82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264370" y="1981539"/>
              <a:ext cx="3080207" cy="1309542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 R" panose="00020600040101010101" pitchFamily="18" charset="-122"/>
                  <a:ea typeface="阿里巴巴普惠体 R" panose="00020600040101010101" pitchFamily="18" charset="-122"/>
                  <a:cs typeface="+mn-ea"/>
                  <a:sym typeface="+mn-lt"/>
                </a:rPr>
                <a:t>4</a:t>
              </a:r>
              <a:r>
                <a:rPr kumimoji="0" lang="zh-CN" altLang="en-US" sz="1800" b="1" i="0" u="none" strike="noStrike" kern="1200" cap="none" spc="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 R" panose="00020600040101010101" pitchFamily="18" charset="-122"/>
                  <a:ea typeface="阿里巴巴普惠体 R" panose="00020600040101010101" pitchFamily="18" charset="-122"/>
                  <a:cs typeface="+mn-ea"/>
                  <a:sym typeface="+mn-lt"/>
                </a:rPr>
                <a:t>、作业机械防火</a:t>
              </a:r>
              <a:endParaRPr kumimoji="0" lang="zh-CN" altLang="en-US" sz="18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1336724" y="5154644"/>
            <a:ext cx="6481871" cy="707796"/>
            <a:chOff x="1168924" y="1821697"/>
            <a:chExt cx="3271101" cy="1649691"/>
          </a:xfrm>
        </p:grpSpPr>
        <p:sp>
          <p:nvSpPr>
            <p:cNvPr id="21" name="波形 20"/>
            <p:cNvSpPr/>
            <p:nvPr/>
          </p:nvSpPr>
          <p:spPr>
            <a:xfrm>
              <a:off x="1168924" y="1821697"/>
              <a:ext cx="3271101" cy="1649691"/>
            </a:xfrm>
            <a:prstGeom prst="roundRect">
              <a:avLst/>
            </a:prstGeom>
            <a:solidFill>
              <a:srgbClr val="2323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1264371" y="1979850"/>
              <a:ext cx="3080207" cy="1309542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 R" panose="00020600040101010101" pitchFamily="18" charset="-122"/>
                  <a:ea typeface="阿里巴巴普惠体 R" panose="00020600040101010101" pitchFamily="18" charset="-122"/>
                  <a:cs typeface="+mn-ea"/>
                  <a:sym typeface="+mn-lt"/>
                </a:rPr>
                <a:t>5</a:t>
              </a:r>
              <a:r>
                <a:rPr kumimoji="0" lang="zh-CN" altLang="en-US" sz="1800" b="1" i="0" u="none" strike="noStrike" kern="1200" cap="none" spc="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 R" panose="00020600040101010101" pitchFamily="18" charset="-122"/>
                  <a:ea typeface="阿里巴巴普惠体 R" panose="00020600040101010101" pitchFamily="18" charset="-122"/>
                  <a:cs typeface="+mn-ea"/>
                  <a:sym typeface="+mn-lt"/>
                </a:rPr>
                <a:t>、入库作业防火</a:t>
              </a:r>
              <a:endParaRPr kumimoji="0" lang="zh-CN" altLang="en-US" sz="18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ea"/>
                <a:sym typeface="+mn-lt"/>
              </a:endParaRPr>
            </a:p>
          </p:txBody>
        </p:sp>
      </p:grpSp>
      <p:pic>
        <p:nvPicPr>
          <p:cNvPr id="23" name="图片 22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820" y="1482600"/>
            <a:ext cx="4757737" cy="43798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425726" y="645907"/>
            <a:ext cx="5340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71723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ea"/>
                <a:sym typeface="+mn-lt"/>
              </a:rPr>
              <a:t>仓库安全作业措施 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171723"/>
              </a:solidFill>
              <a:effectLst/>
              <a:uLnTx/>
              <a:uFillTx/>
              <a:latin typeface="阿里巴巴普惠体 R" panose="00020600040101010101" pitchFamily="18" charset="-122"/>
              <a:ea typeface="阿里巴巴普惠体 R" panose="00020600040101010101" pitchFamily="18" charset="-122"/>
              <a:cs typeface="+mn-ea"/>
              <a:sym typeface="+mn-lt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253962" y="1971675"/>
            <a:ext cx="2917986" cy="2647361"/>
            <a:chOff x="597424" y="1894788"/>
            <a:chExt cx="3254603" cy="3648173"/>
          </a:xfrm>
        </p:grpSpPr>
        <p:sp>
          <p:nvSpPr>
            <p:cNvPr id="3" name="箭头: 五边形 2"/>
            <p:cNvSpPr/>
            <p:nvPr/>
          </p:nvSpPr>
          <p:spPr>
            <a:xfrm>
              <a:off x="763571" y="1894788"/>
              <a:ext cx="2922309" cy="3648173"/>
            </a:xfrm>
            <a:prstGeom prst="ellipse">
              <a:avLst/>
            </a:prstGeom>
            <a:solidFill>
              <a:srgbClr val="2323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597424" y="3134604"/>
              <a:ext cx="3254603" cy="1168539"/>
            </a:xfrm>
            <a:prstGeom prst="ellipse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阿里巴巴普惠体 R" panose="00020600040101010101" pitchFamily="18" charset="-122"/>
                  <a:cs typeface="+mn-ea"/>
                  <a:sym typeface="+mn-lt"/>
                </a:rPr>
                <a:t>安全操作</a:t>
              </a: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阿里巴巴普惠体 R" panose="00020600040101010101" pitchFamily="18" charset="-122"/>
                <a:cs typeface="+mn-ea"/>
                <a:sym typeface="+mn-lt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阿里巴巴普惠体 R" panose="00020600040101010101" pitchFamily="18" charset="-122"/>
                  <a:cs typeface="+mn-ea"/>
                  <a:sym typeface="+mn-lt"/>
                </a:rPr>
                <a:t>管理制度化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阿里巴巴普惠体 R" panose="00020600040101010101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4723026" y="1971675"/>
            <a:ext cx="2917987" cy="2647361"/>
            <a:chOff x="597423" y="1894788"/>
            <a:chExt cx="3254604" cy="3648173"/>
          </a:xfrm>
        </p:grpSpPr>
        <p:sp>
          <p:nvSpPr>
            <p:cNvPr id="8" name="箭头: 五边形 7"/>
            <p:cNvSpPr/>
            <p:nvPr/>
          </p:nvSpPr>
          <p:spPr>
            <a:xfrm>
              <a:off x="763571" y="1894788"/>
              <a:ext cx="2922309" cy="3648173"/>
            </a:xfrm>
            <a:prstGeom prst="ellipse">
              <a:avLst/>
            </a:prstGeom>
            <a:solidFill>
              <a:srgbClr val="FF82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597423" y="3134604"/>
              <a:ext cx="3254604" cy="1168539"/>
            </a:xfrm>
            <a:prstGeom prst="ellipse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阿里巴巴普惠体 R" panose="00020600040101010101" pitchFamily="18" charset="-122"/>
                  <a:cs typeface="+mn-ea"/>
                  <a:sym typeface="+mn-lt"/>
                </a:rPr>
                <a:t>加强劳动</a:t>
              </a: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阿里巴巴普惠体 R" panose="00020600040101010101" pitchFamily="18" charset="-122"/>
                <a:cs typeface="+mn-ea"/>
                <a:sym typeface="+mn-lt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阿里巴巴普惠体 R" panose="00020600040101010101" pitchFamily="18" charset="-122"/>
                  <a:cs typeface="+mn-ea"/>
                  <a:sym typeface="+mn-lt"/>
                </a:rPr>
                <a:t>安全保护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阿里巴巴普惠体 R" panose="00020600040101010101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8192091" y="1971675"/>
            <a:ext cx="2917986" cy="2647361"/>
            <a:chOff x="597423" y="1894788"/>
            <a:chExt cx="3254604" cy="3648173"/>
          </a:xfrm>
        </p:grpSpPr>
        <p:sp>
          <p:nvSpPr>
            <p:cNvPr id="11" name="箭头: 五边形 10"/>
            <p:cNvSpPr/>
            <p:nvPr/>
          </p:nvSpPr>
          <p:spPr>
            <a:xfrm>
              <a:off x="763571" y="1894788"/>
              <a:ext cx="2922309" cy="3648173"/>
            </a:xfrm>
            <a:prstGeom prst="ellipse">
              <a:avLst/>
            </a:prstGeom>
            <a:solidFill>
              <a:srgbClr val="2323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597423" y="3134602"/>
              <a:ext cx="3254604" cy="1168539"/>
            </a:xfrm>
            <a:prstGeom prst="ellipse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阿里巴巴普惠体 R" panose="00020600040101010101" pitchFamily="18" charset="-122"/>
                  <a:cs typeface="+mn-ea"/>
                  <a:sym typeface="+mn-lt"/>
                </a:rPr>
                <a:t>重视从业</a:t>
              </a: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阿里巴巴普惠体 R" panose="00020600040101010101" pitchFamily="18" charset="-122"/>
                <a:cs typeface="+mn-ea"/>
                <a:sym typeface="+mn-lt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阿里巴巴普惠体 R" panose="00020600040101010101" pitchFamily="18" charset="-122"/>
                  <a:cs typeface="+mn-ea"/>
                  <a:sym typeface="+mn-lt"/>
                </a:rPr>
                <a:t>教育与培训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阿里巴巴普惠体 R" panose="00020600040101010101" pitchFamily="18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832184" y="577516"/>
            <a:ext cx="10527632" cy="5702968"/>
          </a:xfrm>
          <a:prstGeom prst="rect">
            <a:avLst/>
          </a:prstGeom>
          <a:solidFill>
            <a:srgbClr val="F2F2F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2260796" y="1780548"/>
            <a:ext cx="30848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8201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cs"/>
                <a:sym typeface="+mn-lt"/>
              </a:rPr>
              <a:t>Part 03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8201"/>
              </a:solidFill>
              <a:effectLst/>
              <a:uLnTx/>
              <a:uFillTx/>
              <a:latin typeface="阿里巴巴普惠体 R" panose="00020600040101010101" pitchFamily="18" charset="-122"/>
              <a:ea typeface="阿里巴巴普惠体 R" panose="00020600040101010101" pitchFamily="18" charset="-122"/>
              <a:cs typeface="+mn-cs"/>
              <a:sym typeface="+mn-lt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2205310" y="2561793"/>
            <a:ext cx="30848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71723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ea"/>
                <a:sym typeface="+mn-lt"/>
              </a:rPr>
              <a:t>仓库安全生产管理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171723"/>
              </a:solidFill>
              <a:effectLst/>
              <a:uLnTx/>
              <a:uFillTx/>
              <a:latin typeface="阿里巴巴普惠体 R" panose="00020600040101010101" pitchFamily="18" charset="-122"/>
              <a:ea typeface="阿里巴巴普惠体 R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14" name="íṡḻiḍe"/>
          <p:cNvSpPr/>
          <p:nvPr/>
        </p:nvSpPr>
        <p:spPr>
          <a:xfrm flipH="1">
            <a:off x="6664115" y="0"/>
            <a:ext cx="5527885" cy="6858000"/>
          </a:xfrm>
          <a:custGeom>
            <a:avLst/>
            <a:gdLst>
              <a:gd name="connsiteX0" fmla="*/ 0 w 3413506"/>
              <a:gd name="connsiteY0" fmla="*/ 0 h 6858000"/>
              <a:gd name="connsiteX1" fmla="*/ 3413506 w 3413506"/>
              <a:gd name="connsiteY1" fmla="*/ 0 h 6858000"/>
              <a:gd name="connsiteX2" fmla="*/ 3398268 w 3413506"/>
              <a:gd name="connsiteY2" fmla="*/ 26501 h 6858000"/>
              <a:gd name="connsiteX3" fmla="*/ 2536723 w 3413506"/>
              <a:gd name="connsiteY3" fmla="*/ 3429000 h 6858000"/>
              <a:gd name="connsiteX4" fmla="*/ 3398268 w 3413506"/>
              <a:gd name="connsiteY4" fmla="*/ 6831499 h 6858000"/>
              <a:gd name="connsiteX5" fmla="*/ 3413506 w 3413506"/>
              <a:gd name="connsiteY5" fmla="*/ 6858000 h 6858000"/>
              <a:gd name="connsiteX6" fmla="*/ 0 w 3413506"/>
              <a:gd name="connsiteY6" fmla="*/ 6858000 h 6858000"/>
              <a:gd name="connsiteX7" fmla="*/ 0 w 3413506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13506" h="6858000">
                <a:moveTo>
                  <a:pt x="0" y="0"/>
                </a:moveTo>
                <a:lnTo>
                  <a:pt x="3413506" y="0"/>
                </a:lnTo>
                <a:lnTo>
                  <a:pt x="3398268" y="26501"/>
                </a:lnTo>
                <a:cubicBezTo>
                  <a:pt x="2848822" y="1037939"/>
                  <a:pt x="2536723" y="2197022"/>
                  <a:pt x="2536723" y="3429000"/>
                </a:cubicBezTo>
                <a:cubicBezTo>
                  <a:pt x="2536723" y="4660978"/>
                  <a:pt x="2848822" y="5820061"/>
                  <a:pt x="3398268" y="6831499"/>
                </a:cubicBezTo>
                <a:lnTo>
                  <a:pt x="3413506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grayscl/>
            </a:blip>
            <a:stretch>
              <a:fillRect/>
            </a:stretch>
          </a:blipFill>
          <a:ln w="38100">
            <a:noFill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/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airplane"/>
      </p:transition>
    </mc:Choice>
    <mc:Fallback>
      <p:transition spd="slow" advTm="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425726" y="645907"/>
            <a:ext cx="5340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71723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ea"/>
                <a:sym typeface="+mn-lt"/>
              </a:rPr>
              <a:t>安全作业基本要求 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171723"/>
              </a:solidFill>
              <a:effectLst/>
              <a:uLnTx/>
              <a:uFillTx/>
              <a:latin typeface="阿里巴巴普惠体 R" panose="00020600040101010101" pitchFamily="18" charset="-122"/>
              <a:ea typeface="阿里巴巴普惠体 R" panose="00020600040101010101" pitchFamily="18" charset="-122"/>
              <a:cs typeface="+mn-ea"/>
              <a:sym typeface="+mn-lt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688154" y="1772140"/>
            <a:ext cx="4703977" cy="3313719"/>
            <a:chOff x="725863" y="2007713"/>
            <a:chExt cx="4449452" cy="3238500"/>
          </a:xfrm>
        </p:grpSpPr>
        <p:grpSp>
          <p:nvGrpSpPr>
            <p:cNvPr id="16" name="组合 15"/>
            <p:cNvGrpSpPr/>
            <p:nvPr/>
          </p:nvGrpSpPr>
          <p:grpSpPr>
            <a:xfrm>
              <a:off x="725863" y="2007713"/>
              <a:ext cx="4449452" cy="3238500"/>
              <a:chOff x="725863" y="2007713"/>
              <a:chExt cx="2573518" cy="3238500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725864" y="2007713"/>
                <a:ext cx="2573517" cy="3238500"/>
              </a:xfrm>
              <a:prstGeom prst="rect">
                <a:avLst/>
              </a:prstGeom>
              <a:solidFill>
                <a:srgbClr val="23232E"/>
              </a:solidFill>
              <a:ln>
                <a:solidFill>
                  <a:srgbClr val="2323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矩形 14"/>
              <p:cNvSpPr/>
              <p:nvPr/>
            </p:nvSpPr>
            <p:spPr>
              <a:xfrm rot="207969">
                <a:off x="725863" y="2007713"/>
                <a:ext cx="2573517" cy="32385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7" name="矩形 16"/>
            <p:cNvSpPr/>
            <p:nvPr/>
          </p:nvSpPr>
          <p:spPr>
            <a:xfrm>
              <a:off x="989865" y="2403638"/>
              <a:ext cx="4185450" cy="22648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b="0" i="0" u="none" strike="noStrike" kern="1200" cap="none" spc="300" normalizeH="0" baseline="0" noProof="0" dirty="0">
                  <a:ln>
                    <a:noFill/>
                  </a:ln>
                  <a:solidFill>
                    <a:srgbClr val="23232E"/>
                  </a:solidFill>
                  <a:effectLst/>
                  <a:uLnTx/>
                  <a:uFillTx/>
                  <a:latin typeface="阿里巴巴普惠体 R" panose="00020600040101010101" pitchFamily="18" charset="-122"/>
                  <a:ea typeface="阿里巴巴普惠体 R" panose="00020600040101010101" pitchFamily="18" charset="-122"/>
                  <a:cs typeface="+mn-ea"/>
                  <a:sym typeface="+mn-lt"/>
                </a:rPr>
                <a:t>(1)</a:t>
              </a:r>
              <a:r>
                <a:rPr kumimoji="0" lang="zh-CN" altLang="en-US" sz="1600" b="0" i="0" u="none" strike="noStrike" kern="1200" cap="none" spc="300" normalizeH="0" baseline="0" noProof="0" dirty="0">
                  <a:ln>
                    <a:noFill/>
                  </a:ln>
                  <a:solidFill>
                    <a:srgbClr val="23232E"/>
                  </a:solidFill>
                  <a:effectLst/>
                  <a:uLnTx/>
                  <a:uFillTx/>
                  <a:latin typeface="阿里巴巴普惠体 R" panose="00020600040101010101" pitchFamily="18" charset="-122"/>
                  <a:ea typeface="阿里巴巴普惠体 R" panose="00020600040101010101" pitchFamily="18" charset="-122"/>
                  <a:cs typeface="+mn-ea"/>
                  <a:sym typeface="+mn-lt"/>
                </a:rPr>
                <a:t>人力作业仅限制在轻负荷的作业</a:t>
              </a:r>
              <a:endParaRPr kumimoji="0" lang="zh-CN" altLang="en-US" sz="1600" b="0" i="0" u="none" strike="noStrike" kern="1200" cap="none" spc="300" normalizeH="0" baseline="0" noProof="0" dirty="0">
                <a:ln>
                  <a:noFill/>
                </a:ln>
                <a:solidFill>
                  <a:srgbClr val="23232E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ea"/>
                <a:sym typeface="+mn-lt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b="0" i="0" u="none" strike="noStrike" kern="1200" cap="none" spc="300" normalizeH="0" baseline="0" noProof="0" dirty="0">
                  <a:ln>
                    <a:noFill/>
                  </a:ln>
                  <a:solidFill>
                    <a:srgbClr val="23232E"/>
                  </a:solidFill>
                  <a:effectLst/>
                  <a:uLnTx/>
                  <a:uFillTx/>
                  <a:latin typeface="阿里巴巴普惠体 R" panose="00020600040101010101" pitchFamily="18" charset="-122"/>
                  <a:ea typeface="阿里巴巴普惠体 R" panose="00020600040101010101" pitchFamily="18" charset="-122"/>
                  <a:cs typeface="+mn-ea"/>
                  <a:sym typeface="+mn-lt"/>
                </a:rPr>
                <a:t>(2)</a:t>
              </a:r>
              <a:r>
                <a:rPr kumimoji="0" lang="zh-CN" altLang="en-US" sz="1600" b="0" i="0" u="none" strike="noStrike" kern="1200" cap="none" spc="300" normalizeH="0" baseline="0" noProof="0" dirty="0">
                  <a:ln>
                    <a:noFill/>
                  </a:ln>
                  <a:solidFill>
                    <a:srgbClr val="23232E"/>
                  </a:solidFill>
                  <a:effectLst/>
                  <a:uLnTx/>
                  <a:uFillTx/>
                  <a:latin typeface="阿里巴巴普惠体 R" panose="00020600040101010101" pitchFamily="18" charset="-122"/>
                  <a:ea typeface="阿里巴巴普惠体 R" panose="00020600040101010101" pitchFamily="18" charset="-122"/>
                  <a:cs typeface="+mn-ea"/>
                  <a:sym typeface="+mn-lt"/>
                </a:rPr>
                <a:t>尽可能采用人力机械作业</a:t>
              </a:r>
              <a:endParaRPr kumimoji="0" lang="zh-CN" altLang="en-US" sz="1600" b="0" i="0" u="none" strike="noStrike" kern="1200" cap="none" spc="300" normalizeH="0" baseline="0" noProof="0" dirty="0">
                <a:ln>
                  <a:noFill/>
                </a:ln>
                <a:solidFill>
                  <a:srgbClr val="23232E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ea"/>
                <a:sym typeface="+mn-lt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b="0" i="0" u="none" strike="noStrike" kern="1200" cap="none" spc="300" normalizeH="0" baseline="0" noProof="0" dirty="0">
                  <a:ln>
                    <a:noFill/>
                  </a:ln>
                  <a:solidFill>
                    <a:srgbClr val="23232E"/>
                  </a:solidFill>
                  <a:effectLst/>
                  <a:uLnTx/>
                  <a:uFillTx/>
                  <a:latin typeface="阿里巴巴普惠体 R" panose="00020600040101010101" pitchFamily="18" charset="-122"/>
                  <a:ea typeface="阿里巴巴普惠体 R" panose="00020600040101010101" pitchFamily="18" charset="-122"/>
                  <a:cs typeface="+mn-ea"/>
                  <a:sym typeface="+mn-lt"/>
                </a:rPr>
                <a:t>(3)</a:t>
              </a:r>
              <a:r>
                <a:rPr kumimoji="0" lang="zh-CN" altLang="en-US" sz="1600" b="0" i="0" u="none" strike="noStrike" kern="1200" cap="none" spc="300" normalizeH="0" baseline="0" noProof="0" dirty="0">
                  <a:ln>
                    <a:noFill/>
                  </a:ln>
                  <a:solidFill>
                    <a:srgbClr val="23232E"/>
                  </a:solidFill>
                  <a:effectLst/>
                  <a:uLnTx/>
                  <a:uFillTx/>
                  <a:latin typeface="阿里巴巴普惠体 R" panose="00020600040101010101" pitchFamily="18" charset="-122"/>
                  <a:ea typeface="阿里巴巴普惠体 R" panose="00020600040101010101" pitchFamily="18" charset="-122"/>
                  <a:cs typeface="+mn-ea"/>
                  <a:sym typeface="+mn-lt"/>
                </a:rPr>
                <a:t>只在适合作业的安全环境进行作业</a:t>
              </a:r>
              <a:endParaRPr kumimoji="0" lang="zh-CN" altLang="en-US" sz="1600" b="0" i="0" u="none" strike="noStrike" kern="1200" cap="none" spc="300" normalizeH="0" baseline="0" noProof="0" dirty="0">
                <a:ln>
                  <a:noFill/>
                </a:ln>
                <a:solidFill>
                  <a:srgbClr val="23232E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ea"/>
                <a:sym typeface="+mn-lt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b="0" i="0" u="none" strike="noStrike" kern="1200" cap="none" spc="300" normalizeH="0" baseline="0" noProof="0" dirty="0">
                  <a:ln>
                    <a:noFill/>
                  </a:ln>
                  <a:solidFill>
                    <a:srgbClr val="23232E"/>
                  </a:solidFill>
                  <a:effectLst/>
                  <a:uLnTx/>
                  <a:uFillTx/>
                  <a:latin typeface="阿里巴巴普惠体 R" panose="00020600040101010101" pitchFamily="18" charset="-122"/>
                  <a:ea typeface="阿里巴巴普惠体 R" panose="00020600040101010101" pitchFamily="18" charset="-122"/>
                  <a:cs typeface="+mn-ea"/>
                  <a:sym typeface="+mn-lt"/>
                </a:rPr>
                <a:t>(4)</a:t>
              </a:r>
              <a:r>
                <a:rPr kumimoji="0" lang="zh-CN" altLang="en-US" sz="1600" b="0" i="0" u="none" strike="noStrike" kern="1200" cap="none" spc="300" normalizeH="0" baseline="0" noProof="0" dirty="0">
                  <a:ln>
                    <a:noFill/>
                  </a:ln>
                  <a:solidFill>
                    <a:srgbClr val="23232E"/>
                  </a:solidFill>
                  <a:effectLst/>
                  <a:uLnTx/>
                  <a:uFillTx/>
                  <a:latin typeface="阿里巴巴普惠体 R" panose="00020600040101010101" pitchFamily="18" charset="-122"/>
                  <a:ea typeface="阿里巴巴普惠体 R" panose="00020600040101010101" pitchFamily="18" charset="-122"/>
                  <a:cs typeface="+mn-ea"/>
                  <a:sym typeface="+mn-lt"/>
                </a:rPr>
                <a:t>使用合适的作业工具进行作业</a:t>
              </a:r>
              <a:endParaRPr kumimoji="0" lang="zh-CN" altLang="en-US" sz="1600" b="0" i="0" u="none" strike="noStrike" kern="1200" cap="none" spc="300" normalizeH="0" baseline="0" noProof="0" dirty="0">
                <a:ln>
                  <a:noFill/>
                </a:ln>
                <a:solidFill>
                  <a:srgbClr val="23232E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ea"/>
                <a:sym typeface="+mn-lt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b="0" i="0" u="none" strike="noStrike" kern="1200" cap="none" spc="300" normalizeH="0" baseline="0" noProof="0" dirty="0">
                  <a:ln>
                    <a:noFill/>
                  </a:ln>
                  <a:solidFill>
                    <a:srgbClr val="23232E"/>
                  </a:solidFill>
                  <a:effectLst/>
                  <a:uLnTx/>
                  <a:uFillTx/>
                  <a:latin typeface="阿里巴巴普惠体 R" panose="00020600040101010101" pitchFamily="18" charset="-122"/>
                  <a:ea typeface="阿里巴巴普惠体 R" panose="00020600040101010101" pitchFamily="18" charset="-122"/>
                  <a:cs typeface="+mn-ea"/>
                  <a:sym typeface="+mn-lt"/>
                </a:rPr>
                <a:t>(5)</a:t>
              </a:r>
              <a:r>
                <a:rPr kumimoji="0" lang="zh-CN" altLang="en-US" sz="1600" b="0" i="0" u="none" strike="noStrike" kern="1200" cap="none" spc="300" normalizeH="0" baseline="0" noProof="0" dirty="0">
                  <a:ln>
                    <a:noFill/>
                  </a:ln>
                  <a:solidFill>
                    <a:srgbClr val="23232E"/>
                  </a:solidFill>
                  <a:effectLst/>
                  <a:uLnTx/>
                  <a:uFillTx/>
                  <a:latin typeface="阿里巴巴普惠体 R" panose="00020600040101010101" pitchFamily="18" charset="-122"/>
                  <a:ea typeface="阿里巴巴普惠体 R" panose="00020600040101010101" pitchFamily="18" charset="-122"/>
                  <a:cs typeface="+mn-ea"/>
                  <a:sym typeface="+mn-lt"/>
                </a:rPr>
                <a:t>合适安排工间休息</a:t>
              </a:r>
              <a:endParaRPr kumimoji="0" lang="zh-CN" altLang="en-US" sz="1600" b="0" i="0" u="none" strike="noStrike" kern="1200" cap="none" spc="300" normalizeH="0" baseline="0" noProof="0" dirty="0">
                <a:ln>
                  <a:noFill/>
                </a:ln>
                <a:solidFill>
                  <a:srgbClr val="23232E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ea"/>
                <a:sym typeface="+mn-lt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044825" algn="l"/>
                </a:tabLst>
                <a:defRPr/>
              </a:pPr>
              <a:r>
                <a:rPr kumimoji="0" lang="en-US" altLang="zh-CN" sz="1600" b="0" i="0" u="none" strike="noStrike" kern="1200" cap="none" spc="300" normalizeH="0" baseline="0" noProof="0" dirty="0">
                  <a:ln>
                    <a:noFill/>
                  </a:ln>
                  <a:solidFill>
                    <a:srgbClr val="23232E"/>
                  </a:solidFill>
                  <a:effectLst/>
                  <a:uLnTx/>
                  <a:uFillTx/>
                  <a:latin typeface="阿里巴巴普惠体 R" panose="00020600040101010101" pitchFamily="18" charset="-122"/>
                  <a:ea typeface="阿里巴巴普惠体 R" panose="00020600040101010101" pitchFamily="18" charset="-122"/>
                  <a:cs typeface="+mn-ea"/>
                  <a:sym typeface="+mn-lt"/>
                </a:rPr>
                <a:t>(6)</a:t>
              </a:r>
              <a:r>
                <a:rPr kumimoji="0" lang="zh-CN" altLang="en-US" sz="1600" b="0" i="0" u="none" strike="noStrike" kern="1200" cap="none" spc="300" normalizeH="0" baseline="0" noProof="0" dirty="0">
                  <a:ln>
                    <a:noFill/>
                  </a:ln>
                  <a:solidFill>
                    <a:srgbClr val="23232E"/>
                  </a:solidFill>
                  <a:effectLst/>
                  <a:uLnTx/>
                  <a:uFillTx/>
                  <a:latin typeface="阿里巴巴普惠体 R" panose="00020600040101010101" pitchFamily="18" charset="-122"/>
                  <a:ea typeface="阿里巴巴普惠体 R" panose="00020600040101010101" pitchFamily="18" charset="-122"/>
                  <a:cs typeface="+mn-ea"/>
                  <a:sym typeface="+mn-lt"/>
                </a:rPr>
                <a:t>严格按照安全规范进行作业指挥</a:t>
              </a:r>
              <a:endParaRPr kumimoji="0" lang="zh-CN" altLang="en-US" sz="1600" b="0" i="0" u="none" strike="noStrike" kern="1200" cap="none" spc="300" normalizeH="0" baseline="0" noProof="0" dirty="0">
                <a:ln>
                  <a:noFill/>
                </a:ln>
                <a:solidFill>
                  <a:srgbClr val="23232E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414285" y="2432016"/>
            <a:ext cx="4703977" cy="3313719"/>
            <a:chOff x="725863" y="2007713"/>
            <a:chExt cx="4449452" cy="3238500"/>
          </a:xfrm>
        </p:grpSpPr>
        <p:grpSp>
          <p:nvGrpSpPr>
            <p:cNvPr id="25" name="组合 24"/>
            <p:cNvGrpSpPr/>
            <p:nvPr/>
          </p:nvGrpSpPr>
          <p:grpSpPr>
            <a:xfrm>
              <a:off x="725863" y="2007713"/>
              <a:ext cx="4449452" cy="3238500"/>
              <a:chOff x="725863" y="2007713"/>
              <a:chExt cx="2573518" cy="3238500"/>
            </a:xfrm>
          </p:grpSpPr>
          <p:sp>
            <p:nvSpPr>
              <p:cNvPr id="27" name="矩形 26"/>
              <p:cNvSpPr/>
              <p:nvPr/>
            </p:nvSpPr>
            <p:spPr>
              <a:xfrm>
                <a:off x="725864" y="2007713"/>
                <a:ext cx="2573517" cy="3238500"/>
              </a:xfrm>
              <a:prstGeom prst="rect">
                <a:avLst/>
              </a:prstGeom>
              <a:solidFill>
                <a:srgbClr val="FF8201"/>
              </a:solidFill>
              <a:ln>
                <a:solidFill>
                  <a:srgbClr val="FF82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" name="矩形 27"/>
              <p:cNvSpPr/>
              <p:nvPr/>
            </p:nvSpPr>
            <p:spPr>
              <a:xfrm rot="207969">
                <a:off x="725863" y="2007713"/>
                <a:ext cx="2573517" cy="32385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6" name="矩形 25"/>
            <p:cNvSpPr/>
            <p:nvPr/>
          </p:nvSpPr>
          <p:spPr>
            <a:xfrm>
              <a:off x="989865" y="2403638"/>
              <a:ext cx="4185450" cy="22648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b="0" i="0" u="none" strike="noStrike" kern="1200" cap="none" spc="300" normalizeH="0" baseline="0" noProof="0" dirty="0">
                  <a:ln>
                    <a:noFill/>
                  </a:ln>
                  <a:solidFill>
                    <a:srgbClr val="23232E"/>
                  </a:solidFill>
                  <a:effectLst/>
                  <a:uLnTx/>
                  <a:uFillTx/>
                  <a:latin typeface="阿里巴巴普惠体 R" panose="00020600040101010101" pitchFamily="18" charset="-122"/>
                  <a:ea typeface="阿里巴巴普惠体 R" panose="00020600040101010101" pitchFamily="18" charset="-122"/>
                  <a:cs typeface="+mn-ea"/>
                  <a:sym typeface="+mn-lt"/>
                </a:rPr>
                <a:t>(1)</a:t>
              </a:r>
              <a:r>
                <a:rPr kumimoji="0" lang="zh-CN" altLang="en-US" sz="1600" b="0" i="0" u="none" strike="noStrike" kern="1200" cap="none" spc="300" normalizeH="0" baseline="0" noProof="0" dirty="0">
                  <a:ln>
                    <a:noFill/>
                  </a:ln>
                  <a:solidFill>
                    <a:srgbClr val="23232E"/>
                  </a:solidFill>
                  <a:effectLst/>
                  <a:uLnTx/>
                  <a:uFillTx/>
                  <a:latin typeface="阿里巴巴普惠体 R" panose="00020600040101010101" pitchFamily="18" charset="-122"/>
                  <a:ea typeface="阿里巴巴普惠体 R" panose="00020600040101010101" pitchFamily="18" charset="-122"/>
                  <a:cs typeface="+mn-ea"/>
                  <a:sym typeface="+mn-lt"/>
                </a:rPr>
                <a:t>使用合适的机械、设备进行作业</a:t>
              </a:r>
              <a:endParaRPr kumimoji="0" lang="zh-CN" altLang="en-US" sz="1600" b="0" i="0" u="none" strike="noStrike" kern="1200" cap="none" spc="300" normalizeH="0" baseline="0" noProof="0" dirty="0">
                <a:ln>
                  <a:noFill/>
                </a:ln>
                <a:solidFill>
                  <a:srgbClr val="23232E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ea"/>
                <a:sym typeface="+mn-lt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b="0" i="0" u="none" strike="noStrike" kern="1200" cap="none" spc="300" normalizeH="0" baseline="0" noProof="0" dirty="0">
                  <a:ln>
                    <a:noFill/>
                  </a:ln>
                  <a:solidFill>
                    <a:srgbClr val="23232E"/>
                  </a:solidFill>
                  <a:effectLst/>
                  <a:uLnTx/>
                  <a:uFillTx/>
                  <a:latin typeface="阿里巴巴普惠体 R" panose="00020600040101010101" pitchFamily="18" charset="-122"/>
                  <a:ea typeface="阿里巴巴普惠体 R" panose="00020600040101010101" pitchFamily="18" charset="-122"/>
                  <a:cs typeface="+mn-ea"/>
                  <a:sym typeface="+mn-lt"/>
                </a:rPr>
                <a:t>(2)</a:t>
              </a:r>
              <a:r>
                <a:rPr kumimoji="0" lang="zh-CN" altLang="en-US" sz="1600" b="0" i="0" u="none" strike="noStrike" kern="1200" cap="none" spc="300" normalizeH="0" baseline="0" noProof="0" dirty="0">
                  <a:ln>
                    <a:noFill/>
                  </a:ln>
                  <a:solidFill>
                    <a:srgbClr val="23232E"/>
                  </a:solidFill>
                  <a:effectLst/>
                  <a:uLnTx/>
                  <a:uFillTx/>
                  <a:latin typeface="阿里巴巴普惠体 R" panose="00020600040101010101" pitchFamily="18" charset="-122"/>
                  <a:ea typeface="阿里巴巴普惠体 R" panose="00020600040101010101" pitchFamily="18" charset="-122"/>
                  <a:cs typeface="+mn-ea"/>
                  <a:sym typeface="+mn-lt"/>
                </a:rPr>
                <a:t>所使用的设备具有良好的工况 </a:t>
              </a:r>
              <a:endParaRPr kumimoji="0" lang="zh-CN" altLang="en-US" sz="1600" b="0" i="0" u="none" strike="noStrike" kern="1200" cap="none" spc="300" normalizeH="0" baseline="0" noProof="0" dirty="0">
                <a:ln>
                  <a:noFill/>
                </a:ln>
                <a:solidFill>
                  <a:srgbClr val="23232E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ea"/>
                <a:sym typeface="+mn-lt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b="0" i="0" u="none" strike="noStrike" kern="1200" cap="none" spc="300" normalizeH="0" baseline="0" noProof="0" dirty="0">
                  <a:ln>
                    <a:noFill/>
                  </a:ln>
                  <a:solidFill>
                    <a:srgbClr val="23232E"/>
                  </a:solidFill>
                  <a:effectLst/>
                  <a:uLnTx/>
                  <a:uFillTx/>
                  <a:latin typeface="阿里巴巴普惠体 R" panose="00020600040101010101" pitchFamily="18" charset="-122"/>
                  <a:ea typeface="阿里巴巴普惠体 R" panose="00020600040101010101" pitchFamily="18" charset="-122"/>
                  <a:cs typeface="+mn-ea"/>
                  <a:sym typeface="+mn-lt"/>
                </a:rPr>
                <a:t>(3)</a:t>
              </a:r>
              <a:r>
                <a:rPr kumimoji="0" lang="zh-CN" altLang="en-US" sz="1600" b="0" i="0" u="none" strike="noStrike" kern="1200" cap="none" spc="300" normalizeH="0" baseline="0" noProof="0" dirty="0">
                  <a:ln>
                    <a:noFill/>
                  </a:ln>
                  <a:solidFill>
                    <a:srgbClr val="23232E"/>
                  </a:solidFill>
                  <a:effectLst/>
                  <a:uLnTx/>
                  <a:uFillTx/>
                  <a:latin typeface="阿里巴巴普惠体 R" panose="00020600040101010101" pitchFamily="18" charset="-122"/>
                  <a:ea typeface="阿里巴巴普惠体 R" panose="00020600040101010101" pitchFamily="18" charset="-122"/>
                  <a:cs typeface="+mn-ea"/>
                  <a:sym typeface="+mn-lt"/>
                </a:rPr>
                <a:t>设备作业要有专人进行指挥</a:t>
              </a:r>
              <a:endParaRPr kumimoji="0" lang="zh-CN" altLang="en-US" sz="1600" b="0" i="0" u="none" strike="noStrike" kern="1200" cap="none" spc="300" normalizeH="0" baseline="0" noProof="0" dirty="0">
                <a:ln>
                  <a:noFill/>
                </a:ln>
                <a:solidFill>
                  <a:srgbClr val="23232E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ea"/>
                <a:sym typeface="+mn-lt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b="0" i="0" u="none" strike="noStrike" kern="1200" cap="none" spc="300" normalizeH="0" baseline="0" noProof="0" dirty="0">
                  <a:ln>
                    <a:noFill/>
                  </a:ln>
                  <a:solidFill>
                    <a:srgbClr val="23232E"/>
                  </a:solidFill>
                  <a:effectLst/>
                  <a:uLnTx/>
                  <a:uFillTx/>
                  <a:latin typeface="阿里巴巴普惠体 R" panose="00020600040101010101" pitchFamily="18" charset="-122"/>
                  <a:ea typeface="阿里巴巴普惠体 R" panose="00020600040101010101" pitchFamily="18" charset="-122"/>
                  <a:cs typeface="+mn-ea"/>
                  <a:sym typeface="+mn-lt"/>
                </a:rPr>
                <a:t>(4)</a:t>
              </a:r>
              <a:r>
                <a:rPr kumimoji="0" lang="zh-CN" altLang="en-US" sz="1600" b="0" i="0" u="none" strike="noStrike" kern="1200" cap="none" spc="300" normalizeH="0" baseline="0" noProof="0" dirty="0">
                  <a:ln>
                    <a:noFill/>
                  </a:ln>
                  <a:solidFill>
                    <a:srgbClr val="23232E"/>
                  </a:solidFill>
                  <a:effectLst/>
                  <a:uLnTx/>
                  <a:uFillTx/>
                  <a:latin typeface="阿里巴巴普惠体 R" panose="00020600040101010101" pitchFamily="18" charset="-122"/>
                  <a:ea typeface="阿里巴巴普惠体 R" panose="00020600040101010101" pitchFamily="18" charset="-122"/>
                  <a:cs typeface="+mn-ea"/>
                  <a:sym typeface="+mn-lt"/>
                </a:rPr>
                <a:t>汽车装卸时，注意保持安全间距  </a:t>
              </a:r>
              <a:endParaRPr kumimoji="0" lang="zh-CN" altLang="en-US" sz="1600" b="0" i="0" u="none" strike="noStrike" kern="1200" cap="none" spc="300" normalizeH="0" baseline="0" noProof="0" dirty="0">
                <a:ln>
                  <a:noFill/>
                </a:ln>
                <a:solidFill>
                  <a:srgbClr val="23232E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ea"/>
                <a:sym typeface="+mn-lt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b="0" i="0" u="none" strike="noStrike" kern="1200" cap="none" spc="300" normalizeH="0" baseline="0" noProof="0" dirty="0">
                  <a:ln>
                    <a:noFill/>
                  </a:ln>
                  <a:solidFill>
                    <a:srgbClr val="23232E"/>
                  </a:solidFill>
                  <a:effectLst/>
                  <a:uLnTx/>
                  <a:uFillTx/>
                  <a:latin typeface="阿里巴巴普惠体 R" panose="00020600040101010101" pitchFamily="18" charset="-122"/>
                  <a:ea typeface="阿里巴巴普惠体 R" panose="00020600040101010101" pitchFamily="18" charset="-122"/>
                  <a:cs typeface="+mn-ea"/>
                  <a:sym typeface="+mn-lt"/>
                </a:rPr>
                <a:t>(5)</a:t>
              </a:r>
              <a:r>
                <a:rPr kumimoji="0" lang="zh-CN" altLang="en-US" sz="1600" b="0" i="0" u="none" strike="noStrike" kern="1200" cap="none" spc="300" normalizeH="0" baseline="0" noProof="0" dirty="0">
                  <a:ln>
                    <a:noFill/>
                  </a:ln>
                  <a:solidFill>
                    <a:srgbClr val="23232E"/>
                  </a:solidFill>
                  <a:effectLst/>
                  <a:uLnTx/>
                  <a:uFillTx/>
                  <a:latin typeface="阿里巴巴普惠体 R" panose="00020600040101010101" pitchFamily="18" charset="-122"/>
                  <a:ea typeface="阿里巴巴普惠体 R" panose="00020600040101010101" pitchFamily="18" charset="-122"/>
                  <a:cs typeface="+mn-ea"/>
                  <a:sym typeface="+mn-lt"/>
                </a:rPr>
                <a:t>移动吊车必须在停放稳定后方可作业</a:t>
              </a:r>
              <a:endParaRPr kumimoji="0" lang="zh-CN" altLang="en-US" sz="1600" b="0" i="0" u="none" strike="noStrike" kern="1200" cap="none" spc="300" normalizeH="0" baseline="0" noProof="0" dirty="0">
                <a:ln>
                  <a:noFill/>
                </a:ln>
                <a:solidFill>
                  <a:srgbClr val="23232E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ea"/>
                <a:sym typeface="+mn-lt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b="0" i="0" u="none" strike="noStrike" kern="1200" cap="none" spc="300" normalizeH="0" baseline="0" noProof="0" dirty="0">
                  <a:ln>
                    <a:noFill/>
                  </a:ln>
                  <a:solidFill>
                    <a:srgbClr val="23232E"/>
                  </a:solidFill>
                  <a:effectLst/>
                  <a:uLnTx/>
                  <a:uFillTx/>
                  <a:latin typeface="阿里巴巴普惠体 R" panose="00020600040101010101" pitchFamily="18" charset="-122"/>
                  <a:ea typeface="阿里巴巴普惠体 R" panose="00020600040101010101" pitchFamily="18" charset="-122"/>
                  <a:cs typeface="+mn-ea"/>
                  <a:sym typeface="+mn-lt"/>
                </a:rPr>
                <a:t>(6)</a:t>
              </a:r>
              <a:r>
                <a:rPr kumimoji="0" lang="zh-CN" altLang="en-US" sz="1600" b="0" i="0" u="none" strike="noStrike" kern="1200" cap="none" spc="300" normalizeH="0" baseline="0" noProof="0" dirty="0">
                  <a:ln>
                    <a:noFill/>
                  </a:ln>
                  <a:solidFill>
                    <a:srgbClr val="23232E"/>
                  </a:solidFill>
                  <a:effectLst/>
                  <a:uLnTx/>
                  <a:uFillTx/>
                  <a:latin typeface="阿里巴巴普惠体 R" panose="00020600040101010101" pitchFamily="18" charset="-122"/>
                  <a:ea typeface="阿里巴巴普惠体 R" panose="00020600040101010101" pitchFamily="18" charset="-122"/>
                  <a:cs typeface="+mn-ea"/>
                  <a:sym typeface="+mn-lt"/>
                </a:rPr>
                <a:t>载货移动设备上不得载人运行</a:t>
              </a:r>
              <a:endParaRPr kumimoji="0" lang="zh-CN" altLang="en-US" sz="1600" b="0" i="0" u="none" strike="noStrike" kern="1200" cap="none" spc="300" normalizeH="0" baseline="0" noProof="0" dirty="0">
                <a:ln>
                  <a:noFill/>
                </a:ln>
                <a:solidFill>
                  <a:srgbClr val="23232E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425726" y="645907"/>
            <a:ext cx="5340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71723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ea"/>
                <a:sym typeface="+mn-lt"/>
              </a:rPr>
              <a:t>安全作业基本要求 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171723"/>
              </a:solidFill>
              <a:effectLst/>
              <a:uLnTx/>
              <a:uFillTx/>
              <a:latin typeface="阿里巴巴普惠体 R" panose="00020600040101010101" pitchFamily="18" charset="-122"/>
              <a:ea typeface="阿里巴巴普惠体 R" panose="00020600040101010101" pitchFamily="18" charset="-122"/>
              <a:cs typeface="+mn-ea"/>
              <a:sym typeface="+mn-l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484720" y="2440172"/>
            <a:ext cx="2168165" cy="2168165"/>
            <a:chOff x="1583703" y="3742441"/>
            <a:chExt cx="2168165" cy="2168165"/>
          </a:xfrm>
        </p:grpSpPr>
        <p:sp>
          <p:nvSpPr>
            <p:cNvPr id="4" name="椭圆 3"/>
            <p:cNvSpPr/>
            <p:nvPr/>
          </p:nvSpPr>
          <p:spPr>
            <a:xfrm>
              <a:off x="1583703" y="3742441"/>
              <a:ext cx="2168165" cy="2168165"/>
            </a:xfrm>
            <a:prstGeom prst="trapezoid">
              <a:avLst/>
            </a:prstGeom>
            <a:solidFill>
              <a:srgbClr val="2323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750668" y="4320207"/>
              <a:ext cx="1834234" cy="1012627"/>
            </a:xfrm>
            <a:prstGeom prst="trapezoid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阿里巴巴普惠体 R" panose="00020600040101010101" pitchFamily="18" charset="-122"/>
                  <a:cs typeface="+mn-ea"/>
                  <a:sym typeface="+mn-lt"/>
                </a:rPr>
                <a:t>装卸搬运机械的作业安全 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阿里巴巴普惠体 R" panose="00020600040101010101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 rot="10800000">
            <a:off x="3819850" y="2440171"/>
            <a:ext cx="2168165" cy="2168165"/>
            <a:chOff x="1583703" y="3742441"/>
            <a:chExt cx="2168165" cy="2168165"/>
          </a:xfrm>
        </p:grpSpPr>
        <p:sp>
          <p:nvSpPr>
            <p:cNvPr id="9" name="椭圆 8"/>
            <p:cNvSpPr/>
            <p:nvPr/>
          </p:nvSpPr>
          <p:spPr>
            <a:xfrm>
              <a:off x="1583703" y="3742441"/>
              <a:ext cx="2168165" cy="2168165"/>
            </a:xfrm>
            <a:prstGeom prst="trapezoid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 rot="10800000">
              <a:off x="1750669" y="4418743"/>
              <a:ext cx="1834234" cy="1012627"/>
            </a:xfrm>
            <a:prstGeom prst="trapezoid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阿里巴巴普惠体 R" panose="00020600040101010101" pitchFamily="18" charset="-122"/>
                  <a:cs typeface="+mn-ea"/>
                  <a:sym typeface="+mn-lt"/>
                </a:rPr>
                <a:t>仓库储备物资保管保养作业的安全 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阿里巴巴普惠体 R" panose="00020600040101010101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6154980" y="2440171"/>
            <a:ext cx="2168165" cy="2168165"/>
            <a:chOff x="1583703" y="3742441"/>
            <a:chExt cx="2168165" cy="2168165"/>
          </a:xfrm>
        </p:grpSpPr>
        <p:sp>
          <p:nvSpPr>
            <p:cNvPr id="12" name="椭圆 11"/>
            <p:cNvSpPr/>
            <p:nvPr/>
          </p:nvSpPr>
          <p:spPr>
            <a:xfrm>
              <a:off x="1583703" y="3742441"/>
              <a:ext cx="2168165" cy="2168165"/>
            </a:xfrm>
            <a:prstGeom prst="trapezoid">
              <a:avLst/>
            </a:prstGeom>
            <a:solidFill>
              <a:srgbClr val="2323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750668" y="4386072"/>
              <a:ext cx="1834234" cy="683835"/>
            </a:xfrm>
            <a:prstGeom prst="trapezoid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阿里巴巴普惠体 R" panose="00020600040101010101" pitchFamily="18" charset="-122"/>
                  <a:cs typeface="+mn-ea"/>
                  <a:sym typeface="+mn-lt"/>
                </a:rPr>
                <a:t>仓库电器设备的安全 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阿里巴巴普惠体 R" panose="00020600040101010101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 rot="10800000">
            <a:off x="8490110" y="2440170"/>
            <a:ext cx="2168165" cy="2168165"/>
            <a:chOff x="1583703" y="3742441"/>
            <a:chExt cx="2168165" cy="2168165"/>
          </a:xfrm>
        </p:grpSpPr>
        <p:sp>
          <p:nvSpPr>
            <p:cNvPr id="15" name="椭圆 14"/>
            <p:cNvSpPr/>
            <p:nvPr/>
          </p:nvSpPr>
          <p:spPr>
            <a:xfrm>
              <a:off x="1583703" y="3742441"/>
              <a:ext cx="2168165" cy="2168165"/>
            </a:xfrm>
            <a:prstGeom prst="trapezoid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 rot="10800000">
              <a:off x="1750669" y="4320211"/>
              <a:ext cx="1834234" cy="1012627"/>
            </a:xfrm>
            <a:prstGeom prst="trapezoid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阿里巴巴普惠体 R" panose="00020600040101010101" pitchFamily="18" charset="-122"/>
                  <a:cs typeface="+mn-ea"/>
                  <a:sym typeface="+mn-lt"/>
                </a:rPr>
                <a:t>仓库建筑物和其他设施的安全 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阿里巴巴普惠体 R" panose="00020600040101010101" pitchFamily="18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椭圆 3"/>
          <p:cNvSpPr/>
          <p:nvPr/>
        </p:nvSpPr>
        <p:spPr>
          <a:xfrm>
            <a:off x="979551" y="1757324"/>
            <a:ext cx="7103400" cy="1569661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425726" y="645907"/>
            <a:ext cx="5340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71723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ea"/>
                <a:sym typeface="+mn-lt"/>
              </a:rPr>
              <a:t>劳动保护制度 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171723"/>
              </a:solidFill>
              <a:effectLst/>
              <a:uLnTx/>
              <a:uFillTx/>
              <a:latin typeface="阿里巴巴普惠体 R" panose="00020600040101010101" pitchFamily="18" charset="-122"/>
              <a:ea typeface="阿里巴巴普惠体 R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979552" y="3326985"/>
            <a:ext cx="521319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u"/>
              <a:defRPr/>
            </a:pPr>
            <a:r>
              <a:rPr kumimoji="0" lang="zh-CN" altLang="en-US" sz="1600" b="0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/>
                <a:ea typeface="阿里巴巴普惠体 R" panose="00020600040101010101" pitchFamily="18" charset="-122"/>
                <a:cs typeface="+mn-ea"/>
                <a:sym typeface="+mn-lt"/>
              </a:rPr>
              <a:t>要防止事故难免论的错误思想</a:t>
            </a:r>
            <a:endParaRPr kumimoji="0" lang="zh-CN" altLang="en-US" sz="1600" b="0" i="0" u="none" strike="noStrike" kern="1200" cap="none" spc="30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/>
              <a:ea typeface="阿里巴巴普惠体 R" panose="00020600040101010101" pitchFamily="18" charset="-122"/>
              <a:cs typeface="+mn-ea"/>
              <a:sym typeface="+mn-l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u"/>
              <a:defRPr/>
            </a:pPr>
            <a:r>
              <a:rPr kumimoji="0" lang="zh-CN" altLang="en-US" sz="1600" b="0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/>
                <a:ea typeface="阿里巴巴普惠体 R" panose="00020600040101010101" pitchFamily="18" charset="-122"/>
                <a:cs typeface="+mn-ea"/>
                <a:sym typeface="+mn-lt"/>
              </a:rPr>
              <a:t>建立和健全劳动保护机构和规章制度</a:t>
            </a:r>
            <a:endParaRPr kumimoji="0" lang="zh-CN" altLang="en-US" sz="1600" b="0" i="0" u="none" strike="noStrike" kern="1200" cap="none" spc="30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/>
              <a:ea typeface="阿里巴巴普惠体 R" panose="00020600040101010101" pitchFamily="18" charset="-122"/>
              <a:cs typeface="+mn-ea"/>
              <a:sym typeface="+mn-l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u"/>
              <a:defRPr/>
            </a:pPr>
            <a:r>
              <a:rPr kumimoji="0" lang="zh-CN" altLang="en-US" sz="1600" b="0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/>
                <a:ea typeface="阿里巴巴普惠体 R" panose="00020600040101010101" pitchFamily="18" charset="-122"/>
                <a:cs typeface="+mn-ea"/>
                <a:sym typeface="+mn-lt"/>
              </a:rPr>
              <a:t>结合仓库业务和中心工作，开展劳保活动</a:t>
            </a:r>
            <a:endParaRPr kumimoji="0" lang="zh-CN" altLang="en-US" sz="1600" b="0" i="0" u="none" strike="noStrike" kern="1200" cap="none" spc="30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/>
              <a:ea typeface="阿里巴巴普惠体 R" panose="00020600040101010101" pitchFamily="18" charset="-122"/>
              <a:cs typeface="+mn-ea"/>
              <a:sym typeface="+mn-l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u"/>
              <a:defRPr/>
            </a:pPr>
            <a:r>
              <a:rPr kumimoji="0" lang="zh-CN" altLang="en-US" sz="1600" b="0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/>
                <a:ea typeface="阿里巴巴普惠体 R" panose="00020600040101010101" pitchFamily="18" charset="-122"/>
                <a:cs typeface="+mn-ea"/>
                <a:sym typeface="+mn-lt"/>
              </a:rPr>
              <a:t>还要经常组织仓库职工开展文体活动 </a:t>
            </a:r>
            <a:endParaRPr kumimoji="0" lang="zh-CN" altLang="en-US" sz="1600" b="0" i="0" u="none" strike="noStrike" kern="1200" cap="none" spc="30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/>
              <a:ea typeface="阿里巴巴普惠体 R" panose="00020600040101010101" pitchFamily="18" charset="-122"/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67450" y="1757324"/>
            <a:ext cx="4848225" cy="363176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979553" y="1757325"/>
            <a:ext cx="5213197" cy="1501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阿里巴巴普惠体 R" panose="00020600040101010101" pitchFamily="18" charset="-122"/>
                <a:cs typeface="+mn-ea"/>
                <a:sym typeface="+mn-lt"/>
              </a:rPr>
              <a:t>是为了改善劳动条件，提高作业的安全性，保护劳动者的身心健康，减轻劳动强度所采取的相应措施和有关规定。 </a:t>
            </a:r>
            <a:endParaRPr kumimoji="0" lang="zh-CN" altLang="en-US" sz="1600" b="0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阿里巴巴普惠体 R" panose="00020600040101010101" pitchFamily="18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832184" y="577516"/>
            <a:ext cx="10527632" cy="5702968"/>
          </a:xfrm>
          <a:prstGeom prst="rect">
            <a:avLst/>
          </a:prstGeom>
          <a:solidFill>
            <a:srgbClr val="F2F2F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2260796" y="1780548"/>
            <a:ext cx="30848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8201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cs"/>
                <a:sym typeface="+mn-lt"/>
              </a:rPr>
              <a:t>Part 04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8201"/>
              </a:solidFill>
              <a:effectLst/>
              <a:uLnTx/>
              <a:uFillTx/>
              <a:latin typeface="阿里巴巴普惠体 R" panose="00020600040101010101" pitchFamily="18" charset="-122"/>
              <a:ea typeface="阿里巴巴普惠体 R" panose="00020600040101010101" pitchFamily="18" charset="-122"/>
              <a:cs typeface="+mn-cs"/>
              <a:sym typeface="+mn-lt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2205310" y="2561793"/>
            <a:ext cx="32689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71723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ea"/>
                <a:sym typeface="+mn-lt"/>
              </a:rPr>
              <a:t>仓库的其他安全管理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171723"/>
              </a:solidFill>
              <a:effectLst/>
              <a:uLnTx/>
              <a:uFillTx/>
              <a:latin typeface="阿里巴巴普惠体 R" panose="00020600040101010101" pitchFamily="18" charset="-122"/>
              <a:ea typeface="阿里巴巴普惠体 R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14" name="íṡḻiḍe"/>
          <p:cNvSpPr/>
          <p:nvPr/>
        </p:nvSpPr>
        <p:spPr>
          <a:xfrm flipH="1">
            <a:off x="6664115" y="0"/>
            <a:ext cx="5527885" cy="6858000"/>
          </a:xfrm>
          <a:custGeom>
            <a:avLst/>
            <a:gdLst>
              <a:gd name="connsiteX0" fmla="*/ 0 w 3413506"/>
              <a:gd name="connsiteY0" fmla="*/ 0 h 6858000"/>
              <a:gd name="connsiteX1" fmla="*/ 3413506 w 3413506"/>
              <a:gd name="connsiteY1" fmla="*/ 0 h 6858000"/>
              <a:gd name="connsiteX2" fmla="*/ 3398268 w 3413506"/>
              <a:gd name="connsiteY2" fmla="*/ 26501 h 6858000"/>
              <a:gd name="connsiteX3" fmla="*/ 2536723 w 3413506"/>
              <a:gd name="connsiteY3" fmla="*/ 3429000 h 6858000"/>
              <a:gd name="connsiteX4" fmla="*/ 3398268 w 3413506"/>
              <a:gd name="connsiteY4" fmla="*/ 6831499 h 6858000"/>
              <a:gd name="connsiteX5" fmla="*/ 3413506 w 3413506"/>
              <a:gd name="connsiteY5" fmla="*/ 6858000 h 6858000"/>
              <a:gd name="connsiteX6" fmla="*/ 0 w 3413506"/>
              <a:gd name="connsiteY6" fmla="*/ 6858000 h 6858000"/>
              <a:gd name="connsiteX7" fmla="*/ 0 w 3413506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13506" h="6858000">
                <a:moveTo>
                  <a:pt x="0" y="0"/>
                </a:moveTo>
                <a:lnTo>
                  <a:pt x="3413506" y="0"/>
                </a:lnTo>
                <a:lnTo>
                  <a:pt x="3398268" y="26501"/>
                </a:lnTo>
                <a:cubicBezTo>
                  <a:pt x="2848822" y="1037939"/>
                  <a:pt x="2536723" y="2197022"/>
                  <a:pt x="2536723" y="3429000"/>
                </a:cubicBezTo>
                <a:cubicBezTo>
                  <a:pt x="2536723" y="4660978"/>
                  <a:pt x="2848822" y="5820061"/>
                  <a:pt x="3398268" y="6831499"/>
                </a:cubicBezTo>
                <a:lnTo>
                  <a:pt x="3413506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grayscl/>
            </a:blip>
            <a:stretch>
              <a:fillRect/>
            </a:stretch>
          </a:blipFill>
          <a:ln w="38100">
            <a:noFill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/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airplane"/>
      </p:transition>
    </mc:Choice>
    <mc:Fallback>
      <p:transition spd="slow" advTm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 flipH="1">
            <a:off x="5475892" y="458078"/>
            <a:ext cx="1240213" cy="1351013"/>
          </a:xfrm>
          <a:prstGeom prst="rect">
            <a:avLst/>
          </a:prstGeom>
          <a:noFill/>
          <a:ln w="57150">
            <a:solidFill>
              <a:srgbClr val="FF82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425726" y="645907"/>
            <a:ext cx="53405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71723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ea"/>
                <a:sym typeface="+mn-lt"/>
              </a:rPr>
              <a:t>目录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171723"/>
              </a:solidFill>
              <a:effectLst/>
              <a:uLnTx/>
              <a:uFillTx/>
              <a:latin typeface="阿里巴巴普惠体 R" panose="00020600040101010101" pitchFamily="18" charset="-122"/>
              <a:ea typeface="阿里巴巴普惠体 R" panose="00020600040101010101" pitchFamily="18" charset="-122"/>
              <a:cs typeface="+mn-ea"/>
              <a:sym typeface="+mn-l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460237" y="3912409"/>
            <a:ext cx="3930977" cy="461665"/>
            <a:chOff x="1253766" y="1984269"/>
            <a:chExt cx="3930977" cy="461665"/>
          </a:xfrm>
        </p:grpSpPr>
        <p:sp>
          <p:nvSpPr>
            <p:cNvPr id="4" name="矩形 3"/>
            <p:cNvSpPr/>
            <p:nvPr/>
          </p:nvSpPr>
          <p:spPr>
            <a:xfrm>
              <a:off x="1253766" y="2026566"/>
              <a:ext cx="1027521" cy="377072"/>
            </a:xfrm>
            <a:prstGeom prst="rect">
              <a:avLst/>
            </a:prstGeom>
            <a:solidFill>
              <a:srgbClr val="FF82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rPr>
                <a:t>01</a:t>
              </a: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2354633" y="1984269"/>
              <a:ext cx="28301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71723"/>
                  </a:solidFill>
                  <a:effectLst/>
                  <a:uLnTx/>
                  <a:uFillTx/>
                  <a:latin typeface="阿里巴巴普惠体 R" panose="00020600040101010101" pitchFamily="18" charset="-122"/>
                  <a:ea typeface="阿里巴巴普惠体 R" panose="00020600040101010101" pitchFamily="18" charset="-122"/>
                  <a:cs typeface="+mn-ea"/>
                  <a:sym typeface="+mn-lt"/>
                </a:rPr>
                <a:t>库区的治安与保卫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71723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6833953" y="3912408"/>
            <a:ext cx="3930977" cy="461665"/>
            <a:chOff x="1253766" y="1984269"/>
            <a:chExt cx="3930977" cy="461665"/>
          </a:xfrm>
        </p:grpSpPr>
        <p:sp>
          <p:nvSpPr>
            <p:cNvPr id="21" name="矩形 20"/>
            <p:cNvSpPr/>
            <p:nvPr/>
          </p:nvSpPr>
          <p:spPr>
            <a:xfrm>
              <a:off x="1253766" y="2026566"/>
              <a:ext cx="1027521" cy="377072"/>
            </a:xfrm>
            <a:prstGeom prst="rect">
              <a:avLst/>
            </a:prstGeom>
            <a:solidFill>
              <a:srgbClr val="FF82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rPr>
                <a:t>02</a:t>
              </a: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2354633" y="1984269"/>
              <a:ext cx="28301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71723"/>
                  </a:solidFill>
                  <a:effectLst/>
                  <a:uLnTx/>
                  <a:uFillTx/>
                  <a:latin typeface="阿里巴巴普惠体 R" panose="00020600040101010101" pitchFamily="18" charset="-122"/>
                  <a:ea typeface="阿里巴巴普惠体 R" panose="00020600040101010101" pitchFamily="18" charset="-122"/>
                  <a:cs typeface="+mn-ea"/>
                  <a:sym typeface="+mn-lt"/>
                </a:rPr>
                <a:t>库区的消防管理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71723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1460237" y="5205452"/>
            <a:ext cx="3930977" cy="461665"/>
            <a:chOff x="1253766" y="1984269"/>
            <a:chExt cx="3930977" cy="461665"/>
          </a:xfrm>
        </p:grpSpPr>
        <p:sp>
          <p:nvSpPr>
            <p:cNvPr id="25" name="矩形 24"/>
            <p:cNvSpPr/>
            <p:nvPr/>
          </p:nvSpPr>
          <p:spPr>
            <a:xfrm>
              <a:off x="1253766" y="2026566"/>
              <a:ext cx="1027521" cy="377072"/>
            </a:xfrm>
            <a:prstGeom prst="rect">
              <a:avLst/>
            </a:prstGeom>
            <a:solidFill>
              <a:srgbClr val="FF82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rPr>
                <a:t>03</a:t>
              </a: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2354633" y="1984269"/>
              <a:ext cx="28301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71723"/>
                  </a:solidFill>
                  <a:effectLst/>
                  <a:uLnTx/>
                  <a:uFillTx/>
                  <a:latin typeface="阿里巴巴普惠体 R" panose="00020600040101010101" pitchFamily="18" charset="-122"/>
                  <a:ea typeface="阿里巴巴普惠体 R" panose="00020600040101010101" pitchFamily="18" charset="-122"/>
                  <a:cs typeface="+mn-ea"/>
                  <a:sym typeface="+mn-lt"/>
                </a:rPr>
                <a:t>仓库安全生产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71723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6833953" y="5205451"/>
            <a:ext cx="3930977" cy="461665"/>
            <a:chOff x="1253766" y="1984269"/>
            <a:chExt cx="3930977" cy="461665"/>
          </a:xfrm>
        </p:grpSpPr>
        <p:sp>
          <p:nvSpPr>
            <p:cNvPr id="29" name="矩形 28"/>
            <p:cNvSpPr/>
            <p:nvPr/>
          </p:nvSpPr>
          <p:spPr>
            <a:xfrm>
              <a:off x="1253766" y="2026566"/>
              <a:ext cx="1027521" cy="377072"/>
            </a:xfrm>
            <a:prstGeom prst="rect">
              <a:avLst/>
            </a:prstGeom>
            <a:solidFill>
              <a:srgbClr val="FF82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rPr>
                <a:t>04</a:t>
              </a: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2354633" y="1984269"/>
              <a:ext cx="28301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71723"/>
                  </a:solidFill>
                  <a:effectLst/>
                  <a:uLnTx/>
                  <a:uFillTx/>
                  <a:latin typeface="阿里巴巴普惠体 R" panose="00020600040101010101" pitchFamily="18" charset="-122"/>
                  <a:ea typeface="阿里巴巴普惠体 R" panose="00020600040101010101" pitchFamily="18" charset="-122"/>
                  <a:cs typeface="+mn-ea"/>
                  <a:sym typeface="+mn-lt"/>
                </a:rPr>
                <a:t>仓库其他安全管理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71723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ea"/>
                <a:sym typeface="+mn-lt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320511" y="1230682"/>
            <a:ext cx="11547835" cy="2323223"/>
          </a:xfrm>
          <a:prstGeom prst="rect">
            <a:avLst/>
          </a:prstGeom>
          <a:blipFill>
            <a:blip r:embed="rId1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425726" y="645907"/>
            <a:ext cx="5340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71723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ea"/>
                <a:sym typeface="+mn-lt"/>
              </a:rPr>
              <a:t>库区的安全管理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171723"/>
              </a:solidFill>
              <a:effectLst/>
              <a:uLnTx/>
              <a:uFillTx/>
              <a:latin typeface="阿里巴巴普惠体 R" panose="00020600040101010101" pitchFamily="18" charset="-122"/>
              <a:ea typeface="阿里巴巴普惠体 R" panose="00020600040101010101" pitchFamily="18" charset="-122"/>
              <a:cs typeface="+mn-ea"/>
              <a:sym typeface="+mn-lt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1051390" y="2124985"/>
            <a:ext cx="2932201" cy="2932201"/>
            <a:chOff x="877481" y="2250676"/>
            <a:chExt cx="2932201" cy="2932201"/>
          </a:xfrm>
        </p:grpSpPr>
        <p:sp>
          <p:nvSpPr>
            <p:cNvPr id="5" name="任意多边形: 形状 4"/>
            <p:cNvSpPr/>
            <p:nvPr/>
          </p:nvSpPr>
          <p:spPr>
            <a:xfrm>
              <a:off x="877481" y="2250676"/>
              <a:ext cx="2932201" cy="2932201"/>
            </a:xfrm>
            <a:prstGeom prst="bevel">
              <a:avLst/>
            </a:pr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70286" tIns="769233" rIns="670286" bIns="821355" numCol="1" spcCol="1270" anchor="ctr" anchorCtr="0">
              <a:noAutofit/>
            </a:bodyPr>
            <a:lstStyle/>
            <a:p>
              <a:pPr marL="0" marR="0" lvl="0" indent="0" algn="ctr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defRPr/>
              </a:pPr>
              <a:endParaRPr kumimoji="0" lang="zh-CN" altLang="en-US" sz="5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397993" y="2919265"/>
              <a:ext cx="1891176" cy="1595021"/>
            </a:xfrm>
            <a:prstGeom prst="bevel">
              <a:avLst>
                <a:gd name="adj" fmla="val 11182"/>
              </a:avLst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1200" cap="none" spc="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阿里巴巴普惠体 R" panose="00020600040101010101" pitchFamily="18" charset="-122"/>
                  <a:cs typeface="+mn-ea"/>
                  <a:sym typeface="+mn-lt"/>
                </a:rPr>
                <a:t>仓储技术区的安全管理 </a:t>
              </a:r>
              <a:endParaRPr kumimoji="0" lang="zh-CN" altLang="en-US" sz="18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阿里巴巴普惠体 R" panose="00020600040101010101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746715" y="2124985"/>
            <a:ext cx="2932201" cy="3551946"/>
            <a:chOff x="877481" y="2250676"/>
            <a:chExt cx="2932201" cy="3551946"/>
          </a:xfrm>
        </p:grpSpPr>
        <p:sp>
          <p:nvSpPr>
            <p:cNvPr id="17" name="任意多边形: 形状 16"/>
            <p:cNvSpPr/>
            <p:nvPr/>
          </p:nvSpPr>
          <p:spPr>
            <a:xfrm>
              <a:off x="877481" y="2250676"/>
              <a:ext cx="2932201" cy="2932201"/>
            </a:xfrm>
            <a:prstGeom prst="bevel">
              <a:avLst/>
            </a:prstGeom>
            <a:solidFill>
              <a:srgbClr val="23232E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70286" tIns="769233" rIns="670286" bIns="821355" numCol="1" spcCol="1270" anchor="ctr" anchorCtr="0">
              <a:noAutofit/>
            </a:bodyPr>
            <a:lstStyle/>
            <a:p>
              <a:pPr marL="0" marR="0" lvl="0" indent="0" algn="ctr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defRPr/>
              </a:pPr>
              <a:endParaRPr kumimoji="0" lang="zh-CN" altLang="en-US" sz="5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1397993" y="3025489"/>
              <a:ext cx="1891176" cy="2777133"/>
            </a:xfrm>
            <a:prstGeom prst="bevel">
              <a:avLst>
                <a:gd name="adj" fmla="val 0"/>
              </a:avLst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1200" cap="none" spc="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阿里巴巴普惠体 R" panose="00020600040101010101" pitchFamily="18" charset="-122"/>
                  <a:cs typeface="+mn-ea"/>
                  <a:sym typeface="+mn-lt"/>
                </a:rPr>
                <a:t>货物装卸与搬运中的安全管理 </a:t>
              </a:r>
              <a:endParaRPr kumimoji="0" lang="zh-CN" altLang="en-US" sz="18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阿里巴巴普惠体 R" panose="00020600040101010101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8442040" y="2124985"/>
            <a:ext cx="2932201" cy="2932201"/>
            <a:chOff x="877481" y="2250676"/>
            <a:chExt cx="2932201" cy="2932201"/>
          </a:xfrm>
        </p:grpSpPr>
        <p:sp>
          <p:nvSpPr>
            <p:cNvPr id="22" name="任意多边形: 形状 21"/>
            <p:cNvSpPr/>
            <p:nvPr/>
          </p:nvSpPr>
          <p:spPr>
            <a:xfrm>
              <a:off x="877481" y="2250676"/>
              <a:ext cx="2932201" cy="2932201"/>
            </a:xfrm>
            <a:prstGeom prst="bevel">
              <a:avLst/>
            </a:pr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70286" tIns="769233" rIns="670286" bIns="821355" numCol="1" spcCol="1270" anchor="ctr" anchorCtr="0">
              <a:noAutofit/>
            </a:bodyPr>
            <a:lstStyle/>
            <a:p>
              <a:pPr marL="0" marR="0" lvl="0" indent="0" algn="ctr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defRPr/>
              </a:pPr>
              <a:endParaRPr kumimoji="0" lang="zh-CN" altLang="en-US" sz="5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1397993" y="2919264"/>
              <a:ext cx="1891176" cy="1595021"/>
            </a:xfrm>
            <a:prstGeom prst="bevel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1200" cap="none" spc="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阿里巴巴普惠体 R" panose="00020600040101010101" pitchFamily="18" charset="-122"/>
                  <a:cs typeface="+mn-ea"/>
                  <a:sym typeface="+mn-lt"/>
                </a:rPr>
                <a:t>库房的安全管理 </a:t>
              </a:r>
              <a:endParaRPr kumimoji="0" lang="zh-CN" altLang="en-US" sz="18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阿里巴巴普惠体 R" panose="00020600040101010101" pitchFamily="18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425726" y="645907"/>
            <a:ext cx="5340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71723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ea"/>
                <a:sym typeface="+mn-lt"/>
              </a:rPr>
              <a:t>防台管理与组织 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171723"/>
              </a:solidFill>
              <a:effectLst/>
              <a:uLnTx/>
              <a:uFillTx/>
              <a:latin typeface="阿里巴巴普惠体 R" panose="00020600040101010101" pitchFamily="18" charset="-122"/>
              <a:ea typeface="阿里巴巴普惠体 R" panose="00020600040101010101" pitchFamily="18" charset="-122"/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2012515"/>
            <a:ext cx="4838700" cy="303786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6825006" y="2012515"/>
            <a:ext cx="3271101" cy="646986"/>
            <a:chOff x="6825006" y="2012515"/>
            <a:chExt cx="3271101" cy="646986"/>
          </a:xfrm>
        </p:grpSpPr>
        <p:sp>
          <p:nvSpPr>
            <p:cNvPr id="4" name="波形 3"/>
            <p:cNvSpPr/>
            <p:nvPr/>
          </p:nvSpPr>
          <p:spPr>
            <a:xfrm>
              <a:off x="6825006" y="2016943"/>
              <a:ext cx="3271101" cy="615099"/>
            </a:xfrm>
            <a:prstGeom prst="roundRect">
              <a:avLst/>
            </a:prstGeom>
            <a:solidFill>
              <a:srgbClr val="2323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6942840" y="2012515"/>
              <a:ext cx="3035431" cy="646986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b="1" i="0" u="none" strike="noStrike" kern="1200" cap="none" spc="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 R" panose="00020600040101010101" pitchFamily="18" charset="-122"/>
                  <a:ea typeface="阿里巴巴普惠体 R" panose="00020600040101010101" pitchFamily="18" charset="-122"/>
                  <a:cs typeface="+mn-ea"/>
                  <a:sym typeface="+mn-lt"/>
                </a:rPr>
                <a:t>1</a:t>
              </a:r>
              <a:r>
                <a:rPr kumimoji="0" lang="zh-CN" altLang="en-US" sz="1600" b="1" i="0" u="none" strike="noStrike" kern="1200" cap="none" spc="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 R" panose="00020600040101010101" pitchFamily="18" charset="-122"/>
                  <a:ea typeface="阿里巴巴普惠体 R" panose="00020600040101010101" pitchFamily="18" charset="-122"/>
                  <a:cs typeface="+mn-ea"/>
                  <a:sym typeface="+mn-lt"/>
                </a:rPr>
                <a:t>、积极防范，有备无患</a:t>
              </a:r>
              <a:endParaRPr kumimoji="0" lang="zh-CN" altLang="en-US" sz="16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6825006" y="2809473"/>
            <a:ext cx="3271101" cy="646986"/>
            <a:chOff x="6825006" y="2012515"/>
            <a:chExt cx="3271101" cy="646986"/>
          </a:xfrm>
        </p:grpSpPr>
        <p:sp>
          <p:nvSpPr>
            <p:cNvPr id="9" name="波形 8"/>
            <p:cNvSpPr/>
            <p:nvPr/>
          </p:nvSpPr>
          <p:spPr>
            <a:xfrm>
              <a:off x="6825006" y="2016943"/>
              <a:ext cx="3271101" cy="615099"/>
            </a:xfrm>
            <a:prstGeom prst="roundRect">
              <a:avLst/>
            </a:prstGeom>
            <a:solidFill>
              <a:srgbClr val="FF82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6942840" y="2012515"/>
              <a:ext cx="3035431" cy="646986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b="1" i="0" u="none" strike="noStrike" kern="1200" cap="none" spc="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 R" panose="00020600040101010101" pitchFamily="18" charset="-122"/>
                  <a:ea typeface="阿里巴巴普惠体 R" panose="00020600040101010101" pitchFamily="18" charset="-122"/>
                  <a:cs typeface="+mn-ea"/>
                  <a:sym typeface="+mn-lt"/>
                </a:rPr>
                <a:t>2</a:t>
              </a:r>
              <a:r>
                <a:rPr kumimoji="0" lang="zh-CN" altLang="en-US" sz="1600" b="1" i="0" u="none" strike="noStrike" kern="1200" cap="none" spc="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 R" panose="00020600040101010101" pitchFamily="18" charset="-122"/>
                  <a:ea typeface="阿里巴巴普惠体 R" panose="00020600040101010101" pitchFamily="18" charset="-122"/>
                  <a:cs typeface="+mn-ea"/>
                  <a:sym typeface="+mn-lt"/>
                </a:rPr>
                <a:t>、全员参与，防范损害 </a:t>
              </a:r>
              <a:endParaRPr kumimoji="0" lang="zh-CN" altLang="en-US" sz="16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6825006" y="3606431"/>
            <a:ext cx="3271101" cy="646986"/>
            <a:chOff x="6825006" y="2012515"/>
            <a:chExt cx="3271101" cy="646986"/>
          </a:xfrm>
        </p:grpSpPr>
        <p:sp>
          <p:nvSpPr>
            <p:cNvPr id="12" name="波形 11"/>
            <p:cNvSpPr/>
            <p:nvPr/>
          </p:nvSpPr>
          <p:spPr>
            <a:xfrm>
              <a:off x="6825006" y="2016943"/>
              <a:ext cx="3271101" cy="615099"/>
            </a:xfrm>
            <a:prstGeom prst="roundRect">
              <a:avLst/>
            </a:prstGeom>
            <a:solidFill>
              <a:srgbClr val="2323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6942840" y="2012515"/>
              <a:ext cx="3035431" cy="646986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b="1" i="0" u="none" strike="noStrike" kern="1200" cap="none" spc="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 R" panose="00020600040101010101" pitchFamily="18" charset="-122"/>
                  <a:ea typeface="阿里巴巴普惠体 R" panose="00020600040101010101" pitchFamily="18" charset="-122"/>
                  <a:cs typeface="+mn-ea"/>
                  <a:sym typeface="+mn-lt"/>
                </a:rPr>
                <a:t>3</a:t>
              </a:r>
              <a:r>
                <a:rPr kumimoji="0" lang="zh-CN" altLang="en-US" sz="1600" b="1" i="0" u="none" strike="noStrike" kern="1200" cap="none" spc="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 R" panose="00020600040101010101" pitchFamily="18" charset="-122"/>
                  <a:ea typeface="阿里巴巴普惠体 R" panose="00020600040101010101" pitchFamily="18" charset="-122"/>
                  <a:cs typeface="+mn-ea"/>
                  <a:sym typeface="+mn-lt"/>
                </a:rPr>
                <a:t>、不断改善仓库条件</a:t>
              </a:r>
              <a:endParaRPr kumimoji="0" lang="zh-CN" altLang="en-US" sz="16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6825006" y="4403389"/>
            <a:ext cx="3271101" cy="646986"/>
            <a:chOff x="6825006" y="2012515"/>
            <a:chExt cx="3271101" cy="646986"/>
          </a:xfrm>
        </p:grpSpPr>
        <p:sp>
          <p:nvSpPr>
            <p:cNvPr id="15" name="波形 14"/>
            <p:cNvSpPr/>
            <p:nvPr/>
          </p:nvSpPr>
          <p:spPr>
            <a:xfrm>
              <a:off x="6825006" y="2016943"/>
              <a:ext cx="3271101" cy="615099"/>
            </a:xfrm>
            <a:prstGeom prst="roundRect">
              <a:avLst/>
            </a:prstGeom>
            <a:solidFill>
              <a:srgbClr val="FF82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6942840" y="2012515"/>
              <a:ext cx="3035431" cy="646986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b="1" i="0" u="none" strike="noStrike" kern="1200" cap="none" spc="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 R" panose="00020600040101010101" pitchFamily="18" charset="-122"/>
                  <a:ea typeface="阿里巴巴普惠体 R" panose="00020600040101010101" pitchFamily="18" charset="-122"/>
                  <a:cs typeface="+mn-ea"/>
                  <a:sym typeface="+mn-lt"/>
                </a:rPr>
                <a:t>4</a:t>
              </a:r>
              <a:r>
                <a:rPr kumimoji="0" lang="zh-CN" altLang="en-US" sz="1600" b="1" i="0" u="none" strike="noStrike" kern="1200" cap="none" spc="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 R" panose="00020600040101010101" pitchFamily="18" charset="-122"/>
                  <a:ea typeface="阿里巴巴普惠体 R" panose="00020600040101010101" pitchFamily="18" charset="-122"/>
                  <a:cs typeface="+mn-ea"/>
                  <a:sym typeface="+mn-lt"/>
                </a:rPr>
                <a:t>、仓库抗台 </a:t>
              </a:r>
              <a:endParaRPr kumimoji="0" lang="zh-CN" altLang="en-US" sz="16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673100" y="2168234"/>
            <a:ext cx="4396244" cy="510778"/>
          </a:xfrm>
          <a:prstGeom prst="round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阿里巴巴普惠体 R" panose="00020600040101010101" pitchFamily="18" charset="-122"/>
                <a:cs typeface="+mn-ea"/>
                <a:sym typeface="+mn-lt"/>
              </a:rPr>
              <a:t>1</a:t>
            </a:r>
            <a:r>
              <a:rPr kumimoji="0" lang="zh-CN" altLang="en-US" sz="1600" b="0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阿里巴巴普惠体 R" panose="00020600040101010101" pitchFamily="18" charset="-122"/>
                <a:cs typeface="+mn-ea"/>
                <a:sym typeface="+mn-lt"/>
              </a:rPr>
              <a:t>、仓库有足够的防雨建筑</a:t>
            </a:r>
            <a:endParaRPr kumimoji="0" lang="zh-CN" altLang="en-US" sz="1600" b="0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阿里巴巴普惠体 R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673100" y="3026925"/>
            <a:ext cx="4396244" cy="469774"/>
          </a:xfrm>
          <a:prstGeom prst="round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阿里巴巴普惠体 R" panose="00020600040101010101" pitchFamily="18" charset="-122"/>
                <a:cs typeface="+mn-ea"/>
                <a:sym typeface="+mn-lt"/>
              </a:rPr>
              <a:t>2</a:t>
            </a:r>
            <a:r>
              <a:rPr kumimoji="0" lang="zh-CN" altLang="en-US" sz="1600" b="0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阿里巴巴普惠体 R" panose="00020600040101010101" pitchFamily="18" charset="-122"/>
                <a:cs typeface="+mn-ea"/>
                <a:sym typeface="+mn-lt"/>
              </a:rPr>
              <a:t>、仓库具有良好的排水能力</a:t>
            </a:r>
            <a:endParaRPr kumimoji="0" lang="zh-CN" altLang="en-US" sz="1600" b="0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阿里巴巴普惠体 R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673099" y="3885616"/>
            <a:ext cx="4396245" cy="510778"/>
          </a:xfrm>
          <a:prstGeom prst="round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阿里巴巴普惠体 R" panose="00020600040101010101" pitchFamily="18" charset="-122"/>
                <a:cs typeface="+mn-ea"/>
                <a:sym typeface="+mn-lt"/>
              </a:rPr>
              <a:t>3</a:t>
            </a:r>
            <a:r>
              <a:rPr kumimoji="0" lang="zh-CN" altLang="en-US" sz="1600" b="0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阿里巴巴普惠体 R" panose="00020600040101010101" pitchFamily="18" charset="-122"/>
                <a:cs typeface="+mn-ea"/>
                <a:sym typeface="+mn-lt"/>
              </a:rPr>
              <a:t>、做好货垛衬垫 </a:t>
            </a:r>
            <a:endParaRPr kumimoji="0" lang="zh-CN" altLang="en-US" sz="1600" b="0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阿里巴巴普惠体 R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673100" y="4744307"/>
            <a:ext cx="4396245" cy="510778"/>
          </a:xfrm>
          <a:prstGeom prst="round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阿里巴巴普惠体 R" panose="00020600040101010101" pitchFamily="18" charset="-122"/>
                <a:cs typeface="+mn-ea"/>
                <a:sym typeface="+mn-lt"/>
              </a:rPr>
              <a:t>4</a:t>
            </a:r>
            <a:r>
              <a:rPr kumimoji="0" lang="zh-CN" altLang="en-US" sz="1600" b="0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阿里巴巴普惠体 R" panose="00020600040101010101" pitchFamily="18" charset="-122"/>
                <a:cs typeface="+mn-ea"/>
                <a:sym typeface="+mn-lt"/>
              </a:rPr>
              <a:t>、及时苫盖货物 </a:t>
            </a:r>
            <a:endParaRPr kumimoji="0" lang="zh-CN" altLang="en-US" sz="1600" b="0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阿里巴巴普惠体 R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425726" y="645907"/>
            <a:ext cx="5340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71723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ea"/>
                <a:sym typeface="+mn-lt"/>
              </a:rPr>
              <a:t>防雨湿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171723"/>
              </a:solidFill>
              <a:effectLst/>
              <a:uLnTx/>
              <a:uFillTx/>
              <a:latin typeface="阿里巴巴普惠体 R" panose="00020600040101010101" pitchFamily="18" charset="-122"/>
              <a:ea typeface="阿里巴巴普惠体 R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26" name="任意多边形 25"/>
          <p:cNvSpPr/>
          <p:nvPr/>
        </p:nvSpPr>
        <p:spPr>
          <a:xfrm>
            <a:off x="6199151" y="1169127"/>
            <a:ext cx="5665077" cy="4839788"/>
          </a:xfrm>
          <a:custGeom>
            <a:avLst/>
            <a:gdLst>
              <a:gd name="connsiteX0" fmla="*/ 1915883 w 7565555"/>
              <a:gd name="connsiteY0" fmla="*/ 0 h 6858000"/>
              <a:gd name="connsiteX1" fmla="*/ 6886997 w 7565555"/>
              <a:gd name="connsiteY1" fmla="*/ 0 h 6858000"/>
              <a:gd name="connsiteX2" fmla="*/ 7034892 w 7565555"/>
              <a:gd name="connsiteY2" fmla="*/ 105170 h 6858000"/>
              <a:gd name="connsiteX3" fmla="*/ 7513728 w 7565555"/>
              <a:gd name="connsiteY3" fmla="*/ 519912 h 6858000"/>
              <a:gd name="connsiteX4" fmla="*/ 7565555 w 7565555"/>
              <a:gd name="connsiteY4" fmla="*/ 576936 h 6858000"/>
              <a:gd name="connsiteX5" fmla="*/ 7565555 w 7565555"/>
              <a:gd name="connsiteY5" fmla="*/ 6687464 h 6858000"/>
              <a:gd name="connsiteX6" fmla="*/ 7513728 w 7565555"/>
              <a:gd name="connsiteY6" fmla="*/ 6744488 h 6858000"/>
              <a:gd name="connsiteX7" fmla="*/ 7394669 w 7565555"/>
              <a:gd name="connsiteY7" fmla="*/ 6858000 h 6858000"/>
              <a:gd name="connsiteX8" fmla="*/ 1408211 w 7565555"/>
              <a:gd name="connsiteY8" fmla="*/ 6858000 h 6858000"/>
              <a:gd name="connsiteX9" fmla="*/ 1289152 w 7565555"/>
              <a:gd name="connsiteY9" fmla="*/ 6744488 h 6858000"/>
              <a:gd name="connsiteX10" fmla="*/ 0 w 7565555"/>
              <a:gd name="connsiteY10" fmla="*/ 3632200 h 6858000"/>
              <a:gd name="connsiteX11" fmla="*/ 1767989 w 7565555"/>
              <a:gd name="connsiteY11" fmla="*/ 10517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565555" h="6858000">
                <a:moveTo>
                  <a:pt x="1915883" y="0"/>
                </a:moveTo>
                <a:lnTo>
                  <a:pt x="6886997" y="0"/>
                </a:lnTo>
                <a:lnTo>
                  <a:pt x="7034892" y="105170"/>
                </a:lnTo>
                <a:cubicBezTo>
                  <a:pt x="7204357" y="231906"/>
                  <a:pt x="7364384" y="370568"/>
                  <a:pt x="7513728" y="519912"/>
                </a:cubicBezTo>
                <a:lnTo>
                  <a:pt x="7565555" y="576936"/>
                </a:lnTo>
                <a:lnTo>
                  <a:pt x="7565555" y="6687464"/>
                </a:lnTo>
                <a:lnTo>
                  <a:pt x="7513728" y="6744488"/>
                </a:lnTo>
                <a:lnTo>
                  <a:pt x="7394669" y="6858000"/>
                </a:lnTo>
                <a:lnTo>
                  <a:pt x="1408211" y="6858000"/>
                </a:lnTo>
                <a:lnTo>
                  <a:pt x="1289152" y="6744488"/>
                </a:lnTo>
                <a:cubicBezTo>
                  <a:pt x="492648" y="5947984"/>
                  <a:pt x="0" y="4847624"/>
                  <a:pt x="0" y="3632200"/>
                </a:cubicBezTo>
                <a:cubicBezTo>
                  <a:pt x="0" y="2188884"/>
                  <a:pt x="694711" y="907826"/>
                  <a:pt x="1767989" y="105170"/>
                </a:cubicBezTo>
                <a:close/>
              </a:path>
            </a:pathLst>
          </a:custGeom>
          <a:solidFill>
            <a:srgbClr val="F2F2F4"/>
          </a:solidFill>
          <a:ln w="190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7" name="椭圆 26"/>
          <p:cNvSpPr/>
          <p:nvPr/>
        </p:nvSpPr>
        <p:spPr>
          <a:xfrm>
            <a:off x="7291607" y="1659801"/>
            <a:ext cx="3858439" cy="3858439"/>
          </a:xfrm>
          <a:prstGeom prst="ellipse">
            <a:avLst/>
          </a:prstGeom>
          <a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 w="38100">
            <a:noFill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/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425726" y="645907"/>
            <a:ext cx="5340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71723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ea"/>
                <a:sym typeface="+mn-lt"/>
              </a:rPr>
              <a:t>防      震   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171723"/>
              </a:solidFill>
              <a:effectLst/>
              <a:uLnTx/>
              <a:uFillTx/>
              <a:latin typeface="阿里巴巴普惠体 R" panose="00020600040101010101" pitchFamily="18" charset="-122"/>
              <a:ea typeface="阿里巴巴普惠体 R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561453" y="4487752"/>
            <a:ext cx="9552098" cy="1501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p"/>
              <a:defRPr/>
            </a:pPr>
            <a:r>
              <a:rPr kumimoji="0" lang="zh-CN" altLang="en-US" sz="1600" b="0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/>
                <a:ea typeface="阿里巴巴普惠体 R" panose="00020600040101010101" pitchFamily="18" charset="-122"/>
                <a:cs typeface="+mn-ea"/>
                <a:sym typeface="+mn-lt"/>
              </a:rPr>
              <a:t>首先，合当地地质结构类型，预见地震的可能性，在投资上予以考虑</a:t>
            </a:r>
            <a:endParaRPr kumimoji="0" lang="zh-CN" altLang="en-US" sz="1600" b="0" i="0" u="none" strike="noStrike" kern="1200" cap="none" spc="30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/>
              <a:ea typeface="阿里巴巴普惠体 R" panose="00020600040101010101" pitchFamily="18" charset="-122"/>
              <a:cs typeface="+mn-ea"/>
              <a:sym typeface="+mn-l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p"/>
              <a:defRPr/>
            </a:pPr>
            <a:r>
              <a:rPr kumimoji="0" lang="zh-CN" altLang="en-US" sz="1600" b="0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/>
                <a:ea typeface="阿里巴巴普惠体 R" panose="00020600040101010101" pitchFamily="18" charset="-122"/>
                <a:cs typeface="+mn-ea"/>
                <a:sym typeface="+mn-lt"/>
              </a:rPr>
              <a:t>其次，在情报信息上，要密切注视毗邻地区及地震部门预测和预报资料</a:t>
            </a:r>
            <a:endParaRPr kumimoji="0" lang="zh-CN" altLang="en-US" sz="1600" b="0" i="0" u="none" strike="noStrike" kern="1200" cap="none" spc="30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/>
              <a:ea typeface="阿里巴巴普惠体 R" panose="00020600040101010101" pitchFamily="18" charset="-122"/>
              <a:cs typeface="+mn-ea"/>
              <a:sym typeface="+mn-l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p"/>
              <a:defRPr/>
            </a:pPr>
            <a:r>
              <a:rPr kumimoji="0" lang="zh-CN" altLang="en-US" sz="1600" b="0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/>
                <a:ea typeface="阿里巴巴普惠体 R" panose="00020600040101010101" pitchFamily="18" charset="-122"/>
                <a:cs typeface="+mn-ea"/>
                <a:sym typeface="+mn-lt"/>
              </a:rPr>
              <a:t>再次，在组织抢救上，要作充分的准备。 </a:t>
            </a:r>
            <a:endParaRPr kumimoji="0" lang="zh-CN" altLang="en-US" sz="1600" b="0" i="0" u="none" strike="noStrike" kern="1200" cap="none" spc="30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/>
              <a:ea typeface="阿里巴巴普惠体 R" panose="00020600040101010101" pitchFamily="18" charset="-122"/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452" y="1519601"/>
            <a:ext cx="3953227" cy="279846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855" y="1519601"/>
            <a:ext cx="4076253" cy="27984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130738" y="2112579"/>
            <a:ext cx="10209923" cy="2890346"/>
            <a:chOff x="4367924" y="2582683"/>
            <a:chExt cx="10209923" cy="3238500"/>
          </a:xfrm>
        </p:grpSpPr>
        <p:sp>
          <p:nvSpPr>
            <p:cNvPr id="7" name="圆角矩形 6"/>
            <p:cNvSpPr/>
            <p:nvPr/>
          </p:nvSpPr>
          <p:spPr>
            <a:xfrm>
              <a:off x="4367924" y="2582683"/>
              <a:ext cx="10209923" cy="3238500"/>
            </a:xfrm>
            <a:prstGeom prst="roundRect">
              <a:avLst/>
            </a:prstGeom>
            <a:solidFill>
              <a:srgbClr val="FF82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2854151" y="3012201"/>
              <a:ext cx="1142552" cy="2494523"/>
            </a:xfrm>
            <a:prstGeom prst="roundRect">
              <a:avLst>
                <a:gd name="adj" fmla="val 20347"/>
              </a:avLst>
            </a:prstGeom>
            <a:noFill/>
            <a:ln w="3810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 R" panose="00020600040101010101" pitchFamily="18" charset="-122"/>
                  <a:ea typeface="阿里巴巴普惠体 R" panose="00020600040101010101" pitchFamily="18" charset="-122"/>
                  <a:cs typeface="+mn-ea"/>
                  <a:sym typeface="+mn-lt"/>
                </a:rPr>
                <a:t>防静电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ea"/>
                <a:sym typeface="+mn-lt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425726" y="645907"/>
            <a:ext cx="5340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71723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ea"/>
                <a:sym typeface="+mn-lt"/>
              </a:rPr>
              <a:t>防静电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171723"/>
              </a:solidFill>
              <a:effectLst/>
              <a:uLnTx/>
              <a:uFillTx/>
              <a:latin typeface="阿里巴巴普惠体 R" panose="00020600040101010101" pitchFamily="18" charset="-122"/>
              <a:ea typeface="阿里巴巴普惠体 R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646220" y="2680588"/>
            <a:ext cx="3920358" cy="1678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阿里巴巴普惠体 R" panose="00020600040101010101" pitchFamily="18" charset="-122"/>
                <a:cs typeface="+mn-ea"/>
                <a:sym typeface="+mn-lt"/>
              </a:rPr>
              <a:t>所有防静电设施都应保持干净，防止化学腐蚀、油垢玷污和机械碰撞损坏。 </a:t>
            </a:r>
            <a:endParaRPr kumimoji="0" lang="zh-CN" altLang="en-US" sz="1800" b="0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阿里巴巴普惠体 R" panose="00020600040101010101" pitchFamily="18" charset="-122"/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55" y="1524000"/>
            <a:ext cx="3836490" cy="3761671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425726" y="645907"/>
            <a:ext cx="53405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71723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ea"/>
                <a:sym typeface="+mn-lt"/>
              </a:rPr>
              <a:t>复习思考题</a:t>
            </a:r>
            <a:b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71723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ea"/>
                <a:sym typeface="+mn-lt"/>
              </a:rPr>
            </a:b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171723"/>
              </a:solidFill>
              <a:effectLst/>
              <a:uLnTx/>
              <a:uFillTx/>
              <a:latin typeface="阿里巴巴普惠体 R" panose="00020600040101010101" pitchFamily="18" charset="-122"/>
              <a:ea typeface="阿里巴巴普惠体 R" panose="00020600040101010101" pitchFamily="18" charset="-122"/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131" y="2045420"/>
            <a:ext cx="4354285" cy="323850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681676" y="2045420"/>
            <a:ext cx="5340548" cy="4025246"/>
            <a:chOff x="681676" y="2045420"/>
            <a:chExt cx="5340548" cy="4025246"/>
          </a:xfrm>
        </p:grpSpPr>
        <p:sp>
          <p:nvSpPr>
            <p:cNvPr id="5" name="流程图: 离页连接符 4"/>
            <p:cNvSpPr/>
            <p:nvPr/>
          </p:nvSpPr>
          <p:spPr>
            <a:xfrm>
              <a:off x="681676" y="2045420"/>
              <a:ext cx="5340548" cy="4025246"/>
            </a:xfrm>
            <a:prstGeom prst="flowChartOffpageConnector">
              <a:avLst/>
            </a:prstGeom>
            <a:solidFill>
              <a:srgbClr val="2323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188697" y="2171953"/>
              <a:ext cx="4326505" cy="30469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b="0" i="0" u="none" strike="noStrike" kern="1200" cap="none" spc="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阿里巴巴普惠体 R" panose="00020600040101010101" pitchFamily="18" charset="-122"/>
                  <a:cs typeface="+mn-ea"/>
                  <a:sym typeface="+mn-lt"/>
                </a:rPr>
                <a:t>1.</a:t>
              </a:r>
              <a:r>
                <a:rPr kumimoji="0" lang="zh-CN" altLang="en-US" sz="1600" b="0" i="0" u="none" strike="noStrike" kern="1200" cap="none" spc="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阿里巴巴普惠体 R" panose="00020600040101010101" pitchFamily="18" charset="-122"/>
                  <a:cs typeface="+mn-ea"/>
                  <a:sym typeface="+mn-lt"/>
                </a:rPr>
                <a:t>仓库火灾的种类有哪些，灭火的方法有哪些？</a:t>
              </a:r>
              <a:endParaRPr kumimoji="0" lang="zh-CN" altLang="en-US" sz="16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阿里巴巴普惠体 R" panose="00020600040101010101" pitchFamily="18" charset="-122"/>
                <a:cs typeface="+mn-ea"/>
                <a:sym typeface="+mn-lt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b="0" i="0" u="none" strike="noStrike" kern="1200" cap="none" spc="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阿里巴巴普惠体 R" panose="00020600040101010101" pitchFamily="18" charset="-122"/>
                  <a:cs typeface="+mn-ea"/>
                  <a:sym typeface="+mn-lt"/>
                </a:rPr>
                <a:t>2.</a:t>
              </a:r>
              <a:r>
                <a:rPr kumimoji="0" lang="zh-CN" altLang="en-US" sz="1600" b="0" i="0" u="none" strike="noStrike" kern="1200" cap="none" spc="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阿里巴巴普惠体 R" panose="00020600040101010101" pitchFamily="18" charset="-122"/>
                  <a:cs typeface="+mn-ea"/>
                  <a:sym typeface="+mn-lt"/>
                </a:rPr>
                <a:t>如何正确使用常见的灭火器进行灭火？</a:t>
              </a:r>
              <a:endParaRPr kumimoji="0" lang="zh-CN" altLang="en-US" sz="16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阿里巴巴普惠体 R" panose="00020600040101010101" pitchFamily="18" charset="-122"/>
                <a:cs typeface="+mn-ea"/>
                <a:sym typeface="+mn-lt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b="0" i="0" u="none" strike="noStrike" kern="1200" cap="none" spc="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阿里巴巴普惠体 R" panose="00020600040101010101" pitchFamily="18" charset="-122"/>
                  <a:cs typeface="+mn-ea"/>
                  <a:sym typeface="+mn-lt"/>
                </a:rPr>
                <a:t>3.</a:t>
              </a:r>
              <a:r>
                <a:rPr kumimoji="0" lang="zh-CN" altLang="en-US" sz="1600" b="0" i="0" u="none" strike="noStrike" kern="1200" cap="none" spc="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阿里巴巴普惠体 R" panose="00020600040101010101" pitchFamily="18" charset="-122"/>
                  <a:cs typeface="+mn-ea"/>
                  <a:sym typeface="+mn-lt"/>
                </a:rPr>
                <a:t>如何确保仓库机械作业的安全？</a:t>
              </a:r>
              <a:endParaRPr kumimoji="0" lang="zh-CN" altLang="en-US" sz="16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阿里巴巴普惠体 R" panose="00020600040101010101" pitchFamily="18" charset="-122"/>
                <a:cs typeface="+mn-ea"/>
                <a:sym typeface="+mn-lt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b="0" i="0" u="none" strike="noStrike" kern="1200" cap="none" spc="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阿里巴巴普惠体 R" panose="00020600040101010101" pitchFamily="18" charset="-122"/>
                  <a:cs typeface="+mn-ea"/>
                  <a:sym typeface="+mn-lt"/>
                </a:rPr>
                <a:t>4.</a:t>
              </a:r>
              <a:r>
                <a:rPr kumimoji="0" lang="zh-CN" altLang="en-US" sz="1600" b="0" i="0" u="none" strike="noStrike" kern="1200" cap="none" spc="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阿里巴巴普惠体 R" panose="00020600040101010101" pitchFamily="18" charset="-122"/>
                  <a:cs typeface="+mn-ea"/>
                  <a:sym typeface="+mn-lt"/>
                </a:rPr>
                <a:t>仓库如何做好货物的防雨湿工作？</a:t>
              </a:r>
              <a:endParaRPr kumimoji="0" lang="zh-CN" altLang="en-US" sz="16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阿里巴巴普惠体 R" panose="00020600040101010101" pitchFamily="18" charset="-122"/>
                <a:cs typeface="+mn-ea"/>
                <a:sym typeface="+mn-lt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b="0" i="0" u="none" strike="noStrike" kern="1200" cap="none" spc="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阿里巴巴普惠体 R" panose="00020600040101010101" pitchFamily="18" charset="-122"/>
                  <a:cs typeface="+mn-ea"/>
                  <a:sym typeface="+mn-lt"/>
                </a:rPr>
                <a:t>5.</a:t>
              </a:r>
              <a:r>
                <a:rPr kumimoji="0" lang="zh-CN" altLang="en-US" sz="1600" b="0" i="0" u="none" strike="noStrike" kern="1200" cap="none" spc="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阿里巴巴普惠体 R" panose="00020600040101010101" pitchFamily="18" charset="-122"/>
                  <a:cs typeface="+mn-ea"/>
                  <a:sym typeface="+mn-lt"/>
                </a:rPr>
                <a:t>台风来临前仓库应做好哪些准备工作？</a:t>
              </a:r>
              <a:endParaRPr kumimoji="0" lang="zh-CN" altLang="en-US" sz="16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阿里巴巴普惠体 R" panose="00020600040101010101" pitchFamily="18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88623" y="453655"/>
            <a:ext cx="11414754" cy="5950690"/>
          </a:xfrm>
          <a:prstGeom prst="rect">
            <a:avLst/>
          </a:prstGeom>
          <a:solidFill>
            <a:srgbClr val="F2F2F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70870" y="1375084"/>
            <a:ext cx="404442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15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  <a:alpha val="10000"/>
                  </a:prstClr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ea"/>
              </a:rPr>
              <a:t>2021</a:t>
            </a:r>
            <a:endParaRPr kumimoji="0" lang="zh-CN" altLang="en-US" sz="115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  <a:alpha val="10000"/>
                </a:prstClr>
              </a:solidFill>
              <a:effectLst/>
              <a:uLnTx/>
              <a:uFillTx/>
              <a:latin typeface="阿里巴巴普惠体 R" panose="00020600040101010101" pitchFamily="18" charset="-122"/>
              <a:ea typeface="阿里巴巴普惠体 R" panose="00020600040101010101" pitchFamily="18" charset="-122"/>
              <a:cs typeface="+mn-ea"/>
            </a:endParaRPr>
          </a:p>
        </p:txBody>
      </p:sp>
      <p:sp>
        <p:nvSpPr>
          <p:cNvPr id="5" name="矩形 4"/>
          <p:cNvSpPr/>
          <p:nvPr/>
        </p:nvSpPr>
        <p:spPr>
          <a:xfrm flipH="1">
            <a:off x="9119945" y="453655"/>
            <a:ext cx="1745646" cy="5950690"/>
          </a:xfrm>
          <a:prstGeom prst="rect">
            <a:avLst/>
          </a:prstGeom>
          <a:solidFill>
            <a:srgbClr val="FF82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 flipH="1">
            <a:off x="8939781" y="322377"/>
            <a:ext cx="2105974" cy="6213244"/>
          </a:xfrm>
          <a:prstGeom prst="rect">
            <a:avLst/>
          </a:prstGeom>
          <a:noFill/>
          <a:ln w="41275">
            <a:solidFill>
              <a:srgbClr val="1717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246984" y="2096060"/>
            <a:ext cx="21000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ea"/>
                <a:sym typeface="+mn-lt"/>
              </a:rPr>
              <a:t>感谢</a:t>
            </a:r>
            <a:endParaRPr kumimoji="0" lang="en-US" altLang="zh-CN" sz="6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阿里巴巴普惠体 R" panose="00020600040101010101" pitchFamily="18" charset="-122"/>
              <a:ea typeface="阿里巴巴普惠体 R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291074" y="2325750"/>
            <a:ext cx="2554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8201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ea"/>
                <a:sym typeface="+mn-lt"/>
              </a:rPr>
              <a:t>PROCESS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8201"/>
              </a:solidFill>
              <a:effectLst/>
              <a:uLnTx/>
              <a:uFillTx/>
              <a:latin typeface="阿里巴巴普惠体 R" panose="00020600040101010101" pitchFamily="18" charset="-122"/>
              <a:ea typeface="阿里巴巴普惠体 R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284826" y="3039935"/>
            <a:ext cx="41428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ea"/>
                <a:sym typeface="+mn-lt"/>
              </a:rPr>
              <a:t>各位观看</a:t>
            </a:r>
            <a:endParaRPr kumimoji="0" lang="en-US" altLang="zh-CN" sz="6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阿里巴巴普惠体 R" panose="00020600040101010101" pitchFamily="18" charset="-122"/>
              <a:ea typeface="阿里巴巴普惠体 R" panose="00020600040101010101" pitchFamily="18" charset="-122"/>
              <a:cs typeface="+mn-ea"/>
              <a:sym typeface="+mn-lt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1334685" y="4763247"/>
            <a:ext cx="503991" cy="503991"/>
            <a:chOff x="9365263" y="2201533"/>
            <a:chExt cx="1260000" cy="1260000"/>
          </a:xfrm>
        </p:grpSpPr>
        <p:sp>
          <p:nvSpPr>
            <p:cNvPr id="17" name="椭圆 16"/>
            <p:cNvSpPr/>
            <p:nvPr/>
          </p:nvSpPr>
          <p:spPr>
            <a:xfrm>
              <a:off x="9365263" y="2201533"/>
              <a:ext cx="1260000" cy="1260000"/>
            </a:xfrm>
            <a:prstGeom prst="ellipse">
              <a:avLst/>
            </a:prstGeom>
            <a:solidFill>
              <a:srgbClr val="23232E"/>
            </a:solidFill>
            <a:ln w="50800" cap="flat" cmpd="sng" algn="ctr">
              <a:noFill/>
              <a:prstDash val="solid"/>
              <a:miter lim="800000"/>
            </a:ln>
            <a:effectLst>
              <a:outerShdw blurRad="1143000" dist="127000" dir="5400000" algn="t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Arial" panose="020B0604020202020204"/>
                <a:ea typeface="阿里巴巴普惠体 R" panose="00020600040101010101" pitchFamily="18" charset="-122"/>
                <a:cs typeface="+mn-ea"/>
                <a:sym typeface="+mn-lt"/>
              </a:endParaRPr>
            </a:p>
          </p:txBody>
        </p:sp>
        <p:sp>
          <p:nvSpPr>
            <p:cNvPr id="18" name="椭圆 54"/>
            <p:cNvSpPr/>
            <p:nvPr/>
          </p:nvSpPr>
          <p:spPr>
            <a:xfrm>
              <a:off x="9715863" y="2552562"/>
              <a:ext cx="558800" cy="557941"/>
            </a:xfrm>
            <a:custGeom>
              <a:avLst/>
              <a:gdLst>
                <a:gd name="connsiteX0" fmla="*/ 25829 w 578320"/>
                <a:gd name="connsiteY0" fmla="*/ 524911 h 577432"/>
                <a:gd name="connsiteX1" fmla="*/ 220466 w 578320"/>
                <a:gd name="connsiteY1" fmla="*/ 524911 h 577432"/>
                <a:gd name="connsiteX2" fmla="*/ 247217 w 578320"/>
                <a:gd name="connsiteY2" fmla="*/ 550711 h 577432"/>
                <a:gd name="connsiteX3" fmla="*/ 220466 w 578320"/>
                <a:gd name="connsiteY3" fmla="*/ 577432 h 577432"/>
                <a:gd name="connsiteX4" fmla="*/ 25829 w 578320"/>
                <a:gd name="connsiteY4" fmla="*/ 577432 h 577432"/>
                <a:gd name="connsiteX5" fmla="*/ 0 w 578320"/>
                <a:gd name="connsiteY5" fmla="*/ 550711 h 577432"/>
                <a:gd name="connsiteX6" fmla="*/ 25829 w 578320"/>
                <a:gd name="connsiteY6" fmla="*/ 524911 h 577432"/>
                <a:gd name="connsiteX7" fmla="*/ 25820 w 578320"/>
                <a:gd name="connsiteY7" fmla="*/ 458632 h 577432"/>
                <a:gd name="connsiteX8" fmla="*/ 165988 w 578320"/>
                <a:gd name="connsiteY8" fmla="*/ 458632 h 577432"/>
                <a:gd name="connsiteX9" fmla="*/ 245294 w 578320"/>
                <a:gd name="connsiteY9" fmla="*/ 493646 h 577432"/>
                <a:gd name="connsiteX10" fmla="*/ 220396 w 578320"/>
                <a:gd name="connsiteY10" fmla="*/ 511153 h 577432"/>
                <a:gd name="connsiteX11" fmla="*/ 25820 w 578320"/>
                <a:gd name="connsiteY11" fmla="*/ 511153 h 577432"/>
                <a:gd name="connsiteX12" fmla="*/ 0 w 578320"/>
                <a:gd name="connsiteY12" fmla="*/ 484432 h 577432"/>
                <a:gd name="connsiteX13" fmla="*/ 25820 w 578320"/>
                <a:gd name="connsiteY13" fmla="*/ 458632 h 577432"/>
                <a:gd name="connsiteX14" fmla="*/ 468575 w 578320"/>
                <a:gd name="connsiteY14" fmla="*/ 396938 h 577432"/>
                <a:gd name="connsiteX15" fmla="*/ 551576 w 578320"/>
                <a:gd name="connsiteY15" fmla="*/ 396938 h 577432"/>
                <a:gd name="connsiteX16" fmla="*/ 578320 w 578320"/>
                <a:gd name="connsiteY16" fmla="*/ 422738 h 577432"/>
                <a:gd name="connsiteX17" fmla="*/ 551576 w 578320"/>
                <a:gd name="connsiteY17" fmla="*/ 449459 h 577432"/>
                <a:gd name="connsiteX18" fmla="*/ 424308 w 578320"/>
                <a:gd name="connsiteY18" fmla="*/ 449459 h 577432"/>
                <a:gd name="connsiteX19" fmla="*/ 468575 w 578320"/>
                <a:gd name="connsiteY19" fmla="*/ 396938 h 577432"/>
                <a:gd name="connsiteX20" fmla="*/ 25826 w 578320"/>
                <a:gd name="connsiteY20" fmla="*/ 392352 h 577432"/>
                <a:gd name="connsiteX21" fmla="*/ 106996 w 578320"/>
                <a:gd name="connsiteY21" fmla="*/ 392352 h 577432"/>
                <a:gd name="connsiteX22" fmla="*/ 149425 w 578320"/>
                <a:gd name="connsiteY22" fmla="*/ 444725 h 577432"/>
                <a:gd name="connsiteX23" fmla="*/ 25826 w 578320"/>
                <a:gd name="connsiteY23" fmla="*/ 444725 h 577432"/>
                <a:gd name="connsiteX24" fmla="*/ 0 w 578320"/>
                <a:gd name="connsiteY24" fmla="*/ 418998 h 577432"/>
                <a:gd name="connsiteX25" fmla="*/ 25826 w 578320"/>
                <a:gd name="connsiteY25" fmla="*/ 392352 h 577432"/>
                <a:gd name="connsiteX26" fmla="*/ 495311 w 578320"/>
                <a:gd name="connsiteY26" fmla="*/ 330659 h 577432"/>
                <a:gd name="connsiteX27" fmla="*/ 551573 w 578320"/>
                <a:gd name="connsiteY27" fmla="*/ 330659 h 577432"/>
                <a:gd name="connsiteX28" fmla="*/ 578320 w 578320"/>
                <a:gd name="connsiteY28" fmla="*/ 357305 h 577432"/>
                <a:gd name="connsiteX29" fmla="*/ 551573 w 578320"/>
                <a:gd name="connsiteY29" fmla="*/ 383032 h 577432"/>
                <a:gd name="connsiteX30" fmla="*/ 475942 w 578320"/>
                <a:gd name="connsiteY30" fmla="*/ 383032 h 577432"/>
                <a:gd name="connsiteX31" fmla="*/ 495311 w 578320"/>
                <a:gd name="connsiteY31" fmla="*/ 330659 h 577432"/>
                <a:gd name="connsiteX32" fmla="*/ 25814 w 578320"/>
                <a:gd name="connsiteY32" fmla="*/ 325924 h 577432"/>
                <a:gd name="connsiteX33" fmla="*/ 82051 w 578320"/>
                <a:gd name="connsiteY33" fmla="*/ 325924 h 577432"/>
                <a:gd name="connsiteX34" fmla="*/ 99568 w 578320"/>
                <a:gd name="connsiteY34" fmla="*/ 378445 h 577432"/>
                <a:gd name="connsiteX35" fmla="*/ 25814 w 578320"/>
                <a:gd name="connsiteY35" fmla="*/ 378445 h 577432"/>
                <a:gd name="connsiteX36" fmla="*/ 0 w 578320"/>
                <a:gd name="connsiteY36" fmla="*/ 352645 h 577432"/>
                <a:gd name="connsiteX37" fmla="*/ 25814 w 578320"/>
                <a:gd name="connsiteY37" fmla="*/ 325924 h 577432"/>
                <a:gd name="connsiteX38" fmla="*/ 297074 w 578320"/>
                <a:gd name="connsiteY38" fmla="*/ 302072 h 577432"/>
                <a:gd name="connsiteX39" fmla="*/ 297074 w 578320"/>
                <a:gd name="connsiteY39" fmla="*/ 349966 h 577432"/>
                <a:gd name="connsiteX40" fmla="*/ 326589 w 578320"/>
                <a:gd name="connsiteY40" fmla="*/ 326019 h 577432"/>
                <a:gd name="connsiteX41" fmla="*/ 297074 w 578320"/>
                <a:gd name="connsiteY41" fmla="*/ 302072 h 577432"/>
                <a:gd name="connsiteX42" fmla="*/ 498167 w 578320"/>
                <a:gd name="connsiteY42" fmla="*/ 264231 h 577432"/>
                <a:gd name="connsiteX43" fmla="*/ 551603 w 578320"/>
                <a:gd name="connsiteY43" fmla="*/ 264231 h 577432"/>
                <a:gd name="connsiteX44" fmla="*/ 578320 w 578320"/>
                <a:gd name="connsiteY44" fmla="*/ 290952 h 577432"/>
                <a:gd name="connsiteX45" fmla="*/ 551603 w 578320"/>
                <a:gd name="connsiteY45" fmla="*/ 316752 h 577432"/>
                <a:gd name="connsiteX46" fmla="*/ 497246 w 578320"/>
                <a:gd name="connsiteY46" fmla="*/ 316752 h 577432"/>
                <a:gd name="connsiteX47" fmla="*/ 499089 w 578320"/>
                <a:gd name="connsiteY47" fmla="*/ 288188 h 577432"/>
                <a:gd name="connsiteX48" fmla="*/ 498167 w 578320"/>
                <a:gd name="connsiteY48" fmla="*/ 264231 h 577432"/>
                <a:gd name="connsiteX49" fmla="*/ 25843 w 578320"/>
                <a:gd name="connsiteY49" fmla="*/ 259645 h 577432"/>
                <a:gd name="connsiteX50" fmla="*/ 81222 w 578320"/>
                <a:gd name="connsiteY50" fmla="*/ 259645 h 577432"/>
                <a:gd name="connsiteX51" fmla="*/ 78453 w 578320"/>
                <a:gd name="connsiteY51" fmla="*/ 288209 h 577432"/>
                <a:gd name="connsiteX52" fmla="*/ 80299 w 578320"/>
                <a:gd name="connsiteY52" fmla="*/ 312166 h 577432"/>
                <a:gd name="connsiteX53" fmla="*/ 25843 w 578320"/>
                <a:gd name="connsiteY53" fmla="*/ 312166 h 577432"/>
                <a:gd name="connsiteX54" fmla="*/ 0 w 578320"/>
                <a:gd name="connsiteY54" fmla="*/ 286366 h 577432"/>
                <a:gd name="connsiteX55" fmla="*/ 25843 w 578320"/>
                <a:gd name="connsiteY55" fmla="*/ 259645 h 577432"/>
                <a:gd name="connsiteX56" fmla="*/ 282316 w 578320"/>
                <a:gd name="connsiteY56" fmla="*/ 225625 h 577432"/>
                <a:gd name="connsiteX57" fmla="*/ 255567 w 578320"/>
                <a:gd name="connsiteY57" fmla="*/ 245888 h 577432"/>
                <a:gd name="connsiteX58" fmla="*/ 282316 w 578320"/>
                <a:gd name="connsiteY58" fmla="*/ 267993 h 577432"/>
                <a:gd name="connsiteX59" fmla="*/ 478752 w 578320"/>
                <a:gd name="connsiteY59" fmla="*/ 197951 h 577432"/>
                <a:gd name="connsiteX60" fmla="*/ 551584 w 578320"/>
                <a:gd name="connsiteY60" fmla="*/ 197951 h 577432"/>
                <a:gd name="connsiteX61" fmla="*/ 578320 w 578320"/>
                <a:gd name="connsiteY61" fmla="*/ 224672 h 577432"/>
                <a:gd name="connsiteX62" fmla="*/ 551584 w 578320"/>
                <a:gd name="connsiteY62" fmla="*/ 250472 h 577432"/>
                <a:gd name="connsiteX63" fmla="*/ 495347 w 578320"/>
                <a:gd name="connsiteY63" fmla="*/ 250472 h 577432"/>
                <a:gd name="connsiteX64" fmla="*/ 478752 w 578320"/>
                <a:gd name="connsiteY64" fmla="*/ 197951 h 577432"/>
                <a:gd name="connsiteX65" fmla="*/ 25834 w 578320"/>
                <a:gd name="connsiteY65" fmla="*/ 194253 h 577432"/>
                <a:gd name="connsiteX66" fmla="*/ 101491 w 578320"/>
                <a:gd name="connsiteY66" fmla="*/ 194253 h 577432"/>
                <a:gd name="connsiteX67" fmla="*/ 83038 w 578320"/>
                <a:gd name="connsiteY67" fmla="*/ 246774 h 577432"/>
                <a:gd name="connsiteX68" fmla="*/ 25834 w 578320"/>
                <a:gd name="connsiteY68" fmla="*/ 246774 h 577432"/>
                <a:gd name="connsiteX69" fmla="*/ 0 w 578320"/>
                <a:gd name="connsiteY69" fmla="*/ 220053 h 577432"/>
                <a:gd name="connsiteX70" fmla="*/ 25834 w 578320"/>
                <a:gd name="connsiteY70" fmla="*/ 194253 h 577432"/>
                <a:gd name="connsiteX71" fmla="*/ 289695 w 578320"/>
                <a:gd name="connsiteY71" fmla="*/ 180494 h 577432"/>
                <a:gd name="connsiteX72" fmla="*/ 297074 w 578320"/>
                <a:gd name="connsiteY72" fmla="*/ 188784 h 577432"/>
                <a:gd name="connsiteX73" fmla="*/ 297074 w 578320"/>
                <a:gd name="connsiteY73" fmla="*/ 200757 h 577432"/>
                <a:gd name="connsiteX74" fmla="*/ 353338 w 578320"/>
                <a:gd name="connsiteY74" fmla="*/ 236678 h 577432"/>
                <a:gd name="connsiteX75" fmla="*/ 338580 w 578320"/>
                <a:gd name="connsiteY75" fmla="*/ 251415 h 577432"/>
                <a:gd name="connsiteX76" fmla="*/ 297074 w 578320"/>
                <a:gd name="connsiteY76" fmla="*/ 225625 h 577432"/>
                <a:gd name="connsiteX77" fmla="*/ 297074 w 578320"/>
                <a:gd name="connsiteY77" fmla="*/ 270756 h 577432"/>
                <a:gd name="connsiteX78" fmla="*/ 356105 w 578320"/>
                <a:gd name="connsiteY78" fmla="*/ 323256 h 577432"/>
                <a:gd name="connsiteX79" fmla="*/ 297074 w 578320"/>
                <a:gd name="connsiteY79" fmla="*/ 373913 h 577432"/>
                <a:gd name="connsiteX80" fmla="*/ 297074 w 578320"/>
                <a:gd name="connsiteY80" fmla="*/ 388650 h 577432"/>
                <a:gd name="connsiteX81" fmla="*/ 289695 w 578320"/>
                <a:gd name="connsiteY81" fmla="*/ 396939 h 577432"/>
                <a:gd name="connsiteX82" fmla="*/ 282316 w 578320"/>
                <a:gd name="connsiteY82" fmla="*/ 388650 h 577432"/>
                <a:gd name="connsiteX83" fmla="*/ 282316 w 578320"/>
                <a:gd name="connsiteY83" fmla="*/ 373913 h 577432"/>
                <a:gd name="connsiteX84" fmla="*/ 222362 w 578320"/>
                <a:gd name="connsiteY84" fmla="*/ 329703 h 577432"/>
                <a:gd name="connsiteX85" fmla="*/ 237120 w 578320"/>
                <a:gd name="connsiteY85" fmla="*/ 314966 h 577432"/>
                <a:gd name="connsiteX86" fmla="*/ 282316 w 578320"/>
                <a:gd name="connsiteY86" fmla="*/ 349966 h 577432"/>
                <a:gd name="connsiteX87" fmla="*/ 282316 w 578320"/>
                <a:gd name="connsiteY87" fmla="*/ 299309 h 577432"/>
                <a:gd name="connsiteX88" fmla="*/ 225129 w 578320"/>
                <a:gd name="connsiteY88" fmla="*/ 251415 h 577432"/>
                <a:gd name="connsiteX89" fmla="*/ 282316 w 578320"/>
                <a:gd name="connsiteY89" fmla="*/ 200757 h 577432"/>
                <a:gd name="connsiteX90" fmla="*/ 282316 w 578320"/>
                <a:gd name="connsiteY90" fmla="*/ 188784 h 577432"/>
                <a:gd name="connsiteX91" fmla="*/ 289695 w 578320"/>
                <a:gd name="connsiteY91" fmla="*/ 180494 h 577432"/>
                <a:gd name="connsiteX92" fmla="*/ 288699 w 578320"/>
                <a:gd name="connsiteY92" fmla="*/ 157519 h 577432"/>
                <a:gd name="connsiteX93" fmla="*/ 157752 w 578320"/>
                <a:gd name="connsiteY93" fmla="*/ 288255 h 577432"/>
                <a:gd name="connsiteX94" fmla="*/ 288699 w 578320"/>
                <a:gd name="connsiteY94" fmla="*/ 419912 h 577432"/>
                <a:gd name="connsiteX95" fmla="*/ 420567 w 578320"/>
                <a:gd name="connsiteY95" fmla="*/ 288255 h 577432"/>
                <a:gd name="connsiteX96" fmla="*/ 288699 w 578320"/>
                <a:gd name="connsiteY96" fmla="*/ 157519 h 577432"/>
                <a:gd name="connsiteX97" fmla="*/ 428895 w 578320"/>
                <a:gd name="connsiteY97" fmla="*/ 132559 h 577432"/>
                <a:gd name="connsiteX98" fmla="*/ 551571 w 578320"/>
                <a:gd name="connsiteY98" fmla="*/ 132559 h 577432"/>
                <a:gd name="connsiteX99" fmla="*/ 578320 w 578320"/>
                <a:gd name="connsiteY99" fmla="*/ 158359 h 577432"/>
                <a:gd name="connsiteX100" fmla="*/ 551571 w 578320"/>
                <a:gd name="connsiteY100" fmla="*/ 185080 h 577432"/>
                <a:gd name="connsiteX101" fmla="*/ 471324 w 578320"/>
                <a:gd name="connsiteY101" fmla="*/ 185080 h 577432"/>
                <a:gd name="connsiteX102" fmla="*/ 428895 w 578320"/>
                <a:gd name="connsiteY102" fmla="*/ 132559 h 577432"/>
                <a:gd name="connsiteX103" fmla="*/ 25822 w 578320"/>
                <a:gd name="connsiteY103" fmla="*/ 127973 h 577432"/>
                <a:gd name="connsiteX104" fmla="*/ 154012 w 578320"/>
                <a:gd name="connsiteY104" fmla="*/ 127973 h 577432"/>
                <a:gd name="connsiteX105" fmla="*/ 108823 w 578320"/>
                <a:gd name="connsiteY105" fmla="*/ 180494 h 577432"/>
                <a:gd name="connsiteX106" fmla="*/ 25822 w 578320"/>
                <a:gd name="connsiteY106" fmla="*/ 180494 h 577432"/>
                <a:gd name="connsiteX107" fmla="*/ 0 w 578320"/>
                <a:gd name="connsiteY107" fmla="*/ 153773 h 577432"/>
                <a:gd name="connsiteX108" fmla="*/ 25822 w 578320"/>
                <a:gd name="connsiteY108" fmla="*/ 127973 h 577432"/>
                <a:gd name="connsiteX109" fmla="*/ 288699 w 578320"/>
                <a:gd name="connsiteY109" fmla="*/ 105041 h 577432"/>
                <a:gd name="connsiteX110" fmla="*/ 473130 w 578320"/>
                <a:gd name="connsiteY110" fmla="*/ 288255 h 577432"/>
                <a:gd name="connsiteX111" fmla="*/ 288699 w 578320"/>
                <a:gd name="connsiteY111" fmla="*/ 472390 h 577432"/>
                <a:gd name="connsiteX112" fmla="*/ 105189 w 578320"/>
                <a:gd name="connsiteY112" fmla="*/ 288255 h 577432"/>
                <a:gd name="connsiteX113" fmla="*/ 288699 w 578320"/>
                <a:gd name="connsiteY113" fmla="*/ 105041 h 577432"/>
                <a:gd name="connsiteX114" fmla="*/ 357002 w 578320"/>
                <a:gd name="connsiteY114" fmla="*/ 66280 h 577432"/>
                <a:gd name="connsiteX115" fmla="*/ 551578 w 578320"/>
                <a:gd name="connsiteY115" fmla="*/ 66280 h 577432"/>
                <a:gd name="connsiteX116" fmla="*/ 578320 w 578320"/>
                <a:gd name="connsiteY116" fmla="*/ 92080 h 577432"/>
                <a:gd name="connsiteX117" fmla="*/ 551578 w 578320"/>
                <a:gd name="connsiteY117" fmla="*/ 118801 h 577432"/>
                <a:gd name="connsiteX118" fmla="*/ 411410 w 578320"/>
                <a:gd name="connsiteY118" fmla="*/ 118801 h 577432"/>
                <a:gd name="connsiteX119" fmla="*/ 333026 w 578320"/>
                <a:gd name="connsiteY119" fmla="*/ 82865 h 577432"/>
                <a:gd name="connsiteX120" fmla="*/ 357002 w 578320"/>
                <a:gd name="connsiteY120" fmla="*/ 66280 h 577432"/>
                <a:gd name="connsiteX121" fmla="*/ 356932 w 578320"/>
                <a:gd name="connsiteY121" fmla="*/ 0 h 577432"/>
                <a:gd name="connsiteX122" fmla="*/ 551569 w 578320"/>
                <a:gd name="connsiteY122" fmla="*/ 0 h 577432"/>
                <a:gd name="connsiteX123" fmla="*/ 578320 w 578320"/>
                <a:gd name="connsiteY123" fmla="*/ 25800 h 577432"/>
                <a:gd name="connsiteX124" fmla="*/ 551569 w 578320"/>
                <a:gd name="connsiteY124" fmla="*/ 52521 h 577432"/>
                <a:gd name="connsiteX125" fmla="*/ 356932 w 578320"/>
                <a:gd name="connsiteY125" fmla="*/ 52521 h 577432"/>
                <a:gd name="connsiteX126" fmla="*/ 331103 w 578320"/>
                <a:gd name="connsiteY126" fmla="*/ 25800 h 577432"/>
                <a:gd name="connsiteX127" fmla="*/ 356932 w 578320"/>
                <a:gd name="connsiteY127" fmla="*/ 0 h 577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578320" h="577432">
                  <a:moveTo>
                    <a:pt x="25829" y="524911"/>
                  </a:moveTo>
                  <a:lnTo>
                    <a:pt x="220466" y="524911"/>
                  </a:lnTo>
                  <a:cubicBezTo>
                    <a:pt x="235225" y="524911"/>
                    <a:pt x="247217" y="535968"/>
                    <a:pt x="247217" y="550711"/>
                  </a:cubicBezTo>
                  <a:cubicBezTo>
                    <a:pt x="247217" y="565454"/>
                    <a:pt x="235225" y="577432"/>
                    <a:pt x="220466" y="577432"/>
                  </a:cubicBezTo>
                  <a:lnTo>
                    <a:pt x="25829" y="577432"/>
                  </a:lnTo>
                  <a:cubicBezTo>
                    <a:pt x="11992" y="577432"/>
                    <a:pt x="0" y="565454"/>
                    <a:pt x="0" y="550711"/>
                  </a:cubicBezTo>
                  <a:cubicBezTo>
                    <a:pt x="0" y="535968"/>
                    <a:pt x="11992" y="524911"/>
                    <a:pt x="25829" y="524911"/>
                  </a:cubicBezTo>
                  <a:close/>
                  <a:moveTo>
                    <a:pt x="25820" y="458632"/>
                  </a:moveTo>
                  <a:lnTo>
                    <a:pt x="165988" y="458632"/>
                  </a:lnTo>
                  <a:cubicBezTo>
                    <a:pt x="189042" y="475218"/>
                    <a:pt x="215785" y="488118"/>
                    <a:pt x="245294" y="493646"/>
                  </a:cubicBezTo>
                  <a:cubicBezTo>
                    <a:pt x="241606" y="503782"/>
                    <a:pt x="232384" y="511153"/>
                    <a:pt x="220396" y="511153"/>
                  </a:cubicBezTo>
                  <a:lnTo>
                    <a:pt x="25820" y="511153"/>
                  </a:lnTo>
                  <a:cubicBezTo>
                    <a:pt x="11988" y="511153"/>
                    <a:pt x="0" y="499175"/>
                    <a:pt x="0" y="484432"/>
                  </a:cubicBezTo>
                  <a:cubicBezTo>
                    <a:pt x="0" y="470611"/>
                    <a:pt x="11988" y="458632"/>
                    <a:pt x="25820" y="458632"/>
                  </a:cubicBezTo>
                  <a:close/>
                  <a:moveTo>
                    <a:pt x="468575" y="396938"/>
                  </a:moveTo>
                  <a:lnTo>
                    <a:pt x="551576" y="396938"/>
                  </a:lnTo>
                  <a:cubicBezTo>
                    <a:pt x="566331" y="396938"/>
                    <a:pt x="578320" y="408917"/>
                    <a:pt x="578320" y="422738"/>
                  </a:cubicBezTo>
                  <a:cubicBezTo>
                    <a:pt x="578320" y="437481"/>
                    <a:pt x="566331" y="449459"/>
                    <a:pt x="551576" y="449459"/>
                  </a:cubicBezTo>
                  <a:lnTo>
                    <a:pt x="424308" y="449459"/>
                  </a:lnTo>
                  <a:cubicBezTo>
                    <a:pt x="441830" y="434717"/>
                    <a:pt x="456586" y="416288"/>
                    <a:pt x="468575" y="396938"/>
                  </a:cubicBezTo>
                  <a:close/>
                  <a:moveTo>
                    <a:pt x="25826" y="392352"/>
                  </a:moveTo>
                  <a:lnTo>
                    <a:pt x="106996" y="392352"/>
                  </a:lnTo>
                  <a:cubicBezTo>
                    <a:pt x="118064" y="412566"/>
                    <a:pt x="131900" y="430024"/>
                    <a:pt x="149425" y="444725"/>
                  </a:cubicBezTo>
                  <a:lnTo>
                    <a:pt x="25826" y="444725"/>
                  </a:lnTo>
                  <a:cubicBezTo>
                    <a:pt x="11991" y="444725"/>
                    <a:pt x="0" y="432781"/>
                    <a:pt x="0" y="418998"/>
                  </a:cubicBezTo>
                  <a:cubicBezTo>
                    <a:pt x="0" y="404297"/>
                    <a:pt x="11991" y="392352"/>
                    <a:pt x="25826" y="392352"/>
                  </a:cubicBezTo>
                  <a:close/>
                  <a:moveTo>
                    <a:pt x="495311" y="330659"/>
                  </a:moveTo>
                  <a:lnTo>
                    <a:pt x="551573" y="330659"/>
                  </a:lnTo>
                  <a:cubicBezTo>
                    <a:pt x="566330" y="330659"/>
                    <a:pt x="578320" y="342604"/>
                    <a:pt x="578320" y="357305"/>
                  </a:cubicBezTo>
                  <a:cubicBezTo>
                    <a:pt x="578320" y="371088"/>
                    <a:pt x="566330" y="383032"/>
                    <a:pt x="551573" y="383032"/>
                  </a:cubicBezTo>
                  <a:lnTo>
                    <a:pt x="475942" y="383032"/>
                  </a:lnTo>
                  <a:cubicBezTo>
                    <a:pt x="485165" y="366493"/>
                    <a:pt x="490699" y="349036"/>
                    <a:pt x="495311" y="330659"/>
                  </a:cubicBezTo>
                  <a:close/>
                  <a:moveTo>
                    <a:pt x="25814" y="325924"/>
                  </a:moveTo>
                  <a:lnTo>
                    <a:pt x="82051" y="325924"/>
                  </a:lnTo>
                  <a:cubicBezTo>
                    <a:pt x="85739" y="344353"/>
                    <a:pt x="91271" y="361860"/>
                    <a:pt x="99568" y="378445"/>
                  </a:cubicBezTo>
                  <a:lnTo>
                    <a:pt x="25814" y="378445"/>
                  </a:lnTo>
                  <a:cubicBezTo>
                    <a:pt x="11985" y="378445"/>
                    <a:pt x="0" y="367388"/>
                    <a:pt x="0" y="352645"/>
                  </a:cubicBezTo>
                  <a:cubicBezTo>
                    <a:pt x="0" y="337903"/>
                    <a:pt x="11985" y="325924"/>
                    <a:pt x="25814" y="325924"/>
                  </a:cubicBezTo>
                  <a:close/>
                  <a:moveTo>
                    <a:pt x="297074" y="302072"/>
                  </a:moveTo>
                  <a:lnTo>
                    <a:pt x="297074" y="349966"/>
                  </a:lnTo>
                  <a:cubicBezTo>
                    <a:pt x="310909" y="349045"/>
                    <a:pt x="326589" y="341677"/>
                    <a:pt x="326589" y="326019"/>
                  </a:cubicBezTo>
                  <a:cubicBezTo>
                    <a:pt x="326589" y="310361"/>
                    <a:pt x="309987" y="304835"/>
                    <a:pt x="297074" y="302072"/>
                  </a:cubicBezTo>
                  <a:close/>
                  <a:moveTo>
                    <a:pt x="498167" y="264231"/>
                  </a:moveTo>
                  <a:lnTo>
                    <a:pt x="551603" y="264231"/>
                  </a:lnTo>
                  <a:cubicBezTo>
                    <a:pt x="566343" y="264231"/>
                    <a:pt x="578320" y="276210"/>
                    <a:pt x="578320" y="290952"/>
                  </a:cubicBezTo>
                  <a:cubicBezTo>
                    <a:pt x="578320" y="304774"/>
                    <a:pt x="566343" y="316752"/>
                    <a:pt x="551603" y="316752"/>
                  </a:cubicBezTo>
                  <a:lnTo>
                    <a:pt x="497246" y="316752"/>
                  </a:lnTo>
                  <a:cubicBezTo>
                    <a:pt x="498167" y="307538"/>
                    <a:pt x="499089" y="298324"/>
                    <a:pt x="499089" y="288188"/>
                  </a:cubicBezTo>
                  <a:cubicBezTo>
                    <a:pt x="499089" y="279895"/>
                    <a:pt x="499089" y="272524"/>
                    <a:pt x="498167" y="264231"/>
                  </a:cubicBezTo>
                  <a:close/>
                  <a:moveTo>
                    <a:pt x="25843" y="259645"/>
                  </a:moveTo>
                  <a:lnTo>
                    <a:pt x="81222" y="259645"/>
                  </a:lnTo>
                  <a:cubicBezTo>
                    <a:pt x="79376" y="269781"/>
                    <a:pt x="78453" y="278995"/>
                    <a:pt x="78453" y="288209"/>
                  </a:cubicBezTo>
                  <a:cubicBezTo>
                    <a:pt x="78453" y="296502"/>
                    <a:pt x="79376" y="304795"/>
                    <a:pt x="80299" y="312166"/>
                  </a:cubicBezTo>
                  <a:lnTo>
                    <a:pt x="25843" y="312166"/>
                  </a:lnTo>
                  <a:cubicBezTo>
                    <a:pt x="11999" y="312166"/>
                    <a:pt x="0" y="301109"/>
                    <a:pt x="0" y="286366"/>
                  </a:cubicBezTo>
                  <a:cubicBezTo>
                    <a:pt x="0" y="271624"/>
                    <a:pt x="11999" y="259645"/>
                    <a:pt x="25843" y="259645"/>
                  </a:cubicBezTo>
                  <a:close/>
                  <a:moveTo>
                    <a:pt x="282316" y="225625"/>
                  </a:moveTo>
                  <a:cubicBezTo>
                    <a:pt x="265713" y="225625"/>
                    <a:pt x="255567" y="235757"/>
                    <a:pt x="255567" y="245888"/>
                  </a:cubicBezTo>
                  <a:cubicBezTo>
                    <a:pt x="255567" y="257862"/>
                    <a:pt x="264791" y="264309"/>
                    <a:pt x="282316" y="267993"/>
                  </a:cubicBezTo>
                  <a:close/>
                  <a:moveTo>
                    <a:pt x="478752" y="197951"/>
                  </a:moveTo>
                  <a:lnTo>
                    <a:pt x="551584" y="197951"/>
                  </a:lnTo>
                  <a:cubicBezTo>
                    <a:pt x="566335" y="197951"/>
                    <a:pt x="578320" y="209930"/>
                    <a:pt x="578320" y="224672"/>
                  </a:cubicBezTo>
                  <a:cubicBezTo>
                    <a:pt x="578320" y="239415"/>
                    <a:pt x="566335" y="250472"/>
                    <a:pt x="551584" y="250472"/>
                  </a:cubicBezTo>
                  <a:lnTo>
                    <a:pt x="495347" y="250472"/>
                  </a:lnTo>
                  <a:cubicBezTo>
                    <a:pt x="492581" y="232044"/>
                    <a:pt x="486128" y="214537"/>
                    <a:pt x="478752" y="197951"/>
                  </a:cubicBezTo>
                  <a:close/>
                  <a:moveTo>
                    <a:pt x="25834" y="194253"/>
                  </a:moveTo>
                  <a:lnTo>
                    <a:pt x="101491" y="194253"/>
                  </a:lnTo>
                  <a:cubicBezTo>
                    <a:pt x="93187" y="209917"/>
                    <a:pt x="86729" y="228346"/>
                    <a:pt x="83038" y="246774"/>
                  </a:cubicBezTo>
                  <a:lnTo>
                    <a:pt x="25834" y="246774"/>
                  </a:lnTo>
                  <a:cubicBezTo>
                    <a:pt x="11994" y="246774"/>
                    <a:pt x="0" y="234796"/>
                    <a:pt x="0" y="220053"/>
                  </a:cubicBezTo>
                  <a:cubicBezTo>
                    <a:pt x="0" y="205310"/>
                    <a:pt x="11994" y="194253"/>
                    <a:pt x="25834" y="194253"/>
                  </a:cubicBezTo>
                  <a:close/>
                  <a:moveTo>
                    <a:pt x="289695" y="180494"/>
                  </a:moveTo>
                  <a:cubicBezTo>
                    <a:pt x="293384" y="180494"/>
                    <a:pt x="297074" y="184178"/>
                    <a:pt x="297074" y="188784"/>
                  </a:cubicBezTo>
                  <a:lnTo>
                    <a:pt x="297074" y="200757"/>
                  </a:lnTo>
                  <a:cubicBezTo>
                    <a:pt x="315521" y="201678"/>
                    <a:pt x="353338" y="213652"/>
                    <a:pt x="353338" y="236678"/>
                  </a:cubicBezTo>
                  <a:cubicBezTo>
                    <a:pt x="353338" y="245888"/>
                    <a:pt x="346881" y="251415"/>
                    <a:pt x="338580" y="251415"/>
                  </a:cubicBezTo>
                  <a:cubicBezTo>
                    <a:pt x="322900" y="251415"/>
                    <a:pt x="322900" y="225625"/>
                    <a:pt x="297074" y="225625"/>
                  </a:cubicBezTo>
                  <a:lnTo>
                    <a:pt x="297074" y="270756"/>
                  </a:lnTo>
                  <a:cubicBezTo>
                    <a:pt x="328434" y="277204"/>
                    <a:pt x="356105" y="286414"/>
                    <a:pt x="356105" y="323256"/>
                  </a:cubicBezTo>
                  <a:cubicBezTo>
                    <a:pt x="356105" y="355492"/>
                    <a:pt x="332124" y="372071"/>
                    <a:pt x="297074" y="373913"/>
                  </a:cubicBezTo>
                  <a:lnTo>
                    <a:pt x="297074" y="388650"/>
                  </a:lnTo>
                  <a:cubicBezTo>
                    <a:pt x="297074" y="392334"/>
                    <a:pt x="293384" y="396939"/>
                    <a:pt x="289695" y="396939"/>
                  </a:cubicBezTo>
                  <a:cubicBezTo>
                    <a:pt x="285083" y="396939"/>
                    <a:pt x="282316" y="392334"/>
                    <a:pt x="282316" y="388650"/>
                  </a:cubicBezTo>
                  <a:lnTo>
                    <a:pt x="282316" y="373913"/>
                  </a:lnTo>
                  <a:cubicBezTo>
                    <a:pt x="241732" y="372992"/>
                    <a:pt x="222362" y="349045"/>
                    <a:pt x="222362" y="329703"/>
                  </a:cubicBezTo>
                  <a:cubicBezTo>
                    <a:pt x="222362" y="320493"/>
                    <a:pt x="227896" y="314966"/>
                    <a:pt x="237120" y="314966"/>
                  </a:cubicBezTo>
                  <a:cubicBezTo>
                    <a:pt x="263869" y="314966"/>
                    <a:pt x="242654" y="348124"/>
                    <a:pt x="282316" y="349966"/>
                  </a:cubicBezTo>
                  <a:lnTo>
                    <a:pt x="282316" y="299309"/>
                  </a:lnTo>
                  <a:cubicBezTo>
                    <a:pt x="247266" y="292861"/>
                    <a:pt x="225129" y="278125"/>
                    <a:pt x="225129" y="251415"/>
                  </a:cubicBezTo>
                  <a:cubicBezTo>
                    <a:pt x="225129" y="219178"/>
                    <a:pt x="252800" y="201678"/>
                    <a:pt x="282316" y="200757"/>
                  </a:cubicBezTo>
                  <a:lnTo>
                    <a:pt x="282316" y="188784"/>
                  </a:lnTo>
                  <a:cubicBezTo>
                    <a:pt x="282316" y="184178"/>
                    <a:pt x="285083" y="180494"/>
                    <a:pt x="289695" y="180494"/>
                  </a:cubicBezTo>
                  <a:close/>
                  <a:moveTo>
                    <a:pt x="288699" y="157519"/>
                  </a:moveTo>
                  <a:cubicBezTo>
                    <a:pt x="216770" y="157519"/>
                    <a:pt x="157752" y="216443"/>
                    <a:pt x="157752" y="288255"/>
                  </a:cubicBezTo>
                  <a:cubicBezTo>
                    <a:pt x="157752" y="360989"/>
                    <a:pt x="216770" y="419912"/>
                    <a:pt x="288699" y="419912"/>
                  </a:cubicBezTo>
                  <a:cubicBezTo>
                    <a:pt x="361549" y="419912"/>
                    <a:pt x="420567" y="360989"/>
                    <a:pt x="420567" y="288255"/>
                  </a:cubicBezTo>
                  <a:cubicBezTo>
                    <a:pt x="420567" y="216443"/>
                    <a:pt x="361549" y="157519"/>
                    <a:pt x="288699" y="157519"/>
                  </a:cubicBezTo>
                  <a:close/>
                  <a:moveTo>
                    <a:pt x="428895" y="132559"/>
                  </a:moveTo>
                  <a:lnTo>
                    <a:pt x="551571" y="132559"/>
                  </a:lnTo>
                  <a:cubicBezTo>
                    <a:pt x="566329" y="132559"/>
                    <a:pt x="578320" y="143616"/>
                    <a:pt x="578320" y="158359"/>
                  </a:cubicBezTo>
                  <a:cubicBezTo>
                    <a:pt x="578320" y="173101"/>
                    <a:pt x="566329" y="185080"/>
                    <a:pt x="551571" y="185080"/>
                  </a:cubicBezTo>
                  <a:lnTo>
                    <a:pt x="471324" y="185080"/>
                  </a:lnTo>
                  <a:cubicBezTo>
                    <a:pt x="460256" y="164808"/>
                    <a:pt x="445498" y="147301"/>
                    <a:pt x="428895" y="132559"/>
                  </a:cubicBezTo>
                  <a:close/>
                  <a:moveTo>
                    <a:pt x="25822" y="127973"/>
                  </a:moveTo>
                  <a:lnTo>
                    <a:pt x="154012" y="127973"/>
                  </a:lnTo>
                  <a:cubicBezTo>
                    <a:pt x="136490" y="142715"/>
                    <a:pt x="121734" y="160222"/>
                    <a:pt x="108823" y="180494"/>
                  </a:cubicBezTo>
                  <a:lnTo>
                    <a:pt x="25822" y="180494"/>
                  </a:lnTo>
                  <a:cubicBezTo>
                    <a:pt x="11989" y="180494"/>
                    <a:pt x="0" y="168515"/>
                    <a:pt x="0" y="153773"/>
                  </a:cubicBezTo>
                  <a:cubicBezTo>
                    <a:pt x="0" y="139951"/>
                    <a:pt x="11989" y="127973"/>
                    <a:pt x="25822" y="127973"/>
                  </a:cubicBezTo>
                  <a:close/>
                  <a:moveTo>
                    <a:pt x="288699" y="105041"/>
                  </a:moveTo>
                  <a:cubicBezTo>
                    <a:pt x="390136" y="105041"/>
                    <a:pt x="473130" y="186981"/>
                    <a:pt x="473130" y="288255"/>
                  </a:cubicBezTo>
                  <a:cubicBezTo>
                    <a:pt x="473130" y="389530"/>
                    <a:pt x="390136" y="472390"/>
                    <a:pt x="288699" y="472390"/>
                  </a:cubicBezTo>
                  <a:cubicBezTo>
                    <a:pt x="187261" y="472390"/>
                    <a:pt x="105189" y="389530"/>
                    <a:pt x="105189" y="288255"/>
                  </a:cubicBezTo>
                  <a:cubicBezTo>
                    <a:pt x="105189" y="186981"/>
                    <a:pt x="187261" y="105041"/>
                    <a:pt x="288699" y="105041"/>
                  </a:cubicBezTo>
                  <a:close/>
                  <a:moveTo>
                    <a:pt x="357002" y="66280"/>
                  </a:moveTo>
                  <a:lnTo>
                    <a:pt x="551578" y="66280"/>
                  </a:lnTo>
                  <a:cubicBezTo>
                    <a:pt x="566332" y="66280"/>
                    <a:pt x="578320" y="78258"/>
                    <a:pt x="578320" y="92080"/>
                  </a:cubicBezTo>
                  <a:cubicBezTo>
                    <a:pt x="578320" y="106822"/>
                    <a:pt x="566332" y="118801"/>
                    <a:pt x="551578" y="118801"/>
                  </a:cubicBezTo>
                  <a:lnTo>
                    <a:pt x="411410" y="118801"/>
                  </a:lnTo>
                  <a:cubicBezTo>
                    <a:pt x="388356" y="102215"/>
                    <a:pt x="361613" y="89315"/>
                    <a:pt x="333026" y="82865"/>
                  </a:cubicBezTo>
                  <a:cubicBezTo>
                    <a:pt x="336715" y="73651"/>
                    <a:pt x="345936" y="66280"/>
                    <a:pt x="357002" y="66280"/>
                  </a:cubicBezTo>
                  <a:close/>
                  <a:moveTo>
                    <a:pt x="356932" y="0"/>
                  </a:moveTo>
                  <a:lnTo>
                    <a:pt x="551569" y="0"/>
                  </a:lnTo>
                  <a:cubicBezTo>
                    <a:pt x="566328" y="0"/>
                    <a:pt x="578320" y="11978"/>
                    <a:pt x="578320" y="25800"/>
                  </a:cubicBezTo>
                  <a:cubicBezTo>
                    <a:pt x="578320" y="40542"/>
                    <a:pt x="566328" y="52521"/>
                    <a:pt x="551569" y="52521"/>
                  </a:cubicBezTo>
                  <a:lnTo>
                    <a:pt x="356932" y="52521"/>
                  </a:lnTo>
                  <a:cubicBezTo>
                    <a:pt x="343095" y="52521"/>
                    <a:pt x="331103" y="40542"/>
                    <a:pt x="331103" y="25800"/>
                  </a:cubicBezTo>
                  <a:cubicBezTo>
                    <a:pt x="331103" y="11978"/>
                    <a:pt x="343095" y="0"/>
                    <a:pt x="356932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Arial" panose="020B0604020202020204"/>
                <a:ea typeface="阿里巴巴普惠体 R" panose="00020600040101010101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19" name="Group 34"/>
          <p:cNvGrpSpPr/>
          <p:nvPr/>
        </p:nvGrpSpPr>
        <p:grpSpPr>
          <a:xfrm>
            <a:off x="2082873" y="4763247"/>
            <a:ext cx="503991" cy="503991"/>
            <a:chOff x="9365263" y="2201533"/>
            <a:chExt cx="1260000" cy="1260000"/>
          </a:xfrm>
        </p:grpSpPr>
        <p:sp>
          <p:nvSpPr>
            <p:cNvPr id="20" name="椭圆 19"/>
            <p:cNvSpPr/>
            <p:nvPr/>
          </p:nvSpPr>
          <p:spPr>
            <a:xfrm>
              <a:off x="9365263" y="2201533"/>
              <a:ext cx="1260000" cy="1260000"/>
            </a:xfrm>
            <a:prstGeom prst="ellipse">
              <a:avLst/>
            </a:prstGeom>
            <a:solidFill>
              <a:srgbClr val="FF8201"/>
            </a:solidFill>
            <a:ln w="50800" cap="flat" cmpd="sng" algn="ctr">
              <a:noFill/>
              <a:prstDash val="solid"/>
              <a:miter lim="800000"/>
            </a:ln>
            <a:effectLst>
              <a:outerShdw blurRad="1143000" dist="127000" dir="5400000" algn="t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Arial" panose="020B0604020202020204"/>
                <a:ea typeface="阿里巴巴普惠体 R" panose="00020600040101010101" pitchFamily="18" charset="-122"/>
                <a:cs typeface="+mn-ea"/>
                <a:sym typeface="+mn-lt"/>
              </a:endParaRPr>
            </a:p>
          </p:txBody>
        </p:sp>
        <p:sp>
          <p:nvSpPr>
            <p:cNvPr id="21" name="椭圆 54"/>
            <p:cNvSpPr/>
            <p:nvPr/>
          </p:nvSpPr>
          <p:spPr>
            <a:xfrm>
              <a:off x="9754790" y="2552132"/>
              <a:ext cx="480944" cy="558800"/>
            </a:xfrm>
            <a:custGeom>
              <a:avLst/>
              <a:gdLst>
                <a:gd name="T0" fmla="*/ 6390 w 7040"/>
                <a:gd name="T1" fmla="*/ 4928 h 8178"/>
                <a:gd name="T2" fmla="*/ 4224 w 7040"/>
                <a:gd name="T3" fmla="*/ 4928 h 8178"/>
                <a:gd name="T4" fmla="*/ 4224 w 7040"/>
                <a:gd name="T5" fmla="*/ 3954 h 8178"/>
                <a:gd name="T6" fmla="*/ 6390 w 7040"/>
                <a:gd name="T7" fmla="*/ 3954 h 8178"/>
                <a:gd name="T8" fmla="*/ 7040 w 7040"/>
                <a:gd name="T9" fmla="*/ 3358 h 8178"/>
                <a:gd name="T10" fmla="*/ 6390 w 7040"/>
                <a:gd name="T11" fmla="*/ 2762 h 8178"/>
                <a:gd name="T12" fmla="*/ 5307 w 7040"/>
                <a:gd name="T13" fmla="*/ 2762 h 8178"/>
                <a:gd name="T14" fmla="*/ 6390 w 7040"/>
                <a:gd name="T15" fmla="*/ 812 h 8178"/>
                <a:gd name="T16" fmla="*/ 6065 w 7040"/>
                <a:gd name="T17" fmla="*/ 108 h 8178"/>
                <a:gd name="T18" fmla="*/ 5199 w 7040"/>
                <a:gd name="T19" fmla="*/ 271 h 8178"/>
                <a:gd name="T20" fmla="*/ 3791 w 7040"/>
                <a:gd name="T21" fmla="*/ 2762 h 8178"/>
                <a:gd name="T22" fmla="*/ 3412 w 7040"/>
                <a:gd name="T23" fmla="*/ 2762 h 8178"/>
                <a:gd name="T24" fmla="*/ 3357 w 7040"/>
                <a:gd name="T25" fmla="*/ 2708 h 8178"/>
                <a:gd name="T26" fmla="*/ 2058 w 7040"/>
                <a:gd name="T27" fmla="*/ 325 h 8178"/>
                <a:gd name="T28" fmla="*/ 1191 w 7040"/>
                <a:gd name="T29" fmla="*/ 271 h 8178"/>
                <a:gd name="T30" fmla="*/ 866 w 7040"/>
                <a:gd name="T31" fmla="*/ 921 h 8178"/>
                <a:gd name="T32" fmla="*/ 1949 w 7040"/>
                <a:gd name="T33" fmla="*/ 2762 h 8178"/>
                <a:gd name="T34" fmla="*/ 650 w 7040"/>
                <a:gd name="T35" fmla="*/ 2762 h 8178"/>
                <a:gd name="T36" fmla="*/ 0 w 7040"/>
                <a:gd name="T37" fmla="*/ 3358 h 8178"/>
                <a:gd name="T38" fmla="*/ 650 w 7040"/>
                <a:gd name="T39" fmla="*/ 3954 h 8178"/>
                <a:gd name="T40" fmla="*/ 2816 w 7040"/>
                <a:gd name="T41" fmla="*/ 3954 h 8178"/>
                <a:gd name="T42" fmla="*/ 2816 w 7040"/>
                <a:gd name="T43" fmla="*/ 4928 h 8178"/>
                <a:gd name="T44" fmla="*/ 650 w 7040"/>
                <a:gd name="T45" fmla="*/ 4928 h 8178"/>
                <a:gd name="T46" fmla="*/ 0 w 7040"/>
                <a:gd name="T47" fmla="*/ 5470 h 8178"/>
                <a:gd name="T48" fmla="*/ 650 w 7040"/>
                <a:gd name="T49" fmla="*/ 6066 h 8178"/>
                <a:gd name="T50" fmla="*/ 2816 w 7040"/>
                <a:gd name="T51" fmla="*/ 6066 h 8178"/>
                <a:gd name="T52" fmla="*/ 2816 w 7040"/>
                <a:gd name="T53" fmla="*/ 7582 h 8178"/>
                <a:gd name="T54" fmla="*/ 3466 w 7040"/>
                <a:gd name="T55" fmla="*/ 8178 h 8178"/>
                <a:gd name="T56" fmla="*/ 3466 w 7040"/>
                <a:gd name="T57" fmla="*/ 8178 h 8178"/>
                <a:gd name="T58" fmla="*/ 4116 w 7040"/>
                <a:gd name="T59" fmla="*/ 7582 h 8178"/>
                <a:gd name="T60" fmla="*/ 4116 w 7040"/>
                <a:gd name="T61" fmla="*/ 6066 h 8178"/>
                <a:gd name="T62" fmla="*/ 6282 w 7040"/>
                <a:gd name="T63" fmla="*/ 6066 h 8178"/>
                <a:gd name="T64" fmla="*/ 6932 w 7040"/>
                <a:gd name="T65" fmla="*/ 5470 h 8178"/>
                <a:gd name="T66" fmla="*/ 6391 w 7040"/>
                <a:gd name="T67" fmla="*/ 4928 h 8178"/>
                <a:gd name="T68" fmla="*/ 6391 w 7040"/>
                <a:gd name="T69" fmla="*/ 4928 h 8178"/>
                <a:gd name="T70" fmla="*/ 6391 w 7040"/>
                <a:gd name="T71" fmla="*/ 4928 h 8178"/>
                <a:gd name="T72" fmla="*/ 6390 w 7040"/>
                <a:gd name="T73" fmla="*/ 4928 h 8178"/>
                <a:gd name="T74" fmla="*/ 6390 w 7040"/>
                <a:gd name="T75" fmla="*/ 4928 h 8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040" h="8178">
                  <a:moveTo>
                    <a:pt x="6390" y="4928"/>
                  </a:moveTo>
                  <a:lnTo>
                    <a:pt x="4224" y="4928"/>
                  </a:lnTo>
                  <a:lnTo>
                    <a:pt x="4224" y="3954"/>
                  </a:lnTo>
                  <a:lnTo>
                    <a:pt x="6390" y="3954"/>
                  </a:lnTo>
                  <a:cubicBezTo>
                    <a:pt x="6770" y="3954"/>
                    <a:pt x="7040" y="3683"/>
                    <a:pt x="7040" y="3358"/>
                  </a:cubicBezTo>
                  <a:cubicBezTo>
                    <a:pt x="7040" y="3033"/>
                    <a:pt x="6715" y="2762"/>
                    <a:pt x="6390" y="2762"/>
                  </a:cubicBezTo>
                  <a:lnTo>
                    <a:pt x="5307" y="2762"/>
                  </a:lnTo>
                  <a:lnTo>
                    <a:pt x="6390" y="812"/>
                  </a:lnTo>
                  <a:cubicBezTo>
                    <a:pt x="6553" y="596"/>
                    <a:pt x="6390" y="271"/>
                    <a:pt x="6065" y="108"/>
                  </a:cubicBezTo>
                  <a:cubicBezTo>
                    <a:pt x="5686" y="0"/>
                    <a:pt x="5307" y="54"/>
                    <a:pt x="5199" y="271"/>
                  </a:cubicBezTo>
                  <a:lnTo>
                    <a:pt x="3791" y="2762"/>
                  </a:lnTo>
                  <a:lnTo>
                    <a:pt x="3412" y="2762"/>
                  </a:lnTo>
                  <a:cubicBezTo>
                    <a:pt x="3412" y="2762"/>
                    <a:pt x="3412" y="2708"/>
                    <a:pt x="3357" y="2708"/>
                  </a:cubicBezTo>
                  <a:lnTo>
                    <a:pt x="2058" y="325"/>
                  </a:lnTo>
                  <a:cubicBezTo>
                    <a:pt x="1895" y="108"/>
                    <a:pt x="1516" y="108"/>
                    <a:pt x="1191" y="271"/>
                  </a:cubicBezTo>
                  <a:cubicBezTo>
                    <a:pt x="866" y="433"/>
                    <a:pt x="758" y="704"/>
                    <a:pt x="866" y="921"/>
                  </a:cubicBezTo>
                  <a:lnTo>
                    <a:pt x="1949" y="2762"/>
                  </a:lnTo>
                  <a:lnTo>
                    <a:pt x="650" y="2762"/>
                  </a:lnTo>
                  <a:cubicBezTo>
                    <a:pt x="325" y="2762"/>
                    <a:pt x="0" y="3033"/>
                    <a:pt x="0" y="3358"/>
                  </a:cubicBezTo>
                  <a:cubicBezTo>
                    <a:pt x="0" y="3683"/>
                    <a:pt x="325" y="3954"/>
                    <a:pt x="650" y="3954"/>
                  </a:cubicBezTo>
                  <a:lnTo>
                    <a:pt x="2816" y="3954"/>
                  </a:lnTo>
                  <a:lnTo>
                    <a:pt x="2816" y="4928"/>
                  </a:lnTo>
                  <a:lnTo>
                    <a:pt x="650" y="4928"/>
                  </a:lnTo>
                  <a:cubicBezTo>
                    <a:pt x="325" y="4928"/>
                    <a:pt x="0" y="5145"/>
                    <a:pt x="0" y="5470"/>
                  </a:cubicBezTo>
                  <a:cubicBezTo>
                    <a:pt x="0" y="5795"/>
                    <a:pt x="325" y="6066"/>
                    <a:pt x="650" y="6066"/>
                  </a:cubicBezTo>
                  <a:lnTo>
                    <a:pt x="2816" y="6066"/>
                  </a:lnTo>
                  <a:lnTo>
                    <a:pt x="2816" y="7582"/>
                  </a:lnTo>
                  <a:cubicBezTo>
                    <a:pt x="2816" y="7907"/>
                    <a:pt x="3141" y="8178"/>
                    <a:pt x="3466" y="8178"/>
                  </a:cubicBezTo>
                  <a:lnTo>
                    <a:pt x="3466" y="8178"/>
                  </a:lnTo>
                  <a:cubicBezTo>
                    <a:pt x="3845" y="8178"/>
                    <a:pt x="4116" y="7907"/>
                    <a:pt x="4116" y="7582"/>
                  </a:cubicBezTo>
                  <a:lnTo>
                    <a:pt x="4116" y="6066"/>
                  </a:lnTo>
                  <a:lnTo>
                    <a:pt x="6282" y="6066"/>
                  </a:lnTo>
                  <a:cubicBezTo>
                    <a:pt x="6661" y="6066"/>
                    <a:pt x="6932" y="5795"/>
                    <a:pt x="6932" y="5470"/>
                  </a:cubicBezTo>
                  <a:cubicBezTo>
                    <a:pt x="7040" y="5145"/>
                    <a:pt x="6715" y="4928"/>
                    <a:pt x="6391" y="4928"/>
                  </a:cubicBezTo>
                  <a:lnTo>
                    <a:pt x="6391" y="4928"/>
                  </a:lnTo>
                  <a:lnTo>
                    <a:pt x="6391" y="4928"/>
                  </a:lnTo>
                  <a:lnTo>
                    <a:pt x="6390" y="4928"/>
                  </a:lnTo>
                  <a:close/>
                  <a:moveTo>
                    <a:pt x="6390" y="4928"/>
                  </a:move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Arial" panose="020B0604020202020204"/>
                <a:ea typeface="阿里巴巴普惠体 R" panose="00020600040101010101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22" name="Group 37"/>
          <p:cNvGrpSpPr/>
          <p:nvPr/>
        </p:nvGrpSpPr>
        <p:grpSpPr>
          <a:xfrm>
            <a:off x="2831061" y="4763247"/>
            <a:ext cx="503991" cy="503991"/>
            <a:chOff x="9365263" y="2201533"/>
            <a:chExt cx="1260000" cy="1260000"/>
          </a:xfrm>
        </p:grpSpPr>
        <p:sp>
          <p:nvSpPr>
            <p:cNvPr id="23" name="椭圆 22"/>
            <p:cNvSpPr/>
            <p:nvPr/>
          </p:nvSpPr>
          <p:spPr>
            <a:xfrm>
              <a:off x="9365263" y="2201533"/>
              <a:ext cx="1260000" cy="1260000"/>
            </a:xfrm>
            <a:prstGeom prst="ellipse">
              <a:avLst/>
            </a:prstGeom>
            <a:solidFill>
              <a:srgbClr val="23232E"/>
            </a:solidFill>
            <a:ln w="50800" cap="flat" cmpd="sng" algn="ctr">
              <a:noFill/>
              <a:prstDash val="solid"/>
              <a:miter lim="800000"/>
            </a:ln>
            <a:effectLst>
              <a:outerShdw blurRad="1143000" dist="127000" dir="5400000" algn="t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Arial" panose="020B0604020202020204"/>
                <a:ea typeface="阿里巴巴普惠体 R" panose="00020600040101010101" pitchFamily="18" charset="-122"/>
                <a:cs typeface="+mn-ea"/>
                <a:sym typeface="+mn-lt"/>
              </a:endParaRPr>
            </a:p>
          </p:txBody>
        </p:sp>
        <p:sp>
          <p:nvSpPr>
            <p:cNvPr id="24" name="椭圆 54"/>
            <p:cNvSpPr/>
            <p:nvPr/>
          </p:nvSpPr>
          <p:spPr>
            <a:xfrm>
              <a:off x="9715863" y="2552363"/>
              <a:ext cx="558800" cy="558338"/>
            </a:xfrm>
            <a:custGeom>
              <a:avLst/>
              <a:gdLst>
                <a:gd name="T0" fmla="*/ 11212 w 12607"/>
                <a:gd name="T1" fmla="*/ 4855 h 12594"/>
                <a:gd name="T2" fmla="*/ 11019 w 12607"/>
                <a:gd name="T3" fmla="*/ 4855 h 12594"/>
                <a:gd name="T4" fmla="*/ 10644 w 12607"/>
                <a:gd name="T5" fmla="*/ 3981 h 12594"/>
                <a:gd name="T6" fmla="*/ 10796 w 12607"/>
                <a:gd name="T7" fmla="*/ 3830 h 12594"/>
                <a:gd name="T8" fmla="*/ 10796 w 12607"/>
                <a:gd name="T9" fmla="*/ 1864 h 12594"/>
                <a:gd name="T10" fmla="*/ 10755 w 12607"/>
                <a:gd name="T11" fmla="*/ 1823 h 12594"/>
                <a:gd name="T12" fmla="*/ 8781 w 12607"/>
                <a:gd name="T13" fmla="*/ 1823 h 12594"/>
                <a:gd name="T14" fmla="*/ 8611 w 12607"/>
                <a:gd name="T15" fmla="*/ 1992 h 12594"/>
                <a:gd name="T16" fmla="*/ 7729 w 12607"/>
                <a:gd name="T17" fmla="*/ 1634 h 12594"/>
                <a:gd name="T18" fmla="*/ 7729 w 12607"/>
                <a:gd name="T19" fmla="*/ 1390 h 12594"/>
                <a:gd name="T20" fmla="*/ 6333 w 12607"/>
                <a:gd name="T21" fmla="*/ 0 h 12594"/>
                <a:gd name="T22" fmla="*/ 6274 w 12607"/>
                <a:gd name="T23" fmla="*/ 0 h 12594"/>
                <a:gd name="T24" fmla="*/ 4878 w 12607"/>
                <a:gd name="T25" fmla="*/ 1390 h 12594"/>
                <a:gd name="T26" fmla="*/ 4878 w 12607"/>
                <a:gd name="T27" fmla="*/ 1652 h 12594"/>
                <a:gd name="T28" fmla="*/ 4033 w 12607"/>
                <a:gd name="T29" fmla="*/ 2003 h 12594"/>
                <a:gd name="T30" fmla="*/ 3852 w 12607"/>
                <a:gd name="T31" fmla="*/ 1823 h 12594"/>
                <a:gd name="T32" fmla="*/ 1878 w 12607"/>
                <a:gd name="T33" fmla="*/ 1823 h 12594"/>
                <a:gd name="T34" fmla="*/ 1837 w 12607"/>
                <a:gd name="T35" fmla="*/ 1864 h 12594"/>
                <a:gd name="T36" fmla="*/ 1837 w 12607"/>
                <a:gd name="T37" fmla="*/ 3830 h 12594"/>
                <a:gd name="T38" fmla="*/ 2012 w 12607"/>
                <a:gd name="T39" fmla="*/ 4004 h 12594"/>
                <a:gd name="T40" fmla="*/ 1650 w 12607"/>
                <a:gd name="T41" fmla="*/ 4855 h 12594"/>
                <a:gd name="T42" fmla="*/ 1396 w 12607"/>
                <a:gd name="T43" fmla="*/ 4855 h 12594"/>
                <a:gd name="T44" fmla="*/ 0 w 12607"/>
                <a:gd name="T45" fmla="*/ 6245 h 12594"/>
                <a:gd name="T46" fmla="*/ 0 w 12607"/>
                <a:gd name="T47" fmla="*/ 6304 h 12594"/>
                <a:gd name="T48" fmla="*/ 1396 w 12607"/>
                <a:gd name="T49" fmla="*/ 7694 h 12594"/>
                <a:gd name="T50" fmla="*/ 1618 w 12607"/>
                <a:gd name="T51" fmla="*/ 7694 h 12594"/>
                <a:gd name="T52" fmla="*/ 1983 w 12607"/>
                <a:gd name="T53" fmla="*/ 8593 h 12594"/>
                <a:gd name="T54" fmla="*/ 1814 w 12607"/>
                <a:gd name="T55" fmla="*/ 8761 h 12594"/>
                <a:gd name="T56" fmla="*/ 1814 w 12607"/>
                <a:gd name="T57" fmla="*/ 10728 h 12594"/>
                <a:gd name="T58" fmla="*/ 1855 w 12607"/>
                <a:gd name="T59" fmla="*/ 10769 h 12594"/>
                <a:gd name="T60" fmla="*/ 3829 w 12607"/>
                <a:gd name="T61" fmla="*/ 10769 h 12594"/>
                <a:gd name="T62" fmla="*/ 3981 w 12607"/>
                <a:gd name="T63" fmla="*/ 10618 h 12594"/>
                <a:gd name="T64" fmla="*/ 4878 w 12607"/>
                <a:gd name="T65" fmla="*/ 10999 h 12594"/>
                <a:gd name="T66" fmla="*/ 4878 w 12607"/>
                <a:gd name="T67" fmla="*/ 11204 h 12594"/>
                <a:gd name="T68" fmla="*/ 6274 w 12607"/>
                <a:gd name="T69" fmla="*/ 12594 h 12594"/>
                <a:gd name="T70" fmla="*/ 6333 w 12607"/>
                <a:gd name="T71" fmla="*/ 12594 h 12594"/>
                <a:gd name="T72" fmla="*/ 7729 w 12607"/>
                <a:gd name="T73" fmla="*/ 11204 h 12594"/>
                <a:gd name="T74" fmla="*/ 7729 w 12607"/>
                <a:gd name="T75" fmla="*/ 11016 h 12594"/>
                <a:gd name="T76" fmla="*/ 8664 w 12607"/>
                <a:gd name="T77" fmla="*/ 10630 h 12594"/>
                <a:gd name="T78" fmla="*/ 8803 w 12607"/>
                <a:gd name="T79" fmla="*/ 10769 h 12594"/>
                <a:gd name="T80" fmla="*/ 10777 w 12607"/>
                <a:gd name="T81" fmla="*/ 10769 h 12594"/>
                <a:gd name="T82" fmla="*/ 10819 w 12607"/>
                <a:gd name="T83" fmla="*/ 10728 h 12594"/>
                <a:gd name="T84" fmla="*/ 10819 w 12607"/>
                <a:gd name="T85" fmla="*/ 8761 h 12594"/>
                <a:gd name="T86" fmla="*/ 10673 w 12607"/>
                <a:gd name="T87" fmla="*/ 8616 h 12594"/>
                <a:gd name="T88" fmla="*/ 11051 w 12607"/>
                <a:gd name="T89" fmla="*/ 7694 h 12594"/>
                <a:gd name="T90" fmla="*/ 11211 w 12607"/>
                <a:gd name="T91" fmla="*/ 7694 h 12594"/>
                <a:gd name="T92" fmla="*/ 12607 w 12607"/>
                <a:gd name="T93" fmla="*/ 6304 h 12594"/>
                <a:gd name="T94" fmla="*/ 12607 w 12607"/>
                <a:gd name="T95" fmla="*/ 6245 h 12594"/>
                <a:gd name="T96" fmla="*/ 11212 w 12607"/>
                <a:gd name="T97" fmla="*/ 4855 h 12594"/>
                <a:gd name="T98" fmla="*/ 6337 w 12607"/>
                <a:gd name="T99" fmla="*/ 8498 h 12594"/>
                <a:gd name="T100" fmla="*/ 4152 w 12607"/>
                <a:gd name="T101" fmla="*/ 6323 h 12594"/>
                <a:gd name="T102" fmla="*/ 6337 w 12607"/>
                <a:gd name="T103" fmla="*/ 4146 h 12594"/>
                <a:gd name="T104" fmla="*/ 8521 w 12607"/>
                <a:gd name="T105" fmla="*/ 6323 h 12594"/>
                <a:gd name="T106" fmla="*/ 6337 w 12607"/>
                <a:gd name="T107" fmla="*/ 8498 h 12594"/>
                <a:gd name="T108" fmla="*/ 6337 w 12607"/>
                <a:gd name="T109" fmla="*/ 8498 h 12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607" h="12594">
                  <a:moveTo>
                    <a:pt x="11212" y="4855"/>
                  </a:moveTo>
                  <a:lnTo>
                    <a:pt x="11019" y="4855"/>
                  </a:lnTo>
                  <a:cubicBezTo>
                    <a:pt x="10923" y="4550"/>
                    <a:pt x="10796" y="4258"/>
                    <a:pt x="10644" y="3981"/>
                  </a:cubicBezTo>
                  <a:lnTo>
                    <a:pt x="10796" y="3830"/>
                  </a:lnTo>
                  <a:cubicBezTo>
                    <a:pt x="11341" y="3287"/>
                    <a:pt x="11341" y="2407"/>
                    <a:pt x="10796" y="1864"/>
                  </a:cubicBezTo>
                  <a:lnTo>
                    <a:pt x="10755" y="1823"/>
                  </a:lnTo>
                  <a:cubicBezTo>
                    <a:pt x="10209" y="1279"/>
                    <a:pt x="9326" y="1279"/>
                    <a:pt x="8781" y="1823"/>
                  </a:cubicBezTo>
                  <a:lnTo>
                    <a:pt x="8611" y="1992"/>
                  </a:lnTo>
                  <a:cubicBezTo>
                    <a:pt x="8332" y="1846"/>
                    <a:pt x="8037" y="1725"/>
                    <a:pt x="7729" y="1634"/>
                  </a:cubicBezTo>
                  <a:lnTo>
                    <a:pt x="7729" y="1390"/>
                  </a:lnTo>
                  <a:cubicBezTo>
                    <a:pt x="7729" y="622"/>
                    <a:pt x="7104" y="0"/>
                    <a:pt x="6333" y="0"/>
                  </a:cubicBezTo>
                  <a:lnTo>
                    <a:pt x="6274" y="0"/>
                  </a:lnTo>
                  <a:cubicBezTo>
                    <a:pt x="5503" y="0"/>
                    <a:pt x="4878" y="622"/>
                    <a:pt x="4878" y="1390"/>
                  </a:cubicBezTo>
                  <a:lnTo>
                    <a:pt x="4878" y="1652"/>
                  </a:lnTo>
                  <a:cubicBezTo>
                    <a:pt x="4584" y="1742"/>
                    <a:pt x="4301" y="1861"/>
                    <a:pt x="4033" y="2003"/>
                  </a:cubicBezTo>
                  <a:lnTo>
                    <a:pt x="3852" y="1823"/>
                  </a:lnTo>
                  <a:cubicBezTo>
                    <a:pt x="3307" y="1280"/>
                    <a:pt x="2423" y="1280"/>
                    <a:pt x="1878" y="1823"/>
                  </a:cubicBezTo>
                  <a:lnTo>
                    <a:pt x="1837" y="1864"/>
                  </a:lnTo>
                  <a:cubicBezTo>
                    <a:pt x="1292" y="2407"/>
                    <a:pt x="1292" y="3287"/>
                    <a:pt x="1837" y="3830"/>
                  </a:cubicBezTo>
                  <a:lnTo>
                    <a:pt x="2012" y="4004"/>
                  </a:lnTo>
                  <a:cubicBezTo>
                    <a:pt x="1865" y="4274"/>
                    <a:pt x="1743" y="4558"/>
                    <a:pt x="1650" y="4855"/>
                  </a:cubicBezTo>
                  <a:lnTo>
                    <a:pt x="1396" y="4855"/>
                  </a:lnTo>
                  <a:cubicBezTo>
                    <a:pt x="625" y="4855"/>
                    <a:pt x="0" y="5478"/>
                    <a:pt x="0" y="6245"/>
                  </a:cubicBezTo>
                  <a:lnTo>
                    <a:pt x="0" y="6304"/>
                  </a:lnTo>
                  <a:cubicBezTo>
                    <a:pt x="0" y="7072"/>
                    <a:pt x="625" y="7694"/>
                    <a:pt x="1396" y="7694"/>
                  </a:cubicBezTo>
                  <a:lnTo>
                    <a:pt x="1618" y="7694"/>
                  </a:lnTo>
                  <a:cubicBezTo>
                    <a:pt x="1710" y="8008"/>
                    <a:pt x="1833" y="8308"/>
                    <a:pt x="1983" y="8593"/>
                  </a:cubicBezTo>
                  <a:lnTo>
                    <a:pt x="1814" y="8761"/>
                  </a:lnTo>
                  <a:cubicBezTo>
                    <a:pt x="1269" y="9304"/>
                    <a:pt x="1269" y="10185"/>
                    <a:pt x="1814" y="10728"/>
                  </a:cubicBezTo>
                  <a:lnTo>
                    <a:pt x="1855" y="10769"/>
                  </a:lnTo>
                  <a:cubicBezTo>
                    <a:pt x="2400" y="11312"/>
                    <a:pt x="3284" y="11312"/>
                    <a:pt x="3829" y="10769"/>
                  </a:cubicBezTo>
                  <a:lnTo>
                    <a:pt x="3981" y="10618"/>
                  </a:lnTo>
                  <a:cubicBezTo>
                    <a:pt x="4264" y="10773"/>
                    <a:pt x="4564" y="10902"/>
                    <a:pt x="4878" y="10999"/>
                  </a:cubicBezTo>
                  <a:lnTo>
                    <a:pt x="4878" y="11204"/>
                  </a:lnTo>
                  <a:cubicBezTo>
                    <a:pt x="4878" y="11972"/>
                    <a:pt x="5503" y="12594"/>
                    <a:pt x="6274" y="12594"/>
                  </a:cubicBezTo>
                  <a:lnTo>
                    <a:pt x="6333" y="12594"/>
                  </a:lnTo>
                  <a:cubicBezTo>
                    <a:pt x="7104" y="12594"/>
                    <a:pt x="7729" y="11972"/>
                    <a:pt x="7729" y="11204"/>
                  </a:cubicBezTo>
                  <a:lnTo>
                    <a:pt x="7729" y="11016"/>
                  </a:lnTo>
                  <a:cubicBezTo>
                    <a:pt x="8056" y="10920"/>
                    <a:pt x="8368" y="10788"/>
                    <a:pt x="8664" y="10630"/>
                  </a:cubicBezTo>
                  <a:lnTo>
                    <a:pt x="8803" y="10769"/>
                  </a:lnTo>
                  <a:cubicBezTo>
                    <a:pt x="9348" y="11312"/>
                    <a:pt x="10233" y="11312"/>
                    <a:pt x="10777" y="10769"/>
                  </a:cubicBezTo>
                  <a:lnTo>
                    <a:pt x="10819" y="10728"/>
                  </a:lnTo>
                  <a:cubicBezTo>
                    <a:pt x="11364" y="10185"/>
                    <a:pt x="11364" y="9304"/>
                    <a:pt x="10819" y="8761"/>
                  </a:cubicBezTo>
                  <a:lnTo>
                    <a:pt x="10673" y="8616"/>
                  </a:lnTo>
                  <a:cubicBezTo>
                    <a:pt x="10828" y="8324"/>
                    <a:pt x="10956" y="8017"/>
                    <a:pt x="11051" y="7694"/>
                  </a:cubicBezTo>
                  <a:lnTo>
                    <a:pt x="11211" y="7694"/>
                  </a:lnTo>
                  <a:cubicBezTo>
                    <a:pt x="11982" y="7694"/>
                    <a:pt x="12607" y="7071"/>
                    <a:pt x="12607" y="6304"/>
                  </a:cubicBezTo>
                  <a:lnTo>
                    <a:pt x="12607" y="6245"/>
                  </a:lnTo>
                  <a:cubicBezTo>
                    <a:pt x="12607" y="5477"/>
                    <a:pt x="11982" y="4855"/>
                    <a:pt x="11212" y="4855"/>
                  </a:cubicBezTo>
                  <a:close/>
                  <a:moveTo>
                    <a:pt x="6337" y="8498"/>
                  </a:moveTo>
                  <a:cubicBezTo>
                    <a:pt x="5130" y="8498"/>
                    <a:pt x="4152" y="7524"/>
                    <a:pt x="4152" y="6323"/>
                  </a:cubicBezTo>
                  <a:cubicBezTo>
                    <a:pt x="4152" y="5120"/>
                    <a:pt x="5130" y="4146"/>
                    <a:pt x="6337" y="4146"/>
                  </a:cubicBezTo>
                  <a:cubicBezTo>
                    <a:pt x="7544" y="4146"/>
                    <a:pt x="8521" y="5120"/>
                    <a:pt x="8521" y="6323"/>
                  </a:cubicBezTo>
                  <a:cubicBezTo>
                    <a:pt x="8521" y="7524"/>
                    <a:pt x="7544" y="8498"/>
                    <a:pt x="6337" y="8498"/>
                  </a:cubicBezTo>
                  <a:close/>
                  <a:moveTo>
                    <a:pt x="6337" y="8498"/>
                  </a:move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Arial" panose="020B0604020202020204"/>
                <a:ea typeface="阿里巴巴普惠体 R" panose="00020600040101010101" pitchFamily="18" charset="-122"/>
                <a:cs typeface="+mn-ea"/>
                <a:sym typeface="+mn-lt"/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 rot="16200000" flipH="1">
            <a:off x="2313894" y="1023030"/>
            <a:ext cx="1027358" cy="5221514"/>
          </a:xfrm>
          <a:prstGeom prst="rect">
            <a:avLst/>
          </a:prstGeom>
          <a:noFill/>
          <a:ln w="38100">
            <a:solidFill>
              <a:srgbClr val="1717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691" y="1203839"/>
            <a:ext cx="5231714" cy="4355183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613005" y="555217"/>
            <a:ext cx="1085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ea"/>
                <a:sym typeface="+mn-lt"/>
              </a:rPr>
              <a:t>LOGO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阿里巴巴普惠体 R" panose="00020600040101010101" pitchFamily="18" charset="-122"/>
              <a:ea typeface="阿里巴巴普惠体 R" panose="00020600040101010101" pitchFamily="18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0"/>
    </mc:Choice>
    <mc:Fallback>
      <p:transition advTm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832184" y="577516"/>
            <a:ext cx="10527632" cy="5702968"/>
          </a:xfrm>
          <a:prstGeom prst="rect">
            <a:avLst/>
          </a:prstGeom>
          <a:solidFill>
            <a:srgbClr val="F2F2F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2260796" y="1780548"/>
            <a:ext cx="30848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8201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cs"/>
                <a:sym typeface="+mn-lt"/>
              </a:rPr>
              <a:t>Part 01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8201"/>
              </a:solidFill>
              <a:effectLst/>
              <a:uLnTx/>
              <a:uFillTx/>
              <a:latin typeface="阿里巴巴普惠体 R" panose="00020600040101010101" pitchFamily="18" charset="-122"/>
              <a:ea typeface="阿里巴巴普惠体 R" panose="00020600040101010101" pitchFamily="18" charset="-122"/>
              <a:cs typeface="+mn-cs"/>
              <a:sym typeface="+mn-lt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2205310" y="2561793"/>
            <a:ext cx="30848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71723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ea"/>
                <a:sym typeface="+mn-lt"/>
              </a:rPr>
              <a:t>库区的治安与保卫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171723"/>
              </a:solidFill>
              <a:effectLst/>
              <a:uLnTx/>
              <a:uFillTx/>
              <a:latin typeface="阿里巴巴普惠体 R" panose="00020600040101010101" pitchFamily="18" charset="-122"/>
              <a:ea typeface="阿里巴巴普惠体 R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14" name="íṡḻiḍe"/>
          <p:cNvSpPr/>
          <p:nvPr/>
        </p:nvSpPr>
        <p:spPr>
          <a:xfrm flipH="1">
            <a:off x="6664115" y="0"/>
            <a:ext cx="5527885" cy="6858000"/>
          </a:xfrm>
          <a:custGeom>
            <a:avLst/>
            <a:gdLst>
              <a:gd name="connsiteX0" fmla="*/ 0 w 3413506"/>
              <a:gd name="connsiteY0" fmla="*/ 0 h 6858000"/>
              <a:gd name="connsiteX1" fmla="*/ 3413506 w 3413506"/>
              <a:gd name="connsiteY1" fmla="*/ 0 h 6858000"/>
              <a:gd name="connsiteX2" fmla="*/ 3398268 w 3413506"/>
              <a:gd name="connsiteY2" fmla="*/ 26501 h 6858000"/>
              <a:gd name="connsiteX3" fmla="*/ 2536723 w 3413506"/>
              <a:gd name="connsiteY3" fmla="*/ 3429000 h 6858000"/>
              <a:gd name="connsiteX4" fmla="*/ 3398268 w 3413506"/>
              <a:gd name="connsiteY4" fmla="*/ 6831499 h 6858000"/>
              <a:gd name="connsiteX5" fmla="*/ 3413506 w 3413506"/>
              <a:gd name="connsiteY5" fmla="*/ 6858000 h 6858000"/>
              <a:gd name="connsiteX6" fmla="*/ 0 w 3413506"/>
              <a:gd name="connsiteY6" fmla="*/ 6858000 h 6858000"/>
              <a:gd name="connsiteX7" fmla="*/ 0 w 3413506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13506" h="6858000">
                <a:moveTo>
                  <a:pt x="0" y="0"/>
                </a:moveTo>
                <a:lnTo>
                  <a:pt x="3413506" y="0"/>
                </a:lnTo>
                <a:lnTo>
                  <a:pt x="3398268" y="26501"/>
                </a:lnTo>
                <a:cubicBezTo>
                  <a:pt x="2848822" y="1037939"/>
                  <a:pt x="2536723" y="2197022"/>
                  <a:pt x="2536723" y="3429000"/>
                </a:cubicBezTo>
                <a:cubicBezTo>
                  <a:pt x="2536723" y="4660978"/>
                  <a:pt x="2848822" y="5820061"/>
                  <a:pt x="3398268" y="6831499"/>
                </a:cubicBezTo>
                <a:lnTo>
                  <a:pt x="3413506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grayscl/>
            </a:blip>
            <a:stretch>
              <a:fillRect/>
            </a:stretch>
          </a:blipFill>
          <a:ln w="38100">
            <a:noFill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/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airplane"/>
      </p:transition>
    </mc:Choice>
    <mc:Fallback>
      <p:transition spd="slow" advTm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425726" y="645907"/>
            <a:ext cx="5340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71723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ea"/>
                <a:sym typeface="+mn-lt"/>
              </a:rPr>
              <a:t>概      述 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171723"/>
              </a:solidFill>
              <a:effectLst/>
              <a:uLnTx/>
              <a:uFillTx/>
              <a:latin typeface="阿里巴巴普惠体 R" panose="00020600040101010101" pitchFamily="18" charset="-122"/>
              <a:ea typeface="阿里巴巴普惠体 R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870408" y="2076543"/>
            <a:ext cx="5036659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300" normalizeH="0" baseline="0" noProof="0" dirty="0">
                <a:ln>
                  <a:noFill/>
                </a:ln>
                <a:solidFill>
                  <a:srgbClr val="23232E"/>
                </a:solidFill>
                <a:effectLst/>
                <a:uLnTx/>
                <a:uFillTx/>
                <a:latin typeface="Arial" panose="020B0604020202020204"/>
                <a:ea typeface="阿里巴巴普惠体 R" panose="00020600040101010101" pitchFamily="18" charset="-122"/>
                <a:cs typeface="+mn-ea"/>
                <a:sym typeface="+mn-lt"/>
              </a:rPr>
              <a:t>仓库的治安保卫管理是仓库为了防范、制止恶性侵权行为、意外事故对仓库及仓储财产的侵害和破坏，并维护仓储环境的稳定，保证仓储生产经营的顺利开展所进行的管理工作。 </a:t>
            </a:r>
            <a:endParaRPr kumimoji="0" lang="zh-CN" altLang="en-US" sz="1800" b="0" i="0" u="none" strike="noStrike" kern="1200" cap="none" spc="300" normalizeH="0" baseline="0" noProof="0" dirty="0">
              <a:ln>
                <a:noFill/>
              </a:ln>
              <a:solidFill>
                <a:srgbClr val="23232E"/>
              </a:solidFill>
              <a:effectLst/>
              <a:uLnTx/>
              <a:uFillTx/>
              <a:latin typeface="Arial" panose="020B0604020202020204"/>
              <a:ea typeface="阿里巴巴普惠体 R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4" name="矩形 3"/>
          <p:cNvSpPr/>
          <p:nvPr/>
        </p:nvSpPr>
        <p:spPr>
          <a:xfrm flipH="1">
            <a:off x="312051" y="4562490"/>
            <a:ext cx="11556294" cy="991510"/>
          </a:xfrm>
          <a:prstGeom prst="rect">
            <a:avLst/>
          </a:prstGeom>
          <a:solidFill>
            <a:srgbClr val="232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432" y="1712864"/>
            <a:ext cx="4990528" cy="3056061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870408" y="4707989"/>
            <a:ext cx="1696825" cy="339365"/>
            <a:chOff x="6570482" y="1712864"/>
            <a:chExt cx="1696825" cy="339365"/>
          </a:xfrm>
        </p:grpSpPr>
        <p:sp>
          <p:nvSpPr>
            <p:cNvPr id="7" name="箭头: V 形 6"/>
            <p:cNvSpPr/>
            <p:nvPr/>
          </p:nvSpPr>
          <p:spPr>
            <a:xfrm>
              <a:off x="6570482" y="1712864"/>
              <a:ext cx="339365" cy="339365"/>
            </a:xfrm>
            <a:prstGeom prst="chevr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箭头: V 形 7"/>
            <p:cNvSpPr/>
            <p:nvPr/>
          </p:nvSpPr>
          <p:spPr>
            <a:xfrm>
              <a:off x="6909847" y="1712864"/>
              <a:ext cx="339365" cy="339365"/>
            </a:xfrm>
            <a:prstGeom prst="chevr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箭头: V 形 8"/>
            <p:cNvSpPr/>
            <p:nvPr/>
          </p:nvSpPr>
          <p:spPr>
            <a:xfrm>
              <a:off x="7249212" y="1712864"/>
              <a:ext cx="339365" cy="339365"/>
            </a:xfrm>
            <a:prstGeom prst="chevr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箭头: V 形 9"/>
            <p:cNvSpPr/>
            <p:nvPr/>
          </p:nvSpPr>
          <p:spPr>
            <a:xfrm>
              <a:off x="7588577" y="1712864"/>
              <a:ext cx="339365" cy="339365"/>
            </a:xfrm>
            <a:prstGeom prst="chevr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箭头: V 形 10"/>
            <p:cNvSpPr/>
            <p:nvPr/>
          </p:nvSpPr>
          <p:spPr>
            <a:xfrm>
              <a:off x="7927942" y="1712864"/>
              <a:ext cx="339365" cy="339365"/>
            </a:xfrm>
            <a:prstGeom prst="chevr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425726" y="645907"/>
            <a:ext cx="5340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71723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ea"/>
                <a:sym typeface="+mn-lt"/>
              </a:rPr>
              <a:t>库区治安保卫的组织 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171723"/>
              </a:solidFill>
              <a:effectLst/>
              <a:uLnTx/>
              <a:uFillTx/>
              <a:latin typeface="阿里巴巴普惠体 R" panose="00020600040101010101" pitchFamily="18" charset="-122"/>
              <a:ea typeface="阿里巴巴普惠体 R" panose="00020600040101010101" pitchFamily="18" charset="-122"/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514" y="2020315"/>
            <a:ext cx="4848225" cy="323215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079516" y="2017140"/>
            <a:ext cx="4848225" cy="3238500"/>
            <a:chOff x="1079516" y="2017140"/>
            <a:chExt cx="4848225" cy="3238500"/>
          </a:xfrm>
        </p:grpSpPr>
        <p:sp>
          <p:nvSpPr>
            <p:cNvPr id="4" name="矩形 3"/>
            <p:cNvSpPr/>
            <p:nvPr/>
          </p:nvSpPr>
          <p:spPr>
            <a:xfrm>
              <a:off x="1079516" y="2017140"/>
              <a:ext cx="4848225" cy="3238500"/>
            </a:xfrm>
            <a:prstGeom prst="rect">
              <a:avLst/>
            </a:prstGeom>
            <a:solidFill>
              <a:srgbClr val="FF820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1447063" y="2469335"/>
              <a:ext cx="3225523" cy="258532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 R" panose="00020600040101010101" pitchFamily="18" charset="-122"/>
                  <a:ea typeface="阿里巴巴普惠体 R" panose="00020600040101010101" pitchFamily="18" charset="-122"/>
                  <a:cs typeface="+mn-ea"/>
                  <a:sym typeface="+mn-lt"/>
                </a:rPr>
                <a:t>安全防火责任制度</a:t>
              </a: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ea"/>
                <a:sym typeface="+mn-lt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 R" panose="00020600040101010101" pitchFamily="18" charset="-122"/>
                  <a:ea typeface="阿里巴巴普惠体 R" panose="00020600040101010101" pitchFamily="18" charset="-122"/>
                  <a:cs typeface="+mn-ea"/>
                  <a:sym typeface="+mn-lt"/>
                </a:rPr>
                <a:t>安全设施设备保管使用制度</a:t>
              </a: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ea"/>
                <a:sym typeface="+mn-lt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 R" panose="00020600040101010101" pitchFamily="18" charset="-122"/>
                  <a:ea typeface="阿里巴巴普惠体 R" panose="00020600040101010101" pitchFamily="18" charset="-122"/>
                  <a:cs typeface="+mn-ea"/>
                  <a:sym typeface="+mn-lt"/>
                </a:rPr>
                <a:t>门卫值班制度</a:t>
              </a: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ea"/>
                <a:sym typeface="+mn-lt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 R" panose="00020600040101010101" pitchFamily="18" charset="-122"/>
                  <a:ea typeface="阿里巴巴普惠体 R" panose="00020600040101010101" pitchFamily="18" charset="-122"/>
                  <a:cs typeface="+mn-ea"/>
                  <a:sym typeface="+mn-lt"/>
                </a:rPr>
                <a:t>进出仓库管理制度</a:t>
              </a: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ea"/>
                <a:sym typeface="+mn-lt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 R" panose="00020600040101010101" pitchFamily="18" charset="-122"/>
                  <a:ea typeface="阿里巴巴普惠体 R" panose="00020600040101010101" pitchFamily="18" charset="-122"/>
                  <a:cs typeface="+mn-ea"/>
                  <a:sym typeface="+mn-lt"/>
                </a:rPr>
                <a:t>保卫人员值班巡查制度等 </a:t>
              </a:r>
              <a:endPara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ea"/>
                <a:sym typeface="+mn-lt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425726" y="645907"/>
            <a:ext cx="5340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71723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ea"/>
                <a:sym typeface="+mn-lt"/>
              </a:rPr>
              <a:t>库区治安保卫的组织 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171723"/>
              </a:solidFill>
              <a:effectLst/>
              <a:uLnTx/>
              <a:uFillTx/>
              <a:latin typeface="阿里巴巴普惠体 R" panose="00020600040101010101" pitchFamily="18" charset="-122"/>
              <a:ea typeface="阿里巴巴普惠体 R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680964" y="2186910"/>
            <a:ext cx="5506833" cy="2959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/>
                <a:ea typeface="阿里巴巴普惠体 R" panose="00020600040101010101" pitchFamily="18" charset="-122"/>
                <a:cs typeface="+mn-ea"/>
                <a:sym typeface="+mn-lt"/>
              </a:rPr>
              <a:t>治安保卫的管理机构必须有较为高效、精简的机构组成，高层领导负责整个仓库的治安保卫管理工作；各部门、机构的领导是本部门的治安责任人，负责本部门的治安保卫管理工作，对本部门的治安保卫工作负责；治安保卫的职能机构协助领导的治安保卫管理工作，指导各部门的治安保卫管理，领导治安保卫执行机构。 </a:t>
            </a:r>
            <a:endParaRPr kumimoji="0" lang="zh-CN" altLang="en-US" sz="1800" b="0" i="0" u="none" strike="noStrike" kern="1200" cap="none" spc="30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/>
              <a:ea typeface="阿里巴巴普惠体 R" panose="00020600040101010101" pitchFamily="18" charset="-122"/>
              <a:cs typeface="+mn-ea"/>
              <a:sym typeface="+mn-lt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33" y="2135664"/>
            <a:ext cx="4592454" cy="3061636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 flipH="1">
            <a:off x="641932" y="1765283"/>
            <a:ext cx="10734423" cy="3802398"/>
          </a:xfrm>
          <a:prstGeom prst="rect">
            <a:avLst/>
          </a:prstGeom>
          <a:noFill/>
          <a:ln w="28575">
            <a:solidFill>
              <a:srgbClr val="FF82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425726" y="645907"/>
            <a:ext cx="5340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71723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ea"/>
                <a:sym typeface="+mn-lt"/>
              </a:rPr>
              <a:t>治安保卫工作的内容 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171723"/>
              </a:solidFill>
              <a:effectLst/>
              <a:uLnTx/>
              <a:uFillTx/>
              <a:latin typeface="阿里巴巴普惠体 R" panose="00020600040101010101" pitchFamily="18" charset="-122"/>
              <a:ea typeface="阿里巴巴普惠体 R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176642" y="1675179"/>
            <a:ext cx="2593826" cy="586363"/>
          </a:xfrm>
          <a:prstGeom prst="rect">
            <a:avLst/>
          </a:prstGeom>
          <a:solidFill>
            <a:srgbClr val="FF820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cs"/>
              </a:rPr>
              <a:t>出入口和要害部位 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R" panose="00020600040101010101" pitchFamily="18" charset="-122"/>
              <a:ea typeface="阿里巴巴普惠体 R" panose="00020600040101010101" pitchFamily="18" charset="-122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190878" y="1675179"/>
            <a:ext cx="2593826" cy="586363"/>
          </a:xfrm>
          <a:prstGeom prst="rect">
            <a:avLst/>
          </a:prstGeom>
          <a:solidFill>
            <a:srgbClr val="FF820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cs"/>
              </a:rPr>
              <a:t>巡逻检查 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R" panose="00020600040101010101" pitchFamily="18" charset="-122"/>
              <a:ea typeface="阿里巴巴普惠体 R" panose="00020600040101010101" pitchFamily="18" charset="-122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683760" y="1676559"/>
            <a:ext cx="2593826" cy="586363"/>
          </a:xfrm>
          <a:prstGeom prst="rect">
            <a:avLst/>
          </a:prstGeom>
          <a:solidFill>
            <a:srgbClr val="FF820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cs"/>
              </a:rPr>
              <a:t>防盗设施、设备使用 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R" panose="00020600040101010101" pitchFamily="18" charset="-122"/>
              <a:ea typeface="阿里巴巴普惠体 R" panose="00020600040101010101" pitchFamily="18" charset="-122"/>
              <a:cs typeface="+mn-c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176642" y="2894224"/>
            <a:ext cx="2593826" cy="586363"/>
          </a:xfrm>
          <a:prstGeom prst="rect">
            <a:avLst/>
          </a:prstGeom>
          <a:solidFill>
            <a:srgbClr val="FF820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cs"/>
              </a:rPr>
              <a:t>治安检查 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R" panose="00020600040101010101" pitchFamily="18" charset="-122"/>
              <a:ea typeface="阿里巴巴普惠体 R" panose="00020600040101010101" pitchFamily="18" charset="-122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683760" y="2894224"/>
            <a:ext cx="2593826" cy="586363"/>
          </a:xfrm>
          <a:prstGeom prst="rect">
            <a:avLst/>
          </a:prstGeom>
          <a:solidFill>
            <a:srgbClr val="FF820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cs"/>
              </a:rPr>
              <a:t>治安应急 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R" panose="00020600040101010101" pitchFamily="18" charset="-122"/>
              <a:ea typeface="阿里巴巴普惠体 R" panose="00020600040101010101" pitchFamily="18" charset="-122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190878" y="2894224"/>
            <a:ext cx="2593826" cy="586363"/>
          </a:xfrm>
          <a:prstGeom prst="rect">
            <a:avLst/>
          </a:prstGeom>
          <a:solidFill>
            <a:srgbClr val="FF820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cs"/>
              </a:rPr>
              <a:t>巡逻检查 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R" panose="00020600040101010101" pitchFamily="18" charset="-122"/>
              <a:ea typeface="阿里巴巴普惠体 R" panose="00020600040101010101" pitchFamily="18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60" y="4113269"/>
            <a:ext cx="2593826" cy="208580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0878" y="4113269"/>
            <a:ext cx="2593826" cy="208580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642" y="4113269"/>
            <a:ext cx="2593826" cy="20858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832184" y="577516"/>
            <a:ext cx="10527632" cy="5702968"/>
          </a:xfrm>
          <a:prstGeom prst="rect">
            <a:avLst/>
          </a:prstGeom>
          <a:solidFill>
            <a:srgbClr val="F2F2F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2260796" y="1780548"/>
            <a:ext cx="30848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8201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cs"/>
                <a:sym typeface="+mn-lt"/>
              </a:rPr>
              <a:t>Part 02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8201"/>
              </a:solidFill>
              <a:effectLst/>
              <a:uLnTx/>
              <a:uFillTx/>
              <a:latin typeface="阿里巴巴普惠体 R" panose="00020600040101010101" pitchFamily="18" charset="-122"/>
              <a:ea typeface="阿里巴巴普惠体 R" panose="00020600040101010101" pitchFamily="18" charset="-122"/>
              <a:cs typeface="+mn-cs"/>
              <a:sym typeface="+mn-lt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2202975" y="4312502"/>
            <a:ext cx="446114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cs"/>
                <a:sym typeface="+mn-lt"/>
              </a:rPr>
              <a:t>Click here to enter your text and change the color or size of the text. Insert the data text icon, change the picture, and have a good </a:t>
            </a:r>
            <a:r>
              <a:rPr kumimoji="0" lang="en-US" altLang="zh-CN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cs"/>
                <a:sym typeface="+mn-lt"/>
              </a:rPr>
              <a:t>time.contents</a:t>
            </a:r>
            <a:endParaRPr kumimoji="0" lang="en-US" altLang="zh-CN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阿里巴巴普惠体 R" panose="00020600040101010101" pitchFamily="18" charset="-122"/>
              <a:ea typeface="阿里巴巴普惠体 R" panose="00020600040101010101" pitchFamily="18" charset="-122"/>
              <a:cs typeface="+mn-cs"/>
              <a:sym typeface="+mn-lt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2205310" y="2561793"/>
            <a:ext cx="30848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71723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ea"/>
                <a:sym typeface="+mn-lt"/>
              </a:rPr>
              <a:t>库区的消防管理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171723"/>
              </a:solidFill>
              <a:effectLst/>
              <a:uLnTx/>
              <a:uFillTx/>
              <a:latin typeface="阿里巴巴普惠体 R" panose="00020600040101010101" pitchFamily="18" charset="-122"/>
              <a:ea typeface="阿里巴巴普惠体 R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14" name="íṡḻiḍe"/>
          <p:cNvSpPr/>
          <p:nvPr/>
        </p:nvSpPr>
        <p:spPr>
          <a:xfrm flipH="1">
            <a:off x="6664115" y="0"/>
            <a:ext cx="5527885" cy="6858000"/>
          </a:xfrm>
          <a:custGeom>
            <a:avLst/>
            <a:gdLst>
              <a:gd name="connsiteX0" fmla="*/ 0 w 3413506"/>
              <a:gd name="connsiteY0" fmla="*/ 0 h 6858000"/>
              <a:gd name="connsiteX1" fmla="*/ 3413506 w 3413506"/>
              <a:gd name="connsiteY1" fmla="*/ 0 h 6858000"/>
              <a:gd name="connsiteX2" fmla="*/ 3398268 w 3413506"/>
              <a:gd name="connsiteY2" fmla="*/ 26501 h 6858000"/>
              <a:gd name="connsiteX3" fmla="*/ 2536723 w 3413506"/>
              <a:gd name="connsiteY3" fmla="*/ 3429000 h 6858000"/>
              <a:gd name="connsiteX4" fmla="*/ 3398268 w 3413506"/>
              <a:gd name="connsiteY4" fmla="*/ 6831499 h 6858000"/>
              <a:gd name="connsiteX5" fmla="*/ 3413506 w 3413506"/>
              <a:gd name="connsiteY5" fmla="*/ 6858000 h 6858000"/>
              <a:gd name="connsiteX6" fmla="*/ 0 w 3413506"/>
              <a:gd name="connsiteY6" fmla="*/ 6858000 h 6858000"/>
              <a:gd name="connsiteX7" fmla="*/ 0 w 3413506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13506" h="6858000">
                <a:moveTo>
                  <a:pt x="0" y="0"/>
                </a:moveTo>
                <a:lnTo>
                  <a:pt x="3413506" y="0"/>
                </a:lnTo>
                <a:lnTo>
                  <a:pt x="3398268" y="26501"/>
                </a:lnTo>
                <a:cubicBezTo>
                  <a:pt x="2848822" y="1037939"/>
                  <a:pt x="2536723" y="2197022"/>
                  <a:pt x="2536723" y="3429000"/>
                </a:cubicBezTo>
                <a:cubicBezTo>
                  <a:pt x="2536723" y="4660978"/>
                  <a:pt x="2848822" y="5820061"/>
                  <a:pt x="3398268" y="6831499"/>
                </a:cubicBezTo>
                <a:lnTo>
                  <a:pt x="3413506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grayscl/>
            </a:blip>
            <a:stretch>
              <a:fillRect/>
            </a:stretch>
          </a:blipFill>
          <a:ln w="38100">
            <a:noFill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/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airplane"/>
      </p:transition>
    </mc:Choice>
    <mc:Fallback>
      <p:transition spd="slow" advTm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425726" y="645907"/>
            <a:ext cx="5340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71723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ea"/>
                <a:sym typeface="+mn-lt"/>
              </a:rPr>
              <a:t>仓库火灾知识 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171723"/>
              </a:solidFill>
              <a:effectLst/>
              <a:uLnTx/>
              <a:uFillTx/>
              <a:latin typeface="阿里巴巴普惠体 R" panose="00020600040101010101" pitchFamily="18" charset="-122"/>
              <a:ea typeface="阿里巴巴普惠体 R" panose="00020600040101010101" pitchFamily="18" charset="-122"/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94" y="1659401"/>
            <a:ext cx="4857750" cy="32385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871711" y="1650436"/>
            <a:ext cx="55197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/>
                <a:ea typeface="阿里巴巴普惠体 R" panose="00020600040101010101" pitchFamily="18" charset="-122"/>
                <a:cs typeface="+mn-ea"/>
                <a:sym typeface="+mn-lt"/>
              </a:rPr>
              <a:t>是指可燃物分解或挥发出的可燃气体，与空气中的氧剧烈化合，同时发出光热的反应过程。 </a:t>
            </a:r>
            <a:endParaRPr kumimoji="0" lang="zh-CN" altLang="en-US" sz="1800" b="0" i="0" u="none" strike="noStrike" kern="1200" cap="none" spc="30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/>
              <a:ea typeface="阿里巴巴普惠体 R" panose="00020600040101010101" pitchFamily="18" charset="-122"/>
              <a:cs typeface="+mn-ea"/>
              <a:sym typeface="+mn-lt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681494" y="5064776"/>
            <a:ext cx="4857750" cy="934307"/>
            <a:chOff x="681494" y="4741377"/>
            <a:chExt cx="5175368" cy="934307"/>
          </a:xfrm>
        </p:grpSpPr>
        <p:sp>
          <p:nvSpPr>
            <p:cNvPr id="5" name="矩形 4"/>
            <p:cNvSpPr/>
            <p:nvPr/>
          </p:nvSpPr>
          <p:spPr>
            <a:xfrm>
              <a:off x="681494" y="4741377"/>
              <a:ext cx="1634500" cy="364787"/>
            </a:xfrm>
            <a:prstGeom prst="rect">
              <a:avLst/>
            </a:prstGeom>
            <a:solidFill>
              <a:srgbClr val="FF820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 R" panose="00020600040101010101" pitchFamily="18" charset="-122"/>
                  <a:ea typeface="阿里巴巴普惠体 R" panose="00020600040101010101" pitchFamily="18" charset="-122"/>
                  <a:cs typeface="+mn-cs"/>
                </a:rPr>
                <a:t>1</a:t>
              </a: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 R" panose="00020600040101010101" pitchFamily="18" charset="-122"/>
                  <a:ea typeface="阿里巴巴普惠体 R" panose="00020600040101010101" pitchFamily="18" charset="-122"/>
                  <a:cs typeface="+mn-cs"/>
                </a:rPr>
                <a:t>、明火与明火星</a:t>
              </a:r>
              <a:endPara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2451928" y="4741377"/>
              <a:ext cx="1634500" cy="364787"/>
            </a:xfrm>
            <a:prstGeom prst="rect">
              <a:avLst/>
            </a:prstGeom>
            <a:solidFill>
              <a:srgbClr val="FF820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 R" panose="00020600040101010101" pitchFamily="18" charset="-122"/>
                  <a:ea typeface="阿里巴巴普惠体 R" panose="00020600040101010101" pitchFamily="18" charset="-122"/>
                  <a:cs typeface="+mn-cs"/>
                </a:rPr>
                <a:t>2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 R" panose="00020600040101010101" pitchFamily="18" charset="-122"/>
                  <a:ea typeface="阿里巴巴普惠体 R" panose="00020600040101010101" pitchFamily="18" charset="-122"/>
                  <a:cs typeface="+mn-cs"/>
                </a:rPr>
                <a:t>、电火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222362" y="4741377"/>
              <a:ext cx="1634500" cy="364787"/>
            </a:xfrm>
            <a:prstGeom prst="rect">
              <a:avLst/>
            </a:prstGeom>
            <a:solidFill>
              <a:srgbClr val="FF820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 R" panose="00020600040101010101" pitchFamily="18" charset="-122"/>
                  <a:ea typeface="阿里巴巴普惠体 R" panose="00020600040101010101" pitchFamily="18" charset="-122"/>
                  <a:cs typeface="+mn-cs"/>
                </a:rPr>
                <a:t>3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 R" panose="00020600040101010101" pitchFamily="18" charset="-122"/>
                  <a:ea typeface="阿里巴巴普惠体 R" panose="00020600040101010101" pitchFamily="18" charset="-122"/>
                  <a:cs typeface="+mn-cs"/>
                </a:rPr>
                <a:t>、自燃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81494" y="5310897"/>
              <a:ext cx="1634500" cy="364787"/>
            </a:xfrm>
            <a:prstGeom prst="rect">
              <a:avLst/>
            </a:prstGeom>
            <a:solidFill>
              <a:srgbClr val="FF820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 R" panose="00020600040101010101" pitchFamily="18" charset="-122"/>
                  <a:ea typeface="阿里巴巴普惠体 R" panose="00020600040101010101" pitchFamily="18" charset="-122"/>
                  <a:cs typeface="+mn-cs"/>
                </a:rPr>
                <a:t>4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 R" panose="00020600040101010101" pitchFamily="18" charset="-122"/>
                  <a:ea typeface="阿里巴巴普惠体 R" panose="00020600040101010101" pitchFamily="18" charset="-122"/>
                  <a:cs typeface="+mn-cs"/>
                </a:rPr>
                <a:t>、雷电与静电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2451928" y="5310897"/>
              <a:ext cx="1634500" cy="364787"/>
            </a:xfrm>
            <a:prstGeom prst="rect">
              <a:avLst/>
            </a:prstGeom>
            <a:solidFill>
              <a:srgbClr val="FF820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 R" panose="00020600040101010101" pitchFamily="18" charset="-122"/>
                  <a:ea typeface="阿里巴巴普惠体 R" panose="00020600040101010101" pitchFamily="18" charset="-122"/>
                  <a:cs typeface="+mn-cs"/>
                </a:rPr>
                <a:t>5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 R" panose="00020600040101010101" pitchFamily="18" charset="-122"/>
                  <a:ea typeface="阿里巴巴普惠体 R" panose="00020600040101010101" pitchFamily="18" charset="-122"/>
                  <a:cs typeface="+mn-cs"/>
                </a:rPr>
                <a:t>、聚光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4222362" y="5310897"/>
              <a:ext cx="1634500" cy="364787"/>
            </a:xfrm>
            <a:prstGeom prst="rect">
              <a:avLst/>
            </a:prstGeom>
            <a:solidFill>
              <a:srgbClr val="FF820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 R" panose="00020600040101010101" pitchFamily="18" charset="-122"/>
                  <a:ea typeface="阿里巴巴普惠体 R" panose="00020600040101010101" pitchFamily="18" charset="-122"/>
                  <a:cs typeface="+mn-cs"/>
                </a:rPr>
                <a:t>6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 R" panose="00020600040101010101" pitchFamily="18" charset="-122"/>
                  <a:ea typeface="阿里巴巴普惠体 R" panose="00020600040101010101" pitchFamily="18" charset="-122"/>
                  <a:cs typeface="+mn-cs"/>
                </a:rPr>
                <a:t>、撞击和摩擦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cs"/>
              </a:endParaRPr>
            </a:p>
          </p:txBody>
        </p:sp>
      </p:grpSp>
      <p:sp>
        <p:nvSpPr>
          <p:cNvPr id="19" name="矩形 18"/>
          <p:cNvSpPr/>
          <p:nvPr/>
        </p:nvSpPr>
        <p:spPr>
          <a:xfrm>
            <a:off x="5992795" y="3117228"/>
            <a:ext cx="2197893" cy="832202"/>
          </a:xfrm>
          <a:prstGeom prst="rect">
            <a:avLst/>
          </a:prstGeom>
          <a:solidFill>
            <a:srgbClr val="23232E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cs"/>
              </a:rPr>
              <a:t>1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cs"/>
              </a:rPr>
              <a:t>、普通火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R" panose="00020600040101010101" pitchFamily="18" charset="-122"/>
              <a:ea typeface="阿里巴巴普惠体 R" panose="00020600040101010101" pitchFamily="18" charset="-122"/>
              <a:cs typeface="+mn-cs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8766274" y="3117228"/>
            <a:ext cx="2197893" cy="832202"/>
          </a:xfrm>
          <a:prstGeom prst="rect">
            <a:avLst/>
          </a:prstGeom>
          <a:solidFill>
            <a:srgbClr val="23232E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cs"/>
              </a:rPr>
              <a:t>2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cs"/>
              </a:rPr>
              <a:t>、油类火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R" panose="00020600040101010101" pitchFamily="18" charset="-122"/>
              <a:ea typeface="阿里巴巴普惠体 R" panose="00020600040101010101" pitchFamily="18" charset="-122"/>
              <a:cs typeface="+mn-cs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5992795" y="4481800"/>
            <a:ext cx="2197893" cy="832202"/>
          </a:xfrm>
          <a:prstGeom prst="rect">
            <a:avLst/>
          </a:prstGeom>
          <a:solidFill>
            <a:srgbClr val="23232E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cs"/>
              </a:rPr>
              <a:t>3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cs"/>
              </a:rPr>
              <a:t>、电气火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R" panose="00020600040101010101" pitchFamily="18" charset="-122"/>
              <a:ea typeface="阿里巴巴普惠体 R" panose="00020600040101010101" pitchFamily="18" charset="-122"/>
              <a:cs typeface="+mn-cs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8766274" y="4481800"/>
            <a:ext cx="2197893" cy="832202"/>
          </a:xfrm>
          <a:prstGeom prst="rect">
            <a:avLst/>
          </a:prstGeom>
          <a:solidFill>
            <a:srgbClr val="23232E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cs"/>
              </a:rPr>
              <a:t>4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cs"/>
              </a:rPr>
              <a:t>、爆炸性火灾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R" panose="00020600040101010101" pitchFamily="18" charset="-122"/>
              <a:ea typeface="阿里巴巴普惠体 R" panose="00020600040101010101" pitchFamily="18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>
</file>

<file path=ppt/theme/theme1.xml><?xml version="1.0" encoding="utf-8"?>
<a:theme xmlns:a="http://schemas.openxmlformats.org/drawingml/2006/main" name="觅知网​​">
  <a:themeElements>
    <a:clrScheme name="自定义 1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ED7D31"/>
      </a:accent1>
      <a:accent2>
        <a:srgbClr val="ED7D31"/>
      </a:accent2>
      <a:accent3>
        <a:srgbClr val="ED7D31"/>
      </a:accent3>
      <a:accent4>
        <a:srgbClr val="ED7D31"/>
      </a:accent4>
      <a:accent5>
        <a:srgbClr val="ED7D31"/>
      </a:accent5>
      <a:accent6>
        <a:srgbClr val="ED7D31"/>
      </a:accent6>
      <a:hlink>
        <a:srgbClr val="ED7D31"/>
      </a:hlink>
      <a:folHlink>
        <a:srgbClr val="ED7D31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1895</Words>
  <Application>WPS 演示</Application>
  <PresentationFormat>宽屏</PresentationFormat>
  <Paragraphs>268</Paragraphs>
  <Slides>26</Slides>
  <Notes>25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7" baseType="lpstr">
      <vt:lpstr>Arial</vt:lpstr>
      <vt:lpstr>宋体</vt:lpstr>
      <vt:lpstr>Wingdings</vt:lpstr>
      <vt:lpstr>Calibri</vt:lpstr>
      <vt:lpstr>等线</vt:lpstr>
      <vt:lpstr>阿里巴巴普惠体 R</vt:lpstr>
      <vt:lpstr>Arial</vt:lpstr>
      <vt:lpstr>微软雅黑</vt:lpstr>
      <vt:lpstr>Arial Unicode MS</vt:lpstr>
      <vt:lpstr>等线 Light</vt:lpstr>
      <vt:lpstr>觅知网​​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玺猫PPT</dc:creator>
  <cp:lastModifiedBy>A呀土豆baby</cp:lastModifiedBy>
  <cp:revision>14</cp:revision>
  <dcterms:created xsi:type="dcterms:W3CDTF">2021-06-17T11:57:00Z</dcterms:created>
  <dcterms:modified xsi:type="dcterms:W3CDTF">2021-07-14T01:34:35Z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8FCD48A04AA24CF0B895D628262E2B91</vt:lpwstr>
  </property>
  <property fmtid="{D5CDD505-2E9C-101B-9397-08002B2CF9AE}" pid="3" name="KSOProductBuildVer">
    <vt:lpwstr>2052-11.1.0.10578</vt:lpwstr>
  </property>
</Properties>
</file>