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3"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7" userDrawn="1">
          <p15:clr>
            <a:srgbClr val="A4A3A4"/>
          </p15:clr>
        </p15:guide>
        <p15:guide id="3" pos="3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53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114" d="100"/>
          <a:sy n="114" d="100"/>
        </p:scale>
        <p:origin x="-630" y="-108"/>
      </p:cViewPr>
      <p:guideLst>
        <p:guide orient="horz" pos="2160"/>
        <p:guide pos="3817"/>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E816AF-DCBF-40FE-BD72-C867728A5A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4F6FFCF-B518-49D2-9C88-18243CC02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24E6058-C40E-4B90-8E24-75C40CC5A879}"/>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5" name="页脚占位符 4">
            <a:extLst>
              <a:ext uri="{FF2B5EF4-FFF2-40B4-BE49-F238E27FC236}">
                <a16:creationId xmlns:a16="http://schemas.microsoft.com/office/drawing/2014/main" xmlns="" id="{9AB15F93-1E01-463C-8AD0-5484123AF3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802AE3E-1A7F-4004-8AB8-7C0C052976F8}"/>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222640988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A43FA7-FBE0-4AD4-B7EA-364DEE7742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93380EA-EC6A-4A8E-BD2A-BE563AB8259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ED6297B-A44F-4D5C-848D-A6D89CEF6B57}"/>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5" name="页脚占位符 4">
            <a:extLst>
              <a:ext uri="{FF2B5EF4-FFF2-40B4-BE49-F238E27FC236}">
                <a16:creationId xmlns:a16="http://schemas.microsoft.com/office/drawing/2014/main" xmlns="" id="{E4E7EB4D-0BA2-4D8D-980A-9B7A0192FF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4B61D2-9F9C-45A2-8427-9A42B425E984}"/>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106795119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BBD92A8-3F01-4E33-9E2C-C142E06653A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D4487B1-4695-45F8-94F4-0A119AFB6E4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81DD7E7-6DAE-40B1-9653-E78462F495AA}"/>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5" name="页脚占位符 4">
            <a:extLst>
              <a:ext uri="{FF2B5EF4-FFF2-40B4-BE49-F238E27FC236}">
                <a16:creationId xmlns:a16="http://schemas.microsoft.com/office/drawing/2014/main" xmlns="" id="{2A70463E-5127-45EB-9105-6F85CDA8EF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D9DB441-06F7-4537-8364-C6E5430E69E8}"/>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275028352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AFBCF3-12C3-46D1-914B-E4F998E2D1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498B1C2-210C-456C-A933-4EFCB699288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3159092-1724-4A36-BA06-2ED61E32C386}"/>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5" name="页脚占位符 4">
            <a:extLst>
              <a:ext uri="{FF2B5EF4-FFF2-40B4-BE49-F238E27FC236}">
                <a16:creationId xmlns:a16="http://schemas.microsoft.com/office/drawing/2014/main" xmlns="" id="{F143D4D9-9777-4A0F-846E-B196264A2F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434600A-D758-4A78-B245-2D40DA9AB725}"/>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239461451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576E68-4BE7-4A24-9BDE-7D752582EEE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9D46E89-8A37-4787-B413-467C3354EF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5251826-EBDC-4F49-9EB4-6F5A172A1A89}"/>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5" name="页脚占位符 4">
            <a:extLst>
              <a:ext uri="{FF2B5EF4-FFF2-40B4-BE49-F238E27FC236}">
                <a16:creationId xmlns:a16="http://schemas.microsoft.com/office/drawing/2014/main" xmlns="" id="{8FBC8CED-9521-4F15-B106-FD386A9003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D1FE5A5-7CBC-4949-B83B-E47D19378D50}"/>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170475856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CE28BA-EE7F-4767-889B-D3AC5F45A7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F94185D-6B22-426F-AFE8-4B85F41CD1C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2AB5D18-914F-4335-97DB-99400490E1C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C3F13B8-81C7-428C-B657-9435040CC288}"/>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6" name="页脚占位符 5">
            <a:extLst>
              <a:ext uri="{FF2B5EF4-FFF2-40B4-BE49-F238E27FC236}">
                <a16:creationId xmlns:a16="http://schemas.microsoft.com/office/drawing/2014/main" xmlns="" id="{47FE91A6-1D23-4C1B-906B-7BAF4FCD0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5AE814F-24EF-4596-937A-07C69BF8B763}"/>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207169031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7D968E-18BA-46F2-9EB8-38C440B60F9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B1BAD8-51C1-428F-94E6-0FBAB45E7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FDA2061-0CD2-444D-A4FF-EA472B167817}"/>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3D36A354-ADDC-450B-BD51-58228E1C1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569A478-ECDF-4F63-B337-2177AF499A6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CA17EBB-EF21-4310-B2D1-A09BD3441444}"/>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8" name="页脚占位符 7">
            <a:extLst>
              <a:ext uri="{FF2B5EF4-FFF2-40B4-BE49-F238E27FC236}">
                <a16:creationId xmlns:a16="http://schemas.microsoft.com/office/drawing/2014/main" xmlns="" id="{6241D073-2DD7-4F5D-B0D6-EDEFB42F11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A26CE975-601D-43F2-957C-3E9E31657B28}"/>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318150496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F03757-3259-45CC-8617-50E002E9615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424AE09-36AD-46EA-AA18-F35B406FC426}"/>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4" name="页脚占位符 3">
            <a:extLst>
              <a:ext uri="{FF2B5EF4-FFF2-40B4-BE49-F238E27FC236}">
                <a16:creationId xmlns:a16="http://schemas.microsoft.com/office/drawing/2014/main" xmlns="" id="{4F7A0BE6-2C58-45E5-828A-96231C8CAB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406491F-9F57-4FD5-9F77-931056D37BF8}"/>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258282882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F2843E2-9F6B-4D2D-A581-C611594CB0F7}"/>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3" name="页脚占位符 2">
            <a:extLst>
              <a:ext uri="{FF2B5EF4-FFF2-40B4-BE49-F238E27FC236}">
                <a16:creationId xmlns:a16="http://schemas.microsoft.com/office/drawing/2014/main" xmlns="" id="{B678016C-82AC-4B46-A570-542E383BCEB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AE18777-F1FA-435C-9E2A-4E8A0D597564}"/>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84257520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532980-94F0-45BB-9752-6E5E8AE12CD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197602A-3389-4077-90C6-D95309633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D496E8F-8502-4E6E-A4C2-9E6AECCED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B74866B-12FB-4C4C-B443-0898AC776A4D}"/>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6" name="页脚占位符 5">
            <a:extLst>
              <a:ext uri="{FF2B5EF4-FFF2-40B4-BE49-F238E27FC236}">
                <a16:creationId xmlns:a16="http://schemas.microsoft.com/office/drawing/2014/main" xmlns="" id="{65F30B83-D8BE-445F-B270-D3430F5CBA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42BE209-DB72-4692-B5E9-2F534AD5D17B}"/>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344950141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F55FA2-272F-49EA-8D48-2CEAB0D096F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94FF9A1-5850-4D44-9CE9-ADED7B20A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C4BA9CF-567B-4D37-81AF-5AC15FEDE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3C87EED-BA70-4223-BAC0-8532157D7316}"/>
              </a:ext>
            </a:extLst>
          </p:cNvPr>
          <p:cNvSpPr>
            <a:spLocks noGrp="1"/>
          </p:cNvSpPr>
          <p:nvPr>
            <p:ph type="dt" sz="half" idx="10"/>
          </p:nvPr>
        </p:nvSpPr>
        <p:spPr/>
        <p:txBody>
          <a:bodyPr/>
          <a:lstStyle/>
          <a:p>
            <a:fld id="{94CB953E-0DEB-46D9-9E26-0F1AE119A67B}" type="datetimeFigureOut">
              <a:rPr lang="zh-CN" altLang="en-US" smtClean="0"/>
              <a:t>2020/7/24</a:t>
            </a:fld>
            <a:endParaRPr lang="zh-CN" altLang="en-US"/>
          </a:p>
        </p:txBody>
      </p:sp>
      <p:sp>
        <p:nvSpPr>
          <p:cNvPr id="6" name="页脚占位符 5">
            <a:extLst>
              <a:ext uri="{FF2B5EF4-FFF2-40B4-BE49-F238E27FC236}">
                <a16:creationId xmlns:a16="http://schemas.microsoft.com/office/drawing/2014/main" xmlns="" id="{334231A5-1F16-404D-8884-105F2BB2C8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8CBBC09-DD3F-421E-BAD9-66BE168BE08E}"/>
              </a:ext>
            </a:extLst>
          </p:cNvPr>
          <p:cNvSpPr>
            <a:spLocks noGrp="1"/>
          </p:cNvSpPr>
          <p:nvPr>
            <p:ph type="sldNum" sz="quarter" idx="12"/>
          </p:nvPr>
        </p:nvSpPr>
        <p:spPr/>
        <p:txBody>
          <a:body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143926030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6CE98EF-F550-43E1-8B2B-BAE72836A5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21C50E-C7DC-4D22-BA3A-FE55B4565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132F8C0-FA2C-4D9F-B720-A9EDDD70CD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B953E-0DEB-46D9-9E26-0F1AE119A67B}" type="datetimeFigureOut">
              <a:rPr lang="zh-CN" altLang="en-US" smtClean="0"/>
              <a:t>2020/7/24</a:t>
            </a:fld>
            <a:endParaRPr lang="zh-CN" altLang="en-US"/>
          </a:p>
        </p:txBody>
      </p:sp>
      <p:sp>
        <p:nvSpPr>
          <p:cNvPr id="5" name="页脚占位符 4">
            <a:extLst>
              <a:ext uri="{FF2B5EF4-FFF2-40B4-BE49-F238E27FC236}">
                <a16:creationId xmlns:a16="http://schemas.microsoft.com/office/drawing/2014/main" xmlns="" id="{7E5BFE0B-A11A-4366-B1D5-2124F6110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4C0477B-6C8C-45F8-999F-F7B4B511B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B82B-0D6C-440F-908A-EC7B2F72508D}" type="slidenum">
              <a:rPr lang="zh-CN" altLang="en-US" smtClean="0"/>
              <a:t>‹#›</a:t>
            </a:fld>
            <a:endParaRPr lang="zh-CN" altLang="en-US"/>
          </a:p>
        </p:txBody>
      </p:sp>
    </p:spTree>
    <p:extLst>
      <p:ext uri="{BB962C8B-B14F-4D97-AF65-F5344CB8AC3E}">
        <p14:creationId xmlns:p14="http://schemas.microsoft.com/office/powerpoint/2010/main" val="546615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3.wav"/></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CC4BD5FA-4062-4D70-BF83-110433C6051A}"/>
              </a:ext>
            </a:extLst>
          </p:cNvPr>
          <p:cNvPicPr>
            <a:picLocks noChangeAspect="1"/>
          </p:cNvPicPr>
          <p:nvPr/>
        </p:nvPicPr>
        <p:blipFill rotWithShape="1">
          <a:blip r:embed="rId2">
            <a:extLst>
              <a:ext uri="{28A0092B-C50C-407E-A947-70E740481C1C}">
                <a14:useLocalDpi xmlns:a14="http://schemas.microsoft.com/office/drawing/2010/main" val="0"/>
              </a:ext>
            </a:extLst>
          </a:blip>
          <a:srcRect t="13715" b="1828"/>
          <a:stretch/>
        </p:blipFill>
        <p:spPr>
          <a:xfrm>
            <a:off x="0" y="0"/>
            <a:ext cx="12192000" cy="6858000"/>
          </a:xfrm>
          <a:prstGeom prst="rect">
            <a:avLst/>
          </a:prstGeom>
        </p:spPr>
      </p:pic>
      <p:sp>
        <p:nvSpPr>
          <p:cNvPr id="7" name="流程图: 手动输入 6">
            <a:extLst>
              <a:ext uri="{FF2B5EF4-FFF2-40B4-BE49-F238E27FC236}">
                <a16:creationId xmlns:a16="http://schemas.microsoft.com/office/drawing/2014/main" xmlns="" id="{E37D38D7-D678-4578-B61F-EE9FFF16965E}"/>
              </a:ext>
            </a:extLst>
          </p:cNvPr>
          <p:cNvSpPr/>
          <p:nvPr/>
        </p:nvSpPr>
        <p:spPr>
          <a:xfrm rot="16200000">
            <a:off x="7063857" y="421756"/>
            <a:ext cx="3752850" cy="6503437"/>
          </a:xfrm>
          <a:prstGeom prst="flowChartManualInput">
            <a:avLst/>
          </a:prstGeom>
          <a:solidFill>
            <a:srgbClr val="25536D">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xmlns="" id="{BA464CD3-9282-4CBD-8D5C-FDDBE4ADCD0A}"/>
              </a:ext>
            </a:extLst>
          </p:cNvPr>
          <p:cNvSpPr/>
          <p:nvPr/>
        </p:nvSpPr>
        <p:spPr>
          <a:xfrm rot="16200000" flipH="1" flipV="1">
            <a:off x="-5527471" y="-558595"/>
            <a:ext cx="6858000" cy="7771990"/>
          </a:xfrm>
          <a:custGeom>
            <a:avLst/>
            <a:gdLst>
              <a:gd name="connsiteX0" fmla="*/ 0 w 6858000"/>
              <a:gd name="connsiteY0" fmla="*/ 2376927 h 7771990"/>
              <a:gd name="connsiteX1" fmla="*/ 0 w 6858000"/>
              <a:gd name="connsiteY1" fmla="*/ 7771990 h 7771990"/>
              <a:gd name="connsiteX2" fmla="*/ 6858000 w 6858000"/>
              <a:gd name="connsiteY2" fmla="*/ 7771990 h 7771990"/>
              <a:gd name="connsiteX3" fmla="*/ 6858000 w 6858000"/>
              <a:gd name="connsiteY3" fmla="*/ 0 h 7771990"/>
            </a:gdLst>
            <a:ahLst/>
            <a:cxnLst>
              <a:cxn ang="0">
                <a:pos x="connsiteX0" y="connsiteY0"/>
              </a:cxn>
              <a:cxn ang="0">
                <a:pos x="connsiteX1" y="connsiteY1"/>
              </a:cxn>
              <a:cxn ang="0">
                <a:pos x="connsiteX2" y="connsiteY2"/>
              </a:cxn>
              <a:cxn ang="0">
                <a:pos x="connsiteX3" y="connsiteY3"/>
              </a:cxn>
            </a:cxnLst>
            <a:rect l="l" t="t" r="r" b="b"/>
            <a:pathLst>
              <a:path w="6858000" h="7771990">
                <a:moveTo>
                  <a:pt x="0" y="2376927"/>
                </a:moveTo>
                <a:lnTo>
                  <a:pt x="0" y="7771990"/>
                </a:lnTo>
                <a:lnTo>
                  <a:pt x="6858000" y="7771990"/>
                </a:lnTo>
                <a:lnTo>
                  <a:pt x="68580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xmlns="" id="{6E4F7A37-F7F9-4E02-8041-A53FB7FF6ABC}"/>
              </a:ext>
            </a:extLst>
          </p:cNvPr>
          <p:cNvSpPr/>
          <p:nvPr/>
        </p:nvSpPr>
        <p:spPr>
          <a:xfrm rot="16200000" flipH="1" flipV="1">
            <a:off x="5257198" y="4886224"/>
            <a:ext cx="1857475" cy="2105027"/>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xmlns="" id="{291BDF14-B3ED-47B0-BA01-E39D79D6B220}"/>
              </a:ext>
            </a:extLst>
          </p:cNvPr>
          <p:cNvSpPr/>
          <p:nvPr/>
        </p:nvSpPr>
        <p:spPr>
          <a:xfrm rot="16200000" flipH="1" flipV="1">
            <a:off x="5446332" y="4531388"/>
            <a:ext cx="844651" cy="957221"/>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2">
            <a:extLst>
              <a:ext uri="{FF2B5EF4-FFF2-40B4-BE49-F238E27FC236}">
                <a16:creationId xmlns:a16="http://schemas.microsoft.com/office/drawing/2014/main" xmlns="" id="{968DC095-D583-44A5-875A-DA38BD4CC9DE}"/>
              </a:ext>
            </a:extLst>
          </p:cNvPr>
          <p:cNvSpPr>
            <a:spLocks noGrp="1" noChangeArrowheads="1"/>
          </p:cNvSpPr>
          <p:nvPr>
            <p:ph type="ctrTitle"/>
          </p:nvPr>
        </p:nvSpPr>
        <p:spPr>
          <a:xfrm>
            <a:off x="7034877" y="2819567"/>
            <a:ext cx="4739724" cy="1015663"/>
          </a:xfrm>
        </p:spPr>
        <p:txBody>
          <a:bodyPr wrap="square">
            <a:spAutoFit/>
          </a:bodyPr>
          <a:lstStyle/>
          <a:p>
            <a:pPr>
              <a:lnSpc>
                <a:spcPct val="100000"/>
              </a:lnSpc>
            </a:pPr>
            <a:r>
              <a:rPr lang="en-US" altLang="zh-CN" dirty="0">
                <a:solidFill>
                  <a:schemeClr val="bg1"/>
                </a:solidFill>
                <a:latin typeface="微软雅黑" panose="020B0503020204020204" pitchFamily="34" charset="-122"/>
                <a:ea typeface="微软雅黑" panose="020B0503020204020204" pitchFamily="34" charset="-122"/>
              </a:rPr>
              <a:t>EHS</a:t>
            </a:r>
            <a:r>
              <a:rPr lang="zh-CN" altLang="en-US" dirty="0">
                <a:solidFill>
                  <a:schemeClr val="bg1"/>
                </a:solidFill>
                <a:latin typeface="微软雅黑" panose="020B0503020204020204" pitchFamily="34" charset="-122"/>
                <a:ea typeface="微软雅黑" panose="020B0503020204020204" pitchFamily="34" charset="-122"/>
              </a:rPr>
              <a:t>风险管理</a:t>
            </a:r>
          </a:p>
        </p:txBody>
      </p:sp>
      <p:sp>
        <p:nvSpPr>
          <p:cNvPr id="17" name="文本框 16">
            <a:extLst>
              <a:ext uri="{FF2B5EF4-FFF2-40B4-BE49-F238E27FC236}">
                <a16:creationId xmlns:a16="http://schemas.microsoft.com/office/drawing/2014/main" xmlns="" id="{8E78683F-D146-4603-B67A-4B49DAF0D9DD}"/>
              </a:ext>
            </a:extLst>
          </p:cNvPr>
          <p:cNvSpPr txBox="1"/>
          <p:nvPr/>
        </p:nvSpPr>
        <p:spPr>
          <a:xfrm>
            <a:off x="7205903" y="4218340"/>
            <a:ext cx="1415552" cy="369332"/>
          </a:xfrm>
          <a:prstGeom prst="rect">
            <a:avLst/>
          </a:prstGeom>
          <a:noFill/>
        </p:spPr>
        <p:txBody>
          <a:bodyPr wrap="square" rtlCol="0">
            <a:spAutoFit/>
          </a:bodyPr>
          <a:lstStyle/>
          <a:p>
            <a:r>
              <a:rPr lang="zh-CN" altLang="en-US" dirty="0">
                <a:solidFill>
                  <a:schemeClr val="bg1"/>
                </a:solidFill>
              </a:rPr>
              <a:t>培训讲师：</a:t>
            </a:r>
          </a:p>
        </p:txBody>
      </p:sp>
      <p:sp>
        <p:nvSpPr>
          <p:cNvPr id="18" name="文本框 17">
            <a:extLst>
              <a:ext uri="{FF2B5EF4-FFF2-40B4-BE49-F238E27FC236}">
                <a16:creationId xmlns:a16="http://schemas.microsoft.com/office/drawing/2014/main" xmlns="" id="{E06E6590-4C7E-4B9B-8A55-F652F5E6C2D8}"/>
              </a:ext>
            </a:extLst>
          </p:cNvPr>
          <p:cNvSpPr txBox="1"/>
          <p:nvPr/>
        </p:nvSpPr>
        <p:spPr>
          <a:xfrm>
            <a:off x="9698951" y="4237948"/>
            <a:ext cx="1415552" cy="369332"/>
          </a:xfrm>
          <a:prstGeom prst="rect">
            <a:avLst/>
          </a:prstGeom>
          <a:noFill/>
        </p:spPr>
        <p:txBody>
          <a:bodyPr wrap="square" rtlCol="0">
            <a:spAutoFit/>
          </a:bodyPr>
          <a:lstStyle/>
          <a:p>
            <a:r>
              <a:rPr lang="zh-CN" altLang="en-US" dirty="0">
                <a:solidFill>
                  <a:schemeClr val="bg1"/>
                </a:solidFill>
              </a:rPr>
              <a:t>培训日期：</a:t>
            </a:r>
          </a:p>
        </p:txBody>
      </p:sp>
      <p:sp>
        <p:nvSpPr>
          <p:cNvPr id="19" name="任意多边形: 形状 18">
            <a:extLst>
              <a:ext uri="{FF2B5EF4-FFF2-40B4-BE49-F238E27FC236}">
                <a16:creationId xmlns:a16="http://schemas.microsoft.com/office/drawing/2014/main" xmlns="" id="{CA6F4B4C-27B1-4F43-9701-5C0919ABC2B4}"/>
              </a:ext>
            </a:extLst>
          </p:cNvPr>
          <p:cNvSpPr/>
          <p:nvPr/>
        </p:nvSpPr>
        <p:spPr>
          <a:xfrm rot="16200000" flipH="1" flipV="1">
            <a:off x="4544505" y="493536"/>
            <a:ext cx="1857475" cy="2105027"/>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xmlns="" id="{B2569E34-1A95-4469-BF3E-6FEE12A8C573}"/>
              </a:ext>
            </a:extLst>
          </p:cNvPr>
          <p:cNvSpPr/>
          <p:nvPr/>
        </p:nvSpPr>
        <p:spPr>
          <a:xfrm rot="16200000" flipH="1" flipV="1">
            <a:off x="5183357" y="1745553"/>
            <a:ext cx="844651" cy="957221"/>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216974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F760BA51-5D9F-48A7-A82E-646F2365D76F}"/>
              </a:ext>
            </a:extLst>
          </p:cNvPr>
          <p:cNvPicPr>
            <a:picLocks noChangeAspect="1"/>
          </p:cNvPicPr>
          <p:nvPr/>
        </p:nvPicPr>
        <p:blipFill rotWithShape="1">
          <a:blip r:embed="rId2">
            <a:extLst>
              <a:ext uri="{28A0092B-C50C-407E-A947-70E740481C1C}">
                <a14:useLocalDpi xmlns:a14="http://schemas.microsoft.com/office/drawing/2010/main" val="0"/>
              </a:ext>
            </a:extLst>
          </a:blip>
          <a:srcRect b="27496"/>
          <a:stretch/>
        </p:blipFill>
        <p:spPr>
          <a:xfrm>
            <a:off x="0" y="962023"/>
            <a:ext cx="12192000" cy="5895978"/>
          </a:xfrm>
          <a:prstGeom prst="rect">
            <a:avLst/>
          </a:prstGeom>
        </p:spPr>
      </p:pic>
      <p:sp>
        <p:nvSpPr>
          <p:cNvPr id="22" name="矩形 21">
            <a:extLst>
              <a:ext uri="{FF2B5EF4-FFF2-40B4-BE49-F238E27FC236}">
                <a16:creationId xmlns:a16="http://schemas.microsoft.com/office/drawing/2014/main" xmlns="" id="{C7FD7071-728E-4715-A166-F41BA4D282A2}"/>
              </a:ext>
            </a:extLst>
          </p:cNvPr>
          <p:cNvSpPr/>
          <p:nvPr/>
        </p:nvSpPr>
        <p:spPr>
          <a:xfrm>
            <a:off x="0" y="951358"/>
            <a:ext cx="12192000" cy="5917301"/>
          </a:xfrm>
          <a:prstGeom prst="rect">
            <a:avLst/>
          </a:prstGeom>
          <a:solidFill>
            <a:srgbClr val="25536D">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xmlns="" id="{452F6886-D100-479B-B80E-AEE6ED6178C7}"/>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1184AE4D-FC0F-422B-BAB1-9C7136FE635F}"/>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895DDB63-F0CE-497B-8713-4779EBDCE694}"/>
              </a:ext>
            </a:extLst>
          </p:cNvPr>
          <p:cNvSpPr/>
          <p:nvPr/>
        </p:nvSpPr>
        <p:spPr>
          <a:xfrm>
            <a:off x="479425" y="187969"/>
            <a:ext cx="37846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风险管理的要素</a:t>
            </a:r>
          </a:p>
        </p:txBody>
      </p:sp>
      <p:sp>
        <p:nvSpPr>
          <p:cNvPr id="17" name="矩形 16">
            <a:extLst>
              <a:ext uri="{FF2B5EF4-FFF2-40B4-BE49-F238E27FC236}">
                <a16:creationId xmlns:a16="http://schemas.microsoft.com/office/drawing/2014/main" xmlns="" id="{7D32C22F-1969-4262-8976-A4D94CAB3080}"/>
              </a:ext>
            </a:extLst>
          </p:cNvPr>
          <p:cNvSpPr/>
          <p:nvPr/>
        </p:nvSpPr>
        <p:spPr>
          <a:xfrm>
            <a:off x="4183002" y="3643067"/>
            <a:ext cx="902811" cy="523220"/>
          </a:xfrm>
          <a:prstGeom prst="rect">
            <a:avLst/>
          </a:prstGeom>
        </p:spPr>
        <p:txBody>
          <a:bodyPr wrap="none">
            <a:spAutoFit/>
          </a:bodyPr>
          <a:lstStyle/>
          <a:p>
            <a:pPr algn="ctr" eaLnBrk="0" hangingPunct="0"/>
            <a:r>
              <a:rPr lang="zh-CN" altLang="en-US" sz="2800" dirty="0">
                <a:solidFill>
                  <a:schemeClr val="bg1"/>
                </a:solidFill>
                <a:latin typeface="微软雅黑" panose="020B0503020204020204" pitchFamily="34" charset="-122"/>
                <a:ea typeface="微软雅黑" panose="020B0503020204020204" pitchFamily="34" charset="-122"/>
              </a:rPr>
              <a:t>资金</a:t>
            </a:r>
          </a:p>
        </p:txBody>
      </p:sp>
      <p:sp>
        <p:nvSpPr>
          <p:cNvPr id="18" name="矩形 17">
            <a:extLst>
              <a:ext uri="{FF2B5EF4-FFF2-40B4-BE49-F238E27FC236}">
                <a16:creationId xmlns:a16="http://schemas.microsoft.com/office/drawing/2014/main" xmlns="" id="{46A6B35C-01B5-44CE-BB7D-3652F9D08FB6}"/>
              </a:ext>
            </a:extLst>
          </p:cNvPr>
          <p:cNvSpPr/>
          <p:nvPr/>
        </p:nvSpPr>
        <p:spPr>
          <a:xfrm rot="5400000">
            <a:off x="3597630" y="3887316"/>
            <a:ext cx="831912" cy="12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A260295C-1B44-4EF4-ABE8-3B97804D3EAE}"/>
              </a:ext>
            </a:extLst>
          </p:cNvPr>
          <p:cNvSpPr/>
          <p:nvPr/>
        </p:nvSpPr>
        <p:spPr>
          <a:xfrm>
            <a:off x="5721618" y="3051975"/>
            <a:ext cx="2738394" cy="1705403"/>
          </a:xfrm>
          <a:prstGeom prst="rect">
            <a:avLst/>
          </a:prstGeom>
        </p:spPr>
        <p:txBody>
          <a:bodyPr wrap="square">
            <a:spAutoFit/>
          </a:bodyPr>
          <a:lstStyle/>
          <a:p>
            <a:pPr algn="just">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额度满足要求；</a:t>
            </a:r>
          </a:p>
          <a:p>
            <a:pPr algn="just">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具有明确的使用计划；</a:t>
            </a:r>
          </a:p>
          <a:p>
            <a:pPr algn="just">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做到专款专用；</a:t>
            </a:r>
          </a:p>
          <a:p>
            <a:pPr algn="just">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能够降低事故风险。</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直角三角形 23">
            <a:extLst>
              <a:ext uri="{FF2B5EF4-FFF2-40B4-BE49-F238E27FC236}">
                <a16:creationId xmlns:a16="http://schemas.microsoft.com/office/drawing/2014/main" xmlns="" id="{217A19E4-0697-4FFB-8AF8-E978557E3820}"/>
              </a:ext>
            </a:extLst>
          </p:cNvPr>
          <p:cNvSpPr/>
          <p:nvPr/>
        </p:nvSpPr>
        <p:spPr>
          <a:xfrm rot="10800000">
            <a:off x="4949369" y="951352"/>
            <a:ext cx="7242629" cy="1838236"/>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a:extLst>
              <a:ext uri="{FF2B5EF4-FFF2-40B4-BE49-F238E27FC236}">
                <a16:creationId xmlns:a16="http://schemas.microsoft.com/office/drawing/2014/main" xmlns="" id="{3350AA8E-03DA-45B2-869B-A10BEAAE552E}"/>
              </a:ext>
            </a:extLst>
          </p:cNvPr>
          <p:cNvSpPr/>
          <p:nvPr/>
        </p:nvSpPr>
        <p:spPr>
          <a:xfrm rot="10800000" flipH="1" flipV="1">
            <a:off x="0" y="5019764"/>
            <a:ext cx="7242629" cy="1838236"/>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4976066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498503F6-E141-4E14-8486-56334FEB86E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7BCF1C3-3B36-4413-B439-E58E0F5592F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9EFF8177-E657-4311-BD63-B7E07A90220B}"/>
              </a:ext>
            </a:extLst>
          </p:cNvPr>
          <p:cNvSpPr/>
          <p:nvPr/>
        </p:nvSpPr>
        <p:spPr>
          <a:xfrm>
            <a:off x="479425" y="158850"/>
            <a:ext cx="37846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风险管理的要素</a:t>
            </a:r>
          </a:p>
        </p:txBody>
      </p:sp>
      <p:pic>
        <p:nvPicPr>
          <p:cNvPr id="17" name="图片 16">
            <a:extLst>
              <a:ext uri="{FF2B5EF4-FFF2-40B4-BE49-F238E27FC236}">
                <a16:creationId xmlns:a16="http://schemas.microsoft.com/office/drawing/2014/main" xmlns="" id="{884D2DEF-FCF7-4BD4-A862-BB63FA785C46}"/>
              </a:ext>
            </a:extLst>
          </p:cNvPr>
          <p:cNvPicPr>
            <a:picLocks noChangeAspect="1"/>
          </p:cNvPicPr>
          <p:nvPr/>
        </p:nvPicPr>
        <p:blipFill>
          <a:blip r:embed="rId2">
            <a:extLst>
              <a:ext uri="{28A0092B-C50C-407E-A947-70E740481C1C}">
                <a14:useLocalDpi xmlns:a14="http://schemas.microsoft.com/office/drawing/2010/main" val="0"/>
              </a:ext>
            </a:extLst>
          </a:blip>
          <a:srcRect l="21155" t="15660" r="23100" b="13498"/>
          <a:stretch>
            <a:fillRect/>
          </a:stretch>
        </p:blipFill>
        <p:spPr>
          <a:xfrm>
            <a:off x="132736" y="1997909"/>
            <a:ext cx="4611327" cy="3908733"/>
          </a:xfrm>
          <a:custGeom>
            <a:avLst/>
            <a:gdLst>
              <a:gd name="connsiteX0" fmla="*/ 3265136 w 4140722"/>
              <a:gd name="connsiteY0" fmla="*/ 1261686 h 3509831"/>
              <a:gd name="connsiteX1" fmla="*/ 3665799 w 4140722"/>
              <a:gd name="connsiteY1" fmla="*/ 1261686 h 3509831"/>
              <a:gd name="connsiteX2" fmla="*/ 3275887 w 4140722"/>
              <a:gd name="connsiteY2" fmla="*/ 3509831 h 3509831"/>
              <a:gd name="connsiteX3" fmla="*/ 2875224 w 4140722"/>
              <a:gd name="connsiteY3" fmla="*/ 3509831 h 3509831"/>
              <a:gd name="connsiteX4" fmla="*/ 330789 w 4140722"/>
              <a:gd name="connsiteY4" fmla="*/ 1032189 h 3509831"/>
              <a:gd name="connsiteX5" fmla="*/ 535508 w 4140722"/>
              <a:gd name="connsiteY5" fmla="*/ 1032189 h 3509831"/>
              <a:gd name="connsiteX6" fmla="*/ 204719 w 4140722"/>
              <a:gd name="connsiteY6" fmla="*/ 2772020 h 3509831"/>
              <a:gd name="connsiteX7" fmla="*/ 0 w 4140722"/>
              <a:gd name="connsiteY7" fmla="*/ 2772020 h 3509831"/>
              <a:gd name="connsiteX8" fmla="*/ 3936003 w 4140722"/>
              <a:gd name="connsiteY8" fmla="*/ 592070 h 3509831"/>
              <a:gd name="connsiteX9" fmla="*/ 4140722 w 4140722"/>
              <a:gd name="connsiteY9" fmla="*/ 592070 h 3509831"/>
              <a:gd name="connsiteX10" fmla="*/ 3809933 w 4140722"/>
              <a:gd name="connsiteY10" fmla="*/ 2331901 h 3509831"/>
              <a:gd name="connsiteX11" fmla="*/ 3605214 w 4140722"/>
              <a:gd name="connsiteY11" fmla="*/ 2331901 h 3509831"/>
              <a:gd name="connsiteX12" fmla="*/ 1368435 w 4140722"/>
              <a:gd name="connsiteY12" fmla="*/ 304800 h 3509831"/>
              <a:gd name="connsiteX13" fmla="*/ 3280036 w 4140722"/>
              <a:gd name="connsiteY13" fmla="*/ 304800 h 3509831"/>
              <a:gd name="connsiteX14" fmla="*/ 2772287 w 4140722"/>
              <a:gd name="connsiteY14" fmla="*/ 3097930 h 3509831"/>
              <a:gd name="connsiteX15" fmla="*/ 860686 w 4140722"/>
              <a:gd name="connsiteY15" fmla="*/ 3097930 h 3509831"/>
              <a:gd name="connsiteX16" fmla="*/ 855310 w 4140722"/>
              <a:gd name="connsiteY16" fmla="*/ 0 h 3509831"/>
              <a:gd name="connsiteX17" fmla="*/ 1255973 w 4140722"/>
              <a:gd name="connsiteY17" fmla="*/ 0 h 3509831"/>
              <a:gd name="connsiteX18" fmla="*/ 866061 w 4140722"/>
              <a:gd name="connsiteY18" fmla="*/ 2248145 h 3509831"/>
              <a:gd name="connsiteX19" fmla="*/ 465398 w 4140722"/>
              <a:gd name="connsiteY19" fmla="*/ 2248145 h 350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40722" h="3509831">
                <a:moveTo>
                  <a:pt x="3265136" y="1261686"/>
                </a:moveTo>
                <a:lnTo>
                  <a:pt x="3665799" y="1261686"/>
                </a:lnTo>
                <a:lnTo>
                  <a:pt x="3275887" y="3509831"/>
                </a:lnTo>
                <a:lnTo>
                  <a:pt x="2875224" y="3509831"/>
                </a:lnTo>
                <a:close/>
                <a:moveTo>
                  <a:pt x="330789" y="1032189"/>
                </a:moveTo>
                <a:lnTo>
                  <a:pt x="535508" y="1032189"/>
                </a:lnTo>
                <a:lnTo>
                  <a:pt x="204719" y="2772020"/>
                </a:lnTo>
                <a:lnTo>
                  <a:pt x="0" y="2772020"/>
                </a:lnTo>
                <a:close/>
                <a:moveTo>
                  <a:pt x="3936003" y="592070"/>
                </a:moveTo>
                <a:lnTo>
                  <a:pt x="4140722" y="592070"/>
                </a:lnTo>
                <a:lnTo>
                  <a:pt x="3809933" y="2331901"/>
                </a:lnTo>
                <a:lnTo>
                  <a:pt x="3605214" y="2331901"/>
                </a:lnTo>
                <a:close/>
                <a:moveTo>
                  <a:pt x="1368435" y="304800"/>
                </a:moveTo>
                <a:lnTo>
                  <a:pt x="3280036" y="304800"/>
                </a:lnTo>
                <a:lnTo>
                  <a:pt x="2772287" y="3097930"/>
                </a:lnTo>
                <a:lnTo>
                  <a:pt x="860686" y="3097930"/>
                </a:lnTo>
                <a:close/>
                <a:moveTo>
                  <a:pt x="855310" y="0"/>
                </a:moveTo>
                <a:lnTo>
                  <a:pt x="1255973" y="0"/>
                </a:lnTo>
                <a:lnTo>
                  <a:pt x="866061" y="2248145"/>
                </a:lnTo>
                <a:lnTo>
                  <a:pt x="465398" y="2248145"/>
                </a:lnTo>
                <a:close/>
              </a:path>
            </a:pathLst>
          </a:custGeom>
          <a:effectLst>
            <a:outerShdw blurRad="63500" sx="102000" sy="102000" algn="ctr" rotWithShape="0">
              <a:prstClr val="black">
                <a:alpha val="40000"/>
              </a:prstClr>
            </a:outerShdw>
          </a:effectLst>
        </p:spPr>
      </p:pic>
      <p:sp>
        <p:nvSpPr>
          <p:cNvPr id="18" name="矩形 17">
            <a:extLst>
              <a:ext uri="{FF2B5EF4-FFF2-40B4-BE49-F238E27FC236}">
                <a16:creationId xmlns:a16="http://schemas.microsoft.com/office/drawing/2014/main" xmlns="" id="{AAB55959-9B1E-4753-AAE0-923523D78651}"/>
              </a:ext>
            </a:extLst>
          </p:cNvPr>
          <p:cNvSpPr/>
          <p:nvPr/>
        </p:nvSpPr>
        <p:spPr>
          <a:xfrm>
            <a:off x="5301997" y="1743867"/>
            <a:ext cx="902811" cy="523220"/>
          </a:xfrm>
          <a:prstGeom prst="rect">
            <a:avLst/>
          </a:prstGeom>
        </p:spPr>
        <p:txBody>
          <a:bodyPr wrap="none">
            <a:spAutoFit/>
          </a:bodyPr>
          <a:lstStyle/>
          <a:p>
            <a:pPr algn="just" eaLnBrk="0" hangingPunct="0"/>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人力</a:t>
            </a:r>
          </a:p>
        </p:txBody>
      </p:sp>
      <p:sp>
        <p:nvSpPr>
          <p:cNvPr id="19" name="矩形 18">
            <a:extLst>
              <a:ext uri="{FF2B5EF4-FFF2-40B4-BE49-F238E27FC236}">
                <a16:creationId xmlns:a16="http://schemas.microsoft.com/office/drawing/2014/main" xmlns="" id="{EE3F4785-9670-461A-99F5-DDBDBA74AA64}"/>
              </a:ext>
            </a:extLst>
          </p:cNvPr>
          <p:cNvSpPr/>
          <p:nvPr/>
        </p:nvSpPr>
        <p:spPr>
          <a:xfrm rot="10800000">
            <a:off x="5418787" y="2267087"/>
            <a:ext cx="831912" cy="1295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20" name="矩形 19">
            <a:extLst>
              <a:ext uri="{FF2B5EF4-FFF2-40B4-BE49-F238E27FC236}">
                <a16:creationId xmlns:a16="http://schemas.microsoft.com/office/drawing/2014/main" xmlns="" id="{0B1592B9-7637-4C5F-9345-01D8FEF81054}"/>
              </a:ext>
            </a:extLst>
          </p:cNvPr>
          <p:cNvSpPr/>
          <p:nvPr/>
        </p:nvSpPr>
        <p:spPr>
          <a:xfrm>
            <a:off x="5301997" y="2396679"/>
            <a:ext cx="6096000" cy="3367397"/>
          </a:xfrm>
          <a:prstGeom prst="rect">
            <a:avLst/>
          </a:prstGeom>
        </p:spPr>
        <p:txBody>
          <a:bodyPr>
            <a:spAutoFit/>
          </a:bodyPr>
          <a:lstStyle/>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企业决策人员为风险管理提供必要的人力资源（包括组织机构和</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HSE</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管理人员），批准风险管理计划；</a:t>
            </a:r>
          </a:p>
          <a:p>
            <a:pPr algn="just">
              <a:lnSpc>
                <a:spcPct val="150000"/>
              </a:lnSpc>
              <a:buFont typeface="Wingdings" panose="05000000000000000000" pitchFamily="2" charset="2"/>
              <a:buChar char="Ø"/>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HSE</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管理人员组织全体员工的讨论以及编制、修改和监督实施风险管理计划；</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企业员工参与风险管理计划编制，进行本工作岗位及其相关的风险辨识、风险评价、危险控制和事故预防，参加应急救援演习和应急救援工作；</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要求每一个员工都有本岗位要求的风险管理的能力和意识。</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255089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流程图: 手动输入 9">
            <a:extLst>
              <a:ext uri="{FF2B5EF4-FFF2-40B4-BE49-F238E27FC236}">
                <a16:creationId xmlns:a16="http://schemas.microsoft.com/office/drawing/2014/main" xmlns="" id="{A0C6133B-9C0D-4E9C-B3B7-60297D5D9E1E}"/>
              </a:ext>
            </a:extLst>
          </p:cNvPr>
          <p:cNvSpPr/>
          <p:nvPr/>
        </p:nvSpPr>
        <p:spPr>
          <a:xfrm rot="16200000" flipH="1">
            <a:off x="7243945" y="1119976"/>
            <a:ext cx="4612912" cy="5587998"/>
          </a:xfrm>
          <a:prstGeom prst="flowChartManualInpu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xmlns="" id="{314DD4CC-D078-4F25-92F4-485DE422FB45}"/>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5C1918B8-67A2-472C-B912-D835EDCAF5F0}"/>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6D6954F7-21AD-4AC8-AEF7-1E4E6B36FCF5}"/>
              </a:ext>
            </a:extLst>
          </p:cNvPr>
          <p:cNvSpPr/>
          <p:nvPr/>
        </p:nvSpPr>
        <p:spPr>
          <a:xfrm>
            <a:off x="479425" y="160950"/>
            <a:ext cx="37846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风险管理的要素</a:t>
            </a:r>
          </a:p>
        </p:txBody>
      </p:sp>
      <p:pic>
        <p:nvPicPr>
          <p:cNvPr id="11" name="图片 10">
            <a:extLst>
              <a:ext uri="{FF2B5EF4-FFF2-40B4-BE49-F238E27FC236}">
                <a16:creationId xmlns:a16="http://schemas.microsoft.com/office/drawing/2014/main" xmlns="" id="{03DA12E4-89E3-439C-8219-19A31ADDFE61}"/>
              </a:ext>
            </a:extLst>
          </p:cNvPr>
          <p:cNvPicPr>
            <a:picLocks noChangeAspect="1"/>
          </p:cNvPicPr>
          <p:nvPr/>
        </p:nvPicPr>
        <p:blipFill>
          <a:blip r:embed="rId2">
            <a:extLst>
              <a:ext uri="{28A0092B-C50C-407E-A947-70E740481C1C}">
                <a14:useLocalDpi xmlns:a14="http://schemas.microsoft.com/office/drawing/2010/main" val="0"/>
              </a:ext>
            </a:extLst>
          </a:blip>
          <a:srcRect l="19557"/>
          <a:stretch>
            <a:fillRect/>
          </a:stretch>
        </p:blipFill>
        <p:spPr>
          <a:xfrm>
            <a:off x="6966859" y="1757289"/>
            <a:ext cx="5225141" cy="4313372"/>
          </a:xfrm>
          <a:custGeom>
            <a:avLst/>
            <a:gdLst>
              <a:gd name="connsiteX0" fmla="*/ 1045028 w 5225141"/>
              <a:gd name="connsiteY0" fmla="*/ 0 h 4313372"/>
              <a:gd name="connsiteX1" fmla="*/ 5225141 w 5225141"/>
              <a:gd name="connsiteY1" fmla="*/ 0 h 4313372"/>
              <a:gd name="connsiteX2" fmla="*/ 5225141 w 5225141"/>
              <a:gd name="connsiteY2" fmla="*/ 4313372 h 4313372"/>
              <a:gd name="connsiteX3" fmla="*/ 0 w 5225141"/>
              <a:gd name="connsiteY3" fmla="*/ 4313372 h 4313372"/>
            </a:gdLst>
            <a:ahLst/>
            <a:cxnLst>
              <a:cxn ang="0">
                <a:pos x="connsiteX0" y="connsiteY0"/>
              </a:cxn>
              <a:cxn ang="0">
                <a:pos x="connsiteX1" y="connsiteY1"/>
              </a:cxn>
              <a:cxn ang="0">
                <a:pos x="connsiteX2" y="connsiteY2"/>
              </a:cxn>
              <a:cxn ang="0">
                <a:pos x="connsiteX3" y="connsiteY3"/>
              </a:cxn>
            </a:cxnLst>
            <a:rect l="l" t="t" r="r" b="b"/>
            <a:pathLst>
              <a:path w="5225141" h="4313372">
                <a:moveTo>
                  <a:pt x="1045028" y="0"/>
                </a:moveTo>
                <a:lnTo>
                  <a:pt x="5225141" y="0"/>
                </a:lnTo>
                <a:lnTo>
                  <a:pt x="5225141" y="4313372"/>
                </a:lnTo>
                <a:lnTo>
                  <a:pt x="0" y="4313372"/>
                </a:lnTo>
                <a:close/>
              </a:path>
            </a:pathLst>
          </a:custGeom>
          <a:ln>
            <a:solidFill>
              <a:schemeClr val="bg1"/>
            </a:solidFill>
          </a:ln>
        </p:spPr>
      </p:pic>
      <p:sp>
        <p:nvSpPr>
          <p:cNvPr id="12" name="矩形 11">
            <a:extLst>
              <a:ext uri="{FF2B5EF4-FFF2-40B4-BE49-F238E27FC236}">
                <a16:creationId xmlns:a16="http://schemas.microsoft.com/office/drawing/2014/main" xmlns="" id="{F561C24B-2FE0-4EAB-A2AA-DCD62A3DE184}"/>
              </a:ext>
            </a:extLst>
          </p:cNvPr>
          <p:cNvSpPr/>
          <p:nvPr/>
        </p:nvSpPr>
        <p:spPr>
          <a:xfrm rot="10800000">
            <a:off x="919358" y="2376157"/>
            <a:ext cx="831912" cy="1295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13" name="矩形 12">
            <a:extLst>
              <a:ext uri="{FF2B5EF4-FFF2-40B4-BE49-F238E27FC236}">
                <a16:creationId xmlns:a16="http://schemas.microsoft.com/office/drawing/2014/main" xmlns="" id="{2D2893C8-3872-47A6-9718-839F3985E859}"/>
              </a:ext>
            </a:extLst>
          </p:cNvPr>
          <p:cNvSpPr/>
          <p:nvPr/>
        </p:nvSpPr>
        <p:spPr>
          <a:xfrm>
            <a:off x="820466" y="1843606"/>
            <a:ext cx="902811" cy="523220"/>
          </a:xfrm>
          <a:prstGeom prst="rect">
            <a:avLst/>
          </a:prstGeom>
        </p:spPr>
        <p:txBody>
          <a:bodyPr wrap="none">
            <a:spAutoFit/>
          </a:bodyPr>
          <a:lstStyle/>
          <a:p>
            <a:pPr eaLnBrk="0" hangingPunct="0"/>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设备</a:t>
            </a:r>
          </a:p>
        </p:txBody>
      </p:sp>
      <p:sp>
        <p:nvSpPr>
          <p:cNvPr id="14" name="矩形 13">
            <a:extLst>
              <a:ext uri="{FF2B5EF4-FFF2-40B4-BE49-F238E27FC236}">
                <a16:creationId xmlns:a16="http://schemas.microsoft.com/office/drawing/2014/main" xmlns="" id="{F9623FB6-9BD7-47D6-97E5-B6D66FEC8A38}"/>
              </a:ext>
            </a:extLst>
          </p:cNvPr>
          <p:cNvSpPr/>
          <p:nvPr/>
        </p:nvSpPr>
        <p:spPr>
          <a:xfrm>
            <a:off x="820466" y="2628959"/>
            <a:ext cx="5935936" cy="2953950"/>
          </a:xfrm>
          <a:prstGeom prst="rect">
            <a:avLst/>
          </a:prstGeom>
        </p:spPr>
        <p:txBody>
          <a:bodyPr wrap="square">
            <a:spAutoFit/>
          </a:bodyPr>
          <a:lstStyle/>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识别出其正常状态、事故状态和特殊状态的风险，分析这些风险可能造成的事故；</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进行可能事故的风险评价和风险分级，建立可接受风险标准，进行风险监控和风险管理；</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编制针对各类设备的</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HSE</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岗位操作管理规程；</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确保所有设备都处于完好状态，满足法律法规和技术标准的要求，并能够正常运行。</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2520692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723A8FAD-5CC8-47B4-8D29-515651A9355A}"/>
              </a:ext>
            </a:extLst>
          </p:cNvPr>
          <p:cNvPicPr>
            <a:picLocks noChangeAspect="1"/>
          </p:cNvPicPr>
          <p:nvPr/>
        </p:nvPicPr>
        <p:blipFill>
          <a:blip r:embed="rId2">
            <a:extLst>
              <a:ext uri="{28A0092B-C50C-407E-A947-70E740481C1C}">
                <a14:useLocalDpi xmlns:a14="http://schemas.microsoft.com/office/drawing/2010/main" val="0"/>
              </a:ext>
            </a:extLst>
          </a:blip>
          <a:srcRect l="8818" t="3030" r="54015" b="5384"/>
          <a:stretch>
            <a:fillRect/>
          </a:stretch>
        </p:blipFill>
        <p:spPr>
          <a:xfrm>
            <a:off x="-97169" y="1010568"/>
            <a:ext cx="3996147" cy="6568092"/>
          </a:xfrm>
          <a:custGeom>
            <a:avLst/>
            <a:gdLst>
              <a:gd name="connsiteX0" fmla="*/ 1379355 w 3996147"/>
              <a:gd name="connsiteY0" fmla="*/ 664787 h 6568092"/>
              <a:gd name="connsiteX1" fmla="*/ 3996139 w 3996147"/>
              <a:gd name="connsiteY1" fmla="*/ 1480976 h 6568092"/>
              <a:gd name="connsiteX2" fmla="*/ 2616784 w 3996147"/>
              <a:gd name="connsiteY2" fmla="*/ 5903331 h 6568092"/>
              <a:gd name="connsiteX3" fmla="*/ 973763 w 3996147"/>
              <a:gd name="connsiteY3" fmla="*/ 6568092 h 6568092"/>
              <a:gd name="connsiteX4" fmla="*/ 0 w 3996147"/>
              <a:gd name="connsiteY4" fmla="*/ 5087143 h 6568092"/>
              <a:gd name="connsiteX5" fmla="*/ 3022384 w 3996147"/>
              <a:gd name="connsiteY5" fmla="*/ 0 h 6568092"/>
              <a:gd name="connsiteX6" fmla="*/ 3996147 w 3996147"/>
              <a:gd name="connsiteY6" fmla="*/ 1480949 h 6568092"/>
              <a:gd name="connsiteX7" fmla="*/ 1379363 w 3996147"/>
              <a:gd name="connsiteY7" fmla="*/ 664761 h 65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6147" h="6568092">
                <a:moveTo>
                  <a:pt x="1379355" y="664787"/>
                </a:moveTo>
                <a:lnTo>
                  <a:pt x="3996139" y="1480976"/>
                </a:lnTo>
                <a:lnTo>
                  <a:pt x="2616784" y="5903331"/>
                </a:lnTo>
                <a:lnTo>
                  <a:pt x="973763" y="6568092"/>
                </a:lnTo>
                <a:lnTo>
                  <a:pt x="0" y="5087143"/>
                </a:lnTo>
                <a:close/>
                <a:moveTo>
                  <a:pt x="3022384" y="0"/>
                </a:moveTo>
                <a:lnTo>
                  <a:pt x="3996147" y="1480949"/>
                </a:lnTo>
                <a:lnTo>
                  <a:pt x="1379363" y="664761"/>
                </a:lnTo>
                <a:close/>
              </a:path>
            </a:pathLst>
          </a:custGeom>
        </p:spPr>
      </p:pic>
      <p:sp>
        <p:nvSpPr>
          <p:cNvPr id="4" name="平行四边形 3">
            <a:extLst>
              <a:ext uri="{FF2B5EF4-FFF2-40B4-BE49-F238E27FC236}">
                <a16:creationId xmlns:a16="http://schemas.microsoft.com/office/drawing/2014/main" xmlns="" id="{5C1F32B4-EF3C-40D1-999E-B06C2DD1AE4E}"/>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29D27EE-61C2-4580-99FE-AA8CABD22FB5}"/>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4855E053-3123-42F7-AA8B-B862664B05CA}"/>
              </a:ext>
            </a:extLst>
          </p:cNvPr>
          <p:cNvSpPr/>
          <p:nvPr/>
        </p:nvSpPr>
        <p:spPr>
          <a:xfrm>
            <a:off x="479425" y="202418"/>
            <a:ext cx="37846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风险管理的要素</a:t>
            </a:r>
          </a:p>
        </p:txBody>
      </p:sp>
      <p:sp>
        <p:nvSpPr>
          <p:cNvPr id="11" name="平行四边形 10">
            <a:extLst>
              <a:ext uri="{FF2B5EF4-FFF2-40B4-BE49-F238E27FC236}">
                <a16:creationId xmlns:a16="http://schemas.microsoft.com/office/drawing/2014/main" xmlns="" id="{09252BF4-9628-4700-91B3-8D426C96BDF0}"/>
              </a:ext>
            </a:extLst>
          </p:cNvPr>
          <p:cNvSpPr/>
          <p:nvPr/>
        </p:nvSpPr>
        <p:spPr>
          <a:xfrm>
            <a:off x="-203201" y="1047456"/>
            <a:ext cx="1473200" cy="3950825"/>
          </a:xfrm>
          <a:prstGeom prst="parallelogram">
            <a:avLst>
              <a:gd name="adj" fmla="val 886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xmlns="" id="{340C9AC5-9BCD-49C3-8B06-000FBE813EC4}"/>
              </a:ext>
            </a:extLst>
          </p:cNvPr>
          <p:cNvSpPr/>
          <p:nvPr/>
        </p:nvSpPr>
        <p:spPr>
          <a:xfrm>
            <a:off x="1985270" y="5303500"/>
            <a:ext cx="1473200" cy="3950825"/>
          </a:xfrm>
          <a:prstGeom prst="parallelogram">
            <a:avLst>
              <a:gd name="adj" fmla="val 886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0C5F244C-517E-4F0B-B1ED-66F4E30D4CE4}"/>
              </a:ext>
            </a:extLst>
          </p:cNvPr>
          <p:cNvSpPr/>
          <p:nvPr/>
        </p:nvSpPr>
        <p:spPr>
          <a:xfrm rot="16200000">
            <a:off x="4384421" y="1839128"/>
            <a:ext cx="831912" cy="1295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17" name="矩形 16">
            <a:extLst>
              <a:ext uri="{FF2B5EF4-FFF2-40B4-BE49-F238E27FC236}">
                <a16:creationId xmlns:a16="http://schemas.microsoft.com/office/drawing/2014/main" xmlns="" id="{472DDC3D-CCAD-4617-A107-8B886E9785CE}"/>
              </a:ext>
            </a:extLst>
          </p:cNvPr>
          <p:cNvSpPr/>
          <p:nvPr/>
        </p:nvSpPr>
        <p:spPr>
          <a:xfrm>
            <a:off x="4865173" y="1642314"/>
            <a:ext cx="902811" cy="523220"/>
          </a:xfrm>
          <a:prstGeom prst="rect">
            <a:avLst/>
          </a:prstGeom>
        </p:spPr>
        <p:txBody>
          <a:bodyPr wrap="none">
            <a:spAutoFit/>
          </a:bodyPr>
          <a:lstStyle/>
          <a:p>
            <a:pPr eaLnBrk="0" hangingPunct="0"/>
            <a:r>
              <a:rPr lang="zh-CN" altLang="en-US" sz="2800" dirty="0">
                <a:solidFill>
                  <a:schemeClr val="tx1">
                    <a:lumMod val="85000"/>
                    <a:lumOff val="15000"/>
                  </a:schemeClr>
                </a:solidFill>
                <a:latin typeface="微软雅黑" panose="020B0503020204020204" pitchFamily="34" charset="-122"/>
                <a:ea typeface="微软雅黑" panose="020B0503020204020204" pitchFamily="34" charset="-122"/>
              </a:rPr>
              <a:t>物料</a:t>
            </a:r>
          </a:p>
        </p:txBody>
      </p:sp>
      <p:sp>
        <p:nvSpPr>
          <p:cNvPr id="18" name="矩形 17">
            <a:extLst>
              <a:ext uri="{FF2B5EF4-FFF2-40B4-BE49-F238E27FC236}">
                <a16:creationId xmlns:a16="http://schemas.microsoft.com/office/drawing/2014/main" xmlns="" id="{CF7A515B-0046-4EBF-91D9-E26701615892}"/>
              </a:ext>
            </a:extLst>
          </p:cNvPr>
          <p:cNvSpPr/>
          <p:nvPr/>
        </p:nvSpPr>
        <p:spPr>
          <a:xfrm>
            <a:off x="4615542" y="2566623"/>
            <a:ext cx="6953380" cy="3782895"/>
          </a:xfrm>
          <a:prstGeom prst="rect">
            <a:avLst/>
          </a:prstGeom>
        </p:spPr>
        <p:txBody>
          <a:bodyPr wrap="square">
            <a:spAutoFit/>
          </a:bodyPr>
          <a:lstStyle/>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尽量用无毒物料替代有毒物料，用毒性较低的物料替代毒性高的物料；（如配置钻井液的添加剂现均改为无毒的，配置的泥浆也为无害泥浆）</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尽量使用不易引起火灾、爆炸、中毒等危险性小的物料； （如清洗机器配件尽量不用汽油、柴油，而用清洁剂；用水泥代替木材做建筑材料等）</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如需人工搬运，物料的形状、大小、质量、包装应便于搬运；</a:t>
            </a:r>
          </a:p>
          <a:p>
            <a:pPr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有毒有害物料应有明确的标志和说明，如危险化学品应有化学品安全技术说明书（</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MSDS</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）和化学品安全技术标签。</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4967114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F5E70A27-AEB7-4EEB-9A48-EFEDAC3BB553}"/>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04ECDB1-3BBA-488A-A2E8-43686B7DBC85}"/>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7320048E-4D54-496A-9869-F79AA912E955}"/>
              </a:ext>
            </a:extLst>
          </p:cNvPr>
          <p:cNvSpPr/>
          <p:nvPr/>
        </p:nvSpPr>
        <p:spPr>
          <a:xfrm>
            <a:off x="486335" y="188235"/>
            <a:ext cx="37846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风险管理的要素</a:t>
            </a:r>
          </a:p>
        </p:txBody>
      </p:sp>
      <p:pic>
        <p:nvPicPr>
          <p:cNvPr id="8" name="图片 7">
            <a:extLst>
              <a:ext uri="{FF2B5EF4-FFF2-40B4-BE49-F238E27FC236}">
                <a16:creationId xmlns:a16="http://schemas.microsoft.com/office/drawing/2014/main" xmlns="" id="{1AB84400-2C42-4EA1-8D65-9D3AA5854D2F}"/>
              </a:ext>
            </a:extLst>
          </p:cNvPr>
          <p:cNvPicPr>
            <a:picLocks noChangeAspect="1"/>
          </p:cNvPicPr>
          <p:nvPr/>
        </p:nvPicPr>
        <p:blipFill rotWithShape="1">
          <a:blip r:embed="rId2">
            <a:extLst>
              <a:ext uri="{28A0092B-C50C-407E-A947-70E740481C1C}">
                <a14:useLocalDpi xmlns:a14="http://schemas.microsoft.com/office/drawing/2010/main" val="0"/>
              </a:ext>
            </a:extLst>
          </a:blip>
          <a:srcRect l="45350" r="22098"/>
          <a:stretch/>
        </p:blipFill>
        <p:spPr>
          <a:xfrm>
            <a:off x="4639726" y="951361"/>
            <a:ext cx="2912547" cy="5906639"/>
          </a:xfrm>
          <a:prstGeom prst="rect">
            <a:avLst/>
          </a:prstGeom>
        </p:spPr>
      </p:pic>
      <p:sp>
        <p:nvSpPr>
          <p:cNvPr id="9" name="矩形 8">
            <a:extLst>
              <a:ext uri="{FF2B5EF4-FFF2-40B4-BE49-F238E27FC236}">
                <a16:creationId xmlns:a16="http://schemas.microsoft.com/office/drawing/2014/main" xmlns="" id="{464D094A-4EEB-4734-ADEB-2C31BEB0E5DA}"/>
              </a:ext>
            </a:extLst>
          </p:cNvPr>
          <p:cNvSpPr/>
          <p:nvPr/>
        </p:nvSpPr>
        <p:spPr>
          <a:xfrm>
            <a:off x="4639726" y="951358"/>
            <a:ext cx="2912547" cy="5906642"/>
          </a:xfrm>
          <a:prstGeom prst="rect">
            <a:avLst/>
          </a:prstGeom>
          <a:solidFill>
            <a:srgbClr val="25536D">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5C872315-C790-4A96-BE9A-66CB7686C212}"/>
              </a:ext>
            </a:extLst>
          </p:cNvPr>
          <p:cNvSpPr/>
          <p:nvPr/>
        </p:nvSpPr>
        <p:spPr>
          <a:xfrm>
            <a:off x="5644592" y="3361778"/>
            <a:ext cx="902811" cy="523220"/>
          </a:xfrm>
          <a:prstGeom prst="rect">
            <a:avLst/>
          </a:prstGeom>
        </p:spPr>
        <p:txBody>
          <a:bodyPr wrap="none">
            <a:spAutoFit/>
          </a:bodyPr>
          <a:lstStyle/>
          <a:p>
            <a:pPr eaLnBrk="0" hangingPunct="0"/>
            <a:r>
              <a:rPr lang="zh-CN" altLang="en-US" sz="2800" dirty="0">
                <a:solidFill>
                  <a:schemeClr val="bg1"/>
                </a:solidFill>
                <a:latin typeface="微软雅黑" panose="020B0503020204020204" pitchFamily="34" charset="-122"/>
                <a:ea typeface="微软雅黑" panose="020B0503020204020204" pitchFamily="34" charset="-122"/>
              </a:rPr>
              <a:t>环境</a:t>
            </a:r>
          </a:p>
        </p:txBody>
      </p:sp>
      <p:sp>
        <p:nvSpPr>
          <p:cNvPr id="11" name="矩形 10">
            <a:extLst>
              <a:ext uri="{FF2B5EF4-FFF2-40B4-BE49-F238E27FC236}">
                <a16:creationId xmlns:a16="http://schemas.microsoft.com/office/drawing/2014/main" xmlns="" id="{19010B5C-618D-498D-87F8-C51DAA1F2FB7}"/>
              </a:ext>
            </a:extLst>
          </p:cNvPr>
          <p:cNvSpPr/>
          <p:nvPr/>
        </p:nvSpPr>
        <p:spPr>
          <a:xfrm>
            <a:off x="5680043" y="3904679"/>
            <a:ext cx="831912" cy="12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schemeClr val="bg1"/>
              </a:solidFill>
            </a:endParaRPr>
          </a:p>
        </p:txBody>
      </p:sp>
      <p:sp>
        <p:nvSpPr>
          <p:cNvPr id="12" name="平行四边形 11">
            <a:extLst>
              <a:ext uri="{FF2B5EF4-FFF2-40B4-BE49-F238E27FC236}">
                <a16:creationId xmlns:a16="http://schemas.microsoft.com/office/drawing/2014/main" xmlns="" id="{A0A43D29-74C6-424C-ACAB-5C718ED62DDE}"/>
              </a:ext>
            </a:extLst>
          </p:cNvPr>
          <p:cNvSpPr/>
          <p:nvPr/>
        </p:nvSpPr>
        <p:spPr>
          <a:xfrm>
            <a:off x="4165601" y="2169480"/>
            <a:ext cx="751114" cy="537834"/>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xmlns="" id="{558E4F66-3202-4D0C-9246-F9110601599E}"/>
              </a:ext>
            </a:extLst>
          </p:cNvPr>
          <p:cNvSpPr/>
          <p:nvPr/>
        </p:nvSpPr>
        <p:spPr>
          <a:xfrm>
            <a:off x="4165601" y="3208748"/>
            <a:ext cx="751114" cy="53783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1E604292-9540-453A-A46E-CBD4FCF93D6E}"/>
              </a:ext>
            </a:extLst>
          </p:cNvPr>
          <p:cNvSpPr/>
          <p:nvPr/>
        </p:nvSpPr>
        <p:spPr>
          <a:xfrm>
            <a:off x="4134759" y="4248016"/>
            <a:ext cx="751114" cy="537834"/>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平行四边形 14">
            <a:extLst>
              <a:ext uri="{FF2B5EF4-FFF2-40B4-BE49-F238E27FC236}">
                <a16:creationId xmlns:a16="http://schemas.microsoft.com/office/drawing/2014/main" xmlns="" id="{6B66218F-5223-4566-A966-41A23FAF8A8E}"/>
              </a:ext>
            </a:extLst>
          </p:cNvPr>
          <p:cNvSpPr/>
          <p:nvPr/>
        </p:nvSpPr>
        <p:spPr>
          <a:xfrm>
            <a:off x="4134759" y="5287284"/>
            <a:ext cx="751114" cy="53783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xmlns="" id="{FCEA089A-7CA4-4AA6-BA1F-869246E2A697}"/>
              </a:ext>
            </a:extLst>
          </p:cNvPr>
          <p:cNvSpPr/>
          <p:nvPr/>
        </p:nvSpPr>
        <p:spPr>
          <a:xfrm flipH="1">
            <a:off x="7176716" y="2616577"/>
            <a:ext cx="751114" cy="537834"/>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xmlns="" id="{6C38896C-161F-4F95-B67C-867D4DDFCDF8}"/>
              </a:ext>
            </a:extLst>
          </p:cNvPr>
          <p:cNvSpPr/>
          <p:nvPr/>
        </p:nvSpPr>
        <p:spPr>
          <a:xfrm flipH="1">
            <a:off x="7212163" y="3700558"/>
            <a:ext cx="751114" cy="53783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平行四边形 17">
            <a:extLst>
              <a:ext uri="{FF2B5EF4-FFF2-40B4-BE49-F238E27FC236}">
                <a16:creationId xmlns:a16="http://schemas.microsoft.com/office/drawing/2014/main" xmlns="" id="{C10DF597-63C7-4E72-9DC2-81DB0F71D96E}"/>
              </a:ext>
            </a:extLst>
          </p:cNvPr>
          <p:cNvSpPr/>
          <p:nvPr/>
        </p:nvSpPr>
        <p:spPr>
          <a:xfrm flipH="1">
            <a:off x="7212163" y="4819629"/>
            <a:ext cx="751114" cy="537834"/>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4C696812-481E-4398-89DA-2CF143872514}"/>
              </a:ext>
            </a:extLst>
          </p:cNvPr>
          <p:cNvSpPr/>
          <p:nvPr/>
        </p:nvSpPr>
        <p:spPr>
          <a:xfrm>
            <a:off x="835236" y="2256924"/>
            <a:ext cx="3206327"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具有可以完成作业所需的空间</a:t>
            </a:r>
          </a:p>
        </p:txBody>
      </p:sp>
      <p:sp>
        <p:nvSpPr>
          <p:cNvPr id="20" name="矩形 19">
            <a:extLst>
              <a:ext uri="{FF2B5EF4-FFF2-40B4-BE49-F238E27FC236}">
                <a16:creationId xmlns:a16="http://schemas.microsoft.com/office/drawing/2014/main" xmlns="" id="{08E8B99E-E612-41A6-A244-9BF91212464A}"/>
              </a:ext>
            </a:extLst>
          </p:cNvPr>
          <p:cNvSpPr/>
          <p:nvPr/>
        </p:nvSpPr>
        <p:spPr>
          <a:xfrm>
            <a:off x="1997413" y="3292999"/>
            <a:ext cx="2044149"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尽量减少高处作业</a:t>
            </a:r>
          </a:p>
        </p:txBody>
      </p:sp>
      <p:sp>
        <p:nvSpPr>
          <p:cNvPr id="21" name="矩形 20">
            <a:extLst>
              <a:ext uri="{FF2B5EF4-FFF2-40B4-BE49-F238E27FC236}">
                <a16:creationId xmlns:a16="http://schemas.microsoft.com/office/drawing/2014/main" xmlns="" id="{807437E6-6415-4C1E-9C30-4319F3C4A911}"/>
              </a:ext>
            </a:extLst>
          </p:cNvPr>
          <p:cNvSpPr/>
          <p:nvPr/>
        </p:nvSpPr>
        <p:spPr>
          <a:xfrm>
            <a:off x="835235" y="4329074"/>
            <a:ext cx="3206327"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具有合适的照明、湿度和温度</a:t>
            </a:r>
          </a:p>
        </p:txBody>
      </p:sp>
      <p:sp>
        <p:nvSpPr>
          <p:cNvPr id="22" name="矩形 21">
            <a:extLst>
              <a:ext uri="{FF2B5EF4-FFF2-40B4-BE49-F238E27FC236}">
                <a16:creationId xmlns:a16="http://schemas.microsoft.com/office/drawing/2014/main" xmlns="" id="{96C74B1B-254E-4D62-9C3D-3B1EE578376B}"/>
              </a:ext>
            </a:extLst>
          </p:cNvPr>
          <p:cNvSpPr/>
          <p:nvPr/>
        </p:nvSpPr>
        <p:spPr>
          <a:xfrm>
            <a:off x="1764977" y="5357463"/>
            <a:ext cx="2276585"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工作条件良好、整洁</a:t>
            </a:r>
          </a:p>
        </p:txBody>
      </p:sp>
      <p:sp>
        <p:nvSpPr>
          <p:cNvPr id="23" name="矩形 22">
            <a:extLst>
              <a:ext uri="{FF2B5EF4-FFF2-40B4-BE49-F238E27FC236}">
                <a16:creationId xmlns:a16="http://schemas.microsoft.com/office/drawing/2014/main" xmlns="" id="{604FFE39-1532-4ED2-9DF0-1F81B35315D6}"/>
              </a:ext>
            </a:extLst>
          </p:cNvPr>
          <p:cNvSpPr/>
          <p:nvPr/>
        </p:nvSpPr>
        <p:spPr>
          <a:xfrm>
            <a:off x="8051798" y="2684888"/>
            <a:ext cx="2276585"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安全标志清楚、明了</a:t>
            </a:r>
          </a:p>
        </p:txBody>
      </p:sp>
      <p:sp>
        <p:nvSpPr>
          <p:cNvPr id="24" name="矩形 23">
            <a:extLst>
              <a:ext uri="{FF2B5EF4-FFF2-40B4-BE49-F238E27FC236}">
                <a16:creationId xmlns:a16="http://schemas.microsoft.com/office/drawing/2014/main" xmlns="" id="{104E293B-8618-4FCE-AC88-C8C65BD2FAE4}"/>
              </a:ext>
            </a:extLst>
          </p:cNvPr>
          <p:cNvSpPr/>
          <p:nvPr/>
        </p:nvSpPr>
        <p:spPr>
          <a:xfrm>
            <a:off x="8051798" y="3746582"/>
            <a:ext cx="3438762"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具有畅通的紧急撤离出口和道路</a:t>
            </a:r>
          </a:p>
        </p:txBody>
      </p:sp>
      <p:sp>
        <p:nvSpPr>
          <p:cNvPr id="25" name="矩形 24">
            <a:extLst>
              <a:ext uri="{FF2B5EF4-FFF2-40B4-BE49-F238E27FC236}">
                <a16:creationId xmlns:a16="http://schemas.microsoft.com/office/drawing/2014/main" xmlns="" id="{D5D3E4DE-BCD4-424D-85BF-E1DC8DA7EA55}"/>
              </a:ext>
            </a:extLst>
          </p:cNvPr>
          <p:cNvSpPr/>
          <p:nvPr/>
        </p:nvSpPr>
        <p:spPr>
          <a:xfrm>
            <a:off x="8051798" y="4903880"/>
            <a:ext cx="269176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如需要，应设置</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HSE</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监控</a:t>
            </a:r>
          </a:p>
        </p:txBody>
      </p:sp>
      <p:sp>
        <p:nvSpPr>
          <p:cNvPr id="26" name="文本框 25">
            <a:extLst>
              <a:ext uri="{FF2B5EF4-FFF2-40B4-BE49-F238E27FC236}">
                <a16:creationId xmlns:a16="http://schemas.microsoft.com/office/drawing/2014/main" xmlns="" id="{E1795026-35BC-48EB-B0F9-68BE946DC117}"/>
              </a:ext>
            </a:extLst>
          </p:cNvPr>
          <p:cNvSpPr txBox="1"/>
          <p:nvPr/>
        </p:nvSpPr>
        <p:spPr>
          <a:xfrm>
            <a:off x="4280808" y="2204111"/>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1</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xmlns="" id="{261C1B32-1D65-46E0-A86A-2C1D81FFB5E8}"/>
              </a:ext>
            </a:extLst>
          </p:cNvPr>
          <p:cNvSpPr txBox="1"/>
          <p:nvPr/>
        </p:nvSpPr>
        <p:spPr>
          <a:xfrm>
            <a:off x="4270935" y="3246832"/>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2</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xmlns="" id="{94B90DB7-F67B-4CBA-8689-3FE738658C3B}"/>
              </a:ext>
            </a:extLst>
          </p:cNvPr>
          <p:cNvSpPr txBox="1"/>
          <p:nvPr/>
        </p:nvSpPr>
        <p:spPr>
          <a:xfrm>
            <a:off x="4248071" y="4262733"/>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3</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xmlns="" id="{98CB630C-48B1-48C1-B7F2-613C6E8CE1C7}"/>
              </a:ext>
            </a:extLst>
          </p:cNvPr>
          <p:cNvSpPr txBox="1"/>
          <p:nvPr/>
        </p:nvSpPr>
        <p:spPr>
          <a:xfrm>
            <a:off x="4248071" y="5325368"/>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4</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xmlns="" id="{75904D6D-E992-496F-AA94-6454B06D4A4F}"/>
              </a:ext>
            </a:extLst>
          </p:cNvPr>
          <p:cNvSpPr txBox="1"/>
          <p:nvPr/>
        </p:nvSpPr>
        <p:spPr>
          <a:xfrm>
            <a:off x="7291923" y="2654661"/>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5</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xmlns="" id="{68D7C43C-1EDD-4790-8DD5-857F0B74F460}"/>
              </a:ext>
            </a:extLst>
          </p:cNvPr>
          <p:cNvSpPr txBox="1"/>
          <p:nvPr/>
        </p:nvSpPr>
        <p:spPr>
          <a:xfrm>
            <a:off x="7327370" y="3735648"/>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6</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xmlns="" id="{203EB14C-2394-44D9-9000-4D91223A564C}"/>
              </a:ext>
            </a:extLst>
          </p:cNvPr>
          <p:cNvSpPr txBox="1"/>
          <p:nvPr/>
        </p:nvSpPr>
        <p:spPr>
          <a:xfrm>
            <a:off x="7327370" y="4857713"/>
            <a:ext cx="520700" cy="461665"/>
          </a:xfrm>
          <a:prstGeom prst="rect">
            <a:avLst/>
          </a:prstGeom>
          <a:noFill/>
        </p:spPr>
        <p:txBody>
          <a:bodyPr wrap="square" rtlCol="0">
            <a:spAutoFit/>
          </a:bodyPr>
          <a:lstStyle/>
          <a:p>
            <a:pPr algn="ctr"/>
            <a:r>
              <a:rPr lang="en-US" altLang="zh-CN" sz="2400" dirty="0">
                <a:solidFill>
                  <a:schemeClr val="bg1"/>
                </a:solidFill>
                <a:latin typeface="Arial" panose="020B0604020202020204" pitchFamily="34" charset="0"/>
                <a:cs typeface="Arial" panose="020B0604020202020204" pitchFamily="34" charset="0"/>
              </a:rPr>
              <a:t>7</a:t>
            </a:r>
            <a:endParaRPr lang="zh-CN" alt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63251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9B03567E-223F-4E08-8BBC-42193E6F352F}"/>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7D0A410F-D597-4BF1-AE5E-1027DCEE8F8D}"/>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23">
            <a:extLst>
              <a:ext uri="{FF2B5EF4-FFF2-40B4-BE49-F238E27FC236}">
                <a16:creationId xmlns:a16="http://schemas.microsoft.com/office/drawing/2014/main" xmlns="" id="{AC83830B-8AA7-467C-9997-F16B07E1460C}"/>
              </a:ext>
            </a:extLst>
          </p:cNvPr>
          <p:cNvSpPr txBox="1">
            <a:spLocks noChangeArrowheads="1"/>
          </p:cNvSpPr>
          <p:nvPr/>
        </p:nvSpPr>
        <p:spPr bwMode="gray">
          <a:xfrm>
            <a:off x="479425" y="195303"/>
            <a:ext cx="4830168"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dirty="0"/>
              <a:t>风险管理要素之间的关系 </a:t>
            </a:r>
            <a:endParaRPr lang="en-US" altLang="zh-CN" dirty="0"/>
          </a:p>
        </p:txBody>
      </p:sp>
      <p:grpSp>
        <p:nvGrpSpPr>
          <p:cNvPr id="7" name="Group 68">
            <a:extLst>
              <a:ext uri="{FF2B5EF4-FFF2-40B4-BE49-F238E27FC236}">
                <a16:creationId xmlns:a16="http://schemas.microsoft.com/office/drawing/2014/main" xmlns="" id="{B85902F7-625D-48BF-A5C3-BF8CA1D964E1}"/>
              </a:ext>
            </a:extLst>
          </p:cNvPr>
          <p:cNvGrpSpPr>
            <a:grpSpLocks/>
          </p:cNvGrpSpPr>
          <p:nvPr/>
        </p:nvGrpSpPr>
        <p:grpSpPr bwMode="auto">
          <a:xfrm>
            <a:off x="2635249" y="1792397"/>
            <a:ext cx="2233613" cy="1368425"/>
            <a:chOff x="1112" y="1570"/>
            <a:chExt cx="1407" cy="862"/>
          </a:xfrm>
        </p:grpSpPr>
        <p:sp>
          <p:nvSpPr>
            <p:cNvPr id="8" name="Rectangle 24">
              <a:extLst>
                <a:ext uri="{FF2B5EF4-FFF2-40B4-BE49-F238E27FC236}">
                  <a16:creationId xmlns:a16="http://schemas.microsoft.com/office/drawing/2014/main" xmlns="" id="{D91AB890-C76C-44DD-85AF-83E7ED6B0091}"/>
                </a:ext>
              </a:extLst>
            </p:cNvPr>
            <p:cNvSpPr>
              <a:spLocks noChangeArrowheads="1"/>
            </p:cNvSpPr>
            <p:nvPr/>
          </p:nvSpPr>
          <p:spPr bwMode="auto">
            <a:xfrm>
              <a:off x="1112" y="1570"/>
              <a:ext cx="1407" cy="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b="1">
                <a:ea typeface="宋体" panose="02010600030101010101" pitchFamily="2" charset="-122"/>
              </a:endParaRPr>
            </a:p>
          </p:txBody>
        </p:sp>
        <p:sp>
          <p:nvSpPr>
            <p:cNvPr id="9" name="Rectangle 25">
              <a:extLst>
                <a:ext uri="{FF2B5EF4-FFF2-40B4-BE49-F238E27FC236}">
                  <a16:creationId xmlns:a16="http://schemas.microsoft.com/office/drawing/2014/main" xmlns="" id="{DF05CE0F-6A16-44A7-9A50-105A78AA4DDE}"/>
                </a:ext>
              </a:extLst>
            </p:cNvPr>
            <p:cNvSpPr>
              <a:spLocks noChangeArrowheads="1"/>
            </p:cNvSpPr>
            <p:nvPr/>
          </p:nvSpPr>
          <p:spPr bwMode="auto">
            <a:xfrm>
              <a:off x="1202" y="1661"/>
              <a:ext cx="589" cy="6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0" name="Rectangle 26">
              <a:extLst>
                <a:ext uri="{FF2B5EF4-FFF2-40B4-BE49-F238E27FC236}">
                  <a16:creationId xmlns:a16="http://schemas.microsoft.com/office/drawing/2014/main" xmlns="" id="{E2441A94-6D23-4FCF-89B8-EA978737F7CD}"/>
                </a:ext>
              </a:extLst>
            </p:cNvPr>
            <p:cNvSpPr>
              <a:spLocks noChangeArrowheads="1"/>
            </p:cNvSpPr>
            <p:nvPr/>
          </p:nvSpPr>
          <p:spPr bwMode="auto">
            <a:xfrm>
              <a:off x="1293" y="1752"/>
              <a:ext cx="408"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设备</a:t>
              </a:r>
            </a:p>
          </p:txBody>
        </p:sp>
        <p:sp>
          <p:nvSpPr>
            <p:cNvPr id="11" name="Rectangle 27">
              <a:extLst>
                <a:ext uri="{FF2B5EF4-FFF2-40B4-BE49-F238E27FC236}">
                  <a16:creationId xmlns:a16="http://schemas.microsoft.com/office/drawing/2014/main" xmlns="" id="{3B061FAC-83ED-488B-8B6E-4A66ACB18CA7}"/>
                </a:ext>
              </a:extLst>
            </p:cNvPr>
            <p:cNvSpPr>
              <a:spLocks noChangeArrowheads="1"/>
            </p:cNvSpPr>
            <p:nvPr/>
          </p:nvSpPr>
          <p:spPr bwMode="auto">
            <a:xfrm>
              <a:off x="1293" y="1933"/>
              <a:ext cx="408"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物料</a:t>
              </a:r>
            </a:p>
          </p:txBody>
        </p:sp>
        <p:sp>
          <p:nvSpPr>
            <p:cNvPr id="12" name="Rectangle 28">
              <a:extLst>
                <a:ext uri="{FF2B5EF4-FFF2-40B4-BE49-F238E27FC236}">
                  <a16:creationId xmlns:a16="http://schemas.microsoft.com/office/drawing/2014/main" xmlns="" id="{136996CB-0CFC-441E-A9E0-8E24770FF0A6}"/>
                </a:ext>
              </a:extLst>
            </p:cNvPr>
            <p:cNvSpPr>
              <a:spLocks noChangeArrowheads="1"/>
            </p:cNvSpPr>
            <p:nvPr/>
          </p:nvSpPr>
          <p:spPr bwMode="auto">
            <a:xfrm>
              <a:off x="1293" y="2115"/>
              <a:ext cx="408"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环境</a:t>
              </a:r>
            </a:p>
          </p:txBody>
        </p:sp>
        <p:sp>
          <p:nvSpPr>
            <p:cNvPr id="13" name="Rectangle 29">
              <a:extLst>
                <a:ext uri="{FF2B5EF4-FFF2-40B4-BE49-F238E27FC236}">
                  <a16:creationId xmlns:a16="http://schemas.microsoft.com/office/drawing/2014/main" xmlns="" id="{D4D13815-E29F-4F74-8F33-10CCCCA31E21}"/>
                </a:ext>
              </a:extLst>
            </p:cNvPr>
            <p:cNvSpPr>
              <a:spLocks noChangeArrowheads="1"/>
            </p:cNvSpPr>
            <p:nvPr/>
          </p:nvSpPr>
          <p:spPr bwMode="auto">
            <a:xfrm>
              <a:off x="2019" y="1752"/>
              <a:ext cx="408"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人</a:t>
              </a:r>
            </a:p>
          </p:txBody>
        </p:sp>
        <p:sp>
          <p:nvSpPr>
            <p:cNvPr id="14" name="Rectangle 30">
              <a:extLst>
                <a:ext uri="{FF2B5EF4-FFF2-40B4-BE49-F238E27FC236}">
                  <a16:creationId xmlns:a16="http://schemas.microsoft.com/office/drawing/2014/main" xmlns="" id="{D189D760-CD87-408A-87AB-F33FD5BE4082}"/>
                </a:ext>
              </a:extLst>
            </p:cNvPr>
            <p:cNvSpPr>
              <a:spLocks noChangeArrowheads="1"/>
            </p:cNvSpPr>
            <p:nvPr/>
          </p:nvSpPr>
          <p:spPr bwMode="auto">
            <a:xfrm>
              <a:off x="2019" y="2115"/>
              <a:ext cx="408"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方法</a:t>
              </a:r>
            </a:p>
          </p:txBody>
        </p:sp>
        <p:sp>
          <p:nvSpPr>
            <p:cNvPr id="15" name="Line 31">
              <a:extLst>
                <a:ext uri="{FF2B5EF4-FFF2-40B4-BE49-F238E27FC236}">
                  <a16:creationId xmlns:a16="http://schemas.microsoft.com/office/drawing/2014/main" xmlns="" id="{5B0E0CC0-E977-4216-8937-A17F3E8F349F}"/>
                </a:ext>
              </a:extLst>
            </p:cNvPr>
            <p:cNvSpPr>
              <a:spLocks noChangeShapeType="1"/>
            </p:cNvSpPr>
            <p:nvPr/>
          </p:nvSpPr>
          <p:spPr bwMode="auto">
            <a:xfrm>
              <a:off x="1792" y="1809"/>
              <a:ext cx="227" cy="0"/>
            </a:xfrm>
            <a:prstGeom prst="line">
              <a:avLst/>
            </a:prstGeom>
            <a:noFill/>
            <a:ln w="9525">
              <a:solidFill>
                <a:srgbClr val="FF0000"/>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33">
              <a:extLst>
                <a:ext uri="{FF2B5EF4-FFF2-40B4-BE49-F238E27FC236}">
                  <a16:creationId xmlns:a16="http://schemas.microsoft.com/office/drawing/2014/main" xmlns="" id="{54DCF0A9-2534-49F5-A10D-DFEF30881621}"/>
                </a:ext>
              </a:extLst>
            </p:cNvPr>
            <p:cNvSpPr>
              <a:spLocks noChangeShapeType="1"/>
            </p:cNvSpPr>
            <p:nvPr/>
          </p:nvSpPr>
          <p:spPr bwMode="auto">
            <a:xfrm>
              <a:off x="1792" y="2181"/>
              <a:ext cx="227" cy="0"/>
            </a:xfrm>
            <a:prstGeom prst="line">
              <a:avLst/>
            </a:prstGeom>
            <a:noFill/>
            <a:ln w="9525">
              <a:solidFill>
                <a:srgbClr val="FF0000"/>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34">
              <a:extLst>
                <a:ext uri="{FF2B5EF4-FFF2-40B4-BE49-F238E27FC236}">
                  <a16:creationId xmlns:a16="http://schemas.microsoft.com/office/drawing/2014/main" xmlns="" id="{22DEA883-09CA-4997-9E93-993448981414}"/>
                </a:ext>
              </a:extLst>
            </p:cNvPr>
            <p:cNvSpPr>
              <a:spLocks noChangeShapeType="1"/>
            </p:cNvSpPr>
            <p:nvPr/>
          </p:nvSpPr>
          <p:spPr bwMode="auto">
            <a:xfrm>
              <a:off x="2225" y="1888"/>
              <a:ext cx="0" cy="227"/>
            </a:xfrm>
            <a:prstGeom prst="line">
              <a:avLst/>
            </a:prstGeom>
            <a:noFill/>
            <a:ln w="9525">
              <a:solidFill>
                <a:srgbClr val="FF0000"/>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8" name="Rectangle 36">
            <a:extLst>
              <a:ext uri="{FF2B5EF4-FFF2-40B4-BE49-F238E27FC236}">
                <a16:creationId xmlns:a16="http://schemas.microsoft.com/office/drawing/2014/main" xmlns="" id="{84B5FCD5-AE8A-4E51-9704-B134A70EC2F8}"/>
              </a:ext>
            </a:extLst>
          </p:cNvPr>
          <p:cNvSpPr>
            <a:spLocks noChangeArrowheads="1"/>
          </p:cNvSpPr>
          <p:nvPr/>
        </p:nvSpPr>
        <p:spPr bwMode="auto">
          <a:xfrm>
            <a:off x="1193799" y="2224197"/>
            <a:ext cx="647700"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1200" b="1" dirty="0">
                <a:ea typeface="宋体" panose="02010600030101010101" pitchFamily="2" charset="-122"/>
              </a:rPr>
              <a:t>HSE</a:t>
            </a:r>
          </a:p>
          <a:p>
            <a:pPr algn="ctr" eaLnBrk="1" hangingPunct="1"/>
            <a:r>
              <a:rPr lang="zh-CN" altLang="en-US" sz="1200" b="1" dirty="0">
                <a:ea typeface="宋体" panose="02010600030101010101" pitchFamily="2" charset="-122"/>
              </a:rPr>
              <a:t>风险降低</a:t>
            </a:r>
          </a:p>
        </p:txBody>
      </p:sp>
      <p:sp>
        <p:nvSpPr>
          <p:cNvPr id="19" name="AutoShape 37">
            <a:extLst>
              <a:ext uri="{FF2B5EF4-FFF2-40B4-BE49-F238E27FC236}">
                <a16:creationId xmlns:a16="http://schemas.microsoft.com/office/drawing/2014/main" xmlns="" id="{0A239B6E-A6A6-46E5-9DC9-588789610152}"/>
              </a:ext>
            </a:extLst>
          </p:cNvPr>
          <p:cNvSpPr>
            <a:spLocks noChangeArrowheads="1"/>
          </p:cNvSpPr>
          <p:nvPr/>
        </p:nvSpPr>
        <p:spPr bwMode="auto">
          <a:xfrm>
            <a:off x="1914524" y="2152760"/>
            <a:ext cx="576263" cy="576262"/>
          </a:xfrm>
          <a:prstGeom prst="leftArrow">
            <a:avLst>
              <a:gd name="adj1" fmla="val 50000"/>
              <a:gd name="adj2" fmla="val 25000"/>
            </a:avLst>
          </a:prstGeom>
          <a:noFill/>
          <a:ln w="9525">
            <a:solidFill>
              <a:schemeClr val="tx1"/>
            </a:solidFill>
            <a:miter lim="800000"/>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zh-CN" altLang="en-US" sz="1200" b="1">
                <a:ea typeface="宋体" panose="02010600030101010101" pitchFamily="2" charset="-122"/>
              </a:rPr>
              <a:t>输出</a:t>
            </a:r>
          </a:p>
        </p:txBody>
      </p:sp>
      <p:grpSp>
        <p:nvGrpSpPr>
          <p:cNvPr id="20" name="Group 69">
            <a:extLst>
              <a:ext uri="{FF2B5EF4-FFF2-40B4-BE49-F238E27FC236}">
                <a16:creationId xmlns:a16="http://schemas.microsoft.com/office/drawing/2014/main" xmlns="" id="{FA7E85FB-3D6A-438F-9969-7ED2815F240A}"/>
              </a:ext>
            </a:extLst>
          </p:cNvPr>
          <p:cNvGrpSpPr>
            <a:grpSpLocks/>
          </p:cNvGrpSpPr>
          <p:nvPr/>
        </p:nvGrpSpPr>
        <p:grpSpPr bwMode="auto">
          <a:xfrm>
            <a:off x="3425824" y="3232260"/>
            <a:ext cx="647700" cy="601662"/>
            <a:chOff x="1610" y="2477"/>
            <a:chExt cx="408" cy="379"/>
          </a:xfrm>
        </p:grpSpPr>
        <p:sp>
          <p:nvSpPr>
            <p:cNvPr id="21" name="AutoShape 40">
              <a:extLst>
                <a:ext uri="{FF2B5EF4-FFF2-40B4-BE49-F238E27FC236}">
                  <a16:creationId xmlns:a16="http://schemas.microsoft.com/office/drawing/2014/main" xmlns="" id="{EF918313-4C14-4319-AF98-643ABC821392}"/>
                </a:ext>
              </a:extLst>
            </p:cNvPr>
            <p:cNvSpPr>
              <a:spLocks noChangeArrowheads="1"/>
            </p:cNvSpPr>
            <p:nvPr/>
          </p:nvSpPr>
          <p:spPr bwMode="auto">
            <a:xfrm>
              <a:off x="1610" y="2477"/>
              <a:ext cx="408" cy="363"/>
            </a:xfrm>
            <a:prstGeom prst="upArrow">
              <a:avLst>
                <a:gd name="adj1" fmla="val 50000"/>
                <a:gd name="adj2" fmla="val 25000"/>
              </a:avLst>
            </a:prstGeom>
            <a:noFill/>
            <a:ln w="9525">
              <a:solidFill>
                <a:schemeClr val="tx1"/>
              </a:solidFill>
              <a:miter lim="800000"/>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b="1">
                <a:ea typeface="宋体" panose="02010600030101010101" pitchFamily="2" charset="-122"/>
              </a:endParaRPr>
            </a:p>
          </p:txBody>
        </p:sp>
        <p:sp>
          <p:nvSpPr>
            <p:cNvPr id="22" name="Text Box 42">
              <a:extLst>
                <a:ext uri="{FF2B5EF4-FFF2-40B4-BE49-F238E27FC236}">
                  <a16:creationId xmlns:a16="http://schemas.microsoft.com/office/drawing/2014/main" xmlns="" id="{A3BB2A34-4F23-477E-A5A4-BEC3A67BC262}"/>
                </a:ext>
              </a:extLst>
            </p:cNvPr>
            <p:cNvSpPr txBox="1">
              <a:spLocks noChangeArrowheads="1"/>
            </p:cNvSpPr>
            <p:nvPr/>
          </p:nvSpPr>
          <p:spPr bwMode="auto">
            <a:xfrm>
              <a:off x="1713" y="2568"/>
              <a:ext cx="18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zh-CN" altLang="en-US" sz="1200" b="1">
                  <a:ea typeface="宋体" panose="02010600030101010101" pitchFamily="2" charset="-122"/>
                </a:rPr>
                <a:t>策划</a:t>
              </a:r>
            </a:p>
          </p:txBody>
        </p:sp>
      </p:grpSp>
      <p:grpSp>
        <p:nvGrpSpPr>
          <p:cNvPr id="23" name="Group 67">
            <a:extLst>
              <a:ext uri="{FF2B5EF4-FFF2-40B4-BE49-F238E27FC236}">
                <a16:creationId xmlns:a16="http://schemas.microsoft.com/office/drawing/2014/main" xmlns="" id="{D1274582-3FC0-42C4-B1BE-C8B9B84F1A8D}"/>
              </a:ext>
            </a:extLst>
          </p:cNvPr>
          <p:cNvGrpSpPr>
            <a:grpSpLocks/>
          </p:cNvGrpSpPr>
          <p:nvPr/>
        </p:nvGrpSpPr>
        <p:grpSpPr bwMode="auto">
          <a:xfrm>
            <a:off x="2633662" y="3881547"/>
            <a:ext cx="2233612" cy="1223963"/>
            <a:chOff x="1111" y="2886"/>
            <a:chExt cx="1407" cy="771"/>
          </a:xfrm>
        </p:grpSpPr>
        <p:sp>
          <p:nvSpPr>
            <p:cNvPr id="24" name="Rectangle 39">
              <a:extLst>
                <a:ext uri="{FF2B5EF4-FFF2-40B4-BE49-F238E27FC236}">
                  <a16:creationId xmlns:a16="http://schemas.microsoft.com/office/drawing/2014/main" xmlns="" id="{2D498716-0CEB-46B0-9841-8B3979FFE924}"/>
                </a:ext>
              </a:extLst>
            </p:cNvPr>
            <p:cNvSpPr>
              <a:spLocks noChangeArrowheads="1"/>
            </p:cNvSpPr>
            <p:nvPr/>
          </p:nvSpPr>
          <p:spPr bwMode="auto">
            <a:xfrm>
              <a:off x="1111" y="2886"/>
              <a:ext cx="1407" cy="7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b="1">
                <a:ea typeface="宋体" panose="02010600030101010101" pitchFamily="2" charset="-122"/>
              </a:endParaRPr>
            </a:p>
          </p:txBody>
        </p:sp>
        <p:sp>
          <p:nvSpPr>
            <p:cNvPr id="25" name="Rectangle 43">
              <a:extLst>
                <a:ext uri="{FF2B5EF4-FFF2-40B4-BE49-F238E27FC236}">
                  <a16:creationId xmlns:a16="http://schemas.microsoft.com/office/drawing/2014/main" xmlns="" id="{8817C72B-DA92-4B31-BA9E-6A93BAF938B1}"/>
                </a:ext>
              </a:extLst>
            </p:cNvPr>
            <p:cNvSpPr>
              <a:spLocks noChangeArrowheads="1"/>
            </p:cNvSpPr>
            <p:nvPr/>
          </p:nvSpPr>
          <p:spPr bwMode="auto">
            <a:xfrm>
              <a:off x="1407" y="2976"/>
              <a:ext cx="817"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风险辨识</a:t>
              </a:r>
            </a:p>
          </p:txBody>
        </p:sp>
        <p:sp>
          <p:nvSpPr>
            <p:cNvPr id="26" name="Rectangle 44">
              <a:extLst>
                <a:ext uri="{FF2B5EF4-FFF2-40B4-BE49-F238E27FC236}">
                  <a16:creationId xmlns:a16="http://schemas.microsoft.com/office/drawing/2014/main" xmlns="" id="{B83F75D7-0445-491F-9E0D-756F02FA5985}"/>
                </a:ext>
              </a:extLst>
            </p:cNvPr>
            <p:cNvSpPr>
              <a:spLocks noChangeArrowheads="1"/>
            </p:cNvSpPr>
            <p:nvPr/>
          </p:nvSpPr>
          <p:spPr bwMode="auto">
            <a:xfrm>
              <a:off x="1407" y="3203"/>
              <a:ext cx="817"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风险评价</a:t>
              </a:r>
            </a:p>
          </p:txBody>
        </p:sp>
        <p:sp>
          <p:nvSpPr>
            <p:cNvPr id="27" name="Rectangle 45">
              <a:extLst>
                <a:ext uri="{FF2B5EF4-FFF2-40B4-BE49-F238E27FC236}">
                  <a16:creationId xmlns:a16="http://schemas.microsoft.com/office/drawing/2014/main" xmlns="" id="{911409A7-BB56-4784-9F8C-CF2E79C9A0DE}"/>
                </a:ext>
              </a:extLst>
            </p:cNvPr>
            <p:cNvSpPr>
              <a:spLocks noChangeArrowheads="1"/>
            </p:cNvSpPr>
            <p:nvPr/>
          </p:nvSpPr>
          <p:spPr bwMode="auto">
            <a:xfrm>
              <a:off x="1407" y="3430"/>
              <a:ext cx="817" cy="1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风险控制</a:t>
              </a:r>
            </a:p>
          </p:txBody>
        </p:sp>
      </p:grpSp>
      <p:sp>
        <p:nvSpPr>
          <p:cNvPr id="28" name="Rectangle 48">
            <a:extLst>
              <a:ext uri="{FF2B5EF4-FFF2-40B4-BE49-F238E27FC236}">
                <a16:creationId xmlns:a16="http://schemas.microsoft.com/office/drawing/2014/main" xmlns="" id="{11C25362-840D-4705-9DB9-A625BDC1DC7D}"/>
              </a:ext>
            </a:extLst>
          </p:cNvPr>
          <p:cNvSpPr>
            <a:spLocks noChangeArrowheads="1"/>
          </p:cNvSpPr>
          <p:nvPr/>
        </p:nvSpPr>
        <p:spPr bwMode="auto">
          <a:xfrm>
            <a:off x="1193799" y="4384785"/>
            <a:ext cx="647700"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资金</a:t>
            </a:r>
          </a:p>
        </p:txBody>
      </p:sp>
      <p:sp>
        <p:nvSpPr>
          <p:cNvPr id="29" name="AutoShape 49">
            <a:extLst>
              <a:ext uri="{FF2B5EF4-FFF2-40B4-BE49-F238E27FC236}">
                <a16:creationId xmlns:a16="http://schemas.microsoft.com/office/drawing/2014/main" xmlns="" id="{925F96E1-61B7-4E93-AFC6-C0A44FE8807D}"/>
              </a:ext>
            </a:extLst>
          </p:cNvPr>
          <p:cNvSpPr>
            <a:spLocks noChangeArrowheads="1"/>
          </p:cNvSpPr>
          <p:nvPr/>
        </p:nvSpPr>
        <p:spPr bwMode="auto">
          <a:xfrm>
            <a:off x="1985962" y="4311760"/>
            <a:ext cx="576262" cy="576262"/>
          </a:xfrm>
          <a:prstGeom prst="rightArrow">
            <a:avLst>
              <a:gd name="adj1" fmla="val 50000"/>
              <a:gd name="adj2" fmla="val 25000"/>
            </a:avLst>
          </a:prstGeom>
          <a:noFill/>
          <a:ln w="9525">
            <a:solidFill>
              <a:schemeClr val="tx1"/>
            </a:solidFill>
            <a:miter lim="800000"/>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1200" b="1">
                <a:ea typeface="宋体" panose="02010600030101010101" pitchFamily="2" charset="-122"/>
              </a:rPr>
              <a:t>输入</a:t>
            </a:r>
          </a:p>
        </p:txBody>
      </p:sp>
      <p:sp>
        <p:nvSpPr>
          <p:cNvPr id="30" name="AutoShape 50">
            <a:extLst>
              <a:ext uri="{FF2B5EF4-FFF2-40B4-BE49-F238E27FC236}">
                <a16:creationId xmlns:a16="http://schemas.microsoft.com/office/drawing/2014/main" xmlns="" id="{E581719A-8A8A-4CF8-86B8-3350B1E39401}"/>
              </a:ext>
            </a:extLst>
          </p:cNvPr>
          <p:cNvSpPr>
            <a:spLocks noChangeArrowheads="1"/>
          </p:cNvSpPr>
          <p:nvPr/>
        </p:nvSpPr>
        <p:spPr bwMode="auto">
          <a:xfrm rot="16200000">
            <a:off x="3967956" y="2836178"/>
            <a:ext cx="2951162" cy="1152525"/>
          </a:xfrm>
          <a:prstGeom prst="curvedUpArrow">
            <a:avLst>
              <a:gd name="adj1" fmla="val 51212"/>
              <a:gd name="adj2" fmla="val 102424"/>
              <a:gd name="adj3" fmla="val 33333"/>
            </a:avLst>
          </a:prstGeom>
          <a:noFill/>
          <a:ln w="9525">
            <a:solidFill>
              <a:schemeClr val="tx1"/>
            </a:solidFill>
            <a:miter lim="800000"/>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zh-CN" sz="1200" b="1">
                <a:ea typeface="宋体" panose="02010600030101010101" pitchFamily="2" charset="-122"/>
              </a:rPr>
              <a:t> H</a:t>
            </a:r>
          </a:p>
          <a:p>
            <a:pPr eaLnBrk="1" hangingPunct="1"/>
            <a:r>
              <a:rPr lang="en-US" altLang="zh-CN" sz="1200" b="1">
                <a:ea typeface="宋体" panose="02010600030101010101" pitchFamily="2" charset="-122"/>
              </a:rPr>
              <a:t>       S</a:t>
            </a:r>
          </a:p>
          <a:p>
            <a:pPr eaLnBrk="1" hangingPunct="1"/>
            <a:r>
              <a:rPr lang="en-US" altLang="zh-CN" sz="1200" b="1">
                <a:ea typeface="宋体" panose="02010600030101010101" pitchFamily="2" charset="-122"/>
              </a:rPr>
              <a:t>            E</a:t>
            </a:r>
            <a:endParaRPr lang="zh-CN" altLang="en-US" sz="1200" b="1">
              <a:ea typeface="宋体" panose="02010600030101010101" pitchFamily="2" charset="-122"/>
            </a:endParaRPr>
          </a:p>
          <a:p>
            <a:pPr eaLnBrk="1" hangingPunct="1"/>
            <a:endParaRPr lang="zh-CN" altLang="en-US" sz="1200" b="1">
              <a:ea typeface="宋体" panose="02010600030101010101" pitchFamily="2" charset="-122"/>
            </a:endParaRPr>
          </a:p>
          <a:p>
            <a:pPr eaLnBrk="1" hangingPunct="1"/>
            <a:endParaRPr lang="zh-CN" altLang="en-US" sz="1200" b="1">
              <a:ea typeface="宋体" panose="02010600030101010101" pitchFamily="2" charset="-122"/>
            </a:endParaRPr>
          </a:p>
          <a:p>
            <a:pPr eaLnBrk="1" hangingPunct="1"/>
            <a:endParaRPr lang="zh-CN" altLang="en-US" sz="1200" b="1">
              <a:ea typeface="宋体" panose="02010600030101010101" pitchFamily="2" charset="-122"/>
            </a:endParaRPr>
          </a:p>
          <a:p>
            <a:pPr eaLnBrk="1" hangingPunct="1"/>
            <a:endParaRPr lang="zh-CN" altLang="en-US" sz="1200" b="1">
              <a:ea typeface="宋体" panose="02010600030101010101" pitchFamily="2" charset="-122"/>
            </a:endParaRPr>
          </a:p>
          <a:p>
            <a:pPr eaLnBrk="1" hangingPunct="1"/>
            <a:endParaRPr lang="zh-CN" altLang="en-US" sz="1200" b="1">
              <a:ea typeface="宋体" panose="02010600030101010101" pitchFamily="2" charset="-122"/>
            </a:endParaRPr>
          </a:p>
          <a:p>
            <a:pPr eaLnBrk="1" hangingPunct="1"/>
            <a:r>
              <a:rPr lang="zh-CN" altLang="en-US" sz="1200" b="1">
                <a:ea typeface="宋体" panose="02010600030101010101" pitchFamily="2" charset="-122"/>
              </a:rPr>
              <a:t>                风    </a:t>
            </a:r>
          </a:p>
          <a:p>
            <a:pPr eaLnBrk="1" hangingPunct="1"/>
            <a:r>
              <a:rPr lang="zh-CN" altLang="en-US" sz="1200" b="1">
                <a:ea typeface="宋体" panose="02010600030101010101" pitchFamily="2" charset="-122"/>
              </a:rPr>
              <a:t>             险 </a:t>
            </a:r>
          </a:p>
          <a:p>
            <a:pPr eaLnBrk="1" hangingPunct="1"/>
            <a:r>
              <a:rPr lang="zh-CN" altLang="en-US" sz="1200" b="1">
                <a:ea typeface="宋体" panose="02010600030101010101" pitchFamily="2" charset="-122"/>
              </a:rPr>
              <a:t>        管</a:t>
            </a:r>
          </a:p>
          <a:p>
            <a:pPr eaLnBrk="1" hangingPunct="1"/>
            <a:r>
              <a:rPr lang="zh-CN" altLang="en-US" sz="1200" b="1">
                <a:ea typeface="宋体" panose="02010600030101010101" pitchFamily="2" charset="-122"/>
              </a:rPr>
              <a:t>  理</a:t>
            </a:r>
          </a:p>
        </p:txBody>
      </p:sp>
      <p:sp>
        <p:nvSpPr>
          <p:cNvPr id="31" name="Text Box 57">
            <a:extLst>
              <a:ext uri="{FF2B5EF4-FFF2-40B4-BE49-F238E27FC236}">
                <a16:creationId xmlns:a16="http://schemas.microsoft.com/office/drawing/2014/main" xmlns="" id="{D7C872C0-DCC0-4477-A495-11A110E72E2C}"/>
              </a:ext>
            </a:extLst>
          </p:cNvPr>
          <p:cNvSpPr txBox="1">
            <a:spLocks noChangeArrowheads="1"/>
          </p:cNvSpPr>
          <p:nvPr/>
        </p:nvSpPr>
        <p:spPr bwMode="auto">
          <a:xfrm>
            <a:off x="1909761" y="5537310"/>
            <a:ext cx="316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风险管理要素关系示意图</a:t>
            </a:r>
          </a:p>
        </p:txBody>
      </p:sp>
      <p:sp>
        <p:nvSpPr>
          <p:cNvPr id="32" name="Rectangle 54">
            <a:extLst>
              <a:ext uri="{FF2B5EF4-FFF2-40B4-BE49-F238E27FC236}">
                <a16:creationId xmlns:a16="http://schemas.microsoft.com/office/drawing/2014/main" xmlns="" id="{A65137EF-2746-4BE3-AFAC-3B3ED91570F3}"/>
              </a:ext>
            </a:extLst>
          </p:cNvPr>
          <p:cNvSpPr txBox="1">
            <a:spLocks noChangeArrowheads="1"/>
          </p:cNvSpPr>
          <p:nvPr/>
        </p:nvSpPr>
        <p:spPr>
          <a:xfrm>
            <a:off x="6632574" y="2102069"/>
            <a:ext cx="4716464" cy="2951898"/>
          </a:xfrm>
          <a:prstGeom prst="rect">
            <a:avLst/>
          </a:prstGeom>
        </p:spPr>
        <p:txBody>
          <a:bodyPr wrap="square">
            <a:spAutoFit/>
          </a:bodyPr>
          <a:lstStyle>
            <a:defPPr>
              <a:defRPr lang="zh-CN"/>
            </a:defPPr>
            <a:lvl1pPr algn="just">
              <a:lnSpc>
                <a:spcPct val="150000"/>
              </a:lnSpc>
              <a:buFont typeface="Wingdings" panose="05000000000000000000" pitchFamily="2" charset="2"/>
              <a:buChar char="Ø"/>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zh-CN" altLang="en-US" dirty="0"/>
              <a:t>要确保人的安全与健康、环境不受破坏，必须不断地向生产过程输入资金，即不断地投入</a:t>
            </a:r>
            <a:r>
              <a:rPr lang="en-US" altLang="zh-CN" dirty="0"/>
              <a:t>HSE</a:t>
            </a:r>
            <a:r>
              <a:rPr lang="zh-CN" altLang="en-US" dirty="0"/>
              <a:t>技术措施和</a:t>
            </a:r>
            <a:r>
              <a:rPr lang="en-US" altLang="zh-CN" dirty="0"/>
              <a:t>HSE</a:t>
            </a:r>
            <a:r>
              <a:rPr lang="zh-CN" altLang="en-US" dirty="0"/>
              <a:t>管理费用，通过风险辨识、风险评价、风险控制等，针对生产过程的各类</a:t>
            </a:r>
            <a:r>
              <a:rPr lang="en-US" altLang="zh-CN" dirty="0"/>
              <a:t>HSE</a:t>
            </a:r>
            <a:r>
              <a:rPr lang="zh-CN" altLang="en-US" dirty="0"/>
              <a:t>风险实施科学管理，使人与方法、设备、物料、环境等形成和谐的系统，从而达到降低</a:t>
            </a:r>
            <a:r>
              <a:rPr lang="en-US" altLang="zh-CN" dirty="0"/>
              <a:t>HSE</a:t>
            </a:r>
            <a:r>
              <a:rPr lang="zh-CN" altLang="en-US" dirty="0"/>
              <a:t>风险的目的。</a:t>
            </a:r>
          </a:p>
        </p:txBody>
      </p:sp>
    </p:spTree>
    <p:extLst>
      <p:ext uri="{BB962C8B-B14F-4D97-AF65-F5344CB8AC3E}">
        <p14:creationId xmlns:p14="http://schemas.microsoft.com/office/powerpoint/2010/main" val="429304764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EEF9A5-2D0B-4A08-A834-2E5C82DE9A9D}"/>
              </a:ext>
            </a:extLst>
          </p:cNvPr>
          <p:cNvPicPr>
            <a:picLocks noChangeAspect="1"/>
          </p:cNvPicPr>
          <p:nvPr/>
        </p:nvPicPr>
        <p:blipFill>
          <a:blip r:embed="rId2">
            <a:extLst>
              <a:ext uri="{28A0092B-C50C-407E-A947-70E740481C1C}">
                <a14:useLocalDpi xmlns:a14="http://schemas.microsoft.com/office/drawing/2010/main" val="0"/>
              </a:ext>
            </a:extLst>
          </a:blip>
          <a:srcRect l="26104" r="35605"/>
          <a:stretch>
            <a:fillRect/>
          </a:stretch>
        </p:blipFill>
        <p:spPr>
          <a:xfrm>
            <a:off x="4141988" y="951358"/>
            <a:ext cx="3390898" cy="5906634"/>
          </a:xfrm>
          <a:custGeom>
            <a:avLst/>
            <a:gdLst>
              <a:gd name="connsiteX0" fmla="*/ 711647 w 3390898"/>
              <a:gd name="connsiteY0" fmla="*/ 0 h 5906634"/>
              <a:gd name="connsiteX1" fmla="*/ 3390898 w 3390898"/>
              <a:gd name="connsiteY1" fmla="*/ 0 h 5906634"/>
              <a:gd name="connsiteX2" fmla="*/ 2679251 w 3390898"/>
              <a:gd name="connsiteY2" fmla="*/ 5906634 h 5906634"/>
              <a:gd name="connsiteX3" fmla="*/ 0 w 3390898"/>
              <a:gd name="connsiteY3" fmla="*/ 5906634 h 5906634"/>
            </a:gdLst>
            <a:ahLst/>
            <a:cxnLst>
              <a:cxn ang="0">
                <a:pos x="connsiteX0" y="connsiteY0"/>
              </a:cxn>
              <a:cxn ang="0">
                <a:pos x="connsiteX1" y="connsiteY1"/>
              </a:cxn>
              <a:cxn ang="0">
                <a:pos x="connsiteX2" y="connsiteY2"/>
              </a:cxn>
              <a:cxn ang="0">
                <a:pos x="connsiteX3" y="connsiteY3"/>
              </a:cxn>
            </a:cxnLst>
            <a:rect l="l" t="t" r="r" b="b"/>
            <a:pathLst>
              <a:path w="3390898" h="5906634">
                <a:moveTo>
                  <a:pt x="711647" y="0"/>
                </a:moveTo>
                <a:lnTo>
                  <a:pt x="3390898" y="0"/>
                </a:lnTo>
                <a:lnTo>
                  <a:pt x="2679251" y="5906634"/>
                </a:lnTo>
                <a:lnTo>
                  <a:pt x="0" y="5906634"/>
                </a:lnTo>
                <a:close/>
              </a:path>
            </a:pathLst>
          </a:custGeom>
        </p:spPr>
      </p:pic>
      <p:sp>
        <p:nvSpPr>
          <p:cNvPr id="4" name="平行四边形 3">
            <a:extLst>
              <a:ext uri="{FF2B5EF4-FFF2-40B4-BE49-F238E27FC236}">
                <a16:creationId xmlns:a16="http://schemas.microsoft.com/office/drawing/2014/main" xmlns="" id="{38A96C43-D4FD-44FD-98D7-BFD47F8419E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758756F4-E1B9-43C3-AF04-DA58F1708D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11">
            <a:extLst>
              <a:ext uri="{FF2B5EF4-FFF2-40B4-BE49-F238E27FC236}">
                <a16:creationId xmlns:a16="http://schemas.microsoft.com/office/drawing/2014/main" xmlns="" id="{289B39BF-E7F4-42CB-84DC-88B45D01C24E}"/>
              </a:ext>
            </a:extLst>
          </p:cNvPr>
          <p:cNvSpPr txBox="1">
            <a:spLocks noChangeArrowheads="1"/>
          </p:cNvSpPr>
          <p:nvPr/>
        </p:nvSpPr>
        <p:spPr bwMode="gray">
          <a:xfrm>
            <a:off x="479425" y="208487"/>
            <a:ext cx="3599062"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dirty="0"/>
              <a:t>风险管理的重要性 </a:t>
            </a:r>
            <a:endParaRPr lang="en-US" altLang="zh-CN" dirty="0"/>
          </a:p>
        </p:txBody>
      </p:sp>
      <p:sp>
        <p:nvSpPr>
          <p:cNvPr id="12" name="平行四边形 11">
            <a:extLst>
              <a:ext uri="{FF2B5EF4-FFF2-40B4-BE49-F238E27FC236}">
                <a16:creationId xmlns:a16="http://schemas.microsoft.com/office/drawing/2014/main" xmlns="" id="{D5E1A8BE-116A-4C33-971B-457328E2554C}"/>
              </a:ext>
            </a:extLst>
          </p:cNvPr>
          <p:cNvSpPr/>
          <p:nvPr/>
        </p:nvSpPr>
        <p:spPr>
          <a:xfrm>
            <a:off x="6426198" y="1929733"/>
            <a:ext cx="1841501" cy="550015"/>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xmlns="" id="{D130D968-BB5A-4DD2-A369-38A6C3F4FFF6}"/>
              </a:ext>
            </a:extLst>
          </p:cNvPr>
          <p:cNvSpPr/>
          <p:nvPr/>
        </p:nvSpPr>
        <p:spPr>
          <a:xfrm>
            <a:off x="3629424" y="3063023"/>
            <a:ext cx="1841501" cy="550015"/>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96184DBE-B261-4EBD-83F8-1611F7D072A5}"/>
              </a:ext>
            </a:extLst>
          </p:cNvPr>
          <p:cNvSpPr/>
          <p:nvPr/>
        </p:nvSpPr>
        <p:spPr>
          <a:xfrm>
            <a:off x="6426198" y="4196313"/>
            <a:ext cx="1841501" cy="550015"/>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xmlns="" id="{290ADD5B-2A56-44B1-9737-A1AC880BECA7}"/>
              </a:ext>
            </a:extLst>
          </p:cNvPr>
          <p:cNvSpPr/>
          <p:nvPr/>
        </p:nvSpPr>
        <p:spPr>
          <a:xfrm>
            <a:off x="3221236" y="5329603"/>
            <a:ext cx="1841501" cy="550015"/>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45EDA744-7742-4023-9019-2DBF7A84893D}"/>
              </a:ext>
            </a:extLst>
          </p:cNvPr>
          <p:cNvSpPr/>
          <p:nvPr/>
        </p:nvSpPr>
        <p:spPr>
          <a:xfrm>
            <a:off x="8453638" y="2019838"/>
            <a:ext cx="2262158"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主动识别和控制风险</a:t>
            </a:r>
          </a:p>
        </p:txBody>
      </p:sp>
      <p:sp>
        <p:nvSpPr>
          <p:cNvPr id="17" name="矩形 16">
            <a:extLst>
              <a:ext uri="{FF2B5EF4-FFF2-40B4-BE49-F238E27FC236}">
                <a16:creationId xmlns:a16="http://schemas.microsoft.com/office/drawing/2014/main" xmlns="" id="{E82C7699-1C0C-451B-85EE-E95083D18DE8}"/>
              </a:ext>
            </a:extLst>
          </p:cNvPr>
          <p:cNvSpPr/>
          <p:nvPr/>
        </p:nvSpPr>
        <p:spPr>
          <a:xfrm>
            <a:off x="607815" y="3014864"/>
            <a:ext cx="2926359" cy="646331"/>
          </a:xfrm>
          <a:prstGeom prst="rect">
            <a:avLst/>
          </a:prstGeom>
        </p:spPr>
        <p:txBody>
          <a:bodyPr wrap="squar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能及时评价现有的</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计划的控制措是否足够</a:t>
            </a:r>
          </a:p>
        </p:txBody>
      </p:sp>
      <p:sp>
        <p:nvSpPr>
          <p:cNvPr id="18" name="矩形 17">
            <a:extLst>
              <a:ext uri="{FF2B5EF4-FFF2-40B4-BE49-F238E27FC236}">
                <a16:creationId xmlns:a16="http://schemas.microsoft.com/office/drawing/2014/main" xmlns="" id="{54A3F878-D671-4A63-8662-C4E40DAC58EA}"/>
              </a:ext>
            </a:extLst>
          </p:cNvPr>
          <p:cNvSpPr/>
          <p:nvPr/>
        </p:nvSpPr>
        <p:spPr>
          <a:xfrm>
            <a:off x="8453638" y="4284165"/>
            <a:ext cx="3185487"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进行风险控制，防止事故发生</a:t>
            </a:r>
          </a:p>
        </p:txBody>
      </p:sp>
      <p:sp>
        <p:nvSpPr>
          <p:cNvPr id="19" name="矩形 18">
            <a:extLst>
              <a:ext uri="{FF2B5EF4-FFF2-40B4-BE49-F238E27FC236}">
                <a16:creationId xmlns:a16="http://schemas.microsoft.com/office/drawing/2014/main" xmlns="" id="{18DA0D06-F974-4845-BCAD-7FFC75D1AEB8}"/>
              </a:ext>
            </a:extLst>
          </p:cNvPr>
          <p:cNvSpPr/>
          <p:nvPr/>
        </p:nvSpPr>
        <p:spPr>
          <a:xfrm>
            <a:off x="35749" y="5377760"/>
            <a:ext cx="3185487"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倡导积极的、主动的安全文化</a:t>
            </a:r>
          </a:p>
        </p:txBody>
      </p:sp>
      <p:sp>
        <p:nvSpPr>
          <p:cNvPr id="20" name="文本框 19">
            <a:extLst>
              <a:ext uri="{FF2B5EF4-FFF2-40B4-BE49-F238E27FC236}">
                <a16:creationId xmlns:a16="http://schemas.microsoft.com/office/drawing/2014/main" xmlns="" id="{A1A66C07-C998-4F49-8E02-CDDA2F7792AF}"/>
              </a:ext>
            </a:extLst>
          </p:cNvPr>
          <p:cNvSpPr txBox="1"/>
          <p:nvPr/>
        </p:nvSpPr>
        <p:spPr>
          <a:xfrm>
            <a:off x="7550150" y="1973671"/>
            <a:ext cx="495300" cy="461665"/>
          </a:xfrm>
          <a:prstGeom prst="rect">
            <a:avLst/>
          </a:prstGeom>
          <a:noFill/>
        </p:spPr>
        <p:txBody>
          <a:bodyPr wrap="square" rtlCol="0">
            <a:spAutoFit/>
          </a:bodyPr>
          <a:lstStyle/>
          <a:p>
            <a:pPr algn="ctr"/>
            <a:r>
              <a:rPr lang="en-US" altLang="zh-CN" sz="2400" i="1" dirty="0">
                <a:solidFill>
                  <a:schemeClr val="bg1"/>
                </a:solidFill>
                <a:latin typeface="Arial" panose="020B0604020202020204" pitchFamily="34" charset="0"/>
                <a:ea typeface="微软雅黑" panose="020B0503020204020204" pitchFamily="34" charset="-122"/>
                <a:cs typeface="Arial" panose="020B0604020202020204" pitchFamily="34" charset="0"/>
              </a:rPr>
              <a:t>1</a:t>
            </a:r>
            <a:endParaRPr lang="zh-CN" altLang="en-US" sz="2400" i="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a:extLst>
              <a:ext uri="{FF2B5EF4-FFF2-40B4-BE49-F238E27FC236}">
                <a16:creationId xmlns:a16="http://schemas.microsoft.com/office/drawing/2014/main" xmlns="" id="{1E1A2C55-0707-4E87-BA4A-35AADA7B7BBD}"/>
              </a:ext>
            </a:extLst>
          </p:cNvPr>
          <p:cNvSpPr txBox="1"/>
          <p:nvPr/>
        </p:nvSpPr>
        <p:spPr>
          <a:xfrm>
            <a:off x="3799088" y="3107196"/>
            <a:ext cx="495300" cy="461665"/>
          </a:xfrm>
          <a:prstGeom prst="rect">
            <a:avLst/>
          </a:prstGeom>
          <a:noFill/>
        </p:spPr>
        <p:txBody>
          <a:bodyPr wrap="square" rtlCol="0">
            <a:spAutoFit/>
          </a:bodyPr>
          <a:lstStyle/>
          <a:p>
            <a:pPr algn="ctr"/>
            <a:r>
              <a:rPr lang="en-US" altLang="zh-CN" sz="2400" i="1" dirty="0">
                <a:solidFill>
                  <a:schemeClr val="bg1"/>
                </a:solidFill>
                <a:latin typeface="Arial" panose="020B0604020202020204" pitchFamily="34" charset="0"/>
                <a:ea typeface="微软雅黑" panose="020B0503020204020204" pitchFamily="34" charset="-122"/>
                <a:cs typeface="Arial" panose="020B0604020202020204" pitchFamily="34" charset="0"/>
              </a:rPr>
              <a:t>2</a:t>
            </a:r>
            <a:endParaRPr lang="zh-CN" altLang="en-US" sz="2400" i="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1">
            <a:extLst>
              <a:ext uri="{FF2B5EF4-FFF2-40B4-BE49-F238E27FC236}">
                <a16:creationId xmlns:a16="http://schemas.microsoft.com/office/drawing/2014/main" xmlns="" id="{9C61D992-E04D-4FE3-B04C-922F51DFDDD8}"/>
              </a:ext>
            </a:extLst>
          </p:cNvPr>
          <p:cNvSpPr txBox="1"/>
          <p:nvPr/>
        </p:nvSpPr>
        <p:spPr>
          <a:xfrm>
            <a:off x="3407175" y="5377760"/>
            <a:ext cx="495300" cy="461665"/>
          </a:xfrm>
          <a:prstGeom prst="rect">
            <a:avLst/>
          </a:prstGeom>
          <a:noFill/>
        </p:spPr>
        <p:txBody>
          <a:bodyPr wrap="square" rtlCol="0">
            <a:spAutoFit/>
          </a:bodyPr>
          <a:lstStyle/>
          <a:p>
            <a:pPr algn="ctr"/>
            <a:r>
              <a:rPr lang="en-US" altLang="zh-CN" sz="2400" i="1" dirty="0">
                <a:solidFill>
                  <a:schemeClr val="bg1"/>
                </a:solidFill>
                <a:latin typeface="Arial" panose="020B0604020202020204" pitchFamily="34" charset="0"/>
                <a:ea typeface="微软雅黑" panose="020B0503020204020204" pitchFamily="34" charset="-122"/>
                <a:cs typeface="Arial" panose="020B0604020202020204" pitchFamily="34" charset="0"/>
              </a:rPr>
              <a:t>4</a:t>
            </a:r>
            <a:endParaRPr lang="zh-CN" altLang="en-US" sz="2400" i="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文本框 22">
            <a:extLst>
              <a:ext uri="{FF2B5EF4-FFF2-40B4-BE49-F238E27FC236}">
                <a16:creationId xmlns:a16="http://schemas.microsoft.com/office/drawing/2014/main" xmlns="" id="{88AC6453-1900-4633-813A-CB54867B6C0A}"/>
              </a:ext>
            </a:extLst>
          </p:cNvPr>
          <p:cNvSpPr txBox="1"/>
          <p:nvPr/>
        </p:nvSpPr>
        <p:spPr>
          <a:xfrm>
            <a:off x="7531100" y="4237998"/>
            <a:ext cx="495300" cy="461665"/>
          </a:xfrm>
          <a:prstGeom prst="rect">
            <a:avLst/>
          </a:prstGeom>
          <a:noFill/>
        </p:spPr>
        <p:txBody>
          <a:bodyPr wrap="square" rtlCol="0">
            <a:spAutoFit/>
          </a:bodyPr>
          <a:lstStyle/>
          <a:p>
            <a:pPr algn="ctr"/>
            <a:r>
              <a:rPr lang="en-US" altLang="zh-CN" sz="2400" i="1" dirty="0">
                <a:solidFill>
                  <a:schemeClr val="bg1"/>
                </a:solidFill>
                <a:latin typeface="Arial" panose="020B0604020202020204" pitchFamily="34" charset="0"/>
                <a:ea typeface="微软雅黑" panose="020B0503020204020204" pitchFamily="34" charset="-122"/>
                <a:cs typeface="Arial" panose="020B0604020202020204" pitchFamily="34" charset="0"/>
              </a:rPr>
              <a:t>3</a:t>
            </a:r>
            <a:endParaRPr lang="zh-CN" altLang="en-US" sz="2400" i="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Freeform 65">
            <a:extLst>
              <a:ext uri="{FF2B5EF4-FFF2-40B4-BE49-F238E27FC236}">
                <a16:creationId xmlns:a16="http://schemas.microsoft.com/office/drawing/2014/main" xmlns="" id="{DB4400AF-8A3C-4F4C-B608-2B6746213AB3}"/>
              </a:ext>
            </a:extLst>
          </p:cNvPr>
          <p:cNvSpPr>
            <a:spLocks noEditPoints="1"/>
          </p:cNvSpPr>
          <p:nvPr/>
        </p:nvSpPr>
        <p:spPr bwMode="auto">
          <a:xfrm>
            <a:off x="6764757" y="2051588"/>
            <a:ext cx="308996" cy="308123"/>
          </a:xfrm>
          <a:custGeom>
            <a:avLst/>
            <a:gdLst>
              <a:gd name="T0" fmla="*/ 131 w 150"/>
              <a:gd name="T1" fmla="*/ 19 h 149"/>
              <a:gd name="T2" fmla="*/ 62 w 150"/>
              <a:gd name="T3" fmla="*/ 19 h 149"/>
              <a:gd name="T4" fmla="*/ 49 w 150"/>
              <a:gd name="T5" fmla="*/ 65 h 149"/>
              <a:gd name="T6" fmla="*/ 36 w 150"/>
              <a:gd name="T7" fmla="*/ 78 h 149"/>
              <a:gd name="T8" fmla="*/ 40 w 150"/>
              <a:gd name="T9" fmla="*/ 81 h 149"/>
              <a:gd name="T10" fmla="*/ 37 w 150"/>
              <a:gd name="T11" fmla="*/ 84 h 149"/>
              <a:gd name="T12" fmla="*/ 41 w 150"/>
              <a:gd name="T13" fmla="*/ 88 h 149"/>
              <a:gd name="T14" fmla="*/ 34 w 150"/>
              <a:gd name="T15" fmla="*/ 95 h 149"/>
              <a:gd name="T16" fmla="*/ 30 w 150"/>
              <a:gd name="T17" fmla="*/ 91 h 149"/>
              <a:gd name="T18" fmla="*/ 16 w 150"/>
              <a:gd name="T19" fmla="*/ 105 h 149"/>
              <a:gd name="T20" fmla="*/ 20 w 150"/>
              <a:gd name="T21" fmla="*/ 109 h 149"/>
              <a:gd name="T22" fmla="*/ 13 w 150"/>
              <a:gd name="T23" fmla="*/ 116 h 149"/>
              <a:gd name="T24" fmla="*/ 9 w 150"/>
              <a:gd name="T25" fmla="*/ 112 h 149"/>
              <a:gd name="T26" fmla="*/ 2 w 150"/>
              <a:gd name="T27" fmla="*/ 119 h 149"/>
              <a:gd name="T28" fmla="*/ 0 w 150"/>
              <a:gd name="T29" fmla="*/ 143 h 149"/>
              <a:gd name="T30" fmla="*/ 6 w 150"/>
              <a:gd name="T31" fmla="*/ 149 h 149"/>
              <a:gd name="T32" fmla="*/ 30 w 150"/>
              <a:gd name="T33" fmla="*/ 147 h 149"/>
              <a:gd name="T34" fmla="*/ 44 w 150"/>
              <a:gd name="T35" fmla="*/ 133 h 149"/>
              <a:gd name="T36" fmla="*/ 40 w 150"/>
              <a:gd name="T37" fmla="*/ 129 h 149"/>
              <a:gd name="T38" fmla="*/ 54 w 150"/>
              <a:gd name="T39" fmla="*/ 115 h 149"/>
              <a:gd name="T40" fmla="*/ 58 w 150"/>
              <a:gd name="T41" fmla="*/ 119 h 149"/>
              <a:gd name="T42" fmla="*/ 68 w 150"/>
              <a:gd name="T43" fmla="*/ 109 h 149"/>
              <a:gd name="T44" fmla="*/ 71 w 150"/>
              <a:gd name="T45" fmla="*/ 113 h 149"/>
              <a:gd name="T46" fmla="*/ 84 w 150"/>
              <a:gd name="T47" fmla="*/ 100 h 149"/>
              <a:gd name="T48" fmla="*/ 131 w 150"/>
              <a:gd name="T49" fmla="*/ 87 h 149"/>
              <a:gd name="T50" fmla="*/ 131 w 150"/>
              <a:gd name="T51" fmla="*/ 19 h 149"/>
              <a:gd name="T52" fmla="*/ 17 w 150"/>
              <a:gd name="T53" fmla="*/ 134 h 149"/>
              <a:gd name="T54" fmla="*/ 15 w 150"/>
              <a:gd name="T55" fmla="*/ 132 h 149"/>
              <a:gd name="T56" fmla="*/ 53 w 150"/>
              <a:gd name="T57" fmla="*/ 94 h 149"/>
              <a:gd name="T58" fmla="*/ 55 w 150"/>
              <a:gd name="T59" fmla="*/ 97 h 149"/>
              <a:gd name="T60" fmla="*/ 17 w 150"/>
              <a:gd name="T61" fmla="*/ 134 h 149"/>
              <a:gd name="T62" fmla="*/ 117 w 150"/>
              <a:gd name="T63" fmla="*/ 48 h 149"/>
              <a:gd name="T64" fmla="*/ 101 w 150"/>
              <a:gd name="T65" fmla="*/ 48 h 149"/>
              <a:gd name="T66" fmla="*/ 101 w 150"/>
              <a:gd name="T67" fmla="*/ 32 h 149"/>
              <a:gd name="T68" fmla="*/ 117 w 150"/>
              <a:gd name="T69" fmla="*/ 32 h 149"/>
              <a:gd name="T70" fmla="*/ 117 w 150"/>
              <a:gd name="T71" fmla="*/ 4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49">
                <a:moveTo>
                  <a:pt x="131" y="19"/>
                </a:moveTo>
                <a:cubicBezTo>
                  <a:pt x="112" y="0"/>
                  <a:pt x="81" y="0"/>
                  <a:pt x="62" y="19"/>
                </a:cubicBezTo>
                <a:cubicBezTo>
                  <a:pt x="49" y="31"/>
                  <a:pt x="45" y="49"/>
                  <a:pt x="49" y="65"/>
                </a:cubicBezTo>
                <a:cubicBezTo>
                  <a:pt x="36" y="78"/>
                  <a:pt x="36" y="78"/>
                  <a:pt x="36" y="78"/>
                </a:cubicBezTo>
                <a:cubicBezTo>
                  <a:pt x="40" y="81"/>
                  <a:pt x="40" y="81"/>
                  <a:pt x="40" y="81"/>
                </a:cubicBezTo>
                <a:cubicBezTo>
                  <a:pt x="37" y="84"/>
                  <a:pt x="37" y="84"/>
                  <a:pt x="37" y="84"/>
                </a:cubicBezTo>
                <a:cubicBezTo>
                  <a:pt x="41" y="88"/>
                  <a:pt x="41" y="88"/>
                  <a:pt x="41" y="88"/>
                </a:cubicBezTo>
                <a:cubicBezTo>
                  <a:pt x="34" y="95"/>
                  <a:pt x="34" y="95"/>
                  <a:pt x="34" y="95"/>
                </a:cubicBezTo>
                <a:cubicBezTo>
                  <a:pt x="30" y="91"/>
                  <a:pt x="30" y="91"/>
                  <a:pt x="30" y="91"/>
                </a:cubicBezTo>
                <a:cubicBezTo>
                  <a:pt x="16" y="105"/>
                  <a:pt x="16" y="105"/>
                  <a:pt x="16" y="105"/>
                </a:cubicBezTo>
                <a:cubicBezTo>
                  <a:pt x="20" y="109"/>
                  <a:pt x="20" y="109"/>
                  <a:pt x="20" y="109"/>
                </a:cubicBezTo>
                <a:cubicBezTo>
                  <a:pt x="13" y="116"/>
                  <a:pt x="13" y="116"/>
                  <a:pt x="13" y="116"/>
                </a:cubicBezTo>
                <a:cubicBezTo>
                  <a:pt x="9" y="112"/>
                  <a:pt x="9" y="112"/>
                  <a:pt x="9" y="112"/>
                </a:cubicBezTo>
                <a:cubicBezTo>
                  <a:pt x="2" y="119"/>
                  <a:pt x="2" y="119"/>
                  <a:pt x="2" y="119"/>
                </a:cubicBezTo>
                <a:cubicBezTo>
                  <a:pt x="0" y="143"/>
                  <a:pt x="0" y="143"/>
                  <a:pt x="0" y="143"/>
                </a:cubicBezTo>
                <a:cubicBezTo>
                  <a:pt x="6" y="149"/>
                  <a:pt x="6" y="149"/>
                  <a:pt x="6" y="149"/>
                </a:cubicBezTo>
                <a:cubicBezTo>
                  <a:pt x="30" y="147"/>
                  <a:pt x="30" y="147"/>
                  <a:pt x="30" y="147"/>
                </a:cubicBezTo>
                <a:cubicBezTo>
                  <a:pt x="44" y="133"/>
                  <a:pt x="44" y="133"/>
                  <a:pt x="44" y="133"/>
                </a:cubicBezTo>
                <a:cubicBezTo>
                  <a:pt x="40" y="129"/>
                  <a:pt x="40" y="129"/>
                  <a:pt x="40" y="129"/>
                </a:cubicBezTo>
                <a:cubicBezTo>
                  <a:pt x="54" y="115"/>
                  <a:pt x="54" y="115"/>
                  <a:pt x="54" y="115"/>
                </a:cubicBezTo>
                <a:cubicBezTo>
                  <a:pt x="58" y="119"/>
                  <a:pt x="58" y="119"/>
                  <a:pt x="58" y="119"/>
                </a:cubicBezTo>
                <a:cubicBezTo>
                  <a:pt x="68" y="109"/>
                  <a:pt x="68" y="109"/>
                  <a:pt x="68" y="109"/>
                </a:cubicBezTo>
                <a:cubicBezTo>
                  <a:pt x="71" y="113"/>
                  <a:pt x="71" y="113"/>
                  <a:pt x="71" y="113"/>
                </a:cubicBezTo>
                <a:cubicBezTo>
                  <a:pt x="84" y="100"/>
                  <a:pt x="84" y="100"/>
                  <a:pt x="84" y="100"/>
                </a:cubicBezTo>
                <a:cubicBezTo>
                  <a:pt x="101" y="104"/>
                  <a:pt x="118" y="100"/>
                  <a:pt x="131" y="87"/>
                </a:cubicBezTo>
                <a:cubicBezTo>
                  <a:pt x="150" y="68"/>
                  <a:pt x="150" y="38"/>
                  <a:pt x="131" y="19"/>
                </a:cubicBezTo>
                <a:close/>
                <a:moveTo>
                  <a:pt x="17" y="134"/>
                </a:moveTo>
                <a:cubicBezTo>
                  <a:pt x="15" y="132"/>
                  <a:pt x="15" y="132"/>
                  <a:pt x="15" y="132"/>
                </a:cubicBezTo>
                <a:cubicBezTo>
                  <a:pt x="53" y="94"/>
                  <a:pt x="53" y="94"/>
                  <a:pt x="53" y="94"/>
                </a:cubicBezTo>
                <a:cubicBezTo>
                  <a:pt x="55" y="97"/>
                  <a:pt x="55" y="97"/>
                  <a:pt x="55" y="97"/>
                </a:cubicBezTo>
                <a:lnTo>
                  <a:pt x="17" y="134"/>
                </a:lnTo>
                <a:close/>
                <a:moveTo>
                  <a:pt x="117" y="48"/>
                </a:moveTo>
                <a:cubicBezTo>
                  <a:pt x="112" y="53"/>
                  <a:pt x="105" y="53"/>
                  <a:pt x="101" y="48"/>
                </a:cubicBezTo>
                <a:cubicBezTo>
                  <a:pt x="97" y="44"/>
                  <a:pt x="97" y="37"/>
                  <a:pt x="101" y="32"/>
                </a:cubicBezTo>
                <a:cubicBezTo>
                  <a:pt x="105" y="28"/>
                  <a:pt x="112" y="28"/>
                  <a:pt x="117" y="32"/>
                </a:cubicBezTo>
                <a:cubicBezTo>
                  <a:pt x="121" y="37"/>
                  <a:pt x="121" y="44"/>
                  <a:pt x="117"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xmlns="" id="{9863DC28-EC72-43A1-ACB8-75EDFBF49585}"/>
              </a:ext>
            </a:extLst>
          </p:cNvPr>
          <p:cNvSpPr>
            <a:spLocks noEditPoints="1"/>
          </p:cNvSpPr>
          <p:nvPr/>
        </p:nvSpPr>
        <p:spPr bwMode="auto">
          <a:xfrm>
            <a:off x="4902202" y="3183118"/>
            <a:ext cx="206860" cy="318807"/>
          </a:xfrm>
          <a:custGeom>
            <a:avLst/>
            <a:gdLst>
              <a:gd name="T0" fmla="*/ 108 w 108"/>
              <a:gd name="T1" fmla="*/ 53 h 166"/>
              <a:gd name="T2" fmla="*/ 94 w 108"/>
              <a:gd name="T3" fmla="*/ 90 h 166"/>
              <a:gd name="T4" fmla="*/ 77 w 108"/>
              <a:gd name="T5" fmla="*/ 123 h 166"/>
              <a:gd name="T6" fmla="*/ 32 w 108"/>
              <a:gd name="T7" fmla="*/ 123 h 166"/>
              <a:gd name="T8" fmla="*/ 15 w 108"/>
              <a:gd name="T9" fmla="*/ 90 h 166"/>
              <a:gd name="T10" fmla="*/ 0 w 108"/>
              <a:gd name="T11" fmla="*/ 53 h 166"/>
              <a:gd name="T12" fmla="*/ 54 w 108"/>
              <a:gd name="T13" fmla="*/ 0 h 166"/>
              <a:gd name="T14" fmla="*/ 54 w 108"/>
              <a:gd name="T15" fmla="*/ 0 h 166"/>
              <a:gd name="T16" fmla="*/ 54 w 108"/>
              <a:gd name="T17" fmla="*/ 0 h 166"/>
              <a:gd name="T18" fmla="*/ 108 w 108"/>
              <a:gd name="T19" fmla="*/ 53 h 166"/>
              <a:gd name="T20" fmla="*/ 75 w 108"/>
              <a:gd name="T21" fmla="*/ 127 h 166"/>
              <a:gd name="T22" fmla="*/ 34 w 108"/>
              <a:gd name="T23" fmla="*/ 127 h 166"/>
              <a:gd name="T24" fmla="*/ 30 w 108"/>
              <a:gd name="T25" fmla="*/ 131 h 166"/>
              <a:gd name="T26" fmla="*/ 30 w 108"/>
              <a:gd name="T27" fmla="*/ 132 h 166"/>
              <a:gd name="T28" fmla="*/ 34 w 108"/>
              <a:gd name="T29" fmla="*/ 136 h 166"/>
              <a:gd name="T30" fmla="*/ 75 w 108"/>
              <a:gd name="T31" fmla="*/ 136 h 166"/>
              <a:gd name="T32" fmla="*/ 79 w 108"/>
              <a:gd name="T33" fmla="*/ 132 h 166"/>
              <a:gd name="T34" fmla="*/ 79 w 108"/>
              <a:gd name="T35" fmla="*/ 131 h 166"/>
              <a:gd name="T36" fmla="*/ 75 w 108"/>
              <a:gd name="T37" fmla="*/ 127 h 166"/>
              <a:gd name="T38" fmla="*/ 75 w 108"/>
              <a:gd name="T39" fmla="*/ 139 h 166"/>
              <a:gd name="T40" fmla="*/ 34 w 108"/>
              <a:gd name="T41" fmla="*/ 139 h 166"/>
              <a:gd name="T42" fmla="*/ 30 w 108"/>
              <a:gd name="T43" fmla="*/ 143 h 166"/>
              <a:gd name="T44" fmla="*/ 30 w 108"/>
              <a:gd name="T45" fmla="*/ 143 h 166"/>
              <a:gd name="T46" fmla="*/ 34 w 108"/>
              <a:gd name="T47" fmla="*/ 147 h 166"/>
              <a:gd name="T48" fmla="*/ 75 w 108"/>
              <a:gd name="T49" fmla="*/ 147 h 166"/>
              <a:gd name="T50" fmla="*/ 79 w 108"/>
              <a:gd name="T51" fmla="*/ 143 h 166"/>
              <a:gd name="T52" fmla="*/ 79 w 108"/>
              <a:gd name="T53" fmla="*/ 143 h 166"/>
              <a:gd name="T54" fmla="*/ 75 w 108"/>
              <a:gd name="T55" fmla="*/ 139 h 166"/>
              <a:gd name="T56" fmla="*/ 75 w 108"/>
              <a:gd name="T57" fmla="*/ 150 h 166"/>
              <a:gd name="T58" fmla="*/ 34 w 108"/>
              <a:gd name="T59" fmla="*/ 150 h 166"/>
              <a:gd name="T60" fmla="*/ 30 w 108"/>
              <a:gd name="T61" fmla="*/ 154 h 166"/>
              <a:gd name="T62" fmla="*/ 30 w 108"/>
              <a:gd name="T63" fmla="*/ 156 h 166"/>
              <a:gd name="T64" fmla="*/ 34 w 108"/>
              <a:gd name="T65" fmla="*/ 160 h 166"/>
              <a:gd name="T66" fmla="*/ 38 w 108"/>
              <a:gd name="T67" fmla="*/ 160 h 166"/>
              <a:gd name="T68" fmla="*/ 38 w 108"/>
              <a:gd name="T69" fmla="*/ 162 h 166"/>
              <a:gd name="T70" fmla="*/ 42 w 108"/>
              <a:gd name="T71" fmla="*/ 166 h 166"/>
              <a:gd name="T72" fmla="*/ 66 w 108"/>
              <a:gd name="T73" fmla="*/ 166 h 166"/>
              <a:gd name="T74" fmla="*/ 70 w 108"/>
              <a:gd name="T75" fmla="*/ 162 h 166"/>
              <a:gd name="T76" fmla="*/ 70 w 108"/>
              <a:gd name="T77" fmla="*/ 160 h 166"/>
              <a:gd name="T78" fmla="*/ 75 w 108"/>
              <a:gd name="T79" fmla="*/ 160 h 166"/>
              <a:gd name="T80" fmla="*/ 79 w 108"/>
              <a:gd name="T81" fmla="*/ 156 h 166"/>
              <a:gd name="T82" fmla="*/ 79 w 108"/>
              <a:gd name="T83" fmla="*/ 154 h 166"/>
              <a:gd name="T84" fmla="*/ 75 w 108"/>
              <a:gd name="T85" fmla="*/ 1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66">
                <a:moveTo>
                  <a:pt x="108" y="53"/>
                </a:moveTo>
                <a:cubicBezTo>
                  <a:pt x="108" y="68"/>
                  <a:pt x="103" y="81"/>
                  <a:pt x="94" y="90"/>
                </a:cubicBezTo>
                <a:cubicBezTo>
                  <a:pt x="76" y="111"/>
                  <a:pt x="86" y="123"/>
                  <a:pt x="77" y="123"/>
                </a:cubicBezTo>
                <a:cubicBezTo>
                  <a:pt x="32" y="123"/>
                  <a:pt x="32" y="123"/>
                  <a:pt x="32" y="123"/>
                </a:cubicBezTo>
                <a:cubicBezTo>
                  <a:pt x="22" y="123"/>
                  <a:pt x="33" y="111"/>
                  <a:pt x="15" y="90"/>
                </a:cubicBezTo>
                <a:cubicBezTo>
                  <a:pt x="6" y="81"/>
                  <a:pt x="0" y="68"/>
                  <a:pt x="0" y="53"/>
                </a:cubicBezTo>
                <a:cubicBezTo>
                  <a:pt x="0" y="24"/>
                  <a:pt x="25" y="0"/>
                  <a:pt x="54" y="0"/>
                </a:cubicBezTo>
                <a:cubicBezTo>
                  <a:pt x="54" y="0"/>
                  <a:pt x="54" y="0"/>
                  <a:pt x="54" y="0"/>
                </a:cubicBezTo>
                <a:cubicBezTo>
                  <a:pt x="54" y="0"/>
                  <a:pt x="54" y="0"/>
                  <a:pt x="54" y="0"/>
                </a:cubicBezTo>
                <a:cubicBezTo>
                  <a:pt x="84" y="0"/>
                  <a:pt x="108" y="24"/>
                  <a:pt x="108" y="53"/>
                </a:cubicBezTo>
                <a:moveTo>
                  <a:pt x="75" y="127"/>
                </a:moveTo>
                <a:cubicBezTo>
                  <a:pt x="34" y="127"/>
                  <a:pt x="34" y="127"/>
                  <a:pt x="34" y="127"/>
                </a:cubicBezTo>
                <a:cubicBezTo>
                  <a:pt x="32" y="127"/>
                  <a:pt x="30" y="129"/>
                  <a:pt x="30" y="131"/>
                </a:cubicBezTo>
                <a:cubicBezTo>
                  <a:pt x="30" y="132"/>
                  <a:pt x="30" y="132"/>
                  <a:pt x="30" y="132"/>
                </a:cubicBezTo>
                <a:cubicBezTo>
                  <a:pt x="30" y="134"/>
                  <a:pt x="32" y="136"/>
                  <a:pt x="34" y="136"/>
                </a:cubicBezTo>
                <a:cubicBezTo>
                  <a:pt x="75" y="136"/>
                  <a:pt x="75" y="136"/>
                  <a:pt x="75" y="136"/>
                </a:cubicBezTo>
                <a:cubicBezTo>
                  <a:pt x="77" y="136"/>
                  <a:pt x="79" y="134"/>
                  <a:pt x="79" y="132"/>
                </a:cubicBezTo>
                <a:cubicBezTo>
                  <a:pt x="79" y="131"/>
                  <a:pt x="79" y="131"/>
                  <a:pt x="79" y="131"/>
                </a:cubicBezTo>
                <a:cubicBezTo>
                  <a:pt x="79" y="129"/>
                  <a:pt x="77" y="127"/>
                  <a:pt x="75" y="127"/>
                </a:cubicBezTo>
                <a:moveTo>
                  <a:pt x="75" y="139"/>
                </a:moveTo>
                <a:cubicBezTo>
                  <a:pt x="34" y="139"/>
                  <a:pt x="34" y="139"/>
                  <a:pt x="34" y="139"/>
                </a:cubicBezTo>
                <a:cubicBezTo>
                  <a:pt x="32" y="139"/>
                  <a:pt x="30" y="141"/>
                  <a:pt x="30" y="143"/>
                </a:cubicBezTo>
                <a:cubicBezTo>
                  <a:pt x="30" y="143"/>
                  <a:pt x="30" y="143"/>
                  <a:pt x="30" y="143"/>
                </a:cubicBezTo>
                <a:cubicBezTo>
                  <a:pt x="30" y="145"/>
                  <a:pt x="32" y="147"/>
                  <a:pt x="34" y="147"/>
                </a:cubicBezTo>
                <a:cubicBezTo>
                  <a:pt x="75" y="147"/>
                  <a:pt x="75" y="147"/>
                  <a:pt x="75" y="147"/>
                </a:cubicBezTo>
                <a:cubicBezTo>
                  <a:pt x="77" y="147"/>
                  <a:pt x="79" y="145"/>
                  <a:pt x="79" y="143"/>
                </a:cubicBezTo>
                <a:cubicBezTo>
                  <a:pt x="79" y="143"/>
                  <a:pt x="79" y="143"/>
                  <a:pt x="79" y="143"/>
                </a:cubicBezTo>
                <a:cubicBezTo>
                  <a:pt x="79" y="141"/>
                  <a:pt x="77" y="139"/>
                  <a:pt x="75" y="139"/>
                </a:cubicBezTo>
                <a:moveTo>
                  <a:pt x="75" y="150"/>
                </a:moveTo>
                <a:cubicBezTo>
                  <a:pt x="34" y="150"/>
                  <a:pt x="34" y="150"/>
                  <a:pt x="34" y="150"/>
                </a:cubicBezTo>
                <a:cubicBezTo>
                  <a:pt x="32" y="150"/>
                  <a:pt x="30" y="152"/>
                  <a:pt x="30" y="154"/>
                </a:cubicBezTo>
                <a:cubicBezTo>
                  <a:pt x="30" y="156"/>
                  <a:pt x="30" y="156"/>
                  <a:pt x="30" y="156"/>
                </a:cubicBezTo>
                <a:cubicBezTo>
                  <a:pt x="30" y="159"/>
                  <a:pt x="32" y="160"/>
                  <a:pt x="34" y="160"/>
                </a:cubicBezTo>
                <a:cubicBezTo>
                  <a:pt x="38" y="160"/>
                  <a:pt x="38" y="160"/>
                  <a:pt x="38" y="160"/>
                </a:cubicBezTo>
                <a:cubicBezTo>
                  <a:pt x="38" y="162"/>
                  <a:pt x="38" y="162"/>
                  <a:pt x="38" y="162"/>
                </a:cubicBezTo>
                <a:cubicBezTo>
                  <a:pt x="38" y="164"/>
                  <a:pt x="40" y="166"/>
                  <a:pt x="42" y="166"/>
                </a:cubicBezTo>
                <a:cubicBezTo>
                  <a:pt x="66" y="166"/>
                  <a:pt x="66" y="166"/>
                  <a:pt x="66" y="166"/>
                </a:cubicBezTo>
                <a:cubicBezTo>
                  <a:pt x="69" y="166"/>
                  <a:pt x="70" y="164"/>
                  <a:pt x="70" y="162"/>
                </a:cubicBezTo>
                <a:cubicBezTo>
                  <a:pt x="70" y="160"/>
                  <a:pt x="70" y="160"/>
                  <a:pt x="70" y="160"/>
                </a:cubicBezTo>
                <a:cubicBezTo>
                  <a:pt x="75" y="160"/>
                  <a:pt x="75" y="160"/>
                  <a:pt x="75" y="160"/>
                </a:cubicBezTo>
                <a:cubicBezTo>
                  <a:pt x="77" y="160"/>
                  <a:pt x="79" y="159"/>
                  <a:pt x="79" y="156"/>
                </a:cubicBezTo>
                <a:cubicBezTo>
                  <a:pt x="79" y="154"/>
                  <a:pt x="79" y="154"/>
                  <a:pt x="79" y="154"/>
                </a:cubicBezTo>
                <a:cubicBezTo>
                  <a:pt x="79" y="152"/>
                  <a:pt x="77" y="150"/>
                  <a:pt x="75" y="15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xmlns="" id="{2D5C7DE6-A3E1-4161-B109-9F3BBAAFF216}"/>
              </a:ext>
            </a:extLst>
          </p:cNvPr>
          <p:cNvSpPr>
            <a:spLocks noEditPoints="1"/>
          </p:cNvSpPr>
          <p:nvPr/>
        </p:nvSpPr>
        <p:spPr bwMode="auto">
          <a:xfrm>
            <a:off x="6694679" y="4296395"/>
            <a:ext cx="342907" cy="357102"/>
          </a:xfrm>
          <a:custGeom>
            <a:avLst/>
            <a:gdLst>
              <a:gd name="T0" fmla="*/ 38 w 194"/>
              <a:gd name="T1" fmla="*/ 133 h 202"/>
              <a:gd name="T2" fmla="*/ 100 w 194"/>
              <a:gd name="T3" fmla="*/ 133 h 202"/>
              <a:gd name="T4" fmla="*/ 69 w 194"/>
              <a:gd name="T5" fmla="*/ 154 h 202"/>
              <a:gd name="T6" fmla="*/ 69 w 194"/>
              <a:gd name="T7" fmla="*/ 112 h 202"/>
              <a:gd name="T8" fmla="*/ 69 w 194"/>
              <a:gd name="T9" fmla="*/ 154 h 202"/>
              <a:gd name="T10" fmla="*/ 131 w 194"/>
              <a:gd name="T11" fmla="*/ 97 h 202"/>
              <a:gd name="T12" fmla="*/ 105 w 194"/>
              <a:gd name="T13" fmla="*/ 71 h 202"/>
              <a:gd name="T14" fmla="*/ 69 w 194"/>
              <a:gd name="T15" fmla="*/ 76 h 202"/>
              <a:gd name="T16" fmla="*/ 33 w 194"/>
              <a:gd name="T17" fmla="*/ 71 h 202"/>
              <a:gd name="T18" fmla="*/ 7 w 194"/>
              <a:gd name="T19" fmla="*/ 97 h 202"/>
              <a:gd name="T20" fmla="*/ 13 w 194"/>
              <a:gd name="T21" fmla="*/ 133 h 202"/>
              <a:gd name="T22" fmla="*/ 7 w 194"/>
              <a:gd name="T23" fmla="*/ 168 h 202"/>
              <a:gd name="T24" fmla="*/ 33 w 194"/>
              <a:gd name="T25" fmla="*/ 194 h 202"/>
              <a:gd name="T26" fmla="*/ 69 w 194"/>
              <a:gd name="T27" fmla="*/ 189 h 202"/>
              <a:gd name="T28" fmla="*/ 105 w 194"/>
              <a:gd name="T29" fmla="*/ 194 h 202"/>
              <a:gd name="T30" fmla="*/ 131 w 194"/>
              <a:gd name="T31" fmla="*/ 168 h 202"/>
              <a:gd name="T32" fmla="*/ 125 w 194"/>
              <a:gd name="T33" fmla="*/ 133 h 202"/>
              <a:gd name="T34" fmla="*/ 69 w 194"/>
              <a:gd name="T35" fmla="*/ 167 h 202"/>
              <a:gd name="T36" fmla="*/ 69 w 194"/>
              <a:gd name="T37" fmla="*/ 98 h 202"/>
              <a:gd name="T38" fmla="*/ 69 w 194"/>
              <a:gd name="T39" fmla="*/ 167 h 202"/>
              <a:gd name="T40" fmla="*/ 194 w 194"/>
              <a:gd name="T41" fmla="*/ 29 h 202"/>
              <a:gd name="T42" fmla="*/ 177 w 194"/>
              <a:gd name="T43" fmla="*/ 17 h 202"/>
              <a:gd name="T44" fmla="*/ 165 w 194"/>
              <a:gd name="T45" fmla="*/ 0 h 202"/>
              <a:gd name="T46" fmla="*/ 144 w 194"/>
              <a:gd name="T47" fmla="*/ 0 h 202"/>
              <a:gd name="T48" fmla="*/ 132 w 194"/>
              <a:gd name="T49" fmla="*/ 17 h 202"/>
              <a:gd name="T50" fmla="*/ 115 w 194"/>
              <a:gd name="T51" fmla="*/ 29 h 202"/>
              <a:gd name="T52" fmla="*/ 115 w 194"/>
              <a:gd name="T53" fmla="*/ 51 h 202"/>
              <a:gd name="T54" fmla="*/ 132 w 194"/>
              <a:gd name="T55" fmla="*/ 63 h 202"/>
              <a:gd name="T56" fmla="*/ 144 w 194"/>
              <a:gd name="T57" fmla="*/ 80 h 202"/>
              <a:gd name="T58" fmla="*/ 165 w 194"/>
              <a:gd name="T59" fmla="*/ 80 h 202"/>
              <a:gd name="T60" fmla="*/ 177 w 194"/>
              <a:gd name="T61" fmla="*/ 63 h 202"/>
              <a:gd name="T62" fmla="*/ 194 w 194"/>
              <a:gd name="T63" fmla="*/ 51 h 202"/>
              <a:gd name="T64" fmla="*/ 155 w 194"/>
              <a:gd name="T65" fmla="*/ 57 h 202"/>
              <a:gd name="T66" fmla="*/ 155 w 194"/>
              <a:gd name="T67" fmla="*/ 23 h 202"/>
              <a:gd name="T68" fmla="*/ 155 w 194"/>
              <a:gd name="T69" fmla="*/ 5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02">
                <a:moveTo>
                  <a:pt x="69" y="102"/>
                </a:moveTo>
                <a:cubicBezTo>
                  <a:pt x="52" y="102"/>
                  <a:pt x="38" y="115"/>
                  <a:pt x="38" y="133"/>
                </a:cubicBezTo>
                <a:cubicBezTo>
                  <a:pt x="38" y="150"/>
                  <a:pt x="52" y="164"/>
                  <a:pt x="69" y="164"/>
                </a:cubicBezTo>
                <a:cubicBezTo>
                  <a:pt x="86" y="164"/>
                  <a:pt x="100" y="150"/>
                  <a:pt x="100" y="133"/>
                </a:cubicBezTo>
                <a:cubicBezTo>
                  <a:pt x="100" y="115"/>
                  <a:pt x="86" y="102"/>
                  <a:pt x="69" y="102"/>
                </a:cubicBezTo>
                <a:moveTo>
                  <a:pt x="69" y="154"/>
                </a:moveTo>
                <a:cubicBezTo>
                  <a:pt x="57" y="154"/>
                  <a:pt x="48" y="144"/>
                  <a:pt x="48" y="133"/>
                </a:cubicBezTo>
                <a:cubicBezTo>
                  <a:pt x="48" y="121"/>
                  <a:pt x="57" y="112"/>
                  <a:pt x="69" y="112"/>
                </a:cubicBezTo>
                <a:cubicBezTo>
                  <a:pt x="80" y="112"/>
                  <a:pt x="90" y="121"/>
                  <a:pt x="90" y="133"/>
                </a:cubicBezTo>
                <a:cubicBezTo>
                  <a:pt x="90" y="144"/>
                  <a:pt x="80" y="154"/>
                  <a:pt x="69" y="154"/>
                </a:cubicBezTo>
                <a:moveTo>
                  <a:pt x="138" y="114"/>
                </a:moveTo>
                <a:cubicBezTo>
                  <a:pt x="136" y="108"/>
                  <a:pt x="134" y="102"/>
                  <a:pt x="131" y="97"/>
                </a:cubicBezTo>
                <a:cubicBezTo>
                  <a:pt x="124" y="100"/>
                  <a:pt x="115" y="99"/>
                  <a:pt x="109" y="93"/>
                </a:cubicBezTo>
                <a:cubicBezTo>
                  <a:pt x="103" y="87"/>
                  <a:pt x="101" y="78"/>
                  <a:pt x="105" y="71"/>
                </a:cubicBezTo>
                <a:cubicBezTo>
                  <a:pt x="99" y="68"/>
                  <a:pt x="94" y="65"/>
                  <a:pt x="87" y="64"/>
                </a:cubicBezTo>
                <a:cubicBezTo>
                  <a:pt x="85" y="71"/>
                  <a:pt x="77" y="76"/>
                  <a:pt x="69" y="76"/>
                </a:cubicBezTo>
                <a:cubicBezTo>
                  <a:pt x="60" y="76"/>
                  <a:pt x="53" y="71"/>
                  <a:pt x="51" y="64"/>
                </a:cubicBezTo>
                <a:cubicBezTo>
                  <a:pt x="44" y="65"/>
                  <a:pt x="39" y="68"/>
                  <a:pt x="33" y="71"/>
                </a:cubicBezTo>
                <a:cubicBezTo>
                  <a:pt x="36" y="78"/>
                  <a:pt x="35" y="87"/>
                  <a:pt x="29" y="93"/>
                </a:cubicBezTo>
                <a:cubicBezTo>
                  <a:pt x="23" y="99"/>
                  <a:pt x="14" y="100"/>
                  <a:pt x="7" y="97"/>
                </a:cubicBezTo>
                <a:cubicBezTo>
                  <a:pt x="4" y="102"/>
                  <a:pt x="2" y="108"/>
                  <a:pt x="0" y="114"/>
                </a:cubicBezTo>
                <a:cubicBezTo>
                  <a:pt x="7" y="117"/>
                  <a:pt x="13" y="124"/>
                  <a:pt x="13" y="133"/>
                </a:cubicBezTo>
                <a:cubicBezTo>
                  <a:pt x="13" y="141"/>
                  <a:pt x="7" y="148"/>
                  <a:pt x="0" y="151"/>
                </a:cubicBezTo>
                <a:cubicBezTo>
                  <a:pt x="2" y="157"/>
                  <a:pt x="4" y="163"/>
                  <a:pt x="7" y="168"/>
                </a:cubicBezTo>
                <a:cubicBezTo>
                  <a:pt x="14" y="165"/>
                  <a:pt x="23" y="166"/>
                  <a:pt x="29" y="172"/>
                </a:cubicBezTo>
                <a:cubicBezTo>
                  <a:pt x="35" y="178"/>
                  <a:pt x="36" y="187"/>
                  <a:pt x="33" y="194"/>
                </a:cubicBezTo>
                <a:cubicBezTo>
                  <a:pt x="39" y="198"/>
                  <a:pt x="44" y="200"/>
                  <a:pt x="51" y="202"/>
                </a:cubicBezTo>
                <a:cubicBezTo>
                  <a:pt x="53" y="194"/>
                  <a:pt x="60" y="189"/>
                  <a:pt x="69" y="189"/>
                </a:cubicBezTo>
                <a:cubicBezTo>
                  <a:pt x="77" y="189"/>
                  <a:pt x="85" y="194"/>
                  <a:pt x="87" y="202"/>
                </a:cubicBezTo>
                <a:cubicBezTo>
                  <a:pt x="94" y="200"/>
                  <a:pt x="99" y="198"/>
                  <a:pt x="105" y="194"/>
                </a:cubicBezTo>
                <a:cubicBezTo>
                  <a:pt x="101" y="187"/>
                  <a:pt x="103" y="178"/>
                  <a:pt x="109" y="172"/>
                </a:cubicBezTo>
                <a:cubicBezTo>
                  <a:pt x="115" y="166"/>
                  <a:pt x="124" y="165"/>
                  <a:pt x="131" y="168"/>
                </a:cubicBezTo>
                <a:cubicBezTo>
                  <a:pt x="134" y="163"/>
                  <a:pt x="136" y="157"/>
                  <a:pt x="138" y="151"/>
                </a:cubicBezTo>
                <a:cubicBezTo>
                  <a:pt x="130" y="148"/>
                  <a:pt x="125" y="141"/>
                  <a:pt x="125" y="133"/>
                </a:cubicBezTo>
                <a:cubicBezTo>
                  <a:pt x="125" y="124"/>
                  <a:pt x="130" y="117"/>
                  <a:pt x="138" y="114"/>
                </a:cubicBezTo>
                <a:moveTo>
                  <a:pt x="69" y="167"/>
                </a:moveTo>
                <a:cubicBezTo>
                  <a:pt x="50" y="167"/>
                  <a:pt x="35" y="152"/>
                  <a:pt x="35" y="133"/>
                </a:cubicBezTo>
                <a:cubicBezTo>
                  <a:pt x="35" y="114"/>
                  <a:pt x="50" y="98"/>
                  <a:pt x="69" y="98"/>
                </a:cubicBezTo>
                <a:cubicBezTo>
                  <a:pt x="88" y="98"/>
                  <a:pt x="103" y="114"/>
                  <a:pt x="103" y="133"/>
                </a:cubicBezTo>
                <a:cubicBezTo>
                  <a:pt x="103" y="152"/>
                  <a:pt x="88" y="167"/>
                  <a:pt x="69" y="167"/>
                </a:cubicBezTo>
                <a:moveTo>
                  <a:pt x="187" y="40"/>
                </a:moveTo>
                <a:cubicBezTo>
                  <a:pt x="187" y="35"/>
                  <a:pt x="190" y="31"/>
                  <a:pt x="194" y="29"/>
                </a:cubicBezTo>
                <a:cubicBezTo>
                  <a:pt x="193" y="26"/>
                  <a:pt x="192" y="22"/>
                  <a:pt x="190" y="19"/>
                </a:cubicBezTo>
                <a:cubicBezTo>
                  <a:pt x="186" y="21"/>
                  <a:pt x="181" y="21"/>
                  <a:pt x="177" y="17"/>
                </a:cubicBezTo>
                <a:cubicBezTo>
                  <a:pt x="174" y="14"/>
                  <a:pt x="173" y="8"/>
                  <a:pt x="175" y="4"/>
                </a:cubicBezTo>
                <a:cubicBezTo>
                  <a:pt x="172" y="2"/>
                  <a:pt x="169" y="1"/>
                  <a:pt x="165" y="0"/>
                </a:cubicBezTo>
                <a:cubicBezTo>
                  <a:pt x="164" y="4"/>
                  <a:pt x="159" y="8"/>
                  <a:pt x="155" y="8"/>
                </a:cubicBezTo>
                <a:cubicBezTo>
                  <a:pt x="150" y="8"/>
                  <a:pt x="145" y="4"/>
                  <a:pt x="144" y="0"/>
                </a:cubicBezTo>
                <a:cubicBezTo>
                  <a:pt x="140" y="1"/>
                  <a:pt x="137" y="2"/>
                  <a:pt x="134" y="4"/>
                </a:cubicBezTo>
                <a:cubicBezTo>
                  <a:pt x="136" y="8"/>
                  <a:pt x="135" y="14"/>
                  <a:pt x="132" y="17"/>
                </a:cubicBezTo>
                <a:cubicBezTo>
                  <a:pt x="128" y="21"/>
                  <a:pt x="123" y="21"/>
                  <a:pt x="119" y="19"/>
                </a:cubicBezTo>
                <a:cubicBezTo>
                  <a:pt x="117" y="22"/>
                  <a:pt x="116" y="26"/>
                  <a:pt x="115" y="29"/>
                </a:cubicBezTo>
                <a:cubicBezTo>
                  <a:pt x="119" y="31"/>
                  <a:pt x="122" y="35"/>
                  <a:pt x="122" y="40"/>
                </a:cubicBezTo>
                <a:cubicBezTo>
                  <a:pt x="122" y="45"/>
                  <a:pt x="119" y="49"/>
                  <a:pt x="115" y="51"/>
                </a:cubicBezTo>
                <a:cubicBezTo>
                  <a:pt x="116" y="54"/>
                  <a:pt x="117" y="58"/>
                  <a:pt x="119" y="61"/>
                </a:cubicBezTo>
                <a:cubicBezTo>
                  <a:pt x="123" y="59"/>
                  <a:pt x="128" y="59"/>
                  <a:pt x="132" y="63"/>
                </a:cubicBezTo>
                <a:cubicBezTo>
                  <a:pt x="135" y="66"/>
                  <a:pt x="136" y="72"/>
                  <a:pt x="134" y="76"/>
                </a:cubicBezTo>
                <a:cubicBezTo>
                  <a:pt x="137" y="78"/>
                  <a:pt x="140" y="79"/>
                  <a:pt x="144" y="80"/>
                </a:cubicBezTo>
                <a:cubicBezTo>
                  <a:pt x="145" y="76"/>
                  <a:pt x="150" y="72"/>
                  <a:pt x="155" y="72"/>
                </a:cubicBezTo>
                <a:cubicBezTo>
                  <a:pt x="159" y="72"/>
                  <a:pt x="164" y="76"/>
                  <a:pt x="165" y="80"/>
                </a:cubicBezTo>
                <a:cubicBezTo>
                  <a:pt x="169" y="79"/>
                  <a:pt x="172" y="78"/>
                  <a:pt x="175" y="76"/>
                </a:cubicBezTo>
                <a:cubicBezTo>
                  <a:pt x="173" y="72"/>
                  <a:pt x="174" y="66"/>
                  <a:pt x="177" y="63"/>
                </a:cubicBezTo>
                <a:cubicBezTo>
                  <a:pt x="181" y="59"/>
                  <a:pt x="186" y="59"/>
                  <a:pt x="190" y="61"/>
                </a:cubicBezTo>
                <a:cubicBezTo>
                  <a:pt x="192" y="58"/>
                  <a:pt x="193" y="54"/>
                  <a:pt x="194" y="51"/>
                </a:cubicBezTo>
                <a:cubicBezTo>
                  <a:pt x="190" y="49"/>
                  <a:pt x="187" y="45"/>
                  <a:pt x="187" y="40"/>
                </a:cubicBezTo>
                <a:moveTo>
                  <a:pt x="155" y="57"/>
                </a:moveTo>
                <a:cubicBezTo>
                  <a:pt x="145" y="57"/>
                  <a:pt x="137" y="49"/>
                  <a:pt x="137" y="40"/>
                </a:cubicBezTo>
                <a:cubicBezTo>
                  <a:pt x="137" y="31"/>
                  <a:pt x="145" y="23"/>
                  <a:pt x="155" y="23"/>
                </a:cubicBezTo>
                <a:cubicBezTo>
                  <a:pt x="164" y="23"/>
                  <a:pt x="172" y="31"/>
                  <a:pt x="172" y="40"/>
                </a:cubicBezTo>
                <a:cubicBezTo>
                  <a:pt x="172" y="49"/>
                  <a:pt x="164" y="57"/>
                  <a:pt x="155"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xmlns="" id="{6CFFD345-AD8C-4577-AF5D-41631FE3CDF8}"/>
              </a:ext>
            </a:extLst>
          </p:cNvPr>
          <p:cNvSpPr>
            <a:spLocks/>
          </p:cNvSpPr>
          <p:nvPr/>
        </p:nvSpPr>
        <p:spPr bwMode="auto">
          <a:xfrm>
            <a:off x="4446592" y="5424427"/>
            <a:ext cx="376635" cy="360365"/>
          </a:xfrm>
          <a:custGeom>
            <a:avLst/>
            <a:gdLst>
              <a:gd name="T0" fmla="*/ 90 w 196"/>
              <a:gd name="T1" fmla="*/ 9 h 187"/>
              <a:gd name="T2" fmla="*/ 105 w 196"/>
              <a:gd name="T3" fmla="*/ 9 h 187"/>
              <a:gd name="T4" fmla="*/ 122 w 196"/>
              <a:gd name="T5" fmla="*/ 43 h 187"/>
              <a:gd name="T6" fmla="*/ 147 w 196"/>
              <a:gd name="T7" fmla="*/ 61 h 187"/>
              <a:gd name="T8" fmla="*/ 184 w 196"/>
              <a:gd name="T9" fmla="*/ 66 h 187"/>
              <a:gd name="T10" fmla="*/ 189 w 196"/>
              <a:gd name="T11" fmla="*/ 81 h 187"/>
              <a:gd name="T12" fmla="*/ 162 w 196"/>
              <a:gd name="T13" fmla="*/ 107 h 187"/>
              <a:gd name="T14" fmla="*/ 152 w 196"/>
              <a:gd name="T15" fmla="*/ 136 h 187"/>
              <a:gd name="T16" fmla="*/ 159 w 196"/>
              <a:gd name="T17" fmla="*/ 173 h 187"/>
              <a:gd name="T18" fmla="*/ 146 w 196"/>
              <a:gd name="T19" fmla="*/ 182 h 187"/>
              <a:gd name="T20" fmla="*/ 113 w 196"/>
              <a:gd name="T21" fmla="*/ 165 h 187"/>
              <a:gd name="T22" fmla="*/ 82 w 196"/>
              <a:gd name="T23" fmla="*/ 165 h 187"/>
              <a:gd name="T24" fmla="*/ 49 w 196"/>
              <a:gd name="T25" fmla="*/ 182 h 187"/>
              <a:gd name="T26" fmla="*/ 36 w 196"/>
              <a:gd name="T27" fmla="*/ 173 h 187"/>
              <a:gd name="T28" fmla="*/ 43 w 196"/>
              <a:gd name="T29" fmla="*/ 136 h 187"/>
              <a:gd name="T30" fmla="*/ 33 w 196"/>
              <a:gd name="T31" fmla="*/ 107 h 187"/>
              <a:gd name="T32" fmla="*/ 6 w 196"/>
              <a:gd name="T33" fmla="*/ 81 h 187"/>
              <a:gd name="T34" fmla="*/ 11 w 196"/>
              <a:gd name="T35" fmla="*/ 66 h 187"/>
              <a:gd name="T36" fmla="*/ 48 w 196"/>
              <a:gd name="T37" fmla="*/ 61 h 187"/>
              <a:gd name="T38" fmla="*/ 73 w 196"/>
              <a:gd name="T39" fmla="*/ 43 h 187"/>
              <a:gd name="T40" fmla="*/ 90 w 196"/>
              <a:gd name="T41" fmla="*/ 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6" h="187">
                <a:moveTo>
                  <a:pt x="90" y="9"/>
                </a:moveTo>
                <a:cubicBezTo>
                  <a:pt x="94" y="0"/>
                  <a:pt x="101" y="0"/>
                  <a:pt x="105" y="9"/>
                </a:cubicBezTo>
                <a:cubicBezTo>
                  <a:pt x="122" y="43"/>
                  <a:pt x="122" y="43"/>
                  <a:pt x="122" y="43"/>
                </a:cubicBezTo>
                <a:cubicBezTo>
                  <a:pt x="126" y="51"/>
                  <a:pt x="137" y="59"/>
                  <a:pt x="147" y="61"/>
                </a:cubicBezTo>
                <a:cubicBezTo>
                  <a:pt x="184" y="66"/>
                  <a:pt x="184" y="66"/>
                  <a:pt x="184" y="66"/>
                </a:cubicBezTo>
                <a:cubicBezTo>
                  <a:pt x="193" y="67"/>
                  <a:pt x="196" y="74"/>
                  <a:pt x="189" y="81"/>
                </a:cubicBezTo>
                <a:cubicBezTo>
                  <a:pt x="162" y="107"/>
                  <a:pt x="162" y="107"/>
                  <a:pt x="162" y="107"/>
                </a:cubicBezTo>
                <a:cubicBezTo>
                  <a:pt x="155" y="114"/>
                  <a:pt x="151" y="127"/>
                  <a:pt x="152" y="136"/>
                </a:cubicBezTo>
                <a:cubicBezTo>
                  <a:pt x="159" y="173"/>
                  <a:pt x="159" y="173"/>
                  <a:pt x="159" y="173"/>
                </a:cubicBezTo>
                <a:cubicBezTo>
                  <a:pt x="160" y="183"/>
                  <a:pt x="155" y="187"/>
                  <a:pt x="146" y="182"/>
                </a:cubicBezTo>
                <a:cubicBezTo>
                  <a:pt x="113" y="165"/>
                  <a:pt x="113" y="165"/>
                  <a:pt x="113" y="165"/>
                </a:cubicBezTo>
                <a:cubicBezTo>
                  <a:pt x="105" y="160"/>
                  <a:pt x="91" y="160"/>
                  <a:pt x="82" y="165"/>
                </a:cubicBezTo>
                <a:cubicBezTo>
                  <a:pt x="49" y="182"/>
                  <a:pt x="49" y="182"/>
                  <a:pt x="49" y="182"/>
                </a:cubicBezTo>
                <a:cubicBezTo>
                  <a:pt x="40" y="187"/>
                  <a:pt x="35" y="183"/>
                  <a:pt x="36" y="173"/>
                </a:cubicBezTo>
                <a:cubicBezTo>
                  <a:pt x="43" y="136"/>
                  <a:pt x="43" y="136"/>
                  <a:pt x="43" y="136"/>
                </a:cubicBezTo>
                <a:cubicBezTo>
                  <a:pt x="44" y="127"/>
                  <a:pt x="40" y="114"/>
                  <a:pt x="33" y="107"/>
                </a:cubicBezTo>
                <a:cubicBezTo>
                  <a:pt x="6" y="81"/>
                  <a:pt x="6" y="81"/>
                  <a:pt x="6" y="81"/>
                </a:cubicBezTo>
                <a:cubicBezTo>
                  <a:pt x="0" y="74"/>
                  <a:pt x="2" y="67"/>
                  <a:pt x="11" y="66"/>
                </a:cubicBezTo>
                <a:cubicBezTo>
                  <a:pt x="48" y="61"/>
                  <a:pt x="48" y="61"/>
                  <a:pt x="48" y="61"/>
                </a:cubicBezTo>
                <a:cubicBezTo>
                  <a:pt x="58" y="59"/>
                  <a:pt x="69" y="51"/>
                  <a:pt x="73" y="43"/>
                </a:cubicBezTo>
                <a:lnTo>
                  <a:pt x="9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093011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xmlns="" id="{DF414D92-8504-4201-98CA-C5630BC5F120}"/>
              </a:ext>
            </a:extLst>
          </p:cNvPr>
          <p:cNvSpPr txBox="1">
            <a:spLocks noChangeArrowheads="1"/>
          </p:cNvSpPr>
          <p:nvPr/>
        </p:nvSpPr>
        <p:spPr bwMode="gray">
          <a:xfrm>
            <a:off x="479425" y="178825"/>
            <a:ext cx="3188693"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风险管理的内容 </a:t>
            </a:r>
            <a:endParaRPr lang="en-US" altLang="zh-CN" dirty="0"/>
          </a:p>
        </p:txBody>
      </p:sp>
      <p:sp>
        <p:nvSpPr>
          <p:cNvPr id="5" name="平行四边形 4">
            <a:extLst>
              <a:ext uri="{FF2B5EF4-FFF2-40B4-BE49-F238E27FC236}">
                <a16:creationId xmlns:a16="http://schemas.microsoft.com/office/drawing/2014/main" xmlns="" id="{01D61266-8017-40C9-8819-33EB132E2DC3}"/>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63A0645A-F625-40BA-9F65-CD20ECFC68E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15">
            <a:extLst>
              <a:ext uri="{FF2B5EF4-FFF2-40B4-BE49-F238E27FC236}">
                <a16:creationId xmlns:a16="http://schemas.microsoft.com/office/drawing/2014/main" xmlns="" id="{7451E2F3-CC1A-43A3-B2C0-EB5C7827795D}"/>
              </a:ext>
            </a:extLst>
          </p:cNvPr>
          <p:cNvSpPr>
            <a:spLocks noChangeArrowheads="1"/>
          </p:cNvSpPr>
          <p:nvPr/>
        </p:nvSpPr>
        <p:spPr bwMode="auto">
          <a:xfrm>
            <a:off x="6552273" y="3197983"/>
            <a:ext cx="2293277" cy="387883"/>
          </a:xfrm>
          <a:prstGeom prst="rect">
            <a:avLst/>
          </a:prstGeom>
          <a:noFill/>
          <a:ln w="15875">
            <a:solidFill>
              <a:schemeClr val="accent6"/>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1400" b="1" dirty="0">
              <a:solidFill>
                <a:srgbClr val="A90119"/>
              </a:solidFill>
              <a:ea typeface="宋体" panose="02010600030101010101" pitchFamily="2" charset="-122"/>
            </a:endParaRPr>
          </a:p>
        </p:txBody>
      </p:sp>
      <p:sp>
        <p:nvSpPr>
          <p:cNvPr id="34" name="Rectangle 16">
            <a:extLst>
              <a:ext uri="{FF2B5EF4-FFF2-40B4-BE49-F238E27FC236}">
                <a16:creationId xmlns:a16="http://schemas.microsoft.com/office/drawing/2014/main" xmlns="" id="{DABC0D46-F49A-40EB-B56D-3851EFC76259}"/>
              </a:ext>
            </a:extLst>
          </p:cNvPr>
          <p:cNvSpPr>
            <a:spLocks noChangeArrowheads="1"/>
          </p:cNvSpPr>
          <p:nvPr/>
        </p:nvSpPr>
        <p:spPr bwMode="auto">
          <a:xfrm>
            <a:off x="6552273" y="3713716"/>
            <a:ext cx="2293277" cy="387883"/>
          </a:xfrm>
          <a:prstGeom prst="rect">
            <a:avLst/>
          </a:prstGeom>
          <a:noFill/>
          <a:ln w="1587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35" name="Rectangle 17">
            <a:extLst>
              <a:ext uri="{FF2B5EF4-FFF2-40B4-BE49-F238E27FC236}">
                <a16:creationId xmlns:a16="http://schemas.microsoft.com/office/drawing/2014/main" xmlns="" id="{0DA1B865-82D1-4050-B6C8-6011AF7C2897}"/>
              </a:ext>
            </a:extLst>
          </p:cNvPr>
          <p:cNvSpPr>
            <a:spLocks noChangeArrowheads="1"/>
          </p:cNvSpPr>
          <p:nvPr/>
        </p:nvSpPr>
        <p:spPr bwMode="auto">
          <a:xfrm>
            <a:off x="6552273" y="4229448"/>
            <a:ext cx="2293277" cy="387883"/>
          </a:xfrm>
          <a:prstGeom prst="rect">
            <a:avLst/>
          </a:prstGeom>
          <a:noFill/>
          <a:ln w="1587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36" name="Rectangle 18">
            <a:extLst>
              <a:ext uri="{FF2B5EF4-FFF2-40B4-BE49-F238E27FC236}">
                <a16:creationId xmlns:a16="http://schemas.microsoft.com/office/drawing/2014/main" xmlns="" id="{16D0E2F4-DD24-4E07-97FF-B04D049C4B15}"/>
              </a:ext>
            </a:extLst>
          </p:cNvPr>
          <p:cNvSpPr>
            <a:spLocks noChangeArrowheads="1"/>
          </p:cNvSpPr>
          <p:nvPr/>
        </p:nvSpPr>
        <p:spPr bwMode="auto">
          <a:xfrm>
            <a:off x="3985986" y="3709382"/>
            <a:ext cx="2018246" cy="387883"/>
          </a:xfrm>
          <a:prstGeom prst="rect">
            <a:avLst/>
          </a:prstGeom>
          <a:solidFill>
            <a:schemeClr val="accent6"/>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sz="1400" b="1" dirty="0">
              <a:solidFill>
                <a:srgbClr val="A90119"/>
              </a:solidFill>
              <a:ea typeface="宋体" panose="02010600030101010101" pitchFamily="2" charset="-122"/>
            </a:endParaRPr>
          </a:p>
        </p:txBody>
      </p:sp>
      <p:sp>
        <p:nvSpPr>
          <p:cNvPr id="37" name="Line 19">
            <a:extLst>
              <a:ext uri="{FF2B5EF4-FFF2-40B4-BE49-F238E27FC236}">
                <a16:creationId xmlns:a16="http://schemas.microsoft.com/office/drawing/2014/main" xmlns="" id="{89516479-1B45-49BD-A1B9-3A947C797386}"/>
              </a:ext>
            </a:extLst>
          </p:cNvPr>
          <p:cNvSpPr>
            <a:spLocks noChangeShapeType="1"/>
          </p:cNvSpPr>
          <p:nvPr/>
        </p:nvSpPr>
        <p:spPr bwMode="auto">
          <a:xfrm>
            <a:off x="6002210" y="3902240"/>
            <a:ext cx="550063"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8" name="Line 20">
            <a:extLst>
              <a:ext uri="{FF2B5EF4-FFF2-40B4-BE49-F238E27FC236}">
                <a16:creationId xmlns:a16="http://schemas.microsoft.com/office/drawing/2014/main" xmlns="" id="{9B96726D-6C39-4C82-8335-DB41D279F01E}"/>
              </a:ext>
            </a:extLst>
          </p:cNvPr>
          <p:cNvSpPr>
            <a:spLocks noChangeShapeType="1"/>
          </p:cNvSpPr>
          <p:nvPr/>
        </p:nvSpPr>
        <p:spPr bwMode="auto">
          <a:xfrm>
            <a:off x="6279263" y="3390841"/>
            <a:ext cx="275032"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 name="Line 21">
            <a:extLst>
              <a:ext uri="{FF2B5EF4-FFF2-40B4-BE49-F238E27FC236}">
                <a16:creationId xmlns:a16="http://schemas.microsoft.com/office/drawing/2014/main" xmlns="" id="{820719BC-A1E8-4AA5-BDBA-B48AF07166F3}"/>
              </a:ext>
            </a:extLst>
          </p:cNvPr>
          <p:cNvSpPr>
            <a:spLocks noChangeShapeType="1"/>
          </p:cNvSpPr>
          <p:nvPr/>
        </p:nvSpPr>
        <p:spPr bwMode="auto">
          <a:xfrm>
            <a:off x="6279263" y="4426640"/>
            <a:ext cx="275032"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 name="Line 22">
            <a:extLst>
              <a:ext uri="{FF2B5EF4-FFF2-40B4-BE49-F238E27FC236}">
                <a16:creationId xmlns:a16="http://schemas.microsoft.com/office/drawing/2014/main" xmlns="" id="{13D1A44E-C1CA-4302-9823-C76A8B57318E}"/>
              </a:ext>
            </a:extLst>
          </p:cNvPr>
          <p:cNvSpPr>
            <a:spLocks noChangeShapeType="1"/>
          </p:cNvSpPr>
          <p:nvPr/>
        </p:nvSpPr>
        <p:spPr bwMode="auto">
          <a:xfrm>
            <a:off x="6279263" y="3390841"/>
            <a:ext cx="0" cy="1035799"/>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Rectangle 24">
            <a:extLst>
              <a:ext uri="{FF2B5EF4-FFF2-40B4-BE49-F238E27FC236}">
                <a16:creationId xmlns:a16="http://schemas.microsoft.com/office/drawing/2014/main" xmlns="" id="{C48FA1D3-4F82-4B82-B2AD-7AD12B313C34}"/>
              </a:ext>
            </a:extLst>
          </p:cNvPr>
          <p:cNvSpPr>
            <a:spLocks noChangeArrowheads="1"/>
          </p:cNvSpPr>
          <p:nvPr/>
        </p:nvSpPr>
        <p:spPr bwMode="auto">
          <a:xfrm>
            <a:off x="6550250" y="1384988"/>
            <a:ext cx="2293277" cy="388213"/>
          </a:xfrm>
          <a:prstGeom prst="rect">
            <a:avLst/>
          </a:prstGeom>
          <a:noFill/>
          <a:ln w="15875">
            <a:solidFill>
              <a:srgbClr val="25536D"/>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sz="1400" b="1" dirty="0">
              <a:solidFill>
                <a:srgbClr val="A90119"/>
              </a:solidFill>
              <a:ea typeface="宋体" panose="02010600030101010101" pitchFamily="2" charset="-122"/>
            </a:endParaRPr>
          </a:p>
        </p:txBody>
      </p:sp>
      <p:sp>
        <p:nvSpPr>
          <p:cNvPr id="26" name="Rectangle 25">
            <a:extLst>
              <a:ext uri="{FF2B5EF4-FFF2-40B4-BE49-F238E27FC236}">
                <a16:creationId xmlns:a16="http://schemas.microsoft.com/office/drawing/2014/main" xmlns="" id="{FB0F37C6-0B07-4A83-BD8F-FCE066756AA1}"/>
              </a:ext>
            </a:extLst>
          </p:cNvPr>
          <p:cNvSpPr>
            <a:spLocks noChangeArrowheads="1"/>
          </p:cNvSpPr>
          <p:nvPr/>
        </p:nvSpPr>
        <p:spPr bwMode="auto">
          <a:xfrm>
            <a:off x="6550250" y="1901159"/>
            <a:ext cx="2293277" cy="388213"/>
          </a:xfrm>
          <a:prstGeom prst="rect">
            <a:avLst/>
          </a:prstGeom>
          <a:noFill/>
          <a:ln w="15875">
            <a:solidFill>
              <a:srgbClr val="25536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27" name="Rectangle 26">
            <a:extLst>
              <a:ext uri="{FF2B5EF4-FFF2-40B4-BE49-F238E27FC236}">
                <a16:creationId xmlns:a16="http://schemas.microsoft.com/office/drawing/2014/main" xmlns="" id="{6CFC9868-9427-4113-A077-DE6EBFEE8C92}"/>
              </a:ext>
            </a:extLst>
          </p:cNvPr>
          <p:cNvSpPr>
            <a:spLocks noChangeArrowheads="1"/>
          </p:cNvSpPr>
          <p:nvPr/>
        </p:nvSpPr>
        <p:spPr bwMode="auto">
          <a:xfrm>
            <a:off x="6552273" y="2421667"/>
            <a:ext cx="2293277" cy="388213"/>
          </a:xfrm>
          <a:prstGeom prst="rect">
            <a:avLst/>
          </a:prstGeom>
          <a:noFill/>
          <a:ln w="15875">
            <a:solidFill>
              <a:srgbClr val="25536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28" name="Rectangle 27">
            <a:extLst>
              <a:ext uri="{FF2B5EF4-FFF2-40B4-BE49-F238E27FC236}">
                <a16:creationId xmlns:a16="http://schemas.microsoft.com/office/drawing/2014/main" xmlns="" id="{9D6A2B15-98E5-4C72-85F7-FD118D42FA4C}"/>
              </a:ext>
            </a:extLst>
          </p:cNvPr>
          <p:cNvSpPr>
            <a:spLocks noChangeArrowheads="1"/>
          </p:cNvSpPr>
          <p:nvPr/>
        </p:nvSpPr>
        <p:spPr bwMode="auto">
          <a:xfrm>
            <a:off x="3985986" y="1901159"/>
            <a:ext cx="2018246" cy="388213"/>
          </a:xfrm>
          <a:prstGeom prst="rect">
            <a:avLst/>
          </a:prstGeom>
          <a:solidFill>
            <a:srgbClr val="25536D"/>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sz="1400" b="1" dirty="0">
              <a:solidFill>
                <a:srgbClr val="A90119"/>
              </a:solidFill>
              <a:ea typeface="宋体" panose="02010600030101010101" pitchFamily="2" charset="-122"/>
            </a:endParaRPr>
          </a:p>
        </p:txBody>
      </p:sp>
      <p:sp>
        <p:nvSpPr>
          <p:cNvPr id="29" name="Line 28">
            <a:extLst>
              <a:ext uri="{FF2B5EF4-FFF2-40B4-BE49-F238E27FC236}">
                <a16:creationId xmlns:a16="http://schemas.microsoft.com/office/drawing/2014/main" xmlns="" id="{C9D1D441-FD5E-45F0-BA8C-077650AB0BFF}"/>
              </a:ext>
            </a:extLst>
          </p:cNvPr>
          <p:cNvSpPr>
            <a:spLocks noChangeShapeType="1"/>
          </p:cNvSpPr>
          <p:nvPr/>
        </p:nvSpPr>
        <p:spPr bwMode="auto">
          <a:xfrm>
            <a:off x="6002210" y="2092012"/>
            <a:ext cx="550063"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29">
            <a:extLst>
              <a:ext uri="{FF2B5EF4-FFF2-40B4-BE49-F238E27FC236}">
                <a16:creationId xmlns:a16="http://schemas.microsoft.com/office/drawing/2014/main" xmlns="" id="{5FAF8AE4-0801-44F5-BB77-09AE33956567}"/>
              </a:ext>
            </a:extLst>
          </p:cNvPr>
          <p:cNvSpPr>
            <a:spLocks noChangeShapeType="1"/>
          </p:cNvSpPr>
          <p:nvPr/>
        </p:nvSpPr>
        <p:spPr bwMode="auto">
          <a:xfrm>
            <a:off x="6279263" y="1582347"/>
            <a:ext cx="275032"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30">
            <a:extLst>
              <a:ext uri="{FF2B5EF4-FFF2-40B4-BE49-F238E27FC236}">
                <a16:creationId xmlns:a16="http://schemas.microsoft.com/office/drawing/2014/main" xmlns="" id="{4F0B41EB-4684-4088-A4A7-82D63DEF570A}"/>
              </a:ext>
            </a:extLst>
          </p:cNvPr>
          <p:cNvSpPr>
            <a:spLocks noChangeShapeType="1"/>
          </p:cNvSpPr>
          <p:nvPr/>
        </p:nvSpPr>
        <p:spPr bwMode="auto">
          <a:xfrm>
            <a:off x="6279263" y="2616858"/>
            <a:ext cx="275032"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Line 31">
            <a:extLst>
              <a:ext uri="{FF2B5EF4-FFF2-40B4-BE49-F238E27FC236}">
                <a16:creationId xmlns:a16="http://schemas.microsoft.com/office/drawing/2014/main" xmlns="" id="{C6C1BD14-1C89-4F69-BD50-761215AD905E}"/>
              </a:ext>
            </a:extLst>
          </p:cNvPr>
          <p:cNvSpPr>
            <a:spLocks noChangeShapeType="1"/>
          </p:cNvSpPr>
          <p:nvPr/>
        </p:nvSpPr>
        <p:spPr bwMode="auto">
          <a:xfrm>
            <a:off x="6279263" y="1573672"/>
            <a:ext cx="0" cy="1034511"/>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Rectangle 33">
            <a:extLst>
              <a:ext uri="{FF2B5EF4-FFF2-40B4-BE49-F238E27FC236}">
                <a16:creationId xmlns:a16="http://schemas.microsoft.com/office/drawing/2014/main" xmlns="" id="{41F62D70-E335-4B0E-8F1A-321B37AF0969}"/>
              </a:ext>
            </a:extLst>
          </p:cNvPr>
          <p:cNvSpPr>
            <a:spLocks noChangeArrowheads="1"/>
          </p:cNvSpPr>
          <p:nvPr/>
        </p:nvSpPr>
        <p:spPr bwMode="auto">
          <a:xfrm>
            <a:off x="2875749" y="2549297"/>
            <a:ext cx="550063" cy="2718569"/>
          </a:xfrm>
          <a:prstGeom prst="rect">
            <a:avLst/>
          </a:prstGeom>
          <a:solidFill>
            <a:schemeClr val="tx1">
              <a:lumMod val="50000"/>
              <a:lumOff val="50000"/>
            </a:schemeClr>
          </a:solidFill>
          <a:ln w="9525">
            <a:no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1" name="Text Box 34">
            <a:extLst>
              <a:ext uri="{FF2B5EF4-FFF2-40B4-BE49-F238E27FC236}">
                <a16:creationId xmlns:a16="http://schemas.microsoft.com/office/drawing/2014/main" xmlns="" id="{6BB266CC-639F-4CFA-A6AE-9D81ECE49C5C}"/>
              </a:ext>
            </a:extLst>
          </p:cNvPr>
          <p:cNvSpPr txBox="1">
            <a:spLocks noChangeArrowheads="1"/>
          </p:cNvSpPr>
          <p:nvPr/>
        </p:nvSpPr>
        <p:spPr bwMode="auto">
          <a:xfrm>
            <a:off x="2932373" y="2782159"/>
            <a:ext cx="457038" cy="230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zh-CN" b="1" dirty="0">
                <a:solidFill>
                  <a:schemeClr val="bg1"/>
                </a:solidFill>
                <a:latin typeface="微软雅黑" panose="020B0503020204020204" pitchFamily="34" charset="-122"/>
                <a:ea typeface="微软雅黑" panose="020B0503020204020204" pitchFamily="34" charset="-122"/>
              </a:rPr>
              <a:t>H</a:t>
            </a:r>
          </a:p>
          <a:p>
            <a:pPr algn="ctr" eaLnBrk="1" hangingPunct="1">
              <a:spcBef>
                <a:spcPct val="50000"/>
              </a:spcBef>
            </a:pPr>
            <a:r>
              <a:rPr lang="en-US" altLang="zh-CN" b="1" dirty="0">
                <a:solidFill>
                  <a:schemeClr val="bg1"/>
                </a:solidFill>
                <a:latin typeface="微软雅黑" panose="020B0503020204020204" pitchFamily="34" charset="-122"/>
                <a:ea typeface="微软雅黑" panose="020B0503020204020204" pitchFamily="34" charset="-122"/>
              </a:rPr>
              <a:t>S</a:t>
            </a:r>
          </a:p>
          <a:p>
            <a:pPr algn="ctr" eaLnBrk="1" hangingPunct="1">
              <a:spcBef>
                <a:spcPct val="50000"/>
              </a:spcBef>
            </a:pPr>
            <a:r>
              <a:rPr lang="en-US" altLang="zh-CN" b="1" dirty="0">
                <a:solidFill>
                  <a:schemeClr val="bg1"/>
                </a:solidFill>
                <a:latin typeface="微软雅黑" panose="020B0503020204020204" pitchFamily="34" charset="-122"/>
                <a:ea typeface="微软雅黑" panose="020B0503020204020204" pitchFamily="34" charset="-122"/>
              </a:rPr>
              <a:t>E</a:t>
            </a:r>
            <a:r>
              <a:rPr lang="zh-CN" altLang="en-US" b="1" dirty="0">
                <a:solidFill>
                  <a:schemeClr val="bg1"/>
                </a:solidFill>
                <a:latin typeface="微软雅黑" panose="020B0503020204020204" pitchFamily="34" charset="-122"/>
                <a:ea typeface="微软雅黑" panose="020B0503020204020204" pitchFamily="34" charset="-122"/>
              </a:rPr>
              <a:t>风险管理</a:t>
            </a:r>
          </a:p>
        </p:txBody>
      </p:sp>
      <p:sp>
        <p:nvSpPr>
          <p:cNvPr id="12" name="Line 35">
            <a:extLst>
              <a:ext uri="{FF2B5EF4-FFF2-40B4-BE49-F238E27FC236}">
                <a16:creationId xmlns:a16="http://schemas.microsoft.com/office/drawing/2014/main" xmlns="" id="{DC46BD2C-BCEF-42BC-824D-7093B31EAC53}"/>
              </a:ext>
            </a:extLst>
          </p:cNvPr>
          <p:cNvSpPr>
            <a:spLocks noChangeShapeType="1"/>
          </p:cNvSpPr>
          <p:nvPr/>
        </p:nvSpPr>
        <p:spPr bwMode="auto">
          <a:xfrm>
            <a:off x="3435923" y="3909506"/>
            <a:ext cx="550063"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Line 36">
            <a:extLst>
              <a:ext uri="{FF2B5EF4-FFF2-40B4-BE49-F238E27FC236}">
                <a16:creationId xmlns:a16="http://schemas.microsoft.com/office/drawing/2014/main" xmlns="" id="{C4327409-B53D-436C-A7AD-65B3073D9632}"/>
              </a:ext>
            </a:extLst>
          </p:cNvPr>
          <p:cNvSpPr>
            <a:spLocks noChangeShapeType="1"/>
          </p:cNvSpPr>
          <p:nvPr/>
        </p:nvSpPr>
        <p:spPr bwMode="auto">
          <a:xfrm>
            <a:off x="3710955" y="2090966"/>
            <a:ext cx="0" cy="3692523"/>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37">
            <a:extLst>
              <a:ext uri="{FF2B5EF4-FFF2-40B4-BE49-F238E27FC236}">
                <a16:creationId xmlns:a16="http://schemas.microsoft.com/office/drawing/2014/main" xmlns="" id="{65F9A242-CEAD-4B5E-AED9-5A01B33D0A9A}"/>
              </a:ext>
            </a:extLst>
          </p:cNvPr>
          <p:cNvSpPr>
            <a:spLocks noChangeShapeType="1"/>
          </p:cNvSpPr>
          <p:nvPr/>
        </p:nvSpPr>
        <p:spPr bwMode="auto">
          <a:xfrm>
            <a:off x="3710955" y="2090966"/>
            <a:ext cx="275031"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38">
            <a:extLst>
              <a:ext uri="{FF2B5EF4-FFF2-40B4-BE49-F238E27FC236}">
                <a16:creationId xmlns:a16="http://schemas.microsoft.com/office/drawing/2014/main" xmlns="" id="{572A71E5-7634-45FD-8CD9-5C3105B5329C}"/>
              </a:ext>
            </a:extLst>
          </p:cNvPr>
          <p:cNvSpPr>
            <a:spLocks noChangeShapeType="1"/>
          </p:cNvSpPr>
          <p:nvPr/>
        </p:nvSpPr>
        <p:spPr bwMode="auto">
          <a:xfrm>
            <a:off x="3710955" y="5783489"/>
            <a:ext cx="275031"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Rectangle 40">
            <a:extLst>
              <a:ext uri="{FF2B5EF4-FFF2-40B4-BE49-F238E27FC236}">
                <a16:creationId xmlns:a16="http://schemas.microsoft.com/office/drawing/2014/main" xmlns="" id="{136AFE04-4B82-4DCA-9062-14CEF6C10EB3}"/>
              </a:ext>
            </a:extLst>
          </p:cNvPr>
          <p:cNvSpPr>
            <a:spLocks noChangeArrowheads="1"/>
          </p:cNvSpPr>
          <p:nvPr/>
        </p:nvSpPr>
        <p:spPr bwMode="auto">
          <a:xfrm>
            <a:off x="6550250" y="5071967"/>
            <a:ext cx="2293277" cy="388213"/>
          </a:xfrm>
          <a:prstGeom prst="rect">
            <a:avLst/>
          </a:prstGeom>
          <a:noFill/>
          <a:ln w="15875">
            <a:solidFill>
              <a:schemeClr val="accent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18" name="Rectangle 41">
            <a:extLst>
              <a:ext uri="{FF2B5EF4-FFF2-40B4-BE49-F238E27FC236}">
                <a16:creationId xmlns:a16="http://schemas.microsoft.com/office/drawing/2014/main" xmlns="" id="{9136DE33-722C-4EAD-98C7-CB37F396236F}"/>
              </a:ext>
            </a:extLst>
          </p:cNvPr>
          <p:cNvSpPr>
            <a:spLocks noChangeArrowheads="1"/>
          </p:cNvSpPr>
          <p:nvPr/>
        </p:nvSpPr>
        <p:spPr bwMode="auto">
          <a:xfrm>
            <a:off x="6550250" y="5590307"/>
            <a:ext cx="2293277" cy="388213"/>
          </a:xfrm>
          <a:prstGeom prst="rect">
            <a:avLst/>
          </a:prstGeom>
          <a:noFill/>
          <a:ln w="15875">
            <a:solidFill>
              <a:schemeClr val="accent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19" name="Rectangle 42">
            <a:extLst>
              <a:ext uri="{FF2B5EF4-FFF2-40B4-BE49-F238E27FC236}">
                <a16:creationId xmlns:a16="http://schemas.microsoft.com/office/drawing/2014/main" xmlns="" id="{A47AD65F-564F-4AB6-96CA-9C5AF6B3B051}"/>
              </a:ext>
            </a:extLst>
          </p:cNvPr>
          <p:cNvSpPr>
            <a:spLocks noChangeArrowheads="1"/>
          </p:cNvSpPr>
          <p:nvPr/>
        </p:nvSpPr>
        <p:spPr bwMode="auto">
          <a:xfrm>
            <a:off x="6552273" y="6108646"/>
            <a:ext cx="2293277" cy="388213"/>
          </a:xfrm>
          <a:prstGeom prst="rect">
            <a:avLst/>
          </a:prstGeom>
          <a:noFill/>
          <a:ln w="15875">
            <a:solidFill>
              <a:schemeClr val="accent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sz="1400" b="1" dirty="0">
              <a:solidFill>
                <a:srgbClr val="A90119"/>
              </a:solidFill>
              <a:ea typeface="宋体" panose="02010600030101010101" pitchFamily="2" charset="-122"/>
            </a:endParaRPr>
          </a:p>
        </p:txBody>
      </p:sp>
      <p:sp>
        <p:nvSpPr>
          <p:cNvPr id="20" name="Rectangle 43">
            <a:extLst>
              <a:ext uri="{FF2B5EF4-FFF2-40B4-BE49-F238E27FC236}">
                <a16:creationId xmlns:a16="http://schemas.microsoft.com/office/drawing/2014/main" xmlns="" id="{BAF9EFB0-DAC8-4F7D-861D-5A36C62FF9AE}"/>
              </a:ext>
            </a:extLst>
          </p:cNvPr>
          <p:cNvSpPr>
            <a:spLocks noChangeArrowheads="1"/>
          </p:cNvSpPr>
          <p:nvPr/>
        </p:nvSpPr>
        <p:spPr bwMode="auto">
          <a:xfrm>
            <a:off x="3985986" y="5590307"/>
            <a:ext cx="2018246" cy="388213"/>
          </a:xfrm>
          <a:prstGeom prst="rect">
            <a:avLst/>
          </a:prstGeom>
          <a:solidFill>
            <a:schemeClr val="accent4"/>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sz="1400" b="1" dirty="0">
              <a:solidFill>
                <a:srgbClr val="A90119"/>
              </a:solidFill>
              <a:ea typeface="宋体" panose="02010600030101010101" pitchFamily="2" charset="-122"/>
            </a:endParaRPr>
          </a:p>
        </p:txBody>
      </p:sp>
      <p:sp>
        <p:nvSpPr>
          <p:cNvPr id="21" name="Line 44">
            <a:extLst>
              <a:ext uri="{FF2B5EF4-FFF2-40B4-BE49-F238E27FC236}">
                <a16:creationId xmlns:a16="http://schemas.microsoft.com/office/drawing/2014/main" xmlns="" id="{FBA3C611-3DDD-4535-85B3-5C87799050EA}"/>
              </a:ext>
            </a:extLst>
          </p:cNvPr>
          <p:cNvSpPr>
            <a:spLocks noChangeShapeType="1"/>
          </p:cNvSpPr>
          <p:nvPr/>
        </p:nvSpPr>
        <p:spPr bwMode="auto">
          <a:xfrm>
            <a:off x="6002210" y="5781160"/>
            <a:ext cx="550063"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Line 45">
            <a:extLst>
              <a:ext uri="{FF2B5EF4-FFF2-40B4-BE49-F238E27FC236}">
                <a16:creationId xmlns:a16="http://schemas.microsoft.com/office/drawing/2014/main" xmlns="" id="{CE471DB6-40A6-456B-8103-302A6EFC4F5D}"/>
              </a:ext>
            </a:extLst>
          </p:cNvPr>
          <p:cNvSpPr>
            <a:spLocks noChangeShapeType="1"/>
          </p:cNvSpPr>
          <p:nvPr/>
        </p:nvSpPr>
        <p:spPr bwMode="auto">
          <a:xfrm>
            <a:off x="6279263" y="5269326"/>
            <a:ext cx="275032"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46">
            <a:extLst>
              <a:ext uri="{FF2B5EF4-FFF2-40B4-BE49-F238E27FC236}">
                <a16:creationId xmlns:a16="http://schemas.microsoft.com/office/drawing/2014/main" xmlns="" id="{D25E4AD3-274B-4B8E-A26D-A1E87D17323A}"/>
              </a:ext>
            </a:extLst>
          </p:cNvPr>
          <p:cNvSpPr>
            <a:spLocks noChangeShapeType="1"/>
          </p:cNvSpPr>
          <p:nvPr/>
        </p:nvSpPr>
        <p:spPr bwMode="auto">
          <a:xfrm>
            <a:off x="6279263" y="6306006"/>
            <a:ext cx="275032" cy="0"/>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Line 47">
            <a:extLst>
              <a:ext uri="{FF2B5EF4-FFF2-40B4-BE49-F238E27FC236}">
                <a16:creationId xmlns:a16="http://schemas.microsoft.com/office/drawing/2014/main" xmlns="" id="{59CEC9C1-FD17-4A29-8955-D6DAB5502504}"/>
              </a:ext>
            </a:extLst>
          </p:cNvPr>
          <p:cNvSpPr>
            <a:spLocks noChangeShapeType="1"/>
          </p:cNvSpPr>
          <p:nvPr/>
        </p:nvSpPr>
        <p:spPr bwMode="auto">
          <a:xfrm>
            <a:off x="6279263" y="5260651"/>
            <a:ext cx="0" cy="1036679"/>
          </a:xfrm>
          <a:prstGeom prst="line">
            <a:avLst/>
          </a:prstGeom>
          <a:noFill/>
          <a:ln w="9525">
            <a:solidFill>
              <a:schemeClr val="tx1"/>
            </a:solidFill>
            <a:round/>
            <a:headEnd type="none"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1" name="矩形 40">
            <a:extLst>
              <a:ext uri="{FF2B5EF4-FFF2-40B4-BE49-F238E27FC236}">
                <a16:creationId xmlns:a16="http://schemas.microsoft.com/office/drawing/2014/main" xmlns="" id="{B1C14FE8-EE3E-405F-A1A8-C1B31BE939B0}"/>
              </a:ext>
            </a:extLst>
          </p:cNvPr>
          <p:cNvSpPr/>
          <p:nvPr/>
        </p:nvSpPr>
        <p:spPr>
          <a:xfrm>
            <a:off x="4436894" y="1903584"/>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风险辨识</a:t>
            </a:r>
          </a:p>
        </p:txBody>
      </p:sp>
      <p:sp>
        <p:nvSpPr>
          <p:cNvPr id="42" name="矩形 41">
            <a:extLst>
              <a:ext uri="{FF2B5EF4-FFF2-40B4-BE49-F238E27FC236}">
                <a16:creationId xmlns:a16="http://schemas.microsoft.com/office/drawing/2014/main" xmlns="" id="{162F6237-3BB0-444A-9716-A0A04D87F9F5}"/>
              </a:ext>
            </a:extLst>
          </p:cNvPr>
          <p:cNvSpPr/>
          <p:nvPr/>
        </p:nvSpPr>
        <p:spPr>
          <a:xfrm>
            <a:off x="6984193" y="1383968"/>
            <a:ext cx="1425390"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风险辨识标准</a:t>
            </a:r>
          </a:p>
        </p:txBody>
      </p:sp>
      <p:sp>
        <p:nvSpPr>
          <p:cNvPr id="43" name="矩形 42">
            <a:extLst>
              <a:ext uri="{FF2B5EF4-FFF2-40B4-BE49-F238E27FC236}">
                <a16:creationId xmlns:a16="http://schemas.microsoft.com/office/drawing/2014/main" xmlns="" id="{77440385-0F08-491E-BEE6-F17076FDF8A7}"/>
              </a:ext>
            </a:extLst>
          </p:cNvPr>
          <p:cNvSpPr/>
          <p:nvPr/>
        </p:nvSpPr>
        <p:spPr>
          <a:xfrm>
            <a:off x="6989002" y="1924904"/>
            <a:ext cx="1415772"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风险辨识方法</a:t>
            </a:r>
          </a:p>
        </p:txBody>
      </p:sp>
      <p:sp>
        <p:nvSpPr>
          <p:cNvPr id="44" name="矩形 43">
            <a:extLst>
              <a:ext uri="{FF2B5EF4-FFF2-40B4-BE49-F238E27FC236}">
                <a16:creationId xmlns:a16="http://schemas.microsoft.com/office/drawing/2014/main" xmlns="" id="{A73FF953-09BC-4F06-922B-8DF9B8FED373}"/>
              </a:ext>
            </a:extLst>
          </p:cNvPr>
          <p:cNvSpPr/>
          <p:nvPr/>
        </p:nvSpPr>
        <p:spPr>
          <a:xfrm>
            <a:off x="7094628" y="2450155"/>
            <a:ext cx="1210588"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危险源分级</a:t>
            </a:r>
          </a:p>
        </p:txBody>
      </p:sp>
      <p:sp>
        <p:nvSpPr>
          <p:cNvPr id="45" name="矩形 44">
            <a:extLst>
              <a:ext uri="{FF2B5EF4-FFF2-40B4-BE49-F238E27FC236}">
                <a16:creationId xmlns:a16="http://schemas.microsoft.com/office/drawing/2014/main" xmlns="" id="{4CCF4AF7-A1F3-4675-AAEB-E9A19E578818}"/>
              </a:ext>
            </a:extLst>
          </p:cNvPr>
          <p:cNvSpPr/>
          <p:nvPr/>
        </p:nvSpPr>
        <p:spPr>
          <a:xfrm>
            <a:off x="4434452" y="3705701"/>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风险评价</a:t>
            </a:r>
          </a:p>
        </p:txBody>
      </p:sp>
      <p:sp>
        <p:nvSpPr>
          <p:cNvPr id="46" name="矩形 45">
            <a:extLst>
              <a:ext uri="{FF2B5EF4-FFF2-40B4-BE49-F238E27FC236}">
                <a16:creationId xmlns:a16="http://schemas.microsoft.com/office/drawing/2014/main" xmlns="" id="{0DD200B8-9FA2-4EDB-9ADC-7B253988DE5E}"/>
              </a:ext>
            </a:extLst>
          </p:cNvPr>
          <p:cNvSpPr/>
          <p:nvPr/>
        </p:nvSpPr>
        <p:spPr>
          <a:xfrm>
            <a:off x="6984193" y="3220206"/>
            <a:ext cx="1415772"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风险评价方法</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7" name="矩形 46">
            <a:extLst>
              <a:ext uri="{FF2B5EF4-FFF2-40B4-BE49-F238E27FC236}">
                <a16:creationId xmlns:a16="http://schemas.microsoft.com/office/drawing/2014/main" xmlns="" id="{56CAFD68-27C6-44FB-B101-4B85A72180C7}"/>
              </a:ext>
            </a:extLst>
          </p:cNvPr>
          <p:cNvSpPr/>
          <p:nvPr/>
        </p:nvSpPr>
        <p:spPr>
          <a:xfrm>
            <a:off x="6888433" y="3732685"/>
            <a:ext cx="1620957"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可接受风险标准</a:t>
            </a:r>
          </a:p>
        </p:txBody>
      </p:sp>
      <p:sp>
        <p:nvSpPr>
          <p:cNvPr id="48" name="矩形 47">
            <a:extLst>
              <a:ext uri="{FF2B5EF4-FFF2-40B4-BE49-F238E27FC236}">
                <a16:creationId xmlns:a16="http://schemas.microsoft.com/office/drawing/2014/main" xmlns="" id="{37C222A3-F2C9-4745-A7D4-CA24A6CA80B3}"/>
              </a:ext>
            </a:extLst>
          </p:cNvPr>
          <p:cNvSpPr/>
          <p:nvPr/>
        </p:nvSpPr>
        <p:spPr>
          <a:xfrm>
            <a:off x="7194185" y="4263233"/>
            <a:ext cx="1005403"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风险分级</a:t>
            </a:r>
          </a:p>
        </p:txBody>
      </p:sp>
      <p:sp>
        <p:nvSpPr>
          <p:cNvPr id="49" name="矩形 48">
            <a:extLst>
              <a:ext uri="{FF2B5EF4-FFF2-40B4-BE49-F238E27FC236}">
                <a16:creationId xmlns:a16="http://schemas.microsoft.com/office/drawing/2014/main" xmlns="" id="{C74964D2-9AA4-46C8-8BAC-91BD3FA669AF}"/>
              </a:ext>
            </a:extLst>
          </p:cNvPr>
          <p:cNvSpPr/>
          <p:nvPr/>
        </p:nvSpPr>
        <p:spPr>
          <a:xfrm>
            <a:off x="4434452" y="5595367"/>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风险控制</a:t>
            </a:r>
          </a:p>
        </p:txBody>
      </p:sp>
      <p:sp>
        <p:nvSpPr>
          <p:cNvPr id="50" name="矩形 49">
            <a:extLst>
              <a:ext uri="{FF2B5EF4-FFF2-40B4-BE49-F238E27FC236}">
                <a16:creationId xmlns:a16="http://schemas.microsoft.com/office/drawing/2014/main" xmlns="" id="{304120EA-B354-442F-83B1-6203F1F391E5}"/>
              </a:ext>
            </a:extLst>
          </p:cNvPr>
          <p:cNvSpPr/>
          <p:nvPr/>
        </p:nvSpPr>
        <p:spPr>
          <a:xfrm>
            <a:off x="7189376" y="5102532"/>
            <a:ext cx="1005403"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管理措施</a:t>
            </a:r>
          </a:p>
        </p:txBody>
      </p:sp>
      <p:sp>
        <p:nvSpPr>
          <p:cNvPr id="51" name="矩形 50">
            <a:extLst>
              <a:ext uri="{FF2B5EF4-FFF2-40B4-BE49-F238E27FC236}">
                <a16:creationId xmlns:a16="http://schemas.microsoft.com/office/drawing/2014/main" xmlns="" id="{0BD50D49-A257-4FDD-87FC-7C31F6423E73}"/>
              </a:ext>
            </a:extLst>
          </p:cNvPr>
          <p:cNvSpPr/>
          <p:nvPr/>
        </p:nvSpPr>
        <p:spPr>
          <a:xfrm>
            <a:off x="7189377" y="5602376"/>
            <a:ext cx="1005403"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技术措施</a:t>
            </a:r>
          </a:p>
        </p:txBody>
      </p:sp>
      <p:sp>
        <p:nvSpPr>
          <p:cNvPr id="52" name="矩形 51">
            <a:extLst>
              <a:ext uri="{FF2B5EF4-FFF2-40B4-BE49-F238E27FC236}">
                <a16:creationId xmlns:a16="http://schemas.microsoft.com/office/drawing/2014/main" xmlns="" id="{62EB7E46-9F76-431B-8481-3D19B6BA5BE7}"/>
              </a:ext>
            </a:extLst>
          </p:cNvPr>
          <p:cNvSpPr/>
          <p:nvPr/>
        </p:nvSpPr>
        <p:spPr>
          <a:xfrm>
            <a:off x="6684260" y="6136729"/>
            <a:ext cx="2031325" cy="338554"/>
          </a:xfrm>
          <a:prstGeom prst="rect">
            <a:avLst/>
          </a:prstGeom>
        </p:spPr>
        <p:txBody>
          <a:bodyPr wrap="non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危机预警与应急救援</a:t>
            </a:r>
          </a:p>
        </p:txBody>
      </p:sp>
    </p:spTree>
    <p:extLst>
      <p:ext uri="{BB962C8B-B14F-4D97-AF65-F5344CB8AC3E}">
        <p14:creationId xmlns:p14="http://schemas.microsoft.com/office/powerpoint/2010/main" val="35510170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F2EDC9B-0C97-4DAB-BF42-C1E472E265A3}"/>
              </a:ext>
            </a:extLst>
          </p:cNvPr>
          <p:cNvPicPr>
            <a:picLocks noChangeAspect="1"/>
          </p:cNvPicPr>
          <p:nvPr/>
        </p:nvPicPr>
        <p:blipFill rotWithShape="1">
          <a:blip r:embed="rId2">
            <a:extLst>
              <a:ext uri="{28A0092B-C50C-407E-A947-70E740481C1C}">
                <a14:useLocalDpi xmlns:a14="http://schemas.microsoft.com/office/drawing/2010/main" val="0"/>
              </a:ext>
            </a:extLst>
          </a:blip>
          <a:srcRect l="30847" r="3654"/>
          <a:stretch/>
        </p:blipFill>
        <p:spPr>
          <a:xfrm>
            <a:off x="1" y="2"/>
            <a:ext cx="6734628" cy="6857999"/>
          </a:xfrm>
          <a:custGeom>
            <a:avLst/>
            <a:gdLst>
              <a:gd name="connsiteX0" fmla="*/ 0 w 6734628"/>
              <a:gd name="connsiteY0" fmla="*/ 0 h 6857999"/>
              <a:gd name="connsiteX1" fmla="*/ 6734628 w 6734628"/>
              <a:gd name="connsiteY1" fmla="*/ 0 h 6857999"/>
              <a:gd name="connsiteX2" fmla="*/ 5387702 w 6734628"/>
              <a:gd name="connsiteY2" fmla="*/ 6857999 h 6857999"/>
              <a:gd name="connsiteX3" fmla="*/ 0 w 673462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34628" h="6857999">
                <a:moveTo>
                  <a:pt x="0" y="0"/>
                </a:moveTo>
                <a:lnTo>
                  <a:pt x="6734628" y="0"/>
                </a:lnTo>
                <a:lnTo>
                  <a:pt x="5387702" y="6857999"/>
                </a:lnTo>
                <a:lnTo>
                  <a:pt x="0" y="6857999"/>
                </a:lnTo>
                <a:close/>
              </a:path>
            </a:pathLst>
          </a:custGeom>
        </p:spPr>
      </p:pic>
      <p:sp>
        <p:nvSpPr>
          <p:cNvPr id="8" name="矩形 7">
            <a:extLst>
              <a:ext uri="{FF2B5EF4-FFF2-40B4-BE49-F238E27FC236}">
                <a16:creationId xmlns:a16="http://schemas.microsoft.com/office/drawing/2014/main" xmlns="" id="{801111F3-3DB0-4EED-A38A-392788BE3151}"/>
              </a:ext>
            </a:extLst>
          </p:cNvPr>
          <p:cNvSpPr/>
          <p:nvPr/>
        </p:nvSpPr>
        <p:spPr>
          <a:xfrm rot="666338">
            <a:off x="6220136" y="-384513"/>
            <a:ext cx="201412" cy="76270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xmlns="" id="{EB9B902A-C17E-4915-8879-DE69BF7963DC}"/>
              </a:ext>
            </a:extLst>
          </p:cNvPr>
          <p:cNvSpPr/>
          <p:nvPr/>
        </p:nvSpPr>
        <p:spPr>
          <a:xfrm>
            <a:off x="6603999" y="1962339"/>
            <a:ext cx="2844801" cy="2037018"/>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xmlns="" id="{D21254F2-359B-461A-90AF-399F1B9DD98D}"/>
              </a:ext>
            </a:extLst>
          </p:cNvPr>
          <p:cNvSpPr txBox="1"/>
          <p:nvPr/>
        </p:nvSpPr>
        <p:spPr>
          <a:xfrm>
            <a:off x="7532913" y="2049824"/>
            <a:ext cx="986971" cy="1862048"/>
          </a:xfrm>
          <a:prstGeom prst="rect">
            <a:avLst/>
          </a:prstGeom>
          <a:noFill/>
        </p:spPr>
        <p:txBody>
          <a:bodyPr wrap="square" rtlCol="0">
            <a:spAutoFit/>
          </a:bodyPr>
          <a:lstStyle/>
          <a:p>
            <a:pPr algn="ctr"/>
            <a:r>
              <a:rPr lang="en-US" altLang="zh-CN" sz="11500" dirty="0">
                <a:solidFill>
                  <a:schemeClr val="bg1"/>
                </a:solidFill>
                <a:latin typeface="Arial" panose="020B0604020202020204" pitchFamily="34" charset="0"/>
                <a:cs typeface="Arial" panose="020B0604020202020204" pitchFamily="34" charset="0"/>
              </a:rPr>
              <a:t>2</a:t>
            </a:r>
            <a:endParaRPr lang="zh-CN" altLang="en-US" sz="11500" dirty="0">
              <a:solidFill>
                <a:schemeClr val="bg1"/>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xmlns="" id="{77A2D255-E45A-4DAF-BFA2-5F8B1225B5F7}"/>
              </a:ext>
            </a:extLst>
          </p:cNvPr>
          <p:cNvSpPr/>
          <p:nvPr/>
        </p:nvSpPr>
        <p:spPr>
          <a:xfrm>
            <a:off x="6602007" y="4366850"/>
            <a:ext cx="5589992" cy="707886"/>
          </a:xfrm>
          <a:prstGeom prst="rect">
            <a:avLst/>
          </a:prstGeom>
        </p:spPr>
        <p:txBody>
          <a:bodyPr wrap="none">
            <a:spAutoFit/>
          </a:bodyPr>
          <a:lstStyle/>
          <a:p>
            <a:pPr eaLnBrk="0" hangingPunct="0"/>
            <a:r>
              <a:rPr lang="en-US" altLang="zh-CN" sz="4000" b="1" dirty="0">
                <a:solidFill>
                  <a:srgbClr val="25536D"/>
                </a:solidFill>
                <a:latin typeface="黑体" panose="02010609060101010101" pitchFamily="49" charset="-122"/>
                <a:ea typeface="黑体" panose="02010609060101010101" pitchFamily="49" charset="-122"/>
              </a:rPr>
              <a:t>EHS</a:t>
            </a:r>
            <a:r>
              <a:rPr lang="zh-CN" altLang="en-US" sz="4000" b="1" dirty="0">
                <a:solidFill>
                  <a:srgbClr val="25536D"/>
                </a:solidFill>
                <a:latin typeface="黑体" panose="02010609060101010101" pitchFamily="49" charset="-122"/>
                <a:ea typeface="黑体" panose="02010609060101010101" pitchFamily="49" charset="-122"/>
              </a:rPr>
              <a:t>风险管理理论与方法</a:t>
            </a:r>
          </a:p>
        </p:txBody>
      </p:sp>
    </p:spTree>
    <p:extLst>
      <p:ext uri="{BB962C8B-B14F-4D97-AF65-F5344CB8AC3E}">
        <p14:creationId xmlns:p14="http://schemas.microsoft.com/office/powerpoint/2010/main" val="3289425265"/>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xmlns="" id="{D8BAE70C-0FD7-4F2F-81F3-39F4D306420B}"/>
              </a:ext>
            </a:extLst>
          </p:cNvPr>
          <p:cNvSpPr txBox="1">
            <a:spLocks noChangeArrowheads="1"/>
          </p:cNvSpPr>
          <p:nvPr/>
        </p:nvSpPr>
        <p:spPr bwMode="gray">
          <a:xfrm>
            <a:off x="479425" y="207838"/>
            <a:ext cx="490551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zh-CN" dirty="0"/>
              <a:t>HSE</a:t>
            </a:r>
            <a:r>
              <a:rPr lang="zh-CN" altLang="en-US" dirty="0"/>
              <a:t>风险管理理论与方法 </a:t>
            </a:r>
          </a:p>
        </p:txBody>
      </p:sp>
      <p:sp>
        <p:nvSpPr>
          <p:cNvPr id="5" name="平行四边形 4">
            <a:extLst>
              <a:ext uri="{FF2B5EF4-FFF2-40B4-BE49-F238E27FC236}">
                <a16:creationId xmlns:a16="http://schemas.microsoft.com/office/drawing/2014/main" xmlns="" id="{F538EE86-7F5B-4239-A004-C92CD1FD1667}"/>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DA2DF626-CF98-4B38-8C36-33E2FBC32D97}"/>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Box 11">
            <a:extLst>
              <a:ext uri="{FF2B5EF4-FFF2-40B4-BE49-F238E27FC236}">
                <a16:creationId xmlns:a16="http://schemas.microsoft.com/office/drawing/2014/main" xmlns="" id="{A4C7A0FF-CA59-4D7A-8FA9-31F1A8115823}"/>
              </a:ext>
            </a:extLst>
          </p:cNvPr>
          <p:cNvSpPr txBox="1">
            <a:spLocks noChangeArrowheads="1"/>
          </p:cNvSpPr>
          <p:nvPr/>
        </p:nvSpPr>
        <p:spPr bwMode="gray">
          <a:xfrm>
            <a:off x="4568177" y="1853625"/>
            <a:ext cx="3055645"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n-US" altLang="zh-CN" sz="2000" b="1" dirty="0"/>
              <a:t>HSE</a:t>
            </a:r>
            <a:r>
              <a:rPr lang="zh-CN" altLang="en-US" sz="2000" b="1" dirty="0"/>
              <a:t>风险管理理论与方法 </a:t>
            </a:r>
          </a:p>
        </p:txBody>
      </p:sp>
      <p:sp>
        <p:nvSpPr>
          <p:cNvPr id="8" name="矩形 7">
            <a:extLst>
              <a:ext uri="{FF2B5EF4-FFF2-40B4-BE49-F238E27FC236}">
                <a16:creationId xmlns:a16="http://schemas.microsoft.com/office/drawing/2014/main" xmlns="" id="{FA00A47C-B561-4053-BE35-1D5DB39F4ED4}"/>
              </a:ext>
            </a:extLst>
          </p:cNvPr>
          <p:cNvSpPr/>
          <p:nvPr/>
        </p:nvSpPr>
        <p:spPr>
          <a:xfrm>
            <a:off x="1509485" y="3125760"/>
            <a:ext cx="2191657" cy="1188609"/>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755E489-BE13-4481-B96E-9748ADA36ED0}"/>
              </a:ext>
            </a:extLst>
          </p:cNvPr>
          <p:cNvSpPr/>
          <p:nvPr/>
        </p:nvSpPr>
        <p:spPr>
          <a:xfrm>
            <a:off x="5000171" y="3125760"/>
            <a:ext cx="2191657" cy="11886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B5AAF8ED-9213-455E-AD95-FA747C0FB683}"/>
              </a:ext>
            </a:extLst>
          </p:cNvPr>
          <p:cNvSpPr/>
          <p:nvPr/>
        </p:nvSpPr>
        <p:spPr>
          <a:xfrm>
            <a:off x="8490857" y="3125760"/>
            <a:ext cx="2191657" cy="11886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6DD16BF-164F-4C4D-92B5-37EF1027C908}"/>
              </a:ext>
            </a:extLst>
          </p:cNvPr>
          <p:cNvSpPr/>
          <p:nvPr/>
        </p:nvSpPr>
        <p:spPr>
          <a:xfrm>
            <a:off x="2000018" y="3799114"/>
            <a:ext cx="1210589"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风险辨识</a:t>
            </a:r>
          </a:p>
        </p:txBody>
      </p:sp>
      <p:sp>
        <p:nvSpPr>
          <p:cNvPr id="15" name="矩形 14">
            <a:extLst>
              <a:ext uri="{FF2B5EF4-FFF2-40B4-BE49-F238E27FC236}">
                <a16:creationId xmlns:a16="http://schemas.microsoft.com/office/drawing/2014/main" xmlns="" id="{076E576D-B907-4B02-B242-122074E59EDB}"/>
              </a:ext>
            </a:extLst>
          </p:cNvPr>
          <p:cNvSpPr/>
          <p:nvPr/>
        </p:nvSpPr>
        <p:spPr>
          <a:xfrm>
            <a:off x="5490704" y="3810000"/>
            <a:ext cx="1210589"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风险评价</a:t>
            </a:r>
          </a:p>
        </p:txBody>
      </p:sp>
      <p:sp>
        <p:nvSpPr>
          <p:cNvPr id="16" name="矩形 15">
            <a:extLst>
              <a:ext uri="{FF2B5EF4-FFF2-40B4-BE49-F238E27FC236}">
                <a16:creationId xmlns:a16="http://schemas.microsoft.com/office/drawing/2014/main" xmlns="" id="{F86B21A9-76F1-452B-BBE8-7F6C0B569E77}"/>
              </a:ext>
            </a:extLst>
          </p:cNvPr>
          <p:cNvSpPr/>
          <p:nvPr/>
        </p:nvSpPr>
        <p:spPr>
          <a:xfrm>
            <a:off x="8981393" y="3799114"/>
            <a:ext cx="1210589"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风险控制</a:t>
            </a:r>
          </a:p>
        </p:txBody>
      </p:sp>
      <p:sp>
        <p:nvSpPr>
          <p:cNvPr id="17" name="Freeform 11">
            <a:extLst>
              <a:ext uri="{FF2B5EF4-FFF2-40B4-BE49-F238E27FC236}">
                <a16:creationId xmlns:a16="http://schemas.microsoft.com/office/drawing/2014/main" xmlns="" id="{8E8E778C-B781-4C0A-B15D-F89FD46ED10E}"/>
              </a:ext>
            </a:extLst>
          </p:cNvPr>
          <p:cNvSpPr>
            <a:spLocks noEditPoints="1"/>
          </p:cNvSpPr>
          <p:nvPr/>
        </p:nvSpPr>
        <p:spPr bwMode="auto">
          <a:xfrm>
            <a:off x="2329719" y="3186200"/>
            <a:ext cx="551186" cy="552474"/>
          </a:xfrm>
          <a:custGeom>
            <a:avLst/>
            <a:gdLst>
              <a:gd name="T0" fmla="*/ 103 w 181"/>
              <a:gd name="T1" fmla="*/ 23 h 181"/>
              <a:gd name="T2" fmla="*/ 23 w 181"/>
              <a:gd name="T3" fmla="*/ 23 h 181"/>
              <a:gd name="T4" fmla="*/ 23 w 181"/>
              <a:gd name="T5" fmla="*/ 103 h 181"/>
              <a:gd name="T6" fmla="*/ 95 w 181"/>
              <a:gd name="T7" fmla="*/ 110 h 181"/>
              <a:gd name="T8" fmla="*/ 97 w 181"/>
              <a:gd name="T9" fmla="*/ 113 h 181"/>
              <a:gd name="T10" fmla="*/ 97 w 181"/>
              <a:gd name="T11" fmla="*/ 114 h 181"/>
              <a:gd name="T12" fmla="*/ 97 w 181"/>
              <a:gd name="T13" fmla="*/ 122 h 181"/>
              <a:gd name="T14" fmla="*/ 153 w 181"/>
              <a:gd name="T15" fmla="*/ 178 h 181"/>
              <a:gd name="T16" fmla="*/ 161 w 181"/>
              <a:gd name="T17" fmla="*/ 178 h 181"/>
              <a:gd name="T18" fmla="*/ 162 w 181"/>
              <a:gd name="T19" fmla="*/ 178 h 181"/>
              <a:gd name="T20" fmla="*/ 162 w 181"/>
              <a:gd name="T21" fmla="*/ 178 h 181"/>
              <a:gd name="T22" fmla="*/ 168 w 181"/>
              <a:gd name="T23" fmla="*/ 178 h 181"/>
              <a:gd name="T24" fmla="*/ 178 w 181"/>
              <a:gd name="T25" fmla="*/ 168 h 181"/>
              <a:gd name="T26" fmla="*/ 178 w 181"/>
              <a:gd name="T27" fmla="*/ 163 h 181"/>
              <a:gd name="T28" fmla="*/ 178 w 181"/>
              <a:gd name="T29" fmla="*/ 162 h 181"/>
              <a:gd name="T30" fmla="*/ 178 w 181"/>
              <a:gd name="T31" fmla="*/ 161 h 181"/>
              <a:gd name="T32" fmla="*/ 178 w 181"/>
              <a:gd name="T33" fmla="*/ 153 h 181"/>
              <a:gd name="T34" fmla="*/ 122 w 181"/>
              <a:gd name="T35" fmla="*/ 97 h 181"/>
              <a:gd name="T36" fmla="*/ 113 w 181"/>
              <a:gd name="T37" fmla="*/ 97 h 181"/>
              <a:gd name="T38" fmla="*/ 113 w 181"/>
              <a:gd name="T39" fmla="*/ 97 h 181"/>
              <a:gd name="T40" fmla="*/ 110 w 181"/>
              <a:gd name="T41" fmla="*/ 95 h 181"/>
              <a:gd name="T42" fmla="*/ 103 w 181"/>
              <a:gd name="T43" fmla="*/ 23 h 181"/>
              <a:gd name="T44" fmla="*/ 35 w 181"/>
              <a:gd name="T45" fmla="*/ 35 h 181"/>
              <a:gd name="T46" fmla="*/ 91 w 181"/>
              <a:gd name="T47" fmla="*/ 35 h 181"/>
              <a:gd name="T48" fmla="*/ 91 w 181"/>
              <a:gd name="T49" fmla="*/ 91 h 181"/>
              <a:gd name="T50" fmla="*/ 35 w 181"/>
              <a:gd name="T51" fmla="*/ 92 h 181"/>
              <a:gd name="T52" fmla="*/ 35 w 181"/>
              <a:gd name="T53" fmla="*/ 3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1" h="181">
                <a:moveTo>
                  <a:pt x="103" y="23"/>
                </a:moveTo>
                <a:cubicBezTo>
                  <a:pt x="81" y="0"/>
                  <a:pt x="45" y="0"/>
                  <a:pt x="23" y="23"/>
                </a:cubicBezTo>
                <a:cubicBezTo>
                  <a:pt x="0" y="45"/>
                  <a:pt x="0" y="81"/>
                  <a:pt x="23" y="103"/>
                </a:cubicBezTo>
                <a:cubicBezTo>
                  <a:pt x="42" y="123"/>
                  <a:pt x="72" y="125"/>
                  <a:pt x="95" y="110"/>
                </a:cubicBezTo>
                <a:cubicBezTo>
                  <a:pt x="97" y="113"/>
                  <a:pt x="97" y="113"/>
                  <a:pt x="97" y="113"/>
                </a:cubicBezTo>
                <a:cubicBezTo>
                  <a:pt x="97" y="114"/>
                  <a:pt x="97" y="114"/>
                  <a:pt x="97" y="114"/>
                </a:cubicBezTo>
                <a:cubicBezTo>
                  <a:pt x="94" y="116"/>
                  <a:pt x="94" y="120"/>
                  <a:pt x="97" y="122"/>
                </a:cubicBezTo>
                <a:cubicBezTo>
                  <a:pt x="153" y="178"/>
                  <a:pt x="153" y="178"/>
                  <a:pt x="153" y="178"/>
                </a:cubicBezTo>
                <a:cubicBezTo>
                  <a:pt x="155" y="181"/>
                  <a:pt x="159" y="181"/>
                  <a:pt x="161" y="178"/>
                </a:cubicBezTo>
                <a:cubicBezTo>
                  <a:pt x="162" y="178"/>
                  <a:pt x="162" y="178"/>
                  <a:pt x="162" y="178"/>
                </a:cubicBezTo>
                <a:cubicBezTo>
                  <a:pt x="162" y="178"/>
                  <a:pt x="162" y="178"/>
                  <a:pt x="162" y="178"/>
                </a:cubicBezTo>
                <a:cubicBezTo>
                  <a:pt x="164" y="180"/>
                  <a:pt x="166" y="180"/>
                  <a:pt x="168" y="178"/>
                </a:cubicBezTo>
                <a:cubicBezTo>
                  <a:pt x="178" y="168"/>
                  <a:pt x="178" y="168"/>
                  <a:pt x="178" y="168"/>
                </a:cubicBezTo>
                <a:cubicBezTo>
                  <a:pt x="180" y="166"/>
                  <a:pt x="180" y="164"/>
                  <a:pt x="178" y="163"/>
                </a:cubicBezTo>
                <a:cubicBezTo>
                  <a:pt x="178" y="162"/>
                  <a:pt x="178" y="162"/>
                  <a:pt x="178" y="162"/>
                </a:cubicBezTo>
                <a:cubicBezTo>
                  <a:pt x="178" y="161"/>
                  <a:pt x="178" y="161"/>
                  <a:pt x="178" y="161"/>
                </a:cubicBezTo>
                <a:cubicBezTo>
                  <a:pt x="181" y="159"/>
                  <a:pt x="181" y="155"/>
                  <a:pt x="178" y="153"/>
                </a:cubicBezTo>
                <a:cubicBezTo>
                  <a:pt x="122" y="97"/>
                  <a:pt x="122" y="97"/>
                  <a:pt x="122" y="97"/>
                </a:cubicBezTo>
                <a:cubicBezTo>
                  <a:pt x="120" y="94"/>
                  <a:pt x="116" y="94"/>
                  <a:pt x="113" y="97"/>
                </a:cubicBezTo>
                <a:cubicBezTo>
                  <a:pt x="113" y="97"/>
                  <a:pt x="113" y="97"/>
                  <a:pt x="113" y="97"/>
                </a:cubicBezTo>
                <a:cubicBezTo>
                  <a:pt x="110" y="95"/>
                  <a:pt x="110" y="95"/>
                  <a:pt x="110" y="95"/>
                </a:cubicBezTo>
                <a:cubicBezTo>
                  <a:pt x="125" y="73"/>
                  <a:pt x="123" y="42"/>
                  <a:pt x="103" y="23"/>
                </a:cubicBezTo>
                <a:moveTo>
                  <a:pt x="35" y="35"/>
                </a:moveTo>
                <a:cubicBezTo>
                  <a:pt x="50" y="19"/>
                  <a:pt x="76" y="19"/>
                  <a:pt x="91" y="35"/>
                </a:cubicBezTo>
                <a:cubicBezTo>
                  <a:pt x="107" y="50"/>
                  <a:pt x="107" y="76"/>
                  <a:pt x="91" y="91"/>
                </a:cubicBezTo>
                <a:cubicBezTo>
                  <a:pt x="76" y="107"/>
                  <a:pt x="50" y="107"/>
                  <a:pt x="35" y="92"/>
                </a:cubicBezTo>
                <a:cubicBezTo>
                  <a:pt x="19" y="76"/>
                  <a:pt x="19" y="50"/>
                  <a:pt x="35" y="3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8">
            <a:extLst>
              <a:ext uri="{FF2B5EF4-FFF2-40B4-BE49-F238E27FC236}">
                <a16:creationId xmlns:a16="http://schemas.microsoft.com/office/drawing/2014/main" xmlns="" id="{F5350444-0786-4088-BE68-B56500C7C154}"/>
              </a:ext>
            </a:extLst>
          </p:cNvPr>
          <p:cNvSpPr>
            <a:spLocks noEditPoints="1"/>
          </p:cNvSpPr>
          <p:nvPr/>
        </p:nvSpPr>
        <p:spPr bwMode="auto">
          <a:xfrm>
            <a:off x="5937226" y="3208800"/>
            <a:ext cx="317547" cy="518160"/>
          </a:xfrm>
          <a:custGeom>
            <a:avLst/>
            <a:gdLst>
              <a:gd name="T0" fmla="*/ 125 w 125"/>
              <a:gd name="T1" fmla="*/ 184 h 204"/>
              <a:gd name="T2" fmla="*/ 56 w 125"/>
              <a:gd name="T3" fmla="*/ 204 h 204"/>
              <a:gd name="T4" fmla="*/ 29 w 125"/>
              <a:gd name="T5" fmla="*/ 165 h 204"/>
              <a:gd name="T6" fmla="*/ 34 w 125"/>
              <a:gd name="T7" fmla="*/ 124 h 204"/>
              <a:gd name="T8" fmla="*/ 47 w 125"/>
              <a:gd name="T9" fmla="*/ 158 h 204"/>
              <a:gd name="T10" fmla="*/ 49 w 125"/>
              <a:gd name="T11" fmla="*/ 159 h 204"/>
              <a:gd name="T12" fmla="*/ 50 w 125"/>
              <a:gd name="T13" fmla="*/ 66 h 204"/>
              <a:gd name="T14" fmla="*/ 59 w 125"/>
              <a:gd name="T15" fmla="*/ 58 h 204"/>
              <a:gd name="T16" fmla="*/ 67 w 125"/>
              <a:gd name="T17" fmla="*/ 121 h 204"/>
              <a:gd name="T18" fmla="*/ 68 w 125"/>
              <a:gd name="T19" fmla="*/ 122 h 204"/>
              <a:gd name="T20" fmla="*/ 69 w 125"/>
              <a:gd name="T21" fmla="*/ 100 h 204"/>
              <a:gd name="T22" fmla="*/ 78 w 125"/>
              <a:gd name="T23" fmla="*/ 92 h 204"/>
              <a:gd name="T24" fmla="*/ 86 w 125"/>
              <a:gd name="T25" fmla="*/ 121 h 204"/>
              <a:gd name="T26" fmla="*/ 87 w 125"/>
              <a:gd name="T27" fmla="*/ 122 h 204"/>
              <a:gd name="T28" fmla="*/ 89 w 125"/>
              <a:gd name="T29" fmla="*/ 110 h 204"/>
              <a:gd name="T30" fmla="*/ 98 w 125"/>
              <a:gd name="T31" fmla="*/ 102 h 204"/>
              <a:gd name="T32" fmla="*/ 106 w 125"/>
              <a:gd name="T33" fmla="*/ 121 h 204"/>
              <a:gd name="T34" fmla="*/ 107 w 125"/>
              <a:gd name="T35" fmla="*/ 122 h 204"/>
              <a:gd name="T36" fmla="*/ 108 w 125"/>
              <a:gd name="T37" fmla="*/ 116 h 204"/>
              <a:gd name="T38" fmla="*/ 117 w 125"/>
              <a:gd name="T39" fmla="*/ 108 h 204"/>
              <a:gd name="T40" fmla="*/ 75 w 125"/>
              <a:gd name="T41" fmla="*/ 58 h 204"/>
              <a:gd name="T42" fmla="*/ 41 w 125"/>
              <a:gd name="T43" fmla="*/ 58 h 204"/>
              <a:gd name="T44" fmla="*/ 44 w 125"/>
              <a:gd name="T45" fmla="*/ 66 h 204"/>
              <a:gd name="T46" fmla="*/ 59 w 125"/>
              <a:gd name="T47" fmla="*/ 52 h 204"/>
              <a:gd name="T48" fmla="*/ 73 w 125"/>
              <a:gd name="T49" fmla="*/ 66 h 204"/>
              <a:gd name="T50" fmla="*/ 78 w 125"/>
              <a:gd name="T51" fmla="*/ 86 h 204"/>
              <a:gd name="T52" fmla="*/ 94 w 125"/>
              <a:gd name="T53" fmla="*/ 58 h 204"/>
              <a:gd name="T54" fmla="*/ 21 w 125"/>
              <a:gd name="T55" fmla="*/ 58 h 204"/>
              <a:gd name="T56" fmla="*/ 44 w 125"/>
              <a:gd name="T57" fmla="*/ 88 h 204"/>
              <a:gd name="T58" fmla="*/ 58 w 125"/>
              <a:gd name="T59" fmla="*/ 25 h 204"/>
              <a:gd name="T60" fmla="*/ 74 w 125"/>
              <a:gd name="T61" fmla="*/ 87 h 204"/>
              <a:gd name="T62" fmla="*/ 78 w 125"/>
              <a:gd name="T63" fmla="*/ 86 h 204"/>
              <a:gd name="T64" fmla="*/ 4 w 125"/>
              <a:gd name="T65" fmla="*/ 58 h 204"/>
              <a:gd name="T66" fmla="*/ 112 w 125"/>
              <a:gd name="T67" fmla="*/ 58 h 204"/>
              <a:gd name="T68" fmla="*/ 97 w 125"/>
              <a:gd name="T69" fmla="*/ 96 h 204"/>
              <a:gd name="T70" fmla="*/ 101 w 125"/>
              <a:gd name="T71" fmla="*/ 97 h 204"/>
              <a:gd name="T72" fmla="*/ 58 w 125"/>
              <a:gd name="T73" fmla="*/ 0 h 204"/>
              <a:gd name="T74" fmla="*/ 44 w 125"/>
              <a:gd name="T75" fmla="*/ 11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204">
                <a:moveTo>
                  <a:pt x="125" y="116"/>
                </a:moveTo>
                <a:cubicBezTo>
                  <a:pt x="125" y="116"/>
                  <a:pt x="125" y="180"/>
                  <a:pt x="125" y="184"/>
                </a:cubicBezTo>
                <a:cubicBezTo>
                  <a:pt x="125" y="190"/>
                  <a:pt x="107" y="204"/>
                  <a:pt x="107" y="204"/>
                </a:cubicBezTo>
                <a:cubicBezTo>
                  <a:pt x="56" y="204"/>
                  <a:pt x="56" y="204"/>
                  <a:pt x="56" y="204"/>
                </a:cubicBezTo>
                <a:cubicBezTo>
                  <a:pt x="56" y="204"/>
                  <a:pt x="39" y="185"/>
                  <a:pt x="33" y="177"/>
                </a:cubicBezTo>
                <a:cubicBezTo>
                  <a:pt x="30" y="174"/>
                  <a:pt x="29" y="172"/>
                  <a:pt x="29" y="165"/>
                </a:cubicBezTo>
                <a:cubicBezTo>
                  <a:pt x="29" y="149"/>
                  <a:pt x="29" y="144"/>
                  <a:pt x="29" y="141"/>
                </a:cubicBezTo>
                <a:cubicBezTo>
                  <a:pt x="29" y="139"/>
                  <a:pt x="34" y="127"/>
                  <a:pt x="34" y="124"/>
                </a:cubicBezTo>
                <a:cubicBezTo>
                  <a:pt x="34" y="121"/>
                  <a:pt x="47" y="123"/>
                  <a:pt x="47" y="134"/>
                </a:cubicBezTo>
                <a:cubicBezTo>
                  <a:pt x="47" y="143"/>
                  <a:pt x="47" y="158"/>
                  <a:pt x="47" y="158"/>
                </a:cubicBezTo>
                <a:cubicBezTo>
                  <a:pt x="47" y="158"/>
                  <a:pt x="48" y="159"/>
                  <a:pt x="48" y="159"/>
                </a:cubicBezTo>
                <a:cubicBezTo>
                  <a:pt x="49" y="159"/>
                  <a:pt x="49" y="159"/>
                  <a:pt x="49" y="159"/>
                </a:cubicBezTo>
                <a:cubicBezTo>
                  <a:pt x="49" y="159"/>
                  <a:pt x="50" y="158"/>
                  <a:pt x="50" y="158"/>
                </a:cubicBezTo>
                <a:cubicBezTo>
                  <a:pt x="50" y="66"/>
                  <a:pt x="50" y="66"/>
                  <a:pt x="50" y="66"/>
                </a:cubicBezTo>
                <a:cubicBezTo>
                  <a:pt x="50" y="62"/>
                  <a:pt x="54" y="58"/>
                  <a:pt x="58" y="58"/>
                </a:cubicBezTo>
                <a:cubicBezTo>
                  <a:pt x="59" y="58"/>
                  <a:pt x="59" y="58"/>
                  <a:pt x="59" y="58"/>
                </a:cubicBezTo>
                <a:cubicBezTo>
                  <a:pt x="63" y="58"/>
                  <a:pt x="67" y="62"/>
                  <a:pt x="67" y="66"/>
                </a:cubicBezTo>
                <a:cubicBezTo>
                  <a:pt x="67" y="121"/>
                  <a:pt x="67" y="121"/>
                  <a:pt x="67" y="121"/>
                </a:cubicBezTo>
                <a:cubicBezTo>
                  <a:pt x="67" y="122"/>
                  <a:pt x="67" y="122"/>
                  <a:pt x="68" y="122"/>
                </a:cubicBezTo>
                <a:cubicBezTo>
                  <a:pt x="68" y="122"/>
                  <a:pt x="68" y="122"/>
                  <a:pt x="68" y="122"/>
                </a:cubicBezTo>
                <a:cubicBezTo>
                  <a:pt x="69" y="122"/>
                  <a:pt x="69" y="122"/>
                  <a:pt x="69" y="121"/>
                </a:cubicBezTo>
                <a:cubicBezTo>
                  <a:pt x="69" y="100"/>
                  <a:pt x="69" y="100"/>
                  <a:pt x="69" y="100"/>
                </a:cubicBezTo>
                <a:cubicBezTo>
                  <a:pt x="69" y="96"/>
                  <a:pt x="73" y="92"/>
                  <a:pt x="77" y="92"/>
                </a:cubicBezTo>
                <a:cubicBezTo>
                  <a:pt x="78" y="92"/>
                  <a:pt x="78" y="92"/>
                  <a:pt x="78" y="92"/>
                </a:cubicBezTo>
                <a:cubicBezTo>
                  <a:pt x="83" y="92"/>
                  <a:pt x="86" y="96"/>
                  <a:pt x="86" y="100"/>
                </a:cubicBezTo>
                <a:cubicBezTo>
                  <a:pt x="86" y="121"/>
                  <a:pt x="86" y="121"/>
                  <a:pt x="86" y="121"/>
                </a:cubicBezTo>
                <a:cubicBezTo>
                  <a:pt x="86" y="122"/>
                  <a:pt x="87" y="122"/>
                  <a:pt x="87" y="122"/>
                </a:cubicBezTo>
                <a:cubicBezTo>
                  <a:pt x="87" y="122"/>
                  <a:pt x="87" y="122"/>
                  <a:pt x="87" y="122"/>
                </a:cubicBezTo>
                <a:cubicBezTo>
                  <a:pt x="88" y="122"/>
                  <a:pt x="89" y="122"/>
                  <a:pt x="89" y="121"/>
                </a:cubicBezTo>
                <a:cubicBezTo>
                  <a:pt x="89" y="110"/>
                  <a:pt x="89" y="110"/>
                  <a:pt x="89" y="110"/>
                </a:cubicBezTo>
                <a:cubicBezTo>
                  <a:pt x="89" y="106"/>
                  <a:pt x="92" y="102"/>
                  <a:pt x="97" y="102"/>
                </a:cubicBezTo>
                <a:cubicBezTo>
                  <a:pt x="98" y="102"/>
                  <a:pt x="98" y="102"/>
                  <a:pt x="98" y="102"/>
                </a:cubicBezTo>
                <a:cubicBezTo>
                  <a:pt x="102" y="102"/>
                  <a:pt x="106" y="106"/>
                  <a:pt x="106" y="110"/>
                </a:cubicBezTo>
                <a:cubicBezTo>
                  <a:pt x="106" y="121"/>
                  <a:pt x="106" y="121"/>
                  <a:pt x="106" y="121"/>
                </a:cubicBezTo>
                <a:cubicBezTo>
                  <a:pt x="106" y="122"/>
                  <a:pt x="106" y="122"/>
                  <a:pt x="107" y="122"/>
                </a:cubicBezTo>
                <a:cubicBezTo>
                  <a:pt x="107" y="122"/>
                  <a:pt x="107" y="122"/>
                  <a:pt x="107" y="122"/>
                </a:cubicBezTo>
                <a:cubicBezTo>
                  <a:pt x="107" y="122"/>
                  <a:pt x="108" y="122"/>
                  <a:pt x="108" y="121"/>
                </a:cubicBezTo>
                <a:cubicBezTo>
                  <a:pt x="108" y="116"/>
                  <a:pt x="108" y="116"/>
                  <a:pt x="108" y="116"/>
                </a:cubicBezTo>
                <a:cubicBezTo>
                  <a:pt x="108" y="111"/>
                  <a:pt x="112" y="108"/>
                  <a:pt x="116" y="108"/>
                </a:cubicBezTo>
                <a:cubicBezTo>
                  <a:pt x="117" y="108"/>
                  <a:pt x="117" y="108"/>
                  <a:pt x="117" y="108"/>
                </a:cubicBezTo>
                <a:cubicBezTo>
                  <a:pt x="121" y="108"/>
                  <a:pt x="125" y="111"/>
                  <a:pt x="125" y="116"/>
                </a:cubicBezTo>
                <a:close/>
                <a:moveTo>
                  <a:pt x="75" y="58"/>
                </a:moveTo>
                <a:cubicBezTo>
                  <a:pt x="75" y="49"/>
                  <a:pt x="67" y="41"/>
                  <a:pt x="58" y="41"/>
                </a:cubicBezTo>
                <a:cubicBezTo>
                  <a:pt x="48" y="41"/>
                  <a:pt x="41" y="49"/>
                  <a:pt x="41" y="58"/>
                </a:cubicBezTo>
                <a:cubicBezTo>
                  <a:pt x="41" y="62"/>
                  <a:pt x="42" y="65"/>
                  <a:pt x="44" y="68"/>
                </a:cubicBezTo>
                <a:cubicBezTo>
                  <a:pt x="44" y="66"/>
                  <a:pt x="44" y="66"/>
                  <a:pt x="44" y="66"/>
                </a:cubicBezTo>
                <a:cubicBezTo>
                  <a:pt x="44" y="58"/>
                  <a:pt x="50" y="52"/>
                  <a:pt x="58" y="52"/>
                </a:cubicBezTo>
                <a:cubicBezTo>
                  <a:pt x="59" y="52"/>
                  <a:pt x="59" y="52"/>
                  <a:pt x="59" y="52"/>
                </a:cubicBezTo>
                <a:cubicBezTo>
                  <a:pt x="67" y="52"/>
                  <a:pt x="73" y="58"/>
                  <a:pt x="73" y="66"/>
                </a:cubicBezTo>
                <a:cubicBezTo>
                  <a:pt x="73" y="66"/>
                  <a:pt x="73" y="66"/>
                  <a:pt x="73" y="66"/>
                </a:cubicBezTo>
                <a:cubicBezTo>
                  <a:pt x="74" y="64"/>
                  <a:pt x="75" y="61"/>
                  <a:pt x="75" y="58"/>
                </a:cubicBezTo>
                <a:close/>
                <a:moveTo>
                  <a:pt x="78" y="86"/>
                </a:moveTo>
                <a:cubicBezTo>
                  <a:pt x="79" y="86"/>
                  <a:pt x="80" y="86"/>
                  <a:pt x="81" y="86"/>
                </a:cubicBezTo>
                <a:cubicBezTo>
                  <a:pt x="89" y="80"/>
                  <a:pt x="94" y="69"/>
                  <a:pt x="94" y="58"/>
                </a:cubicBezTo>
                <a:cubicBezTo>
                  <a:pt x="94" y="38"/>
                  <a:pt x="78" y="21"/>
                  <a:pt x="58" y="21"/>
                </a:cubicBezTo>
                <a:cubicBezTo>
                  <a:pt x="38" y="21"/>
                  <a:pt x="21" y="38"/>
                  <a:pt x="21" y="58"/>
                </a:cubicBezTo>
                <a:cubicBezTo>
                  <a:pt x="21" y="73"/>
                  <a:pt x="31" y="86"/>
                  <a:pt x="44" y="92"/>
                </a:cubicBezTo>
                <a:cubicBezTo>
                  <a:pt x="44" y="88"/>
                  <a:pt x="44" y="88"/>
                  <a:pt x="44" y="88"/>
                </a:cubicBezTo>
                <a:cubicBezTo>
                  <a:pt x="33" y="82"/>
                  <a:pt x="25" y="71"/>
                  <a:pt x="25" y="58"/>
                </a:cubicBezTo>
                <a:cubicBezTo>
                  <a:pt x="25" y="40"/>
                  <a:pt x="40" y="25"/>
                  <a:pt x="58" y="25"/>
                </a:cubicBezTo>
                <a:cubicBezTo>
                  <a:pt x="76" y="25"/>
                  <a:pt x="90" y="40"/>
                  <a:pt x="90" y="58"/>
                </a:cubicBezTo>
                <a:cubicBezTo>
                  <a:pt x="90" y="70"/>
                  <a:pt x="84" y="81"/>
                  <a:pt x="74" y="87"/>
                </a:cubicBezTo>
                <a:cubicBezTo>
                  <a:pt x="75" y="86"/>
                  <a:pt x="76" y="86"/>
                  <a:pt x="77" y="86"/>
                </a:cubicBezTo>
                <a:lnTo>
                  <a:pt x="78" y="86"/>
                </a:lnTo>
                <a:close/>
                <a:moveTo>
                  <a:pt x="44" y="110"/>
                </a:moveTo>
                <a:cubicBezTo>
                  <a:pt x="21" y="104"/>
                  <a:pt x="4" y="83"/>
                  <a:pt x="4" y="58"/>
                </a:cubicBezTo>
                <a:cubicBezTo>
                  <a:pt x="4" y="28"/>
                  <a:pt x="28" y="4"/>
                  <a:pt x="58" y="4"/>
                </a:cubicBezTo>
                <a:cubicBezTo>
                  <a:pt x="88" y="4"/>
                  <a:pt x="112" y="28"/>
                  <a:pt x="112" y="58"/>
                </a:cubicBezTo>
                <a:cubicBezTo>
                  <a:pt x="112" y="73"/>
                  <a:pt x="106" y="87"/>
                  <a:pt x="96" y="96"/>
                </a:cubicBezTo>
                <a:cubicBezTo>
                  <a:pt x="96" y="96"/>
                  <a:pt x="96" y="96"/>
                  <a:pt x="97" y="96"/>
                </a:cubicBezTo>
                <a:cubicBezTo>
                  <a:pt x="98" y="96"/>
                  <a:pt x="98" y="96"/>
                  <a:pt x="98" y="96"/>
                </a:cubicBezTo>
                <a:cubicBezTo>
                  <a:pt x="99" y="96"/>
                  <a:pt x="100" y="97"/>
                  <a:pt x="101" y="97"/>
                </a:cubicBezTo>
                <a:cubicBezTo>
                  <a:pt x="110" y="86"/>
                  <a:pt x="116" y="73"/>
                  <a:pt x="116" y="58"/>
                </a:cubicBezTo>
                <a:cubicBezTo>
                  <a:pt x="116" y="26"/>
                  <a:pt x="90" y="0"/>
                  <a:pt x="58" y="0"/>
                </a:cubicBezTo>
                <a:cubicBezTo>
                  <a:pt x="26" y="0"/>
                  <a:pt x="0" y="26"/>
                  <a:pt x="0" y="58"/>
                </a:cubicBezTo>
                <a:cubicBezTo>
                  <a:pt x="0" y="85"/>
                  <a:pt x="19" y="108"/>
                  <a:pt x="44" y="114"/>
                </a:cubicBezTo>
                <a:lnTo>
                  <a:pt x="44" y="1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xmlns="" id="{67A45D50-5F32-41CC-9D79-9271198FC077}"/>
              </a:ext>
            </a:extLst>
          </p:cNvPr>
          <p:cNvSpPr>
            <a:spLocks noEditPoints="1"/>
          </p:cNvSpPr>
          <p:nvPr/>
        </p:nvSpPr>
        <p:spPr bwMode="auto">
          <a:xfrm>
            <a:off x="9403062" y="3208800"/>
            <a:ext cx="459219" cy="458120"/>
          </a:xfrm>
          <a:custGeom>
            <a:avLst/>
            <a:gdLst>
              <a:gd name="T0" fmla="*/ 161 w 177"/>
              <a:gd name="T1" fmla="*/ 88 h 176"/>
              <a:gd name="T2" fmla="*/ 177 w 177"/>
              <a:gd name="T3" fmla="*/ 64 h 176"/>
              <a:gd name="T4" fmla="*/ 168 w 177"/>
              <a:gd name="T5" fmla="*/ 42 h 176"/>
              <a:gd name="T6" fmla="*/ 139 w 177"/>
              <a:gd name="T7" fmla="*/ 37 h 176"/>
              <a:gd name="T8" fmla="*/ 134 w 177"/>
              <a:gd name="T9" fmla="*/ 9 h 176"/>
              <a:gd name="T10" fmla="*/ 112 w 177"/>
              <a:gd name="T11" fmla="*/ 0 h 176"/>
              <a:gd name="T12" fmla="*/ 89 w 177"/>
              <a:gd name="T13" fmla="*/ 16 h 176"/>
              <a:gd name="T14" fmla="*/ 65 w 177"/>
              <a:gd name="T15" fmla="*/ 0 h 176"/>
              <a:gd name="T16" fmla="*/ 43 w 177"/>
              <a:gd name="T17" fmla="*/ 9 h 176"/>
              <a:gd name="T18" fmla="*/ 38 w 177"/>
              <a:gd name="T19" fmla="*/ 37 h 176"/>
              <a:gd name="T20" fmla="*/ 10 w 177"/>
              <a:gd name="T21" fmla="*/ 42 h 176"/>
              <a:gd name="T22" fmla="*/ 0 w 177"/>
              <a:gd name="T23" fmla="*/ 64 h 176"/>
              <a:gd name="T24" fmla="*/ 17 w 177"/>
              <a:gd name="T25" fmla="*/ 88 h 176"/>
              <a:gd name="T26" fmla="*/ 0 w 177"/>
              <a:gd name="T27" fmla="*/ 111 h 176"/>
              <a:gd name="T28" fmla="*/ 10 w 177"/>
              <a:gd name="T29" fmla="*/ 134 h 176"/>
              <a:gd name="T30" fmla="*/ 38 w 177"/>
              <a:gd name="T31" fmla="*/ 139 h 176"/>
              <a:gd name="T32" fmla="*/ 43 w 177"/>
              <a:gd name="T33" fmla="*/ 167 h 176"/>
              <a:gd name="T34" fmla="*/ 65 w 177"/>
              <a:gd name="T35" fmla="*/ 176 h 176"/>
              <a:gd name="T36" fmla="*/ 89 w 177"/>
              <a:gd name="T37" fmla="*/ 160 h 176"/>
              <a:gd name="T38" fmla="*/ 112 w 177"/>
              <a:gd name="T39" fmla="*/ 176 h 176"/>
              <a:gd name="T40" fmla="*/ 134 w 177"/>
              <a:gd name="T41" fmla="*/ 167 h 176"/>
              <a:gd name="T42" fmla="*/ 139 w 177"/>
              <a:gd name="T43" fmla="*/ 139 h 176"/>
              <a:gd name="T44" fmla="*/ 168 w 177"/>
              <a:gd name="T45" fmla="*/ 134 h 176"/>
              <a:gd name="T46" fmla="*/ 177 w 177"/>
              <a:gd name="T47" fmla="*/ 111 h 176"/>
              <a:gd name="T48" fmla="*/ 161 w 177"/>
              <a:gd name="T49" fmla="*/ 88 h 176"/>
              <a:gd name="T50" fmla="*/ 89 w 177"/>
              <a:gd name="T51" fmla="*/ 132 h 176"/>
              <a:gd name="T52" fmla="*/ 45 w 177"/>
              <a:gd name="T53" fmla="*/ 88 h 176"/>
              <a:gd name="T54" fmla="*/ 89 w 177"/>
              <a:gd name="T55" fmla="*/ 44 h 176"/>
              <a:gd name="T56" fmla="*/ 133 w 177"/>
              <a:gd name="T57" fmla="*/ 88 h 176"/>
              <a:gd name="T58" fmla="*/ 89 w 177"/>
              <a:gd name="T59" fmla="*/ 132 h 176"/>
              <a:gd name="T60" fmla="*/ 89 w 177"/>
              <a:gd name="T61" fmla="*/ 48 h 176"/>
              <a:gd name="T62" fmla="*/ 49 w 177"/>
              <a:gd name="T63" fmla="*/ 88 h 176"/>
              <a:gd name="T64" fmla="*/ 89 w 177"/>
              <a:gd name="T65" fmla="*/ 128 h 176"/>
              <a:gd name="T66" fmla="*/ 128 w 177"/>
              <a:gd name="T67" fmla="*/ 88 h 176"/>
              <a:gd name="T68" fmla="*/ 89 w 177"/>
              <a:gd name="T69" fmla="*/ 48 h 176"/>
              <a:gd name="T70" fmla="*/ 89 w 177"/>
              <a:gd name="T71" fmla="*/ 115 h 176"/>
              <a:gd name="T72" fmla="*/ 62 w 177"/>
              <a:gd name="T73" fmla="*/ 88 h 176"/>
              <a:gd name="T74" fmla="*/ 89 w 177"/>
              <a:gd name="T75" fmla="*/ 61 h 176"/>
              <a:gd name="T76" fmla="*/ 115 w 177"/>
              <a:gd name="T77" fmla="*/ 88 h 176"/>
              <a:gd name="T78" fmla="*/ 89 w 177"/>
              <a:gd name="T79"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76">
                <a:moveTo>
                  <a:pt x="161" y="88"/>
                </a:moveTo>
                <a:cubicBezTo>
                  <a:pt x="161" y="77"/>
                  <a:pt x="167" y="68"/>
                  <a:pt x="177" y="64"/>
                </a:cubicBezTo>
                <a:cubicBezTo>
                  <a:pt x="175" y="56"/>
                  <a:pt x="172" y="49"/>
                  <a:pt x="168" y="42"/>
                </a:cubicBezTo>
                <a:cubicBezTo>
                  <a:pt x="158" y="46"/>
                  <a:pt x="147" y="45"/>
                  <a:pt x="139" y="37"/>
                </a:cubicBezTo>
                <a:cubicBezTo>
                  <a:pt x="132" y="29"/>
                  <a:pt x="130" y="18"/>
                  <a:pt x="134" y="9"/>
                </a:cubicBezTo>
                <a:cubicBezTo>
                  <a:pt x="128" y="5"/>
                  <a:pt x="120" y="2"/>
                  <a:pt x="112" y="0"/>
                </a:cubicBezTo>
                <a:cubicBezTo>
                  <a:pt x="109" y="9"/>
                  <a:pt x="100" y="16"/>
                  <a:pt x="89" y="16"/>
                </a:cubicBezTo>
                <a:cubicBezTo>
                  <a:pt x="78" y="16"/>
                  <a:pt x="69" y="9"/>
                  <a:pt x="65" y="0"/>
                </a:cubicBezTo>
                <a:cubicBezTo>
                  <a:pt x="57" y="2"/>
                  <a:pt x="50" y="5"/>
                  <a:pt x="43" y="9"/>
                </a:cubicBezTo>
                <a:cubicBezTo>
                  <a:pt x="47" y="18"/>
                  <a:pt x="46" y="29"/>
                  <a:pt x="38" y="37"/>
                </a:cubicBezTo>
                <a:cubicBezTo>
                  <a:pt x="30" y="45"/>
                  <a:pt x="19" y="46"/>
                  <a:pt x="10" y="42"/>
                </a:cubicBezTo>
                <a:cubicBezTo>
                  <a:pt x="6" y="49"/>
                  <a:pt x="3" y="56"/>
                  <a:pt x="0" y="64"/>
                </a:cubicBezTo>
                <a:cubicBezTo>
                  <a:pt x="10" y="68"/>
                  <a:pt x="17" y="77"/>
                  <a:pt x="17" y="88"/>
                </a:cubicBezTo>
                <a:cubicBezTo>
                  <a:pt x="17" y="99"/>
                  <a:pt x="10" y="108"/>
                  <a:pt x="0" y="111"/>
                </a:cubicBezTo>
                <a:cubicBezTo>
                  <a:pt x="3" y="119"/>
                  <a:pt x="6" y="127"/>
                  <a:pt x="10" y="134"/>
                </a:cubicBezTo>
                <a:cubicBezTo>
                  <a:pt x="19" y="129"/>
                  <a:pt x="30" y="131"/>
                  <a:pt x="38" y="139"/>
                </a:cubicBezTo>
                <a:cubicBezTo>
                  <a:pt x="46" y="146"/>
                  <a:pt x="47" y="158"/>
                  <a:pt x="43" y="167"/>
                </a:cubicBezTo>
                <a:cubicBezTo>
                  <a:pt x="50" y="171"/>
                  <a:pt x="57" y="174"/>
                  <a:pt x="65" y="176"/>
                </a:cubicBezTo>
                <a:cubicBezTo>
                  <a:pt x="69" y="166"/>
                  <a:pt x="78" y="160"/>
                  <a:pt x="89" y="160"/>
                </a:cubicBezTo>
                <a:cubicBezTo>
                  <a:pt x="100" y="160"/>
                  <a:pt x="109" y="166"/>
                  <a:pt x="112" y="176"/>
                </a:cubicBezTo>
                <a:cubicBezTo>
                  <a:pt x="120" y="174"/>
                  <a:pt x="128" y="171"/>
                  <a:pt x="134" y="167"/>
                </a:cubicBezTo>
                <a:cubicBezTo>
                  <a:pt x="130" y="158"/>
                  <a:pt x="132" y="146"/>
                  <a:pt x="139" y="139"/>
                </a:cubicBezTo>
                <a:cubicBezTo>
                  <a:pt x="147" y="131"/>
                  <a:pt x="158" y="129"/>
                  <a:pt x="168" y="134"/>
                </a:cubicBezTo>
                <a:cubicBezTo>
                  <a:pt x="172" y="127"/>
                  <a:pt x="175" y="119"/>
                  <a:pt x="177" y="111"/>
                </a:cubicBezTo>
                <a:cubicBezTo>
                  <a:pt x="167" y="108"/>
                  <a:pt x="161" y="99"/>
                  <a:pt x="161" y="88"/>
                </a:cubicBezTo>
                <a:moveTo>
                  <a:pt x="89" y="132"/>
                </a:moveTo>
                <a:cubicBezTo>
                  <a:pt x="64" y="132"/>
                  <a:pt x="45" y="112"/>
                  <a:pt x="45" y="88"/>
                </a:cubicBezTo>
                <a:cubicBezTo>
                  <a:pt x="45" y="64"/>
                  <a:pt x="64" y="44"/>
                  <a:pt x="89" y="44"/>
                </a:cubicBezTo>
                <a:cubicBezTo>
                  <a:pt x="113" y="44"/>
                  <a:pt x="133" y="64"/>
                  <a:pt x="133" y="88"/>
                </a:cubicBezTo>
                <a:cubicBezTo>
                  <a:pt x="133" y="112"/>
                  <a:pt x="113" y="132"/>
                  <a:pt x="89" y="132"/>
                </a:cubicBezTo>
                <a:moveTo>
                  <a:pt x="89" y="48"/>
                </a:moveTo>
                <a:cubicBezTo>
                  <a:pt x="67" y="48"/>
                  <a:pt x="49" y="66"/>
                  <a:pt x="49" y="88"/>
                </a:cubicBezTo>
                <a:cubicBezTo>
                  <a:pt x="49" y="110"/>
                  <a:pt x="67" y="128"/>
                  <a:pt x="89" y="128"/>
                </a:cubicBezTo>
                <a:cubicBezTo>
                  <a:pt x="111" y="128"/>
                  <a:pt x="128" y="110"/>
                  <a:pt x="128" y="88"/>
                </a:cubicBezTo>
                <a:cubicBezTo>
                  <a:pt x="128" y="66"/>
                  <a:pt x="111" y="48"/>
                  <a:pt x="89" y="48"/>
                </a:cubicBezTo>
                <a:moveTo>
                  <a:pt x="89" y="115"/>
                </a:moveTo>
                <a:cubicBezTo>
                  <a:pt x="74" y="115"/>
                  <a:pt x="62" y="103"/>
                  <a:pt x="62" y="88"/>
                </a:cubicBezTo>
                <a:cubicBezTo>
                  <a:pt x="62" y="73"/>
                  <a:pt x="74" y="61"/>
                  <a:pt x="89" y="61"/>
                </a:cubicBezTo>
                <a:cubicBezTo>
                  <a:pt x="103" y="61"/>
                  <a:pt x="115" y="73"/>
                  <a:pt x="115" y="88"/>
                </a:cubicBezTo>
                <a:cubicBezTo>
                  <a:pt x="115" y="103"/>
                  <a:pt x="103" y="115"/>
                  <a:pt x="89" y="1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矩形 19">
            <a:extLst>
              <a:ext uri="{FF2B5EF4-FFF2-40B4-BE49-F238E27FC236}">
                <a16:creationId xmlns:a16="http://schemas.microsoft.com/office/drawing/2014/main" xmlns="" id="{A43967C0-556B-42B6-A759-502A65796B7C}"/>
              </a:ext>
            </a:extLst>
          </p:cNvPr>
          <p:cNvSpPr/>
          <p:nvPr/>
        </p:nvSpPr>
        <p:spPr>
          <a:xfrm>
            <a:off x="1509483" y="4314369"/>
            <a:ext cx="2191657" cy="118860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xmlns="" id="{5A2DA6F1-39CB-422A-B571-99143D6B22BE}"/>
              </a:ext>
            </a:extLst>
          </p:cNvPr>
          <p:cNvSpPr/>
          <p:nvPr/>
        </p:nvSpPr>
        <p:spPr>
          <a:xfrm>
            <a:off x="5000171" y="4314369"/>
            <a:ext cx="2191657" cy="118860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xmlns="" id="{6906891E-CEF4-421B-A6EE-677359D4F717}"/>
              </a:ext>
            </a:extLst>
          </p:cNvPr>
          <p:cNvSpPr/>
          <p:nvPr/>
        </p:nvSpPr>
        <p:spPr>
          <a:xfrm>
            <a:off x="8490856" y="4314368"/>
            <a:ext cx="2191657" cy="118860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xmlns="" id="{602FD9CE-5B26-4D3A-991D-6F68DB9E446F}"/>
              </a:ext>
            </a:extLst>
          </p:cNvPr>
          <p:cNvSpPr/>
          <p:nvPr/>
        </p:nvSpPr>
        <p:spPr>
          <a:xfrm>
            <a:off x="1820481" y="4768962"/>
            <a:ext cx="1569660"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列举所有风险</a:t>
            </a:r>
          </a:p>
        </p:txBody>
      </p:sp>
      <p:sp>
        <p:nvSpPr>
          <p:cNvPr id="24" name="矩形 23">
            <a:extLst>
              <a:ext uri="{FF2B5EF4-FFF2-40B4-BE49-F238E27FC236}">
                <a16:creationId xmlns:a16="http://schemas.microsoft.com/office/drawing/2014/main" xmlns="" id="{7FA9F696-1A64-4236-8CBF-5B66BBA51544}"/>
              </a:ext>
            </a:extLst>
          </p:cNvPr>
          <p:cNvSpPr/>
          <p:nvPr/>
        </p:nvSpPr>
        <p:spPr>
          <a:xfrm>
            <a:off x="5311168" y="4768962"/>
            <a:ext cx="1569660"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判定风险级别</a:t>
            </a:r>
          </a:p>
        </p:txBody>
      </p:sp>
      <p:sp>
        <p:nvSpPr>
          <p:cNvPr id="25" name="矩形 24">
            <a:extLst>
              <a:ext uri="{FF2B5EF4-FFF2-40B4-BE49-F238E27FC236}">
                <a16:creationId xmlns:a16="http://schemas.microsoft.com/office/drawing/2014/main" xmlns="" id="{0350F73F-D194-41E3-B6D0-9F58D5D95239}"/>
              </a:ext>
            </a:extLst>
          </p:cNvPr>
          <p:cNvSpPr/>
          <p:nvPr/>
        </p:nvSpPr>
        <p:spPr>
          <a:xfrm>
            <a:off x="8847841" y="4768962"/>
            <a:ext cx="1569660"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控制重要风险</a:t>
            </a:r>
          </a:p>
        </p:txBody>
      </p:sp>
      <p:sp>
        <p:nvSpPr>
          <p:cNvPr id="26" name="箭头: V 形 25">
            <a:extLst>
              <a:ext uri="{FF2B5EF4-FFF2-40B4-BE49-F238E27FC236}">
                <a16:creationId xmlns:a16="http://schemas.microsoft.com/office/drawing/2014/main" xmlns="" id="{BE6F4EED-8F2B-46AF-84F2-C6AF0AFA6BB8}"/>
              </a:ext>
            </a:extLst>
          </p:cNvPr>
          <p:cNvSpPr/>
          <p:nvPr/>
        </p:nvSpPr>
        <p:spPr>
          <a:xfrm>
            <a:off x="4166736" y="3591769"/>
            <a:ext cx="342900" cy="436462"/>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箭头: V 形 26">
            <a:extLst>
              <a:ext uri="{FF2B5EF4-FFF2-40B4-BE49-F238E27FC236}">
                <a16:creationId xmlns:a16="http://schemas.microsoft.com/office/drawing/2014/main" xmlns="" id="{649331DE-74C1-4898-9E9E-E187BBB88CAC}"/>
              </a:ext>
            </a:extLst>
          </p:cNvPr>
          <p:cNvSpPr/>
          <p:nvPr/>
        </p:nvSpPr>
        <p:spPr>
          <a:xfrm>
            <a:off x="7669892" y="3591769"/>
            <a:ext cx="342900" cy="436462"/>
          </a:xfrm>
          <a:prstGeom prst="chevr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20802248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xmlns="" id="{38614666-7526-4B60-A859-59F55DF4E533}"/>
              </a:ext>
            </a:extLst>
          </p:cNvPr>
          <p:cNvSpPr txBox="1"/>
          <p:nvPr/>
        </p:nvSpPr>
        <p:spPr>
          <a:xfrm>
            <a:off x="1680603" y="1506779"/>
            <a:ext cx="1348680" cy="1581448"/>
          </a:xfrm>
          <a:custGeom>
            <a:avLst/>
            <a:gdLst/>
            <a:ahLst/>
            <a:cxnLst/>
            <a:rect l="l" t="t" r="r" b="b"/>
            <a:pathLst>
              <a:path w="1348680" h="1581448">
                <a:moveTo>
                  <a:pt x="243036" y="1040606"/>
                </a:moveTo>
                <a:lnTo>
                  <a:pt x="243036" y="1239143"/>
                </a:lnTo>
                <a:lnTo>
                  <a:pt x="1105644" y="1239143"/>
                </a:lnTo>
                <a:lnTo>
                  <a:pt x="1105644" y="1040606"/>
                </a:lnTo>
                <a:close/>
                <a:moveTo>
                  <a:pt x="243036" y="633264"/>
                </a:moveTo>
                <a:lnTo>
                  <a:pt x="243036" y="821531"/>
                </a:lnTo>
                <a:lnTo>
                  <a:pt x="1105644" y="821531"/>
                </a:lnTo>
                <a:lnTo>
                  <a:pt x="1105644" y="633264"/>
                </a:lnTo>
                <a:close/>
                <a:moveTo>
                  <a:pt x="243036" y="225921"/>
                </a:moveTo>
                <a:lnTo>
                  <a:pt x="243036" y="414189"/>
                </a:lnTo>
                <a:lnTo>
                  <a:pt x="1105644" y="414189"/>
                </a:lnTo>
                <a:lnTo>
                  <a:pt x="1105644" y="225921"/>
                </a:lnTo>
                <a:close/>
                <a:moveTo>
                  <a:pt x="190950" y="0"/>
                </a:moveTo>
                <a:lnTo>
                  <a:pt x="1348680" y="0"/>
                </a:lnTo>
                <a:lnTo>
                  <a:pt x="1348680" y="1581448"/>
                </a:lnTo>
                <a:lnTo>
                  <a:pt x="1105644" y="1581448"/>
                </a:lnTo>
                <a:lnTo>
                  <a:pt x="1105644" y="1465064"/>
                </a:lnTo>
                <a:lnTo>
                  <a:pt x="243036" y="1465064"/>
                </a:lnTo>
                <a:lnTo>
                  <a:pt x="243036" y="1581448"/>
                </a:lnTo>
                <a:lnTo>
                  <a:pt x="0" y="1581448"/>
                </a:lnTo>
                <a:lnTo>
                  <a:pt x="0" y="763798"/>
                </a:ln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任意多边形: 形状 12">
            <a:extLst>
              <a:ext uri="{FF2B5EF4-FFF2-40B4-BE49-F238E27FC236}">
                <a16:creationId xmlns:a16="http://schemas.microsoft.com/office/drawing/2014/main" xmlns="" id="{63061641-1B14-412D-A39D-65267E5C2334}"/>
              </a:ext>
            </a:extLst>
          </p:cNvPr>
          <p:cNvSpPr/>
          <p:nvPr/>
        </p:nvSpPr>
        <p:spPr>
          <a:xfrm>
            <a:off x="1505142" y="3686828"/>
            <a:ext cx="1543913" cy="1627659"/>
          </a:xfrm>
          <a:custGeom>
            <a:avLst/>
            <a:gdLst/>
            <a:ahLst/>
            <a:cxnLst/>
            <a:rect l="l" t="t" r="r" b="b"/>
            <a:pathLst>
              <a:path w="1543913" h="1627659">
                <a:moveTo>
                  <a:pt x="972145" y="819820"/>
                </a:moveTo>
                <a:lnTo>
                  <a:pt x="972145" y="889992"/>
                </a:lnTo>
                <a:cubicBezTo>
                  <a:pt x="1015504" y="951607"/>
                  <a:pt x="1065138" y="1006946"/>
                  <a:pt x="1121048" y="1056010"/>
                </a:cubicBezTo>
                <a:cubicBezTo>
                  <a:pt x="1216893" y="989831"/>
                  <a:pt x="1312739" y="911101"/>
                  <a:pt x="1408584" y="819820"/>
                </a:cubicBezTo>
                <a:close/>
                <a:moveTo>
                  <a:pt x="316632" y="819820"/>
                </a:moveTo>
                <a:cubicBezTo>
                  <a:pt x="386234" y="871165"/>
                  <a:pt x="462111" y="930498"/>
                  <a:pt x="544264" y="997818"/>
                </a:cubicBezTo>
                <a:lnTo>
                  <a:pt x="403920" y="1150144"/>
                </a:lnTo>
                <a:cubicBezTo>
                  <a:pt x="521444" y="1095375"/>
                  <a:pt x="632693" y="1039465"/>
                  <a:pt x="737667" y="982414"/>
                </a:cubicBezTo>
                <a:lnTo>
                  <a:pt x="737667" y="819820"/>
                </a:lnTo>
                <a:close/>
                <a:moveTo>
                  <a:pt x="148903" y="0"/>
                </a:moveTo>
                <a:lnTo>
                  <a:pt x="1459930" y="0"/>
                </a:lnTo>
                <a:lnTo>
                  <a:pt x="1459930" y="619571"/>
                </a:lnTo>
                <a:lnTo>
                  <a:pt x="1543913" y="619571"/>
                </a:lnTo>
                <a:lnTo>
                  <a:pt x="1493851" y="819820"/>
                </a:lnTo>
                <a:lnTo>
                  <a:pt x="1427411" y="819820"/>
                </a:lnTo>
                <a:lnTo>
                  <a:pt x="1480109" y="874785"/>
                </a:lnTo>
                <a:lnTo>
                  <a:pt x="1424540" y="1097062"/>
                </a:lnTo>
                <a:lnTo>
                  <a:pt x="1297335" y="1184374"/>
                </a:lnTo>
                <a:lnTo>
                  <a:pt x="1391336" y="1229879"/>
                </a:lnTo>
                <a:lnTo>
                  <a:pt x="1334387" y="1457675"/>
                </a:lnTo>
                <a:lnTo>
                  <a:pt x="1232725" y="1397887"/>
                </a:lnTo>
                <a:cubicBezTo>
                  <a:pt x="1136594" y="1332564"/>
                  <a:pt x="1049735" y="1255117"/>
                  <a:pt x="972145" y="1165547"/>
                </a:cubicBezTo>
                <a:lnTo>
                  <a:pt x="972145" y="1352103"/>
                </a:lnTo>
                <a:cubicBezTo>
                  <a:pt x="972145" y="1523256"/>
                  <a:pt x="900832" y="1612255"/>
                  <a:pt x="758205" y="1619101"/>
                </a:cubicBezTo>
                <a:cubicBezTo>
                  <a:pt x="689744" y="1623665"/>
                  <a:pt x="604168" y="1626518"/>
                  <a:pt x="501476" y="1627659"/>
                </a:cubicBezTo>
                <a:cubicBezTo>
                  <a:pt x="484361" y="1542083"/>
                  <a:pt x="467246" y="1469058"/>
                  <a:pt x="450131" y="1408584"/>
                </a:cubicBezTo>
                <a:cubicBezTo>
                  <a:pt x="530002" y="1414289"/>
                  <a:pt x="591617" y="1416571"/>
                  <a:pt x="634975" y="1415430"/>
                </a:cubicBezTo>
                <a:cubicBezTo>
                  <a:pt x="703436" y="1415430"/>
                  <a:pt x="737667" y="1378917"/>
                  <a:pt x="737667" y="1305892"/>
                </a:cubicBezTo>
                <a:lnTo>
                  <a:pt x="737667" y="1218605"/>
                </a:lnTo>
                <a:cubicBezTo>
                  <a:pt x="479797" y="1352103"/>
                  <a:pt x="271562" y="1464494"/>
                  <a:pt x="112960" y="1555775"/>
                </a:cubicBezTo>
                <a:lnTo>
                  <a:pt x="0" y="1329854"/>
                </a:lnTo>
                <a:cubicBezTo>
                  <a:pt x="136922" y="1272803"/>
                  <a:pt x="266998" y="1215182"/>
                  <a:pt x="390227" y="1156990"/>
                </a:cubicBezTo>
                <a:cubicBezTo>
                  <a:pt x="296664" y="1067991"/>
                  <a:pt x="209947" y="993254"/>
                  <a:pt x="130076" y="932780"/>
                </a:cubicBezTo>
                <a:lnTo>
                  <a:pt x="227633" y="819820"/>
                </a:lnTo>
                <a:lnTo>
                  <a:pt x="6846" y="819820"/>
                </a:lnTo>
                <a:lnTo>
                  <a:pt x="6846" y="619571"/>
                </a:lnTo>
                <a:lnTo>
                  <a:pt x="1225451" y="619571"/>
                </a:lnTo>
                <a:lnTo>
                  <a:pt x="1225451" y="504899"/>
                </a:lnTo>
                <a:lnTo>
                  <a:pt x="208806" y="504899"/>
                </a:lnTo>
                <a:lnTo>
                  <a:pt x="208806" y="314920"/>
                </a:lnTo>
                <a:lnTo>
                  <a:pt x="1225451" y="314920"/>
                </a:lnTo>
                <a:lnTo>
                  <a:pt x="1225451" y="200248"/>
                </a:lnTo>
                <a:lnTo>
                  <a:pt x="148903" y="200248"/>
                </a:lnTo>
                <a:close/>
              </a:path>
            </a:pathLst>
          </a:custGeom>
          <a:solidFill>
            <a:schemeClr val="tx1">
              <a:lumMod val="85000"/>
              <a:lumOff val="1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平行四边形 5">
            <a:extLst>
              <a:ext uri="{FF2B5EF4-FFF2-40B4-BE49-F238E27FC236}">
                <a16:creationId xmlns:a16="http://schemas.microsoft.com/office/drawing/2014/main" xmlns="" id="{CB512C9C-6277-4604-9EFE-409806BD9946}"/>
              </a:ext>
            </a:extLst>
          </p:cNvPr>
          <p:cNvSpPr/>
          <p:nvPr/>
        </p:nvSpPr>
        <p:spPr>
          <a:xfrm>
            <a:off x="4783364" y="1589757"/>
            <a:ext cx="1028700" cy="736600"/>
          </a:xfrm>
          <a:prstGeom prst="parallelogram">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xmlns="" id="{6A9016AB-AFF7-4CFC-A1AD-D57468550416}"/>
              </a:ext>
            </a:extLst>
          </p:cNvPr>
          <p:cNvSpPr/>
          <p:nvPr/>
        </p:nvSpPr>
        <p:spPr>
          <a:xfrm>
            <a:off x="4783364" y="2995847"/>
            <a:ext cx="1028700" cy="736600"/>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xmlns="" id="{6830A8E7-88D3-470B-BC5E-A04F7EA274C2}"/>
              </a:ext>
            </a:extLst>
          </p:cNvPr>
          <p:cNvSpPr/>
          <p:nvPr/>
        </p:nvSpPr>
        <p:spPr>
          <a:xfrm>
            <a:off x="4783364" y="4401936"/>
            <a:ext cx="1028700" cy="736600"/>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a:extLst>
              <a:ext uri="{FF2B5EF4-FFF2-40B4-BE49-F238E27FC236}">
                <a16:creationId xmlns:a16="http://schemas.microsoft.com/office/drawing/2014/main" xmlns="" id="{5F613BEE-3820-4CFB-99F2-85565976C102}"/>
              </a:ext>
            </a:extLst>
          </p:cNvPr>
          <p:cNvCxnSpPr>
            <a:cxnSpLocks/>
          </p:cNvCxnSpPr>
          <p:nvPr/>
        </p:nvCxnSpPr>
        <p:spPr>
          <a:xfrm flipH="1">
            <a:off x="1680603" y="798480"/>
            <a:ext cx="375869" cy="14780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xmlns="" id="{9BE68C40-01C9-4B52-AD24-3A2C78B08885}"/>
              </a:ext>
            </a:extLst>
          </p:cNvPr>
          <p:cNvCxnSpPr>
            <a:cxnSpLocks/>
          </p:cNvCxnSpPr>
          <p:nvPr/>
        </p:nvCxnSpPr>
        <p:spPr>
          <a:xfrm flipH="1">
            <a:off x="2673186" y="4309223"/>
            <a:ext cx="375869" cy="147808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99CB2525-9850-40D6-9E76-04221A68ED46}"/>
              </a:ext>
            </a:extLst>
          </p:cNvPr>
          <p:cNvCxnSpPr>
            <a:cxnSpLocks/>
          </p:cNvCxnSpPr>
          <p:nvPr/>
        </p:nvCxnSpPr>
        <p:spPr>
          <a:xfrm flipH="1">
            <a:off x="1287036" y="1601569"/>
            <a:ext cx="375869" cy="147808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xmlns="" id="{7556CD16-2B6A-41B1-8808-3739034CFD56}"/>
              </a:ext>
            </a:extLst>
          </p:cNvPr>
          <p:cNvCxnSpPr>
            <a:cxnSpLocks/>
          </p:cNvCxnSpPr>
          <p:nvPr/>
        </p:nvCxnSpPr>
        <p:spPr>
          <a:xfrm flipH="1">
            <a:off x="2728401" y="4811855"/>
            <a:ext cx="375869" cy="14780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xmlns="" id="{E8283E22-246E-44A2-A18A-FB338B7C8A0D}"/>
              </a:ext>
            </a:extLst>
          </p:cNvPr>
          <p:cNvSpPr txBox="1"/>
          <p:nvPr/>
        </p:nvSpPr>
        <p:spPr>
          <a:xfrm>
            <a:off x="4804227" y="1595686"/>
            <a:ext cx="98697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1</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xmlns="" id="{89655532-55B4-4EA4-9CC7-86BC7234A6C3}"/>
              </a:ext>
            </a:extLst>
          </p:cNvPr>
          <p:cNvSpPr txBox="1"/>
          <p:nvPr/>
        </p:nvSpPr>
        <p:spPr>
          <a:xfrm>
            <a:off x="4804228" y="2992260"/>
            <a:ext cx="98697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2</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xmlns="" id="{23422475-AA56-44E4-A529-22C14A87299B}"/>
              </a:ext>
            </a:extLst>
          </p:cNvPr>
          <p:cNvSpPr txBox="1"/>
          <p:nvPr/>
        </p:nvSpPr>
        <p:spPr>
          <a:xfrm>
            <a:off x="4804227" y="4416293"/>
            <a:ext cx="986971"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cs typeface="Arial" panose="020B0604020202020204" pitchFamily="34" charset="0"/>
              </a:rPr>
              <a:t>3</a:t>
            </a:r>
            <a:endParaRPr lang="zh-CN" altLang="en-US" sz="4000" dirty="0">
              <a:solidFill>
                <a:schemeClr val="bg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xmlns="" id="{9AB59305-A335-41BD-8872-ACE42B529231}"/>
              </a:ext>
            </a:extLst>
          </p:cNvPr>
          <p:cNvSpPr/>
          <p:nvPr/>
        </p:nvSpPr>
        <p:spPr>
          <a:xfrm>
            <a:off x="5986966" y="1647994"/>
            <a:ext cx="4588115" cy="646331"/>
          </a:xfrm>
          <a:prstGeom prst="rect">
            <a:avLst/>
          </a:prstGeom>
        </p:spPr>
        <p:txBody>
          <a:bodyPr wrap="none">
            <a:spAutoFit/>
          </a:bodyPr>
          <a:lstStyle/>
          <a:p>
            <a:pPr eaLnBrk="0" hangingPunct="0"/>
            <a:r>
              <a:rPr lang="en-US" altLang="zh-CN" sz="3600" b="1" dirty="0">
                <a:solidFill>
                  <a:srgbClr val="25536D"/>
                </a:solidFill>
                <a:latin typeface="黑体" panose="02010609060101010101" pitchFamily="49" charset="-122"/>
                <a:ea typeface="黑体" panose="02010609060101010101" pitchFamily="49" charset="-122"/>
              </a:rPr>
              <a:t>EHS</a:t>
            </a:r>
            <a:r>
              <a:rPr lang="zh-CN" altLang="en-US" sz="3600" b="1" dirty="0">
                <a:solidFill>
                  <a:srgbClr val="25536D"/>
                </a:solidFill>
                <a:latin typeface="黑体" panose="02010609060101010101" pitchFamily="49" charset="-122"/>
                <a:ea typeface="黑体" panose="02010609060101010101" pitchFamily="49" charset="-122"/>
              </a:rPr>
              <a:t>风险管理基础知识</a:t>
            </a:r>
          </a:p>
        </p:txBody>
      </p:sp>
      <p:sp>
        <p:nvSpPr>
          <p:cNvPr id="24" name="矩形 23">
            <a:extLst>
              <a:ext uri="{FF2B5EF4-FFF2-40B4-BE49-F238E27FC236}">
                <a16:creationId xmlns:a16="http://schemas.microsoft.com/office/drawing/2014/main" xmlns="" id="{FA65A914-AC42-4C84-9427-D51DB10050D0}"/>
              </a:ext>
            </a:extLst>
          </p:cNvPr>
          <p:cNvSpPr/>
          <p:nvPr/>
        </p:nvSpPr>
        <p:spPr>
          <a:xfrm>
            <a:off x="5986966" y="3040981"/>
            <a:ext cx="5051383" cy="646331"/>
          </a:xfrm>
          <a:prstGeom prst="rect">
            <a:avLst/>
          </a:prstGeom>
        </p:spPr>
        <p:txBody>
          <a:bodyPr wrap="none">
            <a:spAutoFit/>
          </a:bodyPr>
          <a:lstStyle/>
          <a:p>
            <a:pPr eaLnBrk="0" hangingPunct="0"/>
            <a:r>
              <a:rPr lang="en-US" altLang="zh-CN" sz="3600" b="1" dirty="0">
                <a:solidFill>
                  <a:srgbClr val="25536D"/>
                </a:solidFill>
                <a:latin typeface="黑体" panose="02010609060101010101" pitchFamily="49" charset="-122"/>
                <a:ea typeface="黑体" panose="02010609060101010101" pitchFamily="49" charset="-122"/>
              </a:rPr>
              <a:t>EHS</a:t>
            </a:r>
            <a:r>
              <a:rPr lang="zh-CN" altLang="en-US" sz="3600" b="1" dirty="0">
                <a:solidFill>
                  <a:srgbClr val="25536D"/>
                </a:solidFill>
                <a:latin typeface="黑体" panose="02010609060101010101" pitchFamily="49" charset="-122"/>
                <a:ea typeface="黑体" panose="02010609060101010101" pitchFamily="49" charset="-122"/>
              </a:rPr>
              <a:t>风险管理理论与方法</a:t>
            </a:r>
          </a:p>
        </p:txBody>
      </p:sp>
      <p:sp>
        <p:nvSpPr>
          <p:cNvPr id="25" name="矩形 24">
            <a:extLst>
              <a:ext uri="{FF2B5EF4-FFF2-40B4-BE49-F238E27FC236}">
                <a16:creationId xmlns:a16="http://schemas.microsoft.com/office/drawing/2014/main" xmlns="" id="{E25FFAA5-553D-413C-B198-F7906684FCFC}"/>
              </a:ext>
            </a:extLst>
          </p:cNvPr>
          <p:cNvSpPr/>
          <p:nvPr/>
        </p:nvSpPr>
        <p:spPr>
          <a:xfrm>
            <a:off x="5986966" y="4401936"/>
            <a:ext cx="4124847" cy="646331"/>
          </a:xfrm>
          <a:prstGeom prst="rect">
            <a:avLst/>
          </a:prstGeom>
        </p:spPr>
        <p:txBody>
          <a:bodyPr wrap="none">
            <a:spAutoFit/>
          </a:bodyPr>
          <a:lstStyle/>
          <a:p>
            <a:pPr eaLnBrk="0" hangingPunct="0"/>
            <a:r>
              <a:rPr lang="en-US" altLang="zh-CN" sz="3600" b="1" dirty="0">
                <a:solidFill>
                  <a:srgbClr val="25536D"/>
                </a:solidFill>
                <a:latin typeface="黑体" panose="02010609060101010101" pitchFamily="49" charset="-122"/>
                <a:ea typeface="黑体" panose="02010609060101010101" pitchFamily="49" charset="-122"/>
              </a:rPr>
              <a:t>EHS</a:t>
            </a:r>
            <a:r>
              <a:rPr lang="zh-CN" altLang="en-US" sz="3600" b="1" dirty="0">
                <a:solidFill>
                  <a:srgbClr val="25536D"/>
                </a:solidFill>
                <a:latin typeface="黑体" panose="02010609060101010101" pitchFamily="49" charset="-122"/>
                <a:ea typeface="黑体" panose="02010609060101010101" pitchFamily="49" charset="-122"/>
              </a:rPr>
              <a:t>风险管理新进展</a:t>
            </a:r>
          </a:p>
        </p:txBody>
      </p:sp>
    </p:spTree>
    <p:extLst>
      <p:ext uri="{BB962C8B-B14F-4D97-AF65-F5344CB8AC3E}">
        <p14:creationId xmlns:p14="http://schemas.microsoft.com/office/powerpoint/2010/main" val="2025844146"/>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B54D7219-55FB-4A01-A5CC-A5519B9C67DB}"/>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161DF286-DE33-4E34-81FB-BCD32DFE2867}"/>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a16="http://schemas.microsoft.com/office/drawing/2014/main" xmlns="" id="{72628D77-45AE-414F-AD77-11869B5D65C0}"/>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pic>
        <p:nvPicPr>
          <p:cNvPr id="8" name="图片 7">
            <a:extLst>
              <a:ext uri="{FF2B5EF4-FFF2-40B4-BE49-F238E27FC236}">
                <a16:creationId xmlns:a16="http://schemas.microsoft.com/office/drawing/2014/main" xmlns="" id="{57275B76-966B-465D-96C6-32191F8133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6052" y="1346635"/>
            <a:ext cx="2459896" cy="5050305"/>
          </a:xfrm>
          <a:prstGeom prst="rect">
            <a:avLst/>
          </a:prstGeom>
        </p:spPr>
      </p:pic>
      <p:pic>
        <p:nvPicPr>
          <p:cNvPr id="10" name="图片 9">
            <a:extLst>
              <a:ext uri="{FF2B5EF4-FFF2-40B4-BE49-F238E27FC236}">
                <a16:creationId xmlns:a16="http://schemas.microsoft.com/office/drawing/2014/main" xmlns="" id="{6E2555CC-586E-4AFD-BED6-5B1BFFAFC3E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3058"/>
          <a:stretch/>
        </p:blipFill>
        <p:spPr>
          <a:xfrm>
            <a:off x="5031740" y="1951227"/>
            <a:ext cx="2121536" cy="3830447"/>
          </a:xfrm>
          <a:prstGeom prst="rect">
            <a:avLst/>
          </a:prstGeom>
        </p:spPr>
      </p:pic>
      <p:sp>
        <p:nvSpPr>
          <p:cNvPr id="11" name="等腰三角形 10">
            <a:extLst>
              <a:ext uri="{FF2B5EF4-FFF2-40B4-BE49-F238E27FC236}">
                <a16:creationId xmlns:a16="http://schemas.microsoft.com/office/drawing/2014/main" xmlns="" id="{7AA89361-D889-4904-81DA-ED0AF22BE976}"/>
              </a:ext>
            </a:extLst>
          </p:cNvPr>
          <p:cNvSpPr/>
          <p:nvPr/>
        </p:nvSpPr>
        <p:spPr>
          <a:xfrm rot="16200000">
            <a:off x="3905573" y="2259161"/>
            <a:ext cx="531445" cy="458142"/>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xmlns="" id="{7BBE70C7-83BC-4C8E-85C0-3E6A3113E9C8}"/>
              </a:ext>
            </a:extLst>
          </p:cNvPr>
          <p:cNvSpPr/>
          <p:nvPr/>
        </p:nvSpPr>
        <p:spPr>
          <a:xfrm rot="16200000">
            <a:off x="3905574" y="3199928"/>
            <a:ext cx="531445" cy="458142"/>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xmlns="" id="{EF2A71BE-A788-40AA-95D4-5AA17A2E1C6A}"/>
              </a:ext>
            </a:extLst>
          </p:cNvPr>
          <p:cNvSpPr/>
          <p:nvPr/>
        </p:nvSpPr>
        <p:spPr>
          <a:xfrm rot="16200000">
            <a:off x="3905572" y="4140695"/>
            <a:ext cx="531445" cy="458142"/>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xmlns="" id="{29379ECB-30F4-44BC-9DEE-D1D6F6881F56}"/>
              </a:ext>
            </a:extLst>
          </p:cNvPr>
          <p:cNvSpPr/>
          <p:nvPr/>
        </p:nvSpPr>
        <p:spPr>
          <a:xfrm rot="16200000">
            <a:off x="3905573" y="5081462"/>
            <a:ext cx="531445" cy="458142"/>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xmlns="" id="{3ED325DD-211B-4405-AE7F-682CC8066705}"/>
              </a:ext>
            </a:extLst>
          </p:cNvPr>
          <p:cNvSpPr/>
          <p:nvPr/>
        </p:nvSpPr>
        <p:spPr>
          <a:xfrm rot="5400000" flipH="1">
            <a:off x="7754980" y="2259160"/>
            <a:ext cx="531445" cy="45814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xmlns="" id="{60C6FA95-D79C-42FF-95A4-F77AFE3A0C04}"/>
              </a:ext>
            </a:extLst>
          </p:cNvPr>
          <p:cNvSpPr/>
          <p:nvPr/>
        </p:nvSpPr>
        <p:spPr>
          <a:xfrm rot="5400000" flipH="1">
            <a:off x="7754981" y="3199927"/>
            <a:ext cx="531445" cy="45814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xmlns="" id="{80EACE2B-5950-497C-B85B-AEB384CE0F67}"/>
              </a:ext>
            </a:extLst>
          </p:cNvPr>
          <p:cNvSpPr/>
          <p:nvPr/>
        </p:nvSpPr>
        <p:spPr>
          <a:xfrm rot="5400000" flipH="1">
            <a:off x="7754979" y="4140694"/>
            <a:ext cx="531445" cy="45814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xmlns="" id="{24784E84-2912-4867-BFAE-32BCFC09DD1E}"/>
              </a:ext>
            </a:extLst>
          </p:cNvPr>
          <p:cNvSpPr/>
          <p:nvPr/>
        </p:nvSpPr>
        <p:spPr>
          <a:xfrm rot="5400000" flipH="1">
            <a:off x="7754980" y="5081461"/>
            <a:ext cx="531445" cy="45814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1963FDED-B9A0-49CF-B482-DED8582FAF2C}"/>
              </a:ext>
            </a:extLst>
          </p:cNvPr>
          <p:cNvSpPr/>
          <p:nvPr/>
        </p:nvSpPr>
        <p:spPr>
          <a:xfrm>
            <a:off x="2885075" y="2294040"/>
            <a:ext cx="649537" cy="369332"/>
          </a:xfrm>
          <a:prstGeom prst="rect">
            <a:avLst/>
          </a:prstGeom>
        </p:spPr>
        <p:txBody>
          <a:bodyPr wrap="none">
            <a:spAutoFit/>
          </a:bodyPr>
          <a:lstStyle/>
          <a:p>
            <a:pPr algn="r">
              <a:spcBef>
                <a:spcPct val="100000"/>
              </a:spcBef>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物理</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xmlns="" id="{AB050E87-47D0-4F65-BF5F-4287BE2AD4CD}"/>
              </a:ext>
            </a:extLst>
          </p:cNvPr>
          <p:cNvSpPr/>
          <p:nvPr/>
        </p:nvSpPr>
        <p:spPr>
          <a:xfrm>
            <a:off x="2885075" y="3257546"/>
            <a:ext cx="649537" cy="369332"/>
          </a:xfrm>
          <a:prstGeom prst="rect">
            <a:avLst/>
          </a:prstGeom>
        </p:spPr>
        <p:txBody>
          <a:bodyPr wrap="none">
            <a:spAutoFit/>
          </a:bodyPr>
          <a:lstStyle/>
          <a:p>
            <a:pPr algn="r">
              <a:spcBef>
                <a:spcPct val="100000"/>
              </a:spcBef>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化学</a:t>
            </a:r>
          </a:p>
        </p:txBody>
      </p:sp>
      <p:sp>
        <p:nvSpPr>
          <p:cNvPr id="21" name="矩形 20">
            <a:extLst>
              <a:ext uri="{FF2B5EF4-FFF2-40B4-BE49-F238E27FC236}">
                <a16:creationId xmlns:a16="http://schemas.microsoft.com/office/drawing/2014/main" xmlns="" id="{35082469-7735-4DA2-8A79-0B715197BDF1}"/>
              </a:ext>
            </a:extLst>
          </p:cNvPr>
          <p:cNvSpPr/>
          <p:nvPr/>
        </p:nvSpPr>
        <p:spPr>
          <a:xfrm>
            <a:off x="2420204" y="4151177"/>
            <a:ext cx="1114408" cy="369332"/>
          </a:xfrm>
          <a:prstGeom prst="rect">
            <a:avLst/>
          </a:prstGeom>
        </p:spPr>
        <p:txBody>
          <a:bodyPr wrap="none">
            <a:spAutoFit/>
          </a:bodyPr>
          <a:lstStyle/>
          <a:p>
            <a:pPr algn="r">
              <a:spcBef>
                <a:spcPct val="100000"/>
              </a:spcBef>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人机工程</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xmlns="" id="{76E2D525-B38A-4DDD-BAE1-12C4D3A6B77F}"/>
              </a:ext>
            </a:extLst>
          </p:cNvPr>
          <p:cNvSpPr/>
          <p:nvPr/>
        </p:nvSpPr>
        <p:spPr>
          <a:xfrm>
            <a:off x="1955334" y="5125866"/>
            <a:ext cx="1579278" cy="369332"/>
          </a:xfrm>
          <a:prstGeom prst="rect">
            <a:avLst/>
          </a:prstGeom>
        </p:spPr>
        <p:txBody>
          <a:bodyPr wrap="none">
            <a:spAutoFit/>
          </a:bodyPr>
          <a:lstStyle/>
          <a:p>
            <a:pPr algn="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社会人文环境</a:t>
            </a:r>
            <a:endParaRPr lang="zh-CN" altLang="ru-RU"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xmlns="" id="{26E7C246-9DE7-4B1B-8A75-F7DB898196B1}"/>
              </a:ext>
            </a:extLst>
          </p:cNvPr>
          <p:cNvSpPr/>
          <p:nvPr/>
        </p:nvSpPr>
        <p:spPr>
          <a:xfrm>
            <a:off x="8562138" y="2290412"/>
            <a:ext cx="649537"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生态</a:t>
            </a:r>
            <a:endParaRPr lang="zh-CN" altLang="ru-RU"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D29E6CAF-8B2A-4F7A-9D61-AB94FB82234C}"/>
              </a:ext>
            </a:extLst>
          </p:cNvPr>
          <p:cNvSpPr/>
          <p:nvPr/>
        </p:nvSpPr>
        <p:spPr>
          <a:xfrm>
            <a:off x="8562137" y="3261235"/>
            <a:ext cx="649537"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气象</a:t>
            </a:r>
            <a:endParaRPr lang="zh-CN" altLang="ru-RU"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C69DA3D6-323C-4227-A458-E683AECEFBE1}"/>
              </a:ext>
            </a:extLst>
          </p:cNvPr>
          <p:cNvSpPr/>
          <p:nvPr/>
        </p:nvSpPr>
        <p:spPr>
          <a:xfrm>
            <a:off x="8562138" y="4157326"/>
            <a:ext cx="1114408" cy="369332"/>
          </a:xfrm>
          <a:prstGeom prst="rect">
            <a:avLst/>
          </a:prstGeom>
        </p:spPr>
        <p:txBody>
          <a:bodyPr wrap="none">
            <a:spAutoFit/>
          </a:bodyPr>
          <a:lstStyle/>
          <a:p>
            <a:pPr>
              <a:spcBef>
                <a:spcPct val="100000"/>
              </a:spcBef>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心理</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因素</a:t>
            </a:r>
          </a:p>
        </p:txBody>
      </p:sp>
      <p:sp>
        <p:nvSpPr>
          <p:cNvPr id="26" name="矩形 25">
            <a:extLst>
              <a:ext uri="{FF2B5EF4-FFF2-40B4-BE49-F238E27FC236}">
                <a16:creationId xmlns:a16="http://schemas.microsoft.com/office/drawing/2014/main" xmlns="" id="{CF9FFABF-E5AE-4F51-AF39-FD84D571284C}"/>
              </a:ext>
            </a:extLst>
          </p:cNvPr>
          <p:cNvSpPr/>
          <p:nvPr/>
        </p:nvSpPr>
        <p:spPr>
          <a:xfrm>
            <a:off x="8562138" y="5125866"/>
            <a:ext cx="2741456"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自然地理与地质灾害风险</a:t>
            </a:r>
          </a:p>
        </p:txBody>
      </p:sp>
    </p:spTree>
    <p:extLst>
      <p:ext uri="{BB962C8B-B14F-4D97-AF65-F5344CB8AC3E}">
        <p14:creationId xmlns:p14="http://schemas.microsoft.com/office/powerpoint/2010/main" val="346912897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3B96F9AB-3BD4-49DB-B29E-04B9E366964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5F9636E0-B76E-4559-800F-5589C8A372A7}"/>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10">
            <a:extLst>
              <a:ext uri="{FF2B5EF4-FFF2-40B4-BE49-F238E27FC236}">
                <a16:creationId xmlns:a16="http://schemas.microsoft.com/office/drawing/2014/main" xmlns="" id="{1256CEC7-F8C4-47F4-85DE-F9476461BFC4}"/>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pic>
        <p:nvPicPr>
          <p:cNvPr id="7" name="Picture 11" descr="Absturz ohne 2">
            <a:extLst>
              <a:ext uri="{FF2B5EF4-FFF2-40B4-BE49-F238E27FC236}">
                <a16:creationId xmlns:a16="http://schemas.microsoft.com/office/drawing/2014/main" xmlns="" id="{754284E9-668D-420C-846B-2A4C0FFD0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8" t="2809" r="3165" b="4392"/>
          <a:stretch/>
        </p:blipFill>
        <p:spPr bwMode="auto">
          <a:xfrm>
            <a:off x="0" y="1864023"/>
            <a:ext cx="4495800" cy="422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椭圆 7">
            <a:extLst>
              <a:ext uri="{FF2B5EF4-FFF2-40B4-BE49-F238E27FC236}">
                <a16:creationId xmlns:a16="http://schemas.microsoft.com/office/drawing/2014/main" xmlns="" id="{68B82296-6382-4B62-AC64-01AE3DB462BB}"/>
              </a:ext>
            </a:extLst>
          </p:cNvPr>
          <p:cNvSpPr/>
          <p:nvPr/>
        </p:nvSpPr>
        <p:spPr>
          <a:xfrm>
            <a:off x="3695700" y="3174196"/>
            <a:ext cx="1600200" cy="16002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xmlns="" id="{804E8125-8B3D-4EEC-BCA6-6F54B11DEA8F}"/>
              </a:ext>
            </a:extLst>
          </p:cNvPr>
          <p:cNvSpPr/>
          <p:nvPr/>
        </p:nvSpPr>
        <p:spPr>
          <a:xfrm>
            <a:off x="3823102" y="3301598"/>
            <a:ext cx="1345396" cy="1345396"/>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B923F4F0-885C-4EEC-A943-B3078C341126}"/>
              </a:ext>
            </a:extLst>
          </p:cNvPr>
          <p:cNvSpPr/>
          <p:nvPr/>
        </p:nvSpPr>
        <p:spPr>
          <a:xfrm>
            <a:off x="3887300" y="3774241"/>
            <a:ext cx="1217000"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物理风险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5845AA38-C4AD-41D9-855D-03AD436298FA}"/>
              </a:ext>
            </a:extLst>
          </p:cNvPr>
          <p:cNvSpPr/>
          <p:nvPr/>
        </p:nvSpPr>
        <p:spPr>
          <a:xfrm>
            <a:off x="5816600" y="2667000"/>
            <a:ext cx="1485900" cy="507996"/>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6A525DDA-2C82-4ACD-8340-FEB687185B3C}"/>
              </a:ext>
            </a:extLst>
          </p:cNvPr>
          <p:cNvSpPr/>
          <p:nvPr/>
        </p:nvSpPr>
        <p:spPr>
          <a:xfrm>
            <a:off x="7747000" y="2667000"/>
            <a:ext cx="1485900" cy="507996"/>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2B26C7ED-3061-4710-8B9E-72002F17B796}"/>
              </a:ext>
            </a:extLst>
          </p:cNvPr>
          <p:cNvSpPr/>
          <p:nvPr/>
        </p:nvSpPr>
        <p:spPr>
          <a:xfrm>
            <a:off x="9677400" y="2667000"/>
            <a:ext cx="1485900" cy="507996"/>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005A04CA-912A-481A-A8F2-6A4410AE4C43}"/>
              </a:ext>
            </a:extLst>
          </p:cNvPr>
          <p:cNvSpPr/>
          <p:nvPr/>
        </p:nvSpPr>
        <p:spPr>
          <a:xfrm>
            <a:off x="5816600" y="3732994"/>
            <a:ext cx="1485900" cy="5079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A064A060-CC79-4800-A088-0C0190638959}"/>
              </a:ext>
            </a:extLst>
          </p:cNvPr>
          <p:cNvSpPr/>
          <p:nvPr/>
        </p:nvSpPr>
        <p:spPr>
          <a:xfrm>
            <a:off x="7747000" y="3732994"/>
            <a:ext cx="1485900" cy="5079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0A4C2D54-D38A-486A-AF89-56DC980B3A63}"/>
              </a:ext>
            </a:extLst>
          </p:cNvPr>
          <p:cNvSpPr/>
          <p:nvPr/>
        </p:nvSpPr>
        <p:spPr>
          <a:xfrm>
            <a:off x="9677400" y="3732994"/>
            <a:ext cx="1485900" cy="5079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1F2BE091-0305-407F-87B1-7234AF779315}"/>
              </a:ext>
            </a:extLst>
          </p:cNvPr>
          <p:cNvSpPr/>
          <p:nvPr/>
        </p:nvSpPr>
        <p:spPr>
          <a:xfrm>
            <a:off x="5816600" y="4798988"/>
            <a:ext cx="1485900" cy="507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xmlns="" id="{3DA4B650-6DD4-4E0D-88EC-37F28F55A63B}"/>
              </a:ext>
            </a:extLst>
          </p:cNvPr>
          <p:cNvSpPr/>
          <p:nvPr/>
        </p:nvSpPr>
        <p:spPr>
          <a:xfrm>
            <a:off x="7747000" y="4798988"/>
            <a:ext cx="1485900" cy="507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CDDAD3AA-E20C-4578-9CFA-006895678D28}"/>
              </a:ext>
            </a:extLst>
          </p:cNvPr>
          <p:cNvSpPr/>
          <p:nvPr/>
        </p:nvSpPr>
        <p:spPr>
          <a:xfrm>
            <a:off x="9677400" y="4798988"/>
            <a:ext cx="1485900" cy="507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xmlns="" id="{E89A1376-7D6C-4655-A7A4-F73C112BC3D7}"/>
              </a:ext>
            </a:extLst>
          </p:cNvPr>
          <p:cNvSpPr/>
          <p:nvPr/>
        </p:nvSpPr>
        <p:spPr>
          <a:xfrm>
            <a:off x="6234781" y="2736332"/>
            <a:ext cx="649537"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电力</a:t>
            </a:r>
          </a:p>
        </p:txBody>
      </p:sp>
      <p:sp>
        <p:nvSpPr>
          <p:cNvPr id="21" name="矩形 20">
            <a:extLst>
              <a:ext uri="{FF2B5EF4-FFF2-40B4-BE49-F238E27FC236}">
                <a16:creationId xmlns:a16="http://schemas.microsoft.com/office/drawing/2014/main" xmlns="" id="{6B681C59-6051-42F5-BA06-2E9643709186}"/>
              </a:ext>
            </a:extLst>
          </p:cNvPr>
          <p:cNvSpPr/>
          <p:nvPr/>
        </p:nvSpPr>
        <p:spPr>
          <a:xfrm>
            <a:off x="8140700" y="2736332"/>
            <a:ext cx="649537"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放射</a:t>
            </a:r>
          </a:p>
        </p:txBody>
      </p:sp>
      <p:sp>
        <p:nvSpPr>
          <p:cNvPr id="22" name="矩形 21">
            <a:extLst>
              <a:ext uri="{FF2B5EF4-FFF2-40B4-BE49-F238E27FC236}">
                <a16:creationId xmlns:a16="http://schemas.microsoft.com/office/drawing/2014/main" xmlns="" id="{290C652C-836C-4BD3-A62F-7807F8095A8D}"/>
              </a:ext>
            </a:extLst>
          </p:cNvPr>
          <p:cNvSpPr/>
          <p:nvPr/>
        </p:nvSpPr>
        <p:spPr>
          <a:xfrm>
            <a:off x="9750936" y="2736332"/>
            <a:ext cx="1338828"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噪音、振动</a:t>
            </a:r>
          </a:p>
        </p:txBody>
      </p:sp>
      <p:sp>
        <p:nvSpPr>
          <p:cNvPr id="23" name="矩形 22">
            <a:extLst>
              <a:ext uri="{FF2B5EF4-FFF2-40B4-BE49-F238E27FC236}">
                <a16:creationId xmlns:a16="http://schemas.microsoft.com/office/drawing/2014/main" xmlns="" id="{AA7FE61F-39FE-4846-925D-E44B8F90FFF2}"/>
              </a:ext>
            </a:extLst>
          </p:cNvPr>
          <p:cNvSpPr/>
          <p:nvPr/>
        </p:nvSpPr>
        <p:spPr>
          <a:xfrm>
            <a:off x="5955858" y="3802272"/>
            <a:ext cx="1207382"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机械</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机器</a:t>
            </a:r>
          </a:p>
        </p:txBody>
      </p:sp>
      <p:sp>
        <p:nvSpPr>
          <p:cNvPr id="24" name="矩形 23">
            <a:extLst>
              <a:ext uri="{FF2B5EF4-FFF2-40B4-BE49-F238E27FC236}">
                <a16:creationId xmlns:a16="http://schemas.microsoft.com/office/drawing/2014/main" xmlns="" id="{5C586488-C422-44F8-95BF-237F0CF949E6}"/>
              </a:ext>
            </a:extLst>
          </p:cNvPr>
          <p:cNvSpPr/>
          <p:nvPr/>
        </p:nvSpPr>
        <p:spPr>
          <a:xfrm>
            <a:off x="7938563" y="3802272"/>
            <a:ext cx="1107996"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人的摔倒</a:t>
            </a:r>
          </a:p>
        </p:txBody>
      </p:sp>
      <p:sp>
        <p:nvSpPr>
          <p:cNvPr id="25" name="矩形 24">
            <a:extLst>
              <a:ext uri="{FF2B5EF4-FFF2-40B4-BE49-F238E27FC236}">
                <a16:creationId xmlns:a16="http://schemas.microsoft.com/office/drawing/2014/main" xmlns="" id="{EBEA7AA8-995F-43A4-AD0A-BAF5A7B8B267}"/>
              </a:ext>
            </a:extLst>
          </p:cNvPr>
          <p:cNvSpPr/>
          <p:nvPr/>
        </p:nvSpPr>
        <p:spPr>
          <a:xfrm>
            <a:off x="9866352" y="3802272"/>
            <a:ext cx="1107996"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物的倒塌</a:t>
            </a:r>
          </a:p>
        </p:txBody>
      </p:sp>
      <p:sp>
        <p:nvSpPr>
          <p:cNvPr id="26" name="矩形 25">
            <a:extLst>
              <a:ext uri="{FF2B5EF4-FFF2-40B4-BE49-F238E27FC236}">
                <a16:creationId xmlns:a16="http://schemas.microsoft.com/office/drawing/2014/main" xmlns="" id="{236C213C-0398-4B26-8AC9-38080D5C53D0}"/>
              </a:ext>
            </a:extLst>
          </p:cNvPr>
          <p:cNvSpPr/>
          <p:nvPr/>
        </p:nvSpPr>
        <p:spPr>
          <a:xfrm>
            <a:off x="5906565" y="4875080"/>
            <a:ext cx="1346844"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可移动装置</a:t>
            </a:r>
          </a:p>
        </p:txBody>
      </p:sp>
      <p:sp>
        <p:nvSpPr>
          <p:cNvPr id="27" name="矩形 26">
            <a:extLst>
              <a:ext uri="{FF2B5EF4-FFF2-40B4-BE49-F238E27FC236}">
                <a16:creationId xmlns:a16="http://schemas.microsoft.com/office/drawing/2014/main" xmlns="" id="{1DFCD61C-FBE0-4F00-BDFD-AB63F449F75F}"/>
              </a:ext>
            </a:extLst>
          </p:cNvPr>
          <p:cNvSpPr/>
          <p:nvPr/>
        </p:nvSpPr>
        <p:spPr>
          <a:xfrm>
            <a:off x="7952682" y="4868320"/>
            <a:ext cx="1107996" cy="369332"/>
          </a:xfrm>
          <a:prstGeom prst="rect">
            <a:avLst/>
          </a:prstGeom>
        </p:spPr>
        <p:txBody>
          <a:bodyPr wrap="none">
            <a:spAutoFit/>
          </a:bodyPr>
          <a:lstStyle/>
          <a:p>
            <a:pPr algn="ct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能源聚集</a:t>
            </a:r>
          </a:p>
        </p:txBody>
      </p:sp>
      <p:sp>
        <p:nvSpPr>
          <p:cNvPr id="28" name="矩形 27">
            <a:extLst>
              <a:ext uri="{FF2B5EF4-FFF2-40B4-BE49-F238E27FC236}">
                <a16:creationId xmlns:a16="http://schemas.microsoft.com/office/drawing/2014/main" xmlns="" id="{1FCF476F-3669-4749-9C0A-7CAB2FE64F62}"/>
              </a:ext>
            </a:extLst>
          </p:cNvPr>
          <p:cNvSpPr/>
          <p:nvPr/>
        </p:nvSpPr>
        <p:spPr>
          <a:xfrm>
            <a:off x="9750936" y="4875080"/>
            <a:ext cx="1346844"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火灾、爆炸</a:t>
            </a:r>
          </a:p>
        </p:txBody>
      </p:sp>
    </p:spTree>
    <p:extLst>
      <p:ext uri="{BB962C8B-B14F-4D97-AF65-F5344CB8AC3E}">
        <p14:creationId xmlns:p14="http://schemas.microsoft.com/office/powerpoint/2010/main" val="299723342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2" descr="Dämpfe ohne">
            <a:extLst>
              <a:ext uri="{FF2B5EF4-FFF2-40B4-BE49-F238E27FC236}">
                <a16:creationId xmlns:a16="http://schemas.microsoft.com/office/drawing/2014/main" xmlns="" id="{AE61997B-B524-47DF-A414-95735B68B2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8" t="3613" r="3675" b="10582"/>
          <a:stretch/>
        </p:blipFill>
        <p:spPr bwMode="auto">
          <a:xfrm>
            <a:off x="1116" y="1864033"/>
            <a:ext cx="4494684" cy="422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平行四边形 3">
            <a:extLst>
              <a:ext uri="{FF2B5EF4-FFF2-40B4-BE49-F238E27FC236}">
                <a16:creationId xmlns:a16="http://schemas.microsoft.com/office/drawing/2014/main" xmlns="" id="{3B96F9AB-3BD4-49DB-B29E-04B9E366964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5F9636E0-B76E-4559-800F-5589C8A372A7}"/>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xmlns="" id="{68B82296-6382-4B62-AC64-01AE3DB462BB}"/>
              </a:ext>
            </a:extLst>
          </p:cNvPr>
          <p:cNvSpPr/>
          <p:nvPr/>
        </p:nvSpPr>
        <p:spPr>
          <a:xfrm>
            <a:off x="3695700" y="3174196"/>
            <a:ext cx="1600200" cy="16002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xmlns="" id="{804E8125-8B3D-4EEC-BCA6-6F54B11DEA8F}"/>
              </a:ext>
            </a:extLst>
          </p:cNvPr>
          <p:cNvSpPr/>
          <p:nvPr/>
        </p:nvSpPr>
        <p:spPr>
          <a:xfrm>
            <a:off x="3823102" y="3301598"/>
            <a:ext cx="1345396" cy="1345396"/>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B923F4F0-885C-4EEC-A943-B3078C341126}"/>
              </a:ext>
            </a:extLst>
          </p:cNvPr>
          <p:cNvSpPr/>
          <p:nvPr/>
        </p:nvSpPr>
        <p:spPr>
          <a:xfrm>
            <a:off x="3887300" y="3774241"/>
            <a:ext cx="1217000"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物理风险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0" name="平行四边形 29">
            <a:extLst>
              <a:ext uri="{FF2B5EF4-FFF2-40B4-BE49-F238E27FC236}">
                <a16:creationId xmlns:a16="http://schemas.microsoft.com/office/drawing/2014/main" xmlns="" id="{51C1AF6A-0A83-4782-B41F-BDFB34DAB4DF}"/>
              </a:ext>
            </a:extLst>
          </p:cNvPr>
          <p:cNvSpPr/>
          <p:nvPr/>
        </p:nvSpPr>
        <p:spPr>
          <a:xfrm>
            <a:off x="6470090" y="2120782"/>
            <a:ext cx="4494684" cy="530175"/>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a:extLst>
              <a:ext uri="{FF2B5EF4-FFF2-40B4-BE49-F238E27FC236}">
                <a16:creationId xmlns:a16="http://schemas.microsoft.com/office/drawing/2014/main" xmlns="" id="{6796175F-5878-46CF-BE8F-2E7007B8B4B8}"/>
              </a:ext>
            </a:extLst>
          </p:cNvPr>
          <p:cNvSpPr/>
          <p:nvPr/>
        </p:nvSpPr>
        <p:spPr>
          <a:xfrm>
            <a:off x="6470090" y="2912932"/>
            <a:ext cx="4494684" cy="530175"/>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平行四边形 31">
            <a:extLst>
              <a:ext uri="{FF2B5EF4-FFF2-40B4-BE49-F238E27FC236}">
                <a16:creationId xmlns:a16="http://schemas.microsoft.com/office/drawing/2014/main" xmlns="" id="{1CF2DC0B-0361-4DEA-9719-F51DA2E2D442}"/>
              </a:ext>
            </a:extLst>
          </p:cNvPr>
          <p:cNvSpPr/>
          <p:nvPr/>
        </p:nvSpPr>
        <p:spPr>
          <a:xfrm>
            <a:off x="6470090" y="3705082"/>
            <a:ext cx="4494684" cy="530175"/>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平行四边形 32">
            <a:extLst>
              <a:ext uri="{FF2B5EF4-FFF2-40B4-BE49-F238E27FC236}">
                <a16:creationId xmlns:a16="http://schemas.microsoft.com/office/drawing/2014/main" xmlns="" id="{691FB0EF-8823-464C-ABC0-1C1B627C98FA}"/>
              </a:ext>
            </a:extLst>
          </p:cNvPr>
          <p:cNvSpPr/>
          <p:nvPr/>
        </p:nvSpPr>
        <p:spPr>
          <a:xfrm>
            <a:off x="6470090" y="4497232"/>
            <a:ext cx="4494684" cy="530175"/>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平行四边形 33">
            <a:extLst>
              <a:ext uri="{FF2B5EF4-FFF2-40B4-BE49-F238E27FC236}">
                <a16:creationId xmlns:a16="http://schemas.microsoft.com/office/drawing/2014/main" xmlns="" id="{76671A6E-E591-4270-9BB0-EAF7DADC6F32}"/>
              </a:ext>
            </a:extLst>
          </p:cNvPr>
          <p:cNvSpPr/>
          <p:nvPr/>
        </p:nvSpPr>
        <p:spPr>
          <a:xfrm>
            <a:off x="6470090" y="5289382"/>
            <a:ext cx="4494684" cy="530175"/>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xmlns="" id="{C64594FE-8D9D-45E2-9B59-78556A5F5415}"/>
              </a:ext>
            </a:extLst>
          </p:cNvPr>
          <p:cNvSpPr/>
          <p:nvPr/>
        </p:nvSpPr>
        <p:spPr>
          <a:xfrm>
            <a:off x="6896102" y="2201203"/>
            <a:ext cx="2805576"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可燃物及爆炸品（溶剂） </a:t>
            </a:r>
          </a:p>
        </p:txBody>
      </p:sp>
      <p:sp>
        <p:nvSpPr>
          <p:cNvPr id="35" name="矩形 34">
            <a:extLst>
              <a:ext uri="{FF2B5EF4-FFF2-40B4-BE49-F238E27FC236}">
                <a16:creationId xmlns:a16="http://schemas.microsoft.com/office/drawing/2014/main" xmlns="" id="{C34150A8-5E2F-48D1-8866-9BC1CB65C1EE}"/>
              </a:ext>
            </a:extLst>
          </p:cNvPr>
          <p:cNvSpPr/>
          <p:nvPr/>
        </p:nvSpPr>
        <p:spPr>
          <a:xfrm>
            <a:off x="6896102" y="2993353"/>
            <a:ext cx="1114408"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氧气缺乏</a:t>
            </a:r>
          </a:p>
        </p:txBody>
      </p:sp>
      <p:sp>
        <p:nvSpPr>
          <p:cNvPr id="36" name="矩形 35">
            <a:extLst>
              <a:ext uri="{FF2B5EF4-FFF2-40B4-BE49-F238E27FC236}">
                <a16:creationId xmlns:a16="http://schemas.microsoft.com/office/drawing/2014/main" xmlns="" id="{881D69C2-63F3-41D8-88DA-2015B5644501}"/>
              </a:ext>
            </a:extLst>
          </p:cNvPr>
          <p:cNvSpPr/>
          <p:nvPr/>
        </p:nvSpPr>
        <p:spPr>
          <a:xfrm>
            <a:off x="6896102" y="3785503"/>
            <a:ext cx="3567002"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糜烂性毒气 （酸剂、工业碱等） </a:t>
            </a:r>
          </a:p>
        </p:txBody>
      </p:sp>
      <p:sp>
        <p:nvSpPr>
          <p:cNvPr id="37" name="矩形 36">
            <a:extLst>
              <a:ext uri="{FF2B5EF4-FFF2-40B4-BE49-F238E27FC236}">
                <a16:creationId xmlns:a16="http://schemas.microsoft.com/office/drawing/2014/main" xmlns="" id="{6EBB4998-3C6C-4C4D-B57A-C548E12C992A}"/>
              </a:ext>
            </a:extLst>
          </p:cNvPr>
          <p:cNvSpPr/>
          <p:nvPr/>
        </p:nvSpPr>
        <p:spPr>
          <a:xfrm>
            <a:off x="6896102" y="4581737"/>
            <a:ext cx="3270447"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非稳定的物料（如二元树脂 ）</a:t>
            </a:r>
          </a:p>
        </p:txBody>
      </p:sp>
      <p:sp>
        <p:nvSpPr>
          <p:cNvPr id="38" name="矩形 37">
            <a:extLst>
              <a:ext uri="{FF2B5EF4-FFF2-40B4-BE49-F238E27FC236}">
                <a16:creationId xmlns:a16="http://schemas.microsoft.com/office/drawing/2014/main" xmlns="" id="{80ED0123-427F-4766-BBC9-FCC53CEA913F}"/>
              </a:ext>
            </a:extLst>
          </p:cNvPr>
          <p:cNvSpPr/>
          <p:nvPr/>
        </p:nvSpPr>
        <p:spPr>
          <a:xfrm>
            <a:off x="6896102" y="5369803"/>
            <a:ext cx="3206327"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其他危险材料，包括危险废料</a:t>
            </a:r>
          </a:p>
        </p:txBody>
      </p:sp>
      <p:sp>
        <p:nvSpPr>
          <p:cNvPr id="19" name="Text Box 10">
            <a:extLst>
              <a:ext uri="{FF2B5EF4-FFF2-40B4-BE49-F238E27FC236}">
                <a16:creationId xmlns:a16="http://schemas.microsoft.com/office/drawing/2014/main" xmlns="" id="{B7F14743-BA24-4D21-9315-17274CE6E1C4}"/>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Tree>
    <p:extLst>
      <p:ext uri="{BB962C8B-B14F-4D97-AF65-F5344CB8AC3E}">
        <p14:creationId xmlns:p14="http://schemas.microsoft.com/office/powerpoint/2010/main" val="22618433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Schnitt">
            <a:extLst>
              <a:ext uri="{FF2B5EF4-FFF2-40B4-BE49-F238E27FC236}">
                <a16:creationId xmlns:a16="http://schemas.microsoft.com/office/drawing/2014/main" xmlns="" id="{CEBF2436-A92C-4D13-B25D-66E759CA4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7" t="3984" r="3402" b="11051"/>
          <a:stretch/>
        </p:blipFill>
        <p:spPr bwMode="auto">
          <a:xfrm>
            <a:off x="0" y="1864034"/>
            <a:ext cx="4494684" cy="422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平行四边形 3">
            <a:extLst>
              <a:ext uri="{FF2B5EF4-FFF2-40B4-BE49-F238E27FC236}">
                <a16:creationId xmlns:a16="http://schemas.microsoft.com/office/drawing/2014/main" xmlns="" id="{731C64B6-6AB3-4A6A-881C-2CC75FD8E8B7}"/>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DD9BD5AA-19E2-4993-B319-5F828FFB96EF}"/>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xmlns="" id="{236F26BA-6171-4A4F-B982-43A0F79A5BBF}"/>
              </a:ext>
            </a:extLst>
          </p:cNvPr>
          <p:cNvSpPr/>
          <p:nvPr/>
        </p:nvSpPr>
        <p:spPr>
          <a:xfrm>
            <a:off x="3695700" y="3174196"/>
            <a:ext cx="1600200" cy="16002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xmlns="" id="{F20183CE-D3E7-4877-AA46-3ED521CE3B1F}"/>
              </a:ext>
            </a:extLst>
          </p:cNvPr>
          <p:cNvSpPr/>
          <p:nvPr/>
        </p:nvSpPr>
        <p:spPr>
          <a:xfrm>
            <a:off x="3823102" y="3301598"/>
            <a:ext cx="1345396" cy="1345396"/>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5D529B0F-ED31-4327-B453-17BA9E58DC16}"/>
              </a:ext>
            </a:extLst>
          </p:cNvPr>
          <p:cNvSpPr/>
          <p:nvPr/>
        </p:nvSpPr>
        <p:spPr>
          <a:xfrm>
            <a:off x="3887300" y="3774241"/>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生态风险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平行四边形 11">
            <a:extLst>
              <a:ext uri="{FF2B5EF4-FFF2-40B4-BE49-F238E27FC236}">
                <a16:creationId xmlns:a16="http://schemas.microsoft.com/office/drawing/2014/main" xmlns="" id="{BCBB260D-54CF-4627-B1B1-F633BBF033A5}"/>
              </a:ext>
            </a:extLst>
          </p:cNvPr>
          <p:cNvSpPr/>
          <p:nvPr/>
        </p:nvSpPr>
        <p:spPr>
          <a:xfrm>
            <a:off x="8674207" y="2628585"/>
            <a:ext cx="1447590" cy="1036545"/>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xmlns="" id="{F3830625-2AFB-4A3B-AF49-F30F2F108B86}"/>
              </a:ext>
            </a:extLst>
          </p:cNvPr>
          <p:cNvSpPr/>
          <p:nvPr/>
        </p:nvSpPr>
        <p:spPr>
          <a:xfrm flipH="1">
            <a:off x="6769102" y="2628584"/>
            <a:ext cx="1447590" cy="1036545"/>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2D1F8CF3-9AEC-44B0-8F73-1BF4C91E0CED}"/>
              </a:ext>
            </a:extLst>
          </p:cNvPr>
          <p:cNvSpPr/>
          <p:nvPr/>
        </p:nvSpPr>
        <p:spPr>
          <a:xfrm flipV="1">
            <a:off x="8674207" y="4174351"/>
            <a:ext cx="1447590" cy="1036545"/>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xmlns="" id="{C9BE274B-247E-443F-9236-64EDB584B518}"/>
              </a:ext>
            </a:extLst>
          </p:cNvPr>
          <p:cNvSpPr/>
          <p:nvPr/>
        </p:nvSpPr>
        <p:spPr>
          <a:xfrm flipH="1" flipV="1">
            <a:off x="6769102" y="4174350"/>
            <a:ext cx="1447590" cy="1036545"/>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A11BE46E-B550-4E49-9FD1-A95E50DE8A87}"/>
              </a:ext>
            </a:extLst>
          </p:cNvPr>
          <p:cNvSpPr/>
          <p:nvPr/>
        </p:nvSpPr>
        <p:spPr>
          <a:xfrm>
            <a:off x="7168128" y="2962190"/>
            <a:ext cx="649537"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动物</a:t>
            </a:r>
          </a:p>
        </p:txBody>
      </p:sp>
      <p:sp>
        <p:nvSpPr>
          <p:cNvPr id="17" name="矩形 16">
            <a:extLst>
              <a:ext uri="{FF2B5EF4-FFF2-40B4-BE49-F238E27FC236}">
                <a16:creationId xmlns:a16="http://schemas.microsoft.com/office/drawing/2014/main" xmlns="" id="{79DB176E-C0BD-4654-99ED-574D2E4A2154}"/>
              </a:ext>
            </a:extLst>
          </p:cNvPr>
          <p:cNvSpPr/>
          <p:nvPr/>
        </p:nvSpPr>
        <p:spPr>
          <a:xfrm>
            <a:off x="9073232" y="2962190"/>
            <a:ext cx="649537"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植物</a:t>
            </a:r>
          </a:p>
        </p:txBody>
      </p:sp>
      <p:sp>
        <p:nvSpPr>
          <p:cNvPr id="18" name="矩形 17">
            <a:extLst>
              <a:ext uri="{FF2B5EF4-FFF2-40B4-BE49-F238E27FC236}">
                <a16:creationId xmlns:a16="http://schemas.microsoft.com/office/drawing/2014/main" xmlns="" id="{07DDCE7C-3151-4EC9-B4D1-96BC52143F8C}"/>
              </a:ext>
            </a:extLst>
          </p:cNvPr>
          <p:cNvSpPr/>
          <p:nvPr/>
        </p:nvSpPr>
        <p:spPr>
          <a:xfrm>
            <a:off x="7054314" y="4507956"/>
            <a:ext cx="877163" cy="369332"/>
          </a:xfrm>
          <a:prstGeom prst="rect">
            <a:avLst/>
          </a:prstGeom>
        </p:spPr>
        <p:txBody>
          <a:bodyPr wrap="none">
            <a:spAutoFit/>
          </a:bodyPr>
          <a:lstStyle/>
          <a:p>
            <a:pPr algn="ct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微生物</a:t>
            </a:r>
          </a:p>
        </p:txBody>
      </p:sp>
      <p:sp>
        <p:nvSpPr>
          <p:cNvPr id="19" name="矩形 18">
            <a:extLst>
              <a:ext uri="{FF2B5EF4-FFF2-40B4-BE49-F238E27FC236}">
                <a16:creationId xmlns:a16="http://schemas.microsoft.com/office/drawing/2014/main" xmlns="" id="{A346721C-5239-49C0-B806-727FE24AB83B}"/>
              </a:ext>
            </a:extLst>
          </p:cNvPr>
          <p:cNvSpPr/>
          <p:nvPr/>
        </p:nvSpPr>
        <p:spPr>
          <a:xfrm>
            <a:off x="9073232" y="4507956"/>
            <a:ext cx="649537"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细菌</a:t>
            </a:r>
          </a:p>
        </p:txBody>
      </p:sp>
      <p:sp>
        <p:nvSpPr>
          <p:cNvPr id="20" name="Text Box 10">
            <a:extLst>
              <a:ext uri="{FF2B5EF4-FFF2-40B4-BE49-F238E27FC236}">
                <a16:creationId xmlns:a16="http://schemas.microsoft.com/office/drawing/2014/main" xmlns="" id="{8069585E-4EA3-400F-9CC1-3B2269C154B7}"/>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Tree>
    <p:extLst>
      <p:ext uri="{BB962C8B-B14F-4D97-AF65-F5344CB8AC3E}">
        <p14:creationId xmlns:p14="http://schemas.microsoft.com/office/powerpoint/2010/main" val="1398518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2" descr="Natural_factors">
            <a:extLst>
              <a:ext uri="{FF2B5EF4-FFF2-40B4-BE49-F238E27FC236}">
                <a16:creationId xmlns:a16="http://schemas.microsoft.com/office/drawing/2014/main" xmlns="" id="{9C8E40B0-E5C1-48A6-91D4-84555E1105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099"/>
          <a:stretch/>
        </p:blipFill>
        <p:spPr bwMode="auto">
          <a:xfrm>
            <a:off x="3763" y="1864033"/>
            <a:ext cx="4490921" cy="422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平行四边形 3">
            <a:extLst>
              <a:ext uri="{FF2B5EF4-FFF2-40B4-BE49-F238E27FC236}">
                <a16:creationId xmlns:a16="http://schemas.microsoft.com/office/drawing/2014/main" xmlns="" id="{731C64B6-6AB3-4A6A-881C-2CC75FD8E8B7}"/>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DD9BD5AA-19E2-4993-B319-5F828FFB96EF}"/>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xmlns="" id="{236F26BA-6171-4A4F-B982-43A0F79A5BBF}"/>
              </a:ext>
            </a:extLst>
          </p:cNvPr>
          <p:cNvSpPr/>
          <p:nvPr/>
        </p:nvSpPr>
        <p:spPr>
          <a:xfrm>
            <a:off x="3695700" y="3174196"/>
            <a:ext cx="1600200" cy="16002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xmlns="" id="{F20183CE-D3E7-4877-AA46-3ED521CE3B1F}"/>
              </a:ext>
            </a:extLst>
          </p:cNvPr>
          <p:cNvSpPr/>
          <p:nvPr/>
        </p:nvSpPr>
        <p:spPr>
          <a:xfrm>
            <a:off x="3823102" y="3301598"/>
            <a:ext cx="1345396" cy="1345396"/>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5D529B0F-ED31-4327-B453-17BA9E58DC16}"/>
              </a:ext>
            </a:extLst>
          </p:cNvPr>
          <p:cNvSpPr/>
          <p:nvPr/>
        </p:nvSpPr>
        <p:spPr>
          <a:xfrm>
            <a:off x="3887300" y="3774241"/>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气象风险</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1" name="任意多边形: 形状 20">
            <a:extLst>
              <a:ext uri="{FF2B5EF4-FFF2-40B4-BE49-F238E27FC236}">
                <a16:creationId xmlns:a16="http://schemas.microsoft.com/office/drawing/2014/main" xmlns="" id="{2B24924D-4F79-4CC6-B7FA-79539277AEB5}"/>
              </a:ext>
            </a:extLst>
          </p:cNvPr>
          <p:cNvSpPr/>
          <p:nvPr/>
        </p:nvSpPr>
        <p:spPr>
          <a:xfrm>
            <a:off x="7248178" y="2322286"/>
            <a:ext cx="4943823" cy="638602"/>
          </a:xfrm>
          <a:custGeom>
            <a:avLst/>
            <a:gdLst>
              <a:gd name="connsiteX0" fmla="*/ 0 w 4943823"/>
              <a:gd name="connsiteY0" fmla="*/ 0 h 638602"/>
              <a:gd name="connsiteX1" fmla="*/ 4943823 w 4943823"/>
              <a:gd name="connsiteY1" fmla="*/ 0 h 638602"/>
              <a:gd name="connsiteX2" fmla="*/ 4943823 w 4943823"/>
              <a:gd name="connsiteY2" fmla="*/ 638602 h 638602"/>
              <a:gd name="connsiteX3" fmla="*/ 273275 w 4943823"/>
              <a:gd name="connsiteY3" fmla="*/ 638602 h 638602"/>
            </a:gdLst>
            <a:ahLst/>
            <a:cxnLst>
              <a:cxn ang="0">
                <a:pos x="connsiteX0" y="connsiteY0"/>
              </a:cxn>
              <a:cxn ang="0">
                <a:pos x="connsiteX1" y="connsiteY1"/>
              </a:cxn>
              <a:cxn ang="0">
                <a:pos x="connsiteX2" y="connsiteY2"/>
              </a:cxn>
              <a:cxn ang="0">
                <a:pos x="connsiteX3" y="connsiteY3"/>
              </a:cxn>
            </a:cxnLst>
            <a:rect l="l" t="t" r="r" b="b"/>
            <a:pathLst>
              <a:path w="4943823" h="638602">
                <a:moveTo>
                  <a:pt x="0" y="0"/>
                </a:moveTo>
                <a:lnTo>
                  <a:pt x="4943823" y="0"/>
                </a:lnTo>
                <a:lnTo>
                  <a:pt x="4943823" y="638602"/>
                </a:lnTo>
                <a:lnTo>
                  <a:pt x="273275" y="638602"/>
                </a:lnTo>
                <a:close/>
              </a:path>
            </a:pathLst>
          </a:cu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a:extLst>
              <a:ext uri="{FF2B5EF4-FFF2-40B4-BE49-F238E27FC236}">
                <a16:creationId xmlns:a16="http://schemas.microsoft.com/office/drawing/2014/main" xmlns="" id="{6D2144F3-E726-4059-9B5F-AE5303EDCF14}"/>
              </a:ext>
            </a:extLst>
          </p:cNvPr>
          <p:cNvSpPr/>
          <p:nvPr/>
        </p:nvSpPr>
        <p:spPr>
          <a:xfrm>
            <a:off x="7244414" y="3654995"/>
            <a:ext cx="4943823" cy="638602"/>
          </a:xfrm>
          <a:custGeom>
            <a:avLst/>
            <a:gdLst>
              <a:gd name="connsiteX0" fmla="*/ 0 w 4943823"/>
              <a:gd name="connsiteY0" fmla="*/ 0 h 638602"/>
              <a:gd name="connsiteX1" fmla="*/ 4943823 w 4943823"/>
              <a:gd name="connsiteY1" fmla="*/ 0 h 638602"/>
              <a:gd name="connsiteX2" fmla="*/ 4943823 w 4943823"/>
              <a:gd name="connsiteY2" fmla="*/ 638602 h 638602"/>
              <a:gd name="connsiteX3" fmla="*/ 273275 w 4943823"/>
              <a:gd name="connsiteY3" fmla="*/ 638602 h 638602"/>
            </a:gdLst>
            <a:ahLst/>
            <a:cxnLst>
              <a:cxn ang="0">
                <a:pos x="connsiteX0" y="connsiteY0"/>
              </a:cxn>
              <a:cxn ang="0">
                <a:pos x="connsiteX1" y="connsiteY1"/>
              </a:cxn>
              <a:cxn ang="0">
                <a:pos x="connsiteX2" y="connsiteY2"/>
              </a:cxn>
              <a:cxn ang="0">
                <a:pos x="connsiteX3" y="connsiteY3"/>
              </a:cxn>
            </a:cxnLst>
            <a:rect l="l" t="t" r="r" b="b"/>
            <a:pathLst>
              <a:path w="4943823" h="638602">
                <a:moveTo>
                  <a:pt x="0" y="0"/>
                </a:moveTo>
                <a:lnTo>
                  <a:pt x="4943823" y="0"/>
                </a:lnTo>
                <a:lnTo>
                  <a:pt x="4943823" y="638602"/>
                </a:lnTo>
                <a:lnTo>
                  <a:pt x="273275" y="63860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a:extLst>
              <a:ext uri="{FF2B5EF4-FFF2-40B4-BE49-F238E27FC236}">
                <a16:creationId xmlns:a16="http://schemas.microsoft.com/office/drawing/2014/main" xmlns="" id="{FA1B8410-187C-4447-BD44-AFFF803324C3}"/>
              </a:ext>
            </a:extLst>
          </p:cNvPr>
          <p:cNvSpPr/>
          <p:nvPr/>
        </p:nvSpPr>
        <p:spPr>
          <a:xfrm>
            <a:off x="7248177" y="4979761"/>
            <a:ext cx="4943823" cy="638602"/>
          </a:xfrm>
          <a:custGeom>
            <a:avLst/>
            <a:gdLst>
              <a:gd name="connsiteX0" fmla="*/ 0 w 4943823"/>
              <a:gd name="connsiteY0" fmla="*/ 0 h 638602"/>
              <a:gd name="connsiteX1" fmla="*/ 4943823 w 4943823"/>
              <a:gd name="connsiteY1" fmla="*/ 0 h 638602"/>
              <a:gd name="connsiteX2" fmla="*/ 4943823 w 4943823"/>
              <a:gd name="connsiteY2" fmla="*/ 638602 h 638602"/>
              <a:gd name="connsiteX3" fmla="*/ 273275 w 4943823"/>
              <a:gd name="connsiteY3" fmla="*/ 638602 h 638602"/>
            </a:gdLst>
            <a:ahLst/>
            <a:cxnLst>
              <a:cxn ang="0">
                <a:pos x="connsiteX0" y="connsiteY0"/>
              </a:cxn>
              <a:cxn ang="0">
                <a:pos x="connsiteX1" y="connsiteY1"/>
              </a:cxn>
              <a:cxn ang="0">
                <a:pos x="connsiteX2" y="connsiteY2"/>
              </a:cxn>
              <a:cxn ang="0">
                <a:pos x="connsiteX3" y="connsiteY3"/>
              </a:cxn>
            </a:cxnLst>
            <a:rect l="l" t="t" r="r" b="b"/>
            <a:pathLst>
              <a:path w="4943823" h="638602">
                <a:moveTo>
                  <a:pt x="0" y="0"/>
                </a:moveTo>
                <a:lnTo>
                  <a:pt x="4943823" y="0"/>
                </a:lnTo>
                <a:lnTo>
                  <a:pt x="4943823" y="638602"/>
                </a:lnTo>
                <a:lnTo>
                  <a:pt x="273275" y="63860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48691D73-ED97-41A7-95A0-32EB8FAFD323}"/>
              </a:ext>
            </a:extLst>
          </p:cNvPr>
          <p:cNvSpPr/>
          <p:nvPr/>
        </p:nvSpPr>
        <p:spPr>
          <a:xfrm>
            <a:off x="7642723" y="2460893"/>
            <a:ext cx="3334567"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不好气候条件（炎热 、冷冻） </a:t>
            </a:r>
          </a:p>
        </p:txBody>
      </p:sp>
      <p:sp>
        <p:nvSpPr>
          <p:cNvPr id="24" name="矩形 23">
            <a:extLst>
              <a:ext uri="{FF2B5EF4-FFF2-40B4-BE49-F238E27FC236}">
                <a16:creationId xmlns:a16="http://schemas.microsoft.com/office/drawing/2014/main" xmlns="" id="{1F09EF25-A513-4936-8F64-34FFFB7D3688}"/>
              </a:ext>
            </a:extLst>
          </p:cNvPr>
          <p:cNvSpPr/>
          <p:nvPr/>
        </p:nvSpPr>
        <p:spPr>
          <a:xfrm>
            <a:off x="7642723" y="3789630"/>
            <a:ext cx="4200189" cy="369332"/>
          </a:xfrm>
          <a:prstGeom prst="rect">
            <a:avLst/>
          </a:prstGeom>
        </p:spPr>
        <p:txBody>
          <a:bodyPr wrap="none">
            <a:spAutoFit/>
          </a:bodyPr>
          <a:lstStyle/>
          <a:p>
            <a:pPr>
              <a:spcBef>
                <a:spcPct val="100000"/>
              </a:spcBef>
            </a:pPr>
            <a:r>
              <a:rPr lang="zh-CN" altLang="en-US" dirty="0">
                <a:solidFill>
                  <a:schemeClr val="bg1"/>
                </a:solidFill>
                <a:latin typeface="微软雅黑" panose="020B0503020204020204" pitchFamily="34" charset="-122"/>
                <a:ea typeface="微软雅黑" panose="020B0503020204020204" pitchFamily="34" charset="-122"/>
              </a:rPr>
              <a:t>不好天气条件（雪、雨、风、烟雾等） </a:t>
            </a:r>
          </a:p>
        </p:txBody>
      </p:sp>
      <p:sp>
        <p:nvSpPr>
          <p:cNvPr id="25" name="矩形 24">
            <a:extLst>
              <a:ext uri="{FF2B5EF4-FFF2-40B4-BE49-F238E27FC236}">
                <a16:creationId xmlns:a16="http://schemas.microsoft.com/office/drawing/2014/main" xmlns="" id="{2E11AA9D-DD1F-4F65-8561-3246BA025D75}"/>
              </a:ext>
            </a:extLst>
          </p:cNvPr>
          <p:cNvSpPr/>
          <p:nvPr/>
        </p:nvSpPr>
        <p:spPr>
          <a:xfrm>
            <a:off x="7642723" y="5114396"/>
            <a:ext cx="2741456" cy="369332"/>
          </a:xfrm>
          <a:prstGeom prst="rect">
            <a:avLst/>
          </a:prstGeom>
        </p:spPr>
        <p:txBody>
          <a:bodyPr wrap="none">
            <a:spAutoFit/>
          </a:bodyPr>
          <a:lstStyle/>
          <a:p>
            <a:pPr>
              <a:spcBef>
                <a:spcPct val="100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极端气象（海啸、台风）</a:t>
            </a:r>
          </a:p>
        </p:txBody>
      </p:sp>
      <p:sp>
        <p:nvSpPr>
          <p:cNvPr id="26" name="平行四边形 25">
            <a:extLst>
              <a:ext uri="{FF2B5EF4-FFF2-40B4-BE49-F238E27FC236}">
                <a16:creationId xmlns:a16="http://schemas.microsoft.com/office/drawing/2014/main" xmlns="" id="{6DCA0B4E-7906-4821-AAF2-DDA51B60C9ED}"/>
              </a:ext>
            </a:extLst>
          </p:cNvPr>
          <p:cNvSpPr/>
          <p:nvPr/>
        </p:nvSpPr>
        <p:spPr>
          <a:xfrm flipH="1">
            <a:off x="7029450" y="2322286"/>
            <a:ext cx="355676" cy="646540"/>
          </a:xfrm>
          <a:prstGeom prst="parallelogram">
            <a:avLst>
              <a:gd name="adj" fmla="val 78071"/>
            </a:avLst>
          </a:prstGeom>
          <a:solidFill>
            <a:srgbClr val="25536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a:extLst>
              <a:ext uri="{FF2B5EF4-FFF2-40B4-BE49-F238E27FC236}">
                <a16:creationId xmlns:a16="http://schemas.microsoft.com/office/drawing/2014/main" xmlns="" id="{CAC28930-7403-4E78-89FB-34F60120D358}"/>
              </a:ext>
            </a:extLst>
          </p:cNvPr>
          <p:cNvSpPr/>
          <p:nvPr/>
        </p:nvSpPr>
        <p:spPr>
          <a:xfrm flipH="1">
            <a:off x="7029450" y="3662933"/>
            <a:ext cx="355676" cy="646540"/>
          </a:xfrm>
          <a:prstGeom prst="parallelogram">
            <a:avLst>
              <a:gd name="adj" fmla="val 78071"/>
            </a:avLst>
          </a:prstGeom>
          <a:solidFill>
            <a:schemeClr val="accent6">
              <a:lumMod val="60000"/>
              <a:lumOff val="4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a:extLst>
              <a:ext uri="{FF2B5EF4-FFF2-40B4-BE49-F238E27FC236}">
                <a16:creationId xmlns:a16="http://schemas.microsoft.com/office/drawing/2014/main" xmlns="" id="{FF775F6C-98E1-4310-A2FB-D6BCEC35B67A}"/>
              </a:ext>
            </a:extLst>
          </p:cNvPr>
          <p:cNvSpPr/>
          <p:nvPr/>
        </p:nvSpPr>
        <p:spPr>
          <a:xfrm flipH="1">
            <a:off x="7029450" y="4979761"/>
            <a:ext cx="355676" cy="646540"/>
          </a:xfrm>
          <a:prstGeom prst="parallelogram">
            <a:avLst>
              <a:gd name="adj" fmla="val 78071"/>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 Box 10">
            <a:extLst>
              <a:ext uri="{FF2B5EF4-FFF2-40B4-BE49-F238E27FC236}">
                <a16:creationId xmlns:a16="http://schemas.microsoft.com/office/drawing/2014/main" xmlns="" id="{3890A5DD-FAEC-4ED1-8099-5522EBCF841A}"/>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Tree>
    <p:extLst>
      <p:ext uri="{BB962C8B-B14F-4D97-AF65-F5344CB8AC3E}">
        <p14:creationId xmlns:p14="http://schemas.microsoft.com/office/powerpoint/2010/main" val="174550711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SIZ_2">
            <a:extLst>
              <a:ext uri="{FF2B5EF4-FFF2-40B4-BE49-F238E27FC236}">
                <a16:creationId xmlns:a16="http://schemas.microsoft.com/office/drawing/2014/main" xmlns="" id="{71F33864-2852-4EF9-B8F8-9967A8BC1C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13" r="1"/>
          <a:stretch/>
        </p:blipFill>
        <p:spPr bwMode="auto">
          <a:xfrm>
            <a:off x="0" y="973501"/>
            <a:ext cx="6203138" cy="5884499"/>
          </a:xfrm>
          <a:custGeom>
            <a:avLst/>
            <a:gdLst>
              <a:gd name="connsiteX0" fmla="*/ 0 w 6203138"/>
              <a:gd name="connsiteY0" fmla="*/ 0 h 5884499"/>
              <a:gd name="connsiteX1" fmla="*/ 4395740 w 6203138"/>
              <a:gd name="connsiteY1" fmla="*/ 0 h 5884499"/>
              <a:gd name="connsiteX2" fmla="*/ 6203138 w 6203138"/>
              <a:gd name="connsiteY2" fmla="*/ 5810364 h 5884499"/>
              <a:gd name="connsiteX3" fmla="*/ 6203138 w 6203138"/>
              <a:gd name="connsiteY3" fmla="*/ 5884499 h 5884499"/>
              <a:gd name="connsiteX4" fmla="*/ 0 w 6203138"/>
              <a:gd name="connsiteY4" fmla="*/ 5884499 h 5884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138" h="5884499">
                <a:moveTo>
                  <a:pt x="0" y="0"/>
                </a:moveTo>
                <a:lnTo>
                  <a:pt x="4395740" y="0"/>
                </a:lnTo>
                <a:lnTo>
                  <a:pt x="6203138" y="5810364"/>
                </a:lnTo>
                <a:lnTo>
                  <a:pt x="6203138" y="5884499"/>
                </a:lnTo>
                <a:lnTo>
                  <a:pt x="0" y="58844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平行四边形 3">
            <a:extLst>
              <a:ext uri="{FF2B5EF4-FFF2-40B4-BE49-F238E27FC236}">
                <a16:creationId xmlns:a16="http://schemas.microsoft.com/office/drawing/2014/main" xmlns="" id="{731C64B6-6AB3-4A6A-881C-2CC75FD8E8B7}"/>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DD9BD5AA-19E2-4993-B319-5F828FFB96EF}"/>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直角三角形 2">
            <a:extLst>
              <a:ext uri="{FF2B5EF4-FFF2-40B4-BE49-F238E27FC236}">
                <a16:creationId xmlns:a16="http://schemas.microsoft.com/office/drawing/2014/main" xmlns="" id="{ECF323CD-D8F7-487D-8285-0CF07ABB173E}"/>
              </a:ext>
            </a:extLst>
          </p:cNvPr>
          <p:cNvSpPr/>
          <p:nvPr/>
        </p:nvSpPr>
        <p:spPr>
          <a:xfrm>
            <a:off x="0" y="1025493"/>
            <a:ext cx="1814286" cy="5832507"/>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平行四边形 32">
            <a:extLst>
              <a:ext uri="{FF2B5EF4-FFF2-40B4-BE49-F238E27FC236}">
                <a16:creationId xmlns:a16="http://schemas.microsoft.com/office/drawing/2014/main" xmlns="" id="{1A6787A9-0760-4F92-968B-CC62BF0D94B6}"/>
              </a:ext>
            </a:extLst>
          </p:cNvPr>
          <p:cNvSpPr/>
          <p:nvPr/>
        </p:nvSpPr>
        <p:spPr>
          <a:xfrm>
            <a:off x="4160061" y="1830507"/>
            <a:ext cx="1935939" cy="785837"/>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5D529B0F-ED31-4327-B453-17BA9E58DC16}"/>
              </a:ext>
            </a:extLst>
          </p:cNvPr>
          <p:cNvSpPr/>
          <p:nvPr/>
        </p:nvSpPr>
        <p:spPr>
          <a:xfrm>
            <a:off x="4522736" y="2023370"/>
            <a:ext cx="1210588"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人机工程</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B9C4AC69-533F-462B-8DB6-EA673A2C10C9}"/>
              </a:ext>
            </a:extLst>
          </p:cNvPr>
          <p:cNvSpPr/>
          <p:nvPr/>
        </p:nvSpPr>
        <p:spPr>
          <a:xfrm>
            <a:off x="7654145" y="3165876"/>
            <a:ext cx="1970219" cy="101642"/>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xmlns="" id="{B23C7353-1743-45D9-A5C2-560D31308745}"/>
              </a:ext>
            </a:extLst>
          </p:cNvPr>
          <p:cNvSpPr/>
          <p:nvPr/>
        </p:nvSpPr>
        <p:spPr>
          <a:xfrm>
            <a:off x="7654145" y="3898635"/>
            <a:ext cx="1970219" cy="1016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xmlns="" id="{6FFABEAE-E8B6-4C59-B18F-3264EA086620}"/>
              </a:ext>
            </a:extLst>
          </p:cNvPr>
          <p:cNvSpPr/>
          <p:nvPr/>
        </p:nvSpPr>
        <p:spPr>
          <a:xfrm>
            <a:off x="7654144" y="4631394"/>
            <a:ext cx="1970219" cy="1016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xmlns="" id="{A050401A-2B93-4301-8E54-60294DE81C03}"/>
              </a:ext>
            </a:extLst>
          </p:cNvPr>
          <p:cNvSpPr/>
          <p:nvPr/>
        </p:nvSpPr>
        <p:spPr>
          <a:xfrm>
            <a:off x="7654144" y="5364153"/>
            <a:ext cx="1970219" cy="101642"/>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xmlns="" id="{6D2C1D8D-5FF8-4580-94B5-CEF2CD30ADFD}"/>
              </a:ext>
            </a:extLst>
          </p:cNvPr>
          <p:cNvSpPr/>
          <p:nvPr/>
        </p:nvSpPr>
        <p:spPr>
          <a:xfrm>
            <a:off x="7654143" y="6096912"/>
            <a:ext cx="1970219" cy="1016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C982A24-537E-460D-8DF1-44BEEE52E76F}"/>
              </a:ext>
            </a:extLst>
          </p:cNvPr>
          <p:cNvSpPr/>
          <p:nvPr/>
        </p:nvSpPr>
        <p:spPr>
          <a:xfrm>
            <a:off x="7982822" y="2749028"/>
            <a:ext cx="2108269" cy="369332"/>
          </a:xfrm>
          <a:prstGeom prst="rect">
            <a:avLst/>
          </a:prstGeom>
        </p:spPr>
        <p:txBody>
          <a:bodyPr wrap="none">
            <a:spAutoFit/>
          </a:bodyPr>
          <a:lstStyle/>
          <a:p>
            <a:pPr>
              <a:spcBef>
                <a:spcPct val="100000"/>
              </a:spcBef>
            </a:pPr>
            <a:r>
              <a:rPr lang="zh-CN" altLang="en-US" dirty="0">
                <a:latin typeface="微软雅黑" panose="020B0503020204020204" pitchFamily="34" charset="-122"/>
                <a:ea typeface="微软雅黑" panose="020B0503020204020204" pitchFamily="34" charset="-122"/>
              </a:rPr>
              <a:t>不适宜的作业方式 </a:t>
            </a:r>
          </a:p>
        </p:txBody>
      </p:sp>
      <p:sp>
        <p:nvSpPr>
          <p:cNvPr id="13" name="矩形 12">
            <a:extLst>
              <a:ext uri="{FF2B5EF4-FFF2-40B4-BE49-F238E27FC236}">
                <a16:creationId xmlns:a16="http://schemas.microsoft.com/office/drawing/2014/main" xmlns="" id="{6C250095-5300-4665-B461-1C1E4B244192}"/>
              </a:ext>
            </a:extLst>
          </p:cNvPr>
          <p:cNvSpPr/>
          <p:nvPr/>
        </p:nvSpPr>
        <p:spPr>
          <a:xfrm>
            <a:off x="7982822" y="3458114"/>
            <a:ext cx="2108269" cy="369332"/>
          </a:xfrm>
          <a:prstGeom prst="rect">
            <a:avLst/>
          </a:prstGeom>
        </p:spPr>
        <p:txBody>
          <a:bodyPr wrap="none">
            <a:spAutoFit/>
          </a:bodyPr>
          <a:lstStyle/>
          <a:p>
            <a:pPr>
              <a:spcBef>
                <a:spcPct val="100000"/>
              </a:spcBef>
            </a:pPr>
            <a:r>
              <a:rPr lang="zh-CN" altLang="en-US" dirty="0">
                <a:latin typeface="微软雅黑" panose="020B0503020204020204" pitchFamily="34" charset="-122"/>
                <a:ea typeface="微软雅黑" panose="020B0503020204020204" pitchFamily="34" charset="-122"/>
              </a:rPr>
              <a:t>不方便的工作区域 </a:t>
            </a:r>
          </a:p>
        </p:txBody>
      </p:sp>
      <p:sp>
        <p:nvSpPr>
          <p:cNvPr id="14" name="矩形 13">
            <a:extLst>
              <a:ext uri="{FF2B5EF4-FFF2-40B4-BE49-F238E27FC236}">
                <a16:creationId xmlns:a16="http://schemas.microsoft.com/office/drawing/2014/main" xmlns="" id="{33928199-F70C-4CE3-85B0-AC2797947BC4}"/>
              </a:ext>
            </a:extLst>
          </p:cNvPr>
          <p:cNvSpPr/>
          <p:nvPr/>
        </p:nvSpPr>
        <p:spPr>
          <a:xfrm>
            <a:off x="7980963" y="4194714"/>
            <a:ext cx="1643399" cy="369332"/>
          </a:xfrm>
          <a:prstGeom prst="rect">
            <a:avLst/>
          </a:prstGeom>
        </p:spPr>
        <p:txBody>
          <a:bodyPr wrap="none">
            <a:spAutoFit/>
          </a:bodyPr>
          <a:lstStyle/>
          <a:p>
            <a:pPr>
              <a:spcBef>
                <a:spcPct val="100000"/>
              </a:spcBef>
            </a:pPr>
            <a:r>
              <a:rPr lang="zh-CN" altLang="en-US" dirty="0">
                <a:latin typeface="微软雅黑" panose="020B0503020204020204" pitchFamily="34" charset="-122"/>
                <a:ea typeface="微软雅黑" panose="020B0503020204020204" pitchFamily="34" charset="-122"/>
              </a:rPr>
              <a:t>不方便的工位 </a:t>
            </a:r>
          </a:p>
        </p:txBody>
      </p:sp>
      <p:sp>
        <p:nvSpPr>
          <p:cNvPr id="15" name="矩形 14">
            <a:extLst>
              <a:ext uri="{FF2B5EF4-FFF2-40B4-BE49-F238E27FC236}">
                <a16:creationId xmlns:a16="http://schemas.microsoft.com/office/drawing/2014/main" xmlns="" id="{9CD0C37D-5B0A-415D-A30C-1ECF8146CE61}"/>
              </a:ext>
            </a:extLst>
          </p:cNvPr>
          <p:cNvSpPr/>
          <p:nvPr/>
        </p:nvSpPr>
        <p:spPr>
          <a:xfrm>
            <a:off x="7980963" y="4912672"/>
            <a:ext cx="1643399" cy="369332"/>
          </a:xfrm>
          <a:prstGeom prst="rect">
            <a:avLst/>
          </a:prstGeom>
        </p:spPr>
        <p:txBody>
          <a:bodyPr wrap="none">
            <a:spAutoFit/>
          </a:bodyPr>
          <a:lstStyle/>
          <a:p>
            <a:pPr>
              <a:spcBef>
                <a:spcPct val="100000"/>
              </a:spcBef>
            </a:pPr>
            <a:r>
              <a:rPr lang="zh-CN" altLang="en-US" dirty="0">
                <a:latin typeface="微软雅黑" panose="020B0503020204020204" pitchFamily="34" charset="-122"/>
                <a:ea typeface="微软雅黑" panose="020B0503020204020204" pitchFamily="34" charset="-122"/>
              </a:rPr>
              <a:t>不方便的工具 </a:t>
            </a:r>
          </a:p>
        </p:txBody>
      </p:sp>
      <p:sp>
        <p:nvSpPr>
          <p:cNvPr id="16" name="矩形 15">
            <a:extLst>
              <a:ext uri="{FF2B5EF4-FFF2-40B4-BE49-F238E27FC236}">
                <a16:creationId xmlns:a16="http://schemas.microsoft.com/office/drawing/2014/main" xmlns="" id="{F0B7E71A-9267-4CE7-891F-3766AB4075CF}"/>
              </a:ext>
            </a:extLst>
          </p:cNvPr>
          <p:cNvSpPr/>
          <p:nvPr/>
        </p:nvSpPr>
        <p:spPr>
          <a:xfrm>
            <a:off x="7982822" y="5697102"/>
            <a:ext cx="2509020" cy="369332"/>
          </a:xfrm>
          <a:prstGeom prst="rect">
            <a:avLst/>
          </a:prstGeom>
        </p:spPr>
        <p:txBody>
          <a:bodyPr wrap="none">
            <a:spAutoFit/>
          </a:bodyPr>
          <a:lstStyle/>
          <a:p>
            <a:pPr>
              <a:spcBef>
                <a:spcPct val="100000"/>
              </a:spcBef>
            </a:pPr>
            <a:r>
              <a:rPr lang="zh-CN" altLang="en-US" dirty="0">
                <a:latin typeface="微软雅黑" panose="020B0503020204020204" pitchFamily="34" charset="-122"/>
                <a:ea typeface="微软雅黑" panose="020B0503020204020204" pitchFamily="34" charset="-122"/>
              </a:rPr>
              <a:t>不好的照明，温、湿度</a:t>
            </a:r>
          </a:p>
        </p:txBody>
      </p:sp>
      <p:sp>
        <p:nvSpPr>
          <p:cNvPr id="17" name="等腰三角形 16">
            <a:extLst>
              <a:ext uri="{FF2B5EF4-FFF2-40B4-BE49-F238E27FC236}">
                <a16:creationId xmlns:a16="http://schemas.microsoft.com/office/drawing/2014/main" xmlns="" id="{70BC81DA-AF2E-4584-B42C-AF664B1B6BD0}"/>
              </a:ext>
            </a:extLst>
          </p:cNvPr>
          <p:cNvSpPr/>
          <p:nvPr/>
        </p:nvSpPr>
        <p:spPr>
          <a:xfrm rot="5400000">
            <a:off x="7635369" y="2831150"/>
            <a:ext cx="272223" cy="234675"/>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a:extLst>
              <a:ext uri="{FF2B5EF4-FFF2-40B4-BE49-F238E27FC236}">
                <a16:creationId xmlns:a16="http://schemas.microsoft.com/office/drawing/2014/main" xmlns="" id="{CA5D6243-88BC-438F-9852-9BEDAE4574C9}"/>
              </a:ext>
            </a:extLst>
          </p:cNvPr>
          <p:cNvSpPr/>
          <p:nvPr/>
        </p:nvSpPr>
        <p:spPr>
          <a:xfrm rot="5400000">
            <a:off x="7635369" y="3525442"/>
            <a:ext cx="272223" cy="23467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a:extLst>
              <a:ext uri="{FF2B5EF4-FFF2-40B4-BE49-F238E27FC236}">
                <a16:creationId xmlns:a16="http://schemas.microsoft.com/office/drawing/2014/main" xmlns="" id="{417CDEE1-A2D0-405A-9B95-4B55858F63FF}"/>
              </a:ext>
            </a:extLst>
          </p:cNvPr>
          <p:cNvSpPr/>
          <p:nvPr/>
        </p:nvSpPr>
        <p:spPr>
          <a:xfrm rot="5400000">
            <a:off x="7635369" y="4262042"/>
            <a:ext cx="272223" cy="23467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a:extLst>
              <a:ext uri="{FF2B5EF4-FFF2-40B4-BE49-F238E27FC236}">
                <a16:creationId xmlns:a16="http://schemas.microsoft.com/office/drawing/2014/main" xmlns="" id="{850BFDF2-4960-40EC-A77E-AAEA7A4E098C}"/>
              </a:ext>
            </a:extLst>
          </p:cNvPr>
          <p:cNvSpPr/>
          <p:nvPr/>
        </p:nvSpPr>
        <p:spPr>
          <a:xfrm rot="5400000">
            <a:off x="7635369" y="4999115"/>
            <a:ext cx="272223" cy="234675"/>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a:extLst>
              <a:ext uri="{FF2B5EF4-FFF2-40B4-BE49-F238E27FC236}">
                <a16:creationId xmlns:a16="http://schemas.microsoft.com/office/drawing/2014/main" xmlns="" id="{A386D9BE-DAB3-46A8-9A4F-2EAF0E063C31}"/>
              </a:ext>
            </a:extLst>
          </p:cNvPr>
          <p:cNvSpPr/>
          <p:nvPr/>
        </p:nvSpPr>
        <p:spPr>
          <a:xfrm rot="5400000">
            <a:off x="7635369" y="5693407"/>
            <a:ext cx="272223" cy="23467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 Box 10">
            <a:extLst>
              <a:ext uri="{FF2B5EF4-FFF2-40B4-BE49-F238E27FC236}">
                <a16:creationId xmlns:a16="http://schemas.microsoft.com/office/drawing/2014/main" xmlns="" id="{80B08086-4277-44CF-A66A-9E537B6E355B}"/>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Tree>
    <p:extLst>
      <p:ext uri="{BB962C8B-B14F-4D97-AF65-F5344CB8AC3E}">
        <p14:creationId xmlns:p14="http://schemas.microsoft.com/office/powerpoint/2010/main" val="150203124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92E9B9F0-7083-4164-914A-B4343F75BC19}"/>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59B1D32A-A1DA-4690-997B-3943B1210A19}"/>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xmlns="" id="{5000E2A0-0641-4F56-9A88-6461A2060335}"/>
              </a:ext>
            </a:extLst>
          </p:cNvPr>
          <p:cNvPicPr>
            <a:picLocks noChangeAspect="1"/>
          </p:cNvPicPr>
          <p:nvPr/>
        </p:nvPicPr>
        <p:blipFill rotWithShape="1">
          <a:blip r:embed="rId2">
            <a:extLst>
              <a:ext uri="{28A0092B-C50C-407E-A947-70E740481C1C}">
                <a14:useLocalDpi xmlns:a14="http://schemas.microsoft.com/office/drawing/2010/main" val="0"/>
              </a:ext>
            </a:extLst>
          </a:blip>
          <a:srcRect l="26610" r="23176"/>
          <a:stretch/>
        </p:blipFill>
        <p:spPr>
          <a:xfrm>
            <a:off x="1282700" y="1302903"/>
            <a:ext cx="3895324" cy="5174095"/>
          </a:xfrm>
          <a:prstGeom prst="rect">
            <a:avLst/>
          </a:prstGeom>
        </p:spPr>
      </p:pic>
      <p:sp>
        <p:nvSpPr>
          <p:cNvPr id="9" name="平行四边形 8">
            <a:extLst>
              <a:ext uri="{FF2B5EF4-FFF2-40B4-BE49-F238E27FC236}">
                <a16:creationId xmlns:a16="http://schemas.microsoft.com/office/drawing/2014/main" xmlns="" id="{2AE31A5B-8FAE-49FF-9EA5-6835ACA5600C}"/>
              </a:ext>
            </a:extLst>
          </p:cNvPr>
          <p:cNvSpPr/>
          <p:nvPr/>
        </p:nvSpPr>
        <p:spPr>
          <a:xfrm rot="16200000" flipV="1">
            <a:off x="2366763" y="664487"/>
            <a:ext cx="1727199" cy="3895323"/>
          </a:xfrm>
          <a:prstGeom prst="parallelogram">
            <a:avLst>
              <a:gd name="adj" fmla="val 66987"/>
            </a:avLst>
          </a:prstGeom>
          <a:solidFill>
            <a:srgbClr val="25536D">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a:extLst>
              <a:ext uri="{FF2B5EF4-FFF2-40B4-BE49-F238E27FC236}">
                <a16:creationId xmlns:a16="http://schemas.microsoft.com/office/drawing/2014/main" xmlns="" id="{8D2A2E41-2EBA-4C18-BAE0-E6ED2D3AF45E}"/>
              </a:ext>
            </a:extLst>
          </p:cNvPr>
          <p:cNvSpPr/>
          <p:nvPr/>
        </p:nvSpPr>
        <p:spPr>
          <a:xfrm rot="16200000" flipV="1">
            <a:off x="2366763" y="1879630"/>
            <a:ext cx="1727199" cy="3895323"/>
          </a:xfrm>
          <a:prstGeom prst="parallelogram">
            <a:avLst>
              <a:gd name="adj" fmla="val 66987"/>
            </a:avLst>
          </a:prstGeom>
          <a:solidFill>
            <a:schemeClr val="accent4">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xmlns="" id="{6D556D3E-9933-4C55-84C7-817AE80A5B30}"/>
              </a:ext>
            </a:extLst>
          </p:cNvPr>
          <p:cNvSpPr/>
          <p:nvPr/>
        </p:nvSpPr>
        <p:spPr>
          <a:xfrm rot="16200000" flipV="1">
            <a:off x="2366763" y="3095381"/>
            <a:ext cx="1727199" cy="3895323"/>
          </a:xfrm>
          <a:prstGeom prst="parallelogram">
            <a:avLst>
              <a:gd name="adj" fmla="val 66987"/>
            </a:avLst>
          </a:prstGeom>
          <a:solidFill>
            <a:srgbClr val="25536D">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F87020FF-5E72-48C4-BE98-1C15B0029DB5}"/>
              </a:ext>
            </a:extLst>
          </p:cNvPr>
          <p:cNvSpPr/>
          <p:nvPr/>
        </p:nvSpPr>
        <p:spPr>
          <a:xfrm>
            <a:off x="6096000" y="2221929"/>
            <a:ext cx="533400" cy="533400"/>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2C01AA29-4029-469E-8658-569D2F188DE2}"/>
              </a:ext>
            </a:extLst>
          </p:cNvPr>
          <p:cNvSpPr/>
          <p:nvPr/>
        </p:nvSpPr>
        <p:spPr>
          <a:xfrm>
            <a:off x="6096000" y="3073400"/>
            <a:ext cx="533400" cy="533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1F2D903C-6D61-4F1E-B586-D63F0691F4F7}"/>
              </a:ext>
            </a:extLst>
          </p:cNvPr>
          <p:cNvSpPr/>
          <p:nvPr/>
        </p:nvSpPr>
        <p:spPr>
          <a:xfrm>
            <a:off x="6096000" y="3924871"/>
            <a:ext cx="533400" cy="533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92A596FC-36E7-4C0A-BE34-6028C4D41FA1}"/>
              </a:ext>
            </a:extLst>
          </p:cNvPr>
          <p:cNvSpPr/>
          <p:nvPr/>
        </p:nvSpPr>
        <p:spPr>
          <a:xfrm>
            <a:off x="6096000" y="4776342"/>
            <a:ext cx="533400" cy="533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DA776443-9E59-47EA-87E9-3D9F4735EB2A}"/>
              </a:ext>
            </a:extLst>
          </p:cNvPr>
          <p:cNvSpPr/>
          <p:nvPr/>
        </p:nvSpPr>
        <p:spPr>
          <a:xfrm>
            <a:off x="6866105" y="2317813"/>
            <a:ext cx="4200189" cy="341632"/>
          </a:xfrm>
          <a:prstGeom prst="rect">
            <a:avLst/>
          </a:prstGeom>
        </p:spPr>
        <p:txBody>
          <a:bodyPr wrap="none">
            <a:spAutoFit/>
          </a:bodyPr>
          <a:lstStyle/>
          <a:p>
            <a:pPr>
              <a:lnSpc>
                <a:spcPct val="90000"/>
              </a:lnSpc>
              <a:spcBef>
                <a:spcPct val="100000"/>
              </a:spcBef>
            </a:pPr>
            <a:r>
              <a:rPr lang="zh-CN" altLang="en-US" dirty="0">
                <a:latin typeface="微软雅黑" panose="020B0503020204020204" pitchFamily="34" charset="-122"/>
                <a:ea typeface="微软雅黑" panose="020B0503020204020204" pitchFamily="34" charset="-122"/>
              </a:rPr>
              <a:t>太难的工作（无积极性、单调无聊等） </a:t>
            </a:r>
          </a:p>
        </p:txBody>
      </p:sp>
      <p:sp>
        <p:nvSpPr>
          <p:cNvPr id="18" name="矩形 17">
            <a:extLst>
              <a:ext uri="{FF2B5EF4-FFF2-40B4-BE49-F238E27FC236}">
                <a16:creationId xmlns:a16="http://schemas.microsoft.com/office/drawing/2014/main" xmlns="" id="{A00645A6-A53A-438E-BC8D-D004722378D1}"/>
              </a:ext>
            </a:extLst>
          </p:cNvPr>
          <p:cNvSpPr/>
          <p:nvPr/>
        </p:nvSpPr>
        <p:spPr>
          <a:xfrm>
            <a:off x="6930226" y="3182214"/>
            <a:ext cx="1643399" cy="341632"/>
          </a:xfrm>
          <a:prstGeom prst="rect">
            <a:avLst/>
          </a:prstGeom>
        </p:spPr>
        <p:txBody>
          <a:bodyPr wrap="none">
            <a:spAutoFit/>
          </a:bodyPr>
          <a:lstStyle/>
          <a:p>
            <a:pPr>
              <a:lnSpc>
                <a:spcPct val="90000"/>
              </a:lnSpc>
              <a:spcBef>
                <a:spcPct val="100000"/>
              </a:spcBef>
            </a:pPr>
            <a:r>
              <a:rPr lang="zh-CN" altLang="en-US" dirty="0">
                <a:latin typeface="微软雅黑" panose="020B0503020204020204" pitchFamily="34" charset="-122"/>
                <a:ea typeface="微软雅黑" panose="020B0503020204020204" pitchFamily="34" charset="-122"/>
              </a:rPr>
              <a:t>侮辱性的工作 </a:t>
            </a:r>
          </a:p>
        </p:txBody>
      </p:sp>
      <p:sp>
        <p:nvSpPr>
          <p:cNvPr id="19" name="矩形 18">
            <a:extLst>
              <a:ext uri="{FF2B5EF4-FFF2-40B4-BE49-F238E27FC236}">
                <a16:creationId xmlns:a16="http://schemas.microsoft.com/office/drawing/2014/main" xmlns="" id="{1654AB5D-48B5-4095-A846-03EE9C566708}"/>
              </a:ext>
            </a:extLst>
          </p:cNvPr>
          <p:cNvSpPr/>
          <p:nvPr/>
        </p:nvSpPr>
        <p:spPr>
          <a:xfrm>
            <a:off x="6930226" y="4027220"/>
            <a:ext cx="1811714" cy="341632"/>
          </a:xfrm>
          <a:prstGeom prst="rect">
            <a:avLst/>
          </a:prstGeom>
        </p:spPr>
        <p:txBody>
          <a:bodyPr wrap="none">
            <a:spAutoFit/>
          </a:bodyPr>
          <a:lstStyle/>
          <a:p>
            <a:pPr>
              <a:lnSpc>
                <a:spcPct val="90000"/>
              </a:lnSpc>
              <a:spcBef>
                <a:spcPct val="100000"/>
              </a:spcBef>
            </a:pPr>
            <a:r>
              <a:rPr lang="zh-CN" altLang="en-US" dirty="0">
                <a:latin typeface="微软雅黑" panose="020B0503020204020204" pitchFamily="34" charset="-122"/>
                <a:ea typeface="微软雅黑" panose="020B0503020204020204" pitchFamily="34" charset="-122"/>
              </a:rPr>
              <a:t>不好的团体关系</a:t>
            </a:r>
          </a:p>
        </p:txBody>
      </p:sp>
      <p:sp>
        <p:nvSpPr>
          <p:cNvPr id="20" name="矩形 19">
            <a:extLst>
              <a:ext uri="{FF2B5EF4-FFF2-40B4-BE49-F238E27FC236}">
                <a16:creationId xmlns:a16="http://schemas.microsoft.com/office/drawing/2014/main" xmlns="" id="{3AD59E7A-3375-4815-A1B0-B3C132CB9E3F}"/>
              </a:ext>
            </a:extLst>
          </p:cNvPr>
          <p:cNvSpPr/>
          <p:nvPr/>
        </p:nvSpPr>
        <p:spPr>
          <a:xfrm>
            <a:off x="6930226" y="4872226"/>
            <a:ext cx="1579278" cy="341632"/>
          </a:xfrm>
          <a:prstGeom prst="rect">
            <a:avLst/>
          </a:prstGeom>
        </p:spPr>
        <p:txBody>
          <a:bodyPr wrap="none">
            <a:spAutoFit/>
          </a:bodyPr>
          <a:lstStyle/>
          <a:p>
            <a:pPr>
              <a:lnSpc>
                <a:spcPct val="90000"/>
              </a:lnSpc>
              <a:spcBef>
                <a:spcPct val="100000"/>
              </a:spcBef>
            </a:pPr>
            <a:r>
              <a:rPr lang="zh-CN" altLang="en-US" dirty="0">
                <a:latin typeface="微软雅黑" panose="020B0503020204020204" pitchFamily="34" charset="-122"/>
                <a:ea typeface="微软雅黑" panose="020B0503020204020204" pitchFamily="34" charset="-122"/>
              </a:rPr>
              <a:t>新录用的雇员</a:t>
            </a:r>
          </a:p>
        </p:txBody>
      </p:sp>
      <p:sp>
        <p:nvSpPr>
          <p:cNvPr id="21" name="文本框 20">
            <a:extLst>
              <a:ext uri="{FF2B5EF4-FFF2-40B4-BE49-F238E27FC236}">
                <a16:creationId xmlns:a16="http://schemas.microsoft.com/office/drawing/2014/main" xmlns="" id="{3BA0F403-D9A6-406A-9378-05C2EC407A6E}"/>
              </a:ext>
            </a:extLst>
          </p:cNvPr>
          <p:cNvSpPr txBox="1"/>
          <p:nvPr/>
        </p:nvSpPr>
        <p:spPr>
          <a:xfrm>
            <a:off x="6134100" y="2288574"/>
            <a:ext cx="4572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1</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xmlns="" id="{1A470D54-BB84-42CC-B830-46938F16471E}"/>
              </a:ext>
            </a:extLst>
          </p:cNvPr>
          <p:cNvSpPr txBox="1"/>
          <p:nvPr/>
        </p:nvSpPr>
        <p:spPr>
          <a:xfrm>
            <a:off x="6134100" y="3140045"/>
            <a:ext cx="4572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2</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xmlns="" id="{B0C05EC5-8A1C-41B4-B1CF-5FE4EA9CEB94}"/>
              </a:ext>
            </a:extLst>
          </p:cNvPr>
          <p:cNvSpPr txBox="1"/>
          <p:nvPr/>
        </p:nvSpPr>
        <p:spPr>
          <a:xfrm>
            <a:off x="6134100" y="3991516"/>
            <a:ext cx="4572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3</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xmlns="" id="{66E36CE0-91C3-4206-A9A2-622E3C103F33}"/>
              </a:ext>
            </a:extLst>
          </p:cNvPr>
          <p:cNvSpPr txBox="1"/>
          <p:nvPr/>
        </p:nvSpPr>
        <p:spPr>
          <a:xfrm>
            <a:off x="6134100" y="4842987"/>
            <a:ext cx="4572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4</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5" name="Text Box 10">
            <a:extLst>
              <a:ext uri="{FF2B5EF4-FFF2-40B4-BE49-F238E27FC236}">
                <a16:creationId xmlns:a16="http://schemas.microsoft.com/office/drawing/2014/main" xmlns="" id="{457F936A-85A8-44A8-A2AC-477BEEC5EFA4}"/>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
        <p:nvSpPr>
          <p:cNvPr id="26" name="矩形 25">
            <a:extLst>
              <a:ext uri="{FF2B5EF4-FFF2-40B4-BE49-F238E27FC236}">
                <a16:creationId xmlns:a16="http://schemas.microsoft.com/office/drawing/2014/main" xmlns="" id="{DE5790E4-6532-4998-B986-06198F1EDFF7}"/>
              </a:ext>
            </a:extLst>
          </p:cNvPr>
          <p:cNvSpPr/>
          <p:nvPr/>
        </p:nvSpPr>
        <p:spPr>
          <a:xfrm>
            <a:off x="2625068" y="3591406"/>
            <a:ext cx="1210588"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人机工程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227066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13268C75-531E-4835-ABC3-2D42F4308419}"/>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6A099786-8E44-49F1-86B1-2076BE85BAF0}"/>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xmlns="" id="{141A77C8-7081-47FF-B088-96F404087B3F}"/>
              </a:ext>
            </a:extLst>
          </p:cNvPr>
          <p:cNvPicPr>
            <a:picLocks noChangeAspect="1"/>
          </p:cNvPicPr>
          <p:nvPr/>
        </p:nvPicPr>
        <p:blipFill rotWithShape="1">
          <a:blip r:embed="rId2">
            <a:extLst>
              <a:ext uri="{28A0092B-C50C-407E-A947-70E740481C1C}">
                <a14:useLocalDpi xmlns:a14="http://schemas.microsoft.com/office/drawing/2010/main" val="0"/>
              </a:ext>
            </a:extLst>
          </a:blip>
          <a:srcRect t="34740" b="20380"/>
          <a:stretch/>
        </p:blipFill>
        <p:spPr>
          <a:xfrm>
            <a:off x="0" y="994899"/>
            <a:ext cx="12192000" cy="3649669"/>
          </a:xfrm>
          <a:prstGeom prst="rect">
            <a:avLst/>
          </a:prstGeom>
        </p:spPr>
      </p:pic>
      <p:grpSp>
        <p:nvGrpSpPr>
          <p:cNvPr id="19" name="组合 18">
            <a:extLst>
              <a:ext uri="{FF2B5EF4-FFF2-40B4-BE49-F238E27FC236}">
                <a16:creationId xmlns:a16="http://schemas.microsoft.com/office/drawing/2014/main" xmlns="" id="{FCA90823-4F9C-43D7-AF34-54D5CFC16782}"/>
              </a:ext>
            </a:extLst>
          </p:cNvPr>
          <p:cNvGrpSpPr/>
          <p:nvPr/>
        </p:nvGrpSpPr>
        <p:grpSpPr>
          <a:xfrm>
            <a:off x="957158" y="5236347"/>
            <a:ext cx="1586671" cy="621617"/>
            <a:chOff x="1155406" y="5032422"/>
            <a:chExt cx="1586671" cy="621617"/>
          </a:xfrm>
        </p:grpSpPr>
        <p:sp>
          <p:nvSpPr>
            <p:cNvPr id="10" name="平行四边形 9">
              <a:extLst>
                <a:ext uri="{FF2B5EF4-FFF2-40B4-BE49-F238E27FC236}">
                  <a16:creationId xmlns:a16="http://schemas.microsoft.com/office/drawing/2014/main" xmlns="" id="{8CB06FC2-CFAD-47B4-83CC-62CC06FB22BC}"/>
                </a:ext>
              </a:extLst>
            </p:cNvPr>
            <p:cNvSpPr/>
            <p:nvPr/>
          </p:nvSpPr>
          <p:spPr>
            <a:xfrm>
              <a:off x="1230483" y="5123862"/>
              <a:ext cx="1511594" cy="530177"/>
            </a:xfrm>
            <a:prstGeom prst="parallelogram">
              <a:avLst>
                <a:gd name="adj" fmla="val 2098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a:extLst>
                <a:ext uri="{FF2B5EF4-FFF2-40B4-BE49-F238E27FC236}">
                  <a16:creationId xmlns:a16="http://schemas.microsoft.com/office/drawing/2014/main" xmlns="" id="{077CDB6B-0CD2-4D4F-BDAF-421771B8CE6A}"/>
                </a:ext>
              </a:extLst>
            </p:cNvPr>
            <p:cNvSpPr/>
            <p:nvPr/>
          </p:nvSpPr>
          <p:spPr>
            <a:xfrm>
              <a:off x="1155406" y="5032422"/>
              <a:ext cx="1511594" cy="530177"/>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F168FA45-E068-4D78-8094-510A71735567}"/>
              </a:ext>
            </a:extLst>
          </p:cNvPr>
          <p:cNvGrpSpPr/>
          <p:nvPr/>
        </p:nvGrpSpPr>
        <p:grpSpPr>
          <a:xfrm>
            <a:off x="3130238" y="5236347"/>
            <a:ext cx="1586671" cy="621617"/>
            <a:chOff x="3241381" y="5032422"/>
            <a:chExt cx="1586671" cy="621617"/>
          </a:xfrm>
        </p:grpSpPr>
        <p:sp>
          <p:nvSpPr>
            <p:cNvPr id="11" name="平行四边形 10">
              <a:extLst>
                <a:ext uri="{FF2B5EF4-FFF2-40B4-BE49-F238E27FC236}">
                  <a16:creationId xmlns:a16="http://schemas.microsoft.com/office/drawing/2014/main" xmlns="" id="{31AE9B6C-0F4A-49C9-8D03-5D78BCE66C50}"/>
                </a:ext>
              </a:extLst>
            </p:cNvPr>
            <p:cNvSpPr/>
            <p:nvPr/>
          </p:nvSpPr>
          <p:spPr>
            <a:xfrm>
              <a:off x="3316458" y="5123862"/>
              <a:ext cx="1511594" cy="530177"/>
            </a:xfrm>
            <a:prstGeom prst="parallelogram">
              <a:avLst>
                <a:gd name="adj" fmla="val 2098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xmlns="" id="{24091CEF-4605-4B0E-9A0F-55322BF9424B}"/>
                </a:ext>
              </a:extLst>
            </p:cNvPr>
            <p:cNvSpPr/>
            <p:nvPr/>
          </p:nvSpPr>
          <p:spPr>
            <a:xfrm>
              <a:off x="3241381" y="5032422"/>
              <a:ext cx="1511594" cy="530177"/>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xmlns="" id="{DA9E011D-8A78-47B9-B367-72B8E46967D4}"/>
              </a:ext>
            </a:extLst>
          </p:cNvPr>
          <p:cNvGrpSpPr/>
          <p:nvPr/>
        </p:nvGrpSpPr>
        <p:grpSpPr>
          <a:xfrm>
            <a:off x="5303318" y="5236347"/>
            <a:ext cx="1586671" cy="621617"/>
            <a:chOff x="5340203" y="5032422"/>
            <a:chExt cx="1586671" cy="621617"/>
          </a:xfrm>
        </p:grpSpPr>
        <p:sp>
          <p:nvSpPr>
            <p:cNvPr id="13" name="平行四边形 12">
              <a:extLst>
                <a:ext uri="{FF2B5EF4-FFF2-40B4-BE49-F238E27FC236}">
                  <a16:creationId xmlns:a16="http://schemas.microsoft.com/office/drawing/2014/main" xmlns="" id="{0FC6A187-7693-4653-8084-A9C6BD55A666}"/>
                </a:ext>
              </a:extLst>
            </p:cNvPr>
            <p:cNvSpPr/>
            <p:nvPr/>
          </p:nvSpPr>
          <p:spPr>
            <a:xfrm>
              <a:off x="5415280" y="5123862"/>
              <a:ext cx="1511594" cy="530177"/>
            </a:xfrm>
            <a:prstGeom prst="parallelogram">
              <a:avLst>
                <a:gd name="adj" fmla="val 2098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104A9AE8-3134-45EF-B811-475FFAD91C27}"/>
                </a:ext>
              </a:extLst>
            </p:cNvPr>
            <p:cNvSpPr/>
            <p:nvPr/>
          </p:nvSpPr>
          <p:spPr>
            <a:xfrm>
              <a:off x="5340203" y="5032422"/>
              <a:ext cx="1511594" cy="530177"/>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a:extLst>
              <a:ext uri="{FF2B5EF4-FFF2-40B4-BE49-F238E27FC236}">
                <a16:creationId xmlns:a16="http://schemas.microsoft.com/office/drawing/2014/main" xmlns="" id="{330927B5-C7AC-4E45-9B22-B448FD211CA4}"/>
              </a:ext>
            </a:extLst>
          </p:cNvPr>
          <p:cNvGrpSpPr/>
          <p:nvPr/>
        </p:nvGrpSpPr>
        <p:grpSpPr>
          <a:xfrm>
            <a:off x="7476398" y="5236347"/>
            <a:ext cx="1586671" cy="621617"/>
            <a:chOff x="7514102" y="5032422"/>
            <a:chExt cx="1586671" cy="621617"/>
          </a:xfrm>
        </p:grpSpPr>
        <p:sp>
          <p:nvSpPr>
            <p:cNvPr id="15" name="平行四边形 14">
              <a:extLst>
                <a:ext uri="{FF2B5EF4-FFF2-40B4-BE49-F238E27FC236}">
                  <a16:creationId xmlns:a16="http://schemas.microsoft.com/office/drawing/2014/main" xmlns="" id="{841BCAAD-C7E4-45EE-B243-4B3F1B3F5C90}"/>
                </a:ext>
              </a:extLst>
            </p:cNvPr>
            <p:cNvSpPr/>
            <p:nvPr/>
          </p:nvSpPr>
          <p:spPr>
            <a:xfrm>
              <a:off x="7589179" y="5123862"/>
              <a:ext cx="1511594" cy="530177"/>
            </a:xfrm>
            <a:prstGeom prst="parallelogram">
              <a:avLst>
                <a:gd name="adj" fmla="val 2098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xmlns="" id="{69EBC16A-69A0-4D15-BFCE-C3D3CC243643}"/>
                </a:ext>
              </a:extLst>
            </p:cNvPr>
            <p:cNvSpPr/>
            <p:nvPr/>
          </p:nvSpPr>
          <p:spPr>
            <a:xfrm>
              <a:off x="7514102" y="5032422"/>
              <a:ext cx="1511594" cy="530177"/>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xmlns="" id="{09401B50-6802-4307-9D49-82C5C9F83D83}"/>
              </a:ext>
            </a:extLst>
          </p:cNvPr>
          <p:cNvGrpSpPr/>
          <p:nvPr/>
        </p:nvGrpSpPr>
        <p:grpSpPr>
          <a:xfrm>
            <a:off x="9649479" y="5236347"/>
            <a:ext cx="1586671" cy="621617"/>
            <a:chOff x="9847727" y="5032422"/>
            <a:chExt cx="1586671" cy="621617"/>
          </a:xfrm>
        </p:grpSpPr>
        <p:sp>
          <p:nvSpPr>
            <p:cNvPr id="17" name="平行四边形 16">
              <a:extLst>
                <a:ext uri="{FF2B5EF4-FFF2-40B4-BE49-F238E27FC236}">
                  <a16:creationId xmlns:a16="http://schemas.microsoft.com/office/drawing/2014/main" xmlns="" id="{ABC670B9-1FF7-4E38-AFF5-C6223E7515E4}"/>
                </a:ext>
              </a:extLst>
            </p:cNvPr>
            <p:cNvSpPr/>
            <p:nvPr/>
          </p:nvSpPr>
          <p:spPr>
            <a:xfrm>
              <a:off x="9922804" y="5123862"/>
              <a:ext cx="1511594" cy="530177"/>
            </a:xfrm>
            <a:prstGeom prst="parallelogram">
              <a:avLst>
                <a:gd name="adj" fmla="val 2098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a:extLst>
                <a:ext uri="{FF2B5EF4-FFF2-40B4-BE49-F238E27FC236}">
                  <a16:creationId xmlns:a16="http://schemas.microsoft.com/office/drawing/2014/main" xmlns="" id="{7C19C535-DE40-48C0-A3F1-DBD33C9C756A}"/>
                </a:ext>
              </a:extLst>
            </p:cNvPr>
            <p:cNvSpPr/>
            <p:nvPr/>
          </p:nvSpPr>
          <p:spPr>
            <a:xfrm>
              <a:off x="9847727" y="5032422"/>
              <a:ext cx="1511594" cy="530177"/>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23">
            <a:extLst>
              <a:ext uri="{FF2B5EF4-FFF2-40B4-BE49-F238E27FC236}">
                <a16:creationId xmlns:a16="http://schemas.microsoft.com/office/drawing/2014/main" xmlns="" id="{65DEC1B2-9F7B-412D-9131-60607532B29E}"/>
              </a:ext>
            </a:extLst>
          </p:cNvPr>
          <p:cNvSpPr/>
          <p:nvPr/>
        </p:nvSpPr>
        <p:spPr>
          <a:xfrm>
            <a:off x="1388186" y="5316769"/>
            <a:ext cx="649537" cy="369332"/>
          </a:xfrm>
          <a:prstGeom prst="rect">
            <a:avLst/>
          </a:prstGeom>
        </p:spPr>
        <p:txBody>
          <a:bodyPr wrap="none">
            <a:spAutoFit/>
          </a:bodyPr>
          <a:lstStyle/>
          <a:p>
            <a:pPr algn="ctr">
              <a:spcBef>
                <a:spcPct val="100000"/>
              </a:spcBef>
            </a:pPr>
            <a:r>
              <a:rPr lang="zh-CN" altLang="en-US" b="1" dirty="0">
                <a:solidFill>
                  <a:schemeClr val="bg1"/>
                </a:solidFill>
                <a:latin typeface="微软雅黑" panose="020B0503020204020204" pitchFamily="34" charset="-122"/>
                <a:ea typeface="微软雅黑" panose="020B0503020204020204" pitchFamily="34" charset="-122"/>
              </a:rPr>
              <a:t>宗教</a:t>
            </a:r>
          </a:p>
        </p:txBody>
      </p:sp>
      <p:sp>
        <p:nvSpPr>
          <p:cNvPr id="25" name="矩形 24">
            <a:extLst>
              <a:ext uri="{FF2B5EF4-FFF2-40B4-BE49-F238E27FC236}">
                <a16:creationId xmlns:a16="http://schemas.microsoft.com/office/drawing/2014/main" xmlns="" id="{0D090262-A035-4AA1-809F-C27440BFC30C}"/>
              </a:ext>
            </a:extLst>
          </p:cNvPr>
          <p:cNvSpPr/>
          <p:nvPr/>
        </p:nvSpPr>
        <p:spPr>
          <a:xfrm>
            <a:off x="3561266" y="5314318"/>
            <a:ext cx="649537" cy="369332"/>
          </a:xfrm>
          <a:prstGeom prst="rect">
            <a:avLst/>
          </a:prstGeom>
        </p:spPr>
        <p:txBody>
          <a:bodyPr wrap="none">
            <a:spAutoFit/>
          </a:bodyPr>
          <a:lstStyle/>
          <a:p>
            <a:pPr algn="ctr">
              <a:spcBef>
                <a:spcPct val="100000"/>
              </a:spcBef>
            </a:pPr>
            <a:r>
              <a:rPr lang="zh-CN" altLang="en-US" b="1" dirty="0">
                <a:solidFill>
                  <a:schemeClr val="bg1"/>
                </a:solidFill>
                <a:latin typeface="微软雅黑" panose="020B0503020204020204" pitchFamily="34" charset="-122"/>
                <a:ea typeface="微软雅黑" panose="020B0503020204020204" pitchFamily="34" charset="-122"/>
              </a:rPr>
              <a:t>政治</a:t>
            </a:r>
          </a:p>
        </p:txBody>
      </p:sp>
      <p:sp>
        <p:nvSpPr>
          <p:cNvPr id="26" name="矩形 25">
            <a:extLst>
              <a:ext uri="{FF2B5EF4-FFF2-40B4-BE49-F238E27FC236}">
                <a16:creationId xmlns:a16="http://schemas.microsoft.com/office/drawing/2014/main" xmlns="" id="{1E6751BC-E5A8-480A-A2DA-4DC3BEBCE443}"/>
              </a:ext>
            </a:extLst>
          </p:cNvPr>
          <p:cNvSpPr/>
          <p:nvPr/>
        </p:nvSpPr>
        <p:spPr>
          <a:xfrm>
            <a:off x="5771231" y="5314318"/>
            <a:ext cx="649537" cy="369332"/>
          </a:xfrm>
          <a:prstGeom prst="rect">
            <a:avLst/>
          </a:prstGeom>
        </p:spPr>
        <p:txBody>
          <a:bodyPr wrap="none">
            <a:spAutoFit/>
          </a:bodyPr>
          <a:lstStyle/>
          <a:p>
            <a:pPr algn="ctr">
              <a:spcBef>
                <a:spcPct val="100000"/>
              </a:spcBef>
            </a:pPr>
            <a:r>
              <a:rPr lang="zh-CN" altLang="en-US" b="1" dirty="0">
                <a:solidFill>
                  <a:schemeClr val="bg1"/>
                </a:solidFill>
                <a:latin typeface="微软雅黑" panose="020B0503020204020204" pitchFamily="34" charset="-122"/>
                <a:ea typeface="微软雅黑" panose="020B0503020204020204" pitchFamily="34" charset="-122"/>
              </a:rPr>
              <a:t>经济</a:t>
            </a:r>
          </a:p>
        </p:txBody>
      </p:sp>
      <p:sp>
        <p:nvSpPr>
          <p:cNvPr id="27" name="矩形 26">
            <a:extLst>
              <a:ext uri="{FF2B5EF4-FFF2-40B4-BE49-F238E27FC236}">
                <a16:creationId xmlns:a16="http://schemas.microsoft.com/office/drawing/2014/main" xmlns="" id="{9E067326-4F0C-4C0A-922C-F7A20044A83E}"/>
              </a:ext>
            </a:extLst>
          </p:cNvPr>
          <p:cNvSpPr/>
          <p:nvPr/>
        </p:nvSpPr>
        <p:spPr>
          <a:xfrm>
            <a:off x="7875366" y="5311332"/>
            <a:ext cx="713657" cy="369332"/>
          </a:xfrm>
          <a:prstGeom prst="rect">
            <a:avLst/>
          </a:prstGeom>
        </p:spPr>
        <p:txBody>
          <a:bodyPr wrap="none">
            <a:spAutoFit/>
          </a:bodyPr>
          <a:lstStyle/>
          <a:p>
            <a:pPr algn="ctr">
              <a:spcBef>
                <a:spcPct val="100000"/>
              </a:spcBef>
            </a:pPr>
            <a:r>
              <a:rPr lang="zh-CN" altLang="en-US" b="1" dirty="0">
                <a:solidFill>
                  <a:schemeClr val="bg1"/>
                </a:solidFill>
                <a:latin typeface="微软雅黑" panose="020B0503020204020204" pitchFamily="34" charset="-122"/>
                <a:ea typeface="微软雅黑" panose="020B0503020204020204" pitchFamily="34" charset="-122"/>
              </a:rPr>
              <a:t>战争 </a:t>
            </a:r>
          </a:p>
        </p:txBody>
      </p:sp>
      <p:sp>
        <p:nvSpPr>
          <p:cNvPr id="28" name="矩形 27">
            <a:extLst>
              <a:ext uri="{FF2B5EF4-FFF2-40B4-BE49-F238E27FC236}">
                <a16:creationId xmlns:a16="http://schemas.microsoft.com/office/drawing/2014/main" xmlns="" id="{DA54892B-B10C-46E6-B1AF-09DA491A88EA}"/>
              </a:ext>
            </a:extLst>
          </p:cNvPr>
          <p:cNvSpPr/>
          <p:nvPr/>
        </p:nvSpPr>
        <p:spPr>
          <a:xfrm>
            <a:off x="10080507" y="5316769"/>
            <a:ext cx="649537" cy="369332"/>
          </a:xfrm>
          <a:prstGeom prst="rect">
            <a:avLst/>
          </a:prstGeom>
        </p:spPr>
        <p:txBody>
          <a:bodyPr wrap="none">
            <a:spAutoFit/>
          </a:bodyPr>
          <a:lstStyle/>
          <a:p>
            <a:pPr algn="ctr">
              <a:spcBef>
                <a:spcPct val="100000"/>
              </a:spcBef>
            </a:pPr>
            <a:r>
              <a:rPr lang="zh-CN" altLang="en-US" b="1" dirty="0">
                <a:solidFill>
                  <a:schemeClr val="bg1"/>
                </a:solidFill>
                <a:latin typeface="微软雅黑" panose="020B0503020204020204" pitchFamily="34" charset="-122"/>
                <a:ea typeface="微软雅黑" panose="020B0503020204020204" pitchFamily="34" charset="-122"/>
              </a:rPr>
              <a:t>贫穷</a:t>
            </a:r>
          </a:p>
        </p:txBody>
      </p:sp>
      <p:sp>
        <p:nvSpPr>
          <p:cNvPr id="29" name="Text Box 10">
            <a:extLst>
              <a:ext uri="{FF2B5EF4-FFF2-40B4-BE49-F238E27FC236}">
                <a16:creationId xmlns:a16="http://schemas.microsoft.com/office/drawing/2014/main" xmlns="" id="{FC91B434-15E5-4C64-A46C-1947EC40FFFC}"/>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
        <p:nvSpPr>
          <p:cNvPr id="30" name="矩形 29">
            <a:extLst>
              <a:ext uri="{FF2B5EF4-FFF2-40B4-BE49-F238E27FC236}">
                <a16:creationId xmlns:a16="http://schemas.microsoft.com/office/drawing/2014/main" xmlns="" id="{6338F888-0F35-4FBF-A501-8FC155DE2FB3}"/>
              </a:ext>
            </a:extLst>
          </p:cNvPr>
          <p:cNvSpPr/>
          <p:nvPr/>
        </p:nvSpPr>
        <p:spPr>
          <a:xfrm>
            <a:off x="5166440" y="2619678"/>
            <a:ext cx="1723549" cy="400110"/>
          </a:xfrm>
          <a:prstGeom prst="rect">
            <a:avLst/>
          </a:prstGeom>
        </p:spPr>
        <p:txBody>
          <a:bodyPr wrap="none">
            <a:spAutoFit/>
          </a:bodyPr>
          <a:lstStyle/>
          <a:p>
            <a:r>
              <a:rPr lang="zh-CN" altLang="en-US" sz="2000" b="1" dirty="0">
                <a:solidFill>
                  <a:schemeClr val="accent4"/>
                </a:solidFill>
                <a:latin typeface="微软雅黑" panose="020B0503020204020204" pitchFamily="34" charset="-122"/>
                <a:ea typeface="微软雅黑" panose="020B0503020204020204" pitchFamily="34" charset="-122"/>
              </a:rPr>
              <a:t>社会人文环境</a:t>
            </a:r>
            <a:endParaRPr lang="zh-CN" altLang="ru-RU" sz="2000" b="1" dirty="0">
              <a:solidFill>
                <a:schemeClr val="accent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3952030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39A33A30-BFB8-4275-9C5E-16940CCC9150}"/>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95822C1E-12A1-42E5-967F-9B1651577AEA}"/>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直角三角形 6">
            <a:extLst>
              <a:ext uri="{FF2B5EF4-FFF2-40B4-BE49-F238E27FC236}">
                <a16:creationId xmlns:a16="http://schemas.microsoft.com/office/drawing/2014/main" xmlns="" id="{38AC84CE-61A3-4691-94E8-9F6C44E77746}"/>
              </a:ext>
            </a:extLst>
          </p:cNvPr>
          <p:cNvSpPr/>
          <p:nvPr/>
        </p:nvSpPr>
        <p:spPr>
          <a:xfrm>
            <a:off x="0" y="5689600"/>
            <a:ext cx="6923314" cy="1168400"/>
          </a:xfrm>
          <a:prstGeom prst="r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a:extLst>
              <a:ext uri="{FF2B5EF4-FFF2-40B4-BE49-F238E27FC236}">
                <a16:creationId xmlns:a16="http://schemas.microsoft.com/office/drawing/2014/main" xmlns="" id="{DA6D6DF2-3F4C-4F16-9FDE-FC0F07AD7E7D}"/>
              </a:ext>
            </a:extLst>
          </p:cNvPr>
          <p:cNvSpPr/>
          <p:nvPr/>
        </p:nvSpPr>
        <p:spPr>
          <a:xfrm flipH="1" flipV="1">
            <a:off x="5268686" y="951358"/>
            <a:ext cx="6923314" cy="1168400"/>
          </a:xfrm>
          <a:prstGeom prst="r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2B14E8B-D1F2-4E5E-87F8-31D59FBA60D4}"/>
              </a:ext>
            </a:extLst>
          </p:cNvPr>
          <p:cNvSpPr/>
          <p:nvPr/>
        </p:nvSpPr>
        <p:spPr>
          <a:xfrm rot="10800000">
            <a:off x="1232681" y="3148519"/>
            <a:ext cx="831912" cy="1295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10" name="矩形 9">
            <a:extLst>
              <a:ext uri="{FF2B5EF4-FFF2-40B4-BE49-F238E27FC236}">
                <a16:creationId xmlns:a16="http://schemas.microsoft.com/office/drawing/2014/main" xmlns="" id="{BD2087A2-03C1-408C-B98C-D7D17B299A1F}"/>
              </a:ext>
            </a:extLst>
          </p:cNvPr>
          <p:cNvSpPr/>
          <p:nvPr/>
        </p:nvSpPr>
        <p:spPr>
          <a:xfrm>
            <a:off x="1124455" y="2626677"/>
            <a:ext cx="3005951"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自然地理与地质灾害风险</a:t>
            </a:r>
          </a:p>
        </p:txBody>
      </p:sp>
      <p:sp>
        <p:nvSpPr>
          <p:cNvPr id="11" name="矩形 10">
            <a:extLst>
              <a:ext uri="{FF2B5EF4-FFF2-40B4-BE49-F238E27FC236}">
                <a16:creationId xmlns:a16="http://schemas.microsoft.com/office/drawing/2014/main" xmlns="" id="{F811CF23-1180-4765-9C3F-958FCBAD0B36}"/>
              </a:ext>
            </a:extLst>
          </p:cNvPr>
          <p:cNvSpPr/>
          <p:nvPr/>
        </p:nvSpPr>
        <p:spPr>
          <a:xfrm>
            <a:off x="1207504" y="3680255"/>
            <a:ext cx="1460064" cy="566255"/>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E6B0F08-A322-4BDA-9F6C-2CDC28EF6B3A}"/>
              </a:ext>
            </a:extLst>
          </p:cNvPr>
          <p:cNvSpPr/>
          <p:nvPr/>
        </p:nvSpPr>
        <p:spPr>
          <a:xfrm>
            <a:off x="3280386" y="3680254"/>
            <a:ext cx="1460064" cy="566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028C097-8FE6-4380-A1BA-49257F216205}"/>
              </a:ext>
            </a:extLst>
          </p:cNvPr>
          <p:cNvSpPr/>
          <p:nvPr/>
        </p:nvSpPr>
        <p:spPr>
          <a:xfrm>
            <a:off x="5353268" y="3680254"/>
            <a:ext cx="1460064" cy="5662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751BCA31-6F0A-4257-B934-3AD4A285EC9B}"/>
              </a:ext>
            </a:extLst>
          </p:cNvPr>
          <p:cNvSpPr/>
          <p:nvPr/>
        </p:nvSpPr>
        <p:spPr>
          <a:xfrm>
            <a:off x="7426150" y="3678130"/>
            <a:ext cx="1460064" cy="566255"/>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2CD14B40-4F85-4FD8-B30C-0573A2B0B27F}"/>
              </a:ext>
            </a:extLst>
          </p:cNvPr>
          <p:cNvSpPr/>
          <p:nvPr/>
        </p:nvSpPr>
        <p:spPr>
          <a:xfrm>
            <a:off x="9499032" y="3678129"/>
            <a:ext cx="1460064" cy="5662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3D75983B-56CA-46A4-9571-952197FF09E9}"/>
              </a:ext>
            </a:extLst>
          </p:cNvPr>
          <p:cNvSpPr/>
          <p:nvPr/>
        </p:nvSpPr>
        <p:spPr>
          <a:xfrm>
            <a:off x="1612768" y="3776590"/>
            <a:ext cx="649537"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高原</a:t>
            </a:r>
          </a:p>
        </p:txBody>
      </p:sp>
      <p:sp>
        <p:nvSpPr>
          <p:cNvPr id="17" name="矩形 16">
            <a:extLst>
              <a:ext uri="{FF2B5EF4-FFF2-40B4-BE49-F238E27FC236}">
                <a16:creationId xmlns:a16="http://schemas.microsoft.com/office/drawing/2014/main" xmlns="" id="{DC0990A7-F944-4AD4-A1BD-0F5FD661C31E}"/>
              </a:ext>
            </a:extLst>
          </p:cNvPr>
          <p:cNvSpPr/>
          <p:nvPr/>
        </p:nvSpPr>
        <p:spPr>
          <a:xfrm>
            <a:off x="3687252" y="3775926"/>
            <a:ext cx="646331"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沙漠</a:t>
            </a:r>
          </a:p>
        </p:txBody>
      </p:sp>
      <p:sp>
        <p:nvSpPr>
          <p:cNvPr id="18" name="矩形 17">
            <a:extLst>
              <a:ext uri="{FF2B5EF4-FFF2-40B4-BE49-F238E27FC236}">
                <a16:creationId xmlns:a16="http://schemas.microsoft.com/office/drawing/2014/main" xmlns="" id="{F7F7FF8E-1452-4E33-A9EA-1C694812B379}"/>
              </a:ext>
            </a:extLst>
          </p:cNvPr>
          <p:cNvSpPr/>
          <p:nvPr/>
        </p:nvSpPr>
        <p:spPr>
          <a:xfrm>
            <a:off x="5758531" y="3770738"/>
            <a:ext cx="649537"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丛林</a:t>
            </a:r>
          </a:p>
        </p:txBody>
      </p:sp>
      <p:sp>
        <p:nvSpPr>
          <p:cNvPr id="19" name="矩形 18">
            <a:extLst>
              <a:ext uri="{FF2B5EF4-FFF2-40B4-BE49-F238E27FC236}">
                <a16:creationId xmlns:a16="http://schemas.microsoft.com/office/drawing/2014/main" xmlns="" id="{F1AD1EB6-273F-4314-9238-482D4CF63AA5}"/>
              </a:ext>
            </a:extLst>
          </p:cNvPr>
          <p:cNvSpPr/>
          <p:nvPr/>
        </p:nvSpPr>
        <p:spPr>
          <a:xfrm>
            <a:off x="7799353" y="3776590"/>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地震</a:t>
            </a:r>
          </a:p>
        </p:txBody>
      </p:sp>
      <p:sp>
        <p:nvSpPr>
          <p:cNvPr id="20" name="矩形 19">
            <a:extLst>
              <a:ext uri="{FF2B5EF4-FFF2-40B4-BE49-F238E27FC236}">
                <a16:creationId xmlns:a16="http://schemas.microsoft.com/office/drawing/2014/main" xmlns="" id="{337138A0-545C-4FF8-B2DC-A321C5A36FF1}"/>
              </a:ext>
            </a:extLst>
          </p:cNvPr>
          <p:cNvSpPr/>
          <p:nvPr/>
        </p:nvSpPr>
        <p:spPr>
          <a:xfrm>
            <a:off x="9788077" y="3776590"/>
            <a:ext cx="881973"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泥石流</a:t>
            </a:r>
          </a:p>
        </p:txBody>
      </p:sp>
      <p:sp>
        <p:nvSpPr>
          <p:cNvPr id="21" name="Text Box 10">
            <a:extLst>
              <a:ext uri="{FF2B5EF4-FFF2-40B4-BE49-F238E27FC236}">
                <a16:creationId xmlns:a16="http://schemas.microsoft.com/office/drawing/2014/main" xmlns="" id="{BAEB8772-82C9-4AE1-A027-03492CB3820F}"/>
              </a:ext>
            </a:extLst>
          </p:cNvPr>
          <p:cNvSpPr txBox="1">
            <a:spLocks noChangeArrowheads="1"/>
          </p:cNvSpPr>
          <p:nvPr/>
        </p:nvSpPr>
        <p:spPr bwMode="gray">
          <a:xfrm>
            <a:off x="479425" y="208487"/>
            <a:ext cx="1957587"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风险来源 </a:t>
            </a:r>
            <a:endParaRPr lang="en-US" altLang="zh-CN" dirty="0"/>
          </a:p>
        </p:txBody>
      </p:sp>
    </p:spTree>
    <p:extLst>
      <p:ext uri="{BB962C8B-B14F-4D97-AF65-F5344CB8AC3E}">
        <p14:creationId xmlns:p14="http://schemas.microsoft.com/office/powerpoint/2010/main" val="139698706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4BDA8116-F862-47B6-8107-9280F3010BE7}"/>
              </a:ext>
            </a:extLst>
          </p:cNvPr>
          <p:cNvSpPr/>
          <p:nvPr/>
        </p:nvSpPr>
        <p:spPr>
          <a:xfrm>
            <a:off x="479425" y="199863"/>
            <a:ext cx="2646878"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风险评价概念</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5" name="平行四边形 4">
            <a:extLst>
              <a:ext uri="{FF2B5EF4-FFF2-40B4-BE49-F238E27FC236}">
                <a16:creationId xmlns:a16="http://schemas.microsoft.com/office/drawing/2014/main" xmlns="" id="{9AF2C828-9BD2-42E4-BEA8-60497A0A919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02D3C336-6BCF-4029-81D5-4DF3B565B2DE}"/>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6">
            <a:extLst>
              <a:ext uri="{FF2B5EF4-FFF2-40B4-BE49-F238E27FC236}">
                <a16:creationId xmlns:a16="http://schemas.microsoft.com/office/drawing/2014/main" xmlns="" id="{BB964A0A-4966-486F-A2EB-70AE1ECE471E}"/>
              </a:ext>
            </a:extLst>
          </p:cNvPr>
          <p:cNvSpPr>
            <a:spLocks noChangeArrowheads="1"/>
          </p:cNvSpPr>
          <p:nvPr/>
        </p:nvSpPr>
        <p:spPr bwMode="auto">
          <a:xfrm>
            <a:off x="3648075" y="1876990"/>
            <a:ext cx="4895850" cy="2160588"/>
          </a:xfrm>
          <a:prstGeom prst="rect">
            <a:avLst/>
          </a:prstGeom>
          <a:solidFill>
            <a:schemeClr val="accent6"/>
          </a:solidFill>
          <a:ln w="9525">
            <a:noFill/>
            <a:miter lim="800000"/>
            <a:headEnd type="none" w="sm" len="lg"/>
            <a:tailEnd type="none" w="sm" len="lg"/>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9" name="Rectangle 7">
            <a:extLst>
              <a:ext uri="{FF2B5EF4-FFF2-40B4-BE49-F238E27FC236}">
                <a16:creationId xmlns:a16="http://schemas.microsoft.com/office/drawing/2014/main" xmlns="" id="{C23DA3ED-2E81-4273-977C-FECB332365F5}"/>
              </a:ext>
            </a:extLst>
          </p:cNvPr>
          <p:cNvSpPr>
            <a:spLocks noChangeArrowheads="1"/>
          </p:cNvSpPr>
          <p:nvPr/>
        </p:nvSpPr>
        <p:spPr bwMode="auto">
          <a:xfrm>
            <a:off x="4081462" y="2813615"/>
            <a:ext cx="1582738" cy="863600"/>
          </a:xfrm>
          <a:prstGeom prst="rect">
            <a:avLst/>
          </a:prstGeom>
          <a:solidFill>
            <a:srgbClr val="25536D"/>
          </a:solidFill>
          <a:ln w="9525">
            <a:noFill/>
            <a:miter lim="800000"/>
            <a:headEnd type="none" w="sm" len="lg"/>
            <a:tailEnd type="none" w="sm" len="lg"/>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zh-CN" altLang="en-US" b="1" dirty="0">
              <a:solidFill>
                <a:srgbClr val="A90119"/>
              </a:solidFill>
              <a:ea typeface="宋体" panose="02010600030101010101" pitchFamily="2" charset="-122"/>
            </a:endParaRPr>
          </a:p>
        </p:txBody>
      </p:sp>
      <p:sp>
        <p:nvSpPr>
          <p:cNvPr id="10" name="Rectangle 8">
            <a:extLst>
              <a:ext uri="{FF2B5EF4-FFF2-40B4-BE49-F238E27FC236}">
                <a16:creationId xmlns:a16="http://schemas.microsoft.com/office/drawing/2014/main" xmlns="" id="{E65F6A69-50DA-4849-A00A-7E5132D1912B}"/>
              </a:ext>
            </a:extLst>
          </p:cNvPr>
          <p:cNvSpPr>
            <a:spLocks noChangeArrowheads="1"/>
          </p:cNvSpPr>
          <p:nvPr/>
        </p:nvSpPr>
        <p:spPr bwMode="auto">
          <a:xfrm>
            <a:off x="6529387" y="2813615"/>
            <a:ext cx="1582738" cy="863600"/>
          </a:xfrm>
          <a:prstGeom prst="rect">
            <a:avLst/>
          </a:prstGeom>
          <a:solidFill>
            <a:srgbClr val="25536D"/>
          </a:solidFill>
          <a:ln w="9525">
            <a:no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zh-CN" altLang="en-US" b="1" dirty="0">
              <a:solidFill>
                <a:srgbClr val="A90119"/>
              </a:solidFill>
              <a:ea typeface="宋体" panose="02010600030101010101" pitchFamily="2" charset="-122"/>
            </a:endParaRPr>
          </a:p>
        </p:txBody>
      </p:sp>
      <p:sp>
        <p:nvSpPr>
          <p:cNvPr id="11" name="矩形 10">
            <a:extLst>
              <a:ext uri="{FF2B5EF4-FFF2-40B4-BE49-F238E27FC236}">
                <a16:creationId xmlns:a16="http://schemas.microsoft.com/office/drawing/2014/main" xmlns="" id="{34018607-869C-4BF1-A6D4-2BAFB25030FD}"/>
              </a:ext>
            </a:extLst>
          </p:cNvPr>
          <p:cNvSpPr/>
          <p:nvPr/>
        </p:nvSpPr>
        <p:spPr>
          <a:xfrm>
            <a:off x="4315627" y="3060749"/>
            <a:ext cx="1114408"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后果分析</a:t>
            </a:r>
          </a:p>
        </p:txBody>
      </p:sp>
      <p:sp>
        <p:nvSpPr>
          <p:cNvPr id="12" name="矩形 11">
            <a:extLst>
              <a:ext uri="{FF2B5EF4-FFF2-40B4-BE49-F238E27FC236}">
                <a16:creationId xmlns:a16="http://schemas.microsoft.com/office/drawing/2014/main" xmlns="" id="{6EC9B93C-B84D-4E6B-B4CF-8B34551ADBF9}"/>
              </a:ext>
            </a:extLst>
          </p:cNvPr>
          <p:cNvSpPr/>
          <p:nvPr/>
        </p:nvSpPr>
        <p:spPr>
          <a:xfrm>
            <a:off x="6763552" y="3060749"/>
            <a:ext cx="1114408" cy="369332"/>
          </a:xfrm>
          <a:prstGeom prst="rect">
            <a:avLst/>
          </a:prstGeom>
        </p:spPr>
        <p:txBody>
          <a:bodyPr wrap="non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概率判定</a:t>
            </a:r>
          </a:p>
        </p:txBody>
      </p:sp>
      <p:sp>
        <p:nvSpPr>
          <p:cNvPr id="13" name="Text Box 10">
            <a:extLst>
              <a:ext uri="{FF2B5EF4-FFF2-40B4-BE49-F238E27FC236}">
                <a16:creationId xmlns:a16="http://schemas.microsoft.com/office/drawing/2014/main" xmlns="" id="{EC21D069-8094-4966-9F4A-3E2F206EECD9}"/>
              </a:ext>
            </a:extLst>
          </p:cNvPr>
          <p:cNvSpPr txBox="1">
            <a:spLocks noChangeArrowheads="1"/>
          </p:cNvSpPr>
          <p:nvPr/>
        </p:nvSpPr>
        <p:spPr bwMode="auto">
          <a:xfrm>
            <a:off x="2133600" y="3060749"/>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zh-CN" altLang="en-US" b="1">
                <a:solidFill>
                  <a:schemeClr val="tx1">
                    <a:lumMod val="85000"/>
                    <a:lumOff val="15000"/>
                  </a:schemeClr>
                </a:solidFill>
                <a:latin typeface="微软雅黑" panose="020B0503020204020204" pitchFamily="34" charset="-122"/>
                <a:ea typeface="微软雅黑" panose="020B0503020204020204" pitchFamily="34" charset="-122"/>
              </a:rPr>
              <a:t>危险</a:t>
            </a:r>
          </a:p>
        </p:txBody>
      </p:sp>
      <p:sp>
        <p:nvSpPr>
          <p:cNvPr id="14" name="Text Box 11">
            <a:extLst>
              <a:ext uri="{FF2B5EF4-FFF2-40B4-BE49-F238E27FC236}">
                <a16:creationId xmlns:a16="http://schemas.microsoft.com/office/drawing/2014/main" xmlns="" id="{626F4C39-7E04-464D-BA45-032D8FB664CA}"/>
              </a:ext>
            </a:extLst>
          </p:cNvPr>
          <p:cNvSpPr txBox="1">
            <a:spLocks noChangeArrowheads="1"/>
          </p:cNvSpPr>
          <p:nvPr/>
        </p:nvSpPr>
        <p:spPr bwMode="auto">
          <a:xfrm>
            <a:off x="9409112" y="3060749"/>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lgn="ctr">
              <a:spcBef>
                <a:spcPct val="50000"/>
              </a:spcBef>
              <a:defRPr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a:t>风险</a:t>
            </a:r>
          </a:p>
        </p:txBody>
      </p:sp>
      <p:sp>
        <p:nvSpPr>
          <p:cNvPr id="15" name="箭头: V 形 14">
            <a:extLst>
              <a:ext uri="{FF2B5EF4-FFF2-40B4-BE49-F238E27FC236}">
                <a16:creationId xmlns:a16="http://schemas.microsoft.com/office/drawing/2014/main" xmlns="" id="{1671467F-55BB-404F-8355-C9BA7FD4FD3B}"/>
              </a:ext>
            </a:extLst>
          </p:cNvPr>
          <p:cNvSpPr/>
          <p:nvPr/>
        </p:nvSpPr>
        <p:spPr>
          <a:xfrm>
            <a:off x="3017053" y="3108514"/>
            <a:ext cx="147638" cy="271182"/>
          </a:xfrm>
          <a:prstGeom prst="chevron">
            <a:avLst>
              <a:gd name="adj" fmla="val 6168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5">
            <a:extLst>
              <a:ext uri="{FF2B5EF4-FFF2-40B4-BE49-F238E27FC236}">
                <a16:creationId xmlns:a16="http://schemas.microsoft.com/office/drawing/2014/main" xmlns="" id="{DDABC54E-B394-4D76-993C-F8E52D730A4C}"/>
              </a:ext>
            </a:extLst>
          </p:cNvPr>
          <p:cNvSpPr/>
          <p:nvPr/>
        </p:nvSpPr>
        <p:spPr>
          <a:xfrm>
            <a:off x="6022974" y="3108514"/>
            <a:ext cx="147638" cy="271182"/>
          </a:xfrm>
          <a:prstGeom prst="chevron">
            <a:avLst>
              <a:gd name="adj" fmla="val 6168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18">
            <a:extLst>
              <a:ext uri="{FF2B5EF4-FFF2-40B4-BE49-F238E27FC236}">
                <a16:creationId xmlns:a16="http://schemas.microsoft.com/office/drawing/2014/main" xmlns="" id="{5D9F89D3-A381-4DA6-92E3-410D56E70309}"/>
              </a:ext>
            </a:extLst>
          </p:cNvPr>
          <p:cNvSpPr/>
          <p:nvPr/>
        </p:nvSpPr>
        <p:spPr>
          <a:xfrm>
            <a:off x="9027309" y="3108514"/>
            <a:ext cx="147638" cy="271182"/>
          </a:xfrm>
          <a:prstGeom prst="chevron">
            <a:avLst>
              <a:gd name="adj" fmla="val 6168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矩形 19">
            <a:extLst>
              <a:ext uri="{FF2B5EF4-FFF2-40B4-BE49-F238E27FC236}">
                <a16:creationId xmlns:a16="http://schemas.microsoft.com/office/drawing/2014/main" xmlns="" id="{DF85BEA7-D77A-42C3-BC97-3EEC4075E024}"/>
              </a:ext>
            </a:extLst>
          </p:cNvPr>
          <p:cNvSpPr/>
          <p:nvPr/>
        </p:nvSpPr>
        <p:spPr>
          <a:xfrm>
            <a:off x="1722830" y="4918807"/>
            <a:ext cx="8746340" cy="876458"/>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风险评价是风险管理的主要内容，进行风险评价是预防和控制工伤事故、职业危害和环境破坏的必要手段。</a:t>
            </a:r>
          </a:p>
        </p:txBody>
      </p:sp>
      <p:sp>
        <p:nvSpPr>
          <p:cNvPr id="21" name="矩形 20">
            <a:extLst>
              <a:ext uri="{FF2B5EF4-FFF2-40B4-BE49-F238E27FC236}">
                <a16:creationId xmlns:a16="http://schemas.microsoft.com/office/drawing/2014/main" xmlns="" id="{DDFC80A3-9283-4B63-904F-CA3707083540}"/>
              </a:ext>
            </a:extLst>
          </p:cNvPr>
          <p:cNvSpPr/>
          <p:nvPr/>
        </p:nvSpPr>
        <p:spPr>
          <a:xfrm>
            <a:off x="5490706" y="2046758"/>
            <a:ext cx="1210589"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风险评价</a:t>
            </a:r>
          </a:p>
        </p:txBody>
      </p:sp>
    </p:spTree>
    <p:extLst>
      <p:ext uri="{BB962C8B-B14F-4D97-AF65-F5344CB8AC3E}">
        <p14:creationId xmlns:p14="http://schemas.microsoft.com/office/powerpoint/2010/main" val="188346773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F2EDC9B-0C97-4DAB-BF42-C1E472E265A3}"/>
              </a:ext>
            </a:extLst>
          </p:cNvPr>
          <p:cNvPicPr>
            <a:picLocks noChangeAspect="1"/>
          </p:cNvPicPr>
          <p:nvPr/>
        </p:nvPicPr>
        <p:blipFill rotWithShape="1">
          <a:blip r:embed="rId2">
            <a:extLst>
              <a:ext uri="{28A0092B-C50C-407E-A947-70E740481C1C}">
                <a14:useLocalDpi xmlns:a14="http://schemas.microsoft.com/office/drawing/2010/main" val="0"/>
              </a:ext>
            </a:extLst>
          </a:blip>
          <a:srcRect l="30847" r="3654"/>
          <a:stretch/>
        </p:blipFill>
        <p:spPr>
          <a:xfrm>
            <a:off x="1" y="2"/>
            <a:ext cx="6734628" cy="6857999"/>
          </a:xfrm>
          <a:custGeom>
            <a:avLst/>
            <a:gdLst>
              <a:gd name="connsiteX0" fmla="*/ 0 w 6734628"/>
              <a:gd name="connsiteY0" fmla="*/ 0 h 6857999"/>
              <a:gd name="connsiteX1" fmla="*/ 6734628 w 6734628"/>
              <a:gd name="connsiteY1" fmla="*/ 0 h 6857999"/>
              <a:gd name="connsiteX2" fmla="*/ 5387702 w 6734628"/>
              <a:gd name="connsiteY2" fmla="*/ 6857999 h 6857999"/>
              <a:gd name="connsiteX3" fmla="*/ 0 w 673462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34628" h="6857999">
                <a:moveTo>
                  <a:pt x="0" y="0"/>
                </a:moveTo>
                <a:lnTo>
                  <a:pt x="6734628" y="0"/>
                </a:lnTo>
                <a:lnTo>
                  <a:pt x="5387702" y="6857999"/>
                </a:lnTo>
                <a:lnTo>
                  <a:pt x="0" y="6857999"/>
                </a:lnTo>
                <a:close/>
              </a:path>
            </a:pathLst>
          </a:custGeom>
        </p:spPr>
      </p:pic>
      <p:sp>
        <p:nvSpPr>
          <p:cNvPr id="8" name="矩形 7">
            <a:extLst>
              <a:ext uri="{FF2B5EF4-FFF2-40B4-BE49-F238E27FC236}">
                <a16:creationId xmlns:a16="http://schemas.microsoft.com/office/drawing/2014/main" xmlns="" id="{801111F3-3DB0-4EED-A38A-392788BE3151}"/>
              </a:ext>
            </a:extLst>
          </p:cNvPr>
          <p:cNvSpPr/>
          <p:nvPr/>
        </p:nvSpPr>
        <p:spPr>
          <a:xfrm rot="666338">
            <a:off x="6220136" y="-384513"/>
            <a:ext cx="201412" cy="76270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xmlns="" id="{EB9B902A-C17E-4915-8879-DE69BF7963DC}"/>
              </a:ext>
            </a:extLst>
          </p:cNvPr>
          <p:cNvSpPr/>
          <p:nvPr/>
        </p:nvSpPr>
        <p:spPr>
          <a:xfrm>
            <a:off x="6603999" y="1962339"/>
            <a:ext cx="2844801" cy="2037018"/>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xmlns="" id="{D21254F2-359B-461A-90AF-399F1B9DD98D}"/>
              </a:ext>
            </a:extLst>
          </p:cNvPr>
          <p:cNvSpPr txBox="1"/>
          <p:nvPr/>
        </p:nvSpPr>
        <p:spPr>
          <a:xfrm>
            <a:off x="7532913" y="2049824"/>
            <a:ext cx="986971" cy="1862048"/>
          </a:xfrm>
          <a:prstGeom prst="rect">
            <a:avLst/>
          </a:prstGeom>
          <a:noFill/>
        </p:spPr>
        <p:txBody>
          <a:bodyPr wrap="square" rtlCol="0">
            <a:spAutoFit/>
          </a:bodyPr>
          <a:lstStyle/>
          <a:p>
            <a:pPr algn="ctr"/>
            <a:r>
              <a:rPr lang="en-US" altLang="zh-CN" sz="11500" dirty="0">
                <a:solidFill>
                  <a:schemeClr val="bg1"/>
                </a:solidFill>
                <a:latin typeface="Arial" panose="020B0604020202020204" pitchFamily="34" charset="0"/>
                <a:cs typeface="Arial" panose="020B0604020202020204" pitchFamily="34" charset="0"/>
              </a:rPr>
              <a:t>1</a:t>
            </a:r>
            <a:endParaRPr lang="zh-CN" altLang="en-US" sz="11500" dirty="0">
              <a:solidFill>
                <a:schemeClr val="bg1"/>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xmlns="" id="{894B0061-3A24-4262-869C-5C8C940E7D2A}"/>
              </a:ext>
            </a:extLst>
          </p:cNvPr>
          <p:cNvSpPr/>
          <p:nvPr/>
        </p:nvSpPr>
        <p:spPr>
          <a:xfrm>
            <a:off x="6603999" y="4331857"/>
            <a:ext cx="5075428" cy="707886"/>
          </a:xfrm>
          <a:prstGeom prst="rect">
            <a:avLst/>
          </a:prstGeom>
        </p:spPr>
        <p:txBody>
          <a:bodyPr wrap="none">
            <a:spAutoFit/>
          </a:bodyPr>
          <a:lstStyle/>
          <a:p>
            <a:pPr eaLnBrk="0" hangingPunct="0"/>
            <a:r>
              <a:rPr lang="en-US" altLang="zh-CN" sz="4000" b="1" dirty="0">
                <a:solidFill>
                  <a:srgbClr val="25536D"/>
                </a:solidFill>
                <a:latin typeface="黑体" panose="02010609060101010101" pitchFamily="49" charset="-122"/>
                <a:ea typeface="黑体" panose="02010609060101010101" pitchFamily="49" charset="-122"/>
              </a:rPr>
              <a:t>EHS</a:t>
            </a:r>
            <a:r>
              <a:rPr lang="zh-CN" altLang="en-US" sz="4000" b="1" dirty="0">
                <a:solidFill>
                  <a:srgbClr val="25536D"/>
                </a:solidFill>
                <a:latin typeface="黑体" panose="02010609060101010101" pitchFamily="49" charset="-122"/>
                <a:ea typeface="黑体" panose="02010609060101010101" pitchFamily="49" charset="-122"/>
              </a:rPr>
              <a:t>风险管理基础知识</a:t>
            </a:r>
          </a:p>
        </p:txBody>
      </p:sp>
    </p:spTree>
    <p:extLst>
      <p:ext uri="{BB962C8B-B14F-4D97-AF65-F5344CB8AC3E}">
        <p14:creationId xmlns:p14="http://schemas.microsoft.com/office/powerpoint/2010/main" val="13206166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C366E07F-8FDF-4095-9EB4-DD80BD96F0A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95F50381-2FEE-4C80-8C24-0253954B254B}"/>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D0A9B22E-14DE-4A11-8207-C2233D20F649}"/>
              </a:ext>
            </a:extLst>
          </p:cNvPr>
          <p:cNvSpPr/>
          <p:nvPr/>
        </p:nvSpPr>
        <p:spPr>
          <a:xfrm>
            <a:off x="479425" y="208487"/>
            <a:ext cx="2778325"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风险评价标准 </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7" name="矩形 6">
            <a:extLst>
              <a:ext uri="{FF2B5EF4-FFF2-40B4-BE49-F238E27FC236}">
                <a16:creationId xmlns:a16="http://schemas.microsoft.com/office/drawing/2014/main" xmlns="" id="{50238BA2-130C-4D1C-9411-8D4708FEBEE4}"/>
              </a:ext>
            </a:extLst>
          </p:cNvPr>
          <p:cNvSpPr/>
          <p:nvPr/>
        </p:nvSpPr>
        <p:spPr>
          <a:xfrm>
            <a:off x="5443697" y="2402988"/>
            <a:ext cx="6223000" cy="1291957"/>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系统安全性指标的目标值是风险评价的标准，如果没有评价系统危险性的标准，则无法判定系统安全性是否符合要求以及改善到什么程度才算是最佳值。</a:t>
            </a:r>
          </a:p>
        </p:txBody>
      </p:sp>
      <p:sp>
        <p:nvSpPr>
          <p:cNvPr id="8" name="矩形 7">
            <a:extLst>
              <a:ext uri="{FF2B5EF4-FFF2-40B4-BE49-F238E27FC236}">
                <a16:creationId xmlns:a16="http://schemas.microsoft.com/office/drawing/2014/main" xmlns="" id="{BF8AE72D-C444-48DE-B960-0A95E61C24A5}"/>
              </a:ext>
            </a:extLst>
          </p:cNvPr>
          <p:cNvSpPr/>
          <p:nvPr/>
        </p:nvSpPr>
        <p:spPr>
          <a:xfrm>
            <a:off x="5443697" y="4319665"/>
            <a:ext cx="6223000" cy="1289905"/>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风险评价标准的设定一般遵循</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ALARP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准则。（</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ALARP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准则</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即在合理和可行的前提下</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把工程中包含的各类风险降到尽可能低的水平。） </a:t>
            </a:r>
          </a:p>
        </p:txBody>
      </p:sp>
      <p:pic>
        <p:nvPicPr>
          <p:cNvPr id="12" name="图片 11">
            <a:extLst>
              <a:ext uri="{FF2B5EF4-FFF2-40B4-BE49-F238E27FC236}">
                <a16:creationId xmlns:a16="http://schemas.microsoft.com/office/drawing/2014/main" xmlns="" id="{4933FC15-167E-48DA-8A42-5D18C1E66BD5}"/>
              </a:ext>
            </a:extLst>
          </p:cNvPr>
          <p:cNvPicPr>
            <a:picLocks noChangeAspect="1"/>
          </p:cNvPicPr>
          <p:nvPr/>
        </p:nvPicPr>
        <p:blipFill>
          <a:blip r:embed="rId2">
            <a:extLst>
              <a:ext uri="{28A0092B-C50C-407E-A947-70E740481C1C}">
                <a14:useLocalDpi xmlns:a14="http://schemas.microsoft.com/office/drawing/2010/main" val="0"/>
              </a:ext>
            </a:extLst>
          </a:blip>
          <a:srcRect l="22315" r="19510" b="148"/>
          <a:stretch>
            <a:fillRect/>
          </a:stretch>
        </p:blipFill>
        <p:spPr>
          <a:xfrm>
            <a:off x="0" y="945721"/>
            <a:ext cx="5164297" cy="5912279"/>
          </a:xfrm>
          <a:custGeom>
            <a:avLst/>
            <a:gdLst>
              <a:gd name="connsiteX0" fmla="*/ 937265 w 3753213"/>
              <a:gd name="connsiteY0" fmla="*/ 0 h 4296818"/>
              <a:gd name="connsiteX1" fmla="*/ 3753213 w 3753213"/>
              <a:gd name="connsiteY1" fmla="*/ 0 h 4296818"/>
              <a:gd name="connsiteX2" fmla="*/ 2815949 w 3753213"/>
              <a:gd name="connsiteY2" fmla="*/ 4296818 h 4296818"/>
              <a:gd name="connsiteX3" fmla="*/ 0 w 3753213"/>
              <a:gd name="connsiteY3" fmla="*/ 4296818 h 4296818"/>
            </a:gdLst>
            <a:ahLst/>
            <a:cxnLst>
              <a:cxn ang="0">
                <a:pos x="connsiteX0" y="connsiteY0"/>
              </a:cxn>
              <a:cxn ang="0">
                <a:pos x="connsiteX1" y="connsiteY1"/>
              </a:cxn>
              <a:cxn ang="0">
                <a:pos x="connsiteX2" y="connsiteY2"/>
              </a:cxn>
              <a:cxn ang="0">
                <a:pos x="connsiteX3" y="connsiteY3"/>
              </a:cxn>
            </a:cxnLst>
            <a:rect l="l" t="t" r="r" b="b"/>
            <a:pathLst>
              <a:path w="3753213" h="4296818">
                <a:moveTo>
                  <a:pt x="937265" y="0"/>
                </a:moveTo>
                <a:lnTo>
                  <a:pt x="3753213" y="0"/>
                </a:lnTo>
                <a:lnTo>
                  <a:pt x="2815949" y="4296818"/>
                </a:lnTo>
                <a:lnTo>
                  <a:pt x="0" y="4296818"/>
                </a:lnTo>
                <a:close/>
              </a:path>
            </a:pathLst>
          </a:custGeom>
        </p:spPr>
      </p:pic>
      <p:sp>
        <p:nvSpPr>
          <p:cNvPr id="13" name="矩形 12">
            <a:extLst>
              <a:ext uri="{FF2B5EF4-FFF2-40B4-BE49-F238E27FC236}">
                <a16:creationId xmlns:a16="http://schemas.microsoft.com/office/drawing/2014/main" xmlns="" id="{7E2E5BE7-EFE1-4DA2-AA60-7F6AC11170F2}"/>
              </a:ext>
            </a:extLst>
          </p:cNvPr>
          <p:cNvSpPr/>
          <p:nvPr/>
        </p:nvSpPr>
        <p:spPr>
          <a:xfrm>
            <a:off x="5197794" y="2578099"/>
            <a:ext cx="131603" cy="1005835"/>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1EB673D8-14A8-41CD-81DE-C6224C6DFFEB}"/>
              </a:ext>
            </a:extLst>
          </p:cNvPr>
          <p:cNvSpPr/>
          <p:nvPr/>
        </p:nvSpPr>
        <p:spPr>
          <a:xfrm>
            <a:off x="5197794" y="4528819"/>
            <a:ext cx="131603" cy="1005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1043023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EC308F2A-F9F5-43F6-AF31-5DCB2648AEC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FB08071-5B97-4220-AB51-4ADE37C3120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0">
            <a:extLst>
              <a:ext uri="{FF2B5EF4-FFF2-40B4-BE49-F238E27FC236}">
                <a16:creationId xmlns:a16="http://schemas.microsoft.com/office/drawing/2014/main" xmlns="" id="{A61685E3-46A3-4999-9A3E-ACF821082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181" y="1159755"/>
            <a:ext cx="8275638" cy="539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xmlns="" id="{0B448D19-ECB7-4AB1-9FFD-294569B4384B}"/>
              </a:ext>
            </a:extLst>
          </p:cNvPr>
          <p:cNvSpPr/>
          <p:nvPr/>
        </p:nvSpPr>
        <p:spPr>
          <a:xfrm>
            <a:off x="479425" y="208487"/>
            <a:ext cx="2778325"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风险评价标准 </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08140336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A176AE0A-4BCA-4A0B-A6BB-302CB6D00199}"/>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DB0EAD1F-40FF-47F3-B79C-1937C762ACBA}"/>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D1B6AA2D-F3F8-4DE5-BB7A-5446272587C3}"/>
              </a:ext>
            </a:extLst>
          </p:cNvPr>
          <p:cNvSpPr/>
          <p:nvPr/>
        </p:nvSpPr>
        <p:spPr>
          <a:xfrm>
            <a:off x="479425" y="208487"/>
            <a:ext cx="3877985"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风险辨识与评价程序</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7" name="平行四边形 6">
            <a:extLst>
              <a:ext uri="{FF2B5EF4-FFF2-40B4-BE49-F238E27FC236}">
                <a16:creationId xmlns:a16="http://schemas.microsoft.com/office/drawing/2014/main" xmlns="" id="{3A913793-85B9-4A15-9EFA-9C5B72BD4D49}"/>
              </a:ext>
            </a:extLst>
          </p:cNvPr>
          <p:cNvSpPr/>
          <p:nvPr/>
        </p:nvSpPr>
        <p:spPr>
          <a:xfrm>
            <a:off x="999930" y="1725919"/>
            <a:ext cx="1857829" cy="1030509"/>
          </a:xfrm>
          <a:prstGeom prst="parallelogram">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a:extLst>
              <a:ext uri="{FF2B5EF4-FFF2-40B4-BE49-F238E27FC236}">
                <a16:creationId xmlns:a16="http://schemas.microsoft.com/office/drawing/2014/main" xmlns="" id="{9937C860-34A1-4DE6-AB57-CA942C66CCFD}"/>
              </a:ext>
            </a:extLst>
          </p:cNvPr>
          <p:cNvSpPr/>
          <p:nvPr/>
        </p:nvSpPr>
        <p:spPr>
          <a:xfrm>
            <a:off x="2576552" y="4625953"/>
            <a:ext cx="1857829" cy="1030509"/>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a:extLst>
              <a:ext uri="{FF2B5EF4-FFF2-40B4-BE49-F238E27FC236}">
                <a16:creationId xmlns:a16="http://schemas.microsoft.com/office/drawing/2014/main" xmlns="" id="{DE56F663-4ACA-4437-A674-71E6894527A5}"/>
              </a:ext>
            </a:extLst>
          </p:cNvPr>
          <p:cNvSpPr/>
          <p:nvPr/>
        </p:nvSpPr>
        <p:spPr>
          <a:xfrm>
            <a:off x="4434381" y="1724487"/>
            <a:ext cx="1857829" cy="1030509"/>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xmlns="" id="{D85276A9-65A3-4D4F-B436-6F42476182D1}"/>
              </a:ext>
            </a:extLst>
          </p:cNvPr>
          <p:cNvSpPr/>
          <p:nvPr/>
        </p:nvSpPr>
        <p:spPr>
          <a:xfrm>
            <a:off x="6078101" y="4625953"/>
            <a:ext cx="1857829" cy="1030509"/>
          </a:xfrm>
          <a:prstGeom prst="parallelogram">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xmlns="" id="{50811523-22FC-448E-A043-D164B45A0D22}"/>
              </a:ext>
            </a:extLst>
          </p:cNvPr>
          <p:cNvSpPr/>
          <p:nvPr/>
        </p:nvSpPr>
        <p:spPr>
          <a:xfrm>
            <a:off x="7868832" y="1724487"/>
            <a:ext cx="1857829" cy="1030509"/>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xmlns="" id="{2D9BD6AE-CD4D-4807-ADD5-34DFFFBFC254}"/>
              </a:ext>
            </a:extLst>
          </p:cNvPr>
          <p:cNvSpPr/>
          <p:nvPr/>
        </p:nvSpPr>
        <p:spPr>
          <a:xfrm>
            <a:off x="9558033" y="4625953"/>
            <a:ext cx="1857829" cy="1030509"/>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F113236D-18C0-4591-9327-68B3E1B21432}"/>
              </a:ext>
            </a:extLst>
          </p:cNvPr>
          <p:cNvSpPr/>
          <p:nvPr/>
        </p:nvSpPr>
        <p:spPr>
          <a:xfrm>
            <a:off x="1139205" y="2056507"/>
            <a:ext cx="157927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划分作业活动</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xmlns="" id="{685294D1-A2A5-4D75-8A7A-503CC7DAFB63}"/>
              </a:ext>
            </a:extLst>
          </p:cNvPr>
          <p:cNvSpPr/>
          <p:nvPr/>
        </p:nvSpPr>
        <p:spPr>
          <a:xfrm>
            <a:off x="2878495" y="4956541"/>
            <a:ext cx="1114408" cy="369332"/>
          </a:xfrm>
          <a:prstGeom prst="rect">
            <a:avLst/>
          </a:prstGeom>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辨识风险</a:t>
            </a:r>
          </a:p>
        </p:txBody>
      </p:sp>
      <p:sp>
        <p:nvSpPr>
          <p:cNvPr id="16" name="矩形 15">
            <a:extLst>
              <a:ext uri="{FF2B5EF4-FFF2-40B4-BE49-F238E27FC236}">
                <a16:creationId xmlns:a16="http://schemas.microsoft.com/office/drawing/2014/main" xmlns="" id="{1F3809AD-7474-4C12-8635-FCB1653F6CED}"/>
              </a:ext>
            </a:extLst>
          </p:cNvPr>
          <p:cNvSpPr/>
          <p:nvPr/>
        </p:nvSpPr>
        <p:spPr>
          <a:xfrm>
            <a:off x="4834275" y="2056507"/>
            <a:ext cx="1114408" cy="369332"/>
          </a:xfrm>
          <a:prstGeom prst="rect">
            <a:avLst/>
          </a:prstGeom>
        </p:spPr>
        <p:txBody>
          <a:bodyPr wrap="non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评价风险</a:t>
            </a:r>
          </a:p>
        </p:txBody>
      </p:sp>
      <p:sp>
        <p:nvSpPr>
          <p:cNvPr id="17" name="矩形 16">
            <a:extLst>
              <a:ext uri="{FF2B5EF4-FFF2-40B4-BE49-F238E27FC236}">
                <a16:creationId xmlns:a16="http://schemas.microsoft.com/office/drawing/2014/main" xmlns="" id="{577807C5-92E2-41A0-9D1A-F817F0A14BF8}"/>
              </a:ext>
            </a:extLst>
          </p:cNvPr>
          <p:cNvSpPr/>
          <p:nvPr/>
        </p:nvSpPr>
        <p:spPr>
          <a:xfrm>
            <a:off x="6335852" y="4864208"/>
            <a:ext cx="1345869" cy="646331"/>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确定是否为可容许风险</a:t>
            </a:r>
          </a:p>
        </p:txBody>
      </p:sp>
      <p:sp>
        <p:nvSpPr>
          <p:cNvPr id="18" name="矩形 17">
            <a:extLst>
              <a:ext uri="{FF2B5EF4-FFF2-40B4-BE49-F238E27FC236}">
                <a16:creationId xmlns:a16="http://schemas.microsoft.com/office/drawing/2014/main" xmlns="" id="{8D177022-15CF-4BAC-A976-DDCD57E3C261}"/>
              </a:ext>
            </a:extLst>
          </p:cNvPr>
          <p:cNvSpPr/>
          <p:nvPr/>
        </p:nvSpPr>
        <p:spPr>
          <a:xfrm>
            <a:off x="8063905" y="1962741"/>
            <a:ext cx="1494128" cy="646331"/>
          </a:xfrm>
          <a:prstGeom prst="rect">
            <a:avLst/>
          </a:prstGeom>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制定风险控制计划</a:t>
            </a:r>
          </a:p>
        </p:txBody>
      </p:sp>
      <p:sp>
        <p:nvSpPr>
          <p:cNvPr id="19" name="矩形 18">
            <a:extLst>
              <a:ext uri="{FF2B5EF4-FFF2-40B4-BE49-F238E27FC236}">
                <a16:creationId xmlns:a16="http://schemas.microsoft.com/office/drawing/2014/main" xmlns="" id="{79ECABB6-FB67-4532-9E5E-FB8D26A0F20C}"/>
              </a:ext>
            </a:extLst>
          </p:cNvPr>
          <p:cNvSpPr/>
          <p:nvPr/>
        </p:nvSpPr>
        <p:spPr>
          <a:xfrm>
            <a:off x="9741425" y="4853075"/>
            <a:ext cx="1466193" cy="646331"/>
          </a:xfrm>
          <a:prstGeom prst="rect">
            <a:avLst/>
          </a:prstGeom>
        </p:spPr>
        <p:txBody>
          <a:bodyPr wrap="square">
            <a:spAutoFit/>
          </a:bodyPr>
          <a:lstStyle/>
          <a:p>
            <a:pPr algn="ct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评审控制计划的适宜性</a:t>
            </a:r>
          </a:p>
        </p:txBody>
      </p:sp>
      <p:cxnSp>
        <p:nvCxnSpPr>
          <p:cNvPr id="21" name="直接连接符 20">
            <a:extLst>
              <a:ext uri="{FF2B5EF4-FFF2-40B4-BE49-F238E27FC236}">
                <a16:creationId xmlns:a16="http://schemas.microsoft.com/office/drawing/2014/main" xmlns="" id="{3BD5D53A-FA90-4195-A865-64F13E9A8496}"/>
              </a:ext>
            </a:extLst>
          </p:cNvPr>
          <p:cNvCxnSpPr/>
          <p:nvPr/>
        </p:nvCxnSpPr>
        <p:spPr>
          <a:xfrm>
            <a:off x="0" y="3683000"/>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xmlns="" id="{9743FBF8-6D0A-4BF5-BD4D-E58B9AA15A7D}"/>
              </a:ext>
            </a:extLst>
          </p:cNvPr>
          <p:cNvSpPr/>
          <p:nvPr/>
        </p:nvSpPr>
        <p:spPr>
          <a:xfrm>
            <a:off x="1697286" y="3568894"/>
            <a:ext cx="231559" cy="231559"/>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a:extLst>
              <a:ext uri="{FF2B5EF4-FFF2-40B4-BE49-F238E27FC236}">
                <a16:creationId xmlns:a16="http://schemas.microsoft.com/office/drawing/2014/main" xmlns="" id="{BF6B9C8E-A6EA-46F8-B3BE-CDDF43D6C888}"/>
              </a:ext>
            </a:extLst>
          </p:cNvPr>
          <p:cNvCxnSpPr/>
          <p:nvPr/>
        </p:nvCxnSpPr>
        <p:spPr>
          <a:xfrm>
            <a:off x="1813065" y="2756428"/>
            <a:ext cx="0" cy="82550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xmlns="" id="{BA792373-34C1-4443-BE23-9223BC640385}"/>
              </a:ext>
            </a:extLst>
          </p:cNvPr>
          <p:cNvSpPr/>
          <p:nvPr/>
        </p:nvSpPr>
        <p:spPr>
          <a:xfrm>
            <a:off x="3428603" y="3568894"/>
            <a:ext cx="231559" cy="2315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xmlns="" id="{B5F9575C-2BBF-447D-BD3F-7733D58E0736}"/>
              </a:ext>
            </a:extLst>
          </p:cNvPr>
          <p:cNvSpPr/>
          <p:nvPr/>
        </p:nvSpPr>
        <p:spPr>
          <a:xfrm>
            <a:off x="5159920" y="3575011"/>
            <a:ext cx="231559" cy="231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xmlns="" id="{78AF0667-3316-4232-BC2F-3149A17A4F8E}"/>
              </a:ext>
            </a:extLst>
          </p:cNvPr>
          <p:cNvSpPr/>
          <p:nvPr/>
        </p:nvSpPr>
        <p:spPr>
          <a:xfrm>
            <a:off x="6891237" y="3575010"/>
            <a:ext cx="231559" cy="231559"/>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a:extLst>
              <a:ext uri="{FF2B5EF4-FFF2-40B4-BE49-F238E27FC236}">
                <a16:creationId xmlns:a16="http://schemas.microsoft.com/office/drawing/2014/main" xmlns="" id="{DE52761B-7DC8-4B1C-9CE8-D244D55D6998}"/>
              </a:ext>
            </a:extLst>
          </p:cNvPr>
          <p:cNvSpPr/>
          <p:nvPr/>
        </p:nvSpPr>
        <p:spPr>
          <a:xfrm>
            <a:off x="8622554" y="3575009"/>
            <a:ext cx="231559" cy="2315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a:extLst>
              <a:ext uri="{FF2B5EF4-FFF2-40B4-BE49-F238E27FC236}">
                <a16:creationId xmlns:a16="http://schemas.microsoft.com/office/drawing/2014/main" xmlns="" id="{E5E2C76E-674E-4CF0-B8DA-49030DEEE935}"/>
              </a:ext>
            </a:extLst>
          </p:cNvPr>
          <p:cNvSpPr/>
          <p:nvPr/>
        </p:nvSpPr>
        <p:spPr>
          <a:xfrm>
            <a:off x="10353872" y="3575008"/>
            <a:ext cx="231559" cy="2315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1" name="直接连接符 30">
            <a:extLst>
              <a:ext uri="{FF2B5EF4-FFF2-40B4-BE49-F238E27FC236}">
                <a16:creationId xmlns:a16="http://schemas.microsoft.com/office/drawing/2014/main" xmlns="" id="{F284C08B-FDCC-410D-98F8-5959F15DEC1F}"/>
              </a:ext>
            </a:extLst>
          </p:cNvPr>
          <p:cNvCxnSpPr/>
          <p:nvPr/>
        </p:nvCxnSpPr>
        <p:spPr>
          <a:xfrm>
            <a:off x="3533915" y="3800453"/>
            <a:ext cx="0" cy="82550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xmlns="" id="{5DE0AA17-1EC7-4D12-AF1C-1C280EDBB6F4}"/>
              </a:ext>
            </a:extLst>
          </p:cNvPr>
          <p:cNvCxnSpPr/>
          <p:nvPr/>
        </p:nvCxnSpPr>
        <p:spPr>
          <a:xfrm>
            <a:off x="5280165" y="2756428"/>
            <a:ext cx="0" cy="82550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xmlns="" id="{28276720-22D0-4108-89AD-775E70537C10}"/>
              </a:ext>
            </a:extLst>
          </p:cNvPr>
          <p:cNvCxnSpPr/>
          <p:nvPr/>
        </p:nvCxnSpPr>
        <p:spPr>
          <a:xfrm>
            <a:off x="7007016" y="3800453"/>
            <a:ext cx="0" cy="82550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xmlns="" id="{3783BCA1-1642-4E7C-9935-78DBF72A9DCB}"/>
              </a:ext>
            </a:extLst>
          </p:cNvPr>
          <p:cNvCxnSpPr/>
          <p:nvPr/>
        </p:nvCxnSpPr>
        <p:spPr>
          <a:xfrm>
            <a:off x="8728506" y="2756428"/>
            <a:ext cx="0" cy="82550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A4B81275-CFF2-469F-AA90-0922DB5855E8}"/>
              </a:ext>
            </a:extLst>
          </p:cNvPr>
          <p:cNvCxnSpPr/>
          <p:nvPr/>
        </p:nvCxnSpPr>
        <p:spPr>
          <a:xfrm>
            <a:off x="10474522" y="3800453"/>
            <a:ext cx="0" cy="82550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等腰三角形 35">
            <a:extLst>
              <a:ext uri="{FF2B5EF4-FFF2-40B4-BE49-F238E27FC236}">
                <a16:creationId xmlns:a16="http://schemas.microsoft.com/office/drawing/2014/main" xmlns="" id="{B830B277-5CAF-4EF2-A903-3E3A674B2EC9}"/>
              </a:ext>
            </a:extLst>
          </p:cNvPr>
          <p:cNvSpPr/>
          <p:nvPr/>
        </p:nvSpPr>
        <p:spPr>
          <a:xfrm rot="5400000">
            <a:off x="2612210" y="3599804"/>
            <a:ext cx="142779" cy="16639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a:extLst>
              <a:ext uri="{FF2B5EF4-FFF2-40B4-BE49-F238E27FC236}">
                <a16:creationId xmlns:a16="http://schemas.microsoft.com/office/drawing/2014/main" xmlns="" id="{B0C11475-25B9-429F-BB3D-BC42B1B4770B}"/>
              </a:ext>
            </a:extLst>
          </p:cNvPr>
          <p:cNvSpPr/>
          <p:nvPr/>
        </p:nvSpPr>
        <p:spPr>
          <a:xfrm rot="5400000">
            <a:off x="4352666" y="3599804"/>
            <a:ext cx="142779" cy="16639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a:extLst>
              <a:ext uri="{FF2B5EF4-FFF2-40B4-BE49-F238E27FC236}">
                <a16:creationId xmlns:a16="http://schemas.microsoft.com/office/drawing/2014/main" xmlns="" id="{0A2548CA-D91A-4B95-97F1-B5F4A9A64FDD}"/>
              </a:ext>
            </a:extLst>
          </p:cNvPr>
          <p:cNvSpPr/>
          <p:nvPr/>
        </p:nvSpPr>
        <p:spPr>
          <a:xfrm rot="5400000">
            <a:off x="6061226" y="3599803"/>
            <a:ext cx="142779" cy="16639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a:extLst>
              <a:ext uri="{FF2B5EF4-FFF2-40B4-BE49-F238E27FC236}">
                <a16:creationId xmlns:a16="http://schemas.microsoft.com/office/drawing/2014/main" xmlns="" id="{7B0023A0-7DFD-445C-810A-D5E7E82A748C}"/>
              </a:ext>
            </a:extLst>
          </p:cNvPr>
          <p:cNvSpPr/>
          <p:nvPr/>
        </p:nvSpPr>
        <p:spPr>
          <a:xfrm rot="5400000">
            <a:off x="7801285" y="3599803"/>
            <a:ext cx="142779" cy="16639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a:extLst>
              <a:ext uri="{FF2B5EF4-FFF2-40B4-BE49-F238E27FC236}">
                <a16:creationId xmlns:a16="http://schemas.microsoft.com/office/drawing/2014/main" xmlns="" id="{73E103F9-4777-4BF5-85B3-51889B8605C5}"/>
              </a:ext>
            </a:extLst>
          </p:cNvPr>
          <p:cNvSpPr/>
          <p:nvPr/>
        </p:nvSpPr>
        <p:spPr>
          <a:xfrm rot="5400000">
            <a:off x="9509732" y="3599803"/>
            <a:ext cx="142779" cy="16639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618024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922964C8-BB54-4667-8435-FB16FFA9A560}"/>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5D091F2-BC3F-4474-A41B-CCEBA1B6F207}"/>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Box 2">
            <a:extLst>
              <a:ext uri="{FF2B5EF4-FFF2-40B4-BE49-F238E27FC236}">
                <a16:creationId xmlns:a16="http://schemas.microsoft.com/office/drawing/2014/main" xmlns="" id="{DCCB78C4-242B-4F09-AB99-918F5C0C9531}"/>
              </a:ext>
            </a:extLst>
          </p:cNvPr>
          <p:cNvSpPr txBox="1">
            <a:spLocks noChangeArrowheads="1"/>
          </p:cNvSpPr>
          <p:nvPr/>
        </p:nvSpPr>
        <p:spPr bwMode="gray">
          <a:xfrm>
            <a:off x="479425" y="206486"/>
            <a:ext cx="6750566"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dirty="0"/>
              <a:t>典型风险辨识与评价方法及</a:t>
            </a:r>
            <a:r>
              <a:rPr lang="zh-CN" altLang="zh-CN" dirty="0"/>
              <a:t>适用对象</a:t>
            </a:r>
            <a:endParaRPr lang="en-US" altLang="zh-CN" dirty="0"/>
          </a:p>
        </p:txBody>
      </p:sp>
      <p:graphicFrame>
        <p:nvGraphicFramePr>
          <p:cNvPr id="8" name="Group 3">
            <a:extLst>
              <a:ext uri="{FF2B5EF4-FFF2-40B4-BE49-F238E27FC236}">
                <a16:creationId xmlns:a16="http://schemas.microsoft.com/office/drawing/2014/main" xmlns="" id="{6DF7D92B-1086-4C71-AE28-15F4358F6F5A}"/>
              </a:ext>
            </a:extLst>
          </p:cNvPr>
          <p:cNvGraphicFramePr>
            <a:graphicFrameLocks noGrp="1"/>
          </p:cNvGraphicFramePr>
          <p:nvPr>
            <p:extLst>
              <p:ext uri="{D42A27DB-BD31-4B8C-83A1-F6EECF244321}">
                <p14:modId xmlns:p14="http://schemas.microsoft.com/office/powerpoint/2010/main" val="3231089403"/>
              </p:ext>
            </p:extLst>
          </p:nvPr>
        </p:nvGraphicFramePr>
        <p:xfrm>
          <a:off x="1586706" y="1790703"/>
          <a:ext cx="9018587" cy="2971794"/>
        </p:xfrm>
        <a:graphic>
          <a:graphicData uri="http://schemas.openxmlformats.org/drawingml/2006/table">
            <a:tbl>
              <a:tblPr/>
              <a:tblGrid>
                <a:gridCol w="3352274">
                  <a:extLst>
                    <a:ext uri="{9D8B030D-6E8A-4147-A177-3AD203B41FA5}">
                      <a16:colId xmlns:a16="http://schemas.microsoft.com/office/drawing/2014/main" xmlns="" val="3062706835"/>
                    </a:ext>
                  </a:extLst>
                </a:gridCol>
                <a:gridCol w="5666313">
                  <a:extLst>
                    <a:ext uri="{9D8B030D-6E8A-4147-A177-3AD203B41FA5}">
                      <a16:colId xmlns:a16="http://schemas.microsoft.com/office/drawing/2014/main" xmlns="" val="1593669044"/>
                    </a:ext>
                  </a:extLst>
                </a:gridCol>
              </a:tblGrid>
              <a:tr h="657778">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1" lang="zh-CN" altLang="en-US" sz="1800" b="1" i="0"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rPr>
                        <a:t>方法</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1" lang="zh-CN" altLang="en-US" sz="1800" b="1" i="0" u="none" strike="noStrike" kern="1200" cap="none" normalizeH="0" baseline="0" dirty="0">
                          <a:ln>
                            <a:noFill/>
                          </a:ln>
                          <a:solidFill>
                            <a:schemeClr val="accent6"/>
                          </a:solidFill>
                          <a:effectLst/>
                          <a:latin typeface="微软雅黑" panose="020B0503020204020204" pitchFamily="34" charset="-122"/>
                          <a:ea typeface="微软雅黑" panose="020B0503020204020204" pitchFamily="34" charset="-122"/>
                          <a:cs typeface="+mn-cs"/>
                        </a:rPr>
                        <a:t>适用对象</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44410941"/>
                  </a:ext>
                </a:extLst>
              </a:tr>
              <a:tr h="579159">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预危险性分析（</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PHA</a:t>
                      </a: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方案开发初期，施工、维修前的概略分析与评价</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821123125"/>
                  </a:ext>
                </a:extLst>
              </a:tr>
              <a:tr h="579159">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工作危害分析（ </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JHA</a:t>
                      </a: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 ）</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作业活动</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92859577"/>
                  </a:ext>
                </a:extLst>
              </a:tr>
              <a:tr h="568677">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安全检查表分析（ </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SCL</a:t>
                      </a: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 ）</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设施设备、装置、操作管理</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98097687"/>
                  </a:ext>
                </a:extLst>
              </a:tr>
              <a:tr h="587021">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危险与可操作性分析（ </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HAZOP</a:t>
                      </a: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 ）</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复杂工艺和操作过程</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64872420"/>
                  </a:ext>
                </a:extLst>
              </a:tr>
            </a:tbl>
          </a:graphicData>
        </a:graphic>
      </p:graphicFrame>
      <p:sp>
        <p:nvSpPr>
          <p:cNvPr id="9" name="Text Box 38">
            <a:extLst>
              <a:ext uri="{FF2B5EF4-FFF2-40B4-BE49-F238E27FC236}">
                <a16:creationId xmlns:a16="http://schemas.microsoft.com/office/drawing/2014/main" xmlns="" id="{C7C83349-27DB-40BA-B0DD-D5E0DC1E6761}"/>
              </a:ext>
            </a:extLst>
          </p:cNvPr>
          <p:cNvSpPr txBox="1">
            <a:spLocks noChangeArrowheads="1"/>
          </p:cNvSpPr>
          <p:nvPr/>
        </p:nvSpPr>
        <p:spPr bwMode="auto">
          <a:xfrm>
            <a:off x="1484312" y="5114478"/>
            <a:ext cx="9247187" cy="8744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just">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dirty="0"/>
              <a:t>其他方法有：事故树分析、事件树分析、比较法、作业条件危害分析法、道化法、蒙德法、概率统计分析法、故障类型及影响分析等。</a:t>
            </a:r>
          </a:p>
        </p:txBody>
      </p:sp>
    </p:spTree>
    <p:extLst>
      <p:ext uri="{BB962C8B-B14F-4D97-AF65-F5344CB8AC3E}">
        <p14:creationId xmlns:p14="http://schemas.microsoft.com/office/powerpoint/2010/main" val="131041097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0836F580-6D21-468D-95EE-90D1AA4C1FF8}"/>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C862B9E6-1F8D-464F-B92F-64A9B119CA3D}"/>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Group 3">
            <a:extLst>
              <a:ext uri="{FF2B5EF4-FFF2-40B4-BE49-F238E27FC236}">
                <a16:creationId xmlns:a16="http://schemas.microsoft.com/office/drawing/2014/main" xmlns="" id="{75202AB7-383F-4124-8D07-C95E45E16A46}"/>
              </a:ext>
            </a:extLst>
          </p:cNvPr>
          <p:cNvGraphicFramePr>
            <a:graphicFrameLocks noGrp="1"/>
          </p:cNvGraphicFramePr>
          <p:nvPr>
            <p:ph idx="1"/>
            <p:extLst>
              <p:ext uri="{D42A27DB-BD31-4B8C-83A1-F6EECF244321}">
                <p14:modId xmlns:p14="http://schemas.microsoft.com/office/powerpoint/2010/main" val="434596841"/>
              </p:ext>
            </p:extLst>
          </p:nvPr>
        </p:nvGraphicFramePr>
        <p:xfrm>
          <a:off x="1473200" y="2265170"/>
          <a:ext cx="9245600" cy="2689212"/>
        </p:xfrm>
        <a:graphic>
          <a:graphicData uri="http://schemas.openxmlformats.org/drawingml/2006/table">
            <a:tbl>
              <a:tblPr/>
              <a:tblGrid>
                <a:gridCol w="2762623">
                  <a:extLst>
                    <a:ext uri="{9D8B030D-6E8A-4147-A177-3AD203B41FA5}">
                      <a16:colId xmlns:a16="http://schemas.microsoft.com/office/drawing/2014/main" xmlns="" val="1286680194"/>
                    </a:ext>
                  </a:extLst>
                </a:gridCol>
                <a:gridCol w="727663">
                  <a:extLst>
                    <a:ext uri="{9D8B030D-6E8A-4147-A177-3AD203B41FA5}">
                      <a16:colId xmlns:a16="http://schemas.microsoft.com/office/drawing/2014/main" xmlns="" val="712026225"/>
                    </a:ext>
                  </a:extLst>
                </a:gridCol>
                <a:gridCol w="727663">
                  <a:extLst>
                    <a:ext uri="{9D8B030D-6E8A-4147-A177-3AD203B41FA5}">
                      <a16:colId xmlns:a16="http://schemas.microsoft.com/office/drawing/2014/main" xmlns="" val="380040960"/>
                    </a:ext>
                  </a:extLst>
                </a:gridCol>
                <a:gridCol w="727663">
                  <a:extLst>
                    <a:ext uri="{9D8B030D-6E8A-4147-A177-3AD203B41FA5}">
                      <a16:colId xmlns:a16="http://schemas.microsoft.com/office/drawing/2014/main" xmlns="" val="4267863841"/>
                    </a:ext>
                  </a:extLst>
                </a:gridCol>
                <a:gridCol w="647405">
                  <a:extLst>
                    <a:ext uri="{9D8B030D-6E8A-4147-A177-3AD203B41FA5}">
                      <a16:colId xmlns:a16="http://schemas.microsoft.com/office/drawing/2014/main" xmlns="" val="3809298833"/>
                    </a:ext>
                  </a:extLst>
                </a:gridCol>
                <a:gridCol w="647407">
                  <a:extLst>
                    <a:ext uri="{9D8B030D-6E8A-4147-A177-3AD203B41FA5}">
                      <a16:colId xmlns:a16="http://schemas.microsoft.com/office/drawing/2014/main" xmlns="" val="1668172131"/>
                    </a:ext>
                  </a:extLst>
                </a:gridCol>
                <a:gridCol w="727663">
                  <a:extLst>
                    <a:ext uri="{9D8B030D-6E8A-4147-A177-3AD203B41FA5}">
                      <a16:colId xmlns:a16="http://schemas.microsoft.com/office/drawing/2014/main" xmlns="" val="3613456338"/>
                    </a:ext>
                  </a:extLst>
                </a:gridCol>
                <a:gridCol w="809703">
                  <a:extLst>
                    <a:ext uri="{9D8B030D-6E8A-4147-A177-3AD203B41FA5}">
                      <a16:colId xmlns:a16="http://schemas.microsoft.com/office/drawing/2014/main" xmlns="" val="3855172087"/>
                    </a:ext>
                  </a:extLst>
                </a:gridCol>
                <a:gridCol w="727663">
                  <a:extLst>
                    <a:ext uri="{9D8B030D-6E8A-4147-A177-3AD203B41FA5}">
                      <a16:colId xmlns:a16="http://schemas.microsoft.com/office/drawing/2014/main" xmlns="" val="2639512642"/>
                    </a:ext>
                  </a:extLst>
                </a:gridCol>
                <a:gridCol w="740147">
                  <a:extLst>
                    <a:ext uri="{9D8B030D-6E8A-4147-A177-3AD203B41FA5}">
                      <a16:colId xmlns:a16="http://schemas.microsoft.com/office/drawing/2014/main" xmlns="" val="1300649479"/>
                    </a:ext>
                  </a:extLst>
                </a:gridCol>
              </a:tblGrid>
              <a:tr h="847320">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生产阶段</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评价方法</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w="12700" cap="flat" cmpd="sng" algn="ctr">
                      <a:solidFill>
                        <a:schemeClr val="tx1"/>
                      </a:solidFill>
                      <a:prstDash val="solid"/>
                      <a:round/>
                      <a:headEnd type="none" w="sm" len="lg"/>
                      <a:tailEnd type="triangle" w="sm" len="lg"/>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研究</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开发</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设</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计</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试生产</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工程</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施工</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建设</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启动</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正常</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运行</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扩</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建</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事故</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调查</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拆除</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退役</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746393930"/>
                  </a:ext>
                </a:extLst>
              </a:tr>
              <a:tr h="460473">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安全检查表</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 </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800950741"/>
                  </a:ext>
                </a:extLst>
              </a:tr>
              <a:tr h="460473">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工作危害分析</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88176307"/>
                  </a:ext>
                </a:extLst>
              </a:tr>
              <a:tr h="460473">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预先危险性分析</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298125790"/>
                  </a:ext>
                </a:extLst>
              </a:tr>
              <a:tr h="460473">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accent2"/>
                          </a:solidFill>
                          <a:effectLst/>
                          <a:latin typeface="微软雅黑" panose="020B0503020204020204" pitchFamily="34" charset="-122"/>
                          <a:ea typeface="微软雅黑" panose="020B0503020204020204" pitchFamily="34" charset="-122"/>
                        </a:rPr>
                        <a:t>危险可操作性分析</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rgbClr val="A90119"/>
                          </a:solidFill>
                          <a:effectLst/>
                          <a:latin typeface="微软雅黑" panose="020B0503020204020204" pitchFamily="34" charset="-122"/>
                          <a:ea typeface="微软雅黑" panose="020B0503020204020204" pitchFamily="34" charset="-122"/>
                        </a:rPr>
                        <a:t>√</a:t>
                      </a: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T="45700" marB="457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634120433"/>
                  </a:ext>
                </a:extLst>
              </a:tr>
            </a:tbl>
          </a:graphicData>
        </a:graphic>
      </p:graphicFrame>
      <p:sp>
        <p:nvSpPr>
          <p:cNvPr id="8" name="Text Box 80">
            <a:extLst>
              <a:ext uri="{FF2B5EF4-FFF2-40B4-BE49-F238E27FC236}">
                <a16:creationId xmlns:a16="http://schemas.microsoft.com/office/drawing/2014/main" xmlns="" id="{778773AA-E64E-4EBE-A3CA-F801B9380CDB}"/>
              </a:ext>
            </a:extLst>
          </p:cNvPr>
          <p:cNvSpPr txBox="1">
            <a:spLocks noChangeArrowheads="1"/>
          </p:cNvSpPr>
          <p:nvPr/>
        </p:nvSpPr>
        <p:spPr bwMode="auto">
          <a:xfrm>
            <a:off x="1473201" y="5287318"/>
            <a:ext cx="47625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zh-CN" altLang="en-US" sz="1400" dirty="0">
                <a:latin typeface="微软雅黑" panose="020B0503020204020204" pitchFamily="34" charset="-122"/>
                <a:ea typeface="微软雅黑" panose="020B0503020204020204" pitchFamily="34" charset="-122"/>
              </a:rPr>
              <a:t>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”表示很少使用或不适用；“</a:t>
            </a:r>
            <a:r>
              <a:rPr lang="zh-CN" altLang="en-US" sz="1400" dirty="0">
                <a:solidFill>
                  <a:srgbClr val="A90119"/>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”表示通常使用。</a:t>
            </a:r>
          </a:p>
        </p:txBody>
      </p:sp>
      <p:sp>
        <p:nvSpPr>
          <p:cNvPr id="9" name="Text Box 2">
            <a:extLst>
              <a:ext uri="{FF2B5EF4-FFF2-40B4-BE49-F238E27FC236}">
                <a16:creationId xmlns:a16="http://schemas.microsoft.com/office/drawing/2014/main" xmlns="" id="{14C29132-D8FA-4DC9-9771-07B1906E55E3}"/>
              </a:ext>
            </a:extLst>
          </p:cNvPr>
          <p:cNvSpPr txBox="1">
            <a:spLocks noChangeArrowheads="1"/>
          </p:cNvSpPr>
          <p:nvPr/>
        </p:nvSpPr>
        <p:spPr bwMode="gray">
          <a:xfrm>
            <a:off x="479425" y="206486"/>
            <a:ext cx="6750566"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zh-CN" altLang="en-US" dirty="0"/>
              <a:t>典型风险辨识与评价方法及</a:t>
            </a:r>
            <a:r>
              <a:rPr lang="zh-CN" altLang="zh-CN" dirty="0"/>
              <a:t>适用对象</a:t>
            </a:r>
            <a:endParaRPr lang="en-US" altLang="zh-CN" dirty="0"/>
          </a:p>
        </p:txBody>
      </p:sp>
    </p:spTree>
    <p:extLst>
      <p:ext uri="{BB962C8B-B14F-4D97-AF65-F5344CB8AC3E}">
        <p14:creationId xmlns:p14="http://schemas.microsoft.com/office/powerpoint/2010/main" val="94016666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C043EA57-E7D1-4F72-83F8-B0F12F59855C}"/>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F802BF4-0E02-4498-AF7E-6E6272CDC0D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9">
            <a:extLst>
              <a:ext uri="{FF2B5EF4-FFF2-40B4-BE49-F238E27FC236}">
                <a16:creationId xmlns:a16="http://schemas.microsoft.com/office/drawing/2014/main" xmlns="" id="{550FE109-A31D-4C16-9A22-BBAD303619C4}"/>
              </a:ext>
            </a:extLst>
          </p:cNvPr>
          <p:cNvSpPr txBox="1">
            <a:spLocks noChangeArrowheads="1"/>
          </p:cNvSpPr>
          <p:nvPr/>
        </p:nvSpPr>
        <p:spPr bwMode="gray">
          <a:xfrm>
            <a:off x="479425" y="203989"/>
            <a:ext cx="5650906"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zh-CN" dirty="0"/>
              <a:t>何时需要进行</a:t>
            </a:r>
            <a:r>
              <a:rPr lang="zh-CN" altLang="en-US" dirty="0"/>
              <a:t>风险辨识与评价 </a:t>
            </a:r>
            <a:endParaRPr lang="en-US" altLang="zh-CN" dirty="0"/>
          </a:p>
        </p:txBody>
      </p:sp>
      <p:pic>
        <p:nvPicPr>
          <p:cNvPr id="9" name="图片 8">
            <a:extLst>
              <a:ext uri="{FF2B5EF4-FFF2-40B4-BE49-F238E27FC236}">
                <a16:creationId xmlns:a16="http://schemas.microsoft.com/office/drawing/2014/main" xmlns="" id="{C7AB4AEC-49FA-4642-9D12-4A85AE542775}"/>
              </a:ext>
            </a:extLst>
          </p:cNvPr>
          <p:cNvPicPr>
            <a:picLocks noChangeAspect="1"/>
          </p:cNvPicPr>
          <p:nvPr/>
        </p:nvPicPr>
        <p:blipFill rotWithShape="1">
          <a:blip r:embed="rId2">
            <a:extLst>
              <a:ext uri="{28A0092B-C50C-407E-A947-70E740481C1C}">
                <a14:useLocalDpi xmlns:a14="http://schemas.microsoft.com/office/drawing/2010/main" val="0"/>
              </a:ext>
            </a:extLst>
          </a:blip>
          <a:srcRect l="50100" r="13279"/>
          <a:stretch/>
        </p:blipFill>
        <p:spPr>
          <a:xfrm>
            <a:off x="0" y="951357"/>
            <a:ext cx="3845471" cy="5906639"/>
          </a:xfrm>
          <a:prstGeom prst="rect">
            <a:avLst/>
          </a:prstGeom>
        </p:spPr>
      </p:pic>
      <p:sp>
        <p:nvSpPr>
          <p:cNvPr id="10" name="矩形 9">
            <a:extLst>
              <a:ext uri="{FF2B5EF4-FFF2-40B4-BE49-F238E27FC236}">
                <a16:creationId xmlns:a16="http://schemas.microsoft.com/office/drawing/2014/main" xmlns="" id="{CF51616E-1903-401A-ABEB-72717A48B0E3}"/>
              </a:ext>
            </a:extLst>
          </p:cNvPr>
          <p:cNvSpPr/>
          <p:nvPr/>
        </p:nvSpPr>
        <p:spPr>
          <a:xfrm>
            <a:off x="0" y="951357"/>
            <a:ext cx="3845471" cy="5906626"/>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60BA2CD-D0E7-41B8-8171-F0DFC570402E}"/>
              </a:ext>
            </a:extLst>
          </p:cNvPr>
          <p:cNvSpPr/>
          <p:nvPr/>
        </p:nvSpPr>
        <p:spPr>
          <a:xfrm>
            <a:off x="460079" y="4340733"/>
            <a:ext cx="2998787" cy="853567"/>
          </a:xfrm>
          <a:prstGeom prst="rect">
            <a:avLst/>
          </a:prstGeom>
        </p:spPr>
        <p:txBody>
          <a:bodyPr wrap="square">
            <a:spAutoFit/>
          </a:bodyPr>
          <a:lstStyle/>
          <a:p>
            <a:pPr algn="ctr">
              <a:lnSpc>
                <a:spcPct val="130000"/>
              </a:lnSpc>
            </a:pPr>
            <a:r>
              <a:rPr lang="zh-CN" altLang="en-US" sz="2000" b="1" dirty="0">
                <a:solidFill>
                  <a:schemeClr val="bg1"/>
                </a:solidFill>
                <a:latin typeface="微软雅黑" panose="020B0503020204020204" pitchFamily="34" charset="-122"/>
                <a:ea typeface="微软雅黑" panose="020B0503020204020204" pitchFamily="34" charset="-122"/>
              </a:rPr>
              <a:t>作为一般要求，下列情况需进行风险辨识与评价</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xmlns="" id="{0C2A359F-3510-478C-9985-CCFA6B57C292}"/>
              </a:ext>
            </a:extLst>
          </p:cNvPr>
          <p:cNvSpPr/>
          <p:nvPr/>
        </p:nvSpPr>
        <p:spPr>
          <a:xfrm>
            <a:off x="2184400" y="1574800"/>
            <a:ext cx="9385300" cy="10286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E6C178EF-358A-4214-AC78-16463FA2DFD3}"/>
              </a:ext>
            </a:extLst>
          </p:cNvPr>
          <p:cNvSpPr/>
          <p:nvPr/>
        </p:nvSpPr>
        <p:spPr>
          <a:xfrm>
            <a:off x="4219912" y="1867672"/>
            <a:ext cx="5314275" cy="400110"/>
          </a:xfrm>
          <a:prstGeom prst="rect">
            <a:avLst/>
          </a:prstGeom>
        </p:spPr>
        <p:txBody>
          <a:bodyPr wrap="non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风险无处不在，风险辨识与评价工作不可怠慢</a:t>
            </a:r>
          </a:p>
        </p:txBody>
      </p:sp>
      <p:sp>
        <p:nvSpPr>
          <p:cNvPr id="14" name="箭头: 五边形 13">
            <a:extLst>
              <a:ext uri="{FF2B5EF4-FFF2-40B4-BE49-F238E27FC236}">
                <a16:creationId xmlns:a16="http://schemas.microsoft.com/office/drawing/2014/main" xmlns="" id="{C0E81246-FD8F-4C0A-8669-CD12033C4326}"/>
              </a:ext>
            </a:extLst>
          </p:cNvPr>
          <p:cNvSpPr/>
          <p:nvPr/>
        </p:nvSpPr>
        <p:spPr>
          <a:xfrm>
            <a:off x="4219912" y="3810000"/>
            <a:ext cx="542588" cy="355600"/>
          </a:xfrm>
          <a:prstGeom prst="homePlate">
            <a:avLst>
              <a:gd name="adj" fmla="val 4285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五边形 14">
            <a:extLst>
              <a:ext uri="{FF2B5EF4-FFF2-40B4-BE49-F238E27FC236}">
                <a16:creationId xmlns:a16="http://schemas.microsoft.com/office/drawing/2014/main" xmlns="" id="{B9DA6C07-1427-44C1-8BB2-1C564C32621B}"/>
              </a:ext>
            </a:extLst>
          </p:cNvPr>
          <p:cNvSpPr/>
          <p:nvPr/>
        </p:nvSpPr>
        <p:spPr>
          <a:xfrm>
            <a:off x="4219912" y="4589716"/>
            <a:ext cx="542588" cy="355600"/>
          </a:xfrm>
          <a:prstGeom prst="homePlate">
            <a:avLst>
              <a:gd name="adj" fmla="val 4285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五边形 15">
            <a:extLst>
              <a:ext uri="{FF2B5EF4-FFF2-40B4-BE49-F238E27FC236}">
                <a16:creationId xmlns:a16="http://schemas.microsoft.com/office/drawing/2014/main" xmlns="" id="{87A783B1-3E9D-4BA3-B4B3-ED8736C26C30}"/>
              </a:ext>
            </a:extLst>
          </p:cNvPr>
          <p:cNvSpPr/>
          <p:nvPr/>
        </p:nvSpPr>
        <p:spPr>
          <a:xfrm>
            <a:off x="4219912" y="5369432"/>
            <a:ext cx="542588" cy="355600"/>
          </a:xfrm>
          <a:prstGeom prst="homePlate">
            <a:avLst>
              <a:gd name="adj" fmla="val 4285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018F55A3-315F-4C56-BB9E-21888B4C7C4B}"/>
              </a:ext>
            </a:extLst>
          </p:cNvPr>
          <p:cNvSpPr/>
          <p:nvPr/>
        </p:nvSpPr>
        <p:spPr>
          <a:xfrm>
            <a:off x="5029809" y="3803134"/>
            <a:ext cx="2509020"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不满足法律法规要求时</a:t>
            </a:r>
          </a:p>
        </p:txBody>
      </p:sp>
      <p:sp>
        <p:nvSpPr>
          <p:cNvPr id="18" name="矩形 17">
            <a:extLst>
              <a:ext uri="{FF2B5EF4-FFF2-40B4-BE49-F238E27FC236}">
                <a16:creationId xmlns:a16="http://schemas.microsoft.com/office/drawing/2014/main" xmlns="" id="{766731D5-7E76-4C24-B47F-49E63D8CD70B}"/>
              </a:ext>
            </a:extLst>
          </p:cNvPr>
          <p:cNvSpPr/>
          <p:nvPr/>
        </p:nvSpPr>
        <p:spPr>
          <a:xfrm>
            <a:off x="5029809" y="4582850"/>
            <a:ext cx="5530681"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在满足法律和其他要求的情况下，要实施持续改进时</a:t>
            </a:r>
          </a:p>
        </p:txBody>
      </p:sp>
      <p:sp>
        <p:nvSpPr>
          <p:cNvPr id="19" name="矩形 18">
            <a:extLst>
              <a:ext uri="{FF2B5EF4-FFF2-40B4-BE49-F238E27FC236}">
                <a16:creationId xmlns:a16="http://schemas.microsoft.com/office/drawing/2014/main" xmlns="" id="{78D31F35-150B-4D0C-89D5-0D5F724B76DA}"/>
              </a:ext>
            </a:extLst>
          </p:cNvPr>
          <p:cNvSpPr/>
          <p:nvPr/>
        </p:nvSpPr>
        <p:spPr>
          <a:xfrm>
            <a:off x="5029809" y="5372918"/>
            <a:ext cx="3671198"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有新建、扩建、改建及其它变更时</a:t>
            </a:r>
          </a:p>
        </p:txBody>
      </p:sp>
      <p:sp>
        <p:nvSpPr>
          <p:cNvPr id="20" name="文本框 19">
            <a:extLst>
              <a:ext uri="{FF2B5EF4-FFF2-40B4-BE49-F238E27FC236}">
                <a16:creationId xmlns:a16="http://schemas.microsoft.com/office/drawing/2014/main" xmlns="" id="{B551C021-61B6-4494-86E0-954022828FEF}"/>
              </a:ext>
            </a:extLst>
          </p:cNvPr>
          <p:cNvSpPr txBox="1"/>
          <p:nvPr/>
        </p:nvSpPr>
        <p:spPr>
          <a:xfrm>
            <a:off x="4257543" y="3796208"/>
            <a:ext cx="360194" cy="369332"/>
          </a:xfrm>
          <a:prstGeom prst="rect">
            <a:avLst/>
          </a:prstGeom>
          <a:no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1</a:t>
            </a:r>
            <a:endParaRPr lang="zh-CN" altLang="en-US" dirty="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xmlns="" id="{2015034E-DFCA-4EA4-9CD8-065914CEBBDD}"/>
              </a:ext>
            </a:extLst>
          </p:cNvPr>
          <p:cNvSpPr txBox="1"/>
          <p:nvPr/>
        </p:nvSpPr>
        <p:spPr>
          <a:xfrm>
            <a:off x="4257543" y="4577016"/>
            <a:ext cx="360194" cy="369332"/>
          </a:xfrm>
          <a:prstGeom prst="rect">
            <a:avLst/>
          </a:prstGeom>
          <a:no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2</a:t>
            </a:r>
            <a:endParaRPr lang="zh-CN" altLang="en-US" dirty="0">
              <a:solidFill>
                <a:schemeClr val="bg1"/>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xmlns="" id="{A684268E-49B3-4E52-B7D8-48F3C5BAE4E5}"/>
              </a:ext>
            </a:extLst>
          </p:cNvPr>
          <p:cNvSpPr txBox="1"/>
          <p:nvPr/>
        </p:nvSpPr>
        <p:spPr>
          <a:xfrm>
            <a:off x="4257543" y="5362566"/>
            <a:ext cx="360194" cy="369332"/>
          </a:xfrm>
          <a:prstGeom prst="rect">
            <a:avLst/>
          </a:prstGeom>
          <a:no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3</a:t>
            </a:r>
            <a:endParaRPr lang="zh-CN"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06503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xmlns="" id="{C0AC1795-FAC7-4725-A7F6-29B2509D1E85}"/>
              </a:ext>
            </a:extLst>
          </p:cNvPr>
          <p:cNvSpPr txBox="1">
            <a:spLocks noChangeArrowheads="1"/>
          </p:cNvSpPr>
          <p:nvPr/>
        </p:nvSpPr>
        <p:spPr bwMode="gray">
          <a:xfrm>
            <a:off x="479425" y="184585"/>
            <a:ext cx="5650906"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zh-CN" altLang="en-US" dirty="0"/>
              <a:t>选择风险辨识与评价方法</a:t>
            </a:r>
            <a:r>
              <a:rPr lang="zh-CN" altLang="en-US"/>
              <a:t>依据 </a:t>
            </a:r>
            <a:endParaRPr lang="en-US" altLang="zh-CN" dirty="0"/>
          </a:p>
        </p:txBody>
      </p:sp>
      <p:sp>
        <p:nvSpPr>
          <p:cNvPr id="5" name="平行四边形 4">
            <a:extLst>
              <a:ext uri="{FF2B5EF4-FFF2-40B4-BE49-F238E27FC236}">
                <a16:creationId xmlns:a16="http://schemas.microsoft.com/office/drawing/2014/main" xmlns="" id="{443E020A-3807-4340-B47D-B635CA139A43}"/>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D8A266A1-87C1-4D61-B759-45A6C74BCF4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xmlns="" id="{6D8FA153-9554-42FC-A0E5-90BD710F5A6D}"/>
              </a:ext>
            </a:extLst>
          </p:cNvPr>
          <p:cNvPicPr>
            <a:picLocks noChangeAspect="1"/>
          </p:cNvPicPr>
          <p:nvPr/>
        </p:nvPicPr>
        <p:blipFill rotWithShape="1">
          <a:blip r:embed="rId2">
            <a:extLst>
              <a:ext uri="{28A0092B-C50C-407E-A947-70E740481C1C}">
                <a14:useLocalDpi xmlns:a14="http://schemas.microsoft.com/office/drawing/2010/main" val="0"/>
              </a:ext>
            </a:extLst>
          </a:blip>
          <a:srcRect l="22098" r="43153"/>
          <a:stretch/>
        </p:blipFill>
        <p:spPr>
          <a:xfrm>
            <a:off x="4546365" y="956610"/>
            <a:ext cx="3088150" cy="5927529"/>
          </a:xfrm>
          <a:prstGeom prst="rect">
            <a:avLst/>
          </a:prstGeom>
        </p:spPr>
      </p:pic>
      <p:sp>
        <p:nvSpPr>
          <p:cNvPr id="10" name="箭头: V 形 9">
            <a:extLst>
              <a:ext uri="{FF2B5EF4-FFF2-40B4-BE49-F238E27FC236}">
                <a16:creationId xmlns:a16="http://schemas.microsoft.com/office/drawing/2014/main" xmlns="" id="{546DFED6-A5CE-417C-B203-6610E88BE48D}"/>
              </a:ext>
            </a:extLst>
          </p:cNvPr>
          <p:cNvSpPr/>
          <p:nvPr/>
        </p:nvSpPr>
        <p:spPr>
          <a:xfrm>
            <a:off x="7503889" y="1932408"/>
            <a:ext cx="508000" cy="595082"/>
          </a:xfrm>
          <a:prstGeom prst="chevron">
            <a:avLst/>
          </a:prstGeom>
          <a:solidFill>
            <a:srgbClr val="25536D"/>
          </a:solidFill>
          <a:ln>
            <a:noFill/>
          </a:ln>
          <a:effectLst>
            <a:outerShdw blurRad="279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箭头: V 形 10">
            <a:extLst>
              <a:ext uri="{FF2B5EF4-FFF2-40B4-BE49-F238E27FC236}">
                <a16:creationId xmlns:a16="http://schemas.microsoft.com/office/drawing/2014/main" xmlns="" id="{789C327C-C23B-481F-A19C-DA4F8D07F2B5}"/>
              </a:ext>
            </a:extLst>
          </p:cNvPr>
          <p:cNvSpPr/>
          <p:nvPr/>
        </p:nvSpPr>
        <p:spPr>
          <a:xfrm>
            <a:off x="7503889" y="3102341"/>
            <a:ext cx="508000" cy="595082"/>
          </a:xfrm>
          <a:prstGeom prst="chevron">
            <a:avLst/>
          </a:prstGeom>
          <a:solidFill>
            <a:srgbClr val="25536D"/>
          </a:solidFill>
          <a:ln>
            <a:noFill/>
          </a:ln>
          <a:effectLst>
            <a:outerShdw blurRad="279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箭头: V 形 11">
            <a:extLst>
              <a:ext uri="{FF2B5EF4-FFF2-40B4-BE49-F238E27FC236}">
                <a16:creationId xmlns:a16="http://schemas.microsoft.com/office/drawing/2014/main" xmlns="" id="{E8D786D8-B2D0-48AC-B64F-1F93B1F84D18}"/>
              </a:ext>
            </a:extLst>
          </p:cNvPr>
          <p:cNvSpPr/>
          <p:nvPr/>
        </p:nvSpPr>
        <p:spPr>
          <a:xfrm>
            <a:off x="7503889" y="4272274"/>
            <a:ext cx="508000" cy="595082"/>
          </a:xfrm>
          <a:prstGeom prst="chevron">
            <a:avLst/>
          </a:prstGeom>
          <a:solidFill>
            <a:srgbClr val="25536D"/>
          </a:solidFill>
          <a:ln>
            <a:noFill/>
          </a:ln>
          <a:effectLst>
            <a:outerShdw blurRad="279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a:extLst>
              <a:ext uri="{FF2B5EF4-FFF2-40B4-BE49-F238E27FC236}">
                <a16:creationId xmlns:a16="http://schemas.microsoft.com/office/drawing/2014/main" xmlns="" id="{C6891891-282C-4BA4-9B38-A2D77A9B6353}"/>
              </a:ext>
            </a:extLst>
          </p:cNvPr>
          <p:cNvSpPr/>
          <p:nvPr/>
        </p:nvSpPr>
        <p:spPr>
          <a:xfrm>
            <a:off x="7503889" y="5442207"/>
            <a:ext cx="508000" cy="595082"/>
          </a:xfrm>
          <a:prstGeom prst="chevron">
            <a:avLst/>
          </a:prstGeom>
          <a:solidFill>
            <a:srgbClr val="25536D"/>
          </a:solidFill>
          <a:ln>
            <a:noFill/>
          </a:ln>
          <a:effectLst>
            <a:outerShdw blurRad="279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箭头: V 形 13">
            <a:extLst>
              <a:ext uri="{FF2B5EF4-FFF2-40B4-BE49-F238E27FC236}">
                <a16:creationId xmlns:a16="http://schemas.microsoft.com/office/drawing/2014/main" xmlns="" id="{56B1315F-5EDA-475B-AB5B-1F2C1CE71E11}"/>
              </a:ext>
            </a:extLst>
          </p:cNvPr>
          <p:cNvSpPr/>
          <p:nvPr/>
        </p:nvSpPr>
        <p:spPr>
          <a:xfrm flipH="1">
            <a:off x="4180112" y="1961526"/>
            <a:ext cx="508000" cy="595082"/>
          </a:xfrm>
          <a:prstGeom prst="chevron">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a:extLst>
              <a:ext uri="{FF2B5EF4-FFF2-40B4-BE49-F238E27FC236}">
                <a16:creationId xmlns:a16="http://schemas.microsoft.com/office/drawing/2014/main" xmlns="" id="{5AC1FB3A-3C0C-40E6-A82B-51960AF17ED7}"/>
              </a:ext>
            </a:extLst>
          </p:cNvPr>
          <p:cNvSpPr/>
          <p:nvPr/>
        </p:nvSpPr>
        <p:spPr>
          <a:xfrm flipH="1">
            <a:off x="4180112" y="3131459"/>
            <a:ext cx="508000" cy="595082"/>
          </a:xfrm>
          <a:prstGeom prst="chevron">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头: V 形 15">
            <a:extLst>
              <a:ext uri="{FF2B5EF4-FFF2-40B4-BE49-F238E27FC236}">
                <a16:creationId xmlns:a16="http://schemas.microsoft.com/office/drawing/2014/main" xmlns="" id="{41113E36-07AF-4FBA-92B7-DCF360035474}"/>
              </a:ext>
            </a:extLst>
          </p:cNvPr>
          <p:cNvSpPr/>
          <p:nvPr/>
        </p:nvSpPr>
        <p:spPr>
          <a:xfrm flipH="1">
            <a:off x="4180112" y="4301392"/>
            <a:ext cx="508000" cy="595082"/>
          </a:xfrm>
          <a:prstGeom prst="chevron">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箭头: V 形 16">
            <a:extLst>
              <a:ext uri="{FF2B5EF4-FFF2-40B4-BE49-F238E27FC236}">
                <a16:creationId xmlns:a16="http://schemas.microsoft.com/office/drawing/2014/main" xmlns="" id="{522257C9-A6F9-4BF1-B3CB-FF55940945BB}"/>
              </a:ext>
            </a:extLst>
          </p:cNvPr>
          <p:cNvSpPr/>
          <p:nvPr/>
        </p:nvSpPr>
        <p:spPr>
          <a:xfrm flipH="1">
            <a:off x="4180112" y="5471325"/>
            <a:ext cx="508000" cy="595082"/>
          </a:xfrm>
          <a:prstGeom prst="chevron">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a:extLst>
              <a:ext uri="{FF2B5EF4-FFF2-40B4-BE49-F238E27FC236}">
                <a16:creationId xmlns:a16="http://schemas.microsoft.com/office/drawing/2014/main" xmlns="" id="{0498C474-BB26-423F-BFB5-D6144FBEEEA0}"/>
              </a:ext>
            </a:extLst>
          </p:cNvPr>
          <p:cNvSpPr/>
          <p:nvPr/>
        </p:nvSpPr>
        <p:spPr>
          <a:xfrm>
            <a:off x="2296664" y="2090277"/>
            <a:ext cx="1811714"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活动或操作性质</a:t>
            </a:r>
          </a:p>
        </p:txBody>
      </p:sp>
      <p:sp>
        <p:nvSpPr>
          <p:cNvPr id="19" name="矩形 18">
            <a:extLst>
              <a:ext uri="{FF2B5EF4-FFF2-40B4-BE49-F238E27FC236}">
                <a16:creationId xmlns:a16="http://schemas.microsoft.com/office/drawing/2014/main" xmlns="" id="{4667234B-A8CB-4088-BFB8-CF7B01E9191B}"/>
              </a:ext>
            </a:extLst>
          </p:cNvPr>
          <p:cNvSpPr/>
          <p:nvPr/>
        </p:nvSpPr>
        <p:spPr>
          <a:xfrm>
            <a:off x="1134487" y="3244334"/>
            <a:ext cx="2973891"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工艺过程或系统的发展阶段</a:t>
            </a:r>
          </a:p>
        </p:txBody>
      </p:sp>
      <p:sp>
        <p:nvSpPr>
          <p:cNvPr id="20" name="矩形 19">
            <a:extLst>
              <a:ext uri="{FF2B5EF4-FFF2-40B4-BE49-F238E27FC236}">
                <a16:creationId xmlns:a16="http://schemas.microsoft.com/office/drawing/2014/main" xmlns="" id="{694AB7B4-BB20-4A35-BE29-C12E79AE9801}"/>
              </a:ext>
            </a:extLst>
          </p:cNvPr>
          <p:cNvSpPr/>
          <p:nvPr/>
        </p:nvSpPr>
        <p:spPr>
          <a:xfrm>
            <a:off x="1599358" y="4376348"/>
            <a:ext cx="2509020"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风险辨识与评价的目的</a:t>
            </a:r>
          </a:p>
        </p:txBody>
      </p:sp>
      <p:sp>
        <p:nvSpPr>
          <p:cNvPr id="21" name="矩形 20">
            <a:extLst>
              <a:ext uri="{FF2B5EF4-FFF2-40B4-BE49-F238E27FC236}">
                <a16:creationId xmlns:a16="http://schemas.microsoft.com/office/drawing/2014/main" xmlns="" id="{7C8030DF-7A84-4B6E-871D-5854D9EB6FF7}"/>
              </a:ext>
            </a:extLst>
          </p:cNvPr>
          <p:cNvSpPr/>
          <p:nvPr/>
        </p:nvSpPr>
        <p:spPr>
          <a:xfrm>
            <a:off x="-27691" y="5559066"/>
            <a:ext cx="4136069" cy="369332"/>
          </a:xfrm>
          <a:prstGeom prst="rect">
            <a:avLst/>
          </a:prstGeom>
        </p:spPr>
        <p:txBody>
          <a:bodyPr wrap="non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所分析的系统和危害的复杂程度及规模</a:t>
            </a:r>
          </a:p>
        </p:txBody>
      </p:sp>
      <p:sp>
        <p:nvSpPr>
          <p:cNvPr id="22" name="矩形 21">
            <a:extLst>
              <a:ext uri="{FF2B5EF4-FFF2-40B4-BE49-F238E27FC236}">
                <a16:creationId xmlns:a16="http://schemas.microsoft.com/office/drawing/2014/main" xmlns="" id="{C942B8D7-F9DC-4DB2-B017-42428ABFFC86}"/>
              </a:ext>
            </a:extLst>
          </p:cNvPr>
          <p:cNvSpPr/>
          <p:nvPr/>
        </p:nvSpPr>
        <p:spPr>
          <a:xfrm>
            <a:off x="8101543" y="2054084"/>
            <a:ext cx="1811714"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潜在风险度大小</a:t>
            </a:r>
          </a:p>
        </p:txBody>
      </p:sp>
      <p:sp>
        <p:nvSpPr>
          <p:cNvPr id="23" name="矩形 22">
            <a:extLst>
              <a:ext uri="{FF2B5EF4-FFF2-40B4-BE49-F238E27FC236}">
                <a16:creationId xmlns:a16="http://schemas.microsoft.com/office/drawing/2014/main" xmlns="" id="{5A65898F-4700-4D56-98A1-84E3B8B62D16}"/>
              </a:ext>
            </a:extLst>
          </p:cNvPr>
          <p:cNvSpPr/>
          <p:nvPr/>
        </p:nvSpPr>
        <p:spPr>
          <a:xfrm>
            <a:off x="8101543" y="3215216"/>
            <a:ext cx="3903633"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现有人力资源、专家成员及其他资源</a:t>
            </a:r>
          </a:p>
        </p:txBody>
      </p:sp>
      <p:sp>
        <p:nvSpPr>
          <p:cNvPr id="24" name="矩形 23">
            <a:extLst>
              <a:ext uri="{FF2B5EF4-FFF2-40B4-BE49-F238E27FC236}">
                <a16:creationId xmlns:a16="http://schemas.microsoft.com/office/drawing/2014/main" xmlns="" id="{1E3DE2C3-332F-4570-AD96-2A36CC174EF0}"/>
              </a:ext>
            </a:extLst>
          </p:cNvPr>
          <p:cNvSpPr/>
          <p:nvPr/>
        </p:nvSpPr>
        <p:spPr>
          <a:xfrm>
            <a:off x="8105772" y="4376348"/>
            <a:ext cx="2741456"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信息资料及数据的有效性</a:t>
            </a:r>
          </a:p>
        </p:txBody>
      </p:sp>
      <p:sp>
        <p:nvSpPr>
          <p:cNvPr id="25" name="矩形 24">
            <a:extLst>
              <a:ext uri="{FF2B5EF4-FFF2-40B4-BE49-F238E27FC236}">
                <a16:creationId xmlns:a16="http://schemas.microsoft.com/office/drawing/2014/main" xmlns="" id="{19B79F10-7270-4CED-9B7B-6867CDF3A44F}"/>
              </a:ext>
            </a:extLst>
          </p:cNvPr>
          <p:cNvSpPr/>
          <p:nvPr/>
        </p:nvSpPr>
        <p:spPr>
          <a:xfrm>
            <a:off x="8101543" y="5559066"/>
            <a:ext cx="2509020"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是否是法规或合同要求</a:t>
            </a:r>
          </a:p>
        </p:txBody>
      </p:sp>
    </p:spTree>
    <p:extLst>
      <p:ext uri="{BB962C8B-B14F-4D97-AF65-F5344CB8AC3E}">
        <p14:creationId xmlns:p14="http://schemas.microsoft.com/office/powerpoint/2010/main" val="179280599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xmlns="" id="{35509BDB-CDAF-4B75-BEBE-416C651A11B4}"/>
              </a:ext>
            </a:extLst>
          </p:cNvPr>
          <p:cNvSpPr/>
          <p:nvPr/>
        </p:nvSpPr>
        <p:spPr>
          <a:xfrm flipH="1">
            <a:off x="4648198" y="4888391"/>
            <a:ext cx="7202714" cy="1308761"/>
          </a:xfrm>
          <a:custGeom>
            <a:avLst/>
            <a:gdLst>
              <a:gd name="connsiteX0" fmla="*/ 2693 w 7202714"/>
              <a:gd name="connsiteY0" fmla="*/ 0 h 1308761"/>
              <a:gd name="connsiteX1" fmla="*/ 7202714 w 7202714"/>
              <a:gd name="connsiteY1" fmla="*/ 0 h 1308761"/>
              <a:gd name="connsiteX2" fmla="*/ 6875524 w 7202714"/>
              <a:gd name="connsiteY2" fmla="*/ 1308761 h 1308761"/>
              <a:gd name="connsiteX3" fmla="*/ 0 w 7202714"/>
              <a:gd name="connsiteY3" fmla="*/ 1308761 h 1308761"/>
              <a:gd name="connsiteX4" fmla="*/ 0 w 7202714"/>
              <a:gd name="connsiteY4" fmla="*/ 10772 h 1308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2714" h="1308761">
                <a:moveTo>
                  <a:pt x="2693" y="0"/>
                </a:moveTo>
                <a:lnTo>
                  <a:pt x="7202714" y="0"/>
                </a:lnTo>
                <a:lnTo>
                  <a:pt x="6875524" y="1308761"/>
                </a:lnTo>
                <a:lnTo>
                  <a:pt x="0" y="1308761"/>
                </a:lnTo>
                <a:lnTo>
                  <a:pt x="0" y="1077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xmlns="" id="{5C36928E-B35C-49D8-A3B9-E89DA3DD754C}"/>
              </a:ext>
            </a:extLst>
          </p:cNvPr>
          <p:cNvSpPr/>
          <p:nvPr/>
        </p:nvSpPr>
        <p:spPr>
          <a:xfrm flipH="1">
            <a:off x="4648198" y="1739601"/>
            <a:ext cx="7202714" cy="1308761"/>
          </a:xfrm>
          <a:custGeom>
            <a:avLst/>
            <a:gdLst>
              <a:gd name="connsiteX0" fmla="*/ 2693 w 7202714"/>
              <a:gd name="connsiteY0" fmla="*/ 0 h 1308761"/>
              <a:gd name="connsiteX1" fmla="*/ 7202714 w 7202714"/>
              <a:gd name="connsiteY1" fmla="*/ 0 h 1308761"/>
              <a:gd name="connsiteX2" fmla="*/ 6875524 w 7202714"/>
              <a:gd name="connsiteY2" fmla="*/ 1308761 h 1308761"/>
              <a:gd name="connsiteX3" fmla="*/ 0 w 7202714"/>
              <a:gd name="connsiteY3" fmla="*/ 1308761 h 1308761"/>
              <a:gd name="connsiteX4" fmla="*/ 0 w 7202714"/>
              <a:gd name="connsiteY4" fmla="*/ 10772 h 1308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2714" h="1308761">
                <a:moveTo>
                  <a:pt x="2693" y="0"/>
                </a:moveTo>
                <a:lnTo>
                  <a:pt x="7202714" y="0"/>
                </a:lnTo>
                <a:lnTo>
                  <a:pt x="6875524" y="1308761"/>
                </a:lnTo>
                <a:lnTo>
                  <a:pt x="0" y="1308761"/>
                </a:lnTo>
                <a:lnTo>
                  <a:pt x="0" y="10772"/>
                </a:lnTo>
                <a:close/>
              </a:path>
            </a:pathLst>
          </a:cu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xmlns="" id="{D529433E-D164-4368-87A7-F621E614495A}"/>
              </a:ext>
            </a:extLst>
          </p:cNvPr>
          <p:cNvSpPr/>
          <p:nvPr/>
        </p:nvSpPr>
        <p:spPr>
          <a:xfrm>
            <a:off x="4648198" y="3313996"/>
            <a:ext cx="7202714" cy="1308761"/>
          </a:xfrm>
          <a:custGeom>
            <a:avLst/>
            <a:gdLst>
              <a:gd name="connsiteX0" fmla="*/ 2693 w 7202714"/>
              <a:gd name="connsiteY0" fmla="*/ 0 h 1308761"/>
              <a:gd name="connsiteX1" fmla="*/ 7202714 w 7202714"/>
              <a:gd name="connsiteY1" fmla="*/ 0 h 1308761"/>
              <a:gd name="connsiteX2" fmla="*/ 6875524 w 7202714"/>
              <a:gd name="connsiteY2" fmla="*/ 1308761 h 1308761"/>
              <a:gd name="connsiteX3" fmla="*/ 0 w 7202714"/>
              <a:gd name="connsiteY3" fmla="*/ 1308761 h 1308761"/>
              <a:gd name="connsiteX4" fmla="*/ 0 w 7202714"/>
              <a:gd name="connsiteY4" fmla="*/ 10772 h 1308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2714" h="1308761">
                <a:moveTo>
                  <a:pt x="2693" y="0"/>
                </a:moveTo>
                <a:lnTo>
                  <a:pt x="7202714" y="0"/>
                </a:lnTo>
                <a:lnTo>
                  <a:pt x="6875524" y="1308761"/>
                </a:lnTo>
                <a:lnTo>
                  <a:pt x="0" y="1308761"/>
                </a:lnTo>
                <a:lnTo>
                  <a:pt x="0" y="1077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E5F3F28C-0D57-462E-B152-8C51C327D125}"/>
              </a:ext>
            </a:extLst>
          </p:cNvPr>
          <p:cNvSpPr/>
          <p:nvPr/>
        </p:nvSpPr>
        <p:spPr>
          <a:xfrm>
            <a:off x="479425" y="191194"/>
            <a:ext cx="6981398"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风险辨识与评价方法介绍</a:t>
            </a:r>
            <a:r>
              <a:rPr lang="zh-CN" altLang="en-US" sz="3200" b="1">
                <a:solidFill>
                  <a:schemeClr val="tx1">
                    <a:lumMod val="85000"/>
                    <a:lumOff val="15000"/>
                  </a:schemeClr>
                </a:solidFill>
                <a:latin typeface="华文中宋" panose="02010600040101010101" pitchFamily="2" charset="-122"/>
                <a:ea typeface="华文中宋" panose="02010600040101010101" pitchFamily="2" charset="-122"/>
              </a:rPr>
              <a:t>及举例</a:t>
            </a:r>
            <a:r>
              <a:rPr lang="en-US" altLang="zh-CN" sz="3200" b="1">
                <a:solidFill>
                  <a:schemeClr val="tx1">
                    <a:lumMod val="85000"/>
                    <a:lumOff val="15000"/>
                  </a:schemeClr>
                </a:solidFill>
                <a:latin typeface="华文中宋" panose="02010600040101010101" pitchFamily="2" charset="-122"/>
                <a:ea typeface="华文中宋" panose="02010600040101010101" pitchFamily="2" charset="-122"/>
              </a:rPr>
              <a:t>-SCL</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 </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5" name="平行四边形 4">
            <a:extLst>
              <a:ext uri="{FF2B5EF4-FFF2-40B4-BE49-F238E27FC236}">
                <a16:creationId xmlns:a16="http://schemas.microsoft.com/office/drawing/2014/main" xmlns="" id="{4B41658C-8985-41BA-B630-6C68EE0546CF}"/>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9B01CA12-06A2-4220-8C1A-3E7C87C07C60}"/>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xmlns="" id="{61399B5B-7D33-4499-935D-E07B6C4AA574}"/>
              </a:ext>
            </a:extLst>
          </p:cNvPr>
          <p:cNvPicPr>
            <a:picLocks noChangeAspect="1"/>
          </p:cNvPicPr>
          <p:nvPr/>
        </p:nvPicPr>
        <p:blipFill rotWithShape="1">
          <a:blip r:embed="rId2">
            <a:extLst>
              <a:ext uri="{28A0092B-C50C-407E-A947-70E740481C1C}">
                <a14:useLocalDpi xmlns:a14="http://schemas.microsoft.com/office/drawing/2010/main" val="0"/>
              </a:ext>
            </a:extLst>
          </a:blip>
          <a:srcRect l="21640" t="15312" r="21006" b="18445"/>
          <a:stretch/>
        </p:blipFill>
        <p:spPr>
          <a:xfrm>
            <a:off x="101599" y="1446726"/>
            <a:ext cx="4254500" cy="4913871"/>
          </a:xfrm>
          <a:prstGeom prst="rect">
            <a:avLst/>
          </a:prstGeom>
        </p:spPr>
      </p:pic>
      <p:sp>
        <p:nvSpPr>
          <p:cNvPr id="9" name="矩形 8">
            <a:extLst>
              <a:ext uri="{FF2B5EF4-FFF2-40B4-BE49-F238E27FC236}">
                <a16:creationId xmlns:a16="http://schemas.microsoft.com/office/drawing/2014/main" xmlns="" id="{5C88715C-EE8C-433B-A9E4-B8D2A4C639F9}"/>
              </a:ext>
            </a:extLst>
          </p:cNvPr>
          <p:cNvSpPr/>
          <p:nvPr/>
        </p:nvSpPr>
        <p:spPr>
          <a:xfrm>
            <a:off x="4984105" y="1937910"/>
            <a:ext cx="6752507" cy="876458"/>
          </a:xfrm>
          <a:prstGeom prst="rect">
            <a:avLst/>
          </a:prstGeom>
        </p:spPr>
        <p:txBody>
          <a:bodyPr wrap="square">
            <a:spAutoFit/>
          </a:bodyPr>
          <a:lstStyle/>
          <a:p>
            <a:pPr algn="just">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安全检查表（</a:t>
            </a:r>
            <a:r>
              <a:rPr lang="en-US" altLang="zh-CN" b="1" dirty="0">
                <a:solidFill>
                  <a:schemeClr val="bg1"/>
                </a:solidFill>
                <a:latin typeface="微软雅黑" panose="020B0503020204020204" pitchFamily="34" charset="-122"/>
                <a:ea typeface="微软雅黑" panose="020B0503020204020204" pitchFamily="34" charset="-122"/>
              </a:rPr>
              <a:t>Safety Check List, </a:t>
            </a:r>
            <a:r>
              <a:rPr lang="zh-CN" altLang="en-US" b="1" dirty="0">
                <a:solidFill>
                  <a:schemeClr val="bg1"/>
                </a:solidFill>
                <a:latin typeface="微软雅黑" panose="020B0503020204020204" pitchFamily="34" charset="-122"/>
                <a:ea typeface="微软雅黑" panose="020B0503020204020204" pitchFamily="34" charset="-122"/>
              </a:rPr>
              <a:t>缩写</a:t>
            </a:r>
            <a:r>
              <a:rPr lang="en-US" altLang="zh-CN" b="1" dirty="0">
                <a:solidFill>
                  <a:schemeClr val="bg1"/>
                </a:solidFill>
                <a:latin typeface="微软雅黑" panose="020B0503020204020204" pitchFamily="34" charset="-122"/>
                <a:ea typeface="微软雅黑" panose="020B0503020204020204" pitchFamily="34" charset="-122"/>
              </a:rPr>
              <a:t>SCL</a:t>
            </a:r>
            <a:r>
              <a:rPr lang="zh-CN" altLang="en-US" b="1" dirty="0">
                <a:solidFill>
                  <a:schemeClr val="bg1"/>
                </a:solidFill>
                <a:latin typeface="微软雅黑" panose="020B0503020204020204" pitchFamily="34" charset="-122"/>
                <a:ea typeface="微软雅黑" panose="020B0503020204020204" pitchFamily="34" charset="-122"/>
              </a:rPr>
              <a:t>）是一种最基础、应用最广泛的风险辨识和评价方法。</a:t>
            </a:r>
          </a:p>
        </p:txBody>
      </p:sp>
      <p:sp>
        <p:nvSpPr>
          <p:cNvPr id="10" name="矩形 9">
            <a:extLst>
              <a:ext uri="{FF2B5EF4-FFF2-40B4-BE49-F238E27FC236}">
                <a16:creationId xmlns:a16="http://schemas.microsoft.com/office/drawing/2014/main" xmlns="" id="{CD3B24EC-F999-4E51-BD81-B987F0A45CD5}"/>
              </a:ext>
            </a:extLst>
          </p:cNvPr>
          <p:cNvSpPr/>
          <p:nvPr/>
        </p:nvSpPr>
        <p:spPr>
          <a:xfrm>
            <a:off x="4984105" y="3297672"/>
            <a:ext cx="6752507" cy="1291957"/>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安全检查表分析法是基于经验的风险分析方法，分析人员列出一些项目，识别与一般工艺设备和操作有关的已知类型的危害、设计缺陷以及事故隐患。</a:t>
            </a:r>
          </a:p>
        </p:txBody>
      </p:sp>
      <p:sp>
        <p:nvSpPr>
          <p:cNvPr id="11" name="矩形 10">
            <a:extLst>
              <a:ext uri="{FF2B5EF4-FFF2-40B4-BE49-F238E27FC236}">
                <a16:creationId xmlns:a16="http://schemas.microsoft.com/office/drawing/2014/main" xmlns="" id="{B33BB4E3-7995-4A04-848D-D860AA3F8D59}"/>
              </a:ext>
            </a:extLst>
          </p:cNvPr>
          <p:cNvSpPr/>
          <p:nvPr/>
        </p:nvSpPr>
        <p:spPr>
          <a:xfrm>
            <a:off x="4984105" y="5358105"/>
            <a:ext cx="5678450" cy="369332"/>
          </a:xfrm>
          <a:prstGeom prst="rect">
            <a:avLst/>
          </a:prstGeom>
        </p:spPr>
        <p:txBody>
          <a:bodyPr wrap="square">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安全检查分析表可用于对物质、设备或操作规程的分析。</a:t>
            </a:r>
          </a:p>
        </p:txBody>
      </p:sp>
    </p:spTree>
    <p:extLst>
      <p:ext uri="{BB962C8B-B14F-4D97-AF65-F5344CB8AC3E}">
        <p14:creationId xmlns:p14="http://schemas.microsoft.com/office/powerpoint/2010/main" val="1625887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平行四边形 28">
            <a:extLst>
              <a:ext uri="{FF2B5EF4-FFF2-40B4-BE49-F238E27FC236}">
                <a16:creationId xmlns:a16="http://schemas.microsoft.com/office/drawing/2014/main" xmlns="" id="{93B915F9-E827-4CE3-BD5F-F46C7FDA6831}"/>
              </a:ext>
            </a:extLst>
          </p:cNvPr>
          <p:cNvSpPr/>
          <p:nvPr/>
        </p:nvSpPr>
        <p:spPr>
          <a:xfrm>
            <a:off x="2947464" y="3613666"/>
            <a:ext cx="10221418" cy="3254792"/>
          </a:xfrm>
          <a:prstGeom prst="parallelogram">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xmlns="" id="{CD63F500-D5A9-4C83-B41C-9D6055ACF34E}"/>
              </a:ext>
            </a:extLst>
          </p:cNvPr>
          <p:cNvCxnSpPr>
            <a:cxnSpLocks/>
            <a:stCxn id="18" idx="4"/>
            <a:endCxn id="25" idx="0"/>
          </p:cNvCxnSpPr>
          <p:nvPr/>
        </p:nvCxnSpPr>
        <p:spPr>
          <a:xfrm>
            <a:off x="527838" y="1920757"/>
            <a:ext cx="0" cy="404032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平行四边形 4">
            <a:extLst>
              <a:ext uri="{FF2B5EF4-FFF2-40B4-BE49-F238E27FC236}">
                <a16:creationId xmlns:a16="http://schemas.microsoft.com/office/drawing/2014/main" xmlns="" id="{A0E768FF-4E37-4E2D-98BF-44B19DFEDC33}"/>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51A36210-77D9-47D3-87E5-48F62DA539DD}"/>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xmlns="" id="{ACC33E9F-51D3-4C77-8C04-031B5B529243}"/>
              </a:ext>
            </a:extLst>
          </p:cNvPr>
          <p:cNvSpPr/>
          <p:nvPr/>
        </p:nvSpPr>
        <p:spPr>
          <a:xfrm>
            <a:off x="863278" y="1666135"/>
            <a:ext cx="1346844"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组成编制组</a:t>
            </a:r>
          </a:p>
        </p:txBody>
      </p:sp>
      <p:sp>
        <p:nvSpPr>
          <p:cNvPr id="9" name="矩形 8">
            <a:extLst>
              <a:ext uri="{FF2B5EF4-FFF2-40B4-BE49-F238E27FC236}">
                <a16:creationId xmlns:a16="http://schemas.microsoft.com/office/drawing/2014/main" xmlns="" id="{BFFE7D4C-CD6A-4A8C-B564-A8491C927C89}"/>
              </a:ext>
            </a:extLst>
          </p:cNvPr>
          <p:cNvSpPr/>
          <p:nvPr/>
        </p:nvSpPr>
        <p:spPr>
          <a:xfrm>
            <a:off x="2210122" y="1666135"/>
            <a:ext cx="9183593" cy="369332"/>
          </a:xfrm>
          <a:prstGeom prst="rect">
            <a:avLst/>
          </a:prstGeom>
        </p:spPr>
        <p:txBody>
          <a:bodyPr wrap="square">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包括行业安全专家、专业人员、管理人员和实际操作人员，编制组组长应具有行业权威性。</a:t>
            </a:r>
          </a:p>
        </p:txBody>
      </p:sp>
      <p:sp>
        <p:nvSpPr>
          <p:cNvPr id="10" name="矩形 9">
            <a:extLst>
              <a:ext uri="{FF2B5EF4-FFF2-40B4-BE49-F238E27FC236}">
                <a16:creationId xmlns:a16="http://schemas.microsoft.com/office/drawing/2014/main" xmlns="" id="{812BF430-0B40-40C8-911E-FAF7E524A186}"/>
              </a:ext>
            </a:extLst>
          </p:cNvPr>
          <p:cNvSpPr/>
          <p:nvPr/>
        </p:nvSpPr>
        <p:spPr>
          <a:xfrm>
            <a:off x="863277" y="2192584"/>
            <a:ext cx="10530438" cy="874407"/>
          </a:xfrm>
          <a:prstGeom prst="rect">
            <a:avLst/>
          </a:prstGeom>
        </p:spPr>
        <p:txBody>
          <a:bodyPr wrap="square">
            <a:spAutoFit/>
          </a:bodyPr>
          <a:lstStyle/>
          <a:p>
            <a:pPr algn="just">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收集同类对象或类似对象的风险辨识与评价方法；</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包括评价方法、评价结果和取得的总体效果，特别是已经编制的安全检查表。</a:t>
            </a:r>
          </a:p>
        </p:txBody>
      </p:sp>
      <p:sp>
        <p:nvSpPr>
          <p:cNvPr id="12" name="矩形 11">
            <a:extLst>
              <a:ext uri="{FF2B5EF4-FFF2-40B4-BE49-F238E27FC236}">
                <a16:creationId xmlns:a16="http://schemas.microsoft.com/office/drawing/2014/main" xmlns="" id="{78CCB435-8C35-4D09-9479-BE8C6E4C0490}"/>
              </a:ext>
            </a:extLst>
          </p:cNvPr>
          <p:cNvSpPr/>
          <p:nvPr/>
        </p:nvSpPr>
        <p:spPr>
          <a:xfrm>
            <a:off x="863277" y="3244334"/>
            <a:ext cx="10065981" cy="369332"/>
          </a:xfrm>
          <a:prstGeom prst="rect">
            <a:avLst/>
          </a:prstGeom>
        </p:spPr>
        <p:txBody>
          <a:bodyPr wrap="square">
            <a:spAutoFit/>
          </a:bodyPr>
          <a:lstStyle/>
          <a:p>
            <a:pPr algn="just"/>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分析对象；</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包括结构、功能、工艺条件、管理状况、运行环境和可能的事故后果等。</a:t>
            </a:r>
          </a:p>
        </p:txBody>
      </p:sp>
      <p:sp>
        <p:nvSpPr>
          <p:cNvPr id="13" name="矩形 12">
            <a:extLst>
              <a:ext uri="{FF2B5EF4-FFF2-40B4-BE49-F238E27FC236}">
                <a16:creationId xmlns:a16="http://schemas.microsoft.com/office/drawing/2014/main" xmlns="" id="{79A0C4EA-3B7F-4024-BF45-6D0B0DE50C53}"/>
              </a:ext>
            </a:extLst>
          </p:cNvPr>
          <p:cNvSpPr/>
          <p:nvPr/>
        </p:nvSpPr>
        <p:spPr>
          <a:xfrm>
            <a:off x="863277" y="3765505"/>
            <a:ext cx="2276585"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确定辨识与评价依据</a:t>
            </a:r>
          </a:p>
        </p:txBody>
      </p:sp>
      <p:sp>
        <p:nvSpPr>
          <p:cNvPr id="14" name="矩形 13">
            <a:extLst>
              <a:ext uri="{FF2B5EF4-FFF2-40B4-BE49-F238E27FC236}">
                <a16:creationId xmlns:a16="http://schemas.microsoft.com/office/drawing/2014/main" xmlns="" id="{5CC56ABB-10BB-4227-8216-4F45D95156F9}"/>
              </a:ext>
            </a:extLst>
          </p:cNvPr>
          <p:cNvSpPr/>
          <p:nvPr/>
        </p:nvSpPr>
        <p:spPr>
          <a:xfrm>
            <a:off x="863277" y="4287809"/>
            <a:ext cx="1579278"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确定检查项目</a:t>
            </a:r>
          </a:p>
        </p:txBody>
      </p:sp>
      <p:sp>
        <p:nvSpPr>
          <p:cNvPr id="15" name="矩形 14">
            <a:extLst>
              <a:ext uri="{FF2B5EF4-FFF2-40B4-BE49-F238E27FC236}">
                <a16:creationId xmlns:a16="http://schemas.microsoft.com/office/drawing/2014/main" xmlns="" id="{E4361250-9102-4758-B382-9525A2F0DFB3}"/>
              </a:ext>
            </a:extLst>
          </p:cNvPr>
          <p:cNvSpPr/>
          <p:nvPr/>
        </p:nvSpPr>
        <p:spPr>
          <a:xfrm>
            <a:off x="863278" y="4825573"/>
            <a:ext cx="1346844"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编制检查表</a:t>
            </a:r>
          </a:p>
        </p:txBody>
      </p:sp>
      <p:sp>
        <p:nvSpPr>
          <p:cNvPr id="16" name="矩形 15">
            <a:extLst>
              <a:ext uri="{FF2B5EF4-FFF2-40B4-BE49-F238E27FC236}">
                <a16:creationId xmlns:a16="http://schemas.microsoft.com/office/drawing/2014/main" xmlns="" id="{D9FA6778-BA63-4698-8025-5FF59B510BAC}"/>
              </a:ext>
            </a:extLst>
          </p:cNvPr>
          <p:cNvSpPr/>
          <p:nvPr/>
        </p:nvSpPr>
        <p:spPr>
          <a:xfrm>
            <a:off x="863277" y="5344473"/>
            <a:ext cx="1579278"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进行专家会审</a:t>
            </a:r>
          </a:p>
        </p:txBody>
      </p:sp>
      <p:sp>
        <p:nvSpPr>
          <p:cNvPr id="17" name="矩形 16">
            <a:extLst>
              <a:ext uri="{FF2B5EF4-FFF2-40B4-BE49-F238E27FC236}">
                <a16:creationId xmlns:a16="http://schemas.microsoft.com/office/drawing/2014/main" xmlns="" id="{11572442-6D9C-49B3-B63F-8E12ECE4237E}"/>
              </a:ext>
            </a:extLst>
          </p:cNvPr>
          <p:cNvSpPr/>
          <p:nvPr/>
        </p:nvSpPr>
        <p:spPr>
          <a:xfrm>
            <a:off x="863278" y="5863374"/>
            <a:ext cx="1346844"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修正检查表</a:t>
            </a:r>
          </a:p>
        </p:txBody>
      </p:sp>
      <p:sp>
        <p:nvSpPr>
          <p:cNvPr id="18" name="平行四边形 17">
            <a:extLst>
              <a:ext uri="{FF2B5EF4-FFF2-40B4-BE49-F238E27FC236}">
                <a16:creationId xmlns:a16="http://schemas.microsoft.com/office/drawing/2014/main" xmlns="" id="{BF9CACC8-0E9C-481E-9ACC-21C6AAD66EBB}"/>
              </a:ext>
            </a:extLst>
          </p:cNvPr>
          <p:cNvSpPr/>
          <p:nvPr/>
        </p:nvSpPr>
        <p:spPr>
          <a:xfrm>
            <a:off x="406400" y="1746846"/>
            <a:ext cx="242876" cy="173911"/>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18">
            <a:extLst>
              <a:ext uri="{FF2B5EF4-FFF2-40B4-BE49-F238E27FC236}">
                <a16:creationId xmlns:a16="http://schemas.microsoft.com/office/drawing/2014/main" xmlns="" id="{0C84D280-2EB7-41EF-BE49-6F8A1B37ECE1}"/>
              </a:ext>
            </a:extLst>
          </p:cNvPr>
          <p:cNvSpPr/>
          <p:nvPr/>
        </p:nvSpPr>
        <p:spPr>
          <a:xfrm>
            <a:off x="406400" y="2358717"/>
            <a:ext cx="242876" cy="173911"/>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a:extLst>
              <a:ext uri="{FF2B5EF4-FFF2-40B4-BE49-F238E27FC236}">
                <a16:creationId xmlns:a16="http://schemas.microsoft.com/office/drawing/2014/main" xmlns="" id="{14A8C340-BA32-44EB-B4E8-20205939B3C7}"/>
              </a:ext>
            </a:extLst>
          </p:cNvPr>
          <p:cNvSpPr/>
          <p:nvPr/>
        </p:nvSpPr>
        <p:spPr>
          <a:xfrm>
            <a:off x="406400" y="3342044"/>
            <a:ext cx="242876" cy="173911"/>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a:extLst>
              <a:ext uri="{FF2B5EF4-FFF2-40B4-BE49-F238E27FC236}">
                <a16:creationId xmlns:a16="http://schemas.microsoft.com/office/drawing/2014/main" xmlns="" id="{8067B915-7BCF-45EA-9D8B-E8EA31A3BC9A}"/>
              </a:ext>
            </a:extLst>
          </p:cNvPr>
          <p:cNvSpPr/>
          <p:nvPr/>
        </p:nvSpPr>
        <p:spPr>
          <a:xfrm>
            <a:off x="406400" y="3863215"/>
            <a:ext cx="242876" cy="173911"/>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1">
            <a:extLst>
              <a:ext uri="{FF2B5EF4-FFF2-40B4-BE49-F238E27FC236}">
                <a16:creationId xmlns:a16="http://schemas.microsoft.com/office/drawing/2014/main" xmlns="" id="{BF9D3933-C028-405E-8C17-E9E89CADA198}"/>
              </a:ext>
            </a:extLst>
          </p:cNvPr>
          <p:cNvSpPr/>
          <p:nvPr/>
        </p:nvSpPr>
        <p:spPr>
          <a:xfrm>
            <a:off x="406400" y="4384386"/>
            <a:ext cx="242876" cy="173911"/>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a:extLst>
              <a:ext uri="{FF2B5EF4-FFF2-40B4-BE49-F238E27FC236}">
                <a16:creationId xmlns:a16="http://schemas.microsoft.com/office/drawing/2014/main" xmlns="" id="{5A30552A-26EE-4761-8596-5264C9D0E698}"/>
              </a:ext>
            </a:extLst>
          </p:cNvPr>
          <p:cNvSpPr/>
          <p:nvPr/>
        </p:nvSpPr>
        <p:spPr>
          <a:xfrm>
            <a:off x="406400" y="4923283"/>
            <a:ext cx="242876" cy="173911"/>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xmlns="" id="{E869A10F-D9FA-4A79-91C9-37E78DEA1181}"/>
              </a:ext>
            </a:extLst>
          </p:cNvPr>
          <p:cNvSpPr/>
          <p:nvPr/>
        </p:nvSpPr>
        <p:spPr>
          <a:xfrm>
            <a:off x="406400" y="5442183"/>
            <a:ext cx="242876" cy="173911"/>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xmlns="" id="{9DED55BF-1D0C-44AD-96A3-97FD7F4FD6FB}"/>
              </a:ext>
            </a:extLst>
          </p:cNvPr>
          <p:cNvSpPr/>
          <p:nvPr/>
        </p:nvSpPr>
        <p:spPr>
          <a:xfrm>
            <a:off x="406400" y="5961083"/>
            <a:ext cx="242876" cy="173911"/>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平行四边形 29">
            <a:extLst>
              <a:ext uri="{FF2B5EF4-FFF2-40B4-BE49-F238E27FC236}">
                <a16:creationId xmlns:a16="http://schemas.microsoft.com/office/drawing/2014/main" xmlns="" id="{07B3B584-5AE3-4CFB-A685-6F8FAD6FA7B0}"/>
              </a:ext>
            </a:extLst>
          </p:cNvPr>
          <p:cNvSpPr/>
          <p:nvPr/>
        </p:nvSpPr>
        <p:spPr>
          <a:xfrm>
            <a:off x="3644771" y="4092235"/>
            <a:ext cx="7440143" cy="2161854"/>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xmlns="" id="{D79F351B-095C-4F4D-959A-E40196E8007B}"/>
              </a:ext>
            </a:extLst>
          </p:cNvPr>
          <p:cNvSpPr/>
          <p:nvPr/>
        </p:nvSpPr>
        <p:spPr>
          <a:xfrm>
            <a:off x="6042700" y="4923283"/>
            <a:ext cx="2644283" cy="400110"/>
          </a:xfrm>
          <a:prstGeom prst="rect">
            <a:avLst/>
          </a:prstGeom>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安全检查表编制过程</a:t>
            </a:r>
            <a:r>
              <a:rPr lang="en-US" altLang="zh-CN" sz="2000" b="1" dirty="0">
                <a:solidFill>
                  <a:schemeClr val="bg1"/>
                </a:solidFill>
                <a:latin typeface="微软雅黑" panose="020B0503020204020204" pitchFamily="34" charset="-122"/>
                <a:ea typeface="微软雅黑" panose="020B0503020204020204" pitchFamily="34" charset="-122"/>
              </a:rPr>
              <a:t> </a:t>
            </a:r>
          </a:p>
        </p:txBody>
      </p:sp>
      <p:sp>
        <p:nvSpPr>
          <p:cNvPr id="26" name="矩形 25">
            <a:extLst>
              <a:ext uri="{FF2B5EF4-FFF2-40B4-BE49-F238E27FC236}">
                <a16:creationId xmlns:a16="http://schemas.microsoft.com/office/drawing/2014/main" xmlns="" id="{786F4789-7FF2-429E-B238-13F0B999C5F0}"/>
              </a:ext>
            </a:extLst>
          </p:cNvPr>
          <p:cNvSpPr/>
          <p:nvPr/>
        </p:nvSpPr>
        <p:spPr>
          <a:xfrm>
            <a:off x="479425" y="191194"/>
            <a:ext cx="6981398"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风险辨识与评价方法介绍</a:t>
            </a:r>
            <a:r>
              <a:rPr lang="zh-CN" altLang="en-US" sz="3200" b="1">
                <a:solidFill>
                  <a:schemeClr val="tx1">
                    <a:lumMod val="85000"/>
                    <a:lumOff val="15000"/>
                  </a:schemeClr>
                </a:solidFill>
                <a:latin typeface="华文中宋" panose="02010600040101010101" pitchFamily="2" charset="-122"/>
                <a:ea typeface="华文中宋" panose="02010600040101010101" pitchFamily="2" charset="-122"/>
              </a:rPr>
              <a:t>及举例</a:t>
            </a:r>
            <a:r>
              <a:rPr lang="en-US" altLang="zh-CN" sz="3200" b="1">
                <a:solidFill>
                  <a:schemeClr val="tx1">
                    <a:lumMod val="85000"/>
                    <a:lumOff val="15000"/>
                  </a:schemeClr>
                </a:solidFill>
                <a:latin typeface="华文中宋" panose="02010600040101010101" pitchFamily="2" charset="-122"/>
                <a:ea typeface="华文中宋" panose="02010600040101010101" pitchFamily="2" charset="-122"/>
              </a:rPr>
              <a:t>-SCL</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 </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1413720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1FCA5C79-59F3-487C-A35C-E942AC86D161}"/>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EE229E3A-A6E7-434C-A64E-5C5017784842}"/>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xmlns="" id="{BD2B3576-E004-49A2-98F3-AB3E5CE805B7}"/>
              </a:ext>
            </a:extLst>
          </p:cNvPr>
          <p:cNvSpPr/>
          <p:nvPr/>
        </p:nvSpPr>
        <p:spPr>
          <a:xfrm>
            <a:off x="1944914" y="2690336"/>
            <a:ext cx="6096000" cy="1477328"/>
          </a:xfrm>
          <a:prstGeom prst="rect">
            <a:avLst/>
          </a:prstGeom>
        </p:spPr>
        <p:txBody>
          <a:bodyPr>
            <a:spAutoFit/>
          </a:bodyPr>
          <a:lstStyle/>
          <a:p>
            <a:r>
              <a:rPr lang="zh-CN" altLang="en-US" b="1" dirty="0">
                <a:ea typeface="宋体" panose="02010600030101010101" pitchFamily="2" charset="-122"/>
              </a:rPr>
              <a:t>有关标准、规程、规范及规定。</a:t>
            </a:r>
          </a:p>
          <a:p>
            <a:r>
              <a:rPr lang="zh-CN" altLang="en-US" b="1" dirty="0">
                <a:ea typeface="宋体" panose="02010600030101010101" pitchFamily="2" charset="-122"/>
              </a:rPr>
              <a:t>国内外事故案例。</a:t>
            </a:r>
          </a:p>
          <a:p>
            <a:r>
              <a:rPr lang="zh-CN" altLang="en-US" b="1" dirty="0">
                <a:ea typeface="宋体" panose="02010600030101010101" pitchFamily="2" charset="-122"/>
              </a:rPr>
              <a:t>经系统分析后确定的危险部位及防范措施。</a:t>
            </a:r>
          </a:p>
          <a:p>
            <a:r>
              <a:rPr lang="zh-CN" altLang="en-US" b="1" dirty="0">
                <a:ea typeface="宋体" panose="02010600030101010101" pitchFamily="2" charset="-122"/>
              </a:rPr>
              <a:t>分析人员运用自己的经验和可靠的参考资料。</a:t>
            </a:r>
          </a:p>
          <a:p>
            <a:r>
              <a:rPr lang="zh-CN" altLang="en-US" b="1" dirty="0">
                <a:ea typeface="宋体" panose="02010600030101010101" pitchFamily="2" charset="-122"/>
              </a:rPr>
              <a:t>研究成果，包括新方法、技术、法规和标准。</a:t>
            </a:r>
          </a:p>
        </p:txBody>
      </p:sp>
      <p:pic>
        <p:nvPicPr>
          <p:cNvPr id="9" name="图片 8">
            <a:extLst>
              <a:ext uri="{FF2B5EF4-FFF2-40B4-BE49-F238E27FC236}">
                <a16:creationId xmlns:a16="http://schemas.microsoft.com/office/drawing/2014/main" xmlns="" id="{09CB971B-48FB-4B9E-A6F9-6364B44D0A5B}"/>
              </a:ext>
            </a:extLst>
          </p:cNvPr>
          <p:cNvPicPr>
            <a:picLocks noChangeAspect="1"/>
          </p:cNvPicPr>
          <p:nvPr/>
        </p:nvPicPr>
        <p:blipFill rotWithShape="1">
          <a:blip r:embed="rId2">
            <a:extLst>
              <a:ext uri="{28A0092B-C50C-407E-A947-70E740481C1C}">
                <a14:useLocalDpi xmlns:a14="http://schemas.microsoft.com/office/drawing/2010/main" val="0"/>
              </a:ext>
            </a:extLst>
          </a:blip>
          <a:srcRect t="9014" b="18550"/>
          <a:stretch/>
        </p:blipFill>
        <p:spPr>
          <a:xfrm>
            <a:off x="0" y="967437"/>
            <a:ext cx="12192000" cy="5890563"/>
          </a:xfrm>
          <a:prstGeom prst="rect">
            <a:avLst/>
          </a:prstGeom>
        </p:spPr>
      </p:pic>
      <p:sp>
        <p:nvSpPr>
          <p:cNvPr id="12" name="矩形 11">
            <a:extLst>
              <a:ext uri="{FF2B5EF4-FFF2-40B4-BE49-F238E27FC236}">
                <a16:creationId xmlns:a16="http://schemas.microsoft.com/office/drawing/2014/main" xmlns="" id="{EA8C2ECC-88D7-4400-9FA9-586E52895904}"/>
              </a:ext>
            </a:extLst>
          </p:cNvPr>
          <p:cNvSpPr/>
          <p:nvPr/>
        </p:nvSpPr>
        <p:spPr>
          <a:xfrm>
            <a:off x="0" y="951358"/>
            <a:ext cx="12192000" cy="5890560"/>
          </a:xfrm>
          <a:prstGeom prst="rect">
            <a:avLst/>
          </a:prstGeom>
          <a:solidFill>
            <a:schemeClr val="tx1">
              <a:lumMod val="85000"/>
              <a:lumOff val="1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a:extLst>
              <a:ext uri="{FF2B5EF4-FFF2-40B4-BE49-F238E27FC236}">
                <a16:creationId xmlns:a16="http://schemas.microsoft.com/office/drawing/2014/main" xmlns="" id="{7992A879-CA47-4582-8427-EA40E3469927}"/>
              </a:ext>
            </a:extLst>
          </p:cNvPr>
          <p:cNvSpPr/>
          <p:nvPr/>
        </p:nvSpPr>
        <p:spPr>
          <a:xfrm>
            <a:off x="0" y="1901371"/>
            <a:ext cx="5297714" cy="4972707"/>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a:extLst>
              <a:ext uri="{FF2B5EF4-FFF2-40B4-BE49-F238E27FC236}">
                <a16:creationId xmlns:a16="http://schemas.microsoft.com/office/drawing/2014/main" xmlns="" id="{3CCCACF3-FEDC-4721-956C-FB53990CBB5D}"/>
              </a:ext>
            </a:extLst>
          </p:cNvPr>
          <p:cNvSpPr/>
          <p:nvPr/>
        </p:nvSpPr>
        <p:spPr>
          <a:xfrm rot="10800000">
            <a:off x="7881257" y="951358"/>
            <a:ext cx="4310743" cy="4046285"/>
          </a:xfrm>
          <a:prstGeom prst="rtTriangle">
            <a:avLst/>
          </a:prstGeom>
          <a:solidFill>
            <a:schemeClr val="accent4">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a:extLst>
              <a:ext uri="{FF2B5EF4-FFF2-40B4-BE49-F238E27FC236}">
                <a16:creationId xmlns:a16="http://schemas.microsoft.com/office/drawing/2014/main" xmlns="" id="{6EF29430-6A91-4EFD-881F-810684054E4B}"/>
              </a:ext>
            </a:extLst>
          </p:cNvPr>
          <p:cNvSpPr/>
          <p:nvPr/>
        </p:nvSpPr>
        <p:spPr>
          <a:xfrm>
            <a:off x="811213" y="2664154"/>
            <a:ext cx="609601" cy="4365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88BE6146-4E96-4021-B648-C544EDEFB643}"/>
              </a:ext>
            </a:extLst>
          </p:cNvPr>
          <p:cNvSpPr/>
          <p:nvPr/>
        </p:nvSpPr>
        <p:spPr>
          <a:xfrm>
            <a:off x="1607687" y="3409648"/>
            <a:ext cx="609601" cy="4365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xmlns="" id="{479E79B1-6B6A-4CE8-B043-B92D7CC81052}"/>
              </a:ext>
            </a:extLst>
          </p:cNvPr>
          <p:cNvSpPr/>
          <p:nvPr/>
        </p:nvSpPr>
        <p:spPr>
          <a:xfrm>
            <a:off x="2404162" y="4155142"/>
            <a:ext cx="609601" cy="4365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xmlns="" id="{4CFAF7F3-45B0-4512-A427-161E437838D7}"/>
              </a:ext>
            </a:extLst>
          </p:cNvPr>
          <p:cNvSpPr/>
          <p:nvPr/>
        </p:nvSpPr>
        <p:spPr>
          <a:xfrm>
            <a:off x="3200637" y="4900636"/>
            <a:ext cx="609601" cy="4365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xmlns="" id="{535A95BD-851A-4FA9-94AE-9579884CA025}"/>
              </a:ext>
            </a:extLst>
          </p:cNvPr>
          <p:cNvSpPr/>
          <p:nvPr/>
        </p:nvSpPr>
        <p:spPr>
          <a:xfrm>
            <a:off x="3997111" y="5646129"/>
            <a:ext cx="609601" cy="4365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xmlns="" id="{03BFEEF5-A0FD-4112-9B69-27EA0DDE0298}"/>
              </a:ext>
            </a:extLst>
          </p:cNvPr>
          <p:cNvSpPr txBox="1"/>
          <p:nvPr/>
        </p:nvSpPr>
        <p:spPr>
          <a:xfrm>
            <a:off x="872899" y="2674007"/>
            <a:ext cx="486227"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1</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xmlns="" id="{AAE34368-06C9-4B43-803F-8CC6CFE3ACF3}"/>
              </a:ext>
            </a:extLst>
          </p:cNvPr>
          <p:cNvSpPr txBox="1"/>
          <p:nvPr/>
        </p:nvSpPr>
        <p:spPr>
          <a:xfrm>
            <a:off x="1669373" y="3429000"/>
            <a:ext cx="486227"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xmlns="" id="{DD7F2AB2-6532-4234-9ADB-2A3FC07B3E01}"/>
              </a:ext>
            </a:extLst>
          </p:cNvPr>
          <p:cNvSpPr txBox="1"/>
          <p:nvPr/>
        </p:nvSpPr>
        <p:spPr>
          <a:xfrm>
            <a:off x="2465848" y="4173339"/>
            <a:ext cx="486227"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3</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xmlns="" id="{938B3F5F-230D-46B6-B27C-EF6048A9C8AD}"/>
              </a:ext>
            </a:extLst>
          </p:cNvPr>
          <p:cNvSpPr txBox="1"/>
          <p:nvPr/>
        </p:nvSpPr>
        <p:spPr>
          <a:xfrm>
            <a:off x="3262323" y="4918833"/>
            <a:ext cx="486227"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4</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xmlns="" id="{F39C0B6E-CB63-47B1-A869-C03A8E485055}"/>
              </a:ext>
            </a:extLst>
          </p:cNvPr>
          <p:cNvSpPr txBox="1"/>
          <p:nvPr/>
        </p:nvSpPr>
        <p:spPr>
          <a:xfrm>
            <a:off x="4058797" y="5664997"/>
            <a:ext cx="486227" cy="400110"/>
          </a:xfrm>
          <a:prstGeom prst="rect">
            <a:avLst/>
          </a:prstGeom>
          <a:noFill/>
        </p:spPr>
        <p:txBody>
          <a:bodyPr wrap="square" rtlCol="0">
            <a:spAutoFit/>
          </a:bodyPr>
          <a:lstStyle/>
          <a:p>
            <a:pPr algn="ctr"/>
            <a:r>
              <a:rPr lang="en-US" altLang="zh-CN" sz="2000" dirty="0">
                <a:solidFill>
                  <a:schemeClr val="tx1">
                    <a:lumMod val="85000"/>
                    <a:lumOff val="15000"/>
                  </a:schemeClr>
                </a:solidFill>
                <a:latin typeface="Arial" panose="020B0604020202020204" pitchFamily="34" charset="0"/>
                <a:cs typeface="Arial" panose="020B0604020202020204" pitchFamily="34" charset="0"/>
              </a:rPr>
              <a:t>5</a:t>
            </a:r>
            <a:endParaRPr lang="zh-CN" alt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xmlns="" id="{6AABF0AE-BF26-4846-9673-334D4FBC3641}"/>
              </a:ext>
            </a:extLst>
          </p:cNvPr>
          <p:cNvSpPr/>
          <p:nvPr/>
        </p:nvSpPr>
        <p:spPr>
          <a:xfrm>
            <a:off x="1700876" y="2722432"/>
            <a:ext cx="3206327"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有关标准、规程、规范及规定</a:t>
            </a:r>
          </a:p>
        </p:txBody>
      </p:sp>
      <p:sp>
        <p:nvSpPr>
          <p:cNvPr id="24" name="矩形 23">
            <a:extLst>
              <a:ext uri="{FF2B5EF4-FFF2-40B4-BE49-F238E27FC236}">
                <a16:creationId xmlns:a16="http://schemas.microsoft.com/office/drawing/2014/main" xmlns="" id="{D1D345F3-86FF-47C7-A4B3-132805029EB9}"/>
              </a:ext>
            </a:extLst>
          </p:cNvPr>
          <p:cNvSpPr/>
          <p:nvPr/>
        </p:nvSpPr>
        <p:spPr>
          <a:xfrm>
            <a:off x="2554515" y="3437521"/>
            <a:ext cx="1811714"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国内外事故案例</a:t>
            </a:r>
          </a:p>
        </p:txBody>
      </p:sp>
      <p:sp>
        <p:nvSpPr>
          <p:cNvPr id="25" name="矩形 24">
            <a:extLst>
              <a:ext uri="{FF2B5EF4-FFF2-40B4-BE49-F238E27FC236}">
                <a16:creationId xmlns:a16="http://schemas.microsoft.com/office/drawing/2014/main" xmlns="" id="{94525D3C-8BDE-4C1B-99FF-FB129282F779}"/>
              </a:ext>
            </a:extLst>
          </p:cNvPr>
          <p:cNvSpPr/>
          <p:nvPr/>
        </p:nvSpPr>
        <p:spPr>
          <a:xfrm>
            <a:off x="3262323" y="4210685"/>
            <a:ext cx="4368504"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经系统分析后确定的危险部位及防范措施</a:t>
            </a:r>
          </a:p>
        </p:txBody>
      </p:sp>
      <p:sp>
        <p:nvSpPr>
          <p:cNvPr id="26" name="矩形 25">
            <a:extLst>
              <a:ext uri="{FF2B5EF4-FFF2-40B4-BE49-F238E27FC236}">
                <a16:creationId xmlns:a16="http://schemas.microsoft.com/office/drawing/2014/main" xmlns="" id="{B0DAADB0-7F25-4ED3-ADA3-277F83847422}"/>
              </a:ext>
            </a:extLst>
          </p:cNvPr>
          <p:cNvSpPr/>
          <p:nvPr/>
        </p:nvSpPr>
        <p:spPr>
          <a:xfrm>
            <a:off x="3997111" y="4927731"/>
            <a:ext cx="4600940"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分析人员运用自己的经验和可靠的参考资料</a:t>
            </a:r>
          </a:p>
        </p:txBody>
      </p:sp>
      <p:sp>
        <p:nvSpPr>
          <p:cNvPr id="27" name="矩形 26">
            <a:extLst>
              <a:ext uri="{FF2B5EF4-FFF2-40B4-BE49-F238E27FC236}">
                <a16:creationId xmlns:a16="http://schemas.microsoft.com/office/drawing/2014/main" xmlns="" id="{3412082C-BF0B-46BD-A663-8DA9E963B030}"/>
              </a:ext>
            </a:extLst>
          </p:cNvPr>
          <p:cNvSpPr/>
          <p:nvPr/>
        </p:nvSpPr>
        <p:spPr>
          <a:xfrm>
            <a:off x="4798357" y="5679715"/>
            <a:ext cx="4600940"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研究成果，包括新方法、技术、法规和标准</a:t>
            </a:r>
          </a:p>
        </p:txBody>
      </p:sp>
      <p:sp>
        <p:nvSpPr>
          <p:cNvPr id="28" name="矩形 27">
            <a:extLst>
              <a:ext uri="{FF2B5EF4-FFF2-40B4-BE49-F238E27FC236}">
                <a16:creationId xmlns:a16="http://schemas.microsoft.com/office/drawing/2014/main" xmlns="" id="{716DE999-D396-4A0E-9BCE-9B8CCC7C1EEB}"/>
              </a:ext>
            </a:extLst>
          </p:cNvPr>
          <p:cNvSpPr/>
          <p:nvPr/>
        </p:nvSpPr>
        <p:spPr>
          <a:xfrm>
            <a:off x="322720" y="5297063"/>
            <a:ext cx="2569934"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安全检查表编制依据 </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xmlns="" id="{F56306B6-6351-44CA-B423-74BC49F2356B}"/>
              </a:ext>
            </a:extLst>
          </p:cNvPr>
          <p:cNvSpPr/>
          <p:nvPr/>
        </p:nvSpPr>
        <p:spPr>
          <a:xfrm>
            <a:off x="479425" y="191194"/>
            <a:ext cx="6981398"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风险辨识与评价方法介绍</a:t>
            </a:r>
            <a:r>
              <a:rPr lang="zh-CN" altLang="en-US" sz="3200" b="1">
                <a:solidFill>
                  <a:schemeClr val="tx1">
                    <a:lumMod val="85000"/>
                    <a:lumOff val="15000"/>
                  </a:schemeClr>
                </a:solidFill>
                <a:latin typeface="华文中宋" panose="02010600040101010101" pitchFamily="2" charset="-122"/>
                <a:ea typeface="华文中宋" panose="02010600040101010101" pitchFamily="2" charset="-122"/>
              </a:rPr>
              <a:t>及举例</a:t>
            </a:r>
            <a:r>
              <a:rPr lang="en-US" altLang="zh-CN" sz="3200" b="1">
                <a:solidFill>
                  <a:schemeClr val="tx1">
                    <a:lumMod val="85000"/>
                    <a:lumOff val="15000"/>
                  </a:schemeClr>
                </a:solidFill>
                <a:latin typeface="华文中宋" panose="02010600040101010101" pitchFamily="2" charset="-122"/>
                <a:ea typeface="华文中宋" panose="02010600040101010101" pitchFamily="2" charset="-122"/>
              </a:rPr>
              <a:t>-SCL</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rPr>
              <a:t> </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0584964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21C21E3-BE4C-439D-8CE9-556365BFF0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3" t="19305" r="2648" b="11528"/>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椭圆 8">
            <a:extLst>
              <a:ext uri="{FF2B5EF4-FFF2-40B4-BE49-F238E27FC236}">
                <a16:creationId xmlns:a16="http://schemas.microsoft.com/office/drawing/2014/main" xmlns="" id="{B7A05F55-8EC1-4874-81F7-28F19C21B83C}"/>
              </a:ext>
            </a:extLst>
          </p:cNvPr>
          <p:cNvSpPr/>
          <p:nvPr/>
        </p:nvSpPr>
        <p:spPr>
          <a:xfrm>
            <a:off x="5786044" y="1323495"/>
            <a:ext cx="502890" cy="5028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xmlns="" id="{922CFC87-4662-426B-BC5E-71A5F29A911E}"/>
              </a:ext>
            </a:extLst>
          </p:cNvPr>
          <p:cNvSpPr/>
          <p:nvPr/>
        </p:nvSpPr>
        <p:spPr>
          <a:xfrm>
            <a:off x="6096000" y="725714"/>
            <a:ext cx="5646057" cy="2177143"/>
          </a:xfrm>
          <a:prstGeom prst="roundRect">
            <a:avLst>
              <a:gd name="adj" fmla="val 42000"/>
            </a:avLst>
          </a:prstGeom>
          <a:solidFill>
            <a:srgbClr val="25536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 Box 5">
            <a:extLst>
              <a:ext uri="{FF2B5EF4-FFF2-40B4-BE49-F238E27FC236}">
                <a16:creationId xmlns:a16="http://schemas.microsoft.com/office/drawing/2014/main" xmlns="" id="{F8132031-C22E-484C-9DA8-C2967AFD37E3}"/>
              </a:ext>
            </a:extLst>
          </p:cNvPr>
          <p:cNvSpPr txBox="1">
            <a:spLocks noChangeArrowheads="1"/>
          </p:cNvSpPr>
          <p:nvPr/>
        </p:nvSpPr>
        <p:spPr bwMode="auto">
          <a:xfrm>
            <a:off x="6549347" y="880836"/>
            <a:ext cx="4989512" cy="1656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3600" b="1" dirty="0">
                <a:solidFill>
                  <a:schemeClr val="bg1"/>
                </a:solidFill>
                <a:latin typeface="微软雅黑" panose="020B0503020204020204" pitchFamily="34" charset="-122"/>
                <a:ea typeface="微软雅黑" panose="020B0503020204020204" pitchFamily="34" charset="-122"/>
              </a:rPr>
              <a:t>风险管理的发展史，</a:t>
            </a:r>
            <a:endParaRPr lang="en-US" altLang="zh-CN" sz="3600" b="1"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3600" b="1" dirty="0">
                <a:solidFill>
                  <a:schemeClr val="bg1"/>
                </a:solidFill>
                <a:latin typeface="微软雅黑" panose="020B0503020204020204" pitchFamily="34" charset="-122"/>
                <a:ea typeface="微软雅黑" panose="020B0503020204020204" pitchFamily="34" charset="-122"/>
              </a:rPr>
              <a:t>是一部血与泪的教训史！</a:t>
            </a:r>
          </a:p>
        </p:txBody>
      </p:sp>
      <p:sp>
        <p:nvSpPr>
          <p:cNvPr id="7" name="椭圆 6">
            <a:extLst>
              <a:ext uri="{FF2B5EF4-FFF2-40B4-BE49-F238E27FC236}">
                <a16:creationId xmlns:a16="http://schemas.microsoft.com/office/drawing/2014/main" xmlns="" id="{45496038-4317-43CE-AEE2-E108A1BEA7D8}"/>
              </a:ext>
            </a:extLst>
          </p:cNvPr>
          <p:cNvSpPr/>
          <p:nvPr/>
        </p:nvSpPr>
        <p:spPr>
          <a:xfrm>
            <a:off x="5871028" y="449943"/>
            <a:ext cx="754743" cy="75474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xmlns="" id="{8EA9AF3C-4B4D-4CF2-A3CC-9BD1C8540E3A}"/>
              </a:ext>
            </a:extLst>
          </p:cNvPr>
          <p:cNvSpPr/>
          <p:nvPr/>
        </p:nvSpPr>
        <p:spPr>
          <a:xfrm>
            <a:off x="6037489" y="2692373"/>
            <a:ext cx="1176564" cy="1176564"/>
          </a:xfrm>
          <a:prstGeom prst="ellipse">
            <a:avLst/>
          </a:prstGeom>
          <a:solidFill>
            <a:srgbClr val="FFC0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9158108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114D1C4C-AB49-47E3-B1C1-B6D19124019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632018B8-9BF1-47CE-98BD-2E450D133621}"/>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8">
            <a:extLst>
              <a:ext uri="{FF2B5EF4-FFF2-40B4-BE49-F238E27FC236}">
                <a16:creationId xmlns:a16="http://schemas.microsoft.com/office/drawing/2014/main" xmlns="" id="{A2F2B175-27A8-4384-9EFB-C2D2BA0654EF}"/>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
        <p:nvSpPr>
          <p:cNvPr id="8" name="平行四边形 7">
            <a:extLst>
              <a:ext uri="{FF2B5EF4-FFF2-40B4-BE49-F238E27FC236}">
                <a16:creationId xmlns:a16="http://schemas.microsoft.com/office/drawing/2014/main" xmlns="" id="{4842DBA6-E796-478E-8010-4BCF5B76BCD2}"/>
              </a:ext>
            </a:extLst>
          </p:cNvPr>
          <p:cNvSpPr/>
          <p:nvPr/>
        </p:nvSpPr>
        <p:spPr>
          <a:xfrm>
            <a:off x="-939800" y="1331205"/>
            <a:ext cx="9779000" cy="2438396"/>
          </a:xfrm>
          <a:prstGeom prst="parallelogram">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平行四边形 9">
            <a:extLst>
              <a:ext uri="{FF2B5EF4-FFF2-40B4-BE49-F238E27FC236}">
                <a16:creationId xmlns:a16="http://schemas.microsoft.com/office/drawing/2014/main" xmlns="" id="{1A2D359D-1B25-49CE-972B-D400BC7442A7}"/>
              </a:ext>
            </a:extLst>
          </p:cNvPr>
          <p:cNvSpPr/>
          <p:nvPr/>
        </p:nvSpPr>
        <p:spPr>
          <a:xfrm>
            <a:off x="3285331" y="4085797"/>
            <a:ext cx="9779000" cy="2438396"/>
          </a:xfrm>
          <a:prstGeom prst="parallelogram">
            <a:avLst/>
          </a:prstGeom>
          <a:solidFill>
            <a:schemeClr val="accent6"/>
          </a:solidFill>
          <a:ln>
            <a:noFill/>
          </a:ln>
          <a:extLs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290B39BA-4A0F-48AB-97A1-A30D48E80571}"/>
              </a:ext>
            </a:extLst>
          </p:cNvPr>
          <p:cNvSpPr/>
          <p:nvPr/>
        </p:nvSpPr>
        <p:spPr>
          <a:xfrm>
            <a:off x="911224" y="1690906"/>
            <a:ext cx="7263607" cy="12899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工作危害分析（</a:t>
            </a:r>
            <a:r>
              <a:rPr lang="en-US" altLang="zh-CN" dirty="0">
                <a:solidFill>
                  <a:schemeClr val="bg1"/>
                </a:solidFill>
                <a:latin typeface="微软雅黑" panose="020B0503020204020204" pitchFamily="34" charset="-122"/>
                <a:ea typeface="微软雅黑" panose="020B0503020204020204" pitchFamily="34" charset="-122"/>
              </a:rPr>
              <a:t>Job Hazard Analysis,</a:t>
            </a:r>
            <a:r>
              <a:rPr lang="zh-CN" altLang="en-US" dirty="0">
                <a:solidFill>
                  <a:schemeClr val="bg1"/>
                </a:solidFill>
                <a:latin typeface="微软雅黑" panose="020B0503020204020204" pitchFamily="34" charset="-122"/>
                <a:ea typeface="微软雅黑" panose="020B0503020204020204" pitchFamily="34" charset="-122"/>
              </a:rPr>
              <a:t>简称</a:t>
            </a:r>
            <a:r>
              <a:rPr lang="en-US" altLang="zh-CN" dirty="0">
                <a:solidFill>
                  <a:schemeClr val="bg1"/>
                </a:solidFill>
                <a:latin typeface="微软雅黑" panose="020B0503020204020204" pitchFamily="34" charset="-122"/>
                <a:ea typeface="微软雅黑" panose="020B0503020204020204" pitchFamily="34" charset="-122"/>
              </a:rPr>
              <a:t>JHA</a:t>
            </a:r>
            <a:r>
              <a:rPr lang="zh-CN" altLang="en-US" dirty="0">
                <a:solidFill>
                  <a:schemeClr val="bg1"/>
                </a:solidFill>
                <a:latin typeface="微软雅黑" panose="020B0503020204020204" pitchFamily="34" charset="-122"/>
                <a:ea typeface="微软雅黑" panose="020B0503020204020204" pitchFamily="34" charset="-122"/>
              </a:rPr>
              <a:t>）是一种较细致地分析工作过程中存在危害的方法，它把一项工作活动分解成几个步骤，识别每一步骤中的危害和可能的事故，并设法消除危害。 </a:t>
            </a:r>
          </a:p>
        </p:txBody>
      </p:sp>
      <p:pic>
        <p:nvPicPr>
          <p:cNvPr id="14" name="图片 13">
            <a:extLst>
              <a:ext uri="{FF2B5EF4-FFF2-40B4-BE49-F238E27FC236}">
                <a16:creationId xmlns:a16="http://schemas.microsoft.com/office/drawing/2014/main" xmlns="" id="{71CFF6AD-DD3D-4450-B97E-34136F1848E8}"/>
              </a:ext>
            </a:extLst>
          </p:cNvPr>
          <p:cNvPicPr>
            <a:picLocks noChangeAspect="1"/>
          </p:cNvPicPr>
          <p:nvPr/>
        </p:nvPicPr>
        <p:blipFill>
          <a:blip r:embed="rId2" cstate="print">
            <a:extLst>
              <a:ext uri="{28A0092B-C50C-407E-A947-70E740481C1C}">
                <a14:useLocalDpi xmlns:a14="http://schemas.microsoft.com/office/drawing/2010/main" val="0"/>
              </a:ext>
            </a:extLst>
          </a:blip>
          <a:srcRect l="131"/>
          <a:stretch>
            <a:fillRect/>
          </a:stretch>
        </p:blipFill>
        <p:spPr>
          <a:xfrm>
            <a:off x="8967632" y="1348148"/>
            <a:ext cx="3224368" cy="2421453"/>
          </a:xfrm>
          <a:custGeom>
            <a:avLst/>
            <a:gdLst>
              <a:gd name="connsiteX0" fmla="*/ 605363 w 3224368"/>
              <a:gd name="connsiteY0" fmla="*/ 0 h 2421453"/>
              <a:gd name="connsiteX1" fmla="*/ 3224368 w 3224368"/>
              <a:gd name="connsiteY1" fmla="*/ 0 h 2421453"/>
              <a:gd name="connsiteX2" fmla="*/ 3224368 w 3224368"/>
              <a:gd name="connsiteY2" fmla="*/ 2421453 h 2421453"/>
              <a:gd name="connsiteX3" fmla="*/ 0 w 3224368"/>
              <a:gd name="connsiteY3" fmla="*/ 2421453 h 2421453"/>
            </a:gdLst>
            <a:ahLst/>
            <a:cxnLst>
              <a:cxn ang="0">
                <a:pos x="connsiteX0" y="connsiteY0"/>
              </a:cxn>
              <a:cxn ang="0">
                <a:pos x="connsiteX1" y="connsiteY1"/>
              </a:cxn>
              <a:cxn ang="0">
                <a:pos x="connsiteX2" y="connsiteY2"/>
              </a:cxn>
              <a:cxn ang="0">
                <a:pos x="connsiteX3" y="connsiteY3"/>
              </a:cxn>
            </a:cxnLst>
            <a:rect l="l" t="t" r="r" b="b"/>
            <a:pathLst>
              <a:path w="3224368" h="2421453">
                <a:moveTo>
                  <a:pt x="605363" y="0"/>
                </a:moveTo>
                <a:lnTo>
                  <a:pt x="3224368" y="0"/>
                </a:lnTo>
                <a:lnTo>
                  <a:pt x="3224368" y="2421453"/>
                </a:lnTo>
                <a:lnTo>
                  <a:pt x="0" y="2421453"/>
                </a:lnTo>
                <a:close/>
              </a:path>
            </a:pathLst>
          </a:custGeom>
        </p:spPr>
      </p:pic>
      <p:pic>
        <p:nvPicPr>
          <p:cNvPr id="18" name="图片 17">
            <a:extLst>
              <a:ext uri="{FF2B5EF4-FFF2-40B4-BE49-F238E27FC236}">
                <a16:creationId xmlns:a16="http://schemas.microsoft.com/office/drawing/2014/main" xmlns="" id="{80A9427A-0101-401A-870C-31D113D5F9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42752" y="4085799"/>
            <a:ext cx="3661168" cy="2438394"/>
          </a:xfrm>
          <a:custGeom>
            <a:avLst/>
            <a:gdLst>
              <a:gd name="connsiteX0" fmla="*/ 0 w 3661168"/>
              <a:gd name="connsiteY0" fmla="*/ 0 h 2438394"/>
              <a:gd name="connsiteX1" fmla="*/ 3661168 w 3661168"/>
              <a:gd name="connsiteY1" fmla="*/ 0 h 2438394"/>
              <a:gd name="connsiteX2" fmla="*/ 3051569 w 3661168"/>
              <a:gd name="connsiteY2" fmla="*/ 2438394 h 2438394"/>
              <a:gd name="connsiteX3" fmla="*/ 0 w 3661168"/>
              <a:gd name="connsiteY3" fmla="*/ 2438394 h 2438394"/>
            </a:gdLst>
            <a:ahLst/>
            <a:cxnLst>
              <a:cxn ang="0">
                <a:pos x="connsiteX0" y="connsiteY0"/>
              </a:cxn>
              <a:cxn ang="0">
                <a:pos x="connsiteX1" y="connsiteY1"/>
              </a:cxn>
              <a:cxn ang="0">
                <a:pos x="connsiteX2" y="connsiteY2"/>
              </a:cxn>
              <a:cxn ang="0">
                <a:pos x="connsiteX3" y="connsiteY3"/>
              </a:cxn>
            </a:cxnLst>
            <a:rect l="l" t="t" r="r" b="b"/>
            <a:pathLst>
              <a:path w="3661168" h="2438394">
                <a:moveTo>
                  <a:pt x="0" y="0"/>
                </a:moveTo>
                <a:lnTo>
                  <a:pt x="3661168" y="0"/>
                </a:lnTo>
                <a:lnTo>
                  <a:pt x="3051569" y="2438394"/>
                </a:lnTo>
                <a:lnTo>
                  <a:pt x="0" y="2438394"/>
                </a:lnTo>
                <a:close/>
              </a:path>
            </a:pathLst>
          </a:custGeom>
        </p:spPr>
      </p:pic>
      <p:sp>
        <p:nvSpPr>
          <p:cNvPr id="19" name="矩形 18">
            <a:extLst>
              <a:ext uri="{FF2B5EF4-FFF2-40B4-BE49-F238E27FC236}">
                <a16:creationId xmlns:a16="http://schemas.microsoft.com/office/drawing/2014/main" xmlns="" id="{1269DFAE-A17A-4C4C-817C-CDFDD2A9179F}"/>
              </a:ext>
            </a:extLst>
          </p:cNvPr>
          <p:cNvSpPr/>
          <p:nvPr/>
        </p:nvSpPr>
        <p:spPr>
          <a:xfrm>
            <a:off x="4441371" y="4264262"/>
            <a:ext cx="2119085" cy="3693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zh-CN" b="1" dirty="0">
                <a:solidFill>
                  <a:schemeClr val="bg1"/>
                </a:solidFill>
                <a:latin typeface="微软雅黑" panose="020B0503020204020204" pitchFamily="34" charset="-122"/>
                <a:ea typeface="微软雅黑" panose="020B0503020204020204" pitchFamily="34" charset="-122"/>
              </a:rPr>
              <a:t>JHA</a:t>
            </a:r>
            <a:r>
              <a:rPr lang="zh-CN" altLang="en-US" b="1" dirty="0">
                <a:solidFill>
                  <a:schemeClr val="bg1"/>
                </a:solidFill>
                <a:latin typeface="微软雅黑" panose="020B0503020204020204" pitchFamily="34" charset="-122"/>
                <a:ea typeface="微软雅黑" panose="020B0503020204020204" pitchFamily="34" charset="-122"/>
              </a:rPr>
              <a:t>的适用范围</a:t>
            </a:r>
          </a:p>
        </p:txBody>
      </p:sp>
      <p:sp>
        <p:nvSpPr>
          <p:cNvPr id="20" name="矩形 19">
            <a:extLst>
              <a:ext uri="{FF2B5EF4-FFF2-40B4-BE49-F238E27FC236}">
                <a16:creationId xmlns:a16="http://schemas.microsoft.com/office/drawing/2014/main" xmlns="" id="{D2599BAE-1BCC-4C11-AFBD-898DB9839AE0}"/>
              </a:ext>
            </a:extLst>
          </p:cNvPr>
          <p:cNvSpPr/>
          <p:nvPr/>
        </p:nvSpPr>
        <p:spPr>
          <a:xfrm>
            <a:off x="4441371" y="4633594"/>
            <a:ext cx="6691086" cy="17121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1" indent="-285750">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rPr>
              <a:t>操作活动（包括正常生产运行维护、钻井作业活动、异常或紧急情况下的处理等）</a:t>
            </a:r>
          </a:p>
          <a:p>
            <a:pPr marL="285750" lvl="1" indent="-285750">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rPr>
              <a:t>检维修作业</a:t>
            </a:r>
          </a:p>
          <a:p>
            <a:pPr marL="285750" lvl="1" indent="-285750">
              <a:lnSpc>
                <a:spcPct val="150000"/>
              </a:lnSpc>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rPr>
              <a:t>分析化验等</a:t>
            </a:r>
          </a:p>
        </p:txBody>
      </p:sp>
    </p:spTree>
    <p:extLst>
      <p:ext uri="{BB962C8B-B14F-4D97-AF65-F5344CB8AC3E}">
        <p14:creationId xmlns:p14="http://schemas.microsoft.com/office/powerpoint/2010/main" val="351325197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6C9D508-9E6D-4859-A51B-4DA2DED5E127}"/>
              </a:ext>
            </a:extLst>
          </p:cNvPr>
          <p:cNvPicPr>
            <a:picLocks noChangeAspect="1"/>
          </p:cNvPicPr>
          <p:nvPr/>
        </p:nvPicPr>
        <p:blipFill>
          <a:blip r:embed="rId2">
            <a:extLst>
              <a:ext uri="{28A0092B-C50C-407E-A947-70E740481C1C}">
                <a14:useLocalDpi xmlns:a14="http://schemas.microsoft.com/office/drawing/2010/main" val="0"/>
              </a:ext>
            </a:extLst>
          </a:blip>
          <a:srcRect l="17516" t="1575" r="9054" b="3517"/>
          <a:stretch>
            <a:fillRect/>
          </a:stretch>
        </p:blipFill>
        <p:spPr>
          <a:xfrm>
            <a:off x="0" y="2010465"/>
            <a:ext cx="5043825" cy="3896177"/>
          </a:xfrm>
          <a:custGeom>
            <a:avLst/>
            <a:gdLst>
              <a:gd name="connsiteX0" fmla="*/ 0 w 5043825"/>
              <a:gd name="connsiteY0" fmla="*/ 0 h 3896177"/>
              <a:gd name="connsiteX1" fmla="*/ 4035060 w 5043825"/>
              <a:gd name="connsiteY1" fmla="*/ 0 h 3896177"/>
              <a:gd name="connsiteX2" fmla="*/ 5043825 w 5043825"/>
              <a:gd name="connsiteY2" fmla="*/ 3896177 h 3896177"/>
              <a:gd name="connsiteX3" fmla="*/ 0 w 5043825"/>
              <a:gd name="connsiteY3" fmla="*/ 3896177 h 3896177"/>
            </a:gdLst>
            <a:ahLst/>
            <a:cxnLst>
              <a:cxn ang="0">
                <a:pos x="connsiteX0" y="connsiteY0"/>
              </a:cxn>
              <a:cxn ang="0">
                <a:pos x="connsiteX1" y="connsiteY1"/>
              </a:cxn>
              <a:cxn ang="0">
                <a:pos x="connsiteX2" y="connsiteY2"/>
              </a:cxn>
              <a:cxn ang="0">
                <a:pos x="connsiteX3" y="connsiteY3"/>
              </a:cxn>
            </a:cxnLst>
            <a:rect l="l" t="t" r="r" b="b"/>
            <a:pathLst>
              <a:path w="5043825" h="3896177">
                <a:moveTo>
                  <a:pt x="0" y="0"/>
                </a:moveTo>
                <a:lnTo>
                  <a:pt x="4035060" y="0"/>
                </a:lnTo>
                <a:lnTo>
                  <a:pt x="5043825" y="3896177"/>
                </a:lnTo>
                <a:lnTo>
                  <a:pt x="0" y="3896177"/>
                </a:lnTo>
                <a:close/>
              </a:path>
            </a:pathLst>
          </a:custGeom>
        </p:spPr>
      </p:pic>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流程图: 手动输入 12">
            <a:extLst>
              <a:ext uri="{FF2B5EF4-FFF2-40B4-BE49-F238E27FC236}">
                <a16:creationId xmlns:a16="http://schemas.microsoft.com/office/drawing/2014/main" xmlns="" id="{19A9DFFC-0684-44AA-B19E-B23DB407104D}"/>
              </a:ext>
            </a:extLst>
          </p:cNvPr>
          <p:cNvSpPr/>
          <p:nvPr/>
        </p:nvSpPr>
        <p:spPr>
          <a:xfrm rot="5400000">
            <a:off x="573822" y="1436640"/>
            <a:ext cx="3896177" cy="5043825"/>
          </a:xfrm>
          <a:prstGeom prst="flowChartManualInput">
            <a:avLst/>
          </a:prstGeom>
          <a:solidFill>
            <a:srgbClr val="25536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10">
            <a:extLst>
              <a:ext uri="{FF2B5EF4-FFF2-40B4-BE49-F238E27FC236}">
                <a16:creationId xmlns:a16="http://schemas.microsoft.com/office/drawing/2014/main" xmlns="" id="{49AF44AB-6D7E-42B2-A912-E791041BD5D9}"/>
              </a:ext>
            </a:extLst>
          </p:cNvPr>
          <p:cNvSpPr txBox="1">
            <a:spLocks noChangeArrowheads="1"/>
          </p:cNvSpPr>
          <p:nvPr/>
        </p:nvSpPr>
        <p:spPr bwMode="gray">
          <a:xfrm>
            <a:off x="1052176" y="3758497"/>
            <a:ext cx="22365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sz="2000" b="1" dirty="0">
                <a:solidFill>
                  <a:schemeClr val="bg1"/>
                </a:solidFill>
              </a:rPr>
              <a:t>工作危害分析步骤</a:t>
            </a:r>
            <a:endParaRPr lang="en-US" altLang="zh-CN" sz="2000" b="1" dirty="0">
              <a:solidFill>
                <a:schemeClr val="bg1"/>
              </a:solidFill>
            </a:endParaRPr>
          </a:p>
        </p:txBody>
      </p:sp>
      <p:sp>
        <p:nvSpPr>
          <p:cNvPr id="15" name="平行四边形 14">
            <a:extLst>
              <a:ext uri="{FF2B5EF4-FFF2-40B4-BE49-F238E27FC236}">
                <a16:creationId xmlns:a16="http://schemas.microsoft.com/office/drawing/2014/main" xmlns="" id="{B07C129A-58AB-4FFF-958B-1D3B38E5BB07}"/>
              </a:ext>
            </a:extLst>
          </p:cNvPr>
          <p:cNvSpPr/>
          <p:nvPr/>
        </p:nvSpPr>
        <p:spPr>
          <a:xfrm flipH="1">
            <a:off x="4589461" y="2759762"/>
            <a:ext cx="350061" cy="453338"/>
          </a:xfrm>
          <a:prstGeom prst="parallelogram">
            <a:avLst>
              <a:gd name="adj" fmla="val 417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CDD15047-6590-4ED4-9C45-A2303F18F5BD}"/>
              </a:ext>
            </a:extLst>
          </p:cNvPr>
          <p:cNvSpPr/>
          <p:nvPr/>
        </p:nvSpPr>
        <p:spPr>
          <a:xfrm>
            <a:off x="5171690" y="2801765"/>
            <a:ext cx="2509020"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第一步：分解工作步骤</a:t>
            </a:r>
          </a:p>
        </p:txBody>
      </p:sp>
      <p:sp>
        <p:nvSpPr>
          <p:cNvPr id="17" name="矩形 16">
            <a:extLst>
              <a:ext uri="{FF2B5EF4-FFF2-40B4-BE49-F238E27FC236}">
                <a16:creationId xmlns:a16="http://schemas.microsoft.com/office/drawing/2014/main" xmlns="" id="{F5299C1E-5631-4284-BDEC-9F46346CAC4B}"/>
              </a:ext>
            </a:extLst>
          </p:cNvPr>
          <p:cNvSpPr/>
          <p:nvPr/>
        </p:nvSpPr>
        <p:spPr>
          <a:xfrm>
            <a:off x="5105833" y="3480101"/>
            <a:ext cx="6298334" cy="1705403"/>
          </a:xfrm>
          <a:prstGeom prst="rect">
            <a:avLst/>
          </a:prstGeom>
        </p:spPr>
        <p:txBody>
          <a:bodyPr wrap="square">
            <a:spAutoFit/>
          </a:bodyPr>
          <a:lstStyle/>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把正常的工作分解为几个主要步骤，即首先做什么、其次做什么等等</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用几个字说明一个步骤，只说做什么，而不说如何做</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小组集体讨论</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8" name="Rectangle 18">
            <a:extLst>
              <a:ext uri="{FF2B5EF4-FFF2-40B4-BE49-F238E27FC236}">
                <a16:creationId xmlns:a16="http://schemas.microsoft.com/office/drawing/2014/main" xmlns="" id="{2B29B633-7A1C-488B-8D67-B0A3460EE42C}"/>
              </a:ext>
            </a:extLst>
          </p:cNvPr>
          <p:cNvSpPr txBox="1">
            <a:spLocks noChangeArrowheads="1"/>
          </p:cNvSpPr>
          <p:nvPr/>
        </p:nvSpPr>
        <p:spPr>
          <a:xfrm>
            <a:off x="479425" y="244505"/>
            <a:ext cx="7331075"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a:solidFill>
                  <a:schemeClr val="tx1">
                    <a:lumMod val="85000"/>
                    <a:lumOff val="15000"/>
                  </a:schemeClr>
                </a:solidFill>
                <a:latin typeface="华文中宋" panose="02010600040101010101" pitchFamily="2" charset="-122"/>
                <a:ea typeface="华文中宋" panose="02010600040101010101" pitchFamily="2" charset="-122"/>
                <a:cs typeface="+mn-cs"/>
              </a:rPr>
              <a:t> </a:t>
            </a:r>
            <a:endPar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endParaRPr>
          </a:p>
        </p:txBody>
      </p:sp>
    </p:spTree>
    <p:extLst>
      <p:ext uri="{BB962C8B-B14F-4D97-AF65-F5344CB8AC3E}">
        <p14:creationId xmlns:p14="http://schemas.microsoft.com/office/powerpoint/2010/main" val="244564523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6C9D508-9E6D-4859-A51B-4DA2DED5E127}"/>
              </a:ext>
            </a:extLst>
          </p:cNvPr>
          <p:cNvPicPr>
            <a:picLocks noChangeAspect="1"/>
          </p:cNvPicPr>
          <p:nvPr/>
        </p:nvPicPr>
        <p:blipFill>
          <a:blip r:embed="rId2">
            <a:extLst>
              <a:ext uri="{28A0092B-C50C-407E-A947-70E740481C1C}">
                <a14:useLocalDpi xmlns:a14="http://schemas.microsoft.com/office/drawing/2010/main" val="0"/>
              </a:ext>
            </a:extLst>
          </a:blip>
          <a:srcRect l="17516" t="1575" r="9054" b="3517"/>
          <a:stretch>
            <a:fillRect/>
          </a:stretch>
        </p:blipFill>
        <p:spPr>
          <a:xfrm>
            <a:off x="0" y="2010465"/>
            <a:ext cx="5043825" cy="3896177"/>
          </a:xfrm>
          <a:custGeom>
            <a:avLst/>
            <a:gdLst>
              <a:gd name="connsiteX0" fmla="*/ 0 w 5043825"/>
              <a:gd name="connsiteY0" fmla="*/ 0 h 3896177"/>
              <a:gd name="connsiteX1" fmla="*/ 4035060 w 5043825"/>
              <a:gd name="connsiteY1" fmla="*/ 0 h 3896177"/>
              <a:gd name="connsiteX2" fmla="*/ 5043825 w 5043825"/>
              <a:gd name="connsiteY2" fmla="*/ 3896177 h 3896177"/>
              <a:gd name="connsiteX3" fmla="*/ 0 w 5043825"/>
              <a:gd name="connsiteY3" fmla="*/ 3896177 h 3896177"/>
            </a:gdLst>
            <a:ahLst/>
            <a:cxnLst>
              <a:cxn ang="0">
                <a:pos x="connsiteX0" y="connsiteY0"/>
              </a:cxn>
              <a:cxn ang="0">
                <a:pos x="connsiteX1" y="connsiteY1"/>
              </a:cxn>
              <a:cxn ang="0">
                <a:pos x="connsiteX2" y="connsiteY2"/>
              </a:cxn>
              <a:cxn ang="0">
                <a:pos x="connsiteX3" y="connsiteY3"/>
              </a:cxn>
            </a:cxnLst>
            <a:rect l="l" t="t" r="r" b="b"/>
            <a:pathLst>
              <a:path w="5043825" h="3896177">
                <a:moveTo>
                  <a:pt x="0" y="0"/>
                </a:moveTo>
                <a:lnTo>
                  <a:pt x="4035060" y="0"/>
                </a:lnTo>
                <a:lnTo>
                  <a:pt x="5043825" y="3896177"/>
                </a:lnTo>
                <a:lnTo>
                  <a:pt x="0" y="3896177"/>
                </a:lnTo>
                <a:close/>
              </a:path>
            </a:pathLst>
          </a:custGeom>
        </p:spPr>
      </p:pic>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流程图: 手动输入 12">
            <a:extLst>
              <a:ext uri="{FF2B5EF4-FFF2-40B4-BE49-F238E27FC236}">
                <a16:creationId xmlns:a16="http://schemas.microsoft.com/office/drawing/2014/main" xmlns="" id="{19A9DFFC-0684-44AA-B19E-B23DB407104D}"/>
              </a:ext>
            </a:extLst>
          </p:cNvPr>
          <p:cNvSpPr/>
          <p:nvPr/>
        </p:nvSpPr>
        <p:spPr>
          <a:xfrm rot="5400000">
            <a:off x="573822" y="1436640"/>
            <a:ext cx="3896177" cy="5043825"/>
          </a:xfrm>
          <a:prstGeom prst="flowChartManualInput">
            <a:avLst/>
          </a:prstGeom>
          <a:solidFill>
            <a:srgbClr val="25536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10">
            <a:extLst>
              <a:ext uri="{FF2B5EF4-FFF2-40B4-BE49-F238E27FC236}">
                <a16:creationId xmlns:a16="http://schemas.microsoft.com/office/drawing/2014/main" xmlns="" id="{49AF44AB-6D7E-42B2-A912-E791041BD5D9}"/>
              </a:ext>
            </a:extLst>
          </p:cNvPr>
          <p:cNvSpPr txBox="1">
            <a:spLocks noChangeArrowheads="1"/>
          </p:cNvSpPr>
          <p:nvPr/>
        </p:nvSpPr>
        <p:spPr bwMode="gray">
          <a:xfrm>
            <a:off x="1052176" y="3758497"/>
            <a:ext cx="22365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sz="2000" b="1" dirty="0">
                <a:solidFill>
                  <a:schemeClr val="bg1"/>
                </a:solidFill>
              </a:rPr>
              <a:t>工作危害分析步骤</a:t>
            </a:r>
            <a:endParaRPr lang="en-US" altLang="zh-CN" sz="2000" b="1" dirty="0">
              <a:solidFill>
                <a:schemeClr val="bg1"/>
              </a:solidFill>
            </a:endParaRPr>
          </a:p>
        </p:txBody>
      </p:sp>
      <p:sp>
        <p:nvSpPr>
          <p:cNvPr id="15" name="平行四边形 14">
            <a:extLst>
              <a:ext uri="{FF2B5EF4-FFF2-40B4-BE49-F238E27FC236}">
                <a16:creationId xmlns:a16="http://schemas.microsoft.com/office/drawing/2014/main" xmlns="" id="{B07C129A-58AB-4FFF-958B-1D3B38E5BB07}"/>
              </a:ext>
            </a:extLst>
          </p:cNvPr>
          <p:cNvSpPr/>
          <p:nvPr/>
        </p:nvSpPr>
        <p:spPr>
          <a:xfrm flipH="1">
            <a:off x="4487861" y="2156473"/>
            <a:ext cx="350061" cy="453338"/>
          </a:xfrm>
          <a:prstGeom prst="parallelogram">
            <a:avLst>
              <a:gd name="adj" fmla="val 417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69743070-DFC2-43A7-AB53-54D1E7262475}"/>
              </a:ext>
            </a:extLst>
          </p:cNvPr>
          <p:cNvSpPr/>
          <p:nvPr/>
        </p:nvSpPr>
        <p:spPr>
          <a:xfrm>
            <a:off x="5132723" y="2059976"/>
            <a:ext cx="6017877" cy="646331"/>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第二步：对每一工作步骤要问可能发生什么事故，给自己提出问题，例如：</a:t>
            </a:r>
          </a:p>
        </p:txBody>
      </p:sp>
      <p:sp>
        <p:nvSpPr>
          <p:cNvPr id="3" name="矩形 2">
            <a:extLst>
              <a:ext uri="{FF2B5EF4-FFF2-40B4-BE49-F238E27FC236}">
                <a16:creationId xmlns:a16="http://schemas.microsoft.com/office/drawing/2014/main" xmlns="" id="{BB396BA3-CB14-485F-AB78-8BEF33BB1ABD}"/>
              </a:ext>
            </a:extLst>
          </p:cNvPr>
          <p:cNvSpPr/>
          <p:nvPr/>
        </p:nvSpPr>
        <p:spPr>
          <a:xfrm>
            <a:off x="5132724" y="2837363"/>
            <a:ext cx="6096000" cy="2994922"/>
          </a:xfrm>
          <a:prstGeom prst="rect">
            <a:avLst/>
          </a:prstGeom>
        </p:spPr>
        <p:txBody>
          <a:bodyPr wrap="square">
            <a:spAutoFit/>
          </a:bodyPr>
          <a:lstStyle/>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操作者会被什么东西打着、碰着（机械伤害）？</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是否会高空坠落？</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是否会触电？</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是否会中毒窒息？</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是否会导致泄漏、火灾、爆炸？</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是否会导致环境污染？</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有无危害暴露，如毒气、辐射、焊光等。</a:t>
            </a:r>
          </a:p>
        </p:txBody>
      </p:sp>
      <p:sp>
        <p:nvSpPr>
          <p:cNvPr id="16" name="Rectangle 18">
            <a:extLst>
              <a:ext uri="{FF2B5EF4-FFF2-40B4-BE49-F238E27FC236}">
                <a16:creationId xmlns:a16="http://schemas.microsoft.com/office/drawing/2014/main" xmlns="" id="{EC2680BF-1A2B-4CE6-9C7E-120AE1D741DD}"/>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258518195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6C9D508-9E6D-4859-A51B-4DA2DED5E127}"/>
              </a:ext>
            </a:extLst>
          </p:cNvPr>
          <p:cNvPicPr>
            <a:picLocks noChangeAspect="1"/>
          </p:cNvPicPr>
          <p:nvPr/>
        </p:nvPicPr>
        <p:blipFill>
          <a:blip r:embed="rId2">
            <a:extLst>
              <a:ext uri="{28A0092B-C50C-407E-A947-70E740481C1C}">
                <a14:useLocalDpi xmlns:a14="http://schemas.microsoft.com/office/drawing/2010/main" val="0"/>
              </a:ext>
            </a:extLst>
          </a:blip>
          <a:srcRect l="17516" t="1575" r="9054" b="3517"/>
          <a:stretch>
            <a:fillRect/>
          </a:stretch>
        </p:blipFill>
        <p:spPr>
          <a:xfrm>
            <a:off x="0" y="2010465"/>
            <a:ext cx="5043825" cy="3896177"/>
          </a:xfrm>
          <a:custGeom>
            <a:avLst/>
            <a:gdLst>
              <a:gd name="connsiteX0" fmla="*/ 0 w 5043825"/>
              <a:gd name="connsiteY0" fmla="*/ 0 h 3896177"/>
              <a:gd name="connsiteX1" fmla="*/ 4035060 w 5043825"/>
              <a:gd name="connsiteY1" fmla="*/ 0 h 3896177"/>
              <a:gd name="connsiteX2" fmla="*/ 5043825 w 5043825"/>
              <a:gd name="connsiteY2" fmla="*/ 3896177 h 3896177"/>
              <a:gd name="connsiteX3" fmla="*/ 0 w 5043825"/>
              <a:gd name="connsiteY3" fmla="*/ 3896177 h 3896177"/>
            </a:gdLst>
            <a:ahLst/>
            <a:cxnLst>
              <a:cxn ang="0">
                <a:pos x="connsiteX0" y="connsiteY0"/>
              </a:cxn>
              <a:cxn ang="0">
                <a:pos x="connsiteX1" y="connsiteY1"/>
              </a:cxn>
              <a:cxn ang="0">
                <a:pos x="connsiteX2" y="connsiteY2"/>
              </a:cxn>
              <a:cxn ang="0">
                <a:pos x="connsiteX3" y="connsiteY3"/>
              </a:cxn>
            </a:cxnLst>
            <a:rect l="l" t="t" r="r" b="b"/>
            <a:pathLst>
              <a:path w="5043825" h="3896177">
                <a:moveTo>
                  <a:pt x="0" y="0"/>
                </a:moveTo>
                <a:lnTo>
                  <a:pt x="4035060" y="0"/>
                </a:lnTo>
                <a:lnTo>
                  <a:pt x="5043825" y="3896177"/>
                </a:lnTo>
                <a:lnTo>
                  <a:pt x="0" y="3896177"/>
                </a:lnTo>
                <a:close/>
              </a:path>
            </a:pathLst>
          </a:custGeom>
        </p:spPr>
      </p:pic>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流程图: 手动输入 12">
            <a:extLst>
              <a:ext uri="{FF2B5EF4-FFF2-40B4-BE49-F238E27FC236}">
                <a16:creationId xmlns:a16="http://schemas.microsoft.com/office/drawing/2014/main" xmlns="" id="{19A9DFFC-0684-44AA-B19E-B23DB407104D}"/>
              </a:ext>
            </a:extLst>
          </p:cNvPr>
          <p:cNvSpPr/>
          <p:nvPr/>
        </p:nvSpPr>
        <p:spPr>
          <a:xfrm rot="5400000">
            <a:off x="573822" y="1436640"/>
            <a:ext cx="3896177" cy="5043825"/>
          </a:xfrm>
          <a:prstGeom prst="flowChartManualInput">
            <a:avLst/>
          </a:prstGeom>
          <a:solidFill>
            <a:srgbClr val="25536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10">
            <a:extLst>
              <a:ext uri="{FF2B5EF4-FFF2-40B4-BE49-F238E27FC236}">
                <a16:creationId xmlns:a16="http://schemas.microsoft.com/office/drawing/2014/main" xmlns="" id="{49AF44AB-6D7E-42B2-A912-E791041BD5D9}"/>
              </a:ext>
            </a:extLst>
          </p:cNvPr>
          <p:cNvSpPr txBox="1">
            <a:spLocks noChangeArrowheads="1"/>
          </p:cNvSpPr>
          <p:nvPr/>
        </p:nvSpPr>
        <p:spPr bwMode="gray">
          <a:xfrm>
            <a:off x="1052176" y="3758497"/>
            <a:ext cx="22365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sz="2000" b="1" dirty="0">
                <a:solidFill>
                  <a:schemeClr val="bg1"/>
                </a:solidFill>
              </a:rPr>
              <a:t>工作危害分析步骤</a:t>
            </a:r>
            <a:endParaRPr lang="en-US" altLang="zh-CN" sz="2000" b="1" dirty="0">
              <a:solidFill>
                <a:schemeClr val="bg1"/>
              </a:solidFill>
            </a:endParaRPr>
          </a:p>
        </p:txBody>
      </p:sp>
      <p:sp>
        <p:nvSpPr>
          <p:cNvPr id="15" name="平行四边形 14">
            <a:extLst>
              <a:ext uri="{FF2B5EF4-FFF2-40B4-BE49-F238E27FC236}">
                <a16:creationId xmlns:a16="http://schemas.microsoft.com/office/drawing/2014/main" xmlns="" id="{B07C129A-58AB-4FFF-958B-1D3B38E5BB07}"/>
              </a:ext>
            </a:extLst>
          </p:cNvPr>
          <p:cNvSpPr/>
          <p:nvPr/>
        </p:nvSpPr>
        <p:spPr>
          <a:xfrm flipH="1">
            <a:off x="4562137" y="2698369"/>
            <a:ext cx="350061" cy="453338"/>
          </a:xfrm>
          <a:prstGeom prst="parallelogram">
            <a:avLst>
              <a:gd name="adj" fmla="val 417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86BC049-3EE0-492A-9C93-16AD01CBF810}"/>
              </a:ext>
            </a:extLst>
          </p:cNvPr>
          <p:cNvSpPr/>
          <p:nvPr/>
        </p:nvSpPr>
        <p:spPr>
          <a:xfrm>
            <a:off x="5043823" y="2721936"/>
            <a:ext cx="4600940"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第三步：识别每一工作步骤的主要危害后果</a:t>
            </a:r>
          </a:p>
        </p:txBody>
      </p:sp>
      <p:sp>
        <p:nvSpPr>
          <p:cNvPr id="9" name="矩形 8">
            <a:extLst>
              <a:ext uri="{FF2B5EF4-FFF2-40B4-BE49-F238E27FC236}">
                <a16:creationId xmlns:a16="http://schemas.microsoft.com/office/drawing/2014/main" xmlns="" id="{AA99BF33-104B-4126-B84D-B40AFA951C7E}"/>
              </a:ext>
            </a:extLst>
          </p:cNvPr>
          <p:cNvSpPr/>
          <p:nvPr/>
        </p:nvSpPr>
        <p:spPr>
          <a:xfrm>
            <a:off x="5043823" y="3429000"/>
            <a:ext cx="3136900" cy="1742785"/>
          </a:xfrm>
          <a:prstGeom prst="rect">
            <a:avLst/>
          </a:prstGeom>
        </p:spPr>
        <p:txBody>
          <a:bodyPr wrap="square">
            <a:spAutoFit/>
          </a:bodyPr>
          <a:lstStyle/>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人身伤害、死亡、疾病</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财产损失</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违反法律法规</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企业形象受损等</a:t>
            </a:r>
          </a:p>
        </p:txBody>
      </p:sp>
      <p:sp>
        <p:nvSpPr>
          <p:cNvPr id="16" name="Rectangle 18">
            <a:extLst>
              <a:ext uri="{FF2B5EF4-FFF2-40B4-BE49-F238E27FC236}">
                <a16:creationId xmlns:a16="http://schemas.microsoft.com/office/drawing/2014/main" xmlns="" id="{AB3399E9-9E61-4054-B06A-9256970C65D9}"/>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384331456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6C9D508-9E6D-4859-A51B-4DA2DED5E127}"/>
              </a:ext>
            </a:extLst>
          </p:cNvPr>
          <p:cNvPicPr>
            <a:picLocks noChangeAspect="1"/>
          </p:cNvPicPr>
          <p:nvPr/>
        </p:nvPicPr>
        <p:blipFill>
          <a:blip r:embed="rId2">
            <a:extLst>
              <a:ext uri="{28A0092B-C50C-407E-A947-70E740481C1C}">
                <a14:useLocalDpi xmlns:a14="http://schemas.microsoft.com/office/drawing/2010/main" val="0"/>
              </a:ext>
            </a:extLst>
          </a:blip>
          <a:srcRect l="17516" t="1575" r="9054" b="3517"/>
          <a:stretch>
            <a:fillRect/>
          </a:stretch>
        </p:blipFill>
        <p:spPr>
          <a:xfrm>
            <a:off x="0" y="2010465"/>
            <a:ext cx="5043825" cy="3896177"/>
          </a:xfrm>
          <a:custGeom>
            <a:avLst/>
            <a:gdLst>
              <a:gd name="connsiteX0" fmla="*/ 0 w 5043825"/>
              <a:gd name="connsiteY0" fmla="*/ 0 h 3896177"/>
              <a:gd name="connsiteX1" fmla="*/ 4035060 w 5043825"/>
              <a:gd name="connsiteY1" fmla="*/ 0 h 3896177"/>
              <a:gd name="connsiteX2" fmla="*/ 5043825 w 5043825"/>
              <a:gd name="connsiteY2" fmla="*/ 3896177 h 3896177"/>
              <a:gd name="connsiteX3" fmla="*/ 0 w 5043825"/>
              <a:gd name="connsiteY3" fmla="*/ 3896177 h 3896177"/>
            </a:gdLst>
            <a:ahLst/>
            <a:cxnLst>
              <a:cxn ang="0">
                <a:pos x="connsiteX0" y="connsiteY0"/>
              </a:cxn>
              <a:cxn ang="0">
                <a:pos x="connsiteX1" y="connsiteY1"/>
              </a:cxn>
              <a:cxn ang="0">
                <a:pos x="connsiteX2" y="connsiteY2"/>
              </a:cxn>
              <a:cxn ang="0">
                <a:pos x="connsiteX3" y="connsiteY3"/>
              </a:cxn>
            </a:cxnLst>
            <a:rect l="l" t="t" r="r" b="b"/>
            <a:pathLst>
              <a:path w="5043825" h="3896177">
                <a:moveTo>
                  <a:pt x="0" y="0"/>
                </a:moveTo>
                <a:lnTo>
                  <a:pt x="4035060" y="0"/>
                </a:lnTo>
                <a:lnTo>
                  <a:pt x="5043825" y="3896177"/>
                </a:lnTo>
                <a:lnTo>
                  <a:pt x="0" y="3896177"/>
                </a:lnTo>
                <a:close/>
              </a:path>
            </a:pathLst>
          </a:custGeom>
        </p:spPr>
      </p:pic>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流程图: 手动输入 12">
            <a:extLst>
              <a:ext uri="{FF2B5EF4-FFF2-40B4-BE49-F238E27FC236}">
                <a16:creationId xmlns:a16="http://schemas.microsoft.com/office/drawing/2014/main" xmlns="" id="{19A9DFFC-0684-44AA-B19E-B23DB407104D}"/>
              </a:ext>
            </a:extLst>
          </p:cNvPr>
          <p:cNvSpPr/>
          <p:nvPr/>
        </p:nvSpPr>
        <p:spPr>
          <a:xfrm rot="5400000">
            <a:off x="573822" y="1436640"/>
            <a:ext cx="3896177" cy="5043825"/>
          </a:xfrm>
          <a:prstGeom prst="flowChartManualInput">
            <a:avLst/>
          </a:prstGeom>
          <a:solidFill>
            <a:srgbClr val="25536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10">
            <a:extLst>
              <a:ext uri="{FF2B5EF4-FFF2-40B4-BE49-F238E27FC236}">
                <a16:creationId xmlns:a16="http://schemas.microsoft.com/office/drawing/2014/main" xmlns="" id="{49AF44AB-6D7E-42B2-A912-E791041BD5D9}"/>
              </a:ext>
            </a:extLst>
          </p:cNvPr>
          <p:cNvSpPr txBox="1">
            <a:spLocks noChangeArrowheads="1"/>
          </p:cNvSpPr>
          <p:nvPr/>
        </p:nvSpPr>
        <p:spPr bwMode="gray">
          <a:xfrm>
            <a:off x="1052176" y="3758497"/>
            <a:ext cx="22365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sz="2000" b="1" dirty="0">
                <a:solidFill>
                  <a:schemeClr val="bg1"/>
                </a:solidFill>
              </a:rPr>
              <a:t>工作危害分析步骤</a:t>
            </a:r>
            <a:endParaRPr lang="en-US" altLang="zh-CN" sz="2000" b="1" dirty="0">
              <a:solidFill>
                <a:schemeClr val="bg1"/>
              </a:solidFill>
            </a:endParaRPr>
          </a:p>
        </p:txBody>
      </p:sp>
      <p:sp>
        <p:nvSpPr>
          <p:cNvPr id="15" name="平行四边形 14">
            <a:extLst>
              <a:ext uri="{FF2B5EF4-FFF2-40B4-BE49-F238E27FC236}">
                <a16:creationId xmlns:a16="http://schemas.microsoft.com/office/drawing/2014/main" xmlns="" id="{B07C129A-58AB-4FFF-958B-1D3B38E5BB07}"/>
              </a:ext>
            </a:extLst>
          </p:cNvPr>
          <p:cNvSpPr/>
          <p:nvPr/>
        </p:nvSpPr>
        <p:spPr>
          <a:xfrm flipH="1">
            <a:off x="4613563" y="2883730"/>
            <a:ext cx="350061" cy="453338"/>
          </a:xfrm>
          <a:prstGeom prst="parallelogram">
            <a:avLst>
              <a:gd name="adj" fmla="val 417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43A9AE87-B16F-4B16-A1EB-D0424A46CD48}"/>
              </a:ext>
            </a:extLst>
          </p:cNvPr>
          <p:cNvSpPr/>
          <p:nvPr/>
        </p:nvSpPr>
        <p:spPr>
          <a:xfrm>
            <a:off x="5095249" y="2788086"/>
            <a:ext cx="6096000" cy="646331"/>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第四步：识别现有安全控制措施，通过对现有安全控制措施的检查，找出现行管理存在的缺陷。</a:t>
            </a:r>
          </a:p>
        </p:txBody>
      </p:sp>
      <p:sp>
        <p:nvSpPr>
          <p:cNvPr id="3" name="矩形 2">
            <a:extLst>
              <a:ext uri="{FF2B5EF4-FFF2-40B4-BE49-F238E27FC236}">
                <a16:creationId xmlns:a16="http://schemas.microsoft.com/office/drawing/2014/main" xmlns="" id="{D3C57869-D1EE-4A45-B9C6-E23603A9EB54}"/>
              </a:ext>
            </a:extLst>
          </p:cNvPr>
          <p:cNvSpPr/>
          <p:nvPr/>
        </p:nvSpPr>
        <p:spPr>
          <a:xfrm>
            <a:off x="5095249" y="3758497"/>
            <a:ext cx="1928477" cy="1327286"/>
          </a:xfrm>
          <a:prstGeom prst="rect">
            <a:avLst/>
          </a:prstGeom>
        </p:spPr>
        <p:txBody>
          <a:bodyPr wrap="square">
            <a:spAutoFit/>
          </a:bodyPr>
          <a:lstStyle/>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管理措施</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人员培训</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安全设施</a:t>
            </a:r>
          </a:p>
        </p:txBody>
      </p:sp>
      <p:sp>
        <p:nvSpPr>
          <p:cNvPr id="16" name="Rectangle 18">
            <a:extLst>
              <a:ext uri="{FF2B5EF4-FFF2-40B4-BE49-F238E27FC236}">
                <a16:creationId xmlns:a16="http://schemas.microsoft.com/office/drawing/2014/main" xmlns="" id="{4C0653BA-2BDC-4B0A-A729-8070C44BCAC0}"/>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172459828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6C9D508-9E6D-4859-A51B-4DA2DED5E127}"/>
              </a:ext>
            </a:extLst>
          </p:cNvPr>
          <p:cNvPicPr>
            <a:picLocks noChangeAspect="1"/>
          </p:cNvPicPr>
          <p:nvPr/>
        </p:nvPicPr>
        <p:blipFill>
          <a:blip r:embed="rId2">
            <a:extLst>
              <a:ext uri="{28A0092B-C50C-407E-A947-70E740481C1C}">
                <a14:useLocalDpi xmlns:a14="http://schemas.microsoft.com/office/drawing/2010/main" val="0"/>
              </a:ext>
            </a:extLst>
          </a:blip>
          <a:srcRect l="17516" t="1575" r="9054" b="3517"/>
          <a:stretch>
            <a:fillRect/>
          </a:stretch>
        </p:blipFill>
        <p:spPr>
          <a:xfrm>
            <a:off x="0" y="2010465"/>
            <a:ext cx="5043825" cy="3896177"/>
          </a:xfrm>
          <a:custGeom>
            <a:avLst/>
            <a:gdLst>
              <a:gd name="connsiteX0" fmla="*/ 0 w 5043825"/>
              <a:gd name="connsiteY0" fmla="*/ 0 h 3896177"/>
              <a:gd name="connsiteX1" fmla="*/ 4035060 w 5043825"/>
              <a:gd name="connsiteY1" fmla="*/ 0 h 3896177"/>
              <a:gd name="connsiteX2" fmla="*/ 5043825 w 5043825"/>
              <a:gd name="connsiteY2" fmla="*/ 3896177 h 3896177"/>
              <a:gd name="connsiteX3" fmla="*/ 0 w 5043825"/>
              <a:gd name="connsiteY3" fmla="*/ 3896177 h 3896177"/>
            </a:gdLst>
            <a:ahLst/>
            <a:cxnLst>
              <a:cxn ang="0">
                <a:pos x="connsiteX0" y="connsiteY0"/>
              </a:cxn>
              <a:cxn ang="0">
                <a:pos x="connsiteX1" y="connsiteY1"/>
              </a:cxn>
              <a:cxn ang="0">
                <a:pos x="connsiteX2" y="connsiteY2"/>
              </a:cxn>
              <a:cxn ang="0">
                <a:pos x="connsiteX3" y="connsiteY3"/>
              </a:cxn>
            </a:cxnLst>
            <a:rect l="l" t="t" r="r" b="b"/>
            <a:pathLst>
              <a:path w="5043825" h="3896177">
                <a:moveTo>
                  <a:pt x="0" y="0"/>
                </a:moveTo>
                <a:lnTo>
                  <a:pt x="4035060" y="0"/>
                </a:lnTo>
                <a:lnTo>
                  <a:pt x="5043825" y="3896177"/>
                </a:lnTo>
                <a:lnTo>
                  <a:pt x="0" y="3896177"/>
                </a:lnTo>
                <a:close/>
              </a:path>
            </a:pathLst>
          </a:custGeom>
        </p:spPr>
      </p:pic>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流程图: 手动输入 12">
            <a:extLst>
              <a:ext uri="{FF2B5EF4-FFF2-40B4-BE49-F238E27FC236}">
                <a16:creationId xmlns:a16="http://schemas.microsoft.com/office/drawing/2014/main" xmlns="" id="{19A9DFFC-0684-44AA-B19E-B23DB407104D}"/>
              </a:ext>
            </a:extLst>
          </p:cNvPr>
          <p:cNvSpPr/>
          <p:nvPr/>
        </p:nvSpPr>
        <p:spPr>
          <a:xfrm rot="5400000">
            <a:off x="573822" y="1436640"/>
            <a:ext cx="3896177" cy="5043825"/>
          </a:xfrm>
          <a:prstGeom prst="flowChartManualInput">
            <a:avLst/>
          </a:prstGeom>
          <a:solidFill>
            <a:srgbClr val="25536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10">
            <a:extLst>
              <a:ext uri="{FF2B5EF4-FFF2-40B4-BE49-F238E27FC236}">
                <a16:creationId xmlns:a16="http://schemas.microsoft.com/office/drawing/2014/main" xmlns="" id="{49AF44AB-6D7E-42B2-A912-E791041BD5D9}"/>
              </a:ext>
            </a:extLst>
          </p:cNvPr>
          <p:cNvSpPr txBox="1">
            <a:spLocks noChangeArrowheads="1"/>
          </p:cNvSpPr>
          <p:nvPr/>
        </p:nvSpPr>
        <p:spPr bwMode="gray">
          <a:xfrm>
            <a:off x="1052176" y="3758497"/>
            <a:ext cx="22365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sz="2000" b="1" dirty="0">
                <a:solidFill>
                  <a:schemeClr val="bg1"/>
                </a:solidFill>
              </a:rPr>
              <a:t>工作危害分析步骤</a:t>
            </a:r>
            <a:endParaRPr lang="en-US" altLang="zh-CN" sz="2000" b="1" dirty="0">
              <a:solidFill>
                <a:schemeClr val="bg1"/>
              </a:solidFill>
            </a:endParaRPr>
          </a:p>
        </p:txBody>
      </p:sp>
      <p:sp>
        <p:nvSpPr>
          <p:cNvPr id="15" name="平行四边形 14">
            <a:extLst>
              <a:ext uri="{FF2B5EF4-FFF2-40B4-BE49-F238E27FC236}">
                <a16:creationId xmlns:a16="http://schemas.microsoft.com/office/drawing/2014/main" xmlns="" id="{B07C129A-58AB-4FFF-958B-1D3B38E5BB07}"/>
              </a:ext>
            </a:extLst>
          </p:cNvPr>
          <p:cNvSpPr/>
          <p:nvPr/>
        </p:nvSpPr>
        <p:spPr>
          <a:xfrm flipH="1">
            <a:off x="4727863" y="3253062"/>
            <a:ext cx="350061" cy="453338"/>
          </a:xfrm>
          <a:prstGeom prst="parallelogram">
            <a:avLst>
              <a:gd name="adj" fmla="val 417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9DAF55FA-5891-41EC-8300-3FA95710F73F}"/>
              </a:ext>
            </a:extLst>
          </p:cNvPr>
          <p:cNvSpPr/>
          <p:nvPr/>
        </p:nvSpPr>
        <p:spPr>
          <a:xfrm>
            <a:off x="5209549" y="3156565"/>
            <a:ext cx="6096000" cy="646331"/>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第五步：进行风险评估，通过可能性</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L</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与严重性</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S</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的乘积，得出风险度</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R</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的大小。</a:t>
            </a:r>
          </a:p>
        </p:txBody>
      </p:sp>
      <p:sp>
        <p:nvSpPr>
          <p:cNvPr id="9" name="矩形 8">
            <a:extLst>
              <a:ext uri="{FF2B5EF4-FFF2-40B4-BE49-F238E27FC236}">
                <a16:creationId xmlns:a16="http://schemas.microsoft.com/office/drawing/2014/main" xmlns="" id="{AB5828D8-DB02-46A6-BF44-5E861C113691}"/>
              </a:ext>
            </a:extLst>
          </p:cNvPr>
          <p:cNvSpPr/>
          <p:nvPr/>
        </p:nvSpPr>
        <p:spPr>
          <a:xfrm>
            <a:off x="5209549" y="4158607"/>
            <a:ext cx="1031051" cy="369332"/>
          </a:xfrm>
          <a:prstGeom prst="rect">
            <a:avLst/>
          </a:prstGeom>
        </p:spPr>
        <p:txBody>
          <a:bodyPr wrap="none">
            <a:spAutoFit/>
          </a:bodyPr>
          <a:lstStyle/>
          <a:p>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R</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L×S</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Rectangle 18">
            <a:extLst>
              <a:ext uri="{FF2B5EF4-FFF2-40B4-BE49-F238E27FC236}">
                <a16:creationId xmlns:a16="http://schemas.microsoft.com/office/drawing/2014/main" xmlns="" id="{097908A9-2D35-455C-BA68-0D975FEF4ADA}"/>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294006957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xmlns="" id="{A0961479-6524-4A87-B27C-6CE4A606B5D5}"/>
              </a:ext>
            </a:extLst>
          </p:cNvPr>
          <p:cNvSpPr txBox="1">
            <a:spLocks noChangeArrowheads="1"/>
          </p:cNvSpPr>
          <p:nvPr/>
        </p:nvSpPr>
        <p:spPr bwMode="gray">
          <a:xfrm>
            <a:off x="4350526" y="2028532"/>
            <a:ext cx="3417923" cy="3693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defRPr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r>
              <a:rPr lang="zh-CN" altLang="en-US" dirty="0"/>
              <a:t>***公司事件发生的可能性（</a:t>
            </a:r>
            <a:r>
              <a:rPr lang="en-US" altLang="zh-CN" dirty="0"/>
              <a:t>L</a:t>
            </a:r>
            <a:r>
              <a:rPr lang="zh-CN" altLang="en-US" dirty="0"/>
              <a:t>）</a:t>
            </a:r>
            <a:endParaRPr lang="en-US" altLang="zh-CN" dirty="0"/>
          </a:p>
        </p:txBody>
      </p:sp>
      <p:graphicFrame>
        <p:nvGraphicFramePr>
          <p:cNvPr id="12" name="Group 3">
            <a:extLst>
              <a:ext uri="{FF2B5EF4-FFF2-40B4-BE49-F238E27FC236}">
                <a16:creationId xmlns:a16="http://schemas.microsoft.com/office/drawing/2014/main" xmlns="" id="{C522FC04-7162-4068-A14A-1F2111D728C9}"/>
              </a:ext>
            </a:extLst>
          </p:cNvPr>
          <p:cNvGraphicFramePr>
            <a:graphicFrameLocks noGrp="1"/>
          </p:cNvGraphicFramePr>
          <p:nvPr>
            <p:extLst>
              <p:ext uri="{D42A27DB-BD31-4B8C-83A1-F6EECF244321}">
                <p14:modId xmlns:p14="http://schemas.microsoft.com/office/powerpoint/2010/main" val="382232157"/>
              </p:ext>
            </p:extLst>
          </p:nvPr>
        </p:nvGraphicFramePr>
        <p:xfrm>
          <a:off x="1551782" y="2945662"/>
          <a:ext cx="9015410" cy="2520950"/>
        </p:xfrm>
        <a:graphic>
          <a:graphicData uri="http://schemas.openxmlformats.org/drawingml/2006/table">
            <a:tbl>
              <a:tblPr/>
              <a:tblGrid>
                <a:gridCol w="1186055">
                  <a:extLst>
                    <a:ext uri="{9D8B030D-6E8A-4147-A177-3AD203B41FA5}">
                      <a16:colId xmlns:a16="http://schemas.microsoft.com/office/drawing/2014/main" xmlns="" val="1076182309"/>
                    </a:ext>
                  </a:extLst>
                </a:gridCol>
                <a:gridCol w="2615582">
                  <a:extLst>
                    <a:ext uri="{9D8B030D-6E8A-4147-A177-3AD203B41FA5}">
                      <a16:colId xmlns:a16="http://schemas.microsoft.com/office/drawing/2014/main" xmlns="" val="962009650"/>
                    </a:ext>
                  </a:extLst>
                </a:gridCol>
                <a:gridCol w="1227793">
                  <a:extLst>
                    <a:ext uri="{9D8B030D-6E8A-4147-A177-3AD203B41FA5}">
                      <a16:colId xmlns:a16="http://schemas.microsoft.com/office/drawing/2014/main" xmlns="" val="3884912791"/>
                    </a:ext>
                  </a:extLst>
                </a:gridCol>
                <a:gridCol w="1579088">
                  <a:extLst>
                    <a:ext uri="{9D8B030D-6E8A-4147-A177-3AD203B41FA5}">
                      <a16:colId xmlns:a16="http://schemas.microsoft.com/office/drawing/2014/main" xmlns="" val="42921703"/>
                    </a:ext>
                  </a:extLst>
                </a:gridCol>
                <a:gridCol w="1161708">
                  <a:extLst>
                    <a:ext uri="{9D8B030D-6E8A-4147-A177-3AD203B41FA5}">
                      <a16:colId xmlns:a16="http://schemas.microsoft.com/office/drawing/2014/main" xmlns="" val="3039740028"/>
                    </a:ext>
                  </a:extLst>
                </a:gridCol>
                <a:gridCol w="1245184">
                  <a:extLst>
                    <a:ext uri="{9D8B030D-6E8A-4147-A177-3AD203B41FA5}">
                      <a16:colId xmlns:a16="http://schemas.microsoft.com/office/drawing/2014/main" xmlns="" val="746285571"/>
                    </a:ext>
                  </a:extLst>
                </a:gridCol>
              </a:tblGrid>
              <a:tr h="758825">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等级</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4</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1</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90123422"/>
                  </a:ext>
                </a:extLst>
              </a:tr>
              <a:tr h="1762125">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事件发生的可能性</a:t>
                      </a:r>
                    </a:p>
                    <a:p>
                      <a:pPr marL="342900" marR="0" lvl="0" indent="-342900" algn="just"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L</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本作业场所一年发生多次</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公司一年</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内发生</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过；或每</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年发生</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公司内曾经</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发生过</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本行业</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曾经发</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生过</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本行业从</a:t>
                      </a:r>
                    </a:p>
                    <a:p>
                      <a:pPr marL="0" marR="0" lvl="0" indent="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未发生过</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52946496"/>
                  </a:ext>
                </a:extLst>
              </a:tr>
            </a:tbl>
          </a:graphicData>
        </a:graphic>
      </p:graphicFrame>
      <p:sp>
        <p:nvSpPr>
          <p:cNvPr id="9" name="Rectangle 18">
            <a:extLst>
              <a:ext uri="{FF2B5EF4-FFF2-40B4-BE49-F238E27FC236}">
                <a16:creationId xmlns:a16="http://schemas.microsoft.com/office/drawing/2014/main" xmlns="" id="{6D50FCA1-D4C2-46FC-8C15-8EF6F6938620}"/>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223292610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6776C8B5-F8E3-4EC3-8FEE-59673B4A8A6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85F0E8C-E46B-422A-96F2-D5BE65F52B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Box 56">
            <a:extLst>
              <a:ext uri="{FF2B5EF4-FFF2-40B4-BE49-F238E27FC236}">
                <a16:creationId xmlns:a16="http://schemas.microsoft.com/office/drawing/2014/main" xmlns="" id="{AF373EDD-2EF0-42FF-8A1B-EA55498C0A09}"/>
              </a:ext>
            </a:extLst>
          </p:cNvPr>
          <p:cNvSpPr txBox="1">
            <a:spLocks noChangeArrowheads="1"/>
          </p:cNvSpPr>
          <p:nvPr/>
        </p:nvSpPr>
        <p:spPr bwMode="gray">
          <a:xfrm>
            <a:off x="4166314" y="1183590"/>
            <a:ext cx="3758486"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ctr">
              <a:defRPr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en-US" sz="2000" dirty="0"/>
              <a:t>***公司事件发生的严重度（</a:t>
            </a:r>
            <a:r>
              <a:rPr lang="en-US" altLang="zh-CN" sz="2000" dirty="0"/>
              <a:t>S</a:t>
            </a:r>
            <a:r>
              <a:rPr lang="zh-CN" altLang="en-US" sz="2000" dirty="0"/>
              <a:t>）</a:t>
            </a:r>
            <a:endParaRPr lang="en-US" altLang="zh-CN" sz="2000" dirty="0"/>
          </a:p>
        </p:txBody>
      </p:sp>
      <p:graphicFrame>
        <p:nvGraphicFramePr>
          <p:cNvPr id="8" name="Group 2">
            <a:extLst>
              <a:ext uri="{FF2B5EF4-FFF2-40B4-BE49-F238E27FC236}">
                <a16:creationId xmlns:a16="http://schemas.microsoft.com/office/drawing/2014/main" xmlns="" id="{236C83FB-CC14-46CA-8F45-99F9B004A805}"/>
              </a:ext>
            </a:extLst>
          </p:cNvPr>
          <p:cNvGraphicFramePr>
            <a:graphicFrameLocks noGrp="1"/>
          </p:cNvGraphicFramePr>
          <p:nvPr>
            <p:extLst>
              <p:ext uri="{D42A27DB-BD31-4B8C-83A1-F6EECF244321}">
                <p14:modId xmlns:p14="http://schemas.microsoft.com/office/powerpoint/2010/main" val="971934285"/>
              </p:ext>
            </p:extLst>
          </p:nvPr>
        </p:nvGraphicFramePr>
        <p:xfrm>
          <a:off x="1469232" y="1785153"/>
          <a:ext cx="9180512" cy="4725610"/>
        </p:xfrm>
        <a:graphic>
          <a:graphicData uri="http://schemas.openxmlformats.org/drawingml/2006/table">
            <a:tbl>
              <a:tblPr/>
              <a:tblGrid>
                <a:gridCol w="657015">
                  <a:extLst>
                    <a:ext uri="{9D8B030D-6E8A-4147-A177-3AD203B41FA5}">
                      <a16:colId xmlns:a16="http://schemas.microsoft.com/office/drawing/2014/main" xmlns="" val="796305910"/>
                    </a:ext>
                  </a:extLst>
                </a:gridCol>
                <a:gridCol w="1809893">
                  <a:extLst>
                    <a:ext uri="{9D8B030D-6E8A-4147-A177-3AD203B41FA5}">
                      <a16:colId xmlns:a16="http://schemas.microsoft.com/office/drawing/2014/main" xmlns="" val="292975136"/>
                    </a:ext>
                  </a:extLst>
                </a:gridCol>
                <a:gridCol w="2110951">
                  <a:extLst>
                    <a:ext uri="{9D8B030D-6E8A-4147-A177-3AD203B41FA5}">
                      <a16:colId xmlns:a16="http://schemas.microsoft.com/office/drawing/2014/main" xmlns="" val="3756094026"/>
                    </a:ext>
                  </a:extLst>
                </a:gridCol>
                <a:gridCol w="2822866">
                  <a:extLst>
                    <a:ext uri="{9D8B030D-6E8A-4147-A177-3AD203B41FA5}">
                      <a16:colId xmlns:a16="http://schemas.microsoft.com/office/drawing/2014/main" xmlns="" val="4002084232"/>
                    </a:ext>
                  </a:extLst>
                </a:gridCol>
                <a:gridCol w="1779787">
                  <a:extLst>
                    <a:ext uri="{9D8B030D-6E8A-4147-A177-3AD203B41FA5}">
                      <a16:colId xmlns:a16="http://schemas.microsoft.com/office/drawing/2014/main" xmlns="" val="2393419837"/>
                    </a:ext>
                  </a:extLst>
                </a:gridCol>
              </a:tblGrid>
              <a:tr h="306960">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等级</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人员伤害</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财产损失（万元）</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6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环境污染</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tabLst>
                          <a:tab pos="276225" algn="l"/>
                        </a:tabLst>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tabLst>
                          <a:tab pos="276225" algn="l"/>
                        </a:tabLst>
                        <a:defRPr sz="2400">
                          <a:solidFill>
                            <a:schemeClr val="tx1"/>
                          </a:solidFill>
                          <a:latin typeface="Arial" panose="020B0604020202020204" pitchFamily="34" charset="0"/>
                        </a:defRPr>
                      </a:lvl2pPr>
                      <a:lvl3pPr marL="1143000" indent="-228600">
                        <a:spcBef>
                          <a:spcPct val="20000"/>
                        </a:spcBef>
                        <a:buClr>
                          <a:schemeClr val="tx1"/>
                        </a:buClr>
                        <a:tabLst>
                          <a:tab pos="276225" algn="l"/>
                        </a:tabLst>
                        <a:defRPr sz="2000">
                          <a:solidFill>
                            <a:schemeClr val="tx1"/>
                          </a:solidFill>
                          <a:latin typeface="Arial" panose="020B0604020202020204" pitchFamily="34" charset="0"/>
                        </a:defRPr>
                      </a:lvl3pPr>
                      <a:lvl4pPr marL="1600200" indent="-228600">
                        <a:spcBef>
                          <a:spcPct val="20000"/>
                        </a:spcBef>
                        <a:tabLst>
                          <a:tab pos="276225" algn="l"/>
                        </a:tabLst>
                        <a:defRPr>
                          <a:solidFill>
                            <a:schemeClr val="tx1"/>
                          </a:solidFill>
                          <a:latin typeface="Arial" panose="020B0604020202020204" pitchFamily="34" charset="0"/>
                        </a:defRPr>
                      </a:lvl4pPr>
                      <a:lvl5pPr marL="2057400" indent="-228600">
                        <a:spcBef>
                          <a:spcPct val="20000"/>
                        </a:spcBef>
                        <a:tabLst>
                          <a:tab pos="276225" algn="l"/>
                        </a:tabLst>
                        <a:defRPr>
                          <a:solidFill>
                            <a:schemeClr val="tx1"/>
                          </a:solidFill>
                          <a:latin typeface="Arial" panose="020B0604020202020204" pitchFamily="34" charset="0"/>
                        </a:defRPr>
                      </a:lvl5pPr>
                      <a:lvl6pPr marL="2514600" indent="-228600" fontAlgn="base">
                        <a:spcBef>
                          <a:spcPct val="20000"/>
                        </a:spcBef>
                        <a:spcAft>
                          <a:spcPct val="0"/>
                        </a:spcAft>
                        <a:tabLst>
                          <a:tab pos="276225" algn="l"/>
                        </a:tabLst>
                        <a:defRPr>
                          <a:solidFill>
                            <a:schemeClr val="tx1"/>
                          </a:solidFill>
                          <a:latin typeface="Arial" panose="020B0604020202020204" pitchFamily="34" charset="0"/>
                        </a:defRPr>
                      </a:lvl6pPr>
                      <a:lvl7pPr marL="2971800" indent="-228600" fontAlgn="base">
                        <a:spcBef>
                          <a:spcPct val="20000"/>
                        </a:spcBef>
                        <a:spcAft>
                          <a:spcPct val="0"/>
                        </a:spcAft>
                        <a:tabLst>
                          <a:tab pos="276225" algn="l"/>
                        </a:tabLst>
                        <a:defRPr>
                          <a:solidFill>
                            <a:schemeClr val="tx1"/>
                          </a:solidFill>
                          <a:latin typeface="Arial" panose="020B0604020202020204" pitchFamily="34" charset="0"/>
                        </a:defRPr>
                      </a:lvl7pPr>
                      <a:lvl8pPr marL="3429000" indent="-228600" fontAlgn="base">
                        <a:spcBef>
                          <a:spcPct val="20000"/>
                        </a:spcBef>
                        <a:spcAft>
                          <a:spcPct val="0"/>
                        </a:spcAft>
                        <a:tabLst>
                          <a:tab pos="276225" algn="l"/>
                        </a:tabLst>
                        <a:defRPr>
                          <a:solidFill>
                            <a:schemeClr val="tx1"/>
                          </a:solidFill>
                          <a:latin typeface="Arial" panose="020B0604020202020204" pitchFamily="34" charset="0"/>
                        </a:defRPr>
                      </a:lvl8pPr>
                      <a:lvl9pPr marL="3886200" indent="-228600" fontAlgn="base">
                        <a:spcBef>
                          <a:spcPct val="20000"/>
                        </a:spcBef>
                        <a:spcAft>
                          <a:spcPct val="0"/>
                        </a:spcAft>
                        <a:tabLst>
                          <a:tab pos="276225" algn="l"/>
                        </a:tabLs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tab pos="276225" algn="l"/>
                        </a:tabLst>
                      </a:pPr>
                      <a:r>
                        <a:rPr kumimoji="0" lang="zh-CN" altLang="en-US" sz="16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声誉</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25861310"/>
                  </a:ext>
                </a:extLst>
              </a:tr>
              <a:tr h="733679">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5</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人以上死亡；</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人以上重伤</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一次事故直接经济损失在</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500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万元及以上</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长期严重的环境污染。造成大范围的损害，一定时期内触犯法律或超过法规限值</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国际影响</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468496554"/>
                  </a:ext>
                </a:extLst>
              </a:tr>
              <a:tr h="733679">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4</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到</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人死亡；</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多人重伤</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一次事故直接经济损失在</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万元及以上，</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500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万元以下</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kern="1200"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严重的环境污染。需要采取措施进行恢复；一段时间超过法规限值</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国内影响。政府管制，媒体和公众关注负面后果</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99084198"/>
                  </a:ext>
                </a:extLst>
              </a:tr>
              <a:tr h="733679">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3</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严重伤害；</a:t>
                      </a:r>
                    </a:p>
                    <a:p>
                      <a:pPr marL="342900" marR="0" lvl="0" indent="-342900" algn="l" defTabSz="914400" rtl="0" eaLnBrk="0" fontAlgn="base" latinLnBrk="0" hangingPunct="0">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职业相关疾病；</a:t>
                      </a:r>
                    </a:p>
                    <a:p>
                      <a:pPr marL="342900" marR="0" lvl="0" indent="-342900" algn="l" defTabSz="914400" rtl="0" eaLnBrk="0" fontAlgn="base" latinLnBrk="0" hangingPunct="0">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部分失能</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一次事故直接经济损失在</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万元及以上，</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万元以下</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当地社区污染。影响社区，</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多次超过法规限制，或收</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到抱怨</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地区影响。政府管制，公众关注负面后果</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24678872"/>
                  </a:ext>
                </a:extLst>
              </a:tr>
              <a:tr h="941386">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工作受限；</a:t>
                      </a:r>
                    </a:p>
                    <a:p>
                      <a:pPr marL="342900" marR="0" lvl="0" indent="-342900" algn="l" defTabSz="914400" rtl="0" eaLnBrk="0" fontAlgn="base" latinLnBrk="0" hangingPunct="0">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轻伤</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一次事故直接经济损失在</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万元及以上，</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10</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万元以下</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轻微污染，一次性的泄漏</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或超标排放，不造成后续</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污染</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社区、邻居、合作伙伴影响</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77587427"/>
                  </a:ext>
                </a:extLst>
              </a:tr>
              <a:tr h="733679">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en-US" altLang="zh-CN"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医疗处理，但不需</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住院；</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短时间身体不适</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一次事故直接经济损失在</a:t>
                      </a:r>
                      <a:r>
                        <a:rPr kumimoji="0" lang="en-US" altLang="zh-CN"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万元以下</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施工区域内泄漏，不造成</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污染或耗费</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公司内部影响。</a:t>
                      </a:r>
                    </a:p>
                    <a:p>
                      <a:pPr marL="342900" marR="0" lvl="0" indent="-342900" algn="l" defTabSz="914400" rtl="0" eaLnBrk="1" fontAlgn="base" latinLnBrk="0" hangingPunct="1">
                        <a:lnSpc>
                          <a:spcPct val="120000"/>
                        </a:lnSpc>
                        <a:spcBef>
                          <a:spcPct val="0"/>
                        </a:spcBef>
                        <a:spcAft>
                          <a:spcPct val="0"/>
                        </a:spcAft>
                        <a:buClr>
                          <a:schemeClr val="hlink"/>
                        </a:buClr>
                        <a:buSzTx/>
                        <a:buFont typeface="Wingdings" panose="05000000000000000000" pitchFamily="2" charset="2"/>
                        <a:buNone/>
                        <a:tabLst/>
                      </a:pPr>
                      <a:r>
                        <a:rPr kumimoji="0" lang="zh-CN" altLang="en-US" sz="14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公司内部关注</a:t>
                      </a:r>
                    </a:p>
                  </a:txBody>
                  <a:tcPr marL="90000" marR="90000" marT="46800" marB="46800"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67049734"/>
                  </a:ext>
                </a:extLst>
              </a:tr>
            </a:tbl>
          </a:graphicData>
        </a:graphic>
      </p:graphicFrame>
      <p:sp>
        <p:nvSpPr>
          <p:cNvPr id="9" name="Rectangle 18">
            <a:extLst>
              <a:ext uri="{FF2B5EF4-FFF2-40B4-BE49-F238E27FC236}">
                <a16:creationId xmlns:a16="http://schemas.microsoft.com/office/drawing/2014/main" xmlns="" id="{EBCA12B0-A545-4264-BA51-494EEFBAC63C}"/>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361638570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0DB288FD-1AFE-4739-9530-C1BFBC5E5050}"/>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14385E94-B53A-49DE-949F-47C75A273C4B}"/>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Box 2">
            <a:extLst>
              <a:ext uri="{FF2B5EF4-FFF2-40B4-BE49-F238E27FC236}">
                <a16:creationId xmlns:a16="http://schemas.microsoft.com/office/drawing/2014/main" xmlns="" id="{B2EAC755-A743-49A0-BEC3-791F3CFF17FC}"/>
              </a:ext>
            </a:extLst>
          </p:cNvPr>
          <p:cNvSpPr txBox="1">
            <a:spLocks noChangeArrowheads="1"/>
          </p:cNvSpPr>
          <p:nvPr/>
        </p:nvSpPr>
        <p:spPr bwMode="gray">
          <a:xfrm>
            <a:off x="4198938" y="1425023"/>
            <a:ext cx="372110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ctr">
              <a:defRPr sz="2000"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zh-CN" dirty="0"/>
              <a:t>***公司风险度评价表（R） </a:t>
            </a:r>
            <a:endParaRPr lang="en-US" altLang="zh-CN" dirty="0"/>
          </a:p>
        </p:txBody>
      </p:sp>
      <p:graphicFrame>
        <p:nvGraphicFramePr>
          <p:cNvPr id="8" name="Group 3">
            <a:extLst>
              <a:ext uri="{FF2B5EF4-FFF2-40B4-BE49-F238E27FC236}">
                <a16:creationId xmlns:a16="http://schemas.microsoft.com/office/drawing/2014/main" xmlns="" id="{3A48F3C7-F1AB-41CA-8987-33201907FCC0}"/>
              </a:ext>
            </a:extLst>
          </p:cNvPr>
          <p:cNvGraphicFramePr>
            <a:graphicFrameLocks noGrp="1"/>
          </p:cNvGraphicFramePr>
          <p:nvPr>
            <p:extLst>
              <p:ext uri="{D42A27DB-BD31-4B8C-83A1-F6EECF244321}">
                <p14:modId xmlns:p14="http://schemas.microsoft.com/office/powerpoint/2010/main" val="4003668881"/>
              </p:ext>
            </p:extLst>
          </p:nvPr>
        </p:nvGraphicFramePr>
        <p:xfrm>
          <a:off x="1944688" y="2124075"/>
          <a:ext cx="8229600" cy="3998912"/>
        </p:xfrm>
        <a:graphic>
          <a:graphicData uri="http://schemas.openxmlformats.org/drawingml/2006/table">
            <a:tbl>
              <a:tblPr/>
              <a:tblGrid>
                <a:gridCol w="2222500">
                  <a:extLst>
                    <a:ext uri="{9D8B030D-6E8A-4147-A177-3AD203B41FA5}">
                      <a16:colId xmlns:a16="http://schemas.microsoft.com/office/drawing/2014/main" xmlns="" val="3633344633"/>
                    </a:ext>
                  </a:extLst>
                </a:gridCol>
                <a:gridCol w="1201738">
                  <a:extLst>
                    <a:ext uri="{9D8B030D-6E8A-4147-A177-3AD203B41FA5}">
                      <a16:colId xmlns:a16="http://schemas.microsoft.com/office/drawing/2014/main" xmlns="" val="1816006673"/>
                    </a:ext>
                  </a:extLst>
                </a:gridCol>
                <a:gridCol w="1201737">
                  <a:extLst>
                    <a:ext uri="{9D8B030D-6E8A-4147-A177-3AD203B41FA5}">
                      <a16:colId xmlns:a16="http://schemas.microsoft.com/office/drawing/2014/main" xmlns="" val="1338165216"/>
                    </a:ext>
                  </a:extLst>
                </a:gridCol>
                <a:gridCol w="1200150">
                  <a:extLst>
                    <a:ext uri="{9D8B030D-6E8A-4147-A177-3AD203B41FA5}">
                      <a16:colId xmlns:a16="http://schemas.microsoft.com/office/drawing/2014/main" xmlns="" val="1837400053"/>
                    </a:ext>
                  </a:extLst>
                </a:gridCol>
                <a:gridCol w="1201738">
                  <a:extLst>
                    <a:ext uri="{9D8B030D-6E8A-4147-A177-3AD203B41FA5}">
                      <a16:colId xmlns:a16="http://schemas.microsoft.com/office/drawing/2014/main" xmlns="" val="1114339681"/>
                    </a:ext>
                  </a:extLst>
                </a:gridCol>
                <a:gridCol w="1201737">
                  <a:extLst>
                    <a:ext uri="{9D8B030D-6E8A-4147-A177-3AD203B41FA5}">
                      <a16:colId xmlns:a16="http://schemas.microsoft.com/office/drawing/2014/main" xmlns="" val="1740314595"/>
                    </a:ext>
                  </a:extLst>
                </a:gridCol>
              </a:tblGrid>
              <a:tr h="701151">
                <a:tc>
                  <a:txBody>
                    <a:bodyPr/>
                    <a:lstStyle>
                      <a:lvl1pPr marL="342900" indent="32385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2385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rPr>
                        <a:t>       L</a:t>
                      </a:r>
                    </a:p>
                    <a:p>
                      <a:pPr marL="342900" marR="0" lvl="0" indent="323850" algn="l"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rPr>
                        <a:t>S</a:t>
                      </a:r>
                    </a:p>
                  </a:txBody>
                  <a:tcPr marT="45727" marB="45727"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w="12700" cap="flat" cmpd="sng" algn="ctr">
                      <a:solidFill>
                        <a:schemeClr val="tx1"/>
                      </a:solidFill>
                      <a:prstDash val="solid"/>
                      <a:round/>
                      <a:headEnd type="none" w="sm" len="lg"/>
                      <a:tailEnd type="triangle" w="sm" len="lg"/>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133196596"/>
                  </a:ext>
                </a:extLst>
              </a:tr>
              <a:tr h="658917">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a:t>
                      </a: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5E5E5"/>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5E5E5"/>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0E0E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0E0E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xmlns="" val="1176352063"/>
                  </a:ext>
                </a:extLst>
              </a:tr>
              <a:tr h="660505">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5E5E5"/>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6E6E6"/>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6E6E6"/>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499908531"/>
                  </a:ext>
                </a:extLst>
              </a:tr>
              <a:tr h="658917">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3</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0E0E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0E0E0"/>
                    </a:solid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a:t>
                      </a: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3724193587"/>
                  </a:ext>
                </a:extLst>
              </a:tr>
              <a:tr h="658917">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4</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E0E0E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a:t>
                      </a: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3282647752"/>
                  </a:ext>
                </a:extLst>
              </a:tr>
              <a:tr h="660505">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en-US" altLang="zh-CN" sz="2000" b="1"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5</a:t>
                      </a:r>
                      <a:endParaRPr kumimoji="0" lang="en-US" altLang="zh-CN" sz="2000" b="1" i="0" u="none" strike="noStrike" cap="none" normalizeH="0" baseline="0">
                        <a:ln>
                          <a:noFill/>
                        </a:ln>
                        <a:solidFill>
                          <a:schemeClr val="tx1"/>
                        </a:solidFill>
                        <a:effectLst/>
                        <a:latin typeface="Verdana" panose="020B0604030504040204" pitchFamily="34" charset="0"/>
                        <a:ea typeface="宋体" panose="02010600030101010101" pitchFamily="2" charset="-122"/>
                        <a:cs typeface="Times New Roman" panose="02020603050405020304" pitchFamily="18" charset="0"/>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2000" b="1"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marT="45727" marB="45727"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96479725"/>
                  </a:ext>
                </a:extLst>
              </a:tr>
            </a:tbl>
          </a:graphicData>
        </a:graphic>
      </p:graphicFrame>
      <p:sp>
        <p:nvSpPr>
          <p:cNvPr id="9" name="Rectangle 18">
            <a:extLst>
              <a:ext uri="{FF2B5EF4-FFF2-40B4-BE49-F238E27FC236}">
                <a16:creationId xmlns:a16="http://schemas.microsoft.com/office/drawing/2014/main" xmlns="" id="{F7D462E9-C65B-47F2-8D7A-F94B251EC4A7}"/>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222878020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0DB288FD-1AFE-4739-9530-C1BFBC5E5050}"/>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14385E94-B53A-49DE-949F-47C75A273C4B}"/>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 Box 35">
            <a:extLst>
              <a:ext uri="{FF2B5EF4-FFF2-40B4-BE49-F238E27FC236}">
                <a16:creationId xmlns:a16="http://schemas.microsoft.com/office/drawing/2014/main" xmlns="" id="{C39D0B3B-CDBC-434A-8BE6-5C5640AE85F0}"/>
              </a:ext>
            </a:extLst>
          </p:cNvPr>
          <p:cNvSpPr txBox="1">
            <a:spLocks noChangeArrowheads="1"/>
          </p:cNvSpPr>
          <p:nvPr/>
        </p:nvSpPr>
        <p:spPr bwMode="gray">
          <a:xfrm>
            <a:off x="4074008" y="1436941"/>
            <a:ext cx="3970959"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ctr">
              <a:defRPr sz="2000"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zh-CN" dirty="0"/>
              <a:t>***公司风险控制措施及实施期限 </a:t>
            </a:r>
            <a:endParaRPr lang="en-US" altLang="zh-CN" dirty="0"/>
          </a:p>
        </p:txBody>
      </p:sp>
      <p:graphicFrame>
        <p:nvGraphicFramePr>
          <p:cNvPr id="10" name="Group 2">
            <a:extLst>
              <a:ext uri="{FF2B5EF4-FFF2-40B4-BE49-F238E27FC236}">
                <a16:creationId xmlns:a16="http://schemas.microsoft.com/office/drawing/2014/main" xmlns="" id="{B5419DC9-5DCB-4C7D-8972-AE2336E8F992}"/>
              </a:ext>
            </a:extLst>
          </p:cNvPr>
          <p:cNvGraphicFramePr>
            <a:graphicFrameLocks noGrp="1"/>
          </p:cNvGraphicFramePr>
          <p:nvPr>
            <p:extLst>
              <p:ext uri="{D42A27DB-BD31-4B8C-83A1-F6EECF244321}">
                <p14:modId xmlns:p14="http://schemas.microsoft.com/office/powerpoint/2010/main" val="2993266993"/>
              </p:ext>
            </p:extLst>
          </p:nvPr>
        </p:nvGraphicFramePr>
        <p:xfrm>
          <a:off x="1431132" y="2322633"/>
          <a:ext cx="9256712" cy="3646932"/>
        </p:xfrm>
        <a:graphic>
          <a:graphicData uri="http://schemas.openxmlformats.org/drawingml/2006/table">
            <a:tbl>
              <a:tblPr/>
              <a:tblGrid>
                <a:gridCol w="1337438">
                  <a:extLst>
                    <a:ext uri="{9D8B030D-6E8A-4147-A177-3AD203B41FA5}">
                      <a16:colId xmlns:a16="http://schemas.microsoft.com/office/drawing/2014/main" xmlns="" val="2428069449"/>
                    </a:ext>
                  </a:extLst>
                </a:gridCol>
                <a:gridCol w="1592783">
                  <a:extLst>
                    <a:ext uri="{9D8B030D-6E8A-4147-A177-3AD203B41FA5}">
                      <a16:colId xmlns:a16="http://schemas.microsoft.com/office/drawing/2014/main" xmlns="" val="1634110781"/>
                    </a:ext>
                  </a:extLst>
                </a:gridCol>
                <a:gridCol w="4394438">
                  <a:extLst>
                    <a:ext uri="{9D8B030D-6E8A-4147-A177-3AD203B41FA5}">
                      <a16:colId xmlns:a16="http://schemas.microsoft.com/office/drawing/2014/main" xmlns="" val="1376243069"/>
                    </a:ext>
                  </a:extLst>
                </a:gridCol>
                <a:gridCol w="1932053">
                  <a:extLst>
                    <a:ext uri="{9D8B030D-6E8A-4147-A177-3AD203B41FA5}">
                      <a16:colId xmlns:a16="http://schemas.microsoft.com/office/drawing/2014/main" xmlns="" val="3112653355"/>
                    </a:ext>
                  </a:extLst>
                </a:gridCol>
              </a:tblGrid>
              <a:tr h="635000">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风险度</a:t>
                      </a:r>
                      <a:r>
                        <a:rPr kumimoji="0" lang="en-US" altLang="zh-CN"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R</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风险等级</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应采取的行动</a:t>
                      </a:r>
                      <a:r>
                        <a:rPr kumimoji="0" lang="en-US" altLang="zh-CN"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控制措施</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实施期限</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971227774"/>
                  </a:ext>
                </a:extLst>
              </a:tr>
              <a:tr h="998538">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红色区域</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R3</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重大（</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H</a:t>
                      </a: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采取紧急措施降低风险；纳入</a:t>
                      </a:r>
                      <a:r>
                        <a:rPr kumimoji="0" lang="en-US" altLang="zh-CN"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HSE</a:t>
                      </a: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目标管理，制定方案。建立运行控制程序，加强培训及沟</a:t>
                      </a:r>
                    </a:p>
                    <a:p>
                      <a:pPr marL="342900" marR="0" lvl="0" indent="-342900" algn="l"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通，定期检查、检测及评估。</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立即或近</a:t>
                      </a:r>
                    </a:p>
                    <a:p>
                      <a:pPr marL="342900" marR="0" lvl="0" indent="-342900" algn="ctr" defTabSz="914400" rtl="0" eaLnBrk="0" fontAlgn="base" latinLnBrk="0" hangingPunct="0">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期整改</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98106878"/>
                  </a:ext>
                </a:extLst>
              </a:tr>
              <a:tr h="1000125">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白色区域</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R2</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中等（</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M</a:t>
                      </a: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建立操作规程、作业指导书，或其他管理措施</a:t>
                      </a:r>
                    </a:p>
                    <a:p>
                      <a:pPr marL="342900" marR="0" lvl="0" indent="-342900" algn="l"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来控制。必要时纳入目标管理，制定方案。</a:t>
                      </a:r>
                    </a:p>
                    <a:p>
                      <a:pPr marL="342900" marR="0" lvl="0" indent="-342900" algn="l" defTabSz="914400" rtl="0" eaLnBrk="0" fontAlgn="base" latinLnBrk="0" hangingPunct="0">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考虑合理可行性，尽可能降低风险。</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条件许可时治理</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27456966"/>
                  </a:ext>
                </a:extLst>
              </a:tr>
              <a:tr h="927100">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灰色区域</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R1</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一般（</a:t>
                      </a:r>
                      <a:r>
                        <a:rPr kumimoji="0" lang="en-US" altLang="zh-CN"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L</a:t>
                      </a: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可接受的风险，但考虑合理可行性，尽可能降</a:t>
                      </a:r>
                    </a:p>
                    <a:p>
                      <a:pPr marL="342900" marR="0" lvl="0" indent="-342900" algn="l"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低风险。</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marL="1143000" indent="-228600">
                        <a:spcBef>
                          <a:spcPct val="20000"/>
                        </a:spcBef>
                        <a:buClr>
                          <a:schemeClr val="tx1"/>
                        </a:buClr>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30000"/>
                        </a:lnSpc>
                        <a:spcBef>
                          <a:spcPct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无</a:t>
                      </a:r>
                    </a:p>
                  </a:txBody>
                  <a:tcPr anchor="ctr"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34746532"/>
                  </a:ext>
                </a:extLst>
              </a:tr>
            </a:tbl>
          </a:graphicData>
        </a:graphic>
      </p:graphicFrame>
      <p:sp>
        <p:nvSpPr>
          <p:cNvPr id="11" name="Rectangle 18">
            <a:extLst>
              <a:ext uri="{FF2B5EF4-FFF2-40B4-BE49-F238E27FC236}">
                <a16:creationId xmlns:a16="http://schemas.microsoft.com/office/drawing/2014/main" xmlns="" id="{94E9A1C6-9005-4ABC-8157-456134FEA0C5}"/>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320499735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a:extLst>
              <a:ext uri="{FF2B5EF4-FFF2-40B4-BE49-F238E27FC236}">
                <a16:creationId xmlns:a16="http://schemas.microsoft.com/office/drawing/2014/main" xmlns="" id="{B15B1CAD-C57E-4C2A-A882-AB2207AC5A21}"/>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xmlns="" id="{B4246904-0A18-4EC6-9520-110C6DF864A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xmlns="" id="{9871500F-E63D-4C30-A76E-F6D228204E85}"/>
              </a:ext>
            </a:extLst>
          </p:cNvPr>
          <p:cNvSpPr/>
          <p:nvPr/>
        </p:nvSpPr>
        <p:spPr>
          <a:xfrm>
            <a:off x="479425" y="177619"/>
            <a:ext cx="3877986" cy="584775"/>
          </a:xfrm>
          <a:prstGeom prst="rect">
            <a:avLst/>
          </a:prstGeom>
        </p:spPr>
        <p:txBody>
          <a:bodyPr wrap="non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风险管理的历史发展</a:t>
            </a:r>
          </a:p>
        </p:txBody>
      </p:sp>
      <p:graphicFrame>
        <p:nvGraphicFramePr>
          <p:cNvPr id="9" name="Group 119">
            <a:extLst>
              <a:ext uri="{FF2B5EF4-FFF2-40B4-BE49-F238E27FC236}">
                <a16:creationId xmlns:a16="http://schemas.microsoft.com/office/drawing/2014/main" xmlns="" id="{384DD28B-A404-4195-9CD7-BB8F62910326}"/>
              </a:ext>
            </a:extLst>
          </p:cNvPr>
          <p:cNvGraphicFramePr>
            <a:graphicFrameLocks noGrp="1"/>
          </p:cNvGraphicFramePr>
          <p:nvPr>
            <p:ph idx="1"/>
            <p:extLst>
              <p:ext uri="{D42A27DB-BD31-4B8C-83A1-F6EECF244321}">
                <p14:modId xmlns:p14="http://schemas.microsoft.com/office/powerpoint/2010/main" val="1971360151"/>
              </p:ext>
            </p:extLst>
          </p:nvPr>
        </p:nvGraphicFramePr>
        <p:xfrm>
          <a:off x="1396206" y="1329286"/>
          <a:ext cx="9399587" cy="5338848"/>
        </p:xfrm>
        <a:graphic>
          <a:graphicData uri="http://schemas.openxmlformats.org/drawingml/2006/table">
            <a:tbl>
              <a:tblPr/>
              <a:tblGrid>
                <a:gridCol w="1504949">
                  <a:extLst>
                    <a:ext uri="{9D8B030D-6E8A-4147-A177-3AD203B41FA5}">
                      <a16:colId xmlns:a16="http://schemas.microsoft.com/office/drawing/2014/main" xmlns="" val="3618960483"/>
                    </a:ext>
                  </a:extLst>
                </a:gridCol>
                <a:gridCol w="6333479">
                  <a:extLst>
                    <a:ext uri="{9D8B030D-6E8A-4147-A177-3AD203B41FA5}">
                      <a16:colId xmlns:a16="http://schemas.microsoft.com/office/drawing/2014/main" xmlns="" val="4159778581"/>
                    </a:ext>
                  </a:extLst>
                </a:gridCol>
                <a:gridCol w="1561159">
                  <a:extLst>
                    <a:ext uri="{9D8B030D-6E8A-4147-A177-3AD203B41FA5}">
                      <a16:colId xmlns:a16="http://schemas.microsoft.com/office/drawing/2014/main" xmlns="" val="1668476005"/>
                    </a:ext>
                  </a:extLst>
                </a:gridCol>
              </a:tblGrid>
              <a:tr h="348133">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时间节点</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主要特征</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代表国家</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850631631"/>
                  </a:ext>
                </a:extLst>
              </a:tr>
              <a:tr h="835519">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endPar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1930</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年代</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风险管理开始萌芽：</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为应对</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1929-1933</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年的世界性经济危机，美国许多大中企业设立了保险管理部，负责安排企业的各种保险项目。可见，当时的风险管理主要依赖保险手段。</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美国</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666960099"/>
                  </a:ext>
                </a:extLst>
              </a:tr>
              <a:tr h="591826">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1938</a:t>
                      </a: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年代</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风险管理学科形成：</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美国企业对风险管理开始采用科学的方法，并逐步积累了丰富的经验。</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1950</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年代，风险管理发展成为一门学科。</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美国</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688367317"/>
                  </a:ext>
                </a:extLst>
              </a:tr>
              <a:tr h="591826">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1970</a:t>
                      </a: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年代</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全球性风险管理运动：</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随着企业面临的风险复杂多样和风险费用的增加，法国和日本从美国引进风险管理并进行了研究。</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法国、日本</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956630590"/>
                  </a:ext>
                </a:extLst>
              </a:tr>
              <a:tr h="932996">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近</a:t>
                      </a: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a:t>
                      </a: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年来</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风险管理新发展阶段：</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1983</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年在美国召开的风险和保险管理协会年会上，世界各国专家学者云集纽约，共同讨论并通过了“</a:t>
                      </a:r>
                      <a:r>
                        <a:rPr kumimoji="0" lang="en-US" altLang="zh-CN"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101</a:t>
                      </a:r>
                      <a:r>
                        <a:rPr kumimoji="0" lang="zh-CN" altLang="en-US"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条风险管理准则</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”，标志着风险管理的发展已进入了一个新的发展阶段。</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美国、英国、</a:t>
                      </a: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法国、德国、</a:t>
                      </a: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日本等</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32430897"/>
                  </a:ext>
                </a:extLst>
              </a:tr>
              <a:tr h="1079212">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endPar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en-US" altLang="zh-CN"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1980</a:t>
                      </a:r>
                      <a:r>
                        <a:rPr kumimoji="0" lang="zh-CN" altLang="en-US" sz="16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年代</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中国对风险管理的研究开始于</a:t>
                      </a:r>
                      <a:r>
                        <a:rPr kumimoji="0" lang="en-US" altLang="zh-CN"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1980</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年代。一些学者将</a:t>
                      </a:r>
                      <a:r>
                        <a:rPr kumimoji="0" lang="zh-CN" altLang="en-US" sz="1600" b="0" i="0" u="none" strike="noStrike" cap="none" normalizeH="0" baseline="0" dirty="0">
                          <a:ln>
                            <a:noFill/>
                          </a:ln>
                          <a:solidFill>
                            <a:srgbClr val="A90119"/>
                          </a:solidFill>
                          <a:effectLst/>
                          <a:latin typeface="微软雅黑" panose="020B0503020204020204" pitchFamily="34" charset="-122"/>
                          <a:ea typeface="微软雅黑" panose="020B0503020204020204" pitchFamily="34" charset="-122"/>
                        </a:rPr>
                        <a:t>风险管理和安全系统工程</a:t>
                      </a: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理论引入中国，在少数企业试用中感觉比较满意。但是，中国大部分企业缺乏对风险管理的认识，也没有建立专门的风险管理机构。作为一门学科，风险管理学在中国仍旧处于起步阶段。</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30000"/>
                        </a:lnSpc>
                        <a:spcBef>
                          <a:spcPts val="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中国</a:t>
                      </a:r>
                    </a:p>
                  </a:txBody>
                  <a:tcPr marL="104440" marR="104440" marT="52220" marB="52220" horzOverflow="overflow">
                    <a:lnL w="12700" cap="flat" cmpd="sng" algn="ctr">
                      <a:solidFill>
                        <a:srgbClr val="25536D"/>
                      </a:solidFill>
                      <a:prstDash val="solid"/>
                      <a:round/>
                      <a:headEnd type="none" w="med" len="med"/>
                      <a:tailEnd type="none" w="med" len="med"/>
                    </a:lnL>
                    <a:lnR w="12700" cap="flat" cmpd="sng" algn="ctr">
                      <a:solidFill>
                        <a:srgbClr val="25536D"/>
                      </a:solidFill>
                      <a:prstDash val="solid"/>
                      <a:round/>
                      <a:headEnd type="none" w="med" len="med"/>
                      <a:tailEnd type="none" w="med" len="med"/>
                    </a:lnR>
                    <a:lnT w="12700" cap="flat" cmpd="sng" algn="ctr">
                      <a:solidFill>
                        <a:srgbClr val="25536D"/>
                      </a:solidFill>
                      <a:prstDash val="solid"/>
                      <a:round/>
                      <a:headEnd type="none" w="med" len="med"/>
                      <a:tailEnd type="none" w="med" len="med"/>
                    </a:lnT>
                    <a:lnB w="1270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040593598"/>
                  </a:ext>
                </a:extLst>
              </a:tr>
            </a:tbl>
          </a:graphicData>
        </a:graphic>
      </p:graphicFrame>
    </p:spTree>
    <p:extLst>
      <p:ext uri="{BB962C8B-B14F-4D97-AF65-F5344CB8AC3E}">
        <p14:creationId xmlns:p14="http://schemas.microsoft.com/office/powerpoint/2010/main" val="256857769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0DB288FD-1AFE-4739-9530-C1BFBC5E5050}"/>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14385E94-B53A-49DE-949F-47C75A273C4B}"/>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xmlns="" id="{2FD4C3EF-52AE-4729-8AF2-F30646C1BBEF}"/>
              </a:ext>
            </a:extLst>
          </p:cNvPr>
          <p:cNvPicPr>
            <a:picLocks noChangeAspect="1"/>
          </p:cNvPicPr>
          <p:nvPr/>
        </p:nvPicPr>
        <p:blipFill>
          <a:blip r:embed="rId2">
            <a:extLst>
              <a:ext uri="{28A0092B-C50C-407E-A947-70E740481C1C}">
                <a14:useLocalDpi xmlns:a14="http://schemas.microsoft.com/office/drawing/2010/main" val="0"/>
              </a:ext>
            </a:extLst>
          </a:blip>
          <a:srcRect l="17516" t="1575" r="9054" b="3517"/>
          <a:stretch>
            <a:fillRect/>
          </a:stretch>
        </p:blipFill>
        <p:spPr>
          <a:xfrm>
            <a:off x="0" y="2010465"/>
            <a:ext cx="5043825" cy="3896177"/>
          </a:xfrm>
          <a:custGeom>
            <a:avLst/>
            <a:gdLst>
              <a:gd name="connsiteX0" fmla="*/ 0 w 5043825"/>
              <a:gd name="connsiteY0" fmla="*/ 0 h 3896177"/>
              <a:gd name="connsiteX1" fmla="*/ 4035060 w 5043825"/>
              <a:gd name="connsiteY1" fmla="*/ 0 h 3896177"/>
              <a:gd name="connsiteX2" fmla="*/ 5043825 w 5043825"/>
              <a:gd name="connsiteY2" fmla="*/ 3896177 h 3896177"/>
              <a:gd name="connsiteX3" fmla="*/ 0 w 5043825"/>
              <a:gd name="connsiteY3" fmla="*/ 3896177 h 3896177"/>
            </a:gdLst>
            <a:ahLst/>
            <a:cxnLst>
              <a:cxn ang="0">
                <a:pos x="connsiteX0" y="connsiteY0"/>
              </a:cxn>
              <a:cxn ang="0">
                <a:pos x="connsiteX1" y="connsiteY1"/>
              </a:cxn>
              <a:cxn ang="0">
                <a:pos x="connsiteX2" y="connsiteY2"/>
              </a:cxn>
              <a:cxn ang="0">
                <a:pos x="connsiteX3" y="connsiteY3"/>
              </a:cxn>
            </a:cxnLst>
            <a:rect l="l" t="t" r="r" b="b"/>
            <a:pathLst>
              <a:path w="5043825" h="3896177">
                <a:moveTo>
                  <a:pt x="0" y="0"/>
                </a:moveTo>
                <a:lnTo>
                  <a:pt x="4035060" y="0"/>
                </a:lnTo>
                <a:lnTo>
                  <a:pt x="5043825" y="3896177"/>
                </a:lnTo>
                <a:lnTo>
                  <a:pt x="0" y="3896177"/>
                </a:lnTo>
                <a:close/>
              </a:path>
            </a:pathLst>
          </a:custGeom>
        </p:spPr>
      </p:pic>
      <p:sp>
        <p:nvSpPr>
          <p:cNvPr id="8" name="流程图: 手动输入 7">
            <a:extLst>
              <a:ext uri="{FF2B5EF4-FFF2-40B4-BE49-F238E27FC236}">
                <a16:creationId xmlns:a16="http://schemas.microsoft.com/office/drawing/2014/main" xmlns="" id="{CBB42A26-B454-4D20-AFA5-4AB7894B520C}"/>
              </a:ext>
            </a:extLst>
          </p:cNvPr>
          <p:cNvSpPr/>
          <p:nvPr/>
        </p:nvSpPr>
        <p:spPr>
          <a:xfrm rot="5400000">
            <a:off x="573822" y="1436640"/>
            <a:ext cx="3896177" cy="5043825"/>
          </a:xfrm>
          <a:prstGeom prst="flowChartManualInput">
            <a:avLst/>
          </a:prstGeom>
          <a:solidFill>
            <a:srgbClr val="25536D">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 Box 10">
            <a:extLst>
              <a:ext uri="{FF2B5EF4-FFF2-40B4-BE49-F238E27FC236}">
                <a16:creationId xmlns:a16="http://schemas.microsoft.com/office/drawing/2014/main" xmlns="" id="{B167797E-D57F-479A-B3E1-64E6909454B2}"/>
              </a:ext>
            </a:extLst>
          </p:cNvPr>
          <p:cNvSpPr txBox="1">
            <a:spLocks noChangeArrowheads="1"/>
          </p:cNvSpPr>
          <p:nvPr/>
        </p:nvSpPr>
        <p:spPr bwMode="gray">
          <a:xfrm>
            <a:off x="1052176" y="3758497"/>
            <a:ext cx="22365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sz="2000" b="1" dirty="0">
                <a:solidFill>
                  <a:schemeClr val="bg1"/>
                </a:solidFill>
              </a:rPr>
              <a:t>工作危害分析步骤</a:t>
            </a:r>
            <a:endParaRPr lang="en-US" altLang="zh-CN" sz="2000" b="1" dirty="0">
              <a:solidFill>
                <a:schemeClr val="bg1"/>
              </a:solidFill>
            </a:endParaRPr>
          </a:p>
        </p:txBody>
      </p:sp>
      <p:sp>
        <p:nvSpPr>
          <p:cNvPr id="12" name="平行四边形 11">
            <a:extLst>
              <a:ext uri="{FF2B5EF4-FFF2-40B4-BE49-F238E27FC236}">
                <a16:creationId xmlns:a16="http://schemas.microsoft.com/office/drawing/2014/main" xmlns="" id="{471D4456-10C6-444E-AEBA-B3C685AFA485}"/>
              </a:ext>
            </a:extLst>
          </p:cNvPr>
          <p:cNvSpPr/>
          <p:nvPr/>
        </p:nvSpPr>
        <p:spPr>
          <a:xfrm flipH="1">
            <a:off x="4651663" y="2719662"/>
            <a:ext cx="350061" cy="453338"/>
          </a:xfrm>
          <a:prstGeom prst="parallelogram">
            <a:avLst>
              <a:gd name="adj" fmla="val 4178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DE4BC2B2-36A1-4E1E-98E2-27F68D67CFB1}"/>
              </a:ext>
            </a:extLst>
          </p:cNvPr>
          <p:cNvSpPr/>
          <p:nvPr/>
        </p:nvSpPr>
        <p:spPr>
          <a:xfrm>
            <a:off x="5133349" y="2761665"/>
            <a:ext cx="4081567" cy="369332"/>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第六步：提出安全措施建议。             </a:t>
            </a:r>
          </a:p>
        </p:txBody>
      </p:sp>
      <p:sp>
        <p:nvSpPr>
          <p:cNvPr id="3" name="矩形 2">
            <a:extLst>
              <a:ext uri="{FF2B5EF4-FFF2-40B4-BE49-F238E27FC236}">
                <a16:creationId xmlns:a16="http://schemas.microsoft.com/office/drawing/2014/main" xmlns="" id="{169D6D0B-FE36-4296-B758-0CB0F3C18546}"/>
              </a:ext>
            </a:extLst>
          </p:cNvPr>
          <p:cNvSpPr/>
          <p:nvPr/>
        </p:nvSpPr>
        <p:spPr>
          <a:xfrm>
            <a:off x="5133349" y="3225097"/>
            <a:ext cx="3629651" cy="2163926"/>
          </a:xfrm>
          <a:prstGeom prst="rect">
            <a:avLst/>
          </a:prstGeom>
        </p:spPr>
        <p:txBody>
          <a:bodyPr wrap="square">
            <a:spAutoFit/>
          </a:bodyPr>
          <a:lstStyle/>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安全防护设施</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安全监控、报警系统</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工艺技术及流程</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操作技术、防护用品</a:t>
            </a:r>
          </a:p>
          <a:p>
            <a:pPr marL="0" lvl="1" indent="36000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监督检查、人员培训等</a:t>
            </a:r>
          </a:p>
        </p:txBody>
      </p:sp>
      <p:sp>
        <p:nvSpPr>
          <p:cNvPr id="13" name="Rectangle 18">
            <a:extLst>
              <a:ext uri="{FF2B5EF4-FFF2-40B4-BE49-F238E27FC236}">
                <a16:creationId xmlns:a16="http://schemas.microsoft.com/office/drawing/2014/main" xmlns="" id="{4F4A08E4-CFFD-43C3-95F3-93D57A648851}"/>
              </a:ext>
            </a:extLst>
          </p:cNvPr>
          <p:cNvSpPr>
            <a:spLocks noGrp="1" noChangeArrowheads="1"/>
          </p:cNvSpPr>
          <p:nvPr>
            <p:ph type="title"/>
          </p:nvPr>
        </p:nvSpPr>
        <p:spPr>
          <a:xfrm>
            <a:off x="479425" y="244505"/>
            <a:ext cx="7331075" cy="535531"/>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风险辨识与评价方法介绍及举例</a:t>
            </a:r>
            <a:r>
              <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-JHA</a:t>
            </a: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cs typeface="+mn-cs"/>
              </a:rPr>
              <a:t> </a:t>
            </a:r>
          </a:p>
        </p:txBody>
      </p:sp>
    </p:spTree>
    <p:extLst>
      <p:ext uri="{BB962C8B-B14F-4D97-AF65-F5344CB8AC3E}">
        <p14:creationId xmlns:p14="http://schemas.microsoft.com/office/powerpoint/2010/main" val="296824091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E8EC22C-CF31-4492-BFC2-71AF38C68168}"/>
              </a:ext>
            </a:extLst>
          </p:cNvPr>
          <p:cNvPicPr>
            <a:picLocks noChangeAspect="1"/>
          </p:cNvPicPr>
          <p:nvPr/>
        </p:nvPicPr>
        <p:blipFill rotWithShape="1">
          <a:blip r:embed="rId2">
            <a:extLst>
              <a:ext uri="{28A0092B-C50C-407E-A947-70E740481C1C}">
                <a14:useLocalDpi xmlns:a14="http://schemas.microsoft.com/office/drawing/2010/main" val="0"/>
              </a:ext>
            </a:extLst>
          </a:blip>
          <a:srcRect t="8954" b="18411"/>
          <a:stretch/>
        </p:blipFill>
        <p:spPr>
          <a:xfrm>
            <a:off x="0" y="951358"/>
            <a:ext cx="12192000" cy="5906641"/>
          </a:xfrm>
          <a:prstGeom prst="rect">
            <a:avLst/>
          </a:prstGeom>
        </p:spPr>
      </p:pic>
      <p:sp>
        <p:nvSpPr>
          <p:cNvPr id="17" name="平行四边形 16">
            <a:extLst>
              <a:ext uri="{FF2B5EF4-FFF2-40B4-BE49-F238E27FC236}">
                <a16:creationId xmlns:a16="http://schemas.microsoft.com/office/drawing/2014/main" xmlns="" id="{C9D09EEA-3F92-42CE-AF1F-2BF1049EC163}"/>
              </a:ext>
            </a:extLst>
          </p:cNvPr>
          <p:cNvSpPr/>
          <p:nvPr/>
        </p:nvSpPr>
        <p:spPr>
          <a:xfrm>
            <a:off x="-1282702" y="1995053"/>
            <a:ext cx="7632702" cy="3746655"/>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平行四边形 17">
            <a:extLst>
              <a:ext uri="{FF2B5EF4-FFF2-40B4-BE49-F238E27FC236}">
                <a16:creationId xmlns:a16="http://schemas.microsoft.com/office/drawing/2014/main" xmlns="" id="{E0C607D9-64A7-4686-81F2-791E707760C3}"/>
              </a:ext>
            </a:extLst>
          </p:cNvPr>
          <p:cNvSpPr/>
          <p:nvPr/>
        </p:nvSpPr>
        <p:spPr>
          <a:xfrm>
            <a:off x="5753100" y="1995053"/>
            <a:ext cx="7251700" cy="3746655"/>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xmlns="" id="{0DB288FD-1AFE-4739-9530-C1BFBC5E5050}"/>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14385E94-B53A-49DE-949F-47C75A273C4B}"/>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xmlns="" id="{1E02F608-C5CF-44EB-AD1F-CB7010DC1782}"/>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-PHA </a:t>
            </a:r>
          </a:p>
        </p:txBody>
      </p:sp>
      <p:sp>
        <p:nvSpPr>
          <p:cNvPr id="14" name="矩形 13">
            <a:extLst>
              <a:ext uri="{FF2B5EF4-FFF2-40B4-BE49-F238E27FC236}">
                <a16:creationId xmlns:a16="http://schemas.microsoft.com/office/drawing/2014/main" xmlns="" id="{65B0E2FE-C369-4B23-BB6B-3E9996019D2F}"/>
              </a:ext>
            </a:extLst>
          </p:cNvPr>
          <p:cNvSpPr/>
          <p:nvPr/>
        </p:nvSpPr>
        <p:spPr>
          <a:xfrm>
            <a:off x="679450" y="2955648"/>
            <a:ext cx="4705350" cy="17054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预先危险性分析（</a:t>
            </a:r>
            <a:r>
              <a:rPr lang="en-US" altLang="zh-CN" dirty="0">
                <a:solidFill>
                  <a:schemeClr val="bg1"/>
                </a:solidFill>
                <a:latin typeface="微软雅黑" panose="020B0503020204020204" pitchFamily="34" charset="-122"/>
                <a:ea typeface="微软雅黑" panose="020B0503020204020204" pitchFamily="34" charset="-122"/>
              </a:rPr>
              <a:t>Preliminary Hazard Analysis, </a:t>
            </a:r>
            <a:r>
              <a:rPr lang="zh-CN" altLang="en-US" dirty="0">
                <a:solidFill>
                  <a:schemeClr val="bg1"/>
                </a:solidFill>
                <a:latin typeface="微软雅黑" panose="020B0503020204020204" pitchFamily="34" charset="-122"/>
                <a:ea typeface="微软雅黑" panose="020B0503020204020204" pitchFamily="34" charset="-122"/>
              </a:rPr>
              <a:t>简称</a:t>
            </a:r>
            <a:r>
              <a:rPr lang="en-US" altLang="zh-CN" dirty="0">
                <a:solidFill>
                  <a:schemeClr val="bg1"/>
                </a:solidFill>
                <a:latin typeface="微软雅黑" panose="020B0503020204020204" pitchFamily="34" charset="-122"/>
                <a:ea typeface="微软雅黑" panose="020B0503020204020204" pitchFamily="34" charset="-122"/>
              </a:rPr>
              <a:t>PHA</a:t>
            </a:r>
            <a:r>
              <a:rPr lang="zh-CN" altLang="en-US" dirty="0">
                <a:solidFill>
                  <a:schemeClr val="bg1"/>
                </a:solidFill>
                <a:latin typeface="微软雅黑" panose="020B0503020204020204" pitchFamily="34" charset="-122"/>
                <a:ea typeface="微软雅黑" panose="020B0503020204020204" pitchFamily="34" charset="-122"/>
              </a:rPr>
              <a:t>），也称初始危险性分析，它是一份实现系统安全的初步或初始的计划，是在方案开发初期或设计阶段之初完成的。</a:t>
            </a:r>
          </a:p>
        </p:txBody>
      </p:sp>
      <p:sp>
        <p:nvSpPr>
          <p:cNvPr id="15" name="矩形 14">
            <a:extLst>
              <a:ext uri="{FF2B5EF4-FFF2-40B4-BE49-F238E27FC236}">
                <a16:creationId xmlns:a16="http://schemas.microsoft.com/office/drawing/2014/main" xmlns="" id="{91EDD42B-FA79-469A-BD4C-E0AEA7A35FA1}"/>
              </a:ext>
            </a:extLst>
          </p:cNvPr>
          <p:cNvSpPr/>
          <p:nvPr/>
        </p:nvSpPr>
        <p:spPr>
          <a:xfrm>
            <a:off x="6973888" y="2955648"/>
            <a:ext cx="4616450" cy="17054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预先危险性分析是在每项生产活动之前，特别是在设计开始阶段，预先对系统中存在的危险类别、危险产生条件、事故后果等做概略分析。</a:t>
            </a:r>
          </a:p>
        </p:txBody>
      </p:sp>
    </p:spTree>
    <p:extLst>
      <p:ext uri="{BB962C8B-B14F-4D97-AF65-F5344CB8AC3E}">
        <p14:creationId xmlns:p14="http://schemas.microsoft.com/office/powerpoint/2010/main" val="327805487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5A8F88C3-7483-40DF-822E-FEEDD39E8E34}"/>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FD5F1154-A029-42E8-B90B-2AE9B229DF0C}"/>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2A13CAC2-FE86-49A7-8D6B-77F2A961DBBD}"/>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-PHA </a:t>
            </a:r>
          </a:p>
        </p:txBody>
      </p:sp>
      <p:sp>
        <p:nvSpPr>
          <p:cNvPr id="7" name="矩形 6">
            <a:extLst>
              <a:ext uri="{FF2B5EF4-FFF2-40B4-BE49-F238E27FC236}">
                <a16:creationId xmlns:a16="http://schemas.microsoft.com/office/drawing/2014/main" xmlns="" id="{71FA84A4-39B9-44C1-9F84-7F5B6D7040CB}"/>
              </a:ext>
            </a:extLst>
          </p:cNvPr>
          <p:cNvSpPr/>
          <p:nvPr/>
        </p:nvSpPr>
        <p:spPr>
          <a:xfrm>
            <a:off x="3204397" y="2030193"/>
            <a:ext cx="8166100" cy="17054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1" indent="-28575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在项目、工程的初期阶段，特别是在设计、施工的开始之前，对系统存在危害类别、出现条件、事故后果等进行分析，尽可能评价出潜在的危险性</a:t>
            </a:r>
          </a:p>
          <a:p>
            <a:pPr marL="285750" lvl="1" indent="-28575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对现有及已建成的装置、设施进行维修、改扩建之前进行宏观的、粗略的危害和潜在的事故分析</a:t>
            </a:r>
          </a:p>
        </p:txBody>
      </p:sp>
      <p:sp>
        <p:nvSpPr>
          <p:cNvPr id="8" name="矩形 7">
            <a:extLst>
              <a:ext uri="{FF2B5EF4-FFF2-40B4-BE49-F238E27FC236}">
                <a16:creationId xmlns:a16="http://schemas.microsoft.com/office/drawing/2014/main" xmlns="" id="{0C8C4BF4-FD7B-4EF6-A67E-40B041AB54C9}"/>
              </a:ext>
            </a:extLst>
          </p:cNvPr>
          <p:cNvSpPr/>
          <p:nvPr/>
        </p:nvSpPr>
        <p:spPr>
          <a:xfrm>
            <a:off x="800100" y="2158996"/>
            <a:ext cx="1663700" cy="1447799"/>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xmlns="" id="{B8E56AF6-E322-40E5-BFA1-29BF7EEE2ACE}"/>
              </a:ext>
            </a:extLst>
          </p:cNvPr>
          <p:cNvSpPr/>
          <p:nvPr/>
        </p:nvSpPr>
        <p:spPr>
          <a:xfrm rot="5400000">
            <a:off x="2375790" y="2729605"/>
            <a:ext cx="482600" cy="306580"/>
          </a:xfrm>
          <a:prstGeom prst="triangl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xmlns="" id="{6B6F3D74-F5CD-4D66-87F8-9C1E8783F004}"/>
              </a:ext>
            </a:extLst>
          </p:cNvPr>
          <p:cNvSpPr/>
          <p:nvPr/>
        </p:nvSpPr>
        <p:spPr>
          <a:xfrm>
            <a:off x="1073966" y="2712079"/>
            <a:ext cx="1210588" cy="369332"/>
          </a:xfrm>
          <a:prstGeom prst="rect">
            <a:avLst/>
          </a:prstGeom>
        </p:spPr>
        <p:txBody>
          <a:bodyPr wrap="none">
            <a:spAutoFit/>
          </a:bodyPr>
          <a:lstStyle/>
          <a:p>
            <a:pPr algn="ctr">
              <a:lnSpc>
                <a:spcPct val="90000"/>
              </a:lnSpc>
            </a:pPr>
            <a:r>
              <a:rPr lang="zh-CN" altLang="en-US" sz="2000" b="1" dirty="0">
                <a:solidFill>
                  <a:schemeClr val="bg1"/>
                </a:solidFill>
                <a:latin typeface="微软雅黑" panose="020B0503020204020204" pitchFamily="34" charset="-122"/>
                <a:ea typeface="微软雅黑" panose="020B0503020204020204" pitchFamily="34" charset="-122"/>
              </a:rPr>
              <a:t>适用范围</a:t>
            </a:r>
          </a:p>
        </p:txBody>
      </p:sp>
      <p:sp>
        <p:nvSpPr>
          <p:cNvPr id="11" name="矩形 10">
            <a:extLst>
              <a:ext uri="{FF2B5EF4-FFF2-40B4-BE49-F238E27FC236}">
                <a16:creationId xmlns:a16="http://schemas.microsoft.com/office/drawing/2014/main" xmlns="" id="{42299A27-283C-42BC-A752-158453A70643}"/>
              </a:ext>
            </a:extLst>
          </p:cNvPr>
          <p:cNvSpPr/>
          <p:nvPr/>
        </p:nvSpPr>
        <p:spPr>
          <a:xfrm>
            <a:off x="800100" y="4288679"/>
            <a:ext cx="1663700" cy="14477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xmlns="" id="{7CA1C50E-99C3-4ABA-8475-539464ACE3CD}"/>
              </a:ext>
            </a:extLst>
          </p:cNvPr>
          <p:cNvSpPr/>
          <p:nvPr/>
        </p:nvSpPr>
        <p:spPr>
          <a:xfrm rot="5400000">
            <a:off x="2375790" y="4859288"/>
            <a:ext cx="482600" cy="30658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12">
            <a:extLst>
              <a:ext uri="{FF2B5EF4-FFF2-40B4-BE49-F238E27FC236}">
                <a16:creationId xmlns:a16="http://schemas.microsoft.com/office/drawing/2014/main" xmlns="" id="{E39C3CFB-F380-4593-86B4-19AD5FB09636}"/>
              </a:ext>
            </a:extLst>
          </p:cNvPr>
          <p:cNvSpPr/>
          <p:nvPr/>
        </p:nvSpPr>
        <p:spPr>
          <a:xfrm>
            <a:off x="1283136" y="4827912"/>
            <a:ext cx="697627" cy="369332"/>
          </a:xfrm>
          <a:prstGeom prst="rect">
            <a:avLst/>
          </a:prstGeom>
        </p:spPr>
        <p:txBody>
          <a:bodyPr wrap="none">
            <a:spAutoFit/>
          </a:bodyPr>
          <a:lstStyle/>
          <a:p>
            <a:pPr algn="ctr">
              <a:lnSpc>
                <a:spcPct val="90000"/>
              </a:lnSpc>
            </a:pPr>
            <a:r>
              <a:rPr lang="zh-CN" altLang="en-US" sz="2000" b="1" dirty="0">
                <a:solidFill>
                  <a:schemeClr val="bg1"/>
                </a:solidFill>
                <a:latin typeface="微软雅黑" panose="020B0503020204020204" pitchFamily="34" charset="-122"/>
                <a:ea typeface="微软雅黑" panose="020B0503020204020204" pitchFamily="34" charset="-122"/>
              </a:rPr>
              <a:t>用途</a:t>
            </a:r>
          </a:p>
        </p:txBody>
      </p:sp>
      <p:sp>
        <p:nvSpPr>
          <p:cNvPr id="14" name="矩形 13">
            <a:extLst>
              <a:ext uri="{FF2B5EF4-FFF2-40B4-BE49-F238E27FC236}">
                <a16:creationId xmlns:a16="http://schemas.microsoft.com/office/drawing/2014/main" xmlns="" id="{7AFA3836-1E76-4C88-8BC2-AF4380C6966A}"/>
              </a:ext>
            </a:extLst>
          </p:cNvPr>
          <p:cNvSpPr/>
          <p:nvPr/>
        </p:nvSpPr>
        <p:spPr>
          <a:xfrm>
            <a:off x="3204396" y="4343516"/>
            <a:ext cx="8166099" cy="133812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1" indent="-28575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在设计、施工、检修、改扩建等项目开始之前发现系统存在的危害和潜在隐患，为从根本上消除隐患提供依据</a:t>
            </a:r>
          </a:p>
          <a:p>
            <a:pPr marL="285750" lvl="1" indent="-28575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HAZOP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FMEA</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等风险分析方法提供依据</a:t>
            </a:r>
          </a:p>
        </p:txBody>
      </p:sp>
    </p:spTree>
    <p:extLst>
      <p:ext uri="{BB962C8B-B14F-4D97-AF65-F5344CB8AC3E}">
        <p14:creationId xmlns:p14="http://schemas.microsoft.com/office/powerpoint/2010/main" val="134898928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6D98FB49-5B5A-448B-A3F0-C56870E1DD4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E945958F-5D75-49B2-A4F1-61994FFB30A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196A8AC1-4743-4259-8B3A-72296293C140}"/>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-PHA </a:t>
            </a:r>
          </a:p>
        </p:txBody>
      </p:sp>
      <p:sp>
        <p:nvSpPr>
          <p:cNvPr id="7" name="Text Box 10">
            <a:extLst>
              <a:ext uri="{FF2B5EF4-FFF2-40B4-BE49-F238E27FC236}">
                <a16:creationId xmlns:a16="http://schemas.microsoft.com/office/drawing/2014/main" xmlns="" id="{CBEE76C2-4E61-44F4-B95F-48E804487668}"/>
              </a:ext>
            </a:extLst>
          </p:cNvPr>
          <p:cNvSpPr txBox="1">
            <a:spLocks noChangeArrowheads="1"/>
          </p:cNvSpPr>
          <p:nvPr/>
        </p:nvSpPr>
        <p:spPr bwMode="gray">
          <a:xfrm>
            <a:off x="4780933" y="1569811"/>
            <a:ext cx="2557110" cy="40011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lgn="ctr">
              <a:defRPr sz="2000"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en-US"/>
              <a:t>预先危险性分析步骤 </a:t>
            </a:r>
            <a:endParaRPr lang="en-US" altLang="zh-CN"/>
          </a:p>
        </p:txBody>
      </p:sp>
      <p:sp>
        <p:nvSpPr>
          <p:cNvPr id="8" name="平行四边形 7">
            <a:extLst>
              <a:ext uri="{FF2B5EF4-FFF2-40B4-BE49-F238E27FC236}">
                <a16:creationId xmlns:a16="http://schemas.microsoft.com/office/drawing/2014/main" xmlns="" id="{6AAC910D-86B7-4E8B-951E-3BBABF125FB2}"/>
              </a:ext>
            </a:extLst>
          </p:cNvPr>
          <p:cNvSpPr/>
          <p:nvPr/>
        </p:nvSpPr>
        <p:spPr>
          <a:xfrm>
            <a:off x="1031195" y="2559990"/>
            <a:ext cx="1799772" cy="507995"/>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7016164A-18EC-495D-A309-22CF56B4B70D}"/>
              </a:ext>
            </a:extLst>
          </p:cNvPr>
          <p:cNvSpPr/>
          <p:nvPr/>
        </p:nvSpPr>
        <p:spPr>
          <a:xfrm>
            <a:off x="1492499" y="2629321"/>
            <a:ext cx="87716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第一步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D4AC52D5-AF23-4E6C-B8BB-5E20FC108C9A}"/>
              </a:ext>
            </a:extLst>
          </p:cNvPr>
          <p:cNvSpPr/>
          <p:nvPr/>
        </p:nvSpPr>
        <p:spPr>
          <a:xfrm>
            <a:off x="3023520" y="2629321"/>
            <a:ext cx="4865434" cy="369332"/>
          </a:xfrm>
          <a:prstGeom prst="rect">
            <a:avLst/>
          </a:prstGeom>
        </p:spPr>
        <p:txBody>
          <a:bodyPr wrap="non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收集系统包括项目、工程、装置的有关资料。 </a:t>
            </a:r>
          </a:p>
        </p:txBody>
      </p:sp>
      <p:sp>
        <p:nvSpPr>
          <p:cNvPr id="11" name="矩形 10">
            <a:extLst>
              <a:ext uri="{FF2B5EF4-FFF2-40B4-BE49-F238E27FC236}">
                <a16:creationId xmlns:a16="http://schemas.microsoft.com/office/drawing/2014/main" xmlns="" id="{00E369E8-583B-4F73-A143-F2F0358BCB68}"/>
              </a:ext>
            </a:extLst>
          </p:cNvPr>
          <p:cNvSpPr/>
          <p:nvPr/>
        </p:nvSpPr>
        <p:spPr>
          <a:xfrm>
            <a:off x="1031195" y="3231992"/>
            <a:ext cx="6096000" cy="15669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危化品、反应及参数、作业流程</a:t>
            </a:r>
          </a:p>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主要设备、设施的类型</a:t>
            </a:r>
          </a:p>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装置、设备、设施的基本操作规程</a:t>
            </a:r>
          </a:p>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防火及安全设施。</a:t>
            </a:r>
          </a:p>
        </p:txBody>
      </p:sp>
      <p:sp>
        <p:nvSpPr>
          <p:cNvPr id="12" name="矩形 11">
            <a:extLst>
              <a:ext uri="{FF2B5EF4-FFF2-40B4-BE49-F238E27FC236}">
                <a16:creationId xmlns:a16="http://schemas.microsoft.com/office/drawing/2014/main" xmlns="" id="{267F96E4-025F-47E1-B25F-679DA7B44229}"/>
              </a:ext>
            </a:extLst>
          </p:cNvPr>
          <p:cNvSpPr/>
          <p:nvPr/>
        </p:nvSpPr>
        <p:spPr>
          <a:xfrm>
            <a:off x="1031195" y="5032235"/>
            <a:ext cx="10056585" cy="8744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备注：</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资料的搜集应广泛，包括任何相同或相似的工程、项目或装置，即使作业过程不同但使用相同的设备和物料的也应搜集。</a:t>
            </a:r>
          </a:p>
        </p:txBody>
      </p:sp>
    </p:spTree>
    <p:extLst>
      <p:ext uri="{BB962C8B-B14F-4D97-AF65-F5344CB8AC3E}">
        <p14:creationId xmlns:p14="http://schemas.microsoft.com/office/powerpoint/2010/main" val="19825317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a:extLst>
              <a:ext uri="{FF2B5EF4-FFF2-40B4-BE49-F238E27FC236}">
                <a16:creationId xmlns:a16="http://schemas.microsoft.com/office/drawing/2014/main" xmlns="" id="{C55DC94B-5B01-4C40-8663-A5213DA9ACA6}"/>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DDA603EC-05FD-4CA6-B0F3-4E1B81E54FB2}"/>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xmlns="" id="{BCFC003C-AB6F-432C-BE72-B8BC1C4750FF}"/>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-PHA </a:t>
            </a:r>
          </a:p>
        </p:txBody>
      </p:sp>
      <p:sp>
        <p:nvSpPr>
          <p:cNvPr id="8" name="平行四边形 7">
            <a:extLst>
              <a:ext uri="{FF2B5EF4-FFF2-40B4-BE49-F238E27FC236}">
                <a16:creationId xmlns:a16="http://schemas.microsoft.com/office/drawing/2014/main" xmlns="" id="{FA46FB6E-639E-42BE-AE67-AD7C06A93F55}"/>
              </a:ext>
            </a:extLst>
          </p:cNvPr>
          <p:cNvSpPr/>
          <p:nvPr/>
        </p:nvSpPr>
        <p:spPr>
          <a:xfrm>
            <a:off x="1031195" y="1836090"/>
            <a:ext cx="1799772" cy="507995"/>
          </a:xfrm>
          <a:prstGeom prst="parallelogram">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2386FE38-7290-46C1-A887-37FEA29EE1C3}"/>
              </a:ext>
            </a:extLst>
          </p:cNvPr>
          <p:cNvSpPr/>
          <p:nvPr/>
        </p:nvSpPr>
        <p:spPr>
          <a:xfrm>
            <a:off x="1492499" y="1905421"/>
            <a:ext cx="87716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第二步</a:t>
            </a:r>
          </a:p>
        </p:txBody>
      </p:sp>
      <p:sp>
        <p:nvSpPr>
          <p:cNvPr id="10" name="矩形 9">
            <a:extLst>
              <a:ext uri="{FF2B5EF4-FFF2-40B4-BE49-F238E27FC236}">
                <a16:creationId xmlns:a16="http://schemas.microsoft.com/office/drawing/2014/main" xmlns="" id="{FFB46C74-3D5E-4A17-AE53-B0FD94CD0DF2}"/>
              </a:ext>
            </a:extLst>
          </p:cNvPr>
          <p:cNvSpPr/>
          <p:nvPr/>
        </p:nvSpPr>
        <p:spPr>
          <a:xfrm>
            <a:off x="3021466" y="1701358"/>
            <a:ext cx="7678035" cy="777457"/>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识别可能导致事故、事件后果的主要危害。无论是设计、施工、维修阶段，必须识别出：</a:t>
            </a:r>
          </a:p>
        </p:txBody>
      </p:sp>
      <p:sp>
        <p:nvSpPr>
          <p:cNvPr id="11" name="矩形 10">
            <a:extLst>
              <a:ext uri="{FF2B5EF4-FFF2-40B4-BE49-F238E27FC236}">
                <a16:creationId xmlns:a16="http://schemas.microsoft.com/office/drawing/2014/main" xmlns="" id="{C056BA82-872A-4206-A4D9-497E395DF46B}"/>
              </a:ext>
            </a:extLst>
          </p:cNvPr>
          <p:cNvSpPr/>
          <p:nvPr/>
        </p:nvSpPr>
        <p:spPr>
          <a:xfrm>
            <a:off x="3021466" y="2478815"/>
            <a:ext cx="3658734" cy="11615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危险有害物质</a:t>
            </a:r>
          </a:p>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不安全的设备设施</a:t>
            </a:r>
          </a:p>
          <a:p>
            <a:pPr marL="285750" lvl="1" indent="-285750" algn="just">
              <a:lnSpc>
                <a:spcPct val="150000"/>
              </a:lnSpc>
              <a:buFont typeface="Wingdings" panose="05000000000000000000" pitchFamily="2" charset="2"/>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 不安全的作业行为和环境</a:t>
            </a:r>
          </a:p>
        </p:txBody>
      </p:sp>
      <p:sp>
        <p:nvSpPr>
          <p:cNvPr id="12" name="平行四边形 11">
            <a:extLst>
              <a:ext uri="{FF2B5EF4-FFF2-40B4-BE49-F238E27FC236}">
                <a16:creationId xmlns:a16="http://schemas.microsoft.com/office/drawing/2014/main" xmlns="" id="{25A7257E-2BB3-45F1-95EF-C7EE17BC62C8}"/>
              </a:ext>
            </a:extLst>
          </p:cNvPr>
          <p:cNvSpPr/>
          <p:nvPr/>
        </p:nvSpPr>
        <p:spPr>
          <a:xfrm>
            <a:off x="1031194" y="4147490"/>
            <a:ext cx="1799772" cy="507995"/>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3C7E964-F0E3-4A07-8EDA-3B53EB4BB3DB}"/>
              </a:ext>
            </a:extLst>
          </p:cNvPr>
          <p:cNvSpPr/>
          <p:nvPr/>
        </p:nvSpPr>
        <p:spPr>
          <a:xfrm>
            <a:off x="1492498" y="4216821"/>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第三步</a:t>
            </a:r>
          </a:p>
        </p:txBody>
      </p:sp>
      <p:sp>
        <p:nvSpPr>
          <p:cNvPr id="14" name="矩形 13">
            <a:extLst>
              <a:ext uri="{FF2B5EF4-FFF2-40B4-BE49-F238E27FC236}">
                <a16:creationId xmlns:a16="http://schemas.microsoft.com/office/drawing/2014/main" xmlns="" id="{C1F6CDD0-15F9-4626-86AF-016A10C08C82}"/>
              </a:ext>
            </a:extLst>
          </p:cNvPr>
          <p:cNvSpPr/>
          <p:nvPr/>
        </p:nvSpPr>
        <p:spPr>
          <a:xfrm>
            <a:off x="3021466" y="4198097"/>
            <a:ext cx="8139340" cy="417358"/>
          </a:xfrm>
          <a:prstGeom prst="rect">
            <a:avLst/>
          </a:prstGeom>
        </p:spPr>
        <p:txBody>
          <a:bodyPr wrap="square">
            <a:spAutoFit/>
          </a:bodyPr>
          <a:lstStyle/>
          <a:p>
            <a:pPr algn="just">
              <a:lnSpc>
                <a:spcPct val="13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分析产生危害的可能原因及导致事故的可能后果，通常并不需找出所有的原因。</a:t>
            </a:r>
          </a:p>
        </p:txBody>
      </p:sp>
      <p:sp>
        <p:nvSpPr>
          <p:cNvPr id="15" name="平行四边形 14">
            <a:extLst>
              <a:ext uri="{FF2B5EF4-FFF2-40B4-BE49-F238E27FC236}">
                <a16:creationId xmlns:a16="http://schemas.microsoft.com/office/drawing/2014/main" xmlns="" id="{951889ED-AB9A-49E6-956D-00CE12D1655D}"/>
              </a:ext>
            </a:extLst>
          </p:cNvPr>
          <p:cNvSpPr/>
          <p:nvPr/>
        </p:nvSpPr>
        <p:spPr>
          <a:xfrm>
            <a:off x="1031193" y="5216886"/>
            <a:ext cx="1799772" cy="507995"/>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E4391E68-A019-479C-980F-27AFC6274357}"/>
              </a:ext>
            </a:extLst>
          </p:cNvPr>
          <p:cNvSpPr/>
          <p:nvPr/>
        </p:nvSpPr>
        <p:spPr>
          <a:xfrm>
            <a:off x="1492497" y="5286217"/>
            <a:ext cx="87716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第四步</a:t>
            </a:r>
          </a:p>
        </p:txBody>
      </p:sp>
      <p:sp>
        <p:nvSpPr>
          <p:cNvPr id="17" name="矩形 16">
            <a:extLst>
              <a:ext uri="{FF2B5EF4-FFF2-40B4-BE49-F238E27FC236}">
                <a16:creationId xmlns:a16="http://schemas.microsoft.com/office/drawing/2014/main" xmlns="" id="{62C2857A-9D34-4AF6-B623-B066800472E3}"/>
              </a:ext>
            </a:extLst>
          </p:cNvPr>
          <p:cNvSpPr/>
          <p:nvPr/>
        </p:nvSpPr>
        <p:spPr>
          <a:xfrm>
            <a:off x="3021466" y="5286217"/>
            <a:ext cx="7289800" cy="369332"/>
          </a:xfrm>
          <a:prstGeom prst="rect">
            <a:avLst/>
          </a:prstGeom>
        </p:spPr>
        <p:txBody>
          <a:bodyPr wrap="square">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分析每种事故所造成的后果（通常指有可能发生事故的最坏的结果）。</a:t>
            </a:r>
          </a:p>
        </p:txBody>
      </p:sp>
    </p:spTree>
    <p:extLst>
      <p:ext uri="{BB962C8B-B14F-4D97-AF65-F5344CB8AC3E}">
        <p14:creationId xmlns:p14="http://schemas.microsoft.com/office/powerpoint/2010/main" val="146878977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a:extLst>
              <a:ext uri="{FF2B5EF4-FFF2-40B4-BE49-F238E27FC236}">
                <a16:creationId xmlns:a16="http://schemas.microsoft.com/office/drawing/2014/main" xmlns="" id="{C55DC94B-5B01-4C40-8663-A5213DA9ACA6}"/>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a:extLst>
              <a:ext uri="{FF2B5EF4-FFF2-40B4-BE49-F238E27FC236}">
                <a16:creationId xmlns:a16="http://schemas.microsoft.com/office/drawing/2014/main" xmlns="" id="{DDA603EC-05FD-4CA6-B0F3-4E1B81E54FB2}"/>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xmlns="" id="{BCFC003C-AB6F-432C-BE72-B8BC1C4750FF}"/>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-PHA </a:t>
            </a:r>
          </a:p>
        </p:txBody>
      </p:sp>
      <p:sp>
        <p:nvSpPr>
          <p:cNvPr id="8" name="平行四边形 7">
            <a:extLst>
              <a:ext uri="{FF2B5EF4-FFF2-40B4-BE49-F238E27FC236}">
                <a16:creationId xmlns:a16="http://schemas.microsoft.com/office/drawing/2014/main" xmlns="" id="{FA46FB6E-639E-42BE-AE67-AD7C06A93F55}"/>
              </a:ext>
            </a:extLst>
          </p:cNvPr>
          <p:cNvSpPr/>
          <p:nvPr/>
        </p:nvSpPr>
        <p:spPr>
          <a:xfrm>
            <a:off x="1031195" y="1836090"/>
            <a:ext cx="1799772" cy="507995"/>
          </a:xfrm>
          <a:prstGeom prst="parallelogram">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a:extLst>
              <a:ext uri="{FF2B5EF4-FFF2-40B4-BE49-F238E27FC236}">
                <a16:creationId xmlns:a16="http://schemas.microsoft.com/office/drawing/2014/main" xmlns="" id="{25A7257E-2BB3-45F1-95EF-C7EE17BC62C8}"/>
              </a:ext>
            </a:extLst>
          </p:cNvPr>
          <p:cNvSpPr/>
          <p:nvPr/>
        </p:nvSpPr>
        <p:spPr>
          <a:xfrm>
            <a:off x="1031195" y="2974818"/>
            <a:ext cx="1799772" cy="507995"/>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xmlns="" id="{9E1A34B2-E144-46D4-AFAB-73BEC5D84B67}"/>
              </a:ext>
            </a:extLst>
          </p:cNvPr>
          <p:cNvSpPr/>
          <p:nvPr/>
        </p:nvSpPr>
        <p:spPr>
          <a:xfrm>
            <a:off x="1558537" y="1899392"/>
            <a:ext cx="877163"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第五步</a:t>
            </a:r>
          </a:p>
        </p:txBody>
      </p:sp>
      <p:sp>
        <p:nvSpPr>
          <p:cNvPr id="3" name="矩形 2">
            <a:extLst>
              <a:ext uri="{FF2B5EF4-FFF2-40B4-BE49-F238E27FC236}">
                <a16:creationId xmlns:a16="http://schemas.microsoft.com/office/drawing/2014/main" xmlns="" id="{57044F90-719F-4D1F-8C77-EDCD20806C2F}"/>
              </a:ext>
            </a:extLst>
          </p:cNvPr>
          <p:cNvSpPr/>
          <p:nvPr/>
        </p:nvSpPr>
        <p:spPr>
          <a:xfrm>
            <a:off x="3021466" y="1899392"/>
            <a:ext cx="1569660" cy="369332"/>
          </a:xfrm>
          <a:prstGeom prst="rect">
            <a:avLst/>
          </a:prstGeom>
        </p:spPr>
        <p:txBody>
          <a:bodyPr wrap="square">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进行风险评价</a:t>
            </a:r>
          </a:p>
        </p:txBody>
      </p:sp>
      <p:sp>
        <p:nvSpPr>
          <p:cNvPr id="4" name="矩形 3">
            <a:extLst>
              <a:ext uri="{FF2B5EF4-FFF2-40B4-BE49-F238E27FC236}">
                <a16:creationId xmlns:a16="http://schemas.microsoft.com/office/drawing/2014/main" xmlns="" id="{72E73572-FFF2-487C-B4C1-BCE121D82AA7}"/>
              </a:ext>
            </a:extLst>
          </p:cNvPr>
          <p:cNvSpPr/>
          <p:nvPr/>
        </p:nvSpPr>
        <p:spPr>
          <a:xfrm>
            <a:off x="1558536" y="3044149"/>
            <a:ext cx="877163" cy="369332"/>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第六步</a:t>
            </a:r>
          </a:p>
        </p:txBody>
      </p:sp>
      <p:sp>
        <p:nvSpPr>
          <p:cNvPr id="18" name="矩形 17">
            <a:extLst>
              <a:ext uri="{FF2B5EF4-FFF2-40B4-BE49-F238E27FC236}">
                <a16:creationId xmlns:a16="http://schemas.microsoft.com/office/drawing/2014/main" xmlns="" id="{92B46B83-223D-4A43-8784-FDDF7DA3286C}"/>
              </a:ext>
            </a:extLst>
          </p:cNvPr>
          <p:cNvSpPr/>
          <p:nvPr/>
        </p:nvSpPr>
        <p:spPr>
          <a:xfrm>
            <a:off x="3021466" y="3044149"/>
            <a:ext cx="6629400" cy="369332"/>
          </a:xfrm>
          <a:prstGeom prst="rect">
            <a:avLst/>
          </a:prstGeom>
        </p:spPr>
        <p:txBody>
          <a:bodyPr wrap="square">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在分析现有措施的基础上提出消除或减少风险控制措施建议。</a:t>
            </a:r>
          </a:p>
        </p:txBody>
      </p:sp>
      <p:sp>
        <p:nvSpPr>
          <p:cNvPr id="19" name="矩形 18">
            <a:extLst>
              <a:ext uri="{FF2B5EF4-FFF2-40B4-BE49-F238E27FC236}">
                <a16:creationId xmlns:a16="http://schemas.microsoft.com/office/drawing/2014/main" xmlns="" id="{8F76E1B8-CA99-453E-AE6A-4CE31F3846F5}"/>
              </a:ext>
            </a:extLst>
          </p:cNvPr>
          <p:cNvSpPr/>
          <p:nvPr/>
        </p:nvSpPr>
        <p:spPr>
          <a:xfrm>
            <a:off x="2641600" y="3980518"/>
            <a:ext cx="2886464" cy="4753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xmlns="" id="{A24AF785-8D81-4037-91FD-19A79CFB4F9F}"/>
              </a:ext>
            </a:extLst>
          </p:cNvPr>
          <p:cNvSpPr/>
          <p:nvPr/>
        </p:nvSpPr>
        <p:spPr>
          <a:xfrm>
            <a:off x="6617105" y="3980518"/>
            <a:ext cx="2886464" cy="4753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xmlns="" id="{08BAC170-D663-4DF0-A428-4CB8D1BFDC83}"/>
              </a:ext>
            </a:extLst>
          </p:cNvPr>
          <p:cNvSpPr/>
          <p:nvPr/>
        </p:nvSpPr>
        <p:spPr>
          <a:xfrm>
            <a:off x="2641600" y="4643935"/>
            <a:ext cx="2886464" cy="4753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xmlns="" id="{25DE9EF9-D186-447C-8FD2-FE78415A7B46}"/>
              </a:ext>
            </a:extLst>
          </p:cNvPr>
          <p:cNvSpPr/>
          <p:nvPr/>
        </p:nvSpPr>
        <p:spPr>
          <a:xfrm>
            <a:off x="6617105" y="4643935"/>
            <a:ext cx="2886464" cy="4753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xmlns="" id="{C6AA00EF-E354-4D3E-ABDD-F668F7B7F484}"/>
              </a:ext>
            </a:extLst>
          </p:cNvPr>
          <p:cNvSpPr/>
          <p:nvPr/>
        </p:nvSpPr>
        <p:spPr>
          <a:xfrm>
            <a:off x="2641600" y="5307352"/>
            <a:ext cx="2886464" cy="4753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xmlns="" id="{0833D660-FD48-4D6B-8666-1BA8EA6D5932}"/>
              </a:ext>
            </a:extLst>
          </p:cNvPr>
          <p:cNvSpPr/>
          <p:nvPr/>
        </p:nvSpPr>
        <p:spPr>
          <a:xfrm>
            <a:off x="6617105" y="5307352"/>
            <a:ext cx="2886464" cy="4753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xmlns="" id="{86411AC9-4523-4ECB-82E6-49A2F00F25CB}"/>
              </a:ext>
            </a:extLst>
          </p:cNvPr>
          <p:cNvSpPr/>
          <p:nvPr/>
        </p:nvSpPr>
        <p:spPr>
          <a:xfrm>
            <a:off x="2921693" y="4042051"/>
            <a:ext cx="2326278" cy="338554"/>
          </a:xfrm>
          <a:prstGeom prst="rect">
            <a:avLst/>
          </a:prstGeom>
        </p:spPr>
        <p:txBody>
          <a:bodyPr wrap="squar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设备设施的本质安全 </a:t>
            </a:r>
          </a:p>
        </p:txBody>
      </p:sp>
      <p:sp>
        <p:nvSpPr>
          <p:cNvPr id="26" name="矩形 25">
            <a:extLst>
              <a:ext uri="{FF2B5EF4-FFF2-40B4-BE49-F238E27FC236}">
                <a16:creationId xmlns:a16="http://schemas.microsoft.com/office/drawing/2014/main" xmlns="" id="{AFE8E0A1-855A-44EB-86A0-00F0DCB76AD9}"/>
              </a:ext>
            </a:extLst>
          </p:cNvPr>
          <p:cNvSpPr/>
          <p:nvPr/>
        </p:nvSpPr>
        <p:spPr>
          <a:xfrm>
            <a:off x="7352451" y="4042051"/>
            <a:ext cx="1415772" cy="338554"/>
          </a:xfrm>
          <a:prstGeom prst="rect">
            <a:avLst/>
          </a:prstGeom>
        </p:spPr>
        <p:txBody>
          <a:bodyPr wrap="squar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安全防护设施</a:t>
            </a:r>
          </a:p>
        </p:txBody>
      </p:sp>
      <p:sp>
        <p:nvSpPr>
          <p:cNvPr id="27" name="矩形 26">
            <a:extLst>
              <a:ext uri="{FF2B5EF4-FFF2-40B4-BE49-F238E27FC236}">
                <a16:creationId xmlns:a16="http://schemas.microsoft.com/office/drawing/2014/main" xmlns="" id="{8657C66B-4336-488D-9031-C2982B4B5E21}"/>
              </a:ext>
            </a:extLst>
          </p:cNvPr>
          <p:cNvSpPr/>
          <p:nvPr/>
        </p:nvSpPr>
        <p:spPr>
          <a:xfrm>
            <a:off x="3582130" y="4725627"/>
            <a:ext cx="1005403" cy="338554"/>
          </a:xfrm>
          <a:prstGeom prst="rect">
            <a:avLst/>
          </a:prstGeom>
        </p:spPr>
        <p:txBody>
          <a:bodyPr wrap="squar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操作流程</a:t>
            </a:r>
          </a:p>
        </p:txBody>
      </p:sp>
      <p:sp>
        <p:nvSpPr>
          <p:cNvPr id="28" name="矩形 27">
            <a:extLst>
              <a:ext uri="{FF2B5EF4-FFF2-40B4-BE49-F238E27FC236}">
                <a16:creationId xmlns:a16="http://schemas.microsoft.com/office/drawing/2014/main" xmlns="" id="{21339995-4A70-4BB6-88FF-2F97EDDFDACB}"/>
              </a:ext>
            </a:extLst>
          </p:cNvPr>
          <p:cNvSpPr/>
          <p:nvPr/>
        </p:nvSpPr>
        <p:spPr>
          <a:xfrm>
            <a:off x="7014217" y="4726854"/>
            <a:ext cx="2092239" cy="338554"/>
          </a:xfrm>
          <a:prstGeom prst="rect">
            <a:avLst/>
          </a:prstGeom>
        </p:spPr>
        <p:txBody>
          <a:bodyPr wrap="squar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安全监控、报警系统 </a:t>
            </a:r>
          </a:p>
        </p:txBody>
      </p:sp>
      <p:sp>
        <p:nvSpPr>
          <p:cNvPr id="29" name="矩形 28">
            <a:extLst>
              <a:ext uri="{FF2B5EF4-FFF2-40B4-BE49-F238E27FC236}">
                <a16:creationId xmlns:a16="http://schemas.microsoft.com/office/drawing/2014/main" xmlns="" id="{8E5ED797-4223-45DA-8FDE-5CD87147A538}"/>
              </a:ext>
            </a:extLst>
          </p:cNvPr>
          <p:cNvSpPr/>
          <p:nvPr/>
        </p:nvSpPr>
        <p:spPr>
          <a:xfrm>
            <a:off x="3038711" y="5375730"/>
            <a:ext cx="2092239" cy="338554"/>
          </a:xfrm>
          <a:prstGeom prst="rect">
            <a:avLst/>
          </a:prstGeom>
        </p:spPr>
        <p:txBody>
          <a:bodyPr wrap="squar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操作技术、防护用品 </a:t>
            </a:r>
          </a:p>
        </p:txBody>
      </p:sp>
      <p:sp>
        <p:nvSpPr>
          <p:cNvPr id="30" name="矩形 29">
            <a:extLst>
              <a:ext uri="{FF2B5EF4-FFF2-40B4-BE49-F238E27FC236}">
                <a16:creationId xmlns:a16="http://schemas.microsoft.com/office/drawing/2014/main" xmlns="" id="{B30F32D7-07DD-47D9-B420-A48E0FE0A196}"/>
              </a:ext>
            </a:extLst>
          </p:cNvPr>
          <p:cNvSpPr/>
          <p:nvPr/>
        </p:nvSpPr>
        <p:spPr>
          <a:xfrm>
            <a:off x="7044673" y="5375730"/>
            <a:ext cx="2031325" cy="338554"/>
          </a:xfrm>
          <a:prstGeom prst="rect">
            <a:avLst/>
          </a:prstGeom>
        </p:spPr>
        <p:txBody>
          <a:bodyPr wrap="square">
            <a:spAutoFit/>
          </a:bodyP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监督检查、人员培训</a:t>
            </a:r>
          </a:p>
        </p:txBody>
      </p:sp>
    </p:spTree>
    <p:extLst>
      <p:ext uri="{BB962C8B-B14F-4D97-AF65-F5344CB8AC3E}">
        <p14:creationId xmlns:p14="http://schemas.microsoft.com/office/powerpoint/2010/main" val="223082624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平行四边形 15">
            <a:extLst>
              <a:ext uri="{FF2B5EF4-FFF2-40B4-BE49-F238E27FC236}">
                <a16:creationId xmlns:a16="http://schemas.microsoft.com/office/drawing/2014/main" xmlns="" id="{57FF93A3-7CAB-433F-955A-87A630FE08DA}"/>
              </a:ext>
            </a:extLst>
          </p:cNvPr>
          <p:cNvSpPr/>
          <p:nvPr/>
        </p:nvSpPr>
        <p:spPr>
          <a:xfrm>
            <a:off x="3881436" y="5469098"/>
            <a:ext cx="1554164" cy="4365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xmlns="" id="{674DA5CA-2801-4C75-8F48-B59DBCBD3693}"/>
              </a:ext>
            </a:extLst>
          </p:cNvPr>
          <p:cNvSpPr/>
          <p:nvPr/>
        </p:nvSpPr>
        <p:spPr>
          <a:xfrm>
            <a:off x="4165202" y="4159579"/>
            <a:ext cx="1270398" cy="436504"/>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0D2BF77A-3A76-4020-ADA6-05DCE8270F59}"/>
              </a:ext>
            </a:extLst>
          </p:cNvPr>
          <p:cNvSpPr/>
          <p:nvPr/>
        </p:nvSpPr>
        <p:spPr>
          <a:xfrm>
            <a:off x="4588668" y="2522859"/>
            <a:ext cx="846932"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xmlns="" id="{4C3E8250-55DD-49F5-AD7C-8E670CC7C7B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134C440-D84C-4B3B-9148-D889AEE443BA}"/>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590EC47B-B025-41E6-8931-9698BD22292E}"/>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a:t>
            </a:r>
            <a:r>
              <a:rPr lang="zh-CN" altLang="zh-CN" dirty="0">
                <a:solidFill>
                  <a:srgbClr val="A90119"/>
                </a:solidFill>
              </a:rPr>
              <a:t> </a:t>
            </a:r>
            <a:r>
              <a:rPr lang="zh-CN" altLang="zh-CN" dirty="0"/>
              <a:t>HAZOP</a:t>
            </a:r>
            <a:r>
              <a:rPr lang="zh-CN" altLang="en-US" dirty="0">
                <a:ea typeface="黑体" panose="02010609060101010101" pitchFamily="49" charset="-122"/>
              </a:rPr>
              <a:t> </a:t>
            </a:r>
            <a:endParaRPr lang="en-US" altLang="zh-CN" dirty="0"/>
          </a:p>
        </p:txBody>
      </p:sp>
      <p:sp>
        <p:nvSpPr>
          <p:cNvPr id="7" name="矩形 6">
            <a:extLst>
              <a:ext uri="{FF2B5EF4-FFF2-40B4-BE49-F238E27FC236}">
                <a16:creationId xmlns:a16="http://schemas.microsoft.com/office/drawing/2014/main" xmlns="" id="{093D8134-69D1-4C5C-BD48-B2C0D05F45A4}"/>
              </a:ext>
            </a:extLst>
          </p:cNvPr>
          <p:cNvSpPr/>
          <p:nvPr/>
        </p:nvSpPr>
        <p:spPr>
          <a:xfrm>
            <a:off x="5524500" y="2096159"/>
            <a:ext cx="6096000" cy="12899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HAZOP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分析是系统、详细地对工艺过程和操作进行检查，以确定过程的偏差是否导致不希望的后果。该方法可用于连续或间歇过程，还可以对拟定的操作规程进行分析。</a:t>
            </a:r>
          </a:p>
        </p:txBody>
      </p:sp>
      <p:sp>
        <p:nvSpPr>
          <p:cNvPr id="8" name="矩形 7">
            <a:extLst>
              <a:ext uri="{FF2B5EF4-FFF2-40B4-BE49-F238E27FC236}">
                <a16:creationId xmlns:a16="http://schemas.microsoft.com/office/drawing/2014/main" xmlns="" id="{DA4D008B-9911-4432-84BB-3136FA263605}"/>
              </a:ext>
            </a:extLst>
          </p:cNvPr>
          <p:cNvSpPr/>
          <p:nvPr/>
        </p:nvSpPr>
        <p:spPr>
          <a:xfrm>
            <a:off x="5524500" y="3671614"/>
            <a:ext cx="6096000" cy="129195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HAZOP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的基本过程以关键词为引导，找出工作系统中工艺过程或状态的变化（即偏差），然后继续分析造成偏差的原因、后果以及可以采取的对策。</a:t>
            </a:r>
          </a:p>
        </p:txBody>
      </p:sp>
      <p:sp>
        <p:nvSpPr>
          <p:cNvPr id="9" name="矩形 8">
            <a:extLst>
              <a:ext uri="{FF2B5EF4-FFF2-40B4-BE49-F238E27FC236}">
                <a16:creationId xmlns:a16="http://schemas.microsoft.com/office/drawing/2014/main" xmlns="" id="{C045D0D3-20F1-4AC6-B03A-5214929C46B2}"/>
              </a:ext>
            </a:extLst>
          </p:cNvPr>
          <p:cNvSpPr/>
          <p:nvPr/>
        </p:nvSpPr>
        <p:spPr>
          <a:xfrm>
            <a:off x="5524500" y="5249121"/>
            <a:ext cx="6096000" cy="8764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HAZOP</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分析需要准确、最新的管道仪表图（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P&amp;ID)</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、生产流程图、设计意图及参数、过程描述。</a:t>
            </a:r>
          </a:p>
        </p:txBody>
      </p:sp>
      <p:pic>
        <p:nvPicPr>
          <p:cNvPr id="13" name="图片 12">
            <a:extLst>
              <a:ext uri="{FF2B5EF4-FFF2-40B4-BE49-F238E27FC236}">
                <a16:creationId xmlns:a16="http://schemas.microsoft.com/office/drawing/2014/main" xmlns="" id="{40C31C33-2786-4872-8B36-E9748FCB1664}"/>
              </a:ext>
            </a:extLst>
          </p:cNvPr>
          <p:cNvPicPr>
            <a:picLocks noChangeAspect="1"/>
          </p:cNvPicPr>
          <p:nvPr/>
        </p:nvPicPr>
        <p:blipFill>
          <a:blip r:embed="rId2">
            <a:extLst>
              <a:ext uri="{28A0092B-C50C-407E-A947-70E740481C1C}">
                <a14:useLocalDpi xmlns:a14="http://schemas.microsoft.com/office/drawing/2010/main" val="0"/>
              </a:ext>
            </a:extLst>
          </a:blip>
          <a:srcRect l="35134" r="7129"/>
          <a:stretch>
            <a:fillRect/>
          </a:stretch>
        </p:blipFill>
        <p:spPr>
          <a:xfrm>
            <a:off x="114300" y="951358"/>
            <a:ext cx="5118100" cy="5912621"/>
          </a:xfrm>
          <a:custGeom>
            <a:avLst/>
            <a:gdLst>
              <a:gd name="connsiteX0" fmla="*/ 848519 w 3394075"/>
              <a:gd name="connsiteY0" fmla="*/ 0 h 3920963"/>
              <a:gd name="connsiteX1" fmla="*/ 3394075 w 3394075"/>
              <a:gd name="connsiteY1" fmla="*/ 0 h 3920963"/>
              <a:gd name="connsiteX2" fmla="*/ 2545556 w 3394075"/>
              <a:gd name="connsiteY2" fmla="*/ 3920963 h 3920963"/>
              <a:gd name="connsiteX3" fmla="*/ 0 w 3394075"/>
              <a:gd name="connsiteY3" fmla="*/ 3920963 h 3920963"/>
            </a:gdLst>
            <a:ahLst/>
            <a:cxnLst>
              <a:cxn ang="0">
                <a:pos x="connsiteX0" y="connsiteY0"/>
              </a:cxn>
              <a:cxn ang="0">
                <a:pos x="connsiteX1" y="connsiteY1"/>
              </a:cxn>
              <a:cxn ang="0">
                <a:pos x="connsiteX2" y="connsiteY2"/>
              </a:cxn>
              <a:cxn ang="0">
                <a:pos x="connsiteX3" y="connsiteY3"/>
              </a:cxn>
            </a:cxnLst>
            <a:rect l="l" t="t" r="r" b="b"/>
            <a:pathLst>
              <a:path w="3394075" h="3920963">
                <a:moveTo>
                  <a:pt x="848519" y="0"/>
                </a:moveTo>
                <a:lnTo>
                  <a:pt x="3394075" y="0"/>
                </a:lnTo>
                <a:lnTo>
                  <a:pt x="2545556" y="3920963"/>
                </a:lnTo>
                <a:lnTo>
                  <a:pt x="0" y="3920963"/>
                </a:lnTo>
                <a:close/>
              </a:path>
            </a:pathLst>
          </a:custGeom>
          <a:ln w="25400">
            <a:solidFill>
              <a:srgbClr val="25536D"/>
            </a:solidFill>
          </a:ln>
        </p:spPr>
      </p:pic>
      <p:sp>
        <p:nvSpPr>
          <p:cNvPr id="17" name="矩形 16">
            <a:extLst>
              <a:ext uri="{FF2B5EF4-FFF2-40B4-BE49-F238E27FC236}">
                <a16:creationId xmlns:a16="http://schemas.microsoft.com/office/drawing/2014/main" xmlns="" id="{EE5DB6EB-08C9-418C-9E72-C396D0AE11A3}"/>
              </a:ext>
            </a:extLst>
          </p:cNvPr>
          <p:cNvSpPr/>
          <p:nvPr/>
        </p:nvSpPr>
        <p:spPr>
          <a:xfrm>
            <a:off x="5435600" y="1588983"/>
            <a:ext cx="2507418" cy="400110"/>
          </a:xfrm>
          <a:prstGeom prst="rect">
            <a:avLst/>
          </a:prstGeom>
        </p:spPr>
        <p:txBody>
          <a:bodyPr wrap="none">
            <a:spAutoFit/>
          </a:bodyPr>
          <a:lstStyle/>
          <a:p>
            <a:pPr algn="ctr">
              <a:spcBef>
                <a:spcPct val="0"/>
              </a:spcBef>
              <a:buClrTx/>
              <a:buFontTx/>
              <a:buNone/>
            </a:pPr>
            <a:r>
              <a:rPr lang="zh-CN" altLang="zh-CN" sz="2000" b="1" dirty="0">
                <a:solidFill>
                  <a:schemeClr val="tx1">
                    <a:lumMod val="85000"/>
                    <a:lumOff val="15000"/>
                  </a:schemeClr>
                </a:solidFill>
                <a:latin typeface="微软雅黑" panose="020B0503020204020204" pitchFamily="34" charset="-122"/>
                <a:ea typeface="微软雅黑" panose="020B0503020204020204" pitchFamily="34" charset="-122"/>
              </a:rPr>
              <a:t>危险与可操作性分析</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924360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6995A9A6-31AE-4D67-91B7-6DF2C2C8B4DB}"/>
              </a:ext>
            </a:extLst>
          </p:cNvPr>
          <p:cNvPicPr>
            <a:picLocks noChangeAspect="1"/>
          </p:cNvPicPr>
          <p:nvPr/>
        </p:nvPicPr>
        <p:blipFill>
          <a:blip r:embed="rId2" cstate="print">
            <a:extLst>
              <a:ext uri="{28A0092B-C50C-407E-A947-70E740481C1C}">
                <a14:useLocalDpi xmlns:a14="http://schemas.microsoft.com/office/drawing/2010/main" val="0"/>
              </a:ext>
            </a:extLst>
          </a:blip>
          <a:srcRect l="3470" t="24402" r="3470" b="24402"/>
          <a:stretch>
            <a:fillRect/>
          </a:stretch>
        </p:blipFill>
        <p:spPr>
          <a:xfrm>
            <a:off x="5284788" y="4118063"/>
            <a:ext cx="3556001" cy="1304837"/>
          </a:xfrm>
          <a:custGeom>
            <a:avLst/>
            <a:gdLst>
              <a:gd name="connsiteX0" fmla="*/ 273846 w 3556001"/>
              <a:gd name="connsiteY0" fmla="*/ 0 h 1304837"/>
              <a:gd name="connsiteX1" fmla="*/ 3556001 w 3556001"/>
              <a:gd name="connsiteY1" fmla="*/ 0 h 1304837"/>
              <a:gd name="connsiteX2" fmla="*/ 3282155 w 3556001"/>
              <a:gd name="connsiteY2" fmla="*/ 1304837 h 1304837"/>
              <a:gd name="connsiteX3" fmla="*/ 0 w 3556001"/>
              <a:gd name="connsiteY3" fmla="*/ 1304837 h 1304837"/>
            </a:gdLst>
            <a:ahLst/>
            <a:cxnLst>
              <a:cxn ang="0">
                <a:pos x="connsiteX0" y="connsiteY0"/>
              </a:cxn>
              <a:cxn ang="0">
                <a:pos x="connsiteX1" y="connsiteY1"/>
              </a:cxn>
              <a:cxn ang="0">
                <a:pos x="connsiteX2" y="connsiteY2"/>
              </a:cxn>
              <a:cxn ang="0">
                <a:pos x="connsiteX3" y="connsiteY3"/>
              </a:cxn>
            </a:cxnLst>
            <a:rect l="l" t="t" r="r" b="b"/>
            <a:pathLst>
              <a:path w="3556001" h="1304837">
                <a:moveTo>
                  <a:pt x="273846" y="0"/>
                </a:moveTo>
                <a:lnTo>
                  <a:pt x="3556001" y="0"/>
                </a:lnTo>
                <a:lnTo>
                  <a:pt x="3282155" y="1304837"/>
                </a:lnTo>
                <a:lnTo>
                  <a:pt x="0" y="1304837"/>
                </a:lnTo>
                <a:close/>
              </a:path>
            </a:pathLst>
          </a:custGeom>
        </p:spPr>
      </p:pic>
      <p:pic>
        <p:nvPicPr>
          <p:cNvPr id="11" name="图片 10">
            <a:extLst>
              <a:ext uri="{FF2B5EF4-FFF2-40B4-BE49-F238E27FC236}">
                <a16:creationId xmlns:a16="http://schemas.microsoft.com/office/drawing/2014/main" xmlns="" id="{82087D49-A582-4EF1-A924-81D248FBE622}"/>
              </a:ext>
            </a:extLst>
          </p:cNvPr>
          <p:cNvPicPr>
            <a:picLocks noChangeAspect="1"/>
          </p:cNvPicPr>
          <p:nvPr/>
        </p:nvPicPr>
        <p:blipFill>
          <a:blip r:embed="rId3" cstate="print">
            <a:extLst>
              <a:ext uri="{28A0092B-C50C-407E-A947-70E740481C1C}">
                <a14:useLocalDpi xmlns:a14="http://schemas.microsoft.com/office/drawing/2010/main" val="0"/>
              </a:ext>
            </a:extLst>
          </a:blip>
          <a:srcRect t="20020" b="24966"/>
          <a:stretch>
            <a:fillRect/>
          </a:stretch>
        </p:blipFill>
        <p:spPr>
          <a:xfrm>
            <a:off x="3242468" y="2063926"/>
            <a:ext cx="3556001" cy="1304837"/>
          </a:xfrm>
          <a:custGeom>
            <a:avLst/>
            <a:gdLst>
              <a:gd name="connsiteX0" fmla="*/ 273846 w 3556001"/>
              <a:gd name="connsiteY0" fmla="*/ 0 h 1304837"/>
              <a:gd name="connsiteX1" fmla="*/ 3556001 w 3556001"/>
              <a:gd name="connsiteY1" fmla="*/ 0 h 1304837"/>
              <a:gd name="connsiteX2" fmla="*/ 3282155 w 3556001"/>
              <a:gd name="connsiteY2" fmla="*/ 1304837 h 1304837"/>
              <a:gd name="connsiteX3" fmla="*/ 0 w 3556001"/>
              <a:gd name="connsiteY3" fmla="*/ 1304837 h 1304837"/>
            </a:gdLst>
            <a:ahLst/>
            <a:cxnLst>
              <a:cxn ang="0">
                <a:pos x="connsiteX0" y="connsiteY0"/>
              </a:cxn>
              <a:cxn ang="0">
                <a:pos x="connsiteX1" y="connsiteY1"/>
              </a:cxn>
              <a:cxn ang="0">
                <a:pos x="connsiteX2" y="connsiteY2"/>
              </a:cxn>
              <a:cxn ang="0">
                <a:pos x="connsiteX3" y="connsiteY3"/>
              </a:cxn>
            </a:cxnLst>
            <a:rect l="l" t="t" r="r" b="b"/>
            <a:pathLst>
              <a:path w="3556001" h="1304837">
                <a:moveTo>
                  <a:pt x="273846" y="0"/>
                </a:moveTo>
                <a:lnTo>
                  <a:pt x="3556001" y="0"/>
                </a:lnTo>
                <a:lnTo>
                  <a:pt x="3282155" y="1304837"/>
                </a:lnTo>
                <a:lnTo>
                  <a:pt x="0" y="1304837"/>
                </a:lnTo>
                <a:close/>
              </a:path>
            </a:pathLst>
          </a:custGeom>
        </p:spPr>
      </p:pic>
      <p:sp>
        <p:nvSpPr>
          <p:cNvPr id="4" name="平行四边形 3">
            <a:extLst>
              <a:ext uri="{FF2B5EF4-FFF2-40B4-BE49-F238E27FC236}">
                <a16:creationId xmlns:a16="http://schemas.microsoft.com/office/drawing/2014/main" xmlns="" id="{B27F8DCC-A145-43F9-9774-FB25974C6F9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7A1A3E4-693E-4F0B-BBD1-088E9DBE260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4DB418B7-C003-4A04-9DB7-78F5CF9F3174}"/>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a:t>
            </a:r>
            <a:r>
              <a:rPr lang="zh-CN" altLang="zh-CN" dirty="0">
                <a:solidFill>
                  <a:srgbClr val="A90119"/>
                </a:solidFill>
              </a:rPr>
              <a:t> </a:t>
            </a:r>
            <a:r>
              <a:rPr lang="zh-CN" altLang="zh-CN" dirty="0"/>
              <a:t>HAZOP</a:t>
            </a:r>
            <a:r>
              <a:rPr lang="zh-CN" altLang="en-US" dirty="0">
                <a:ea typeface="黑体" panose="02010609060101010101" pitchFamily="49" charset="-122"/>
              </a:rPr>
              <a:t> </a:t>
            </a:r>
            <a:endParaRPr lang="en-US" altLang="zh-CN" dirty="0"/>
          </a:p>
        </p:txBody>
      </p:sp>
      <p:sp>
        <p:nvSpPr>
          <p:cNvPr id="12" name="平行四边形 11">
            <a:extLst>
              <a:ext uri="{FF2B5EF4-FFF2-40B4-BE49-F238E27FC236}">
                <a16:creationId xmlns:a16="http://schemas.microsoft.com/office/drawing/2014/main" xmlns="" id="{BB0F27C9-FC7D-450F-9FCB-D7530B20A829}"/>
              </a:ext>
            </a:extLst>
          </p:cNvPr>
          <p:cNvSpPr/>
          <p:nvPr/>
        </p:nvSpPr>
        <p:spPr>
          <a:xfrm>
            <a:off x="3242467" y="2063925"/>
            <a:ext cx="3556001" cy="1304837"/>
          </a:xfrm>
          <a:prstGeom prst="parallelogram">
            <a:avLst>
              <a:gd name="adj" fmla="val 20987"/>
            </a:avLst>
          </a:prstGeom>
          <a:gradFill>
            <a:gsLst>
              <a:gs pos="0">
                <a:srgbClr val="25536D">
                  <a:alpha val="2000"/>
                </a:srgbClr>
              </a:gs>
              <a:gs pos="87000">
                <a:srgbClr val="25536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xmlns="" id="{B9C076C3-F695-4122-A93D-DA62E3978A13}"/>
              </a:ext>
            </a:extLst>
          </p:cNvPr>
          <p:cNvSpPr/>
          <p:nvPr/>
        </p:nvSpPr>
        <p:spPr>
          <a:xfrm>
            <a:off x="5284787" y="4118062"/>
            <a:ext cx="3556001" cy="1304837"/>
          </a:xfrm>
          <a:prstGeom prst="parallelogram">
            <a:avLst>
              <a:gd name="adj" fmla="val 20987"/>
            </a:avLst>
          </a:prstGeom>
          <a:gradFill>
            <a:gsLst>
              <a:gs pos="8000">
                <a:schemeClr val="accent6"/>
              </a:gs>
              <a:gs pos="100000">
                <a:schemeClr val="accent6">
                  <a:alpha val="1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25644DF7-72F9-4CA3-8478-D2DB72EC9509}"/>
              </a:ext>
            </a:extLst>
          </p:cNvPr>
          <p:cNvSpPr/>
          <p:nvPr/>
        </p:nvSpPr>
        <p:spPr>
          <a:xfrm>
            <a:off x="5747186" y="2516288"/>
            <a:ext cx="697627"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概念</a:t>
            </a:r>
          </a:p>
        </p:txBody>
      </p:sp>
      <p:sp>
        <p:nvSpPr>
          <p:cNvPr id="18" name="矩形 17">
            <a:extLst>
              <a:ext uri="{FF2B5EF4-FFF2-40B4-BE49-F238E27FC236}">
                <a16:creationId xmlns:a16="http://schemas.microsoft.com/office/drawing/2014/main" xmlns="" id="{2FCE7FF5-9A0B-43D6-82BE-BA41F7AC9D2B}"/>
              </a:ext>
            </a:extLst>
          </p:cNvPr>
          <p:cNvSpPr/>
          <p:nvPr/>
        </p:nvSpPr>
        <p:spPr>
          <a:xfrm>
            <a:off x="5596374" y="4570425"/>
            <a:ext cx="697627"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方法</a:t>
            </a:r>
          </a:p>
        </p:txBody>
      </p:sp>
      <p:sp>
        <p:nvSpPr>
          <p:cNvPr id="19" name="矩形 18">
            <a:extLst>
              <a:ext uri="{FF2B5EF4-FFF2-40B4-BE49-F238E27FC236}">
                <a16:creationId xmlns:a16="http://schemas.microsoft.com/office/drawing/2014/main" xmlns="" id="{3A3874BD-8ADC-4A53-9745-B1EAE1FB67AB}"/>
              </a:ext>
            </a:extLst>
          </p:cNvPr>
          <p:cNvSpPr/>
          <p:nvPr/>
        </p:nvSpPr>
        <p:spPr>
          <a:xfrm>
            <a:off x="6798468" y="2264558"/>
            <a:ext cx="4263232" cy="874407"/>
          </a:xfrm>
          <a:prstGeom prst="rect">
            <a:avLst/>
          </a:prstGeom>
        </p:spPr>
        <p:txBody>
          <a:bodyPr wrap="square">
            <a:spAutoFit/>
          </a:bodyPr>
          <a:lstStyle/>
          <a:p>
            <a:pPr marL="285750" lvl="1" indent="-28575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在设计状况下工作时，系统运作正常</a:t>
            </a:r>
          </a:p>
          <a:p>
            <a:pPr marL="285750" lvl="1" indent="-285750" algn="just">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当偏离设计状况时，问题就发生</a:t>
            </a:r>
          </a:p>
        </p:txBody>
      </p:sp>
      <p:sp>
        <p:nvSpPr>
          <p:cNvPr id="20" name="矩形 19">
            <a:extLst>
              <a:ext uri="{FF2B5EF4-FFF2-40B4-BE49-F238E27FC236}">
                <a16:creationId xmlns:a16="http://schemas.microsoft.com/office/drawing/2014/main" xmlns="" id="{438F42F6-4BF9-4A81-A4D4-2EDDAC312D2D}"/>
              </a:ext>
            </a:extLst>
          </p:cNvPr>
          <p:cNvSpPr/>
          <p:nvPr/>
        </p:nvSpPr>
        <p:spPr>
          <a:xfrm>
            <a:off x="369729" y="4379584"/>
            <a:ext cx="4859022" cy="369332"/>
          </a:xfrm>
          <a:prstGeom prst="rect">
            <a:avLst/>
          </a:prstGeom>
        </p:spPr>
        <p:txBody>
          <a:bodyPr wrap="square">
            <a:spAutoFit/>
          </a:bodyPr>
          <a:lstStyle/>
          <a:p>
            <a:pPr marL="0" lvl="1"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使用导向文字来考虑偏离设计状况时的后果</a:t>
            </a:r>
          </a:p>
        </p:txBody>
      </p:sp>
      <p:sp>
        <p:nvSpPr>
          <p:cNvPr id="21" name="矩形 20">
            <a:extLst>
              <a:ext uri="{FF2B5EF4-FFF2-40B4-BE49-F238E27FC236}">
                <a16:creationId xmlns:a16="http://schemas.microsoft.com/office/drawing/2014/main" xmlns="" id="{CC0EFB34-1195-4F7F-9FE5-5ECBFBE2CF6A}"/>
              </a:ext>
            </a:extLst>
          </p:cNvPr>
          <p:cNvSpPr/>
          <p:nvPr/>
        </p:nvSpPr>
        <p:spPr>
          <a:xfrm>
            <a:off x="2040058" y="4759696"/>
            <a:ext cx="3188693" cy="369332"/>
          </a:xfrm>
          <a:prstGeom prst="rect">
            <a:avLst/>
          </a:prstGeom>
        </p:spPr>
        <p:txBody>
          <a:bodyPr wrap="square">
            <a:spAutoFit/>
          </a:bodyPr>
          <a:lstStyle/>
          <a:p>
            <a:pPr algn="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导向文字＋设计参数 ＝ 偏离</a:t>
            </a:r>
          </a:p>
        </p:txBody>
      </p:sp>
    </p:spTree>
    <p:extLst>
      <p:ext uri="{BB962C8B-B14F-4D97-AF65-F5344CB8AC3E}">
        <p14:creationId xmlns:p14="http://schemas.microsoft.com/office/powerpoint/2010/main" val="293768139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2C2779EB-56C3-41B7-9984-CFB1000EF620}"/>
              </a:ext>
            </a:extLst>
          </p:cNvPr>
          <p:cNvPicPr>
            <a:picLocks noChangeAspect="1"/>
          </p:cNvPicPr>
          <p:nvPr/>
        </p:nvPicPr>
        <p:blipFill>
          <a:blip r:embed="rId2">
            <a:extLst>
              <a:ext uri="{28A0092B-C50C-407E-A947-70E740481C1C}">
                <a14:useLocalDpi xmlns:a14="http://schemas.microsoft.com/office/drawing/2010/main" val="0"/>
              </a:ext>
            </a:extLst>
          </a:blip>
          <a:srcRect l="25719" t="308" r="27845"/>
          <a:stretch>
            <a:fillRect/>
          </a:stretch>
        </p:blipFill>
        <p:spPr>
          <a:xfrm>
            <a:off x="7810500" y="1923429"/>
            <a:ext cx="3859750" cy="5526963"/>
          </a:xfrm>
          <a:custGeom>
            <a:avLst/>
            <a:gdLst>
              <a:gd name="connsiteX0" fmla="*/ 0 w 3859750"/>
              <a:gd name="connsiteY0" fmla="*/ 0 h 5526963"/>
              <a:gd name="connsiteX1" fmla="*/ 3859750 w 3859750"/>
              <a:gd name="connsiteY1" fmla="*/ 964938 h 5526963"/>
              <a:gd name="connsiteX2" fmla="*/ 3859750 w 3859750"/>
              <a:gd name="connsiteY2" fmla="*/ 5526963 h 5526963"/>
              <a:gd name="connsiteX3" fmla="*/ 3859748 w 3859750"/>
              <a:gd name="connsiteY3" fmla="*/ 5526963 h 5526963"/>
              <a:gd name="connsiteX4" fmla="*/ 0 w 3859750"/>
              <a:gd name="connsiteY4" fmla="*/ 4562026 h 552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9750" h="5526963">
                <a:moveTo>
                  <a:pt x="0" y="0"/>
                </a:moveTo>
                <a:lnTo>
                  <a:pt x="3859750" y="964938"/>
                </a:lnTo>
                <a:lnTo>
                  <a:pt x="3859750" y="5526963"/>
                </a:lnTo>
                <a:lnTo>
                  <a:pt x="3859748" y="5526963"/>
                </a:lnTo>
                <a:lnTo>
                  <a:pt x="0" y="4562026"/>
                </a:lnTo>
                <a:close/>
              </a:path>
            </a:pathLst>
          </a:custGeom>
        </p:spPr>
      </p:pic>
      <p:sp>
        <p:nvSpPr>
          <p:cNvPr id="4" name="平行四边形 3">
            <a:extLst>
              <a:ext uri="{FF2B5EF4-FFF2-40B4-BE49-F238E27FC236}">
                <a16:creationId xmlns:a16="http://schemas.microsoft.com/office/drawing/2014/main" xmlns="" id="{B27F8DCC-A145-43F9-9774-FB25974C6F9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7A1A3E4-693E-4F0B-BBD1-088E9DBE260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4DB418B7-C003-4A04-9DB7-78F5CF9F3174}"/>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a:t>
            </a:r>
            <a:r>
              <a:rPr lang="zh-CN" altLang="zh-CN" dirty="0">
                <a:solidFill>
                  <a:srgbClr val="A90119"/>
                </a:solidFill>
              </a:rPr>
              <a:t> </a:t>
            </a:r>
            <a:r>
              <a:rPr lang="zh-CN" altLang="zh-CN" dirty="0"/>
              <a:t>HAZOP</a:t>
            </a:r>
            <a:r>
              <a:rPr lang="zh-CN" altLang="en-US" dirty="0">
                <a:ea typeface="黑体" panose="02010609060101010101" pitchFamily="49" charset="-122"/>
              </a:rPr>
              <a:t> </a:t>
            </a:r>
            <a:endParaRPr lang="en-US" altLang="zh-CN" dirty="0"/>
          </a:p>
        </p:txBody>
      </p:sp>
      <p:sp>
        <p:nvSpPr>
          <p:cNvPr id="2" name="矩形 1">
            <a:extLst>
              <a:ext uri="{FF2B5EF4-FFF2-40B4-BE49-F238E27FC236}">
                <a16:creationId xmlns:a16="http://schemas.microsoft.com/office/drawing/2014/main" xmlns="" id="{AD06ABA6-7FFF-43AF-A4C7-96CD18683DDD}"/>
              </a:ext>
            </a:extLst>
          </p:cNvPr>
          <p:cNvSpPr/>
          <p:nvPr/>
        </p:nvSpPr>
        <p:spPr>
          <a:xfrm>
            <a:off x="1110188" y="3748147"/>
            <a:ext cx="6008358" cy="15234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1" indent="-285750" algn="just">
              <a:lnSpc>
                <a:spcPct val="150000"/>
              </a:lnSpc>
              <a:buFont typeface="Wingdings" panose="05000000000000000000" pitchFamily="2" charset="2"/>
              <a:buChar char="Ø"/>
            </a:pPr>
            <a:r>
              <a:rPr lang="en-US" altLang="zh-CN" sz="1600" dirty="0" err="1">
                <a:solidFill>
                  <a:schemeClr val="tx1">
                    <a:lumMod val="85000"/>
                    <a:lumOff val="15000"/>
                  </a:schemeClr>
                </a:solidFill>
                <a:latin typeface="微软雅黑" panose="020B0503020204020204" pitchFamily="34" charset="-122"/>
                <a:ea typeface="微软雅黑" panose="020B0503020204020204" pitchFamily="34" charset="-122"/>
              </a:rPr>
              <a:t>重要设备的原因</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lvl="1" indent="-285750" algn="just">
              <a:lnSpc>
                <a:spcPct val="150000"/>
              </a:lnSpc>
              <a:buFont typeface="Wingdings" panose="05000000000000000000" pitchFamily="2" charset="2"/>
              <a:buChar char="Ø"/>
            </a:pPr>
            <a:r>
              <a:rPr lang="en-US" altLang="zh-CN" sz="1600" dirty="0" err="1">
                <a:solidFill>
                  <a:schemeClr val="tx1">
                    <a:lumMod val="85000"/>
                    <a:lumOff val="15000"/>
                  </a:schemeClr>
                </a:solidFill>
                <a:latin typeface="微软雅黑" panose="020B0503020204020204" pitchFamily="34" charset="-122"/>
                <a:ea typeface="微软雅黑" panose="020B0503020204020204" pitchFamily="34" charset="-122"/>
              </a:rPr>
              <a:t>人为因素的原因，当后果、防护、消除措施有所不同时，需要考虑次要原因（如泵失灵、停止、停电</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5750" lvl="1" indent="-285750" algn="just">
              <a:lnSpc>
                <a:spcPct val="150000"/>
              </a:lnSpc>
              <a:buFont typeface="Wingdings" panose="05000000000000000000" pitchFamily="2" charset="2"/>
              <a:buChar char="Ø"/>
            </a:pPr>
            <a:r>
              <a:rPr lang="en-US" altLang="zh-CN" sz="1600" dirty="0" err="1">
                <a:solidFill>
                  <a:schemeClr val="tx1">
                    <a:lumMod val="85000"/>
                    <a:lumOff val="15000"/>
                  </a:schemeClr>
                </a:solidFill>
                <a:latin typeface="微软雅黑" panose="020B0503020204020204" pitchFamily="34" charset="-122"/>
                <a:ea typeface="微软雅黑" panose="020B0503020204020204" pitchFamily="34" charset="-122"/>
              </a:rPr>
              <a:t>其它未被识别的原因</a:t>
            </a:r>
            <a:endParaRPr lang="en-US" altLang="en-GB"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平行四边形 21">
            <a:extLst>
              <a:ext uri="{FF2B5EF4-FFF2-40B4-BE49-F238E27FC236}">
                <a16:creationId xmlns:a16="http://schemas.microsoft.com/office/drawing/2014/main" xmlns="" id="{39E7CE18-4359-4E10-8066-F8484C66712E}"/>
              </a:ext>
            </a:extLst>
          </p:cNvPr>
          <p:cNvSpPr/>
          <p:nvPr/>
        </p:nvSpPr>
        <p:spPr>
          <a:xfrm rot="5400000">
            <a:off x="6976894" y="2757036"/>
            <a:ext cx="5526964" cy="3859751"/>
          </a:xfrm>
          <a:prstGeom prst="parallelogram">
            <a:avLst/>
          </a:prstGeom>
          <a:solidFill>
            <a:srgbClr val="25536D">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 Box 3">
            <a:extLst>
              <a:ext uri="{FF2B5EF4-FFF2-40B4-BE49-F238E27FC236}">
                <a16:creationId xmlns:a16="http://schemas.microsoft.com/office/drawing/2014/main" xmlns="" id="{53EEE20A-1D41-4F28-9FD6-EE7C4DA2DFE3}"/>
              </a:ext>
            </a:extLst>
          </p:cNvPr>
          <p:cNvSpPr txBox="1">
            <a:spLocks noChangeArrowheads="1"/>
          </p:cNvSpPr>
          <p:nvPr/>
        </p:nvSpPr>
        <p:spPr bwMode="gray">
          <a:xfrm>
            <a:off x="8756185" y="4254501"/>
            <a:ext cx="1942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zh-CN" altLang="zh-CN" b="1">
                <a:solidFill>
                  <a:schemeClr val="bg1"/>
                </a:solidFill>
                <a:latin typeface="微软雅黑" panose="020B0503020204020204" pitchFamily="34" charset="-122"/>
                <a:ea typeface="微软雅黑" panose="020B0503020204020204" pitchFamily="34" charset="-122"/>
              </a:rPr>
              <a:t>HAZOP原因</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xmlns="" id="{B3CDF616-0C04-4666-871A-9977A7B14850}"/>
              </a:ext>
            </a:extLst>
          </p:cNvPr>
          <p:cNvSpPr/>
          <p:nvPr/>
        </p:nvSpPr>
        <p:spPr>
          <a:xfrm>
            <a:off x="1110188" y="3180834"/>
            <a:ext cx="5493812" cy="369332"/>
          </a:xfrm>
          <a:prstGeom prst="rect">
            <a:avLst/>
          </a:prstGeom>
        </p:spPr>
        <p:txBody>
          <a:bodyPr wrap="none">
            <a:spAutoFit/>
          </a:bodyPr>
          <a:lstStyle/>
          <a:p>
            <a:r>
              <a:rPr lang="en-US" altLang="zh-CN" dirty="0" err="1">
                <a:solidFill>
                  <a:schemeClr val="tx1">
                    <a:lumMod val="85000"/>
                    <a:lumOff val="15000"/>
                  </a:schemeClr>
                </a:solidFill>
                <a:latin typeface="微软雅黑" panose="020B0503020204020204" pitchFamily="34" charset="-122"/>
                <a:ea typeface="微软雅黑" panose="020B0503020204020204" pitchFamily="34" charset="-122"/>
              </a:rPr>
              <a:t>所有设备失灵、人为错误、外部事件都会产生偏离</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18578922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04F4928-ACB7-447D-9F18-95771185B39E}"/>
              </a:ext>
            </a:extLst>
          </p:cNvPr>
          <p:cNvPicPr>
            <a:picLocks noChangeAspect="1"/>
          </p:cNvPicPr>
          <p:nvPr/>
        </p:nvPicPr>
        <p:blipFill rotWithShape="1">
          <a:blip r:embed="rId2">
            <a:extLst>
              <a:ext uri="{28A0092B-C50C-407E-A947-70E740481C1C}">
                <a14:useLocalDpi xmlns:a14="http://schemas.microsoft.com/office/drawing/2010/main" val="0"/>
              </a:ext>
            </a:extLst>
          </a:blip>
          <a:srcRect t="10782" b="17406"/>
          <a:stretch/>
        </p:blipFill>
        <p:spPr>
          <a:xfrm>
            <a:off x="0" y="1018262"/>
            <a:ext cx="12192000" cy="5839738"/>
          </a:xfrm>
          <a:prstGeom prst="rect">
            <a:avLst/>
          </a:prstGeom>
        </p:spPr>
      </p:pic>
      <p:sp>
        <p:nvSpPr>
          <p:cNvPr id="4" name="平行四边形 3">
            <a:extLst>
              <a:ext uri="{FF2B5EF4-FFF2-40B4-BE49-F238E27FC236}">
                <a16:creationId xmlns:a16="http://schemas.microsoft.com/office/drawing/2014/main" xmlns="" id="{B27F8DCC-A145-43F9-9774-FB25974C6F9D}"/>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7A1A3E4-693E-4F0B-BBD1-088E9DBE260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4DB418B7-C003-4A04-9DB7-78F5CF9F3174}"/>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a:t>
            </a:r>
            <a:r>
              <a:rPr lang="zh-CN" altLang="zh-CN" dirty="0">
                <a:solidFill>
                  <a:srgbClr val="A90119"/>
                </a:solidFill>
              </a:rPr>
              <a:t> </a:t>
            </a:r>
            <a:r>
              <a:rPr lang="zh-CN" altLang="zh-CN" dirty="0"/>
              <a:t>HAZOP</a:t>
            </a:r>
            <a:r>
              <a:rPr lang="zh-CN" altLang="en-US" dirty="0">
                <a:ea typeface="黑体" panose="02010609060101010101" pitchFamily="49" charset="-122"/>
              </a:rPr>
              <a:t> </a:t>
            </a:r>
            <a:endParaRPr lang="en-US" altLang="zh-CN" dirty="0"/>
          </a:p>
        </p:txBody>
      </p:sp>
      <p:sp>
        <p:nvSpPr>
          <p:cNvPr id="10" name="平行四边形 9">
            <a:extLst>
              <a:ext uri="{FF2B5EF4-FFF2-40B4-BE49-F238E27FC236}">
                <a16:creationId xmlns:a16="http://schemas.microsoft.com/office/drawing/2014/main" xmlns="" id="{C9FBF977-446B-433C-A69D-8AAB4BF043C1}"/>
              </a:ext>
            </a:extLst>
          </p:cNvPr>
          <p:cNvSpPr/>
          <p:nvPr/>
        </p:nvSpPr>
        <p:spPr>
          <a:xfrm>
            <a:off x="-326798" y="2325036"/>
            <a:ext cx="12772571" cy="3091529"/>
          </a:xfrm>
          <a:prstGeom prst="parallelogram">
            <a:avLst/>
          </a:prstGeom>
          <a:solidFill>
            <a:srgbClr val="25536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矩形 2">
            <a:extLst>
              <a:ext uri="{FF2B5EF4-FFF2-40B4-BE49-F238E27FC236}">
                <a16:creationId xmlns:a16="http://schemas.microsoft.com/office/drawing/2014/main" xmlns="" id="{1A10E450-9AF8-4C75-85B9-2C4DE429D6CD}"/>
              </a:ext>
            </a:extLst>
          </p:cNvPr>
          <p:cNvSpPr/>
          <p:nvPr/>
        </p:nvSpPr>
        <p:spPr>
          <a:xfrm>
            <a:off x="1373187" y="2795835"/>
            <a:ext cx="9372600" cy="21209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危险与可操作性（</a:t>
            </a:r>
            <a:r>
              <a:rPr lang="en-US" altLang="zh-CN" dirty="0">
                <a:solidFill>
                  <a:schemeClr val="bg1"/>
                </a:solidFill>
                <a:latin typeface="微软雅黑" panose="020B0503020204020204" pitchFamily="34" charset="-122"/>
                <a:ea typeface="微软雅黑" panose="020B0503020204020204" pitchFamily="34" charset="-122"/>
              </a:rPr>
              <a:t>HAZOP</a:t>
            </a:r>
            <a:r>
              <a:rPr lang="zh-CN" altLang="en-US" dirty="0">
                <a:solidFill>
                  <a:schemeClr val="bg1"/>
                </a:solidFill>
                <a:latin typeface="微软雅黑" panose="020B0503020204020204" pitchFamily="34" charset="-122"/>
                <a:ea typeface="微软雅黑" panose="020B0503020204020204" pitchFamily="34" charset="-122"/>
              </a:rPr>
              <a:t>）研究是以系统工程为基础的一种可用于定性分析或定量评价的危险性评价方法，用于探明生产装置和工艺过程中的危险及其原因，寻求必要对策。通过分析生产运行过程中工艺状态参数的变动，操作控制中可能出现的偏差，以及这些变动与偏差对系统的影响及可能导致的后果，找出出现变动可偏差的原因，明确装置或系统内及生产过程中存在的主要危险、危害因素，并针对变动与偏差的后果提出应采取的措施。 </a:t>
            </a:r>
          </a:p>
        </p:txBody>
      </p:sp>
    </p:spTree>
    <p:extLst>
      <p:ext uri="{BB962C8B-B14F-4D97-AF65-F5344CB8AC3E}">
        <p14:creationId xmlns:p14="http://schemas.microsoft.com/office/powerpoint/2010/main" val="110021341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xmlns="" id="{4CCDEC20-ECD5-4DE2-967B-59BC72DA0BFA}"/>
              </a:ext>
            </a:extLst>
          </p:cNvPr>
          <p:cNvSpPr/>
          <p:nvPr/>
        </p:nvSpPr>
        <p:spPr>
          <a:xfrm>
            <a:off x="3295957" y="2694251"/>
            <a:ext cx="3695700" cy="13890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a:extLst>
              <a:ext uri="{FF2B5EF4-FFF2-40B4-BE49-F238E27FC236}">
                <a16:creationId xmlns:a16="http://schemas.microsoft.com/office/drawing/2014/main" xmlns="" id="{B15B1CAD-C57E-4C2A-A882-AB2207AC5A21}"/>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xmlns="" id="{B4246904-0A18-4EC6-9520-110C6DF864A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xmlns="" id="{1A0FF63A-E9AA-479A-8D9F-DCB64BC1810C}"/>
              </a:ext>
            </a:extLst>
          </p:cNvPr>
          <p:cNvSpPr/>
          <p:nvPr/>
        </p:nvSpPr>
        <p:spPr>
          <a:xfrm>
            <a:off x="479425" y="181090"/>
            <a:ext cx="3877985" cy="584775"/>
          </a:xfrm>
          <a:prstGeom prst="rect">
            <a:avLst/>
          </a:prstGeom>
        </p:spPr>
        <p:txBody>
          <a:bodyPr wrap="non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风险与风险管理概念</a:t>
            </a:r>
          </a:p>
        </p:txBody>
      </p:sp>
      <p:sp>
        <p:nvSpPr>
          <p:cNvPr id="10" name="Rectangle 2">
            <a:extLst>
              <a:ext uri="{FF2B5EF4-FFF2-40B4-BE49-F238E27FC236}">
                <a16:creationId xmlns:a16="http://schemas.microsoft.com/office/drawing/2014/main" xmlns="" id="{38E0E896-97D7-42C3-8428-875CA24B3D72}"/>
              </a:ext>
            </a:extLst>
          </p:cNvPr>
          <p:cNvSpPr txBox="1">
            <a:spLocks noChangeArrowheads="1"/>
          </p:cNvSpPr>
          <p:nvPr/>
        </p:nvSpPr>
        <p:spPr>
          <a:xfrm>
            <a:off x="2107890" y="1874739"/>
            <a:ext cx="8291513" cy="34163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是危险、危害事件发生的可能性与危险、危害事件严重程度的综合量度。</a:t>
            </a:r>
          </a:p>
        </p:txBody>
      </p:sp>
      <p:sp>
        <p:nvSpPr>
          <p:cNvPr id="12" name="Rectangle 5">
            <a:extLst>
              <a:ext uri="{FF2B5EF4-FFF2-40B4-BE49-F238E27FC236}">
                <a16:creationId xmlns:a16="http://schemas.microsoft.com/office/drawing/2014/main" xmlns="" id="{8334B786-97CC-45C2-993C-A92D9D7DB0AB}"/>
              </a:ext>
            </a:extLst>
          </p:cNvPr>
          <p:cNvSpPr>
            <a:spLocks noChangeArrowheads="1"/>
          </p:cNvSpPr>
          <p:nvPr/>
        </p:nvSpPr>
        <p:spPr bwMode="auto">
          <a:xfrm>
            <a:off x="3625557" y="2742359"/>
            <a:ext cx="3128813" cy="12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hlink"/>
              </a:buClr>
              <a:buFont typeface="Wingdings" panose="05000000000000000000" pitchFamily="2" charset="2"/>
              <a:buChar char="v"/>
              <a:defRPr sz="20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a:lnSpc>
                <a:spcPct val="150000"/>
              </a:lnSpc>
              <a:spcBef>
                <a:spcPts val="0"/>
              </a:spcBef>
              <a:buFont typeface="Wingdings" panose="05000000000000000000" pitchFamily="2" charset="2"/>
              <a:buNone/>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R-</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系统事故风险</a:t>
            </a:r>
          </a:p>
          <a:p>
            <a:pPr>
              <a:lnSpc>
                <a:spcPct val="150000"/>
              </a:lnSpc>
              <a:spcBef>
                <a:spcPts val="0"/>
              </a:spcBef>
              <a:buFont typeface="Wingdings" panose="05000000000000000000" pitchFamily="2" charset="2"/>
              <a:buNone/>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L-</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系统发生事故的可能性</a:t>
            </a:r>
          </a:p>
          <a:p>
            <a:pPr>
              <a:lnSpc>
                <a:spcPct val="150000"/>
              </a:lnSpc>
              <a:spcBef>
                <a:spcPts val="0"/>
              </a:spcBef>
              <a:buFont typeface="Wingdings" panose="05000000000000000000" pitchFamily="2" charset="2"/>
              <a:buNone/>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S-</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系统发生事故的严重程度</a:t>
            </a:r>
          </a:p>
        </p:txBody>
      </p:sp>
      <p:sp>
        <p:nvSpPr>
          <p:cNvPr id="6" name="椭圆 5">
            <a:extLst>
              <a:ext uri="{FF2B5EF4-FFF2-40B4-BE49-F238E27FC236}">
                <a16:creationId xmlns:a16="http://schemas.microsoft.com/office/drawing/2014/main" xmlns="" id="{135A228C-23CD-43A2-9C50-46C364D490AA}"/>
              </a:ext>
            </a:extLst>
          </p:cNvPr>
          <p:cNvSpPr/>
          <p:nvPr/>
        </p:nvSpPr>
        <p:spPr>
          <a:xfrm>
            <a:off x="985157" y="2638012"/>
            <a:ext cx="1498600" cy="14986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V 形 12">
            <a:extLst>
              <a:ext uri="{FF2B5EF4-FFF2-40B4-BE49-F238E27FC236}">
                <a16:creationId xmlns:a16="http://schemas.microsoft.com/office/drawing/2014/main" xmlns="" id="{C3A74F73-9DBF-4EFD-A4BD-9333F30AE90E}"/>
              </a:ext>
            </a:extLst>
          </p:cNvPr>
          <p:cNvSpPr/>
          <p:nvPr/>
        </p:nvSpPr>
        <p:spPr>
          <a:xfrm>
            <a:off x="2338457" y="3139662"/>
            <a:ext cx="329600" cy="495300"/>
          </a:xfrm>
          <a:prstGeom prst="chevron">
            <a:avLst>
              <a:gd name="adj" fmla="val 422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文本框 13">
            <a:extLst>
              <a:ext uri="{FF2B5EF4-FFF2-40B4-BE49-F238E27FC236}">
                <a16:creationId xmlns:a16="http://schemas.microsoft.com/office/drawing/2014/main" xmlns="" id="{64E262F5-B23E-4436-8B7A-F999B89B223D}"/>
              </a:ext>
            </a:extLst>
          </p:cNvPr>
          <p:cNvSpPr txBox="1"/>
          <p:nvPr/>
        </p:nvSpPr>
        <p:spPr>
          <a:xfrm>
            <a:off x="1206957" y="3187257"/>
            <a:ext cx="1055000" cy="400110"/>
          </a:xfrm>
          <a:prstGeom prst="rect">
            <a:avLst/>
          </a:prstGeom>
          <a:noFill/>
        </p:spPr>
        <p:txBody>
          <a:bodyPr wrap="square" rtlCol="0">
            <a:spAutoFit/>
          </a:bodyPr>
          <a:lstStyle/>
          <a:p>
            <a:pPr algn="ctr"/>
            <a:r>
              <a:rPr lang="en-US" altLang="zh-CN" sz="2000" dirty="0">
                <a:solidFill>
                  <a:schemeClr val="bg1"/>
                </a:solidFill>
                <a:latin typeface="Arial" panose="020B0604020202020204" pitchFamily="34" charset="0"/>
                <a:cs typeface="Arial" panose="020B0604020202020204" pitchFamily="34" charset="0"/>
              </a:rPr>
              <a:t>R=f(L,S)</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5" name="箭头: V 形 14">
            <a:extLst>
              <a:ext uri="{FF2B5EF4-FFF2-40B4-BE49-F238E27FC236}">
                <a16:creationId xmlns:a16="http://schemas.microsoft.com/office/drawing/2014/main" xmlns="" id="{FB8EFC51-6497-470F-AEC3-FB64909316F4}"/>
              </a:ext>
            </a:extLst>
          </p:cNvPr>
          <p:cNvSpPr/>
          <p:nvPr/>
        </p:nvSpPr>
        <p:spPr>
          <a:xfrm>
            <a:off x="2668057" y="3139662"/>
            <a:ext cx="329600" cy="495300"/>
          </a:xfrm>
          <a:prstGeom prst="chevron">
            <a:avLst>
              <a:gd name="adj" fmla="val 4229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矩形 16">
            <a:extLst>
              <a:ext uri="{FF2B5EF4-FFF2-40B4-BE49-F238E27FC236}">
                <a16:creationId xmlns:a16="http://schemas.microsoft.com/office/drawing/2014/main" xmlns="" id="{57A03542-239B-4633-93A8-8B20898A1DB1}"/>
              </a:ext>
            </a:extLst>
          </p:cNvPr>
          <p:cNvSpPr/>
          <p:nvPr/>
        </p:nvSpPr>
        <p:spPr>
          <a:xfrm>
            <a:off x="2107891" y="4781190"/>
            <a:ext cx="8532442" cy="874407"/>
          </a:xfrm>
          <a:prstGeom prst="rect">
            <a:avLst/>
          </a:prstGeom>
        </p:spPr>
        <p:txBody>
          <a:bodyPr vert="horz" wrap="square" lIns="91440" tIns="45720" rIns="91440" bIns="45720" rtlCol="0">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是指针对生产过程中的事故风险，通过计划、组织、指挥、协调和控制等，减少事故发生及其损失、实现保护企业员工安全与健康、保护环境的过程。</a:t>
            </a:r>
          </a:p>
        </p:txBody>
      </p:sp>
      <p:sp>
        <p:nvSpPr>
          <p:cNvPr id="18" name="矩形 17">
            <a:extLst>
              <a:ext uri="{FF2B5EF4-FFF2-40B4-BE49-F238E27FC236}">
                <a16:creationId xmlns:a16="http://schemas.microsoft.com/office/drawing/2014/main" xmlns="" id="{B145F094-0360-4664-B9DB-165EC65E3D9B}"/>
              </a:ext>
            </a:extLst>
          </p:cNvPr>
          <p:cNvSpPr/>
          <p:nvPr/>
        </p:nvSpPr>
        <p:spPr>
          <a:xfrm>
            <a:off x="1980837" y="1841559"/>
            <a:ext cx="50800" cy="378845"/>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0B4089D2-923B-48C6-B95A-B684B5EF6CFB}"/>
              </a:ext>
            </a:extLst>
          </p:cNvPr>
          <p:cNvSpPr/>
          <p:nvPr/>
        </p:nvSpPr>
        <p:spPr>
          <a:xfrm>
            <a:off x="1206957" y="1842606"/>
            <a:ext cx="697627"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风险</a:t>
            </a:r>
            <a:endParaRPr lang="zh-CN" altLang="en-US" sz="2000" dirty="0"/>
          </a:p>
        </p:txBody>
      </p:sp>
      <p:sp>
        <p:nvSpPr>
          <p:cNvPr id="20" name="矩形 19">
            <a:extLst>
              <a:ext uri="{FF2B5EF4-FFF2-40B4-BE49-F238E27FC236}">
                <a16:creationId xmlns:a16="http://schemas.microsoft.com/office/drawing/2014/main" xmlns="" id="{65F0AAE0-9822-44BB-95E9-A0984433F9C1}"/>
              </a:ext>
            </a:extLst>
          </p:cNvPr>
          <p:cNvSpPr/>
          <p:nvPr/>
        </p:nvSpPr>
        <p:spPr>
          <a:xfrm>
            <a:off x="1206957" y="4881576"/>
            <a:ext cx="697627" cy="707886"/>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风险</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管理</a:t>
            </a:r>
          </a:p>
        </p:txBody>
      </p:sp>
      <p:sp>
        <p:nvSpPr>
          <p:cNvPr id="21" name="矩形 20">
            <a:extLst>
              <a:ext uri="{FF2B5EF4-FFF2-40B4-BE49-F238E27FC236}">
                <a16:creationId xmlns:a16="http://schemas.microsoft.com/office/drawing/2014/main" xmlns="" id="{654C06E8-A286-4C0D-9DC0-554944DFB00B}"/>
              </a:ext>
            </a:extLst>
          </p:cNvPr>
          <p:cNvSpPr/>
          <p:nvPr/>
        </p:nvSpPr>
        <p:spPr>
          <a:xfrm>
            <a:off x="1980838" y="4917128"/>
            <a:ext cx="50800" cy="672334"/>
          </a:xfrm>
          <a:prstGeom prst="rect">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951375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A0FB0D25-A2E9-4D2C-89BD-011DF6C4E114}"/>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47C72CC-41B1-42B9-A1AF-01F7723C2938}"/>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13">
            <a:extLst>
              <a:ext uri="{FF2B5EF4-FFF2-40B4-BE49-F238E27FC236}">
                <a16:creationId xmlns:a16="http://schemas.microsoft.com/office/drawing/2014/main" xmlns="" id="{59E74D05-AE55-4F48-B516-11119AF3580B}"/>
              </a:ext>
            </a:extLst>
          </p:cNvPr>
          <p:cNvSpPr txBox="1">
            <a:spLocks noChangeArrowheads="1"/>
          </p:cNvSpPr>
          <p:nvPr/>
        </p:nvSpPr>
        <p:spPr>
          <a:xfrm>
            <a:off x="504825" y="233109"/>
            <a:ext cx="8777288"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a:lnSpc>
                <a:spcPct val="90000"/>
              </a:lnSpc>
              <a:spcBef>
                <a:spcPct val="0"/>
              </a:spcBef>
              <a:buNone/>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风险辨识与评价方法介绍及举例</a:t>
            </a:r>
            <a:r>
              <a:rPr lang="en-US" altLang="zh-CN" dirty="0"/>
              <a:t>-</a:t>
            </a:r>
            <a:r>
              <a:rPr lang="zh-CN" altLang="zh-CN" dirty="0">
                <a:solidFill>
                  <a:srgbClr val="A90119"/>
                </a:solidFill>
              </a:rPr>
              <a:t> </a:t>
            </a:r>
            <a:r>
              <a:rPr lang="zh-CN" altLang="zh-CN" dirty="0"/>
              <a:t>HAZOP</a:t>
            </a:r>
            <a:r>
              <a:rPr lang="zh-CN" altLang="en-US" dirty="0">
                <a:ea typeface="黑体" panose="02010609060101010101" pitchFamily="49" charset="-122"/>
              </a:rPr>
              <a:t> </a:t>
            </a:r>
            <a:endParaRPr lang="en-US" altLang="zh-CN" dirty="0"/>
          </a:p>
        </p:txBody>
      </p:sp>
      <p:sp>
        <p:nvSpPr>
          <p:cNvPr id="7" name="Rectangle 2">
            <a:extLst>
              <a:ext uri="{FF2B5EF4-FFF2-40B4-BE49-F238E27FC236}">
                <a16:creationId xmlns:a16="http://schemas.microsoft.com/office/drawing/2014/main" xmlns="" id="{AD35898C-C1D0-49D7-A05C-BAB5A8CAA32D}"/>
              </a:ext>
            </a:extLst>
          </p:cNvPr>
          <p:cNvSpPr txBox="1">
            <a:spLocks noChangeArrowheads="1"/>
          </p:cNvSpPr>
          <p:nvPr/>
        </p:nvSpPr>
        <p:spPr>
          <a:xfrm>
            <a:off x="6749143" y="3059049"/>
            <a:ext cx="4699000" cy="21209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285750" lvl="1" indent="-285750" algn="just">
              <a:lnSpc>
                <a:spcPct val="150000"/>
              </a:lnSpc>
              <a:buFont typeface="Wingdings" panose="05000000000000000000" pitchFamily="2" charset="2"/>
              <a:buChar char="Ø"/>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nSpc>
                <a:spcPct val="150000"/>
              </a:lnSpc>
              <a:spcBef>
                <a:spcPts val="0"/>
              </a:spcBef>
              <a:buFont typeface="Wingdings" panose="05000000000000000000" pitchFamily="2" charset="2"/>
              <a:buChar char="Ø"/>
            </a:pPr>
            <a:r>
              <a:rPr lang="en-US" altLang="en-GB" sz="1800" dirty="0" err="1">
                <a:solidFill>
                  <a:schemeClr val="tx1">
                    <a:lumMod val="85000"/>
                    <a:lumOff val="15000"/>
                  </a:schemeClr>
                </a:solidFill>
                <a:latin typeface="微软雅黑" panose="020B0503020204020204" pitchFamily="34" charset="-122"/>
                <a:ea typeface="微软雅黑" panose="020B0503020204020204" pitchFamily="34" charset="-122"/>
              </a:rPr>
              <a:t>应包括意外事件（火灾、爆炸、有毒气体释放</a:t>
            </a:r>
            <a:r>
              <a:rPr lang="en-US" altLang="en-GB" sz="18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en-GB" sz="1800" dirty="0" err="1">
                <a:solidFill>
                  <a:schemeClr val="tx1">
                    <a:lumMod val="85000"/>
                    <a:lumOff val="15000"/>
                  </a:schemeClr>
                </a:solidFill>
                <a:latin typeface="微软雅黑" panose="020B0503020204020204" pitchFamily="34" charset="-122"/>
                <a:ea typeface="微软雅黑" panose="020B0503020204020204" pitchFamily="34" charset="-122"/>
              </a:rPr>
              <a:t>所导致的控制失败</a:t>
            </a:r>
            <a:endParaRPr lang="en-US" altLang="en-GB"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60000" indent="-360000">
              <a:lnSpc>
                <a:spcPct val="150000"/>
              </a:lnSpc>
              <a:spcBef>
                <a:spcPts val="0"/>
              </a:spcBef>
              <a:buFont typeface="Wingdings" panose="05000000000000000000" pitchFamily="2" charset="2"/>
              <a:buChar char="Ø"/>
            </a:pPr>
            <a:r>
              <a:rPr lang="en-US" altLang="en-GB" sz="1800" dirty="0" err="1">
                <a:solidFill>
                  <a:schemeClr val="tx1">
                    <a:lumMod val="85000"/>
                    <a:lumOff val="15000"/>
                  </a:schemeClr>
                </a:solidFill>
                <a:latin typeface="微软雅黑" panose="020B0503020204020204" pitchFamily="34" charset="-122"/>
                <a:ea typeface="微软雅黑" panose="020B0503020204020204" pitchFamily="34" charset="-122"/>
              </a:rPr>
              <a:t>可能有一种以上的后果</a:t>
            </a:r>
            <a:endParaRPr lang="en-US" altLang="en-GB"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60000" indent="-360000">
              <a:lnSpc>
                <a:spcPct val="150000"/>
              </a:lnSpc>
              <a:spcBef>
                <a:spcPts val="0"/>
              </a:spcBef>
              <a:buFont typeface="Wingdings" panose="05000000000000000000" pitchFamily="2" charset="2"/>
              <a:buChar char="Ø"/>
            </a:pPr>
            <a:r>
              <a:rPr lang="en-US" altLang="en-GB" sz="1800" dirty="0" err="1">
                <a:solidFill>
                  <a:schemeClr val="tx1">
                    <a:lumMod val="85000"/>
                    <a:lumOff val="15000"/>
                  </a:schemeClr>
                </a:solidFill>
                <a:latin typeface="微软雅黑" panose="020B0503020204020204" pitchFamily="34" charset="-122"/>
                <a:ea typeface="微软雅黑" panose="020B0503020204020204" pitchFamily="34" charset="-122"/>
              </a:rPr>
              <a:t>包括对员工、公众和环境的影响</a:t>
            </a:r>
            <a:endParaRPr lang="en-US" altLang="en-GB"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360000" indent="-360000">
              <a:lnSpc>
                <a:spcPct val="150000"/>
              </a:lnSpc>
              <a:spcBef>
                <a:spcPts val="0"/>
              </a:spcBef>
              <a:buFont typeface="Wingdings" panose="05000000000000000000" pitchFamily="2" charset="2"/>
              <a:buChar char="Ø"/>
            </a:pPr>
            <a:r>
              <a:rPr lang="en-US" altLang="en-GB" sz="1800" dirty="0" err="1">
                <a:solidFill>
                  <a:schemeClr val="tx1">
                    <a:lumMod val="85000"/>
                    <a:lumOff val="15000"/>
                  </a:schemeClr>
                </a:solidFill>
                <a:latin typeface="微软雅黑" panose="020B0503020204020204" pitchFamily="34" charset="-122"/>
                <a:ea typeface="微软雅黑" panose="020B0503020204020204" pitchFamily="34" charset="-122"/>
              </a:rPr>
              <a:t>后果可能不是重大后果</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Text Box 4">
            <a:extLst>
              <a:ext uri="{FF2B5EF4-FFF2-40B4-BE49-F238E27FC236}">
                <a16:creationId xmlns:a16="http://schemas.microsoft.com/office/drawing/2014/main" xmlns="" id="{1A82465A-DE9C-42D6-8EEA-5E210083F6F3}"/>
              </a:ext>
            </a:extLst>
          </p:cNvPr>
          <p:cNvSpPr txBox="1">
            <a:spLocks noChangeArrowheads="1"/>
          </p:cNvSpPr>
          <p:nvPr/>
        </p:nvSpPr>
        <p:spPr bwMode="gray">
          <a:xfrm>
            <a:off x="7042536" y="2049124"/>
            <a:ext cx="18806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zh-CN" altLang="zh-CN" b="1" dirty="0">
                <a:solidFill>
                  <a:schemeClr val="tx1">
                    <a:lumMod val="85000"/>
                    <a:lumOff val="15000"/>
                  </a:schemeClr>
                </a:solidFill>
                <a:latin typeface="Arial" panose="020B0604020202020204" pitchFamily="34" charset="0"/>
                <a:ea typeface="黑体" panose="02010609060101010101" pitchFamily="49" charset="-122"/>
              </a:rPr>
              <a:t>HAZOP</a:t>
            </a:r>
            <a:r>
              <a:rPr lang="zh-CN" altLang="en-US" b="1" dirty="0">
                <a:solidFill>
                  <a:schemeClr val="tx1">
                    <a:lumMod val="85000"/>
                    <a:lumOff val="15000"/>
                  </a:schemeClr>
                </a:solidFill>
                <a:latin typeface="Arial" panose="020B0604020202020204" pitchFamily="34" charset="0"/>
                <a:ea typeface="黑体" panose="02010609060101010101" pitchFamily="49" charset="-122"/>
              </a:rPr>
              <a:t>后果</a:t>
            </a:r>
            <a:endParaRPr lang="en-US" altLang="zh-CN" b="1" dirty="0">
              <a:solidFill>
                <a:schemeClr val="tx1">
                  <a:lumMod val="85000"/>
                  <a:lumOff val="15000"/>
                </a:schemeClr>
              </a:solidFill>
              <a:latin typeface="Arial" panose="020B0604020202020204" pitchFamily="34" charset="0"/>
              <a:ea typeface="黑体" panose="02010609060101010101" pitchFamily="49" charset="-122"/>
            </a:endParaRPr>
          </a:p>
        </p:txBody>
      </p:sp>
      <p:pic>
        <p:nvPicPr>
          <p:cNvPr id="12" name="图片 11">
            <a:extLst>
              <a:ext uri="{FF2B5EF4-FFF2-40B4-BE49-F238E27FC236}">
                <a16:creationId xmlns:a16="http://schemas.microsoft.com/office/drawing/2014/main" xmlns="" id="{A0DD3FA0-DA77-408C-93E8-3FF7B253793E}"/>
              </a:ext>
            </a:extLst>
          </p:cNvPr>
          <p:cNvPicPr>
            <a:picLocks noChangeAspect="1"/>
          </p:cNvPicPr>
          <p:nvPr/>
        </p:nvPicPr>
        <p:blipFill rotWithShape="1">
          <a:blip r:embed="rId2">
            <a:extLst>
              <a:ext uri="{28A0092B-C50C-407E-A947-70E740481C1C}">
                <a14:useLocalDpi xmlns:a14="http://schemas.microsoft.com/office/drawing/2010/main" val="0"/>
              </a:ext>
            </a:extLst>
          </a:blip>
          <a:srcRect t="5470" r="4800" b="8845"/>
          <a:stretch/>
        </p:blipFill>
        <p:spPr>
          <a:xfrm>
            <a:off x="0" y="1862738"/>
            <a:ext cx="6749143" cy="4051714"/>
          </a:xfrm>
          <a:custGeom>
            <a:avLst/>
            <a:gdLst>
              <a:gd name="connsiteX0" fmla="*/ 0 w 5152570"/>
              <a:gd name="connsiteY0" fmla="*/ 0 h 3093243"/>
              <a:gd name="connsiteX1" fmla="*/ 5152570 w 5152570"/>
              <a:gd name="connsiteY1" fmla="*/ 0 h 3093243"/>
              <a:gd name="connsiteX2" fmla="*/ 4122056 w 5152570"/>
              <a:gd name="connsiteY2" fmla="*/ 3093243 h 3093243"/>
              <a:gd name="connsiteX3" fmla="*/ 0 w 5152570"/>
              <a:gd name="connsiteY3" fmla="*/ 3093243 h 3093243"/>
            </a:gdLst>
            <a:ahLst/>
            <a:cxnLst>
              <a:cxn ang="0">
                <a:pos x="connsiteX0" y="connsiteY0"/>
              </a:cxn>
              <a:cxn ang="0">
                <a:pos x="connsiteX1" y="connsiteY1"/>
              </a:cxn>
              <a:cxn ang="0">
                <a:pos x="connsiteX2" y="connsiteY2"/>
              </a:cxn>
              <a:cxn ang="0">
                <a:pos x="connsiteX3" y="connsiteY3"/>
              </a:cxn>
            </a:cxnLst>
            <a:rect l="l" t="t" r="r" b="b"/>
            <a:pathLst>
              <a:path w="5152570" h="3093243">
                <a:moveTo>
                  <a:pt x="0" y="0"/>
                </a:moveTo>
                <a:lnTo>
                  <a:pt x="5152570" y="0"/>
                </a:lnTo>
                <a:lnTo>
                  <a:pt x="4122056" y="3093243"/>
                </a:lnTo>
                <a:lnTo>
                  <a:pt x="0" y="3093243"/>
                </a:lnTo>
                <a:close/>
              </a:path>
            </a:pathLst>
          </a:custGeom>
        </p:spPr>
      </p:pic>
      <p:sp>
        <p:nvSpPr>
          <p:cNvPr id="13" name="图文框 12">
            <a:extLst>
              <a:ext uri="{FF2B5EF4-FFF2-40B4-BE49-F238E27FC236}">
                <a16:creationId xmlns:a16="http://schemas.microsoft.com/office/drawing/2014/main" xmlns="" id="{F16BFB9B-5B94-47FE-9494-B88187009B7E}"/>
              </a:ext>
            </a:extLst>
          </p:cNvPr>
          <p:cNvSpPr/>
          <p:nvPr/>
        </p:nvSpPr>
        <p:spPr>
          <a:xfrm>
            <a:off x="4763180" y="2680051"/>
            <a:ext cx="6935334" cy="2878899"/>
          </a:xfrm>
          <a:prstGeom prst="frame">
            <a:avLst>
              <a:gd name="adj1" fmla="val 266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Tree>
    <p:extLst>
      <p:ext uri="{BB962C8B-B14F-4D97-AF65-F5344CB8AC3E}">
        <p14:creationId xmlns:p14="http://schemas.microsoft.com/office/powerpoint/2010/main" val="153619158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97652780-15BC-4EA5-9F69-0B0B5252C5DF}"/>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2301AE76-3F2F-49A5-9460-38B79C474F52}"/>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01C4F011-4186-4A0C-ADB3-18D686FBB01E}"/>
              </a:ext>
            </a:extLst>
          </p:cNvPr>
          <p:cNvSpPr/>
          <p:nvPr/>
        </p:nvSpPr>
        <p:spPr>
          <a:xfrm>
            <a:off x="479425" y="233109"/>
            <a:ext cx="1826141"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风险控制</a:t>
            </a:r>
          </a:p>
        </p:txBody>
      </p:sp>
      <p:pic>
        <p:nvPicPr>
          <p:cNvPr id="7" name="Picture 3">
            <a:extLst>
              <a:ext uri="{FF2B5EF4-FFF2-40B4-BE49-F238E27FC236}">
                <a16:creationId xmlns:a16="http://schemas.microsoft.com/office/drawing/2014/main" xmlns="" id="{5353D3DC-C12B-4FF7-9494-7B15882E5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337" y="3429354"/>
            <a:ext cx="2172302" cy="1514469"/>
          </a:xfrm>
          <a:prstGeom prst="rect">
            <a:avLst/>
          </a:prstGeom>
          <a:noFill/>
          <a:ln w="38100">
            <a:solidFill>
              <a:schemeClr val="accent6"/>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xmlns="" id="{47A4D4D7-6DE8-4190-836B-A297B6E64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052" y="3429354"/>
            <a:ext cx="2209800" cy="1514475"/>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xmlns="" id="{57A7628E-AEC1-4EB2-A691-C47CBCB38D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3124" y="3429343"/>
            <a:ext cx="2133600" cy="1514475"/>
          </a:xfrm>
          <a:prstGeom prst="rect">
            <a:avLst/>
          </a:prstGeom>
          <a:noFill/>
          <a:ln w="38100">
            <a:solidFill>
              <a:schemeClr val="accent4"/>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7">
            <a:extLst>
              <a:ext uri="{FF2B5EF4-FFF2-40B4-BE49-F238E27FC236}">
                <a16:creationId xmlns:a16="http://schemas.microsoft.com/office/drawing/2014/main" xmlns="" id="{006059D1-489B-4AB2-A36B-FEB2061E28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1208" y="3429354"/>
            <a:ext cx="1704805" cy="1514464"/>
          </a:xfrm>
          <a:prstGeom prst="rect">
            <a:avLst/>
          </a:prstGeom>
          <a:noFill/>
          <a:ln w="38100">
            <a:solidFill>
              <a:srgbClr val="25536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箭头: 虚尾 13">
            <a:extLst>
              <a:ext uri="{FF2B5EF4-FFF2-40B4-BE49-F238E27FC236}">
                <a16:creationId xmlns:a16="http://schemas.microsoft.com/office/drawing/2014/main" xmlns="" id="{8047D9E9-A02E-4698-878B-EFAD4D593782}"/>
              </a:ext>
            </a:extLst>
          </p:cNvPr>
          <p:cNvSpPr/>
          <p:nvPr/>
        </p:nvSpPr>
        <p:spPr>
          <a:xfrm>
            <a:off x="3199944" y="4056743"/>
            <a:ext cx="368300" cy="330197"/>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箭头: 虚尾 14">
            <a:extLst>
              <a:ext uri="{FF2B5EF4-FFF2-40B4-BE49-F238E27FC236}">
                <a16:creationId xmlns:a16="http://schemas.microsoft.com/office/drawing/2014/main" xmlns="" id="{E58BE0FF-B8AE-4A51-AF7E-B8DCCF88320E}"/>
              </a:ext>
            </a:extLst>
          </p:cNvPr>
          <p:cNvSpPr/>
          <p:nvPr/>
        </p:nvSpPr>
        <p:spPr>
          <a:xfrm>
            <a:off x="6116731" y="4056742"/>
            <a:ext cx="368300" cy="330197"/>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箭头: 虚尾 15">
            <a:extLst>
              <a:ext uri="{FF2B5EF4-FFF2-40B4-BE49-F238E27FC236}">
                <a16:creationId xmlns:a16="http://schemas.microsoft.com/office/drawing/2014/main" xmlns="" id="{E11C2E12-FB45-4164-88E0-446438425EF4}"/>
              </a:ext>
            </a:extLst>
          </p:cNvPr>
          <p:cNvSpPr/>
          <p:nvPr/>
        </p:nvSpPr>
        <p:spPr>
          <a:xfrm>
            <a:off x="8971679" y="4056742"/>
            <a:ext cx="368300" cy="330197"/>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Text Box 20">
            <a:extLst>
              <a:ext uri="{FF2B5EF4-FFF2-40B4-BE49-F238E27FC236}">
                <a16:creationId xmlns:a16="http://schemas.microsoft.com/office/drawing/2014/main" xmlns="" id="{C546255A-B5E5-426A-926F-CA80819003DE}"/>
              </a:ext>
            </a:extLst>
          </p:cNvPr>
          <p:cNvSpPr txBox="1">
            <a:spLocks noChangeArrowheads="1"/>
          </p:cNvSpPr>
          <p:nvPr/>
        </p:nvSpPr>
        <p:spPr bwMode="gray">
          <a:xfrm>
            <a:off x="5031802" y="2103940"/>
            <a:ext cx="20553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FontTx/>
              <a:buNone/>
            </a:pPr>
            <a:r>
              <a:rPr lang="zh-CN" altLang="en-US" sz="2000" b="1">
                <a:solidFill>
                  <a:schemeClr val="tx1">
                    <a:lumMod val="85000"/>
                    <a:lumOff val="15000"/>
                  </a:schemeClr>
                </a:solidFill>
                <a:latin typeface="微软雅黑" panose="020B0503020204020204" pitchFamily="34" charset="-122"/>
                <a:ea typeface="微软雅黑" panose="020B0503020204020204" pitchFamily="34" charset="-122"/>
              </a:rPr>
              <a:t>哪里出了问题？</a:t>
            </a:r>
            <a:r>
              <a:rPr lang="zh-CN" altLang="en-US" sz="200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5838726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500"/>
                            </p:stCondLst>
                            <p:childTnLst>
                              <p:par>
                                <p:cTn id="10" presetID="23" presetClass="entr" presetSubtype="32"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4" fill="hold">
                            <p:stCondLst>
                              <p:cond delay="3000"/>
                            </p:stCondLst>
                            <p:childTnLst>
                              <p:par>
                                <p:cTn id="15" presetID="23" presetClass="entr" presetSubtype="32" fill="hold" nodeType="after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4*#ppt_w"/>
                                          </p:val>
                                        </p:tav>
                                        <p:tav tm="100000">
                                          <p:val>
                                            <p:strVal val="#ppt_w"/>
                                          </p:val>
                                        </p:tav>
                                      </p:tavLst>
                                    </p:anim>
                                    <p:anim calcmode="lin" valueType="num">
                                      <p:cBhvr>
                                        <p:cTn id="18"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C48A9A06-05C3-404F-80D9-46D0987838D3}"/>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769C1129-EBC9-4523-93B5-667B19FAB7C7}"/>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xmlns="" id="{916B18D5-B6FC-4CE5-A493-91BE4CD5B31F}"/>
              </a:ext>
            </a:extLst>
          </p:cNvPr>
          <p:cNvPicPr>
            <a:picLocks noChangeAspect="1"/>
          </p:cNvPicPr>
          <p:nvPr/>
        </p:nvPicPr>
        <p:blipFill rotWithShape="1">
          <a:blip r:embed="rId2">
            <a:extLst>
              <a:ext uri="{28A0092B-C50C-407E-A947-70E740481C1C}">
                <a14:useLocalDpi xmlns:a14="http://schemas.microsoft.com/office/drawing/2010/main" val="0"/>
              </a:ext>
            </a:extLst>
          </a:blip>
          <a:srcRect t="1375"/>
          <a:stretch/>
        </p:blipFill>
        <p:spPr>
          <a:xfrm>
            <a:off x="1517008" y="1262369"/>
            <a:ext cx="2891823" cy="5602008"/>
          </a:xfrm>
          <a:prstGeom prst="rect">
            <a:avLst/>
          </a:prstGeom>
        </p:spPr>
      </p:pic>
      <p:sp>
        <p:nvSpPr>
          <p:cNvPr id="11" name="Text Box 33">
            <a:extLst>
              <a:ext uri="{FF2B5EF4-FFF2-40B4-BE49-F238E27FC236}">
                <a16:creationId xmlns:a16="http://schemas.microsoft.com/office/drawing/2014/main" xmlns="" id="{BFA9FAB1-9CC2-423E-8127-F5B0B29AC2AE}"/>
              </a:ext>
            </a:extLst>
          </p:cNvPr>
          <p:cNvSpPr txBox="1">
            <a:spLocks noChangeArrowheads="1"/>
          </p:cNvSpPr>
          <p:nvPr/>
        </p:nvSpPr>
        <p:spPr bwMode="gray">
          <a:xfrm>
            <a:off x="6059488" y="3250389"/>
            <a:ext cx="52373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en-US" sz="5400" b="1">
                <a:solidFill>
                  <a:schemeClr val="accent6"/>
                </a:solidFill>
                <a:latin typeface="微软雅黑" panose="020B0503020204020204" pitchFamily="34" charset="-122"/>
                <a:ea typeface="微软雅黑" panose="020B0503020204020204" pitchFamily="34" charset="-122"/>
              </a:rPr>
              <a:t>我们该怎么办？</a:t>
            </a:r>
            <a:r>
              <a:rPr lang="zh-CN" altLang="en-US" sz="5400">
                <a:solidFill>
                  <a:schemeClr val="accent6"/>
                </a:solidFill>
                <a:latin typeface="微软雅黑" panose="020B0503020204020204" pitchFamily="34" charset="-122"/>
                <a:ea typeface="微软雅黑" panose="020B0503020204020204" pitchFamily="34" charset="-122"/>
              </a:rPr>
              <a:t> </a:t>
            </a:r>
            <a:endParaRPr lang="en-US" altLang="zh-CN" sz="5400" dirty="0">
              <a:solidFill>
                <a:schemeClr val="accent6"/>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 id="{6BBB954A-64C7-46A5-9129-AEB4029A9F37}"/>
              </a:ext>
            </a:extLst>
          </p:cNvPr>
          <p:cNvSpPr/>
          <p:nvPr/>
        </p:nvSpPr>
        <p:spPr>
          <a:xfrm>
            <a:off x="479425" y="233109"/>
            <a:ext cx="1826141"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风险控制</a:t>
            </a:r>
          </a:p>
        </p:txBody>
      </p:sp>
    </p:spTree>
    <p:extLst>
      <p:ext uri="{BB962C8B-B14F-4D97-AF65-F5344CB8AC3E}">
        <p14:creationId xmlns:p14="http://schemas.microsoft.com/office/powerpoint/2010/main" val="2788335555"/>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2AD474AE-9355-49DD-9805-567BAD7D811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8C364166-784D-45B0-9136-8F769A2DB9B4}"/>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E5CBE20F-3010-483D-8CF3-D766CE2646A5}"/>
              </a:ext>
            </a:extLst>
          </p:cNvPr>
          <p:cNvSpPr/>
          <p:nvPr/>
        </p:nvSpPr>
        <p:spPr>
          <a:xfrm>
            <a:off x="479425" y="233109"/>
            <a:ext cx="2806919"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风险控制概念</a:t>
            </a:r>
          </a:p>
        </p:txBody>
      </p:sp>
      <p:pic>
        <p:nvPicPr>
          <p:cNvPr id="9" name="图片 8">
            <a:extLst>
              <a:ext uri="{FF2B5EF4-FFF2-40B4-BE49-F238E27FC236}">
                <a16:creationId xmlns:a16="http://schemas.microsoft.com/office/drawing/2014/main" xmlns="" id="{F02BC519-32BC-4A86-A200-C8050407E9B7}"/>
              </a:ext>
            </a:extLst>
          </p:cNvPr>
          <p:cNvPicPr>
            <a:picLocks noChangeAspect="1"/>
          </p:cNvPicPr>
          <p:nvPr/>
        </p:nvPicPr>
        <p:blipFill rotWithShape="1">
          <a:blip r:embed="rId2">
            <a:extLst>
              <a:ext uri="{28A0092B-C50C-407E-A947-70E740481C1C}">
                <a14:useLocalDpi xmlns:a14="http://schemas.microsoft.com/office/drawing/2010/main" val="0"/>
              </a:ext>
            </a:extLst>
          </a:blip>
          <a:srcRect t="5902" b="56449"/>
          <a:stretch/>
        </p:blipFill>
        <p:spPr>
          <a:xfrm>
            <a:off x="0" y="1000871"/>
            <a:ext cx="12192000" cy="3061609"/>
          </a:xfrm>
          <a:prstGeom prst="rect">
            <a:avLst/>
          </a:prstGeom>
        </p:spPr>
      </p:pic>
      <p:sp>
        <p:nvSpPr>
          <p:cNvPr id="10" name="矩形 9">
            <a:extLst>
              <a:ext uri="{FF2B5EF4-FFF2-40B4-BE49-F238E27FC236}">
                <a16:creationId xmlns:a16="http://schemas.microsoft.com/office/drawing/2014/main" xmlns="" id="{D483853A-7968-483D-93D3-A26F37D86524}"/>
              </a:ext>
            </a:extLst>
          </p:cNvPr>
          <p:cNvSpPr/>
          <p:nvPr/>
        </p:nvSpPr>
        <p:spPr>
          <a:xfrm>
            <a:off x="0" y="4368800"/>
            <a:ext cx="6059488" cy="19594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矩形 10">
            <a:extLst>
              <a:ext uri="{FF2B5EF4-FFF2-40B4-BE49-F238E27FC236}">
                <a16:creationId xmlns:a16="http://schemas.microsoft.com/office/drawing/2014/main" xmlns="" id="{EE55D134-1917-4359-AE18-C0A6A39033B1}"/>
              </a:ext>
            </a:extLst>
          </p:cNvPr>
          <p:cNvSpPr/>
          <p:nvPr/>
        </p:nvSpPr>
        <p:spPr>
          <a:xfrm>
            <a:off x="603937" y="4703561"/>
            <a:ext cx="5049377" cy="1289905"/>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风险控制是对已得到较好认识的风险采取必要的处置技术以最大限度地降低风险事故发生的概率和减小损失。</a:t>
            </a:r>
          </a:p>
        </p:txBody>
      </p:sp>
      <p:sp>
        <p:nvSpPr>
          <p:cNvPr id="12" name="矩形 11">
            <a:extLst>
              <a:ext uri="{FF2B5EF4-FFF2-40B4-BE49-F238E27FC236}">
                <a16:creationId xmlns:a16="http://schemas.microsoft.com/office/drawing/2014/main" xmlns="" id="{A5FE11CC-1986-4E14-8621-6A43E414B293}"/>
              </a:ext>
            </a:extLst>
          </p:cNvPr>
          <p:cNvSpPr/>
          <p:nvPr/>
        </p:nvSpPr>
        <p:spPr>
          <a:xfrm>
            <a:off x="6358851" y="4703561"/>
            <a:ext cx="5441263" cy="1291957"/>
          </a:xfrm>
          <a:prstGeom prst="rect">
            <a:avLst/>
          </a:prstGeom>
        </p:spPr>
        <p:txBody>
          <a:bodyPr wrap="square">
            <a:spAutoFit/>
          </a:bodyPr>
          <a:lstStyle/>
          <a:p>
            <a:pPr>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根据风险辨识和评价的基本结果，在对系统风险综合权衡的基础上，提出系统风险的管理措施和处置方法，以有效地消除或控制系统风险。</a:t>
            </a:r>
          </a:p>
        </p:txBody>
      </p:sp>
    </p:spTree>
    <p:extLst>
      <p:ext uri="{BB962C8B-B14F-4D97-AF65-F5344CB8AC3E}">
        <p14:creationId xmlns:p14="http://schemas.microsoft.com/office/powerpoint/2010/main" val="319299578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44">
            <a:extLst>
              <a:ext uri="{FF2B5EF4-FFF2-40B4-BE49-F238E27FC236}">
                <a16:creationId xmlns:a16="http://schemas.microsoft.com/office/drawing/2014/main" xmlns="" id="{E3D6BD37-7914-4FA7-9C46-93A9C5552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664" y="1834149"/>
            <a:ext cx="9293678" cy="37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DFA8E7E8-4B2A-4330-B6E6-A658F5A580D7}"/>
              </a:ext>
            </a:extLst>
          </p:cNvPr>
          <p:cNvSpPr/>
          <p:nvPr/>
        </p:nvSpPr>
        <p:spPr>
          <a:xfrm>
            <a:off x="1886631" y="1001263"/>
            <a:ext cx="8345714" cy="400110"/>
          </a:xfrm>
          <a:prstGeom prst="rect">
            <a:avLst/>
          </a:prstGeom>
        </p:spPr>
        <p:txBody>
          <a:bodyPr wrap="square">
            <a:spAutoFi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风险控制可以分为管理措施和技术措施，即行为控制和危害、风险控制</a:t>
            </a:r>
          </a:p>
        </p:txBody>
      </p:sp>
      <p:sp>
        <p:nvSpPr>
          <p:cNvPr id="6" name="Rectangle 11">
            <a:extLst>
              <a:ext uri="{FF2B5EF4-FFF2-40B4-BE49-F238E27FC236}">
                <a16:creationId xmlns:a16="http://schemas.microsoft.com/office/drawing/2014/main" xmlns="" id="{3285305A-3314-4DA7-B79C-DEDB6AFD2BE2}"/>
              </a:ext>
            </a:extLst>
          </p:cNvPr>
          <p:cNvSpPr>
            <a:spLocks noChangeArrowheads="1"/>
          </p:cNvSpPr>
          <p:nvPr/>
        </p:nvSpPr>
        <p:spPr bwMode="auto">
          <a:xfrm>
            <a:off x="4917187" y="6065838"/>
            <a:ext cx="2284601" cy="3693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rPr>
              <a:t>风险控制示意图 </a:t>
            </a:r>
          </a:p>
        </p:txBody>
      </p:sp>
    </p:spTree>
    <p:extLst>
      <p:ext uri="{BB962C8B-B14F-4D97-AF65-F5344CB8AC3E}">
        <p14:creationId xmlns:p14="http://schemas.microsoft.com/office/powerpoint/2010/main" val="186163151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95C8F926-CE21-4085-B501-41E81B70D679}"/>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2C3D32F-25DE-4F32-B697-8A426D33DB9F}"/>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14">
            <a:extLst>
              <a:ext uri="{FF2B5EF4-FFF2-40B4-BE49-F238E27FC236}">
                <a16:creationId xmlns:a16="http://schemas.microsoft.com/office/drawing/2014/main" xmlns="" id="{CECCBC38-0180-47A6-AF93-8726DEA2D423}"/>
              </a:ext>
            </a:extLst>
          </p:cNvPr>
          <p:cNvSpPr txBox="1">
            <a:spLocks noChangeArrowheads="1"/>
          </p:cNvSpPr>
          <p:nvPr/>
        </p:nvSpPr>
        <p:spPr bwMode="gray">
          <a:xfrm>
            <a:off x="479425" y="231246"/>
            <a:ext cx="2778325"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zh-CN"/>
            </a:defPPr>
            <a:lvl1pPr>
              <a:lnSpc>
                <a:spcPct val="90000"/>
              </a:lnSpc>
              <a:spcBef>
                <a:spcPct val="0"/>
              </a:spcBef>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zh-CN" altLang="en-US" dirty="0"/>
              <a:t>风险控制技术 </a:t>
            </a:r>
            <a:endParaRPr lang="en-US" altLang="zh-CN" dirty="0"/>
          </a:p>
        </p:txBody>
      </p:sp>
      <p:sp>
        <p:nvSpPr>
          <p:cNvPr id="7" name="Rectangle 15">
            <a:extLst>
              <a:ext uri="{FF2B5EF4-FFF2-40B4-BE49-F238E27FC236}">
                <a16:creationId xmlns:a16="http://schemas.microsoft.com/office/drawing/2014/main" xmlns="" id="{073DC378-7BBE-48D2-BD85-5ED2E62885EA}"/>
              </a:ext>
            </a:extLst>
          </p:cNvPr>
          <p:cNvSpPr txBox="1">
            <a:spLocks noChangeArrowheads="1"/>
          </p:cNvSpPr>
          <p:nvPr/>
        </p:nvSpPr>
        <p:spPr>
          <a:xfrm>
            <a:off x="1418658" y="1424285"/>
            <a:ext cx="9006341" cy="369332"/>
          </a:xfrm>
          <a:prstGeom prst="rect">
            <a:avLst/>
          </a:prstGeom>
        </p:spPr>
        <p:txBody>
          <a:bodyPr wrap="square">
            <a:spAutoFit/>
          </a:bodyPr>
          <a:lstStyle>
            <a:defPPr>
              <a:defRPr lang="zh-CN"/>
            </a:defPPr>
            <a:lvl1pPr>
              <a:lnSpc>
                <a:spcPct val="150000"/>
              </a:lnSpc>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t>通过避免、预防、控制、减轻、转移等风险控制技术，可将风险降低到最低可接受水平。</a:t>
            </a:r>
          </a:p>
        </p:txBody>
      </p:sp>
      <p:pic>
        <p:nvPicPr>
          <p:cNvPr id="8" name="Picture 17" descr="风险控制技术示意图">
            <a:extLst>
              <a:ext uri="{FF2B5EF4-FFF2-40B4-BE49-F238E27FC236}">
                <a16:creationId xmlns:a16="http://schemas.microsoft.com/office/drawing/2014/main" xmlns="" id="{FB36EEA9-AFE4-4182-8F79-B4561CAAC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571" y="2162778"/>
            <a:ext cx="8828428" cy="316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6">
            <a:extLst>
              <a:ext uri="{FF2B5EF4-FFF2-40B4-BE49-F238E27FC236}">
                <a16:creationId xmlns:a16="http://schemas.microsoft.com/office/drawing/2014/main" xmlns="" id="{FC8BD516-8FE7-4226-A20E-B5D8666173EB}"/>
              </a:ext>
            </a:extLst>
          </p:cNvPr>
          <p:cNvSpPr>
            <a:spLocks noChangeArrowheads="1"/>
          </p:cNvSpPr>
          <p:nvPr/>
        </p:nvSpPr>
        <p:spPr bwMode="auto">
          <a:xfrm>
            <a:off x="4550100" y="6165430"/>
            <a:ext cx="3018776" cy="3693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rPr>
              <a:t>风险控制技术示意图 </a:t>
            </a:r>
          </a:p>
        </p:txBody>
      </p:sp>
    </p:spTree>
    <p:extLst>
      <p:ext uri="{BB962C8B-B14F-4D97-AF65-F5344CB8AC3E}">
        <p14:creationId xmlns:p14="http://schemas.microsoft.com/office/powerpoint/2010/main" val="223214306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ED9828E5-A6A0-4897-946F-E4657779D4EC}"/>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67F7028E-CD2F-4229-8743-93147BA7A670}"/>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Box 3">
            <a:extLst>
              <a:ext uri="{FF2B5EF4-FFF2-40B4-BE49-F238E27FC236}">
                <a16:creationId xmlns:a16="http://schemas.microsoft.com/office/drawing/2014/main" xmlns="" id="{81CEDEEB-B1AB-4157-8FA7-382E1E1F1010}"/>
              </a:ext>
            </a:extLst>
          </p:cNvPr>
          <p:cNvSpPr txBox="1">
            <a:spLocks noChangeArrowheads="1"/>
          </p:cNvSpPr>
          <p:nvPr/>
        </p:nvSpPr>
        <p:spPr bwMode="gray">
          <a:xfrm>
            <a:off x="479425" y="233109"/>
            <a:ext cx="4419800"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zh-CN"/>
            </a:defPPr>
            <a:lvl1pPr>
              <a:lnSpc>
                <a:spcPct val="90000"/>
              </a:lnSpc>
              <a:spcBef>
                <a:spcPct val="0"/>
              </a:spcBef>
              <a:defRPr sz="3200" b="1">
                <a:solidFill>
                  <a:schemeClr val="tx1">
                    <a:lumMod val="85000"/>
                    <a:lumOff val="15000"/>
                  </a:schemeClr>
                </a:solidFill>
                <a:latin typeface="华文中宋" panose="02010600040101010101" pitchFamily="2" charset="-122"/>
                <a:ea typeface="华文中宋" panose="02010600040101010101" pitchFamily="2"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en-US" dirty="0"/>
              <a:t>风险控制措施选择顺序 </a:t>
            </a:r>
          </a:p>
        </p:txBody>
      </p:sp>
      <p:sp>
        <p:nvSpPr>
          <p:cNvPr id="8" name="Rectangle 5">
            <a:extLst>
              <a:ext uri="{FF2B5EF4-FFF2-40B4-BE49-F238E27FC236}">
                <a16:creationId xmlns:a16="http://schemas.microsoft.com/office/drawing/2014/main" xmlns="" id="{28FB7C72-401B-4731-BFFD-34E3EDF0EF52}"/>
              </a:ext>
            </a:extLst>
          </p:cNvPr>
          <p:cNvSpPr>
            <a:spLocks noChangeArrowheads="1"/>
          </p:cNvSpPr>
          <p:nvPr/>
        </p:nvSpPr>
        <p:spPr bwMode="auto">
          <a:xfrm>
            <a:off x="3397704" y="5811755"/>
            <a:ext cx="5758996" cy="559107"/>
          </a:xfrm>
          <a:prstGeom prst="rect">
            <a:avLst/>
          </a:prstGeom>
          <a:solidFill>
            <a:srgbClr val="25536D"/>
          </a:solidFill>
          <a:ln w="9525">
            <a:noFill/>
            <a:miter lim="800000"/>
            <a:headEnd type="none" w="sm" len="lg"/>
            <a:tailEnd type="none" w="sm" len="lg"/>
          </a:ln>
          <a:effec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9" name="Rectangle 6">
            <a:extLst>
              <a:ext uri="{FF2B5EF4-FFF2-40B4-BE49-F238E27FC236}">
                <a16:creationId xmlns:a16="http://schemas.microsoft.com/office/drawing/2014/main" xmlns="" id="{605C597E-FE04-4B74-9ADB-E731EDCE8C37}"/>
              </a:ext>
            </a:extLst>
          </p:cNvPr>
          <p:cNvSpPr>
            <a:spLocks noChangeArrowheads="1"/>
          </p:cNvSpPr>
          <p:nvPr/>
        </p:nvSpPr>
        <p:spPr bwMode="auto">
          <a:xfrm>
            <a:off x="4046923" y="5252650"/>
            <a:ext cx="5109777" cy="559105"/>
          </a:xfrm>
          <a:prstGeom prst="rect">
            <a:avLst/>
          </a:prstGeom>
          <a:solidFill>
            <a:schemeClr val="accent6"/>
          </a:solidFill>
          <a:ln w="9525">
            <a:solidFill>
              <a:schemeClr val="bg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10" name="Rectangle 7">
            <a:extLst>
              <a:ext uri="{FF2B5EF4-FFF2-40B4-BE49-F238E27FC236}">
                <a16:creationId xmlns:a16="http://schemas.microsoft.com/office/drawing/2014/main" xmlns="" id="{8C6695FD-46B7-46D1-8296-9F4E56782EED}"/>
              </a:ext>
            </a:extLst>
          </p:cNvPr>
          <p:cNvSpPr>
            <a:spLocks noChangeArrowheads="1"/>
          </p:cNvSpPr>
          <p:nvPr/>
        </p:nvSpPr>
        <p:spPr bwMode="auto">
          <a:xfrm>
            <a:off x="4698189" y="4697640"/>
            <a:ext cx="4458511" cy="559107"/>
          </a:xfrm>
          <a:prstGeom prst="rect">
            <a:avLst/>
          </a:prstGeom>
          <a:solidFill>
            <a:schemeClr val="accent6"/>
          </a:solidFill>
          <a:ln w="9525">
            <a:solidFill>
              <a:schemeClr val="bg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11" name="Rectangle 8">
            <a:extLst>
              <a:ext uri="{FF2B5EF4-FFF2-40B4-BE49-F238E27FC236}">
                <a16:creationId xmlns:a16="http://schemas.microsoft.com/office/drawing/2014/main" xmlns="" id="{4F656296-FCB3-43B0-B959-3FA41C8268B2}"/>
              </a:ext>
            </a:extLst>
          </p:cNvPr>
          <p:cNvSpPr>
            <a:spLocks noChangeArrowheads="1"/>
          </p:cNvSpPr>
          <p:nvPr/>
        </p:nvSpPr>
        <p:spPr bwMode="auto">
          <a:xfrm>
            <a:off x="5347407" y="4138534"/>
            <a:ext cx="3809293" cy="559105"/>
          </a:xfrm>
          <a:prstGeom prst="rect">
            <a:avLst/>
          </a:prstGeom>
          <a:solidFill>
            <a:schemeClr val="accent6"/>
          </a:solidFill>
          <a:ln w="9525">
            <a:solidFill>
              <a:schemeClr val="bg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12" name="Rectangle 9">
            <a:extLst>
              <a:ext uri="{FF2B5EF4-FFF2-40B4-BE49-F238E27FC236}">
                <a16:creationId xmlns:a16="http://schemas.microsoft.com/office/drawing/2014/main" xmlns="" id="{9C39FDC7-7393-414D-A453-1EAB1088DCD9}"/>
              </a:ext>
            </a:extLst>
          </p:cNvPr>
          <p:cNvSpPr>
            <a:spLocks noChangeArrowheads="1"/>
          </p:cNvSpPr>
          <p:nvPr/>
        </p:nvSpPr>
        <p:spPr bwMode="auto">
          <a:xfrm>
            <a:off x="5906513" y="3581476"/>
            <a:ext cx="3250187" cy="559105"/>
          </a:xfrm>
          <a:prstGeom prst="rect">
            <a:avLst/>
          </a:prstGeom>
          <a:solidFill>
            <a:schemeClr val="accent6"/>
          </a:solidFill>
          <a:ln w="9525">
            <a:solidFill>
              <a:schemeClr val="bg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13" name="Rectangle 10">
            <a:extLst>
              <a:ext uri="{FF2B5EF4-FFF2-40B4-BE49-F238E27FC236}">
                <a16:creationId xmlns:a16="http://schemas.microsoft.com/office/drawing/2014/main" xmlns="" id="{79EE1493-593B-4E12-BA0F-08B09A224292}"/>
              </a:ext>
            </a:extLst>
          </p:cNvPr>
          <p:cNvSpPr>
            <a:spLocks noChangeArrowheads="1"/>
          </p:cNvSpPr>
          <p:nvPr/>
        </p:nvSpPr>
        <p:spPr bwMode="auto">
          <a:xfrm>
            <a:off x="6647892" y="3022370"/>
            <a:ext cx="2508808" cy="559107"/>
          </a:xfrm>
          <a:prstGeom prst="rect">
            <a:avLst/>
          </a:prstGeom>
          <a:solidFill>
            <a:schemeClr val="accent6"/>
          </a:solidFill>
          <a:ln w="9525">
            <a:solidFill>
              <a:schemeClr val="bg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14" name="Rectangle 11">
            <a:extLst>
              <a:ext uri="{FF2B5EF4-FFF2-40B4-BE49-F238E27FC236}">
                <a16:creationId xmlns:a16="http://schemas.microsoft.com/office/drawing/2014/main" xmlns="" id="{F2AEB5BD-6F02-4F3A-9530-3545407AF6ED}"/>
              </a:ext>
            </a:extLst>
          </p:cNvPr>
          <p:cNvSpPr>
            <a:spLocks noChangeArrowheads="1"/>
          </p:cNvSpPr>
          <p:nvPr/>
        </p:nvSpPr>
        <p:spPr bwMode="auto">
          <a:xfrm>
            <a:off x="7299158" y="2465312"/>
            <a:ext cx="1857542" cy="559107"/>
          </a:xfrm>
          <a:prstGeom prst="rect">
            <a:avLst/>
          </a:prstGeom>
          <a:solidFill>
            <a:schemeClr val="accent6"/>
          </a:solidFill>
          <a:ln w="9525">
            <a:solidFill>
              <a:schemeClr val="bg1"/>
            </a:solidFill>
            <a:miter lim="800000"/>
            <a:headEnd type="none" w="sm" len="lg"/>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15" name="Rectangle 12">
            <a:extLst>
              <a:ext uri="{FF2B5EF4-FFF2-40B4-BE49-F238E27FC236}">
                <a16:creationId xmlns:a16="http://schemas.microsoft.com/office/drawing/2014/main" xmlns="" id="{B521D22D-A46F-464E-8FB6-E82BC7A9181F}"/>
              </a:ext>
            </a:extLst>
          </p:cNvPr>
          <p:cNvSpPr>
            <a:spLocks noChangeArrowheads="1"/>
          </p:cNvSpPr>
          <p:nvPr/>
        </p:nvSpPr>
        <p:spPr bwMode="auto">
          <a:xfrm>
            <a:off x="7948376" y="1908254"/>
            <a:ext cx="1208324" cy="559107"/>
          </a:xfrm>
          <a:prstGeom prst="rect">
            <a:avLst/>
          </a:prstGeom>
          <a:solidFill>
            <a:schemeClr val="accent4"/>
          </a:solidFill>
          <a:ln w="9525">
            <a:solidFill>
              <a:schemeClr val="bg1"/>
            </a:solidFill>
            <a:miter lim="800000"/>
            <a:headEnd type="none" w="sm" len="lg"/>
            <a:tailEnd type="none" w="sm" len="lg"/>
          </a:ln>
          <a:effec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ClrTx/>
              <a:buFontTx/>
              <a:buNone/>
            </a:pPr>
            <a:endParaRPr lang="zh-CN" altLang="en-US" sz="1400" b="1" dirty="0">
              <a:solidFill>
                <a:srgbClr val="A90119"/>
              </a:solidFill>
              <a:latin typeface="Arial" panose="020B0604020202020204" pitchFamily="34" charset="0"/>
              <a:ea typeface="宋体" panose="02010600030101010101" pitchFamily="2" charset="-122"/>
            </a:endParaRPr>
          </a:p>
        </p:txBody>
      </p:sp>
      <p:sp>
        <p:nvSpPr>
          <p:cNvPr id="24" name="矩形 23">
            <a:extLst>
              <a:ext uri="{FF2B5EF4-FFF2-40B4-BE49-F238E27FC236}">
                <a16:creationId xmlns:a16="http://schemas.microsoft.com/office/drawing/2014/main" xmlns="" id="{701E4B8E-0906-4ACA-A42D-1F781078E947}"/>
              </a:ext>
            </a:extLst>
          </p:cNvPr>
          <p:cNvSpPr/>
          <p:nvPr/>
        </p:nvSpPr>
        <p:spPr>
          <a:xfrm>
            <a:off x="4698189" y="5906642"/>
            <a:ext cx="4368504"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停止使用危害性物质，或以无害物质替代</a:t>
            </a:r>
          </a:p>
        </p:txBody>
      </p:sp>
      <p:sp>
        <p:nvSpPr>
          <p:cNvPr id="25" name="矩形 24">
            <a:extLst>
              <a:ext uri="{FF2B5EF4-FFF2-40B4-BE49-F238E27FC236}">
                <a16:creationId xmlns:a16="http://schemas.microsoft.com/office/drawing/2014/main" xmlns="" id="{37ADDE39-30E8-4266-9111-0E14FA7730F6}"/>
              </a:ext>
            </a:extLst>
          </p:cNvPr>
          <p:cNvSpPr/>
          <p:nvPr/>
        </p:nvSpPr>
        <p:spPr>
          <a:xfrm>
            <a:off x="6557673" y="5352499"/>
            <a:ext cx="2509020"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改用危害性较低的物质</a:t>
            </a:r>
          </a:p>
        </p:txBody>
      </p:sp>
      <p:sp>
        <p:nvSpPr>
          <p:cNvPr id="26" name="矩形 25">
            <a:extLst>
              <a:ext uri="{FF2B5EF4-FFF2-40B4-BE49-F238E27FC236}">
                <a16:creationId xmlns:a16="http://schemas.microsoft.com/office/drawing/2014/main" xmlns="" id="{871F723B-AA81-4592-9792-0FC91F1DEB47}"/>
              </a:ext>
            </a:extLst>
          </p:cNvPr>
          <p:cNvSpPr/>
          <p:nvPr/>
        </p:nvSpPr>
        <p:spPr>
          <a:xfrm>
            <a:off x="6790109" y="4781911"/>
            <a:ext cx="2276584"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改变工艺减轻危害性</a:t>
            </a:r>
          </a:p>
        </p:txBody>
      </p:sp>
      <p:sp>
        <p:nvSpPr>
          <p:cNvPr id="27" name="矩形 26">
            <a:extLst>
              <a:ext uri="{FF2B5EF4-FFF2-40B4-BE49-F238E27FC236}">
                <a16:creationId xmlns:a16="http://schemas.microsoft.com/office/drawing/2014/main" xmlns="" id="{86289859-29C7-4E2B-BB5B-60D417B3883A}"/>
              </a:ext>
            </a:extLst>
          </p:cNvPr>
          <p:cNvSpPr/>
          <p:nvPr/>
        </p:nvSpPr>
        <p:spPr>
          <a:xfrm>
            <a:off x="7252053" y="4243690"/>
            <a:ext cx="1811713"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隔离人员或危害</a:t>
            </a:r>
          </a:p>
        </p:txBody>
      </p:sp>
      <p:sp>
        <p:nvSpPr>
          <p:cNvPr id="28" name="矩形 27">
            <a:extLst>
              <a:ext uri="{FF2B5EF4-FFF2-40B4-BE49-F238E27FC236}">
                <a16:creationId xmlns:a16="http://schemas.microsoft.com/office/drawing/2014/main" xmlns="" id="{CDA0FBD2-4555-44A2-8B13-0A92E5370B55}"/>
              </a:ext>
            </a:extLst>
          </p:cNvPr>
          <p:cNvSpPr/>
          <p:nvPr/>
        </p:nvSpPr>
        <p:spPr>
          <a:xfrm>
            <a:off x="7949358" y="3724240"/>
            <a:ext cx="1114408"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限制危害</a:t>
            </a:r>
          </a:p>
        </p:txBody>
      </p:sp>
      <p:sp>
        <p:nvSpPr>
          <p:cNvPr id="29" name="矩形 28">
            <a:extLst>
              <a:ext uri="{FF2B5EF4-FFF2-40B4-BE49-F238E27FC236}">
                <a16:creationId xmlns:a16="http://schemas.microsoft.com/office/drawing/2014/main" xmlns="" id="{77B32AA2-4F41-498C-BD03-4FB14C7AC6F3}"/>
              </a:ext>
            </a:extLst>
          </p:cNvPr>
          <p:cNvSpPr/>
          <p:nvPr/>
        </p:nvSpPr>
        <p:spPr>
          <a:xfrm>
            <a:off x="7484488" y="3147761"/>
            <a:ext cx="1579278"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工程技术控制</a:t>
            </a:r>
          </a:p>
        </p:txBody>
      </p:sp>
      <p:sp>
        <p:nvSpPr>
          <p:cNvPr id="30" name="矩形 29">
            <a:extLst>
              <a:ext uri="{FF2B5EF4-FFF2-40B4-BE49-F238E27FC236}">
                <a16:creationId xmlns:a16="http://schemas.microsoft.com/office/drawing/2014/main" xmlns="" id="{3E0A2C1A-1F51-4D1E-8F9A-1C211F7F9863}"/>
              </a:ext>
            </a:extLst>
          </p:cNvPr>
          <p:cNvSpPr/>
          <p:nvPr/>
        </p:nvSpPr>
        <p:spPr>
          <a:xfrm>
            <a:off x="7949358" y="2568421"/>
            <a:ext cx="1114408" cy="369332"/>
          </a:xfrm>
          <a:prstGeom prst="rect">
            <a:avLst/>
          </a:prstGeom>
        </p:spPr>
        <p:txBody>
          <a:bodyPr wrap="none">
            <a:spAutoFit/>
          </a:bodyPr>
          <a:lstStyle/>
          <a:p>
            <a:pPr algn="r">
              <a:spcBef>
                <a:spcPct val="0"/>
              </a:spcBef>
            </a:pPr>
            <a:r>
              <a:rPr lang="zh-CN" altLang="en-US" dirty="0">
                <a:solidFill>
                  <a:schemeClr val="bg1"/>
                </a:solidFill>
                <a:latin typeface="微软雅黑" panose="020B0503020204020204" pitchFamily="34" charset="-122"/>
                <a:ea typeface="微软雅黑" panose="020B0503020204020204" pitchFamily="34" charset="-122"/>
              </a:rPr>
              <a:t>管理控制</a:t>
            </a:r>
          </a:p>
        </p:txBody>
      </p:sp>
      <p:sp>
        <p:nvSpPr>
          <p:cNvPr id="31" name="矩形 30">
            <a:extLst>
              <a:ext uri="{FF2B5EF4-FFF2-40B4-BE49-F238E27FC236}">
                <a16:creationId xmlns:a16="http://schemas.microsoft.com/office/drawing/2014/main" xmlns="" id="{41FB49D5-B968-4A5C-887C-CE8D29A3CD4D}"/>
              </a:ext>
            </a:extLst>
          </p:cNvPr>
          <p:cNvSpPr/>
          <p:nvPr/>
        </p:nvSpPr>
        <p:spPr>
          <a:xfrm>
            <a:off x="7928401" y="2058673"/>
            <a:ext cx="1114408" cy="369332"/>
          </a:xfrm>
          <a:prstGeom prst="rect">
            <a:avLst/>
          </a:prstGeom>
        </p:spPr>
        <p:txBody>
          <a:bodyPr wrap="none">
            <a:spAutoFit/>
          </a:bodyPr>
          <a:lstStyle/>
          <a:p>
            <a:pPr algn="r">
              <a:spcBef>
                <a:spcPct val="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个体防护</a:t>
            </a:r>
          </a:p>
        </p:txBody>
      </p:sp>
      <p:sp>
        <p:nvSpPr>
          <p:cNvPr id="32" name="Text Box 13">
            <a:extLst>
              <a:ext uri="{FF2B5EF4-FFF2-40B4-BE49-F238E27FC236}">
                <a16:creationId xmlns:a16="http://schemas.microsoft.com/office/drawing/2014/main" xmlns="" id="{50B090E8-AF4E-4DD1-AD79-A827AB7720FA}"/>
              </a:ext>
            </a:extLst>
          </p:cNvPr>
          <p:cNvSpPr txBox="1">
            <a:spLocks noChangeArrowheads="1"/>
          </p:cNvSpPr>
          <p:nvPr/>
        </p:nvSpPr>
        <p:spPr bwMode="auto">
          <a:xfrm>
            <a:off x="9840028" y="5887176"/>
            <a:ext cx="1394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zh-CN" altLang="en-US" sz="1800">
                <a:solidFill>
                  <a:schemeClr val="tx1">
                    <a:lumMod val="85000"/>
                    <a:lumOff val="15000"/>
                  </a:schemeClr>
                </a:solidFill>
                <a:latin typeface="微软雅黑" panose="020B0503020204020204" pitchFamily="34" charset="-122"/>
                <a:ea typeface="微软雅黑" panose="020B0503020204020204" pitchFamily="34" charset="-122"/>
              </a:rPr>
              <a:t>消除危害</a:t>
            </a:r>
          </a:p>
        </p:txBody>
      </p:sp>
      <p:sp>
        <p:nvSpPr>
          <p:cNvPr id="34" name="AutoShape 16">
            <a:extLst>
              <a:ext uri="{FF2B5EF4-FFF2-40B4-BE49-F238E27FC236}">
                <a16:creationId xmlns:a16="http://schemas.microsoft.com/office/drawing/2014/main" xmlns="" id="{BBA2F1C5-DCA5-48F5-BA99-2B842CB5CE60}"/>
              </a:ext>
            </a:extLst>
          </p:cNvPr>
          <p:cNvSpPr>
            <a:spLocks/>
          </p:cNvSpPr>
          <p:nvPr/>
        </p:nvSpPr>
        <p:spPr bwMode="auto">
          <a:xfrm>
            <a:off x="9250379" y="2763444"/>
            <a:ext cx="241964" cy="2845185"/>
          </a:xfrm>
          <a:prstGeom prst="rightBrace">
            <a:avLst>
              <a:gd name="adj1" fmla="val 88971"/>
              <a:gd name="adj2" fmla="val 50000"/>
            </a:avLst>
          </a:prstGeom>
          <a:noFill/>
          <a:ln w="9525">
            <a:solidFill>
              <a:srgbClr val="FF0000"/>
            </a:solidFill>
            <a:round/>
            <a:headEnd type="none" w="sm" len="lg"/>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zh-CN" altLang="en-US" sz="1800" b="1">
              <a:solidFill>
                <a:srgbClr val="A90119"/>
              </a:solidFill>
              <a:latin typeface="Arial" panose="020B0604020202020204" pitchFamily="34" charset="0"/>
              <a:ea typeface="宋体" panose="02010600030101010101" pitchFamily="2" charset="-122"/>
            </a:endParaRPr>
          </a:p>
        </p:txBody>
      </p:sp>
      <p:sp>
        <p:nvSpPr>
          <p:cNvPr id="35" name="Text Box 17">
            <a:extLst>
              <a:ext uri="{FF2B5EF4-FFF2-40B4-BE49-F238E27FC236}">
                <a16:creationId xmlns:a16="http://schemas.microsoft.com/office/drawing/2014/main" xmlns="" id="{63A9AF33-AB7B-4555-BF3F-CF44ACE179B1}"/>
              </a:ext>
            </a:extLst>
          </p:cNvPr>
          <p:cNvSpPr txBox="1">
            <a:spLocks noChangeArrowheads="1"/>
          </p:cNvSpPr>
          <p:nvPr/>
        </p:nvSpPr>
        <p:spPr bwMode="auto">
          <a:xfrm>
            <a:off x="9840028" y="4001378"/>
            <a:ext cx="1394029" cy="36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ct val="50000"/>
              </a:spcBef>
              <a:buClrTx/>
              <a:buFontTx/>
              <a:buNone/>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en-US" dirty="0"/>
              <a:t>降低风险</a:t>
            </a:r>
          </a:p>
        </p:txBody>
      </p:sp>
      <p:sp>
        <p:nvSpPr>
          <p:cNvPr id="36" name="AutoShape 18">
            <a:extLst>
              <a:ext uri="{FF2B5EF4-FFF2-40B4-BE49-F238E27FC236}">
                <a16:creationId xmlns:a16="http://schemas.microsoft.com/office/drawing/2014/main" xmlns="" id="{44B38CFC-4246-4451-AB2B-8AF5708A43F2}"/>
              </a:ext>
            </a:extLst>
          </p:cNvPr>
          <p:cNvSpPr>
            <a:spLocks noChangeArrowheads="1"/>
          </p:cNvSpPr>
          <p:nvPr/>
        </p:nvSpPr>
        <p:spPr bwMode="auto">
          <a:xfrm>
            <a:off x="10173877" y="2955005"/>
            <a:ext cx="360363" cy="576263"/>
          </a:xfrm>
          <a:prstGeom prst="upArrow">
            <a:avLst>
              <a:gd name="adj1" fmla="val 50000"/>
              <a:gd name="adj2" fmla="val 39978"/>
            </a:avLst>
          </a:prstGeom>
          <a:solidFill>
            <a:schemeClr val="bg1">
              <a:lumMod val="65000"/>
            </a:schemeClr>
          </a:solidFill>
          <a:ln w="9525">
            <a:noFill/>
            <a:miter lim="800000"/>
            <a:headEnd type="none" w="sm" len="lg"/>
            <a:tailEnd type="none" w="sm" len="lg"/>
          </a:ln>
          <a:effec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8" name="Text Box 20">
            <a:extLst>
              <a:ext uri="{FF2B5EF4-FFF2-40B4-BE49-F238E27FC236}">
                <a16:creationId xmlns:a16="http://schemas.microsoft.com/office/drawing/2014/main" xmlns="" id="{746F6EDC-07C3-49C3-B79E-AE97A44AF3BF}"/>
              </a:ext>
            </a:extLst>
          </p:cNvPr>
          <p:cNvSpPr txBox="1">
            <a:spLocks noChangeArrowheads="1"/>
          </p:cNvSpPr>
          <p:nvPr/>
        </p:nvSpPr>
        <p:spPr bwMode="auto">
          <a:xfrm>
            <a:off x="9757020" y="2058673"/>
            <a:ext cx="1394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ct val="50000"/>
              </a:spcBef>
              <a:buClrTx/>
              <a:buFontTx/>
              <a:buNone/>
              <a:defRPr>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zh-CN" altLang="en-US" dirty="0"/>
              <a:t>个体防护</a:t>
            </a:r>
          </a:p>
        </p:txBody>
      </p:sp>
      <p:sp>
        <p:nvSpPr>
          <p:cNvPr id="40" name="AutoShape 18">
            <a:extLst>
              <a:ext uri="{FF2B5EF4-FFF2-40B4-BE49-F238E27FC236}">
                <a16:creationId xmlns:a16="http://schemas.microsoft.com/office/drawing/2014/main" xmlns="" id="{86E98249-5F05-4409-B6DA-DE368BCA0CBC}"/>
              </a:ext>
            </a:extLst>
          </p:cNvPr>
          <p:cNvSpPr>
            <a:spLocks noChangeArrowheads="1"/>
          </p:cNvSpPr>
          <p:nvPr/>
        </p:nvSpPr>
        <p:spPr bwMode="auto">
          <a:xfrm>
            <a:off x="10173876" y="4816509"/>
            <a:ext cx="360363" cy="576263"/>
          </a:xfrm>
          <a:prstGeom prst="upArrow">
            <a:avLst>
              <a:gd name="adj1" fmla="val 50000"/>
              <a:gd name="adj2" fmla="val 39978"/>
            </a:avLst>
          </a:prstGeom>
          <a:solidFill>
            <a:schemeClr val="bg1">
              <a:lumMod val="65000"/>
            </a:schemeClr>
          </a:solidFill>
          <a:ln w="9525">
            <a:noFill/>
            <a:miter lim="800000"/>
            <a:headEnd type="none" w="sm" len="lg"/>
            <a:tailEnd type="none" w="sm" len="lg"/>
          </a:ln>
          <a:effec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1" name="矩形 40">
            <a:extLst>
              <a:ext uri="{FF2B5EF4-FFF2-40B4-BE49-F238E27FC236}">
                <a16:creationId xmlns:a16="http://schemas.microsoft.com/office/drawing/2014/main" xmlns="" id="{E388B519-BBFA-46AF-A928-AAD39652311F}"/>
              </a:ext>
            </a:extLst>
          </p:cNvPr>
          <p:cNvSpPr/>
          <p:nvPr/>
        </p:nvSpPr>
        <p:spPr>
          <a:xfrm>
            <a:off x="1226675" y="2004311"/>
            <a:ext cx="6304931" cy="400110"/>
          </a:xfrm>
          <a:prstGeom prst="rect">
            <a:avLst/>
          </a:prstGeom>
        </p:spPr>
        <p:txBody>
          <a:bodyPr wrap="none">
            <a:spAutoFit/>
          </a:bodyPr>
          <a:lstStyle/>
          <a:p>
            <a:r>
              <a:rPr lang="zh-CN" altLang="en-US" sz="2000" b="1" dirty="0">
                <a:solidFill>
                  <a:schemeClr val="accent2"/>
                </a:solidFill>
                <a:latin typeface="微软雅黑" panose="020B0503020204020204" pitchFamily="34" charset="-122"/>
                <a:ea typeface="微软雅黑" panose="020B0503020204020204" pitchFamily="34" charset="-122"/>
              </a:rPr>
              <a:t>守住个体防护（</a:t>
            </a:r>
            <a:r>
              <a:rPr lang="en-US" altLang="zh-CN" sz="2000" b="1" dirty="0">
                <a:solidFill>
                  <a:schemeClr val="accent2"/>
                </a:solidFill>
                <a:latin typeface="微软雅黑" panose="020B0503020204020204" pitchFamily="34" charset="-122"/>
                <a:ea typeface="微软雅黑" panose="020B0503020204020204" pitchFamily="34" charset="-122"/>
              </a:rPr>
              <a:t>PPT</a:t>
            </a:r>
            <a:r>
              <a:rPr lang="zh-CN" altLang="en-US" sz="2000" b="1" dirty="0">
                <a:solidFill>
                  <a:schemeClr val="accent2"/>
                </a:solidFill>
                <a:latin typeface="微软雅黑" panose="020B0503020204020204" pitchFamily="34" charset="-122"/>
                <a:ea typeface="微软雅黑" panose="020B0503020204020204" pitchFamily="34" charset="-122"/>
              </a:rPr>
              <a:t>）这道风险控制措施的最后防线！</a:t>
            </a:r>
          </a:p>
        </p:txBody>
      </p:sp>
      <p:pic>
        <p:nvPicPr>
          <p:cNvPr id="43" name="图片 42">
            <a:extLst>
              <a:ext uri="{FF2B5EF4-FFF2-40B4-BE49-F238E27FC236}">
                <a16:creationId xmlns:a16="http://schemas.microsoft.com/office/drawing/2014/main" xmlns="" id="{D38ECBF1-E855-4C2C-8E81-4D5DBD1A4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245" y="2955005"/>
            <a:ext cx="1337265" cy="2776524"/>
          </a:xfrm>
          <a:prstGeom prst="rect">
            <a:avLst/>
          </a:prstGeom>
        </p:spPr>
      </p:pic>
    </p:spTree>
    <p:extLst>
      <p:ext uri="{BB962C8B-B14F-4D97-AF65-F5344CB8AC3E}">
        <p14:creationId xmlns:p14="http://schemas.microsoft.com/office/powerpoint/2010/main" val="342026782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26AF26FE-3B3E-469B-93BE-71355CF057F2}"/>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084274F-9C23-418A-ABFA-62FC56DD49D1}"/>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xmlns="" id="{7A1549A3-9463-4801-942B-5F3B9E645297}"/>
              </a:ext>
            </a:extLst>
          </p:cNvPr>
          <p:cNvSpPr/>
          <p:nvPr/>
        </p:nvSpPr>
        <p:spPr>
          <a:xfrm>
            <a:off x="479425" y="233076"/>
            <a:ext cx="2778325"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风险控制方法 </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8" name="矩形 7">
            <a:extLst>
              <a:ext uri="{FF2B5EF4-FFF2-40B4-BE49-F238E27FC236}">
                <a16:creationId xmlns:a16="http://schemas.microsoft.com/office/drawing/2014/main" xmlns="" id="{B03B25A8-9EB2-4A81-AF59-886DE34D5AC6}"/>
              </a:ext>
            </a:extLst>
          </p:cNvPr>
          <p:cNvSpPr/>
          <p:nvPr/>
        </p:nvSpPr>
        <p:spPr>
          <a:xfrm>
            <a:off x="2711483" y="1988465"/>
            <a:ext cx="2528175" cy="1396992"/>
          </a:xfrm>
          <a:prstGeom prst="rect">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矩形 8">
            <a:extLst>
              <a:ext uri="{FF2B5EF4-FFF2-40B4-BE49-F238E27FC236}">
                <a16:creationId xmlns:a16="http://schemas.microsoft.com/office/drawing/2014/main" xmlns="" id="{FF2557BE-57EC-496D-A1FC-275D7DE722DD}"/>
              </a:ext>
            </a:extLst>
          </p:cNvPr>
          <p:cNvSpPr/>
          <p:nvPr/>
        </p:nvSpPr>
        <p:spPr>
          <a:xfrm>
            <a:off x="2711483" y="4194637"/>
            <a:ext cx="2528175" cy="1396992"/>
          </a:xfrm>
          <a:prstGeom prst="rect">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矩形 9">
            <a:extLst>
              <a:ext uri="{FF2B5EF4-FFF2-40B4-BE49-F238E27FC236}">
                <a16:creationId xmlns:a16="http://schemas.microsoft.com/office/drawing/2014/main" xmlns="" id="{34B3FBAF-3246-44D3-BCB0-A36F13BD9A43}"/>
              </a:ext>
            </a:extLst>
          </p:cNvPr>
          <p:cNvSpPr/>
          <p:nvPr/>
        </p:nvSpPr>
        <p:spPr>
          <a:xfrm>
            <a:off x="3718136" y="2498275"/>
            <a:ext cx="1287532"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风险排除</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p>
        </p:txBody>
      </p:sp>
      <p:sp>
        <p:nvSpPr>
          <p:cNvPr id="11" name="矩形 10">
            <a:extLst>
              <a:ext uri="{FF2B5EF4-FFF2-40B4-BE49-F238E27FC236}">
                <a16:creationId xmlns:a16="http://schemas.microsoft.com/office/drawing/2014/main" xmlns="" id="{C9A1152B-87C9-4E7D-AC62-4973CAB46610}"/>
              </a:ext>
            </a:extLst>
          </p:cNvPr>
          <p:cNvSpPr/>
          <p:nvPr/>
        </p:nvSpPr>
        <p:spPr>
          <a:xfrm>
            <a:off x="3718136" y="4693078"/>
            <a:ext cx="1287532" cy="400110"/>
          </a:xfrm>
          <a:prstGeom prst="rect">
            <a:avLst/>
          </a:prstGeom>
        </p:spPr>
        <p:txBody>
          <a:bodyPr wrap="none">
            <a:spAutoFit/>
          </a:bodyPr>
          <a:lstStyle/>
          <a:p>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风险替换 </a:t>
            </a:r>
          </a:p>
        </p:txBody>
      </p:sp>
      <p:sp>
        <p:nvSpPr>
          <p:cNvPr id="12" name="矩形 11">
            <a:extLst>
              <a:ext uri="{FF2B5EF4-FFF2-40B4-BE49-F238E27FC236}">
                <a16:creationId xmlns:a16="http://schemas.microsoft.com/office/drawing/2014/main" xmlns="" id="{251DB4C9-B711-407F-8CB7-B17B976FE687}"/>
              </a:ext>
            </a:extLst>
          </p:cNvPr>
          <p:cNvSpPr/>
          <p:nvPr/>
        </p:nvSpPr>
        <p:spPr>
          <a:xfrm>
            <a:off x="6604000" y="1988465"/>
            <a:ext cx="3454400" cy="1289905"/>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公司拒绝遭受风险。</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全</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面</a:t>
            </a: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排除存在的风险。</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有些</a:t>
            </a: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时候不一定都可以实现</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13" name="矩形 12">
            <a:extLst>
              <a:ext uri="{FF2B5EF4-FFF2-40B4-BE49-F238E27FC236}">
                <a16:creationId xmlns:a16="http://schemas.microsoft.com/office/drawing/2014/main" xmlns="" id="{94607F7A-E002-427F-942C-1DBA623B9B91}"/>
              </a:ext>
            </a:extLst>
          </p:cNvPr>
          <p:cNvSpPr/>
          <p:nvPr/>
        </p:nvSpPr>
        <p:spPr>
          <a:xfrm>
            <a:off x="6604000" y="4388047"/>
            <a:ext cx="2801257" cy="876458"/>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采用</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替代</a:t>
            </a: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工艺</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或物质</a:t>
            </a: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ru-RU"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一般在设计阶段考虑</a:t>
            </a: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Freeform 155">
            <a:extLst>
              <a:ext uri="{FF2B5EF4-FFF2-40B4-BE49-F238E27FC236}">
                <a16:creationId xmlns:a16="http://schemas.microsoft.com/office/drawing/2014/main" xmlns="" id="{9A9DCC6F-D05D-479F-80E8-7E99F6B7E020}"/>
              </a:ext>
            </a:extLst>
          </p:cNvPr>
          <p:cNvSpPr>
            <a:spLocks noEditPoints="1"/>
          </p:cNvSpPr>
          <p:nvPr/>
        </p:nvSpPr>
        <p:spPr bwMode="auto">
          <a:xfrm>
            <a:off x="2981399" y="4638668"/>
            <a:ext cx="502747" cy="508929"/>
          </a:xfrm>
          <a:custGeom>
            <a:avLst/>
            <a:gdLst>
              <a:gd name="T0" fmla="*/ 115 w 196"/>
              <a:gd name="T1" fmla="*/ 73 h 198"/>
              <a:gd name="T2" fmla="*/ 134 w 196"/>
              <a:gd name="T3" fmla="*/ 56 h 198"/>
              <a:gd name="T4" fmla="*/ 95 w 196"/>
              <a:gd name="T5" fmla="*/ 40 h 198"/>
              <a:gd name="T6" fmla="*/ 39 w 196"/>
              <a:gd name="T7" fmla="*/ 83 h 198"/>
              <a:gd name="T8" fmla="*/ 0 w 196"/>
              <a:gd name="T9" fmla="*/ 73 h 198"/>
              <a:gd name="T10" fmla="*/ 94 w 196"/>
              <a:gd name="T11" fmla="*/ 0 h 198"/>
              <a:gd name="T12" fmla="*/ 163 w 196"/>
              <a:gd name="T13" fmla="*/ 29 h 198"/>
              <a:gd name="T14" fmla="*/ 182 w 196"/>
              <a:gd name="T15" fmla="*/ 13 h 198"/>
              <a:gd name="T16" fmla="*/ 196 w 196"/>
              <a:gd name="T17" fmla="*/ 95 h 198"/>
              <a:gd name="T18" fmla="*/ 115 w 196"/>
              <a:gd name="T19" fmla="*/ 73 h 198"/>
              <a:gd name="T20" fmla="*/ 61 w 196"/>
              <a:gd name="T21" fmla="*/ 142 h 198"/>
              <a:gd name="T22" fmla="*/ 101 w 196"/>
              <a:gd name="T23" fmla="*/ 158 h 198"/>
              <a:gd name="T24" fmla="*/ 157 w 196"/>
              <a:gd name="T25" fmla="*/ 115 h 198"/>
              <a:gd name="T26" fmla="*/ 196 w 196"/>
              <a:gd name="T27" fmla="*/ 125 h 198"/>
              <a:gd name="T28" fmla="*/ 101 w 196"/>
              <a:gd name="T29" fmla="*/ 198 h 198"/>
              <a:gd name="T30" fmla="*/ 32 w 196"/>
              <a:gd name="T31" fmla="*/ 169 h 198"/>
              <a:gd name="T32" fmla="*/ 14 w 196"/>
              <a:gd name="T33" fmla="*/ 185 h 198"/>
              <a:gd name="T34" fmla="*/ 0 w 196"/>
              <a:gd name="T35" fmla="*/ 103 h 198"/>
              <a:gd name="T36" fmla="*/ 81 w 196"/>
              <a:gd name="T37" fmla="*/ 125 h 198"/>
              <a:gd name="T38" fmla="*/ 61 w 196"/>
              <a:gd name="T39"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 h="198">
                <a:moveTo>
                  <a:pt x="115" y="73"/>
                </a:moveTo>
                <a:cubicBezTo>
                  <a:pt x="134" y="56"/>
                  <a:pt x="134" y="56"/>
                  <a:pt x="134" y="56"/>
                </a:cubicBezTo>
                <a:cubicBezTo>
                  <a:pt x="124" y="48"/>
                  <a:pt x="109" y="40"/>
                  <a:pt x="95" y="40"/>
                </a:cubicBezTo>
                <a:cubicBezTo>
                  <a:pt x="68" y="40"/>
                  <a:pt x="45" y="58"/>
                  <a:pt x="39" y="83"/>
                </a:cubicBezTo>
                <a:cubicBezTo>
                  <a:pt x="0" y="73"/>
                  <a:pt x="0" y="73"/>
                  <a:pt x="0" y="73"/>
                </a:cubicBezTo>
                <a:cubicBezTo>
                  <a:pt x="11" y="31"/>
                  <a:pt x="49" y="0"/>
                  <a:pt x="94" y="0"/>
                </a:cubicBezTo>
                <a:cubicBezTo>
                  <a:pt x="120" y="0"/>
                  <a:pt x="146" y="13"/>
                  <a:pt x="163" y="29"/>
                </a:cubicBezTo>
                <a:cubicBezTo>
                  <a:pt x="182" y="13"/>
                  <a:pt x="182" y="13"/>
                  <a:pt x="182" y="13"/>
                </a:cubicBezTo>
                <a:cubicBezTo>
                  <a:pt x="196" y="95"/>
                  <a:pt x="196" y="95"/>
                  <a:pt x="196" y="95"/>
                </a:cubicBezTo>
                <a:lnTo>
                  <a:pt x="115" y="73"/>
                </a:lnTo>
                <a:close/>
                <a:moveTo>
                  <a:pt x="61" y="142"/>
                </a:moveTo>
                <a:cubicBezTo>
                  <a:pt x="71" y="150"/>
                  <a:pt x="87" y="158"/>
                  <a:pt x="101" y="158"/>
                </a:cubicBezTo>
                <a:cubicBezTo>
                  <a:pt x="128" y="158"/>
                  <a:pt x="151" y="140"/>
                  <a:pt x="157" y="115"/>
                </a:cubicBezTo>
                <a:cubicBezTo>
                  <a:pt x="196" y="125"/>
                  <a:pt x="196" y="125"/>
                  <a:pt x="196" y="125"/>
                </a:cubicBezTo>
                <a:cubicBezTo>
                  <a:pt x="185" y="167"/>
                  <a:pt x="147" y="198"/>
                  <a:pt x="101" y="198"/>
                </a:cubicBezTo>
                <a:cubicBezTo>
                  <a:pt x="76" y="198"/>
                  <a:pt x="50" y="185"/>
                  <a:pt x="32" y="169"/>
                </a:cubicBezTo>
                <a:cubicBezTo>
                  <a:pt x="14" y="185"/>
                  <a:pt x="14" y="185"/>
                  <a:pt x="14" y="185"/>
                </a:cubicBezTo>
                <a:cubicBezTo>
                  <a:pt x="0" y="103"/>
                  <a:pt x="0" y="103"/>
                  <a:pt x="0" y="103"/>
                </a:cubicBezTo>
                <a:cubicBezTo>
                  <a:pt x="81" y="125"/>
                  <a:pt x="81" y="125"/>
                  <a:pt x="81" y="125"/>
                </a:cubicBezTo>
                <a:lnTo>
                  <a:pt x="61" y="142"/>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15" name="Freeform 42">
            <a:extLst>
              <a:ext uri="{FF2B5EF4-FFF2-40B4-BE49-F238E27FC236}">
                <a16:creationId xmlns:a16="http://schemas.microsoft.com/office/drawing/2014/main" xmlns="" id="{1942EF6D-6E03-499E-A298-306B72A82753}"/>
              </a:ext>
            </a:extLst>
          </p:cNvPr>
          <p:cNvSpPr>
            <a:spLocks noEditPoints="1"/>
          </p:cNvSpPr>
          <p:nvPr/>
        </p:nvSpPr>
        <p:spPr bwMode="auto">
          <a:xfrm>
            <a:off x="2981399" y="2353966"/>
            <a:ext cx="470269" cy="544419"/>
          </a:xfrm>
          <a:custGeom>
            <a:avLst/>
            <a:gdLst>
              <a:gd name="T0" fmla="*/ 159 w 172"/>
              <a:gd name="T1" fmla="*/ 36 h 199"/>
              <a:gd name="T2" fmla="*/ 124 w 172"/>
              <a:gd name="T3" fmla="*/ 36 h 199"/>
              <a:gd name="T4" fmla="*/ 86 w 172"/>
              <a:gd name="T5" fmla="*/ 0 h 199"/>
              <a:gd name="T6" fmla="*/ 49 w 172"/>
              <a:gd name="T7" fmla="*/ 36 h 199"/>
              <a:gd name="T8" fmla="*/ 12 w 172"/>
              <a:gd name="T9" fmla="*/ 36 h 199"/>
              <a:gd name="T10" fmla="*/ 0 w 172"/>
              <a:gd name="T11" fmla="*/ 49 h 199"/>
              <a:gd name="T12" fmla="*/ 11 w 172"/>
              <a:gd name="T13" fmla="*/ 62 h 199"/>
              <a:gd name="T14" fmla="*/ 11 w 172"/>
              <a:gd name="T15" fmla="*/ 162 h 199"/>
              <a:gd name="T16" fmla="*/ 49 w 172"/>
              <a:gd name="T17" fmla="*/ 199 h 199"/>
              <a:gd name="T18" fmla="*/ 124 w 172"/>
              <a:gd name="T19" fmla="*/ 199 h 199"/>
              <a:gd name="T20" fmla="*/ 159 w 172"/>
              <a:gd name="T21" fmla="*/ 162 h 199"/>
              <a:gd name="T22" fmla="*/ 159 w 172"/>
              <a:gd name="T23" fmla="*/ 62 h 199"/>
              <a:gd name="T24" fmla="*/ 172 w 172"/>
              <a:gd name="T25" fmla="*/ 49 h 199"/>
              <a:gd name="T26" fmla="*/ 159 w 172"/>
              <a:gd name="T27" fmla="*/ 36 h 199"/>
              <a:gd name="T28" fmla="*/ 86 w 172"/>
              <a:gd name="T29" fmla="*/ 22 h 199"/>
              <a:gd name="T30" fmla="*/ 99 w 172"/>
              <a:gd name="T31" fmla="*/ 36 h 199"/>
              <a:gd name="T32" fmla="*/ 74 w 172"/>
              <a:gd name="T33" fmla="*/ 36 h 199"/>
              <a:gd name="T34" fmla="*/ 86 w 172"/>
              <a:gd name="T35" fmla="*/ 22 h 199"/>
              <a:gd name="T36" fmla="*/ 136 w 172"/>
              <a:gd name="T37" fmla="*/ 163 h 199"/>
              <a:gd name="T38" fmla="*/ 123 w 172"/>
              <a:gd name="T39" fmla="*/ 176 h 199"/>
              <a:gd name="T40" fmla="*/ 48 w 172"/>
              <a:gd name="T41" fmla="*/ 176 h 199"/>
              <a:gd name="T42" fmla="*/ 36 w 172"/>
              <a:gd name="T43" fmla="*/ 163 h 199"/>
              <a:gd name="T44" fmla="*/ 36 w 172"/>
              <a:gd name="T45" fmla="*/ 63 h 199"/>
              <a:gd name="T46" fmla="*/ 136 w 172"/>
              <a:gd name="T47" fmla="*/ 63 h 199"/>
              <a:gd name="T48" fmla="*/ 136 w 172"/>
              <a:gd name="T49" fmla="*/ 163 h 199"/>
              <a:gd name="T50" fmla="*/ 55 w 172"/>
              <a:gd name="T51" fmla="*/ 149 h 199"/>
              <a:gd name="T52" fmla="*/ 64 w 172"/>
              <a:gd name="T53" fmla="*/ 142 h 199"/>
              <a:gd name="T54" fmla="*/ 64 w 172"/>
              <a:gd name="T55" fmla="*/ 93 h 199"/>
              <a:gd name="T56" fmla="*/ 55 w 172"/>
              <a:gd name="T57" fmla="*/ 86 h 199"/>
              <a:gd name="T58" fmla="*/ 47 w 172"/>
              <a:gd name="T59" fmla="*/ 93 h 199"/>
              <a:gd name="T60" fmla="*/ 47 w 172"/>
              <a:gd name="T61" fmla="*/ 142 h 199"/>
              <a:gd name="T62" fmla="*/ 55 w 172"/>
              <a:gd name="T63" fmla="*/ 149 h 199"/>
              <a:gd name="T64" fmla="*/ 115 w 172"/>
              <a:gd name="T65" fmla="*/ 149 h 199"/>
              <a:gd name="T66" fmla="*/ 124 w 172"/>
              <a:gd name="T67" fmla="*/ 142 h 199"/>
              <a:gd name="T68" fmla="*/ 124 w 172"/>
              <a:gd name="T69" fmla="*/ 93 h 199"/>
              <a:gd name="T70" fmla="*/ 115 w 172"/>
              <a:gd name="T71" fmla="*/ 86 h 199"/>
              <a:gd name="T72" fmla="*/ 107 w 172"/>
              <a:gd name="T73" fmla="*/ 93 h 199"/>
              <a:gd name="T74" fmla="*/ 107 w 172"/>
              <a:gd name="T75" fmla="*/ 142 h 199"/>
              <a:gd name="T76" fmla="*/ 115 w 172"/>
              <a:gd name="T77" fmla="*/ 149 h 199"/>
              <a:gd name="T78" fmla="*/ 84 w 172"/>
              <a:gd name="T79" fmla="*/ 149 h 199"/>
              <a:gd name="T80" fmla="*/ 93 w 172"/>
              <a:gd name="T81" fmla="*/ 142 h 199"/>
              <a:gd name="T82" fmla="*/ 93 w 172"/>
              <a:gd name="T83" fmla="*/ 93 h 199"/>
              <a:gd name="T84" fmla="*/ 84 w 172"/>
              <a:gd name="T85" fmla="*/ 86 h 199"/>
              <a:gd name="T86" fmla="*/ 76 w 172"/>
              <a:gd name="T87" fmla="*/ 93 h 199"/>
              <a:gd name="T88" fmla="*/ 76 w 172"/>
              <a:gd name="T89" fmla="*/ 142 h 199"/>
              <a:gd name="T90" fmla="*/ 84 w 172"/>
              <a:gd name="T91" fmla="*/ 14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 h="199">
                <a:moveTo>
                  <a:pt x="159" y="36"/>
                </a:moveTo>
                <a:cubicBezTo>
                  <a:pt x="124" y="36"/>
                  <a:pt x="124" y="36"/>
                  <a:pt x="124" y="36"/>
                </a:cubicBezTo>
                <a:cubicBezTo>
                  <a:pt x="124" y="15"/>
                  <a:pt x="107" y="0"/>
                  <a:pt x="86" y="0"/>
                </a:cubicBezTo>
                <a:cubicBezTo>
                  <a:pt x="66" y="0"/>
                  <a:pt x="49" y="15"/>
                  <a:pt x="49" y="36"/>
                </a:cubicBezTo>
                <a:cubicBezTo>
                  <a:pt x="12" y="36"/>
                  <a:pt x="12" y="36"/>
                  <a:pt x="12" y="36"/>
                </a:cubicBezTo>
                <a:cubicBezTo>
                  <a:pt x="5" y="36"/>
                  <a:pt x="0" y="42"/>
                  <a:pt x="0" y="49"/>
                </a:cubicBezTo>
                <a:cubicBezTo>
                  <a:pt x="0" y="56"/>
                  <a:pt x="4" y="62"/>
                  <a:pt x="11" y="62"/>
                </a:cubicBezTo>
                <a:cubicBezTo>
                  <a:pt x="11" y="162"/>
                  <a:pt x="11" y="162"/>
                  <a:pt x="11" y="162"/>
                </a:cubicBezTo>
                <a:cubicBezTo>
                  <a:pt x="11" y="183"/>
                  <a:pt x="29" y="199"/>
                  <a:pt x="49" y="199"/>
                </a:cubicBezTo>
                <a:cubicBezTo>
                  <a:pt x="124" y="199"/>
                  <a:pt x="124" y="199"/>
                  <a:pt x="124" y="199"/>
                </a:cubicBezTo>
                <a:cubicBezTo>
                  <a:pt x="144" y="199"/>
                  <a:pt x="159" y="183"/>
                  <a:pt x="159" y="162"/>
                </a:cubicBezTo>
                <a:cubicBezTo>
                  <a:pt x="159" y="62"/>
                  <a:pt x="159" y="62"/>
                  <a:pt x="159" y="62"/>
                </a:cubicBezTo>
                <a:cubicBezTo>
                  <a:pt x="166" y="62"/>
                  <a:pt x="172" y="56"/>
                  <a:pt x="172" y="49"/>
                </a:cubicBezTo>
                <a:cubicBezTo>
                  <a:pt x="172" y="42"/>
                  <a:pt x="166" y="36"/>
                  <a:pt x="159" y="36"/>
                </a:cubicBezTo>
                <a:close/>
                <a:moveTo>
                  <a:pt x="86" y="22"/>
                </a:moveTo>
                <a:cubicBezTo>
                  <a:pt x="93" y="22"/>
                  <a:pt x="99" y="29"/>
                  <a:pt x="99" y="36"/>
                </a:cubicBezTo>
                <a:cubicBezTo>
                  <a:pt x="74" y="36"/>
                  <a:pt x="74" y="36"/>
                  <a:pt x="74" y="36"/>
                </a:cubicBezTo>
                <a:cubicBezTo>
                  <a:pt x="74" y="29"/>
                  <a:pt x="80" y="22"/>
                  <a:pt x="86" y="22"/>
                </a:cubicBezTo>
                <a:close/>
                <a:moveTo>
                  <a:pt x="136" y="163"/>
                </a:moveTo>
                <a:cubicBezTo>
                  <a:pt x="136" y="170"/>
                  <a:pt x="130" y="176"/>
                  <a:pt x="123" y="176"/>
                </a:cubicBezTo>
                <a:cubicBezTo>
                  <a:pt x="48" y="176"/>
                  <a:pt x="48" y="176"/>
                  <a:pt x="48" y="176"/>
                </a:cubicBezTo>
                <a:cubicBezTo>
                  <a:pt x="41" y="176"/>
                  <a:pt x="36" y="170"/>
                  <a:pt x="36" y="163"/>
                </a:cubicBezTo>
                <a:cubicBezTo>
                  <a:pt x="36" y="63"/>
                  <a:pt x="36" y="63"/>
                  <a:pt x="36" y="63"/>
                </a:cubicBezTo>
                <a:cubicBezTo>
                  <a:pt x="136" y="63"/>
                  <a:pt x="136" y="63"/>
                  <a:pt x="136" y="63"/>
                </a:cubicBezTo>
                <a:lnTo>
                  <a:pt x="136" y="163"/>
                </a:lnTo>
                <a:close/>
                <a:moveTo>
                  <a:pt x="55" y="149"/>
                </a:moveTo>
                <a:cubicBezTo>
                  <a:pt x="58" y="149"/>
                  <a:pt x="64" y="146"/>
                  <a:pt x="64" y="142"/>
                </a:cubicBezTo>
                <a:cubicBezTo>
                  <a:pt x="64" y="93"/>
                  <a:pt x="64" y="93"/>
                  <a:pt x="64" y="93"/>
                </a:cubicBezTo>
                <a:cubicBezTo>
                  <a:pt x="64" y="89"/>
                  <a:pt x="58" y="86"/>
                  <a:pt x="55" y="86"/>
                </a:cubicBezTo>
                <a:cubicBezTo>
                  <a:pt x="51" y="86"/>
                  <a:pt x="47" y="89"/>
                  <a:pt x="47" y="93"/>
                </a:cubicBezTo>
                <a:cubicBezTo>
                  <a:pt x="47" y="142"/>
                  <a:pt x="47" y="142"/>
                  <a:pt x="47" y="142"/>
                </a:cubicBezTo>
                <a:cubicBezTo>
                  <a:pt x="47" y="146"/>
                  <a:pt x="51" y="149"/>
                  <a:pt x="55" y="149"/>
                </a:cubicBezTo>
                <a:close/>
                <a:moveTo>
                  <a:pt x="115" y="149"/>
                </a:moveTo>
                <a:cubicBezTo>
                  <a:pt x="118" y="149"/>
                  <a:pt x="124" y="146"/>
                  <a:pt x="124" y="142"/>
                </a:cubicBezTo>
                <a:cubicBezTo>
                  <a:pt x="124" y="93"/>
                  <a:pt x="124" y="93"/>
                  <a:pt x="124" y="93"/>
                </a:cubicBezTo>
                <a:cubicBezTo>
                  <a:pt x="124" y="89"/>
                  <a:pt x="118" y="86"/>
                  <a:pt x="115" y="86"/>
                </a:cubicBezTo>
                <a:cubicBezTo>
                  <a:pt x="111" y="86"/>
                  <a:pt x="107" y="89"/>
                  <a:pt x="107" y="93"/>
                </a:cubicBezTo>
                <a:cubicBezTo>
                  <a:pt x="107" y="142"/>
                  <a:pt x="107" y="142"/>
                  <a:pt x="107" y="142"/>
                </a:cubicBezTo>
                <a:cubicBezTo>
                  <a:pt x="107" y="146"/>
                  <a:pt x="111" y="149"/>
                  <a:pt x="115" y="149"/>
                </a:cubicBezTo>
                <a:close/>
                <a:moveTo>
                  <a:pt x="84" y="149"/>
                </a:moveTo>
                <a:cubicBezTo>
                  <a:pt x="87" y="149"/>
                  <a:pt x="93" y="146"/>
                  <a:pt x="93" y="142"/>
                </a:cubicBezTo>
                <a:cubicBezTo>
                  <a:pt x="93" y="93"/>
                  <a:pt x="93" y="93"/>
                  <a:pt x="93" y="93"/>
                </a:cubicBezTo>
                <a:cubicBezTo>
                  <a:pt x="93" y="89"/>
                  <a:pt x="87" y="86"/>
                  <a:pt x="84" y="86"/>
                </a:cubicBezTo>
                <a:cubicBezTo>
                  <a:pt x="80" y="86"/>
                  <a:pt x="76" y="89"/>
                  <a:pt x="76" y="93"/>
                </a:cubicBezTo>
                <a:cubicBezTo>
                  <a:pt x="76" y="142"/>
                  <a:pt x="76" y="142"/>
                  <a:pt x="76" y="142"/>
                </a:cubicBezTo>
                <a:cubicBezTo>
                  <a:pt x="76" y="146"/>
                  <a:pt x="80" y="149"/>
                  <a:pt x="84" y="14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箭头: V 形 15">
            <a:extLst>
              <a:ext uri="{FF2B5EF4-FFF2-40B4-BE49-F238E27FC236}">
                <a16:creationId xmlns:a16="http://schemas.microsoft.com/office/drawing/2014/main" xmlns="" id="{4E87D81C-76BF-4E36-A338-9C5A15519B6B}"/>
              </a:ext>
            </a:extLst>
          </p:cNvPr>
          <p:cNvSpPr/>
          <p:nvPr/>
        </p:nvSpPr>
        <p:spPr>
          <a:xfrm>
            <a:off x="5624286" y="2428546"/>
            <a:ext cx="304800" cy="53793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7" name="箭头: V 形 16">
            <a:extLst>
              <a:ext uri="{FF2B5EF4-FFF2-40B4-BE49-F238E27FC236}">
                <a16:creationId xmlns:a16="http://schemas.microsoft.com/office/drawing/2014/main" xmlns="" id="{EB774B6A-07CE-43D4-903F-2892628FDD85}"/>
              </a:ext>
            </a:extLst>
          </p:cNvPr>
          <p:cNvSpPr/>
          <p:nvPr/>
        </p:nvSpPr>
        <p:spPr>
          <a:xfrm>
            <a:off x="5958114" y="2428546"/>
            <a:ext cx="304800" cy="53793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8" name="箭头: V 形 17">
            <a:extLst>
              <a:ext uri="{FF2B5EF4-FFF2-40B4-BE49-F238E27FC236}">
                <a16:creationId xmlns:a16="http://schemas.microsoft.com/office/drawing/2014/main" xmlns="" id="{4DE90FBC-2D0C-477D-9DB3-9A60F02AA63A}"/>
              </a:ext>
            </a:extLst>
          </p:cNvPr>
          <p:cNvSpPr/>
          <p:nvPr/>
        </p:nvSpPr>
        <p:spPr>
          <a:xfrm>
            <a:off x="5624286" y="4638668"/>
            <a:ext cx="304800" cy="53793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9" name="箭头: V 形 18">
            <a:extLst>
              <a:ext uri="{FF2B5EF4-FFF2-40B4-BE49-F238E27FC236}">
                <a16:creationId xmlns:a16="http://schemas.microsoft.com/office/drawing/2014/main" xmlns="" id="{0D55B9D4-1509-44C0-A9DA-00D995A9383A}"/>
              </a:ext>
            </a:extLst>
          </p:cNvPr>
          <p:cNvSpPr/>
          <p:nvPr/>
        </p:nvSpPr>
        <p:spPr>
          <a:xfrm>
            <a:off x="5958114" y="4638668"/>
            <a:ext cx="304800" cy="537938"/>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Tree>
    <p:extLst>
      <p:ext uri="{BB962C8B-B14F-4D97-AF65-F5344CB8AC3E}">
        <p14:creationId xmlns:p14="http://schemas.microsoft.com/office/powerpoint/2010/main" val="4094014146"/>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01717740-B82C-4F88-B3CE-0B19FFEF99E5}"/>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3A71A465-D20D-4349-AFF3-25D99BAE6073}"/>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6DC16A2D-D78E-45BC-A901-46E355A6BE64}"/>
              </a:ext>
            </a:extLst>
          </p:cNvPr>
          <p:cNvSpPr/>
          <p:nvPr/>
        </p:nvSpPr>
        <p:spPr>
          <a:xfrm>
            <a:off x="479425" y="233109"/>
            <a:ext cx="2778325"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风险控制方法 </a:t>
            </a:r>
            <a:endParaRPr lang="en-US" altLang="zh-CN" sz="32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7" name="矩形 6">
            <a:extLst>
              <a:ext uri="{FF2B5EF4-FFF2-40B4-BE49-F238E27FC236}">
                <a16:creationId xmlns:a16="http://schemas.microsoft.com/office/drawing/2014/main" xmlns="" id="{4363D4CE-FEA2-4E57-B4B6-A96B5648C765}"/>
              </a:ext>
            </a:extLst>
          </p:cNvPr>
          <p:cNvSpPr/>
          <p:nvPr/>
        </p:nvSpPr>
        <p:spPr>
          <a:xfrm>
            <a:off x="2452913" y="1988465"/>
            <a:ext cx="2528175" cy="1396992"/>
          </a:xfrm>
          <a:prstGeom prst="rect">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矩形 7">
            <a:extLst>
              <a:ext uri="{FF2B5EF4-FFF2-40B4-BE49-F238E27FC236}">
                <a16:creationId xmlns:a16="http://schemas.microsoft.com/office/drawing/2014/main" xmlns="" id="{DDB9D8EB-EDD6-4471-BE7C-AEC628E55C73}"/>
              </a:ext>
            </a:extLst>
          </p:cNvPr>
          <p:cNvSpPr/>
          <p:nvPr/>
        </p:nvSpPr>
        <p:spPr>
          <a:xfrm>
            <a:off x="7210912" y="1988465"/>
            <a:ext cx="2528175" cy="1396992"/>
          </a:xfrm>
          <a:prstGeom prst="rect">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矩形 8">
            <a:extLst>
              <a:ext uri="{FF2B5EF4-FFF2-40B4-BE49-F238E27FC236}">
                <a16:creationId xmlns:a16="http://schemas.microsoft.com/office/drawing/2014/main" xmlns="" id="{15F7995D-A54D-4D16-961C-E2E7A5579D14}"/>
              </a:ext>
            </a:extLst>
          </p:cNvPr>
          <p:cNvSpPr/>
          <p:nvPr/>
        </p:nvSpPr>
        <p:spPr>
          <a:xfrm>
            <a:off x="2641599" y="3672993"/>
            <a:ext cx="3062516" cy="2951898"/>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设计控制</a:t>
            </a:r>
            <a:endParaRPr lang="ru-RU" altLang="zh-CN"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工具</a:t>
            </a:r>
            <a:r>
              <a:rPr lang="zh-CN" altLang="en-US" dirty="0">
                <a:latin typeface="微软雅黑" panose="020B0503020204020204" pitchFamily="34" charset="-122"/>
                <a:ea typeface="微软雅黑" panose="020B0503020204020204" pitchFamily="34" charset="-122"/>
              </a:rPr>
              <a:t>管理</a:t>
            </a:r>
            <a:endParaRPr lang="ru-RU" altLang="zh-CN"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组织措施</a:t>
            </a:r>
            <a:endParaRPr lang="ru-RU" altLang="zh-CN"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ru-RU" sz="1600" dirty="0">
                <a:latin typeface="微软雅黑" panose="020B0503020204020204" pitchFamily="34" charset="-122"/>
                <a:ea typeface="微软雅黑" panose="020B0503020204020204" pitchFamily="34" charset="-122"/>
              </a:rPr>
              <a:t>教训</a:t>
            </a:r>
            <a:r>
              <a:rPr lang="en-US" altLang="zh-CN" sz="1600" dirty="0">
                <a:latin typeface="微软雅黑" panose="020B0503020204020204" pitchFamily="34" charset="-122"/>
                <a:ea typeface="微软雅黑" panose="020B0503020204020204" pitchFamily="34" charset="-122"/>
              </a:rPr>
              <a:t>/</a:t>
            </a:r>
            <a:r>
              <a:rPr lang="zh-CN" altLang="ru-RU" sz="1600" dirty="0">
                <a:latin typeface="微软雅黑" panose="020B0503020204020204" pitchFamily="34" charset="-122"/>
                <a:ea typeface="微软雅黑" panose="020B0503020204020204" pitchFamily="34" charset="-122"/>
              </a:rPr>
              <a:t>须知</a:t>
            </a:r>
          </a:p>
          <a:p>
            <a:pPr marL="800100" lvl="1" indent="-342900">
              <a:lnSpc>
                <a:spcPct val="150000"/>
              </a:lnSpc>
              <a:buFont typeface="Arial" panose="020B0604020202020204" pitchFamily="34" charset="0"/>
              <a:buChar char="•"/>
            </a:pPr>
            <a:r>
              <a:rPr lang="zh-CN" altLang="ru-RU" sz="1600" dirty="0">
                <a:latin typeface="微软雅黑" panose="020B0503020204020204" pitchFamily="34" charset="-122"/>
                <a:ea typeface="微软雅黑" panose="020B0503020204020204" pitchFamily="34" charset="-122"/>
              </a:rPr>
              <a:t>通行</a:t>
            </a:r>
            <a:endParaRPr lang="ru-RU" altLang="zh-CN" sz="16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工作须知</a:t>
            </a:r>
            <a:endParaRPr lang="en-GB" altLang="zh-CN"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个人防护器材试用</a:t>
            </a:r>
            <a:r>
              <a:rPr lang="en-US" altLang="zh-CN" dirty="0">
                <a:latin typeface="微软雅黑" panose="020B0503020204020204" pitchFamily="34" charset="-122"/>
                <a:ea typeface="微软雅黑" panose="020B0503020204020204" pitchFamily="34" charset="-122"/>
              </a:rPr>
              <a:t> </a:t>
            </a:r>
            <a:endParaRPr lang="zh-CN" altLang="en-US" dirty="0">
              <a:solidFill>
                <a:srgbClr val="1B499B"/>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05157CF6-3FD0-4D21-B092-039027365840}"/>
              </a:ext>
            </a:extLst>
          </p:cNvPr>
          <p:cNvSpPr/>
          <p:nvPr/>
        </p:nvSpPr>
        <p:spPr>
          <a:xfrm>
            <a:off x="3120583" y="2813520"/>
            <a:ext cx="1210588"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风险处理</a:t>
            </a:r>
          </a:p>
        </p:txBody>
      </p:sp>
      <p:sp>
        <p:nvSpPr>
          <p:cNvPr id="11" name="Freeform 41">
            <a:extLst>
              <a:ext uri="{FF2B5EF4-FFF2-40B4-BE49-F238E27FC236}">
                <a16:creationId xmlns:a16="http://schemas.microsoft.com/office/drawing/2014/main" xmlns="" id="{2C6E6FD1-CF69-4EE9-ACEC-D8C5EB326E38}"/>
              </a:ext>
            </a:extLst>
          </p:cNvPr>
          <p:cNvSpPr>
            <a:spLocks noEditPoints="1"/>
          </p:cNvSpPr>
          <p:nvPr/>
        </p:nvSpPr>
        <p:spPr bwMode="auto">
          <a:xfrm>
            <a:off x="3495543" y="2157274"/>
            <a:ext cx="483968" cy="487437"/>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矩形 11">
            <a:extLst>
              <a:ext uri="{FF2B5EF4-FFF2-40B4-BE49-F238E27FC236}">
                <a16:creationId xmlns:a16="http://schemas.microsoft.com/office/drawing/2014/main" xmlns="" id="{684BDB9D-253F-4DCF-A47A-40A433B092F7}"/>
              </a:ext>
            </a:extLst>
          </p:cNvPr>
          <p:cNvSpPr/>
          <p:nvPr/>
        </p:nvSpPr>
        <p:spPr>
          <a:xfrm>
            <a:off x="7869705" y="2813520"/>
            <a:ext cx="1210588" cy="400110"/>
          </a:xfrm>
          <a:prstGeom prst="rect">
            <a:avLst/>
          </a:prstGeom>
        </p:spPr>
        <p:txBody>
          <a:bodyPr wrap="none">
            <a:spAutoFit/>
          </a:bodyPr>
          <a:lstStyle/>
          <a:p>
            <a:pPr algn="ct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风险转移</a:t>
            </a:r>
          </a:p>
        </p:txBody>
      </p:sp>
      <p:sp>
        <p:nvSpPr>
          <p:cNvPr id="13" name="Freeform 150">
            <a:extLst>
              <a:ext uri="{FF2B5EF4-FFF2-40B4-BE49-F238E27FC236}">
                <a16:creationId xmlns:a16="http://schemas.microsoft.com/office/drawing/2014/main" xmlns="" id="{A69908C8-C87E-4C04-B61B-92823E0B3837}"/>
              </a:ext>
            </a:extLst>
          </p:cNvPr>
          <p:cNvSpPr>
            <a:spLocks noEditPoints="1"/>
          </p:cNvSpPr>
          <p:nvPr/>
        </p:nvSpPr>
        <p:spPr bwMode="auto">
          <a:xfrm>
            <a:off x="8255129" y="2157274"/>
            <a:ext cx="445510" cy="484419"/>
          </a:xfrm>
          <a:custGeom>
            <a:avLst/>
            <a:gdLst>
              <a:gd name="T0" fmla="*/ 132 w 184"/>
              <a:gd name="T1" fmla="*/ 44 h 200"/>
              <a:gd name="T2" fmla="*/ 52 w 184"/>
              <a:gd name="T3" fmla="*/ 44 h 200"/>
              <a:gd name="T4" fmla="*/ 52 w 184"/>
              <a:gd name="T5" fmla="*/ 25 h 200"/>
              <a:gd name="T6" fmla="*/ 132 w 184"/>
              <a:gd name="T7" fmla="*/ 25 h 200"/>
              <a:gd name="T8" fmla="*/ 132 w 184"/>
              <a:gd name="T9" fmla="*/ 44 h 200"/>
              <a:gd name="T10" fmla="*/ 52 w 184"/>
              <a:gd name="T11" fmla="*/ 0 h 200"/>
              <a:gd name="T12" fmla="*/ 132 w 184"/>
              <a:gd name="T13" fmla="*/ 0 h 200"/>
              <a:gd name="T14" fmla="*/ 132 w 184"/>
              <a:gd name="T15" fmla="*/ 16 h 200"/>
              <a:gd name="T16" fmla="*/ 52 w 184"/>
              <a:gd name="T17" fmla="*/ 16 h 200"/>
              <a:gd name="T18" fmla="*/ 52 w 184"/>
              <a:gd name="T19" fmla="*/ 0 h 200"/>
              <a:gd name="T20" fmla="*/ 52 w 184"/>
              <a:gd name="T21" fmla="*/ 52 h 200"/>
              <a:gd name="T22" fmla="*/ 132 w 184"/>
              <a:gd name="T23" fmla="*/ 52 h 200"/>
              <a:gd name="T24" fmla="*/ 132 w 184"/>
              <a:gd name="T25" fmla="*/ 85 h 200"/>
              <a:gd name="T26" fmla="*/ 184 w 184"/>
              <a:gd name="T27" fmla="*/ 85 h 200"/>
              <a:gd name="T28" fmla="*/ 92 w 184"/>
              <a:gd name="T29" fmla="*/ 162 h 200"/>
              <a:gd name="T30" fmla="*/ 0 w 184"/>
              <a:gd name="T31" fmla="*/ 85 h 200"/>
              <a:gd name="T32" fmla="*/ 52 w 184"/>
              <a:gd name="T33" fmla="*/ 85 h 200"/>
              <a:gd name="T34" fmla="*/ 52 w 184"/>
              <a:gd name="T35" fmla="*/ 52 h 200"/>
              <a:gd name="T36" fmla="*/ 9 w 184"/>
              <a:gd name="T37" fmla="*/ 168 h 200"/>
              <a:gd name="T38" fmla="*/ 174 w 184"/>
              <a:gd name="T39" fmla="*/ 168 h 200"/>
              <a:gd name="T40" fmla="*/ 183 w 184"/>
              <a:gd name="T41" fmla="*/ 177 h 200"/>
              <a:gd name="T42" fmla="*/ 183 w 184"/>
              <a:gd name="T43" fmla="*/ 191 h 200"/>
              <a:gd name="T44" fmla="*/ 174 w 184"/>
              <a:gd name="T45" fmla="*/ 200 h 200"/>
              <a:gd name="T46" fmla="*/ 9 w 184"/>
              <a:gd name="T47" fmla="*/ 200 h 200"/>
              <a:gd name="T48" fmla="*/ 0 w 184"/>
              <a:gd name="T49" fmla="*/ 191 h 200"/>
              <a:gd name="T50" fmla="*/ 0 w 184"/>
              <a:gd name="T51" fmla="*/ 177 h 200"/>
              <a:gd name="T52" fmla="*/ 9 w 184"/>
              <a:gd name="T53" fmla="*/ 16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4" h="200">
                <a:moveTo>
                  <a:pt x="132" y="44"/>
                </a:moveTo>
                <a:cubicBezTo>
                  <a:pt x="52" y="44"/>
                  <a:pt x="52" y="44"/>
                  <a:pt x="52" y="44"/>
                </a:cubicBezTo>
                <a:cubicBezTo>
                  <a:pt x="52" y="25"/>
                  <a:pt x="52" y="25"/>
                  <a:pt x="52" y="25"/>
                </a:cubicBezTo>
                <a:cubicBezTo>
                  <a:pt x="132" y="25"/>
                  <a:pt x="132" y="25"/>
                  <a:pt x="132" y="25"/>
                </a:cubicBezTo>
                <a:lnTo>
                  <a:pt x="132" y="44"/>
                </a:lnTo>
                <a:close/>
                <a:moveTo>
                  <a:pt x="52" y="0"/>
                </a:moveTo>
                <a:cubicBezTo>
                  <a:pt x="132" y="0"/>
                  <a:pt x="132" y="0"/>
                  <a:pt x="132" y="0"/>
                </a:cubicBezTo>
                <a:cubicBezTo>
                  <a:pt x="132" y="16"/>
                  <a:pt x="132" y="16"/>
                  <a:pt x="132" y="16"/>
                </a:cubicBezTo>
                <a:cubicBezTo>
                  <a:pt x="52" y="16"/>
                  <a:pt x="52" y="16"/>
                  <a:pt x="52" y="16"/>
                </a:cubicBezTo>
                <a:lnTo>
                  <a:pt x="52" y="0"/>
                </a:lnTo>
                <a:close/>
                <a:moveTo>
                  <a:pt x="52" y="52"/>
                </a:moveTo>
                <a:cubicBezTo>
                  <a:pt x="132" y="52"/>
                  <a:pt x="132" y="52"/>
                  <a:pt x="132" y="52"/>
                </a:cubicBezTo>
                <a:cubicBezTo>
                  <a:pt x="132" y="85"/>
                  <a:pt x="132" y="85"/>
                  <a:pt x="132" y="85"/>
                </a:cubicBezTo>
                <a:cubicBezTo>
                  <a:pt x="184" y="85"/>
                  <a:pt x="184" y="85"/>
                  <a:pt x="184" y="85"/>
                </a:cubicBezTo>
                <a:cubicBezTo>
                  <a:pt x="92" y="162"/>
                  <a:pt x="92" y="162"/>
                  <a:pt x="92" y="162"/>
                </a:cubicBezTo>
                <a:cubicBezTo>
                  <a:pt x="0" y="85"/>
                  <a:pt x="0" y="85"/>
                  <a:pt x="0" y="85"/>
                </a:cubicBezTo>
                <a:cubicBezTo>
                  <a:pt x="52" y="85"/>
                  <a:pt x="52" y="85"/>
                  <a:pt x="52" y="85"/>
                </a:cubicBezTo>
                <a:lnTo>
                  <a:pt x="52" y="52"/>
                </a:lnTo>
                <a:close/>
                <a:moveTo>
                  <a:pt x="9" y="168"/>
                </a:moveTo>
                <a:cubicBezTo>
                  <a:pt x="174" y="168"/>
                  <a:pt x="174" y="168"/>
                  <a:pt x="174" y="168"/>
                </a:cubicBezTo>
                <a:cubicBezTo>
                  <a:pt x="179" y="168"/>
                  <a:pt x="183" y="172"/>
                  <a:pt x="183" y="177"/>
                </a:cubicBezTo>
                <a:cubicBezTo>
                  <a:pt x="183" y="191"/>
                  <a:pt x="183" y="191"/>
                  <a:pt x="183" y="191"/>
                </a:cubicBezTo>
                <a:cubicBezTo>
                  <a:pt x="183" y="196"/>
                  <a:pt x="179" y="200"/>
                  <a:pt x="174" y="200"/>
                </a:cubicBezTo>
                <a:cubicBezTo>
                  <a:pt x="9" y="200"/>
                  <a:pt x="9" y="200"/>
                  <a:pt x="9" y="200"/>
                </a:cubicBezTo>
                <a:cubicBezTo>
                  <a:pt x="4" y="200"/>
                  <a:pt x="0" y="196"/>
                  <a:pt x="0" y="191"/>
                </a:cubicBezTo>
                <a:cubicBezTo>
                  <a:pt x="0" y="177"/>
                  <a:pt x="0" y="177"/>
                  <a:pt x="0" y="177"/>
                </a:cubicBezTo>
                <a:cubicBezTo>
                  <a:pt x="0" y="172"/>
                  <a:pt x="4" y="168"/>
                  <a:pt x="9" y="16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矩形 13">
            <a:extLst>
              <a:ext uri="{FF2B5EF4-FFF2-40B4-BE49-F238E27FC236}">
                <a16:creationId xmlns:a16="http://schemas.microsoft.com/office/drawing/2014/main" xmlns="" id="{96B27FE8-C471-4A2D-B9CB-87F429884AAB}"/>
              </a:ext>
            </a:extLst>
          </p:cNvPr>
          <p:cNvSpPr/>
          <p:nvPr/>
        </p:nvSpPr>
        <p:spPr>
          <a:xfrm>
            <a:off x="7022227" y="3554266"/>
            <a:ext cx="2934573" cy="1572354"/>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保险：</a:t>
            </a:r>
            <a:endParaRPr lang="en-GB" altLang="zh-CN"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ru-RU" sz="1600" dirty="0">
                <a:latin typeface="微软雅黑" panose="020B0503020204020204" pitchFamily="34" charset="-122"/>
                <a:ea typeface="微软雅黑" panose="020B0503020204020204" pitchFamily="34" charset="-122"/>
              </a:rPr>
              <a:t>通过保险</a:t>
            </a:r>
            <a:r>
              <a:rPr lang="zh-CN" altLang="en-US" sz="1600" dirty="0">
                <a:latin typeface="微软雅黑" panose="020B0503020204020204" pitchFamily="34" charset="-122"/>
                <a:ea typeface="微软雅黑" panose="020B0503020204020204" pitchFamily="34" charset="-122"/>
              </a:rPr>
              <a:t>可转移</a:t>
            </a:r>
            <a:r>
              <a:rPr lang="zh-CN" altLang="ru-RU" sz="1600" dirty="0">
                <a:latin typeface="微软雅黑" panose="020B0503020204020204" pitchFamily="34" charset="-122"/>
                <a:ea typeface="微软雅黑" panose="020B0503020204020204" pitchFamily="34" charset="-122"/>
              </a:rPr>
              <a:t>损失</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 </a:t>
            </a:r>
            <a:endParaRPr lang="en-GB" altLang="zh-CN" sz="16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ru-RU" sz="1600" dirty="0">
                <a:latin typeface="微软雅黑" panose="020B0503020204020204" pitchFamily="34" charset="-122"/>
                <a:ea typeface="微软雅黑" panose="020B0503020204020204" pitchFamily="34" charset="-122"/>
              </a:rPr>
              <a:t>不太可靠的方法</a:t>
            </a:r>
            <a:r>
              <a:rPr lang="zh-CN" altLang="en-US" sz="1600" dirty="0">
                <a:latin typeface="微软雅黑" panose="020B0503020204020204" pitchFamily="34" charset="-122"/>
                <a:ea typeface="微软雅黑" panose="020B0503020204020204" pitchFamily="34" charset="-122"/>
              </a:rPr>
              <a:t>：损失已经造成！</a:t>
            </a:r>
          </a:p>
        </p:txBody>
      </p:sp>
      <p:sp>
        <p:nvSpPr>
          <p:cNvPr id="15" name="矩形 14">
            <a:extLst>
              <a:ext uri="{FF2B5EF4-FFF2-40B4-BE49-F238E27FC236}">
                <a16:creationId xmlns:a16="http://schemas.microsoft.com/office/drawing/2014/main" xmlns="" id="{A3839D37-93CE-41B4-A17C-8E629C02F94C}"/>
              </a:ext>
            </a:extLst>
          </p:cNvPr>
          <p:cNvSpPr/>
          <p:nvPr/>
        </p:nvSpPr>
        <p:spPr>
          <a:xfrm>
            <a:off x="7022227" y="5212685"/>
            <a:ext cx="2248773" cy="1207703"/>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ru-RU" dirty="0">
                <a:latin typeface="微软雅黑" panose="020B0503020204020204" pitchFamily="34" charset="-122"/>
                <a:ea typeface="微软雅黑" panose="020B0503020204020204" pitchFamily="34" charset="-122"/>
              </a:rPr>
              <a:t>其他：</a:t>
            </a:r>
            <a:endParaRPr lang="ru-RU" altLang="zh-CN"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ru-RU" sz="1600" dirty="0">
                <a:latin typeface="微软雅黑" panose="020B0503020204020204" pitchFamily="34" charset="-122"/>
                <a:ea typeface="微软雅黑" panose="020B0503020204020204" pitchFamily="34" charset="-122"/>
              </a:rPr>
              <a:t>承包商</a:t>
            </a:r>
            <a:endParaRPr lang="zh-CN" altLang="en-US" sz="16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ru-RU" sz="1600" dirty="0">
                <a:latin typeface="微软雅黑" panose="020B0503020204020204" pitchFamily="34" charset="-122"/>
                <a:ea typeface="微软雅黑" panose="020B0503020204020204" pitchFamily="34" charset="-122"/>
              </a:rPr>
              <a:t>租赁</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4324793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F2EDC9B-0C97-4DAB-BF42-C1E472E265A3}"/>
              </a:ext>
            </a:extLst>
          </p:cNvPr>
          <p:cNvPicPr>
            <a:picLocks noChangeAspect="1"/>
          </p:cNvPicPr>
          <p:nvPr/>
        </p:nvPicPr>
        <p:blipFill rotWithShape="1">
          <a:blip r:embed="rId2">
            <a:extLst>
              <a:ext uri="{28A0092B-C50C-407E-A947-70E740481C1C}">
                <a14:useLocalDpi xmlns:a14="http://schemas.microsoft.com/office/drawing/2010/main" val="0"/>
              </a:ext>
            </a:extLst>
          </a:blip>
          <a:srcRect l="30847" r="3654"/>
          <a:stretch/>
        </p:blipFill>
        <p:spPr>
          <a:xfrm>
            <a:off x="1" y="2"/>
            <a:ext cx="6734628" cy="6857999"/>
          </a:xfrm>
          <a:custGeom>
            <a:avLst/>
            <a:gdLst>
              <a:gd name="connsiteX0" fmla="*/ 0 w 6734628"/>
              <a:gd name="connsiteY0" fmla="*/ 0 h 6857999"/>
              <a:gd name="connsiteX1" fmla="*/ 6734628 w 6734628"/>
              <a:gd name="connsiteY1" fmla="*/ 0 h 6857999"/>
              <a:gd name="connsiteX2" fmla="*/ 5387702 w 6734628"/>
              <a:gd name="connsiteY2" fmla="*/ 6857999 h 6857999"/>
              <a:gd name="connsiteX3" fmla="*/ 0 w 673462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34628" h="6857999">
                <a:moveTo>
                  <a:pt x="0" y="0"/>
                </a:moveTo>
                <a:lnTo>
                  <a:pt x="6734628" y="0"/>
                </a:lnTo>
                <a:lnTo>
                  <a:pt x="5387702" y="6857999"/>
                </a:lnTo>
                <a:lnTo>
                  <a:pt x="0" y="6857999"/>
                </a:lnTo>
                <a:close/>
              </a:path>
            </a:pathLst>
          </a:custGeom>
        </p:spPr>
      </p:pic>
      <p:sp>
        <p:nvSpPr>
          <p:cNvPr id="8" name="矩形 7">
            <a:extLst>
              <a:ext uri="{FF2B5EF4-FFF2-40B4-BE49-F238E27FC236}">
                <a16:creationId xmlns:a16="http://schemas.microsoft.com/office/drawing/2014/main" xmlns="" id="{801111F3-3DB0-4EED-A38A-392788BE3151}"/>
              </a:ext>
            </a:extLst>
          </p:cNvPr>
          <p:cNvSpPr/>
          <p:nvPr/>
        </p:nvSpPr>
        <p:spPr>
          <a:xfrm rot="666338">
            <a:off x="6220136" y="-384513"/>
            <a:ext cx="201412" cy="76270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xmlns="" id="{EB9B902A-C17E-4915-8879-DE69BF7963DC}"/>
              </a:ext>
            </a:extLst>
          </p:cNvPr>
          <p:cNvSpPr/>
          <p:nvPr/>
        </p:nvSpPr>
        <p:spPr>
          <a:xfrm>
            <a:off x="6603999" y="1962339"/>
            <a:ext cx="2844801" cy="2037018"/>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xmlns="" id="{D21254F2-359B-461A-90AF-399F1B9DD98D}"/>
              </a:ext>
            </a:extLst>
          </p:cNvPr>
          <p:cNvSpPr txBox="1"/>
          <p:nvPr/>
        </p:nvSpPr>
        <p:spPr>
          <a:xfrm>
            <a:off x="7532913" y="2049824"/>
            <a:ext cx="986971" cy="1862048"/>
          </a:xfrm>
          <a:prstGeom prst="rect">
            <a:avLst/>
          </a:prstGeom>
          <a:noFill/>
        </p:spPr>
        <p:txBody>
          <a:bodyPr wrap="square" rtlCol="0">
            <a:spAutoFit/>
          </a:bodyPr>
          <a:lstStyle/>
          <a:p>
            <a:pPr algn="ctr"/>
            <a:r>
              <a:rPr lang="en-US" altLang="zh-CN" sz="11500" dirty="0">
                <a:solidFill>
                  <a:schemeClr val="bg1"/>
                </a:solidFill>
                <a:latin typeface="Arial" panose="020B0604020202020204" pitchFamily="34" charset="0"/>
                <a:cs typeface="Arial" panose="020B0604020202020204" pitchFamily="34" charset="0"/>
              </a:rPr>
              <a:t>3</a:t>
            </a:r>
            <a:endParaRPr lang="zh-CN" altLang="en-US" sz="11500" dirty="0">
              <a:solidFill>
                <a:schemeClr val="bg1"/>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xmlns="" id="{C459E868-F78A-429F-8259-8CCC75593A3E}"/>
              </a:ext>
            </a:extLst>
          </p:cNvPr>
          <p:cNvSpPr/>
          <p:nvPr/>
        </p:nvSpPr>
        <p:spPr>
          <a:xfrm>
            <a:off x="6603999" y="4397644"/>
            <a:ext cx="4560864" cy="707886"/>
          </a:xfrm>
          <a:prstGeom prst="rect">
            <a:avLst/>
          </a:prstGeom>
        </p:spPr>
        <p:txBody>
          <a:bodyPr wrap="none">
            <a:spAutoFit/>
          </a:bodyPr>
          <a:lstStyle/>
          <a:p>
            <a:pPr eaLnBrk="0" hangingPunct="0"/>
            <a:r>
              <a:rPr lang="en-US" altLang="zh-CN" sz="4000" b="1" dirty="0">
                <a:solidFill>
                  <a:srgbClr val="25536D"/>
                </a:solidFill>
                <a:latin typeface="黑体" panose="02010609060101010101" pitchFamily="49" charset="-122"/>
                <a:ea typeface="黑体" panose="02010609060101010101" pitchFamily="49" charset="-122"/>
              </a:rPr>
              <a:t>EHS</a:t>
            </a:r>
            <a:r>
              <a:rPr lang="zh-CN" altLang="en-US" sz="4000" b="1" dirty="0">
                <a:solidFill>
                  <a:srgbClr val="25536D"/>
                </a:solidFill>
                <a:latin typeface="黑体" panose="02010609060101010101" pitchFamily="49" charset="-122"/>
                <a:ea typeface="黑体" panose="02010609060101010101" pitchFamily="49" charset="-122"/>
              </a:rPr>
              <a:t>风险管理新进展</a:t>
            </a:r>
          </a:p>
        </p:txBody>
      </p:sp>
      <p:sp>
        <p:nvSpPr>
          <p:cNvPr id="2" name="矩形 1">
            <a:extLst>
              <a:ext uri="{FF2B5EF4-FFF2-40B4-BE49-F238E27FC236}">
                <a16:creationId xmlns:a16="http://schemas.microsoft.com/office/drawing/2014/main" xmlns="" id="{2C3A84A9-71AB-4742-806D-CAAD19084547}"/>
              </a:ext>
            </a:extLst>
          </p:cNvPr>
          <p:cNvSpPr/>
          <p:nvPr/>
        </p:nvSpPr>
        <p:spPr>
          <a:xfrm>
            <a:off x="6320842" y="5149874"/>
            <a:ext cx="3786614" cy="707886"/>
          </a:xfrm>
          <a:prstGeom prst="rect">
            <a:avLst/>
          </a:prstGeom>
        </p:spPr>
        <p:txBody>
          <a:bodyPr wrap="none">
            <a:spAutoFit/>
          </a:bodyPr>
          <a:lstStyle/>
          <a:p>
            <a:pPr eaLnBrk="0" hangingPunct="0"/>
            <a:r>
              <a:rPr lang="zh-CN" altLang="en-US" sz="4000" b="1" dirty="0">
                <a:solidFill>
                  <a:srgbClr val="25536D"/>
                </a:solidFill>
                <a:latin typeface="黑体" panose="02010609060101010101" pitchFamily="49" charset="-122"/>
                <a:ea typeface="黑体" panose="02010609060101010101" pitchFamily="49" charset="-122"/>
              </a:rPr>
              <a:t>（瓶颈与对策）</a:t>
            </a:r>
          </a:p>
        </p:txBody>
      </p:sp>
    </p:spTree>
    <p:extLst>
      <p:ext uri="{BB962C8B-B14F-4D97-AF65-F5344CB8AC3E}">
        <p14:creationId xmlns:p14="http://schemas.microsoft.com/office/powerpoint/2010/main" val="2415738704"/>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A2A1C177-AE2E-4765-B952-E7745C3C561A}"/>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C4D3979B-9E7F-4714-9BAD-D4805B530D42}"/>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BB989DCB-A556-4C86-85CF-AA93BFF597B3}"/>
              </a:ext>
            </a:extLst>
          </p:cNvPr>
          <p:cNvSpPr/>
          <p:nvPr/>
        </p:nvSpPr>
        <p:spPr>
          <a:xfrm>
            <a:off x="479425" y="208487"/>
            <a:ext cx="1826141" cy="584775"/>
          </a:xfrm>
          <a:prstGeom prst="rect">
            <a:avLst/>
          </a:prstGeom>
        </p:spPr>
        <p:txBody>
          <a:bodyPr wrap="non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认识风险</a:t>
            </a:r>
          </a:p>
        </p:txBody>
      </p:sp>
      <p:pic>
        <p:nvPicPr>
          <p:cNvPr id="11" name="图片 10">
            <a:extLst>
              <a:ext uri="{FF2B5EF4-FFF2-40B4-BE49-F238E27FC236}">
                <a16:creationId xmlns:a16="http://schemas.microsoft.com/office/drawing/2014/main" xmlns="" id="{45D5A1DE-99C6-4803-8F48-E6D79A961BFB}"/>
              </a:ext>
            </a:extLst>
          </p:cNvPr>
          <p:cNvPicPr>
            <a:picLocks noChangeAspect="1"/>
          </p:cNvPicPr>
          <p:nvPr/>
        </p:nvPicPr>
        <p:blipFill>
          <a:blip r:embed="rId2">
            <a:extLst>
              <a:ext uri="{28A0092B-C50C-407E-A947-70E740481C1C}">
                <a14:useLocalDpi xmlns:a14="http://schemas.microsoft.com/office/drawing/2010/main" val="0"/>
              </a:ext>
            </a:extLst>
          </a:blip>
          <a:srcRect l="25860" t="847" r="15631" b="847"/>
          <a:stretch>
            <a:fillRect/>
          </a:stretch>
        </p:blipFill>
        <p:spPr>
          <a:xfrm>
            <a:off x="-566057" y="951358"/>
            <a:ext cx="5270618" cy="5906642"/>
          </a:xfrm>
          <a:custGeom>
            <a:avLst/>
            <a:gdLst>
              <a:gd name="connsiteX0" fmla="*/ 456535 w 1826141"/>
              <a:gd name="connsiteY0" fmla="*/ 0 h 2046508"/>
              <a:gd name="connsiteX1" fmla="*/ 1826141 w 1826141"/>
              <a:gd name="connsiteY1" fmla="*/ 0 h 2046508"/>
              <a:gd name="connsiteX2" fmla="*/ 1369606 w 1826141"/>
              <a:gd name="connsiteY2" fmla="*/ 2046508 h 2046508"/>
              <a:gd name="connsiteX3" fmla="*/ 0 w 1826141"/>
              <a:gd name="connsiteY3" fmla="*/ 2046508 h 2046508"/>
            </a:gdLst>
            <a:ahLst/>
            <a:cxnLst>
              <a:cxn ang="0">
                <a:pos x="connsiteX0" y="connsiteY0"/>
              </a:cxn>
              <a:cxn ang="0">
                <a:pos x="connsiteX1" y="connsiteY1"/>
              </a:cxn>
              <a:cxn ang="0">
                <a:pos x="connsiteX2" y="connsiteY2"/>
              </a:cxn>
              <a:cxn ang="0">
                <a:pos x="connsiteX3" y="connsiteY3"/>
              </a:cxn>
            </a:cxnLst>
            <a:rect l="l" t="t" r="r" b="b"/>
            <a:pathLst>
              <a:path w="1826141" h="2046508">
                <a:moveTo>
                  <a:pt x="456535" y="0"/>
                </a:moveTo>
                <a:lnTo>
                  <a:pt x="1826141" y="0"/>
                </a:lnTo>
                <a:lnTo>
                  <a:pt x="1369606" y="2046508"/>
                </a:lnTo>
                <a:lnTo>
                  <a:pt x="0" y="2046508"/>
                </a:lnTo>
                <a:close/>
              </a:path>
            </a:pathLst>
          </a:custGeom>
        </p:spPr>
      </p:pic>
      <p:sp>
        <p:nvSpPr>
          <p:cNvPr id="12" name="矩形 11">
            <a:extLst>
              <a:ext uri="{FF2B5EF4-FFF2-40B4-BE49-F238E27FC236}">
                <a16:creationId xmlns:a16="http://schemas.microsoft.com/office/drawing/2014/main" xmlns="" id="{E993E893-B712-454F-85EA-BD151B1B961D}"/>
              </a:ext>
            </a:extLst>
          </p:cNvPr>
          <p:cNvSpPr/>
          <p:nvPr/>
        </p:nvSpPr>
        <p:spPr>
          <a:xfrm>
            <a:off x="5082900" y="2258954"/>
            <a:ext cx="6705600" cy="874407"/>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风险可能是设施（设备）、物料、环境等物的不安全状态，也可能是操作失误、操作不当、违章作业等人的不安全行为。</a:t>
            </a:r>
          </a:p>
        </p:txBody>
      </p:sp>
      <p:sp>
        <p:nvSpPr>
          <p:cNvPr id="13" name="平行四边形 12">
            <a:extLst>
              <a:ext uri="{FF2B5EF4-FFF2-40B4-BE49-F238E27FC236}">
                <a16:creationId xmlns:a16="http://schemas.microsoft.com/office/drawing/2014/main" xmlns="" id="{83B96875-7501-473D-B761-EC51827E3E29}"/>
              </a:ext>
            </a:extLst>
          </p:cNvPr>
          <p:cNvSpPr/>
          <p:nvPr/>
        </p:nvSpPr>
        <p:spPr>
          <a:xfrm>
            <a:off x="4448627" y="2615054"/>
            <a:ext cx="433496" cy="3104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a:extLst>
              <a:ext uri="{FF2B5EF4-FFF2-40B4-BE49-F238E27FC236}">
                <a16:creationId xmlns:a16="http://schemas.microsoft.com/office/drawing/2014/main" xmlns="" id="{FB90363C-9BD8-4E99-B11D-B23F0C5253ED}"/>
              </a:ext>
            </a:extLst>
          </p:cNvPr>
          <p:cNvSpPr/>
          <p:nvPr/>
        </p:nvSpPr>
        <p:spPr>
          <a:xfrm>
            <a:off x="4201399" y="3909714"/>
            <a:ext cx="433496" cy="310404"/>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4E7CC63-D6ED-489D-B9B5-DF861D1FC9B0}"/>
              </a:ext>
            </a:extLst>
          </p:cNvPr>
          <p:cNvSpPr/>
          <p:nvPr/>
        </p:nvSpPr>
        <p:spPr>
          <a:xfrm>
            <a:off x="4882123" y="3607605"/>
            <a:ext cx="6705600" cy="876458"/>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风险可以是一次事故、一种环境、一种状态的载体，也可以是可能产生不期望后果的人或物。 </a:t>
            </a:r>
          </a:p>
        </p:txBody>
      </p:sp>
      <p:sp>
        <p:nvSpPr>
          <p:cNvPr id="16" name="平行四边形 15">
            <a:extLst>
              <a:ext uri="{FF2B5EF4-FFF2-40B4-BE49-F238E27FC236}">
                <a16:creationId xmlns:a16="http://schemas.microsoft.com/office/drawing/2014/main" xmlns="" id="{4437450F-43D7-4DA1-8B63-61AAF9FCB69B}"/>
              </a:ext>
            </a:extLst>
          </p:cNvPr>
          <p:cNvSpPr/>
          <p:nvPr/>
        </p:nvSpPr>
        <p:spPr>
          <a:xfrm>
            <a:off x="3925625" y="5149750"/>
            <a:ext cx="433496" cy="310404"/>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E85169DC-ECFB-4B95-B526-C5A933AD11FC}"/>
              </a:ext>
            </a:extLst>
          </p:cNvPr>
          <p:cNvSpPr/>
          <p:nvPr/>
        </p:nvSpPr>
        <p:spPr>
          <a:xfrm>
            <a:off x="4605867" y="4866723"/>
            <a:ext cx="6702551" cy="876458"/>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风险辨识是风险管理的基础，其成功与否，直接关系到风险管理的成败。</a:t>
            </a:r>
          </a:p>
        </p:txBody>
      </p:sp>
    </p:spTree>
    <p:extLst>
      <p:ext uri="{BB962C8B-B14F-4D97-AF65-F5344CB8AC3E}">
        <p14:creationId xmlns:p14="http://schemas.microsoft.com/office/powerpoint/2010/main" val="295683266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98BC25C-ACBA-4B92-814F-E133EC4FB138}"/>
              </a:ext>
            </a:extLst>
          </p:cNvPr>
          <p:cNvPicPr>
            <a:picLocks noChangeAspect="1"/>
          </p:cNvPicPr>
          <p:nvPr/>
        </p:nvPicPr>
        <p:blipFill rotWithShape="1">
          <a:blip r:embed="rId2">
            <a:extLst>
              <a:ext uri="{28A0092B-C50C-407E-A947-70E740481C1C}">
                <a14:useLocalDpi xmlns:a14="http://schemas.microsoft.com/office/drawing/2010/main" val="0"/>
              </a:ext>
            </a:extLst>
          </a:blip>
          <a:srcRect b="10353"/>
          <a:stretch/>
        </p:blipFill>
        <p:spPr>
          <a:xfrm>
            <a:off x="0" y="1345630"/>
            <a:ext cx="8344616" cy="4166739"/>
          </a:xfrm>
          <a:prstGeom prst="rect">
            <a:avLst/>
          </a:prstGeom>
        </p:spPr>
      </p:pic>
      <p:sp>
        <p:nvSpPr>
          <p:cNvPr id="8" name="Text Box 13">
            <a:extLst>
              <a:ext uri="{FF2B5EF4-FFF2-40B4-BE49-F238E27FC236}">
                <a16:creationId xmlns:a16="http://schemas.microsoft.com/office/drawing/2014/main" xmlns="" id="{90FF42BE-124C-4570-AA19-9DD54CC11314}"/>
              </a:ext>
            </a:extLst>
          </p:cNvPr>
          <p:cNvSpPr txBox="1">
            <a:spLocks noChangeArrowheads="1"/>
          </p:cNvSpPr>
          <p:nvPr/>
        </p:nvSpPr>
        <p:spPr bwMode="auto">
          <a:xfrm>
            <a:off x="8039100" y="3034727"/>
            <a:ext cx="3862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ClrTx/>
              <a:buFontTx/>
              <a:buNone/>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风险管理的瓶颈在哪里</a:t>
            </a:r>
            <a:r>
              <a:rPr lang="en-US" altLang="zh-CN" sz="28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617672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6F7668B9-72F2-4CFC-91FD-5B23F9AAC701}"/>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4F1DDFA1-F04D-4B9E-BA82-4F49095842D5}"/>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E078DB9C-90DE-4A8D-B872-91E5198D1364}"/>
              </a:ext>
            </a:extLst>
          </p:cNvPr>
          <p:cNvSpPr/>
          <p:nvPr/>
        </p:nvSpPr>
        <p:spPr>
          <a:xfrm>
            <a:off x="479425" y="233109"/>
            <a:ext cx="3057247"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风险管理的瓶颈</a:t>
            </a:r>
          </a:p>
        </p:txBody>
      </p:sp>
      <p:pic>
        <p:nvPicPr>
          <p:cNvPr id="8" name="Picture 9">
            <a:extLst>
              <a:ext uri="{FF2B5EF4-FFF2-40B4-BE49-F238E27FC236}">
                <a16:creationId xmlns:a16="http://schemas.microsoft.com/office/drawing/2014/main" xmlns="" id="{91D4375C-535C-47DE-9DE5-4F7436642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930" y="1523554"/>
            <a:ext cx="5040312"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9">
            <a:extLst>
              <a:ext uri="{FF2B5EF4-FFF2-40B4-BE49-F238E27FC236}">
                <a16:creationId xmlns:a16="http://schemas.microsoft.com/office/drawing/2014/main" xmlns="" id="{333F785C-2113-4E8C-8E2A-F66E4E85B70C}"/>
              </a:ext>
            </a:extLst>
          </p:cNvPr>
          <p:cNvSpPr txBox="1">
            <a:spLocks noChangeArrowheads="1"/>
          </p:cNvSpPr>
          <p:nvPr/>
        </p:nvSpPr>
        <p:spPr bwMode="auto">
          <a:xfrm>
            <a:off x="2775345" y="6258178"/>
            <a:ext cx="656828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zh-CN" altLang="en-US" sz="1800" dirty="0">
                <a:latin typeface="微软雅黑" panose="020B0503020204020204" pitchFamily="34" charset="-122"/>
                <a:ea typeface="微软雅黑" panose="020B0503020204020204" pitchFamily="34" charset="-122"/>
              </a:rPr>
              <a:t>员工不易改变危险作业条件，但可以改变自己的不安全行为</a:t>
            </a:r>
          </a:p>
        </p:txBody>
      </p:sp>
      <p:sp>
        <p:nvSpPr>
          <p:cNvPr id="10" name="Text Box 10">
            <a:extLst>
              <a:ext uri="{FF2B5EF4-FFF2-40B4-BE49-F238E27FC236}">
                <a16:creationId xmlns:a16="http://schemas.microsoft.com/office/drawing/2014/main" xmlns="" id="{F0803E9A-2E36-481B-92B4-24083704C9BA}"/>
              </a:ext>
            </a:extLst>
          </p:cNvPr>
          <p:cNvSpPr txBox="1">
            <a:spLocks noChangeArrowheads="1"/>
          </p:cNvSpPr>
          <p:nvPr/>
        </p:nvSpPr>
        <p:spPr bwMode="auto">
          <a:xfrm>
            <a:off x="4043361" y="1302895"/>
            <a:ext cx="4032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CN"/>
            </a:defPPr>
            <a:lvl1pPr>
              <a:spcBef>
                <a:spcPts val="0"/>
              </a:spcBef>
              <a:buClrTx/>
              <a:buFontTx/>
              <a:buNone/>
              <a:defRPr sz="2800" b="1">
                <a:solidFill>
                  <a:schemeClr val="tx1">
                    <a:lumMod val="85000"/>
                    <a:lumOff val="15000"/>
                  </a:schemeClr>
                </a:solidFill>
                <a:latin typeface="微软雅黑" panose="020B0503020204020204" pitchFamily="34" charset="-122"/>
                <a:ea typeface="微软雅黑" panose="020B0503020204020204" pitchFamily="34" charset="-122"/>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ctr"/>
            <a:r>
              <a:rPr lang="zh-CN" altLang="en-US" sz="2000" dirty="0"/>
              <a:t>杜邦伤害统计金字塔</a:t>
            </a:r>
          </a:p>
        </p:txBody>
      </p:sp>
    </p:spTree>
    <p:extLst>
      <p:ext uri="{BB962C8B-B14F-4D97-AF65-F5344CB8AC3E}">
        <p14:creationId xmlns:p14="http://schemas.microsoft.com/office/powerpoint/2010/main" val="210184965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5B0217BD-9104-438A-B539-2939209F88C6}"/>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EE37176D-8F16-44AF-A2B1-1630C6C17641}"/>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1C9CD1BE-9B50-47F8-A7E4-585464CE3183}"/>
              </a:ext>
            </a:extLst>
          </p:cNvPr>
          <p:cNvSpPr/>
          <p:nvPr/>
        </p:nvSpPr>
        <p:spPr>
          <a:xfrm>
            <a:off x="504622" y="233109"/>
            <a:ext cx="3057247"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风险管理的瓶颈</a:t>
            </a:r>
          </a:p>
        </p:txBody>
      </p:sp>
      <p:sp>
        <p:nvSpPr>
          <p:cNvPr id="7" name="平行四边形 6">
            <a:extLst>
              <a:ext uri="{FF2B5EF4-FFF2-40B4-BE49-F238E27FC236}">
                <a16:creationId xmlns:a16="http://schemas.microsoft.com/office/drawing/2014/main" xmlns="" id="{CB1F666D-8153-439C-93F3-715C8C0D6E3C}"/>
              </a:ext>
            </a:extLst>
          </p:cNvPr>
          <p:cNvSpPr/>
          <p:nvPr/>
        </p:nvSpPr>
        <p:spPr>
          <a:xfrm>
            <a:off x="1145392" y="1959023"/>
            <a:ext cx="1582411" cy="936563"/>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xmlns="" id="{1CD41F6B-7356-49DC-A78A-836DA807735E}"/>
              </a:ext>
            </a:extLst>
          </p:cNvPr>
          <p:cNvSpPr/>
          <p:nvPr/>
        </p:nvSpPr>
        <p:spPr>
          <a:xfrm>
            <a:off x="3206837" y="1959023"/>
            <a:ext cx="1582411" cy="936563"/>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平行四边形 8">
            <a:extLst>
              <a:ext uri="{FF2B5EF4-FFF2-40B4-BE49-F238E27FC236}">
                <a16:creationId xmlns:a16="http://schemas.microsoft.com/office/drawing/2014/main" xmlns="" id="{DDA410FA-FBDB-4EE1-887B-AFC79CA50A7A}"/>
              </a:ext>
            </a:extLst>
          </p:cNvPr>
          <p:cNvSpPr/>
          <p:nvPr/>
        </p:nvSpPr>
        <p:spPr>
          <a:xfrm>
            <a:off x="5268282" y="1959022"/>
            <a:ext cx="1582411" cy="936563"/>
          </a:xfrm>
          <a:prstGeom prst="parallelogram">
            <a:avLst>
              <a:gd name="adj" fmla="val 209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a:extLst>
              <a:ext uri="{FF2B5EF4-FFF2-40B4-BE49-F238E27FC236}">
                <a16:creationId xmlns:a16="http://schemas.microsoft.com/office/drawing/2014/main" xmlns="" id="{BFC574E8-4587-4B35-A99A-20DAE6AFAECE}"/>
              </a:ext>
            </a:extLst>
          </p:cNvPr>
          <p:cNvSpPr/>
          <p:nvPr/>
        </p:nvSpPr>
        <p:spPr>
          <a:xfrm>
            <a:off x="7329727" y="1959021"/>
            <a:ext cx="1582411" cy="936563"/>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a:extLst>
              <a:ext uri="{FF2B5EF4-FFF2-40B4-BE49-F238E27FC236}">
                <a16:creationId xmlns:a16="http://schemas.microsoft.com/office/drawing/2014/main" xmlns="" id="{B42AFE52-B6C7-44FA-B32C-9500AEF125CF}"/>
              </a:ext>
            </a:extLst>
          </p:cNvPr>
          <p:cNvSpPr/>
          <p:nvPr/>
        </p:nvSpPr>
        <p:spPr>
          <a:xfrm>
            <a:off x="9391171" y="1959020"/>
            <a:ext cx="1582411" cy="936563"/>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8257D830-C3C3-4C58-A17C-B5098CB39442}"/>
              </a:ext>
            </a:extLst>
          </p:cNvPr>
          <p:cNvSpPr/>
          <p:nvPr/>
        </p:nvSpPr>
        <p:spPr>
          <a:xfrm>
            <a:off x="1611828" y="2242635"/>
            <a:ext cx="649537" cy="369332"/>
          </a:xfrm>
          <a:prstGeom prst="rect">
            <a:avLst/>
          </a:prstGeom>
        </p:spPr>
        <p:txBody>
          <a:bodyPr wrap="none">
            <a:spAutoFit/>
          </a:bodyPr>
          <a:lstStyle/>
          <a:p>
            <a:pPr>
              <a:spcBef>
                <a:spcPct val="0"/>
              </a:spcBef>
            </a:pPr>
            <a:r>
              <a:rPr lang="zh-CN" altLang="en-US" b="1" dirty="0">
                <a:solidFill>
                  <a:schemeClr val="bg1"/>
                </a:solidFill>
                <a:latin typeface="微软雅黑" panose="020B0503020204020204" pitchFamily="34" charset="-122"/>
                <a:ea typeface="微软雅黑" panose="020B0503020204020204" pitchFamily="34" charset="-122"/>
              </a:rPr>
              <a:t>管理</a:t>
            </a:r>
          </a:p>
        </p:txBody>
      </p:sp>
      <p:sp>
        <p:nvSpPr>
          <p:cNvPr id="13" name="矩形 12">
            <a:extLst>
              <a:ext uri="{FF2B5EF4-FFF2-40B4-BE49-F238E27FC236}">
                <a16:creationId xmlns:a16="http://schemas.microsoft.com/office/drawing/2014/main" xmlns="" id="{CC3573DC-9372-4F81-95CD-4BF2734E7D83}"/>
              </a:ext>
            </a:extLst>
          </p:cNvPr>
          <p:cNvSpPr/>
          <p:nvPr/>
        </p:nvSpPr>
        <p:spPr>
          <a:xfrm>
            <a:off x="3673273" y="2242635"/>
            <a:ext cx="649537" cy="369332"/>
          </a:xfrm>
          <a:prstGeom prst="rect">
            <a:avLst/>
          </a:prstGeom>
        </p:spPr>
        <p:txBody>
          <a:bodyPr wrap="none">
            <a:spAutoFit/>
          </a:bodyPr>
          <a:lstStyle/>
          <a:p>
            <a:pPr>
              <a:spcBef>
                <a:spcPct val="0"/>
              </a:spcBef>
            </a:pPr>
            <a:r>
              <a:rPr lang="zh-CN" altLang="en-US" b="1" dirty="0">
                <a:solidFill>
                  <a:schemeClr val="bg1"/>
                </a:solidFill>
                <a:latin typeface="微软雅黑" panose="020B0503020204020204" pitchFamily="34" charset="-122"/>
                <a:ea typeface="微软雅黑" panose="020B0503020204020204" pitchFamily="34" charset="-122"/>
              </a:rPr>
              <a:t>根本</a:t>
            </a:r>
          </a:p>
        </p:txBody>
      </p:sp>
      <p:sp>
        <p:nvSpPr>
          <p:cNvPr id="14" name="矩形 13">
            <a:extLst>
              <a:ext uri="{FF2B5EF4-FFF2-40B4-BE49-F238E27FC236}">
                <a16:creationId xmlns:a16="http://schemas.microsoft.com/office/drawing/2014/main" xmlns="" id="{C69D43F4-F3D0-4C29-8D70-8C530217E890}"/>
              </a:ext>
            </a:extLst>
          </p:cNvPr>
          <p:cNvSpPr/>
          <p:nvPr/>
        </p:nvSpPr>
        <p:spPr>
          <a:xfrm>
            <a:off x="5734718" y="2242635"/>
            <a:ext cx="649537" cy="369332"/>
          </a:xfrm>
          <a:prstGeom prst="rect">
            <a:avLst/>
          </a:prstGeom>
        </p:spPr>
        <p:txBody>
          <a:bodyPr wrap="none">
            <a:spAutoFit/>
          </a:bodyPr>
          <a:lstStyle/>
          <a:p>
            <a:pPr>
              <a:spcBef>
                <a:spcPct val="0"/>
              </a:spcBef>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直接</a:t>
            </a:r>
          </a:p>
        </p:txBody>
      </p:sp>
      <p:sp>
        <p:nvSpPr>
          <p:cNvPr id="15" name="矩形 14">
            <a:extLst>
              <a:ext uri="{FF2B5EF4-FFF2-40B4-BE49-F238E27FC236}">
                <a16:creationId xmlns:a16="http://schemas.microsoft.com/office/drawing/2014/main" xmlns="" id="{2645C920-8475-4E4F-9F1C-818B708684D3}"/>
              </a:ext>
            </a:extLst>
          </p:cNvPr>
          <p:cNvSpPr/>
          <p:nvPr/>
        </p:nvSpPr>
        <p:spPr>
          <a:xfrm>
            <a:off x="7796163" y="2242635"/>
            <a:ext cx="649537" cy="369332"/>
          </a:xfrm>
          <a:prstGeom prst="rect">
            <a:avLst/>
          </a:prstGeom>
        </p:spPr>
        <p:txBody>
          <a:bodyPr wrap="none">
            <a:spAutoFit/>
          </a:bodyPr>
          <a:lstStyle/>
          <a:p>
            <a:pPr>
              <a:spcBef>
                <a:spcPct val="0"/>
              </a:spcBef>
            </a:pPr>
            <a:r>
              <a:rPr lang="zh-CN" altLang="en-US" b="1" dirty="0">
                <a:solidFill>
                  <a:schemeClr val="bg1"/>
                </a:solidFill>
                <a:latin typeface="微软雅黑" panose="020B0503020204020204" pitchFamily="34" charset="-122"/>
                <a:ea typeface="微软雅黑" panose="020B0503020204020204" pitchFamily="34" charset="-122"/>
              </a:rPr>
              <a:t>事件</a:t>
            </a:r>
          </a:p>
        </p:txBody>
      </p:sp>
      <p:sp>
        <p:nvSpPr>
          <p:cNvPr id="16" name="矩形 15">
            <a:extLst>
              <a:ext uri="{FF2B5EF4-FFF2-40B4-BE49-F238E27FC236}">
                <a16:creationId xmlns:a16="http://schemas.microsoft.com/office/drawing/2014/main" xmlns="" id="{BF200F84-3B83-4496-B4B7-256D86CE22CF}"/>
              </a:ext>
            </a:extLst>
          </p:cNvPr>
          <p:cNvSpPr/>
          <p:nvPr/>
        </p:nvSpPr>
        <p:spPr>
          <a:xfrm>
            <a:off x="9857607" y="2242635"/>
            <a:ext cx="649537" cy="369332"/>
          </a:xfrm>
          <a:prstGeom prst="rect">
            <a:avLst/>
          </a:prstGeom>
        </p:spPr>
        <p:txBody>
          <a:bodyPr wrap="none">
            <a:spAutoFit/>
          </a:bodyPr>
          <a:lstStyle/>
          <a:p>
            <a:pPr>
              <a:spcBef>
                <a:spcPct val="0"/>
              </a:spcBef>
            </a:pPr>
            <a:r>
              <a:rPr lang="zh-CN" altLang="en-US" b="1" dirty="0">
                <a:solidFill>
                  <a:schemeClr val="bg1"/>
                </a:solidFill>
                <a:latin typeface="微软雅黑" panose="020B0503020204020204" pitchFamily="34" charset="-122"/>
                <a:ea typeface="微软雅黑" panose="020B0503020204020204" pitchFamily="34" charset="-122"/>
              </a:rPr>
              <a:t>损失</a:t>
            </a:r>
          </a:p>
        </p:txBody>
      </p:sp>
      <p:sp>
        <p:nvSpPr>
          <p:cNvPr id="17" name="矩形 16">
            <a:extLst>
              <a:ext uri="{FF2B5EF4-FFF2-40B4-BE49-F238E27FC236}">
                <a16:creationId xmlns:a16="http://schemas.microsoft.com/office/drawing/2014/main" xmlns="" id="{386DFB98-F32D-4881-98E6-ECEAB7228A7A}"/>
              </a:ext>
            </a:extLst>
          </p:cNvPr>
          <p:cNvSpPr/>
          <p:nvPr/>
        </p:nvSpPr>
        <p:spPr>
          <a:xfrm>
            <a:off x="1028497" y="3136900"/>
            <a:ext cx="1699306" cy="270509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矩形 18">
            <a:extLst>
              <a:ext uri="{FF2B5EF4-FFF2-40B4-BE49-F238E27FC236}">
                <a16:creationId xmlns:a16="http://schemas.microsoft.com/office/drawing/2014/main" xmlns="" id="{AF7ECF67-B0A8-4E76-86BE-F54038701E51}"/>
              </a:ext>
            </a:extLst>
          </p:cNvPr>
          <p:cNvSpPr/>
          <p:nvPr/>
        </p:nvSpPr>
        <p:spPr>
          <a:xfrm>
            <a:off x="3089942" y="3136899"/>
            <a:ext cx="1699306" cy="270509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矩形 19">
            <a:extLst>
              <a:ext uri="{FF2B5EF4-FFF2-40B4-BE49-F238E27FC236}">
                <a16:creationId xmlns:a16="http://schemas.microsoft.com/office/drawing/2014/main" xmlns="" id="{754566DB-FFD5-44B5-8D7A-B53827AE9995}"/>
              </a:ext>
            </a:extLst>
          </p:cNvPr>
          <p:cNvSpPr/>
          <p:nvPr/>
        </p:nvSpPr>
        <p:spPr>
          <a:xfrm>
            <a:off x="5209833" y="3136900"/>
            <a:ext cx="1699306" cy="270509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 name="矩形 20">
            <a:extLst>
              <a:ext uri="{FF2B5EF4-FFF2-40B4-BE49-F238E27FC236}">
                <a16:creationId xmlns:a16="http://schemas.microsoft.com/office/drawing/2014/main" xmlns="" id="{8699BA6D-E1FE-4458-BCE4-CBAD6D6C44E0}"/>
              </a:ext>
            </a:extLst>
          </p:cNvPr>
          <p:cNvSpPr/>
          <p:nvPr/>
        </p:nvSpPr>
        <p:spPr>
          <a:xfrm>
            <a:off x="7271278" y="3136898"/>
            <a:ext cx="1699306" cy="270509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a:extLst>
              <a:ext uri="{FF2B5EF4-FFF2-40B4-BE49-F238E27FC236}">
                <a16:creationId xmlns:a16="http://schemas.microsoft.com/office/drawing/2014/main" xmlns="" id="{42641A70-C97F-46C9-954D-AB11B4FA9FAB}"/>
              </a:ext>
            </a:extLst>
          </p:cNvPr>
          <p:cNvSpPr/>
          <p:nvPr/>
        </p:nvSpPr>
        <p:spPr>
          <a:xfrm>
            <a:off x="9332722" y="3136898"/>
            <a:ext cx="1699306" cy="270509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矩形 22">
            <a:extLst>
              <a:ext uri="{FF2B5EF4-FFF2-40B4-BE49-F238E27FC236}">
                <a16:creationId xmlns:a16="http://schemas.microsoft.com/office/drawing/2014/main" xmlns="" id="{D87D0948-BD22-4670-AAE6-7A058632291A}"/>
              </a:ext>
            </a:extLst>
          </p:cNvPr>
          <p:cNvSpPr/>
          <p:nvPr/>
        </p:nvSpPr>
        <p:spPr>
          <a:xfrm>
            <a:off x="1208773" y="3460156"/>
            <a:ext cx="1338754" cy="2058577"/>
          </a:xfrm>
          <a:prstGeom prst="rect">
            <a:avLst/>
          </a:prstGeom>
        </p:spPr>
        <p:txBody>
          <a:bodyPr wrap="square">
            <a:spAutoFit/>
          </a:bodyPr>
          <a:lstStyle/>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政策 程序</a:t>
            </a:r>
          </a:p>
          <a:p>
            <a:pPr algn="ctr">
              <a:lnSpc>
                <a:spcPct val="120000"/>
              </a:lnSpc>
              <a:spcBef>
                <a:spcPct val="0"/>
              </a:spcBef>
            </a:pPr>
            <a:endParaRPr lang="zh-CN" altLang="en-US" dirty="0">
              <a:latin typeface="微软雅黑" panose="020B0503020204020204" pitchFamily="34" charset="-122"/>
              <a:ea typeface="微软雅黑" panose="020B0503020204020204" pitchFamily="34" charset="-122"/>
            </a:endParaRPr>
          </a:p>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信息</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指令</a:t>
            </a:r>
          </a:p>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培训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监督</a:t>
            </a:r>
          </a:p>
          <a:p>
            <a:pPr algn="ctr">
              <a:lnSpc>
                <a:spcPct val="120000"/>
              </a:lnSpc>
              <a:spcBef>
                <a:spcPct val="0"/>
              </a:spcBef>
            </a:pPr>
            <a:endParaRPr lang="zh-CN" altLang="en-US" dirty="0">
              <a:latin typeface="微软雅黑" panose="020B0503020204020204" pitchFamily="34" charset="-122"/>
              <a:ea typeface="微软雅黑" panose="020B0503020204020204" pitchFamily="34" charset="-122"/>
            </a:endParaRPr>
          </a:p>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应急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调查</a:t>
            </a:r>
          </a:p>
        </p:txBody>
      </p:sp>
      <p:sp>
        <p:nvSpPr>
          <p:cNvPr id="24" name="矩形 23">
            <a:extLst>
              <a:ext uri="{FF2B5EF4-FFF2-40B4-BE49-F238E27FC236}">
                <a16:creationId xmlns:a16="http://schemas.microsoft.com/office/drawing/2014/main" xmlns="" id="{7D505A48-15F9-44E1-89F1-8DB80EC858C3}"/>
              </a:ext>
            </a:extLst>
          </p:cNvPr>
          <p:cNvSpPr/>
          <p:nvPr/>
        </p:nvSpPr>
        <p:spPr>
          <a:xfrm>
            <a:off x="3278520" y="3958753"/>
            <a:ext cx="1322148" cy="1061381"/>
          </a:xfrm>
          <a:prstGeom prst="rect">
            <a:avLst/>
          </a:prstGeom>
        </p:spPr>
        <p:txBody>
          <a:bodyPr wrap="square">
            <a:spAutoFit/>
          </a:bodyPr>
          <a:lstStyle/>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管理</a:t>
            </a:r>
          </a:p>
          <a:p>
            <a:pPr algn="ctr">
              <a:lnSpc>
                <a:spcPct val="120000"/>
              </a:lnSpc>
              <a:spcBef>
                <a:spcPct val="0"/>
              </a:spcBef>
            </a:pPr>
            <a:endParaRPr lang="zh-CN" altLang="en-US" dirty="0">
              <a:latin typeface="微软雅黑" panose="020B0503020204020204" pitchFamily="34" charset="-122"/>
              <a:ea typeface="微软雅黑" panose="020B0503020204020204" pitchFamily="34" charset="-122"/>
            </a:endParaRPr>
          </a:p>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人的因素</a:t>
            </a:r>
          </a:p>
        </p:txBody>
      </p:sp>
      <p:sp>
        <p:nvSpPr>
          <p:cNvPr id="25" name="矩形 24">
            <a:extLst>
              <a:ext uri="{FF2B5EF4-FFF2-40B4-BE49-F238E27FC236}">
                <a16:creationId xmlns:a16="http://schemas.microsoft.com/office/drawing/2014/main" xmlns="" id="{428D3F23-22A5-408B-A77A-E98BEC4708EA}"/>
              </a:ext>
            </a:extLst>
          </p:cNvPr>
          <p:cNvSpPr/>
          <p:nvPr/>
        </p:nvSpPr>
        <p:spPr>
          <a:xfrm>
            <a:off x="5298025" y="3294180"/>
            <a:ext cx="1552668" cy="2390526"/>
          </a:xfrm>
          <a:prstGeom prst="rect">
            <a:avLst/>
          </a:prstGeom>
        </p:spPr>
        <p:txBody>
          <a:bodyPr wrap="square">
            <a:spAutoFit/>
          </a:bodyPr>
          <a:lstStyle/>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不安全行为</a:t>
            </a:r>
          </a:p>
          <a:p>
            <a:pPr algn="ctr">
              <a:lnSpc>
                <a:spcPct val="120000"/>
              </a:lnSpc>
              <a:spcBef>
                <a:spcPct val="0"/>
              </a:spcBef>
            </a:pPr>
            <a:r>
              <a:rPr lang="en-US" altLang="zh-CN" dirty="0">
                <a:latin typeface="微软雅黑" panose="020B0503020204020204" pitchFamily="34" charset="-122"/>
                <a:ea typeface="微软雅黑" panose="020B0503020204020204" pitchFamily="34" charset="-122"/>
              </a:rPr>
              <a:t>96%</a:t>
            </a:r>
          </a:p>
          <a:p>
            <a:pPr algn="ctr">
              <a:lnSpc>
                <a:spcPct val="120000"/>
              </a:lnSpc>
              <a:spcBef>
                <a:spcPct val="0"/>
              </a:spcBef>
            </a:pPr>
            <a:endParaRPr lang="en-US" altLang="zh-CN" dirty="0">
              <a:latin typeface="微软雅黑" panose="020B0503020204020204" pitchFamily="34" charset="-122"/>
              <a:ea typeface="微软雅黑" panose="020B0503020204020204" pitchFamily="34" charset="-122"/>
            </a:endParaRPr>
          </a:p>
          <a:p>
            <a:pPr algn="ctr">
              <a:lnSpc>
                <a:spcPct val="120000"/>
              </a:lnSpc>
              <a:spcBef>
                <a:spcPct val="0"/>
              </a:spcBef>
            </a:pPr>
            <a:r>
              <a:rPr lang="zh-CN" altLang="en-US" dirty="0">
                <a:latin typeface="微软雅黑" panose="020B0503020204020204" pitchFamily="34" charset="-122"/>
                <a:ea typeface="微软雅黑" panose="020B0503020204020204" pitchFamily="34" charset="-122"/>
              </a:rPr>
              <a:t>不安全条件</a:t>
            </a:r>
          </a:p>
          <a:p>
            <a:pPr algn="ctr">
              <a:lnSpc>
                <a:spcPct val="120000"/>
              </a:lnSpc>
              <a:spcBef>
                <a:spcPct val="0"/>
              </a:spcBef>
            </a:pPr>
            <a:r>
              <a:rPr lang="en-US" altLang="zh-CN" dirty="0">
                <a:latin typeface="微软雅黑" panose="020B0503020204020204" pitchFamily="34" charset="-122"/>
                <a:ea typeface="微软雅黑" panose="020B0503020204020204" pitchFamily="34" charset="-122"/>
              </a:rPr>
              <a:t>4%</a:t>
            </a:r>
          </a:p>
          <a:p>
            <a:pPr algn="ctr">
              <a:lnSpc>
                <a:spcPct val="120000"/>
              </a:lnSpc>
              <a:spcBef>
                <a:spcPct val="0"/>
              </a:spcBef>
            </a:pPr>
            <a:endParaRPr lang="en-US" altLang="zh-CN" dirty="0">
              <a:latin typeface="微软雅黑" panose="020B0503020204020204" pitchFamily="34" charset="-122"/>
              <a:ea typeface="微软雅黑" panose="020B0503020204020204" pitchFamily="34" charset="-122"/>
            </a:endParaRPr>
          </a:p>
          <a:p>
            <a:pPr algn="ctr">
              <a:lnSpc>
                <a:spcPct val="120000"/>
              </a:lnSpc>
              <a:spcBef>
                <a:spcPct val="0"/>
              </a:spcBef>
            </a:pPr>
            <a:r>
              <a:rPr lang="zh-CN" altLang="en-US" sz="1400" dirty="0">
                <a:latin typeface="微软雅黑" panose="020B0503020204020204" pitchFamily="34" charset="-122"/>
                <a:ea typeface="微软雅黑" panose="020B0503020204020204" pitchFamily="34" charset="-122"/>
              </a:rPr>
              <a:t>（杜邦数据）</a:t>
            </a:r>
          </a:p>
        </p:txBody>
      </p:sp>
      <p:sp>
        <p:nvSpPr>
          <p:cNvPr id="26" name="Rectangle 42">
            <a:extLst>
              <a:ext uri="{FF2B5EF4-FFF2-40B4-BE49-F238E27FC236}">
                <a16:creationId xmlns:a16="http://schemas.microsoft.com/office/drawing/2014/main" xmlns="" id="{34D7D1E9-F625-4F85-8F8A-56DA8396E4A4}"/>
              </a:ext>
            </a:extLst>
          </p:cNvPr>
          <p:cNvSpPr>
            <a:spLocks noChangeArrowheads="1"/>
          </p:cNvSpPr>
          <p:nvPr/>
        </p:nvSpPr>
        <p:spPr bwMode="auto">
          <a:xfrm>
            <a:off x="7429875" y="4124952"/>
            <a:ext cx="1382110" cy="72898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未预料</a:t>
            </a:r>
          </a:p>
          <a:p>
            <a:pPr algn="ctr">
              <a:lnSpc>
                <a:spcPct val="12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事件</a:t>
            </a:r>
          </a:p>
        </p:txBody>
      </p:sp>
      <p:sp>
        <p:nvSpPr>
          <p:cNvPr id="27" name="Rectangle 43">
            <a:extLst>
              <a:ext uri="{FF2B5EF4-FFF2-40B4-BE49-F238E27FC236}">
                <a16:creationId xmlns:a16="http://schemas.microsoft.com/office/drawing/2014/main" xmlns="" id="{430754A8-A6A7-400E-AFC8-27BE36F6F92A}"/>
              </a:ext>
            </a:extLst>
          </p:cNvPr>
          <p:cNvSpPr>
            <a:spLocks noChangeArrowheads="1"/>
          </p:cNvSpPr>
          <p:nvPr/>
        </p:nvSpPr>
        <p:spPr bwMode="auto">
          <a:xfrm>
            <a:off x="9645209" y="3626354"/>
            <a:ext cx="1074332" cy="172617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伤害</a:t>
            </a:r>
          </a:p>
          <a:p>
            <a:pPr algn="ctr">
              <a:lnSpc>
                <a:spcPct val="120000"/>
              </a:lnSpc>
              <a:spcBef>
                <a:spcPct val="0"/>
              </a:spcBef>
              <a:buNone/>
            </a:pP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损坏</a:t>
            </a:r>
          </a:p>
          <a:p>
            <a:pPr algn="ctr">
              <a:lnSpc>
                <a:spcPct val="120000"/>
              </a:lnSpc>
              <a:spcBef>
                <a:spcPct val="0"/>
              </a:spcBef>
              <a:buNone/>
            </a:pP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spcBef>
                <a:spcPct val="0"/>
              </a:spcBef>
              <a:buNone/>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损失</a:t>
            </a:r>
          </a:p>
        </p:txBody>
      </p:sp>
    </p:spTree>
    <p:extLst>
      <p:ext uri="{BB962C8B-B14F-4D97-AF65-F5344CB8AC3E}">
        <p14:creationId xmlns:p14="http://schemas.microsoft.com/office/powerpoint/2010/main" val="41443211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387AD60D-A94D-455B-A429-44E897D17429}"/>
              </a:ext>
            </a:extLst>
          </p:cNvPr>
          <p:cNvSpPr>
            <a:spLocks noEditPoints="1"/>
          </p:cNvSpPr>
          <p:nvPr/>
        </p:nvSpPr>
        <p:spPr bwMode="gray">
          <a:xfrm>
            <a:off x="1924050" y="1760538"/>
            <a:ext cx="7993063" cy="4405312"/>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70000">
                <a:schemeClr val="accent6"/>
              </a:gs>
              <a:gs pos="100000">
                <a:schemeClr val="accent6">
                  <a:lumMod val="60000"/>
                  <a:lumOff val="40000"/>
                </a:schemeClr>
              </a:gs>
            </a:gsLst>
            <a:lin ang="5400000" scaled="1"/>
          </a:gradFill>
          <a:ln>
            <a:noFill/>
          </a:ln>
          <a:effectLst>
            <a:outerShdw dist="206741" dir="8249373" algn="ctr" rotWithShape="0">
              <a:srgbClr val="C1D1D3">
                <a:alpha val="50000"/>
              </a:srgbClr>
            </a:outerShdw>
          </a:effectLst>
        </p:spPr>
        <p:txBody>
          <a:bodyPr/>
          <a:lstStyle/>
          <a:p>
            <a:endParaRPr lang="zh-CN" altLang="en-US"/>
          </a:p>
        </p:txBody>
      </p:sp>
      <p:sp>
        <p:nvSpPr>
          <p:cNvPr id="5" name="Text Box 3">
            <a:extLst>
              <a:ext uri="{FF2B5EF4-FFF2-40B4-BE49-F238E27FC236}">
                <a16:creationId xmlns:a16="http://schemas.microsoft.com/office/drawing/2014/main" xmlns="" id="{5BE76372-0972-43EB-BAA8-BE1679A3B606}"/>
              </a:ext>
            </a:extLst>
          </p:cNvPr>
          <p:cNvSpPr txBox="1">
            <a:spLocks noChangeArrowheads="1"/>
          </p:cNvSpPr>
          <p:nvPr/>
        </p:nvSpPr>
        <p:spPr bwMode="auto">
          <a:xfrm>
            <a:off x="8045449" y="3255308"/>
            <a:ext cx="31400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2000" dirty="0">
                <a:solidFill>
                  <a:schemeClr val="tx1">
                    <a:lumMod val="85000"/>
                    <a:lumOff val="15000"/>
                  </a:schemeClr>
                </a:solidFill>
                <a:latin typeface="Arial" panose="020B0604020202020204" pitchFamily="34" charset="0"/>
                <a:ea typeface="宋体" panose="02010600030101010101" pitchFamily="2" charset="-122"/>
              </a:rPr>
              <a:t>the </a:t>
            </a:r>
            <a:r>
              <a:rPr lang="en-US" altLang="zh-CN" sz="2000" dirty="0">
                <a:solidFill>
                  <a:schemeClr val="tx1">
                    <a:lumMod val="85000"/>
                    <a:lumOff val="15000"/>
                  </a:schemeClr>
                </a:solidFill>
                <a:ea typeface="宋体" panose="02010600030101010101" pitchFamily="2" charset="-122"/>
              </a:rPr>
              <a:t>petroleum industry</a:t>
            </a:r>
            <a:r>
              <a:rPr lang="en-US" altLang="zh-CN" sz="2000" dirty="0">
                <a:solidFill>
                  <a:schemeClr val="tx1">
                    <a:lumMod val="85000"/>
                    <a:lumOff val="15000"/>
                  </a:schemeClr>
                </a:solidFill>
                <a:latin typeface="Arial" panose="020B0604020202020204" pitchFamily="34" charset="0"/>
                <a:ea typeface="宋体" panose="02010600030101010101" pitchFamily="2" charset="-122"/>
              </a:rPr>
              <a:t> </a:t>
            </a:r>
          </a:p>
          <a:p>
            <a:pPr eaLnBrk="1" hangingPunct="1">
              <a:spcBef>
                <a:spcPct val="0"/>
              </a:spcBef>
              <a:buClrTx/>
              <a:buFontTx/>
              <a:buNone/>
            </a:pPr>
            <a:r>
              <a:rPr lang="en-US" altLang="zh-CN" sz="2000" dirty="0">
                <a:solidFill>
                  <a:schemeClr val="tx1">
                    <a:lumMod val="85000"/>
                    <a:lumOff val="15000"/>
                  </a:schemeClr>
                </a:solidFill>
                <a:latin typeface="Arial" panose="020B0604020202020204" pitchFamily="34" charset="0"/>
                <a:ea typeface="宋体" panose="02010600030101010101" pitchFamily="2" charset="-122"/>
              </a:rPr>
              <a:t>system</a:t>
            </a:r>
          </a:p>
        </p:txBody>
      </p:sp>
      <p:grpSp>
        <p:nvGrpSpPr>
          <p:cNvPr id="6" name="Group 4">
            <a:extLst>
              <a:ext uri="{FF2B5EF4-FFF2-40B4-BE49-F238E27FC236}">
                <a16:creationId xmlns:a16="http://schemas.microsoft.com/office/drawing/2014/main" xmlns="" id="{D6D4EC31-759E-4BEB-94A0-B05C23AADA64}"/>
              </a:ext>
            </a:extLst>
          </p:cNvPr>
          <p:cNvGrpSpPr>
            <a:grpSpLocks/>
          </p:cNvGrpSpPr>
          <p:nvPr/>
        </p:nvGrpSpPr>
        <p:grpSpPr bwMode="auto">
          <a:xfrm>
            <a:off x="6604000" y="4216400"/>
            <a:ext cx="1704975" cy="1885950"/>
            <a:chOff x="1711" y="2781"/>
            <a:chExt cx="1074" cy="1188"/>
          </a:xfrm>
        </p:grpSpPr>
        <p:sp>
          <p:nvSpPr>
            <p:cNvPr id="7" name="Oval 5">
              <a:extLst>
                <a:ext uri="{FF2B5EF4-FFF2-40B4-BE49-F238E27FC236}">
                  <a16:creationId xmlns:a16="http://schemas.microsoft.com/office/drawing/2014/main" xmlns="" id="{27CC5729-816C-4CEF-BA38-5D59AE29493C}"/>
                </a:ext>
              </a:extLst>
            </p:cNvPr>
            <p:cNvSpPr>
              <a:spLocks noChangeArrowheads="1"/>
            </p:cNvSpPr>
            <p:nvPr/>
          </p:nvSpPr>
          <p:spPr bwMode="gray">
            <a:xfrm rot="-723406">
              <a:off x="1754" y="3549"/>
              <a:ext cx="906" cy="420"/>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8" name="Oval 6">
              <a:extLst>
                <a:ext uri="{FF2B5EF4-FFF2-40B4-BE49-F238E27FC236}">
                  <a16:creationId xmlns:a16="http://schemas.microsoft.com/office/drawing/2014/main" xmlns="" id="{0A2A4F0F-AE36-45CC-B962-AE9698DC83E5}"/>
                </a:ext>
              </a:extLst>
            </p:cNvPr>
            <p:cNvSpPr>
              <a:spLocks noChangeArrowheads="1"/>
            </p:cNvSpPr>
            <p:nvPr/>
          </p:nvSpPr>
          <p:spPr bwMode="gray">
            <a:xfrm>
              <a:off x="1711" y="2781"/>
              <a:ext cx="1074" cy="1075"/>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9" name="Oval 7">
              <a:extLst>
                <a:ext uri="{FF2B5EF4-FFF2-40B4-BE49-F238E27FC236}">
                  <a16:creationId xmlns:a16="http://schemas.microsoft.com/office/drawing/2014/main" xmlns="" id="{B9D7673A-893F-4934-B22E-17B5CA24C081}"/>
                </a:ext>
              </a:extLst>
            </p:cNvPr>
            <p:cNvSpPr>
              <a:spLocks noChangeArrowheads="1"/>
            </p:cNvSpPr>
            <p:nvPr/>
          </p:nvSpPr>
          <p:spPr bwMode="gray">
            <a:xfrm>
              <a:off x="1724" y="2787"/>
              <a:ext cx="1049" cy="1048"/>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10" name="Oval 8">
              <a:extLst>
                <a:ext uri="{FF2B5EF4-FFF2-40B4-BE49-F238E27FC236}">
                  <a16:creationId xmlns:a16="http://schemas.microsoft.com/office/drawing/2014/main" xmlns="" id="{BDDF703B-CD9B-4214-BDB7-0A67E753AE8A}"/>
                </a:ext>
              </a:extLst>
            </p:cNvPr>
            <p:cNvSpPr>
              <a:spLocks noChangeArrowheads="1"/>
            </p:cNvSpPr>
            <p:nvPr/>
          </p:nvSpPr>
          <p:spPr bwMode="gray">
            <a:xfrm>
              <a:off x="1735" y="2797"/>
              <a:ext cx="998" cy="980"/>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11" name="Oval 9">
              <a:extLst>
                <a:ext uri="{FF2B5EF4-FFF2-40B4-BE49-F238E27FC236}">
                  <a16:creationId xmlns:a16="http://schemas.microsoft.com/office/drawing/2014/main" xmlns="" id="{F220FA62-3E05-4DA7-B3A3-5EE546DC23D6}"/>
                </a:ext>
              </a:extLst>
            </p:cNvPr>
            <p:cNvSpPr>
              <a:spLocks noChangeArrowheads="1"/>
            </p:cNvSpPr>
            <p:nvPr/>
          </p:nvSpPr>
          <p:spPr bwMode="gray">
            <a:xfrm>
              <a:off x="1793" y="2825"/>
              <a:ext cx="888" cy="795"/>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12" name="Text Box 10">
              <a:extLst>
                <a:ext uri="{FF2B5EF4-FFF2-40B4-BE49-F238E27FC236}">
                  <a16:creationId xmlns:a16="http://schemas.microsoft.com/office/drawing/2014/main" xmlns="" id="{D3851587-1656-419E-A483-AA979FDF6788}"/>
                </a:ext>
              </a:extLst>
            </p:cNvPr>
            <p:cNvSpPr txBox="1">
              <a:spLocks noChangeArrowheads="1"/>
            </p:cNvSpPr>
            <p:nvPr/>
          </p:nvSpPr>
          <p:spPr bwMode="gray">
            <a:xfrm>
              <a:off x="1931" y="3254"/>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manage</a:t>
              </a:r>
            </a:p>
          </p:txBody>
        </p:sp>
      </p:grpSp>
      <p:grpSp>
        <p:nvGrpSpPr>
          <p:cNvPr id="13" name="Group 11">
            <a:extLst>
              <a:ext uri="{FF2B5EF4-FFF2-40B4-BE49-F238E27FC236}">
                <a16:creationId xmlns:a16="http://schemas.microsoft.com/office/drawing/2014/main" xmlns="" id="{39D5474F-6882-4078-8BCE-2EDD6983ED81}"/>
              </a:ext>
            </a:extLst>
          </p:cNvPr>
          <p:cNvGrpSpPr>
            <a:grpSpLocks/>
          </p:cNvGrpSpPr>
          <p:nvPr/>
        </p:nvGrpSpPr>
        <p:grpSpPr bwMode="auto">
          <a:xfrm>
            <a:off x="4803775" y="4289425"/>
            <a:ext cx="1516063" cy="1643063"/>
            <a:chOff x="1880" y="2971"/>
            <a:chExt cx="955" cy="1035"/>
          </a:xfrm>
        </p:grpSpPr>
        <p:sp>
          <p:nvSpPr>
            <p:cNvPr id="14" name="Oval 12">
              <a:extLst>
                <a:ext uri="{FF2B5EF4-FFF2-40B4-BE49-F238E27FC236}">
                  <a16:creationId xmlns:a16="http://schemas.microsoft.com/office/drawing/2014/main" xmlns="" id="{D6D53543-883F-45BD-A26B-10A5C68DE7A9}"/>
                </a:ext>
              </a:extLst>
            </p:cNvPr>
            <p:cNvSpPr>
              <a:spLocks noChangeArrowheads="1"/>
            </p:cNvSpPr>
            <p:nvPr/>
          </p:nvSpPr>
          <p:spPr bwMode="gray">
            <a:xfrm rot="-772996">
              <a:off x="1927" y="3624"/>
              <a:ext cx="790" cy="382"/>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grpSp>
          <p:nvGrpSpPr>
            <p:cNvPr id="15" name="Group 13">
              <a:extLst>
                <a:ext uri="{FF2B5EF4-FFF2-40B4-BE49-F238E27FC236}">
                  <a16:creationId xmlns:a16="http://schemas.microsoft.com/office/drawing/2014/main" xmlns="" id="{12C62B92-9A86-4A01-9779-C227EAC0670B}"/>
                </a:ext>
              </a:extLst>
            </p:cNvPr>
            <p:cNvGrpSpPr>
              <a:grpSpLocks/>
            </p:cNvGrpSpPr>
            <p:nvPr/>
          </p:nvGrpSpPr>
          <p:grpSpPr bwMode="auto">
            <a:xfrm>
              <a:off x="1880" y="2971"/>
              <a:ext cx="955" cy="944"/>
              <a:chOff x="732" y="2112"/>
              <a:chExt cx="842" cy="860"/>
            </a:xfrm>
          </p:grpSpPr>
          <p:sp>
            <p:nvSpPr>
              <p:cNvPr id="16" name="Oval 14">
                <a:extLst>
                  <a:ext uri="{FF2B5EF4-FFF2-40B4-BE49-F238E27FC236}">
                    <a16:creationId xmlns:a16="http://schemas.microsoft.com/office/drawing/2014/main" xmlns="" id="{257FC7A2-FD99-488F-8863-6B7D55E44D26}"/>
                  </a:ext>
                </a:extLst>
              </p:cNvPr>
              <p:cNvSpPr>
                <a:spLocks noChangeArrowheads="1"/>
              </p:cNvSpPr>
              <p:nvPr/>
            </p:nvSpPr>
            <p:spPr bwMode="gray">
              <a:xfrm>
                <a:off x="732" y="2112"/>
                <a:ext cx="842" cy="860"/>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17" name="Oval 15">
                <a:extLst>
                  <a:ext uri="{FF2B5EF4-FFF2-40B4-BE49-F238E27FC236}">
                    <a16:creationId xmlns:a16="http://schemas.microsoft.com/office/drawing/2014/main" xmlns="" id="{EC14C4FC-C28C-4FBD-9B48-183F2069A345}"/>
                  </a:ext>
                </a:extLst>
              </p:cNvPr>
              <p:cNvSpPr>
                <a:spLocks noChangeArrowheads="1"/>
              </p:cNvSpPr>
              <p:nvPr/>
            </p:nvSpPr>
            <p:spPr bwMode="gray">
              <a:xfrm>
                <a:off x="743" y="2117"/>
                <a:ext cx="821" cy="838"/>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18" name="Oval 16">
                <a:extLst>
                  <a:ext uri="{FF2B5EF4-FFF2-40B4-BE49-F238E27FC236}">
                    <a16:creationId xmlns:a16="http://schemas.microsoft.com/office/drawing/2014/main" xmlns="" id="{1A005793-74DE-4B9E-B519-4F142617B041}"/>
                  </a:ext>
                </a:extLst>
              </p:cNvPr>
              <p:cNvSpPr>
                <a:spLocks noChangeArrowheads="1"/>
              </p:cNvSpPr>
              <p:nvPr/>
            </p:nvSpPr>
            <p:spPr bwMode="gray">
              <a:xfrm>
                <a:off x="751" y="2125"/>
                <a:ext cx="781" cy="784"/>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19" name="Oval 17">
                <a:extLst>
                  <a:ext uri="{FF2B5EF4-FFF2-40B4-BE49-F238E27FC236}">
                    <a16:creationId xmlns:a16="http://schemas.microsoft.com/office/drawing/2014/main" xmlns="" id="{C5FF5F96-CF74-4FEC-AA39-041586880F47}"/>
                  </a:ext>
                </a:extLst>
              </p:cNvPr>
              <p:cNvSpPr>
                <a:spLocks noChangeArrowheads="1"/>
              </p:cNvSpPr>
              <p:nvPr/>
            </p:nvSpPr>
            <p:spPr bwMode="gray">
              <a:xfrm>
                <a:off x="795" y="2147"/>
                <a:ext cx="695" cy="63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20" name="Text Box 18">
                <a:extLst>
                  <a:ext uri="{FF2B5EF4-FFF2-40B4-BE49-F238E27FC236}">
                    <a16:creationId xmlns:a16="http://schemas.microsoft.com/office/drawing/2014/main" xmlns="" id="{1EE9A2E1-0FFA-48C9-BAF4-8F819C0399FD}"/>
                  </a:ext>
                </a:extLst>
              </p:cNvPr>
              <p:cNvSpPr txBox="1">
                <a:spLocks noChangeArrowheads="1"/>
              </p:cNvSpPr>
              <p:nvPr/>
            </p:nvSpPr>
            <p:spPr bwMode="gray">
              <a:xfrm>
                <a:off x="851" y="2455"/>
                <a:ext cx="582"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maintain</a:t>
                </a:r>
              </a:p>
            </p:txBody>
          </p:sp>
        </p:grpSp>
      </p:grpSp>
      <p:grpSp>
        <p:nvGrpSpPr>
          <p:cNvPr id="21" name="Group 19">
            <a:extLst>
              <a:ext uri="{FF2B5EF4-FFF2-40B4-BE49-F238E27FC236}">
                <a16:creationId xmlns:a16="http://schemas.microsoft.com/office/drawing/2014/main" xmlns="" id="{EFC85B3C-9A37-47D9-B9FA-8BCCD0860B1C}"/>
              </a:ext>
            </a:extLst>
          </p:cNvPr>
          <p:cNvGrpSpPr>
            <a:grpSpLocks/>
          </p:cNvGrpSpPr>
          <p:nvPr/>
        </p:nvGrpSpPr>
        <p:grpSpPr bwMode="auto">
          <a:xfrm>
            <a:off x="3219450" y="4000500"/>
            <a:ext cx="1384300" cy="1408113"/>
            <a:chOff x="920" y="2765"/>
            <a:chExt cx="872" cy="887"/>
          </a:xfrm>
        </p:grpSpPr>
        <p:sp>
          <p:nvSpPr>
            <p:cNvPr id="22" name="Oval 20">
              <a:extLst>
                <a:ext uri="{FF2B5EF4-FFF2-40B4-BE49-F238E27FC236}">
                  <a16:creationId xmlns:a16="http://schemas.microsoft.com/office/drawing/2014/main" xmlns="" id="{85788635-6279-4404-AC95-82A58A9147DE}"/>
                </a:ext>
              </a:extLst>
            </p:cNvPr>
            <p:cNvSpPr>
              <a:spLocks noChangeArrowheads="1"/>
            </p:cNvSpPr>
            <p:nvPr/>
          </p:nvSpPr>
          <p:spPr bwMode="gray">
            <a:xfrm>
              <a:off x="920" y="3228"/>
              <a:ext cx="736" cy="424"/>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23" name="Oval 21">
              <a:extLst>
                <a:ext uri="{FF2B5EF4-FFF2-40B4-BE49-F238E27FC236}">
                  <a16:creationId xmlns:a16="http://schemas.microsoft.com/office/drawing/2014/main" xmlns="" id="{1AEDDBEC-57C6-4DD1-BFD2-14938F22A737}"/>
                </a:ext>
              </a:extLst>
            </p:cNvPr>
            <p:cNvSpPr>
              <a:spLocks noChangeArrowheads="1"/>
            </p:cNvSpPr>
            <p:nvPr/>
          </p:nvSpPr>
          <p:spPr bwMode="gray">
            <a:xfrm>
              <a:off x="968" y="2765"/>
              <a:ext cx="824" cy="814"/>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24" name="Oval 22">
              <a:extLst>
                <a:ext uri="{FF2B5EF4-FFF2-40B4-BE49-F238E27FC236}">
                  <a16:creationId xmlns:a16="http://schemas.microsoft.com/office/drawing/2014/main" xmlns="" id="{5C558C7F-9736-4074-A48A-C13F58715F4D}"/>
                </a:ext>
              </a:extLst>
            </p:cNvPr>
            <p:cNvSpPr>
              <a:spLocks noChangeArrowheads="1"/>
            </p:cNvSpPr>
            <p:nvPr/>
          </p:nvSpPr>
          <p:spPr bwMode="gray">
            <a:xfrm>
              <a:off x="976" y="2772"/>
              <a:ext cx="805" cy="795"/>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25" name="Oval 23">
              <a:extLst>
                <a:ext uri="{FF2B5EF4-FFF2-40B4-BE49-F238E27FC236}">
                  <a16:creationId xmlns:a16="http://schemas.microsoft.com/office/drawing/2014/main" xmlns="" id="{B90F91A7-0A10-4DBF-80F7-BFB0CECD8662}"/>
                </a:ext>
              </a:extLst>
            </p:cNvPr>
            <p:cNvSpPr>
              <a:spLocks noChangeArrowheads="1"/>
            </p:cNvSpPr>
            <p:nvPr/>
          </p:nvSpPr>
          <p:spPr bwMode="gray">
            <a:xfrm>
              <a:off x="983" y="2790"/>
              <a:ext cx="766" cy="74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26" name="Oval 24">
              <a:extLst>
                <a:ext uri="{FF2B5EF4-FFF2-40B4-BE49-F238E27FC236}">
                  <a16:creationId xmlns:a16="http://schemas.microsoft.com/office/drawing/2014/main" xmlns="" id="{3282BCB3-53A8-4E67-B659-7203D7456F17}"/>
                </a:ext>
              </a:extLst>
            </p:cNvPr>
            <p:cNvSpPr>
              <a:spLocks noChangeArrowheads="1"/>
            </p:cNvSpPr>
            <p:nvPr/>
          </p:nvSpPr>
          <p:spPr bwMode="gray">
            <a:xfrm>
              <a:off x="1017" y="2835"/>
              <a:ext cx="683" cy="602"/>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27" name="Text Box 25">
              <a:extLst>
                <a:ext uri="{FF2B5EF4-FFF2-40B4-BE49-F238E27FC236}">
                  <a16:creationId xmlns:a16="http://schemas.microsoft.com/office/drawing/2014/main" xmlns="" id="{97AA17FB-390B-42B5-B72C-1166DA21BA24}"/>
                </a:ext>
              </a:extLst>
            </p:cNvPr>
            <p:cNvSpPr txBox="1">
              <a:spLocks noChangeArrowheads="1"/>
            </p:cNvSpPr>
            <p:nvPr/>
          </p:nvSpPr>
          <p:spPr bwMode="gray">
            <a:xfrm>
              <a:off x="1080" y="3088"/>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operate</a:t>
              </a:r>
            </a:p>
          </p:txBody>
        </p:sp>
      </p:grpSp>
      <p:grpSp>
        <p:nvGrpSpPr>
          <p:cNvPr id="28" name="Group 26">
            <a:extLst>
              <a:ext uri="{FF2B5EF4-FFF2-40B4-BE49-F238E27FC236}">
                <a16:creationId xmlns:a16="http://schemas.microsoft.com/office/drawing/2014/main" xmlns="" id="{81F1A619-2F7C-46A7-9F81-156009D9AF9B}"/>
              </a:ext>
            </a:extLst>
          </p:cNvPr>
          <p:cNvGrpSpPr>
            <a:grpSpLocks/>
          </p:cNvGrpSpPr>
          <p:nvPr/>
        </p:nvGrpSpPr>
        <p:grpSpPr bwMode="auto">
          <a:xfrm>
            <a:off x="4418013" y="1336675"/>
            <a:ext cx="1009650" cy="762000"/>
            <a:chOff x="1850" y="1202"/>
            <a:chExt cx="636" cy="480"/>
          </a:xfrm>
        </p:grpSpPr>
        <p:sp>
          <p:nvSpPr>
            <p:cNvPr id="29" name="Oval 27">
              <a:extLst>
                <a:ext uri="{FF2B5EF4-FFF2-40B4-BE49-F238E27FC236}">
                  <a16:creationId xmlns:a16="http://schemas.microsoft.com/office/drawing/2014/main" xmlns="" id="{13B22566-CF99-4F91-9CFC-D37330A0A1AF}"/>
                </a:ext>
              </a:extLst>
            </p:cNvPr>
            <p:cNvSpPr>
              <a:spLocks noChangeArrowheads="1"/>
            </p:cNvSpPr>
            <p:nvPr/>
          </p:nvSpPr>
          <p:spPr bwMode="gray">
            <a:xfrm>
              <a:off x="1874" y="1538"/>
              <a:ext cx="432" cy="144"/>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0" name="Oval 28">
              <a:extLst>
                <a:ext uri="{FF2B5EF4-FFF2-40B4-BE49-F238E27FC236}">
                  <a16:creationId xmlns:a16="http://schemas.microsoft.com/office/drawing/2014/main" xmlns="" id="{9CE05234-E1AD-4CCB-9AAB-6EAC5A020785}"/>
                </a:ext>
              </a:extLst>
            </p:cNvPr>
            <p:cNvSpPr>
              <a:spLocks noChangeArrowheads="1"/>
            </p:cNvSpPr>
            <p:nvPr/>
          </p:nvSpPr>
          <p:spPr bwMode="gray">
            <a:xfrm>
              <a:off x="1951" y="1202"/>
              <a:ext cx="430" cy="430"/>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1" name="Oval 29">
              <a:extLst>
                <a:ext uri="{FF2B5EF4-FFF2-40B4-BE49-F238E27FC236}">
                  <a16:creationId xmlns:a16="http://schemas.microsoft.com/office/drawing/2014/main" xmlns="" id="{B38611E5-8A73-4C10-996E-2CAAF7F49C12}"/>
                </a:ext>
              </a:extLst>
            </p:cNvPr>
            <p:cNvSpPr>
              <a:spLocks noChangeArrowheads="1"/>
            </p:cNvSpPr>
            <p:nvPr/>
          </p:nvSpPr>
          <p:spPr bwMode="gray">
            <a:xfrm>
              <a:off x="1957" y="1204"/>
              <a:ext cx="419" cy="42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2" name="Oval 30">
              <a:extLst>
                <a:ext uri="{FF2B5EF4-FFF2-40B4-BE49-F238E27FC236}">
                  <a16:creationId xmlns:a16="http://schemas.microsoft.com/office/drawing/2014/main" xmlns="" id="{344A4BE7-3DC3-46A1-A180-BD7A4DDDADAA}"/>
                </a:ext>
              </a:extLst>
            </p:cNvPr>
            <p:cNvSpPr>
              <a:spLocks noChangeArrowheads="1"/>
            </p:cNvSpPr>
            <p:nvPr/>
          </p:nvSpPr>
          <p:spPr bwMode="gray">
            <a:xfrm>
              <a:off x="1961" y="1208"/>
              <a:ext cx="399" cy="39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3" name="Oval 31">
              <a:extLst>
                <a:ext uri="{FF2B5EF4-FFF2-40B4-BE49-F238E27FC236}">
                  <a16:creationId xmlns:a16="http://schemas.microsoft.com/office/drawing/2014/main" xmlns="" id="{A5DAF28B-4053-471A-9E58-FFBD4D8C819A}"/>
                </a:ext>
              </a:extLst>
            </p:cNvPr>
            <p:cNvSpPr>
              <a:spLocks noChangeArrowheads="1"/>
            </p:cNvSpPr>
            <p:nvPr/>
          </p:nvSpPr>
          <p:spPr bwMode="gray">
            <a:xfrm>
              <a:off x="1984" y="1220"/>
              <a:ext cx="355" cy="317"/>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4" name="Text Box 32">
              <a:extLst>
                <a:ext uri="{FF2B5EF4-FFF2-40B4-BE49-F238E27FC236}">
                  <a16:creationId xmlns:a16="http://schemas.microsoft.com/office/drawing/2014/main" xmlns="" id="{653E8993-1575-4408-A8D9-FE6A4CB47DC5}"/>
                </a:ext>
              </a:extLst>
            </p:cNvPr>
            <p:cNvSpPr txBox="1">
              <a:spLocks noChangeArrowheads="1"/>
            </p:cNvSpPr>
            <p:nvPr/>
          </p:nvSpPr>
          <p:spPr bwMode="gray">
            <a:xfrm>
              <a:off x="1850" y="1311"/>
              <a:ext cx="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regulate</a:t>
              </a:r>
            </a:p>
          </p:txBody>
        </p:sp>
      </p:grpSp>
      <p:grpSp>
        <p:nvGrpSpPr>
          <p:cNvPr id="35" name="Group 33">
            <a:extLst>
              <a:ext uri="{FF2B5EF4-FFF2-40B4-BE49-F238E27FC236}">
                <a16:creationId xmlns:a16="http://schemas.microsoft.com/office/drawing/2014/main" xmlns="" id="{0D9D5AB0-7C37-4E78-AF17-9A93C37EB9EE}"/>
              </a:ext>
            </a:extLst>
          </p:cNvPr>
          <p:cNvGrpSpPr>
            <a:grpSpLocks/>
          </p:cNvGrpSpPr>
          <p:nvPr/>
        </p:nvGrpSpPr>
        <p:grpSpPr bwMode="auto">
          <a:xfrm>
            <a:off x="2068513" y="3497263"/>
            <a:ext cx="1223962" cy="1222375"/>
            <a:chOff x="340" y="2432"/>
            <a:chExt cx="726" cy="725"/>
          </a:xfrm>
        </p:grpSpPr>
        <p:sp>
          <p:nvSpPr>
            <p:cNvPr id="36" name="Oval 34">
              <a:extLst>
                <a:ext uri="{FF2B5EF4-FFF2-40B4-BE49-F238E27FC236}">
                  <a16:creationId xmlns:a16="http://schemas.microsoft.com/office/drawing/2014/main" xmlns="" id="{1C3A578F-C3A7-4F55-956E-EC29639AA310}"/>
                </a:ext>
              </a:extLst>
            </p:cNvPr>
            <p:cNvSpPr>
              <a:spLocks noChangeArrowheads="1"/>
            </p:cNvSpPr>
            <p:nvPr/>
          </p:nvSpPr>
          <p:spPr bwMode="gray">
            <a:xfrm rot="-772996">
              <a:off x="340" y="2840"/>
              <a:ext cx="548" cy="317"/>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grpSp>
          <p:nvGrpSpPr>
            <p:cNvPr id="37" name="Group 35">
              <a:extLst>
                <a:ext uri="{FF2B5EF4-FFF2-40B4-BE49-F238E27FC236}">
                  <a16:creationId xmlns:a16="http://schemas.microsoft.com/office/drawing/2014/main" xmlns="" id="{6EDE71D2-910B-49DD-9DDF-9219991F763A}"/>
                </a:ext>
              </a:extLst>
            </p:cNvPr>
            <p:cNvGrpSpPr>
              <a:grpSpLocks/>
            </p:cNvGrpSpPr>
            <p:nvPr/>
          </p:nvGrpSpPr>
          <p:grpSpPr bwMode="auto">
            <a:xfrm>
              <a:off x="385" y="2432"/>
              <a:ext cx="681" cy="701"/>
              <a:chOff x="294" y="2336"/>
              <a:chExt cx="681" cy="701"/>
            </a:xfrm>
          </p:grpSpPr>
          <p:sp>
            <p:nvSpPr>
              <p:cNvPr id="38" name="Oval 36">
                <a:extLst>
                  <a:ext uri="{FF2B5EF4-FFF2-40B4-BE49-F238E27FC236}">
                    <a16:creationId xmlns:a16="http://schemas.microsoft.com/office/drawing/2014/main" xmlns="" id="{92251480-45B1-4955-96AB-2847E78A1AAE}"/>
                  </a:ext>
                </a:extLst>
              </p:cNvPr>
              <p:cNvSpPr>
                <a:spLocks noChangeArrowheads="1"/>
              </p:cNvSpPr>
              <p:nvPr/>
            </p:nvSpPr>
            <p:spPr bwMode="gray">
              <a:xfrm>
                <a:off x="294" y="2336"/>
                <a:ext cx="681" cy="701"/>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39" name="Oval 37">
                <a:extLst>
                  <a:ext uri="{FF2B5EF4-FFF2-40B4-BE49-F238E27FC236}">
                    <a16:creationId xmlns:a16="http://schemas.microsoft.com/office/drawing/2014/main" xmlns="" id="{DFB7B3DA-3637-4EFC-83D9-3C3A020F5D90}"/>
                  </a:ext>
                </a:extLst>
              </p:cNvPr>
              <p:cNvSpPr>
                <a:spLocks noChangeArrowheads="1"/>
              </p:cNvSpPr>
              <p:nvPr/>
            </p:nvSpPr>
            <p:spPr bwMode="gray">
              <a:xfrm>
                <a:off x="303" y="2340"/>
                <a:ext cx="664" cy="683"/>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0" name="Oval 38">
                <a:extLst>
                  <a:ext uri="{FF2B5EF4-FFF2-40B4-BE49-F238E27FC236}">
                    <a16:creationId xmlns:a16="http://schemas.microsoft.com/office/drawing/2014/main" xmlns="" id="{205CB350-7664-45A9-BE91-B2F2FC6EA14A}"/>
                  </a:ext>
                </a:extLst>
              </p:cNvPr>
              <p:cNvSpPr>
                <a:spLocks noChangeArrowheads="1"/>
              </p:cNvSpPr>
              <p:nvPr/>
            </p:nvSpPr>
            <p:spPr bwMode="gray">
              <a:xfrm>
                <a:off x="309" y="2347"/>
                <a:ext cx="632" cy="63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1" name="Oval 39">
                <a:extLst>
                  <a:ext uri="{FF2B5EF4-FFF2-40B4-BE49-F238E27FC236}">
                    <a16:creationId xmlns:a16="http://schemas.microsoft.com/office/drawing/2014/main" xmlns="" id="{D1E395DF-3198-4494-89B9-66D7F980CA1B}"/>
                  </a:ext>
                </a:extLst>
              </p:cNvPr>
              <p:cNvSpPr>
                <a:spLocks noChangeArrowheads="1"/>
              </p:cNvSpPr>
              <p:nvPr/>
            </p:nvSpPr>
            <p:spPr bwMode="gray">
              <a:xfrm>
                <a:off x="345" y="2365"/>
                <a:ext cx="562" cy="51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2" name="Text Box 40">
                <a:extLst>
                  <a:ext uri="{FF2B5EF4-FFF2-40B4-BE49-F238E27FC236}">
                    <a16:creationId xmlns:a16="http://schemas.microsoft.com/office/drawing/2014/main" xmlns="" id="{63C0260E-8C0D-4C5B-BFCB-7049B7250ECA}"/>
                  </a:ext>
                </a:extLst>
              </p:cNvPr>
              <p:cNvSpPr txBox="1">
                <a:spLocks noChangeArrowheads="1"/>
              </p:cNvSpPr>
              <p:nvPr/>
            </p:nvSpPr>
            <p:spPr bwMode="gray">
              <a:xfrm>
                <a:off x="428" y="2568"/>
                <a:ext cx="39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build</a:t>
                </a:r>
              </a:p>
            </p:txBody>
          </p:sp>
        </p:grpSp>
      </p:grpSp>
      <p:grpSp>
        <p:nvGrpSpPr>
          <p:cNvPr id="43" name="Group 41">
            <a:extLst>
              <a:ext uri="{FF2B5EF4-FFF2-40B4-BE49-F238E27FC236}">
                <a16:creationId xmlns:a16="http://schemas.microsoft.com/office/drawing/2014/main" xmlns="" id="{84104156-F58D-43D3-B5D8-0B9C2FD2A55C}"/>
              </a:ext>
            </a:extLst>
          </p:cNvPr>
          <p:cNvGrpSpPr>
            <a:grpSpLocks/>
          </p:cNvGrpSpPr>
          <p:nvPr/>
        </p:nvGrpSpPr>
        <p:grpSpPr bwMode="auto">
          <a:xfrm>
            <a:off x="2139950" y="2344738"/>
            <a:ext cx="1085850" cy="1152525"/>
            <a:chOff x="612" y="1611"/>
            <a:chExt cx="684" cy="726"/>
          </a:xfrm>
        </p:grpSpPr>
        <p:sp>
          <p:nvSpPr>
            <p:cNvPr id="44" name="Oval 42">
              <a:extLst>
                <a:ext uri="{FF2B5EF4-FFF2-40B4-BE49-F238E27FC236}">
                  <a16:creationId xmlns:a16="http://schemas.microsoft.com/office/drawing/2014/main" xmlns="" id="{3E08CD5D-386C-4596-9696-974FB8E36AB0}"/>
                </a:ext>
              </a:extLst>
            </p:cNvPr>
            <p:cNvSpPr>
              <a:spLocks noChangeArrowheads="1"/>
            </p:cNvSpPr>
            <p:nvPr/>
          </p:nvSpPr>
          <p:spPr bwMode="gray">
            <a:xfrm rot="-772996">
              <a:off x="612" y="2003"/>
              <a:ext cx="510" cy="334"/>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5" name="Oval 43">
              <a:extLst>
                <a:ext uri="{FF2B5EF4-FFF2-40B4-BE49-F238E27FC236}">
                  <a16:creationId xmlns:a16="http://schemas.microsoft.com/office/drawing/2014/main" xmlns="" id="{04FDBA24-322F-4CB0-9C6B-B0270C29ED32}"/>
                </a:ext>
              </a:extLst>
            </p:cNvPr>
            <p:cNvSpPr>
              <a:spLocks noChangeArrowheads="1"/>
            </p:cNvSpPr>
            <p:nvPr/>
          </p:nvSpPr>
          <p:spPr bwMode="gray">
            <a:xfrm>
              <a:off x="658" y="1611"/>
              <a:ext cx="638" cy="671"/>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6" name="Oval 44">
              <a:extLst>
                <a:ext uri="{FF2B5EF4-FFF2-40B4-BE49-F238E27FC236}">
                  <a16:creationId xmlns:a16="http://schemas.microsoft.com/office/drawing/2014/main" xmlns="" id="{AE423DAD-508F-443E-85C6-223163BF5759}"/>
                </a:ext>
              </a:extLst>
            </p:cNvPr>
            <p:cNvSpPr>
              <a:spLocks noChangeArrowheads="1"/>
            </p:cNvSpPr>
            <p:nvPr/>
          </p:nvSpPr>
          <p:spPr bwMode="gray">
            <a:xfrm>
              <a:off x="666" y="1615"/>
              <a:ext cx="622" cy="65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7" name="Oval 45">
              <a:extLst>
                <a:ext uri="{FF2B5EF4-FFF2-40B4-BE49-F238E27FC236}">
                  <a16:creationId xmlns:a16="http://schemas.microsoft.com/office/drawing/2014/main" xmlns="" id="{9EC1505C-47B3-4E7E-BE85-D0D67455141E}"/>
                </a:ext>
              </a:extLst>
            </p:cNvPr>
            <p:cNvSpPr>
              <a:spLocks noChangeArrowheads="1"/>
            </p:cNvSpPr>
            <p:nvPr/>
          </p:nvSpPr>
          <p:spPr bwMode="gray">
            <a:xfrm>
              <a:off x="672" y="1621"/>
              <a:ext cx="592" cy="612"/>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8" name="Oval 46">
              <a:extLst>
                <a:ext uri="{FF2B5EF4-FFF2-40B4-BE49-F238E27FC236}">
                  <a16:creationId xmlns:a16="http://schemas.microsoft.com/office/drawing/2014/main" xmlns="" id="{8989190F-EB49-4206-9C4E-C31D7BCAB067}"/>
                </a:ext>
              </a:extLst>
            </p:cNvPr>
            <p:cNvSpPr>
              <a:spLocks noChangeArrowheads="1"/>
            </p:cNvSpPr>
            <p:nvPr/>
          </p:nvSpPr>
          <p:spPr bwMode="gray">
            <a:xfrm>
              <a:off x="706" y="1638"/>
              <a:ext cx="526" cy="497"/>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49" name="Text Box 47">
              <a:extLst>
                <a:ext uri="{FF2B5EF4-FFF2-40B4-BE49-F238E27FC236}">
                  <a16:creationId xmlns:a16="http://schemas.microsoft.com/office/drawing/2014/main" xmlns="" id="{2BF23926-96E2-4DE7-B4F7-57CE502CFC9F}"/>
                </a:ext>
              </a:extLst>
            </p:cNvPr>
            <p:cNvSpPr txBox="1">
              <a:spLocks noChangeArrowheads="1"/>
            </p:cNvSpPr>
            <p:nvPr/>
          </p:nvSpPr>
          <p:spPr bwMode="gray">
            <a:xfrm>
              <a:off x="699" y="1842"/>
              <a:ext cx="5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design</a:t>
              </a:r>
            </a:p>
          </p:txBody>
        </p:sp>
      </p:grpSp>
      <p:grpSp>
        <p:nvGrpSpPr>
          <p:cNvPr id="50" name="Group 48">
            <a:extLst>
              <a:ext uri="{FF2B5EF4-FFF2-40B4-BE49-F238E27FC236}">
                <a16:creationId xmlns:a16="http://schemas.microsoft.com/office/drawing/2014/main" xmlns="" id="{C118E232-4F0B-4A55-AE2C-196465AF636A}"/>
              </a:ext>
            </a:extLst>
          </p:cNvPr>
          <p:cNvGrpSpPr>
            <a:grpSpLocks/>
          </p:cNvGrpSpPr>
          <p:nvPr/>
        </p:nvGrpSpPr>
        <p:grpSpPr bwMode="auto">
          <a:xfrm>
            <a:off x="3211513" y="1625600"/>
            <a:ext cx="942975" cy="1122363"/>
            <a:chOff x="1291" y="1293"/>
            <a:chExt cx="594" cy="707"/>
          </a:xfrm>
        </p:grpSpPr>
        <p:sp>
          <p:nvSpPr>
            <p:cNvPr id="51" name="Oval 49">
              <a:extLst>
                <a:ext uri="{FF2B5EF4-FFF2-40B4-BE49-F238E27FC236}">
                  <a16:creationId xmlns:a16="http://schemas.microsoft.com/office/drawing/2014/main" xmlns="" id="{9DD3E213-098E-4C2B-A221-81F9B6A307A6}"/>
                </a:ext>
              </a:extLst>
            </p:cNvPr>
            <p:cNvSpPr>
              <a:spLocks noChangeArrowheads="1"/>
            </p:cNvSpPr>
            <p:nvPr/>
          </p:nvSpPr>
          <p:spPr bwMode="gray">
            <a:xfrm rot="-772996">
              <a:off x="1352" y="1694"/>
              <a:ext cx="464" cy="306"/>
            </a:xfrm>
            <a:prstGeom prst="ellipse">
              <a:avLst/>
            </a:prstGeom>
            <a:solidFill>
              <a:srgbClr val="0F2145">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52" name="Oval 50">
              <a:extLst>
                <a:ext uri="{FF2B5EF4-FFF2-40B4-BE49-F238E27FC236}">
                  <a16:creationId xmlns:a16="http://schemas.microsoft.com/office/drawing/2014/main" xmlns="" id="{CDEA0DB6-120A-4CBC-802C-39EE23095CB5}"/>
                </a:ext>
              </a:extLst>
            </p:cNvPr>
            <p:cNvSpPr>
              <a:spLocks noChangeArrowheads="1"/>
            </p:cNvSpPr>
            <p:nvPr/>
          </p:nvSpPr>
          <p:spPr bwMode="gray">
            <a:xfrm>
              <a:off x="1293" y="1293"/>
              <a:ext cx="592" cy="581"/>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53" name="Oval 51">
              <a:extLst>
                <a:ext uri="{FF2B5EF4-FFF2-40B4-BE49-F238E27FC236}">
                  <a16:creationId xmlns:a16="http://schemas.microsoft.com/office/drawing/2014/main" xmlns="" id="{CD288ABB-77B4-4C3D-8EBE-9E07D0C5A53D}"/>
                </a:ext>
              </a:extLst>
            </p:cNvPr>
            <p:cNvSpPr>
              <a:spLocks noChangeArrowheads="1"/>
            </p:cNvSpPr>
            <p:nvPr/>
          </p:nvSpPr>
          <p:spPr bwMode="gray">
            <a:xfrm>
              <a:off x="1301" y="1296"/>
              <a:ext cx="577" cy="567"/>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54" name="Oval 52">
              <a:extLst>
                <a:ext uri="{FF2B5EF4-FFF2-40B4-BE49-F238E27FC236}">
                  <a16:creationId xmlns:a16="http://schemas.microsoft.com/office/drawing/2014/main" xmlns="" id="{5221B812-B27B-4F51-9DF7-547D92DAFDFC}"/>
                </a:ext>
              </a:extLst>
            </p:cNvPr>
            <p:cNvSpPr>
              <a:spLocks noChangeArrowheads="1"/>
            </p:cNvSpPr>
            <p:nvPr/>
          </p:nvSpPr>
          <p:spPr bwMode="gray">
            <a:xfrm>
              <a:off x="1307" y="1302"/>
              <a:ext cx="548" cy="529"/>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55" name="Oval 53">
              <a:extLst>
                <a:ext uri="{FF2B5EF4-FFF2-40B4-BE49-F238E27FC236}">
                  <a16:creationId xmlns:a16="http://schemas.microsoft.com/office/drawing/2014/main" xmlns="" id="{16A9C809-9329-40F7-9946-EA0A3E262B85}"/>
                </a:ext>
              </a:extLst>
            </p:cNvPr>
            <p:cNvSpPr>
              <a:spLocks noChangeArrowheads="1"/>
            </p:cNvSpPr>
            <p:nvPr/>
          </p:nvSpPr>
          <p:spPr bwMode="gray">
            <a:xfrm>
              <a:off x="1337" y="1317"/>
              <a:ext cx="489" cy="429"/>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sp>
          <p:nvSpPr>
            <p:cNvPr id="56" name="Text Box 54">
              <a:extLst>
                <a:ext uri="{FF2B5EF4-FFF2-40B4-BE49-F238E27FC236}">
                  <a16:creationId xmlns:a16="http://schemas.microsoft.com/office/drawing/2014/main" xmlns="" id="{997FAA47-8762-404D-9F9F-BB28608BFF72}"/>
                </a:ext>
              </a:extLst>
            </p:cNvPr>
            <p:cNvSpPr txBox="1">
              <a:spLocks noChangeArrowheads="1"/>
            </p:cNvSpPr>
            <p:nvPr/>
          </p:nvSpPr>
          <p:spPr bwMode="gray">
            <a:xfrm>
              <a:off x="1291" y="1434"/>
              <a:ext cx="5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zh-CN" sz="1800">
                  <a:solidFill>
                    <a:srgbClr val="A90119"/>
                  </a:solidFill>
                  <a:latin typeface="Arial" panose="020B0604020202020204" pitchFamily="34" charset="0"/>
                  <a:ea typeface="宋体" panose="02010600030101010101" pitchFamily="2" charset="-122"/>
                </a:rPr>
                <a:t>finance</a:t>
              </a:r>
            </a:p>
          </p:txBody>
        </p:sp>
      </p:grpSp>
      <p:sp>
        <p:nvSpPr>
          <p:cNvPr id="57" name="Text Box 55">
            <a:extLst>
              <a:ext uri="{FF2B5EF4-FFF2-40B4-BE49-F238E27FC236}">
                <a16:creationId xmlns:a16="http://schemas.microsoft.com/office/drawing/2014/main" xmlns="" id="{0B7C2970-5748-459A-BB8A-ED3E664C91AD}"/>
              </a:ext>
            </a:extLst>
          </p:cNvPr>
          <p:cNvSpPr txBox="1">
            <a:spLocks noChangeArrowheads="1"/>
          </p:cNvSpPr>
          <p:nvPr/>
        </p:nvSpPr>
        <p:spPr bwMode="auto">
          <a:xfrm>
            <a:off x="5920581" y="1111251"/>
            <a:ext cx="4249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zh-CN" sz="1800" dirty="0">
                <a:solidFill>
                  <a:schemeClr val="tx1">
                    <a:lumMod val="85000"/>
                    <a:lumOff val="15000"/>
                  </a:schemeClr>
                </a:solidFill>
                <a:latin typeface="Arial" panose="020B0604020202020204" pitchFamily="34" charset="0"/>
                <a:ea typeface="宋体" panose="02010600030101010101" pitchFamily="2" charset="-122"/>
              </a:rPr>
              <a:t>Human factors are involved at all levels, </a:t>
            </a:r>
          </a:p>
          <a:p>
            <a:pPr eaLnBrk="1" hangingPunct="1">
              <a:spcBef>
                <a:spcPct val="0"/>
              </a:spcBef>
              <a:buClrTx/>
              <a:buFontTx/>
              <a:buNone/>
            </a:pPr>
            <a:r>
              <a:rPr lang="en-US" altLang="zh-CN" sz="1800" dirty="0">
                <a:solidFill>
                  <a:schemeClr val="tx1">
                    <a:lumMod val="85000"/>
                    <a:lumOff val="15000"/>
                  </a:schemeClr>
                </a:solidFill>
                <a:latin typeface="Arial" panose="020B0604020202020204" pitchFamily="34" charset="0"/>
                <a:ea typeface="宋体" panose="02010600030101010101" pitchFamily="2" charset="-122"/>
              </a:rPr>
              <a:t>because people</a:t>
            </a:r>
          </a:p>
        </p:txBody>
      </p:sp>
    </p:spTree>
    <p:extLst>
      <p:ext uri="{BB962C8B-B14F-4D97-AF65-F5344CB8AC3E}">
        <p14:creationId xmlns:p14="http://schemas.microsoft.com/office/powerpoint/2010/main" val="343912241"/>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241D0947-619D-4E0A-BB4D-BB68F753030E}"/>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44C6DB32-9B92-4252-8374-43C33AE72AC5}"/>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2A4F2C62-7C09-44C2-B201-65395AB0C547}"/>
              </a:ext>
            </a:extLst>
          </p:cNvPr>
          <p:cNvSpPr/>
          <p:nvPr/>
        </p:nvSpPr>
        <p:spPr>
          <a:xfrm>
            <a:off x="479425" y="233109"/>
            <a:ext cx="3057247"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风险管理的瓶颈</a:t>
            </a:r>
          </a:p>
        </p:txBody>
      </p:sp>
      <p:sp>
        <p:nvSpPr>
          <p:cNvPr id="7" name="Text Box 34">
            <a:extLst>
              <a:ext uri="{FF2B5EF4-FFF2-40B4-BE49-F238E27FC236}">
                <a16:creationId xmlns:a16="http://schemas.microsoft.com/office/drawing/2014/main" xmlns="" id="{8793A0B4-B542-41FF-89E4-DD7E6A407DE6}"/>
              </a:ext>
            </a:extLst>
          </p:cNvPr>
          <p:cNvSpPr txBox="1">
            <a:spLocks noChangeArrowheads="1"/>
          </p:cNvSpPr>
          <p:nvPr/>
        </p:nvSpPr>
        <p:spPr bwMode="auto">
          <a:xfrm>
            <a:off x="1782604" y="2662455"/>
            <a:ext cx="29889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lang="zh-CN" altLang="en-US" sz="2000" b="1">
                <a:solidFill>
                  <a:schemeClr val="tx1">
                    <a:lumMod val="85000"/>
                    <a:lumOff val="15000"/>
                  </a:schemeClr>
                </a:solidFill>
                <a:latin typeface="微软雅黑" panose="020B0503020204020204" pitchFamily="34" charset="-122"/>
                <a:ea typeface="微软雅黑" panose="020B0503020204020204" pitchFamily="34" charset="-122"/>
              </a:rPr>
              <a:t>减少不安全行为是关键</a:t>
            </a:r>
          </a:p>
        </p:txBody>
      </p:sp>
      <p:sp>
        <p:nvSpPr>
          <p:cNvPr id="8" name="矩形 7">
            <a:extLst>
              <a:ext uri="{FF2B5EF4-FFF2-40B4-BE49-F238E27FC236}">
                <a16:creationId xmlns:a16="http://schemas.microsoft.com/office/drawing/2014/main" xmlns="" id="{0A566BBE-C4B4-4EAC-9959-B594790741D2}"/>
              </a:ext>
            </a:extLst>
          </p:cNvPr>
          <p:cNvSpPr/>
          <p:nvPr/>
        </p:nvSpPr>
        <p:spPr>
          <a:xfrm>
            <a:off x="1782604" y="3248927"/>
            <a:ext cx="3428534" cy="1705403"/>
          </a:xfrm>
          <a:prstGeom prst="rect">
            <a:avLst/>
          </a:prstGeom>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风险管理的目标在于降低不安全行为的次数到某一个程度；如</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B</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，而使严重伤害发生的可能性趋近于零。</a:t>
            </a:r>
          </a:p>
        </p:txBody>
      </p:sp>
      <p:grpSp>
        <p:nvGrpSpPr>
          <p:cNvPr id="33" name="组合 32">
            <a:extLst>
              <a:ext uri="{FF2B5EF4-FFF2-40B4-BE49-F238E27FC236}">
                <a16:creationId xmlns:a16="http://schemas.microsoft.com/office/drawing/2014/main" xmlns="" id="{3F7EA5E2-8CDF-4F41-9F8E-19F4A4C02EC4}"/>
              </a:ext>
            </a:extLst>
          </p:cNvPr>
          <p:cNvGrpSpPr/>
          <p:nvPr/>
        </p:nvGrpSpPr>
        <p:grpSpPr>
          <a:xfrm>
            <a:off x="6591300" y="1043890"/>
            <a:ext cx="3606800" cy="5148263"/>
            <a:chOff x="6235700" y="1134077"/>
            <a:chExt cx="3606800" cy="5148263"/>
          </a:xfrm>
        </p:grpSpPr>
        <p:grpSp>
          <p:nvGrpSpPr>
            <p:cNvPr id="9" name="Group 10">
              <a:extLst>
                <a:ext uri="{FF2B5EF4-FFF2-40B4-BE49-F238E27FC236}">
                  <a16:creationId xmlns:a16="http://schemas.microsoft.com/office/drawing/2014/main" xmlns="" id="{93114C4F-0FB2-4EC2-AF64-494C2C39D29F}"/>
                </a:ext>
              </a:extLst>
            </p:cNvPr>
            <p:cNvGrpSpPr>
              <a:grpSpLocks/>
            </p:cNvGrpSpPr>
            <p:nvPr/>
          </p:nvGrpSpPr>
          <p:grpSpPr bwMode="auto">
            <a:xfrm>
              <a:off x="6248400" y="1134077"/>
              <a:ext cx="3594100" cy="4410075"/>
              <a:chOff x="2552" y="741"/>
              <a:chExt cx="2264" cy="2778"/>
            </a:xfrm>
          </p:grpSpPr>
          <p:sp>
            <p:nvSpPr>
              <p:cNvPr id="10" name="AutoShape 11">
                <a:extLst>
                  <a:ext uri="{FF2B5EF4-FFF2-40B4-BE49-F238E27FC236}">
                    <a16:creationId xmlns:a16="http://schemas.microsoft.com/office/drawing/2014/main" xmlns="" id="{7BD1428E-6AA1-4AA4-919C-6AF75DD50247}"/>
                  </a:ext>
                </a:extLst>
              </p:cNvPr>
              <p:cNvSpPr>
                <a:spLocks noChangeArrowheads="1"/>
              </p:cNvSpPr>
              <p:nvPr/>
            </p:nvSpPr>
            <p:spPr bwMode="auto">
              <a:xfrm>
                <a:off x="2552" y="917"/>
                <a:ext cx="2264" cy="2568"/>
              </a:xfrm>
              <a:prstGeom prst="triangle">
                <a:avLst>
                  <a:gd name="adj" fmla="val 49681"/>
                </a:avLst>
              </a:prstGeom>
              <a:solidFill>
                <a:schemeClr val="accent6">
                  <a:lumMod val="60000"/>
                  <a:lumOff val="40000"/>
                </a:schemeClr>
              </a:solidFill>
              <a:ln w="6350">
                <a:noFill/>
                <a:miter lim="800000"/>
                <a:headEnd/>
                <a:tailEnd/>
              </a:ln>
              <a:effectLst/>
              <a:extLst>
                <a:ext uri="{AF507438-7753-43E0-B8FC-AC1667EBCBE1}">
                  <a14:hiddenEffects xmlns:a14="http://schemas.microsoft.com/office/drawing/2010/main">
                    <a:effectLst>
                      <a:outerShdw kx="-3284103" algn="br" rotWithShape="0">
                        <a:schemeClr val="bg2"/>
                      </a:outerShdw>
                    </a:effectLst>
                  </a14:hiddenEffects>
                </a:ext>
              </a:extLst>
            </p:spPr>
            <p:txBody>
              <a:bodyPr wrap="none" anchor="ctr"/>
              <a:lstStyle/>
              <a:p>
                <a:pPr algn="ctr" eaLnBrk="1" hangingPunct="1">
                  <a:defRPr/>
                </a:pPr>
                <a:endParaRPr kumimoji="1" lang="zh-CN" altLang="en-US" sz="3200" b="1">
                  <a:solidFill>
                    <a:schemeClr val="tx2"/>
                  </a:solidFill>
                  <a:effectLst>
                    <a:outerShdw blurRad="38100" dist="38100" dir="2700000" algn="tl">
                      <a:srgbClr val="FFFFFF"/>
                    </a:outerShdw>
                  </a:effectLst>
                  <a:latin typeface="宋体" panose="02010600030101010101" pitchFamily="2" charset="-122"/>
                  <a:ea typeface="宋体" panose="02010600030101010101" pitchFamily="2" charset="-122"/>
                </a:endParaRPr>
              </a:p>
            </p:txBody>
          </p:sp>
          <p:sp>
            <p:nvSpPr>
              <p:cNvPr id="11" name="Text Box 12">
                <a:extLst>
                  <a:ext uri="{FF2B5EF4-FFF2-40B4-BE49-F238E27FC236}">
                    <a16:creationId xmlns:a16="http://schemas.microsoft.com/office/drawing/2014/main" xmlns="" id="{D717F9D7-E96E-418A-8108-09EA9A10FE1A}"/>
                  </a:ext>
                </a:extLst>
              </p:cNvPr>
              <p:cNvSpPr txBox="1">
                <a:spLocks noChangeArrowheads="1"/>
              </p:cNvSpPr>
              <p:nvPr/>
            </p:nvSpPr>
            <p:spPr bwMode="auto">
              <a:xfrm>
                <a:off x="3472" y="1197"/>
                <a:ext cx="432" cy="40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Tx/>
                  <a:buFontTx/>
                  <a:buNone/>
                </a:pPr>
                <a:r>
                  <a:rPr kumimoji="1" lang="zh-TW" altLang="en-US" sz="1800" b="1">
                    <a:solidFill>
                      <a:srgbClr val="000020"/>
                    </a:solidFill>
                    <a:latin typeface="Times New Roman" panose="02020603050405020304" pitchFamily="18" charset="0"/>
                    <a:ea typeface="楷体_GB2312" pitchFamily="49" charset="-122"/>
                  </a:rPr>
                  <a:t>死亡</a:t>
                </a:r>
                <a:r>
                  <a:rPr kumimoji="1" lang="zh-CN" altLang="en-US" sz="1800" b="1">
                    <a:solidFill>
                      <a:srgbClr val="000020"/>
                    </a:solidFill>
                    <a:latin typeface="Times New Roman" panose="02020603050405020304" pitchFamily="18" charset="0"/>
                    <a:ea typeface="楷体_GB2312" pitchFamily="49" charset="-122"/>
                  </a:rPr>
                  <a:t>事故</a:t>
                </a:r>
                <a:endParaRPr kumimoji="1" lang="zh-TW" altLang="en-US" sz="1800" b="1">
                  <a:solidFill>
                    <a:srgbClr val="000020"/>
                  </a:solidFill>
                  <a:latin typeface="Times New Roman" panose="02020603050405020304" pitchFamily="18" charset="0"/>
                  <a:ea typeface="楷体_GB2312" pitchFamily="49" charset="-122"/>
                </a:endParaRPr>
              </a:p>
            </p:txBody>
          </p:sp>
          <p:sp>
            <p:nvSpPr>
              <p:cNvPr id="12" name="Line 13">
                <a:extLst>
                  <a:ext uri="{FF2B5EF4-FFF2-40B4-BE49-F238E27FC236}">
                    <a16:creationId xmlns:a16="http://schemas.microsoft.com/office/drawing/2014/main" xmlns="" id="{F198DE75-5A17-402B-9D3E-A48A18416ADC}"/>
                  </a:ext>
                </a:extLst>
              </p:cNvPr>
              <p:cNvSpPr>
                <a:spLocks noChangeShapeType="1"/>
              </p:cNvSpPr>
              <p:nvPr/>
            </p:nvSpPr>
            <p:spPr bwMode="auto">
              <a:xfrm>
                <a:off x="3376" y="1600"/>
                <a:ext cx="592" cy="0"/>
              </a:xfrm>
              <a:prstGeom prst="line">
                <a:avLst/>
              </a:prstGeom>
              <a:noFill/>
              <a:ln w="9525">
                <a:solidFill>
                  <a:srgbClr val="000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zh-CN" altLang="en-US"/>
              </a:p>
            </p:txBody>
          </p:sp>
          <p:sp>
            <p:nvSpPr>
              <p:cNvPr id="13" name="Line 14">
                <a:extLst>
                  <a:ext uri="{FF2B5EF4-FFF2-40B4-BE49-F238E27FC236}">
                    <a16:creationId xmlns:a16="http://schemas.microsoft.com/office/drawing/2014/main" xmlns="" id="{FD73D04E-16F4-46D9-85CE-0A5624983BA3}"/>
                  </a:ext>
                </a:extLst>
              </p:cNvPr>
              <p:cNvSpPr>
                <a:spLocks noChangeShapeType="1"/>
              </p:cNvSpPr>
              <p:nvPr/>
            </p:nvSpPr>
            <p:spPr bwMode="auto">
              <a:xfrm>
                <a:off x="3168" y="2064"/>
                <a:ext cx="1000" cy="0"/>
              </a:xfrm>
              <a:prstGeom prst="line">
                <a:avLst/>
              </a:prstGeom>
              <a:noFill/>
              <a:ln w="9525">
                <a:solidFill>
                  <a:srgbClr val="000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zh-CN" altLang="en-US"/>
              </a:p>
            </p:txBody>
          </p:sp>
          <p:sp>
            <p:nvSpPr>
              <p:cNvPr id="14" name="Text Box 15">
                <a:extLst>
                  <a:ext uri="{FF2B5EF4-FFF2-40B4-BE49-F238E27FC236}">
                    <a16:creationId xmlns:a16="http://schemas.microsoft.com/office/drawing/2014/main" xmlns="" id="{DE15217C-8B15-4137-B341-35F48ACE2E15}"/>
                  </a:ext>
                </a:extLst>
              </p:cNvPr>
              <p:cNvSpPr txBox="1">
                <a:spLocks noChangeArrowheads="1"/>
              </p:cNvSpPr>
              <p:nvPr/>
            </p:nvSpPr>
            <p:spPr bwMode="auto">
              <a:xfrm>
                <a:off x="3440" y="1640"/>
                <a:ext cx="496" cy="404"/>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rgbClr val="FF9900"/>
                  </a:buClr>
                  <a:buSzPct val="90000"/>
                  <a:buFont typeface="Wingdings" panose="05000000000000000000" pitchFamily="2" charset="2"/>
                  <a:buNone/>
                </a:pPr>
                <a:r>
                  <a:rPr lang="zh-CN" altLang="en-US" sz="1800" b="1">
                    <a:solidFill>
                      <a:srgbClr val="000020"/>
                    </a:solidFill>
                    <a:latin typeface="楷体_GB2312" pitchFamily="49" charset="-122"/>
                    <a:ea typeface="楷体_GB2312" pitchFamily="49" charset="-122"/>
                  </a:rPr>
                  <a:t>重伤事故</a:t>
                </a:r>
              </a:p>
            </p:txBody>
          </p:sp>
          <p:sp>
            <p:nvSpPr>
              <p:cNvPr id="15" name="Line 16">
                <a:extLst>
                  <a:ext uri="{FF2B5EF4-FFF2-40B4-BE49-F238E27FC236}">
                    <a16:creationId xmlns:a16="http://schemas.microsoft.com/office/drawing/2014/main" xmlns="" id="{C78BA619-C708-4CD7-8A86-1CD713D8E743}"/>
                  </a:ext>
                </a:extLst>
              </p:cNvPr>
              <p:cNvSpPr>
                <a:spLocks noChangeShapeType="1"/>
              </p:cNvSpPr>
              <p:nvPr/>
            </p:nvSpPr>
            <p:spPr bwMode="auto">
              <a:xfrm>
                <a:off x="2976" y="2512"/>
                <a:ext cx="1400" cy="0"/>
              </a:xfrm>
              <a:prstGeom prst="line">
                <a:avLst/>
              </a:prstGeom>
              <a:noFill/>
              <a:ln w="9525">
                <a:solidFill>
                  <a:srgbClr val="000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zh-CN" altLang="en-US"/>
              </a:p>
            </p:txBody>
          </p:sp>
          <p:sp>
            <p:nvSpPr>
              <p:cNvPr id="16" name="Text Box 17">
                <a:extLst>
                  <a:ext uri="{FF2B5EF4-FFF2-40B4-BE49-F238E27FC236}">
                    <a16:creationId xmlns:a16="http://schemas.microsoft.com/office/drawing/2014/main" xmlns="" id="{D53F30DD-A061-4427-B68C-D5903315E887}"/>
                  </a:ext>
                </a:extLst>
              </p:cNvPr>
              <p:cNvSpPr txBox="1">
                <a:spLocks noChangeArrowheads="1"/>
              </p:cNvSpPr>
              <p:nvPr/>
            </p:nvSpPr>
            <p:spPr bwMode="auto">
              <a:xfrm>
                <a:off x="3272" y="2168"/>
                <a:ext cx="872" cy="231"/>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rgbClr val="FF9900"/>
                  </a:buClr>
                  <a:buSzPct val="90000"/>
                  <a:buFont typeface="Wingdings" panose="05000000000000000000" pitchFamily="2" charset="2"/>
                  <a:buNone/>
                </a:pPr>
                <a:r>
                  <a:rPr lang="zh-CN" altLang="en-US" sz="1800" b="1">
                    <a:solidFill>
                      <a:srgbClr val="000020"/>
                    </a:solidFill>
                    <a:latin typeface="楷体_GB2312" pitchFamily="49" charset="-122"/>
                    <a:ea typeface="楷体_GB2312" pitchFamily="49" charset="-122"/>
                  </a:rPr>
                  <a:t>轻伤事故</a:t>
                </a:r>
              </a:p>
            </p:txBody>
          </p:sp>
          <p:sp>
            <p:nvSpPr>
              <p:cNvPr id="17" name="Line 18">
                <a:extLst>
                  <a:ext uri="{FF2B5EF4-FFF2-40B4-BE49-F238E27FC236}">
                    <a16:creationId xmlns:a16="http://schemas.microsoft.com/office/drawing/2014/main" xmlns="" id="{1970C5A4-37A2-4C99-8AC0-687EFC8C5BC8}"/>
                  </a:ext>
                </a:extLst>
              </p:cNvPr>
              <p:cNvSpPr>
                <a:spLocks noChangeShapeType="1"/>
              </p:cNvSpPr>
              <p:nvPr/>
            </p:nvSpPr>
            <p:spPr bwMode="auto">
              <a:xfrm>
                <a:off x="2792" y="2952"/>
                <a:ext cx="1760" cy="0"/>
              </a:xfrm>
              <a:prstGeom prst="line">
                <a:avLst/>
              </a:prstGeom>
              <a:noFill/>
              <a:ln w="9525">
                <a:solidFill>
                  <a:srgbClr val="00002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zh-CN" altLang="en-US"/>
              </a:p>
            </p:txBody>
          </p:sp>
          <p:sp>
            <p:nvSpPr>
              <p:cNvPr id="18" name="Text Box 19">
                <a:extLst>
                  <a:ext uri="{FF2B5EF4-FFF2-40B4-BE49-F238E27FC236}">
                    <a16:creationId xmlns:a16="http://schemas.microsoft.com/office/drawing/2014/main" xmlns="" id="{8C78D92B-8780-43F1-AA2C-6F9C4532EA14}"/>
                  </a:ext>
                </a:extLst>
              </p:cNvPr>
              <p:cNvSpPr txBox="1">
                <a:spLocks noChangeArrowheads="1"/>
              </p:cNvSpPr>
              <p:nvPr/>
            </p:nvSpPr>
            <p:spPr bwMode="auto">
              <a:xfrm>
                <a:off x="2992" y="3072"/>
                <a:ext cx="1496" cy="231"/>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rgbClr val="FF9900"/>
                  </a:buClr>
                  <a:buSzPct val="90000"/>
                  <a:buFont typeface="Wingdings" panose="05000000000000000000" pitchFamily="2" charset="2"/>
                  <a:buNone/>
                </a:pPr>
                <a:r>
                  <a:rPr lang="zh-CN" altLang="en-US" sz="1800" b="1">
                    <a:solidFill>
                      <a:srgbClr val="000020"/>
                    </a:solidFill>
                    <a:latin typeface="楷体_GB2312" pitchFamily="49" charset="-122"/>
                    <a:ea typeface="楷体_GB2312" pitchFamily="49" charset="-122"/>
                  </a:rPr>
                  <a:t>不安全行为</a:t>
                </a:r>
              </a:p>
            </p:txBody>
          </p:sp>
          <p:sp>
            <p:nvSpPr>
              <p:cNvPr id="19" name="Text Box 20">
                <a:extLst>
                  <a:ext uri="{FF2B5EF4-FFF2-40B4-BE49-F238E27FC236}">
                    <a16:creationId xmlns:a16="http://schemas.microsoft.com/office/drawing/2014/main" xmlns="" id="{3E6749BA-945F-4C05-8AEE-6E7334F5D45A}"/>
                  </a:ext>
                </a:extLst>
              </p:cNvPr>
              <p:cNvSpPr txBox="1">
                <a:spLocks noChangeArrowheads="1"/>
              </p:cNvSpPr>
              <p:nvPr/>
            </p:nvSpPr>
            <p:spPr bwMode="auto">
              <a:xfrm>
                <a:off x="3120" y="2592"/>
                <a:ext cx="1224" cy="231"/>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rgbClr val="FF9900"/>
                  </a:buClr>
                  <a:buSzPct val="90000"/>
                  <a:buFont typeface="Wingdings" panose="05000000000000000000" pitchFamily="2" charset="2"/>
                  <a:buNone/>
                </a:pPr>
                <a:r>
                  <a:rPr lang="zh-CN" altLang="en-US" sz="1800" b="1">
                    <a:solidFill>
                      <a:srgbClr val="000020"/>
                    </a:solidFill>
                    <a:latin typeface="楷体_GB2312" pitchFamily="49" charset="-122"/>
                    <a:ea typeface="楷体_GB2312" pitchFamily="49" charset="-122"/>
                  </a:rPr>
                  <a:t>未遂事件</a:t>
                </a:r>
              </a:p>
            </p:txBody>
          </p:sp>
          <p:sp>
            <p:nvSpPr>
              <p:cNvPr id="20" name="AutoShape 21">
                <a:extLst>
                  <a:ext uri="{FF2B5EF4-FFF2-40B4-BE49-F238E27FC236}">
                    <a16:creationId xmlns:a16="http://schemas.microsoft.com/office/drawing/2014/main" xmlns="" id="{C2D11C84-60E6-414E-8F4F-EA325870B72A}"/>
                  </a:ext>
                </a:extLst>
              </p:cNvPr>
              <p:cNvSpPr>
                <a:spLocks noChangeArrowheads="1"/>
              </p:cNvSpPr>
              <p:nvPr/>
            </p:nvSpPr>
            <p:spPr bwMode="auto">
              <a:xfrm rot="-1800000">
                <a:off x="4077" y="741"/>
                <a:ext cx="585" cy="2778"/>
              </a:xfrm>
              <a:prstGeom prst="triangle">
                <a:avLst>
                  <a:gd name="adj" fmla="val 50000"/>
                </a:avLst>
              </a:prstGeom>
              <a:gradFill rotWithShape="0">
                <a:gsLst>
                  <a:gs pos="0">
                    <a:schemeClr val="accent6">
                      <a:lumMod val="75000"/>
                    </a:schemeClr>
                  </a:gs>
                  <a:gs pos="100000">
                    <a:schemeClr val="accent6">
                      <a:lumMod val="50000"/>
                    </a:schemeClr>
                  </a:gs>
                </a:gsLst>
                <a:lin ang="5400000" scaled="1"/>
              </a:gra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zh-CN" altLang="en-US" sz="1800">
                  <a:latin typeface="Arial" panose="020B0604020202020204" pitchFamily="34" charset="0"/>
                  <a:ea typeface="宋体" panose="02010600030101010101" pitchFamily="2" charset="-122"/>
                </a:endParaRPr>
              </a:p>
            </p:txBody>
          </p:sp>
        </p:grpSp>
        <p:sp>
          <p:nvSpPr>
            <p:cNvPr id="21" name="Text Box 22">
              <a:extLst>
                <a:ext uri="{FF2B5EF4-FFF2-40B4-BE49-F238E27FC236}">
                  <a16:creationId xmlns:a16="http://schemas.microsoft.com/office/drawing/2014/main" xmlns="" id="{F4872B83-8966-4F3F-BD86-07EDCFA06A78}"/>
                </a:ext>
              </a:extLst>
            </p:cNvPr>
            <p:cNvSpPr txBox="1">
              <a:spLocks noChangeArrowheads="1"/>
            </p:cNvSpPr>
            <p:nvPr/>
          </p:nvSpPr>
          <p:spPr bwMode="auto">
            <a:xfrm>
              <a:off x="7327900" y="5583840"/>
              <a:ext cx="723900" cy="336550"/>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rgbClr val="FF9900"/>
                </a:buClr>
                <a:buSzPct val="90000"/>
                <a:buFont typeface="Wingdings" panose="05000000000000000000" pitchFamily="2" charset="2"/>
                <a:buNone/>
              </a:pPr>
              <a:r>
                <a:rPr lang="en-US" altLang="zh-CN" sz="1600" b="1">
                  <a:solidFill>
                    <a:srgbClr val="A20000"/>
                  </a:solidFill>
                  <a:latin typeface="Arial" panose="020B0604020202020204" pitchFamily="34" charset="0"/>
                  <a:ea typeface="宋体" panose="02010600030101010101" pitchFamily="2" charset="-122"/>
                </a:rPr>
                <a:t>A</a:t>
              </a:r>
            </a:p>
          </p:txBody>
        </p:sp>
        <p:sp>
          <p:nvSpPr>
            <p:cNvPr id="22" name="Line 23">
              <a:extLst>
                <a:ext uri="{FF2B5EF4-FFF2-40B4-BE49-F238E27FC236}">
                  <a16:creationId xmlns:a16="http://schemas.microsoft.com/office/drawing/2014/main" xmlns="" id="{37D7DA83-184F-44C2-9E2D-3E856991F4BE}"/>
                </a:ext>
              </a:extLst>
            </p:cNvPr>
            <p:cNvSpPr>
              <a:spLocks noChangeShapeType="1"/>
            </p:cNvSpPr>
            <p:nvPr/>
          </p:nvSpPr>
          <p:spPr bwMode="auto">
            <a:xfrm>
              <a:off x="6235700" y="6117240"/>
              <a:ext cx="3568700" cy="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sp>
          <p:nvSpPr>
            <p:cNvPr id="23" name="Line 24">
              <a:extLst>
                <a:ext uri="{FF2B5EF4-FFF2-40B4-BE49-F238E27FC236}">
                  <a16:creationId xmlns:a16="http://schemas.microsoft.com/office/drawing/2014/main" xmlns="" id="{0D82D8D5-9EB7-49C7-BED6-091C31D5A833}"/>
                </a:ext>
              </a:extLst>
            </p:cNvPr>
            <p:cNvSpPr>
              <a:spLocks noChangeShapeType="1"/>
            </p:cNvSpPr>
            <p:nvPr/>
          </p:nvSpPr>
          <p:spPr bwMode="auto">
            <a:xfrm>
              <a:off x="9829800" y="5494940"/>
              <a:ext cx="0" cy="774700"/>
            </a:xfrm>
            <a:prstGeom prst="line">
              <a:avLst/>
            </a:prstGeom>
            <a:noFill/>
            <a:ln w="28575">
              <a:solidFill>
                <a:srgbClr val="00002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grpSp>
          <p:nvGrpSpPr>
            <p:cNvPr id="24" name="Group 25">
              <a:extLst>
                <a:ext uri="{FF2B5EF4-FFF2-40B4-BE49-F238E27FC236}">
                  <a16:creationId xmlns:a16="http://schemas.microsoft.com/office/drawing/2014/main" xmlns="" id="{CD076925-3508-480F-9939-D6FFB3A4B64A}"/>
                </a:ext>
              </a:extLst>
            </p:cNvPr>
            <p:cNvGrpSpPr>
              <a:grpSpLocks/>
            </p:cNvGrpSpPr>
            <p:nvPr/>
          </p:nvGrpSpPr>
          <p:grpSpPr bwMode="auto">
            <a:xfrm>
              <a:off x="7894638" y="3297840"/>
              <a:ext cx="1935162" cy="2946400"/>
              <a:chOff x="3685" y="2104"/>
              <a:chExt cx="1219" cy="1856"/>
            </a:xfrm>
          </p:grpSpPr>
          <p:sp>
            <p:nvSpPr>
              <p:cNvPr id="25" name="Text Box 26">
                <a:extLst>
                  <a:ext uri="{FF2B5EF4-FFF2-40B4-BE49-F238E27FC236}">
                    <a16:creationId xmlns:a16="http://schemas.microsoft.com/office/drawing/2014/main" xmlns="" id="{A37C6DA4-1B04-4DEC-B9AA-652AA82065F4}"/>
                  </a:ext>
                </a:extLst>
              </p:cNvPr>
              <p:cNvSpPr txBox="1">
                <a:spLocks noChangeArrowheads="1"/>
              </p:cNvSpPr>
              <p:nvPr/>
            </p:nvSpPr>
            <p:spPr bwMode="auto">
              <a:xfrm>
                <a:off x="4104" y="3488"/>
                <a:ext cx="272" cy="212"/>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rgbClr val="A2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
                    <a:srgbClr val="FF9900"/>
                  </a:buClr>
                  <a:buSzPct val="90000"/>
                  <a:buFont typeface="Wingdings" panose="05000000000000000000" pitchFamily="2" charset="2"/>
                  <a:buNone/>
                </a:pPr>
                <a:r>
                  <a:rPr lang="en-US" altLang="zh-CN" sz="1600" b="1">
                    <a:solidFill>
                      <a:srgbClr val="A20000"/>
                    </a:solidFill>
                    <a:latin typeface="Arial" panose="020B0604020202020204" pitchFamily="34" charset="0"/>
                    <a:ea typeface="宋体" panose="02010600030101010101" pitchFamily="2" charset="-122"/>
                  </a:rPr>
                  <a:t>B</a:t>
                </a:r>
              </a:p>
            </p:txBody>
          </p:sp>
          <p:grpSp>
            <p:nvGrpSpPr>
              <p:cNvPr id="26" name="Group 27">
                <a:extLst>
                  <a:ext uri="{FF2B5EF4-FFF2-40B4-BE49-F238E27FC236}">
                    <a16:creationId xmlns:a16="http://schemas.microsoft.com/office/drawing/2014/main" xmlns="" id="{52997127-F64B-49FC-936B-3234137D88EC}"/>
                  </a:ext>
                </a:extLst>
              </p:cNvPr>
              <p:cNvGrpSpPr>
                <a:grpSpLocks/>
              </p:cNvGrpSpPr>
              <p:nvPr/>
            </p:nvGrpSpPr>
            <p:grpSpPr bwMode="auto">
              <a:xfrm>
                <a:off x="3685" y="2104"/>
                <a:ext cx="1219" cy="1856"/>
                <a:chOff x="3685" y="2104"/>
                <a:chExt cx="1219" cy="1856"/>
              </a:xfrm>
            </p:grpSpPr>
            <p:sp>
              <p:nvSpPr>
                <p:cNvPr id="27" name="Line 28">
                  <a:extLst>
                    <a:ext uri="{FF2B5EF4-FFF2-40B4-BE49-F238E27FC236}">
                      <a16:creationId xmlns:a16="http://schemas.microsoft.com/office/drawing/2014/main" xmlns="" id="{ADCDA490-48D9-4736-B2C0-56DE4A75A5E0}"/>
                    </a:ext>
                  </a:extLst>
                </p:cNvPr>
                <p:cNvSpPr>
                  <a:spLocks noChangeShapeType="1"/>
                </p:cNvSpPr>
                <p:nvPr/>
              </p:nvSpPr>
              <p:spPr bwMode="auto">
                <a:xfrm flipH="1">
                  <a:off x="3685" y="2104"/>
                  <a:ext cx="595" cy="1384"/>
                </a:xfrm>
                <a:prstGeom prst="line">
                  <a:avLst/>
                </a:prstGeom>
                <a:noFill/>
                <a:ln w="28575">
                  <a:solidFill>
                    <a:srgbClr val="A2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endParaRPr lang="zh-CN" altLang="en-US"/>
                </a:p>
              </p:txBody>
            </p:sp>
            <p:sp>
              <p:nvSpPr>
                <p:cNvPr id="28" name="Line 29">
                  <a:extLst>
                    <a:ext uri="{FF2B5EF4-FFF2-40B4-BE49-F238E27FC236}">
                      <a16:creationId xmlns:a16="http://schemas.microsoft.com/office/drawing/2014/main" xmlns="" id="{248192C7-E783-4557-A9A4-D845B7294C07}"/>
                    </a:ext>
                  </a:extLst>
                </p:cNvPr>
                <p:cNvSpPr>
                  <a:spLocks noChangeShapeType="1"/>
                </p:cNvSpPr>
                <p:nvPr/>
              </p:nvSpPr>
              <p:spPr bwMode="auto">
                <a:xfrm>
                  <a:off x="3704" y="3472"/>
                  <a:ext cx="0" cy="488"/>
                </a:xfrm>
                <a:prstGeom prst="line">
                  <a:avLst/>
                </a:prstGeom>
                <a:noFill/>
                <a:ln w="28575">
                  <a:solidFill>
                    <a:srgbClr val="00002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sp>
              <p:nvSpPr>
                <p:cNvPr id="29" name="Line 30">
                  <a:extLst>
                    <a:ext uri="{FF2B5EF4-FFF2-40B4-BE49-F238E27FC236}">
                      <a16:creationId xmlns:a16="http://schemas.microsoft.com/office/drawing/2014/main" xmlns="" id="{20F312A5-D00E-4E8D-9A17-5A8F2F24068A}"/>
                    </a:ext>
                  </a:extLst>
                </p:cNvPr>
                <p:cNvSpPr>
                  <a:spLocks noChangeShapeType="1"/>
                </p:cNvSpPr>
                <p:nvPr/>
              </p:nvSpPr>
              <p:spPr bwMode="auto">
                <a:xfrm>
                  <a:off x="3688" y="3768"/>
                  <a:ext cx="1216"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grpSp>
        </p:grpSp>
        <p:sp>
          <p:nvSpPr>
            <p:cNvPr id="30" name="Line 31">
              <a:extLst>
                <a:ext uri="{FF2B5EF4-FFF2-40B4-BE49-F238E27FC236}">
                  <a16:creationId xmlns:a16="http://schemas.microsoft.com/office/drawing/2014/main" xmlns="" id="{93A4445C-C0D1-4E98-838B-F08C237DBD49}"/>
                </a:ext>
              </a:extLst>
            </p:cNvPr>
            <p:cNvSpPr>
              <a:spLocks noChangeShapeType="1"/>
            </p:cNvSpPr>
            <p:nvPr/>
          </p:nvSpPr>
          <p:spPr bwMode="auto">
            <a:xfrm>
              <a:off x="6261100" y="5507640"/>
              <a:ext cx="0" cy="774700"/>
            </a:xfrm>
            <a:prstGeom prst="line">
              <a:avLst/>
            </a:prstGeom>
            <a:noFill/>
            <a:ln w="28575">
              <a:solidFill>
                <a:srgbClr val="00002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sp>
          <p:nvSpPr>
            <p:cNvPr id="31" name="Line 32">
              <a:extLst>
                <a:ext uri="{FF2B5EF4-FFF2-40B4-BE49-F238E27FC236}">
                  <a16:creationId xmlns:a16="http://schemas.microsoft.com/office/drawing/2014/main" xmlns="" id="{AF520199-33F7-4C8A-B7AF-C188F1AA4311}"/>
                </a:ext>
              </a:extLst>
            </p:cNvPr>
            <p:cNvSpPr>
              <a:spLocks noChangeShapeType="1"/>
            </p:cNvSpPr>
            <p:nvPr/>
          </p:nvSpPr>
          <p:spPr bwMode="auto">
            <a:xfrm flipH="1">
              <a:off x="6553200" y="1684940"/>
              <a:ext cx="1600200" cy="3797300"/>
            </a:xfrm>
            <a:prstGeom prst="line">
              <a:avLst/>
            </a:prstGeom>
            <a:noFill/>
            <a:ln w="28575">
              <a:solidFill>
                <a:srgbClr val="BA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sp>
          <p:nvSpPr>
            <p:cNvPr id="32" name="Line 33">
              <a:extLst>
                <a:ext uri="{FF2B5EF4-FFF2-40B4-BE49-F238E27FC236}">
                  <a16:creationId xmlns:a16="http://schemas.microsoft.com/office/drawing/2014/main" xmlns="" id="{E9465D15-3914-4764-AE34-F324722485AF}"/>
                </a:ext>
              </a:extLst>
            </p:cNvPr>
            <p:cNvSpPr>
              <a:spLocks noChangeShapeType="1"/>
            </p:cNvSpPr>
            <p:nvPr/>
          </p:nvSpPr>
          <p:spPr bwMode="auto">
            <a:xfrm flipH="1">
              <a:off x="7197725" y="2489802"/>
              <a:ext cx="1295400" cy="3024188"/>
            </a:xfrm>
            <a:prstGeom prst="line">
              <a:avLst/>
            </a:prstGeom>
            <a:noFill/>
            <a:ln w="28575">
              <a:solidFill>
                <a:srgbClr val="BA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endParaRPr lang="zh-CN" altLang="en-US"/>
            </a:p>
          </p:txBody>
        </p:sp>
      </p:grpSp>
    </p:spTree>
    <p:extLst>
      <p:ext uri="{BB962C8B-B14F-4D97-AF65-F5344CB8AC3E}">
        <p14:creationId xmlns:p14="http://schemas.microsoft.com/office/powerpoint/2010/main" val="393977975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边形 7">
            <a:extLst>
              <a:ext uri="{FF2B5EF4-FFF2-40B4-BE49-F238E27FC236}">
                <a16:creationId xmlns:a16="http://schemas.microsoft.com/office/drawing/2014/main" xmlns="" id="{C4AF7403-3B43-4D17-AD22-30376742FA19}"/>
              </a:ext>
            </a:extLst>
          </p:cNvPr>
          <p:cNvSpPr/>
          <p:nvPr/>
        </p:nvSpPr>
        <p:spPr>
          <a:xfrm>
            <a:off x="3509471" y="2534885"/>
            <a:ext cx="9465658" cy="2752670"/>
          </a:xfrm>
          <a:prstGeom prst="parallelogram">
            <a:avLst>
              <a:gd name="adj" fmla="val 209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xmlns="" id="{40CA010A-4204-4BE2-8A36-898822CEE4F6}"/>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429DC67-6E11-43D5-89C0-023B0A5752EA}"/>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CEF92ADB-8DAB-4EF4-9641-EB725767FF26}"/>
              </a:ext>
            </a:extLst>
          </p:cNvPr>
          <p:cNvSpPr/>
          <p:nvPr/>
        </p:nvSpPr>
        <p:spPr>
          <a:xfrm>
            <a:off x="479425" y="226428"/>
            <a:ext cx="3057247"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风险管理的瓶颈</a:t>
            </a:r>
          </a:p>
        </p:txBody>
      </p:sp>
      <p:sp>
        <p:nvSpPr>
          <p:cNvPr id="7" name="平行四边形 6">
            <a:extLst>
              <a:ext uri="{FF2B5EF4-FFF2-40B4-BE49-F238E27FC236}">
                <a16:creationId xmlns:a16="http://schemas.microsoft.com/office/drawing/2014/main" xmlns="" id="{D1BCB1CF-8D57-45F9-8DE3-F2BD70ECFB76}"/>
              </a:ext>
            </a:extLst>
          </p:cNvPr>
          <p:cNvSpPr/>
          <p:nvPr/>
        </p:nvSpPr>
        <p:spPr>
          <a:xfrm>
            <a:off x="-1223358" y="2187622"/>
            <a:ext cx="9465658" cy="2752670"/>
          </a:xfrm>
          <a:prstGeom prst="parallelogram">
            <a:avLst>
              <a:gd name="adj" fmla="val 20987"/>
            </a:avLst>
          </a:prstGeom>
          <a:solidFill>
            <a:srgbClr val="25536D"/>
          </a:solidFill>
          <a:ln>
            <a:noFill/>
          </a:ln>
          <a:effectLst>
            <a:outerShdw blurRad="279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D91F1512-D9A0-4607-9AF7-0C473D9BC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3201" y="301597"/>
            <a:ext cx="4368800" cy="6559606"/>
          </a:xfrm>
          <a:prstGeom prst="rect">
            <a:avLst/>
          </a:prstGeom>
        </p:spPr>
      </p:pic>
      <p:sp>
        <p:nvSpPr>
          <p:cNvPr id="11" name="矩形 10">
            <a:extLst>
              <a:ext uri="{FF2B5EF4-FFF2-40B4-BE49-F238E27FC236}">
                <a16:creationId xmlns:a16="http://schemas.microsoft.com/office/drawing/2014/main" xmlns="" id="{F4147BC8-90D6-474F-933A-A9CB36B94501}"/>
              </a:ext>
            </a:extLst>
          </p:cNvPr>
          <p:cNvSpPr/>
          <p:nvPr/>
        </p:nvSpPr>
        <p:spPr>
          <a:xfrm>
            <a:off x="3917133" y="3167390"/>
            <a:ext cx="3775394" cy="523220"/>
          </a:xfrm>
          <a:prstGeom prst="rect">
            <a:avLst/>
          </a:prstGeom>
        </p:spPr>
        <p:txBody>
          <a:bodyPr wrap="none">
            <a:spAutoFit/>
          </a:bodyPr>
          <a:lstStyle/>
          <a:p>
            <a:pPr algn="ctr">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如何减少不安全行为？</a:t>
            </a:r>
          </a:p>
        </p:txBody>
      </p:sp>
      <p:sp>
        <p:nvSpPr>
          <p:cNvPr id="12" name="Text Box 33">
            <a:extLst>
              <a:ext uri="{FF2B5EF4-FFF2-40B4-BE49-F238E27FC236}">
                <a16:creationId xmlns:a16="http://schemas.microsoft.com/office/drawing/2014/main" xmlns="" id="{536B360C-227A-4612-899D-D2E82D90B15A}"/>
              </a:ext>
            </a:extLst>
          </p:cNvPr>
          <p:cNvSpPr txBox="1">
            <a:spLocks noChangeArrowheads="1"/>
          </p:cNvSpPr>
          <p:nvPr/>
        </p:nvSpPr>
        <p:spPr bwMode="auto">
          <a:xfrm>
            <a:off x="8159750" y="3228945"/>
            <a:ext cx="4032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zh-CN" b="1" dirty="0">
                <a:solidFill>
                  <a:schemeClr val="bg1"/>
                </a:solidFill>
                <a:latin typeface="黑体" panose="02010609060101010101" pitchFamily="49" charset="-122"/>
                <a:ea typeface="黑体" panose="02010609060101010101" pitchFamily="49" charset="-122"/>
              </a:rPr>
              <a:t>STOP</a:t>
            </a:r>
          </a:p>
        </p:txBody>
      </p:sp>
      <p:sp>
        <p:nvSpPr>
          <p:cNvPr id="13" name="Text Box 34">
            <a:extLst>
              <a:ext uri="{FF2B5EF4-FFF2-40B4-BE49-F238E27FC236}">
                <a16:creationId xmlns:a16="http://schemas.microsoft.com/office/drawing/2014/main" xmlns="" id="{F8176029-DB80-432A-8386-0422C62F86AD}"/>
              </a:ext>
            </a:extLst>
          </p:cNvPr>
          <p:cNvSpPr txBox="1">
            <a:spLocks noChangeArrowheads="1"/>
          </p:cNvSpPr>
          <p:nvPr/>
        </p:nvSpPr>
        <p:spPr bwMode="auto">
          <a:xfrm>
            <a:off x="8159750" y="3795050"/>
            <a:ext cx="4032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lg"/>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4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zh-CN" altLang="en-US" b="1" dirty="0">
                <a:solidFill>
                  <a:schemeClr val="bg1"/>
                </a:solidFill>
                <a:latin typeface="黑体" panose="02010609060101010101" pitchFamily="49" charset="-122"/>
                <a:ea typeface="黑体" panose="02010609060101010101" pitchFamily="49" charset="-122"/>
              </a:rPr>
              <a:t>行为安全审计</a:t>
            </a:r>
          </a:p>
        </p:txBody>
      </p:sp>
      <p:sp>
        <p:nvSpPr>
          <p:cNvPr id="14" name="箭头: V 形 13">
            <a:extLst>
              <a:ext uri="{FF2B5EF4-FFF2-40B4-BE49-F238E27FC236}">
                <a16:creationId xmlns:a16="http://schemas.microsoft.com/office/drawing/2014/main" xmlns="" id="{A28564D2-E12E-444E-AFA2-9FB60CDCC9C5}"/>
              </a:ext>
            </a:extLst>
          </p:cNvPr>
          <p:cNvSpPr/>
          <p:nvPr/>
        </p:nvSpPr>
        <p:spPr>
          <a:xfrm>
            <a:off x="8270001" y="3581400"/>
            <a:ext cx="361950" cy="456473"/>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Tree>
    <p:extLst>
      <p:ext uri="{BB962C8B-B14F-4D97-AF65-F5344CB8AC3E}">
        <p14:creationId xmlns:p14="http://schemas.microsoft.com/office/powerpoint/2010/main" val="136769134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9E6511B6-6203-47AF-BBDF-A985B6F11664}"/>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A5F237F2-0D4D-4FC2-982A-B51458ABB4E5}"/>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52D0E97E-06C0-47A9-A9B8-0B8DB6BBEEDF}"/>
              </a:ext>
            </a:extLst>
          </p:cNvPr>
          <p:cNvSpPr/>
          <p:nvPr/>
        </p:nvSpPr>
        <p:spPr>
          <a:xfrm>
            <a:off x="479425" y="233109"/>
            <a:ext cx="3057247" cy="5355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a:lnSpc>
                <a:spcPct val="90000"/>
              </a:lnSpc>
              <a:spcBef>
                <a:spcPct val="0"/>
              </a:spcBef>
            </a:pPr>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风险管理的瓶颈</a:t>
            </a:r>
          </a:p>
        </p:txBody>
      </p:sp>
      <p:pic>
        <p:nvPicPr>
          <p:cNvPr id="8" name="图片 7">
            <a:extLst>
              <a:ext uri="{FF2B5EF4-FFF2-40B4-BE49-F238E27FC236}">
                <a16:creationId xmlns:a16="http://schemas.microsoft.com/office/drawing/2014/main" xmlns="" id="{EF225867-E4D3-42B1-85D6-9F4E88311B8E}"/>
              </a:ext>
            </a:extLst>
          </p:cNvPr>
          <p:cNvPicPr>
            <a:picLocks noChangeAspect="1"/>
          </p:cNvPicPr>
          <p:nvPr/>
        </p:nvPicPr>
        <p:blipFill rotWithShape="1">
          <a:blip r:embed="rId2">
            <a:extLst>
              <a:ext uri="{28A0092B-C50C-407E-A947-70E740481C1C}">
                <a14:useLocalDpi xmlns:a14="http://schemas.microsoft.com/office/drawing/2010/main" val="0"/>
              </a:ext>
            </a:extLst>
          </a:blip>
          <a:srcRect l="48830"/>
          <a:stretch/>
        </p:blipFill>
        <p:spPr>
          <a:xfrm>
            <a:off x="7662317" y="1183590"/>
            <a:ext cx="4032859" cy="5256781"/>
          </a:xfrm>
          <a:prstGeom prst="rect">
            <a:avLst/>
          </a:prstGeom>
        </p:spPr>
      </p:pic>
      <p:sp>
        <p:nvSpPr>
          <p:cNvPr id="9" name="图文框 8">
            <a:extLst>
              <a:ext uri="{FF2B5EF4-FFF2-40B4-BE49-F238E27FC236}">
                <a16:creationId xmlns:a16="http://schemas.microsoft.com/office/drawing/2014/main" xmlns="" id="{803C0617-B423-4E91-8650-DAEBE76D9526}"/>
              </a:ext>
            </a:extLst>
          </p:cNvPr>
          <p:cNvSpPr/>
          <p:nvPr/>
        </p:nvSpPr>
        <p:spPr>
          <a:xfrm>
            <a:off x="656243" y="1562100"/>
            <a:ext cx="10452100" cy="3708380"/>
          </a:xfrm>
          <a:prstGeom prst="frame">
            <a:avLst>
              <a:gd name="adj1" fmla="val 2226"/>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0" name="矩形 9">
            <a:extLst>
              <a:ext uri="{FF2B5EF4-FFF2-40B4-BE49-F238E27FC236}">
                <a16:creationId xmlns:a16="http://schemas.microsoft.com/office/drawing/2014/main" xmlns="" id="{C11E2397-DBD3-4B00-99D3-CB4EBB7174F5}"/>
              </a:ext>
            </a:extLst>
          </p:cNvPr>
          <p:cNvSpPr/>
          <p:nvPr/>
        </p:nvSpPr>
        <p:spPr>
          <a:xfrm>
            <a:off x="1083657" y="1723597"/>
            <a:ext cx="6096000" cy="1751570"/>
          </a:xfrm>
          <a:prstGeom prst="rect">
            <a:avLst/>
          </a:prstGeom>
        </p:spPr>
        <p:txBody>
          <a:bodyPr>
            <a:spAutoFit/>
          </a:bodyPr>
          <a:lstStyle/>
          <a:p>
            <a:pPr>
              <a:lnSpc>
                <a:spcPct val="150000"/>
              </a:lnSpc>
            </a:pPr>
            <a:r>
              <a:rPr lang="zh-CN" altLang="ru-RU" sz="2000" b="1" dirty="0">
                <a:solidFill>
                  <a:schemeClr val="tx1">
                    <a:lumMod val="85000"/>
                    <a:lumOff val="15000"/>
                  </a:schemeClr>
                </a:solidFill>
                <a:latin typeface="微软雅黑" panose="020B0503020204020204" pitchFamily="34" charset="-122"/>
                <a:ea typeface="微软雅黑" panose="020B0503020204020204" pitchFamily="34" charset="-122"/>
              </a:rPr>
              <a:t>行为安全审计</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是个互动的、系统性的过程，</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ru-RU" dirty="0">
                <a:solidFill>
                  <a:schemeClr val="tx1">
                    <a:lumMod val="85000"/>
                    <a:lumOff val="15000"/>
                  </a:schemeClr>
                </a:solidFill>
                <a:latin typeface="微软雅黑" panose="020B0503020204020204" pitchFamily="34" charset="-122"/>
                <a:ea typeface="微软雅黑" panose="020B0503020204020204" pitchFamily="34" charset="-122"/>
              </a:rPr>
              <a:t>及时</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修正员工不安全行为，鼓励员工保持安全行为。</a:t>
            </a:r>
          </a:p>
        </p:txBody>
      </p:sp>
      <p:sp>
        <p:nvSpPr>
          <p:cNvPr id="11" name="矩形 10">
            <a:extLst>
              <a:ext uri="{FF2B5EF4-FFF2-40B4-BE49-F238E27FC236}">
                <a16:creationId xmlns:a16="http://schemas.microsoft.com/office/drawing/2014/main" xmlns="" id="{CA9CC8DA-4AFA-49F8-BEC7-888A90F0FB78}"/>
              </a:ext>
            </a:extLst>
          </p:cNvPr>
          <p:cNvSpPr/>
          <p:nvPr/>
        </p:nvSpPr>
        <p:spPr>
          <a:xfrm>
            <a:off x="1083657" y="3853677"/>
            <a:ext cx="1800493" cy="369332"/>
          </a:xfrm>
          <a:prstGeom prst="rect">
            <a:avLst/>
          </a:prstGeom>
        </p:spPr>
        <p:txBody>
          <a:bodyPr wrap="none">
            <a:spAutoFit/>
          </a:bodyPr>
          <a:lstStyle/>
          <a:p>
            <a:pPr indent="-381000"/>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来自他们的经验</a:t>
            </a:r>
          </a:p>
        </p:txBody>
      </p:sp>
      <p:sp>
        <p:nvSpPr>
          <p:cNvPr id="12" name="矩形: 圆角 11">
            <a:extLst>
              <a:ext uri="{FF2B5EF4-FFF2-40B4-BE49-F238E27FC236}">
                <a16:creationId xmlns:a16="http://schemas.microsoft.com/office/drawing/2014/main" xmlns="" id="{F95FF0EE-082D-4A2C-B900-293A3E50812C}"/>
              </a:ext>
            </a:extLst>
          </p:cNvPr>
          <p:cNvSpPr/>
          <p:nvPr/>
        </p:nvSpPr>
        <p:spPr>
          <a:xfrm>
            <a:off x="1203047" y="4724400"/>
            <a:ext cx="2510443" cy="1041400"/>
          </a:xfrm>
          <a:prstGeom prst="roundRect">
            <a:avLst>
              <a:gd name="adj" fmla="val 3252"/>
            </a:avLst>
          </a:prstGeom>
          <a:solidFill>
            <a:schemeClr val="accent6"/>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xmlns="" id="{8CD4B2F4-4E69-480D-B8BC-5F21240F8B9D}"/>
              </a:ext>
            </a:extLst>
          </p:cNvPr>
          <p:cNvSpPr/>
          <p:nvPr/>
        </p:nvSpPr>
        <p:spPr>
          <a:xfrm>
            <a:off x="4529684" y="4724400"/>
            <a:ext cx="2510443" cy="1041400"/>
          </a:xfrm>
          <a:prstGeom prst="roundRect">
            <a:avLst>
              <a:gd name="adj" fmla="val 3252"/>
            </a:avLst>
          </a:prstGeom>
          <a:solidFill>
            <a:schemeClr val="accent6"/>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13">
            <a:extLst>
              <a:ext uri="{FF2B5EF4-FFF2-40B4-BE49-F238E27FC236}">
                <a16:creationId xmlns:a16="http://schemas.microsoft.com/office/drawing/2014/main" xmlns="" id="{593A272C-C034-4F8B-9AF2-EFE50F1002BE}"/>
              </a:ext>
            </a:extLst>
          </p:cNvPr>
          <p:cNvSpPr/>
          <p:nvPr/>
        </p:nvSpPr>
        <p:spPr>
          <a:xfrm>
            <a:off x="1800876" y="5060434"/>
            <a:ext cx="1314784" cy="369332"/>
          </a:xfrm>
          <a:prstGeom prst="rect">
            <a:avLst/>
          </a:prstGeom>
        </p:spPr>
        <p:txBody>
          <a:bodyPr wrap="none">
            <a:spAutoFit/>
          </a:bodyPr>
          <a:lstStyle/>
          <a:p>
            <a:pPr marL="0" lvl="1" algn="ctr"/>
            <a:r>
              <a:rPr lang="en-US" altLang="zh-CN" b="1" dirty="0">
                <a:solidFill>
                  <a:schemeClr val="bg1"/>
                </a:solidFill>
                <a:latin typeface="微软雅黑" panose="020B0503020204020204" pitchFamily="34" charset="-122"/>
                <a:ea typeface="微软雅黑" panose="020B0503020204020204" pitchFamily="34" charset="-122"/>
              </a:rPr>
              <a:t>UDM</a:t>
            </a:r>
            <a:r>
              <a:rPr lang="zh-CN" altLang="en-US" b="1" dirty="0">
                <a:solidFill>
                  <a:schemeClr val="bg1"/>
                </a:solidFill>
                <a:latin typeface="微软雅黑" panose="020B0503020204020204" pitchFamily="34" charset="-122"/>
                <a:ea typeface="微软雅黑" panose="020B0503020204020204" pitchFamily="34" charset="-122"/>
              </a:rPr>
              <a:t>公司 </a:t>
            </a:r>
          </a:p>
        </p:txBody>
      </p:sp>
      <p:sp>
        <p:nvSpPr>
          <p:cNvPr id="15" name="矩形 14">
            <a:extLst>
              <a:ext uri="{FF2B5EF4-FFF2-40B4-BE49-F238E27FC236}">
                <a16:creationId xmlns:a16="http://schemas.microsoft.com/office/drawing/2014/main" xmlns="" id="{2CEAE895-346C-454C-B6F7-7FAB293DB3B1}"/>
              </a:ext>
            </a:extLst>
          </p:cNvPr>
          <p:cNvSpPr/>
          <p:nvPr/>
        </p:nvSpPr>
        <p:spPr>
          <a:xfrm>
            <a:off x="5227701" y="5060434"/>
            <a:ext cx="1114408" cy="369332"/>
          </a:xfrm>
          <a:prstGeom prst="rect">
            <a:avLst/>
          </a:prstGeom>
        </p:spPr>
        <p:txBody>
          <a:bodyPr wrap="none">
            <a:spAutoFit/>
          </a:bodyPr>
          <a:lstStyle/>
          <a:p>
            <a:pPr marL="0" lvl="1" algn="ctr"/>
            <a:r>
              <a:rPr lang="zh-CN" altLang="en-US" b="1" dirty="0">
                <a:solidFill>
                  <a:schemeClr val="bg1"/>
                </a:solidFill>
                <a:latin typeface="微软雅黑" panose="020B0503020204020204" pitchFamily="34" charset="-122"/>
                <a:ea typeface="微软雅黑" panose="020B0503020204020204" pitchFamily="34" charset="-122"/>
              </a:rPr>
              <a:t>杜邦公司</a:t>
            </a:r>
          </a:p>
        </p:txBody>
      </p:sp>
    </p:spTree>
    <p:extLst>
      <p:ext uri="{BB962C8B-B14F-4D97-AF65-F5344CB8AC3E}">
        <p14:creationId xmlns:p14="http://schemas.microsoft.com/office/powerpoint/2010/main" val="1117203423"/>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CC4BD5FA-4062-4D70-BF83-110433C6051A}"/>
              </a:ext>
            </a:extLst>
          </p:cNvPr>
          <p:cNvPicPr>
            <a:picLocks noChangeAspect="1"/>
          </p:cNvPicPr>
          <p:nvPr/>
        </p:nvPicPr>
        <p:blipFill rotWithShape="1">
          <a:blip r:embed="rId2">
            <a:extLst>
              <a:ext uri="{28A0092B-C50C-407E-A947-70E740481C1C}">
                <a14:useLocalDpi xmlns:a14="http://schemas.microsoft.com/office/drawing/2010/main" val="0"/>
              </a:ext>
            </a:extLst>
          </a:blip>
          <a:srcRect t="13715" b="1828"/>
          <a:stretch/>
        </p:blipFill>
        <p:spPr>
          <a:xfrm>
            <a:off x="0" y="0"/>
            <a:ext cx="12192000" cy="6858000"/>
          </a:xfrm>
          <a:prstGeom prst="rect">
            <a:avLst/>
          </a:prstGeom>
        </p:spPr>
      </p:pic>
      <p:sp>
        <p:nvSpPr>
          <p:cNvPr id="7" name="流程图: 手动输入 6">
            <a:extLst>
              <a:ext uri="{FF2B5EF4-FFF2-40B4-BE49-F238E27FC236}">
                <a16:creationId xmlns:a16="http://schemas.microsoft.com/office/drawing/2014/main" xmlns="" id="{E37D38D7-D678-4578-B61F-EE9FFF16965E}"/>
              </a:ext>
            </a:extLst>
          </p:cNvPr>
          <p:cNvSpPr/>
          <p:nvPr/>
        </p:nvSpPr>
        <p:spPr>
          <a:xfrm rot="16200000">
            <a:off x="7063857" y="421756"/>
            <a:ext cx="3752850" cy="6503437"/>
          </a:xfrm>
          <a:prstGeom prst="flowChartManualInput">
            <a:avLst/>
          </a:prstGeom>
          <a:solidFill>
            <a:srgbClr val="25536D">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xmlns="" id="{BA464CD3-9282-4CBD-8D5C-FDDBE4ADCD0A}"/>
              </a:ext>
            </a:extLst>
          </p:cNvPr>
          <p:cNvSpPr/>
          <p:nvPr/>
        </p:nvSpPr>
        <p:spPr>
          <a:xfrm rot="16200000" flipH="1" flipV="1">
            <a:off x="-5527471" y="-558595"/>
            <a:ext cx="6858000" cy="7771990"/>
          </a:xfrm>
          <a:custGeom>
            <a:avLst/>
            <a:gdLst>
              <a:gd name="connsiteX0" fmla="*/ 0 w 6858000"/>
              <a:gd name="connsiteY0" fmla="*/ 2376927 h 7771990"/>
              <a:gd name="connsiteX1" fmla="*/ 0 w 6858000"/>
              <a:gd name="connsiteY1" fmla="*/ 7771990 h 7771990"/>
              <a:gd name="connsiteX2" fmla="*/ 6858000 w 6858000"/>
              <a:gd name="connsiteY2" fmla="*/ 7771990 h 7771990"/>
              <a:gd name="connsiteX3" fmla="*/ 6858000 w 6858000"/>
              <a:gd name="connsiteY3" fmla="*/ 0 h 7771990"/>
            </a:gdLst>
            <a:ahLst/>
            <a:cxnLst>
              <a:cxn ang="0">
                <a:pos x="connsiteX0" y="connsiteY0"/>
              </a:cxn>
              <a:cxn ang="0">
                <a:pos x="connsiteX1" y="connsiteY1"/>
              </a:cxn>
              <a:cxn ang="0">
                <a:pos x="connsiteX2" y="connsiteY2"/>
              </a:cxn>
              <a:cxn ang="0">
                <a:pos x="connsiteX3" y="connsiteY3"/>
              </a:cxn>
            </a:cxnLst>
            <a:rect l="l" t="t" r="r" b="b"/>
            <a:pathLst>
              <a:path w="6858000" h="7771990">
                <a:moveTo>
                  <a:pt x="0" y="2376927"/>
                </a:moveTo>
                <a:lnTo>
                  <a:pt x="0" y="7771990"/>
                </a:lnTo>
                <a:lnTo>
                  <a:pt x="6858000" y="7771990"/>
                </a:lnTo>
                <a:lnTo>
                  <a:pt x="685800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xmlns="" id="{6E4F7A37-F7F9-4E02-8041-A53FB7FF6ABC}"/>
              </a:ext>
            </a:extLst>
          </p:cNvPr>
          <p:cNvSpPr/>
          <p:nvPr/>
        </p:nvSpPr>
        <p:spPr>
          <a:xfrm rot="16200000" flipH="1" flipV="1">
            <a:off x="5257198" y="4886224"/>
            <a:ext cx="1857475" cy="2105027"/>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a:extLst>
              <a:ext uri="{FF2B5EF4-FFF2-40B4-BE49-F238E27FC236}">
                <a16:creationId xmlns:a16="http://schemas.microsoft.com/office/drawing/2014/main" xmlns="" id="{291BDF14-B3ED-47B0-BA01-E39D79D6B220}"/>
              </a:ext>
            </a:extLst>
          </p:cNvPr>
          <p:cNvSpPr/>
          <p:nvPr/>
        </p:nvSpPr>
        <p:spPr>
          <a:xfrm rot="16200000" flipH="1" flipV="1">
            <a:off x="5446332" y="4531388"/>
            <a:ext cx="844651" cy="957221"/>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2">
            <a:extLst>
              <a:ext uri="{FF2B5EF4-FFF2-40B4-BE49-F238E27FC236}">
                <a16:creationId xmlns:a16="http://schemas.microsoft.com/office/drawing/2014/main" xmlns="" id="{968DC095-D583-44A5-875A-DA38BD4CC9DE}"/>
              </a:ext>
            </a:extLst>
          </p:cNvPr>
          <p:cNvSpPr>
            <a:spLocks noGrp="1" noChangeArrowheads="1"/>
          </p:cNvSpPr>
          <p:nvPr>
            <p:ph type="ctrTitle"/>
          </p:nvPr>
        </p:nvSpPr>
        <p:spPr>
          <a:xfrm>
            <a:off x="7034877" y="2819567"/>
            <a:ext cx="4739724" cy="1015663"/>
          </a:xfrm>
        </p:spPr>
        <p:txBody>
          <a:bodyPr wrap="square">
            <a:spAutoFit/>
          </a:bodyPr>
          <a:lstStyle/>
          <a:p>
            <a:pPr>
              <a:lnSpc>
                <a:spcPct val="100000"/>
              </a:lnSpc>
            </a:pPr>
            <a:r>
              <a:rPr lang="zh-CN" altLang="en-US" dirty="0">
                <a:solidFill>
                  <a:schemeClr val="bg1"/>
                </a:solidFill>
                <a:latin typeface="微软雅黑" panose="020B0503020204020204" pitchFamily="34" charset="-122"/>
                <a:ea typeface="微软雅黑" panose="020B0503020204020204" pitchFamily="34" charset="-122"/>
              </a:rPr>
              <a:t>谢谢</a:t>
            </a:r>
          </a:p>
        </p:txBody>
      </p:sp>
      <p:sp>
        <p:nvSpPr>
          <p:cNvPr id="17" name="文本框 16">
            <a:extLst>
              <a:ext uri="{FF2B5EF4-FFF2-40B4-BE49-F238E27FC236}">
                <a16:creationId xmlns:a16="http://schemas.microsoft.com/office/drawing/2014/main" xmlns="" id="{8E78683F-D146-4603-B67A-4B49DAF0D9DD}"/>
              </a:ext>
            </a:extLst>
          </p:cNvPr>
          <p:cNvSpPr txBox="1"/>
          <p:nvPr/>
        </p:nvSpPr>
        <p:spPr>
          <a:xfrm>
            <a:off x="7205903" y="4218340"/>
            <a:ext cx="1415552" cy="369332"/>
          </a:xfrm>
          <a:prstGeom prst="rect">
            <a:avLst/>
          </a:prstGeom>
          <a:noFill/>
        </p:spPr>
        <p:txBody>
          <a:bodyPr wrap="square" rtlCol="0">
            <a:spAutoFit/>
          </a:bodyPr>
          <a:lstStyle/>
          <a:p>
            <a:r>
              <a:rPr lang="zh-CN" altLang="en-US" dirty="0">
                <a:solidFill>
                  <a:schemeClr val="bg1"/>
                </a:solidFill>
              </a:rPr>
              <a:t>培训讲师：</a:t>
            </a:r>
          </a:p>
        </p:txBody>
      </p:sp>
      <p:sp>
        <p:nvSpPr>
          <p:cNvPr id="18" name="文本框 17">
            <a:extLst>
              <a:ext uri="{FF2B5EF4-FFF2-40B4-BE49-F238E27FC236}">
                <a16:creationId xmlns:a16="http://schemas.microsoft.com/office/drawing/2014/main" xmlns="" id="{E06E6590-4C7E-4B9B-8A55-F652F5E6C2D8}"/>
              </a:ext>
            </a:extLst>
          </p:cNvPr>
          <p:cNvSpPr txBox="1"/>
          <p:nvPr/>
        </p:nvSpPr>
        <p:spPr>
          <a:xfrm>
            <a:off x="9698951" y="4237948"/>
            <a:ext cx="1415552" cy="369332"/>
          </a:xfrm>
          <a:prstGeom prst="rect">
            <a:avLst/>
          </a:prstGeom>
          <a:noFill/>
        </p:spPr>
        <p:txBody>
          <a:bodyPr wrap="square" rtlCol="0">
            <a:spAutoFit/>
          </a:bodyPr>
          <a:lstStyle/>
          <a:p>
            <a:r>
              <a:rPr lang="zh-CN" altLang="en-US" dirty="0">
                <a:solidFill>
                  <a:schemeClr val="bg1"/>
                </a:solidFill>
              </a:rPr>
              <a:t>培训日期：</a:t>
            </a:r>
          </a:p>
        </p:txBody>
      </p:sp>
      <p:sp>
        <p:nvSpPr>
          <p:cNvPr id="19" name="任意多边形: 形状 18">
            <a:extLst>
              <a:ext uri="{FF2B5EF4-FFF2-40B4-BE49-F238E27FC236}">
                <a16:creationId xmlns:a16="http://schemas.microsoft.com/office/drawing/2014/main" xmlns="" id="{CA6F4B4C-27B1-4F43-9701-5C0919ABC2B4}"/>
              </a:ext>
            </a:extLst>
          </p:cNvPr>
          <p:cNvSpPr/>
          <p:nvPr/>
        </p:nvSpPr>
        <p:spPr>
          <a:xfrm rot="16200000" flipH="1" flipV="1">
            <a:off x="4544505" y="493536"/>
            <a:ext cx="1857475" cy="2105027"/>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形状 19">
            <a:extLst>
              <a:ext uri="{FF2B5EF4-FFF2-40B4-BE49-F238E27FC236}">
                <a16:creationId xmlns:a16="http://schemas.microsoft.com/office/drawing/2014/main" xmlns="" id="{B2569E34-1A95-4469-BF3E-6FEE12A8C573}"/>
              </a:ext>
            </a:extLst>
          </p:cNvPr>
          <p:cNvSpPr/>
          <p:nvPr/>
        </p:nvSpPr>
        <p:spPr>
          <a:xfrm rot="16200000" flipH="1" flipV="1">
            <a:off x="5183357" y="1745553"/>
            <a:ext cx="844651" cy="957221"/>
          </a:xfrm>
          <a:custGeom>
            <a:avLst/>
            <a:gdLst>
              <a:gd name="connsiteX0" fmla="*/ 0 w 6858000"/>
              <a:gd name="connsiteY0" fmla="*/ 7771990 h 7771990"/>
              <a:gd name="connsiteX1" fmla="*/ 0 w 6858000"/>
              <a:gd name="connsiteY1" fmla="*/ 2376927 h 7771990"/>
              <a:gd name="connsiteX2" fmla="*/ 6858000 w 6858000"/>
              <a:gd name="connsiteY2" fmla="*/ 0 h 7771990"/>
              <a:gd name="connsiteX3" fmla="*/ 6858000 w 6858000"/>
              <a:gd name="connsiteY3" fmla="*/ 793028 h 7771990"/>
              <a:gd name="connsiteX4" fmla="*/ 2 w 6858000"/>
              <a:gd name="connsiteY4" fmla="*/ 3169954 h 7771990"/>
              <a:gd name="connsiteX5" fmla="*/ 2 w 6858000"/>
              <a:gd name="connsiteY5" fmla="*/ 7771990 h 777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7771990">
                <a:moveTo>
                  <a:pt x="0" y="7771990"/>
                </a:moveTo>
                <a:lnTo>
                  <a:pt x="0" y="2376927"/>
                </a:lnTo>
                <a:lnTo>
                  <a:pt x="6858000" y="0"/>
                </a:lnTo>
                <a:lnTo>
                  <a:pt x="6858000" y="793028"/>
                </a:lnTo>
                <a:lnTo>
                  <a:pt x="2" y="3169954"/>
                </a:lnTo>
                <a:lnTo>
                  <a:pt x="2" y="777199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4645813"/>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平行四边形 3">
            <a:extLst>
              <a:ext uri="{FF2B5EF4-FFF2-40B4-BE49-F238E27FC236}">
                <a16:creationId xmlns:a16="http://schemas.microsoft.com/office/drawing/2014/main" xmlns="" id="{F5B42090-D400-4EFE-AA53-D61EC486D282}"/>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C82E9A78-F690-492D-B689-BBF672C689E2}"/>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Box 952">
            <a:extLst>
              <a:ext uri="{FF2B5EF4-FFF2-40B4-BE49-F238E27FC236}">
                <a16:creationId xmlns:a16="http://schemas.microsoft.com/office/drawing/2014/main" xmlns="" id="{05F8F0E8-0663-46C0-A237-E6E9B857FE7A}"/>
              </a:ext>
            </a:extLst>
          </p:cNvPr>
          <p:cNvSpPr txBox="1">
            <a:spLocks noChangeArrowheads="1"/>
          </p:cNvSpPr>
          <p:nvPr/>
        </p:nvSpPr>
        <p:spPr bwMode="gray">
          <a:xfrm>
            <a:off x="479425" y="172452"/>
            <a:ext cx="5650906"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zh-CN"/>
            </a:defPPr>
            <a:lvl1pPr>
              <a:defRPr sz="3200" b="1">
                <a:solidFill>
                  <a:schemeClr val="tx1">
                    <a:lumMod val="85000"/>
                    <a:lumOff val="15000"/>
                  </a:schemeClr>
                </a:solidFill>
                <a:latin typeface="华文中宋" panose="02010600040101010101" pitchFamily="2" charset="-122"/>
                <a:ea typeface="华文中宋" panose="02010600040101010101" pitchFamily="2" charset="-122"/>
              </a:defRPr>
            </a:lvl1pPr>
          </a:lstStyle>
          <a:p>
            <a:r>
              <a:rPr lang="zh-CN" altLang="en-US" dirty="0"/>
              <a:t>风险管理的资源、目标与要求 </a:t>
            </a:r>
            <a:endParaRPr lang="en-US" altLang="zh-CN" dirty="0"/>
          </a:p>
        </p:txBody>
      </p:sp>
      <p:graphicFrame>
        <p:nvGraphicFramePr>
          <p:cNvPr id="7" name="Group 955">
            <a:extLst>
              <a:ext uri="{FF2B5EF4-FFF2-40B4-BE49-F238E27FC236}">
                <a16:creationId xmlns:a16="http://schemas.microsoft.com/office/drawing/2014/main" xmlns="" id="{9E9DE516-C2B6-4953-9F10-79688258BEFF}"/>
              </a:ext>
            </a:extLst>
          </p:cNvPr>
          <p:cNvGraphicFramePr>
            <a:graphicFrameLocks noGrp="1"/>
          </p:cNvGraphicFramePr>
          <p:nvPr>
            <p:ph idx="1"/>
            <p:extLst>
              <p:ext uri="{D42A27DB-BD31-4B8C-83A1-F6EECF244321}">
                <p14:modId xmlns:p14="http://schemas.microsoft.com/office/powerpoint/2010/main" val="4267592858"/>
              </p:ext>
            </p:extLst>
          </p:nvPr>
        </p:nvGraphicFramePr>
        <p:xfrm>
          <a:off x="1469571" y="1869626"/>
          <a:ext cx="9252857" cy="3816578"/>
        </p:xfrm>
        <a:graphic>
          <a:graphicData uri="http://schemas.openxmlformats.org/drawingml/2006/table">
            <a:tbl>
              <a:tblPr/>
              <a:tblGrid>
                <a:gridCol w="1322602">
                  <a:extLst>
                    <a:ext uri="{9D8B030D-6E8A-4147-A177-3AD203B41FA5}">
                      <a16:colId xmlns:a16="http://schemas.microsoft.com/office/drawing/2014/main" xmlns="" val="1701195636"/>
                    </a:ext>
                  </a:extLst>
                </a:gridCol>
                <a:gridCol w="1320817">
                  <a:extLst>
                    <a:ext uri="{9D8B030D-6E8A-4147-A177-3AD203B41FA5}">
                      <a16:colId xmlns:a16="http://schemas.microsoft.com/office/drawing/2014/main" xmlns="" val="73877055"/>
                    </a:ext>
                  </a:extLst>
                </a:gridCol>
                <a:gridCol w="1322601">
                  <a:extLst>
                    <a:ext uri="{9D8B030D-6E8A-4147-A177-3AD203B41FA5}">
                      <a16:colId xmlns:a16="http://schemas.microsoft.com/office/drawing/2014/main" xmlns="" val="262515543"/>
                    </a:ext>
                  </a:extLst>
                </a:gridCol>
                <a:gridCol w="1320817">
                  <a:extLst>
                    <a:ext uri="{9D8B030D-6E8A-4147-A177-3AD203B41FA5}">
                      <a16:colId xmlns:a16="http://schemas.microsoft.com/office/drawing/2014/main" xmlns="" val="3606460319"/>
                    </a:ext>
                  </a:extLst>
                </a:gridCol>
                <a:gridCol w="1322602">
                  <a:extLst>
                    <a:ext uri="{9D8B030D-6E8A-4147-A177-3AD203B41FA5}">
                      <a16:colId xmlns:a16="http://schemas.microsoft.com/office/drawing/2014/main" xmlns="" val="773450567"/>
                    </a:ext>
                  </a:extLst>
                </a:gridCol>
                <a:gridCol w="1320817">
                  <a:extLst>
                    <a:ext uri="{9D8B030D-6E8A-4147-A177-3AD203B41FA5}">
                      <a16:colId xmlns:a16="http://schemas.microsoft.com/office/drawing/2014/main" xmlns="" val="131668871"/>
                    </a:ext>
                  </a:extLst>
                </a:gridCol>
                <a:gridCol w="1322601">
                  <a:extLst>
                    <a:ext uri="{9D8B030D-6E8A-4147-A177-3AD203B41FA5}">
                      <a16:colId xmlns:a16="http://schemas.microsoft.com/office/drawing/2014/main" xmlns="" val="1341407504"/>
                    </a:ext>
                  </a:extLst>
                </a:gridCol>
              </a:tblGrid>
              <a:tr h="433702">
                <a:tc rowSpan="2">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项 目</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gridSpan="5">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资 源</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kern="1200"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mn-cs"/>
                        </a:rPr>
                        <a:t>项目类</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800" b="1" i="0" u="none" strike="noStrike" kern="1200"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cs typeface="+mn-cs"/>
                        </a:rPr>
                        <a:t>目标</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17074601"/>
                  </a:ext>
                </a:extLst>
              </a:tr>
              <a:tr h="433702">
                <a:tc vMerge="1">
                  <a:txBody>
                    <a:bodyPr/>
                    <a:lstStyle/>
                    <a:p>
                      <a:endParaRPr lang="zh-CN" altLang="en-US"/>
                    </a:p>
                  </a:txBody>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资 金</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人 力</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设 备</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物 料</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方 法</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vMerge="1">
                  <a:txBody>
                    <a:bodyPr/>
                    <a:lstStyle/>
                    <a:p>
                      <a:endParaRPr lang="zh-CN" altLang="en-US"/>
                    </a:p>
                  </a:txBody>
                  <a:tcPr/>
                </a:tc>
                <a:extLst>
                  <a:ext uri="{0D108BD9-81ED-4DB2-BD59-A6C34878D82A}">
                    <a16:rowId xmlns:a16="http://schemas.microsoft.com/office/drawing/2014/main" xmlns="" val="443585626"/>
                  </a:ext>
                </a:extLst>
              </a:tr>
              <a:tr h="433702">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危险源</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辨识监控</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4673850"/>
                  </a:ext>
                </a:extLst>
              </a:tr>
              <a:tr h="433702">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风 险</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评价分级</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45556298"/>
                  </a:ext>
                </a:extLst>
              </a:tr>
              <a:tr h="433702">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事 故</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危机预警</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05292891"/>
                  </a:ext>
                </a:extLst>
              </a:tr>
              <a:tr h="433702">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应急救援</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风险干预</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06850742"/>
                  </a:ext>
                </a:extLst>
              </a:tr>
              <a:tr h="433702">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监督管理</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遵纪守法</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954087148"/>
                  </a:ext>
                </a:extLst>
              </a:tr>
              <a:tr h="780664">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资源类</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目 标</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合理有效</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使用</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能力与意识</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安全管理</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合理利用</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a:ln>
                            <a:noFill/>
                          </a:ln>
                          <a:solidFill>
                            <a:schemeClr val="tx1">
                              <a:lumMod val="85000"/>
                              <a:lumOff val="15000"/>
                            </a:schemeClr>
                          </a:solidFill>
                          <a:effectLst/>
                          <a:latin typeface="微软雅黑" panose="020B0503020204020204" pitchFamily="34" charset="-122"/>
                          <a:ea typeface="微软雅黑" panose="020B0503020204020204" pitchFamily="34" charset="-122"/>
                        </a:rPr>
                        <a:t>有效管理</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正确使用</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000">
                          <a:solidFill>
                            <a:schemeClr val="tx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16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安全生产</a:t>
                      </a:r>
                    </a:p>
                  </a:txBody>
                  <a:tcPr anchor="ctr" horzOverflow="overflow">
                    <a:lnL w="19050" cap="flat" cmpd="sng" algn="ctr">
                      <a:solidFill>
                        <a:srgbClr val="25536D"/>
                      </a:solidFill>
                      <a:prstDash val="solid"/>
                      <a:round/>
                      <a:headEnd type="none" w="med" len="med"/>
                      <a:tailEnd type="none" w="med" len="med"/>
                    </a:lnL>
                    <a:lnR w="19050" cap="flat" cmpd="sng" algn="ctr">
                      <a:solidFill>
                        <a:srgbClr val="25536D"/>
                      </a:solidFill>
                      <a:prstDash val="solid"/>
                      <a:round/>
                      <a:headEnd type="none" w="med" len="med"/>
                      <a:tailEnd type="none" w="med" len="med"/>
                    </a:lnR>
                    <a:lnT w="19050" cap="flat" cmpd="sng" algn="ctr">
                      <a:solidFill>
                        <a:srgbClr val="25536D"/>
                      </a:solidFill>
                      <a:prstDash val="solid"/>
                      <a:round/>
                      <a:headEnd type="none" w="med" len="med"/>
                      <a:tailEnd type="none" w="med" len="med"/>
                    </a:lnT>
                    <a:lnB w="19050" cap="flat" cmpd="sng" algn="ctr">
                      <a:solidFill>
                        <a:srgbClr val="25536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12032417"/>
                  </a:ext>
                </a:extLst>
              </a:tr>
            </a:tbl>
          </a:graphicData>
        </a:graphic>
      </p:graphicFrame>
    </p:spTree>
    <p:extLst>
      <p:ext uri="{BB962C8B-B14F-4D97-AF65-F5344CB8AC3E}">
        <p14:creationId xmlns:p14="http://schemas.microsoft.com/office/powerpoint/2010/main" val="1280189500"/>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a:extLst>
              <a:ext uri="{FF2B5EF4-FFF2-40B4-BE49-F238E27FC236}">
                <a16:creationId xmlns:a16="http://schemas.microsoft.com/office/drawing/2014/main" xmlns="" id="{581777ED-86D0-4021-914F-19BED3B55CD6}"/>
              </a:ext>
            </a:extLst>
          </p:cNvPr>
          <p:cNvSpPr/>
          <p:nvPr/>
        </p:nvSpPr>
        <p:spPr>
          <a:xfrm>
            <a:off x="3876142" y="1710790"/>
            <a:ext cx="4439713" cy="4439713"/>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a:extLst>
              <a:ext uri="{FF2B5EF4-FFF2-40B4-BE49-F238E27FC236}">
                <a16:creationId xmlns:a16="http://schemas.microsoft.com/office/drawing/2014/main" xmlns="" id="{A30D4154-F881-47C0-9D09-D286F815C8D1}"/>
              </a:ext>
            </a:extLst>
          </p:cNvPr>
          <p:cNvSpPr/>
          <p:nvPr/>
        </p:nvSpPr>
        <p:spPr>
          <a:xfrm>
            <a:off x="-203201" y="282623"/>
            <a:ext cx="609601" cy="436504"/>
          </a:xfrm>
          <a:prstGeom prst="parallelogram">
            <a:avLst>
              <a:gd name="adj" fmla="val 20987"/>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xmlns="" id="{08138337-2822-4479-BF71-1DA107D5D35E}"/>
              </a:ext>
            </a:extLst>
          </p:cNvPr>
          <p:cNvCxnSpPr/>
          <p:nvPr/>
        </p:nvCxnSpPr>
        <p:spPr>
          <a:xfrm>
            <a:off x="0" y="951358"/>
            <a:ext cx="121920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xmlns="" id="{D39DEEB7-4A16-410F-94F6-508D46D5EEF0}"/>
              </a:ext>
            </a:extLst>
          </p:cNvPr>
          <p:cNvSpPr/>
          <p:nvPr/>
        </p:nvSpPr>
        <p:spPr>
          <a:xfrm>
            <a:off x="479425" y="191927"/>
            <a:ext cx="3784600" cy="5847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3200" b="1" dirty="0">
                <a:solidFill>
                  <a:schemeClr val="tx1">
                    <a:lumMod val="85000"/>
                    <a:lumOff val="15000"/>
                  </a:schemeClr>
                </a:solidFill>
                <a:latin typeface="华文中宋" panose="02010600040101010101" pitchFamily="2" charset="-122"/>
                <a:ea typeface="华文中宋" panose="02010600040101010101" pitchFamily="2" charset="-122"/>
              </a:rPr>
              <a:t>风险管理的要素</a:t>
            </a:r>
          </a:p>
        </p:txBody>
      </p:sp>
      <p:sp>
        <p:nvSpPr>
          <p:cNvPr id="7" name="椭圆 6">
            <a:extLst>
              <a:ext uri="{FF2B5EF4-FFF2-40B4-BE49-F238E27FC236}">
                <a16:creationId xmlns:a16="http://schemas.microsoft.com/office/drawing/2014/main" xmlns="" id="{9747491D-336A-4960-B886-5F8274DB2E35}"/>
              </a:ext>
            </a:extLst>
          </p:cNvPr>
          <p:cNvSpPr/>
          <p:nvPr/>
        </p:nvSpPr>
        <p:spPr>
          <a:xfrm>
            <a:off x="4940302" y="2768600"/>
            <a:ext cx="2311395" cy="2311395"/>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8B8EDD00-BB19-4997-BCAC-150FA79E89D9}"/>
              </a:ext>
            </a:extLst>
          </p:cNvPr>
          <p:cNvSpPr/>
          <p:nvPr/>
        </p:nvSpPr>
        <p:spPr>
          <a:xfrm>
            <a:off x="3473450" y="3479796"/>
            <a:ext cx="901700" cy="9017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xmlns="" id="{A37C64DB-932B-4CA0-87B4-EADFDC5444AB}"/>
              </a:ext>
            </a:extLst>
          </p:cNvPr>
          <p:cNvSpPr/>
          <p:nvPr/>
        </p:nvSpPr>
        <p:spPr>
          <a:xfrm>
            <a:off x="4559300" y="1599049"/>
            <a:ext cx="901700" cy="9017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A3F2F3A6-CEF3-43E0-83ED-6DCF02314CFB}"/>
              </a:ext>
            </a:extLst>
          </p:cNvPr>
          <p:cNvSpPr/>
          <p:nvPr/>
        </p:nvSpPr>
        <p:spPr>
          <a:xfrm>
            <a:off x="6731000" y="1599049"/>
            <a:ext cx="901700" cy="9017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9386A11A-9084-4E30-A8C0-D20DA5E6CD2F}"/>
              </a:ext>
            </a:extLst>
          </p:cNvPr>
          <p:cNvSpPr/>
          <p:nvPr/>
        </p:nvSpPr>
        <p:spPr>
          <a:xfrm>
            <a:off x="7816850" y="3479796"/>
            <a:ext cx="901700" cy="9017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A2F6B006-E535-4160-9859-2E81FC5AB93A}"/>
              </a:ext>
            </a:extLst>
          </p:cNvPr>
          <p:cNvSpPr/>
          <p:nvPr/>
        </p:nvSpPr>
        <p:spPr>
          <a:xfrm>
            <a:off x="6731000" y="5360543"/>
            <a:ext cx="901700" cy="9017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xmlns="" id="{983A0C9C-7949-4A11-976A-F4AA6D6385FA}"/>
              </a:ext>
            </a:extLst>
          </p:cNvPr>
          <p:cNvSpPr/>
          <p:nvPr/>
        </p:nvSpPr>
        <p:spPr>
          <a:xfrm>
            <a:off x="4559300" y="5360543"/>
            <a:ext cx="901700" cy="901700"/>
          </a:xfrm>
          <a:prstGeom prst="ellipse">
            <a:avLst/>
          </a:prstGeom>
          <a:solidFill>
            <a:srgbClr val="255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3560DAE3-292D-4CB0-AF22-327C51565418}"/>
              </a:ext>
            </a:extLst>
          </p:cNvPr>
          <p:cNvSpPr/>
          <p:nvPr/>
        </p:nvSpPr>
        <p:spPr>
          <a:xfrm>
            <a:off x="6687820" y="2684939"/>
            <a:ext cx="201136" cy="2011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xmlns="" id="{FFC54C9D-30DC-4320-9F55-6D53E0F139E7}"/>
              </a:ext>
            </a:extLst>
          </p:cNvPr>
          <p:cNvSpPr/>
          <p:nvPr/>
        </p:nvSpPr>
        <p:spPr>
          <a:xfrm>
            <a:off x="6865143" y="2529226"/>
            <a:ext cx="122336" cy="122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xmlns="" id="{B44356A8-B17B-4360-B11F-D9EEA5C32337}"/>
              </a:ext>
            </a:extLst>
          </p:cNvPr>
          <p:cNvSpPr/>
          <p:nvPr/>
        </p:nvSpPr>
        <p:spPr>
          <a:xfrm>
            <a:off x="7352476" y="3834941"/>
            <a:ext cx="201136" cy="2011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xmlns="" id="{3425DB75-D679-47D2-A2F8-4CC9EF6DF93C}"/>
              </a:ext>
            </a:extLst>
          </p:cNvPr>
          <p:cNvSpPr/>
          <p:nvPr/>
        </p:nvSpPr>
        <p:spPr>
          <a:xfrm>
            <a:off x="7624063" y="3874341"/>
            <a:ext cx="122336" cy="122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xmlns="" id="{E401B9B9-1ABA-4A9E-AF51-C94FFE9D48EA}"/>
              </a:ext>
            </a:extLst>
          </p:cNvPr>
          <p:cNvSpPr/>
          <p:nvPr/>
        </p:nvSpPr>
        <p:spPr>
          <a:xfrm>
            <a:off x="6687820" y="4962520"/>
            <a:ext cx="201136" cy="2011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xmlns="" id="{224A6567-D6E8-4EF0-A9A7-FB1858C02939}"/>
              </a:ext>
            </a:extLst>
          </p:cNvPr>
          <p:cNvSpPr/>
          <p:nvPr/>
        </p:nvSpPr>
        <p:spPr>
          <a:xfrm>
            <a:off x="6867391" y="5214615"/>
            <a:ext cx="122336" cy="122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xmlns="" id="{3E4786F4-D85B-4AE0-A549-89A8EBCA40CF}"/>
              </a:ext>
            </a:extLst>
          </p:cNvPr>
          <p:cNvSpPr/>
          <p:nvPr/>
        </p:nvSpPr>
        <p:spPr>
          <a:xfrm>
            <a:off x="5340121" y="4962520"/>
            <a:ext cx="201136" cy="2011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xmlns="" id="{348AB5DC-CBD8-49A8-9D20-B2BA5E606D81}"/>
              </a:ext>
            </a:extLst>
          </p:cNvPr>
          <p:cNvSpPr/>
          <p:nvPr/>
        </p:nvSpPr>
        <p:spPr>
          <a:xfrm>
            <a:off x="5265892" y="5214615"/>
            <a:ext cx="122336" cy="122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xmlns="" id="{269117E8-C43D-4F13-A7CE-E37FC18DCB0F}"/>
              </a:ext>
            </a:extLst>
          </p:cNvPr>
          <p:cNvSpPr/>
          <p:nvPr/>
        </p:nvSpPr>
        <p:spPr>
          <a:xfrm>
            <a:off x="4638388" y="3838530"/>
            <a:ext cx="201136" cy="2011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xmlns="" id="{8E469CE4-A106-45AF-9995-2B316B3AC3D3}"/>
              </a:ext>
            </a:extLst>
          </p:cNvPr>
          <p:cNvSpPr/>
          <p:nvPr/>
        </p:nvSpPr>
        <p:spPr>
          <a:xfrm>
            <a:off x="4454161" y="3869478"/>
            <a:ext cx="122336" cy="122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xmlns="" id="{C3E88931-790E-4091-BEE3-B85E6A859C23}"/>
              </a:ext>
            </a:extLst>
          </p:cNvPr>
          <p:cNvSpPr/>
          <p:nvPr/>
        </p:nvSpPr>
        <p:spPr>
          <a:xfrm>
            <a:off x="5303045" y="2680729"/>
            <a:ext cx="201136" cy="2011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xmlns="" id="{902DC3DB-C646-4A13-B740-E59A66F1C786}"/>
              </a:ext>
            </a:extLst>
          </p:cNvPr>
          <p:cNvSpPr/>
          <p:nvPr/>
        </p:nvSpPr>
        <p:spPr>
          <a:xfrm>
            <a:off x="5223416" y="2529226"/>
            <a:ext cx="122336" cy="122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xmlns="" id="{49B8B643-8F2F-41C2-BBDC-D84FF276909D}"/>
              </a:ext>
            </a:extLst>
          </p:cNvPr>
          <p:cNvSpPr/>
          <p:nvPr/>
        </p:nvSpPr>
        <p:spPr>
          <a:xfrm>
            <a:off x="5388228" y="3469625"/>
            <a:ext cx="1383699" cy="7997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风险管理的要素</a:t>
            </a:r>
          </a:p>
        </p:txBody>
      </p:sp>
      <p:sp>
        <p:nvSpPr>
          <p:cNvPr id="39" name="矩形 38">
            <a:extLst>
              <a:ext uri="{FF2B5EF4-FFF2-40B4-BE49-F238E27FC236}">
                <a16:creationId xmlns:a16="http://schemas.microsoft.com/office/drawing/2014/main" xmlns="" id="{16275A6D-4C93-4887-8D5E-3F2C2E31A912}"/>
              </a:ext>
            </a:extLst>
          </p:cNvPr>
          <p:cNvSpPr/>
          <p:nvPr/>
        </p:nvSpPr>
        <p:spPr>
          <a:xfrm>
            <a:off x="3597313" y="3739631"/>
            <a:ext cx="649537" cy="369332"/>
          </a:xfrm>
          <a:prstGeom prst="rect">
            <a:avLst/>
          </a:prstGeom>
        </p:spPr>
        <p:txBody>
          <a:bodyPr wrap="none">
            <a:spAutoFit/>
          </a:bodyPr>
          <a:lstStyle/>
          <a:p>
            <a:pPr algn="ctr" eaLnBrk="0" hangingPunct="0"/>
            <a:r>
              <a:rPr lang="zh-CN" altLang="en-US" dirty="0">
                <a:solidFill>
                  <a:srgbClr val="FFFFFF"/>
                </a:solidFill>
                <a:latin typeface="微软雅黑" panose="020B0503020204020204" pitchFamily="34" charset="-122"/>
                <a:ea typeface="微软雅黑" panose="020B0503020204020204" pitchFamily="34" charset="-122"/>
              </a:rPr>
              <a:t>方法</a:t>
            </a:r>
          </a:p>
        </p:txBody>
      </p:sp>
      <p:sp>
        <p:nvSpPr>
          <p:cNvPr id="40" name="矩形 39">
            <a:extLst>
              <a:ext uri="{FF2B5EF4-FFF2-40B4-BE49-F238E27FC236}">
                <a16:creationId xmlns:a16="http://schemas.microsoft.com/office/drawing/2014/main" xmlns="" id="{E10D9483-6C67-4EDD-B84A-D59EA4FE4BA4}"/>
              </a:ext>
            </a:extLst>
          </p:cNvPr>
          <p:cNvSpPr/>
          <p:nvPr/>
        </p:nvSpPr>
        <p:spPr>
          <a:xfrm>
            <a:off x="4677522" y="1824503"/>
            <a:ext cx="649537" cy="369332"/>
          </a:xfrm>
          <a:prstGeom prst="rect">
            <a:avLst/>
          </a:prstGeom>
        </p:spPr>
        <p:txBody>
          <a:bodyPr wrap="none">
            <a:spAutoFit/>
          </a:bodyPr>
          <a:lstStyle/>
          <a:p>
            <a:pPr algn="ctr" eaLnBrk="0" hangingPunct="0"/>
            <a:r>
              <a:rPr lang="zh-CN" altLang="en-US" dirty="0">
                <a:solidFill>
                  <a:srgbClr val="FFFFFF"/>
                </a:solidFill>
                <a:latin typeface="微软雅黑" panose="020B0503020204020204" pitchFamily="34" charset="-122"/>
                <a:ea typeface="微软雅黑" panose="020B0503020204020204" pitchFamily="34" charset="-122"/>
              </a:rPr>
              <a:t>资金</a:t>
            </a:r>
          </a:p>
        </p:txBody>
      </p:sp>
      <p:sp>
        <p:nvSpPr>
          <p:cNvPr id="41" name="矩形 40">
            <a:extLst>
              <a:ext uri="{FF2B5EF4-FFF2-40B4-BE49-F238E27FC236}">
                <a16:creationId xmlns:a16="http://schemas.microsoft.com/office/drawing/2014/main" xmlns="" id="{2DB92F01-8666-448B-844D-EA74A04923DC}"/>
              </a:ext>
            </a:extLst>
          </p:cNvPr>
          <p:cNvSpPr/>
          <p:nvPr/>
        </p:nvSpPr>
        <p:spPr>
          <a:xfrm>
            <a:off x="6842242" y="1832513"/>
            <a:ext cx="649537" cy="369332"/>
          </a:xfrm>
          <a:prstGeom prst="rect">
            <a:avLst/>
          </a:prstGeom>
        </p:spPr>
        <p:txBody>
          <a:bodyPr wrap="none">
            <a:spAutoFit/>
          </a:bodyPr>
          <a:lstStyle/>
          <a:p>
            <a:pPr algn="ctr" eaLnBrk="0" hangingPunct="0"/>
            <a:r>
              <a:rPr lang="zh-CN" altLang="en-US" dirty="0">
                <a:solidFill>
                  <a:srgbClr val="FFFFFF"/>
                </a:solidFill>
                <a:latin typeface="微软雅黑" panose="020B0503020204020204" pitchFamily="34" charset="-122"/>
                <a:ea typeface="微软雅黑" panose="020B0503020204020204" pitchFamily="34" charset="-122"/>
              </a:rPr>
              <a:t>人力</a:t>
            </a:r>
          </a:p>
        </p:txBody>
      </p:sp>
      <p:sp>
        <p:nvSpPr>
          <p:cNvPr id="42" name="矩形 41">
            <a:extLst>
              <a:ext uri="{FF2B5EF4-FFF2-40B4-BE49-F238E27FC236}">
                <a16:creationId xmlns:a16="http://schemas.microsoft.com/office/drawing/2014/main" xmlns="" id="{430891B8-C42A-40CE-8085-3DE42ABDCCE6}"/>
              </a:ext>
            </a:extLst>
          </p:cNvPr>
          <p:cNvSpPr/>
          <p:nvPr/>
        </p:nvSpPr>
        <p:spPr>
          <a:xfrm>
            <a:off x="7986783" y="3737842"/>
            <a:ext cx="649537" cy="369332"/>
          </a:xfrm>
          <a:prstGeom prst="rect">
            <a:avLst/>
          </a:prstGeom>
        </p:spPr>
        <p:txBody>
          <a:bodyPr wrap="none">
            <a:spAutoFit/>
          </a:bodyPr>
          <a:lstStyle/>
          <a:p>
            <a:pPr algn="ctr" eaLnBrk="0" hangingPunct="0"/>
            <a:r>
              <a:rPr lang="zh-CN" altLang="en-US" dirty="0">
                <a:solidFill>
                  <a:srgbClr val="FFFFFF"/>
                </a:solidFill>
                <a:latin typeface="微软雅黑" panose="020B0503020204020204" pitchFamily="34" charset="-122"/>
                <a:ea typeface="微软雅黑" panose="020B0503020204020204" pitchFamily="34" charset="-122"/>
              </a:rPr>
              <a:t>设备</a:t>
            </a:r>
          </a:p>
        </p:txBody>
      </p:sp>
      <p:sp>
        <p:nvSpPr>
          <p:cNvPr id="43" name="矩形 42">
            <a:extLst>
              <a:ext uri="{FF2B5EF4-FFF2-40B4-BE49-F238E27FC236}">
                <a16:creationId xmlns:a16="http://schemas.microsoft.com/office/drawing/2014/main" xmlns="" id="{7DBFBDEF-B815-4540-A9DB-E23602CC6FB5}"/>
              </a:ext>
            </a:extLst>
          </p:cNvPr>
          <p:cNvSpPr/>
          <p:nvPr/>
        </p:nvSpPr>
        <p:spPr>
          <a:xfrm>
            <a:off x="6888956" y="5626727"/>
            <a:ext cx="649537" cy="369332"/>
          </a:xfrm>
          <a:prstGeom prst="rect">
            <a:avLst/>
          </a:prstGeom>
        </p:spPr>
        <p:txBody>
          <a:bodyPr wrap="none">
            <a:spAutoFit/>
          </a:bodyPr>
          <a:lstStyle/>
          <a:p>
            <a:pPr algn="ctr" eaLnBrk="0" hangingPunct="0"/>
            <a:r>
              <a:rPr lang="zh-CN" altLang="en-US" dirty="0">
                <a:solidFill>
                  <a:srgbClr val="FFFFFF"/>
                </a:solidFill>
                <a:latin typeface="微软雅黑" panose="020B0503020204020204" pitchFamily="34" charset="-122"/>
                <a:ea typeface="微软雅黑" panose="020B0503020204020204" pitchFamily="34" charset="-122"/>
              </a:rPr>
              <a:t>物料</a:t>
            </a:r>
          </a:p>
        </p:txBody>
      </p:sp>
      <p:sp>
        <p:nvSpPr>
          <p:cNvPr id="44" name="矩形 43">
            <a:extLst>
              <a:ext uri="{FF2B5EF4-FFF2-40B4-BE49-F238E27FC236}">
                <a16:creationId xmlns:a16="http://schemas.microsoft.com/office/drawing/2014/main" xmlns="" id="{CD4154D7-BFD1-4794-BBA3-225C9313B83D}"/>
              </a:ext>
            </a:extLst>
          </p:cNvPr>
          <p:cNvSpPr/>
          <p:nvPr/>
        </p:nvSpPr>
        <p:spPr>
          <a:xfrm>
            <a:off x="4677523" y="5638336"/>
            <a:ext cx="649537" cy="369332"/>
          </a:xfrm>
          <a:prstGeom prst="rect">
            <a:avLst/>
          </a:prstGeom>
        </p:spPr>
        <p:txBody>
          <a:bodyPr wrap="none">
            <a:spAutoFit/>
          </a:bodyPr>
          <a:lstStyle/>
          <a:p>
            <a:pPr algn="ctr" eaLnBrk="0" hangingPunct="0"/>
            <a:r>
              <a:rPr lang="zh-CN" altLang="en-US" dirty="0">
                <a:solidFill>
                  <a:srgbClr val="FFFFFF"/>
                </a:solidFill>
                <a:latin typeface="微软雅黑" panose="020B0503020204020204" pitchFamily="34" charset="-122"/>
                <a:ea typeface="微软雅黑" panose="020B0503020204020204" pitchFamily="34" charset="-122"/>
              </a:rPr>
              <a:t>环境</a:t>
            </a:r>
          </a:p>
        </p:txBody>
      </p:sp>
    </p:spTree>
    <p:extLst>
      <p:ext uri="{BB962C8B-B14F-4D97-AF65-F5344CB8AC3E}">
        <p14:creationId xmlns:p14="http://schemas.microsoft.com/office/powerpoint/2010/main" val="2843662158"/>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4348</Words>
  <Application>Microsoft Office PowerPoint</Application>
  <PresentationFormat>自定义</PresentationFormat>
  <Paragraphs>746</Paragraphs>
  <Slides>77</Slides>
  <Notes>0</Notes>
  <HiddenSlides>0</HiddenSlides>
  <MMClips>0</MMClips>
  <ScaleCrop>false</ScaleCrop>
  <HeadingPairs>
    <vt:vector size="4" baseType="variant">
      <vt:variant>
        <vt:lpstr>主题</vt:lpstr>
      </vt:variant>
      <vt:variant>
        <vt:i4>1</vt:i4>
      </vt:variant>
      <vt:variant>
        <vt:lpstr>幻灯片标题</vt:lpstr>
      </vt:variant>
      <vt:variant>
        <vt:i4>77</vt:i4>
      </vt:variant>
    </vt:vector>
  </HeadingPairs>
  <TitlesOfParts>
    <vt:vector size="78" baseType="lpstr">
      <vt:lpstr>Office 主题​​</vt:lpstr>
      <vt:lpstr>EHS风险管理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风险辨识与评价方法介绍及举例-JHA </vt:lpstr>
      <vt:lpstr>PowerPoint 演示文稿</vt:lpstr>
      <vt:lpstr>风险辨识与评价方法介绍及举例-JHA </vt:lpstr>
      <vt:lpstr>风险辨识与评价方法介绍及举例-JHA </vt:lpstr>
      <vt:lpstr>风险辨识与评价方法介绍及举例-JHA </vt:lpstr>
      <vt:lpstr>风险辨识与评价方法介绍及举例-JHA </vt:lpstr>
      <vt:lpstr>风险辨识与评价方法介绍及举例-JHA </vt:lpstr>
      <vt:lpstr>风险辨识与评价方法介绍及举例-JHA </vt:lpstr>
      <vt:lpstr>风险辨识与评价方法介绍及举例-JHA </vt:lpstr>
      <vt:lpstr>风险辨识与评价方法介绍及举例-JHA </vt:lpstr>
      <vt:lpstr>风险辨识与评价方法介绍及举例-JHA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EHS风险管理</dc:title>
  <dc:creator>Administrator</dc:creator>
  <cp:keywords>更多交流联系微信：goodesh002</cp:keywords>
  <dc:description>更多交流联系微信：goodesh002</dc:description>
  <cp:lastModifiedBy>admin</cp:lastModifiedBy>
  <cp:revision>2</cp:revision>
  <dcterms:created xsi:type="dcterms:W3CDTF">2018-05-18T06:12:56Z</dcterms:created>
  <dcterms:modified xsi:type="dcterms:W3CDTF">2020-07-24T14:16:12Z</dcterms:modified>
</cp:coreProperties>
</file>