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theme/theme7.xml" ContentType="application/vnd.openxmlformats-officedocument.theme+xml"/>
  <Override PartName="/ppt/slideLayouts/slideLayout11.xml" ContentType="application/vnd.openxmlformats-officedocument.presentationml.slideLayout+xml"/>
  <Override PartName="/ppt/theme/theme8.xml" ContentType="application/vnd.openxmlformats-officedocument.theme+xml"/>
  <Override PartName="/ppt/slideLayouts/slideLayout1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5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5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5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58.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59.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60.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61.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62.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63.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6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65.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66.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67.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68.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69.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70.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71.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72.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73.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74.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75.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76.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 id="2147483654" r:id="rId3"/>
    <p:sldMasterId id="2147483656" r:id="rId4"/>
    <p:sldMasterId id="2147483658" r:id="rId5"/>
    <p:sldMasterId id="2147483660" r:id="rId6"/>
    <p:sldMasterId id="2147483662" r:id="rId7"/>
    <p:sldMasterId id="2147483664" r:id="rId8"/>
    <p:sldMasterId id="2147483666" r:id="rId9"/>
  </p:sldMasterIdLst>
  <p:notesMasterIdLst>
    <p:notesMasterId r:id="rId99"/>
  </p:notesMasterIdLst>
  <p:sldIdLst>
    <p:sldId id="278"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297" r:id="rId29"/>
    <p:sldId id="437" r:id="rId30"/>
    <p:sldId id="299" r:id="rId31"/>
    <p:sldId id="391" r:id="rId32"/>
    <p:sldId id="426" r:id="rId33"/>
    <p:sldId id="397" r:id="rId34"/>
    <p:sldId id="427" r:id="rId35"/>
    <p:sldId id="429" r:id="rId36"/>
    <p:sldId id="420" r:id="rId37"/>
    <p:sldId id="430" r:id="rId38"/>
    <p:sldId id="432" r:id="rId39"/>
    <p:sldId id="433" r:id="rId40"/>
    <p:sldId id="431" r:id="rId41"/>
    <p:sldId id="390" r:id="rId42"/>
    <p:sldId id="300" r:id="rId43"/>
    <p:sldId id="314" r:id="rId44"/>
    <p:sldId id="315" r:id="rId45"/>
    <p:sldId id="318" r:id="rId46"/>
    <p:sldId id="316" r:id="rId47"/>
    <p:sldId id="319" r:id="rId48"/>
    <p:sldId id="304" r:id="rId49"/>
    <p:sldId id="317" r:id="rId50"/>
    <p:sldId id="305" r:id="rId51"/>
    <p:sldId id="320" r:id="rId52"/>
    <p:sldId id="321" r:id="rId53"/>
    <p:sldId id="322" r:id="rId54"/>
    <p:sldId id="323" r:id="rId55"/>
    <p:sldId id="307" r:id="rId56"/>
    <p:sldId id="325" r:id="rId57"/>
    <p:sldId id="326" r:id="rId58"/>
    <p:sldId id="327" r:id="rId59"/>
    <p:sldId id="328" r:id="rId60"/>
    <p:sldId id="329" r:id="rId61"/>
    <p:sldId id="330" r:id="rId62"/>
    <p:sldId id="331" r:id="rId63"/>
    <p:sldId id="332" r:id="rId64"/>
    <p:sldId id="333" r:id="rId65"/>
    <p:sldId id="334" r:id="rId66"/>
    <p:sldId id="312" r:id="rId67"/>
    <p:sldId id="335" r:id="rId68"/>
    <p:sldId id="336" r:id="rId69"/>
    <p:sldId id="357" r:id="rId70"/>
    <p:sldId id="358" r:id="rId71"/>
    <p:sldId id="359" r:id="rId72"/>
    <p:sldId id="339" r:id="rId73"/>
    <p:sldId id="340" r:id="rId74"/>
    <p:sldId id="400" r:id="rId75"/>
    <p:sldId id="341" r:id="rId76"/>
    <p:sldId id="401" r:id="rId77"/>
    <p:sldId id="343" r:id="rId78"/>
    <p:sldId id="346" r:id="rId79"/>
    <p:sldId id="349" r:id="rId80"/>
    <p:sldId id="350" r:id="rId81"/>
    <p:sldId id="402" r:id="rId82"/>
    <p:sldId id="352" r:id="rId83"/>
    <p:sldId id="403" r:id="rId84"/>
    <p:sldId id="353" r:id="rId85"/>
    <p:sldId id="356" r:id="rId86"/>
    <p:sldId id="361" r:id="rId87"/>
    <p:sldId id="362" r:id="rId88"/>
    <p:sldId id="383" r:id="rId89"/>
    <p:sldId id="372" r:id="rId90"/>
    <p:sldId id="434" r:id="rId91"/>
    <p:sldId id="375" r:id="rId92"/>
    <p:sldId id="425" r:id="rId93"/>
    <p:sldId id="376" r:id="rId94"/>
    <p:sldId id="377" r:id="rId95"/>
    <p:sldId id="378" r:id="rId96"/>
    <p:sldId id="379" r:id="rId97"/>
    <p:sldId id="424" r:id="rId98"/>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s"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4414" autoAdjust="0"/>
  </p:normalViewPr>
  <p:slideViewPr>
    <p:cSldViewPr showGuides="1">
      <p:cViewPr varScale="1">
        <p:scale>
          <a:sx n="68" d="100"/>
          <a:sy n="68" d="100"/>
        </p:scale>
        <p:origin x="145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10">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1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1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1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1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15">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16">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1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18">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19">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46">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20">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2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25">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26">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2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28">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29">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4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30">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3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3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3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3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35">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36">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3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38">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39">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40">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4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4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4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4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45">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8">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9">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D0DF0F2-041B-4A6E-B908-00286189F947}" type="doc">
      <dgm:prSet loTypeId="urn:microsoft.com/office/officeart/2005/8/layout/vList3#1" loCatId="list" qsTypeId="urn:microsoft.com/office/officeart/2005/8/quickstyle/simple2#1" qsCatId="simple" csTypeId="urn:microsoft.com/office/officeart/2005/8/colors/accent1_2#1"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控制项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FDBED509-D6B2-4675-A55E-885C2750154E}" type="presOf" srcId="{DD0DF0F2-041B-4A6E-B908-00286189F947}" destId="{BDC97D4A-B44C-4926-AC00-7C58212B25DF}" srcOrd="0" destOrd="0" presId="urn:microsoft.com/office/officeart/2005/8/layout/vList3#1"/>
    <dgm:cxn modelId="{4F3931EA-0144-4DDE-925A-DEA8F0EC7637}" srcId="{DD0DF0F2-041B-4A6E-B908-00286189F947}" destId="{9D4E956E-61EA-4BF7-9306-9539A9B5977E}" srcOrd="0" destOrd="0" parTransId="{14E3B8B3-1FFC-41F4-B7BE-E3042DF31C52}" sibTransId="{B0784488-BE2F-4F61-A1C0-1B83F5A28F1C}"/>
    <dgm:cxn modelId="{5BCC89EF-FCEA-4082-B248-E757EA8FE7C0}" type="presOf" srcId="{9D4E956E-61EA-4BF7-9306-9539A9B5977E}" destId="{46D1F447-F642-48F7-B917-6CF0A92C25F1}" srcOrd="0" destOrd="0" presId="urn:microsoft.com/office/officeart/2005/8/layout/vList3#1"/>
    <dgm:cxn modelId="{27E0F62E-98FA-46E1-BE1C-97E932170BC8}" type="presParOf" srcId="{BDC97D4A-B44C-4926-AC00-7C58212B25DF}" destId="{48B555D2-7D58-4D78-9119-EFDC69F38189}" srcOrd="0" destOrd="0" presId="urn:microsoft.com/office/officeart/2005/8/layout/vList3#1"/>
    <dgm:cxn modelId="{74572368-B86F-4A30-B93D-52BF072CEC51}" type="presParOf" srcId="{48B555D2-7D58-4D78-9119-EFDC69F38189}" destId="{60809975-A5A9-467E-B6D3-A33835EEC797}" srcOrd="0" destOrd="0" presId="urn:microsoft.com/office/officeart/2005/8/layout/vList3#1"/>
    <dgm:cxn modelId="{73AFBCA2-F8D3-4C16-8BE6-099B9E0C03E1}" type="presParOf" srcId="{48B555D2-7D58-4D78-9119-EFDC69F38189}" destId="{46D1F447-F642-48F7-B917-6CF0A92C25F1}"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D0DF0F2-041B-4A6E-B908-00286189F947}" type="doc">
      <dgm:prSet loTypeId="urn:microsoft.com/office/officeart/2005/8/layout/vList3#11" loCatId="list" qsTypeId="urn:microsoft.com/office/officeart/2005/8/quickstyle/simple2#10" qsCatId="simple" csTypeId="urn:microsoft.com/office/officeart/2005/8/colors/accent1_2#10"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99471802-63D1-45C8-8AF6-F10AC60D6D82}" type="presOf" srcId="{9D4E956E-61EA-4BF7-9306-9539A9B5977E}" destId="{46D1F447-F642-48F7-B917-6CF0A92C25F1}" srcOrd="0" destOrd="0" presId="urn:microsoft.com/office/officeart/2005/8/layout/vList3#11"/>
    <dgm:cxn modelId="{1E012FBE-89BF-484B-992F-A166C213AE3B}" type="presOf" srcId="{DD0DF0F2-041B-4A6E-B908-00286189F947}" destId="{BDC97D4A-B44C-4926-AC00-7C58212B25DF}" srcOrd="0" destOrd="0" presId="urn:microsoft.com/office/officeart/2005/8/layout/vList3#11"/>
    <dgm:cxn modelId="{4F3931EA-0144-4DDE-925A-DEA8F0EC7637}" srcId="{DD0DF0F2-041B-4A6E-B908-00286189F947}" destId="{9D4E956E-61EA-4BF7-9306-9539A9B5977E}" srcOrd="0" destOrd="0" parTransId="{14E3B8B3-1FFC-41F4-B7BE-E3042DF31C52}" sibTransId="{B0784488-BE2F-4F61-A1C0-1B83F5A28F1C}"/>
    <dgm:cxn modelId="{A1DACAAF-898B-4BA2-AB0E-691FDED2C167}" type="presParOf" srcId="{BDC97D4A-B44C-4926-AC00-7C58212B25DF}" destId="{48B555D2-7D58-4D78-9119-EFDC69F38189}" srcOrd="0" destOrd="0" presId="urn:microsoft.com/office/officeart/2005/8/layout/vList3#11"/>
    <dgm:cxn modelId="{E316E40F-1ADC-4217-827F-8493F2467837}" type="presParOf" srcId="{48B555D2-7D58-4D78-9119-EFDC69F38189}" destId="{60809975-A5A9-467E-B6D3-A33835EEC797}" srcOrd="0" destOrd="0" presId="urn:microsoft.com/office/officeart/2005/8/layout/vList3#11"/>
    <dgm:cxn modelId="{CF7E4A58-FB96-44AC-A5E2-7B2E7EAC4502}" type="presParOf" srcId="{48B555D2-7D58-4D78-9119-EFDC69F38189}" destId="{46D1F447-F642-48F7-B917-6CF0A92C25F1}" srcOrd="1" destOrd="0" presId="urn:microsoft.com/office/officeart/2005/8/layout/vList3#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D0DF0F2-041B-4A6E-B908-00286189F947}" type="doc">
      <dgm:prSet loTypeId="urn:microsoft.com/office/officeart/2005/8/layout/vList3#12" loCatId="list" qsTypeId="urn:microsoft.com/office/officeart/2005/8/quickstyle/simple2#11" qsCatId="simple" csTypeId="urn:microsoft.com/office/officeart/2005/8/colors/accent1_2#11"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E4FB3E5F-4948-4622-9F3E-F546CBF36D6C}" type="presOf" srcId="{DD0DF0F2-041B-4A6E-B908-00286189F947}" destId="{BDC97D4A-B44C-4926-AC00-7C58212B25DF}" srcOrd="0" destOrd="0" presId="urn:microsoft.com/office/officeart/2005/8/layout/vList3#12"/>
    <dgm:cxn modelId="{4B6BA6A8-D026-438D-AFC6-3DA0E11F3BFF}" type="presOf" srcId="{9D4E956E-61EA-4BF7-9306-9539A9B5977E}" destId="{46D1F447-F642-48F7-B917-6CF0A92C25F1}" srcOrd="0" destOrd="0" presId="urn:microsoft.com/office/officeart/2005/8/layout/vList3#12"/>
    <dgm:cxn modelId="{4F3931EA-0144-4DDE-925A-DEA8F0EC7637}" srcId="{DD0DF0F2-041B-4A6E-B908-00286189F947}" destId="{9D4E956E-61EA-4BF7-9306-9539A9B5977E}" srcOrd="0" destOrd="0" parTransId="{14E3B8B3-1FFC-41F4-B7BE-E3042DF31C52}" sibTransId="{B0784488-BE2F-4F61-A1C0-1B83F5A28F1C}"/>
    <dgm:cxn modelId="{93EBA219-E196-41A3-B74F-C22E4D66AF2F}" type="presParOf" srcId="{BDC97D4A-B44C-4926-AC00-7C58212B25DF}" destId="{48B555D2-7D58-4D78-9119-EFDC69F38189}" srcOrd="0" destOrd="0" presId="urn:microsoft.com/office/officeart/2005/8/layout/vList3#12"/>
    <dgm:cxn modelId="{078480D9-3C6B-481F-8EA7-67BC4CDADCF8}" type="presParOf" srcId="{48B555D2-7D58-4D78-9119-EFDC69F38189}" destId="{60809975-A5A9-467E-B6D3-A33835EEC797}" srcOrd="0" destOrd="0" presId="urn:microsoft.com/office/officeart/2005/8/layout/vList3#12"/>
    <dgm:cxn modelId="{C0BF18D7-6EC7-47DB-8BF5-D2769C4078C4}" type="presParOf" srcId="{48B555D2-7D58-4D78-9119-EFDC69F38189}" destId="{46D1F447-F642-48F7-B917-6CF0A92C25F1}" srcOrd="1" destOrd="0" presId="urn:microsoft.com/office/officeart/2005/8/layout/vList3#1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D0DF0F2-041B-4A6E-B908-00286189F947}" type="doc">
      <dgm:prSet loTypeId="urn:microsoft.com/office/officeart/2005/8/layout/vList3#13" loCatId="list" qsTypeId="urn:microsoft.com/office/officeart/2005/8/quickstyle/simple2#12" qsCatId="simple" csTypeId="urn:microsoft.com/office/officeart/2005/8/colors/accent1_2#12"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1400655F-5CEA-4CD7-8CC2-31B3DB568CF8}" type="presOf" srcId="{DD0DF0F2-041B-4A6E-B908-00286189F947}" destId="{BDC97D4A-B44C-4926-AC00-7C58212B25DF}" srcOrd="0" destOrd="0" presId="urn:microsoft.com/office/officeart/2005/8/layout/vList3#13"/>
    <dgm:cxn modelId="{8F66E74E-E973-4C7C-BCD9-8C7853D8B6F5}" type="presOf" srcId="{9D4E956E-61EA-4BF7-9306-9539A9B5977E}" destId="{46D1F447-F642-48F7-B917-6CF0A92C25F1}" srcOrd="0" destOrd="0" presId="urn:microsoft.com/office/officeart/2005/8/layout/vList3#13"/>
    <dgm:cxn modelId="{4F3931EA-0144-4DDE-925A-DEA8F0EC7637}" srcId="{DD0DF0F2-041B-4A6E-B908-00286189F947}" destId="{9D4E956E-61EA-4BF7-9306-9539A9B5977E}" srcOrd="0" destOrd="0" parTransId="{14E3B8B3-1FFC-41F4-B7BE-E3042DF31C52}" sibTransId="{B0784488-BE2F-4F61-A1C0-1B83F5A28F1C}"/>
    <dgm:cxn modelId="{40184085-6C49-420B-A8A7-D623754723BC}" type="presParOf" srcId="{BDC97D4A-B44C-4926-AC00-7C58212B25DF}" destId="{48B555D2-7D58-4D78-9119-EFDC69F38189}" srcOrd="0" destOrd="0" presId="urn:microsoft.com/office/officeart/2005/8/layout/vList3#13"/>
    <dgm:cxn modelId="{D435353A-97BF-4469-A6C9-B4B19F81C04F}" type="presParOf" srcId="{48B555D2-7D58-4D78-9119-EFDC69F38189}" destId="{60809975-A5A9-467E-B6D3-A33835EEC797}" srcOrd="0" destOrd="0" presId="urn:microsoft.com/office/officeart/2005/8/layout/vList3#13"/>
    <dgm:cxn modelId="{298062A9-20EC-4EB2-B2F9-8EB437F7F572}" type="presParOf" srcId="{48B555D2-7D58-4D78-9119-EFDC69F38189}" destId="{46D1F447-F642-48F7-B917-6CF0A92C25F1}" srcOrd="1" destOrd="0" presId="urn:microsoft.com/office/officeart/2005/8/layout/vList3#1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D0DF0F2-041B-4A6E-B908-00286189F947}" type="doc">
      <dgm:prSet loTypeId="urn:microsoft.com/office/officeart/2005/8/layout/vList3#14" loCatId="list" qsTypeId="urn:microsoft.com/office/officeart/2005/8/quickstyle/simple2#13" qsCatId="simple" csTypeId="urn:microsoft.com/office/officeart/2005/8/colors/accent1_2#13"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9075D08D-CE2E-4D98-8BDD-A439A6DFE68D}" type="presOf" srcId="{9D4E956E-61EA-4BF7-9306-9539A9B5977E}" destId="{46D1F447-F642-48F7-B917-6CF0A92C25F1}" srcOrd="0" destOrd="0" presId="urn:microsoft.com/office/officeart/2005/8/layout/vList3#14"/>
    <dgm:cxn modelId="{A284DAAD-506F-48CE-B68D-D8B108672719}" type="presOf" srcId="{DD0DF0F2-041B-4A6E-B908-00286189F947}" destId="{BDC97D4A-B44C-4926-AC00-7C58212B25DF}" srcOrd="0" destOrd="0" presId="urn:microsoft.com/office/officeart/2005/8/layout/vList3#14"/>
    <dgm:cxn modelId="{4F3931EA-0144-4DDE-925A-DEA8F0EC7637}" srcId="{DD0DF0F2-041B-4A6E-B908-00286189F947}" destId="{9D4E956E-61EA-4BF7-9306-9539A9B5977E}" srcOrd="0" destOrd="0" parTransId="{14E3B8B3-1FFC-41F4-B7BE-E3042DF31C52}" sibTransId="{B0784488-BE2F-4F61-A1C0-1B83F5A28F1C}"/>
    <dgm:cxn modelId="{FF254237-6E14-49F5-B2D9-5FA7DEE6F570}" type="presParOf" srcId="{BDC97D4A-B44C-4926-AC00-7C58212B25DF}" destId="{48B555D2-7D58-4D78-9119-EFDC69F38189}" srcOrd="0" destOrd="0" presId="urn:microsoft.com/office/officeart/2005/8/layout/vList3#14"/>
    <dgm:cxn modelId="{164F0316-F29A-4ED6-A5CD-8C1F6403AA64}" type="presParOf" srcId="{48B555D2-7D58-4D78-9119-EFDC69F38189}" destId="{60809975-A5A9-467E-B6D3-A33835EEC797}" srcOrd="0" destOrd="0" presId="urn:microsoft.com/office/officeart/2005/8/layout/vList3#14"/>
    <dgm:cxn modelId="{822CDE33-E011-475D-B269-683F2732AA5A}" type="presParOf" srcId="{48B555D2-7D58-4D78-9119-EFDC69F38189}" destId="{46D1F447-F642-48F7-B917-6CF0A92C25F1}" srcOrd="1" destOrd="0" presId="urn:microsoft.com/office/officeart/2005/8/layout/vList3#1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D0DF0F2-041B-4A6E-B908-00286189F947}" type="doc">
      <dgm:prSet loTypeId="urn:microsoft.com/office/officeart/2005/8/layout/vList3#15" loCatId="list" qsTypeId="urn:microsoft.com/office/officeart/2005/8/quickstyle/simple2#14" qsCatId="simple" csTypeId="urn:microsoft.com/office/officeart/2005/8/colors/accent1_2#14"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4EB3E738-4067-487E-AEF8-60B2B2EBFB08}" type="presOf" srcId="{DD0DF0F2-041B-4A6E-B908-00286189F947}" destId="{BDC97D4A-B44C-4926-AC00-7C58212B25DF}" srcOrd="0" destOrd="0" presId="urn:microsoft.com/office/officeart/2005/8/layout/vList3#15"/>
    <dgm:cxn modelId="{73D13CE5-E0FB-49E9-95EB-C6132BF28CB6}" type="presOf" srcId="{9D4E956E-61EA-4BF7-9306-9539A9B5977E}" destId="{46D1F447-F642-48F7-B917-6CF0A92C25F1}" srcOrd="0" destOrd="0" presId="urn:microsoft.com/office/officeart/2005/8/layout/vList3#15"/>
    <dgm:cxn modelId="{4F3931EA-0144-4DDE-925A-DEA8F0EC7637}" srcId="{DD0DF0F2-041B-4A6E-B908-00286189F947}" destId="{9D4E956E-61EA-4BF7-9306-9539A9B5977E}" srcOrd="0" destOrd="0" parTransId="{14E3B8B3-1FFC-41F4-B7BE-E3042DF31C52}" sibTransId="{B0784488-BE2F-4F61-A1C0-1B83F5A28F1C}"/>
    <dgm:cxn modelId="{F7B2D4B1-C1EF-457D-B370-E6A0BDD9E89E}" type="presParOf" srcId="{BDC97D4A-B44C-4926-AC00-7C58212B25DF}" destId="{48B555D2-7D58-4D78-9119-EFDC69F38189}" srcOrd="0" destOrd="0" presId="urn:microsoft.com/office/officeart/2005/8/layout/vList3#15"/>
    <dgm:cxn modelId="{B49D1D4B-F840-4D7A-AC8F-4A3450EBD015}" type="presParOf" srcId="{48B555D2-7D58-4D78-9119-EFDC69F38189}" destId="{60809975-A5A9-467E-B6D3-A33835EEC797}" srcOrd="0" destOrd="0" presId="urn:microsoft.com/office/officeart/2005/8/layout/vList3#15"/>
    <dgm:cxn modelId="{2C4E5071-2C85-45E4-A94F-D6E96E481CEA}" type="presParOf" srcId="{48B555D2-7D58-4D78-9119-EFDC69F38189}" destId="{46D1F447-F642-48F7-B917-6CF0A92C25F1}" srcOrd="1" destOrd="0" presId="urn:microsoft.com/office/officeart/2005/8/layout/vList3#1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D0DF0F2-041B-4A6E-B908-00286189F947}" type="doc">
      <dgm:prSet loTypeId="urn:microsoft.com/office/officeart/2005/8/layout/vList3#16" loCatId="list" qsTypeId="urn:microsoft.com/office/officeart/2005/8/quickstyle/simple2#15" qsCatId="simple" csTypeId="urn:microsoft.com/office/officeart/2005/8/colors/accent1_2#15"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9F6EAF26-E789-412D-9DB7-64F132489F74}" type="presOf" srcId="{DD0DF0F2-041B-4A6E-B908-00286189F947}" destId="{BDC97D4A-B44C-4926-AC00-7C58212B25DF}" srcOrd="0" destOrd="0" presId="urn:microsoft.com/office/officeart/2005/8/layout/vList3#16"/>
    <dgm:cxn modelId="{71471A2A-2D5A-4A77-928D-603359B2A1A2}" type="presOf" srcId="{9D4E956E-61EA-4BF7-9306-9539A9B5977E}" destId="{46D1F447-F642-48F7-B917-6CF0A92C25F1}" srcOrd="0" destOrd="0" presId="urn:microsoft.com/office/officeart/2005/8/layout/vList3#16"/>
    <dgm:cxn modelId="{4F3931EA-0144-4DDE-925A-DEA8F0EC7637}" srcId="{DD0DF0F2-041B-4A6E-B908-00286189F947}" destId="{9D4E956E-61EA-4BF7-9306-9539A9B5977E}" srcOrd="0" destOrd="0" parTransId="{14E3B8B3-1FFC-41F4-B7BE-E3042DF31C52}" sibTransId="{B0784488-BE2F-4F61-A1C0-1B83F5A28F1C}"/>
    <dgm:cxn modelId="{76AD6126-5389-4828-985B-F6EF25F1D8D3}" type="presParOf" srcId="{BDC97D4A-B44C-4926-AC00-7C58212B25DF}" destId="{48B555D2-7D58-4D78-9119-EFDC69F38189}" srcOrd="0" destOrd="0" presId="urn:microsoft.com/office/officeart/2005/8/layout/vList3#16"/>
    <dgm:cxn modelId="{675DA7F9-75B0-4FDF-AE5C-8FCACABE49C2}" type="presParOf" srcId="{48B555D2-7D58-4D78-9119-EFDC69F38189}" destId="{60809975-A5A9-467E-B6D3-A33835EEC797}" srcOrd="0" destOrd="0" presId="urn:microsoft.com/office/officeart/2005/8/layout/vList3#16"/>
    <dgm:cxn modelId="{BFAAC6E0-280F-43F0-8750-930D166C7A2F}" type="presParOf" srcId="{48B555D2-7D58-4D78-9119-EFDC69F38189}" destId="{46D1F447-F642-48F7-B917-6CF0A92C25F1}" srcOrd="1" destOrd="0" presId="urn:microsoft.com/office/officeart/2005/8/layout/vList3#1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D0DF0F2-041B-4A6E-B908-00286189F947}" type="doc">
      <dgm:prSet loTypeId="urn:microsoft.com/office/officeart/2005/8/layout/vList3#17" loCatId="list" qsTypeId="urn:microsoft.com/office/officeart/2005/8/quickstyle/simple2#16" qsCatId="simple" csTypeId="urn:microsoft.com/office/officeart/2005/8/colors/accent1_2#16"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92499F38-13B6-46DE-9C2A-0912D7389A65}" type="presOf" srcId="{9D4E956E-61EA-4BF7-9306-9539A9B5977E}" destId="{46D1F447-F642-48F7-B917-6CF0A92C25F1}" srcOrd="0" destOrd="0" presId="urn:microsoft.com/office/officeart/2005/8/layout/vList3#17"/>
    <dgm:cxn modelId="{4F3931EA-0144-4DDE-925A-DEA8F0EC7637}" srcId="{DD0DF0F2-041B-4A6E-B908-00286189F947}" destId="{9D4E956E-61EA-4BF7-9306-9539A9B5977E}" srcOrd="0" destOrd="0" parTransId="{14E3B8B3-1FFC-41F4-B7BE-E3042DF31C52}" sibTransId="{B0784488-BE2F-4F61-A1C0-1B83F5A28F1C}"/>
    <dgm:cxn modelId="{0B79F4F7-72FD-494C-A6F3-FDBBF1A075C5}" type="presOf" srcId="{DD0DF0F2-041B-4A6E-B908-00286189F947}" destId="{BDC97D4A-B44C-4926-AC00-7C58212B25DF}" srcOrd="0" destOrd="0" presId="urn:microsoft.com/office/officeart/2005/8/layout/vList3#17"/>
    <dgm:cxn modelId="{841ACF26-DC7B-458C-840B-E50E8CF79344}" type="presParOf" srcId="{BDC97D4A-B44C-4926-AC00-7C58212B25DF}" destId="{48B555D2-7D58-4D78-9119-EFDC69F38189}" srcOrd="0" destOrd="0" presId="urn:microsoft.com/office/officeart/2005/8/layout/vList3#17"/>
    <dgm:cxn modelId="{9A812F87-6AC2-4471-B57C-69C9EB9AFC3D}" type="presParOf" srcId="{48B555D2-7D58-4D78-9119-EFDC69F38189}" destId="{60809975-A5A9-467E-B6D3-A33835EEC797}" srcOrd="0" destOrd="0" presId="urn:microsoft.com/office/officeart/2005/8/layout/vList3#17"/>
    <dgm:cxn modelId="{F0ACB59D-4C79-4CD4-862E-733263E803BC}" type="presParOf" srcId="{48B555D2-7D58-4D78-9119-EFDC69F38189}" destId="{46D1F447-F642-48F7-B917-6CF0A92C25F1}" srcOrd="1" destOrd="0" presId="urn:microsoft.com/office/officeart/2005/8/layout/vList3#1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D0DF0F2-041B-4A6E-B908-00286189F947}" type="doc">
      <dgm:prSet loTypeId="urn:microsoft.com/office/officeart/2005/8/layout/vList3#18" loCatId="list" qsTypeId="urn:microsoft.com/office/officeart/2005/8/quickstyle/simple2#17" qsCatId="simple" csTypeId="urn:microsoft.com/office/officeart/2005/8/colors/accent1_2#17"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06B6D281-1341-4CFE-AC69-6C26506D3C28}" type="presOf" srcId="{9D4E956E-61EA-4BF7-9306-9539A9B5977E}" destId="{46D1F447-F642-48F7-B917-6CF0A92C25F1}" srcOrd="0" destOrd="0" presId="urn:microsoft.com/office/officeart/2005/8/layout/vList3#18"/>
    <dgm:cxn modelId="{E75CCE9C-B5A6-4E3B-B3CA-650408ECD7BB}" type="presOf" srcId="{DD0DF0F2-041B-4A6E-B908-00286189F947}" destId="{BDC97D4A-B44C-4926-AC00-7C58212B25DF}" srcOrd="0" destOrd="0" presId="urn:microsoft.com/office/officeart/2005/8/layout/vList3#18"/>
    <dgm:cxn modelId="{4F3931EA-0144-4DDE-925A-DEA8F0EC7637}" srcId="{DD0DF0F2-041B-4A6E-B908-00286189F947}" destId="{9D4E956E-61EA-4BF7-9306-9539A9B5977E}" srcOrd="0" destOrd="0" parTransId="{14E3B8B3-1FFC-41F4-B7BE-E3042DF31C52}" sibTransId="{B0784488-BE2F-4F61-A1C0-1B83F5A28F1C}"/>
    <dgm:cxn modelId="{74557897-E1C7-40E1-88B6-E7C074200AA3}" type="presParOf" srcId="{BDC97D4A-B44C-4926-AC00-7C58212B25DF}" destId="{48B555D2-7D58-4D78-9119-EFDC69F38189}" srcOrd="0" destOrd="0" presId="urn:microsoft.com/office/officeart/2005/8/layout/vList3#18"/>
    <dgm:cxn modelId="{3663F1B9-9013-4C7F-8A8C-4278F50EE72B}" type="presParOf" srcId="{48B555D2-7D58-4D78-9119-EFDC69F38189}" destId="{60809975-A5A9-467E-B6D3-A33835EEC797}" srcOrd="0" destOrd="0" presId="urn:microsoft.com/office/officeart/2005/8/layout/vList3#18"/>
    <dgm:cxn modelId="{100481AB-B0D4-4531-BC5C-81D943724040}" type="presParOf" srcId="{48B555D2-7D58-4D78-9119-EFDC69F38189}" destId="{46D1F447-F642-48F7-B917-6CF0A92C25F1}" srcOrd="1" destOrd="0" presId="urn:microsoft.com/office/officeart/2005/8/layout/vList3#1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D0DF0F2-041B-4A6E-B908-00286189F947}" type="doc">
      <dgm:prSet loTypeId="urn:microsoft.com/office/officeart/2005/8/layout/vList3#19" loCatId="list" qsTypeId="urn:microsoft.com/office/officeart/2005/8/quickstyle/simple2#18" qsCatId="simple" csTypeId="urn:microsoft.com/office/officeart/2005/8/colors/accent1_2#18"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8C0CB408-A0FF-4CE3-BD3E-DB89929182F1}" type="presOf" srcId="{9D4E956E-61EA-4BF7-9306-9539A9B5977E}" destId="{46D1F447-F642-48F7-B917-6CF0A92C25F1}" srcOrd="0" destOrd="0" presId="urn:microsoft.com/office/officeart/2005/8/layout/vList3#19"/>
    <dgm:cxn modelId="{637F4F93-0E2B-486E-8DF2-678047320709}" type="presOf" srcId="{DD0DF0F2-041B-4A6E-B908-00286189F947}" destId="{BDC97D4A-B44C-4926-AC00-7C58212B25DF}" srcOrd="0" destOrd="0" presId="urn:microsoft.com/office/officeart/2005/8/layout/vList3#19"/>
    <dgm:cxn modelId="{4F3931EA-0144-4DDE-925A-DEA8F0EC7637}" srcId="{DD0DF0F2-041B-4A6E-B908-00286189F947}" destId="{9D4E956E-61EA-4BF7-9306-9539A9B5977E}" srcOrd="0" destOrd="0" parTransId="{14E3B8B3-1FFC-41F4-B7BE-E3042DF31C52}" sibTransId="{B0784488-BE2F-4F61-A1C0-1B83F5A28F1C}"/>
    <dgm:cxn modelId="{965F5D92-E4C0-44FF-9068-D7901883A9AA}" type="presParOf" srcId="{BDC97D4A-B44C-4926-AC00-7C58212B25DF}" destId="{48B555D2-7D58-4D78-9119-EFDC69F38189}" srcOrd="0" destOrd="0" presId="urn:microsoft.com/office/officeart/2005/8/layout/vList3#19"/>
    <dgm:cxn modelId="{7725B6D8-EA98-4ABA-B0C1-4A30A8686792}" type="presParOf" srcId="{48B555D2-7D58-4D78-9119-EFDC69F38189}" destId="{60809975-A5A9-467E-B6D3-A33835EEC797}" srcOrd="0" destOrd="0" presId="urn:microsoft.com/office/officeart/2005/8/layout/vList3#19"/>
    <dgm:cxn modelId="{777AF2F8-A69E-455F-A0DB-9B3F2974EBD3}" type="presParOf" srcId="{48B555D2-7D58-4D78-9119-EFDC69F38189}" destId="{46D1F447-F642-48F7-B917-6CF0A92C25F1}" srcOrd="1" destOrd="0" presId="urn:microsoft.com/office/officeart/2005/8/layout/vList3#1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D0DF0F2-041B-4A6E-B908-00286189F947}" type="doc">
      <dgm:prSet loTypeId="urn:microsoft.com/office/officeart/2005/8/layout/vList3#20" loCatId="list" qsTypeId="urn:microsoft.com/office/officeart/2005/8/quickstyle/simple2#19" qsCatId="simple" csTypeId="urn:microsoft.com/office/officeart/2005/8/colors/accent1_2#19"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B27A9EC9-CBF7-4D9A-AE5E-A9FCEDB9C81B}" type="presOf" srcId="{DD0DF0F2-041B-4A6E-B908-00286189F947}" destId="{BDC97D4A-B44C-4926-AC00-7C58212B25DF}" srcOrd="0" destOrd="0" presId="urn:microsoft.com/office/officeart/2005/8/layout/vList3#20"/>
    <dgm:cxn modelId="{BEDC3AE5-DC77-4BDD-91E3-5D3AAB525852}" type="presOf" srcId="{9D4E956E-61EA-4BF7-9306-9539A9B5977E}" destId="{46D1F447-F642-48F7-B917-6CF0A92C25F1}" srcOrd="0" destOrd="0" presId="urn:microsoft.com/office/officeart/2005/8/layout/vList3#20"/>
    <dgm:cxn modelId="{4F3931EA-0144-4DDE-925A-DEA8F0EC7637}" srcId="{DD0DF0F2-041B-4A6E-B908-00286189F947}" destId="{9D4E956E-61EA-4BF7-9306-9539A9B5977E}" srcOrd="0" destOrd="0" parTransId="{14E3B8B3-1FFC-41F4-B7BE-E3042DF31C52}" sibTransId="{B0784488-BE2F-4F61-A1C0-1B83F5A28F1C}"/>
    <dgm:cxn modelId="{574CB774-0087-48F1-ABE6-A8DE0DD53136}" type="presParOf" srcId="{BDC97D4A-B44C-4926-AC00-7C58212B25DF}" destId="{48B555D2-7D58-4D78-9119-EFDC69F38189}" srcOrd="0" destOrd="0" presId="urn:microsoft.com/office/officeart/2005/8/layout/vList3#20"/>
    <dgm:cxn modelId="{BC213521-87AD-45D8-A3E2-43DB0A883E91}" type="presParOf" srcId="{48B555D2-7D58-4D78-9119-EFDC69F38189}" destId="{60809975-A5A9-467E-B6D3-A33835EEC797}" srcOrd="0" destOrd="0" presId="urn:microsoft.com/office/officeart/2005/8/layout/vList3#20"/>
    <dgm:cxn modelId="{001AEEED-B405-4468-B451-1F116094630C}" type="presParOf" srcId="{48B555D2-7D58-4D78-9119-EFDC69F38189}" destId="{46D1F447-F642-48F7-B917-6CF0A92C25F1}" srcOrd="1" destOrd="0" presId="urn:microsoft.com/office/officeart/2005/8/layout/vList3#2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0DF0F2-041B-4A6E-B908-00286189F947}" type="doc">
      <dgm:prSet loTypeId="urn:microsoft.com/office/officeart/2005/8/layout/vList3#2" loCatId="list" qsTypeId="urn:microsoft.com/office/officeart/2005/8/quickstyle/simple2#2" qsCatId="simple" csTypeId="urn:microsoft.com/office/officeart/2005/8/colors/accent1_2#46"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控制项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C4922610-0D2E-4FFD-9CB9-BD08B9C34200}" type="presOf" srcId="{9D4E956E-61EA-4BF7-9306-9539A9B5977E}" destId="{46D1F447-F642-48F7-B917-6CF0A92C25F1}" srcOrd="0" destOrd="0" presId="urn:microsoft.com/office/officeart/2005/8/layout/vList3#2"/>
    <dgm:cxn modelId="{4F3931EA-0144-4DDE-925A-DEA8F0EC7637}" srcId="{DD0DF0F2-041B-4A6E-B908-00286189F947}" destId="{9D4E956E-61EA-4BF7-9306-9539A9B5977E}" srcOrd="0" destOrd="0" parTransId="{14E3B8B3-1FFC-41F4-B7BE-E3042DF31C52}" sibTransId="{B0784488-BE2F-4F61-A1C0-1B83F5A28F1C}"/>
    <dgm:cxn modelId="{088DECFE-A3DB-4872-969C-E961C0546075}" type="presOf" srcId="{DD0DF0F2-041B-4A6E-B908-00286189F947}" destId="{BDC97D4A-B44C-4926-AC00-7C58212B25DF}" srcOrd="0" destOrd="0" presId="urn:microsoft.com/office/officeart/2005/8/layout/vList3#2"/>
    <dgm:cxn modelId="{9E2B2326-7AA7-4580-A2D5-15B47F34083D}" type="presParOf" srcId="{BDC97D4A-B44C-4926-AC00-7C58212B25DF}" destId="{48B555D2-7D58-4D78-9119-EFDC69F38189}" srcOrd="0" destOrd="0" presId="urn:microsoft.com/office/officeart/2005/8/layout/vList3#2"/>
    <dgm:cxn modelId="{69688838-80DB-4B0E-A3A1-7C472B2625C9}" type="presParOf" srcId="{48B555D2-7D58-4D78-9119-EFDC69F38189}" destId="{60809975-A5A9-467E-B6D3-A33835EEC797}" srcOrd="0" destOrd="0" presId="urn:microsoft.com/office/officeart/2005/8/layout/vList3#2"/>
    <dgm:cxn modelId="{546B30A7-7798-4551-9739-FC591B2A64F1}" type="presParOf" srcId="{48B555D2-7D58-4D78-9119-EFDC69F38189}" destId="{46D1F447-F642-48F7-B917-6CF0A92C25F1}" srcOrd="1" destOrd="0" presId="urn:microsoft.com/office/officeart/2005/8/layout/vList3#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D0DF0F2-041B-4A6E-B908-00286189F947}" type="doc">
      <dgm:prSet loTypeId="urn:microsoft.com/office/officeart/2005/8/layout/vList3#21" loCatId="list" qsTypeId="urn:microsoft.com/office/officeart/2005/8/quickstyle/simple2#20" qsCatId="simple" csTypeId="urn:microsoft.com/office/officeart/2005/8/colors/accent1_2#20"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ED945C26-384F-477B-BED3-7F958511F416}" type="presOf" srcId="{DD0DF0F2-041B-4A6E-B908-00286189F947}" destId="{BDC97D4A-B44C-4926-AC00-7C58212B25DF}" srcOrd="0" destOrd="0" presId="urn:microsoft.com/office/officeart/2005/8/layout/vList3#21"/>
    <dgm:cxn modelId="{8ACC5226-234C-49E0-BC82-CF82503529D4}" type="presOf" srcId="{9D4E956E-61EA-4BF7-9306-9539A9B5977E}" destId="{46D1F447-F642-48F7-B917-6CF0A92C25F1}" srcOrd="0" destOrd="0" presId="urn:microsoft.com/office/officeart/2005/8/layout/vList3#21"/>
    <dgm:cxn modelId="{4F3931EA-0144-4DDE-925A-DEA8F0EC7637}" srcId="{DD0DF0F2-041B-4A6E-B908-00286189F947}" destId="{9D4E956E-61EA-4BF7-9306-9539A9B5977E}" srcOrd="0" destOrd="0" parTransId="{14E3B8B3-1FFC-41F4-B7BE-E3042DF31C52}" sibTransId="{B0784488-BE2F-4F61-A1C0-1B83F5A28F1C}"/>
    <dgm:cxn modelId="{2C6CE4AB-D4CE-4E1A-89D5-3EB797B821BA}" type="presParOf" srcId="{BDC97D4A-B44C-4926-AC00-7C58212B25DF}" destId="{48B555D2-7D58-4D78-9119-EFDC69F38189}" srcOrd="0" destOrd="0" presId="urn:microsoft.com/office/officeart/2005/8/layout/vList3#21"/>
    <dgm:cxn modelId="{B7695133-2A0E-451E-979A-F26A6ED2791D}" type="presParOf" srcId="{48B555D2-7D58-4D78-9119-EFDC69F38189}" destId="{60809975-A5A9-467E-B6D3-A33835EEC797}" srcOrd="0" destOrd="0" presId="urn:microsoft.com/office/officeart/2005/8/layout/vList3#21"/>
    <dgm:cxn modelId="{EB49D7EE-3417-4BDB-A63C-4C606C230CC3}" type="presParOf" srcId="{48B555D2-7D58-4D78-9119-EFDC69F38189}" destId="{46D1F447-F642-48F7-B917-6CF0A92C25F1}" srcOrd="1" destOrd="0" presId="urn:microsoft.com/office/officeart/2005/8/layout/vList3#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D0DF0F2-041B-4A6E-B908-00286189F947}" type="doc">
      <dgm:prSet loTypeId="urn:microsoft.com/office/officeart/2005/8/layout/vList3#22" loCatId="list" qsTypeId="urn:microsoft.com/office/officeart/2005/8/quickstyle/simple2#21" qsCatId="simple" csTypeId="urn:microsoft.com/office/officeart/2005/8/colors/accent1_2#21"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F85D874A-6288-44C0-8750-9C750378DB45}" type="presOf" srcId="{9D4E956E-61EA-4BF7-9306-9539A9B5977E}" destId="{46D1F447-F642-48F7-B917-6CF0A92C25F1}" srcOrd="0" destOrd="0" presId="urn:microsoft.com/office/officeart/2005/8/layout/vList3#22"/>
    <dgm:cxn modelId="{5F21EFBC-2199-4870-8997-76A51FE94F31}" type="presOf" srcId="{DD0DF0F2-041B-4A6E-B908-00286189F947}" destId="{BDC97D4A-B44C-4926-AC00-7C58212B25DF}" srcOrd="0" destOrd="0" presId="urn:microsoft.com/office/officeart/2005/8/layout/vList3#22"/>
    <dgm:cxn modelId="{4F3931EA-0144-4DDE-925A-DEA8F0EC7637}" srcId="{DD0DF0F2-041B-4A6E-B908-00286189F947}" destId="{9D4E956E-61EA-4BF7-9306-9539A9B5977E}" srcOrd="0" destOrd="0" parTransId="{14E3B8B3-1FFC-41F4-B7BE-E3042DF31C52}" sibTransId="{B0784488-BE2F-4F61-A1C0-1B83F5A28F1C}"/>
    <dgm:cxn modelId="{0FD111FD-EB31-4F10-B840-5240E970CC72}" type="presParOf" srcId="{BDC97D4A-B44C-4926-AC00-7C58212B25DF}" destId="{48B555D2-7D58-4D78-9119-EFDC69F38189}" srcOrd="0" destOrd="0" presId="urn:microsoft.com/office/officeart/2005/8/layout/vList3#22"/>
    <dgm:cxn modelId="{F0EF2FE8-2682-4699-AC2A-63458637E016}" type="presParOf" srcId="{48B555D2-7D58-4D78-9119-EFDC69F38189}" destId="{60809975-A5A9-467E-B6D3-A33835EEC797}" srcOrd="0" destOrd="0" presId="urn:microsoft.com/office/officeart/2005/8/layout/vList3#22"/>
    <dgm:cxn modelId="{FAC78CA5-6F3E-4501-93D4-B5070AA05525}" type="presParOf" srcId="{48B555D2-7D58-4D78-9119-EFDC69F38189}" destId="{46D1F447-F642-48F7-B917-6CF0A92C25F1}" srcOrd="1" destOrd="0" presId="urn:microsoft.com/office/officeart/2005/8/layout/vList3#2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D0DF0F2-041B-4A6E-B908-00286189F947}" type="doc">
      <dgm:prSet loTypeId="urn:microsoft.com/office/officeart/2005/8/layout/vList3#24" loCatId="list" qsTypeId="urn:microsoft.com/office/officeart/2005/8/quickstyle/simple2#22" qsCatId="simple" csTypeId="urn:microsoft.com/office/officeart/2005/8/colors/accent1_2#22"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5E91F30E-1298-47D9-8BC6-C1634D3C68C1}" type="presOf" srcId="{9D4E956E-61EA-4BF7-9306-9539A9B5977E}" destId="{46D1F447-F642-48F7-B917-6CF0A92C25F1}" srcOrd="0" destOrd="0" presId="urn:microsoft.com/office/officeart/2005/8/layout/vList3#24"/>
    <dgm:cxn modelId="{FE7305A4-3589-4545-AE16-BCD92BA7CC3F}" type="presOf" srcId="{DD0DF0F2-041B-4A6E-B908-00286189F947}" destId="{BDC97D4A-B44C-4926-AC00-7C58212B25DF}" srcOrd="0" destOrd="0" presId="urn:microsoft.com/office/officeart/2005/8/layout/vList3#24"/>
    <dgm:cxn modelId="{4F3931EA-0144-4DDE-925A-DEA8F0EC7637}" srcId="{DD0DF0F2-041B-4A6E-B908-00286189F947}" destId="{9D4E956E-61EA-4BF7-9306-9539A9B5977E}" srcOrd="0" destOrd="0" parTransId="{14E3B8B3-1FFC-41F4-B7BE-E3042DF31C52}" sibTransId="{B0784488-BE2F-4F61-A1C0-1B83F5A28F1C}"/>
    <dgm:cxn modelId="{2F53173F-7804-4EA9-9318-61C56CCCE6E4}" type="presParOf" srcId="{BDC97D4A-B44C-4926-AC00-7C58212B25DF}" destId="{48B555D2-7D58-4D78-9119-EFDC69F38189}" srcOrd="0" destOrd="0" presId="urn:microsoft.com/office/officeart/2005/8/layout/vList3#24"/>
    <dgm:cxn modelId="{D1D6BD4D-D5B0-45CD-B45F-38E3B8C70FC6}" type="presParOf" srcId="{48B555D2-7D58-4D78-9119-EFDC69F38189}" destId="{60809975-A5A9-467E-B6D3-A33835EEC797}" srcOrd="0" destOrd="0" presId="urn:microsoft.com/office/officeart/2005/8/layout/vList3#24"/>
    <dgm:cxn modelId="{79C18FD6-6CA1-4743-9A3F-B1D52D453BF1}" type="presParOf" srcId="{48B555D2-7D58-4D78-9119-EFDC69F38189}" destId="{46D1F447-F642-48F7-B917-6CF0A92C25F1}" srcOrd="1" destOrd="0" presId="urn:microsoft.com/office/officeart/2005/8/layout/vList3#2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D0DF0F2-041B-4A6E-B908-00286189F947}" type="doc">
      <dgm:prSet loTypeId="urn:microsoft.com/office/officeart/2005/8/layout/vList3#25" loCatId="list" qsTypeId="urn:microsoft.com/office/officeart/2005/8/quickstyle/simple2#23" qsCatId="simple" csTypeId="urn:microsoft.com/office/officeart/2005/8/colors/accent1_2#23"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8465EA79-32F2-4347-BB1D-F27CB1F39D63}" type="presOf" srcId="{DD0DF0F2-041B-4A6E-B908-00286189F947}" destId="{BDC97D4A-B44C-4926-AC00-7C58212B25DF}" srcOrd="0" destOrd="0" presId="urn:microsoft.com/office/officeart/2005/8/layout/vList3#25"/>
    <dgm:cxn modelId="{B924F3D0-5221-46FD-A901-E751B4517DC4}" type="presOf" srcId="{9D4E956E-61EA-4BF7-9306-9539A9B5977E}" destId="{46D1F447-F642-48F7-B917-6CF0A92C25F1}" srcOrd="0" destOrd="0" presId="urn:microsoft.com/office/officeart/2005/8/layout/vList3#25"/>
    <dgm:cxn modelId="{4F3931EA-0144-4DDE-925A-DEA8F0EC7637}" srcId="{DD0DF0F2-041B-4A6E-B908-00286189F947}" destId="{9D4E956E-61EA-4BF7-9306-9539A9B5977E}" srcOrd="0" destOrd="0" parTransId="{14E3B8B3-1FFC-41F4-B7BE-E3042DF31C52}" sibTransId="{B0784488-BE2F-4F61-A1C0-1B83F5A28F1C}"/>
    <dgm:cxn modelId="{A9B47829-9E1A-4A7A-B24F-B74450EC357E}" type="presParOf" srcId="{BDC97D4A-B44C-4926-AC00-7C58212B25DF}" destId="{48B555D2-7D58-4D78-9119-EFDC69F38189}" srcOrd="0" destOrd="0" presId="urn:microsoft.com/office/officeart/2005/8/layout/vList3#25"/>
    <dgm:cxn modelId="{85994A0D-5AB2-457E-B9C6-4B262EB295F2}" type="presParOf" srcId="{48B555D2-7D58-4D78-9119-EFDC69F38189}" destId="{60809975-A5A9-467E-B6D3-A33835EEC797}" srcOrd="0" destOrd="0" presId="urn:microsoft.com/office/officeart/2005/8/layout/vList3#25"/>
    <dgm:cxn modelId="{FD2423D8-BC8D-4B25-B603-A38129EEB06A}" type="presParOf" srcId="{48B555D2-7D58-4D78-9119-EFDC69F38189}" destId="{46D1F447-F642-48F7-B917-6CF0A92C25F1}" srcOrd="1" destOrd="0" presId="urn:microsoft.com/office/officeart/2005/8/layout/vList3#2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D0DF0F2-041B-4A6E-B908-00286189F947}" type="doc">
      <dgm:prSet loTypeId="urn:microsoft.com/office/officeart/2005/8/layout/vList3#26" loCatId="list" qsTypeId="urn:microsoft.com/office/officeart/2005/8/quickstyle/simple2#24" qsCatId="simple" csTypeId="urn:microsoft.com/office/officeart/2005/8/colors/accent1_2#24"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13614A2B-95B8-4A84-BC44-69C4E5BB87EB}" type="presOf" srcId="{DD0DF0F2-041B-4A6E-B908-00286189F947}" destId="{BDC97D4A-B44C-4926-AC00-7C58212B25DF}" srcOrd="0" destOrd="0" presId="urn:microsoft.com/office/officeart/2005/8/layout/vList3#26"/>
    <dgm:cxn modelId="{5F5E3785-66B4-45E2-B330-44A8FDCB783A}" type="presOf" srcId="{9D4E956E-61EA-4BF7-9306-9539A9B5977E}" destId="{46D1F447-F642-48F7-B917-6CF0A92C25F1}" srcOrd="0" destOrd="0" presId="urn:microsoft.com/office/officeart/2005/8/layout/vList3#26"/>
    <dgm:cxn modelId="{4F3931EA-0144-4DDE-925A-DEA8F0EC7637}" srcId="{DD0DF0F2-041B-4A6E-B908-00286189F947}" destId="{9D4E956E-61EA-4BF7-9306-9539A9B5977E}" srcOrd="0" destOrd="0" parTransId="{14E3B8B3-1FFC-41F4-B7BE-E3042DF31C52}" sibTransId="{B0784488-BE2F-4F61-A1C0-1B83F5A28F1C}"/>
    <dgm:cxn modelId="{8B08FEFF-EBAD-4077-BA76-67D22E8D1C76}" type="presParOf" srcId="{BDC97D4A-B44C-4926-AC00-7C58212B25DF}" destId="{48B555D2-7D58-4D78-9119-EFDC69F38189}" srcOrd="0" destOrd="0" presId="urn:microsoft.com/office/officeart/2005/8/layout/vList3#26"/>
    <dgm:cxn modelId="{D20CAA77-F854-44B6-A3A9-B5F16B7722E0}" type="presParOf" srcId="{48B555D2-7D58-4D78-9119-EFDC69F38189}" destId="{60809975-A5A9-467E-B6D3-A33835EEC797}" srcOrd="0" destOrd="0" presId="urn:microsoft.com/office/officeart/2005/8/layout/vList3#26"/>
    <dgm:cxn modelId="{0E146FAF-B75C-4073-963A-66BD5B7AAF54}" type="presParOf" srcId="{48B555D2-7D58-4D78-9119-EFDC69F38189}" destId="{46D1F447-F642-48F7-B917-6CF0A92C25F1}" srcOrd="1" destOrd="0" presId="urn:microsoft.com/office/officeart/2005/8/layout/vList3#2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D0DF0F2-041B-4A6E-B908-00286189F947}" type="doc">
      <dgm:prSet loTypeId="urn:microsoft.com/office/officeart/2005/8/layout/vList3#27" loCatId="list" qsTypeId="urn:microsoft.com/office/officeart/2005/8/quickstyle/simple2#25" qsCatId="simple" csTypeId="urn:microsoft.com/office/officeart/2005/8/colors/accent1_2#25"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5697F526-3FD2-490C-A4F7-C5274FC9233E}" type="presOf" srcId="{9D4E956E-61EA-4BF7-9306-9539A9B5977E}" destId="{46D1F447-F642-48F7-B917-6CF0A92C25F1}" srcOrd="0" destOrd="0" presId="urn:microsoft.com/office/officeart/2005/8/layout/vList3#27"/>
    <dgm:cxn modelId="{498B9830-3237-4D15-B88C-7B0B3FC53725}" type="presOf" srcId="{DD0DF0F2-041B-4A6E-B908-00286189F947}" destId="{BDC97D4A-B44C-4926-AC00-7C58212B25DF}" srcOrd="0" destOrd="0" presId="urn:microsoft.com/office/officeart/2005/8/layout/vList3#27"/>
    <dgm:cxn modelId="{4F3931EA-0144-4DDE-925A-DEA8F0EC7637}" srcId="{DD0DF0F2-041B-4A6E-B908-00286189F947}" destId="{9D4E956E-61EA-4BF7-9306-9539A9B5977E}" srcOrd="0" destOrd="0" parTransId="{14E3B8B3-1FFC-41F4-B7BE-E3042DF31C52}" sibTransId="{B0784488-BE2F-4F61-A1C0-1B83F5A28F1C}"/>
    <dgm:cxn modelId="{9BB9DF81-3C29-445F-A9E3-EC283D7E0759}" type="presParOf" srcId="{BDC97D4A-B44C-4926-AC00-7C58212B25DF}" destId="{48B555D2-7D58-4D78-9119-EFDC69F38189}" srcOrd="0" destOrd="0" presId="urn:microsoft.com/office/officeart/2005/8/layout/vList3#27"/>
    <dgm:cxn modelId="{8BE7381F-BC15-41FC-9C82-27247C23CA55}" type="presParOf" srcId="{48B555D2-7D58-4D78-9119-EFDC69F38189}" destId="{60809975-A5A9-467E-B6D3-A33835EEC797}" srcOrd="0" destOrd="0" presId="urn:microsoft.com/office/officeart/2005/8/layout/vList3#27"/>
    <dgm:cxn modelId="{3C2DB4DA-2C5B-4117-80B5-2429C045495C}" type="presParOf" srcId="{48B555D2-7D58-4D78-9119-EFDC69F38189}" destId="{46D1F447-F642-48F7-B917-6CF0A92C25F1}" srcOrd="1" destOrd="0" presId="urn:microsoft.com/office/officeart/2005/8/layout/vList3#2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D0DF0F2-041B-4A6E-B908-00286189F947}" type="doc">
      <dgm:prSet loTypeId="urn:microsoft.com/office/officeart/2005/8/layout/vList3#28" loCatId="list" qsTypeId="urn:microsoft.com/office/officeart/2005/8/quickstyle/simple2#26" qsCatId="simple" csTypeId="urn:microsoft.com/office/officeart/2005/8/colors/accent1_2#26"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优选项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06E43058-4346-4F17-8B9A-506E2F5D536B}" type="presOf" srcId="{9D4E956E-61EA-4BF7-9306-9539A9B5977E}" destId="{46D1F447-F642-48F7-B917-6CF0A92C25F1}" srcOrd="0" destOrd="0" presId="urn:microsoft.com/office/officeart/2005/8/layout/vList3#28"/>
    <dgm:cxn modelId="{4F3931EA-0144-4DDE-925A-DEA8F0EC7637}" srcId="{DD0DF0F2-041B-4A6E-B908-00286189F947}" destId="{9D4E956E-61EA-4BF7-9306-9539A9B5977E}" srcOrd="0" destOrd="0" parTransId="{14E3B8B3-1FFC-41F4-B7BE-E3042DF31C52}" sibTransId="{B0784488-BE2F-4F61-A1C0-1B83F5A28F1C}"/>
    <dgm:cxn modelId="{093E7EEE-F73F-41A4-AB34-66E693BB5F69}" type="presOf" srcId="{DD0DF0F2-041B-4A6E-B908-00286189F947}" destId="{BDC97D4A-B44C-4926-AC00-7C58212B25DF}" srcOrd="0" destOrd="0" presId="urn:microsoft.com/office/officeart/2005/8/layout/vList3#28"/>
    <dgm:cxn modelId="{30ABF1C0-A40A-4B2E-A2F9-0ABBD824A1F5}" type="presParOf" srcId="{BDC97D4A-B44C-4926-AC00-7C58212B25DF}" destId="{48B555D2-7D58-4D78-9119-EFDC69F38189}" srcOrd="0" destOrd="0" presId="urn:microsoft.com/office/officeart/2005/8/layout/vList3#28"/>
    <dgm:cxn modelId="{83E98907-28F4-4612-9A03-D033B3509C99}" type="presParOf" srcId="{48B555D2-7D58-4D78-9119-EFDC69F38189}" destId="{60809975-A5A9-467E-B6D3-A33835EEC797}" srcOrd="0" destOrd="0" presId="urn:microsoft.com/office/officeart/2005/8/layout/vList3#28"/>
    <dgm:cxn modelId="{A18DB048-C66D-4FEF-B56A-0694FD29571A}" type="presParOf" srcId="{48B555D2-7D58-4D78-9119-EFDC69F38189}" destId="{46D1F447-F642-48F7-B917-6CF0A92C25F1}" srcOrd="1" destOrd="0" presId="urn:microsoft.com/office/officeart/2005/8/layout/vList3#2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D0DF0F2-041B-4A6E-B908-00286189F947}" type="doc">
      <dgm:prSet loTypeId="urn:microsoft.com/office/officeart/2005/8/layout/vList3#29" loCatId="list" qsTypeId="urn:microsoft.com/office/officeart/2005/8/quickstyle/simple2#27" qsCatId="simple" csTypeId="urn:microsoft.com/office/officeart/2005/8/colors/accent1_2#27"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优选项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2A4DCD8F-0119-4882-9AFC-3BC4D81ACD8A}" type="presOf" srcId="{9D4E956E-61EA-4BF7-9306-9539A9B5977E}" destId="{46D1F447-F642-48F7-B917-6CF0A92C25F1}" srcOrd="0" destOrd="0" presId="urn:microsoft.com/office/officeart/2005/8/layout/vList3#29"/>
    <dgm:cxn modelId="{4F3931EA-0144-4DDE-925A-DEA8F0EC7637}" srcId="{DD0DF0F2-041B-4A6E-B908-00286189F947}" destId="{9D4E956E-61EA-4BF7-9306-9539A9B5977E}" srcOrd="0" destOrd="0" parTransId="{14E3B8B3-1FFC-41F4-B7BE-E3042DF31C52}" sibTransId="{B0784488-BE2F-4F61-A1C0-1B83F5A28F1C}"/>
    <dgm:cxn modelId="{103AF9F2-1CC8-4CD2-8C81-629B88522B03}" type="presOf" srcId="{DD0DF0F2-041B-4A6E-B908-00286189F947}" destId="{BDC97D4A-B44C-4926-AC00-7C58212B25DF}" srcOrd="0" destOrd="0" presId="urn:microsoft.com/office/officeart/2005/8/layout/vList3#29"/>
    <dgm:cxn modelId="{FF4665F2-3FD9-49A1-8B7F-0F1E771A324D}" type="presParOf" srcId="{BDC97D4A-B44C-4926-AC00-7C58212B25DF}" destId="{48B555D2-7D58-4D78-9119-EFDC69F38189}" srcOrd="0" destOrd="0" presId="urn:microsoft.com/office/officeart/2005/8/layout/vList3#29"/>
    <dgm:cxn modelId="{21DBCC13-703E-4A84-B301-01A8B35A06D2}" type="presParOf" srcId="{48B555D2-7D58-4D78-9119-EFDC69F38189}" destId="{60809975-A5A9-467E-B6D3-A33835EEC797}" srcOrd="0" destOrd="0" presId="urn:microsoft.com/office/officeart/2005/8/layout/vList3#29"/>
    <dgm:cxn modelId="{A945BA18-5FEB-478F-B443-2FE54D39863F}" type="presParOf" srcId="{48B555D2-7D58-4D78-9119-EFDC69F38189}" destId="{46D1F447-F642-48F7-B917-6CF0A92C25F1}" srcOrd="1" destOrd="0" presId="urn:microsoft.com/office/officeart/2005/8/layout/vList3#2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D0DF0F2-041B-4A6E-B908-00286189F947}" type="doc">
      <dgm:prSet loTypeId="urn:microsoft.com/office/officeart/2005/8/layout/vList3#31" loCatId="list" qsTypeId="urn:microsoft.com/office/officeart/2005/8/quickstyle/simple2#28" qsCatId="simple" csTypeId="urn:microsoft.com/office/officeart/2005/8/colors/accent1_2#28"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节材措施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控制项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5DA4E970-C166-4797-95AE-ECE1A14955AD}" type="presOf" srcId="{DD0DF0F2-041B-4A6E-B908-00286189F947}" destId="{BDC97D4A-B44C-4926-AC00-7C58212B25DF}" srcOrd="0" destOrd="0" presId="urn:microsoft.com/office/officeart/2005/8/layout/vList3#31"/>
    <dgm:cxn modelId="{A7A70276-09D0-4730-BAD7-52AF947ECF68}" type="presOf" srcId="{9D4E956E-61EA-4BF7-9306-9539A9B5977E}" destId="{46D1F447-F642-48F7-B917-6CF0A92C25F1}" srcOrd="0" destOrd="0" presId="urn:microsoft.com/office/officeart/2005/8/layout/vList3#31"/>
    <dgm:cxn modelId="{4F3931EA-0144-4DDE-925A-DEA8F0EC7637}" srcId="{DD0DF0F2-041B-4A6E-B908-00286189F947}" destId="{9D4E956E-61EA-4BF7-9306-9539A9B5977E}" srcOrd="0" destOrd="0" parTransId="{14E3B8B3-1FFC-41F4-B7BE-E3042DF31C52}" sibTransId="{B0784488-BE2F-4F61-A1C0-1B83F5A28F1C}"/>
    <dgm:cxn modelId="{C77325C7-B2F4-44B8-80D2-0931EE950237}" type="presParOf" srcId="{BDC97D4A-B44C-4926-AC00-7C58212B25DF}" destId="{48B555D2-7D58-4D78-9119-EFDC69F38189}" srcOrd="0" destOrd="0" presId="urn:microsoft.com/office/officeart/2005/8/layout/vList3#31"/>
    <dgm:cxn modelId="{B9DD7238-626E-466A-A37C-84D30DD62539}" type="presParOf" srcId="{48B555D2-7D58-4D78-9119-EFDC69F38189}" destId="{60809975-A5A9-467E-B6D3-A33835EEC797}" srcOrd="0" destOrd="0" presId="urn:microsoft.com/office/officeart/2005/8/layout/vList3#31"/>
    <dgm:cxn modelId="{CE6DCB43-410F-436F-88A1-4D660FDD9C8D}" type="presParOf" srcId="{48B555D2-7D58-4D78-9119-EFDC69F38189}" destId="{46D1F447-F642-48F7-B917-6CF0A92C25F1}" srcOrd="1" destOrd="0" presId="urn:microsoft.com/office/officeart/2005/8/layout/vList3#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D0DF0F2-041B-4A6E-B908-00286189F947}" type="doc">
      <dgm:prSet loTypeId="urn:microsoft.com/office/officeart/2005/8/layout/vList3#32" loCatId="list" qsTypeId="urn:microsoft.com/office/officeart/2005/8/quickstyle/simple2#29" qsCatId="simple" csTypeId="urn:microsoft.com/office/officeart/2005/8/colors/accent1_2#29"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节材措施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63BDF578-0EB3-41D4-B624-4B5382E50E5B}" type="presOf" srcId="{9D4E956E-61EA-4BF7-9306-9539A9B5977E}" destId="{46D1F447-F642-48F7-B917-6CF0A92C25F1}" srcOrd="0" destOrd="0" presId="urn:microsoft.com/office/officeart/2005/8/layout/vList3#32"/>
    <dgm:cxn modelId="{755EE7D8-FBC8-4411-BDAF-9C7F9A197BBF}" type="presOf" srcId="{DD0DF0F2-041B-4A6E-B908-00286189F947}" destId="{BDC97D4A-B44C-4926-AC00-7C58212B25DF}" srcOrd="0" destOrd="0" presId="urn:microsoft.com/office/officeart/2005/8/layout/vList3#32"/>
    <dgm:cxn modelId="{4F3931EA-0144-4DDE-925A-DEA8F0EC7637}" srcId="{DD0DF0F2-041B-4A6E-B908-00286189F947}" destId="{9D4E956E-61EA-4BF7-9306-9539A9B5977E}" srcOrd="0" destOrd="0" parTransId="{14E3B8B3-1FFC-41F4-B7BE-E3042DF31C52}" sibTransId="{B0784488-BE2F-4F61-A1C0-1B83F5A28F1C}"/>
    <dgm:cxn modelId="{8E89C9E1-D546-440D-9CF2-44C1EF8CFA5F}" type="presParOf" srcId="{BDC97D4A-B44C-4926-AC00-7C58212B25DF}" destId="{48B555D2-7D58-4D78-9119-EFDC69F38189}" srcOrd="0" destOrd="0" presId="urn:microsoft.com/office/officeart/2005/8/layout/vList3#32"/>
    <dgm:cxn modelId="{71074483-24D9-45D8-A232-95C013ADF2CF}" type="presParOf" srcId="{48B555D2-7D58-4D78-9119-EFDC69F38189}" destId="{60809975-A5A9-467E-B6D3-A33835EEC797}" srcOrd="0" destOrd="0" presId="urn:microsoft.com/office/officeart/2005/8/layout/vList3#32"/>
    <dgm:cxn modelId="{5660E5A0-A5A6-4AE9-8A76-A838BC1D4FD8}" type="presParOf" srcId="{48B555D2-7D58-4D78-9119-EFDC69F38189}" destId="{46D1F447-F642-48F7-B917-6CF0A92C25F1}" srcOrd="1" destOrd="0" presId="urn:microsoft.com/office/officeart/2005/8/layout/vList3#3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0DF0F2-041B-4A6E-B908-00286189F947}" type="doc">
      <dgm:prSet loTypeId="urn:microsoft.com/office/officeart/2005/8/layout/vList3#3" loCatId="list" qsTypeId="urn:microsoft.com/office/officeart/2005/8/quickstyle/simple2#3" qsCatId="simple" csTypeId="urn:microsoft.com/office/officeart/2005/8/colors/accent1_2#47"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控制项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2183743C-C897-4043-80F5-FD3C661425B2}" type="presOf" srcId="{9D4E956E-61EA-4BF7-9306-9539A9B5977E}" destId="{46D1F447-F642-48F7-B917-6CF0A92C25F1}" srcOrd="0" destOrd="0" presId="urn:microsoft.com/office/officeart/2005/8/layout/vList3#3"/>
    <dgm:cxn modelId="{00929EE8-A159-478F-BA70-3396FF23A1E1}" type="presOf" srcId="{DD0DF0F2-041B-4A6E-B908-00286189F947}" destId="{BDC97D4A-B44C-4926-AC00-7C58212B25DF}" srcOrd="0" destOrd="0" presId="urn:microsoft.com/office/officeart/2005/8/layout/vList3#3"/>
    <dgm:cxn modelId="{4F3931EA-0144-4DDE-925A-DEA8F0EC7637}" srcId="{DD0DF0F2-041B-4A6E-B908-00286189F947}" destId="{9D4E956E-61EA-4BF7-9306-9539A9B5977E}" srcOrd="0" destOrd="0" parTransId="{14E3B8B3-1FFC-41F4-B7BE-E3042DF31C52}" sibTransId="{B0784488-BE2F-4F61-A1C0-1B83F5A28F1C}"/>
    <dgm:cxn modelId="{EB43350A-91EC-46CA-9111-79BAC55BA7BC}" type="presParOf" srcId="{BDC97D4A-B44C-4926-AC00-7C58212B25DF}" destId="{48B555D2-7D58-4D78-9119-EFDC69F38189}" srcOrd="0" destOrd="0" presId="urn:microsoft.com/office/officeart/2005/8/layout/vList3#3"/>
    <dgm:cxn modelId="{2463FCC9-446B-4D87-A750-B02477DB7B9E}" type="presParOf" srcId="{48B555D2-7D58-4D78-9119-EFDC69F38189}" destId="{60809975-A5A9-467E-B6D3-A33835EEC797}" srcOrd="0" destOrd="0" presId="urn:microsoft.com/office/officeart/2005/8/layout/vList3#3"/>
    <dgm:cxn modelId="{4CDD6C3F-06DB-48CD-9833-7FCAA5C2D458}" type="presParOf" srcId="{48B555D2-7D58-4D78-9119-EFDC69F38189}" destId="{46D1F447-F642-48F7-B917-6CF0A92C25F1}" srcOrd="1" destOrd="0" presId="urn:microsoft.com/office/officeart/2005/8/layout/vList3#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DD0DF0F2-041B-4A6E-B908-00286189F947}" type="doc">
      <dgm:prSet loTypeId="urn:microsoft.com/office/officeart/2005/8/layout/vList3#33" loCatId="list" qsTypeId="urn:microsoft.com/office/officeart/2005/8/quickstyle/simple2#30" qsCatId="simple" csTypeId="urn:microsoft.com/office/officeart/2005/8/colors/accent1_2#30"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节材措施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BCA2959B-2362-4FC2-95C4-589B0676B613}" type="presOf" srcId="{9D4E956E-61EA-4BF7-9306-9539A9B5977E}" destId="{46D1F447-F642-48F7-B917-6CF0A92C25F1}" srcOrd="0" destOrd="0" presId="urn:microsoft.com/office/officeart/2005/8/layout/vList3#33"/>
    <dgm:cxn modelId="{6FBF58B9-7B8B-47F0-ADBB-FF259B40D283}" type="presOf" srcId="{DD0DF0F2-041B-4A6E-B908-00286189F947}" destId="{BDC97D4A-B44C-4926-AC00-7C58212B25DF}" srcOrd="0" destOrd="0" presId="urn:microsoft.com/office/officeart/2005/8/layout/vList3#33"/>
    <dgm:cxn modelId="{4F3931EA-0144-4DDE-925A-DEA8F0EC7637}" srcId="{DD0DF0F2-041B-4A6E-B908-00286189F947}" destId="{9D4E956E-61EA-4BF7-9306-9539A9B5977E}" srcOrd="0" destOrd="0" parTransId="{14E3B8B3-1FFC-41F4-B7BE-E3042DF31C52}" sibTransId="{B0784488-BE2F-4F61-A1C0-1B83F5A28F1C}"/>
    <dgm:cxn modelId="{57B64177-B39C-4750-9F52-AE78F5D43333}" type="presParOf" srcId="{BDC97D4A-B44C-4926-AC00-7C58212B25DF}" destId="{48B555D2-7D58-4D78-9119-EFDC69F38189}" srcOrd="0" destOrd="0" presId="urn:microsoft.com/office/officeart/2005/8/layout/vList3#33"/>
    <dgm:cxn modelId="{07F84595-6B6B-40C0-B9EF-B8BF8E7E35DE}" type="presParOf" srcId="{48B555D2-7D58-4D78-9119-EFDC69F38189}" destId="{60809975-A5A9-467E-B6D3-A33835EEC797}" srcOrd="0" destOrd="0" presId="urn:microsoft.com/office/officeart/2005/8/layout/vList3#33"/>
    <dgm:cxn modelId="{961CD370-0CA7-4C35-9F44-F16A93C99475}" type="presParOf" srcId="{48B555D2-7D58-4D78-9119-EFDC69F38189}" destId="{46D1F447-F642-48F7-B917-6CF0A92C25F1}" srcOrd="1" destOrd="0" presId="urn:microsoft.com/office/officeart/2005/8/layout/vList3#3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DD0DF0F2-041B-4A6E-B908-00286189F947}" type="doc">
      <dgm:prSet loTypeId="urn:microsoft.com/office/officeart/2005/8/layout/vList3#34" loCatId="list" qsTypeId="urn:microsoft.com/office/officeart/2005/8/quickstyle/simple2#31" qsCatId="simple" csTypeId="urn:microsoft.com/office/officeart/2005/8/colors/accent1_2#31"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节材措施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5151A9AF-49E0-4B6F-A9BF-7B9B2AA3EF1E}" type="presOf" srcId="{DD0DF0F2-041B-4A6E-B908-00286189F947}" destId="{BDC97D4A-B44C-4926-AC00-7C58212B25DF}" srcOrd="0" destOrd="0" presId="urn:microsoft.com/office/officeart/2005/8/layout/vList3#34"/>
    <dgm:cxn modelId="{FD02B6B7-C469-4EC8-BB03-40027DF7DB82}" type="presOf" srcId="{9D4E956E-61EA-4BF7-9306-9539A9B5977E}" destId="{46D1F447-F642-48F7-B917-6CF0A92C25F1}" srcOrd="0" destOrd="0" presId="urn:microsoft.com/office/officeart/2005/8/layout/vList3#34"/>
    <dgm:cxn modelId="{4F3931EA-0144-4DDE-925A-DEA8F0EC7637}" srcId="{DD0DF0F2-041B-4A6E-B908-00286189F947}" destId="{9D4E956E-61EA-4BF7-9306-9539A9B5977E}" srcOrd="0" destOrd="0" parTransId="{14E3B8B3-1FFC-41F4-B7BE-E3042DF31C52}" sibTransId="{B0784488-BE2F-4F61-A1C0-1B83F5A28F1C}"/>
    <dgm:cxn modelId="{84A131A0-8A2C-4CE9-B018-AC3471D04A0E}" type="presParOf" srcId="{BDC97D4A-B44C-4926-AC00-7C58212B25DF}" destId="{48B555D2-7D58-4D78-9119-EFDC69F38189}" srcOrd="0" destOrd="0" presId="urn:microsoft.com/office/officeart/2005/8/layout/vList3#34"/>
    <dgm:cxn modelId="{D1CE7C41-AF12-44AC-8AD6-18987D862558}" type="presParOf" srcId="{48B555D2-7D58-4D78-9119-EFDC69F38189}" destId="{60809975-A5A9-467E-B6D3-A33835EEC797}" srcOrd="0" destOrd="0" presId="urn:microsoft.com/office/officeart/2005/8/layout/vList3#34"/>
    <dgm:cxn modelId="{39F5369E-D505-4616-B17D-25BA989355C8}" type="presParOf" srcId="{48B555D2-7D58-4D78-9119-EFDC69F38189}" destId="{46D1F447-F642-48F7-B917-6CF0A92C25F1}" srcOrd="1" destOrd="0" presId="urn:microsoft.com/office/officeart/2005/8/layout/vList3#3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DD0DF0F2-041B-4A6E-B908-00286189F947}" type="doc">
      <dgm:prSet loTypeId="urn:microsoft.com/office/officeart/2005/8/layout/vList3#35" loCatId="list" qsTypeId="urn:microsoft.com/office/officeart/2005/8/quickstyle/simple2#32" qsCatId="simple" csTypeId="urn:microsoft.com/office/officeart/2005/8/colors/accent1_2#32"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节材措施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FD15422D-F3E5-4F2F-A73D-E6C7B3F0570F}" type="presOf" srcId="{9D4E956E-61EA-4BF7-9306-9539A9B5977E}" destId="{46D1F447-F642-48F7-B917-6CF0A92C25F1}" srcOrd="0" destOrd="0" presId="urn:microsoft.com/office/officeart/2005/8/layout/vList3#35"/>
    <dgm:cxn modelId="{F31BB350-BBF4-4DA1-8E47-210DED03946B}" type="presOf" srcId="{DD0DF0F2-041B-4A6E-B908-00286189F947}" destId="{BDC97D4A-B44C-4926-AC00-7C58212B25DF}" srcOrd="0" destOrd="0" presId="urn:microsoft.com/office/officeart/2005/8/layout/vList3#35"/>
    <dgm:cxn modelId="{4F3931EA-0144-4DDE-925A-DEA8F0EC7637}" srcId="{DD0DF0F2-041B-4A6E-B908-00286189F947}" destId="{9D4E956E-61EA-4BF7-9306-9539A9B5977E}" srcOrd="0" destOrd="0" parTransId="{14E3B8B3-1FFC-41F4-B7BE-E3042DF31C52}" sibTransId="{B0784488-BE2F-4F61-A1C0-1B83F5A28F1C}"/>
    <dgm:cxn modelId="{177D8BFA-670F-42A6-A026-DF395BDA41C5}" type="presParOf" srcId="{BDC97D4A-B44C-4926-AC00-7C58212B25DF}" destId="{48B555D2-7D58-4D78-9119-EFDC69F38189}" srcOrd="0" destOrd="0" presId="urn:microsoft.com/office/officeart/2005/8/layout/vList3#35"/>
    <dgm:cxn modelId="{744E0ED7-B04E-4A9A-A3F7-C3CCC53E3FAA}" type="presParOf" srcId="{48B555D2-7D58-4D78-9119-EFDC69F38189}" destId="{60809975-A5A9-467E-B6D3-A33835EEC797}" srcOrd="0" destOrd="0" presId="urn:microsoft.com/office/officeart/2005/8/layout/vList3#35"/>
    <dgm:cxn modelId="{19B6C807-0D99-473B-9ECD-438A06AD2966}" type="presParOf" srcId="{48B555D2-7D58-4D78-9119-EFDC69F38189}" destId="{46D1F447-F642-48F7-B917-6CF0A92C25F1}" srcOrd="1" destOrd="0" presId="urn:microsoft.com/office/officeart/2005/8/layout/vList3#3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DD0DF0F2-041B-4A6E-B908-00286189F947}" type="doc">
      <dgm:prSet loTypeId="urn:microsoft.com/office/officeart/2005/8/layout/vList3#36" loCatId="list" qsTypeId="urn:microsoft.com/office/officeart/2005/8/quickstyle/simple2#33" qsCatId="simple" csTypeId="urn:microsoft.com/office/officeart/2005/8/colors/accent1_2#33"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节材措施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D146A4D2-3C61-4912-AAAD-A539FDFD45D8}" type="presOf" srcId="{DD0DF0F2-041B-4A6E-B908-00286189F947}" destId="{BDC97D4A-B44C-4926-AC00-7C58212B25DF}" srcOrd="0" destOrd="0" presId="urn:microsoft.com/office/officeart/2005/8/layout/vList3#36"/>
    <dgm:cxn modelId="{4F3931EA-0144-4DDE-925A-DEA8F0EC7637}" srcId="{DD0DF0F2-041B-4A6E-B908-00286189F947}" destId="{9D4E956E-61EA-4BF7-9306-9539A9B5977E}" srcOrd="0" destOrd="0" parTransId="{14E3B8B3-1FFC-41F4-B7BE-E3042DF31C52}" sibTransId="{B0784488-BE2F-4F61-A1C0-1B83F5A28F1C}"/>
    <dgm:cxn modelId="{515B65EC-3D9F-4298-81DB-1D418561E290}" type="presOf" srcId="{9D4E956E-61EA-4BF7-9306-9539A9B5977E}" destId="{46D1F447-F642-48F7-B917-6CF0A92C25F1}" srcOrd="0" destOrd="0" presId="urn:microsoft.com/office/officeart/2005/8/layout/vList3#36"/>
    <dgm:cxn modelId="{89080F75-8B13-4351-A3CE-580FFDE49C3B}" type="presParOf" srcId="{BDC97D4A-B44C-4926-AC00-7C58212B25DF}" destId="{48B555D2-7D58-4D78-9119-EFDC69F38189}" srcOrd="0" destOrd="0" presId="urn:microsoft.com/office/officeart/2005/8/layout/vList3#36"/>
    <dgm:cxn modelId="{7ACAFC6E-6F5F-4C14-AA60-3996CBF6E4BA}" type="presParOf" srcId="{48B555D2-7D58-4D78-9119-EFDC69F38189}" destId="{60809975-A5A9-467E-B6D3-A33835EEC797}" srcOrd="0" destOrd="0" presId="urn:microsoft.com/office/officeart/2005/8/layout/vList3#36"/>
    <dgm:cxn modelId="{BF21016D-876A-4C0E-9297-D2DC3D63650F}" type="presParOf" srcId="{48B555D2-7D58-4D78-9119-EFDC69F38189}" destId="{46D1F447-F642-48F7-B917-6CF0A92C25F1}" srcOrd="1" destOrd="0" presId="urn:microsoft.com/office/officeart/2005/8/layout/vList3#3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DD0DF0F2-041B-4A6E-B908-00286189F947}" type="doc">
      <dgm:prSet loTypeId="urn:microsoft.com/office/officeart/2005/8/layout/vList3#37" loCatId="list" qsTypeId="urn:microsoft.com/office/officeart/2005/8/quickstyle/simple2#34" qsCatId="simple" csTypeId="urn:microsoft.com/office/officeart/2005/8/colors/accent1_2#34"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节材措施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优选项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609B728F-7001-455F-B786-EE4157CC90C5}" type="presOf" srcId="{DD0DF0F2-041B-4A6E-B908-00286189F947}" destId="{BDC97D4A-B44C-4926-AC00-7C58212B25DF}" srcOrd="0" destOrd="0" presId="urn:microsoft.com/office/officeart/2005/8/layout/vList3#37"/>
    <dgm:cxn modelId="{2BEAECE1-959E-45D7-91B3-CF06EDB64F82}" type="presOf" srcId="{9D4E956E-61EA-4BF7-9306-9539A9B5977E}" destId="{46D1F447-F642-48F7-B917-6CF0A92C25F1}" srcOrd="0" destOrd="0" presId="urn:microsoft.com/office/officeart/2005/8/layout/vList3#37"/>
    <dgm:cxn modelId="{4F3931EA-0144-4DDE-925A-DEA8F0EC7637}" srcId="{DD0DF0F2-041B-4A6E-B908-00286189F947}" destId="{9D4E956E-61EA-4BF7-9306-9539A9B5977E}" srcOrd="0" destOrd="0" parTransId="{14E3B8B3-1FFC-41F4-B7BE-E3042DF31C52}" sibTransId="{B0784488-BE2F-4F61-A1C0-1B83F5A28F1C}"/>
    <dgm:cxn modelId="{9320E309-F700-4847-BFB6-110BAF84EE47}" type="presParOf" srcId="{BDC97D4A-B44C-4926-AC00-7C58212B25DF}" destId="{48B555D2-7D58-4D78-9119-EFDC69F38189}" srcOrd="0" destOrd="0" presId="urn:microsoft.com/office/officeart/2005/8/layout/vList3#37"/>
    <dgm:cxn modelId="{60CF7560-512A-43B5-BED4-C2E7EB99AE3A}" type="presParOf" srcId="{48B555D2-7D58-4D78-9119-EFDC69F38189}" destId="{60809975-A5A9-467E-B6D3-A33835EEC797}" srcOrd="0" destOrd="0" presId="urn:microsoft.com/office/officeart/2005/8/layout/vList3#37"/>
    <dgm:cxn modelId="{06B46756-372C-4844-9535-F413220F280A}" type="presParOf" srcId="{48B555D2-7D58-4D78-9119-EFDC69F38189}" destId="{46D1F447-F642-48F7-B917-6CF0A92C25F1}" srcOrd="1" destOrd="0" presId="urn:microsoft.com/office/officeart/2005/8/layout/vList3#3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DD0DF0F2-041B-4A6E-B908-00286189F947}" type="doc">
      <dgm:prSet loTypeId="urn:microsoft.com/office/officeart/2005/8/layout/vList3#37" loCatId="list" qsTypeId="urn:microsoft.com/office/officeart/2005/8/quickstyle/simple2#35" qsCatId="simple" csTypeId="urn:microsoft.com/office/officeart/2005/8/colors/accent1_2#35"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节材措施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优选项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DB968A4A-DAD7-4328-B7C0-A33A9282782F}" type="presOf" srcId="{9D4E956E-61EA-4BF7-9306-9539A9B5977E}" destId="{46D1F447-F642-48F7-B917-6CF0A92C25F1}" srcOrd="0" destOrd="0" presId="urn:microsoft.com/office/officeart/2005/8/layout/vList3#37"/>
    <dgm:cxn modelId="{E9D703AA-D371-4F46-8E1A-5C641903D990}" type="presOf" srcId="{DD0DF0F2-041B-4A6E-B908-00286189F947}" destId="{BDC97D4A-B44C-4926-AC00-7C58212B25DF}" srcOrd="0" destOrd="0" presId="urn:microsoft.com/office/officeart/2005/8/layout/vList3#37"/>
    <dgm:cxn modelId="{4F3931EA-0144-4DDE-925A-DEA8F0EC7637}" srcId="{DD0DF0F2-041B-4A6E-B908-00286189F947}" destId="{9D4E956E-61EA-4BF7-9306-9539A9B5977E}" srcOrd="0" destOrd="0" parTransId="{14E3B8B3-1FFC-41F4-B7BE-E3042DF31C52}" sibTransId="{B0784488-BE2F-4F61-A1C0-1B83F5A28F1C}"/>
    <dgm:cxn modelId="{09F0F36C-96FE-45B8-8979-3B08C84114DC}" type="presParOf" srcId="{BDC97D4A-B44C-4926-AC00-7C58212B25DF}" destId="{48B555D2-7D58-4D78-9119-EFDC69F38189}" srcOrd="0" destOrd="0" presId="urn:microsoft.com/office/officeart/2005/8/layout/vList3#37"/>
    <dgm:cxn modelId="{9E958546-F450-4EE6-A6AB-6C976B01B7AB}" type="presParOf" srcId="{48B555D2-7D58-4D78-9119-EFDC69F38189}" destId="{60809975-A5A9-467E-B6D3-A33835EEC797}" srcOrd="0" destOrd="0" presId="urn:microsoft.com/office/officeart/2005/8/layout/vList3#37"/>
    <dgm:cxn modelId="{3F57FC44-1C70-42A1-9AAB-C095D2AF0822}" type="presParOf" srcId="{48B555D2-7D58-4D78-9119-EFDC69F38189}" destId="{46D1F447-F642-48F7-B917-6CF0A92C25F1}" srcOrd="1" destOrd="0" presId="urn:microsoft.com/office/officeart/2005/8/layout/vList3#3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DD0DF0F2-041B-4A6E-B908-00286189F947}" type="doc">
      <dgm:prSet loTypeId="urn:microsoft.com/office/officeart/2005/8/layout/vList3#39" loCatId="list" qsTypeId="urn:microsoft.com/office/officeart/2005/8/quickstyle/simple2#36" qsCatId="simple" csTypeId="urn:microsoft.com/office/officeart/2005/8/colors/accent1_2#36"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节水措施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1BD178A9-E0E6-4626-B04D-FE93896CE59A}" type="presOf" srcId="{9D4E956E-61EA-4BF7-9306-9539A9B5977E}" destId="{46D1F447-F642-48F7-B917-6CF0A92C25F1}" srcOrd="0" destOrd="0" presId="urn:microsoft.com/office/officeart/2005/8/layout/vList3#39"/>
    <dgm:cxn modelId="{ED6806AE-C5D4-42C1-8A40-44B57150C276}" type="presOf" srcId="{DD0DF0F2-041B-4A6E-B908-00286189F947}" destId="{BDC97D4A-B44C-4926-AC00-7C58212B25DF}" srcOrd="0" destOrd="0" presId="urn:microsoft.com/office/officeart/2005/8/layout/vList3#39"/>
    <dgm:cxn modelId="{4F3931EA-0144-4DDE-925A-DEA8F0EC7637}" srcId="{DD0DF0F2-041B-4A6E-B908-00286189F947}" destId="{9D4E956E-61EA-4BF7-9306-9539A9B5977E}" srcOrd="0" destOrd="0" parTransId="{14E3B8B3-1FFC-41F4-B7BE-E3042DF31C52}" sibTransId="{B0784488-BE2F-4F61-A1C0-1B83F5A28F1C}"/>
    <dgm:cxn modelId="{B83018DE-82D9-4620-B97F-DA91BCE078EB}" type="presParOf" srcId="{BDC97D4A-B44C-4926-AC00-7C58212B25DF}" destId="{48B555D2-7D58-4D78-9119-EFDC69F38189}" srcOrd="0" destOrd="0" presId="urn:microsoft.com/office/officeart/2005/8/layout/vList3#39"/>
    <dgm:cxn modelId="{90276F60-20E2-4842-ACBF-6DBE3AEED272}" type="presParOf" srcId="{48B555D2-7D58-4D78-9119-EFDC69F38189}" destId="{60809975-A5A9-467E-B6D3-A33835EEC797}" srcOrd="0" destOrd="0" presId="urn:microsoft.com/office/officeart/2005/8/layout/vList3#39"/>
    <dgm:cxn modelId="{6D5EEADB-8DDB-4928-90B4-C31CDF85F928}" type="presParOf" srcId="{48B555D2-7D58-4D78-9119-EFDC69F38189}" destId="{46D1F447-F642-48F7-B917-6CF0A92C25F1}" srcOrd="1" destOrd="0" presId="urn:microsoft.com/office/officeart/2005/8/layout/vList3#3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DD0DF0F2-041B-4A6E-B908-00286189F947}" type="doc">
      <dgm:prSet loTypeId="urn:microsoft.com/office/officeart/2005/8/layout/vList3#39" loCatId="list" qsTypeId="urn:microsoft.com/office/officeart/2005/8/quickstyle/simple2#37" qsCatId="simple" csTypeId="urn:microsoft.com/office/officeart/2005/8/colors/accent1_2#37"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节水措施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11B00813-1360-4654-B754-9881A878C74F}" type="presOf" srcId="{DD0DF0F2-041B-4A6E-B908-00286189F947}" destId="{BDC97D4A-B44C-4926-AC00-7C58212B25DF}" srcOrd="0" destOrd="0" presId="urn:microsoft.com/office/officeart/2005/8/layout/vList3#39"/>
    <dgm:cxn modelId="{9BF35935-2860-4B46-AB07-42A602557835}" type="presOf" srcId="{9D4E956E-61EA-4BF7-9306-9539A9B5977E}" destId="{46D1F447-F642-48F7-B917-6CF0A92C25F1}" srcOrd="0" destOrd="0" presId="urn:microsoft.com/office/officeart/2005/8/layout/vList3#39"/>
    <dgm:cxn modelId="{4F3931EA-0144-4DDE-925A-DEA8F0EC7637}" srcId="{DD0DF0F2-041B-4A6E-B908-00286189F947}" destId="{9D4E956E-61EA-4BF7-9306-9539A9B5977E}" srcOrd="0" destOrd="0" parTransId="{14E3B8B3-1FFC-41F4-B7BE-E3042DF31C52}" sibTransId="{B0784488-BE2F-4F61-A1C0-1B83F5A28F1C}"/>
    <dgm:cxn modelId="{98F678D9-79D1-47AA-8F11-E7E9C26B092B}" type="presParOf" srcId="{BDC97D4A-B44C-4926-AC00-7C58212B25DF}" destId="{48B555D2-7D58-4D78-9119-EFDC69F38189}" srcOrd="0" destOrd="0" presId="urn:microsoft.com/office/officeart/2005/8/layout/vList3#39"/>
    <dgm:cxn modelId="{7975CB27-AD8F-4E5E-BEAE-9F60367315D3}" type="presParOf" srcId="{48B555D2-7D58-4D78-9119-EFDC69F38189}" destId="{60809975-A5A9-467E-B6D3-A33835EEC797}" srcOrd="0" destOrd="0" presId="urn:microsoft.com/office/officeart/2005/8/layout/vList3#39"/>
    <dgm:cxn modelId="{37E323A5-8876-476D-AB9F-585FFE534748}" type="presParOf" srcId="{48B555D2-7D58-4D78-9119-EFDC69F38189}" destId="{46D1F447-F642-48F7-B917-6CF0A92C25F1}" srcOrd="1" destOrd="0" presId="urn:microsoft.com/office/officeart/2005/8/layout/vList3#3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DD0DF0F2-041B-4A6E-B908-00286189F947}" type="doc">
      <dgm:prSet loTypeId="urn:microsoft.com/office/officeart/2005/8/layout/vList3#42" loCatId="list" qsTypeId="urn:microsoft.com/office/officeart/2005/8/quickstyle/simple2#38" qsCatId="simple" csTypeId="urn:microsoft.com/office/officeart/2005/8/colors/accent1_2#38"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节能措施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控制项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4C6E000E-EA60-4335-BF82-613F79559745}" type="presOf" srcId="{DD0DF0F2-041B-4A6E-B908-00286189F947}" destId="{BDC97D4A-B44C-4926-AC00-7C58212B25DF}" srcOrd="0" destOrd="0" presId="urn:microsoft.com/office/officeart/2005/8/layout/vList3#42"/>
    <dgm:cxn modelId="{501C0BE3-CC58-41C9-ADFD-0FA1A6E76FC5}" type="presOf" srcId="{9D4E956E-61EA-4BF7-9306-9539A9B5977E}" destId="{46D1F447-F642-48F7-B917-6CF0A92C25F1}" srcOrd="0" destOrd="0" presId="urn:microsoft.com/office/officeart/2005/8/layout/vList3#42"/>
    <dgm:cxn modelId="{4F3931EA-0144-4DDE-925A-DEA8F0EC7637}" srcId="{DD0DF0F2-041B-4A6E-B908-00286189F947}" destId="{9D4E956E-61EA-4BF7-9306-9539A9B5977E}" srcOrd="0" destOrd="0" parTransId="{14E3B8B3-1FFC-41F4-B7BE-E3042DF31C52}" sibTransId="{B0784488-BE2F-4F61-A1C0-1B83F5A28F1C}"/>
    <dgm:cxn modelId="{CA4CBBB7-53B9-4792-BB2D-D8A8905EDDB4}" type="presParOf" srcId="{BDC97D4A-B44C-4926-AC00-7C58212B25DF}" destId="{48B555D2-7D58-4D78-9119-EFDC69F38189}" srcOrd="0" destOrd="0" presId="urn:microsoft.com/office/officeart/2005/8/layout/vList3#42"/>
    <dgm:cxn modelId="{B2AD59FF-AF35-4D42-A0A7-2248C7EC001B}" type="presParOf" srcId="{48B555D2-7D58-4D78-9119-EFDC69F38189}" destId="{60809975-A5A9-467E-B6D3-A33835EEC797}" srcOrd="0" destOrd="0" presId="urn:microsoft.com/office/officeart/2005/8/layout/vList3#42"/>
    <dgm:cxn modelId="{39AF83A5-A0E4-49DB-950A-C75FB5B9A7DA}" type="presParOf" srcId="{48B555D2-7D58-4D78-9119-EFDC69F38189}" destId="{46D1F447-F642-48F7-B917-6CF0A92C25F1}" srcOrd="1" destOrd="0" presId="urn:microsoft.com/office/officeart/2005/8/layout/vList3#4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DD0DF0F2-041B-4A6E-B908-00286189F947}" type="doc">
      <dgm:prSet loTypeId="urn:microsoft.com/office/officeart/2005/8/layout/vList3#45" loCatId="list" qsTypeId="urn:microsoft.com/office/officeart/2005/8/quickstyle/simple2#39" qsCatId="simple" csTypeId="urn:microsoft.com/office/officeart/2005/8/colors/accent1_2#39"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节能措施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74F1F53C-3E29-4059-980D-9A66AE0559DB}" type="presOf" srcId="{DD0DF0F2-041B-4A6E-B908-00286189F947}" destId="{BDC97D4A-B44C-4926-AC00-7C58212B25DF}" srcOrd="0" destOrd="0" presId="urn:microsoft.com/office/officeart/2005/8/layout/vList3#45"/>
    <dgm:cxn modelId="{1DBD3179-B1D1-4D79-9255-ED298CD3A11B}" type="presOf" srcId="{9D4E956E-61EA-4BF7-9306-9539A9B5977E}" destId="{46D1F447-F642-48F7-B917-6CF0A92C25F1}" srcOrd="0" destOrd="0" presId="urn:microsoft.com/office/officeart/2005/8/layout/vList3#45"/>
    <dgm:cxn modelId="{4F3931EA-0144-4DDE-925A-DEA8F0EC7637}" srcId="{DD0DF0F2-041B-4A6E-B908-00286189F947}" destId="{9D4E956E-61EA-4BF7-9306-9539A9B5977E}" srcOrd="0" destOrd="0" parTransId="{14E3B8B3-1FFC-41F4-B7BE-E3042DF31C52}" sibTransId="{B0784488-BE2F-4F61-A1C0-1B83F5A28F1C}"/>
    <dgm:cxn modelId="{D6F462CD-059B-46D1-AAAA-50B1A48E0305}" type="presParOf" srcId="{BDC97D4A-B44C-4926-AC00-7C58212B25DF}" destId="{48B555D2-7D58-4D78-9119-EFDC69F38189}" srcOrd="0" destOrd="0" presId="urn:microsoft.com/office/officeart/2005/8/layout/vList3#45"/>
    <dgm:cxn modelId="{422ED73F-B4F1-4438-9C33-D01D084F8473}" type="presParOf" srcId="{48B555D2-7D58-4D78-9119-EFDC69F38189}" destId="{60809975-A5A9-467E-B6D3-A33835EEC797}" srcOrd="0" destOrd="0" presId="urn:microsoft.com/office/officeart/2005/8/layout/vList3#45"/>
    <dgm:cxn modelId="{D9C4948E-359E-4ABD-929E-8F41380232C1}" type="presParOf" srcId="{48B555D2-7D58-4D78-9119-EFDC69F38189}" destId="{46D1F447-F642-48F7-B917-6CF0A92C25F1}" srcOrd="1" destOrd="0" presId="urn:microsoft.com/office/officeart/2005/8/layout/vList3#4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D0DF0F2-041B-4A6E-B908-00286189F947}" type="doc">
      <dgm:prSet loTypeId="urn:microsoft.com/office/officeart/2005/8/layout/vList3#4" loCatId="list" qsTypeId="urn:microsoft.com/office/officeart/2005/8/quickstyle/simple2#4" qsCatId="simple" csTypeId="urn:microsoft.com/office/officeart/2005/8/colors/accent1_2#4"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DEC0FE30-4C76-46A8-908F-437227BBD21C}" type="presOf" srcId="{9D4E956E-61EA-4BF7-9306-9539A9B5977E}" destId="{46D1F447-F642-48F7-B917-6CF0A92C25F1}" srcOrd="0" destOrd="0" presId="urn:microsoft.com/office/officeart/2005/8/layout/vList3#4"/>
    <dgm:cxn modelId="{CF2BD33B-30F3-4881-BA73-948D9AEAD366}" type="presOf" srcId="{DD0DF0F2-041B-4A6E-B908-00286189F947}" destId="{BDC97D4A-B44C-4926-AC00-7C58212B25DF}" srcOrd="0" destOrd="0" presId="urn:microsoft.com/office/officeart/2005/8/layout/vList3#4"/>
    <dgm:cxn modelId="{4F3931EA-0144-4DDE-925A-DEA8F0EC7637}" srcId="{DD0DF0F2-041B-4A6E-B908-00286189F947}" destId="{9D4E956E-61EA-4BF7-9306-9539A9B5977E}" srcOrd="0" destOrd="0" parTransId="{14E3B8B3-1FFC-41F4-B7BE-E3042DF31C52}" sibTransId="{B0784488-BE2F-4F61-A1C0-1B83F5A28F1C}"/>
    <dgm:cxn modelId="{47E17947-CDE8-4256-8A53-6E7A8CA8C855}" type="presParOf" srcId="{BDC97D4A-B44C-4926-AC00-7C58212B25DF}" destId="{48B555D2-7D58-4D78-9119-EFDC69F38189}" srcOrd="0" destOrd="0" presId="urn:microsoft.com/office/officeart/2005/8/layout/vList3#4"/>
    <dgm:cxn modelId="{B73F49FC-3CE5-4BEA-899C-22EEB39A14D2}" type="presParOf" srcId="{48B555D2-7D58-4D78-9119-EFDC69F38189}" destId="{60809975-A5A9-467E-B6D3-A33835EEC797}" srcOrd="0" destOrd="0" presId="urn:microsoft.com/office/officeart/2005/8/layout/vList3#4"/>
    <dgm:cxn modelId="{B7BC99AA-93E4-4B9A-B4B8-84FAEE30453C}" type="presParOf" srcId="{48B555D2-7D58-4D78-9119-EFDC69F38189}" destId="{46D1F447-F642-48F7-B917-6CF0A92C25F1}" srcOrd="1" destOrd="0" presId="urn:microsoft.com/office/officeart/2005/8/layout/vList3#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DD0DF0F2-041B-4A6E-B908-00286189F947}" type="doc">
      <dgm:prSet loTypeId="urn:microsoft.com/office/officeart/2005/8/layout/vList3#46" loCatId="list" qsTypeId="urn:microsoft.com/office/officeart/2005/8/quickstyle/simple2#40" qsCatId="simple" csTypeId="urn:microsoft.com/office/officeart/2005/8/colors/accent1_2#40"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节能措施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22B14145-F035-4DAF-A066-1ABD897FC8ED}" type="presOf" srcId="{9D4E956E-61EA-4BF7-9306-9539A9B5977E}" destId="{46D1F447-F642-48F7-B917-6CF0A92C25F1}" srcOrd="0" destOrd="0" presId="urn:microsoft.com/office/officeart/2005/8/layout/vList3#46"/>
    <dgm:cxn modelId="{4F3931EA-0144-4DDE-925A-DEA8F0EC7637}" srcId="{DD0DF0F2-041B-4A6E-B908-00286189F947}" destId="{9D4E956E-61EA-4BF7-9306-9539A9B5977E}" srcOrd="0" destOrd="0" parTransId="{14E3B8B3-1FFC-41F4-B7BE-E3042DF31C52}" sibTransId="{B0784488-BE2F-4F61-A1C0-1B83F5A28F1C}"/>
    <dgm:cxn modelId="{A140F2F2-3742-4916-AE5F-E745D073E93C}" type="presOf" srcId="{DD0DF0F2-041B-4A6E-B908-00286189F947}" destId="{BDC97D4A-B44C-4926-AC00-7C58212B25DF}" srcOrd="0" destOrd="0" presId="urn:microsoft.com/office/officeart/2005/8/layout/vList3#46"/>
    <dgm:cxn modelId="{A490CFF9-C4EB-4F89-9759-B3000062511B}" type="presParOf" srcId="{BDC97D4A-B44C-4926-AC00-7C58212B25DF}" destId="{48B555D2-7D58-4D78-9119-EFDC69F38189}" srcOrd="0" destOrd="0" presId="urn:microsoft.com/office/officeart/2005/8/layout/vList3#46"/>
    <dgm:cxn modelId="{D4E3EED5-92B5-4B2D-9384-CCFF3873D0C1}" type="presParOf" srcId="{48B555D2-7D58-4D78-9119-EFDC69F38189}" destId="{60809975-A5A9-467E-B6D3-A33835EEC797}" srcOrd="0" destOrd="0" presId="urn:microsoft.com/office/officeart/2005/8/layout/vList3#46"/>
    <dgm:cxn modelId="{A2212C32-B6ED-418F-9DE3-6F9D553482C8}" type="presParOf" srcId="{48B555D2-7D58-4D78-9119-EFDC69F38189}" destId="{46D1F447-F642-48F7-B917-6CF0A92C25F1}" srcOrd="1" destOrd="0" presId="urn:microsoft.com/office/officeart/2005/8/layout/vList3#4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DD0DF0F2-041B-4A6E-B908-00286189F947}" type="doc">
      <dgm:prSet loTypeId="urn:microsoft.com/office/officeart/2005/8/layout/vList3#47" loCatId="list" qsTypeId="urn:microsoft.com/office/officeart/2005/8/quickstyle/simple2#41" qsCatId="simple" csTypeId="urn:microsoft.com/office/officeart/2005/8/colors/accent1_2#41"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节能措施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优选项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853C5962-F8B2-457B-B207-DCBBD133D59E}" type="presOf" srcId="{DD0DF0F2-041B-4A6E-B908-00286189F947}" destId="{BDC97D4A-B44C-4926-AC00-7C58212B25DF}" srcOrd="0" destOrd="0" presId="urn:microsoft.com/office/officeart/2005/8/layout/vList3#47"/>
    <dgm:cxn modelId="{57D259B3-88FA-4984-AD0C-58E6F6C27F1D}" type="presOf" srcId="{9D4E956E-61EA-4BF7-9306-9539A9B5977E}" destId="{46D1F447-F642-48F7-B917-6CF0A92C25F1}" srcOrd="0" destOrd="0" presId="urn:microsoft.com/office/officeart/2005/8/layout/vList3#47"/>
    <dgm:cxn modelId="{4F3931EA-0144-4DDE-925A-DEA8F0EC7637}" srcId="{DD0DF0F2-041B-4A6E-B908-00286189F947}" destId="{9D4E956E-61EA-4BF7-9306-9539A9B5977E}" srcOrd="0" destOrd="0" parTransId="{14E3B8B3-1FFC-41F4-B7BE-E3042DF31C52}" sibTransId="{B0784488-BE2F-4F61-A1C0-1B83F5A28F1C}"/>
    <dgm:cxn modelId="{A1351A05-7F93-491E-BEDF-6B3458C64137}" type="presParOf" srcId="{BDC97D4A-B44C-4926-AC00-7C58212B25DF}" destId="{48B555D2-7D58-4D78-9119-EFDC69F38189}" srcOrd="0" destOrd="0" presId="urn:microsoft.com/office/officeart/2005/8/layout/vList3#47"/>
    <dgm:cxn modelId="{D66F05AB-DDF1-47F2-A0E1-0D9264DC32FC}" type="presParOf" srcId="{48B555D2-7D58-4D78-9119-EFDC69F38189}" destId="{60809975-A5A9-467E-B6D3-A33835EEC797}" srcOrd="0" destOrd="0" presId="urn:microsoft.com/office/officeart/2005/8/layout/vList3#47"/>
    <dgm:cxn modelId="{4497B37A-D1D6-4C7E-A110-7A72EDF23158}" type="presParOf" srcId="{48B555D2-7D58-4D78-9119-EFDC69F38189}" destId="{46D1F447-F642-48F7-B917-6CF0A92C25F1}" srcOrd="1" destOrd="0" presId="urn:microsoft.com/office/officeart/2005/8/layout/vList3#4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DD0DF0F2-041B-4A6E-B908-00286189F947}" type="doc">
      <dgm:prSet loTypeId="urn:microsoft.com/office/officeart/2005/8/layout/vList3#48" loCatId="list" qsTypeId="urn:microsoft.com/office/officeart/2005/8/quickstyle/simple2#42" qsCatId="simple" csTypeId="urn:microsoft.com/office/officeart/2005/8/colors/accent1_2#42"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节地措施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控制项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2159387A-AD22-4FDA-9601-C78E96C8E899}" type="presOf" srcId="{DD0DF0F2-041B-4A6E-B908-00286189F947}" destId="{BDC97D4A-B44C-4926-AC00-7C58212B25DF}" srcOrd="0" destOrd="0" presId="urn:microsoft.com/office/officeart/2005/8/layout/vList3#48"/>
    <dgm:cxn modelId="{A540807B-8BC9-4314-B54A-093ACD024A3B}" type="presOf" srcId="{9D4E956E-61EA-4BF7-9306-9539A9B5977E}" destId="{46D1F447-F642-48F7-B917-6CF0A92C25F1}" srcOrd="0" destOrd="0" presId="urn:microsoft.com/office/officeart/2005/8/layout/vList3#48"/>
    <dgm:cxn modelId="{4F3931EA-0144-4DDE-925A-DEA8F0EC7637}" srcId="{DD0DF0F2-041B-4A6E-B908-00286189F947}" destId="{9D4E956E-61EA-4BF7-9306-9539A9B5977E}" srcOrd="0" destOrd="0" parTransId="{14E3B8B3-1FFC-41F4-B7BE-E3042DF31C52}" sibTransId="{B0784488-BE2F-4F61-A1C0-1B83F5A28F1C}"/>
    <dgm:cxn modelId="{FC3C5B6D-CA05-4079-9899-F6601FA7525C}" type="presParOf" srcId="{BDC97D4A-B44C-4926-AC00-7C58212B25DF}" destId="{48B555D2-7D58-4D78-9119-EFDC69F38189}" srcOrd="0" destOrd="0" presId="urn:microsoft.com/office/officeart/2005/8/layout/vList3#48"/>
    <dgm:cxn modelId="{19835AAE-AC9B-4C45-B2E6-39B11852BD56}" type="presParOf" srcId="{48B555D2-7D58-4D78-9119-EFDC69F38189}" destId="{60809975-A5A9-467E-B6D3-A33835EEC797}" srcOrd="0" destOrd="0" presId="urn:microsoft.com/office/officeart/2005/8/layout/vList3#48"/>
    <dgm:cxn modelId="{286F4BF3-FA34-4D53-BA79-E8FB491CFD02}" type="presParOf" srcId="{48B555D2-7D58-4D78-9119-EFDC69F38189}" destId="{46D1F447-F642-48F7-B917-6CF0A92C25F1}" srcOrd="1" destOrd="0" presId="urn:microsoft.com/office/officeart/2005/8/layout/vList3#4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DD0DF0F2-041B-4A6E-B908-00286189F947}" type="doc">
      <dgm:prSet loTypeId="urn:microsoft.com/office/officeart/2005/8/layout/vList3#48" loCatId="list" qsTypeId="urn:microsoft.com/office/officeart/2005/8/quickstyle/simple2#43" qsCatId="simple" csTypeId="urn:microsoft.com/office/officeart/2005/8/colors/accent1_2#43"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节地措施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控制项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19183B92-3654-44EC-95CD-56BC27A803F8}" type="presOf" srcId="{DD0DF0F2-041B-4A6E-B908-00286189F947}" destId="{BDC97D4A-B44C-4926-AC00-7C58212B25DF}" srcOrd="0" destOrd="0" presId="urn:microsoft.com/office/officeart/2005/8/layout/vList3#48"/>
    <dgm:cxn modelId="{4F3931EA-0144-4DDE-925A-DEA8F0EC7637}" srcId="{DD0DF0F2-041B-4A6E-B908-00286189F947}" destId="{9D4E956E-61EA-4BF7-9306-9539A9B5977E}" srcOrd="0" destOrd="0" parTransId="{14E3B8B3-1FFC-41F4-B7BE-E3042DF31C52}" sibTransId="{B0784488-BE2F-4F61-A1C0-1B83F5A28F1C}"/>
    <dgm:cxn modelId="{E1606DF9-38D5-4BCE-A054-FDB59E7F33C9}" type="presOf" srcId="{9D4E956E-61EA-4BF7-9306-9539A9B5977E}" destId="{46D1F447-F642-48F7-B917-6CF0A92C25F1}" srcOrd="0" destOrd="0" presId="urn:microsoft.com/office/officeart/2005/8/layout/vList3#48"/>
    <dgm:cxn modelId="{6DCB6EE1-F63C-4026-B698-DDF3CEA19B7A}" type="presParOf" srcId="{BDC97D4A-B44C-4926-AC00-7C58212B25DF}" destId="{48B555D2-7D58-4D78-9119-EFDC69F38189}" srcOrd="0" destOrd="0" presId="urn:microsoft.com/office/officeart/2005/8/layout/vList3#48"/>
    <dgm:cxn modelId="{B0E00BEF-EBE7-4B41-9951-D2F169B63B54}" type="presParOf" srcId="{48B555D2-7D58-4D78-9119-EFDC69F38189}" destId="{60809975-A5A9-467E-B6D3-A33835EEC797}" srcOrd="0" destOrd="0" presId="urn:microsoft.com/office/officeart/2005/8/layout/vList3#48"/>
    <dgm:cxn modelId="{A4167C2C-BD55-40B6-AD75-34B15ADBA2C7}" type="presParOf" srcId="{48B555D2-7D58-4D78-9119-EFDC69F38189}" destId="{46D1F447-F642-48F7-B917-6CF0A92C25F1}" srcOrd="1" destOrd="0" presId="urn:microsoft.com/office/officeart/2005/8/layout/vList3#4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DD0DF0F2-041B-4A6E-B908-00286189F947}" type="doc">
      <dgm:prSet loTypeId="urn:microsoft.com/office/officeart/2005/8/layout/vList3#49" loCatId="list" qsTypeId="urn:microsoft.com/office/officeart/2005/8/quickstyle/simple2#44" qsCatId="simple" csTypeId="urn:microsoft.com/office/officeart/2005/8/colors/accent1_2#44"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节地措施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54492D75-18EA-4F3C-A1CF-4265944E60E2}" type="presOf" srcId="{9D4E956E-61EA-4BF7-9306-9539A9B5977E}" destId="{46D1F447-F642-48F7-B917-6CF0A92C25F1}" srcOrd="0" destOrd="0" presId="urn:microsoft.com/office/officeart/2005/8/layout/vList3#49"/>
    <dgm:cxn modelId="{F1B881D6-8AF8-4616-9E71-73B064FCF55E}" type="presOf" srcId="{DD0DF0F2-041B-4A6E-B908-00286189F947}" destId="{BDC97D4A-B44C-4926-AC00-7C58212B25DF}" srcOrd="0" destOrd="0" presId="urn:microsoft.com/office/officeart/2005/8/layout/vList3#49"/>
    <dgm:cxn modelId="{4F3931EA-0144-4DDE-925A-DEA8F0EC7637}" srcId="{DD0DF0F2-041B-4A6E-B908-00286189F947}" destId="{9D4E956E-61EA-4BF7-9306-9539A9B5977E}" srcOrd="0" destOrd="0" parTransId="{14E3B8B3-1FFC-41F4-B7BE-E3042DF31C52}" sibTransId="{B0784488-BE2F-4F61-A1C0-1B83F5A28F1C}"/>
    <dgm:cxn modelId="{2F0CD08F-6BAA-4E2F-8783-15929B836A06}" type="presParOf" srcId="{BDC97D4A-B44C-4926-AC00-7C58212B25DF}" destId="{48B555D2-7D58-4D78-9119-EFDC69F38189}" srcOrd="0" destOrd="0" presId="urn:microsoft.com/office/officeart/2005/8/layout/vList3#49"/>
    <dgm:cxn modelId="{C1442E19-8B94-40AD-A289-954835DD38E1}" type="presParOf" srcId="{48B555D2-7D58-4D78-9119-EFDC69F38189}" destId="{60809975-A5A9-467E-B6D3-A33835EEC797}" srcOrd="0" destOrd="0" presId="urn:microsoft.com/office/officeart/2005/8/layout/vList3#49"/>
    <dgm:cxn modelId="{EED004B4-A496-40D8-84DF-5198B6183469}" type="presParOf" srcId="{48B555D2-7D58-4D78-9119-EFDC69F38189}" destId="{46D1F447-F642-48F7-B917-6CF0A92C25F1}" srcOrd="1" destOrd="0" presId="urn:microsoft.com/office/officeart/2005/8/layout/vList3#4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DD0DF0F2-041B-4A6E-B908-00286189F947}" type="doc">
      <dgm:prSet loTypeId="urn:microsoft.com/office/officeart/2005/8/layout/vList3#52" loCatId="list" qsTypeId="urn:microsoft.com/office/officeart/2005/8/quickstyle/simple2#45" qsCatId="simple" csTypeId="urn:microsoft.com/office/officeart/2005/8/colors/accent1_2#45"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节地措施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优选项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59CB4FE0-D269-4BC5-9833-5D96C54ABFC8}" type="presOf" srcId="{DD0DF0F2-041B-4A6E-B908-00286189F947}" destId="{BDC97D4A-B44C-4926-AC00-7C58212B25DF}" srcOrd="0" destOrd="0" presId="urn:microsoft.com/office/officeart/2005/8/layout/vList3#52"/>
    <dgm:cxn modelId="{4F3931EA-0144-4DDE-925A-DEA8F0EC7637}" srcId="{DD0DF0F2-041B-4A6E-B908-00286189F947}" destId="{9D4E956E-61EA-4BF7-9306-9539A9B5977E}" srcOrd="0" destOrd="0" parTransId="{14E3B8B3-1FFC-41F4-B7BE-E3042DF31C52}" sibTransId="{B0784488-BE2F-4F61-A1C0-1B83F5A28F1C}"/>
    <dgm:cxn modelId="{9E726AF4-2472-431C-A806-658ED8F4E861}" type="presOf" srcId="{9D4E956E-61EA-4BF7-9306-9539A9B5977E}" destId="{46D1F447-F642-48F7-B917-6CF0A92C25F1}" srcOrd="0" destOrd="0" presId="urn:microsoft.com/office/officeart/2005/8/layout/vList3#52"/>
    <dgm:cxn modelId="{29C4A276-E80D-4443-BFBE-213850D11746}" type="presParOf" srcId="{BDC97D4A-B44C-4926-AC00-7C58212B25DF}" destId="{48B555D2-7D58-4D78-9119-EFDC69F38189}" srcOrd="0" destOrd="0" presId="urn:microsoft.com/office/officeart/2005/8/layout/vList3#52"/>
    <dgm:cxn modelId="{83702BA7-9E74-4A26-BFD3-191A1960C7C6}" type="presParOf" srcId="{48B555D2-7D58-4D78-9119-EFDC69F38189}" destId="{60809975-A5A9-467E-B6D3-A33835EEC797}" srcOrd="0" destOrd="0" presId="urn:microsoft.com/office/officeart/2005/8/layout/vList3#52"/>
    <dgm:cxn modelId="{408863C6-B3E7-4C5D-B9EE-24DBAF8B4860}" type="presParOf" srcId="{48B555D2-7D58-4D78-9119-EFDC69F38189}" destId="{46D1F447-F642-48F7-B917-6CF0A92C25F1}" srcOrd="1" destOrd="0" presId="urn:microsoft.com/office/officeart/2005/8/layout/vList3#5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0DF0F2-041B-4A6E-B908-00286189F947}" type="doc">
      <dgm:prSet loTypeId="urn:microsoft.com/office/officeart/2005/8/layout/vList3#5" loCatId="list" qsTypeId="urn:microsoft.com/office/officeart/2005/8/quickstyle/simple2#5" qsCatId="simple" csTypeId="urn:microsoft.com/office/officeart/2005/8/colors/accent1_2#5"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F3733B07-B418-4259-A447-7FE1BB1B7AED}" type="presOf" srcId="{9D4E956E-61EA-4BF7-9306-9539A9B5977E}" destId="{46D1F447-F642-48F7-B917-6CF0A92C25F1}" srcOrd="0" destOrd="0" presId="urn:microsoft.com/office/officeart/2005/8/layout/vList3#5"/>
    <dgm:cxn modelId="{3B45E074-C63C-491C-B1E9-7A85F640EDDE}" type="presOf" srcId="{DD0DF0F2-041B-4A6E-B908-00286189F947}" destId="{BDC97D4A-B44C-4926-AC00-7C58212B25DF}" srcOrd="0" destOrd="0" presId="urn:microsoft.com/office/officeart/2005/8/layout/vList3#5"/>
    <dgm:cxn modelId="{4F3931EA-0144-4DDE-925A-DEA8F0EC7637}" srcId="{DD0DF0F2-041B-4A6E-B908-00286189F947}" destId="{9D4E956E-61EA-4BF7-9306-9539A9B5977E}" srcOrd="0" destOrd="0" parTransId="{14E3B8B3-1FFC-41F4-B7BE-E3042DF31C52}" sibTransId="{B0784488-BE2F-4F61-A1C0-1B83F5A28F1C}"/>
    <dgm:cxn modelId="{9E51885E-B09E-4498-817E-C02269E29C02}" type="presParOf" srcId="{BDC97D4A-B44C-4926-AC00-7C58212B25DF}" destId="{48B555D2-7D58-4D78-9119-EFDC69F38189}" srcOrd="0" destOrd="0" presId="urn:microsoft.com/office/officeart/2005/8/layout/vList3#5"/>
    <dgm:cxn modelId="{3F559181-426A-46FC-BE1D-DA1B909DFDB2}" type="presParOf" srcId="{48B555D2-7D58-4D78-9119-EFDC69F38189}" destId="{60809975-A5A9-467E-B6D3-A33835EEC797}" srcOrd="0" destOrd="0" presId="urn:microsoft.com/office/officeart/2005/8/layout/vList3#5"/>
    <dgm:cxn modelId="{820A2873-486D-4833-B13E-EA0486B4BBC8}" type="presParOf" srcId="{48B555D2-7D58-4D78-9119-EFDC69F38189}" destId="{46D1F447-F642-48F7-B917-6CF0A92C25F1}" srcOrd="1" destOrd="0" presId="urn:microsoft.com/office/officeart/2005/8/layout/vList3#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0DF0F2-041B-4A6E-B908-00286189F947}" type="doc">
      <dgm:prSet loTypeId="urn:microsoft.com/office/officeart/2005/8/layout/vList3#6" loCatId="list" qsTypeId="urn:microsoft.com/office/officeart/2005/8/quickstyle/simple2#6" qsCatId="simple" csTypeId="urn:microsoft.com/office/officeart/2005/8/colors/accent1_2#6"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1AC00774-2CCE-4FDE-ACD9-768A3D497EA7}" type="presOf" srcId="{DD0DF0F2-041B-4A6E-B908-00286189F947}" destId="{BDC97D4A-B44C-4926-AC00-7C58212B25DF}" srcOrd="0" destOrd="0" presId="urn:microsoft.com/office/officeart/2005/8/layout/vList3#6"/>
    <dgm:cxn modelId="{905330B1-27FB-4A73-A7FB-C6B91E24CCAE}" type="presOf" srcId="{9D4E956E-61EA-4BF7-9306-9539A9B5977E}" destId="{46D1F447-F642-48F7-B917-6CF0A92C25F1}" srcOrd="0" destOrd="0" presId="urn:microsoft.com/office/officeart/2005/8/layout/vList3#6"/>
    <dgm:cxn modelId="{4F3931EA-0144-4DDE-925A-DEA8F0EC7637}" srcId="{DD0DF0F2-041B-4A6E-B908-00286189F947}" destId="{9D4E956E-61EA-4BF7-9306-9539A9B5977E}" srcOrd="0" destOrd="0" parTransId="{14E3B8B3-1FFC-41F4-B7BE-E3042DF31C52}" sibTransId="{B0784488-BE2F-4F61-A1C0-1B83F5A28F1C}"/>
    <dgm:cxn modelId="{8FFF5F0D-F10A-4D1D-A2DE-AF68F85839C7}" type="presParOf" srcId="{BDC97D4A-B44C-4926-AC00-7C58212B25DF}" destId="{48B555D2-7D58-4D78-9119-EFDC69F38189}" srcOrd="0" destOrd="0" presId="urn:microsoft.com/office/officeart/2005/8/layout/vList3#6"/>
    <dgm:cxn modelId="{C804155C-DAFD-4C18-A559-6BB83DFFA075}" type="presParOf" srcId="{48B555D2-7D58-4D78-9119-EFDC69F38189}" destId="{60809975-A5A9-467E-B6D3-A33835EEC797}" srcOrd="0" destOrd="0" presId="urn:microsoft.com/office/officeart/2005/8/layout/vList3#6"/>
    <dgm:cxn modelId="{9A06669F-FB3E-4EB8-A846-7DFC9F386132}" type="presParOf" srcId="{48B555D2-7D58-4D78-9119-EFDC69F38189}" destId="{46D1F447-F642-48F7-B917-6CF0A92C25F1}" srcOrd="1" destOrd="0" presId="urn:microsoft.com/office/officeart/2005/8/layout/vList3#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D0DF0F2-041B-4A6E-B908-00286189F947}" type="doc">
      <dgm:prSet loTypeId="urn:microsoft.com/office/officeart/2005/8/layout/vList3#7" loCatId="list" qsTypeId="urn:microsoft.com/office/officeart/2005/8/quickstyle/simple2#7" qsCatId="simple" csTypeId="urn:microsoft.com/office/officeart/2005/8/colors/accent1_2#7"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C1075B04-4CFC-423D-A4CD-F5697274B6FA}" type="presOf" srcId="{9D4E956E-61EA-4BF7-9306-9539A9B5977E}" destId="{46D1F447-F642-48F7-B917-6CF0A92C25F1}" srcOrd="0" destOrd="0" presId="urn:microsoft.com/office/officeart/2005/8/layout/vList3#7"/>
    <dgm:cxn modelId="{F23D1E86-BBBD-4D3C-80B7-EC54547A6002}" type="presOf" srcId="{DD0DF0F2-041B-4A6E-B908-00286189F947}" destId="{BDC97D4A-B44C-4926-AC00-7C58212B25DF}" srcOrd="0" destOrd="0" presId="urn:microsoft.com/office/officeart/2005/8/layout/vList3#7"/>
    <dgm:cxn modelId="{4F3931EA-0144-4DDE-925A-DEA8F0EC7637}" srcId="{DD0DF0F2-041B-4A6E-B908-00286189F947}" destId="{9D4E956E-61EA-4BF7-9306-9539A9B5977E}" srcOrd="0" destOrd="0" parTransId="{14E3B8B3-1FFC-41F4-B7BE-E3042DF31C52}" sibTransId="{B0784488-BE2F-4F61-A1C0-1B83F5A28F1C}"/>
    <dgm:cxn modelId="{539651DC-35ED-4815-880D-84951C99B022}" type="presParOf" srcId="{BDC97D4A-B44C-4926-AC00-7C58212B25DF}" destId="{48B555D2-7D58-4D78-9119-EFDC69F38189}" srcOrd="0" destOrd="0" presId="urn:microsoft.com/office/officeart/2005/8/layout/vList3#7"/>
    <dgm:cxn modelId="{6A067619-C517-467A-9F40-5883E0F10600}" type="presParOf" srcId="{48B555D2-7D58-4D78-9119-EFDC69F38189}" destId="{60809975-A5A9-467E-B6D3-A33835EEC797}" srcOrd="0" destOrd="0" presId="urn:microsoft.com/office/officeart/2005/8/layout/vList3#7"/>
    <dgm:cxn modelId="{AF7A9B10-5922-4447-B55E-639985F752F6}" type="presParOf" srcId="{48B555D2-7D58-4D78-9119-EFDC69F38189}" destId="{46D1F447-F642-48F7-B917-6CF0A92C25F1}" srcOrd="1" destOrd="0" presId="urn:microsoft.com/office/officeart/2005/8/layout/vList3#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0DF0F2-041B-4A6E-B908-00286189F947}" type="doc">
      <dgm:prSet loTypeId="urn:microsoft.com/office/officeart/2005/8/layout/vList3#9" loCatId="list" qsTypeId="urn:microsoft.com/office/officeart/2005/8/quickstyle/simple2#8" qsCatId="simple" csTypeId="urn:microsoft.com/office/officeart/2005/8/colors/accent1_2#8"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93AD55D6-953F-446F-96ED-B6B6140E0278}" type="presOf" srcId="{9D4E956E-61EA-4BF7-9306-9539A9B5977E}" destId="{46D1F447-F642-48F7-B917-6CF0A92C25F1}" srcOrd="0" destOrd="0" presId="urn:microsoft.com/office/officeart/2005/8/layout/vList3#9"/>
    <dgm:cxn modelId="{61BFA4DF-72EC-4ECC-9F6E-1F69F4291818}" type="presOf" srcId="{DD0DF0F2-041B-4A6E-B908-00286189F947}" destId="{BDC97D4A-B44C-4926-AC00-7C58212B25DF}" srcOrd="0" destOrd="0" presId="urn:microsoft.com/office/officeart/2005/8/layout/vList3#9"/>
    <dgm:cxn modelId="{4F3931EA-0144-4DDE-925A-DEA8F0EC7637}" srcId="{DD0DF0F2-041B-4A6E-B908-00286189F947}" destId="{9D4E956E-61EA-4BF7-9306-9539A9B5977E}" srcOrd="0" destOrd="0" parTransId="{14E3B8B3-1FFC-41F4-B7BE-E3042DF31C52}" sibTransId="{B0784488-BE2F-4F61-A1C0-1B83F5A28F1C}"/>
    <dgm:cxn modelId="{80635448-66C8-4D21-A957-61623A0B103A}" type="presParOf" srcId="{BDC97D4A-B44C-4926-AC00-7C58212B25DF}" destId="{48B555D2-7D58-4D78-9119-EFDC69F38189}" srcOrd="0" destOrd="0" presId="urn:microsoft.com/office/officeart/2005/8/layout/vList3#9"/>
    <dgm:cxn modelId="{7EA659E4-B94F-4135-882C-7553FDE28635}" type="presParOf" srcId="{48B555D2-7D58-4D78-9119-EFDC69F38189}" destId="{60809975-A5A9-467E-B6D3-A33835EEC797}" srcOrd="0" destOrd="0" presId="urn:microsoft.com/office/officeart/2005/8/layout/vList3#9"/>
    <dgm:cxn modelId="{DF8EB03A-D121-4D77-A1F9-C73D8AE4E2D0}" type="presParOf" srcId="{48B555D2-7D58-4D78-9119-EFDC69F38189}" destId="{46D1F447-F642-48F7-B917-6CF0A92C25F1}" srcOrd="1" destOrd="0" presId="urn:microsoft.com/office/officeart/2005/8/layout/vList3#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0DF0F2-041B-4A6E-B908-00286189F947}" type="doc">
      <dgm:prSet loTypeId="urn:microsoft.com/office/officeart/2005/8/layout/vList3#10" loCatId="list" qsTypeId="urn:microsoft.com/office/officeart/2005/8/quickstyle/simple2#9" qsCatId="simple" csTypeId="urn:microsoft.com/office/officeart/2005/8/colors/accent1_2#9" csCatId="accent1" phldr="1"/>
      <dgm:spPr/>
    </dgm:pt>
    <dgm:pt modelId="{9D4E956E-61EA-4BF7-9306-9539A9B5977E}">
      <dgm:prSet phldrT="[文本]" custT="1"/>
      <dgm:spPr/>
      <dgm:t>
        <a:bodyPr/>
        <a:lstStyle/>
        <a:p>
          <a:r>
            <a:rPr lang="zh-CN" altLang="en-US" sz="2000" b="1" dirty="0">
              <a:latin typeface="黑体" panose="02010609060101010101" pitchFamily="49" charset="-122"/>
              <a:ea typeface="黑体" panose="02010609060101010101" pitchFamily="49" charset="-122"/>
            </a:rPr>
            <a:t>环境保护措施</a:t>
          </a:r>
          <a:r>
            <a:rPr lang="en-US" altLang="zh-CN" sz="2000" b="1" dirty="0">
              <a:latin typeface="黑体" panose="02010609060101010101" pitchFamily="49" charset="-122"/>
              <a:ea typeface="黑体" panose="02010609060101010101" pitchFamily="49" charset="-122"/>
            </a:rPr>
            <a:t>——</a:t>
          </a:r>
          <a:r>
            <a:rPr lang="zh-CN" altLang="en-US" sz="2000" b="1" dirty="0">
              <a:latin typeface="黑体" panose="02010609060101010101" pitchFamily="49" charset="-122"/>
              <a:ea typeface="黑体" panose="02010609060101010101" pitchFamily="49" charset="-122"/>
            </a:rPr>
            <a:t>一般项</a:t>
          </a:r>
          <a:endParaRPr lang="zh-CN" altLang="en-US" sz="2000" dirty="0">
            <a:latin typeface="黑体" panose="02010609060101010101" pitchFamily="49" charset="-122"/>
            <a:ea typeface="黑体" panose="02010609060101010101" pitchFamily="49" charset="-122"/>
          </a:endParaRPr>
        </a:p>
      </dgm:t>
    </dgm:pt>
    <dgm:pt modelId="{14E3B8B3-1FFC-41F4-B7BE-E3042DF31C52}" type="par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0784488-BE2F-4F61-A1C0-1B83F5A28F1C}" type="sibTrans" cxnId="{4F3931EA-0144-4DDE-925A-DEA8F0EC7637}">
      <dgm:prSet/>
      <dgm:spPr/>
      <dgm:t>
        <a:bodyPr/>
        <a:lstStyle/>
        <a:p>
          <a:endParaRPr lang="zh-CN" altLang="en-US" sz="2000">
            <a:latin typeface="黑体" panose="02010609060101010101" pitchFamily="49" charset="-122"/>
            <a:ea typeface="黑体" panose="02010609060101010101" pitchFamily="49" charset="-122"/>
          </a:endParaRPr>
        </a:p>
      </dgm:t>
    </dgm:pt>
    <dgm:pt modelId="{BDC97D4A-B44C-4926-AC00-7C58212B25DF}" type="pres">
      <dgm:prSet presAssocID="{DD0DF0F2-041B-4A6E-B908-00286189F947}" presName="linearFlow" presStyleCnt="0">
        <dgm:presLayoutVars>
          <dgm:dir/>
          <dgm:resizeHandles val="exact"/>
        </dgm:presLayoutVars>
      </dgm:prSet>
      <dgm:spPr/>
    </dgm:pt>
    <dgm:pt modelId="{48B555D2-7D58-4D78-9119-EFDC69F38189}" type="pres">
      <dgm:prSet presAssocID="{9D4E956E-61EA-4BF7-9306-9539A9B5977E}" presName="composite" presStyleCnt="0"/>
      <dgm:spPr/>
    </dgm:pt>
    <dgm:pt modelId="{60809975-A5A9-467E-B6D3-A33835EEC797}" type="pres">
      <dgm:prSet presAssocID="{9D4E956E-61EA-4BF7-9306-9539A9B5977E}" presName="imgShp" presStyleLbl="fgImgPlace1" presStyleIdx="0" presStyleCnt="1" custLinFactNeighborX="-58330"/>
      <dgm:spPr/>
    </dgm:pt>
    <dgm:pt modelId="{46D1F447-F642-48F7-B917-6CF0A92C25F1}" type="pres">
      <dgm:prSet presAssocID="{9D4E956E-61EA-4BF7-9306-9539A9B5977E}" presName="txShp" presStyleLbl="node1" presStyleIdx="0" presStyleCnt="1" custLinFactY="-200000" custLinFactNeighborX="-13606" custLinFactNeighborY="-226737">
        <dgm:presLayoutVars>
          <dgm:bulletEnabled val="1"/>
        </dgm:presLayoutVars>
      </dgm:prSet>
      <dgm:spPr/>
    </dgm:pt>
  </dgm:ptLst>
  <dgm:cxnLst>
    <dgm:cxn modelId="{77185D85-1D8B-4FC4-8CD7-31088D4D7097}" type="presOf" srcId="{DD0DF0F2-041B-4A6E-B908-00286189F947}" destId="{BDC97D4A-B44C-4926-AC00-7C58212B25DF}" srcOrd="0" destOrd="0" presId="urn:microsoft.com/office/officeart/2005/8/layout/vList3#10"/>
    <dgm:cxn modelId="{AE3642D3-8945-426E-B5D4-F1F9EF34EA05}" type="presOf" srcId="{9D4E956E-61EA-4BF7-9306-9539A9B5977E}" destId="{46D1F447-F642-48F7-B917-6CF0A92C25F1}" srcOrd="0" destOrd="0" presId="urn:microsoft.com/office/officeart/2005/8/layout/vList3#10"/>
    <dgm:cxn modelId="{4F3931EA-0144-4DDE-925A-DEA8F0EC7637}" srcId="{DD0DF0F2-041B-4A6E-B908-00286189F947}" destId="{9D4E956E-61EA-4BF7-9306-9539A9B5977E}" srcOrd="0" destOrd="0" parTransId="{14E3B8B3-1FFC-41F4-B7BE-E3042DF31C52}" sibTransId="{B0784488-BE2F-4F61-A1C0-1B83F5A28F1C}"/>
    <dgm:cxn modelId="{51F6A140-5C0E-441C-8E49-8581B85BF69D}" type="presParOf" srcId="{BDC97D4A-B44C-4926-AC00-7C58212B25DF}" destId="{48B555D2-7D58-4D78-9119-EFDC69F38189}" srcOrd="0" destOrd="0" presId="urn:microsoft.com/office/officeart/2005/8/layout/vList3#10"/>
    <dgm:cxn modelId="{1AC49AB8-5B0E-4F8C-B5BC-A757EA59778F}" type="presParOf" srcId="{48B555D2-7D58-4D78-9119-EFDC69F38189}" destId="{60809975-A5A9-467E-B6D3-A33835EEC797}" srcOrd="0" destOrd="0" presId="urn:microsoft.com/office/officeart/2005/8/layout/vList3#10"/>
    <dgm:cxn modelId="{09CF60B6-8684-4636-8FF3-B80372A612E4}" type="presParOf" srcId="{48B555D2-7D58-4D78-9119-EFDC69F38189}" destId="{46D1F447-F642-48F7-B917-6CF0A92C25F1}" srcOrd="1" destOrd="0" presId="urn:microsoft.com/office/officeart/2005/8/layout/vList3#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itchFamily="49" charset="-122"/>
              <a:ea typeface="黑体" pitchFamily="49" charset="-122"/>
            </a:rPr>
            <a:t>环境保护措施</a:t>
          </a:r>
          <a:r>
            <a:rPr lang="en-US" altLang="zh-CN" sz="2000" b="1" kern="1200" dirty="0">
              <a:latin typeface="黑体" pitchFamily="49" charset="-122"/>
              <a:ea typeface="黑体" pitchFamily="49" charset="-122"/>
            </a:rPr>
            <a:t>——</a:t>
          </a:r>
          <a:r>
            <a:rPr lang="zh-CN" altLang="en-US" sz="2000" b="1" kern="1200" dirty="0">
              <a:latin typeface="黑体" pitchFamily="49" charset="-122"/>
              <a:ea typeface="黑体" pitchFamily="49" charset="-122"/>
            </a:rPr>
            <a:t>控制项</a:t>
          </a:r>
          <a:endParaRPr lang="zh-CN" altLang="en-US" sz="2000" kern="1200" dirty="0">
            <a:latin typeface="黑体" pitchFamily="49" charset="-122"/>
            <a:ea typeface="黑体"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环境保护措施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一般项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itchFamily="49" charset="-122"/>
              <a:ea typeface="黑体" pitchFamily="49" charset="-122"/>
            </a:rPr>
            <a:t>环境保护措施</a:t>
          </a:r>
          <a:r>
            <a:rPr lang="en-US" altLang="zh-CN" sz="2000" b="1" kern="1200" dirty="0">
              <a:latin typeface="黑体" pitchFamily="49" charset="-122"/>
              <a:ea typeface="黑体" pitchFamily="49" charset="-122"/>
            </a:rPr>
            <a:t>——</a:t>
          </a:r>
          <a:r>
            <a:rPr lang="zh-CN" altLang="en-US" sz="2000" b="1" kern="1200" dirty="0">
              <a:latin typeface="黑体" pitchFamily="49" charset="-122"/>
              <a:ea typeface="黑体" pitchFamily="49" charset="-122"/>
            </a:rPr>
            <a:t>一般项</a:t>
          </a:r>
          <a:endParaRPr lang="zh-CN" altLang="en-US" sz="2000" kern="1200" dirty="0">
            <a:latin typeface="黑体" pitchFamily="49" charset="-122"/>
            <a:ea typeface="黑体"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环境保护措施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一般项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环境保护措施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一般项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itchFamily="49" charset="-122"/>
              <a:ea typeface="黑体" pitchFamily="49" charset="-122"/>
            </a:rPr>
            <a:t>环境保护措施</a:t>
          </a:r>
          <a:r>
            <a:rPr lang="en-US" altLang="zh-CN" sz="2000" b="1" kern="1200" dirty="0">
              <a:latin typeface="黑体" pitchFamily="49" charset="-122"/>
              <a:ea typeface="黑体" pitchFamily="49" charset="-122"/>
            </a:rPr>
            <a:t>——</a:t>
          </a:r>
          <a:r>
            <a:rPr lang="zh-CN" altLang="en-US" sz="2000" b="1" kern="1200" dirty="0">
              <a:latin typeface="黑体" pitchFamily="49" charset="-122"/>
              <a:ea typeface="黑体" pitchFamily="49" charset="-122"/>
            </a:rPr>
            <a:t>一般项</a:t>
          </a:r>
          <a:endParaRPr lang="zh-CN" altLang="en-US" sz="2000" kern="1200" dirty="0">
            <a:latin typeface="黑体" pitchFamily="49" charset="-122"/>
            <a:ea typeface="黑体"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环境保护措施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一般项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itchFamily="49" charset="-122"/>
              <a:ea typeface="黑体" pitchFamily="49" charset="-122"/>
            </a:rPr>
            <a:t>环境保护措施</a:t>
          </a:r>
          <a:r>
            <a:rPr lang="en-US" altLang="zh-CN" sz="2000" b="1" kern="1200" dirty="0">
              <a:latin typeface="黑体" pitchFamily="49" charset="-122"/>
              <a:ea typeface="黑体" pitchFamily="49" charset="-122"/>
            </a:rPr>
            <a:t>——</a:t>
          </a:r>
          <a:r>
            <a:rPr lang="zh-CN" altLang="en-US" sz="2000" b="1" kern="1200" dirty="0">
              <a:latin typeface="黑体" pitchFamily="49" charset="-122"/>
              <a:ea typeface="黑体" pitchFamily="49" charset="-122"/>
            </a:rPr>
            <a:t>一般项</a:t>
          </a:r>
          <a:endParaRPr lang="zh-CN" altLang="en-US" sz="2000" kern="1200" dirty="0">
            <a:latin typeface="黑体" pitchFamily="49" charset="-122"/>
            <a:ea typeface="黑体"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环境保护措施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一般项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环境保护措施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一般项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环境保护措施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一般项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环境保护措施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控制项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itchFamily="49" charset="-122"/>
              <a:ea typeface="黑体" pitchFamily="49" charset="-122"/>
            </a:rPr>
            <a:t>环境保护措施</a:t>
          </a:r>
          <a:r>
            <a:rPr lang="en-US" altLang="zh-CN" sz="2000" b="1" kern="1200" dirty="0">
              <a:latin typeface="黑体" pitchFamily="49" charset="-122"/>
              <a:ea typeface="黑体" pitchFamily="49" charset="-122"/>
            </a:rPr>
            <a:t>——</a:t>
          </a:r>
          <a:r>
            <a:rPr lang="zh-CN" altLang="en-US" sz="2000" b="1" kern="1200" dirty="0">
              <a:latin typeface="黑体" pitchFamily="49" charset="-122"/>
              <a:ea typeface="黑体" pitchFamily="49" charset="-122"/>
            </a:rPr>
            <a:t>一般项</a:t>
          </a:r>
          <a:endParaRPr lang="zh-CN" altLang="en-US" sz="2000" kern="1200" dirty="0">
            <a:latin typeface="黑体" pitchFamily="49" charset="-122"/>
            <a:ea typeface="黑体"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环境保护措施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一般项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itchFamily="49" charset="-122"/>
              <a:ea typeface="黑体" pitchFamily="49" charset="-122"/>
            </a:rPr>
            <a:t>环境保护措施</a:t>
          </a:r>
          <a:r>
            <a:rPr lang="en-US" altLang="zh-CN" sz="2000" b="1" kern="1200" dirty="0">
              <a:latin typeface="黑体" pitchFamily="49" charset="-122"/>
              <a:ea typeface="黑体" pitchFamily="49" charset="-122"/>
            </a:rPr>
            <a:t>——</a:t>
          </a:r>
          <a:r>
            <a:rPr lang="zh-CN" altLang="en-US" sz="2000" b="1" kern="1200" dirty="0">
              <a:latin typeface="黑体" pitchFamily="49" charset="-122"/>
              <a:ea typeface="黑体" pitchFamily="49" charset="-122"/>
            </a:rPr>
            <a:t>一般项</a:t>
          </a:r>
          <a:endParaRPr lang="zh-CN" altLang="en-US" sz="2000" kern="1200" dirty="0">
            <a:latin typeface="黑体" pitchFamily="49" charset="-122"/>
            <a:ea typeface="黑体"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itchFamily="49" charset="-122"/>
              <a:ea typeface="黑体" pitchFamily="49" charset="-122"/>
            </a:rPr>
            <a:t>环境保护措施</a:t>
          </a:r>
          <a:r>
            <a:rPr lang="en-US" altLang="zh-CN" sz="2000" b="1" kern="1200" dirty="0">
              <a:latin typeface="黑体" pitchFamily="49" charset="-122"/>
              <a:ea typeface="黑体" pitchFamily="49" charset="-122"/>
            </a:rPr>
            <a:t>——</a:t>
          </a:r>
          <a:r>
            <a:rPr lang="zh-CN" altLang="en-US" sz="2000" b="1" kern="1200" dirty="0">
              <a:latin typeface="黑体" pitchFamily="49" charset="-122"/>
              <a:ea typeface="黑体" pitchFamily="49" charset="-122"/>
            </a:rPr>
            <a:t>一般项</a:t>
          </a:r>
          <a:endParaRPr lang="zh-CN" altLang="en-US" sz="2000" kern="1200" dirty="0">
            <a:latin typeface="黑体" pitchFamily="49" charset="-122"/>
            <a:ea typeface="黑体"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环境保护措施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一般项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itchFamily="49" charset="-122"/>
              <a:ea typeface="黑体" pitchFamily="49" charset="-122"/>
            </a:rPr>
            <a:t>环境保护措施</a:t>
          </a:r>
          <a:r>
            <a:rPr lang="en-US" altLang="zh-CN" sz="2000" b="1" kern="1200" dirty="0">
              <a:latin typeface="黑体" pitchFamily="49" charset="-122"/>
              <a:ea typeface="黑体" pitchFamily="49" charset="-122"/>
            </a:rPr>
            <a:t>——</a:t>
          </a:r>
          <a:r>
            <a:rPr lang="zh-CN" altLang="en-US" sz="2000" b="1" kern="1200" dirty="0">
              <a:latin typeface="黑体" pitchFamily="49" charset="-122"/>
              <a:ea typeface="黑体" pitchFamily="49" charset="-122"/>
            </a:rPr>
            <a:t>一般项</a:t>
          </a:r>
          <a:endParaRPr lang="zh-CN" altLang="en-US" sz="2000" kern="1200" dirty="0">
            <a:latin typeface="黑体" pitchFamily="49" charset="-122"/>
            <a:ea typeface="黑体"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环境保护措施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优选项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环境保护措施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优选项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节材措施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控制项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itchFamily="49" charset="-122"/>
              <a:ea typeface="黑体" pitchFamily="49" charset="-122"/>
            </a:rPr>
            <a:t>节材措施</a:t>
          </a:r>
          <a:r>
            <a:rPr lang="en-US" altLang="zh-CN" sz="2000" b="1" kern="1200" dirty="0">
              <a:latin typeface="黑体" pitchFamily="49" charset="-122"/>
              <a:ea typeface="黑体" pitchFamily="49" charset="-122"/>
            </a:rPr>
            <a:t>——</a:t>
          </a:r>
          <a:r>
            <a:rPr lang="zh-CN" altLang="en-US" sz="2000" b="1" kern="1200" dirty="0">
              <a:latin typeface="黑体" pitchFamily="49" charset="-122"/>
              <a:ea typeface="黑体" pitchFamily="49" charset="-122"/>
            </a:rPr>
            <a:t>一般项</a:t>
          </a:r>
          <a:endParaRPr lang="zh-CN" altLang="en-US" sz="2000" kern="1200" dirty="0">
            <a:latin typeface="黑体" pitchFamily="49" charset="-122"/>
            <a:ea typeface="黑体"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环境保护措施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控制项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节材措施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一般项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itchFamily="49" charset="-122"/>
              <a:ea typeface="黑体" pitchFamily="49" charset="-122"/>
            </a:rPr>
            <a:t>节材措施</a:t>
          </a:r>
          <a:r>
            <a:rPr lang="en-US" altLang="zh-CN" sz="2000" b="1" kern="1200" dirty="0">
              <a:latin typeface="黑体" pitchFamily="49" charset="-122"/>
              <a:ea typeface="黑体" pitchFamily="49" charset="-122"/>
            </a:rPr>
            <a:t>——</a:t>
          </a:r>
          <a:r>
            <a:rPr lang="zh-CN" altLang="en-US" sz="2000" b="1" kern="1200" dirty="0">
              <a:latin typeface="黑体" pitchFamily="49" charset="-122"/>
              <a:ea typeface="黑体" pitchFamily="49" charset="-122"/>
            </a:rPr>
            <a:t>一般项</a:t>
          </a:r>
          <a:endParaRPr lang="zh-CN" altLang="en-US" sz="2000" kern="1200" dirty="0">
            <a:latin typeface="黑体" pitchFamily="49" charset="-122"/>
            <a:ea typeface="黑体"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节材措施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一般项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itchFamily="49" charset="-122"/>
              <a:ea typeface="黑体" pitchFamily="49" charset="-122"/>
            </a:rPr>
            <a:t>节材措施</a:t>
          </a:r>
          <a:r>
            <a:rPr lang="en-US" altLang="zh-CN" sz="2000" b="1" kern="1200" dirty="0">
              <a:latin typeface="黑体" pitchFamily="49" charset="-122"/>
              <a:ea typeface="黑体" pitchFamily="49" charset="-122"/>
            </a:rPr>
            <a:t>——</a:t>
          </a:r>
          <a:r>
            <a:rPr lang="zh-CN" altLang="en-US" sz="2000" b="1" kern="1200" dirty="0">
              <a:latin typeface="黑体" pitchFamily="49" charset="-122"/>
              <a:ea typeface="黑体" pitchFamily="49" charset="-122"/>
            </a:rPr>
            <a:t>一般项</a:t>
          </a:r>
          <a:endParaRPr lang="zh-CN" altLang="en-US" sz="2000" kern="1200" dirty="0">
            <a:latin typeface="黑体" pitchFamily="49" charset="-122"/>
            <a:ea typeface="黑体"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节材措施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优选项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节材措施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优选项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itchFamily="49" charset="-122"/>
              <a:ea typeface="黑体" pitchFamily="49" charset="-122"/>
            </a:rPr>
            <a:t>节水措施</a:t>
          </a:r>
          <a:r>
            <a:rPr lang="en-US" altLang="zh-CN" sz="2000" b="1" kern="1200" dirty="0">
              <a:latin typeface="黑体" pitchFamily="49" charset="-122"/>
              <a:ea typeface="黑体" pitchFamily="49" charset="-122"/>
            </a:rPr>
            <a:t>——</a:t>
          </a:r>
          <a:r>
            <a:rPr lang="zh-CN" altLang="en-US" sz="2000" b="1" kern="1200" dirty="0">
              <a:latin typeface="黑体" pitchFamily="49" charset="-122"/>
              <a:ea typeface="黑体" pitchFamily="49" charset="-122"/>
            </a:rPr>
            <a:t>一般项</a:t>
          </a:r>
          <a:endParaRPr lang="zh-CN" altLang="en-US" sz="2000" kern="1200" dirty="0">
            <a:latin typeface="黑体" pitchFamily="49" charset="-122"/>
            <a:ea typeface="黑体"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节水措施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一般项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itchFamily="49" charset="-122"/>
              <a:ea typeface="黑体" pitchFamily="49" charset="-122"/>
            </a:rPr>
            <a:t>节能措施</a:t>
          </a:r>
          <a:r>
            <a:rPr lang="en-US" altLang="zh-CN" sz="2000" b="1" kern="1200" dirty="0">
              <a:latin typeface="黑体" pitchFamily="49" charset="-122"/>
              <a:ea typeface="黑体" pitchFamily="49" charset="-122"/>
            </a:rPr>
            <a:t>——</a:t>
          </a:r>
          <a:r>
            <a:rPr lang="zh-CN" altLang="en-US" sz="2000" b="1" kern="1200" dirty="0">
              <a:latin typeface="黑体" pitchFamily="49" charset="-122"/>
              <a:ea typeface="黑体" pitchFamily="49" charset="-122"/>
            </a:rPr>
            <a:t>控制项</a:t>
          </a:r>
          <a:endParaRPr lang="zh-CN" altLang="en-US" sz="2000" kern="1200" dirty="0">
            <a:latin typeface="黑体" pitchFamily="49" charset="-122"/>
            <a:ea typeface="黑体"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节能措施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一般项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itchFamily="49" charset="-122"/>
              <a:ea typeface="黑体" pitchFamily="49" charset="-122"/>
            </a:rPr>
            <a:t>环境保护措施</a:t>
          </a:r>
          <a:r>
            <a:rPr lang="en-US" altLang="zh-CN" sz="2000" b="1" kern="1200" dirty="0">
              <a:latin typeface="黑体" pitchFamily="49" charset="-122"/>
              <a:ea typeface="黑体" pitchFamily="49" charset="-122"/>
            </a:rPr>
            <a:t>——</a:t>
          </a:r>
          <a:r>
            <a:rPr lang="zh-CN" altLang="en-US" sz="2000" b="1" kern="1200" dirty="0">
              <a:latin typeface="黑体" pitchFamily="49" charset="-122"/>
              <a:ea typeface="黑体" pitchFamily="49" charset="-122"/>
            </a:rPr>
            <a:t>一般项</a:t>
          </a:r>
          <a:endParaRPr lang="zh-CN" altLang="en-US" sz="2000" kern="1200" dirty="0">
            <a:latin typeface="黑体" pitchFamily="49" charset="-122"/>
            <a:ea typeface="黑体"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itchFamily="49" charset="-122"/>
              <a:ea typeface="黑体" pitchFamily="49" charset="-122"/>
            </a:rPr>
            <a:t>节能措施</a:t>
          </a:r>
          <a:r>
            <a:rPr lang="en-US" altLang="zh-CN" sz="2000" b="1" kern="1200" dirty="0">
              <a:latin typeface="黑体" pitchFamily="49" charset="-122"/>
              <a:ea typeface="黑体" pitchFamily="49" charset="-122"/>
            </a:rPr>
            <a:t>——</a:t>
          </a:r>
          <a:r>
            <a:rPr lang="zh-CN" altLang="en-US" sz="2000" b="1" kern="1200" dirty="0">
              <a:latin typeface="黑体" pitchFamily="49" charset="-122"/>
              <a:ea typeface="黑体" pitchFamily="49" charset="-122"/>
            </a:rPr>
            <a:t>一般项</a:t>
          </a:r>
          <a:endParaRPr lang="zh-CN" altLang="en-US" sz="2000" kern="1200" dirty="0">
            <a:latin typeface="黑体" pitchFamily="49" charset="-122"/>
            <a:ea typeface="黑体"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节能措施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优选项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节地措施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控制项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itchFamily="49" charset="-122"/>
              <a:ea typeface="黑体" pitchFamily="49" charset="-122"/>
            </a:rPr>
            <a:t>节地措施</a:t>
          </a:r>
          <a:r>
            <a:rPr lang="en-US" altLang="zh-CN" sz="2000" b="1" kern="1200" dirty="0">
              <a:latin typeface="黑体" pitchFamily="49" charset="-122"/>
              <a:ea typeface="黑体" pitchFamily="49" charset="-122"/>
            </a:rPr>
            <a:t>——</a:t>
          </a:r>
          <a:r>
            <a:rPr lang="zh-CN" altLang="en-US" sz="2000" b="1" kern="1200" dirty="0">
              <a:latin typeface="黑体" pitchFamily="49" charset="-122"/>
              <a:ea typeface="黑体" pitchFamily="49" charset="-122"/>
            </a:rPr>
            <a:t>控制项</a:t>
          </a:r>
          <a:endParaRPr lang="zh-CN" altLang="en-US" sz="2000" kern="1200" dirty="0">
            <a:latin typeface="黑体" pitchFamily="49" charset="-122"/>
            <a:ea typeface="黑体"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节地措施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一般项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itchFamily="49" charset="-122"/>
              <a:ea typeface="黑体" pitchFamily="49" charset="-122"/>
            </a:rPr>
            <a:t>节地措施</a:t>
          </a:r>
          <a:r>
            <a:rPr lang="en-US" altLang="zh-CN" sz="2000" b="1" kern="1200" dirty="0">
              <a:latin typeface="黑体" pitchFamily="49" charset="-122"/>
              <a:ea typeface="黑体" pitchFamily="49" charset="-122"/>
            </a:rPr>
            <a:t>——</a:t>
          </a:r>
          <a:r>
            <a:rPr lang="zh-CN" altLang="en-US" sz="2000" b="1" kern="1200" dirty="0">
              <a:latin typeface="黑体" pitchFamily="49" charset="-122"/>
              <a:ea typeface="黑体" pitchFamily="49" charset="-122"/>
            </a:rPr>
            <a:t>优选项</a:t>
          </a:r>
          <a:endParaRPr lang="zh-CN" altLang="en-US" sz="2000" kern="1200" dirty="0">
            <a:latin typeface="黑体" pitchFamily="49" charset="-122"/>
            <a:ea typeface="黑体"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环境保护措施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一般项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环境保护措施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一般项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itchFamily="49" charset="-122"/>
              <a:ea typeface="黑体" pitchFamily="49" charset="-122"/>
            </a:rPr>
            <a:t>环境保护措施</a:t>
          </a:r>
          <a:r>
            <a:rPr lang="en-US" altLang="zh-CN" sz="2000" b="1" kern="1200" dirty="0">
              <a:latin typeface="黑体" pitchFamily="49" charset="-122"/>
              <a:ea typeface="黑体" pitchFamily="49" charset="-122"/>
            </a:rPr>
            <a:t>——</a:t>
          </a:r>
          <a:r>
            <a:rPr lang="zh-CN" altLang="en-US" sz="2000" b="1" kern="1200" dirty="0">
              <a:latin typeface="黑体" pitchFamily="49" charset="-122"/>
              <a:ea typeface="黑体" pitchFamily="49" charset="-122"/>
            </a:rPr>
            <a:t>一般项</a:t>
          </a:r>
          <a:endParaRPr lang="zh-CN" altLang="en-US" sz="2000" kern="1200" dirty="0">
            <a:latin typeface="黑体" pitchFamily="49" charset="-122"/>
            <a:ea typeface="黑体"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itchFamily="49" charset="-122"/>
              <a:ea typeface="黑体" pitchFamily="49" charset="-122"/>
            </a:rPr>
            <a:t>环境保护措施</a:t>
          </a:r>
          <a:r>
            <a:rPr lang="en-US" altLang="zh-CN" sz="2000" b="1" kern="1200" dirty="0">
              <a:latin typeface="黑体" pitchFamily="49" charset="-122"/>
              <a:ea typeface="黑体" pitchFamily="49" charset="-122"/>
            </a:rPr>
            <a:t>——</a:t>
          </a:r>
          <a:r>
            <a:rPr lang="zh-CN" altLang="en-US" sz="2000" b="1" kern="1200" dirty="0">
              <a:latin typeface="黑体" pitchFamily="49" charset="-122"/>
              <a:ea typeface="黑体" pitchFamily="49" charset="-122"/>
            </a:rPr>
            <a:t>一般项</a:t>
          </a:r>
          <a:endParaRPr lang="zh-CN" altLang="en-US" sz="2000" kern="1200" dirty="0">
            <a:latin typeface="黑体" pitchFamily="49" charset="-122"/>
            <a:ea typeface="黑体"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1F447-F642-48F7-B917-6CF0A92C25F1}">
      <dsp:nvSpPr>
        <dsp:cNvPr id="0" name=""/>
        <dsp:cNvSpPr/>
      </dsp:nvSpPr>
      <dsp:spPr>
        <a:xfrm rot="10800000">
          <a:off x="560401" y="0"/>
          <a:ext cx="3467957" cy="634976"/>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0007" tIns="76200" rIns="14224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黑体" panose="02010609060101010101" pitchFamily="49" charset="-122"/>
              <a:ea typeface="黑体" panose="02010609060101010101" pitchFamily="49" charset="-122"/>
            </a:rPr>
            <a:t>环境保护措施</a:t>
          </a:r>
          <a:r>
            <a:rPr lang="en-US" altLang="zh-CN" sz="2000" b="1" kern="1200" dirty="0">
              <a:latin typeface="黑体" panose="02010609060101010101" pitchFamily="49" charset="-122"/>
              <a:ea typeface="黑体" panose="02010609060101010101" pitchFamily="49" charset="-122"/>
            </a:rPr>
            <a:t>——</a:t>
          </a:r>
          <a:r>
            <a:rPr lang="zh-CN" altLang="en-US" sz="2000" b="1" kern="1200" dirty="0">
              <a:latin typeface="黑体" panose="02010609060101010101" pitchFamily="49" charset="-122"/>
              <a:ea typeface="黑体" panose="02010609060101010101" pitchFamily="49" charset="-122"/>
            </a:rPr>
            <a:t>一般项</a:t>
          </a:r>
          <a:endParaRPr lang="zh-CN" altLang="en-US" sz="2000" kern="1200" dirty="0">
            <a:latin typeface="黑体" panose="02010609060101010101" pitchFamily="49" charset="-122"/>
            <a:ea typeface="黑体" panose="02010609060101010101" pitchFamily="49" charset="-122"/>
          </a:endParaRPr>
        </a:p>
      </dsp:txBody>
      <dsp:txXfrm rot="10800000">
        <a:off x="719145" y="0"/>
        <a:ext cx="3309213" cy="634976"/>
      </dsp:txXfrm>
    </dsp:sp>
    <dsp:sp modelId="{60809975-A5A9-467E-B6D3-A33835EEC797}">
      <dsp:nvSpPr>
        <dsp:cNvPr id="0" name=""/>
        <dsp:cNvSpPr/>
      </dsp:nvSpPr>
      <dsp:spPr>
        <a:xfrm>
          <a:off x="344382" y="0"/>
          <a:ext cx="634976" cy="634976"/>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1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1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1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1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15">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16">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3#17">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3#18">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3#19">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3#20">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3#2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3#2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3#2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3#25">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3#26">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3#27">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3#28">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3#29">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3#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3#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3#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3#3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3#35">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3#36">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3#37">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3#37">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3#39">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3#39">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3#4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3#45">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3#46">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3#47">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vList3#48">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List3#48">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vList3#49">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3#5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5">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6">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7">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9">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10">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10">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1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12">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13">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14">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15">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16">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17">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18">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19">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2">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20">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22">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23">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24">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25">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26">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27">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28">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29">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3">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30">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2#3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2#32">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2#33">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2#34">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2#35">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2#36">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2#37">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2#38">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2#39">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4">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2#40">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2#4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2#42">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2#43">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2#44">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2#45">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5">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6">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7">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8">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9">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27EFFB0C-352D-4BFC-BDB5-30701A7D8913}" type="datetimeFigureOut">
              <a:rPr lang="zh-CN" altLang="en-US"/>
              <a:t>2020/6/6</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atin typeface="Calibri" panose="020F0502020204030204" pitchFamily="34" charset="0"/>
              </a:defRPr>
            </a:lvl1pPr>
          </a:lstStyle>
          <a:p>
            <a:fld id="{0967B73C-F7FB-408C-A61F-33473FC85AD9}" type="slidenum">
              <a:rPr lang="zh-CN" altLang="en-US"/>
              <a:t>‹#›</a:t>
            </a:fld>
            <a:endParaRPr lang="en-US" altLang="zh-CN"/>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48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20483" name="日期占位符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fontAlgn="base">
              <a:spcBef>
                <a:spcPct val="0"/>
              </a:spcBef>
              <a:spcAft>
                <a:spcPct val="0"/>
              </a:spcAft>
            </a:pPr>
            <a:fld id="{452FE5C1-D0B5-4DC6-85FD-22C393EBF07D}" type="datetime1">
              <a:rPr lang="zh-CN" altLang="en-US">
                <a:latin typeface="Calibri" panose="020F0502020204030204" pitchFamily="34" charset="0"/>
                <a:ea typeface="宋体" panose="02010600030101010101" pitchFamily="2" charset="-122"/>
              </a:rPr>
              <a:t>2020/6/6</a:t>
            </a:fld>
            <a:endParaRPr lang="en-US" altLang="zh-CN">
              <a:latin typeface="Calibri" panose="020F0502020204030204" pitchFamily="34" charset="0"/>
              <a:ea typeface="宋体" panose="02010600030101010101" pitchFamily="2" charset="-122"/>
            </a:endParaRPr>
          </a:p>
        </p:txBody>
      </p:sp>
      <p:sp>
        <p:nvSpPr>
          <p:cNvPr id="20484" name="灯片编号占位符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fld id="{7970CDFB-5E6D-4364-9171-C290958B5866}" type="slidenum">
              <a:rPr lang="zh-CN" altLang="en-US">
                <a:latin typeface="Calibri" panose="020F0502020204030204" pitchFamily="34" charset="0"/>
                <a:ea typeface="宋体" panose="02010600030101010101" pitchFamily="2" charset="-122"/>
              </a:rPr>
              <a:t>1</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10</a:t>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11</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12</a:t>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13</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14</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8914"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8915"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fld id="{56140219-CE79-4825-A603-4E86CC1B949A}" type="slidenum">
              <a:rPr lang="zh-CN" altLang="en-US">
                <a:latin typeface="Calibri" panose="020F0502020204030204" pitchFamily="34" charset="0"/>
                <a:ea typeface="宋体" panose="02010600030101010101" pitchFamily="2" charset="-122"/>
              </a:rPr>
              <a:t>15</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幻灯片图像占位符 1"/>
          <p:cNvSpPr>
            <a:spLocks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6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40963"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fld id="{FC77C287-F667-4707-95C9-FC732F4692A2}" type="slidenum">
              <a:rPr lang="zh-CN" altLang="en-US">
                <a:latin typeface="Calibri" panose="020F0502020204030204" pitchFamily="34" charset="0"/>
                <a:ea typeface="宋体" panose="02010600030101010101" pitchFamily="2" charset="-122"/>
              </a:rPr>
              <a:t>16</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17</a:t>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18</a:t>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19</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2</a:t>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608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46083"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fld id="{C1162020-D46D-42F1-9D06-46C6A01736C6}" type="slidenum">
              <a:rPr lang="zh-CN" altLang="en-US">
                <a:latin typeface="Calibri" panose="020F0502020204030204" pitchFamily="34" charset="0"/>
                <a:ea typeface="宋体" panose="02010600030101010101" pitchFamily="2" charset="-122"/>
              </a:rPr>
              <a:t>20</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22</a:t>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23</a:t>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24</a:t>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25</a:t>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26</a:t>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27</a:t>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28</a:t>
            </a:fld>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29</a:t>
            </a:fld>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30</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4"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23555"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fld id="{E317BF5C-437E-491B-B90F-672DCE2E12AD}" type="slidenum">
              <a:rPr lang="zh-CN" altLang="en-US">
                <a:latin typeface="Calibri" panose="020F0502020204030204" pitchFamily="34" charset="0"/>
                <a:ea typeface="宋体" panose="02010600030101010101" pitchFamily="2" charset="-122"/>
              </a:rPr>
              <a:t>3</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31</a:t>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32</a:t>
            </a:fld>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33</a:t>
            </a:fld>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34</a:t>
            </a:fld>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幻灯片图像占位符 1"/>
          <p:cNvSpPr>
            <a:spLocks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4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61443"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fld id="{FBDD45F2-A11C-423B-942B-033A427305FD}" type="slidenum">
              <a:rPr lang="zh-CN" altLang="en-US">
                <a:latin typeface="Calibri" panose="020F0502020204030204" pitchFamily="34" charset="0"/>
                <a:ea typeface="宋体" panose="02010600030101010101" pitchFamily="2" charset="-122"/>
              </a:rPr>
              <a:t>35</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幻灯片图像占位符 1"/>
          <p:cNvSpPr>
            <a:spLocks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349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63491" name="日期占位符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fontAlgn="base">
              <a:spcBef>
                <a:spcPct val="0"/>
              </a:spcBef>
              <a:spcAft>
                <a:spcPct val="0"/>
              </a:spcAft>
            </a:pPr>
            <a:fld id="{6A66E5E1-0F2B-4D7E-9C45-3B0F9D1B001D}" type="datetime1">
              <a:rPr lang="zh-CN" altLang="en-US">
                <a:latin typeface="Calibri" panose="020F0502020204030204" pitchFamily="34" charset="0"/>
                <a:ea typeface="宋体" panose="02010600030101010101" pitchFamily="2" charset="-122"/>
              </a:rPr>
              <a:t>2020/6/6</a:t>
            </a:fld>
            <a:endParaRPr lang="en-US" altLang="zh-CN">
              <a:latin typeface="Calibri" panose="020F0502020204030204" pitchFamily="34" charset="0"/>
              <a:ea typeface="宋体" panose="02010600030101010101" pitchFamily="2" charset="-122"/>
            </a:endParaRPr>
          </a:p>
        </p:txBody>
      </p:sp>
      <p:sp>
        <p:nvSpPr>
          <p:cNvPr id="63492" name="灯片编号占位符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fld id="{BA911ED0-4A8D-4941-B90B-293B43239B53}" type="slidenum">
              <a:rPr lang="zh-CN" altLang="en-US">
                <a:latin typeface="Calibri" panose="020F0502020204030204" pitchFamily="34" charset="0"/>
                <a:ea typeface="宋体" panose="02010600030101010101" pitchFamily="2" charset="-122"/>
              </a:rPr>
              <a:t>36</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幻灯片图像占位符 1"/>
          <p:cNvSpPr>
            <a:spLocks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5538"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65539" name="日期占位符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fontAlgn="base">
              <a:spcBef>
                <a:spcPct val="0"/>
              </a:spcBef>
              <a:spcAft>
                <a:spcPct val="0"/>
              </a:spcAft>
            </a:pPr>
            <a:fld id="{701F0EE9-8DC2-4D90-972D-98F2DE1F837A}" type="datetime1">
              <a:rPr lang="zh-CN" altLang="en-US">
                <a:latin typeface="Calibri" panose="020F0502020204030204" pitchFamily="34" charset="0"/>
                <a:ea typeface="宋体" panose="02010600030101010101" pitchFamily="2" charset="-122"/>
              </a:rPr>
              <a:t>2020/6/6</a:t>
            </a:fld>
            <a:endParaRPr lang="en-US" altLang="zh-CN">
              <a:latin typeface="Calibri" panose="020F0502020204030204" pitchFamily="34" charset="0"/>
              <a:ea typeface="宋体" panose="02010600030101010101" pitchFamily="2" charset="-122"/>
            </a:endParaRPr>
          </a:p>
        </p:txBody>
      </p:sp>
      <p:sp>
        <p:nvSpPr>
          <p:cNvPr id="65540" name="灯片编号占位符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fld id="{DC9250D0-77BF-4EBA-BCED-BCF066B8E4BE}" type="slidenum">
              <a:rPr lang="zh-CN" altLang="en-US">
                <a:latin typeface="Calibri" panose="020F0502020204030204" pitchFamily="34" charset="0"/>
                <a:ea typeface="宋体" panose="02010600030101010101" pitchFamily="2" charset="-122"/>
              </a:rPr>
              <a:t>37</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38</a:t>
            </a:fld>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39</a:t>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40</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4</a:t>
            </a:fld>
            <a:endParaRPr lang="en-US" altLang="zh-CN"/>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41</a:t>
            </a:fld>
            <a:endParaRPr lang="en-US"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42</a:t>
            </a:fld>
            <a:endParaRPr lang="en-US"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43</a:t>
            </a:fld>
            <a:endParaRPr lang="en-US" altLang="zh-C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44</a:t>
            </a:fld>
            <a:endParaRPr lang="en-US" altLang="zh-C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45</a:t>
            </a:fld>
            <a:endParaRPr lang="en-US" altLang="zh-CN"/>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46</a:t>
            </a:fld>
            <a:endParaRPr lang="en-US" altLang="zh-C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47</a:t>
            </a:fld>
            <a:endParaRPr lang="en-US" altLang="zh-CN"/>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48</a:t>
            </a:fld>
            <a:endParaRPr lang="en-US" altLang="zh-CN"/>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49</a:t>
            </a:fld>
            <a:endParaRPr lang="en-US" altLang="zh-CN"/>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50</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5</a:t>
            </a:fld>
            <a:endParaRPr lang="en-US" altLang="zh-CN"/>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51</a:t>
            </a:fld>
            <a:endParaRPr lang="en-US" altLang="zh-CN"/>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52</a:t>
            </a:fld>
            <a:endParaRPr lang="en-US" altLang="zh-CN"/>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幻灯片图像占位符 1"/>
          <p:cNvSpPr>
            <a:spLocks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294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82947"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fld id="{7B15CD61-A8E4-43AF-B7C0-8E94D55EB570}" type="slidenum">
              <a:rPr lang="zh-CN" altLang="en-US">
                <a:latin typeface="Calibri" panose="020F0502020204030204" pitchFamily="34" charset="0"/>
                <a:ea typeface="宋体" panose="02010600030101010101" pitchFamily="2" charset="-122"/>
              </a:rPr>
              <a:t>53</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54</a:t>
            </a:fld>
            <a:endParaRPr lang="en-US" altLang="zh-CN"/>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55</a:t>
            </a:fld>
            <a:endParaRPr lang="en-US" altLang="zh-CN"/>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56</a:t>
            </a:fld>
            <a:endParaRPr lang="en-US" altLang="zh-CN"/>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57</a:t>
            </a:fld>
            <a:endParaRPr lang="en-US" altLang="zh-CN"/>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58</a:t>
            </a:fld>
            <a:endParaRPr lang="en-US" altLang="zh-CN"/>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幻灯片图像占位符 1"/>
          <p:cNvSpPr>
            <a:spLocks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0114"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90115"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fld id="{B4637634-09ED-4AE9-A749-DD0139697426}" type="slidenum">
              <a:rPr lang="zh-CN" altLang="en-US">
                <a:latin typeface="Calibri" panose="020F0502020204030204" pitchFamily="34" charset="0"/>
                <a:ea typeface="宋体" panose="02010600030101010101" pitchFamily="2" charset="-122"/>
              </a:rPr>
              <a:t>59</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60</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765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54" tIns="45327" rIns="90654" bIns="45327" numCol="1" anchor="t" anchorCtr="0" compatLnSpc="1"/>
          <a:lstStyle/>
          <a:p>
            <a:pPr>
              <a:spcBef>
                <a:spcPct val="0"/>
              </a:spcBef>
            </a:pPr>
            <a:endParaRPr lang="zh-CN" altLang="en-US"/>
          </a:p>
        </p:txBody>
      </p:sp>
      <p:sp>
        <p:nvSpPr>
          <p:cNvPr id="27651" name="日期占位符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fontAlgn="base">
              <a:spcBef>
                <a:spcPct val="0"/>
              </a:spcBef>
              <a:spcAft>
                <a:spcPct val="0"/>
              </a:spcAft>
            </a:pPr>
            <a:fld id="{2E6D1098-481C-4A01-ACBF-ED7697F47368}" type="datetime1">
              <a:rPr lang="zh-CN" altLang="en-US">
                <a:latin typeface="Calibri" panose="020F0502020204030204" pitchFamily="34" charset="0"/>
                <a:ea typeface="宋体" panose="02010600030101010101" pitchFamily="2" charset="-122"/>
              </a:rPr>
              <a:t>2020/6/6</a:t>
            </a:fld>
            <a:endParaRPr lang="en-US" altLang="zh-CN">
              <a:latin typeface="Calibri" panose="020F0502020204030204" pitchFamily="34" charset="0"/>
              <a:ea typeface="微软雅黑" panose="020B0503020204020204" pitchFamily="34" charset="-122"/>
            </a:endParaRPr>
          </a:p>
        </p:txBody>
      </p:sp>
      <p:sp>
        <p:nvSpPr>
          <p:cNvPr id="27652" name="灯片编号占位符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fld id="{3D457274-9301-4DE6-95C1-7CD55FB9BDC9}" type="slidenum">
              <a:rPr lang="zh-CN" altLang="en-US">
                <a:latin typeface="Calibri" panose="020F0502020204030204" pitchFamily="34" charset="0"/>
                <a:ea typeface="宋体" panose="02010600030101010101" pitchFamily="2" charset="-122"/>
              </a:rPr>
              <a:t>6</a:t>
            </a:fld>
            <a:endParaRPr lang="en-US" altLang="zh-CN">
              <a:latin typeface="Calibri" panose="020F0502020204030204" pitchFamily="34" charset="0"/>
              <a:ea typeface="微软雅黑" panose="020B0503020204020204" pitchFamily="34" charset="-122"/>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61</a:t>
            </a:fld>
            <a:endParaRPr lang="en-US" altLang="zh-CN"/>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62</a:t>
            </a:fld>
            <a:endParaRPr lang="en-US" altLang="zh-CN"/>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63</a:t>
            </a:fld>
            <a:endParaRPr lang="en-US" altLang="zh-CN"/>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64</a:t>
            </a:fld>
            <a:endParaRPr lang="en-US" altLang="zh-CN"/>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65</a:t>
            </a:fld>
            <a:endParaRPr lang="en-US" altLang="zh-CN"/>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66</a:t>
            </a:fld>
            <a:endParaRPr lang="en-US" altLang="zh-CN"/>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幻灯片图像占位符 1"/>
          <p:cNvSpPr>
            <a:spLocks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933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9933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fld id="{1DEFA6B6-30EA-47AC-8ABC-B791EE253EB4}" type="slidenum">
              <a:rPr lang="zh-CN" altLang="en-US">
                <a:latin typeface="Calibri" panose="020F0502020204030204" pitchFamily="34" charset="0"/>
                <a:ea typeface="宋体" panose="02010600030101010101" pitchFamily="2" charset="-122"/>
              </a:rPr>
              <a:t>67</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68</a:t>
            </a:fld>
            <a:endParaRPr lang="en-US" altLang="zh-CN"/>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69</a:t>
            </a:fld>
            <a:endParaRPr lang="en-US" altLang="zh-CN"/>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342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fld id="{13AAC375-2D58-4885-A836-2AF814BC3FC8}" type="slidenum">
              <a:rPr lang="zh-CN" altLang="en-US">
                <a:latin typeface="Calibri" panose="020F0502020204030204" pitchFamily="34" charset="0"/>
                <a:ea typeface="宋体" panose="02010600030101010101" pitchFamily="2" charset="-122"/>
              </a:rPr>
              <a:t>70</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7</a:t>
            </a:fld>
            <a:endParaRPr lang="en-US" altLang="zh-CN"/>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71</a:t>
            </a:fld>
            <a:endParaRPr lang="en-US" altLang="zh-CN"/>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72</a:t>
            </a:fld>
            <a:endParaRPr lang="en-US" altLang="zh-CN"/>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幻灯片图像占位符 1"/>
          <p:cNvSpPr>
            <a:spLocks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752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07523"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fld id="{1BC8B36A-5AA9-4801-ACF1-58ECE7A951BF}" type="slidenum">
              <a:rPr lang="zh-CN" altLang="en-US">
                <a:latin typeface="Calibri" panose="020F0502020204030204" pitchFamily="34" charset="0"/>
                <a:ea typeface="宋体" panose="02010600030101010101" pitchFamily="2" charset="-122"/>
              </a:rPr>
              <a:t>73</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74</a:t>
            </a:fld>
            <a:endParaRPr lang="en-US" altLang="zh-CN"/>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75</a:t>
            </a:fld>
            <a:endParaRPr lang="en-US" altLang="zh-CN"/>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76</a:t>
            </a:fld>
            <a:endParaRPr lang="en-US" altLang="zh-CN"/>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77</a:t>
            </a:fld>
            <a:endParaRPr lang="en-US" altLang="zh-CN"/>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3666"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13667"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fld id="{A022E5D8-835F-40B0-A0A5-96640A6407F5}" type="slidenum">
              <a:rPr lang="zh-CN" altLang="en-US">
                <a:latin typeface="Calibri" panose="020F0502020204030204" pitchFamily="34" charset="0"/>
                <a:ea typeface="宋体" panose="02010600030101010101" pitchFamily="2" charset="-122"/>
              </a:rPr>
              <a:t>78</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79</a:t>
            </a:fld>
            <a:endParaRPr lang="en-US" altLang="zh-CN"/>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80</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072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0723"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fld id="{03E6AE63-56C8-4866-9CE8-0E3E10D75C02}" type="slidenum">
              <a:rPr lang="zh-CN" altLang="en-US">
                <a:latin typeface="Calibri" panose="020F0502020204030204" pitchFamily="34" charset="0"/>
                <a:ea typeface="宋体" panose="02010600030101010101" pitchFamily="2" charset="-122"/>
              </a:rPr>
              <a:t>8</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776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17763"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fld id="{D97B0A54-E607-461C-B756-15301DFFBAC9}" type="slidenum">
              <a:rPr lang="zh-CN" altLang="en-US">
                <a:latin typeface="Calibri" panose="020F0502020204030204" pitchFamily="34" charset="0"/>
                <a:ea typeface="宋体" panose="02010600030101010101" pitchFamily="2" charset="-122"/>
              </a:rPr>
              <a:t>81</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82</a:t>
            </a:fld>
            <a:endParaRPr lang="en-US" altLang="zh-CN"/>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83</a:t>
            </a:fld>
            <a:endParaRPr lang="en-US" altLang="zh-CN"/>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84</a:t>
            </a:fld>
            <a:endParaRPr lang="en-US" altLang="zh-CN"/>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882"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22883"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fld id="{795C3A76-8F43-4162-BA44-D3DB9F28804E}" type="slidenum">
              <a:rPr lang="zh-CN" altLang="en-US">
                <a:latin typeface="Calibri" panose="020F0502020204030204" pitchFamily="34" charset="0"/>
                <a:ea typeface="宋体" panose="02010600030101010101" pitchFamily="2" charset="-122"/>
              </a:rPr>
              <a:t>85</a:t>
            </a:fld>
            <a:endParaRPr lang="en-US" altLang="zh-CN">
              <a:latin typeface="Calibri" panose="020F0502020204030204" pitchFamily="34" charset="0"/>
              <a:ea typeface="宋体" panose="02010600030101010101" pitchFamily="2" charset="-122"/>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86</a:t>
            </a:fld>
            <a:endParaRPr lang="en-US" altLang="zh-CN"/>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87</a:t>
            </a:fld>
            <a:endParaRPr lang="en-US" altLang="zh-CN"/>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88</a:t>
            </a:fld>
            <a:endParaRPr lang="en-US" altLang="zh-CN"/>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89</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67B73C-F7FB-408C-A61F-33473FC85AD9}" type="slidenum">
              <a:rPr lang="zh-CN" altLang="en-US" smtClean="0"/>
              <a:t>9</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矩形 10"/>
          <p:cNvSpPr/>
          <p:nvPr userDrawn="1"/>
        </p:nvSpPr>
        <p:spPr>
          <a:xfrm>
            <a:off x="0" y="0"/>
            <a:ext cx="9153525" cy="687705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rgbClr val="FFFFFF"/>
              </a:solidFill>
            </a:endParaRPr>
          </a:p>
        </p:txBody>
      </p:sp>
      <p:cxnSp>
        <p:nvCxnSpPr>
          <p:cNvPr id="3" name="肘形连接符 7"/>
          <p:cNvCxnSpPr/>
          <p:nvPr userDrawn="1"/>
        </p:nvCxnSpPr>
        <p:spPr>
          <a:xfrm>
            <a:off x="0" y="2428875"/>
            <a:ext cx="9144000" cy="3000375"/>
          </a:xfrm>
          <a:prstGeom prst="bentConnector3">
            <a:avLst>
              <a:gd name="adj1" fmla="val 60944"/>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KSO_Shape"/>
          <p:cNvSpPr/>
          <p:nvPr userDrawn="1"/>
        </p:nvSpPr>
        <p:spPr bwMode="auto">
          <a:xfrm>
            <a:off x="5789613" y="4286250"/>
            <a:ext cx="571500" cy="500063"/>
          </a:xfrm>
          <a:custGeom>
            <a:avLst/>
            <a:gdLst>
              <a:gd name="T0" fmla="*/ 1079664 w 8375649"/>
              <a:gd name="T1" fmla="*/ 1200052 h 8974137"/>
              <a:gd name="T2" fmla="*/ 1320120 w 8375649"/>
              <a:gd name="T3" fmla="*/ 1200052 h 8974137"/>
              <a:gd name="T4" fmla="*/ 1320120 w 8375649"/>
              <a:gd name="T5" fmla="*/ 1440190 h 8974137"/>
              <a:gd name="T6" fmla="*/ 1079664 w 8375649"/>
              <a:gd name="T7" fmla="*/ 1440190 h 8974137"/>
              <a:gd name="T8" fmla="*/ 719776 w 8375649"/>
              <a:gd name="T9" fmla="*/ 1200052 h 8974137"/>
              <a:gd name="T10" fmla="*/ 959914 w 8375649"/>
              <a:gd name="T11" fmla="*/ 1200052 h 8974137"/>
              <a:gd name="T12" fmla="*/ 959914 w 8375649"/>
              <a:gd name="T13" fmla="*/ 1440190 h 8974137"/>
              <a:gd name="T14" fmla="*/ 719776 w 8375649"/>
              <a:gd name="T15" fmla="*/ 1440190 h 8974137"/>
              <a:gd name="T16" fmla="*/ 359570 w 8375649"/>
              <a:gd name="T17" fmla="*/ 1200052 h 8974137"/>
              <a:gd name="T18" fmla="*/ 599707 w 8375649"/>
              <a:gd name="T19" fmla="*/ 1200052 h 8974137"/>
              <a:gd name="T20" fmla="*/ 599707 w 8375649"/>
              <a:gd name="T21" fmla="*/ 1440190 h 8974137"/>
              <a:gd name="T22" fmla="*/ 359570 w 8375649"/>
              <a:gd name="T23" fmla="*/ 1440190 h 8974137"/>
              <a:gd name="T24" fmla="*/ 1079664 w 8375649"/>
              <a:gd name="T25" fmla="*/ 839846 h 8974137"/>
              <a:gd name="T26" fmla="*/ 1320120 w 8375649"/>
              <a:gd name="T27" fmla="*/ 839846 h 8974137"/>
              <a:gd name="T28" fmla="*/ 1320120 w 8375649"/>
              <a:gd name="T29" fmla="*/ 1080302 h 8974137"/>
              <a:gd name="T30" fmla="*/ 1079664 w 8375649"/>
              <a:gd name="T31" fmla="*/ 1080302 h 8974137"/>
              <a:gd name="T32" fmla="*/ 719776 w 8375649"/>
              <a:gd name="T33" fmla="*/ 839846 h 8974137"/>
              <a:gd name="T34" fmla="*/ 959914 w 8375649"/>
              <a:gd name="T35" fmla="*/ 839846 h 8974137"/>
              <a:gd name="T36" fmla="*/ 959914 w 8375649"/>
              <a:gd name="T37" fmla="*/ 1080302 h 8974137"/>
              <a:gd name="T38" fmla="*/ 719776 w 8375649"/>
              <a:gd name="T39" fmla="*/ 1080302 h 8974137"/>
              <a:gd name="T40" fmla="*/ 180089 w 8375649"/>
              <a:gd name="T41" fmla="*/ 719406 h 8974137"/>
              <a:gd name="T42" fmla="*/ 180089 w 8375649"/>
              <a:gd name="T43" fmla="*/ 1577419 h 8974137"/>
              <a:gd name="T44" fmla="*/ 840163 w 8375649"/>
              <a:gd name="T45" fmla="*/ 1629397 h 8974137"/>
              <a:gd name="T46" fmla="*/ 1500238 w 8375649"/>
              <a:gd name="T47" fmla="*/ 1577419 h 8974137"/>
              <a:gd name="T48" fmla="*/ 1500238 w 8375649"/>
              <a:gd name="T49" fmla="*/ 719406 h 8974137"/>
              <a:gd name="T50" fmla="*/ 180089 w 8375649"/>
              <a:gd name="T51" fmla="*/ 719406 h 8974137"/>
              <a:gd name="T52" fmla="*/ 479986 w 8375649"/>
              <a:gd name="T53" fmla="*/ 0 h 8974137"/>
              <a:gd name="T54" fmla="*/ 599794 w 8375649"/>
              <a:gd name="T55" fmla="*/ 120529 h 8974137"/>
              <a:gd name="T56" fmla="*/ 599794 w 8375649"/>
              <a:gd name="T57" fmla="*/ 186819 h 8974137"/>
              <a:gd name="T58" fmla="*/ 840163 w 8375649"/>
              <a:gd name="T59" fmla="*/ 180040 h 8974137"/>
              <a:gd name="T60" fmla="*/ 959972 w 8375649"/>
              <a:gd name="T61" fmla="*/ 182300 h 8974137"/>
              <a:gd name="T62" fmla="*/ 959972 w 8375649"/>
              <a:gd name="T63" fmla="*/ 300568 h 8974137"/>
              <a:gd name="T64" fmla="*/ 1109920 w 8375649"/>
              <a:gd name="T65" fmla="*/ 450476 h 8974137"/>
              <a:gd name="T66" fmla="*/ 1119716 w 8375649"/>
              <a:gd name="T67" fmla="*/ 448969 h 8974137"/>
              <a:gd name="T68" fmla="*/ 1080533 w 8375649"/>
              <a:gd name="T69" fmla="*/ 360079 h 8974137"/>
              <a:gd name="T70" fmla="*/ 1080533 w 8375649"/>
              <a:gd name="T71" fmla="*/ 120529 h 8974137"/>
              <a:gd name="T72" fmla="*/ 1199588 w 8375649"/>
              <a:gd name="T73" fmla="*/ 0 h 8974137"/>
              <a:gd name="T74" fmla="*/ 1320149 w 8375649"/>
              <a:gd name="T75" fmla="*/ 120529 h 8974137"/>
              <a:gd name="T76" fmla="*/ 1320149 w 8375649"/>
              <a:gd name="T77" fmla="*/ 205652 h 8974137"/>
              <a:gd name="T78" fmla="*/ 1607990 w 8375649"/>
              <a:gd name="T79" fmla="*/ 246330 h 8974137"/>
              <a:gd name="T80" fmla="*/ 1680327 w 8375649"/>
              <a:gd name="T81" fmla="*/ 334467 h 8974137"/>
              <a:gd name="T82" fmla="*/ 1680327 w 8375649"/>
              <a:gd name="T83" fmla="*/ 1644463 h 8974137"/>
              <a:gd name="T84" fmla="*/ 1608744 w 8375649"/>
              <a:gd name="T85" fmla="*/ 1732600 h 8974137"/>
              <a:gd name="T86" fmla="*/ 840163 w 8375649"/>
              <a:gd name="T87" fmla="*/ 1800397 h 8974137"/>
              <a:gd name="T88" fmla="*/ 70830 w 8375649"/>
              <a:gd name="T89" fmla="*/ 1732600 h 8974137"/>
              <a:gd name="T90" fmla="*/ 0 w 8375649"/>
              <a:gd name="T91" fmla="*/ 1644463 h 8974137"/>
              <a:gd name="T92" fmla="*/ 0 w 8375649"/>
              <a:gd name="T93" fmla="*/ 334467 h 8974137"/>
              <a:gd name="T94" fmla="*/ 71583 w 8375649"/>
              <a:gd name="T95" fmla="*/ 246330 h 8974137"/>
              <a:gd name="T96" fmla="*/ 239616 w 8375649"/>
              <a:gd name="T97" fmla="*/ 219212 h 8974137"/>
              <a:gd name="T98" fmla="*/ 239616 w 8375649"/>
              <a:gd name="T99" fmla="*/ 300568 h 8974137"/>
              <a:gd name="T100" fmla="*/ 389565 w 8375649"/>
              <a:gd name="T101" fmla="*/ 450476 h 8974137"/>
              <a:gd name="T102" fmla="*/ 400114 w 8375649"/>
              <a:gd name="T103" fmla="*/ 448969 h 8974137"/>
              <a:gd name="T104" fmla="*/ 360178 w 8375649"/>
              <a:gd name="T105" fmla="*/ 360079 h 8974137"/>
              <a:gd name="T106" fmla="*/ 360178 w 8375649"/>
              <a:gd name="T107" fmla="*/ 120529 h 8974137"/>
              <a:gd name="T108" fmla="*/ 479986 w 8375649"/>
              <a:gd name="T109" fmla="*/ 0 h 89741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375649" h="8974137">
                <a:moveTo>
                  <a:pt x="5381624" y="5981700"/>
                </a:moveTo>
                <a:lnTo>
                  <a:pt x="6580187" y="5981700"/>
                </a:lnTo>
                <a:lnTo>
                  <a:pt x="6580187" y="7178675"/>
                </a:lnTo>
                <a:lnTo>
                  <a:pt x="5381624" y="7178675"/>
                </a:lnTo>
                <a:lnTo>
                  <a:pt x="5381624" y="5981700"/>
                </a:lnTo>
                <a:close/>
                <a:moveTo>
                  <a:pt x="3587749" y="5981700"/>
                </a:moveTo>
                <a:lnTo>
                  <a:pt x="4784724" y="5981700"/>
                </a:lnTo>
                <a:lnTo>
                  <a:pt x="4784724" y="7178675"/>
                </a:lnTo>
                <a:lnTo>
                  <a:pt x="3587749" y="7178675"/>
                </a:lnTo>
                <a:lnTo>
                  <a:pt x="3587749" y="5981700"/>
                </a:lnTo>
                <a:close/>
                <a:moveTo>
                  <a:pt x="1792287" y="5981700"/>
                </a:moveTo>
                <a:lnTo>
                  <a:pt x="2989262" y="5981700"/>
                </a:lnTo>
                <a:lnTo>
                  <a:pt x="2989262" y="7178675"/>
                </a:lnTo>
                <a:lnTo>
                  <a:pt x="1792287" y="7178675"/>
                </a:lnTo>
                <a:lnTo>
                  <a:pt x="1792287" y="5981700"/>
                </a:lnTo>
                <a:close/>
                <a:moveTo>
                  <a:pt x="5381624" y="4186238"/>
                </a:moveTo>
                <a:lnTo>
                  <a:pt x="6580187" y="4186238"/>
                </a:lnTo>
                <a:lnTo>
                  <a:pt x="6580187" y="5384800"/>
                </a:lnTo>
                <a:lnTo>
                  <a:pt x="5381624" y="5384800"/>
                </a:lnTo>
                <a:lnTo>
                  <a:pt x="5381624" y="4186238"/>
                </a:lnTo>
                <a:close/>
                <a:moveTo>
                  <a:pt x="3587750" y="4186238"/>
                </a:moveTo>
                <a:lnTo>
                  <a:pt x="4784724" y="4186238"/>
                </a:lnTo>
                <a:lnTo>
                  <a:pt x="4784724" y="5384800"/>
                </a:lnTo>
                <a:lnTo>
                  <a:pt x="3587750" y="5384800"/>
                </a:lnTo>
                <a:lnTo>
                  <a:pt x="3587750" y="4186238"/>
                </a:lnTo>
                <a:close/>
                <a:moveTo>
                  <a:pt x="897659" y="3585900"/>
                </a:moveTo>
                <a:cubicBezTo>
                  <a:pt x="897659" y="3585900"/>
                  <a:pt x="897659" y="3585900"/>
                  <a:pt x="897659" y="7862696"/>
                </a:cubicBezTo>
                <a:cubicBezTo>
                  <a:pt x="1461044" y="7952813"/>
                  <a:pt x="2655418" y="8121782"/>
                  <a:pt x="4187824" y="8121782"/>
                </a:cubicBezTo>
                <a:cubicBezTo>
                  <a:pt x="5723986" y="8121782"/>
                  <a:pt x="6914605" y="7952813"/>
                  <a:pt x="7477990" y="7862696"/>
                </a:cubicBezTo>
                <a:lnTo>
                  <a:pt x="7477990" y="3585900"/>
                </a:lnTo>
                <a:cubicBezTo>
                  <a:pt x="7477990" y="3585900"/>
                  <a:pt x="7477990" y="3585900"/>
                  <a:pt x="897659" y="3585900"/>
                </a:cubicBezTo>
                <a:close/>
                <a:moveTo>
                  <a:pt x="2392506" y="0"/>
                </a:moveTo>
                <a:cubicBezTo>
                  <a:pt x="2723025" y="0"/>
                  <a:pt x="2989694" y="270350"/>
                  <a:pt x="2989694" y="600779"/>
                </a:cubicBezTo>
                <a:cubicBezTo>
                  <a:pt x="2989694" y="600779"/>
                  <a:pt x="2989694" y="600779"/>
                  <a:pt x="2989694" y="931207"/>
                </a:cubicBezTo>
                <a:cubicBezTo>
                  <a:pt x="3361528" y="912433"/>
                  <a:pt x="3763409" y="897413"/>
                  <a:pt x="4187824" y="897413"/>
                </a:cubicBezTo>
                <a:cubicBezTo>
                  <a:pt x="4390643" y="897413"/>
                  <a:pt x="4589705" y="901168"/>
                  <a:pt x="4785012" y="908678"/>
                </a:cubicBezTo>
                <a:cubicBezTo>
                  <a:pt x="4785012" y="908678"/>
                  <a:pt x="4785012" y="908678"/>
                  <a:pt x="4785012" y="1498193"/>
                </a:cubicBezTo>
                <a:cubicBezTo>
                  <a:pt x="4785012" y="1911228"/>
                  <a:pt x="5119287" y="2245412"/>
                  <a:pt x="5532435" y="2245412"/>
                </a:cubicBezTo>
                <a:cubicBezTo>
                  <a:pt x="5551215" y="2245412"/>
                  <a:pt x="5566238" y="2241657"/>
                  <a:pt x="5581262" y="2237902"/>
                </a:cubicBezTo>
                <a:cubicBezTo>
                  <a:pt x="5461073" y="2129011"/>
                  <a:pt x="5385955" y="1971306"/>
                  <a:pt x="5385955" y="1794827"/>
                </a:cubicBezTo>
                <a:cubicBezTo>
                  <a:pt x="5385955" y="1794827"/>
                  <a:pt x="5385955" y="1794827"/>
                  <a:pt x="5385955" y="600779"/>
                </a:cubicBezTo>
                <a:cubicBezTo>
                  <a:pt x="5385955" y="270350"/>
                  <a:pt x="5648868" y="0"/>
                  <a:pt x="5979387" y="0"/>
                </a:cubicBezTo>
                <a:cubicBezTo>
                  <a:pt x="6309906" y="0"/>
                  <a:pt x="6580331" y="270350"/>
                  <a:pt x="6580331" y="600779"/>
                </a:cubicBezTo>
                <a:cubicBezTo>
                  <a:pt x="6580331" y="600779"/>
                  <a:pt x="6580331" y="600779"/>
                  <a:pt x="6580331" y="1025079"/>
                </a:cubicBezTo>
                <a:cubicBezTo>
                  <a:pt x="7440431" y="1115196"/>
                  <a:pt x="7977524" y="1220332"/>
                  <a:pt x="8015083" y="1227842"/>
                </a:cubicBezTo>
                <a:cubicBezTo>
                  <a:pt x="8225413" y="1269146"/>
                  <a:pt x="8375649" y="1453134"/>
                  <a:pt x="8375649" y="1667162"/>
                </a:cubicBezTo>
                <a:cubicBezTo>
                  <a:pt x="8375649" y="1667162"/>
                  <a:pt x="8375649" y="1667162"/>
                  <a:pt x="8375649" y="8196879"/>
                </a:cubicBezTo>
                <a:cubicBezTo>
                  <a:pt x="8375649" y="8407152"/>
                  <a:pt x="8225413" y="8591140"/>
                  <a:pt x="8018839" y="8636199"/>
                </a:cubicBezTo>
                <a:cubicBezTo>
                  <a:pt x="7954989" y="8651218"/>
                  <a:pt x="6433851" y="8974137"/>
                  <a:pt x="4187824" y="8974137"/>
                </a:cubicBezTo>
                <a:cubicBezTo>
                  <a:pt x="1938042" y="8974137"/>
                  <a:pt x="416904" y="8651218"/>
                  <a:pt x="353054" y="8636199"/>
                </a:cubicBezTo>
                <a:cubicBezTo>
                  <a:pt x="146480" y="8591140"/>
                  <a:pt x="0" y="8407152"/>
                  <a:pt x="0" y="8196879"/>
                </a:cubicBezTo>
                <a:cubicBezTo>
                  <a:pt x="0" y="8196879"/>
                  <a:pt x="0" y="8196879"/>
                  <a:pt x="0" y="1667162"/>
                </a:cubicBezTo>
                <a:cubicBezTo>
                  <a:pt x="0" y="1453134"/>
                  <a:pt x="150236" y="1269146"/>
                  <a:pt x="356810" y="1227842"/>
                </a:cubicBezTo>
                <a:cubicBezTo>
                  <a:pt x="386857" y="1220332"/>
                  <a:pt x="691085" y="1160254"/>
                  <a:pt x="1194375" y="1092667"/>
                </a:cubicBezTo>
                <a:cubicBezTo>
                  <a:pt x="1194375" y="1092667"/>
                  <a:pt x="1194375" y="1092667"/>
                  <a:pt x="1194375" y="1498193"/>
                </a:cubicBezTo>
                <a:cubicBezTo>
                  <a:pt x="1194375" y="1911228"/>
                  <a:pt x="1528650" y="2245412"/>
                  <a:pt x="1941798" y="2245412"/>
                </a:cubicBezTo>
                <a:cubicBezTo>
                  <a:pt x="1960578" y="2245412"/>
                  <a:pt x="1975601" y="2241657"/>
                  <a:pt x="1994381" y="2237902"/>
                </a:cubicBezTo>
                <a:cubicBezTo>
                  <a:pt x="1870436" y="2129011"/>
                  <a:pt x="1795319" y="1971306"/>
                  <a:pt x="1795319" y="1794827"/>
                </a:cubicBezTo>
                <a:cubicBezTo>
                  <a:pt x="1795319" y="1794827"/>
                  <a:pt x="1795319" y="1794827"/>
                  <a:pt x="1795319" y="600779"/>
                </a:cubicBezTo>
                <a:cubicBezTo>
                  <a:pt x="1795319" y="270350"/>
                  <a:pt x="2061987" y="0"/>
                  <a:pt x="2392506" y="0"/>
                </a:cubicBezTo>
                <a:close/>
              </a:path>
            </a:pathLst>
          </a:custGeom>
          <a:solidFill>
            <a:schemeClr val="bg1"/>
          </a:solidFill>
          <a:ln w="9525">
            <a:solidFill>
              <a:schemeClr val="accent1"/>
            </a:solidFill>
            <a:round/>
          </a:ln>
        </p:spPr>
        <p:txBody>
          <a:bodyPr anchor="ctr" anchorCtr="1"/>
          <a:lstStyle/>
          <a:p>
            <a:pPr fontAlgn="auto">
              <a:spcBef>
                <a:spcPts val="0"/>
              </a:spcBef>
              <a:spcAft>
                <a:spcPts val="0"/>
              </a:spcAft>
              <a:defRPr/>
            </a:pPr>
            <a:endParaRPr lang="zh-CN" altLang="en-US">
              <a:latin typeface="+mn-lt"/>
              <a:ea typeface="+mn-ea"/>
            </a:endParaRPr>
          </a:p>
        </p:txBody>
      </p:sp>
      <p:pic>
        <p:nvPicPr>
          <p:cNvPr id="5" name="图片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2349500"/>
            <a:ext cx="5637212"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fontAlgn="auto">
              <a:spcBef>
                <a:spcPts val="0"/>
              </a:spcBef>
              <a:spcAft>
                <a:spcPts val="0"/>
              </a:spcAft>
            </a:pPr>
            <a:fld id="{530820CF-B880-4189-942D-D702A7CBA730}" type="datetimeFigureOut">
              <a:rPr lang="zh-CN" altLang="en-US" smtClean="0">
                <a:solidFill>
                  <a:prstClr val="black">
                    <a:tint val="75000"/>
                  </a:prstClr>
                </a:solidFill>
                <a:latin typeface="Calibri" panose="020F0502020204030204"/>
              </a:rPr>
              <a:t>2020/6/6</a:t>
            </a:fld>
            <a:endParaRPr lang="zh-CN" altLang="en-US">
              <a:solidFill>
                <a:prstClr val="black">
                  <a:tint val="75000"/>
                </a:prstClr>
              </a:solidFill>
              <a:latin typeface="Calibri" panose="020F0502020204030204"/>
            </a:endParaRPr>
          </a:p>
        </p:txBody>
      </p:sp>
      <p:sp>
        <p:nvSpPr>
          <p:cNvPr id="3" name="页脚占位符 2"/>
          <p:cNvSpPr>
            <a:spLocks noGrp="1"/>
          </p:cNvSpPr>
          <p:nvPr>
            <p:ph type="ftr" sz="quarter" idx="11"/>
          </p:nvPr>
        </p:nvSpPr>
        <p:spPr/>
        <p:txBody>
          <a:bodyPr/>
          <a:lstStyle/>
          <a:p>
            <a:pPr defTabSz="685800" fontAlgn="auto">
              <a:spcBef>
                <a:spcPts val="0"/>
              </a:spcBef>
              <a:spcAft>
                <a:spcPts val="0"/>
              </a:spcAft>
            </a:pPr>
            <a:endParaRPr lang="zh-CN" altLang="en-US">
              <a:solidFill>
                <a:prstClr val="black">
                  <a:tint val="75000"/>
                </a:prstClr>
              </a:solidFill>
              <a:latin typeface="Calibri" panose="020F0502020204030204"/>
            </a:endParaRPr>
          </a:p>
        </p:txBody>
      </p:sp>
      <p:sp>
        <p:nvSpPr>
          <p:cNvPr id="4" name="灯片编号占位符 3"/>
          <p:cNvSpPr>
            <a:spLocks noGrp="1"/>
          </p:cNvSpPr>
          <p:nvPr>
            <p:ph type="sldNum" sz="quarter" idx="12"/>
          </p:nvPr>
        </p:nvSpPr>
        <p:spPr/>
        <p:txBody>
          <a:bodyPr/>
          <a:lstStyle/>
          <a:p>
            <a:pPr defTabSz="685800" fontAlgn="auto">
              <a:spcBef>
                <a:spcPts val="0"/>
              </a:spcBef>
              <a:spcAft>
                <a:spcPts val="0"/>
              </a:spcAft>
            </a:pPr>
            <a:fld id="{0C913308-F349-4B6D-A68A-DD1791B4A57B}" type="slidenum">
              <a:rPr lang="zh-CN" altLang="en-US" smtClean="0">
                <a:solidFill>
                  <a:prstClr val="black">
                    <a:tint val="75000"/>
                  </a:prstClr>
                </a:solidFill>
                <a:latin typeface="Calibri" panose="020F0502020204030204"/>
              </a:rPr>
              <a:t>‹#›</a:t>
            </a:fld>
            <a:endParaRPr lang="zh-CN" altLang="en-US">
              <a:solidFill>
                <a:prstClr val="black">
                  <a:tint val="75000"/>
                </a:prstClr>
              </a:solidFill>
              <a:latin typeface="Calibri" panose="020F0502020204030204"/>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fontAlgn="auto">
              <a:spcBef>
                <a:spcPts val="0"/>
              </a:spcBef>
              <a:spcAft>
                <a:spcPts val="0"/>
              </a:spcAft>
            </a:pPr>
            <a:fld id="{530820CF-B880-4189-942D-D702A7CBA730}" type="datetimeFigureOut">
              <a:rPr lang="zh-CN" altLang="en-US" smtClean="0">
                <a:solidFill>
                  <a:prstClr val="black">
                    <a:tint val="75000"/>
                  </a:prstClr>
                </a:solidFill>
                <a:latin typeface="Calibri" panose="020F0502020204030204"/>
              </a:rPr>
              <a:t>2020/6/6</a:t>
            </a:fld>
            <a:endParaRPr lang="zh-CN" altLang="en-US">
              <a:solidFill>
                <a:prstClr val="black">
                  <a:tint val="75000"/>
                </a:prstClr>
              </a:solidFill>
              <a:latin typeface="Calibri" panose="020F0502020204030204"/>
            </a:endParaRPr>
          </a:p>
        </p:txBody>
      </p:sp>
      <p:sp>
        <p:nvSpPr>
          <p:cNvPr id="3" name="页脚占位符 2"/>
          <p:cNvSpPr>
            <a:spLocks noGrp="1"/>
          </p:cNvSpPr>
          <p:nvPr>
            <p:ph type="ftr" sz="quarter" idx="11"/>
          </p:nvPr>
        </p:nvSpPr>
        <p:spPr/>
        <p:txBody>
          <a:bodyPr/>
          <a:lstStyle/>
          <a:p>
            <a:pPr defTabSz="685800" fontAlgn="auto">
              <a:spcBef>
                <a:spcPts val="0"/>
              </a:spcBef>
              <a:spcAft>
                <a:spcPts val="0"/>
              </a:spcAft>
            </a:pPr>
            <a:endParaRPr lang="zh-CN" altLang="en-US">
              <a:solidFill>
                <a:prstClr val="black">
                  <a:tint val="75000"/>
                </a:prstClr>
              </a:solidFill>
              <a:latin typeface="Calibri" panose="020F0502020204030204"/>
            </a:endParaRPr>
          </a:p>
        </p:txBody>
      </p:sp>
      <p:sp>
        <p:nvSpPr>
          <p:cNvPr id="4" name="灯片编号占位符 3"/>
          <p:cNvSpPr>
            <a:spLocks noGrp="1"/>
          </p:cNvSpPr>
          <p:nvPr>
            <p:ph type="sldNum" sz="quarter" idx="12"/>
          </p:nvPr>
        </p:nvSpPr>
        <p:spPr/>
        <p:txBody>
          <a:bodyPr/>
          <a:lstStyle/>
          <a:p>
            <a:pPr defTabSz="685800" fontAlgn="auto">
              <a:spcBef>
                <a:spcPts val="0"/>
              </a:spcBef>
              <a:spcAft>
                <a:spcPts val="0"/>
              </a:spcAft>
            </a:pPr>
            <a:fld id="{0C913308-F349-4B6D-A68A-DD1791B4A57B}" type="slidenum">
              <a:rPr lang="zh-CN" altLang="en-US" smtClean="0">
                <a:solidFill>
                  <a:prstClr val="black">
                    <a:tint val="75000"/>
                  </a:prstClr>
                </a:solidFill>
                <a:latin typeface="Calibri" panose="020F0502020204030204"/>
              </a:rPr>
              <a:t>‹#›</a:t>
            </a:fld>
            <a:endParaRPr lang="zh-CN" altLang="en-US">
              <a:solidFill>
                <a:prstClr val="black">
                  <a:tint val="75000"/>
                </a:prstClr>
              </a:solidFill>
              <a:latin typeface="Calibri" panose="020F050202020403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3765" fontAlgn="auto">
              <a:spcBef>
                <a:spcPts val="0"/>
              </a:spcBef>
              <a:spcAft>
                <a:spcPts val="0"/>
              </a:spcAft>
            </a:pPr>
            <a:fld id="{530820CF-B880-4189-942D-D702A7CBA730}" type="datetimeFigureOut">
              <a:rPr lang="zh-CN" altLang="en-US" smtClean="0">
                <a:solidFill>
                  <a:prstClr val="black">
                    <a:tint val="75000"/>
                  </a:prstClr>
                </a:solidFill>
                <a:latin typeface="Calibri" panose="020F0502020204030204"/>
              </a:rPr>
              <a:t>2020/6/6</a:t>
            </a:fld>
            <a:endParaRPr lang="zh-CN" altLang="en-US">
              <a:solidFill>
                <a:prstClr val="black">
                  <a:tint val="75000"/>
                </a:prstClr>
              </a:solidFill>
              <a:latin typeface="Calibri" panose="020F0502020204030204"/>
            </a:endParaRPr>
          </a:p>
        </p:txBody>
      </p:sp>
      <p:sp>
        <p:nvSpPr>
          <p:cNvPr id="3" name="页脚占位符 2"/>
          <p:cNvSpPr>
            <a:spLocks noGrp="1"/>
          </p:cNvSpPr>
          <p:nvPr>
            <p:ph type="ftr" sz="quarter" idx="11"/>
          </p:nvPr>
        </p:nvSpPr>
        <p:spPr/>
        <p:txBody>
          <a:bodyPr/>
          <a:lstStyle/>
          <a:p>
            <a:pPr defTabSz="913765" fontAlgn="auto">
              <a:spcBef>
                <a:spcPts val="0"/>
              </a:spcBef>
              <a:spcAft>
                <a:spcPts val="0"/>
              </a:spcAft>
            </a:pPr>
            <a:endParaRPr lang="zh-CN" altLang="en-US">
              <a:solidFill>
                <a:prstClr val="black">
                  <a:tint val="75000"/>
                </a:prstClr>
              </a:solidFill>
              <a:latin typeface="Calibri" panose="020F0502020204030204"/>
            </a:endParaRPr>
          </a:p>
        </p:txBody>
      </p:sp>
      <p:sp>
        <p:nvSpPr>
          <p:cNvPr id="4" name="灯片编号占位符 3"/>
          <p:cNvSpPr>
            <a:spLocks noGrp="1"/>
          </p:cNvSpPr>
          <p:nvPr>
            <p:ph type="sldNum" sz="quarter" idx="12"/>
          </p:nvPr>
        </p:nvSpPr>
        <p:spPr/>
        <p:txBody>
          <a:bodyPr/>
          <a:lstStyle/>
          <a:p>
            <a:pPr defTabSz="913765" fontAlgn="auto">
              <a:spcBef>
                <a:spcPts val="0"/>
              </a:spcBef>
              <a:spcAft>
                <a:spcPts val="0"/>
              </a:spcAft>
            </a:pPr>
            <a:fld id="{0C913308-F349-4B6D-A68A-DD1791B4A57B}" type="slidenum">
              <a:rPr lang="zh-CN" altLang="en-US" smtClean="0">
                <a:solidFill>
                  <a:prstClr val="black">
                    <a:tint val="75000"/>
                  </a:prstClr>
                </a:solidFill>
                <a:latin typeface="Calibri" panose="020F0502020204030204"/>
              </a:rPr>
              <a:t>‹#›</a:t>
            </a:fld>
            <a:endParaRPr lang="zh-CN" altLang="en-US">
              <a:solidFill>
                <a:prstClr val="black">
                  <a:tint val="75000"/>
                </a:prstClr>
              </a:solidFill>
              <a:latin typeface="Calibri" panose="020F0502020204030204"/>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cxnSp>
        <p:nvCxnSpPr>
          <p:cNvPr id="4" name="肘形连接符 9"/>
          <p:cNvCxnSpPr/>
          <p:nvPr userDrawn="1"/>
        </p:nvCxnSpPr>
        <p:spPr>
          <a:xfrm>
            <a:off x="0" y="0"/>
            <a:ext cx="9144000" cy="981075"/>
          </a:xfrm>
          <a:prstGeom prst="bentConnector3">
            <a:avLst>
              <a:gd name="adj1" fmla="val 78679"/>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00900" y="0"/>
            <a:ext cx="19431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KSO_BT1"/>
          <p:cNvSpPr>
            <a:spLocks noGrp="1"/>
          </p:cNvSpPr>
          <p:nvPr>
            <p:ph type="title"/>
          </p:nvPr>
        </p:nvSpPr>
        <p:spPr/>
        <p:txBody>
          <a:bodyPr/>
          <a:lstStyle>
            <a:lvl1pPr>
              <a:defRPr sz="3200">
                <a:latin typeface="黑体" panose="02010609060101010101" pitchFamily="49" charset="-122"/>
                <a:ea typeface="黑体" panose="02010609060101010101" pitchFamily="49" charset="-122"/>
              </a:defRPr>
            </a:lvl1pPr>
          </a:lstStyle>
          <a:p>
            <a:endParaRPr lang="en-US" dirty="0"/>
          </a:p>
        </p:txBody>
      </p:sp>
      <p:sp>
        <p:nvSpPr>
          <p:cNvPr id="3" name="KSO_BC1"/>
          <p:cNvSpPr>
            <a:spLocks noGrp="1"/>
          </p:cNvSpPr>
          <p:nvPr>
            <p:ph idx="1"/>
          </p:nvPr>
        </p:nvSpPr>
        <p:spPr/>
        <p:txBody>
          <a:bodyPr>
            <a:normAutofit/>
          </a:bodyPr>
          <a:lstStyle>
            <a:lvl1pPr>
              <a:defRPr sz="2400">
                <a:solidFill>
                  <a:schemeClr val="accent1"/>
                </a:solidFill>
                <a:latin typeface="黑体" panose="02010609060101010101" pitchFamily="49" charset="-122"/>
                <a:ea typeface="黑体" panose="02010609060101010101" pitchFamily="49" charset="-122"/>
              </a:defRPr>
            </a:lvl1pPr>
            <a:lvl2pPr>
              <a:defRPr sz="1600">
                <a:latin typeface="黑体" panose="02010609060101010101" pitchFamily="49" charset="-122"/>
                <a:ea typeface="黑体" panose="02010609060101010101" pitchFamily="49" charset="-122"/>
              </a:defRPr>
            </a:lvl2pPr>
          </a:lstStyle>
          <a:p>
            <a:pPr lvl="0"/>
            <a:r>
              <a:rPr lang="zh-CN" altLang="en-US" dirty="0"/>
              <a:t>单击此处编辑母版文本样式</a:t>
            </a:r>
          </a:p>
          <a:p>
            <a:pPr lvl="1"/>
            <a:r>
              <a:rPr lang="zh-CN" altLang="en-US" dirty="0"/>
              <a:t>第二级</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KSO_FD"/>
          <p:cNvSpPr>
            <a:spLocks noGrp="1"/>
          </p:cNvSpPr>
          <p:nvPr>
            <p:ph type="dt" sz="half" idx="10"/>
          </p:nvPr>
        </p:nvSpPr>
        <p:spPr/>
        <p:txBody>
          <a:bodyPr/>
          <a:lstStyle>
            <a:lvl1pPr>
              <a:defRPr/>
            </a:lvl1pPr>
          </a:lstStyle>
          <a:p>
            <a:pPr>
              <a:defRPr/>
            </a:pPr>
            <a:fld id="{8B93359C-D3E5-40B7-B019-B57C688B4BFB}" type="datetimeFigureOut">
              <a:rPr lang="zh-CN" altLang="en-US"/>
              <a:t>2020/6/6</a:t>
            </a:fld>
            <a:endParaRPr lang="zh-CN" altLang="en-US"/>
          </a:p>
        </p:txBody>
      </p:sp>
      <p:sp>
        <p:nvSpPr>
          <p:cNvPr id="3" name="KSO_FT"/>
          <p:cNvSpPr>
            <a:spLocks noGrp="1"/>
          </p:cNvSpPr>
          <p:nvPr>
            <p:ph type="ftr" sz="quarter" idx="11"/>
          </p:nvPr>
        </p:nvSpPr>
        <p:spPr/>
        <p:txBody>
          <a:bodyPr/>
          <a:lstStyle>
            <a:lvl1pPr>
              <a:defRPr/>
            </a:lvl1pPr>
          </a:lstStyle>
          <a:p>
            <a:pPr>
              <a:defRPr/>
            </a:pPr>
            <a:endParaRPr lang="zh-CN" altLang="en-US"/>
          </a:p>
        </p:txBody>
      </p:sp>
      <p:sp>
        <p:nvSpPr>
          <p:cNvPr id="4" name="KSO_FN"/>
          <p:cNvSpPr>
            <a:spLocks noGrp="1"/>
          </p:cNvSpPr>
          <p:nvPr>
            <p:ph type="sldNum" sz="quarter" idx="12"/>
          </p:nvPr>
        </p:nvSpPr>
        <p:spPr/>
        <p:txBody>
          <a:bodyPr/>
          <a:lstStyle>
            <a:lvl1pPr>
              <a:defRPr/>
            </a:lvl1pPr>
          </a:lstStyle>
          <a:p>
            <a:fld id="{0468CE36-D928-4F7A-B2CB-6E5FE0CAE8E7}" type="slidenum">
              <a:rPr lang="zh-CN" altLang="en-US"/>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获取资料咨询微信：ansyingsj1]">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561"/>
            <a:ext cx="6858000" cy="2388017"/>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669"/>
            <a:ext cx="6858000" cy="165605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09600" y="8475136"/>
            <a:ext cx="2844800" cy="486833"/>
          </a:xfrm>
          <a:prstGeom prst="rect">
            <a:avLst/>
          </a:prstGeom>
        </p:spPr>
        <p:txBody>
          <a:bodyPr/>
          <a:lstStyle/>
          <a:p>
            <a:fld id="{26ABB356-C41E-4C77-AC22-60DA4C7388A5}" type="datetimeFigureOut">
              <a:rPr lang="zh-CN" altLang="en-US" smtClean="0"/>
              <a:t>2020/6/6</a:t>
            </a:fld>
            <a:endParaRPr lang="zh-CN" altLang="en-US"/>
          </a:p>
        </p:txBody>
      </p:sp>
      <p:sp>
        <p:nvSpPr>
          <p:cNvPr id="5" name="页脚占位符 4"/>
          <p:cNvSpPr>
            <a:spLocks noGrp="1"/>
          </p:cNvSpPr>
          <p:nvPr>
            <p:ph type="ftr" sz="quarter" idx="11"/>
          </p:nvPr>
        </p:nvSpPr>
        <p:spPr>
          <a:xfrm>
            <a:off x="3556000" y="8475136"/>
            <a:ext cx="4470400" cy="48683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566400" y="8475136"/>
            <a:ext cx="1016000" cy="486833"/>
          </a:xfrm>
          <a:prstGeom prst="rect">
            <a:avLst/>
          </a:prstGeom>
        </p:spPr>
        <p:txBody>
          <a:bodyPr/>
          <a:lstStyle/>
          <a:p>
            <a:fld id="{8C97466C-6AA0-4052-AD2E-8635CECF560A}" type="slidenum">
              <a:rPr lang="zh-CN" altLang="en-US" smtClean="0"/>
              <a:t>‹#›</a:t>
            </a:fld>
            <a:endParaRPr lang="zh-CN" altLang="en-US"/>
          </a:p>
        </p:txBody>
      </p:sp>
      <p:pic>
        <p:nvPicPr>
          <p:cNvPr id="7" name="图片 6">
            <a:extLst>
              <a:ext uri="{FF2B5EF4-FFF2-40B4-BE49-F238E27FC236}">
                <a16:creationId xmlns:a16="http://schemas.microsoft.com/office/drawing/2014/main" id="{4D306298-5055-48AB-B8A2-9F11DB1347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57707"/>
            <a:ext cx="9144000" cy="5142586"/>
          </a:xfrm>
          <a:prstGeom prst="rect">
            <a:avLst/>
          </a:prstGeom>
        </p:spPr>
      </p:pic>
    </p:spTree>
    <p:extLst>
      <p:ext uri="{BB962C8B-B14F-4D97-AF65-F5344CB8AC3E}">
        <p14:creationId xmlns:p14="http://schemas.microsoft.com/office/powerpoint/2010/main" val="1807876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fontAlgn="auto">
              <a:spcBef>
                <a:spcPts val="0"/>
              </a:spcBef>
              <a:spcAft>
                <a:spcPts val="0"/>
              </a:spcAft>
            </a:pPr>
            <a:fld id="{530820CF-B880-4189-942D-D702A7CBA730}" type="datetimeFigureOut">
              <a:rPr lang="zh-CN" altLang="en-US" smtClean="0">
                <a:solidFill>
                  <a:prstClr val="black">
                    <a:tint val="75000"/>
                  </a:prstClr>
                </a:solidFill>
                <a:latin typeface="Calibri" panose="020F0502020204030204"/>
              </a:rPr>
              <a:t>2020/6/6</a:t>
            </a:fld>
            <a:endParaRPr lang="zh-CN" altLang="en-US">
              <a:solidFill>
                <a:prstClr val="black">
                  <a:tint val="75000"/>
                </a:prstClr>
              </a:solidFill>
              <a:latin typeface="Calibri" panose="020F0502020204030204"/>
            </a:endParaRPr>
          </a:p>
        </p:txBody>
      </p:sp>
      <p:sp>
        <p:nvSpPr>
          <p:cNvPr id="3" name="页脚占位符 2"/>
          <p:cNvSpPr>
            <a:spLocks noGrp="1"/>
          </p:cNvSpPr>
          <p:nvPr>
            <p:ph type="ftr" sz="quarter" idx="11"/>
          </p:nvPr>
        </p:nvSpPr>
        <p:spPr/>
        <p:txBody>
          <a:bodyPr/>
          <a:lstStyle/>
          <a:p>
            <a:pPr defTabSz="685800" fontAlgn="auto">
              <a:spcBef>
                <a:spcPts val="0"/>
              </a:spcBef>
              <a:spcAft>
                <a:spcPts val="0"/>
              </a:spcAft>
            </a:pPr>
            <a:endParaRPr lang="zh-CN" altLang="en-US">
              <a:solidFill>
                <a:prstClr val="black">
                  <a:tint val="75000"/>
                </a:prstClr>
              </a:solidFill>
              <a:latin typeface="Calibri" panose="020F0502020204030204"/>
            </a:endParaRPr>
          </a:p>
        </p:txBody>
      </p:sp>
      <p:sp>
        <p:nvSpPr>
          <p:cNvPr id="4" name="灯片编号占位符 3"/>
          <p:cNvSpPr>
            <a:spLocks noGrp="1"/>
          </p:cNvSpPr>
          <p:nvPr>
            <p:ph type="sldNum" sz="quarter" idx="12"/>
          </p:nvPr>
        </p:nvSpPr>
        <p:spPr/>
        <p:txBody>
          <a:bodyPr/>
          <a:lstStyle/>
          <a:p>
            <a:pPr defTabSz="685800" fontAlgn="auto">
              <a:spcBef>
                <a:spcPts val="0"/>
              </a:spcBef>
              <a:spcAft>
                <a:spcPts val="0"/>
              </a:spcAft>
            </a:pPr>
            <a:fld id="{0C913308-F349-4B6D-A68A-DD1791B4A57B}" type="slidenum">
              <a:rPr lang="zh-CN" altLang="en-US" smtClean="0">
                <a:solidFill>
                  <a:prstClr val="black">
                    <a:tint val="75000"/>
                  </a:prstClr>
                </a:solidFill>
                <a:latin typeface="Calibri" panose="020F0502020204030204"/>
              </a:rPr>
              <a:t>‹#›</a:t>
            </a:fld>
            <a:endParaRPr lang="zh-CN" altLang="en-US">
              <a:solidFill>
                <a:prstClr val="black">
                  <a:tint val="75000"/>
                </a:prstClr>
              </a:solidFill>
              <a:latin typeface="Calibri" panose="020F0502020204030204"/>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3765" fontAlgn="auto">
              <a:spcBef>
                <a:spcPts val="0"/>
              </a:spcBef>
              <a:spcAft>
                <a:spcPts val="0"/>
              </a:spcAft>
            </a:pPr>
            <a:fld id="{530820CF-B880-4189-942D-D702A7CBA730}" type="datetimeFigureOut">
              <a:rPr lang="zh-CN" altLang="en-US" smtClean="0">
                <a:solidFill>
                  <a:prstClr val="black">
                    <a:tint val="75000"/>
                  </a:prstClr>
                </a:solidFill>
                <a:latin typeface="Calibri" panose="020F0502020204030204"/>
              </a:rPr>
              <a:t>2020/6/6</a:t>
            </a:fld>
            <a:endParaRPr lang="zh-CN" altLang="en-US">
              <a:solidFill>
                <a:prstClr val="black">
                  <a:tint val="75000"/>
                </a:prstClr>
              </a:solidFill>
              <a:latin typeface="Calibri" panose="020F0502020204030204"/>
            </a:endParaRPr>
          </a:p>
        </p:txBody>
      </p:sp>
      <p:sp>
        <p:nvSpPr>
          <p:cNvPr id="3" name="页脚占位符 2"/>
          <p:cNvSpPr>
            <a:spLocks noGrp="1"/>
          </p:cNvSpPr>
          <p:nvPr>
            <p:ph type="ftr" sz="quarter" idx="11"/>
          </p:nvPr>
        </p:nvSpPr>
        <p:spPr/>
        <p:txBody>
          <a:bodyPr/>
          <a:lstStyle/>
          <a:p>
            <a:pPr defTabSz="913765" fontAlgn="auto">
              <a:spcBef>
                <a:spcPts val="0"/>
              </a:spcBef>
              <a:spcAft>
                <a:spcPts val="0"/>
              </a:spcAft>
            </a:pPr>
            <a:endParaRPr lang="zh-CN" altLang="en-US">
              <a:solidFill>
                <a:prstClr val="black">
                  <a:tint val="75000"/>
                </a:prstClr>
              </a:solidFill>
              <a:latin typeface="Calibri" panose="020F0502020204030204"/>
            </a:endParaRPr>
          </a:p>
        </p:txBody>
      </p:sp>
      <p:sp>
        <p:nvSpPr>
          <p:cNvPr id="4" name="灯片编号占位符 3"/>
          <p:cNvSpPr>
            <a:spLocks noGrp="1"/>
          </p:cNvSpPr>
          <p:nvPr>
            <p:ph type="sldNum" sz="quarter" idx="12"/>
          </p:nvPr>
        </p:nvSpPr>
        <p:spPr/>
        <p:txBody>
          <a:bodyPr/>
          <a:lstStyle/>
          <a:p>
            <a:pPr defTabSz="913765" fontAlgn="auto">
              <a:spcBef>
                <a:spcPts val="0"/>
              </a:spcBef>
              <a:spcAft>
                <a:spcPts val="0"/>
              </a:spcAft>
            </a:pPr>
            <a:fld id="{0C913308-F349-4B6D-A68A-DD1791B4A57B}" type="slidenum">
              <a:rPr lang="zh-CN" altLang="en-US" smtClean="0">
                <a:solidFill>
                  <a:prstClr val="black">
                    <a:tint val="75000"/>
                  </a:prstClr>
                </a:solidFill>
                <a:latin typeface="Calibri" panose="020F0502020204030204"/>
              </a:rPr>
              <a:t>‹#›</a:t>
            </a:fld>
            <a:endParaRPr lang="zh-CN" altLang="en-US">
              <a:solidFill>
                <a:prstClr val="black">
                  <a:tint val="75000"/>
                </a:prstClr>
              </a:solidFill>
              <a:latin typeface="Calibri" panose="020F0502020204030204"/>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fontAlgn="auto">
              <a:spcBef>
                <a:spcPts val="0"/>
              </a:spcBef>
              <a:spcAft>
                <a:spcPts val="0"/>
              </a:spcAft>
            </a:pPr>
            <a:fld id="{530820CF-B880-4189-942D-D702A7CBA730}" type="datetimeFigureOut">
              <a:rPr lang="zh-CN" altLang="en-US" smtClean="0">
                <a:solidFill>
                  <a:prstClr val="black">
                    <a:tint val="75000"/>
                  </a:prstClr>
                </a:solidFill>
                <a:latin typeface="Calibri" panose="020F0502020204030204"/>
              </a:rPr>
              <a:t>2020/6/6</a:t>
            </a:fld>
            <a:endParaRPr lang="zh-CN" altLang="en-US">
              <a:solidFill>
                <a:prstClr val="black">
                  <a:tint val="75000"/>
                </a:prstClr>
              </a:solidFill>
              <a:latin typeface="Calibri" panose="020F0502020204030204"/>
            </a:endParaRPr>
          </a:p>
        </p:txBody>
      </p:sp>
      <p:sp>
        <p:nvSpPr>
          <p:cNvPr id="3" name="页脚占位符 2"/>
          <p:cNvSpPr>
            <a:spLocks noGrp="1"/>
          </p:cNvSpPr>
          <p:nvPr>
            <p:ph type="ftr" sz="quarter" idx="11"/>
          </p:nvPr>
        </p:nvSpPr>
        <p:spPr/>
        <p:txBody>
          <a:bodyPr/>
          <a:lstStyle/>
          <a:p>
            <a:pPr defTabSz="685800" fontAlgn="auto">
              <a:spcBef>
                <a:spcPts val="0"/>
              </a:spcBef>
              <a:spcAft>
                <a:spcPts val="0"/>
              </a:spcAft>
            </a:pPr>
            <a:endParaRPr lang="zh-CN" altLang="en-US">
              <a:solidFill>
                <a:prstClr val="black">
                  <a:tint val="75000"/>
                </a:prstClr>
              </a:solidFill>
              <a:latin typeface="Calibri" panose="020F0502020204030204"/>
            </a:endParaRPr>
          </a:p>
        </p:txBody>
      </p:sp>
      <p:sp>
        <p:nvSpPr>
          <p:cNvPr id="4" name="灯片编号占位符 3"/>
          <p:cNvSpPr>
            <a:spLocks noGrp="1"/>
          </p:cNvSpPr>
          <p:nvPr>
            <p:ph type="sldNum" sz="quarter" idx="12"/>
          </p:nvPr>
        </p:nvSpPr>
        <p:spPr/>
        <p:txBody>
          <a:bodyPr/>
          <a:lstStyle/>
          <a:p>
            <a:pPr defTabSz="685800" fontAlgn="auto">
              <a:spcBef>
                <a:spcPts val="0"/>
              </a:spcBef>
              <a:spcAft>
                <a:spcPts val="0"/>
              </a:spcAft>
            </a:pPr>
            <a:fld id="{0C913308-F349-4B6D-A68A-DD1791B4A57B}" type="slidenum">
              <a:rPr lang="zh-CN" altLang="en-US" smtClean="0">
                <a:solidFill>
                  <a:prstClr val="black">
                    <a:tint val="75000"/>
                  </a:prstClr>
                </a:solidFill>
                <a:latin typeface="Calibri" panose="020F0502020204030204"/>
              </a:rPr>
              <a:t>‹#›</a:t>
            </a:fld>
            <a:endParaRPr lang="zh-CN" altLang="en-US">
              <a:solidFill>
                <a:prstClr val="black">
                  <a:tint val="75000"/>
                </a:prstClr>
              </a:solidFill>
              <a:latin typeface="Calibri" panose="020F0502020204030204"/>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fontAlgn="auto">
              <a:spcBef>
                <a:spcPts val="0"/>
              </a:spcBef>
              <a:spcAft>
                <a:spcPts val="0"/>
              </a:spcAft>
            </a:pPr>
            <a:fld id="{530820CF-B880-4189-942D-D702A7CBA730}" type="datetimeFigureOut">
              <a:rPr lang="zh-CN" altLang="en-US" smtClean="0">
                <a:solidFill>
                  <a:prstClr val="black">
                    <a:tint val="75000"/>
                  </a:prstClr>
                </a:solidFill>
                <a:latin typeface="Calibri" panose="020F0502020204030204"/>
              </a:rPr>
              <a:t>2020/6/6</a:t>
            </a:fld>
            <a:endParaRPr lang="zh-CN" altLang="en-US">
              <a:solidFill>
                <a:prstClr val="black">
                  <a:tint val="75000"/>
                </a:prstClr>
              </a:solidFill>
              <a:latin typeface="Calibri" panose="020F0502020204030204"/>
            </a:endParaRPr>
          </a:p>
        </p:txBody>
      </p:sp>
      <p:sp>
        <p:nvSpPr>
          <p:cNvPr id="3" name="页脚占位符 2"/>
          <p:cNvSpPr>
            <a:spLocks noGrp="1"/>
          </p:cNvSpPr>
          <p:nvPr>
            <p:ph type="ftr" sz="quarter" idx="11"/>
          </p:nvPr>
        </p:nvSpPr>
        <p:spPr/>
        <p:txBody>
          <a:bodyPr/>
          <a:lstStyle/>
          <a:p>
            <a:pPr defTabSz="685800" fontAlgn="auto">
              <a:spcBef>
                <a:spcPts val="0"/>
              </a:spcBef>
              <a:spcAft>
                <a:spcPts val="0"/>
              </a:spcAft>
            </a:pPr>
            <a:endParaRPr lang="zh-CN" altLang="en-US">
              <a:solidFill>
                <a:prstClr val="black">
                  <a:tint val="75000"/>
                </a:prstClr>
              </a:solidFill>
              <a:latin typeface="Calibri" panose="020F0502020204030204"/>
            </a:endParaRPr>
          </a:p>
        </p:txBody>
      </p:sp>
      <p:sp>
        <p:nvSpPr>
          <p:cNvPr id="4" name="灯片编号占位符 3"/>
          <p:cNvSpPr>
            <a:spLocks noGrp="1"/>
          </p:cNvSpPr>
          <p:nvPr>
            <p:ph type="sldNum" sz="quarter" idx="12"/>
          </p:nvPr>
        </p:nvSpPr>
        <p:spPr/>
        <p:txBody>
          <a:bodyPr/>
          <a:lstStyle/>
          <a:p>
            <a:pPr defTabSz="685800" fontAlgn="auto">
              <a:spcBef>
                <a:spcPts val="0"/>
              </a:spcBef>
              <a:spcAft>
                <a:spcPts val="0"/>
              </a:spcAft>
            </a:pPr>
            <a:fld id="{0C913308-F349-4B6D-A68A-DD1791B4A57B}" type="slidenum">
              <a:rPr lang="zh-CN" altLang="en-US" smtClean="0">
                <a:solidFill>
                  <a:prstClr val="black">
                    <a:tint val="75000"/>
                  </a:prstClr>
                </a:solidFill>
                <a:latin typeface="Calibri" panose="020F0502020204030204"/>
              </a:rPr>
              <a:t>‹#›</a:t>
            </a:fld>
            <a:endParaRPr lang="zh-CN" altLang="en-US">
              <a:solidFill>
                <a:prstClr val="black">
                  <a:tint val="75000"/>
                </a:prstClr>
              </a:solidFill>
              <a:latin typeface="Calibri" panose="020F0502020204030204"/>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fontAlgn="auto">
              <a:spcBef>
                <a:spcPts val="0"/>
              </a:spcBef>
              <a:spcAft>
                <a:spcPts val="0"/>
              </a:spcAft>
            </a:pPr>
            <a:fld id="{530820CF-B880-4189-942D-D702A7CBA730}" type="datetimeFigureOut">
              <a:rPr lang="zh-CN" altLang="en-US" smtClean="0">
                <a:solidFill>
                  <a:prstClr val="black">
                    <a:tint val="75000"/>
                  </a:prstClr>
                </a:solidFill>
                <a:latin typeface="Calibri" panose="020F0502020204030204"/>
              </a:rPr>
              <a:t>2020/6/6</a:t>
            </a:fld>
            <a:endParaRPr lang="zh-CN" altLang="en-US">
              <a:solidFill>
                <a:prstClr val="black">
                  <a:tint val="75000"/>
                </a:prstClr>
              </a:solidFill>
              <a:latin typeface="Calibri" panose="020F0502020204030204"/>
            </a:endParaRPr>
          </a:p>
        </p:txBody>
      </p:sp>
      <p:sp>
        <p:nvSpPr>
          <p:cNvPr id="3" name="页脚占位符 2"/>
          <p:cNvSpPr>
            <a:spLocks noGrp="1"/>
          </p:cNvSpPr>
          <p:nvPr>
            <p:ph type="ftr" sz="quarter" idx="11"/>
          </p:nvPr>
        </p:nvSpPr>
        <p:spPr/>
        <p:txBody>
          <a:bodyPr/>
          <a:lstStyle/>
          <a:p>
            <a:pPr defTabSz="685800" fontAlgn="auto">
              <a:spcBef>
                <a:spcPts val="0"/>
              </a:spcBef>
              <a:spcAft>
                <a:spcPts val="0"/>
              </a:spcAft>
            </a:pPr>
            <a:endParaRPr lang="zh-CN" altLang="en-US">
              <a:solidFill>
                <a:prstClr val="black">
                  <a:tint val="75000"/>
                </a:prstClr>
              </a:solidFill>
              <a:latin typeface="Calibri" panose="020F0502020204030204"/>
            </a:endParaRPr>
          </a:p>
        </p:txBody>
      </p:sp>
      <p:sp>
        <p:nvSpPr>
          <p:cNvPr id="4" name="灯片编号占位符 3"/>
          <p:cNvSpPr>
            <a:spLocks noGrp="1"/>
          </p:cNvSpPr>
          <p:nvPr>
            <p:ph type="sldNum" sz="quarter" idx="12"/>
          </p:nvPr>
        </p:nvSpPr>
        <p:spPr/>
        <p:txBody>
          <a:bodyPr/>
          <a:lstStyle/>
          <a:p>
            <a:pPr defTabSz="685800" fontAlgn="auto">
              <a:spcBef>
                <a:spcPts val="0"/>
              </a:spcBef>
              <a:spcAft>
                <a:spcPts val="0"/>
              </a:spcAft>
            </a:pPr>
            <a:fld id="{0C913308-F349-4B6D-A68A-DD1791B4A57B}" type="slidenum">
              <a:rPr lang="zh-CN" altLang="en-US" smtClean="0">
                <a:solidFill>
                  <a:prstClr val="black">
                    <a:tint val="75000"/>
                  </a:prstClr>
                </a:solidFill>
                <a:latin typeface="Calibri" panose="020F0502020204030204"/>
              </a:rPr>
              <a:t>‹#›</a:t>
            </a:fld>
            <a:endParaRPr lang="zh-CN" altLang="en-US">
              <a:solidFill>
                <a:prstClr val="black">
                  <a:tint val="75000"/>
                </a:prstClr>
              </a:solidFill>
              <a:latin typeface="Calibri" panose="020F0502020204030204"/>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WorldNetwor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 y="-19050"/>
            <a:ext cx="91535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9525" y="-19050"/>
            <a:ext cx="9153525" cy="1066800"/>
          </a:xfrm>
          <a:prstGeom prst="rect">
            <a:avLst/>
          </a:prstGeom>
          <a:solidFill>
            <a:srgbClr val="0080B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KSO_FD"/>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ea typeface="+mn-ea"/>
              </a:defRPr>
            </a:lvl1pPr>
          </a:lstStyle>
          <a:p>
            <a:pPr>
              <a:defRPr/>
            </a:pPr>
            <a:fld id="{72480DAF-0B65-43DD-B7C8-FBDD5664035E}" type="datetimeFigureOut">
              <a:rPr lang="zh-CN" altLang="en-US"/>
              <a:t>2020/6/6</a:t>
            </a:fld>
            <a:endParaRPr lang="zh-CN" altLang="en-US"/>
          </a:p>
        </p:txBody>
      </p:sp>
      <p:sp>
        <p:nvSpPr>
          <p:cNvPr id="5" name="KSO_FT"/>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defRPr>
            </a:lvl1pPr>
          </a:lstStyle>
          <a:p>
            <a:pPr>
              <a:defRPr/>
            </a:pPr>
            <a:endParaRPr lang="zh-CN" altLang="en-US"/>
          </a:p>
        </p:txBody>
      </p:sp>
      <p:sp>
        <p:nvSpPr>
          <p:cNvPr id="6" name="KSO_FN"/>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900">
                <a:solidFill>
                  <a:srgbClr val="9D9D9D"/>
                </a:solidFill>
                <a:latin typeface="Times New Roman" panose="02020603050405020304" pitchFamily="18" charset="0"/>
                <a:ea typeface="幼圆" panose="02010509060101010101" pitchFamily="49" charset="-122"/>
              </a:defRPr>
            </a:lvl1pPr>
          </a:lstStyle>
          <a:p>
            <a:fld id="{147B0A78-B309-406D-97A2-8DB44B27D513}" type="slidenum">
              <a:rPr lang="zh-CN" altLang="en-US"/>
              <a:t>‹#›</a:t>
            </a:fld>
            <a:endParaRPr lang="en-US" altLang="zh-CN"/>
          </a:p>
        </p:txBody>
      </p:sp>
      <p:sp>
        <p:nvSpPr>
          <p:cNvPr id="1031" name="KSO_BC1"/>
          <p:cNvSpPr>
            <a:spLocks noGrp="1"/>
          </p:cNvSpPr>
          <p:nvPr>
            <p:ph type="body" idx="1"/>
          </p:nvPr>
        </p:nvSpPr>
        <p:spPr bwMode="auto">
          <a:xfrm>
            <a:off x="466725" y="1123950"/>
            <a:ext cx="8215313"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p:txBody>
      </p:sp>
      <p:sp>
        <p:nvSpPr>
          <p:cNvPr id="2" name="KSO_BT1"/>
          <p:cNvSpPr>
            <a:spLocks noGrp="1"/>
          </p:cNvSpPr>
          <p:nvPr>
            <p:ph type="title"/>
          </p:nvPr>
        </p:nvSpPr>
        <p:spPr>
          <a:xfrm>
            <a:off x="466725" y="176213"/>
            <a:ext cx="8215313" cy="795337"/>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8" r:id="rId4"/>
  </p:sldLayoutIdLst>
  <p:txStyles>
    <p:titleStyle>
      <a:lvl1pPr algn="l" defTabSz="685800" rtl="0" fontAlgn="base">
        <a:lnSpc>
          <a:spcPct val="90000"/>
        </a:lnSpc>
        <a:spcBef>
          <a:spcPct val="0"/>
        </a:spcBef>
        <a:spcAft>
          <a:spcPct val="0"/>
        </a:spcAft>
        <a:defRPr sz="3200" b="1" kern="1200">
          <a:solidFill>
            <a:schemeClr val="bg1"/>
          </a:solidFill>
          <a:effectLst>
            <a:outerShdw blurRad="50800" dist="38100" algn="l" rotWithShape="0">
              <a:prstClr val="black">
                <a:alpha val="40000"/>
              </a:prstClr>
            </a:outerShdw>
          </a:effectLst>
          <a:latin typeface="+mj-ea"/>
          <a:ea typeface="+mj-ea"/>
          <a:cs typeface="+mj-cs"/>
        </a:defRPr>
      </a:lvl1pPr>
      <a:lvl2pPr algn="l" defTabSz="685800" rtl="0" fontAlgn="base">
        <a:lnSpc>
          <a:spcPct val="90000"/>
        </a:lnSpc>
        <a:spcBef>
          <a:spcPct val="0"/>
        </a:spcBef>
        <a:spcAft>
          <a:spcPct val="0"/>
        </a:spcAft>
        <a:defRPr sz="3200" b="1">
          <a:solidFill>
            <a:schemeClr val="bg1"/>
          </a:solidFill>
          <a:latin typeface="华文中宋" panose="02010600040101010101" pitchFamily="2" charset="-122"/>
          <a:ea typeface="华文中宋" panose="02010600040101010101" pitchFamily="2" charset="-122"/>
        </a:defRPr>
      </a:lvl2pPr>
      <a:lvl3pPr algn="l" defTabSz="685800" rtl="0" fontAlgn="base">
        <a:lnSpc>
          <a:spcPct val="90000"/>
        </a:lnSpc>
        <a:spcBef>
          <a:spcPct val="0"/>
        </a:spcBef>
        <a:spcAft>
          <a:spcPct val="0"/>
        </a:spcAft>
        <a:defRPr sz="3200" b="1">
          <a:solidFill>
            <a:schemeClr val="bg1"/>
          </a:solidFill>
          <a:latin typeface="华文中宋" panose="02010600040101010101" pitchFamily="2" charset="-122"/>
          <a:ea typeface="华文中宋" panose="02010600040101010101" pitchFamily="2" charset="-122"/>
        </a:defRPr>
      </a:lvl3pPr>
      <a:lvl4pPr algn="l" defTabSz="685800" rtl="0" fontAlgn="base">
        <a:lnSpc>
          <a:spcPct val="90000"/>
        </a:lnSpc>
        <a:spcBef>
          <a:spcPct val="0"/>
        </a:spcBef>
        <a:spcAft>
          <a:spcPct val="0"/>
        </a:spcAft>
        <a:defRPr sz="3200" b="1">
          <a:solidFill>
            <a:schemeClr val="bg1"/>
          </a:solidFill>
          <a:latin typeface="华文中宋" panose="02010600040101010101" pitchFamily="2" charset="-122"/>
          <a:ea typeface="华文中宋" panose="02010600040101010101" pitchFamily="2" charset="-122"/>
        </a:defRPr>
      </a:lvl4pPr>
      <a:lvl5pPr algn="l" defTabSz="685800" rtl="0" fontAlgn="base">
        <a:lnSpc>
          <a:spcPct val="90000"/>
        </a:lnSpc>
        <a:spcBef>
          <a:spcPct val="0"/>
        </a:spcBef>
        <a:spcAft>
          <a:spcPct val="0"/>
        </a:spcAft>
        <a:defRPr sz="3200" b="1">
          <a:solidFill>
            <a:schemeClr val="bg1"/>
          </a:solidFill>
          <a:latin typeface="华文中宋" panose="02010600040101010101" pitchFamily="2" charset="-122"/>
          <a:ea typeface="华文中宋" panose="02010600040101010101" pitchFamily="2" charset="-122"/>
        </a:defRPr>
      </a:lvl5pPr>
      <a:lvl6pPr marL="457200" algn="l" defTabSz="685800" rtl="0" fontAlgn="base">
        <a:lnSpc>
          <a:spcPct val="90000"/>
        </a:lnSpc>
        <a:spcBef>
          <a:spcPct val="0"/>
        </a:spcBef>
        <a:spcAft>
          <a:spcPct val="0"/>
        </a:spcAft>
        <a:defRPr sz="3200" b="1">
          <a:solidFill>
            <a:schemeClr val="bg1"/>
          </a:solidFill>
          <a:latin typeface="华文中宋" panose="02010600040101010101" pitchFamily="2" charset="-122"/>
          <a:ea typeface="华文中宋" panose="02010600040101010101" pitchFamily="2" charset="-122"/>
        </a:defRPr>
      </a:lvl6pPr>
      <a:lvl7pPr marL="914400" algn="l" defTabSz="685800" rtl="0" fontAlgn="base">
        <a:lnSpc>
          <a:spcPct val="90000"/>
        </a:lnSpc>
        <a:spcBef>
          <a:spcPct val="0"/>
        </a:spcBef>
        <a:spcAft>
          <a:spcPct val="0"/>
        </a:spcAft>
        <a:defRPr sz="3200" b="1">
          <a:solidFill>
            <a:schemeClr val="bg1"/>
          </a:solidFill>
          <a:latin typeface="华文中宋" panose="02010600040101010101" pitchFamily="2" charset="-122"/>
          <a:ea typeface="华文中宋" panose="02010600040101010101" pitchFamily="2" charset="-122"/>
        </a:defRPr>
      </a:lvl7pPr>
      <a:lvl8pPr marL="1371600" algn="l" defTabSz="685800" rtl="0" fontAlgn="base">
        <a:lnSpc>
          <a:spcPct val="90000"/>
        </a:lnSpc>
        <a:spcBef>
          <a:spcPct val="0"/>
        </a:spcBef>
        <a:spcAft>
          <a:spcPct val="0"/>
        </a:spcAft>
        <a:defRPr sz="3200" b="1">
          <a:solidFill>
            <a:schemeClr val="bg1"/>
          </a:solidFill>
          <a:latin typeface="华文中宋" panose="02010600040101010101" pitchFamily="2" charset="-122"/>
          <a:ea typeface="华文中宋" panose="02010600040101010101" pitchFamily="2" charset="-122"/>
        </a:defRPr>
      </a:lvl8pPr>
      <a:lvl9pPr marL="1828800" algn="l" defTabSz="685800" rtl="0" fontAlgn="base">
        <a:lnSpc>
          <a:spcPct val="90000"/>
        </a:lnSpc>
        <a:spcBef>
          <a:spcPct val="0"/>
        </a:spcBef>
        <a:spcAft>
          <a:spcPct val="0"/>
        </a:spcAft>
        <a:defRPr sz="3200" b="1">
          <a:solidFill>
            <a:schemeClr val="bg1"/>
          </a:solidFill>
          <a:latin typeface="华文中宋" panose="02010600040101010101" pitchFamily="2" charset="-122"/>
          <a:ea typeface="华文中宋" panose="02010600040101010101" pitchFamily="2" charset="-122"/>
        </a:defRPr>
      </a:lvl9pPr>
    </p:titleStyle>
    <p:bodyStyle>
      <a:lvl1pPr marL="361950" indent="-361950" algn="just" defTabSz="685800" rtl="0" fontAlgn="base">
        <a:lnSpc>
          <a:spcPct val="110000"/>
        </a:lnSpc>
        <a:spcBef>
          <a:spcPts val="1200"/>
        </a:spcBef>
        <a:spcAft>
          <a:spcPct val="0"/>
        </a:spcAft>
        <a:buClr>
          <a:schemeClr val="accent1"/>
        </a:buClr>
        <a:buSzPct val="60000"/>
        <a:buFont typeface="Wingdings" panose="05000000000000000000" pitchFamily="2" charset="2"/>
        <a:buChar char="m"/>
        <a:defRPr lang="zh-CN" altLang="en-US" sz="2400" kern="1200" dirty="0">
          <a:solidFill>
            <a:schemeClr val="accent1"/>
          </a:solidFill>
          <a:latin typeface="+mn-ea"/>
          <a:ea typeface="+mn-ea"/>
          <a:cs typeface="+mn-cs"/>
        </a:defRPr>
      </a:lvl1pPr>
      <a:lvl2pPr marL="361950" indent="-361950" algn="just" defTabSz="685800" rtl="0" fontAlgn="base">
        <a:lnSpc>
          <a:spcPct val="120000"/>
        </a:lnSpc>
        <a:spcBef>
          <a:spcPct val="0"/>
        </a:spcBef>
        <a:spcAft>
          <a:spcPts val="1200"/>
        </a:spcAft>
        <a:buClr>
          <a:srgbClr val="70D4D7"/>
        </a:buClr>
        <a:buFont typeface="幼圆" panose="02010509060101010101" pitchFamily="49" charset="-122"/>
        <a:buChar char=" "/>
        <a:defRPr sz="1600" kern="1200">
          <a:solidFill>
            <a:schemeClr val="tx1"/>
          </a:solidFill>
          <a:latin typeface="+mn-ea"/>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530820CF-B880-4189-942D-D702A7CBA730}" type="datetimeFigureOut">
              <a:rPr lang="zh-CN" altLang="en-US" smtClean="0">
                <a:solidFill>
                  <a:prstClr val="black">
                    <a:tint val="75000"/>
                  </a:prstClr>
                </a:solidFill>
                <a:latin typeface="Calibri" panose="020F0502020204030204"/>
              </a:rPr>
              <a:t>2020/6/6</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0C913308-F349-4B6D-A68A-DD1791B4A57B}" type="slidenum">
              <a:rPr lang="zh-CN" altLang="en-US" smtClean="0">
                <a:solidFill>
                  <a:prstClr val="black">
                    <a:tint val="75000"/>
                  </a:prstClr>
                </a:solidFill>
                <a:latin typeface="Calibri" panose="020F0502020204030204"/>
              </a:rPr>
              <a:t>‹#›</a:t>
            </a:fld>
            <a:endParaRPr lang="zh-CN" altLang="en-US">
              <a:solidFill>
                <a:prstClr val="black">
                  <a:tint val="75000"/>
                </a:prstClr>
              </a:solidFill>
              <a:latin typeface="Calibri" panose="020F0502020204030204"/>
            </a:endParaRP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530" indent="-214630"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63"/>
            <a:ext cx="8229600" cy="114310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350"/>
            <a:ext cx="8229600" cy="4526381"/>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938"/>
            <a:ext cx="2133600" cy="365159"/>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3765" fontAlgn="auto">
              <a:spcBef>
                <a:spcPts val="0"/>
              </a:spcBef>
              <a:spcAft>
                <a:spcPts val="0"/>
              </a:spcAft>
            </a:pPr>
            <a:fld id="{530820CF-B880-4189-942D-D702A7CBA730}" type="datetimeFigureOut">
              <a:rPr lang="zh-CN" altLang="en-US" smtClean="0">
                <a:solidFill>
                  <a:prstClr val="black">
                    <a:tint val="75000"/>
                  </a:prstClr>
                </a:solidFill>
                <a:latin typeface="Calibri" panose="020F0502020204030204"/>
              </a:rPr>
              <a:t>2020/6/6</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3"/>
          </p:nvPr>
        </p:nvSpPr>
        <p:spPr>
          <a:xfrm>
            <a:off x="3124200" y="6356938"/>
            <a:ext cx="2895600" cy="365159"/>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3765" fontAlgn="auto">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4"/>
          </p:nvPr>
        </p:nvSpPr>
        <p:spPr>
          <a:xfrm>
            <a:off x="6553200" y="6356938"/>
            <a:ext cx="2133600" cy="365159"/>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3765" fontAlgn="auto">
              <a:spcBef>
                <a:spcPts val="0"/>
              </a:spcBef>
              <a:spcAft>
                <a:spcPts val="0"/>
              </a:spcAft>
            </a:pPr>
            <a:fld id="{0C913308-F349-4B6D-A68A-DD1791B4A57B}" type="slidenum">
              <a:rPr lang="zh-CN" altLang="en-US" smtClean="0">
                <a:solidFill>
                  <a:prstClr val="black">
                    <a:tint val="75000"/>
                  </a:prstClr>
                </a:solidFill>
                <a:latin typeface="Calibri" panose="020F0502020204030204"/>
              </a:rPr>
              <a:t>‹#›</a:t>
            </a:fld>
            <a:endParaRPr lang="zh-CN" altLang="en-US">
              <a:solidFill>
                <a:prstClr val="black">
                  <a:tint val="75000"/>
                </a:prstClr>
              </a:solidFill>
              <a:latin typeface="Calibri" panose="020F0502020204030204"/>
            </a:endParaRP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68453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453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1pPr>
      <a:lvl2pPr marL="556895" indent="-213995" algn="l" defTabSz="684530" rtl="0" eaLnBrk="1" latinLnBrk="0" hangingPunct="1">
        <a:spcBef>
          <a:spcPct val="15000"/>
        </a:spcBef>
        <a:buFont typeface="Arial" panose="020B0604020202020204" pitchFamily="34" charset="0"/>
        <a:buChar char="–"/>
        <a:defRPr sz="2100" kern="1200">
          <a:solidFill>
            <a:schemeClr val="tx1"/>
          </a:solidFill>
          <a:latin typeface="+mn-lt"/>
          <a:ea typeface="+mn-ea"/>
          <a:cs typeface="+mn-cs"/>
        </a:defRPr>
      </a:lvl2pPr>
      <a:lvl3pPr marL="856615" indent="-171450" algn="l" defTabSz="68453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3pPr>
      <a:lvl4pPr marL="1199515" indent="-171450" algn="l" defTabSz="68453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4pPr>
      <a:lvl5pPr marL="1542415" indent="-171450" algn="l" defTabSz="68453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5pPr>
      <a:lvl6pPr marL="1884680" indent="-171450" algn="l" defTabSz="68453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7580" indent="-171450" algn="l" defTabSz="68453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0480" indent="-171450" algn="l" defTabSz="68453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3380" indent="-171450" algn="l" defTabSz="68453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4530" rtl="0" eaLnBrk="1" latinLnBrk="0" hangingPunct="1">
        <a:defRPr sz="1350" kern="1200">
          <a:solidFill>
            <a:schemeClr val="tx1"/>
          </a:solidFill>
          <a:latin typeface="+mn-lt"/>
          <a:ea typeface="+mn-ea"/>
          <a:cs typeface="+mn-cs"/>
        </a:defRPr>
      </a:lvl1pPr>
      <a:lvl2pPr marL="342900" algn="l" defTabSz="684530" rtl="0" eaLnBrk="1" latinLnBrk="0" hangingPunct="1">
        <a:defRPr sz="1350" kern="1200">
          <a:solidFill>
            <a:schemeClr val="tx1"/>
          </a:solidFill>
          <a:latin typeface="+mn-lt"/>
          <a:ea typeface="+mn-ea"/>
          <a:cs typeface="+mn-cs"/>
        </a:defRPr>
      </a:lvl2pPr>
      <a:lvl3pPr marL="685165" algn="l" defTabSz="684530" rtl="0" eaLnBrk="1" latinLnBrk="0" hangingPunct="1">
        <a:defRPr sz="1350" kern="1200">
          <a:solidFill>
            <a:schemeClr val="tx1"/>
          </a:solidFill>
          <a:latin typeface="+mn-lt"/>
          <a:ea typeface="+mn-ea"/>
          <a:cs typeface="+mn-cs"/>
        </a:defRPr>
      </a:lvl3pPr>
      <a:lvl4pPr marL="1028065" algn="l" defTabSz="684530" rtl="0" eaLnBrk="1" latinLnBrk="0" hangingPunct="1">
        <a:defRPr sz="1350" kern="1200">
          <a:solidFill>
            <a:schemeClr val="tx1"/>
          </a:solidFill>
          <a:latin typeface="+mn-lt"/>
          <a:ea typeface="+mn-ea"/>
          <a:cs typeface="+mn-cs"/>
        </a:defRPr>
      </a:lvl4pPr>
      <a:lvl5pPr marL="1370965" algn="l" defTabSz="684530" rtl="0" eaLnBrk="1" latinLnBrk="0" hangingPunct="1">
        <a:defRPr sz="1350" kern="1200">
          <a:solidFill>
            <a:schemeClr val="tx1"/>
          </a:solidFill>
          <a:latin typeface="+mn-lt"/>
          <a:ea typeface="+mn-ea"/>
          <a:cs typeface="+mn-cs"/>
        </a:defRPr>
      </a:lvl5pPr>
      <a:lvl6pPr marL="1713865" algn="l" defTabSz="684530" rtl="0" eaLnBrk="1" latinLnBrk="0" hangingPunct="1">
        <a:defRPr sz="1350" kern="1200">
          <a:solidFill>
            <a:schemeClr val="tx1"/>
          </a:solidFill>
          <a:latin typeface="+mn-lt"/>
          <a:ea typeface="+mn-ea"/>
          <a:cs typeface="+mn-cs"/>
        </a:defRPr>
      </a:lvl6pPr>
      <a:lvl7pPr marL="2056130" algn="l" defTabSz="684530" rtl="0" eaLnBrk="1" latinLnBrk="0" hangingPunct="1">
        <a:defRPr sz="1350" kern="1200">
          <a:solidFill>
            <a:schemeClr val="tx1"/>
          </a:solidFill>
          <a:latin typeface="+mn-lt"/>
          <a:ea typeface="+mn-ea"/>
          <a:cs typeface="+mn-cs"/>
        </a:defRPr>
      </a:lvl7pPr>
      <a:lvl8pPr marL="2399030" algn="l" defTabSz="684530" rtl="0" eaLnBrk="1" latinLnBrk="0" hangingPunct="1">
        <a:defRPr sz="1350" kern="1200">
          <a:solidFill>
            <a:schemeClr val="tx1"/>
          </a:solidFill>
          <a:latin typeface="+mn-lt"/>
          <a:ea typeface="+mn-ea"/>
          <a:cs typeface="+mn-cs"/>
        </a:defRPr>
      </a:lvl8pPr>
      <a:lvl9pPr marL="2741930" algn="l" defTabSz="68453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530820CF-B880-4189-942D-D702A7CBA730}" type="datetimeFigureOut">
              <a:rPr lang="zh-CN" altLang="en-US" smtClean="0">
                <a:solidFill>
                  <a:prstClr val="black">
                    <a:tint val="75000"/>
                  </a:prstClr>
                </a:solidFill>
                <a:latin typeface="Calibri" panose="020F0502020204030204"/>
              </a:rPr>
              <a:t>2020/6/6</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0C913308-F349-4B6D-A68A-DD1791B4A57B}" type="slidenum">
              <a:rPr lang="zh-CN" altLang="en-US" smtClean="0">
                <a:solidFill>
                  <a:prstClr val="black">
                    <a:tint val="75000"/>
                  </a:prstClr>
                </a:solidFill>
                <a:latin typeface="Calibri" panose="020F0502020204030204"/>
              </a:rPr>
              <a:t>‹#›</a:t>
            </a:fld>
            <a:endParaRPr lang="zh-CN" altLang="en-US">
              <a:solidFill>
                <a:prstClr val="black">
                  <a:tint val="75000"/>
                </a:prstClr>
              </a:solidFill>
              <a:latin typeface="Calibri" panose="020F0502020204030204"/>
            </a:endParaRPr>
          </a:p>
        </p:txBody>
      </p:sp>
    </p:spTree>
  </p:cSld>
  <p:clrMap bg1="lt1" tx1="dk1" bg2="lt2" tx2="dk2" accent1="accent1" accent2="accent2" accent3="accent3" accent4="accent4" accent5="accent5" accent6="accent6" hlink="hlink" folHlink="folHlink"/>
  <p:sldLayoutIdLst>
    <p:sldLayoutId id="2147483657" r:id="rId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530" indent="-214630"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530820CF-B880-4189-942D-D702A7CBA730}" type="datetimeFigureOut">
              <a:rPr lang="zh-CN" altLang="en-US" smtClean="0">
                <a:solidFill>
                  <a:prstClr val="black">
                    <a:tint val="75000"/>
                  </a:prstClr>
                </a:solidFill>
                <a:latin typeface="Calibri" panose="020F0502020204030204"/>
              </a:rPr>
              <a:t>2020/6/6</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0C913308-F349-4B6D-A68A-DD1791B4A57B}" type="slidenum">
              <a:rPr lang="zh-CN" altLang="en-US" smtClean="0">
                <a:solidFill>
                  <a:prstClr val="black">
                    <a:tint val="75000"/>
                  </a:prstClr>
                </a:solidFill>
                <a:latin typeface="Calibri" panose="020F0502020204030204"/>
              </a:rPr>
              <a:t>‹#›</a:t>
            </a:fld>
            <a:endParaRPr lang="zh-CN" altLang="en-US">
              <a:solidFill>
                <a:prstClr val="black">
                  <a:tint val="75000"/>
                </a:prstClr>
              </a:solidFill>
              <a:latin typeface="Calibri" panose="020F0502020204030204"/>
            </a:endParaRP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530" indent="-214630"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530820CF-B880-4189-942D-D702A7CBA730}" type="datetimeFigureOut">
              <a:rPr lang="zh-CN" altLang="en-US" smtClean="0">
                <a:solidFill>
                  <a:prstClr val="black">
                    <a:tint val="75000"/>
                  </a:prstClr>
                </a:solidFill>
                <a:latin typeface="Calibri" panose="020F0502020204030204"/>
              </a:rPr>
              <a:t>2020/6/6</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0C913308-F349-4B6D-A68A-DD1791B4A57B}" type="slidenum">
              <a:rPr lang="zh-CN" altLang="en-US" smtClean="0">
                <a:solidFill>
                  <a:prstClr val="black">
                    <a:tint val="75000"/>
                  </a:prstClr>
                </a:solidFill>
                <a:latin typeface="Calibri" panose="020F0502020204030204"/>
              </a:rPr>
              <a:t>‹#›</a:t>
            </a:fld>
            <a:endParaRPr lang="zh-CN" altLang="en-US">
              <a:solidFill>
                <a:prstClr val="black">
                  <a:tint val="75000"/>
                </a:prstClr>
              </a:solidFill>
              <a:latin typeface="Calibri" panose="020F0502020204030204"/>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530" indent="-214630"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530820CF-B880-4189-942D-D702A7CBA730}" type="datetimeFigureOut">
              <a:rPr lang="zh-CN" altLang="en-US" smtClean="0">
                <a:solidFill>
                  <a:prstClr val="black">
                    <a:tint val="75000"/>
                  </a:prstClr>
                </a:solidFill>
                <a:latin typeface="Calibri" panose="020F0502020204030204"/>
              </a:rPr>
              <a:t>2020/6/6</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0C913308-F349-4B6D-A68A-DD1791B4A57B}" type="slidenum">
              <a:rPr lang="zh-CN" altLang="en-US" smtClean="0">
                <a:solidFill>
                  <a:prstClr val="black">
                    <a:tint val="75000"/>
                  </a:prstClr>
                </a:solidFill>
                <a:latin typeface="Calibri" panose="020F0502020204030204"/>
              </a:rPr>
              <a:t>‹#›</a:t>
            </a:fld>
            <a:endParaRPr lang="zh-CN" altLang="en-US">
              <a:solidFill>
                <a:prstClr val="black">
                  <a:tint val="75000"/>
                </a:prstClr>
              </a:solidFill>
              <a:latin typeface="Calibri" panose="020F0502020204030204"/>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530" indent="-214630"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530820CF-B880-4189-942D-D702A7CBA730}" type="datetimeFigureOut">
              <a:rPr lang="zh-CN" altLang="en-US" smtClean="0">
                <a:solidFill>
                  <a:prstClr val="black">
                    <a:tint val="75000"/>
                  </a:prstClr>
                </a:solidFill>
                <a:latin typeface="Calibri" panose="020F0502020204030204"/>
              </a:rPr>
              <a:t>2020/6/6</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0C913308-F349-4B6D-A68A-DD1791B4A57B}" type="slidenum">
              <a:rPr lang="zh-CN" altLang="en-US" smtClean="0">
                <a:solidFill>
                  <a:prstClr val="black">
                    <a:tint val="75000"/>
                  </a:prstClr>
                </a:solidFill>
                <a:latin typeface="Calibri" panose="020F0502020204030204"/>
              </a:rPr>
              <a:t>‹#›</a:t>
            </a:fld>
            <a:endParaRPr lang="zh-CN" altLang="en-US">
              <a:solidFill>
                <a:prstClr val="black">
                  <a:tint val="75000"/>
                </a:prstClr>
              </a:solidFill>
              <a:latin typeface="Calibri" panose="020F0502020204030204"/>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530" indent="-214630"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63"/>
            <a:ext cx="8229600" cy="114310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350"/>
            <a:ext cx="8229600" cy="4526381"/>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938"/>
            <a:ext cx="2133600" cy="365159"/>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3765" fontAlgn="auto">
              <a:spcBef>
                <a:spcPts val="0"/>
              </a:spcBef>
              <a:spcAft>
                <a:spcPts val="0"/>
              </a:spcAft>
            </a:pPr>
            <a:fld id="{530820CF-B880-4189-942D-D702A7CBA730}" type="datetimeFigureOut">
              <a:rPr lang="zh-CN" altLang="en-US" smtClean="0">
                <a:solidFill>
                  <a:prstClr val="black">
                    <a:tint val="75000"/>
                  </a:prstClr>
                </a:solidFill>
                <a:latin typeface="Calibri" panose="020F0502020204030204"/>
              </a:rPr>
              <a:t>2020/6/6</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3"/>
          </p:nvPr>
        </p:nvSpPr>
        <p:spPr>
          <a:xfrm>
            <a:off x="3124200" y="6356938"/>
            <a:ext cx="2895600" cy="365159"/>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3765" fontAlgn="auto">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4"/>
          </p:nvPr>
        </p:nvSpPr>
        <p:spPr>
          <a:xfrm>
            <a:off x="6553200" y="6356938"/>
            <a:ext cx="2133600" cy="365159"/>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3765" fontAlgn="auto">
              <a:spcBef>
                <a:spcPts val="0"/>
              </a:spcBef>
              <a:spcAft>
                <a:spcPts val="0"/>
              </a:spcAft>
            </a:pPr>
            <a:fld id="{0C913308-F349-4B6D-A68A-DD1791B4A57B}" type="slidenum">
              <a:rPr lang="zh-CN" altLang="en-US" smtClean="0">
                <a:solidFill>
                  <a:prstClr val="black">
                    <a:tint val="75000"/>
                  </a:prstClr>
                </a:solidFill>
                <a:latin typeface="Calibri" panose="020F0502020204030204"/>
              </a:rPr>
              <a:t>‹#›</a:t>
            </a:fld>
            <a:endParaRPr lang="zh-CN" altLang="en-US">
              <a:solidFill>
                <a:prstClr val="black">
                  <a:tint val="75000"/>
                </a:prstClr>
              </a:solidFill>
              <a:latin typeface="Calibri" panose="020F0502020204030204"/>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ctr" defTabSz="68453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453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1pPr>
      <a:lvl2pPr marL="556895" indent="-213995" algn="l" defTabSz="684530" rtl="0" eaLnBrk="1" latinLnBrk="0" hangingPunct="1">
        <a:spcBef>
          <a:spcPct val="15000"/>
        </a:spcBef>
        <a:buFont typeface="Arial" panose="020B0604020202020204" pitchFamily="34" charset="0"/>
        <a:buChar char="–"/>
        <a:defRPr sz="2100" kern="1200">
          <a:solidFill>
            <a:schemeClr val="tx1"/>
          </a:solidFill>
          <a:latin typeface="+mn-lt"/>
          <a:ea typeface="+mn-ea"/>
          <a:cs typeface="+mn-cs"/>
        </a:defRPr>
      </a:lvl2pPr>
      <a:lvl3pPr marL="856615" indent="-171450" algn="l" defTabSz="68453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3pPr>
      <a:lvl4pPr marL="1199515" indent="-171450" algn="l" defTabSz="68453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4pPr>
      <a:lvl5pPr marL="1542415" indent="-171450" algn="l" defTabSz="68453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5pPr>
      <a:lvl6pPr marL="1884680" indent="-171450" algn="l" defTabSz="68453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7580" indent="-171450" algn="l" defTabSz="68453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0480" indent="-171450" algn="l" defTabSz="68453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3380" indent="-171450" algn="l" defTabSz="68453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4530" rtl="0" eaLnBrk="1" latinLnBrk="0" hangingPunct="1">
        <a:defRPr sz="1350" kern="1200">
          <a:solidFill>
            <a:schemeClr val="tx1"/>
          </a:solidFill>
          <a:latin typeface="+mn-lt"/>
          <a:ea typeface="+mn-ea"/>
          <a:cs typeface="+mn-cs"/>
        </a:defRPr>
      </a:lvl1pPr>
      <a:lvl2pPr marL="342900" algn="l" defTabSz="684530" rtl="0" eaLnBrk="1" latinLnBrk="0" hangingPunct="1">
        <a:defRPr sz="1350" kern="1200">
          <a:solidFill>
            <a:schemeClr val="tx1"/>
          </a:solidFill>
          <a:latin typeface="+mn-lt"/>
          <a:ea typeface="+mn-ea"/>
          <a:cs typeface="+mn-cs"/>
        </a:defRPr>
      </a:lvl2pPr>
      <a:lvl3pPr marL="685165" algn="l" defTabSz="684530" rtl="0" eaLnBrk="1" latinLnBrk="0" hangingPunct="1">
        <a:defRPr sz="1350" kern="1200">
          <a:solidFill>
            <a:schemeClr val="tx1"/>
          </a:solidFill>
          <a:latin typeface="+mn-lt"/>
          <a:ea typeface="+mn-ea"/>
          <a:cs typeface="+mn-cs"/>
        </a:defRPr>
      </a:lvl3pPr>
      <a:lvl4pPr marL="1028065" algn="l" defTabSz="684530" rtl="0" eaLnBrk="1" latinLnBrk="0" hangingPunct="1">
        <a:defRPr sz="1350" kern="1200">
          <a:solidFill>
            <a:schemeClr val="tx1"/>
          </a:solidFill>
          <a:latin typeface="+mn-lt"/>
          <a:ea typeface="+mn-ea"/>
          <a:cs typeface="+mn-cs"/>
        </a:defRPr>
      </a:lvl4pPr>
      <a:lvl5pPr marL="1370965" algn="l" defTabSz="684530" rtl="0" eaLnBrk="1" latinLnBrk="0" hangingPunct="1">
        <a:defRPr sz="1350" kern="1200">
          <a:solidFill>
            <a:schemeClr val="tx1"/>
          </a:solidFill>
          <a:latin typeface="+mn-lt"/>
          <a:ea typeface="+mn-ea"/>
          <a:cs typeface="+mn-cs"/>
        </a:defRPr>
      </a:lvl5pPr>
      <a:lvl6pPr marL="1713865" algn="l" defTabSz="684530" rtl="0" eaLnBrk="1" latinLnBrk="0" hangingPunct="1">
        <a:defRPr sz="1350" kern="1200">
          <a:solidFill>
            <a:schemeClr val="tx1"/>
          </a:solidFill>
          <a:latin typeface="+mn-lt"/>
          <a:ea typeface="+mn-ea"/>
          <a:cs typeface="+mn-cs"/>
        </a:defRPr>
      </a:lvl6pPr>
      <a:lvl7pPr marL="2056130" algn="l" defTabSz="684530" rtl="0" eaLnBrk="1" latinLnBrk="0" hangingPunct="1">
        <a:defRPr sz="1350" kern="1200">
          <a:solidFill>
            <a:schemeClr val="tx1"/>
          </a:solidFill>
          <a:latin typeface="+mn-lt"/>
          <a:ea typeface="+mn-ea"/>
          <a:cs typeface="+mn-cs"/>
        </a:defRPr>
      </a:lvl7pPr>
      <a:lvl8pPr marL="2399030" algn="l" defTabSz="684530" rtl="0" eaLnBrk="1" latinLnBrk="0" hangingPunct="1">
        <a:defRPr sz="1350" kern="1200">
          <a:solidFill>
            <a:schemeClr val="tx1"/>
          </a:solidFill>
          <a:latin typeface="+mn-lt"/>
          <a:ea typeface="+mn-ea"/>
          <a:cs typeface="+mn-cs"/>
        </a:defRPr>
      </a:lvl8pPr>
      <a:lvl9pPr marL="2741930" algn="l" defTabSz="68453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44.xml"/><Relationship Id="rId7" Type="http://schemas.openxmlformats.org/officeDocument/2006/relationships/tags" Target="../tags/tag48.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9"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slideLayout" Target="../slideLayouts/slideLayout2.xml"/><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tags" Target="../tags/tag56.xml"/><Relationship Id="rId3" Type="http://schemas.openxmlformats.org/officeDocument/2006/relationships/tags" Target="../tags/tag51.xml"/><Relationship Id="rId7" Type="http://schemas.openxmlformats.org/officeDocument/2006/relationships/tags" Target="../tags/tag55.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10" Type="http://schemas.openxmlformats.org/officeDocument/2006/relationships/notesSlide" Target="../notesSlides/notesSlide20.xml"/><Relationship Id="rId4" Type="http://schemas.openxmlformats.org/officeDocument/2006/relationships/tags" Target="../tags/tag52.xml"/><Relationship Id="rId9"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10" Type="http://schemas.openxmlformats.org/officeDocument/2006/relationships/notesSlide" Target="../notesSlides/notesSlide3.xml"/><Relationship Id="rId4" Type="http://schemas.openxmlformats.org/officeDocument/2006/relationships/tags" Target="../tags/tag30.xml"/><Relationship Id="rId9"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7.jpeg"/></Relationships>
</file>

<file path=ppt/slides/_rels/slide3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9.jpeg"/></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1.png"/></Relationships>
</file>

<file path=ppt/slides/_rels/slide3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3.jpeg"/></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46.jpeg"/><Relationship Id="rId4" Type="http://schemas.openxmlformats.org/officeDocument/2006/relationships/diagramLayout" Target="../diagrams/layout6.xml"/><Relationship Id="rId9"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8.png"/><Relationship Id="rId7" Type="http://schemas.openxmlformats.org/officeDocument/2006/relationships/diagramColors" Target="../diagrams/colors8.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50.jpeg"/><Relationship Id="rId4" Type="http://schemas.openxmlformats.org/officeDocument/2006/relationships/diagramData" Target="../diagrams/data8.xml"/><Relationship Id="rId9" Type="http://schemas.openxmlformats.org/officeDocument/2006/relationships/image" Target="../media/image49.jpeg"/></Relationships>
</file>

<file path=ppt/slides/_rels/slide4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52.jpeg"/></Relationships>
</file>

<file path=ppt/slides/_rels/slide4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54.jpeg"/></Relationships>
</file>

<file path=ppt/slides/_rels/slide4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56.png"/></Relationships>
</file>

<file path=ppt/slides/_rels/slide4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59.jpeg"/></Relationships>
</file>

<file path=ppt/slides/_rels/slide4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58.jpeg"/></Relationships>
</file>

<file path=ppt/slides/_rels/slide4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62.png"/></Relationships>
</file>

<file path=ppt/slides/_rels/slide4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66.jpeg"/></Relationships>
</file>

<file path=ppt/slides/_rels/slide5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68.png"/></Relationships>
</file>

<file path=ppt/slides/_rels/slide5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 Id="rId9" Type="http://schemas.openxmlformats.org/officeDocument/2006/relationships/image" Target="../media/image71.jpeg"/></Relationships>
</file>

<file path=ppt/slides/_rels/slide5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5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 Id="rId9" Type="http://schemas.openxmlformats.org/officeDocument/2006/relationships/image" Target="../media/image74.jpeg"/></Relationships>
</file>

<file path=ppt/slides/_rels/slide5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 Id="rId9" Type="http://schemas.openxmlformats.org/officeDocument/2006/relationships/image" Target="../media/image75.png"/></Relationships>
</file>

<file path=ppt/slides/_rels/slide5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openxmlformats.org/officeDocument/2006/relationships/image" Target="../media/image77.png"/></Relationships>
</file>

<file path=ppt/slides/_rels/slide58.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78.jpeg"/><Relationship Id="rId7" Type="http://schemas.openxmlformats.org/officeDocument/2006/relationships/diagramColors" Target="../diagrams/colors26.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 Id="rId9" Type="http://schemas.openxmlformats.org/officeDocument/2006/relationships/image" Target="../media/image79.png"/></Relationships>
</file>

<file path=ppt/slides/_rels/slide59.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 Id="rId9" Type="http://schemas.openxmlformats.org/officeDocument/2006/relationships/image" Target="../media/image82.jpeg"/></Relationships>
</file>

<file path=ppt/slides/_rels/slide6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 Id="rId9" Type="http://schemas.openxmlformats.org/officeDocument/2006/relationships/image" Target="../media/image84.png"/></Relationships>
</file>

<file path=ppt/slides/_rels/slide6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 Id="rId9" Type="http://schemas.openxmlformats.org/officeDocument/2006/relationships/image" Target="../media/image86.jpeg"/></Relationships>
</file>

<file path=ppt/slides/_rels/slide6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 Id="rId9" Type="http://schemas.openxmlformats.org/officeDocument/2006/relationships/image" Target="../media/image88.png"/></Relationships>
</file>

<file path=ppt/slides/_rels/slide64.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89.jpeg"/><Relationship Id="rId7" Type="http://schemas.openxmlformats.org/officeDocument/2006/relationships/diagramColors" Target="../diagrams/colors32.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 Id="rId9" Type="http://schemas.openxmlformats.org/officeDocument/2006/relationships/image" Target="../media/image90.png"/></Relationships>
</file>

<file path=ppt/slides/_rels/slide65.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 Id="rId9" Type="http://schemas.openxmlformats.org/officeDocument/2006/relationships/image" Target="../media/image92.jpeg"/></Relationships>
</file>

<file path=ppt/slides/_rels/slide66.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67.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 Id="rId9" Type="http://schemas.openxmlformats.org/officeDocument/2006/relationships/image" Target="../media/image95.png"/></Relationships>
</file>

<file path=ppt/slides/_rels/slide6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 Id="rId9" Type="http://schemas.openxmlformats.org/officeDocument/2006/relationships/image" Target="../media/image97.png"/></Relationships>
</file>

<file path=ppt/slides/_rels/slide6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10" Type="http://schemas.openxmlformats.org/officeDocument/2006/relationships/image" Target="../media/image100.png"/><Relationship Id="rId4" Type="http://schemas.openxmlformats.org/officeDocument/2006/relationships/diagramLayout" Target="../diagrams/layout37.xml"/><Relationship Id="rId9" Type="http://schemas.openxmlformats.org/officeDocument/2006/relationships/image" Target="../media/image99.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71.xml.rels><?xml version="1.0" encoding="UTF-8" standalone="yes"?>
<Relationships xmlns="http://schemas.openxmlformats.org/package/2006/relationships"><Relationship Id="rId8" Type="http://schemas.microsoft.com/office/2007/relationships/diagramDrawing" Target="../diagrams/drawing39.xml"/><Relationship Id="rId3" Type="http://schemas.openxmlformats.org/officeDocument/2006/relationships/image" Target="../media/image102.png"/><Relationship Id="rId7" Type="http://schemas.openxmlformats.org/officeDocument/2006/relationships/diagramColors" Target="../diagrams/colors39.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QuickStyle" Target="../diagrams/quickStyle39.xml"/><Relationship Id="rId5" Type="http://schemas.openxmlformats.org/officeDocument/2006/relationships/diagramLayout" Target="../diagrams/layout39.xml"/><Relationship Id="rId4" Type="http://schemas.openxmlformats.org/officeDocument/2006/relationships/diagramData" Target="../diagrams/data39.xml"/></Relationships>
</file>

<file path=ppt/slides/_rels/slide72.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 Id="rId9" Type="http://schemas.openxmlformats.org/officeDocument/2006/relationships/image" Target="../media/image104.jpeg"/></Relationships>
</file>

<file path=ppt/slides/_rels/slide7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10" Type="http://schemas.openxmlformats.org/officeDocument/2006/relationships/image" Target="../media/image107.png"/><Relationship Id="rId4" Type="http://schemas.openxmlformats.org/officeDocument/2006/relationships/diagramLayout" Target="../diagrams/layout41.xml"/><Relationship Id="rId9" Type="http://schemas.openxmlformats.org/officeDocument/2006/relationships/image" Target="../media/image106.jpeg"/></Relationships>
</file>

<file path=ppt/slides/_rels/slide7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7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 Id="rId9" Type="http://schemas.openxmlformats.org/officeDocument/2006/relationships/image" Target="../media/image43.jpeg"/></Relationships>
</file>

<file path=ppt/slides/_rels/slide76.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7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78.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59.xml"/><Relationship Id="rId7" Type="http://schemas.openxmlformats.org/officeDocument/2006/relationships/tags" Target="../tags/tag63.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9"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37.xml"/><Relationship Id="rId7" Type="http://schemas.openxmlformats.org/officeDocument/2006/relationships/tags" Target="../tags/tag41.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9"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66.xml"/><Relationship Id="rId7" Type="http://schemas.openxmlformats.org/officeDocument/2006/relationships/tags" Target="../tags/tag70.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notesSlide" Target="../notesSlides/notesSlide80.xml"/></Relationships>
</file>

<file path=ppt/slides/_rels/slide8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png"/></Relationships>
</file>

<file path=ppt/slides/_rels/slide8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73.xml"/><Relationship Id="rId7" Type="http://schemas.openxmlformats.org/officeDocument/2006/relationships/tags" Target="../tags/tag77.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notesSlide" Target="../notesSlides/notesSlide8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idx="4294967295"/>
          </p:nvPr>
        </p:nvSpPr>
        <p:spPr>
          <a:xfrm>
            <a:off x="642938" y="928688"/>
            <a:ext cx="7858125" cy="1000125"/>
          </a:xfrm>
        </p:spPr>
        <p:txBody>
          <a:bodyPr>
            <a:noAutofit/>
          </a:bodyPr>
          <a:lstStyle/>
          <a:p>
            <a:pPr algn="ctr" fontAlgn="auto">
              <a:spcAft>
                <a:spcPts val="0"/>
              </a:spcAft>
              <a:defRPr/>
            </a:pPr>
            <a:r>
              <a:rPr lang="zh-CN" altLang="en-US" sz="3600">
                <a:latin typeface="黑体" panose="02010609060101010101" pitchFamily="49" charset="-122"/>
                <a:ea typeface="黑体" panose="02010609060101010101" pitchFamily="49" charset="-122"/>
              </a:rPr>
              <a:t>全国</a:t>
            </a:r>
            <a:r>
              <a:rPr lang="zh-CN" altLang="en-US" sz="3600" dirty="0">
                <a:latin typeface="黑体" panose="02010609060101010101" pitchFamily="49" charset="-122"/>
                <a:ea typeface="黑体" panose="02010609060101010101" pitchFamily="49" charset="-122"/>
              </a:rPr>
              <a:t>建筑业绿色施工示范</a:t>
            </a:r>
            <a:r>
              <a:rPr lang="zh-CN" altLang="en-US" sz="3600">
                <a:latin typeface="黑体" panose="02010609060101010101" pitchFamily="49" charset="-122"/>
                <a:ea typeface="黑体" panose="02010609060101010101" pitchFamily="49" charset="-122"/>
              </a:rPr>
              <a:t>工程</a:t>
            </a:r>
            <a:r>
              <a:rPr lang="zh-CN" altLang="en-US" sz="3600">
                <a:effectLst>
                  <a:outerShdw blurRad="50800" dist="38100" dir="2700000" algn="tl" rotWithShape="0">
                    <a:prstClr val="black">
                      <a:alpha val="40000"/>
                    </a:prstClr>
                  </a:outerShdw>
                </a:effectLst>
                <a:latin typeface="黑体" panose="02010609060101010101" pitchFamily="49" charset="-122"/>
                <a:ea typeface="黑体" panose="02010609060101010101" pitchFamily="49" charset="-122"/>
              </a:rPr>
              <a:t>汇报</a:t>
            </a:r>
            <a:endParaRPr lang="zh-CN" altLang="en-US" sz="3600" dirty="0">
              <a:effectLst>
                <a:outerShdw blurRad="50800" dist="38100" dir="2700000" algn="tl" rotWithShape="0">
                  <a:prstClr val="black">
                    <a:alpha val="40000"/>
                  </a:prstClr>
                </a:outerShdw>
              </a:effectLst>
              <a:latin typeface="黑体" panose="02010609060101010101" pitchFamily="49" charset="-122"/>
              <a:ea typeface="黑体" panose="02010609060101010101" pitchFamily="49" charset="-122"/>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725488" y="1785938"/>
          <a:ext cx="7693024" cy="3929065"/>
        </p:xfrm>
        <a:graphic>
          <a:graphicData uri="http://schemas.openxmlformats.org/drawingml/2006/table">
            <a:tbl>
              <a:tblPr/>
              <a:tblGrid>
                <a:gridCol w="752378">
                  <a:extLst>
                    <a:ext uri="{9D8B030D-6E8A-4147-A177-3AD203B41FA5}">
                      <a16:colId xmlns:a16="http://schemas.microsoft.com/office/drawing/2014/main" val="20000"/>
                    </a:ext>
                  </a:extLst>
                </a:gridCol>
                <a:gridCol w="2435612">
                  <a:extLst>
                    <a:ext uri="{9D8B030D-6E8A-4147-A177-3AD203B41FA5}">
                      <a16:colId xmlns:a16="http://schemas.microsoft.com/office/drawing/2014/main" val="20001"/>
                    </a:ext>
                  </a:extLst>
                </a:gridCol>
                <a:gridCol w="2317138">
                  <a:extLst>
                    <a:ext uri="{9D8B030D-6E8A-4147-A177-3AD203B41FA5}">
                      <a16:colId xmlns:a16="http://schemas.microsoft.com/office/drawing/2014/main" val="20002"/>
                    </a:ext>
                  </a:extLst>
                </a:gridCol>
                <a:gridCol w="2187896">
                  <a:extLst>
                    <a:ext uri="{9D8B030D-6E8A-4147-A177-3AD203B41FA5}">
                      <a16:colId xmlns:a16="http://schemas.microsoft.com/office/drawing/2014/main" val="20003"/>
                    </a:ext>
                  </a:extLst>
                </a:gridCol>
              </a:tblGrid>
              <a:tr h="561295">
                <a:tc>
                  <a:txBody>
                    <a:bodyPr/>
                    <a:lstStyle/>
                    <a:p>
                      <a:pPr algn="ctr">
                        <a:lnSpc>
                          <a:spcPct val="150000"/>
                        </a:lnSpc>
                        <a:spcAft>
                          <a:spcPts val="0"/>
                        </a:spcAft>
                      </a:pPr>
                      <a:r>
                        <a:rPr lang="zh-CN" sz="1600" kern="100" dirty="0">
                          <a:solidFill>
                            <a:schemeClr val="bg2"/>
                          </a:solidFill>
                          <a:latin typeface="黑体" panose="02010609060101010101" pitchFamily="49" charset="-122"/>
                          <a:ea typeface="黑体" panose="02010609060101010101" pitchFamily="49" charset="-122"/>
                          <a:cs typeface="Times New Roman" panose="02020603050405020304"/>
                        </a:rPr>
                        <a:t>序号</a:t>
                      </a:r>
                    </a:p>
                  </a:txBody>
                  <a:tcPr marL="68594" marR="68594"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solidFill>
                      <a:srgbClr val="0089CF"/>
                    </a:solidFill>
                  </a:tcPr>
                </a:tc>
                <a:tc>
                  <a:txBody>
                    <a:bodyPr/>
                    <a:lstStyle/>
                    <a:p>
                      <a:pPr algn="ctr">
                        <a:lnSpc>
                          <a:spcPct val="150000"/>
                        </a:lnSpc>
                        <a:spcAft>
                          <a:spcPts val="0"/>
                        </a:spcAft>
                      </a:pPr>
                      <a:r>
                        <a:rPr lang="zh-CN" sz="1600" kern="100" dirty="0">
                          <a:solidFill>
                            <a:schemeClr val="bg2"/>
                          </a:solidFill>
                          <a:latin typeface="黑体" panose="02010609060101010101" pitchFamily="49" charset="-122"/>
                          <a:ea typeface="黑体" panose="02010609060101010101" pitchFamily="49" charset="-122"/>
                          <a:cs typeface="Times New Roman" panose="02020603050405020304"/>
                        </a:rPr>
                        <a:t>主材名称</a:t>
                      </a:r>
                    </a:p>
                  </a:txBody>
                  <a:tcPr marL="68594" marR="68594"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solidFill>
                      <a:srgbClr val="0089CF"/>
                    </a:solidFill>
                  </a:tcPr>
                </a:tc>
                <a:tc>
                  <a:txBody>
                    <a:bodyPr/>
                    <a:lstStyle/>
                    <a:p>
                      <a:pPr algn="ctr">
                        <a:lnSpc>
                          <a:spcPct val="150000"/>
                        </a:lnSpc>
                        <a:spcAft>
                          <a:spcPts val="0"/>
                        </a:spcAft>
                      </a:pPr>
                      <a:r>
                        <a:rPr lang="zh-CN" sz="1600" kern="100" dirty="0">
                          <a:solidFill>
                            <a:schemeClr val="bg2"/>
                          </a:solidFill>
                          <a:latin typeface="黑体" panose="02010609060101010101" pitchFamily="49" charset="-122"/>
                          <a:ea typeface="黑体" panose="02010609060101010101" pitchFamily="49" charset="-122"/>
                          <a:cs typeface="Times New Roman" panose="02020603050405020304"/>
                        </a:rPr>
                        <a:t>预算损耗值</a:t>
                      </a:r>
                    </a:p>
                  </a:txBody>
                  <a:tcPr marL="68594" marR="68594"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solidFill>
                      <a:srgbClr val="0089CF"/>
                    </a:solidFill>
                  </a:tcPr>
                </a:tc>
                <a:tc>
                  <a:txBody>
                    <a:bodyPr/>
                    <a:lstStyle/>
                    <a:p>
                      <a:pPr algn="ctr">
                        <a:lnSpc>
                          <a:spcPct val="150000"/>
                        </a:lnSpc>
                        <a:spcAft>
                          <a:spcPts val="0"/>
                        </a:spcAft>
                      </a:pPr>
                      <a:r>
                        <a:rPr lang="zh-CN" sz="1600" kern="100" dirty="0">
                          <a:solidFill>
                            <a:schemeClr val="bg2"/>
                          </a:solidFill>
                          <a:latin typeface="黑体" panose="02010609060101010101" pitchFamily="49" charset="-122"/>
                          <a:ea typeface="黑体" panose="02010609060101010101" pitchFamily="49" charset="-122"/>
                          <a:cs typeface="Times New Roman" panose="02020603050405020304"/>
                        </a:rPr>
                        <a:t>目标损耗值</a:t>
                      </a:r>
                    </a:p>
                  </a:txBody>
                  <a:tcPr marL="68594" marR="68594"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solidFill>
                      <a:srgbClr val="0089CF"/>
                    </a:solidFill>
                  </a:tcPr>
                </a:tc>
                <a:extLst>
                  <a:ext uri="{0D108BD9-81ED-4DB2-BD59-A6C34878D82A}">
                    <a16:rowId xmlns:a16="http://schemas.microsoft.com/office/drawing/2014/main" val="10000"/>
                  </a:ext>
                </a:extLst>
              </a:tr>
              <a:tr h="561295">
                <a:tc>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1</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94" marR="68594"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钢材</a:t>
                      </a:r>
                    </a:p>
                  </a:txBody>
                  <a:tcPr marL="68594" marR="68594"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150T</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94" marR="68594"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120T</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94" marR="68594"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extLst>
                  <a:ext uri="{0D108BD9-81ED-4DB2-BD59-A6C34878D82A}">
                    <a16:rowId xmlns:a16="http://schemas.microsoft.com/office/drawing/2014/main" val="10001"/>
                  </a:ext>
                </a:extLst>
              </a:tr>
              <a:tr h="561295">
                <a:tc>
                  <a:txBody>
                    <a:bodyPr/>
                    <a:lstStyle/>
                    <a:p>
                      <a:pPr algn="ctr">
                        <a:lnSpc>
                          <a:spcPct val="150000"/>
                        </a:lnSpc>
                        <a:spcAft>
                          <a:spcPts val="0"/>
                        </a:spcAft>
                      </a:pPr>
                      <a:r>
                        <a:rPr lang="en-US"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2</a:t>
                      </a:r>
                      <a:endPar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94" marR="68594"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商品混凝土</a:t>
                      </a:r>
                    </a:p>
                  </a:txBody>
                  <a:tcPr marL="68594" marR="68594"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400m</a:t>
                      </a:r>
                      <a:r>
                        <a:rPr lang="en-US" sz="1600" kern="100" baseline="300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3</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94" marR="68594"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280m</a:t>
                      </a:r>
                      <a:r>
                        <a:rPr lang="en-US" sz="1600" kern="100" baseline="300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3</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94" marR="68594"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extLst>
                  <a:ext uri="{0D108BD9-81ED-4DB2-BD59-A6C34878D82A}">
                    <a16:rowId xmlns:a16="http://schemas.microsoft.com/office/drawing/2014/main" val="10002"/>
                  </a:ext>
                </a:extLst>
              </a:tr>
              <a:tr h="561295">
                <a:tc>
                  <a:txBody>
                    <a:bodyPr/>
                    <a:lstStyle/>
                    <a:p>
                      <a:pPr algn="ctr">
                        <a:lnSpc>
                          <a:spcPct val="150000"/>
                        </a:lnSpc>
                        <a:spcAft>
                          <a:spcPts val="0"/>
                        </a:spcAft>
                      </a:pPr>
                      <a:r>
                        <a:rPr lang="en-US"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3</a:t>
                      </a:r>
                      <a:endPar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94" marR="68594"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木模板</a:t>
                      </a:r>
                    </a:p>
                  </a:txBody>
                  <a:tcPr marL="68594" marR="68594"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4000m</a:t>
                      </a:r>
                      <a:r>
                        <a:rPr lang="en-US" sz="1600" kern="100" baseline="300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2</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94" marR="68594"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3500m</a:t>
                      </a:r>
                      <a:r>
                        <a:rPr lang="en-US" sz="1600" kern="100" baseline="300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2</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94" marR="68594"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extLst>
                  <a:ext uri="{0D108BD9-81ED-4DB2-BD59-A6C34878D82A}">
                    <a16:rowId xmlns:a16="http://schemas.microsoft.com/office/drawing/2014/main" val="10003"/>
                  </a:ext>
                </a:extLst>
              </a:tr>
              <a:tr h="561295">
                <a:tc>
                  <a:txBody>
                    <a:bodyPr/>
                    <a:lstStyle/>
                    <a:p>
                      <a:pPr algn="ctr">
                        <a:lnSpc>
                          <a:spcPct val="150000"/>
                        </a:lnSpc>
                        <a:spcAft>
                          <a:spcPts val="0"/>
                        </a:spcAft>
                      </a:pPr>
                      <a:r>
                        <a:rPr lang="en-US"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4</a:t>
                      </a:r>
                      <a:endPar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94" marR="68594"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gridSpan="3">
                  <a:txBody>
                    <a:bodyPr/>
                    <a:lstStyle/>
                    <a:p>
                      <a:pPr algn="ctr">
                        <a:lnSpc>
                          <a:spcPct val="150000"/>
                        </a:lnSpc>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围挡等周转设备（料）可重复使用率</a:t>
                      </a: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80%</a:t>
                      </a: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以上</a:t>
                      </a:r>
                    </a:p>
                  </a:txBody>
                  <a:tcPr marL="68594" marR="68594"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4"/>
                  </a:ext>
                </a:extLst>
              </a:tr>
              <a:tr h="561295">
                <a:tc>
                  <a:txBody>
                    <a:bodyPr/>
                    <a:lstStyle/>
                    <a:p>
                      <a:pPr algn="ctr">
                        <a:lnSpc>
                          <a:spcPct val="150000"/>
                        </a:lnSpc>
                        <a:spcAft>
                          <a:spcPts val="0"/>
                        </a:spcAft>
                      </a:pPr>
                      <a:r>
                        <a:rPr lang="en-US"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5</a:t>
                      </a:r>
                      <a:endPar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94" marR="68594"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gridSpan="3">
                  <a:txBody>
                    <a:bodyPr/>
                    <a:lstStyle/>
                    <a:p>
                      <a:pPr algn="ctr">
                        <a:lnSpc>
                          <a:spcPct val="150000"/>
                        </a:lnSpc>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就地取材≦</a:t>
                      </a: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500km</a:t>
                      </a: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以内的占建材总重量的</a:t>
                      </a: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70%</a:t>
                      </a: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以上</a:t>
                      </a:r>
                    </a:p>
                  </a:txBody>
                  <a:tcPr marL="68594" marR="68594"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5"/>
                  </a:ext>
                </a:extLst>
              </a:tr>
              <a:tr h="561295">
                <a:tc>
                  <a:txBody>
                    <a:bodyPr/>
                    <a:lstStyle/>
                    <a:p>
                      <a:pPr algn="ctr">
                        <a:lnSpc>
                          <a:spcPct val="150000"/>
                        </a:lnSpc>
                        <a:spcAft>
                          <a:spcPts val="0"/>
                        </a:spcAft>
                      </a:pPr>
                      <a:r>
                        <a:rPr lang="en-US"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6</a:t>
                      </a:r>
                      <a:endPar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94" marR="68594"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gridSpan="3">
                  <a:txBody>
                    <a:bodyPr/>
                    <a:lstStyle/>
                    <a:p>
                      <a:pPr algn="ctr">
                        <a:lnSpc>
                          <a:spcPct val="150000"/>
                        </a:lnSpc>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施工废弃物回收利用率为</a:t>
                      </a: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30%</a:t>
                      </a: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以上</a:t>
                      </a:r>
                    </a:p>
                  </a:txBody>
                  <a:tcPr marL="68594" marR="68594"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6"/>
                  </a:ext>
                </a:extLst>
              </a:tr>
            </a:tbl>
          </a:graphicData>
        </a:graphic>
      </p:graphicFrame>
      <p:sp>
        <p:nvSpPr>
          <p:cNvPr id="6" name="矩形 5"/>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dirty="0">
                <a:solidFill>
                  <a:schemeClr val="bg2"/>
                </a:solidFill>
                <a:latin typeface="黑体" panose="02010609060101010101" pitchFamily="49" charset="-122"/>
                <a:ea typeface="黑体" panose="02010609060101010101" pitchFamily="49" charset="-122"/>
              </a:rPr>
              <a:t>节材与材料资源利用</a:t>
            </a:r>
            <a:endParaRPr lang="zh-CN" altLang="en-US" sz="2800" spc="-400" dirty="0">
              <a:solidFill>
                <a:schemeClr val="bg2"/>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714375" y="1560513"/>
          <a:ext cx="7715250" cy="4154486"/>
        </p:xfrm>
        <a:graphic>
          <a:graphicData uri="http://schemas.openxmlformats.org/drawingml/2006/table">
            <a:tbl>
              <a:tblPr/>
              <a:tblGrid>
                <a:gridCol w="1000124">
                  <a:extLst>
                    <a:ext uri="{9D8B030D-6E8A-4147-A177-3AD203B41FA5}">
                      <a16:colId xmlns:a16="http://schemas.microsoft.com/office/drawing/2014/main" val="20000"/>
                    </a:ext>
                  </a:extLst>
                </a:gridCol>
                <a:gridCol w="2065418">
                  <a:extLst>
                    <a:ext uri="{9D8B030D-6E8A-4147-A177-3AD203B41FA5}">
                      <a16:colId xmlns:a16="http://schemas.microsoft.com/office/drawing/2014/main" val="20001"/>
                    </a:ext>
                  </a:extLst>
                </a:gridCol>
                <a:gridCol w="1584165">
                  <a:extLst>
                    <a:ext uri="{9D8B030D-6E8A-4147-A177-3AD203B41FA5}">
                      <a16:colId xmlns:a16="http://schemas.microsoft.com/office/drawing/2014/main" val="20002"/>
                    </a:ext>
                  </a:extLst>
                </a:gridCol>
                <a:gridCol w="2153741">
                  <a:extLst>
                    <a:ext uri="{9D8B030D-6E8A-4147-A177-3AD203B41FA5}">
                      <a16:colId xmlns:a16="http://schemas.microsoft.com/office/drawing/2014/main" val="20003"/>
                    </a:ext>
                  </a:extLst>
                </a:gridCol>
                <a:gridCol w="911802">
                  <a:extLst>
                    <a:ext uri="{9D8B030D-6E8A-4147-A177-3AD203B41FA5}">
                      <a16:colId xmlns:a16="http://schemas.microsoft.com/office/drawing/2014/main" val="20004"/>
                    </a:ext>
                  </a:extLst>
                </a:gridCol>
              </a:tblGrid>
              <a:tr h="731454">
                <a:tc>
                  <a:txBody>
                    <a:bodyPr/>
                    <a:lstStyle/>
                    <a:p>
                      <a:pPr algn="ctr">
                        <a:lnSpc>
                          <a:spcPct val="150000"/>
                        </a:lnSpc>
                        <a:spcAft>
                          <a:spcPts val="0"/>
                        </a:spcAft>
                      </a:pPr>
                      <a:r>
                        <a:rPr lang="zh-CN" sz="1600" kern="100" dirty="0">
                          <a:solidFill>
                            <a:schemeClr val="bg1"/>
                          </a:solidFill>
                          <a:latin typeface="黑体" panose="02010609060101010101" pitchFamily="49" charset="-122"/>
                          <a:ea typeface="黑体" panose="02010609060101010101" pitchFamily="49" charset="-122"/>
                          <a:cs typeface="Times New Roman" panose="02020603050405020304"/>
                        </a:rPr>
                        <a:t>序号</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solidFill>
                      <a:srgbClr val="0089CF"/>
                    </a:solidFill>
                  </a:tcPr>
                </a:tc>
                <a:tc>
                  <a:txBody>
                    <a:bodyPr/>
                    <a:lstStyle/>
                    <a:p>
                      <a:pPr algn="ctr">
                        <a:lnSpc>
                          <a:spcPct val="150000"/>
                        </a:lnSpc>
                        <a:spcAft>
                          <a:spcPts val="0"/>
                        </a:spcAft>
                      </a:pPr>
                      <a:r>
                        <a:rPr lang="zh-CN" sz="1600" kern="100" dirty="0">
                          <a:solidFill>
                            <a:schemeClr val="bg1"/>
                          </a:solidFill>
                          <a:latin typeface="黑体" panose="02010609060101010101" pitchFamily="49" charset="-122"/>
                          <a:ea typeface="黑体" panose="02010609060101010101" pitchFamily="49" charset="-122"/>
                          <a:cs typeface="Times New Roman" panose="02020603050405020304"/>
                        </a:rPr>
                        <a:t>区域</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solidFill>
                      <a:srgbClr val="0089CF"/>
                    </a:solidFill>
                  </a:tcPr>
                </a:tc>
                <a:tc>
                  <a:txBody>
                    <a:bodyPr/>
                    <a:lstStyle/>
                    <a:p>
                      <a:pPr algn="ctr">
                        <a:lnSpc>
                          <a:spcPct val="150000"/>
                        </a:lnSpc>
                        <a:spcAft>
                          <a:spcPts val="0"/>
                        </a:spcAft>
                      </a:pPr>
                      <a:r>
                        <a:rPr lang="zh-CN" sz="1600" kern="100" dirty="0">
                          <a:solidFill>
                            <a:schemeClr val="bg1"/>
                          </a:solidFill>
                          <a:latin typeface="黑体" panose="02010609060101010101" pitchFamily="49" charset="-122"/>
                          <a:ea typeface="黑体" panose="02010609060101010101" pitchFamily="49" charset="-122"/>
                          <a:cs typeface="Times New Roman" panose="02020603050405020304"/>
                        </a:rPr>
                        <a:t>施工阶段</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solidFill>
                      <a:srgbClr val="0089CF"/>
                    </a:solidFill>
                  </a:tcPr>
                </a:tc>
                <a:tc gridSpan="2">
                  <a:txBody>
                    <a:bodyPr/>
                    <a:lstStyle/>
                    <a:p>
                      <a:pPr algn="ctr">
                        <a:lnSpc>
                          <a:spcPct val="150000"/>
                        </a:lnSpc>
                        <a:spcAft>
                          <a:spcPts val="0"/>
                        </a:spcAft>
                      </a:pPr>
                      <a:r>
                        <a:rPr lang="zh-CN" sz="1600" kern="100" dirty="0">
                          <a:solidFill>
                            <a:schemeClr val="bg1"/>
                          </a:solidFill>
                          <a:latin typeface="黑体" panose="02010609060101010101" pitchFamily="49" charset="-122"/>
                          <a:ea typeface="黑体" panose="02010609060101010101" pitchFamily="49" charset="-122"/>
                          <a:cs typeface="Times New Roman" panose="02020603050405020304"/>
                        </a:rPr>
                        <a:t>目标耗水量</a:t>
                      </a:r>
                    </a:p>
                    <a:p>
                      <a:pPr algn="ctr">
                        <a:lnSpc>
                          <a:spcPct val="150000"/>
                        </a:lnSpc>
                        <a:spcAft>
                          <a:spcPts val="0"/>
                        </a:spcAft>
                      </a:pPr>
                      <a:r>
                        <a:rPr lang="zh-CN" sz="1600" kern="100" dirty="0">
                          <a:solidFill>
                            <a:schemeClr val="bg1"/>
                          </a:solidFill>
                          <a:latin typeface="黑体" panose="02010609060101010101" pitchFamily="49" charset="-122"/>
                          <a:ea typeface="黑体" panose="02010609060101010101" pitchFamily="49" charset="-122"/>
                          <a:cs typeface="Times New Roman" panose="02020603050405020304"/>
                        </a:rPr>
                        <a:t>（</a:t>
                      </a:r>
                      <a:r>
                        <a:rPr lang="en-US" sz="1600" kern="100" dirty="0">
                          <a:solidFill>
                            <a:schemeClr val="bg1"/>
                          </a:solidFill>
                          <a:latin typeface="黑体" panose="02010609060101010101" pitchFamily="49" charset="-122"/>
                          <a:ea typeface="黑体" panose="02010609060101010101" pitchFamily="49" charset="-122"/>
                          <a:cs typeface="Times New Roman" panose="02020603050405020304"/>
                        </a:rPr>
                        <a:t>m</a:t>
                      </a:r>
                      <a:r>
                        <a:rPr lang="en-US" sz="1600" kern="100" baseline="30000" dirty="0">
                          <a:solidFill>
                            <a:schemeClr val="bg1"/>
                          </a:solidFill>
                          <a:latin typeface="黑体" panose="02010609060101010101" pitchFamily="49" charset="-122"/>
                          <a:ea typeface="黑体" panose="02010609060101010101" pitchFamily="49" charset="-122"/>
                          <a:cs typeface="Times New Roman" panose="02020603050405020304"/>
                        </a:rPr>
                        <a:t>3</a:t>
                      </a:r>
                      <a:r>
                        <a:rPr lang="en-US" sz="1600" kern="100" dirty="0">
                          <a:solidFill>
                            <a:schemeClr val="bg1"/>
                          </a:solidFill>
                          <a:latin typeface="黑体" panose="02010609060101010101" pitchFamily="49" charset="-122"/>
                          <a:ea typeface="黑体" panose="02010609060101010101" pitchFamily="49" charset="-122"/>
                          <a:cs typeface="Times New Roman" panose="02020603050405020304"/>
                        </a:rPr>
                        <a:t>/</a:t>
                      </a:r>
                      <a:r>
                        <a:rPr lang="zh-CN" sz="1600" kern="100" dirty="0">
                          <a:solidFill>
                            <a:schemeClr val="bg1"/>
                          </a:solidFill>
                          <a:latin typeface="黑体" panose="02010609060101010101" pitchFamily="49" charset="-122"/>
                          <a:ea typeface="黑体" panose="02010609060101010101" pitchFamily="49" charset="-122"/>
                          <a:cs typeface="Times New Roman" panose="02020603050405020304"/>
                        </a:rPr>
                        <a:t>万元产值）</a:t>
                      </a:r>
                    </a:p>
                  </a:txBody>
                  <a:tcPr marL="68580" marR="68580" marT="0" marB="0">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solidFill>
                      <a:srgbClr val="0089CF"/>
                    </a:solidFill>
                  </a:tcPr>
                </a:tc>
                <a:tc hMerge="1">
                  <a:txBody>
                    <a:bodyPr/>
                    <a:lstStyle/>
                    <a:p>
                      <a:endParaRPr lang="zh-CN"/>
                    </a:p>
                  </a:txBody>
                  <a:tcPr/>
                </a:tc>
                <a:extLst>
                  <a:ext uri="{0D108BD9-81ED-4DB2-BD59-A6C34878D82A}">
                    <a16:rowId xmlns:a16="http://schemas.microsoft.com/office/drawing/2014/main" val="10000"/>
                  </a:ext>
                </a:extLst>
              </a:tr>
              <a:tr h="427879">
                <a:tc rowSpan="2">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1</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rowSpan="2">
                  <a:txBody>
                    <a:bodyPr/>
                    <a:lstStyle/>
                    <a:p>
                      <a:pPr algn="ctr">
                        <a:lnSpc>
                          <a:spcPct val="150000"/>
                        </a:lnSpc>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基础施工阶段</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生产作业区</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rowSpan="2">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7.0</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6.8</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extLst>
                  <a:ext uri="{0D108BD9-81ED-4DB2-BD59-A6C34878D82A}">
                    <a16:rowId xmlns:a16="http://schemas.microsoft.com/office/drawing/2014/main" val="10001"/>
                  </a:ext>
                </a:extLst>
              </a:tr>
              <a:tr h="427879">
                <a:tc vMerge="1">
                  <a:txBody>
                    <a:bodyPr/>
                    <a:lstStyle/>
                    <a:p>
                      <a:endParaRPr lang="zh-CN"/>
                    </a:p>
                  </a:txBody>
                  <a:tcPr/>
                </a:tc>
                <a:tc vMerge="1">
                  <a:txBody>
                    <a:bodyPr/>
                    <a:lstStyle/>
                    <a:p>
                      <a:endParaRPr lang="zh-CN"/>
                    </a:p>
                  </a:txBody>
                  <a:tcPr/>
                </a:tc>
                <a:tc>
                  <a:txBody>
                    <a:bodyPr/>
                    <a:lstStyle/>
                    <a:p>
                      <a:pPr algn="ctr">
                        <a:lnSpc>
                          <a:spcPct val="150000"/>
                        </a:lnSpc>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办公区</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vMerge="1">
                  <a:txBody>
                    <a:bodyPr/>
                    <a:lstStyle/>
                    <a:p>
                      <a:endParaRPr lang="zh-CN"/>
                    </a:p>
                  </a:txBody>
                  <a:tcPr/>
                </a:tc>
                <a:tc>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0.2</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extLst>
                  <a:ext uri="{0D108BD9-81ED-4DB2-BD59-A6C34878D82A}">
                    <a16:rowId xmlns:a16="http://schemas.microsoft.com/office/drawing/2014/main" val="10002"/>
                  </a:ext>
                </a:extLst>
              </a:tr>
              <a:tr h="427879">
                <a:tc rowSpan="2">
                  <a:txBody>
                    <a:bodyPr/>
                    <a:lstStyle/>
                    <a:p>
                      <a:pPr algn="ctr">
                        <a:lnSpc>
                          <a:spcPct val="150000"/>
                        </a:lnSpc>
                        <a:spcAft>
                          <a:spcPts val="0"/>
                        </a:spcAft>
                      </a:pPr>
                      <a:r>
                        <a:rPr lang="en-US"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2</a:t>
                      </a:r>
                      <a:endPar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rowSpan="2">
                  <a:txBody>
                    <a:bodyPr/>
                    <a:lstStyle/>
                    <a:p>
                      <a:pPr algn="ctr">
                        <a:lnSpc>
                          <a:spcPct val="150000"/>
                        </a:lnSpc>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主体结构施工阶段</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生产作业区</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rowSpan="2">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2.1</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1.9</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extLst>
                  <a:ext uri="{0D108BD9-81ED-4DB2-BD59-A6C34878D82A}">
                    <a16:rowId xmlns:a16="http://schemas.microsoft.com/office/drawing/2014/main" val="10003"/>
                  </a:ext>
                </a:extLst>
              </a:tr>
              <a:tr h="427879">
                <a:tc vMerge="1">
                  <a:txBody>
                    <a:bodyPr/>
                    <a:lstStyle/>
                    <a:p>
                      <a:endParaRPr lang="zh-CN"/>
                    </a:p>
                  </a:txBody>
                  <a:tcPr/>
                </a:tc>
                <a:tc vMerge="1">
                  <a:txBody>
                    <a:bodyPr/>
                    <a:lstStyle/>
                    <a:p>
                      <a:endParaRPr lang="zh-CN"/>
                    </a:p>
                  </a:txBody>
                  <a:tcPr/>
                </a:tc>
                <a:tc>
                  <a:txBody>
                    <a:bodyPr/>
                    <a:lstStyle/>
                    <a:p>
                      <a:pPr algn="ctr">
                        <a:lnSpc>
                          <a:spcPct val="150000"/>
                        </a:lnSpc>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办公区</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vMerge="1">
                  <a:txBody>
                    <a:bodyPr/>
                    <a:lstStyle/>
                    <a:p>
                      <a:endParaRPr lang="zh-CN"/>
                    </a:p>
                  </a:txBody>
                  <a:tcPr/>
                </a:tc>
                <a:tc>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0.2</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extLst>
                  <a:ext uri="{0D108BD9-81ED-4DB2-BD59-A6C34878D82A}">
                    <a16:rowId xmlns:a16="http://schemas.microsoft.com/office/drawing/2014/main" val="10004"/>
                  </a:ext>
                </a:extLst>
              </a:tr>
              <a:tr h="427879">
                <a:tc rowSpan="2">
                  <a:txBody>
                    <a:bodyPr/>
                    <a:lstStyle/>
                    <a:p>
                      <a:pPr algn="ctr">
                        <a:lnSpc>
                          <a:spcPct val="150000"/>
                        </a:lnSpc>
                        <a:spcAft>
                          <a:spcPts val="0"/>
                        </a:spcAft>
                      </a:pPr>
                      <a:r>
                        <a:rPr lang="en-US"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3</a:t>
                      </a:r>
                      <a:endPar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rowSpan="2">
                  <a:txBody>
                    <a:bodyPr/>
                    <a:lstStyle/>
                    <a:p>
                      <a:pPr algn="ctr">
                        <a:lnSpc>
                          <a:spcPct val="150000"/>
                        </a:lnSpc>
                        <a:spcAft>
                          <a:spcPts val="0"/>
                        </a:spcAft>
                      </a:pPr>
                      <a:r>
                        <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装饰施工阶段</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生产作业区</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rowSpan="2">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5.2</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5.0</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extLst>
                  <a:ext uri="{0D108BD9-81ED-4DB2-BD59-A6C34878D82A}">
                    <a16:rowId xmlns:a16="http://schemas.microsoft.com/office/drawing/2014/main" val="10005"/>
                  </a:ext>
                </a:extLst>
              </a:tr>
              <a:tr h="427879">
                <a:tc vMerge="1">
                  <a:txBody>
                    <a:bodyPr/>
                    <a:lstStyle/>
                    <a:p>
                      <a:endParaRPr lang="zh-CN"/>
                    </a:p>
                  </a:txBody>
                  <a:tcPr/>
                </a:tc>
                <a:tc vMerge="1">
                  <a:txBody>
                    <a:bodyPr/>
                    <a:lstStyle/>
                    <a:p>
                      <a:endParaRPr lang="zh-CN"/>
                    </a:p>
                  </a:txBody>
                  <a:tcPr/>
                </a:tc>
                <a:tc>
                  <a:txBody>
                    <a:bodyPr/>
                    <a:lstStyle/>
                    <a:p>
                      <a:pPr algn="ctr">
                        <a:lnSpc>
                          <a:spcPct val="150000"/>
                        </a:lnSpc>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办公区</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vMerge="1">
                  <a:txBody>
                    <a:bodyPr/>
                    <a:lstStyle/>
                    <a:p>
                      <a:endParaRPr lang="zh-CN"/>
                    </a:p>
                  </a:txBody>
                  <a:tcPr/>
                </a:tc>
                <a:tc>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0.2</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extLst>
                  <a:ext uri="{0D108BD9-81ED-4DB2-BD59-A6C34878D82A}">
                    <a16:rowId xmlns:a16="http://schemas.microsoft.com/office/drawing/2014/main" val="10006"/>
                  </a:ext>
                </a:extLst>
              </a:tr>
              <a:tr h="427879">
                <a:tc>
                  <a:txBody>
                    <a:bodyPr/>
                    <a:lstStyle/>
                    <a:p>
                      <a:pPr algn="ctr">
                        <a:lnSpc>
                          <a:spcPct val="150000"/>
                        </a:lnSpc>
                        <a:spcAft>
                          <a:spcPts val="0"/>
                        </a:spcAft>
                      </a:pPr>
                      <a:r>
                        <a:rPr lang="en-US"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4</a:t>
                      </a:r>
                      <a:endPar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gridSpan="2">
                  <a:txBody>
                    <a:bodyPr/>
                    <a:lstStyle/>
                    <a:p>
                      <a:pPr algn="ctr">
                        <a:lnSpc>
                          <a:spcPct val="150000"/>
                        </a:lnSpc>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整个施工阶段</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hMerge="1">
                  <a:txBody>
                    <a:bodyPr/>
                    <a:lstStyle/>
                    <a:p>
                      <a:endParaRPr lang="zh-CN"/>
                    </a:p>
                  </a:txBody>
                  <a:tcPr/>
                </a:tc>
                <a:tc gridSpan="2">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6.2</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hMerge="1">
                  <a:txBody>
                    <a:bodyPr/>
                    <a:lstStyle/>
                    <a:p>
                      <a:endParaRPr lang="zh-CN"/>
                    </a:p>
                  </a:txBody>
                  <a:tcPr/>
                </a:tc>
                <a:extLst>
                  <a:ext uri="{0D108BD9-81ED-4DB2-BD59-A6C34878D82A}">
                    <a16:rowId xmlns:a16="http://schemas.microsoft.com/office/drawing/2014/main" val="10007"/>
                  </a:ext>
                </a:extLst>
              </a:tr>
              <a:tr h="427879">
                <a:tc>
                  <a:txBody>
                    <a:bodyPr/>
                    <a:lstStyle/>
                    <a:p>
                      <a:pPr algn="ctr">
                        <a:lnSpc>
                          <a:spcPct val="150000"/>
                        </a:lnSpc>
                        <a:spcAft>
                          <a:spcPts val="0"/>
                        </a:spcAft>
                      </a:pPr>
                      <a:r>
                        <a:rPr lang="en-US"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5</a:t>
                      </a:r>
                      <a:endPar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gridSpan="4">
                  <a:txBody>
                    <a:bodyPr/>
                    <a:lstStyle/>
                    <a:p>
                      <a:pPr algn="ctr">
                        <a:lnSpc>
                          <a:spcPct val="150000"/>
                        </a:lnSpc>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节水设备（设施）配置率达到</a:t>
                      </a: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100%</a:t>
                      </a: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8"/>
                  </a:ext>
                </a:extLst>
              </a:tr>
            </a:tbl>
          </a:graphicData>
        </a:graphic>
      </p:graphicFrame>
      <p:sp>
        <p:nvSpPr>
          <p:cNvPr id="6" name="矩形 5"/>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dirty="0">
                <a:solidFill>
                  <a:schemeClr val="bg1"/>
                </a:solidFill>
                <a:latin typeface="黑体" panose="02010609060101010101" pitchFamily="49" charset="-122"/>
                <a:ea typeface="黑体" panose="02010609060101010101" pitchFamily="49" charset="-122"/>
              </a:rPr>
              <a:t>节水与水资源利用</a:t>
            </a:r>
            <a:endParaRPr lang="zh-CN" altLang="en-US" sz="2800" spc="-400"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714375" y="1500188"/>
          <a:ext cx="7715250" cy="4664075"/>
        </p:xfrm>
        <a:graphic>
          <a:graphicData uri="http://schemas.openxmlformats.org/drawingml/2006/table">
            <a:tbl>
              <a:tblPr/>
              <a:tblGrid>
                <a:gridCol w="1007386">
                  <a:extLst>
                    <a:ext uri="{9D8B030D-6E8A-4147-A177-3AD203B41FA5}">
                      <a16:colId xmlns:a16="http://schemas.microsoft.com/office/drawing/2014/main" val="20000"/>
                    </a:ext>
                  </a:extLst>
                </a:gridCol>
                <a:gridCol w="2484536">
                  <a:extLst>
                    <a:ext uri="{9D8B030D-6E8A-4147-A177-3AD203B41FA5}">
                      <a16:colId xmlns:a16="http://schemas.microsoft.com/office/drawing/2014/main" val="20001"/>
                    </a:ext>
                  </a:extLst>
                </a:gridCol>
                <a:gridCol w="1870176">
                  <a:extLst>
                    <a:ext uri="{9D8B030D-6E8A-4147-A177-3AD203B41FA5}">
                      <a16:colId xmlns:a16="http://schemas.microsoft.com/office/drawing/2014/main" val="20002"/>
                    </a:ext>
                  </a:extLst>
                </a:gridCol>
                <a:gridCol w="1388766">
                  <a:extLst>
                    <a:ext uri="{9D8B030D-6E8A-4147-A177-3AD203B41FA5}">
                      <a16:colId xmlns:a16="http://schemas.microsoft.com/office/drawing/2014/main" val="20003"/>
                    </a:ext>
                  </a:extLst>
                </a:gridCol>
                <a:gridCol w="964385">
                  <a:extLst>
                    <a:ext uri="{9D8B030D-6E8A-4147-A177-3AD203B41FA5}">
                      <a16:colId xmlns:a16="http://schemas.microsoft.com/office/drawing/2014/main" val="20004"/>
                    </a:ext>
                  </a:extLst>
                </a:gridCol>
              </a:tblGrid>
              <a:tr h="731421">
                <a:tc>
                  <a:txBody>
                    <a:bodyPr/>
                    <a:lstStyle/>
                    <a:p>
                      <a:pPr algn="ctr">
                        <a:lnSpc>
                          <a:spcPct val="150000"/>
                        </a:lnSpc>
                        <a:spcAft>
                          <a:spcPts val="0"/>
                        </a:spcAft>
                      </a:pPr>
                      <a:r>
                        <a:rPr lang="zh-CN" sz="1600" kern="100" dirty="0">
                          <a:solidFill>
                            <a:schemeClr val="bg1"/>
                          </a:solidFill>
                          <a:latin typeface="黑体" panose="02010609060101010101" pitchFamily="49" charset="-122"/>
                          <a:ea typeface="黑体" panose="02010609060101010101" pitchFamily="49" charset="-122"/>
                          <a:cs typeface="Times New Roman" panose="02020603050405020304"/>
                        </a:rPr>
                        <a:t>序号</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solidFill>
                      <a:srgbClr val="0089CF"/>
                    </a:solidFill>
                  </a:tcPr>
                </a:tc>
                <a:tc>
                  <a:txBody>
                    <a:bodyPr/>
                    <a:lstStyle/>
                    <a:p>
                      <a:pPr algn="ctr">
                        <a:lnSpc>
                          <a:spcPct val="150000"/>
                        </a:lnSpc>
                        <a:spcAft>
                          <a:spcPts val="0"/>
                        </a:spcAft>
                      </a:pPr>
                      <a:r>
                        <a:rPr lang="zh-CN" sz="1600" kern="100" dirty="0">
                          <a:solidFill>
                            <a:schemeClr val="bg1"/>
                          </a:solidFill>
                          <a:latin typeface="黑体" panose="02010609060101010101" pitchFamily="49" charset="-122"/>
                          <a:ea typeface="黑体" panose="02010609060101010101" pitchFamily="49" charset="-122"/>
                          <a:cs typeface="Times New Roman" panose="02020603050405020304"/>
                        </a:rPr>
                        <a:t>施工阶段</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solidFill>
                      <a:srgbClr val="0089CF"/>
                    </a:solidFill>
                  </a:tcPr>
                </a:tc>
                <a:tc>
                  <a:txBody>
                    <a:bodyPr/>
                    <a:lstStyle/>
                    <a:p>
                      <a:pPr algn="ctr">
                        <a:lnSpc>
                          <a:spcPct val="150000"/>
                        </a:lnSpc>
                        <a:spcAft>
                          <a:spcPts val="0"/>
                        </a:spcAft>
                      </a:pPr>
                      <a:r>
                        <a:rPr lang="zh-CN" sz="1600" kern="100" dirty="0">
                          <a:solidFill>
                            <a:schemeClr val="bg1"/>
                          </a:solidFill>
                          <a:latin typeface="黑体" panose="02010609060101010101" pitchFamily="49" charset="-122"/>
                          <a:ea typeface="黑体" panose="02010609060101010101" pitchFamily="49" charset="-122"/>
                          <a:cs typeface="Times New Roman" panose="02020603050405020304"/>
                        </a:rPr>
                        <a:t>区域</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solidFill>
                      <a:srgbClr val="0089CF"/>
                    </a:solidFill>
                  </a:tcPr>
                </a:tc>
                <a:tc gridSpan="2">
                  <a:txBody>
                    <a:bodyPr/>
                    <a:lstStyle/>
                    <a:p>
                      <a:pPr algn="ctr">
                        <a:lnSpc>
                          <a:spcPct val="150000"/>
                        </a:lnSpc>
                        <a:spcAft>
                          <a:spcPts val="0"/>
                        </a:spcAft>
                      </a:pPr>
                      <a:r>
                        <a:rPr lang="zh-CN" sz="1600" kern="100" dirty="0">
                          <a:solidFill>
                            <a:schemeClr val="bg1"/>
                          </a:solidFill>
                          <a:latin typeface="黑体" panose="02010609060101010101" pitchFamily="49" charset="-122"/>
                          <a:ea typeface="黑体" panose="02010609060101010101" pitchFamily="49" charset="-122"/>
                          <a:cs typeface="Times New Roman" panose="02020603050405020304"/>
                        </a:rPr>
                        <a:t>目标用电量</a:t>
                      </a:r>
                    </a:p>
                    <a:p>
                      <a:pPr algn="ctr">
                        <a:lnSpc>
                          <a:spcPct val="150000"/>
                        </a:lnSpc>
                        <a:spcAft>
                          <a:spcPts val="0"/>
                        </a:spcAft>
                      </a:pPr>
                      <a:r>
                        <a:rPr lang="zh-CN" sz="1600" kern="100" dirty="0">
                          <a:solidFill>
                            <a:schemeClr val="bg1"/>
                          </a:solidFill>
                          <a:latin typeface="黑体" panose="02010609060101010101" pitchFamily="49" charset="-122"/>
                          <a:ea typeface="黑体" panose="02010609060101010101" pitchFamily="49" charset="-122"/>
                          <a:cs typeface="Times New Roman" panose="02020603050405020304"/>
                        </a:rPr>
                        <a:t>（</a:t>
                      </a:r>
                      <a:r>
                        <a:rPr lang="en-US" sz="1600" kern="100" dirty="0" err="1">
                          <a:solidFill>
                            <a:schemeClr val="bg1"/>
                          </a:solidFill>
                          <a:latin typeface="黑体" panose="02010609060101010101" pitchFamily="49" charset="-122"/>
                          <a:ea typeface="黑体" panose="02010609060101010101" pitchFamily="49" charset="-122"/>
                          <a:cs typeface="Times New Roman" panose="02020603050405020304"/>
                        </a:rPr>
                        <a:t>kw.h</a:t>
                      </a:r>
                      <a:r>
                        <a:rPr lang="en-US" sz="1600" kern="100" dirty="0">
                          <a:solidFill>
                            <a:schemeClr val="bg1"/>
                          </a:solidFill>
                          <a:latin typeface="黑体" panose="02010609060101010101" pitchFamily="49" charset="-122"/>
                          <a:ea typeface="黑体" panose="02010609060101010101" pitchFamily="49" charset="-122"/>
                          <a:cs typeface="Times New Roman" panose="02020603050405020304"/>
                        </a:rPr>
                        <a:t> /</a:t>
                      </a:r>
                      <a:r>
                        <a:rPr lang="zh-CN" sz="1600" kern="100" dirty="0">
                          <a:solidFill>
                            <a:schemeClr val="bg1"/>
                          </a:solidFill>
                          <a:latin typeface="黑体" panose="02010609060101010101" pitchFamily="49" charset="-122"/>
                          <a:ea typeface="黑体" panose="02010609060101010101" pitchFamily="49" charset="-122"/>
                          <a:cs typeface="Times New Roman" panose="02020603050405020304"/>
                        </a:rPr>
                        <a:t>万元产值）</a:t>
                      </a:r>
                    </a:p>
                  </a:txBody>
                  <a:tcPr marL="68580" marR="68580" marT="0" marB="0">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solidFill>
                      <a:srgbClr val="0089CF"/>
                    </a:solidFill>
                  </a:tcPr>
                </a:tc>
                <a:tc hMerge="1">
                  <a:txBody>
                    <a:bodyPr/>
                    <a:lstStyle/>
                    <a:p>
                      <a:endParaRPr lang="zh-CN"/>
                    </a:p>
                  </a:txBody>
                  <a:tcPr/>
                </a:tc>
                <a:extLst>
                  <a:ext uri="{0D108BD9-81ED-4DB2-BD59-A6C34878D82A}">
                    <a16:rowId xmlns:a16="http://schemas.microsoft.com/office/drawing/2014/main" val="10000"/>
                  </a:ext>
                </a:extLst>
              </a:tr>
              <a:tr h="853039">
                <a:tc>
                  <a:txBody>
                    <a:bodyPr/>
                    <a:lstStyle/>
                    <a:p>
                      <a:pPr algn="ctr">
                        <a:lnSpc>
                          <a:spcPct val="150000"/>
                        </a:lnSpc>
                        <a:spcAft>
                          <a:spcPts val="0"/>
                        </a:spcAft>
                      </a:pPr>
                      <a:r>
                        <a:rPr lang="en-US"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1</a:t>
                      </a:r>
                      <a:endPar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基础施工阶段</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生产作业区</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65</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65</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extLst>
                  <a:ext uri="{0D108BD9-81ED-4DB2-BD59-A6C34878D82A}">
                    <a16:rowId xmlns:a16="http://schemas.microsoft.com/office/drawing/2014/main" val="10001"/>
                  </a:ext>
                </a:extLst>
              </a:tr>
              <a:tr h="462665">
                <a:tc rowSpan="2">
                  <a:txBody>
                    <a:bodyPr/>
                    <a:lstStyle/>
                    <a:p>
                      <a:pPr algn="ctr">
                        <a:lnSpc>
                          <a:spcPct val="150000"/>
                        </a:lnSpc>
                        <a:spcAft>
                          <a:spcPts val="0"/>
                        </a:spcAft>
                      </a:pPr>
                      <a:r>
                        <a:rPr lang="en-US"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2</a:t>
                      </a:r>
                      <a:endPar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rowSpan="2">
                  <a:txBody>
                    <a:bodyPr/>
                    <a:lstStyle/>
                    <a:p>
                      <a:pPr algn="ctr">
                        <a:lnSpc>
                          <a:spcPct val="150000"/>
                        </a:lnSpc>
                        <a:spcAft>
                          <a:spcPts val="0"/>
                        </a:spcAft>
                      </a:pPr>
                      <a:r>
                        <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主体结构施工阶段</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生产作业区</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rowSpan="2">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85</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70</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extLst>
                  <a:ext uri="{0D108BD9-81ED-4DB2-BD59-A6C34878D82A}">
                    <a16:rowId xmlns:a16="http://schemas.microsoft.com/office/drawing/2014/main" val="10002"/>
                  </a:ext>
                </a:extLst>
              </a:tr>
              <a:tr h="462665">
                <a:tc vMerge="1">
                  <a:txBody>
                    <a:bodyPr/>
                    <a:lstStyle/>
                    <a:p>
                      <a:endParaRPr lang="zh-CN"/>
                    </a:p>
                  </a:txBody>
                  <a:tcPr/>
                </a:tc>
                <a:tc vMerge="1">
                  <a:txBody>
                    <a:bodyPr/>
                    <a:lstStyle/>
                    <a:p>
                      <a:endParaRPr lang="zh-CN"/>
                    </a:p>
                  </a:txBody>
                  <a:tcPr/>
                </a:tc>
                <a:tc>
                  <a:txBody>
                    <a:bodyPr/>
                    <a:lstStyle/>
                    <a:p>
                      <a:pPr algn="ctr">
                        <a:lnSpc>
                          <a:spcPct val="150000"/>
                        </a:lnSpc>
                        <a:spcAft>
                          <a:spcPts val="0"/>
                        </a:spcAft>
                      </a:pPr>
                      <a:r>
                        <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办公区</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vMerge="1">
                  <a:txBody>
                    <a:bodyPr/>
                    <a:lstStyle/>
                    <a:p>
                      <a:endParaRPr lang="zh-CN"/>
                    </a:p>
                  </a:txBody>
                  <a:tcPr/>
                </a:tc>
                <a:tc>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15</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extLst>
                  <a:ext uri="{0D108BD9-81ED-4DB2-BD59-A6C34878D82A}">
                    <a16:rowId xmlns:a16="http://schemas.microsoft.com/office/drawing/2014/main" val="10003"/>
                  </a:ext>
                </a:extLst>
              </a:tr>
              <a:tr h="462665">
                <a:tc rowSpan="2">
                  <a:txBody>
                    <a:bodyPr/>
                    <a:lstStyle/>
                    <a:p>
                      <a:pPr algn="ctr">
                        <a:lnSpc>
                          <a:spcPct val="150000"/>
                        </a:lnSpc>
                        <a:spcAft>
                          <a:spcPts val="0"/>
                        </a:spcAft>
                      </a:pPr>
                      <a:r>
                        <a:rPr lang="en-US"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3</a:t>
                      </a:r>
                      <a:endPar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rowSpan="2">
                  <a:txBody>
                    <a:bodyPr/>
                    <a:lstStyle/>
                    <a:p>
                      <a:pPr algn="ctr">
                        <a:lnSpc>
                          <a:spcPct val="150000"/>
                        </a:lnSpc>
                        <a:spcAft>
                          <a:spcPts val="0"/>
                        </a:spcAft>
                      </a:pPr>
                      <a:r>
                        <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装饰装修施工阶段</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生产作业区</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rowSpan="2">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73</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60.8</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extLst>
                  <a:ext uri="{0D108BD9-81ED-4DB2-BD59-A6C34878D82A}">
                    <a16:rowId xmlns:a16="http://schemas.microsoft.com/office/drawing/2014/main" val="10004"/>
                  </a:ext>
                </a:extLst>
              </a:tr>
              <a:tr h="462665">
                <a:tc vMerge="1">
                  <a:txBody>
                    <a:bodyPr/>
                    <a:lstStyle/>
                    <a:p>
                      <a:endParaRPr lang="zh-CN"/>
                    </a:p>
                  </a:txBody>
                  <a:tcPr/>
                </a:tc>
                <a:tc vMerge="1">
                  <a:txBody>
                    <a:bodyPr/>
                    <a:lstStyle/>
                    <a:p>
                      <a:endParaRPr lang="zh-CN"/>
                    </a:p>
                  </a:txBody>
                  <a:tcPr/>
                </a:tc>
                <a:tc>
                  <a:txBody>
                    <a:bodyPr/>
                    <a:lstStyle/>
                    <a:p>
                      <a:pPr algn="ctr">
                        <a:lnSpc>
                          <a:spcPct val="150000"/>
                        </a:lnSpc>
                        <a:spcAft>
                          <a:spcPts val="0"/>
                        </a:spcAft>
                      </a:pPr>
                      <a:r>
                        <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办公区</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vMerge="1">
                  <a:txBody>
                    <a:bodyPr/>
                    <a:lstStyle/>
                    <a:p>
                      <a:endParaRPr lang="zh-CN"/>
                    </a:p>
                  </a:txBody>
                  <a:tcPr/>
                </a:tc>
                <a:tc>
                  <a:txBody>
                    <a:bodyPr/>
                    <a:lstStyle/>
                    <a:p>
                      <a:pPr algn="ctr">
                        <a:lnSpc>
                          <a:spcPct val="150000"/>
                        </a:lnSpc>
                        <a:spcAft>
                          <a:spcPts val="0"/>
                        </a:spcAft>
                      </a:pP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12.2</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extLst>
                  <a:ext uri="{0D108BD9-81ED-4DB2-BD59-A6C34878D82A}">
                    <a16:rowId xmlns:a16="http://schemas.microsoft.com/office/drawing/2014/main" val="10005"/>
                  </a:ext>
                </a:extLst>
              </a:tr>
              <a:tr h="409651">
                <a:tc>
                  <a:txBody>
                    <a:bodyPr/>
                    <a:lstStyle/>
                    <a:p>
                      <a:pPr algn="ctr">
                        <a:lnSpc>
                          <a:spcPct val="150000"/>
                        </a:lnSpc>
                        <a:spcAft>
                          <a:spcPts val="0"/>
                        </a:spcAft>
                      </a:pPr>
                      <a:r>
                        <a:rPr lang="en-US"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4</a:t>
                      </a:r>
                      <a:endPar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gridSpan="2">
                  <a:txBody>
                    <a:bodyPr/>
                    <a:lstStyle/>
                    <a:p>
                      <a:pPr algn="ctr">
                        <a:lnSpc>
                          <a:spcPct val="150000"/>
                        </a:lnSpc>
                        <a:spcAft>
                          <a:spcPts val="0"/>
                        </a:spcAft>
                      </a:pPr>
                      <a:r>
                        <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整个施工阶段</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hMerge="1">
                  <a:txBody>
                    <a:bodyPr/>
                    <a:lstStyle/>
                    <a:p>
                      <a:endParaRPr lang="zh-CN"/>
                    </a:p>
                  </a:txBody>
                  <a:tcPr/>
                </a:tc>
                <a:tc gridSpan="2">
                  <a:txBody>
                    <a:bodyPr/>
                    <a:lstStyle/>
                    <a:p>
                      <a:pPr algn="ctr">
                        <a:lnSpc>
                          <a:spcPct val="150000"/>
                        </a:lnSpc>
                        <a:spcAft>
                          <a:spcPts val="0"/>
                        </a:spcAft>
                      </a:pPr>
                      <a:r>
                        <a:rPr lang="en-US"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74.2</a:t>
                      </a:r>
                      <a:endPar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hMerge="1">
                  <a:txBody>
                    <a:bodyPr/>
                    <a:lstStyle/>
                    <a:p>
                      <a:endParaRPr lang="zh-CN"/>
                    </a:p>
                  </a:txBody>
                  <a:tcPr/>
                </a:tc>
                <a:extLst>
                  <a:ext uri="{0D108BD9-81ED-4DB2-BD59-A6C34878D82A}">
                    <a16:rowId xmlns:a16="http://schemas.microsoft.com/office/drawing/2014/main" val="10006"/>
                  </a:ext>
                </a:extLst>
              </a:tr>
              <a:tr h="409651">
                <a:tc>
                  <a:txBody>
                    <a:bodyPr/>
                    <a:lstStyle/>
                    <a:p>
                      <a:pPr algn="ctr">
                        <a:lnSpc>
                          <a:spcPct val="150000"/>
                        </a:lnSpc>
                        <a:spcAft>
                          <a:spcPts val="0"/>
                        </a:spcAft>
                      </a:pPr>
                      <a:r>
                        <a:rPr lang="en-US"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5</a:t>
                      </a:r>
                      <a:endPar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gridSpan="4">
                  <a:txBody>
                    <a:bodyPr/>
                    <a:lstStyle/>
                    <a:p>
                      <a:pPr algn="ctr">
                        <a:lnSpc>
                          <a:spcPct val="150000"/>
                        </a:lnSpc>
                        <a:spcAft>
                          <a:spcPts val="0"/>
                        </a:spcAft>
                      </a:pPr>
                      <a:r>
                        <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节能照明灯具配置率大于</a:t>
                      </a:r>
                      <a:r>
                        <a:rPr lang="en-US"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80%</a:t>
                      </a:r>
                      <a:r>
                        <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7"/>
                  </a:ext>
                </a:extLst>
              </a:tr>
              <a:tr h="409651">
                <a:tc>
                  <a:txBody>
                    <a:bodyPr/>
                    <a:lstStyle/>
                    <a:p>
                      <a:pPr algn="ctr">
                        <a:lnSpc>
                          <a:spcPct val="150000"/>
                        </a:lnSpc>
                        <a:spcAft>
                          <a:spcPts val="0"/>
                        </a:spcAft>
                      </a:pPr>
                      <a:r>
                        <a:rPr lang="en-US"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rPr>
                        <a:t>6</a:t>
                      </a:r>
                      <a:endParaRPr lang="zh-CN" sz="1600" kern="10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gridSpan="4">
                  <a:txBody>
                    <a:bodyPr/>
                    <a:lstStyle/>
                    <a:p>
                      <a:pPr algn="ctr">
                        <a:lnSpc>
                          <a:spcPct val="150000"/>
                        </a:lnSpc>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节电设备（设施）配置率达到</a:t>
                      </a:r>
                      <a:r>
                        <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30%</a:t>
                      </a: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a:t>
                      </a:r>
                    </a:p>
                  </a:txBody>
                  <a:tcPr marL="68580" marR="68580" marT="0" marB="0" anchor="ctr">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8"/>
                  </a:ext>
                </a:extLst>
              </a:tr>
            </a:tbl>
          </a:graphicData>
        </a:graphic>
      </p:graphicFrame>
      <p:sp>
        <p:nvSpPr>
          <p:cNvPr id="6" name="矩形 5"/>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dirty="0">
                <a:solidFill>
                  <a:schemeClr val="bg1"/>
                </a:solidFill>
                <a:latin typeface="黑体" panose="02010609060101010101" pitchFamily="49" charset="-122"/>
                <a:ea typeface="黑体" panose="02010609060101010101" pitchFamily="49" charset="-122"/>
              </a:rPr>
              <a:t>节能与能源利用</a:t>
            </a:r>
            <a:endParaRPr lang="zh-CN" altLang="en-US" sz="2800" spc="-400"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546100" y="1714500"/>
            <a:ext cx="8051800" cy="4392613"/>
          </a:xfrm>
          <a:prstGeom prst="roundRect">
            <a:avLst/>
          </a:prstGeom>
          <a:ln w="28575">
            <a:solidFill>
              <a:srgbClr val="0089CF"/>
            </a:solidFill>
            <a:prstDash val="dash"/>
          </a:ln>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en-US" b="1" dirty="0">
                <a:solidFill>
                  <a:schemeClr val="tx1">
                    <a:lumMod val="50000"/>
                  </a:schemeClr>
                </a:solidFill>
                <a:latin typeface="黑体" panose="02010609060101010101" pitchFamily="49" charset="-122"/>
                <a:ea typeface="黑体" panose="02010609060101010101" pitchFamily="49" charset="-122"/>
              </a:rPr>
              <a:t>1</a:t>
            </a:r>
            <a:r>
              <a:rPr lang="zh-CN" altLang="en-US" b="1" dirty="0">
                <a:solidFill>
                  <a:schemeClr val="tx1">
                    <a:lumMod val="50000"/>
                  </a:schemeClr>
                </a:solidFill>
                <a:latin typeface="黑体" panose="02010609060101010101" pitchFamily="49" charset="-122"/>
                <a:ea typeface="黑体" panose="02010609060101010101" pitchFamily="49" charset="-122"/>
              </a:rPr>
              <a:t>、临时用地指标</a:t>
            </a:r>
          </a:p>
          <a:p>
            <a:pPr fontAlgn="auto">
              <a:spcBef>
                <a:spcPts val="0"/>
              </a:spcBef>
              <a:spcAft>
                <a:spcPts val="0"/>
              </a:spcAft>
              <a:defRPr/>
            </a:pPr>
            <a:r>
              <a:rPr lang="en-US" dirty="0">
                <a:solidFill>
                  <a:schemeClr val="tx1">
                    <a:lumMod val="50000"/>
                  </a:schemeClr>
                </a:solidFill>
                <a:latin typeface="黑体" panose="02010609060101010101" pitchFamily="49" charset="-122"/>
                <a:ea typeface="黑体" panose="02010609060101010101" pitchFamily="49" charset="-122"/>
              </a:rPr>
              <a:t>1.1</a:t>
            </a:r>
            <a:r>
              <a:rPr lang="zh-CN" altLang="en-US" dirty="0">
                <a:solidFill>
                  <a:schemeClr val="tx1">
                    <a:lumMod val="50000"/>
                  </a:schemeClr>
                </a:solidFill>
                <a:latin typeface="黑体" panose="02010609060101010101" pitchFamily="49" charset="-122"/>
                <a:ea typeface="黑体" panose="02010609060101010101" pitchFamily="49" charset="-122"/>
              </a:rPr>
              <a:t>根据施工规模及现场条件等因素合理确定临时设施：临时加工厂、现场作业棚及材料堆场、办公生活设施等的占地指标。临时设施的占地面积按用地指标所需的最低面积设计。</a:t>
            </a:r>
          </a:p>
          <a:p>
            <a:pPr fontAlgn="auto">
              <a:spcBef>
                <a:spcPts val="0"/>
              </a:spcBef>
              <a:spcAft>
                <a:spcPts val="0"/>
              </a:spcAft>
              <a:defRPr/>
            </a:pPr>
            <a:r>
              <a:rPr lang="en-US" dirty="0">
                <a:solidFill>
                  <a:schemeClr val="tx1">
                    <a:lumMod val="50000"/>
                  </a:schemeClr>
                </a:solidFill>
                <a:latin typeface="黑体" panose="02010609060101010101" pitchFamily="49" charset="-122"/>
                <a:ea typeface="黑体" panose="02010609060101010101" pitchFamily="49" charset="-122"/>
              </a:rPr>
              <a:t>1.2</a:t>
            </a:r>
            <a:r>
              <a:rPr lang="zh-CN" altLang="en-US" dirty="0">
                <a:solidFill>
                  <a:schemeClr val="tx1">
                    <a:lumMod val="50000"/>
                  </a:schemeClr>
                </a:solidFill>
                <a:latin typeface="黑体" panose="02010609060101010101" pitchFamily="49" charset="-122"/>
                <a:ea typeface="黑体" panose="02010609060101010101" pitchFamily="49" charset="-122"/>
              </a:rPr>
              <a:t>平面布置合理、紧凑，在满足环境、职业健康与安全及文明施工要求的前提下尽可能减少废弃地和死角。 </a:t>
            </a:r>
          </a:p>
          <a:p>
            <a:pPr fontAlgn="auto">
              <a:spcBef>
                <a:spcPts val="0"/>
              </a:spcBef>
              <a:spcAft>
                <a:spcPts val="0"/>
              </a:spcAft>
              <a:defRPr/>
            </a:pPr>
            <a:r>
              <a:rPr lang="en-US" b="1" dirty="0">
                <a:solidFill>
                  <a:schemeClr val="tx1">
                    <a:lumMod val="50000"/>
                  </a:schemeClr>
                </a:solidFill>
                <a:latin typeface="黑体" panose="02010609060101010101" pitchFamily="49" charset="-122"/>
                <a:ea typeface="黑体" panose="02010609060101010101" pitchFamily="49" charset="-122"/>
              </a:rPr>
              <a:t>2</a:t>
            </a:r>
            <a:r>
              <a:rPr lang="zh-CN" altLang="en-US" b="1" dirty="0">
                <a:solidFill>
                  <a:schemeClr val="tx1">
                    <a:lumMod val="50000"/>
                  </a:schemeClr>
                </a:solidFill>
                <a:latin typeface="黑体" panose="02010609060101010101" pitchFamily="49" charset="-122"/>
                <a:ea typeface="黑体" panose="02010609060101010101" pitchFamily="49" charset="-122"/>
              </a:rPr>
              <a:t>、临时用地保护</a:t>
            </a:r>
          </a:p>
          <a:p>
            <a:pPr fontAlgn="auto">
              <a:spcBef>
                <a:spcPts val="0"/>
              </a:spcBef>
              <a:spcAft>
                <a:spcPts val="0"/>
              </a:spcAft>
              <a:defRPr/>
            </a:pPr>
            <a:r>
              <a:rPr lang="en-US" dirty="0">
                <a:solidFill>
                  <a:schemeClr val="tx1">
                    <a:lumMod val="50000"/>
                  </a:schemeClr>
                </a:solidFill>
                <a:latin typeface="黑体" panose="02010609060101010101" pitchFamily="49" charset="-122"/>
                <a:ea typeface="黑体" panose="02010609060101010101" pitchFamily="49" charset="-122"/>
              </a:rPr>
              <a:t>2.1</a:t>
            </a:r>
            <a:r>
              <a:rPr lang="zh-CN" altLang="en-US" dirty="0">
                <a:solidFill>
                  <a:schemeClr val="tx1">
                    <a:lumMod val="50000"/>
                  </a:schemeClr>
                </a:solidFill>
                <a:latin typeface="黑体" panose="02010609060101010101" pitchFamily="49" charset="-122"/>
                <a:ea typeface="黑体" panose="02010609060101010101" pitchFamily="49" charset="-122"/>
              </a:rPr>
              <a:t>对基坑施工方案进行优化，减少土方开挖和回填量，最大限度地减少对土地的扰动，保护周边自然生态环境。</a:t>
            </a:r>
          </a:p>
          <a:p>
            <a:pPr fontAlgn="auto">
              <a:spcBef>
                <a:spcPts val="0"/>
              </a:spcBef>
              <a:spcAft>
                <a:spcPts val="0"/>
              </a:spcAft>
              <a:defRPr/>
            </a:pPr>
            <a:r>
              <a:rPr lang="en-US" dirty="0">
                <a:solidFill>
                  <a:schemeClr val="tx1">
                    <a:lumMod val="50000"/>
                  </a:schemeClr>
                </a:solidFill>
                <a:latin typeface="黑体" panose="02010609060101010101" pitchFamily="49" charset="-122"/>
                <a:ea typeface="黑体" panose="02010609060101010101" pitchFamily="49" charset="-122"/>
              </a:rPr>
              <a:t>2.2</a:t>
            </a:r>
            <a:r>
              <a:rPr lang="zh-CN" altLang="en-US" dirty="0">
                <a:solidFill>
                  <a:schemeClr val="tx1">
                    <a:lumMod val="50000"/>
                  </a:schemeClr>
                </a:solidFill>
                <a:latin typeface="黑体" panose="02010609060101010101" pitchFamily="49" charset="-122"/>
                <a:ea typeface="黑体" panose="02010609060101010101" pitchFamily="49" charset="-122"/>
              </a:rPr>
              <a:t>红线外临时占地应尽量使用荒地、废地，少占用农田和耕地。工程完工后，及时对红线外占地恢复原地形、地貌，使施工活动对周边环境的影响降至最低。</a:t>
            </a:r>
          </a:p>
          <a:p>
            <a:pPr fontAlgn="auto">
              <a:spcBef>
                <a:spcPts val="0"/>
              </a:spcBef>
              <a:spcAft>
                <a:spcPts val="0"/>
              </a:spcAft>
              <a:defRPr/>
            </a:pPr>
            <a:r>
              <a:rPr lang="en-US" dirty="0">
                <a:solidFill>
                  <a:schemeClr val="tx1">
                    <a:lumMod val="50000"/>
                  </a:schemeClr>
                </a:solidFill>
                <a:latin typeface="黑体" panose="02010609060101010101" pitchFamily="49" charset="-122"/>
                <a:ea typeface="黑体" panose="02010609060101010101" pitchFamily="49" charset="-122"/>
              </a:rPr>
              <a:t>2.3</a:t>
            </a:r>
            <a:r>
              <a:rPr lang="zh-CN" altLang="en-US" dirty="0">
                <a:solidFill>
                  <a:schemeClr val="tx1">
                    <a:lumMod val="50000"/>
                  </a:schemeClr>
                </a:solidFill>
                <a:latin typeface="黑体" panose="02010609060101010101" pitchFamily="49" charset="-122"/>
                <a:ea typeface="黑体" panose="02010609060101010101" pitchFamily="49" charset="-122"/>
              </a:rPr>
              <a:t>利用和保护施工用地范围内原有绿色植被。对于施工周期较长的现场，按建筑永久绿化的要求，安排场地新建绿化。</a:t>
            </a:r>
          </a:p>
        </p:txBody>
      </p:sp>
      <p:sp>
        <p:nvSpPr>
          <p:cNvPr id="6" name="矩形 5"/>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dirty="0">
                <a:solidFill>
                  <a:schemeClr val="bg1"/>
                </a:solidFill>
                <a:latin typeface="黑体" panose="02010609060101010101" pitchFamily="49" charset="-122"/>
                <a:ea typeface="黑体" panose="02010609060101010101" pitchFamily="49" charset="-122"/>
              </a:rPr>
              <a:t>节地与土地资源利用</a:t>
            </a:r>
            <a:endParaRPr lang="zh-CN" altLang="en-US" sz="2800" spc="-400"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546100" y="1687513"/>
            <a:ext cx="8051800" cy="4148137"/>
          </a:xfrm>
          <a:prstGeom prst="roundRect">
            <a:avLst/>
          </a:prstGeom>
          <a:ln w="28575">
            <a:solidFill>
              <a:srgbClr val="0089CF"/>
            </a:solidFill>
            <a:prstDash val="dash"/>
          </a:ln>
        </p:spPr>
        <p:style>
          <a:lnRef idx="2">
            <a:schemeClr val="accent2"/>
          </a:lnRef>
          <a:fillRef idx="1">
            <a:schemeClr val="lt1"/>
          </a:fillRef>
          <a:effectRef idx="0">
            <a:schemeClr val="accent2"/>
          </a:effectRef>
          <a:fontRef idx="minor">
            <a:schemeClr val="dk1"/>
          </a:fontRef>
        </p:style>
        <p:txBody>
          <a:bodyPr>
            <a:spAutoFit/>
          </a:bodyPr>
          <a:lstStyle/>
          <a:p>
            <a:pPr fontAlgn="auto">
              <a:lnSpc>
                <a:spcPct val="120000"/>
              </a:lnSpc>
              <a:spcBef>
                <a:spcPts val="0"/>
              </a:spcBef>
              <a:spcAft>
                <a:spcPts val="0"/>
              </a:spcAft>
              <a:defRPr/>
            </a:pPr>
            <a:r>
              <a:rPr lang="en-US" b="1" dirty="0">
                <a:solidFill>
                  <a:schemeClr val="tx1"/>
                </a:solidFill>
                <a:latin typeface="黑体" panose="02010609060101010101" pitchFamily="49" charset="-122"/>
                <a:ea typeface="黑体" panose="02010609060101010101" pitchFamily="49" charset="-122"/>
              </a:rPr>
              <a:t>3</a:t>
            </a:r>
            <a:r>
              <a:rPr lang="zh-CN" altLang="en-US" b="1" dirty="0">
                <a:solidFill>
                  <a:schemeClr val="tx1"/>
                </a:solidFill>
                <a:latin typeface="黑体" panose="02010609060101010101" pitchFamily="49" charset="-122"/>
                <a:ea typeface="黑体" panose="02010609060101010101" pitchFamily="49" charset="-122"/>
              </a:rPr>
              <a:t>、施工总平面布置</a:t>
            </a:r>
          </a:p>
          <a:p>
            <a:pPr fontAlgn="auto">
              <a:lnSpc>
                <a:spcPct val="120000"/>
              </a:lnSpc>
              <a:spcBef>
                <a:spcPts val="0"/>
              </a:spcBef>
              <a:spcAft>
                <a:spcPts val="0"/>
              </a:spcAft>
              <a:defRPr/>
            </a:pPr>
            <a:r>
              <a:rPr lang="en-US" dirty="0">
                <a:solidFill>
                  <a:schemeClr val="tx1"/>
                </a:solidFill>
                <a:latin typeface="黑体" panose="02010609060101010101" pitchFamily="49" charset="-122"/>
                <a:ea typeface="黑体" panose="02010609060101010101" pitchFamily="49" charset="-122"/>
              </a:rPr>
              <a:t>3.1</a:t>
            </a:r>
            <a:r>
              <a:rPr lang="zh-CN" altLang="en-US" dirty="0">
                <a:solidFill>
                  <a:schemeClr val="tx1"/>
                </a:solidFill>
                <a:latin typeface="黑体" panose="02010609060101010101" pitchFamily="49" charset="-122"/>
                <a:ea typeface="黑体" panose="02010609060101010101" pitchFamily="49" charset="-122"/>
              </a:rPr>
              <a:t>施工总平面布置科学、合理，充分利用原有构筑物、道路、管线为施工服务，通过</a:t>
            </a:r>
            <a:r>
              <a:rPr lang="en-US" dirty="0">
                <a:solidFill>
                  <a:schemeClr val="tx1"/>
                </a:solidFill>
                <a:latin typeface="黑体" panose="02010609060101010101" pitchFamily="49" charset="-122"/>
                <a:ea typeface="黑体" panose="02010609060101010101" pitchFamily="49" charset="-122"/>
              </a:rPr>
              <a:t>BIM</a:t>
            </a:r>
            <a:r>
              <a:rPr lang="zh-CN" altLang="en-US" dirty="0">
                <a:solidFill>
                  <a:schemeClr val="tx1"/>
                </a:solidFill>
                <a:latin typeface="黑体" panose="02010609060101010101" pitchFamily="49" charset="-122"/>
                <a:ea typeface="黑体" panose="02010609060101010101" pitchFamily="49" charset="-122"/>
              </a:rPr>
              <a:t>技术策划模拟现场施工组织。</a:t>
            </a:r>
          </a:p>
          <a:p>
            <a:pPr fontAlgn="auto">
              <a:lnSpc>
                <a:spcPct val="120000"/>
              </a:lnSpc>
              <a:spcBef>
                <a:spcPts val="0"/>
              </a:spcBef>
              <a:spcAft>
                <a:spcPts val="0"/>
              </a:spcAft>
              <a:defRPr/>
            </a:pPr>
            <a:r>
              <a:rPr lang="en-US" dirty="0">
                <a:solidFill>
                  <a:schemeClr val="tx1"/>
                </a:solidFill>
                <a:latin typeface="黑体" panose="02010609060101010101" pitchFamily="49" charset="-122"/>
                <a:ea typeface="黑体" panose="02010609060101010101" pitchFamily="49" charset="-122"/>
              </a:rPr>
              <a:t>3.2</a:t>
            </a:r>
            <a:r>
              <a:rPr lang="zh-CN" altLang="en-US" dirty="0">
                <a:solidFill>
                  <a:schemeClr val="tx1"/>
                </a:solidFill>
                <a:latin typeface="黑体" panose="02010609060101010101" pitchFamily="49" charset="-122"/>
                <a:ea typeface="黑体" panose="02010609060101010101" pitchFamily="49" charset="-122"/>
              </a:rPr>
              <a:t>施工现场搅拌站、仓库、加工厂、作业棚、材料堆场等布置应尽量靠近已有交通线路或即将修建的正式或临时交通线路，缩短运输距离。</a:t>
            </a:r>
          </a:p>
          <a:p>
            <a:pPr fontAlgn="auto">
              <a:lnSpc>
                <a:spcPct val="120000"/>
              </a:lnSpc>
              <a:spcBef>
                <a:spcPts val="0"/>
              </a:spcBef>
              <a:spcAft>
                <a:spcPts val="0"/>
              </a:spcAft>
              <a:defRPr/>
            </a:pPr>
            <a:r>
              <a:rPr lang="en-US" dirty="0">
                <a:solidFill>
                  <a:schemeClr val="tx1"/>
                </a:solidFill>
                <a:latin typeface="黑体" panose="02010609060101010101" pitchFamily="49" charset="-122"/>
                <a:ea typeface="黑体" panose="02010609060101010101" pitchFamily="49" charset="-122"/>
              </a:rPr>
              <a:t>3.3</a:t>
            </a:r>
            <a:r>
              <a:rPr lang="zh-CN" altLang="en-US" dirty="0">
                <a:solidFill>
                  <a:schemeClr val="tx1"/>
                </a:solidFill>
                <a:latin typeface="黑体" panose="02010609060101010101" pitchFamily="49" charset="-122"/>
                <a:ea typeface="黑体" panose="02010609060101010101" pitchFamily="49" charset="-122"/>
              </a:rPr>
              <a:t>临时办公和生活用房采用经济、美观、占地面积小、对周边地貌环境影响较小，且适合于施工平面布置动态调整的多层轻钢活动板房。 </a:t>
            </a:r>
          </a:p>
          <a:p>
            <a:pPr fontAlgn="auto">
              <a:lnSpc>
                <a:spcPct val="120000"/>
              </a:lnSpc>
              <a:spcBef>
                <a:spcPts val="0"/>
              </a:spcBef>
              <a:spcAft>
                <a:spcPts val="0"/>
              </a:spcAft>
              <a:defRPr/>
            </a:pPr>
            <a:r>
              <a:rPr lang="en-US" dirty="0">
                <a:solidFill>
                  <a:schemeClr val="tx1"/>
                </a:solidFill>
                <a:latin typeface="黑体" panose="02010609060101010101" pitchFamily="49" charset="-122"/>
                <a:ea typeface="黑体" panose="02010609060101010101" pitchFamily="49" charset="-122"/>
              </a:rPr>
              <a:t>3.4</a:t>
            </a:r>
            <a:r>
              <a:rPr lang="zh-CN" altLang="en-US" dirty="0">
                <a:solidFill>
                  <a:schemeClr val="tx1"/>
                </a:solidFill>
                <a:latin typeface="黑体" panose="02010609060101010101" pitchFamily="49" charset="-122"/>
                <a:ea typeface="黑体" panose="02010609060101010101" pitchFamily="49" charset="-122"/>
              </a:rPr>
              <a:t>施工现场道路按照永久道路和临时道路相结合的原则布置。施工现场内形成环形通路，减少道路占用土地。</a:t>
            </a:r>
          </a:p>
          <a:p>
            <a:pPr fontAlgn="auto">
              <a:lnSpc>
                <a:spcPct val="120000"/>
              </a:lnSpc>
              <a:spcBef>
                <a:spcPts val="0"/>
              </a:spcBef>
              <a:spcAft>
                <a:spcPts val="0"/>
              </a:spcAft>
              <a:defRPr/>
            </a:pPr>
            <a:r>
              <a:rPr lang="en-US" dirty="0">
                <a:solidFill>
                  <a:schemeClr val="tx1"/>
                </a:solidFill>
                <a:latin typeface="黑体" panose="02010609060101010101" pitchFamily="49" charset="-122"/>
                <a:ea typeface="黑体" panose="02010609060101010101" pitchFamily="49" charset="-122"/>
              </a:rPr>
              <a:t>3.5</a:t>
            </a:r>
            <a:r>
              <a:rPr lang="zh-CN" altLang="en-US" dirty="0">
                <a:solidFill>
                  <a:schemeClr val="tx1"/>
                </a:solidFill>
                <a:latin typeface="黑体" panose="02010609060101010101" pitchFamily="49" charset="-122"/>
                <a:ea typeface="黑体" panose="02010609060101010101" pitchFamily="49" charset="-122"/>
              </a:rPr>
              <a:t>临时设施布置应注意远近结合，努力减少和避免大量临时建筑拆迁和场地搬迁。该最大限度的减少对原有土地生态环境的影响。</a:t>
            </a:r>
          </a:p>
        </p:txBody>
      </p:sp>
      <p:sp>
        <p:nvSpPr>
          <p:cNvPr id="6" name="矩形 5"/>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dirty="0">
                <a:solidFill>
                  <a:schemeClr val="bg1"/>
                </a:solidFill>
                <a:latin typeface="黑体" panose="02010609060101010101" pitchFamily="49" charset="-122"/>
                <a:ea typeface="黑体" panose="02010609060101010101" pitchFamily="49" charset="-122"/>
              </a:rPr>
              <a:t>节地与土地资源利用</a:t>
            </a:r>
            <a:endParaRPr lang="zh-CN" altLang="en-US" sz="2800" spc="-400"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custDataLst>
              <p:tags r:id="rId2"/>
            </p:custDataLst>
          </p:nvPr>
        </p:nvSpPr>
        <p:spPr>
          <a:xfrm>
            <a:off x="5295900" y="0"/>
            <a:ext cx="3848100" cy="6858000"/>
          </a:xfrm>
          <a:custGeom>
            <a:avLst/>
            <a:gdLst>
              <a:gd name="connsiteX0" fmla="*/ 0 w 3848100"/>
              <a:gd name="connsiteY0" fmla="*/ 0 h 6858000"/>
              <a:gd name="connsiteX1" fmla="*/ 3848100 w 3848100"/>
              <a:gd name="connsiteY1" fmla="*/ 0 h 6858000"/>
              <a:gd name="connsiteX2" fmla="*/ 3848100 w 3848100"/>
              <a:gd name="connsiteY2" fmla="*/ 6858000 h 6858000"/>
              <a:gd name="connsiteX3" fmla="*/ 0 w 3848100"/>
              <a:gd name="connsiteY3" fmla="*/ 6858000 h 6858000"/>
              <a:gd name="connsiteX4" fmla="*/ 2387600 w 3848100"/>
              <a:gd name="connsiteY4" fmla="*/ 3429000 h 6858000"/>
              <a:gd name="connsiteX5" fmla="*/ 0 w 38481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100" h="6858000">
                <a:moveTo>
                  <a:pt x="0" y="0"/>
                </a:moveTo>
                <a:lnTo>
                  <a:pt x="3848100" y="0"/>
                </a:lnTo>
                <a:lnTo>
                  <a:pt x="3848100" y="6858000"/>
                </a:lnTo>
                <a:lnTo>
                  <a:pt x="0" y="6858000"/>
                </a:lnTo>
                <a:cubicBezTo>
                  <a:pt x="1318635" y="6858000"/>
                  <a:pt x="2387600" y="5322784"/>
                  <a:pt x="2387600" y="3429000"/>
                </a:cubicBezTo>
                <a:cubicBezTo>
                  <a:pt x="2387600" y="1535216"/>
                  <a:pt x="1318635" y="0"/>
                  <a:pt x="0" y="0"/>
                </a:cubicBezTo>
                <a:close/>
              </a:path>
            </a:pathLst>
          </a:custGeom>
          <a:gradFill flip="none" rotWithShape="1">
            <a:gsLst>
              <a:gs pos="0">
                <a:srgbClr val="005C8A"/>
              </a:gs>
              <a:gs pos="53000">
                <a:srgbClr val="0089CF"/>
              </a:gs>
              <a:gs pos="100000">
                <a:srgbClr val="05ACFF">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椭圆 2"/>
          <p:cNvSpPr/>
          <p:nvPr>
            <p:custDataLst>
              <p:tags r:id="rId3"/>
            </p:custDataLst>
          </p:nvPr>
        </p:nvSpPr>
        <p:spPr>
          <a:xfrm>
            <a:off x="5295900" y="0"/>
            <a:ext cx="2387600" cy="6858000"/>
          </a:xfrm>
          <a:custGeom>
            <a:avLst/>
            <a:gdLst>
              <a:gd name="connsiteX0" fmla="*/ 0 w 4775200"/>
              <a:gd name="connsiteY0" fmla="*/ 3429000 h 6858000"/>
              <a:gd name="connsiteX1" fmla="*/ 2387600 w 4775200"/>
              <a:gd name="connsiteY1" fmla="*/ 0 h 6858000"/>
              <a:gd name="connsiteX2" fmla="*/ 4775200 w 4775200"/>
              <a:gd name="connsiteY2" fmla="*/ 3429000 h 6858000"/>
              <a:gd name="connsiteX3" fmla="*/ 2387600 w 4775200"/>
              <a:gd name="connsiteY3" fmla="*/ 6858000 h 6858000"/>
              <a:gd name="connsiteX4" fmla="*/ 0 w 4775200"/>
              <a:gd name="connsiteY4" fmla="*/ 3429000 h 6858000"/>
              <a:gd name="connsiteX0-1" fmla="*/ 0 w 4775200"/>
              <a:gd name="connsiteY0-2" fmla="*/ 3429000 h 6858000"/>
              <a:gd name="connsiteX1-3" fmla="*/ 2387600 w 4775200"/>
              <a:gd name="connsiteY1-4" fmla="*/ 0 h 6858000"/>
              <a:gd name="connsiteX2-5" fmla="*/ 4775200 w 4775200"/>
              <a:gd name="connsiteY2-6" fmla="*/ 3429000 h 6858000"/>
              <a:gd name="connsiteX3-7" fmla="*/ 2387600 w 4775200"/>
              <a:gd name="connsiteY3-8" fmla="*/ 6858000 h 6858000"/>
              <a:gd name="connsiteX4-9" fmla="*/ 91440 w 4775200"/>
              <a:gd name="connsiteY4-10" fmla="*/ 3520440 h 6858000"/>
              <a:gd name="connsiteX0-11" fmla="*/ 0 w 4775200"/>
              <a:gd name="connsiteY0-12" fmla="*/ 3429000 h 6858000"/>
              <a:gd name="connsiteX1-13" fmla="*/ 2387600 w 4775200"/>
              <a:gd name="connsiteY1-14" fmla="*/ 0 h 6858000"/>
              <a:gd name="connsiteX2-15" fmla="*/ 4775200 w 4775200"/>
              <a:gd name="connsiteY2-16" fmla="*/ 3429000 h 6858000"/>
              <a:gd name="connsiteX3-17" fmla="*/ 2387600 w 4775200"/>
              <a:gd name="connsiteY3-18" fmla="*/ 6858000 h 6858000"/>
              <a:gd name="connsiteX0-19" fmla="*/ 0 w 2387600"/>
              <a:gd name="connsiteY0-20" fmla="*/ 0 h 6858000"/>
              <a:gd name="connsiteX1-21" fmla="*/ 2387600 w 2387600"/>
              <a:gd name="connsiteY1-22" fmla="*/ 3429000 h 6858000"/>
              <a:gd name="connsiteX2-23" fmla="*/ 0 w 2387600"/>
              <a:gd name="connsiteY2-24" fmla="*/ 6858000 h 6858000"/>
            </a:gdLst>
            <a:ahLst/>
            <a:cxnLst>
              <a:cxn ang="0">
                <a:pos x="connsiteX0-1" y="connsiteY0-2"/>
              </a:cxn>
              <a:cxn ang="0">
                <a:pos x="connsiteX1-3" y="connsiteY1-4"/>
              </a:cxn>
              <a:cxn ang="0">
                <a:pos x="connsiteX2-5" y="connsiteY2-6"/>
              </a:cxn>
            </a:cxnLst>
            <a:rect l="l" t="t" r="r" b="b"/>
            <a:pathLst>
              <a:path w="2387600" h="6858000">
                <a:moveTo>
                  <a:pt x="0" y="0"/>
                </a:moveTo>
                <a:cubicBezTo>
                  <a:pt x="1318635" y="0"/>
                  <a:pt x="2387600" y="1535216"/>
                  <a:pt x="2387600" y="3429000"/>
                </a:cubicBezTo>
                <a:cubicBezTo>
                  <a:pt x="2387600" y="5322784"/>
                  <a:pt x="1318635" y="6858000"/>
                  <a:pt x="0" y="6858000"/>
                </a:cubicBezTo>
              </a:path>
            </a:pathLst>
          </a:custGeom>
          <a:noFill/>
          <a:ln w="12700">
            <a:gradFill flip="none" rotWithShape="1">
              <a:gsLst>
                <a:gs pos="0">
                  <a:schemeClr val="accent1">
                    <a:alpha val="50000"/>
                  </a:schemeClr>
                </a:gs>
                <a:gs pos="53000">
                  <a:schemeClr val="accent1">
                    <a:lumMod val="60000"/>
                    <a:lumOff val="40000"/>
                    <a:alpha val="50000"/>
                  </a:schemeClr>
                </a:gs>
                <a:gs pos="100000">
                  <a:schemeClr val="bg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椭圆 2"/>
          <p:cNvSpPr/>
          <p:nvPr>
            <p:custDataLst>
              <p:tags r:id="rId4"/>
            </p:custDataLst>
          </p:nvPr>
        </p:nvSpPr>
        <p:spPr>
          <a:xfrm>
            <a:off x="5124450" y="0"/>
            <a:ext cx="2387600" cy="6858000"/>
          </a:xfrm>
          <a:custGeom>
            <a:avLst/>
            <a:gdLst>
              <a:gd name="connsiteX0" fmla="*/ 0 w 4775200"/>
              <a:gd name="connsiteY0" fmla="*/ 3429000 h 6858000"/>
              <a:gd name="connsiteX1" fmla="*/ 2387600 w 4775200"/>
              <a:gd name="connsiteY1" fmla="*/ 0 h 6858000"/>
              <a:gd name="connsiteX2" fmla="*/ 4775200 w 4775200"/>
              <a:gd name="connsiteY2" fmla="*/ 3429000 h 6858000"/>
              <a:gd name="connsiteX3" fmla="*/ 2387600 w 4775200"/>
              <a:gd name="connsiteY3" fmla="*/ 6858000 h 6858000"/>
              <a:gd name="connsiteX4" fmla="*/ 0 w 4775200"/>
              <a:gd name="connsiteY4" fmla="*/ 3429000 h 6858000"/>
              <a:gd name="connsiteX0-1" fmla="*/ 0 w 4775200"/>
              <a:gd name="connsiteY0-2" fmla="*/ 3429000 h 6858000"/>
              <a:gd name="connsiteX1-3" fmla="*/ 2387600 w 4775200"/>
              <a:gd name="connsiteY1-4" fmla="*/ 0 h 6858000"/>
              <a:gd name="connsiteX2-5" fmla="*/ 4775200 w 4775200"/>
              <a:gd name="connsiteY2-6" fmla="*/ 3429000 h 6858000"/>
              <a:gd name="connsiteX3-7" fmla="*/ 2387600 w 4775200"/>
              <a:gd name="connsiteY3-8" fmla="*/ 6858000 h 6858000"/>
              <a:gd name="connsiteX4-9" fmla="*/ 91440 w 4775200"/>
              <a:gd name="connsiteY4-10" fmla="*/ 3520440 h 6858000"/>
              <a:gd name="connsiteX0-11" fmla="*/ 0 w 4775200"/>
              <a:gd name="connsiteY0-12" fmla="*/ 3429000 h 6858000"/>
              <a:gd name="connsiteX1-13" fmla="*/ 2387600 w 4775200"/>
              <a:gd name="connsiteY1-14" fmla="*/ 0 h 6858000"/>
              <a:gd name="connsiteX2-15" fmla="*/ 4775200 w 4775200"/>
              <a:gd name="connsiteY2-16" fmla="*/ 3429000 h 6858000"/>
              <a:gd name="connsiteX3-17" fmla="*/ 2387600 w 4775200"/>
              <a:gd name="connsiteY3-18" fmla="*/ 6858000 h 6858000"/>
              <a:gd name="connsiteX0-19" fmla="*/ 0 w 2387600"/>
              <a:gd name="connsiteY0-20" fmla="*/ 0 h 6858000"/>
              <a:gd name="connsiteX1-21" fmla="*/ 2387600 w 2387600"/>
              <a:gd name="connsiteY1-22" fmla="*/ 3429000 h 6858000"/>
              <a:gd name="connsiteX2-23" fmla="*/ 0 w 2387600"/>
              <a:gd name="connsiteY2-24" fmla="*/ 6858000 h 6858000"/>
            </a:gdLst>
            <a:ahLst/>
            <a:cxnLst>
              <a:cxn ang="0">
                <a:pos x="connsiteX0-1" y="connsiteY0-2"/>
              </a:cxn>
              <a:cxn ang="0">
                <a:pos x="connsiteX1-3" y="connsiteY1-4"/>
              </a:cxn>
              <a:cxn ang="0">
                <a:pos x="connsiteX2-5" y="connsiteY2-6"/>
              </a:cxn>
            </a:cxnLst>
            <a:rect l="l" t="t" r="r" b="b"/>
            <a:pathLst>
              <a:path w="2387600" h="6858000">
                <a:moveTo>
                  <a:pt x="0" y="0"/>
                </a:moveTo>
                <a:cubicBezTo>
                  <a:pt x="1318635" y="0"/>
                  <a:pt x="2387600" y="1535216"/>
                  <a:pt x="2387600" y="3429000"/>
                </a:cubicBezTo>
                <a:cubicBezTo>
                  <a:pt x="2387600" y="5322784"/>
                  <a:pt x="1318635" y="6858000"/>
                  <a:pt x="0" y="6858000"/>
                </a:cubicBezTo>
              </a:path>
            </a:pathLst>
          </a:custGeom>
          <a:noFill/>
          <a:ln w="12700">
            <a:gradFill flip="none" rotWithShape="1">
              <a:gsLst>
                <a:gs pos="0">
                  <a:schemeClr val="accent1">
                    <a:alpha val="50000"/>
                  </a:schemeClr>
                </a:gs>
                <a:gs pos="53000">
                  <a:schemeClr val="accent1">
                    <a:lumMod val="60000"/>
                    <a:lumOff val="40000"/>
                    <a:alpha val="50000"/>
                  </a:schemeClr>
                </a:gs>
                <a:gs pos="100000">
                  <a:schemeClr val="bg1">
                    <a:alpha val="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文本框 7"/>
          <p:cNvSpPr txBox="1"/>
          <p:nvPr>
            <p:custDataLst>
              <p:tags r:id="rId5"/>
            </p:custDataLst>
          </p:nvPr>
        </p:nvSpPr>
        <p:spPr>
          <a:xfrm>
            <a:off x="1670050" y="2598738"/>
            <a:ext cx="5670550" cy="815975"/>
          </a:xfrm>
          <a:prstGeom prst="rect">
            <a:avLst/>
          </a:prstGeom>
          <a:noFill/>
        </p:spPr>
        <p:txBody>
          <a:bodyPr anchor="ctr">
            <a:normAutofit/>
          </a:bodyPr>
          <a:lstStyle/>
          <a:p>
            <a:pPr algn="r" fontAlgn="auto">
              <a:spcBef>
                <a:spcPts val="0"/>
              </a:spcBef>
              <a:spcAft>
                <a:spcPts val="0"/>
              </a:spcAft>
              <a:defRPr/>
            </a:pPr>
            <a:r>
              <a:rPr lang="zh-CN" altLang="en-US" sz="3600" b="1" dirty="0">
                <a:solidFill>
                  <a:schemeClr val="accent1">
                    <a:lumMod val="75000"/>
                  </a:schemeClr>
                </a:solidFill>
                <a:latin typeface="微软雅黑" panose="020B0503020204020204" pitchFamily="34" charset="-122"/>
                <a:ea typeface="微软雅黑" panose="020B0503020204020204" pitchFamily="34" charset="-122"/>
              </a:rPr>
              <a:t>绿色施工管理</a:t>
            </a:r>
          </a:p>
        </p:txBody>
      </p:sp>
      <p:cxnSp>
        <p:nvCxnSpPr>
          <p:cNvPr id="10" name="直接连接符 9"/>
          <p:cNvCxnSpPr/>
          <p:nvPr>
            <p:custDataLst>
              <p:tags r:id="rId6"/>
            </p:custDataLst>
          </p:nvPr>
        </p:nvCxnSpPr>
        <p:spPr>
          <a:xfrm>
            <a:off x="3213100" y="3340100"/>
            <a:ext cx="400685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任意多边形 16"/>
          <p:cNvSpPr/>
          <p:nvPr>
            <p:custDataLst>
              <p:tags r:id="rId7"/>
            </p:custDataLst>
          </p:nvPr>
        </p:nvSpPr>
        <p:spPr>
          <a:xfrm>
            <a:off x="1998663" y="2767013"/>
            <a:ext cx="1042987" cy="1047750"/>
          </a:xfrm>
          <a:custGeom>
            <a:avLst/>
            <a:gdLst>
              <a:gd name="connsiteX0" fmla="*/ 619655 w 1042987"/>
              <a:gd name="connsiteY0" fmla="*/ 539750 h 1047750"/>
              <a:gd name="connsiteX1" fmla="*/ 958319 w 1042987"/>
              <a:gd name="connsiteY1" fmla="*/ 539750 h 1047750"/>
              <a:gd name="connsiteX2" fmla="*/ 1042987 w 1042987"/>
              <a:gd name="connsiteY2" fmla="*/ 624418 h 1047750"/>
              <a:gd name="connsiteX3" fmla="*/ 1042987 w 1042987"/>
              <a:gd name="connsiteY3" fmla="*/ 963082 h 1047750"/>
              <a:gd name="connsiteX4" fmla="*/ 958319 w 1042987"/>
              <a:gd name="connsiteY4" fmla="*/ 1047750 h 1047750"/>
              <a:gd name="connsiteX5" fmla="*/ 619655 w 1042987"/>
              <a:gd name="connsiteY5" fmla="*/ 1047750 h 1047750"/>
              <a:gd name="connsiteX6" fmla="*/ 534987 w 1042987"/>
              <a:gd name="connsiteY6" fmla="*/ 963082 h 1047750"/>
              <a:gd name="connsiteX7" fmla="*/ 534987 w 1042987"/>
              <a:gd name="connsiteY7" fmla="*/ 624418 h 1047750"/>
              <a:gd name="connsiteX8" fmla="*/ 619655 w 1042987"/>
              <a:gd name="connsiteY8" fmla="*/ 539750 h 1047750"/>
              <a:gd name="connsiteX9" fmla="*/ 84668 w 1042987"/>
              <a:gd name="connsiteY9" fmla="*/ 539750 h 1047750"/>
              <a:gd name="connsiteX10" fmla="*/ 423332 w 1042987"/>
              <a:gd name="connsiteY10" fmla="*/ 539750 h 1047750"/>
              <a:gd name="connsiteX11" fmla="*/ 508000 w 1042987"/>
              <a:gd name="connsiteY11" fmla="*/ 624418 h 1047750"/>
              <a:gd name="connsiteX12" fmla="*/ 508000 w 1042987"/>
              <a:gd name="connsiteY12" fmla="*/ 963082 h 1047750"/>
              <a:gd name="connsiteX13" fmla="*/ 423332 w 1042987"/>
              <a:gd name="connsiteY13" fmla="*/ 1047750 h 1047750"/>
              <a:gd name="connsiteX14" fmla="*/ 84668 w 1042987"/>
              <a:gd name="connsiteY14" fmla="*/ 1047750 h 1047750"/>
              <a:gd name="connsiteX15" fmla="*/ 0 w 1042987"/>
              <a:gd name="connsiteY15" fmla="*/ 963082 h 1047750"/>
              <a:gd name="connsiteX16" fmla="*/ 0 w 1042987"/>
              <a:gd name="connsiteY16" fmla="*/ 624418 h 1047750"/>
              <a:gd name="connsiteX17" fmla="*/ 84668 w 1042987"/>
              <a:gd name="connsiteY17" fmla="*/ 539750 h 1047750"/>
              <a:gd name="connsiteX18" fmla="*/ 619655 w 1042987"/>
              <a:gd name="connsiteY18" fmla="*/ 0 h 1047750"/>
              <a:gd name="connsiteX19" fmla="*/ 958319 w 1042987"/>
              <a:gd name="connsiteY19" fmla="*/ 0 h 1047750"/>
              <a:gd name="connsiteX20" fmla="*/ 1042987 w 1042987"/>
              <a:gd name="connsiteY20" fmla="*/ 84668 h 1047750"/>
              <a:gd name="connsiteX21" fmla="*/ 1042987 w 1042987"/>
              <a:gd name="connsiteY21" fmla="*/ 423332 h 1047750"/>
              <a:gd name="connsiteX22" fmla="*/ 958319 w 1042987"/>
              <a:gd name="connsiteY22" fmla="*/ 508000 h 1047750"/>
              <a:gd name="connsiteX23" fmla="*/ 619655 w 1042987"/>
              <a:gd name="connsiteY23" fmla="*/ 508000 h 1047750"/>
              <a:gd name="connsiteX24" fmla="*/ 534987 w 1042987"/>
              <a:gd name="connsiteY24" fmla="*/ 423332 h 1047750"/>
              <a:gd name="connsiteX25" fmla="*/ 534987 w 1042987"/>
              <a:gd name="connsiteY25" fmla="*/ 84668 h 1047750"/>
              <a:gd name="connsiteX26" fmla="*/ 619655 w 1042987"/>
              <a:gd name="connsiteY26" fmla="*/ 0 h 1047750"/>
              <a:gd name="connsiteX27" fmla="*/ 84668 w 1042987"/>
              <a:gd name="connsiteY27" fmla="*/ 0 h 1047750"/>
              <a:gd name="connsiteX28" fmla="*/ 423332 w 1042987"/>
              <a:gd name="connsiteY28" fmla="*/ 0 h 1047750"/>
              <a:gd name="connsiteX29" fmla="*/ 508000 w 1042987"/>
              <a:gd name="connsiteY29" fmla="*/ 84668 h 1047750"/>
              <a:gd name="connsiteX30" fmla="*/ 508000 w 1042987"/>
              <a:gd name="connsiteY30" fmla="*/ 423332 h 1047750"/>
              <a:gd name="connsiteX31" fmla="*/ 423332 w 1042987"/>
              <a:gd name="connsiteY31" fmla="*/ 508000 h 1047750"/>
              <a:gd name="connsiteX32" fmla="*/ 84668 w 1042987"/>
              <a:gd name="connsiteY32" fmla="*/ 508000 h 1047750"/>
              <a:gd name="connsiteX33" fmla="*/ 0 w 1042987"/>
              <a:gd name="connsiteY33" fmla="*/ 423332 h 1047750"/>
              <a:gd name="connsiteX34" fmla="*/ 0 w 1042987"/>
              <a:gd name="connsiteY34" fmla="*/ 84668 h 1047750"/>
              <a:gd name="connsiteX35" fmla="*/ 84668 w 1042987"/>
              <a:gd name="connsiteY35"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2987" h="1047750">
                <a:moveTo>
                  <a:pt x="619655" y="539750"/>
                </a:moveTo>
                <a:lnTo>
                  <a:pt x="958319" y="539750"/>
                </a:lnTo>
                <a:cubicBezTo>
                  <a:pt x="1005080" y="539750"/>
                  <a:pt x="1042987" y="577657"/>
                  <a:pt x="1042987" y="624418"/>
                </a:cubicBezTo>
                <a:lnTo>
                  <a:pt x="1042987" y="963082"/>
                </a:lnTo>
                <a:cubicBezTo>
                  <a:pt x="1042987" y="1009843"/>
                  <a:pt x="1005080" y="1047750"/>
                  <a:pt x="958319" y="1047750"/>
                </a:cubicBezTo>
                <a:lnTo>
                  <a:pt x="619655" y="1047750"/>
                </a:lnTo>
                <a:cubicBezTo>
                  <a:pt x="572894" y="1047750"/>
                  <a:pt x="534987" y="1009843"/>
                  <a:pt x="534987" y="963082"/>
                </a:cubicBezTo>
                <a:lnTo>
                  <a:pt x="534987" y="624418"/>
                </a:lnTo>
                <a:cubicBezTo>
                  <a:pt x="534987" y="577657"/>
                  <a:pt x="572894" y="539750"/>
                  <a:pt x="619655" y="539750"/>
                </a:cubicBezTo>
                <a:close/>
                <a:moveTo>
                  <a:pt x="84668" y="539750"/>
                </a:moveTo>
                <a:lnTo>
                  <a:pt x="423332" y="539750"/>
                </a:lnTo>
                <a:cubicBezTo>
                  <a:pt x="470093" y="539750"/>
                  <a:pt x="508000" y="577657"/>
                  <a:pt x="508000" y="624418"/>
                </a:cubicBezTo>
                <a:lnTo>
                  <a:pt x="508000" y="963082"/>
                </a:lnTo>
                <a:cubicBezTo>
                  <a:pt x="508000" y="1009843"/>
                  <a:pt x="470093" y="1047750"/>
                  <a:pt x="423332" y="1047750"/>
                </a:cubicBezTo>
                <a:lnTo>
                  <a:pt x="84668" y="1047750"/>
                </a:lnTo>
                <a:cubicBezTo>
                  <a:pt x="37907" y="1047750"/>
                  <a:pt x="0" y="1009843"/>
                  <a:pt x="0" y="963082"/>
                </a:cubicBezTo>
                <a:lnTo>
                  <a:pt x="0" y="624418"/>
                </a:lnTo>
                <a:cubicBezTo>
                  <a:pt x="0" y="577657"/>
                  <a:pt x="37907" y="539750"/>
                  <a:pt x="84668" y="539750"/>
                </a:cubicBezTo>
                <a:close/>
                <a:moveTo>
                  <a:pt x="619655" y="0"/>
                </a:moveTo>
                <a:lnTo>
                  <a:pt x="958319" y="0"/>
                </a:lnTo>
                <a:cubicBezTo>
                  <a:pt x="1005080" y="0"/>
                  <a:pt x="1042987" y="37907"/>
                  <a:pt x="1042987" y="84668"/>
                </a:cubicBezTo>
                <a:lnTo>
                  <a:pt x="1042987" y="423332"/>
                </a:lnTo>
                <a:cubicBezTo>
                  <a:pt x="1042987" y="470093"/>
                  <a:pt x="1005080" y="508000"/>
                  <a:pt x="958319" y="508000"/>
                </a:cubicBezTo>
                <a:lnTo>
                  <a:pt x="619655" y="508000"/>
                </a:lnTo>
                <a:cubicBezTo>
                  <a:pt x="572894" y="508000"/>
                  <a:pt x="534987" y="470093"/>
                  <a:pt x="534987" y="423332"/>
                </a:cubicBezTo>
                <a:lnTo>
                  <a:pt x="534987" y="84668"/>
                </a:lnTo>
                <a:cubicBezTo>
                  <a:pt x="534987" y="37907"/>
                  <a:pt x="572894" y="0"/>
                  <a:pt x="619655" y="0"/>
                </a:cubicBezTo>
                <a:close/>
                <a:moveTo>
                  <a:pt x="84668" y="0"/>
                </a:moveTo>
                <a:lnTo>
                  <a:pt x="423332" y="0"/>
                </a:lnTo>
                <a:cubicBezTo>
                  <a:pt x="470093" y="0"/>
                  <a:pt x="508000" y="37907"/>
                  <a:pt x="508000" y="84668"/>
                </a:cubicBezTo>
                <a:lnTo>
                  <a:pt x="508000" y="423332"/>
                </a:lnTo>
                <a:cubicBezTo>
                  <a:pt x="508000" y="470093"/>
                  <a:pt x="470093" y="508000"/>
                  <a:pt x="423332" y="508000"/>
                </a:cubicBezTo>
                <a:lnTo>
                  <a:pt x="84668" y="508000"/>
                </a:lnTo>
                <a:cubicBezTo>
                  <a:pt x="37907" y="508000"/>
                  <a:pt x="0" y="470093"/>
                  <a:pt x="0" y="423332"/>
                </a:cubicBezTo>
                <a:lnTo>
                  <a:pt x="0" y="84668"/>
                </a:lnTo>
                <a:cubicBezTo>
                  <a:pt x="0" y="37907"/>
                  <a:pt x="37907" y="0"/>
                  <a:pt x="84668" y="0"/>
                </a:cubicBezTo>
                <a:close/>
              </a:path>
            </a:pathLst>
          </a:custGeom>
          <a:solidFill>
            <a:srgbClr val="0089C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5400" dirty="0">
                <a:solidFill>
                  <a:srgbClr val="0089CF"/>
                </a:solidFill>
                <a:latin typeface="Arial Rounded MT Bold" panose="020F0704030504030204" pitchFamily="34" charset="0"/>
              </a:rPr>
              <a:t>03</a:t>
            </a:r>
            <a:endParaRPr lang="zh-CN" altLang="en-US" sz="5400" dirty="0">
              <a:solidFill>
                <a:srgbClr val="0089CF"/>
              </a:solidFill>
              <a:latin typeface="Arial Rounded MT Bold" panose="020F0704030504030204" pitchFamily="34" charset="0"/>
            </a:endParaRPr>
          </a:p>
        </p:txBody>
      </p:sp>
    </p:spTree>
    <p:custDataLst>
      <p:tags r:id="rId1"/>
    </p:custDataLst>
  </p:cSld>
  <p:clrMapOvr>
    <a:masterClrMapping/>
  </p:clrMapOvr>
  <p:transition>
    <p:cover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角圆角矩形 3"/>
          <p:cNvSpPr/>
          <p:nvPr/>
        </p:nvSpPr>
        <p:spPr bwMode="auto">
          <a:xfrm>
            <a:off x="428625" y="1671638"/>
            <a:ext cx="2786063" cy="4043362"/>
          </a:xfrm>
          <a:prstGeom prst="round2DiagRect">
            <a:avLst>
              <a:gd name="adj1" fmla="val 16667"/>
              <a:gd name="adj2" fmla="val 18876"/>
            </a:avLst>
          </a:prstGeom>
          <a:ln w="28575">
            <a:solidFill>
              <a:schemeClr val="accent1"/>
            </a:solidFill>
            <a:prstDash val="dash"/>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indent="539750" fontAlgn="auto">
              <a:lnSpc>
                <a:spcPct val="140000"/>
              </a:lnSpc>
              <a:spcBef>
                <a:spcPts val="0"/>
              </a:spcBef>
              <a:spcAft>
                <a:spcPts val="0"/>
              </a:spcAft>
              <a:defRPr/>
            </a:pPr>
            <a:r>
              <a:rPr lang="zh-CN" altLang="zh-CN" dirty="0">
                <a:solidFill>
                  <a:schemeClr val="tx1">
                    <a:lumMod val="50000"/>
                  </a:schemeClr>
                </a:solidFill>
                <a:latin typeface="黑体" panose="02010609060101010101" pitchFamily="49" charset="-122"/>
                <a:ea typeface="黑体" panose="02010609060101010101" pitchFamily="49" charset="-122"/>
              </a:rPr>
              <a:t>为保证项目顺利开展绿色施工管理工作，确保将本工程创成“全国建筑业绿色施工示范工程” </a:t>
            </a:r>
            <a:r>
              <a:rPr lang="zh-CN" altLang="en-US" dirty="0">
                <a:solidFill>
                  <a:schemeClr val="tx1">
                    <a:lumMod val="50000"/>
                  </a:schemeClr>
                </a:solidFill>
                <a:latin typeface="黑体" panose="02010609060101010101" pitchFamily="49" charset="-122"/>
                <a:ea typeface="黑体" panose="02010609060101010101" pitchFamily="49" charset="-122"/>
              </a:rPr>
              <a:t>，项目成立了以项目经理为组长的绿色施工领导小组，并</a:t>
            </a:r>
            <a:r>
              <a:rPr lang="zh-CN" altLang="zh-CN" dirty="0">
                <a:solidFill>
                  <a:schemeClr val="tx1">
                    <a:lumMod val="50000"/>
                  </a:schemeClr>
                </a:solidFill>
                <a:latin typeface="黑体" panose="02010609060101010101" pitchFamily="49" charset="-122"/>
                <a:ea typeface="黑体" panose="02010609060101010101" pitchFamily="49" charset="-122"/>
              </a:rPr>
              <a:t>明确了</a:t>
            </a:r>
            <a:r>
              <a:rPr lang="zh-CN" altLang="en-US" dirty="0">
                <a:solidFill>
                  <a:schemeClr val="tx1">
                    <a:lumMod val="50000"/>
                  </a:schemeClr>
                </a:solidFill>
                <a:latin typeface="黑体" panose="02010609060101010101" pitchFamily="49" charset="-122"/>
                <a:ea typeface="黑体" panose="02010609060101010101" pitchFamily="49" charset="-122"/>
              </a:rPr>
              <a:t>各自的</a:t>
            </a:r>
            <a:r>
              <a:rPr lang="zh-CN" altLang="zh-CN" dirty="0">
                <a:solidFill>
                  <a:schemeClr val="tx1">
                    <a:lumMod val="50000"/>
                  </a:schemeClr>
                </a:solidFill>
                <a:latin typeface="黑体" panose="02010609060101010101" pitchFamily="49" charset="-122"/>
                <a:ea typeface="黑体" panose="02010609060101010101" pitchFamily="49" charset="-122"/>
              </a:rPr>
              <a:t>工作</a:t>
            </a:r>
            <a:r>
              <a:rPr lang="zh-CN" altLang="en-US" dirty="0">
                <a:solidFill>
                  <a:schemeClr val="tx1">
                    <a:lumMod val="50000"/>
                  </a:schemeClr>
                </a:solidFill>
                <a:latin typeface="黑体" panose="02010609060101010101" pitchFamily="49" charset="-122"/>
                <a:ea typeface="黑体" panose="02010609060101010101" pitchFamily="49" charset="-122"/>
              </a:rPr>
              <a:t>职责</a:t>
            </a:r>
            <a:r>
              <a:rPr lang="zh-CN" altLang="zh-CN" dirty="0">
                <a:solidFill>
                  <a:schemeClr val="tx1">
                    <a:lumMod val="50000"/>
                  </a:schemeClr>
                </a:solidFill>
                <a:latin typeface="黑体" panose="02010609060101010101" pitchFamily="49" charset="-122"/>
                <a:ea typeface="黑体" panose="02010609060101010101" pitchFamily="49" charset="-122"/>
              </a:rPr>
              <a:t>和</a:t>
            </a:r>
            <a:r>
              <a:rPr lang="zh-CN" altLang="en-US" dirty="0">
                <a:solidFill>
                  <a:schemeClr val="tx1">
                    <a:lumMod val="50000"/>
                  </a:schemeClr>
                </a:solidFill>
                <a:latin typeface="黑体" panose="02010609060101010101" pitchFamily="49" charset="-122"/>
                <a:ea typeface="黑体" panose="02010609060101010101" pitchFamily="49" charset="-122"/>
              </a:rPr>
              <a:t>要求</a:t>
            </a:r>
            <a:r>
              <a:rPr lang="zh-CN" altLang="zh-CN" sz="1600" dirty="0">
                <a:solidFill>
                  <a:schemeClr val="tx1">
                    <a:lumMod val="50000"/>
                  </a:schemeClr>
                </a:solidFill>
                <a:latin typeface="黑体" panose="02010609060101010101" pitchFamily="49" charset="-122"/>
                <a:ea typeface="黑体" panose="02010609060101010101" pitchFamily="49" charset="-122"/>
              </a:rPr>
              <a:t>。</a:t>
            </a:r>
          </a:p>
        </p:txBody>
      </p:sp>
      <p:sp>
        <p:nvSpPr>
          <p:cNvPr id="1029" name="Rectangle 39"/>
          <p:cNvSpPr>
            <a:spLocks noChangeArrowheads="1"/>
          </p:cNvSpPr>
          <p:nvPr/>
        </p:nvSpPr>
        <p:spPr bwMode="auto">
          <a:xfrm>
            <a:off x="4105275" y="6237288"/>
            <a:ext cx="356235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绿色施工管理小组组织机构图</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39944" name="Rectangle 8"/>
          <p:cNvSpPr>
            <a:spLocks noChangeArrowheads="1"/>
          </p:cNvSpPr>
          <p:nvPr/>
        </p:nvSpPr>
        <p:spPr bwMode="auto">
          <a:xfrm>
            <a:off x="0" y="0"/>
            <a:ext cx="9144000" cy="0"/>
          </a:xfrm>
          <a:prstGeom prst="rect">
            <a:avLst/>
          </a:prstGeom>
          <a:noFill/>
          <a:ln w="9525">
            <a:noFill/>
            <a:miter lim="800000"/>
          </a:ln>
          <a:effectLst>
            <a:prstShdw prst="shdw17" dist="17961" dir="2700000">
              <a:schemeClr val="accent1">
                <a:gamma/>
                <a:shade val="60000"/>
                <a:invGamma/>
              </a:schemeClr>
            </a:prstShdw>
          </a:effectLst>
        </p:spPr>
        <p:txBody>
          <a:bodyPr wrap="none" anchor="ctr">
            <a:spAutoFit/>
          </a:bodyPr>
          <a:lstStyle/>
          <a:p>
            <a:pPr fontAlgn="auto">
              <a:spcBef>
                <a:spcPts val="0"/>
              </a:spcBef>
              <a:spcAft>
                <a:spcPts val="0"/>
              </a:spcAft>
              <a:defRPr/>
            </a:pPr>
            <a:endParaRPr lang="zh-CN" altLang="en-US">
              <a:latin typeface="+mn-lt"/>
              <a:ea typeface="+mn-ea"/>
            </a:endParaRPr>
          </a:p>
        </p:txBody>
      </p:sp>
      <p:sp>
        <p:nvSpPr>
          <p:cNvPr id="39940" name="矩形 6"/>
          <p:cNvSpPr>
            <a:spLocks noChangeArrowheads="1"/>
          </p:cNvSpPr>
          <p:nvPr/>
        </p:nvSpPr>
        <p:spPr bwMode="auto">
          <a:xfrm>
            <a:off x="-71438" y="211138"/>
            <a:ext cx="71437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3200">
                <a:solidFill>
                  <a:srgbClr val="FFFF00"/>
                </a:solidFill>
                <a:latin typeface="黑体" panose="02010609060101010101" pitchFamily="49" charset="-122"/>
                <a:ea typeface="黑体" panose="02010609060101010101" pitchFamily="49" charset="-122"/>
              </a:rPr>
              <a:t>绿色施工管理</a:t>
            </a:r>
            <a:r>
              <a:rPr lang="en-US" altLang="zh-CN" sz="3200">
                <a:solidFill>
                  <a:schemeClr val="bg1"/>
                </a:solidFill>
                <a:latin typeface="黑体" panose="02010609060101010101" pitchFamily="49" charset="-122"/>
                <a:ea typeface="黑体" panose="02010609060101010101" pitchFamily="49" charset="-122"/>
              </a:rPr>
              <a:t>—</a:t>
            </a:r>
            <a:r>
              <a:rPr lang="zh-CN" altLang="en-US" sz="3200">
                <a:solidFill>
                  <a:schemeClr val="bg1"/>
                </a:solidFill>
                <a:latin typeface="黑体" panose="02010609060101010101" pitchFamily="49" charset="-122"/>
                <a:ea typeface="黑体" panose="02010609060101010101" pitchFamily="49" charset="-122"/>
              </a:rPr>
              <a:t>组织机构</a:t>
            </a:r>
            <a:endParaRPr lang="zh-CN" altLang="en-US" sz="3200" b="1">
              <a:solidFill>
                <a:schemeClr val="bg1"/>
              </a:solidFill>
              <a:latin typeface="黑体" panose="02010609060101010101" pitchFamily="49" charset="-122"/>
              <a:ea typeface="黑体" panose="02010609060101010101" pitchFamily="49" charset="-122"/>
            </a:endParaRPr>
          </a:p>
        </p:txBody>
      </p:sp>
      <p:pic>
        <p:nvPicPr>
          <p:cNvPr id="39941"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4300" y="1244600"/>
            <a:ext cx="3779838"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角圆角矩形 3"/>
          <p:cNvSpPr/>
          <p:nvPr/>
        </p:nvSpPr>
        <p:spPr bwMode="auto">
          <a:xfrm>
            <a:off x="357188" y="1268413"/>
            <a:ext cx="8501062" cy="1784350"/>
          </a:xfrm>
          <a:prstGeom prst="round2DiagRect">
            <a:avLst>
              <a:gd name="adj1" fmla="val 16667"/>
              <a:gd name="adj2" fmla="val 22155"/>
            </a:avLst>
          </a:prstGeom>
          <a:ln w="28575">
            <a:solidFill>
              <a:schemeClr val="accent1"/>
            </a:solidFill>
            <a:prstDash val="dash"/>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indent="539750" fontAlgn="auto">
              <a:lnSpc>
                <a:spcPct val="120000"/>
              </a:lnSpc>
              <a:spcBef>
                <a:spcPts val="0"/>
              </a:spcBef>
              <a:spcAft>
                <a:spcPts val="0"/>
              </a:spcAft>
              <a:defRPr/>
            </a:pPr>
            <a:r>
              <a:rPr lang="zh-CN" altLang="en-US" dirty="0">
                <a:solidFill>
                  <a:schemeClr val="tx1"/>
                </a:solidFill>
                <a:latin typeface="黑体" panose="02010609060101010101" pitchFamily="49" charset="-122"/>
                <a:ea typeface="黑体" panose="02010609060101010101" pitchFamily="49" charset="-122"/>
              </a:rPr>
              <a:t>项目“绿色施工管理小组”利用施工间歇和其它业余时间，组织全体管理人员对</a:t>
            </a:r>
            <a:r>
              <a:rPr lang="zh-CN" altLang="zh-CN" dirty="0">
                <a:solidFill>
                  <a:schemeClr val="tx1"/>
                </a:solidFill>
                <a:latin typeface="黑体" panose="02010609060101010101" pitchFamily="49" charset="-122"/>
                <a:ea typeface="黑体" panose="02010609060101010101" pitchFamily="49" charset="-122"/>
              </a:rPr>
              <a:t>《</a:t>
            </a:r>
            <a:r>
              <a:rPr lang="zh-CN" altLang="en-US" dirty="0">
                <a:solidFill>
                  <a:schemeClr val="tx1"/>
                </a:solidFill>
                <a:latin typeface="黑体" panose="02010609060101010101" pitchFamily="49" charset="-122"/>
                <a:ea typeface="黑体" panose="02010609060101010101" pitchFamily="49" charset="-122"/>
              </a:rPr>
              <a:t>绿色施工导则</a:t>
            </a:r>
            <a:r>
              <a:rPr lang="zh-CN" altLang="zh-CN" dirty="0">
                <a:solidFill>
                  <a:schemeClr val="tx1"/>
                </a:solidFill>
                <a:latin typeface="黑体" panose="02010609060101010101" pitchFamily="49" charset="-122"/>
                <a:ea typeface="黑体" panose="02010609060101010101" pitchFamily="49" charset="-122"/>
              </a:rPr>
              <a:t>》</a:t>
            </a:r>
            <a:r>
              <a:rPr lang="zh-CN" altLang="en-US" dirty="0">
                <a:solidFill>
                  <a:schemeClr val="tx1"/>
                </a:solidFill>
                <a:latin typeface="黑体" panose="02010609060101010101" pitchFamily="49" charset="-122"/>
                <a:ea typeface="黑体" panose="02010609060101010101" pitchFamily="49" charset="-122"/>
              </a:rPr>
              <a:t>、</a:t>
            </a:r>
            <a:r>
              <a:rPr lang="zh-CN" altLang="zh-CN" dirty="0">
                <a:solidFill>
                  <a:schemeClr val="tx1"/>
                </a:solidFill>
                <a:latin typeface="黑体" panose="02010609060101010101" pitchFamily="49" charset="-122"/>
                <a:ea typeface="黑体" panose="02010609060101010101" pitchFamily="49" charset="-122"/>
              </a:rPr>
              <a:t>《</a:t>
            </a:r>
            <a:r>
              <a:rPr lang="zh-CN" altLang="en-US" dirty="0">
                <a:solidFill>
                  <a:schemeClr val="tx1"/>
                </a:solidFill>
                <a:latin typeface="黑体" panose="02010609060101010101" pitchFamily="49" charset="-122"/>
                <a:ea typeface="黑体" panose="02010609060101010101" pitchFamily="49" charset="-122"/>
              </a:rPr>
              <a:t>全国建筑业绿色施工示范工程管理办法（试行）</a:t>
            </a:r>
            <a:r>
              <a:rPr lang="zh-CN" altLang="zh-CN" dirty="0">
                <a:solidFill>
                  <a:schemeClr val="tx1"/>
                </a:solidFill>
                <a:latin typeface="黑体" panose="02010609060101010101" pitchFamily="49" charset="-122"/>
                <a:ea typeface="黑体" panose="02010609060101010101" pitchFamily="49" charset="-122"/>
              </a:rPr>
              <a:t>》</a:t>
            </a:r>
            <a:r>
              <a:rPr lang="zh-CN" altLang="en-US" dirty="0">
                <a:solidFill>
                  <a:schemeClr val="tx1"/>
                </a:solidFill>
                <a:latin typeface="黑体" panose="02010609060101010101" pitchFamily="49" charset="-122"/>
                <a:ea typeface="黑体" panose="02010609060101010101" pitchFamily="49" charset="-122"/>
              </a:rPr>
              <a:t>、</a:t>
            </a:r>
            <a:r>
              <a:rPr lang="zh-CN" altLang="zh-CN" dirty="0">
                <a:solidFill>
                  <a:schemeClr val="tx1"/>
                </a:solidFill>
                <a:latin typeface="黑体" panose="02010609060101010101" pitchFamily="49" charset="-122"/>
                <a:ea typeface="黑体" panose="02010609060101010101" pitchFamily="49" charset="-122"/>
              </a:rPr>
              <a:t>《</a:t>
            </a:r>
            <a:r>
              <a:rPr lang="zh-CN" altLang="en-US" dirty="0">
                <a:solidFill>
                  <a:schemeClr val="tx1"/>
                </a:solidFill>
                <a:latin typeface="黑体" panose="02010609060101010101" pitchFamily="49" charset="-122"/>
                <a:ea typeface="黑体" panose="02010609060101010101" pitchFamily="49" charset="-122"/>
              </a:rPr>
              <a:t>全国建筑业绿色施工示范工程验收评价主要指标</a:t>
            </a:r>
            <a:r>
              <a:rPr lang="zh-CN" altLang="zh-CN" dirty="0">
                <a:solidFill>
                  <a:schemeClr val="tx1"/>
                </a:solidFill>
                <a:latin typeface="黑体" panose="02010609060101010101" pitchFamily="49" charset="-122"/>
                <a:ea typeface="黑体" panose="02010609060101010101" pitchFamily="49" charset="-122"/>
              </a:rPr>
              <a:t>》</a:t>
            </a:r>
            <a:r>
              <a:rPr lang="zh-CN" altLang="en-US" dirty="0">
                <a:solidFill>
                  <a:schemeClr val="tx1"/>
                </a:solidFill>
                <a:latin typeface="黑体" panose="02010609060101010101" pitchFamily="49" charset="-122"/>
                <a:ea typeface="黑体" panose="02010609060101010101" pitchFamily="49" charset="-122"/>
              </a:rPr>
              <a:t>、</a:t>
            </a:r>
            <a:r>
              <a:rPr lang="zh-CN" altLang="zh-CN" dirty="0">
                <a:solidFill>
                  <a:schemeClr val="tx1"/>
                </a:solidFill>
                <a:latin typeface="黑体" panose="02010609060101010101" pitchFamily="49" charset="-122"/>
                <a:ea typeface="黑体" panose="02010609060101010101" pitchFamily="49" charset="-122"/>
              </a:rPr>
              <a:t>《</a:t>
            </a:r>
            <a:r>
              <a:rPr lang="zh-CN" altLang="en-US" dirty="0">
                <a:solidFill>
                  <a:schemeClr val="tx1"/>
                </a:solidFill>
                <a:latin typeface="黑体" panose="02010609060101010101" pitchFamily="49" charset="-122"/>
                <a:ea typeface="黑体" panose="02010609060101010101" pitchFamily="49" charset="-122"/>
              </a:rPr>
              <a:t>建筑工程绿色施工评价标准（</a:t>
            </a:r>
            <a:r>
              <a:rPr lang="en-US" altLang="zh-CN" dirty="0">
                <a:solidFill>
                  <a:schemeClr val="tx1"/>
                </a:solidFill>
                <a:latin typeface="黑体" panose="02010609060101010101" pitchFamily="49" charset="-122"/>
                <a:ea typeface="黑体" panose="02010609060101010101" pitchFamily="49" charset="-122"/>
              </a:rPr>
              <a:t>GB/T50640-2010</a:t>
            </a:r>
            <a:r>
              <a:rPr lang="zh-CN" altLang="en-US" dirty="0">
                <a:solidFill>
                  <a:schemeClr val="tx1"/>
                </a:solidFill>
                <a:latin typeface="黑体" panose="02010609060101010101" pitchFamily="49" charset="-122"/>
                <a:ea typeface="黑体" panose="02010609060101010101" pitchFamily="49" charset="-122"/>
              </a:rPr>
              <a:t>）</a:t>
            </a:r>
            <a:r>
              <a:rPr lang="en-US" altLang="zh-CN" dirty="0">
                <a:solidFill>
                  <a:schemeClr val="tx1"/>
                </a:solidFill>
                <a:latin typeface="黑体" panose="02010609060101010101" pitchFamily="49" charset="-122"/>
                <a:ea typeface="黑体" panose="02010609060101010101" pitchFamily="49" charset="-122"/>
              </a:rPr>
              <a:t>》</a:t>
            </a:r>
            <a:r>
              <a:rPr lang="zh-CN" altLang="en-US" dirty="0">
                <a:solidFill>
                  <a:schemeClr val="tx1"/>
                </a:solidFill>
                <a:latin typeface="黑体" panose="02010609060101010101" pitchFamily="49" charset="-122"/>
                <a:ea typeface="黑体" panose="02010609060101010101" pitchFamily="49" charset="-122"/>
              </a:rPr>
              <a:t>等绿色施工相关知识进行培训学习并积极研讨绿色施工实时工程中的管理措施。</a:t>
            </a:r>
            <a:endParaRPr lang="zh-CN" altLang="zh-CN" dirty="0">
              <a:solidFill>
                <a:schemeClr val="tx1"/>
              </a:solidFill>
              <a:latin typeface="黑体" panose="02010609060101010101" pitchFamily="49" charset="-122"/>
              <a:ea typeface="黑体" panose="02010609060101010101" pitchFamily="49" charset="-122"/>
            </a:endParaRPr>
          </a:p>
        </p:txBody>
      </p:sp>
      <p:sp>
        <p:nvSpPr>
          <p:cNvPr id="41986" name="矩形 4"/>
          <p:cNvSpPr>
            <a:spLocks noChangeArrowheads="1"/>
          </p:cNvSpPr>
          <p:nvPr/>
        </p:nvSpPr>
        <p:spPr bwMode="auto">
          <a:xfrm>
            <a:off x="-71438" y="211138"/>
            <a:ext cx="71437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3200">
                <a:solidFill>
                  <a:srgbClr val="FFFF00"/>
                </a:solidFill>
                <a:latin typeface="黑体" panose="02010609060101010101" pitchFamily="49" charset="-122"/>
                <a:ea typeface="黑体" panose="02010609060101010101" pitchFamily="49" charset="-122"/>
              </a:rPr>
              <a:t>绿色施工管理</a:t>
            </a:r>
            <a:r>
              <a:rPr lang="en-US" altLang="zh-CN" sz="3200">
                <a:solidFill>
                  <a:schemeClr val="bg1"/>
                </a:solidFill>
                <a:latin typeface="黑体" panose="02010609060101010101" pitchFamily="49" charset="-122"/>
                <a:ea typeface="黑体" panose="02010609060101010101" pitchFamily="49" charset="-122"/>
              </a:rPr>
              <a:t>—</a:t>
            </a:r>
            <a:r>
              <a:rPr lang="zh-CN" altLang="en-US" sz="3200">
                <a:solidFill>
                  <a:schemeClr val="bg1"/>
                </a:solidFill>
                <a:latin typeface="黑体" panose="02010609060101010101" pitchFamily="49" charset="-122"/>
                <a:ea typeface="黑体" panose="02010609060101010101" pitchFamily="49" charset="-122"/>
              </a:rPr>
              <a:t>学习培训</a:t>
            </a:r>
            <a:endParaRPr lang="zh-CN" altLang="en-US" sz="3200" b="1">
              <a:solidFill>
                <a:schemeClr val="bg1"/>
              </a:solidFill>
              <a:latin typeface="黑体" panose="02010609060101010101" pitchFamily="49" charset="-122"/>
              <a:ea typeface="黑体" panose="02010609060101010101" pitchFamily="49" charset="-122"/>
            </a:endParaRPr>
          </a:p>
        </p:txBody>
      </p:sp>
      <p:pic>
        <p:nvPicPr>
          <p:cNvPr id="41987"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3284538"/>
            <a:ext cx="4681538"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bwMode="auto">
          <a:xfrm>
            <a:off x="765175" y="1508125"/>
            <a:ext cx="7613650" cy="1377950"/>
          </a:xfrm>
          <a:prstGeom prst="roundRect">
            <a:avLst/>
          </a:prstGeom>
          <a:ln w="28575">
            <a:solidFill>
              <a:schemeClr val="accent1"/>
            </a:solidFill>
            <a:prstDash val="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indent="539750" fontAlgn="auto">
              <a:lnSpc>
                <a:spcPct val="14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为了成功开展绿色施工管理目标，“绿色施工管理小组”在项目开工之初就制定了</a:t>
            </a:r>
            <a:r>
              <a:rPr lang="en-US" altLang="zh-CN" dirty="0">
                <a:solidFill>
                  <a:schemeClr val="tx1">
                    <a:lumMod val="50000"/>
                  </a:schemeClr>
                </a:solidFill>
                <a:latin typeface="黑体" panose="02010609060101010101" pitchFamily="49" charset="-122"/>
                <a:ea typeface="黑体" panose="02010609060101010101" pitchFamily="49" charset="-122"/>
              </a:rPr>
              <a:t>14</a:t>
            </a:r>
            <a:r>
              <a:rPr lang="zh-CN" altLang="en-US" dirty="0">
                <a:solidFill>
                  <a:schemeClr val="tx1">
                    <a:lumMod val="50000"/>
                  </a:schemeClr>
                </a:solidFill>
                <a:latin typeface="黑体" panose="02010609060101010101" pitchFamily="49" charset="-122"/>
                <a:ea typeface="黑体" panose="02010609060101010101" pitchFamily="49" charset="-122"/>
              </a:rPr>
              <a:t>项相关管理制度及措施，确保绿色施工过程进行中各项指标的顺利实施。</a:t>
            </a:r>
            <a:endParaRPr lang="zh-CN" altLang="zh-CN" sz="1600" b="1" dirty="0">
              <a:solidFill>
                <a:schemeClr val="tx1">
                  <a:lumMod val="50000"/>
                </a:schemeClr>
              </a:solidFill>
              <a:latin typeface="黑体" panose="02010609060101010101" pitchFamily="49" charset="-122"/>
              <a:ea typeface="黑体" panose="02010609060101010101" pitchFamily="49" charset="-122"/>
            </a:endParaRPr>
          </a:p>
        </p:txBody>
      </p:sp>
      <p:sp>
        <p:nvSpPr>
          <p:cNvPr id="43010" name="矩形 4"/>
          <p:cNvSpPr>
            <a:spLocks noChangeArrowheads="1"/>
          </p:cNvSpPr>
          <p:nvPr/>
        </p:nvSpPr>
        <p:spPr bwMode="auto">
          <a:xfrm>
            <a:off x="-71438" y="211138"/>
            <a:ext cx="71437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3200">
                <a:solidFill>
                  <a:srgbClr val="FFFF00"/>
                </a:solidFill>
                <a:latin typeface="黑体" panose="02010609060101010101" pitchFamily="49" charset="-122"/>
                <a:ea typeface="黑体" panose="02010609060101010101" pitchFamily="49" charset="-122"/>
              </a:rPr>
              <a:t>绿色施工管理</a:t>
            </a:r>
            <a:r>
              <a:rPr lang="en-US" altLang="zh-CN" sz="3200">
                <a:solidFill>
                  <a:schemeClr val="bg1"/>
                </a:solidFill>
                <a:latin typeface="黑体" panose="02010609060101010101" pitchFamily="49" charset="-122"/>
                <a:ea typeface="黑体" panose="02010609060101010101" pitchFamily="49" charset="-122"/>
              </a:rPr>
              <a:t>—</a:t>
            </a:r>
            <a:r>
              <a:rPr lang="zh-CN" altLang="en-US" sz="3200">
                <a:solidFill>
                  <a:schemeClr val="bg1"/>
                </a:solidFill>
                <a:latin typeface="黑体" panose="02010609060101010101" pitchFamily="49" charset="-122"/>
                <a:ea typeface="黑体" panose="02010609060101010101" pitchFamily="49" charset="-122"/>
              </a:rPr>
              <a:t>管理制度</a:t>
            </a:r>
            <a:endParaRPr lang="zh-CN" altLang="en-US" sz="3200" b="1">
              <a:solidFill>
                <a:schemeClr val="bg1"/>
              </a:solidFill>
              <a:latin typeface="黑体" panose="02010609060101010101" pitchFamily="49" charset="-122"/>
              <a:ea typeface="黑体" panose="02010609060101010101" pitchFamily="49" charset="-122"/>
            </a:endParaRPr>
          </a:p>
        </p:txBody>
      </p:sp>
      <p:graphicFrame>
        <p:nvGraphicFramePr>
          <p:cNvPr id="7" name="表格 6"/>
          <p:cNvGraphicFramePr>
            <a:graphicFrameLocks noGrp="1"/>
          </p:cNvGraphicFramePr>
          <p:nvPr/>
        </p:nvGraphicFramePr>
        <p:xfrm>
          <a:off x="820738" y="3214688"/>
          <a:ext cx="7502525" cy="3071810"/>
        </p:xfrm>
        <a:graphic>
          <a:graphicData uri="http://schemas.openxmlformats.org/drawingml/2006/table">
            <a:tbl>
              <a:tblPr/>
              <a:tblGrid>
                <a:gridCol w="3746279">
                  <a:extLst>
                    <a:ext uri="{9D8B030D-6E8A-4147-A177-3AD203B41FA5}">
                      <a16:colId xmlns:a16="http://schemas.microsoft.com/office/drawing/2014/main" val="20000"/>
                    </a:ext>
                  </a:extLst>
                </a:gridCol>
                <a:gridCol w="3756246">
                  <a:extLst>
                    <a:ext uri="{9D8B030D-6E8A-4147-A177-3AD203B41FA5}">
                      <a16:colId xmlns:a16="http://schemas.microsoft.com/office/drawing/2014/main" val="20001"/>
                    </a:ext>
                  </a:extLst>
                </a:gridCol>
              </a:tblGrid>
              <a:tr h="438830">
                <a:tc>
                  <a:txBody>
                    <a:bodyPr/>
                    <a:lstStyle/>
                    <a:p>
                      <a:pPr algn="ctr">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环境保护管理制度</a:t>
                      </a:r>
                    </a:p>
                  </a:txBody>
                  <a:tcPr marL="68594" marR="68594" marT="0" marB="0" anchor="ctr">
                    <a:lnL w="28575"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28575"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节材与材料资源利用管理制度</a:t>
                      </a:r>
                    </a:p>
                  </a:txBody>
                  <a:tcPr marL="68594" marR="68594" marT="0" marB="0" anchor="ctr">
                    <a:lnL w="12700" cap="flat" cmpd="sng" algn="ctr">
                      <a:solidFill>
                        <a:srgbClr val="0089CF"/>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extLst>
                  <a:ext uri="{0D108BD9-81ED-4DB2-BD59-A6C34878D82A}">
                    <a16:rowId xmlns:a16="http://schemas.microsoft.com/office/drawing/2014/main" val="10000"/>
                  </a:ext>
                </a:extLst>
              </a:tr>
              <a:tr h="438830">
                <a:tc>
                  <a:txBody>
                    <a:bodyPr/>
                    <a:lstStyle/>
                    <a:p>
                      <a:pPr algn="ctr">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节水与水资源利用管理制度</a:t>
                      </a:r>
                    </a:p>
                  </a:txBody>
                  <a:tcPr marL="68594" marR="68594" marT="0" marB="0" anchor="ctr">
                    <a:lnL w="28575"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节能与能源利用管理制度</a:t>
                      </a:r>
                    </a:p>
                  </a:txBody>
                  <a:tcPr marL="68594" marR="68594" marT="0" marB="0" anchor="ctr">
                    <a:lnL w="12700" cap="flat" cmpd="sng" algn="ctr">
                      <a:solidFill>
                        <a:srgbClr val="0089CF"/>
                      </a:solidFill>
                      <a:prstDash val="solid"/>
                      <a:round/>
                      <a:headEnd type="none" w="med" len="med"/>
                      <a:tailEnd type="none" w="med" len="med"/>
                    </a:lnL>
                    <a:lnR w="28575"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extLst>
                  <a:ext uri="{0D108BD9-81ED-4DB2-BD59-A6C34878D82A}">
                    <a16:rowId xmlns:a16="http://schemas.microsoft.com/office/drawing/2014/main" val="10001"/>
                  </a:ext>
                </a:extLst>
              </a:tr>
              <a:tr h="438830">
                <a:tc>
                  <a:txBody>
                    <a:bodyPr/>
                    <a:lstStyle/>
                    <a:p>
                      <a:pPr algn="ctr">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节地与土地资源利用管理制度</a:t>
                      </a:r>
                    </a:p>
                  </a:txBody>
                  <a:tcPr marL="68594" marR="68594" marT="0" marB="0" anchor="ctr">
                    <a:lnL w="28575"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spcAft>
                          <a:spcPts val="0"/>
                        </a:spcAft>
                      </a:pPr>
                      <a:r>
                        <a:rPr lang="zh-CN" alt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办公区管理制度</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94" marR="68594" marT="0" marB="0" anchor="ctr">
                    <a:lnL w="12700" cap="flat" cmpd="sng" algn="ctr">
                      <a:solidFill>
                        <a:srgbClr val="0089CF"/>
                      </a:solidFill>
                      <a:prstDash val="solid"/>
                      <a:round/>
                      <a:headEnd type="none" w="med" len="med"/>
                      <a:tailEnd type="none" w="med" len="med"/>
                    </a:lnL>
                    <a:lnR w="28575"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extLst>
                  <a:ext uri="{0D108BD9-81ED-4DB2-BD59-A6C34878D82A}">
                    <a16:rowId xmlns:a16="http://schemas.microsoft.com/office/drawing/2014/main" val="10002"/>
                  </a:ext>
                </a:extLst>
              </a:tr>
              <a:tr h="438830">
                <a:tc>
                  <a:txBody>
                    <a:bodyPr/>
                    <a:lstStyle/>
                    <a:p>
                      <a:pPr algn="ctr">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现场洒水制度</a:t>
                      </a:r>
                    </a:p>
                  </a:txBody>
                  <a:tcPr marL="68594" marR="68594" marT="0" marB="0" anchor="ctr">
                    <a:lnL w="28575"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建筑垃圾再生利用制度</a:t>
                      </a:r>
                    </a:p>
                  </a:txBody>
                  <a:tcPr marL="68594" marR="68594" marT="0" marB="0" anchor="ctr">
                    <a:lnL w="12700" cap="flat" cmpd="sng" algn="ctr">
                      <a:solidFill>
                        <a:srgbClr val="0089CF"/>
                      </a:solidFill>
                      <a:prstDash val="solid"/>
                      <a:round/>
                      <a:headEnd type="none" w="med" len="med"/>
                      <a:tailEnd type="none" w="med" len="med"/>
                    </a:lnL>
                    <a:lnR w="28575"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extLst>
                  <a:ext uri="{0D108BD9-81ED-4DB2-BD59-A6C34878D82A}">
                    <a16:rowId xmlns:a16="http://schemas.microsoft.com/office/drawing/2014/main" val="10003"/>
                  </a:ext>
                </a:extLst>
              </a:tr>
              <a:tr h="438830">
                <a:tc>
                  <a:txBody>
                    <a:bodyPr/>
                    <a:lstStyle/>
                    <a:p>
                      <a:pPr algn="ctr">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绿色施工培训制度</a:t>
                      </a:r>
                    </a:p>
                  </a:txBody>
                  <a:tcPr marL="68594" marR="68594" marT="0" marB="0" anchor="ctr">
                    <a:lnL w="28575"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spcAft>
                          <a:spcPts val="0"/>
                        </a:spcAft>
                      </a:pPr>
                      <a:r>
                        <a:rPr lang="zh-CN" alt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食堂管理制度</a:t>
                      </a:r>
                      <a:endPar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94" marR="68594" marT="0" marB="0" anchor="ctr">
                    <a:lnL w="12700" cap="flat" cmpd="sng" algn="ctr">
                      <a:solidFill>
                        <a:srgbClr val="0089CF"/>
                      </a:solidFill>
                      <a:prstDash val="solid"/>
                      <a:round/>
                      <a:headEnd type="none" w="med" len="med"/>
                      <a:tailEnd type="none" w="med" len="med"/>
                    </a:lnL>
                    <a:lnR w="28575"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extLst>
                  <a:ext uri="{0D108BD9-81ED-4DB2-BD59-A6C34878D82A}">
                    <a16:rowId xmlns:a16="http://schemas.microsoft.com/office/drawing/2014/main" val="10004"/>
                  </a:ext>
                </a:extLst>
              </a:tr>
              <a:tr h="438830">
                <a:tc>
                  <a:txBody>
                    <a:bodyPr/>
                    <a:lstStyle/>
                    <a:p>
                      <a:pPr algn="ctr">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现场污水处理制度</a:t>
                      </a:r>
                    </a:p>
                  </a:txBody>
                  <a:tcPr marL="68594" marR="68594" marT="0" marB="0" anchor="ctr">
                    <a:lnL w="28575"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tc>
                  <a:txBody>
                    <a:bodyPr/>
                    <a:lstStyle/>
                    <a:p>
                      <a:pPr algn="ctr">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施工现场机械保养制度</a:t>
                      </a:r>
                    </a:p>
                  </a:txBody>
                  <a:tcPr marL="68594" marR="68594" marT="0" marB="0" anchor="ctr">
                    <a:lnL w="12700" cap="flat" cmpd="sng" algn="ctr">
                      <a:solidFill>
                        <a:srgbClr val="0089CF"/>
                      </a:solidFill>
                      <a:prstDash val="solid"/>
                      <a:round/>
                      <a:headEnd type="none" w="med" len="med"/>
                      <a:tailEnd type="none" w="med" len="med"/>
                    </a:lnL>
                    <a:lnR w="28575"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tcPr>
                </a:tc>
                <a:extLst>
                  <a:ext uri="{0D108BD9-81ED-4DB2-BD59-A6C34878D82A}">
                    <a16:rowId xmlns:a16="http://schemas.microsoft.com/office/drawing/2014/main" val="10005"/>
                  </a:ext>
                </a:extLst>
              </a:tr>
              <a:tr h="438830">
                <a:tc>
                  <a:txBody>
                    <a:bodyPr/>
                    <a:lstStyle/>
                    <a:p>
                      <a:pPr algn="ctr">
                        <a:spcAft>
                          <a:spcPts val="0"/>
                        </a:spcAft>
                      </a:pPr>
                      <a:r>
                        <a:rPr lang="zh-CN"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主材消耗控制制度</a:t>
                      </a:r>
                    </a:p>
                  </a:txBody>
                  <a:tcPr marL="68594" marR="68594" marT="0" marB="0" anchor="ctr">
                    <a:lnL w="28575"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tcPr>
                </a:tc>
                <a:tc>
                  <a:txBody>
                    <a:bodyPr/>
                    <a:lstStyle/>
                    <a:p>
                      <a:pPr algn="ctr">
                        <a:spcAft>
                          <a:spcPts val="0"/>
                        </a:spcAft>
                      </a:pPr>
                      <a:r>
                        <a:rPr lang="zh-CN" alt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rPr>
                        <a:t>厕所卫生管理制度</a:t>
                      </a:r>
                      <a:endParaRPr lang="en-US" sz="1600" kern="100" dirty="0">
                        <a:solidFill>
                          <a:schemeClr val="tx1">
                            <a:lumMod val="50000"/>
                          </a:schemeClr>
                        </a:solidFill>
                        <a:latin typeface="黑体" panose="02010609060101010101" pitchFamily="49" charset="-122"/>
                        <a:ea typeface="黑体" panose="02010609060101010101" pitchFamily="49" charset="-122"/>
                        <a:cs typeface="Times New Roman" panose="02020603050405020304"/>
                      </a:endParaRPr>
                    </a:p>
                  </a:txBody>
                  <a:tcPr marL="68594" marR="68594" marT="0" marB="0" anchor="ctr">
                    <a:lnL w="12700" cap="flat" cmpd="sng" algn="ctr">
                      <a:solidFill>
                        <a:srgbClr val="0089CF"/>
                      </a:solidFill>
                      <a:prstDash val="solid"/>
                      <a:round/>
                      <a:headEnd type="none" w="med" len="med"/>
                      <a:tailEnd type="none" w="med" len="med"/>
                    </a:lnL>
                    <a:lnR w="28575"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矩形 6"/>
          <p:cNvSpPr>
            <a:spLocks noChangeArrowheads="1"/>
          </p:cNvSpPr>
          <p:nvPr/>
        </p:nvSpPr>
        <p:spPr bwMode="auto">
          <a:xfrm>
            <a:off x="-71438" y="211138"/>
            <a:ext cx="71437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3200">
                <a:solidFill>
                  <a:srgbClr val="FFFF00"/>
                </a:solidFill>
                <a:latin typeface="黑体" panose="02010609060101010101" pitchFamily="49" charset="-122"/>
                <a:ea typeface="黑体" panose="02010609060101010101" pitchFamily="49" charset="-122"/>
              </a:rPr>
              <a:t>绿色施工管理</a:t>
            </a:r>
            <a:r>
              <a:rPr lang="en-US" altLang="zh-CN" sz="3200">
                <a:solidFill>
                  <a:schemeClr val="bg1"/>
                </a:solidFill>
                <a:latin typeface="黑体" panose="02010609060101010101" pitchFamily="49" charset="-122"/>
                <a:ea typeface="黑体" panose="02010609060101010101" pitchFamily="49" charset="-122"/>
              </a:rPr>
              <a:t>—</a:t>
            </a:r>
            <a:r>
              <a:rPr lang="zh-CN" altLang="en-US" sz="3200">
                <a:solidFill>
                  <a:schemeClr val="bg1"/>
                </a:solidFill>
                <a:latin typeface="黑体" panose="02010609060101010101" pitchFamily="49" charset="-122"/>
                <a:ea typeface="黑体" panose="02010609060101010101" pitchFamily="49" charset="-122"/>
              </a:rPr>
              <a:t>绿色方案管理</a:t>
            </a:r>
            <a:endParaRPr lang="zh-CN" altLang="en-US" sz="3200" b="1">
              <a:solidFill>
                <a:schemeClr val="bg1"/>
              </a:solidFill>
              <a:latin typeface="黑体" panose="02010609060101010101" pitchFamily="49" charset="-122"/>
              <a:ea typeface="黑体" panose="02010609060101010101" pitchFamily="49" charset="-122"/>
            </a:endParaRPr>
          </a:p>
        </p:txBody>
      </p:sp>
      <p:sp>
        <p:nvSpPr>
          <p:cNvPr id="9" name="圆角矩形 8"/>
          <p:cNvSpPr/>
          <p:nvPr/>
        </p:nvSpPr>
        <p:spPr bwMode="auto">
          <a:xfrm>
            <a:off x="6143625" y="1508125"/>
            <a:ext cx="2571750" cy="4421188"/>
          </a:xfrm>
          <a:prstGeom prst="roundRect">
            <a:avLst/>
          </a:prstGeom>
          <a:ln w="28575">
            <a:solidFill>
              <a:schemeClr val="accent1"/>
            </a:solidFill>
            <a:prstDash val="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indent="539750" fontAlgn="auto">
              <a:lnSpc>
                <a:spcPct val="14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项目施工组织设计中设置专门的绿色施工章节，绿色施工目标明确，内容涵盖“四节一环保”的要求。并根据项目实际情况编写了绿色施工方案，严格把控绿色施工实施情况，将措施落实到位。</a:t>
            </a:r>
            <a:endParaRPr lang="zh-CN" altLang="zh-CN" b="1" dirty="0">
              <a:solidFill>
                <a:schemeClr val="tx1">
                  <a:lumMod val="50000"/>
                </a:schemeClr>
              </a:solidFill>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rcRect l="1569" t="7001" b="4800"/>
          <a:stretch>
            <a:fillRect/>
          </a:stretch>
        </p:blipFill>
        <p:spPr bwMode="auto">
          <a:xfrm>
            <a:off x="179388" y="1768475"/>
            <a:ext cx="5802312" cy="3898900"/>
          </a:xfrm>
          <a:prstGeom prst="rect">
            <a:avLst/>
          </a:prstGeom>
          <a:noFill/>
          <a:ln>
            <a:noFill/>
          </a:ln>
          <a:effectLst>
            <a:outerShdw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6" descr="#wm#_48_07_*Z"/>
          <p:cNvSpPr>
            <a:spLocks noChangeArrowheads="1"/>
          </p:cNvSpPr>
          <p:nvPr>
            <p:custDataLst>
              <p:tags r:id="rId2"/>
            </p:custDataLst>
          </p:nvPr>
        </p:nvSpPr>
        <p:spPr bwMode="auto">
          <a:xfrm>
            <a:off x="2328863" y="1665288"/>
            <a:ext cx="376237" cy="377825"/>
          </a:xfrm>
          <a:prstGeom prst="ellipse">
            <a:avLst/>
          </a:prstGeom>
          <a:solidFill>
            <a:srgbClr val="0089CF">
              <a:alpha val="50196"/>
            </a:srgbClr>
          </a:solidFill>
          <a:ln>
            <a:noFill/>
          </a:ln>
          <a:effectLst/>
        </p:spPr>
        <p:txBody>
          <a:bodyPr wrap="none"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fontAlgn="auto">
              <a:spcBef>
                <a:spcPct val="0"/>
              </a:spcBef>
              <a:spcAft>
                <a:spcPts val="0"/>
              </a:spcAft>
              <a:buFont typeface="Arial" panose="020B0604020202020204" pitchFamily="34" charset="0"/>
              <a:buNone/>
              <a:defRPr/>
            </a:pPr>
            <a:r>
              <a:rPr lang="en-US" altLang="zh-CN" b="1" kern="0" dirty="0">
                <a:solidFill>
                  <a:srgbClr val="FFFFFF"/>
                </a:solidFill>
                <a:latin typeface="Times New Roman" panose="02020603050405020304" pitchFamily="18" charset="0"/>
                <a:cs typeface="Times New Roman" panose="02020603050405020304" pitchFamily="18" charset="0"/>
              </a:rPr>
              <a:t>1</a:t>
            </a:r>
            <a:endParaRPr lang="zh-CN" altLang="zh-CN" b="1" kern="0" dirty="0">
              <a:solidFill>
                <a:srgbClr val="FFFFFF"/>
              </a:solidFill>
              <a:latin typeface="Times New Roman" panose="02020603050405020304" pitchFamily="18" charset="0"/>
              <a:cs typeface="Times New Roman" panose="02020603050405020304" pitchFamily="18" charset="0"/>
            </a:endParaRPr>
          </a:p>
        </p:txBody>
      </p:sp>
      <p:sp>
        <p:nvSpPr>
          <p:cNvPr id="15" name="Oval 7" descr="#wm#_48_07_*Z"/>
          <p:cNvSpPr>
            <a:spLocks noChangeArrowheads="1"/>
          </p:cNvSpPr>
          <p:nvPr>
            <p:custDataLst>
              <p:tags r:id="rId3"/>
            </p:custDataLst>
          </p:nvPr>
        </p:nvSpPr>
        <p:spPr bwMode="auto">
          <a:xfrm>
            <a:off x="2286000" y="1947863"/>
            <a:ext cx="168275" cy="168275"/>
          </a:xfrm>
          <a:prstGeom prst="ellipse">
            <a:avLst/>
          </a:prstGeom>
          <a:solidFill>
            <a:srgbClr val="0089CF">
              <a:alpha val="20000"/>
            </a:srgbClr>
          </a:solidFill>
          <a:ln>
            <a:noFill/>
          </a:ln>
          <a:effectLst/>
        </p:spPr>
        <p:txBody>
          <a:bodyPr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fontAlgn="auto">
              <a:spcBef>
                <a:spcPct val="0"/>
              </a:spcBef>
              <a:spcAft>
                <a:spcPts val="0"/>
              </a:spcAft>
              <a:buFont typeface="Arial" panose="020B0604020202020204" pitchFamily="34" charset="0"/>
              <a:buNone/>
              <a:defRPr/>
            </a:pPr>
            <a:endParaRPr lang="zh-CN" altLang="zh-CN" sz="1000" kern="0">
              <a:solidFill>
                <a:srgbClr val="FFFFFF"/>
              </a:solidFill>
            </a:endParaRPr>
          </a:p>
        </p:txBody>
      </p:sp>
      <p:sp>
        <p:nvSpPr>
          <p:cNvPr id="3076" name="文本框 34"/>
          <p:cNvSpPr txBox="1">
            <a:spLocks noChangeArrowheads="1"/>
          </p:cNvSpPr>
          <p:nvPr>
            <p:custDataLst>
              <p:tags r:id="rId4"/>
            </p:custDataLst>
          </p:nvPr>
        </p:nvSpPr>
        <p:spPr bwMode="auto">
          <a:xfrm>
            <a:off x="3048000" y="1593850"/>
            <a:ext cx="1738313"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2000" b="1">
                <a:latin typeface="黑体" panose="02010609060101010101" pitchFamily="49" charset="-122"/>
                <a:ea typeface="黑体" panose="02010609060101010101" pitchFamily="49" charset="-122"/>
              </a:rPr>
              <a:t>工程总体概况</a:t>
            </a:r>
          </a:p>
        </p:txBody>
      </p:sp>
      <p:sp>
        <p:nvSpPr>
          <p:cNvPr id="40" name="Oval 6" descr="#wm#_48_07_*Z"/>
          <p:cNvSpPr>
            <a:spLocks noChangeArrowheads="1"/>
          </p:cNvSpPr>
          <p:nvPr>
            <p:custDataLst>
              <p:tags r:id="rId5"/>
            </p:custDataLst>
          </p:nvPr>
        </p:nvSpPr>
        <p:spPr bwMode="auto">
          <a:xfrm>
            <a:off x="2328863" y="2274888"/>
            <a:ext cx="376237" cy="376237"/>
          </a:xfrm>
          <a:prstGeom prst="ellipse">
            <a:avLst/>
          </a:prstGeom>
          <a:solidFill>
            <a:srgbClr val="0089CF">
              <a:alpha val="50196"/>
            </a:srgbClr>
          </a:solidFill>
          <a:ln>
            <a:noFill/>
          </a:ln>
          <a:effectLst/>
        </p:spPr>
        <p:txBody>
          <a:bodyPr wrap="none"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fontAlgn="auto">
              <a:spcBef>
                <a:spcPct val="0"/>
              </a:spcBef>
              <a:spcAft>
                <a:spcPts val="0"/>
              </a:spcAft>
              <a:buFont typeface="Arial" panose="020B0604020202020204" pitchFamily="34" charset="0"/>
              <a:buNone/>
              <a:defRPr/>
            </a:pPr>
            <a:r>
              <a:rPr lang="en-US" altLang="zh-CN" b="1" kern="0">
                <a:solidFill>
                  <a:srgbClr val="FFFFFF"/>
                </a:solidFill>
                <a:latin typeface="Times New Roman" panose="02020603050405020304" pitchFamily="18" charset="0"/>
                <a:cs typeface="Times New Roman" panose="02020603050405020304" pitchFamily="18" charset="0"/>
              </a:rPr>
              <a:t>2</a:t>
            </a:r>
            <a:endParaRPr lang="zh-CN" altLang="zh-CN" b="1" kern="0">
              <a:solidFill>
                <a:srgbClr val="FFFFFF"/>
              </a:solidFill>
              <a:latin typeface="Times New Roman" panose="02020603050405020304" pitchFamily="18" charset="0"/>
              <a:cs typeface="Times New Roman" panose="02020603050405020304" pitchFamily="18" charset="0"/>
            </a:endParaRPr>
          </a:p>
        </p:txBody>
      </p:sp>
      <p:sp>
        <p:nvSpPr>
          <p:cNvPr id="41" name="Oval 7" descr="#wm#_48_07_*Z"/>
          <p:cNvSpPr>
            <a:spLocks noChangeArrowheads="1"/>
          </p:cNvSpPr>
          <p:nvPr>
            <p:custDataLst>
              <p:tags r:id="rId6"/>
            </p:custDataLst>
          </p:nvPr>
        </p:nvSpPr>
        <p:spPr bwMode="auto">
          <a:xfrm>
            <a:off x="2286000" y="2555875"/>
            <a:ext cx="168275" cy="169863"/>
          </a:xfrm>
          <a:prstGeom prst="ellipse">
            <a:avLst/>
          </a:prstGeom>
          <a:solidFill>
            <a:srgbClr val="0089CF">
              <a:alpha val="20000"/>
            </a:srgbClr>
          </a:solidFill>
          <a:ln>
            <a:noFill/>
          </a:ln>
          <a:effectLst/>
        </p:spPr>
        <p:txBody>
          <a:bodyPr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fontAlgn="auto">
              <a:spcBef>
                <a:spcPct val="0"/>
              </a:spcBef>
              <a:spcAft>
                <a:spcPts val="0"/>
              </a:spcAft>
              <a:buFont typeface="Arial" panose="020B0604020202020204" pitchFamily="34" charset="0"/>
              <a:buNone/>
              <a:defRPr/>
            </a:pPr>
            <a:endParaRPr lang="zh-CN" altLang="zh-CN" sz="1000" kern="0">
              <a:solidFill>
                <a:srgbClr val="FFFFFF"/>
              </a:solidFill>
            </a:endParaRPr>
          </a:p>
        </p:txBody>
      </p:sp>
      <p:sp>
        <p:nvSpPr>
          <p:cNvPr id="3079" name="文本框 38"/>
          <p:cNvSpPr txBox="1">
            <a:spLocks noChangeArrowheads="1"/>
          </p:cNvSpPr>
          <p:nvPr>
            <p:custDataLst>
              <p:tags r:id="rId7"/>
            </p:custDataLst>
          </p:nvPr>
        </p:nvSpPr>
        <p:spPr bwMode="auto">
          <a:xfrm>
            <a:off x="3048000" y="2236788"/>
            <a:ext cx="1595438"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2000" b="1">
                <a:latin typeface="黑体" panose="02010609060101010101" pitchFamily="49" charset="-122"/>
                <a:ea typeface="黑体" panose="02010609060101010101" pitchFamily="49" charset="-122"/>
              </a:rPr>
              <a:t>绿色施工目标</a:t>
            </a:r>
          </a:p>
        </p:txBody>
      </p:sp>
      <p:sp>
        <p:nvSpPr>
          <p:cNvPr id="45" name="Oval 6" descr="#wm#_48_07_*Z"/>
          <p:cNvSpPr>
            <a:spLocks noChangeArrowheads="1"/>
          </p:cNvSpPr>
          <p:nvPr>
            <p:custDataLst>
              <p:tags r:id="rId8"/>
            </p:custDataLst>
          </p:nvPr>
        </p:nvSpPr>
        <p:spPr bwMode="auto">
          <a:xfrm>
            <a:off x="2328863" y="2917825"/>
            <a:ext cx="376237" cy="376238"/>
          </a:xfrm>
          <a:prstGeom prst="ellipse">
            <a:avLst/>
          </a:prstGeom>
          <a:solidFill>
            <a:srgbClr val="0089CF">
              <a:alpha val="50196"/>
            </a:srgbClr>
          </a:solidFill>
          <a:ln>
            <a:noFill/>
          </a:ln>
          <a:effectLst/>
        </p:spPr>
        <p:txBody>
          <a:bodyPr wrap="none"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fontAlgn="auto">
              <a:spcBef>
                <a:spcPct val="0"/>
              </a:spcBef>
              <a:spcAft>
                <a:spcPts val="0"/>
              </a:spcAft>
              <a:buFont typeface="Arial" panose="020B0604020202020204" pitchFamily="34" charset="0"/>
              <a:buNone/>
              <a:defRPr/>
            </a:pPr>
            <a:r>
              <a:rPr lang="en-US" altLang="zh-CN" b="1" kern="0">
                <a:solidFill>
                  <a:srgbClr val="FFFFFF"/>
                </a:solidFill>
                <a:latin typeface="Times New Roman" panose="02020603050405020304" pitchFamily="18" charset="0"/>
                <a:cs typeface="Times New Roman" panose="02020603050405020304" pitchFamily="18" charset="0"/>
              </a:rPr>
              <a:t>3</a:t>
            </a:r>
            <a:endParaRPr lang="zh-CN" altLang="zh-CN" b="1" kern="0">
              <a:solidFill>
                <a:srgbClr val="FFFFFF"/>
              </a:solidFill>
              <a:latin typeface="Times New Roman" panose="02020603050405020304" pitchFamily="18" charset="0"/>
              <a:cs typeface="Times New Roman" panose="02020603050405020304" pitchFamily="18" charset="0"/>
            </a:endParaRPr>
          </a:p>
        </p:txBody>
      </p:sp>
      <p:sp>
        <p:nvSpPr>
          <p:cNvPr id="46" name="Oval 7" descr="#wm#_48_07_*Z"/>
          <p:cNvSpPr>
            <a:spLocks noChangeArrowheads="1"/>
          </p:cNvSpPr>
          <p:nvPr>
            <p:custDataLst>
              <p:tags r:id="rId9"/>
            </p:custDataLst>
          </p:nvPr>
        </p:nvSpPr>
        <p:spPr bwMode="auto">
          <a:xfrm>
            <a:off x="2286000" y="3198813"/>
            <a:ext cx="168275" cy="169862"/>
          </a:xfrm>
          <a:prstGeom prst="ellipse">
            <a:avLst/>
          </a:prstGeom>
          <a:solidFill>
            <a:srgbClr val="0089CF">
              <a:alpha val="20000"/>
            </a:srgbClr>
          </a:solidFill>
          <a:ln>
            <a:noFill/>
          </a:ln>
          <a:effectLst/>
        </p:spPr>
        <p:txBody>
          <a:bodyPr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fontAlgn="auto">
              <a:spcBef>
                <a:spcPct val="0"/>
              </a:spcBef>
              <a:spcAft>
                <a:spcPts val="0"/>
              </a:spcAft>
              <a:buFont typeface="Arial" panose="020B0604020202020204" pitchFamily="34" charset="0"/>
              <a:buNone/>
              <a:defRPr/>
            </a:pPr>
            <a:endParaRPr lang="zh-CN" altLang="zh-CN" sz="1000" kern="0">
              <a:solidFill>
                <a:srgbClr val="FFFFFF"/>
              </a:solidFill>
            </a:endParaRPr>
          </a:p>
        </p:txBody>
      </p:sp>
      <p:sp>
        <p:nvSpPr>
          <p:cNvPr id="3082" name="文本框 43"/>
          <p:cNvSpPr txBox="1">
            <a:spLocks noChangeArrowheads="1"/>
          </p:cNvSpPr>
          <p:nvPr>
            <p:custDataLst>
              <p:tags r:id="rId10"/>
            </p:custDataLst>
          </p:nvPr>
        </p:nvSpPr>
        <p:spPr bwMode="auto">
          <a:xfrm>
            <a:off x="3048000" y="2879725"/>
            <a:ext cx="1666875"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2000" b="1">
                <a:latin typeface="黑体" panose="02010609060101010101" pitchFamily="49" charset="-122"/>
                <a:ea typeface="黑体" panose="02010609060101010101" pitchFamily="49" charset="-122"/>
              </a:rPr>
              <a:t>绿色施工管理</a:t>
            </a:r>
          </a:p>
        </p:txBody>
      </p:sp>
      <p:sp>
        <p:nvSpPr>
          <p:cNvPr id="50" name="Oval 6" descr="#wm#_48_07_*Z"/>
          <p:cNvSpPr>
            <a:spLocks noChangeArrowheads="1"/>
          </p:cNvSpPr>
          <p:nvPr>
            <p:custDataLst>
              <p:tags r:id="rId11"/>
            </p:custDataLst>
          </p:nvPr>
        </p:nvSpPr>
        <p:spPr bwMode="auto">
          <a:xfrm>
            <a:off x="2328863" y="3560763"/>
            <a:ext cx="376237" cy="376237"/>
          </a:xfrm>
          <a:prstGeom prst="ellipse">
            <a:avLst/>
          </a:prstGeom>
          <a:solidFill>
            <a:srgbClr val="0089CF">
              <a:alpha val="50196"/>
            </a:srgbClr>
          </a:solidFill>
          <a:ln>
            <a:noFill/>
          </a:ln>
          <a:effectLst/>
        </p:spPr>
        <p:txBody>
          <a:bodyPr wrap="none"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fontAlgn="auto">
              <a:spcBef>
                <a:spcPct val="0"/>
              </a:spcBef>
              <a:spcAft>
                <a:spcPts val="0"/>
              </a:spcAft>
              <a:buFont typeface="Arial" panose="020B0604020202020204" pitchFamily="34" charset="0"/>
              <a:buNone/>
              <a:defRPr/>
            </a:pPr>
            <a:r>
              <a:rPr lang="en-US" altLang="zh-CN" b="1" kern="0">
                <a:solidFill>
                  <a:srgbClr val="FFFFFF"/>
                </a:solidFill>
                <a:latin typeface="Times New Roman" panose="02020603050405020304" pitchFamily="18" charset="0"/>
                <a:cs typeface="Times New Roman" panose="02020603050405020304" pitchFamily="18" charset="0"/>
              </a:rPr>
              <a:t>4</a:t>
            </a:r>
            <a:endParaRPr lang="zh-CN" altLang="zh-CN" b="1" kern="0">
              <a:solidFill>
                <a:srgbClr val="FFFFFF"/>
              </a:solidFill>
              <a:latin typeface="Times New Roman" panose="02020603050405020304" pitchFamily="18" charset="0"/>
              <a:cs typeface="Times New Roman" panose="02020603050405020304" pitchFamily="18" charset="0"/>
            </a:endParaRPr>
          </a:p>
        </p:txBody>
      </p:sp>
      <p:sp>
        <p:nvSpPr>
          <p:cNvPr id="51" name="Oval 7" descr="#wm#_48_07_*Z"/>
          <p:cNvSpPr>
            <a:spLocks noChangeArrowheads="1"/>
          </p:cNvSpPr>
          <p:nvPr>
            <p:custDataLst>
              <p:tags r:id="rId12"/>
            </p:custDataLst>
          </p:nvPr>
        </p:nvSpPr>
        <p:spPr bwMode="auto">
          <a:xfrm>
            <a:off x="2286000" y="3841750"/>
            <a:ext cx="168275" cy="169863"/>
          </a:xfrm>
          <a:prstGeom prst="ellipse">
            <a:avLst/>
          </a:prstGeom>
          <a:solidFill>
            <a:srgbClr val="0089CF">
              <a:alpha val="20000"/>
            </a:srgbClr>
          </a:solidFill>
          <a:ln>
            <a:noFill/>
          </a:ln>
          <a:effectLst/>
        </p:spPr>
        <p:txBody>
          <a:bodyPr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fontAlgn="auto">
              <a:spcBef>
                <a:spcPct val="0"/>
              </a:spcBef>
              <a:spcAft>
                <a:spcPts val="0"/>
              </a:spcAft>
              <a:buFont typeface="Arial" panose="020B0604020202020204" pitchFamily="34" charset="0"/>
              <a:buNone/>
              <a:defRPr/>
            </a:pPr>
            <a:endParaRPr lang="zh-CN" altLang="zh-CN" sz="1000" kern="0">
              <a:solidFill>
                <a:srgbClr val="FFFFFF"/>
              </a:solidFill>
            </a:endParaRPr>
          </a:p>
        </p:txBody>
      </p:sp>
      <p:sp>
        <p:nvSpPr>
          <p:cNvPr id="3085" name="文本框 48"/>
          <p:cNvSpPr txBox="1">
            <a:spLocks noChangeArrowheads="1"/>
          </p:cNvSpPr>
          <p:nvPr>
            <p:custDataLst>
              <p:tags r:id="rId13"/>
            </p:custDataLst>
          </p:nvPr>
        </p:nvSpPr>
        <p:spPr bwMode="auto">
          <a:xfrm>
            <a:off x="3048000" y="3522663"/>
            <a:ext cx="238125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2000" b="1">
                <a:latin typeface="黑体" panose="02010609060101010101" pitchFamily="49" charset="-122"/>
                <a:ea typeface="黑体" panose="02010609060101010101" pitchFamily="49" charset="-122"/>
              </a:rPr>
              <a:t>绿色施工实施</a:t>
            </a:r>
          </a:p>
        </p:txBody>
      </p:sp>
      <p:sp>
        <p:nvSpPr>
          <p:cNvPr id="55" name="Oval 6" descr="#wm#_48_07_*Z"/>
          <p:cNvSpPr>
            <a:spLocks noChangeArrowheads="1"/>
          </p:cNvSpPr>
          <p:nvPr>
            <p:custDataLst>
              <p:tags r:id="rId14"/>
            </p:custDataLst>
          </p:nvPr>
        </p:nvSpPr>
        <p:spPr bwMode="auto">
          <a:xfrm>
            <a:off x="2328863" y="4237038"/>
            <a:ext cx="376237" cy="376237"/>
          </a:xfrm>
          <a:prstGeom prst="ellipse">
            <a:avLst/>
          </a:prstGeom>
          <a:solidFill>
            <a:srgbClr val="0089CF">
              <a:alpha val="50196"/>
            </a:srgbClr>
          </a:solidFill>
          <a:ln>
            <a:noFill/>
          </a:ln>
          <a:effectLst/>
        </p:spPr>
        <p:txBody>
          <a:bodyPr wrap="none"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fontAlgn="auto">
              <a:spcBef>
                <a:spcPct val="0"/>
              </a:spcBef>
              <a:spcAft>
                <a:spcPts val="0"/>
              </a:spcAft>
              <a:buFont typeface="Arial" panose="020B0604020202020204" pitchFamily="34" charset="0"/>
              <a:buNone/>
              <a:defRPr/>
            </a:pPr>
            <a:r>
              <a:rPr lang="en-US" altLang="zh-CN" b="1" kern="0">
                <a:solidFill>
                  <a:srgbClr val="FFFFFF"/>
                </a:solidFill>
                <a:latin typeface="Times New Roman" panose="02020603050405020304" pitchFamily="18" charset="0"/>
                <a:cs typeface="Times New Roman" panose="02020603050405020304" pitchFamily="18" charset="0"/>
              </a:rPr>
              <a:t>5</a:t>
            </a:r>
            <a:endParaRPr lang="zh-CN" altLang="zh-CN" b="1" kern="0">
              <a:solidFill>
                <a:srgbClr val="FFFFFF"/>
              </a:solidFill>
              <a:latin typeface="Times New Roman" panose="02020603050405020304" pitchFamily="18" charset="0"/>
              <a:cs typeface="Times New Roman" panose="02020603050405020304" pitchFamily="18" charset="0"/>
            </a:endParaRPr>
          </a:p>
        </p:txBody>
      </p:sp>
      <p:sp>
        <p:nvSpPr>
          <p:cNvPr id="56" name="Oval 7" descr="#wm#_48_07_*Z"/>
          <p:cNvSpPr>
            <a:spLocks noChangeArrowheads="1"/>
          </p:cNvSpPr>
          <p:nvPr>
            <p:custDataLst>
              <p:tags r:id="rId15"/>
            </p:custDataLst>
          </p:nvPr>
        </p:nvSpPr>
        <p:spPr bwMode="auto">
          <a:xfrm>
            <a:off x="2286000" y="4518025"/>
            <a:ext cx="168275" cy="169863"/>
          </a:xfrm>
          <a:prstGeom prst="ellipse">
            <a:avLst/>
          </a:prstGeom>
          <a:solidFill>
            <a:srgbClr val="0089CF">
              <a:alpha val="20000"/>
            </a:srgbClr>
          </a:solidFill>
          <a:ln>
            <a:noFill/>
          </a:ln>
          <a:effectLst/>
        </p:spPr>
        <p:txBody>
          <a:bodyPr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fontAlgn="auto">
              <a:spcBef>
                <a:spcPct val="0"/>
              </a:spcBef>
              <a:spcAft>
                <a:spcPts val="0"/>
              </a:spcAft>
              <a:buFont typeface="Arial" panose="020B0604020202020204" pitchFamily="34" charset="0"/>
              <a:buNone/>
              <a:defRPr/>
            </a:pPr>
            <a:endParaRPr lang="zh-CN" altLang="zh-CN" sz="1000" kern="0">
              <a:solidFill>
                <a:srgbClr val="FFFFFF"/>
              </a:solidFill>
            </a:endParaRPr>
          </a:p>
        </p:txBody>
      </p:sp>
      <p:sp>
        <p:nvSpPr>
          <p:cNvPr id="3088" name="文本框 53"/>
          <p:cNvSpPr txBox="1">
            <a:spLocks noChangeArrowheads="1"/>
          </p:cNvSpPr>
          <p:nvPr>
            <p:custDataLst>
              <p:tags r:id="rId16"/>
            </p:custDataLst>
          </p:nvPr>
        </p:nvSpPr>
        <p:spPr bwMode="auto">
          <a:xfrm>
            <a:off x="3016250" y="4165600"/>
            <a:ext cx="2484438"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2000" b="1">
                <a:latin typeface="黑体" panose="02010609060101010101" pitchFamily="49" charset="-122"/>
                <a:ea typeface="黑体" panose="02010609060101010101" pitchFamily="49" charset="-122"/>
              </a:rPr>
              <a:t>创新应用与绿色施工</a:t>
            </a:r>
          </a:p>
        </p:txBody>
      </p:sp>
      <p:sp>
        <p:nvSpPr>
          <p:cNvPr id="60" name="Oval 6" descr="#wm#_48_07_*Z"/>
          <p:cNvSpPr>
            <a:spLocks noChangeArrowheads="1"/>
          </p:cNvSpPr>
          <p:nvPr>
            <p:custDataLst>
              <p:tags r:id="rId17"/>
            </p:custDataLst>
          </p:nvPr>
        </p:nvSpPr>
        <p:spPr bwMode="auto">
          <a:xfrm>
            <a:off x="2328863" y="4846638"/>
            <a:ext cx="376237" cy="376237"/>
          </a:xfrm>
          <a:prstGeom prst="ellipse">
            <a:avLst/>
          </a:prstGeom>
          <a:solidFill>
            <a:srgbClr val="0089CF">
              <a:alpha val="50196"/>
            </a:srgbClr>
          </a:solidFill>
          <a:ln>
            <a:noFill/>
          </a:ln>
          <a:effectLst/>
        </p:spPr>
        <p:txBody>
          <a:bodyPr wrap="none"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fontAlgn="auto">
              <a:spcBef>
                <a:spcPct val="0"/>
              </a:spcBef>
              <a:spcAft>
                <a:spcPts val="0"/>
              </a:spcAft>
              <a:buFont typeface="Arial" panose="020B0604020202020204" pitchFamily="34" charset="0"/>
              <a:buNone/>
              <a:defRPr/>
            </a:pPr>
            <a:r>
              <a:rPr lang="en-US" altLang="zh-CN" b="1" kern="0" dirty="0">
                <a:solidFill>
                  <a:srgbClr val="FFFFFF"/>
                </a:solidFill>
                <a:latin typeface="Times New Roman" panose="02020603050405020304" pitchFamily="18" charset="0"/>
                <a:cs typeface="Times New Roman" panose="02020603050405020304" pitchFamily="18" charset="0"/>
              </a:rPr>
              <a:t>6</a:t>
            </a:r>
            <a:endParaRPr lang="zh-CN" altLang="zh-CN" b="1" kern="0" dirty="0">
              <a:solidFill>
                <a:srgbClr val="FFFFFF"/>
              </a:solidFill>
              <a:latin typeface="Times New Roman" panose="02020603050405020304" pitchFamily="18" charset="0"/>
              <a:cs typeface="Times New Roman" panose="02020603050405020304" pitchFamily="18" charset="0"/>
            </a:endParaRPr>
          </a:p>
        </p:txBody>
      </p:sp>
      <p:sp>
        <p:nvSpPr>
          <p:cNvPr id="61" name="Oval 7" descr="#wm#_48_07_*Z"/>
          <p:cNvSpPr>
            <a:spLocks noChangeArrowheads="1"/>
          </p:cNvSpPr>
          <p:nvPr>
            <p:custDataLst>
              <p:tags r:id="rId18"/>
            </p:custDataLst>
          </p:nvPr>
        </p:nvSpPr>
        <p:spPr bwMode="auto">
          <a:xfrm>
            <a:off x="2286000" y="5127625"/>
            <a:ext cx="168275" cy="169863"/>
          </a:xfrm>
          <a:prstGeom prst="ellipse">
            <a:avLst/>
          </a:prstGeom>
          <a:solidFill>
            <a:srgbClr val="0089CF">
              <a:alpha val="20000"/>
            </a:srgbClr>
          </a:solidFill>
          <a:ln>
            <a:noFill/>
          </a:ln>
          <a:effectLst/>
        </p:spPr>
        <p:txBody>
          <a:bodyPr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fontAlgn="auto">
              <a:spcBef>
                <a:spcPct val="0"/>
              </a:spcBef>
              <a:spcAft>
                <a:spcPts val="0"/>
              </a:spcAft>
              <a:buFont typeface="Arial" panose="020B0604020202020204" pitchFamily="34" charset="0"/>
              <a:buNone/>
              <a:defRPr/>
            </a:pPr>
            <a:endParaRPr lang="zh-CN" altLang="zh-CN" sz="1000" kern="0">
              <a:solidFill>
                <a:srgbClr val="FFFFFF"/>
              </a:solidFill>
            </a:endParaRPr>
          </a:p>
        </p:txBody>
      </p:sp>
      <p:sp>
        <p:nvSpPr>
          <p:cNvPr id="3091" name="文本框 58"/>
          <p:cNvSpPr txBox="1">
            <a:spLocks noChangeArrowheads="1"/>
          </p:cNvSpPr>
          <p:nvPr>
            <p:custDataLst>
              <p:tags r:id="rId19"/>
            </p:custDataLst>
          </p:nvPr>
        </p:nvSpPr>
        <p:spPr bwMode="auto">
          <a:xfrm>
            <a:off x="3048000" y="4808538"/>
            <a:ext cx="195262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2000" b="1">
                <a:latin typeface="黑体" panose="02010609060101010101" pitchFamily="49" charset="-122"/>
                <a:ea typeface="黑体" panose="02010609060101010101" pitchFamily="49" charset="-122"/>
              </a:rPr>
              <a:t>荣誉与成果</a:t>
            </a:r>
          </a:p>
        </p:txBody>
      </p:sp>
      <p:sp>
        <p:nvSpPr>
          <p:cNvPr id="77" name="Oval 6" descr="#wm#_48_07_*Z"/>
          <p:cNvSpPr>
            <a:spLocks noChangeArrowheads="1"/>
          </p:cNvSpPr>
          <p:nvPr>
            <p:custDataLst>
              <p:tags r:id="rId20"/>
            </p:custDataLst>
          </p:nvPr>
        </p:nvSpPr>
        <p:spPr bwMode="auto">
          <a:xfrm>
            <a:off x="6726238" y="1341438"/>
            <a:ext cx="1525587" cy="1530350"/>
          </a:xfrm>
          <a:prstGeom prst="ellipse">
            <a:avLst/>
          </a:prstGeom>
          <a:solidFill>
            <a:srgbClr val="0089CF">
              <a:alpha val="69000"/>
            </a:srgbClr>
          </a:solidFill>
          <a:ln>
            <a:noFill/>
          </a:ln>
          <a:effectLst/>
        </p:spPr>
        <p:txBody>
          <a:bodyPr lIns="0" tIns="0" rIns="0" bIns="0"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fontAlgn="auto">
              <a:spcBef>
                <a:spcPct val="0"/>
              </a:spcBef>
              <a:spcAft>
                <a:spcPts val="0"/>
              </a:spcAft>
              <a:buFont typeface="Arial" panose="020B0604020202020204" pitchFamily="34" charset="0"/>
              <a:buNone/>
              <a:defRPr/>
            </a:pPr>
            <a:r>
              <a:rPr lang="zh-CN" altLang="en-US" sz="7200" b="1" kern="0"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rPr>
              <a:t>目</a:t>
            </a:r>
            <a:endParaRPr lang="zh-CN" altLang="zh-CN" sz="7200" b="1" kern="0" dirty="0">
              <a:solidFill>
                <a:srgbClr val="FFFFFF"/>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8" name="Oval 7" descr="#wm#_48_07_*Z"/>
          <p:cNvSpPr>
            <a:spLocks noChangeArrowheads="1"/>
          </p:cNvSpPr>
          <p:nvPr>
            <p:custDataLst>
              <p:tags r:id="rId21"/>
            </p:custDataLst>
          </p:nvPr>
        </p:nvSpPr>
        <p:spPr bwMode="auto">
          <a:xfrm>
            <a:off x="7788275" y="2482850"/>
            <a:ext cx="927100" cy="928688"/>
          </a:xfrm>
          <a:prstGeom prst="ellipse">
            <a:avLst/>
          </a:prstGeom>
          <a:solidFill>
            <a:srgbClr val="0089CF">
              <a:alpha val="20000"/>
            </a:srgbClr>
          </a:solidFill>
          <a:ln>
            <a:noFill/>
          </a:ln>
          <a:effectLst/>
        </p:spPr>
        <p:txBody>
          <a:bodyPr lIns="0" tIns="0" rIns="0" bIns="0"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fontAlgn="auto">
              <a:spcBef>
                <a:spcPct val="0"/>
              </a:spcBef>
              <a:spcAft>
                <a:spcPts val="0"/>
              </a:spcAft>
              <a:buFont typeface="Arial" panose="020B0604020202020204" pitchFamily="34" charset="0"/>
              <a:buNone/>
              <a:defRPr/>
            </a:pPr>
            <a:r>
              <a:rPr lang="zh-CN" altLang="en-US" sz="4400" kern="0" dirty="0">
                <a:solidFill>
                  <a:srgbClr val="0089CF"/>
                </a:solidFill>
                <a:latin typeface="微软雅黑" panose="020B0503020204020204" pitchFamily="34" charset="-122"/>
                <a:ea typeface="微软雅黑" panose="020B0503020204020204" pitchFamily="34" charset="-122"/>
              </a:rPr>
              <a:t>录</a:t>
            </a:r>
            <a:endParaRPr lang="zh-CN" altLang="zh-CN" sz="4400" kern="0" dirty="0">
              <a:solidFill>
                <a:srgbClr val="0089CF"/>
              </a:solidFill>
              <a:latin typeface="微软雅黑" panose="020B0503020204020204" pitchFamily="34" charset="-122"/>
              <a:ea typeface="微软雅黑" panose="020B0503020204020204" pitchFamily="34" charset="-122"/>
            </a:endParaRPr>
          </a:p>
        </p:txBody>
      </p:sp>
      <p:sp>
        <p:nvSpPr>
          <p:cNvPr id="21525" name="文本框 31"/>
          <p:cNvSpPr txBox="1">
            <a:spLocks noChangeArrowheads="1"/>
          </p:cNvSpPr>
          <p:nvPr>
            <p:custDataLst>
              <p:tags r:id="rId22"/>
            </p:custDataLst>
          </p:nvPr>
        </p:nvSpPr>
        <p:spPr bwMode="auto">
          <a:xfrm>
            <a:off x="7000875" y="3143250"/>
            <a:ext cx="611188"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ct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en-US" altLang="zh-CN" sz="3600">
                <a:solidFill>
                  <a:srgbClr val="DDDDDD"/>
                </a:solidFill>
                <a:latin typeface="华文细黑" panose="02010600040101010101" pitchFamily="2" charset="-122"/>
                <a:ea typeface="华文细黑" panose="02010600040101010101" pitchFamily="2" charset="-122"/>
              </a:rPr>
              <a:t>CONTENTS</a:t>
            </a:r>
            <a:endParaRPr lang="zh-CN" altLang="en-US" sz="3600">
              <a:solidFill>
                <a:srgbClr val="DDDDDD"/>
              </a:solidFill>
              <a:latin typeface="华文细黑" panose="02010600040101010101" pitchFamily="2" charset="-122"/>
              <a:ea typeface="华文细黑" panose="02010600040101010101" pitchFamily="2" charset="-122"/>
            </a:endParaRPr>
          </a:p>
        </p:txBody>
      </p:sp>
      <p:sp>
        <p:nvSpPr>
          <p:cNvPr id="23" name="Oval 6" descr="#wm#_48_07_*Z"/>
          <p:cNvSpPr>
            <a:spLocks noChangeArrowheads="1"/>
          </p:cNvSpPr>
          <p:nvPr>
            <p:custDataLst>
              <p:tags r:id="rId23"/>
            </p:custDataLst>
          </p:nvPr>
        </p:nvSpPr>
        <p:spPr bwMode="auto">
          <a:xfrm>
            <a:off x="2328863" y="5478463"/>
            <a:ext cx="376237" cy="376237"/>
          </a:xfrm>
          <a:prstGeom prst="ellipse">
            <a:avLst/>
          </a:prstGeom>
          <a:solidFill>
            <a:srgbClr val="0089CF">
              <a:alpha val="50196"/>
            </a:srgbClr>
          </a:solidFill>
          <a:ln>
            <a:noFill/>
          </a:ln>
          <a:effectLst/>
        </p:spPr>
        <p:txBody>
          <a:bodyPr wrap="none"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algn="ctr" fontAlgn="auto">
              <a:spcBef>
                <a:spcPct val="0"/>
              </a:spcBef>
              <a:spcAft>
                <a:spcPts val="0"/>
              </a:spcAft>
              <a:buFont typeface="Arial" panose="020B0604020202020204" pitchFamily="34" charset="0"/>
              <a:buNone/>
              <a:defRPr/>
            </a:pPr>
            <a:r>
              <a:rPr lang="en-US" altLang="zh-CN" b="1" kern="0" dirty="0">
                <a:solidFill>
                  <a:srgbClr val="FFFFFF"/>
                </a:solidFill>
                <a:latin typeface="Times New Roman" panose="02020603050405020304" pitchFamily="18" charset="0"/>
                <a:cs typeface="Times New Roman" panose="02020603050405020304" pitchFamily="18" charset="0"/>
              </a:rPr>
              <a:t>7</a:t>
            </a:r>
            <a:endParaRPr lang="zh-CN" altLang="zh-CN" b="1" kern="0" dirty="0">
              <a:solidFill>
                <a:srgbClr val="FFFFFF"/>
              </a:solidFill>
              <a:latin typeface="Times New Roman" panose="02020603050405020304" pitchFamily="18" charset="0"/>
              <a:cs typeface="Times New Roman" panose="02020603050405020304" pitchFamily="18" charset="0"/>
            </a:endParaRPr>
          </a:p>
        </p:txBody>
      </p:sp>
      <p:sp>
        <p:nvSpPr>
          <p:cNvPr id="24" name="Oval 7" descr="#wm#_48_07_*Z"/>
          <p:cNvSpPr>
            <a:spLocks noChangeArrowheads="1"/>
          </p:cNvSpPr>
          <p:nvPr>
            <p:custDataLst>
              <p:tags r:id="rId24"/>
            </p:custDataLst>
          </p:nvPr>
        </p:nvSpPr>
        <p:spPr bwMode="auto">
          <a:xfrm>
            <a:off x="2286000" y="5759450"/>
            <a:ext cx="168275" cy="169863"/>
          </a:xfrm>
          <a:prstGeom prst="ellipse">
            <a:avLst/>
          </a:prstGeom>
          <a:solidFill>
            <a:srgbClr val="0089CF">
              <a:alpha val="20000"/>
            </a:srgbClr>
          </a:solidFill>
          <a:ln>
            <a:noFill/>
          </a:ln>
          <a:effectLst/>
        </p:spPr>
        <p:txBody>
          <a:bodyPr anchor="ctr"/>
          <a:lstStyle>
            <a:lvl1pPr>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1pPr>
            <a:lvl2pPr marL="742950" indent="-28575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marL="11430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黑体" panose="02010609060101010101" pitchFamily="49" charset="-122"/>
                <a:sym typeface="Arial" panose="020B0604020202020204" pitchFamily="34" charset="0"/>
              </a:defRPr>
            </a:lvl9pPr>
          </a:lstStyle>
          <a:p>
            <a:pPr fontAlgn="auto">
              <a:spcBef>
                <a:spcPct val="0"/>
              </a:spcBef>
              <a:spcAft>
                <a:spcPts val="0"/>
              </a:spcAft>
              <a:buFont typeface="Arial" panose="020B0604020202020204" pitchFamily="34" charset="0"/>
              <a:buNone/>
              <a:defRPr/>
            </a:pPr>
            <a:endParaRPr lang="zh-CN" altLang="zh-CN" sz="1000" kern="0">
              <a:solidFill>
                <a:srgbClr val="FFFFFF"/>
              </a:solidFill>
            </a:endParaRPr>
          </a:p>
        </p:txBody>
      </p:sp>
      <p:sp>
        <p:nvSpPr>
          <p:cNvPr id="25" name="文本框 58"/>
          <p:cNvSpPr txBox="1">
            <a:spLocks noChangeArrowheads="1"/>
          </p:cNvSpPr>
          <p:nvPr>
            <p:custDataLst>
              <p:tags r:id="rId25"/>
            </p:custDataLst>
          </p:nvPr>
        </p:nvSpPr>
        <p:spPr bwMode="auto">
          <a:xfrm>
            <a:off x="3048000" y="5440363"/>
            <a:ext cx="24288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2000" b="1">
                <a:latin typeface="黑体" panose="02010609060101010101" pitchFamily="49" charset="-122"/>
                <a:ea typeface="黑体" panose="02010609060101010101" pitchFamily="49" charset="-122"/>
              </a:rPr>
              <a:t>总结与展望</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custDataLst>
              <p:tags r:id="rId2"/>
            </p:custDataLst>
          </p:nvPr>
        </p:nvSpPr>
        <p:spPr>
          <a:xfrm>
            <a:off x="5295900" y="0"/>
            <a:ext cx="3848100" cy="6858000"/>
          </a:xfrm>
          <a:custGeom>
            <a:avLst/>
            <a:gdLst>
              <a:gd name="connsiteX0" fmla="*/ 0 w 3848100"/>
              <a:gd name="connsiteY0" fmla="*/ 0 h 6858000"/>
              <a:gd name="connsiteX1" fmla="*/ 3848100 w 3848100"/>
              <a:gd name="connsiteY1" fmla="*/ 0 h 6858000"/>
              <a:gd name="connsiteX2" fmla="*/ 3848100 w 3848100"/>
              <a:gd name="connsiteY2" fmla="*/ 6858000 h 6858000"/>
              <a:gd name="connsiteX3" fmla="*/ 0 w 3848100"/>
              <a:gd name="connsiteY3" fmla="*/ 6858000 h 6858000"/>
              <a:gd name="connsiteX4" fmla="*/ 2387600 w 3848100"/>
              <a:gd name="connsiteY4" fmla="*/ 3429000 h 6858000"/>
              <a:gd name="connsiteX5" fmla="*/ 0 w 38481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100" h="6858000">
                <a:moveTo>
                  <a:pt x="0" y="0"/>
                </a:moveTo>
                <a:lnTo>
                  <a:pt x="3848100" y="0"/>
                </a:lnTo>
                <a:lnTo>
                  <a:pt x="3848100" y="6858000"/>
                </a:lnTo>
                <a:lnTo>
                  <a:pt x="0" y="6858000"/>
                </a:lnTo>
                <a:cubicBezTo>
                  <a:pt x="1318635" y="6858000"/>
                  <a:pt x="2387600" y="5322784"/>
                  <a:pt x="2387600" y="3429000"/>
                </a:cubicBezTo>
                <a:cubicBezTo>
                  <a:pt x="2387600" y="1535216"/>
                  <a:pt x="1318635" y="0"/>
                  <a:pt x="0" y="0"/>
                </a:cubicBezTo>
                <a:close/>
              </a:path>
            </a:pathLst>
          </a:custGeom>
          <a:gradFill flip="none" rotWithShape="1">
            <a:gsLst>
              <a:gs pos="0">
                <a:srgbClr val="005C8A"/>
              </a:gs>
              <a:gs pos="53000">
                <a:srgbClr val="0089CF"/>
              </a:gs>
              <a:gs pos="100000">
                <a:srgbClr val="05ACFF">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椭圆 2"/>
          <p:cNvSpPr/>
          <p:nvPr>
            <p:custDataLst>
              <p:tags r:id="rId3"/>
            </p:custDataLst>
          </p:nvPr>
        </p:nvSpPr>
        <p:spPr>
          <a:xfrm>
            <a:off x="5295900" y="0"/>
            <a:ext cx="2387600" cy="6858000"/>
          </a:xfrm>
          <a:custGeom>
            <a:avLst/>
            <a:gdLst>
              <a:gd name="connsiteX0" fmla="*/ 0 w 4775200"/>
              <a:gd name="connsiteY0" fmla="*/ 3429000 h 6858000"/>
              <a:gd name="connsiteX1" fmla="*/ 2387600 w 4775200"/>
              <a:gd name="connsiteY1" fmla="*/ 0 h 6858000"/>
              <a:gd name="connsiteX2" fmla="*/ 4775200 w 4775200"/>
              <a:gd name="connsiteY2" fmla="*/ 3429000 h 6858000"/>
              <a:gd name="connsiteX3" fmla="*/ 2387600 w 4775200"/>
              <a:gd name="connsiteY3" fmla="*/ 6858000 h 6858000"/>
              <a:gd name="connsiteX4" fmla="*/ 0 w 4775200"/>
              <a:gd name="connsiteY4" fmla="*/ 3429000 h 6858000"/>
              <a:gd name="connsiteX0-1" fmla="*/ 0 w 4775200"/>
              <a:gd name="connsiteY0-2" fmla="*/ 3429000 h 6858000"/>
              <a:gd name="connsiteX1-3" fmla="*/ 2387600 w 4775200"/>
              <a:gd name="connsiteY1-4" fmla="*/ 0 h 6858000"/>
              <a:gd name="connsiteX2-5" fmla="*/ 4775200 w 4775200"/>
              <a:gd name="connsiteY2-6" fmla="*/ 3429000 h 6858000"/>
              <a:gd name="connsiteX3-7" fmla="*/ 2387600 w 4775200"/>
              <a:gd name="connsiteY3-8" fmla="*/ 6858000 h 6858000"/>
              <a:gd name="connsiteX4-9" fmla="*/ 91440 w 4775200"/>
              <a:gd name="connsiteY4-10" fmla="*/ 3520440 h 6858000"/>
              <a:gd name="connsiteX0-11" fmla="*/ 0 w 4775200"/>
              <a:gd name="connsiteY0-12" fmla="*/ 3429000 h 6858000"/>
              <a:gd name="connsiteX1-13" fmla="*/ 2387600 w 4775200"/>
              <a:gd name="connsiteY1-14" fmla="*/ 0 h 6858000"/>
              <a:gd name="connsiteX2-15" fmla="*/ 4775200 w 4775200"/>
              <a:gd name="connsiteY2-16" fmla="*/ 3429000 h 6858000"/>
              <a:gd name="connsiteX3-17" fmla="*/ 2387600 w 4775200"/>
              <a:gd name="connsiteY3-18" fmla="*/ 6858000 h 6858000"/>
              <a:gd name="connsiteX0-19" fmla="*/ 0 w 2387600"/>
              <a:gd name="connsiteY0-20" fmla="*/ 0 h 6858000"/>
              <a:gd name="connsiteX1-21" fmla="*/ 2387600 w 2387600"/>
              <a:gd name="connsiteY1-22" fmla="*/ 3429000 h 6858000"/>
              <a:gd name="connsiteX2-23" fmla="*/ 0 w 2387600"/>
              <a:gd name="connsiteY2-24" fmla="*/ 6858000 h 6858000"/>
            </a:gdLst>
            <a:ahLst/>
            <a:cxnLst>
              <a:cxn ang="0">
                <a:pos x="connsiteX0-1" y="connsiteY0-2"/>
              </a:cxn>
              <a:cxn ang="0">
                <a:pos x="connsiteX1-3" y="connsiteY1-4"/>
              </a:cxn>
              <a:cxn ang="0">
                <a:pos x="connsiteX2-5" y="connsiteY2-6"/>
              </a:cxn>
            </a:cxnLst>
            <a:rect l="l" t="t" r="r" b="b"/>
            <a:pathLst>
              <a:path w="2387600" h="6858000">
                <a:moveTo>
                  <a:pt x="0" y="0"/>
                </a:moveTo>
                <a:cubicBezTo>
                  <a:pt x="1318635" y="0"/>
                  <a:pt x="2387600" y="1535216"/>
                  <a:pt x="2387600" y="3429000"/>
                </a:cubicBezTo>
                <a:cubicBezTo>
                  <a:pt x="2387600" y="5322784"/>
                  <a:pt x="1318635" y="6858000"/>
                  <a:pt x="0" y="6858000"/>
                </a:cubicBezTo>
              </a:path>
            </a:pathLst>
          </a:custGeom>
          <a:noFill/>
          <a:ln w="12700">
            <a:gradFill flip="none" rotWithShape="1">
              <a:gsLst>
                <a:gs pos="0">
                  <a:schemeClr val="accent1">
                    <a:alpha val="50000"/>
                  </a:schemeClr>
                </a:gs>
                <a:gs pos="53000">
                  <a:schemeClr val="accent1">
                    <a:lumMod val="60000"/>
                    <a:lumOff val="40000"/>
                    <a:alpha val="50000"/>
                  </a:schemeClr>
                </a:gs>
                <a:gs pos="100000">
                  <a:schemeClr val="bg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椭圆 2"/>
          <p:cNvSpPr/>
          <p:nvPr>
            <p:custDataLst>
              <p:tags r:id="rId4"/>
            </p:custDataLst>
          </p:nvPr>
        </p:nvSpPr>
        <p:spPr>
          <a:xfrm>
            <a:off x="5124450" y="0"/>
            <a:ext cx="2387600" cy="6858000"/>
          </a:xfrm>
          <a:custGeom>
            <a:avLst/>
            <a:gdLst>
              <a:gd name="connsiteX0" fmla="*/ 0 w 4775200"/>
              <a:gd name="connsiteY0" fmla="*/ 3429000 h 6858000"/>
              <a:gd name="connsiteX1" fmla="*/ 2387600 w 4775200"/>
              <a:gd name="connsiteY1" fmla="*/ 0 h 6858000"/>
              <a:gd name="connsiteX2" fmla="*/ 4775200 w 4775200"/>
              <a:gd name="connsiteY2" fmla="*/ 3429000 h 6858000"/>
              <a:gd name="connsiteX3" fmla="*/ 2387600 w 4775200"/>
              <a:gd name="connsiteY3" fmla="*/ 6858000 h 6858000"/>
              <a:gd name="connsiteX4" fmla="*/ 0 w 4775200"/>
              <a:gd name="connsiteY4" fmla="*/ 3429000 h 6858000"/>
              <a:gd name="connsiteX0-1" fmla="*/ 0 w 4775200"/>
              <a:gd name="connsiteY0-2" fmla="*/ 3429000 h 6858000"/>
              <a:gd name="connsiteX1-3" fmla="*/ 2387600 w 4775200"/>
              <a:gd name="connsiteY1-4" fmla="*/ 0 h 6858000"/>
              <a:gd name="connsiteX2-5" fmla="*/ 4775200 w 4775200"/>
              <a:gd name="connsiteY2-6" fmla="*/ 3429000 h 6858000"/>
              <a:gd name="connsiteX3-7" fmla="*/ 2387600 w 4775200"/>
              <a:gd name="connsiteY3-8" fmla="*/ 6858000 h 6858000"/>
              <a:gd name="connsiteX4-9" fmla="*/ 91440 w 4775200"/>
              <a:gd name="connsiteY4-10" fmla="*/ 3520440 h 6858000"/>
              <a:gd name="connsiteX0-11" fmla="*/ 0 w 4775200"/>
              <a:gd name="connsiteY0-12" fmla="*/ 3429000 h 6858000"/>
              <a:gd name="connsiteX1-13" fmla="*/ 2387600 w 4775200"/>
              <a:gd name="connsiteY1-14" fmla="*/ 0 h 6858000"/>
              <a:gd name="connsiteX2-15" fmla="*/ 4775200 w 4775200"/>
              <a:gd name="connsiteY2-16" fmla="*/ 3429000 h 6858000"/>
              <a:gd name="connsiteX3-17" fmla="*/ 2387600 w 4775200"/>
              <a:gd name="connsiteY3-18" fmla="*/ 6858000 h 6858000"/>
              <a:gd name="connsiteX0-19" fmla="*/ 0 w 2387600"/>
              <a:gd name="connsiteY0-20" fmla="*/ 0 h 6858000"/>
              <a:gd name="connsiteX1-21" fmla="*/ 2387600 w 2387600"/>
              <a:gd name="connsiteY1-22" fmla="*/ 3429000 h 6858000"/>
              <a:gd name="connsiteX2-23" fmla="*/ 0 w 2387600"/>
              <a:gd name="connsiteY2-24" fmla="*/ 6858000 h 6858000"/>
            </a:gdLst>
            <a:ahLst/>
            <a:cxnLst>
              <a:cxn ang="0">
                <a:pos x="connsiteX0-1" y="connsiteY0-2"/>
              </a:cxn>
              <a:cxn ang="0">
                <a:pos x="connsiteX1-3" y="connsiteY1-4"/>
              </a:cxn>
              <a:cxn ang="0">
                <a:pos x="connsiteX2-5" y="connsiteY2-6"/>
              </a:cxn>
            </a:cxnLst>
            <a:rect l="l" t="t" r="r" b="b"/>
            <a:pathLst>
              <a:path w="2387600" h="6858000">
                <a:moveTo>
                  <a:pt x="0" y="0"/>
                </a:moveTo>
                <a:cubicBezTo>
                  <a:pt x="1318635" y="0"/>
                  <a:pt x="2387600" y="1535216"/>
                  <a:pt x="2387600" y="3429000"/>
                </a:cubicBezTo>
                <a:cubicBezTo>
                  <a:pt x="2387600" y="5322784"/>
                  <a:pt x="1318635" y="6858000"/>
                  <a:pt x="0" y="6858000"/>
                </a:cubicBezTo>
              </a:path>
            </a:pathLst>
          </a:custGeom>
          <a:noFill/>
          <a:ln w="12700">
            <a:gradFill flip="none" rotWithShape="1">
              <a:gsLst>
                <a:gs pos="0">
                  <a:schemeClr val="accent1">
                    <a:alpha val="50000"/>
                  </a:schemeClr>
                </a:gs>
                <a:gs pos="53000">
                  <a:schemeClr val="accent1">
                    <a:lumMod val="60000"/>
                    <a:lumOff val="40000"/>
                    <a:alpha val="50000"/>
                  </a:schemeClr>
                </a:gs>
                <a:gs pos="100000">
                  <a:schemeClr val="bg1">
                    <a:alpha val="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文本框 7"/>
          <p:cNvSpPr txBox="1"/>
          <p:nvPr>
            <p:custDataLst>
              <p:tags r:id="rId5"/>
            </p:custDataLst>
          </p:nvPr>
        </p:nvSpPr>
        <p:spPr>
          <a:xfrm>
            <a:off x="1670050" y="2598738"/>
            <a:ext cx="5670550" cy="815975"/>
          </a:xfrm>
          <a:prstGeom prst="rect">
            <a:avLst/>
          </a:prstGeom>
          <a:noFill/>
        </p:spPr>
        <p:txBody>
          <a:bodyPr anchor="ctr">
            <a:normAutofit/>
          </a:bodyPr>
          <a:lstStyle/>
          <a:p>
            <a:pPr algn="r" fontAlgn="auto">
              <a:spcBef>
                <a:spcPts val="0"/>
              </a:spcBef>
              <a:spcAft>
                <a:spcPts val="0"/>
              </a:spcAft>
              <a:defRPr/>
            </a:pPr>
            <a:r>
              <a:rPr lang="zh-CN" altLang="en-US" sz="3600" b="1" dirty="0">
                <a:solidFill>
                  <a:schemeClr val="accent1">
                    <a:lumMod val="75000"/>
                  </a:schemeClr>
                </a:solidFill>
                <a:latin typeface="微软雅黑" panose="020B0503020204020204" pitchFamily="34" charset="-122"/>
                <a:ea typeface="微软雅黑" panose="020B0503020204020204" pitchFamily="34" charset="-122"/>
              </a:rPr>
              <a:t>绿色施工实施</a:t>
            </a:r>
          </a:p>
        </p:txBody>
      </p:sp>
      <p:cxnSp>
        <p:nvCxnSpPr>
          <p:cNvPr id="10" name="直接连接符 9"/>
          <p:cNvCxnSpPr/>
          <p:nvPr>
            <p:custDataLst>
              <p:tags r:id="rId6"/>
            </p:custDataLst>
          </p:nvPr>
        </p:nvCxnSpPr>
        <p:spPr>
          <a:xfrm>
            <a:off x="3213100" y="3340100"/>
            <a:ext cx="400685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7"/>
            </p:custDataLst>
          </p:nvPr>
        </p:nvSpPr>
        <p:spPr>
          <a:xfrm>
            <a:off x="1841500" y="3352800"/>
            <a:ext cx="5499100" cy="477838"/>
          </a:xfrm>
          <a:prstGeom prst="rect">
            <a:avLst/>
          </a:prstGeom>
          <a:noFill/>
        </p:spPr>
        <p:txBody>
          <a:bodyPr anchor="ctr"/>
          <a:lstStyle/>
          <a:p>
            <a:pPr algn="r" fontAlgn="auto">
              <a:spcBef>
                <a:spcPts val="0"/>
              </a:spcBef>
              <a:spcAft>
                <a:spcPts val="0"/>
              </a:spcAft>
              <a:defRPr/>
            </a:pPr>
            <a:r>
              <a:rPr lang="zh-CN" altLang="en-US" sz="2400" b="1" dirty="0">
                <a:solidFill>
                  <a:schemeClr val="accent1">
                    <a:lumMod val="60000"/>
                    <a:lumOff val="40000"/>
                  </a:schemeClr>
                </a:solidFill>
                <a:latin typeface="微软雅黑" panose="020B0503020204020204" pitchFamily="34" charset="-122"/>
                <a:ea typeface="微软雅黑" panose="020B0503020204020204" pitchFamily="34" charset="-122"/>
              </a:rPr>
              <a:t>四节一环保措施实施</a:t>
            </a:r>
            <a:endParaRPr lang="en-US" altLang="zh-CN" sz="2400" b="1" dirty="0">
              <a:solidFill>
                <a:schemeClr val="accent1">
                  <a:lumMod val="60000"/>
                  <a:lumOff val="40000"/>
                </a:schemeClr>
              </a:solidFill>
              <a:latin typeface="微软雅黑" panose="020B0503020204020204" pitchFamily="34" charset="-122"/>
              <a:ea typeface="微软雅黑" panose="020B0503020204020204" pitchFamily="34" charset="-122"/>
            </a:endParaRPr>
          </a:p>
        </p:txBody>
      </p:sp>
      <p:sp>
        <p:nvSpPr>
          <p:cNvPr id="17" name="任意多边形 16"/>
          <p:cNvSpPr/>
          <p:nvPr>
            <p:custDataLst>
              <p:tags r:id="rId8"/>
            </p:custDataLst>
          </p:nvPr>
        </p:nvSpPr>
        <p:spPr>
          <a:xfrm>
            <a:off x="1998663" y="2767013"/>
            <a:ext cx="1042987" cy="1047750"/>
          </a:xfrm>
          <a:custGeom>
            <a:avLst/>
            <a:gdLst>
              <a:gd name="connsiteX0" fmla="*/ 619655 w 1042987"/>
              <a:gd name="connsiteY0" fmla="*/ 539750 h 1047750"/>
              <a:gd name="connsiteX1" fmla="*/ 958319 w 1042987"/>
              <a:gd name="connsiteY1" fmla="*/ 539750 h 1047750"/>
              <a:gd name="connsiteX2" fmla="*/ 1042987 w 1042987"/>
              <a:gd name="connsiteY2" fmla="*/ 624418 h 1047750"/>
              <a:gd name="connsiteX3" fmla="*/ 1042987 w 1042987"/>
              <a:gd name="connsiteY3" fmla="*/ 963082 h 1047750"/>
              <a:gd name="connsiteX4" fmla="*/ 958319 w 1042987"/>
              <a:gd name="connsiteY4" fmla="*/ 1047750 h 1047750"/>
              <a:gd name="connsiteX5" fmla="*/ 619655 w 1042987"/>
              <a:gd name="connsiteY5" fmla="*/ 1047750 h 1047750"/>
              <a:gd name="connsiteX6" fmla="*/ 534987 w 1042987"/>
              <a:gd name="connsiteY6" fmla="*/ 963082 h 1047750"/>
              <a:gd name="connsiteX7" fmla="*/ 534987 w 1042987"/>
              <a:gd name="connsiteY7" fmla="*/ 624418 h 1047750"/>
              <a:gd name="connsiteX8" fmla="*/ 619655 w 1042987"/>
              <a:gd name="connsiteY8" fmla="*/ 539750 h 1047750"/>
              <a:gd name="connsiteX9" fmla="*/ 84668 w 1042987"/>
              <a:gd name="connsiteY9" fmla="*/ 539750 h 1047750"/>
              <a:gd name="connsiteX10" fmla="*/ 423332 w 1042987"/>
              <a:gd name="connsiteY10" fmla="*/ 539750 h 1047750"/>
              <a:gd name="connsiteX11" fmla="*/ 508000 w 1042987"/>
              <a:gd name="connsiteY11" fmla="*/ 624418 h 1047750"/>
              <a:gd name="connsiteX12" fmla="*/ 508000 w 1042987"/>
              <a:gd name="connsiteY12" fmla="*/ 963082 h 1047750"/>
              <a:gd name="connsiteX13" fmla="*/ 423332 w 1042987"/>
              <a:gd name="connsiteY13" fmla="*/ 1047750 h 1047750"/>
              <a:gd name="connsiteX14" fmla="*/ 84668 w 1042987"/>
              <a:gd name="connsiteY14" fmla="*/ 1047750 h 1047750"/>
              <a:gd name="connsiteX15" fmla="*/ 0 w 1042987"/>
              <a:gd name="connsiteY15" fmla="*/ 963082 h 1047750"/>
              <a:gd name="connsiteX16" fmla="*/ 0 w 1042987"/>
              <a:gd name="connsiteY16" fmla="*/ 624418 h 1047750"/>
              <a:gd name="connsiteX17" fmla="*/ 84668 w 1042987"/>
              <a:gd name="connsiteY17" fmla="*/ 539750 h 1047750"/>
              <a:gd name="connsiteX18" fmla="*/ 619655 w 1042987"/>
              <a:gd name="connsiteY18" fmla="*/ 0 h 1047750"/>
              <a:gd name="connsiteX19" fmla="*/ 958319 w 1042987"/>
              <a:gd name="connsiteY19" fmla="*/ 0 h 1047750"/>
              <a:gd name="connsiteX20" fmla="*/ 1042987 w 1042987"/>
              <a:gd name="connsiteY20" fmla="*/ 84668 h 1047750"/>
              <a:gd name="connsiteX21" fmla="*/ 1042987 w 1042987"/>
              <a:gd name="connsiteY21" fmla="*/ 423332 h 1047750"/>
              <a:gd name="connsiteX22" fmla="*/ 958319 w 1042987"/>
              <a:gd name="connsiteY22" fmla="*/ 508000 h 1047750"/>
              <a:gd name="connsiteX23" fmla="*/ 619655 w 1042987"/>
              <a:gd name="connsiteY23" fmla="*/ 508000 h 1047750"/>
              <a:gd name="connsiteX24" fmla="*/ 534987 w 1042987"/>
              <a:gd name="connsiteY24" fmla="*/ 423332 h 1047750"/>
              <a:gd name="connsiteX25" fmla="*/ 534987 w 1042987"/>
              <a:gd name="connsiteY25" fmla="*/ 84668 h 1047750"/>
              <a:gd name="connsiteX26" fmla="*/ 619655 w 1042987"/>
              <a:gd name="connsiteY26" fmla="*/ 0 h 1047750"/>
              <a:gd name="connsiteX27" fmla="*/ 84668 w 1042987"/>
              <a:gd name="connsiteY27" fmla="*/ 0 h 1047750"/>
              <a:gd name="connsiteX28" fmla="*/ 423332 w 1042987"/>
              <a:gd name="connsiteY28" fmla="*/ 0 h 1047750"/>
              <a:gd name="connsiteX29" fmla="*/ 508000 w 1042987"/>
              <a:gd name="connsiteY29" fmla="*/ 84668 h 1047750"/>
              <a:gd name="connsiteX30" fmla="*/ 508000 w 1042987"/>
              <a:gd name="connsiteY30" fmla="*/ 423332 h 1047750"/>
              <a:gd name="connsiteX31" fmla="*/ 423332 w 1042987"/>
              <a:gd name="connsiteY31" fmla="*/ 508000 h 1047750"/>
              <a:gd name="connsiteX32" fmla="*/ 84668 w 1042987"/>
              <a:gd name="connsiteY32" fmla="*/ 508000 h 1047750"/>
              <a:gd name="connsiteX33" fmla="*/ 0 w 1042987"/>
              <a:gd name="connsiteY33" fmla="*/ 423332 h 1047750"/>
              <a:gd name="connsiteX34" fmla="*/ 0 w 1042987"/>
              <a:gd name="connsiteY34" fmla="*/ 84668 h 1047750"/>
              <a:gd name="connsiteX35" fmla="*/ 84668 w 1042987"/>
              <a:gd name="connsiteY35"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2987" h="1047750">
                <a:moveTo>
                  <a:pt x="619655" y="539750"/>
                </a:moveTo>
                <a:lnTo>
                  <a:pt x="958319" y="539750"/>
                </a:lnTo>
                <a:cubicBezTo>
                  <a:pt x="1005080" y="539750"/>
                  <a:pt x="1042987" y="577657"/>
                  <a:pt x="1042987" y="624418"/>
                </a:cubicBezTo>
                <a:lnTo>
                  <a:pt x="1042987" y="963082"/>
                </a:lnTo>
                <a:cubicBezTo>
                  <a:pt x="1042987" y="1009843"/>
                  <a:pt x="1005080" y="1047750"/>
                  <a:pt x="958319" y="1047750"/>
                </a:cubicBezTo>
                <a:lnTo>
                  <a:pt x="619655" y="1047750"/>
                </a:lnTo>
                <a:cubicBezTo>
                  <a:pt x="572894" y="1047750"/>
                  <a:pt x="534987" y="1009843"/>
                  <a:pt x="534987" y="963082"/>
                </a:cubicBezTo>
                <a:lnTo>
                  <a:pt x="534987" y="624418"/>
                </a:lnTo>
                <a:cubicBezTo>
                  <a:pt x="534987" y="577657"/>
                  <a:pt x="572894" y="539750"/>
                  <a:pt x="619655" y="539750"/>
                </a:cubicBezTo>
                <a:close/>
                <a:moveTo>
                  <a:pt x="84668" y="539750"/>
                </a:moveTo>
                <a:lnTo>
                  <a:pt x="423332" y="539750"/>
                </a:lnTo>
                <a:cubicBezTo>
                  <a:pt x="470093" y="539750"/>
                  <a:pt x="508000" y="577657"/>
                  <a:pt x="508000" y="624418"/>
                </a:cubicBezTo>
                <a:lnTo>
                  <a:pt x="508000" y="963082"/>
                </a:lnTo>
                <a:cubicBezTo>
                  <a:pt x="508000" y="1009843"/>
                  <a:pt x="470093" y="1047750"/>
                  <a:pt x="423332" y="1047750"/>
                </a:cubicBezTo>
                <a:lnTo>
                  <a:pt x="84668" y="1047750"/>
                </a:lnTo>
                <a:cubicBezTo>
                  <a:pt x="37907" y="1047750"/>
                  <a:pt x="0" y="1009843"/>
                  <a:pt x="0" y="963082"/>
                </a:cubicBezTo>
                <a:lnTo>
                  <a:pt x="0" y="624418"/>
                </a:lnTo>
                <a:cubicBezTo>
                  <a:pt x="0" y="577657"/>
                  <a:pt x="37907" y="539750"/>
                  <a:pt x="84668" y="539750"/>
                </a:cubicBezTo>
                <a:close/>
                <a:moveTo>
                  <a:pt x="619655" y="0"/>
                </a:moveTo>
                <a:lnTo>
                  <a:pt x="958319" y="0"/>
                </a:lnTo>
                <a:cubicBezTo>
                  <a:pt x="1005080" y="0"/>
                  <a:pt x="1042987" y="37907"/>
                  <a:pt x="1042987" y="84668"/>
                </a:cubicBezTo>
                <a:lnTo>
                  <a:pt x="1042987" y="423332"/>
                </a:lnTo>
                <a:cubicBezTo>
                  <a:pt x="1042987" y="470093"/>
                  <a:pt x="1005080" y="508000"/>
                  <a:pt x="958319" y="508000"/>
                </a:cubicBezTo>
                <a:lnTo>
                  <a:pt x="619655" y="508000"/>
                </a:lnTo>
                <a:cubicBezTo>
                  <a:pt x="572894" y="508000"/>
                  <a:pt x="534987" y="470093"/>
                  <a:pt x="534987" y="423332"/>
                </a:cubicBezTo>
                <a:lnTo>
                  <a:pt x="534987" y="84668"/>
                </a:lnTo>
                <a:cubicBezTo>
                  <a:pt x="534987" y="37907"/>
                  <a:pt x="572894" y="0"/>
                  <a:pt x="619655" y="0"/>
                </a:cubicBezTo>
                <a:close/>
                <a:moveTo>
                  <a:pt x="84668" y="0"/>
                </a:moveTo>
                <a:lnTo>
                  <a:pt x="423332" y="0"/>
                </a:lnTo>
                <a:cubicBezTo>
                  <a:pt x="470093" y="0"/>
                  <a:pt x="508000" y="37907"/>
                  <a:pt x="508000" y="84668"/>
                </a:cubicBezTo>
                <a:lnTo>
                  <a:pt x="508000" y="423332"/>
                </a:lnTo>
                <a:cubicBezTo>
                  <a:pt x="508000" y="470093"/>
                  <a:pt x="470093" y="508000"/>
                  <a:pt x="423332" y="508000"/>
                </a:cubicBezTo>
                <a:lnTo>
                  <a:pt x="84668" y="508000"/>
                </a:lnTo>
                <a:cubicBezTo>
                  <a:pt x="37907" y="508000"/>
                  <a:pt x="0" y="470093"/>
                  <a:pt x="0" y="423332"/>
                </a:cubicBezTo>
                <a:lnTo>
                  <a:pt x="0" y="84668"/>
                </a:lnTo>
                <a:cubicBezTo>
                  <a:pt x="0" y="37907"/>
                  <a:pt x="37907" y="0"/>
                  <a:pt x="84668" y="0"/>
                </a:cubicBezTo>
                <a:close/>
              </a:path>
            </a:pathLst>
          </a:custGeom>
          <a:solidFill>
            <a:srgbClr val="0089C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5400" dirty="0">
                <a:solidFill>
                  <a:srgbClr val="0089CF"/>
                </a:solidFill>
                <a:latin typeface="Arial Rounded MT Bold" panose="020F0704030504030204" pitchFamily="34" charset="0"/>
              </a:rPr>
              <a:t>04</a:t>
            </a:r>
            <a:endParaRPr lang="zh-CN" altLang="en-US" sz="5400" dirty="0">
              <a:solidFill>
                <a:srgbClr val="0089CF"/>
              </a:solidFill>
              <a:latin typeface="Arial Rounded MT Bold" panose="020F0704030504030204" pitchFamily="34" charset="0"/>
            </a:endParaRPr>
          </a:p>
        </p:txBody>
      </p:sp>
    </p:spTree>
    <p:custDataLst>
      <p:tags r:id="rId1"/>
    </p:custDataLst>
  </p:cSld>
  <p:clrMapOvr>
    <a:masterClrMapping/>
  </p:clrMapOvr>
  <p:transition>
    <p:cover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399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矩形 28"/>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施工亮点</a:t>
            </a:r>
            <a:endParaRPr lang="zh-CN" altLang="en-US" sz="3600" spc="-300" dirty="0">
              <a:solidFill>
                <a:schemeClr val="bg1"/>
              </a:solidFill>
              <a:latin typeface="黑体" panose="02010609060101010101" pitchFamily="49" charset="-122"/>
              <a:ea typeface="黑体" panose="02010609060101010101" pitchFamily="49" charset="-122"/>
            </a:endParaRPr>
          </a:p>
        </p:txBody>
      </p:sp>
      <p:grpSp>
        <p:nvGrpSpPr>
          <p:cNvPr id="47107" name="组合 31"/>
          <p:cNvGrpSpPr/>
          <p:nvPr/>
        </p:nvGrpSpPr>
        <p:grpSpPr bwMode="auto">
          <a:xfrm>
            <a:off x="395288" y="1341438"/>
            <a:ext cx="733425" cy="989012"/>
            <a:chOff x="1862505" y="5656119"/>
            <a:chExt cx="733175" cy="989393"/>
          </a:xfrm>
        </p:grpSpPr>
        <p:sp>
          <p:nvSpPr>
            <p:cNvPr id="47111" name="Freeform 262"/>
            <p:cNvSpPr/>
            <p:nvPr/>
          </p:nvSpPr>
          <p:spPr bwMode="auto">
            <a:xfrm>
              <a:off x="2560204" y="5939929"/>
              <a:ext cx="35476" cy="43360"/>
            </a:xfrm>
            <a:custGeom>
              <a:avLst/>
              <a:gdLst>
                <a:gd name="T0" fmla="*/ 10136 w 7"/>
                <a:gd name="T1" fmla="*/ 5420 h 8"/>
                <a:gd name="T2" fmla="*/ 30408 w 7"/>
                <a:gd name="T3" fmla="*/ 10840 h 8"/>
                <a:gd name="T4" fmla="*/ 35476 w 7"/>
                <a:gd name="T5" fmla="*/ 16260 h 8"/>
                <a:gd name="T6" fmla="*/ 35476 w 7"/>
                <a:gd name="T7" fmla="*/ 21680 h 8"/>
                <a:gd name="T8" fmla="*/ 20272 w 7"/>
                <a:gd name="T9" fmla="*/ 43360 h 8"/>
                <a:gd name="T10" fmla="*/ 10136 w 7"/>
                <a:gd name="T11" fmla="*/ 43360 h 8"/>
                <a:gd name="T12" fmla="*/ 5068 w 7"/>
                <a:gd name="T13" fmla="*/ 37940 h 8"/>
                <a:gd name="T14" fmla="*/ 0 w 7"/>
                <a:gd name="T15" fmla="*/ 16260 h 8"/>
                <a:gd name="T16" fmla="*/ 0 w 7"/>
                <a:gd name="T17" fmla="*/ 10840 h 8"/>
                <a:gd name="T18" fmla="*/ 0 w 7"/>
                <a:gd name="T19" fmla="*/ 5420 h 8"/>
                <a:gd name="T20" fmla="*/ 10136 w 7"/>
                <a:gd name="T21" fmla="*/ 542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8"/>
                <a:gd name="T35" fmla="*/ 7 w 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8">
                  <a:moveTo>
                    <a:pt x="2" y="1"/>
                  </a:moveTo>
                  <a:cubicBezTo>
                    <a:pt x="6" y="2"/>
                    <a:pt x="6" y="2"/>
                    <a:pt x="6" y="2"/>
                  </a:cubicBezTo>
                  <a:cubicBezTo>
                    <a:pt x="7" y="3"/>
                    <a:pt x="7" y="3"/>
                    <a:pt x="7" y="3"/>
                  </a:cubicBezTo>
                  <a:cubicBezTo>
                    <a:pt x="7" y="4"/>
                    <a:pt x="7" y="4"/>
                    <a:pt x="7" y="4"/>
                  </a:cubicBezTo>
                  <a:cubicBezTo>
                    <a:pt x="4" y="8"/>
                    <a:pt x="4" y="8"/>
                    <a:pt x="4" y="8"/>
                  </a:cubicBezTo>
                  <a:cubicBezTo>
                    <a:pt x="3" y="8"/>
                    <a:pt x="3" y="8"/>
                    <a:pt x="2" y="8"/>
                  </a:cubicBezTo>
                  <a:cubicBezTo>
                    <a:pt x="1" y="7"/>
                    <a:pt x="1" y="7"/>
                    <a:pt x="1" y="7"/>
                  </a:cubicBezTo>
                  <a:cubicBezTo>
                    <a:pt x="0" y="3"/>
                    <a:pt x="0" y="3"/>
                    <a:pt x="0" y="3"/>
                  </a:cubicBezTo>
                  <a:cubicBezTo>
                    <a:pt x="0" y="2"/>
                    <a:pt x="0" y="2"/>
                    <a:pt x="0" y="2"/>
                  </a:cubicBezTo>
                  <a:cubicBezTo>
                    <a:pt x="0" y="1"/>
                    <a:pt x="0" y="1"/>
                    <a:pt x="0" y="1"/>
                  </a:cubicBezTo>
                  <a:cubicBezTo>
                    <a:pt x="0" y="1"/>
                    <a:pt x="1" y="0"/>
                    <a:pt x="2"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12" name="Freeform 263"/>
            <p:cNvSpPr/>
            <p:nvPr/>
          </p:nvSpPr>
          <p:spPr bwMode="auto">
            <a:xfrm>
              <a:off x="2150257" y="5711304"/>
              <a:ext cx="299577" cy="610980"/>
            </a:xfrm>
            <a:custGeom>
              <a:avLst/>
              <a:gdLst>
                <a:gd name="T0" fmla="*/ 295635 w 76"/>
                <a:gd name="T1" fmla="*/ 610980 h 155"/>
                <a:gd name="T2" fmla="*/ 0 w 76"/>
                <a:gd name="T3" fmla="*/ 350821 h 155"/>
                <a:gd name="T4" fmla="*/ 0 w 76"/>
                <a:gd name="T5" fmla="*/ 346879 h 155"/>
                <a:gd name="T6" fmla="*/ 137963 w 76"/>
                <a:gd name="T7" fmla="*/ 0 h 155"/>
                <a:gd name="T8" fmla="*/ 141905 w 76"/>
                <a:gd name="T9" fmla="*/ 0 h 155"/>
                <a:gd name="T10" fmla="*/ 3942 w 76"/>
                <a:gd name="T11" fmla="*/ 346879 h 155"/>
                <a:gd name="T12" fmla="*/ 299577 w 76"/>
                <a:gd name="T13" fmla="*/ 603096 h 155"/>
                <a:gd name="T14" fmla="*/ 295635 w 76"/>
                <a:gd name="T15" fmla="*/ 610980 h 155"/>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55"/>
                <a:gd name="T26" fmla="*/ 76 w 76"/>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55">
                  <a:moveTo>
                    <a:pt x="75" y="155"/>
                  </a:moveTo>
                  <a:lnTo>
                    <a:pt x="0" y="89"/>
                  </a:lnTo>
                  <a:lnTo>
                    <a:pt x="0" y="88"/>
                  </a:lnTo>
                  <a:lnTo>
                    <a:pt x="35" y="0"/>
                  </a:lnTo>
                  <a:lnTo>
                    <a:pt x="36" y="0"/>
                  </a:lnTo>
                  <a:lnTo>
                    <a:pt x="1" y="88"/>
                  </a:lnTo>
                  <a:lnTo>
                    <a:pt x="76" y="153"/>
                  </a:lnTo>
                  <a:lnTo>
                    <a:pt x="75" y="15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13" name="Freeform 264"/>
            <p:cNvSpPr/>
            <p:nvPr/>
          </p:nvSpPr>
          <p:spPr bwMode="auto">
            <a:xfrm>
              <a:off x="1988643" y="5817733"/>
              <a:ext cx="201032" cy="134021"/>
            </a:xfrm>
            <a:custGeom>
              <a:avLst/>
              <a:gdLst>
                <a:gd name="T0" fmla="*/ 0 w 37"/>
                <a:gd name="T1" fmla="*/ 32165 h 25"/>
                <a:gd name="T2" fmla="*/ 103233 w 37"/>
                <a:gd name="T3" fmla="*/ 134021 h 25"/>
                <a:gd name="T4" fmla="*/ 201032 w 37"/>
                <a:gd name="T5" fmla="*/ 32165 h 25"/>
                <a:gd name="T6" fmla="*/ 195599 w 37"/>
                <a:gd name="T7" fmla="*/ 0 h 25"/>
                <a:gd name="T8" fmla="*/ 5433 w 37"/>
                <a:gd name="T9" fmla="*/ 0 h 25"/>
                <a:gd name="T10" fmla="*/ 0 w 37"/>
                <a:gd name="T11" fmla="*/ 32165 h 25"/>
                <a:gd name="T12" fmla="*/ 0 60000 65536"/>
                <a:gd name="T13" fmla="*/ 0 60000 65536"/>
                <a:gd name="T14" fmla="*/ 0 60000 65536"/>
                <a:gd name="T15" fmla="*/ 0 60000 65536"/>
                <a:gd name="T16" fmla="*/ 0 60000 65536"/>
                <a:gd name="T17" fmla="*/ 0 60000 65536"/>
                <a:gd name="T18" fmla="*/ 0 w 37"/>
                <a:gd name="T19" fmla="*/ 0 h 25"/>
                <a:gd name="T20" fmla="*/ 37 w 3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37" h="25">
                  <a:moveTo>
                    <a:pt x="0" y="6"/>
                  </a:moveTo>
                  <a:cubicBezTo>
                    <a:pt x="0" y="17"/>
                    <a:pt x="8" y="25"/>
                    <a:pt x="19" y="25"/>
                  </a:cubicBezTo>
                  <a:cubicBezTo>
                    <a:pt x="29" y="25"/>
                    <a:pt x="37" y="17"/>
                    <a:pt x="37" y="6"/>
                  </a:cubicBezTo>
                  <a:cubicBezTo>
                    <a:pt x="37" y="4"/>
                    <a:pt x="37" y="2"/>
                    <a:pt x="36" y="0"/>
                  </a:cubicBezTo>
                  <a:cubicBezTo>
                    <a:pt x="1" y="0"/>
                    <a:pt x="1" y="0"/>
                    <a:pt x="1" y="0"/>
                  </a:cubicBezTo>
                  <a:cubicBezTo>
                    <a:pt x="1" y="2"/>
                    <a:pt x="0" y="4"/>
                    <a:pt x="0" y="6"/>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14" name="Freeform 265"/>
            <p:cNvSpPr/>
            <p:nvPr/>
          </p:nvSpPr>
          <p:spPr bwMode="auto">
            <a:xfrm>
              <a:off x="2016235" y="5754664"/>
              <a:ext cx="145847" cy="23651"/>
            </a:xfrm>
            <a:custGeom>
              <a:avLst/>
              <a:gdLst>
                <a:gd name="T0" fmla="*/ 75624 w 27"/>
                <a:gd name="T1" fmla="*/ 0 h 5"/>
                <a:gd name="T2" fmla="*/ 0 w 27"/>
                <a:gd name="T3" fmla="*/ 23651 h 5"/>
                <a:gd name="T4" fmla="*/ 145847 w 27"/>
                <a:gd name="T5" fmla="*/ 23651 h 5"/>
                <a:gd name="T6" fmla="*/ 75624 w 27"/>
                <a:gd name="T7" fmla="*/ 0 h 5"/>
                <a:gd name="T8" fmla="*/ 0 60000 65536"/>
                <a:gd name="T9" fmla="*/ 0 60000 65536"/>
                <a:gd name="T10" fmla="*/ 0 60000 65536"/>
                <a:gd name="T11" fmla="*/ 0 60000 65536"/>
                <a:gd name="T12" fmla="*/ 0 w 27"/>
                <a:gd name="T13" fmla="*/ 0 h 5"/>
                <a:gd name="T14" fmla="*/ 27 w 27"/>
                <a:gd name="T15" fmla="*/ 5 h 5"/>
              </a:gdLst>
              <a:ahLst/>
              <a:cxnLst>
                <a:cxn ang="T8">
                  <a:pos x="T0" y="T1"/>
                </a:cxn>
                <a:cxn ang="T9">
                  <a:pos x="T2" y="T3"/>
                </a:cxn>
                <a:cxn ang="T10">
                  <a:pos x="T4" y="T5"/>
                </a:cxn>
                <a:cxn ang="T11">
                  <a:pos x="T6" y="T7"/>
                </a:cxn>
              </a:cxnLst>
              <a:rect l="T12" t="T13" r="T14" b="T15"/>
              <a:pathLst>
                <a:path w="27" h="5">
                  <a:moveTo>
                    <a:pt x="14" y="0"/>
                  </a:moveTo>
                  <a:cubicBezTo>
                    <a:pt x="8" y="0"/>
                    <a:pt x="4" y="2"/>
                    <a:pt x="0" y="5"/>
                  </a:cubicBezTo>
                  <a:cubicBezTo>
                    <a:pt x="27" y="5"/>
                    <a:pt x="27" y="5"/>
                    <a:pt x="27" y="5"/>
                  </a:cubicBezTo>
                  <a:cubicBezTo>
                    <a:pt x="23" y="2"/>
                    <a:pt x="19" y="0"/>
                    <a:pt x="1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15" name="Freeform 266"/>
            <p:cNvSpPr/>
            <p:nvPr/>
          </p:nvSpPr>
          <p:spPr bwMode="auto">
            <a:xfrm>
              <a:off x="2004410" y="5801966"/>
              <a:ext cx="3942" cy="3942"/>
            </a:xfrm>
            <a:custGeom>
              <a:avLst/>
              <a:gdLst>
                <a:gd name="T0" fmla="*/ 0 w 1"/>
                <a:gd name="T1" fmla="*/ 0 h 1"/>
                <a:gd name="T2" fmla="*/ 0 w 1"/>
                <a:gd name="T3" fmla="*/ 3942 h 1"/>
                <a:gd name="T4" fmla="*/ 3942 w 1"/>
                <a:gd name="T5" fmla="*/ 3942 h 1"/>
                <a:gd name="T6" fmla="*/ 3942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1"/>
                    <a:pt x="0" y="1"/>
                  </a:cubicBezTo>
                  <a:cubicBezTo>
                    <a:pt x="1" y="1"/>
                    <a:pt x="1" y="1"/>
                    <a:pt x="1" y="1"/>
                  </a:cubicBezTo>
                  <a:cubicBezTo>
                    <a:pt x="1" y="0"/>
                    <a:pt x="1" y="0"/>
                    <a:pt x="1" y="0"/>
                  </a:cubicBezTo>
                  <a:lnTo>
                    <a:pt x="0"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16" name="Freeform 267"/>
            <p:cNvSpPr/>
            <p:nvPr/>
          </p:nvSpPr>
          <p:spPr bwMode="auto">
            <a:xfrm>
              <a:off x="2024119" y="5801966"/>
              <a:ext cx="7884" cy="3942"/>
            </a:xfrm>
            <a:custGeom>
              <a:avLst/>
              <a:gdLst>
                <a:gd name="T0" fmla="*/ 0 w 2"/>
                <a:gd name="T1" fmla="*/ 3942 h 1"/>
                <a:gd name="T2" fmla="*/ 7884 w 2"/>
                <a:gd name="T3" fmla="*/ 3942 h 1"/>
                <a:gd name="T4" fmla="*/ 0 w 2"/>
                <a:gd name="T5" fmla="*/ 0 h 1"/>
                <a:gd name="T6" fmla="*/ 0 w 2"/>
                <a:gd name="T7" fmla="*/ 3942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lnTo>
                    <a:pt x="2" y="1"/>
                  </a:ln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17" name="Freeform 268"/>
            <p:cNvSpPr/>
            <p:nvPr/>
          </p:nvSpPr>
          <p:spPr bwMode="auto">
            <a:xfrm>
              <a:off x="2039886" y="5801966"/>
              <a:ext cx="11825" cy="3942"/>
            </a:xfrm>
            <a:custGeom>
              <a:avLst/>
              <a:gdLst>
                <a:gd name="T0" fmla="*/ 0 w 3"/>
                <a:gd name="T1" fmla="*/ 3942 h 1"/>
                <a:gd name="T2" fmla="*/ 11825 w 3"/>
                <a:gd name="T3" fmla="*/ 3942 h 1"/>
                <a:gd name="T4" fmla="*/ 7883 w 3"/>
                <a:gd name="T5" fmla="*/ 0 h 1"/>
                <a:gd name="T6" fmla="*/ 0 w 3"/>
                <a:gd name="T7" fmla="*/ 3942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1"/>
                  </a:lnTo>
                  <a:lnTo>
                    <a:pt x="2"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18" name="Freeform 269"/>
            <p:cNvSpPr/>
            <p:nvPr/>
          </p:nvSpPr>
          <p:spPr bwMode="auto">
            <a:xfrm>
              <a:off x="2063537" y="5801966"/>
              <a:ext cx="11825" cy="3942"/>
            </a:xfrm>
            <a:custGeom>
              <a:avLst/>
              <a:gdLst>
                <a:gd name="T0" fmla="*/ 0 w 3"/>
                <a:gd name="T1" fmla="*/ 3942 h 1"/>
                <a:gd name="T2" fmla="*/ 11825 w 3"/>
                <a:gd name="T3" fmla="*/ 3942 h 1"/>
                <a:gd name="T4" fmla="*/ 3942 w 3"/>
                <a:gd name="T5" fmla="*/ 0 h 1"/>
                <a:gd name="T6" fmla="*/ 0 w 3"/>
                <a:gd name="T7" fmla="*/ 3942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1"/>
                  </a:lnTo>
                  <a:lnTo>
                    <a:pt x="1"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19" name="Freeform 270"/>
            <p:cNvSpPr/>
            <p:nvPr/>
          </p:nvSpPr>
          <p:spPr bwMode="auto">
            <a:xfrm>
              <a:off x="2087188" y="5801966"/>
              <a:ext cx="3942" cy="3942"/>
            </a:xfrm>
            <a:custGeom>
              <a:avLst/>
              <a:gdLst>
                <a:gd name="T0" fmla="*/ 0 w 1"/>
                <a:gd name="T1" fmla="*/ 3942 h 1"/>
                <a:gd name="T2" fmla="*/ 3942 w 1"/>
                <a:gd name="T3" fmla="*/ 3942 h 1"/>
                <a:gd name="T4" fmla="*/ 3942 w 1"/>
                <a:gd name="T5" fmla="*/ 0 h 1"/>
                <a:gd name="T6" fmla="*/ 0 w 1"/>
                <a:gd name="T7" fmla="*/ 394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1"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20" name="Freeform 271"/>
            <p:cNvSpPr/>
            <p:nvPr/>
          </p:nvSpPr>
          <p:spPr bwMode="auto">
            <a:xfrm>
              <a:off x="2075362" y="5790141"/>
              <a:ext cx="11825" cy="11825"/>
            </a:xfrm>
            <a:custGeom>
              <a:avLst/>
              <a:gdLst>
                <a:gd name="T0" fmla="*/ 11825 w 3"/>
                <a:gd name="T1" fmla="*/ 0 h 3"/>
                <a:gd name="T2" fmla="*/ 0 w 3"/>
                <a:gd name="T3" fmla="*/ 0 h 3"/>
                <a:gd name="T4" fmla="*/ 0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0"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21" name="Freeform 272"/>
            <p:cNvSpPr/>
            <p:nvPr/>
          </p:nvSpPr>
          <p:spPr bwMode="auto">
            <a:xfrm>
              <a:off x="2051712" y="5790141"/>
              <a:ext cx="11825" cy="11825"/>
            </a:xfrm>
            <a:custGeom>
              <a:avLst/>
              <a:gdLst>
                <a:gd name="T0" fmla="*/ 7883 w 3"/>
                <a:gd name="T1" fmla="*/ 11825 h 3"/>
                <a:gd name="T2" fmla="*/ 11825 w 3"/>
                <a:gd name="T3" fmla="*/ 0 h 3"/>
                <a:gd name="T4" fmla="*/ 0 w 3"/>
                <a:gd name="T5" fmla="*/ 0 h 3"/>
                <a:gd name="T6" fmla="*/ 7883 w 3"/>
                <a:gd name="T7" fmla="*/ 11825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2" y="3"/>
                  </a:moveTo>
                  <a:lnTo>
                    <a:pt x="3" y="0"/>
                  </a:lnTo>
                  <a:lnTo>
                    <a:pt x="0" y="0"/>
                  </a:lnTo>
                  <a:lnTo>
                    <a:pt x="2" y="3"/>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22" name="Freeform 273"/>
            <p:cNvSpPr/>
            <p:nvPr/>
          </p:nvSpPr>
          <p:spPr bwMode="auto">
            <a:xfrm>
              <a:off x="2032003" y="5790141"/>
              <a:ext cx="7884" cy="11825"/>
            </a:xfrm>
            <a:custGeom>
              <a:avLst/>
              <a:gdLst>
                <a:gd name="T0" fmla="*/ 7884 w 2"/>
                <a:gd name="T1" fmla="*/ 0 h 3"/>
                <a:gd name="T2" fmla="*/ 0 w 2"/>
                <a:gd name="T3" fmla="*/ 0 h 3"/>
                <a:gd name="T4" fmla="*/ 3942 w 2"/>
                <a:gd name="T5" fmla="*/ 11825 h 3"/>
                <a:gd name="T6" fmla="*/ 788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0"/>
                  </a:lnTo>
                  <a:lnTo>
                    <a:pt x="1"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23" name="Freeform 274"/>
            <p:cNvSpPr/>
            <p:nvPr/>
          </p:nvSpPr>
          <p:spPr bwMode="auto">
            <a:xfrm>
              <a:off x="2016235" y="5790141"/>
              <a:ext cx="7884" cy="11825"/>
            </a:xfrm>
            <a:custGeom>
              <a:avLst/>
              <a:gdLst>
                <a:gd name="T0" fmla="*/ 7884 w 2"/>
                <a:gd name="T1" fmla="*/ 0 h 3"/>
                <a:gd name="T2" fmla="*/ 0 w 2"/>
                <a:gd name="T3" fmla="*/ 0 h 3"/>
                <a:gd name="T4" fmla="*/ 0 w 2"/>
                <a:gd name="T5" fmla="*/ 11825 h 3"/>
                <a:gd name="T6" fmla="*/ 788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0"/>
                  </a:lnTo>
                  <a:lnTo>
                    <a:pt x="0"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24" name="Freeform 275"/>
            <p:cNvSpPr/>
            <p:nvPr/>
          </p:nvSpPr>
          <p:spPr bwMode="auto">
            <a:xfrm>
              <a:off x="2106897" y="5801966"/>
              <a:ext cx="3942" cy="3942"/>
            </a:xfrm>
            <a:custGeom>
              <a:avLst/>
              <a:gdLst>
                <a:gd name="T0" fmla="*/ 0 w 1"/>
                <a:gd name="T1" fmla="*/ 3942 h 1"/>
                <a:gd name="T2" fmla="*/ 3942 w 1"/>
                <a:gd name="T3" fmla="*/ 3942 h 1"/>
                <a:gd name="T4" fmla="*/ 0 w 1"/>
                <a:gd name="T5" fmla="*/ 0 h 1"/>
                <a:gd name="T6" fmla="*/ 0 w 1"/>
                <a:gd name="T7" fmla="*/ 394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25" name="Freeform 276"/>
            <p:cNvSpPr/>
            <p:nvPr/>
          </p:nvSpPr>
          <p:spPr bwMode="auto">
            <a:xfrm>
              <a:off x="2122664" y="5801966"/>
              <a:ext cx="11825" cy="3942"/>
            </a:xfrm>
            <a:custGeom>
              <a:avLst/>
              <a:gdLst>
                <a:gd name="T0" fmla="*/ 7883 w 3"/>
                <a:gd name="T1" fmla="*/ 0 h 1"/>
                <a:gd name="T2" fmla="*/ 0 w 3"/>
                <a:gd name="T3" fmla="*/ 3942 h 1"/>
                <a:gd name="T4" fmla="*/ 11825 w 3"/>
                <a:gd name="T5" fmla="*/ 3942 h 1"/>
                <a:gd name="T6" fmla="*/ 7883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2" y="0"/>
                  </a:moveTo>
                  <a:lnTo>
                    <a:pt x="0" y="1"/>
                  </a:lnTo>
                  <a:lnTo>
                    <a:pt x="3" y="1"/>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26" name="Freeform 277"/>
            <p:cNvSpPr/>
            <p:nvPr/>
          </p:nvSpPr>
          <p:spPr bwMode="auto">
            <a:xfrm>
              <a:off x="2138431" y="5801966"/>
              <a:ext cx="15767" cy="3942"/>
            </a:xfrm>
            <a:custGeom>
              <a:avLst/>
              <a:gdLst>
                <a:gd name="T0" fmla="*/ 0 w 4"/>
                <a:gd name="T1" fmla="*/ 3942 h 1"/>
                <a:gd name="T2" fmla="*/ 15767 w 4"/>
                <a:gd name="T3" fmla="*/ 3942 h 1"/>
                <a:gd name="T4" fmla="*/ 11825 w 4"/>
                <a:gd name="T5" fmla="*/ 0 h 1"/>
                <a:gd name="T6" fmla="*/ 0 w 4"/>
                <a:gd name="T7" fmla="*/ 3942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0" y="1"/>
                  </a:moveTo>
                  <a:lnTo>
                    <a:pt x="4" y="1"/>
                  </a:lnTo>
                  <a:lnTo>
                    <a:pt x="3"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27" name="Freeform 278"/>
            <p:cNvSpPr/>
            <p:nvPr/>
          </p:nvSpPr>
          <p:spPr bwMode="auto">
            <a:xfrm>
              <a:off x="2166024" y="5801966"/>
              <a:ext cx="7884" cy="3942"/>
            </a:xfrm>
            <a:custGeom>
              <a:avLst/>
              <a:gdLst>
                <a:gd name="T0" fmla="*/ 7884 w 2"/>
                <a:gd name="T1" fmla="*/ 0 h 1"/>
                <a:gd name="T2" fmla="*/ 0 w 2"/>
                <a:gd name="T3" fmla="*/ 3942 h 1"/>
                <a:gd name="T4" fmla="*/ 7884 w 2"/>
                <a:gd name="T5" fmla="*/ 3942 h 1"/>
                <a:gd name="T6" fmla="*/ 7884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1"/>
                  </a:lnTo>
                  <a:lnTo>
                    <a:pt x="2" y="1"/>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28" name="Freeform 279"/>
            <p:cNvSpPr/>
            <p:nvPr/>
          </p:nvSpPr>
          <p:spPr bwMode="auto">
            <a:xfrm>
              <a:off x="2154198" y="5790141"/>
              <a:ext cx="11825" cy="11825"/>
            </a:xfrm>
            <a:custGeom>
              <a:avLst/>
              <a:gdLst>
                <a:gd name="T0" fmla="*/ 11825 w 3"/>
                <a:gd name="T1" fmla="*/ 0 h 3"/>
                <a:gd name="T2" fmla="*/ 11825 w 3"/>
                <a:gd name="T3" fmla="*/ 0 h 3"/>
                <a:gd name="T4" fmla="*/ 0 w 3"/>
                <a:gd name="T5" fmla="*/ 0 h 3"/>
                <a:gd name="T6" fmla="*/ 0 w 3"/>
                <a:gd name="T7" fmla="*/ 11825 h 3"/>
                <a:gd name="T8" fmla="*/ 11825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0"/>
                  </a:moveTo>
                  <a:lnTo>
                    <a:pt x="3" y="0"/>
                  </a:lnTo>
                  <a:lnTo>
                    <a:pt x="0" y="0"/>
                  </a:lnTo>
                  <a:lnTo>
                    <a:pt x="0"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29" name="Freeform 280"/>
            <p:cNvSpPr/>
            <p:nvPr/>
          </p:nvSpPr>
          <p:spPr bwMode="auto">
            <a:xfrm>
              <a:off x="2134489" y="5790141"/>
              <a:ext cx="11825" cy="11825"/>
            </a:xfrm>
            <a:custGeom>
              <a:avLst/>
              <a:gdLst>
                <a:gd name="T0" fmla="*/ 11825 w 3"/>
                <a:gd name="T1" fmla="*/ 0 h 3"/>
                <a:gd name="T2" fmla="*/ 0 w 3"/>
                <a:gd name="T3" fmla="*/ 0 h 3"/>
                <a:gd name="T4" fmla="*/ 3942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1"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30" name="Freeform 281"/>
            <p:cNvSpPr/>
            <p:nvPr/>
          </p:nvSpPr>
          <p:spPr bwMode="auto">
            <a:xfrm>
              <a:off x="2110839" y="5790141"/>
              <a:ext cx="11825" cy="11825"/>
            </a:xfrm>
            <a:custGeom>
              <a:avLst/>
              <a:gdLst>
                <a:gd name="T0" fmla="*/ 11825 w 3"/>
                <a:gd name="T1" fmla="*/ 0 h 3"/>
                <a:gd name="T2" fmla="*/ 0 w 3"/>
                <a:gd name="T3" fmla="*/ 0 h 3"/>
                <a:gd name="T4" fmla="*/ 7883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2"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31" name="Freeform 282"/>
            <p:cNvSpPr/>
            <p:nvPr/>
          </p:nvSpPr>
          <p:spPr bwMode="auto">
            <a:xfrm>
              <a:off x="2091130" y="5790141"/>
              <a:ext cx="15767" cy="11825"/>
            </a:xfrm>
            <a:custGeom>
              <a:avLst/>
              <a:gdLst>
                <a:gd name="T0" fmla="*/ 15767 w 4"/>
                <a:gd name="T1" fmla="*/ 0 h 3"/>
                <a:gd name="T2" fmla="*/ 0 w 4"/>
                <a:gd name="T3" fmla="*/ 0 h 3"/>
                <a:gd name="T4" fmla="*/ 3942 w 4"/>
                <a:gd name="T5" fmla="*/ 11825 h 3"/>
                <a:gd name="T6" fmla="*/ 15767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0" y="0"/>
                  </a:lnTo>
                  <a:lnTo>
                    <a:pt x="1" y="3"/>
                  </a:lnTo>
                  <a:lnTo>
                    <a:pt x="4"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32" name="Freeform 283"/>
            <p:cNvSpPr/>
            <p:nvPr/>
          </p:nvSpPr>
          <p:spPr bwMode="auto">
            <a:xfrm>
              <a:off x="1925574" y="5667945"/>
              <a:ext cx="67011" cy="145847"/>
            </a:xfrm>
            <a:custGeom>
              <a:avLst/>
              <a:gdLst>
                <a:gd name="T0" fmla="*/ 55843 w 12"/>
                <a:gd name="T1" fmla="*/ 75624 h 27"/>
                <a:gd name="T2" fmla="*/ 50258 w 12"/>
                <a:gd name="T3" fmla="*/ 59419 h 27"/>
                <a:gd name="T4" fmla="*/ 44674 w 12"/>
                <a:gd name="T5" fmla="*/ 70223 h 27"/>
                <a:gd name="T6" fmla="*/ 44674 w 12"/>
                <a:gd name="T7" fmla="*/ 54017 h 27"/>
                <a:gd name="T8" fmla="*/ 27921 w 12"/>
                <a:gd name="T9" fmla="*/ 32410 h 27"/>
                <a:gd name="T10" fmla="*/ 22337 w 12"/>
                <a:gd name="T11" fmla="*/ 37812 h 27"/>
                <a:gd name="T12" fmla="*/ 22337 w 12"/>
                <a:gd name="T13" fmla="*/ 21607 h 27"/>
                <a:gd name="T14" fmla="*/ 0 w 12"/>
                <a:gd name="T15" fmla="*/ 0 h 27"/>
                <a:gd name="T16" fmla="*/ 5584 w 12"/>
                <a:gd name="T17" fmla="*/ 48616 h 27"/>
                <a:gd name="T18" fmla="*/ 22337 w 12"/>
                <a:gd name="T19" fmla="*/ 54017 h 27"/>
                <a:gd name="T20" fmla="*/ 5584 w 12"/>
                <a:gd name="T21" fmla="*/ 59419 h 27"/>
                <a:gd name="T22" fmla="*/ 16753 w 12"/>
                <a:gd name="T23" fmla="*/ 75624 h 27"/>
                <a:gd name="T24" fmla="*/ 33506 w 12"/>
                <a:gd name="T25" fmla="*/ 91830 h 27"/>
                <a:gd name="T26" fmla="*/ 22337 w 12"/>
                <a:gd name="T27" fmla="*/ 91830 h 27"/>
                <a:gd name="T28" fmla="*/ 27921 w 12"/>
                <a:gd name="T29" fmla="*/ 108035 h 27"/>
                <a:gd name="T30" fmla="*/ 50258 w 12"/>
                <a:gd name="T31" fmla="*/ 118838 h 27"/>
                <a:gd name="T32" fmla="*/ 39090 w 12"/>
                <a:gd name="T33" fmla="*/ 118838 h 27"/>
                <a:gd name="T34" fmla="*/ 67011 w 12"/>
                <a:gd name="T35" fmla="*/ 145847 h 27"/>
                <a:gd name="T36" fmla="*/ 61427 w 12"/>
                <a:gd name="T37" fmla="*/ 91830 h 27"/>
                <a:gd name="T38" fmla="*/ 50258 w 12"/>
                <a:gd name="T39" fmla="*/ 97231 h 27"/>
                <a:gd name="T40" fmla="*/ 55843 w 12"/>
                <a:gd name="T41" fmla="*/ 75624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27"/>
                <a:gd name="T65" fmla="*/ 12 w 12"/>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27">
                  <a:moveTo>
                    <a:pt x="10" y="14"/>
                  </a:moveTo>
                  <a:cubicBezTo>
                    <a:pt x="10" y="13"/>
                    <a:pt x="9" y="13"/>
                    <a:pt x="9" y="11"/>
                  </a:cubicBezTo>
                  <a:cubicBezTo>
                    <a:pt x="8" y="13"/>
                    <a:pt x="8" y="13"/>
                    <a:pt x="8" y="13"/>
                  </a:cubicBezTo>
                  <a:cubicBezTo>
                    <a:pt x="8" y="10"/>
                    <a:pt x="8" y="10"/>
                    <a:pt x="8" y="10"/>
                  </a:cubicBezTo>
                  <a:cubicBezTo>
                    <a:pt x="7" y="8"/>
                    <a:pt x="6" y="7"/>
                    <a:pt x="5" y="6"/>
                  </a:cubicBezTo>
                  <a:cubicBezTo>
                    <a:pt x="4" y="7"/>
                    <a:pt x="4" y="7"/>
                    <a:pt x="4" y="7"/>
                  </a:cubicBezTo>
                  <a:cubicBezTo>
                    <a:pt x="4" y="4"/>
                    <a:pt x="4" y="4"/>
                    <a:pt x="4" y="4"/>
                  </a:cubicBezTo>
                  <a:cubicBezTo>
                    <a:pt x="2" y="2"/>
                    <a:pt x="0" y="0"/>
                    <a:pt x="0" y="0"/>
                  </a:cubicBezTo>
                  <a:cubicBezTo>
                    <a:pt x="0" y="0"/>
                    <a:pt x="0" y="4"/>
                    <a:pt x="1" y="9"/>
                  </a:cubicBezTo>
                  <a:cubicBezTo>
                    <a:pt x="4" y="10"/>
                    <a:pt x="4" y="10"/>
                    <a:pt x="4" y="10"/>
                  </a:cubicBezTo>
                  <a:cubicBezTo>
                    <a:pt x="1" y="11"/>
                    <a:pt x="1" y="11"/>
                    <a:pt x="1" y="11"/>
                  </a:cubicBezTo>
                  <a:cubicBezTo>
                    <a:pt x="2" y="12"/>
                    <a:pt x="3" y="13"/>
                    <a:pt x="3" y="14"/>
                  </a:cubicBezTo>
                  <a:cubicBezTo>
                    <a:pt x="6" y="17"/>
                    <a:pt x="6" y="17"/>
                    <a:pt x="6" y="17"/>
                  </a:cubicBezTo>
                  <a:cubicBezTo>
                    <a:pt x="4" y="17"/>
                    <a:pt x="4" y="17"/>
                    <a:pt x="4" y="17"/>
                  </a:cubicBezTo>
                  <a:cubicBezTo>
                    <a:pt x="4" y="18"/>
                    <a:pt x="5" y="19"/>
                    <a:pt x="5" y="20"/>
                  </a:cubicBezTo>
                  <a:cubicBezTo>
                    <a:pt x="9" y="22"/>
                    <a:pt x="9" y="22"/>
                    <a:pt x="9" y="22"/>
                  </a:cubicBezTo>
                  <a:cubicBezTo>
                    <a:pt x="7" y="22"/>
                    <a:pt x="7" y="22"/>
                    <a:pt x="7" y="22"/>
                  </a:cubicBezTo>
                  <a:cubicBezTo>
                    <a:pt x="8" y="24"/>
                    <a:pt x="10" y="25"/>
                    <a:pt x="12" y="27"/>
                  </a:cubicBezTo>
                  <a:cubicBezTo>
                    <a:pt x="12" y="23"/>
                    <a:pt x="12" y="19"/>
                    <a:pt x="11" y="17"/>
                  </a:cubicBezTo>
                  <a:cubicBezTo>
                    <a:pt x="9" y="18"/>
                    <a:pt x="9" y="18"/>
                    <a:pt x="9" y="18"/>
                  </a:cubicBezTo>
                  <a:lnTo>
                    <a:pt x="10" y="14"/>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33" name="Freeform 284"/>
            <p:cNvSpPr/>
            <p:nvPr/>
          </p:nvSpPr>
          <p:spPr bwMode="auto">
            <a:xfrm>
              <a:off x="1988643" y="5742839"/>
              <a:ext cx="0" cy="3942"/>
            </a:xfrm>
            <a:custGeom>
              <a:avLst/>
              <a:gdLst>
                <a:gd name="T0" fmla="*/ 3942 h 1"/>
                <a:gd name="T1" fmla="*/ 0 h 1"/>
                <a:gd name="T2" fmla="*/ 3942 h 1"/>
                <a:gd name="T3" fmla="*/ 3942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34" name="Freeform 285"/>
            <p:cNvSpPr/>
            <p:nvPr/>
          </p:nvSpPr>
          <p:spPr bwMode="auto">
            <a:xfrm>
              <a:off x="1988643" y="5790141"/>
              <a:ext cx="3942" cy="15767"/>
            </a:xfrm>
            <a:custGeom>
              <a:avLst/>
              <a:gdLst>
                <a:gd name="T0" fmla="*/ 3942 w 1"/>
                <a:gd name="T1" fmla="*/ 15767 h 3"/>
                <a:gd name="T2" fmla="*/ 0 w 1"/>
                <a:gd name="T3" fmla="*/ 0 h 3"/>
                <a:gd name="T4" fmla="*/ 3942 w 1"/>
                <a:gd name="T5" fmla="*/ 15767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1" y="3"/>
                  </a:moveTo>
                  <a:cubicBezTo>
                    <a:pt x="0" y="0"/>
                    <a:pt x="0" y="0"/>
                    <a:pt x="0" y="0"/>
                  </a:cubicBezTo>
                  <a:cubicBezTo>
                    <a:pt x="0" y="1"/>
                    <a:pt x="1" y="2"/>
                    <a:pt x="1"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35" name="Freeform 286"/>
            <p:cNvSpPr/>
            <p:nvPr/>
          </p:nvSpPr>
          <p:spPr bwMode="auto">
            <a:xfrm>
              <a:off x="1976817" y="5656119"/>
              <a:ext cx="39418" cy="157672"/>
            </a:xfrm>
            <a:custGeom>
              <a:avLst/>
              <a:gdLst>
                <a:gd name="T0" fmla="*/ 39418 w 7"/>
                <a:gd name="T1" fmla="*/ 70681 h 29"/>
                <a:gd name="T2" fmla="*/ 28156 w 7"/>
                <a:gd name="T3" fmla="*/ 76118 h 29"/>
                <a:gd name="T4" fmla="*/ 39418 w 7"/>
                <a:gd name="T5" fmla="*/ 65244 h 29"/>
                <a:gd name="T6" fmla="*/ 33787 w 7"/>
                <a:gd name="T7" fmla="*/ 38059 h 29"/>
                <a:gd name="T8" fmla="*/ 22525 w 7"/>
                <a:gd name="T9" fmla="*/ 43496 h 29"/>
                <a:gd name="T10" fmla="*/ 33787 w 7"/>
                <a:gd name="T11" fmla="*/ 27185 h 29"/>
                <a:gd name="T12" fmla="*/ 16893 w 7"/>
                <a:gd name="T13" fmla="*/ 0 h 29"/>
                <a:gd name="T14" fmla="*/ 5631 w 7"/>
                <a:gd name="T15" fmla="*/ 43496 h 29"/>
                <a:gd name="T16" fmla="*/ 16893 w 7"/>
                <a:gd name="T17" fmla="*/ 54370 h 29"/>
                <a:gd name="T18" fmla="*/ 0 w 7"/>
                <a:gd name="T19" fmla="*/ 54370 h 29"/>
                <a:gd name="T20" fmla="*/ 0 w 7"/>
                <a:gd name="T21" fmla="*/ 70681 h 29"/>
                <a:gd name="T22" fmla="*/ 11262 w 7"/>
                <a:gd name="T23" fmla="*/ 86991 h 29"/>
                <a:gd name="T24" fmla="*/ 11262 w 7"/>
                <a:gd name="T25" fmla="*/ 92428 h 29"/>
                <a:gd name="T26" fmla="*/ 11262 w 7"/>
                <a:gd name="T27" fmla="*/ 92428 h 29"/>
                <a:gd name="T28" fmla="*/ 16893 w 7"/>
                <a:gd name="T29" fmla="*/ 157672 h 29"/>
                <a:gd name="T30" fmla="*/ 39418 w 7"/>
                <a:gd name="T31" fmla="*/ 103302 h 29"/>
                <a:gd name="T32" fmla="*/ 28156 w 7"/>
                <a:gd name="T33" fmla="*/ 108739 h 29"/>
                <a:gd name="T34" fmla="*/ 39418 w 7"/>
                <a:gd name="T35" fmla="*/ 92428 h 29"/>
                <a:gd name="T36" fmla="*/ 39418 w 7"/>
                <a:gd name="T37" fmla="*/ 70681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29"/>
                <a:gd name="T59" fmla="*/ 7 w 7"/>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29">
                  <a:moveTo>
                    <a:pt x="7" y="13"/>
                  </a:moveTo>
                  <a:cubicBezTo>
                    <a:pt x="5" y="14"/>
                    <a:pt x="5" y="14"/>
                    <a:pt x="5" y="14"/>
                  </a:cubicBezTo>
                  <a:cubicBezTo>
                    <a:pt x="7" y="12"/>
                    <a:pt x="7" y="12"/>
                    <a:pt x="7" y="12"/>
                  </a:cubicBezTo>
                  <a:cubicBezTo>
                    <a:pt x="7" y="10"/>
                    <a:pt x="6" y="8"/>
                    <a:pt x="6" y="7"/>
                  </a:cubicBezTo>
                  <a:cubicBezTo>
                    <a:pt x="4" y="8"/>
                    <a:pt x="4" y="8"/>
                    <a:pt x="4" y="8"/>
                  </a:cubicBezTo>
                  <a:cubicBezTo>
                    <a:pt x="6" y="5"/>
                    <a:pt x="6" y="5"/>
                    <a:pt x="6" y="5"/>
                  </a:cubicBezTo>
                  <a:cubicBezTo>
                    <a:pt x="5" y="2"/>
                    <a:pt x="3" y="0"/>
                    <a:pt x="3" y="0"/>
                  </a:cubicBezTo>
                  <a:cubicBezTo>
                    <a:pt x="3" y="0"/>
                    <a:pt x="2" y="4"/>
                    <a:pt x="1" y="8"/>
                  </a:cubicBezTo>
                  <a:cubicBezTo>
                    <a:pt x="3" y="10"/>
                    <a:pt x="3" y="10"/>
                    <a:pt x="3" y="10"/>
                  </a:cubicBezTo>
                  <a:cubicBezTo>
                    <a:pt x="0" y="10"/>
                    <a:pt x="0" y="10"/>
                    <a:pt x="0" y="10"/>
                  </a:cubicBezTo>
                  <a:cubicBezTo>
                    <a:pt x="0" y="11"/>
                    <a:pt x="0" y="12"/>
                    <a:pt x="0" y="13"/>
                  </a:cubicBezTo>
                  <a:cubicBezTo>
                    <a:pt x="0" y="14"/>
                    <a:pt x="1" y="15"/>
                    <a:pt x="2" y="16"/>
                  </a:cubicBezTo>
                  <a:cubicBezTo>
                    <a:pt x="2" y="17"/>
                    <a:pt x="2" y="17"/>
                    <a:pt x="2" y="17"/>
                  </a:cubicBezTo>
                  <a:cubicBezTo>
                    <a:pt x="2" y="17"/>
                    <a:pt x="2" y="17"/>
                    <a:pt x="2" y="17"/>
                  </a:cubicBezTo>
                  <a:cubicBezTo>
                    <a:pt x="3" y="20"/>
                    <a:pt x="4" y="24"/>
                    <a:pt x="3" y="29"/>
                  </a:cubicBezTo>
                  <a:cubicBezTo>
                    <a:pt x="6" y="25"/>
                    <a:pt x="6" y="23"/>
                    <a:pt x="7" y="19"/>
                  </a:cubicBezTo>
                  <a:cubicBezTo>
                    <a:pt x="5" y="20"/>
                    <a:pt x="5" y="20"/>
                    <a:pt x="5" y="20"/>
                  </a:cubicBezTo>
                  <a:cubicBezTo>
                    <a:pt x="7" y="17"/>
                    <a:pt x="7" y="17"/>
                    <a:pt x="7" y="17"/>
                  </a:cubicBezTo>
                  <a:cubicBezTo>
                    <a:pt x="7" y="16"/>
                    <a:pt x="7" y="15"/>
                    <a:pt x="7" y="1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36" name="Freeform 287"/>
            <p:cNvSpPr/>
            <p:nvPr/>
          </p:nvSpPr>
          <p:spPr bwMode="auto">
            <a:xfrm>
              <a:off x="1992584" y="5805908"/>
              <a:ext cx="0" cy="7884"/>
            </a:xfrm>
            <a:custGeom>
              <a:avLst/>
              <a:gdLst>
                <a:gd name="T0" fmla="*/ 7884 h 2"/>
                <a:gd name="T1" fmla="*/ 7884 h 2"/>
                <a:gd name="T2" fmla="*/ 0 h 2"/>
                <a:gd name="T3" fmla="*/ 7884 h 2"/>
                <a:gd name="T4" fmla="*/ 0 60000 65536"/>
                <a:gd name="T5" fmla="*/ 0 60000 65536"/>
                <a:gd name="T6" fmla="*/ 0 60000 65536"/>
                <a:gd name="T7" fmla="*/ 0 60000 65536"/>
                <a:gd name="T8" fmla="*/ 0 h 2"/>
                <a:gd name="T9" fmla="*/ 2 h 2"/>
              </a:gdLst>
              <a:ahLst/>
              <a:cxnLst>
                <a:cxn ang="T4">
                  <a:pos x="0" y="T0"/>
                </a:cxn>
                <a:cxn ang="T5">
                  <a:pos x="0" y="T1"/>
                </a:cxn>
                <a:cxn ang="T6">
                  <a:pos x="0" y="T2"/>
                </a:cxn>
                <a:cxn ang="T7">
                  <a:pos x="0" y="T3"/>
                </a:cxn>
              </a:cxnLst>
              <a:rect l="0" t="T8" r="0" b="T9"/>
              <a:pathLst>
                <a:path h="2">
                  <a:moveTo>
                    <a:pt x="0" y="2"/>
                  </a:moveTo>
                  <a:lnTo>
                    <a:pt x="0" y="2"/>
                  </a:lnTo>
                  <a:lnTo>
                    <a:pt x="0" y="0"/>
                  </a:lnTo>
                  <a:lnTo>
                    <a:pt x="0" y="2"/>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37" name="Freeform 288"/>
            <p:cNvSpPr/>
            <p:nvPr/>
          </p:nvSpPr>
          <p:spPr bwMode="auto">
            <a:xfrm>
              <a:off x="1901923" y="6026649"/>
              <a:ext cx="291693" cy="137963"/>
            </a:xfrm>
            <a:custGeom>
              <a:avLst/>
              <a:gdLst>
                <a:gd name="T0" fmla="*/ 54017 w 54"/>
                <a:gd name="T1" fmla="*/ 132657 h 26"/>
                <a:gd name="T2" fmla="*/ 5402 w 54"/>
                <a:gd name="T3" fmla="*/ 106125 h 26"/>
                <a:gd name="T4" fmla="*/ 32410 w 54"/>
                <a:gd name="T5" fmla="*/ 53063 h 26"/>
                <a:gd name="T6" fmla="*/ 237676 w 54"/>
                <a:gd name="T7" fmla="*/ 0 h 26"/>
                <a:gd name="T8" fmla="*/ 286291 w 54"/>
                <a:gd name="T9" fmla="*/ 31838 h 26"/>
                <a:gd name="T10" fmla="*/ 259283 w 54"/>
                <a:gd name="T11" fmla="*/ 84900 h 26"/>
                <a:gd name="T12" fmla="*/ 54017 w 54"/>
                <a:gd name="T13" fmla="*/ 132657 h 26"/>
                <a:gd name="T14" fmla="*/ 0 60000 65536"/>
                <a:gd name="T15" fmla="*/ 0 60000 65536"/>
                <a:gd name="T16" fmla="*/ 0 60000 65536"/>
                <a:gd name="T17" fmla="*/ 0 60000 65536"/>
                <a:gd name="T18" fmla="*/ 0 60000 65536"/>
                <a:gd name="T19" fmla="*/ 0 60000 65536"/>
                <a:gd name="T20" fmla="*/ 0 60000 65536"/>
                <a:gd name="T21" fmla="*/ 0 w 54"/>
                <a:gd name="T22" fmla="*/ 0 h 26"/>
                <a:gd name="T23" fmla="*/ 54 w 5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26">
                  <a:moveTo>
                    <a:pt x="10" y="25"/>
                  </a:moveTo>
                  <a:cubicBezTo>
                    <a:pt x="6" y="26"/>
                    <a:pt x="2" y="24"/>
                    <a:pt x="1" y="20"/>
                  </a:cubicBezTo>
                  <a:cubicBezTo>
                    <a:pt x="0" y="16"/>
                    <a:pt x="2" y="11"/>
                    <a:pt x="6" y="10"/>
                  </a:cubicBezTo>
                  <a:cubicBezTo>
                    <a:pt x="44" y="0"/>
                    <a:pt x="44" y="0"/>
                    <a:pt x="44" y="0"/>
                  </a:cubicBezTo>
                  <a:cubicBezTo>
                    <a:pt x="48" y="0"/>
                    <a:pt x="52" y="2"/>
                    <a:pt x="53" y="6"/>
                  </a:cubicBezTo>
                  <a:cubicBezTo>
                    <a:pt x="54" y="10"/>
                    <a:pt x="52" y="15"/>
                    <a:pt x="48" y="16"/>
                  </a:cubicBezTo>
                  <a:lnTo>
                    <a:pt x="10" y="2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38" name="Freeform 289"/>
            <p:cNvSpPr/>
            <p:nvPr/>
          </p:nvSpPr>
          <p:spPr bwMode="auto">
            <a:xfrm>
              <a:off x="2016235" y="6006940"/>
              <a:ext cx="94603" cy="35476"/>
            </a:xfrm>
            <a:custGeom>
              <a:avLst/>
              <a:gdLst>
                <a:gd name="T0" fmla="*/ 57813 w 18"/>
                <a:gd name="T1" fmla="*/ 5068 h 7"/>
                <a:gd name="T2" fmla="*/ 0 w 18"/>
                <a:gd name="T3" fmla="*/ 35476 h 7"/>
                <a:gd name="T4" fmla="*/ 94603 w 18"/>
                <a:gd name="T5" fmla="*/ 5068 h 7"/>
                <a:gd name="T6" fmla="*/ 57813 w 18"/>
                <a:gd name="T7" fmla="*/ 5068 h 7"/>
                <a:gd name="T8" fmla="*/ 0 60000 65536"/>
                <a:gd name="T9" fmla="*/ 0 60000 65536"/>
                <a:gd name="T10" fmla="*/ 0 60000 65536"/>
                <a:gd name="T11" fmla="*/ 0 60000 65536"/>
                <a:gd name="T12" fmla="*/ 0 w 18"/>
                <a:gd name="T13" fmla="*/ 0 h 7"/>
                <a:gd name="T14" fmla="*/ 18 w 18"/>
                <a:gd name="T15" fmla="*/ 7 h 7"/>
              </a:gdLst>
              <a:ahLst/>
              <a:cxnLst>
                <a:cxn ang="T8">
                  <a:pos x="T0" y="T1"/>
                </a:cxn>
                <a:cxn ang="T9">
                  <a:pos x="T2" y="T3"/>
                </a:cxn>
                <a:cxn ang="T10">
                  <a:pos x="T4" y="T5"/>
                </a:cxn>
                <a:cxn ang="T11">
                  <a:pos x="T6" y="T7"/>
                </a:cxn>
              </a:cxnLst>
              <a:rect l="T12" t="T13" r="T14" b="T15"/>
              <a:pathLst>
                <a:path w="18" h="7">
                  <a:moveTo>
                    <a:pt x="11" y="1"/>
                  </a:moveTo>
                  <a:cubicBezTo>
                    <a:pt x="0" y="7"/>
                    <a:pt x="0" y="7"/>
                    <a:pt x="0" y="7"/>
                  </a:cubicBezTo>
                  <a:cubicBezTo>
                    <a:pt x="18" y="1"/>
                    <a:pt x="18" y="1"/>
                    <a:pt x="18" y="1"/>
                  </a:cubicBezTo>
                  <a:cubicBezTo>
                    <a:pt x="16" y="0"/>
                    <a:pt x="13" y="0"/>
                    <a:pt x="11"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39" name="Freeform 290"/>
            <p:cNvSpPr/>
            <p:nvPr/>
          </p:nvSpPr>
          <p:spPr bwMode="auto">
            <a:xfrm>
              <a:off x="1976817" y="6105485"/>
              <a:ext cx="342937" cy="540027"/>
            </a:xfrm>
            <a:custGeom>
              <a:avLst/>
              <a:gdLst>
                <a:gd name="T0" fmla="*/ 332050 w 63"/>
                <a:gd name="T1" fmla="*/ 286214 h 100"/>
                <a:gd name="T2" fmla="*/ 293946 w 63"/>
                <a:gd name="T3" fmla="*/ 264613 h 100"/>
                <a:gd name="T4" fmla="*/ 223181 w 63"/>
                <a:gd name="T5" fmla="*/ 264613 h 100"/>
                <a:gd name="T6" fmla="*/ 223181 w 63"/>
                <a:gd name="T7" fmla="*/ 0 h 100"/>
                <a:gd name="T8" fmla="*/ 190521 w 63"/>
                <a:gd name="T9" fmla="*/ 21601 h 100"/>
                <a:gd name="T10" fmla="*/ 0 w 63"/>
                <a:gd name="T11" fmla="*/ 75604 h 100"/>
                <a:gd name="T12" fmla="*/ 0 w 63"/>
                <a:gd name="T13" fmla="*/ 280814 h 100"/>
                <a:gd name="T14" fmla="*/ 92539 w 63"/>
                <a:gd name="T15" fmla="*/ 367218 h 100"/>
                <a:gd name="T16" fmla="*/ 97982 w 63"/>
                <a:gd name="T17" fmla="*/ 367218 h 100"/>
                <a:gd name="T18" fmla="*/ 108869 w 63"/>
                <a:gd name="T19" fmla="*/ 367218 h 100"/>
                <a:gd name="T20" fmla="*/ 234068 w 63"/>
                <a:gd name="T21" fmla="*/ 367218 h 100"/>
                <a:gd name="T22" fmla="*/ 234068 w 63"/>
                <a:gd name="T23" fmla="*/ 496825 h 100"/>
                <a:gd name="T24" fmla="*/ 283059 w 63"/>
                <a:gd name="T25" fmla="*/ 540027 h 100"/>
                <a:gd name="T26" fmla="*/ 293946 w 63"/>
                <a:gd name="T27" fmla="*/ 540027 h 100"/>
                <a:gd name="T28" fmla="*/ 342937 w 63"/>
                <a:gd name="T29" fmla="*/ 496825 h 100"/>
                <a:gd name="T30" fmla="*/ 342937 w 63"/>
                <a:gd name="T31" fmla="*/ 313216 h 100"/>
                <a:gd name="T32" fmla="*/ 332050 w 63"/>
                <a:gd name="T33" fmla="*/ 286214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00"/>
                <a:gd name="T53" fmla="*/ 63 w 63"/>
                <a:gd name="T54" fmla="*/ 100 h 1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00">
                  <a:moveTo>
                    <a:pt x="61" y="53"/>
                  </a:moveTo>
                  <a:cubicBezTo>
                    <a:pt x="59" y="51"/>
                    <a:pt x="56" y="49"/>
                    <a:pt x="54" y="49"/>
                  </a:cubicBezTo>
                  <a:cubicBezTo>
                    <a:pt x="41" y="49"/>
                    <a:pt x="41" y="49"/>
                    <a:pt x="41" y="49"/>
                  </a:cubicBezTo>
                  <a:cubicBezTo>
                    <a:pt x="41" y="0"/>
                    <a:pt x="41" y="0"/>
                    <a:pt x="41" y="0"/>
                  </a:cubicBezTo>
                  <a:cubicBezTo>
                    <a:pt x="39" y="3"/>
                    <a:pt x="37" y="4"/>
                    <a:pt x="35" y="4"/>
                  </a:cubicBezTo>
                  <a:cubicBezTo>
                    <a:pt x="0" y="14"/>
                    <a:pt x="0" y="14"/>
                    <a:pt x="0" y="14"/>
                  </a:cubicBezTo>
                  <a:cubicBezTo>
                    <a:pt x="0" y="52"/>
                    <a:pt x="0" y="52"/>
                    <a:pt x="0" y="52"/>
                  </a:cubicBezTo>
                  <a:cubicBezTo>
                    <a:pt x="0" y="61"/>
                    <a:pt x="7" y="68"/>
                    <a:pt x="17" y="68"/>
                  </a:cubicBezTo>
                  <a:cubicBezTo>
                    <a:pt x="18" y="68"/>
                    <a:pt x="18" y="68"/>
                    <a:pt x="18" y="68"/>
                  </a:cubicBezTo>
                  <a:cubicBezTo>
                    <a:pt x="18" y="68"/>
                    <a:pt x="20" y="68"/>
                    <a:pt x="20" y="68"/>
                  </a:cubicBezTo>
                  <a:cubicBezTo>
                    <a:pt x="43" y="68"/>
                    <a:pt x="43" y="68"/>
                    <a:pt x="43" y="68"/>
                  </a:cubicBezTo>
                  <a:cubicBezTo>
                    <a:pt x="43" y="92"/>
                    <a:pt x="43" y="92"/>
                    <a:pt x="43" y="92"/>
                  </a:cubicBezTo>
                  <a:cubicBezTo>
                    <a:pt x="43" y="96"/>
                    <a:pt x="47" y="100"/>
                    <a:pt x="52" y="100"/>
                  </a:cubicBezTo>
                  <a:cubicBezTo>
                    <a:pt x="54" y="100"/>
                    <a:pt x="54" y="100"/>
                    <a:pt x="54" y="100"/>
                  </a:cubicBezTo>
                  <a:cubicBezTo>
                    <a:pt x="59" y="100"/>
                    <a:pt x="63" y="96"/>
                    <a:pt x="63" y="92"/>
                  </a:cubicBezTo>
                  <a:cubicBezTo>
                    <a:pt x="63" y="58"/>
                    <a:pt x="63" y="58"/>
                    <a:pt x="63" y="58"/>
                  </a:cubicBezTo>
                  <a:cubicBezTo>
                    <a:pt x="63" y="56"/>
                    <a:pt x="62" y="54"/>
                    <a:pt x="61" y="5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40" name="Freeform 291"/>
            <p:cNvSpPr/>
            <p:nvPr/>
          </p:nvSpPr>
          <p:spPr bwMode="auto">
            <a:xfrm>
              <a:off x="2106897" y="5963580"/>
              <a:ext cx="469074" cy="118254"/>
            </a:xfrm>
            <a:custGeom>
              <a:avLst/>
              <a:gdLst>
                <a:gd name="T0" fmla="*/ 469074 w 119"/>
                <a:gd name="T1" fmla="*/ 0 h 30"/>
                <a:gd name="T2" fmla="*/ 0 w 119"/>
                <a:gd name="T3" fmla="*/ 118254 h 30"/>
                <a:gd name="T4" fmla="*/ 0 w 119"/>
                <a:gd name="T5" fmla="*/ 106429 h 30"/>
                <a:gd name="T6" fmla="*/ 469074 w 119"/>
                <a:gd name="T7" fmla="*/ 0 h 30"/>
                <a:gd name="T8" fmla="*/ 469074 w 119"/>
                <a:gd name="T9" fmla="*/ 0 h 30"/>
                <a:gd name="T10" fmla="*/ 0 60000 65536"/>
                <a:gd name="T11" fmla="*/ 0 60000 65536"/>
                <a:gd name="T12" fmla="*/ 0 60000 65536"/>
                <a:gd name="T13" fmla="*/ 0 60000 65536"/>
                <a:gd name="T14" fmla="*/ 0 60000 65536"/>
                <a:gd name="T15" fmla="*/ 0 w 119"/>
                <a:gd name="T16" fmla="*/ 0 h 30"/>
                <a:gd name="T17" fmla="*/ 119 w 119"/>
                <a:gd name="T18" fmla="*/ 30 h 30"/>
              </a:gdLst>
              <a:ahLst/>
              <a:cxnLst>
                <a:cxn ang="T10">
                  <a:pos x="T0" y="T1"/>
                </a:cxn>
                <a:cxn ang="T11">
                  <a:pos x="T2" y="T3"/>
                </a:cxn>
                <a:cxn ang="T12">
                  <a:pos x="T4" y="T5"/>
                </a:cxn>
                <a:cxn ang="T13">
                  <a:pos x="T6" y="T7"/>
                </a:cxn>
                <a:cxn ang="T14">
                  <a:pos x="T8" y="T9"/>
                </a:cxn>
              </a:cxnLst>
              <a:rect l="T15" t="T16" r="T17" b="T18"/>
              <a:pathLst>
                <a:path w="119" h="30">
                  <a:moveTo>
                    <a:pt x="119" y="0"/>
                  </a:moveTo>
                  <a:lnTo>
                    <a:pt x="0" y="30"/>
                  </a:lnTo>
                  <a:lnTo>
                    <a:pt x="0" y="27"/>
                  </a:lnTo>
                  <a:lnTo>
                    <a:pt x="119"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41" name="Freeform 292"/>
            <p:cNvSpPr/>
            <p:nvPr/>
          </p:nvSpPr>
          <p:spPr bwMode="auto">
            <a:xfrm>
              <a:off x="2205442" y="5967522"/>
              <a:ext cx="275926" cy="70952"/>
            </a:xfrm>
            <a:custGeom>
              <a:avLst/>
              <a:gdLst>
                <a:gd name="T0" fmla="*/ 265105 w 51"/>
                <a:gd name="T1" fmla="*/ 0 h 13"/>
                <a:gd name="T2" fmla="*/ 108206 w 51"/>
                <a:gd name="T3" fmla="*/ 27289 h 13"/>
                <a:gd name="T4" fmla="*/ 0 w 51"/>
                <a:gd name="T5" fmla="*/ 38205 h 13"/>
                <a:gd name="T6" fmla="*/ 10821 w 51"/>
                <a:gd name="T7" fmla="*/ 70952 h 13"/>
                <a:gd name="T8" fmla="*/ 275926 w 51"/>
                <a:gd name="T9" fmla="*/ 0 h 13"/>
                <a:gd name="T10" fmla="*/ 265105 w 51"/>
                <a:gd name="T11" fmla="*/ 0 h 13"/>
                <a:gd name="T12" fmla="*/ 0 60000 65536"/>
                <a:gd name="T13" fmla="*/ 0 60000 65536"/>
                <a:gd name="T14" fmla="*/ 0 60000 65536"/>
                <a:gd name="T15" fmla="*/ 0 60000 65536"/>
                <a:gd name="T16" fmla="*/ 0 60000 65536"/>
                <a:gd name="T17" fmla="*/ 0 60000 65536"/>
                <a:gd name="T18" fmla="*/ 0 w 51"/>
                <a:gd name="T19" fmla="*/ 0 h 13"/>
                <a:gd name="T20" fmla="*/ 51 w 5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1" h="13">
                  <a:moveTo>
                    <a:pt x="49" y="0"/>
                  </a:moveTo>
                  <a:cubicBezTo>
                    <a:pt x="20" y="5"/>
                    <a:pt x="20" y="5"/>
                    <a:pt x="20" y="5"/>
                  </a:cubicBezTo>
                  <a:cubicBezTo>
                    <a:pt x="0" y="7"/>
                    <a:pt x="0" y="7"/>
                    <a:pt x="0" y="7"/>
                  </a:cubicBezTo>
                  <a:cubicBezTo>
                    <a:pt x="1" y="8"/>
                    <a:pt x="2" y="10"/>
                    <a:pt x="2" y="13"/>
                  </a:cubicBezTo>
                  <a:cubicBezTo>
                    <a:pt x="51" y="0"/>
                    <a:pt x="51" y="0"/>
                    <a:pt x="51" y="0"/>
                  </a:cubicBezTo>
                  <a:lnTo>
                    <a:pt x="49"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42" name="Freeform 293"/>
            <p:cNvSpPr/>
            <p:nvPr/>
          </p:nvSpPr>
          <p:spPr bwMode="auto">
            <a:xfrm>
              <a:off x="2221209" y="5987231"/>
              <a:ext cx="299577" cy="98545"/>
            </a:xfrm>
            <a:custGeom>
              <a:avLst/>
              <a:gdLst>
                <a:gd name="T0" fmla="*/ 294130 w 55"/>
                <a:gd name="T1" fmla="*/ 0 h 18"/>
                <a:gd name="T2" fmla="*/ 0 w 55"/>
                <a:gd name="T3" fmla="*/ 76646 h 18"/>
                <a:gd name="T4" fmla="*/ 0 w 55"/>
                <a:gd name="T5" fmla="*/ 98545 h 18"/>
                <a:gd name="T6" fmla="*/ 98043 w 55"/>
                <a:gd name="T7" fmla="*/ 93070 h 18"/>
                <a:gd name="T8" fmla="*/ 103490 w 55"/>
                <a:gd name="T9" fmla="*/ 93070 h 18"/>
                <a:gd name="T10" fmla="*/ 261449 w 55"/>
                <a:gd name="T11" fmla="*/ 65697 h 18"/>
                <a:gd name="T12" fmla="*/ 299577 w 55"/>
                <a:gd name="T13" fmla="*/ 16424 h 18"/>
                <a:gd name="T14" fmla="*/ 294130 w 5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8"/>
                <a:gd name="T26" fmla="*/ 55 w 5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8">
                  <a:moveTo>
                    <a:pt x="54" y="0"/>
                  </a:moveTo>
                  <a:cubicBezTo>
                    <a:pt x="0" y="14"/>
                    <a:pt x="0" y="14"/>
                    <a:pt x="0" y="14"/>
                  </a:cubicBezTo>
                  <a:cubicBezTo>
                    <a:pt x="0" y="18"/>
                    <a:pt x="0" y="18"/>
                    <a:pt x="0" y="18"/>
                  </a:cubicBezTo>
                  <a:cubicBezTo>
                    <a:pt x="18" y="17"/>
                    <a:pt x="18" y="17"/>
                    <a:pt x="18" y="17"/>
                  </a:cubicBezTo>
                  <a:cubicBezTo>
                    <a:pt x="18" y="17"/>
                    <a:pt x="18" y="17"/>
                    <a:pt x="19" y="17"/>
                  </a:cubicBezTo>
                  <a:cubicBezTo>
                    <a:pt x="48" y="12"/>
                    <a:pt x="48" y="12"/>
                    <a:pt x="48" y="12"/>
                  </a:cubicBezTo>
                  <a:cubicBezTo>
                    <a:pt x="52" y="11"/>
                    <a:pt x="55" y="7"/>
                    <a:pt x="55" y="3"/>
                  </a:cubicBezTo>
                  <a:cubicBezTo>
                    <a:pt x="55" y="2"/>
                    <a:pt x="54" y="2"/>
                    <a:pt x="5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43" name="Freeform 294"/>
            <p:cNvSpPr/>
            <p:nvPr/>
          </p:nvSpPr>
          <p:spPr bwMode="auto">
            <a:xfrm>
              <a:off x="1980759" y="5971464"/>
              <a:ext cx="185265" cy="67011"/>
            </a:xfrm>
            <a:custGeom>
              <a:avLst/>
              <a:gdLst>
                <a:gd name="T0" fmla="*/ 130775 w 34"/>
                <a:gd name="T1" fmla="*/ 0 h 12"/>
                <a:gd name="T2" fmla="*/ 87184 w 34"/>
                <a:gd name="T3" fmla="*/ 0 h 12"/>
                <a:gd name="T4" fmla="*/ 0 w 34"/>
                <a:gd name="T5" fmla="*/ 67011 h 12"/>
                <a:gd name="T6" fmla="*/ 81735 w 34"/>
                <a:gd name="T7" fmla="*/ 22337 h 12"/>
                <a:gd name="T8" fmla="*/ 98081 w 34"/>
                <a:gd name="T9" fmla="*/ 16753 h 12"/>
                <a:gd name="T10" fmla="*/ 158020 w 34"/>
                <a:gd name="T11" fmla="*/ 39090 h 12"/>
                <a:gd name="T12" fmla="*/ 163469 w 34"/>
                <a:gd name="T13" fmla="*/ 33506 h 12"/>
                <a:gd name="T14" fmla="*/ 174367 w 34"/>
                <a:gd name="T15" fmla="*/ 39090 h 12"/>
                <a:gd name="T16" fmla="*/ 185265 w 34"/>
                <a:gd name="T17" fmla="*/ 16753 h 12"/>
                <a:gd name="T18" fmla="*/ 130775 w 34"/>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2"/>
                <a:gd name="T32" fmla="*/ 34 w 3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2">
                  <a:moveTo>
                    <a:pt x="24" y="0"/>
                  </a:moveTo>
                  <a:cubicBezTo>
                    <a:pt x="16" y="0"/>
                    <a:pt x="16" y="0"/>
                    <a:pt x="16" y="0"/>
                  </a:cubicBezTo>
                  <a:cubicBezTo>
                    <a:pt x="8" y="0"/>
                    <a:pt x="2" y="5"/>
                    <a:pt x="0" y="12"/>
                  </a:cubicBezTo>
                  <a:cubicBezTo>
                    <a:pt x="15" y="4"/>
                    <a:pt x="15" y="4"/>
                    <a:pt x="15" y="4"/>
                  </a:cubicBezTo>
                  <a:cubicBezTo>
                    <a:pt x="16" y="3"/>
                    <a:pt x="17" y="3"/>
                    <a:pt x="18" y="3"/>
                  </a:cubicBezTo>
                  <a:cubicBezTo>
                    <a:pt x="22" y="2"/>
                    <a:pt x="26" y="3"/>
                    <a:pt x="29" y="7"/>
                  </a:cubicBezTo>
                  <a:cubicBezTo>
                    <a:pt x="29" y="6"/>
                    <a:pt x="30" y="6"/>
                    <a:pt x="30" y="6"/>
                  </a:cubicBezTo>
                  <a:cubicBezTo>
                    <a:pt x="31" y="6"/>
                    <a:pt x="32" y="6"/>
                    <a:pt x="32" y="7"/>
                  </a:cubicBezTo>
                  <a:cubicBezTo>
                    <a:pt x="34" y="3"/>
                    <a:pt x="34" y="3"/>
                    <a:pt x="34" y="3"/>
                  </a:cubicBezTo>
                  <a:cubicBezTo>
                    <a:pt x="31" y="1"/>
                    <a:pt x="28" y="0"/>
                    <a:pt x="2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44" name="Freeform 295"/>
            <p:cNvSpPr/>
            <p:nvPr/>
          </p:nvSpPr>
          <p:spPr bwMode="auto">
            <a:xfrm>
              <a:off x="2189675" y="6014823"/>
              <a:ext cx="0" cy="7884"/>
            </a:xfrm>
            <a:custGeom>
              <a:avLst/>
              <a:gdLst>
                <a:gd name="T0" fmla="*/ 7884 h 1"/>
                <a:gd name="T1" fmla="*/ 0 h 1"/>
                <a:gd name="T2" fmla="*/ 7884 h 1"/>
                <a:gd name="T3" fmla="*/ 7884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cubicBezTo>
                    <a:pt x="0" y="1"/>
                    <a:pt x="0" y="1"/>
                    <a:pt x="0" y="0"/>
                  </a:cubicBezTo>
                  <a:cubicBezTo>
                    <a:pt x="0" y="1"/>
                    <a:pt x="0" y="1"/>
                    <a:pt x="0" y="1"/>
                  </a:cubicBezTo>
                  <a:cubicBezTo>
                    <a:pt x="0" y="1"/>
                    <a:pt x="0" y="1"/>
                    <a:pt x="0"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45" name="Freeform 296"/>
            <p:cNvSpPr/>
            <p:nvPr/>
          </p:nvSpPr>
          <p:spPr bwMode="auto">
            <a:xfrm>
              <a:off x="2418299" y="6042416"/>
              <a:ext cx="118254" cy="299577"/>
            </a:xfrm>
            <a:custGeom>
              <a:avLst/>
              <a:gdLst>
                <a:gd name="T0" fmla="*/ 102128 w 22"/>
                <a:gd name="T1" fmla="*/ 16049 h 56"/>
                <a:gd name="T2" fmla="*/ 102128 w 22"/>
                <a:gd name="T3" fmla="*/ 0 h 56"/>
                <a:gd name="T4" fmla="*/ 96753 w 22"/>
                <a:gd name="T5" fmla="*/ 10699 h 56"/>
                <a:gd name="T6" fmla="*/ 107504 w 22"/>
                <a:gd name="T7" fmla="*/ 80244 h 56"/>
                <a:gd name="T8" fmla="*/ 91378 w 22"/>
                <a:gd name="T9" fmla="*/ 155138 h 56"/>
                <a:gd name="T10" fmla="*/ 43001 w 22"/>
                <a:gd name="T11" fmla="*/ 246081 h 56"/>
                <a:gd name="T12" fmla="*/ 0 w 22"/>
                <a:gd name="T13" fmla="*/ 299577 h 56"/>
                <a:gd name="T14" fmla="*/ 53752 w 22"/>
                <a:gd name="T15" fmla="*/ 246081 h 56"/>
                <a:gd name="T16" fmla="*/ 102128 w 22"/>
                <a:gd name="T17" fmla="*/ 160488 h 56"/>
                <a:gd name="T18" fmla="*/ 112879 w 22"/>
                <a:gd name="T19" fmla="*/ 80244 h 56"/>
                <a:gd name="T20" fmla="*/ 102128 w 22"/>
                <a:gd name="T21" fmla="*/ 16049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56"/>
                <a:gd name="T35" fmla="*/ 22 w 22"/>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56">
                  <a:moveTo>
                    <a:pt x="19" y="3"/>
                  </a:moveTo>
                  <a:cubicBezTo>
                    <a:pt x="19" y="3"/>
                    <a:pt x="19" y="1"/>
                    <a:pt x="19" y="0"/>
                  </a:cubicBezTo>
                  <a:cubicBezTo>
                    <a:pt x="19" y="0"/>
                    <a:pt x="18" y="1"/>
                    <a:pt x="18" y="2"/>
                  </a:cubicBezTo>
                  <a:cubicBezTo>
                    <a:pt x="19" y="8"/>
                    <a:pt x="20" y="15"/>
                    <a:pt x="20" y="15"/>
                  </a:cubicBezTo>
                  <a:cubicBezTo>
                    <a:pt x="20" y="15"/>
                    <a:pt x="19" y="22"/>
                    <a:pt x="17" y="29"/>
                  </a:cubicBezTo>
                  <a:cubicBezTo>
                    <a:pt x="15" y="37"/>
                    <a:pt x="10" y="44"/>
                    <a:pt x="8" y="46"/>
                  </a:cubicBezTo>
                  <a:cubicBezTo>
                    <a:pt x="5" y="50"/>
                    <a:pt x="3" y="52"/>
                    <a:pt x="0" y="56"/>
                  </a:cubicBezTo>
                  <a:cubicBezTo>
                    <a:pt x="4" y="53"/>
                    <a:pt x="6" y="51"/>
                    <a:pt x="10" y="46"/>
                  </a:cubicBezTo>
                  <a:cubicBezTo>
                    <a:pt x="11" y="45"/>
                    <a:pt x="16" y="37"/>
                    <a:pt x="19" y="30"/>
                  </a:cubicBezTo>
                  <a:cubicBezTo>
                    <a:pt x="21" y="22"/>
                    <a:pt x="21" y="15"/>
                    <a:pt x="21" y="15"/>
                  </a:cubicBezTo>
                  <a:cubicBezTo>
                    <a:pt x="22" y="14"/>
                    <a:pt x="21" y="9"/>
                    <a:pt x="19"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46" name="Freeform 297"/>
            <p:cNvSpPr/>
            <p:nvPr/>
          </p:nvSpPr>
          <p:spPr bwMode="auto">
            <a:xfrm>
              <a:off x="2260627" y="5703421"/>
              <a:ext cx="236508" cy="260159"/>
            </a:xfrm>
            <a:custGeom>
              <a:avLst/>
              <a:gdLst>
                <a:gd name="T0" fmla="*/ 231133 w 44"/>
                <a:gd name="T1" fmla="*/ 238479 h 48"/>
                <a:gd name="T2" fmla="*/ 220382 w 44"/>
                <a:gd name="T3" fmla="*/ 200539 h 48"/>
                <a:gd name="T4" fmla="*/ 198882 w 44"/>
                <a:gd name="T5" fmla="*/ 146339 h 48"/>
                <a:gd name="T6" fmla="*/ 150505 w 44"/>
                <a:gd name="T7" fmla="*/ 81300 h 48"/>
                <a:gd name="T8" fmla="*/ 69877 w 44"/>
                <a:gd name="T9" fmla="*/ 21680 h 48"/>
                <a:gd name="T10" fmla="*/ 0 w 44"/>
                <a:gd name="T11" fmla="*/ 0 h 48"/>
                <a:gd name="T12" fmla="*/ 64502 w 44"/>
                <a:gd name="T13" fmla="*/ 27100 h 48"/>
                <a:gd name="T14" fmla="*/ 145130 w 44"/>
                <a:gd name="T15" fmla="*/ 86720 h 48"/>
                <a:gd name="T16" fmla="*/ 193507 w 44"/>
                <a:gd name="T17" fmla="*/ 146339 h 48"/>
                <a:gd name="T18" fmla="*/ 231133 w 44"/>
                <a:gd name="T19" fmla="*/ 260159 h 48"/>
                <a:gd name="T20" fmla="*/ 236508 w 44"/>
                <a:gd name="T21" fmla="*/ 260159 h 48"/>
                <a:gd name="T22" fmla="*/ 231133 w 44"/>
                <a:gd name="T23" fmla="*/ 238479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48"/>
                <a:gd name="T38" fmla="*/ 44 w 44"/>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48">
                  <a:moveTo>
                    <a:pt x="43" y="44"/>
                  </a:moveTo>
                  <a:cubicBezTo>
                    <a:pt x="43" y="41"/>
                    <a:pt x="42" y="40"/>
                    <a:pt x="41" y="37"/>
                  </a:cubicBezTo>
                  <a:cubicBezTo>
                    <a:pt x="40" y="32"/>
                    <a:pt x="38" y="27"/>
                    <a:pt x="37" y="27"/>
                  </a:cubicBezTo>
                  <a:cubicBezTo>
                    <a:pt x="37" y="27"/>
                    <a:pt x="34" y="20"/>
                    <a:pt x="28" y="15"/>
                  </a:cubicBezTo>
                  <a:cubicBezTo>
                    <a:pt x="23" y="9"/>
                    <a:pt x="15" y="5"/>
                    <a:pt x="13" y="4"/>
                  </a:cubicBezTo>
                  <a:cubicBezTo>
                    <a:pt x="8" y="1"/>
                    <a:pt x="4" y="0"/>
                    <a:pt x="0" y="0"/>
                  </a:cubicBezTo>
                  <a:cubicBezTo>
                    <a:pt x="4" y="1"/>
                    <a:pt x="7" y="3"/>
                    <a:pt x="12" y="5"/>
                  </a:cubicBezTo>
                  <a:cubicBezTo>
                    <a:pt x="14" y="6"/>
                    <a:pt x="22" y="10"/>
                    <a:pt x="27" y="16"/>
                  </a:cubicBezTo>
                  <a:cubicBezTo>
                    <a:pt x="33" y="21"/>
                    <a:pt x="36" y="27"/>
                    <a:pt x="36" y="27"/>
                  </a:cubicBezTo>
                  <a:cubicBezTo>
                    <a:pt x="37" y="27"/>
                    <a:pt x="40" y="38"/>
                    <a:pt x="43" y="48"/>
                  </a:cubicBezTo>
                  <a:cubicBezTo>
                    <a:pt x="44" y="48"/>
                    <a:pt x="44" y="48"/>
                    <a:pt x="44" y="48"/>
                  </a:cubicBezTo>
                  <a:cubicBezTo>
                    <a:pt x="44" y="47"/>
                    <a:pt x="44" y="45"/>
                    <a:pt x="43" y="44"/>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7147" name="Freeform 298"/>
            <p:cNvSpPr/>
            <p:nvPr/>
          </p:nvSpPr>
          <p:spPr bwMode="auto">
            <a:xfrm>
              <a:off x="1862505" y="6487840"/>
              <a:ext cx="271984" cy="157672"/>
            </a:xfrm>
            <a:custGeom>
              <a:avLst/>
              <a:gdLst>
                <a:gd name="T0" fmla="*/ 255665 w 50"/>
                <a:gd name="T1" fmla="*/ 5437 h 29"/>
                <a:gd name="T2" fmla="*/ 195829 w 50"/>
                <a:gd name="T3" fmla="*/ 5437 h 29"/>
                <a:gd name="T4" fmla="*/ 168630 w 50"/>
                <a:gd name="T5" fmla="*/ 0 h 29"/>
                <a:gd name="T6" fmla="*/ 168630 w 50"/>
                <a:gd name="T7" fmla="*/ 54370 h 29"/>
                <a:gd name="T8" fmla="*/ 43517 w 50"/>
                <a:gd name="T9" fmla="*/ 54370 h 29"/>
                <a:gd name="T10" fmla="*/ 0 w 50"/>
                <a:gd name="T11" fmla="*/ 97865 h 29"/>
                <a:gd name="T12" fmla="*/ 0 w 50"/>
                <a:gd name="T13" fmla="*/ 114176 h 29"/>
                <a:gd name="T14" fmla="*/ 43517 w 50"/>
                <a:gd name="T15" fmla="*/ 157672 h 29"/>
                <a:gd name="T16" fmla="*/ 212148 w 50"/>
                <a:gd name="T17" fmla="*/ 157672 h 29"/>
                <a:gd name="T18" fmla="*/ 223027 w 50"/>
                <a:gd name="T19" fmla="*/ 157672 h 29"/>
                <a:gd name="T20" fmla="*/ 228467 w 50"/>
                <a:gd name="T21" fmla="*/ 157672 h 29"/>
                <a:gd name="T22" fmla="*/ 271984 w 50"/>
                <a:gd name="T23" fmla="*/ 114176 h 29"/>
                <a:gd name="T24" fmla="*/ 271984 w 50"/>
                <a:gd name="T25" fmla="*/ 0 h 29"/>
                <a:gd name="T26" fmla="*/ 255665 w 50"/>
                <a:gd name="T27" fmla="*/ 5437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29"/>
                <a:gd name="T44" fmla="*/ 50 w 50"/>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29">
                  <a:moveTo>
                    <a:pt x="47" y="1"/>
                  </a:moveTo>
                  <a:cubicBezTo>
                    <a:pt x="36" y="1"/>
                    <a:pt x="36" y="1"/>
                    <a:pt x="36" y="1"/>
                  </a:cubicBezTo>
                  <a:cubicBezTo>
                    <a:pt x="34" y="1"/>
                    <a:pt x="32" y="0"/>
                    <a:pt x="31" y="0"/>
                  </a:cubicBezTo>
                  <a:cubicBezTo>
                    <a:pt x="31" y="10"/>
                    <a:pt x="31" y="10"/>
                    <a:pt x="31" y="10"/>
                  </a:cubicBezTo>
                  <a:cubicBezTo>
                    <a:pt x="8" y="10"/>
                    <a:pt x="8" y="10"/>
                    <a:pt x="8" y="10"/>
                  </a:cubicBezTo>
                  <a:cubicBezTo>
                    <a:pt x="3" y="10"/>
                    <a:pt x="0" y="14"/>
                    <a:pt x="0" y="18"/>
                  </a:cubicBezTo>
                  <a:cubicBezTo>
                    <a:pt x="0" y="21"/>
                    <a:pt x="0" y="21"/>
                    <a:pt x="0" y="21"/>
                  </a:cubicBezTo>
                  <a:cubicBezTo>
                    <a:pt x="0" y="25"/>
                    <a:pt x="3" y="29"/>
                    <a:pt x="8" y="29"/>
                  </a:cubicBezTo>
                  <a:cubicBezTo>
                    <a:pt x="39" y="29"/>
                    <a:pt x="39" y="29"/>
                    <a:pt x="39" y="29"/>
                  </a:cubicBezTo>
                  <a:cubicBezTo>
                    <a:pt x="41" y="29"/>
                    <a:pt x="41" y="29"/>
                    <a:pt x="41" y="29"/>
                  </a:cubicBezTo>
                  <a:cubicBezTo>
                    <a:pt x="42" y="29"/>
                    <a:pt x="42" y="29"/>
                    <a:pt x="42" y="29"/>
                  </a:cubicBezTo>
                  <a:cubicBezTo>
                    <a:pt x="46" y="29"/>
                    <a:pt x="50" y="25"/>
                    <a:pt x="50" y="21"/>
                  </a:cubicBezTo>
                  <a:cubicBezTo>
                    <a:pt x="50" y="0"/>
                    <a:pt x="50" y="0"/>
                    <a:pt x="50" y="0"/>
                  </a:cubicBezTo>
                  <a:cubicBezTo>
                    <a:pt x="50" y="0"/>
                    <a:pt x="48" y="1"/>
                    <a:pt x="47"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47108" name="文本框 73"/>
          <p:cNvSpPr txBox="1">
            <a:spLocks noChangeArrowheads="1"/>
          </p:cNvSpPr>
          <p:nvPr/>
        </p:nvSpPr>
        <p:spPr bwMode="auto">
          <a:xfrm>
            <a:off x="1354138" y="1357313"/>
            <a:ext cx="42973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en-US" altLang="zh-CN" sz="2800" b="1">
                <a:latin typeface="微软雅黑" panose="020B0503020204020204" pitchFamily="34" charset="-122"/>
                <a:ea typeface="微软雅黑" panose="020B0503020204020204" pitchFamily="34" charset="-122"/>
              </a:rPr>
              <a:t>BIM</a:t>
            </a:r>
            <a:r>
              <a:rPr lang="zh-CN" altLang="en-US" sz="2800" b="1">
                <a:latin typeface="微软雅黑" panose="020B0503020204020204" pitchFamily="34" charset="-122"/>
                <a:ea typeface="微软雅黑" panose="020B0503020204020204" pitchFamily="34" charset="-122"/>
              </a:rPr>
              <a:t>技术辅助施工管理 </a:t>
            </a:r>
          </a:p>
        </p:txBody>
      </p:sp>
      <p:sp>
        <p:nvSpPr>
          <p:cNvPr id="70" name="圆角矩形 69"/>
          <p:cNvSpPr/>
          <p:nvPr/>
        </p:nvSpPr>
        <p:spPr>
          <a:xfrm>
            <a:off x="971550" y="1895475"/>
            <a:ext cx="7921625" cy="1408113"/>
          </a:xfrm>
          <a:prstGeom prst="roundRect">
            <a:avLst/>
          </a:prstGeom>
          <a:ln w="28575">
            <a:solidFill>
              <a:srgbClr val="0089CF"/>
            </a:solidFill>
            <a:prstDash val="dash"/>
          </a:ln>
        </p:spPr>
        <p:style>
          <a:lnRef idx="2">
            <a:schemeClr val="accent2"/>
          </a:lnRef>
          <a:fillRef idx="1">
            <a:schemeClr val="lt1"/>
          </a:fillRef>
          <a:effectRef idx="0">
            <a:schemeClr val="accent2"/>
          </a:effectRef>
          <a:fontRef idx="minor">
            <a:schemeClr val="dk1"/>
          </a:fontRef>
        </p:style>
        <p:txBody>
          <a:bodyPr>
            <a:spAutoFit/>
          </a:bodyPr>
          <a:lstStyle/>
          <a:p>
            <a:pPr indent="539750" fontAlgn="auto">
              <a:lnSpc>
                <a:spcPct val="150000"/>
              </a:lnSpc>
              <a:spcBef>
                <a:spcPts val="0"/>
              </a:spcBef>
              <a:spcAft>
                <a:spcPts val="0"/>
              </a:spcAft>
              <a:defRPr/>
            </a:pPr>
            <a:r>
              <a:rPr lang="zh-CN" altLang="en-US" dirty="0">
                <a:solidFill>
                  <a:schemeClr val="tx1"/>
                </a:solidFill>
                <a:latin typeface="黑体" panose="02010609060101010101" pitchFamily="49" charset="-122"/>
                <a:ea typeface="黑体" panose="02010609060101010101" pitchFamily="49" charset="-122"/>
              </a:rPr>
              <a:t>本工程采用</a:t>
            </a:r>
            <a:r>
              <a:rPr lang="en-US" altLang="zh-CN" dirty="0">
                <a:solidFill>
                  <a:schemeClr val="tx1"/>
                </a:solidFill>
                <a:latin typeface="黑体" panose="02010609060101010101" pitchFamily="49" charset="-122"/>
                <a:ea typeface="黑体" panose="02010609060101010101" pitchFamily="49" charset="-122"/>
              </a:rPr>
              <a:t>BIM</a:t>
            </a:r>
            <a:r>
              <a:rPr lang="zh-CN" altLang="en-US" dirty="0">
                <a:solidFill>
                  <a:schemeClr val="tx1"/>
                </a:solidFill>
                <a:latin typeface="黑体" panose="02010609060101010101" pitchFamily="49" charset="-122"/>
                <a:ea typeface="黑体" panose="02010609060101010101" pitchFamily="49" charset="-122"/>
              </a:rPr>
              <a:t>技术，对现场平面管理、机电管线布控等进行模拟分析，规避设计过程中的错误，解决施工中可能遇到的问题，降低返工工程量，降本增效。</a:t>
            </a:r>
            <a:endParaRPr lang="en-US" altLang="zh-CN" dirty="0">
              <a:solidFill>
                <a:schemeClr val="tx1"/>
              </a:solidFill>
              <a:latin typeface="黑体" panose="02010609060101010101" pitchFamily="49" charset="-122"/>
              <a:ea typeface="黑体" panose="02010609060101010101" pitchFamily="49" charset="-122"/>
            </a:endParaRPr>
          </a:p>
        </p:txBody>
      </p:sp>
      <p:pic>
        <p:nvPicPr>
          <p:cNvPr id="71" name="图片 6"/>
          <p:cNvPicPr>
            <a:picLocks noChangeAspect="1" noChangeArrowheads="1"/>
          </p:cNvPicPr>
          <p:nvPr/>
        </p:nvPicPr>
        <p:blipFill>
          <a:blip r:embed="rId4"/>
          <a:srcRect/>
          <a:stretch>
            <a:fillRect/>
          </a:stretch>
        </p:blipFill>
        <p:spPr bwMode="auto">
          <a:xfrm>
            <a:off x="2339975" y="3530600"/>
            <a:ext cx="4446588" cy="3159125"/>
          </a:xfrm>
          <a:prstGeom prst="rect">
            <a:avLst/>
          </a:prstGeom>
          <a:ln>
            <a:noFill/>
          </a:ln>
          <a:effectLst>
            <a:outerShdw blurRad="292100" dist="139700" dir="2700000" algn="tl" rotWithShape="0">
              <a:srgbClr val="333333">
                <a:alpha val="65000"/>
              </a:srgbClr>
            </a:outerShdw>
          </a:effectLst>
        </p:spPr>
      </p:pic>
    </p:spTree>
  </p:cSld>
  <p:clrMapOvr>
    <a:overrideClrMapping bg1="lt1" tx1="dk1" bg2="lt2" tx2="dk2" accent1="accent1" accent2="accent2" accent3="accent3" accent4="accent4" accent5="accent5" accent6="accent6" hlink="hlink" folHlink="folHlink"/>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施工亮点</a:t>
            </a:r>
            <a:endParaRPr lang="zh-CN" altLang="en-US" sz="3600" spc="-300" dirty="0">
              <a:solidFill>
                <a:schemeClr val="bg1"/>
              </a:solidFill>
              <a:latin typeface="黑体" panose="02010609060101010101" pitchFamily="49" charset="-122"/>
              <a:ea typeface="黑体" panose="02010609060101010101" pitchFamily="49" charset="-122"/>
            </a:endParaRPr>
          </a:p>
        </p:txBody>
      </p:sp>
      <p:sp>
        <p:nvSpPr>
          <p:cNvPr id="48130" name="文本框 1"/>
          <p:cNvSpPr txBox="1">
            <a:spLocks noChangeArrowheads="1"/>
          </p:cNvSpPr>
          <p:nvPr/>
        </p:nvSpPr>
        <p:spPr bwMode="auto">
          <a:xfrm>
            <a:off x="1354138" y="1357313"/>
            <a:ext cx="2786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a:spcBef>
                <a:spcPct val="50000"/>
              </a:spcBef>
            </a:pPr>
            <a:r>
              <a:rPr lang="zh-CN" altLang="en-US" sz="2800" b="1">
                <a:latin typeface="微软雅黑" panose="020B0503020204020204" pitchFamily="34" charset="-122"/>
                <a:ea typeface="微软雅黑" panose="020B0503020204020204" pitchFamily="34" charset="-122"/>
              </a:rPr>
              <a:t>信息化应用技术</a:t>
            </a:r>
          </a:p>
        </p:txBody>
      </p:sp>
      <p:grpSp>
        <p:nvGrpSpPr>
          <p:cNvPr id="48131" name="组合 31"/>
          <p:cNvGrpSpPr/>
          <p:nvPr/>
        </p:nvGrpSpPr>
        <p:grpSpPr bwMode="auto">
          <a:xfrm>
            <a:off x="395288" y="1341438"/>
            <a:ext cx="733425" cy="989012"/>
            <a:chOff x="1862505" y="5656119"/>
            <a:chExt cx="733175" cy="989393"/>
          </a:xfrm>
        </p:grpSpPr>
        <p:sp>
          <p:nvSpPr>
            <p:cNvPr id="48135" name="Freeform 262"/>
            <p:cNvSpPr/>
            <p:nvPr/>
          </p:nvSpPr>
          <p:spPr bwMode="auto">
            <a:xfrm>
              <a:off x="2560204" y="5939929"/>
              <a:ext cx="35476" cy="43360"/>
            </a:xfrm>
            <a:custGeom>
              <a:avLst/>
              <a:gdLst>
                <a:gd name="T0" fmla="*/ 10136 w 7"/>
                <a:gd name="T1" fmla="*/ 5420 h 8"/>
                <a:gd name="T2" fmla="*/ 30408 w 7"/>
                <a:gd name="T3" fmla="*/ 10840 h 8"/>
                <a:gd name="T4" fmla="*/ 35476 w 7"/>
                <a:gd name="T5" fmla="*/ 16260 h 8"/>
                <a:gd name="T6" fmla="*/ 35476 w 7"/>
                <a:gd name="T7" fmla="*/ 21680 h 8"/>
                <a:gd name="T8" fmla="*/ 20272 w 7"/>
                <a:gd name="T9" fmla="*/ 43360 h 8"/>
                <a:gd name="T10" fmla="*/ 10136 w 7"/>
                <a:gd name="T11" fmla="*/ 43360 h 8"/>
                <a:gd name="T12" fmla="*/ 5068 w 7"/>
                <a:gd name="T13" fmla="*/ 37940 h 8"/>
                <a:gd name="T14" fmla="*/ 0 w 7"/>
                <a:gd name="T15" fmla="*/ 16260 h 8"/>
                <a:gd name="T16" fmla="*/ 0 w 7"/>
                <a:gd name="T17" fmla="*/ 10840 h 8"/>
                <a:gd name="T18" fmla="*/ 0 w 7"/>
                <a:gd name="T19" fmla="*/ 5420 h 8"/>
                <a:gd name="T20" fmla="*/ 10136 w 7"/>
                <a:gd name="T21" fmla="*/ 542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8"/>
                <a:gd name="T35" fmla="*/ 7 w 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8">
                  <a:moveTo>
                    <a:pt x="2" y="1"/>
                  </a:moveTo>
                  <a:cubicBezTo>
                    <a:pt x="6" y="2"/>
                    <a:pt x="6" y="2"/>
                    <a:pt x="6" y="2"/>
                  </a:cubicBezTo>
                  <a:cubicBezTo>
                    <a:pt x="7" y="3"/>
                    <a:pt x="7" y="3"/>
                    <a:pt x="7" y="3"/>
                  </a:cubicBezTo>
                  <a:cubicBezTo>
                    <a:pt x="7" y="4"/>
                    <a:pt x="7" y="4"/>
                    <a:pt x="7" y="4"/>
                  </a:cubicBezTo>
                  <a:cubicBezTo>
                    <a:pt x="4" y="8"/>
                    <a:pt x="4" y="8"/>
                    <a:pt x="4" y="8"/>
                  </a:cubicBezTo>
                  <a:cubicBezTo>
                    <a:pt x="3" y="8"/>
                    <a:pt x="3" y="8"/>
                    <a:pt x="2" y="8"/>
                  </a:cubicBezTo>
                  <a:cubicBezTo>
                    <a:pt x="1" y="7"/>
                    <a:pt x="1" y="7"/>
                    <a:pt x="1" y="7"/>
                  </a:cubicBezTo>
                  <a:cubicBezTo>
                    <a:pt x="0" y="3"/>
                    <a:pt x="0" y="3"/>
                    <a:pt x="0" y="3"/>
                  </a:cubicBezTo>
                  <a:cubicBezTo>
                    <a:pt x="0" y="2"/>
                    <a:pt x="0" y="2"/>
                    <a:pt x="0" y="2"/>
                  </a:cubicBezTo>
                  <a:cubicBezTo>
                    <a:pt x="0" y="1"/>
                    <a:pt x="0" y="1"/>
                    <a:pt x="0" y="1"/>
                  </a:cubicBezTo>
                  <a:cubicBezTo>
                    <a:pt x="0" y="1"/>
                    <a:pt x="1" y="0"/>
                    <a:pt x="2"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36" name="Freeform 263"/>
            <p:cNvSpPr/>
            <p:nvPr/>
          </p:nvSpPr>
          <p:spPr bwMode="auto">
            <a:xfrm>
              <a:off x="2150257" y="5711304"/>
              <a:ext cx="299577" cy="610980"/>
            </a:xfrm>
            <a:custGeom>
              <a:avLst/>
              <a:gdLst>
                <a:gd name="T0" fmla="*/ 295635 w 76"/>
                <a:gd name="T1" fmla="*/ 610980 h 155"/>
                <a:gd name="T2" fmla="*/ 0 w 76"/>
                <a:gd name="T3" fmla="*/ 350821 h 155"/>
                <a:gd name="T4" fmla="*/ 0 w 76"/>
                <a:gd name="T5" fmla="*/ 346879 h 155"/>
                <a:gd name="T6" fmla="*/ 137963 w 76"/>
                <a:gd name="T7" fmla="*/ 0 h 155"/>
                <a:gd name="T8" fmla="*/ 141905 w 76"/>
                <a:gd name="T9" fmla="*/ 0 h 155"/>
                <a:gd name="T10" fmla="*/ 3942 w 76"/>
                <a:gd name="T11" fmla="*/ 346879 h 155"/>
                <a:gd name="T12" fmla="*/ 299577 w 76"/>
                <a:gd name="T13" fmla="*/ 603096 h 155"/>
                <a:gd name="T14" fmla="*/ 295635 w 76"/>
                <a:gd name="T15" fmla="*/ 610980 h 155"/>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55"/>
                <a:gd name="T26" fmla="*/ 76 w 76"/>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55">
                  <a:moveTo>
                    <a:pt x="75" y="155"/>
                  </a:moveTo>
                  <a:lnTo>
                    <a:pt x="0" y="89"/>
                  </a:lnTo>
                  <a:lnTo>
                    <a:pt x="0" y="88"/>
                  </a:lnTo>
                  <a:lnTo>
                    <a:pt x="35" y="0"/>
                  </a:lnTo>
                  <a:lnTo>
                    <a:pt x="36" y="0"/>
                  </a:lnTo>
                  <a:lnTo>
                    <a:pt x="1" y="88"/>
                  </a:lnTo>
                  <a:lnTo>
                    <a:pt x="76" y="153"/>
                  </a:lnTo>
                  <a:lnTo>
                    <a:pt x="75" y="15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37" name="Freeform 264"/>
            <p:cNvSpPr/>
            <p:nvPr/>
          </p:nvSpPr>
          <p:spPr bwMode="auto">
            <a:xfrm>
              <a:off x="1988643" y="5817733"/>
              <a:ext cx="201032" cy="134021"/>
            </a:xfrm>
            <a:custGeom>
              <a:avLst/>
              <a:gdLst>
                <a:gd name="T0" fmla="*/ 0 w 37"/>
                <a:gd name="T1" fmla="*/ 32165 h 25"/>
                <a:gd name="T2" fmla="*/ 103233 w 37"/>
                <a:gd name="T3" fmla="*/ 134021 h 25"/>
                <a:gd name="T4" fmla="*/ 201032 w 37"/>
                <a:gd name="T5" fmla="*/ 32165 h 25"/>
                <a:gd name="T6" fmla="*/ 195599 w 37"/>
                <a:gd name="T7" fmla="*/ 0 h 25"/>
                <a:gd name="T8" fmla="*/ 5433 w 37"/>
                <a:gd name="T9" fmla="*/ 0 h 25"/>
                <a:gd name="T10" fmla="*/ 0 w 37"/>
                <a:gd name="T11" fmla="*/ 32165 h 25"/>
                <a:gd name="T12" fmla="*/ 0 60000 65536"/>
                <a:gd name="T13" fmla="*/ 0 60000 65536"/>
                <a:gd name="T14" fmla="*/ 0 60000 65536"/>
                <a:gd name="T15" fmla="*/ 0 60000 65536"/>
                <a:gd name="T16" fmla="*/ 0 60000 65536"/>
                <a:gd name="T17" fmla="*/ 0 60000 65536"/>
                <a:gd name="T18" fmla="*/ 0 w 37"/>
                <a:gd name="T19" fmla="*/ 0 h 25"/>
                <a:gd name="T20" fmla="*/ 37 w 3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37" h="25">
                  <a:moveTo>
                    <a:pt x="0" y="6"/>
                  </a:moveTo>
                  <a:cubicBezTo>
                    <a:pt x="0" y="17"/>
                    <a:pt x="8" y="25"/>
                    <a:pt x="19" y="25"/>
                  </a:cubicBezTo>
                  <a:cubicBezTo>
                    <a:pt x="29" y="25"/>
                    <a:pt x="37" y="17"/>
                    <a:pt x="37" y="6"/>
                  </a:cubicBezTo>
                  <a:cubicBezTo>
                    <a:pt x="37" y="4"/>
                    <a:pt x="37" y="2"/>
                    <a:pt x="36" y="0"/>
                  </a:cubicBezTo>
                  <a:cubicBezTo>
                    <a:pt x="1" y="0"/>
                    <a:pt x="1" y="0"/>
                    <a:pt x="1" y="0"/>
                  </a:cubicBezTo>
                  <a:cubicBezTo>
                    <a:pt x="1" y="2"/>
                    <a:pt x="0" y="4"/>
                    <a:pt x="0" y="6"/>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38" name="Freeform 265"/>
            <p:cNvSpPr/>
            <p:nvPr/>
          </p:nvSpPr>
          <p:spPr bwMode="auto">
            <a:xfrm>
              <a:off x="2016235" y="5754664"/>
              <a:ext cx="145847" cy="23651"/>
            </a:xfrm>
            <a:custGeom>
              <a:avLst/>
              <a:gdLst>
                <a:gd name="T0" fmla="*/ 75624 w 27"/>
                <a:gd name="T1" fmla="*/ 0 h 5"/>
                <a:gd name="T2" fmla="*/ 0 w 27"/>
                <a:gd name="T3" fmla="*/ 23651 h 5"/>
                <a:gd name="T4" fmla="*/ 145847 w 27"/>
                <a:gd name="T5" fmla="*/ 23651 h 5"/>
                <a:gd name="T6" fmla="*/ 75624 w 27"/>
                <a:gd name="T7" fmla="*/ 0 h 5"/>
                <a:gd name="T8" fmla="*/ 0 60000 65536"/>
                <a:gd name="T9" fmla="*/ 0 60000 65536"/>
                <a:gd name="T10" fmla="*/ 0 60000 65536"/>
                <a:gd name="T11" fmla="*/ 0 60000 65536"/>
                <a:gd name="T12" fmla="*/ 0 w 27"/>
                <a:gd name="T13" fmla="*/ 0 h 5"/>
                <a:gd name="T14" fmla="*/ 27 w 27"/>
                <a:gd name="T15" fmla="*/ 5 h 5"/>
              </a:gdLst>
              <a:ahLst/>
              <a:cxnLst>
                <a:cxn ang="T8">
                  <a:pos x="T0" y="T1"/>
                </a:cxn>
                <a:cxn ang="T9">
                  <a:pos x="T2" y="T3"/>
                </a:cxn>
                <a:cxn ang="T10">
                  <a:pos x="T4" y="T5"/>
                </a:cxn>
                <a:cxn ang="T11">
                  <a:pos x="T6" y="T7"/>
                </a:cxn>
              </a:cxnLst>
              <a:rect l="T12" t="T13" r="T14" b="T15"/>
              <a:pathLst>
                <a:path w="27" h="5">
                  <a:moveTo>
                    <a:pt x="14" y="0"/>
                  </a:moveTo>
                  <a:cubicBezTo>
                    <a:pt x="8" y="0"/>
                    <a:pt x="4" y="2"/>
                    <a:pt x="0" y="5"/>
                  </a:cubicBezTo>
                  <a:cubicBezTo>
                    <a:pt x="27" y="5"/>
                    <a:pt x="27" y="5"/>
                    <a:pt x="27" y="5"/>
                  </a:cubicBezTo>
                  <a:cubicBezTo>
                    <a:pt x="23" y="2"/>
                    <a:pt x="19" y="0"/>
                    <a:pt x="1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39" name="Freeform 266"/>
            <p:cNvSpPr/>
            <p:nvPr/>
          </p:nvSpPr>
          <p:spPr bwMode="auto">
            <a:xfrm>
              <a:off x="2004410" y="5801966"/>
              <a:ext cx="3942" cy="3942"/>
            </a:xfrm>
            <a:custGeom>
              <a:avLst/>
              <a:gdLst>
                <a:gd name="T0" fmla="*/ 0 w 1"/>
                <a:gd name="T1" fmla="*/ 0 h 1"/>
                <a:gd name="T2" fmla="*/ 0 w 1"/>
                <a:gd name="T3" fmla="*/ 3942 h 1"/>
                <a:gd name="T4" fmla="*/ 3942 w 1"/>
                <a:gd name="T5" fmla="*/ 3942 h 1"/>
                <a:gd name="T6" fmla="*/ 3942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1"/>
                    <a:pt x="0" y="1"/>
                  </a:cubicBezTo>
                  <a:cubicBezTo>
                    <a:pt x="1" y="1"/>
                    <a:pt x="1" y="1"/>
                    <a:pt x="1" y="1"/>
                  </a:cubicBezTo>
                  <a:cubicBezTo>
                    <a:pt x="1" y="0"/>
                    <a:pt x="1" y="0"/>
                    <a:pt x="1" y="0"/>
                  </a:cubicBezTo>
                  <a:lnTo>
                    <a:pt x="0"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40" name="Freeform 267"/>
            <p:cNvSpPr/>
            <p:nvPr/>
          </p:nvSpPr>
          <p:spPr bwMode="auto">
            <a:xfrm>
              <a:off x="2024119" y="5801966"/>
              <a:ext cx="7884" cy="3942"/>
            </a:xfrm>
            <a:custGeom>
              <a:avLst/>
              <a:gdLst>
                <a:gd name="T0" fmla="*/ 0 w 2"/>
                <a:gd name="T1" fmla="*/ 3942 h 1"/>
                <a:gd name="T2" fmla="*/ 7884 w 2"/>
                <a:gd name="T3" fmla="*/ 3942 h 1"/>
                <a:gd name="T4" fmla="*/ 0 w 2"/>
                <a:gd name="T5" fmla="*/ 0 h 1"/>
                <a:gd name="T6" fmla="*/ 0 w 2"/>
                <a:gd name="T7" fmla="*/ 3942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lnTo>
                    <a:pt x="2" y="1"/>
                  </a:ln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41" name="Freeform 268"/>
            <p:cNvSpPr/>
            <p:nvPr/>
          </p:nvSpPr>
          <p:spPr bwMode="auto">
            <a:xfrm>
              <a:off x="2039886" y="5801966"/>
              <a:ext cx="11825" cy="3942"/>
            </a:xfrm>
            <a:custGeom>
              <a:avLst/>
              <a:gdLst>
                <a:gd name="T0" fmla="*/ 0 w 3"/>
                <a:gd name="T1" fmla="*/ 3942 h 1"/>
                <a:gd name="T2" fmla="*/ 11825 w 3"/>
                <a:gd name="T3" fmla="*/ 3942 h 1"/>
                <a:gd name="T4" fmla="*/ 7883 w 3"/>
                <a:gd name="T5" fmla="*/ 0 h 1"/>
                <a:gd name="T6" fmla="*/ 0 w 3"/>
                <a:gd name="T7" fmla="*/ 3942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1"/>
                  </a:lnTo>
                  <a:lnTo>
                    <a:pt x="2"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42" name="Freeform 269"/>
            <p:cNvSpPr/>
            <p:nvPr/>
          </p:nvSpPr>
          <p:spPr bwMode="auto">
            <a:xfrm>
              <a:off x="2063537" y="5801966"/>
              <a:ext cx="11825" cy="3942"/>
            </a:xfrm>
            <a:custGeom>
              <a:avLst/>
              <a:gdLst>
                <a:gd name="T0" fmla="*/ 0 w 3"/>
                <a:gd name="T1" fmla="*/ 3942 h 1"/>
                <a:gd name="T2" fmla="*/ 11825 w 3"/>
                <a:gd name="T3" fmla="*/ 3942 h 1"/>
                <a:gd name="T4" fmla="*/ 3942 w 3"/>
                <a:gd name="T5" fmla="*/ 0 h 1"/>
                <a:gd name="T6" fmla="*/ 0 w 3"/>
                <a:gd name="T7" fmla="*/ 3942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1"/>
                  </a:lnTo>
                  <a:lnTo>
                    <a:pt x="1"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43" name="Freeform 270"/>
            <p:cNvSpPr/>
            <p:nvPr/>
          </p:nvSpPr>
          <p:spPr bwMode="auto">
            <a:xfrm>
              <a:off x="2087188" y="5801966"/>
              <a:ext cx="3942" cy="3942"/>
            </a:xfrm>
            <a:custGeom>
              <a:avLst/>
              <a:gdLst>
                <a:gd name="T0" fmla="*/ 0 w 1"/>
                <a:gd name="T1" fmla="*/ 3942 h 1"/>
                <a:gd name="T2" fmla="*/ 3942 w 1"/>
                <a:gd name="T3" fmla="*/ 3942 h 1"/>
                <a:gd name="T4" fmla="*/ 3942 w 1"/>
                <a:gd name="T5" fmla="*/ 0 h 1"/>
                <a:gd name="T6" fmla="*/ 0 w 1"/>
                <a:gd name="T7" fmla="*/ 394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1"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44" name="Freeform 271"/>
            <p:cNvSpPr/>
            <p:nvPr/>
          </p:nvSpPr>
          <p:spPr bwMode="auto">
            <a:xfrm>
              <a:off x="2075362" y="5790141"/>
              <a:ext cx="11825" cy="11825"/>
            </a:xfrm>
            <a:custGeom>
              <a:avLst/>
              <a:gdLst>
                <a:gd name="T0" fmla="*/ 11825 w 3"/>
                <a:gd name="T1" fmla="*/ 0 h 3"/>
                <a:gd name="T2" fmla="*/ 0 w 3"/>
                <a:gd name="T3" fmla="*/ 0 h 3"/>
                <a:gd name="T4" fmla="*/ 0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0"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45" name="Freeform 272"/>
            <p:cNvSpPr/>
            <p:nvPr/>
          </p:nvSpPr>
          <p:spPr bwMode="auto">
            <a:xfrm>
              <a:off x="2051712" y="5790141"/>
              <a:ext cx="11825" cy="11825"/>
            </a:xfrm>
            <a:custGeom>
              <a:avLst/>
              <a:gdLst>
                <a:gd name="T0" fmla="*/ 7883 w 3"/>
                <a:gd name="T1" fmla="*/ 11825 h 3"/>
                <a:gd name="T2" fmla="*/ 11825 w 3"/>
                <a:gd name="T3" fmla="*/ 0 h 3"/>
                <a:gd name="T4" fmla="*/ 0 w 3"/>
                <a:gd name="T5" fmla="*/ 0 h 3"/>
                <a:gd name="T6" fmla="*/ 7883 w 3"/>
                <a:gd name="T7" fmla="*/ 11825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2" y="3"/>
                  </a:moveTo>
                  <a:lnTo>
                    <a:pt x="3" y="0"/>
                  </a:lnTo>
                  <a:lnTo>
                    <a:pt x="0" y="0"/>
                  </a:lnTo>
                  <a:lnTo>
                    <a:pt x="2" y="3"/>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46" name="Freeform 273"/>
            <p:cNvSpPr/>
            <p:nvPr/>
          </p:nvSpPr>
          <p:spPr bwMode="auto">
            <a:xfrm>
              <a:off x="2032003" y="5790141"/>
              <a:ext cx="7884" cy="11825"/>
            </a:xfrm>
            <a:custGeom>
              <a:avLst/>
              <a:gdLst>
                <a:gd name="T0" fmla="*/ 7884 w 2"/>
                <a:gd name="T1" fmla="*/ 0 h 3"/>
                <a:gd name="T2" fmla="*/ 0 w 2"/>
                <a:gd name="T3" fmla="*/ 0 h 3"/>
                <a:gd name="T4" fmla="*/ 3942 w 2"/>
                <a:gd name="T5" fmla="*/ 11825 h 3"/>
                <a:gd name="T6" fmla="*/ 788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0"/>
                  </a:lnTo>
                  <a:lnTo>
                    <a:pt x="1"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47" name="Freeform 274"/>
            <p:cNvSpPr/>
            <p:nvPr/>
          </p:nvSpPr>
          <p:spPr bwMode="auto">
            <a:xfrm>
              <a:off x="2016235" y="5790141"/>
              <a:ext cx="7884" cy="11825"/>
            </a:xfrm>
            <a:custGeom>
              <a:avLst/>
              <a:gdLst>
                <a:gd name="T0" fmla="*/ 7884 w 2"/>
                <a:gd name="T1" fmla="*/ 0 h 3"/>
                <a:gd name="T2" fmla="*/ 0 w 2"/>
                <a:gd name="T3" fmla="*/ 0 h 3"/>
                <a:gd name="T4" fmla="*/ 0 w 2"/>
                <a:gd name="T5" fmla="*/ 11825 h 3"/>
                <a:gd name="T6" fmla="*/ 788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0"/>
                  </a:lnTo>
                  <a:lnTo>
                    <a:pt x="0"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48" name="Freeform 275"/>
            <p:cNvSpPr/>
            <p:nvPr/>
          </p:nvSpPr>
          <p:spPr bwMode="auto">
            <a:xfrm>
              <a:off x="2106897" y="5801966"/>
              <a:ext cx="3942" cy="3942"/>
            </a:xfrm>
            <a:custGeom>
              <a:avLst/>
              <a:gdLst>
                <a:gd name="T0" fmla="*/ 0 w 1"/>
                <a:gd name="T1" fmla="*/ 3942 h 1"/>
                <a:gd name="T2" fmla="*/ 3942 w 1"/>
                <a:gd name="T3" fmla="*/ 3942 h 1"/>
                <a:gd name="T4" fmla="*/ 0 w 1"/>
                <a:gd name="T5" fmla="*/ 0 h 1"/>
                <a:gd name="T6" fmla="*/ 0 w 1"/>
                <a:gd name="T7" fmla="*/ 394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49" name="Freeform 276"/>
            <p:cNvSpPr/>
            <p:nvPr/>
          </p:nvSpPr>
          <p:spPr bwMode="auto">
            <a:xfrm>
              <a:off x="2122664" y="5801966"/>
              <a:ext cx="11825" cy="3942"/>
            </a:xfrm>
            <a:custGeom>
              <a:avLst/>
              <a:gdLst>
                <a:gd name="T0" fmla="*/ 7883 w 3"/>
                <a:gd name="T1" fmla="*/ 0 h 1"/>
                <a:gd name="T2" fmla="*/ 0 w 3"/>
                <a:gd name="T3" fmla="*/ 3942 h 1"/>
                <a:gd name="T4" fmla="*/ 11825 w 3"/>
                <a:gd name="T5" fmla="*/ 3942 h 1"/>
                <a:gd name="T6" fmla="*/ 7883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2" y="0"/>
                  </a:moveTo>
                  <a:lnTo>
                    <a:pt x="0" y="1"/>
                  </a:lnTo>
                  <a:lnTo>
                    <a:pt x="3" y="1"/>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50" name="Freeform 277"/>
            <p:cNvSpPr/>
            <p:nvPr/>
          </p:nvSpPr>
          <p:spPr bwMode="auto">
            <a:xfrm>
              <a:off x="2138431" y="5801966"/>
              <a:ext cx="15767" cy="3942"/>
            </a:xfrm>
            <a:custGeom>
              <a:avLst/>
              <a:gdLst>
                <a:gd name="T0" fmla="*/ 0 w 4"/>
                <a:gd name="T1" fmla="*/ 3942 h 1"/>
                <a:gd name="T2" fmla="*/ 15767 w 4"/>
                <a:gd name="T3" fmla="*/ 3942 h 1"/>
                <a:gd name="T4" fmla="*/ 11825 w 4"/>
                <a:gd name="T5" fmla="*/ 0 h 1"/>
                <a:gd name="T6" fmla="*/ 0 w 4"/>
                <a:gd name="T7" fmla="*/ 3942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0" y="1"/>
                  </a:moveTo>
                  <a:lnTo>
                    <a:pt x="4" y="1"/>
                  </a:lnTo>
                  <a:lnTo>
                    <a:pt x="3"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51" name="Freeform 278"/>
            <p:cNvSpPr/>
            <p:nvPr/>
          </p:nvSpPr>
          <p:spPr bwMode="auto">
            <a:xfrm>
              <a:off x="2166024" y="5801966"/>
              <a:ext cx="7884" cy="3942"/>
            </a:xfrm>
            <a:custGeom>
              <a:avLst/>
              <a:gdLst>
                <a:gd name="T0" fmla="*/ 7884 w 2"/>
                <a:gd name="T1" fmla="*/ 0 h 1"/>
                <a:gd name="T2" fmla="*/ 0 w 2"/>
                <a:gd name="T3" fmla="*/ 3942 h 1"/>
                <a:gd name="T4" fmla="*/ 7884 w 2"/>
                <a:gd name="T5" fmla="*/ 3942 h 1"/>
                <a:gd name="T6" fmla="*/ 7884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1"/>
                  </a:lnTo>
                  <a:lnTo>
                    <a:pt x="2" y="1"/>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52" name="Freeform 279"/>
            <p:cNvSpPr/>
            <p:nvPr/>
          </p:nvSpPr>
          <p:spPr bwMode="auto">
            <a:xfrm>
              <a:off x="2154198" y="5790141"/>
              <a:ext cx="11825" cy="11825"/>
            </a:xfrm>
            <a:custGeom>
              <a:avLst/>
              <a:gdLst>
                <a:gd name="T0" fmla="*/ 11825 w 3"/>
                <a:gd name="T1" fmla="*/ 0 h 3"/>
                <a:gd name="T2" fmla="*/ 11825 w 3"/>
                <a:gd name="T3" fmla="*/ 0 h 3"/>
                <a:gd name="T4" fmla="*/ 0 w 3"/>
                <a:gd name="T5" fmla="*/ 0 h 3"/>
                <a:gd name="T6" fmla="*/ 0 w 3"/>
                <a:gd name="T7" fmla="*/ 11825 h 3"/>
                <a:gd name="T8" fmla="*/ 11825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0"/>
                  </a:moveTo>
                  <a:lnTo>
                    <a:pt x="3" y="0"/>
                  </a:lnTo>
                  <a:lnTo>
                    <a:pt x="0" y="0"/>
                  </a:lnTo>
                  <a:lnTo>
                    <a:pt x="0"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53" name="Freeform 280"/>
            <p:cNvSpPr/>
            <p:nvPr/>
          </p:nvSpPr>
          <p:spPr bwMode="auto">
            <a:xfrm>
              <a:off x="2134489" y="5790141"/>
              <a:ext cx="11825" cy="11825"/>
            </a:xfrm>
            <a:custGeom>
              <a:avLst/>
              <a:gdLst>
                <a:gd name="T0" fmla="*/ 11825 w 3"/>
                <a:gd name="T1" fmla="*/ 0 h 3"/>
                <a:gd name="T2" fmla="*/ 0 w 3"/>
                <a:gd name="T3" fmla="*/ 0 h 3"/>
                <a:gd name="T4" fmla="*/ 3942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1"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54" name="Freeform 281"/>
            <p:cNvSpPr/>
            <p:nvPr/>
          </p:nvSpPr>
          <p:spPr bwMode="auto">
            <a:xfrm>
              <a:off x="2110839" y="5790141"/>
              <a:ext cx="11825" cy="11825"/>
            </a:xfrm>
            <a:custGeom>
              <a:avLst/>
              <a:gdLst>
                <a:gd name="T0" fmla="*/ 11825 w 3"/>
                <a:gd name="T1" fmla="*/ 0 h 3"/>
                <a:gd name="T2" fmla="*/ 0 w 3"/>
                <a:gd name="T3" fmla="*/ 0 h 3"/>
                <a:gd name="T4" fmla="*/ 7883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2"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55" name="Freeform 282"/>
            <p:cNvSpPr/>
            <p:nvPr/>
          </p:nvSpPr>
          <p:spPr bwMode="auto">
            <a:xfrm>
              <a:off x="2091130" y="5790141"/>
              <a:ext cx="15767" cy="11825"/>
            </a:xfrm>
            <a:custGeom>
              <a:avLst/>
              <a:gdLst>
                <a:gd name="T0" fmla="*/ 15767 w 4"/>
                <a:gd name="T1" fmla="*/ 0 h 3"/>
                <a:gd name="T2" fmla="*/ 0 w 4"/>
                <a:gd name="T3" fmla="*/ 0 h 3"/>
                <a:gd name="T4" fmla="*/ 3942 w 4"/>
                <a:gd name="T5" fmla="*/ 11825 h 3"/>
                <a:gd name="T6" fmla="*/ 15767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0" y="0"/>
                  </a:lnTo>
                  <a:lnTo>
                    <a:pt x="1" y="3"/>
                  </a:lnTo>
                  <a:lnTo>
                    <a:pt x="4"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56" name="Freeform 283"/>
            <p:cNvSpPr/>
            <p:nvPr/>
          </p:nvSpPr>
          <p:spPr bwMode="auto">
            <a:xfrm>
              <a:off x="1925574" y="5667945"/>
              <a:ext cx="67011" cy="145847"/>
            </a:xfrm>
            <a:custGeom>
              <a:avLst/>
              <a:gdLst>
                <a:gd name="T0" fmla="*/ 55843 w 12"/>
                <a:gd name="T1" fmla="*/ 75624 h 27"/>
                <a:gd name="T2" fmla="*/ 50258 w 12"/>
                <a:gd name="T3" fmla="*/ 59419 h 27"/>
                <a:gd name="T4" fmla="*/ 44674 w 12"/>
                <a:gd name="T5" fmla="*/ 70223 h 27"/>
                <a:gd name="T6" fmla="*/ 44674 w 12"/>
                <a:gd name="T7" fmla="*/ 54017 h 27"/>
                <a:gd name="T8" fmla="*/ 27921 w 12"/>
                <a:gd name="T9" fmla="*/ 32410 h 27"/>
                <a:gd name="T10" fmla="*/ 22337 w 12"/>
                <a:gd name="T11" fmla="*/ 37812 h 27"/>
                <a:gd name="T12" fmla="*/ 22337 w 12"/>
                <a:gd name="T13" fmla="*/ 21607 h 27"/>
                <a:gd name="T14" fmla="*/ 0 w 12"/>
                <a:gd name="T15" fmla="*/ 0 h 27"/>
                <a:gd name="T16" fmla="*/ 5584 w 12"/>
                <a:gd name="T17" fmla="*/ 48616 h 27"/>
                <a:gd name="T18" fmla="*/ 22337 w 12"/>
                <a:gd name="T19" fmla="*/ 54017 h 27"/>
                <a:gd name="T20" fmla="*/ 5584 w 12"/>
                <a:gd name="T21" fmla="*/ 59419 h 27"/>
                <a:gd name="T22" fmla="*/ 16753 w 12"/>
                <a:gd name="T23" fmla="*/ 75624 h 27"/>
                <a:gd name="T24" fmla="*/ 33506 w 12"/>
                <a:gd name="T25" fmla="*/ 91830 h 27"/>
                <a:gd name="T26" fmla="*/ 22337 w 12"/>
                <a:gd name="T27" fmla="*/ 91830 h 27"/>
                <a:gd name="T28" fmla="*/ 27921 w 12"/>
                <a:gd name="T29" fmla="*/ 108035 h 27"/>
                <a:gd name="T30" fmla="*/ 50258 w 12"/>
                <a:gd name="T31" fmla="*/ 118838 h 27"/>
                <a:gd name="T32" fmla="*/ 39090 w 12"/>
                <a:gd name="T33" fmla="*/ 118838 h 27"/>
                <a:gd name="T34" fmla="*/ 67011 w 12"/>
                <a:gd name="T35" fmla="*/ 145847 h 27"/>
                <a:gd name="T36" fmla="*/ 61427 w 12"/>
                <a:gd name="T37" fmla="*/ 91830 h 27"/>
                <a:gd name="T38" fmla="*/ 50258 w 12"/>
                <a:gd name="T39" fmla="*/ 97231 h 27"/>
                <a:gd name="T40" fmla="*/ 55843 w 12"/>
                <a:gd name="T41" fmla="*/ 75624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27"/>
                <a:gd name="T65" fmla="*/ 12 w 12"/>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27">
                  <a:moveTo>
                    <a:pt x="10" y="14"/>
                  </a:moveTo>
                  <a:cubicBezTo>
                    <a:pt x="10" y="13"/>
                    <a:pt x="9" y="13"/>
                    <a:pt x="9" y="11"/>
                  </a:cubicBezTo>
                  <a:cubicBezTo>
                    <a:pt x="8" y="13"/>
                    <a:pt x="8" y="13"/>
                    <a:pt x="8" y="13"/>
                  </a:cubicBezTo>
                  <a:cubicBezTo>
                    <a:pt x="8" y="10"/>
                    <a:pt x="8" y="10"/>
                    <a:pt x="8" y="10"/>
                  </a:cubicBezTo>
                  <a:cubicBezTo>
                    <a:pt x="7" y="8"/>
                    <a:pt x="6" y="7"/>
                    <a:pt x="5" y="6"/>
                  </a:cubicBezTo>
                  <a:cubicBezTo>
                    <a:pt x="4" y="7"/>
                    <a:pt x="4" y="7"/>
                    <a:pt x="4" y="7"/>
                  </a:cubicBezTo>
                  <a:cubicBezTo>
                    <a:pt x="4" y="4"/>
                    <a:pt x="4" y="4"/>
                    <a:pt x="4" y="4"/>
                  </a:cubicBezTo>
                  <a:cubicBezTo>
                    <a:pt x="2" y="2"/>
                    <a:pt x="0" y="0"/>
                    <a:pt x="0" y="0"/>
                  </a:cubicBezTo>
                  <a:cubicBezTo>
                    <a:pt x="0" y="0"/>
                    <a:pt x="0" y="4"/>
                    <a:pt x="1" y="9"/>
                  </a:cubicBezTo>
                  <a:cubicBezTo>
                    <a:pt x="4" y="10"/>
                    <a:pt x="4" y="10"/>
                    <a:pt x="4" y="10"/>
                  </a:cubicBezTo>
                  <a:cubicBezTo>
                    <a:pt x="1" y="11"/>
                    <a:pt x="1" y="11"/>
                    <a:pt x="1" y="11"/>
                  </a:cubicBezTo>
                  <a:cubicBezTo>
                    <a:pt x="2" y="12"/>
                    <a:pt x="3" y="13"/>
                    <a:pt x="3" y="14"/>
                  </a:cubicBezTo>
                  <a:cubicBezTo>
                    <a:pt x="6" y="17"/>
                    <a:pt x="6" y="17"/>
                    <a:pt x="6" y="17"/>
                  </a:cubicBezTo>
                  <a:cubicBezTo>
                    <a:pt x="4" y="17"/>
                    <a:pt x="4" y="17"/>
                    <a:pt x="4" y="17"/>
                  </a:cubicBezTo>
                  <a:cubicBezTo>
                    <a:pt x="4" y="18"/>
                    <a:pt x="5" y="19"/>
                    <a:pt x="5" y="20"/>
                  </a:cubicBezTo>
                  <a:cubicBezTo>
                    <a:pt x="9" y="22"/>
                    <a:pt x="9" y="22"/>
                    <a:pt x="9" y="22"/>
                  </a:cubicBezTo>
                  <a:cubicBezTo>
                    <a:pt x="7" y="22"/>
                    <a:pt x="7" y="22"/>
                    <a:pt x="7" y="22"/>
                  </a:cubicBezTo>
                  <a:cubicBezTo>
                    <a:pt x="8" y="24"/>
                    <a:pt x="10" y="25"/>
                    <a:pt x="12" y="27"/>
                  </a:cubicBezTo>
                  <a:cubicBezTo>
                    <a:pt x="12" y="23"/>
                    <a:pt x="12" y="19"/>
                    <a:pt x="11" y="17"/>
                  </a:cubicBezTo>
                  <a:cubicBezTo>
                    <a:pt x="9" y="18"/>
                    <a:pt x="9" y="18"/>
                    <a:pt x="9" y="18"/>
                  </a:cubicBezTo>
                  <a:lnTo>
                    <a:pt x="10" y="14"/>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57" name="Freeform 284"/>
            <p:cNvSpPr/>
            <p:nvPr/>
          </p:nvSpPr>
          <p:spPr bwMode="auto">
            <a:xfrm>
              <a:off x="1988643" y="5742839"/>
              <a:ext cx="0" cy="3942"/>
            </a:xfrm>
            <a:custGeom>
              <a:avLst/>
              <a:gdLst>
                <a:gd name="T0" fmla="*/ 3942 h 1"/>
                <a:gd name="T1" fmla="*/ 0 h 1"/>
                <a:gd name="T2" fmla="*/ 3942 h 1"/>
                <a:gd name="T3" fmla="*/ 3942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58" name="Freeform 285"/>
            <p:cNvSpPr/>
            <p:nvPr/>
          </p:nvSpPr>
          <p:spPr bwMode="auto">
            <a:xfrm>
              <a:off x="1988643" y="5790141"/>
              <a:ext cx="3942" cy="15767"/>
            </a:xfrm>
            <a:custGeom>
              <a:avLst/>
              <a:gdLst>
                <a:gd name="T0" fmla="*/ 3942 w 1"/>
                <a:gd name="T1" fmla="*/ 15767 h 3"/>
                <a:gd name="T2" fmla="*/ 0 w 1"/>
                <a:gd name="T3" fmla="*/ 0 h 3"/>
                <a:gd name="T4" fmla="*/ 3942 w 1"/>
                <a:gd name="T5" fmla="*/ 15767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1" y="3"/>
                  </a:moveTo>
                  <a:cubicBezTo>
                    <a:pt x="0" y="0"/>
                    <a:pt x="0" y="0"/>
                    <a:pt x="0" y="0"/>
                  </a:cubicBezTo>
                  <a:cubicBezTo>
                    <a:pt x="0" y="1"/>
                    <a:pt x="1" y="2"/>
                    <a:pt x="1"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59" name="Freeform 286"/>
            <p:cNvSpPr/>
            <p:nvPr/>
          </p:nvSpPr>
          <p:spPr bwMode="auto">
            <a:xfrm>
              <a:off x="1976817" y="5656119"/>
              <a:ext cx="39418" cy="157672"/>
            </a:xfrm>
            <a:custGeom>
              <a:avLst/>
              <a:gdLst>
                <a:gd name="T0" fmla="*/ 39418 w 7"/>
                <a:gd name="T1" fmla="*/ 70681 h 29"/>
                <a:gd name="T2" fmla="*/ 28156 w 7"/>
                <a:gd name="T3" fmla="*/ 76118 h 29"/>
                <a:gd name="T4" fmla="*/ 39418 w 7"/>
                <a:gd name="T5" fmla="*/ 65244 h 29"/>
                <a:gd name="T6" fmla="*/ 33787 w 7"/>
                <a:gd name="T7" fmla="*/ 38059 h 29"/>
                <a:gd name="T8" fmla="*/ 22525 w 7"/>
                <a:gd name="T9" fmla="*/ 43496 h 29"/>
                <a:gd name="T10" fmla="*/ 33787 w 7"/>
                <a:gd name="T11" fmla="*/ 27185 h 29"/>
                <a:gd name="T12" fmla="*/ 16893 w 7"/>
                <a:gd name="T13" fmla="*/ 0 h 29"/>
                <a:gd name="T14" fmla="*/ 5631 w 7"/>
                <a:gd name="T15" fmla="*/ 43496 h 29"/>
                <a:gd name="T16" fmla="*/ 16893 w 7"/>
                <a:gd name="T17" fmla="*/ 54370 h 29"/>
                <a:gd name="T18" fmla="*/ 0 w 7"/>
                <a:gd name="T19" fmla="*/ 54370 h 29"/>
                <a:gd name="T20" fmla="*/ 0 w 7"/>
                <a:gd name="T21" fmla="*/ 70681 h 29"/>
                <a:gd name="T22" fmla="*/ 11262 w 7"/>
                <a:gd name="T23" fmla="*/ 86991 h 29"/>
                <a:gd name="T24" fmla="*/ 11262 w 7"/>
                <a:gd name="T25" fmla="*/ 92428 h 29"/>
                <a:gd name="T26" fmla="*/ 11262 w 7"/>
                <a:gd name="T27" fmla="*/ 92428 h 29"/>
                <a:gd name="T28" fmla="*/ 16893 w 7"/>
                <a:gd name="T29" fmla="*/ 157672 h 29"/>
                <a:gd name="T30" fmla="*/ 39418 w 7"/>
                <a:gd name="T31" fmla="*/ 103302 h 29"/>
                <a:gd name="T32" fmla="*/ 28156 w 7"/>
                <a:gd name="T33" fmla="*/ 108739 h 29"/>
                <a:gd name="T34" fmla="*/ 39418 w 7"/>
                <a:gd name="T35" fmla="*/ 92428 h 29"/>
                <a:gd name="T36" fmla="*/ 39418 w 7"/>
                <a:gd name="T37" fmla="*/ 70681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29"/>
                <a:gd name="T59" fmla="*/ 7 w 7"/>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29">
                  <a:moveTo>
                    <a:pt x="7" y="13"/>
                  </a:moveTo>
                  <a:cubicBezTo>
                    <a:pt x="5" y="14"/>
                    <a:pt x="5" y="14"/>
                    <a:pt x="5" y="14"/>
                  </a:cubicBezTo>
                  <a:cubicBezTo>
                    <a:pt x="7" y="12"/>
                    <a:pt x="7" y="12"/>
                    <a:pt x="7" y="12"/>
                  </a:cubicBezTo>
                  <a:cubicBezTo>
                    <a:pt x="7" y="10"/>
                    <a:pt x="6" y="8"/>
                    <a:pt x="6" y="7"/>
                  </a:cubicBezTo>
                  <a:cubicBezTo>
                    <a:pt x="4" y="8"/>
                    <a:pt x="4" y="8"/>
                    <a:pt x="4" y="8"/>
                  </a:cubicBezTo>
                  <a:cubicBezTo>
                    <a:pt x="6" y="5"/>
                    <a:pt x="6" y="5"/>
                    <a:pt x="6" y="5"/>
                  </a:cubicBezTo>
                  <a:cubicBezTo>
                    <a:pt x="5" y="2"/>
                    <a:pt x="3" y="0"/>
                    <a:pt x="3" y="0"/>
                  </a:cubicBezTo>
                  <a:cubicBezTo>
                    <a:pt x="3" y="0"/>
                    <a:pt x="2" y="4"/>
                    <a:pt x="1" y="8"/>
                  </a:cubicBezTo>
                  <a:cubicBezTo>
                    <a:pt x="3" y="10"/>
                    <a:pt x="3" y="10"/>
                    <a:pt x="3" y="10"/>
                  </a:cubicBezTo>
                  <a:cubicBezTo>
                    <a:pt x="0" y="10"/>
                    <a:pt x="0" y="10"/>
                    <a:pt x="0" y="10"/>
                  </a:cubicBezTo>
                  <a:cubicBezTo>
                    <a:pt x="0" y="11"/>
                    <a:pt x="0" y="12"/>
                    <a:pt x="0" y="13"/>
                  </a:cubicBezTo>
                  <a:cubicBezTo>
                    <a:pt x="0" y="14"/>
                    <a:pt x="1" y="15"/>
                    <a:pt x="2" y="16"/>
                  </a:cubicBezTo>
                  <a:cubicBezTo>
                    <a:pt x="2" y="17"/>
                    <a:pt x="2" y="17"/>
                    <a:pt x="2" y="17"/>
                  </a:cubicBezTo>
                  <a:cubicBezTo>
                    <a:pt x="2" y="17"/>
                    <a:pt x="2" y="17"/>
                    <a:pt x="2" y="17"/>
                  </a:cubicBezTo>
                  <a:cubicBezTo>
                    <a:pt x="3" y="20"/>
                    <a:pt x="4" y="24"/>
                    <a:pt x="3" y="29"/>
                  </a:cubicBezTo>
                  <a:cubicBezTo>
                    <a:pt x="6" y="25"/>
                    <a:pt x="6" y="23"/>
                    <a:pt x="7" y="19"/>
                  </a:cubicBezTo>
                  <a:cubicBezTo>
                    <a:pt x="5" y="20"/>
                    <a:pt x="5" y="20"/>
                    <a:pt x="5" y="20"/>
                  </a:cubicBezTo>
                  <a:cubicBezTo>
                    <a:pt x="7" y="17"/>
                    <a:pt x="7" y="17"/>
                    <a:pt x="7" y="17"/>
                  </a:cubicBezTo>
                  <a:cubicBezTo>
                    <a:pt x="7" y="16"/>
                    <a:pt x="7" y="15"/>
                    <a:pt x="7" y="1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60" name="Freeform 287"/>
            <p:cNvSpPr/>
            <p:nvPr/>
          </p:nvSpPr>
          <p:spPr bwMode="auto">
            <a:xfrm>
              <a:off x="1992584" y="5805908"/>
              <a:ext cx="0" cy="7884"/>
            </a:xfrm>
            <a:custGeom>
              <a:avLst/>
              <a:gdLst>
                <a:gd name="T0" fmla="*/ 7884 h 2"/>
                <a:gd name="T1" fmla="*/ 7884 h 2"/>
                <a:gd name="T2" fmla="*/ 0 h 2"/>
                <a:gd name="T3" fmla="*/ 7884 h 2"/>
                <a:gd name="T4" fmla="*/ 0 60000 65536"/>
                <a:gd name="T5" fmla="*/ 0 60000 65536"/>
                <a:gd name="T6" fmla="*/ 0 60000 65536"/>
                <a:gd name="T7" fmla="*/ 0 60000 65536"/>
                <a:gd name="T8" fmla="*/ 0 h 2"/>
                <a:gd name="T9" fmla="*/ 2 h 2"/>
              </a:gdLst>
              <a:ahLst/>
              <a:cxnLst>
                <a:cxn ang="T4">
                  <a:pos x="0" y="T0"/>
                </a:cxn>
                <a:cxn ang="T5">
                  <a:pos x="0" y="T1"/>
                </a:cxn>
                <a:cxn ang="T6">
                  <a:pos x="0" y="T2"/>
                </a:cxn>
                <a:cxn ang="T7">
                  <a:pos x="0" y="T3"/>
                </a:cxn>
              </a:cxnLst>
              <a:rect l="0" t="T8" r="0" b="T9"/>
              <a:pathLst>
                <a:path h="2">
                  <a:moveTo>
                    <a:pt x="0" y="2"/>
                  </a:moveTo>
                  <a:lnTo>
                    <a:pt x="0" y="2"/>
                  </a:lnTo>
                  <a:lnTo>
                    <a:pt x="0" y="0"/>
                  </a:lnTo>
                  <a:lnTo>
                    <a:pt x="0" y="2"/>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61" name="Freeform 288"/>
            <p:cNvSpPr/>
            <p:nvPr/>
          </p:nvSpPr>
          <p:spPr bwMode="auto">
            <a:xfrm>
              <a:off x="1901923" y="6026649"/>
              <a:ext cx="291693" cy="137963"/>
            </a:xfrm>
            <a:custGeom>
              <a:avLst/>
              <a:gdLst>
                <a:gd name="T0" fmla="*/ 54017 w 54"/>
                <a:gd name="T1" fmla="*/ 132657 h 26"/>
                <a:gd name="T2" fmla="*/ 5402 w 54"/>
                <a:gd name="T3" fmla="*/ 106125 h 26"/>
                <a:gd name="T4" fmla="*/ 32410 w 54"/>
                <a:gd name="T5" fmla="*/ 53063 h 26"/>
                <a:gd name="T6" fmla="*/ 237676 w 54"/>
                <a:gd name="T7" fmla="*/ 0 h 26"/>
                <a:gd name="T8" fmla="*/ 286291 w 54"/>
                <a:gd name="T9" fmla="*/ 31838 h 26"/>
                <a:gd name="T10" fmla="*/ 259283 w 54"/>
                <a:gd name="T11" fmla="*/ 84900 h 26"/>
                <a:gd name="T12" fmla="*/ 54017 w 54"/>
                <a:gd name="T13" fmla="*/ 132657 h 26"/>
                <a:gd name="T14" fmla="*/ 0 60000 65536"/>
                <a:gd name="T15" fmla="*/ 0 60000 65536"/>
                <a:gd name="T16" fmla="*/ 0 60000 65536"/>
                <a:gd name="T17" fmla="*/ 0 60000 65536"/>
                <a:gd name="T18" fmla="*/ 0 60000 65536"/>
                <a:gd name="T19" fmla="*/ 0 60000 65536"/>
                <a:gd name="T20" fmla="*/ 0 60000 65536"/>
                <a:gd name="T21" fmla="*/ 0 w 54"/>
                <a:gd name="T22" fmla="*/ 0 h 26"/>
                <a:gd name="T23" fmla="*/ 54 w 5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26">
                  <a:moveTo>
                    <a:pt x="10" y="25"/>
                  </a:moveTo>
                  <a:cubicBezTo>
                    <a:pt x="6" y="26"/>
                    <a:pt x="2" y="24"/>
                    <a:pt x="1" y="20"/>
                  </a:cubicBezTo>
                  <a:cubicBezTo>
                    <a:pt x="0" y="16"/>
                    <a:pt x="2" y="11"/>
                    <a:pt x="6" y="10"/>
                  </a:cubicBezTo>
                  <a:cubicBezTo>
                    <a:pt x="44" y="0"/>
                    <a:pt x="44" y="0"/>
                    <a:pt x="44" y="0"/>
                  </a:cubicBezTo>
                  <a:cubicBezTo>
                    <a:pt x="48" y="0"/>
                    <a:pt x="52" y="2"/>
                    <a:pt x="53" y="6"/>
                  </a:cubicBezTo>
                  <a:cubicBezTo>
                    <a:pt x="54" y="10"/>
                    <a:pt x="52" y="15"/>
                    <a:pt x="48" y="16"/>
                  </a:cubicBezTo>
                  <a:lnTo>
                    <a:pt x="10" y="2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62" name="Freeform 289"/>
            <p:cNvSpPr/>
            <p:nvPr/>
          </p:nvSpPr>
          <p:spPr bwMode="auto">
            <a:xfrm>
              <a:off x="2016235" y="6006940"/>
              <a:ext cx="94603" cy="35476"/>
            </a:xfrm>
            <a:custGeom>
              <a:avLst/>
              <a:gdLst>
                <a:gd name="T0" fmla="*/ 57813 w 18"/>
                <a:gd name="T1" fmla="*/ 5068 h 7"/>
                <a:gd name="T2" fmla="*/ 0 w 18"/>
                <a:gd name="T3" fmla="*/ 35476 h 7"/>
                <a:gd name="T4" fmla="*/ 94603 w 18"/>
                <a:gd name="T5" fmla="*/ 5068 h 7"/>
                <a:gd name="T6" fmla="*/ 57813 w 18"/>
                <a:gd name="T7" fmla="*/ 5068 h 7"/>
                <a:gd name="T8" fmla="*/ 0 60000 65536"/>
                <a:gd name="T9" fmla="*/ 0 60000 65536"/>
                <a:gd name="T10" fmla="*/ 0 60000 65536"/>
                <a:gd name="T11" fmla="*/ 0 60000 65536"/>
                <a:gd name="T12" fmla="*/ 0 w 18"/>
                <a:gd name="T13" fmla="*/ 0 h 7"/>
                <a:gd name="T14" fmla="*/ 18 w 18"/>
                <a:gd name="T15" fmla="*/ 7 h 7"/>
              </a:gdLst>
              <a:ahLst/>
              <a:cxnLst>
                <a:cxn ang="T8">
                  <a:pos x="T0" y="T1"/>
                </a:cxn>
                <a:cxn ang="T9">
                  <a:pos x="T2" y="T3"/>
                </a:cxn>
                <a:cxn ang="T10">
                  <a:pos x="T4" y="T5"/>
                </a:cxn>
                <a:cxn ang="T11">
                  <a:pos x="T6" y="T7"/>
                </a:cxn>
              </a:cxnLst>
              <a:rect l="T12" t="T13" r="T14" b="T15"/>
              <a:pathLst>
                <a:path w="18" h="7">
                  <a:moveTo>
                    <a:pt x="11" y="1"/>
                  </a:moveTo>
                  <a:cubicBezTo>
                    <a:pt x="0" y="7"/>
                    <a:pt x="0" y="7"/>
                    <a:pt x="0" y="7"/>
                  </a:cubicBezTo>
                  <a:cubicBezTo>
                    <a:pt x="18" y="1"/>
                    <a:pt x="18" y="1"/>
                    <a:pt x="18" y="1"/>
                  </a:cubicBezTo>
                  <a:cubicBezTo>
                    <a:pt x="16" y="0"/>
                    <a:pt x="13" y="0"/>
                    <a:pt x="11"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63" name="Freeform 290"/>
            <p:cNvSpPr/>
            <p:nvPr/>
          </p:nvSpPr>
          <p:spPr bwMode="auto">
            <a:xfrm>
              <a:off x="1976817" y="6105485"/>
              <a:ext cx="342937" cy="540027"/>
            </a:xfrm>
            <a:custGeom>
              <a:avLst/>
              <a:gdLst>
                <a:gd name="T0" fmla="*/ 332050 w 63"/>
                <a:gd name="T1" fmla="*/ 286214 h 100"/>
                <a:gd name="T2" fmla="*/ 293946 w 63"/>
                <a:gd name="T3" fmla="*/ 264613 h 100"/>
                <a:gd name="T4" fmla="*/ 223181 w 63"/>
                <a:gd name="T5" fmla="*/ 264613 h 100"/>
                <a:gd name="T6" fmla="*/ 223181 w 63"/>
                <a:gd name="T7" fmla="*/ 0 h 100"/>
                <a:gd name="T8" fmla="*/ 190521 w 63"/>
                <a:gd name="T9" fmla="*/ 21601 h 100"/>
                <a:gd name="T10" fmla="*/ 0 w 63"/>
                <a:gd name="T11" fmla="*/ 75604 h 100"/>
                <a:gd name="T12" fmla="*/ 0 w 63"/>
                <a:gd name="T13" fmla="*/ 280814 h 100"/>
                <a:gd name="T14" fmla="*/ 92539 w 63"/>
                <a:gd name="T15" fmla="*/ 367218 h 100"/>
                <a:gd name="T16" fmla="*/ 97982 w 63"/>
                <a:gd name="T17" fmla="*/ 367218 h 100"/>
                <a:gd name="T18" fmla="*/ 108869 w 63"/>
                <a:gd name="T19" fmla="*/ 367218 h 100"/>
                <a:gd name="T20" fmla="*/ 234068 w 63"/>
                <a:gd name="T21" fmla="*/ 367218 h 100"/>
                <a:gd name="T22" fmla="*/ 234068 w 63"/>
                <a:gd name="T23" fmla="*/ 496825 h 100"/>
                <a:gd name="T24" fmla="*/ 283059 w 63"/>
                <a:gd name="T25" fmla="*/ 540027 h 100"/>
                <a:gd name="T26" fmla="*/ 293946 w 63"/>
                <a:gd name="T27" fmla="*/ 540027 h 100"/>
                <a:gd name="T28" fmla="*/ 342937 w 63"/>
                <a:gd name="T29" fmla="*/ 496825 h 100"/>
                <a:gd name="T30" fmla="*/ 342937 w 63"/>
                <a:gd name="T31" fmla="*/ 313216 h 100"/>
                <a:gd name="T32" fmla="*/ 332050 w 63"/>
                <a:gd name="T33" fmla="*/ 286214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00"/>
                <a:gd name="T53" fmla="*/ 63 w 63"/>
                <a:gd name="T54" fmla="*/ 100 h 1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00">
                  <a:moveTo>
                    <a:pt x="61" y="53"/>
                  </a:moveTo>
                  <a:cubicBezTo>
                    <a:pt x="59" y="51"/>
                    <a:pt x="56" y="49"/>
                    <a:pt x="54" y="49"/>
                  </a:cubicBezTo>
                  <a:cubicBezTo>
                    <a:pt x="41" y="49"/>
                    <a:pt x="41" y="49"/>
                    <a:pt x="41" y="49"/>
                  </a:cubicBezTo>
                  <a:cubicBezTo>
                    <a:pt x="41" y="0"/>
                    <a:pt x="41" y="0"/>
                    <a:pt x="41" y="0"/>
                  </a:cubicBezTo>
                  <a:cubicBezTo>
                    <a:pt x="39" y="3"/>
                    <a:pt x="37" y="4"/>
                    <a:pt x="35" y="4"/>
                  </a:cubicBezTo>
                  <a:cubicBezTo>
                    <a:pt x="0" y="14"/>
                    <a:pt x="0" y="14"/>
                    <a:pt x="0" y="14"/>
                  </a:cubicBezTo>
                  <a:cubicBezTo>
                    <a:pt x="0" y="52"/>
                    <a:pt x="0" y="52"/>
                    <a:pt x="0" y="52"/>
                  </a:cubicBezTo>
                  <a:cubicBezTo>
                    <a:pt x="0" y="61"/>
                    <a:pt x="7" y="68"/>
                    <a:pt x="17" y="68"/>
                  </a:cubicBezTo>
                  <a:cubicBezTo>
                    <a:pt x="18" y="68"/>
                    <a:pt x="18" y="68"/>
                    <a:pt x="18" y="68"/>
                  </a:cubicBezTo>
                  <a:cubicBezTo>
                    <a:pt x="18" y="68"/>
                    <a:pt x="20" y="68"/>
                    <a:pt x="20" y="68"/>
                  </a:cubicBezTo>
                  <a:cubicBezTo>
                    <a:pt x="43" y="68"/>
                    <a:pt x="43" y="68"/>
                    <a:pt x="43" y="68"/>
                  </a:cubicBezTo>
                  <a:cubicBezTo>
                    <a:pt x="43" y="92"/>
                    <a:pt x="43" y="92"/>
                    <a:pt x="43" y="92"/>
                  </a:cubicBezTo>
                  <a:cubicBezTo>
                    <a:pt x="43" y="96"/>
                    <a:pt x="47" y="100"/>
                    <a:pt x="52" y="100"/>
                  </a:cubicBezTo>
                  <a:cubicBezTo>
                    <a:pt x="54" y="100"/>
                    <a:pt x="54" y="100"/>
                    <a:pt x="54" y="100"/>
                  </a:cubicBezTo>
                  <a:cubicBezTo>
                    <a:pt x="59" y="100"/>
                    <a:pt x="63" y="96"/>
                    <a:pt x="63" y="92"/>
                  </a:cubicBezTo>
                  <a:cubicBezTo>
                    <a:pt x="63" y="58"/>
                    <a:pt x="63" y="58"/>
                    <a:pt x="63" y="58"/>
                  </a:cubicBezTo>
                  <a:cubicBezTo>
                    <a:pt x="63" y="56"/>
                    <a:pt x="62" y="54"/>
                    <a:pt x="61" y="5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64" name="Freeform 291"/>
            <p:cNvSpPr/>
            <p:nvPr/>
          </p:nvSpPr>
          <p:spPr bwMode="auto">
            <a:xfrm>
              <a:off x="2106897" y="5963580"/>
              <a:ext cx="469074" cy="118254"/>
            </a:xfrm>
            <a:custGeom>
              <a:avLst/>
              <a:gdLst>
                <a:gd name="T0" fmla="*/ 469074 w 119"/>
                <a:gd name="T1" fmla="*/ 0 h 30"/>
                <a:gd name="T2" fmla="*/ 0 w 119"/>
                <a:gd name="T3" fmla="*/ 118254 h 30"/>
                <a:gd name="T4" fmla="*/ 0 w 119"/>
                <a:gd name="T5" fmla="*/ 106429 h 30"/>
                <a:gd name="T6" fmla="*/ 469074 w 119"/>
                <a:gd name="T7" fmla="*/ 0 h 30"/>
                <a:gd name="T8" fmla="*/ 469074 w 119"/>
                <a:gd name="T9" fmla="*/ 0 h 30"/>
                <a:gd name="T10" fmla="*/ 0 60000 65536"/>
                <a:gd name="T11" fmla="*/ 0 60000 65536"/>
                <a:gd name="T12" fmla="*/ 0 60000 65536"/>
                <a:gd name="T13" fmla="*/ 0 60000 65536"/>
                <a:gd name="T14" fmla="*/ 0 60000 65536"/>
                <a:gd name="T15" fmla="*/ 0 w 119"/>
                <a:gd name="T16" fmla="*/ 0 h 30"/>
                <a:gd name="T17" fmla="*/ 119 w 119"/>
                <a:gd name="T18" fmla="*/ 30 h 30"/>
              </a:gdLst>
              <a:ahLst/>
              <a:cxnLst>
                <a:cxn ang="T10">
                  <a:pos x="T0" y="T1"/>
                </a:cxn>
                <a:cxn ang="T11">
                  <a:pos x="T2" y="T3"/>
                </a:cxn>
                <a:cxn ang="T12">
                  <a:pos x="T4" y="T5"/>
                </a:cxn>
                <a:cxn ang="T13">
                  <a:pos x="T6" y="T7"/>
                </a:cxn>
                <a:cxn ang="T14">
                  <a:pos x="T8" y="T9"/>
                </a:cxn>
              </a:cxnLst>
              <a:rect l="T15" t="T16" r="T17" b="T18"/>
              <a:pathLst>
                <a:path w="119" h="30">
                  <a:moveTo>
                    <a:pt x="119" y="0"/>
                  </a:moveTo>
                  <a:lnTo>
                    <a:pt x="0" y="30"/>
                  </a:lnTo>
                  <a:lnTo>
                    <a:pt x="0" y="27"/>
                  </a:lnTo>
                  <a:lnTo>
                    <a:pt x="119"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65" name="Freeform 292"/>
            <p:cNvSpPr/>
            <p:nvPr/>
          </p:nvSpPr>
          <p:spPr bwMode="auto">
            <a:xfrm>
              <a:off x="2205442" y="5967522"/>
              <a:ext cx="275926" cy="70952"/>
            </a:xfrm>
            <a:custGeom>
              <a:avLst/>
              <a:gdLst>
                <a:gd name="T0" fmla="*/ 265105 w 51"/>
                <a:gd name="T1" fmla="*/ 0 h 13"/>
                <a:gd name="T2" fmla="*/ 108206 w 51"/>
                <a:gd name="T3" fmla="*/ 27289 h 13"/>
                <a:gd name="T4" fmla="*/ 0 w 51"/>
                <a:gd name="T5" fmla="*/ 38205 h 13"/>
                <a:gd name="T6" fmla="*/ 10821 w 51"/>
                <a:gd name="T7" fmla="*/ 70952 h 13"/>
                <a:gd name="T8" fmla="*/ 275926 w 51"/>
                <a:gd name="T9" fmla="*/ 0 h 13"/>
                <a:gd name="T10" fmla="*/ 265105 w 51"/>
                <a:gd name="T11" fmla="*/ 0 h 13"/>
                <a:gd name="T12" fmla="*/ 0 60000 65536"/>
                <a:gd name="T13" fmla="*/ 0 60000 65536"/>
                <a:gd name="T14" fmla="*/ 0 60000 65536"/>
                <a:gd name="T15" fmla="*/ 0 60000 65536"/>
                <a:gd name="T16" fmla="*/ 0 60000 65536"/>
                <a:gd name="T17" fmla="*/ 0 60000 65536"/>
                <a:gd name="T18" fmla="*/ 0 w 51"/>
                <a:gd name="T19" fmla="*/ 0 h 13"/>
                <a:gd name="T20" fmla="*/ 51 w 5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1" h="13">
                  <a:moveTo>
                    <a:pt x="49" y="0"/>
                  </a:moveTo>
                  <a:cubicBezTo>
                    <a:pt x="20" y="5"/>
                    <a:pt x="20" y="5"/>
                    <a:pt x="20" y="5"/>
                  </a:cubicBezTo>
                  <a:cubicBezTo>
                    <a:pt x="0" y="7"/>
                    <a:pt x="0" y="7"/>
                    <a:pt x="0" y="7"/>
                  </a:cubicBezTo>
                  <a:cubicBezTo>
                    <a:pt x="1" y="8"/>
                    <a:pt x="2" y="10"/>
                    <a:pt x="2" y="13"/>
                  </a:cubicBezTo>
                  <a:cubicBezTo>
                    <a:pt x="51" y="0"/>
                    <a:pt x="51" y="0"/>
                    <a:pt x="51" y="0"/>
                  </a:cubicBezTo>
                  <a:lnTo>
                    <a:pt x="49"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66" name="Freeform 293"/>
            <p:cNvSpPr/>
            <p:nvPr/>
          </p:nvSpPr>
          <p:spPr bwMode="auto">
            <a:xfrm>
              <a:off x="2221209" y="5987231"/>
              <a:ext cx="299577" cy="98545"/>
            </a:xfrm>
            <a:custGeom>
              <a:avLst/>
              <a:gdLst>
                <a:gd name="T0" fmla="*/ 294130 w 55"/>
                <a:gd name="T1" fmla="*/ 0 h 18"/>
                <a:gd name="T2" fmla="*/ 0 w 55"/>
                <a:gd name="T3" fmla="*/ 76646 h 18"/>
                <a:gd name="T4" fmla="*/ 0 w 55"/>
                <a:gd name="T5" fmla="*/ 98545 h 18"/>
                <a:gd name="T6" fmla="*/ 98043 w 55"/>
                <a:gd name="T7" fmla="*/ 93070 h 18"/>
                <a:gd name="T8" fmla="*/ 103490 w 55"/>
                <a:gd name="T9" fmla="*/ 93070 h 18"/>
                <a:gd name="T10" fmla="*/ 261449 w 55"/>
                <a:gd name="T11" fmla="*/ 65697 h 18"/>
                <a:gd name="T12" fmla="*/ 299577 w 55"/>
                <a:gd name="T13" fmla="*/ 16424 h 18"/>
                <a:gd name="T14" fmla="*/ 294130 w 5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8"/>
                <a:gd name="T26" fmla="*/ 55 w 5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8">
                  <a:moveTo>
                    <a:pt x="54" y="0"/>
                  </a:moveTo>
                  <a:cubicBezTo>
                    <a:pt x="0" y="14"/>
                    <a:pt x="0" y="14"/>
                    <a:pt x="0" y="14"/>
                  </a:cubicBezTo>
                  <a:cubicBezTo>
                    <a:pt x="0" y="18"/>
                    <a:pt x="0" y="18"/>
                    <a:pt x="0" y="18"/>
                  </a:cubicBezTo>
                  <a:cubicBezTo>
                    <a:pt x="18" y="17"/>
                    <a:pt x="18" y="17"/>
                    <a:pt x="18" y="17"/>
                  </a:cubicBezTo>
                  <a:cubicBezTo>
                    <a:pt x="18" y="17"/>
                    <a:pt x="18" y="17"/>
                    <a:pt x="19" y="17"/>
                  </a:cubicBezTo>
                  <a:cubicBezTo>
                    <a:pt x="48" y="12"/>
                    <a:pt x="48" y="12"/>
                    <a:pt x="48" y="12"/>
                  </a:cubicBezTo>
                  <a:cubicBezTo>
                    <a:pt x="52" y="11"/>
                    <a:pt x="55" y="7"/>
                    <a:pt x="55" y="3"/>
                  </a:cubicBezTo>
                  <a:cubicBezTo>
                    <a:pt x="55" y="2"/>
                    <a:pt x="54" y="2"/>
                    <a:pt x="5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67" name="Freeform 294"/>
            <p:cNvSpPr/>
            <p:nvPr/>
          </p:nvSpPr>
          <p:spPr bwMode="auto">
            <a:xfrm>
              <a:off x="1980759" y="5971464"/>
              <a:ext cx="185265" cy="67011"/>
            </a:xfrm>
            <a:custGeom>
              <a:avLst/>
              <a:gdLst>
                <a:gd name="T0" fmla="*/ 130775 w 34"/>
                <a:gd name="T1" fmla="*/ 0 h 12"/>
                <a:gd name="T2" fmla="*/ 87184 w 34"/>
                <a:gd name="T3" fmla="*/ 0 h 12"/>
                <a:gd name="T4" fmla="*/ 0 w 34"/>
                <a:gd name="T5" fmla="*/ 67011 h 12"/>
                <a:gd name="T6" fmla="*/ 81735 w 34"/>
                <a:gd name="T7" fmla="*/ 22337 h 12"/>
                <a:gd name="T8" fmla="*/ 98081 w 34"/>
                <a:gd name="T9" fmla="*/ 16753 h 12"/>
                <a:gd name="T10" fmla="*/ 158020 w 34"/>
                <a:gd name="T11" fmla="*/ 39090 h 12"/>
                <a:gd name="T12" fmla="*/ 163469 w 34"/>
                <a:gd name="T13" fmla="*/ 33506 h 12"/>
                <a:gd name="T14" fmla="*/ 174367 w 34"/>
                <a:gd name="T15" fmla="*/ 39090 h 12"/>
                <a:gd name="T16" fmla="*/ 185265 w 34"/>
                <a:gd name="T17" fmla="*/ 16753 h 12"/>
                <a:gd name="T18" fmla="*/ 130775 w 34"/>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2"/>
                <a:gd name="T32" fmla="*/ 34 w 3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2">
                  <a:moveTo>
                    <a:pt x="24" y="0"/>
                  </a:moveTo>
                  <a:cubicBezTo>
                    <a:pt x="16" y="0"/>
                    <a:pt x="16" y="0"/>
                    <a:pt x="16" y="0"/>
                  </a:cubicBezTo>
                  <a:cubicBezTo>
                    <a:pt x="8" y="0"/>
                    <a:pt x="2" y="5"/>
                    <a:pt x="0" y="12"/>
                  </a:cubicBezTo>
                  <a:cubicBezTo>
                    <a:pt x="15" y="4"/>
                    <a:pt x="15" y="4"/>
                    <a:pt x="15" y="4"/>
                  </a:cubicBezTo>
                  <a:cubicBezTo>
                    <a:pt x="16" y="3"/>
                    <a:pt x="17" y="3"/>
                    <a:pt x="18" y="3"/>
                  </a:cubicBezTo>
                  <a:cubicBezTo>
                    <a:pt x="22" y="2"/>
                    <a:pt x="26" y="3"/>
                    <a:pt x="29" y="7"/>
                  </a:cubicBezTo>
                  <a:cubicBezTo>
                    <a:pt x="29" y="6"/>
                    <a:pt x="30" y="6"/>
                    <a:pt x="30" y="6"/>
                  </a:cubicBezTo>
                  <a:cubicBezTo>
                    <a:pt x="31" y="6"/>
                    <a:pt x="32" y="6"/>
                    <a:pt x="32" y="7"/>
                  </a:cubicBezTo>
                  <a:cubicBezTo>
                    <a:pt x="34" y="3"/>
                    <a:pt x="34" y="3"/>
                    <a:pt x="34" y="3"/>
                  </a:cubicBezTo>
                  <a:cubicBezTo>
                    <a:pt x="31" y="1"/>
                    <a:pt x="28" y="0"/>
                    <a:pt x="2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68" name="Freeform 295"/>
            <p:cNvSpPr/>
            <p:nvPr/>
          </p:nvSpPr>
          <p:spPr bwMode="auto">
            <a:xfrm>
              <a:off x="2189675" y="6014823"/>
              <a:ext cx="0" cy="7884"/>
            </a:xfrm>
            <a:custGeom>
              <a:avLst/>
              <a:gdLst>
                <a:gd name="T0" fmla="*/ 7884 h 1"/>
                <a:gd name="T1" fmla="*/ 0 h 1"/>
                <a:gd name="T2" fmla="*/ 7884 h 1"/>
                <a:gd name="T3" fmla="*/ 7884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cubicBezTo>
                    <a:pt x="0" y="1"/>
                    <a:pt x="0" y="1"/>
                    <a:pt x="0" y="0"/>
                  </a:cubicBezTo>
                  <a:cubicBezTo>
                    <a:pt x="0" y="1"/>
                    <a:pt x="0" y="1"/>
                    <a:pt x="0" y="1"/>
                  </a:cubicBezTo>
                  <a:cubicBezTo>
                    <a:pt x="0" y="1"/>
                    <a:pt x="0" y="1"/>
                    <a:pt x="0"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69" name="Freeform 296"/>
            <p:cNvSpPr/>
            <p:nvPr/>
          </p:nvSpPr>
          <p:spPr bwMode="auto">
            <a:xfrm>
              <a:off x="2418299" y="6042416"/>
              <a:ext cx="118254" cy="299577"/>
            </a:xfrm>
            <a:custGeom>
              <a:avLst/>
              <a:gdLst>
                <a:gd name="T0" fmla="*/ 102128 w 22"/>
                <a:gd name="T1" fmla="*/ 16049 h 56"/>
                <a:gd name="T2" fmla="*/ 102128 w 22"/>
                <a:gd name="T3" fmla="*/ 0 h 56"/>
                <a:gd name="T4" fmla="*/ 96753 w 22"/>
                <a:gd name="T5" fmla="*/ 10699 h 56"/>
                <a:gd name="T6" fmla="*/ 107504 w 22"/>
                <a:gd name="T7" fmla="*/ 80244 h 56"/>
                <a:gd name="T8" fmla="*/ 91378 w 22"/>
                <a:gd name="T9" fmla="*/ 155138 h 56"/>
                <a:gd name="T10" fmla="*/ 43001 w 22"/>
                <a:gd name="T11" fmla="*/ 246081 h 56"/>
                <a:gd name="T12" fmla="*/ 0 w 22"/>
                <a:gd name="T13" fmla="*/ 299577 h 56"/>
                <a:gd name="T14" fmla="*/ 53752 w 22"/>
                <a:gd name="T15" fmla="*/ 246081 h 56"/>
                <a:gd name="T16" fmla="*/ 102128 w 22"/>
                <a:gd name="T17" fmla="*/ 160488 h 56"/>
                <a:gd name="T18" fmla="*/ 112879 w 22"/>
                <a:gd name="T19" fmla="*/ 80244 h 56"/>
                <a:gd name="T20" fmla="*/ 102128 w 22"/>
                <a:gd name="T21" fmla="*/ 16049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56"/>
                <a:gd name="T35" fmla="*/ 22 w 22"/>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56">
                  <a:moveTo>
                    <a:pt x="19" y="3"/>
                  </a:moveTo>
                  <a:cubicBezTo>
                    <a:pt x="19" y="3"/>
                    <a:pt x="19" y="1"/>
                    <a:pt x="19" y="0"/>
                  </a:cubicBezTo>
                  <a:cubicBezTo>
                    <a:pt x="19" y="0"/>
                    <a:pt x="18" y="1"/>
                    <a:pt x="18" y="2"/>
                  </a:cubicBezTo>
                  <a:cubicBezTo>
                    <a:pt x="19" y="8"/>
                    <a:pt x="20" y="15"/>
                    <a:pt x="20" y="15"/>
                  </a:cubicBezTo>
                  <a:cubicBezTo>
                    <a:pt x="20" y="15"/>
                    <a:pt x="19" y="22"/>
                    <a:pt x="17" y="29"/>
                  </a:cubicBezTo>
                  <a:cubicBezTo>
                    <a:pt x="15" y="37"/>
                    <a:pt x="10" y="44"/>
                    <a:pt x="8" y="46"/>
                  </a:cubicBezTo>
                  <a:cubicBezTo>
                    <a:pt x="5" y="50"/>
                    <a:pt x="3" y="52"/>
                    <a:pt x="0" y="56"/>
                  </a:cubicBezTo>
                  <a:cubicBezTo>
                    <a:pt x="4" y="53"/>
                    <a:pt x="6" y="51"/>
                    <a:pt x="10" y="46"/>
                  </a:cubicBezTo>
                  <a:cubicBezTo>
                    <a:pt x="11" y="45"/>
                    <a:pt x="16" y="37"/>
                    <a:pt x="19" y="30"/>
                  </a:cubicBezTo>
                  <a:cubicBezTo>
                    <a:pt x="21" y="22"/>
                    <a:pt x="21" y="15"/>
                    <a:pt x="21" y="15"/>
                  </a:cubicBezTo>
                  <a:cubicBezTo>
                    <a:pt x="22" y="14"/>
                    <a:pt x="21" y="9"/>
                    <a:pt x="19"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70" name="Freeform 297"/>
            <p:cNvSpPr/>
            <p:nvPr/>
          </p:nvSpPr>
          <p:spPr bwMode="auto">
            <a:xfrm>
              <a:off x="2260627" y="5703421"/>
              <a:ext cx="236508" cy="260159"/>
            </a:xfrm>
            <a:custGeom>
              <a:avLst/>
              <a:gdLst>
                <a:gd name="T0" fmla="*/ 231133 w 44"/>
                <a:gd name="T1" fmla="*/ 238479 h 48"/>
                <a:gd name="T2" fmla="*/ 220382 w 44"/>
                <a:gd name="T3" fmla="*/ 200539 h 48"/>
                <a:gd name="T4" fmla="*/ 198882 w 44"/>
                <a:gd name="T5" fmla="*/ 146339 h 48"/>
                <a:gd name="T6" fmla="*/ 150505 w 44"/>
                <a:gd name="T7" fmla="*/ 81300 h 48"/>
                <a:gd name="T8" fmla="*/ 69877 w 44"/>
                <a:gd name="T9" fmla="*/ 21680 h 48"/>
                <a:gd name="T10" fmla="*/ 0 w 44"/>
                <a:gd name="T11" fmla="*/ 0 h 48"/>
                <a:gd name="T12" fmla="*/ 64502 w 44"/>
                <a:gd name="T13" fmla="*/ 27100 h 48"/>
                <a:gd name="T14" fmla="*/ 145130 w 44"/>
                <a:gd name="T15" fmla="*/ 86720 h 48"/>
                <a:gd name="T16" fmla="*/ 193507 w 44"/>
                <a:gd name="T17" fmla="*/ 146339 h 48"/>
                <a:gd name="T18" fmla="*/ 231133 w 44"/>
                <a:gd name="T19" fmla="*/ 260159 h 48"/>
                <a:gd name="T20" fmla="*/ 236508 w 44"/>
                <a:gd name="T21" fmla="*/ 260159 h 48"/>
                <a:gd name="T22" fmla="*/ 231133 w 44"/>
                <a:gd name="T23" fmla="*/ 238479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48"/>
                <a:gd name="T38" fmla="*/ 44 w 44"/>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48">
                  <a:moveTo>
                    <a:pt x="43" y="44"/>
                  </a:moveTo>
                  <a:cubicBezTo>
                    <a:pt x="43" y="41"/>
                    <a:pt x="42" y="40"/>
                    <a:pt x="41" y="37"/>
                  </a:cubicBezTo>
                  <a:cubicBezTo>
                    <a:pt x="40" y="32"/>
                    <a:pt x="38" y="27"/>
                    <a:pt x="37" y="27"/>
                  </a:cubicBezTo>
                  <a:cubicBezTo>
                    <a:pt x="37" y="27"/>
                    <a:pt x="34" y="20"/>
                    <a:pt x="28" y="15"/>
                  </a:cubicBezTo>
                  <a:cubicBezTo>
                    <a:pt x="23" y="9"/>
                    <a:pt x="15" y="5"/>
                    <a:pt x="13" y="4"/>
                  </a:cubicBezTo>
                  <a:cubicBezTo>
                    <a:pt x="8" y="1"/>
                    <a:pt x="4" y="0"/>
                    <a:pt x="0" y="0"/>
                  </a:cubicBezTo>
                  <a:cubicBezTo>
                    <a:pt x="4" y="1"/>
                    <a:pt x="7" y="3"/>
                    <a:pt x="12" y="5"/>
                  </a:cubicBezTo>
                  <a:cubicBezTo>
                    <a:pt x="14" y="6"/>
                    <a:pt x="22" y="10"/>
                    <a:pt x="27" y="16"/>
                  </a:cubicBezTo>
                  <a:cubicBezTo>
                    <a:pt x="33" y="21"/>
                    <a:pt x="36" y="27"/>
                    <a:pt x="36" y="27"/>
                  </a:cubicBezTo>
                  <a:cubicBezTo>
                    <a:pt x="37" y="27"/>
                    <a:pt x="40" y="38"/>
                    <a:pt x="43" y="48"/>
                  </a:cubicBezTo>
                  <a:cubicBezTo>
                    <a:pt x="44" y="48"/>
                    <a:pt x="44" y="48"/>
                    <a:pt x="44" y="48"/>
                  </a:cubicBezTo>
                  <a:cubicBezTo>
                    <a:pt x="44" y="47"/>
                    <a:pt x="44" y="45"/>
                    <a:pt x="43" y="44"/>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8171" name="Freeform 298"/>
            <p:cNvSpPr/>
            <p:nvPr/>
          </p:nvSpPr>
          <p:spPr bwMode="auto">
            <a:xfrm>
              <a:off x="1862505" y="6487840"/>
              <a:ext cx="271984" cy="157672"/>
            </a:xfrm>
            <a:custGeom>
              <a:avLst/>
              <a:gdLst>
                <a:gd name="T0" fmla="*/ 255665 w 50"/>
                <a:gd name="T1" fmla="*/ 5437 h 29"/>
                <a:gd name="T2" fmla="*/ 195829 w 50"/>
                <a:gd name="T3" fmla="*/ 5437 h 29"/>
                <a:gd name="T4" fmla="*/ 168630 w 50"/>
                <a:gd name="T5" fmla="*/ 0 h 29"/>
                <a:gd name="T6" fmla="*/ 168630 w 50"/>
                <a:gd name="T7" fmla="*/ 54370 h 29"/>
                <a:gd name="T8" fmla="*/ 43517 w 50"/>
                <a:gd name="T9" fmla="*/ 54370 h 29"/>
                <a:gd name="T10" fmla="*/ 0 w 50"/>
                <a:gd name="T11" fmla="*/ 97865 h 29"/>
                <a:gd name="T12" fmla="*/ 0 w 50"/>
                <a:gd name="T13" fmla="*/ 114176 h 29"/>
                <a:gd name="T14" fmla="*/ 43517 w 50"/>
                <a:gd name="T15" fmla="*/ 157672 h 29"/>
                <a:gd name="T16" fmla="*/ 212148 w 50"/>
                <a:gd name="T17" fmla="*/ 157672 h 29"/>
                <a:gd name="T18" fmla="*/ 223027 w 50"/>
                <a:gd name="T19" fmla="*/ 157672 h 29"/>
                <a:gd name="T20" fmla="*/ 228467 w 50"/>
                <a:gd name="T21" fmla="*/ 157672 h 29"/>
                <a:gd name="T22" fmla="*/ 271984 w 50"/>
                <a:gd name="T23" fmla="*/ 114176 h 29"/>
                <a:gd name="T24" fmla="*/ 271984 w 50"/>
                <a:gd name="T25" fmla="*/ 0 h 29"/>
                <a:gd name="T26" fmla="*/ 255665 w 50"/>
                <a:gd name="T27" fmla="*/ 5437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29"/>
                <a:gd name="T44" fmla="*/ 50 w 50"/>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29">
                  <a:moveTo>
                    <a:pt x="47" y="1"/>
                  </a:moveTo>
                  <a:cubicBezTo>
                    <a:pt x="36" y="1"/>
                    <a:pt x="36" y="1"/>
                    <a:pt x="36" y="1"/>
                  </a:cubicBezTo>
                  <a:cubicBezTo>
                    <a:pt x="34" y="1"/>
                    <a:pt x="32" y="0"/>
                    <a:pt x="31" y="0"/>
                  </a:cubicBezTo>
                  <a:cubicBezTo>
                    <a:pt x="31" y="10"/>
                    <a:pt x="31" y="10"/>
                    <a:pt x="31" y="10"/>
                  </a:cubicBezTo>
                  <a:cubicBezTo>
                    <a:pt x="8" y="10"/>
                    <a:pt x="8" y="10"/>
                    <a:pt x="8" y="10"/>
                  </a:cubicBezTo>
                  <a:cubicBezTo>
                    <a:pt x="3" y="10"/>
                    <a:pt x="0" y="14"/>
                    <a:pt x="0" y="18"/>
                  </a:cubicBezTo>
                  <a:cubicBezTo>
                    <a:pt x="0" y="21"/>
                    <a:pt x="0" y="21"/>
                    <a:pt x="0" y="21"/>
                  </a:cubicBezTo>
                  <a:cubicBezTo>
                    <a:pt x="0" y="25"/>
                    <a:pt x="3" y="29"/>
                    <a:pt x="8" y="29"/>
                  </a:cubicBezTo>
                  <a:cubicBezTo>
                    <a:pt x="39" y="29"/>
                    <a:pt x="39" y="29"/>
                    <a:pt x="39" y="29"/>
                  </a:cubicBezTo>
                  <a:cubicBezTo>
                    <a:pt x="41" y="29"/>
                    <a:pt x="41" y="29"/>
                    <a:pt x="41" y="29"/>
                  </a:cubicBezTo>
                  <a:cubicBezTo>
                    <a:pt x="42" y="29"/>
                    <a:pt x="42" y="29"/>
                    <a:pt x="42" y="29"/>
                  </a:cubicBezTo>
                  <a:cubicBezTo>
                    <a:pt x="46" y="29"/>
                    <a:pt x="50" y="25"/>
                    <a:pt x="50" y="21"/>
                  </a:cubicBezTo>
                  <a:cubicBezTo>
                    <a:pt x="50" y="0"/>
                    <a:pt x="50" y="0"/>
                    <a:pt x="50" y="0"/>
                  </a:cubicBezTo>
                  <a:cubicBezTo>
                    <a:pt x="50" y="0"/>
                    <a:pt x="48" y="1"/>
                    <a:pt x="47"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71" name="圆角矩形 70"/>
          <p:cNvSpPr/>
          <p:nvPr/>
        </p:nvSpPr>
        <p:spPr bwMode="auto">
          <a:xfrm>
            <a:off x="995363" y="1989138"/>
            <a:ext cx="7897812" cy="976312"/>
          </a:xfrm>
          <a:prstGeom prst="roundRect">
            <a:avLst/>
          </a:prstGeom>
          <a:ln w="28575">
            <a:solidFill>
              <a:schemeClr val="accent1"/>
            </a:solidFill>
            <a:prstDash val="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indent="449580" fontAlgn="auto">
              <a:lnSpc>
                <a:spcPct val="140000"/>
              </a:lnSpc>
              <a:spcBef>
                <a:spcPts val="0"/>
              </a:spcBef>
              <a:spcAft>
                <a:spcPts val="0"/>
              </a:spcAft>
              <a:defRPr/>
            </a:pPr>
            <a:r>
              <a:rPr lang="zh-CN" altLang="en-US" dirty="0">
                <a:solidFill>
                  <a:schemeClr val="tx1"/>
                </a:solidFill>
                <a:latin typeface="Arial" panose="020B0604020202020204" pitchFamily="34" charset="0"/>
                <a:ea typeface="微软雅黑" panose="020B0503020204020204" pitchFamily="34" charset="-122"/>
                <a:sym typeface="Verdana" panose="020B0604030504040204" pitchFamily="34" charset="0"/>
              </a:rPr>
              <a:t>项目部响应公司要求，采用综合管理信息系统和</a:t>
            </a:r>
            <a:r>
              <a:rPr lang="en-US" altLang="zh-CN" dirty="0">
                <a:solidFill>
                  <a:schemeClr val="tx1"/>
                </a:solidFill>
                <a:latin typeface="Arial" panose="020B0604020202020204" pitchFamily="34" charset="0"/>
                <a:ea typeface="微软雅黑" panose="020B0503020204020204" pitchFamily="34" charset="-122"/>
                <a:sym typeface="Verdana" panose="020B0604030504040204" pitchFamily="34" charset="0"/>
              </a:rPr>
              <a:t>GXT</a:t>
            </a:r>
            <a:r>
              <a:rPr lang="zh-CN" altLang="en-US" dirty="0">
                <a:solidFill>
                  <a:schemeClr val="tx1"/>
                </a:solidFill>
                <a:latin typeface="Arial" panose="020B0604020202020204" pitchFamily="34" charset="0"/>
                <a:ea typeface="微软雅黑" panose="020B0503020204020204" pitchFamily="34" charset="-122"/>
                <a:sym typeface="Verdana" panose="020B0604030504040204" pitchFamily="34" charset="0"/>
              </a:rPr>
              <a:t>平台，办公文件批示、流程办理、学习资料传阅等达到了无纸办公的绿化环境，节省了材料。</a:t>
            </a:r>
          </a:p>
        </p:txBody>
      </p:sp>
      <p:pic>
        <p:nvPicPr>
          <p:cNvPr id="48133" name="图片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975" y="3081338"/>
            <a:ext cx="7151688"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2425" y="2965450"/>
            <a:ext cx="72707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施工亮点</a:t>
            </a:r>
            <a:endParaRPr lang="zh-CN" altLang="en-US" sz="3600" spc="-300" dirty="0">
              <a:solidFill>
                <a:schemeClr val="bg1"/>
              </a:solidFill>
              <a:latin typeface="黑体" panose="02010609060101010101" pitchFamily="49" charset="-122"/>
              <a:ea typeface="黑体" panose="02010609060101010101" pitchFamily="49" charset="-122"/>
            </a:endParaRPr>
          </a:p>
        </p:txBody>
      </p:sp>
      <p:sp>
        <p:nvSpPr>
          <p:cNvPr id="49154" name="文本框 1"/>
          <p:cNvSpPr txBox="1">
            <a:spLocks noChangeArrowheads="1"/>
          </p:cNvSpPr>
          <p:nvPr/>
        </p:nvSpPr>
        <p:spPr bwMode="auto">
          <a:xfrm>
            <a:off x="1354138" y="1357313"/>
            <a:ext cx="3578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a:spcBef>
                <a:spcPct val="50000"/>
              </a:spcBef>
            </a:pPr>
            <a:r>
              <a:rPr lang="zh-CN" altLang="en-US" sz="2800" b="1">
                <a:latin typeface="微软雅黑" panose="020B0503020204020204" pitchFamily="34" charset="-122"/>
                <a:ea typeface="微软雅黑" panose="020B0503020204020204" pitchFamily="34" charset="-122"/>
              </a:rPr>
              <a:t>监控信息化</a:t>
            </a:r>
          </a:p>
        </p:txBody>
      </p:sp>
      <p:grpSp>
        <p:nvGrpSpPr>
          <p:cNvPr id="49155" name="组合 31"/>
          <p:cNvGrpSpPr/>
          <p:nvPr/>
        </p:nvGrpSpPr>
        <p:grpSpPr bwMode="auto">
          <a:xfrm>
            <a:off x="395288" y="1341438"/>
            <a:ext cx="733425" cy="989012"/>
            <a:chOff x="1862505" y="5656119"/>
            <a:chExt cx="733175" cy="989393"/>
          </a:xfrm>
        </p:grpSpPr>
        <p:sp>
          <p:nvSpPr>
            <p:cNvPr id="49162" name="Freeform 262"/>
            <p:cNvSpPr/>
            <p:nvPr/>
          </p:nvSpPr>
          <p:spPr bwMode="auto">
            <a:xfrm>
              <a:off x="2560204" y="5939929"/>
              <a:ext cx="35476" cy="43360"/>
            </a:xfrm>
            <a:custGeom>
              <a:avLst/>
              <a:gdLst>
                <a:gd name="T0" fmla="*/ 10136 w 7"/>
                <a:gd name="T1" fmla="*/ 5420 h 8"/>
                <a:gd name="T2" fmla="*/ 30408 w 7"/>
                <a:gd name="T3" fmla="*/ 10840 h 8"/>
                <a:gd name="T4" fmla="*/ 35476 w 7"/>
                <a:gd name="T5" fmla="*/ 16260 h 8"/>
                <a:gd name="T6" fmla="*/ 35476 w 7"/>
                <a:gd name="T7" fmla="*/ 21680 h 8"/>
                <a:gd name="T8" fmla="*/ 20272 w 7"/>
                <a:gd name="T9" fmla="*/ 43360 h 8"/>
                <a:gd name="T10" fmla="*/ 10136 w 7"/>
                <a:gd name="T11" fmla="*/ 43360 h 8"/>
                <a:gd name="T12" fmla="*/ 5068 w 7"/>
                <a:gd name="T13" fmla="*/ 37940 h 8"/>
                <a:gd name="T14" fmla="*/ 0 w 7"/>
                <a:gd name="T15" fmla="*/ 16260 h 8"/>
                <a:gd name="T16" fmla="*/ 0 w 7"/>
                <a:gd name="T17" fmla="*/ 10840 h 8"/>
                <a:gd name="T18" fmla="*/ 0 w 7"/>
                <a:gd name="T19" fmla="*/ 5420 h 8"/>
                <a:gd name="T20" fmla="*/ 10136 w 7"/>
                <a:gd name="T21" fmla="*/ 542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8"/>
                <a:gd name="T35" fmla="*/ 7 w 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8">
                  <a:moveTo>
                    <a:pt x="2" y="1"/>
                  </a:moveTo>
                  <a:cubicBezTo>
                    <a:pt x="6" y="2"/>
                    <a:pt x="6" y="2"/>
                    <a:pt x="6" y="2"/>
                  </a:cubicBezTo>
                  <a:cubicBezTo>
                    <a:pt x="7" y="3"/>
                    <a:pt x="7" y="3"/>
                    <a:pt x="7" y="3"/>
                  </a:cubicBezTo>
                  <a:cubicBezTo>
                    <a:pt x="7" y="4"/>
                    <a:pt x="7" y="4"/>
                    <a:pt x="7" y="4"/>
                  </a:cubicBezTo>
                  <a:cubicBezTo>
                    <a:pt x="4" y="8"/>
                    <a:pt x="4" y="8"/>
                    <a:pt x="4" y="8"/>
                  </a:cubicBezTo>
                  <a:cubicBezTo>
                    <a:pt x="3" y="8"/>
                    <a:pt x="3" y="8"/>
                    <a:pt x="2" y="8"/>
                  </a:cubicBezTo>
                  <a:cubicBezTo>
                    <a:pt x="1" y="7"/>
                    <a:pt x="1" y="7"/>
                    <a:pt x="1" y="7"/>
                  </a:cubicBezTo>
                  <a:cubicBezTo>
                    <a:pt x="0" y="3"/>
                    <a:pt x="0" y="3"/>
                    <a:pt x="0" y="3"/>
                  </a:cubicBezTo>
                  <a:cubicBezTo>
                    <a:pt x="0" y="2"/>
                    <a:pt x="0" y="2"/>
                    <a:pt x="0" y="2"/>
                  </a:cubicBezTo>
                  <a:cubicBezTo>
                    <a:pt x="0" y="1"/>
                    <a:pt x="0" y="1"/>
                    <a:pt x="0" y="1"/>
                  </a:cubicBezTo>
                  <a:cubicBezTo>
                    <a:pt x="0" y="1"/>
                    <a:pt x="1" y="0"/>
                    <a:pt x="2"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63" name="Freeform 263"/>
            <p:cNvSpPr/>
            <p:nvPr/>
          </p:nvSpPr>
          <p:spPr bwMode="auto">
            <a:xfrm>
              <a:off x="2150257" y="5711304"/>
              <a:ext cx="299577" cy="610980"/>
            </a:xfrm>
            <a:custGeom>
              <a:avLst/>
              <a:gdLst>
                <a:gd name="T0" fmla="*/ 295635 w 76"/>
                <a:gd name="T1" fmla="*/ 610980 h 155"/>
                <a:gd name="T2" fmla="*/ 0 w 76"/>
                <a:gd name="T3" fmla="*/ 350821 h 155"/>
                <a:gd name="T4" fmla="*/ 0 w 76"/>
                <a:gd name="T5" fmla="*/ 346879 h 155"/>
                <a:gd name="T6" fmla="*/ 137963 w 76"/>
                <a:gd name="T7" fmla="*/ 0 h 155"/>
                <a:gd name="T8" fmla="*/ 141905 w 76"/>
                <a:gd name="T9" fmla="*/ 0 h 155"/>
                <a:gd name="T10" fmla="*/ 3942 w 76"/>
                <a:gd name="T11" fmla="*/ 346879 h 155"/>
                <a:gd name="T12" fmla="*/ 299577 w 76"/>
                <a:gd name="T13" fmla="*/ 603096 h 155"/>
                <a:gd name="T14" fmla="*/ 295635 w 76"/>
                <a:gd name="T15" fmla="*/ 610980 h 155"/>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55"/>
                <a:gd name="T26" fmla="*/ 76 w 76"/>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55">
                  <a:moveTo>
                    <a:pt x="75" y="155"/>
                  </a:moveTo>
                  <a:lnTo>
                    <a:pt x="0" y="89"/>
                  </a:lnTo>
                  <a:lnTo>
                    <a:pt x="0" y="88"/>
                  </a:lnTo>
                  <a:lnTo>
                    <a:pt x="35" y="0"/>
                  </a:lnTo>
                  <a:lnTo>
                    <a:pt x="36" y="0"/>
                  </a:lnTo>
                  <a:lnTo>
                    <a:pt x="1" y="88"/>
                  </a:lnTo>
                  <a:lnTo>
                    <a:pt x="76" y="153"/>
                  </a:lnTo>
                  <a:lnTo>
                    <a:pt x="75" y="15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64" name="Freeform 264"/>
            <p:cNvSpPr/>
            <p:nvPr/>
          </p:nvSpPr>
          <p:spPr bwMode="auto">
            <a:xfrm>
              <a:off x="1988643" y="5817733"/>
              <a:ext cx="201032" cy="134021"/>
            </a:xfrm>
            <a:custGeom>
              <a:avLst/>
              <a:gdLst>
                <a:gd name="T0" fmla="*/ 0 w 37"/>
                <a:gd name="T1" fmla="*/ 32165 h 25"/>
                <a:gd name="T2" fmla="*/ 103233 w 37"/>
                <a:gd name="T3" fmla="*/ 134021 h 25"/>
                <a:gd name="T4" fmla="*/ 201032 w 37"/>
                <a:gd name="T5" fmla="*/ 32165 h 25"/>
                <a:gd name="T6" fmla="*/ 195599 w 37"/>
                <a:gd name="T7" fmla="*/ 0 h 25"/>
                <a:gd name="T8" fmla="*/ 5433 w 37"/>
                <a:gd name="T9" fmla="*/ 0 h 25"/>
                <a:gd name="T10" fmla="*/ 0 w 37"/>
                <a:gd name="T11" fmla="*/ 32165 h 25"/>
                <a:gd name="T12" fmla="*/ 0 60000 65536"/>
                <a:gd name="T13" fmla="*/ 0 60000 65536"/>
                <a:gd name="T14" fmla="*/ 0 60000 65536"/>
                <a:gd name="T15" fmla="*/ 0 60000 65536"/>
                <a:gd name="T16" fmla="*/ 0 60000 65536"/>
                <a:gd name="T17" fmla="*/ 0 60000 65536"/>
                <a:gd name="T18" fmla="*/ 0 w 37"/>
                <a:gd name="T19" fmla="*/ 0 h 25"/>
                <a:gd name="T20" fmla="*/ 37 w 3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37" h="25">
                  <a:moveTo>
                    <a:pt x="0" y="6"/>
                  </a:moveTo>
                  <a:cubicBezTo>
                    <a:pt x="0" y="17"/>
                    <a:pt x="8" y="25"/>
                    <a:pt x="19" y="25"/>
                  </a:cubicBezTo>
                  <a:cubicBezTo>
                    <a:pt x="29" y="25"/>
                    <a:pt x="37" y="17"/>
                    <a:pt x="37" y="6"/>
                  </a:cubicBezTo>
                  <a:cubicBezTo>
                    <a:pt x="37" y="4"/>
                    <a:pt x="37" y="2"/>
                    <a:pt x="36" y="0"/>
                  </a:cubicBezTo>
                  <a:cubicBezTo>
                    <a:pt x="1" y="0"/>
                    <a:pt x="1" y="0"/>
                    <a:pt x="1" y="0"/>
                  </a:cubicBezTo>
                  <a:cubicBezTo>
                    <a:pt x="1" y="2"/>
                    <a:pt x="0" y="4"/>
                    <a:pt x="0" y="6"/>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65" name="Freeform 265"/>
            <p:cNvSpPr/>
            <p:nvPr/>
          </p:nvSpPr>
          <p:spPr bwMode="auto">
            <a:xfrm>
              <a:off x="2016235" y="5754664"/>
              <a:ext cx="145847" cy="23651"/>
            </a:xfrm>
            <a:custGeom>
              <a:avLst/>
              <a:gdLst>
                <a:gd name="T0" fmla="*/ 75624 w 27"/>
                <a:gd name="T1" fmla="*/ 0 h 5"/>
                <a:gd name="T2" fmla="*/ 0 w 27"/>
                <a:gd name="T3" fmla="*/ 23651 h 5"/>
                <a:gd name="T4" fmla="*/ 145847 w 27"/>
                <a:gd name="T5" fmla="*/ 23651 h 5"/>
                <a:gd name="T6" fmla="*/ 75624 w 27"/>
                <a:gd name="T7" fmla="*/ 0 h 5"/>
                <a:gd name="T8" fmla="*/ 0 60000 65536"/>
                <a:gd name="T9" fmla="*/ 0 60000 65536"/>
                <a:gd name="T10" fmla="*/ 0 60000 65536"/>
                <a:gd name="T11" fmla="*/ 0 60000 65536"/>
                <a:gd name="T12" fmla="*/ 0 w 27"/>
                <a:gd name="T13" fmla="*/ 0 h 5"/>
                <a:gd name="T14" fmla="*/ 27 w 27"/>
                <a:gd name="T15" fmla="*/ 5 h 5"/>
              </a:gdLst>
              <a:ahLst/>
              <a:cxnLst>
                <a:cxn ang="T8">
                  <a:pos x="T0" y="T1"/>
                </a:cxn>
                <a:cxn ang="T9">
                  <a:pos x="T2" y="T3"/>
                </a:cxn>
                <a:cxn ang="T10">
                  <a:pos x="T4" y="T5"/>
                </a:cxn>
                <a:cxn ang="T11">
                  <a:pos x="T6" y="T7"/>
                </a:cxn>
              </a:cxnLst>
              <a:rect l="T12" t="T13" r="T14" b="T15"/>
              <a:pathLst>
                <a:path w="27" h="5">
                  <a:moveTo>
                    <a:pt x="14" y="0"/>
                  </a:moveTo>
                  <a:cubicBezTo>
                    <a:pt x="8" y="0"/>
                    <a:pt x="4" y="2"/>
                    <a:pt x="0" y="5"/>
                  </a:cubicBezTo>
                  <a:cubicBezTo>
                    <a:pt x="27" y="5"/>
                    <a:pt x="27" y="5"/>
                    <a:pt x="27" y="5"/>
                  </a:cubicBezTo>
                  <a:cubicBezTo>
                    <a:pt x="23" y="2"/>
                    <a:pt x="19" y="0"/>
                    <a:pt x="1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66" name="Freeform 266"/>
            <p:cNvSpPr/>
            <p:nvPr/>
          </p:nvSpPr>
          <p:spPr bwMode="auto">
            <a:xfrm>
              <a:off x="2004410" y="5801966"/>
              <a:ext cx="3942" cy="3942"/>
            </a:xfrm>
            <a:custGeom>
              <a:avLst/>
              <a:gdLst>
                <a:gd name="T0" fmla="*/ 0 w 1"/>
                <a:gd name="T1" fmla="*/ 0 h 1"/>
                <a:gd name="T2" fmla="*/ 0 w 1"/>
                <a:gd name="T3" fmla="*/ 3942 h 1"/>
                <a:gd name="T4" fmla="*/ 3942 w 1"/>
                <a:gd name="T5" fmla="*/ 3942 h 1"/>
                <a:gd name="T6" fmla="*/ 3942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1"/>
                    <a:pt x="0" y="1"/>
                  </a:cubicBezTo>
                  <a:cubicBezTo>
                    <a:pt x="1" y="1"/>
                    <a:pt x="1" y="1"/>
                    <a:pt x="1" y="1"/>
                  </a:cubicBezTo>
                  <a:cubicBezTo>
                    <a:pt x="1" y="0"/>
                    <a:pt x="1" y="0"/>
                    <a:pt x="1" y="0"/>
                  </a:cubicBezTo>
                  <a:lnTo>
                    <a:pt x="0"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67" name="Freeform 267"/>
            <p:cNvSpPr/>
            <p:nvPr/>
          </p:nvSpPr>
          <p:spPr bwMode="auto">
            <a:xfrm>
              <a:off x="2024119" y="5801966"/>
              <a:ext cx="7884" cy="3942"/>
            </a:xfrm>
            <a:custGeom>
              <a:avLst/>
              <a:gdLst>
                <a:gd name="T0" fmla="*/ 0 w 2"/>
                <a:gd name="T1" fmla="*/ 3942 h 1"/>
                <a:gd name="T2" fmla="*/ 7884 w 2"/>
                <a:gd name="T3" fmla="*/ 3942 h 1"/>
                <a:gd name="T4" fmla="*/ 0 w 2"/>
                <a:gd name="T5" fmla="*/ 0 h 1"/>
                <a:gd name="T6" fmla="*/ 0 w 2"/>
                <a:gd name="T7" fmla="*/ 3942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lnTo>
                    <a:pt x="2" y="1"/>
                  </a:ln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68" name="Freeform 268"/>
            <p:cNvSpPr/>
            <p:nvPr/>
          </p:nvSpPr>
          <p:spPr bwMode="auto">
            <a:xfrm>
              <a:off x="2039886" y="5801966"/>
              <a:ext cx="11825" cy="3942"/>
            </a:xfrm>
            <a:custGeom>
              <a:avLst/>
              <a:gdLst>
                <a:gd name="T0" fmla="*/ 0 w 3"/>
                <a:gd name="T1" fmla="*/ 3942 h 1"/>
                <a:gd name="T2" fmla="*/ 11825 w 3"/>
                <a:gd name="T3" fmla="*/ 3942 h 1"/>
                <a:gd name="T4" fmla="*/ 7883 w 3"/>
                <a:gd name="T5" fmla="*/ 0 h 1"/>
                <a:gd name="T6" fmla="*/ 0 w 3"/>
                <a:gd name="T7" fmla="*/ 3942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1"/>
                  </a:lnTo>
                  <a:lnTo>
                    <a:pt x="2"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69" name="Freeform 269"/>
            <p:cNvSpPr/>
            <p:nvPr/>
          </p:nvSpPr>
          <p:spPr bwMode="auto">
            <a:xfrm>
              <a:off x="2063537" y="5801966"/>
              <a:ext cx="11825" cy="3942"/>
            </a:xfrm>
            <a:custGeom>
              <a:avLst/>
              <a:gdLst>
                <a:gd name="T0" fmla="*/ 0 w 3"/>
                <a:gd name="T1" fmla="*/ 3942 h 1"/>
                <a:gd name="T2" fmla="*/ 11825 w 3"/>
                <a:gd name="T3" fmla="*/ 3942 h 1"/>
                <a:gd name="T4" fmla="*/ 3942 w 3"/>
                <a:gd name="T5" fmla="*/ 0 h 1"/>
                <a:gd name="T6" fmla="*/ 0 w 3"/>
                <a:gd name="T7" fmla="*/ 3942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1"/>
                  </a:lnTo>
                  <a:lnTo>
                    <a:pt x="1"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70" name="Freeform 270"/>
            <p:cNvSpPr/>
            <p:nvPr/>
          </p:nvSpPr>
          <p:spPr bwMode="auto">
            <a:xfrm>
              <a:off x="2087188" y="5801966"/>
              <a:ext cx="3942" cy="3942"/>
            </a:xfrm>
            <a:custGeom>
              <a:avLst/>
              <a:gdLst>
                <a:gd name="T0" fmla="*/ 0 w 1"/>
                <a:gd name="T1" fmla="*/ 3942 h 1"/>
                <a:gd name="T2" fmla="*/ 3942 w 1"/>
                <a:gd name="T3" fmla="*/ 3942 h 1"/>
                <a:gd name="T4" fmla="*/ 3942 w 1"/>
                <a:gd name="T5" fmla="*/ 0 h 1"/>
                <a:gd name="T6" fmla="*/ 0 w 1"/>
                <a:gd name="T7" fmla="*/ 394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1"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71" name="Freeform 271"/>
            <p:cNvSpPr/>
            <p:nvPr/>
          </p:nvSpPr>
          <p:spPr bwMode="auto">
            <a:xfrm>
              <a:off x="2075362" y="5790141"/>
              <a:ext cx="11825" cy="11825"/>
            </a:xfrm>
            <a:custGeom>
              <a:avLst/>
              <a:gdLst>
                <a:gd name="T0" fmla="*/ 11825 w 3"/>
                <a:gd name="T1" fmla="*/ 0 h 3"/>
                <a:gd name="T2" fmla="*/ 0 w 3"/>
                <a:gd name="T3" fmla="*/ 0 h 3"/>
                <a:gd name="T4" fmla="*/ 0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0"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72" name="Freeform 272"/>
            <p:cNvSpPr/>
            <p:nvPr/>
          </p:nvSpPr>
          <p:spPr bwMode="auto">
            <a:xfrm>
              <a:off x="2051712" y="5790141"/>
              <a:ext cx="11825" cy="11825"/>
            </a:xfrm>
            <a:custGeom>
              <a:avLst/>
              <a:gdLst>
                <a:gd name="T0" fmla="*/ 7883 w 3"/>
                <a:gd name="T1" fmla="*/ 11825 h 3"/>
                <a:gd name="T2" fmla="*/ 11825 w 3"/>
                <a:gd name="T3" fmla="*/ 0 h 3"/>
                <a:gd name="T4" fmla="*/ 0 w 3"/>
                <a:gd name="T5" fmla="*/ 0 h 3"/>
                <a:gd name="T6" fmla="*/ 7883 w 3"/>
                <a:gd name="T7" fmla="*/ 11825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2" y="3"/>
                  </a:moveTo>
                  <a:lnTo>
                    <a:pt x="3" y="0"/>
                  </a:lnTo>
                  <a:lnTo>
                    <a:pt x="0" y="0"/>
                  </a:lnTo>
                  <a:lnTo>
                    <a:pt x="2" y="3"/>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73" name="Freeform 273"/>
            <p:cNvSpPr/>
            <p:nvPr/>
          </p:nvSpPr>
          <p:spPr bwMode="auto">
            <a:xfrm>
              <a:off x="2032003" y="5790141"/>
              <a:ext cx="7884" cy="11825"/>
            </a:xfrm>
            <a:custGeom>
              <a:avLst/>
              <a:gdLst>
                <a:gd name="T0" fmla="*/ 7884 w 2"/>
                <a:gd name="T1" fmla="*/ 0 h 3"/>
                <a:gd name="T2" fmla="*/ 0 w 2"/>
                <a:gd name="T3" fmla="*/ 0 h 3"/>
                <a:gd name="T4" fmla="*/ 3942 w 2"/>
                <a:gd name="T5" fmla="*/ 11825 h 3"/>
                <a:gd name="T6" fmla="*/ 788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0"/>
                  </a:lnTo>
                  <a:lnTo>
                    <a:pt x="1"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74" name="Freeform 274"/>
            <p:cNvSpPr/>
            <p:nvPr/>
          </p:nvSpPr>
          <p:spPr bwMode="auto">
            <a:xfrm>
              <a:off x="2016235" y="5790141"/>
              <a:ext cx="7884" cy="11825"/>
            </a:xfrm>
            <a:custGeom>
              <a:avLst/>
              <a:gdLst>
                <a:gd name="T0" fmla="*/ 7884 w 2"/>
                <a:gd name="T1" fmla="*/ 0 h 3"/>
                <a:gd name="T2" fmla="*/ 0 w 2"/>
                <a:gd name="T3" fmla="*/ 0 h 3"/>
                <a:gd name="T4" fmla="*/ 0 w 2"/>
                <a:gd name="T5" fmla="*/ 11825 h 3"/>
                <a:gd name="T6" fmla="*/ 788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0"/>
                  </a:lnTo>
                  <a:lnTo>
                    <a:pt x="0"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75" name="Freeform 275"/>
            <p:cNvSpPr/>
            <p:nvPr/>
          </p:nvSpPr>
          <p:spPr bwMode="auto">
            <a:xfrm>
              <a:off x="2106897" y="5801966"/>
              <a:ext cx="3942" cy="3942"/>
            </a:xfrm>
            <a:custGeom>
              <a:avLst/>
              <a:gdLst>
                <a:gd name="T0" fmla="*/ 0 w 1"/>
                <a:gd name="T1" fmla="*/ 3942 h 1"/>
                <a:gd name="T2" fmla="*/ 3942 w 1"/>
                <a:gd name="T3" fmla="*/ 3942 h 1"/>
                <a:gd name="T4" fmla="*/ 0 w 1"/>
                <a:gd name="T5" fmla="*/ 0 h 1"/>
                <a:gd name="T6" fmla="*/ 0 w 1"/>
                <a:gd name="T7" fmla="*/ 394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76" name="Freeform 276"/>
            <p:cNvSpPr/>
            <p:nvPr/>
          </p:nvSpPr>
          <p:spPr bwMode="auto">
            <a:xfrm>
              <a:off x="2122664" y="5801966"/>
              <a:ext cx="11825" cy="3942"/>
            </a:xfrm>
            <a:custGeom>
              <a:avLst/>
              <a:gdLst>
                <a:gd name="T0" fmla="*/ 7883 w 3"/>
                <a:gd name="T1" fmla="*/ 0 h 1"/>
                <a:gd name="T2" fmla="*/ 0 w 3"/>
                <a:gd name="T3" fmla="*/ 3942 h 1"/>
                <a:gd name="T4" fmla="*/ 11825 w 3"/>
                <a:gd name="T5" fmla="*/ 3942 h 1"/>
                <a:gd name="T6" fmla="*/ 7883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2" y="0"/>
                  </a:moveTo>
                  <a:lnTo>
                    <a:pt x="0" y="1"/>
                  </a:lnTo>
                  <a:lnTo>
                    <a:pt x="3" y="1"/>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77" name="Freeform 277"/>
            <p:cNvSpPr/>
            <p:nvPr/>
          </p:nvSpPr>
          <p:spPr bwMode="auto">
            <a:xfrm>
              <a:off x="2138431" y="5801966"/>
              <a:ext cx="15767" cy="3942"/>
            </a:xfrm>
            <a:custGeom>
              <a:avLst/>
              <a:gdLst>
                <a:gd name="T0" fmla="*/ 0 w 4"/>
                <a:gd name="T1" fmla="*/ 3942 h 1"/>
                <a:gd name="T2" fmla="*/ 15767 w 4"/>
                <a:gd name="T3" fmla="*/ 3942 h 1"/>
                <a:gd name="T4" fmla="*/ 11825 w 4"/>
                <a:gd name="T5" fmla="*/ 0 h 1"/>
                <a:gd name="T6" fmla="*/ 0 w 4"/>
                <a:gd name="T7" fmla="*/ 3942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0" y="1"/>
                  </a:moveTo>
                  <a:lnTo>
                    <a:pt x="4" y="1"/>
                  </a:lnTo>
                  <a:lnTo>
                    <a:pt x="3"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78" name="Freeform 278"/>
            <p:cNvSpPr/>
            <p:nvPr/>
          </p:nvSpPr>
          <p:spPr bwMode="auto">
            <a:xfrm>
              <a:off x="2166024" y="5801966"/>
              <a:ext cx="7884" cy="3942"/>
            </a:xfrm>
            <a:custGeom>
              <a:avLst/>
              <a:gdLst>
                <a:gd name="T0" fmla="*/ 7884 w 2"/>
                <a:gd name="T1" fmla="*/ 0 h 1"/>
                <a:gd name="T2" fmla="*/ 0 w 2"/>
                <a:gd name="T3" fmla="*/ 3942 h 1"/>
                <a:gd name="T4" fmla="*/ 7884 w 2"/>
                <a:gd name="T5" fmla="*/ 3942 h 1"/>
                <a:gd name="T6" fmla="*/ 7884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1"/>
                  </a:lnTo>
                  <a:lnTo>
                    <a:pt x="2" y="1"/>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79" name="Freeform 279"/>
            <p:cNvSpPr/>
            <p:nvPr/>
          </p:nvSpPr>
          <p:spPr bwMode="auto">
            <a:xfrm>
              <a:off x="2154198" y="5790141"/>
              <a:ext cx="11825" cy="11825"/>
            </a:xfrm>
            <a:custGeom>
              <a:avLst/>
              <a:gdLst>
                <a:gd name="T0" fmla="*/ 11825 w 3"/>
                <a:gd name="T1" fmla="*/ 0 h 3"/>
                <a:gd name="T2" fmla="*/ 11825 w 3"/>
                <a:gd name="T3" fmla="*/ 0 h 3"/>
                <a:gd name="T4" fmla="*/ 0 w 3"/>
                <a:gd name="T5" fmla="*/ 0 h 3"/>
                <a:gd name="T6" fmla="*/ 0 w 3"/>
                <a:gd name="T7" fmla="*/ 11825 h 3"/>
                <a:gd name="T8" fmla="*/ 11825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0"/>
                  </a:moveTo>
                  <a:lnTo>
                    <a:pt x="3" y="0"/>
                  </a:lnTo>
                  <a:lnTo>
                    <a:pt x="0" y="0"/>
                  </a:lnTo>
                  <a:lnTo>
                    <a:pt x="0"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80" name="Freeform 280"/>
            <p:cNvSpPr/>
            <p:nvPr/>
          </p:nvSpPr>
          <p:spPr bwMode="auto">
            <a:xfrm>
              <a:off x="2134489" y="5790141"/>
              <a:ext cx="11825" cy="11825"/>
            </a:xfrm>
            <a:custGeom>
              <a:avLst/>
              <a:gdLst>
                <a:gd name="T0" fmla="*/ 11825 w 3"/>
                <a:gd name="T1" fmla="*/ 0 h 3"/>
                <a:gd name="T2" fmla="*/ 0 w 3"/>
                <a:gd name="T3" fmla="*/ 0 h 3"/>
                <a:gd name="T4" fmla="*/ 3942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1"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81" name="Freeform 281"/>
            <p:cNvSpPr/>
            <p:nvPr/>
          </p:nvSpPr>
          <p:spPr bwMode="auto">
            <a:xfrm>
              <a:off x="2110839" y="5790141"/>
              <a:ext cx="11825" cy="11825"/>
            </a:xfrm>
            <a:custGeom>
              <a:avLst/>
              <a:gdLst>
                <a:gd name="T0" fmla="*/ 11825 w 3"/>
                <a:gd name="T1" fmla="*/ 0 h 3"/>
                <a:gd name="T2" fmla="*/ 0 w 3"/>
                <a:gd name="T3" fmla="*/ 0 h 3"/>
                <a:gd name="T4" fmla="*/ 7883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2"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82" name="Freeform 282"/>
            <p:cNvSpPr/>
            <p:nvPr/>
          </p:nvSpPr>
          <p:spPr bwMode="auto">
            <a:xfrm>
              <a:off x="2091130" y="5790141"/>
              <a:ext cx="15767" cy="11825"/>
            </a:xfrm>
            <a:custGeom>
              <a:avLst/>
              <a:gdLst>
                <a:gd name="T0" fmla="*/ 15767 w 4"/>
                <a:gd name="T1" fmla="*/ 0 h 3"/>
                <a:gd name="T2" fmla="*/ 0 w 4"/>
                <a:gd name="T3" fmla="*/ 0 h 3"/>
                <a:gd name="T4" fmla="*/ 3942 w 4"/>
                <a:gd name="T5" fmla="*/ 11825 h 3"/>
                <a:gd name="T6" fmla="*/ 15767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0" y="0"/>
                  </a:lnTo>
                  <a:lnTo>
                    <a:pt x="1" y="3"/>
                  </a:lnTo>
                  <a:lnTo>
                    <a:pt x="4"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83" name="Freeform 283"/>
            <p:cNvSpPr/>
            <p:nvPr/>
          </p:nvSpPr>
          <p:spPr bwMode="auto">
            <a:xfrm>
              <a:off x="1925574" y="5667945"/>
              <a:ext cx="67011" cy="145847"/>
            </a:xfrm>
            <a:custGeom>
              <a:avLst/>
              <a:gdLst>
                <a:gd name="T0" fmla="*/ 55843 w 12"/>
                <a:gd name="T1" fmla="*/ 75624 h 27"/>
                <a:gd name="T2" fmla="*/ 50258 w 12"/>
                <a:gd name="T3" fmla="*/ 59419 h 27"/>
                <a:gd name="T4" fmla="*/ 44674 w 12"/>
                <a:gd name="T5" fmla="*/ 70223 h 27"/>
                <a:gd name="T6" fmla="*/ 44674 w 12"/>
                <a:gd name="T7" fmla="*/ 54017 h 27"/>
                <a:gd name="T8" fmla="*/ 27921 w 12"/>
                <a:gd name="T9" fmla="*/ 32410 h 27"/>
                <a:gd name="T10" fmla="*/ 22337 w 12"/>
                <a:gd name="T11" fmla="*/ 37812 h 27"/>
                <a:gd name="T12" fmla="*/ 22337 w 12"/>
                <a:gd name="T13" fmla="*/ 21607 h 27"/>
                <a:gd name="T14" fmla="*/ 0 w 12"/>
                <a:gd name="T15" fmla="*/ 0 h 27"/>
                <a:gd name="T16" fmla="*/ 5584 w 12"/>
                <a:gd name="T17" fmla="*/ 48616 h 27"/>
                <a:gd name="T18" fmla="*/ 22337 w 12"/>
                <a:gd name="T19" fmla="*/ 54017 h 27"/>
                <a:gd name="T20" fmla="*/ 5584 w 12"/>
                <a:gd name="T21" fmla="*/ 59419 h 27"/>
                <a:gd name="T22" fmla="*/ 16753 w 12"/>
                <a:gd name="T23" fmla="*/ 75624 h 27"/>
                <a:gd name="T24" fmla="*/ 33506 w 12"/>
                <a:gd name="T25" fmla="*/ 91830 h 27"/>
                <a:gd name="T26" fmla="*/ 22337 w 12"/>
                <a:gd name="T27" fmla="*/ 91830 h 27"/>
                <a:gd name="T28" fmla="*/ 27921 w 12"/>
                <a:gd name="T29" fmla="*/ 108035 h 27"/>
                <a:gd name="T30" fmla="*/ 50258 w 12"/>
                <a:gd name="T31" fmla="*/ 118838 h 27"/>
                <a:gd name="T32" fmla="*/ 39090 w 12"/>
                <a:gd name="T33" fmla="*/ 118838 h 27"/>
                <a:gd name="T34" fmla="*/ 67011 w 12"/>
                <a:gd name="T35" fmla="*/ 145847 h 27"/>
                <a:gd name="T36" fmla="*/ 61427 w 12"/>
                <a:gd name="T37" fmla="*/ 91830 h 27"/>
                <a:gd name="T38" fmla="*/ 50258 w 12"/>
                <a:gd name="T39" fmla="*/ 97231 h 27"/>
                <a:gd name="T40" fmla="*/ 55843 w 12"/>
                <a:gd name="T41" fmla="*/ 75624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27"/>
                <a:gd name="T65" fmla="*/ 12 w 12"/>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27">
                  <a:moveTo>
                    <a:pt x="10" y="14"/>
                  </a:moveTo>
                  <a:cubicBezTo>
                    <a:pt x="10" y="13"/>
                    <a:pt x="9" y="13"/>
                    <a:pt x="9" y="11"/>
                  </a:cubicBezTo>
                  <a:cubicBezTo>
                    <a:pt x="8" y="13"/>
                    <a:pt x="8" y="13"/>
                    <a:pt x="8" y="13"/>
                  </a:cubicBezTo>
                  <a:cubicBezTo>
                    <a:pt x="8" y="10"/>
                    <a:pt x="8" y="10"/>
                    <a:pt x="8" y="10"/>
                  </a:cubicBezTo>
                  <a:cubicBezTo>
                    <a:pt x="7" y="8"/>
                    <a:pt x="6" y="7"/>
                    <a:pt x="5" y="6"/>
                  </a:cubicBezTo>
                  <a:cubicBezTo>
                    <a:pt x="4" y="7"/>
                    <a:pt x="4" y="7"/>
                    <a:pt x="4" y="7"/>
                  </a:cubicBezTo>
                  <a:cubicBezTo>
                    <a:pt x="4" y="4"/>
                    <a:pt x="4" y="4"/>
                    <a:pt x="4" y="4"/>
                  </a:cubicBezTo>
                  <a:cubicBezTo>
                    <a:pt x="2" y="2"/>
                    <a:pt x="0" y="0"/>
                    <a:pt x="0" y="0"/>
                  </a:cubicBezTo>
                  <a:cubicBezTo>
                    <a:pt x="0" y="0"/>
                    <a:pt x="0" y="4"/>
                    <a:pt x="1" y="9"/>
                  </a:cubicBezTo>
                  <a:cubicBezTo>
                    <a:pt x="4" y="10"/>
                    <a:pt x="4" y="10"/>
                    <a:pt x="4" y="10"/>
                  </a:cubicBezTo>
                  <a:cubicBezTo>
                    <a:pt x="1" y="11"/>
                    <a:pt x="1" y="11"/>
                    <a:pt x="1" y="11"/>
                  </a:cubicBezTo>
                  <a:cubicBezTo>
                    <a:pt x="2" y="12"/>
                    <a:pt x="3" y="13"/>
                    <a:pt x="3" y="14"/>
                  </a:cubicBezTo>
                  <a:cubicBezTo>
                    <a:pt x="6" y="17"/>
                    <a:pt x="6" y="17"/>
                    <a:pt x="6" y="17"/>
                  </a:cubicBezTo>
                  <a:cubicBezTo>
                    <a:pt x="4" y="17"/>
                    <a:pt x="4" y="17"/>
                    <a:pt x="4" y="17"/>
                  </a:cubicBezTo>
                  <a:cubicBezTo>
                    <a:pt x="4" y="18"/>
                    <a:pt x="5" y="19"/>
                    <a:pt x="5" y="20"/>
                  </a:cubicBezTo>
                  <a:cubicBezTo>
                    <a:pt x="9" y="22"/>
                    <a:pt x="9" y="22"/>
                    <a:pt x="9" y="22"/>
                  </a:cubicBezTo>
                  <a:cubicBezTo>
                    <a:pt x="7" y="22"/>
                    <a:pt x="7" y="22"/>
                    <a:pt x="7" y="22"/>
                  </a:cubicBezTo>
                  <a:cubicBezTo>
                    <a:pt x="8" y="24"/>
                    <a:pt x="10" y="25"/>
                    <a:pt x="12" y="27"/>
                  </a:cubicBezTo>
                  <a:cubicBezTo>
                    <a:pt x="12" y="23"/>
                    <a:pt x="12" y="19"/>
                    <a:pt x="11" y="17"/>
                  </a:cubicBezTo>
                  <a:cubicBezTo>
                    <a:pt x="9" y="18"/>
                    <a:pt x="9" y="18"/>
                    <a:pt x="9" y="18"/>
                  </a:cubicBezTo>
                  <a:lnTo>
                    <a:pt x="10" y="14"/>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84" name="Freeform 284"/>
            <p:cNvSpPr/>
            <p:nvPr/>
          </p:nvSpPr>
          <p:spPr bwMode="auto">
            <a:xfrm>
              <a:off x="1988643" y="5742839"/>
              <a:ext cx="0" cy="3942"/>
            </a:xfrm>
            <a:custGeom>
              <a:avLst/>
              <a:gdLst>
                <a:gd name="T0" fmla="*/ 3942 h 1"/>
                <a:gd name="T1" fmla="*/ 0 h 1"/>
                <a:gd name="T2" fmla="*/ 3942 h 1"/>
                <a:gd name="T3" fmla="*/ 3942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85" name="Freeform 285"/>
            <p:cNvSpPr/>
            <p:nvPr/>
          </p:nvSpPr>
          <p:spPr bwMode="auto">
            <a:xfrm>
              <a:off x="1988643" y="5790141"/>
              <a:ext cx="3942" cy="15767"/>
            </a:xfrm>
            <a:custGeom>
              <a:avLst/>
              <a:gdLst>
                <a:gd name="T0" fmla="*/ 3942 w 1"/>
                <a:gd name="T1" fmla="*/ 15767 h 3"/>
                <a:gd name="T2" fmla="*/ 0 w 1"/>
                <a:gd name="T3" fmla="*/ 0 h 3"/>
                <a:gd name="T4" fmla="*/ 3942 w 1"/>
                <a:gd name="T5" fmla="*/ 15767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1" y="3"/>
                  </a:moveTo>
                  <a:cubicBezTo>
                    <a:pt x="0" y="0"/>
                    <a:pt x="0" y="0"/>
                    <a:pt x="0" y="0"/>
                  </a:cubicBezTo>
                  <a:cubicBezTo>
                    <a:pt x="0" y="1"/>
                    <a:pt x="1" y="2"/>
                    <a:pt x="1"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86" name="Freeform 286"/>
            <p:cNvSpPr/>
            <p:nvPr/>
          </p:nvSpPr>
          <p:spPr bwMode="auto">
            <a:xfrm>
              <a:off x="1976817" y="5656119"/>
              <a:ext cx="39418" cy="157672"/>
            </a:xfrm>
            <a:custGeom>
              <a:avLst/>
              <a:gdLst>
                <a:gd name="T0" fmla="*/ 39418 w 7"/>
                <a:gd name="T1" fmla="*/ 70681 h 29"/>
                <a:gd name="T2" fmla="*/ 28156 w 7"/>
                <a:gd name="T3" fmla="*/ 76118 h 29"/>
                <a:gd name="T4" fmla="*/ 39418 w 7"/>
                <a:gd name="T5" fmla="*/ 65244 h 29"/>
                <a:gd name="T6" fmla="*/ 33787 w 7"/>
                <a:gd name="T7" fmla="*/ 38059 h 29"/>
                <a:gd name="T8" fmla="*/ 22525 w 7"/>
                <a:gd name="T9" fmla="*/ 43496 h 29"/>
                <a:gd name="T10" fmla="*/ 33787 w 7"/>
                <a:gd name="T11" fmla="*/ 27185 h 29"/>
                <a:gd name="T12" fmla="*/ 16893 w 7"/>
                <a:gd name="T13" fmla="*/ 0 h 29"/>
                <a:gd name="T14" fmla="*/ 5631 w 7"/>
                <a:gd name="T15" fmla="*/ 43496 h 29"/>
                <a:gd name="T16" fmla="*/ 16893 w 7"/>
                <a:gd name="T17" fmla="*/ 54370 h 29"/>
                <a:gd name="T18" fmla="*/ 0 w 7"/>
                <a:gd name="T19" fmla="*/ 54370 h 29"/>
                <a:gd name="T20" fmla="*/ 0 w 7"/>
                <a:gd name="T21" fmla="*/ 70681 h 29"/>
                <a:gd name="T22" fmla="*/ 11262 w 7"/>
                <a:gd name="T23" fmla="*/ 86991 h 29"/>
                <a:gd name="T24" fmla="*/ 11262 w 7"/>
                <a:gd name="T25" fmla="*/ 92428 h 29"/>
                <a:gd name="T26" fmla="*/ 11262 w 7"/>
                <a:gd name="T27" fmla="*/ 92428 h 29"/>
                <a:gd name="T28" fmla="*/ 16893 w 7"/>
                <a:gd name="T29" fmla="*/ 157672 h 29"/>
                <a:gd name="T30" fmla="*/ 39418 w 7"/>
                <a:gd name="T31" fmla="*/ 103302 h 29"/>
                <a:gd name="T32" fmla="*/ 28156 w 7"/>
                <a:gd name="T33" fmla="*/ 108739 h 29"/>
                <a:gd name="T34" fmla="*/ 39418 w 7"/>
                <a:gd name="T35" fmla="*/ 92428 h 29"/>
                <a:gd name="T36" fmla="*/ 39418 w 7"/>
                <a:gd name="T37" fmla="*/ 70681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29"/>
                <a:gd name="T59" fmla="*/ 7 w 7"/>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29">
                  <a:moveTo>
                    <a:pt x="7" y="13"/>
                  </a:moveTo>
                  <a:cubicBezTo>
                    <a:pt x="5" y="14"/>
                    <a:pt x="5" y="14"/>
                    <a:pt x="5" y="14"/>
                  </a:cubicBezTo>
                  <a:cubicBezTo>
                    <a:pt x="7" y="12"/>
                    <a:pt x="7" y="12"/>
                    <a:pt x="7" y="12"/>
                  </a:cubicBezTo>
                  <a:cubicBezTo>
                    <a:pt x="7" y="10"/>
                    <a:pt x="6" y="8"/>
                    <a:pt x="6" y="7"/>
                  </a:cubicBezTo>
                  <a:cubicBezTo>
                    <a:pt x="4" y="8"/>
                    <a:pt x="4" y="8"/>
                    <a:pt x="4" y="8"/>
                  </a:cubicBezTo>
                  <a:cubicBezTo>
                    <a:pt x="6" y="5"/>
                    <a:pt x="6" y="5"/>
                    <a:pt x="6" y="5"/>
                  </a:cubicBezTo>
                  <a:cubicBezTo>
                    <a:pt x="5" y="2"/>
                    <a:pt x="3" y="0"/>
                    <a:pt x="3" y="0"/>
                  </a:cubicBezTo>
                  <a:cubicBezTo>
                    <a:pt x="3" y="0"/>
                    <a:pt x="2" y="4"/>
                    <a:pt x="1" y="8"/>
                  </a:cubicBezTo>
                  <a:cubicBezTo>
                    <a:pt x="3" y="10"/>
                    <a:pt x="3" y="10"/>
                    <a:pt x="3" y="10"/>
                  </a:cubicBezTo>
                  <a:cubicBezTo>
                    <a:pt x="0" y="10"/>
                    <a:pt x="0" y="10"/>
                    <a:pt x="0" y="10"/>
                  </a:cubicBezTo>
                  <a:cubicBezTo>
                    <a:pt x="0" y="11"/>
                    <a:pt x="0" y="12"/>
                    <a:pt x="0" y="13"/>
                  </a:cubicBezTo>
                  <a:cubicBezTo>
                    <a:pt x="0" y="14"/>
                    <a:pt x="1" y="15"/>
                    <a:pt x="2" y="16"/>
                  </a:cubicBezTo>
                  <a:cubicBezTo>
                    <a:pt x="2" y="17"/>
                    <a:pt x="2" y="17"/>
                    <a:pt x="2" y="17"/>
                  </a:cubicBezTo>
                  <a:cubicBezTo>
                    <a:pt x="2" y="17"/>
                    <a:pt x="2" y="17"/>
                    <a:pt x="2" y="17"/>
                  </a:cubicBezTo>
                  <a:cubicBezTo>
                    <a:pt x="3" y="20"/>
                    <a:pt x="4" y="24"/>
                    <a:pt x="3" y="29"/>
                  </a:cubicBezTo>
                  <a:cubicBezTo>
                    <a:pt x="6" y="25"/>
                    <a:pt x="6" y="23"/>
                    <a:pt x="7" y="19"/>
                  </a:cubicBezTo>
                  <a:cubicBezTo>
                    <a:pt x="5" y="20"/>
                    <a:pt x="5" y="20"/>
                    <a:pt x="5" y="20"/>
                  </a:cubicBezTo>
                  <a:cubicBezTo>
                    <a:pt x="7" y="17"/>
                    <a:pt x="7" y="17"/>
                    <a:pt x="7" y="17"/>
                  </a:cubicBezTo>
                  <a:cubicBezTo>
                    <a:pt x="7" y="16"/>
                    <a:pt x="7" y="15"/>
                    <a:pt x="7" y="1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87" name="Freeform 287"/>
            <p:cNvSpPr/>
            <p:nvPr/>
          </p:nvSpPr>
          <p:spPr bwMode="auto">
            <a:xfrm>
              <a:off x="1992584" y="5805908"/>
              <a:ext cx="0" cy="7884"/>
            </a:xfrm>
            <a:custGeom>
              <a:avLst/>
              <a:gdLst>
                <a:gd name="T0" fmla="*/ 7884 h 2"/>
                <a:gd name="T1" fmla="*/ 7884 h 2"/>
                <a:gd name="T2" fmla="*/ 0 h 2"/>
                <a:gd name="T3" fmla="*/ 7884 h 2"/>
                <a:gd name="T4" fmla="*/ 0 60000 65536"/>
                <a:gd name="T5" fmla="*/ 0 60000 65536"/>
                <a:gd name="T6" fmla="*/ 0 60000 65536"/>
                <a:gd name="T7" fmla="*/ 0 60000 65536"/>
                <a:gd name="T8" fmla="*/ 0 h 2"/>
                <a:gd name="T9" fmla="*/ 2 h 2"/>
              </a:gdLst>
              <a:ahLst/>
              <a:cxnLst>
                <a:cxn ang="T4">
                  <a:pos x="0" y="T0"/>
                </a:cxn>
                <a:cxn ang="T5">
                  <a:pos x="0" y="T1"/>
                </a:cxn>
                <a:cxn ang="T6">
                  <a:pos x="0" y="T2"/>
                </a:cxn>
                <a:cxn ang="T7">
                  <a:pos x="0" y="T3"/>
                </a:cxn>
              </a:cxnLst>
              <a:rect l="0" t="T8" r="0" b="T9"/>
              <a:pathLst>
                <a:path h="2">
                  <a:moveTo>
                    <a:pt x="0" y="2"/>
                  </a:moveTo>
                  <a:lnTo>
                    <a:pt x="0" y="2"/>
                  </a:lnTo>
                  <a:lnTo>
                    <a:pt x="0" y="0"/>
                  </a:lnTo>
                  <a:lnTo>
                    <a:pt x="0" y="2"/>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88" name="Freeform 288"/>
            <p:cNvSpPr/>
            <p:nvPr/>
          </p:nvSpPr>
          <p:spPr bwMode="auto">
            <a:xfrm>
              <a:off x="1901923" y="6026649"/>
              <a:ext cx="291693" cy="137963"/>
            </a:xfrm>
            <a:custGeom>
              <a:avLst/>
              <a:gdLst>
                <a:gd name="T0" fmla="*/ 54017 w 54"/>
                <a:gd name="T1" fmla="*/ 132657 h 26"/>
                <a:gd name="T2" fmla="*/ 5402 w 54"/>
                <a:gd name="T3" fmla="*/ 106125 h 26"/>
                <a:gd name="T4" fmla="*/ 32410 w 54"/>
                <a:gd name="T5" fmla="*/ 53063 h 26"/>
                <a:gd name="T6" fmla="*/ 237676 w 54"/>
                <a:gd name="T7" fmla="*/ 0 h 26"/>
                <a:gd name="T8" fmla="*/ 286291 w 54"/>
                <a:gd name="T9" fmla="*/ 31838 h 26"/>
                <a:gd name="T10" fmla="*/ 259283 w 54"/>
                <a:gd name="T11" fmla="*/ 84900 h 26"/>
                <a:gd name="T12" fmla="*/ 54017 w 54"/>
                <a:gd name="T13" fmla="*/ 132657 h 26"/>
                <a:gd name="T14" fmla="*/ 0 60000 65536"/>
                <a:gd name="T15" fmla="*/ 0 60000 65536"/>
                <a:gd name="T16" fmla="*/ 0 60000 65536"/>
                <a:gd name="T17" fmla="*/ 0 60000 65536"/>
                <a:gd name="T18" fmla="*/ 0 60000 65536"/>
                <a:gd name="T19" fmla="*/ 0 60000 65536"/>
                <a:gd name="T20" fmla="*/ 0 60000 65536"/>
                <a:gd name="T21" fmla="*/ 0 w 54"/>
                <a:gd name="T22" fmla="*/ 0 h 26"/>
                <a:gd name="T23" fmla="*/ 54 w 5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26">
                  <a:moveTo>
                    <a:pt x="10" y="25"/>
                  </a:moveTo>
                  <a:cubicBezTo>
                    <a:pt x="6" y="26"/>
                    <a:pt x="2" y="24"/>
                    <a:pt x="1" y="20"/>
                  </a:cubicBezTo>
                  <a:cubicBezTo>
                    <a:pt x="0" y="16"/>
                    <a:pt x="2" y="11"/>
                    <a:pt x="6" y="10"/>
                  </a:cubicBezTo>
                  <a:cubicBezTo>
                    <a:pt x="44" y="0"/>
                    <a:pt x="44" y="0"/>
                    <a:pt x="44" y="0"/>
                  </a:cubicBezTo>
                  <a:cubicBezTo>
                    <a:pt x="48" y="0"/>
                    <a:pt x="52" y="2"/>
                    <a:pt x="53" y="6"/>
                  </a:cubicBezTo>
                  <a:cubicBezTo>
                    <a:pt x="54" y="10"/>
                    <a:pt x="52" y="15"/>
                    <a:pt x="48" y="16"/>
                  </a:cubicBezTo>
                  <a:lnTo>
                    <a:pt x="10" y="2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89" name="Freeform 289"/>
            <p:cNvSpPr/>
            <p:nvPr/>
          </p:nvSpPr>
          <p:spPr bwMode="auto">
            <a:xfrm>
              <a:off x="2016235" y="6006940"/>
              <a:ext cx="94603" cy="35476"/>
            </a:xfrm>
            <a:custGeom>
              <a:avLst/>
              <a:gdLst>
                <a:gd name="T0" fmla="*/ 57813 w 18"/>
                <a:gd name="T1" fmla="*/ 5068 h 7"/>
                <a:gd name="T2" fmla="*/ 0 w 18"/>
                <a:gd name="T3" fmla="*/ 35476 h 7"/>
                <a:gd name="T4" fmla="*/ 94603 w 18"/>
                <a:gd name="T5" fmla="*/ 5068 h 7"/>
                <a:gd name="T6" fmla="*/ 57813 w 18"/>
                <a:gd name="T7" fmla="*/ 5068 h 7"/>
                <a:gd name="T8" fmla="*/ 0 60000 65536"/>
                <a:gd name="T9" fmla="*/ 0 60000 65536"/>
                <a:gd name="T10" fmla="*/ 0 60000 65536"/>
                <a:gd name="T11" fmla="*/ 0 60000 65536"/>
                <a:gd name="T12" fmla="*/ 0 w 18"/>
                <a:gd name="T13" fmla="*/ 0 h 7"/>
                <a:gd name="T14" fmla="*/ 18 w 18"/>
                <a:gd name="T15" fmla="*/ 7 h 7"/>
              </a:gdLst>
              <a:ahLst/>
              <a:cxnLst>
                <a:cxn ang="T8">
                  <a:pos x="T0" y="T1"/>
                </a:cxn>
                <a:cxn ang="T9">
                  <a:pos x="T2" y="T3"/>
                </a:cxn>
                <a:cxn ang="T10">
                  <a:pos x="T4" y="T5"/>
                </a:cxn>
                <a:cxn ang="T11">
                  <a:pos x="T6" y="T7"/>
                </a:cxn>
              </a:cxnLst>
              <a:rect l="T12" t="T13" r="T14" b="T15"/>
              <a:pathLst>
                <a:path w="18" h="7">
                  <a:moveTo>
                    <a:pt x="11" y="1"/>
                  </a:moveTo>
                  <a:cubicBezTo>
                    <a:pt x="0" y="7"/>
                    <a:pt x="0" y="7"/>
                    <a:pt x="0" y="7"/>
                  </a:cubicBezTo>
                  <a:cubicBezTo>
                    <a:pt x="18" y="1"/>
                    <a:pt x="18" y="1"/>
                    <a:pt x="18" y="1"/>
                  </a:cubicBezTo>
                  <a:cubicBezTo>
                    <a:pt x="16" y="0"/>
                    <a:pt x="13" y="0"/>
                    <a:pt x="11"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90" name="Freeform 290"/>
            <p:cNvSpPr/>
            <p:nvPr/>
          </p:nvSpPr>
          <p:spPr bwMode="auto">
            <a:xfrm>
              <a:off x="1976817" y="6105485"/>
              <a:ext cx="342937" cy="540027"/>
            </a:xfrm>
            <a:custGeom>
              <a:avLst/>
              <a:gdLst>
                <a:gd name="T0" fmla="*/ 332050 w 63"/>
                <a:gd name="T1" fmla="*/ 286214 h 100"/>
                <a:gd name="T2" fmla="*/ 293946 w 63"/>
                <a:gd name="T3" fmla="*/ 264613 h 100"/>
                <a:gd name="T4" fmla="*/ 223181 w 63"/>
                <a:gd name="T5" fmla="*/ 264613 h 100"/>
                <a:gd name="T6" fmla="*/ 223181 w 63"/>
                <a:gd name="T7" fmla="*/ 0 h 100"/>
                <a:gd name="T8" fmla="*/ 190521 w 63"/>
                <a:gd name="T9" fmla="*/ 21601 h 100"/>
                <a:gd name="T10" fmla="*/ 0 w 63"/>
                <a:gd name="T11" fmla="*/ 75604 h 100"/>
                <a:gd name="T12" fmla="*/ 0 w 63"/>
                <a:gd name="T13" fmla="*/ 280814 h 100"/>
                <a:gd name="T14" fmla="*/ 92539 w 63"/>
                <a:gd name="T15" fmla="*/ 367218 h 100"/>
                <a:gd name="T16" fmla="*/ 97982 w 63"/>
                <a:gd name="T17" fmla="*/ 367218 h 100"/>
                <a:gd name="T18" fmla="*/ 108869 w 63"/>
                <a:gd name="T19" fmla="*/ 367218 h 100"/>
                <a:gd name="T20" fmla="*/ 234068 w 63"/>
                <a:gd name="T21" fmla="*/ 367218 h 100"/>
                <a:gd name="T22" fmla="*/ 234068 w 63"/>
                <a:gd name="T23" fmla="*/ 496825 h 100"/>
                <a:gd name="T24" fmla="*/ 283059 w 63"/>
                <a:gd name="T25" fmla="*/ 540027 h 100"/>
                <a:gd name="T26" fmla="*/ 293946 w 63"/>
                <a:gd name="T27" fmla="*/ 540027 h 100"/>
                <a:gd name="T28" fmla="*/ 342937 w 63"/>
                <a:gd name="T29" fmla="*/ 496825 h 100"/>
                <a:gd name="T30" fmla="*/ 342937 w 63"/>
                <a:gd name="T31" fmla="*/ 313216 h 100"/>
                <a:gd name="T32" fmla="*/ 332050 w 63"/>
                <a:gd name="T33" fmla="*/ 286214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00"/>
                <a:gd name="T53" fmla="*/ 63 w 63"/>
                <a:gd name="T54" fmla="*/ 100 h 1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00">
                  <a:moveTo>
                    <a:pt x="61" y="53"/>
                  </a:moveTo>
                  <a:cubicBezTo>
                    <a:pt x="59" y="51"/>
                    <a:pt x="56" y="49"/>
                    <a:pt x="54" y="49"/>
                  </a:cubicBezTo>
                  <a:cubicBezTo>
                    <a:pt x="41" y="49"/>
                    <a:pt x="41" y="49"/>
                    <a:pt x="41" y="49"/>
                  </a:cubicBezTo>
                  <a:cubicBezTo>
                    <a:pt x="41" y="0"/>
                    <a:pt x="41" y="0"/>
                    <a:pt x="41" y="0"/>
                  </a:cubicBezTo>
                  <a:cubicBezTo>
                    <a:pt x="39" y="3"/>
                    <a:pt x="37" y="4"/>
                    <a:pt x="35" y="4"/>
                  </a:cubicBezTo>
                  <a:cubicBezTo>
                    <a:pt x="0" y="14"/>
                    <a:pt x="0" y="14"/>
                    <a:pt x="0" y="14"/>
                  </a:cubicBezTo>
                  <a:cubicBezTo>
                    <a:pt x="0" y="52"/>
                    <a:pt x="0" y="52"/>
                    <a:pt x="0" y="52"/>
                  </a:cubicBezTo>
                  <a:cubicBezTo>
                    <a:pt x="0" y="61"/>
                    <a:pt x="7" y="68"/>
                    <a:pt x="17" y="68"/>
                  </a:cubicBezTo>
                  <a:cubicBezTo>
                    <a:pt x="18" y="68"/>
                    <a:pt x="18" y="68"/>
                    <a:pt x="18" y="68"/>
                  </a:cubicBezTo>
                  <a:cubicBezTo>
                    <a:pt x="18" y="68"/>
                    <a:pt x="20" y="68"/>
                    <a:pt x="20" y="68"/>
                  </a:cubicBezTo>
                  <a:cubicBezTo>
                    <a:pt x="43" y="68"/>
                    <a:pt x="43" y="68"/>
                    <a:pt x="43" y="68"/>
                  </a:cubicBezTo>
                  <a:cubicBezTo>
                    <a:pt x="43" y="92"/>
                    <a:pt x="43" y="92"/>
                    <a:pt x="43" y="92"/>
                  </a:cubicBezTo>
                  <a:cubicBezTo>
                    <a:pt x="43" y="96"/>
                    <a:pt x="47" y="100"/>
                    <a:pt x="52" y="100"/>
                  </a:cubicBezTo>
                  <a:cubicBezTo>
                    <a:pt x="54" y="100"/>
                    <a:pt x="54" y="100"/>
                    <a:pt x="54" y="100"/>
                  </a:cubicBezTo>
                  <a:cubicBezTo>
                    <a:pt x="59" y="100"/>
                    <a:pt x="63" y="96"/>
                    <a:pt x="63" y="92"/>
                  </a:cubicBezTo>
                  <a:cubicBezTo>
                    <a:pt x="63" y="58"/>
                    <a:pt x="63" y="58"/>
                    <a:pt x="63" y="58"/>
                  </a:cubicBezTo>
                  <a:cubicBezTo>
                    <a:pt x="63" y="56"/>
                    <a:pt x="62" y="54"/>
                    <a:pt x="61" y="5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91" name="Freeform 291"/>
            <p:cNvSpPr/>
            <p:nvPr/>
          </p:nvSpPr>
          <p:spPr bwMode="auto">
            <a:xfrm>
              <a:off x="2106897" y="5963580"/>
              <a:ext cx="469074" cy="118254"/>
            </a:xfrm>
            <a:custGeom>
              <a:avLst/>
              <a:gdLst>
                <a:gd name="T0" fmla="*/ 469074 w 119"/>
                <a:gd name="T1" fmla="*/ 0 h 30"/>
                <a:gd name="T2" fmla="*/ 0 w 119"/>
                <a:gd name="T3" fmla="*/ 118254 h 30"/>
                <a:gd name="T4" fmla="*/ 0 w 119"/>
                <a:gd name="T5" fmla="*/ 106429 h 30"/>
                <a:gd name="T6" fmla="*/ 469074 w 119"/>
                <a:gd name="T7" fmla="*/ 0 h 30"/>
                <a:gd name="T8" fmla="*/ 469074 w 119"/>
                <a:gd name="T9" fmla="*/ 0 h 30"/>
                <a:gd name="T10" fmla="*/ 0 60000 65536"/>
                <a:gd name="T11" fmla="*/ 0 60000 65536"/>
                <a:gd name="T12" fmla="*/ 0 60000 65536"/>
                <a:gd name="T13" fmla="*/ 0 60000 65536"/>
                <a:gd name="T14" fmla="*/ 0 60000 65536"/>
                <a:gd name="T15" fmla="*/ 0 w 119"/>
                <a:gd name="T16" fmla="*/ 0 h 30"/>
                <a:gd name="T17" fmla="*/ 119 w 119"/>
                <a:gd name="T18" fmla="*/ 30 h 30"/>
              </a:gdLst>
              <a:ahLst/>
              <a:cxnLst>
                <a:cxn ang="T10">
                  <a:pos x="T0" y="T1"/>
                </a:cxn>
                <a:cxn ang="T11">
                  <a:pos x="T2" y="T3"/>
                </a:cxn>
                <a:cxn ang="T12">
                  <a:pos x="T4" y="T5"/>
                </a:cxn>
                <a:cxn ang="T13">
                  <a:pos x="T6" y="T7"/>
                </a:cxn>
                <a:cxn ang="T14">
                  <a:pos x="T8" y="T9"/>
                </a:cxn>
              </a:cxnLst>
              <a:rect l="T15" t="T16" r="T17" b="T18"/>
              <a:pathLst>
                <a:path w="119" h="30">
                  <a:moveTo>
                    <a:pt x="119" y="0"/>
                  </a:moveTo>
                  <a:lnTo>
                    <a:pt x="0" y="30"/>
                  </a:lnTo>
                  <a:lnTo>
                    <a:pt x="0" y="27"/>
                  </a:lnTo>
                  <a:lnTo>
                    <a:pt x="119"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92" name="Freeform 292"/>
            <p:cNvSpPr/>
            <p:nvPr/>
          </p:nvSpPr>
          <p:spPr bwMode="auto">
            <a:xfrm>
              <a:off x="2205442" y="5967522"/>
              <a:ext cx="275926" cy="70952"/>
            </a:xfrm>
            <a:custGeom>
              <a:avLst/>
              <a:gdLst>
                <a:gd name="T0" fmla="*/ 265105 w 51"/>
                <a:gd name="T1" fmla="*/ 0 h 13"/>
                <a:gd name="T2" fmla="*/ 108206 w 51"/>
                <a:gd name="T3" fmla="*/ 27289 h 13"/>
                <a:gd name="T4" fmla="*/ 0 w 51"/>
                <a:gd name="T5" fmla="*/ 38205 h 13"/>
                <a:gd name="T6" fmla="*/ 10821 w 51"/>
                <a:gd name="T7" fmla="*/ 70952 h 13"/>
                <a:gd name="T8" fmla="*/ 275926 w 51"/>
                <a:gd name="T9" fmla="*/ 0 h 13"/>
                <a:gd name="T10" fmla="*/ 265105 w 51"/>
                <a:gd name="T11" fmla="*/ 0 h 13"/>
                <a:gd name="T12" fmla="*/ 0 60000 65536"/>
                <a:gd name="T13" fmla="*/ 0 60000 65536"/>
                <a:gd name="T14" fmla="*/ 0 60000 65536"/>
                <a:gd name="T15" fmla="*/ 0 60000 65536"/>
                <a:gd name="T16" fmla="*/ 0 60000 65536"/>
                <a:gd name="T17" fmla="*/ 0 60000 65536"/>
                <a:gd name="T18" fmla="*/ 0 w 51"/>
                <a:gd name="T19" fmla="*/ 0 h 13"/>
                <a:gd name="T20" fmla="*/ 51 w 5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1" h="13">
                  <a:moveTo>
                    <a:pt x="49" y="0"/>
                  </a:moveTo>
                  <a:cubicBezTo>
                    <a:pt x="20" y="5"/>
                    <a:pt x="20" y="5"/>
                    <a:pt x="20" y="5"/>
                  </a:cubicBezTo>
                  <a:cubicBezTo>
                    <a:pt x="0" y="7"/>
                    <a:pt x="0" y="7"/>
                    <a:pt x="0" y="7"/>
                  </a:cubicBezTo>
                  <a:cubicBezTo>
                    <a:pt x="1" y="8"/>
                    <a:pt x="2" y="10"/>
                    <a:pt x="2" y="13"/>
                  </a:cubicBezTo>
                  <a:cubicBezTo>
                    <a:pt x="51" y="0"/>
                    <a:pt x="51" y="0"/>
                    <a:pt x="51" y="0"/>
                  </a:cubicBezTo>
                  <a:lnTo>
                    <a:pt x="49"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93" name="Freeform 293"/>
            <p:cNvSpPr/>
            <p:nvPr/>
          </p:nvSpPr>
          <p:spPr bwMode="auto">
            <a:xfrm>
              <a:off x="2221209" y="5987231"/>
              <a:ext cx="299577" cy="98545"/>
            </a:xfrm>
            <a:custGeom>
              <a:avLst/>
              <a:gdLst>
                <a:gd name="T0" fmla="*/ 294130 w 55"/>
                <a:gd name="T1" fmla="*/ 0 h 18"/>
                <a:gd name="T2" fmla="*/ 0 w 55"/>
                <a:gd name="T3" fmla="*/ 76646 h 18"/>
                <a:gd name="T4" fmla="*/ 0 w 55"/>
                <a:gd name="T5" fmla="*/ 98545 h 18"/>
                <a:gd name="T6" fmla="*/ 98043 w 55"/>
                <a:gd name="T7" fmla="*/ 93070 h 18"/>
                <a:gd name="T8" fmla="*/ 103490 w 55"/>
                <a:gd name="T9" fmla="*/ 93070 h 18"/>
                <a:gd name="T10" fmla="*/ 261449 w 55"/>
                <a:gd name="T11" fmla="*/ 65697 h 18"/>
                <a:gd name="T12" fmla="*/ 299577 w 55"/>
                <a:gd name="T13" fmla="*/ 16424 h 18"/>
                <a:gd name="T14" fmla="*/ 294130 w 5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8"/>
                <a:gd name="T26" fmla="*/ 55 w 5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8">
                  <a:moveTo>
                    <a:pt x="54" y="0"/>
                  </a:moveTo>
                  <a:cubicBezTo>
                    <a:pt x="0" y="14"/>
                    <a:pt x="0" y="14"/>
                    <a:pt x="0" y="14"/>
                  </a:cubicBezTo>
                  <a:cubicBezTo>
                    <a:pt x="0" y="18"/>
                    <a:pt x="0" y="18"/>
                    <a:pt x="0" y="18"/>
                  </a:cubicBezTo>
                  <a:cubicBezTo>
                    <a:pt x="18" y="17"/>
                    <a:pt x="18" y="17"/>
                    <a:pt x="18" y="17"/>
                  </a:cubicBezTo>
                  <a:cubicBezTo>
                    <a:pt x="18" y="17"/>
                    <a:pt x="18" y="17"/>
                    <a:pt x="19" y="17"/>
                  </a:cubicBezTo>
                  <a:cubicBezTo>
                    <a:pt x="48" y="12"/>
                    <a:pt x="48" y="12"/>
                    <a:pt x="48" y="12"/>
                  </a:cubicBezTo>
                  <a:cubicBezTo>
                    <a:pt x="52" y="11"/>
                    <a:pt x="55" y="7"/>
                    <a:pt x="55" y="3"/>
                  </a:cubicBezTo>
                  <a:cubicBezTo>
                    <a:pt x="55" y="2"/>
                    <a:pt x="54" y="2"/>
                    <a:pt x="5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94" name="Freeform 294"/>
            <p:cNvSpPr/>
            <p:nvPr/>
          </p:nvSpPr>
          <p:spPr bwMode="auto">
            <a:xfrm>
              <a:off x="1980759" y="5971464"/>
              <a:ext cx="185265" cy="67011"/>
            </a:xfrm>
            <a:custGeom>
              <a:avLst/>
              <a:gdLst>
                <a:gd name="T0" fmla="*/ 130775 w 34"/>
                <a:gd name="T1" fmla="*/ 0 h 12"/>
                <a:gd name="T2" fmla="*/ 87184 w 34"/>
                <a:gd name="T3" fmla="*/ 0 h 12"/>
                <a:gd name="T4" fmla="*/ 0 w 34"/>
                <a:gd name="T5" fmla="*/ 67011 h 12"/>
                <a:gd name="T6" fmla="*/ 81735 w 34"/>
                <a:gd name="T7" fmla="*/ 22337 h 12"/>
                <a:gd name="T8" fmla="*/ 98081 w 34"/>
                <a:gd name="T9" fmla="*/ 16753 h 12"/>
                <a:gd name="T10" fmla="*/ 158020 w 34"/>
                <a:gd name="T11" fmla="*/ 39090 h 12"/>
                <a:gd name="T12" fmla="*/ 163469 w 34"/>
                <a:gd name="T13" fmla="*/ 33506 h 12"/>
                <a:gd name="T14" fmla="*/ 174367 w 34"/>
                <a:gd name="T15" fmla="*/ 39090 h 12"/>
                <a:gd name="T16" fmla="*/ 185265 w 34"/>
                <a:gd name="T17" fmla="*/ 16753 h 12"/>
                <a:gd name="T18" fmla="*/ 130775 w 34"/>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2"/>
                <a:gd name="T32" fmla="*/ 34 w 3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2">
                  <a:moveTo>
                    <a:pt x="24" y="0"/>
                  </a:moveTo>
                  <a:cubicBezTo>
                    <a:pt x="16" y="0"/>
                    <a:pt x="16" y="0"/>
                    <a:pt x="16" y="0"/>
                  </a:cubicBezTo>
                  <a:cubicBezTo>
                    <a:pt x="8" y="0"/>
                    <a:pt x="2" y="5"/>
                    <a:pt x="0" y="12"/>
                  </a:cubicBezTo>
                  <a:cubicBezTo>
                    <a:pt x="15" y="4"/>
                    <a:pt x="15" y="4"/>
                    <a:pt x="15" y="4"/>
                  </a:cubicBezTo>
                  <a:cubicBezTo>
                    <a:pt x="16" y="3"/>
                    <a:pt x="17" y="3"/>
                    <a:pt x="18" y="3"/>
                  </a:cubicBezTo>
                  <a:cubicBezTo>
                    <a:pt x="22" y="2"/>
                    <a:pt x="26" y="3"/>
                    <a:pt x="29" y="7"/>
                  </a:cubicBezTo>
                  <a:cubicBezTo>
                    <a:pt x="29" y="6"/>
                    <a:pt x="30" y="6"/>
                    <a:pt x="30" y="6"/>
                  </a:cubicBezTo>
                  <a:cubicBezTo>
                    <a:pt x="31" y="6"/>
                    <a:pt x="32" y="6"/>
                    <a:pt x="32" y="7"/>
                  </a:cubicBezTo>
                  <a:cubicBezTo>
                    <a:pt x="34" y="3"/>
                    <a:pt x="34" y="3"/>
                    <a:pt x="34" y="3"/>
                  </a:cubicBezTo>
                  <a:cubicBezTo>
                    <a:pt x="31" y="1"/>
                    <a:pt x="28" y="0"/>
                    <a:pt x="2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95" name="Freeform 295"/>
            <p:cNvSpPr/>
            <p:nvPr/>
          </p:nvSpPr>
          <p:spPr bwMode="auto">
            <a:xfrm>
              <a:off x="2189675" y="6014823"/>
              <a:ext cx="0" cy="7884"/>
            </a:xfrm>
            <a:custGeom>
              <a:avLst/>
              <a:gdLst>
                <a:gd name="T0" fmla="*/ 7884 h 1"/>
                <a:gd name="T1" fmla="*/ 0 h 1"/>
                <a:gd name="T2" fmla="*/ 7884 h 1"/>
                <a:gd name="T3" fmla="*/ 7884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cubicBezTo>
                    <a:pt x="0" y="1"/>
                    <a:pt x="0" y="1"/>
                    <a:pt x="0" y="0"/>
                  </a:cubicBezTo>
                  <a:cubicBezTo>
                    <a:pt x="0" y="1"/>
                    <a:pt x="0" y="1"/>
                    <a:pt x="0" y="1"/>
                  </a:cubicBezTo>
                  <a:cubicBezTo>
                    <a:pt x="0" y="1"/>
                    <a:pt x="0" y="1"/>
                    <a:pt x="0"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96" name="Freeform 296"/>
            <p:cNvSpPr/>
            <p:nvPr/>
          </p:nvSpPr>
          <p:spPr bwMode="auto">
            <a:xfrm>
              <a:off x="2418299" y="6042416"/>
              <a:ext cx="118254" cy="299577"/>
            </a:xfrm>
            <a:custGeom>
              <a:avLst/>
              <a:gdLst>
                <a:gd name="T0" fmla="*/ 102128 w 22"/>
                <a:gd name="T1" fmla="*/ 16049 h 56"/>
                <a:gd name="T2" fmla="*/ 102128 w 22"/>
                <a:gd name="T3" fmla="*/ 0 h 56"/>
                <a:gd name="T4" fmla="*/ 96753 w 22"/>
                <a:gd name="T5" fmla="*/ 10699 h 56"/>
                <a:gd name="T6" fmla="*/ 107504 w 22"/>
                <a:gd name="T7" fmla="*/ 80244 h 56"/>
                <a:gd name="T8" fmla="*/ 91378 w 22"/>
                <a:gd name="T9" fmla="*/ 155138 h 56"/>
                <a:gd name="T10" fmla="*/ 43001 w 22"/>
                <a:gd name="T11" fmla="*/ 246081 h 56"/>
                <a:gd name="T12" fmla="*/ 0 w 22"/>
                <a:gd name="T13" fmla="*/ 299577 h 56"/>
                <a:gd name="T14" fmla="*/ 53752 w 22"/>
                <a:gd name="T15" fmla="*/ 246081 h 56"/>
                <a:gd name="T16" fmla="*/ 102128 w 22"/>
                <a:gd name="T17" fmla="*/ 160488 h 56"/>
                <a:gd name="T18" fmla="*/ 112879 w 22"/>
                <a:gd name="T19" fmla="*/ 80244 h 56"/>
                <a:gd name="T20" fmla="*/ 102128 w 22"/>
                <a:gd name="T21" fmla="*/ 16049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56"/>
                <a:gd name="T35" fmla="*/ 22 w 22"/>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56">
                  <a:moveTo>
                    <a:pt x="19" y="3"/>
                  </a:moveTo>
                  <a:cubicBezTo>
                    <a:pt x="19" y="3"/>
                    <a:pt x="19" y="1"/>
                    <a:pt x="19" y="0"/>
                  </a:cubicBezTo>
                  <a:cubicBezTo>
                    <a:pt x="19" y="0"/>
                    <a:pt x="18" y="1"/>
                    <a:pt x="18" y="2"/>
                  </a:cubicBezTo>
                  <a:cubicBezTo>
                    <a:pt x="19" y="8"/>
                    <a:pt x="20" y="15"/>
                    <a:pt x="20" y="15"/>
                  </a:cubicBezTo>
                  <a:cubicBezTo>
                    <a:pt x="20" y="15"/>
                    <a:pt x="19" y="22"/>
                    <a:pt x="17" y="29"/>
                  </a:cubicBezTo>
                  <a:cubicBezTo>
                    <a:pt x="15" y="37"/>
                    <a:pt x="10" y="44"/>
                    <a:pt x="8" y="46"/>
                  </a:cubicBezTo>
                  <a:cubicBezTo>
                    <a:pt x="5" y="50"/>
                    <a:pt x="3" y="52"/>
                    <a:pt x="0" y="56"/>
                  </a:cubicBezTo>
                  <a:cubicBezTo>
                    <a:pt x="4" y="53"/>
                    <a:pt x="6" y="51"/>
                    <a:pt x="10" y="46"/>
                  </a:cubicBezTo>
                  <a:cubicBezTo>
                    <a:pt x="11" y="45"/>
                    <a:pt x="16" y="37"/>
                    <a:pt x="19" y="30"/>
                  </a:cubicBezTo>
                  <a:cubicBezTo>
                    <a:pt x="21" y="22"/>
                    <a:pt x="21" y="15"/>
                    <a:pt x="21" y="15"/>
                  </a:cubicBezTo>
                  <a:cubicBezTo>
                    <a:pt x="22" y="14"/>
                    <a:pt x="21" y="9"/>
                    <a:pt x="19"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97" name="Freeform 297"/>
            <p:cNvSpPr/>
            <p:nvPr/>
          </p:nvSpPr>
          <p:spPr bwMode="auto">
            <a:xfrm>
              <a:off x="2260627" y="5703421"/>
              <a:ext cx="236508" cy="260159"/>
            </a:xfrm>
            <a:custGeom>
              <a:avLst/>
              <a:gdLst>
                <a:gd name="T0" fmla="*/ 231133 w 44"/>
                <a:gd name="T1" fmla="*/ 238479 h 48"/>
                <a:gd name="T2" fmla="*/ 220382 w 44"/>
                <a:gd name="T3" fmla="*/ 200539 h 48"/>
                <a:gd name="T4" fmla="*/ 198882 w 44"/>
                <a:gd name="T5" fmla="*/ 146339 h 48"/>
                <a:gd name="T6" fmla="*/ 150505 w 44"/>
                <a:gd name="T7" fmla="*/ 81300 h 48"/>
                <a:gd name="T8" fmla="*/ 69877 w 44"/>
                <a:gd name="T9" fmla="*/ 21680 h 48"/>
                <a:gd name="T10" fmla="*/ 0 w 44"/>
                <a:gd name="T11" fmla="*/ 0 h 48"/>
                <a:gd name="T12" fmla="*/ 64502 w 44"/>
                <a:gd name="T13" fmla="*/ 27100 h 48"/>
                <a:gd name="T14" fmla="*/ 145130 w 44"/>
                <a:gd name="T15" fmla="*/ 86720 h 48"/>
                <a:gd name="T16" fmla="*/ 193507 w 44"/>
                <a:gd name="T17" fmla="*/ 146339 h 48"/>
                <a:gd name="T18" fmla="*/ 231133 w 44"/>
                <a:gd name="T19" fmla="*/ 260159 h 48"/>
                <a:gd name="T20" fmla="*/ 236508 w 44"/>
                <a:gd name="T21" fmla="*/ 260159 h 48"/>
                <a:gd name="T22" fmla="*/ 231133 w 44"/>
                <a:gd name="T23" fmla="*/ 238479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48"/>
                <a:gd name="T38" fmla="*/ 44 w 44"/>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48">
                  <a:moveTo>
                    <a:pt x="43" y="44"/>
                  </a:moveTo>
                  <a:cubicBezTo>
                    <a:pt x="43" y="41"/>
                    <a:pt x="42" y="40"/>
                    <a:pt x="41" y="37"/>
                  </a:cubicBezTo>
                  <a:cubicBezTo>
                    <a:pt x="40" y="32"/>
                    <a:pt x="38" y="27"/>
                    <a:pt x="37" y="27"/>
                  </a:cubicBezTo>
                  <a:cubicBezTo>
                    <a:pt x="37" y="27"/>
                    <a:pt x="34" y="20"/>
                    <a:pt x="28" y="15"/>
                  </a:cubicBezTo>
                  <a:cubicBezTo>
                    <a:pt x="23" y="9"/>
                    <a:pt x="15" y="5"/>
                    <a:pt x="13" y="4"/>
                  </a:cubicBezTo>
                  <a:cubicBezTo>
                    <a:pt x="8" y="1"/>
                    <a:pt x="4" y="0"/>
                    <a:pt x="0" y="0"/>
                  </a:cubicBezTo>
                  <a:cubicBezTo>
                    <a:pt x="4" y="1"/>
                    <a:pt x="7" y="3"/>
                    <a:pt x="12" y="5"/>
                  </a:cubicBezTo>
                  <a:cubicBezTo>
                    <a:pt x="14" y="6"/>
                    <a:pt x="22" y="10"/>
                    <a:pt x="27" y="16"/>
                  </a:cubicBezTo>
                  <a:cubicBezTo>
                    <a:pt x="33" y="21"/>
                    <a:pt x="36" y="27"/>
                    <a:pt x="36" y="27"/>
                  </a:cubicBezTo>
                  <a:cubicBezTo>
                    <a:pt x="37" y="27"/>
                    <a:pt x="40" y="38"/>
                    <a:pt x="43" y="48"/>
                  </a:cubicBezTo>
                  <a:cubicBezTo>
                    <a:pt x="44" y="48"/>
                    <a:pt x="44" y="48"/>
                    <a:pt x="44" y="48"/>
                  </a:cubicBezTo>
                  <a:cubicBezTo>
                    <a:pt x="44" y="47"/>
                    <a:pt x="44" y="45"/>
                    <a:pt x="43" y="44"/>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9198" name="Freeform 298"/>
            <p:cNvSpPr/>
            <p:nvPr/>
          </p:nvSpPr>
          <p:spPr bwMode="auto">
            <a:xfrm>
              <a:off x="1862505" y="6487840"/>
              <a:ext cx="271984" cy="157672"/>
            </a:xfrm>
            <a:custGeom>
              <a:avLst/>
              <a:gdLst>
                <a:gd name="T0" fmla="*/ 255665 w 50"/>
                <a:gd name="T1" fmla="*/ 5437 h 29"/>
                <a:gd name="T2" fmla="*/ 195829 w 50"/>
                <a:gd name="T3" fmla="*/ 5437 h 29"/>
                <a:gd name="T4" fmla="*/ 168630 w 50"/>
                <a:gd name="T5" fmla="*/ 0 h 29"/>
                <a:gd name="T6" fmla="*/ 168630 w 50"/>
                <a:gd name="T7" fmla="*/ 54370 h 29"/>
                <a:gd name="T8" fmla="*/ 43517 w 50"/>
                <a:gd name="T9" fmla="*/ 54370 h 29"/>
                <a:gd name="T10" fmla="*/ 0 w 50"/>
                <a:gd name="T11" fmla="*/ 97865 h 29"/>
                <a:gd name="T12" fmla="*/ 0 w 50"/>
                <a:gd name="T13" fmla="*/ 114176 h 29"/>
                <a:gd name="T14" fmla="*/ 43517 w 50"/>
                <a:gd name="T15" fmla="*/ 157672 h 29"/>
                <a:gd name="T16" fmla="*/ 212148 w 50"/>
                <a:gd name="T17" fmla="*/ 157672 h 29"/>
                <a:gd name="T18" fmla="*/ 223027 w 50"/>
                <a:gd name="T19" fmla="*/ 157672 h 29"/>
                <a:gd name="T20" fmla="*/ 228467 w 50"/>
                <a:gd name="T21" fmla="*/ 157672 h 29"/>
                <a:gd name="T22" fmla="*/ 271984 w 50"/>
                <a:gd name="T23" fmla="*/ 114176 h 29"/>
                <a:gd name="T24" fmla="*/ 271984 w 50"/>
                <a:gd name="T25" fmla="*/ 0 h 29"/>
                <a:gd name="T26" fmla="*/ 255665 w 50"/>
                <a:gd name="T27" fmla="*/ 5437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29"/>
                <a:gd name="T44" fmla="*/ 50 w 50"/>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29">
                  <a:moveTo>
                    <a:pt x="47" y="1"/>
                  </a:moveTo>
                  <a:cubicBezTo>
                    <a:pt x="36" y="1"/>
                    <a:pt x="36" y="1"/>
                    <a:pt x="36" y="1"/>
                  </a:cubicBezTo>
                  <a:cubicBezTo>
                    <a:pt x="34" y="1"/>
                    <a:pt x="32" y="0"/>
                    <a:pt x="31" y="0"/>
                  </a:cubicBezTo>
                  <a:cubicBezTo>
                    <a:pt x="31" y="10"/>
                    <a:pt x="31" y="10"/>
                    <a:pt x="31" y="10"/>
                  </a:cubicBezTo>
                  <a:cubicBezTo>
                    <a:pt x="8" y="10"/>
                    <a:pt x="8" y="10"/>
                    <a:pt x="8" y="10"/>
                  </a:cubicBezTo>
                  <a:cubicBezTo>
                    <a:pt x="3" y="10"/>
                    <a:pt x="0" y="14"/>
                    <a:pt x="0" y="18"/>
                  </a:cubicBezTo>
                  <a:cubicBezTo>
                    <a:pt x="0" y="21"/>
                    <a:pt x="0" y="21"/>
                    <a:pt x="0" y="21"/>
                  </a:cubicBezTo>
                  <a:cubicBezTo>
                    <a:pt x="0" y="25"/>
                    <a:pt x="3" y="29"/>
                    <a:pt x="8" y="29"/>
                  </a:cubicBezTo>
                  <a:cubicBezTo>
                    <a:pt x="39" y="29"/>
                    <a:pt x="39" y="29"/>
                    <a:pt x="39" y="29"/>
                  </a:cubicBezTo>
                  <a:cubicBezTo>
                    <a:pt x="41" y="29"/>
                    <a:pt x="41" y="29"/>
                    <a:pt x="41" y="29"/>
                  </a:cubicBezTo>
                  <a:cubicBezTo>
                    <a:pt x="42" y="29"/>
                    <a:pt x="42" y="29"/>
                    <a:pt x="42" y="29"/>
                  </a:cubicBezTo>
                  <a:cubicBezTo>
                    <a:pt x="46" y="29"/>
                    <a:pt x="50" y="25"/>
                    <a:pt x="50" y="21"/>
                  </a:cubicBezTo>
                  <a:cubicBezTo>
                    <a:pt x="50" y="0"/>
                    <a:pt x="50" y="0"/>
                    <a:pt x="50" y="0"/>
                  </a:cubicBezTo>
                  <a:cubicBezTo>
                    <a:pt x="50" y="0"/>
                    <a:pt x="48" y="1"/>
                    <a:pt x="47"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71" name="圆角矩形 70"/>
          <p:cNvSpPr/>
          <p:nvPr/>
        </p:nvSpPr>
        <p:spPr bwMode="auto">
          <a:xfrm>
            <a:off x="995363" y="1989138"/>
            <a:ext cx="7897812" cy="976312"/>
          </a:xfrm>
          <a:prstGeom prst="roundRect">
            <a:avLst/>
          </a:prstGeom>
          <a:ln w="28575">
            <a:solidFill>
              <a:schemeClr val="accent1"/>
            </a:solidFill>
            <a:prstDash val="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indent="449580" fontAlgn="auto">
              <a:lnSpc>
                <a:spcPct val="140000"/>
              </a:lnSpc>
              <a:spcBef>
                <a:spcPts val="0"/>
              </a:spcBef>
              <a:spcAft>
                <a:spcPts val="0"/>
              </a:spcAft>
              <a:defRPr/>
            </a:pPr>
            <a:r>
              <a:rPr lang="zh-CN" altLang="en-US" dirty="0">
                <a:solidFill>
                  <a:schemeClr val="tx1"/>
                </a:solidFill>
                <a:latin typeface="微软雅黑" panose="020B0503020204020204" pitchFamily="34" charset="-122"/>
                <a:ea typeface="微软雅黑" panose="020B0503020204020204" pitchFamily="34" charset="-122"/>
              </a:rPr>
              <a:t>项目在门卫及塔吊等位置设置监控录像，采用易视云软件，手机电脑均可登陆随时查看现场情况。</a:t>
            </a:r>
          </a:p>
        </p:txBody>
      </p:sp>
      <p:sp>
        <p:nvSpPr>
          <p:cNvPr id="49157" name="文本框 71"/>
          <p:cNvSpPr txBox="1">
            <a:spLocks noChangeArrowheads="1"/>
          </p:cNvSpPr>
          <p:nvPr/>
        </p:nvSpPr>
        <p:spPr bwMode="auto">
          <a:xfrm>
            <a:off x="1441450" y="6269038"/>
            <a:ext cx="24828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algn="ctr">
              <a:lnSpc>
                <a:spcPct val="130000"/>
              </a:lnSpc>
            </a:pPr>
            <a:r>
              <a:rPr lang="zh-CN" altLang="en-US" sz="1600">
                <a:latin typeface="Arial" panose="020B0604020202020204" pitchFamily="34" charset="0"/>
                <a:ea typeface="微软雅黑" panose="020B0503020204020204" pitchFamily="34" charset="-122"/>
              </a:rPr>
              <a:t>现场监控</a:t>
            </a:r>
          </a:p>
        </p:txBody>
      </p:sp>
      <p:pic>
        <p:nvPicPr>
          <p:cNvPr id="75" name="图片 7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150" y="3406775"/>
            <a:ext cx="3727450" cy="2797175"/>
          </a:xfrm>
          <a:prstGeom prst="rect">
            <a:avLst/>
          </a:prstGeom>
          <a:noFill/>
          <a:ln w="9525">
            <a:solidFill>
              <a:srgbClr val="0282D0"/>
            </a:solidFill>
            <a:miter lim="800000"/>
            <a:headEnd/>
            <a:tailEnd/>
          </a:ln>
          <a:extLst>
            <a:ext uri="{909E8E84-426E-40DD-AFC4-6F175D3DCCD1}">
              <a14:hiddenFill xmlns:a14="http://schemas.microsoft.com/office/drawing/2010/main">
                <a:solidFill>
                  <a:srgbClr val="FFFFFF"/>
                </a:solidFill>
              </a14:hiddenFill>
            </a:ext>
          </a:extLst>
        </p:spPr>
      </p:pic>
      <p:pic>
        <p:nvPicPr>
          <p:cNvPr id="77" name="图片 7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9338" y="2857500"/>
            <a:ext cx="1901825" cy="3379788"/>
          </a:xfrm>
          <a:prstGeom prst="rect">
            <a:avLst/>
          </a:prstGeom>
          <a:noFill/>
          <a:ln w="9525">
            <a:solidFill>
              <a:srgbClr val="0282D0"/>
            </a:solidFill>
            <a:miter lim="800000"/>
            <a:headEnd/>
            <a:tailEnd/>
          </a:ln>
          <a:extLst>
            <a:ext uri="{909E8E84-426E-40DD-AFC4-6F175D3DCCD1}">
              <a14:hiddenFill xmlns:a14="http://schemas.microsoft.com/office/drawing/2010/main">
                <a:solidFill>
                  <a:srgbClr val="FFFFFF"/>
                </a:solidFill>
              </a14:hiddenFill>
            </a:ext>
          </a:extLst>
        </p:spPr>
      </p:pic>
      <p:pic>
        <p:nvPicPr>
          <p:cNvPr id="78" name="图片 7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6900" y="2854325"/>
            <a:ext cx="1901825" cy="3379788"/>
          </a:xfrm>
          <a:prstGeom prst="rect">
            <a:avLst/>
          </a:prstGeom>
          <a:noFill/>
          <a:ln w="9525">
            <a:solidFill>
              <a:srgbClr val="0282D0"/>
            </a:solidFill>
            <a:miter lim="800000"/>
            <a:headEnd/>
            <a:tailEnd/>
          </a:ln>
          <a:extLst>
            <a:ext uri="{909E8E84-426E-40DD-AFC4-6F175D3DCCD1}">
              <a14:hiddenFill xmlns:a14="http://schemas.microsoft.com/office/drawing/2010/main">
                <a:solidFill>
                  <a:srgbClr val="FFFFFF"/>
                </a:solidFill>
              </a14:hiddenFill>
            </a:ext>
          </a:extLst>
        </p:spPr>
      </p:pic>
      <p:sp>
        <p:nvSpPr>
          <p:cNvPr id="49161" name="文本框 78"/>
          <p:cNvSpPr txBox="1">
            <a:spLocks noChangeArrowheads="1"/>
          </p:cNvSpPr>
          <p:nvPr/>
        </p:nvSpPr>
        <p:spPr bwMode="auto">
          <a:xfrm>
            <a:off x="5580063" y="6264275"/>
            <a:ext cx="248443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algn="ctr">
              <a:lnSpc>
                <a:spcPct val="130000"/>
              </a:lnSpc>
            </a:pPr>
            <a:r>
              <a:rPr lang="zh-CN" altLang="en-US" sz="1600">
                <a:latin typeface="Arial" panose="020B0604020202020204" pitchFamily="34" charset="0"/>
                <a:ea typeface="微软雅黑" panose="020B0503020204020204" pitchFamily="34" charset="-122"/>
              </a:rPr>
              <a:t>易视云</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施工亮点</a:t>
            </a:r>
            <a:endParaRPr lang="zh-CN" altLang="en-US" sz="3600" spc="-300" dirty="0">
              <a:solidFill>
                <a:schemeClr val="bg1"/>
              </a:solidFill>
              <a:latin typeface="黑体" panose="02010609060101010101" pitchFamily="49" charset="-122"/>
              <a:ea typeface="黑体" panose="02010609060101010101" pitchFamily="49" charset="-122"/>
            </a:endParaRPr>
          </a:p>
        </p:txBody>
      </p:sp>
      <p:sp>
        <p:nvSpPr>
          <p:cNvPr id="50178" name="文本框 1"/>
          <p:cNvSpPr txBox="1">
            <a:spLocks noChangeArrowheads="1"/>
          </p:cNvSpPr>
          <p:nvPr/>
        </p:nvSpPr>
        <p:spPr bwMode="auto">
          <a:xfrm>
            <a:off x="1354138" y="1357313"/>
            <a:ext cx="3578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a:spcBef>
                <a:spcPct val="50000"/>
              </a:spcBef>
            </a:pPr>
            <a:r>
              <a:rPr lang="en-US" altLang="zh-CN" sz="2800" b="1">
                <a:latin typeface="微软雅黑" panose="020B0503020204020204" pitchFamily="34" charset="-122"/>
                <a:ea typeface="微软雅黑" panose="020B0503020204020204" pitchFamily="34" charset="-122"/>
              </a:rPr>
              <a:t>LED</a:t>
            </a:r>
            <a:r>
              <a:rPr lang="zh-CN" altLang="en-US" sz="2800" b="1">
                <a:latin typeface="微软雅黑" panose="020B0503020204020204" pitchFamily="34" charset="-122"/>
                <a:ea typeface="微软雅黑" panose="020B0503020204020204" pitchFamily="34" charset="-122"/>
              </a:rPr>
              <a:t>灯带照明</a:t>
            </a:r>
          </a:p>
        </p:txBody>
      </p:sp>
      <p:grpSp>
        <p:nvGrpSpPr>
          <p:cNvPr id="50179" name="组合 31"/>
          <p:cNvGrpSpPr/>
          <p:nvPr/>
        </p:nvGrpSpPr>
        <p:grpSpPr bwMode="auto">
          <a:xfrm>
            <a:off x="395288" y="1341438"/>
            <a:ext cx="733425" cy="989012"/>
            <a:chOff x="1862505" y="5656119"/>
            <a:chExt cx="733175" cy="989393"/>
          </a:xfrm>
        </p:grpSpPr>
        <p:sp>
          <p:nvSpPr>
            <p:cNvPr id="50185" name="Freeform 262"/>
            <p:cNvSpPr/>
            <p:nvPr/>
          </p:nvSpPr>
          <p:spPr bwMode="auto">
            <a:xfrm>
              <a:off x="2560204" y="5939929"/>
              <a:ext cx="35476" cy="43360"/>
            </a:xfrm>
            <a:custGeom>
              <a:avLst/>
              <a:gdLst>
                <a:gd name="T0" fmla="*/ 10136 w 7"/>
                <a:gd name="T1" fmla="*/ 5420 h 8"/>
                <a:gd name="T2" fmla="*/ 30408 w 7"/>
                <a:gd name="T3" fmla="*/ 10840 h 8"/>
                <a:gd name="T4" fmla="*/ 35476 w 7"/>
                <a:gd name="T5" fmla="*/ 16260 h 8"/>
                <a:gd name="T6" fmla="*/ 35476 w 7"/>
                <a:gd name="T7" fmla="*/ 21680 h 8"/>
                <a:gd name="T8" fmla="*/ 20272 w 7"/>
                <a:gd name="T9" fmla="*/ 43360 h 8"/>
                <a:gd name="T10" fmla="*/ 10136 w 7"/>
                <a:gd name="T11" fmla="*/ 43360 h 8"/>
                <a:gd name="T12" fmla="*/ 5068 w 7"/>
                <a:gd name="T13" fmla="*/ 37940 h 8"/>
                <a:gd name="T14" fmla="*/ 0 w 7"/>
                <a:gd name="T15" fmla="*/ 16260 h 8"/>
                <a:gd name="T16" fmla="*/ 0 w 7"/>
                <a:gd name="T17" fmla="*/ 10840 h 8"/>
                <a:gd name="T18" fmla="*/ 0 w 7"/>
                <a:gd name="T19" fmla="*/ 5420 h 8"/>
                <a:gd name="T20" fmla="*/ 10136 w 7"/>
                <a:gd name="T21" fmla="*/ 542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8"/>
                <a:gd name="T35" fmla="*/ 7 w 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8">
                  <a:moveTo>
                    <a:pt x="2" y="1"/>
                  </a:moveTo>
                  <a:cubicBezTo>
                    <a:pt x="6" y="2"/>
                    <a:pt x="6" y="2"/>
                    <a:pt x="6" y="2"/>
                  </a:cubicBezTo>
                  <a:cubicBezTo>
                    <a:pt x="7" y="3"/>
                    <a:pt x="7" y="3"/>
                    <a:pt x="7" y="3"/>
                  </a:cubicBezTo>
                  <a:cubicBezTo>
                    <a:pt x="7" y="4"/>
                    <a:pt x="7" y="4"/>
                    <a:pt x="7" y="4"/>
                  </a:cubicBezTo>
                  <a:cubicBezTo>
                    <a:pt x="4" y="8"/>
                    <a:pt x="4" y="8"/>
                    <a:pt x="4" y="8"/>
                  </a:cubicBezTo>
                  <a:cubicBezTo>
                    <a:pt x="3" y="8"/>
                    <a:pt x="3" y="8"/>
                    <a:pt x="2" y="8"/>
                  </a:cubicBezTo>
                  <a:cubicBezTo>
                    <a:pt x="1" y="7"/>
                    <a:pt x="1" y="7"/>
                    <a:pt x="1" y="7"/>
                  </a:cubicBezTo>
                  <a:cubicBezTo>
                    <a:pt x="0" y="3"/>
                    <a:pt x="0" y="3"/>
                    <a:pt x="0" y="3"/>
                  </a:cubicBezTo>
                  <a:cubicBezTo>
                    <a:pt x="0" y="2"/>
                    <a:pt x="0" y="2"/>
                    <a:pt x="0" y="2"/>
                  </a:cubicBezTo>
                  <a:cubicBezTo>
                    <a:pt x="0" y="1"/>
                    <a:pt x="0" y="1"/>
                    <a:pt x="0" y="1"/>
                  </a:cubicBezTo>
                  <a:cubicBezTo>
                    <a:pt x="0" y="1"/>
                    <a:pt x="1" y="0"/>
                    <a:pt x="2"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186" name="Freeform 263"/>
            <p:cNvSpPr/>
            <p:nvPr/>
          </p:nvSpPr>
          <p:spPr bwMode="auto">
            <a:xfrm>
              <a:off x="2150257" y="5711304"/>
              <a:ext cx="299577" cy="610980"/>
            </a:xfrm>
            <a:custGeom>
              <a:avLst/>
              <a:gdLst>
                <a:gd name="T0" fmla="*/ 295635 w 76"/>
                <a:gd name="T1" fmla="*/ 610980 h 155"/>
                <a:gd name="T2" fmla="*/ 0 w 76"/>
                <a:gd name="T3" fmla="*/ 350821 h 155"/>
                <a:gd name="T4" fmla="*/ 0 w 76"/>
                <a:gd name="T5" fmla="*/ 346879 h 155"/>
                <a:gd name="T6" fmla="*/ 137963 w 76"/>
                <a:gd name="T7" fmla="*/ 0 h 155"/>
                <a:gd name="T8" fmla="*/ 141905 w 76"/>
                <a:gd name="T9" fmla="*/ 0 h 155"/>
                <a:gd name="T10" fmla="*/ 3942 w 76"/>
                <a:gd name="T11" fmla="*/ 346879 h 155"/>
                <a:gd name="T12" fmla="*/ 299577 w 76"/>
                <a:gd name="T13" fmla="*/ 603096 h 155"/>
                <a:gd name="T14" fmla="*/ 295635 w 76"/>
                <a:gd name="T15" fmla="*/ 610980 h 155"/>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55"/>
                <a:gd name="T26" fmla="*/ 76 w 76"/>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55">
                  <a:moveTo>
                    <a:pt x="75" y="155"/>
                  </a:moveTo>
                  <a:lnTo>
                    <a:pt x="0" y="89"/>
                  </a:lnTo>
                  <a:lnTo>
                    <a:pt x="0" y="88"/>
                  </a:lnTo>
                  <a:lnTo>
                    <a:pt x="35" y="0"/>
                  </a:lnTo>
                  <a:lnTo>
                    <a:pt x="36" y="0"/>
                  </a:lnTo>
                  <a:lnTo>
                    <a:pt x="1" y="88"/>
                  </a:lnTo>
                  <a:lnTo>
                    <a:pt x="76" y="153"/>
                  </a:lnTo>
                  <a:lnTo>
                    <a:pt x="75" y="15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187" name="Freeform 264"/>
            <p:cNvSpPr/>
            <p:nvPr/>
          </p:nvSpPr>
          <p:spPr bwMode="auto">
            <a:xfrm>
              <a:off x="1988643" y="5817733"/>
              <a:ext cx="201032" cy="134021"/>
            </a:xfrm>
            <a:custGeom>
              <a:avLst/>
              <a:gdLst>
                <a:gd name="T0" fmla="*/ 0 w 37"/>
                <a:gd name="T1" fmla="*/ 32165 h 25"/>
                <a:gd name="T2" fmla="*/ 103233 w 37"/>
                <a:gd name="T3" fmla="*/ 134021 h 25"/>
                <a:gd name="T4" fmla="*/ 201032 w 37"/>
                <a:gd name="T5" fmla="*/ 32165 h 25"/>
                <a:gd name="T6" fmla="*/ 195599 w 37"/>
                <a:gd name="T7" fmla="*/ 0 h 25"/>
                <a:gd name="T8" fmla="*/ 5433 w 37"/>
                <a:gd name="T9" fmla="*/ 0 h 25"/>
                <a:gd name="T10" fmla="*/ 0 w 37"/>
                <a:gd name="T11" fmla="*/ 32165 h 25"/>
                <a:gd name="T12" fmla="*/ 0 60000 65536"/>
                <a:gd name="T13" fmla="*/ 0 60000 65536"/>
                <a:gd name="T14" fmla="*/ 0 60000 65536"/>
                <a:gd name="T15" fmla="*/ 0 60000 65536"/>
                <a:gd name="T16" fmla="*/ 0 60000 65536"/>
                <a:gd name="T17" fmla="*/ 0 60000 65536"/>
                <a:gd name="T18" fmla="*/ 0 w 37"/>
                <a:gd name="T19" fmla="*/ 0 h 25"/>
                <a:gd name="T20" fmla="*/ 37 w 3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37" h="25">
                  <a:moveTo>
                    <a:pt x="0" y="6"/>
                  </a:moveTo>
                  <a:cubicBezTo>
                    <a:pt x="0" y="17"/>
                    <a:pt x="8" y="25"/>
                    <a:pt x="19" y="25"/>
                  </a:cubicBezTo>
                  <a:cubicBezTo>
                    <a:pt x="29" y="25"/>
                    <a:pt x="37" y="17"/>
                    <a:pt x="37" y="6"/>
                  </a:cubicBezTo>
                  <a:cubicBezTo>
                    <a:pt x="37" y="4"/>
                    <a:pt x="37" y="2"/>
                    <a:pt x="36" y="0"/>
                  </a:cubicBezTo>
                  <a:cubicBezTo>
                    <a:pt x="1" y="0"/>
                    <a:pt x="1" y="0"/>
                    <a:pt x="1" y="0"/>
                  </a:cubicBezTo>
                  <a:cubicBezTo>
                    <a:pt x="1" y="2"/>
                    <a:pt x="0" y="4"/>
                    <a:pt x="0" y="6"/>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188" name="Freeform 265"/>
            <p:cNvSpPr/>
            <p:nvPr/>
          </p:nvSpPr>
          <p:spPr bwMode="auto">
            <a:xfrm>
              <a:off x="2016235" y="5754664"/>
              <a:ext cx="145847" cy="23651"/>
            </a:xfrm>
            <a:custGeom>
              <a:avLst/>
              <a:gdLst>
                <a:gd name="T0" fmla="*/ 75624 w 27"/>
                <a:gd name="T1" fmla="*/ 0 h 5"/>
                <a:gd name="T2" fmla="*/ 0 w 27"/>
                <a:gd name="T3" fmla="*/ 23651 h 5"/>
                <a:gd name="T4" fmla="*/ 145847 w 27"/>
                <a:gd name="T5" fmla="*/ 23651 h 5"/>
                <a:gd name="T6" fmla="*/ 75624 w 27"/>
                <a:gd name="T7" fmla="*/ 0 h 5"/>
                <a:gd name="T8" fmla="*/ 0 60000 65536"/>
                <a:gd name="T9" fmla="*/ 0 60000 65536"/>
                <a:gd name="T10" fmla="*/ 0 60000 65536"/>
                <a:gd name="T11" fmla="*/ 0 60000 65536"/>
                <a:gd name="T12" fmla="*/ 0 w 27"/>
                <a:gd name="T13" fmla="*/ 0 h 5"/>
                <a:gd name="T14" fmla="*/ 27 w 27"/>
                <a:gd name="T15" fmla="*/ 5 h 5"/>
              </a:gdLst>
              <a:ahLst/>
              <a:cxnLst>
                <a:cxn ang="T8">
                  <a:pos x="T0" y="T1"/>
                </a:cxn>
                <a:cxn ang="T9">
                  <a:pos x="T2" y="T3"/>
                </a:cxn>
                <a:cxn ang="T10">
                  <a:pos x="T4" y="T5"/>
                </a:cxn>
                <a:cxn ang="T11">
                  <a:pos x="T6" y="T7"/>
                </a:cxn>
              </a:cxnLst>
              <a:rect l="T12" t="T13" r="T14" b="T15"/>
              <a:pathLst>
                <a:path w="27" h="5">
                  <a:moveTo>
                    <a:pt x="14" y="0"/>
                  </a:moveTo>
                  <a:cubicBezTo>
                    <a:pt x="8" y="0"/>
                    <a:pt x="4" y="2"/>
                    <a:pt x="0" y="5"/>
                  </a:cubicBezTo>
                  <a:cubicBezTo>
                    <a:pt x="27" y="5"/>
                    <a:pt x="27" y="5"/>
                    <a:pt x="27" y="5"/>
                  </a:cubicBezTo>
                  <a:cubicBezTo>
                    <a:pt x="23" y="2"/>
                    <a:pt x="19" y="0"/>
                    <a:pt x="1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189" name="Freeform 266"/>
            <p:cNvSpPr/>
            <p:nvPr/>
          </p:nvSpPr>
          <p:spPr bwMode="auto">
            <a:xfrm>
              <a:off x="2004410" y="5801966"/>
              <a:ext cx="3942" cy="3942"/>
            </a:xfrm>
            <a:custGeom>
              <a:avLst/>
              <a:gdLst>
                <a:gd name="T0" fmla="*/ 0 w 1"/>
                <a:gd name="T1" fmla="*/ 0 h 1"/>
                <a:gd name="T2" fmla="*/ 0 w 1"/>
                <a:gd name="T3" fmla="*/ 3942 h 1"/>
                <a:gd name="T4" fmla="*/ 3942 w 1"/>
                <a:gd name="T5" fmla="*/ 3942 h 1"/>
                <a:gd name="T6" fmla="*/ 3942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1"/>
                    <a:pt x="0" y="1"/>
                  </a:cubicBezTo>
                  <a:cubicBezTo>
                    <a:pt x="1" y="1"/>
                    <a:pt x="1" y="1"/>
                    <a:pt x="1" y="1"/>
                  </a:cubicBezTo>
                  <a:cubicBezTo>
                    <a:pt x="1" y="0"/>
                    <a:pt x="1" y="0"/>
                    <a:pt x="1" y="0"/>
                  </a:cubicBezTo>
                  <a:lnTo>
                    <a:pt x="0"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190" name="Freeform 267"/>
            <p:cNvSpPr/>
            <p:nvPr/>
          </p:nvSpPr>
          <p:spPr bwMode="auto">
            <a:xfrm>
              <a:off x="2024119" y="5801966"/>
              <a:ext cx="7884" cy="3942"/>
            </a:xfrm>
            <a:custGeom>
              <a:avLst/>
              <a:gdLst>
                <a:gd name="T0" fmla="*/ 0 w 2"/>
                <a:gd name="T1" fmla="*/ 3942 h 1"/>
                <a:gd name="T2" fmla="*/ 7884 w 2"/>
                <a:gd name="T3" fmla="*/ 3942 h 1"/>
                <a:gd name="T4" fmla="*/ 0 w 2"/>
                <a:gd name="T5" fmla="*/ 0 h 1"/>
                <a:gd name="T6" fmla="*/ 0 w 2"/>
                <a:gd name="T7" fmla="*/ 3942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lnTo>
                    <a:pt x="2" y="1"/>
                  </a:ln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191" name="Freeform 268"/>
            <p:cNvSpPr/>
            <p:nvPr/>
          </p:nvSpPr>
          <p:spPr bwMode="auto">
            <a:xfrm>
              <a:off x="2039886" y="5801966"/>
              <a:ext cx="11825" cy="3942"/>
            </a:xfrm>
            <a:custGeom>
              <a:avLst/>
              <a:gdLst>
                <a:gd name="T0" fmla="*/ 0 w 3"/>
                <a:gd name="T1" fmla="*/ 3942 h 1"/>
                <a:gd name="T2" fmla="*/ 11825 w 3"/>
                <a:gd name="T3" fmla="*/ 3942 h 1"/>
                <a:gd name="T4" fmla="*/ 7883 w 3"/>
                <a:gd name="T5" fmla="*/ 0 h 1"/>
                <a:gd name="T6" fmla="*/ 0 w 3"/>
                <a:gd name="T7" fmla="*/ 3942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1"/>
                  </a:lnTo>
                  <a:lnTo>
                    <a:pt x="2"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192" name="Freeform 269"/>
            <p:cNvSpPr/>
            <p:nvPr/>
          </p:nvSpPr>
          <p:spPr bwMode="auto">
            <a:xfrm>
              <a:off x="2063537" y="5801966"/>
              <a:ext cx="11825" cy="3942"/>
            </a:xfrm>
            <a:custGeom>
              <a:avLst/>
              <a:gdLst>
                <a:gd name="T0" fmla="*/ 0 w 3"/>
                <a:gd name="T1" fmla="*/ 3942 h 1"/>
                <a:gd name="T2" fmla="*/ 11825 w 3"/>
                <a:gd name="T3" fmla="*/ 3942 h 1"/>
                <a:gd name="T4" fmla="*/ 3942 w 3"/>
                <a:gd name="T5" fmla="*/ 0 h 1"/>
                <a:gd name="T6" fmla="*/ 0 w 3"/>
                <a:gd name="T7" fmla="*/ 3942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1"/>
                  </a:lnTo>
                  <a:lnTo>
                    <a:pt x="1"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193" name="Freeform 270"/>
            <p:cNvSpPr/>
            <p:nvPr/>
          </p:nvSpPr>
          <p:spPr bwMode="auto">
            <a:xfrm>
              <a:off x="2087188" y="5801966"/>
              <a:ext cx="3942" cy="3942"/>
            </a:xfrm>
            <a:custGeom>
              <a:avLst/>
              <a:gdLst>
                <a:gd name="T0" fmla="*/ 0 w 1"/>
                <a:gd name="T1" fmla="*/ 3942 h 1"/>
                <a:gd name="T2" fmla="*/ 3942 w 1"/>
                <a:gd name="T3" fmla="*/ 3942 h 1"/>
                <a:gd name="T4" fmla="*/ 3942 w 1"/>
                <a:gd name="T5" fmla="*/ 0 h 1"/>
                <a:gd name="T6" fmla="*/ 0 w 1"/>
                <a:gd name="T7" fmla="*/ 394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1"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194" name="Freeform 271"/>
            <p:cNvSpPr/>
            <p:nvPr/>
          </p:nvSpPr>
          <p:spPr bwMode="auto">
            <a:xfrm>
              <a:off x="2075362" y="5790141"/>
              <a:ext cx="11825" cy="11825"/>
            </a:xfrm>
            <a:custGeom>
              <a:avLst/>
              <a:gdLst>
                <a:gd name="T0" fmla="*/ 11825 w 3"/>
                <a:gd name="T1" fmla="*/ 0 h 3"/>
                <a:gd name="T2" fmla="*/ 0 w 3"/>
                <a:gd name="T3" fmla="*/ 0 h 3"/>
                <a:gd name="T4" fmla="*/ 0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0"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195" name="Freeform 272"/>
            <p:cNvSpPr/>
            <p:nvPr/>
          </p:nvSpPr>
          <p:spPr bwMode="auto">
            <a:xfrm>
              <a:off x="2051712" y="5790141"/>
              <a:ext cx="11825" cy="11825"/>
            </a:xfrm>
            <a:custGeom>
              <a:avLst/>
              <a:gdLst>
                <a:gd name="T0" fmla="*/ 7883 w 3"/>
                <a:gd name="T1" fmla="*/ 11825 h 3"/>
                <a:gd name="T2" fmla="*/ 11825 w 3"/>
                <a:gd name="T3" fmla="*/ 0 h 3"/>
                <a:gd name="T4" fmla="*/ 0 w 3"/>
                <a:gd name="T5" fmla="*/ 0 h 3"/>
                <a:gd name="T6" fmla="*/ 7883 w 3"/>
                <a:gd name="T7" fmla="*/ 11825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2" y="3"/>
                  </a:moveTo>
                  <a:lnTo>
                    <a:pt x="3" y="0"/>
                  </a:lnTo>
                  <a:lnTo>
                    <a:pt x="0" y="0"/>
                  </a:lnTo>
                  <a:lnTo>
                    <a:pt x="2" y="3"/>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196" name="Freeform 273"/>
            <p:cNvSpPr/>
            <p:nvPr/>
          </p:nvSpPr>
          <p:spPr bwMode="auto">
            <a:xfrm>
              <a:off x="2032003" y="5790141"/>
              <a:ext cx="7884" cy="11825"/>
            </a:xfrm>
            <a:custGeom>
              <a:avLst/>
              <a:gdLst>
                <a:gd name="T0" fmla="*/ 7884 w 2"/>
                <a:gd name="T1" fmla="*/ 0 h 3"/>
                <a:gd name="T2" fmla="*/ 0 w 2"/>
                <a:gd name="T3" fmla="*/ 0 h 3"/>
                <a:gd name="T4" fmla="*/ 3942 w 2"/>
                <a:gd name="T5" fmla="*/ 11825 h 3"/>
                <a:gd name="T6" fmla="*/ 788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0"/>
                  </a:lnTo>
                  <a:lnTo>
                    <a:pt x="1"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197" name="Freeform 274"/>
            <p:cNvSpPr/>
            <p:nvPr/>
          </p:nvSpPr>
          <p:spPr bwMode="auto">
            <a:xfrm>
              <a:off x="2016235" y="5790141"/>
              <a:ext cx="7884" cy="11825"/>
            </a:xfrm>
            <a:custGeom>
              <a:avLst/>
              <a:gdLst>
                <a:gd name="T0" fmla="*/ 7884 w 2"/>
                <a:gd name="T1" fmla="*/ 0 h 3"/>
                <a:gd name="T2" fmla="*/ 0 w 2"/>
                <a:gd name="T3" fmla="*/ 0 h 3"/>
                <a:gd name="T4" fmla="*/ 0 w 2"/>
                <a:gd name="T5" fmla="*/ 11825 h 3"/>
                <a:gd name="T6" fmla="*/ 788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0"/>
                  </a:lnTo>
                  <a:lnTo>
                    <a:pt x="0"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198" name="Freeform 275"/>
            <p:cNvSpPr/>
            <p:nvPr/>
          </p:nvSpPr>
          <p:spPr bwMode="auto">
            <a:xfrm>
              <a:off x="2106897" y="5801966"/>
              <a:ext cx="3942" cy="3942"/>
            </a:xfrm>
            <a:custGeom>
              <a:avLst/>
              <a:gdLst>
                <a:gd name="T0" fmla="*/ 0 w 1"/>
                <a:gd name="T1" fmla="*/ 3942 h 1"/>
                <a:gd name="T2" fmla="*/ 3942 w 1"/>
                <a:gd name="T3" fmla="*/ 3942 h 1"/>
                <a:gd name="T4" fmla="*/ 0 w 1"/>
                <a:gd name="T5" fmla="*/ 0 h 1"/>
                <a:gd name="T6" fmla="*/ 0 w 1"/>
                <a:gd name="T7" fmla="*/ 394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199" name="Freeform 276"/>
            <p:cNvSpPr/>
            <p:nvPr/>
          </p:nvSpPr>
          <p:spPr bwMode="auto">
            <a:xfrm>
              <a:off x="2122664" y="5801966"/>
              <a:ext cx="11825" cy="3942"/>
            </a:xfrm>
            <a:custGeom>
              <a:avLst/>
              <a:gdLst>
                <a:gd name="T0" fmla="*/ 7883 w 3"/>
                <a:gd name="T1" fmla="*/ 0 h 1"/>
                <a:gd name="T2" fmla="*/ 0 w 3"/>
                <a:gd name="T3" fmla="*/ 3942 h 1"/>
                <a:gd name="T4" fmla="*/ 11825 w 3"/>
                <a:gd name="T5" fmla="*/ 3942 h 1"/>
                <a:gd name="T6" fmla="*/ 7883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2" y="0"/>
                  </a:moveTo>
                  <a:lnTo>
                    <a:pt x="0" y="1"/>
                  </a:lnTo>
                  <a:lnTo>
                    <a:pt x="3" y="1"/>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200" name="Freeform 277"/>
            <p:cNvSpPr/>
            <p:nvPr/>
          </p:nvSpPr>
          <p:spPr bwMode="auto">
            <a:xfrm>
              <a:off x="2138431" y="5801966"/>
              <a:ext cx="15767" cy="3942"/>
            </a:xfrm>
            <a:custGeom>
              <a:avLst/>
              <a:gdLst>
                <a:gd name="T0" fmla="*/ 0 w 4"/>
                <a:gd name="T1" fmla="*/ 3942 h 1"/>
                <a:gd name="T2" fmla="*/ 15767 w 4"/>
                <a:gd name="T3" fmla="*/ 3942 h 1"/>
                <a:gd name="T4" fmla="*/ 11825 w 4"/>
                <a:gd name="T5" fmla="*/ 0 h 1"/>
                <a:gd name="T6" fmla="*/ 0 w 4"/>
                <a:gd name="T7" fmla="*/ 3942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0" y="1"/>
                  </a:moveTo>
                  <a:lnTo>
                    <a:pt x="4" y="1"/>
                  </a:lnTo>
                  <a:lnTo>
                    <a:pt x="3"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201" name="Freeform 278"/>
            <p:cNvSpPr/>
            <p:nvPr/>
          </p:nvSpPr>
          <p:spPr bwMode="auto">
            <a:xfrm>
              <a:off x="2166024" y="5801966"/>
              <a:ext cx="7884" cy="3942"/>
            </a:xfrm>
            <a:custGeom>
              <a:avLst/>
              <a:gdLst>
                <a:gd name="T0" fmla="*/ 7884 w 2"/>
                <a:gd name="T1" fmla="*/ 0 h 1"/>
                <a:gd name="T2" fmla="*/ 0 w 2"/>
                <a:gd name="T3" fmla="*/ 3942 h 1"/>
                <a:gd name="T4" fmla="*/ 7884 w 2"/>
                <a:gd name="T5" fmla="*/ 3942 h 1"/>
                <a:gd name="T6" fmla="*/ 7884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1"/>
                  </a:lnTo>
                  <a:lnTo>
                    <a:pt x="2" y="1"/>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202" name="Freeform 279"/>
            <p:cNvSpPr/>
            <p:nvPr/>
          </p:nvSpPr>
          <p:spPr bwMode="auto">
            <a:xfrm>
              <a:off x="2154198" y="5790141"/>
              <a:ext cx="11825" cy="11825"/>
            </a:xfrm>
            <a:custGeom>
              <a:avLst/>
              <a:gdLst>
                <a:gd name="T0" fmla="*/ 11825 w 3"/>
                <a:gd name="T1" fmla="*/ 0 h 3"/>
                <a:gd name="T2" fmla="*/ 11825 w 3"/>
                <a:gd name="T3" fmla="*/ 0 h 3"/>
                <a:gd name="T4" fmla="*/ 0 w 3"/>
                <a:gd name="T5" fmla="*/ 0 h 3"/>
                <a:gd name="T6" fmla="*/ 0 w 3"/>
                <a:gd name="T7" fmla="*/ 11825 h 3"/>
                <a:gd name="T8" fmla="*/ 11825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0"/>
                  </a:moveTo>
                  <a:lnTo>
                    <a:pt x="3" y="0"/>
                  </a:lnTo>
                  <a:lnTo>
                    <a:pt x="0" y="0"/>
                  </a:lnTo>
                  <a:lnTo>
                    <a:pt x="0"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203" name="Freeform 280"/>
            <p:cNvSpPr/>
            <p:nvPr/>
          </p:nvSpPr>
          <p:spPr bwMode="auto">
            <a:xfrm>
              <a:off x="2134489" y="5790141"/>
              <a:ext cx="11825" cy="11825"/>
            </a:xfrm>
            <a:custGeom>
              <a:avLst/>
              <a:gdLst>
                <a:gd name="T0" fmla="*/ 11825 w 3"/>
                <a:gd name="T1" fmla="*/ 0 h 3"/>
                <a:gd name="T2" fmla="*/ 0 w 3"/>
                <a:gd name="T3" fmla="*/ 0 h 3"/>
                <a:gd name="T4" fmla="*/ 3942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1"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204" name="Freeform 281"/>
            <p:cNvSpPr/>
            <p:nvPr/>
          </p:nvSpPr>
          <p:spPr bwMode="auto">
            <a:xfrm>
              <a:off x="2110839" y="5790141"/>
              <a:ext cx="11825" cy="11825"/>
            </a:xfrm>
            <a:custGeom>
              <a:avLst/>
              <a:gdLst>
                <a:gd name="T0" fmla="*/ 11825 w 3"/>
                <a:gd name="T1" fmla="*/ 0 h 3"/>
                <a:gd name="T2" fmla="*/ 0 w 3"/>
                <a:gd name="T3" fmla="*/ 0 h 3"/>
                <a:gd name="T4" fmla="*/ 7883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2"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205" name="Freeform 282"/>
            <p:cNvSpPr/>
            <p:nvPr/>
          </p:nvSpPr>
          <p:spPr bwMode="auto">
            <a:xfrm>
              <a:off x="2091130" y="5790141"/>
              <a:ext cx="15767" cy="11825"/>
            </a:xfrm>
            <a:custGeom>
              <a:avLst/>
              <a:gdLst>
                <a:gd name="T0" fmla="*/ 15767 w 4"/>
                <a:gd name="T1" fmla="*/ 0 h 3"/>
                <a:gd name="T2" fmla="*/ 0 w 4"/>
                <a:gd name="T3" fmla="*/ 0 h 3"/>
                <a:gd name="T4" fmla="*/ 3942 w 4"/>
                <a:gd name="T5" fmla="*/ 11825 h 3"/>
                <a:gd name="T6" fmla="*/ 15767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0" y="0"/>
                  </a:lnTo>
                  <a:lnTo>
                    <a:pt x="1" y="3"/>
                  </a:lnTo>
                  <a:lnTo>
                    <a:pt x="4"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206" name="Freeform 283"/>
            <p:cNvSpPr/>
            <p:nvPr/>
          </p:nvSpPr>
          <p:spPr bwMode="auto">
            <a:xfrm>
              <a:off x="1925574" y="5667945"/>
              <a:ext cx="67011" cy="145847"/>
            </a:xfrm>
            <a:custGeom>
              <a:avLst/>
              <a:gdLst>
                <a:gd name="T0" fmla="*/ 55843 w 12"/>
                <a:gd name="T1" fmla="*/ 75624 h 27"/>
                <a:gd name="T2" fmla="*/ 50258 w 12"/>
                <a:gd name="T3" fmla="*/ 59419 h 27"/>
                <a:gd name="T4" fmla="*/ 44674 w 12"/>
                <a:gd name="T5" fmla="*/ 70223 h 27"/>
                <a:gd name="T6" fmla="*/ 44674 w 12"/>
                <a:gd name="T7" fmla="*/ 54017 h 27"/>
                <a:gd name="T8" fmla="*/ 27921 w 12"/>
                <a:gd name="T9" fmla="*/ 32410 h 27"/>
                <a:gd name="T10" fmla="*/ 22337 w 12"/>
                <a:gd name="T11" fmla="*/ 37812 h 27"/>
                <a:gd name="T12" fmla="*/ 22337 w 12"/>
                <a:gd name="T13" fmla="*/ 21607 h 27"/>
                <a:gd name="T14" fmla="*/ 0 w 12"/>
                <a:gd name="T15" fmla="*/ 0 h 27"/>
                <a:gd name="T16" fmla="*/ 5584 w 12"/>
                <a:gd name="T17" fmla="*/ 48616 h 27"/>
                <a:gd name="T18" fmla="*/ 22337 w 12"/>
                <a:gd name="T19" fmla="*/ 54017 h 27"/>
                <a:gd name="T20" fmla="*/ 5584 w 12"/>
                <a:gd name="T21" fmla="*/ 59419 h 27"/>
                <a:gd name="T22" fmla="*/ 16753 w 12"/>
                <a:gd name="T23" fmla="*/ 75624 h 27"/>
                <a:gd name="T24" fmla="*/ 33506 w 12"/>
                <a:gd name="T25" fmla="*/ 91830 h 27"/>
                <a:gd name="T26" fmla="*/ 22337 w 12"/>
                <a:gd name="T27" fmla="*/ 91830 h 27"/>
                <a:gd name="T28" fmla="*/ 27921 w 12"/>
                <a:gd name="T29" fmla="*/ 108035 h 27"/>
                <a:gd name="T30" fmla="*/ 50258 w 12"/>
                <a:gd name="T31" fmla="*/ 118838 h 27"/>
                <a:gd name="T32" fmla="*/ 39090 w 12"/>
                <a:gd name="T33" fmla="*/ 118838 h 27"/>
                <a:gd name="T34" fmla="*/ 67011 w 12"/>
                <a:gd name="T35" fmla="*/ 145847 h 27"/>
                <a:gd name="T36" fmla="*/ 61427 w 12"/>
                <a:gd name="T37" fmla="*/ 91830 h 27"/>
                <a:gd name="T38" fmla="*/ 50258 w 12"/>
                <a:gd name="T39" fmla="*/ 97231 h 27"/>
                <a:gd name="T40" fmla="*/ 55843 w 12"/>
                <a:gd name="T41" fmla="*/ 75624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27"/>
                <a:gd name="T65" fmla="*/ 12 w 12"/>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27">
                  <a:moveTo>
                    <a:pt x="10" y="14"/>
                  </a:moveTo>
                  <a:cubicBezTo>
                    <a:pt x="10" y="13"/>
                    <a:pt x="9" y="13"/>
                    <a:pt x="9" y="11"/>
                  </a:cubicBezTo>
                  <a:cubicBezTo>
                    <a:pt x="8" y="13"/>
                    <a:pt x="8" y="13"/>
                    <a:pt x="8" y="13"/>
                  </a:cubicBezTo>
                  <a:cubicBezTo>
                    <a:pt x="8" y="10"/>
                    <a:pt x="8" y="10"/>
                    <a:pt x="8" y="10"/>
                  </a:cubicBezTo>
                  <a:cubicBezTo>
                    <a:pt x="7" y="8"/>
                    <a:pt x="6" y="7"/>
                    <a:pt x="5" y="6"/>
                  </a:cubicBezTo>
                  <a:cubicBezTo>
                    <a:pt x="4" y="7"/>
                    <a:pt x="4" y="7"/>
                    <a:pt x="4" y="7"/>
                  </a:cubicBezTo>
                  <a:cubicBezTo>
                    <a:pt x="4" y="4"/>
                    <a:pt x="4" y="4"/>
                    <a:pt x="4" y="4"/>
                  </a:cubicBezTo>
                  <a:cubicBezTo>
                    <a:pt x="2" y="2"/>
                    <a:pt x="0" y="0"/>
                    <a:pt x="0" y="0"/>
                  </a:cubicBezTo>
                  <a:cubicBezTo>
                    <a:pt x="0" y="0"/>
                    <a:pt x="0" y="4"/>
                    <a:pt x="1" y="9"/>
                  </a:cubicBezTo>
                  <a:cubicBezTo>
                    <a:pt x="4" y="10"/>
                    <a:pt x="4" y="10"/>
                    <a:pt x="4" y="10"/>
                  </a:cubicBezTo>
                  <a:cubicBezTo>
                    <a:pt x="1" y="11"/>
                    <a:pt x="1" y="11"/>
                    <a:pt x="1" y="11"/>
                  </a:cubicBezTo>
                  <a:cubicBezTo>
                    <a:pt x="2" y="12"/>
                    <a:pt x="3" y="13"/>
                    <a:pt x="3" y="14"/>
                  </a:cubicBezTo>
                  <a:cubicBezTo>
                    <a:pt x="6" y="17"/>
                    <a:pt x="6" y="17"/>
                    <a:pt x="6" y="17"/>
                  </a:cubicBezTo>
                  <a:cubicBezTo>
                    <a:pt x="4" y="17"/>
                    <a:pt x="4" y="17"/>
                    <a:pt x="4" y="17"/>
                  </a:cubicBezTo>
                  <a:cubicBezTo>
                    <a:pt x="4" y="18"/>
                    <a:pt x="5" y="19"/>
                    <a:pt x="5" y="20"/>
                  </a:cubicBezTo>
                  <a:cubicBezTo>
                    <a:pt x="9" y="22"/>
                    <a:pt x="9" y="22"/>
                    <a:pt x="9" y="22"/>
                  </a:cubicBezTo>
                  <a:cubicBezTo>
                    <a:pt x="7" y="22"/>
                    <a:pt x="7" y="22"/>
                    <a:pt x="7" y="22"/>
                  </a:cubicBezTo>
                  <a:cubicBezTo>
                    <a:pt x="8" y="24"/>
                    <a:pt x="10" y="25"/>
                    <a:pt x="12" y="27"/>
                  </a:cubicBezTo>
                  <a:cubicBezTo>
                    <a:pt x="12" y="23"/>
                    <a:pt x="12" y="19"/>
                    <a:pt x="11" y="17"/>
                  </a:cubicBezTo>
                  <a:cubicBezTo>
                    <a:pt x="9" y="18"/>
                    <a:pt x="9" y="18"/>
                    <a:pt x="9" y="18"/>
                  </a:cubicBezTo>
                  <a:lnTo>
                    <a:pt x="10" y="14"/>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207" name="Freeform 284"/>
            <p:cNvSpPr/>
            <p:nvPr/>
          </p:nvSpPr>
          <p:spPr bwMode="auto">
            <a:xfrm>
              <a:off x="1988643" y="5742839"/>
              <a:ext cx="0" cy="3942"/>
            </a:xfrm>
            <a:custGeom>
              <a:avLst/>
              <a:gdLst>
                <a:gd name="T0" fmla="*/ 3942 h 1"/>
                <a:gd name="T1" fmla="*/ 0 h 1"/>
                <a:gd name="T2" fmla="*/ 3942 h 1"/>
                <a:gd name="T3" fmla="*/ 3942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208" name="Freeform 285"/>
            <p:cNvSpPr/>
            <p:nvPr/>
          </p:nvSpPr>
          <p:spPr bwMode="auto">
            <a:xfrm>
              <a:off x="1988643" y="5790141"/>
              <a:ext cx="3942" cy="15767"/>
            </a:xfrm>
            <a:custGeom>
              <a:avLst/>
              <a:gdLst>
                <a:gd name="T0" fmla="*/ 3942 w 1"/>
                <a:gd name="T1" fmla="*/ 15767 h 3"/>
                <a:gd name="T2" fmla="*/ 0 w 1"/>
                <a:gd name="T3" fmla="*/ 0 h 3"/>
                <a:gd name="T4" fmla="*/ 3942 w 1"/>
                <a:gd name="T5" fmla="*/ 15767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1" y="3"/>
                  </a:moveTo>
                  <a:cubicBezTo>
                    <a:pt x="0" y="0"/>
                    <a:pt x="0" y="0"/>
                    <a:pt x="0" y="0"/>
                  </a:cubicBezTo>
                  <a:cubicBezTo>
                    <a:pt x="0" y="1"/>
                    <a:pt x="1" y="2"/>
                    <a:pt x="1"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209" name="Freeform 286"/>
            <p:cNvSpPr/>
            <p:nvPr/>
          </p:nvSpPr>
          <p:spPr bwMode="auto">
            <a:xfrm>
              <a:off x="1976817" y="5656119"/>
              <a:ext cx="39418" cy="157672"/>
            </a:xfrm>
            <a:custGeom>
              <a:avLst/>
              <a:gdLst>
                <a:gd name="T0" fmla="*/ 39418 w 7"/>
                <a:gd name="T1" fmla="*/ 70681 h 29"/>
                <a:gd name="T2" fmla="*/ 28156 w 7"/>
                <a:gd name="T3" fmla="*/ 76118 h 29"/>
                <a:gd name="T4" fmla="*/ 39418 w 7"/>
                <a:gd name="T5" fmla="*/ 65244 h 29"/>
                <a:gd name="T6" fmla="*/ 33787 w 7"/>
                <a:gd name="T7" fmla="*/ 38059 h 29"/>
                <a:gd name="T8" fmla="*/ 22525 w 7"/>
                <a:gd name="T9" fmla="*/ 43496 h 29"/>
                <a:gd name="T10" fmla="*/ 33787 w 7"/>
                <a:gd name="T11" fmla="*/ 27185 h 29"/>
                <a:gd name="T12" fmla="*/ 16893 w 7"/>
                <a:gd name="T13" fmla="*/ 0 h 29"/>
                <a:gd name="T14" fmla="*/ 5631 w 7"/>
                <a:gd name="T15" fmla="*/ 43496 h 29"/>
                <a:gd name="T16" fmla="*/ 16893 w 7"/>
                <a:gd name="T17" fmla="*/ 54370 h 29"/>
                <a:gd name="T18" fmla="*/ 0 w 7"/>
                <a:gd name="T19" fmla="*/ 54370 h 29"/>
                <a:gd name="T20" fmla="*/ 0 w 7"/>
                <a:gd name="T21" fmla="*/ 70681 h 29"/>
                <a:gd name="T22" fmla="*/ 11262 w 7"/>
                <a:gd name="T23" fmla="*/ 86991 h 29"/>
                <a:gd name="T24" fmla="*/ 11262 w 7"/>
                <a:gd name="T25" fmla="*/ 92428 h 29"/>
                <a:gd name="T26" fmla="*/ 11262 w 7"/>
                <a:gd name="T27" fmla="*/ 92428 h 29"/>
                <a:gd name="T28" fmla="*/ 16893 w 7"/>
                <a:gd name="T29" fmla="*/ 157672 h 29"/>
                <a:gd name="T30" fmla="*/ 39418 w 7"/>
                <a:gd name="T31" fmla="*/ 103302 h 29"/>
                <a:gd name="T32" fmla="*/ 28156 w 7"/>
                <a:gd name="T33" fmla="*/ 108739 h 29"/>
                <a:gd name="T34" fmla="*/ 39418 w 7"/>
                <a:gd name="T35" fmla="*/ 92428 h 29"/>
                <a:gd name="T36" fmla="*/ 39418 w 7"/>
                <a:gd name="T37" fmla="*/ 70681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29"/>
                <a:gd name="T59" fmla="*/ 7 w 7"/>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29">
                  <a:moveTo>
                    <a:pt x="7" y="13"/>
                  </a:moveTo>
                  <a:cubicBezTo>
                    <a:pt x="5" y="14"/>
                    <a:pt x="5" y="14"/>
                    <a:pt x="5" y="14"/>
                  </a:cubicBezTo>
                  <a:cubicBezTo>
                    <a:pt x="7" y="12"/>
                    <a:pt x="7" y="12"/>
                    <a:pt x="7" y="12"/>
                  </a:cubicBezTo>
                  <a:cubicBezTo>
                    <a:pt x="7" y="10"/>
                    <a:pt x="6" y="8"/>
                    <a:pt x="6" y="7"/>
                  </a:cubicBezTo>
                  <a:cubicBezTo>
                    <a:pt x="4" y="8"/>
                    <a:pt x="4" y="8"/>
                    <a:pt x="4" y="8"/>
                  </a:cubicBezTo>
                  <a:cubicBezTo>
                    <a:pt x="6" y="5"/>
                    <a:pt x="6" y="5"/>
                    <a:pt x="6" y="5"/>
                  </a:cubicBezTo>
                  <a:cubicBezTo>
                    <a:pt x="5" y="2"/>
                    <a:pt x="3" y="0"/>
                    <a:pt x="3" y="0"/>
                  </a:cubicBezTo>
                  <a:cubicBezTo>
                    <a:pt x="3" y="0"/>
                    <a:pt x="2" y="4"/>
                    <a:pt x="1" y="8"/>
                  </a:cubicBezTo>
                  <a:cubicBezTo>
                    <a:pt x="3" y="10"/>
                    <a:pt x="3" y="10"/>
                    <a:pt x="3" y="10"/>
                  </a:cubicBezTo>
                  <a:cubicBezTo>
                    <a:pt x="0" y="10"/>
                    <a:pt x="0" y="10"/>
                    <a:pt x="0" y="10"/>
                  </a:cubicBezTo>
                  <a:cubicBezTo>
                    <a:pt x="0" y="11"/>
                    <a:pt x="0" y="12"/>
                    <a:pt x="0" y="13"/>
                  </a:cubicBezTo>
                  <a:cubicBezTo>
                    <a:pt x="0" y="14"/>
                    <a:pt x="1" y="15"/>
                    <a:pt x="2" y="16"/>
                  </a:cubicBezTo>
                  <a:cubicBezTo>
                    <a:pt x="2" y="17"/>
                    <a:pt x="2" y="17"/>
                    <a:pt x="2" y="17"/>
                  </a:cubicBezTo>
                  <a:cubicBezTo>
                    <a:pt x="2" y="17"/>
                    <a:pt x="2" y="17"/>
                    <a:pt x="2" y="17"/>
                  </a:cubicBezTo>
                  <a:cubicBezTo>
                    <a:pt x="3" y="20"/>
                    <a:pt x="4" y="24"/>
                    <a:pt x="3" y="29"/>
                  </a:cubicBezTo>
                  <a:cubicBezTo>
                    <a:pt x="6" y="25"/>
                    <a:pt x="6" y="23"/>
                    <a:pt x="7" y="19"/>
                  </a:cubicBezTo>
                  <a:cubicBezTo>
                    <a:pt x="5" y="20"/>
                    <a:pt x="5" y="20"/>
                    <a:pt x="5" y="20"/>
                  </a:cubicBezTo>
                  <a:cubicBezTo>
                    <a:pt x="7" y="17"/>
                    <a:pt x="7" y="17"/>
                    <a:pt x="7" y="17"/>
                  </a:cubicBezTo>
                  <a:cubicBezTo>
                    <a:pt x="7" y="16"/>
                    <a:pt x="7" y="15"/>
                    <a:pt x="7" y="1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210" name="Freeform 287"/>
            <p:cNvSpPr/>
            <p:nvPr/>
          </p:nvSpPr>
          <p:spPr bwMode="auto">
            <a:xfrm>
              <a:off x="1992584" y="5805908"/>
              <a:ext cx="0" cy="7884"/>
            </a:xfrm>
            <a:custGeom>
              <a:avLst/>
              <a:gdLst>
                <a:gd name="T0" fmla="*/ 7884 h 2"/>
                <a:gd name="T1" fmla="*/ 7884 h 2"/>
                <a:gd name="T2" fmla="*/ 0 h 2"/>
                <a:gd name="T3" fmla="*/ 7884 h 2"/>
                <a:gd name="T4" fmla="*/ 0 60000 65536"/>
                <a:gd name="T5" fmla="*/ 0 60000 65536"/>
                <a:gd name="T6" fmla="*/ 0 60000 65536"/>
                <a:gd name="T7" fmla="*/ 0 60000 65536"/>
                <a:gd name="T8" fmla="*/ 0 h 2"/>
                <a:gd name="T9" fmla="*/ 2 h 2"/>
              </a:gdLst>
              <a:ahLst/>
              <a:cxnLst>
                <a:cxn ang="T4">
                  <a:pos x="0" y="T0"/>
                </a:cxn>
                <a:cxn ang="T5">
                  <a:pos x="0" y="T1"/>
                </a:cxn>
                <a:cxn ang="T6">
                  <a:pos x="0" y="T2"/>
                </a:cxn>
                <a:cxn ang="T7">
                  <a:pos x="0" y="T3"/>
                </a:cxn>
              </a:cxnLst>
              <a:rect l="0" t="T8" r="0" b="T9"/>
              <a:pathLst>
                <a:path h="2">
                  <a:moveTo>
                    <a:pt x="0" y="2"/>
                  </a:moveTo>
                  <a:lnTo>
                    <a:pt x="0" y="2"/>
                  </a:lnTo>
                  <a:lnTo>
                    <a:pt x="0" y="0"/>
                  </a:lnTo>
                  <a:lnTo>
                    <a:pt x="0" y="2"/>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211" name="Freeform 288"/>
            <p:cNvSpPr/>
            <p:nvPr/>
          </p:nvSpPr>
          <p:spPr bwMode="auto">
            <a:xfrm>
              <a:off x="1901923" y="6026649"/>
              <a:ext cx="291693" cy="137963"/>
            </a:xfrm>
            <a:custGeom>
              <a:avLst/>
              <a:gdLst>
                <a:gd name="T0" fmla="*/ 54017 w 54"/>
                <a:gd name="T1" fmla="*/ 132657 h 26"/>
                <a:gd name="T2" fmla="*/ 5402 w 54"/>
                <a:gd name="T3" fmla="*/ 106125 h 26"/>
                <a:gd name="T4" fmla="*/ 32410 w 54"/>
                <a:gd name="T5" fmla="*/ 53063 h 26"/>
                <a:gd name="T6" fmla="*/ 237676 w 54"/>
                <a:gd name="T7" fmla="*/ 0 h 26"/>
                <a:gd name="T8" fmla="*/ 286291 w 54"/>
                <a:gd name="T9" fmla="*/ 31838 h 26"/>
                <a:gd name="T10" fmla="*/ 259283 w 54"/>
                <a:gd name="T11" fmla="*/ 84900 h 26"/>
                <a:gd name="T12" fmla="*/ 54017 w 54"/>
                <a:gd name="T13" fmla="*/ 132657 h 26"/>
                <a:gd name="T14" fmla="*/ 0 60000 65536"/>
                <a:gd name="T15" fmla="*/ 0 60000 65536"/>
                <a:gd name="T16" fmla="*/ 0 60000 65536"/>
                <a:gd name="T17" fmla="*/ 0 60000 65536"/>
                <a:gd name="T18" fmla="*/ 0 60000 65536"/>
                <a:gd name="T19" fmla="*/ 0 60000 65536"/>
                <a:gd name="T20" fmla="*/ 0 60000 65536"/>
                <a:gd name="T21" fmla="*/ 0 w 54"/>
                <a:gd name="T22" fmla="*/ 0 h 26"/>
                <a:gd name="T23" fmla="*/ 54 w 5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26">
                  <a:moveTo>
                    <a:pt x="10" y="25"/>
                  </a:moveTo>
                  <a:cubicBezTo>
                    <a:pt x="6" y="26"/>
                    <a:pt x="2" y="24"/>
                    <a:pt x="1" y="20"/>
                  </a:cubicBezTo>
                  <a:cubicBezTo>
                    <a:pt x="0" y="16"/>
                    <a:pt x="2" y="11"/>
                    <a:pt x="6" y="10"/>
                  </a:cubicBezTo>
                  <a:cubicBezTo>
                    <a:pt x="44" y="0"/>
                    <a:pt x="44" y="0"/>
                    <a:pt x="44" y="0"/>
                  </a:cubicBezTo>
                  <a:cubicBezTo>
                    <a:pt x="48" y="0"/>
                    <a:pt x="52" y="2"/>
                    <a:pt x="53" y="6"/>
                  </a:cubicBezTo>
                  <a:cubicBezTo>
                    <a:pt x="54" y="10"/>
                    <a:pt x="52" y="15"/>
                    <a:pt x="48" y="16"/>
                  </a:cubicBezTo>
                  <a:lnTo>
                    <a:pt x="10" y="2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212" name="Freeform 289"/>
            <p:cNvSpPr/>
            <p:nvPr/>
          </p:nvSpPr>
          <p:spPr bwMode="auto">
            <a:xfrm>
              <a:off x="2016235" y="6006940"/>
              <a:ext cx="94603" cy="35476"/>
            </a:xfrm>
            <a:custGeom>
              <a:avLst/>
              <a:gdLst>
                <a:gd name="T0" fmla="*/ 57813 w 18"/>
                <a:gd name="T1" fmla="*/ 5068 h 7"/>
                <a:gd name="T2" fmla="*/ 0 w 18"/>
                <a:gd name="T3" fmla="*/ 35476 h 7"/>
                <a:gd name="T4" fmla="*/ 94603 w 18"/>
                <a:gd name="T5" fmla="*/ 5068 h 7"/>
                <a:gd name="T6" fmla="*/ 57813 w 18"/>
                <a:gd name="T7" fmla="*/ 5068 h 7"/>
                <a:gd name="T8" fmla="*/ 0 60000 65536"/>
                <a:gd name="T9" fmla="*/ 0 60000 65536"/>
                <a:gd name="T10" fmla="*/ 0 60000 65536"/>
                <a:gd name="T11" fmla="*/ 0 60000 65536"/>
                <a:gd name="T12" fmla="*/ 0 w 18"/>
                <a:gd name="T13" fmla="*/ 0 h 7"/>
                <a:gd name="T14" fmla="*/ 18 w 18"/>
                <a:gd name="T15" fmla="*/ 7 h 7"/>
              </a:gdLst>
              <a:ahLst/>
              <a:cxnLst>
                <a:cxn ang="T8">
                  <a:pos x="T0" y="T1"/>
                </a:cxn>
                <a:cxn ang="T9">
                  <a:pos x="T2" y="T3"/>
                </a:cxn>
                <a:cxn ang="T10">
                  <a:pos x="T4" y="T5"/>
                </a:cxn>
                <a:cxn ang="T11">
                  <a:pos x="T6" y="T7"/>
                </a:cxn>
              </a:cxnLst>
              <a:rect l="T12" t="T13" r="T14" b="T15"/>
              <a:pathLst>
                <a:path w="18" h="7">
                  <a:moveTo>
                    <a:pt x="11" y="1"/>
                  </a:moveTo>
                  <a:cubicBezTo>
                    <a:pt x="0" y="7"/>
                    <a:pt x="0" y="7"/>
                    <a:pt x="0" y="7"/>
                  </a:cubicBezTo>
                  <a:cubicBezTo>
                    <a:pt x="18" y="1"/>
                    <a:pt x="18" y="1"/>
                    <a:pt x="18" y="1"/>
                  </a:cubicBezTo>
                  <a:cubicBezTo>
                    <a:pt x="16" y="0"/>
                    <a:pt x="13" y="0"/>
                    <a:pt x="11"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213" name="Freeform 290"/>
            <p:cNvSpPr/>
            <p:nvPr/>
          </p:nvSpPr>
          <p:spPr bwMode="auto">
            <a:xfrm>
              <a:off x="1976817" y="6105485"/>
              <a:ext cx="342937" cy="540027"/>
            </a:xfrm>
            <a:custGeom>
              <a:avLst/>
              <a:gdLst>
                <a:gd name="T0" fmla="*/ 332050 w 63"/>
                <a:gd name="T1" fmla="*/ 286214 h 100"/>
                <a:gd name="T2" fmla="*/ 293946 w 63"/>
                <a:gd name="T3" fmla="*/ 264613 h 100"/>
                <a:gd name="T4" fmla="*/ 223181 w 63"/>
                <a:gd name="T5" fmla="*/ 264613 h 100"/>
                <a:gd name="T6" fmla="*/ 223181 w 63"/>
                <a:gd name="T7" fmla="*/ 0 h 100"/>
                <a:gd name="T8" fmla="*/ 190521 w 63"/>
                <a:gd name="T9" fmla="*/ 21601 h 100"/>
                <a:gd name="T10" fmla="*/ 0 w 63"/>
                <a:gd name="T11" fmla="*/ 75604 h 100"/>
                <a:gd name="T12" fmla="*/ 0 w 63"/>
                <a:gd name="T13" fmla="*/ 280814 h 100"/>
                <a:gd name="T14" fmla="*/ 92539 w 63"/>
                <a:gd name="T15" fmla="*/ 367218 h 100"/>
                <a:gd name="T16" fmla="*/ 97982 w 63"/>
                <a:gd name="T17" fmla="*/ 367218 h 100"/>
                <a:gd name="T18" fmla="*/ 108869 w 63"/>
                <a:gd name="T19" fmla="*/ 367218 h 100"/>
                <a:gd name="T20" fmla="*/ 234068 w 63"/>
                <a:gd name="T21" fmla="*/ 367218 h 100"/>
                <a:gd name="T22" fmla="*/ 234068 w 63"/>
                <a:gd name="T23" fmla="*/ 496825 h 100"/>
                <a:gd name="T24" fmla="*/ 283059 w 63"/>
                <a:gd name="T25" fmla="*/ 540027 h 100"/>
                <a:gd name="T26" fmla="*/ 293946 w 63"/>
                <a:gd name="T27" fmla="*/ 540027 h 100"/>
                <a:gd name="T28" fmla="*/ 342937 w 63"/>
                <a:gd name="T29" fmla="*/ 496825 h 100"/>
                <a:gd name="T30" fmla="*/ 342937 w 63"/>
                <a:gd name="T31" fmla="*/ 313216 h 100"/>
                <a:gd name="T32" fmla="*/ 332050 w 63"/>
                <a:gd name="T33" fmla="*/ 286214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00"/>
                <a:gd name="T53" fmla="*/ 63 w 63"/>
                <a:gd name="T54" fmla="*/ 100 h 1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00">
                  <a:moveTo>
                    <a:pt x="61" y="53"/>
                  </a:moveTo>
                  <a:cubicBezTo>
                    <a:pt x="59" y="51"/>
                    <a:pt x="56" y="49"/>
                    <a:pt x="54" y="49"/>
                  </a:cubicBezTo>
                  <a:cubicBezTo>
                    <a:pt x="41" y="49"/>
                    <a:pt x="41" y="49"/>
                    <a:pt x="41" y="49"/>
                  </a:cubicBezTo>
                  <a:cubicBezTo>
                    <a:pt x="41" y="0"/>
                    <a:pt x="41" y="0"/>
                    <a:pt x="41" y="0"/>
                  </a:cubicBezTo>
                  <a:cubicBezTo>
                    <a:pt x="39" y="3"/>
                    <a:pt x="37" y="4"/>
                    <a:pt x="35" y="4"/>
                  </a:cubicBezTo>
                  <a:cubicBezTo>
                    <a:pt x="0" y="14"/>
                    <a:pt x="0" y="14"/>
                    <a:pt x="0" y="14"/>
                  </a:cubicBezTo>
                  <a:cubicBezTo>
                    <a:pt x="0" y="52"/>
                    <a:pt x="0" y="52"/>
                    <a:pt x="0" y="52"/>
                  </a:cubicBezTo>
                  <a:cubicBezTo>
                    <a:pt x="0" y="61"/>
                    <a:pt x="7" y="68"/>
                    <a:pt x="17" y="68"/>
                  </a:cubicBezTo>
                  <a:cubicBezTo>
                    <a:pt x="18" y="68"/>
                    <a:pt x="18" y="68"/>
                    <a:pt x="18" y="68"/>
                  </a:cubicBezTo>
                  <a:cubicBezTo>
                    <a:pt x="18" y="68"/>
                    <a:pt x="20" y="68"/>
                    <a:pt x="20" y="68"/>
                  </a:cubicBezTo>
                  <a:cubicBezTo>
                    <a:pt x="43" y="68"/>
                    <a:pt x="43" y="68"/>
                    <a:pt x="43" y="68"/>
                  </a:cubicBezTo>
                  <a:cubicBezTo>
                    <a:pt x="43" y="92"/>
                    <a:pt x="43" y="92"/>
                    <a:pt x="43" y="92"/>
                  </a:cubicBezTo>
                  <a:cubicBezTo>
                    <a:pt x="43" y="96"/>
                    <a:pt x="47" y="100"/>
                    <a:pt x="52" y="100"/>
                  </a:cubicBezTo>
                  <a:cubicBezTo>
                    <a:pt x="54" y="100"/>
                    <a:pt x="54" y="100"/>
                    <a:pt x="54" y="100"/>
                  </a:cubicBezTo>
                  <a:cubicBezTo>
                    <a:pt x="59" y="100"/>
                    <a:pt x="63" y="96"/>
                    <a:pt x="63" y="92"/>
                  </a:cubicBezTo>
                  <a:cubicBezTo>
                    <a:pt x="63" y="58"/>
                    <a:pt x="63" y="58"/>
                    <a:pt x="63" y="58"/>
                  </a:cubicBezTo>
                  <a:cubicBezTo>
                    <a:pt x="63" y="56"/>
                    <a:pt x="62" y="54"/>
                    <a:pt x="61" y="5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214" name="Freeform 291"/>
            <p:cNvSpPr/>
            <p:nvPr/>
          </p:nvSpPr>
          <p:spPr bwMode="auto">
            <a:xfrm>
              <a:off x="2106897" y="5963580"/>
              <a:ext cx="469074" cy="118254"/>
            </a:xfrm>
            <a:custGeom>
              <a:avLst/>
              <a:gdLst>
                <a:gd name="T0" fmla="*/ 469074 w 119"/>
                <a:gd name="T1" fmla="*/ 0 h 30"/>
                <a:gd name="T2" fmla="*/ 0 w 119"/>
                <a:gd name="T3" fmla="*/ 118254 h 30"/>
                <a:gd name="T4" fmla="*/ 0 w 119"/>
                <a:gd name="T5" fmla="*/ 106429 h 30"/>
                <a:gd name="T6" fmla="*/ 469074 w 119"/>
                <a:gd name="T7" fmla="*/ 0 h 30"/>
                <a:gd name="T8" fmla="*/ 469074 w 119"/>
                <a:gd name="T9" fmla="*/ 0 h 30"/>
                <a:gd name="T10" fmla="*/ 0 60000 65536"/>
                <a:gd name="T11" fmla="*/ 0 60000 65536"/>
                <a:gd name="T12" fmla="*/ 0 60000 65536"/>
                <a:gd name="T13" fmla="*/ 0 60000 65536"/>
                <a:gd name="T14" fmla="*/ 0 60000 65536"/>
                <a:gd name="T15" fmla="*/ 0 w 119"/>
                <a:gd name="T16" fmla="*/ 0 h 30"/>
                <a:gd name="T17" fmla="*/ 119 w 119"/>
                <a:gd name="T18" fmla="*/ 30 h 30"/>
              </a:gdLst>
              <a:ahLst/>
              <a:cxnLst>
                <a:cxn ang="T10">
                  <a:pos x="T0" y="T1"/>
                </a:cxn>
                <a:cxn ang="T11">
                  <a:pos x="T2" y="T3"/>
                </a:cxn>
                <a:cxn ang="T12">
                  <a:pos x="T4" y="T5"/>
                </a:cxn>
                <a:cxn ang="T13">
                  <a:pos x="T6" y="T7"/>
                </a:cxn>
                <a:cxn ang="T14">
                  <a:pos x="T8" y="T9"/>
                </a:cxn>
              </a:cxnLst>
              <a:rect l="T15" t="T16" r="T17" b="T18"/>
              <a:pathLst>
                <a:path w="119" h="30">
                  <a:moveTo>
                    <a:pt x="119" y="0"/>
                  </a:moveTo>
                  <a:lnTo>
                    <a:pt x="0" y="30"/>
                  </a:lnTo>
                  <a:lnTo>
                    <a:pt x="0" y="27"/>
                  </a:lnTo>
                  <a:lnTo>
                    <a:pt x="119"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215" name="Freeform 292"/>
            <p:cNvSpPr/>
            <p:nvPr/>
          </p:nvSpPr>
          <p:spPr bwMode="auto">
            <a:xfrm>
              <a:off x="2205442" y="5967522"/>
              <a:ext cx="275926" cy="70952"/>
            </a:xfrm>
            <a:custGeom>
              <a:avLst/>
              <a:gdLst>
                <a:gd name="T0" fmla="*/ 265105 w 51"/>
                <a:gd name="T1" fmla="*/ 0 h 13"/>
                <a:gd name="T2" fmla="*/ 108206 w 51"/>
                <a:gd name="T3" fmla="*/ 27289 h 13"/>
                <a:gd name="T4" fmla="*/ 0 w 51"/>
                <a:gd name="T5" fmla="*/ 38205 h 13"/>
                <a:gd name="T6" fmla="*/ 10821 w 51"/>
                <a:gd name="T7" fmla="*/ 70952 h 13"/>
                <a:gd name="T8" fmla="*/ 275926 w 51"/>
                <a:gd name="T9" fmla="*/ 0 h 13"/>
                <a:gd name="T10" fmla="*/ 265105 w 51"/>
                <a:gd name="T11" fmla="*/ 0 h 13"/>
                <a:gd name="T12" fmla="*/ 0 60000 65536"/>
                <a:gd name="T13" fmla="*/ 0 60000 65536"/>
                <a:gd name="T14" fmla="*/ 0 60000 65536"/>
                <a:gd name="T15" fmla="*/ 0 60000 65536"/>
                <a:gd name="T16" fmla="*/ 0 60000 65536"/>
                <a:gd name="T17" fmla="*/ 0 60000 65536"/>
                <a:gd name="T18" fmla="*/ 0 w 51"/>
                <a:gd name="T19" fmla="*/ 0 h 13"/>
                <a:gd name="T20" fmla="*/ 51 w 5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1" h="13">
                  <a:moveTo>
                    <a:pt x="49" y="0"/>
                  </a:moveTo>
                  <a:cubicBezTo>
                    <a:pt x="20" y="5"/>
                    <a:pt x="20" y="5"/>
                    <a:pt x="20" y="5"/>
                  </a:cubicBezTo>
                  <a:cubicBezTo>
                    <a:pt x="0" y="7"/>
                    <a:pt x="0" y="7"/>
                    <a:pt x="0" y="7"/>
                  </a:cubicBezTo>
                  <a:cubicBezTo>
                    <a:pt x="1" y="8"/>
                    <a:pt x="2" y="10"/>
                    <a:pt x="2" y="13"/>
                  </a:cubicBezTo>
                  <a:cubicBezTo>
                    <a:pt x="51" y="0"/>
                    <a:pt x="51" y="0"/>
                    <a:pt x="51" y="0"/>
                  </a:cubicBezTo>
                  <a:lnTo>
                    <a:pt x="49"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216" name="Freeform 293"/>
            <p:cNvSpPr/>
            <p:nvPr/>
          </p:nvSpPr>
          <p:spPr bwMode="auto">
            <a:xfrm>
              <a:off x="2221209" y="5987231"/>
              <a:ext cx="299577" cy="98545"/>
            </a:xfrm>
            <a:custGeom>
              <a:avLst/>
              <a:gdLst>
                <a:gd name="T0" fmla="*/ 294130 w 55"/>
                <a:gd name="T1" fmla="*/ 0 h 18"/>
                <a:gd name="T2" fmla="*/ 0 w 55"/>
                <a:gd name="T3" fmla="*/ 76646 h 18"/>
                <a:gd name="T4" fmla="*/ 0 w 55"/>
                <a:gd name="T5" fmla="*/ 98545 h 18"/>
                <a:gd name="T6" fmla="*/ 98043 w 55"/>
                <a:gd name="T7" fmla="*/ 93070 h 18"/>
                <a:gd name="T8" fmla="*/ 103490 w 55"/>
                <a:gd name="T9" fmla="*/ 93070 h 18"/>
                <a:gd name="T10" fmla="*/ 261449 w 55"/>
                <a:gd name="T11" fmla="*/ 65697 h 18"/>
                <a:gd name="T12" fmla="*/ 299577 w 55"/>
                <a:gd name="T13" fmla="*/ 16424 h 18"/>
                <a:gd name="T14" fmla="*/ 294130 w 5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8"/>
                <a:gd name="T26" fmla="*/ 55 w 5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8">
                  <a:moveTo>
                    <a:pt x="54" y="0"/>
                  </a:moveTo>
                  <a:cubicBezTo>
                    <a:pt x="0" y="14"/>
                    <a:pt x="0" y="14"/>
                    <a:pt x="0" y="14"/>
                  </a:cubicBezTo>
                  <a:cubicBezTo>
                    <a:pt x="0" y="18"/>
                    <a:pt x="0" y="18"/>
                    <a:pt x="0" y="18"/>
                  </a:cubicBezTo>
                  <a:cubicBezTo>
                    <a:pt x="18" y="17"/>
                    <a:pt x="18" y="17"/>
                    <a:pt x="18" y="17"/>
                  </a:cubicBezTo>
                  <a:cubicBezTo>
                    <a:pt x="18" y="17"/>
                    <a:pt x="18" y="17"/>
                    <a:pt x="19" y="17"/>
                  </a:cubicBezTo>
                  <a:cubicBezTo>
                    <a:pt x="48" y="12"/>
                    <a:pt x="48" y="12"/>
                    <a:pt x="48" y="12"/>
                  </a:cubicBezTo>
                  <a:cubicBezTo>
                    <a:pt x="52" y="11"/>
                    <a:pt x="55" y="7"/>
                    <a:pt x="55" y="3"/>
                  </a:cubicBezTo>
                  <a:cubicBezTo>
                    <a:pt x="55" y="2"/>
                    <a:pt x="54" y="2"/>
                    <a:pt x="5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217" name="Freeform 294"/>
            <p:cNvSpPr/>
            <p:nvPr/>
          </p:nvSpPr>
          <p:spPr bwMode="auto">
            <a:xfrm>
              <a:off x="1980759" y="5971464"/>
              <a:ext cx="185265" cy="67011"/>
            </a:xfrm>
            <a:custGeom>
              <a:avLst/>
              <a:gdLst>
                <a:gd name="T0" fmla="*/ 130775 w 34"/>
                <a:gd name="T1" fmla="*/ 0 h 12"/>
                <a:gd name="T2" fmla="*/ 87184 w 34"/>
                <a:gd name="T3" fmla="*/ 0 h 12"/>
                <a:gd name="T4" fmla="*/ 0 w 34"/>
                <a:gd name="T5" fmla="*/ 67011 h 12"/>
                <a:gd name="T6" fmla="*/ 81735 w 34"/>
                <a:gd name="T7" fmla="*/ 22337 h 12"/>
                <a:gd name="T8" fmla="*/ 98081 w 34"/>
                <a:gd name="T9" fmla="*/ 16753 h 12"/>
                <a:gd name="T10" fmla="*/ 158020 w 34"/>
                <a:gd name="T11" fmla="*/ 39090 h 12"/>
                <a:gd name="T12" fmla="*/ 163469 w 34"/>
                <a:gd name="T13" fmla="*/ 33506 h 12"/>
                <a:gd name="T14" fmla="*/ 174367 w 34"/>
                <a:gd name="T15" fmla="*/ 39090 h 12"/>
                <a:gd name="T16" fmla="*/ 185265 w 34"/>
                <a:gd name="T17" fmla="*/ 16753 h 12"/>
                <a:gd name="T18" fmla="*/ 130775 w 34"/>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2"/>
                <a:gd name="T32" fmla="*/ 34 w 3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2">
                  <a:moveTo>
                    <a:pt x="24" y="0"/>
                  </a:moveTo>
                  <a:cubicBezTo>
                    <a:pt x="16" y="0"/>
                    <a:pt x="16" y="0"/>
                    <a:pt x="16" y="0"/>
                  </a:cubicBezTo>
                  <a:cubicBezTo>
                    <a:pt x="8" y="0"/>
                    <a:pt x="2" y="5"/>
                    <a:pt x="0" y="12"/>
                  </a:cubicBezTo>
                  <a:cubicBezTo>
                    <a:pt x="15" y="4"/>
                    <a:pt x="15" y="4"/>
                    <a:pt x="15" y="4"/>
                  </a:cubicBezTo>
                  <a:cubicBezTo>
                    <a:pt x="16" y="3"/>
                    <a:pt x="17" y="3"/>
                    <a:pt x="18" y="3"/>
                  </a:cubicBezTo>
                  <a:cubicBezTo>
                    <a:pt x="22" y="2"/>
                    <a:pt x="26" y="3"/>
                    <a:pt x="29" y="7"/>
                  </a:cubicBezTo>
                  <a:cubicBezTo>
                    <a:pt x="29" y="6"/>
                    <a:pt x="30" y="6"/>
                    <a:pt x="30" y="6"/>
                  </a:cubicBezTo>
                  <a:cubicBezTo>
                    <a:pt x="31" y="6"/>
                    <a:pt x="32" y="6"/>
                    <a:pt x="32" y="7"/>
                  </a:cubicBezTo>
                  <a:cubicBezTo>
                    <a:pt x="34" y="3"/>
                    <a:pt x="34" y="3"/>
                    <a:pt x="34" y="3"/>
                  </a:cubicBezTo>
                  <a:cubicBezTo>
                    <a:pt x="31" y="1"/>
                    <a:pt x="28" y="0"/>
                    <a:pt x="2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218" name="Freeform 295"/>
            <p:cNvSpPr/>
            <p:nvPr/>
          </p:nvSpPr>
          <p:spPr bwMode="auto">
            <a:xfrm>
              <a:off x="2189675" y="6014823"/>
              <a:ext cx="0" cy="7884"/>
            </a:xfrm>
            <a:custGeom>
              <a:avLst/>
              <a:gdLst>
                <a:gd name="T0" fmla="*/ 7884 h 1"/>
                <a:gd name="T1" fmla="*/ 0 h 1"/>
                <a:gd name="T2" fmla="*/ 7884 h 1"/>
                <a:gd name="T3" fmla="*/ 7884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cubicBezTo>
                    <a:pt x="0" y="1"/>
                    <a:pt x="0" y="1"/>
                    <a:pt x="0" y="0"/>
                  </a:cubicBezTo>
                  <a:cubicBezTo>
                    <a:pt x="0" y="1"/>
                    <a:pt x="0" y="1"/>
                    <a:pt x="0" y="1"/>
                  </a:cubicBezTo>
                  <a:cubicBezTo>
                    <a:pt x="0" y="1"/>
                    <a:pt x="0" y="1"/>
                    <a:pt x="0"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219" name="Freeform 296"/>
            <p:cNvSpPr/>
            <p:nvPr/>
          </p:nvSpPr>
          <p:spPr bwMode="auto">
            <a:xfrm>
              <a:off x="2418299" y="6042416"/>
              <a:ext cx="118254" cy="299577"/>
            </a:xfrm>
            <a:custGeom>
              <a:avLst/>
              <a:gdLst>
                <a:gd name="T0" fmla="*/ 102128 w 22"/>
                <a:gd name="T1" fmla="*/ 16049 h 56"/>
                <a:gd name="T2" fmla="*/ 102128 w 22"/>
                <a:gd name="T3" fmla="*/ 0 h 56"/>
                <a:gd name="T4" fmla="*/ 96753 w 22"/>
                <a:gd name="T5" fmla="*/ 10699 h 56"/>
                <a:gd name="T6" fmla="*/ 107504 w 22"/>
                <a:gd name="T7" fmla="*/ 80244 h 56"/>
                <a:gd name="T8" fmla="*/ 91378 w 22"/>
                <a:gd name="T9" fmla="*/ 155138 h 56"/>
                <a:gd name="T10" fmla="*/ 43001 w 22"/>
                <a:gd name="T11" fmla="*/ 246081 h 56"/>
                <a:gd name="T12" fmla="*/ 0 w 22"/>
                <a:gd name="T13" fmla="*/ 299577 h 56"/>
                <a:gd name="T14" fmla="*/ 53752 w 22"/>
                <a:gd name="T15" fmla="*/ 246081 h 56"/>
                <a:gd name="T16" fmla="*/ 102128 w 22"/>
                <a:gd name="T17" fmla="*/ 160488 h 56"/>
                <a:gd name="T18" fmla="*/ 112879 w 22"/>
                <a:gd name="T19" fmla="*/ 80244 h 56"/>
                <a:gd name="T20" fmla="*/ 102128 w 22"/>
                <a:gd name="T21" fmla="*/ 16049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56"/>
                <a:gd name="T35" fmla="*/ 22 w 22"/>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56">
                  <a:moveTo>
                    <a:pt x="19" y="3"/>
                  </a:moveTo>
                  <a:cubicBezTo>
                    <a:pt x="19" y="3"/>
                    <a:pt x="19" y="1"/>
                    <a:pt x="19" y="0"/>
                  </a:cubicBezTo>
                  <a:cubicBezTo>
                    <a:pt x="19" y="0"/>
                    <a:pt x="18" y="1"/>
                    <a:pt x="18" y="2"/>
                  </a:cubicBezTo>
                  <a:cubicBezTo>
                    <a:pt x="19" y="8"/>
                    <a:pt x="20" y="15"/>
                    <a:pt x="20" y="15"/>
                  </a:cubicBezTo>
                  <a:cubicBezTo>
                    <a:pt x="20" y="15"/>
                    <a:pt x="19" y="22"/>
                    <a:pt x="17" y="29"/>
                  </a:cubicBezTo>
                  <a:cubicBezTo>
                    <a:pt x="15" y="37"/>
                    <a:pt x="10" y="44"/>
                    <a:pt x="8" y="46"/>
                  </a:cubicBezTo>
                  <a:cubicBezTo>
                    <a:pt x="5" y="50"/>
                    <a:pt x="3" y="52"/>
                    <a:pt x="0" y="56"/>
                  </a:cubicBezTo>
                  <a:cubicBezTo>
                    <a:pt x="4" y="53"/>
                    <a:pt x="6" y="51"/>
                    <a:pt x="10" y="46"/>
                  </a:cubicBezTo>
                  <a:cubicBezTo>
                    <a:pt x="11" y="45"/>
                    <a:pt x="16" y="37"/>
                    <a:pt x="19" y="30"/>
                  </a:cubicBezTo>
                  <a:cubicBezTo>
                    <a:pt x="21" y="22"/>
                    <a:pt x="21" y="15"/>
                    <a:pt x="21" y="15"/>
                  </a:cubicBezTo>
                  <a:cubicBezTo>
                    <a:pt x="22" y="14"/>
                    <a:pt x="21" y="9"/>
                    <a:pt x="19"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220" name="Freeform 297"/>
            <p:cNvSpPr/>
            <p:nvPr/>
          </p:nvSpPr>
          <p:spPr bwMode="auto">
            <a:xfrm>
              <a:off x="2260627" y="5703421"/>
              <a:ext cx="236508" cy="260159"/>
            </a:xfrm>
            <a:custGeom>
              <a:avLst/>
              <a:gdLst>
                <a:gd name="T0" fmla="*/ 231133 w 44"/>
                <a:gd name="T1" fmla="*/ 238479 h 48"/>
                <a:gd name="T2" fmla="*/ 220382 w 44"/>
                <a:gd name="T3" fmla="*/ 200539 h 48"/>
                <a:gd name="T4" fmla="*/ 198882 w 44"/>
                <a:gd name="T5" fmla="*/ 146339 h 48"/>
                <a:gd name="T6" fmla="*/ 150505 w 44"/>
                <a:gd name="T7" fmla="*/ 81300 h 48"/>
                <a:gd name="T8" fmla="*/ 69877 w 44"/>
                <a:gd name="T9" fmla="*/ 21680 h 48"/>
                <a:gd name="T10" fmla="*/ 0 w 44"/>
                <a:gd name="T11" fmla="*/ 0 h 48"/>
                <a:gd name="T12" fmla="*/ 64502 w 44"/>
                <a:gd name="T13" fmla="*/ 27100 h 48"/>
                <a:gd name="T14" fmla="*/ 145130 w 44"/>
                <a:gd name="T15" fmla="*/ 86720 h 48"/>
                <a:gd name="T16" fmla="*/ 193507 w 44"/>
                <a:gd name="T17" fmla="*/ 146339 h 48"/>
                <a:gd name="T18" fmla="*/ 231133 w 44"/>
                <a:gd name="T19" fmla="*/ 260159 h 48"/>
                <a:gd name="T20" fmla="*/ 236508 w 44"/>
                <a:gd name="T21" fmla="*/ 260159 h 48"/>
                <a:gd name="T22" fmla="*/ 231133 w 44"/>
                <a:gd name="T23" fmla="*/ 238479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48"/>
                <a:gd name="T38" fmla="*/ 44 w 44"/>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48">
                  <a:moveTo>
                    <a:pt x="43" y="44"/>
                  </a:moveTo>
                  <a:cubicBezTo>
                    <a:pt x="43" y="41"/>
                    <a:pt x="42" y="40"/>
                    <a:pt x="41" y="37"/>
                  </a:cubicBezTo>
                  <a:cubicBezTo>
                    <a:pt x="40" y="32"/>
                    <a:pt x="38" y="27"/>
                    <a:pt x="37" y="27"/>
                  </a:cubicBezTo>
                  <a:cubicBezTo>
                    <a:pt x="37" y="27"/>
                    <a:pt x="34" y="20"/>
                    <a:pt x="28" y="15"/>
                  </a:cubicBezTo>
                  <a:cubicBezTo>
                    <a:pt x="23" y="9"/>
                    <a:pt x="15" y="5"/>
                    <a:pt x="13" y="4"/>
                  </a:cubicBezTo>
                  <a:cubicBezTo>
                    <a:pt x="8" y="1"/>
                    <a:pt x="4" y="0"/>
                    <a:pt x="0" y="0"/>
                  </a:cubicBezTo>
                  <a:cubicBezTo>
                    <a:pt x="4" y="1"/>
                    <a:pt x="7" y="3"/>
                    <a:pt x="12" y="5"/>
                  </a:cubicBezTo>
                  <a:cubicBezTo>
                    <a:pt x="14" y="6"/>
                    <a:pt x="22" y="10"/>
                    <a:pt x="27" y="16"/>
                  </a:cubicBezTo>
                  <a:cubicBezTo>
                    <a:pt x="33" y="21"/>
                    <a:pt x="36" y="27"/>
                    <a:pt x="36" y="27"/>
                  </a:cubicBezTo>
                  <a:cubicBezTo>
                    <a:pt x="37" y="27"/>
                    <a:pt x="40" y="38"/>
                    <a:pt x="43" y="48"/>
                  </a:cubicBezTo>
                  <a:cubicBezTo>
                    <a:pt x="44" y="48"/>
                    <a:pt x="44" y="48"/>
                    <a:pt x="44" y="48"/>
                  </a:cubicBezTo>
                  <a:cubicBezTo>
                    <a:pt x="44" y="47"/>
                    <a:pt x="44" y="45"/>
                    <a:pt x="43" y="44"/>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0221" name="Freeform 298"/>
            <p:cNvSpPr/>
            <p:nvPr/>
          </p:nvSpPr>
          <p:spPr bwMode="auto">
            <a:xfrm>
              <a:off x="1862505" y="6487840"/>
              <a:ext cx="271984" cy="157672"/>
            </a:xfrm>
            <a:custGeom>
              <a:avLst/>
              <a:gdLst>
                <a:gd name="T0" fmla="*/ 255665 w 50"/>
                <a:gd name="T1" fmla="*/ 5437 h 29"/>
                <a:gd name="T2" fmla="*/ 195829 w 50"/>
                <a:gd name="T3" fmla="*/ 5437 h 29"/>
                <a:gd name="T4" fmla="*/ 168630 w 50"/>
                <a:gd name="T5" fmla="*/ 0 h 29"/>
                <a:gd name="T6" fmla="*/ 168630 w 50"/>
                <a:gd name="T7" fmla="*/ 54370 h 29"/>
                <a:gd name="T8" fmla="*/ 43517 w 50"/>
                <a:gd name="T9" fmla="*/ 54370 h 29"/>
                <a:gd name="T10" fmla="*/ 0 w 50"/>
                <a:gd name="T11" fmla="*/ 97865 h 29"/>
                <a:gd name="T12" fmla="*/ 0 w 50"/>
                <a:gd name="T13" fmla="*/ 114176 h 29"/>
                <a:gd name="T14" fmla="*/ 43517 w 50"/>
                <a:gd name="T15" fmla="*/ 157672 h 29"/>
                <a:gd name="T16" fmla="*/ 212148 w 50"/>
                <a:gd name="T17" fmla="*/ 157672 h 29"/>
                <a:gd name="T18" fmla="*/ 223027 w 50"/>
                <a:gd name="T19" fmla="*/ 157672 h 29"/>
                <a:gd name="T20" fmla="*/ 228467 w 50"/>
                <a:gd name="T21" fmla="*/ 157672 h 29"/>
                <a:gd name="T22" fmla="*/ 271984 w 50"/>
                <a:gd name="T23" fmla="*/ 114176 h 29"/>
                <a:gd name="T24" fmla="*/ 271984 w 50"/>
                <a:gd name="T25" fmla="*/ 0 h 29"/>
                <a:gd name="T26" fmla="*/ 255665 w 50"/>
                <a:gd name="T27" fmla="*/ 5437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29"/>
                <a:gd name="T44" fmla="*/ 50 w 50"/>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29">
                  <a:moveTo>
                    <a:pt x="47" y="1"/>
                  </a:moveTo>
                  <a:cubicBezTo>
                    <a:pt x="36" y="1"/>
                    <a:pt x="36" y="1"/>
                    <a:pt x="36" y="1"/>
                  </a:cubicBezTo>
                  <a:cubicBezTo>
                    <a:pt x="34" y="1"/>
                    <a:pt x="32" y="0"/>
                    <a:pt x="31" y="0"/>
                  </a:cubicBezTo>
                  <a:cubicBezTo>
                    <a:pt x="31" y="10"/>
                    <a:pt x="31" y="10"/>
                    <a:pt x="31" y="10"/>
                  </a:cubicBezTo>
                  <a:cubicBezTo>
                    <a:pt x="8" y="10"/>
                    <a:pt x="8" y="10"/>
                    <a:pt x="8" y="10"/>
                  </a:cubicBezTo>
                  <a:cubicBezTo>
                    <a:pt x="3" y="10"/>
                    <a:pt x="0" y="14"/>
                    <a:pt x="0" y="18"/>
                  </a:cubicBezTo>
                  <a:cubicBezTo>
                    <a:pt x="0" y="21"/>
                    <a:pt x="0" y="21"/>
                    <a:pt x="0" y="21"/>
                  </a:cubicBezTo>
                  <a:cubicBezTo>
                    <a:pt x="0" y="25"/>
                    <a:pt x="3" y="29"/>
                    <a:pt x="8" y="29"/>
                  </a:cubicBezTo>
                  <a:cubicBezTo>
                    <a:pt x="39" y="29"/>
                    <a:pt x="39" y="29"/>
                    <a:pt x="39" y="29"/>
                  </a:cubicBezTo>
                  <a:cubicBezTo>
                    <a:pt x="41" y="29"/>
                    <a:pt x="41" y="29"/>
                    <a:pt x="41" y="29"/>
                  </a:cubicBezTo>
                  <a:cubicBezTo>
                    <a:pt x="42" y="29"/>
                    <a:pt x="42" y="29"/>
                    <a:pt x="42" y="29"/>
                  </a:cubicBezTo>
                  <a:cubicBezTo>
                    <a:pt x="46" y="29"/>
                    <a:pt x="50" y="25"/>
                    <a:pt x="50" y="21"/>
                  </a:cubicBezTo>
                  <a:cubicBezTo>
                    <a:pt x="50" y="0"/>
                    <a:pt x="50" y="0"/>
                    <a:pt x="50" y="0"/>
                  </a:cubicBezTo>
                  <a:cubicBezTo>
                    <a:pt x="50" y="0"/>
                    <a:pt x="48" y="1"/>
                    <a:pt x="47"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71" name="圆角矩形 70"/>
          <p:cNvSpPr/>
          <p:nvPr/>
        </p:nvSpPr>
        <p:spPr bwMode="auto">
          <a:xfrm>
            <a:off x="995363" y="1989138"/>
            <a:ext cx="7897812" cy="976312"/>
          </a:xfrm>
          <a:prstGeom prst="roundRect">
            <a:avLst/>
          </a:prstGeom>
          <a:ln w="28575">
            <a:solidFill>
              <a:schemeClr val="accent1"/>
            </a:solidFill>
            <a:prstDash val="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indent="449580" fontAlgn="auto">
              <a:lnSpc>
                <a:spcPct val="140000"/>
              </a:lnSpc>
              <a:spcBef>
                <a:spcPts val="0"/>
              </a:spcBef>
              <a:spcAft>
                <a:spcPts val="0"/>
              </a:spcAft>
              <a:defRPr/>
            </a:pPr>
            <a:r>
              <a:rPr lang="zh-CN" altLang="en-US" dirty="0">
                <a:solidFill>
                  <a:schemeClr val="tx1"/>
                </a:solidFill>
                <a:latin typeface="微软雅黑" panose="020B0503020204020204" pitchFamily="34" charset="-122"/>
                <a:ea typeface="微软雅黑" panose="020B0503020204020204" pitchFamily="34" charset="-122"/>
              </a:rPr>
              <a:t>施工现场照明采用</a:t>
            </a:r>
            <a:r>
              <a:rPr lang="en-US" altLang="zh-CN" dirty="0">
                <a:solidFill>
                  <a:schemeClr val="tx1"/>
                </a:solidFill>
                <a:latin typeface="微软雅黑" panose="020B0503020204020204" pitchFamily="34" charset="-122"/>
                <a:ea typeface="微软雅黑" panose="020B0503020204020204" pitchFamily="34" charset="-122"/>
              </a:rPr>
              <a:t>LED</a:t>
            </a:r>
            <a:r>
              <a:rPr lang="zh-CN" altLang="en-US" dirty="0">
                <a:solidFill>
                  <a:schemeClr val="tx1"/>
                </a:solidFill>
                <a:latin typeface="微软雅黑" panose="020B0503020204020204" pitchFamily="34" charset="-122"/>
                <a:ea typeface="微软雅黑" panose="020B0503020204020204" pitchFamily="34" charset="-122"/>
              </a:rPr>
              <a:t>灯带，亮度高、功率低，既满足了现场照明需求，又节约了能源。</a:t>
            </a:r>
            <a:endParaRPr lang="zh-CN" altLang="en-US" dirty="0">
              <a:solidFill>
                <a:schemeClr val="tx1"/>
              </a:solidFill>
              <a:latin typeface="Arial" panose="020B0604020202020204" pitchFamily="34" charset="0"/>
              <a:ea typeface="微软雅黑" panose="020B0503020204020204" pitchFamily="34" charset="-122"/>
              <a:sym typeface="Verdana" panose="020B0604030504040204" pitchFamily="34" charset="0"/>
            </a:endParaRPr>
          </a:p>
        </p:txBody>
      </p:sp>
      <p:sp>
        <p:nvSpPr>
          <p:cNvPr id="50181" name="文本框 71"/>
          <p:cNvSpPr txBox="1">
            <a:spLocks noChangeArrowheads="1"/>
          </p:cNvSpPr>
          <p:nvPr/>
        </p:nvSpPr>
        <p:spPr bwMode="auto">
          <a:xfrm>
            <a:off x="3311525" y="6338888"/>
            <a:ext cx="24828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algn="ctr">
              <a:lnSpc>
                <a:spcPct val="130000"/>
              </a:lnSpc>
            </a:pPr>
            <a:r>
              <a:rPr lang="zh-CN" altLang="en-US" sz="1600">
                <a:latin typeface="Arial" panose="020B0604020202020204" pitchFamily="34" charset="0"/>
                <a:ea typeface="微软雅黑" panose="020B0503020204020204" pitchFamily="34" charset="-122"/>
              </a:rPr>
              <a:t>施工现场</a:t>
            </a:r>
            <a:r>
              <a:rPr lang="en-US" altLang="zh-CN" sz="1600">
                <a:latin typeface="Arial" panose="020B0604020202020204" pitchFamily="34" charset="0"/>
                <a:ea typeface="微软雅黑" panose="020B0503020204020204" pitchFamily="34" charset="-122"/>
              </a:rPr>
              <a:t>LED</a:t>
            </a:r>
            <a:r>
              <a:rPr lang="zh-CN" altLang="en-US" sz="1600">
                <a:latin typeface="Arial" panose="020B0604020202020204" pitchFamily="34" charset="0"/>
                <a:ea typeface="微软雅黑" panose="020B0503020204020204" pitchFamily="34" charset="-122"/>
              </a:rPr>
              <a:t>灯带照明</a:t>
            </a:r>
          </a:p>
        </p:txBody>
      </p:sp>
      <p:pic>
        <p:nvPicPr>
          <p:cNvPr id="70" name="图片 6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241675"/>
            <a:ext cx="4083050" cy="2887663"/>
          </a:xfrm>
          <a:prstGeom prst="rect">
            <a:avLst/>
          </a:prstGeom>
          <a:noFill/>
          <a:ln w="9525">
            <a:solidFill>
              <a:srgbClr val="0282D0"/>
            </a:solidFill>
            <a:miter lim="800000"/>
            <a:headEnd/>
            <a:tailEnd/>
          </a:ln>
          <a:extLst>
            <a:ext uri="{909E8E84-426E-40DD-AFC4-6F175D3DCCD1}">
              <a14:hiddenFill xmlns:a14="http://schemas.microsoft.com/office/drawing/2010/main">
                <a:solidFill>
                  <a:srgbClr val="FFFFFF"/>
                </a:solidFill>
              </a14:hiddenFill>
            </a:ext>
          </a:extLst>
        </p:spPr>
      </p:pic>
      <p:pic>
        <p:nvPicPr>
          <p:cNvPr id="73" name="图片 7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92613" y="3222625"/>
            <a:ext cx="418465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图片 7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76463" y="3216275"/>
            <a:ext cx="4752975" cy="2686050"/>
          </a:xfrm>
          <a:prstGeom prst="rect">
            <a:avLst/>
          </a:prstGeom>
          <a:noFill/>
          <a:ln w="9525">
            <a:solidFill>
              <a:srgbClr val="0067B4"/>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施工亮点</a:t>
            </a:r>
            <a:endParaRPr lang="zh-CN" altLang="en-US" sz="3600" spc="-300" dirty="0">
              <a:solidFill>
                <a:schemeClr val="bg1"/>
              </a:solidFill>
              <a:latin typeface="黑体" panose="02010609060101010101" pitchFamily="49" charset="-122"/>
              <a:ea typeface="黑体" panose="02010609060101010101" pitchFamily="49" charset="-122"/>
            </a:endParaRPr>
          </a:p>
        </p:txBody>
      </p:sp>
      <p:sp>
        <p:nvSpPr>
          <p:cNvPr id="51202" name="文本框 1"/>
          <p:cNvSpPr txBox="1">
            <a:spLocks noChangeArrowheads="1"/>
          </p:cNvSpPr>
          <p:nvPr/>
        </p:nvSpPr>
        <p:spPr bwMode="auto">
          <a:xfrm>
            <a:off x="1354138" y="1357313"/>
            <a:ext cx="3578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a:spcBef>
                <a:spcPct val="50000"/>
              </a:spcBef>
            </a:pPr>
            <a:r>
              <a:rPr lang="zh-CN" altLang="en-US" sz="2800" b="1">
                <a:latin typeface="微软雅黑" panose="020B0503020204020204" pitchFamily="34" charset="-122"/>
                <a:ea typeface="微软雅黑" panose="020B0503020204020204" pitchFamily="34" charset="-122"/>
              </a:rPr>
              <a:t>集成式配电室</a:t>
            </a:r>
          </a:p>
        </p:txBody>
      </p:sp>
      <p:grpSp>
        <p:nvGrpSpPr>
          <p:cNvPr id="51203" name="组合 31"/>
          <p:cNvGrpSpPr/>
          <p:nvPr/>
        </p:nvGrpSpPr>
        <p:grpSpPr bwMode="auto">
          <a:xfrm>
            <a:off x="395288" y="1341438"/>
            <a:ext cx="733425" cy="989012"/>
            <a:chOff x="1862505" y="5656119"/>
            <a:chExt cx="733175" cy="989393"/>
          </a:xfrm>
        </p:grpSpPr>
        <p:sp>
          <p:nvSpPr>
            <p:cNvPr id="51207" name="Freeform 262"/>
            <p:cNvSpPr/>
            <p:nvPr/>
          </p:nvSpPr>
          <p:spPr bwMode="auto">
            <a:xfrm>
              <a:off x="2560204" y="5939929"/>
              <a:ext cx="35476" cy="43360"/>
            </a:xfrm>
            <a:custGeom>
              <a:avLst/>
              <a:gdLst>
                <a:gd name="T0" fmla="*/ 10136 w 7"/>
                <a:gd name="T1" fmla="*/ 5420 h 8"/>
                <a:gd name="T2" fmla="*/ 30408 w 7"/>
                <a:gd name="T3" fmla="*/ 10840 h 8"/>
                <a:gd name="T4" fmla="*/ 35476 w 7"/>
                <a:gd name="T5" fmla="*/ 16260 h 8"/>
                <a:gd name="T6" fmla="*/ 35476 w 7"/>
                <a:gd name="T7" fmla="*/ 21680 h 8"/>
                <a:gd name="T8" fmla="*/ 20272 w 7"/>
                <a:gd name="T9" fmla="*/ 43360 h 8"/>
                <a:gd name="T10" fmla="*/ 10136 w 7"/>
                <a:gd name="T11" fmla="*/ 43360 h 8"/>
                <a:gd name="T12" fmla="*/ 5068 w 7"/>
                <a:gd name="T13" fmla="*/ 37940 h 8"/>
                <a:gd name="T14" fmla="*/ 0 w 7"/>
                <a:gd name="T15" fmla="*/ 16260 h 8"/>
                <a:gd name="T16" fmla="*/ 0 w 7"/>
                <a:gd name="T17" fmla="*/ 10840 h 8"/>
                <a:gd name="T18" fmla="*/ 0 w 7"/>
                <a:gd name="T19" fmla="*/ 5420 h 8"/>
                <a:gd name="T20" fmla="*/ 10136 w 7"/>
                <a:gd name="T21" fmla="*/ 542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8"/>
                <a:gd name="T35" fmla="*/ 7 w 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8">
                  <a:moveTo>
                    <a:pt x="2" y="1"/>
                  </a:moveTo>
                  <a:cubicBezTo>
                    <a:pt x="6" y="2"/>
                    <a:pt x="6" y="2"/>
                    <a:pt x="6" y="2"/>
                  </a:cubicBezTo>
                  <a:cubicBezTo>
                    <a:pt x="7" y="3"/>
                    <a:pt x="7" y="3"/>
                    <a:pt x="7" y="3"/>
                  </a:cubicBezTo>
                  <a:cubicBezTo>
                    <a:pt x="7" y="4"/>
                    <a:pt x="7" y="4"/>
                    <a:pt x="7" y="4"/>
                  </a:cubicBezTo>
                  <a:cubicBezTo>
                    <a:pt x="4" y="8"/>
                    <a:pt x="4" y="8"/>
                    <a:pt x="4" y="8"/>
                  </a:cubicBezTo>
                  <a:cubicBezTo>
                    <a:pt x="3" y="8"/>
                    <a:pt x="3" y="8"/>
                    <a:pt x="2" y="8"/>
                  </a:cubicBezTo>
                  <a:cubicBezTo>
                    <a:pt x="1" y="7"/>
                    <a:pt x="1" y="7"/>
                    <a:pt x="1" y="7"/>
                  </a:cubicBezTo>
                  <a:cubicBezTo>
                    <a:pt x="0" y="3"/>
                    <a:pt x="0" y="3"/>
                    <a:pt x="0" y="3"/>
                  </a:cubicBezTo>
                  <a:cubicBezTo>
                    <a:pt x="0" y="2"/>
                    <a:pt x="0" y="2"/>
                    <a:pt x="0" y="2"/>
                  </a:cubicBezTo>
                  <a:cubicBezTo>
                    <a:pt x="0" y="1"/>
                    <a:pt x="0" y="1"/>
                    <a:pt x="0" y="1"/>
                  </a:cubicBezTo>
                  <a:cubicBezTo>
                    <a:pt x="0" y="1"/>
                    <a:pt x="1" y="0"/>
                    <a:pt x="2"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08" name="Freeform 263"/>
            <p:cNvSpPr/>
            <p:nvPr/>
          </p:nvSpPr>
          <p:spPr bwMode="auto">
            <a:xfrm>
              <a:off x="2150257" y="5711304"/>
              <a:ext cx="299577" cy="610980"/>
            </a:xfrm>
            <a:custGeom>
              <a:avLst/>
              <a:gdLst>
                <a:gd name="T0" fmla="*/ 295635 w 76"/>
                <a:gd name="T1" fmla="*/ 610980 h 155"/>
                <a:gd name="T2" fmla="*/ 0 w 76"/>
                <a:gd name="T3" fmla="*/ 350821 h 155"/>
                <a:gd name="T4" fmla="*/ 0 w 76"/>
                <a:gd name="T5" fmla="*/ 346879 h 155"/>
                <a:gd name="T6" fmla="*/ 137963 w 76"/>
                <a:gd name="T7" fmla="*/ 0 h 155"/>
                <a:gd name="T8" fmla="*/ 141905 w 76"/>
                <a:gd name="T9" fmla="*/ 0 h 155"/>
                <a:gd name="T10" fmla="*/ 3942 w 76"/>
                <a:gd name="T11" fmla="*/ 346879 h 155"/>
                <a:gd name="T12" fmla="*/ 299577 w 76"/>
                <a:gd name="T13" fmla="*/ 603096 h 155"/>
                <a:gd name="T14" fmla="*/ 295635 w 76"/>
                <a:gd name="T15" fmla="*/ 610980 h 155"/>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55"/>
                <a:gd name="T26" fmla="*/ 76 w 76"/>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55">
                  <a:moveTo>
                    <a:pt x="75" y="155"/>
                  </a:moveTo>
                  <a:lnTo>
                    <a:pt x="0" y="89"/>
                  </a:lnTo>
                  <a:lnTo>
                    <a:pt x="0" y="88"/>
                  </a:lnTo>
                  <a:lnTo>
                    <a:pt x="35" y="0"/>
                  </a:lnTo>
                  <a:lnTo>
                    <a:pt x="36" y="0"/>
                  </a:lnTo>
                  <a:lnTo>
                    <a:pt x="1" y="88"/>
                  </a:lnTo>
                  <a:lnTo>
                    <a:pt x="76" y="153"/>
                  </a:lnTo>
                  <a:lnTo>
                    <a:pt x="75" y="15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09" name="Freeform 264"/>
            <p:cNvSpPr/>
            <p:nvPr/>
          </p:nvSpPr>
          <p:spPr bwMode="auto">
            <a:xfrm>
              <a:off x="1988643" y="5817733"/>
              <a:ext cx="201032" cy="134021"/>
            </a:xfrm>
            <a:custGeom>
              <a:avLst/>
              <a:gdLst>
                <a:gd name="T0" fmla="*/ 0 w 37"/>
                <a:gd name="T1" fmla="*/ 32165 h 25"/>
                <a:gd name="T2" fmla="*/ 103233 w 37"/>
                <a:gd name="T3" fmla="*/ 134021 h 25"/>
                <a:gd name="T4" fmla="*/ 201032 w 37"/>
                <a:gd name="T5" fmla="*/ 32165 h 25"/>
                <a:gd name="T6" fmla="*/ 195599 w 37"/>
                <a:gd name="T7" fmla="*/ 0 h 25"/>
                <a:gd name="T8" fmla="*/ 5433 w 37"/>
                <a:gd name="T9" fmla="*/ 0 h 25"/>
                <a:gd name="T10" fmla="*/ 0 w 37"/>
                <a:gd name="T11" fmla="*/ 32165 h 25"/>
                <a:gd name="T12" fmla="*/ 0 60000 65536"/>
                <a:gd name="T13" fmla="*/ 0 60000 65536"/>
                <a:gd name="T14" fmla="*/ 0 60000 65536"/>
                <a:gd name="T15" fmla="*/ 0 60000 65536"/>
                <a:gd name="T16" fmla="*/ 0 60000 65536"/>
                <a:gd name="T17" fmla="*/ 0 60000 65536"/>
                <a:gd name="T18" fmla="*/ 0 w 37"/>
                <a:gd name="T19" fmla="*/ 0 h 25"/>
                <a:gd name="T20" fmla="*/ 37 w 3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37" h="25">
                  <a:moveTo>
                    <a:pt x="0" y="6"/>
                  </a:moveTo>
                  <a:cubicBezTo>
                    <a:pt x="0" y="17"/>
                    <a:pt x="8" y="25"/>
                    <a:pt x="19" y="25"/>
                  </a:cubicBezTo>
                  <a:cubicBezTo>
                    <a:pt x="29" y="25"/>
                    <a:pt x="37" y="17"/>
                    <a:pt x="37" y="6"/>
                  </a:cubicBezTo>
                  <a:cubicBezTo>
                    <a:pt x="37" y="4"/>
                    <a:pt x="37" y="2"/>
                    <a:pt x="36" y="0"/>
                  </a:cubicBezTo>
                  <a:cubicBezTo>
                    <a:pt x="1" y="0"/>
                    <a:pt x="1" y="0"/>
                    <a:pt x="1" y="0"/>
                  </a:cubicBezTo>
                  <a:cubicBezTo>
                    <a:pt x="1" y="2"/>
                    <a:pt x="0" y="4"/>
                    <a:pt x="0" y="6"/>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10" name="Freeform 265"/>
            <p:cNvSpPr/>
            <p:nvPr/>
          </p:nvSpPr>
          <p:spPr bwMode="auto">
            <a:xfrm>
              <a:off x="2016235" y="5754664"/>
              <a:ext cx="145847" cy="23651"/>
            </a:xfrm>
            <a:custGeom>
              <a:avLst/>
              <a:gdLst>
                <a:gd name="T0" fmla="*/ 75624 w 27"/>
                <a:gd name="T1" fmla="*/ 0 h 5"/>
                <a:gd name="T2" fmla="*/ 0 w 27"/>
                <a:gd name="T3" fmla="*/ 23651 h 5"/>
                <a:gd name="T4" fmla="*/ 145847 w 27"/>
                <a:gd name="T5" fmla="*/ 23651 h 5"/>
                <a:gd name="T6" fmla="*/ 75624 w 27"/>
                <a:gd name="T7" fmla="*/ 0 h 5"/>
                <a:gd name="T8" fmla="*/ 0 60000 65536"/>
                <a:gd name="T9" fmla="*/ 0 60000 65536"/>
                <a:gd name="T10" fmla="*/ 0 60000 65536"/>
                <a:gd name="T11" fmla="*/ 0 60000 65536"/>
                <a:gd name="T12" fmla="*/ 0 w 27"/>
                <a:gd name="T13" fmla="*/ 0 h 5"/>
                <a:gd name="T14" fmla="*/ 27 w 27"/>
                <a:gd name="T15" fmla="*/ 5 h 5"/>
              </a:gdLst>
              <a:ahLst/>
              <a:cxnLst>
                <a:cxn ang="T8">
                  <a:pos x="T0" y="T1"/>
                </a:cxn>
                <a:cxn ang="T9">
                  <a:pos x="T2" y="T3"/>
                </a:cxn>
                <a:cxn ang="T10">
                  <a:pos x="T4" y="T5"/>
                </a:cxn>
                <a:cxn ang="T11">
                  <a:pos x="T6" y="T7"/>
                </a:cxn>
              </a:cxnLst>
              <a:rect l="T12" t="T13" r="T14" b="T15"/>
              <a:pathLst>
                <a:path w="27" h="5">
                  <a:moveTo>
                    <a:pt x="14" y="0"/>
                  </a:moveTo>
                  <a:cubicBezTo>
                    <a:pt x="8" y="0"/>
                    <a:pt x="4" y="2"/>
                    <a:pt x="0" y="5"/>
                  </a:cubicBezTo>
                  <a:cubicBezTo>
                    <a:pt x="27" y="5"/>
                    <a:pt x="27" y="5"/>
                    <a:pt x="27" y="5"/>
                  </a:cubicBezTo>
                  <a:cubicBezTo>
                    <a:pt x="23" y="2"/>
                    <a:pt x="19" y="0"/>
                    <a:pt x="1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11" name="Freeform 266"/>
            <p:cNvSpPr/>
            <p:nvPr/>
          </p:nvSpPr>
          <p:spPr bwMode="auto">
            <a:xfrm>
              <a:off x="2004410" y="5801966"/>
              <a:ext cx="3942" cy="3942"/>
            </a:xfrm>
            <a:custGeom>
              <a:avLst/>
              <a:gdLst>
                <a:gd name="T0" fmla="*/ 0 w 1"/>
                <a:gd name="T1" fmla="*/ 0 h 1"/>
                <a:gd name="T2" fmla="*/ 0 w 1"/>
                <a:gd name="T3" fmla="*/ 3942 h 1"/>
                <a:gd name="T4" fmla="*/ 3942 w 1"/>
                <a:gd name="T5" fmla="*/ 3942 h 1"/>
                <a:gd name="T6" fmla="*/ 3942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1"/>
                    <a:pt x="0" y="1"/>
                  </a:cubicBezTo>
                  <a:cubicBezTo>
                    <a:pt x="1" y="1"/>
                    <a:pt x="1" y="1"/>
                    <a:pt x="1" y="1"/>
                  </a:cubicBezTo>
                  <a:cubicBezTo>
                    <a:pt x="1" y="0"/>
                    <a:pt x="1" y="0"/>
                    <a:pt x="1" y="0"/>
                  </a:cubicBezTo>
                  <a:lnTo>
                    <a:pt x="0"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12" name="Freeform 267"/>
            <p:cNvSpPr/>
            <p:nvPr/>
          </p:nvSpPr>
          <p:spPr bwMode="auto">
            <a:xfrm>
              <a:off x="2024119" y="5801966"/>
              <a:ext cx="7884" cy="3942"/>
            </a:xfrm>
            <a:custGeom>
              <a:avLst/>
              <a:gdLst>
                <a:gd name="T0" fmla="*/ 0 w 2"/>
                <a:gd name="T1" fmla="*/ 3942 h 1"/>
                <a:gd name="T2" fmla="*/ 7884 w 2"/>
                <a:gd name="T3" fmla="*/ 3942 h 1"/>
                <a:gd name="T4" fmla="*/ 0 w 2"/>
                <a:gd name="T5" fmla="*/ 0 h 1"/>
                <a:gd name="T6" fmla="*/ 0 w 2"/>
                <a:gd name="T7" fmla="*/ 3942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lnTo>
                    <a:pt x="2" y="1"/>
                  </a:ln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13" name="Freeform 268"/>
            <p:cNvSpPr/>
            <p:nvPr/>
          </p:nvSpPr>
          <p:spPr bwMode="auto">
            <a:xfrm>
              <a:off x="2039886" y="5801966"/>
              <a:ext cx="11825" cy="3942"/>
            </a:xfrm>
            <a:custGeom>
              <a:avLst/>
              <a:gdLst>
                <a:gd name="T0" fmla="*/ 0 w 3"/>
                <a:gd name="T1" fmla="*/ 3942 h 1"/>
                <a:gd name="T2" fmla="*/ 11825 w 3"/>
                <a:gd name="T3" fmla="*/ 3942 h 1"/>
                <a:gd name="T4" fmla="*/ 7883 w 3"/>
                <a:gd name="T5" fmla="*/ 0 h 1"/>
                <a:gd name="T6" fmla="*/ 0 w 3"/>
                <a:gd name="T7" fmla="*/ 3942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1"/>
                  </a:lnTo>
                  <a:lnTo>
                    <a:pt x="2"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14" name="Freeform 269"/>
            <p:cNvSpPr/>
            <p:nvPr/>
          </p:nvSpPr>
          <p:spPr bwMode="auto">
            <a:xfrm>
              <a:off x="2063537" y="5801966"/>
              <a:ext cx="11825" cy="3942"/>
            </a:xfrm>
            <a:custGeom>
              <a:avLst/>
              <a:gdLst>
                <a:gd name="T0" fmla="*/ 0 w 3"/>
                <a:gd name="T1" fmla="*/ 3942 h 1"/>
                <a:gd name="T2" fmla="*/ 11825 w 3"/>
                <a:gd name="T3" fmla="*/ 3942 h 1"/>
                <a:gd name="T4" fmla="*/ 3942 w 3"/>
                <a:gd name="T5" fmla="*/ 0 h 1"/>
                <a:gd name="T6" fmla="*/ 0 w 3"/>
                <a:gd name="T7" fmla="*/ 3942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1"/>
                  </a:lnTo>
                  <a:lnTo>
                    <a:pt x="1"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15" name="Freeform 270"/>
            <p:cNvSpPr/>
            <p:nvPr/>
          </p:nvSpPr>
          <p:spPr bwMode="auto">
            <a:xfrm>
              <a:off x="2087188" y="5801966"/>
              <a:ext cx="3942" cy="3942"/>
            </a:xfrm>
            <a:custGeom>
              <a:avLst/>
              <a:gdLst>
                <a:gd name="T0" fmla="*/ 0 w 1"/>
                <a:gd name="T1" fmla="*/ 3942 h 1"/>
                <a:gd name="T2" fmla="*/ 3942 w 1"/>
                <a:gd name="T3" fmla="*/ 3942 h 1"/>
                <a:gd name="T4" fmla="*/ 3942 w 1"/>
                <a:gd name="T5" fmla="*/ 0 h 1"/>
                <a:gd name="T6" fmla="*/ 0 w 1"/>
                <a:gd name="T7" fmla="*/ 394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1"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16" name="Freeform 271"/>
            <p:cNvSpPr/>
            <p:nvPr/>
          </p:nvSpPr>
          <p:spPr bwMode="auto">
            <a:xfrm>
              <a:off x="2075362" y="5790141"/>
              <a:ext cx="11825" cy="11825"/>
            </a:xfrm>
            <a:custGeom>
              <a:avLst/>
              <a:gdLst>
                <a:gd name="T0" fmla="*/ 11825 w 3"/>
                <a:gd name="T1" fmla="*/ 0 h 3"/>
                <a:gd name="T2" fmla="*/ 0 w 3"/>
                <a:gd name="T3" fmla="*/ 0 h 3"/>
                <a:gd name="T4" fmla="*/ 0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0"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17" name="Freeform 272"/>
            <p:cNvSpPr/>
            <p:nvPr/>
          </p:nvSpPr>
          <p:spPr bwMode="auto">
            <a:xfrm>
              <a:off x="2051712" y="5790141"/>
              <a:ext cx="11825" cy="11825"/>
            </a:xfrm>
            <a:custGeom>
              <a:avLst/>
              <a:gdLst>
                <a:gd name="T0" fmla="*/ 7883 w 3"/>
                <a:gd name="T1" fmla="*/ 11825 h 3"/>
                <a:gd name="T2" fmla="*/ 11825 w 3"/>
                <a:gd name="T3" fmla="*/ 0 h 3"/>
                <a:gd name="T4" fmla="*/ 0 w 3"/>
                <a:gd name="T5" fmla="*/ 0 h 3"/>
                <a:gd name="T6" fmla="*/ 7883 w 3"/>
                <a:gd name="T7" fmla="*/ 11825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2" y="3"/>
                  </a:moveTo>
                  <a:lnTo>
                    <a:pt x="3" y="0"/>
                  </a:lnTo>
                  <a:lnTo>
                    <a:pt x="0" y="0"/>
                  </a:lnTo>
                  <a:lnTo>
                    <a:pt x="2" y="3"/>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18" name="Freeform 273"/>
            <p:cNvSpPr/>
            <p:nvPr/>
          </p:nvSpPr>
          <p:spPr bwMode="auto">
            <a:xfrm>
              <a:off x="2032003" y="5790141"/>
              <a:ext cx="7884" cy="11825"/>
            </a:xfrm>
            <a:custGeom>
              <a:avLst/>
              <a:gdLst>
                <a:gd name="T0" fmla="*/ 7884 w 2"/>
                <a:gd name="T1" fmla="*/ 0 h 3"/>
                <a:gd name="T2" fmla="*/ 0 w 2"/>
                <a:gd name="T3" fmla="*/ 0 h 3"/>
                <a:gd name="T4" fmla="*/ 3942 w 2"/>
                <a:gd name="T5" fmla="*/ 11825 h 3"/>
                <a:gd name="T6" fmla="*/ 788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0"/>
                  </a:lnTo>
                  <a:lnTo>
                    <a:pt x="1"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19" name="Freeform 274"/>
            <p:cNvSpPr/>
            <p:nvPr/>
          </p:nvSpPr>
          <p:spPr bwMode="auto">
            <a:xfrm>
              <a:off x="2016235" y="5790141"/>
              <a:ext cx="7884" cy="11825"/>
            </a:xfrm>
            <a:custGeom>
              <a:avLst/>
              <a:gdLst>
                <a:gd name="T0" fmla="*/ 7884 w 2"/>
                <a:gd name="T1" fmla="*/ 0 h 3"/>
                <a:gd name="T2" fmla="*/ 0 w 2"/>
                <a:gd name="T3" fmla="*/ 0 h 3"/>
                <a:gd name="T4" fmla="*/ 0 w 2"/>
                <a:gd name="T5" fmla="*/ 11825 h 3"/>
                <a:gd name="T6" fmla="*/ 788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0"/>
                  </a:lnTo>
                  <a:lnTo>
                    <a:pt x="0"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20" name="Freeform 275"/>
            <p:cNvSpPr/>
            <p:nvPr/>
          </p:nvSpPr>
          <p:spPr bwMode="auto">
            <a:xfrm>
              <a:off x="2106897" y="5801966"/>
              <a:ext cx="3942" cy="3942"/>
            </a:xfrm>
            <a:custGeom>
              <a:avLst/>
              <a:gdLst>
                <a:gd name="T0" fmla="*/ 0 w 1"/>
                <a:gd name="T1" fmla="*/ 3942 h 1"/>
                <a:gd name="T2" fmla="*/ 3942 w 1"/>
                <a:gd name="T3" fmla="*/ 3942 h 1"/>
                <a:gd name="T4" fmla="*/ 0 w 1"/>
                <a:gd name="T5" fmla="*/ 0 h 1"/>
                <a:gd name="T6" fmla="*/ 0 w 1"/>
                <a:gd name="T7" fmla="*/ 394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21" name="Freeform 276"/>
            <p:cNvSpPr/>
            <p:nvPr/>
          </p:nvSpPr>
          <p:spPr bwMode="auto">
            <a:xfrm>
              <a:off x="2122664" y="5801966"/>
              <a:ext cx="11825" cy="3942"/>
            </a:xfrm>
            <a:custGeom>
              <a:avLst/>
              <a:gdLst>
                <a:gd name="T0" fmla="*/ 7883 w 3"/>
                <a:gd name="T1" fmla="*/ 0 h 1"/>
                <a:gd name="T2" fmla="*/ 0 w 3"/>
                <a:gd name="T3" fmla="*/ 3942 h 1"/>
                <a:gd name="T4" fmla="*/ 11825 w 3"/>
                <a:gd name="T5" fmla="*/ 3942 h 1"/>
                <a:gd name="T6" fmla="*/ 7883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2" y="0"/>
                  </a:moveTo>
                  <a:lnTo>
                    <a:pt x="0" y="1"/>
                  </a:lnTo>
                  <a:lnTo>
                    <a:pt x="3" y="1"/>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22" name="Freeform 277"/>
            <p:cNvSpPr/>
            <p:nvPr/>
          </p:nvSpPr>
          <p:spPr bwMode="auto">
            <a:xfrm>
              <a:off x="2138431" y="5801966"/>
              <a:ext cx="15767" cy="3942"/>
            </a:xfrm>
            <a:custGeom>
              <a:avLst/>
              <a:gdLst>
                <a:gd name="T0" fmla="*/ 0 w 4"/>
                <a:gd name="T1" fmla="*/ 3942 h 1"/>
                <a:gd name="T2" fmla="*/ 15767 w 4"/>
                <a:gd name="T3" fmla="*/ 3942 h 1"/>
                <a:gd name="T4" fmla="*/ 11825 w 4"/>
                <a:gd name="T5" fmla="*/ 0 h 1"/>
                <a:gd name="T6" fmla="*/ 0 w 4"/>
                <a:gd name="T7" fmla="*/ 3942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0" y="1"/>
                  </a:moveTo>
                  <a:lnTo>
                    <a:pt x="4" y="1"/>
                  </a:lnTo>
                  <a:lnTo>
                    <a:pt x="3"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23" name="Freeform 278"/>
            <p:cNvSpPr/>
            <p:nvPr/>
          </p:nvSpPr>
          <p:spPr bwMode="auto">
            <a:xfrm>
              <a:off x="2166024" y="5801966"/>
              <a:ext cx="7884" cy="3942"/>
            </a:xfrm>
            <a:custGeom>
              <a:avLst/>
              <a:gdLst>
                <a:gd name="T0" fmla="*/ 7884 w 2"/>
                <a:gd name="T1" fmla="*/ 0 h 1"/>
                <a:gd name="T2" fmla="*/ 0 w 2"/>
                <a:gd name="T3" fmla="*/ 3942 h 1"/>
                <a:gd name="T4" fmla="*/ 7884 w 2"/>
                <a:gd name="T5" fmla="*/ 3942 h 1"/>
                <a:gd name="T6" fmla="*/ 7884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1"/>
                  </a:lnTo>
                  <a:lnTo>
                    <a:pt x="2" y="1"/>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24" name="Freeform 279"/>
            <p:cNvSpPr/>
            <p:nvPr/>
          </p:nvSpPr>
          <p:spPr bwMode="auto">
            <a:xfrm>
              <a:off x="2154198" y="5790141"/>
              <a:ext cx="11825" cy="11825"/>
            </a:xfrm>
            <a:custGeom>
              <a:avLst/>
              <a:gdLst>
                <a:gd name="T0" fmla="*/ 11825 w 3"/>
                <a:gd name="T1" fmla="*/ 0 h 3"/>
                <a:gd name="T2" fmla="*/ 11825 w 3"/>
                <a:gd name="T3" fmla="*/ 0 h 3"/>
                <a:gd name="T4" fmla="*/ 0 w 3"/>
                <a:gd name="T5" fmla="*/ 0 h 3"/>
                <a:gd name="T6" fmla="*/ 0 w 3"/>
                <a:gd name="T7" fmla="*/ 11825 h 3"/>
                <a:gd name="T8" fmla="*/ 11825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0"/>
                  </a:moveTo>
                  <a:lnTo>
                    <a:pt x="3" y="0"/>
                  </a:lnTo>
                  <a:lnTo>
                    <a:pt x="0" y="0"/>
                  </a:lnTo>
                  <a:lnTo>
                    <a:pt x="0"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25" name="Freeform 280"/>
            <p:cNvSpPr/>
            <p:nvPr/>
          </p:nvSpPr>
          <p:spPr bwMode="auto">
            <a:xfrm>
              <a:off x="2134489" y="5790141"/>
              <a:ext cx="11825" cy="11825"/>
            </a:xfrm>
            <a:custGeom>
              <a:avLst/>
              <a:gdLst>
                <a:gd name="T0" fmla="*/ 11825 w 3"/>
                <a:gd name="T1" fmla="*/ 0 h 3"/>
                <a:gd name="T2" fmla="*/ 0 w 3"/>
                <a:gd name="T3" fmla="*/ 0 h 3"/>
                <a:gd name="T4" fmla="*/ 3942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1"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26" name="Freeform 281"/>
            <p:cNvSpPr/>
            <p:nvPr/>
          </p:nvSpPr>
          <p:spPr bwMode="auto">
            <a:xfrm>
              <a:off x="2110839" y="5790141"/>
              <a:ext cx="11825" cy="11825"/>
            </a:xfrm>
            <a:custGeom>
              <a:avLst/>
              <a:gdLst>
                <a:gd name="T0" fmla="*/ 11825 w 3"/>
                <a:gd name="T1" fmla="*/ 0 h 3"/>
                <a:gd name="T2" fmla="*/ 0 w 3"/>
                <a:gd name="T3" fmla="*/ 0 h 3"/>
                <a:gd name="T4" fmla="*/ 7883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2"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27" name="Freeform 282"/>
            <p:cNvSpPr/>
            <p:nvPr/>
          </p:nvSpPr>
          <p:spPr bwMode="auto">
            <a:xfrm>
              <a:off x="2091130" y="5790141"/>
              <a:ext cx="15767" cy="11825"/>
            </a:xfrm>
            <a:custGeom>
              <a:avLst/>
              <a:gdLst>
                <a:gd name="T0" fmla="*/ 15767 w 4"/>
                <a:gd name="T1" fmla="*/ 0 h 3"/>
                <a:gd name="T2" fmla="*/ 0 w 4"/>
                <a:gd name="T3" fmla="*/ 0 h 3"/>
                <a:gd name="T4" fmla="*/ 3942 w 4"/>
                <a:gd name="T5" fmla="*/ 11825 h 3"/>
                <a:gd name="T6" fmla="*/ 15767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0" y="0"/>
                  </a:lnTo>
                  <a:lnTo>
                    <a:pt x="1" y="3"/>
                  </a:lnTo>
                  <a:lnTo>
                    <a:pt x="4"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28" name="Freeform 283"/>
            <p:cNvSpPr/>
            <p:nvPr/>
          </p:nvSpPr>
          <p:spPr bwMode="auto">
            <a:xfrm>
              <a:off x="1925574" y="5667945"/>
              <a:ext cx="67011" cy="145847"/>
            </a:xfrm>
            <a:custGeom>
              <a:avLst/>
              <a:gdLst>
                <a:gd name="T0" fmla="*/ 55843 w 12"/>
                <a:gd name="T1" fmla="*/ 75624 h 27"/>
                <a:gd name="T2" fmla="*/ 50258 w 12"/>
                <a:gd name="T3" fmla="*/ 59419 h 27"/>
                <a:gd name="T4" fmla="*/ 44674 w 12"/>
                <a:gd name="T5" fmla="*/ 70223 h 27"/>
                <a:gd name="T6" fmla="*/ 44674 w 12"/>
                <a:gd name="T7" fmla="*/ 54017 h 27"/>
                <a:gd name="T8" fmla="*/ 27921 w 12"/>
                <a:gd name="T9" fmla="*/ 32410 h 27"/>
                <a:gd name="T10" fmla="*/ 22337 w 12"/>
                <a:gd name="T11" fmla="*/ 37812 h 27"/>
                <a:gd name="T12" fmla="*/ 22337 w 12"/>
                <a:gd name="T13" fmla="*/ 21607 h 27"/>
                <a:gd name="T14" fmla="*/ 0 w 12"/>
                <a:gd name="T15" fmla="*/ 0 h 27"/>
                <a:gd name="T16" fmla="*/ 5584 w 12"/>
                <a:gd name="T17" fmla="*/ 48616 h 27"/>
                <a:gd name="T18" fmla="*/ 22337 w 12"/>
                <a:gd name="T19" fmla="*/ 54017 h 27"/>
                <a:gd name="T20" fmla="*/ 5584 w 12"/>
                <a:gd name="T21" fmla="*/ 59419 h 27"/>
                <a:gd name="T22" fmla="*/ 16753 w 12"/>
                <a:gd name="T23" fmla="*/ 75624 h 27"/>
                <a:gd name="T24" fmla="*/ 33506 w 12"/>
                <a:gd name="T25" fmla="*/ 91830 h 27"/>
                <a:gd name="T26" fmla="*/ 22337 w 12"/>
                <a:gd name="T27" fmla="*/ 91830 h 27"/>
                <a:gd name="T28" fmla="*/ 27921 w 12"/>
                <a:gd name="T29" fmla="*/ 108035 h 27"/>
                <a:gd name="T30" fmla="*/ 50258 w 12"/>
                <a:gd name="T31" fmla="*/ 118838 h 27"/>
                <a:gd name="T32" fmla="*/ 39090 w 12"/>
                <a:gd name="T33" fmla="*/ 118838 h 27"/>
                <a:gd name="T34" fmla="*/ 67011 w 12"/>
                <a:gd name="T35" fmla="*/ 145847 h 27"/>
                <a:gd name="T36" fmla="*/ 61427 w 12"/>
                <a:gd name="T37" fmla="*/ 91830 h 27"/>
                <a:gd name="T38" fmla="*/ 50258 w 12"/>
                <a:gd name="T39" fmla="*/ 97231 h 27"/>
                <a:gd name="T40" fmla="*/ 55843 w 12"/>
                <a:gd name="T41" fmla="*/ 75624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27"/>
                <a:gd name="T65" fmla="*/ 12 w 12"/>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27">
                  <a:moveTo>
                    <a:pt x="10" y="14"/>
                  </a:moveTo>
                  <a:cubicBezTo>
                    <a:pt x="10" y="13"/>
                    <a:pt x="9" y="13"/>
                    <a:pt x="9" y="11"/>
                  </a:cubicBezTo>
                  <a:cubicBezTo>
                    <a:pt x="8" y="13"/>
                    <a:pt x="8" y="13"/>
                    <a:pt x="8" y="13"/>
                  </a:cubicBezTo>
                  <a:cubicBezTo>
                    <a:pt x="8" y="10"/>
                    <a:pt x="8" y="10"/>
                    <a:pt x="8" y="10"/>
                  </a:cubicBezTo>
                  <a:cubicBezTo>
                    <a:pt x="7" y="8"/>
                    <a:pt x="6" y="7"/>
                    <a:pt x="5" y="6"/>
                  </a:cubicBezTo>
                  <a:cubicBezTo>
                    <a:pt x="4" y="7"/>
                    <a:pt x="4" y="7"/>
                    <a:pt x="4" y="7"/>
                  </a:cubicBezTo>
                  <a:cubicBezTo>
                    <a:pt x="4" y="4"/>
                    <a:pt x="4" y="4"/>
                    <a:pt x="4" y="4"/>
                  </a:cubicBezTo>
                  <a:cubicBezTo>
                    <a:pt x="2" y="2"/>
                    <a:pt x="0" y="0"/>
                    <a:pt x="0" y="0"/>
                  </a:cubicBezTo>
                  <a:cubicBezTo>
                    <a:pt x="0" y="0"/>
                    <a:pt x="0" y="4"/>
                    <a:pt x="1" y="9"/>
                  </a:cubicBezTo>
                  <a:cubicBezTo>
                    <a:pt x="4" y="10"/>
                    <a:pt x="4" y="10"/>
                    <a:pt x="4" y="10"/>
                  </a:cubicBezTo>
                  <a:cubicBezTo>
                    <a:pt x="1" y="11"/>
                    <a:pt x="1" y="11"/>
                    <a:pt x="1" y="11"/>
                  </a:cubicBezTo>
                  <a:cubicBezTo>
                    <a:pt x="2" y="12"/>
                    <a:pt x="3" y="13"/>
                    <a:pt x="3" y="14"/>
                  </a:cubicBezTo>
                  <a:cubicBezTo>
                    <a:pt x="6" y="17"/>
                    <a:pt x="6" y="17"/>
                    <a:pt x="6" y="17"/>
                  </a:cubicBezTo>
                  <a:cubicBezTo>
                    <a:pt x="4" y="17"/>
                    <a:pt x="4" y="17"/>
                    <a:pt x="4" y="17"/>
                  </a:cubicBezTo>
                  <a:cubicBezTo>
                    <a:pt x="4" y="18"/>
                    <a:pt x="5" y="19"/>
                    <a:pt x="5" y="20"/>
                  </a:cubicBezTo>
                  <a:cubicBezTo>
                    <a:pt x="9" y="22"/>
                    <a:pt x="9" y="22"/>
                    <a:pt x="9" y="22"/>
                  </a:cubicBezTo>
                  <a:cubicBezTo>
                    <a:pt x="7" y="22"/>
                    <a:pt x="7" y="22"/>
                    <a:pt x="7" y="22"/>
                  </a:cubicBezTo>
                  <a:cubicBezTo>
                    <a:pt x="8" y="24"/>
                    <a:pt x="10" y="25"/>
                    <a:pt x="12" y="27"/>
                  </a:cubicBezTo>
                  <a:cubicBezTo>
                    <a:pt x="12" y="23"/>
                    <a:pt x="12" y="19"/>
                    <a:pt x="11" y="17"/>
                  </a:cubicBezTo>
                  <a:cubicBezTo>
                    <a:pt x="9" y="18"/>
                    <a:pt x="9" y="18"/>
                    <a:pt x="9" y="18"/>
                  </a:cubicBezTo>
                  <a:lnTo>
                    <a:pt x="10" y="14"/>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29" name="Freeform 284"/>
            <p:cNvSpPr/>
            <p:nvPr/>
          </p:nvSpPr>
          <p:spPr bwMode="auto">
            <a:xfrm>
              <a:off x="1988643" y="5742839"/>
              <a:ext cx="0" cy="3942"/>
            </a:xfrm>
            <a:custGeom>
              <a:avLst/>
              <a:gdLst>
                <a:gd name="T0" fmla="*/ 3942 h 1"/>
                <a:gd name="T1" fmla="*/ 0 h 1"/>
                <a:gd name="T2" fmla="*/ 3942 h 1"/>
                <a:gd name="T3" fmla="*/ 3942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30" name="Freeform 285"/>
            <p:cNvSpPr/>
            <p:nvPr/>
          </p:nvSpPr>
          <p:spPr bwMode="auto">
            <a:xfrm>
              <a:off x="1988643" y="5790141"/>
              <a:ext cx="3942" cy="15767"/>
            </a:xfrm>
            <a:custGeom>
              <a:avLst/>
              <a:gdLst>
                <a:gd name="T0" fmla="*/ 3942 w 1"/>
                <a:gd name="T1" fmla="*/ 15767 h 3"/>
                <a:gd name="T2" fmla="*/ 0 w 1"/>
                <a:gd name="T3" fmla="*/ 0 h 3"/>
                <a:gd name="T4" fmla="*/ 3942 w 1"/>
                <a:gd name="T5" fmla="*/ 15767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1" y="3"/>
                  </a:moveTo>
                  <a:cubicBezTo>
                    <a:pt x="0" y="0"/>
                    <a:pt x="0" y="0"/>
                    <a:pt x="0" y="0"/>
                  </a:cubicBezTo>
                  <a:cubicBezTo>
                    <a:pt x="0" y="1"/>
                    <a:pt x="1" y="2"/>
                    <a:pt x="1"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31" name="Freeform 286"/>
            <p:cNvSpPr/>
            <p:nvPr/>
          </p:nvSpPr>
          <p:spPr bwMode="auto">
            <a:xfrm>
              <a:off x="1976817" y="5656119"/>
              <a:ext cx="39418" cy="157672"/>
            </a:xfrm>
            <a:custGeom>
              <a:avLst/>
              <a:gdLst>
                <a:gd name="T0" fmla="*/ 39418 w 7"/>
                <a:gd name="T1" fmla="*/ 70681 h 29"/>
                <a:gd name="T2" fmla="*/ 28156 w 7"/>
                <a:gd name="T3" fmla="*/ 76118 h 29"/>
                <a:gd name="T4" fmla="*/ 39418 w 7"/>
                <a:gd name="T5" fmla="*/ 65244 h 29"/>
                <a:gd name="T6" fmla="*/ 33787 w 7"/>
                <a:gd name="T7" fmla="*/ 38059 h 29"/>
                <a:gd name="T8" fmla="*/ 22525 w 7"/>
                <a:gd name="T9" fmla="*/ 43496 h 29"/>
                <a:gd name="T10" fmla="*/ 33787 w 7"/>
                <a:gd name="T11" fmla="*/ 27185 h 29"/>
                <a:gd name="T12" fmla="*/ 16893 w 7"/>
                <a:gd name="T13" fmla="*/ 0 h 29"/>
                <a:gd name="T14" fmla="*/ 5631 w 7"/>
                <a:gd name="T15" fmla="*/ 43496 h 29"/>
                <a:gd name="T16" fmla="*/ 16893 w 7"/>
                <a:gd name="T17" fmla="*/ 54370 h 29"/>
                <a:gd name="T18" fmla="*/ 0 w 7"/>
                <a:gd name="T19" fmla="*/ 54370 h 29"/>
                <a:gd name="T20" fmla="*/ 0 w 7"/>
                <a:gd name="T21" fmla="*/ 70681 h 29"/>
                <a:gd name="T22" fmla="*/ 11262 w 7"/>
                <a:gd name="T23" fmla="*/ 86991 h 29"/>
                <a:gd name="T24" fmla="*/ 11262 w 7"/>
                <a:gd name="T25" fmla="*/ 92428 h 29"/>
                <a:gd name="T26" fmla="*/ 11262 w 7"/>
                <a:gd name="T27" fmla="*/ 92428 h 29"/>
                <a:gd name="T28" fmla="*/ 16893 w 7"/>
                <a:gd name="T29" fmla="*/ 157672 h 29"/>
                <a:gd name="T30" fmla="*/ 39418 w 7"/>
                <a:gd name="T31" fmla="*/ 103302 h 29"/>
                <a:gd name="T32" fmla="*/ 28156 w 7"/>
                <a:gd name="T33" fmla="*/ 108739 h 29"/>
                <a:gd name="T34" fmla="*/ 39418 w 7"/>
                <a:gd name="T35" fmla="*/ 92428 h 29"/>
                <a:gd name="T36" fmla="*/ 39418 w 7"/>
                <a:gd name="T37" fmla="*/ 70681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29"/>
                <a:gd name="T59" fmla="*/ 7 w 7"/>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29">
                  <a:moveTo>
                    <a:pt x="7" y="13"/>
                  </a:moveTo>
                  <a:cubicBezTo>
                    <a:pt x="5" y="14"/>
                    <a:pt x="5" y="14"/>
                    <a:pt x="5" y="14"/>
                  </a:cubicBezTo>
                  <a:cubicBezTo>
                    <a:pt x="7" y="12"/>
                    <a:pt x="7" y="12"/>
                    <a:pt x="7" y="12"/>
                  </a:cubicBezTo>
                  <a:cubicBezTo>
                    <a:pt x="7" y="10"/>
                    <a:pt x="6" y="8"/>
                    <a:pt x="6" y="7"/>
                  </a:cubicBezTo>
                  <a:cubicBezTo>
                    <a:pt x="4" y="8"/>
                    <a:pt x="4" y="8"/>
                    <a:pt x="4" y="8"/>
                  </a:cubicBezTo>
                  <a:cubicBezTo>
                    <a:pt x="6" y="5"/>
                    <a:pt x="6" y="5"/>
                    <a:pt x="6" y="5"/>
                  </a:cubicBezTo>
                  <a:cubicBezTo>
                    <a:pt x="5" y="2"/>
                    <a:pt x="3" y="0"/>
                    <a:pt x="3" y="0"/>
                  </a:cubicBezTo>
                  <a:cubicBezTo>
                    <a:pt x="3" y="0"/>
                    <a:pt x="2" y="4"/>
                    <a:pt x="1" y="8"/>
                  </a:cubicBezTo>
                  <a:cubicBezTo>
                    <a:pt x="3" y="10"/>
                    <a:pt x="3" y="10"/>
                    <a:pt x="3" y="10"/>
                  </a:cubicBezTo>
                  <a:cubicBezTo>
                    <a:pt x="0" y="10"/>
                    <a:pt x="0" y="10"/>
                    <a:pt x="0" y="10"/>
                  </a:cubicBezTo>
                  <a:cubicBezTo>
                    <a:pt x="0" y="11"/>
                    <a:pt x="0" y="12"/>
                    <a:pt x="0" y="13"/>
                  </a:cubicBezTo>
                  <a:cubicBezTo>
                    <a:pt x="0" y="14"/>
                    <a:pt x="1" y="15"/>
                    <a:pt x="2" y="16"/>
                  </a:cubicBezTo>
                  <a:cubicBezTo>
                    <a:pt x="2" y="17"/>
                    <a:pt x="2" y="17"/>
                    <a:pt x="2" y="17"/>
                  </a:cubicBezTo>
                  <a:cubicBezTo>
                    <a:pt x="2" y="17"/>
                    <a:pt x="2" y="17"/>
                    <a:pt x="2" y="17"/>
                  </a:cubicBezTo>
                  <a:cubicBezTo>
                    <a:pt x="3" y="20"/>
                    <a:pt x="4" y="24"/>
                    <a:pt x="3" y="29"/>
                  </a:cubicBezTo>
                  <a:cubicBezTo>
                    <a:pt x="6" y="25"/>
                    <a:pt x="6" y="23"/>
                    <a:pt x="7" y="19"/>
                  </a:cubicBezTo>
                  <a:cubicBezTo>
                    <a:pt x="5" y="20"/>
                    <a:pt x="5" y="20"/>
                    <a:pt x="5" y="20"/>
                  </a:cubicBezTo>
                  <a:cubicBezTo>
                    <a:pt x="7" y="17"/>
                    <a:pt x="7" y="17"/>
                    <a:pt x="7" y="17"/>
                  </a:cubicBezTo>
                  <a:cubicBezTo>
                    <a:pt x="7" y="16"/>
                    <a:pt x="7" y="15"/>
                    <a:pt x="7" y="1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32" name="Freeform 287"/>
            <p:cNvSpPr/>
            <p:nvPr/>
          </p:nvSpPr>
          <p:spPr bwMode="auto">
            <a:xfrm>
              <a:off x="1992584" y="5805908"/>
              <a:ext cx="0" cy="7884"/>
            </a:xfrm>
            <a:custGeom>
              <a:avLst/>
              <a:gdLst>
                <a:gd name="T0" fmla="*/ 7884 h 2"/>
                <a:gd name="T1" fmla="*/ 7884 h 2"/>
                <a:gd name="T2" fmla="*/ 0 h 2"/>
                <a:gd name="T3" fmla="*/ 7884 h 2"/>
                <a:gd name="T4" fmla="*/ 0 60000 65536"/>
                <a:gd name="T5" fmla="*/ 0 60000 65536"/>
                <a:gd name="T6" fmla="*/ 0 60000 65536"/>
                <a:gd name="T7" fmla="*/ 0 60000 65536"/>
                <a:gd name="T8" fmla="*/ 0 h 2"/>
                <a:gd name="T9" fmla="*/ 2 h 2"/>
              </a:gdLst>
              <a:ahLst/>
              <a:cxnLst>
                <a:cxn ang="T4">
                  <a:pos x="0" y="T0"/>
                </a:cxn>
                <a:cxn ang="T5">
                  <a:pos x="0" y="T1"/>
                </a:cxn>
                <a:cxn ang="T6">
                  <a:pos x="0" y="T2"/>
                </a:cxn>
                <a:cxn ang="T7">
                  <a:pos x="0" y="T3"/>
                </a:cxn>
              </a:cxnLst>
              <a:rect l="0" t="T8" r="0" b="T9"/>
              <a:pathLst>
                <a:path h="2">
                  <a:moveTo>
                    <a:pt x="0" y="2"/>
                  </a:moveTo>
                  <a:lnTo>
                    <a:pt x="0" y="2"/>
                  </a:lnTo>
                  <a:lnTo>
                    <a:pt x="0" y="0"/>
                  </a:lnTo>
                  <a:lnTo>
                    <a:pt x="0" y="2"/>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33" name="Freeform 288"/>
            <p:cNvSpPr/>
            <p:nvPr/>
          </p:nvSpPr>
          <p:spPr bwMode="auto">
            <a:xfrm>
              <a:off x="1901923" y="6026649"/>
              <a:ext cx="291693" cy="137963"/>
            </a:xfrm>
            <a:custGeom>
              <a:avLst/>
              <a:gdLst>
                <a:gd name="T0" fmla="*/ 54017 w 54"/>
                <a:gd name="T1" fmla="*/ 132657 h 26"/>
                <a:gd name="T2" fmla="*/ 5402 w 54"/>
                <a:gd name="T3" fmla="*/ 106125 h 26"/>
                <a:gd name="T4" fmla="*/ 32410 w 54"/>
                <a:gd name="T5" fmla="*/ 53063 h 26"/>
                <a:gd name="T6" fmla="*/ 237676 w 54"/>
                <a:gd name="T7" fmla="*/ 0 h 26"/>
                <a:gd name="T8" fmla="*/ 286291 w 54"/>
                <a:gd name="T9" fmla="*/ 31838 h 26"/>
                <a:gd name="T10" fmla="*/ 259283 w 54"/>
                <a:gd name="T11" fmla="*/ 84900 h 26"/>
                <a:gd name="T12" fmla="*/ 54017 w 54"/>
                <a:gd name="T13" fmla="*/ 132657 h 26"/>
                <a:gd name="T14" fmla="*/ 0 60000 65536"/>
                <a:gd name="T15" fmla="*/ 0 60000 65536"/>
                <a:gd name="T16" fmla="*/ 0 60000 65536"/>
                <a:gd name="T17" fmla="*/ 0 60000 65536"/>
                <a:gd name="T18" fmla="*/ 0 60000 65536"/>
                <a:gd name="T19" fmla="*/ 0 60000 65536"/>
                <a:gd name="T20" fmla="*/ 0 60000 65536"/>
                <a:gd name="T21" fmla="*/ 0 w 54"/>
                <a:gd name="T22" fmla="*/ 0 h 26"/>
                <a:gd name="T23" fmla="*/ 54 w 5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26">
                  <a:moveTo>
                    <a:pt x="10" y="25"/>
                  </a:moveTo>
                  <a:cubicBezTo>
                    <a:pt x="6" y="26"/>
                    <a:pt x="2" y="24"/>
                    <a:pt x="1" y="20"/>
                  </a:cubicBezTo>
                  <a:cubicBezTo>
                    <a:pt x="0" y="16"/>
                    <a:pt x="2" y="11"/>
                    <a:pt x="6" y="10"/>
                  </a:cubicBezTo>
                  <a:cubicBezTo>
                    <a:pt x="44" y="0"/>
                    <a:pt x="44" y="0"/>
                    <a:pt x="44" y="0"/>
                  </a:cubicBezTo>
                  <a:cubicBezTo>
                    <a:pt x="48" y="0"/>
                    <a:pt x="52" y="2"/>
                    <a:pt x="53" y="6"/>
                  </a:cubicBezTo>
                  <a:cubicBezTo>
                    <a:pt x="54" y="10"/>
                    <a:pt x="52" y="15"/>
                    <a:pt x="48" y="16"/>
                  </a:cubicBezTo>
                  <a:lnTo>
                    <a:pt x="10" y="2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34" name="Freeform 289"/>
            <p:cNvSpPr/>
            <p:nvPr/>
          </p:nvSpPr>
          <p:spPr bwMode="auto">
            <a:xfrm>
              <a:off x="2016235" y="6006940"/>
              <a:ext cx="94603" cy="35476"/>
            </a:xfrm>
            <a:custGeom>
              <a:avLst/>
              <a:gdLst>
                <a:gd name="T0" fmla="*/ 57813 w 18"/>
                <a:gd name="T1" fmla="*/ 5068 h 7"/>
                <a:gd name="T2" fmla="*/ 0 w 18"/>
                <a:gd name="T3" fmla="*/ 35476 h 7"/>
                <a:gd name="T4" fmla="*/ 94603 w 18"/>
                <a:gd name="T5" fmla="*/ 5068 h 7"/>
                <a:gd name="T6" fmla="*/ 57813 w 18"/>
                <a:gd name="T7" fmla="*/ 5068 h 7"/>
                <a:gd name="T8" fmla="*/ 0 60000 65536"/>
                <a:gd name="T9" fmla="*/ 0 60000 65536"/>
                <a:gd name="T10" fmla="*/ 0 60000 65536"/>
                <a:gd name="T11" fmla="*/ 0 60000 65536"/>
                <a:gd name="T12" fmla="*/ 0 w 18"/>
                <a:gd name="T13" fmla="*/ 0 h 7"/>
                <a:gd name="T14" fmla="*/ 18 w 18"/>
                <a:gd name="T15" fmla="*/ 7 h 7"/>
              </a:gdLst>
              <a:ahLst/>
              <a:cxnLst>
                <a:cxn ang="T8">
                  <a:pos x="T0" y="T1"/>
                </a:cxn>
                <a:cxn ang="T9">
                  <a:pos x="T2" y="T3"/>
                </a:cxn>
                <a:cxn ang="T10">
                  <a:pos x="T4" y="T5"/>
                </a:cxn>
                <a:cxn ang="T11">
                  <a:pos x="T6" y="T7"/>
                </a:cxn>
              </a:cxnLst>
              <a:rect l="T12" t="T13" r="T14" b="T15"/>
              <a:pathLst>
                <a:path w="18" h="7">
                  <a:moveTo>
                    <a:pt x="11" y="1"/>
                  </a:moveTo>
                  <a:cubicBezTo>
                    <a:pt x="0" y="7"/>
                    <a:pt x="0" y="7"/>
                    <a:pt x="0" y="7"/>
                  </a:cubicBezTo>
                  <a:cubicBezTo>
                    <a:pt x="18" y="1"/>
                    <a:pt x="18" y="1"/>
                    <a:pt x="18" y="1"/>
                  </a:cubicBezTo>
                  <a:cubicBezTo>
                    <a:pt x="16" y="0"/>
                    <a:pt x="13" y="0"/>
                    <a:pt x="11"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35" name="Freeform 290"/>
            <p:cNvSpPr/>
            <p:nvPr/>
          </p:nvSpPr>
          <p:spPr bwMode="auto">
            <a:xfrm>
              <a:off x="1976817" y="6105485"/>
              <a:ext cx="342937" cy="540027"/>
            </a:xfrm>
            <a:custGeom>
              <a:avLst/>
              <a:gdLst>
                <a:gd name="T0" fmla="*/ 332050 w 63"/>
                <a:gd name="T1" fmla="*/ 286214 h 100"/>
                <a:gd name="T2" fmla="*/ 293946 w 63"/>
                <a:gd name="T3" fmla="*/ 264613 h 100"/>
                <a:gd name="T4" fmla="*/ 223181 w 63"/>
                <a:gd name="T5" fmla="*/ 264613 h 100"/>
                <a:gd name="T6" fmla="*/ 223181 w 63"/>
                <a:gd name="T7" fmla="*/ 0 h 100"/>
                <a:gd name="T8" fmla="*/ 190521 w 63"/>
                <a:gd name="T9" fmla="*/ 21601 h 100"/>
                <a:gd name="T10" fmla="*/ 0 w 63"/>
                <a:gd name="T11" fmla="*/ 75604 h 100"/>
                <a:gd name="T12" fmla="*/ 0 w 63"/>
                <a:gd name="T13" fmla="*/ 280814 h 100"/>
                <a:gd name="T14" fmla="*/ 92539 w 63"/>
                <a:gd name="T15" fmla="*/ 367218 h 100"/>
                <a:gd name="T16" fmla="*/ 97982 w 63"/>
                <a:gd name="T17" fmla="*/ 367218 h 100"/>
                <a:gd name="T18" fmla="*/ 108869 w 63"/>
                <a:gd name="T19" fmla="*/ 367218 h 100"/>
                <a:gd name="T20" fmla="*/ 234068 w 63"/>
                <a:gd name="T21" fmla="*/ 367218 h 100"/>
                <a:gd name="T22" fmla="*/ 234068 w 63"/>
                <a:gd name="T23" fmla="*/ 496825 h 100"/>
                <a:gd name="T24" fmla="*/ 283059 w 63"/>
                <a:gd name="T25" fmla="*/ 540027 h 100"/>
                <a:gd name="T26" fmla="*/ 293946 w 63"/>
                <a:gd name="T27" fmla="*/ 540027 h 100"/>
                <a:gd name="T28" fmla="*/ 342937 w 63"/>
                <a:gd name="T29" fmla="*/ 496825 h 100"/>
                <a:gd name="T30" fmla="*/ 342937 w 63"/>
                <a:gd name="T31" fmla="*/ 313216 h 100"/>
                <a:gd name="T32" fmla="*/ 332050 w 63"/>
                <a:gd name="T33" fmla="*/ 286214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00"/>
                <a:gd name="T53" fmla="*/ 63 w 63"/>
                <a:gd name="T54" fmla="*/ 100 h 1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00">
                  <a:moveTo>
                    <a:pt x="61" y="53"/>
                  </a:moveTo>
                  <a:cubicBezTo>
                    <a:pt x="59" y="51"/>
                    <a:pt x="56" y="49"/>
                    <a:pt x="54" y="49"/>
                  </a:cubicBezTo>
                  <a:cubicBezTo>
                    <a:pt x="41" y="49"/>
                    <a:pt x="41" y="49"/>
                    <a:pt x="41" y="49"/>
                  </a:cubicBezTo>
                  <a:cubicBezTo>
                    <a:pt x="41" y="0"/>
                    <a:pt x="41" y="0"/>
                    <a:pt x="41" y="0"/>
                  </a:cubicBezTo>
                  <a:cubicBezTo>
                    <a:pt x="39" y="3"/>
                    <a:pt x="37" y="4"/>
                    <a:pt x="35" y="4"/>
                  </a:cubicBezTo>
                  <a:cubicBezTo>
                    <a:pt x="0" y="14"/>
                    <a:pt x="0" y="14"/>
                    <a:pt x="0" y="14"/>
                  </a:cubicBezTo>
                  <a:cubicBezTo>
                    <a:pt x="0" y="52"/>
                    <a:pt x="0" y="52"/>
                    <a:pt x="0" y="52"/>
                  </a:cubicBezTo>
                  <a:cubicBezTo>
                    <a:pt x="0" y="61"/>
                    <a:pt x="7" y="68"/>
                    <a:pt x="17" y="68"/>
                  </a:cubicBezTo>
                  <a:cubicBezTo>
                    <a:pt x="18" y="68"/>
                    <a:pt x="18" y="68"/>
                    <a:pt x="18" y="68"/>
                  </a:cubicBezTo>
                  <a:cubicBezTo>
                    <a:pt x="18" y="68"/>
                    <a:pt x="20" y="68"/>
                    <a:pt x="20" y="68"/>
                  </a:cubicBezTo>
                  <a:cubicBezTo>
                    <a:pt x="43" y="68"/>
                    <a:pt x="43" y="68"/>
                    <a:pt x="43" y="68"/>
                  </a:cubicBezTo>
                  <a:cubicBezTo>
                    <a:pt x="43" y="92"/>
                    <a:pt x="43" y="92"/>
                    <a:pt x="43" y="92"/>
                  </a:cubicBezTo>
                  <a:cubicBezTo>
                    <a:pt x="43" y="96"/>
                    <a:pt x="47" y="100"/>
                    <a:pt x="52" y="100"/>
                  </a:cubicBezTo>
                  <a:cubicBezTo>
                    <a:pt x="54" y="100"/>
                    <a:pt x="54" y="100"/>
                    <a:pt x="54" y="100"/>
                  </a:cubicBezTo>
                  <a:cubicBezTo>
                    <a:pt x="59" y="100"/>
                    <a:pt x="63" y="96"/>
                    <a:pt x="63" y="92"/>
                  </a:cubicBezTo>
                  <a:cubicBezTo>
                    <a:pt x="63" y="58"/>
                    <a:pt x="63" y="58"/>
                    <a:pt x="63" y="58"/>
                  </a:cubicBezTo>
                  <a:cubicBezTo>
                    <a:pt x="63" y="56"/>
                    <a:pt x="62" y="54"/>
                    <a:pt x="61" y="5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36" name="Freeform 291"/>
            <p:cNvSpPr/>
            <p:nvPr/>
          </p:nvSpPr>
          <p:spPr bwMode="auto">
            <a:xfrm>
              <a:off x="2106897" y="5963580"/>
              <a:ext cx="469074" cy="118254"/>
            </a:xfrm>
            <a:custGeom>
              <a:avLst/>
              <a:gdLst>
                <a:gd name="T0" fmla="*/ 469074 w 119"/>
                <a:gd name="T1" fmla="*/ 0 h 30"/>
                <a:gd name="T2" fmla="*/ 0 w 119"/>
                <a:gd name="T3" fmla="*/ 118254 h 30"/>
                <a:gd name="T4" fmla="*/ 0 w 119"/>
                <a:gd name="T5" fmla="*/ 106429 h 30"/>
                <a:gd name="T6" fmla="*/ 469074 w 119"/>
                <a:gd name="T7" fmla="*/ 0 h 30"/>
                <a:gd name="T8" fmla="*/ 469074 w 119"/>
                <a:gd name="T9" fmla="*/ 0 h 30"/>
                <a:gd name="T10" fmla="*/ 0 60000 65536"/>
                <a:gd name="T11" fmla="*/ 0 60000 65536"/>
                <a:gd name="T12" fmla="*/ 0 60000 65536"/>
                <a:gd name="T13" fmla="*/ 0 60000 65536"/>
                <a:gd name="T14" fmla="*/ 0 60000 65536"/>
                <a:gd name="T15" fmla="*/ 0 w 119"/>
                <a:gd name="T16" fmla="*/ 0 h 30"/>
                <a:gd name="T17" fmla="*/ 119 w 119"/>
                <a:gd name="T18" fmla="*/ 30 h 30"/>
              </a:gdLst>
              <a:ahLst/>
              <a:cxnLst>
                <a:cxn ang="T10">
                  <a:pos x="T0" y="T1"/>
                </a:cxn>
                <a:cxn ang="T11">
                  <a:pos x="T2" y="T3"/>
                </a:cxn>
                <a:cxn ang="T12">
                  <a:pos x="T4" y="T5"/>
                </a:cxn>
                <a:cxn ang="T13">
                  <a:pos x="T6" y="T7"/>
                </a:cxn>
                <a:cxn ang="T14">
                  <a:pos x="T8" y="T9"/>
                </a:cxn>
              </a:cxnLst>
              <a:rect l="T15" t="T16" r="T17" b="T18"/>
              <a:pathLst>
                <a:path w="119" h="30">
                  <a:moveTo>
                    <a:pt x="119" y="0"/>
                  </a:moveTo>
                  <a:lnTo>
                    <a:pt x="0" y="30"/>
                  </a:lnTo>
                  <a:lnTo>
                    <a:pt x="0" y="27"/>
                  </a:lnTo>
                  <a:lnTo>
                    <a:pt x="119"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37" name="Freeform 292"/>
            <p:cNvSpPr/>
            <p:nvPr/>
          </p:nvSpPr>
          <p:spPr bwMode="auto">
            <a:xfrm>
              <a:off x="2205442" y="5967522"/>
              <a:ext cx="275926" cy="70952"/>
            </a:xfrm>
            <a:custGeom>
              <a:avLst/>
              <a:gdLst>
                <a:gd name="T0" fmla="*/ 265105 w 51"/>
                <a:gd name="T1" fmla="*/ 0 h 13"/>
                <a:gd name="T2" fmla="*/ 108206 w 51"/>
                <a:gd name="T3" fmla="*/ 27289 h 13"/>
                <a:gd name="T4" fmla="*/ 0 w 51"/>
                <a:gd name="T5" fmla="*/ 38205 h 13"/>
                <a:gd name="T6" fmla="*/ 10821 w 51"/>
                <a:gd name="T7" fmla="*/ 70952 h 13"/>
                <a:gd name="T8" fmla="*/ 275926 w 51"/>
                <a:gd name="T9" fmla="*/ 0 h 13"/>
                <a:gd name="T10" fmla="*/ 265105 w 51"/>
                <a:gd name="T11" fmla="*/ 0 h 13"/>
                <a:gd name="T12" fmla="*/ 0 60000 65536"/>
                <a:gd name="T13" fmla="*/ 0 60000 65536"/>
                <a:gd name="T14" fmla="*/ 0 60000 65536"/>
                <a:gd name="T15" fmla="*/ 0 60000 65536"/>
                <a:gd name="T16" fmla="*/ 0 60000 65536"/>
                <a:gd name="T17" fmla="*/ 0 60000 65536"/>
                <a:gd name="T18" fmla="*/ 0 w 51"/>
                <a:gd name="T19" fmla="*/ 0 h 13"/>
                <a:gd name="T20" fmla="*/ 51 w 5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1" h="13">
                  <a:moveTo>
                    <a:pt x="49" y="0"/>
                  </a:moveTo>
                  <a:cubicBezTo>
                    <a:pt x="20" y="5"/>
                    <a:pt x="20" y="5"/>
                    <a:pt x="20" y="5"/>
                  </a:cubicBezTo>
                  <a:cubicBezTo>
                    <a:pt x="0" y="7"/>
                    <a:pt x="0" y="7"/>
                    <a:pt x="0" y="7"/>
                  </a:cubicBezTo>
                  <a:cubicBezTo>
                    <a:pt x="1" y="8"/>
                    <a:pt x="2" y="10"/>
                    <a:pt x="2" y="13"/>
                  </a:cubicBezTo>
                  <a:cubicBezTo>
                    <a:pt x="51" y="0"/>
                    <a:pt x="51" y="0"/>
                    <a:pt x="51" y="0"/>
                  </a:cubicBezTo>
                  <a:lnTo>
                    <a:pt x="49"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38" name="Freeform 293"/>
            <p:cNvSpPr/>
            <p:nvPr/>
          </p:nvSpPr>
          <p:spPr bwMode="auto">
            <a:xfrm>
              <a:off x="2221209" y="5987231"/>
              <a:ext cx="299577" cy="98545"/>
            </a:xfrm>
            <a:custGeom>
              <a:avLst/>
              <a:gdLst>
                <a:gd name="T0" fmla="*/ 294130 w 55"/>
                <a:gd name="T1" fmla="*/ 0 h 18"/>
                <a:gd name="T2" fmla="*/ 0 w 55"/>
                <a:gd name="T3" fmla="*/ 76646 h 18"/>
                <a:gd name="T4" fmla="*/ 0 w 55"/>
                <a:gd name="T5" fmla="*/ 98545 h 18"/>
                <a:gd name="T6" fmla="*/ 98043 w 55"/>
                <a:gd name="T7" fmla="*/ 93070 h 18"/>
                <a:gd name="T8" fmla="*/ 103490 w 55"/>
                <a:gd name="T9" fmla="*/ 93070 h 18"/>
                <a:gd name="T10" fmla="*/ 261449 w 55"/>
                <a:gd name="T11" fmla="*/ 65697 h 18"/>
                <a:gd name="T12" fmla="*/ 299577 w 55"/>
                <a:gd name="T13" fmla="*/ 16424 h 18"/>
                <a:gd name="T14" fmla="*/ 294130 w 5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8"/>
                <a:gd name="T26" fmla="*/ 55 w 5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8">
                  <a:moveTo>
                    <a:pt x="54" y="0"/>
                  </a:moveTo>
                  <a:cubicBezTo>
                    <a:pt x="0" y="14"/>
                    <a:pt x="0" y="14"/>
                    <a:pt x="0" y="14"/>
                  </a:cubicBezTo>
                  <a:cubicBezTo>
                    <a:pt x="0" y="18"/>
                    <a:pt x="0" y="18"/>
                    <a:pt x="0" y="18"/>
                  </a:cubicBezTo>
                  <a:cubicBezTo>
                    <a:pt x="18" y="17"/>
                    <a:pt x="18" y="17"/>
                    <a:pt x="18" y="17"/>
                  </a:cubicBezTo>
                  <a:cubicBezTo>
                    <a:pt x="18" y="17"/>
                    <a:pt x="18" y="17"/>
                    <a:pt x="19" y="17"/>
                  </a:cubicBezTo>
                  <a:cubicBezTo>
                    <a:pt x="48" y="12"/>
                    <a:pt x="48" y="12"/>
                    <a:pt x="48" y="12"/>
                  </a:cubicBezTo>
                  <a:cubicBezTo>
                    <a:pt x="52" y="11"/>
                    <a:pt x="55" y="7"/>
                    <a:pt x="55" y="3"/>
                  </a:cubicBezTo>
                  <a:cubicBezTo>
                    <a:pt x="55" y="2"/>
                    <a:pt x="54" y="2"/>
                    <a:pt x="5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39" name="Freeform 294"/>
            <p:cNvSpPr/>
            <p:nvPr/>
          </p:nvSpPr>
          <p:spPr bwMode="auto">
            <a:xfrm>
              <a:off x="1980759" y="5971464"/>
              <a:ext cx="185265" cy="67011"/>
            </a:xfrm>
            <a:custGeom>
              <a:avLst/>
              <a:gdLst>
                <a:gd name="T0" fmla="*/ 130775 w 34"/>
                <a:gd name="T1" fmla="*/ 0 h 12"/>
                <a:gd name="T2" fmla="*/ 87184 w 34"/>
                <a:gd name="T3" fmla="*/ 0 h 12"/>
                <a:gd name="T4" fmla="*/ 0 w 34"/>
                <a:gd name="T5" fmla="*/ 67011 h 12"/>
                <a:gd name="T6" fmla="*/ 81735 w 34"/>
                <a:gd name="T7" fmla="*/ 22337 h 12"/>
                <a:gd name="T8" fmla="*/ 98081 w 34"/>
                <a:gd name="T9" fmla="*/ 16753 h 12"/>
                <a:gd name="T10" fmla="*/ 158020 w 34"/>
                <a:gd name="T11" fmla="*/ 39090 h 12"/>
                <a:gd name="T12" fmla="*/ 163469 w 34"/>
                <a:gd name="T13" fmla="*/ 33506 h 12"/>
                <a:gd name="T14" fmla="*/ 174367 w 34"/>
                <a:gd name="T15" fmla="*/ 39090 h 12"/>
                <a:gd name="T16" fmla="*/ 185265 w 34"/>
                <a:gd name="T17" fmla="*/ 16753 h 12"/>
                <a:gd name="T18" fmla="*/ 130775 w 34"/>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2"/>
                <a:gd name="T32" fmla="*/ 34 w 3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2">
                  <a:moveTo>
                    <a:pt x="24" y="0"/>
                  </a:moveTo>
                  <a:cubicBezTo>
                    <a:pt x="16" y="0"/>
                    <a:pt x="16" y="0"/>
                    <a:pt x="16" y="0"/>
                  </a:cubicBezTo>
                  <a:cubicBezTo>
                    <a:pt x="8" y="0"/>
                    <a:pt x="2" y="5"/>
                    <a:pt x="0" y="12"/>
                  </a:cubicBezTo>
                  <a:cubicBezTo>
                    <a:pt x="15" y="4"/>
                    <a:pt x="15" y="4"/>
                    <a:pt x="15" y="4"/>
                  </a:cubicBezTo>
                  <a:cubicBezTo>
                    <a:pt x="16" y="3"/>
                    <a:pt x="17" y="3"/>
                    <a:pt x="18" y="3"/>
                  </a:cubicBezTo>
                  <a:cubicBezTo>
                    <a:pt x="22" y="2"/>
                    <a:pt x="26" y="3"/>
                    <a:pt x="29" y="7"/>
                  </a:cubicBezTo>
                  <a:cubicBezTo>
                    <a:pt x="29" y="6"/>
                    <a:pt x="30" y="6"/>
                    <a:pt x="30" y="6"/>
                  </a:cubicBezTo>
                  <a:cubicBezTo>
                    <a:pt x="31" y="6"/>
                    <a:pt x="32" y="6"/>
                    <a:pt x="32" y="7"/>
                  </a:cubicBezTo>
                  <a:cubicBezTo>
                    <a:pt x="34" y="3"/>
                    <a:pt x="34" y="3"/>
                    <a:pt x="34" y="3"/>
                  </a:cubicBezTo>
                  <a:cubicBezTo>
                    <a:pt x="31" y="1"/>
                    <a:pt x="28" y="0"/>
                    <a:pt x="2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40" name="Freeform 295"/>
            <p:cNvSpPr/>
            <p:nvPr/>
          </p:nvSpPr>
          <p:spPr bwMode="auto">
            <a:xfrm>
              <a:off x="2189675" y="6014823"/>
              <a:ext cx="0" cy="7884"/>
            </a:xfrm>
            <a:custGeom>
              <a:avLst/>
              <a:gdLst>
                <a:gd name="T0" fmla="*/ 7884 h 1"/>
                <a:gd name="T1" fmla="*/ 0 h 1"/>
                <a:gd name="T2" fmla="*/ 7884 h 1"/>
                <a:gd name="T3" fmla="*/ 7884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cubicBezTo>
                    <a:pt x="0" y="1"/>
                    <a:pt x="0" y="1"/>
                    <a:pt x="0" y="0"/>
                  </a:cubicBezTo>
                  <a:cubicBezTo>
                    <a:pt x="0" y="1"/>
                    <a:pt x="0" y="1"/>
                    <a:pt x="0" y="1"/>
                  </a:cubicBezTo>
                  <a:cubicBezTo>
                    <a:pt x="0" y="1"/>
                    <a:pt x="0" y="1"/>
                    <a:pt x="0"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41" name="Freeform 296"/>
            <p:cNvSpPr/>
            <p:nvPr/>
          </p:nvSpPr>
          <p:spPr bwMode="auto">
            <a:xfrm>
              <a:off x="2418299" y="6042416"/>
              <a:ext cx="118254" cy="299577"/>
            </a:xfrm>
            <a:custGeom>
              <a:avLst/>
              <a:gdLst>
                <a:gd name="T0" fmla="*/ 102128 w 22"/>
                <a:gd name="T1" fmla="*/ 16049 h 56"/>
                <a:gd name="T2" fmla="*/ 102128 w 22"/>
                <a:gd name="T3" fmla="*/ 0 h 56"/>
                <a:gd name="T4" fmla="*/ 96753 w 22"/>
                <a:gd name="T5" fmla="*/ 10699 h 56"/>
                <a:gd name="T6" fmla="*/ 107504 w 22"/>
                <a:gd name="T7" fmla="*/ 80244 h 56"/>
                <a:gd name="T8" fmla="*/ 91378 w 22"/>
                <a:gd name="T9" fmla="*/ 155138 h 56"/>
                <a:gd name="T10" fmla="*/ 43001 w 22"/>
                <a:gd name="T11" fmla="*/ 246081 h 56"/>
                <a:gd name="T12" fmla="*/ 0 w 22"/>
                <a:gd name="T13" fmla="*/ 299577 h 56"/>
                <a:gd name="T14" fmla="*/ 53752 w 22"/>
                <a:gd name="T15" fmla="*/ 246081 h 56"/>
                <a:gd name="T16" fmla="*/ 102128 w 22"/>
                <a:gd name="T17" fmla="*/ 160488 h 56"/>
                <a:gd name="T18" fmla="*/ 112879 w 22"/>
                <a:gd name="T19" fmla="*/ 80244 h 56"/>
                <a:gd name="T20" fmla="*/ 102128 w 22"/>
                <a:gd name="T21" fmla="*/ 16049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56"/>
                <a:gd name="T35" fmla="*/ 22 w 22"/>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56">
                  <a:moveTo>
                    <a:pt x="19" y="3"/>
                  </a:moveTo>
                  <a:cubicBezTo>
                    <a:pt x="19" y="3"/>
                    <a:pt x="19" y="1"/>
                    <a:pt x="19" y="0"/>
                  </a:cubicBezTo>
                  <a:cubicBezTo>
                    <a:pt x="19" y="0"/>
                    <a:pt x="18" y="1"/>
                    <a:pt x="18" y="2"/>
                  </a:cubicBezTo>
                  <a:cubicBezTo>
                    <a:pt x="19" y="8"/>
                    <a:pt x="20" y="15"/>
                    <a:pt x="20" y="15"/>
                  </a:cubicBezTo>
                  <a:cubicBezTo>
                    <a:pt x="20" y="15"/>
                    <a:pt x="19" y="22"/>
                    <a:pt x="17" y="29"/>
                  </a:cubicBezTo>
                  <a:cubicBezTo>
                    <a:pt x="15" y="37"/>
                    <a:pt x="10" y="44"/>
                    <a:pt x="8" y="46"/>
                  </a:cubicBezTo>
                  <a:cubicBezTo>
                    <a:pt x="5" y="50"/>
                    <a:pt x="3" y="52"/>
                    <a:pt x="0" y="56"/>
                  </a:cubicBezTo>
                  <a:cubicBezTo>
                    <a:pt x="4" y="53"/>
                    <a:pt x="6" y="51"/>
                    <a:pt x="10" y="46"/>
                  </a:cubicBezTo>
                  <a:cubicBezTo>
                    <a:pt x="11" y="45"/>
                    <a:pt x="16" y="37"/>
                    <a:pt x="19" y="30"/>
                  </a:cubicBezTo>
                  <a:cubicBezTo>
                    <a:pt x="21" y="22"/>
                    <a:pt x="21" y="15"/>
                    <a:pt x="21" y="15"/>
                  </a:cubicBezTo>
                  <a:cubicBezTo>
                    <a:pt x="22" y="14"/>
                    <a:pt x="21" y="9"/>
                    <a:pt x="19"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42" name="Freeform 297"/>
            <p:cNvSpPr/>
            <p:nvPr/>
          </p:nvSpPr>
          <p:spPr bwMode="auto">
            <a:xfrm>
              <a:off x="2260627" y="5703421"/>
              <a:ext cx="236508" cy="260159"/>
            </a:xfrm>
            <a:custGeom>
              <a:avLst/>
              <a:gdLst>
                <a:gd name="T0" fmla="*/ 231133 w 44"/>
                <a:gd name="T1" fmla="*/ 238479 h 48"/>
                <a:gd name="T2" fmla="*/ 220382 w 44"/>
                <a:gd name="T3" fmla="*/ 200539 h 48"/>
                <a:gd name="T4" fmla="*/ 198882 w 44"/>
                <a:gd name="T5" fmla="*/ 146339 h 48"/>
                <a:gd name="T6" fmla="*/ 150505 w 44"/>
                <a:gd name="T7" fmla="*/ 81300 h 48"/>
                <a:gd name="T8" fmla="*/ 69877 w 44"/>
                <a:gd name="T9" fmla="*/ 21680 h 48"/>
                <a:gd name="T10" fmla="*/ 0 w 44"/>
                <a:gd name="T11" fmla="*/ 0 h 48"/>
                <a:gd name="T12" fmla="*/ 64502 w 44"/>
                <a:gd name="T13" fmla="*/ 27100 h 48"/>
                <a:gd name="T14" fmla="*/ 145130 w 44"/>
                <a:gd name="T15" fmla="*/ 86720 h 48"/>
                <a:gd name="T16" fmla="*/ 193507 w 44"/>
                <a:gd name="T17" fmla="*/ 146339 h 48"/>
                <a:gd name="T18" fmla="*/ 231133 w 44"/>
                <a:gd name="T19" fmla="*/ 260159 h 48"/>
                <a:gd name="T20" fmla="*/ 236508 w 44"/>
                <a:gd name="T21" fmla="*/ 260159 h 48"/>
                <a:gd name="T22" fmla="*/ 231133 w 44"/>
                <a:gd name="T23" fmla="*/ 238479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48"/>
                <a:gd name="T38" fmla="*/ 44 w 44"/>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48">
                  <a:moveTo>
                    <a:pt x="43" y="44"/>
                  </a:moveTo>
                  <a:cubicBezTo>
                    <a:pt x="43" y="41"/>
                    <a:pt x="42" y="40"/>
                    <a:pt x="41" y="37"/>
                  </a:cubicBezTo>
                  <a:cubicBezTo>
                    <a:pt x="40" y="32"/>
                    <a:pt x="38" y="27"/>
                    <a:pt x="37" y="27"/>
                  </a:cubicBezTo>
                  <a:cubicBezTo>
                    <a:pt x="37" y="27"/>
                    <a:pt x="34" y="20"/>
                    <a:pt x="28" y="15"/>
                  </a:cubicBezTo>
                  <a:cubicBezTo>
                    <a:pt x="23" y="9"/>
                    <a:pt x="15" y="5"/>
                    <a:pt x="13" y="4"/>
                  </a:cubicBezTo>
                  <a:cubicBezTo>
                    <a:pt x="8" y="1"/>
                    <a:pt x="4" y="0"/>
                    <a:pt x="0" y="0"/>
                  </a:cubicBezTo>
                  <a:cubicBezTo>
                    <a:pt x="4" y="1"/>
                    <a:pt x="7" y="3"/>
                    <a:pt x="12" y="5"/>
                  </a:cubicBezTo>
                  <a:cubicBezTo>
                    <a:pt x="14" y="6"/>
                    <a:pt x="22" y="10"/>
                    <a:pt x="27" y="16"/>
                  </a:cubicBezTo>
                  <a:cubicBezTo>
                    <a:pt x="33" y="21"/>
                    <a:pt x="36" y="27"/>
                    <a:pt x="36" y="27"/>
                  </a:cubicBezTo>
                  <a:cubicBezTo>
                    <a:pt x="37" y="27"/>
                    <a:pt x="40" y="38"/>
                    <a:pt x="43" y="48"/>
                  </a:cubicBezTo>
                  <a:cubicBezTo>
                    <a:pt x="44" y="48"/>
                    <a:pt x="44" y="48"/>
                    <a:pt x="44" y="48"/>
                  </a:cubicBezTo>
                  <a:cubicBezTo>
                    <a:pt x="44" y="47"/>
                    <a:pt x="44" y="45"/>
                    <a:pt x="43" y="44"/>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1243" name="Freeform 298"/>
            <p:cNvSpPr/>
            <p:nvPr/>
          </p:nvSpPr>
          <p:spPr bwMode="auto">
            <a:xfrm>
              <a:off x="1862505" y="6487840"/>
              <a:ext cx="271984" cy="157672"/>
            </a:xfrm>
            <a:custGeom>
              <a:avLst/>
              <a:gdLst>
                <a:gd name="T0" fmla="*/ 255665 w 50"/>
                <a:gd name="T1" fmla="*/ 5437 h 29"/>
                <a:gd name="T2" fmla="*/ 195829 w 50"/>
                <a:gd name="T3" fmla="*/ 5437 h 29"/>
                <a:gd name="T4" fmla="*/ 168630 w 50"/>
                <a:gd name="T5" fmla="*/ 0 h 29"/>
                <a:gd name="T6" fmla="*/ 168630 w 50"/>
                <a:gd name="T7" fmla="*/ 54370 h 29"/>
                <a:gd name="T8" fmla="*/ 43517 w 50"/>
                <a:gd name="T9" fmla="*/ 54370 h 29"/>
                <a:gd name="T10" fmla="*/ 0 w 50"/>
                <a:gd name="T11" fmla="*/ 97865 h 29"/>
                <a:gd name="T12" fmla="*/ 0 w 50"/>
                <a:gd name="T13" fmla="*/ 114176 h 29"/>
                <a:gd name="T14" fmla="*/ 43517 w 50"/>
                <a:gd name="T15" fmla="*/ 157672 h 29"/>
                <a:gd name="T16" fmla="*/ 212148 w 50"/>
                <a:gd name="T17" fmla="*/ 157672 h 29"/>
                <a:gd name="T18" fmla="*/ 223027 w 50"/>
                <a:gd name="T19" fmla="*/ 157672 h 29"/>
                <a:gd name="T20" fmla="*/ 228467 w 50"/>
                <a:gd name="T21" fmla="*/ 157672 h 29"/>
                <a:gd name="T22" fmla="*/ 271984 w 50"/>
                <a:gd name="T23" fmla="*/ 114176 h 29"/>
                <a:gd name="T24" fmla="*/ 271984 w 50"/>
                <a:gd name="T25" fmla="*/ 0 h 29"/>
                <a:gd name="T26" fmla="*/ 255665 w 50"/>
                <a:gd name="T27" fmla="*/ 5437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29"/>
                <a:gd name="T44" fmla="*/ 50 w 50"/>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29">
                  <a:moveTo>
                    <a:pt x="47" y="1"/>
                  </a:moveTo>
                  <a:cubicBezTo>
                    <a:pt x="36" y="1"/>
                    <a:pt x="36" y="1"/>
                    <a:pt x="36" y="1"/>
                  </a:cubicBezTo>
                  <a:cubicBezTo>
                    <a:pt x="34" y="1"/>
                    <a:pt x="32" y="0"/>
                    <a:pt x="31" y="0"/>
                  </a:cubicBezTo>
                  <a:cubicBezTo>
                    <a:pt x="31" y="10"/>
                    <a:pt x="31" y="10"/>
                    <a:pt x="31" y="10"/>
                  </a:cubicBezTo>
                  <a:cubicBezTo>
                    <a:pt x="8" y="10"/>
                    <a:pt x="8" y="10"/>
                    <a:pt x="8" y="10"/>
                  </a:cubicBezTo>
                  <a:cubicBezTo>
                    <a:pt x="3" y="10"/>
                    <a:pt x="0" y="14"/>
                    <a:pt x="0" y="18"/>
                  </a:cubicBezTo>
                  <a:cubicBezTo>
                    <a:pt x="0" y="21"/>
                    <a:pt x="0" y="21"/>
                    <a:pt x="0" y="21"/>
                  </a:cubicBezTo>
                  <a:cubicBezTo>
                    <a:pt x="0" y="25"/>
                    <a:pt x="3" y="29"/>
                    <a:pt x="8" y="29"/>
                  </a:cubicBezTo>
                  <a:cubicBezTo>
                    <a:pt x="39" y="29"/>
                    <a:pt x="39" y="29"/>
                    <a:pt x="39" y="29"/>
                  </a:cubicBezTo>
                  <a:cubicBezTo>
                    <a:pt x="41" y="29"/>
                    <a:pt x="41" y="29"/>
                    <a:pt x="41" y="29"/>
                  </a:cubicBezTo>
                  <a:cubicBezTo>
                    <a:pt x="42" y="29"/>
                    <a:pt x="42" y="29"/>
                    <a:pt x="42" y="29"/>
                  </a:cubicBezTo>
                  <a:cubicBezTo>
                    <a:pt x="46" y="29"/>
                    <a:pt x="50" y="25"/>
                    <a:pt x="50" y="21"/>
                  </a:cubicBezTo>
                  <a:cubicBezTo>
                    <a:pt x="50" y="0"/>
                    <a:pt x="50" y="0"/>
                    <a:pt x="50" y="0"/>
                  </a:cubicBezTo>
                  <a:cubicBezTo>
                    <a:pt x="50" y="0"/>
                    <a:pt x="48" y="1"/>
                    <a:pt x="47"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71" name="圆角矩形 70"/>
          <p:cNvSpPr/>
          <p:nvPr/>
        </p:nvSpPr>
        <p:spPr bwMode="auto">
          <a:xfrm>
            <a:off x="995363" y="1989138"/>
            <a:ext cx="7897812" cy="568325"/>
          </a:xfrm>
          <a:prstGeom prst="roundRect">
            <a:avLst/>
          </a:prstGeom>
          <a:ln w="28575">
            <a:solidFill>
              <a:schemeClr val="accent1"/>
            </a:solidFill>
            <a:prstDash val="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indent="449580" fontAlgn="auto">
              <a:lnSpc>
                <a:spcPct val="140000"/>
              </a:lnSpc>
              <a:spcBef>
                <a:spcPts val="0"/>
              </a:spcBef>
              <a:spcAft>
                <a:spcPts val="0"/>
              </a:spcAft>
              <a:defRPr/>
            </a:pPr>
            <a:r>
              <a:rPr lang="zh-CN" altLang="en-US" dirty="0">
                <a:solidFill>
                  <a:schemeClr val="tx1"/>
                </a:solidFill>
                <a:latin typeface="微软雅黑" panose="020B0503020204020204" pitchFamily="34" charset="-122"/>
                <a:ea typeface="微软雅黑" panose="020B0503020204020204" pitchFamily="34" charset="-122"/>
              </a:rPr>
              <a:t>项目采用集成式配电室，可整体吊运，周转使用，降低成本。</a:t>
            </a:r>
          </a:p>
        </p:txBody>
      </p:sp>
      <p:sp>
        <p:nvSpPr>
          <p:cNvPr id="51205" name="文本框 71"/>
          <p:cNvSpPr txBox="1">
            <a:spLocks noChangeArrowheads="1"/>
          </p:cNvSpPr>
          <p:nvPr/>
        </p:nvSpPr>
        <p:spPr bwMode="auto">
          <a:xfrm>
            <a:off x="3311525" y="6338888"/>
            <a:ext cx="24828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algn="ctr">
              <a:lnSpc>
                <a:spcPct val="130000"/>
              </a:lnSpc>
            </a:pPr>
            <a:r>
              <a:rPr lang="zh-CN" altLang="en-US" sz="1600">
                <a:latin typeface="Arial" panose="020B0604020202020204" pitchFamily="34" charset="0"/>
                <a:ea typeface="微软雅黑" panose="020B0503020204020204" pitchFamily="34" charset="-122"/>
              </a:rPr>
              <a:t>集成配电室</a:t>
            </a:r>
          </a:p>
        </p:txBody>
      </p:sp>
      <p:pic>
        <p:nvPicPr>
          <p:cNvPr id="74" name="图片 73"/>
          <p:cNvPicPr>
            <a:picLocks noChangeAspect="1"/>
          </p:cNvPicPr>
          <p:nvPr/>
        </p:nvPicPr>
        <p:blipFill>
          <a:blip r:embed="rId3">
            <a:extLst>
              <a:ext uri="{28A0092B-C50C-407E-A947-70E740481C1C}">
                <a14:useLocalDpi xmlns:a14="http://schemas.microsoft.com/office/drawing/2010/main" val="0"/>
              </a:ext>
            </a:extLst>
          </a:blip>
          <a:srcRect l="1666" t="9401" r="4819" b="2608"/>
          <a:stretch>
            <a:fillRect/>
          </a:stretch>
        </p:blipFill>
        <p:spPr bwMode="auto">
          <a:xfrm>
            <a:off x="1908175" y="2705100"/>
            <a:ext cx="4967288" cy="3509963"/>
          </a:xfrm>
          <a:prstGeom prst="rect">
            <a:avLst/>
          </a:prstGeom>
          <a:noFill/>
          <a:ln w="9525">
            <a:solidFill>
              <a:srgbClr val="0282D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施工亮点</a:t>
            </a:r>
            <a:endParaRPr lang="zh-CN" altLang="en-US" sz="3600" spc="-300" dirty="0">
              <a:solidFill>
                <a:schemeClr val="bg1"/>
              </a:solidFill>
              <a:latin typeface="黑体" panose="02010609060101010101" pitchFamily="49" charset="-122"/>
              <a:ea typeface="黑体" panose="02010609060101010101" pitchFamily="49" charset="-122"/>
            </a:endParaRPr>
          </a:p>
        </p:txBody>
      </p:sp>
      <p:sp>
        <p:nvSpPr>
          <p:cNvPr id="52226" name="文本框 1"/>
          <p:cNvSpPr txBox="1">
            <a:spLocks noChangeArrowheads="1"/>
          </p:cNvSpPr>
          <p:nvPr/>
        </p:nvSpPr>
        <p:spPr bwMode="auto">
          <a:xfrm>
            <a:off x="1354138" y="1357313"/>
            <a:ext cx="3578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a:spcBef>
                <a:spcPct val="50000"/>
              </a:spcBef>
            </a:pPr>
            <a:r>
              <a:rPr lang="zh-CN" altLang="en-US" sz="2800" b="1">
                <a:latin typeface="微软雅黑" panose="020B0503020204020204" pitchFamily="34" charset="-122"/>
                <a:ea typeface="微软雅黑" panose="020B0503020204020204" pitchFamily="34" charset="-122"/>
              </a:rPr>
              <a:t>集成式消防泵房</a:t>
            </a:r>
          </a:p>
        </p:txBody>
      </p:sp>
      <p:grpSp>
        <p:nvGrpSpPr>
          <p:cNvPr id="52227" name="组合 31"/>
          <p:cNvGrpSpPr/>
          <p:nvPr/>
        </p:nvGrpSpPr>
        <p:grpSpPr bwMode="auto">
          <a:xfrm>
            <a:off x="395288" y="1341438"/>
            <a:ext cx="733425" cy="989012"/>
            <a:chOff x="1862505" y="5656119"/>
            <a:chExt cx="733175" cy="989393"/>
          </a:xfrm>
        </p:grpSpPr>
        <p:sp>
          <p:nvSpPr>
            <p:cNvPr id="52232" name="Freeform 262"/>
            <p:cNvSpPr/>
            <p:nvPr/>
          </p:nvSpPr>
          <p:spPr bwMode="auto">
            <a:xfrm>
              <a:off x="2560204" y="5939929"/>
              <a:ext cx="35476" cy="43360"/>
            </a:xfrm>
            <a:custGeom>
              <a:avLst/>
              <a:gdLst>
                <a:gd name="T0" fmla="*/ 10136 w 7"/>
                <a:gd name="T1" fmla="*/ 5420 h 8"/>
                <a:gd name="T2" fmla="*/ 30408 w 7"/>
                <a:gd name="T3" fmla="*/ 10840 h 8"/>
                <a:gd name="T4" fmla="*/ 35476 w 7"/>
                <a:gd name="T5" fmla="*/ 16260 h 8"/>
                <a:gd name="T6" fmla="*/ 35476 w 7"/>
                <a:gd name="T7" fmla="*/ 21680 h 8"/>
                <a:gd name="T8" fmla="*/ 20272 w 7"/>
                <a:gd name="T9" fmla="*/ 43360 h 8"/>
                <a:gd name="T10" fmla="*/ 10136 w 7"/>
                <a:gd name="T11" fmla="*/ 43360 h 8"/>
                <a:gd name="T12" fmla="*/ 5068 w 7"/>
                <a:gd name="T13" fmla="*/ 37940 h 8"/>
                <a:gd name="T14" fmla="*/ 0 w 7"/>
                <a:gd name="T15" fmla="*/ 16260 h 8"/>
                <a:gd name="T16" fmla="*/ 0 w 7"/>
                <a:gd name="T17" fmla="*/ 10840 h 8"/>
                <a:gd name="T18" fmla="*/ 0 w 7"/>
                <a:gd name="T19" fmla="*/ 5420 h 8"/>
                <a:gd name="T20" fmla="*/ 10136 w 7"/>
                <a:gd name="T21" fmla="*/ 542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8"/>
                <a:gd name="T35" fmla="*/ 7 w 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8">
                  <a:moveTo>
                    <a:pt x="2" y="1"/>
                  </a:moveTo>
                  <a:cubicBezTo>
                    <a:pt x="6" y="2"/>
                    <a:pt x="6" y="2"/>
                    <a:pt x="6" y="2"/>
                  </a:cubicBezTo>
                  <a:cubicBezTo>
                    <a:pt x="7" y="3"/>
                    <a:pt x="7" y="3"/>
                    <a:pt x="7" y="3"/>
                  </a:cubicBezTo>
                  <a:cubicBezTo>
                    <a:pt x="7" y="4"/>
                    <a:pt x="7" y="4"/>
                    <a:pt x="7" y="4"/>
                  </a:cubicBezTo>
                  <a:cubicBezTo>
                    <a:pt x="4" y="8"/>
                    <a:pt x="4" y="8"/>
                    <a:pt x="4" y="8"/>
                  </a:cubicBezTo>
                  <a:cubicBezTo>
                    <a:pt x="3" y="8"/>
                    <a:pt x="3" y="8"/>
                    <a:pt x="2" y="8"/>
                  </a:cubicBezTo>
                  <a:cubicBezTo>
                    <a:pt x="1" y="7"/>
                    <a:pt x="1" y="7"/>
                    <a:pt x="1" y="7"/>
                  </a:cubicBezTo>
                  <a:cubicBezTo>
                    <a:pt x="0" y="3"/>
                    <a:pt x="0" y="3"/>
                    <a:pt x="0" y="3"/>
                  </a:cubicBezTo>
                  <a:cubicBezTo>
                    <a:pt x="0" y="2"/>
                    <a:pt x="0" y="2"/>
                    <a:pt x="0" y="2"/>
                  </a:cubicBezTo>
                  <a:cubicBezTo>
                    <a:pt x="0" y="1"/>
                    <a:pt x="0" y="1"/>
                    <a:pt x="0" y="1"/>
                  </a:cubicBezTo>
                  <a:cubicBezTo>
                    <a:pt x="0" y="1"/>
                    <a:pt x="1" y="0"/>
                    <a:pt x="2"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33" name="Freeform 263"/>
            <p:cNvSpPr/>
            <p:nvPr/>
          </p:nvSpPr>
          <p:spPr bwMode="auto">
            <a:xfrm>
              <a:off x="2150257" y="5711304"/>
              <a:ext cx="299577" cy="610980"/>
            </a:xfrm>
            <a:custGeom>
              <a:avLst/>
              <a:gdLst>
                <a:gd name="T0" fmla="*/ 295635 w 76"/>
                <a:gd name="T1" fmla="*/ 610980 h 155"/>
                <a:gd name="T2" fmla="*/ 0 w 76"/>
                <a:gd name="T3" fmla="*/ 350821 h 155"/>
                <a:gd name="T4" fmla="*/ 0 w 76"/>
                <a:gd name="T5" fmla="*/ 346879 h 155"/>
                <a:gd name="T6" fmla="*/ 137963 w 76"/>
                <a:gd name="T7" fmla="*/ 0 h 155"/>
                <a:gd name="T8" fmla="*/ 141905 w 76"/>
                <a:gd name="T9" fmla="*/ 0 h 155"/>
                <a:gd name="T10" fmla="*/ 3942 w 76"/>
                <a:gd name="T11" fmla="*/ 346879 h 155"/>
                <a:gd name="T12" fmla="*/ 299577 w 76"/>
                <a:gd name="T13" fmla="*/ 603096 h 155"/>
                <a:gd name="T14" fmla="*/ 295635 w 76"/>
                <a:gd name="T15" fmla="*/ 610980 h 155"/>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55"/>
                <a:gd name="T26" fmla="*/ 76 w 76"/>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55">
                  <a:moveTo>
                    <a:pt x="75" y="155"/>
                  </a:moveTo>
                  <a:lnTo>
                    <a:pt x="0" y="89"/>
                  </a:lnTo>
                  <a:lnTo>
                    <a:pt x="0" y="88"/>
                  </a:lnTo>
                  <a:lnTo>
                    <a:pt x="35" y="0"/>
                  </a:lnTo>
                  <a:lnTo>
                    <a:pt x="36" y="0"/>
                  </a:lnTo>
                  <a:lnTo>
                    <a:pt x="1" y="88"/>
                  </a:lnTo>
                  <a:lnTo>
                    <a:pt x="76" y="153"/>
                  </a:lnTo>
                  <a:lnTo>
                    <a:pt x="75" y="15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34" name="Freeform 264"/>
            <p:cNvSpPr/>
            <p:nvPr/>
          </p:nvSpPr>
          <p:spPr bwMode="auto">
            <a:xfrm>
              <a:off x="1988643" y="5817733"/>
              <a:ext cx="201032" cy="134021"/>
            </a:xfrm>
            <a:custGeom>
              <a:avLst/>
              <a:gdLst>
                <a:gd name="T0" fmla="*/ 0 w 37"/>
                <a:gd name="T1" fmla="*/ 32165 h 25"/>
                <a:gd name="T2" fmla="*/ 103233 w 37"/>
                <a:gd name="T3" fmla="*/ 134021 h 25"/>
                <a:gd name="T4" fmla="*/ 201032 w 37"/>
                <a:gd name="T5" fmla="*/ 32165 h 25"/>
                <a:gd name="T6" fmla="*/ 195599 w 37"/>
                <a:gd name="T7" fmla="*/ 0 h 25"/>
                <a:gd name="T8" fmla="*/ 5433 w 37"/>
                <a:gd name="T9" fmla="*/ 0 h 25"/>
                <a:gd name="T10" fmla="*/ 0 w 37"/>
                <a:gd name="T11" fmla="*/ 32165 h 25"/>
                <a:gd name="T12" fmla="*/ 0 60000 65536"/>
                <a:gd name="T13" fmla="*/ 0 60000 65536"/>
                <a:gd name="T14" fmla="*/ 0 60000 65536"/>
                <a:gd name="T15" fmla="*/ 0 60000 65536"/>
                <a:gd name="T16" fmla="*/ 0 60000 65536"/>
                <a:gd name="T17" fmla="*/ 0 60000 65536"/>
                <a:gd name="T18" fmla="*/ 0 w 37"/>
                <a:gd name="T19" fmla="*/ 0 h 25"/>
                <a:gd name="T20" fmla="*/ 37 w 3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37" h="25">
                  <a:moveTo>
                    <a:pt x="0" y="6"/>
                  </a:moveTo>
                  <a:cubicBezTo>
                    <a:pt x="0" y="17"/>
                    <a:pt x="8" y="25"/>
                    <a:pt x="19" y="25"/>
                  </a:cubicBezTo>
                  <a:cubicBezTo>
                    <a:pt x="29" y="25"/>
                    <a:pt x="37" y="17"/>
                    <a:pt x="37" y="6"/>
                  </a:cubicBezTo>
                  <a:cubicBezTo>
                    <a:pt x="37" y="4"/>
                    <a:pt x="37" y="2"/>
                    <a:pt x="36" y="0"/>
                  </a:cubicBezTo>
                  <a:cubicBezTo>
                    <a:pt x="1" y="0"/>
                    <a:pt x="1" y="0"/>
                    <a:pt x="1" y="0"/>
                  </a:cubicBezTo>
                  <a:cubicBezTo>
                    <a:pt x="1" y="2"/>
                    <a:pt x="0" y="4"/>
                    <a:pt x="0" y="6"/>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35" name="Freeform 265"/>
            <p:cNvSpPr/>
            <p:nvPr/>
          </p:nvSpPr>
          <p:spPr bwMode="auto">
            <a:xfrm>
              <a:off x="2016235" y="5754664"/>
              <a:ext cx="145847" cy="23651"/>
            </a:xfrm>
            <a:custGeom>
              <a:avLst/>
              <a:gdLst>
                <a:gd name="T0" fmla="*/ 75624 w 27"/>
                <a:gd name="T1" fmla="*/ 0 h 5"/>
                <a:gd name="T2" fmla="*/ 0 w 27"/>
                <a:gd name="T3" fmla="*/ 23651 h 5"/>
                <a:gd name="T4" fmla="*/ 145847 w 27"/>
                <a:gd name="T5" fmla="*/ 23651 h 5"/>
                <a:gd name="T6" fmla="*/ 75624 w 27"/>
                <a:gd name="T7" fmla="*/ 0 h 5"/>
                <a:gd name="T8" fmla="*/ 0 60000 65536"/>
                <a:gd name="T9" fmla="*/ 0 60000 65536"/>
                <a:gd name="T10" fmla="*/ 0 60000 65536"/>
                <a:gd name="T11" fmla="*/ 0 60000 65536"/>
                <a:gd name="T12" fmla="*/ 0 w 27"/>
                <a:gd name="T13" fmla="*/ 0 h 5"/>
                <a:gd name="T14" fmla="*/ 27 w 27"/>
                <a:gd name="T15" fmla="*/ 5 h 5"/>
              </a:gdLst>
              <a:ahLst/>
              <a:cxnLst>
                <a:cxn ang="T8">
                  <a:pos x="T0" y="T1"/>
                </a:cxn>
                <a:cxn ang="T9">
                  <a:pos x="T2" y="T3"/>
                </a:cxn>
                <a:cxn ang="T10">
                  <a:pos x="T4" y="T5"/>
                </a:cxn>
                <a:cxn ang="T11">
                  <a:pos x="T6" y="T7"/>
                </a:cxn>
              </a:cxnLst>
              <a:rect l="T12" t="T13" r="T14" b="T15"/>
              <a:pathLst>
                <a:path w="27" h="5">
                  <a:moveTo>
                    <a:pt x="14" y="0"/>
                  </a:moveTo>
                  <a:cubicBezTo>
                    <a:pt x="8" y="0"/>
                    <a:pt x="4" y="2"/>
                    <a:pt x="0" y="5"/>
                  </a:cubicBezTo>
                  <a:cubicBezTo>
                    <a:pt x="27" y="5"/>
                    <a:pt x="27" y="5"/>
                    <a:pt x="27" y="5"/>
                  </a:cubicBezTo>
                  <a:cubicBezTo>
                    <a:pt x="23" y="2"/>
                    <a:pt x="19" y="0"/>
                    <a:pt x="1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36" name="Freeform 266"/>
            <p:cNvSpPr/>
            <p:nvPr/>
          </p:nvSpPr>
          <p:spPr bwMode="auto">
            <a:xfrm>
              <a:off x="2004410" y="5801966"/>
              <a:ext cx="3942" cy="3942"/>
            </a:xfrm>
            <a:custGeom>
              <a:avLst/>
              <a:gdLst>
                <a:gd name="T0" fmla="*/ 0 w 1"/>
                <a:gd name="T1" fmla="*/ 0 h 1"/>
                <a:gd name="T2" fmla="*/ 0 w 1"/>
                <a:gd name="T3" fmla="*/ 3942 h 1"/>
                <a:gd name="T4" fmla="*/ 3942 w 1"/>
                <a:gd name="T5" fmla="*/ 3942 h 1"/>
                <a:gd name="T6" fmla="*/ 3942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1"/>
                    <a:pt x="0" y="1"/>
                  </a:cubicBezTo>
                  <a:cubicBezTo>
                    <a:pt x="1" y="1"/>
                    <a:pt x="1" y="1"/>
                    <a:pt x="1" y="1"/>
                  </a:cubicBezTo>
                  <a:cubicBezTo>
                    <a:pt x="1" y="0"/>
                    <a:pt x="1" y="0"/>
                    <a:pt x="1" y="0"/>
                  </a:cubicBezTo>
                  <a:lnTo>
                    <a:pt x="0"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37" name="Freeform 267"/>
            <p:cNvSpPr/>
            <p:nvPr/>
          </p:nvSpPr>
          <p:spPr bwMode="auto">
            <a:xfrm>
              <a:off x="2024119" y="5801966"/>
              <a:ext cx="7884" cy="3942"/>
            </a:xfrm>
            <a:custGeom>
              <a:avLst/>
              <a:gdLst>
                <a:gd name="T0" fmla="*/ 0 w 2"/>
                <a:gd name="T1" fmla="*/ 3942 h 1"/>
                <a:gd name="T2" fmla="*/ 7884 w 2"/>
                <a:gd name="T3" fmla="*/ 3942 h 1"/>
                <a:gd name="T4" fmla="*/ 0 w 2"/>
                <a:gd name="T5" fmla="*/ 0 h 1"/>
                <a:gd name="T6" fmla="*/ 0 w 2"/>
                <a:gd name="T7" fmla="*/ 3942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lnTo>
                    <a:pt x="2" y="1"/>
                  </a:ln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38" name="Freeform 268"/>
            <p:cNvSpPr/>
            <p:nvPr/>
          </p:nvSpPr>
          <p:spPr bwMode="auto">
            <a:xfrm>
              <a:off x="2039886" y="5801966"/>
              <a:ext cx="11825" cy="3942"/>
            </a:xfrm>
            <a:custGeom>
              <a:avLst/>
              <a:gdLst>
                <a:gd name="T0" fmla="*/ 0 w 3"/>
                <a:gd name="T1" fmla="*/ 3942 h 1"/>
                <a:gd name="T2" fmla="*/ 11825 w 3"/>
                <a:gd name="T3" fmla="*/ 3942 h 1"/>
                <a:gd name="T4" fmla="*/ 7883 w 3"/>
                <a:gd name="T5" fmla="*/ 0 h 1"/>
                <a:gd name="T6" fmla="*/ 0 w 3"/>
                <a:gd name="T7" fmla="*/ 3942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1"/>
                  </a:lnTo>
                  <a:lnTo>
                    <a:pt x="2"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39" name="Freeform 269"/>
            <p:cNvSpPr/>
            <p:nvPr/>
          </p:nvSpPr>
          <p:spPr bwMode="auto">
            <a:xfrm>
              <a:off x="2063537" y="5801966"/>
              <a:ext cx="11825" cy="3942"/>
            </a:xfrm>
            <a:custGeom>
              <a:avLst/>
              <a:gdLst>
                <a:gd name="T0" fmla="*/ 0 w 3"/>
                <a:gd name="T1" fmla="*/ 3942 h 1"/>
                <a:gd name="T2" fmla="*/ 11825 w 3"/>
                <a:gd name="T3" fmla="*/ 3942 h 1"/>
                <a:gd name="T4" fmla="*/ 3942 w 3"/>
                <a:gd name="T5" fmla="*/ 0 h 1"/>
                <a:gd name="T6" fmla="*/ 0 w 3"/>
                <a:gd name="T7" fmla="*/ 3942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1"/>
                  </a:lnTo>
                  <a:lnTo>
                    <a:pt x="1"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40" name="Freeform 270"/>
            <p:cNvSpPr/>
            <p:nvPr/>
          </p:nvSpPr>
          <p:spPr bwMode="auto">
            <a:xfrm>
              <a:off x="2087188" y="5801966"/>
              <a:ext cx="3942" cy="3942"/>
            </a:xfrm>
            <a:custGeom>
              <a:avLst/>
              <a:gdLst>
                <a:gd name="T0" fmla="*/ 0 w 1"/>
                <a:gd name="T1" fmla="*/ 3942 h 1"/>
                <a:gd name="T2" fmla="*/ 3942 w 1"/>
                <a:gd name="T3" fmla="*/ 3942 h 1"/>
                <a:gd name="T4" fmla="*/ 3942 w 1"/>
                <a:gd name="T5" fmla="*/ 0 h 1"/>
                <a:gd name="T6" fmla="*/ 0 w 1"/>
                <a:gd name="T7" fmla="*/ 394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1"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41" name="Freeform 271"/>
            <p:cNvSpPr/>
            <p:nvPr/>
          </p:nvSpPr>
          <p:spPr bwMode="auto">
            <a:xfrm>
              <a:off x="2075362" y="5790141"/>
              <a:ext cx="11825" cy="11825"/>
            </a:xfrm>
            <a:custGeom>
              <a:avLst/>
              <a:gdLst>
                <a:gd name="T0" fmla="*/ 11825 w 3"/>
                <a:gd name="T1" fmla="*/ 0 h 3"/>
                <a:gd name="T2" fmla="*/ 0 w 3"/>
                <a:gd name="T3" fmla="*/ 0 h 3"/>
                <a:gd name="T4" fmla="*/ 0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0"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42" name="Freeform 272"/>
            <p:cNvSpPr/>
            <p:nvPr/>
          </p:nvSpPr>
          <p:spPr bwMode="auto">
            <a:xfrm>
              <a:off x="2051712" y="5790141"/>
              <a:ext cx="11825" cy="11825"/>
            </a:xfrm>
            <a:custGeom>
              <a:avLst/>
              <a:gdLst>
                <a:gd name="T0" fmla="*/ 7883 w 3"/>
                <a:gd name="T1" fmla="*/ 11825 h 3"/>
                <a:gd name="T2" fmla="*/ 11825 w 3"/>
                <a:gd name="T3" fmla="*/ 0 h 3"/>
                <a:gd name="T4" fmla="*/ 0 w 3"/>
                <a:gd name="T5" fmla="*/ 0 h 3"/>
                <a:gd name="T6" fmla="*/ 7883 w 3"/>
                <a:gd name="T7" fmla="*/ 11825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2" y="3"/>
                  </a:moveTo>
                  <a:lnTo>
                    <a:pt x="3" y="0"/>
                  </a:lnTo>
                  <a:lnTo>
                    <a:pt x="0" y="0"/>
                  </a:lnTo>
                  <a:lnTo>
                    <a:pt x="2" y="3"/>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43" name="Freeform 273"/>
            <p:cNvSpPr/>
            <p:nvPr/>
          </p:nvSpPr>
          <p:spPr bwMode="auto">
            <a:xfrm>
              <a:off x="2032003" y="5790141"/>
              <a:ext cx="7884" cy="11825"/>
            </a:xfrm>
            <a:custGeom>
              <a:avLst/>
              <a:gdLst>
                <a:gd name="T0" fmla="*/ 7884 w 2"/>
                <a:gd name="T1" fmla="*/ 0 h 3"/>
                <a:gd name="T2" fmla="*/ 0 w 2"/>
                <a:gd name="T3" fmla="*/ 0 h 3"/>
                <a:gd name="T4" fmla="*/ 3942 w 2"/>
                <a:gd name="T5" fmla="*/ 11825 h 3"/>
                <a:gd name="T6" fmla="*/ 788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0"/>
                  </a:lnTo>
                  <a:lnTo>
                    <a:pt x="1"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44" name="Freeform 274"/>
            <p:cNvSpPr/>
            <p:nvPr/>
          </p:nvSpPr>
          <p:spPr bwMode="auto">
            <a:xfrm>
              <a:off x="2016235" y="5790141"/>
              <a:ext cx="7884" cy="11825"/>
            </a:xfrm>
            <a:custGeom>
              <a:avLst/>
              <a:gdLst>
                <a:gd name="T0" fmla="*/ 7884 w 2"/>
                <a:gd name="T1" fmla="*/ 0 h 3"/>
                <a:gd name="T2" fmla="*/ 0 w 2"/>
                <a:gd name="T3" fmla="*/ 0 h 3"/>
                <a:gd name="T4" fmla="*/ 0 w 2"/>
                <a:gd name="T5" fmla="*/ 11825 h 3"/>
                <a:gd name="T6" fmla="*/ 788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0"/>
                  </a:lnTo>
                  <a:lnTo>
                    <a:pt x="0"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45" name="Freeform 275"/>
            <p:cNvSpPr/>
            <p:nvPr/>
          </p:nvSpPr>
          <p:spPr bwMode="auto">
            <a:xfrm>
              <a:off x="2106897" y="5801966"/>
              <a:ext cx="3942" cy="3942"/>
            </a:xfrm>
            <a:custGeom>
              <a:avLst/>
              <a:gdLst>
                <a:gd name="T0" fmla="*/ 0 w 1"/>
                <a:gd name="T1" fmla="*/ 3942 h 1"/>
                <a:gd name="T2" fmla="*/ 3942 w 1"/>
                <a:gd name="T3" fmla="*/ 3942 h 1"/>
                <a:gd name="T4" fmla="*/ 0 w 1"/>
                <a:gd name="T5" fmla="*/ 0 h 1"/>
                <a:gd name="T6" fmla="*/ 0 w 1"/>
                <a:gd name="T7" fmla="*/ 394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46" name="Freeform 276"/>
            <p:cNvSpPr/>
            <p:nvPr/>
          </p:nvSpPr>
          <p:spPr bwMode="auto">
            <a:xfrm>
              <a:off x="2122664" y="5801966"/>
              <a:ext cx="11825" cy="3942"/>
            </a:xfrm>
            <a:custGeom>
              <a:avLst/>
              <a:gdLst>
                <a:gd name="T0" fmla="*/ 7883 w 3"/>
                <a:gd name="T1" fmla="*/ 0 h 1"/>
                <a:gd name="T2" fmla="*/ 0 w 3"/>
                <a:gd name="T3" fmla="*/ 3942 h 1"/>
                <a:gd name="T4" fmla="*/ 11825 w 3"/>
                <a:gd name="T5" fmla="*/ 3942 h 1"/>
                <a:gd name="T6" fmla="*/ 7883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2" y="0"/>
                  </a:moveTo>
                  <a:lnTo>
                    <a:pt x="0" y="1"/>
                  </a:lnTo>
                  <a:lnTo>
                    <a:pt x="3" y="1"/>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47" name="Freeform 277"/>
            <p:cNvSpPr/>
            <p:nvPr/>
          </p:nvSpPr>
          <p:spPr bwMode="auto">
            <a:xfrm>
              <a:off x="2138431" y="5801966"/>
              <a:ext cx="15767" cy="3942"/>
            </a:xfrm>
            <a:custGeom>
              <a:avLst/>
              <a:gdLst>
                <a:gd name="T0" fmla="*/ 0 w 4"/>
                <a:gd name="T1" fmla="*/ 3942 h 1"/>
                <a:gd name="T2" fmla="*/ 15767 w 4"/>
                <a:gd name="T3" fmla="*/ 3942 h 1"/>
                <a:gd name="T4" fmla="*/ 11825 w 4"/>
                <a:gd name="T5" fmla="*/ 0 h 1"/>
                <a:gd name="T6" fmla="*/ 0 w 4"/>
                <a:gd name="T7" fmla="*/ 3942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0" y="1"/>
                  </a:moveTo>
                  <a:lnTo>
                    <a:pt x="4" y="1"/>
                  </a:lnTo>
                  <a:lnTo>
                    <a:pt x="3"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48" name="Freeform 278"/>
            <p:cNvSpPr/>
            <p:nvPr/>
          </p:nvSpPr>
          <p:spPr bwMode="auto">
            <a:xfrm>
              <a:off x="2166024" y="5801966"/>
              <a:ext cx="7884" cy="3942"/>
            </a:xfrm>
            <a:custGeom>
              <a:avLst/>
              <a:gdLst>
                <a:gd name="T0" fmla="*/ 7884 w 2"/>
                <a:gd name="T1" fmla="*/ 0 h 1"/>
                <a:gd name="T2" fmla="*/ 0 w 2"/>
                <a:gd name="T3" fmla="*/ 3942 h 1"/>
                <a:gd name="T4" fmla="*/ 7884 w 2"/>
                <a:gd name="T5" fmla="*/ 3942 h 1"/>
                <a:gd name="T6" fmla="*/ 7884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1"/>
                  </a:lnTo>
                  <a:lnTo>
                    <a:pt x="2" y="1"/>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49" name="Freeform 279"/>
            <p:cNvSpPr/>
            <p:nvPr/>
          </p:nvSpPr>
          <p:spPr bwMode="auto">
            <a:xfrm>
              <a:off x="2154198" y="5790141"/>
              <a:ext cx="11825" cy="11825"/>
            </a:xfrm>
            <a:custGeom>
              <a:avLst/>
              <a:gdLst>
                <a:gd name="T0" fmla="*/ 11825 w 3"/>
                <a:gd name="T1" fmla="*/ 0 h 3"/>
                <a:gd name="T2" fmla="*/ 11825 w 3"/>
                <a:gd name="T3" fmla="*/ 0 h 3"/>
                <a:gd name="T4" fmla="*/ 0 w 3"/>
                <a:gd name="T5" fmla="*/ 0 h 3"/>
                <a:gd name="T6" fmla="*/ 0 w 3"/>
                <a:gd name="T7" fmla="*/ 11825 h 3"/>
                <a:gd name="T8" fmla="*/ 11825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0"/>
                  </a:moveTo>
                  <a:lnTo>
                    <a:pt x="3" y="0"/>
                  </a:lnTo>
                  <a:lnTo>
                    <a:pt x="0" y="0"/>
                  </a:lnTo>
                  <a:lnTo>
                    <a:pt x="0"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50" name="Freeform 280"/>
            <p:cNvSpPr/>
            <p:nvPr/>
          </p:nvSpPr>
          <p:spPr bwMode="auto">
            <a:xfrm>
              <a:off x="2134489" y="5790141"/>
              <a:ext cx="11825" cy="11825"/>
            </a:xfrm>
            <a:custGeom>
              <a:avLst/>
              <a:gdLst>
                <a:gd name="T0" fmla="*/ 11825 w 3"/>
                <a:gd name="T1" fmla="*/ 0 h 3"/>
                <a:gd name="T2" fmla="*/ 0 w 3"/>
                <a:gd name="T3" fmla="*/ 0 h 3"/>
                <a:gd name="T4" fmla="*/ 3942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1"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51" name="Freeform 281"/>
            <p:cNvSpPr/>
            <p:nvPr/>
          </p:nvSpPr>
          <p:spPr bwMode="auto">
            <a:xfrm>
              <a:off x="2110839" y="5790141"/>
              <a:ext cx="11825" cy="11825"/>
            </a:xfrm>
            <a:custGeom>
              <a:avLst/>
              <a:gdLst>
                <a:gd name="T0" fmla="*/ 11825 w 3"/>
                <a:gd name="T1" fmla="*/ 0 h 3"/>
                <a:gd name="T2" fmla="*/ 0 w 3"/>
                <a:gd name="T3" fmla="*/ 0 h 3"/>
                <a:gd name="T4" fmla="*/ 7883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2"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52" name="Freeform 282"/>
            <p:cNvSpPr/>
            <p:nvPr/>
          </p:nvSpPr>
          <p:spPr bwMode="auto">
            <a:xfrm>
              <a:off x="2091130" y="5790141"/>
              <a:ext cx="15767" cy="11825"/>
            </a:xfrm>
            <a:custGeom>
              <a:avLst/>
              <a:gdLst>
                <a:gd name="T0" fmla="*/ 15767 w 4"/>
                <a:gd name="T1" fmla="*/ 0 h 3"/>
                <a:gd name="T2" fmla="*/ 0 w 4"/>
                <a:gd name="T3" fmla="*/ 0 h 3"/>
                <a:gd name="T4" fmla="*/ 3942 w 4"/>
                <a:gd name="T5" fmla="*/ 11825 h 3"/>
                <a:gd name="T6" fmla="*/ 15767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0" y="0"/>
                  </a:lnTo>
                  <a:lnTo>
                    <a:pt x="1" y="3"/>
                  </a:lnTo>
                  <a:lnTo>
                    <a:pt x="4"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53" name="Freeform 283"/>
            <p:cNvSpPr/>
            <p:nvPr/>
          </p:nvSpPr>
          <p:spPr bwMode="auto">
            <a:xfrm>
              <a:off x="1925574" y="5667945"/>
              <a:ext cx="67011" cy="145847"/>
            </a:xfrm>
            <a:custGeom>
              <a:avLst/>
              <a:gdLst>
                <a:gd name="T0" fmla="*/ 55843 w 12"/>
                <a:gd name="T1" fmla="*/ 75624 h 27"/>
                <a:gd name="T2" fmla="*/ 50258 w 12"/>
                <a:gd name="T3" fmla="*/ 59419 h 27"/>
                <a:gd name="T4" fmla="*/ 44674 w 12"/>
                <a:gd name="T5" fmla="*/ 70223 h 27"/>
                <a:gd name="T6" fmla="*/ 44674 w 12"/>
                <a:gd name="T7" fmla="*/ 54017 h 27"/>
                <a:gd name="T8" fmla="*/ 27921 w 12"/>
                <a:gd name="T9" fmla="*/ 32410 h 27"/>
                <a:gd name="T10" fmla="*/ 22337 w 12"/>
                <a:gd name="T11" fmla="*/ 37812 h 27"/>
                <a:gd name="T12" fmla="*/ 22337 w 12"/>
                <a:gd name="T13" fmla="*/ 21607 h 27"/>
                <a:gd name="T14" fmla="*/ 0 w 12"/>
                <a:gd name="T15" fmla="*/ 0 h 27"/>
                <a:gd name="T16" fmla="*/ 5584 w 12"/>
                <a:gd name="T17" fmla="*/ 48616 h 27"/>
                <a:gd name="T18" fmla="*/ 22337 w 12"/>
                <a:gd name="T19" fmla="*/ 54017 h 27"/>
                <a:gd name="T20" fmla="*/ 5584 w 12"/>
                <a:gd name="T21" fmla="*/ 59419 h 27"/>
                <a:gd name="T22" fmla="*/ 16753 w 12"/>
                <a:gd name="T23" fmla="*/ 75624 h 27"/>
                <a:gd name="T24" fmla="*/ 33506 w 12"/>
                <a:gd name="T25" fmla="*/ 91830 h 27"/>
                <a:gd name="T26" fmla="*/ 22337 w 12"/>
                <a:gd name="T27" fmla="*/ 91830 h 27"/>
                <a:gd name="T28" fmla="*/ 27921 w 12"/>
                <a:gd name="T29" fmla="*/ 108035 h 27"/>
                <a:gd name="T30" fmla="*/ 50258 w 12"/>
                <a:gd name="T31" fmla="*/ 118838 h 27"/>
                <a:gd name="T32" fmla="*/ 39090 w 12"/>
                <a:gd name="T33" fmla="*/ 118838 h 27"/>
                <a:gd name="T34" fmla="*/ 67011 w 12"/>
                <a:gd name="T35" fmla="*/ 145847 h 27"/>
                <a:gd name="T36" fmla="*/ 61427 w 12"/>
                <a:gd name="T37" fmla="*/ 91830 h 27"/>
                <a:gd name="T38" fmla="*/ 50258 w 12"/>
                <a:gd name="T39" fmla="*/ 97231 h 27"/>
                <a:gd name="T40" fmla="*/ 55843 w 12"/>
                <a:gd name="T41" fmla="*/ 75624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27"/>
                <a:gd name="T65" fmla="*/ 12 w 12"/>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27">
                  <a:moveTo>
                    <a:pt x="10" y="14"/>
                  </a:moveTo>
                  <a:cubicBezTo>
                    <a:pt x="10" y="13"/>
                    <a:pt x="9" y="13"/>
                    <a:pt x="9" y="11"/>
                  </a:cubicBezTo>
                  <a:cubicBezTo>
                    <a:pt x="8" y="13"/>
                    <a:pt x="8" y="13"/>
                    <a:pt x="8" y="13"/>
                  </a:cubicBezTo>
                  <a:cubicBezTo>
                    <a:pt x="8" y="10"/>
                    <a:pt x="8" y="10"/>
                    <a:pt x="8" y="10"/>
                  </a:cubicBezTo>
                  <a:cubicBezTo>
                    <a:pt x="7" y="8"/>
                    <a:pt x="6" y="7"/>
                    <a:pt x="5" y="6"/>
                  </a:cubicBezTo>
                  <a:cubicBezTo>
                    <a:pt x="4" y="7"/>
                    <a:pt x="4" y="7"/>
                    <a:pt x="4" y="7"/>
                  </a:cubicBezTo>
                  <a:cubicBezTo>
                    <a:pt x="4" y="4"/>
                    <a:pt x="4" y="4"/>
                    <a:pt x="4" y="4"/>
                  </a:cubicBezTo>
                  <a:cubicBezTo>
                    <a:pt x="2" y="2"/>
                    <a:pt x="0" y="0"/>
                    <a:pt x="0" y="0"/>
                  </a:cubicBezTo>
                  <a:cubicBezTo>
                    <a:pt x="0" y="0"/>
                    <a:pt x="0" y="4"/>
                    <a:pt x="1" y="9"/>
                  </a:cubicBezTo>
                  <a:cubicBezTo>
                    <a:pt x="4" y="10"/>
                    <a:pt x="4" y="10"/>
                    <a:pt x="4" y="10"/>
                  </a:cubicBezTo>
                  <a:cubicBezTo>
                    <a:pt x="1" y="11"/>
                    <a:pt x="1" y="11"/>
                    <a:pt x="1" y="11"/>
                  </a:cubicBezTo>
                  <a:cubicBezTo>
                    <a:pt x="2" y="12"/>
                    <a:pt x="3" y="13"/>
                    <a:pt x="3" y="14"/>
                  </a:cubicBezTo>
                  <a:cubicBezTo>
                    <a:pt x="6" y="17"/>
                    <a:pt x="6" y="17"/>
                    <a:pt x="6" y="17"/>
                  </a:cubicBezTo>
                  <a:cubicBezTo>
                    <a:pt x="4" y="17"/>
                    <a:pt x="4" y="17"/>
                    <a:pt x="4" y="17"/>
                  </a:cubicBezTo>
                  <a:cubicBezTo>
                    <a:pt x="4" y="18"/>
                    <a:pt x="5" y="19"/>
                    <a:pt x="5" y="20"/>
                  </a:cubicBezTo>
                  <a:cubicBezTo>
                    <a:pt x="9" y="22"/>
                    <a:pt x="9" y="22"/>
                    <a:pt x="9" y="22"/>
                  </a:cubicBezTo>
                  <a:cubicBezTo>
                    <a:pt x="7" y="22"/>
                    <a:pt x="7" y="22"/>
                    <a:pt x="7" y="22"/>
                  </a:cubicBezTo>
                  <a:cubicBezTo>
                    <a:pt x="8" y="24"/>
                    <a:pt x="10" y="25"/>
                    <a:pt x="12" y="27"/>
                  </a:cubicBezTo>
                  <a:cubicBezTo>
                    <a:pt x="12" y="23"/>
                    <a:pt x="12" y="19"/>
                    <a:pt x="11" y="17"/>
                  </a:cubicBezTo>
                  <a:cubicBezTo>
                    <a:pt x="9" y="18"/>
                    <a:pt x="9" y="18"/>
                    <a:pt x="9" y="18"/>
                  </a:cubicBezTo>
                  <a:lnTo>
                    <a:pt x="10" y="14"/>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54" name="Freeform 284"/>
            <p:cNvSpPr/>
            <p:nvPr/>
          </p:nvSpPr>
          <p:spPr bwMode="auto">
            <a:xfrm>
              <a:off x="1988643" y="5742839"/>
              <a:ext cx="0" cy="3942"/>
            </a:xfrm>
            <a:custGeom>
              <a:avLst/>
              <a:gdLst>
                <a:gd name="T0" fmla="*/ 3942 h 1"/>
                <a:gd name="T1" fmla="*/ 0 h 1"/>
                <a:gd name="T2" fmla="*/ 3942 h 1"/>
                <a:gd name="T3" fmla="*/ 3942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55" name="Freeform 285"/>
            <p:cNvSpPr/>
            <p:nvPr/>
          </p:nvSpPr>
          <p:spPr bwMode="auto">
            <a:xfrm>
              <a:off x="1988643" y="5790141"/>
              <a:ext cx="3942" cy="15767"/>
            </a:xfrm>
            <a:custGeom>
              <a:avLst/>
              <a:gdLst>
                <a:gd name="T0" fmla="*/ 3942 w 1"/>
                <a:gd name="T1" fmla="*/ 15767 h 3"/>
                <a:gd name="T2" fmla="*/ 0 w 1"/>
                <a:gd name="T3" fmla="*/ 0 h 3"/>
                <a:gd name="T4" fmla="*/ 3942 w 1"/>
                <a:gd name="T5" fmla="*/ 15767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1" y="3"/>
                  </a:moveTo>
                  <a:cubicBezTo>
                    <a:pt x="0" y="0"/>
                    <a:pt x="0" y="0"/>
                    <a:pt x="0" y="0"/>
                  </a:cubicBezTo>
                  <a:cubicBezTo>
                    <a:pt x="0" y="1"/>
                    <a:pt x="1" y="2"/>
                    <a:pt x="1"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56" name="Freeform 286"/>
            <p:cNvSpPr/>
            <p:nvPr/>
          </p:nvSpPr>
          <p:spPr bwMode="auto">
            <a:xfrm>
              <a:off x="1976817" y="5656119"/>
              <a:ext cx="39418" cy="157672"/>
            </a:xfrm>
            <a:custGeom>
              <a:avLst/>
              <a:gdLst>
                <a:gd name="T0" fmla="*/ 39418 w 7"/>
                <a:gd name="T1" fmla="*/ 70681 h 29"/>
                <a:gd name="T2" fmla="*/ 28156 w 7"/>
                <a:gd name="T3" fmla="*/ 76118 h 29"/>
                <a:gd name="T4" fmla="*/ 39418 w 7"/>
                <a:gd name="T5" fmla="*/ 65244 h 29"/>
                <a:gd name="T6" fmla="*/ 33787 w 7"/>
                <a:gd name="T7" fmla="*/ 38059 h 29"/>
                <a:gd name="T8" fmla="*/ 22525 w 7"/>
                <a:gd name="T9" fmla="*/ 43496 h 29"/>
                <a:gd name="T10" fmla="*/ 33787 w 7"/>
                <a:gd name="T11" fmla="*/ 27185 h 29"/>
                <a:gd name="T12" fmla="*/ 16893 w 7"/>
                <a:gd name="T13" fmla="*/ 0 h 29"/>
                <a:gd name="T14" fmla="*/ 5631 w 7"/>
                <a:gd name="T15" fmla="*/ 43496 h 29"/>
                <a:gd name="T16" fmla="*/ 16893 w 7"/>
                <a:gd name="T17" fmla="*/ 54370 h 29"/>
                <a:gd name="T18" fmla="*/ 0 w 7"/>
                <a:gd name="T19" fmla="*/ 54370 h 29"/>
                <a:gd name="T20" fmla="*/ 0 w 7"/>
                <a:gd name="T21" fmla="*/ 70681 h 29"/>
                <a:gd name="T22" fmla="*/ 11262 w 7"/>
                <a:gd name="T23" fmla="*/ 86991 h 29"/>
                <a:gd name="T24" fmla="*/ 11262 w 7"/>
                <a:gd name="T25" fmla="*/ 92428 h 29"/>
                <a:gd name="T26" fmla="*/ 11262 w 7"/>
                <a:gd name="T27" fmla="*/ 92428 h 29"/>
                <a:gd name="T28" fmla="*/ 16893 w 7"/>
                <a:gd name="T29" fmla="*/ 157672 h 29"/>
                <a:gd name="T30" fmla="*/ 39418 w 7"/>
                <a:gd name="T31" fmla="*/ 103302 h 29"/>
                <a:gd name="T32" fmla="*/ 28156 w 7"/>
                <a:gd name="T33" fmla="*/ 108739 h 29"/>
                <a:gd name="T34" fmla="*/ 39418 w 7"/>
                <a:gd name="T35" fmla="*/ 92428 h 29"/>
                <a:gd name="T36" fmla="*/ 39418 w 7"/>
                <a:gd name="T37" fmla="*/ 70681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29"/>
                <a:gd name="T59" fmla="*/ 7 w 7"/>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29">
                  <a:moveTo>
                    <a:pt x="7" y="13"/>
                  </a:moveTo>
                  <a:cubicBezTo>
                    <a:pt x="5" y="14"/>
                    <a:pt x="5" y="14"/>
                    <a:pt x="5" y="14"/>
                  </a:cubicBezTo>
                  <a:cubicBezTo>
                    <a:pt x="7" y="12"/>
                    <a:pt x="7" y="12"/>
                    <a:pt x="7" y="12"/>
                  </a:cubicBezTo>
                  <a:cubicBezTo>
                    <a:pt x="7" y="10"/>
                    <a:pt x="6" y="8"/>
                    <a:pt x="6" y="7"/>
                  </a:cubicBezTo>
                  <a:cubicBezTo>
                    <a:pt x="4" y="8"/>
                    <a:pt x="4" y="8"/>
                    <a:pt x="4" y="8"/>
                  </a:cubicBezTo>
                  <a:cubicBezTo>
                    <a:pt x="6" y="5"/>
                    <a:pt x="6" y="5"/>
                    <a:pt x="6" y="5"/>
                  </a:cubicBezTo>
                  <a:cubicBezTo>
                    <a:pt x="5" y="2"/>
                    <a:pt x="3" y="0"/>
                    <a:pt x="3" y="0"/>
                  </a:cubicBezTo>
                  <a:cubicBezTo>
                    <a:pt x="3" y="0"/>
                    <a:pt x="2" y="4"/>
                    <a:pt x="1" y="8"/>
                  </a:cubicBezTo>
                  <a:cubicBezTo>
                    <a:pt x="3" y="10"/>
                    <a:pt x="3" y="10"/>
                    <a:pt x="3" y="10"/>
                  </a:cubicBezTo>
                  <a:cubicBezTo>
                    <a:pt x="0" y="10"/>
                    <a:pt x="0" y="10"/>
                    <a:pt x="0" y="10"/>
                  </a:cubicBezTo>
                  <a:cubicBezTo>
                    <a:pt x="0" y="11"/>
                    <a:pt x="0" y="12"/>
                    <a:pt x="0" y="13"/>
                  </a:cubicBezTo>
                  <a:cubicBezTo>
                    <a:pt x="0" y="14"/>
                    <a:pt x="1" y="15"/>
                    <a:pt x="2" y="16"/>
                  </a:cubicBezTo>
                  <a:cubicBezTo>
                    <a:pt x="2" y="17"/>
                    <a:pt x="2" y="17"/>
                    <a:pt x="2" y="17"/>
                  </a:cubicBezTo>
                  <a:cubicBezTo>
                    <a:pt x="2" y="17"/>
                    <a:pt x="2" y="17"/>
                    <a:pt x="2" y="17"/>
                  </a:cubicBezTo>
                  <a:cubicBezTo>
                    <a:pt x="3" y="20"/>
                    <a:pt x="4" y="24"/>
                    <a:pt x="3" y="29"/>
                  </a:cubicBezTo>
                  <a:cubicBezTo>
                    <a:pt x="6" y="25"/>
                    <a:pt x="6" y="23"/>
                    <a:pt x="7" y="19"/>
                  </a:cubicBezTo>
                  <a:cubicBezTo>
                    <a:pt x="5" y="20"/>
                    <a:pt x="5" y="20"/>
                    <a:pt x="5" y="20"/>
                  </a:cubicBezTo>
                  <a:cubicBezTo>
                    <a:pt x="7" y="17"/>
                    <a:pt x="7" y="17"/>
                    <a:pt x="7" y="17"/>
                  </a:cubicBezTo>
                  <a:cubicBezTo>
                    <a:pt x="7" y="16"/>
                    <a:pt x="7" y="15"/>
                    <a:pt x="7" y="1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57" name="Freeform 287"/>
            <p:cNvSpPr/>
            <p:nvPr/>
          </p:nvSpPr>
          <p:spPr bwMode="auto">
            <a:xfrm>
              <a:off x="1992584" y="5805908"/>
              <a:ext cx="0" cy="7884"/>
            </a:xfrm>
            <a:custGeom>
              <a:avLst/>
              <a:gdLst>
                <a:gd name="T0" fmla="*/ 7884 h 2"/>
                <a:gd name="T1" fmla="*/ 7884 h 2"/>
                <a:gd name="T2" fmla="*/ 0 h 2"/>
                <a:gd name="T3" fmla="*/ 7884 h 2"/>
                <a:gd name="T4" fmla="*/ 0 60000 65536"/>
                <a:gd name="T5" fmla="*/ 0 60000 65536"/>
                <a:gd name="T6" fmla="*/ 0 60000 65536"/>
                <a:gd name="T7" fmla="*/ 0 60000 65536"/>
                <a:gd name="T8" fmla="*/ 0 h 2"/>
                <a:gd name="T9" fmla="*/ 2 h 2"/>
              </a:gdLst>
              <a:ahLst/>
              <a:cxnLst>
                <a:cxn ang="T4">
                  <a:pos x="0" y="T0"/>
                </a:cxn>
                <a:cxn ang="T5">
                  <a:pos x="0" y="T1"/>
                </a:cxn>
                <a:cxn ang="T6">
                  <a:pos x="0" y="T2"/>
                </a:cxn>
                <a:cxn ang="T7">
                  <a:pos x="0" y="T3"/>
                </a:cxn>
              </a:cxnLst>
              <a:rect l="0" t="T8" r="0" b="T9"/>
              <a:pathLst>
                <a:path h="2">
                  <a:moveTo>
                    <a:pt x="0" y="2"/>
                  </a:moveTo>
                  <a:lnTo>
                    <a:pt x="0" y="2"/>
                  </a:lnTo>
                  <a:lnTo>
                    <a:pt x="0" y="0"/>
                  </a:lnTo>
                  <a:lnTo>
                    <a:pt x="0" y="2"/>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58" name="Freeform 288"/>
            <p:cNvSpPr/>
            <p:nvPr/>
          </p:nvSpPr>
          <p:spPr bwMode="auto">
            <a:xfrm>
              <a:off x="1901923" y="6026649"/>
              <a:ext cx="291693" cy="137963"/>
            </a:xfrm>
            <a:custGeom>
              <a:avLst/>
              <a:gdLst>
                <a:gd name="T0" fmla="*/ 54017 w 54"/>
                <a:gd name="T1" fmla="*/ 132657 h 26"/>
                <a:gd name="T2" fmla="*/ 5402 w 54"/>
                <a:gd name="T3" fmla="*/ 106125 h 26"/>
                <a:gd name="T4" fmla="*/ 32410 w 54"/>
                <a:gd name="T5" fmla="*/ 53063 h 26"/>
                <a:gd name="T6" fmla="*/ 237676 w 54"/>
                <a:gd name="T7" fmla="*/ 0 h 26"/>
                <a:gd name="T8" fmla="*/ 286291 w 54"/>
                <a:gd name="T9" fmla="*/ 31838 h 26"/>
                <a:gd name="T10" fmla="*/ 259283 w 54"/>
                <a:gd name="T11" fmla="*/ 84900 h 26"/>
                <a:gd name="T12" fmla="*/ 54017 w 54"/>
                <a:gd name="T13" fmla="*/ 132657 h 26"/>
                <a:gd name="T14" fmla="*/ 0 60000 65536"/>
                <a:gd name="T15" fmla="*/ 0 60000 65536"/>
                <a:gd name="T16" fmla="*/ 0 60000 65536"/>
                <a:gd name="T17" fmla="*/ 0 60000 65536"/>
                <a:gd name="T18" fmla="*/ 0 60000 65536"/>
                <a:gd name="T19" fmla="*/ 0 60000 65536"/>
                <a:gd name="T20" fmla="*/ 0 60000 65536"/>
                <a:gd name="T21" fmla="*/ 0 w 54"/>
                <a:gd name="T22" fmla="*/ 0 h 26"/>
                <a:gd name="T23" fmla="*/ 54 w 5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26">
                  <a:moveTo>
                    <a:pt x="10" y="25"/>
                  </a:moveTo>
                  <a:cubicBezTo>
                    <a:pt x="6" y="26"/>
                    <a:pt x="2" y="24"/>
                    <a:pt x="1" y="20"/>
                  </a:cubicBezTo>
                  <a:cubicBezTo>
                    <a:pt x="0" y="16"/>
                    <a:pt x="2" y="11"/>
                    <a:pt x="6" y="10"/>
                  </a:cubicBezTo>
                  <a:cubicBezTo>
                    <a:pt x="44" y="0"/>
                    <a:pt x="44" y="0"/>
                    <a:pt x="44" y="0"/>
                  </a:cubicBezTo>
                  <a:cubicBezTo>
                    <a:pt x="48" y="0"/>
                    <a:pt x="52" y="2"/>
                    <a:pt x="53" y="6"/>
                  </a:cubicBezTo>
                  <a:cubicBezTo>
                    <a:pt x="54" y="10"/>
                    <a:pt x="52" y="15"/>
                    <a:pt x="48" y="16"/>
                  </a:cubicBezTo>
                  <a:lnTo>
                    <a:pt x="10" y="2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59" name="Freeform 289"/>
            <p:cNvSpPr/>
            <p:nvPr/>
          </p:nvSpPr>
          <p:spPr bwMode="auto">
            <a:xfrm>
              <a:off x="2016235" y="6006940"/>
              <a:ext cx="94603" cy="35476"/>
            </a:xfrm>
            <a:custGeom>
              <a:avLst/>
              <a:gdLst>
                <a:gd name="T0" fmla="*/ 57813 w 18"/>
                <a:gd name="T1" fmla="*/ 5068 h 7"/>
                <a:gd name="T2" fmla="*/ 0 w 18"/>
                <a:gd name="T3" fmla="*/ 35476 h 7"/>
                <a:gd name="T4" fmla="*/ 94603 w 18"/>
                <a:gd name="T5" fmla="*/ 5068 h 7"/>
                <a:gd name="T6" fmla="*/ 57813 w 18"/>
                <a:gd name="T7" fmla="*/ 5068 h 7"/>
                <a:gd name="T8" fmla="*/ 0 60000 65536"/>
                <a:gd name="T9" fmla="*/ 0 60000 65536"/>
                <a:gd name="T10" fmla="*/ 0 60000 65536"/>
                <a:gd name="T11" fmla="*/ 0 60000 65536"/>
                <a:gd name="T12" fmla="*/ 0 w 18"/>
                <a:gd name="T13" fmla="*/ 0 h 7"/>
                <a:gd name="T14" fmla="*/ 18 w 18"/>
                <a:gd name="T15" fmla="*/ 7 h 7"/>
              </a:gdLst>
              <a:ahLst/>
              <a:cxnLst>
                <a:cxn ang="T8">
                  <a:pos x="T0" y="T1"/>
                </a:cxn>
                <a:cxn ang="T9">
                  <a:pos x="T2" y="T3"/>
                </a:cxn>
                <a:cxn ang="T10">
                  <a:pos x="T4" y="T5"/>
                </a:cxn>
                <a:cxn ang="T11">
                  <a:pos x="T6" y="T7"/>
                </a:cxn>
              </a:cxnLst>
              <a:rect l="T12" t="T13" r="T14" b="T15"/>
              <a:pathLst>
                <a:path w="18" h="7">
                  <a:moveTo>
                    <a:pt x="11" y="1"/>
                  </a:moveTo>
                  <a:cubicBezTo>
                    <a:pt x="0" y="7"/>
                    <a:pt x="0" y="7"/>
                    <a:pt x="0" y="7"/>
                  </a:cubicBezTo>
                  <a:cubicBezTo>
                    <a:pt x="18" y="1"/>
                    <a:pt x="18" y="1"/>
                    <a:pt x="18" y="1"/>
                  </a:cubicBezTo>
                  <a:cubicBezTo>
                    <a:pt x="16" y="0"/>
                    <a:pt x="13" y="0"/>
                    <a:pt x="11"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60" name="Freeform 290"/>
            <p:cNvSpPr/>
            <p:nvPr/>
          </p:nvSpPr>
          <p:spPr bwMode="auto">
            <a:xfrm>
              <a:off x="1976817" y="6105485"/>
              <a:ext cx="342937" cy="540027"/>
            </a:xfrm>
            <a:custGeom>
              <a:avLst/>
              <a:gdLst>
                <a:gd name="T0" fmla="*/ 332050 w 63"/>
                <a:gd name="T1" fmla="*/ 286214 h 100"/>
                <a:gd name="T2" fmla="*/ 293946 w 63"/>
                <a:gd name="T3" fmla="*/ 264613 h 100"/>
                <a:gd name="T4" fmla="*/ 223181 w 63"/>
                <a:gd name="T5" fmla="*/ 264613 h 100"/>
                <a:gd name="T6" fmla="*/ 223181 w 63"/>
                <a:gd name="T7" fmla="*/ 0 h 100"/>
                <a:gd name="T8" fmla="*/ 190521 w 63"/>
                <a:gd name="T9" fmla="*/ 21601 h 100"/>
                <a:gd name="T10" fmla="*/ 0 w 63"/>
                <a:gd name="T11" fmla="*/ 75604 h 100"/>
                <a:gd name="T12" fmla="*/ 0 w 63"/>
                <a:gd name="T13" fmla="*/ 280814 h 100"/>
                <a:gd name="T14" fmla="*/ 92539 w 63"/>
                <a:gd name="T15" fmla="*/ 367218 h 100"/>
                <a:gd name="T16" fmla="*/ 97982 w 63"/>
                <a:gd name="T17" fmla="*/ 367218 h 100"/>
                <a:gd name="T18" fmla="*/ 108869 w 63"/>
                <a:gd name="T19" fmla="*/ 367218 h 100"/>
                <a:gd name="T20" fmla="*/ 234068 w 63"/>
                <a:gd name="T21" fmla="*/ 367218 h 100"/>
                <a:gd name="T22" fmla="*/ 234068 w 63"/>
                <a:gd name="T23" fmla="*/ 496825 h 100"/>
                <a:gd name="T24" fmla="*/ 283059 w 63"/>
                <a:gd name="T25" fmla="*/ 540027 h 100"/>
                <a:gd name="T26" fmla="*/ 293946 w 63"/>
                <a:gd name="T27" fmla="*/ 540027 h 100"/>
                <a:gd name="T28" fmla="*/ 342937 w 63"/>
                <a:gd name="T29" fmla="*/ 496825 h 100"/>
                <a:gd name="T30" fmla="*/ 342937 w 63"/>
                <a:gd name="T31" fmla="*/ 313216 h 100"/>
                <a:gd name="T32" fmla="*/ 332050 w 63"/>
                <a:gd name="T33" fmla="*/ 286214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00"/>
                <a:gd name="T53" fmla="*/ 63 w 63"/>
                <a:gd name="T54" fmla="*/ 100 h 1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00">
                  <a:moveTo>
                    <a:pt x="61" y="53"/>
                  </a:moveTo>
                  <a:cubicBezTo>
                    <a:pt x="59" y="51"/>
                    <a:pt x="56" y="49"/>
                    <a:pt x="54" y="49"/>
                  </a:cubicBezTo>
                  <a:cubicBezTo>
                    <a:pt x="41" y="49"/>
                    <a:pt x="41" y="49"/>
                    <a:pt x="41" y="49"/>
                  </a:cubicBezTo>
                  <a:cubicBezTo>
                    <a:pt x="41" y="0"/>
                    <a:pt x="41" y="0"/>
                    <a:pt x="41" y="0"/>
                  </a:cubicBezTo>
                  <a:cubicBezTo>
                    <a:pt x="39" y="3"/>
                    <a:pt x="37" y="4"/>
                    <a:pt x="35" y="4"/>
                  </a:cubicBezTo>
                  <a:cubicBezTo>
                    <a:pt x="0" y="14"/>
                    <a:pt x="0" y="14"/>
                    <a:pt x="0" y="14"/>
                  </a:cubicBezTo>
                  <a:cubicBezTo>
                    <a:pt x="0" y="52"/>
                    <a:pt x="0" y="52"/>
                    <a:pt x="0" y="52"/>
                  </a:cubicBezTo>
                  <a:cubicBezTo>
                    <a:pt x="0" y="61"/>
                    <a:pt x="7" y="68"/>
                    <a:pt x="17" y="68"/>
                  </a:cubicBezTo>
                  <a:cubicBezTo>
                    <a:pt x="18" y="68"/>
                    <a:pt x="18" y="68"/>
                    <a:pt x="18" y="68"/>
                  </a:cubicBezTo>
                  <a:cubicBezTo>
                    <a:pt x="18" y="68"/>
                    <a:pt x="20" y="68"/>
                    <a:pt x="20" y="68"/>
                  </a:cubicBezTo>
                  <a:cubicBezTo>
                    <a:pt x="43" y="68"/>
                    <a:pt x="43" y="68"/>
                    <a:pt x="43" y="68"/>
                  </a:cubicBezTo>
                  <a:cubicBezTo>
                    <a:pt x="43" y="92"/>
                    <a:pt x="43" y="92"/>
                    <a:pt x="43" y="92"/>
                  </a:cubicBezTo>
                  <a:cubicBezTo>
                    <a:pt x="43" y="96"/>
                    <a:pt x="47" y="100"/>
                    <a:pt x="52" y="100"/>
                  </a:cubicBezTo>
                  <a:cubicBezTo>
                    <a:pt x="54" y="100"/>
                    <a:pt x="54" y="100"/>
                    <a:pt x="54" y="100"/>
                  </a:cubicBezTo>
                  <a:cubicBezTo>
                    <a:pt x="59" y="100"/>
                    <a:pt x="63" y="96"/>
                    <a:pt x="63" y="92"/>
                  </a:cubicBezTo>
                  <a:cubicBezTo>
                    <a:pt x="63" y="58"/>
                    <a:pt x="63" y="58"/>
                    <a:pt x="63" y="58"/>
                  </a:cubicBezTo>
                  <a:cubicBezTo>
                    <a:pt x="63" y="56"/>
                    <a:pt x="62" y="54"/>
                    <a:pt x="61" y="5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61" name="Freeform 291"/>
            <p:cNvSpPr/>
            <p:nvPr/>
          </p:nvSpPr>
          <p:spPr bwMode="auto">
            <a:xfrm>
              <a:off x="2106897" y="5963580"/>
              <a:ext cx="469074" cy="118254"/>
            </a:xfrm>
            <a:custGeom>
              <a:avLst/>
              <a:gdLst>
                <a:gd name="T0" fmla="*/ 469074 w 119"/>
                <a:gd name="T1" fmla="*/ 0 h 30"/>
                <a:gd name="T2" fmla="*/ 0 w 119"/>
                <a:gd name="T3" fmla="*/ 118254 h 30"/>
                <a:gd name="T4" fmla="*/ 0 w 119"/>
                <a:gd name="T5" fmla="*/ 106429 h 30"/>
                <a:gd name="T6" fmla="*/ 469074 w 119"/>
                <a:gd name="T7" fmla="*/ 0 h 30"/>
                <a:gd name="T8" fmla="*/ 469074 w 119"/>
                <a:gd name="T9" fmla="*/ 0 h 30"/>
                <a:gd name="T10" fmla="*/ 0 60000 65536"/>
                <a:gd name="T11" fmla="*/ 0 60000 65536"/>
                <a:gd name="T12" fmla="*/ 0 60000 65536"/>
                <a:gd name="T13" fmla="*/ 0 60000 65536"/>
                <a:gd name="T14" fmla="*/ 0 60000 65536"/>
                <a:gd name="T15" fmla="*/ 0 w 119"/>
                <a:gd name="T16" fmla="*/ 0 h 30"/>
                <a:gd name="T17" fmla="*/ 119 w 119"/>
                <a:gd name="T18" fmla="*/ 30 h 30"/>
              </a:gdLst>
              <a:ahLst/>
              <a:cxnLst>
                <a:cxn ang="T10">
                  <a:pos x="T0" y="T1"/>
                </a:cxn>
                <a:cxn ang="T11">
                  <a:pos x="T2" y="T3"/>
                </a:cxn>
                <a:cxn ang="T12">
                  <a:pos x="T4" y="T5"/>
                </a:cxn>
                <a:cxn ang="T13">
                  <a:pos x="T6" y="T7"/>
                </a:cxn>
                <a:cxn ang="T14">
                  <a:pos x="T8" y="T9"/>
                </a:cxn>
              </a:cxnLst>
              <a:rect l="T15" t="T16" r="T17" b="T18"/>
              <a:pathLst>
                <a:path w="119" h="30">
                  <a:moveTo>
                    <a:pt x="119" y="0"/>
                  </a:moveTo>
                  <a:lnTo>
                    <a:pt x="0" y="30"/>
                  </a:lnTo>
                  <a:lnTo>
                    <a:pt x="0" y="27"/>
                  </a:lnTo>
                  <a:lnTo>
                    <a:pt x="119"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62" name="Freeform 292"/>
            <p:cNvSpPr/>
            <p:nvPr/>
          </p:nvSpPr>
          <p:spPr bwMode="auto">
            <a:xfrm>
              <a:off x="2205442" y="5967522"/>
              <a:ext cx="275926" cy="70952"/>
            </a:xfrm>
            <a:custGeom>
              <a:avLst/>
              <a:gdLst>
                <a:gd name="T0" fmla="*/ 265105 w 51"/>
                <a:gd name="T1" fmla="*/ 0 h 13"/>
                <a:gd name="T2" fmla="*/ 108206 w 51"/>
                <a:gd name="T3" fmla="*/ 27289 h 13"/>
                <a:gd name="T4" fmla="*/ 0 w 51"/>
                <a:gd name="T5" fmla="*/ 38205 h 13"/>
                <a:gd name="T6" fmla="*/ 10821 w 51"/>
                <a:gd name="T7" fmla="*/ 70952 h 13"/>
                <a:gd name="T8" fmla="*/ 275926 w 51"/>
                <a:gd name="T9" fmla="*/ 0 h 13"/>
                <a:gd name="T10" fmla="*/ 265105 w 51"/>
                <a:gd name="T11" fmla="*/ 0 h 13"/>
                <a:gd name="T12" fmla="*/ 0 60000 65536"/>
                <a:gd name="T13" fmla="*/ 0 60000 65536"/>
                <a:gd name="T14" fmla="*/ 0 60000 65536"/>
                <a:gd name="T15" fmla="*/ 0 60000 65536"/>
                <a:gd name="T16" fmla="*/ 0 60000 65536"/>
                <a:gd name="T17" fmla="*/ 0 60000 65536"/>
                <a:gd name="T18" fmla="*/ 0 w 51"/>
                <a:gd name="T19" fmla="*/ 0 h 13"/>
                <a:gd name="T20" fmla="*/ 51 w 5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1" h="13">
                  <a:moveTo>
                    <a:pt x="49" y="0"/>
                  </a:moveTo>
                  <a:cubicBezTo>
                    <a:pt x="20" y="5"/>
                    <a:pt x="20" y="5"/>
                    <a:pt x="20" y="5"/>
                  </a:cubicBezTo>
                  <a:cubicBezTo>
                    <a:pt x="0" y="7"/>
                    <a:pt x="0" y="7"/>
                    <a:pt x="0" y="7"/>
                  </a:cubicBezTo>
                  <a:cubicBezTo>
                    <a:pt x="1" y="8"/>
                    <a:pt x="2" y="10"/>
                    <a:pt x="2" y="13"/>
                  </a:cubicBezTo>
                  <a:cubicBezTo>
                    <a:pt x="51" y="0"/>
                    <a:pt x="51" y="0"/>
                    <a:pt x="51" y="0"/>
                  </a:cubicBezTo>
                  <a:lnTo>
                    <a:pt x="49"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63" name="Freeform 293"/>
            <p:cNvSpPr/>
            <p:nvPr/>
          </p:nvSpPr>
          <p:spPr bwMode="auto">
            <a:xfrm>
              <a:off x="2221209" y="5987231"/>
              <a:ext cx="299577" cy="98545"/>
            </a:xfrm>
            <a:custGeom>
              <a:avLst/>
              <a:gdLst>
                <a:gd name="T0" fmla="*/ 294130 w 55"/>
                <a:gd name="T1" fmla="*/ 0 h 18"/>
                <a:gd name="T2" fmla="*/ 0 w 55"/>
                <a:gd name="T3" fmla="*/ 76646 h 18"/>
                <a:gd name="T4" fmla="*/ 0 w 55"/>
                <a:gd name="T5" fmla="*/ 98545 h 18"/>
                <a:gd name="T6" fmla="*/ 98043 w 55"/>
                <a:gd name="T7" fmla="*/ 93070 h 18"/>
                <a:gd name="T8" fmla="*/ 103490 w 55"/>
                <a:gd name="T9" fmla="*/ 93070 h 18"/>
                <a:gd name="T10" fmla="*/ 261449 w 55"/>
                <a:gd name="T11" fmla="*/ 65697 h 18"/>
                <a:gd name="T12" fmla="*/ 299577 w 55"/>
                <a:gd name="T13" fmla="*/ 16424 h 18"/>
                <a:gd name="T14" fmla="*/ 294130 w 5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8"/>
                <a:gd name="T26" fmla="*/ 55 w 5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8">
                  <a:moveTo>
                    <a:pt x="54" y="0"/>
                  </a:moveTo>
                  <a:cubicBezTo>
                    <a:pt x="0" y="14"/>
                    <a:pt x="0" y="14"/>
                    <a:pt x="0" y="14"/>
                  </a:cubicBezTo>
                  <a:cubicBezTo>
                    <a:pt x="0" y="18"/>
                    <a:pt x="0" y="18"/>
                    <a:pt x="0" y="18"/>
                  </a:cubicBezTo>
                  <a:cubicBezTo>
                    <a:pt x="18" y="17"/>
                    <a:pt x="18" y="17"/>
                    <a:pt x="18" y="17"/>
                  </a:cubicBezTo>
                  <a:cubicBezTo>
                    <a:pt x="18" y="17"/>
                    <a:pt x="18" y="17"/>
                    <a:pt x="19" y="17"/>
                  </a:cubicBezTo>
                  <a:cubicBezTo>
                    <a:pt x="48" y="12"/>
                    <a:pt x="48" y="12"/>
                    <a:pt x="48" y="12"/>
                  </a:cubicBezTo>
                  <a:cubicBezTo>
                    <a:pt x="52" y="11"/>
                    <a:pt x="55" y="7"/>
                    <a:pt x="55" y="3"/>
                  </a:cubicBezTo>
                  <a:cubicBezTo>
                    <a:pt x="55" y="2"/>
                    <a:pt x="54" y="2"/>
                    <a:pt x="5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64" name="Freeform 294"/>
            <p:cNvSpPr/>
            <p:nvPr/>
          </p:nvSpPr>
          <p:spPr bwMode="auto">
            <a:xfrm>
              <a:off x="1980759" y="5971464"/>
              <a:ext cx="185265" cy="67011"/>
            </a:xfrm>
            <a:custGeom>
              <a:avLst/>
              <a:gdLst>
                <a:gd name="T0" fmla="*/ 130775 w 34"/>
                <a:gd name="T1" fmla="*/ 0 h 12"/>
                <a:gd name="T2" fmla="*/ 87184 w 34"/>
                <a:gd name="T3" fmla="*/ 0 h 12"/>
                <a:gd name="T4" fmla="*/ 0 w 34"/>
                <a:gd name="T5" fmla="*/ 67011 h 12"/>
                <a:gd name="T6" fmla="*/ 81735 w 34"/>
                <a:gd name="T7" fmla="*/ 22337 h 12"/>
                <a:gd name="T8" fmla="*/ 98081 w 34"/>
                <a:gd name="T9" fmla="*/ 16753 h 12"/>
                <a:gd name="T10" fmla="*/ 158020 w 34"/>
                <a:gd name="T11" fmla="*/ 39090 h 12"/>
                <a:gd name="T12" fmla="*/ 163469 w 34"/>
                <a:gd name="T13" fmla="*/ 33506 h 12"/>
                <a:gd name="T14" fmla="*/ 174367 w 34"/>
                <a:gd name="T15" fmla="*/ 39090 h 12"/>
                <a:gd name="T16" fmla="*/ 185265 w 34"/>
                <a:gd name="T17" fmla="*/ 16753 h 12"/>
                <a:gd name="T18" fmla="*/ 130775 w 34"/>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2"/>
                <a:gd name="T32" fmla="*/ 34 w 3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2">
                  <a:moveTo>
                    <a:pt x="24" y="0"/>
                  </a:moveTo>
                  <a:cubicBezTo>
                    <a:pt x="16" y="0"/>
                    <a:pt x="16" y="0"/>
                    <a:pt x="16" y="0"/>
                  </a:cubicBezTo>
                  <a:cubicBezTo>
                    <a:pt x="8" y="0"/>
                    <a:pt x="2" y="5"/>
                    <a:pt x="0" y="12"/>
                  </a:cubicBezTo>
                  <a:cubicBezTo>
                    <a:pt x="15" y="4"/>
                    <a:pt x="15" y="4"/>
                    <a:pt x="15" y="4"/>
                  </a:cubicBezTo>
                  <a:cubicBezTo>
                    <a:pt x="16" y="3"/>
                    <a:pt x="17" y="3"/>
                    <a:pt x="18" y="3"/>
                  </a:cubicBezTo>
                  <a:cubicBezTo>
                    <a:pt x="22" y="2"/>
                    <a:pt x="26" y="3"/>
                    <a:pt x="29" y="7"/>
                  </a:cubicBezTo>
                  <a:cubicBezTo>
                    <a:pt x="29" y="6"/>
                    <a:pt x="30" y="6"/>
                    <a:pt x="30" y="6"/>
                  </a:cubicBezTo>
                  <a:cubicBezTo>
                    <a:pt x="31" y="6"/>
                    <a:pt x="32" y="6"/>
                    <a:pt x="32" y="7"/>
                  </a:cubicBezTo>
                  <a:cubicBezTo>
                    <a:pt x="34" y="3"/>
                    <a:pt x="34" y="3"/>
                    <a:pt x="34" y="3"/>
                  </a:cubicBezTo>
                  <a:cubicBezTo>
                    <a:pt x="31" y="1"/>
                    <a:pt x="28" y="0"/>
                    <a:pt x="2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65" name="Freeform 295"/>
            <p:cNvSpPr/>
            <p:nvPr/>
          </p:nvSpPr>
          <p:spPr bwMode="auto">
            <a:xfrm>
              <a:off x="2189675" y="6014823"/>
              <a:ext cx="0" cy="7884"/>
            </a:xfrm>
            <a:custGeom>
              <a:avLst/>
              <a:gdLst>
                <a:gd name="T0" fmla="*/ 7884 h 1"/>
                <a:gd name="T1" fmla="*/ 0 h 1"/>
                <a:gd name="T2" fmla="*/ 7884 h 1"/>
                <a:gd name="T3" fmla="*/ 7884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cubicBezTo>
                    <a:pt x="0" y="1"/>
                    <a:pt x="0" y="1"/>
                    <a:pt x="0" y="0"/>
                  </a:cubicBezTo>
                  <a:cubicBezTo>
                    <a:pt x="0" y="1"/>
                    <a:pt x="0" y="1"/>
                    <a:pt x="0" y="1"/>
                  </a:cubicBezTo>
                  <a:cubicBezTo>
                    <a:pt x="0" y="1"/>
                    <a:pt x="0" y="1"/>
                    <a:pt x="0"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66" name="Freeform 296"/>
            <p:cNvSpPr/>
            <p:nvPr/>
          </p:nvSpPr>
          <p:spPr bwMode="auto">
            <a:xfrm>
              <a:off x="2418299" y="6042416"/>
              <a:ext cx="118254" cy="299577"/>
            </a:xfrm>
            <a:custGeom>
              <a:avLst/>
              <a:gdLst>
                <a:gd name="T0" fmla="*/ 102128 w 22"/>
                <a:gd name="T1" fmla="*/ 16049 h 56"/>
                <a:gd name="T2" fmla="*/ 102128 w 22"/>
                <a:gd name="T3" fmla="*/ 0 h 56"/>
                <a:gd name="T4" fmla="*/ 96753 w 22"/>
                <a:gd name="T5" fmla="*/ 10699 h 56"/>
                <a:gd name="T6" fmla="*/ 107504 w 22"/>
                <a:gd name="T7" fmla="*/ 80244 h 56"/>
                <a:gd name="T8" fmla="*/ 91378 w 22"/>
                <a:gd name="T9" fmla="*/ 155138 h 56"/>
                <a:gd name="T10" fmla="*/ 43001 w 22"/>
                <a:gd name="T11" fmla="*/ 246081 h 56"/>
                <a:gd name="T12" fmla="*/ 0 w 22"/>
                <a:gd name="T13" fmla="*/ 299577 h 56"/>
                <a:gd name="T14" fmla="*/ 53752 w 22"/>
                <a:gd name="T15" fmla="*/ 246081 h 56"/>
                <a:gd name="T16" fmla="*/ 102128 w 22"/>
                <a:gd name="T17" fmla="*/ 160488 h 56"/>
                <a:gd name="T18" fmla="*/ 112879 w 22"/>
                <a:gd name="T19" fmla="*/ 80244 h 56"/>
                <a:gd name="T20" fmla="*/ 102128 w 22"/>
                <a:gd name="T21" fmla="*/ 16049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56"/>
                <a:gd name="T35" fmla="*/ 22 w 22"/>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56">
                  <a:moveTo>
                    <a:pt x="19" y="3"/>
                  </a:moveTo>
                  <a:cubicBezTo>
                    <a:pt x="19" y="3"/>
                    <a:pt x="19" y="1"/>
                    <a:pt x="19" y="0"/>
                  </a:cubicBezTo>
                  <a:cubicBezTo>
                    <a:pt x="19" y="0"/>
                    <a:pt x="18" y="1"/>
                    <a:pt x="18" y="2"/>
                  </a:cubicBezTo>
                  <a:cubicBezTo>
                    <a:pt x="19" y="8"/>
                    <a:pt x="20" y="15"/>
                    <a:pt x="20" y="15"/>
                  </a:cubicBezTo>
                  <a:cubicBezTo>
                    <a:pt x="20" y="15"/>
                    <a:pt x="19" y="22"/>
                    <a:pt x="17" y="29"/>
                  </a:cubicBezTo>
                  <a:cubicBezTo>
                    <a:pt x="15" y="37"/>
                    <a:pt x="10" y="44"/>
                    <a:pt x="8" y="46"/>
                  </a:cubicBezTo>
                  <a:cubicBezTo>
                    <a:pt x="5" y="50"/>
                    <a:pt x="3" y="52"/>
                    <a:pt x="0" y="56"/>
                  </a:cubicBezTo>
                  <a:cubicBezTo>
                    <a:pt x="4" y="53"/>
                    <a:pt x="6" y="51"/>
                    <a:pt x="10" y="46"/>
                  </a:cubicBezTo>
                  <a:cubicBezTo>
                    <a:pt x="11" y="45"/>
                    <a:pt x="16" y="37"/>
                    <a:pt x="19" y="30"/>
                  </a:cubicBezTo>
                  <a:cubicBezTo>
                    <a:pt x="21" y="22"/>
                    <a:pt x="21" y="15"/>
                    <a:pt x="21" y="15"/>
                  </a:cubicBezTo>
                  <a:cubicBezTo>
                    <a:pt x="22" y="14"/>
                    <a:pt x="21" y="9"/>
                    <a:pt x="19"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67" name="Freeform 297"/>
            <p:cNvSpPr/>
            <p:nvPr/>
          </p:nvSpPr>
          <p:spPr bwMode="auto">
            <a:xfrm>
              <a:off x="2260627" y="5703421"/>
              <a:ext cx="236508" cy="260159"/>
            </a:xfrm>
            <a:custGeom>
              <a:avLst/>
              <a:gdLst>
                <a:gd name="T0" fmla="*/ 231133 w 44"/>
                <a:gd name="T1" fmla="*/ 238479 h 48"/>
                <a:gd name="T2" fmla="*/ 220382 w 44"/>
                <a:gd name="T3" fmla="*/ 200539 h 48"/>
                <a:gd name="T4" fmla="*/ 198882 w 44"/>
                <a:gd name="T5" fmla="*/ 146339 h 48"/>
                <a:gd name="T6" fmla="*/ 150505 w 44"/>
                <a:gd name="T7" fmla="*/ 81300 h 48"/>
                <a:gd name="T8" fmla="*/ 69877 w 44"/>
                <a:gd name="T9" fmla="*/ 21680 h 48"/>
                <a:gd name="T10" fmla="*/ 0 w 44"/>
                <a:gd name="T11" fmla="*/ 0 h 48"/>
                <a:gd name="T12" fmla="*/ 64502 w 44"/>
                <a:gd name="T13" fmla="*/ 27100 h 48"/>
                <a:gd name="T14" fmla="*/ 145130 w 44"/>
                <a:gd name="T15" fmla="*/ 86720 h 48"/>
                <a:gd name="T16" fmla="*/ 193507 w 44"/>
                <a:gd name="T17" fmla="*/ 146339 h 48"/>
                <a:gd name="T18" fmla="*/ 231133 w 44"/>
                <a:gd name="T19" fmla="*/ 260159 h 48"/>
                <a:gd name="T20" fmla="*/ 236508 w 44"/>
                <a:gd name="T21" fmla="*/ 260159 h 48"/>
                <a:gd name="T22" fmla="*/ 231133 w 44"/>
                <a:gd name="T23" fmla="*/ 238479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48"/>
                <a:gd name="T38" fmla="*/ 44 w 44"/>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48">
                  <a:moveTo>
                    <a:pt x="43" y="44"/>
                  </a:moveTo>
                  <a:cubicBezTo>
                    <a:pt x="43" y="41"/>
                    <a:pt x="42" y="40"/>
                    <a:pt x="41" y="37"/>
                  </a:cubicBezTo>
                  <a:cubicBezTo>
                    <a:pt x="40" y="32"/>
                    <a:pt x="38" y="27"/>
                    <a:pt x="37" y="27"/>
                  </a:cubicBezTo>
                  <a:cubicBezTo>
                    <a:pt x="37" y="27"/>
                    <a:pt x="34" y="20"/>
                    <a:pt x="28" y="15"/>
                  </a:cubicBezTo>
                  <a:cubicBezTo>
                    <a:pt x="23" y="9"/>
                    <a:pt x="15" y="5"/>
                    <a:pt x="13" y="4"/>
                  </a:cubicBezTo>
                  <a:cubicBezTo>
                    <a:pt x="8" y="1"/>
                    <a:pt x="4" y="0"/>
                    <a:pt x="0" y="0"/>
                  </a:cubicBezTo>
                  <a:cubicBezTo>
                    <a:pt x="4" y="1"/>
                    <a:pt x="7" y="3"/>
                    <a:pt x="12" y="5"/>
                  </a:cubicBezTo>
                  <a:cubicBezTo>
                    <a:pt x="14" y="6"/>
                    <a:pt x="22" y="10"/>
                    <a:pt x="27" y="16"/>
                  </a:cubicBezTo>
                  <a:cubicBezTo>
                    <a:pt x="33" y="21"/>
                    <a:pt x="36" y="27"/>
                    <a:pt x="36" y="27"/>
                  </a:cubicBezTo>
                  <a:cubicBezTo>
                    <a:pt x="37" y="27"/>
                    <a:pt x="40" y="38"/>
                    <a:pt x="43" y="48"/>
                  </a:cubicBezTo>
                  <a:cubicBezTo>
                    <a:pt x="44" y="48"/>
                    <a:pt x="44" y="48"/>
                    <a:pt x="44" y="48"/>
                  </a:cubicBezTo>
                  <a:cubicBezTo>
                    <a:pt x="44" y="47"/>
                    <a:pt x="44" y="45"/>
                    <a:pt x="43" y="44"/>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2268" name="Freeform 298"/>
            <p:cNvSpPr/>
            <p:nvPr/>
          </p:nvSpPr>
          <p:spPr bwMode="auto">
            <a:xfrm>
              <a:off x="1862505" y="6487840"/>
              <a:ext cx="271984" cy="157672"/>
            </a:xfrm>
            <a:custGeom>
              <a:avLst/>
              <a:gdLst>
                <a:gd name="T0" fmla="*/ 255665 w 50"/>
                <a:gd name="T1" fmla="*/ 5437 h 29"/>
                <a:gd name="T2" fmla="*/ 195829 w 50"/>
                <a:gd name="T3" fmla="*/ 5437 h 29"/>
                <a:gd name="T4" fmla="*/ 168630 w 50"/>
                <a:gd name="T5" fmla="*/ 0 h 29"/>
                <a:gd name="T6" fmla="*/ 168630 w 50"/>
                <a:gd name="T7" fmla="*/ 54370 h 29"/>
                <a:gd name="T8" fmla="*/ 43517 w 50"/>
                <a:gd name="T9" fmla="*/ 54370 h 29"/>
                <a:gd name="T10" fmla="*/ 0 w 50"/>
                <a:gd name="T11" fmla="*/ 97865 h 29"/>
                <a:gd name="T12" fmla="*/ 0 w 50"/>
                <a:gd name="T13" fmla="*/ 114176 h 29"/>
                <a:gd name="T14" fmla="*/ 43517 w 50"/>
                <a:gd name="T15" fmla="*/ 157672 h 29"/>
                <a:gd name="T16" fmla="*/ 212148 w 50"/>
                <a:gd name="T17" fmla="*/ 157672 h 29"/>
                <a:gd name="T18" fmla="*/ 223027 w 50"/>
                <a:gd name="T19" fmla="*/ 157672 h 29"/>
                <a:gd name="T20" fmla="*/ 228467 w 50"/>
                <a:gd name="T21" fmla="*/ 157672 h 29"/>
                <a:gd name="T22" fmla="*/ 271984 w 50"/>
                <a:gd name="T23" fmla="*/ 114176 h 29"/>
                <a:gd name="T24" fmla="*/ 271984 w 50"/>
                <a:gd name="T25" fmla="*/ 0 h 29"/>
                <a:gd name="T26" fmla="*/ 255665 w 50"/>
                <a:gd name="T27" fmla="*/ 5437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29"/>
                <a:gd name="T44" fmla="*/ 50 w 50"/>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29">
                  <a:moveTo>
                    <a:pt x="47" y="1"/>
                  </a:moveTo>
                  <a:cubicBezTo>
                    <a:pt x="36" y="1"/>
                    <a:pt x="36" y="1"/>
                    <a:pt x="36" y="1"/>
                  </a:cubicBezTo>
                  <a:cubicBezTo>
                    <a:pt x="34" y="1"/>
                    <a:pt x="32" y="0"/>
                    <a:pt x="31" y="0"/>
                  </a:cubicBezTo>
                  <a:cubicBezTo>
                    <a:pt x="31" y="10"/>
                    <a:pt x="31" y="10"/>
                    <a:pt x="31" y="10"/>
                  </a:cubicBezTo>
                  <a:cubicBezTo>
                    <a:pt x="8" y="10"/>
                    <a:pt x="8" y="10"/>
                    <a:pt x="8" y="10"/>
                  </a:cubicBezTo>
                  <a:cubicBezTo>
                    <a:pt x="3" y="10"/>
                    <a:pt x="0" y="14"/>
                    <a:pt x="0" y="18"/>
                  </a:cubicBezTo>
                  <a:cubicBezTo>
                    <a:pt x="0" y="21"/>
                    <a:pt x="0" y="21"/>
                    <a:pt x="0" y="21"/>
                  </a:cubicBezTo>
                  <a:cubicBezTo>
                    <a:pt x="0" y="25"/>
                    <a:pt x="3" y="29"/>
                    <a:pt x="8" y="29"/>
                  </a:cubicBezTo>
                  <a:cubicBezTo>
                    <a:pt x="39" y="29"/>
                    <a:pt x="39" y="29"/>
                    <a:pt x="39" y="29"/>
                  </a:cubicBezTo>
                  <a:cubicBezTo>
                    <a:pt x="41" y="29"/>
                    <a:pt x="41" y="29"/>
                    <a:pt x="41" y="29"/>
                  </a:cubicBezTo>
                  <a:cubicBezTo>
                    <a:pt x="42" y="29"/>
                    <a:pt x="42" y="29"/>
                    <a:pt x="42" y="29"/>
                  </a:cubicBezTo>
                  <a:cubicBezTo>
                    <a:pt x="46" y="29"/>
                    <a:pt x="50" y="25"/>
                    <a:pt x="50" y="21"/>
                  </a:cubicBezTo>
                  <a:cubicBezTo>
                    <a:pt x="50" y="0"/>
                    <a:pt x="50" y="0"/>
                    <a:pt x="50" y="0"/>
                  </a:cubicBezTo>
                  <a:cubicBezTo>
                    <a:pt x="50" y="0"/>
                    <a:pt x="48" y="1"/>
                    <a:pt x="47"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71" name="圆角矩形 70"/>
          <p:cNvSpPr/>
          <p:nvPr/>
        </p:nvSpPr>
        <p:spPr bwMode="auto">
          <a:xfrm>
            <a:off x="995363" y="1989138"/>
            <a:ext cx="7897812" cy="568325"/>
          </a:xfrm>
          <a:prstGeom prst="roundRect">
            <a:avLst/>
          </a:prstGeom>
          <a:ln w="28575">
            <a:solidFill>
              <a:schemeClr val="accent1"/>
            </a:solidFill>
            <a:prstDash val="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indent="449580" fontAlgn="auto">
              <a:lnSpc>
                <a:spcPct val="140000"/>
              </a:lnSpc>
              <a:spcBef>
                <a:spcPts val="0"/>
              </a:spcBef>
              <a:spcAft>
                <a:spcPts val="0"/>
              </a:spcAft>
              <a:defRPr/>
            </a:pPr>
            <a:r>
              <a:rPr lang="zh-CN" altLang="en-US" dirty="0">
                <a:solidFill>
                  <a:schemeClr val="tx1"/>
                </a:solidFill>
                <a:latin typeface="微软雅黑" panose="020B0503020204020204" pitchFamily="34" charset="-122"/>
                <a:ea typeface="微软雅黑" panose="020B0503020204020204" pitchFamily="34" charset="-122"/>
              </a:rPr>
              <a:t>项目采用集成式泵房，可整体吊运，周转使用，降低成本。</a:t>
            </a:r>
          </a:p>
        </p:txBody>
      </p:sp>
      <p:sp>
        <p:nvSpPr>
          <p:cNvPr id="52229" name="文本框 71"/>
          <p:cNvSpPr txBox="1">
            <a:spLocks noChangeArrowheads="1"/>
          </p:cNvSpPr>
          <p:nvPr/>
        </p:nvSpPr>
        <p:spPr bwMode="auto">
          <a:xfrm>
            <a:off x="3311525" y="6165850"/>
            <a:ext cx="24828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algn="ctr">
              <a:lnSpc>
                <a:spcPct val="130000"/>
              </a:lnSpc>
            </a:pPr>
            <a:r>
              <a:rPr lang="zh-CN" altLang="en-US" sz="1600">
                <a:latin typeface="Arial" panose="020B0604020202020204" pitchFamily="34" charset="0"/>
                <a:ea typeface="微软雅黑" panose="020B0503020204020204" pitchFamily="34" charset="-122"/>
              </a:rPr>
              <a:t>消防泵房及水池</a:t>
            </a:r>
          </a:p>
        </p:txBody>
      </p:sp>
      <p:pic>
        <p:nvPicPr>
          <p:cNvPr id="70" name="图片 69"/>
          <p:cNvPicPr>
            <a:picLocks noChangeAspect="1"/>
          </p:cNvPicPr>
          <p:nvPr/>
        </p:nvPicPr>
        <p:blipFill>
          <a:blip r:embed="rId3">
            <a:extLst>
              <a:ext uri="{28A0092B-C50C-407E-A947-70E740481C1C}">
                <a14:useLocalDpi xmlns:a14="http://schemas.microsoft.com/office/drawing/2010/main" val="0"/>
              </a:ext>
            </a:extLst>
          </a:blip>
          <a:srcRect l="14915" t="11848" r="2222" b="10860"/>
          <a:stretch>
            <a:fillRect/>
          </a:stretch>
        </p:blipFill>
        <p:spPr bwMode="auto">
          <a:xfrm>
            <a:off x="250825" y="3067050"/>
            <a:ext cx="4052888" cy="2835275"/>
          </a:xfrm>
          <a:prstGeom prst="rect">
            <a:avLst/>
          </a:prstGeom>
          <a:noFill/>
          <a:ln w="9525">
            <a:solidFill>
              <a:srgbClr val="0067B4"/>
            </a:solidFill>
            <a:miter lim="800000"/>
            <a:headEnd/>
            <a:tailEnd/>
          </a:ln>
          <a:extLst>
            <a:ext uri="{909E8E84-426E-40DD-AFC4-6F175D3DCCD1}">
              <a14:hiddenFill xmlns:a14="http://schemas.microsoft.com/office/drawing/2010/main">
                <a:solidFill>
                  <a:srgbClr val="FFFFFF"/>
                </a:solidFill>
              </a14:hiddenFill>
            </a:ext>
          </a:extLst>
        </p:spPr>
      </p:pic>
      <p:pic>
        <p:nvPicPr>
          <p:cNvPr id="73" name="图片 72"/>
          <p:cNvPicPr>
            <a:picLocks noChangeAspect="1"/>
          </p:cNvPicPr>
          <p:nvPr/>
        </p:nvPicPr>
        <p:blipFill>
          <a:blip r:embed="rId4">
            <a:extLst>
              <a:ext uri="{28A0092B-C50C-407E-A947-70E740481C1C}">
                <a14:useLocalDpi xmlns:a14="http://schemas.microsoft.com/office/drawing/2010/main" val="0"/>
              </a:ext>
            </a:extLst>
          </a:blip>
          <a:srcRect l="15492" t="17345" r="18356" b="29652"/>
          <a:stretch>
            <a:fillRect/>
          </a:stretch>
        </p:blipFill>
        <p:spPr bwMode="auto">
          <a:xfrm>
            <a:off x="4716463" y="3067050"/>
            <a:ext cx="4319587" cy="2835275"/>
          </a:xfrm>
          <a:prstGeom prst="rect">
            <a:avLst/>
          </a:prstGeom>
          <a:noFill/>
          <a:ln w="9525">
            <a:solidFill>
              <a:srgbClr val="0282D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9" name="组合 5"/>
          <p:cNvGrpSpPr/>
          <p:nvPr/>
        </p:nvGrpSpPr>
        <p:grpSpPr bwMode="auto">
          <a:xfrm>
            <a:off x="395288" y="1341438"/>
            <a:ext cx="733425" cy="989012"/>
            <a:chOff x="1862505" y="5656119"/>
            <a:chExt cx="733175" cy="989393"/>
          </a:xfrm>
        </p:grpSpPr>
        <p:sp>
          <p:nvSpPr>
            <p:cNvPr id="53256" name="Freeform 262"/>
            <p:cNvSpPr/>
            <p:nvPr/>
          </p:nvSpPr>
          <p:spPr bwMode="auto">
            <a:xfrm>
              <a:off x="2560204" y="5939929"/>
              <a:ext cx="35476" cy="43360"/>
            </a:xfrm>
            <a:custGeom>
              <a:avLst/>
              <a:gdLst>
                <a:gd name="T0" fmla="*/ 10136 w 7"/>
                <a:gd name="T1" fmla="*/ 5420 h 8"/>
                <a:gd name="T2" fmla="*/ 30408 w 7"/>
                <a:gd name="T3" fmla="*/ 10840 h 8"/>
                <a:gd name="T4" fmla="*/ 35476 w 7"/>
                <a:gd name="T5" fmla="*/ 16260 h 8"/>
                <a:gd name="T6" fmla="*/ 35476 w 7"/>
                <a:gd name="T7" fmla="*/ 21680 h 8"/>
                <a:gd name="T8" fmla="*/ 20272 w 7"/>
                <a:gd name="T9" fmla="*/ 43360 h 8"/>
                <a:gd name="T10" fmla="*/ 10136 w 7"/>
                <a:gd name="T11" fmla="*/ 43360 h 8"/>
                <a:gd name="T12" fmla="*/ 5068 w 7"/>
                <a:gd name="T13" fmla="*/ 37940 h 8"/>
                <a:gd name="T14" fmla="*/ 0 w 7"/>
                <a:gd name="T15" fmla="*/ 16260 h 8"/>
                <a:gd name="T16" fmla="*/ 0 w 7"/>
                <a:gd name="T17" fmla="*/ 10840 h 8"/>
                <a:gd name="T18" fmla="*/ 0 w 7"/>
                <a:gd name="T19" fmla="*/ 5420 h 8"/>
                <a:gd name="T20" fmla="*/ 10136 w 7"/>
                <a:gd name="T21" fmla="*/ 542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8"/>
                <a:gd name="T35" fmla="*/ 7 w 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8">
                  <a:moveTo>
                    <a:pt x="2" y="1"/>
                  </a:moveTo>
                  <a:cubicBezTo>
                    <a:pt x="6" y="2"/>
                    <a:pt x="6" y="2"/>
                    <a:pt x="6" y="2"/>
                  </a:cubicBezTo>
                  <a:cubicBezTo>
                    <a:pt x="7" y="3"/>
                    <a:pt x="7" y="3"/>
                    <a:pt x="7" y="3"/>
                  </a:cubicBezTo>
                  <a:cubicBezTo>
                    <a:pt x="7" y="4"/>
                    <a:pt x="7" y="4"/>
                    <a:pt x="7" y="4"/>
                  </a:cubicBezTo>
                  <a:cubicBezTo>
                    <a:pt x="4" y="8"/>
                    <a:pt x="4" y="8"/>
                    <a:pt x="4" y="8"/>
                  </a:cubicBezTo>
                  <a:cubicBezTo>
                    <a:pt x="3" y="8"/>
                    <a:pt x="3" y="8"/>
                    <a:pt x="2" y="8"/>
                  </a:cubicBezTo>
                  <a:cubicBezTo>
                    <a:pt x="1" y="7"/>
                    <a:pt x="1" y="7"/>
                    <a:pt x="1" y="7"/>
                  </a:cubicBezTo>
                  <a:cubicBezTo>
                    <a:pt x="0" y="3"/>
                    <a:pt x="0" y="3"/>
                    <a:pt x="0" y="3"/>
                  </a:cubicBezTo>
                  <a:cubicBezTo>
                    <a:pt x="0" y="2"/>
                    <a:pt x="0" y="2"/>
                    <a:pt x="0" y="2"/>
                  </a:cubicBezTo>
                  <a:cubicBezTo>
                    <a:pt x="0" y="1"/>
                    <a:pt x="0" y="1"/>
                    <a:pt x="0" y="1"/>
                  </a:cubicBezTo>
                  <a:cubicBezTo>
                    <a:pt x="0" y="1"/>
                    <a:pt x="1" y="0"/>
                    <a:pt x="2"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57" name="Freeform 263"/>
            <p:cNvSpPr/>
            <p:nvPr/>
          </p:nvSpPr>
          <p:spPr bwMode="auto">
            <a:xfrm>
              <a:off x="2150257" y="5711304"/>
              <a:ext cx="299577" cy="610980"/>
            </a:xfrm>
            <a:custGeom>
              <a:avLst/>
              <a:gdLst>
                <a:gd name="T0" fmla="*/ 295635 w 76"/>
                <a:gd name="T1" fmla="*/ 610980 h 155"/>
                <a:gd name="T2" fmla="*/ 0 w 76"/>
                <a:gd name="T3" fmla="*/ 350821 h 155"/>
                <a:gd name="T4" fmla="*/ 0 w 76"/>
                <a:gd name="T5" fmla="*/ 346879 h 155"/>
                <a:gd name="T6" fmla="*/ 137963 w 76"/>
                <a:gd name="T7" fmla="*/ 0 h 155"/>
                <a:gd name="T8" fmla="*/ 141905 w 76"/>
                <a:gd name="T9" fmla="*/ 0 h 155"/>
                <a:gd name="T10" fmla="*/ 3942 w 76"/>
                <a:gd name="T11" fmla="*/ 346879 h 155"/>
                <a:gd name="T12" fmla="*/ 299577 w 76"/>
                <a:gd name="T13" fmla="*/ 603096 h 155"/>
                <a:gd name="T14" fmla="*/ 295635 w 76"/>
                <a:gd name="T15" fmla="*/ 610980 h 155"/>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55"/>
                <a:gd name="T26" fmla="*/ 76 w 76"/>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55">
                  <a:moveTo>
                    <a:pt x="75" y="155"/>
                  </a:moveTo>
                  <a:lnTo>
                    <a:pt x="0" y="89"/>
                  </a:lnTo>
                  <a:lnTo>
                    <a:pt x="0" y="88"/>
                  </a:lnTo>
                  <a:lnTo>
                    <a:pt x="35" y="0"/>
                  </a:lnTo>
                  <a:lnTo>
                    <a:pt x="36" y="0"/>
                  </a:lnTo>
                  <a:lnTo>
                    <a:pt x="1" y="88"/>
                  </a:lnTo>
                  <a:lnTo>
                    <a:pt x="76" y="153"/>
                  </a:lnTo>
                  <a:lnTo>
                    <a:pt x="75" y="15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58" name="Freeform 264"/>
            <p:cNvSpPr/>
            <p:nvPr/>
          </p:nvSpPr>
          <p:spPr bwMode="auto">
            <a:xfrm>
              <a:off x="1988643" y="5817733"/>
              <a:ext cx="201032" cy="134021"/>
            </a:xfrm>
            <a:custGeom>
              <a:avLst/>
              <a:gdLst>
                <a:gd name="T0" fmla="*/ 0 w 37"/>
                <a:gd name="T1" fmla="*/ 32165 h 25"/>
                <a:gd name="T2" fmla="*/ 103233 w 37"/>
                <a:gd name="T3" fmla="*/ 134021 h 25"/>
                <a:gd name="T4" fmla="*/ 201032 w 37"/>
                <a:gd name="T5" fmla="*/ 32165 h 25"/>
                <a:gd name="T6" fmla="*/ 195599 w 37"/>
                <a:gd name="T7" fmla="*/ 0 h 25"/>
                <a:gd name="T8" fmla="*/ 5433 w 37"/>
                <a:gd name="T9" fmla="*/ 0 h 25"/>
                <a:gd name="T10" fmla="*/ 0 w 37"/>
                <a:gd name="T11" fmla="*/ 32165 h 25"/>
                <a:gd name="T12" fmla="*/ 0 60000 65536"/>
                <a:gd name="T13" fmla="*/ 0 60000 65536"/>
                <a:gd name="T14" fmla="*/ 0 60000 65536"/>
                <a:gd name="T15" fmla="*/ 0 60000 65536"/>
                <a:gd name="T16" fmla="*/ 0 60000 65536"/>
                <a:gd name="T17" fmla="*/ 0 60000 65536"/>
                <a:gd name="T18" fmla="*/ 0 w 37"/>
                <a:gd name="T19" fmla="*/ 0 h 25"/>
                <a:gd name="T20" fmla="*/ 37 w 3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37" h="25">
                  <a:moveTo>
                    <a:pt x="0" y="6"/>
                  </a:moveTo>
                  <a:cubicBezTo>
                    <a:pt x="0" y="17"/>
                    <a:pt x="8" y="25"/>
                    <a:pt x="19" y="25"/>
                  </a:cubicBezTo>
                  <a:cubicBezTo>
                    <a:pt x="29" y="25"/>
                    <a:pt x="37" y="17"/>
                    <a:pt x="37" y="6"/>
                  </a:cubicBezTo>
                  <a:cubicBezTo>
                    <a:pt x="37" y="4"/>
                    <a:pt x="37" y="2"/>
                    <a:pt x="36" y="0"/>
                  </a:cubicBezTo>
                  <a:cubicBezTo>
                    <a:pt x="1" y="0"/>
                    <a:pt x="1" y="0"/>
                    <a:pt x="1" y="0"/>
                  </a:cubicBezTo>
                  <a:cubicBezTo>
                    <a:pt x="1" y="2"/>
                    <a:pt x="0" y="4"/>
                    <a:pt x="0" y="6"/>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59" name="Freeform 265"/>
            <p:cNvSpPr/>
            <p:nvPr/>
          </p:nvSpPr>
          <p:spPr bwMode="auto">
            <a:xfrm>
              <a:off x="2016235" y="5754664"/>
              <a:ext cx="145847" cy="23651"/>
            </a:xfrm>
            <a:custGeom>
              <a:avLst/>
              <a:gdLst>
                <a:gd name="T0" fmla="*/ 75624 w 27"/>
                <a:gd name="T1" fmla="*/ 0 h 5"/>
                <a:gd name="T2" fmla="*/ 0 w 27"/>
                <a:gd name="T3" fmla="*/ 23651 h 5"/>
                <a:gd name="T4" fmla="*/ 145847 w 27"/>
                <a:gd name="T5" fmla="*/ 23651 h 5"/>
                <a:gd name="T6" fmla="*/ 75624 w 27"/>
                <a:gd name="T7" fmla="*/ 0 h 5"/>
                <a:gd name="T8" fmla="*/ 0 60000 65536"/>
                <a:gd name="T9" fmla="*/ 0 60000 65536"/>
                <a:gd name="T10" fmla="*/ 0 60000 65536"/>
                <a:gd name="T11" fmla="*/ 0 60000 65536"/>
                <a:gd name="T12" fmla="*/ 0 w 27"/>
                <a:gd name="T13" fmla="*/ 0 h 5"/>
                <a:gd name="T14" fmla="*/ 27 w 27"/>
                <a:gd name="T15" fmla="*/ 5 h 5"/>
              </a:gdLst>
              <a:ahLst/>
              <a:cxnLst>
                <a:cxn ang="T8">
                  <a:pos x="T0" y="T1"/>
                </a:cxn>
                <a:cxn ang="T9">
                  <a:pos x="T2" y="T3"/>
                </a:cxn>
                <a:cxn ang="T10">
                  <a:pos x="T4" y="T5"/>
                </a:cxn>
                <a:cxn ang="T11">
                  <a:pos x="T6" y="T7"/>
                </a:cxn>
              </a:cxnLst>
              <a:rect l="T12" t="T13" r="T14" b="T15"/>
              <a:pathLst>
                <a:path w="27" h="5">
                  <a:moveTo>
                    <a:pt x="14" y="0"/>
                  </a:moveTo>
                  <a:cubicBezTo>
                    <a:pt x="8" y="0"/>
                    <a:pt x="4" y="2"/>
                    <a:pt x="0" y="5"/>
                  </a:cubicBezTo>
                  <a:cubicBezTo>
                    <a:pt x="27" y="5"/>
                    <a:pt x="27" y="5"/>
                    <a:pt x="27" y="5"/>
                  </a:cubicBezTo>
                  <a:cubicBezTo>
                    <a:pt x="23" y="2"/>
                    <a:pt x="19" y="0"/>
                    <a:pt x="1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60" name="Freeform 266"/>
            <p:cNvSpPr/>
            <p:nvPr/>
          </p:nvSpPr>
          <p:spPr bwMode="auto">
            <a:xfrm>
              <a:off x="2004410" y="5801966"/>
              <a:ext cx="3942" cy="3942"/>
            </a:xfrm>
            <a:custGeom>
              <a:avLst/>
              <a:gdLst>
                <a:gd name="T0" fmla="*/ 0 w 1"/>
                <a:gd name="T1" fmla="*/ 0 h 1"/>
                <a:gd name="T2" fmla="*/ 0 w 1"/>
                <a:gd name="T3" fmla="*/ 3942 h 1"/>
                <a:gd name="T4" fmla="*/ 3942 w 1"/>
                <a:gd name="T5" fmla="*/ 3942 h 1"/>
                <a:gd name="T6" fmla="*/ 3942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1"/>
                    <a:pt x="0" y="1"/>
                  </a:cubicBezTo>
                  <a:cubicBezTo>
                    <a:pt x="1" y="1"/>
                    <a:pt x="1" y="1"/>
                    <a:pt x="1" y="1"/>
                  </a:cubicBezTo>
                  <a:cubicBezTo>
                    <a:pt x="1" y="0"/>
                    <a:pt x="1" y="0"/>
                    <a:pt x="1" y="0"/>
                  </a:cubicBezTo>
                  <a:lnTo>
                    <a:pt x="0"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61" name="Freeform 267"/>
            <p:cNvSpPr/>
            <p:nvPr/>
          </p:nvSpPr>
          <p:spPr bwMode="auto">
            <a:xfrm>
              <a:off x="2024119" y="5801966"/>
              <a:ext cx="7884" cy="3942"/>
            </a:xfrm>
            <a:custGeom>
              <a:avLst/>
              <a:gdLst>
                <a:gd name="T0" fmla="*/ 0 w 2"/>
                <a:gd name="T1" fmla="*/ 3942 h 1"/>
                <a:gd name="T2" fmla="*/ 7884 w 2"/>
                <a:gd name="T3" fmla="*/ 3942 h 1"/>
                <a:gd name="T4" fmla="*/ 0 w 2"/>
                <a:gd name="T5" fmla="*/ 0 h 1"/>
                <a:gd name="T6" fmla="*/ 0 w 2"/>
                <a:gd name="T7" fmla="*/ 3942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lnTo>
                    <a:pt x="2" y="1"/>
                  </a:ln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62" name="Freeform 268"/>
            <p:cNvSpPr/>
            <p:nvPr/>
          </p:nvSpPr>
          <p:spPr bwMode="auto">
            <a:xfrm>
              <a:off x="2039886" y="5801966"/>
              <a:ext cx="11825" cy="3942"/>
            </a:xfrm>
            <a:custGeom>
              <a:avLst/>
              <a:gdLst>
                <a:gd name="T0" fmla="*/ 0 w 3"/>
                <a:gd name="T1" fmla="*/ 3942 h 1"/>
                <a:gd name="T2" fmla="*/ 11825 w 3"/>
                <a:gd name="T3" fmla="*/ 3942 h 1"/>
                <a:gd name="T4" fmla="*/ 7883 w 3"/>
                <a:gd name="T5" fmla="*/ 0 h 1"/>
                <a:gd name="T6" fmla="*/ 0 w 3"/>
                <a:gd name="T7" fmla="*/ 3942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1"/>
                  </a:lnTo>
                  <a:lnTo>
                    <a:pt x="2"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63" name="Freeform 269"/>
            <p:cNvSpPr/>
            <p:nvPr/>
          </p:nvSpPr>
          <p:spPr bwMode="auto">
            <a:xfrm>
              <a:off x="2063537" y="5801966"/>
              <a:ext cx="11825" cy="3942"/>
            </a:xfrm>
            <a:custGeom>
              <a:avLst/>
              <a:gdLst>
                <a:gd name="T0" fmla="*/ 0 w 3"/>
                <a:gd name="T1" fmla="*/ 3942 h 1"/>
                <a:gd name="T2" fmla="*/ 11825 w 3"/>
                <a:gd name="T3" fmla="*/ 3942 h 1"/>
                <a:gd name="T4" fmla="*/ 3942 w 3"/>
                <a:gd name="T5" fmla="*/ 0 h 1"/>
                <a:gd name="T6" fmla="*/ 0 w 3"/>
                <a:gd name="T7" fmla="*/ 3942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1"/>
                  </a:lnTo>
                  <a:lnTo>
                    <a:pt x="1"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64" name="Freeform 270"/>
            <p:cNvSpPr/>
            <p:nvPr/>
          </p:nvSpPr>
          <p:spPr bwMode="auto">
            <a:xfrm>
              <a:off x="2087188" y="5801966"/>
              <a:ext cx="3942" cy="3942"/>
            </a:xfrm>
            <a:custGeom>
              <a:avLst/>
              <a:gdLst>
                <a:gd name="T0" fmla="*/ 0 w 1"/>
                <a:gd name="T1" fmla="*/ 3942 h 1"/>
                <a:gd name="T2" fmla="*/ 3942 w 1"/>
                <a:gd name="T3" fmla="*/ 3942 h 1"/>
                <a:gd name="T4" fmla="*/ 3942 w 1"/>
                <a:gd name="T5" fmla="*/ 0 h 1"/>
                <a:gd name="T6" fmla="*/ 0 w 1"/>
                <a:gd name="T7" fmla="*/ 394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1"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65" name="Freeform 271"/>
            <p:cNvSpPr/>
            <p:nvPr/>
          </p:nvSpPr>
          <p:spPr bwMode="auto">
            <a:xfrm>
              <a:off x="2075362" y="5790141"/>
              <a:ext cx="11825" cy="11825"/>
            </a:xfrm>
            <a:custGeom>
              <a:avLst/>
              <a:gdLst>
                <a:gd name="T0" fmla="*/ 11825 w 3"/>
                <a:gd name="T1" fmla="*/ 0 h 3"/>
                <a:gd name="T2" fmla="*/ 0 w 3"/>
                <a:gd name="T3" fmla="*/ 0 h 3"/>
                <a:gd name="T4" fmla="*/ 0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0"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66" name="Freeform 272"/>
            <p:cNvSpPr/>
            <p:nvPr/>
          </p:nvSpPr>
          <p:spPr bwMode="auto">
            <a:xfrm>
              <a:off x="2051712" y="5790141"/>
              <a:ext cx="11825" cy="11825"/>
            </a:xfrm>
            <a:custGeom>
              <a:avLst/>
              <a:gdLst>
                <a:gd name="T0" fmla="*/ 7883 w 3"/>
                <a:gd name="T1" fmla="*/ 11825 h 3"/>
                <a:gd name="T2" fmla="*/ 11825 w 3"/>
                <a:gd name="T3" fmla="*/ 0 h 3"/>
                <a:gd name="T4" fmla="*/ 0 w 3"/>
                <a:gd name="T5" fmla="*/ 0 h 3"/>
                <a:gd name="T6" fmla="*/ 7883 w 3"/>
                <a:gd name="T7" fmla="*/ 11825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2" y="3"/>
                  </a:moveTo>
                  <a:lnTo>
                    <a:pt x="3" y="0"/>
                  </a:lnTo>
                  <a:lnTo>
                    <a:pt x="0" y="0"/>
                  </a:lnTo>
                  <a:lnTo>
                    <a:pt x="2" y="3"/>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67" name="Freeform 273"/>
            <p:cNvSpPr/>
            <p:nvPr/>
          </p:nvSpPr>
          <p:spPr bwMode="auto">
            <a:xfrm>
              <a:off x="2032003" y="5790141"/>
              <a:ext cx="7884" cy="11825"/>
            </a:xfrm>
            <a:custGeom>
              <a:avLst/>
              <a:gdLst>
                <a:gd name="T0" fmla="*/ 7884 w 2"/>
                <a:gd name="T1" fmla="*/ 0 h 3"/>
                <a:gd name="T2" fmla="*/ 0 w 2"/>
                <a:gd name="T3" fmla="*/ 0 h 3"/>
                <a:gd name="T4" fmla="*/ 3942 w 2"/>
                <a:gd name="T5" fmla="*/ 11825 h 3"/>
                <a:gd name="T6" fmla="*/ 788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0"/>
                  </a:lnTo>
                  <a:lnTo>
                    <a:pt x="1"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68" name="Freeform 274"/>
            <p:cNvSpPr/>
            <p:nvPr/>
          </p:nvSpPr>
          <p:spPr bwMode="auto">
            <a:xfrm>
              <a:off x="2016235" y="5790141"/>
              <a:ext cx="7884" cy="11825"/>
            </a:xfrm>
            <a:custGeom>
              <a:avLst/>
              <a:gdLst>
                <a:gd name="T0" fmla="*/ 7884 w 2"/>
                <a:gd name="T1" fmla="*/ 0 h 3"/>
                <a:gd name="T2" fmla="*/ 0 w 2"/>
                <a:gd name="T3" fmla="*/ 0 h 3"/>
                <a:gd name="T4" fmla="*/ 0 w 2"/>
                <a:gd name="T5" fmla="*/ 11825 h 3"/>
                <a:gd name="T6" fmla="*/ 788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0"/>
                  </a:lnTo>
                  <a:lnTo>
                    <a:pt x="0"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69" name="Freeform 275"/>
            <p:cNvSpPr/>
            <p:nvPr/>
          </p:nvSpPr>
          <p:spPr bwMode="auto">
            <a:xfrm>
              <a:off x="2106897" y="5801966"/>
              <a:ext cx="3942" cy="3942"/>
            </a:xfrm>
            <a:custGeom>
              <a:avLst/>
              <a:gdLst>
                <a:gd name="T0" fmla="*/ 0 w 1"/>
                <a:gd name="T1" fmla="*/ 3942 h 1"/>
                <a:gd name="T2" fmla="*/ 3942 w 1"/>
                <a:gd name="T3" fmla="*/ 3942 h 1"/>
                <a:gd name="T4" fmla="*/ 0 w 1"/>
                <a:gd name="T5" fmla="*/ 0 h 1"/>
                <a:gd name="T6" fmla="*/ 0 w 1"/>
                <a:gd name="T7" fmla="*/ 394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70" name="Freeform 276"/>
            <p:cNvSpPr/>
            <p:nvPr/>
          </p:nvSpPr>
          <p:spPr bwMode="auto">
            <a:xfrm>
              <a:off x="2122664" y="5801966"/>
              <a:ext cx="11825" cy="3942"/>
            </a:xfrm>
            <a:custGeom>
              <a:avLst/>
              <a:gdLst>
                <a:gd name="T0" fmla="*/ 7883 w 3"/>
                <a:gd name="T1" fmla="*/ 0 h 1"/>
                <a:gd name="T2" fmla="*/ 0 w 3"/>
                <a:gd name="T3" fmla="*/ 3942 h 1"/>
                <a:gd name="T4" fmla="*/ 11825 w 3"/>
                <a:gd name="T5" fmla="*/ 3942 h 1"/>
                <a:gd name="T6" fmla="*/ 7883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2" y="0"/>
                  </a:moveTo>
                  <a:lnTo>
                    <a:pt x="0" y="1"/>
                  </a:lnTo>
                  <a:lnTo>
                    <a:pt x="3" y="1"/>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71" name="Freeform 277"/>
            <p:cNvSpPr/>
            <p:nvPr/>
          </p:nvSpPr>
          <p:spPr bwMode="auto">
            <a:xfrm>
              <a:off x="2138431" y="5801966"/>
              <a:ext cx="15767" cy="3942"/>
            </a:xfrm>
            <a:custGeom>
              <a:avLst/>
              <a:gdLst>
                <a:gd name="T0" fmla="*/ 0 w 4"/>
                <a:gd name="T1" fmla="*/ 3942 h 1"/>
                <a:gd name="T2" fmla="*/ 15767 w 4"/>
                <a:gd name="T3" fmla="*/ 3942 h 1"/>
                <a:gd name="T4" fmla="*/ 11825 w 4"/>
                <a:gd name="T5" fmla="*/ 0 h 1"/>
                <a:gd name="T6" fmla="*/ 0 w 4"/>
                <a:gd name="T7" fmla="*/ 3942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0" y="1"/>
                  </a:moveTo>
                  <a:lnTo>
                    <a:pt x="4" y="1"/>
                  </a:lnTo>
                  <a:lnTo>
                    <a:pt x="3"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72" name="Freeform 278"/>
            <p:cNvSpPr/>
            <p:nvPr/>
          </p:nvSpPr>
          <p:spPr bwMode="auto">
            <a:xfrm>
              <a:off x="2166024" y="5801966"/>
              <a:ext cx="7884" cy="3942"/>
            </a:xfrm>
            <a:custGeom>
              <a:avLst/>
              <a:gdLst>
                <a:gd name="T0" fmla="*/ 7884 w 2"/>
                <a:gd name="T1" fmla="*/ 0 h 1"/>
                <a:gd name="T2" fmla="*/ 0 w 2"/>
                <a:gd name="T3" fmla="*/ 3942 h 1"/>
                <a:gd name="T4" fmla="*/ 7884 w 2"/>
                <a:gd name="T5" fmla="*/ 3942 h 1"/>
                <a:gd name="T6" fmla="*/ 7884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1"/>
                  </a:lnTo>
                  <a:lnTo>
                    <a:pt x="2" y="1"/>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73" name="Freeform 279"/>
            <p:cNvSpPr/>
            <p:nvPr/>
          </p:nvSpPr>
          <p:spPr bwMode="auto">
            <a:xfrm>
              <a:off x="2154198" y="5790141"/>
              <a:ext cx="11825" cy="11825"/>
            </a:xfrm>
            <a:custGeom>
              <a:avLst/>
              <a:gdLst>
                <a:gd name="T0" fmla="*/ 11825 w 3"/>
                <a:gd name="T1" fmla="*/ 0 h 3"/>
                <a:gd name="T2" fmla="*/ 11825 w 3"/>
                <a:gd name="T3" fmla="*/ 0 h 3"/>
                <a:gd name="T4" fmla="*/ 0 w 3"/>
                <a:gd name="T5" fmla="*/ 0 h 3"/>
                <a:gd name="T6" fmla="*/ 0 w 3"/>
                <a:gd name="T7" fmla="*/ 11825 h 3"/>
                <a:gd name="T8" fmla="*/ 11825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0"/>
                  </a:moveTo>
                  <a:lnTo>
                    <a:pt x="3" y="0"/>
                  </a:lnTo>
                  <a:lnTo>
                    <a:pt x="0" y="0"/>
                  </a:lnTo>
                  <a:lnTo>
                    <a:pt x="0"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74" name="Freeform 280"/>
            <p:cNvSpPr/>
            <p:nvPr/>
          </p:nvSpPr>
          <p:spPr bwMode="auto">
            <a:xfrm>
              <a:off x="2134489" y="5790141"/>
              <a:ext cx="11825" cy="11825"/>
            </a:xfrm>
            <a:custGeom>
              <a:avLst/>
              <a:gdLst>
                <a:gd name="T0" fmla="*/ 11825 w 3"/>
                <a:gd name="T1" fmla="*/ 0 h 3"/>
                <a:gd name="T2" fmla="*/ 0 w 3"/>
                <a:gd name="T3" fmla="*/ 0 h 3"/>
                <a:gd name="T4" fmla="*/ 3942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1"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75" name="Freeform 281"/>
            <p:cNvSpPr/>
            <p:nvPr/>
          </p:nvSpPr>
          <p:spPr bwMode="auto">
            <a:xfrm>
              <a:off x="2110839" y="5790141"/>
              <a:ext cx="11825" cy="11825"/>
            </a:xfrm>
            <a:custGeom>
              <a:avLst/>
              <a:gdLst>
                <a:gd name="T0" fmla="*/ 11825 w 3"/>
                <a:gd name="T1" fmla="*/ 0 h 3"/>
                <a:gd name="T2" fmla="*/ 0 w 3"/>
                <a:gd name="T3" fmla="*/ 0 h 3"/>
                <a:gd name="T4" fmla="*/ 7883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2"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76" name="Freeform 282"/>
            <p:cNvSpPr/>
            <p:nvPr/>
          </p:nvSpPr>
          <p:spPr bwMode="auto">
            <a:xfrm>
              <a:off x="2091130" y="5790141"/>
              <a:ext cx="15767" cy="11825"/>
            </a:xfrm>
            <a:custGeom>
              <a:avLst/>
              <a:gdLst>
                <a:gd name="T0" fmla="*/ 15767 w 4"/>
                <a:gd name="T1" fmla="*/ 0 h 3"/>
                <a:gd name="T2" fmla="*/ 0 w 4"/>
                <a:gd name="T3" fmla="*/ 0 h 3"/>
                <a:gd name="T4" fmla="*/ 3942 w 4"/>
                <a:gd name="T5" fmla="*/ 11825 h 3"/>
                <a:gd name="T6" fmla="*/ 15767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0" y="0"/>
                  </a:lnTo>
                  <a:lnTo>
                    <a:pt x="1" y="3"/>
                  </a:lnTo>
                  <a:lnTo>
                    <a:pt x="4"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77" name="Freeform 283"/>
            <p:cNvSpPr/>
            <p:nvPr/>
          </p:nvSpPr>
          <p:spPr bwMode="auto">
            <a:xfrm>
              <a:off x="1925574" y="5667945"/>
              <a:ext cx="67011" cy="145847"/>
            </a:xfrm>
            <a:custGeom>
              <a:avLst/>
              <a:gdLst>
                <a:gd name="T0" fmla="*/ 55843 w 12"/>
                <a:gd name="T1" fmla="*/ 75624 h 27"/>
                <a:gd name="T2" fmla="*/ 50258 w 12"/>
                <a:gd name="T3" fmla="*/ 59419 h 27"/>
                <a:gd name="T4" fmla="*/ 44674 w 12"/>
                <a:gd name="T5" fmla="*/ 70223 h 27"/>
                <a:gd name="T6" fmla="*/ 44674 w 12"/>
                <a:gd name="T7" fmla="*/ 54017 h 27"/>
                <a:gd name="T8" fmla="*/ 27921 w 12"/>
                <a:gd name="T9" fmla="*/ 32410 h 27"/>
                <a:gd name="T10" fmla="*/ 22337 w 12"/>
                <a:gd name="T11" fmla="*/ 37812 h 27"/>
                <a:gd name="T12" fmla="*/ 22337 w 12"/>
                <a:gd name="T13" fmla="*/ 21607 h 27"/>
                <a:gd name="T14" fmla="*/ 0 w 12"/>
                <a:gd name="T15" fmla="*/ 0 h 27"/>
                <a:gd name="T16" fmla="*/ 5584 w 12"/>
                <a:gd name="T17" fmla="*/ 48616 h 27"/>
                <a:gd name="T18" fmla="*/ 22337 w 12"/>
                <a:gd name="T19" fmla="*/ 54017 h 27"/>
                <a:gd name="T20" fmla="*/ 5584 w 12"/>
                <a:gd name="T21" fmla="*/ 59419 h 27"/>
                <a:gd name="T22" fmla="*/ 16753 w 12"/>
                <a:gd name="T23" fmla="*/ 75624 h 27"/>
                <a:gd name="T24" fmla="*/ 33506 w 12"/>
                <a:gd name="T25" fmla="*/ 91830 h 27"/>
                <a:gd name="T26" fmla="*/ 22337 w 12"/>
                <a:gd name="T27" fmla="*/ 91830 h 27"/>
                <a:gd name="T28" fmla="*/ 27921 w 12"/>
                <a:gd name="T29" fmla="*/ 108035 h 27"/>
                <a:gd name="T30" fmla="*/ 50258 w 12"/>
                <a:gd name="T31" fmla="*/ 118838 h 27"/>
                <a:gd name="T32" fmla="*/ 39090 w 12"/>
                <a:gd name="T33" fmla="*/ 118838 h 27"/>
                <a:gd name="T34" fmla="*/ 67011 w 12"/>
                <a:gd name="T35" fmla="*/ 145847 h 27"/>
                <a:gd name="T36" fmla="*/ 61427 w 12"/>
                <a:gd name="T37" fmla="*/ 91830 h 27"/>
                <a:gd name="T38" fmla="*/ 50258 w 12"/>
                <a:gd name="T39" fmla="*/ 97231 h 27"/>
                <a:gd name="T40" fmla="*/ 55843 w 12"/>
                <a:gd name="T41" fmla="*/ 75624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27"/>
                <a:gd name="T65" fmla="*/ 12 w 12"/>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27">
                  <a:moveTo>
                    <a:pt x="10" y="14"/>
                  </a:moveTo>
                  <a:cubicBezTo>
                    <a:pt x="10" y="13"/>
                    <a:pt x="9" y="13"/>
                    <a:pt x="9" y="11"/>
                  </a:cubicBezTo>
                  <a:cubicBezTo>
                    <a:pt x="8" y="13"/>
                    <a:pt x="8" y="13"/>
                    <a:pt x="8" y="13"/>
                  </a:cubicBezTo>
                  <a:cubicBezTo>
                    <a:pt x="8" y="10"/>
                    <a:pt x="8" y="10"/>
                    <a:pt x="8" y="10"/>
                  </a:cubicBezTo>
                  <a:cubicBezTo>
                    <a:pt x="7" y="8"/>
                    <a:pt x="6" y="7"/>
                    <a:pt x="5" y="6"/>
                  </a:cubicBezTo>
                  <a:cubicBezTo>
                    <a:pt x="4" y="7"/>
                    <a:pt x="4" y="7"/>
                    <a:pt x="4" y="7"/>
                  </a:cubicBezTo>
                  <a:cubicBezTo>
                    <a:pt x="4" y="4"/>
                    <a:pt x="4" y="4"/>
                    <a:pt x="4" y="4"/>
                  </a:cubicBezTo>
                  <a:cubicBezTo>
                    <a:pt x="2" y="2"/>
                    <a:pt x="0" y="0"/>
                    <a:pt x="0" y="0"/>
                  </a:cubicBezTo>
                  <a:cubicBezTo>
                    <a:pt x="0" y="0"/>
                    <a:pt x="0" y="4"/>
                    <a:pt x="1" y="9"/>
                  </a:cubicBezTo>
                  <a:cubicBezTo>
                    <a:pt x="4" y="10"/>
                    <a:pt x="4" y="10"/>
                    <a:pt x="4" y="10"/>
                  </a:cubicBezTo>
                  <a:cubicBezTo>
                    <a:pt x="1" y="11"/>
                    <a:pt x="1" y="11"/>
                    <a:pt x="1" y="11"/>
                  </a:cubicBezTo>
                  <a:cubicBezTo>
                    <a:pt x="2" y="12"/>
                    <a:pt x="3" y="13"/>
                    <a:pt x="3" y="14"/>
                  </a:cubicBezTo>
                  <a:cubicBezTo>
                    <a:pt x="6" y="17"/>
                    <a:pt x="6" y="17"/>
                    <a:pt x="6" y="17"/>
                  </a:cubicBezTo>
                  <a:cubicBezTo>
                    <a:pt x="4" y="17"/>
                    <a:pt x="4" y="17"/>
                    <a:pt x="4" y="17"/>
                  </a:cubicBezTo>
                  <a:cubicBezTo>
                    <a:pt x="4" y="18"/>
                    <a:pt x="5" y="19"/>
                    <a:pt x="5" y="20"/>
                  </a:cubicBezTo>
                  <a:cubicBezTo>
                    <a:pt x="9" y="22"/>
                    <a:pt x="9" y="22"/>
                    <a:pt x="9" y="22"/>
                  </a:cubicBezTo>
                  <a:cubicBezTo>
                    <a:pt x="7" y="22"/>
                    <a:pt x="7" y="22"/>
                    <a:pt x="7" y="22"/>
                  </a:cubicBezTo>
                  <a:cubicBezTo>
                    <a:pt x="8" y="24"/>
                    <a:pt x="10" y="25"/>
                    <a:pt x="12" y="27"/>
                  </a:cubicBezTo>
                  <a:cubicBezTo>
                    <a:pt x="12" y="23"/>
                    <a:pt x="12" y="19"/>
                    <a:pt x="11" y="17"/>
                  </a:cubicBezTo>
                  <a:cubicBezTo>
                    <a:pt x="9" y="18"/>
                    <a:pt x="9" y="18"/>
                    <a:pt x="9" y="18"/>
                  </a:cubicBezTo>
                  <a:lnTo>
                    <a:pt x="10" y="14"/>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78" name="Freeform 284"/>
            <p:cNvSpPr/>
            <p:nvPr/>
          </p:nvSpPr>
          <p:spPr bwMode="auto">
            <a:xfrm>
              <a:off x="1988643" y="5742839"/>
              <a:ext cx="0" cy="3942"/>
            </a:xfrm>
            <a:custGeom>
              <a:avLst/>
              <a:gdLst>
                <a:gd name="T0" fmla="*/ 3942 h 1"/>
                <a:gd name="T1" fmla="*/ 0 h 1"/>
                <a:gd name="T2" fmla="*/ 3942 h 1"/>
                <a:gd name="T3" fmla="*/ 3942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79" name="Freeform 285"/>
            <p:cNvSpPr/>
            <p:nvPr/>
          </p:nvSpPr>
          <p:spPr bwMode="auto">
            <a:xfrm>
              <a:off x="1988643" y="5790141"/>
              <a:ext cx="3942" cy="15767"/>
            </a:xfrm>
            <a:custGeom>
              <a:avLst/>
              <a:gdLst>
                <a:gd name="T0" fmla="*/ 3942 w 1"/>
                <a:gd name="T1" fmla="*/ 15767 h 3"/>
                <a:gd name="T2" fmla="*/ 0 w 1"/>
                <a:gd name="T3" fmla="*/ 0 h 3"/>
                <a:gd name="T4" fmla="*/ 3942 w 1"/>
                <a:gd name="T5" fmla="*/ 15767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1" y="3"/>
                  </a:moveTo>
                  <a:cubicBezTo>
                    <a:pt x="0" y="0"/>
                    <a:pt x="0" y="0"/>
                    <a:pt x="0" y="0"/>
                  </a:cubicBezTo>
                  <a:cubicBezTo>
                    <a:pt x="0" y="1"/>
                    <a:pt x="1" y="2"/>
                    <a:pt x="1"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80" name="Freeform 286"/>
            <p:cNvSpPr/>
            <p:nvPr/>
          </p:nvSpPr>
          <p:spPr bwMode="auto">
            <a:xfrm>
              <a:off x="1976817" y="5656119"/>
              <a:ext cx="39418" cy="157672"/>
            </a:xfrm>
            <a:custGeom>
              <a:avLst/>
              <a:gdLst>
                <a:gd name="T0" fmla="*/ 39418 w 7"/>
                <a:gd name="T1" fmla="*/ 70681 h 29"/>
                <a:gd name="T2" fmla="*/ 28156 w 7"/>
                <a:gd name="T3" fmla="*/ 76118 h 29"/>
                <a:gd name="T4" fmla="*/ 39418 w 7"/>
                <a:gd name="T5" fmla="*/ 65244 h 29"/>
                <a:gd name="T6" fmla="*/ 33787 w 7"/>
                <a:gd name="T7" fmla="*/ 38059 h 29"/>
                <a:gd name="T8" fmla="*/ 22525 w 7"/>
                <a:gd name="T9" fmla="*/ 43496 h 29"/>
                <a:gd name="T10" fmla="*/ 33787 w 7"/>
                <a:gd name="T11" fmla="*/ 27185 h 29"/>
                <a:gd name="T12" fmla="*/ 16893 w 7"/>
                <a:gd name="T13" fmla="*/ 0 h 29"/>
                <a:gd name="T14" fmla="*/ 5631 w 7"/>
                <a:gd name="T15" fmla="*/ 43496 h 29"/>
                <a:gd name="T16" fmla="*/ 16893 w 7"/>
                <a:gd name="T17" fmla="*/ 54370 h 29"/>
                <a:gd name="T18" fmla="*/ 0 w 7"/>
                <a:gd name="T19" fmla="*/ 54370 h 29"/>
                <a:gd name="T20" fmla="*/ 0 w 7"/>
                <a:gd name="T21" fmla="*/ 70681 h 29"/>
                <a:gd name="T22" fmla="*/ 11262 w 7"/>
                <a:gd name="T23" fmla="*/ 86991 h 29"/>
                <a:gd name="T24" fmla="*/ 11262 w 7"/>
                <a:gd name="T25" fmla="*/ 92428 h 29"/>
                <a:gd name="T26" fmla="*/ 11262 w 7"/>
                <a:gd name="T27" fmla="*/ 92428 h 29"/>
                <a:gd name="T28" fmla="*/ 16893 w 7"/>
                <a:gd name="T29" fmla="*/ 157672 h 29"/>
                <a:gd name="T30" fmla="*/ 39418 w 7"/>
                <a:gd name="T31" fmla="*/ 103302 h 29"/>
                <a:gd name="T32" fmla="*/ 28156 w 7"/>
                <a:gd name="T33" fmla="*/ 108739 h 29"/>
                <a:gd name="T34" fmla="*/ 39418 w 7"/>
                <a:gd name="T35" fmla="*/ 92428 h 29"/>
                <a:gd name="T36" fmla="*/ 39418 w 7"/>
                <a:gd name="T37" fmla="*/ 70681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29"/>
                <a:gd name="T59" fmla="*/ 7 w 7"/>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29">
                  <a:moveTo>
                    <a:pt x="7" y="13"/>
                  </a:moveTo>
                  <a:cubicBezTo>
                    <a:pt x="5" y="14"/>
                    <a:pt x="5" y="14"/>
                    <a:pt x="5" y="14"/>
                  </a:cubicBezTo>
                  <a:cubicBezTo>
                    <a:pt x="7" y="12"/>
                    <a:pt x="7" y="12"/>
                    <a:pt x="7" y="12"/>
                  </a:cubicBezTo>
                  <a:cubicBezTo>
                    <a:pt x="7" y="10"/>
                    <a:pt x="6" y="8"/>
                    <a:pt x="6" y="7"/>
                  </a:cubicBezTo>
                  <a:cubicBezTo>
                    <a:pt x="4" y="8"/>
                    <a:pt x="4" y="8"/>
                    <a:pt x="4" y="8"/>
                  </a:cubicBezTo>
                  <a:cubicBezTo>
                    <a:pt x="6" y="5"/>
                    <a:pt x="6" y="5"/>
                    <a:pt x="6" y="5"/>
                  </a:cubicBezTo>
                  <a:cubicBezTo>
                    <a:pt x="5" y="2"/>
                    <a:pt x="3" y="0"/>
                    <a:pt x="3" y="0"/>
                  </a:cubicBezTo>
                  <a:cubicBezTo>
                    <a:pt x="3" y="0"/>
                    <a:pt x="2" y="4"/>
                    <a:pt x="1" y="8"/>
                  </a:cubicBezTo>
                  <a:cubicBezTo>
                    <a:pt x="3" y="10"/>
                    <a:pt x="3" y="10"/>
                    <a:pt x="3" y="10"/>
                  </a:cubicBezTo>
                  <a:cubicBezTo>
                    <a:pt x="0" y="10"/>
                    <a:pt x="0" y="10"/>
                    <a:pt x="0" y="10"/>
                  </a:cubicBezTo>
                  <a:cubicBezTo>
                    <a:pt x="0" y="11"/>
                    <a:pt x="0" y="12"/>
                    <a:pt x="0" y="13"/>
                  </a:cubicBezTo>
                  <a:cubicBezTo>
                    <a:pt x="0" y="14"/>
                    <a:pt x="1" y="15"/>
                    <a:pt x="2" y="16"/>
                  </a:cubicBezTo>
                  <a:cubicBezTo>
                    <a:pt x="2" y="17"/>
                    <a:pt x="2" y="17"/>
                    <a:pt x="2" y="17"/>
                  </a:cubicBezTo>
                  <a:cubicBezTo>
                    <a:pt x="2" y="17"/>
                    <a:pt x="2" y="17"/>
                    <a:pt x="2" y="17"/>
                  </a:cubicBezTo>
                  <a:cubicBezTo>
                    <a:pt x="3" y="20"/>
                    <a:pt x="4" y="24"/>
                    <a:pt x="3" y="29"/>
                  </a:cubicBezTo>
                  <a:cubicBezTo>
                    <a:pt x="6" y="25"/>
                    <a:pt x="6" y="23"/>
                    <a:pt x="7" y="19"/>
                  </a:cubicBezTo>
                  <a:cubicBezTo>
                    <a:pt x="5" y="20"/>
                    <a:pt x="5" y="20"/>
                    <a:pt x="5" y="20"/>
                  </a:cubicBezTo>
                  <a:cubicBezTo>
                    <a:pt x="7" y="17"/>
                    <a:pt x="7" y="17"/>
                    <a:pt x="7" y="17"/>
                  </a:cubicBezTo>
                  <a:cubicBezTo>
                    <a:pt x="7" y="16"/>
                    <a:pt x="7" y="15"/>
                    <a:pt x="7" y="1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81" name="Freeform 287"/>
            <p:cNvSpPr/>
            <p:nvPr/>
          </p:nvSpPr>
          <p:spPr bwMode="auto">
            <a:xfrm>
              <a:off x="1992584" y="5805908"/>
              <a:ext cx="0" cy="7884"/>
            </a:xfrm>
            <a:custGeom>
              <a:avLst/>
              <a:gdLst>
                <a:gd name="T0" fmla="*/ 7884 h 2"/>
                <a:gd name="T1" fmla="*/ 7884 h 2"/>
                <a:gd name="T2" fmla="*/ 0 h 2"/>
                <a:gd name="T3" fmla="*/ 7884 h 2"/>
                <a:gd name="T4" fmla="*/ 0 60000 65536"/>
                <a:gd name="T5" fmla="*/ 0 60000 65536"/>
                <a:gd name="T6" fmla="*/ 0 60000 65536"/>
                <a:gd name="T7" fmla="*/ 0 60000 65536"/>
                <a:gd name="T8" fmla="*/ 0 h 2"/>
                <a:gd name="T9" fmla="*/ 2 h 2"/>
              </a:gdLst>
              <a:ahLst/>
              <a:cxnLst>
                <a:cxn ang="T4">
                  <a:pos x="0" y="T0"/>
                </a:cxn>
                <a:cxn ang="T5">
                  <a:pos x="0" y="T1"/>
                </a:cxn>
                <a:cxn ang="T6">
                  <a:pos x="0" y="T2"/>
                </a:cxn>
                <a:cxn ang="T7">
                  <a:pos x="0" y="T3"/>
                </a:cxn>
              </a:cxnLst>
              <a:rect l="0" t="T8" r="0" b="T9"/>
              <a:pathLst>
                <a:path h="2">
                  <a:moveTo>
                    <a:pt x="0" y="2"/>
                  </a:moveTo>
                  <a:lnTo>
                    <a:pt x="0" y="2"/>
                  </a:lnTo>
                  <a:lnTo>
                    <a:pt x="0" y="0"/>
                  </a:lnTo>
                  <a:lnTo>
                    <a:pt x="0" y="2"/>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82" name="Freeform 288"/>
            <p:cNvSpPr/>
            <p:nvPr/>
          </p:nvSpPr>
          <p:spPr bwMode="auto">
            <a:xfrm>
              <a:off x="1901923" y="6026649"/>
              <a:ext cx="291693" cy="137963"/>
            </a:xfrm>
            <a:custGeom>
              <a:avLst/>
              <a:gdLst>
                <a:gd name="T0" fmla="*/ 54017 w 54"/>
                <a:gd name="T1" fmla="*/ 132657 h 26"/>
                <a:gd name="T2" fmla="*/ 5402 w 54"/>
                <a:gd name="T3" fmla="*/ 106125 h 26"/>
                <a:gd name="T4" fmla="*/ 32410 w 54"/>
                <a:gd name="T5" fmla="*/ 53063 h 26"/>
                <a:gd name="T6" fmla="*/ 237676 w 54"/>
                <a:gd name="T7" fmla="*/ 0 h 26"/>
                <a:gd name="T8" fmla="*/ 286291 w 54"/>
                <a:gd name="T9" fmla="*/ 31838 h 26"/>
                <a:gd name="T10" fmla="*/ 259283 w 54"/>
                <a:gd name="T11" fmla="*/ 84900 h 26"/>
                <a:gd name="T12" fmla="*/ 54017 w 54"/>
                <a:gd name="T13" fmla="*/ 132657 h 26"/>
                <a:gd name="T14" fmla="*/ 0 60000 65536"/>
                <a:gd name="T15" fmla="*/ 0 60000 65536"/>
                <a:gd name="T16" fmla="*/ 0 60000 65536"/>
                <a:gd name="T17" fmla="*/ 0 60000 65536"/>
                <a:gd name="T18" fmla="*/ 0 60000 65536"/>
                <a:gd name="T19" fmla="*/ 0 60000 65536"/>
                <a:gd name="T20" fmla="*/ 0 60000 65536"/>
                <a:gd name="T21" fmla="*/ 0 w 54"/>
                <a:gd name="T22" fmla="*/ 0 h 26"/>
                <a:gd name="T23" fmla="*/ 54 w 5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26">
                  <a:moveTo>
                    <a:pt x="10" y="25"/>
                  </a:moveTo>
                  <a:cubicBezTo>
                    <a:pt x="6" y="26"/>
                    <a:pt x="2" y="24"/>
                    <a:pt x="1" y="20"/>
                  </a:cubicBezTo>
                  <a:cubicBezTo>
                    <a:pt x="0" y="16"/>
                    <a:pt x="2" y="11"/>
                    <a:pt x="6" y="10"/>
                  </a:cubicBezTo>
                  <a:cubicBezTo>
                    <a:pt x="44" y="0"/>
                    <a:pt x="44" y="0"/>
                    <a:pt x="44" y="0"/>
                  </a:cubicBezTo>
                  <a:cubicBezTo>
                    <a:pt x="48" y="0"/>
                    <a:pt x="52" y="2"/>
                    <a:pt x="53" y="6"/>
                  </a:cubicBezTo>
                  <a:cubicBezTo>
                    <a:pt x="54" y="10"/>
                    <a:pt x="52" y="15"/>
                    <a:pt x="48" y="16"/>
                  </a:cubicBezTo>
                  <a:lnTo>
                    <a:pt x="10" y="2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83" name="Freeform 289"/>
            <p:cNvSpPr/>
            <p:nvPr/>
          </p:nvSpPr>
          <p:spPr bwMode="auto">
            <a:xfrm>
              <a:off x="2016235" y="6006940"/>
              <a:ext cx="94603" cy="35476"/>
            </a:xfrm>
            <a:custGeom>
              <a:avLst/>
              <a:gdLst>
                <a:gd name="T0" fmla="*/ 57813 w 18"/>
                <a:gd name="T1" fmla="*/ 5068 h 7"/>
                <a:gd name="T2" fmla="*/ 0 w 18"/>
                <a:gd name="T3" fmla="*/ 35476 h 7"/>
                <a:gd name="T4" fmla="*/ 94603 w 18"/>
                <a:gd name="T5" fmla="*/ 5068 h 7"/>
                <a:gd name="T6" fmla="*/ 57813 w 18"/>
                <a:gd name="T7" fmla="*/ 5068 h 7"/>
                <a:gd name="T8" fmla="*/ 0 60000 65536"/>
                <a:gd name="T9" fmla="*/ 0 60000 65536"/>
                <a:gd name="T10" fmla="*/ 0 60000 65536"/>
                <a:gd name="T11" fmla="*/ 0 60000 65536"/>
                <a:gd name="T12" fmla="*/ 0 w 18"/>
                <a:gd name="T13" fmla="*/ 0 h 7"/>
                <a:gd name="T14" fmla="*/ 18 w 18"/>
                <a:gd name="T15" fmla="*/ 7 h 7"/>
              </a:gdLst>
              <a:ahLst/>
              <a:cxnLst>
                <a:cxn ang="T8">
                  <a:pos x="T0" y="T1"/>
                </a:cxn>
                <a:cxn ang="T9">
                  <a:pos x="T2" y="T3"/>
                </a:cxn>
                <a:cxn ang="T10">
                  <a:pos x="T4" y="T5"/>
                </a:cxn>
                <a:cxn ang="T11">
                  <a:pos x="T6" y="T7"/>
                </a:cxn>
              </a:cxnLst>
              <a:rect l="T12" t="T13" r="T14" b="T15"/>
              <a:pathLst>
                <a:path w="18" h="7">
                  <a:moveTo>
                    <a:pt x="11" y="1"/>
                  </a:moveTo>
                  <a:cubicBezTo>
                    <a:pt x="0" y="7"/>
                    <a:pt x="0" y="7"/>
                    <a:pt x="0" y="7"/>
                  </a:cubicBezTo>
                  <a:cubicBezTo>
                    <a:pt x="18" y="1"/>
                    <a:pt x="18" y="1"/>
                    <a:pt x="18" y="1"/>
                  </a:cubicBezTo>
                  <a:cubicBezTo>
                    <a:pt x="16" y="0"/>
                    <a:pt x="13" y="0"/>
                    <a:pt x="11"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84" name="Freeform 290"/>
            <p:cNvSpPr/>
            <p:nvPr/>
          </p:nvSpPr>
          <p:spPr bwMode="auto">
            <a:xfrm>
              <a:off x="1976817" y="6105485"/>
              <a:ext cx="342937" cy="540027"/>
            </a:xfrm>
            <a:custGeom>
              <a:avLst/>
              <a:gdLst>
                <a:gd name="T0" fmla="*/ 332050 w 63"/>
                <a:gd name="T1" fmla="*/ 286214 h 100"/>
                <a:gd name="T2" fmla="*/ 293946 w 63"/>
                <a:gd name="T3" fmla="*/ 264613 h 100"/>
                <a:gd name="T4" fmla="*/ 223181 w 63"/>
                <a:gd name="T5" fmla="*/ 264613 h 100"/>
                <a:gd name="T6" fmla="*/ 223181 w 63"/>
                <a:gd name="T7" fmla="*/ 0 h 100"/>
                <a:gd name="T8" fmla="*/ 190521 w 63"/>
                <a:gd name="T9" fmla="*/ 21601 h 100"/>
                <a:gd name="T10" fmla="*/ 0 w 63"/>
                <a:gd name="T11" fmla="*/ 75604 h 100"/>
                <a:gd name="T12" fmla="*/ 0 w 63"/>
                <a:gd name="T13" fmla="*/ 280814 h 100"/>
                <a:gd name="T14" fmla="*/ 92539 w 63"/>
                <a:gd name="T15" fmla="*/ 367218 h 100"/>
                <a:gd name="T16" fmla="*/ 97982 w 63"/>
                <a:gd name="T17" fmla="*/ 367218 h 100"/>
                <a:gd name="T18" fmla="*/ 108869 w 63"/>
                <a:gd name="T19" fmla="*/ 367218 h 100"/>
                <a:gd name="T20" fmla="*/ 234068 w 63"/>
                <a:gd name="T21" fmla="*/ 367218 h 100"/>
                <a:gd name="T22" fmla="*/ 234068 w 63"/>
                <a:gd name="T23" fmla="*/ 496825 h 100"/>
                <a:gd name="T24" fmla="*/ 283059 w 63"/>
                <a:gd name="T25" fmla="*/ 540027 h 100"/>
                <a:gd name="T26" fmla="*/ 293946 w 63"/>
                <a:gd name="T27" fmla="*/ 540027 h 100"/>
                <a:gd name="T28" fmla="*/ 342937 w 63"/>
                <a:gd name="T29" fmla="*/ 496825 h 100"/>
                <a:gd name="T30" fmla="*/ 342937 w 63"/>
                <a:gd name="T31" fmla="*/ 313216 h 100"/>
                <a:gd name="T32" fmla="*/ 332050 w 63"/>
                <a:gd name="T33" fmla="*/ 286214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00"/>
                <a:gd name="T53" fmla="*/ 63 w 63"/>
                <a:gd name="T54" fmla="*/ 100 h 1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00">
                  <a:moveTo>
                    <a:pt x="61" y="53"/>
                  </a:moveTo>
                  <a:cubicBezTo>
                    <a:pt x="59" y="51"/>
                    <a:pt x="56" y="49"/>
                    <a:pt x="54" y="49"/>
                  </a:cubicBezTo>
                  <a:cubicBezTo>
                    <a:pt x="41" y="49"/>
                    <a:pt x="41" y="49"/>
                    <a:pt x="41" y="49"/>
                  </a:cubicBezTo>
                  <a:cubicBezTo>
                    <a:pt x="41" y="0"/>
                    <a:pt x="41" y="0"/>
                    <a:pt x="41" y="0"/>
                  </a:cubicBezTo>
                  <a:cubicBezTo>
                    <a:pt x="39" y="3"/>
                    <a:pt x="37" y="4"/>
                    <a:pt x="35" y="4"/>
                  </a:cubicBezTo>
                  <a:cubicBezTo>
                    <a:pt x="0" y="14"/>
                    <a:pt x="0" y="14"/>
                    <a:pt x="0" y="14"/>
                  </a:cubicBezTo>
                  <a:cubicBezTo>
                    <a:pt x="0" y="52"/>
                    <a:pt x="0" y="52"/>
                    <a:pt x="0" y="52"/>
                  </a:cubicBezTo>
                  <a:cubicBezTo>
                    <a:pt x="0" y="61"/>
                    <a:pt x="7" y="68"/>
                    <a:pt x="17" y="68"/>
                  </a:cubicBezTo>
                  <a:cubicBezTo>
                    <a:pt x="18" y="68"/>
                    <a:pt x="18" y="68"/>
                    <a:pt x="18" y="68"/>
                  </a:cubicBezTo>
                  <a:cubicBezTo>
                    <a:pt x="18" y="68"/>
                    <a:pt x="20" y="68"/>
                    <a:pt x="20" y="68"/>
                  </a:cubicBezTo>
                  <a:cubicBezTo>
                    <a:pt x="43" y="68"/>
                    <a:pt x="43" y="68"/>
                    <a:pt x="43" y="68"/>
                  </a:cubicBezTo>
                  <a:cubicBezTo>
                    <a:pt x="43" y="92"/>
                    <a:pt x="43" y="92"/>
                    <a:pt x="43" y="92"/>
                  </a:cubicBezTo>
                  <a:cubicBezTo>
                    <a:pt x="43" y="96"/>
                    <a:pt x="47" y="100"/>
                    <a:pt x="52" y="100"/>
                  </a:cubicBezTo>
                  <a:cubicBezTo>
                    <a:pt x="54" y="100"/>
                    <a:pt x="54" y="100"/>
                    <a:pt x="54" y="100"/>
                  </a:cubicBezTo>
                  <a:cubicBezTo>
                    <a:pt x="59" y="100"/>
                    <a:pt x="63" y="96"/>
                    <a:pt x="63" y="92"/>
                  </a:cubicBezTo>
                  <a:cubicBezTo>
                    <a:pt x="63" y="58"/>
                    <a:pt x="63" y="58"/>
                    <a:pt x="63" y="58"/>
                  </a:cubicBezTo>
                  <a:cubicBezTo>
                    <a:pt x="63" y="56"/>
                    <a:pt x="62" y="54"/>
                    <a:pt x="61" y="5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85" name="Freeform 291"/>
            <p:cNvSpPr/>
            <p:nvPr/>
          </p:nvSpPr>
          <p:spPr bwMode="auto">
            <a:xfrm>
              <a:off x="2106897" y="5963580"/>
              <a:ext cx="469074" cy="118254"/>
            </a:xfrm>
            <a:custGeom>
              <a:avLst/>
              <a:gdLst>
                <a:gd name="T0" fmla="*/ 469074 w 119"/>
                <a:gd name="T1" fmla="*/ 0 h 30"/>
                <a:gd name="T2" fmla="*/ 0 w 119"/>
                <a:gd name="T3" fmla="*/ 118254 h 30"/>
                <a:gd name="T4" fmla="*/ 0 w 119"/>
                <a:gd name="T5" fmla="*/ 106429 h 30"/>
                <a:gd name="T6" fmla="*/ 469074 w 119"/>
                <a:gd name="T7" fmla="*/ 0 h 30"/>
                <a:gd name="T8" fmla="*/ 469074 w 119"/>
                <a:gd name="T9" fmla="*/ 0 h 30"/>
                <a:gd name="T10" fmla="*/ 0 60000 65536"/>
                <a:gd name="T11" fmla="*/ 0 60000 65536"/>
                <a:gd name="T12" fmla="*/ 0 60000 65536"/>
                <a:gd name="T13" fmla="*/ 0 60000 65536"/>
                <a:gd name="T14" fmla="*/ 0 60000 65536"/>
                <a:gd name="T15" fmla="*/ 0 w 119"/>
                <a:gd name="T16" fmla="*/ 0 h 30"/>
                <a:gd name="T17" fmla="*/ 119 w 119"/>
                <a:gd name="T18" fmla="*/ 30 h 30"/>
              </a:gdLst>
              <a:ahLst/>
              <a:cxnLst>
                <a:cxn ang="T10">
                  <a:pos x="T0" y="T1"/>
                </a:cxn>
                <a:cxn ang="T11">
                  <a:pos x="T2" y="T3"/>
                </a:cxn>
                <a:cxn ang="T12">
                  <a:pos x="T4" y="T5"/>
                </a:cxn>
                <a:cxn ang="T13">
                  <a:pos x="T6" y="T7"/>
                </a:cxn>
                <a:cxn ang="T14">
                  <a:pos x="T8" y="T9"/>
                </a:cxn>
              </a:cxnLst>
              <a:rect l="T15" t="T16" r="T17" b="T18"/>
              <a:pathLst>
                <a:path w="119" h="30">
                  <a:moveTo>
                    <a:pt x="119" y="0"/>
                  </a:moveTo>
                  <a:lnTo>
                    <a:pt x="0" y="30"/>
                  </a:lnTo>
                  <a:lnTo>
                    <a:pt x="0" y="27"/>
                  </a:lnTo>
                  <a:lnTo>
                    <a:pt x="119"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86" name="Freeform 292"/>
            <p:cNvSpPr/>
            <p:nvPr/>
          </p:nvSpPr>
          <p:spPr bwMode="auto">
            <a:xfrm>
              <a:off x="2205442" y="5967522"/>
              <a:ext cx="275926" cy="70952"/>
            </a:xfrm>
            <a:custGeom>
              <a:avLst/>
              <a:gdLst>
                <a:gd name="T0" fmla="*/ 265105 w 51"/>
                <a:gd name="T1" fmla="*/ 0 h 13"/>
                <a:gd name="T2" fmla="*/ 108206 w 51"/>
                <a:gd name="T3" fmla="*/ 27289 h 13"/>
                <a:gd name="T4" fmla="*/ 0 w 51"/>
                <a:gd name="T5" fmla="*/ 38205 h 13"/>
                <a:gd name="T6" fmla="*/ 10821 w 51"/>
                <a:gd name="T7" fmla="*/ 70952 h 13"/>
                <a:gd name="T8" fmla="*/ 275926 w 51"/>
                <a:gd name="T9" fmla="*/ 0 h 13"/>
                <a:gd name="T10" fmla="*/ 265105 w 51"/>
                <a:gd name="T11" fmla="*/ 0 h 13"/>
                <a:gd name="T12" fmla="*/ 0 60000 65536"/>
                <a:gd name="T13" fmla="*/ 0 60000 65536"/>
                <a:gd name="T14" fmla="*/ 0 60000 65536"/>
                <a:gd name="T15" fmla="*/ 0 60000 65536"/>
                <a:gd name="T16" fmla="*/ 0 60000 65536"/>
                <a:gd name="T17" fmla="*/ 0 60000 65536"/>
                <a:gd name="T18" fmla="*/ 0 w 51"/>
                <a:gd name="T19" fmla="*/ 0 h 13"/>
                <a:gd name="T20" fmla="*/ 51 w 5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1" h="13">
                  <a:moveTo>
                    <a:pt x="49" y="0"/>
                  </a:moveTo>
                  <a:cubicBezTo>
                    <a:pt x="20" y="5"/>
                    <a:pt x="20" y="5"/>
                    <a:pt x="20" y="5"/>
                  </a:cubicBezTo>
                  <a:cubicBezTo>
                    <a:pt x="0" y="7"/>
                    <a:pt x="0" y="7"/>
                    <a:pt x="0" y="7"/>
                  </a:cubicBezTo>
                  <a:cubicBezTo>
                    <a:pt x="1" y="8"/>
                    <a:pt x="2" y="10"/>
                    <a:pt x="2" y="13"/>
                  </a:cubicBezTo>
                  <a:cubicBezTo>
                    <a:pt x="51" y="0"/>
                    <a:pt x="51" y="0"/>
                    <a:pt x="51" y="0"/>
                  </a:cubicBezTo>
                  <a:lnTo>
                    <a:pt x="49"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87" name="Freeform 293"/>
            <p:cNvSpPr/>
            <p:nvPr/>
          </p:nvSpPr>
          <p:spPr bwMode="auto">
            <a:xfrm>
              <a:off x="2221209" y="5987231"/>
              <a:ext cx="299577" cy="98545"/>
            </a:xfrm>
            <a:custGeom>
              <a:avLst/>
              <a:gdLst>
                <a:gd name="T0" fmla="*/ 294130 w 55"/>
                <a:gd name="T1" fmla="*/ 0 h 18"/>
                <a:gd name="T2" fmla="*/ 0 w 55"/>
                <a:gd name="T3" fmla="*/ 76646 h 18"/>
                <a:gd name="T4" fmla="*/ 0 w 55"/>
                <a:gd name="T5" fmla="*/ 98545 h 18"/>
                <a:gd name="T6" fmla="*/ 98043 w 55"/>
                <a:gd name="T7" fmla="*/ 93070 h 18"/>
                <a:gd name="T8" fmla="*/ 103490 w 55"/>
                <a:gd name="T9" fmla="*/ 93070 h 18"/>
                <a:gd name="T10" fmla="*/ 261449 w 55"/>
                <a:gd name="T11" fmla="*/ 65697 h 18"/>
                <a:gd name="T12" fmla="*/ 299577 w 55"/>
                <a:gd name="T13" fmla="*/ 16424 h 18"/>
                <a:gd name="T14" fmla="*/ 294130 w 5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8"/>
                <a:gd name="T26" fmla="*/ 55 w 5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8">
                  <a:moveTo>
                    <a:pt x="54" y="0"/>
                  </a:moveTo>
                  <a:cubicBezTo>
                    <a:pt x="0" y="14"/>
                    <a:pt x="0" y="14"/>
                    <a:pt x="0" y="14"/>
                  </a:cubicBezTo>
                  <a:cubicBezTo>
                    <a:pt x="0" y="18"/>
                    <a:pt x="0" y="18"/>
                    <a:pt x="0" y="18"/>
                  </a:cubicBezTo>
                  <a:cubicBezTo>
                    <a:pt x="18" y="17"/>
                    <a:pt x="18" y="17"/>
                    <a:pt x="18" y="17"/>
                  </a:cubicBezTo>
                  <a:cubicBezTo>
                    <a:pt x="18" y="17"/>
                    <a:pt x="18" y="17"/>
                    <a:pt x="19" y="17"/>
                  </a:cubicBezTo>
                  <a:cubicBezTo>
                    <a:pt x="48" y="12"/>
                    <a:pt x="48" y="12"/>
                    <a:pt x="48" y="12"/>
                  </a:cubicBezTo>
                  <a:cubicBezTo>
                    <a:pt x="52" y="11"/>
                    <a:pt x="55" y="7"/>
                    <a:pt x="55" y="3"/>
                  </a:cubicBezTo>
                  <a:cubicBezTo>
                    <a:pt x="55" y="2"/>
                    <a:pt x="54" y="2"/>
                    <a:pt x="5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88" name="Freeform 294"/>
            <p:cNvSpPr/>
            <p:nvPr/>
          </p:nvSpPr>
          <p:spPr bwMode="auto">
            <a:xfrm>
              <a:off x="1980759" y="5971464"/>
              <a:ext cx="185265" cy="67011"/>
            </a:xfrm>
            <a:custGeom>
              <a:avLst/>
              <a:gdLst>
                <a:gd name="T0" fmla="*/ 130775 w 34"/>
                <a:gd name="T1" fmla="*/ 0 h 12"/>
                <a:gd name="T2" fmla="*/ 87184 w 34"/>
                <a:gd name="T3" fmla="*/ 0 h 12"/>
                <a:gd name="T4" fmla="*/ 0 w 34"/>
                <a:gd name="T5" fmla="*/ 67011 h 12"/>
                <a:gd name="T6" fmla="*/ 81735 w 34"/>
                <a:gd name="T7" fmla="*/ 22337 h 12"/>
                <a:gd name="T8" fmla="*/ 98081 w 34"/>
                <a:gd name="T9" fmla="*/ 16753 h 12"/>
                <a:gd name="T10" fmla="*/ 158020 w 34"/>
                <a:gd name="T11" fmla="*/ 39090 h 12"/>
                <a:gd name="T12" fmla="*/ 163469 w 34"/>
                <a:gd name="T13" fmla="*/ 33506 h 12"/>
                <a:gd name="T14" fmla="*/ 174367 w 34"/>
                <a:gd name="T15" fmla="*/ 39090 h 12"/>
                <a:gd name="T16" fmla="*/ 185265 w 34"/>
                <a:gd name="T17" fmla="*/ 16753 h 12"/>
                <a:gd name="T18" fmla="*/ 130775 w 34"/>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2"/>
                <a:gd name="T32" fmla="*/ 34 w 3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2">
                  <a:moveTo>
                    <a:pt x="24" y="0"/>
                  </a:moveTo>
                  <a:cubicBezTo>
                    <a:pt x="16" y="0"/>
                    <a:pt x="16" y="0"/>
                    <a:pt x="16" y="0"/>
                  </a:cubicBezTo>
                  <a:cubicBezTo>
                    <a:pt x="8" y="0"/>
                    <a:pt x="2" y="5"/>
                    <a:pt x="0" y="12"/>
                  </a:cubicBezTo>
                  <a:cubicBezTo>
                    <a:pt x="15" y="4"/>
                    <a:pt x="15" y="4"/>
                    <a:pt x="15" y="4"/>
                  </a:cubicBezTo>
                  <a:cubicBezTo>
                    <a:pt x="16" y="3"/>
                    <a:pt x="17" y="3"/>
                    <a:pt x="18" y="3"/>
                  </a:cubicBezTo>
                  <a:cubicBezTo>
                    <a:pt x="22" y="2"/>
                    <a:pt x="26" y="3"/>
                    <a:pt x="29" y="7"/>
                  </a:cubicBezTo>
                  <a:cubicBezTo>
                    <a:pt x="29" y="6"/>
                    <a:pt x="30" y="6"/>
                    <a:pt x="30" y="6"/>
                  </a:cubicBezTo>
                  <a:cubicBezTo>
                    <a:pt x="31" y="6"/>
                    <a:pt x="32" y="6"/>
                    <a:pt x="32" y="7"/>
                  </a:cubicBezTo>
                  <a:cubicBezTo>
                    <a:pt x="34" y="3"/>
                    <a:pt x="34" y="3"/>
                    <a:pt x="34" y="3"/>
                  </a:cubicBezTo>
                  <a:cubicBezTo>
                    <a:pt x="31" y="1"/>
                    <a:pt x="28" y="0"/>
                    <a:pt x="2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89" name="Freeform 295"/>
            <p:cNvSpPr/>
            <p:nvPr/>
          </p:nvSpPr>
          <p:spPr bwMode="auto">
            <a:xfrm>
              <a:off x="2189675" y="6014823"/>
              <a:ext cx="0" cy="7884"/>
            </a:xfrm>
            <a:custGeom>
              <a:avLst/>
              <a:gdLst>
                <a:gd name="T0" fmla="*/ 7884 h 1"/>
                <a:gd name="T1" fmla="*/ 0 h 1"/>
                <a:gd name="T2" fmla="*/ 7884 h 1"/>
                <a:gd name="T3" fmla="*/ 7884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cubicBezTo>
                    <a:pt x="0" y="1"/>
                    <a:pt x="0" y="1"/>
                    <a:pt x="0" y="0"/>
                  </a:cubicBezTo>
                  <a:cubicBezTo>
                    <a:pt x="0" y="1"/>
                    <a:pt x="0" y="1"/>
                    <a:pt x="0" y="1"/>
                  </a:cubicBezTo>
                  <a:cubicBezTo>
                    <a:pt x="0" y="1"/>
                    <a:pt x="0" y="1"/>
                    <a:pt x="0"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90" name="Freeform 296"/>
            <p:cNvSpPr/>
            <p:nvPr/>
          </p:nvSpPr>
          <p:spPr bwMode="auto">
            <a:xfrm>
              <a:off x="2418299" y="6042416"/>
              <a:ext cx="118254" cy="299577"/>
            </a:xfrm>
            <a:custGeom>
              <a:avLst/>
              <a:gdLst>
                <a:gd name="T0" fmla="*/ 102128 w 22"/>
                <a:gd name="T1" fmla="*/ 16049 h 56"/>
                <a:gd name="T2" fmla="*/ 102128 w 22"/>
                <a:gd name="T3" fmla="*/ 0 h 56"/>
                <a:gd name="T4" fmla="*/ 96753 w 22"/>
                <a:gd name="T5" fmla="*/ 10699 h 56"/>
                <a:gd name="T6" fmla="*/ 107504 w 22"/>
                <a:gd name="T7" fmla="*/ 80244 h 56"/>
                <a:gd name="T8" fmla="*/ 91378 w 22"/>
                <a:gd name="T9" fmla="*/ 155138 h 56"/>
                <a:gd name="T10" fmla="*/ 43001 w 22"/>
                <a:gd name="T11" fmla="*/ 246081 h 56"/>
                <a:gd name="T12" fmla="*/ 0 w 22"/>
                <a:gd name="T13" fmla="*/ 299577 h 56"/>
                <a:gd name="T14" fmla="*/ 53752 w 22"/>
                <a:gd name="T15" fmla="*/ 246081 h 56"/>
                <a:gd name="T16" fmla="*/ 102128 w 22"/>
                <a:gd name="T17" fmla="*/ 160488 h 56"/>
                <a:gd name="T18" fmla="*/ 112879 w 22"/>
                <a:gd name="T19" fmla="*/ 80244 h 56"/>
                <a:gd name="T20" fmla="*/ 102128 w 22"/>
                <a:gd name="T21" fmla="*/ 16049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56"/>
                <a:gd name="T35" fmla="*/ 22 w 22"/>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56">
                  <a:moveTo>
                    <a:pt x="19" y="3"/>
                  </a:moveTo>
                  <a:cubicBezTo>
                    <a:pt x="19" y="3"/>
                    <a:pt x="19" y="1"/>
                    <a:pt x="19" y="0"/>
                  </a:cubicBezTo>
                  <a:cubicBezTo>
                    <a:pt x="19" y="0"/>
                    <a:pt x="18" y="1"/>
                    <a:pt x="18" y="2"/>
                  </a:cubicBezTo>
                  <a:cubicBezTo>
                    <a:pt x="19" y="8"/>
                    <a:pt x="20" y="15"/>
                    <a:pt x="20" y="15"/>
                  </a:cubicBezTo>
                  <a:cubicBezTo>
                    <a:pt x="20" y="15"/>
                    <a:pt x="19" y="22"/>
                    <a:pt x="17" y="29"/>
                  </a:cubicBezTo>
                  <a:cubicBezTo>
                    <a:pt x="15" y="37"/>
                    <a:pt x="10" y="44"/>
                    <a:pt x="8" y="46"/>
                  </a:cubicBezTo>
                  <a:cubicBezTo>
                    <a:pt x="5" y="50"/>
                    <a:pt x="3" y="52"/>
                    <a:pt x="0" y="56"/>
                  </a:cubicBezTo>
                  <a:cubicBezTo>
                    <a:pt x="4" y="53"/>
                    <a:pt x="6" y="51"/>
                    <a:pt x="10" y="46"/>
                  </a:cubicBezTo>
                  <a:cubicBezTo>
                    <a:pt x="11" y="45"/>
                    <a:pt x="16" y="37"/>
                    <a:pt x="19" y="30"/>
                  </a:cubicBezTo>
                  <a:cubicBezTo>
                    <a:pt x="21" y="22"/>
                    <a:pt x="21" y="15"/>
                    <a:pt x="21" y="15"/>
                  </a:cubicBezTo>
                  <a:cubicBezTo>
                    <a:pt x="22" y="14"/>
                    <a:pt x="21" y="9"/>
                    <a:pt x="19"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91" name="Freeform 297"/>
            <p:cNvSpPr/>
            <p:nvPr/>
          </p:nvSpPr>
          <p:spPr bwMode="auto">
            <a:xfrm>
              <a:off x="2260627" y="5703421"/>
              <a:ext cx="236508" cy="260159"/>
            </a:xfrm>
            <a:custGeom>
              <a:avLst/>
              <a:gdLst>
                <a:gd name="T0" fmla="*/ 231133 w 44"/>
                <a:gd name="T1" fmla="*/ 238479 h 48"/>
                <a:gd name="T2" fmla="*/ 220382 w 44"/>
                <a:gd name="T3" fmla="*/ 200539 h 48"/>
                <a:gd name="T4" fmla="*/ 198882 w 44"/>
                <a:gd name="T5" fmla="*/ 146339 h 48"/>
                <a:gd name="T6" fmla="*/ 150505 w 44"/>
                <a:gd name="T7" fmla="*/ 81300 h 48"/>
                <a:gd name="T8" fmla="*/ 69877 w 44"/>
                <a:gd name="T9" fmla="*/ 21680 h 48"/>
                <a:gd name="T10" fmla="*/ 0 w 44"/>
                <a:gd name="T11" fmla="*/ 0 h 48"/>
                <a:gd name="T12" fmla="*/ 64502 w 44"/>
                <a:gd name="T13" fmla="*/ 27100 h 48"/>
                <a:gd name="T14" fmla="*/ 145130 w 44"/>
                <a:gd name="T15" fmla="*/ 86720 h 48"/>
                <a:gd name="T16" fmla="*/ 193507 w 44"/>
                <a:gd name="T17" fmla="*/ 146339 h 48"/>
                <a:gd name="T18" fmla="*/ 231133 w 44"/>
                <a:gd name="T19" fmla="*/ 260159 h 48"/>
                <a:gd name="T20" fmla="*/ 236508 w 44"/>
                <a:gd name="T21" fmla="*/ 260159 h 48"/>
                <a:gd name="T22" fmla="*/ 231133 w 44"/>
                <a:gd name="T23" fmla="*/ 238479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48"/>
                <a:gd name="T38" fmla="*/ 44 w 44"/>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48">
                  <a:moveTo>
                    <a:pt x="43" y="44"/>
                  </a:moveTo>
                  <a:cubicBezTo>
                    <a:pt x="43" y="41"/>
                    <a:pt x="42" y="40"/>
                    <a:pt x="41" y="37"/>
                  </a:cubicBezTo>
                  <a:cubicBezTo>
                    <a:pt x="40" y="32"/>
                    <a:pt x="38" y="27"/>
                    <a:pt x="37" y="27"/>
                  </a:cubicBezTo>
                  <a:cubicBezTo>
                    <a:pt x="37" y="27"/>
                    <a:pt x="34" y="20"/>
                    <a:pt x="28" y="15"/>
                  </a:cubicBezTo>
                  <a:cubicBezTo>
                    <a:pt x="23" y="9"/>
                    <a:pt x="15" y="5"/>
                    <a:pt x="13" y="4"/>
                  </a:cubicBezTo>
                  <a:cubicBezTo>
                    <a:pt x="8" y="1"/>
                    <a:pt x="4" y="0"/>
                    <a:pt x="0" y="0"/>
                  </a:cubicBezTo>
                  <a:cubicBezTo>
                    <a:pt x="4" y="1"/>
                    <a:pt x="7" y="3"/>
                    <a:pt x="12" y="5"/>
                  </a:cubicBezTo>
                  <a:cubicBezTo>
                    <a:pt x="14" y="6"/>
                    <a:pt x="22" y="10"/>
                    <a:pt x="27" y="16"/>
                  </a:cubicBezTo>
                  <a:cubicBezTo>
                    <a:pt x="33" y="21"/>
                    <a:pt x="36" y="27"/>
                    <a:pt x="36" y="27"/>
                  </a:cubicBezTo>
                  <a:cubicBezTo>
                    <a:pt x="37" y="27"/>
                    <a:pt x="40" y="38"/>
                    <a:pt x="43" y="48"/>
                  </a:cubicBezTo>
                  <a:cubicBezTo>
                    <a:pt x="44" y="48"/>
                    <a:pt x="44" y="48"/>
                    <a:pt x="44" y="48"/>
                  </a:cubicBezTo>
                  <a:cubicBezTo>
                    <a:pt x="44" y="47"/>
                    <a:pt x="44" y="45"/>
                    <a:pt x="43" y="44"/>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3292" name="Freeform 298"/>
            <p:cNvSpPr/>
            <p:nvPr/>
          </p:nvSpPr>
          <p:spPr bwMode="auto">
            <a:xfrm>
              <a:off x="1862505" y="6487840"/>
              <a:ext cx="271984" cy="157672"/>
            </a:xfrm>
            <a:custGeom>
              <a:avLst/>
              <a:gdLst>
                <a:gd name="T0" fmla="*/ 255665 w 50"/>
                <a:gd name="T1" fmla="*/ 5437 h 29"/>
                <a:gd name="T2" fmla="*/ 195829 w 50"/>
                <a:gd name="T3" fmla="*/ 5437 h 29"/>
                <a:gd name="T4" fmla="*/ 168630 w 50"/>
                <a:gd name="T5" fmla="*/ 0 h 29"/>
                <a:gd name="T6" fmla="*/ 168630 w 50"/>
                <a:gd name="T7" fmla="*/ 54370 h 29"/>
                <a:gd name="T8" fmla="*/ 43517 w 50"/>
                <a:gd name="T9" fmla="*/ 54370 h 29"/>
                <a:gd name="T10" fmla="*/ 0 w 50"/>
                <a:gd name="T11" fmla="*/ 97865 h 29"/>
                <a:gd name="T12" fmla="*/ 0 w 50"/>
                <a:gd name="T13" fmla="*/ 114176 h 29"/>
                <a:gd name="T14" fmla="*/ 43517 w 50"/>
                <a:gd name="T15" fmla="*/ 157672 h 29"/>
                <a:gd name="T16" fmla="*/ 212148 w 50"/>
                <a:gd name="T17" fmla="*/ 157672 h 29"/>
                <a:gd name="T18" fmla="*/ 223027 w 50"/>
                <a:gd name="T19" fmla="*/ 157672 h 29"/>
                <a:gd name="T20" fmla="*/ 228467 w 50"/>
                <a:gd name="T21" fmla="*/ 157672 h 29"/>
                <a:gd name="T22" fmla="*/ 271984 w 50"/>
                <a:gd name="T23" fmla="*/ 114176 h 29"/>
                <a:gd name="T24" fmla="*/ 271984 w 50"/>
                <a:gd name="T25" fmla="*/ 0 h 29"/>
                <a:gd name="T26" fmla="*/ 255665 w 50"/>
                <a:gd name="T27" fmla="*/ 5437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29"/>
                <a:gd name="T44" fmla="*/ 50 w 50"/>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29">
                  <a:moveTo>
                    <a:pt x="47" y="1"/>
                  </a:moveTo>
                  <a:cubicBezTo>
                    <a:pt x="36" y="1"/>
                    <a:pt x="36" y="1"/>
                    <a:pt x="36" y="1"/>
                  </a:cubicBezTo>
                  <a:cubicBezTo>
                    <a:pt x="34" y="1"/>
                    <a:pt x="32" y="0"/>
                    <a:pt x="31" y="0"/>
                  </a:cubicBezTo>
                  <a:cubicBezTo>
                    <a:pt x="31" y="10"/>
                    <a:pt x="31" y="10"/>
                    <a:pt x="31" y="10"/>
                  </a:cubicBezTo>
                  <a:cubicBezTo>
                    <a:pt x="8" y="10"/>
                    <a:pt x="8" y="10"/>
                    <a:pt x="8" y="10"/>
                  </a:cubicBezTo>
                  <a:cubicBezTo>
                    <a:pt x="3" y="10"/>
                    <a:pt x="0" y="14"/>
                    <a:pt x="0" y="18"/>
                  </a:cubicBezTo>
                  <a:cubicBezTo>
                    <a:pt x="0" y="21"/>
                    <a:pt x="0" y="21"/>
                    <a:pt x="0" y="21"/>
                  </a:cubicBezTo>
                  <a:cubicBezTo>
                    <a:pt x="0" y="25"/>
                    <a:pt x="3" y="29"/>
                    <a:pt x="8" y="29"/>
                  </a:cubicBezTo>
                  <a:cubicBezTo>
                    <a:pt x="39" y="29"/>
                    <a:pt x="39" y="29"/>
                    <a:pt x="39" y="29"/>
                  </a:cubicBezTo>
                  <a:cubicBezTo>
                    <a:pt x="41" y="29"/>
                    <a:pt x="41" y="29"/>
                    <a:pt x="41" y="29"/>
                  </a:cubicBezTo>
                  <a:cubicBezTo>
                    <a:pt x="42" y="29"/>
                    <a:pt x="42" y="29"/>
                    <a:pt x="42" y="29"/>
                  </a:cubicBezTo>
                  <a:cubicBezTo>
                    <a:pt x="46" y="29"/>
                    <a:pt x="50" y="25"/>
                    <a:pt x="50" y="21"/>
                  </a:cubicBezTo>
                  <a:cubicBezTo>
                    <a:pt x="50" y="0"/>
                    <a:pt x="50" y="0"/>
                    <a:pt x="50" y="0"/>
                  </a:cubicBezTo>
                  <a:cubicBezTo>
                    <a:pt x="50" y="0"/>
                    <a:pt x="48" y="1"/>
                    <a:pt x="47"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53250" name="文本框 45"/>
          <p:cNvSpPr txBox="1">
            <a:spLocks noChangeArrowheads="1"/>
          </p:cNvSpPr>
          <p:nvPr/>
        </p:nvSpPr>
        <p:spPr bwMode="auto">
          <a:xfrm>
            <a:off x="1354138" y="1357313"/>
            <a:ext cx="3938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a:spcBef>
                <a:spcPct val="50000"/>
              </a:spcBef>
            </a:pPr>
            <a:r>
              <a:rPr lang="zh-CN" altLang="en-US" sz="2800" b="1">
                <a:latin typeface="微软雅黑" panose="020B0503020204020204" pitchFamily="34" charset="-122"/>
                <a:ea typeface="微软雅黑" panose="020B0503020204020204" pitchFamily="34" charset="-122"/>
              </a:rPr>
              <a:t>方钢管作为模板次龙骨</a:t>
            </a:r>
          </a:p>
        </p:txBody>
      </p:sp>
      <p:sp>
        <p:nvSpPr>
          <p:cNvPr id="47" name="矩形 46"/>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施工亮点</a:t>
            </a:r>
            <a:endParaRPr lang="zh-CN" altLang="en-US" sz="3600" spc="-300" dirty="0">
              <a:solidFill>
                <a:schemeClr val="bg1"/>
              </a:solidFill>
              <a:latin typeface="黑体" panose="02010609060101010101" pitchFamily="49" charset="-122"/>
              <a:ea typeface="黑体" panose="02010609060101010101" pitchFamily="49" charset="-122"/>
            </a:endParaRPr>
          </a:p>
        </p:txBody>
      </p:sp>
      <p:sp>
        <p:nvSpPr>
          <p:cNvPr id="48" name="圆角矩形 47"/>
          <p:cNvSpPr/>
          <p:nvPr/>
        </p:nvSpPr>
        <p:spPr>
          <a:xfrm>
            <a:off x="982663" y="1966913"/>
            <a:ext cx="7861300" cy="1390650"/>
          </a:xfrm>
          <a:prstGeom prst="roundRect">
            <a:avLst/>
          </a:prstGeom>
          <a:ln w="28575">
            <a:solidFill>
              <a:schemeClr val="accent1"/>
            </a:solidFill>
            <a:prstDash val="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indent="449580" fontAlgn="auto">
              <a:lnSpc>
                <a:spcPct val="140000"/>
              </a:lnSpc>
              <a:spcBef>
                <a:spcPts val="0"/>
              </a:spcBef>
              <a:spcAft>
                <a:spcPts val="0"/>
              </a:spcAft>
              <a:defRPr/>
            </a:pPr>
            <a:r>
              <a:rPr lang="zh-CN" altLang="en-US" dirty="0">
                <a:solidFill>
                  <a:schemeClr val="tx1"/>
                </a:solidFill>
                <a:latin typeface="微软雅黑" panose="020B0503020204020204" pitchFamily="34" charset="-122"/>
                <a:ea typeface="微软雅黑" panose="020B0503020204020204" pitchFamily="34" charset="-122"/>
              </a:rPr>
              <a:t>本工程建筑面积达</a:t>
            </a:r>
            <a:r>
              <a:rPr lang="en-US" altLang="zh-CN" dirty="0">
                <a:solidFill>
                  <a:schemeClr val="tx1"/>
                </a:solidFill>
                <a:latin typeface="微软雅黑" panose="020B0503020204020204" pitchFamily="34" charset="-122"/>
                <a:ea typeface="微软雅黑" panose="020B0503020204020204" pitchFamily="34" charset="-122"/>
              </a:rPr>
              <a:t>5.5</a:t>
            </a:r>
            <a:r>
              <a:rPr lang="zh-CN" altLang="en-US" dirty="0">
                <a:solidFill>
                  <a:schemeClr val="tx1"/>
                </a:solidFill>
                <a:latin typeface="微软雅黑" panose="020B0503020204020204" pitchFamily="34" charset="-122"/>
                <a:ea typeface="微软雅黑" panose="020B0503020204020204" pitchFamily="34" charset="-122"/>
              </a:rPr>
              <a:t>万㎡，板底模次龙骨采用方钢管代替传统木枋，减少木材的使用率，大大减少了材料的自身损耗（材料损耗率为</a:t>
            </a:r>
            <a:r>
              <a:rPr lang="en-US" altLang="zh-CN" dirty="0">
                <a:solidFill>
                  <a:schemeClr val="tx1"/>
                </a:solidFill>
                <a:latin typeface="微软雅黑" panose="020B0503020204020204" pitchFamily="34" charset="-122"/>
                <a:ea typeface="微软雅黑" panose="020B0503020204020204" pitchFamily="34" charset="-122"/>
              </a:rPr>
              <a:t>0</a:t>
            </a:r>
            <a:r>
              <a:rPr lang="zh-CN" altLang="en-US" dirty="0">
                <a:solidFill>
                  <a:schemeClr val="tx1"/>
                </a:solidFill>
                <a:latin typeface="微软雅黑" panose="020B0503020204020204" pitchFamily="34" charset="-122"/>
                <a:ea typeface="微软雅黑" panose="020B0503020204020204" pitchFamily="34" charset="-122"/>
              </a:rPr>
              <a:t>），避免材料的过多浪费，节材环保，降低成本。</a:t>
            </a:r>
          </a:p>
        </p:txBody>
      </p:sp>
      <p:pic>
        <p:nvPicPr>
          <p:cNvPr id="49" name="Picture 2"/>
          <p:cNvPicPr>
            <a:picLocks noChangeAspect="1" noChangeArrowheads="1"/>
          </p:cNvPicPr>
          <p:nvPr/>
        </p:nvPicPr>
        <p:blipFill>
          <a:blip r:embed="rId3"/>
          <a:srcRect/>
          <a:stretch>
            <a:fillRect/>
          </a:stretch>
        </p:blipFill>
        <p:spPr bwMode="auto">
          <a:xfrm>
            <a:off x="900113" y="3397250"/>
            <a:ext cx="3840162" cy="2879725"/>
          </a:xfrm>
          <a:prstGeom prst="rect">
            <a:avLst/>
          </a:prstGeom>
          <a:ln>
            <a:noFill/>
          </a:ln>
          <a:effectLst>
            <a:outerShdw blurRad="292100" dist="139700" dir="2700000" algn="tl" rotWithShape="0">
              <a:srgbClr val="333333">
                <a:alpha val="65000"/>
              </a:srgbClr>
            </a:outerShdw>
          </a:effectLst>
        </p:spPr>
      </p:pic>
      <p:sp>
        <p:nvSpPr>
          <p:cNvPr id="50" name="Rectangle 39"/>
          <p:cNvSpPr>
            <a:spLocks noChangeArrowheads="1"/>
          </p:cNvSpPr>
          <p:nvPr/>
        </p:nvSpPr>
        <p:spPr bwMode="auto">
          <a:xfrm>
            <a:off x="3217863" y="6426200"/>
            <a:ext cx="2794000" cy="369888"/>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板底方钢管代替木方</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pic>
        <p:nvPicPr>
          <p:cNvPr id="51" name="图片 50"/>
          <p:cNvPicPr>
            <a:picLocks noChangeAspect="1"/>
          </p:cNvPicPr>
          <p:nvPr/>
        </p:nvPicPr>
        <p:blipFill>
          <a:blip r:embed="rId4"/>
          <a:stretch>
            <a:fillRect/>
          </a:stretch>
        </p:blipFill>
        <p:spPr>
          <a:xfrm>
            <a:off x="5076825" y="3397250"/>
            <a:ext cx="3695700" cy="29114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3" name="组合 5"/>
          <p:cNvGrpSpPr/>
          <p:nvPr/>
        </p:nvGrpSpPr>
        <p:grpSpPr bwMode="auto">
          <a:xfrm>
            <a:off x="395288" y="1341438"/>
            <a:ext cx="733425" cy="989012"/>
            <a:chOff x="1862505" y="5656119"/>
            <a:chExt cx="733175" cy="989393"/>
          </a:xfrm>
        </p:grpSpPr>
        <p:sp>
          <p:nvSpPr>
            <p:cNvPr id="54281" name="Freeform 262"/>
            <p:cNvSpPr/>
            <p:nvPr/>
          </p:nvSpPr>
          <p:spPr bwMode="auto">
            <a:xfrm>
              <a:off x="2560204" y="5939929"/>
              <a:ext cx="35476" cy="43360"/>
            </a:xfrm>
            <a:custGeom>
              <a:avLst/>
              <a:gdLst>
                <a:gd name="T0" fmla="*/ 10136 w 7"/>
                <a:gd name="T1" fmla="*/ 5420 h 8"/>
                <a:gd name="T2" fmla="*/ 30408 w 7"/>
                <a:gd name="T3" fmla="*/ 10840 h 8"/>
                <a:gd name="T4" fmla="*/ 35476 w 7"/>
                <a:gd name="T5" fmla="*/ 16260 h 8"/>
                <a:gd name="T6" fmla="*/ 35476 w 7"/>
                <a:gd name="T7" fmla="*/ 21680 h 8"/>
                <a:gd name="T8" fmla="*/ 20272 w 7"/>
                <a:gd name="T9" fmla="*/ 43360 h 8"/>
                <a:gd name="T10" fmla="*/ 10136 w 7"/>
                <a:gd name="T11" fmla="*/ 43360 h 8"/>
                <a:gd name="T12" fmla="*/ 5068 w 7"/>
                <a:gd name="T13" fmla="*/ 37940 h 8"/>
                <a:gd name="T14" fmla="*/ 0 w 7"/>
                <a:gd name="T15" fmla="*/ 16260 h 8"/>
                <a:gd name="T16" fmla="*/ 0 w 7"/>
                <a:gd name="T17" fmla="*/ 10840 h 8"/>
                <a:gd name="T18" fmla="*/ 0 w 7"/>
                <a:gd name="T19" fmla="*/ 5420 h 8"/>
                <a:gd name="T20" fmla="*/ 10136 w 7"/>
                <a:gd name="T21" fmla="*/ 542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8"/>
                <a:gd name="T35" fmla="*/ 7 w 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8">
                  <a:moveTo>
                    <a:pt x="2" y="1"/>
                  </a:moveTo>
                  <a:cubicBezTo>
                    <a:pt x="6" y="2"/>
                    <a:pt x="6" y="2"/>
                    <a:pt x="6" y="2"/>
                  </a:cubicBezTo>
                  <a:cubicBezTo>
                    <a:pt x="7" y="3"/>
                    <a:pt x="7" y="3"/>
                    <a:pt x="7" y="3"/>
                  </a:cubicBezTo>
                  <a:cubicBezTo>
                    <a:pt x="7" y="4"/>
                    <a:pt x="7" y="4"/>
                    <a:pt x="7" y="4"/>
                  </a:cubicBezTo>
                  <a:cubicBezTo>
                    <a:pt x="4" y="8"/>
                    <a:pt x="4" y="8"/>
                    <a:pt x="4" y="8"/>
                  </a:cubicBezTo>
                  <a:cubicBezTo>
                    <a:pt x="3" y="8"/>
                    <a:pt x="3" y="8"/>
                    <a:pt x="2" y="8"/>
                  </a:cubicBezTo>
                  <a:cubicBezTo>
                    <a:pt x="1" y="7"/>
                    <a:pt x="1" y="7"/>
                    <a:pt x="1" y="7"/>
                  </a:cubicBezTo>
                  <a:cubicBezTo>
                    <a:pt x="0" y="3"/>
                    <a:pt x="0" y="3"/>
                    <a:pt x="0" y="3"/>
                  </a:cubicBezTo>
                  <a:cubicBezTo>
                    <a:pt x="0" y="2"/>
                    <a:pt x="0" y="2"/>
                    <a:pt x="0" y="2"/>
                  </a:cubicBezTo>
                  <a:cubicBezTo>
                    <a:pt x="0" y="1"/>
                    <a:pt x="0" y="1"/>
                    <a:pt x="0" y="1"/>
                  </a:cubicBezTo>
                  <a:cubicBezTo>
                    <a:pt x="0" y="1"/>
                    <a:pt x="1" y="0"/>
                    <a:pt x="2"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282" name="Freeform 263"/>
            <p:cNvSpPr/>
            <p:nvPr/>
          </p:nvSpPr>
          <p:spPr bwMode="auto">
            <a:xfrm>
              <a:off x="2150257" y="5711304"/>
              <a:ext cx="299577" cy="610980"/>
            </a:xfrm>
            <a:custGeom>
              <a:avLst/>
              <a:gdLst>
                <a:gd name="T0" fmla="*/ 295635 w 76"/>
                <a:gd name="T1" fmla="*/ 610980 h 155"/>
                <a:gd name="T2" fmla="*/ 0 w 76"/>
                <a:gd name="T3" fmla="*/ 350821 h 155"/>
                <a:gd name="T4" fmla="*/ 0 w 76"/>
                <a:gd name="T5" fmla="*/ 346879 h 155"/>
                <a:gd name="T6" fmla="*/ 137963 w 76"/>
                <a:gd name="T7" fmla="*/ 0 h 155"/>
                <a:gd name="T8" fmla="*/ 141905 w 76"/>
                <a:gd name="T9" fmla="*/ 0 h 155"/>
                <a:gd name="T10" fmla="*/ 3942 w 76"/>
                <a:gd name="T11" fmla="*/ 346879 h 155"/>
                <a:gd name="T12" fmla="*/ 299577 w 76"/>
                <a:gd name="T13" fmla="*/ 603096 h 155"/>
                <a:gd name="T14" fmla="*/ 295635 w 76"/>
                <a:gd name="T15" fmla="*/ 610980 h 155"/>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55"/>
                <a:gd name="T26" fmla="*/ 76 w 76"/>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55">
                  <a:moveTo>
                    <a:pt x="75" y="155"/>
                  </a:moveTo>
                  <a:lnTo>
                    <a:pt x="0" y="89"/>
                  </a:lnTo>
                  <a:lnTo>
                    <a:pt x="0" y="88"/>
                  </a:lnTo>
                  <a:lnTo>
                    <a:pt x="35" y="0"/>
                  </a:lnTo>
                  <a:lnTo>
                    <a:pt x="36" y="0"/>
                  </a:lnTo>
                  <a:lnTo>
                    <a:pt x="1" y="88"/>
                  </a:lnTo>
                  <a:lnTo>
                    <a:pt x="76" y="153"/>
                  </a:lnTo>
                  <a:lnTo>
                    <a:pt x="75" y="15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283" name="Freeform 264"/>
            <p:cNvSpPr/>
            <p:nvPr/>
          </p:nvSpPr>
          <p:spPr bwMode="auto">
            <a:xfrm>
              <a:off x="1988643" y="5817733"/>
              <a:ext cx="201032" cy="134021"/>
            </a:xfrm>
            <a:custGeom>
              <a:avLst/>
              <a:gdLst>
                <a:gd name="T0" fmla="*/ 0 w 37"/>
                <a:gd name="T1" fmla="*/ 32165 h 25"/>
                <a:gd name="T2" fmla="*/ 103233 w 37"/>
                <a:gd name="T3" fmla="*/ 134021 h 25"/>
                <a:gd name="T4" fmla="*/ 201032 w 37"/>
                <a:gd name="T5" fmla="*/ 32165 h 25"/>
                <a:gd name="T6" fmla="*/ 195599 w 37"/>
                <a:gd name="T7" fmla="*/ 0 h 25"/>
                <a:gd name="T8" fmla="*/ 5433 w 37"/>
                <a:gd name="T9" fmla="*/ 0 h 25"/>
                <a:gd name="T10" fmla="*/ 0 w 37"/>
                <a:gd name="T11" fmla="*/ 32165 h 25"/>
                <a:gd name="T12" fmla="*/ 0 60000 65536"/>
                <a:gd name="T13" fmla="*/ 0 60000 65536"/>
                <a:gd name="T14" fmla="*/ 0 60000 65536"/>
                <a:gd name="T15" fmla="*/ 0 60000 65536"/>
                <a:gd name="T16" fmla="*/ 0 60000 65536"/>
                <a:gd name="T17" fmla="*/ 0 60000 65536"/>
                <a:gd name="T18" fmla="*/ 0 w 37"/>
                <a:gd name="T19" fmla="*/ 0 h 25"/>
                <a:gd name="T20" fmla="*/ 37 w 3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37" h="25">
                  <a:moveTo>
                    <a:pt x="0" y="6"/>
                  </a:moveTo>
                  <a:cubicBezTo>
                    <a:pt x="0" y="17"/>
                    <a:pt x="8" y="25"/>
                    <a:pt x="19" y="25"/>
                  </a:cubicBezTo>
                  <a:cubicBezTo>
                    <a:pt x="29" y="25"/>
                    <a:pt x="37" y="17"/>
                    <a:pt x="37" y="6"/>
                  </a:cubicBezTo>
                  <a:cubicBezTo>
                    <a:pt x="37" y="4"/>
                    <a:pt x="37" y="2"/>
                    <a:pt x="36" y="0"/>
                  </a:cubicBezTo>
                  <a:cubicBezTo>
                    <a:pt x="1" y="0"/>
                    <a:pt x="1" y="0"/>
                    <a:pt x="1" y="0"/>
                  </a:cubicBezTo>
                  <a:cubicBezTo>
                    <a:pt x="1" y="2"/>
                    <a:pt x="0" y="4"/>
                    <a:pt x="0" y="6"/>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284" name="Freeform 265"/>
            <p:cNvSpPr/>
            <p:nvPr/>
          </p:nvSpPr>
          <p:spPr bwMode="auto">
            <a:xfrm>
              <a:off x="2016235" y="5754664"/>
              <a:ext cx="145847" cy="23651"/>
            </a:xfrm>
            <a:custGeom>
              <a:avLst/>
              <a:gdLst>
                <a:gd name="T0" fmla="*/ 75624 w 27"/>
                <a:gd name="T1" fmla="*/ 0 h 5"/>
                <a:gd name="T2" fmla="*/ 0 w 27"/>
                <a:gd name="T3" fmla="*/ 23651 h 5"/>
                <a:gd name="T4" fmla="*/ 145847 w 27"/>
                <a:gd name="T5" fmla="*/ 23651 h 5"/>
                <a:gd name="T6" fmla="*/ 75624 w 27"/>
                <a:gd name="T7" fmla="*/ 0 h 5"/>
                <a:gd name="T8" fmla="*/ 0 60000 65536"/>
                <a:gd name="T9" fmla="*/ 0 60000 65536"/>
                <a:gd name="T10" fmla="*/ 0 60000 65536"/>
                <a:gd name="T11" fmla="*/ 0 60000 65536"/>
                <a:gd name="T12" fmla="*/ 0 w 27"/>
                <a:gd name="T13" fmla="*/ 0 h 5"/>
                <a:gd name="T14" fmla="*/ 27 w 27"/>
                <a:gd name="T15" fmla="*/ 5 h 5"/>
              </a:gdLst>
              <a:ahLst/>
              <a:cxnLst>
                <a:cxn ang="T8">
                  <a:pos x="T0" y="T1"/>
                </a:cxn>
                <a:cxn ang="T9">
                  <a:pos x="T2" y="T3"/>
                </a:cxn>
                <a:cxn ang="T10">
                  <a:pos x="T4" y="T5"/>
                </a:cxn>
                <a:cxn ang="T11">
                  <a:pos x="T6" y="T7"/>
                </a:cxn>
              </a:cxnLst>
              <a:rect l="T12" t="T13" r="T14" b="T15"/>
              <a:pathLst>
                <a:path w="27" h="5">
                  <a:moveTo>
                    <a:pt x="14" y="0"/>
                  </a:moveTo>
                  <a:cubicBezTo>
                    <a:pt x="8" y="0"/>
                    <a:pt x="4" y="2"/>
                    <a:pt x="0" y="5"/>
                  </a:cubicBezTo>
                  <a:cubicBezTo>
                    <a:pt x="27" y="5"/>
                    <a:pt x="27" y="5"/>
                    <a:pt x="27" y="5"/>
                  </a:cubicBezTo>
                  <a:cubicBezTo>
                    <a:pt x="23" y="2"/>
                    <a:pt x="19" y="0"/>
                    <a:pt x="1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285" name="Freeform 266"/>
            <p:cNvSpPr/>
            <p:nvPr/>
          </p:nvSpPr>
          <p:spPr bwMode="auto">
            <a:xfrm>
              <a:off x="2004410" y="5801966"/>
              <a:ext cx="3942" cy="3942"/>
            </a:xfrm>
            <a:custGeom>
              <a:avLst/>
              <a:gdLst>
                <a:gd name="T0" fmla="*/ 0 w 1"/>
                <a:gd name="T1" fmla="*/ 0 h 1"/>
                <a:gd name="T2" fmla="*/ 0 w 1"/>
                <a:gd name="T3" fmla="*/ 3942 h 1"/>
                <a:gd name="T4" fmla="*/ 3942 w 1"/>
                <a:gd name="T5" fmla="*/ 3942 h 1"/>
                <a:gd name="T6" fmla="*/ 3942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1"/>
                    <a:pt x="0" y="1"/>
                  </a:cubicBezTo>
                  <a:cubicBezTo>
                    <a:pt x="1" y="1"/>
                    <a:pt x="1" y="1"/>
                    <a:pt x="1" y="1"/>
                  </a:cubicBezTo>
                  <a:cubicBezTo>
                    <a:pt x="1" y="0"/>
                    <a:pt x="1" y="0"/>
                    <a:pt x="1" y="0"/>
                  </a:cubicBezTo>
                  <a:lnTo>
                    <a:pt x="0"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286" name="Freeform 267"/>
            <p:cNvSpPr/>
            <p:nvPr/>
          </p:nvSpPr>
          <p:spPr bwMode="auto">
            <a:xfrm>
              <a:off x="2024119" y="5801966"/>
              <a:ext cx="7884" cy="3942"/>
            </a:xfrm>
            <a:custGeom>
              <a:avLst/>
              <a:gdLst>
                <a:gd name="T0" fmla="*/ 0 w 2"/>
                <a:gd name="T1" fmla="*/ 3942 h 1"/>
                <a:gd name="T2" fmla="*/ 7884 w 2"/>
                <a:gd name="T3" fmla="*/ 3942 h 1"/>
                <a:gd name="T4" fmla="*/ 0 w 2"/>
                <a:gd name="T5" fmla="*/ 0 h 1"/>
                <a:gd name="T6" fmla="*/ 0 w 2"/>
                <a:gd name="T7" fmla="*/ 3942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lnTo>
                    <a:pt x="2" y="1"/>
                  </a:ln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287" name="Freeform 268"/>
            <p:cNvSpPr/>
            <p:nvPr/>
          </p:nvSpPr>
          <p:spPr bwMode="auto">
            <a:xfrm>
              <a:off x="2039886" y="5801966"/>
              <a:ext cx="11825" cy="3942"/>
            </a:xfrm>
            <a:custGeom>
              <a:avLst/>
              <a:gdLst>
                <a:gd name="T0" fmla="*/ 0 w 3"/>
                <a:gd name="T1" fmla="*/ 3942 h 1"/>
                <a:gd name="T2" fmla="*/ 11825 w 3"/>
                <a:gd name="T3" fmla="*/ 3942 h 1"/>
                <a:gd name="T4" fmla="*/ 7883 w 3"/>
                <a:gd name="T5" fmla="*/ 0 h 1"/>
                <a:gd name="T6" fmla="*/ 0 w 3"/>
                <a:gd name="T7" fmla="*/ 3942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1"/>
                  </a:lnTo>
                  <a:lnTo>
                    <a:pt x="2"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288" name="Freeform 269"/>
            <p:cNvSpPr/>
            <p:nvPr/>
          </p:nvSpPr>
          <p:spPr bwMode="auto">
            <a:xfrm>
              <a:off x="2063537" y="5801966"/>
              <a:ext cx="11825" cy="3942"/>
            </a:xfrm>
            <a:custGeom>
              <a:avLst/>
              <a:gdLst>
                <a:gd name="T0" fmla="*/ 0 w 3"/>
                <a:gd name="T1" fmla="*/ 3942 h 1"/>
                <a:gd name="T2" fmla="*/ 11825 w 3"/>
                <a:gd name="T3" fmla="*/ 3942 h 1"/>
                <a:gd name="T4" fmla="*/ 3942 w 3"/>
                <a:gd name="T5" fmla="*/ 0 h 1"/>
                <a:gd name="T6" fmla="*/ 0 w 3"/>
                <a:gd name="T7" fmla="*/ 3942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1"/>
                  </a:lnTo>
                  <a:lnTo>
                    <a:pt x="1"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289" name="Freeform 270"/>
            <p:cNvSpPr/>
            <p:nvPr/>
          </p:nvSpPr>
          <p:spPr bwMode="auto">
            <a:xfrm>
              <a:off x="2087188" y="5801966"/>
              <a:ext cx="3942" cy="3942"/>
            </a:xfrm>
            <a:custGeom>
              <a:avLst/>
              <a:gdLst>
                <a:gd name="T0" fmla="*/ 0 w 1"/>
                <a:gd name="T1" fmla="*/ 3942 h 1"/>
                <a:gd name="T2" fmla="*/ 3942 w 1"/>
                <a:gd name="T3" fmla="*/ 3942 h 1"/>
                <a:gd name="T4" fmla="*/ 3942 w 1"/>
                <a:gd name="T5" fmla="*/ 0 h 1"/>
                <a:gd name="T6" fmla="*/ 0 w 1"/>
                <a:gd name="T7" fmla="*/ 394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1"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290" name="Freeform 271"/>
            <p:cNvSpPr/>
            <p:nvPr/>
          </p:nvSpPr>
          <p:spPr bwMode="auto">
            <a:xfrm>
              <a:off x="2075362" y="5790141"/>
              <a:ext cx="11825" cy="11825"/>
            </a:xfrm>
            <a:custGeom>
              <a:avLst/>
              <a:gdLst>
                <a:gd name="T0" fmla="*/ 11825 w 3"/>
                <a:gd name="T1" fmla="*/ 0 h 3"/>
                <a:gd name="T2" fmla="*/ 0 w 3"/>
                <a:gd name="T3" fmla="*/ 0 h 3"/>
                <a:gd name="T4" fmla="*/ 0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0"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291" name="Freeform 272"/>
            <p:cNvSpPr/>
            <p:nvPr/>
          </p:nvSpPr>
          <p:spPr bwMode="auto">
            <a:xfrm>
              <a:off x="2051712" y="5790141"/>
              <a:ext cx="11825" cy="11825"/>
            </a:xfrm>
            <a:custGeom>
              <a:avLst/>
              <a:gdLst>
                <a:gd name="T0" fmla="*/ 7883 w 3"/>
                <a:gd name="T1" fmla="*/ 11825 h 3"/>
                <a:gd name="T2" fmla="*/ 11825 w 3"/>
                <a:gd name="T3" fmla="*/ 0 h 3"/>
                <a:gd name="T4" fmla="*/ 0 w 3"/>
                <a:gd name="T5" fmla="*/ 0 h 3"/>
                <a:gd name="T6" fmla="*/ 7883 w 3"/>
                <a:gd name="T7" fmla="*/ 11825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2" y="3"/>
                  </a:moveTo>
                  <a:lnTo>
                    <a:pt x="3" y="0"/>
                  </a:lnTo>
                  <a:lnTo>
                    <a:pt x="0" y="0"/>
                  </a:lnTo>
                  <a:lnTo>
                    <a:pt x="2" y="3"/>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292" name="Freeform 273"/>
            <p:cNvSpPr/>
            <p:nvPr/>
          </p:nvSpPr>
          <p:spPr bwMode="auto">
            <a:xfrm>
              <a:off x="2032003" y="5790141"/>
              <a:ext cx="7884" cy="11825"/>
            </a:xfrm>
            <a:custGeom>
              <a:avLst/>
              <a:gdLst>
                <a:gd name="T0" fmla="*/ 7884 w 2"/>
                <a:gd name="T1" fmla="*/ 0 h 3"/>
                <a:gd name="T2" fmla="*/ 0 w 2"/>
                <a:gd name="T3" fmla="*/ 0 h 3"/>
                <a:gd name="T4" fmla="*/ 3942 w 2"/>
                <a:gd name="T5" fmla="*/ 11825 h 3"/>
                <a:gd name="T6" fmla="*/ 788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0"/>
                  </a:lnTo>
                  <a:lnTo>
                    <a:pt x="1"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293" name="Freeform 274"/>
            <p:cNvSpPr/>
            <p:nvPr/>
          </p:nvSpPr>
          <p:spPr bwMode="auto">
            <a:xfrm>
              <a:off x="2016235" y="5790141"/>
              <a:ext cx="7884" cy="11825"/>
            </a:xfrm>
            <a:custGeom>
              <a:avLst/>
              <a:gdLst>
                <a:gd name="T0" fmla="*/ 7884 w 2"/>
                <a:gd name="T1" fmla="*/ 0 h 3"/>
                <a:gd name="T2" fmla="*/ 0 w 2"/>
                <a:gd name="T3" fmla="*/ 0 h 3"/>
                <a:gd name="T4" fmla="*/ 0 w 2"/>
                <a:gd name="T5" fmla="*/ 11825 h 3"/>
                <a:gd name="T6" fmla="*/ 788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0"/>
                  </a:lnTo>
                  <a:lnTo>
                    <a:pt x="0"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294" name="Freeform 275"/>
            <p:cNvSpPr/>
            <p:nvPr/>
          </p:nvSpPr>
          <p:spPr bwMode="auto">
            <a:xfrm>
              <a:off x="2106897" y="5801966"/>
              <a:ext cx="3942" cy="3942"/>
            </a:xfrm>
            <a:custGeom>
              <a:avLst/>
              <a:gdLst>
                <a:gd name="T0" fmla="*/ 0 w 1"/>
                <a:gd name="T1" fmla="*/ 3942 h 1"/>
                <a:gd name="T2" fmla="*/ 3942 w 1"/>
                <a:gd name="T3" fmla="*/ 3942 h 1"/>
                <a:gd name="T4" fmla="*/ 0 w 1"/>
                <a:gd name="T5" fmla="*/ 0 h 1"/>
                <a:gd name="T6" fmla="*/ 0 w 1"/>
                <a:gd name="T7" fmla="*/ 394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295" name="Freeform 276"/>
            <p:cNvSpPr/>
            <p:nvPr/>
          </p:nvSpPr>
          <p:spPr bwMode="auto">
            <a:xfrm>
              <a:off x="2122664" y="5801966"/>
              <a:ext cx="11825" cy="3942"/>
            </a:xfrm>
            <a:custGeom>
              <a:avLst/>
              <a:gdLst>
                <a:gd name="T0" fmla="*/ 7883 w 3"/>
                <a:gd name="T1" fmla="*/ 0 h 1"/>
                <a:gd name="T2" fmla="*/ 0 w 3"/>
                <a:gd name="T3" fmla="*/ 3942 h 1"/>
                <a:gd name="T4" fmla="*/ 11825 w 3"/>
                <a:gd name="T5" fmla="*/ 3942 h 1"/>
                <a:gd name="T6" fmla="*/ 7883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2" y="0"/>
                  </a:moveTo>
                  <a:lnTo>
                    <a:pt x="0" y="1"/>
                  </a:lnTo>
                  <a:lnTo>
                    <a:pt x="3" y="1"/>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296" name="Freeform 277"/>
            <p:cNvSpPr/>
            <p:nvPr/>
          </p:nvSpPr>
          <p:spPr bwMode="auto">
            <a:xfrm>
              <a:off x="2138431" y="5801966"/>
              <a:ext cx="15767" cy="3942"/>
            </a:xfrm>
            <a:custGeom>
              <a:avLst/>
              <a:gdLst>
                <a:gd name="T0" fmla="*/ 0 w 4"/>
                <a:gd name="T1" fmla="*/ 3942 h 1"/>
                <a:gd name="T2" fmla="*/ 15767 w 4"/>
                <a:gd name="T3" fmla="*/ 3942 h 1"/>
                <a:gd name="T4" fmla="*/ 11825 w 4"/>
                <a:gd name="T5" fmla="*/ 0 h 1"/>
                <a:gd name="T6" fmla="*/ 0 w 4"/>
                <a:gd name="T7" fmla="*/ 3942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0" y="1"/>
                  </a:moveTo>
                  <a:lnTo>
                    <a:pt x="4" y="1"/>
                  </a:lnTo>
                  <a:lnTo>
                    <a:pt x="3"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297" name="Freeform 278"/>
            <p:cNvSpPr/>
            <p:nvPr/>
          </p:nvSpPr>
          <p:spPr bwMode="auto">
            <a:xfrm>
              <a:off x="2166024" y="5801966"/>
              <a:ext cx="7884" cy="3942"/>
            </a:xfrm>
            <a:custGeom>
              <a:avLst/>
              <a:gdLst>
                <a:gd name="T0" fmla="*/ 7884 w 2"/>
                <a:gd name="T1" fmla="*/ 0 h 1"/>
                <a:gd name="T2" fmla="*/ 0 w 2"/>
                <a:gd name="T3" fmla="*/ 3942 h 1"/>
                <a:gd name="T4" fmla="*/ 7884 w 2"/>
                <a:gd name="T5" fmla="*/ 3942 h 1"/>
                <a:gd name="T6" fmla="*/ 7884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1"/>
                  </a:lnTo>
                  <a:lnTo>
                    <a:pt x="2" y="1"/>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298" name="Freeform 279"/>
            <p:cNvSpPr/>
            <p:nvPr/>
          </p:nvSpPr>
          <p:spPr bwMode="auto">
            <a:xfrm>
              <a:off x="2154198" y="5790141"/>
              <a:ext cx="11825" cy="11825"/>
            </a:xfrm>
            <a:custGeom>
              <a:avLst/>
              <a:gdLst>
                <a:gd name="T0" fmla="*/ 11825 w 3"/>
                <a:gd name="T1" fmla="*/ 0 h 3"/>
                <a:gd name="T2" fmla="*/ 11825 w 3"/>
                <a:gd name="T3" fmla="*/ 0 h 3"/>
                <a:gd name="T4" fmla="*/ 0 w 3"/>
                <a:gd name="T5" fmla="*/ 0 h 3"/>
                <a:gd name="T6" fmla="*/ 0 w 3"/>
                <a:gd name="T7" fmla="*/ 11825 h 3"/>
                <a:gd name="T8" fmla="*/ 11825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0"/>
                  </a:moveTo>
                  <a:lnTo>
                    <a:pt x="3" y="0"/>
                  </a:lnTo>
                  <a:lnTo>
                    <a:pt x="0" y="0"/>
                  </a:lnTo>
                  <a:lnTo>
                    <a:pt x="0"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299" name="Freeform 280"/>
            <p:cNvSpPr/>
            <p:nvPr/>
          </p:nvSpPr>
          <p:spPr bwMode="auto">
            <a:xfrm>
              <a:off x="2134489" y="5790141"/>
              <a:ext cx="11825" cy="11825"/>
            </a:xfrm>
            <a:custGeom>
              <a:avLst/>
              <a:gdLst>
                <a:gd name="T0" fmla="*/ 11825 w 3"/>
                <a:gd name="T1" fmla="*/ 0 h 3"/>
                <a:gd name="T2" fmla="*/ 0 w 3"/>
                <a:gd name="T3" fmla="*/ 0 h 3"/>
                <a:gd name="T4" fmla="*/ 3942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1"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300" name="Freeform 281"/>
            <p:cNvSpPr/>
            <p:nvPr/>
          </p:nvSpPr>
          <p:spPr bwMode="auto">
            <a:xfrm>
              <a:off x="2110839" y="5790141"/>
              <a:ext cx="11825" cy="11825"/>
            </a:xfrm>
            <a:custGeom>
              <a:avLst/>
              <a:gdLst>
                <a:gd name="T0" fmla="*/ 11825 w 3"/>
                <a:gd name="T1" fmla="*/ 0 h 3"/>
                <a:gd name="T2" fmla="*/ 0 w 3"/>
                <a:gd name="T3" fmla="*/ 0 h 3"/>
                <a:gd name="T4" fmla="*/ 7883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2"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301" name="Freeform 282"/>
            <p:cNvSpPr/>
            <p:nvPr/>
          </p:nvSpPr>
          <p:spPr bwMode="auto">
            <a:xfrm>
              <a:off x="2091130" y="5790141"/>
              <a:ext cx="15767" cy="11825"/>
            </a:xfrm>
            <a:custGeom>
              <a:avLst/>
              <a:gdLst>
                <a:gd name="T0" fmla="*/ 15767 w 4"/>
                <a:gd name="T1" fmla="*/ 0 h 3"/>
                <a:gd name="T2" fmla="*/ 0 w 4"/>
                <a:gd name="T3" fmla="*/ 0 h 3"/>
                <a:gd name="T4" fmla="*/ 3942 w 4"/>
                <a:gd name="T5" fmla="*/ 11825 h 3"/>
                <a:gd name="T6" fmla="*/ 15767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0" y="0"/>
                  </a:lnTo>
                  <a:lnTo>
                    <a:pt x="1" y="3"/>
                  </a:lnTo>
                  <a:lnTo>
                    <a:pt x="4"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302" name="Freeform 283"/>
            <p:cNvSpPr/>
            <p:nvPr/>
          </p:nvSpPr>
          <p:spPr bwMode="auto">
            <a:xfrm>
              <a:off x="1925574" y="5667945"/>
              <a:ext cx="67011" cy="145847"/>
            </a:xfrm>
            <a:custGeom>
              <a:avLst/>
              <a:gdLst>
                <a:gd name="T0" fmla="*/ 55843 w 12"/>
                <a:gd name="T1" fmla="*/ 75624 h 27"/>
                <a:gd name="T2" fmla="*/ 50258 w 12"/>
                <a:gd name="T3" fmla="*/ 59419 h 27"/>
                <a:gd name="T4" fmla="*/ 44674 w 12"/>
                <a:gd name="T5" fmla="*/ 70223 h 27"/>
                <a:gd name="T6" fmla="*/ 44674 w 12"/>
                <a:gd name="T7" fmla="*/ 54017 h 27"/>
                <a:gd name="T8" fmla="*/ 27921 w 12"/>
                <a:gd name="T9" fmla="*/ 32410 h 27"/>
                <a:gd name="T10" fmla="*/ 22337 w 12"/>
                <a:gd name="T11" fmla="*/ 37812 h 27"/>
                <a:gd name="T12" fmla="*/ 22337 w 12"/>
                <a:gd name="T13" fmla="*/ 21607 h 27"/>
                <a:gd name="T14" fmla="*/ 0 w 12"/>
                <a:gd name="T15" fmla="*/ 0 h 27"/>
                <a:gd name="T16" fmla="*/ 5584 w 12"/>
                <a:gd name="T17" fmla="*/ 48616 h 27"/>
                <a:gd name="T18" fmla="*/ 22337 w 12"/>
                <a:gd name="T19" fmla="*/ 54017 h 27"/>
                <a:gd name="T20" fmla="*/ 5584 w 12"/>
                <a:gd name="T21" fmla="*/ 59419 h 27"/>
                <a:gd name="T22" fmla="*/ 16753 w 12"/>
                <a:gd name="T23" fmla="*/ 75624 h 27"/>
                <a:gd name="T24" fmla="*/ 33506 w 12"/>
                <a:gd name="T25" fmla="*/ 91830 h 27"/>
                <a:gd name="T26" fmla="*/ 22337 w 12"/>
                <a:gd name="T27" fmla="*/ 91830 h 27"/>
                <a:gd name="T28" fmla="*/ 27921 w 12"/>
                <a:gd name="T29" fmla="*/ 108035 h 27"/>
                <a:gd name="T30" fmla="*/ 50258 w 12"/>
                <a:gd name="T31" fmla="*/ 118838 h 27"/>
                <a:gd name="T32" fmla="*/ 39090 w 12"/>
                <a:gd name="T33" fmla="*/ 118838 h 27"/>
                <a:gd name="T34" fmla="*/ 67011 w 12"/>
                <a:gd name="T35" fmla="*/ 145847 h 27"/>
                <a:gd name="T36" fmla="*/ 61427 w 12"/>
                <a:gd name="T37" fmla="*/ 91830 h 27"/>
                <a:gd name="T38" fmla="*/ 50258 w 12"/>
                <a:gd name="T39" fmla="*/ 97231 h 27"/>
                <a:gd name="T40" fmla="*/ 55843 w 12"/>
                <a:gd name="T41" fmla="*/ 75624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27"/>
                <a:gd name="T65" fmla="*/ 12 w 12"/>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27">
                  <a:moveTo>
                    <a:pt x="10" y="14"/>
                  </a:moveTo>
                  <a:cubicBezTo>
                    <a:pt x="10" y="13"/>
                    <a:pt x="9" y="13"/>
                    <a:pt x="9" y="11"/>
                  </a:cubicBezTo>
                  <a:cubicBezTo>
                    <a:pt x="8" y="13"/>
                    <a:pt x="8" y="13"/>
                    <a:pt x="8" y="13"/>
                  </a:cubicBezTo>
                  <a:cubicBezTo>
                    <a:pt x="8" y="10"/>
                    <a:pt x="8" y="10"/>
                    <a:pt x="8" y="10"/>
                  </a:cubicBezTo>
                  <a:cubicBezTo>
                    <a:pt x="7" y="8"/>
                    <a:pt x="6" y="7"/>
                    <a:pt x="5" y="6"/>
                  </a:cubicBezTo>
                  <a:cubicBezTo>
                    <a:pt x="4" y="7"/>
                    <a:pt x="4" y="7"/>
                    <a:pt x="4" y="7"/>
                  </a:cubicBezTo>
                  <a:cubicBezTo>
                    <a:pt x="4" y="4"/>
                    <a:pt x="4" y="4"/>
                    <a:pt x="4" y="4"/>
                  </a:cubicBezTo>
                  <a:cubicBezTo>
                    <a:pt x="2" y="2"/>
                    <a:pt x="0" y="0"/>
                    <a:pt x="0" y="0"/>
                  </a:cubicBezTo>
                  <a:cubicBezTo>
                    <a:pt x="0" y="0"/>
                    <a:pt x="0" y="4"/>
                    <a:pt x="1" y="9"/>
                  </a:cubicBezTo>
                  <a:cubicBezTo>
                    <a:pt x="4" y="10"/>
                    <a:pt x="4" y="10"/>
                    <a:pt x="4" y="10"/>
                  </a:cubicBezTo>
                  <a:cubicBezTo>
                    <a:pt x="1" y="11"/>
                    <a:pt x="1" y="11"/>
                    <a:pt x="1" y="11"/>
                  </a:cubicBezTo>
                  <a:cubicBezTo>
                    <a:pt x="2" y="12"/>
                    <a:pt x="3" y="13"/>
                    <a:pt x="3" y="14"/>
                  </a:cubicBezTo>
                  <a:cubicBezTo>
                    <a:pt x="6" y="17"/>
                    <a:pt x="6" y="17"/>
                    <a:pt x="6" y="17"/>
                  </a:cubicBezTo>
                  <a:cubicBezTo>
                    <a:pt x="4" y="17"/>
                    <a:pt x="4" y="17"/>
                    <a:pt x="4" y="17"/>
                  </a:cubicBezTo>
                  <a:cubicBezTo>
                    <a:pt x="4" y="18"/>
                    <a:pt x="5" y="19"/>
                    <a:pt x="5" y="20"/>
                  </a:cubicBezTo>
                  <a:cubicBezTo>
                    <a:pt x="9" y="22"/>
                    <a:pt x="9" y="22"/>
                    <a:pt x="9" y="22"/>
                  </a:cubicBezTo>
                  <a:cubicBezTo>
                    <a:pt x="7" y="22"/>
                    <a:pt x="7" y="22"/>
                    <a:pt x="7" y="22"/>
                  </a:cubicBezTo>
                  <a:cubicBezTo>
                    <a:pt x="8" y="24"/>
                    <a:pt x="10" y="25"/>
                    <a:pt x="12" y="27"/>
                  </a:cubicBezTo>
                  <a:cubicBezTo>
                    <a:pt x="12" y="23"/>
                    <a:pt x="12" y="19"/>
                    <a:pt x="11" y="17"/>
                  </a:cubicBezTo>
                  <a:cubicBezTo>
                    <a:pt x="9" y="18"/>
                    <a:pt x="9" y="18"/>
                    <a:pt x="9" y="18"/>
                  </a:cubicBezTo>
                  <a:lnTo>
                    <a:pt x="10" y="14"/>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303" name="Freeform 284"/>
            <p:cNvSpPr/>
            <p:nvPr/>
          </p:nvSpPr>
          <p:spPr bwMode="auto">
            <a:xfrm>
              <a:off x="1988643" y="5742839"/>
              <a:ext cx="0" cy="3942"/>
            </a:xfrm>
            <a:custGeom>
              <a:avLst/>
              <a:gdLst>
                <a:gd name="T0" fmla="*/ 3942 h 1"/>
                <a:gd name="T1" fmla="*/ 0 h 1"/>
                <a:gd name="T2" fmla="*/ 3942 h 1"/>
                <a:gd name="T3" fmla="*/ 3942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304" name="Freeform 285"/>
            <p:cNvSpPr/>
            <p:nvPr/>
          </p:nvSpPr>
          <p:spPr bwMode="auto">
            <a:xfrm>
              <a:off x="1988643" y="5790141"/>
              <a:ext cx="3942" cy="15767"/>
            </a:xfrm>
            <a:custGeom>
              <a:avLst/>
              <a:gdLst>
                <a:gd name="T0" fmla="*/ 3942 w 1"/>
                <a:gd name="T1" fmla="*/ 15767 h 3"/>
                <a:gd name="T2" fmla="*/ 0 w 1"/>
                <a:gd name="T3" fmla="*/ 0 h 3"/>
                <a:gd name="T4" fmla="*/ 3942 w 1"/>
                <a:gd name="T5" fmla="*/ 15767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1" y="3"/>
                  </a:moveTo>
                  <a:cubicBezTo>
                    <a:pt x="0" y="0"/>
                    <a:pt x="0" y="0"/>
                    <a:pt x="0" y="0"/>
                  </a:cubicBezTo>
                  <a:cubicBezTo>
                    <a:pt x="0" y="1"/>
                    <a:pt x="1" y="2"/>
                    <a:pt x="1"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305" name="Freeform 286"/>
            <p:cNvSpPr/>
            <p:nvPr/>
          </p:nvSpPr>
          <p:spPr bwMode="auto">
            <a:xfrm>
              <a:off x="1976817" y="5656119"/>
              <a:ext cx="39418" cy="157672"/>
            </a:xfrm>
            <a:custGeom>
              <a:avLst/>
              <a:gdLst>
                <a:gd name="T0" fmla="*/ 39418 w 7"/>
                <a:gd name="T1" fmla="*/ 70681 h 29"/>
                <a:gd name="T2" fmla="*/ 28156 w 7"/>
                <a:gd name="T3" fmla="*/ 76118 h 29"/>
                <a:gd name="T4" fmla="*/ 39418 w 7"/>
                <a:gd name="T5" fmla="*/ 65244 h 29"/>
                <a:gd name="T6" fmla="*/ 33787 w 7"/>
                <a:gd name="T7" fmla="*/ 38059 h 29"/>
                <a:gd name="T8" fmla="*/ 22525 w 7"/>
                <a:gd name="T9" fmla="*/ 43496 h 29"/>
                <a:gd name="T10" fmla="*/ 33787 w 7"/>
                <a:gd name="T11" fmla="*/ 27185 h 29"/>
                <a:gd name="T12" fmla="*/ 16893 w 7"/>
                <a:gd name="T13" fmla="*/ 0 h 29"/>
                <a:gd name="T14" fmla="*/ 5631 w 7"/>
                <a:gd name="T15" fmla="*/ 43496 h 29"/>
                <a:gd name="T16" fmla="*/ 16893 w 7"/>
                <a:gd name="T17" fmla="*/ 54370 h 29"/>
                <a:gd name="T18" fmla="*/ 0 w 7"/>
                <a:gd name="T19" fmla="*/ 54370 h 29"/>
                <a:gd name="T20" fmla="*/ 0 w 7"/>
                <a:gd name="T21" fmla="*/ 70681 h 29"/>
                <a:gd name="T22" fmla="*/ 11262 w 7"/>
                <a:gd name="T23" fmla="*/ 86991 h 29"/>
                <a:gd name="T24" fmla="*/ 11262 w 7"/>
                <a:gd name="T25" fmla="*/ 92428 h 29"/>
                <a:gd name="T26" fmla="*/ 11262 w 7"/>
                <a:gd name="T27" fmla="*/ 92428 h 29"/>
                <a:gd name="T28" fmla="*/ 16893 w 7"/>
                <a:gd name="T29" fmla="*/ 157672 h 29"/>
                <a:gd name="T30" fmla="*/ 39418 w 7"/>
                <a:gd name="T31" fmla="*/ 103302 h 29"/>
                <a:gd name="T32" fmla="*/ 28156 w 7"/>
                <a:gd name="T33" fmla="*/ 108739 h 29"/>
                <a:gd name="T34" fmla="*/ 39418 w 7"/>
                <a:gd name="T35" fmla="*/ 92428 h 29"/>
                <a:gd name="T36" fmla="*/ 39418 w 7"/>
                <a:gd name="T37" fmla="*/ 70681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29"/>
                <a:gd name="T59" fmla="*/ 7 w 7"/>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29">
                  <a:moveTo>
                    <a:pt x="7" y="13"/>
                  </a:moveTo>
                  <a:cubicBezTo>
                    <a:pt x="5" y="14"/>
                    <a:pt x="5" y="14"/>
                    <a:pt x="5" y="14"/>
                  </a:cubicBezTo>
                  <a:cubicBezTo>
                    <a:pt x="7" y="12"/>
                    <a:pt x="7" y="12"/>
                    <a:pt x="7" y="12"/>
                  </a:cubicBezTo>
                  <a:cubicBezTo>
                    <a:pt x="7" y="10"/>
                    <a:pt x="6" y="8"/>
                    <a:pt x="6" y="7"/>
                  </a:cubicBezTo>
                  <a:cubicBezTo>
                    <a:pt x="4" y="8"/>
                    <a:pt x="4" y="8"/>
                    <a:pt x="4" y="8"/>
                  </a:cubicBezTo>
                  <a:cubicBezTo>
                    <a:pt x="6" y="5"/>
                    <a:pt x="6" y="5"/>
                    <a:pt x="6" y="5"/>
                  </a:cubicBezTo>
                  <a:cubicBezTo>
                    <a:pt x="5" y="2"/>
                    <a:pt x="3" y="0"/>
                    <a:pt x="3" y="0"/>
                  </a:cubicBezTo>
                  <a:cubicBezTo>
                    <a:pt x="3" y="0"/>
                    <a:pt x="2" y="4"/>
                    <a:pt x="1" y="8"/>
                  </a:cubicBezTo>
                  <a:cubicBezTo>
                    <a:pt x="3" y="10"/>
                    <a:pt x="3" y="10"/>
                    <a:pt x="3" y="10"/>
                  </a:cubicBezTo>
                  <a:cubicBezTo>
                    <a:pt x="0" y="10"/>
                    <a:pt x="0" y="10"/>
                    <a:pt x="0" y="10"/>
                  </a:cubicBezTo>
                  <a:cubicBezTo>
                    <a:pt x="0" y="11"/>
                    <a:pt x="0" y="12"/>
                    <a:pt x="0" y="13"/>
                  </a:cubicBezTo>
                  <a:cubicBezTo>
                    <a:pt x="0" y="14"/>
                    <a:pt x="1" y="15"/>
                    <a:pt x="2" y="16"/>
                  </a:cubicBezTo>
                  <a:cubicBezTo>
                    <a:pt x="2" y="17"/>
                    <a:pt x="2" y="17"/>
                    <a:pt x="2" y="17"/>
                  </a:cubicBezTo>
                  <a:cubicBezTo>
                    <a:pt x="2" y="17"/>
                    <a:pt x="2" y="17"/>
                    <a:pt x="2" y="17"/>
                  </a:cubicBezTo>
                  <a:cubicBezTo>
                    <a:pt x="3" y="20"/>
                    <a:pt x="4" y="24"/>
                    <a:pt x="3" y="29"/>
                  </a:cubicBezTo>
                  <a:cubicBezTo>
                    <a:pt x="6" y="25"/>
                    <a:pt x="6" y="23"/>
                    <a:pt x="7" y="19"/>
                  </a:cubicBezTo>
                  <a:cubicBezTo>
                    <a:pt x="5" y="20"/>
                    <a:pt x="5" y="20"/>
                    <a:pt x="5" y="20"/>
                  </a:cubicBezTo>
                  <a:cubicBezTo>
                    <a:pt x="7" y="17"/>
                    <a:pt x="7" y="17"/>
                    <a:pt x="7" y="17"/>
                  </a:cubicBezTo>
                  <a:cubicBezTo>
                    <a:pt x="7" y="16"/>
                    <a:pt x="7" y="15"/>
                    <a:pt x="7" y="1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306" name="Freeform 287"/>
            <p:cNvSpPr/>
            <p:nvPr/>
          </p:nvSpPr>
          <p:spPr bwMode="auto">
            <a:xfrm>
              <a:off x="1992584" y="5805908"/>
              <a:ext cx="0" cy="7884"/>
            </a:xfrm>
            <a:custGeom>
              <a:avLst/>
              <a:gdLst>
                <a:gd name="T0" fmla="*/ 7884 h 2"/>
                <a:gd name="T1" fmla="*/ 7884 h 2"/>
                <a:gd name="T2" fmla="*/ 0 h 2"/>
                <a:gd name="T3" fmla="*/ 7884 h 2"/>
                <a:gd name="T4" fmla="*/ 0 60000 65536"/>
                <a:gd name="T5" fmla="*/ 0 60000 65536"/>
                <a:gd name="T6" fmla="*/ 0 60000 65536"/>
                <a:gd name="T7" fmla="*/ 0 60000 65536"/>
                <a:gd name="T8" fmla="*/ 0 h 2"/>
                <a:gd name="T9" fmla="*/ 2 h 2"/>
              </a:gdLst>
              <a:ahLst/>
              <a:cxnLst>
                <a:cxn ang="T4">
                  <a:pos x="0" y="T0"/>
                </a:cxn>
                <a:cxn ang="T5">
                  <a:pos x="0" y="T1"/>
                </a:cxn>
                <a:cxn ang="T6">
                  <a:pos x="0" y="T2"/>
                </a:cxn>
                <a:cxn ang="T7">
                  <a:pos x="0" y="T3"/>
                </a:cxn>
              </a:cxnLst>
              <a:rect l="0" t="T8" r="0" b="T9"/>
              <a:pathLst>
                <a:path h="2">
                  <a:moveTo>
                    <a:pt x="0" y="2"/>
                  </a:moveTo>
                  <a:lnTo>
                    <a:pt x="0" y="2"/>
                  </a:lnTo>
                  <a:lnTo>
                    <a:pt x="0" y="0"/>
                  </a:lnTo>
                  <a:lnTo>
                    <a:pt x="0" y="2"/>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307" name="Freeform 288"/>
            <p:cNvSpPr/>
            <p:nvPr/>
          </p:nvSpPr>
          <p:spPr bwMode="auto">
            <a:xfrm>
              <a:off x="1901923" y="6026649"/>
              <a:ext cx="291693" cy="137963"/>
            </a:xfrm>
            <a:custGeom>
              <a:avLst/>
              <a:gdLst>
                <a:gd name="T0" fmla="*/ 54017 w 54"/>
                <a:gd name="T1" fmla="*/ 132657 h 26"/>
                <a:gd name="T2" fmla="*/ 5402 w 54"/>
                <a:gd name="T3" fmla="*/ 106125 h 26"/>
                <a:gd name="T4" fmla="*/ 32410 w 54"/>
                <a:gd name="T5" fmla="*/ 53063 h 26"/>
                <a:gd name="T6" fmla="*/ 237676 w 54"/>
                <a:gd name="T7" fmla="*/ 0 h 26"/>
                <a:gd name="T8" fmla="*/ 286291 w 54"/>
                <a:gd name="T9" fmla="*/ 31838 h 26"/>
                <a:gd name="T10" fmla="*/ 259283 w 54"/>
                <a:gd name="T11" fmla="*/ 84900 h 26"/>
                <a:gd name="T12" fmla="*/ 54017 w 54"/>
                <a:gd name="T13" fmla="*/ 132657 h 26"/>
                <a:gd name="T14" fmla="*/ 0 60000 65536"/>
                <a:gd name="T15" fmla="*/ 0 60000 65536"/>
                <a:gd name="T16" fmla="*/ 0 60000 65536"/>
                <a:gd name="T17" fmla="*/ 0 60000 65536"/>
                <a:gd name="T18" fmla="*/ 0 60000 65536"/>
                <a:gd name="T19" fmla="*/ 0 60000 65536"/>
                <a:gd name="T20" fmla="*/ 0 60000 65536"/>
                <a:gd name="T21" fmla="*/ 0 w 54"/>
                <a:gd name="T22" fmla="*/ 0 h 26"/>
                <a:gd name="T23" fmla="*/ 54 w 5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26">
                  <a:moveTo>
                    <a:pt x="10" y="25"/>
                  </a:moveTo>
                  <a:cubicBezTo>
                    <a:pt x="6" y="26"/>
                    <a:pt x="2" y="24"/>
                    <a:pt x="1" y="20"/>
                  </a:cubicBezTo>
                  <a:cubicBezTo>
                    <a:pt x="0" y="16"/>
                    <a:pt x="2" y="11"/>
                    <a:pt x="6" y="10"/>
                  </a:cubicBezTo>
                  <a:cubicBezTo>
                    <a:pt x="44" y="0"/>
                    <a:pt x="44" y="0"/>
                    <a:pt x="44" y="0"/>
                  </a:cubicBezTo>
                  <a:cubicBezTo>
                    <a:pt x="48" y="0"/>
                    <a:pt x="52" y="2"/>
                    <a:pt x="53" y="6"/>
                  </a:cubicBezTo>
                  <a:cubicBezTo>
                    <a:pt x="54" y="10"/>
                    <a:pt x="52" y="15"/>
                    <a:pt x="48" y="16"/>
                  </a:cubicBezTo>
                  <a:lnTo>
                    <a:pt x="10" y="2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308" name="Freeform 289"/>
            <p:cNvSpPr/>
            <p:nvPr/>
          </p:nvSpPr>
          <p:spPr bwMode="auto">
            <a:xfrm>
              <a:off x="2016235" y="6006940"/>
              <a:ext cx="94603" cy="35476"/>
            </a:xfrm>
            <a:custGeom>
              <a:avLst/>
              <a:gdLst>
                <a:gd name="T0" fmla="*/ 57813 w 18"/>
                <a:gd name="T1" fmla="*/ 5068 h 7"/>
                <a:gd name="T2" fmla="*/ 0 w 18"/>
                <a:gd name="T3" fmla="*/ 35476 h 7"/>
                <a:gd name="T4" fmla="*/ 94603 w 18"/>
                <a:gd name="T5" fmla="*/ 5068 h 7"/>
                <a:gd name="T6" fmla="*/ 57813 w 18"/>
                <a:gd name="T7" fmla="*/ 5068 h 7"/>
                <a:gd name="T8" fmla="*/ 0 60000 65536"/>
                <a:gd name="T9" fmla="*/ 0 60000 65536"/>
                <a:gd name="T10" fmla="*/ 0 60000 65536"/>
                <a:gd name="T11" fmla="*/ 0 60000 65536"/>
                <a:gd name="T12" fmla="*/ 0 w 18"/>
                <a:gd name="T13" fmla="*/ 0 h 7"/>
                <a:gd name="T14" fmla="*/ 18 w 18"/>
                <a:gd name="T15" fmla="*/ 7 h 7"/>
              </a:gdLst>
              <a:ahLst/>
              <a:cxnLst>
                <a:cxn ang="T8">
                  <a:pos x="T0" y="T1"/>
                </a:cxn>
                <a:cxn ang="T9">
                  <a:pos x="T2" y="T3"/>
                </a:cxn>
                <a:cxn ang="T10">
                  <a:pos x="T4" y="T5"/>
                </a:cxn>
                <a:cxn ang="T11">
                  <a:pos x="T6" y="T7"/>
                </a:cxn>
              </a:cxnLst>
              <a:rect l="T12" t="T13" r="T14" b="T15"/>
              <a:pathLst>
                <a:path w="18" h="7">
                  <a:moveTo>
                    <a:pt x="11" y="1"/>
                  </a:moveTo>
                  <a:cubicBezTo>
                    <a:pt x="0" y="7"/>
                    <a:pt x="0" y="7"/>
                    <a:pt x="0" y="7"/>
                  </a:cubicBezTo>
                  <a:cubicBezTo>
                    <a:pt x="18" y="1"/>
                    <a:pt x="18" y="1"/>
                    <a:pt x="18" y="1"/>
                  </a:cubicBezTo>
                  <a:cubicBezTo>
                    <a:pt x="16" y="0"/>
                    <a:pt x="13" y="0"/>
                    <a:pt x="11"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309" name="Freeform 290"/>
            <p:cNvSpPr/>
            <p:nvPr/>
          </p:nvSpPr>
          <p:spPr bwMode="auto">
            <a:xfrm>
              <a:off x="1976817" y="6105485"/>
              <a:ext cx="342937" cy="540027"/>
            </a:xfrm>
            <a:custGeom>
              <a:avLst/>
              <a:gdLst>
                <a:gd name="T0" fmla="*/ 332050 w 63"/>
                <a:gd name="T1" fmla="*/ 286214 h 100"/>
                <a:gd name="T2" fmla="*/ 293946 w 63"/>
                <a:gd name="T3" fmla="*/ 264613 h 100"/>
                <a:gd name="T4" fmla="*/ 223181 w 63"/>
                <a:gd name="T5" fmla="*/ 264613 h 100"/>
                <a:gd name="T6" fmla="*/ 223181 w 63"/>
                <a:gd name="T7" fmla="*/ 0 h 100"/>
                <a:gd name="T8" fmla="*/ 190521 w 63"/>
                <a:gd name="T9" fmla="*/ 21601 h 100"/>
                <a:gd name="T10" fmla="*/ 0 w 63"/>
                <a:gd name="T11" fmla="*/ 75604 h 100"/>
                <a:gd name="T12" fmla="*/ 0 w 63"/>
                <a:gd name="T13" fmla="*/ 280814 h 100"/>
                <a:gd name="T14" fmla="*/ 92539 w 63"/>
                <a:gd name="T15" fmla="*/ 367218 h 100"/>
                <a:gd name="T16" fmla="*/ 97982 w 63"/>
                <a:gd name="T17" fmla="*/ 367218 h 100"/>
                <a:gd name="T18" fmla="*/ 108869 w 63"/>
                <a:gd name="T19" fmla="*/ 367218 h 100"/>
                <a:gd name="T20" fmla="*/ 234068 w 63"/>
                <a:gd name="T21" fmla="*/ 367218 h 100"/>
                <a:gd name="T22" fmla="*/ 234068 w 63"/>
                <a:gd name="T23" fmla="*/ 496825 h 100"/>
                <a:gd name="T24" fmla="*/ 283059 w 63"/>
                <a:gd name="T25" fmla="*/ 540027 h 100"/>
                <a:gd name="T26" fmla="*/ 293946 w 63"/>
                <a:gd name="T27" fmla="*/ 540027 h 100"/>
                <a:gd name="T28" fmla="*/ 342937 w 63"/>
                <a:gd name="T29" fmla="*/ 496825 h 100"/>
                <a:gd name="T30" fmla="*/ 342937 w 63"/>
                <a:gd name="T31" fmla="*/ 313216 h 100"/>
                <a:gd name="T32" fmla="*/ 332050 w 63"/>
                <a:gd name="T33" fmla="*/ 286214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00"/>
                <a:gd name="T53" fmla="*/ 63 w 63"/>
                <a:gd name="T54" fmla="*/ 100 h 1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00">
                  <a:moveTo>
                    <a:pt x="61" y="53"/>
                  </a:moveTo>
                  <a:cubicBezTo>
                    <a:pt x="59" y="51"/>
                    <a:pt x="56" y="49"/>
                    <a:pt x="54" y="49"/>
                  </a:cubicBezTo>
                  <a:cubicBezTo>
                    <a:pt x="41" y="49"/>
                    <a:pt x="41" y="49"/>
                    <a:pt x="41" y="49"/>
                  </a:cubicBezTo>
                  <a:cubicBezTo>
                    <a:pt x="41" y="0"/>
                    <a:pt x="41" y="0"/>
                    <a:pt x="41" y="0"/>
                  </a:cubicBezTo>
                  <a:cubicBezTo>
                    <a:pt x="39" y="3"/>
                    <a:pt x="37" y="4"/>
                    <a:pt x="35" y="4"/>
                  </a:cubicBezTo>
                  <a:cubicBezTo>
                    <a:pt x="0" y="14"/>
                    <a:pt x="0" y="14"/>
                    <a:pt x="0" y="14"/>
                  </a:cubicBezTo>
                  <a:cubicBezTo>
                    <a:pt x="0" y="52"/>
                    <a:pt x="0" y="52"/>
                    <a:pt x="0" y="52"/>
                  </a:cubicBezTo>
                  <a:cubicBezTo>
                    <a:pt x="0" y="61"/>
                    <a:pt x="7" y="68"/>
                    <a:pt x="17" y="68"/>
                  </a:cubicBezTo>
                  <a:cubicBezTo>
                    <a:pt x="18" y="68"/>
                    <a:pt x="18" y="68"/>
                    <a:pt x="18" y="68"/>
                  </a:cubicBezTo>
                  <a:cubicBezTo>
                    <a:pt x="18" y="68"/>
                    <a:pt x="20" y="68"/>
                    <a:pt x="20" y="68"/>
                  </a:cubicBezTo>
                  <a:cubicBezTo>
                    <a:pt x="43" y="68"/>
                    <a:pt x="43" y="68"/>
                    <a:pt x="43" y="68"/>
                  </a:cubicBezTo>
                  <a:cubicBezTo>
                    <a:pt x="43" y="92"/>
                    <a:pt x="43" y="92"/>
                    <a:pt x="43" y="92"/>
                  </a:cubicBezTo>
                  <a:cubicBezTo>
                    <a:pt x="43" y="96"/>
                    <a:pt x="47" y="100"/>
                    <a:pt x="52" y="100"/>
                  </a:cubicBezTo>
                  <a:cubicBezTo>
                    <a:pt x="54" y="100"/>
                    <a:pt x="54" y="100"/>
                    <a:pt x="54" y="100"/>
                  </a:cubicBezTo>
                  <a:cubicBezTo>
                    <a:pt x="59" y="100"/>
                    <a:pt x="63" y="96"/>
                    <a:pt x="63" y="92"/>
                  </a:cubicBezTo>
                  <a:cubicBezTo>
                    <a:pt x="63" y="58"/>
                    <a:pt x="63" y="58"/>
                    <a:pt x="63" y="58"/>
                  </a:cubicBezTo>
                  <a:cubicBezTo>
                    <a:pt x="63" y="56"/>
                    <a:pt x="62" y="54"/>
                    <a:pt x="61" y="5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310" name="Freeform 291"/>
            <p:cNvSpPr/>
            <p:nvPr/>
          </p:nvSpPr>
          <p:spPr bwMode="auto">
            <a:xfrm>
              <a:off x="2106897" y="5963580"/>
              <a:ext cx="469074" cy="118254"/>
            </a:xfrm>
            <a:custGeom>
              <a:avLst/>
              <a:gdLst>
                <a:gd name="T0" fmla="*/ 469074 w 119"/>
                <a:gd name="T1" fmla="*/ 0 h 30"/>
                <a:gd name="T2" fmla="*/ 0 w 119"/>
                <a:gd name="T3" fmla="*/ 118254 h 30"/>
                <a:gd name="T4" fmla="*/ 0 w 119"/>
                <a:gd name="T5" fmla="*/ 106429 h 30"/>
                <a:gd name="T6" fmla="*/ 469074 w 119"/>
                <a:gd name="T7" fmla="*/ 0 h 30"/>
                <a:gd name="T8" fmla="*/ 469074 w 119"/>
                <a:gd name="T9" fmla="*/ 0 h 30"/>
                <a:gd name="T10" fmla="*/ 0 60000 65536"/>
                <a:gd name="T11" fmla="*/ 0 60000 65536"/>
                <a:gd name="T12" fmla="*/ 0 60000 65536"/>
                <a:gd name="T13" fmla="*/ 0 60000 65536"/>
                <a:gd name="T14" fmla="*/ 0 60000 65536"/>
                <a:gd name="T15" fmla="*/ 0 w 119"/>
                <a:gd name="T16" fmla="*/ 0 h 30"/>
                <a:gd name="T17" fmla="*/ 119 w 119"/>
                <a:gd name="T18" fmla="*/ 30 h 30"/>
              </a:gdLst>
              <a:ahLst/>
              <a:cxnLst>
                <a:cxn ang="T10">
                  <a:pos x="T0" y="T1"/>
                </a:cxn>
                <a:cxn ang="T11">
                  <a:pos x="T2" y="T3"/>
                </a:cxn>
                <a:cxn ang="T12">
                  <a:pos x="T4" y="T5"/>
                </a:cxn>
                <a:cxn ang="T13">
                  <a:pos x="T6" y="T7"/>
                </a:cxn>
                <a:cxn ang="T14">
                  <a:pos x="T8" y="T9"/>
                </a:cxn>
              </a:cxnLst>
              <a:rect l="T15" t="T16" r="T17" b="T18"/>
              <a:pathLst>
                <a:path w="119" h="30">
                  <a:moveTo>
                    <a:pt x="119" y="0"/>
                  </a:moveTo>
                  <a:lnTo>
                    <a:pt x="0" y="30"/>
                  </a:lnTo>
                  <a:lnTo>
                    <a:pt x="0" y="27"/>
                  </a:lnTo>
                  <a:lnTo>
                    <a:pt x="119"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311" name="Freeform 292"/>
            <p:cNvSpPr/>
            <p:nvPr/>
          </p:nvSpPr>
          <p:spPr bwMode="auto">
            <a:xfrm>
              <a:off x="2205442" y="5967522"/>
              <a:ext cx="275926" cy="70952"/>
            </a:xfrm>
            <a:custGeom>
              <a:avLst/>
              <a:gdLst>
                <a:gd name="T0" fmla="*/ 265105 w 51"/>
                <a:gd name="T1" fmla="*/ 0 h 13"/>
                <a:gd name="T2" fmla="*/ 108206 w 51"/>
                <a:gd name="T3" fmla="*/ 27289 h 13"/>
                <a:gd name="T4" fmla="*/ 0 w 51"/>
                <a:gd name="T5" fmla="*/ 38205 h 13"/>
                <a:gd name="T6" fmla="*/ 10821 w 51"/>
                <a:gd name="T7" fmla="*/ 70952 h 13"/>
                <a:gd name="T8" fmla="*/ 275926 w 51"/>
                <a:gd name="T9" fmla="*/ 0 h 13"/>
                <a:gd name="T10" fmla="*/ 265105 w 51"/>
                <a:gd name="T11" fmla="*/ 0 h 13"/>
                <a:gd name="T12" fmla="*/ 0 60000 65536"/>
                <a:gd name="T13" fmla="*/ 0 60000 65536"/>
                <a:gd name="T14" fmla="*/ 0 60000 65536"/>
                <a:gd name="T15" fmla="*/ 0 60000 65536"/>
                <a:gd name="T16" fmla="*/ 0 60000 65536"/>
                <a:gd name="T17" fmla="*/ 0 60000 65536"/>
                <a:gd name="T18" fmla="*/ 0 w 51"/>
                <a:gd name="T19" fmla="*/ 0 h 13"/>
                <a:gd name="T20" fmla="*/ 51 w 5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1" h="13">
                  <a:moveTo>
                    <a:pt x="49" y="0"/>
                  </a:moveTo>
                  <a:cubicBezTo>
                    <a:pt x="20" y="5"/>
                    <a:pt x="20" y="5"/>
                    <a:pt x="20" y="5"/>
                  </a:cubicBezTo>
                  <a:cubicBezTo>
                    <a:pt x="0" y="7"/>
                    <a:pt x="0" y="7"/>
                    <a:pt x="0" y="7"/>
                  </a:cubicBezTo>
                  <a:cubicBezTo>
                    <a:pt x="1" y="8"/>
                    <a:pt x="2" y="10"/>
                    <a:pt x="2" y="13"/>
                  </a:cubicBezTo>
                  <a:cubicBezTo>
                    <a:pt x="51" y="0"/>
                    <a:pt x="51" y="0"/>
                    <a:pt x="51" y="0"/>
                  </a:cubicBezTo>
                  <a:lnTo>
                    <a:pt x="49"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312" name="Freeform 293"/>
            <p:cNvSpPr/>
            <p:nvPr/>
          </p:nvSpPr>
          <p:spPr bwMode="auto">
            <a:xfrm>
              <a:off x="2221209" y="5987231"/>
              <a:ext cx="299577" cy="98545"/>
            </a:xfrm>
            <a:custGeom>
              <a:avLst/>
              <a:gdLst>
                <a:gd name="T0" fmla="*/ 294130 w 55"/>
                <a:gd name="T1" fmla="*/ 0 h 18"/>
                <a:gd name="T2" fmla="*/ 0 w 55"/>
                <a:gd name="T3" fmla="*/ 76646 h 18"/>
                <a:gd name="T4" fmla="*/ 0 w 55"/>
                <a:gd name="T5" fmla="*/ 98545 h 18"/>
                <a:gd name="T6" fmla="*/ 98043 w 55"/>
                <a:gd name="T7" fmla="*/ 93070 h 18"/>
                <a:gd name="T8" fmla="*/ 103490 w 55"/>
                <a:gd name="T9" fmla="*/ 93070 h 18"/>
                <a:gd name="T10" fmla="*/ 261449 w 55"/>
                <a:gd name="T11" fmla="*/ 65697 h 18"/>
                <a:gd name="T12" fmla="*/ 299577 w 55"/>
                <a:gd name="T13" fmla="*/ 16424 h 18"/>
                <a:gd name="T14" fmla="*/ 294130 w 5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8"/>
                <a:gd name="T26" fmla="*/ 55 w 5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8">
                  <a:moveTo>
                    <a:pt x="54" y="0"/>
                  </a:moveTo>
                  <a:cubicBezTo>
                    <a:pt x="0" y="14"/>
                    <a:pt x="0" y="14"/>
                    <a:pt x="0" y="14"/>
                  </a:cubicBezTo>
                  <a:cubicBezTo>
                    <a:pt x="0" y="18"/>
                    <a:pt x="0" y="18"/>
                    <a:pt x="0" y="18"/>
                  </a:cubicBezTo>
                  <a:cubicBezTo>
                    <a:pt x="18" y="17"/>
                    <a:pt x="18" y="17"/>
                    <a:pt x="18" y="17"/>
                  </a:cubicBezTo>
                  <a:cubicBezTo>
                    <a:pt x="18" y="17"/>
                    <a:pt x="18" y="17"/>
                    <a:pt x="19" y="17"/>
                  </a:cubicBezTo>
                  <a:cubicBezTo>
                    <a:pt x="48" y="12"/>
                    <a:pt x="48" y="12"/>
                    <a:pt x="48" y="12"/>
                  </a:cubicBezTo>
                  <a:cubicBezTo>
                    <a:pt x="52" y="11"/>
                    <a:pt x="55" y="7"/>
                    <a:pt x="55" y="3"/>
                  </a:cubicBezTo>
                  <a:cubicBezTo>
                    <a:pt x="55" y="2"/>
                    <a:pt x="54" y="2"/>
                    <a:pt x="5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313" name="Freeform 294"/>
            <p:cNvSpPr/>
            <p:nvPr/>
          </p:nvSpPr>
          <p:spPr bwMode="auto">
            <a:xfrm>
              <a:off x="1980759" y="5971464"/>
              <a:ext cx="185265" cy="67011"/>
            </a:xfrm>
            <a:custGeom>
              <a:avLst/>
              <a:gdLst>
                <a:gd name="T0" fmla="*/ 130775 w 34"/>
                <a:gd name="T1" fmla="*/ 0 h 12"/>
                <a:gd name="T2" fmla="*/ 87184 w 34"/>
                <a:gd name="T3" fmla="*/ 0 h 12"/>
                <a:gd name="T4" fmla="*/ 0 w 34"/>
                <a:gd name="T5" fmla="*/ 67011 h 12"/>
                <a:gd name="T6" fmla="*/ 81735 w 34"/>
                <a:gd name="T7" fmla="*/ 22337 h 12"/>
                <a:gd name="T8" fmla="*/ 98081 w 34"/>
                <a:gd name="T9" fmla="*/ 16753 h 12"/>
                <a:gd name="T10" fmla="*/ 158020 w 34"/>
                <a:gd name="T11" fmla="*/ 39090 h 12"/>
                <a:gd name="T12" fmla="*/ 163469 w 34"/>
                <a:gd name="T13" fmla="*/ 33506 h 12"/>
                <a:gd name="T14" fmla="*/ 174367 w 34"/>
                <a:gd name="T15" fmla="*/ 39090 h 12"/>
                <a:gd name="T16" fmla="*/ 185265 w 34"/>
                <a:gd name="T17" fmla="*/ 16753 h 12"/>
                <a:gd name="T18" fmla="*/ 130775 w 34"/>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2"/>
                <a:gd name="T32" fmla="*/ 34 w 3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2">
                  <a:moveTo>
                    <a:pt x="24" y="0"/>
                  </a:moveTo>
                  <a:cubicBezTo>
                    <a:pt x="16" y="0"/>
                    <a:pt x="16" y="0"/>
                    <a:pt x="16" y="0"/>
                  </a:cubicBezTo>
                  <a:cubicBezTo>
                    <a:pt x="8" y="0"/>
                    <a:pt x="2" y="5"/>
                    <a:pt x="0" y="12"/>
                  </a:cubicBezTo>
                  <a:cubicBezTo>
                    <a:pt x="15" y="4"/>
                    <a:pt x="15" y="4"/>
                    <a:pt x="15" y="4"/>
                  </a:cubicBezTo>
                  <a:cubicBezTo>
                    <a:pt x="16" y="3"/>
                    <a:pt x="17" y="3"/>
                    <a:pt x="18" y="3"/>
                  </a:cubicBezTo>
                  <a:cubicBezTo>
                    <a:pt x="22" y="2"/>
                    <a:pt x="26" y="3"/>
                    <a:pt x="29" y="7"/>
                  </a:cubicBezTo>
                  <a:cubicBezTo>
                    <a:pt x="29" y="6"/>
                    <a:pt x="30" y="6"/>
                    <a:pt x="30" y="6"/>
                  </a:cubicBezTo>
                  <a:cubicBezTo>
                    <a:pt x="31" y="6"/>
                    <a:pt x="32" y="6"/>
                    <a:pt x="32" y="7"/>
                  </a:cubicBezTo>
                  <a:cubicBezTo>
                    <a:pt x="34" y="3"/>
                    <a:pt x="34" y="3"/>
                    <a:pt x="34" y="3"/>
                  </a:cubicBezTo>
                  <a:cubicBezTo>
                    <a:pt x="31" y="1"/>
                    <a:pt x="28" y="0"/>
                    <a:pt x="2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314" name="Freeform 295"/>
            <p:cNvSpPr/>
            <p:nvPr/>
          </p:nvSpPr>
          <p:spPr bwMode="auto">
            <a:xfrm>
              <a:off x="2189675" y="6014823"/>
              <a:ext cx="0" cy="7884"/>
            </a:xfrm>
            <a:custGeom>
              <a:avLst/>
              <a:gdLst>
                <a:gd name="T0" fmla="*/ 7884 h 1"/>
                <a:gd name="T1" fmla="*/ 0 h 1"/>
                <a:gd name="T2" fmla="*/ 7884 h 1"/>
                <a:gd name="T3" fmla="*/ 7884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cubicBezTo>
                    <a:pt x="0" y="1"/>
                    <a:pt x="0" y="1"/>
                    <a:pt x="0" y="0"/>
                  </a:cubicBezTo>
                  <a:cubicBezTo>
                    <a:pt x="0" y="1"/>
                    <a:pt x="0" y="1"/>
                    <a:pt x="0" y="1"/>
                  </a:cubicBezTo>
                  <a:cubicBezTo>
                    <a:pt x="0" y="1"/>
                    <a:pt x="0" y="1"/>
                    <a:pt x="0"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315" name="Freeform 296"/>
            <p:cNvSpPr/>
            <p:nvPr/>
          </p:nvSpPr>
          <p:spPr bwMode="auto">
            <a:xfrm>
              <a:off x="2418299" y="6042416"/>
              <a:ext cx="118254" cy="299577"/>
            </a:xfrm>
            <a:custGeom>
              <a:avLst/>
              <a:gdLst>
                <a:gd name="T0" fmla="*/ 102128 w 22"/>
                <a:gd name="T1" fmla="*/ 16049 h 56"/>
                <a:gd name="T2" fmla="*/ 102128 w 22"/>
                <a:gd name="T3" fmla="*/ 0 h 56"/>
                <a:gd name="T4" fmla="*/ 96753 w 22"/>
                <a:gd name="T5" fmla="*/ 10699 h 56"/>
                <a:gd name="T6" fmla="*/ 107504 w 22"/>
                <a:gd name="T7" fmla="*/ 80244 h 56"/>
                <a:gd name="T8" fmla="*/ 91378 w 22"/>
                <a:gd name="T9" fmla="*/ 155138 h 56"/>
                <a:gd name="T10" fmla="*/ 43001 w 22"/>
                <a:gd name="T11" fmla="*/ 246081 h 56"/>
                <a:gd name="T12" fmla="*/ 0 w 22"/>
                <a:gd name="T13" fmla="*/ 299577 h 56"/>
                <a:gd name="T14" fmla="*/ 53752 w 22"/>
                <a:gd name="T15" fmla="*/ 246081 h 56"/>
                <a:gd name="T16" fmla="*/ 102128 w 22"/>
                <a:gd name="T17" fmla="*/ 160488 h 56"/>
                <a:gd name="T18" fmla="*/ 112879 w 22"/>
                <a:gd name="T19" fmla="*/ 80244 h 56"/>
                <a:gd name="T20" fmla="*/ 102128 w 22"/>
                <a:gd name="T21" fmla="*/ 16049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56"/>
                <a:gd name="T35" fmla="*/ 22 w 22"/>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56">
                  <a:moveTo>
                    <a:pt x="19" y="3"/>
                  </a:moveTo>
                  <a:cubicBezTo>
                    <a:pt x="19" y="3"/>
                    <a:pt x="19" y="1"/>
                    <a:pt x="19" y="0"/>
                  </a:cubicBezTo>
                  <a:cubicBezTo>
                    <a:pt x="19" y="0"/>
                    <a:pt x="18" y="1"/>
                    <a:pt x="18" y="2"/>
                  </a:cubicBezTo>
                  <a:cubicBezTo>
                    <a:pt x="19" y="8"/>
                    <a:pt x="20" y="15"/>
                    <a:pt x="20" y="15"/>
                  </a:cubicBezTo>
                  <a:cubicBezTo>
                    <a:pt x="20" y="15"/>
                    <a:pt x="19" y="22"/>
                    <a:pt x="17" y="29"/>
                  </a:cubicBezTo>
                  <a:cubicBezTo>
                    <a:pt x="15" y="37"/>
                    <a:pt x="10" y="44"/>
                    <a:pt x="8" y="46"/>
                  </a:cubicBezTo>
                  <a:cubicBezTo>
                    <a:pt x="5" y="50"/>
                    <a:pt x="3" y="52"/>
                    <a:pt x="0" y="56"/>
                  </a:cubicBezTo>
                  <a:cubicBezTo>
                    <a:pt x="4" y="53"/>
                    <a:pt x="6" y="51"/>
                    <a:pt x="10" y="46"/>
                  </a:cubicBezTo>
                  <a:cubicBezTo>
                    <a:pt x="11" y="45"/>
                    <a:pt x="16" y="37"/>
                    <a:pt x="19" y="30"/>
                  </a:cubicBezTo>
                  <a:cubicBezTo>
                    <a:pt x="21" y="22"/>
                    <a:pt x="21" y="15"/>
                    <a:pt x="21" y="15"/>
                  </a:cubicBezTo>
                  <a:cubicBezTo>
                    <a:pt x="22" y="14"/>
                    <a:pt x="21" y="9"/>
                    <a:pt x="19"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316" name="Freeform 297"/>
            <p:cNvSpPr/>
            <p:nvPr/>
          </p:nvSpPr>
          <p:spPr bwMode="auto">
            <a:xfrm>
              <a:off x="2260627" y="5703421"/>
              <a:ext cx="236508" cy="260159"/>
            </a:xfrm>
            <a:custGeom>
              <a:avLst/>
              <a:gdLst>
                <a:gd name="T0" fmla="*/ 231133 w 44"/>
                <a:gd name="T1" fmla="*/ 238479 h 48"/>
                <a:gd name="T2" fmla="*/ 220382 w 44"/>
                <a:gd name="T3" fmla="*/ 200539 h 48"/>
                <a:gd name="T4" fmla="*/ 198882 w 44"/>
                <a:gd name="T5" fmla="*/ 146339 h 48"/>
                <a:gd name="T6" fmla="*/ 150505 w 44"/>
                <a:gd name="T7" fmla="*/ 81300 h 48"/>
                <a:gd name="T8" fmla="*/ 69877 w 44"/>
                <a:gd name="T9" fmla="*/ 21680 h 48"/>
                <a:gd name="T10" fmla="*/ 0 w 44"/>
                <a:gd name="T11" fmla="*/ 0 h 48"/>
                <a:gd name="T12" fmla="*/ 64502 w 44"/>
                <a:gd name="T13" fmla="*/ 27100 h 48"/>
                <a:gd name="T14" fmla="*/ 145130 w 44"/>
                <a:gd name="T15" fmla="*/ 86720 h 48"/>
                <a:gd name="T16" fmla="*/ 193507 w 44"/>
                <a:gd name="T17" fmla="*/ 146339 h 48"/>
                <a:gd name="T18" fmla="*/ 231133 w 44"/>
                <a:gd name="T19" fmla="*/ 260159 h 48"/>
                <a:gd name="T20" fmla="*/ 236508 w 44"/>
                <a:gd name="T21" fmla="*/ 260159 h 48"/>
                <a:gd name="T22" fmla="*/ 231133 w 44"/>
                <a:gd name="T23" fmla="*/ 238479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48"/>
                <a:gd name="T38" fmla="*/ 44 w 44"/>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48">
                  <a:moveTo>
                    <a:pt x="43" y="44"/>
                  </a:moveTo>
                  <a:cubicBezTo>
                    <a:pt x="43" y="41"/>
                    <a:pt x="42" y="40"/>
                    <a:pt x="41" y="37"/>
                  </a:cubicBezTo>
                  <a:cubicBezTo>
                    <a:pt x="40" y="32"/>
                    <a:pt x="38" y="27"/>
                    <a:pt x="37" y="27"/>
                  </a:cubicBezTo>
                  <a:cubicBezTo>
                    <a:pt x="37" y="27"/>
                    <a:pt x="34" y="20"/>
                    <a:pt x="28" y="15"/>
                  </a:cubicBezTo>
                  <a:cubicBezTo>
                    <a:pt x="23" y="9"/>
                    <a:pt x="15" y="5"/>
                    <a:pt x="13" y="4"/>
                  </a:cubicBezTo>
                  <a:cubicBezTo>
                    <a:pt x="8" y="1"/>
                    <a:pt x="4" y="0"/>
                    <a:pt x="0" y="0"/>
                  </a:cubicBezTo>
                  <a:cubicBezTo>
                    <a:pt x="4" y="1"/>
                    <a:pt x="7" y="3"/>
                    <a:pt x="12" y="5"/>
                  </a:cubicBezTo>
                  <a:cubicBezTo>
                    <a:pt x="14" y="6"/>
                    <a:pt x="22" y="10"/>
                    <a:pt x="27" y="16"/>
                  </a:cubicBezTo>
                  <a:cubicBezTo>
                    <a:pt x="33" y="21"/>
                    <a:pt x="36" y="27"/>
                    <a:pt x="36" y="27"/>
                  </a:cubicBezTo>
                  <a:cubicBezTo>
                    <a:pt x="37" y="27"/>
                    <a:pt x="40" y="38"/>
                    <a:pt x="43" y="48"/>
                  </a:cubicBezTo>
                  <a:cubicBezTo>
                    <a:pt x="44" y="48"/>
                    <a:pt x="44" y="48"/>
                    <a:pt x="44" y="48"/>
                  </a:cubicBezTo>
                  <a:cubicBezTo>
                    <a:pt x="44" y="47"/>
                    <a:pt x="44" y="45"/>
                    <a:pt x="43" y="44"/>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4317" name="Freeform 298"/>
            <p:cNvSpPr/>
            <p:nvPr/>
          </p:nvSpPr>
          <p:spPr bwMode="auto">
            <a:xfrm>
              <a:off x="1862505" y="6487840"/>
              <a:ext cx="271984" cy="157672"/>
            </a:xfrm>
            <a:custGeom>
              <a:avLst/>
              <a:gdLst>
                <a:gd name="T0" fmla="*/ 255665 w 50"/>
                <a:gd name="T1" fmla="*/ 5437 h 29"/>
                <a:gd name="T2" fmla="*/ 195829 w 50"/>
                <a:gd name="T3" fmla="*/ 5437 h 29"/>
                <a:gd name="T4" fmla="*/ 168630 w 50"/>
                <a:gd name="T5" fmla="*/ 0 h 29"/>
                <a:gd name="T6" fmla="*/ 168630 w 50"/>
                <a:gd name="T7" fmla="*/ 54370 h 29"/>
                <a:gd name="T8" fmla="*/ 43517 w 50"/>
                <a:gd name="T9" fmla="*/ 54370 h 29"/>
                <a:gd name="T10" fmla="*/ 0 w 50"/>
                <a:gd name="T11" fmla="*/ 97865 h 29"/>
                <a:gd name="T12" fmla="*/ 0 w 50"/>
                <a:gd name="T13" fmla="*/ 114176 h 29"/>
                <a:gd name="T14" fmla="*/ 43517 w 50"/>
                <a:gd name="T15" fmla="*/ 157672 h 29"/>
                <a:gd name="T16" fmla="*/ 212148 w 50"/>
                <a:gd name="T17" fmla="*/ 157672 h 29"/>
                <a:gd name="T18" fmla="*/ 223027 w 50"/>
                <a:gd name="T19" fmla="*/ 157672 h 29"/>
                <a:gd name="T20" fmla="*/ 228467 w 50"/>
                <a:gd name="T21" fmla="*/ 157672 h 29"/>
                <a:gd name="T22" fmla="*/ 271984 w 50"/>
                <a:gd name="T23" fmla="*/ 114176 h 29"/>
                <a:gd name="T24" fmla="*/ 271984 w 50"/>
                <a:gd name="T25" fmla="*/ 0 h 29"/>
                <a:gd name="T26" fmla="*/ 255665 w 50"/>
                <a:gd name="T27" fmla="*/ 5437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29"/>
                <a:gd name="T44" fmla="*/ 50 w 50"/>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29">
                  <a:moveTo>
                    <a:pt x="47" y="1"/>
                  </a:moveTo>
                  <a:cubicBezTo>
                    <a:pt x="36" y="1"/>
                    <a:pt x="36" y="1"/>
                    <a:pt x="36" y="1"/>
                  </a:cubicBezTo>
                  <a:cubicBezTo>
                    <a:pt x="34" y="1"/>
                    <a:pt x="32" y="0"/>
                    <a:pt x="31" y="0"/>
                  </a:cubicBezTo>
                  <a:cubicBezTo>
                    <a:pt x="31" y="10"/>
                    <a:pt x="31" y="10"/>
                    <a:pt x="31" y="10"/>
                  </a:cubicBezTo>
                  <a:cubicBezTo>
                    <a:pt x="8" y="10"/>
                    <a:pt x="8" y="10"/>
                    <a:pt x="8" y="10"/>
                  </a:cubicBezTo>
                  <a:cubicBezTo>
                    <a:pt x="3" y="10"/>
                    <a:pt x="0" y="14"/>
                    <a:pt x="0" y="18"/>
                  </a:cubicBezTo>
                  <a:cubicBezTo>
                    <a:pt x="0" y="21"/>
                    <a:pt x="0" y="21"/>
                    <a:pt x="0" y="21"/>
                  </a:cubicBezTo>
                  <a:cubicBezTo>
                    <a:pt x="0" y="25"/>
                    <a:pt x="3" y="29"/>
                    <a:pt x="8" y="29"/>
                  </a:cubicBezTo>
                  <a:cubicBezTo>
                    <a:pt x="39" y="29"/>
                    <a:pt x="39" y="29"/>
                    <a:pt x="39" y="29"/>
                  </a:cubicBezTo>
                  <a:cubicBezTo>
                    <a:pt x="41" y="29"/>
                    <a:pt x="41" y="29"/>
                    <a:pt x="41" y="29"/>
                  </a:cubicBezTo>
                  <a:cubicBezTo>
                    <a:pt x="42" y="29"/>
                    <a:pt x="42" y="29"/>
                    <a:pt x="42" y="29"/>
                  </a:cubicBezTo>
                  <a:cubicBezTo>
                    <a:pt x="46" y="29"/>
                    <a:pt x="50" y="25"/>
                    <a:pt x="50" y="21"/>
                  </a:cubicBezTo>
                  <a:cubicBezTo>
                    <a:pt x="50" y="0"/>
                    <a:pt x="50" y="0"/>
                    <a:pt x="50" y="0"/>
                  </a:cubicBezTo>
                  <a:cubicBezTo>
                    <a:pt x="50" y="0"/>
                    <a:pt x="48" y="1"/>
                    <a:pt x="47"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54274" name="文本框 45"/>
          <p:cNvSpPr txBox="1">
            <a:spLocks noChangeArrowheads="1"/>
          </p:cNvSpPr>
          <p:nvPr/>
        </p:nvSpPr>
        <p:spPr bwMode="auto">
          <a:xfrm>
            <a:off x="1354138" y="1357313"/>
            <a:ext cx="3938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a:spcBef>
                <a:spcPct val="50000"/>
              </a:spcBef>
            </a:pPr>
            <a:r>
              <a:rPr lang="zh-CN" altLang="en-US" sz="2800" b="1">
                <a:latin typeface="微软雅黑" panose="020B0503020204020204" pitchFamily="34" charset="-122"/>
                <a:ea typeface="微软雅黑" panose="020B0503020204020204" pitchFamily="34" charset="-122"/>
              </a:rPr>
              <a:t>施工降噪</a:t>
            </a:r>
          </a:p>
        </p:txBody>
      </p:sp>
      <p:sp>
        <p:nvSpPr>
          <p:cNvPr id="47" name="矩形 46"/>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施工亮点</a:t>
            </a:r>
            <a:endParaRPr lang="zh-CN" altLang="en-US" sz="3600" spc="-300" dirty="0">
              <a:solidFill>
                <a:schemeClr val="bg1"/>
              </a:solidFill>
              <a:latin typeface="黑体" panose="02010609060101010101" pitchFamily="49" charset="-122"/>
              <a:ea typeface="黑体" panose="02010609060101010101" pitchFamily="49" charset="-122"/>
            </a:endParaRPr>
          </a:p>
        </p:txBody>
      </p:sp>
      <p:sp>
        <p:nvSpPr>
          <p:cNvPr id="48" name="圆角矩形 47"/>
          <p:cNvSpPr/>
          <p:nvPr/>
        </p:nvSpPr>
        <p:spPr>
          <a:xfrm>
            <a:off x="982663" y="1966913"/>
            <a:ext cx="7861300" cy="941387"/>
          </a:xfrm>
          <a:prstGeom prst="roundRect">
            <a:avLst/>
          </a:prstGeom>
          <a:ln w="28575">
            <a:solidFill>
              <a:schemeClr val="accent1"/>
            </a:solidFill>
            <a:prstDash val="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indent="449580" fontAlgn="auto">
              <a:lnSpc>
                <a:spcPct val="140000"/>
              </a:lnSpc>
              <a:spcBef>
                <a:spcPts val="0"/>
              </a:spcBef>
              <a:spcAft>
                <a:spcPts val="0"/>
              </a:spcAft>
              <a:defRPr/>
            </a:pPr>
            <a:r>
              <a:rPr lang="zh-CN" altLang="en-US" dirty="0">
                <a:solidFill>
                  <a:schemeClr val="tx1"/>
                </a:solidFill>
                <a:latin typeface="微软雅黑" panose="020B0503020204020204" pitchFamily="34" charset="-122"/>
                <a:ea typeface="微软雅黑" panose="020B0503020204020204" pitchFamily="34" charset="-122"/>
              </a:rPr>
              <a:t>项目处于哈工大校园内，为了确保教师学生的学习生活环境，项目采取了一系列施工降噪措施。</a:t>
            </a:r>
          </a:p>
        </p:txBody>
      </p:sp>
      <p:sp>
        <p:nvSpPr>
          <p:cNvPr id="50" name="Rectangle 39"/>
          <p:cNvSpPr>
            <a:spLocks noChangeArrowheads="1"/>
          </p:cNvSpPr>
          <p:nvPr/>
        </p:nvSpPr>
        <p:spPr bwMode="auto">
          <a:xfrm>
            <a:off x="1144588" y="6329363"/>
            <a:ext cx="279400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混凝土输送降噪棚</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pic>
        <p:nvPicPr>
          <p:cNvPr id="52" name="图片 51" descr="E:\QQ\QQ聊天记录\395002214\FileRecv\MobileFile\mmexport14959608074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88" y="3357563"/>
            <a:ext cx="3946525" cy="2860675"/>
          </a:xfrm>
          <a:prstGeom prst="rect">
            <a:avLst/>
          </a:prstGeom>
          <a:noFill/>
          <a:ln w="9525">
            <a:solidFill>
              <a:srgbClr val="0282D0"/>
            </a:solidFill>
            <a:miter lim="800000"/>
            <a:headEnd/>
            <a:tailEnd/>
          </a:ln>
          <a:extLst>
            <a:ext uri="{909E8E84-426E-40DD-AFC4-6F175D3DCCD1}">
              <a14:hiddenFill xmlns:a14="http://schemas.microsoft.com/office/drawing/2010/main">
                <a:solidFill>
                  <a:srgbClr val="FFFFFF"/>
                </a:solidFill>
              </a14:hiddenFill>
            </a:ext>
          </a:extLst>
        </p:spPr>
      </p:pic>
      <p:pic>
        <p:nvPicPr>
          <p:cNvPr id="53" name="图片 52" descr="E:\QQ\QQ聊天记录\395002214\FileRecv\MobileFile\mmexport14959608133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975" y="3357563"/>
            <a:ext cx="4103688" cy="2860675"/>
          </a:xfrm>
          <a:prstGeom prst="rect">
            <a:avLst/>
          </a:prstGeom>
          <a:noFill/>
          <a:ln w="9525">
            <a:solidFill>
              <a:srgbClr val="0282D0"/>
            </a:solidFill>
            <a:miter lim="800000"/>
            <a:headEnd/>
            <a:tailEnd/>
          </a:ln>
          <a:extLst>
            <a:ext uri="{909E8E84-426E-40DD-AFC4-6F175D3DCCD1}">
              <a14:hiddenFill xmlns:a14="http://schemas.microsoft.com/office/drawing/2010/main">
                <a:solidFill>
                  <a:srgbClr val="FFFFFF"/>
                </a:solidFill>
              </a14:hiddenFill>
            </a:ext>
          </a:extLst>
        </p:spPr>
      </p:pic>
      <p:sp>
        <p:nvSpPr>
          <p:cNvPr id="54" name="Rectangle 39"/>
          <p:cNvSpPr>
            <a:spLocks noChangeArrowheads="1"/>
          </p:cNvSpPr>
          <p:nvPr/>
        </p:nvSpPr>
        <p:spPr bwMode="auto">
          <a:xfrm>
            <a:off x="5292725" y="6329363"/>
            <a:ext cx="279400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作业层降噪隔音板</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custDataLst>
              <p:tags r:id="rId2"/>
            </p:custDataLst>
          </p:nvPr>
        </p:nvSpPr>
        <p:spPr>
          <a:xfrm>
            <a:off x="5295900" y="0"/>
            <a:ext cx="3848100" cy="6858000"/>
          </a:xfrm>
          <a:custGeom>
            <a:avLst/>
            <a:gdLst>
              <a:gd name="connsiteX0" fmla="*/ 0 w 3848100"/>
              <a:gd name="connsiteY0" fmla="*/ 0 h 6858000"/>
              <a:gd name="connsiteX1" fmla="*/ 3848100 w 3848100"/>
              <a:gd name="connsiteY1" fmla="*/ 0 h 6858000"/>
              <a:gd name="connsiteX2" fmla="*/ 3848100 w 3848100"/>
              <a:gd name="connsiteY2" fmla="*/ 6858000 h 6858000"/>
              <a:gd name="connsiteX3" fmla="*/ 0 w 3848100"/>
              <a:gd name="connsiteY3" fmla="*/ 6858000 h 6858000"/>
              <a:gd name="connsiteX4" fmla="*/ 2387600 w 3848100"/>
              <a:gd name="connsiteY4" fmla="*/ 3429000 h 6858000"/>
              <a:gd name="connsiteX5" fmla="*/ 0 w 38481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100" h="6858000">
                <a:moveTo>
                  <a:pt x="0" y="0"/>
                </a:moveTo>
                <a:lnTo>
                  <a:pt x="3848100" y="0"/>
                </a:lnTo>
                <a:lnTo>
                  <a:pt x="3848100" y="6858000"/>
                </a:lnTo>
                <a:lnTo>
                  <a:pt x="0" y="6858000"/>
                </a:lnTo>
                <a:cubicBezTo>
                  <a:pt x="1318635" y="6858000"/>
                  <a:pt x="2387600" y="5322784"/>
                  <a:pt x="2387600" y="3429000"/>
                </a:cubicBezTo>
                <a:cubicBezTo>
                  <a:pt x="2387600" y="1535216"/>
                  <a:pt x="1318635" y="0"/>
                  <a:pt x="0" y="0"/>
                </a:cubicBezTo>
                <a:close/>
              </a:path>
            </a:pathLst>
          </a:custGeom>
          <a:gradFill flip="none" rotWithShape="1">
            <a:gsLst>
              <a:gs pos="0">
                <a:srgbClr val="005C8A"/>
              </a:gs>
              <a:gs pos="53000">
                <a:srgbClr val="0089CF"/>
              </a:gs>
              <a:gs pos="100000">
                <a:srgbClr val="05ACFF">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椭圆 2"/>
          <p:cNvSpPr/>
          <p:nvPr>
            <p:custDataLst>
              <p:tags r:id="rId3"/>
            </p:custDataLst>
          </p:nvPr>
        </p:nvSpPr>
        <p:spPr>
          <a:xfrm>
            <a:off x="5295900" y="0"/>
            <a:ext cx="2387600" cy="6858000"/>
          </a:xfrm>
          <a:custGeom>
            <a:avLst/>
            <a:gdLst>
              <a:gd name="connsiteX0" fmla="*/ 0 w 4775200"/>
              <a:gd name="connsiteY0" fmla="*/ 3429000 h 6858000"/>
              <a:gd name="connsiteX1" fmla="*/ 2387600 w 4775200"/>
              <a:gd name="connsiteY1" fmla="*/ 0 h 6858000"/>
              <a:gd name="connsiteX2" fmla="*/ 4775200 w 4775200"/>
              <a:gd name="connsiteY2" fmla="*/ 3429000 h 6858000"/>
              <a:gd name="connsiteX3" fmla="*/ 2387600 w 4775200"/>
              <a:gd name="connsiteY3" fmla="*/ 6858000 h 6858000"/>
              <a:gd name="connsiteX4" fmla="*/ 0 w 4775200"/>
              <a:gd name="connsiteY4" fmla="*/ 3429000 h 6858000"/>
              <a:gd name="connsiteX0-1" fmla="*/ 0 w 4775200"/>
              <a:gd name="connsiteY0-2" fmla="*/ 3429000 h 6858000"/>
              <a:gd name="connsiteX1-3" fmla="*/ 2387600 w 4775200"/>
              <a:gd name="connsiteY1-4" fmla="*/ 0 h 6858000"/>
              <a:gd name="connsiteX2-5" fmla="*/ 4775200 w 4775200"/>
              <a:gd name="connsiteY2-6" fmla="*/ 3429000 h 6858000"/>
              <a:gd name="connsiteX3-7" fmla="*/ 2387600 w 4775200"/>
              <a:gd name="connsiteY3-8" fmla="*/ 6858000 h 6858000"/>
              <a:gd name="connsiteX4-9" fmla="*/ 91440 w 4775200"/>
              <a:gd name="connsiteY4-10" fmla="*/ 3520440 h 6858000"/>
              <a:gd name="connsiteX0-11" fmla="*/ 0 w 4775200"/>
              <a:gd name="connsiteY0-12" fmla="*/ 3429000 h 6858000"/>
              <a:gd name="connsiteX1-13" fmla="*/ 2387600 w 4775200"/>
              <a:gd name="connsiteY1-14" fmla="*/ 0 h 6858000"/>
              <a:gd name="connsiteX2-15" fmla="*/ 4775200 w 4775200"/>
              <a:gd name="connsiteY2-16" fmla="*/ 3429000 h 6858000"/>
              <a:gd name="connsiteX3-17" fmla="*/ 2387600 w 4775200"/>
              <a:gd name="connsiteY3-18" fmla="*/ 6858000 h 6858000"/>
              <a:gd name="connsiteX0-19" fmla="*/ 0 w 2387600"/>
              <a:gd name="connsiteY0-20" fmla="*/ 0 h 6858000"/>
              <a:gd name="connsiteX1-21" fmla="*/ 2387600 w 2387600"/>
              <a:gd name="connsiteY1-22" fmla="*/ 3429000 h 6858000"/>
              <a:gd name="connsiteX2-23" fmla="*/ 0 w 2387600"/>
              <a:gd name="connsiteY2-24" fmla="*/ 6858000 h 6858000"/>
            </a:gdLst>
            <a:ahLst/>
            <a:cxnLst>
              <a:cxn ang="0">
                <a:pos x="connsiteX0-1" y="connsiteY0-2"/>
              </a:cxn>
              <a:cxn ang="0">
                <a:pos x="connsiteX1-3" y="connsiteY1-4"/>
              </a:cxn>
              <a:cxn ang="0">
                <a:pos x="connsiteX2-5" y="connsiteY2-6"/>
              </a:cxn>
            </a:cxnLst>
            <a:rect l="l" t="t" r="r" b="b"/>
            <a:pathLst>
              <a:path w="2387600" h="6858000">
                <a:moveTo>
                  <a:pt x="0" y="0"/>
                </a:moveTo>
                <a:cubicBezTo>
                  <a:pt x="1318635" y="0"/>
                  <a:pt x="2387600" y="1535216"/>
                  <a:pt x="2387600" y="3429000"/>
                </a:cubicBezTo>
                <a:cubicBezTo>
                  <a:pt x="2387600" y="5322784"/>
                  <a:pt x="1318635" y="6858000"/>
                  <a:pt x="0" y="6858000"/>
                </a:cubicBezTo>
              </a:path>
            </a:pathLst>
          </a:custGeom>
          <a:noFill/>
          <a:ln w="12700">
            <a:gradFill flip="none" rotWithShape="1">
              <a:gsLst>
                <a:gs pos="0">
                  <a:schemeClr val="accent1">
                    <a:alpha val="50000"/>
                  </a:schemeClr>
                </a:gs>
                <a:gs pos="53000">
                  <a:schemeClr val="accent1">
                    <a:lumMod val="60000"/>
                    <a:lumOff val="40000"/>
                    <a:alpha val="50000"/>
                  </a:schemeClr>
                </a:gs>
                <a:gs pos="100000">
                  <a:schemeClr val="bg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椭圆 2"/>
          <p:cNvSpPr/>
          <p:nvPr>
            <p:custDataLst>
              <p:tags r:id="rId4"/>
            </p:custDataLst>
          </p:nvPr>
        </p:nvSpPr>
        <p:spPr>
          <a:xfrm>
            <a:off x="5124450" y="0"/>
            <a:ext cx="2387600" cy="6858000"/>
          </a:xfrm>
          <a:custGeom>
            <a:avLst/>
            <a:gdLst>
              <a:gd name="connsiteX0" fmla="*/ 0 w 4775200"/>
              <a:gd name="connsiteY0" fmla="*/ 3429000 h 6858000"/>
              <a:gd name="connsiteX1" fmla="*/ 2387600 w 4775200"/>
              <a:gd name="connsiteY1" fmla="*/ 0 h 6858000"/>
              <a:gd name="connsiteX2" fmla="*/ 4775200 w 4775200"/>
              <a:gd name="connsiteY2" fmla="*/ 3429000 h 6858000"/>
              <a:gd name="connsiteX3" fmla="*/ 2387600 w 4775200"/>
              <a:gd name="connsiteY3" fmla="*/ 6858000 h 6858000"/>
              <a:gd name="connsiteX4" fmla="*/ 0 w 4775200"/>
              <a:gd name="connsiteY4" fmla="*/ 3429000 h 6858000"/>
              <a:gd name="connsiteX0-1" fmla="*/ 0 w 4775200"/>
              <a:gd name="connsiteY0-2" fmla="*/ 3429000 h 6858000"/>
              <a:gd name="connsiteX1-3" fmla="*/ 2387600 w 4775200"/>
              <a:gd name="connsiteY1-4" fmla="*/ 0 h 6858000"/>
              <a:gd name="connsiteX2-5" fmla="*/ 4775200 w 4775200"/>
              <a:gd name="connsiteY2-6" fmla="*/ 3429000 h 6858000"/>
              <a:gd name="connsiteX3-7" fmla="*/ 2387600 w 4775200"/>
              <a:gd name="connsiteY3-8" fmla="*/ 6858000 h 6858000"/>
              <a:gd name="connsiteX4-9" fmla="*/ 91440 w 4775200"/>
              <a:gd name="connsiteY4-10" fmla="*/ 3520440 h 6858000"/>
              <a:gd name="connsiteX0-11" fmla="*/ 0 w 4775200"/>
              <a:gd name="connsiteY0-12" fmla="*/ 3429000 h 6858000"/>
              <a:gd name="connsiteX1-13" fmla="*/ 2387600 w 4775200"/>
              <a:gd name="connsiteY1-14" fmla="*/ 0 h 6858000"/>
              <a:gd name="connsiteX2-15" fmla="*/ 4775200 w 4775200"/>
              <a:gd name="connsiteY2-16" fmla="*/ 3429000 h 6858000"/>
              <a:gd name="connsiteX3-17" fmla="*/ 2387600 w 4775200"/>
              <a:gd name="connsiteY3-18" fmla="*/ 6858000 h 6858000"/>
              <a:gd name="connsiteX0-19" fmla="*/ 0 w 2387600"/>
              <a:gd name="connsiteY0-20" fmla="*/ 0 h 6858000"/>
              <a:gd name="connsiteX1-21" fmla="*/ 2387600 w 2387600"/>
              <a:gd name="connsiteY1-22" fmla="*/ 3429000 h 6858000"/>
              <a:gd name="connsiteX2-23" fmla="*/ 0 w 2387600"/>
              <a:gd name="connsiteY2-24" fmla="*/ 6858000 h 6858000"/>
            </a:gdLst>
            <a:ahLst/>
            <a:cxnLst>
              <a:cxn ang="0">
                <a:pos x="connsiteX0-1" y="connsiteY0-2"/>
              </a:cxn>
              <a:cxn ang="0">
                <a:pos x="connsiteX1-3" y="connsiteY1-4"/>
              </a:cxn>
              <a:cxn ang="0">
                <a:pos x="connsiteX2-5" y="connsiteY2-6"/>
              </a:cxn>
            </a:cxnLst>
            <a:rect l="l" t="t" r="r" b="b"/>
            <a:pathLst>
              <a:path w="2387600" h="6858000">
                <a:moveTo>
                  <a:pt x="0" y="0"/>
                </a:moveTo>
                <a:cubicBezTo>
                  <a:pt x="1318635" y="0"/>
                  <a:pt x="2387600" y="1535216"/>
                  <a:pt x="2387600" y="3429000"/>
                </a:cubicBezTo>
                <a:cubicBezTo>
                  <a:pt x="2387600" y="5322784"/>
                  <a:pt x="1318635" y="6858000"/>
                  <a:pt x="0" y="6858000"/>
                </a:cubicBezTo>
              </a:path>
            </a:pathLst>
          </a:custGeom>
          <a:noFill/>
          <a:ln w="12700">
            <a:gradFill flip="none" rotWithShape="1">
              <a:gsLst>
                <a:gs pos="0">
                  <a:schemeClr val="accent1">
                    <a:alpha val="50000"/>
                  </a:schemeClr>
                </a:gs>
                <a:gs pos="53000">
                  <a:schemeClr val="accent1">
                    <a:lumMod val="60000"/>
                    <a:lumOff val="40000"/>
                    <a:alpha val="50000"/>
                  </a:schemeClr>
                </a:gs>
                <a:gs pos="100000">
                  <a:schemeClr val="bg1">
                    <a:alpha val="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文本框 7"/>
          <p:cNvSpPr txBox="1"/>
          <p:nvPr>
            <p:custDataLst>
              <p:tags r:id="rId5"/>
            </p:custDataLst>
          </p:nvPr>
        </p:nvSpPr>
        <p:spPr>
          <a:xfrm>
            <a:off x="1670050" y="2598738"/>
            <a:ext cx="5670550" cy="815975"/>
          </a:xfrm>
          <a:prstGeom prst="rect">
            <a:avLst/>
          </a:prstGeom>
          <a:noFill/>
        </p:spPr>
        <p:txBody>
          <a:bodyPr anchor="ctr">
            <a:normAutofit/>
          </a:bodyPr>
          <a:lstStyle/>
          <a:p>
            <a:pPr algn="r" fontAlgn="auto">
              <a:spcBef>
                <a:spcPts val="0"/>
              </a:spcBef>
              <a:spcAft>
                <a:spcPts val="0"/>
              </a:spcAft>
              <a:defRPr/>
            </a:pPr>
            <a:r>
              <a:rPr lang="zh-CN" altLang="en-US" sz="3600" b="1" dirty="0">
                <a:solidFill>
                  <a:schemeClr val="accent1">
                    <a:lumMod val="75000"/>
                  </a:schemeClr>
                </a:solidFill>
                <a:latin typeface="微软雅黑" panose="020B0503020204020204" pitchFamily="34" charset="-122"/>
                <a:ea typeface="微软雅黑" panose="020B0503020204020204" pitchFamily="34" charset="-122"/>
              </a:rPr>
              <a:t>工程整体概况</a:t>
            </a:r>
          </a:p>
        </p:txBody>
      </p:sp>
      <p:cxnSp>
        <p:nvCxnSpPr>
          <p:cNvPr id="10" name="直接连接符 9"/>
          <p:cNvCxnSpPr/>
          <p:nvPr>
            <p:custDataLst>
              <p:tags r:id="rId6"/>
            </p:custDataLst>
          </p:nvPr>
        </p:nvCxnSpPr>
        <p:spPr>
          <a:xfrm>
            <a:off x="3213100" y="3340100"/>
            <a:ext cx="400685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7"/>
            </p:custDataLst>
          </p:nvPr>
        </p:nvSpPr>
        <p:spPr>
          <a:xfrm>
            <a:off x="1841500" y="3352800"/>
            <a:ext cx="5499100" cy="477838"/>
          </a:xfrm>
          <a:prstGeom prst="rect">
            <a:avLst/>
          </a:prstGeom>
          <a:noFill/>
        </p:spPr>
        <p:txBody>
          <a:bodyPr anchor="ctr"/>
          <a:lstStyle/>
          <a:p>
            <a:pPr algn="r" fontAlgn="auto">
              <a:spcBef>
                <a:spcPts val="0"/>
              </a:spcBef>
              <a:spcAft>
                <a:spcPts val="0"/>
              </a:spcAft>
              <a:defRPr/>
            </a:pPr>
            <a:r>
              <a:rPr lang="zh-CN" altLang="en-US" sz="2000" b="1" dirty="0">
                <a:solidFill>
                  <a:schemeClr val="accent1">
                    <a:lumMod val="60000"/>
                    <a:lumOff val="40000"/>
                  </a:schemeClr>
                </a:solidFill>
                <a:latin typeface="微软雅黑" panose="020B0503020204020204" pitchFamily="34" charset="-122"/>
                <a:ea typeface="微软雅黑" panose="020B0503020204020204" pitchFamily="34" charset="-122"/>
              </a:rPr>
              <a:t>工程概况</a:t>
            </a:r>
            <a:r>
              <a:rPr lang="en-US" altLang="zh-CN" sz="2000" b="1" dirty="0">
                <a:solidFill>
                  <a:schemeClr val="accent1">
                    <a:lumMod val="60000"/>
                    <a:lumOff val="40000"/>
                  </a:schemeClr>
                </a:solidFill>
                <a:latin typeface="微软雅黑" panose="020B0503020204020204" pitchFamily="34" charset="-122"/>
                <a:ea typeface="微软雅黑" panose="020B0503020204020204" pitchFamily="34" charset="-122"/>
              </a:rPr>
              <a:t>&amp;</a:t>
            </a:r>
            <a:r>
              <a:rPr lang="zh-CN" altLang="en-US" sz="2000" b="1" dirty="0">
                <a:solidFill>
                  <a:schemeClr val="accent1">
                    <a:lumMod val="60000"/>
                    <a:lumOff val="40000"/>
                  </a:schemeClr>
                </a:solidFill>
                <a:latin typeface="微软雅黑" panose="020B0503020204020204" pitchFamily="34" charset="-122"/>
                <a:ea typeface="微软雅黑" panose="020B0503020204020204" pitchFamily="34" charset="-122"/>
              </a:rPr>
              <a:t>效果图</a:t>
            </a:r>
            <a:r>
              <a:rPr lang="en-US" altLang="zh-CN" sz="2000" b="1" dirty="0">
                <a:solidFill>
                  <a:schemeClr val="accent1">
                    <a:lumMod val="60000"/>
                    <a:lumOff val="40000"/>
                  </a:schemeClr>
                </a:solidFill>
                <a:latin typeface="微软雅黑" panose="020B0503020204020204" pitchFamily="34" charset="-122"/>
                <a:ea typeface="微软雅黑" panose="020B0503020204020204" pitchFamily="34" charset="-122"/>
              </a:rPr>
              <a:t>&amp;</a:t>
            </a:r>
            <a:r>
              <a:rPr lang="zh-CN" altLang="en-US" sz="2000" b="1" dirty="0">
                <a:solidFill>
                  <a:schemeClr val="accent1">
                    <a:lumMod val="60000"/>
                    <a:lumOff val="40000"/>
                  </a:schemeClr>
                </a:solidFill>
                <a:latin typeface="微软雅黑" panose="020B0503020204020204" pitchFamily="34" charset="-122"/>
                <a:ea typeface="微软雅黑" panose="020B0503020204020204" pitchFamily="34" charset="-122"/>
              </a:rPr>
              <a:t>现场形象进度</a:t>
            </a:r>
            <a:endParaRPr lang="en-US" altLang="zh-CN" sz="2000" b="1" dirty="0">
              <a:solidFill>
                <a:schemeClr val="accent1">
                  <a:lumMod val="60000"/>
                  <a:lumOff val="40000"/>
                </a:schemeClr>
              </a:solidFill>
              <a:latin typeface="微软雅黑" panose="020B0503020204020204" pitchFamily="34" charset="-122"/>
              <a:ea typeface="微软雅黑" panose="020B0503020204020204" pitchFamily="34" charset="-122"/>
            </a:endParaRPr>
          </a:p>
        </p:txBody>
      </p:sp>
      <p:sp>
        <p:nvSpPr>
          <p:cNvPr id="17" name="任意多边形 16"/>
          <p:cNvSpPr/>
          <p:nvPr>
            <p:custDataLst>
              <p:tags r:id="rId8"/>
            </p:custDataLst>
          </p:nvPr>
        </p:nvSpPr>
        <p:spPr>
          <a:xfrm>
            <a:off x="1998663" y="2767013"/>
            <a:ext cx="1042987" cy="1047750"/>
          </a:xfrm>
          <a:custGeom>
            <a:avLst/>
            <a:gdLst>
              <a:gd name="connsiteX0" fmla="*/ 619655 w 1042987"/>
              <a:gd name="connsiteY0" fmla="*/ 539750 h 1047750"/>
              <a:gd name="connsiteX1" fmla="*/ 958319 w 1042987"/>
              <a:gd name="connsiteY1" fmla="*/ 539750 h 1047750"/>
              <a:gd name="connsiteX2" fmla="*/ 1042987 w 1042987"/>
              <a:gd name="connsiteY2" fmla="*/ 624418 h 1047750"/>
              <a:gd name="connsiteX3" fmla="*/ 1042987 w 1042987"/>
              <a:gd name="connsiteY3" fmla="*/ 963082 h 1047750"/>
              <a:gd name="connsiteX4" fmla="*/ 958319 w 1042987"/>
              <a:gd name="connsiteY4" fmla="*/ 1047750 h 1047750"/>
              <a:gd name="connsiteX5" fmla="*/ 619655 w 1042987"/>
              <a:gd name="connsiteY5" fmla="*/ 1047750 h 1047750"/>
              <a:gd name="connsiteX6" fmla="*/ 534987 w 1042987"/>
              <a:gd name="connsiteY6" fmla="*/ 963082 h 1047750"/>
              <a:gd name="connsiteX7" fmla="*/ 534987 w 1042987"/>
              <a:gd name="connsiteY7" fmla="*/ 624418 h 1047750"/>
              <a:gd name="connsiteX8" fmla="*/ 619655 w 1042987"/>
              <a:gd name="connsiteY8" fmla="*/ 539750 h 1047750"/>
              <a:gd name="connsiteX9" fmla="*/ 84668 w 1042987"/>
              <a:gd name="connsiteY9" fmla="*/ 539750 h 1047750"/>
              <a:gd name="connsiteX10" fmla="*/ 423332 w 1042987"/>
              <a:gd name="connsiteY10" fmla="*/ 539750 h 1047750"/>
              <a:gd name="connsiteX11" fmla="*/ 508000 w 1042987"/>
              <a:gd name="connsiteY11" fmla="*/ 624418 h 1047750"/>
              <a:gd name="connsiteX12" fmla="*/ 508000 w 1042987"/>
              <a:gd name="connsiteY12" fmla="*/ 963082 h 1047750"/>
              <a:gd name="connsiteX13" fmla="*/ 423332 w 1042987"/>
              <a:gd name="connsiteY13" fmla="*/ 1047750 h 1047750"/>
              <a:gd name="connsiteX14" fmla="*/ 84668 w 1042987"/>
              <a:gd name="connsiteY14" fmla="*/ 1047750 h 1047750"/>
              <a:gd name="connsiteX15" fmla="*/ 0 w 1042987"/>
              <a:gd name="connsiteY15" fmla="*/ 963082 h 1047750"/>
              <a:gd name="connsiteX16" fmla="*/ 0 w 1042987"/>
              <a:gd name="connsiteY16" fmla="*/ 624418 h 1047750"/>
              <a:gd name="connsiteX17" fmla="*/ 84668 w 1042987"/>
              <a:gd name="connsiteY17" fmla="*/ 539750 h 1047750"/>
              <a:gd name="connsiteX18" fmla="*/ 619655 w 1042987"/>
              <a:gd name="connsiteY18" fmla="*/ 0 h 1047750"/>
              <a:gd name="connsiteX19" fmla="*/ 958319 w 1042987"/>
              <a:gd name="connsiteY19" fmla="*/ 0 h 1047750"/>
              <a:gd name="connsiteX20" fmla="*/ 1042987 w 1042987"/>
              <a:gd name="connsiteY20" fmla="*/ 84668 h 1047750"/>
              <a:gd name="connsiteX21" fmla="*/ 1042987 w 1042987"/>
              <a:gd name="connsiteY21" fmla="*/ 423332 h 1047750"/>
              <a:gd name="connsiteX22" fmla="*/ 958319 w 1042987"/>
              <a:gd name="connsiteY22" fmla="*/ 508000 h 1047750"/>
              <a:gd name="connsiteX23" fmla="*/ 619655 w 1042987"/>
              <a:gd name="connsiteY23" fmla="*/ 508000 h 1047750"/>
              <a:gd name="connsiteX24" fmla="*/ 534987 w 1042987"/>
              <a:gd name="connsiteY24" fmla="*/ 423332 h 1047750"/>
              <a:gd name="connsiteX25" fmla="*/ 534987 w 1042987"/>
              <a:gd name="connsiteY25" fmla="*/ 84668 h 1047750"/>
              <a:gd name="connsiteX26" fmla="*/ 619655 w 1042987"/>
              <a:gd name="connsiteY26" fmla="*/ 0 h 1047750"/>
              <a:gd name="connsiteX27" fmla="*/ 84668 w 1042987"/>
              <a:gd name="connsiteY27" fmla="*/ 0 h 1047750"/>
              <a:gd name="connsiteX28" fmla="*/ 423332 w 1042987"/>
              <a:gd name="connsiteY28" fmla="*/ 0 h 1047750"/>
              <a:gd name="connsiteX29" fmla="*/ 508000 w 1042987"/>
              <a:gd name="connsiteY29" fmla="*/ 84668 h 1047750"/>
              <a:gd name="connsiteX30" fmla="*/ 508000 w 1042987"/>
              <a:gd name="connsiteY30" fmla="*/ 423332 h 1047750"/>
              <a:gd name="connsiteX31" fmla="*/ 423332 w 1042987"/>
              <a:gd name="connsiteY31" fmla="*/ 508000 h 1047750"/>
              <a:gd name="connsiteX32" fmla="*/ 84668 w 1042987"/>
              <a:gd name="connsiteY32" fmla="*/ 508000 h 1047750"/>
              <a:gd name="connsiteX33" fmla="*/ 0 w 1042987"/>
              <a:gd name="connsiteY33" fmla="*/ 423332 h 1047750"/>
              <a:gd name="connsiteX34" fmla="*/ 0 w 1042987"/>
              <a:gd name="connsiteY34" fmla="*/ 84668 h 1047750"/>
              <a:gd name="connsiteX35" fmla="*/ 84668 w 1042987"/>
              <a:gd name="connsiteY35"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2987" h="1047750">
                <a:moveTo>
                  <a:pt x="619655" y="539750"/>
                </a:moveTo>
                <a:lnTo>
                  <a:pt x="958319" y="539750"/>
                </a:lnTo>
                <a:cubicBezTo>
                  <a:pt x="1005080" y="539750"/>
                  <a:pt x="1042987" y="577657"/>
                  <a:pt x="1042987" y="624418"/>
                </a:cubicBezTo>
                <a:lnTo>
                  <a:pt x="1042987" y="963082"/>
                </a:lnTo>
                <a:cubicBezTo>
                  <a:pt x="1042987" y="1009843"/>
                  <a:pt x="1005080" y="1047750"/>
                  <a:pt x="958319" y="1047750"/>
                </a:cubicBezTo>
                <a:lnTo>
                  <a:pt x="619655" y="1047750"/>
                </a:lnTo>
                <a:cubicBezTo>
                  <a:pt x="572894" y="1047750"/>
                  <a:pt x="534987" y="1009843"/>
                  <a:pt x="534987" y="963082"/>
                </a:cubicBezTo>
                <a:lnTo>
                  <a:pt x="534987" y="624418"/>
                </a:lnTo>
                <a:cubicBezTo>
                  <a:pt x="534987" y="577657"/>
                  <a:pt x="572894" y="539750"/>
                  <a:pt x="619655" y="539750"/>
                </a:cubicBezTo>
                <a:close/>
                <a:moveTo>
                  <a:pt x="84668" y="539750"/>
                </a:moveTo>
                <a:lnTo>
                  <a:pt x="423332" y="539750"/>
                </a:lnTo>
                <a:cubicBezTo>
                  <a:pt x="470093" y="539750"/>
                  <a:pt x="508000" y="577657"/>
                  <a:pt x="508000" y="624418"/>
                </a:cubicBezTo>
                <a:lnTo>
                  <a:pt x="508000" y="963082"/>
                </a:lnTo>
                <a:cubicBezTo>
                  <a:pt x="508000" y="1009843"/>
                  <a:pt x="470093" y="1047750"/>
                  <a:pt x="423332" y="1047750"/>
                </a:cubicBezTo>
                <a:lnTo>
                  <a:pt x="84668" y="1047750"/>
                </a:lnTo>
                <a:cubicBezTo>
                  <a:pt x="37907" y="1047750"/>
                  <a:pt x="0" y="1009843"/>
                  <a:pt x="0" y="963082"/>
                </a:cubicBezTo>
                <a:lnTo>
                  <a:pt x="0" y="624418"/>
                </a:lnTo>
                <a:cubicBezTo>
                  <a:pt x="0" y="577657"/>
                  <a:pt x="37907" y="539750"/>
                  <a:pt x="84668" y="539750"/>
                </a:cubicBezTo>
                <a:close/>
                <a:moveTo>
                  <a:pt x="619655" y="0"/>
                </a:moveTo>
                <a:lnTo>
                  <a:pt x="958319" y="0"/>
                </a:lnTo>
                <a:cubicBezTo>
                  <a:pt x="1005080" y="0"/>
                  <a:pt x="1042987" y="37907"/>
                  <a:pt x="1042987" y="84668"/>
                </a:cubicBezTo>
                <a:lnTo>
                  <a:pt x="1042987" y="423332"/>
                </a:lnTo>
                <a:cubicBezTo>
                  <a:pt x="1042987" y="470093"/>
                  <a:pt x="1005080" y="508000"/>
                  <a:pt x="958319" y="508000"/>
                </a:cubicBezTo>
                <a:lnTo>
                  <a:pt x="619655" y="508000"/>
                </a:lnTo>
                <a:cubicBezTo>
                  <a:pt x="572894" y="508000"/>
                  <a:pt x="534987" y="470093"/>
                  <a:pt x="534987" y="423332"/>
                </a:cubicBezTo>
                <a:lnTo>
                  <a:pt x="534987" y="84668"/>
                </a:lnTo>
                <a:cubicBezTo>
                  <a:pt x="534987" y="37907"/>
                  <a:pt x="572894" y="0"/>
                  <a:pt x="619655" y="0"/>
                </a:cubicBezTo>
                <a:close/>
                <a:moveTo>
                  <a:pt x="84668" y="0"/>
                </a:moveTo>
                <a:lnTo>
                  <a:pt x="423332" y="0"/>
                </a:lnTo>
                <a:cubicBezTo>
                  <a:pt x="470093" y="0"/>
                  <a:pt x="508000" y="37907"/>
                  <a:pt x="508000" y="84668"/>
                </a:cubicBezTo>
                <a:lnTo>
                  <a:pt x="508000" y="423332"/>
                </a:lnTo>
                <a:cubicBezTo>
                  <a:pt x="508000" y="470093"/>
                  <a:pt x="470093" y="508000"/>
                  <a:pt x="423332" y="508000"/>
                </a:cubicBezTo>
                <a:lnTo>
                  <a:pt x="84668" y="508000"/>
                </a:lnTo>
                <a:cubicBezTo>
                  <a:pt x="37907" y="508000"/>
                  <a:pt x="0" y="470093"/>
                  <a:pt x="0" y="423332"/>
                </a:cubicBezTo>
                <a:lnTo>
                  <a:pt x="0" y="84668"/>
                </a:lnTo>
                <a:cubicBezTo>
                  <a:pt x="0" y="37907"/>
                  <a:pt x="37907" y="0"/>
                  <a:pt x="84668" y="0"/>
                </a:cubicBezTo>
                <a:close/>
              </a:path>
            </a:pathLst>
          </a:custGeom>
          <a:solidFill>
            <a:srgbClr val="0089C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5400" dirty="0">
                <a:solidFill>
                  <a:srgbClr val="0089CF"/>
                </a:solidFill>
                <a:latin typeface="Arial Rounded MT Bold" panose="020F0704030504030204" pitchFamily="34" charset="0"/>
              </a:rPr>
              <a:t>01</a:t>
            </a:r>
            <a:endParaRPr lang="zh-CN" altLang="en-US" sz="5400" dirty="0">
              <a:solidFill>
                <a:srgbClr val="0089CF"/>
              </a:solidFill>
              <a:latin typeface="Arial Rounded MT Bold" panose="020F0704030504030204" pitchFamily="34" charset="0"/>
            </a:endParaRPr>
          </a:p>
        </p:txBody>
      </p:sp>
    </p:spTree>
    <p:custDataLst>
      <p:tags r:id="rId1"/>
    </p:custDataLst>
  </p:cSld>
  <p:clrMapOvr>
    <a:masterClrMapping/>
  </p:clrMapOvr>
  <p:transition>
    <p:cover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7" name="组合 5"/>
          <p:cNvGrpSpPr/>
          <p:nvPr/>
        </p:nvGrpSpPr>
        <p:grpSpPr bwMode="auto">
          <a:xfrm>
            <a:off x="395288" y="1341438"/>
            <a:ext cx="733425" cy="989012"/>
            <a:chOff x="1862505" y="5656119"/>
            <a:chExt cx="733175" cy="989393"/>
          </a:xfrm>
        </p:grpSpPr>
        <p:sp>
          <p:nvSpPr>
            <p:cNvPr id="55304" name="Freeform 262"/>
            <p:cNvSpPr/>
            <p:nvPr/>
          </p:nvSpPr>
          <p:spPr bwMode="auto">
            <a:xfrm>
              <a:off x="2560204" y="5939929"/>
              <a:ext cx="35476" cy="43360"/>
            </a:xfrm>
            <a:custGeom>
              <a:avLst/>
              <a:gdLst>
                <a:gd name="T0" fmla="*/ 10136 w 7"/>
                <a:gd name="T1" fmla="*/ 5420 h 8"/>
                <a:gd name="T2" fmla="*/ 30408 w 7"/>
                <a:gd name="T3" fmla="*/ 10840 h 8"/>
                <a:gd name="T4" fmla="*/ 35476 w 7"/>
                <a:gd name="T5" fmla="*/ 16260 h 8"/>
                <a:gd name="T6" fmla="*/ 35476 w 7"/>
                <a:gd name="T7" fmla="*/ 21680 h 8"/>
                <a:gd name="T8" fmla="*/ 20272 w 7"/>
                <a:gd name="T9" fmla="*/ 43360 h 8"/>
                <a:gd name="T10" fmla="*/ 10136 w 7"/>
                <a:gd name="T11" fmla="*/ 43360 h 8"/>
                <a:gd name="T12" fmla="*/ 5068 w 7"/>
                <a:gd name="T13" fmla="*/ 37940 h 8"/>
                <a:gd name="T14" fmla="*/ 0 w 7"/>
                <a:gd name="T15" fmla="*/ 16260 h 8"/>
                <a:gd name="T16" fmla="*/ 0 w 7"/>
                <a:gd name="T17" fmla="*/ 10840 h 8"/>
                <a:gd name="T18" fmla="*/ 0 w 7"/>
                <a:gd name="T19" fmla="*/ 5420 h 8"/>
                <a:gd name="T20" fmla="*/ 10136 w 7"/>
                <a:gd name="T21" fmla="*/ 542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8"/>
                <a:gd name="T35" fmla="*/ 7 w 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8">
                  <a:moveTo>
                    <a:pt x="2" y="1"/>
                  </a:moveTo>
                  <a:cubicBezTo>
                    <a:pt x="6" y="2"/>
                    <a:pt x="6" y="2"/>
                    <a:pt x="6" y="2"/>
                  </a:cubicBezTo>
                  <a:cubicBezTo>
                    <a:pt x="7" y="3"/>
                    <a:pt x="7" y="3"/>
                    <a:pt x="7" y="3"/>
                  </a:cubicBezTo>
                  <a:cubicBezTo>
                    <a:pt x="7" y="4"/>
                    <a:pt x="7" y="4"/>
                    <a:pt x="7" y="4"/>
                  </a:cubicBezTo>
                  <a:cubicBezTo>
                    <a:pt x="4" y="8"/>
                    <a:pt x="4" y="8"/>
                    <a:pt x="4" y="8"/>
                  </a:cubicBezTo>
                  <a:cubicBezTo>
                    <a:pt x="3" y="8"/>
                    <a:pt x="3" y="8"/>
                    <a:pt x="2" y="8"/>
                  </a:cubicBezTo>
                  <a:cubicBezTo>
                    <a:pt x="1" y="7"/>
                    <a:pt x="1" y="7"/>
                    <a:pt x="1" y="7"/>
                  </a:cubicBezTo>
                  <a:cubicBezTo>
                    <a:pt x="0" y="3"/>
                    <a:pt x="0" y="3"/>
                    <a:pt x="0" y="3"/>
                  </a:cubicBezTo>
                  <a:cubicBezTo>
                    <a:pt x="0" y="2"/>
                    <a:pt x="0" y="2"/>
                    <a:pt x="0" y="2"/>
                  </a:cubicBezTo>
                  <a:cubicBezTo>
                    <a:pt x="0" y="1"/>
                    <a:pt x="0" y="1"/>
                    <a:pt x="0" y="1"/>
                  </a:cubicBezTo>
                  <a:cubicBezTo>
                    <a:pt x="0" y="1"/>
                    <a:pt x="1" y="0"/>
                    <a:pt x="2"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05" name="Freeform 263"/>
            <p:cNvSpPr/>
            <p:nvPr/>
          </p:nvSpPr>
          <p:spPr bwMode="auto">
            <a:xfrm>
              <a:off x="2150257" y="5711304"/>
              <a:ext cx="299577" cy="610980"/>
            </a:xfrm>
            <a:custGeom>
              <a:avLst/>
              <a:gdLst>
                <a:gd name="T0" fmla="*/ 295635 w 76"/>
                <a:gd name="T1" fmla="*/ 610980 h 155"/>
                <a:gd name="T2" fmla="*/ 0 w 76"/>
                <a:gd name="T3" fmla="*/ 350821 h 155"/>
                <a:gd name="T4" fmla="*/ 0 w 76"/>
                <a:gd name="T5" fmla="*/ 346879 h 155"/>
                <a:gd name="T6" fmla="*/ 137963 w 76"/>
                <a:gd name="T7" fmla="*/ 0 h 155"/>
                <a:gd name="T8" fmla="*/ 141905 w 76"/>
                <a:gd name="T9" fmla="*/ 0 h 155"/>
                <a:gd name="T10" fmla="*/ 3942 w 76"/>
                <a:gd name="T11" fmla="*/ 346879 h 155"/>
                <a:gd name="T12" fmla="*/ 299577 w 76"/>
                <a:gd name="T13" fmla="*/ 603096 h 155"/>
                <a:gd name="T14" fmla="*/ 295635 w 76"/>
                <a:gd name="T15" fmla="*/ 610980 h 155"/>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55"/>
                <a:gd name="T26" fmla="*/ 76 w 76"/>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55">
                  <a:moveTo>
                    <a:pt x="75" y="155"/>
                  </a:moveTo>
                  <a:lnTo>
                    <a:pt x="0" y="89"/>
                  </a:lnTo>
                  <a:lnTo>
                    <a:pt x="0" y="88"/>
                  </a:lnTo>
                  <a:lnTo>
                    <a:pt x="35" y="0"/>
                  </a:lnTo>
                  <a:lnTo>
                    <a:pt x="36" y="0"/>
                  </a:lnTo>
                  <a:lnTo>
                    <a:pt x="1" y="88"/>
                  </a:lnTo>
                  <a:lnTo>
                    <a:pt x="76" y="153"/>
                  </a:lnTo>
                  <a:lnTo>
                    <a:pt x="75" y="15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06" name="Freeform 264"/>
            <p:cNvSpPr/>
            <p:nvPr/>
          </p:nvSpPr>
          <p:spPr bwMode="auto">
            <a:xfrm>
              <a:off x="1988643" y="5817733"/>
              <a:ext cx="201032" cy="134021"/>
            </a:xfrm>
            <a:custGeom>
              <a:avLst/>
              <a:gdLst>
                <a:gd name="T0" fmla="*/ 0 w 37"/>
                <a:gd name="T1" fmla="*/ 32165 h 25"/>
                <a:gd name="T2" fmla="*/ 103233 w 37"/>
                <a:gd name="T3" fmla="*/ 134021 h 25"/>
                <a:gd name="T4" fmla="*/ 201032 w 37"/>
                <a:gd name="T5" fmla="*/ 32165 h 25"/>
                <a:gd name="T6" fmla="*/ 195599 w 37"/>
                <a:gd name="T7" fmla="*/ 0 h 25"/>
                <a:gd name="T8" fmla="*/ 5433 w 37"/>
                <a:gd name="T9" fmla="*/ 0 h 25"/>
                <a:gd name="T10" fmla="*/ 0 w 37"/>
                <a:gd name="T11" fmla="*/ 32165 h 25"/>
                <a:gd name="T12" fmla="*/ 0 60000 65536"/>
                <a:gd name="T13" fmla="*/ 0 60000 65536"/>
                <a:gd name="T14" fmla="*/ 0 60000 65536"/>
                <a:gd name="T15" fmla="*/ 0 60000 65536"/>
                <a:gd name="T16" fmla="*/ 0 60000 65536"/>
                <a:gd name="T17" fmla="*/ 0 60000 65536"/>
                <a:gd name="T18" fmla="*/ 0 w 37"/>
                <a:gd name="T19" fmla="*/ 0 h 25"/>
                <a:gd name="T20" fmla="*/ 37 w 3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37" h="25">
                  <a:moveTo>
                    <a:pt x="0" y="6"/>
                  </a:moveTo>
                  <a:cubicBezTo>
                    <a:pt x="0" y="17"/>
                    <a:pt x="8" y="25"/>
                    <a:pt x="19" y="25"/>
                  </a:cubicBezTo>
                  <a:cubicBezTo>
                    <a:pt x="29" y="25"/>
                    <a:pt x="37" y="17"/>
                    <a:pt x="37" y="6"/>
                  </a:cubicBezTo>
                  <a:cubicBezTo>
                    <a:pt x="37" y="4"/>
                    <a:pt x="37" y="2"/>
                    <a:pt x="36" y="0"/>
                  </a:cubicBezTo>
                  <a:cubicBezTo>
                    <a:pt x="1" y="0"/>
                    <a:pt x="1" y="0"/>
                    <a:pt x="1" y="0"/>
                  </a:cubicBezTo>
                  <a:cubicBezTo>
                    <a:pt x="1" y="2"/>
                    <a:pt x="0" y="4"/>
                    <a:pt x="0" y="6"/>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07" name="Freeform 265"/>
            <p:cNvSpPr/>
            <p:nvPr/>
          </p:nvSpPr>
          <p:spPr bwMode="auto">
            <a:xfrm>
              <a:off x="2016235" y="5754664"/>
              <a:ext cx="145847" cy="23651"/>
            </a:xfrm>
            <a:custGeom>
              <a:avLst/>
              <a:gdLst>
                <a:gd name="T0" fmla="*/ 75624 w 27"/>
                <a:gd name="T1" fmla="*/ 0 h 5"/>
                <a:gd name="T2" fmla="*/ 0 w 27"/>
                <a:gd name="T3" fmla="*/ 23651 h 5"/>
                <a:gd name="T4" fmla="*/ 145847 w 27"/>
                <a:gd name="T5" fmla="*/ 23651 h 5"/>
                <a:gd name="T6" fmla="*/ 75624 w 27"/>
                <a:gd name="T7" fmla="*/ 0 h 5"/>
                <a:gd name="T8" fmla="*/ 0 60000 65536"/>
                <a:gd name="T9" fmla="*/ 0 60000 65536"/>
                <a:gd name="T10" fmla="*/ 0 60000 65536"/>
                <a:gd name="T11" fmla="*/ 0 60000 65536"/>
                <a:gd name="T12" fmla="*/ 0 w 27"/>
                <a:gd name="T13" fmla="*/ 0 h 5"/>
                <a:gd name="T14" fmla="*/ 27 w 27"/>
                <a:gd name="T15" fmla="*/ 5 h 5"/>
              </a:gdLst>
              <a:ahLst/>
              <a:cxnLst>
                <a:cxn ang="T8">
                  <a:pos x="T0" y="T1"/>
                </a:cxn>
                <a:cxn ang="T9">
                  <a:pos x="T2" y="T3"/>
                </a:cxn>
                <a:cxn ang="T10">
                  <a:pos x="T4" y="T5"/>
                </a:cxn>
                <a:cxn ang="T11">
                  <a:pos x="T6" y="T7"/>
                </a:cxn>
              </a:cxnLst>
              <a:rect l="T12" t="T13" r="T14" b="T15"/>
              <a:pathLst>
                <a:path w="27" h="5">
                  <a:moveTo>
                    <a:pt x="14" y="0"/>
                  </a:moveTo>
                  <a:cubicBezTo>
                    <a:pt x="8" y="0"/>
                    <a:pt x="4" y="2"/>
                    <a:pt x="0" y="5"/>
                  </a:cubicBezTo>
                  <a:cubicBezTo>
                    <a:pt x="27" y="5"/>
                    <a:pt x="27" y="5"/>
                    <a:pt x="27" y="5"/>
                  </a:cubicBezTo>
                  <a:cubicBezTo>
                    <a:pt x="23" y="2"/>
                    <a:pt x="19" y="0"/>
                    <a:pt x="1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08" name="Freeform 266"/>
            <p:cNvSpPr/>
            <p:nvPr/>
          </p:nvSpPr>
          <p:spPr bwMode="auto">
            <a:xfrm>
              <a:off x="2004410" y="5801966"/>
              <a:ext cx="3942" cy="3942"/>
            </a:xfrm>
            <a:custGeom>
              <a:avLst/>
              <a:gdLst>
                <a:gd name="T0" fmla="*/ 0 w 1"/>
                <a:gd name="T1" fmla="*/ 0 h 1"/>
                <a:gd name="T2" fmla="*/ 0 w 1"/>
                <a:gd name="T3" fmla="*/ 3942 h 1"/>
                <a:gd name="T4" fmla="*/ 3942 w 1"/>
                <a:gd name="T5" fmla="*/ 3942 h 1"/>
                <a:gd name="T6" fmla="*/ 3942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1"/>
                    <a:pt x="0" y="1"/>
                  </a:cubicBezTo>
                  <a:cubicBezTo>
                    <a:pt x="1" y="1"/>
                    <a:pt x="1" y="1"/>
                    <a:pt x="1" y="1"/>
                  </a:cubicBezTo>
                  <a:cubicBezTo>
                    <a:pt x="1" y="0"/>
                    <a:pt x="1" y="0"/>
                    <a:pt x="1" y="0"/>
                  </a:cubicBezTo>
                  <a:lnTo>
                    <a:pt x="0"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09" name="Freeform 267"/>
            <p:cNvSpPr/>
            <p:nvPr/>
          </p:nvSpPr>
          <p:spPr bwMode="auto">
            <a:xfrm>
              <a:off x="2024119" y="5801966"/>
              <a:ext cx="7884" cy="3942"/>
            </a:xfrm>
            <a:custGeom>
              <a:avLst/>
              <a:gdLst>
                <a:gd name="T0" fmla="*/ 0 w 2"/>
                <a:gd name="T1" fmla="*/ 3942 h 1"/>
                <a:gd name="T2" fmla="*/ 7884 w 2"/>
                <a:gd name="T3" fmla="*/ 3942 h 1"/>
                <a:gd name="T4" fmla="*/ 0 w 2"/>
                <a:gd name="T5" fmla="*/ 0 h 1"/>
                <a:gd name="T6" fmla="*/ 0 w 2"/>
                <a:gd name="T7" fmla="*/ 3942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lnTo>
                    <a:pt x="2" y="1"/>
                  </a:ln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10" name="Freeform 268"/>
            <p:cNvSpPr/>
            <p:nvPr/>
          </p:nvSpPr>
          <p:spPr bwMode="auto">
            <a:xfrm>
              <a:off x="2039886" y="5801966"/>
              <a:ext cx="11825" cy="3942"/>
            </a:xfrm>
            <a:custGeom>
              <a:avLst/>
              <a:gdLst>
                <a:gd name="T0" fmla="*/ 0 w 3"/>
                <a:gd name="T1" fmla="*/ 3942 h 1"/>
                <a:gd name="T2" fmla="*/ 11825 w 3"/>
                <a:gd name="T3" fmla="*/ 3942 h 1"/>
                <a:gd name="T4" fmla="*/ 7883 w 3"/>
                <a:gd name="T5" fmla="*/ 0 h 1"/>
                <a:gd name="T6" fmla="*/ 0 w 3"/>
                <a:gd name="T7" fmla="*/ 3942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1"/>
                  </a:lnTo>
                  <a:lnTo>
                    <a:pt x="2"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11" name="Freeform 269"/>
            <p:cNvSpPr/>
            <p:nvPr/>
          </p:nvSpPr>
          <p:spPr bwMode="auto">
            <a:xfrm>
              <a:off x="2063537" y="5801966"/>
              <a:ext cx="11825" cy="3942"/>
            </a:xfrm>
            <a:custGeom>
              <a:avLst/>
              <a:gdLst>
                <a:gd name="T0" fmla="*/ 0 w 3"/>
                <a:gd name="T1" fmla="*/ 3942 h 1"/>
                <a:gd name="T2" fmla="*/ 11825 w 3"/>
                <a:gd name="T3" fmla="*/ 3942 h 1"/>
                <a:gd name="T4" fmla="*/ 3942 w 3"/>
                <a:gd name="T5" fmla="*/ 0 h 1"/>
                <a:gd name="T6" fmla="*/ 0 w 3"/>
                <a:gd name="T7" fmla="*/ 3942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1"/>
                  </a:lnTo>
                  <a:lnTo>
                    <a:pt x="1"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12" name="Freeform 270"/>
            <p:cNvSpPr/>
            <p:nvPr/>
          </p:nvSpPr>
          <p:spPr bwMode="auto">
            <a:xfrm>
              <a:off x="2087188" y="5801966"/>
              <a:ext cx="3942" cy="3942"/>
            </a:xfrm>
            <a:custGeom>
              <a:avLst/>
              <a:gdLst>
                <a:gd name="T0" fmla="*/ 0 w 1"/>
                <a:gd name="T1" fmla="*/ 3942 h 1"/>
                <a:gd name="T2" fmla="*/ 3942 w 1"/>
                <a:gd name="T3" fmla="*/ 3942 h 1"/>
                <a:gd name="T4" fmla="*/ 3942 w 1"/>
                <a:gd name="T5" fmla="*/ 0 h 1"/>
                <a:gd name="T6" fmla="*/ 0 w 1"/>
                <a:gd name="T7" fmla="*/ 394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1"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13" name="Freeform 271"/>
            <p:cNvSpPr/>
            <p:nvPr/>
          </p:nvSpPr>
          <p:spPr bwMode="auto">
            <a:xfrm>
              <a:off x="2075362" y="5790141"/>
              <a:ext cx="11825" cy="11825"/>
            </a:xfrm>
            <a:custGeom>
              <a:avLst/>
              <a:gdLst>
                <a:gd name="T0" fmla="*/ 11825 w 3"/>
                <a:gd name="T1" fmla="*/ 0 h 3"/>
                <a:gd name="T2" fmla="*/ 0 w 3"/>
                <a:gd name="T3" fmla="*/ 0 h 3"/>
                <a:gd name="T4" fmla="*/ 0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0"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14" name="Freeform 272"/>
            <p:cNvSpPr/>
            <p:nvPr/>
          </p:nvSpPr>
          <p:spPr bwMode="auto">
            <a:xfrm>
              <a:off x="2051712" y="5790141"/>
              <a:ext cx="11825" cy="11825"/>
            </a:xfrm>
            <a:custGeom>
              <a:avLst/>
              <a:gdLst>
                <a:gd name="T0" fmla="*/ 7883 w 3"/>
                <a:gd name="T1" fmla="*/ 11825 h 3"/>
                <a:gd name="T2" fmla="*/ 11825 w 3"/>
                <a:gd name="T3" fmla="*/ 0 h 3"/>
                <a:gd name="T4" fmla="*/ 0 w 3"/>
                <a:gd name="T5" fmla="*/ 0 h 3"/>
                <a:gd name="T6" fmla="*/ 7883 w 3"/>
                <a:gd name="T7" fmla="*/ 11825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2" y="3"/>
                  </a:moveTo>
                  <a:lnTo>
                    <a:pt x="3" y="0"/>
                  </a:lnTo>
                  <a:lnTo>
                    <a:pt x="0" y="0"/>
                  </a:lnTo>
                  <a:lnTo>
                    <a:pt x="2" y="3"/>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15" name="Freeform 273"/>
            <p:cNvSpPr/>
            <p:nvPr/>
          </p:nvSpPr>
          <p:spPr bwMode="auto">
            <a:xfrm>
              <a:off x="2032003" y="5790141"/>
              <a:ext cx="7884" cy="11825"/>
            </a:xfrm>
            <a:custGeom>
              <a:avLst/>
              <a:gdLst>
                <a:gd name="T0" fmla="*/ 7884 w 2"/>
                <a:gd name="T1" fmla="*/ 0 h 3"/>
                <a:gd name="T2" fmla="*/ 0 w 2"/>
                <a:gd name="T3" fmla="*/ 0 h 3"/>
                <a:gd name="T4" fmla="*/ 3942 w 2"/>
                <a:gd name="T5" fmla="*/ 11825 h 3"/>
                <a:gd name="T6" fmla="*/ 788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0"/>
                  </a:lnTo>
                  <a:lnTo>
                    <a:pt x="1"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16" name="Freeform 274"/>
            <p:cNvSpPr/>
            <p:nvPr/>
          </p:nvSpPr>
          <p:spPr bwMode="auto">
            <a:xfrm>
              <a:off x="2016235" y="5790141"/>
              <a:ext cx="7884" cy="11825"/>
            </a:xfrm>
            <a:custGeom>
              <a:avLst/>
              <a:gdLst>
                <a:gd name="T0" fmla="*/ 7884 w 2"/>
                <a:gd name="T1" fmla="*/ 0 h 3"/>
                <a:gd name="T2" fmla="*/ 0 w 2"/>
                <a:gd name="T3" fmla="*/ 0 h 3"/>
                <a:gd name="T4" fmla="*/ 0 w 2"/>
                <a:gd name="T5" fmla="*/ 11825 h 3"/>
                <a:gd name="T6" fmla="*/ 788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0"/>
                  </a:lnTo>
                  <a:lnTo>
                    <a:pt x="0"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17" name="Freeform 275"/>
            <p:cNvSpPr/>
            <p:nvPr/>
          </p:nvSpPr>
          <p:spPr bwMode="auto">
            <a:xfrm>
              <a:off x="2106897" y="5801966"/>
              <a:ext cx="3942" cy="3942"/>
            </a:xfrm>
            <a:custGeom>
              <a:avLst/>
              <a:gdLst>
                <a:gd name="T0" fmla="*/ 0 w 1"/>
                <a:gd name="T1" fmla="*/ 3942 h 1"/>
                <a:gd name="T2" fmla="*/ 3942 w 1"/>
                <a:gd name="T3" fmla="*/ 3942 h 1"/>
                <a:gd name="T4" fmla="*/ 0 w 1"/>
                <a:gd name="T5" fmla="*/ 0 h 1"/>
                <a:gd name="T6" fmla="*/ 0 w 1"/>
                <a:gd name="T7" fmla="*/ 394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18" name="Freeform 276"/>
            <p:cNvSpPr/>
            <p:nvPr/>
          </p:nvSpPr>
          <p:spPr bwMode="auto">
            <a:xfrm>
              <a:off x="2122664" y="5801966"/>
              <a:ext cx="11825" cy="3942"/>
            </a:xfrm>
            <a:custGeom>
              <a:avLst/>
              <a:gdLst>
                <a:gd name="T0" fmla="*/ 7883 w 3"/>
                <a:gd name="T1" fmla="*/ 0 h 1"/>
                <a:gd name="T2" fmla="*/ 0 w 3"/>
                <a:gd name="T3" fmla="*/ 3942 h 1"/>
                <a:gd name="T4" fmla="*/ 11825 w 3"/>
                <a:gd name="T5" fmla="*/ 3942 h 1"/>
                <a:gd name="T6" fmla="*/ 7883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2" y="0"/>
                  </a:moveTo>
                  <a:lnTo>
                    <a:pt x="0" y="1"/>
                  </a:lnTo>
                  <a:lnTo>
                    <a:pt x="3" y="1"/>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19" name="Freeform 277"/>
            <p:cNvSpPr/>
            <p:nvPr/>
          </p:nvSpPr>
          <p:spPr bwMode="auto">
            <a:xfrm>
              <a:off x="2138431" y="5801966"/>
              <a:ext cx="15767" cy="3942"/>
            </a:xfrm>
            <a:custGeom>
              <a:avLst/>
              <a:gdLst>
                <a:gd name="T0" fmla="*/ 0 w 4"/>
                <a:gd name="T1" fmla="*/ 3942 h 1"/>
                <a:gd name="T2" fmla="*/ 15767 w 4"/>
                <a:gd name="T3" fmla="*/ 3942 h 1"/>
                <a:gd name="T4" fmla="*/ 11825 w 4"/>
                <a:gd name="T5" fmla="*/ 0 h 1"/>
                <a:gd name="T6" fmla="*/ 0 w 4"/>
                <a:gd name="T7" fmla="*/ 3942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0" y="1"/>
                  </a:moveTo>
                  <a:lnTo>
                    <a:pt x="4" y="1"/>
                  </a:lnTo>
                  <a:lnTo>
                    <a:pt x="3"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20" name="Freeform 278"/>
            <p:cNvSpPr/>
            <p:nvPr/>
          </p:nvSpPr>
          <p:spPr bwMode="auto">
            <a:xfrm>
              <a:off x="2166024" y="5801966"/>
              <a:ext cx="7884" cy="3942"/>
            </a:xfrm>
            <a:custGeom>
              <a:avLst/>
              <a:gdLst>
                <a:gd name="T0" fmla="*/ 7884 w 2"/>
                <a:gd name="T1" fmla="*/ 0 h 1"/>
                <a:gd name="T2" fmla="*/ 0 w 2"/>
                <a:gd name="T3" fmla="*/ 3942 h 1"/>
                <a:gd name="T4" fmla="*/ 7884 w 2"/>
                <a:gd name="T5" fmla="*/ 3942 h 1"/>
                <a:gd name="T6" fmla="*/ 7884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1"/>
                  </a:lnTo>
                  <a:lnTo>
                    <a:pt x="2" y="1"/>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21" name="Freeform 279"/>
            <p:cNvSpPr/>
            <p:nvPr/>
          </p:nvSpPr>
          <p:spPr bwMode="auto">
            <a:xfrm>
              <a:off x="2154198" y="5790141"/>
              <a:ext cx="11825" cy="11825"/>
            </a:xfrm>
            <a:custGeom>
              <a:avLst/>
              <a:gdLst>
                <a:gd name="T0" fmla="*/ 11825 w 3"/>
                <a:gd name="T1" fmla="*/ 0 h 3"/>
                <a:gd name="T2" fmla="*/ 11825 w 3"/>
                <a:gd name="T3" fmla="*/ 0 h 3"/>
                <a:gd name="T4" fmla="*/ 0 w 3"/>
                <a:gd name="T5" fmla="*/ 0 h 3"/>
                <a:gd name="T6" fmla="*/ 0 w 3"/>
                <a:gd name="T7" fmla="*/ 11825 h 3"/>
                <a:gd name="T8" fmla="*/ 11825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0"/>
                  </a:moveTo>
                  <a:lnTo>
                    <a:pt x="3" y="0"/>
                  </a:lnTo>
                  <a:lnTo>
                    <a:pt x="0" y="0"/>
                  </a:lnTo>
                  <a:lnTo>
                    <a:pt x="0"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22" name="Freeform 280"/>
            <p:cNvSpPr/>
            <p:nvPr/>
          </p:nvSpPr>
          <p:spPr bwMode="auto">
            <a:xfrm>
              <a:off x="2134489" y="5790141"/>
              <a:ext cx="11825" cy="11825"/>
            </a:xfrm>
            <a:custGeom>
              <a:avLst/>
              <a:gdLst>
                <a:gd name="T0" fmla="*/ 11825 w 3"/>
                <a:gd name="T1" fmla="*/ 0 h 3"/>
                <a:gd name="T2" fmla="*/ 0 w 3"/>
                <a:gd name="T3" fmla="*/ 0 h 3"/>
                <a:gd name="T4" fmla="*/ 3942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1"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23" name="Freeform 281"/>
            <p:cNvSpPr/>
            <p:nvPr/>
          </p:nvSpPr>
          <p:spPr bwMode="auto">
            <a:xfrm>
              <a:off x="2110839" y="5790141"/>
              <a:ext cx="11825" cy="11825"/>
            </a:xfrm>
            <a:custGeom>
              <a:avLst/>
              <a:gdLst>
                <a:gd name="T0" fmla="*/ 11825 w 3"/>
                <a:gd name="T1" fmla="*/ 0 h 3"/>
                <a:gd name="T2" fmla="*/ 0 w 3"/>
                <a:gd name="T3" fmla="*/ 0 h 3"/>
                <a:gd name="T4" fmla="*/ 7883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2"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24" name="Freeform 282"/>
            <p:cNvSpPr/>
            <p:nvPr/>
          </p:nvSpPr>
          <p:spPr bwMode="auto">
            <a:xfrm>
              <a:off x="2091130" y="5790141"/>
              <a:ext cx="15767" cy="11825"/>
            </a:xfrm>
            <a:custGeom>
              <a:avLst/>
              <a:gdLst>
                <a:gd name="T0" fmla="*/ 15767 w 4"/>
                <a:gd name="T1" fmla="*/ 0 h 3"/>
                <a:gd name="T2" fmla="*/ 0 w 4"/>
                <a:gd name="T3" fmla="*/ 0 h 3"/>
                <a:gd name="T4" fmla="*/ 3942 w 4"/>
                <a:gd name="T5" fmla="*/ 11825 h 3"/>
                <a:gd name="T6" fmla="*/ 15767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0" y="0"/>
                  </a:lnTo>
                  <a:lnTo>
                    <a:pt x="1" y="3"/>
                  </a:lnTo>
                  <a:lnTo>
                    <a:pt x="4"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25" name="Freeform 283"/>
            <p:cNvSpPr/>
            <p:nvPr/>
          </p:nvSpPr>
          <p:spPr bwMode="auto">
            <a:xfrm>
              <a:off x="1925574" y="5667945"/>
              <a:ext cx="67011" cy="145847"/>
            </a:xfrm>
            <a:custGeom>
              <a:avLst/>
              <a:gdLst>
                <a:gd name="T0" fmla="*/ 55843 w 12"/>
                <a:gd name="T1" fmla="*/ 75624 h 27"/>
                <a:gd name="T2" fmla="*/ 50258 w 12"/>
                <a:gd name="T3" fmla="*/ 59419 h 27"/>
                <a:gd name="T4" fmla="*/ 44674 w 12"/>
                <a:gd name="T5" fmla="*/ 70223 h 27"/>
                <a:gd name="T6" fmla="*/ 44674 w 12"/>
                <a:gd name="T7" fmla="*/ 54017 h 27"/>
                <a:gd name="T8" fmla="*/ 27921 w 12"/>
                <a:gd name="T9" fmla="*/ 32410 h 27"/>
                <a:gd name="T10" fmla="*/ 22337 w 12"/>
                <a:gd name="T11" fmla="*/ 37812 h 27"/>
                <a:gd name="T12" fmla="*/ 22337 w 12"/>
                <a:gd name="T13" fmla="*/ 21607 h 27"/>
                <a:gd name="T14" fmla="*/ 0 w 12"/>
                <a:gd name="T15" fmla="*/ 0 h 27"/>
                <a:gd name="T16" fmla="*/ 5584 w 12"/>
                <a:gd name="T17" fmla="*/ 48616 h 27"/>
                <a:gd name="T18" fmla="*/ 22337 w 12"/>
                <a:gd name="T19" fmla="*/ 54017 h 27"/>
                <a:gd name="T20" fmla="*/ 5584 w 12"/>
                <a:gd name="T21" fmla="*/ 59419 h 27"/>
                <a:gd name="T22" fmla="*/ 16753 w 12"/>
                <a:gd name="T23" fmla="*/ 75624 h 27"/>
                <a:gd name="T24" fmla="*/ 33506 w 12"/>
                <a:gd name="T25" fmla="*/ 91830 h 27"/>
                <a:gd name="T26" fmla="*/ 22337 w 12"/>
                <a:gd name="T27" fmla="*/ 91830 h 27"/>
                <a:gd name="T28" fmla="*/ 27921 w 12"/>
                <a:gd name="T29" fmla="*/ 108035 h 27"/>
                <a:gd name="T30" fmla="*/ 50258 w 12"/>
                <a:gd name="T31" fmla="*/ 118838 h 27"/>
                <a:gd name="T32" fmla="*/ 39090 w 12"/>
                <a:gd name="T33" fmla="*/ 118838 h 27"/>
                <a:gd name="T34" fmla="*/ 67011 w 12"/>
                <a:gd name="T35" fmla="*/ 145847 h 27"/>
                <a:gd name="T36" fmla="*/ 61427 w 12"/>
                <a:gd name="T37" fmla="*/ 91830 h 27"/>
                <a:gd name="T38" fmla="*/ 50258 w 12"/>
                <a:gd name="T39" fmla="*/ 97231 h 27"/>
                <a:gd name="T40" fmla="*/ 55843 w 12"/>
                <a:gd name="T41" fmla="*/ 75624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27"/>
                <a:gd name="T65" fmla="*/ 12 w 12"/>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27">
                  <a:moveTo>
                    <a:pt x="10" y="14"/>
                  </a:moveTo>
                  <a:cubicBezTo>
                    <a:pt x="10" y="13"/>
                    <a:pt x="9" y="13"/>
                    <a:pt x="9" y="11"/>
                  </a:cubicBezTo>
                  <a:cubicBezTo>
                    <a:pt x="8" y="13"/>
                    <a:pt x="8" y="13"/>
                    <a:pt x="8" y="13"/>
                  </a:cubicBezTo>
                  <a:cubicBezTo>
                    <a:pt x="8" y="10"/>
                    <a:pt x="8" y="10"/>
                    <a:pt x="8" y="10"/>
                  </a:cubicBezTo>
                  <a:cubicBezTo>
                    <a:pt x="7" y="8"/>
                    <a:pt x="6" y="7"/>
                    <a:pt x="5" y="6"/>
                  </a:cubicBezTo>
                  <a:cubicBezTo>
                    <a:pt x="4" y="7"/>
                    <a:pt x="4" y="7"/>
                    <a:pt x="4" y="7"/>
                  </a:cubicBezTo>
                  <a:cubicBezTo>
                    <a:pt x="4" y="4"/>
                    <a:pt x="4" y="4"/>
                    <a:pt x="4" y="4"/>
                  </a:cubicBezTo>
                  <a:cubicBezTo>
                    <a:pt x="2" y="2"/>
                    <a:pt x="0" y="0"/>
                    <a:pt x="0" y="0"/>
                  </a:cubicBezTo>
                  <a:cubicBezTo>
                    <a:pt x="0" y="0"/>
                    <a:pt x="0" y="4"/>
                    <a:pt x="1" y="9"/>
                  </a:cubicBezTo>
                  <a:cubicBezTo>
                    <a:pt x="4" y="10"/>
                    <a:pt x="4" y="10"/>
                    <a:pt x="4" y="10"/>
                  </a:cubicBezTo>
                  <a:cubicBezTo>
                    <a:pt x="1" y="11"/>
                    <a:pt x="1" y="11"/>
                    <a:pt x="1" y="11"/>
                  </a:cubicBezTo>
                  <a:cubicBezTo>
                    <a:pt x="2" y="12"/>
                    <a:pt x="3" y="13"/>
                    <a:pt x="3" y="14"/>
                  </a:cubicBezTo>
                  <a:cubicBezTo>
                    <a:pt x="6" y="17"/>
                    <a:pt x="6" y="17"/>
                    <a:pt x="6" y="17"/>
                  </a:cubicBezTo>
                  <a:cubicBezTo>
                    <a:pt x="4" y="17"/>
                    <a:pt x="4" y="17"/>
                    <a:pt x="4" y="17"/>
                  </a:cubicBezTo>
                  <a:cubicBezTo>
                    <a:pt x="4" y="18"/>
                    <a:pt x="5" y="19"/>
                    <a:pt x="5" y="20"/>
                  </a:cubicBezTo>
                  <a:cubicBezTo>
                    <a:pt x="9" y="22"/>
                    <a:pt x="9" y="22"/>
                    <a:pt x="9" y="22"/>
                  </a:cubicBezTo>
                  <a:cubicBezTo>
                    <a:pt x="7" y="22"/>
                    <a:pt x="7" y="22"/>
                    <a:pt x="7" y="22"/>
                  </a:cubicBezTo>
                  <a:cubicBezTo>
                    <a:pt x="8" y="24"/>
                    <a:pt x="10" y="25"/>
                    <a:pt x="12" y="27"/>
                  </a:cubicBezTo>
                  <a:cubicBezTo>
                    <a:pt x="12" y="23"/>
                    <a:pt x="12" y="19"/>
                    <a:pt x="11" y="17"/>
                  </a:cubicBezTo>
                  <a:cubicBezTo>
                    <a:pt x="9" y="18"/>
                    <a:pt x="9" y="18"/>
                    <a:pt x="9" y="18"/>
                  </a:cubicBezTo>
                  <a:lnTo>
                    <a:pt x="10" y="14"/>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26" name="Freeform 284"/>
            <p:cNvSpPr/>
            <p:nvPr/>
          </p:nvSpPr>
          <p:spPr bwMode="auto">
            <a:xfrm>
              <a:off x="1988643" y="5742839"/>
              <a:ext cx="0" cy="3942"/>
            </a:xfrm>
            <a:custGeom>
              <a:avLst/>
              <a:gdLst>
                <a:gd name="T0" fmla="*/ 3942 h 1"/>
                <a:gd name="T1" fmla="*/ 0 h 1"/>
                <a:gd name="T2" fmla="*/ 3942 h 1"/>
                <a:gd name="T3" fmla="*/ 3942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27" name="Freeform 285"/>
            <p:cNvSpPr/>
            <p:nvPr/>
          </p:nvSpPr>
          <p:spPr bwMode="auto">
            <a:xfrm>
              <a:off x="1988643" y="5790141"/>
              <a:ext cx="3942" cy="15767"/>
            </a:xfrm>
            <a:custGeom>
              <a:avLst/>
              <a:gdLst>
                <a:gd name="T0" fmla="*/ 3942 w 1"/>
                <a:gd name="T1" fmla="*/ 15767 h 3"/>
                <a:gd name="T2" fmla="*/ 0 w 1"/>
                <a:gd name="T3" fmla="*/ 0 h 3"/>
                <a:gd name="T4" fmla="*/ 3942 w 1"/>
                <a:gd name="T5" fmla="*/ 15767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1" y="3"/>
                  </a:moveTo>
                  <a:cubicBezTo>
                    <a:pt x="0" y="0"/>
                    <a:pt x="0" y="0"/>
                    <a:pt x="0" y="0"/>
                  </a:cubicBezTo>
                  <a:cubicBezTo>
                    <a:pt x="0" y="1"/>
                    <a:pt x="1" y="2"/>
                    <a:pt x="1"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28" name="Freeform 286"/>
            <p:cNvSpPr/>
            <p:nvPr/>
          </p:nvSpPr>
          <p:spPr bwMode="auto">
            <a:xfrm>
              <a:off x="1976817" y="5656119"/>
              <a:ext cx="39418" cy="157672"/>
            </a:xfrm>
            <a:custGeom>
              <a:avLst/>
              <a:gdLst>
                <a:gd name="T0" fmla="*/ 39418 w 7"/>
                <a:gd name="T1" fmla="*/ 70681 h 29"/>
                <a:gd name="T2" fmla="*/ 28156 w 7"/>
                <a:gd name="T3" fmla="*/ 76118 h 29"/>
                <a:gd name="T4" fmla="*/ 39418 w 7"/>
                <a:gd name="T5" fmla="*/ 65244 h 29"/>
                <a:gd name="T6" fmla="*/ 33787 w 7"/>
                <a:gd name="T7" fmla="*/ 38059 h 29"/>
                <a:gd name="T8" fmla="*/ 22525 w 7"/>
                <a:gd name="T9" fmla="*/ 43496 h 29"/>
                <a:gd name="T10" fmla="*/ 33787 w 7"/>
                <a:gd name="T11" fmla="*/ 27185 h 29"/>
                <a:gd name="T12" fmla="*/ 16893 w 7"/>
                <a:gd name="T13" fmla="*/ 0 h 29"/>
                <a:gd name="T14" fmla="*/ 5631 w 7"/>
                <a:gd name="T15" fmla="*/ 43496 h 29"/>
                <a:gd name="T16" fmla="*/ 16893 w 7"/>
                <a:gd name="T17" fmla="*/ 54370 h 29"/>
                <a:gd name="T18" fmla="*/ 0 w 7"/>
                <a:gd name="T19" fmla="*/ 54370 h 29"/>
                <a:gd name="T20" fmla="*/ 0 w 7"/>
                <a:gd name="T21" fmla="*/ 70681 h 29"/>
                <a:gd name="T22" fmla="*/ 11262 w 7"/>
                <a:gd name="T23" fmla="*/ 86991 h 29"/>
                <a:gd name="T24" fmla="*/ 11262 w 7"/>
                <a:gd name="T25" fmla="*/ 92428 h 29"/>
                <a:gd name="T26" fmla="*/ 11262 w 7"/>
                <a:gd name="T27" fmla="*/ 92428 h 29"/>
                <a:gd name="T28" fmla="*/ 16893 w 7"/>
                <a:gd name="T29" fmla="*/ 157672 h 29"/>
                <a:gd name="T30" fmla="*/ 39418 w 7"/>
                <a:gd name="T31" fmla="*/ 103302 h 29"/>
                <a:gd name="T32" fmla="*/ 28156 w 7"/>
                <a:gd name="T33" fmla="*/ 108739 h 29"/>
                <a:gd name="T34" fmla="*/ 39418 w 7"/>
                <a:gd name="T35" fmla="*/ 92428 h 29"/>
                <a:gd name="T36" fmla="*/ 39418 w 7"/>
                <a:gd name="T37" fmla="*/ 70681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29"/>
                <a:gd name="T59" fmla="*/ 7 w 7"/>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29">
                  <a:moveTo>
                    <a:pt x="7" y="13"/>
                  </a:moveTo>
                  <a:cubicBezTo>
                    <a:pt x="5" y="14"/>
                    <a:pt x="5" y="14"/>
                    <a:pt x="5" y="14"/>
                  </a:cubicBezTo>
                  <a:cubicBezTo>
                    <a:pt x="7" y="12"/>
                    <a:pt x="7" y="12"/>
                    <a:pt x="7" y="12"/>
                  </a:cubicBezTo>
                  <a:cubicBezTo>
                    <a:pt x="7" y="10"/>
                    <a:pt x="6" y="8"/>
                    <a:pt x="6" y="7"/>
                  </a:cubicBezTo>
                  <a:cubicBezTo>
                    <a:pt x="4" y="8"/>
                    <a:pt x="4" y="8"/>
                    <a:pt x="4" y="8"/>
                  </a:cubicBezTo>
                  <a:cubicBezTo>
                    <a:pt x="6" y="5"/>
                    <a:pt x="6" y="5"/>
                    <a:pt x="6" y="5"/>
                  </a:cubicBezTo>
                  <a:cubicBezTo>
                    <a:pt x="5" y="2"/>
                    <a:pt x="3" y="0"/>
                    <a:pt x="3" y="0"/>
                  </a:cubicBezTo>
                  <a:cubicBezTo>
                    <a:pt x="3" y="0"/>
                    <a:pt x="2" y="4"/>
                    <a:pt x="1" y="8"/>
                  </a:cubicBezTo>
                  <a:cubicBezTo>
                    <a:pt x="3" y="10"/>
                    <a:pt x="3" y="10"/>
                    <a:pt x="3" y="10"/>
                  </a:cubicBezTo>
                  <a:cubicBezTo>
                    <a:pt x="0" y="10"/>
                    <a:pt x="0" y="10"/>
                    <a:pt x="0" y="10"/>
                  </a:cubicBezTo>
                  <a:cubicBezTo>
                    <a:pt x="0" y="11"/>
                    <a:pt x="0" y="12"/>
                    <a:pt x="0" y="13"/>
                  </a:cubicBezTo>
                  <a:cubicBezTo>
                    <a:pt x="0" y="14"/>
                    <a:pt x="1" y="15"/>
                    <a:pt x="2" y="16"/>
                  </a:cubicBezTo>
                  <a:cubicBezTo>
                    <a:pt x="2" y="17"/>
                    <a:pt x="2" y="17"/>
                    <a:pt x="2" y="17"/>
                  </a:cubicBezTo>
                  <a:cubicBezTo>
                    <a:pt x="2" y="17"/>
                    <a:pt x="2" y="17"/>
                    <a:pt x="2" y="17"/>
                  </a:cubicBezTo>
                  <a:cubicBezTo>
                    <a:pt x="3" y="20"/>
                    <a:pt x="4" y="24"/>
                    <a:pt x="3" y="29"/>
                  </a:cubicBezTo>
                  <a:cubicBezTo>
                    <a:pt x="6" y="25"/>
                    <a:pt x="6" y="23"/>
                    <a:pt x="7" y="19"/>
                  </a:cubicBezTo>
                  <a:cubicBezTo>
                    <a:pt x="5" y="20"/>
                    <a:pt x="5" y="20"/>
                    <a:pt x="5" y="20"/>
                  </a:cubicBezTo>
                  <a:cubicBezTo>
                    <a:pt x="7" y="17"/>
                    <a:pt x="7" y="17"/>
                    <a:pt x="7" y="17"/>
                  </a:cubicBezTo>
                  <a:cubicBezTo>
                    <a:pt x="7" y="16"/>
                    <a:pt x="7" y="15"/>
                    <a:pt x="7" y="1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29" name="Freeform 287"/>
            <p:cNvSpPr/>
            <p:nvPr/>
          </p:nvSpPr>
          <p:spPr bwMode="auto">
            <a:xfrm>
              <a:off x="1992584" y="5805908"/>
              <a:ext cx="0" cy="7884"/>
            </a:xfrm>
            <a:custGeom>
              <a:avLst/>
              <a:gdLst>
                <a:gd name="T0" fmla="*/ 7884 h 2"/>
                <a:gd name="T1" fmla="*/ 7884 h 2"/>
                <a:gd name="T2" fmla="*/ 0 h 2"/>
                <a:gd name="T3" fmla="*/ 7884 h 2"/>
                <a:gd name="T4" fmla="*/ 0 60000 65536"/>
                <a:gd name="T5" fmla="*/ 0 60000 65536"/>
                <a:gd name="T6" fmla="*/ 0 60000 65536"/>
                <a:gd name="T7" fmla="*/ 0 60000 65536"/>
                <a:gd name="T8" fmla="*/ 0 h 2"/>
                <a:gd name="T9" fmla="*/ 2 h 2"/>
              </a:gdLst>
              <a:ahLst/>
              <a:cxnLst>
                <a:cxn ang="T4">
                  <a:pos x="0" y="T0"/>
                </a:cxn>
                <a:cxn ang="T5">
                  <a:pos x="0" y="T1"/>
                </a:cxn>
                <a:cxn ang="T6">
                  <a:pos x="0" y="T2"/>
                </a:cxn>
                <a:cxn ang="T7">
                  <a:pos x="0" y="T3"/>
                </a:cxn>
              </a:cxnLst>
              <a:rect l="0" t="T8" r="0" b="T9"/>
              <a:pathLst>
                <a:path h="2">
                  <a:moveTo>
                    <a:pt x="0" y="2"/>
                  </a:moveTo>
                  <a:lnTo>
                    <a:pt x="0" y="2"/>
                  </a:lnTo>
                  <a:lnTo>
                    <a:pt x="0" y="0"/>
                  </a:lnTo>
                  <a:lnTo>
                    <a:pt x="0" y="2"/>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30" name="Freeform 288"/>
            <p:cNvSpPr/>
            <p:nvPr/>
          </p:nvSpPr>
          <p:spPr bwMode="auto">
            <a:xfrm>
              <a:off x="1901923" y="6026649"/>
              <a:ext cx="291693" cy="137963"/>
            </a:xfrm>
            <a:custGeom>
              <a:avLst/>
              <a:gdLst>
                <a:gd name="T0" fmla="*/ 54017 w 54"/>
                <a:gd name="T1" fmla="*/ 132657 h 26"/>
                <a:gd name="T2" fmla="*/ 5402 w 54"/>
                <a:gd name="T3" fmla="*/ 106125 h 26"/>
                <a:gd name="T4" fmla="*/ 32410 w 54"/>
                <a:gd name="T5" fmla="*/ 53063 h 26"/>
                <a:gd name="T6" fmla="*/ 237676 w 54"/>
                <a:gd name="T7" fmla="*/ 0 h 26"/>
                <a:gd name="T8" fmla="*/ 286291 w 54"/>
                <a:gd name="T9" fmla="*/ 31838 h 26"/>
                <a:gd name="T10" fmla="*/ 259283 w 54"/>
                <a:gd name="T11" fmla="*/ 84900 h 26"/>
                <a:gd name="T12" fmla="*/ 54017 w 54"/>
                <a:gd name="T13" fmla="*/ 132657 h 26"/>
                <a:gd name="T14" fmla="*/ 0 60000 65536"/>
                <a:gd name="T15" fmla="*/ 0 60000 65536"/>
                <a:gd name="T16" fmla="*/ 0 60000 65536"/>
                <a:gd name="T17" fmla="*/ 0 60000 65536"/>
                <a:gd name="T18" fmla="*/ 0 60000 65536"/>
                <a:gd name="T19" fmla="*/ 0 60000 65536"/>
                <a:gd name="T20" fmla="*/ 0 60000 65536"/>
                <a:gd name="T21" fmla="*/ 0 w 54"/>
                <a:gd name="T22" fmla="*/ 0 h 26"/>
                <a:gd name="T23" fmla="*/ 54 w 5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26">
                  <a:moveTo>
                    <a:pt x="10" y="25"/>
                  </a:moveTo>
                  <a:cubicBezTo>
                    <a:pt x="6" y="26"/>
                    <a:pt x="2" y="24"/>
                    <a:pt x="1" y="20"/>
                  </a:cubicBezTo>
                  <a:cubicBezTo>
                    <a:pt x="0" y="16"/>
                    <a:pt x="2" y="11"/>
                    <a:pt x="6" y="10"/>
                  </a:cubicBezTo>
                  <a:cubicBezTo>
                    <a:pt x="44" y="0"/>
                    <a:pt x="44" y="0"/>
                    <a:pt x="44" y="0"/>
                  </a:cubicBezTo>
                  <a:cubicBezTo>
                    <a:pt x="48" y="0"/>
                    <a:pt x="52" y="2"/>
                    <a:pt x="53" y="6"/>
                  </a:cubicBezTo>
                  <a:cubicBezTo>
                    <a:pt x="54" y="10"/>
                    <a:pt x="52" y="15"/>
                    <a:pt x="48" y="16"/>
                  </a:cubicBezTo>
                  <a:lnTo>
                    <a:pt x="10" y="2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31" name="Freeform 289"/>
            <p:cNvSpPr/>
            <p:nvPr/>
          </p:nvSpPr>
          <p:spPr bwMode="auto">
            <a:xfrm>
              <a:off x="2016235" y="6006940"/>
              <a:ext cx="94603" cy="35476"/>
            </a:xfrm>
            <a:custGeom>
              <a:avLst/>
              <a:gdLst>
                <a:gd name="T0" fmla="*/ 57813 w 18"/>
                <a:gd name="T1" fmla="*/ 5068 h 7"/>
                <a:gd name="T2" fmla="*/ 0 w 18"/>
                <a:gd name="T3" fmla="*/ 35476 h 7"/>
                <a:gd name="T4" fmla="*/ 94603 w 18"/>
                <a:gd name="T5" fmla="*/ 5068 h 7"/>
                <a:gd name="T6" fmla="*/ 57813 w 18"/>
                <a:gd name="T7" fmla="*/ 5068 h 7"/>
                <a:gd name="T8" fmla="*/ 0 60000 65536"/>
                <a:gd name="T9" fmla="*/ 0 60000 65536"/>
                <a:gd name="T10" fmla="*/ 0 60000 65536"/>
                <a:gd name="T11" fmla="*/ 0 60000 65536"/>
                <a:gd name="T12" fmla="*/ 0 w 18"/>
                <a:gd name="T13" fmla="*/ 0 h 7"/>
                <a:gd name="T14" fmla="*/ 18 w 18"/>
                <a:gd name="T15" fmla="*/ 7 h 7"/>
              </a:gdLst>
              <a:ahLst/>
              <a:cxnLst>
                <a:cxn ang="T8">
                  <a:pos x="T0" y="T1"/>
                </a:cxn>
                <a:cxn ang="T9">
                  <a:pos x="T2" y="T3"/>
                </a:cxn>
                <a:cxn ang="T10">
                  <a:pos x="T4" y="T5"/>
                </a:cxn>
                <a:cxn ang="T11">
                  <a:pos x="T6" y="T7"/>
                </a:cxn>
              </a:cxnLst>
              <a:rect l="T12" t="T13" r="T14" b="T15"/>
              <a:pathLst>
                <a:path w="18" h="7">
                  <a:moveTo>
                    <a:pt x="11" y="1"/>
                  </a:moveTo>
                  <a:cubicBezTo>
                    <a:pt x="0" y="7"/>
                    <a:pt x="0" y="7"/>
                    <a:pt x="0" y="7"/>
                  </a:cubicBezTo>
                  <a:cubicBezTo>
                    <a:pt x="18" y="1"/>
                    <a:pt x="18" y="1"/>
                    <a:pt x="18" y="1"/>
                  </a:cubicBezTo>
                  <a:cubicBezTo>
                    <a:pt x="16" y="0"/>
                    <a:pt x="13" y="0"/>
                    <a:pt x="11"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32" name="Freeform 290"/>
            <p:cNvSpPr/>
            <p:nvPr/>
          </p:nvSpPr>
          <p:spPr bwMode="auto">
            <a:xfrm>
              <a:off x="1976817" y="6105485"/>
              <a:ext cx="342937" cy="540027"/>
            </a:xfrm>
            <a:custGeom>
              <a:avLst/>
              <a:gdLst>
                <a:gd name="T0" fmla="*/ 332050 w 63"/>
                <a:gd name="T1" fmla="*/ 286214 h 100"/>
                <a:gd name="T2" fmla="*/ 293946 w 63"/>
                <a:gd name="T3" fmla="*/ 264613 h 100"/>
                <a:gd name="T4" fmla="*/ 223181 w 63"/>
                <a:gd name="T5" fmla="*/ 264613 h 100"/>
                <a:gd name="T6" fmla="*/ 223181 w 63"/>
                <a:gd name="T7" fmla="*/ 0 h 100"/>
                <a:gd name="T8" fmla="*/ 190521 w 63"/>
                <a:gd name="T9" fmla="*/ 21601 h 100"/>
                <a:gd name="T10" fmla="*/ 0 w 63"/>
                <a:gd name="T11" fmla="*/ 75604 h 100"/>
                <a:gd name="T12" fmla="*/ 0 w 63"/>
                <a:gd name="T13" fmla="*/ 280814 h 100"/>
                <a:gd name="T14" fmla="*/ 92539 w 63"/>
                <a:gd name="T15" fmla="*/ 367218 h 100"/>
                <a:gd name="T16" fmla="*/ 97982 w 63"/>
                <a:gd name="T17" fmla="*/ 367218 h 100"/>
                <a:gd name="T18" fmla="*/ 108869 w 63"/>
                <a:gd name="T19" fmla="*/ 367218 h 100"/>
                <a:gd name="T20" fmla="*/ 234068 w 63"/>
                <a:gd name="T21" fmla="*/ 367218 h 100"/>
                <a:gd name="T22" fmla="*/ 234068 w 63"/>
                <a:gd name="T23" fmla="*/ 496825 h 100"/>
                <a:gd name="T24" fmla="*/ 283059 w 63"/>
                <a:gd name="T25" fmla="*/ 540027 h 100"/>
                <a:gd name="T26" fmla="*/ 293946 w 63"/>
                <a:gd name="T27" fmla="*/ 540027 h 100"/>
                <a:gd name="T28" fmla="*/ 342937 w 63"/>
                <a:gd name="T29" fmla="*/ 496825 h 100"/>
                <a:gd name="T30" fmla="*/ 342937 w 63"/>
                <a:gd name="T31" fmla="*/ 313216 h 100"/>
                <a:gd name="T32" fmla="*/ 332050 w 63"/>
                <a:gd name="T33" fmla="*/ 286214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00"/>
                <a:gd name="T53" fmla="*/ 63 w 63"/>
                <a:gd name="T54" fmla="*/ 100 h 1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00">
                  <a:moveTo>
                    <a:pt x="61" y="53"/>
                  </a:moveTo>
                  <a:cubicBezTo>
                    <a:pt x="59" y="51"/>
                    <a:pt x="56" y="49"/>
                    <a:pt x="54" y="49"/>
                  </a:cubicBezTo>
                  <a:cubicBezTo>
                    <a:pt x="41" y="49"/>
                    <a:pt x="41" y="49"/>
                    <a:pt x="41" y="49"/>
                  </a:cubicBezTo>
                  <a:cubicBezTo>
                    <a:pt x="41" y="0"/>
                    <a:pt x="41" y="0"/>
                    <a:pt x="41" y="0"/>
                  </a:cubicBezTo>
                  <a:cubicBezTo>
                    <a:pt x="39" y="3"/>
                    <a:pt x="37" y="4"/>
                    <a:pt x="35" y="4"/>
                  </a:cubicBezTo>
                  <a:cubicBezTo>
                    <a:pt x="0" y="14"/>
                    <a:pt x="0" y="14"/>
                    <a:pt x="0" y="14"/>
                  </a:cubicBezTo>
                  <a:cubicBezTo>
                    <a:pt x="0" y="52"/>
                    <a:pt x="0" y="52"/>
                    <a:pt x="0" y="52"/>
                  </a:cubicBezTo>
                  <a:cubicBezTo>
                    <a:pt x="0" y="61"/>
                    <a:pt x="7" y="68"/>
                    <a:pt x="17" y="68"/>
                  </a:cubicBezTo>
                  <a:cubicBezTo>
                    <a:pt x="18" y="68"/>
                    <a:pt x="18" y="68"/>
                    <a:pt x="18" y="68"/>
                  </a:cubicBezTo>
                  <a:cubicBezTo>
                    <a:pt x="18" y="68"/>
                    <a:pt x="20" y="68"/>
                    <a:pt x="20" y="68"/>
                  </a:cubicBezTo>
                  <a:cubicBezTo>
                    <a:pt x="43" y="68"/>
                    <a:pt x="43" y="68"/>
                    <a:pt x="43" y="68"/>
                  </a:cubicBezTo>
                  <a:cubicBezTo>
                    <a:pt x="43" y="92"/>
                    <a:pt x="43" y="92"/>
                    <a:pt x="43" y="92"/>
                  </a:cubicBezTo>
                  <a:cubicBezTo>
                    <a:pt x="43" y="96"/>
                    <a:pt x="47" y="100"/>
                    <a:pt x="52" y="100"/>
                  </a:cubicBezTo>
                  <a:cubicBezTo>
                    <a:pt x="54" y="100"/>
                    <a:pt x="54" y="100"/>
                    <a:pt x="54" y="100"/>
                  </a:cubicBezTo>
                  <a:cubicBezTo>
                    <a:pt x="59" y="100"/>
                    <a:pt x="63" y="96"/>
                    <a:pt x="63" y="92"/>
                  </a:cubicBezTo>
                  <a:cubicBezTo>
                    <a:pt x="63" y="58"/>
                    <a:pt x="63" y="58"/>
                    <a:pt x="63" y="58"/>
                  </a:cubicBezTo>
                  <a:cubicBezTo>
                    <a:pt x="63" y="56"/>
                    <a:pt x="62" y="54"/>
                    <a:pt x="61" y="5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33" name="Freeform 291"/>
            <p:cNvSpPr/>
            <p:nvPr/>
          </p:nvSpPr>
          <p:spPr bwMode="auto">
            <a:xfrm>
              <a:off x="2106897" y="5963580"/>
              <a:ext cx="469074" cy="118254"/>
            </a:xfrm>
            <a:custGeom>
              <a:avLst/>
              <a:gdLst>
                <a:gd name="T0" fmla="*/ 469074 w 119"/>
                <a:gd name="T1" fmla="*/ 0 h 30"/>
                <a:gd name="T2" fmla="*/ 0 w 119"/>
                <a:gd name="T3" fmla="*/ 118254 h 30"/>
                <a:gd name="T4" fmla="*/ 0 w 119"/>
                <a:gd name="T5" fmla="*/ 106429 h 30"/>
                <a:gd name="T6" fmla="*/ 469074 w 119"/>
                <a:gd name="T7" fmla="*/ 0 h 30"/>
                <a:gd name="T8" fmla="*/ 469074 w 119"/>
                <a:gd name="T9" fmla="*/ 0 h 30"/>
                <a:gd name="T10" fmla="*/ 0 60000 65536"/>
                <a:gd name="T11" fmla="*/ 0 60000 65536"/>
                <a:gd name="T12" fmla="*/ 0 60000 65536"/>
                <a:gd name="T13" fmla="*/ 0 60000 65536"/>
                <a:gd name="T14" fmla="*/ 0 60000 65536"/>
                <a:gd name="T15" fmla="*/ 0 w 119"/>
                <a:gd name="T16" fmla="*/ 0 h 30"/>
                <a:gd name="T17" fmla="*/ 119 w 119"/>
                <a:gd name="T18" fmla="*/ 30 h 30"/>
              </a:gdLst>
              <a:ahLst/>
              <a:cxnLst>
                <a:cxn ang="T10">
                  <a:pos x="T0" y="T1"/>
                </a:cxn>
                <a:cxn ang="T11">
                  <a:pos x="T2" y="T3"/>
                </a:cxn>
                <a:cxn ang="T12">
                  <a:pos x="T4" y="T5"/>
                </a:cxn>
                <a:cxn ang="T13">
                  <a:pos x="T6" y="T7"/>
                </a:cxn>
                <a:cxn ang="T14">
                  <a:pos x="T8" y="T9"/>
                </a:cxn>
              </a:cxnLst>
              <a:rect l="T15" t="T16" r="T17" b="T18"/>
              <a:pathLst>
                <a:path w="119" h="30">
                  <a:moveTo>
                    <a:pt x="119" y="0"/>
                  </a:moveTo>
                  <a:lnTo>
                    <a:pt x="0" y="30"/>
                  </a:lnTo>
                  <a:lnTo>
                    <a:pt x="0" y="27"/>
                  </a:lnTo>
                  <a:lnTo>
                    <a:pt x="119"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34" name="Freeform 292"/>
            <p:cNvSpPr/>
            <p:nvPr/>
          </p:nvSpPr>
          <p:spPr bwMode="auto">
            <a:xfrm>
              <a:off x="2205442" y="5967522"/>
              <a:ext cx="275926" cy="70952"/>
            </a:xfrm>
            <a:custGeom>
              <a:avLst/>
              <a:gdLst>
                <a:gd name="T0" fmla="*/ 265105 w 51"/>
                <a:gd name="T1" fmla="*/ 0 h 13"/>
                <a:gd name="T2" fmla="*/ 108206 w 51"/>
                <a:gd name="T3" fmla="*/ 27289 h 13"/>
                <a:gd name="T4" fmla="*/ 0 w 51"/>
                <a:gd name="T5" fmla="*/ 38205 h 13"/>
                <a:gd name="T6" fmla="*/ 10821 w 51"/>
                <a:gd name="T7" fmla="*/ 70952 h 13"/>
                <a:gd name="T8" fmla="*/ 275926 w 51"/>
                <a:gd name="T9" fmla="*/ 0 h 13"/>
                <a:gd name="T10" fmla="*/ 265105 w 51"/>
                <a:gd name="T11" fmla="*/ 0 h 13"/>
                <a:gd name="T12" fmla="*/ 0 60000 65536"/>
                <a:gd name="T13" fmla="*/ 0 60000 65536"/>
                <a:gd name="T14" fmla="*/ 0 60000 65536"/>
                <a:gd name="T15" fmla="*/ 0 60000 65536"/>
                <a:gd name="T16" fmla="*/ 0 60000 65536"/>
                <a:gd name="T17" fmla="*/ 0 60000 65536"/>
                <a:gd name="T18" fmla="*/ 0 w 51"/>
                <a:gd name="T19" fmla="*/ 0 h 13"/>
                <a:gd name="T20" fmla="*/ 51 w 5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1" h="13">
                  <a:moveTo>
                    <a:pt x="49" y="0"/>
                  </a:moveTo>
                  <a:cubicBezTo>
                    <a:pt x="20" y="5"/>
                    <a:pt x="20" y="5"/>
                    <a:pt x="20" y="5"/>
                  </a:cubicBezTo>
                  <a:cubicBezTo>
                    <a:pt x="0" y="7"/>
                    <a:pt x="0" y="7"/>
                    <a:pt x="0" y="7"/>
                  </a:cubicBezTo>
                  <a:cubicBezTo>
                    <a:pt x="1" y="8"/>
                    <a:pt x="2" y="10"/>
                    <a:pt x="2" y="13"/>
                  </a:cubicBezTo>
                  <a:cubicBezTo>
                    <a:pt x="51" y="0"/>
                    <a:pt x="51" y="0"/>
                    <a:pt x="51" y="0"/>
                  </a:cubicBezTo>
                  <a:lnTo>
                    <a:pt x="49"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35" name="Freeform 293"/>
            <p:cNvSpPr/>
            <p:nvPr/>
          </p:nvSpPr>
          <p:spPr bwMode="auto">
            <a:xfrm>
              <a:off x="2221209" y="5987231"/>
              <a:ext cx="299577" cy="98545"/>
            </a:xfrm>
            <a:custGeom>
              <a:avLst/>
              <a:gdLst>
                <a:gd name="T0" fmla="*/ 294130 w 55"/>
                <a:gd name="T1" fmla="*/ 0 h 18"/>
                <a:gd name="T2" fmla="*/ 0 w 55"/>
                <a:gd name="T3" fmla="*/ 76646 h 18"/>
                <a:gd name="T4" fmla="*/ 0 w 55"/>
                <a:gd name="T5" fmla="*/ 98545 h 18"/>
                <a:gd name="T6" fmla="*/ 98043 w 55"/>
                <a:gd name="T7" fmla="*/ 93070 h 18"/>
                <a:gd name="T8" fmla="*/ 103490 w 55"/>
                <a:gd name="T9" fmla="*/ 93070 h 18"/>
                <a:gd name="T10" fmla="*/ 261449 w 55"/>
                <a:gd name="T11" fmla="*/ 65697 h 18"/>
                <a:gd name="T12" fmla="*/ 299577 w 55"/>
                <a:gd name="T13" fmla="*/ 16424 h 18"/>
                <a:gd name="T14" fmla="*/ 294130 w 5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8"/>
                <a:gd name="T26" fmla="*/ 55 w 5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8">
                  <a:moveTo>
                    <a:pt x="54" y="0"/>
                  </a:moveTo>
                  <a:cubicBezTo>
                    <a:pt x="0" y="14"/>
                    <a:pt x="0" y="14"/>
                    <a:pt x="0" y="14"/>
                  </a:cubicBezTo>
                  <a:cubicBezTo>
                    <a:pt x="0" y="18"/>
                    <a:pt x="0" y="18"/>
                    <a:pt x="0" y="18"/>
                  </a:cubicBezTo>
                  <a:cubicBezTo>
                    <a:pt x="18" y="17"/>
                    <a:pt x="18" y="17"/>
                    <a:pt x="18" y="17"/>
                  </a:cubicBezTo>
                  <a:cubicBezTo>
                    <a:pt x="18" y="17"/>
                    <a:pt x="18" y="17"/>
                    <a:pt x="19" y="17"/>
                  </a:cubicBezTo>
                  <a:cubicBezTo>
                    <a:pt x="48" y="12"/>
                    <a:pt x="48" y="12"/>
                    <a:pt x="48" y="12"/>
                  </a:cubicBezTo>
                  <a:cubicBezTo>
                    <a:pt x="52" y="11"/>
                    <a:pt x="55" y="7"/>
                    <a:pt x="55" y="3"/>
                  </a:cubicBezTo>
                  <a:cubicBezTo>
                    <a:pt x="55" y="2"/>
                    <a:pt x="54" y="2"/>
                    <a:pt x="5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36" name="Freeform 294"/>
            <p:cNvSpPr/>
            <p:nvPr/>
          </p:nvSpPr>
          <p:spPr bwMode="auto">
            <a:xfrm>
              <a:off x="1980759" y="5971464"/>
              <a:ext cx="185265" cy="67011"/>
            </a:xfrm>
            <a:custGeom>
              <a:avLst/>
              <a:gdLst>
                <a:gd name="T0" fmla="*/ 130775 w 34"/>
                <a:gd name="T1" fmla="*/ 0 h 12"/>
                <a:gd name="T2" fmla="*/ 87184 w 34"/>
                <a:gd name="T3" fmla="*/ 0 h 12"/>
                <a:gd name="T4" fmla="*/ 0 w 34"/>
                <a:gd name="T5" fmla="*/ 67011 h 12"/>
                <a:gd name="T6" fmla="*/ 81735 w 34"/>
                <a:gd name="T7" fmla="*/ 22337 h 12"/>
                <a:gd name="T8" fmla="*/ 98081 w 34"/>
                <a:gd name="T9" fmla="*/ 16753 h 12"/>
                <a:gd name="T10" fmla="*/ 158020 w 34"/>
                <a:gd name="T11" fmla="*/ 39090 h 12"/>
                <a:gd name="T12" fmla="*/ 163469 w 34"/>
                <a:gd name="T13" fmla="*/ 33506 h 12"/>
                <a:gd name="T14" fmla="*/ 174367 w 34"/>
                <a:gd name="T15" fmla="*/ 39090 h 12"/>
                <a:gd name="T16" fmla="*/ 185265 w 34"/>
                <a:gd name="T17" fmla="*/ 16753 h 12"/>
                <a:gd name="T18" fmla="*/ 130775 w 34"/>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2"/>
                <a:gd name="T32" fmla="*/ 34 w 3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2">
                  <a:moveTo>
                    <a:pt x="24" y="0"/>
                  </a:moveTo>
                  <a:cubicBezTo>
                    <a:pt x="16" y="0"/>
                    <a:pt x="16" y="0"/>
                    <a:pt x="16" y="0"/>
                  </a:cubicBezTo>
                  <a:cubicBezTo>
                    <a:pt x="8" y="0"/>
                    <a:pt x="2" y="5"/>
                    <a:pt x="0" y="12"/>
                  </a:cubicBezTo>
                  <a:cubicBezTo>
                    <a:pt x="15" y="4"/>
                    <a:pt x="15" y="4"/>
                    <a:pt x="15" y="4"/>
                  </a:cubicBezTo>
                  <a:cubicBezTo>
                    <a:pt x="16" y="3"/>
                    <a:pt x="17" y="3"/>
                    <a:pt x="18" y="3"/>
                  </a:cubicBezTo>
                  <a:cubicBezTo>
                    <a:pt x="22" y="2"/>
                    <a:pt x="26" y="3"/>
                    <a:pt x="29" y="7"/>
                  </a:cubicBezTo>
                  <a:cubicBezTo>
                    <a:pt x="29" y="6"/>
                    <a:pt x="30" y="6"/>
                    <a:pt x="30" y="6"/>
                  </a:cubicBezTo>
                  <a:cubicBezTo>
                    <a:pt x="31" y="6"/>
                    <a:pt x="32" y="6"/>
                    <a:pt x="32" y="7"/>
                  </a:cubicBezTo>
                  <a:cubicBezTo>
                    <a:pt x="34" y="3"/>
                    <a:pt x="34" y="3"/>
                    <a:pt x="34" y="3"/>
                  </a:cubicBezTo>
                  <a:cubicBezTo>
                    <a:pt x="31" y="1"/>
                    <a:pt x="28" y="0"/>
                    <a:pt x="2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37" name="Freeform 295"/>
            <p:cNvSpPr/>
            <p:nvPr/>
          </p:nvSpPr>
          <p:spPr bwMode="auto">
            <a:xfrm>
              <a:off x="2189675" y="6014823"/>
              <a:ext cx="0" cy="7884"/>
            </a:xfrm>
            <a:custGeom>
              <a:avLst/>
              <a:gdLst>
                <a:gd name="T0" fmla="*/ 7884 h 1"/>
                <a:gd name="T1" fmla="*/ 0 h 1"/>
                <a:gd name="T2" fmla="*/ 7884 h 1"/>
                <a:gd name="T3" fmla="*/ 7884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cubicBezTo>
                    <a:pt x="0" y="1"/>
                    <a:pt x="0" y="1"/>
                    <a:pt x="0" y="0"/>
                  </a:cubicBezTo>
                  <a:cubicBezTo>
                    <a:pt x="0" y="1"/>
                    <a:pt x="0" y="1"/>
                    <a:pt x="0" y="1"/>
                  </a:cubicBezTo>
                  <a:cubicBezTo>
                    <a:pt x="0" y="1"/>
                    <a:pt x="0" y="1"/>
                    <a:pt x="0"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38" name="Freeform 296"/>
            <p:cNvSpPr/>
            <p:nvPr/>
          </p:nvSpPr>
          <p:spPr bwMode="auto">
            <a:xfrm>
              <a:off x="2418299" y="6042416"/>
              <a:ext cx="118254" cy="299577"/>
            </a:xfrm>
            <a:custGeom>
              <a:avLst/>
              <a:gdLst>
                <a:gd name="T0" fmla="*/ 102128 w 22"/>
                <a:gd name="T1" fmla="*/ 16049 h 56"/>
                <a:gd name="T2" fmla="*/ 102128 w 22"/>
                <a:gd name="T3" fmla="*/ 0 h 56"/>
                <a:gd name="T4" fmla="*/ 96753 w 22"/>
                <a:gd name="T5" fmla="*/ 10699 h 56"/>
                <a:gd name="T6" fmla="*/ 107504 w 22"/>
                <a:gd name="T7" fmla="*/ 80244 h 56"/>
                <a:gd name="T8" fmla="*/ 91378 w 22"/>
                <a:gd name="T9" fmla="*/ 155138 h 56"/>
                <a:gd name="T10" fmla="*/ 43001 w 22"/>
                <a:gd name="T11" fmla="*/ 246081 h 56"/>
                <a:gd name="T12" fmla="*/ 0 w 22"/>
                <a:gd name="T13" fmla="*/ 299577 h 56"/>
                <a:gd name="T14" fmla="*/ 53752 w 22"/>
                <a:gd name="T15" fmla="*/ 246081 h 56"/>
                <a:gd name="T16" fmla="*/ 102128 w 22"/>
                <a:gd name="T17" fmla="*/ 160488 h 56"/>
                <a:gd name="T18" fmla="*/ 112879 w 22"/>
                <a:gd name="T19" fmla="*/ 80244 h 56"/>
                <a:gd name="T20" fmla="*/ 102128 w 22"/>
                <a:gd name="T21" fmla="*/ 16049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56"/>
                <a:gd name="T35" fmla="*/ 22 w 22"/>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56">
                  <a:moveTo>
                    <a:pt x="19" y="3"/>
                  </a:moveTo>
                  <a:cubicBezTo>
                    <a:pt x="19" y="3"/>
                    <a:pt x="19" y="1"/>
                    <a:pt x="19" y="0"/>
                  </a:cubicBezTo>
                  <a:cubicBezTo>
                    <a:pt x="19" y="0"/>
                    <a:pt x="18" y="1"/>
                    <a:pt x="18" y="2"/>
                  </a:cubicBezTo>
                  <a:cubicBezTo>
                    <a:pt x="19" y="8"/>
                    <a:pt x="20" y="15"/>
                    <a:pt x="20" y="15"/>
                  </a:cubicBezTo>
                  <a:cubicBezTo>
                    <a:pt x="20" y="15"/>
                    <a:pt x="19" y="22"/>
                    <a:pt x="17" y="29"/>
                  </a:cubicBezTo>
                  <a:cubicBezTo>
                    <a:pt x="15" y="37"/>
                    <a:pt x="10" y="44"/>
                    <a:pt x="8" y="46"/>
                  </a:cubicBezTo>
                  <a:cubicBezTo>
                    <a:pt x="5" y="50"/>
                    <a:pt x="3" y="52"/>
                    <a:pt x="0" y="56"/>
                  </a:cubicBezTo>
                  <a:cubicBezTo>
                    <a:pt x="4" y="53"/>
                    <a:pt x="6" y="51"/>
                    <a:pt x="10" y="46"/>
                  </a:cubicBezTo>
                  <a:cubicBezTo>
                    <a:pt x="11" y="45"/>
                    <a:pt x="16" y="37"/>
                    <a:pt x="19" y="30"/>
                  </a:cubicBezTo>
                  <a:cubicBezTo>
                    <a:pt x="21" y="22"/>
                    <a:pt x="21" y="15"/>
                    <a:pt x="21" y="15"/>
                  </a:cubicBezTo>
                  <a:cubicBezTo>
                    <a:pt x="22" y="14"/>
                    <a:pt x="21" y="9"/>
                    <a:pt x="19"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39" name="Freeform 297"/>
            <p:cNvSpPr/>
            <p:nvPr/>
          </p:nvSpPr>
          <p:spPr bwMode="auto">
            <a:xfrm>
              <a:off x="2260627" y="5703421"/>
              <a:ext cx="236508" cy="260159"/>
            </a:xfrm>
            <a:custGeom>
              <a:avLst/>
              <a:gdLst>
                <a:gd name="T0" fmla="*/ 231133 w 44"/>
                <a:gd name="T1" fmla="*/ 238479 h 48"/>
                <a:gd name="T2" fmla="*/ 220382 w 44"/>
                <a:gd name="T3" fmla="*/ 200539 h 48"/>
                <a:gd name="T4" fmla="*/ 198882 w 44"/>
                <a:gd name="T5" fmla="*/ 146339 h 48"/>
                <a:gd name="T6" fmla="*/ 150505 w 44"/>
                <a:gd name="T7" fmla="*/ 81300 h 48"/>
                <a:gd name="T8" fmla="*/ 69877 w 44"/>
                <a:gd name="T9" fmla="*/ 21680 h 48"/>
                <a:gd name="T10" fmla="*/ 0 w 44"/>
                <a:gd name="T11" fmla="*/ 0 h 48"/>
                <a:gd name="T12" fmla="*/ 64502 w 44"/>
                <a:gd name="T13" fmla="*/ 27100 h 48"/>
                <a:gd name="T14" fmla="*/ 145130 w 44"/>
                <a:gd name="T15" fmla="*/ 86720 h 48"/>
                <a:gd name="T16" fmla="*/ 193507 w 44"/>
                <a:gd name="T17" fmla="*/ 146339 h 48"/>
                <a:gd name="T18" fmla="*/ 231133 w 44"/>
                <a:gd name="T19" fmla="*/ 260159 h 48"/>
                <a:gd name="T20" fmla="*/ 236508 w 44"/>
                <a:gd name="T21" fmla="*/ 260159 h 48"/>
                <a:gd name="T22" fmla="*/ 231133 w 44"/>
                <a:gd name="T23" fmla="*/ 238479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48"/>
                <a:gd name="T38" fmla="*/ 44 w 44"/>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48">
                  <a:moveTo>
                    <a:pt x="43" y="44"/>
                  </a:moveTo>
                  <a:cubicBezTo>
                    <a:pt x="43" y="41"/>
                    <a:pt x="42" y="40"/>
                    <a:pt x="41" y="37"/>
                  </a:cubicBezTo>
                  <a:cubicBezTo>
                    <a:pt x="40" y="32"/>
                    <a:pt x="38" y="27"/>
                    <a:pt x="37" y="27"/>
                  </a:cubicBezTo>
                  <a:cubicBezTo>
                    <a:pt x="37" y="27"/>
                    <a:pt x="34" y="20"/>
                    <a:pt x="28" y="15"/>
                  </a:cubicBezTo>
                  <a:cubicBezTo>
                    <a:pt x="23" y="9"/>
                    <a:pt x="15" y="5"/>
                    <a:pt x="13" y="4"/>
                  </a:cubicBezTo>
                  <a:cubicBezTo>
                    <a:pt x="8" y="1"/>
                    <a:pt x="4" y="0"/>
                    <a:pt x="0" y="0"/>
                  </a:cubicBezTo>
                  <a:cubicBezTo>
                    <a:pt x="4" y="1"/>
                    <a:pt x="7" y="3"/>
                    <a:pt x="12" y="5"/>
                  </a:cubicBezTo>
                  <a:cubicBezTo>
                    <a:pt x="14" y="6"/>
                    <a:pt x="22" y="10"/>
                    <a:pt x="27" y="16"/>
                  </a:cubicBezTo>
                  <a:cubicBezTo>
                    <a:pt x="33" y="21"/>
                    <a:pt x="36" y="27"/>
                    <a:pt x="36" y="27"/>
                  </a:cubicBezTo>
                  <a:cubicBezTo>
                    <a:pt x="37" y="27"/>
                    <a:pt x="40" y="38"/>
                    <a:pt x="43" y="48"/>
                  </a:cubicBezTo>
                  <a:cubicBezTo>
                    <a:pt x="44" y="48"/>
                    <a:pt x="44" y="48"/>
                    <a:pt x="44" y="48"/>
                  </a:cubicBezTo>
                  <a:cubicBezTo>
                    <a:pt x="44" y="47"/>
                    <a:pt x="44" y="45"/>
                    <a:pt x="43" y="44"/>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5340" name="Freeform 298"/>
            <p:cNvSpPr/>
            <p:nvPr/>
          </p:nvSpPr>
          <p:spPr bwMode="auto">
            <a:xfrm>
              <a:off x="1862505" y="6487840"/>
              <a:ext cx="271984" cy="157672"/>
            </a:xfrm>
            <a:custGeom>
              <a:avLst/>
              <a:gdLst>
                <a:gd name="T0" fmla="*/ 255665 w 50"/>
                <a:gd name="T1" fmla="*/ 5437 h 29"/>
                <a:gd name="T2" fmla="*/ 195829 w 50"/>
                <a:gd name="T3" fmla="*/ 5437 h 29"/>
                <a:gd name="T4" fmla="*/ 168630 w 50"/>
                <a:gd name="T5" fmla="*/ 0 h 29"/>
                <a:gd name="T6" fmla="*/ 168630 w 50"/>
                <a:gd name="T7" fmla="*/ 54370 h 29"/>
                <a:gd name="T8" fmla="*/ 43517 w 50"/>
                <a:gd name="T9" fmla="*/ 54370 h 29"/>
                <a:gd name="T10" fmla="*/ 0 w 50"/>
                <a:gd name="T11" fmla="*/ 97865 h 29"/>
                <a:gd name="T12" fmla="*/ 0 w 50"/>
                <a:gd name="T13" fmla="*/ 114176 h 29"/>
                <a:gd name="T14" fmla="*/ 43517 w 50"/>
                <a:gd name="T15" fmla="*/ 157672 h 29"/>
                <a:gd name="T16" fmla="*/ 212148 w 50"/>
                <a:gd name="T17" fmla="*/ 157672 h 29"/>
                <a:gd name="T18" fmla="*/ 223027 w 50"/>
                <a:gd name="T19" fmla="*/ 157672 h 29"/>
                <a:gd name="T20" fmla="*/ 228467 w 50"/>
                <a:gd name="T21" fmla="*/ 157672 h 29"/>
                <a:gd name="T22" fmla="*/ 271984 w 50"/>
                <a:gd name="T23" fmla="*/ 114176 h 29"/>
                <a:gd name="T24" fmla="*/ 271984 w 50"/>
                <a:gd name="T25" fmla="*/ 0 h 29"/>
                <a:gd name="T26" fmla="*/ 255665 w 50"/>
                <a:gd name="T27" fmla="*/ 5437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29"/>
                <a:gd name="T44" fmla="*/ 50 w 50"/>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29">
                  <a:moveTo>
                    <a:pt x="47" y="1"/>
                  </a:moveTo>
                  <a:cubicBezTo>
                    <a:pt x="36" y="1"/>
                    <a:pt x="36" y="1"/>
                    <a:pt x="36" y="1"/>
                  </a:cubicBezTo>
                  <a:cubicBezTo>
                    <a:pt x="34" y="1"/>
                    <a:pt x="32" y="0"/>
                    <a:pt x="31" y="0"/>
                  </a:cubicBezTo>
                  <a:cubicBezTo>
                    <a:pt x="31" y="10"/>
                    <a:pt x="31" y="10"/>
                    <a:pt x="31" y="10"/>
                  </a:cubicBezTo>
                  <a:cubicBezTo>
                    <a:pt x="8" y="10"/>
                    <a:pt x="8" y="10"/>
                    <a:pt x="8" y="10"/>
                  </a:cubicBezTo>
                  <a:cubicBezTo>
                    <a:pt x="3" y="10"/>
                    <a:pt x="0" y="14"/>
                    <a:pt x="0" y="18"/>
                  </a:cubicBezTo>
                  <a:cubicBezTo>
                    <a:pt x="0" y="21"/>
                    <a:pt x="0" y="21"/>
                    <a:pt x="0" y="21"/>
                  </a:cubicBezTo>
                  <a:cubicBezTo>
                    <a:pt x="0" y="25"/>
                    <a:pt x="3" y="29"/>
                    <a:pt x="8" y="29"/>
                  </a:cubicBezTo>
                  <a:cubicBezTo>
                    <a:pt x="39" y="29"/>
                    <a:pt x="39" y="29"/>
                    <a:pt x="39" y="29"/>
                  </a:cubicBezTo>
                  <a:cubicBezTo>
                    <a:pt x="41" y="29"/>
                    <a:pt x="41" y="29"/>
                    <a:pt x="41" y="29"/>
                  </a:cubicBezTo>
                  <a:cubicBezTo>
                    <a:pt x="42" y="29"/>
                    <a:pt x="42" y="29"/>
                    <a:pt x="42" y="29"/>
                  </a:cubicBezTo>
                  <a:cubicBezTo>
                    <a:pt x="46" y="29"/>
                    <a:pt x="50" y="25"/>
                    <a:pt x="50" y="21"/>
                  </a:cubicBezTo>
                  <a:cubicBezTo>
                    <a:pt x="50" y="0"/>
                    <a:pt x="50" y="0"/>
                    <a:pt x="50" y="0"/>
                  </a:cubicBezTo>
                  <a:cubicBezTo>
                    <a:pt x="50" y="0"/>
                    <a:pt x="48" y="1"/>
                    <a:pt x="47"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55298" name="文本框 45"/>
          <p:cNvSpPr txBox="1">
            <a:spLocks noChangeArrowheads="1"/>
          </p:cNvSpPr>
          <p:nvPr/>
        </p:nvSpPr>
        <p:spPr bwMode="auto">
          <a:xfrm>
            <a:off x="1354138" y="1357313"/>
            <a:ext cx="3938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a:spcBef>
                <a:spcPct val="50000"/>
              </a:spcBef>
            </a:pPr>
            <a:r>
              <a:rPr lang="zh-CN" altLang="en-US" sz="2800" b="1">
                <a:latin typeface="微软雅黑" panose="020B0503020204020204" pitchFamily="34" charset="-122"/>
                <a:ea typeface="微软雅黑" panose="020B0503020204020204" pitchFamily="34" charset="-122"/>
              </a:rPr>
              <a:t>电动式拖车</a:t>
            </a:r>
          </a:p>
        </p:txBody>
      </p:sp>
      <p:sp>
        <p:nvSpPr>
          <p:cNvPr id="47" name="矩形 46"/>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施工亮点</a:t>
            </a:r>
            <a:endParaRPr lang="zh-CN" altLang="en-US" sz="3600" spc="-300" dirty="0">
              <a:solidFill>
                <a:schemeClr val="bg1"/>
              </a:solidFill>
              <a:latin typeface="黑体" panose="02010609060101010101" pitchFamily="49" charset="-122"/>
              <a:ea typeface="黑体" panose="02010609060101010101" pitchFamily="49" charset="-122"/>
            </a:endParaRPr>
          </a:p>
        </p:txBody>
      </p:sp>
      <p:sp>
        <p:nvSpPr>
          <p:cNvPr id="48" name="圆角矩形 47"/>
          <p:cNvSpPr/>
          <p:nvPr/>
        </p:nvSpPr>
        <p:spPr>
          <a:xfrm>
            <a:off x="982663" y="1966913"/>
            <a:ext cx="7861300" cy="590550"/>
          </a:xfrm>
          <a:prstGeom prst="roundRect">
            <a:avLst/>
          </a:prstGeom>
          <a:ln w="28575">
            <a:solidFill>
              <a:schemeClr val="accent1"/>
            </a:solidFill>
            <a:prstDash val="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indent="449580" fontAlgn="auto">
              <a:lnSpc>
                <a:spcPct val="140000"/>
              </a:lnSpc>
              <a:spcBef>
                <a:spcPts val="0"/>
              </a:spcBef>
              <a:spcAft>
                <a:spcPts val="0"/>
              </a:spcAft>
              <a:defRPr/>
            </a:pPr>
            <a:r>
              <a:rPr lang="zh-CN" altLang="en-US" dirty="0">
                <a:solidFill>
                  <a:schemeClr val="tx1"/>
                </a:solidFill>
                <a:latin typeface="微软雅黑" panose="020B0503020204020204" pitchFamily="34" charset="-122"/>
                <a:ea typeface="微软雅黑" panose="020B0503020204020204" pitchFamily="34" charset="-122"/>
              </a:rPr>
              <a:t>采用电动拖车运输材料节能环保。</a:t>
            </a:r>
          </a:p>
        </p:txBody>
      </p:sp>
      <p:sp>
        <p:nvSpPr>
          <p:cNvPr id="50" name="Rectangle 39"/>
          <p:cNvSpPr>
            <a:spLocks noChangeArrowheads="1"/>
          </p:cNvSpPr>
          <p:nvPr/>
        </p:nvSpPr>
        <p:spPr bwMode="auto">
          <a:xfrm>
            <a:off x="3154363" y="6138863"/>
            <a:ext cx="2794000" cy="368300"/>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电动拖车</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pic>
        <p:nvPicPr>
          <p:cNvPr id="55302"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 y="2703513"/>
            <a:ext cx="4487863"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图片 4"/>
          <p:cNvPicPr>
            <a:picLocks noChangeAspect="1"/>
          </p:cNvPicPr>
          <p:nvPr/>
        </p:nvPicPr>
        <p:blipFill>
          <a:blip r:embed="rId4">
            <a:extLst>
              <a:ext uri="{28A0092B-C50C-407E-A947-70E740481C1C}">
                <a14:useLocalDpi xmlns:a14="http://schemas.microsoft.com/office/drawing/2010/main" val="0"/>
              </a:ext>
            </a:extLst>
          </a:blip>
          <a:srcRect r="18391" b="17451"/>
          <a:stretch>
            <a:fillRect/>
          </a:stretch>
        </p:blipFill>
        <p:spPr bwMode="auto">
          <a:xfrm>
            <a:off x="4654550" y="2690813"/>
            <a:ext cx="445452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1" name="组合 5"/>
          <p:cNvGrpSpPr/>
          <p:nvPr/>
        </p:nvGrpSpPr>
        <p:grpSpPr bwMode="auto">
          <a:xfrm>
            <a:off x="395288" y="1000125"/>
            <a:ext cx="733425" cy="989013"/>
            <a:chOff x="1862505" y="5656119"/>
            <a:chExt cx="733175" cy="989393"/>
          </a:xfrm>
        </p:grpSpPr>
        <p:sp>
          <p:nvSpPr>
            <p:cNvPr id="56329" name="Freeform 262"/>
            <p:cNvSpPr/>
            <p:nvPr/>
          </p:nvSpPr>
          <p:spPr bwMode="auto">
            <a:xfrm>
              <a:off x="2560204" y="5939929"/>
              <a:ext cx="35476" cy="43360"/>
            </a:xfrm>
            <a:custGeom>
              <a:avLst/>
              <a:gdLst>
                <a:gd name="T0" fmla="*/ 10136 w 7"/>
                <a:gd name="T1" fmla="*/ 5420 h 8"/>
                <a:gd name="T2" fmla="*/ 30408 w 7"/>
                <a:gd name="T3" fmla="*/ 10840 h 8"/>
                <a:gd name="T4" fmla="*/ 35476 w 7"/>
                <a:gd name="T5" fmla="*/ 16260 h 8"/>
                <a:gd name="T6" fmla="*/ 35476 w 7"/>
                <a:gd name="T7" fmla="*/ 21680 h 8"/>
                <a:gd name="T8" fmla="*/ 20272 w 7"/>
                <a:gd name="T9" fmla="*/ 43360 h 8"/>
                <a:gd name="T10" fmla="*/ 10136 w 7"/>
                <a:gd name="T11" fmla="*/ 43360 h 8"/>
                <a:gd name="T12" fmla="*/ 5068 w 7"/>
                <a:gd name="T13" fmla="*/ 37940 h 8"/>
                <a:gd name="T14" fmla="*/ 0 w 7"/>
                <a:gd name="T15" fmla="*/ 16260 h 8"/>
                <a:gd name="T16" fmla="*/ 0 w 7"/>
                <a:gd name="T17" fmla="*/ 10840 h 8"/>
                <a:gd name="T18" fmla="*/ 0 w 7"/>
                <a:gd name="T19" fmla="*/ 5420 h 8"/>
                <a:gd name="T20" fmla="*/ 10136 w 7"/>
                <a:gd name="T21" fmla="*/ 542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8"/>
                <a:gd name="T35" fmla="*/ 7 w 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8">
                  <a:moveTo>
                    <a:pt x="2" y="1"/>
                  </a:moveTo>
                  <a:cubicBezTo>
                    <a:pt x="6" y="2"/>
                    <a:pt x="6" y="2"/>
                    <a:pt x="6" y="2"/>
                  </a:cubicBezTo>
                  <a:cubicBezTo>
                    <a:pt x="7" y="3"/>
                    <a:pt x="7" y="3"/>
                    <a:pt x="7" y="3"/>
                  </a:cubicBezTo>
                  <a:cubicBezTo>
                    <a:pt x="7" y="4"/>
                    <a:pt x="7" y="4"/>
                    <a:pt x="7" y="4"/>
                  </a:cubicBezTo>
                  <a:cubicBezTo>
                    <a:pt x="4" y="8"/>
                    <a:pt x="4" y="8"/>
                    <a:pt x="4" y="8"/>
                  </a:cubicBezTo>
                  <a:cubicBezTo>
                    <a:pt x="3" y="8"/>
                    <a:pt x="3" y="8"/>
                    <a:pt x="2" y="8"/>
                  </a:cubicBezTo>
                  <a:cubicBezTo>
                    <a:pt x="1" y="7"/>
                    <a:pt x="1" y="7"/>
                    <a:pt x="1" y="7"/>
                  </a:cubicBezTo>
                  <a:cubicBezTo>
                    <a:pt x="0" y="3"/>
                    <a:pt x="0" y="3"/>
                    <a:pt x="0" y="3"/>
                  </a:cubicBezTo>
                  <a:cubicBezTo>
                    <a:pt x="0" y="2"/>
                    <a:pt x="0" y="2"/>
                    <a:pt x="0" y="2"/>
                  </a:cubicBezTo>
                  <a:cubicBezTo>
                    <a:pt x="0" y="1"/>
                    <a:pt x="0" y="1"/>
                    <a:pt x="0" y="1"/>
                  </a:cubicBezTo>
                  <a:cubicBezTo>
                    <a:pt x="0" y="1"/>
                    <a:pt x="1" y="0"/>
                    <a:pt x="2"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30" name="Freeform 263"/>
            <p:cNvSpPr/>
            <p:nvPr/>
          </p:nvSpPr>
          <p:spPr bwMode="auto">
            <a:xfrm>
              <a:off x="2150257" y="5711304"/>
              <a:ext cx="299577" cy="610980"/>
            </a:xfrm>
            <a:custGeom>
              <a:avLst/>
              <a:gdLst>
                <a:gd name="T0" fmla="*/ 295635 w 76"/>
                <a:gd name="T1" fmla="*/ 610980 h 155"/>
                <a:gd name="T2" fmla="*/ 0 w 76"/>
                <a:gd name="T3" fmla="*/ 350821 h 155"/>
                <a:gd name="T4" fmla="*/ 0 w 76"/>
                <a:gd name="T5" fmla="*/ 346879 h 155"/>
                <a:gd name="T6" fmla="*/ 137963 w 76"/>
                <a:gd name="T7" fmla="*/ 0 h 155"/>
                <a:gd name="T8" fmla="*/ 141905 w 76"/>
                <a:gd name="T9" fmla="*/ 0 h 155"/>
                <a:gd name="T10" fmla="*/ 3942 w 76"/>
                <a:gd name="T11" fmla="*/ 346879 h 155"/>
                <a:gd name="T12" fmla="*/ 299577 w 76"/>
                <a:gd name="T13" fmla="*/ 603096 h 155"/>
                <a:gd name="T14" fmla="*/ 295635 w 76"/>
                <a:gd name="T15" fmla="*/ 610980 h 155"/>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55"/>
                <a:gd name="T26" fmla="*/ 76 w 76"/>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55">
                  <a:moveTo>
                    <a:pt x="75" y="155"/>
                  </a:moveTo>
                  <a:lnTo>
                    <a:pt x="0" y="89"/>
                  </a:lnTo>
                  <a:lnTo>
                    <a:pt x="0" y="88"/>
                  </a:lnTo>
                  <a:lnTo>
                    <a:pt x="35" y="0"/>
                  </a:lnTo>
                  <a:lnTo>
                    <a:pt x="36" y="0"/>
                  </a:lnTo>
                  <a:lnTo>
                    <a:pt x="1" y="88"/>
                  </a:lnTo>
                  <a:lnTo>
                    <a:pt x="76" y="153"/>
                  </a:lnTo>
                  <a:lnTo>
                    <a:pt x="75" y="15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31" name="Freeform 264"/>
            <p:cNvSpPr/>
            <p:nvPr/>
          </p:nvSpPr>
          <p:spPr bwMode="auto">
            <a:xfrm>
              <a:off x="1988643" y="5817733"/>
              <a:ext cx="201032" cy="134021"/>
            </a:xfrm>
            <a:custGeom>
              <a:avLst/>
              <a:gdLst>
                <a:gd name="T0" fmla="*/ 0 w 37"/>
                <a:gd name="T1" fmla="*/ 32165 h 25"/>
                <a:gd name="T2" fmla="*/ 103233 w 37"/>
                <a:gd name="T3" fmla="*/ 134021 h 25"/>
                <a:gd name="T4" fmla="*/ 201032 w 37"/>
                <a:gd name="T5" fmla="*/ 32165 h 25"/>
                <a:gd name="T6" fmla="*/ 195599 w 37"/>
                <a:gd name="T7" fmla="*/ 0 h 25"/>
                <a:gd name="T8" fmla="*/ 5433 w 37"/>
                <a:gd name="T9" fmla="*/ 0 h 25"/>
                <a:gd name="T10" fmla="*/ 0 w 37"/>
                <a:gd name="T11" fmla="*/ 32165 h 25"/>
                <a:gd name="T12" fmla="*/ 0 60000 65536"/>
                <a:gd name="T13" fmla="*/ 0 60000 65536"/>
                <a:gd name="T14" fmla="*/ 0 60000 65536"/>
                <a:gd name="T15" fmla="*/ 0 60000 65536"/>
                <a:gd name="T16" fmla="*/ 0 60000 65536"/>
                <a:gd name="T17" fmla="*/ 0 60000 65536"/>
                <a:gd name="T18" fmla="*/ 0 w 37"/>
                <a:gd name="T19" fmla="*/ 0 h 25"/>
                <a:gd name="T20" fmla="*/ 37 w 3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37" h="25">
                  <a:moveTo>
                    <a:pt x="0" y="6"/>
                  </a:moveTo>
                  <a:cubicBezTo>
                    <a:pt x="0" y="17"/>
                    <a:pt x="8" y="25"/>
                    <a:pt x="19" y="25"/>
                  </a:cubicBezTo>
                  <a:cubicBezTo>
                    <a:pt x="29" y="25"/>
                    <a:pt x="37" y="17"/>
                    <a:pt x="37" y="6"/>
                  </a:cubicBezTo>
                  <a:cubicBezTo>
                    <a:pt x="37" y="4"/>
                    <a:pt x="37" y="2"/>
                    <a:pt x="36" y="0"/>
                  </a:cubicBezTo>
                  <a:cubicBezTo>
                    <a:pt x="1" y="0"/>
                    <a:pt x="1" y="0"/>
                    <a:pt x="1" y="0"/>
                  </a:cubicBezTo>
                  <a:cubicBezTo>
                    <a:pt x="1" y="2"/>
                    <a:pt x="0" y="4"/>
                    <a:pt x="0" y="6"/>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32" name="Freeform 265"/>
            <p:cNvSpPr/>
            <p:nvPr/>
          </p:nvSpPr>
          <p:spPr bwMode="auto">
            <a:xfrm>
              <a:off x="2016235" y="5754664"/>
              <a:ext cx="145847" cy="23651"/>
            </a:xfrm>
            <a:custGeom>
              <a:avLst/>
              <a:gdLst>
                <a:gd name="T0" fmla="*/ 75624 w 27"/>
                <a:gd name="T1" fmla="*/ 0 h 5"/>
                <a:gd name="T2" fmla="*/ 0 w 27"/>
                <a:gd name="T3" fmla="*/ 23651 h 5"/>
                <a:gd name="T4" fmla="*/ 145847 w 27"/>
                <a:gd name="T5" fmla="*/ 23651 h 5"/>
                <a:gd name="T6" fmla="*/ 75624 w 27"/>
                <a:gd name="T7" fmla="*/ 0 h 5"/>
                <a:gd name="T8" fmla="*/ 0 60000 65536"/>
                <a:gd name="T9" fmla="*/ 0 60000 65536"/>
                <a:gd name="T10" fmla="*/ 0 60000 65536"/>
                <a:gd name="T11" fmla="*/ 0 60000 65536"/>
                <a:gd name="T12" fmla="*/ 0 w 27"/>
                <a:gd name="T13" fmla="*/ 0 h 5"/>
                <a:gd name="T14" fmla="*/ 27 w 27"/>
                <a:gd name="T15" fmla="*/ 5 h 5"/>
              </a:gdLst>
              <a:ahLst/>
              <a:cxnLst>
                <a:cxn ang="T8">
                  <a:pos x="T0" y="T1"/>
                </a:cxn>
                <a:cxn ang="T9">
                  <a:pos x="T2" y="T3"/>
                </a:cxn>
                <a:cxn ang="T10">
                  <a:pos x="T4" y="T5"/>
                </a:cxn>
                <a:cxn ang="T11">
                  <a:pos x="T6" y="T7"/>
                </a:cxn>
              </a:cxnLst>
              <a:rect l="T12" t="T13" r="T14" b="T15"/>
              <a:pathLst>
                <a:path w="27" h="5">
                  <a:moveTo>
                    <a:pt x="14" y="0"/>
                  </a:moveTo>
                  <a:cubicBezTo>
                    <a:pt x="8" y="0"/>
                    <a:pt x="4" y="2"/>
                    <a:pt x="0" y="5"/>
                  </a:cubicBezTo>
                  <a:cubicBezTo>
                    <a:pt x="27" y="5"/>
                    <a:pt x="27" y="5"/>
                    <a:pt x="27" y="5"/>
                  </a:cubicBezTo>
                  <a:cubicBezTo>
                    <a:pt x="23" y="2"/>
                    <a:pt x="19" y="0"/>
                    <a:pt x="1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33" name="Freeform 266"/>
            <p:cNvSpPr/>
            <p:nvPr/>
          </p:nvSpPr>
          <p:spPr bwMode="auto">
            <a:xfrm>
              <a:off x="2004410" y="5801966"/>
              <a:ext cx="3942" cy="3942"/>
            </a:xfrm>
            <a:custGeom>
              <a:avLst/>
              <a:gdLst>
                <a:gd name="T0" fmla="*/ 0 w 1"/>
                <a:gd name="T1" fmla="*/ 0 h 1"/>
                <a:gd name="T2" fmla="*/ 0 w 1"/>
                <a:gd name="T3" fmla="*/ 3942 h 1"/>
                <a:gd name="T4" fmla="*/ 3942 w 1"/>
                <a:gd name="T5" fmla="*/ 3942 h 1"/>
                <a:gd name="T6" fmla="*/ 3942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1"/>
                    <a:pt x="0" y="1"/>
                  </a:cubicBezTo>
                  <a:cubicBezTo>
                    <a:pt x="1" y="1"/>
                    <a:pt x="1" y="1"/>
                    <a:pt x="1" y="1"/>
                  </a:cubicBezTo>
                  <a:cubicBezTo>
                    <a:pt x="1" y="0"/>
                    <a:pt x="1" y="0"/>
                    <a:pt x="1" y="0"/>
                  </a:cubicBezTo>
                  <a:lnTo>
                    <a:pt x="0"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34" name="Freeform 267"/>
            <p:cNvSpPr/>
            <p:nvPr/>
          </p:nvSpPr>
          <p:spPr bwMode="auto">
            <a:xfrm>
              <a:off x="2024119" y="5801966"/>
              <a:ext cx="7884" cy="3942"/>
            </a:xfrm>
            <a:custGeom>
              <a:avLst/>
              <a:gdLst>
                <a:gd name="T0" fmla="*/ 0 w 2"/>
                <a:gd name="T1" fmla="*/ 3942 h 1"/>
                <a:gd name="T2" fmla="*/ 7884 w 2"/>
                <a:gd name="T3" fmla="*/ 3942 h 1"/>
                <a:gd name="T4" fmla="*/ 0 w 2"/>
                <a:gd name="T5" fmla="*/ 0 h 1"/>
                <a:gd name="T6" fmla="*/ 0 w 2"/>
                <a:gd name="T7" fmla="*/ 3942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lnTo>
                    <a:pt x="2" y="1"/>
                  </a:ln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35" name="Freeform 268"/>
            <p:cNvSpPr/>
            <p:nvPr/>
          </p:nvSpPr>
          <p:spPr bwMode="auto">
            <a:xfrm>
              <a:off x="2039886" y="5801966"/>
              <a:ext cx="11825" cy="3942"/>
            </a:xfrm>
            <a:custGeom>
              <a:avLst/>
              <a:gdLst>
                <a:gd name="T0" fmla="*/ 0 w 3"/>
                <a:gd name="T1" fmla="*/ 3942 h 1"/>
                <a:gd name="T2" fmla="*/ 11825 w 3"/>
                <a:gd name="T3" fmla="*/ 3942 h 1"/>
                <a:gd name="T4" fmla="*/ 7883 w 3"/>
                <a:gd name="T5" fmla="*/ 0 h 1"/>
                <a:gd name="T6" fmla="*/ 0 w 3"/>
                <a:gd name="T7" fmla="*/ 3942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1"/>
                  </a:lnTo>
                  <a:lnTo>
                    <a:pt x="2"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36" name="Freeform 269"/>
            <p:cNvSpPr/>
            <p:nvPr/>
          </p:nvSpPr>
          <p:spPr bwMode="auto">
            <a:xfrm>
              <a:off x="2063537" y="5801966"/>
              <a:ext cx="11825" cy="3942"/>
            </a:xfrm>
            <a:custGeom>
              <a:avLst/>
              <a:gdLst>
                <a:gd name="T0" fmla="*/ 0 w 3"/>
                <a:gd name="T1" fmla="*/ 3942 h 1"/>
                <a:gd name="T2" fmla="*/ 11825 w 3"/>
                <a:gd name="T3" fmla="*/ 3942 h 1"/>
                <a:gd name="T4" fmla="*/ 3942 w 3"/>
                <a:gd name="T5" fmla="*/ 0 h 1"/>
                <a:gd name="T6" fmla="*/ 0 w 3"/>
                <a:gd name="T7" fmla="*/ 3942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1"/>
                  </a:lnTo>
                  <a:lnTo>
                    <a:pt x="1"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37" name="Freeform 270"/>
            <p:cNvSpPr/>
            <p:nvPr/>
          </p:nvSpPr>
          <p:spPr bwMode="auto">
            <a:xfrm>
              <a:off x="2087188" y="5801966"/>
              <a:ext cx="3942" cy="3942"/>
            </a:xfrm>
            <a:custGeom>
              <a:avLst/>
              <a:gdLst>
                <a:gd name="T0" fmla="*/ 0 w 1"/>
                <a:gd name="T1" fmla="*/ 3942 h 1"/>
                <a:gd name="T2" fmla="*/ 3942 w 1"/>
                <a:gd name="T3" fmla="*/ 3942 h 1"/>
                <a:gd name="T4" fmla="*/ 3942 w 1"/>
                <a:gd name="T5" fmla="*/ 0 h 1"/>
                <a:gd name="T6" fmla="*/ 0 w 1"/>
                <a:gd name="T7" fmla="*/ 394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1"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38" name="Freeform 271"/>
            <p:cNvSpPr/>
            <p:nvPr/>
          </p:nvSpPr>
          <p:spPr bwMode="auto">
            <a:xfrm>
              <a:off x="2075362" y="5790141"/>
              <a:ext cx="11825" cy="11825"/>
            </a:xfrm>
            <a:custGeom>
              <a:avLst/>
              <a:gdLst>
                <a:gd name="T0" fmla="*/ 11825 w 3"/>
                <a:gd name="T1" fmla="*/ 0 h 3"/>
                <a:gd name="T2" fmla="*/ 0 w 3"/>
                <a:gd name="T3" fmla="*/ 0 h 3"/>
                <a:gd name="T4" fmla="*/ 0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0"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39" name="Freeform 272"/>
            <p:cNvSpPr/>
            <p:nvPr/>
          </p:nvSpPr>
          <p:spPr bwMode="auto">
            <a:xfrm>
              <a:off x="2051712" y="5790141"/>
              <a:ext cx="11825" cy="11825"/>
            </a:xfrm>
            <a:custGeom>
              <a:avLst/>
              <a:gdLst>
                <a:gd name="T0" fmla="*/ 7883 w 3"/>
                <a:gd name="T1" fmla="*/ 11825 h 3"/>
                <a:gd name="T2" fmla="*/ 11825 w 3"/>
                <a:gd name="T3" fmla="*/ 0 h 3"/>
                <a:gd name="T4" fmla="*/ 0 w 3"/>
                <a:gd name="T5" fmla="*/ 0 h 3"/>
                <a:gd name="T6" fmla="*/ 7883 w 3"/>
                <a:gd name="T7" fmla="*/ 11825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2" y="3"/>
                  </a:moveTo>
                  <a:lnTo>
                    <a:pt x="3" y="0"/>
                  </a:lnTo>
                  <a:lnTo>
                    <a:pt x="0" y="0"/>
                  </a:lnTo>
                  <a:lnTo>
                    <a:pt x="2" y="3"/>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40" name="Freeform 273"/>
            <p:cNvSpPr/>
            <p:nvPr/>
          </p:nvSpPr>
          <p:spPr bwMode="auto">
            <a:xfrm>
              <a:off x="2032003" y="5790141"/>
              <a:ext cx="7884" cy="11825"/>
            </a:xfrm>
            <a:custGeom>
              <a:avLst/>
              <a:gdLst>
                <a:gd name="T0" fmla="*/ 7884 w 2"/>
                <a:gd name="T1" fmla="*/ 0 h 3"/>
                <a:gd name="T2" fmla="*/ 0 w 2"/>
                <a:gd name="T3" fmla="*/ 0 h 3"/>
                <a:gd name="T4" fmla="*/ 3942 w 2"/>
                <a:gd name="T5" fmla="*/ 11825 h 3"/>
                <a:gd name="T6" fmla="*/ 788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0"/>
                  </a:lnTo>
                  <a:lnTo>
                    <a:pt x="1"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41" name="Freeform 274"/>
            <p:cNvSpPr/>
            <p:nvPr/>
          </p:nvSpPr>
          <p:spPr bwMode="auto">
            <a:xfrm>
              <a:off x="2016235" y="5790141"/>
              <a:ext cx="7884" cy="11825"/>
            </a:xfrm>
            <a:custGeom>
              <a:avLst/>
              <a:gdLst>
                <a:gd name="T0" fmla="*/ 7884 w 2"/>
                <a:gd name="T1" fmla="*/ 0 h 3"/>
                <a:gd name="T2" fmla="*/ 0 w 2"/>
                <a:gd name="T3" fmla="*/ 0 h 3"/>
                <a:gd name="T4" fmla="*/ 0 w 2"/>
                <a:gd name="T5" fmla="*/ 11825 h 3"/>
                <a:gd name="T6" fmla="*/ 788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0"/>
                  </a:lnTo>
                  <a:lnTo>
                    <a:pt x="0"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42" name="Freeform 275"/>
            <p:cNvSpPr/>
            <p:nvPr/>
          </p:nvSpPr>
          <p:spPr bwMode="auto">
            <a:xfrm>
              <a:off x="2106897" y="5801966"/>
              <a:ext cx="3942" cy="3942"/>
            </a:xfrm>
            <a:custGeom>
              <a:avLst/>
              <a:gdLst>
                <a:gd name="T0" fmla="*/ 0 w 1"/>
                <a:gd name="T1" fmla="*/ 3942 h 1"/>
                <a:gd name="T2" fmla="*/ 3942 w 1"/>
                <a:gd name="T3" fmla="*/ 3942 h 1"/>
                <a:gd name="T4" fmla="*/ 0 w 1"/>
                <a:gd name="T5" fmla="*/ 0 h 1"/>
                <a:gd name="T6" fmla="*/ 0 w 1"/>
                <a:gd name="T7" fmla="*/ 394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43" name="Freeform 276"/>
            <p:cNvSpPr/>
            <p:nvPr/>
          </p:nvSpPr>
          <p:spPr bwMode="auto">
            <a:xfrm>
              <a:off x="2122664" y="5801966"/>
              <a:ext cx="11825" cy="3942"/>
            </a:xfrm>
            <a:custGeom>
              <a:avLst/>
              <a:gdLst>
                <a:gd name="T0" fmla="*/ 7883 w 3"/>
                <a:gd name="T1" fmla="*/ 0 h 1"/>
                <a:gd name="T2" fmla="*/ 0 w 3"/>
                <a:gd name="T3" fmla="*/ 3942 h 1"/>
                <a:gd name="T4" fmla="*/ 11825 w 3"/>
                <a:gd name="T5" fmla="*/ 3942 h 1"/>
                <a:gd name="T6" fmla="*/ 7883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2" y="0"/>
                  </a:moveTo>
                  <a:lnTo>
                    <a:pt x="0" y="1"/>
                  </a:lnTo>
                  <a:lnTo>
                    <a:pt x="3" y="1"/>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44" name="Freeform 277"/>
            <p:cNvSpPr/>
            <p:nvPr/>
          </p:nvSpPr>
          <p:spPr bwMode="auto">
            <a:xfrm>
              <a:off x="2138431" y="5801966"/>
              <a:ext cx="15767" cy="3942"/>
            </a:xfrm>
            <a:custGeom>
              <a:avLst/>
              <a:gdLst>
                <a:gd name="T0" fmla="*/ 0 w 4"/>
                <a:gd name="T1" fmla="*/ 3942 h 1"/>
                <a:gd name="T2" fmla="*/ 15767 w 4"/>
                <a:gd name="T3" fmla="*/ 3942 h 1"/>
                <a:gd name="T4" fmla="*/ 11825 w 4"/>
                <a:gd name="T5" fmla="*/ 0 h 1"/>
                <a:gd name="T6" fmla="*/ 0 w 4"/>
                <a:gd name="T7" fmla="*/ 3942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0" y="1"/>
                  </a:moveTo>
                  <a:lnTo>
                    <a:pt x="4" y="1"/>
                  </a:lnTo>
                  <a:lnTo>
                    <a:pt x="3"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45" name="Freeform 278"/>
            <p:cNvSpPr/>
            <p:nvPr/>
          </p:nvSpPr>
          <p:spPr bwMode="auto">
            <a:xfrm>
              <a:off x="2166024" y="5801966"/>
              <a:ext cx="7884" cy="3942"/>
            </a:xfrm>
            <a:custGeom>
              <a:avLst/>
              <a:gdLst>
                <a:gd name="T0" fmla="*/ 7884 w 2"/>
                <a:gd name="T1" fmla="*/ 0 h 1"/>
                <a:gd name="T2" fmla="*/ 0 w 2"/>
                <a:gd name="T3" fmla="*/ 3942 h 1"/>
                <a:gd name="T4" fmla="*/ 7884 w 2"/>
                <a:gd name="T5" fmla="*/ 3942 h 1"/>
                <a:gd name="T6" fmla="*/ 7884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1"/>
                  </a:lnTo>
                  <a:lnTo>
                    <a:pt x="2" y="1"/>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46" name="Freeform 279"/>
            <p:cNvSpPr/>
            <p:nvPr/>
          </p:nvSpPr>
          <p:spPr bwMode="auto">
            <a:xfrm>
              <a:off x="2154198" y="5790141"/>
              <a:ext cx="11825" cy="11825"/>
            </a:xfrm>
            <a:custGeom>
              <a:avLst/>
              <a:gdLst>
                <a:gd name="T0" fmla="*/ 11825 w 3"/>
                <a:gd name="T1" fmla="*/ 0 h 3"/>
                <a:gd name="T2" fmla="*/ 11825 w 3"/>
                <a:gd name="T3" fmla="*/ 0 h 3"/>
                <a:gd name="T4" fmla="*/ 0 w 3"/>
                <a:gd name="T5" fmla="*/ 0 h 3"/>
                <a:gd name="T6" fmla="*/ 0 w 3"/>
                <a:gd name="T7" fmla="*/ 11825 h 3"/>
                <a:gd name="T8" fmla="*/ 11825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0"/>
                  </a:moveTo>
                  <a:lnTo>
                    <a:pt x="3" y="0"/>
                  </a:lnTo>
                  <a:lnTo>
                    <a:pt x="0" y="0"/>
                  </a:lnTo>
                  <a:lnTo>
                    <a:pt x="0"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47" name="Freeform 280"/>
            <p:cNvSpPr/>
            <p:nvPr/>
          </p:nvSpPr>
          <p:spPr bwMode="auto">
            <a:xfrm>
              <a:off x="2134489" y="5790141"/>
              <a:ext cx="11825" cy="11825"/>
            </a:xfrm>
            <a:custGeom>
              <a:avLst/>
              <a:gdLst>
                <a:gd name="T0" fmla="*/ 11825 w 3"/>
                <a:gd name="T1" fmla="*/ 0 h 3"/>
                <a:gd name="T2" fmla="*/ 0 w 3"/>
                <a:gd name="T3" fmla="*/ 0 h 3"/>
                <a:gd name="T4" fmla="*/ 3942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1"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48" name="Freeform 281"/>
            <p:cNvSpPr/>
            <p:nvPr/>
          </p:nvSpPr>
          <p:spPr bwMode="auto">
            <a:xfrm>
              <a:off x="2110839" y="5790141"/>
              <a:ext cx="11825" cy="11825"/>
            </a:xfrm>
            <a:custGeom>
              <a:avLst/>
              <a:gdLst>
                <a:gd name="T0" fmla="*/ 11825 w 3"/>
                <a:gd name="T1" fmla="*/ 0 h 3"/>
                <a:gd name="T2" fmla="*/ 0 w 3"/>
                <a:gd name="T3" fmla="*/ 0 h 3"/>
                <a:gd name="T4" fmla="*/ 7883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2"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49" name="Freeform 282"/>
            <p:cNvSpPr/>
            <p:nvPr/>
          </p:nvSpPr>
          <p:spPr bwMode="auto">
            <a:xfrm>
              <a:off x="2091130" y="5790141"/>
              <a:ext cx="15767" cy="11825"/>
            </a:xfrm>
            <a:custGeom>
              <a:avLst/>
              <a:gdLst>
                <a:gd name="T0" fmla="*/ 15767 w 4"/>
                <a:gd name="T1" fmla="*/ 0 h 3"/>
                <a:gd name="T2" fmla="*/ 0 w 4"/>
                <a:gd name="T3" fmla="*/ 0 h 3"/>
                <a:gd name="T4" fmla="*/ 3942 w 4"/>
                <a:gd name="T5" fmla="*/ 11825 h 3"/>
                <a:gd name="T6" fmla="*/ 15767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0" y="0"/>
                  </a:lnTo>
                  <a:lnTo>
                    <a:pt x="1" y="3"/>
                  </a:lnTo>
                  <a:lnTo>
                    <a:pt x="4"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50" name="Freeform 283"/>
            <p:cNvSpPr/>
            <p:nvPr/>
          </p:nvSpPr>
          <p:spPr bwMode="auto">
            <a:xfrm>
              <a:off x="1925574" y="5667945"/>
              <a:ext cx="67011" cy="145847"/>
            </a:xfrm>
            <a:custGeom>
              <a:avLst/>
              <a:gdLst>
                <a:gd name="T0" fmla="*/ 55843 w 12"/>
                <a:gd name="T1" fmla="*/ 75624 h 27"/>
                <a:gd name="T2" fmla="*/ 50258 w 12"/>
                <a:gd name="T3" fmla="*/ 59419 h 27"/>
                <a:gd name="T4" fmla="*/ 44674 w 12"/>
                <a:gd name="T5" fmla="*/ 70223 h 27"/>
                <a:gd name="T6" fmla="*/ 44674 w 12"/>
                <a:gd name="T7" fmla="*/ 54017 h 27"/>
                <a:gd name="T8" fmla="*/ 27921 w 12"/>
                <a:gd name="T9" fmla="*/ 32410 h 27"/>
                <a:gd name="T10" fmla="*/ 22337 w 12"/>
                <a:gd name="T11" fmla="*/ 37812 h 27"/>
                <a:gd name="T12" fmla="*/ 22337 w 12"/>
                <a:gd name="T13" fmla="*/ 21607 h 27"/>
                <a:gd name="T14" fmla="*/ 0 w 12"/>
                <a:gd name="T15" fmla="*/ 0 h 27"/>
                <a:gd name="T16" fmla="*/ 5584 w 12"/>
                <a:gd name="T17" fmla="*/ 48616 h 27"/>
                <a:gd name="T18" fmla="*/ 22337 w 12"/>
                <a:gd name="T19" fmla="*/ 54017 h 27"/>
                <a:gd name="T20" fmla="*/ 5584 w 12"/>
                <a:gd name="T21" fmla="*/ 59419 h 27"/>
                <a:gd name="T22" fmla="*/ 16753 w 12"/>
                <a:gd name="T23" fmla="*/ 75624 h 27"/>
                <a:gd name="T24" fmla="*/ 33506 w 12"/>
                <a:gd name="T25" fmla="*/ 91830 h 27"/>
                <a:gd name="T26" fmla="*/ 22337 w 12"/>
                <a:gd name="T27" fmla="*/ 91830 h 27"/>
                <a:gd name="T28" fmla="*/ 27921 w 12"/>
                <a:gd name="T29" fmla="*/ 108035 h 27"/>
                <a:gd name="T30" fmla="*/ 50258 w 12"/>
                <a:gd name="T31" fmla="*/ 118838 h 27"/>
                <a:gd name="T32" fmla="*/ 39090 w 12"/>
                <a:gd name="T33" fmla="*/ 118838 h 27"/>
                <a:gd name="T34" fmla="*/ 67011 w 12"/>
                <a:gd name="T35" fmla="*/ 145847 h 27"/>
                <a:gd name="T36" fmla="*/ 61427 w 12"/>
                <a:gd name="T37" fmla="*/ 91830 h 27"/>
                <a:gd name="T38" fmla="*/ 50258 w 12"/>
                <a:gd name="T39" fmla="*/ 97231 h 27"/>
                <a:gd name="T40" fmla="*/ 55843 w 12"/>
                <a:gd name="T41" fmla="*/ 75624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27"/>
                <a:gd name="T65" fmla="*/ 12 w 12"/>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27">
                  <a:moveTo>
                    <a:pt x="10" y="14"/>
                  </a:moveTo>
                  <a:cubicBezTo>
                    <a:pt x="10" y="13"/>
                    <a:pt x="9" y="13"/>
                    <a:pt x="9" y="11"/>
                  </a:cubicBezTo>
                  <a:cubicBezTo>
                    <a:pt x="8" y="13"/>
                    <a:pt x="8" y="13"/>
                    <a:pt x="8" y="13"/>
                  </a:cubicBezTo>
                  <a:cubicBezTo>
                    <a:pt x="8" y="10"/>
                    <a:pt x="8" y="10"/>
                    <a:pt x="8" y="10"/>
                  </a:cubicBezTo>
                  <a:cubicBezTo>
                    <a:pt x="7" y="8"/>
                    <a:pt x="6" y="7"/>
                    <a:pt x="5" y="6"/>
                  </a:cubicBezTo>
                  <a:cubicBezTo>
                    <a:pt x="4" y="7"/>
                    <a:pt x="4" y="7"/>
                    <a:pt x="4" y="7"/>
                  </a:cubicBezTo>
                  <a:cubicBezTo>
                    <a:pt x="4" y="4"/>
                    <a:pt x="4" y="4"/>
                    <a:pt x="4" y="4"/>
                  </a:cubicBezTo>
                  <a:cubicBezTo>
                    <a:pt x="2" y="2"/>
                    <a:pt x="0" y="0"/>
                    <a:pt x="0" y="0"/>
                  </a:cubicBezTo>
                  <a:cubicBezTo>
                    <a:pt x="0" y="0"/>
                    <a:pt x="0" y="4"/>
                    <a:pt x="1" y="9"/>
                  </a:cubicBezTo>
                  <a:cubicBezTo>
                    <a:pt x="4" y="10"/>
                    <a:pt x="4" y="10"/>
                    <a:pt x="4" y="10"/>
                  </a:cubicBezTo>
                  <a:cubicBezTo>
                    <a:pt x="1" y="11"/>
                    <a:pt x="1" y="11"/>
                    <a:pt x="1" y="11"/>
                  </a:cubicBezTo>
                  <a:cubicBezTo>
                    <a:pt x="2" y="12"/>
                    <a:pt x="3" y="13"/>
                    <a:pt x="3" y="14"/>
                  </a:cubicBezTo>
                  <a:cubicBezTo>
                    <a:pt x="6" y="17"/>
                    <a:pt x="6" y="17"/>
                    <a:pt x="6" y="17"/>
                  </a:cubicBezTo>
                  <a:cubicBezTo>
                    <a:pt x="4" y="17"/>
                    <a:pt x="4" y="17"/>
                    <a:pt x="4" y="17"/>
                  </a:cubicBezTo>
                  <a:cubicBezTo>
                    <a:pt x="4" y="18"/>
                    <a:pt x="5" y="19"/>
                    <a:pt x="5" y="20"/>
                  </a:cubicBezTo>
                  <a:cubicBezTo>
                    <a:pt x="9" y="22"/>
                    <a:pt x="9" y="22"/>
                    <a:pt x="9" y="22"/>
                  </a:cubicBezTo>
                  <a:cubicBezTo>
                    <a:pt x="7" y="22"/>
                    <a:pt x="7" y="22"/>
                    <a:pt x="7" y="22"/>
                  </a:cubicBezTo>
                  <a:cubicBezTo>
                    <a:pt x="8" y="24"/>
                    <a:pt x="10" y="25"/>
                    <a:pt x="12" y="27"/>
                  </a:cubicBezTo>
                  <a:cubicBezTo>
                    <a:pt x="12" y="23"/>
                    <a:pt x="12" y="19"/>
                    <a:pt x="11" y="17"/>
                  </a:cubicBezTo>
                  <a:cubicBezTo>
                    <a:pt x="9" y="18"/>
                    <a:pt x="9" y="18"/>
                    <a:pt x="9" y="18"/>
                  </a:cubicBezTo>
                  <a:lnTo>
                    <a:pt x="10" y="14"/>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51" name="Freeform 284"/>
            <p:cNvSpPr/>
            <p:nvPr/>
          </p:nvSpPr>
          <p:spPr bwMode="auto">
            <a:xfrm>
              <a:off x="1988643" y="5742839"/>
              <a:ext cx="0" cy="3942"/>
            </a:xfrm>
            <a:custGeom>
              <a:avLst/>
              <a:gdLst>
                <a:gd name="T0" fmla="*/ 3942 h 1"/>
                <a:gd name="T1" fmla="*/ 0 h 1"/>
                <a:gd name="T2" fmla="*/ 3942 h 1"/>
                <a:gd name="T3" fmla="*/ 3942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52" name="Freeform 285"/>
            <p:cNvSpPr/>
            <p:nvPr/>
          </p:nvSpPr>
          <p:spPr bwMode="auto">
            <a:xfrm>
              <a:off x="1988643" y="5790141"/>
              <a:ext cx="3942" cy="15767"/>
            </a:xfrm>
            <a:custGeom>
              <a:avLst/>
              <a:gdLst>
                <a:gd name="T0" fmla="*/ 3942 w 1"/>
                <a:gd name="T1" fmla="*/ 15767 h 3"/>
                <a:gd name="T2" fmla="*/ 0 w 1"/>
                <a:gd name="T3" fmla="*/ 0 h 3"/>
                <a:gd name="T4" fmla="*/ 3942 w 1"/>
                <a:gd name="T5" fmla="*/ 15767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1" y="3"/>
                  </a:moveTo>
                  <a:cubicBezTo>
                    <a:pt x="0" y="0"/>
                    <a:pt x="0" y="0"/>
                    <a:pt x="0" y="0"/>
                  </a:cubicBezTo>
                  <a:cubicBezTo>
                    <a:pt x="0" y="1"/>
                    <a:pt x="1" y="2"/>
                    <a:pt x="1"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53" name="Freeform 286"/>
            <p:cNvSpPr/>
            <p:nvPr/>
          </p:nvSpPr>
          <p:spPr bwMode="auto">
            <a:xfrm>
              <a:off x="1976817" y="5656119"/>
              <a:ext cx="39418" cy="157672"/>
            </a:xfrm>
            <a:custGeom>
              <a:avLst/>
              <a:gdLst>
                <a:gd name="T0" fmla="*/ 39418 w 7"/>
                <a:gd name="T1" fmla="*/ 70681 h 29"/>
                <a:gd name="T2" fmla="*/ 28156 w 7"/>
                <a:gd name="T3" fmla="*/ 76118 h 29"/>
                <a:gd name="T4" fmla="*/ 39418 w 7"/>
                <a:gd name="T5" fmla="*/ 65244 h 29"/>
                <a:gd name="T6" fmla="*/ 33787 w 7"/>
                <a:gd name="T7" fmla="*/ 38059 h 29"/>
                <a:gd name="T8" fmla="*/ 22525 w 7"/>
                <a:gd name="T9" fmla="*/ 43496 h 29"/>
                <a:gd name="T10" fmla="*/ 33787 w 7"/>
                <a:gd name="T11" fmla="*/ 27185 h 29"/>
                <a:gd name="T12" fmla="*/ 16893 w 7"/>
                <a:gd name="T13" fmla="*/ 0 h 29"/>
                <a:gd name="T14" fmla="*/ 5631 w 7"/>
                <a:gd name="T15" fmla="*/ 43496 h 29"/>
                <a:gd name="T16" fmla="*/ 16893 w 7"/>
                <a:gd name="T17" fmla="*/ 54370 h 29"/>
                <a:gd name="T18" fmla="*/ 0 w 7"/>
                <a:gd name="T19" fmla="*/ 54370 h 29"/>
                <a:gd name="T20" fmla="*/ 0 w 7"/>
                <a:gd name="T21" fmla="*/ 70681 h 29"/>
                <a:gd name="T22" fmla="*/ 11262 w 7"/>
                <a:gd name="T23" fmla="*/ 86991 h 29"/>
                <a:gd name="T24" fmla="*/ 11262 w 7"/>
                <a:gd name="T25" fmla="*/ 92428 h 29"/>
                <a:gd name="T26" fmla="*/ 11262 w 7"/>
                <a:gd name="T27" fmla="*/ 92428 h 29"/>
                <a:gd name="T28" fmla="*/ 16893 w 7"/>
                <a:gd name="T29" fmla="*/ 157672 h 29"/>
                <a:gd name="T30" fmla="*/ 39418 w 7"/>
                <a:gd name="T31" fmla="*/ 103302 h 29"/>
                <a:gd name="T32" fmla="*/ 28156 w 7"/>
                <a:gd name="T33" fmla="*/ 108739 h 29"/>
                <a:gd name="T34" fmla="*/ 39418 w 7"/>
                <a:gd name="T35" fmla="*/ 92428 h 29"/>
                <a:gd name="T36" fmla="*/ 39418 w 7"/>
                <a:gd name="T37" fmla="*/ 70681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29"/>
                <a:gd name="T59" fmla="*/ 7 w 7"/>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29">
                  <a:moveTo>
                    <a:pt x="7" y="13"/>
                  </a:moveTo>
                  <a:cubicBezTo>
                    <a:pt x="5" y="14"/>
                    <a:pt x="5" y="14"/>
                    <a:pt x="5" y="14"/>
                  </a:cubicBezTo>
                  <a:cubicBezTo>
                    <a:pt x="7" y="12"/>
                    <a:pt x="7" y="12"/>
                    <a:pt x="7" y="12"/>
                  </a:cubicBezTo>
                  <a:cubicBezTo>
                    <a:pt x="7" y="10"/>
                    <a:pt x="6" y="8"/>
                    <a:pt x="6" y="7"/>
                  </a:cubicBezTo>
                  <a:cubicBezTo>
                    <a:pt x="4" y="8"/>
                    <a:pt x="4" y="8"/>
                    <a:pt x="4" y="8"/>
                  </a:cubicBezTo>
                  <a:cubicBezTo>
                    <a:pt x="6" y="5"/>
                    <a:pt x="6" y="5"/>
                    <a:pt x="6" y="5"/>
                  </a:cubicBezTo>
                  <a:cubicBezTo>
                    <a:pt x="5" y="2"/>
                    <a:pt x="3" y="0"/>
                    <a:pt x="3" y="0"/>
                  </a:cubicBezTo>
                  <a:cubicBezTo>
                    <a:pt x="3" y="0"/>
                    <a:pt x="2" y="4"/>
                    <a:pt x="1" y="8"/>
                  </a:cubicBezTo>
                  <a:cubicBezTo>
                    <a:pt x="3" y="10"/>
                    <a:pt x="3" y="10"/>
                    <a:pt x="3" y="10"/>
                  </a:cubicBezTo>
                  <a:cubicBezTo>
                    <a:pt x="0" y="10"/>
                    <a:pt x="0" y="10"/>
                    <a:pt x="0" y="10"/>
                  </a:cubicBezTo>
                  <a:cubicBezTo>
                    <a:pt x="0" y="11"/>
                    <a:pt x="0" y="12"/>
                    <a:pt x="0" y="13"/>
                  </a:cubicBezTo>
                  <a:cubicBezTo>
                    <a:pt x="0" y="14"/>
                    <a:pt x="1" y="15"/>
                    <a:pt x="2" y="16"/>
                  </a:cubicBezTo>
                  <a:cubicBezTo>
                    <a:pt x="2" y="17"/>
                    <a:pt x="2" y="17"/>
                    <a:pt x="2" y="17"/>
                  </a:cubicBezTo>
                  <a:cubicBezTo>
                    <a:pt x="2" y="17"/>
                    <a:pt x="2" y="17"/>
                    <a:pt x="2" y="17"/>
                  </a:cubicBezTo>
                  <a:cubicBezTo>
                    <a:pt x="3" y="20"/>
                    <a:pt x="4" y="24"/>
                    <a:pt x="3" y="29"/>
                  </a:cubicBezTo>
                  <a:cubicBezTo>
                    <a:pt x="6" y="25"/>
                    <a:pt x="6" y="23"/>
                    <a:pt x="7" y="19"/>
                  </a:cubicBezTo>
                  <a:cubicBezTo>
                    <a:pt x="5" y="20"/>
                    <a:pt x="5" y="20"/>
                    <a:pt x="5" y="20"/>
                  </a:cubicBezTo>
                  <a:cubicBezTo>
                    <a:pt x="7" y="17"/>
                    <a:pt x="7" y="17"/>
                    <a:pt x="7" y="17"/>
                  </a:cubicBezTo>
                  <a:cubicBezTo>
                    <a:pt x="7" y="16"/>
                    <a:pt x="7" y="15"/>
                    <a:pt x="7" y="1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54" name="Freeform 287"/>
            <p:cNvSpPr/>
            <p:nvPr/>
          </p:nvSpPr>
          <p:spPr bwMode="auto">
            <a:xfrm>
              <a:off x="1992584" y="5805908"/>
              <a:ext cx="0" cy="7884"/>
            </a:xfrm>
            <a:custGeom>
              <a:avLst/>
              <a:gdLst>
                <a:gd name="T0" fmla="*/ 7884 h 2"/>
                <a:gd name="T1" fmla="*/ 7884 h 2"/>
                <a:gd name="T2" fmla="*/ 0 h 2"/>
                <a:gd name="T3" fmla="*/ 7884 h 2"/>
                <a:gd name="T4" fmla="*/ 0 60000 65536"/>
                <a:gd name="T5" fmla="*/ 0 60000 65536"/>
                <a:gd name="T6" fmla="*/ 0 60000 65536"/>
                <a:gd name="T7" fmla="*/ 0 60000 65536"/>
                <a:gd name="T8" fmla="*/ 0 h 2"/>
                <a:gd name="T9" fmla="*/ 2 h 2"/>
              </a:gdLst>
              <a:ahLst/>
              <a:cxnLst>
                <a:cxn ang="T4">
                  <a:pos x="0" y="T0"/>
                </a:cxn>
                <a:cxn ang="T5">
                  <a:pos x="0" y="T1"/>
                </a:cxn>
                <a:cxn ang="T6">
                  <a:pos x="0" y="T2"/>
                </a:cxn>
                <a:cxn ang="T7">
                  <a:pos x="0" y="T3"/>
                </a:cxn>
              </a:cxnLst>
              <a:rect l="0" t="T8" r="0" b="T9"/>
              <a:pathLst>
                <a:path h="2">
                  <a:moveTo>
                    <a:pt x="0" y="2"/>
                  </a:moveTo>
                  <a:lnTo>
                    <a:pt x="0" y="2"/>
                  </a:lnTo>
                  <a:lnTo>
                    <a:pt x="0" y="0"/>
                  </a:lnTo>
                  <a:lnTo>
                    <a:pt x="0" y="2"/>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55" name="Freeform 288"/>
            <p:cNvSpPr/>
            <p:nvPr/>
          </p:nvSpPr>
          <p:spPr bwMode="auto">
            <a:xfrm>
              <a:off x="1901923" y="6026649"/>
              <a:ext cx="291693" cy="137963"/>
            </a:xfrm>
            <a:custGeom>
              <a:avLst/>
              <a:gdLst>
                <a:gd name="T0" fmla="*/ 54017 w 54"/>
                <a:gd name="T1" fmla="*/ 132657 h 26"/>
                <a:gd name="T2" fmla="*/ 5402 w 54"/>
                <a:gd name="T3" fmla="*/ 106125 h 26"/>
                <a:gd name="T4" fmla="*/ 32410 w 54"/>
                <a:gd name="T5" fmla="*/ 53063 h 26"/>
                <a:gd name="T6" fmla="*/ 237676 w 54"/>
                <a:gd name="T7" fmla="*/ 0 h 26"/>
                <a:gd name="T8" fmla="*/ 286291 w 54"/>
                <a:gd name="T9" fmla="*/ 31838 h 26"/>
                <a:gd name="T10" fmla="*/ 259283 w 54"/>
                <a:gd name="T11" fmla="*/ 84900 h 26"/>
                <a:gd name="T12" fmla="*/ 54017 w 54"/>
                <a:gd name="T13" fmla="*/ 132657 h 26"/>
                <a:gd name="T14" fmla="*/ 0 60000 65536"/>
                <a:gd name="T15" fmla="*/ 0 60000 65536"/>
                <a:gd name="T16" fmla="*/ 0 60000 65536"/>
                <a:gd name="T17" fmla="*/ 0 60000 65536"/>
                <a:gd name="T18" fmla="*/ 0 60000 65536"/>
                <a:gd name="T19" fmla="*/ 0 60000 65536"/>
                <a:gd name="T20" fmla="*/ 0 60000 65536"/>
                <a:gd name="T21" fmla="*/ 0 w 54"/>
                <a:gd name="T22" fmla="*/ 0 h 26"/>
                <a:gd name="T23" fmla="*/ 54 w 5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26">
                  <a:moveTo>
                    <a:pt x="10" y="25"/>
                  </a:moveTo>
                  <a:cubicBezTo>
                    <a:pt x="6" y="26"/>
                    <a:pt x="2" y="24"/>
                    <a:pt x="1" y="20"/>
                  </a:cubicBezTo>
                  <a:cubicBezTo>
                    <a:pt x="0" y="16"/>
                    <a:pt x="2" y="11"/>
                    <a:pt x="6" y="10"/>
                  </a:cubicBezTo>
                  <a:cubicBezTo>
                    <a:pt x="44" y="0"/>
                    <a:pt x="44" y="0"/>
                    <a:pt x="44" y="0"/>
                  </a:cubicBezTo>
                  <a:cubicBezTo>
                    <a:pt x="48" y="0"/>
                    <a:pt x="52" y="2"/>
                    <a:pt x="53" y="6"/>
                  </a:cubicBezTo>
                  <a:cubicBezTo>
                    <a:pt x="54" y="10"/>
                    <a:pt x="52" y="15"/>
                    <a:pt x="48" y="16"/>
                  </a:cubicBezTo>
                  <a:lnTo>
                    <a:pt x="10" y="2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56" name="Freeform 289"/>
            <p:cNvSpPr/>
            <p:nvPr/>
          </p:nvSpPr>
          <p:spPr bwMode="auto">
            <a:xfrm>
              <a:off x="2016235" y="6006940"/>
              <a:ext cx="94603" cy="35476"/>
            </a:xfrm>
            <a:custGeom>
              <a:avLst/>
              <a:gdLst>
                <a:gd name="T0" fmla="*/ 57813 w 18"/>
                <a:gd name="T1" fmla="*/ 5068 h 7"/>
                <a:gd name="T2" fmla="*/ 0 w 18"/>
                <a:gd name="T3" fmla="*/ 35476 h 7"/>
                <a:gd name="T4" fmla="*/ 94603 w 18"/>
                <a:gd name="T5" fmla="*/ 5068 h 7"/>
                <a:gd name="T6" fmla="*/ 57813 w 18"/>
                <a:gd name="T7" fmla="*/ 5068 h 7"/>
                <a:gd name="T8" fmla="*/ 0 60000 65536"/>
                <a:gd name="T9" fmla="*/ 0 60000 65536"/>
                <a:gd name="T10" fmla="*/ 0 60000 65536"/>
                <a:gd name="T11" fmla="*/ 0 60000 65536"/>
                <a:gd name="T12" fmla="*/ 0 w 18"/>
                <a:gd name="T13" fmla="*/ 0 h 7"/>
                <a:gd name="T14" fmla="*/ 18 w 18"/>
                <a:gd name="T15" fmla="*/ 7 h 7"/>
              </a:gdLst>
              <a:ahLst/>
              <a:cxnLst>
                <a:cxn ang="T8">
                  <a:pos x="T0" y="T1"/>
                </a:cxn>
                <a:cxn ang="T9">
                  <a:pos x="T2" y="T3"/>
                </a:cxn>
                <a:cxn ang="T10">
                  <a:pos x="T4" y="T5"/>
                </a:cxn>
                <a:cxn ang="T11">
                  <a:pos x="T6" y="T7"/>
                </a:cxn>
              </a:cxnLst>
              <a:rect l="T12" t="T13" r="T14" b="T15"/>
              <a:pathLst>
                <a:path w="18" h="7">
                  <a:moveTo>
                    <a:pt x="11" y="1"/>
                  </a:moveTo>
                  <a:cubicBezTo>
                    <a:pt x="0" y="7"/>
                    <a:pt x="0" y="7"/>
                    <a:pt x="0" y="7"/>
                  </a:cubicBezTo>
                  <a:cubicBezTo>
                    <a:pt x="18" y="1"/>
                    <a:pt x="18" y="1"/>
                    <a:pt x="18" y="1"/>
                  </a:cubicBezTo>
                  <a:cubicBezTo>
                    <a:pt x="16" y="0"/>
                    <a:pt x="13" y="0"/>
                    <a:pt x="11"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57" name="Freeform 290"/>
            <p:cNvSpPr/>
            <p:nvPr/>
          </p:nvSpPr>
          <p:spPr bwMode="auto">
            <a:xfrm>
              <a:off x="1976817" y="6105485"/>
              <a:ext cx="342937" cy="540027"/>
            </a:xfrm>
            <a:custGeom>
              <a:avLst/>
              <a:gdLst>
                <a:gd name="T0" fmla="*/ 332050 w 63"/>
                <a:gd name="T1" fmla="*/ 286214 h 100"/>
                <a:gd name="T2" fmla="*/ 293946 w 63"/>
                <a:gd name="T3" fmla="*/ 264613 h 100"/>
                <a:gd name="T4" fmla="*/ 223181 w 63"/>
                <a:gd name="T5" fmla="*/ 264613 h 100"/>
                <a:gd name="T6" fmla="*/ 223181 w 63"/>
                <a:gd name="T7" fmla="*/ 0 h 100"/>
                <a:gd name="T8" fmla="*/ 190521 w 63"/>
                <a:gd name="T9" fmla="*/ 21601 h 100"/>
                <a:gd name="T10" fmla="*/ 0 w 63"/>
                <a:gd name="T11" fmla="*/ 75604 h 100"/>
                <a:gd name="T12" fmla="*/ 0 w 63"/>
                <a:gd name="T13" fmla="*/ 280814 h 100"/>
                <a:gd name="T14" fmla="*/ 92539 w 63"/>
                <a:gd name="T15" fmla="*/ 367218 h 100"/>
                <a:gd name="T16" fmla="*/ 97982 w 63"/>
                <a:gd name="T17" fmla="*/ 367218 h 100"/>
                <a:gd name="T18" fmla="*/ 108869 w 63"/>
                <a:gd name="T19" fmla="*/ 367218 h 100"/>
                <a:gd name="T20" fmla="*/ 234068 w 63"/>
                <a:gd name="T21" fmla="*/ 367218 h 100"/>
                <a:gd name="T22" fmla="*/ 234068 w 63"/>
                <a:gd name="T23" fmla="*/ 496825 h 100"/>
                <a:gd name="T24" fmla="*/ 283059 w 63"/>
                <a:gd name="T25" fmla="*/ 540027 h 100"/>
                <a:gd name="T26" fmla="*/ 293946 w 63"/>
                <a:gd name="T27" fmla="*/ 540027 h 100"/>
                <a:gd name="T28" fmla="*/ 342937 w 63"/>
                <a:gd name="T29" fmla="*/ 496825 h 100"/>
                <a:gd name="T30" fmla="*/ 342937 w 63"/>
                <a:gd name="T31" fmla="*/ 313216 h 100"/>
                <a:gd name="T32" fmla="*/ 332050 w 63"/>
                <a:gd name="T33" fmla="*/ 286214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00"/>
                <a:gd name="T53" fmla="*/ 63 w 63"/>
                <a:gd name="T54" fmla="*/ 100 h 1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00">
                  <a:moveTo>
                    <a:pt x="61" y="53"/>
                  </a:moveTo>
                  <a:cubicBezTo>
                    <a:pt x="59" y="51"/>
                    <a:pt x="56" y="49"/>
                    <a:pt x="54" y="49"/>
                  </a:cubicBezTo>
                  <a:cubicBezTo>
                    <a:pt x="41" y="49"/>
                    <a:pt x="41" y="49"/>
                    <a:pt x="41" y="49"/>
                  </a:cubicBezTo>
                  <a:cubicBezTo>
                    <a:pt x="41" y="0"/>
                    <a:pt x="41" y="0"/>
                    <a:pt x="41" y="0"/>
                  </a:cubicBezTo>
                  <a:cubicBezTo>
                    <a:pt x="39" y="3"/>
                    <a:pt x="37" y="4"/>
                    <a:pt x="35" y="4"/>
                  </a:cubicBezTo>
                  <a:cubicBezTo>
                    <a:pt x="0" y="14"/>
                    <a:pt x="0" y="14"/>
                    <a:pt x="0" y="14"/>
                  </a:cubicBezTo>
                  <a:cubicBezTo>
                    <a:pt x="0" y="52"/>
                    <a:pt x="0" y="52"/>
                    <a:pt x="0" y="52"/>
                  </a:cubicBezTo>
                  <a:cubicBezTo>
                    <a:pt x="0" y="61"/>
                    <a:pt x="7" y="68"/>
                    <a:pt x="17" y="68"/>
                  </a:cubicBezTo>
                  <a:cubicBezTo>
                    <a:pt x="18" y="68"/>
                    <a:pt x="18" y="68"/>
                    <a:pt x="18" y="68"/>
                  </a:cubicBezTo>
                  <a:cubicBezTo>
                    <a:pt x="18" y="68"/>
                    <a:pt x="20" y="68"/>
                    <a:pt x="20" y="68"/>
                  </a:cubicBezTo>
                  <a:cubicBezTo>
                    <a:pt x="43" y="68"/>
                    <a:pt x="43" y="68"/>
                    <a:pt x="43" y="68"/>
                  </a:cubicBezTo>
                  <a:cubicBezTo>
                    <a:pt x="43" y="92"/>
                    <a:pt x="43" y="92"/>
                    <a:pt x="43" y="92"/>
                  </a:cubicBezTo>
                  <a:cubicBezTo>
                    <a:pt x="43" y="96"/>
                    <a:pt x="47" y="100"/>
                    <a:pt x="52" y="100"/>
                  </a:cubicBezTo>
                  <a:cubicBezTo>
                    <a:pt x="54" y="100"/>
                    <a:pt x="54" y="100"/>
                    <a:pt x="54" y="100"/>
                  </a:cubicBezTo>
                  <a:cubicBezTo>
                    <a:pt x="59" y="100"/>
                    <a:pt x="63" y="96"/>
                    <a:pt x="63" y="92"/>
                  </a:cubicBezTo>
                  <a:cubicBezTo>
                    <a:pt x="63" y="58"/>
                    <a:pt x="63" y="58"/>
                    <a:pt x="63" y="58"/>
                  </a:cubicBezTo>
                  <a:cubicBezTo>
                    <a:pt x="63" y="56"/>
                    <a:pt x="62" y="54"/>
                    <a:pt x="61" y="5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58" name="Freeform 291"/>
            <p:cNvSpPr/>
            <p:nvPr/>
          </p:nvSpPr>
          <p:spPr bwMode="auto">
            <a:xfrm>
              <a:off x="2106897" y="5963580"/>
              <a:ext cx="469074" cy="118254"/>
            </a:xfrm>
            <a:custGeom>
              <a:avLst/>
              <a:gdLst>
                <a:gd name="T0" fmla="*/ 469074 w 119"/>
                <a:gd name="T1" fmla="*/ 0 h 30"/>
                <a:gd name="T2" fmla="*/ 0 w 119"/>
                <a:gd name="T3" fmla="*/ 118254 h 30"/>
                <a:gd name="T4" fmla="*/ 0 w 119"/>
                <a:gd name="T5" fmla="*/ 106429 h 30"/>
                <a:gd name="T6" fmla="*/ 469074 w 119"/>
                <a:gd name="T7" fmla="*/ 0 h 30"/>
                <a:gd name="T8" fmla="*/ 469074 w 119"/>
                <a:gd name="T9" fmla="*/ 0 h 30"/>
                <a:gd name="T10" fmla="*/ 0 60000 65536"/>
                <a:gd name="T11" fmla="*/ 0 60000 65536"/>
                <a:gd name="T12" fmla="*/ 0 60000 65536"/>
                <a:gd name="T13" fmla="*/ 0 60000 65536"/>
                <a:gd name="T14" fmla="*/ 0 60000 65536"/>
                <a:gd name="T15" fmla="*/ 0 w 119"/>
                <a:gd name="T16" fmla="*/ 0 h 30"/>
                <a:gd name="T17" fmla="*/ 119 w 119"/>
                <a:gd name="T18" fmla="*/ 30 h 30"/>
              </a:gdLst>
              <a:ahLst/>
              <a:cxnLst>
                <a:cxn ang="T10">
                  <a:pos x="T0" y="T1"/>
                </a:cxn>
                <a:cxn ang="T11">
                  <a:pos x="T2" y="T3"/>
                </a:cxn>
                <a:cxn ang="T12">
                  <a:pos x="T4" y="T5"/>
                </a:cxn>
                <a:cxn ang="T13">
                  <a:pos x="T6" y="T7"/>
                </a:cxn>
                <a:cxn ang="T14">
                  <a:pos x="T8" y="T9"/>
                </a:cxn>
              </a:cxnLst>
              <a:rect l="T15" t="T16" r="T17" b="T18"/>
              <a:pathLst>
                <a:path w="119" h="30">
                  <a:moveTo>
                    <a:pt x="119" y="0"/>
                  </a:moveTo>
                  <a:lnTo>
                    <a:pt x="0" y="30"/>
                  </a:lnTo>
                  <a:lnTo>
                    <a:pt x="0" y="27"/>
                  </a:lnTo>
                  <a:lnTo>
                    <a:pt x="119"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59" name="Freeform 292"/>
            <p:cNvSpPr/>
            <p:nvPr/>
          </p:nvSpPr>
          <p:spPr bwMode="auto">
            <a:xfrm>
              <a:off x="2205442" y="5967522"/>
              <a:ext cx="275926" cy="70952"/>
            </a:xfrm>
            <a:custGeom>
              <a:avLst/>
              <a:gdLst>
                <a:gd name="T0" fmla="*/ 265105 w 51"/>
                <a:gd name="T1" fmla="*/ 0 h 13"/>
                <a:gd name="T2" fmla="*/ 108206 w 51"/>
                <a:gd name="T3" fmla="*/ 27289 h 13"/>
                <a:gd name="T4" fmla="*/ 0 w 51"/>
                <a:gd name="T5" fmla="*/ 38205 h 13"/>
                <a:gd name="T6" fmla="*/ 10821 w 51"/>
                <a:gd name="T7" fmla="*/ 70952 h 13"/>
                <a:gd name="T8" fmla="*/ 275926 w 51"/>
                <a:gd name="T9" fmla="*/ 0 h 13"/>
                <a:gd name="T10" fmla="*/ 265105 w 51"/>
                <a:gd name="T11" fmla="*/ 0 h 13"/>
                <a:gd name="T12" fmla="*/ 0 60000 65536"/>
                <a:gd name="T13" fmla="*/ 0 60000 65536"/>
                <a:gd name="T14" fmla="*/ 0 60000 65536"/>
                <a:gd name="T15" fmla="*/ 0 60000 65536"/>
                <a:gd name="T16" fmla="*/ 0 60000 65536"/>
                <a:gd name="T17" fmla="*/ 0 60000 65536"/>
                <a:gd name="T18" fmla="*/ 0 w 51"/>
                <a:gd name="T19" fmla="*/ 0 h 13"/>
                <a:gd name="T20" fmla="*/ 51 w 5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1" h="13">
                  <a:moveTo>
                    <a:pt x="49" y="0"/>
                  </a:moveTo>
                  <a:cubicBezTo>
                    <a:pt x="20" y="5"/>
                    <a:pt x="20" y="5"/>
                    <a:pt x="20" y="5"/>
                  </a:cubicBezTo>
                  <a:cubicBezTo>
                    <a:pt x="0" y="7"/>
                    <a:pt x="0" y="7"/>
                    <a:pt x="0" y="7"/>
                  </a:cubicBezTo>
                  <a:cubicBezTo>
                    <a:pt x="1" y="8"/>
                    <a:pt x="2" y="10"/>
                    <a:pt x="2" y="13"/>
                  </a:cubicBezTo>
                  <a:cubicBezTo>
                    <a:pt x="51" y="0"/>
                    <a:pt x="51" y="0"/>
                    <a:pt x="51" y="0"/>
                  </a:cubicBezTo>
                  <a:lnTo>
                    <a:pt x="49"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60" name="Freeform 293"/>
            <p:cNvSpPr/>
            <p:nvPr/>
          </p:nvSpPr>
          <p:spPr bwMode="auto">
            <a:xfrm>
              <a:off x="2221209" y="5987231"/>
              <a:ext cx="299577" cy="98545"/>
            </a:xfrm>
            <a:custGeom>
              <a:avLst/>
              <a:gdLst>
                <a:gd name="T0" fmla="*/ 294130 w 55"/>
                <a:gd name="T1" fmla="*/ 0 h 18"/>
                <a:gd name="T2" fmla="*/ 0 w 55"/>
                <a:gd name="T3" fmla="*/ 76646 h 18"/>
                <a:gd name="T4" fmla="*/ 0 w 55"/>
                <a:gd name="T5" fmla="*/ 98545 h 18"/>
                <a:gd name="T6" fmla="*/ 98043 w 55"/>
                <a:gd name="T7" fmla="*/ 93070 h 18"/>
                <a:gd name="T8" fmla="*/ 103490 w 55"/>
                <a:gd name="T9" fmla="*/ 93070 h 18"/>
                <a:gd name="T10" fmla="*/ 261449 w 55"/>
                <a:gd name="T11" fmla="*/ 65697 h 18"/>
                <a:gd name="T12" fmla="*/ 299577 w 55"/>
                <a:gd name="T13" fmla="*/ 16424 h 18"/>
                <a:gd name="T14" fmla="*/ 294130 w 5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8"/>
                <a:gd name="T26" fmla="*/ 55 w 5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8">
                  <a:moveTo>
                    <a:pt x="54" y="0"/>
                  </a:moveTo>
                  <a:cubicBezTo>
                    <a:pt x="0" y="14"/>
                    <a:pt x="0" y="14"/>
                    <a:pt x="0" y="14"/>
                  </a:cubicBezTo>
                  <a:cubicBezTo>
                    <a:pt x="0" y="18"/>
                    <a:pt x="0" y="18"/>
                    <a:pt x="0" y="18"/>
                  </a:cubicBezTo>
                  <a:cubicBezTo>
                    <a:pt x="18" y="17"/>
                    <a:pt x="18" y="17"/>
                    <a:pt x="18" y="17"/>
                  </a:cubicBezTo>
                  <a:cubicBezTo>
                    <a:pt x="18" y="17"/>
                    <a:pt x="18" y="17"/>
                    <a:pt x="19" y="17"/>
                  </a:cubicBezTo>
                  <a:cubicBezTo>
                    <a:pt x="48" y="12"/>
                    <a:pt x="48" y="12"/>
                    <a:pt x="48" y="12"/>
                  </a:cubicBezTo>
                  <a:cubicBezTo>
                    <a:pt x="52" y="11"/>
                    <a:pt x="55" y="7"/>
                    <a:pt x="55" y="3"/>
                  </a:cubicBezTo>
                  <a:cubicBezTo>
                    <a:pt x="55" y="2"/>
                    <a:pt x="54" y="2"/>
                    <a:pt x="5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61" name="Freeform 294"/>
            <p:cNvSpPr/>
            <p:nvPr/>
          </p:nvSpPr>
          <p:spPr bwMode="auto">
            <a:xfrm>
              <a:off x="1980759" y="5971464"/>
              <a:ext cx="185265" cy="67011"/>
            </a:xfrm>
            <a:custGeom>
              <a:avLst/>
              <a:gdLst>
                <a:gd name="T0" fmla="*/ 130775 w 34"/>
                <a:gd name="T1" fmla="*/ 0 h 12"/>
                <a:gd name="T2" fmla="*/ 87184 w 34"/>
                <a:gd name="T3" fmla="*/ 0 h 12"/>
                <a:gd name="T4" fmla="*/ 0 w 34"/>
                <a:gd name="T5" fmla="*/ 67011 h 12"/>
                <a:gd name="T6" fmla="*/ 81735 w 34"/>
                <a:gd name="T7" fmla="*/ 22337 h 12"/>
                <a:gd name="T8" fmla="*/ 98081 w 34"/>
                <a:gd name="T9" fmla="*/ 16753 h 12"/>
                <a:gd name="T10" fmla="*/ 158020 w 34"/>
                <a:gd name="T11" fmla="*/ 39090 h 12"/>
                <a:gd name="T12" fmla="*/ 163469 w 34"/>
                <a:gd name="T13" fmla="*/ 33506 h 12"/>
                <a:gd name="T14" fmla="*/ 174367 w 34"/>
                <a:gd name="T15" fmla="*/ 39090 h 12"/>
                <a:gd name="T16" fmla="*/ 185265 w 34"/>
                <a:gd name="T17" fmla="*/ 16753 h 12"/>
                <a:gd name="T18" fmla="*/ 130775 w 34"/>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2"/>
                <a:gd name="T32" fmla="*/ 34 w 3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2">
                  <a:moveTo>
                    <a:pt x="24" y="0"/>
                  </a:moveTo>
                  <a:cubicBezTo>
                    <a:pt x="16" y="0"/>
                    <a:pt x="16" y="0"/>
                    <a:pt x="16" y="0"/>
                  </a:cubicBezTo>
                  <a:cubicBezTo>
                    <a:pt x="8" y="0"/>
                    <a:pt x="2" y="5"/>
                    <a:pt x="0" y="12"/>
                  </a:cubicBezTo>
                  <a:cubicBezTo>
                    <a:pt x="15" y="4"/>
                    <a:pt x="15" y="4"/>
                    <a:pt x="15" y="4"/>
                  </a:cubicBezTo>
                  <a:cubicBezTo>
                    <a:pt x="16" y="3"/>
                    <a:pt x="17" y="3"/>
                    <a:pt x="18" y="3"/>
                  </a:cubicBezTo>
                  <a:cubicBezTo>
                    <a:pt x="22" y="2"/>
                    <a:pt x="26" y="3"/>
                    <a:pt x="29" y="7"/>
                  </a:cubicBezTo>
                  <a:cubicBezTo>
                    <a:pt x="29" y="6"/>
                    <a:pt x="30" y="6"/>
                    <a:pt x="30" y="6"/>
                  </a:cubicBezTo>
                  <a:cubicBezTo>
                    <a:pt x="31" y="6"/>
                    <a:pt x="32" y="6"/>
                    <a:pt x="32" y="7"/>
                  </a:cubicBezTo>
                  <a:cubicBezTo>
                    <a:pt x="34" y="3"/>
                    <a:pt x="34" y="3"/>
                    <a:pt x="34" y="3"/>
                  </a:cubicBezTo>
                  <a:cubicBezTo>
                    <a:pt x="31" y="1"/>
                    <a:pt x="28" y="0"/>
                    <a:pt x="2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62" name="Freeform 295"/>
            <p:cNvSpPr/>
            <p:nvPr/>
          </p:nvSpPr>
          <p:spPr bwMode="auto">
            <a:xfrm>
              <a:off x="2189675" y="6014823"/>
              <a:ext cx="0" cy="7884"/>
            </a:xfrm>
            <a:custGeom>
              <a:avLst/>
              <a:gdLst>
                <a:gd name="T0" fmla="*/ 7884 h 1"/>
                <a:gd name="T1" fmla="*/ 0 h 1"/>
                <a:gd name="T2" fmla="*/ 7884 h 1"/>
                <a:gd name="T3" fmla="*/ 7884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cubicBezTo>
                    <a:pt x="0" y="1"/>
                    <a:pt x="0" y="1"/>
                    <a:pt x="0" y="0"/>
                  </a:cubicBezTo>
                  <a:cubicBezTo>
                    <a:pt x="0" y="1"/>
                    <a:pt x="0" y="1"/>
                    <a:pt x="0" y="1"/>
                  </a:cubicBezTo>
                  <a:cubicBezTo>
                    <a:pt x="0" y="1"/>
                    <a:pt x="0" y="1"/>
                    <a:pt x="0"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63" name="Freeform 296"/>
            <p:cNvSpPr/>
            <p:nvPr/>
          </p:nvSpPr>
          <p:spPr bwMode="auto">
            <a:xfrm>
              <a:off x="2418299" y="6042416"/>
              <a:ext cx="118254" cy="299577"/>
            </a:xfrm>
            <a:custGeom>
              <a:avLst/>
              <a:gdLst>
                <a:gd name="T0" fmla="*/ 102128 w 22"/>
                <a:gd name="T1" fmla="*/ 16049 h 56"/>
                <a:gd name="T2" fmla="*/ 102128 w 22"/>
                <a:gd name="T3" fmla="*/ 0 h 56"/>
                <a:gd name="T4" fmla="*/ 96753 w 22"/>
                <a:gd name="T5" fmla="*/ 10699 h 56"/>
                <a:gd name="T6" fmla="*/ 107504 w 22"/>
                <a:gd name="T7" fmla="*/ 80244 h 56"/>
                <a:gd name="T8" fmla="*/ 91378 w 22"/>
                <a:gd name="T9" fmla="*/ 155138 h 56"/>
                <a:gd name="T10" fmla="*/ 43001 w 22"/>
                <a:gd name="T11" fmla="*/ 246081 h 56"/>
                <a:gd name="T12" fmla="*/ 0 w 22"/>
                <a:gd name="T13" fmla="*/ 299577 h 56"/>
                <a:gd name="T14" fmla="*/ 53752 w 22"/>
                <a:gd name="T15" fmla="*/ 246081 h 56"/>
                <a:gd name="T16" fmla="*/ 102128 w 22"/>
                <a:gd name="T17" fmla="*/ 160488 h 56"/>
                <a:gd name="T18" fmla="*/ 112879 w 22"/>
                <a:gd name="T19" fmla="*/ 80244 h 56"/>
                <a:gd name="T20" fmla="*/ 102128 w 22"/>
                <a:gd name="T21" fmla="*/ 16049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56"/>
                <a:gd name="T35" fmla="*/ 22 w 22"/>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56">
                  <a:moveTo>
                    <a:pt x="19" y="3"/>
                  </a:moveTo>
                  <a:cubicBezTo>
                    <a:pt x="19" y="3"/>
                    <a:pt x="19" y="1"/>
                    <a:pt x="19" y="0"/>
                  </a:cubicBezTo>
                  <a:cubicBezTo>
                    <a:pt x="19" y="0"/>
                    <a:pt x="18" y="1"/>
                    <a:pt x="18" y="2"/>
                  </a:cubicBezTo>
                  <a:cubicBezTo>
                    <a:pt x="19" y="8"/>
                    <a:pt x="20" y="15"/>
                    <a:pt x="20" y="15"/>
                  </a:cubicBezTo>
                  <a:cubicBezTo>
                    <a:pt x="20" y="15"/>
                    <a:pt x="19" y="22"/>
                    <a:pt x="17" y="29"/>
                  </a:cubicBezTo>
                  <a:cubicBezTo>
                    <a:pt x="15" y="37"/>
                    <a:pt x="10" y="44"/>
                    <a:pt x="8" y="46"/>
                  </a:cubicBezTo>
                  <a:cubicBezTo>
                    <a:pt x="5" y="50"/>
                    <a:pt x="3" y="52"/>
                    <a:pt x="0" y="56"/>
                  </a:cubicBezTo>
                  <a:cubicBezTo>
                    <a:pt x="4" y="53"/>
                    <a:pt x="6" y="51"/>
                    <a:pt x="10" y="46"/>
                  </a:cubicBezTo>
                  <a:cubicBezTo>
                    <a:pt x="11" y="45"/>
                    <a:pt x="16" y="37"/>
                    <a:pt x="19" y="30"/>
                  </a:cubicBezTo>
                  <a:cubicBezTo>
                    <a:pt x="21" y="22"/>
                    <a:pt x="21" y="15"/>
                    <a:pt x="21" y="15"/>
                  </a:cubicBezTo>
                  <a:cubicBezTo>
                    <a:pt x="22" y="14"/>
                    <a:pt x="21" y="9"/>
                    <a:pt x="19"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64" name="Freeform 297"/>
            <p:cNvSpPr/>
            <p:nvPr/>
          </p:nvSpPr>
          <p:spPr bwMode="auto">
            <a:xfrm>
              <a:off x="2260627" y="5703421"/>
              <a:ext cx="236508" cy="260159"/>
            </a:xfrm>
            <a:custGeom>
              <a:avLst/>
              <a:gdLst>
                <a:gd name="T0" fmla="*/ 231133 w 44"/>
                <a:gd name="T1" fmla="*/ 238479 h 48"/>
                <a:gd name="T2" fmla="*/ 220382 w 44"/>
                <a:gd name="T3" fmla="*/ 200539 h 48"/>
                <a:gd name="T4" fmla="*/ 198882 w 44"/>
                <a:gd name="T5" fmla="*/ 146339 h 48"/>
                <a:gd name="T6" fmla="*/ 150505 w 44"/>
                <a:gd name="T7" fmla="*/ 81300 h 48"/>
                <a:gd name="T8" fmla="*/ 69877 w 44"/>
                <a:gd name="T9" fmla="*/ 21680 h 48"/>
                <a:gd name="T10" fmla="*/ 0 w 44"/>
                <a:gd name="T11" fmla="*/ 0 h 48"/>
                <a:gd name="T12" fmla="*/ 64502 w 44"/>
                <a:gd name="T13" fmla="*/ 27100 h 48"/>
                <a:gd name="T14" fmla="*/ 145130 w 44"/>
                <a:gd name="T15" fmla="*/ 86720 h 48"/>
                <a:gd name="T16" fmla="*/ 193507 w 44"/>
                <a:gd name="T17" fmla="*/ 146339 h 48"/>
                <a:gd name="T18" fmla="*/ 231133 w 44"/>
                <a:gd name="T19" fmla="*/ 260159 h 48"/>
                <a:gd name="T20" fmla="*/ 236508 w 44"/>
                <a:gd name="T21" fmla="*/ 260159 h 48"/>
                <a:gd name="T22" fmla="*/ 231133 w 44"/>
                <a:gd name="T23" fmla="*/ 238479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48"/>
                <a:gd name="T38" fmla="*/ 44 w 44"/>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48">
                  <a:moveTo>
                    <a:pt x="43" y="44"/>
                  </a:moveTo>
                  <a:cubicBezTo>
                    <a:pt x="43" y="41"/>
                    <a:pt x="42" y="40"/>
                    <a:pt x="41" y="37"/>
                  </a:cubicBezTo>
                  <a:cubicBezTo>
                    <a:pt x="40" y="32"/>
                    <a:pt x="38" y="27"/>
                    <a:pt x="37" y="27"/>
                  </a:cubicBezTo>
                  <a:cubicBezTo>
                    <a:pt x="37" y="27"/>
                    <a:pt x="34" y="20"/>
                    <a:pt x="28" y="15"/>
                  </a:cubicBezTo>
                  <a:cubicBezTo>
                    <a:pt x="23" y="9"/>
                    <a:pt x="15" y="5"/>
                    <a:pt x="13" y="4"/>
                  </a:cubicBezTo>
                  <a:cubicBezTo>
                    <a:pt x="8" y="1"/>
                    <a:pt x="4" y="0"/>
                    <a:pt x="0" y="0"/>
                  </a:cubicBezTo>
                  <a:cubicBezTo>
                    <a:pt x="4" y="1"/>
                    <a:pt x="7" y="3"/>
                    <a:pt x="12" y="5"/>
                  </a:cubicBezTo>
                  <a:cubicBezTo>
                    <a:pt x="14" y="6"/>
                    <a:pt x="22" y="10"/>
                    <a:pt x="27" y="16"/>
                  </a:cubicBezTo>
                  <a:cubicBezTo>
                    <a:pt x="33" y="21"/>
                    <a:pt x="36" y="27"/>
                    <a:pt x="36" y="27"/>
                  </a:cubicBezTo>
                  <a:cubicBezTo>
                    <a:pt x="37" y="27"/>
                    <a:pt x="40" y="38"/>
                    <a:pt x="43" y="48"/>
                  </a:cubicBezTo>
                  <a:cubicBezTo>
                    <a:pt x="44" y="48"/>
                    <a:pt x="44" y="48"/>
                    <a:pt x="44" y="48"/>
                  </a:cubicBezTo>
                  <a:cubicBezTo>
                    <a:pt x="44" y="47"/>
                    <a:pt x="44" y="45"/>
                    <a:pt x="43" y="44"/>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6365" name="Freeform 298"/>
            <p:cNvSpPr/>
            <p:nvPr/>
          </p:nvSpPr>
          <p:spPr bwMode="auto">
            <a:xfrm>
              <a:off x="1862505" y="6487840"/>
              <a:ext cx="271984" cy="157672"/>
            </a:xfrm>
            <a:custGeom>
              <a:avLst/>
              <a:gdLst>
                <a:gd name="T0" fmla="*/ 255665 w 50"/>
                <a:gd name="T1" fmla="*/ 5437 h 29"/>
                <a:gd name="T2" fmla="*/ 195829 w 50"/>
                <a:gd name="T3" fmla="*/ 5437 h 29"/>
                <a:gd name="T4" fmla="*/ 168630 w 50"/>
                <a:gd name="T5" fmla="*/ 0 h 29"/>
                <a:gd name="T6" fmla="*/ 168630 w 50"/>
                <a:gd name="T7" fmla="*/ 54370 h 29"/>
                <a:gd name="T8" fmla="*/ 43517 w 50"/>
                <a:gd name="T9" fmla="*/ 54370 h 29"/>
                <a:gd name="T10" fmla="*/ 0 w 50"/>
                <a:gd name="T11" fmla="*/ 97865 h 29"/>
                <a:gd name="T12" fmla="*/ 0 w 50"/>
                <a:gd name="T13" fmla="*/ 114176 h 29"/>
                <a:gd name="T14" fmla="*/ 43517 w 50"/>
                <a:gd name="T15" fmla="*/ 157672 h 29"/>
                <a:gd name="T16" fmla="*/ 212148 w 50"/>
                <a:gd name="T17" fmla="*/ 157672 h 29"/>
                <a:gd name="T18" fmla="*/ 223027 w 50"/>
                <a:gd name="T19" fmla="*/ 157672 h 29"/>
                <a:gd name="T20" fmla="*/ 228467 w 50"/>
                <a:gd name="T21" fmla="*/ 157672 h 29"/>
                <a:gd name="T22" fmla="*/ 271984 w 50"/>
                <a:gd name="T23" fmla="*/ 114176 h 29"/>
                <a:gd name="T24" fmla="*/ 271984 w 50"/>
                <a:gd name="T25" fmla="*/ 0 h 29"/>
                <a:gd name="T26" fmla="*/ 255665 w 50"/>
                <a:gd name="T27" fmla="*/ 5437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29"/>
                <a:gd name="T44" fmla="*/ 50 w 50"/>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29">
                  <a:moveTo>
                    <a:pt x="47" y="1"/>
                  </a:moveTo>
                  <a:cubicBezTo>
                    <a:pt x="36" y="1"/>
                    <a:pt x="36" y="1"/>
                    <a:pt x="36" y="1"/>
                  </a:cubicBezTo>
                  <a:cubicBezTo>
                    <a:pt x="34" y="1"/>
                    <a:pt x="32" y="0"/>
                    <a:pt x="31" y="0"/>
                  </a:cubicBezTo>
                  <a:cubicBezTo>
                    <a:pt x="31" y="10"/>
                    <a:pt x="31" y="10"/>
                    <a:pt x="31" y="10"/>
                  </a:cubicBezTo>
                  <a:cubicBezTo>
                    <a:pt x="8" y="10"/>
                    <a:pt x="8" y="10"/>
                    <a:pt x="8" y="10"/>
                  </a:cubicBezTo>
                  <a:cubicBezTo>
                    <a:pt x="3" y="10"/>
                    <a:pt x="0" y="14"/>
                    <a:pt x="0" y="18"/>
                  </a:cubicBezTo>
                  <a:cubicBezTo>
                    <a:pt x="0" y="21"/>
                    <a:pt x="0" y="21"/>
                    <a:pt x="0" y="21"/>
                  </a:cubicBezTo>
                  <a:cubicBezTo>
                    <a:pt x="0" y="25"/>
                    <a:pt x="3" y="29"/>
                    <a:pt x="8" y="29"/>
                  </a:cubicBezTo>
                  <a:cubicBezTo>
                    <a:pt x="39" y="29"/>
                    <a:pt x="39" y="29"/>
                    <a:pt x="39" y="29"/>
                  </a:cubicBezTo>
                  <a:cubicBezTo>
                    <a:pt x="41" y="29"/>
                    <a:pt x="41" y="29"/>
                    <a:pt x="41" y="29"/>
                  </a:cubicBezTo>
                  <a:cubicBezTo>
                    <a:pt x="42" y="29"/>
                    <a:pt x="42" y="29"/>
                    <a:pt x="42" y="29"/>
                  </a:cubicBezTo>
                  <a:cubicBezTo>
                    <a:pt x="46" y="29"/>
                    <a:pt x="50" y="25"/>
                    <a:pt x="50" y="21"/>
                  </a:cubicBezTo>
                  <a:cubicBezTo>
                    <a:pt x="50" y="0"/>
                    <a:pt x="50" y="0"/>
                    <a:pt x="50" y="0"/>
                  </a:cubicBezTo>
                  <a:cubicBezTo>
                    <a:pt x="50" y="0"/>
                    <a:pt x="48" y="1"/>
                    <a:pt x="47"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56322" name="文本框 45"/>
          <p:cNvSpPr txBox="1">
            <a:spLocks noChangeArrowheads="1"/>
          </p:cNvSpPr>
          <p:nvPr/>
        </p:nvSpPr>
        <p:spPr bwMode="auto">
          <a:xfrm>
            <a:off x="1354138" y="1017588"/>
            <a:ext cx="3938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a:spcBef>
                <a:spcPct val="50000"/>
              </a:spcBef>
            </a:pPr>
            <a:r>
              <a:rPr lang="zh-CN" altLang="en-US" sz="2800" b="1">
                <a:latin typeface="微软雅黑" panose="020B0503020204020204" pitchFamily="34" charset="-122"/>
                <a:ea typeface="微软雅黑" panose="020B0503020204020204" pitchFamily="34" charset="-122"/>
              </a:rPr>
              <a:t>钢板路及预制混凝土路</a:t>
            </a:r>
          </a:p>
        </p:txBody>
      </p:sp>
      <p:sp>
        <p:nvSpPr>
          <p:cNvPr id="47" name="矩形 46"/>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施工亮点</a:t>
            </a:r>
            <a:endParaRPr lang="zh-CN" altLang="en-US" sz="3600" spc="-300" dirty="0">
              <a:solidFill>
                <a:schemeClr val="bg1"/>
              </a:solidFill>
              <a:latin typeface="黑体" panose="02010609060101010101" pitchFamily="49" charset="-122"/>
              <a:ea typeface="黑体" panose="02010609060101010101" pitchFamily="49" charset="-122"/>
            </a:endParaRPr>
          </a:p>
        </p:txBody>
      </p:sp>
      <p:sp>
        <p:nvSpPr>
          <p:cNvPr id="48" name="圆角矩形 47"/>
          <p:cNvSpPr/>
          <p:nvPr/>
        </p:nvSpPr>
        <p:spPr>
          <a:xfrm>
            <a:off x="250825" y="1628775"/>
            <a:ext cx="8785225" cy="647700"/>
          </a:xfrm>
          <a:prstGeom prst="roundRect">
            <a:avLst/>
          </a:prstGeom>
          <a:ln w="28575">
            <a:solidFill>
              <a:schemeClr val="accent1"/>
            </a:solidFill>
            <a:prstDash val="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indent="449580" fontAlgn="auto">
              <a:lnSpc>
                <a:spcPct val="140000"/>
              </a:lnSpc>
              <a:spcBef>
                <a:spcPts val="0"/>
              </a:spcBef>
              <a:spcAft>
                <a:spcPts val="0"/>
              </a:spcAft>
              <a:defRPr/>
            </a:pPr>
            <a:r>
              <a:rPr lang="zh-CN" altLang="en-US" sz="1600" dirty="0">
                <a:solidFill>
                  <a:schemeClr val="tx1"/>
                </a:solidFill>
                <a:latin typeface="微软雅黑" panose="020B0503020204020204" pitchFamily="34" charset="-122"/>
                <a:ea typeface="微软雅黑" panose="020B0503020204020204" pitchFamily="34" charset="-122"/>
              </a:rPr>
              <a:t>项目采用钢板路和预制混凝土路，可周转使用，经济，节约材料。</a:t>
            </a:r>
          </a:p>
        </p:txBody>
      </p:sp>
      <p:pic>
        <p:nvPicPr>
          <p:cNvPr id="49" name="图片 4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2841625"/>
            <a:ext cx="4321175" cy="2663825"/>
          </a:xfrm>
          <a:prstGeom prst="rect">
            <a:avLst/>
          </a:prstGeom>
          <a:noFill/>
          <a:ln w="9525">
            <a:solidFill>
              <a:srgbClr val="0282D0"/>
            </a:solidFill>
            <a:miter lim="800000"/>
            <a:headEnd/>
            <a:tailEnd/>
          </a:ln>
          <a:extLst>
            <a:ext uri="{909E8E84-426E-40DD-AFC4-6F175D3DCCD1}">
              <a14:hiddenFill xmlns:a14="http://schemas.microsoft.com/office/drawing/2010/main">
                <a:solidFill>
                  <a:srgbClr val="FFFFFF"/>
                </a:solidFill>
              </a14:hiddenFill>
            </a:ext>
          </a:extLst>
        </p:spPr>
      </p:pic>
      <p:pic>
        <p:nvPicPr>
          <p:cNvPr id="51" name="图片 5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1938" y="2863850"/>
            <a:ext cx="3887787" cy="2627313"/>
          </a:xfrm>
          <a:prstGeom prst="rect">
            <a:avLst/>
          </a:prstGeom>
          <a:noFill/>
          <a:ln w="9525">
            <a:solidFill>
              <a:srgbClr val="0067B4"/>
            </a:solidFill>
            <a:miter lim="800000"/>
            <a:headEnd/>
            <a:tailEnd/>
          </a:ln>
          <a:extLst>
            <a:ext uri="{909E8E84-426E-40DD-AFC4-6F175D3DCCD1}">
              <a14:hiddenFill xmlns:a14="http://schemas.microsoft.com/office/drawing/2010/main">
                <a:solidFill>
                  <a:srgbClr val="FFFFFF"/>
                </a:solidFill>
              </a14:hiddenFill>
            </a:ext>
          </a:extLst>
        </p:spPr>
      </p:pic>
      <p:sp>
        <p:nvSpPr>
          <p:cNvPr id="52" name="Rectangle 39"/>
          <p:cNvSpPr>
            <a:spLocks noChangeArrowheads="1"/>
          </p:cNvSpPr>
          <p:nvPr/>
        </p:nvSpPr>
        <p:spPr bwMode="auto">
          <a:xfrm>
            <a:off x="911225" y="5700713"/>
            <a:ext cx="279400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预制混凝土块路</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53" name="Rectangle 39"/>
          <p:cNvSpPr>
            <a:spLocks noChangeArrowheads="1"/>
          </p:cNvSpPr>
          <p:nvPr/>
        </p:nvSpPr>
        <p:spPr bwMode="auto">
          <a:xfrm>
            <a:off x="5076825" y="5700713"/>
            <a:ext cx="279400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钢板路</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5" name="组合 5"/>
          <p:cNvGrpSpPr/>
          <p:nvPr/>
        </p:nvGrpSpPr>
        <p:grpSpPr bwMode="auto">
          <a:xfrm>
            <a:off x="395288" y="1000125"/>
            <a:ext cx="733425" cy="989013"/>
            <a:chOff x="1862505" y="5656119"/>
            <a:chExt cx="733175" cy="989393"/>
          </a:xfrm>
        </p:grpSpPr>
        <p:sp>
          <p:nvSpPr>
            <p:cNvPr id="57352" name="Freeform 262"/>
            <p:cNvSpPr/>
            <p:nvPr/>
          </p:nvSpPr>
          <p:spPr bwMode="auto">
            <a:xfrm>
              <a:off x="2560204" y="5939929"/>
              <a:ext cx="35476" cy="43360"/>
            </a:xfrm>
            <a:custGeom>
              <a:avLst/>
              <a:gdLst>
                <a:gd name="T0" fmla="*/ 10136 w 7"/>
                <a:gd name="T1" fmla="*/ 5420 h 8"/>
                <a:gd name="T2" fmla="*/ 30408 w 7"/>
                <a:gd name="T3" fmla="*/ 10840 h 8"/>
                <a:gd name="T4" fmla="*/ 35476 w 7"/>
                <a:gd name="T5" fmla="*/ 16260 h 8"/>
                <a:gd name="T6" fmla="*/ 35476 w 7"/>
                <a:gd name="T7" fmla="*/ 21680 h 8"/>
                <a:gd name="T8" fmla="*/ 20272 w 7"/>
                <a:gd name="T9" fmla="*/ 43360 h 8"/>
                <a:gd name="T10" fmla="*/ 10136 w 7"/>
                <a:gd name="T11" fmla="*/ 43360 h 8"/>
                <a:gd name="T12" fmla="*/ 5068 w 7"/>
                <a:gd name="T13" fmla="*/ 37940 h 8"/>
                <a:gd name="T14" fmla="*/ 0 w 7"/>
                <a:gd name="T15" fmla="*/ 16260 h 8"/>
                <a:gd name="T16" fmla="*/ 0 w 7"/>
                <a:gd name="T17" fmla="*/ 10840 h 8"/>
                <a:gd name="T18" fmla="*/ 0 w 7"/>
                <a:gd name="T19" fmla="*/ 5420 h 8"/>
                <a:gd name="T20" fmla="*/ 10136 w 7"/>
                <a:gd name="T21" fmla="*/ 542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8"/>
                <a:gd name="T35" fmla="*/ 7 w 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8">
                  <a:moveTo>
                    <a:pt x="2" y="1"/>
                  </a:moveTo>
                  <a:cubicBezTo>
                    <a:pt x="6" y="2"/>
                    <a:pt x="6" y="2"/>
                    <a:pt x="6" y="2"/>
                  </a:cubicBezTo>
                  <a:cubicBezTo>
                    <a:pt x="7" y="3"/>
                    <a:pt x="7" y="3"/>
                    <a:pt x="7" y="3"/>
                  </a:cubicBezTo>
                  <a:cubicBezTo>
                    <a:pt x="7" y="4"/>
                    <a:pt x="7" y="4"/>
                    <a:pt x="7" y="4"/>
                  </a:cubicBezTo>
                  <a:cubicBezTo>
                    <a:pt x="4" y="8"/>
                    <a:pt x="4" y="8"/>
                    <a:pt x="4" y="8"/>
                  </a:cubicBezTo>
                  <a:cubicBezTo>
                    <a:pt x="3" y="8"/>
                    <a:pt x="3" y="8"/>
                    <a:pt x="2" y="8"/>
                  </a:cubicBezTo>
                  <a:cubicBezTo>
                    <a:pt x="1" y="7"/>
                    <a:pt x="1" y="7"/>
                    <a:pt x="1" y="7"/>
                  </a:cubicBezTo>
                  <a:cubicBezTo>
                    <a:pt x="0" y="3"/>
                    <a:pt x="0" y="3"/>
                    <a:pt x="0" y="3"/>
                  </a:cubicBezTo>
                  <a:cubicBezTo>
                    <a:pt x="0" y="2"/>
                    <a:pt x="0" y="2"/>
                    <a:pt x="0" y="2"/>
                  </a:cubicBezTo>
                  <a:cubicBezTo>
                    <a:pt x="0" y="1"/>
                    <a:pt x="0" y="1"/>
                    <a:pt x="0" y="1"/>
                  </a:cubicBezTo>
                  <a:cubicBezTo>
                    <a:pt x="0" y="1"/>
                    <a:pt x="1" y="0"/>
                    <a:pt x="2"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53" name="Freeform 263"/>
            <p:cNvSpPr/>
            <p:nvPr/>
          </p:nvSpPr>
          <p:spPr bwMode="auto">
            <a:xfrm>
              <a:off x="2150257" y="5711304"/>
              <a:ext cx="299577" cy="610980"/>
            </a:xfrm>
            <a:custGeom>
              <a:avLst/>
              <a:gdLst>
                <a:gd name="T0" fmla="*/ 295635 w 76"/>
                <a:gd name="T1" fmla="*/ 610980 h 155"/>
                <a:gd name="T2" fmla="*/ 0 w 76"/>
                <a:gd name="T3" fmla="*/ 350821 h 155"/>
                <a:gd name="T4" fmla="*/ 0 w 76"/>
                <a:gd name="T5" fmla="*/ 346879 h 155"/>
                <a:gd name="T6" fmla="*/ 137963 w 76"/>
                <a:gd name="T7" fmla="*/ 0 h 155"/>
                <a:gd name="T8" fmla="*/ 141905 w 76"/>
                <a:gd name="T9" fmla="*/ 0 h 155"/>
                <a:gd name="T10" fmla="*/ 3942 w 76"/>
                <a:gd name="T11" fmla="*/ 346879 h 155"/>
                <a:gd name="T12" fmla="*/ 299577 w 76"/>
                <a:gd name="T13" fmla="*/ 603096 h 155"/>
                <a:gd name="T14" fmla="*/ 295635 w 76"/>
                <a:gd name="T15" fmla="*/ 610980 h 155"/>
                <a:gd name="T16" fmla="*/ 0 60000 65536"/>
                <a:gd name="T17" fmla="*/ 0 60000 65536"/>
                <a:gd name="T18" fmla="*/ 0 60000 65536"/>
                <a:gd name="T19" fmla="*/ 0 60000 65536"/>
                <a:gd name="T20" fmla="*/ 0 60000 65536"/>
                <a:gd name="T21" fmla="*/ 0 60000 65536"/>
                <a:gd name="T22" fmla="*/ 0 60000 65536"/>
                <a:gd name="T23" fmla="*/ 0 60000 65536"/>
                <a:gd name="T24" fmla="*/ 0 w 76"/>
                <a:gd name="T25" fmla="*/ 0 h 155"/>
                <a:gd name="T26" fmla="*/ 76 w 76"/>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 h="155">
                  <a:moveTo>
                    <a:pt x="75" y="155"/>
                  </a:moveTo>
                  <a:lnTo>
                    <a:pt x="0" y="89"/>
                  </a:lnTo>
                  <a:lnTo>
                    <a:pt x="0" y="88"/>
                  </a:lnTo>
                  <a:lnTo>
                    <a:pt x="35" y="0"/>
                  </a:lnTo>
                  <a:lnTo>
                    <a:pt x="36" y="0"/>
                  </a:lnTo>
                  <a:lnTo>
                    <a:pt x="1" y="88"/>
                  </a:lnTo>
                  <a:lnTo>
                    <a:pt x="76" y="153"/>
                  </a:lnTo>
                  <a:lnTo>
                    <a:pt x="75" y="15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54" name="Freeform 264"/>
            <p:cNvSpPr/>
            <p:nvPr/>
          </p:nvSpPr>
          <p:spPr bwMode="auto">
            <a:xfrm>
              <a:off x="1988643" y="5817733"/>
              <a:ext cx="201032" cy="134021"/>
            </a:xfrm>
            <a:custGeom>
              <a:avLst/>
              <a:gdLst>
                <a:gd name="T0" fmla="*/ 0 w 37"/>
                <a:gd name="T1" fmla="*/ 32165 h 25"/>
                <a:gd name="T2" fmla="*/ 103233 w 37"/>
                <a:gd name="T3" fmla="*/ 134021 h 25"/>
                <a:gd name="T4" fmla="*/ 201032 w 37"/>
                <a:gd name="T5" fmla="*/ 32165 h 25"/>
                <a:gd name="T6" fmla="*/ 195599 w 37"/>
                <a:gd name="T7" fmla="*/ 0 h 25"/>
                <a:gd name="T8" fmla="*/ 5433 w 37"/>
                <a:gd name="T9" fmla="*/ 0 h 25"/>
                <a:gd name="T10" fmla="*/ 0 w 37"/>
                <a:gd name="T11" fmla="*/ 32165 h 25"/>
                <a:gd name="T12" fmla="*/ 0 60000 65536"/>
                <a:gd name="T13" fmla="*/ 0 60000 65536"/>
                <a:gd name="T14" fmla="*/ 0 60000 65536"/>
                <a:gd name="T15" fmla="*/ 0 60000 65536"/>
                <a:gd name="T16" fmla="*/ 0 60000 65536"/>
                <a:gd name="T17" fmla="*/ 0 60000 65536"/>
                <a:gd name="T18" fmla="*/ 0 w 37"/>
                <a:gd name="T19" fmla="*/ 0 h 25"/>
                <a:gd name="T20" fmla="*/ 37 w 3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37" h="25">
                  <a:moveTo>
                    <a:pt x="0" y="6"/>
                  </a:moveTo>
                  <a:cubicBezTo>
                    <a:pt x="0" y="17"/>
                    <a:pt x="8" y="25"/>
                    <a:pt x="19" y="25"/>
                  </a:cubicBezTo>
                  <a:cubicBezTo>
                    <a:pt x="29" y="25"/>
                    <a:pt x="37" y="17"/>
                    <a:pt x="37" y="6"/>
                  </a:cubicBezTo>
                  <a:cubicBezTo>
                    <a:pt x="37" y="4"/>
                    <a:pt x="37" y="2"/>
                    <a:pt x="36" y="0"/>
                  </a:cubicBezTo>
                  <a:cubicBezTo>
                    <a:pt x="1" y="0"/>
                    <a:pt x="1" y="0"/>
                    <a:pt x="1" y="0"/>
                  </a:cubicBezTo>
                  <a:cubicBezTo>
                    <a:pt x="1" y="2"/>
                    <a:pt x="0" y="4"/>
                    <a:pt x="0" y="6"/>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55" name="Freeform 265"/>
            <p:cNvSpPr/>
            <p:nvPr/>
          </p:nvSpPr>
          <p:spPr bwMode="auto">
            <a:xfrm>
              <a:off x="2016235" y="5754664"/>
              <a:ext cx="145847" cy="23651"/>
            </a:xfrm>
            <a:custGeom>
              <a:avLst/>
              <a:gdLst>
                <a:gd name="T0" fmla="*/ 75624 w 27"/>
                <a:gd name="T1" fmla="*/ 0 h 5"/>
                <a:gd name="T2" fmla="*/ 0 w 27"/>
                <a:gd name="T3" fmla="*/ 23651 h 5"/>
                <a:gd name="T4" fmla="*/ 145847 w 27"/>
                <a:gd name="T5" fmla="*/ 23651 h 5"/>
                <a:gd name="T6" fmla="*/ 75624 w 27"/>
                <a:gd name="T7" fmla="*/ 0 h 5"/>
                <a:gd name="T8" fmla="*/ 0 60000 65536"/>
                <a:gd name="T9" fmla="*/ 0 60000 65536"/>
                <a:gd name="T10" fmla="*/ 0 60000 65536"/>
                <a:gd name="T11" fmla="*/ 0 60000 65536"/>
                <a:gd name="T12" fmla="*/ 0 w 27"/>
                <a:gd name="T13" fmla="*/ 0 h 5"/>
                <a:gd name="T14" fmla="*/ 27 w 27"/>
                <a:gd name="T15" fmla="*/ 5 h 5"/>
              </a:gdLst>
              <a:ahLst/>
              <a:cxnLst>
                <a:cxn ang="T8">
                  <a:pos x="T0" y="T1"/>
                </a:cxn>
                <a:cxn ang="T9">
                  <a:pos x="T2" y="T3"/>
                </a:cxn>
                <a:cxn ang="T10">
                  <a:pos x="T4" y="T5"/>
                </a:cxn>
                <a:cxn ang="T11">
                  <a:pos x="T6" y="T7"/>
                </a:cxn>
              </a:cxnLst>
              <a:rect l="T12" t="T13" r="T14" b="T15"/>
              <a:pathLst>
                <a:path w="27" h="5">
                  <a:moveTo>
                    <a:pt x="14" y="0"/>
                  </a:moveTo>
                  <a:cubicBezTo>
                    <a:pt x="8" y="0"/>
                    <a:pt x="4" y="2"/>
                    <a:pt x="0" y="5"/>
                  </a:cubicBezTo>
                  <a:cubicBezTo>
                    <a:pt x="27" y="5"/>
                    <a:pt x="27" y="5"/>
                    <a:pt x="27" y="5"/>
                  </a:cubicBezTo>
                  <a:cubicBezTo>
                    <a:pt x="23" y="2"/>
                    <a:pt x="19" y="0"/>
                    <a:pt x="1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56" name="Freeform 266"/>
            <p:cNvSpPr/>
            <p:nvPr/>
          </p:nvSpPr>
          <p:spPr bwMode="auto">
            <a:xfrm>
              <a:off x="2004410" y="5801966"/>
              <a:ext cx="3942" cy="3942"/>
            </a:xfrm>
            <a:custGeom>
              <a:avLst/>
              <a:gdLst>
                <a:gd name="T0" fmla="*/ 0 w 1"/>
                <a:gd name="T1" fmla="*/ 0 h 1"/>
                <a:gd name="T2" fmla="*/ 0 w 1"/>
                <a:gd name="T3" fmla="*/ 3942 h 1"/>
                <a:gd name="T4" fmla="*/ 3942 w 1"/>
                <a:gd name="T5" fmla="*/ 3942 h 1"/>
                <a:gd name="T6" fmla="*/ 3942 w 1"/>
                <a:gd name="T7" fmla="*/ 0 h 1"/>
                <a:gd name="T8" fmla="*/ 0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0" y="0"/>
                  </a:moveTo>
                  <a:cubicBezTo>
                    <a:pt x="0" y="0"/>
                    <a:pt x="0" y="1"/>
                    <a:pt x="0" y="1"/>
                  </a:cubicBezTo>
                  <a:cubicBezTo>
                    <a:pt x="1" y="1"/>
                    <a:pt x="1" y="1"/>
                    <a:pt x="1" y="1"/>
                  </a:cubicBezTo>
                  <a:cubicBezTo>
                    <a:pt x="1" y="0"/>
                    <a:pt x="1" y="0"/>
                    <a:pt x="1" y="0"/>
                  </a:cubicBezTo>
                  <a:lnTo>
                    <a:pt x="0"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57" name="Freeform 267"/>
            <p:cNvSpPr/>
            <p:nvPr/>
          </p:nvSpPr>
          <p:spPr bwMode="auto">
            <a:xfrm>
              <a:off x="2024119" y="5801966"/>
              <a:ext cx="7884" cy="3942"/>
            </a:xfrm>
            <a:custGeom>
              <a:avLst/>
              <a:gdLst>
                <a:gd name="T0" fmla="*/ 0 w 2"/>
                <a:gd name="T1" fmla="*/ 3942 h 1"/>
                <a:gd name="T2" fmla="*/ 7884 w 2"/>
                <a:gd name="T3" fmla="*/ 3942 h 1"/>
                <a:gd name="T4" fmla="*/ 0 w 2"/>
                <a:gd name="T5" fmla="*/ 0 h 1"/>
                <a:gd name="T6" fmla="*/ 0 w 2"/>
                <a:gd name="T7" fmla="*/ 3942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lnTo>
                    <a:pt x="2" y="1"/>
                  </a:ln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58" name="Freeform 268"/>
            <p:cNvSpPr/>
            <p:nvPr/>
          </p:nvSpPr>
          <p:spPr bwMode="auto">
            <a:xfrm>
              <a:off x="2039886" y="5801966"/>
              <a:ext cx="11825" cy="3942"/>
            </a:xfrm>
            <a:custGeom>
              <a:avLst/>
              <a:gdLst>
                <a:gd name="T0" fmla="*/ 0 w 3"/>
                <a:gd name="T1" fmla="*/ 3942 h 1"/>
                <a:gd name="T2" fmla="*/ 11825 w 3"/>
                <a:gd name="T3" fmla="*/ 3942 h 1"/>
                <a:gd name="T4" fmla="*/ 7883 w 3"/>
                <a:gd name="T5" fmla="*/ 0 h 1"/>
                <a:gd name="T6" fmla="*/ 0 w 3"/>
                <a:gd name="T7" fmla="*/ 3942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1"/>
                  </a:lnTo>
                  <a:lnTo>
                    <a:pt x="2"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59" name="Freeform 269"/>
            <p:cNvSpPr/>
            <p:nvPr/>
          </p:nvSpPr>
          <p:spPr bwMode="auto">
            <a:xfrm>
              <a:off x="2063537" y="5801966"/>
              <a:ext cx="11825" cy="3942"/>
            </a:xfrm>
            <a:custGeom>
              <a:avLst/>
              <a:gdLst>
                <a:gd name="T0" fmla="*/ 0 w 3"/>
                <a:gd name="T1" fmla="*/ 3942 h 1"/>
                <a:gd name="T2" fmla="*/ 11825 w 3"/>
                <a:gd name="T3" fmla="*/ 3942 h 1"/>
                <a:gd name="T4" fmla="*/ 3942 w 3"/>
                <a:gd name="T5" fmla="*/ 0 h 1"/>
                <a:gd name="T6" fmla="*/ 0 w 3"/>
                <a:gd name="T7" fmla="*/ 3942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1"/>
                  </a:moveTo>
                  <a:lnTo>
                    <a:pt x="3" y="1"/>
                  </a:lnTo>
                  <a:lnTo>
                    <a:pt x="1"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60" name="Freeform 270"/>
            <p:cNvSpPr/>
            <p:nvPr/>
          </p:nvSpPr>
          <p:spPr bwMode="auto">
            <a:xfrm>
              <a:off x="2087188" y="5801966"/>
              <a:ext cx="3942" cy="3942"/>
            </a:xfrm>
            <a:custGeom>
              <a:avLst/>
              <a:gdLst>
                <a:gd name="T0" fmla="*/ 0 w 1"/>
                <a:gd name="T1" fmla="*/ 3942 h 1"/>
                <a:gd name="T2" fmla="*/ 3942 w 1"/>
                <a:gd name="T3" fmla="*/ 3942 h 1"/>
                <a:gd name="T4" fmla="*/ 3942 w 1"/>
                <a:gd name="T5" fmla="*/ 0 h 1"/>
                <a:gd name="T6" fmla="*/ 0 w 1"/>
                <a:gd name="T7" fmla="*/ 394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1"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61" name="Freeform 271"/>
            <p:cNvSpPr/>
            <p:nvPr/>
          </p:nvSpPr>
          <p:spPr bwMode="auto">
            <a:xfrm>
              <a:off x="2075362" y="5790141"/>
              <a:ext cx="11825" cy="11825"/>
            </a:xfrm>
            <a:custGeom>
              <a:avLst/>
              <a:gdLst>
                <a:gd name="T0" fmla="*/ 11825 w 3"/>
                <a:gd name="T1" fmla="*/ 0 h 3"/>
                <a:gd name="T2" fmla="*/ 0 w 3"/>
                <a:gd name="T3" fmla="*/ 0 h 3"/>
                <a:gd name="T4" fmla="*/ 0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0"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62" name="Freeform 272"/>
            <p:cNvSpPr/>
            <p:nvPr/>
          </p:nvSpPr>
          <p:spPr bwMode="auto">
            <a:xfrm>
              <a:off x="2051712" y="5790141"/>
              <a:ext cx="11825" cy="11825"/>
            </a:xfrm>
            <a:custGeom>
              <a:avLst/>
              <a:gdLst>
                <a:gd name="T0" fmla="*/ 7883 w 3"/>
                <a:gd name="T1" fmla="*/ 11825 h 3"/>
                <a:gd name="T2" fmla="*/ 11825 w 3"/>
                <a:gd name="T3" fmla="*/ 0 h 3"/>
                <a:gd name="T4" fmla="*/ 0 w 3"/>
                <a:gd name="T5" fmla="*/ 0 h 3"/>
                <a:gd name="T6" fmla="*/ 7883 w 3"/>
                <a:gd name="T7" fmla="*/ 11825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2" y="3"/>
                  </a:moveTo>
                  <a:lnTo>
                    <a:pt x="3" y="0"/>
                  </a:lnTo>
                  <a:lnTo>
                    <a:pt x="0" y="0"/>
                  </a:lnTo>
                  <a:lnTo>
                    <a:pt x="2" y="3"/>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63" name="Freeform 273"/>
            <p:cNvSpPr/>
            <p:nvPr/>
          </p:nvSpPr>
          <p:spPr bwMode="auto">
            <a:xfrm>
              <a:off x="2032003" y="5790141"/>
              <a:ext cx="7884" cy="11825"/>
            </a:xfrm>
            <a:custGeom>
              <a:avLst/>
              <a:gdLst>
                <a:gd name="T0" fmla="*/ 7884 w 2"/>
                <a:gd name="T1" fmla="*/ 0 h 3"/>
                <a:gd name="T2" fmla="*/ 0 w 2"/>
                <a:gd name="T3" fmla="*/ 0 h 3"/>
                <a:gd name="T4" fmla="*/ 3942 w 2"/>
                <a:gd name="T5" fmla="*/ 11825 h 3"/>
                <a:gd name="T6" fmla="*/ 788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0"/>
                  </a:lnTo>
                  <a:lnTo>
                    <a:pt x="1"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64" name="Freeform 274"/>
            <p:cNvSpPr/>
            <p:nvPr/>
          </p:nvSpPr>
          <p:spPr bwMode="auto">
            <a:xfrm>
              <a:off x="2016235" y="5790141"/>
              <a:ext cx="7884" cy="11825"/>
            </a:xfrm>
            <a:custGeom>
              <a:avLst/>
              <a:gdLst>
                <a:gd name="T0" fmla="*/ 7884 w 2"/>
                <a:gd name="T1" fmla="*/ 0 h 3"/>
                <a:gd name="T2" fmla="*/ 0 w 2"/>
                <a:gd name="T3" fmla="*/ 0 h 3"/>
                <a:gd name="T4" fmla="*/ 0 w 2"/>
                <a:gd name="T5" fmla="*/ 11825 h 3"/>
                <a:gd name="T6" fmla="*/ 7884 w 2"/>
                <a:gd name="T7" fmla="*/ 0 h 3"/>
                <a:gd name="T8" fmla="*/ 0 60000 65536"/>
                <a:gd name="T9" fmla="*/ 0 60000 65536"/>
                <a:gd name="T10" fmla="*/ 0 60000 65536"/>
                <a:gd name="T11" fmla="*/ 0 60000 65536"/>
                <a:gd name="T12" fmla="*/ 0 w 2"/>
                <a:gd name="T13" fmla="*/ 0 h 3"/>
                <a:gd name="T14" fmla="*/ 2 w 2"/>
                <a:gd name="T15" fmla="*/ 3 h 3"/>
              </a:gdLst>
              <a:ahLst/>
              <a:cxnLst>
                <a:cxn ang="T8">
                  <a:pos x="T0" y="T1"/>
                </a:cxn>
                <a:cxn ang="T9">
                  <a:pos x="T2" y="T3"/>
                </a:cxn>
                <a:cxn ang="T10">
                  <a:pos x="T4" y="T5"/>
                </a:cxn>
                <a:cxn ang="T11">
                  <a:pos x="T6" y="T7"/>
                </a:cxn>
              </a:cxnLst>
              <a:rect l="T12" t="T13" r="T14" b="T15"/>
              <a:pathLst>
                <a:path w="2" h="3">
                  <a:moveTo>
                    <a:pt x="2" y="0"/>
                  </a:moveTo>
                  <a:lnTo>
                    <a:pt x="0" y="0"/>
                  </a:lnTo>
                  <a:lnTo>
                    <a:pt x="0" y="3"/>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65" name="Freeform 275"/>
            <p:cNvSpPr/>
            <p:nvPr/>
          </p:nvSpPr>
          <p:spPr bwMode="auto">
            <a:xfrm>
              <a:off x="2106897" y="5801966"/>
              <a:ext cx="3942" cy="3942"/>
            </a:xfrm>
            <a:custGeom>
              <a:avLst/>
              <a:gdLst>
                <a:gd name="T0" fmla="*/ 0 w 1"/>
                <a:gd name="T1" fmla="*/ 3942 h 1"/>
                <a:gd name="T2" fmla="*/ 3942 w 1"/>
                <a:gd name="T3" fmla="*/ 3942 h 1"/>
                <a:gd name="T4" fmla="*/ 0 w 1"/>
                <a:gd name="T5" fmla="*/ 0 h 1"/>
                <a:gd name="T6" fmla="*/ 0 w 1"/>
                <a:gd name="T7" fmla="*/ 3942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1" y="1"/>
                  </a:ln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66" name="Freeform 276"/>
            <p:cNvSpPr/>
            <p:nvPr/>
          </p:nvSpPr>
          <p:spPr bwMode="auto">
            <a:xfrm>
              <a:off x="2122664" y="5801966"/>
              <a:ext cx="11825" cy="3942"/>
            </a:xfrm>
            <a:custGeom>
              <a:avLst/>
              <a:gdLst>
                <a:gd name="T0" fmla="*/ 7883 w 3"/>
                <a:gd name="T1" fmla="*/ 0 h 1"/>
                <a:gd name="T2" fmla="*/ 0 w 3"/>
                <a:gd name="T3" fmla="*/ 3942 h 1"/>
                <a:gd name="T4" fmla="*/ 11825 w 3"/>
                <a:gd name="T5" fmla="*/ 3942 h 1"/>
                <a:gd name="T6" fmla="*/ 7883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2" y="0"/>
                  </a:moveTo>
                  <a:lnTo>
                    <a:pt x="0" y="1"/>
                  </a:lnTo>
                  <a:lnTo>
                    <a:pt x="3" y="1"/>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67" name="Freeform 277"/>
            <p:cNvSpPr/>
            <p:nvPr/>
          </p:nvSpPr>
          <p:spPr bwMode="auto">
            <a:xfrm>
              <a:off x="2138431" y="5801966"/>
              <a:ext cx="15767" cy="3942"/>
            </a:xfrm>
            <a:custGeom>
              <a:avLst/>
              <a:gdLst>
                <a:gd name="T0" fmla="*/ 0 w 4"/>
                <a:gd name="T1" fmla="*/ 3942 h 1"/>
                <a:gd name="T2" fmla="*/ 15767 w 4"/>
                <a:gd name="T3" fmla="*/ 3942 h 1"/>
                <a:gd name="T4" fmla="*/ 11825 w 4"/>
                <a:gd name="T5" fmla="*/ 0 h 1"/>
                <a:gd name="T6" fmla="*/ 0 w 4"/>
                <a:gd name="T7" fmla="*/ 3942 h 1"/>
                <a:gd name="T8" fmla="*/ 0 60000 65536"/>
                <a:gd name="T9" fmla="*/ 0 60000 65536"/>
                <a:gd name="T10" fmla="*/ 0 60000 65536"/>
                <a:gd name="T11" fmla="*/ 0 60000 65536"/>
                <a:gd name="T12" fmla="*/ 0 w 4"/>
                <a:gd name="T13" fmla="*/ 0 h 1"/>
                <a:gd name="T14" fmla="*/ 4 w 4"/>
                <a:gd name="T15" fmla="*/ 1 h 1"/>
              </a:gdLst>
              <a:ahLst/>
              <a:cxnLst>
                <a:cxn ang="T8">
                  <a:pos x="T0" y="T1"/>
                </a:cxn>
                <a:cxn ang="T9">
                  <a:pos x="T2" y="T3"/>
                </a:cxn>
                <a:cxn ang="T10">
                  <a:pos x="T4" y="T5"/>
                </a:cxn>
                <a:cxn ang="T11">
                  <a:pos x="T6" y="T7"/>
                </a:cxn>
              </a:cxnLst>
              <a:rect l="T12" t="T13" r="T14" b="T15"/>
              <a:pathLst>
                <a:path w="4" h="1">
                  <a:moveTo>
                    <a:pt x="0" y="1"/>
                  </a:moveTo>
                  <a:lnTo>
                    <a:pt x="4" y="1"/>
                  </a:lnTo>
                  <a:lnTo>
                    <a:pt x="3"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68" name="Freeform 278"/>
            <p:cNvSpPr/>
            <p:nvPr/>
          </p:nvSpPr>
          <p:spPr bwMode="auto">
            <a:xfrm>
              <a:off x="2166024" y="5801966"/>
              <a:ext cx="7884" cy="3942"/>
            </a:xfrm>
            <a:custGeom>
              <a:avLst/>
              <a:gdLst>
                <a:gd name="T0" fmla="*/ 7884 w 2"/>
                <a:gd name="T1" fmla="*/ 0 h 1"/>
                <a:gd name="T2" fmla="*/ 0 w 2"/>
                <a:gd name="T3" fmla="*/ 3942 h 1"/>
                <a:gd name="T4" fmla="*/ 7884 w 2"/>
                <a:gd name="T5" fmla="*/ 3942 h 1"/>
                <a:gd name="T6" fmla="*/ 7884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lnTo>
                    <a:pt x="0" y="1"/>
                  </a:lnTo>
                  <a:lnTo>
                    <a:pt x="2" y="1"/>
                  </a:lnTo>
                  <a:lnTo>
                    <a:pt x="2"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69" name="Freeform 279"/>
            <p:cNvSpPr/>
            <p:nvPr/>
          </p:nvSpPr>
          <p:spPr bwMode="auto">
            <a:xfrm>
              <a:off x="2154198" y="5790141"/>
              <a:ext cx="11825" cy="11825"/>
            </a:xfrm>
            <a:custGeom>
              <a:avLst/>
              <a:gdLst>
                <a:gd name="T0" fmla="*/ 11825 w 3"/>
                <a:gd name="T1" fmla="*/ 0 h 3"/>
                <a:gd name="T2" fmla="*/ 11825 w 3"/>
                <a:gd name="T3" fmla="*/ 0 h 3"/>
                <a:gd name="T4" fmla="*/ 0 w 3"/>
                <a:gd name="T5" fmla="*/ 0 h 3"/>
                <a:gd name="T6" fmla="*/ 0 w 3"/>
                <a:gd name="T7" fmla="*/ 11825 h 3"/>
                <a:gd name="T8" fmla="*/ 11825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0"/>
                  </a:moveTo>
                  <a:lnTo>
                    <a:pt x="3" y="0"/>
                  </a:lnTo>
                  <a:lnTo>
                    <a:pt x="0" y="0"/>
                  </a:lnTo>
                  <a:lnTo>
                    <a:pt x="0"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70" name="Freeform 280"/>
            <p:cNvSpPr/>
            <p:nvPr/>
          </p:nvSpPr>
          <p:spPr bwMode="auto">
            <a:xfrm>
              <a:off x="2134489" y="5790141"/>
              <a:ext cx="11825" cy="11825"/>
            </a:xfrm>
            <a:custGeom>
              <a:avLst/>
              <a:gdLst>
                <a:gd name="T0" fmla="*/ 11825 w 3"/>
                <a:gd name="T1" fmla="*/ 0 h 3"/>
                <a:gd name="T2" fmla="*/ 0 w 3"/>
                <a:gd name="T3" fmla="*/ 0 h 3"/>
                <a:gd name="T4" fmla="*/ 3942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1"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71" name="Freeform 281"/>
            <p:cNvSpPr/>
            <p:nvPr/>
          </p:nvSpPr>
          <p:spPr bwMode="auto">
            <a:xfrm>
              <a:off x="2110839" y="5790141"/>
              <a:ext cx="11825" cy="11825"/>
            </a:xfrm>
            <a:custGeom>
              <a:avLst/>
              <a:gdLst>
                <a:gd name="T0" fmla="*/ 11825 w 3"/>
                <a:gd name="T1" fmla="*/ 0 h 3"/>
                <a:gd name="T2" fmla="*/ 0 w 3"/>
                <a:gd name="T3" fmla="*/ 0 h 3"/>
                <a:gd name="T4" fmla="*/ 7883 w 3"/>
                <a:gd name="T5" fmla="*/ 11825 h 3"/>
                <a:gd name="T6" fmla="*/ 11825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3" y="0"/>
                  </a:moveTo>
                  <a:lnTo>
                    <a:pt x="0" y="0"/>
                  </a:lnTo>
                  <a:lnTo>
                    <a:pt x="2" y="3"/>
                  </a:lnTo>
                  <a:lnTo>
                    <a:pt x="3"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72" name="Freeform 282"/>
            <p:cNvSpPr/>
            <p:nvPr/>
          </p:nvSpPr>
          <p:spPr bwMode="auto">
            <a:xfrm>
              <a:off x="2091130" y="5790141"/>
              <a:ext cx="15767" cy="11825"/>
            </a:xfrm>
            <a:custGeom>
              <a:avLst/>
              <a:gdLst>
                <a:gd name="T0" fmla="*/ 15767 w 4"/>
                <a:gd name="T1" fmla="*/ 0 h 3"/>
                <a:gd name="T2" fmla="*/ 0 w 4"/>
                <a:gd name="T3" fmla="*/ 0 h 3"/>
                <a:gd name="T4" fmla="*/ 3942 w 4"/>
                <a:gd name="T5" fmla="*/ 11825 h 3"/>
                <a:gd name="T6" fmla="*/ 15767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4" y="0"/>
                  </a:moveTo>
                  <a:lnTo>
                    <a:pt x="0" y="0"/>
                  </a:lnTo>
                  <a:lnTo>
                    <a:pt x="1" y="3"/>
                  </a:lnTo>
                  <a:lnTo>
                    <a:pt x="4"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73" name="Freeform 283"/>
            <p:cNvSpPr/>
            <p:nvPr/>
          </p:nvSpPr>
          <p:spPr bwMode="auto">
            <a:xfrm>
              <a:off x="1925574" y="5667945"/>
              <a:ext cx="67011" cy="145847"/>
            </a:xfrm>
            <a:custGeom>
              <a:avLst/>
              <a:gdLst>
                <a:gd name="T0" fmla="*/ 55843 w 12"/>
                <a:gd name="T1" fmla="*/ 75624 h 27"/>
                <a:gd name="T2" fmla="*/ 50258 w 12"/>
                <a:gd name="T3" fmla="*/ 59419 h 27"/>
                <a:gd name="T4" fmla="*/ 44674 w 12"/>
                <a:gd name="T5" fmla="*/ 70223 h 27"/>
                <a:gd name="T6" fmla="*/ 44674 w 12"/>
                <a:gd name="T7" fmla="*/ 54017 h 27"/>
                <a:gd name="T8" fmla="*/ 27921 w 12"/>
                <a:gd name="T9" fmla="*/ 32410 h 27"/>
                <a:gd name="T10" fmla="*/ 22337 w 12"/>
                <a:gd name="T11" fmla="*/ 37812 h 27"/>
                <a:gd name="T12" fmla="*/ 22337 w 12"/>
                <a:gd name="T13" fmla="*/ 21607 h 27"/>
                <a:gd name="T14" fmla="*/ 0 w 12"/>
                <a:gd name="T15" fmla="*/ 0 h 27"/>
                <a:gd name="T16" fmla="*/ 5584 w 12"/>
                <a:gd name="T17" fmla="*/ 48616 h 27"/>
                <a:gd name="T18" fmla="*/ 22337 w 12"/>
                <a:gd name="T19" fmla="*/ 54017 h 27"/>
                <a:gd name="T20" fmla="*/ 5584 w 12"/>
                <a:gd name="T21" fmla="*/ 59419 h 27"/>
                <a:gd name="T22" fmla="*/ 16753 w 12"/>
                <a:gd name="T23" fmla="*/ 75624 h 27"/>
                <a:gd name="T24" fmla="*/ 33506 w 12"/>
                <a:gd name="T25" fmla="*/ 91830 h 27"/>
                <a:gd name="T26" fmla="*/ 22337 w 12"/>
                <a:gd name="T27" fmla="*/ 91830 h 27"/>
                <a:gd name="T28" fmla="*/ 27921 w 12"/>
                <a:gd name="T29" fmla="*/ 108035 h 27"/>
                <a:gd name="T30" fmla="*/ 50258 w 12"/>
                <a:gd name="T31" fmla="*/ 118838 h 27"/>
                <a:gd name="T32" fmla="*/ 39090 w 12"/>
                <a:gd name="T33" fmla="*/ 118838 h 27"/>
                <a:gd name="T34" fmla="*/ 67011 w 12"/>
                <a:gd name="T35" fmla="*/ 145847 h 27"/>
                <a:gd name="T36" fmla="*/ 61427 w 12"/>
                <a:gd name="T37" fmla="*/ 91830 h 27"/>
                <a:gd name="T38" fmla="*/ 50258 w 12"/>
                <a:gd name="T39" fmla="*/ 97231 h 27"/>
                <a:gd name="T40" fmla="*/ 55843 w 12"/>
                <a:gd name="T41" fmla="*/ 75624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27"/>
                <a:gd name="T65" fmla="*/ 12 w 12"/>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27">
                  <a:moveTo>
                    <a:pt x="10" y="14"/>
                  </a:moveTo>
                  <a:cubicBezTo>
                    <a:pt x="10" y="13"/>
                    <a:pt x="9" y="13"/>
                    <a:pt x="9" y="11"/>
                  </a:cubicBezTo>
                  <a:cubicBezTo>
                    <a:pt x="8" y="13"/>
                    <a:pt x="8" y="13"/>
                    <a:pt x="8" y="13"/>
                  </a:cubicBezTo>
                  <a:cubicBezTo>
                    <a:pt x="8" y="10"/>
                    <a:pt x="8" y="10"/>
                    <a:pt x="8" y="10"/>
                  </a:cubicBezTo>
                  <a:cubicBezTo>
                    <a:pt x="7" y="8"/>
                    <a:pt x="6" y="7"/>
                    <a:pt x="5" y="6"/>
                  </a:cubicBezTo>
                  <a:cubicBezTo>
                    <a:pt x="4" y="7"/>
                    <a:pt x="4" y="7"/>
                    <a:pt x="4" y="7"/>
                  </a:cubicBezTo>
                  <a:cubicBezTo>
                    <a:pt x="4" y="4"/>
                    <a:pt x="4" y="4"/>
                    <a:pt x="4" y="4"/>
                  </a:cubicBezTo>
                  <a:cubicBezTo>
                    <a:pt x="2" y="2"/>
                    <a:pt x="0" y="0"/>
                    <a:pt x="0" y="0"/>
                  </a:cubicBezTo>
                  <a:cubicBezTo>
                    <a:pt x="0" y="0"/>
                    <a:pt x="0" y="4"/>
                    <a:pt x="1" y="9"/>
                  </a:cubicBezTo>
                  <a:cubicBezTo>
                    <a:pt x="4" y="10"/>
                    <a:pt x="4" y="10"/>
                    <a:pt x="4" y="10"/>
                  </a:cubicBezTo>
                  <a:cubicBezTo>
                    <a:pt x="1" y="11"/>
                    <a:pt x="1" y="11"/>
                    <a:pt x="1" y="11"/>
                  </a:cubicBezTo>
                  <a:cubicBezTo>
                    <a:pt x="2" y="12"/>
                    <a:pt x="3" y="13"/>
                    <a:pt x="3" y="14"/>
                  </a:cubicBezTo>
                  <a:cubicBezTo>
                    <a:pt x="6" y="17"/>
                    <a:pt x="6" y="17"/>
                    <a:pt x="6" y="17"/>
                  </a:cubicBezTo>
                  <a:cubicBezTo>
                    <a:pt x="4" y="17"/>
                    <a:pt x="4" y="17"/>
                    <a:pt x="4" y="17"/>
                  </a:cubicBezTo>
                  <a:cubicBezTo>
                    <a:pt x="4" y="18"/>
                    <a:pt x="5" y="19"/>
                    <a:pt x="5" y="20"/>
                  </a:cubicBezTo>
                  <a:cubicBezTo>
                    <a:pt x="9" y="22"/>
                    <a:pt x="9" y="22"/>
                    <a:pt x="9" y="22"/>
                  </a:cubicBezTo>
                  <a:cubicBezTo>
                    <a:pt x="7" y="22"/>
                    <a:pt x="7" y="22"/>
                    <a:pt x="7" y="22"/>
                  </a:cubicBezTo>
                  <a:cubicBezTo>
                    <a:pt x="8" y="24"/>
                    <a:pt x="10" y="25"/>
                    <a:pt x="12" y="27"/>
                  </a:cubicBezTo>
                  <a:cubicBezTo>
                    <a:pt x="12" y="23"/>
                    <a:pt x="12" y="19"/>
                    <a:pt x="11" y="17"/>
                  </a:cubicBezTo>
                  <a:cubicBezTo>
                    <a:pt x="9" y="18"/>
                    <a:pt x="9" y="18"/>
                    <a:pt x="9" y="18"/>
                  </a:cubicBezTo>
                  <a:lnTo>
                    <a:pt x="10" y="14"/>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74" name="Freeform 284"/>
            <p:cNvSpPr/>
            <p:nvPr/>
          </p:nvSpPr>
          <p:spPr bwMode="auto">
            <a:xfrm>
              <a:off x="1988643" y="5742839"/>
              <a:ext cx="0" cy="3942"/>
            </a:xfrm>
            <a:custGeom>
              <a:avLst/>
              <a:gdLst>
                <a:gd name="T0" fmla="*/ 3942 h 1"/>
                <a:gd name="T1" fmla="*/ 0 h 1"/>
                <a:gd name="T2" fmla="*/ 3942 h 1"/>
                <a:gd name="T3" fmla="*/ 3942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lnTo>
                    <a:pt x="0" y="0"/>
                  </a:lnTo>
                  <a:lnTo>
                    <a:pt x="0" y="1"/>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75" name="Freeform 285"/>
            <p:cNvSpPr/>
            <p:nvPr/>
          </p:nvSpPr>
          <p:spPr bwMode="auto">
            <a:xfrm>
              <a:off x="1988643" y="5790141"/>
              <a:ext cx="3942" cy="15767"/>
            </a:xfrm>
            <a:custGeom>
              <a:avLst/>
              <a:gdLst>
                <a:gd name="T0" fmla="*/ 3942 w 1"/>
                <a:gd name="T1" fmla="*/ 15767 h 3"/>
                <a:gd name="T2" fmla="*/ 0 w 1"/>
                <a:gd name="T3" fmla="*/ 0 h 3"/>
                <a:gd name="T4" fmla="*/ 3942 w 1"/>
                <a:gd name="T5" fmla="*/ 15767 h 3"/>
                <a:gd name="T6" fmla="*/ 0 60000 65536"/>
                <a:gd name="T7" fmla="*/ 0 60000 65536"/>
                <a:gd name="T8" fmla="*/ 0 60000 65536"/>
                <a:gd name="T9" fmla="*/ 0 w 1"/>
                <a:gd name="T10" fmla="*/ 0 h 3"/>
                <a:gd name="T11" fmla="*/ 1 w 1"/>
                <a:gd name="T12" fmla="*/ 3 h 3"/>
              </a:gdLst>
              <a:ahLst/>
              <a:cxnLst>
                <a:cxn ang="T6">
                  <a:pos x="T0" y="T1"/>
                </a:cxn>
                <a:cxn ang="T7">
                  <a:pos x="T2" y="T3"/>
                </a:cxn>
                <a:cxn ang="T8">
                  <a:pos x="T4" y="T5"/>
                </a:cxn>
              </a:cxnLst>
              <a:rect l="T9" t="T10" r="T11" b="T12"/>
              <a:pathLst>
                <a:path w="1" h="3">
                  <a:moveTo>
                    <a:pt x="1" y="3"/>
                  </a:moveTo>
                  <a:cubicBezTo>
                    <a:pt x="0" y="0"/>
                    <a:pt x="0" y="0"/>
                    <a:pt x="0" y="0"/>
                  </a:cubicBezTo>
                  <a:cubicBezTo>
                    <a:pt x="0" y="1"/>
                    <a:pt x="1" y="2"/>
                    <a:pt x="1"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76" name="Freeform 286"/>
            <p:cNvSpPr/>
            <p:nvPr/>
          </p:nvSpPr>
          <p:spPr bwMode="auto">
            <a:xfrm>
              <a:off x="1976817" y="5656119"/>
              <a:ext cx="39418" cy="157672"/>
            </a:xfrm>
            <a:custGeom>
              <a:avLst/>
              <a:gdLst>
                <a:gd name="T0" fmla="*/ 39418 w 7"/>
                <a:gd name="T1" fmla="*/ 70681 h 29"/>
                <a:gd name="T2" fmla="*/ 28156 w 7"/>
                <a:gd name="T3" fmla="*/ 76118 h 29"/>
                <a:gd name="T4" fmla="*/ 39418 w 7"/>
                <a:gd name="T5" fmla="*/ 65244 h 29"/>
                <a:gd name="T6" fmla="*/ 33787 w 7"/>
                <a:gd name="T7" fmla="*/ 38059 h 29"/>
                <a:gd name="T8" fmla="*/ 22525 w 7"/>
                <a:gd name="T9" fmla="*/ 43496 h 29"/>
                <a:gd name="T10" fmla="*/ 33787 w 7"/>
                <a:gd name="T11" fmla="*/ 27185 h 29"/>
                <a:gd name="T12" fmla="*/ 16893 w 7"/>
                <a:gd name="T13" fmla="*/ 0 h 29"/>
                <a:gd name="T14" fmla="*/ 5631 w 7"/>
                <a:gd name="T15" fmla="*/ 43496 h 29"/>
                <a:gd name="T16" fmla="*/ 16893 w 7"/>
                <a:gd name="T17" fmla="*/ 54370 h 29"/>
                <a:gd name="T18" fmla="*/ 0 w 7"/>
                <a:gd name="T19" fmla="*/ 54370 h 29"/>
                <a:gd name="T20" fmla="*/ 0 w 7"/>
                <a:gd name="T21" fmla="*/ 70681 h 29"/>
                <a:gd name="T22" fmla="*/ 11262 w 7"/>
                <a:gd name="T23" fmla="*/ 86991 h 29"/>
                <a:gd name="T24" fmla="*/ 11262 w 7"/>
                <a:gd name="T25" fmla="*/ 92428 h 29"/>
                <a:gd name="T26" fmla="*/ 11262 w 7"/>
                <a:gd name="T27" fmla="*/ 92428 h 29"/>
                <a:gd name="T28" fmla="*/ 16893 w 7"/>
                <a:gd name="T29" fmla="*/ 157672 h 29"/>
                <a:gd name="T30" fmla="*/ 39418 w 7"/>
                <a:gd name="T31" fmla="*/ 103302 h 29"/>
                <a:gd name="T32" fmla="*/ 28156 w 7"/>
                <a:gd name="T33" fmla="*/ 108739 h 29"/>
                <a:gd name="T34" fmla="*/ 39418 w 7"/>
                <a:gd name="T35" fmla="*/ 92428 h 29"/>
                <a:gd name="T36" fmla="*/ 39418 w 7"/>
                <a:gd name="T37" fmla="*/ 70681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29"/>
                <a:gd name="T59" fmla="*/ 7 w 7"/>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29">
                  <a:moveTo>
                    <a:pt x="7" y="13"/>
                  </a:moveTo>
                  <a:cubicBezTo>
                    <a:pt x="5" y="14"/>
                    <a:pt x="5" y="14"/>
                    <a:pt x="5" y="14"/>
                  </a:cubicBezTo>
                  <a:cubicBezTo>
                    <a:pt x="7" y="12"/>
                    <a:pt x="7" y="12"/>
                    <a:pt x="7" y="12"/>
                  </a:cubicBezTo>
                  <a:cubicBezTo>
                    <a:pt x="7" y="10"/>
                    <a:pt x="6" y="8"/>
                    <a:pt x="6" y="7"/>
                  </a:cubicBezTo>
                  <a:cubicBezTo>
                    <a:pt x="4" y="8"/>
                    <a:pt x="4" y="8"/>
                    <a:pt x="4" y="8"/>
                  </a:cubicBezTo>
                  <a:cubicBezTo>
                    <a:pt x="6" y="5"/>
                    <a:pt x="6" y="5"/>
                    <a:pt x="6" y="5"/>
                  </a:cubicBezTo>
                  <a:cubicBezTo>
                    <a:pt x="5" y="2"/>
                    <a:pt x="3" y="0"/>
                    <a:pt x="3" y="0"/>
                  </a:cubicBezTo>
                  <a:cubicBezTo>
                    <a:pt x="3" y="0"/>
                    <a:pt x="2" y="4"/>
                    <a:pt x="1" y="8"/>
                  </a:cubicBezTo>
                  <a:cubicBezTo>
                    <a:pt x="3" y="10"/>
                    <a:pt x="3" y="10"/>
                    <a:pt x="3" y="10"/>
                  </a:cubicBezTo>
                  <a:cubicBezTo>
                    <a:pt x="0" y="10"/>
                    <a:pt x="0" y="10"/>
                    <a:pt x="0" y="10"/>
                  </a:cubicBezTo>
                  <a:cubicBezTo>
                    <a:pt x="0" y="11"/>
                    <a:pt x="0" y="12"/>
                    <a:pt x="0" y="13"/>
                  </a:cubicBezTo>
                  <a:cubicBezTo>
                    <a:pt x="0" y="14"/>
                    <a:pt x="1" y="15"/>
                    <a:pt x="2" y="16"/>
                  </a:cubicBezTo>
                  <a:cubicBezTo>
                    <a:pt x="2" y="17"/>
                    <a:pt x="2" y="17"/>
                    <a:pt x="2" y="17"/>
                  </a:cubicBezTo>
                  <a:cubicBezTo>
                    <a:pt x="2" y="17"/>
                    <a:pt x="2" y="17"/>
                    <a:pt x="2" y="17"/>
                  </a:cubicBezTo>
                  <a:cubicBezTo>
                    <a:pt x="3" y="20"/>
                    <a:pt x="4" y="24"/>
                    <a:pt x="3" y="29"/>
                  </a:cubicBezTo>
                  <a:cubicBezTo>
                    <a:pt x="6" y="25"/>
                    <a:pt x="6" y="23"/>
                    <a:pt x="7" y="19"/>
                  </a:cubicBezTo>
                  <a:cubicBezTo>
                    <a:pt x="5" y="20"/>
                    <a:pt x="5" y="20"/>
                    <a:pt x="5" y="20"/>
                  </a:cubicBezTo>
                  <a:cubicBezTo>
                    <a:pt x="7" y="17"/>
                    <a:pt x="7" y="17"/>
                    <a:pt x="7" y="17"/>
                  </a:cubicBezTo>
                  <a:cubicBezTo>
                    <a:pt x="7" y="16"/>
                    <a:pt x="7" y="15"/>
                    <a:pt x="7" y="1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77" name="Freeform 287"/>
            <p:cNvSpPr/>
            <p:nvPr/>
          </p:nvSpPr>
          <p:spPr bwMode="auto">
            <a:xfrm>
              <a:off x="1992584" y="5805908"/>
              <a:ext cx="0" cy="7884"/>
            </a:xfrm>
            <a:custGeom>
              <a:avLst/>
              <a:gdLst>
                <a:gd name="T0" fmla="*/ 7884 h 2"/>
                <a:gd name="T1" fmla="*/ 7884 h 2"/>
                <a:gd name="T2" fmla="*/ 0 h 2"/>
                <a:gd name="T3" fmla="*/ 7884 h 2"/>
                <a:gd name="T4" fmla="*/ 0 60000 65536"/>
                <a:gd name="T5" fmla="*/ 0 60000 65536"/>
                <a:gd name="T6" fmla="*/ 0 60000 65536"/>
                <a:gd name="T7" fmla="*/ 0 60000 65536"/>
                <a:gd name="T8" fmla="*/ 0 h 2"/>
                <a:gd name="T9" fmla="*/ 2 h 2"/>
              </a:gdLst>
              <a:ahLst/>
              <a:cxnLst>
                <a:cxn ang="T4">
                  <a:pos x="0" y="T0"/>
                </a:cxn>
                <a:cxn ang="T5">
                  <a:pos x="0" y="T1"/>
                </a:cxn>
                <a:cxn ang="T6">
                  <a:pos x="0" y="T2"/>
                </a:cxn>
                <a:cxn ang="T7">
                  <a:pos x="0" y="T3"/>
                </a:cxn>
              </a:cxnLst>
              <a:rect l="0" t="T8" r="0" b="T9"/>
              <a:pathLst>
                <a:path h="2">
                  <a:moveTo>
                    <a:pt x="0" y="2"/>
                  </a:moveTo>
                  <a:lnTo>
                    <a:pt x="0" y="2"/>
                  </a:lnTo>
                  <a:lnTo>
                    <a:pt x="0" y="0"/>
                  </a:lnTo>
                  <a:lnTo>
                    <a:pt x="0" y="2"/>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78" name="Freeform 288"/>
            <p:cNvSpPr/>
            <p:nvPr/>
          </p:nvSpPr>
          <p:spPr bwMode="auto">
            <a:xfrm>
              <a:off x="1901923" y="6026649"/>
              <a:ext cx="291693" cy="137963"/>
            </a:xfrm>
            <a:custGeom>
              <a:avLst/>
              <a:gdLst>
                <a:gd name="T0" fmla="*/ 54017 w 54"/>
                <a:gd name="T1" fmla="*/ 132657 h 26"/>
                <a:gd name="T2" fmla="*/ 5402 w 54"/>
                <a:gd name="T3" fmla="*/ 106125 h 26"/>
                <a:gd name="T4" fmla="*/ 32410 w 54"/>
                <a:gd name="T5" fmla="*/ 53063 h 26"/>
                <a:gd name="T6" fmla="*/ 237676 w 54"/>
                <a:gd name="T7" fmla="*/ 0 h 26"/>
                <a:gd name="T8" fmla="*/ 286291 w 54"/>
                <a:gd name="T9" fmla="*/ 31838 h 26"/>
                <a:gd name="T10" fmla="*/ 259283 w 54"/>
                <a:gd name="T11" fmla="*/ 84900 h 26"/>
                <a:gd name="T12" fmla="*/ 54017 w 54"/>
                <a:gd name="T13" fmla="*/ 132657 h 26"/>
                <a:gd name="T14" fmla="*/ 0 60000 65536"/>
                <a:gd name="T15" fmla="*/ 0 60000 65536"/>
                <a:gd name="T16" fmla="*/ 0 60000 65536"/>
                <a:gd name="T17" fmla="*/ 0 60000 65536"/>
                <a:gd name="T18" fmla="*/ 0 60000 65536"/>
                <a:gd name="T19" fmla="*/ 0 60000 65536"/>
                <a:gd name="T20" fmla="*/ 0 60000 65536"/>
                <a:gd name="T21" fmla="*/ 0 w 54"/>
                <a:gd name="T22" fmla="*/ 0 h 26"/>
                <a:gd name="T23" fmla="*/ 54 w 5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26">
                  <a:moveTo>
                    <a:pt x="10" y="25"/>
                  </a:moveTo>
                  <a:cubicBezTo>
                    <a:pt x="6" y="26"/>
                    <a:pt x="2" y="24"/>
                    <a:pt x="1" y="20"/>
                  </a:cubicBezTo>
                  <a:cubicBezTo>
                    <a:pt x="0" y="16"/>
                    <a:pt x="2" y="11"/>
                    <a:pt x="6" y="10"/>
                  </a:cubicBezTo>
                  <a:cubicBezTo>
                    <a:pt x="44" y="0"/>
                    <a:pt x="44" y="0"/>
                    <a:pt x="44" y="0"/>
                  </a:cubicBezTo>
                  <a:cubicBezTo>
                    <a:pt x="48" y="0"/>
                    <a:pt x="52" y="2"/>
                    <a:pt x="53" y="6"/>
                  </a:cubicBezTo>
                  <a:cubicBezTo>
                    <a:pt x="54" y="10"/>
                    <a:pt x="52" y="15"/>
                    <a:pt x="48" y="16"/>
                  </a:cubicBezTo>
                  <a:lnTo>
                    <a:pt x="10" y="25"/>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79" name="Freeform 289"/>
            <p:cNvSpPr/>
            <p:nvPr/>
          </p:nvSpPr>
          <p:spPr bwMode="auto">
            <a:xfrm>
              <a:off x="2016235" y="6006940"/>
              <a:ext cx="94603" cy="35476"/>
            </a:xfrm>
            <a:custGeom>
              <a:avLst/>
              <a:gdLst>
                <a:gd name="T0" fmla="*/ 57813 w 18"/>
                <a:gd name="T1" fmla="*/ 5068 h 7"/>
                <a:gd name="T2" fmla="*/ 0 w 18"/>
                <a:gd name="T3" fmla="*/ 35476 h 7"/>
                <a:gd name="T4" fmla="*/ 94603 w 18"/>
                <a:gd name="T5" fmla="*/ 5068 h 7"/>
                <a:gd name="T6" fmla="*/ 57813 w 18"/>
                <a:gd name="T7" fmla="*/ 5068 h 7"/>
                <a:gd name="T8" fmla="*/ 0 60000 65536"/>
                <a:gd name="T9" fmla="*/ 0 60000 65536"/>
                <a:gd name="T10" fmla="*/ 0 60000 65536"/>
                <a:gd name="T11" fmla="*/ 0 60000 65536"/>
                <a:gd name="T12" fmla="*/ 0 w 18"/>
                <a:gd name="T13" fmla="*/ 0 h 7"/>
                <a:gd name="T14" fmla="*/ 18 w 18"/>
                <a:gd name="T15" fmla="*/ 7 h 7"/>
              </a:gdLst>
              <a:ahLst/>
              <a:cxnLst>
                <a:cxn ang="T8">
                  <a:pos x="T0" y="T1"/>
                </a:cxn>
                <a:cxn ang="T9">
                  <a:pos x="T2" y="T3"/>
                </a:cxn>
                <a:cxn ang="T10">
                  <a:pos x="T4" y="T5"/>
                </a:cxn>
                <a:cxn ang="T11">
                  <a:pos x="T6" y="T7"/>
                </a:cxn>
              </a:cxnLst>
              <a:rect l="T12" t="T13" r="T14" b="T15"/>
              <a:pathLst>
                <a:path w="18" h="7">
                  <a:moveTo>
                    <a:pt x="11" y="1"/>
                  </a:moveTo>
                  <a:cubicBezTo>
                    <a:pt x="0" y="7"/>
                    <a:pt x="0" y="7"/>
                    <a:pt x="0" y="7"/>
                  </a:cubicBezTo>
                  <a:cubicBezTo>
                    <a:pt x="18" y="1"/>
                    <a:pt x="18" y="1"/>
                    <a:pt x="18" y="1"/>
                  </a:cubicBezTo>
                  <a:cubicBezTo>
                    <a:pt x="16" y="0"/>
                    <a:pt x="13" y="0"/>
                    <a:pt x="11"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80" name="Freeform 290"/>
            <p:cNvSpPr/>
            <p:nvPr/>
          </p:nvSpPr>
          <p:spPr bwMode="auto">
            <a:xfrm>
              <a:off x="1976817" y="6105485"/>
              <a:ext cx="342937" cy="540027"/>
            </a:xfrm>
            <a:custGeom>
              <a:avLst/>
              <a:gdLst>
                <a:gd name="T0" fmla="*/ 332050 w 63"/>
                <a:gd name="T1" fmla="*/ 286214 h 100"/>
                <a:gd name="T2" fmla="*/ 293946 w 63"/>
                <a:gd name="T3" fmla="*/ 264613 h 100"/>
                <a:gd name="T4" fmla="*/ 223181 w 63"/>
                <a:gd name="T5" fmla="*/ 264613 h 100"/>
                <a:gd name="T6" fmla="*/ 223181 w 63"/>
                <a:gd name="T7" fmla="*/ 0 h 100"/>
                <a:gd name="T8" fmla="*/ 190521 w 63"/>
                <a:gd name="T9" fmla="*/ 21601 h 100"/>
                <a:gd name="T10" fmla="*/ 0 w 63"/>
                <a:gd name="T11" fmla="*/ 75604 h 100"/>
                <a:gd name="T12" fmla="*/ 0 w 63"/>
                <a:gd name="T13" fmla="*/ 280814 h 100"/>
                <a:gd name="T14" fmla="*/ 92539 w 63"/>
                <a:gd name="T15" fmla="*/ 367218 h 100"/>
                <a:gd name="T16" fmla="*/ 97982 w 63"/>
                <a:gd name="T17" fmla="*/ 367218 h 100"/>
                <a:gd name="T18" fmla="*/ 108869 w 63"/>
                <a:gd name="T19" fmla="*/ 367218 h 100"/>
                <a:gd name="T20" fmla="*/ 234068 w 63"/>
                <a:gd name="T21" fmla="*/ 367218 h 100"/>
                <a:gd name="T22" fmla="*/ 234068 w 63"/>
                <a:gd name="T23" fmla="*/ 496825 h 100"/>
                <a:gd name="T24" fmla="*/ 283059 w 63"/>
                <a:gd name="T25" fmla="*/ 540027 h 100"/>
                <a:gd name="T26" fmla="*/ 293946 w 63"/>
                <a:gd name="T27" fmla="*/ 540027 h 100"/>
                <a:gd name="T28" fmla="*/ 342937 w 63"/>
                <a:gd name="T29" fmla="*/ 496825 h 100"/>
                <a:gd name="T30" fmla="*/ 342937 w 63"/>
                <a:gd name="T31" fmla="*/ 313216 h 100"/>
                <a:gd name="T32" fmla="*/ 332050 w 63"/>
                <a:gd name="T33" fmla="*/ 286214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00"/>
                <a:gd name="T53" fmla="*/ 63 w 63"/>
                <a:gd name="T54" fmla="*/ 100 h 1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00">
                  <a:moveTo>
                    <a:pt x="61" y="53"/>
                  </a:moveTo>
                  <a:cubicBezTo>
                    <a:pt x="59" y="51"/>
                    <a:pt x="56" y="49"/>
                    <a:pt x="54" y="49"/>
                  </a:cubicBezTo>
                  <a:cubicBezTo>
                    <a:pt x="41" y="49"/>
                    <a:pt x="41" y="49"/>
                    <a:pt x="41" y="49"/>
                  </a:cubicBezTo>
                  <a:cubicBezTo>
                    <a:pt x="41" y="0"/>
                    <a:pt x="41" y="0"/>
                    <a:pt x="41" y="0"/>
                  </a:cubicBezTo>
                  <a:cubicBezTo>
                    <a:pt x="39" y="3"/>
                    <a:pt x="37" y="4"/>
                    <a:pt x="35" y="4"/>
                  </a:cubicBezTo>
                  <a:cubicBezTo>
                    <a:pt x="0" y="14"/>
                    <a:pt x="0" y="14"/>
                    <a:pt x="0" y="14"/>
                  </a:cubicBezTo>
                  <a:cubicBezTo>
                    <a:pt x="0" y="52"/>
                    <a:pt x="0" y="52"/>
                    <a:pt x="0" y="52"/>
                  </a:cubicBezTo>
                  <a:cubicBezTo>
                    <a:pt x="0" y="61"/>
                    <a:pt x="7" y="68"/>
                    <a:pt x="17" y="68"/>
                  </a:cubicBezTo>
                  <a:cubicBezTo>
                    <a:pt x="18" y="68"/>
                    <a:pt x="18" y="68"/>
                    <a:pt x="18" y="68"/>
                  </a:cubicBezTo>
                  <a:cubicBezTo>
                    <a:pt x="18" y="68"/>
                    <a:pt x="20" y="68"/>
                    <a:pt x="20" y="68"/>
                  </a:cubicBezTo>
                  <a:cubicBezTo>
                    <a:pt x="43" y="68"/>
                    <a:pt x="43" y="68"/>
                    <a:pt x="43" y="68"/>
                  </a:cubicBezTo>
                  <a:cubicBezTo>
                    <a:pt x="43" y="92"/>
                    <a:pt x="43" y="92"/>
                    <a:pt x="43" y="92"/>
                  </a:cubicBezTo>
                  <a:cubicBezTo>
                    <a:pt x="43" y="96"/>
                    <a:pt x="47" y="100"/>
                    <a:pt x="52" y="100"/>
                  </a:cubicBezTo>
                  <a:cubicBezTo>
                    <a:pt x="54" y="100"/>
                    <a:pt x="54" y="100"/>
                    <a:pt x="54" y="100"/>
                  </a:cubicBezTo>
                  <a:cubicBezTo>
                    <a:pt x="59" y="100"/>
                    <a:pt x="63" y="96"/>
                    <a:pt x="63" y="92"/>
                  </a:cubicBezTo>
                  <a:cubicBezTo>
                    <a:pt x="63" y="58"/>
                    <a:pt x="63" y="58"/>
                    <a:pt x="63" y="58"/>
                  </a:cubicBezTo>
                  <a:cubicBezTo>
                    <a:pt x="63" y="56"/>
                    <a:pt x="62" y="54"/>
                    <a:pt x="61" y="5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81" name="Freeform 291"/>
            <p:cNvSpPr/>
            <p:nvPr/>
          </p:nvSpPr>
          <p:spPr bwMode="auto">
            <a:xfrm>
              <a:off x="2106897" y="5963580"/>
              <a:ext cx="469074" cy="118254"/>
            </a:xfrm>
            <a:custGeom>
              <a:avLst/>
              <a:gdLst>
                <a:gd name="T0" fmla="*/ 469074 w 119"/>
                <a:gd name="T1" fmla="*/ 0 h 30"/>
                <a:gd name="T2" fmla="*/ 0 w 119"/>
                <a:gd name="T3" fmla="*/ 118254 h 30"/>
                <a:gd name="T4" fmla="*/ 0 w 119"/>
                <a:gd name="T5" fmla="*/ 106429 h 30"/>
                <a:gd name="T6" fmla="*/ 469074 w 119"/>
                <a:gd name="T7" fmla="*/ 0 h 30"/>
                <a:gd name="T8" fmla="*/ 469074 w 119"/>
                <a:gd name="T9" fmla="*/ 0 h 30"/>
                <a:gd name="T10" fmla="*/ 0 60000 65536"/>
                <a:gd name="T11" fmla="*/ 0 60000 65536"/>
                <a:gd name="T12" fmla="*/ 0 60000 65536"/>
                <a:gd name="T13" fmla="*/ 0 60000 65536"/>
                <a:gd name="T14" fmla="*/ 0 60000 65536"/>
                <a:gd name="T15" fmla="*/ 0 w 119"/>
                <a:gd name="T16" fmla="*/ 0 h 30"/>
                <a:gd name="T17" fmla="*/ 119 w 119"/>
                <a:gd name="T18" fmla="*/ 30 h 30"/>
              </a:gdLst>
              <a:ahLst/>
              <a:cxnLst>
                <a:cxn ang="T10">
                  <a:pos x="T0" y="T1"/>
                </a:cxn>
                <a:cxn ang="T11">
                  <a:pos x="T2" y="T3"/>
                </a:cxn>
                <a:cxn ang="T12">
                  <a:pos x="T4" y="T5"/>
                </a:cxn>
                <a:cxn ang="T13">
                  <a:pos x="T6" y="T7"/>
                </a:cxn>
                <a:cxn ang="T14">
                  <a:pos x="T8" y="T9"/>
                </a:cxn>
              </a:cxnLst>
              <a:rect l="T15" t="T16" r="T17" b="T18"/>
              <a:pathLst>
                <a:path w="119" h="30">
                  <a:moveTo>
                    <a:pt x="119" y="0"/>
                  </a:moveTo>
                  <a:lnTo>
                    <a:pt x="0" y="30"/>
                  </a:lnTo>
                  <a:lnTo>
                    <a:pt x="0" y="27"/>
                  </a:lnTo>
                  <a:lnTo>
                    <a:pt x="119"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82" name="Freeform 292"/>
            <p:cNvSpPr/>
            <p:nvPr/>
          </p:nvSpPr>
          <p:spPr bwMode="auto">
            <a:xfrm>
              <a:off x="2205442" y="5967522"/>
              <a:ext cx="275926" cy="70952"/>
            </a:xfrm>
            <a:custGeom>
              <a:avLst/>
              <a:gdLst>
                <a:gd name="T0" fmla="*/ 265105 w 51"/>
                <a:gd name="T1" fmla="*/ 0 h 13"/>
                <a:gd name="T2" fmla="*/ 108206 w 51"/>
                <a:gd name="T3" fmla="*/ 27289 h 13"/>
                <a:gd name="T4" fmla="*/ 0 w 51"/>
                <a:gd name="T5" fmla="*/ 38205 h 13"/>
                <a:gd name="T6" fmla="*/ 10821 w 51"/>
                <a:gd name="T7" fmla="*/ 70952 h 13"/>
                <a:gd name="T8" fmla="*/ 275926 w 51"/>
                <a:gd name="T9" fmla="*/ 0 h 13"/>
                <a:gd name="T10" fmla="*/ 265105 w 51"/>
                <a:gd name="T11" fmla="*/ 0 h 13"/>
                <a:gd name="T12" fmla="*/ 0 60000 65536"/>
                <a:gd name="T13" fmla="*/ 0 60000 65536"/>
                <a:gd name="T14" fmla="*/ 0 60000 65536"/>
                <a:gd name="T15" fmla="*/ 0 60000 65536"/>
                <a:gd name="T16" fmla="*/ 0 60000 65536"/>
                <a:gd name="T17" fmla="*/ 0 60000 65536"/>
                <a:gd name="T18" fmla="*/ 0 w 51"/>
                <a:gd name="T19" fmla="*/ 0 h 13"/>
                <a:gd name="T20" fmla="*/ 51 w 5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1" h="13">
                  <a:moveTo>
                    <a:pt x="49" y="0"/>
                  </a:moveTo>
                  <a:cubicBezTo>
                    <a:pt x="20" y="5"/>
                    <a:pt x="20" y="5"/>
                    <a:pt x="20" y="5"/>
                  </a:cubicBezTo>
                  <a:cubicBezTo>
                    <a:pt x="0" y="7"/>
                    <a:pt x="0" y="7"/>
                    <a:pt x="0" y="7"/>
                  </a:cubicBezTo>
                  <a:cubicBezTo>
                    <a:pt x="1" y="8"/>
                    <a:pt x="2" y="10"/>
                    <a:pt x="2" y="13"/>
                  </a:cubicBezTo>
                  <a:cubicBezTo>
                    <a:pt x="51" y="0"/>
                    <a:pt x="51" y="0"/>
                    <a:pt x="51" y="0"/>
                  </a:cubicBezTo>
                  <a:lnTo>
                    <a:pt x="49" y="0"/>
                  </a:ln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83" name="Freeform 293"/>
            <p:cNvSpPr/>
            <p:nvPr/>
          </p:nvSpPr>
          <p:spPr bwMode="auto">
            <a:xfrm>
              <a:off x="2221209" y="5987231"/>
              <a:ext cx="299577" cy="98545"/>
            </a:xfrm>
            <a:custGeom>
              <a:avLst/>
              <a:gdLst>
                <a:gd name="T0" fmla="*/ 294130 w 55"/>
                <a:gd name="T1" fmla="*/ 0 h 18"/>
                <a:gd name="T2" fmla="*/ 0 w 55"/>
                <a:gd name="T3" fmla="*/ 76646 h 18"/>
                <a:gd name="T4" fmla="*/ 0 w 55"/>
                <a:gd name="T5" fmla="*/ 98545 h 18"/>
                <a:gd name="T6" fmla="*/ 98043 w 55"/>
                <a:gd name="T7" fmla="*/ 93070 h 18"/>
                <a:gd name="T8" fmla="*/ 103490 w 55"/>
                <a:gd name="T9" fmla="*/ 93070 h 18"/>
                <a:gd name="T10" fmla="*/ 261449 w 55"/>
                <a:gd name="T11" fmla="*/ 65697 h 18"/>
                <a:gd name="T12" fmla="*/ 299577 w 55"/>
                <a:gd name="T13" fmla="*/ 16424 h 18"/>
                <a:gd name="T14" fmla="*/ 294130 w 5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18"/>
                <a:gd name="T26" fmla="*/ 55 w 5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18">
                  <a:moveTo>
                    <a:pt x="54" y="0"/>
                  </a:moveTo>
                  <a:cubicBezTo>
                    <a:pt x="0" y="14"/>
                    <a:pt x="0" y="14"/>
                    <a:pt x="0" y="14"/>
                  </a:cubicBezTo>
                  <a:cubicBezTo>
                    <a:pt x="0" y="18"/>
                    <a:pt x="0" y="18"/>
                    <a:pt x="0" y="18"/>
                  </a:cubicBezTo>
                  <a:cubicBezTo>
                    <a:pt x="18" y="17"/>
                    <a:pt x="18" y="17"/>
                    <a:pt x="18" y="17"/>
                  </a:cubicBezTo>
                  <a:cubicBezTo>
                    <a:pt x="18" y="17"/>
                    <a:pt x="18" y="17"/>
                    <a:pt x="19" y="17"/>
                  </a:cubicBezTo>
                  <a:cubicBezTo>
                    <a:pt x="48" y="12"/>
                    <a:pt x="48" y="12"/>
                    <a:pt x="48" y="12"/>
                  </a:cubicBezTo>
                  <a:cubicBezTo>
                    <a:pt x="52" y="11"/>
                    <a:pt x="55" y="7"/>
                    <a:pt x="55" y="3"/>
                  </a:cubicBezTo>
                  <a:cubicBezTo>
                    <a:pt x="55" y="2"/>
                    <a:pt x="54" y="2"/>
                    <a:pt x="5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84" name="Freeform 294"/>
            <p:cNvSpPr/>
            <p:nvPr/>
          </p:nvSpPr>
          <p:spPr bwMode="auto">
            <a:xfrm>
              <a:off x="1980759" y="5971464"/>
              <a:ext cx="185265" cy="67011"/>
            </a:xfrm>
            <a:custGeom>
              <a:avLst/>
              <a:gdLst>
                <a:gd name="T0" fmla="*/ 130775 w 34"/>
                <a:gd name="T1" fmla="*/ 0 h 12"/>
                <a:gd name="T2" fmla="*/ 87184 w 34"/>
                <a:gd name="T3" fmla="*/ 0 h 12"/>
                <a:gd name="T4" fmla="*/ 0 w 34"/>
                <a:gd name="T5" fmla="*/ 67011 h 12"/>
                <a:gd name="T6" fmla="*/ 81735 w 34"/>
                <a:gd name="T7" fmla="*/ 22337 h 12"/>
                <a:gd name="T8" fmla="*/ 98081 w 34"/>
                <a:gd name="T9" fmla="*/ 16753 h 12"/>
                <a:gd name="T10" fmla="*/ 158020 w 34"/>
                <a:gd name="T11" fmla="*/ 39090 h 12"/>
                <a:gd name="T12" fmla="*/ 163469 w 34"/>
                <a:gd name="T13" fmla="*/ 33506 h 12"/>
                <a:gd name="T14" fmla="*/ 174367 w 34"/>
                <a:gd name="T15" fmla="*/ 39090 h 12"/>
                <a:gd name="T16" fmla="*/ 185265 w 34"/>
                <a:gd name="T17" fmla="*/ 16753 h 12"/>
                <a:gd name="T18" fmla="*/ 130775 w 34"/>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2"/>
                <a:gd name="T32" fmla="*/ 34 w 3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2">
                  <a:moveTo>
                    <a:pt x="24" y="0"/>
                  </a:moveTo>
                  <a:cubicBezTo>
                    <a:pt x="16" y="0"/>
                    <a:pt x="16" y="0"/>
                    <a:pt x="16" y="0"/>
                  </a:cubicBezTo>
                  <a:cubicBezTo>
                    <a:pt x="8" y="0"/>
                    <a:pt x="2" y="5"/>
                    <a:pt x="0" y="12"/>
                  </a:cubicBezTo>
                  <a:cubicBezTo>
                    <a:pt x="15" y="4"/>
                    <a:pt x="15" y="4"/>
                    <a:pt x="15" y="4"/>
                  </a:cubicBezTo>
                  <a:cubicBezTo>
                    <a:pt x="16" y="3"/>
                    <a:pt x="17" y="3"/>
                    <a:pt x="18" y="3"/>
                  </a:cubicBezTo>
                  <a:cubicBezTo>
                    <a:pt x="22" y="2"/>
                    <a:pt x="26" y="3"/>
                    <a:pt x="29" y="7"/>
                  </a:cubicBezTo>
                  <a:cubicBezTo>
                    <a:pt x="29" y="6"/>
                    <a:pt x="30" y="6"/>
                    <a:pt x="30" y="6"/>
                  </a:cubicBezTo>
                  <a:cubicBezTo>
                    <a:pt x="31" y="6"/>
                    <a:pt x="32" y="6"/>
                    <a:pt x="32" y="7"/>
                  </a:cubicBezTo>
                  <a:cubicBezTo>
                    <a:pt x="34" y="3"/>
                    <a:pt x="34" y="3"/>
                    <a:pt x="34" y="3"/>
                  </a:cubicBezTo>
                  <a:cubicBezTo>
                    <a:pt x="31" y="1"/>
                    <a:pt x="28" y="0"/>
                    <a:pt x="24" y="0"/>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85" name="Freeform 295"/>
            <p:cNvSpPr/>
            <p:nvPr/>
          </p:nvSpPr>
          <p:spPr bwMode="auto">
            <a:xfrm>
              <a:off x="2189675" y="6014823"/>
              <a:ext cx="0" cy="7884"/>
            </a:xfrm>
            <a:custGeom>
              <a:avLst/>
              <a:gdLst>
                <a:gd name="T0" fmla="*/ 7884 h 1"/>
                <a:gd name="T1" fmla="*/ 0 h 1"/>
                <a:gd name="T2" fmla="*/ 7884 h 1"/>
                <a:gd name="T3" fmla="*/ 7884 h 1"/>
                <a:gd name="T4" fmla="*/ 0 60000 65536"/>
                <a:gd name="T5" fmla="*/ 0 60000 65536"/>
                <a:gd name="T6" fmla="*/ 0 60000 65536"/>
                <a:gd name="T7" fmla="*/ 0 60000 65536"/>
                <a:gd name="T8" fmla="*/ 0 h 1"/>
                <a:gd name="T9" fmla="*/ 1 h 1"/>
              </a:gdLst>
              <a:ahLst/>
              <a:cxnLst>
                <a:cxn ang="T4">
                  <a:pos x="0" y="T0"/>
                </a:cxn>
                <a:cxn ang="T5">
                  <a:pos x="0" y="T1"/>
                </a:cxn>
                <a:cxn ang="T6">
                  <a:pos x="0" y="T2"/>
                </a:cxn>
                <a:cxn ang="T7">
                  <a:pos x="0" y="T3"/>
                </a:cxn>
              </a:cxnLst>
              <a:rect l="0" t="T8" r="0" b="T9"/>
              <a:pathLst>
                <a:path h="1">
                  <a:moveTo>
                    <a:pt x="0" y="1"/>
                  </a:moveTo>
                  <a:cubicBezTo>
                    <a:pt x="0" y="1"/>
                    <a:pt x="0" y="1"/>
                    <a:pt x="0" y="0"/>
                  </a:cubicBezTo>
                  <a:cubicBezTo>
                    <a:pt x="0" y="1"/>
                    <a:pt x="0" y="1"/>
                    <a:pt x="0" y="1"/>
                  </a:cubicBezTo>
                  <a:cubicBezTo>
                    <a:pt x="0" y="1"/>
                    <a:pt x="0" y="1"/>
                    <a:pt x="0"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86" name="Freeform 296"/>
            <p:cNvSpPr/>
            <p:nvPr/>
          </p:nvSpPr>
          <p:spPr bwMode="auto">
            <a:xfrm>
              <a:off x="2418299" y="6042416"/>
              <a:ext cx="118254" cy="299577"/>
            </a:xfrm>
            <a:custGeom>
              <a:avLst/>
              <a:gdLst>
                <a:gd name="T0" fmla="*/ 102128 w 22"/>
                <a:gd name="T1" fmla="*/ 16049 h 56"/>
                <a:gd name="T2" fmla="*/ 102128 w 22"/>
                <a:gd name="T3" fmla="*/ 0 h 56"/>
                <a:gd name="T4" fmla="*/ 96753 w 22"/>
                <a:gd name="T5" fmla="*/ 10699 h 56"/>
                <a:gd name="T6" fmla="*/ 107504 w 22"/>
                <a:gd name="T7" fmla="*/ 80244 h 56"/>
                <a:gd name="T8" fmla="*/ 91378 w 22"/>
                <a:gd name="T9" fmla="*/ 155138 h 56"/>
                <a:gd name="T10" fmla="*/ 43001 w 22"/>
                <a:gd name="T11" fmla="*/ 246081 h 56"/>
                <a:gd name="T12" fmla="*/ 0 w 22"/>
                <a:gd name="T13" fmla="*/ 299577 h 56"/>
                <a:gd name="T14" fmla="*/ 53752 w 22"/>
                <a:gd name="T15" fmla="*/ 246081 h 56"/>
                <a:gd name="T16" fmla="*/ 102128 w 22"/>
                <a:gd name="T17" fmla="*/ 160488 h 56"/>
                <a:gd name="T18" fmla="*/ 112879 w 22"/>
                <a:gd name="T19" fmla="*/ 80244 h 56"/>
                <a:gd name="T20" fmla="*/ 102128 w 22"/>
                <a:gd name="T21" fmla="*/ 16049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
                <a:gd name="T34" fmla="*/ 0 h 56"/>
                <a:gd name="T35" fmla="*/ 22 w 22"/>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 h="56">
                  <a:moveTo>
                    <a:pt x="19" y="3"/>
                  </a:moveTo>
                  <a:cubicBezTo>
                    <a:pt x="19" y="3"/>
                    <a:pt x="19" y="1"/>
                    <a:pt x="19" y="0"/>
                  </a:cubicBezTo>
                  <a:cubicBezTo>
                    <a:pt x="19" y="0"/>
                    <a:pt x="18" y="1"/>
                    <a:pt x="18" y="2"/>
                  </a:cubicBezTo>
                  <a:cubicBezTo>
                    <a:pt x="19" y="8"/>
                    <a:pt x="20" y="15"/>
                    <a:pt x="20" y="15"/>
                  </a:cubicBezTo>
                  <a:cubicBezTo>
                    <a:pt x="20" y="15"/>
                    <a:pt x="19" y="22"/>
                    <a:pt x="17" y="29"/>
                  </a:cubicBezTo>
                  <a:cubicBezTo>
                    <a:pt x="15" y="37"/>
                    <a:pt x="10" y="44"/>
                    <a:pt x="8" y="46"/>
                  </a:cubicBezTo>
                  <a:cubicBezTo>
                    <a:pt x="5" y="50"/>
                    <a:pt x="3" y="52"/>
                    <a:pt x="0" y="56"/>
                  </a:cubicBezTo>
                  <a:cubicBezTo>
                    <a:pt x="4" y="53"/>
                    <a:pt x="6" y="51"/>
                    <a:pt x="10" y="46"/>
                  </a:cubicBezTo>
                  <a:cubicBezTo>
                    <a:pt x="11" y="45"/>
                    <a:pt x="16" y="37"/>
                    <a:pt x="19" y="30"/>
                  </a:cubicBezTo>
                  <a:cubicBezTo>
                    <a:pt x="21" y="22"/>
                    <a:pt x="21" y="15"/>
                    <a:pt x="21" y="15"/>
                  </a:cubicBezTo>
                  <a:cubicBezTo>
                    <a:pt x="22" y="14"/>
                    <a:pt x="21" y="9"/>
                    <a:pt x="19" y="3"/>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87" name="Freeform 297"/>
            <p:cNvSpPr/>
            <p:nvPr/>
          </p:nvSpPr>
          <p:spPr bwMode="auto">
            <a:xfrm>
              <a:off x="2260627" y="5703421"/>
              <a:ext cx="236508" cy="260159"/>
            </a:xfrm>
            <a:custGeom>
              <a:avLst/>
              <a:gdLst>
                <a:gd name="T0" fmla="*/ 231133 w 44"/>
                <a:gd name="T1" fmla="*/ 238479 h 48"/>
                <a:gd name="T2" fmla="*/ 220382 w 44"/>
                <a:gd name="T3" fmla="*/ 200539 h 48"/>
                <a:gd name="T4" fmla="*/ 198882 w 44"/>
                <a:gd name="T5" fmla="*/ 146339 h 48"/>
                <a:gd name="T6" fmla="*/ 150505 w 44"/>
                <a:gd name="T7" fmla="*/ 81300 h 48"/>
                <a:gd name="T8" fmla="*/ 69877 w 44"/>
                <a:gd name="T9" fmla="*/ 21680 h 48"/>
                <a:gd name="T10" fmla="*/ 0 w 44"/>
                <a:gd name="T11" fmla="*/ 0 h 48"/>
                <a:gd name="T12" fmla="*/ 64502 w 44"/>
                <a:gd name="T13" fmla="*/ 27100 h 48"/>
                <a:gd name="T14" fmla="*/ 145130 w 44"/>
                <a:gd name="T15" fmla="*/ 86720 h 48"/>
                <a:gd name="T16" fmla="*/ 193507 w 44"/>
                <a:gd name="T17" fmla="*/ 146339 h 48"/>
                <a:gd name="T18" fmla="*/ 231133 w 44"/>
                <a:gd name="T19" fmla="*/ 260159 h 48"/>
                <a:gd name="T20" fmla="*/ 236508 w 44"/>
                <a:gd name="T21" fmla="*/ 260159 h 48"/>
                <a:gd name="T22" fmla="*/ 231133 w 44"/>
                <a:gd name="T23" fmla="*/ 238479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48"/>
                <a:gd name="T38" fmla="*/ 44 w 44"/>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48">
                  <a:moveTo>
                    <a:pt x="43" y="44"/>
                  </a:moveTo>
                  <a:cubicBezTo>
                    <a:pt x="43" y="41"/>
                    <a:pt x="42" y="40"/>
                    <a:pt x="41" y="37"/>
                  </a:cubicBezTo>
                  <a:cubicBezTo>
                    <a:pt x="40" y="32"/>
                    <a:pt x="38" y="27"/>
                    <a:pt x="37" y="27"/>
                  </a:cubicBezTo>
                  <a:cubicBezTo>
                    <a:pt x="37" y="27"/>
                    <a:pt x="34" y="20"/>
                    <a:pt x="28" y="15"/>
                  </a:cubicBezTo>
                  <a:cubicBezTo>
                    <a:pt x="23" y="9"/>
                    <a:pt x="15" y="5"/>
                    <a:pt x="13" y="4"/>
                  </a:cubicBezTo>
                  <a:cubicBezTo>
                    <a:pt x="8" y="1"/>
                    <a:pt x="4" y="0"/>
                    <a:pt x="0" y="0"/>
                  </a:cubicBezTo>
                  <a:cubicBezTo>
                    <a:pt x="4" y="1"/>
                    <a:pt x="7" y="3"/>
                    <a:pt x="12" y="5"/>
                  </a:cubicBezTo>
                  <a:cubicBezTo>
                    <a:pt x="14" y="6"/>
                    <a:pt x="22" y="10"/>
                    <a:pt x="27" y="16"/>
                  </a:cubicBezTo>
                  <a:cubicBezTo>
                    <a:pt x="33" y="21"/>
                    <a:pt x="36" y="27"/>
                    <a:pt x="36" y="27"/>
                  </a:cubicBezTo>
                  <a:cubicBezTo>
                    <a:pt x="37" y="27"/>
                    <a:pt x="40" y="38"/>
                    <a:pt x="43" y="48"/>
                  </a:cubicBezTo>
                  <a:cubicBezTo>
                    <a:pt x="44" y="48"/>
                    <a:pt x="44" y="48"/>
                    <a:pt x="44" y="48"/>
                  </a:cubicBezTo>
                  <a:cubicBezTo>
                    <a:pt x="44" y="47"/>
                    <a:pt x="44" y="45"/>
                    <a:pt x="43" y="44"/>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7388" name="Freeform 298"/>
            <p:cNvSpPr/>
            <p:nvPr/>
          </p:nvSpPr>
          <p:spPr bwMode="auto">
            <a:xfrm>
              <a:off x="1862505" y="6487840"/>
              <a:ext cx="271984" cy="157672"/>
            </a:xfrm>
            <a:custGeom>
              <a:avLst/>
              <a:gdLst>
                <a:gd name="T0" fmla="*/ 255665 w 50"/>
                <a:gd name="T1" fmla="*/ 5437 h 29"/>
                <a:gd name="T2" fmla="*/ 195829 w 50"/>
                <a:gd name="T3" fmla="*/ 5437 h 29"/>
                <a:gd name="T4" fmla="*/ 168630 w 50"/>
                <a:gd name="T5" fmla="*/ 0 h 29"/>
                <a:gd name="T6" fmla="*/ 168630 w 50"/>
                <a:gd name="T7" fmla="*/ 54370 h 29"/>
                <a:gd name="T8" fmla="*/ 43517 w 50"/>
                <a:gd name="T9" fmla="*/ 54370 h 29"/>
                <a:gd name="T10" fmla="*/ 0 w 50"/>
                <a:gd name="T11" fmla="*/ 97865 h 29"/>
                <a:gd name="T12" fmla="*/ 0 w 50"/>
                <a:gd name="T13" fmla="*/ 114176 h 29"/>
                <a:gd name="T14" fmla="*/ 43517 w 50"/>
                <a:gd name="T15" fmla="*/ 157672 h 29"/>
                <a:gd name="T16" fmla="*/ 212148 w 50"/>
                <a:gd name="T17" fmla="*/ 157672 h 29"/>
                <a:gd name="T18" fmla="*/ 223027 w 50"/>
                <a:gd name="T19" fmla="*/ 157672 h 29"/>
                <a:gd name="T20" fmla="*/ 228467 w 50"/>
                <a:gd name="T21" fmla="*/ 157672 h 29"/>
                <a:gd name="T22" fmla="*/ 271984 w 50"/>
                <a:gd name="T23" fmla="*/ 114176 h 29"/>
                <a:gd name="T24" fmla="*/ 271984 w 50"/>
                <a:gd name="T25" fmla="*/ 0 h 29"/>
                <a:gd name="T26" fmla="*/ 255665 w 50"/>
                <a:gd name="T27" fmla="*/ 5437 h 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
                <a:gd name="T43" fmla="*/ 0 h 29"/>
                <a:gd name="T44" fmla="*/ 50 w 50"/>
                <a:gd name="T45" fmla="*/ 29 h 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 h="29">
                  <a:moveTo>
                    <a:pt x="47" y="1"/>
                  </a:moveTo>
                  <a:cubicBezTo>
                    <a:pt x="36" y="1"/>
                    <a:pt x="36" y="1"/>
                    <a:pt x="36" y="1"/>
                  </a:cubicBezTo>
                  <a:cubicBezTo>
                    <a:pt x="34" y="1"/>
                    <a:pt x="32" y="0"/>
                    <a:pt x="31" y="0"/>
                  </a:cubicBezTo>
                  <a:cubicBezTo>
                    <a:pt x="31" y="10"/>
                    <a:pt x="31" y="10"/>
                    <a:pt x="31" y="10"/>
                  </a:cubicBezTo>
                  <a:cubicBezTo>
                    <a:pt x="8" y="10"/>
                    <a:pt x="8" y="10"/>
                    <a:pt x="8" y="10"/>
                  </a:cubicBezTo>
                  <a:cubicBezTo>
                    <a:pt x="3" y="10"/>
                    <a:pt x="0" y="14"/>
                    <a:pt x="0" y="18"/>
                  </a:cubicBezTo>
                  <a:cubicBezTo>
                    <a:pt x="0" y="21"/>
                    <a:pt x="0" y="21"/>
                    <a:pt x="0" y="21"/>
                  </a:cubicBezTo>
                  <a:cubicBezTo>
                    <a:pt x="0" y="25"/>
                    <a:pt x="3" y="29"/>
                    <a:pt x="8" y="29"/>
                  </a:cubicBezTo>
                  <a:cubicBezTo>
                    <a:pt x="39" y="29"/>
                    <a:pt x="39" y="29"/>
                    <a:pt x="39" y="29"/>
                  </a:cubicBezTo>
                  <a:cubicBezTo>
                    <a:pt x="41" y="29"/>
                    <a:pt x="41" y="29"/>
                    <a:pt x="41" y="29"/>
                  </a:cubicBezTo>
                  <a:cubicBezTo>
                    <a:pt x="42" y="29"/>
                    <a:pt x="42" y="29"/>
                    <a:pt x="42" y="29"/>
                  </a:cubicBezTo>
                  <a:cubicBezTo>
                    <a:pt x="46" y="29"/>
                    <a:pt x="50" y="25"/>
                    <a:pt x="50" y="21"/>
                  </a:cubicBezTo>
                  <a:cubicBezTo>
                    <a:pt x="50" y="0"/>
                    <a:pt x="50" y="0"/>
                    <a:pt x="50" y="0"/>
                  </a:cubicBezTo>
                  <a:cubicBezTo>
                    <a:pt x="50" y="0"/>
                    <a:pt x="48" y="1"/>
                    <a:pt x="47" y="1"/>
                  </a:cubicBezTo>
                  <a:close/>
                </a:path>
              </a:pathLst>
            </a:custGeom>
            <a:solidFill>
              <a:srgbClr val="00010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57346" name="文本框 45"/>
          <p:cNvSpPr txBox="1">
            <a:spLocks noChangeArrowheads="1"/>
          </p:cNvSpPr>
          <p:nvPr/>
        </p:nvSpPr>
        <p:spPr bwMode="auto">
          <a:xfrm>
            <a:off x="1354138" y="1017588"/>
            <a:ext cx="3938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a:spcBef>
                <a:spcPct val="50000"/>
              </a:spcBef>
            </a:pPr>
            <a:r>
              <a:rPr lang="zh-CN" altLang="en-US" sz="2800" b="1">
                <a:latin typeface="微软雅黑" panose="020B0503020204020204" pitchFamily="34" charset="-122"/>
                <a:ea typeface="微软雅黑" panose="020B0503020204020204" pitchFamily="34" charset="-122"/>
              </a:rPr>
              <a:t>绿色环保设计</a:t>
            </a:r>
          </a:p>
        </p:txBody>
      </p:sp>
      <p:sp>
        <p:nvSpPr>
          <p:cNvPr id="47" name="矩形 46"/>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施工亮点</a:t>
            </a:r>
            <a:endParaRPr lang="zh-CN" altLang="en-US" sz="3600" spc="-300" dirty="0">
              <a:solidFill>
                <a:schemeClr val="bg1"/>
              </a:solidFill>
              <a:latin typeface="黑体" panose="02010609060101010101" pitchFamily="49" charset="-122"/>
              <a:ea typeface="黑体" panose="02010609060101010101" pitchFamily="49" charset="-122"/>
            </a:endParaRPr>
          </a:p>
        </p:txBody>
      </p:sp>
      <p:sp>
        <p:nvSpPr>
          <p:cNvPr id="48" name="圆角矩形 47"/>
          <p:cNvSpPr/>
          <p:nvPr/>
        </p:nvSpPr>
        <p:spPr>
          <a:xfrm>
            <a:off x="250825" y="1628775"/>
            <a:ext cx="8785225" cy="1157288"/>
          </a:xfrm>
          <a:prstGeom prst="roundRect">
            <a:avLst/>
          </a:prstGeom>
          <a:ln w="28575">
            <a:solidFill>
              <a:schemeClr val="accent1"/>
            </a:solidFill>
            <a:prstDash val="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indent="449580" fontAlgn="auto">
              <a:lnSpc>
                <a:spcPct val="140000"/>
              </a:lnSpc>
              <a:spcBef>
                <a:spcPts val="0"/>
              </a:spcBef>
              <a:spcAft>
                <a:spcPts val="0"/>
              </a:spcAft>
              <a:defRPr/>
            </a:pPr>
            <a:r>
              <a:rPr lang="zh-CN" altLang="en-US" sz="1600" dirty="0">
                <a:solidFill>
                  <a:schemeClr val="tx1"/>
                </a:solidFill>
                <a:latin typeface="微软雅黑" panose="020B0503020204020204" pitchFamily="34" charset="-122"/>
                <a:ea typeface="微软雅黑" panose="020B0503020204020204" pitchFamily="34" charset="-122"/>
              </a:rPr>
              <a:t>墙面采用天然石粉饰面，天然石粉墙饰面材料具有耐水、耐火、耐候、防霉、环保、而且还要饰面有独特的质感效果、易于施工、经济等等特性。天然石粉的有着良好的功能性和舒适性， 石粉墙面不仅有大理石般的光洁效果，而且施工性好，功能优异。</a:t>
            </a:r>
          </a:p>
        </p:txBody>
      </p:sp>
      <p:sp>
        <p:nvSpPr>
          <p:cNvPr id="50" name="Rectangle 39"/>
          <p:cNvSpPr>
            <a:spLocks noChangeArrowheads="1"/>
          </p:cNvSpPr>
          <p:nvPr/>
        </p:nvSpPr>
        <p:spPr bwMode="auto">
          <a:xfrm>
            <a:off x="2916238" y="6376988"/>
            <a:ext cx="2794000" cy="368300"/>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石粉墙面效果</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pic>
        <p:nvPicPr>
          <p:cNvPr id="57350"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3038" y="2924175"/>
            <a:ext cx="2497137" cy="33289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57351"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68838" y="2908300"/>
            <a:ext cx="2566987" cy="33289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9"/>
          <p:cNvSpPr>
            <a:spLocks noChangeArrowheads="1"/>
          </p:cNvSpPr>
          <p:nvPr/>
        </p:nvSpPr>
        <p:spPr bwMode="auto">
          <a:xfrm>
            <a:off x="241300" y="1843088"/>
            <a:ext cx="8172450"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a:t>
            </a:r>
            <a:r>
              <a:rPr lang="zh-CN" altLang="en-US" b="1" dirty="0">
                <a:solidFill>
                  <a:schemeClr val="tx1">
                    <a:lumMod val="50000"/>
                  </a:schemeClr>
                </a:solidFill>
                <a:latin typeface="黑体" panose="02010609060101010101" pitchFamily="49" charset="-122"/>
                <a:ea typeface="黑体" panose="02010609060101010101" pitchFamily="49" charset="-122"/>
              </a:rPr>
              <a:t>现场施工标牌应包括环境保护内容</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28" name="矩形 3"/>
          <p:cNvSpPr>
            <a:spLocks noChangeArrowheads="1"/>
          </p:cNvSpPr>
          <p:nvPr/>
        </p:nvSpPr>
        <p:spPr bwMode="auto">
          <a:xfrm>
            <a:off x="311150" y="2262188"/>
            <a:ext cx="8591550" cy="42545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项目于施工现场设置九牌一图，其中含有环境保护管理制度。</a:t>
            </a:r>
          </a:p>
        </p:txBody>
      </p:sp>
      <p:graphicFrame>
        <p:nvGraphicFramePr>
          <p:cNvPr id="24" name="图示 23"/>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矩形 24"/>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29" name="矩形 28"/>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22" name="图片 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31913" y="2687638"/>
            <a:ext cx="6264275" cy="3989387"/>
          </a:xfrm>
          <a:prstGeom prst="rect">
            <a:avLst/>
          </a:prstGeom>
          <a:noFill/>
          <a:ln w="9525">
            <a:solidFill>
              <a:srgbClr val="0282D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9"/>
          <p:cNvSpPr>
            <a:spLocks noChangeArrowheads="1"/>
          </p:cNvSpPr>
          <p:nvPr/>
        </p:nvSpPr>
        <p:spPr bwMode="auto">
          <a:xfrm>
            <a:off x="241300" y="187642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2.</a:t>
            </a:r>
            <a:r>
              <a:rPr lang="zh-CN" altLang="en-US" b="1" dirty="0">
                <a:solidFill>
                  <a:schemeClr val="tx1">
                    <a:lumMod val="50000"/>
                  </a:schemeClr>
                </a:solidFill>
                <a:latin typeface="黑体" panose="02010609060101010101" pitchFamily="49" charset="-122"/>
                <a:ea typeface="黑体" panose="02010609060101010101" pitchFamily="49" charset="-122"/>
              </a:rPr>
              <a:t>施工现场在醒目位置设环境保护标识</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graphicFrame>
        <p:nvGraphicFramePr>
          <p:cNvPr id="15" name="图示 14"/>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矩形 15"/>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0" name="矩形 9"/>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59397" name="图片 2"/>
          <p:cNvPicPr>
            <a:picLocks noChangeAspect="1"/>
          </p:cNvPicPr>
          <p:nvPr/>
        </p:nvPicPr>
        <p:blipFill>
          <a:blip r:embed="rId8" cstate="print">
            <a:extLst>
              <a:ext uri="{28A0092B-C50C-407E-A947-70E740481C1C}">
                <a14:useLocalDpi xmlns:a14="http://schemas.microsoft.com/office/drawing/2010/main" val="0"/>
              </a:ext>
            </a:extLst>
          </a:blip>
          <a:srcRect r="24734"/>
          <a:stretch>
            <a:fillRect/>
          </a:stretch>
        </p:blipFill>
        <p:spPr bwMode="auto">
          <a:xfrm>
            <a:off x="241300" y="2636838"/>
            <a:ext cx="41148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图片 6"/>
          <p:cNvPicPr>
            <a:picLocks noChangeAspect="1"/>
          </p:cNvPicPr>
          <p:nvPr/>
        </p:nvPicPr>
        <p:blipFill>
          <a:blip r:embed="rId9" cstate="print">
            <a:extLst>
              <a:ext uri="{28A0092B-C50C-407E-A947-70E740481C1C}">
                <a14:useLocalDpi xmlns:a14="http://schemas.microsoft.com/office/drawing/2010/main" val="0"/>
              </a:ext>
            </a:extLst>
          </a:blip>
          <a:srcRect t="11151"/>
          <a:stretch>
            <a:fillRect/>
          </a:stretch>
        </p:blipFill>
        <p:spPr bwMode="auto">
          <a:xfrm>
            <a:off x="4716463" y="2636838"/>
            <a:ext cx="43211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9"/>
          <p:cNvSpPr>
            <a:spLocks noChangeArrowheads="1"/>
          </p:cNvSpPr>
          <p:nvPr/>
        </p:nvSpPr>
        <p:spPr bwMode="auto">
          <a:xfrm>
            <a:off x="241300" y="187642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3.</a:t>
            </a:r>
            <a:r>
              <a:rPr lang="zh-CN" altLang="en-US" b="1" dirty="0">
                <a:solidFill>
                  <a:schemeClr val="tx1">
                    <a:lumMod val="50000"/>
                  </a:schemeClr>
                </a:solidFill>
                <a:latin typeface="黑体" panose="02010609060101010101" pitchFamily="49" charset="-122"/>
                <a:ea typeface="黑体" panose="02010609060101010101" pitchFamily="49" charset="-122"/>
              </a:rPr>
              <a:t> 现场食堂有卫生许可证，有熟食留样，炊事员持有效健康证明。</a:t>
            </a:r>
          </a:p>
        </p:txBody>
      </p:sp>
      <p:sp>
        <p:nvSpPr>
          <p:cNvPr id="14" name="矩形 3"/>
          <p:cNvSpPr>
            <a:spLocks noChangeArrowheads="1"/>
          </p:cNvSpPr>
          <p:nvPr/>
        </p:nvSpPr>
        <p:spPr bwMode="auto">
          <a:xfrm>
            <a:off x="241300" y="2297113"/>
            <a:ext cx="8591550" cy="712787"/>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项目食堂在项目开工前即办理了餐饮服务许可证，同时所有炊事员持有效健康证明上岗，并在食堂墙壁醒目位置张挂。</a:t>
            </a:r>
          </a:p>
        </p:txBody>
      </p:sp>
      <p:graphicFrame>
        <p:nvGraphicFramePr>
          <p:cNvPr id="15" name="图示 14"/>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矩形 15"/>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3" name="矩形 12"/>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sp>
        <p:nvSpPr>
          <p:cNvPr id="17" name="Rectangle 39"/>
          <p:cNvSpPr>
            <a:spLocks noChangeArrowheads="1"/>
          </p:cNvSpPr>
          <p:nvPr/>
        </p:nvSpPr>
        <p:spPr bwMode="auto">
          <a:xfrm>
            <a:off x="2693988" y="6289675"/>
            <a:ext cx="3562350" cy="369888"/>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卫生许可证及健康证</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pic>
        <p:nvPicPr>
          <p:cNvPr id="60423" name="图片 4"/>
          <p:cNvPicPr>
            <a:picLocks noChangeAspect="1"/>
          </p:cNvPicPr>
          <p:nvPr/>
        </p:nvPicPr>
        <p:blipFill>
          <a:blip r:embed="rId8">
            <a:extLst>
              <a:ext uri="{28A0092B-C50C-407E-A947-70E740481C1C}">
                <a14:useLocalDpi xmlns:a14="http://schemas.microsoft.com/office/drawing/2010/main" val="0"/>
              </a:ext>
            </a:extLst>
          </a:blip>
          <a:srcRect l="3159" t="4750" r="4294" b="11325"/>
          <a:stretch>
            <a:fillRect/>
          </a:stretch>
        </p:blipFill>
        <p:spPr bwMode="auto">
          <a:xfrm>
            <a:off x="4356100" y="3357563"/>
            <a:ext cx="4537075"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图片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8313" y="3402013"/>
            <a:ext cx="3527425"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9"/>
          <p:cNvSpPr>
            <a:spLocks noChangeArrowheads="1"/>
          </p:cNvSpPr>
          <p:nvPr/>
        </p:nvSpPr>
        <p:spPr bwMode="auto">
          <a:xfrm>
            <a:off x="241300" y="1817688"/>
            <a:ext cx="8172450" cy="368300"/>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a:t>
            </a:r>
            <a:r>
              <a:rPr lang="zh-CN" altLang="en-US" b="1" dirty="0">
                <a:solidFill>
                  <a:schemeClr val="tx1">
                    <a:lumMod val="50000"/>
                  </a:schemeClr>
                </a:solidFill>
                <a:latin typeface="黑体" panose="02010609060101010101" pitchFamily="49" charset="-122"/>
                <a:ea typeface="黑体" panose="02010609060101010101" pitchFamily="49" charset="-122"/>
              </a:rPr>
              <a:t>危险品、化学品存放处及污物排放应采取隔离措施</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48135" name="Rectangle 39"/>
          <p:cNvSpPr>
            <a:spLocks noChangeArrowheads="1"/>
          </p:cNvSpPr>
          <p:nvPr/>
        </p:nvSpPr>
        <p:spPr bwMode="auto">
          <a:xfrm>
            <a:off x="685800" y="6205538"/>
            <a:ext cx="356235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氧气隔离防护</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15" name="矩形 3"/>
          <p:cNvSpPr>
            <a:spLocks noChangeArrowheads="1"/>
          </p:cNvSpPr>
          <p:nvPr/>
        </p:nvSpPr>
        <p:spPr bwMode="auto">
          <a:xfrm>
            <a:off x="311150" y="2143125"/>
            <a:ext cx="8591550" cy="712788"/>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项目在施工现场对易燃易爆、有毒有害等危险品、化学品采取隔离防护措施，并张贴警示标牌，在使用过程中严格遵守相关规定。</a:t>
            </a:r>
          </a:p>
        </p:txBody>
      </p:sp>
      <p:graphicFrame>
        <p:nvGraphicFramePr>
          <p:cNvPr id="12" name="图示 11"/>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矩形 12"/>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8" name="Rectangle 39"/>
          <p:cNvSpPr>
            <a:spLocks noChangeArrowheads="1"/>
          </p:cNvSpPr>
          <p:nvPr/>
        </p:nvSpPr>
        <p:spPr bwMode="auto">
          <a:xfrm>
            <a:off x="241300" y="2857500"/>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2.</a:t>
            </a:r>
            <a:r>
              <a:rPr lang="zh-CN" altLang="en-US" b="1" dirty="0">
                <a:solidFill>
                  <a:schemeClr val="tx1">
                    <a:lumMod val="50000"/>
                  </a:schemeClr>
                </a:solidFill>
                <a:latin typeface="黑体" panose="02010609060101010101" pitchFamily="49" charset="-122"/>
                <a:ea typeface="黑体" panose="02010609060101010101" pitchFamily="49" charset="-122"/>
              </a:rPr>
              <a:t>施工作业区和生活办公区应分开布置，生活设施应远离有毒有害物质</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9" name="矩形 3"/>
          <p:cNvSpPr>
            <a:spLocks noChangeArrowheads="1"/>
          </p:cNvSpPr>
          <p:nvPr/>
        </p:nvSpPr>
        <p:spPr bwMode="auto">
          <a:xfrm>
            <a:off x="311150" y="3214688"/>
            <a:ext cx="8591550" cy="42545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施工现场与办公生活区不在同一地块，已分开设置，满足要求。</a:t>
            </a:r>
          </a:p>
        </p:txBody>
      </p:sp>
      <p:sp>
        <p:nvSpPr>
          <p:cNvPr id="22" name="Rectangle 39"/>
          <p:cNvSpPr>
            <a:spLocks noChangeArrowheads="1"/>
          </p:cNvSpPr>
          <p:nvPr/>
        </p:nvSpPr>
        <p:spPr bwMode="auto">
          <a:xfrm>
            <a:off x="4538663" y="6227763"/>
            <a:ext cx="356235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办公区与现场距离</a:t>
            </a:r>
            <a:r>
              <a:rPr lang="en-US" altLang="zh-CN" dirty="0">
                <a:solidFill>
                  <a:schemeClr val="tx1">
                    <a:lumMod val="50000"/>
                  </a:schemeClr>
                </a:solidFill>
                <a:latin typeface="黑体" panose="02010609060101010101" pitchFamily="49" charset="-122"/>
                <a:ea typeface="黑体" panose="02010609060101010101" pitchFamily="49" charset="-122"/>
              </a:rPr>
              <a:t>300</a:t>
            </a:r>
            <a:r>
              <a:rPr lang="zh-CN" altLang="en-US" dirty="0">
                <a:solidFill>
                  <a:schemeClr val="tx1">
                    <a:lumMod val="50000"/>
                  </a:schemeClr>
                </a:solidFill>
                <a:latin typeface="黑体" panose="02010609060101010101" pitchFamily="49" charset="-122"/>
                <a:ea typeface="黑体" panose="02010609060101010101" pitchFamily="49" charset="-122"/>
              </a:rPr>
              <a:t>米</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pic>
        <p:nvPicPr>
          <p:cNvPr id="7170" name="图片 1"/>
          <p:cNvPicPr>
            <a:picLocks noChangeAspect="1" noChangeArrowheads="1"/>
          </p:cNvPicPr>
          <p:nvPr/>
        </p:nvPicPr>
        <p:blipFill rotWithShape="1">
          <a:blip r:embed="rId8"/>
          <a:srcRect l="15525" t="5783" r="9718" b="5636"/>
          <a:stretch>
            <a:fillRect/>
          </a:stretch>
        </p:blipFill>
        <p:spPr bwMode="auto">
          <a:xfrm>
            <a:off x="1268413" y="3743325"/>
            <a:ext cx="2232025" cy="2232025"/>
          </a:xfrm>
          <a:prstGeom prst="rect">
            <a:avLst/>
          </a:prstGeom>
          <a:ln>
            <a:noFill/>
          </a:ln>
          <a:effectLst>
            <a:outerShdw blurRad="292100" dist="139700" dir="2700000" algn="tl" rotWithShape="0">
              <a:srgbClr val="333333">
                <a:alpha val="65000"/>
              </a:srgbClr>
            </a:outerShdw>
          </a:effectLst>
        </p:spPr>
      </p:pic>
      <p:sp>
        <p:nvSpPr>
          <p:cNvPr id="17" name="矩形 16"/>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9"/>
          <a:stretch>
            <a:fillRect/>
          </a:stretch>
        </p:blipFill>
        <p:spPr>
          <a:xfrm>
            <a:off x="4500563" y="3743325"/>
            <a:ext cx="3527425" cy="23495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9"/>
          <p:cNvSpPr>
            <a:spLocks noChangeArrowheads="1"/>
          </p:cNvSpPr>
          <p:nvPr/>
        </p:nvSpPr>
        <p:spPr bwMode="auto">
          <a:xfrm>
            <a:off x="241300" y="1817688"/>
            <a:ext cx="8172450" cy="368300"/>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3.</a:t>
            </a:r>
            <a:r>
              <a:rPr lang="zh-CN" altLang="en-US" b="1" dirty="0">
                <a:solidFill>
                  <a:schemeClr val="tx1">
                    <a:lumMod val="50000"/>
                  </a:schemeClr>
                </a:solidFill>
                <a:latin typeface="黑体" panose="02010609060101010101" pitchFamily="49" charset="-122"/>
                <a:ea typeface="黑体" panose="02010609060101010101" pitchFamily="49" charset="-122"/>
              </a:rPr>
              <a:t>现场树木有保护措施</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graphicFrame>
        <p:nvGraphicFramePr>
          <p:cNvPr id="12" name="图示 11"/>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矩形 12"/>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6" name="矩形 15"/>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64517" name="图片 5"/>
          <p:cNvPicPr>
            <a:picLocks noChangeAspect="1"/>
          </p:cNvPicPr>
          <p:nvPr/>
        </p:nvPicPr>
        <p:blipFill>
          <a:blip r:embed="rId8">
            <a:extLst>
              <a:ext uri="{28A0092B-C50C-407E-A947-70E740481C1C}">
                <a14:useLocalDpi xmlns:a14="http://schemas.microsoft.com/office/drawing/2010/main" val="0"/>
              </a:ext>
            </a:extLst>
          </a:blip>
          <a:srcRect b="11151"/>
          <a:stretch>
            <a:fillRect/>
          </a:stretch>
        </p:blipFill>
        <p:spPr bwMode="auto">
          <a:xfrm>
            <a:off x="4748213" y="2754313"/>
            <a:ext cx="4144962"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图片 7"/>
          <p:cNvPicPr>
            <a:picLocks noChangeAspect="1"/>
          </p:cNvPicPr>
          <p:nvPr/>
        </p:nvPicPr>
        <p:blipFill>
          <a:blip r:embed="rId9">
            <a:extLst>
              <a:ext uri="{28A0092B-C50C-407E-A947-70E740481C1C}">
                <a14:useLocalDpi xmlns:a14="http://schemas.microsoft.com/office/drawing/2010/main" val="0"/>
              </a:ext>
            </a:extLst>
          </a:blip>
          <a:srcRect t="12498" r="29526" b="19554"/>
          <a:stretch>
            <a:fillRect/>
          </a:stretch>
        </p:blipFill>
        <p:spPr bwMode="auto">
          <a:xfrm>
            <a:off x="114300" y="2738438"/>
            <a:ext cx="445770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9"/>
          <p:cNvSpPr>
            <a:spLocks noChangeArrowheads="1"/>
          </p:cNvSpPr>
          <p:nvPr/>
        </p:nvSpPr>
        <p:spPr bwMode="auto">
          <a:xfrm>
            <a:off x="241300" y="1782763"/>
            <a:ext cx="8616950" cy="646112"/>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4.</a:t>
            </a:r>
            <a:r>
              <a:rPr lang="zh-CN" altLang="en-US" b="1" dirty="0">
                <a:solidFill>
                  <a:schemeClr val="tx1">
                    <a:lumMod val="50000"/>
                  </a:schemeClr>
                </a:solidFill>
                <a:latin typeface="黑体" panose="02010609060101010101" pitchFamily="49" charset="-122"/>
                <a:ea typeface="黑体" panose="02010609060101010101" pitchFamily="49" charset="-122"/>
              </a:rPr>
              <a:t>现场工人劳动强度和工作时间符合现行国家标准</a:t>
            </a:r>
            <a:r>
              <a:rPr lang="en-US" altLang="zh-CN" b="1" dirty="0">
                <a:solidFill>
                  <a:schemeClr val="tx1">
                    <a:lumMod val="50000"/>
                  </a:schemeClr>
                </a:solidFill>
                <a:latin typeface="黑体" panose="02010609060101010101" pitchFamily="49" charset="-122"/>
                <a:ea typeface="黑体" panose="02010609060101010101" pitchFamily="49" charset="-122"/>
              </a:rPr>
              <a:t>《</a:t>
            </a:r>
            <a:r>
              <a:rPr lang="zh-CN" altLang="en-US" b="1" dirty="0">
                <a:solidFill>
                  <a:schemeClr val="tx1">
                    <a:lumMod val="50000"/>
                  </a:schemeClr>
                </a:solidFill>
                <a:latin typeface="黑体" panose="02010609060101010101" pitchFamily="49" charset="-122"/>
                <a:ea typeface="黑体" panose="02010609060101010101" pitchFamily="49" charset="-122"/>
              </a:rPr>
              <a:t>体力劳动强度等级</a:t>
            </a:r>
            <a:r>
              <a:rPr lang="en-US" altLang="zh-CN" b="1" dirty="0">
                <a:solidFill>
                  <a:schemeClr val="tx1">
                    <a:lumMod val="50000"/>
                  </a:schemeClr>
                </a:solidFill>
                <a:latin typeface="黑体" panose="02010609060101010101" pitchFamily="49" charset="-122"/>
                <a:ea typeface="黑体" panose="02010609060101010101" pitchFamily="49" charset="-122"/>
              </a:rPr>
              <a:t>》</a:t>
            </a:r>
            <a:r>
              <a:rPr lang="en-US" altLang="en-US" b="1" dirty="0">
                <a:solidFill>
                  <a:schemeClr val="tx1">
                    <a:lumMod val="50000"/>
                  </a:schemeClr>
                </a:solidFill>
                <a:latin typeface="黑体" panose="02010609060101010101" pitchFamily="49" charset="-122"/>
                <a:ea typeface="黑体" panose="02010609060101010101" pitchFamily="49" charset="-122"/>
              </a:rPr>
              <a:t>GB3869</a:t>
            </a:r>
            <a:r>
              <a:rPr lang="zh-CN" altLang="en-US" b="1" dirty="0">
                <a:solidFill>
                  <a:schemeClr val="tx1">
                    <a:lumMod val="50000"/>
                  </a:schemeClr>
                </a:solidFill>
                <a:latin typeface="黑体" panose="02010609060101010101" pitchFamily="49" charset="-122"/>
                <a:ea typeface="黑体" panose="02010609060101010101" pitchFamily="49" charset="-122"/>
              </a:rPr>
              <a:t>的有关规定</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50183" name="Rectangle 39"/>
          <p:cNvSpPr>
            <a:spLocks noChangeArrowheads="1"/>
          </p:cNvSpPr>
          <p:nvPr/>
        </p:nvSpPr>
        <p:spPr bwMode="auto">
          <a:xfrm>
            <a:off x="1643063" y="5929313"/>
            <a:ext cx="2214562"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劳动力分配计划表</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15" name="矩形 3"/>
          <p:cNvSpPr>
            <a:spLocks noChangeArrowheads="1"/>
          </p:cNvSpPr>
          <p:nvPr/>
        </p:nvSpPr>
        <p:spPr bwMode="auto">
          <a:xfrm>
            <a:off x="311150" y="2359025"/>
            <a:ext cx="8591550" cy="712788"/>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项目按照国家标准制定合理的劳动力分配计划和工作时间表，并在施工现场设置工人休息室。</a:t>
            </a:r>
          </a:p>
        </p:txBody>
      </p:sp>
      <p:graphicFrame>
        <p:nvGraphicFramePr>
          <p:cNvPr id="17" name="图示 16"/>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矩形 17"/>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21" name="Rectangle 39"/>
          <p:cNvSpPr>
            <a:spLocks noChangeArrowheads="1"/>
          </p:cNvSpPr>
          <p:nvPr/>
        </p:nvSpPr>
        <p:spPr bwMode="auto">
          <a:xfrm>
            <a:off x="5651500" y="5876925"/>
            <a:ext cx="2214563" cy="369888"/>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工人休息亭</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pic>
        <p:nvPicPr>
          <p:cNvPr id="66567" name="Picture 12" descr="C:\Users\L\Desktop\绿色施工ＰＰＴ\绿色施工图片收集\劳动力配置计划.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350" y="3143250"/>
            <a:ext cx="1963738" cy="2592388"/>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66568" name="Picture 13" descr="C:\Users\L\Desktop\绿色施工ＰＰＴ\绿色施工图片收集\劳动力配置计划2.png"/>
          <p:cNvPicPr>
            <a:picLocks noChangeAspect="1" noChangeArrowheads="1"/>
          </p:cNvPicPr>
          <p:nvPr/>
        </p:nvPicPr>
        <p:blipFill>
          <a:blip r:embed="rId9">
            <a:extLst>
              <a:ext uri="{28A0092B-C50C-407E-A947-70E740481C1C}">
                <a14:useLocalDpi xmlns:a14="http://schemas.microsoft.com/office/drawing/2010/main" val="0"/>
              </a:ext>
            </a:extLst>
          </a:blip>
          <a:srcRect r="-2573"/>
          <a:stretch>
            <a:fillRect/>
          </a:stretch>
        </p:blipFill>
        <p:spPr bwMode="auto">
          <a:xfrm>
            <a:off x="2379663" y="3143250"/>
            <a:ext cx="2111375" cy="2592388"/>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3" name="矩形 12"/>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66570" name="图片 2"/>
          <p:cNvPicPr>
            <a:picLocks noChangeAspect="1"/>
          </p:cNvPicPr>
          <p:nvPr/>
        </p:nvPicPr>
        <p:blipFill>
          <a:blip r:embed="rId10" cstate="print">
            <a:extLst>
              <a:ext uri="{28A0092B-C50C-407E-A947-70E740481C1C}">
                <a14:useLocalDpi xmlns:a14="http://schemas.microsoft.com/office/drawing/2010/main" val="0"/>
              </a:ext>
            </a:extLst>
          </a:blip>
          <a:srcRect t="3183" r="11719" b="6241"/>
          <a:stretch>
            <a:fillRect/>
          </a:stretch>
        </p:blipFill>
        <p:spPr bwMode="auto">
          <a:xfrm>
            <a:off x="4606925" y="3143250"/>
            <a:ext cx="4484688" cy="25923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9"/>
          <p:cNvSpPr>
            <a:spLocks noChangeArrowheads="1"/>
          </p:cNvSpPr>
          <p:nvPr/>
        </p:nvSpPr>
        <p:spPr bwMode="auto">
          <a:xfrm>
            <a:off x="342900" y="1782763"/>
            <a:ext cx="8286750" cy="646112"/>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5.</a:t>
            </a:r>
            <a:r>
              <a:rPr lang="zh-CN" altLang="en-US" b="1" dirty="0">
                <a:solidFill>
                  <a:schemeClr val="tx1">
                    <a:lumMod val="50000"/>
                  </a:schemeClr>
                </a:solidFill>
                <a:latin typeface="黑体" panose="02010609060101010101" pitchFamily="49" charset="-122"/>
                <a:ea typeface="黑体" panose="02010609060101010101" pitchFamily="49" charset="-122"/>
              </a:rPr>
              <a:t>从事有毒、有害、有刺激性气味和强光、强噪声施工的人员配备与其相应的防护器具</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5" name="矩形 3"/>
          <p:cNvSpPr>
            <a:spLocks noChangeArrowheads="1"/>
          </p:cNvSpPr>
          <p:nvPr/>
        </p:nvSpPr>
        <p:spPr bwMode="auto">
          <a:xfrm>
            <a:off x="357188" y="2786063"/>
            <a:ext cx="8591550" cy="38100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施工现场地下室保证通风，并且防水工程也在自然通风环境下施工。</a:t>
            </a:r>
          </a:p>
        </p:txBody>
      </p:sp>
      <p:sp>
        <p:nvSpPr>
          <p:cNvPr id="13" name="Rectangle 39"/>
          <p:cNvSpPr>
            <a:spLocks noChangeArrowheads="1"/>
          </p:cNvSpPr>
          <p:nvPr/>
        </p:nvSpPr>
        <p:spPr bwMode="auto">
          <a:xfrm>
            <a:off x="342900" y="2428875"/>
            <a:ext cx="8215313"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6.</a:t>
            </a:r>
            <a:r>
              <a:rPr lang="zh-CN" altLang="en-US" b="1" dirty="0">
                <a:solidFill>
                  <a:schemeClr val="tx1">
                    <a:lumMod val="50000"/>
                  </a:schemeClr>
                </a:solidFill>
                <a:latin typeface="黑体" panose="02010609060101010101" pitchFamily="49" charset="-122"/>
                <a:ea typeface="黑体" panose="02010609060101010101" pitchFamily="49" charset="-122"/>
              </a:rPr>
              <a:t>深井、密闭环境、防水和室内装修施工应有自然通风或临时通风设施</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graphicFrame>
        <p:nvGraphicFramePr>
          <p:cNvPr id="17" name="图示 16"/>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矩形 17"/>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20" name="Rectangle 39"/>
          <p:cNvSpPr>
            <a:spLocks noChangeArrowheads="1"/>
          </p:cNvSpPr>
          <p:nvPr/>
        </p:nvSpPr>
        <p:spPr bwMode="auto">
          <a:xfrm>
            <a:off x="2784475" y="6321425"/>
            <a:ext cx="2643188" cy="368300"/>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基础防水工程</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21" name="矩形 20"/>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67592" name="图片 2"/>
          <p:cNvPicPr>
            <a:picLocks noChangeAspect="1"/>
          </p:cNvPicPr>
          <p:nvPr/>
        </p:nvPicPr>
        <p:blipFill>
          <a:blip r:embed="rId8">
            <a:extLst>
              <a:ext uri="{28A0092B-C50C-407E-A947-70E740481C1C}">
                <a14:useLocalDpi xmlns:a14="http://schemas.microsoft.com/office/drawing/2010/main" val="0"/>
              </a:ext>
            </a:extLst>
          </a:blip>
          <a:srcRect l="23225" t="12500" r="22501" b="33200"/>
          <a:stretch>
            <a:fillRect/>
          </a:stretch>
        </p:blipFill>
        <p:spPr bwMode="auto">
          <a:xfrm>
            <a:off x="1835150" y="3262313"/>
            <a:ext cx="4897438"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矩形 5"/>
          <p:cNvSpPr>
            <a:spLocks noChangeArrowheads="1"/>
          </p:cNvSpPr>
          <p:nvPr/>
        </p:nvSpPr>
        <p:spPr bwMode="auto">
          <a:xfrm>
            <a:off x="-71438" y="211138"/>
            <a:ext cx="71437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3200">
                <a:solidFill>
                  <a:srgbClr val="FFFF00"/>
                </a:solidFill>
                <a:latin typeface="黑体" panose="02010609060101010101" pitchFamily="49" charset="-122"/>
                <a:ea typeface="黑体" panose="02010609060101010101" pitchFamily="49" charset="-122"/>
              </a:rPr>
              <a:t>工程整体概况</a:t>
            </a:r>
            <a:r>
              <a:rPr lang="en-US" altLang="zh-CN" sz="3200">
                <a:solidFill>
                  <a:schemeClr val="bg1"/>
                </a:solidFill>
                <a:latin typeface="黑体" panose="02010609060101010101" pitchFamily="49" charset="-122"/>
                <a:ea typeface="黑体" panose="02010609060101010101" pitchFamily="49" charset="-122"/>
              </a:rPr>
              <a:t>—</a:t>
            </a:r>
            <a:r>
              <a:rPr lang="zh-CN" altLang="en-US" sz="3200" b="1">
                <a:solidFill>
                  <a:schemeClr val="bg1"/>
                </a:solidFill>
                <a:latin typeface="黑体" panose="02010609060101010101" pitchFamily="49" charset="-122"/>
                <a:ea typeface="黑体" panose="02010609060101010101" pitchFamily="49" charset="-122"/>
              </a:rPr>
              <a:t>工程概况</a:t>
            </a:r>
          </a:p>
        </p:txBody>
      </p:sp>
      <p:graphicFrame>
        <p:nvGraphicFramePr>
          <p:cNvPr id="5" name="表格 4"/>
          <p:cNvGraphicFramePr>
            <a:graphicFrameLocks noGrp="1"/>
          </p:cNvGraphicFramePr>
          <p:nvPr/>
        </p:nvGraphicFramePr>
        <p:xfrm>
          <a:off x="323850" y="1412875"/>
          <a:ext cx="8429626" cy="4824414"/>
        </p:xfrm>
        <a:graphic>
          <a:graphicData uri="http://schemas.openxmlformats.org/drawingml/2006/table">
            <a:tbl>
              <a:tblPr firstRow="1" bandRow="1">
                <a:tableStyleId>{5C22544A-7EE6-4342-B048-85BDC9FD1C3A}</a:tableStyleId>
              </a:tblPr>
              <a:tblGrid>
                <a:gridCol w="1571599">
                  <a:extLst>
                    <a:ext uri="{9D8B030D-6E8A-4147-A177-3AD203B41FA5}">
                      <a16:colId xmlns:a16="http://schemas.microsoft.com/office/drawing/2014/main" val="20000"/>
                    </a:ext>
                  </a:extLst>
                </a:gridCol>
                <a:gridCol w="2643214">
                  <a:extLst>
                    <a:ext uri="{9D8B030D-6E8A-4147-A177-3AD203B41FA5}">
                      <a16:colId xmlns:a16="http://schemas.microsoft.com/office/drawing/2014/main" val="20001"/>
                    </a:ext>
                  </a:extLst>
                </a:gridCol>
                <a:gridCol w="1404938">
                  <a:extLst>
                    <a:ext uri="{9D8B030D-6E8A-4147-A177-3AD203B41FA5}">
                      <a16:colId xmlns:a16="http://schemas.microsoft.com/office/drawing/2014/main" val="20002"/>
                    </a:ext>
                  </a:extLst>
                </a:gridCol>
                <a:gridCol w="2809875">
                  <a:extLst>
                    <a:ext uri="{9D8B030D-6E8A-4147-A177-3AD203B41FA5}">
                      <a16:colId xmlns:a16="http://schemas.microsoft.com/office/drawing/2014/main" val="20003"/>
                    </a:ext>
                  </a:extLst>
                </a:gridCol>
              </a:tblGrid>
              <a:tr h="528610">
                <a:tc>
                  <a:txBody>
                    <a:bodyPr/>
                    <a:lstStyle/>
                    <a:p>
                      <a:pPr algn="ctr"/>
                      <a:r>
                        <a:rPr lang="zh-CN" altLang="en-US" sz="1600" b="1" kern="100" dirty="0">
                          <a:solidFill>
                            <a:schemeClr val="bg1"/>
                          </a:solidFill>
                          <a:effectLst/>
                          <a:latin typeface="黑体" panose="02010609060101010101" pitchFamily="49" charset="-122"/>
                          <a:ea typeface="黑体" panose="02010609060101010101" pitchFamily="49" charset="-122"/>
                          <a:cs typeface="Times New Roman" panose="02020603050405020304"/>
                        </a:rPr>
                        <a:t>建筑面积</a:t>
                      </a:r>
                    </a:p>
                  </a:txBody>
                  <a:tcPr marT="45719" marB="45719" anchor="ctr">
                    <a:lnL w="28575" cap="flat" cmpd="sng" algn="ctr">
                      <a:solidFill>
                        <a:schemeClr val="bg1">
                          <a:lumMod val="85000"/>
                        </a:schemeClr>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89CF"/>
                    </a:solidFill>
                  </a:tcPr>
                </a:tc>
                <a:tc>
                  <a:txBody>
                    <a:bodyPr/>
                    <a:lstStyle/>
                    <a:p>
                      <a:pPr algn="ctr"/>
                      <a:r>
                        <a:rPr lang="en-US" altLang="zh-CN"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5.5</a:t>
                      </a:r>
                      <a:r>
                        <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万</a:t>
                      </a:r>
                      <a:r>
                        <a:rPr lang="en-US" altLang="zh-CN"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m2</a:t>
                      </a:r>
                      <a:endPar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endParaRPr>
                    </a:p>
                  </a:txBody>
                  <a:tcPr marT="45719" marB="45719" anchor="ctr">
                    <a:lnL w="28575" cap="flat" cmpd="sng" algn="ctr">
                      <a:solidFill>
                        <a:srgbClr val="0089CF"/>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tc>
                  <a:txBody>
                    <a:bodyPr/>
                    <a:lstStyle/>
                    <a:p>
                      <a:pPr algn="ctr"/>
                      <a:r>
                        <a:rPr lang="zh-CN" altLang="en-US" sz="1600" b="1" kern="100" dirty="0">
                          <a:solidFill>
                            <a:schemeClr val="bg1"/>
                          </a:solidFill>
                          <a:effectLst/>
                          <a:latin typeface="黑体" panose="02010609060101010101" pitchFamily="49" charset="-122"/>
                          <a:ea typeface="黑体" panose="02010609060101010101" pitchFamily="49" charset="-122"/>
                          <a:cs typeface="Times New Roman" panose="02020603050405020304"/>
                        </a:rPr>
                        <a:t>建筑高度</a:t>
                      </a:r>
                    </a:p>
                  </a:txBody>
                  <a:tcPr marT="45719" marB="45719" anchor="ctr">
                    <a:lnL w="28575" cap="flat" cmpd="sng" algn="ctr">
                      <a:solidFill>
                        <a:srgbClr val="0089CF"/>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89CF"/>
                    </a:solidFill>
                  </a:tcPr>
                </a:tc>
                <a:tc>
                  <a:txBody>
                    <a:bodyPr/>
                    <a:lstStyle/>
                    <a:p>
                      <a:pPr algn="ctr"/>
                      <a:r>
                        <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地上</a:t>
                      </a:r>
                      <a:r>
                        <a:rPr lang="en-US" altLang="zh-CN"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82m</a:t>
                      </a:r>
                      <a:endPar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endParaRPr>
                    </a:p>
                  </a:txBody>
                  <a:tcPr marT="45719" marB="45719" anchor="ctr">
                    <a:lnL w="28575" cap="flat" cmpd="sng" algn="ctr">
                      <a:solidFill>
                        <a:srgbClr val="0089CF"/>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extLst>
                  <a:ext uri="{0D108BD9-81ED-4DB2-BD59-A6C34878D82A}">
                    <a16:rowId xmlns:a16="http://schemas.microsoft.com/office/drawing/2014/main" val="10000"/>
                  </a:ext>
                </a:extLst>
              </a:tr>
              <a:tr h="528610">
                <a:tc>
                  <a:txBody>
                    <a:bodyPr/>
                    <a:lstStyle/>
                    <a:p>
                      <a:pPr algn="ctr"/>
                      <a:r>
                        <a:rPr lang="zh-CN" altLang="en-US" sz="1600" b="1" kern="100" dirty="0">
                          <a:solidFill>
                            <a:schemeClr val="bg1"/>
                          </a:solidFill>
                          <a:effectLst/>
                          <a:latin typeface="黑体" panose="02010609060101010101" pitchFamily="49" charset="-122"/>
                          <a:ea typeface="黑体" panose="02010609060101010101" pitchFamily="49" charset="-122"/>
                          <a:cs typeface="Times New Roman" panose="02020603050405020304"/>
                        </a:rPr>
                        <a:t>建筑层数</a:t>
                      </a:r>
                    </a:p>
                  </a:txBody>
                  <a:tcPr marT="45719" marB="45719" anchor="ctr">
                    <a:lnL w="28575" cap="flat" cmpd="sng" algn="ctr">
                      <a:solidFill>
                        <a:schemeClr val="bg1">
                          <a:lumMod val="85000"/>
                        </a:schemeClr>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89CF"/>
                    </a:solidFill>
                  </a:tcPr>
                </a:tc>
                <a:tc>
                  <a:txBody>
                    <a:bodyPr/>
                    <a:lstStyle/>
                    <a:p>
                      <a:pPr algn="ctr"/>
                      <a:r>
                        <a:rPr lang="en-US" altLang="zh-CN"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24F/15F/8F/4F</a:t>
                      </a:r>
                      <a:endPar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endParaRPr>
                    </a:p>
                  </a:txBody>
                  <a:tcPr marT="45719" marB="45719" anchor="ctr">
                    <a:lnL w="28575" cap="flat" cmpd="sng" algn="ctr">
                      <a:solidFill>
                        <a:srgbClr val="0089CF"/>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tc>
                  <a:txBody>
                    <a:bodyPr/>
                    <a:lstStyle/>
                    <a:p>
                      <a:pPr algn="ctr"/>
                      <a:r>
                        <a:rPr lang="zh-CN" altLang="en-US" sz="1600" b="1" kern="100" dirty="0">
                          <a:solidFill>
                            <a:schemeClr val="bg1"/>
                          </a:solidFill>
                          <a:effectLst/>
                          <a:latin typeface="黑体" panose="02010609060101010101" pitchFamily="49" charset="-122"/>
                          <a:ea typeface="黑体" panose="02010609060101010101" pitchFamily="49" charset="-122"/>
                          <a:cs typeface="Times New Roman" panose="02020603050405020304"/>
                        </a:rPr>
                        <a:t>占地面积</a:t>
                      </a:r>
                    </a:p>
                  </a:txBody>
                  <a:tcPr marT="45719" marB="45719" anchor="ctr">
                    <a:lnL w="28575" cap="flat" cmpd="sng" algn="ctr">
                      <a:solidFill>
                        <a:srgbClr val="0089CF"/>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89CF"/>
                    </a:solidFill>
                  </a:tcPr>
                </a:tc>
                <a:tc>
                  <a:txBody>
                    <a:bodyPr/>
                    <a:lstStyle/>
                    <a:p>
                      <a:pPr algn="ctr"/>
                      <a:r>
                        <a:rPr lang="en-US" altLang="zh-CN"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1.1</a:t>
                      </a:r>
                      <a:r>
                        <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万</a:t>
                      </a:r>
                      <a:r>
                        <a:rPr lang="en-US" altLang="zh-CN"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m2</a:t>
                      </a:r>
                      <a:endPar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endParaRPr>
                    </a:p>
                  </a:txBody>
                  <a:tcPr marT="45719" marB="45719" anchor="ctr">
                    <a:lnL w="28575" cap="flat" cmpd="sng" algn="ctr">
                      <a:solidFill>
                        <a:srgbClr val="0089CF"/>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extLst>
                  <a:ext uri="{0D108BD9-81ED-4DB2-BD59-A6C34878D82A}">
                    <a16:rowId xmlns:a16="http://schemas.microsoft.com/office/drawing/2014/main" val="10001"/>
                  </a:ext>
                </a:extLst>
              </a:tr>
              <a:tr h="528610">
                <a:tc>
                  <a:txBody>
                    <a:bodyPr/>
                    <a:lstStyle/>
                    <a:p>
                      <a:pPr algn="ctr"/>
                      <a:r>
                        <a:rPr lang="zh-CN" altLang="en-US" sz="1600" b="1" kern="100" dirty="0">
                          <a:solidFill>
                            <a:schemeClr val="bg1"/>
                          </a:solidFill>
                          <a:effectLst/>
                          <a:latin typeface="黑体" panose="02010609060101010101" pitchFamily="49" charset="-122"/>
                          <a:ea typeface="黑体" panose="02010609060101010101" pitchFamily="49" charset="-122"/>
                          <a:cs typeface="Times New Roman" panose="02020603050405020304"/>
                        </a:rPr>
                        <a:t>合同额</a:t>
                      </a:r>
                    </a:p>
                  </a:txBody>
                  <a:tcPr marT="45719" marB="45719" anchor="ctr">
                    <a:lnL w="28575" cap="flat" cmpd="sng" algn="ctr">
                      <a:solidFill>
                        <a:schemeClr val="bg1">
                          <a:lumMod val="85000"/>
                        </a:schemeClr>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89CF"/>
                    </a:solidFill>
                  </a:tcPr>
                </a:tc>
                <a:tc>
                  <a:txBody>
                    <a:bodyPr/>
                    <a:lstStyle/>
                    <a:p>
                      <a:pPr algn="ctr"/>
                      <a:r>
                        <a:rPr lang="en-US" altLang="zh-CN"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1.8</a:t>
                      </a:r>
                      <a:r>
                        <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亿</a:t>
                      </a:r>
                    </a:p>
                  </a:txBody>
                  <a:tcPr marT="45719" marB="45719" anchor="ctr">
                    <a:lnL w="28575" cap="flat" cmpd="sng" algn="ctr">
                      <a:solidFill>
                        <a:srgbClr val="0089CF"/>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tc>
                  <a:txBody>
                    <a:bodyPr/>
                    <a:lstStyle/>
                    <a:p>
                      <a:pPr algn="ctr"/>
                      <a:r>
                        <a:rPr lang="zh-CN" altLang="en-US" sz="1600" b="1" kern="100" dirty="0">
                          <a:solidFill>
                            <a:schemeClr val="bg1"/>
                          </a:solidFill>
                          <a:effectLst/>
                          <a:latin typeface="黑体" panose="02010609060101010101" pitchFamily="49" charset="-122"/>
                          <a:ea typeface="黑体" panose="02010609060101010101" pitchFamily="49" charset="-122"/>
                          <a:cs typeface="Times New Roman" panose="02020603050405020304"/>
                        </a:rPr>
                        <a:t>建筑性质</a:t>
                      </a:r>
                    </a:p>
                  </a:txBody>
                  <a:tcPr marT="45719" marB="45719" anchor="ctr">
                    <a:lnL w="28575" cap="flat" cmpd="sng" algn="ctr">
                      <a:solidFill>
                        <a:srgbClr val="0089CF"/>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89CF"/>
                    </a:solidFill>
                  </a:tcPr>
                </a:tc>
                <a:tc>
                  <a:txBody>
                    <a:bodyPr/>
                    <a:lstStyle/>
                    <a:p>
                      <a:pPr algn="ctr"/>
                      <a:r>
                        <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宿舍楼</a:t>
                      </a:r>
                    </a:p>
                  </a:txBody>
                  <a:tcPr marT="45719" marB="45719" anchor="ctr">
                    <a:lnL w="28575" cap="flat" cmpd="sng" algn="ctr">
                      <a:solidFill>
                        <a:srgbClr val="0089CF"/>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extLst>
                  <a:ext uri="{0D108BD9-81ED-4DB2-BD59-A6C34878D82A}">
                    <a16:rowId xmlns:a16="http://schemas.microsoft.com/office/drawing/2014/main" val="10002"/>
                  </a:ext>
                </a:extLst>
              </a:tr>
              <a:tr h="528610">
                <a:tc>
                  <a:txBody>
                    <a:bodyPr/>
                    <a:lstStyle/>
                    <a:p>
                      <a:pPr algn="ctr"/>
                      <a:r>
                        <a:rPr lang="zh-CN" altLang="en-US" sz="1600" b="1" kern="100" dirty="0">
                          <a:solidFill>
                            <a:schemeClr val="bg1"/>
                          </a:solidFill>
                          <a:effectLst/>
                          <a:latin typeface="黑体" panose="02010609060101010101" pitchFamily="49" charset="-122"/>
                          <a:ea typeface="黑体" panose="02010609060101010101" pitchFamily="49" charset="-122"/>
                          <a:cs typeface="Times New Roman" panose="02020603050405020304"/>
                        </a:rPr>
                        <a:t>建设单位</a:t>
                      </a:r>
                    </a:p>
                  </a:txBody>
                  <a:tcPr marT="45719" marB="45719" anchor="ctr">
                    <a:lnL w="28575" cap="flat" cmpd="sng" algn="ctr">
                      <a:solidFill>
                        <a:schemeClr val="bg1">
                          <a:lumMod val="85000"/>
                        </a:schemeClr>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89CF"/>
                    </a:solidFill>
                  </a:tcPr>
                </a:tc>
                <a:tc>
                  <a:txBody>
                    <a:bodyPr/>
                    <a:lstStyle/>
                    <a:p>
                      <a:pPr algn="ctr"/>
                      <a:r>
                        <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哈尔滨工业大学</a:t>
                      </a:r>
                    </a:p>
                  </a:txBody>
                  <a:tcPr marT="45719" marB="45719" anchor="ctr">
                    <a:lnL w="28575" cap="flat" cmpd="sng" algn="ctr">
                      <a:solidFill>
                        <a:srgbClr val="0089CF"/>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tc>
                  <a:txBody>
                    <a:bodyPr/>
                    <a:lstStyle/>
                    <a:p>
                      <a:pPr algn="ctr"/>
                      <a:r>
                        <a:rPr lang="zh-CN" altLang="en-US" sz="1600" b="1" kern="100" dirty="0">
                          <a:solidFill>
                            <a:schemeClr val="bg1"/>
                          </a:solidFill>
                          <a:effectLst/>
                          <a:latin typeface="黑体" panose="02010609060101010101" pitchFamily="49" charset="-122"/>
                          <a:ea typeface="黑体" panose="02010609060101010101" pitchFamily="49" charset="-122"/>
                          <a:cs typeface="Times New Roman" panose="02020603050405020304"/>
                        </a:rPr>
                        <a:t>监理单位</a:t>
                      </a:r>
                    </a:p>
                  </a:txBody>
                  <a:tcPr marT="45719" marB="45719" anchor="ctr">
                    <a:lnL w="28575" cap="flat" cmpd="sng" algn="ctr">
                      <a:solidFill>
                        <a:srgbClr val="0089CF"/>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89CF"/>
                      </a:solidFill>
                      <a:prstDash val="solid"/>
                      <a:round/>
                      <a:headEnd type="none" w="med" len="med"/>
                      <a:tailEnd type="none" w="med" len="med"/>
                    </a:lnB>
                    <a:solidFill>
                      <a:srgbClr val="0089CF"/>
                    </a:solidFill>
                  </a:tcPr>
                </a:tc>
                <a:tc>
                  <a:txBody>
                    <a:bodyPr/>
                    <a:lstStyle/>
                    <a:p>
                      <a:pPr algn="ctr"/>
                      <a:r>
                        <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哈尔滨工业大学监理公司</a:t>
                      </a:r>
                    </a:p>
                  </a:txBody>
                  <a:tcPr marT="45719" marB="45719" anchor="ctr">
                    <a:lnL w="28575" cap="flat" cmpd="sng" algn="ctr">
                      <a:solidFill>
                        <a:srgbClr val="0089CF"/>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extLst>
                  <a:ext uri="{0D108BD9-81ED-4DB2-BD59-A6C34878D82A}">
                    <a16:rowId xmlns:a16="http://schemas.microsoft.com/office/drawing/2014/main" val="10003"/>
                  </a:ext>
                </a:extLst>
              </a:tr>
              <a:tr h="528610">
                <a:tc>
                  <a:txBody>
                    <a:bodyPr/>
                    <a:lstStyle/>
                    <a:p>
                      <a:pPr algn="ctr"/>
                      <a:r>
                        <a:rPr lang="zh-CN" altLang="en-US" sz="1600" b="1" kern="100" dirty="0">
                          <a:solidFill>
                            <a:schemeClr val="bg1"/>
                          </a:solidFill>
                          <a:effectLst/>
                          <a:latin typeface="黑体" panose="02010609060101010101" pitchFamily="49" charset="-122"/>
                          <a:ea typeface="黑体" panose="02010609060101010101" pitchFamily="49" charset="-122"/>
                          <a:cs typeface="Times New Roman" panose="02020603050405020304"/>
                        </a:rPr>
                        <a:t>建筑组成</a:t>
                      </a:r>
                    </a:p>
                  </a:txBody>
                  <a:tcPr marT="45719" marB="45719" anchor="ctr">
                    <a:lnL w="28575" cap="flat" cmpd="sng" algn="ctr">
                      <a:solidFill>
                        <a:schemeClr val="bg1">
                          <a:lumMod val="85000"/>
                        </a:schemeClr>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89CF"/>
                    </a:solidFill>
                  </a:tcPr>
                </a:tc>
                <a:tc gridSpan="3">
                  <a:txBody>
                    <a:bodyPr/>
                    <a:lstStyle/>
                    <a:p>
                      <a:pPr algn="ctr"/>
                      <a:r>
                        <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宿舍楼</a:t>
                      </a:r>
                      <a:r>
                        <a:rPr lang="en-US" altLang="zh-CN"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a:t>
                      </a:r>
                      <a:r>
                        <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地下车库</a:t>
                      </a:r>
                    </a:p>
                  </a:txBody>
                  <a:tcPr marT="45719" marB="45719" anchor="ctr">
                    <a:lnL w="28575" cap="flat" cmpd="sng" algn="ctr">
                      <a:solidFill>
                        <a:srgbClr val="0089CF"/>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tc hMerge="1">
                  <a:txBody>
                    <a:bodyPr/>
                    <a:lstStyle/>
                    <a:p>
                      <a:endParaRPr lang="zh-CN"/>
                    </a:p>
                  </a:txBody>
                  <a:tcPr anchor="ctr">
                    <a:lnL w="28575" cap="flat" cmpd="sng" algn="ctr">
                      <a:solidFill>
                        <a:srgbClr val="0089CF"/>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tc hMerge="1">
                  <a:txBody>
                    <a:bodyPr/>
                    <a:lstStyle/>
                    <a:p>
                      <a:endParaRPr lang="zh-CN"/>
                    </a:p>
                  </a:txBody>
                  <a:tcPr anchor="ctr">
                    <a:lnL w="28575" cap="flat" cmpd="sng" algn="ctr">
                      <a:solidFill>
                        <a:srgbClr val="0089CF"/>
                      </a:solidFill>
                      <a:prstDash val="solid"/>
                      <a:round/>
                      <a:headEnd type="none" w="med" len="med"/>
                      <a:tailEnd type="none" w="med" len="med"/>
                    </a:lnL>
                    <a:lnR w="28575" cap="flat" cmpd="sng" algn="ctr">
                      <a:solidFill>
                        <a:schemeClr val="accent6">
                          <a:lumMod val="90000"/>
                          <a:lumOff val="10000"/>
                        </a:schemeClr>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extLst>
                  <a:ext uri="{0D108BD9-81ED-4DB2-BD59-A6C34878D82A}">
                    <a16:rowId xmlns:a16="http://schemas.microsoft.com/office/drawing/2014/main" val="10004"/>
                  </a:ext>
                </a:extLst>
              </a:tr>
              <a:tr h="528610">
                <a:tc>
                  <a:txBody>
                    <a:bodyPr/>
                    <a:lstStyle/>
                    <a:p>
                      <a:pPr algn="ctr"/>
                      <a:r>
                        <a:rPr lang="zh-CN" altLang="en-US" sz="1600" b="1" kern="100" dirty="0">
                          <a:solidFill>
                            <a:schemeClr val="bg1"/>
                          </a:solidFill>
                          <a:effectLst/>
                          <a:latin typeface="黑体" panose="02010609060101010101" pitchFamily="49" charset="-122"/>
                          <a:ea typeface="黑体" panose="02010609060101010101" pitchFamily="49" charset="-122"/>
                          <a:cs typeface="Times New Roman" panose="02020603050405020304"/>
                        </a:rPr>
                        <a:t>工期目标</a:t>
                      </a:r>
                    </a:p>
                  </a:txBody>
                  <a:tcPr marT="45719" marB="45719" anchor="ctr">
                    <a:lnL w="28575" cap="flat" cmpd="sng" algn="ctr">
                      <a:solidFill>
                        <a:schemeClr val="bg1">
                          <a:lumMod val="85000"/>
                        </a:schemeClr>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89CF"/>
                    </a:solidFill>
                  </a:tcPr>
                </a:tc>
                <a:tc gridSpan="3">
                  <a:txBody>
                    <a:bodyPr/>
                    <a:lstStyle/>
                    <a:p>
                      <a:pPr algn="ctr"/>
                      <a:r>
                        <a:rPr lang="en-US" altLang="zh-CN"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2016</a:t>
                      </a:r>
                      <a:r>
                        <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年</a:t>
                      </a:r>
                      <a:r>
                        <a:rPr lang="en-US" altLang="zh-CN"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8</a:t>
                      </a:r>
                      <a:r>
                        <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月</a:t>
                      </a:r>
                      <a:r>
                        <a:rPr lang="en-US" altLang="zh-CN"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2</a:t>
                      </a:r>
                      <a:r>
                        <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日开工，</a:t>
                      </a:r>
                      <a:r>
                        <a:rPr lang="en-US" altLang="zh-CN"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2018</a:t>
                      </a:r>
                      <a:r>
                        <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年</a:t>
                      </a:r>
                      <a:r>
                        <a:rPr lang="en-US" altLang="zh-CN"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6</a:t>
                      </a:r>
                      <a:r>
                        <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月</a:t>
                      </a:r>
                      <a:r>
                        <a:rPr lang="en-US" altLang="zh-CN"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18</a:t>
                      </a:r>
                      <a:r>
                        <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日完成，总工期</a:t>
                      </a:r>
                      <a:r>
                        <a:rPr lang="en-US" altLang="zh-CN"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686</a:t>
                      </a:r>
                      <a:r>
                        <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天</a:t>
                      </a:r>
                    </a:p>
                  </a:txBody>
                  <a:tcPr marT="45719" marB="45719" anchor="ctr">
                    <a:lnL w="28575" cap="flat" cmpd="sng" algn="ctr">
                      <a:solidFill>
                        <a:srgbClr val="0089CF"/>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tc hMerge="1">
                  <a:txBody>
                    <a:bodyPr/>
                    <a:lstStyle/>
                    <a:p>
                      <a:endParaRPr lang="zh-CN"/>
                    </a:p>
                  </a:txBody>
                  <a:tcPr anchor="ctr">
                    <a:lnL w="28575" cap="flat" cmpd="sng" algn="ctr">
                      <a:solidFill>
                        <a:srgbClr val="0089CF"/>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tc hMerge="1">
                  <a:txBody>
                    <a:bodyPr/>
                    <a:lstStyle/>
                    <a:p>
                      <a:endParaRPr lang="zh-CN"/>
                    </a:p>
                  </a:txBody>
                  <a:tcPr anchor="ctr">
                    <a:lnL w="28575" cap="flat" cmpd="sng" algn="ctr">
                      <a:solidFill>
                        <a:srgbClr val="0089CF"/>
                      </a:solidFill>
                      <a:prstDash val="solid"/>
                      <a:round/>
                      <a:headEnd type="none" w="med" len="med"/>
                      <a:tailEnd type="none" w="med" len="med"/>
                    </a:lnL>
                    <a:lnR w="28575" cap="flat" cmpd="sng" algn="ctr">
                      <a:solidFill>
                        <a:schemeClr val="accent6">
                          <a:lumMod val="90000"/>
                          <a:lumOff val="10000"/>
                        </a:schemeClr>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extLst>
                  <a:ext uri="{0D108BD9-81ED-4DB2-BD59-A6C34878D82A}">
                    <a16:rowId xmlns:a16="http://schemas.microsoft.com/office/drawing/2014/main" val="10005"/>
                  </a:ext>
                </a:extLst>
              </a:tr>
              <a:tr h="528610">
                <a:tc>
                  <a:txBody>
                    <a:bodyPr/>
                    <a:lstStyle/>
                    <a:p>
                      <a:pPr algn="ctr"/>
                      <a:r>
                        <a:rPr lang="zh-CN" altLang="en-US" sz="1600" b="1" kern="100" dirty="0">
                          <a:solidFill>
                            <a:schemeClr val="bg1"/>
                          </a:solidFill>
                          <a:effectLst/>
                          <a:latin typeface="黑体" panose="02010609060101010101" pitchFamily="49" charset="-122"/>
                          <a:ea typeface="黑体" panose="02010609060101010101" pitchFamily="49" charset="-122"/>
                          <a:cs typeface="Times New Roman" panose="02020603050405020304"/>
                        </a:rPr>
                        <a:t>质量目标</a:t>
                      </a:r>
                    </a:p>
                  </a:txBody>
                  <a:tcPr marT="45719" marB="45719" anchor="ctr">
                    <a:lnL w="28575" cap="flat" cmpd="sng" algn="ctr">
                      <a:solidFill>
                        <a:schemeClr val="bg1">
                          <a:lumMod val="85000"/>
                        </a:schemeClr>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89CF"/>
                    </a:solidFill>
                  </a:tcPr>
                </a:tc>
                <a:tc gridSpan="3">
                  <a:txBody>
                    <a:bodyPr/>
                    <a:lstStyle/>
                    <a:p>
                      <a:pPr algn="ctr"/>
                      <a:r>
                        <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黑龙江省“龙江杯”</a:t>
                      </a:r>
                    </a:p>
                  </a:txBody>
                  <a:tcPr marT="45719" marB="45719" anchor="ctr">
                    <a:lnL w="28575" cap="flat" cmpd="sng" algn="ctr">
                      <a:solidFill>
                        <a:srgbClr val="0089CF"/>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tc hMerge="1">
                  <a:txBody>
                    <a:bodyPr/>
                    <a:lstStyle/>
                    <a:p>
                      <a:endParaRPr lang="zh-CN"/>
                    </a:p>
                  </a:txBody>
                  <a:tcPr anchor="ctr">
                    <a:lnL w="28575" cap="flat" cmpd="sng" algn="ctr">
                      <a:solidFill>
                        <a:srgbClr val="0089CF"/>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tc hMerge="1">
                  <a:txBody>
                    <a:bodyPr/>
                    <a:lstStyle/>
                    <a:p>
                      <a:endParaRPr lang="zh-CN"/>
                    </a:p>
                  </a:txBody>
                  <a:tcPr anchor="ctr">
                    <a:lnL w="28575" cap="flat" cmpd="sng" algn="ctr">
                      <a:solidFill>
                        <a:srgbClr val="0089CF"/>
                      </a:solidFill>
                      <a:prstDash val="solid"/>
                      <a:round/>
                      <a:headEnd type="none" w="med" len="med"/>
                      <a:tailEnd type="none" w="med" len="med"/>
                    </a:lnL>
                    <a:lnR w="28575" cap="flat" cmpd="sng" algn="ctr">
                      <a:solidFill>
                        <a:schemeClr val="accent6">
                          <a:lumMod val="90000"/>
                          <a:lumOff val="10000"/>
                        </a:schemeClr>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extLst>
                  <a:ext uri="{0D108BD9-81ED-4DB2-BD59-A6C34878D82A}">
                    <a16:rowId xmlns:a16="http://schemas.microsoft.com/office/drawing/2014/main" val="10006"/>
                  </a:ext>
                </a:extLst>
              </a:tr>
              <a:tr h="562072">
                <a:tc>
                  <a:txBody>
                    <a:bodyPr/>
                    <a:lstStyle/>
                    <a:p>
                      <a:pPr algn="ctr"/>
                      <a:r>
                        <a:rPr lang="zh-CN" altLang="en-US" sz="1600" b="1" kern="100" dirty="0">
                          <a:solidFill>
                            <a:schemeClr val="bg1"/>
                          </a:solidFill>
                          <a:effectLst/>
                          <a:latin typeface="黑体" panose="02010609060101010101" pitchFamily="49" charset="-122"/>
                          <a:ea typeface="黑体" panose="02010609060101010101" pitchFamily="49" charset="-122"/>
                          <a:cs typeface="Times New Roman" panose="02020603050405020304"/>
                        </a:rPr>
                        <a:t>安全目标</a:t>
                      </a:r>
                    </a:p>
                  </a:txBody>
                  <a:tcPr marT="45719" marB="45719" anchor="ctr">
                    <a:lnL w="28575" cap="flat" cmpd="sng" algn="ctr">
                      <a:solidFill>
                        <a:schemeClr val="bg1">
                          <a:lumMod val="85000"/>
                        </a:schemeClr>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89CF"/>
                    </a:solidFill>
                  </a:tcPr>
                </a:tc>
                <a:tc gridSpan="3">
                  <a:txBody>
                    <a:bodyPr/>
                    <a:lstStyle/>
                    <a:p>
                      <a:pPr algn="ctr"/>
                      <a:r>
                        <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黑龙江省安全文明标准化工地</a:t>
                      </a:r>
                    </a:p>
                  </a:txBody>
                  <a:tcPr marT="45719" marB="45719" anchor="ctr">
                    <a:lnL w="28575" cap="flat" cmpd="sng" algn="ctr">
                      <a:solidFill>
                        <a:srgbClr val="0089CF"/>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tc hMerge="1">
                  <a:txBody>
                    <a:bodyPr/>
                    <a:lstStyle/>
                    <a:p>
                      <a:endParaRPr lang="zh-CN"/>
                    </a:p>
                  </a:txBody>
                  <a:tcPr anchor="ctr">
                    <a:lnL w="28575" cap="flat" cmpd="sng" algn="ctr">
                      <a:solidFill>
                        <a:srgbClr val="0089CF"/>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tc hMerge="1">
                  <a:txBody>
                    <a:bodyPr/>
                    <a:lstStyle/>
                    <a:p>
                      <a:endParaRPr lang="zh-CN"/>
                    </a:p>
                  </a:txBody>
                  <a:tcPr anchor="ctr">
                    <a:lnL w="28575" cap="flat" cmpd="sng" algn="ctr">
                      <a:solidFill>
                        <a:srgbClr val="0089CF"/>
                      </a:solidFill>
                      <a:prstDash val="solid"/>
                      <a:round/>
                      <a:headEnd type="none" w="med" len="med"/>
                      <a:tailEnd type="none" w="med" len="med"/>
                    </a:lnL>
                    <a:lnR w="28575" cap="flat" cmpd="sng" algn="ctr">
                      <a:solidFill>
                        <a:schemeClr val="accent6">
                          <a:lumMod val="90000"/>
                          <a:lumOff val="10000"/>
                        </a:schemeClr>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extLst>
                  <a:ext uri="{0D108BD9-81ED-4DB2-BD59-A6C34878D82A}">
                    <a16:rowId xmlns:a16="http://schemas.microsoft.com/office/drawing/2014/main" val="10007"/>
                  </a:ext>
                </a:extLst>
              </a:tr>
              <a:tr h="562072">
                <a:tc>
                  <a:txBody>
                    <a:bodyPr/>
                    <a:lstStyle/>
                    <a:p>
                      <a:pPr algn="ctr"/>
                      <a:r>
                        <a:rPr lang="zh-CN" altLang="en-US" sz="1600" b="1" kern="100" dirty="0">
                          <a:solidFill>
                            <a:schemeClr val="bg1"/>
                          </a:solidFill>
                          <a:effectLst/>
                          <a:latin typeface="黑体" panose="02010609060101010101" pitchFamily="49" charset="-122"/>
                          <a:ea typeface="黑体" panose="02010609060101010101" pitchFamily="49" charset="-122"/>
                          <a:cs typeface="Times New Roman" panose="02020603050405020304"/>
                        </a:rPr>
                        <a:t>绿色施工</a:t>
                      </a:r>
                    </a:p>
                  </a:txBody>
                  <a:tcPr marT="45719" marB="45719" anchor="ctr">
                    <a:lnL w="28575" cap="flat" cmpd="sng" algn="ctr">
                      <a:solidFill>
                        <a:schemeClr val="bg1">
                          <a:lumMod val="85000"/>
                        </a:schemeClr>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rgbClr val="0089CF"/>
                      </a:solidFill>
                      <a:prstDash val="solid"/>
                      <a:round/>
                      <a:headEnd type="none" w="med" len="med"/>
                      <a:tailEnd type="none" w="med" len="med"/>
                    </a:lnB>
                    <a:solidFill>
                      <a:srgbClr val="0089CF"/>
                    </a:solidFill>
                  </a:tcPr>
                </a:tc>
                <a:tc gridSpan="3">
                  <a:txBody>
                    <a:bodyPr/>
                    <a:lstStyle/>
                    <a:p>
                      <a:pPr algn="ctr"/>
                      <a:r>
                        <a:rPr lang="zh-CN" altLang="en-US" sz="1600" b="0" kern="100" dirty="0">
                          <a:solidFill>
                            <a:schemeClr val="tx1"/>
                          </a:solidFill>
                          <a:effectLst/>
                          <a:latin typeface="黑体" panose="02010609060101010101" pitchFamily="49" charset="-122"/>
                          <a:ea typeface="黑体" panose="02010609060101010101" pitchFamily="49" charset="-122"/>
                          <a:cs typeface="Times New Roman" panose="02020603050405020304"/>
                        </a:rPr>
                        <a:t>全国第六批绿色施工示范工程</a:t>
                      </a:r>
                    </a:p>
                  </a:txBody>
                  <a:tcPr marT="45719" marB="45719" anchor="ctr">
                    <a:lnL w="28575" cap="flat" cmpd="sng" algn="ctr">
                      <a:solidFill>
                        <a:srgbClr val="0089CF"/>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tc hMerge="1">
                  <a:txBody>
                    <a:bodyPr/>
                    <a:lstStyle/>
                    <a:p>
                      <a:endParaRPr lang="zh-CN"/>
                    </a:p>
                  </a:txBody>
                  <a:tcPr anchor="ctr">
                    <a:lnL w="28575" cap="flat" cmpd="sng" algn="ctr">
                      <a:solidFill>
                        <a:srgbClr val="0089CF"/>
                      </a:solidFill>
                      <a:prstDash val="solid"/>
                      <a:round/>
                      <a:headEnd type="none" w="med" len="med"/>
                      <a:tailEnd type="none" w="med" len="med"/>
                    </a:lnL>
                    <a:lnR w="28575" cap="flat" cmpd="sng" algn="ctr">
                      <a:solidFill>
                        <a:srgbClr val="0089CF"/>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tc hMerge="1">
                  <a:txBody>
                    <a:bodyPr/>
                    <a:lstStyle/>
                    <a:p>
                      <a:endParaRPr lang="zh-CN"/>
                    </a:p>
                  </a:txBody>
                  <a:tcPr anchor="ctr">
                    <a:lnL w="28575" cap="flat" cmpd="sng" algn="ctr">
                      <a:solidFill>
                        <a:srgbClr val="0089CF"/>
                      </a:solidFill>
                      <a:prstDash val="solid"/>
                      <a:round/>
                      <a:headEnd type="none" w="med" len="med"/>
                      <a:tailEnd type="none" w="med" len="med"/>
                    </a:lnL>
                    <a:lnR w="28575" cap="flat" cmpd="sng" algn="ctr">
                      <a:solidFill>
                        <a:schemeClr val="accent6">
                          <a:lumMod val="90000"/>
                          <a:lumOff val="10000"/>
                        </a:schemeClr>
                      </a:solidFill>
                      <a:prstDash val="solid"/>
                      <a:round/>
                      <a:headEnd type="none" w="med" len="med"/>
                      <a:tailEnd type="none" w="med" len="med"/>
                    </a:lnR>
                    <a:lnT w="28575" cap="flat" cmpd="sng" algn="ctr">
                      <a:solidFill>
                        <a:srgbClr val="0089CF"/>
                      </a:solidFill>
                      <a:prstDash val="solid"/>
                      <a:round/>
                      <a:headEnd type="none" w="med" len="med"/>
                      <a:tailEnd type="none" w="med" len="med"/>
                    </a:lnT>
                    <a:lnB w="28575" cap="flat" cmpd="sng" algn="ctr">
                      <a:solidFill>
                        <a:srgbClr val="0089CF"/>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463" y="3484563"/>
            <a:ext cx="2155825"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9"/>
          <p:cNvSpPr>
            <a:spLocks noChangeArrowheads="1"/>
          </p:cNvSpPr>
          <p:nvPr/>
        </p:nvSpPr>
        <p:spPr bwMode="auto">
          <a:xfrm>
            <a:off x="241300" y="185737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8.</a:t>
            </a:r>
            <a:r>
              <a:rPr lang="zh-CN" altLang="en-US" b="1" dirty="0">
                <a:solidFill>
                  <a:schemeClr val="tx1">
                    <a:lumMod val="50000"/>
                  </a:schemeClr>
                </a:solidFill>
                <a:latin typeface="黑体" panose="02010609060101010101" pitchFamily="49" charset="-122"/>
                <a:ea typeface="黑体" panose="02010609060101010101" pitchFamily="49" charset="-122"/>
              </a:rPr>
              <a:t>厕所、卫生设施、排水沟及阴暗潮湿地带定期消毒</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6" name="矩形 3"/>
          <p:cNvSpPr>
            <a:spLocks noChangeArrowheads="1"/>
          </p:cNvSpPr>
          <p:nvPr/>
        </p:nvSpPr>
        <p:spPr bwMode="auto">
          <a:xfrm>
            <a:off x="311150" y="2214563"/>
            <a:ext cx="8591550" cy="38100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项目卫生间设专人每天定时进行清洁，并且定期对卫生间进行消毒。</a:t>
            </a:r>
          </a:p>
        </p:txBody>
      </p:sp>
      <p:sp>
        <p:nvSpPr>
          <p:cNvPr id="54281" name="Rectangle 39"/>
          <p:cNvSpPr>
            <a:spLocks noChangeArrowheads="1"/>
          </p:cNvSpPr>
          <p:nvPr/>
        </p:nvSpPr>
        <p:spPr bwMode="auto">
          <a:xfrm>
            <a:off x="522288" y="6308725"/>
            <a:ext cx="2305050" cy="369888"/>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卫生间消毒</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graphicFrame>
        <p:nvGraphicFramePr>
          <p:cNvPr id="15" name="图示 14"/>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矩形 16"/>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8" name="Rectangle 39"/>
          <p:cNvSpPr>
            <a:spLocks noChangeArrowheads="1"/>
          </p:cNvSpPr>
          <p:nvPr/>
        </p:nvSpPr>
        <p:spPr bwMode="auto">
          <a:xfrm>
            <a:off x="241300" y="263842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9.</a:t>
            </a:r>
            <a:r>
              <a:rPr lang="zh-CN" altLang="en-US" b="1" dirty="0">
                <a:solidFill>
                  <a:schemeClr val="tx1">
                    <a:lumMod val="50000"/>
                  </a:schemeClr>
                </a:solidFill>
                <a:latin typeface="黑体" panose="02010609060101010101" pitchFamily="49" charset="-122"/>
                <a:ea typeface="黑体" panose="02010609060101010101" pitchFamily="49" charset="-122"/>
              </a:rPr>
              <a:t>食堂各类器具清洁，个人卫生、操作行为规范</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9" name="矩形 3"/>
          <p:cNvSpPr>
            <a:spLocks noChangeArrowheads="1"/>
          </p:cNvSpPr>
          <p:nvPr/>
        </p:nvSpPr>
        <p:spPr bwMode="auto">
          <a:xfrm>
            <a:off x="311150" y="3071813"/>
            <a:ext cx="9047163" cy="42545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项目食堂卫生保持干净整洁，食堂内工作人员依照卫生管理制度，行为操作规范。</a:t>
            </a:r>
          </a:p>
        </p:txBody>
      </p:sp>
      <p:sp>
        <p:nvSpPr>
          <p:cNvPr id="20" name="Rectangle 39"/>
          <p:cNvSpPr>
            <a:spLocks noChangeArrowheads="1"/>
          </p:cNvSpPr>
          <p:nvPr/>
        </p:nvSpPr>
        <p:spPr bwMode="auto">
          <a:xfrm>
            <a:off x="3302000" y="6308725"/>
            <a:ext cx="2305050" cy="369888"/>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生熟分离</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21" name="Rectangle 39"/>
          <p:cNvSpPr>
            <a:spLocks noChangeArrowheads="1"/>
          </p:cNvSpPr>
          <p:nvPr/>
        </p:nvSpPr>
        <p:spPr bwMode="auto">
          <a:xfrm>
            <a:off x="6227763" y="6245225"/>
            <a:ext cx="2374900" cy="369888"/>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餐具消毒</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24" name="矩形 23"/>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68620" name="图片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81288" y="3632200"/>
            <a:ext cx="3403600"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图片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497638" y="3556000"/>
            <a:ext cx="1941512"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9"/>
          <p:cNvSpPr>
            <a:spLocks noChangeArrowheads="1"/>
          </p:cNvSpPr>
          <p:nvPr/>
        </p:nvSpPr>
        <p:spPr bwMode="auto">
          <a:xfrm>
            <a:off x="241300" y="191452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a:solidFill>
                  <a:schemeClr val="tx1">
                    <a:lumMod val="50000"/>
                  </a:schemeClr>
                </a:solidFill>
                <a:latin typeface="黑体" panose="02010609060101010101" pitchFamily="49" charset="-122"/>
                <a:ea typeface="黑体" panose="02010609060101010101" pitchFamily="49" charset="-122"/>
              </a:rPr>
              <a:t>10.</a:t>
            </a:r>
            <a:r>
              <a:rPr lang="zh-CN" altLang="en-US" b="1">
                <a:solidFill>
                  <a:schemeClr val="tx1">
                    <a:lumMod val="50000"/>
                  </a:schemeClr>
                </a:solidFill>
                <a:latin typeface="黑体" panose="02010609060101010101" pitchFamily="49" charset="-122"/>
                <a:ea typeface="黑体" panose="02010609060101010101" pitchFamily="49" charset="-122"/>
              </a:rPr>
              <a:t>现场应建立洒水清扫制度，配备洒水设备，并应有专人负责</a:t>
            </a:r>
            <a:endParaRPr lang="en-US" altLang="zh-CN" b="1">
              <a:solidFill>
                <a:schemeClr val="tx1">
                  <a:lumMod val="50000"/>
                </a:schemeClr>
              </a:solidFill>
              <a:latin typeface="黑体" panose="02010609060101010101" pitchFamily="49" charset="-122"/>
              <a:ea typeface="黑体" panose="02010609060101010101" pitchFamily="49" charset="-122"/>
            </a:endParaRPr>
          </a:p>
        </p:txBody>
      </p:sp>
      <p:sp>
        <p:nvSpPr>
          <p:cNvPr id="16" name="矩形 3"/>
          <p:cNvSpPr>
            <a:spLocks noChangeArrowheads="1"/>
          </p:cNvSpPr>
          <p:nvPr/>
        </p:nvSpPr>
        <p:spPr bwMode="auto">
          <a:xfrm>
            <a:off x="311150" y="2333625"/>
            <a:ext cx="8591550" cy="757238"/>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项目已建立洒水清扫制度，配备洒水设置，划分区域，并按排管理人员负责区域内工作。</a:t>
            </a:r>
          </a:p>
        </p:txBody>
      </p:sp>
      <p:graphicFrame>
        <p:nvGraphicFramePr>
          <p:cNvPr id="15" name="图示 14"/>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矩形 16"/>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2" name="矩形 11"/>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69638" name="图片 2"/>
          <p:cNvPicPr>
            <a:picLocks noChangeAspect="1"/>
          </p:cNvPicPr>
          <p:nvPr/>
        </p:nvPicPr>
        <p:blipFill>
          <a:blip r:embed="rId8" cstate="print">
            <a:extLst>
              <a:ext uri="{28A0092B-C50C-407E-A947-70E740481C1C}">
                <a14:useLocalDpi xmlns:a14="http://schemas.microsoft.com/office/drawing/2010/main" val="0"/>
              </a:ext>
            </a:extLst>
          </a:blip>
          <a:srcRect t="2644" b="13333"/>
          <a:stretch>
            <a:fillRect/>
          </a:stretch>
        </p:blipFill>
        <p:spPr bwMode="auto">
          <a:xfrm>
            <a:off x="468313" y="3319463"/>
            <a:ext cx="4173537"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图片 4"/>
          <p:cNvPicPr>
            <a:picLocks noChangeAspect="1"/>
          </p:cNvPicPr>
          <p:nvPr/>
        </p:nvPicPr>
        <p:blipFill>
          <a:blip r:embed="rId9">
            <a:extLst>
              <a:ext uri="{28A0092B-C50C-407E-A947-70E740481C1C}">
                <a14:useLocalDpi xmlns:a14="http://schemas.microsoft.com/office/drawing/2010/main" val="0"/>
              </a:ext>
            </a:extLst>
          </a:blip>
          <a:srcRect l="2339" t="16330" r="11263" b="7437"/>
          <a:stretch>
            <a:fillRect/>
          </a:stretch>
        </p:blipFill>
        <p:spPr bwMode="auto">
          <a:xfrm>
            <a:off x="5003800" y="3213100"/>
            <a:ext cx="34099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9"/>
          <p:cNvSpPr>
            <a:spLocks noChangeArrowheads="1"/>
          </p:cNvSpPr>
          <p:nvPr/>
        </p:nvSpPr>
        <p:spPr bwMode="auto">
          <a:xfrm>
            <a:off x="241300" y="191452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11.</a:t>
            </a:r>
            <a:r>
              <a:rPr lang="zh-CN" altLang="en-US" b="1" dirty="0">
                <a:solidFill>
                  <a:schemeClr val="tx1">
                    <a:lumMod val="50000"/>
                  </a:schemeClr>
                </a:solidFill>
                <a:latin typeface="黑体" panose="02010609060101010101" pitchFamily="49" charset="-122"/>
                <a:ea typeface="黑体" panose="02010609060101010101" pitchFamily="49" charset="-122"/>
              </a:rPr>
              <a:t>对裸露地面、集中堆放的土方应采取抑尘措施</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6" name="矩形 3"/>
          <p:cNvSpPr>
            <a:spLocks noChangeArrowheads="1"/>
          </p:cNvSpPr>
          <p:nvPr/>
        </p:nvSpPr>
        <p:spPr bwMode="auto">
          <a:xfrm>
            <a:off x="311150" y="2333625"/>
            <a:ext cx="8591550" cy="42545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项目对裸露土堆前期采取遮盖措施。</a:t>
            </a:r>
          </a:p>
        </p:txBody>
      </p:sp>
      <p:graphicFrame>
        <p:nvGraphicFramePr>
          <p:cNvPr id="15" name="图示 14"/>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矩形 16"/>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9" name="Rectangle 39"/>
          <p:cNvSpPr>
            <a:spLocks noChangeArrowheads="1"/>
          </p:cNvSpPr>
          <p:nvPr/>
        </p:nvSpPr>
        <p:spPr bwMode="auto">
          <a:xfrm>
            <a:off x="3175000" y="6092825"/>
            <a:ext cx="2305050" cy="369888"/>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裸露土堆遮盖措施</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12" name="矩形 11"/>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70663" name="图片 2"/>
          <p:cNvPicPr>
            <a:picLocks noChangeAspect="1"/>
          </p:cNvPicPr>
          <p:nvPr/>
        </p:nvPicPr>
        <p:blipFill>
          <a:blip r:embed="rId8">
            <a:extLst>
              <a:ext uri="{28A0092B-C50C-407E-A947-70E740481C1C}">
                <a14:useLocalDpi xmlns:a14="http://schemas.microsoft.com/office/drawing/2010/main" val="0"/>
              </a:ext>
            </a:extLst>
          </a:blip>
          <a:srcRect l="1868" t="5135" r="549" b="42116"/>
          <a:stretch>
            <a:fillRect/>
          </a:stretch>
        </p:blipFill>
        <p:spPr bwMode="auto">
          <a:xfrm>
            <a:off x="552450" y="2763838"/>
            <a:ext cx="326072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图片 4"/>
          <p:cNvPicPr>
            <a:picLocks noChangeAspect="1"/>
          </p:cNvPicPr>
          <p:nvPr/>
        </p:nvPicPr>
        <p:blipFill>
          <a:blip r:embed="rId9" cstate="print">
            <a:extLst>
              <a:ext uri="{28A0092B-C50C-407E-A947-70E740481C1C}">
                <a14:useLocalDpi xmlns:a14="http://schemas.microsoft.com/office/drawing/2010/main" val="0"/>
              </a:ext>
            </a:extLst>
          </a:blip>
          <a:srcRect t="9050" r="7986" b="11391"/>
          <a:stretch>
            <a:fillRect/>
          </a:stretch>
        </p:blipFill>
        <p:spPr bwMode="auto">
          <a:xfrm>
            <a:off x="4211638" y="2763838"/>
            <a:ext cx="483235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9"/>
          <p:cNvSpPr>
            <a:spLocks noChangeArrowheads="1"/>
          </p:cNvSpPr>
          <p:nvPr/>
        </p:nvSpPr>
        <p:spPr bwMode="auto">
          <a:xfrm>
            <a:off x="241300" y="191452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12.</a:t>
            </a:r>
            <a:r>
              <a:rPr lang="zh-CN" altLang="en-US" b="1" dirty="0">
                <a:solidFill>
                  <a:schemeClr val="tx1">
                    <a:lumMod val="50000"/>
                  </a:schemeClr>
                </a:solidFill>
                <a:latin typeface="黑体" panose="02010609060101010101" pitchFamily="49" charset="-122"/>
                <a:ea typeface="黑体" panose="02010609060101010101" pitchFamily="49" charset="-122"/>
              </a:rPr>
              <a:t>运送土方、渣土等易产生扬尘的车辆采取封闭或遮盖措施</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graphicFrame>
        <p:nvGraphicFramePr>
          <p:cNvPr id="15" name="图示 14"/>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矩形 16"/>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9" name="Rectangle 39"/>
          <p:cNvSpPr>
            <a:spLocks noChangeArrowheads="1"/>
          </p:cNvSpPr>
          <p:nvPr/>
        </p:nvSpPr>
        <p:spPr bwMode="auto">
          <a:xfrm>
            <a:off x="3419475" y="5903913"/>
            <a:ext cx="230505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运土车辆覆盖封闭</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pic>
        <p:nvPicPr>
          <p:cNvPr id="69634" name="图片 1"/>
          <p:cNvPicPr>
            <a:picLocks noChangeAspect="1" noChangeArrowheads="1"/>
          </p:cNvPicPr>
          <p:nvPr/>
        </p:nvPicPr>
        <p:blipFill rotWithShape="1">
          <a:blip r:embed="rId8"/>
          <a:srcRect t="20858"/>
          <a:stretch>
            <a:fillRect/>
          </a:stretch>
        </p:blipFill>
        <p:spPr bwMode="auto">
          <a:xfrm>
            <a:off x="441325" y="3644900"/>
            <a:ext cx="3879850" cy="2016125"/>
          </a:xfrm>
          <a:prstGeom prst="rect">
            <a:avLst/>
          </a:prstGeom>
          <a:ln>
            <a:noFill/>
          </a:ln>
          <a:effectLst>
            <a:outerShdw blurRad="292100" dist="139700" dir="2700000" algn="tl" rotWithShape="0">
              <a:srgbClr val="333333">
                <a:alpha val="65000"/>
              </a:srgbClr>
            </a:outerShdw>
          </a:effectLst>
        </p:spPr>
      </p:pic>
      <p:sp>
        <p:nvSpPr>
          <p:cNvPr id="10" name="矩形 9"/>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11" name="图片 10"/>
          <p:cNvPicPr>
            <a:picLocks noChangeAspect="1"/>
          </p:cNvPicPr>
          <p:nvPr/>
        </p:nvPicPr>
        <p:blipFill rotWithShape="1">
          <a:blip r:embed="rId9"/>
          <a:srcRect t="20858"/>
          <a:stretch>
            <a:fillRect/>
          </a:stretch>
        </p:blipFill>
        <p:spPr>
          <a:xfrm>
            <a:off x="4741863" y="3644900"/>
            <a:ext cx="3656012" cy="2016125"/>
          </a:xfrm>
          <a:prstGeom prst="rect">
            <a:avLst/>
          </a:prstGeom>
          <a:ln>
            <a:noFill/>
          </a:ln>
          <a:effectLst>
            <a:outerShdw blurRad="292100" dist="139700" dir="2700000" algn="tl" rotWithShape="0">
              <a:srgbClr val="333333">
                <a:alpha val="65000"/>
              </a:srgbClr>
            </a:outerShdw>
          </a:effectLst>
        </p:spPr>
      </p:pic>
      <p:sp>
        <p:nvSpPr>
          <p:cNvPr id="13" name="矩形 3"/>
          <p:cNvSpPr>
            <a:spLocks noChangeArrowheads="1"/>
          </p:cNvSpPr>
          <p:nvPr/>
        </p:nvSpPr>
        <p:spPr bwMode="auto">
          <a:xfrm>
            <a:off x="311150" y="2333625"/>
            <a:ext cx="8591550" cy="646113"/>
          </a:xfrm>
          <a:prstGeom prst="rect">
            <a:avLst/>
          </a:prstGeom>
          <a:noFill/>
          <a:ln w="9525">
            <a:noFill/>
            <a:miter lim="800000"/>
          </a:ln>
        </p:spPr>
        <p:txBody>
          <a:bodyPr>
            <a:spAutoFit/>
          </a:bodyPr>
          <a:lstStyle/>
          <a:p>
            <a:pPr indent="539750"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现场进出运送土方、渣土、材料等运输车辆均采取封闭或遮盖措施。且本工程拉土用车均为哈尔滨渣土协会指定用车。</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9"/>
          <p:cNvSpPr>
            <a:spLocks noChangeArrowheads="1"/>
          </p:cNvSpPr>
          <p:nvPr/>
        </p:nvSpPr>
        <p:spPr bwMode="auto">
          <a:xfrm>
            <a:off x="241300" y="191452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13.</a:t>
            </a:r>
            <a:r>
              <a:rPr lang="zh-CN" altLang="en-US" b="1" dirty="0">
                <a:solidFill>
                  <a:schemeClr val="tx1">
                    <a:lumMod val="50000"/>
                  </a:schemeClr>
                </a:solidFill>
                <a:latin typeface="黑体" panose="02010609060101010101" pitchFamily="49" charset="-122"/>
                <a:ea typeface="黑体" panose="02010609060101010101" pitchFamily="49" charset="-122"/>
              </a:rPr>
              <a:t>现场进出口应设冲洗池，保持进出现场车辆清洁</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6" name="矩形 3"/>
          <p:cNvSpPr>
            <a:spLocks noChangeArrowheads="1"/>
          </p:cNvSpPr>
          <p:nvPr/>
        </p:nvSpPr>
        <p:spPr bwMode="auto">
          <a:xfrm>
            <a:off x="311150" y="2333625"/>
            <a:ext cx="8591550" cy="646113"/>
          </a:xfrm>
          <a:prstGeom prst="rect">
            <a:avLst/>
          </a:prstGeom>
          <a:noFill/>
          <a:ln w="9525">
            <a:noFill/>
            <a:miter lim="800000"/>
          </a:ln>
        </p:spPr>
        <p:txBody>
          <a:bodyPr>
            <a:spAutoFit/>
          </a:bodyPr>
          <a:lstStyle/>
          <a:p>
            <a:pPr indent="539750"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项目车辆进出口均设置循环用水洗车槽，对进出车辆进行清洗，保持现场车辆清洁。</a:t>
            </a:r>
          </a:p>
        </p:txBody>
      </p:sp>
      <p:graphicFrame>
        <p:nvGraphicFramePr>
          <p:cNvPr id="15" name="图示 14"/>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矩形 16"/>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9" name="Rectangle 39"/>
          <p:cNvSpPr>
            <a:spLocks noChangeArrowheads="1"/>
          </p:cNvSpPr>
          <p:nvPr/>
        </p:nvSpPr>
        <p:spPr bwMode="auto">
          <a:xfrm>
            <a:off x="2987675" y="6083300"/>
            <a:ext cx="2422525" cy="368300"/>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车辆清洗机器</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11" name="矩形 10"/>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9" name="图片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76425" y="2909888"/>
            <a:ext cx="4902200" cy="3173412"/>
          </a:xfrm>
          <a:prstGeom prst="rect">
            <a:avLst/>
          </a:prstGeom>
          <a:noFill/>
          <a:ln w="9525">
            <a:solidFill>
              <a:srgbClr val="0282D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9"/>
          <p:cNvSpPr>
            <a:spLocks noChangeArrowheads="1"/>
          </p:cNvSpPr>
          <p:nvPr/>
        </p:nvSpPr>
        <p:spPr bwMode="auto">
          <a:xfrm>
            <a:off x="241300" y="191452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14.</a:t>
            </a:r>
            <a:r>
              <a:rPr lang="zh-CN" altLang="en-US" b="1" dirty="0">
                <a:solidFill>
                  <a:schemeClr val="tx1">
                    <a:lumMod val="50000"/>
                  </a:schemeClr>
                </a:solidFill>
                <a:latin typeface="黑体" panose="02010609060101010101" pitchFamily="49" charset="-122"/>
                <a:ea typeface="黑体" panose="02010609060101010101" pitchFamily="49" charset="-122"/>
              </a:rPr>
              <a:t>易飞扬和细颗粒建筑材料封闭存放，余料及时回收； </a:t>
            </a:r>
          </a:p>
        </p:txBody>
      </p:sp>
      <p:graphicFrame>
        <p:nvGraphicFramePr>
          <p:cNvPr id="15" name="图示 14"/>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矩形 16"/>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8" name="Rectangle 39"/>
          <p:cNvSpPr>
            <a:spLocks noChangeArrowheads="1"/>
          </p:cNvSpPr>
          <p:nvPr/>
        </p:nvSpPr>
        <p:spPr bwMode="auto">
          <a:xfrm>
            <a:off x="5435600" y="6443663"/>
            <a:ext cx="264160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干混砂浆</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19" name="Rectangle 39"/>
          <p:cNvSpPr>
            <a:spLocks noChangeArrowheads="1"/>
          </p:cNvSpPr>
          <p:nvPr/>
        </p:nvSpPr>
        <p:spPr bwMode="auto">
          <a:xfrm>
            <a:off x="1023938" y="6381750"/>
            <a:ext cx="2846387" cy="368300"/>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易飞扬材料封闭</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11" name="Rectangle 39"/>
          <p:cNvSpPr>
            <a:spLocks noChangeArrowheads="1"/>
          </p:cNvSpPr>
          <p:nvPr/>
        </p:nvSpPr>
        <p:spPr bwMode="auto">
          <a:xfrm>
            <a:off x="241300" y="2357438"/>
            <a:ext cx="8172450"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15.</a:t>
            </a:r>
            <a:r>
              <a:rPr lang="zh-CN" altLang="en-US" b="1" dirty="0">
                <a:solidFill>
                  <a:schemeClr val="tx1">
                    <a:lumMod val="50000"/>
                  </a:schemeClr>
                </a:solidFill>
                <a:latin typeface="黑体" panose="02010609060101010101" pitchFamily="49" charset="-122"/>
                <a:ea typeface="黑体" panose="02010609060101010101" pitchFamily="49" charset="-122"/>
              </a:rPr>
              <a:t>易产生扬尘的施工作业采取遮挡、抑尘等措施；</a:t>
            </a:r>
          </a:p>
        </p:txBody>
      </p:sp>
      <p:sp>
        <p:nvSpPr>
          <p:cNvPr id="13" name="矩形 12"/>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73736" name="图片 3"/>
          <p:cNvPicPr>
            <a:picLocks noChangeAspect="1"/>
          </p:cNvPicPr>
          <p:nvPr/>
        </p:nvPicPr>
        <p:blipFill>
          <a:blip r:embed="rId8">
            <a:extLst>
              <a:ext uri="{28A0092B-C50C-407E-A947-70E740481C1C}">
                <a14:useLocalDpi xmlns:a14="http://schemas.microsoft.com/office/drawing/2010/main" val="0"/>
              </a:ext>
            </a:extLst>
          </a:blip>
          <a:srcRect l="2" r="15816"/>
          <a:stretch>
            <a:fillRect/>
          </a:stretch>
        </p:blipFill>
        <p:spPr bwMode="auto">
          <a:xfrm>
            <a:off x="5176838" y="2708275"/>
            <a:ext cx="2900362"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图片 5"/>
          <p:cNvPicPr>
            <a:picLocks noChangeAspect="1"/>
          </p:cNvPicPr>
          <p:nvPr/>
        </p:nvPicPr>
        <p:blipFill>
          <a:blip r:embed="rId9" cstate="print">
            <a:extLst>
              <a:ext uri="{28A0092B-C50C-407E-A947-70E740481C1C}">
                <a14:useLocalDpi xmlns:a14="http://schemas.microsoft.com/office/drawing/2010/main" val="0"/>
              </a:ext>
            </a:extLst>
          </a:blip>
          <a:srcRect l="16927" b="8395"/>
          <a:stretch>
            <a:fillRect/>
          </a:stretch>
        </p:blipFill>
        <p:spPr bwMode="auto">
          <a:xfrm>
            <a:off x="468313" y="2727325"/>
            <a:ext cx="4343400"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9"/>
          <p:cNvSpPr>
            <a:spLocks noChangeArrowheads="1"/>
          </p:cNvSpPr>
          <p:nvPr/>
        </p:nvSpPr>
        <p:spPr bwMode="auto">
          <a:xfrm>
            <a:off x="241300" y="174942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16.</a:t>
            </a:r>
            <a:r>
              <a:rPr lang="zh-CN" altLang="en-US" b="1" dirty="0">
                <a:solidFill>
                  <a:schemeClr val="tx1">
                    <a:lumMod val="50000"/>
                  </a:schemeClr>
                </a:solidFill>
                <a:latin typeface="黑体" panose="02010609060101010101" pitchFamily="49" charset="-122"/>
                <a:ea typeface="黑体" panose="02010609060101010101" pitchFamily="49" charset="-122"/>
              </a:rPr>
              <a:t>高空垃圾清运采用封闭式管道或垂直运输机械完成；</a:t>
            </a:r>
          </a:p>
        </p:txBody>
      </p:sp>
      <p:graphicFrame>
        <p:nvGraphicFramePr>
          <p:cNvPr id="15" name="图示 14"/>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矩形 16"/>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8" name="Rectangle 39"/>
          <p:cNvSpPr>
            <a:spLocks noChangeArrowheads="1"/>
          </p:cNvSpPr>
          <p:nvPr/>
        </p:nvSpPr>
        <p:spPr bwMode="auto">
          <a:xfrm>
            <a:off x="4706938" y="6261100"/>
            <a:ext cx="3357562" cy="369888"/>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水泥及砂浆罐</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74757" name="Rectangle 39"/>
          <p:cNvSpPr>
            <a:spLocks noChangeArrowheads="1"/>
          </p:cNvSpPr>
          <p:nvPr/>
        </p:nvSpPr>
        <p:spPr bwMode="auto">
          <a:xfrm>
            <a:off x="395288" y="6253163"/>
            <a:ext cx="345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algn="ctr"/>
            <a:r>
              <a:rPr lang="zh-CN" altLang="en-US">
                <a:latin typeface="黑体" panose="02010609060101010101" pitchFamily="49" charset="-122"/>
                <a:ea typeface="黑体" panose="02010609060101010101" pitchFamily="49" charset="-122"/>
              </a:rPr>
              <a:t>使用传送带清运建筑垃圾</a:t>
            </a:r>
            <a:endParaRPr lang="en-US" altLang="zh-CN">
              <a:latin typeface="黑体" panose="02010609060101010101" pitchFamily="49" charset="-122"/>
              <a:ea typeface="黑体" panose="02010609060101010101" pitchFamily="49" charset="-122"/>
            </a:endParaRPr>
          </a:p>
        </p:txBody>
      </p:sp>
      <p:sp>
        <p:nvSpPr>
          <p:cNvPr id="11" name="Rectangle 39"/>
          <p:cNvSpPr>
            <a:spLocks noChangeArrowheads="1"/>
          </p:cNvSpPr>
          <p:nvPr/>
        </p:nvSpPr>
        <p:spPr bwMode="auto">
          <a:xfrm>
            <a:off x="241300" y="214312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17.</a:t>
            </a:r>
            <a:r>
              <a:rPr lang="zh-CN" altLang="en-US" b="1" dirty="0">
                <a:solidFill>
                  <a:schemeClr val="tx1">
                    <a:lumMod val="50000"/>
                  </a:schemeClr>
                </a:solidFill>
                <a:latin typeface="黑体" panose="02010609060101010101" pitchFamily="49" charset="-122"/>
                <a:ea typeface="黑体" panose="02010609060101010101" pitchFamily="49" charset="-122"/>
              </a:rPr>
              <a:t>现场使用散装水泥、预拌砂浆应有密闭防尘措施；</a:t>
            </a:r>
          </a:p>
        </p:txBody>
      </p:sp>
      <p:sp>
        <p:nvSpPr>
          <p:cNvPr id="13" name="矩形 12"/>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74760" name="图片 3"/>
          <p:cNvPicPr>
            <a:picLocks noChangeAspect="1"/>
          </p:cNvPicPr>
          <p:nvPr/>
        </p:nvPicPr>
        <p:blipFill>
          <a:blip r:embed="rId8">
            <a:extLst>
              <a:ext uri="{28A0092B-C50C-407E-A947-70E740481C1C}">
                <a14:useLocalDpi xmlns:a14="http://schemas.microsoft.com/office/drawing/2010/main" val="0"/>
              </a:ext>
            </a:extLst>
          </a:blip>
          <a:srcRect b="12201"/>
          <a:stretch>
            <a:fillRect/>
          </a:stretch>
        </p:blipFill>
        <p:spPr bwMode="auto">
          <a:xfrm>
            <a:off x="703263" y="2555875"/>
            <a:ext cx="3148012"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图片 13"/>
          <p:cNvPicPr>
            <a:picLocks noChangeAspect="1"/>
          </p:cNvPicPr>
          <p:nvPr/>
        </p:nvPicPr>
        <p:blipFill>
          <a:blip r:embed="rId9">
            <a:extLst>
              <a:ext uri="{28A0092B-C50C-407E-A947-70E740481C1C}">
                <a14:useLocalDpi xmlns:a14="http://schemas.microsoft.com/office/drawing/2010/main" val="0"/>
              </a:ext>
            </a:extLst>
          </a:blip>
          <a:srcRect l="2" r="455"/>
          <a:stretch>
            <a:fillRect/>
          </a:stretch>
        </p:blipFill>
        <p:spPr bwMode="auto">
          <a:xfrm>
            <a:off x="4670425" y="2624138"/>
            <a:ext cx="3430588"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9"/>
          <p:cNvSpPr>
            <a:spLocks noChangeArrowheads="1"/>
          </p:cNvSpPr>
          <p:nvPr/>
        </p:nvSpPr>
        <p:spPr bwMode="auto">
          <a:xfrm>
            <a:off x="241300" y="1751013"/>
            <a:ext cx="8172450"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18.</a:t>
            </a:r>
            <a:r>
              <a:rPr lang="zh-CN" altLang="en-US" b="1" dirty="0">
                <a:solidFill>
                  <a:schemeClr val="tx1">
                    <a:lumMod val="50000"/>
                  </a:schemeClr>
                </a:solidFill>
                <a:latin typeface="黑体" panose="02010609060101010101" pitchFamily="49" charset="-122"/>
                <a:ea typeface="黑体" panose="02010609060101010101" pitchFamily="49" charset="-122"/>
              </a:rPr>
              <a:t>进出场车辆及机械设备废气排放符合国家年检要求</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60423" name="Rectangle 39"/>
          <p:cNvSpPr>
            <a:spLocks noChangeArrowheads="1"/>
          </p:cNvSpPr>
          <p:nvPr/>
        </p:nvSpPr>
        <p:spPr bwMode="auto">
          <a:xfrm>
            <a:off x="2857500" y="5929313"/>
            <a:ext cx="293370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车辆年检标识</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14" name="矩形 3"/>
          <p:cNvSpPr>
            <a:spLocks noChangeArrowheads="1"/>
          </p:cNvSpPr>
          <p:nvPr/>
        </p:nvSpPr>
        <p:spPr bwMode="auto">
          <a:xfrm>
            <a:off x="311150" y="2170113"/>
            <a:ext cx="8591550" cy="712787"/>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施工现场对进出车辆进行严格管理，严禁车辆排放废气指标大于国家年检的车辆进入场区内。</a:t>
            </a:r>
          </a:p>
        </p:txBody>
      </p:sp>
      <p:graphicFrame>
        <p:nvGraphicFramePr>
          <p:cNvPr id="17" name="图示 16"/>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矩形 17"/>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pic>
        <p:nvPicPr>
          <p:cNvPr id="20481" name="图片 1"/>
          <p:cNvPicPr>
            <a:picLocks noChangeAspect="1" noChangeArrowheads="1"/>
          </p:cNvPicPr>
          <p:nvPr/>
        </p:nvPicPr>
        <p:blipFill>
          <a:blip r:embed="rId8"/>
          <a:srcRect/>
          <a:stretch>
            <a:fillRect/>
          </a:stretch>
        </p:blipFill>
        <p:spPr bwMode="auto">
          <a:xfrm>
            <a:off x="827088" y="3240088"/>
            <a:ext cx="3460750" cy="2519362"/>
          </a:xfrm>
          <a:prstGeom prst="rect">
            <a:avLst/>
          </a:prstGeom>
          <a:ln>
            <a:noFill/>
          </a:ln>
          <a:effectLst>
            <a:outerShdw blurRad="292100" dist="139700" dir="2700000" algn="tl" rotWithShape="0">
              <a:srgbClr val="333333">
                <a:alpha val="65000"/>
              </a:srgbClr>
            </a:outerShdw>
          </a:effectLst>
        </p:spPr>
      </p:pic>
      <p:sp>
        <p:nvSpPr>
          <p:cNvPr id="75783" name="矩形 9"/>
          <p:cNvSpPr>
            <a:spLocks noChangeArrowheads="1"/>
          </p:cNvSpPr>
          <p:nvPr/>
        </p:nvSpPr>
        <p:spPr bwMode="auto">
          <a:xfrm>
            <a:off x="0" y="215900"/>
            <a:ext cx="7143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3200">
                <a:solidFill>
                  <a:srgbClr val="FFFF00"/>
                </a:solidFill>
                <a:latin typeface="黑体" panose="02010609060101010101" pitchFamily="49" charset="-122"/>
                <a:ea typeface="黑体" panose="02010609060101010101" pitchFamily="49" charset="-122"/>
              </a:rPr>
              <a:t>绿色施工管理</a:t>
            </a:r>
            <a:r>
              <a:rPr lang="en-US" altLang="zh-CN" sz="3200">
                <a:solidFill>
                  <a:schemeClr val="bg1"/>
                </a:solidFill>
                <a:latin typeface="黑体" panose="02010609060101010101" pitchFamily="49" charset="-122"/>
                <a:ea typeface="黑体" panose="02010609060101010101" pitchFamily="49" charset="-122"/>
              </a:rPr>
              <a:t>—</a:t>
            </a:r>
            <a:r>
              <a:rPr lang="zh-CN" altLang="en-US" sz="3200">
                <a:solidFill>
                  <a:schemeClr val="bg1"/>
                </a:solidFill>
                <a:latin typeface="黑体" panose="02010609060101010101" pitchFamily="49" charset="-122"/>
                <a:ea typeface="黑体" panose="02010609060101010101" pitchFamily="49" charset="-122"/>
              </a:rPr>
              <a:t>环境保护</a:t>
            </a:r>
            <a:endParaRPr lang="zh-CN" altLang="en-US" sz="3200" b="1">
              <a:solidFill>
                <a:schemeClr val="bg1"/>
              </a:solidFill>
              <a:latin typeface="黑体" panose="02010609060101010101" pitchFamily="49" charset="-122"/>
              <a:ea typeface="黑体" panose="02010609060101010101" pitchFamily="49" charset="-122"/>
            </a:endParaRPr>
          </a:p>
        </p:txBody>
      </p:sp>
      <p:pic>
        <p:nvPicPr>
          <p:cNvPr id="11" name="图片 10"/>
          <p:cNvPicPr>
            <a:picLocks noChangeAspect="1"/>
          </p:cNvPicPr>
          <p:nvPr/>
        </p:nvPicPr>
        <p:blipFill>
          <a:blip r:embed="rId9"/>
          <a:stretch>
            <a:fillRect/>
          </a:stretch>
        </p:blipFill>
        <p:spPr>
          <a:xfrm>
            <a:off x="4787900" y="3240088"/>
            <a:ext cx="3506788" cy="25193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9"/>
          <p:cNvSpPr>
            <a:spLocks noChangeArrowheads="1"/>
          </p:cNvSpPr>
          <p:nvPr/>
        </p:nvSpPr>
        <p:spPr bwMode="auto">
          <a:xfrm>
            <a:off x="241300" y="1751013"/>
            <a:ext cx="8172450"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19.</a:t>
            </a:r>
            <a:r>
              <a:rPr lang="zh-CN" altLang="en-US" b="1" dirty="0">
                <a:solidFill>
                  <a:schemeClr val="tx1">
                    <a:lumMod val="50000"/>
                  </a:schemeClr>
                </a:solidFill>
                <a:latin typeface="黑体" panose="02010609060101010101" pitchFamily="49" charset="-122"/>
                <a:ea typeface="黑体" panose="02010609060101010101" pitchFamily="49" charset="-122"/>
              </a:rPr>
              <a:t>未使用煤作为现场生活的燃料</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4" name="矩形 3"/>
          <p:cNvSpPr>
            <a:spLocks noChangeArrowheads="1"/>
          </p:cNvSpPr>
          <p:nvPr/>
        </p:nvSpPr>
        <p:spPr bwMode="auto">
          <a:xfrm>
            <a:off x="311150" y="2170113"/>
            <a:ext cx="8591550" cy="757237"/>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食堂做饭利用燃气和电能，并且石油气罐在厨房外部独立设置，封闭保管，不利用煤作为生活燃料。</a:t>
            </a:r>
          </a:p>
        </p:txBody>
      </p:sp>
      <p:graphicFrame>
        <p:nvGraphicFramePr>
          <p:cNvPr id="17" name="图示 16"/>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矩形 17"/>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pic>
        <p:nvPicPr>
          <p:cNvPr id="73731" name="图片 1"/>
          <p:cNvPicPr>
            <a:picLocks noChangeAspect="1" noChangeArrowheads="1"/>
          </p:cNvPicPr>
          <p:nvPr/>
        </p:nvPicPr>
        <p:blipFill>
          <a:blip r:embed="rId8">
            <a:lum bright="10000" contrast="10000"/>
          </a:blip>
          <a:srcRect/>
          <a:stretch>
            <a:fillRect/>
          </a:stretch>
        </p:blipFill>
        <p:spPr bwMode="auto">
          <a:xfrm>
            <a:off x="2263775" y="2932113"/>
            <a:ext cx="3989388" cy="3308350"/>
          </a:xfrm>
          <a:prstGeom prst="rect">
            <a:avLst/>
          </a:prstGeom>
          <a:ln>
            <a:noFill/>
          </a:ln>
          <a:effectLst>
            <a:outerShdw blurRad="292100" dist="139700" dir="2700000" algn="tl" rotWithShape="0">
              <a:srgbClr val="333333">
                <a:alpha val="65000"/>
              </a:srgbClr>
            </a:outerShdw>
          </a:effectLst>
        </p:spPr>
      </p:pic>
      <p:sp>
        <p:nvSpPr>
          <p:cNvPr id="15" name="Rectangle 39"/>
          <p:cNvSpPr>
            <a:spLocks noChangeArrowheads="1"/>
          </p:cNvSpPr>
          <p:nvPr/>
        </p:nvSpPr>
        <p:spPr bwMode="auto">
          <a:xfrm>
            <a:off x="2916238" y="6381750"/>
            <a:ext cx="2933700" cy="368300"/>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液化气罐</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12" name="矩形 11"/>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9"/>
          <p:cNvSpPr>
            <a:spLocks noChangeArrowheads="1"/>
          </p:cNvSpPr>
          <p:nvPr/>
        </p:nvSpPr>
        <p:spPr bwMode="auto">
          <a:xfrm>
            <a:off x="241300" y="1751013"/>
            <a:ext cx="8172450" cy="784225"/>
          </a:xfrm>
          <a:prstGeom prst="rect">
            <a:avLst/>
          </a:prstGeom>
          <a:noFill/>
          <a:ln w="9525">
            <a:noFill/>
            <a:miter lim="800000"/>
          </a:ln>
        </p:spPr>
        <p:txBody>
          <a:bodyPr>
            <a:spAutoFit/>
          </a:bodyPr>
          <a:lstStyle/>
          <a:p>
            <a:pPr fontAlgn="auto">
              <a:lnSpc>
                <a:spcPct val="125000"/>
              </a:lnSpc>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20.</a:t>
            </a:r>
            <a:r>
              <a:rPr lang="zh-CN" altLang="en-US" b="1" dirty="0">
                <a:solidFill>
                  <a:schemeClr val="tx1">
                    <a:lumMod val="50000"/>
                  </a:schemeClr>
                </a:solidFill>
                <a:latin typeface="黑体" panose="02010609060101010101" pitchFamily="49" charset="-122"/>
                <a:ea typeface="黑体" panose="02010609060101010101" pitchFamily="49" charset="-122"/>
              </a:rPr>
              <a:t>电焊烟气的排放符合现行国家标准</a:t>
            </a:r>
            <a:r>
              <a:rPr lang="en-US" altLang="zh-CN" b="1" dirty="0">
                <a:solidFill>
                  <a:schemeClr val="tx1">
                    <a:lumMod val="50000"/>
                  </a:schemeClr>
                </a:solidFill>
                <a:latin typeface="黑体" panose="02010609060101010101" pitchFamily="49" charset="-122"/>
                <a:ea typeface="黑体" panose="02010609060101010101" pitchFamily="49" charset="-122"/>
              </a:rPr>
              <a:t>《</a:t>
            </a:r>
            <a:r>
              <a:rPr lang="zh-CN" altLang="en-US" b="1" dirty="0">
                <a:solidFill>
                  <a:schemeClr val="tx1">
                    <a:lumMod val="50000"/>
                  </a:schemeClr>
                </a:solidFill>
                <a:latin typeface="黑体" panose="02010609060101010101" pitchFamily="49" charset="-122"/>
                <a:ea typeface="黑体" panose="02010609060101010101" pitchFamily="49" charset="-122"/>
              </a:rPr>
              <a:t>大气污染物综合排放标准</a:t>
            </a:r>
            <a:r>
              <a:rPr lang="en-US" altLang="zh-CN" b="1" dirty="0">
                <a:solidFill>
                  <a:schemeClr val="tx1">
                    <a:lumMod val="50000"/>
                  </a:schemeClr>
                </a:solidFill>
                <a:latin typeface="黑体" panose="02010609060101010101" pitchFamily="49" charset="-122"/>
                <a:ea typeface="黑体" panose="02010609060101010101" pitchFamily="49" charset="-122"/>
              </a:rPr>
              <a:t>》</a:t>
            </a:r>
            <a:r>
              <a:rPr lang="zh-CN" altLang="en-US" b="1" dirty="0">
                <a:solidFill>
                  <a:schemeClr val="tx1">
                    <a:lumMod val="50000"/>
                  </a:schemeClr>
                </a:solidFill>
                <a:latin typeface="黑体" panose="02010609060101010101" pitchFamily="49" charset="-122"/>
                <a:ea typeface="黑体" panose="02010609060101010101" pitchFamily="49" charset="-122"/>
              </a:rPr>
              <a:t>（</a:t>
            </a:r>
            <a:r>
              <a:rPr lang="en-US" altLang="zh-CN" b="1" dirty="0">
                <a:solidFill>
                  <a:schemeClr val="tx1">
                    <a:lumMod val="50000"/>
                  </a:schemeClr>
                </a:solidFill>
                <a:latin typeface="黑体" panose="02010609060101010101" pitchFamily="49" charset="-122"/>
                <a:ea typeface="黑体" panose="02010609060101010101" pitchFamily="49" charset="-122"/>
              </a:rPr>
              <a:t>GB16297</a:t>
            </a:r>
            <a:r>
              <a:rPr lang="zh-CN" altLang="en-US" b="1" dirty="0">
                <a:solidFill>
                  <a:schemeClr val="tx1">
                    <a:lumMod val="50000"/>
                  </a:schemeClr>
                </a:solidFill>
                <a:latin typeface="黑体" panose="02010609060101010101" pitchFamily="49" charset="-122"/>
                <a:ea typeface="黑体" panose="02010609060101010101" pitchFamily="49" charset="-122"/>
              </a:rPr>
              <a:t>）的规定；定期对电焊烟气排放标准进行检测</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graphicFrame>
        <p:nvGraphicFramePr>
          <p:cNvPr id="17" name="图示 16"/>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矩形 17"/>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3" name="Rectangle 39"/>
          <p:cNvSpPr>
            <a:spLocks noChangeArrowheads="1"/>
          </p:cNvSpPr>
          <p:nvPr/>
        </p:nvSpPr>
        <p:spPr bwMode="auto">
          <a:xfrm>
            <a:off x="241300" y="248602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21.</a:t>
            </a:r>
            <a:r>
              <a:rPr lang="zh-CN" altLang="en-US" b="1" dirty="0">
                <a:solidFill>
                  <a:schemeClr val="tx1">
                    <a:lumMod val="50000"/>
                  </a:schemeClr>
                </a:solidFill>
                <a:latin typeface="黑体" panose="02010609060101010101" pitchFamily="49" charset="-122"/>
                <a:ea typeface="黑体" panose="02010609060101010101" pitchFamily="49" charset="-122"/>
              </a:rPr>
              <a:t>建筑垃圾应分类收集，集中堆放</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9" name="矩形 3"/>
          <p:cNvSpPr>
            <a:spLocks noChangeArrowheads="1"/>
          </p:cNvSpPr>
          <p:nvPr/>
        </p:nvSpPr>
        <p:spPr bwMode="auto">
          <a:xfrm>
            <a:off x="311150" y="2857500"/>
            <a:ext cx="8591550" cy="38100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现场设置了分类别建筑垃圾堆放场地，基本做到了建筑垃圾分类收集。</a:t>
            </a:r>
          </a:p>
        </p:txBody>
      </p:sp>
      <p:sp>
        <p:nvSpPr>
          <p:cNvPr id="14" name="矩形 13"/>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77831" name="图片 2"/>
          <p:cNvPicPr>
            <a:picLocks noChangeAspect="1"/>
          </p:cNvPicPr>
          <p:nvPr/>
        </p:nvPicPr>
        <p:blipFill>
          <a:blip r:embed="rId8">
            <a:extLst>
              <a:ext uri="{28A0092B-C50C-407E-A947-70E740481C1C}">
                <a14:useLocalDpi xmlns:a14="http://schemas.microsoft.com/office/drawing/2010/main" val="0"/>
              </a:ext>
            </a:extLst>
          </a:blip>
          <a:srcRect b="15350"/>
          <a:stretch>
            <a:fillRect/>
          </a:stretch>
        </p:blipFill>
        <p:spPr bwMode="auto">
          <a:xfrm>
            <a:off x="1547813" y="3429000"/>
            <a:ext cx="5111750"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矩形 21"/>
          <p:cNvSpPr>
            <a:spLocks noChangeArrowheads="1"/>
          </p:cNvSpPr>
          <p:nvPr/>
        </p:nvSpPr>
        <p:spPr bwMode="auto">
          <a:xfrm>
            <a:off x="-71438" y="211138"/>
            <a:ext cx="71437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3200">
                <a:solidFill>
                  <a:srgbClr val="FFFF00"/>
                </a:solidFill>
                <a:latin typeface="黑体" panose="02010609060101010101" pitchFamily="49" charset="-122"/>
                <a:ea typeface="黑体" panose="02010609060101010101" pitchFamily="49" charset="-122"/>
              </a:rPr>
              <a:t>工程整体概况</a:t>
            </a:r>
            <a:r>
              <a:rPr lang="en-US" altLang="zh-CN" sz="3200">
                <a:solidFill>
                  <a:schemeClr val="bg1"/>
                </a:solidFill>
                <a:latin typeface="黑体" panose="02010609060101010101" pitchFamily="49" charset="-122"/>
                <a:ea typeface="黑体" panose="02010609060101010101" pitchFamily="49" charset="-122"/>
              </a:rPr>
              <a:t>—</a:t>
            </a:r>
            <a:r>
              <a:rPr lang="zh-CN" altLang="en-US" sz="3200" b="1">
                <a:solidFill>
                  <a:schemeClr val="bg1"/>
                </a:solidFill>
                <a:latin typeface="黑体" panose="02010609060101010101" pitchFamily="49" charset="-122"/>
                <a:ea typeface="黑体" panose="02010609060101010101" pitchFamily="49" charset="-122"/>
              </a:rPr>
              <a:t>工程概况</a:t>
            </a:r>
          </a:p>
        </p:txBody>
      </p:sp>
      <p:pic>
        <p:nvPicPr>
          <p:cNvPr id="25602" name="Picture 2" descr="G:\02哈尔滨工业大学\09BIM模型\05渲染图\整体模型.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050" y="1785938"/>
            <a:ext cx="5203825" cy="352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直接连接符 19"/>
          <p:cNvCxnSpPr/>
          <p:nvPr/>
        </p:nvCxnSpPr>
        <p:spPr>
          <a:xfrm flipV="1">
            <a:off x="7029450" y="3000375"/>
            <a:ext cx="2065338" cy="42863"/>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15"/>
          <p:cNvSpPr txBox="1">
            <a:spLocks noChangeArrowheads="1"/>
          </p:cNvSpPr>
          <p:nvPr/>
        </p:nvSpPr>
        <p:spPr bwMode="auto">
          <a:xfrm>
            <a:off x="7288213" y="2527300"/>
            <a:ext cx="1800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en-US" altLang="zh-CN" sz="2400">
                <a:solidFill>
                  <a:schemeClr val="tx2"/>
                </a:solidFill>
                <a:latin typeface="黑体" panose="02010609060101010101" pitchFamily="49" charset="-122"/>
              </a:rPr>
              <a:t>A</a:t>
            </a:r>
            <a:r>
              <a:rPr lang="zh-CN" altLang="en-US" sz="2400">
                <a:solidFill>
                  <a:schemeClr val="tx2"/>
                </a:solidFill>
                <a:latin typeface="黑体" panose="02010609060101010101" pitchFamily="49" charset="-122"/>
              </a:rPr>
              <a:t>栋</a:t>
            </a:r>
            <a:r>
              <a:rPr lang="en-US" altLang="zh-CN" sz="2400">
                <a:solidFill>
                  <a:schemeClr val="tx2"/>
                </a:solidFill>
                <a:latin typeface="黑体" panose="02010609060101010101" pitchFamily="49" charset="-122"/>
              </a:rPr>
              <a:t>/24F</a:t>
            </a:r>
          </a:p>
        </p:txBody>
      </p:sp>
      <p:sp>
        <p:nvSpPr>
          <p:cNvPr id="23" name="TextBox 16"/>
          <p:cNvSpPr txBox="1">
            <a:spLocks noChangeArrowheads="1"/>
          </p:cNvSpPr>
          <p:nvPr/>
        </p:nvSpPr>
        <p:spPr bwMode="auto">
          <a:xfrm>
            <a:off x="107950" y="1830388"/>
            <a:ext cx="1800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en-US" altLang="zh-CN" sz="2400">
                <a:solidFill>
                  <a:schemeClr val="tx2"/>
                </a:solidFill>
                <a:latin typeface="黑体" panose="02010609060101010101" pitchFamily="49" charset="-122"/>
              </a:rPr>
              <a:t>C</a:t>
            </a:r>
            <a:r>
              <a:rPr lang="zh-CN" altLang="en-US" sz="2400">
                <a:solidFill>
                  <a:schemeClr val="tx2"/>
                </a:solidFill>
                <a:latin typeface="黑体" panose="02010609060101010101" pitchFamily="49" charset="-122"/>
              </a:rPr>
              <a:t>栋</a:t>
            </a:r>
            <a:r>
              <a:rPr lang="en-US" altLang="zh-CN" sz="2400">
                <a:solidFill>
                  <a:schemeClr val="tx2"/>
                </a:solidFill>
                <a:latin typeface="黑体" panose="02010609060101010101" pitchFamily="49" charset="-122"/>
              </a:rPr>
              <a:t>/8F</a:t>
            </a:r>
          </a:p>
        </p:txBody>
      </p:sp>
      <p:sp>
        <p:nvSpPr>
          <p:cNvPr id="24" name="TextBox 18"/>
          <p:cNvSpPr txBox="1">
            <a:spLocks noChangeArrowheads="1"/>
          </p:cNvSpPr>
          <p:nvPr/>
        </p:nvSpPr>
        <p:spPr bwMode="auto">
          <a:xfrm>
            <a:off x="71438" y="2751138"/>
            <a:ext cx="1800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en-US" altLang="zh-CN" sz="2400">
                <a:solidFill>
                  <a:schemeClr val="tx2"/>
                </a:solidFill>
                <a:latin typeface="黑体" panose="02010609060101010101" pitchFamily="49" charset="-122"/>
              </a:rPr>
              <a:t>B</a:t>
            </a:r>
            <a:r>
              <a:rPr lang="zh-CN" altLang="en-US" sz="2400">
                <a:solidFill>
                  <a:schemeClr val="tx2"/>
                </a:solidFill>
                <a:latin typeface="黑体" panose="02010609060101010101" pitchFamily="49" charset="-122"/>
              </a:rPr>
              <a:t>栋</a:t>
            </a:r>
            <a:r>
              <a:rPr lang="en-US" altLang="zh-CN" sz="2400">
                <a:solidFill>
                  <a:schemeClr val="tx2"/>
                </a:solidFill>
                <a:latin typeface="黑体" panose="02010609060101010101" pitchFamily="49" charset="-122"/>
              </a:rPr>
              <a:t>/15F</a:t>
            </a:r>
            <a:endParaRPr lang="zh-CN" altLang="en-US" sz="2400">
              <a:solidFill>
                <a:schemeClr val="tx2"/>
              </a:solidFill>
              <a:latin typeface="黑体" panose="02010609060101010101" pitchFamily="49" charset="-122"/>
            </a:endParaRPr>
          </a:p>
        </p:txBody>
      </p:sp>
      <p:cxnSp>
        <p:nvCxnSpPr>
          <p:cNvPr id="25" name="直接连接符 24"/>
          <p:cNvCxnSpPr/>
          <p:nvPr/>
        </p:nvCxnSpPr>
        <p:spPr>
          <a:xfrm>
            <a:off x="320675" y="2330450"/>
            <a:ext cx="3998913" cy="0"/>
          </a:xfrm>
          <a:prstGeom prst="line">
            <a:avLst/>
          </a:prstGeom>
          <a:ln w="38100">
            <a:solidFill>
              <a:srgbClr val="61B9D7"/>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79388" y="3254375"/>
            <a:ext cx="2857500" cy="0"/>
          </a:xfrm>
          <a:prstGeom prst="line">
            <a:avLst/>
          </a:prstGeom>
          <a:ln w="38100">
            <a:solidFill>
              <a:srgbClr val="DBBA52"/>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624513" y="5503863"/>
            <a:ext cx="3405187" cy="0"/>
          </a:xfrm>
          <a:prstGeom prst="line">
            <a:avLst/>
          </a:prstGeom>
          <a:ln w="38100">
            <a:solidFill>
              <a:srgbClr val="533978"/>
            </a:solidFill>
            <a:prstDash val="sys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5624513" y="4830763"/>
            <a:ext cx="0" cy="701675"/>
          </a:xfrm>
          <a:prstGeom prst="line">
            <a:avLst/>
          </a:prstGeom>
          <a:ln w="38100">
            <a:solidFill>
              <a:srgbClr val="533978"/>
            </a:solidFill>
            <a:prstDash val="sysDash"/>
          </a:ln>
        </p:spPr>
        <p:style>
          <a:lnRef idx="1">
            <a:schemeClr val="accent1"/>
          </a:lnRef>
          <a:fillRef idx="0">
            <a:schemeClr val="accent1"/>
          </a:fillRef>
          <a:effectRef idx="0">
            <a:schemeClr val="accent1"/>
          </a:effectRef>
          <a:fontRef idx="minor">
            <a:schemeClr val="tx1"/>
          </a:fontRef>
        </p:style>
      </p:cxnSp>
      <p:sp>
        <p:nvSpPr>
          <p:cNvPr id="29" name="任意多边形 15"/>
          <p:cNvSpPr/>
          <p:nvPr/>
        </p:nvSpPr>
        <p:spPr>
          <a:xfrm>
            <a:off x="2054225" y="2528888"/>
            <a:ext cx="2062163" cy="1933575"/>
          </a:xfrm>
          <a:custGeom>
            <a:avLst/>
            <a:gdLst>
              <a:gd name="connsiteX0" fmla="*/ 0 w 2385060"/>
              <a:gd name="connsiteY0" fmla="*/ 693420 h 2392680"/>
              <a:gd name="connsiteX1" fmla="*/ 15240 w 2385060"/>
              <a:gd name="connsiteY1" fmla="*/ 674370 h 2392680"/>
              <a:gd name="connsiteX2" fmla="*/ 1760220 w 2385060"/>
              <a:gd name="connsiteY2" fmla="*/ 0 h 2392680"/>
              <a:gd name="connsiteX3" fmla="*/ 2377440 w 2385060"/>
              <a:gd name="connsiteY3" fmla="*/ 190500 h 2392680"/>
              <a:gd name="connsiteX4" fmla="*/ 2385060 w 2385060"/>
              <a:gd name="connsiteY4" fmla="*/ 1748790 h 2392680"/>
              <a:gd name="connsiteX5" fmla="*/ 621030 w 2385060"/>
              <a:gd name="connsiteY5" fmla="*/ 2392680 h 2392680"/>
              <a:gd name="connsiteX6" fmla="*/ 0 w 2385060"/>
              <a:gd name="connsiteY6" fmla="*/ 2217420 h 2392680"/>
              <a:gd name="connsiteX7" fmla="*/ 0 w 2385060"/>
              <a:gd name="connsiteY7" fmla="*/ 693420 h 239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5060" h="2392680">
                <a:moveTo>
                  <a:pt x="0" y="693420"/>
                </a:moveTo>
                <a:lnTo>
                  <a:pt x="15240" y="674370"/>
                </a:lnTo>
                <a:lnTo>
                  <a:pt x="1760220" y="0"/>
                </a:lnTo>
                <a:lnTo>
                  <a:pt x="2377440" y="190500"/>
                </a:lnTo>
                <a:lnTo>
                  <a:pt x="2385060" y="1748790"/>
                </a:lnTo>
                <a:lnTo>
                  <a:pt x="621030" y="2392680"/>
                </a:lnTo>
                <a:lnTo>
                  <a:pt x="0" y="2217420"/>
                </a:lnTo>
                <a:lnTo>
                  <a:pt x="0" y="693420"/>
                </a:lnTo>
                <a:close/>
              </a:path>
            </a:pathLst>
          </a:cu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0" name="TextBox 25"/>
          <p:cNvSpPr txBox="1">
            <a:spLocks noChangeArrowheads="1"/>
          </p:cNvSpPr>
          <p:nvPr/>
        </p:nvSpPr>
        <p:spPr bwMode="auto">
          <a:xfrm>
            <a:off x="7116763" y="4987925"/>
            <a:ext cx="203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2400">
                <a:solidFill>
                  <a:schemeClr val="tx2"/>
                </a:solidFill>
                <a:latin typeface="黑体" panose="02010609060101010101" pitchFamily="49" charset="-122"/>
              </a:rPr>
              <a:t>地下车库</a:t>
            </a:r>
            <a:r>
              <a:rPr lang="en-US" altLang="zh-CN" sz="2400">
                <a:solidFill>
                  <a:schemeClr val="tx2"/>
                </a:solidFill>
                <a:latin typeface="黑体" panose="02010609060101010101" pitchFamily="49" charset="-122"/>
              </a:rPr>
              <a:t>/-1F</a:t>
            </a:r>
          </a:p>
        </p:txBody>
      </p:sp>
      <p:sp>
        <p:nvSpPr>
          <p:cNvPr id="31" name="任意多边形 16"/>
          <p:cNvSpPr/>
          <p:nvPr/>
        </p:nvSpPr>
        <p:spPr>
          <a:xfrm>
            <a:off x="4792663" y="1830388"/>
            <a:ext cx="2314575" cy="2921000"/>
          </a:xfrm>
          <a:custGeom>
            <a:avLst/>
            <a:gdLst>
              <a:gd name="connsiteX0" fmla="*/ 128016 w 2755392"/>
              <a:gd name="connsiteY0" fmla="*/ 585216 h 3578352"/>
              <a:gd name="connsiteX1" fmla="*/ 1609344 w 2755392"/>
              <a:gd name="connsiteY1" fmla="*/ 0 h 3578352"/>
              <a:gd name="connsiteX2" fmla="*/ 2633472 w 2755392"/>
              <a:gd name="connsiteY2" fmla="*/ 304800 h 3578352"/>
              <a:gd name="connsiteX3" fmla="*/ 2633472 w 2755392"/>
              <a:gd name="connsiteY3" fmla="*/ 2584704 h 3578352"/>
              <a:gd name="connsiteX4" fmla="*/ 2749296 w 2755392"/>
              <a:gd name="connsiteY4" fmla="*/ 2621280 h 3578352"/>
              <a:gd name="connsiteX5" fmla="*/ 2755392 w 2755392"/>
              <a:gd name="connsiteY5" fmla="*/ 2962656 h 3578352"/>
              <a:gd name="connsiteX6" fmla="*/ 1225296 w 2755392"/>
              <a:gd name="connsiteY6" fmla="*/ 3578352 h 3578352"/>
              <a:gd name="connsiteX7" fmla="*/ 0 w 2755392"/>
              <a:gd name="connsiteY7" fmla="*/ 3206496 h 3578352"/>
              <a:gd name="connsiteX8" fmla="*/ 12192 w 2755392"/>
              <a:gd name="connsiteY8" fmla="*/ 2883408 h 3578352"/>
              <a:gd name="connsiteX9" fmla="*/ 128016 w 2755392"/>
              <a:gd name="connsiteY9" fmla="*/ 2846832 h 3578352"/>
              <a:gd name="connsiteX10" fmla="*/ 128016 w 2755392"/>
              <a:gd name="connsiteY10" fmla="*/ 585216 h 357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5392" h="3578352">
                <a:moveTo>
                  <a:pt x="128016" y="585216"/>
                </a:moveTo>
                <a:lnTo>
                  <a:pt x="1609344" y="0"/>
                </a:lnTo>
                <a:lnTo>
                  <a:pt x="2633472" y="304800"/>
                </a:lnTo>
                <a:lnTo>
                  <a:pt x="2633472" y="2584704"/>
                </a:lnTo>
                <a:cubicBezTo>
                  <a:pt x="2751261" y="2615701"/>
                  <a:pt x="2749296" y="2575262"/>
                  <a:pt x="2749296" y="2621280"/>
                </a:cubicBezTo>
                <a:lnTo>
                  <a:pt x="2755392" y="2962656"/>
                </a:lnTo>
                <a:lnTo>
                  <a:pt x="1225296" y="3578352"/>
                </a:lnTo>
                <a:lnTo>
                  <a:pt x="0" y="3206496"/>
                </a:lnTo>
                <a:lnTo>
                  <a:pt x="12192" y="2883408"/>
                </a:lnTo>
                <a:cubicBezTo>
                  <a:pt x="131993" y="2858187"/>
                  <a:pt x="128016" y="2898478"/>
                  <a:pt x="128016" y="2846832"/>
                </a:cubicBezTo>
                <a:lnTo>
                  <a:pt x="128016" y="585216"/>
                </a:lnTo>
                <a:close/>
              </a:path>
            </a:pathLst>
          </a:custGeom>
          <a:solidFill>
            <a:srgbClr val="33CC33">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t>`</a:t>
            </a:r>
            <a:endParaRPr lang="zh-CN" altLang="en-US" dirty="0"/>
          </a:p>
        </p:txBody>
      </p:sp>
      <p:sp>
        <p:nvSpPr>
          <p:cNvPr id="32" name="任意多边形 25"/>
          <p:cNvSpPr/>
          <p:nvPr/>
        </p:nvSpPr>
        <p:spPr>
          <a:xfrm>
            <a:off x="2025650" y="3860800"/>
            <a:ext cx="5030788" cy="1471613"/>
          </a:xfrm>
          <a:custGeom>
            <a:avLst/>
            <a:gdLst>
              <a:gd name="connsiteX0" fmla="*/ 5080 w 5989320"/>
              <a:gd name="connsiteY0" fmla="*/ 548640 h 1752600"/>
              <a:gd name="connsiteX1" fmla="*/ 0 w 5989320"/>
              <a:gd name="connsiteY1" fmla="*/ 782320 h 1752600"/>
              <a:gd name="connsiteX2" fmla="*/ 20320 w 5989320"/>
              <a:gd name="connsiteY2" fmla="*/ 782320 h 1752600"/>
              <a:gd name="connsiteX3" fmla="*/ 15240 w 5989320"/>
              <a:gd name="connsiteY3" fmla="*/ 812800 h 1752600"/>
              <a:gd name="connsiteX4" fmla="*/ 243840 w 5989320"/>
              <a:gd name="connsiteY4" fmla="*/ 889000 h 1752600"/>
              <a:gd name="connsiteX5" fmla="*/ 355600 w 5989320"/>
              <a:gd name="connsiteY5" fmla="*/ 838200 h 1752600"/>
              <a:gd name="connsiteX6" fmla="*/ 548640 w 5989320"/>
              <a:gd name="connsiteY6" fmla="*/ 909320 h 1752600"/>
              <a:gd name="connsiteX7" fmla="*/ 548640 w 5989320"/>
              <a:gd name="connsiteY7" fmla="*/ 949960 h 1752600"/>
              <a:gd name="connsiteX8" fmla="*/ 665480 w 5989320"/>
              <a:gd name="connsiteY8" fmla="*/ 990600 h 1752600"/>
              <a:gd name="connsiteX9" fmla="*/ 726440 w 5989320"/>
              <a:gd name="connsiteY9" fmla="*/ 960120 h 1752600"/>
              <a:gd name="connsiteX10" fmla="*/ 975360 w 5989320"/>
              <a:gd name="connsiteY10" fmla="*/ 1026160 h 1752600"/>
              <a:gd name="connsiteX11" fmla="*/ 965200 w 5989320"/>
              <a:gd name="connsiteY11" fmla="*/ 1051560 h 1752600"/>
              <a:gd name="connsiteX12" fmla="*/ 1066800 w 5989320"/>
              <a:gd name="connsiteY12" fmla="*/ 1097280 h 1752600"/>
              <a:gd name="connsiteX13" fmla="*/ 1066800 w 5989320"/>
              <a:gd name="connsiteY13" fmla="*/ 1097280 h 1752600"/>
              <a:gd name="connsiteX14" fmla="*/ 1092200 w 5989320"/>
              <a:gd name="connsiteY14" fmla="*/ 1112520 h 1752600"/>
              <a:gd name="connsiteX15" fmla="*/ 1082040 w 5989320"/>
              <a:gd name="connsiteY15" fmla="*/ 1224280 h 1752600"/>
              <a:gd name="connsiteX16" fmla="*/ 1082040 w 5989320"/>
              <a:gd name="connsiteY16" fmla="*/ 1224280 h 1752600"/>
              <a:gd name="connsiteX17" fmla="*/ 1026160 w 5989320"/>
              <a:gd name="connsiteY17" fmla="*/ 1244600 h 1752600"/>
              <a:gd name="connsiteX18" fmla="*/ 812800 w 5989320"/>
              <a:gd name="connsiteY18" fmla="*/ 1183640 h 1752600"/>
              <a:gd name="connsiteX19" fmla="*/ 802640 w 5989320"/>
              <a:gd name="connsiteY19" fmla="*/ 1366520 h 1752600"/>
              <a:gd name="connsiteX20" fmla="*/ 802640 w 5989320"/>
              <a:gd name="connsiteY20" fmla="*/ 1371600 h 1752600"/>
              <a:gd name="connsiteX21" fmla="*/ 1905000 w 5989320"/>
              <a:gd name="connsiteY21" fmla="*/ 1711960 h 1752600"/>
              <a:gd name="connsiteX22" fmla="*/ 2153920 w 5989320"/>
              <a:gd name="connsiteY22" fmla="*/ 1737360 h 1752600"/>
              <a:gd name="connsiteX23" fmla="*/ 2382520 w 5989320"/>
              <a:gd name="connsiteY23" fmla="*/ 1752600 h 1752600"/>
              <a:gd name="connsiteX24" fmla="*/ 2590800 w 5989320"/>
              <a:gd name="connsiteY24" fmla="*/ 1732280 h 1752600"/>
              <a:gd name="connsiteX25" fmla="*/ 2814320 w 5989320"/>
              <a:gd name="connsiteY25" fmla="*/ 1696720 h 1752600"/>
              <a:gd name="connsiteX26" fmla="*/ 3027680 w 5989320"/>
              <a:gd name="connsiteY26" fmla="*/ 1625600 h 1752600"/>
              <a:gd name="connsiteX27" fmla="*/ 3266440 w 5989320"/>
              <a:gd name="connsiteY27" fmla="*/ 1544320 h 1752600"/>
              <a:gd name="connsiteX28" fmla="*/ 3423920 w 5989320"/>
              <a:gd name="connsiteY28" fmla="*/ 1473200 h 1752600"/>
              <a:gd name="connsiteX29" fmla="*/ 3515360 w 5989320"/>
              <a:gd name="connsiteY29" fmla="*/ 1447800 h 1752600"/>
              <a:gd name="connsiteX30" fmla="*/ 3759200 w 5989320"/>
              <a:gd name="connsiteY30" fmla="*/ 1508760 h 1752600"/>
              <a:gd name="connsiteX31" fmla="*/ 3825240 w 5989320"/>
              <a:gd name="connsiteY31" fmla="*/ 1544320 h 1752600"/>
              <a:gd name="connsiteX32" fmla="*/ 3901440 w 5989320"/>
              <a:gd name="connsiteY32" fmla="*/ 1554480 h 1752600"/>
              <a:gd name="connsiteX33" fmla="*/ 3967480 w 5989320"/>
              <a:gd name="connsiteY33" fmla="*/ 1513840 h 1752600"/>
              <a:gd name="connsiteX34" fmla="*/ 4348480 w 5989320"/>
              <a:gd name="connsiteY34" fmla="*/ 1371600 h 1752600"/>
              <a:gd name="connsiteX35" fmla="*/ 4389120 w 5989320"/>
              <a:gd name="connsiteY35" fmla="*/ 1386840 h 1752600"/>
              <a:gd name="connsiteX36" fmla="*/ 4521200 w 5989320"/>
              <a:gd name="connsiteY36" fmla="*/ 1376680 h 1752600"/>
              <a:gd name="connsiteX37" fmla="*/ 4536440 w 5989320"/>
              <a:gd name="connsiteY37" fmla="*/ 1346200 h 1752600"/>
              <a:gd name="connsiteX38" fmla="*/ 4556760 w 5989320"/>
              <a:gd name="connsiteY38" fmla="*/ 1300480 h 1752600"/>
              <a:gd name="connsiteX39" fmla="*/ 4648200 w 5989320"/>
              <a:gd name="connsiteY39" fmla="*/ 1254760 h 1752600"/>
              <a:gd name="connsiteX40" fmla="*/ 4729480 w 5989320"/>
              <a:gd name="connsiteY40" fmla="*/ 1270000 h 1752600"/>
              <a:gd name="connsiteX41" fmla="*/ 4800600 w 5989320"/>
              <a:gd name="connsiteY41" fmla="*/ 1259840 h 1752600"/>
              <a:gd name="connsiteX42" fmla="*/ 4831080 w 5989320"/>
              <a:gd name="connsiteY42" fmla="*/ 1229360 h 1752600"/>
              <a:gd name="connsiteX43" fmla="*/ 4856480 w 5989320"/>
              <a:gd name="connsiteY43" fmla="*/ 1178560 h 1752600"/>
              <a:gd name="connsiteX44" fmla="*/ 4912360 w 5989320"/>
              <a:gd name="connsiteY44" fmla="*/ 1143000 h 1752600"/>
              <a:gd name="connsiteX45" fmla="*/ 4953000 w 5989320"/>
              <a:gd name="connsiteY45" fmla="*/ 1173480 h 1752600"/>
              <a:gd name="connsiteX46" fmla="*/ 5090160 w 5989320"/>
              <a:gd name="connsiteY46" fmla="*/ 1153160 h 1752600"/>
              <a:gd name="connsiteX47" fmla="*/ 5120640 w 5989320"/>
              <a:gd name="connsiteY47" fmla="*/ 1082040 h 1752600"/>
              <a:gd name="connsiteX48" fmla="*/ 5135880 w 5989320"/>
              <a:gd name="connsiteY48" fmla="*/ 1056640 h 1752600"/>
              <a:gd name="connsiteX49" fmla="*/ 5232400 w 5989320"/>
              <a:gd name="connsiteY49" fmla="*/ 1031240 h 1752600"/>
              <a:gd name="connsiteX50" fmla="*/ 5288280 w 5989320"/>
              <a:gd name="connsiteY50" fmla="*/ 1051560 h 1752600"/>
              <a:gd name="connsiteX51" fmla="*/ 5354320 w 5989320"/>
              <a:gd name="connsiteY51" fmla="*/ 1051560 h 1752600"/>
              <a:gd name="connsiteX52" fmla="*/ 5384800 w 5989320"/>
              <a:gd name="connsiteY52" fmla="*/ 1021080 h 1752600"/>
              <a:gd name="connsiteX53" fmla="*/ 5415280 w 5989320"/>
              <a:gd name="connsiteY53" fmla="*/ 985520 h 1752600"/>
              <a:gd name="connsiteX54" fmla="*/ 5415280 w 5989320"/>
              <a:gd name="connsiteY54" fmla="*/ 955040 h 1752600"/>
              <a:gd name="connsiteX55" fmla="*/ 5461000 w 5989320"/>
              <a:gd name="connsiteY55" fmla="*/ 944880 h 1752600"/>
              <a:gd name="connsiteX56" fmla="*/ 5501640 w 5989320"/>
              <a:gd name="connsiteY56" fmla="*/ 924560 h 1752600"/>
              <a:gd name="connsiteX57" fmla="*/ 5654040 w 5989320"/>
              <a:gd name="connsiteY57" fmla="*/ 929640 h 1752600"/>
              <a:gd name="connsiteX58" fmla="*/ 5694680 w 5989320"/>
              <a:gd name="connsiteY58" fmla="*/ 899160 h 1752600"/>
              <a:gd name="connsiteX59" fmla="*/ 5704840 w 5989320"/>
              <a:gd name="connsiteY59" fmla="*/ 853440 h 1752600"/>
              <a:gd name="connsiteX60" fmla="*/ 5720080 w 5989320"/>
              <a:gd name="connsiteY60" fmla="*/ 822960 h 1752600"/>
              <a:gd name="connsiteX61" fmla="*/ 5816600 w 5989320"/>
              <a:gd name="connsiteY61" fmla="*/ 812800 h 1752600"/>
              <a:gd name="connsiteX62" fmla="*/ 5928360 w 5989320"/>
              <a:gd name="connsiteY62" fmla="*/ 807720 h 1752600"/>
              <a:gd name="connsiteX63" fmla="*/ 5989320 w 5989320"/>
              <a:gd name="connsiteY63" fmla="*/ 767080 h 1752600"/>
              <a:gd name="connsiteX64" fmla="*/ 5989320 w 5989320"/>
              <a:gd name="connsiteY64" fmla="*/ 726440 h 1752600"/>
              <a:gd name="connsiteX65" fmla="*/ 5943600 w 5989320"/>
              <a:gd name="connsiteY65" fmla="*/ 701040 h 1752600"/>
              <a:gd name="connsiteX66" fmla="*/ 5913120 w 5989320"/>
              <a:gd name="connsiteY66" fmla="*/ 695960 h 1752600"/>
              <a:gd name="connsiteX67" fmla="*/ 5882640 w 5989320"/>
              <a:gd name="connsiteY67" fmla="*/ 695960 h 1752600"/>
              <a:gd name="connsiteX68" fmla="*/ 5882640 w 5989320"/>
              <a:gd name="connsiteY68" fmla="*/ 558800 h 1752600"/>
              <a:gd name="connsiteX69" fmla="*/ 4490720 w 5989320"/>
              <a:gd name="connsiteY69" fmla="*/ 1092200 h 1752600"/>
              <a:gd name="connsiteX70" fmla="*/ 3398520 w 5989320"/>
              <a:gd name="connsiteY70" fmla="*/ 777240 h 1752600"/>
              <a:gd name="connsiteX71" fmla="*/ 3261360 w 5989320"/>
              <a:gd name="connsiteY71" fmla="*/ 726440 h 1752600"/>
              <a:gd name="connsiteX72" fmla="*/ 3276600 w 5989320"/>
              <a:gd name="connsiteY72" fmla="*/ 406400 h 1752600"/>
              <a:gd name="connsiteX73" fmla="*/ 3388360 w 5989320"/>
              <a:gd name="connsiteY73" fmla="*/ 386080 h 1752600"/>
              <a:gd name="connsiteX74" fmla="*/ 3388360 w 5989320"/>
              <a:gd name="connsiteY74" fmla="*/ 213360 h 1752600"/>
              <a:gd name="connsiteX75" fmla="*/ 2656840 w 5989320"/>
              <a:gd name="connsiteY75" fmla="*/ 0 h 1752600"/>
              <a:gd name="connsiteX76" fmla="*/ 1920240 w 5989320"/>
              <a:gd name="connsiteY76" fmla="*/ 299720 h 1752600"/>
              <a:gd name="connsiteX77" fmla="*/ 2885440 w 5989320"/>
              <a:gd name="connsiteY77" fmla="*/ 579120 h 1752600"/>
              <a:gd name="connsiteX78" fmla="*/ 2910840 w 5989320"/>
              <a:gd name="connsiteY78" fmla="*/ 802640 h 1752600"/>
              <a:gd name="connsiteX79" fmla="*/ 3317240 w 5989320"/>
              <a:gd name="connsiteY79" fmla="*/ 1193800 h 1752600"/>
              <a:gd name="connsiteX80" fmla="*/ 3332480 w 5989320"/>
              <a:gd name="connsiteY80" fmla="*/ 1320800 h 1752600"/>
              <a:gd name="connsiteX81" fmla="*/ 3032760 w 5989320"/>
              <a:gd name="connsiteY81" fmla="*/ 1427480 h 1752600"/>
              <a:gd name="connsiteX82" fmla="*/ 5080 w 5989320"/>
              <a:gd name="connsiteY82" fmla="*/ 54864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5989320" h="1752600">
                <a:moveTo>
                  <a:pt x="5080" y="548640"/>
                </a:moveTo>
                <a:lnTo>
                  <a:pt x="0" y="782320"/>
                </a:lnTo>
                <a:lnTo>
                  <a:pt x="20320" y="782320"/>
                </a:lnTo>
                <a:lnTo>
                  <a:pt x="15240" y="812800"/>
                </a:lnTo>
                <a:lnTo>
                  <a:pt x="243840" y="889000"/>
                </a:lnTo>
                <a:lnTo>
                  <a:pt x="355600" y="838200"/>
                </a:lnTo>
                <a:lnTo>
                  <a:pt x="548640" y="909320"/>
                </a:lnTo>
                <a:lnTo>
                  <a:pt x="548640" y="949960"/>
                </a:lnTo>
                <a:cubicBezTo>
                  <a:pt x="658485" y="991806"/>
                  <a:pt x="617267" y="990600"/>
                  <a:pt x="665480" y="990600"/>
                </a:cubicBezTo>
                <a:lnTo>
                  <a:pt x="726440" y="960120"/>
                </a:lnTo>
                <a:lnTo>
                  <a:pt x="975360" y="1026160"/>
                </a:lnTo>
                <a:lnTo>
                  <a:pt x="965200" y="1051560"/>
                </a:lnTo>
                <a:lnTo>
                  <a:pt x="1066800" y="1097280"/>
                </a:lnTo>
                <a:lnTo>
                  <a:pt x="1066800" y="1097280"/>
                </a:lnTo>
                <a:lnTo>
                  <a:pt x="1092200" y="1112520"/>
                </a:lnTo>
                <a:lnTo>
                  <a:pt x="1082040" y="1224280"/>
                </a:lnTo>
                <a:lnTo>
                  <a:pt x="1082040" y="1224280"/>
                </a:lnTo>
                <a:lnTo>
                  <a:pt x="1026160" y="1244600"/>
                </a:lnTo>
                <a:lnTo>
                  <a:pt x="812800" y="1183640"/>
                </a:lnTo>
                <a:lnTo>
                  <a:pt x="802640" y="1366520"/>
                </a:lnTo>
                <a:lnTo>
                  <a:pt x="802640" y="1371600"/>
                </a:lnTo>
                <a:lnTo>
                  <a:pt x="1905000" y="1711960"/>
                </a:lnTo>
                <a:lnTo>
                  <a:pt x="2153920" y="1737360"/>
                </a:lnTo>
                <a:lnTo>
                  <a:pt x="2382520" y="1752600"/>
                </a:lnTo>
                <a:lnTo>
                  <a:pt x="2590800" y="1732280"/>
                </a:lnTo>
                <a:lnTo>
                  <a:pt x="2814320" y="1696720"/>
                </a:lnTo>
                <a:lnTo>
                  <a:pt x="3027680" y="1625600"/>
                </a:lnTo>
                <a:lnTo>
                  <a:pt x="3266440" y="1544320"/>
                </a:lnTo>
                <a:lnTo>
                  <a:pt x="3423920" y="1473200"/>
                </a:lnTo>
                <a:lnTo>
                  <a:pt x="3515360" y="1447800"/>
                </a:lnTo>
                <a:cubicBezTo>
                  <a:pt x="3752723" y="1504561"/>
                  <a:pt x="3677406" y="1467863"/>
                  <a:pt x="3759200" y="1508760"/>
                </a:cubicBezTo>
                <a:lnTo>
                  <a:pt x="3825240" y="1544320"/>
                </a:lnTo>
                <a:lnTo>
                  <a:pt x="3901440" y="1554480"/>
                </a:lnTo>
                <a:lnTo>
                  <a:pt x="3967480" y="1513840"/>
                </a:lnTo>
                <a:lnTo>
                  <a:pt x="4348480" y="1371600"/>
                </a:lnTo>
                <a:lnTo>
                  <a:pt x="4389120" y="1386840"/>
                </a:lnTo>
                <a:lnTo>
                  <a:pt x="4521200" y="1376680"/>
                </a:lnTo>
                <a:lnTo>
                  <a:pt x="4536440" y="1346200"/>
                </a:lnTo>
                <a:lnTo>
                  <a:pt x="4556760" y="1300480"/>
                </a:lnTo>
                <a:lnTo>
                  <a:pt x="4648200" y="1254760"/>
                </a:lnTo>
                <a:cubicBezTo>
                  <a:pt x="4719190" y="1271142"/>
                  <a:pt x="4691648" y="1270000"/>
                  <a:pt x="4729480" y="1270000"/>
                </a:cubicBezTo>
                <a:lnTo>
                  <a:pt x="4800600" y="1259840"/>
                </a:lnTo>
                <a:lnTo>
                  <a:pt x="4831080" y="1229360"/>
                </a:lnTo>
                <a:lnTo>
                  <a:pt x="4856480" y="1178560"/>
                </a:lnTo>
                <a:lnTo>
                  <a:pt x="4912360" y="1143000"/>
                </a:lnTo>
                <a:lnTo>
                  <a:pt x="4953000" y="1173480"/>
                </a:lnTo>
                <a:lnTo>
                  <a:pt x="5090160" y="1153160"/>
                </a:lnTo>
                <a:lnTo>
                  <a:pt x="5120640" y="1082040"/>
                </a:lnTo>
                <a:cubicBezTo>
                  <a:pt x="5127235" y="1062256"/>
                  <a:pt x="5121934" y="1070586"/>
                  <a:pt x="5135880" y="1056640"/>
                </a:cubicBezTo>
                <a:lnTo>
                  <a:pt x="5232400" y="1031240"/>
                </a:lnTo>
                <a:lnTo>
                  <a:pt x="5288280" y="1051560"/>
                </a:lnTo>
                <a:lnTo>
                  <a:pt x="5354320" y="1051560"/>
                </a:lnTo>
                <a:lnTo>
                  <a:pt x="5384800" y="1021080"/>
                </a:lnTo>
                <a:lnTo>
                  <a:pt x="5415280" y="985520"/>
                </a:lnTo>
                <a:lnTo>
                  <a:pt x="5415280" y="955040"/>
                </a:lnTo>
                <a:lnTo>
                  <a:pt x="5461000" y="944880"/>
                </a:lnTo>
                <a:lnTo>
                  <a:pt x="5501640" y="924560"/>
                </a:lnTo>
                <a:lnTo>
                  <a:pt x="5654040" y="929640"/>
                </a:lnTo>
                <a:lnTo>
                  <a:pt x="5694680" y="899160"/>
                </a:lnTo>
                <a:cubicBezTo>
                  <a:pt x="5705251" y="856877"/>
                  <a:pt x="5704840" y="872484"/>
                  <a:pt x="5704840" y="853440"/>
                </a:cubicBezTo>
                <a:lnTo>
                  <a:pt x="5720080" y="822960"/>
                </a:lnTo>
                <a:lnTo>
                  <a:pt x="5816600" y="812800"/>
                </a:lnTo>
                <a:cubicBezTo>
                  <a:pt x="5921582" y="807551"/>
                  <a:pt x="5884291" y="807720"/>
                  <a:pt x="5928360" y="807720"/>
                </a:cubicBezTo>
                <a:lnTo>
                  <a:pt x="5989320" y="767080"/>
                </a:lnTo>
                <a:lnTo>
                  <a:pt x="5989320" y="726440"/>
                </a:lnTo>
                <a:lnTo>
                  <a:pt x="5943600" y="701040"/>
                </a:lnTo>
                <a:lnTo>
                  <a:pt x="5913120" y="695960"/>
                </a:lnTo>
                <a:lnTo>
                  <a:pt x="5882640" y="695960"/>
                </a:lnTo>
                <a:lnTo>
                  <a:pt x="5882640" y="558800"/>
                </a:lnTo>
                <a:lnTo>
                  <a:pt x="4490720" y="1092200"/>
                </a:lnTo>
                <a:lnTo>
                  <a:pt x="3398520" y="777240"/>
                </a:lnTo>
                <a:lnTo>
                  <a:pt x="3261360" y="726440"/>
                </a:lnTo>
                <a:lnTo>
                  <a:pt x="3276600" y="406400"/>
                </a:lnTo>
                <a:lnTo>
                  <a:pt x="3388360" y="386080"/>
                </a:lnTo>
                <a:lnTo>
                  <a:pt x="3388360" y="213360"/>
                </a:lnTo>
                <a:lnTo>
                  <a:pt x="2656840" y="0"/>
                </a:lnTo>
                <a:lnTo>
                  <a:pt x="1920240" y="299720"/>
                </a:lnTo>
                <a:lnTo>
                  <a:pt x="2885440" y="579120"/>
                </a:lnTo>
                <a:lnTo>
                  <a:pt x="2910840" y="802640"/>
                </a:lnTo>
                <a:lnTo>
                  <a:pt x="3317240" y="1193800"/>
                </a:lnTo>
                <a:lnTo>
                  <a:pt x="3332480" y="1320800"/>
                </a:lnTo>
                <a:lnTo>
                  <a:pt x="3032760" y="1427480"/>
                </a:lnTo>
                <a:lnTo>
                  <a:pt x="5080" y="548640"/>
                </a:lnTo>
                <a:close/>
              </a:path>
            </a:pathLst>
          </a:cu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3" name="任意多边形 19"/>
          <p:cNvSpPr/>
          <p:nvPr/>
        </p:nvSpPr>
        <p:spPr>
          <a:xfrm>
            <a:off x="4078288" y="2809875"/>
            <a:ext cx="868362" cy="1246188"/>
          </a:xfrm>
          <a:custGeom>
            <a:avLst/>
            <a:gdLst>
              <a:gd name="connsiteX0" fmla="*/ 0 w 950696"/>
              <a:gd name="connsiteY0" fmla="*/ 67056 h 1483154"/>
              <a:gd name="connsiteX1" fmla="*/ 18288 w 950696"/>
              <a:gd name="connsiteY1" fmla="*/ 1335024 h 1483154"/>
              <a:gd name="connsiteX2" fmla="*/ 188976 w 950696"/>
              <a:gd name="connsiteY2" fmla="*/ 1249680 h 1483154"/>
              <a:gd name="connsiteX3" fmla="*/ 944880 w 950696"/>
              <a:gd name="connsiteY3" fmla="*/ 1481328 h 1483154"/>
              <a:gd name="connsiteX4" fmla="*/ 926592 w 950696"/>
              <a:gd name="connsiteY4" fmla="*/ 1481328 h 1483154"/>
              <a:gd name="connsiteX5" fmla="*/ 932688 w 950696"/>
              <a:gd name="connsiteY5" fmla="*/ 243840 h 1483154"/>
              <a:gd name="connsiteX6" fmla="*/ 109728 w 950696"/>
              <a:gd name="connsiteY6" fmla="*/ 0 h 1483154"/>
              <a:gd name="connsiteX7" fmla="*/ 0 w 950696"/>
              <a:gd name="connsiteY7" fmla="*/ 67056 h 148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0696" h="1483154">
                <a:moveTo>
                  <a:pt x="0" y="67056"/>
                </a:moveTo>
                <a:lnTo>
                  <a:pt x="18288" y="1335024"/>
                </a:lnTo>
                <a:lnTo>
                  <a:pt x="188976" y="1249680"/>
                </a:lnTo>
                <a:lnTo>
                  <a:pt x="944880" y="1481328"/>
                </a:lnTo>
                <a:cubicBezTo>
                  <a:pt x="950696" y="1483154"/>
                  <a:pt x="932688" y="1481328"/>
                  <a:pt x="926592" y="1481328"/>
                </a:cubicBezTo>
                <a:cubicBezTo>
                  <a:pt x="928654" y="1068832"/>
                  <a:pt x="932688" y="656341"/>
                  <a:pt x="932688" y="243840"/>
                </a:cubicBezTo>
                <a:lnTo>
                  <a:pt x="109728" y="0"/>
                </a:lnTo>
                <a:lnTo>
                  <a:pt x="0" y="67056"/>
                </a:lnTo>
                <a:close/>
              </a:path>
            </a:pathLst>
          </a:cu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4" name="任意多边形 17"/>
          <p:cNvSpPr/>
          <p:nvPr/>
        </p:nvSpPr>
        <p:spPr>
          <a:xfrm>
            <a:off x="2674938" y="3919538"/>
            <a:ext cx="2143125" cy="1179512"/>
          </a:xfrm>
          <a:custGeom>
            <a:avLst/>
            <a:gdLst>
              <a:gd name="connsiteX0" fmla="*/ 6096 w 2645664"/>
              <a:gd name="connsiteY0" fmla="*/ 243840 h 1353312"/>
              <a:gd name="connsiteX1" fmla="*/ 512064 w 2645664"/>
              <a:gd name="connsiteY1" fmla="*/ 0 h 1353312"/>
              <a:gd name="connsiteX2" fmla="*/ 2218944 w 2645664"/>
              <a:gd name="connsiteY2" fmla="*/ 512064 h 1353312"/>
              <a:gd name="connsiteX3" fmla="*/ 2225040 w 2645664"/>
              <a:gd name="connsiteY3" fmla="*/ 737616 h 1353312"/>
              <a:gd name="connsiteX4" fmla="*/ 2639568 w 2645664"/>
              <a:gd name="connsiteY4" fmla="*/ 1115568 h 1353312"/>
              <a:gd name="connsiteX5" fmla="*/ 2645664 w 2645664"/>
              <a:gd name="connsiteY5" fmla="*/ 1249680 h 1353312"/>
              <a:gd name="connsiteX6" fmla="*/ 2346960 w 2645664"/>
              <a:gd name="connsiteY6" fmla="*/ 1353312 h 1353312"/>
              <a:gd name="connsiteX7" fmla="*/ 0 w 2645664"/>
              <a:gd name="connsiteY7" fmla="*/ 640080 h 1353312"/>
              <a:gd name="connsiteX8" fmla="*/ 6096 w 2645664"/>
              <a:gd name="connsiteY8" fmla="*/ 243840 h 135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5664" h="1353312">
                <a:moveTo>
                  <a:pt x="6096" y="243840"/>
                </a:moveTo>
                <a:lnTo>
                  <a:pt x="512064" y="0"/>
                </a:lnTo>
                <a:lnTo>
                  <a:pt x="2218944" y="512064"/>
                </a:lnTo>
                <a:lnTo>
                  <a:pt x="2225040" y="737616"/>
                </a:lnTo>
                <a:lnTo>
                  <a:pt x="2639568" y="1115568"/>
                </a:lnTo>
                <a:lnTo>
                  <a:pt x="2645664" y="1249680"/>
                </a:lnTo>
                <a:lnTo>
                  <a:pt x="2346960" y="1353312"/>
                </a:lnTo>
                <a:lnTo>
                  <a:pt x="0" y="640080"/>
                </a:lnTo>
                <a:lnTo>
                  <a:pt x="6096" y="243840"/>
                </a:lnTo>
                <a:close/>
              </a:path>
            </a:pathLst>
          </a:custGeom>
          <a:solidFill>
            <a:srgbClr val="0000FF">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35" name="直接连接符 34"/>
          <p:cNvCxnSpPr/>
          <p:nvPr/>
        </p:nvCxnSpPr>
        <p:spPr>
          <a:xfrm>
            <a:off x="4349750" y="2352675"/>
            <a:ext cx="0" cy="787400"/>
          </a:xfrm>
          <a:prstGeom prst="line">
            <a:avLst/>
          </a:prstGeom>
          <a:ln w="38100">
            <a:solidFill>
              <a:srgbClr val="61B9D7"/>
            </a:solidFill>
            <a:prstDash val="sysDash"/>
          </a:ln>
        </p:spPr>
        <p:style>
          <a:lnRef idx="1">
            <a:schemeClr val="accent1"/>
          </a:lnRef>
          <a:fillRef idx="0">
            <a:schemeClr val="accent1"/>
          </a:fillRef>
          <a:effectRef idx="0">
            <a:schemeClr val="accent1"/>
          </a:effectRef>
          <a:fontRef idx="minor">
            <a:schemeClr val="tx1"/>
          </a:fontRef>
        </p:style>
      </p:cxnSp>
      <p:sp>
        <p:nvSpPr>
          <p:cNvPr id="36" name="TextBox 18"/>
          <p:cNvSpPr txBox="1">
            <a:spLocks noChangeArrowheads="1"/>
          </p:cNvSpPr>
          <p:nvPr/>
        </p:nvSpPr>
        <p:spPr bwMode="auto">
          <a:xfrm>
            <a:off x="93663" y="4057650"/>
            <a:ext cx="1800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en-US" altLang="zh-CN" sz="2400">
                <a:solidFill>
                  <a:schemeClr val="tx2"/>
                </a:solidFill>
                <a:latin typeface="黑体" panose="02010609060101010101" pitchFamily="49" charset="-122"/>
              </a:rPr>
              <a:t>D</a:t>
            </a:r>
            <a:r>
              <a:rPr lang="zh-CN" altLang="en-US" sz="2400">
                <a:solidFill>
                  <a:schemeClr val="tx2"/>
                </a:solidFill>
                <a:latin typeface="黑体" panose="02010609060101010101" pitchFamily="49" charset="-122"/>
              </a:rPr>
              <a:t>栋</a:t>
            </a:r>
            <a:r>
              <a:rPr lang="en-US" altLang="zh-CN" sz="2400">
                <a:solidFill>
                  <a:schemeClr val="tx2"/>
                </a:solidFill>
                <a:latin typeface="黑体" panose="02010609060101010101" pitchFamily="49" charset="-122"/>
              </a:rPr>
              <a:t>/4F</a:t>
            </a:r>
            <a:endParaRPr lang="zh-CN" altLang="en-US" sz="2400">
              <a:solidFill>
                <a:schemeClr val="tx2"/>
              </a:solidFill>
              <a:latin typeface="黑体" panose="02010609060101010101" pitchFamily="49" charset="-122"/>
            </a:endParaRPr>
          </a:p>
        </p:txBody>
      </p:sp>
      <p:cxnSp>
        <p:nvCxnSpPr>
          <p:cNvPr id="37" name="直接连接符 36"/>
          <p:cNvCxnSpPr/>
          <p:nvPr/>
        </p:nvCxnSpPr>
        <p:spPr>
          <a:xfrm>
            <a:off x="201613" y="4562475"/>
            <a:ext cx="2857500" cy="0"/>
          </a:xfrm>
          <a:prstGeom prst="line">
            <a:avLst/>
          </a:prstGeom>
          <a:ln w="38100">
            <a:solidFill>
              <a:srgbClr val="6161DF"/>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9"/>
          <p:cNvSpPr>
            <a:spLocks noChangeArrowheads="1"/>
          </p:cNvSpPr>
          <p:nvPr/>
        </p:nvSpPr>
        <p:spPr bwMode="auto">
          <a:xfrm>
            <a:off x="241300" y="1751013"/>
            <a:ext cx="8172450"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22.</a:t>
            </a:r>
            <a:r>
              <a:rPr lang="zh-CN" altLang="en-US" b="1" dirty="0">
                <a:solidFill>
                  <a:schemeClr val="tx1">
                    <a:lumMod val="50000"/>
                  </a:schemeClr>
                </a:solidFill>
                <a:latin typeface="黑体" panose="02010609060101010101" pitchFamily="49" charset="-122"/>
                <a:ea typeface="黑体" panose="02010609060101010101" pitchFamily="49" charset="-122"/>
              </a:rPr>
              <a:t>废电池、废墨盒等有毒有害的废弃物封闭回收，不应混放</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60423" name="Rectangle 39"/>
          <p:cNvSpPr>
            <a:spLocks noChangeArrowheads="1"/>
          </p:cNvSpPr>
          <p:nvPr/>
        </p:nvSpPr>
        <p:spPr bwMode="auto">
          <a:xfrm>
            <a:off x="852488" y="6311900"/>
            <a:ext cx="2933700" cy="369888"/>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废墨盒回收箱</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14" name="矩形 3"/>
          <p:cNvSpPr>
            <a:spLocks noChangeArrowheads="1"/>
          </p:cNvSpPr>
          <p:nvPr/>
        </p:nvSpPr>
        <p:spPr bwMode="auto">
          <a:xfrm>
            <a:off x="311150" y="2170113"/>
            <a:ext cx="8591550" cy="38100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办公室设置专门的纸盒收集废电池、废墨盒。</a:t>
            </a:r>
          </a:p>
        </p:txBody>
      </p:sp>
      <p:graphicFrame>
        <p:nvGraphicFramePr>
          <p:cNvPr id="17" name="图示 16"/>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矩形 17"/>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5" name="Rectangle 39"/>
          <p:cNvSpPr>
            <a:spLocks noChangeArrowheads="1"/>
          </p:cNvSpPr>
          <p:nvPr/>
        </p:nvSpPr>
        <p:spPr bwMode="auto">
          <a:xfrm>
            <a:off x="5003800" y="6308725"/>
            <a:ext cx="2933700" cy="369888"/>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废旧电池回收箱</a:t>
            </a:r>
          </a:p>
        </p:txBody>
      </p:sp>
      <p:sp>
        <p:nvSpPr>
          <p:cNvPr id="12" name="矩形 11"/>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78856" name="图片 3"/>
          <p:cNvPicPr>
            <a:picLocks noChangeAspect="1"/>
          </p:cNvPicPr>
          <p:nvPr/>
        </p:nvPicPr>
        <p:blipFill>
          <a:blip r:embed="rId8">
            <a:extLst>
              <a:ext uri="{28A0092B-C50C-407E-A947-70E740481C1C}">
                <a14:useLocalDpi xmlns:a14="http://schemas.microsoft.com/office/drawing/2010/main" val="0"/>
              </a:ext>
            </a:extLst>
          </a:blip>
          <a:srcRect l="9837" t="9052" b="3801"/>
          <a:stretch>
            <a:fillRect/>
          </a:stretch>
        </p:blipFill>
        <p:spPr bwMode="auto">
          <a:xfrm>
            <a:off x="241300" y="2905125"/>
            <a:ext cx="4157663"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图片 5"/>
          <p:cNvPicPr>
            <a:picLocks noChangeAspect="1"/>
          </p:cNvPicPr>
          <p:nvPr/>
        </p:nvPicPr>
        <p:blipFill>
          <a:blip r:embed="rId9">
            <a:extLst>
              <a:ext uri="{28A0092B-C50C-407E-A947-70E740481C1C}">
                <a14:useLocalDpi xmlns:a14="http://schemas.microsoft.com/office/drawing/2010/main" val="0"/>
              </a:ext>
            </a:extLst>
          </a:blip>
          <a:srcRect l="9995" t="1686" b="20526"/>
          <a:stretch>
            <a:fillRect/>
          </a:stretch>
        </p:blipFill>
        <p:spPr bwMode="auto">
          <a:xfrm>
            <a:off x="4554538" y="2905125"/>
            <a:ext cx="4589462"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9"/>
          <p:cNvSpPr>
            <a:spLocks noChangeArrowheads="1"/>
          </p:cNvSpPr>
          <p:nvPr/>
        </p:nvSpPr>
        <p:spPr bwMode="auto">
          <a:xfrm>
            <a:off x="241300" y="1751013"/>
            <a:ext cx="8172450"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23.</a:t>
            </a:r>
            <a:r>
              <a:rPr lang="zh-CN" altLang="en-US" b="1" dirty="0">
                <a:solidFill>
                  <a:schemeClr val="tx1">
                    <a:lumMod val="50000"/>
                  </a:schemeClr>
                </a:solidFill>
                <a:latin typeface="黑体" panose="02010609060101010101" pitchFamily="49" charset="-122"/>
                <a:ea typeface="黑体" panose="02010609060101010101" pitchFamily="49" charset="-122"/>
              </a:rPr>
              <a:t>垃圾桶应分为可回收利用与不可回收利用两类，应定期清运；</a:t>
            </a:r>
          </a:p>
        </p:txBody>
      </p:sp>
      <p:sp>
        <p:nvSpPr>
          <p:cNvPr id="60423" name="Rectangle 39"/>
          <p:cNvSpPr>
            <a:spLocks noChangeArrowheads="1"/>
          </p:cNvSpPr>
          <p:nvPr/>
        </p:nvSpPr>
        <p:spPr bwMode="auto">
          <a:xfrm>
            <a:off x="1116013" y="5929313"/>
            <a:ext cx="293370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分类垃圾箱</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graphicFrame>
        <p:nvGraphicFramePr>
          <p:cNvPr id="17" name="图示 16"/>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矩形 17"/>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5" name="Rectangle 39"/>
          <p:cNvSpPr>
            <a:spLocks noChangeArrowheads="1"/>
          </p:cNvSpPr>
          <p:nvPr/>
        </p:nvSpPr>
        <p:spPr bwMode="auto">
          <a:xfrm>
            <a:off x="4984750" y="5929313"/>
            <a:ext cx="293370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路基回填</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pic>
        <p:nvPicPr>
          <p:cNvPr id="45058" name="图片 1"/>
          <p:cNvPicPr>
            <a:picLocks noChangeAspect="1" noChangeArrowheads="1"/>
          </p:cNvPicPr>
          <p:nvPr/>
        </p:nvPicPr>
        <p:blipFill rotWithShape="1">
          <a:blip r:embed="rId8"/>
          <a:srcRect l="6349" t="38933" r="40489" b="4628"/>
          <a:stretch>
            <a:fillRect/>
          </a:stretch>
        </p:blipFill>
        <p:spPr bwMode="auto">
          <a:xfrm>
            <a:off x="1150938" y="3279775"/>
            <a:ext cx="3041650" cy="2319338"/>
          </a:xfrm>
          <a:prstGeom prst="rect">
            <a:avLst/>
          </a:prstGeom>
          <a:ln>
            <a:noFill/>
          </a:ln>
          <a:effectLst>
            <a:outerShdw blurRad="292100" dist="139700" dir="2700000" algn="tl" rotWithShape="0">
              <a:srgbClr val="333333">
                <a:alpha val="65000"/>
              </a:srgbClr>
            </a:outerShdw>
          </a:effectLst>
        </p:spPr>
      </p:pic>
      <p:sp>
        <p:nvSpPr>
          <p:cNvPr id="12" name="Rectangle 39"/>
          <p:cNvSpPr>
            <a:spLocks noChangeArrowheads="1"/>
          </p:cNvSpPr>
          <p:nvPr/>
        </p:nvSpPr>
        <p:spPr bwMode="auto">
          <a:xfrm>
            <a:off x="241300" y="2143125"/>
            <a:ext cx="8172450" cy="381000"/>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24.</a:t>
            </a:r>
            <a:r>
              <a:rPr lang="zh-CN" altLang="en-US" b="1" dirty="0">
                <a:solidFill>
                  <a:schemeClr val="tx1">
                    <a:lumMod val="50000"/>
                  </a:schemeClr>
                </a:solidFill>
                <a:latin typeface="黑体" panose="02010609060101010101" pitchFamily="49" charset="-122"/>
                <a:ea typeface="黑体" panose="02010609060101010101" pitchFamily="49" charset="-122"/>
              </a:rPr>
              <a:t>碎石和土石方类等应用作地基和路基回填材料。</a:t>
            </a:r>
          </a:p>
        </p:txBody>
      </p:sp>
      <p:pic>
        <p:nvPicPr>
          <p:cNvPr id="45059" name="图片 1"/>
          <p:cNvPicPr>
            <a:picLocks noChangeAspect="1" noChangeArrowheads="1"/>
          </p:cNvPicPr>
          <p:nvPr/>
        </p:nvPicPr>
        <p:blipFill rotWithShape="1">
          <a:blip r:embed="rId9"/>
          <a:srcRect l="1600" t="23301" r="-1"/>
          <a:stretch>
            <a:fillRect/>
          </a:stretch>
        </p:blipFill>
        <p:spPr bwMode="auto">
          <a:xfrm>
            <a:off x="4787900" y="3240088"/>
            <a:ext cx="3381375" cy="2482850"/>
          </a:xfrm>
          <a:prstGeom prst="rect">
            <a:avLst/>
          </a:prstGeom>
          <a:ln>
            <a:noFill/>
          </a:ln>
          <a:effectLst>
            <a:outerShdw blurRad="292100" dist="139700" dir="2700000" algn="tl" rotWithShape="0">
              <a:srgbClr val="333333">
                <a:alpha val="65000"/>
              </a:srgbClr>
            </a:outerShdw>
          </a:effectLst>
        </p:spPr>
      </p:pic>
      <p:sp>
        <p:nvSpPr>
          <p:cNvPr id="19" name="矩形 18"/>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sp>
        <p:nvSpPr>
          <p:cNvPr id="13" name="矩形 3"/>
          <p:cNvSpPr>
            <a:spLocks noChangeArrowheads="1"/>
          </p:cNvSpPr>
          <p:nvPr/>
        </p:nvSpPr>
        <p:spPr bwMode="auto">
          <a:xfrm>
            <a:off x="311150" y="2571750"/>
            <a:ext cx="8591550" cy="757238"/>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现场临时道路路基采用路面破除的混凝土碎渣及部分桩头碎渣铺设制作预制混凝土道路。</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9"/>
          <p:cNvSpPr>
            <a:spLocks noChangeArrowheads="1"/>
          </p:cNvSpPr>
          <p:nvPr/>
        </p:nvSpPr>
        <p:spPr bwMode="auto">
          <a:xfrm>
            <a:off x="241300" y="1751013"/>
            <a:ext cx="8172450"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25.</a:t>
            </a:r>
            <a:r>
              <a:rPr lang="zh-CN" altLang="en-US" b="1" dirty="0">
                <a:solidFill>
                  <a:schemeClr val="tx1">
                    <a:lumMod val="50000"/>
                  </a:schemeClr>
                </a:solidFill>
                <a:latin typeface="黑体" panose="02010609060101010101" pitchFamily="49" charset="-122"/>
                <a:ea typeface="黑体" panose="02010609060101010101" pitchFamily="49" charset="-122"/>
              </a:rPr>
              <a:t>现场道路和材料堆放场周边应设排水沟</a:t>
            </a:r>
          </a:p>
        </p:txBody>
      </p:sp>
      <p:sp>
        <p:nvSpPr>
          <p:cNvPr id="60423" name="Rectangle 39"/>
          <p:cNvSpPr>
            <a:spLocks noChangeArrowheads="1"/>
          </p:cNvSpPr>
          <p:nvPr/>
        </p:nvSpPr>
        <p:spPr bwMode="auto">
          <a:xfrm>
            <a:off x="3140075" y="6237288"/>
            <a:ext cx="293370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道路两侧设置排水沟及挡墙</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14" name="矩形 3"/>
          <p:cNvSpPr>
            <a:spLocks noChangeArrowheads="1"/>
          </p:cNvSpPr>
          <p:nvPr/>
        </p:nvSpPr>
        <p:spPr bwMode="auto">
          <a:xfrm>
            <a:off x="311150" y="2143125"/>
            <a:ext cx="8591550" cy="38100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材料堆场旁基本设置排水沟，基本满足要求。</a:t>
            </a:r>
          </a:p>
        </p:txBody>
      </p:sp>
      <p:graphicFrame>
        <p:nvGraphicFramePr>
          <p:cNvPr id="17" name="图示 16"/>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矩形 17"/>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3" name="矩形 12"/>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80903" name="图片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97013" y="2852738"/>
            <a:ext cx="6219825" cy="3260725"/>
          </a:xfrm>
          <a:prstGeom prst="rect">
            <a:avLst/>
          </a:prstGeom>
          <a:noFill/>
          <a:ln w="9525">
            <a:solidFill>
              <a:srgbClr val="0067B4"/>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9"/>
          <p:cNvSpPr>
            <a:spLocks noChangeArrowheads="1"/>
          </p:cNvSpPr>
          <p:nvPr/>
        </p:nvSpPr>
        <p:spPr bwMode="auto">
          <a:xfrm>
            <a:off x="241300" y="1789113"/>
            <a:ext cx="8172450"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26.</a:t>
            </a:r>
            <a:r>
              <a:rPr lang="zh-CN" altLang="en-US" b="1" dirty="0">
                <a:solidFill>
                  <a:schemeClr val="tx1">
                    <a:lumMod val="50000"/>
                  </a:schemeClr>
                </a:solidFill>
                <a:latin typeface="黑体" panose="02010609060101010101" pitchFamily="49" charset="-122"/>
                <a:ea typeface="黑体" panose="02010609060101010101" pitchFamily="49" charset="-122"/>
              </a:rPr>
              <a:t>现场厕所设置化粪池，工地厨房设置污水池并定期清理；</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60423" name="Rectangle 39"/>
          <p:cNvSpPr>
            <a:spLocks noChangeArrowheads="1"/>
          </p:cNvSpPr>
          <p:nvPr/>
        </p:nvSpPr>
        <p:spPr bwMode="auto">
          <a:xfrm>
            <a:off x="831850" y="5805488"/>
            <a:ext cx="293370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化粪池</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graphicFrame>
        <p:nvGraphicFramePr>
          <p:cNvPr id="17" name="图示 16"/>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矩形 17"/>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5" name="Rectangle 39"/>
          <p:cNvSpPr>
            <a:spLocks noChangeArrowheads="1"/>
          </p:cNvSpPr>
          <p:nvPr/>
        </p:nvSpPr>
        <p:spPr bwMode="auto">
          <a:xfrm>
            <a:off x="5238750" y="5805488"/>
            <a:ext cx="293370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化粪池清理</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9" name="矩形 8"/>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rotWithShape="1">
          <a:blip r:embed="rId8"/>
          <a:srcRect t="24577"/>
          <a:stretch>
            <a:fillRect/>
          </a:stretch>
        </p:blipFill>
        <p:spPr>
          <a:xfrm>
            <a:off x="4572000" y="2924175"/>
            <a:ext cx="4291013" cy="2592388"/>
          </a:xfrm>
          <a:prstGeom prst="rect">
            <a:avLst/>
          </a:prstGeom>
          <a:ln>
            <a:noFill/>
          </a:ln>
          <a:effectLst>
            <a:outerShdw blurRad="292100" dist="139700" dir="2700000" algn="tl" rotWithShape="0">
              <a:srgbClr val="333333">
                <a:alpha val="65000"/>
              </a:srgbClr>
            </a:outerShdw>
          </a:effectLst>
        </p:spPr>
      </p:pic>
      <p:pic>
        <p:nvPicPr>
          <p:cNvPr id="81928" name="图片 3"/>
          <p:cNvPicPr>
            <a:picLocks noChangeAspect="1"/>
          </p:cNvPicPr>
          <p:nvPr/>
        </p:nvPicPr>
        <p:blipFill>
          <a:blip r:embed="rId9">
            <a:extLst>
              <a:ext uri="{28A0092B-C50C-407E-A947-70E740481C1C}">
                <a14:useLocalDpi xmlns:a14="http://schemas.microsoft.com/office/drawing/2010/main" val="0"/>
              </a:ext>
            </a:extLst>
          </a:blip>
          <a:srcRect t="18613" r="14218" b="26501"/>
          <a:stretch>
            <a:fillRect/>
          </a:stretch>
        </p:blipFill>
        <p:spPr bwMode="auto">
          <a:xfrm>
            <a:off x="552450" y="2932113"/>
            <a:ext cx="36004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9"/>
          <p:cNvSpPr>
            <a:spLocks noChangeArrowheads="1"/>
          </p:cNvSpPr>
          <p:nvPr/>
        </p:nvSpPr>
        <p:spPr bwMode="auto">
          <a:xfrm>
            <a:off x="241300" y="174942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28.</a:t>
            </a:r>
            <a:r>
              <a:rPr lang="zh-CN" altLang="en-US" b="1" dirty="0">
                <a:solidFill>
                  <a:schemeClr val="tx1">
                    <a:lumMod val="50000"/>
                  </a:schemeClr>
                </a:solidFill>
                <a:latin typeface="黑体" panose="02010609060101010101" pitchFamily="49" charset="-122"/>
                <a:ea typeface="黑体" panose="02010609060101010101" pitchFamily="49" charset="-122"/>
              </a:rPr>
              <a:t>工地设置大型照明灯具时，设置防止强光线外泄的措施</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23" name="矩形 3"/>
          <p:cNvSpPr>
            <a:spLocks noChangeArrowheads="1"/>
          </p:cNvSpPr>
          <p:nvPr/>
        </p:nvSpPr>
        <p:spPr bwMode="auto">
          <a:xfrm>
            <a:off x="311150" y="2144713"/>
            <a:ext cx="8591550" cy="423862"/>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工地大型照明灯具设置在塔吊上，灯具外采用外防护罩</a:t>
            </a:r>
          </a:p>
        </p:txBody>
      </p:sp>
      <p:sp>
        <p:nvSpPr>
          <p:cNvPr id="68617" name="Rectangle 39"/>
          <p:cNvSpPr>
            <a:spLocks noChangeArrowheads="1"/>
          </p:cNvSpPr>
          <p:nvPr/>
        </p:nvSpPr>
        <p:spPr bwMode="auto">
          <a:xfrm>
            <a:off x="3209925" y="6224588"/>
            <a:ext cx="2794000" cy="368300"/>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合理布置照明灯具</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graphicFrame>
        <p:nvGraphicFramePr>
          <p:cNvPr id="16" name="图示 15"/>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矩形 16"/>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8" name="矩形 17"/>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83975" name="图片 2"/>
          <p:cNvPicPr>
            <a:picLocks noChangeAspect="1"/>
          </p:cNvPicPr>
          <p:nvPr/>
        </p:nvPicPr>
        <p:blipFill>
          <a:blip r:embed="rId8">
            <a:extLst>
              <a:ext uri="{28A0092B-C50C-407E-A947-70E740481C1C}">
                <a14:useLocalDpi xmlns:a14="http://schemas.microsoft.com/office/drawing/2010/main" val="0"/>
              </a:ext>
            </a:extLst>
          </a:blip>
          <a:srcRect l="26132" t="27559" r="22990" b="48756"/>
          <a:stretch>
            <a:fillRect/>
          </a:stretch>
        </p:blipFill>
        <p:spPr bwMode="auto">
          <a:xfrm>
            <a:off x="2519363" y="2724150"/>
            <a:ext cx="4175125"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7" name="Rectangle 39"/>
          <p:cNvSpPr>
            <a:spLocks noChangeArrowheads="1"/>
          </p:cNvSpPr>
          <p:nvPr/>
        </p:nvSpPr>
        <p:spPr bwMode="auto">
          <a:xfrm>
            <a:off x="996950" y="5895975"/>
            <a:ext cx="2794000" cy="369888"/>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低噪音电焊设备</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graphicFrame>
        <p:nvGraphicFramePr>
          <p:cNvPr id="16" name="图示 15"/>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矩形 16"/>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8" name="Rectangle 39"/>
          <p:cNvSpPr>
            <a:spLocks noChangeArrowheads="1"/>
          </p:cNvSpPr>
          <p:nvPr/>
        </p:nvSpPr>
        <p:spPr bwMode="auto">
          <a:xfrm>
            <a:off x="241300" y="174942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29.</a:t>
            </a:r>
            <a:r>
              <a:rPr lang="zh-CN" altLang="en-US" b="1" dirty="0">
                <a:solidFill>
                  <a:schemeClr val="tx1">
                    <a:lumMod val="50000"/>
                  </a:schemeClr>
                </a:solidFill>
                <a:latin typeface="黑体" panose="02010609060101010101" pitchFamily="49" charset="-122"/>
                <a:ea typeface="黑体" panose="02010609060101010101" pitchFamily="49" charset="-122"/>
              </a:rPr>
              <a:t>夜间应采用先进机械、低噪音设备进行施工，机械、设备定期保养维护</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9" name="矩形 3"/>
          <p:cNvSpPr>
            <a:spLocks noChangeArrowheads="1"/>
          </p:cNvSpPr>
          <p:nvPr/>
        </p:nvSpPr>
        <p:spPr bwMode="auto">
          <a:xfrm>
            <a:off x="285750" y="2208213"/>
            <a:ext cx="8591550" cy="38100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施工现场使用低噪音电焊设备；对大型机械设备定期进行保养、维护。</a:t>
            </a:r>
          </a:p>
        </p:txBody>
      </p:sp>
      <p:sp>
        <p:nvSpPr>
          <p:cNvPr id="21" name="Rectangle 39"/>
          <p:cNvSpPr>
            <a:spLocks noChangeArrowheads="1"/>
          </p:cNvSpPr>
          <p:nvPr/>
        </p:nvSpPr>
        <p:spPr bwMode="auto">
          <a:xfrm>
            <a:off x="5227638" y="5949950"/>
            <a:ext cx="2794000" cy="368300"/>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机械设备保养记录</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pic>
        <p:nvPicPr>
          <p:cNvPr id="22" name="Picture 13" descr="C:\Users\L\Desktop\绿色施工ＰＰＴ\绿色施工图片收集\机械设备养护记录.png"/>
          <p:cNvPicPr>
            <a:picLocks noChangeAspect="1" noChangeArrowheads="1"/>
          </p:cNvPicPr>
          <p:nvPr/>
        </p:nvPicPr>
        <p:blipFill>
          <a:blip r:embed="rId8"/>
          <a:srcRect/>
          <a:stretch>
            <a:fillRect/>
          </a:stretch>
        </p:blipFill>
        <p:spPr bwMode="auto">
          <a:xfrm>
            <a:off x="4859338" y="3201988"/>
            <a:ext cx="3529012" cy="2519362"/>
          </a:xfrm>
          <a:prstGeom prst="rect">
            <a:avLst/>
          </a:prstGeom>
          <a:ln>
            <a:noFill/>
          </a:ln>
          <a:effectLst>
            <a:outerShdw blurRad="292100" dist="139700" dir="2700000" algn="tl" rotWithShape="0">
              <a:srgbClr val="333333">
                <a:alpha val="65000"/>
              </a:srgbClr>
            </a:outerShdw>
          </a:effectLst>
        </p:spPr>
      </p:pic>
      <p:sp>
        <p:nvSpPr>
          <p:cNvPr id="12" name="矩形 11"/>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9218" name="Picture 2" descr="I:\T2航站楼影像资料管理\tupian\IMG_1353.JPG"/>
          <p:cNvPicPr>
            <a:picLocks noChangeAspect="1" noChangeArrowheads="1"/>
          </p:cNvPicPr>
          <p:nvPr/>
        </p:nvPicPr>
        <p:blipFill>
          <a:blip r:embed="rId9"/>
          <a:srcRect/>
          <a:stretch>
            <a:fillRect/>
          </a:stretch>
        </p:blipFill>
        <p:spPr bwMode="auto">
          <a:xfrm>
            <a:off x="514350" y="3201988"/>
            <a:ext cx="3836988" cy="25574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7" name="Rectangle 39"/>
          <p:cNvSpPr>
            <a:spLocks noChangeArrowheads="1"/>
          </p:cNvSpPr>
          <p:nvPr/>
        </p:nvSpPr>
        <p:spPr bwMode="auto">
          <a:xfrm>
            <a:off x="1019175" y="6130925"/>
            <a:ext cx="2794000" cy="369888"/>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合理规划施工平面</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graphicFrame>
        <p:nvGraphicFramePr>
          <p:cNvPr id="16" name="图示 15"/>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矩形 16"/>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8" name="Rectangle 39"/>
          <p:cNvSpPr>
            <a:spLocks noChangeArrowheads="1"/>
          </p:cNvSpPr>
          <p:nvPr/>
        </p:nvSpPr>
        <p:spPr bwMode="auto">
          <a:xfrm>
            <a:off x="241300" y="1749425"/>
            <a:ext cx="8402638"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30.</a:t>
            </a:r>
            <a:r>
              <a:rPr lang="zh-CN" altLang="en-US" b="1" dirty="0">
                <a:solidFill>
                  <a:schemeClr val="tx1">
                    <a:lumMod val="50000"/>
                  </a:schemeClr>
                </a:solidFill>
                <a:latin typeface="黑体" panose="02010609060101010101" pitchFamily="49" charset="-122"/>
                <a:ea typeface="黑体" panose="02010609060101010101" pitchFamily="49" charset="-122"/>
              </a:rPr>
              <a:t>产生噪声较大的机械设备，应尽量远离施工现场办公区和周边住宅区</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9" name="矩形 3"/>
          <p:cNvSpPr>
            <a:spLocks noChangeArrowheads="1"/>
          </p:cNvSpPr>
          <p:nvPr/>
        </p:nvSpPr>
        <p:spPr bwMode="auto">
          <a:xfrm>
            <a:off x="285750" y="2143125"/>
            <a:ext cx="8591550" cy="757238"/>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合理规划施工平面，使噪音较大的机械设备，如施工电梯、混凝土泵车等均在场地内进行施工，远离现场办公区和周边住宅区。</a:t>
            </a:r>
          </a:p>
        </p:txBody>
      </p:sp>
      <p:sp>
        <p:nvSpPr>
          <p:cNvPr id="12" name="Rectangle 39"/>
          <p:cNvSpPr>
            <a:spLocks noChangeArrowheads="1"/>
          </p:cNvSpPr>
          <p:nvPr/>
        </p:nvSpPr>
        <p:spPr bwMode="auto">
          <a:xfrm>
            <a:off x="241300" y="2857500"/>
            <a:ext cx="8402638"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31.</a:t>
            </a:r>
            <a:r>
              <a:rPr lang="zh-CN" altLang="en-US" b="1" dirty="0">
                <a:solidFill>
                  <a:schemeClr val="tx1">
                    <a:lumMod val="50000"/>
                  </a:schemeClr>
                </a:solidFill>
                <a:latin typeface="黑体" panose="02010609060101010101" pitchFamily="49" charset="-122"/>
                <a:ea typeface="黑体" panose="02010609060101010101" pitchFamily="49" charset="-122"/>
              </a:rPr>
              <a:t>混凝土输送泵、电锯房等应设有吸音降噪屏或其他降噪措施；</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4" name="Rectangle 39"/>
          <p:cNvSpPr>
            <a:spLocks noChangeArrowheads="1"/>
          </p:cNvSpPr>
          <p:nvPr/>
        </p:nvSpPr>
        <p:spPr bwMode="auto">
          <a:xfrm>
            <a:off x="5078413" y="6083300"/>
            <a:ext cx="2794000" cy="369888"/>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降噪棚</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23" name="矩形 22"/>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15" name="图片 6"/>
          <p:cNvPicPr>
            <a:picLocks noChangeAspect="1" noChangeArrowheads="1"/>
          </p:cNvPicPr>
          <p:nvPr/>
        </p:nvPicPr>
        <p:blipFill>
          <a:blip r:embed="rId8"/>
          <a:srcRect/>
          <a:stretch>
            <a:fillRect/>
          </a:stretch>
        </p:blipFill>
        <p:spPr bwMode="auto">
          <a:xfrm>
            <a:off x="552450" y="3527425"/>
            <a:ext cx="3476625" cy="2468563"/>
          </a:xfrm>
          <a:prstGeom prst="rect">
            <a:avLst/>
          </a:prstGeom>
          <a:ln>
            <a:noFill/>
          </a:ln>
          <a:effectLst>
            <a:outerShdw blurRad="292100" dist="139700" dir="2700000" algn="tl" rotWithShape="0">
              <a:srgbClr val="333333">
                <a:alpha val="65000"/>
              </a:srgbClr>
            </a:outerShdw>
          </a:effectLst>
        </p:spPr>
      </p:pic>
      <p:pic>
        <p:nvPicPr>
          <p:cNvPr id="86026" name="图片 19" descr="E:\QQ\QQ聊天记录\395002214\FileRecv\MobileFile\mmexport149596080749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6463" y="3455988"/>
            <a:ext cx="3527425" cy="2540000"/>
          </a:xfrm>
          <a:prstGeom prst="rect">
            <a:avLst/>
          </a:prstGeom>
          <a:noFill/>
          <a:ln w="9525">
            <a:solidFill>
              <a:srgbClr val="0282D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图示 15"/>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矩形 16"/>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8" name="Rectangle 39"/>
          <p:cNvSpPr>
            <a:spLocks noChangeArrowheads="1"/>
          </p:cNvSpPr>
          <p:nvPr/>
        </p:nvSpPr>
        <p:spPr bwMode="auto">
          <a:xfrm>
            <a:off x="241300" y="1749425"/>
            <a:ext cx="8402638"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33.</a:t>
            </a:r>
            <a:r>
              <a:rPr lang="zh-CN" altLang="en-US" b="1" dirty="0">
                <a:solidFill>
                  <a:schemeClr val="tx1">
                    <a:lumMod val="50000"/>
                  </a:schemeClr>
                </a:solidFill>
                <a:latin typeface="黑体" panose="02010609060101010101" pitchFamily="49" charset="-122"/>
                <a:ea typeface="黑体" panose="02010609060101010101" pitchFamily="49" charset="-122"/>
              </a:rPr>
              <a:t>吊装作业指挥应使用对讲机传达指令</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9" name="Rectangle 39"/>
          <p:cNvSpPr>
            <a:spLocks noChangeArrowheads="1"/>
          </p:cNvSpPr>
          <p:nvPr/>
        </p:nvSpPr>
        <p:spPr bwMode="auto">
          <a:xfrm>
            <a:off x="241300" y="2214563"/>
            <a:ext cx="8402638"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34.</a:t>
            </a:r>
            <a:r>
              <a:rPr lang="zh-CN" altLang="en-US" b="1" dirty="0">
                <a:solidFill>
                  <a:schemeClr val="tx1">
                    <a:lumMod val="50000"/>
                  </a:schemeClr>
                </a:solidFill>
                <a:latin typeface="黑体" panose="02010609060101010101" pitchFamily="49" charset="-122"/>
                <a:ea typeface="黑体" panose="02010609060101010101" pitchFamily="49" charset="-122"/>
              </a:rPr>
              <a:t>施工现场应设置连续、密闭能有效隔绝各类污染的围挡</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1" name="Rectangle 39"/>
          <p:cNvSpPr>
            <a:spLocks noChangeArrowheads="1"/>
          </p:cNvSpPr>
          <p:nvPr/>
        </p:nvSpPr>
        <p:spPr bwMode="auto">
          <a:xfrm>
            <a:off x="857250" y="6072188"/>
            <a:ext cx="279400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塔吊指挥作业</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21" name="Rectangle 39"/>
          <p:cNvSpPr>
            <a:spLocks noChangeArrowheads="1"/>
          </p:cNvSpPr>
          <p:nvPr/>
        </p:nvSpPr>
        <p:spPr bwMode="auto">
          <a:xfrm>
            <a:off x="5135563" y="6072188"/>
            <a:ext cx="279400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a:solidFill>
                  <a:schemeClr val="tx1">
                    <a:lumMod val="50000"/>
                  </a:schemeClr>
                </a:solidFill>
                <a:latin typeface="黑体" panose="02010609060101010101" pitchFamily="49" charset="-122"/>
                <a:ea typeface="黑体" panose="02010609060101010101" pitchFamily="49" charset="-122"/>
              </a:rPr>
              <a:t>施工现场围挡</a:t>
            </a:r>
            <a:endParaRPr lang="en-US" altLang="zh-CN">
              <a:solidFill>
                <a:schemeClr val="tx1">
                  <a:lumMod val="50000"/>
                </a:schemeClr>
              </a:solidFill>
              <a:latin typeface="黑体" panose="02010609060101010101" pitchFamily="49" charset="-122"/>
              <a:ea typeface="黑体" panose="02010609060101010101" pitchFamily="49" charset="-122"/>
            </a:endParaRPr>
          </a:p>
        </p:txBody>
      </p:sp>
      <p:sp>
        <p:nvSpPr>
          <p:cNvPr id="23" name="矩形 22"/>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87048" name="图片 2"/>
          <p:cNvPicPr>
            <a:picLocks noChangeAspect="1"/>
          </p:cNvPicPr>
          <p:nvPr/>
        </p:nvPicPr>
        <p:blipFill>
          <a:blip r:embed="rId8">
            <a:extLst>
              <a:ext uri="{28A0092B-C50C-407E-A947-70E740481C1C}">
                <a14:useLocalDpi xmlns:a14="http://schemas.microsoft.com/office/drawing/2010/main" val="0"/>
              </a:ext>
            </a:extLst>
          </a:blip>
          <a:srcRect t="26620"/>
          <a:stretch>
            <a:fillRect/>
          </a:stretch>
        </p:blipFill>
        <p:spPr bwMode="auto">
          <a:xfrm>
            <a:off x="552450" y="2709863"/>
            <a:ext cx="3298825" cy="3227387"/>
          </a:xfrm>
          <a:prstGeom prst="rect">
            <a:avLst/>
          </a:prstGeom>
          <a:noFill/>
          <a:ln w="9525">
            <a:solidFill>
              <a:srgbClr val="0282D0"/>
            </a:solidFill>
            <a:miter lim="800000"/>
            <a:headEnd/>
            <a:tailEnd/>
          </a:ln>
          <a:extLst>
            <a:ext uri="{909E8E84-426E-40DD-AFC4-6F175D3DCCD1}">
              <a14:hiddenFill xmlns:a14="http://schemas.microsoft.com/office/drawing/2010/main">
                <a:solidFill>
                  <a:srgbClr val="FFFFFF"/>
                </a:solidFill>
              </a14:hiddenFill>
            </a:ext>
          </a:extLst>
        </p:spPr>
      </p:pic>
      <p:pic>
        <p:nvPicPr>
          <p:cNvPr id="87049" name="图片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11638" y="2832100"/>
            <a:ext cx="4183062" cy="2990850"/>
          </a:xfrm>
          <a:prstGeom prst="rect">
            <a:avLst/>
          </a:prstGeom>
          <a:noFill/>
          <a:ln w="9525">
            <a:solidFill>
              <a:srgbClr val="0282D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9"/>
          <p:cNvSpPr>
            <a:spLocks noChangeArrowheads="1"/>
          </p:cNvSpPr>
          <p:nvPr/>
        </p:nvSpPr>
        <p:spPr bwMode="auto">
          <a:xfrm>
            <a:off x="241300" y="2571750"/>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2.</a:t>
            </a:r>
            <a:r>
              <a:rPr lang="zh-CN" altLang="en-US" b="1" dirty="0">
                <a:solidFill>
                  <a:schemeClr val="tx1">
                    <a:lumMod val="50000"/>
                  </a:schemeClr>
                </a:solidFill>
                <a:latin typeface="黑体" panose="02010609060101010101" pitchFamily="49" charset="-122"/>
                <a:ea typeface="黑体" panose="02010609060101010101" pitchFamily="49" charset="-122"/>
              </a:rPr>
              <a:t>现场应设噪声监测点，实施动态监测</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72713" name="Rectangle 39"/>
          <p:cNvSpPr>
            <a:spLocks noChangeArrowheads="1"/>
          </p:cNvSpPr>
          <p:nvPr/>
        </p:nvSpPr>
        <p:spPr bwMode="auto">
          <a:xfrm>
            <a:off x="241300" y="174942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a:t>
            </a:r>
            <a:r>
              <a:rPr lang="zh-CN" altLang="en-US" b="1" dirty="0">
                <a:solidFill>
                  <a:schemeClr val="tx1">
                    <a:lumMod val="50000"/>
                  </a:schemeClr>
                </a:solidFill>
                <a:latin typeface="黑体" panose="02010609060101010101" pitchFamily="49" charset="-122"/>
                <a:ea typeface="黑体" panose="02010609060101010101" pitchFamily="49" charset="-122"/>
              </a:rPr>
              <a:t>现场应设置可移动环保厕所，并定期清运、消毒</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72714" name="Rectangle 39"/>
          <p:cNvSpPr>
            <a:spLocks noChangeArrowheads="1"/>
          </p:cNvSpPr>
          <p:nvPr/>
        </p:nvSpPr>
        <p:spPr bwMode="auto">
          <a:xfrm>
            <a:off x="549275" y="6130925"/>
            <a:ext cx="2933700" cy="369888"/>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移动厕所</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14" name="矩形 3"/>
          <p:cNvSpPr>
            <a:spLocks noChangeArrowheads="1"/>
          </p:cNvSpPr>
          <p:nvPr/>
        </p:nvSpPr>
        <p:spPr bwMode="auto">
          <a:xfrm>
            <a:off x="311150" y="2190750"/>
            <a:ext cx="8591550" cy="38100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现场各区域内均设置可移动的环保厕所，并派专人定期清运、消毒。</a:t>
            </a:r>
          </a:p>
        </p:txBody>
      </p:sp>
      <p:pic>
        <p:nvPicPr>
          <p:cNvPr id="15" name="Picture 11" descr="C:\Users\L\Desktop\绿色施工ＰＰＴ\绿色施工图片收集\移动厕所.JPG"/>
          <p:cNvPicPr>
            <a:picLocks noChangeAspect="1" noChangeArrowheads="1"/>
          </p:cNvPicPr>
          <p:nvPr/>
        </p:nvPicPr>
        <p:blipFill rotWithShape="1">
          <a:blip r:embed="rId3"/>
          <a:srcRect l="10206"/>
          <a:stretch>
            <a:fillRect/>
          </a:stretch>
        </p:blipFill>
        <p:spPr bwMode="auto">
          <a:xfrm>
            <a:off x="611188" y="3240088"/>
            <a:ext cx="3168650" cy="2519362"/>
          </a:xfrm>
          <a:prstGeom prst="rect">
            <a:avLst/>
          </a:prstGeom>
          <a:ln>
            <a:noFill/>
          </a:ln>
          <a:effectLst>
            <a:outerShdw blurRad="292100" dist="139700" dir="2700000" algn="tl" rotWithShape="0">
              <a:srgbClr val="333333">
                <a:alpha val="65000"/>
              </a:srgbClr>
            </a:outerShdw>
          </a:effectLst>
        </p:spPr>
      </p:pic>
      <p:graphicFrame>
        <p:nvGraphicFramePr>
          <p:cNvPr id="17" name="图示 16"/>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矩形 17"/>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21" name="Rectangle 39"/>
          <p:cNvSpPr>
            <a:spLocks noChangeArrowheads="1"/>
          </p:cNvSpPr>
          <p:nvPr/>
        </p:nvSpPr>
        <p:spPr bwMode="auto">
          <a:xfrm>
            <a:off x="5456238" y="6022975"/>
            <a:ext cx="1616075" cy="646113"/>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施工现场噪声监测点布置图</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26" name="矩形 25"/>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88074" name="图片 2"/>
          <p:cNvPicPr>
            <a:picLocks noChangeAspect="1"/>
          </p:cNvPicPr>
          <p:nvPr/>
        </p:nvPicPr>
        <p:blipFill>
          <a:blip r:embed="rId9">
            <a:extLst>
              <a:ext uri="{28A0092B-C50C-407E-A947-70E740481C1C}">
                <a14:useLocalDpi xmlns:a14="http://schemas.microsoft.com/office/drawing/2010/main" val="0"/>
              </a:ext>
            </a:extLst>
          </a:blip>
          <a:srcRect l="33075" t="21960" r="31490" b="15755"/>
          <a:stretch>
            <a:fillRect/>
          </a:stretch>
        </p:blipFill>
        <p:spPr bwMode="auto">
          <a:xfrm>
            <a:off x="4140200" y="2941638"/>
            <a:ext cx="40576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3" name="Rectangle 39"/>
          <p:cNvSpPr>
            <a:spLocks noChangeArrowheads="1"/>
          </p:cNvSpPr>
          <p:nvPr/>
        </p:nvSpPr>
        <p:spPr bwMode="auto">
          <a:xfrm>
            <a:off x="241300" y="174942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3.</a:t>
            </a:r>
            <a:r>
              <a:rPr lang="zh-CN" altLang="en-US" b="1" dirty="0">
                <a:solidFill>
                  <a:schemeClr val="tx1">
                    <a:lumMod val="50000"/>
                  </a:schemeClr>
                </a:solidFill>
                <a:latin typeface="黑体" panose="02010609060101010101" pitchFamily="49" charset="-122"/>
                <a:ea typeface="黑体" panose="02010609060101010101" pitchFamily="49" charset="-122"/>
              </a:rPr>
              <a:t>现场应有医务室，人员健康急预案应完善</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4" name="矩形 3"/>
          <p:cNvSpPr>
            <a:spLocks noChangeArrowheads="1"/>
          </p:cNvSpPr>
          <p:nvPr/>
        </p:nvSpPr>
        <p:spPr bwMode="auto">
          <a:xfrm>
            <a:off x="311150" y="2190750"/>
            <a:ext cx="8591550" cy="757238"/>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项目编制了完善的综合应急救援方案，涵盖各种事故应急救援措施，在项目主入口处设置医务室，并配有医用急救箱。</a:t>
            </a:r>
          </a:p>
        </p:txBody>
      </p:sp>
      <p:graphicFrame>
        <p:nvGraphicFramePr>
          <p:cNvPr id="17" name="图示 16"/>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矩形 17"/>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1</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89093" name="Rectangle 39"/>
          <p:cNvSpPr>
            <a:spLocks noChangeArrowheads="1"/>
          </p:cNvSpPr>
          <p:nvPr/>
        </p:nvSpPr>
        <p:spPr bwMode="auto">
          <a:xfrm>
            <a:off x="2916238" y="6032500"/>
            <a:ext cx="272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algn="ctr"/>
            <a:r>
              <a:rPr lang="zh-CN" altLang="en-US">
                <a:latin typeface="黑体" panose="02010609060101010101" pitchFamily="49" charset="-122"/>
                <a:ea typeface="黑体" panose="02010609060101010101" pitchFamily="49" charset="-122"/>
              </a:rPr>
              <a:t>医疗用品</a:t>
            </a:r>
            <a:endParaRPr lang="en-US" altLang="zh-CN">
              <a:latin typeface="黑体" panose="02010609060101010101" pitchFamily="49" charset="-122"/>
              <a:ea typeface="黑体" panose="02010609060101010101" pitchFamily="49" charset="-122"/>
            </a:endParaRPr>
          </a:p>
        </p:txBody>
      </p:sp>
      <p:pic>
        <p:nvPicPr>
          <p:cNvPr id="23" name="Picture 2" descr="C:\Users\L\Desktop\机场技术管理\@@05-迎检PPT\7.29\项目急救药箱与担架\药箱和担架.JPG"/>
          <p:cNvPicPr>
            <a:picLocks noChangeAspect="1" noChangeArrowheads="1"/>
          </p:cNvPicPr>
          <p:nvPr/>
        </p:nvPicPr>
        <p:blipFill>
          <a:blip r:embed="rId8"/>
          <a:srcRect/>
          <a:stretch>
            <a:fillRect/>
          </a:stretch>
        </p:blipFill>
        <p:spPr bwMode="auto">
          <a:xfrm>
            <a:off x="2427288" y="3306763"/>
            <a:ext cx="3800475" cy="2714625"/>
          </a:xfrm>
          <a:prstGeom prst="rect">
            <a:avLst/>
          </a:prstGeom>
          <a:ln>
            <a:noFill/>
          </a:ln>
          <a:effectLst>
            <a:outerShdw blurRad="292100" dist="139700" dir="2700000" algn="tl" rotWithShape="0">
              <a:srgbClr val="333333">
                <a:alpha val="65000"/>
              </a:srgbClr>
            </a:outerShdw>
          </a:effectLst>
        </p:spPr>
      </p:pic>
      <p:sp>
        <p:nvSpPr>
          <p:cNvPr id="26" name="矩形 25"/>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环境保护</a:t>
            </a:r>
            <a:endParaRPr lang="zh-CN" altLang="en-US" sz="3600" spc="-300"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矩形 5"/>
          <p:cNvSpPr>
            <a:spLocks noChangeArrowheads="1"/>
          </p:cNvSpPr>
          <p:nvPr/>
        </p:nvSpPr>
        <p:spPr bwMode="auto">
          <a:xfrm>
            <a:off x="-71438" y="211138"/>
            <a:ext cx="71437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3200">
                <a:solidFill>
                  <a:srgbClr val="FFFF00"/>
                </a:solidFill>
                <a:latin typeface="黑体" panose="02010609060101010101" pitchFamily="49" charset="-122"/>
                <a:ea typeface="黑体" panose="02010609060101010101" pitchFamily="49" charset="-122"/>
              </a:rPr>
              <a:t>工程整体概况</a:t>
            </a:r>
            <a:r>
              <a:rPr lang="en-US" altLang="zh-CN" sz="3200">
                <a:solidFill>
                  <a:schemeClr val="bg1"/>
                </a:solidFill>
                <a:latin typeface="黑体" panose="02010609060101010101" pitchFamily="49" charset="-122"/>
                <a:ea typeface="黑体" panose="02010609060101010101" pitchFamily="49" charset="-122"/>
              </a:rPr>
              <a:t>—</a:t>
            </a:r>
            <a:r>
              <a:rPr lang="zh-CN" altLang="en-US" sz="3200">
                <a:solidFill>
                  <a:schemeClr val="bg1"/>
                </a:solidFill>
                <a:latin typeface="黑体" panose="02010609060101010101" pitchFamily="49" charset="-122"/>
                <a:ea typeface="黑体" panose="02010609060101010101" pitchFamily="49" charset="-122"/>
              </a:rPr>
              <a:t>效果图</a:t>
            </a:r>
            <a:endParaRPr lang="zh-CN" altLang="en-US" sz="3200" b="1">
              <a:solidFill>
                <a:schemeClr val="bg1"/>
              </a:solidFill>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3"/>
          <a:stretch>
            <a:fillRect/>
          </a:stretch>
        </p:blipFill>
        <p:spPr>
          <a:xfrm>
            <a:off x="827088" y="1125538"/>
            <a:ext cx="7626350" cy="547211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2" name="Rectangle 39"/>
          <p:cNvSpPr>
            <a:spLocks noChangeArrowheads="1"/>
          </p:cNvSpPr>
          <p:nvPr/>
        </p:nvSpPr>
        <p:spPr bwMode="auto">
          <a:xfrm>
            <a:off x="241300" y="174942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a:t>
            </a:r>
            <a:r>
              <a:rPr lang="zh-CN" altLang="en-US" b="1" dirty="0">
                <a:solidFill>
                  <a:schemeClr val="tx1">
                    <a:lumMod val="50000"/>
                  </a:schemeClr>
                </a:solidFill>
                <a:latin typeface="黑体" panose="02010609060101010101" pitchFamily="49" charset="-122"/>
                <a:ea typeface="黑体" panose="02010609060101010101" pitchFamily="49" charset="-122"/>
              </a:rPr>
              <a:t>根据就地取材的原则进行材料选择并有实施记录</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0" name="矩形 3"/>
          <p:cNvSpPr>
            <a:spLocks noChangeArrowheads="1"/>
          </p:cNvSpPr>
          <p:nvPr/>
        </p:nvSpPr>
        <p:spPr bwMode="auto">
          <a:xfrm>
            <a:off x="311150" y="2143125"/>
            <a:ext cx="8591550" cy="42545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材料购买产地距施工现场</a:t>
            </a:r>
            <a:r>
              <a:rPr lang="en-US" altLang="en-US" dirty="0">
                <a:solidFill>
                  <a:schemeClr val="tx1">
                    <a:lumMod val="50000"/>
                  </a:schemeClr>
                </a:solidFill>
                <a:latin typeface="黑体" panose="02010609060101010101" pitchFamily="49" charset="-122"/>
                <a:ea typeface="黑体" panose="02010609060101010101" pitchFamily="49" charset="-122"/>
              </a:rPr>
              <a:t>500km</a:t>
            </a:r>
            <a:r>
              <a:rPr lang="zh-CN" altLang="en-US" dirty="0">
                <a:solidFill>
                  <a:schemeClr val="tx1">
                    <a:lumMod val="50000"/>
                  </a:schemeClr>
                </a:solidFill>
                <a:latin typeface="黑体" panose="02010609060101010101" pitchFamily="49" charset="-122"/>
                <a:ea typeface="黑体" panose="02010609060101010101" pitchFamily="49" charset="-122"/>
              </a:rPr>
              <a:t>范围内，并有进场验收单。</a:t>
            </a:r>
          </a:p>
        </p:txBody>
      </p:sp>
      <p:graphicFrame>
        <p:nvGraphicFramePr>
          <p:cNvPr id="12" name="图示 11"/>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矩形 12"/>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2</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5" name="Rectangle 39"/>
          <p:cNvSpPr>
            <a:spLocks noChangeArrowheads="1"/>
          </p:cNvSpPr>
          <p:nvPr/>
        </p:nvSpPr>
        <p:spPr bwMode="auto">
          <a:xfrm>
            <a:off x="257175" y="2571750"/>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2.</a:t>
            </a:r>
            <a:r>
              <a:rPr lang="zh-CN" altLang="en-US" b="1" dirty="0">
                <a:solidFill>
                  <a:schemeClr val="tx1">
                    <a:lumMod val="50000"/>
                  </a:schemeClr>
                </a:solidFill>
                <a:latin typeface="黑体" panose="02010609060101010101" pitchFamily="49" charset="-122"/>
                <a:ea typeface="黑体" panose="02010609060101010101" pitchFamily="49" charset="-122"/>
              </a:rPr>
              <a:t>有健全的机械保养、限额领料、建筑垃圾再生利用等制度</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6" name="Rectangle 39"/>
          <p:cNvSpPr>
            <a:spLocks noChangeArrowheads="1"/>
          </p:cNvSpPr>
          <p:nvPr/>
        </p:nvSpPr>
        <p:spPr bwMode="auto">
          <a:xfrm>
            <a:off x="4438650" y="6026150"/>
            <a:ext cx="2584450" cy="369888"/>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材料消耗控制措施</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pic>
        <p:nvPicPr>
          <p:cNvPr id="17" name="Picture 4" descr="IMG_1618"/>
          <p:cNvPicPr>
            <a:picLocks noChangeAspect="1" noChangeArrowheads="1"/>
          </p:cNvPicPr>
          <p:nvPr/>
        </p:nvPicPr>
        <p:blipFill>
          <a:blip r:embed="rId8">
            <a:lum bright="14000" contrast="14000"/>
          </a:blip>
          <a:srcRect/>
          <a:stretch>
            <a:fillRect/>
          </a:stretch>
        </p:blipFill>
        <p:spPr bwMode="auto">
          <a:xfrm>
            <a:off x="2074863" y="3286125"/>
            <a:ext cx="1884362" cy="2519363"/>
          </a:xfrm>
          <a:prstGeom prst="rect">
            <a:avLst/>
          </a:prstGeom>
          <a:ln>
            <a:noFill/>
          </a:ln>
          <a:effectLst>
            <a:outerShdw blurRad="292100" dist="139700" dir="2700000" algn="tl" rotWithShape="0">
              <a:srgbClr val="333333">
                <a:alpha val="65000"/>
              </a:srgbClr>
            </a:outerShdw>
          </a:effectLst>
        </p:spPr>
      </p:pic>
      <p:sp>
        <p:nvSpPr>
          <p:cNvPr id="18" name="Rectangle 39"/>
          <p:cNvSpPr>
            <a:spLocks noChangeArrowheads="1"/>
          </p:cNvSpPr>
          <p:nvPr/>
        </p:nvSpPr>
        <p:spPr bwMode="auto">
          <a:xfrm>
            <a:off x="1619250" y="6000750"/>
            <a:ext cx="2794000" cy="646113"/>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建筑垃圾再生利用</a:t>
            </a:r>
            <a:endParaRPr lang="en-US" altLang="zh-CN" dirty="0">
              <a:solidFill>
                <a:schemeClr val="tx1">
                  <a:lumMod val="50000"/>
                </a:schemeClr>
              </a:solidFill>
              <a:latin typeface="黑体" panose="02010609060101010101" pitchFamily="49" charset="-122"/>
              <a:ea typeface="黑体" panose="02010609060101010101" pitchFamily="49" charset="-122"/>
            </a:endParaRPr>
          </a:p>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管理制度</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pic>
        <p:nvPicPr>
          <p:cNvPr id="19" name="图片 18" descr="C:\Users\Administrator\Desktop\00FEF9BB7BCB02B6F2434AECC6D36376_2345看图王.png"/>
          <p:cNvPicPr/>
          <p:nvPr/>
        </p:nvPicPr>
        <p:blipFill>
          <a:blip r:embed="rId9">
            <a:lum bright="10000" contrast="10000"/>
          </a:blip>
          <a:srcRect/>
          <a:stretch>
            <a:fillRect/>
          </a:stretch>
        </p:blipFill>
        <p:spPr bwMode="auto">
          <a:xfrm>
            <a:off x="4718050" y="3286125"/>
            <a:ext cx="1889125" cy="2519363"/>
          </a:xfrm>
          <a:prstGeom prst="rect">
            <a:avLst/>
          </a:prstGeom>
          <a:ln>
            <a:noFill/>
          </a:ln>
          <a:effectLst>
            <a:outerShdw blurRad="292100" dist="139700" dir="2700000" algn="tl" rotWithShape="0">
              <a:srgbClr val="333333">
                <a:alpha val="65000"/>
              </a:srgbClr>
            </a:outerShdw>
          </a:effectLst>
        </p:spPr>
      </p:pic>
      <p:sp>
        <p:nvSpPr>
          <p:cNvPr id="20" name="矩形 19"/>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节材与材料资源利用措施</a:t>
            </a:r>
            <a:endParaRPr lang="zh-CN" altLang="en-US" sz="3600" spc="-300"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2" name="Rectangle 39"/>
          <p:cNvSpPr>
            <a:spLocks noChangeArrowheads="1"/>
          </p:cNvSpPr>
          <p:nvPr/>
        </p:nvSpPr>
        <p:spPr bwMode="auto">
          <a:xfrm>
            <a:off x="241300" y="174942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a:t>
            </a:r>
            <a:r>
              <a:rPr lang="zh-CN" altLang="en-US" b="1" dirty="0">
                <a:solidFill>
                  <a:schemeClr val="tx1">
                    <a:lumMod val="50000"/>
                  </a:schemeClr>
                </a:solidFill>
                <a:latin typeface="黑体" panose="02010609060101010101" pitchFamily="49" charset="-122"/>
                <a:ea typeface="黑体" panose="02010609060101010101" pitchFamily="49" charset="-122"/>
              </a:rPr>
              <a:t>施工应选用绿色、环保材料</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0" name="矩形 3"/>
          <p:cNvSpPr>
            <a:spLocks noChangeArrowheads="1"/>
          </p:cNvSpPr>
          <p:nvPr/>
        </p:nvSpPr>
        <p:spPr bwMode="auto">
          <a:xfrm>
            <a:off x="311150" y="2143125"/>
            <a:ext cx="8591550" cy="42545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项目采用十项新技术中推广的聚氨酯防水、天然石粉等，皆为绿色、环保材料。</a:t>
            </a:r>
          </a:p>
        </p:txBody>
      </p:sp>
      <p:sp>
        <p:nvSpPr>
          <p:cNvPr id="92163" name="Rectangle 39"/>
          <p:cNvSpPr>
            <a:spLocks noChangeArrowheads="1"/>
          </p:cNvSpPr>
          <p:nvPr/>
        </p:nvSpPr>
        <p:spPr bwMode="auto">
          <a:xfrm>
            <a:off x="985838" y="6165850"/>
            <a:ext cx="279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algn="ctr"/>
            <a:r>
              <a:rPr lang="zh-CN" altLang="en-US">
                <a:latin typeface="黑体" panose="02010609060101010101" pitchFamily="49" charset="-122"/>
                <a:ea typeface="黑体" panose="02010609060101010101" pitchFamily="49" charset="-122"/>
              </a:rPr>
              <a:t>聚氨酯防水</a:t>
            </a:r>
            <a:endParaRPr lang="en-US" altLang="zh-CN">
              <a:latin typeface="黑体" panose="02010609060101010101" pitchFamily="49" charset="-122"/>
              <a:ea typeface="黑体" panose="02010609060101010101" pitchFamily="49" charset="-122"/>
            </a:endParaRPr>
          </a:p>
        </p:txBody>
      </p:sp>
      <p:graphicFrame>
        <p:nvGraphicFramePr>
          <p:cNvPr id="12" name="图示 11"/>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矩形 12"/>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2</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20" name="矩形 19"/>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节材与材料资源利用措施</a:t>
            </a:r>
            <a:endParaRPr lang="zh-CN" altLang="en-US" sz="3600" spc="-300" dirty="0">
              <a:solidFill>
                <a:schemeClr val="bg1"/>
              </a:solidFill>
              <a:latin typeface="黑体" panose="02010609060101010101" pitchFamily="49" charset="-122"/>
              <a:ea typeface="黑体" panose="02010609060101010101" pitchFamily="49" charset="-122"/>
            </a:endParaRPr>
          </a:p>
        </p:txBody>
      </p:sp>
      <p:sp>
        <p:nvSpPr>
          <p:cNvPr id="23" name="Rectangle 39"/>
          <p:cNvSpPr>
            <a:spLocks noChangeArrowheads="1"/>
          </p:cNvSpPr>
          <p:nvPr/>
        </p:nvSpPr>
        <p:spPr bwMode="auto">
          <a:xfrm>
            <a:off x="5151438" y="6227763"/>
            <a:ext cx="279400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安石粉</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8"/>
          <a:stretch>
            <a:fillRect/>
          </a:stretch>
        </p:blipFill>
        <p:spPr>
          <a:xfrm>
            <a:off x="398463" y="3276600"/>
            <a:ext cx="3813175" cy="2552700"/>
          </a:xfrm>
          <a:prstGeom prst="rect">
            <a:avLst/>
          </a:prstGeom>
          <a:ln>
            <a:noFill/>
          </a:ln>
          <a:effectLst>
            <a:outerShdw blurRad="292100" dist="139700" dir="2700000" algn="tl" rotWithShape="0">
              <a:srgbClr val="333333">
                <a:alpha val="65000"/>
              </a:srgbClr>
            </a:outerShdw>
          </a:effectLst>
        </p:spPr>
      </p:pic>
      <p:pic>
        <p:nvPicPr>
          <p:cNvPr id="92169" name="图片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92738" y="3170238"/>
            <a:ext cx="2058987" cy="2746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2" name="Rectangle 39"/>
          <p:cNvSpPr>
            <a:spLocks noChangeArrowheads="1"/>
          </p:cNvSpPr>
          <p:nvPr/>
        </p:nvSpPr>
        <p:spPr bwMode="auto">
          <a:xfrm>
            <a:off x="241300" y="174942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3.</a:t>
            </a:r>
            <a:r>
              <a:rPr lang="zh-CN" altLang="en-US" b="1" dirty="0">
                <a:solidFill>
                  <a:schemeClr val="tx1">
                    <a:lumMod val="50000"/>
                  </a:schemeClr>
                </a:solidFill>
                <a:latin typeface="黑体" panose="02010609060101010101" pitchFamily="49" charset="-122"/>
                <a:ea typeface="黑体" panose="02010609060101010101" pitchFamily="49" charset="-122"/>
              </a:rPr>
              <a:t>应采用管件合一的脚手架和支撑体系</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0" name="矩形 3"/>
          <p:cNvSpPr>
            <a:spLocks noChangeArrowheads="1"/>
          </p:cNvSpPr>
          <p:nvPr/>
        </p:nvSpPr>
        <p:spPr bwMode="auto">
          <a:xfrm>
            <a:off x="311150" y="2143125"/>
            <a:ext cx="8591550" cy="38100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本工程采用管件合一的轮扣式脚手架支撑体系。</a:t>
            </a:r>
          </a:p>
        </p:txBody>
      </p:sp>
      <p:graphicFrame>
        <p:nvGraphicFramePr>
          <p:cNvPr id="12" name="图示 11"/>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矩形 12"/>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2</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5" name="Rectangle 39"/>
          <p:cNvSpPr>
            <a:spLocks noChangeArrowheads="1"/>
          </p:cNvSpPr>
          <p:nvPr/>
        </p:nvSpPr>
        <p:spPr bwMode="auto">
          <a:xfrm>
            <a:off x="257175" y="2571750"/>
            <a:ext cx="8172450" cy="646113"/>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4.</a:t>
            </a:r>
            <a:r>
              <a:rPr lang="zh-CN" altLang="en-US" b="1" dirty="0">
                <a:solidFill>
                  <a:schemeClr val="tx1">
                    <a:lumMod val="50000"/>
                  </a:schemeClr>
                </a:solidFill>
                <a:latin typeface="黑体" panose="02010609060101010101" pitchFamily="49" charset="-122"/>
                <a:ea typeface="黑体" panose="02010609060101010101" pitchFamily="49" charset="-122"/>
              </a:rPr>
              <a:t>优化线材下料方案；</a:t>
            </a:r>
          </a:p>
          <a:p>
            <a:pPr fontAlgn="auto">
              <a:spcBef>
                <a:spcPts val="0"/>
              </a:spcBef>
              <a:spcAft>
                <a:spcPts val="0"/>
              </a:spcAft>
              <a:defRPr/>
            </a:pP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20" name="矩形 19"/>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节材与材料资源利用措施</a:t>
            </a:r>
            <a:endParaRPr lang="zh-CN" altLang="en-US" sz="3600" spc="-300" dirty="0">
              <a:solidFill>
                <a:schemeClr val="bg1"/>
              </a:solidFill>
              <a:latin typeface="黑体" panose="02010609060101010101" pitchFamily="49" charset="-122"/>
              <a:ea typeface="黑体" panose="02010609060101010101" pitchFamily="49" charset="-122"/>
            </a:endParaRPr>
          </a:p>
        </p:txBody>
      </p:sp>
      <p:sp>
        <p:nvSpPr>
          <p:cNvPr id="22" name="矩形 3"/>
          <p:cNvSpPr>
            <a:spLocks noChangeArrowheads="1"/>
          </p:cNvSpPr>
          <p:nvPr/>
        </p:nvSpPr>
        <p:spPr bwMode="auto">
          <a:xfrm>
            <a:off x="311150" y="2928938"/>
            <a:ext cx="8591550" cy="39370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钢筋绑扎前进行钢筋翻样工作，优化钢筋下料长度。</a:t>
            </a:r>
          </a:p>
        </p:txBody>
      </p:sp>
      <p:sp>
        <p:nvSpPr>
          <p:cNvPr id="23" name="Rectangle 39"/>
          <p:cNvSpPr>
            <a:spLocks noChangeArrowheads="1"/>
          </p:cNvSpPr>
          <p:nvPr/>
        </p:nvSpPr>
        <p:spPr bwMode="auto">
          <a:xfrm>
            <a:off x="5429250" y="6072188"/>
            <a:ext cx="279400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钢筋配料单</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16" name="Rectangle 39"/>
          <p:cNvSpPr>
            <a:spLocks noChangeArrowheads="1"/>
          </p:cNvSpPr>
          <p:nvPr/>
        </p:nvSpPr>
        <p:spPr bwMode="auto">
          <a:xfrm>
            <a:off x="1071563" y="6072188"/>
            <a:ext cx="279400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轮扣式脚手架支撑体系</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pic>
        <p:nvPicPr>
          <p:cNvPr id="48131" name="图片 1"/>
          <p:cNvPicPr>
            <a:picLocks noChangeAspect="1" noChangeArrowheads="1"/>
          </p:cNvPicPr>
          <p:nvPr/>
        </p:nvPicPr>
        <p:blipFill rotWithShape="1">
          <a:blip r:embed="rId8"/>
          <a:srcRect t="8492" b="12955"/>
          <a:stretch>
            <a:fillRect/>
          </a:stretch>
        </p:blipFill>
        <p:spPr bwMode="auto">
          <a:xfrm>
            <a:off x="5292725" y="3357563"/>
            <a:ext cx="2633663" cy="2701925"/>
          </a:xfrm>
          <a:prstGeom prst="rect">
            <a:avLst/>
          </a:prstGeom>
          <a:ln>
            <a:noFill/>
          </a:ln>
          <a:effectLst>
            <a:outerShdw blurRad="292100" dist="139700" dir="2700000" algn="tl" rotWithShape="0">
              <a:srgbClr val="333333">
                <a:alpha val="65000"/>
              </a:srgbClr>
            </a:outerShdw>
          </a:effectLst>
        </p:spPr>
      </p:pic>
      <p:pic>
        <p:nvPicPr>
          <p:cNvPr id="93195" name="图片 2"/>
          <p:cNvPicPr>
            <a:picLocks noChangeAspect="1"/>
          </p:cNvPicPr>
          <p:nvPr/>
        </p:nvPicPr>
        <p:blipFill>
          <a:blip r:embed="rId9">
            <a:extLst>
              <a:ext uri="{28A0092B-C50C-407E-A947-70E740481C1C}">
                <a14:useLocalDpi xmlns:a14="http://schemas.microsoft.com/office/drawing/2010/main" val="0"/>
              </a:ext>
            </a:extLst>
          </a:blip>
          <a:srcRect b="14301"/>
          <a:stretch>
            <a:fillRect/>
          </a:stretch>
        </p:blipFill>
        <p:spPr bwMode="auto">
          <a:xfrm>
            <a:off x="1258888" y="3316288"/>
            <a:ext cx="230505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2" name="Rectangle 39"/>
          <p:cNvSpPr>
            <a:spLocks noChangeArrowheads="1"/>
          </p:cNvSpPr>
          <p:nvPr/>
        </p:nvSpPr>
        <p:spPr bwMode="auto">
          <a:xfrm>
            <a:off x="241300" y="174942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5</a:t>
            </a:r>
            <a:r>
              <a:rPr lang="zh-CN" altLang="en-US" b="1" dirty="0">
                <a:solidFill>
                  <a:schemeClr val="tx1">
                    <a:lumMod val="50000"/>
                  </a:schemeClr>
                </a:solidFill>
                <a:latin typeface="黑体" panose="02010609060101010101" pitchFamily="49" charset="-122"/>
                <a:ea typeface="黑体" panose="02010609060101010101" pitchFamily="49" charset="-122"/>
              </a:rPr>
              <a:t>、面材、块材鑲贴，做到预先总体排版；</a:t>
            </a:r>
          </a:p>
        </p:txBody>
      </p:sp>
      <p:graphicFrame>
        <p:nvGraphicFramePr>
          <p:cNvPr id="12" name="图示 11"/>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矩形 12"/>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2</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5" name="Rectangle 39"/>
          <p:cNvSpPr>
            <a:spLocks noChangeArrowheads="1"/>
          </p:cNvSpPr>
          <p:nvPr/>
        </p:nvSpPr>
        <p:spPr bwMode="auto">
          <a:xfrm>
            <a:off x="257175" y="213042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6.</a:t>
            </a:r>
            <a:r>
              <a:rPr lang="zh-CN" altLang="en-US" b="1" dirty="0">
                <a:solidFill>
                  <a:schemeClr val="tx1">
                    <a:lumMod val="50000"/>
                  </a:schemeClr>
                </a:solidFill>
                <a:latin typeface="黑体" panose="02010609060101010101" pitchFamily="49" charset="-122"/>
                <a:ea typeface="黑体" panose="02010609060101010101" pitchFamily="49" charset="-122"/>
              </a:rPr>
              <a:t>因地制宜，采用新技术、新工艺、新设备、新材料</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20" name="矩形 19"/>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节材与材料资源利用措施</a:t>
            </a:r>
            <a:endParaRPr lang="zh-CN" altLang="en-US" sz="3600" spc="-300" dirty="0">
              <a:solidFill>
                <a:schemeClr val="bg1"/>
              </a:solidFill>
              <a:latin typeface="黑体" panose="02010609060101010101" pitchFamily="49" charset="-122"/>
              <a:ea typeface="黑体" panose="02010609060101010101" pitchFamily="49" charset="-122"/>
            </a:endParaRPr>
          </a:p>
        </p:txBody>
      </p:sp>
      <p:sp>
        <p:nvSpPr>
          <p:cNvPr id="22" name="矩形 3"/>
          <p:cNvSpPr>
            <a:spLocks noChangeArrowheads="1"/>
          </p:cNvSpPr>
          <p:nvPr/>
        </p:nvSpPr>
        <p:spPr bwMode="auto">
          <a:xfrm>
            <a:off x="311150" y="2500313"/>
            <a:ext cx="8591550" cy="712787"/>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项目积极响应国家号召，在工程施工中开展十项新技术应用，创省级科技示范工程。</a:t>
            </a:r>
          </a:p>
        </p:txBody>
      </p:sp>
      <p:sp>
        <p:nvSpPr>
          <p:cNvPr id="16" name="Rectangle 39"/>
          <p:cNvSpPr>
            <a:spLocks noChangeArrowheads="1"/>
          </p:cNvSpPr>
          <p:nvPr/>
        </p:nvSpPr>
        <p:spPr bwMode="auto">
          <a:xfrm>
            <a:off x="1214438" y="6156325"/>
            <a:ext cx="2794000" cy="368300"/>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砌体排砖</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pic>
        <p:nvPicPr>
          <p:cNvPr id="94216" name="图片 10"/>
          <p:cNvPicPr>
            <a:picLocks noChangeAspect="1" noChangeArrowheads="1"/>
          </p:cNvPicPr>
          <p:nvPr/>
        </p:nvPicPr>
        <p:blipFill>
          <a:blip r:embed="rId8">
            <a:extLst>
              <a:ext uri="{28A0092B-C50C-407E-A947-70E740481C1C}">
                <a14:useLocalDpi xmlns:a14="http://schemas.microsoft.com/office/drawing/2010/main" val="0"/>
              </a:ext>
            </a:extLst>
          </a:blip>
          <a:srcRect l="17999" t="33830" r="52461" b="13043"/>
          <a:stretch>
            <a:fillRect/>
          </a:stretch>
        </p:blipFill>
        <p:spPr bwMode="auto">
          <a:xfrm>
            <a:off x="752475" y="3328988"/>
            <a:ext cx="371792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图片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87975" y="3081338"/>
            <a:ext cx="2228850" cy="3124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39"/>
          <p:cNvSpPr>
            <a:spLocks noChangeArrowheads="1"/>
          </p:cNvSpPr>
          <p:nvPr/>
        </p:nvSpPr>
        <p:spPr bwMode="auto">
          <a:xfrm>
            <a:off x="5105400" y="6391275"/>
            <a:ext cx="2794000" cy="368300"/>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新技术应用技术</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50" name="Rectangle 39"/>
          <p:cNvSpPr>
            <a:spLocks noChangeArrowheads="1"/>
          </p:cNvSpPr>
          <p:nvPr/>
        </p:nvSpPr>
        <p:spPr bwMode="auto">
          <a:xfrm>
            <a:off x="241300" y="2509838"/>
            <a:ext cx="8172450"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8.</a:t>
            </a:r>
            <a:r>
              <a:rPr lang="zh-CN" altLang="en-US" b="1" dirty="0">
                <a:solidFill>
                  <a:schemeClr val="tx1">
                    <a:lumMod val="50000"/>
                  </a:schemeClr>
                </a:solidFill>
                <a:latin typeface="黑体" panose="02010609060101010101" pitchFamily="49" charset="-122"/>
                <a:ea typeface="黑体" panose="02010609060101010101" pitchFamily="49" charset="-122"/>
              </a:rPr>
              <a:t>建筑余料合理使用</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0" name="矩形 3"/>
          <p:cNvSpPr>
            <a:spLocks noChangeArrowheads="1"/>
          </p:cNvSpPr>
          <p:nvPr/>
        </p:nvSpPr>
        <p:spPr bwMode="auto">
          <a:xfrm>
            <a:off x="311150" y="2857500"/>
            <a:ext cx="8591550" cy="757238"/>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现场将施工产生的钢筋余料进行加工，制成电梯井防护栏、马镫、拉钩等措施钢筋，也有一部分用于外架预埋钢筋及埋件锚脚等。</a:t>
            </a:r>
          </a:p>
        </p:txBody>
      </p:sp>
      <p:sp>
        <p:nvSpPr>
          <p:cNvPr id="82952" name="Rectangle 39"/>
          <p:cNvSpPr>
            <a:spLocks noChangeArrowheads="1"/>
          </p:cNvSpPr>
          <p:nvPr/>
        </p:nvSpPr>
        <p:spPr bwMode="auto">
          <a:xfrm>
            <a:off x="977900" y="6357938"/>
            <a:ext cx="307340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a:solidFill>
                  <a:schemeClr val="tx1">
                    <a:lumMod val="50000"/>
                  </a:schemeClr>
                </a:solidFill>
                <a:latin typeface="黑体" panose="02010609060101010101" pitchFamily="49" charset="-122"/>
                <a:ea typeface="黑体" panose="02010609060101010101" pitchFamily="49" charset="-122"/>
              </a:rPr>
              <a:t>马镫钢筋</a:t>
            </a:r>
            <a:endParaRPr lang="en-US" altLang="zh-CN">
              <a:solidFill>
                <a:schemeClr val="tx1">
                  <a:lumMod val="50000"/>
                </a:schemeClr>
              </a:solidFill>
              <a:latin typeface="黑体" panose="02010609060101010101" pitchFamily="49" charset="-122"/>
              <a:ea typeface="黑体" panose="02010609060101010101" pitchFamily="49" charset="-122"/>
            </a:endParaRPr>
          </a:p>
        </p:txBody>
      </p:sp>
      <p:sp>
        <p:nvSpPr>
          <p:cNvPr id="82953" name="Rectangle 39"/>
          <p:cNvSpPr>
            <a:spLocks noChangeArrowheads="1"/>
          </p:cNvSpPr>
          <p:nvPr/>
        </p:nvSpPr>
        <p:spPr bwMode="auto">
          <a:xfrm>
            <a:off x="5503863" y="6357938"/>
            <a:ext cx="216535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钢筋拉钩</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pic>
        <p:nvPicPr>
          <p:cNvPr id="89101" name="Picture 13" descr="C:\Users\L\Desktop\绿色施工ＰＰＴ\绿色施工图片收集\马镫2.JPG"/>
          <p:cNvPicPr>
            <a:picLocks noChangeArrowheads="1"/>
          </p:cNvPicPr>
          <p:nvPr/>
        </p:nvPicPr>
        <p:blipFill>
          <a:blip r:embed="rId3"/>
          <a:srcRect/>
          <a:stretch>
            <a:fillRect/>
          </a:stretch>
        </p:blipFill>
        <p:spPr bwMode="auto">
          <a:xfrm>
            <a:off x="714375" y="3692525"/>
            <a:ext cx="3600450" cy="2592388"/>
          </a:xfrm>
          <a:prstGeom prst="rect">
            <a:avLst/>
          </a:prstGeom>
          <a:ln>
            <a:noFill/>
          </a:ln>
          <a:effectLst>
            <a:outerShdw blurRad="292100" dist="139700" dir="2700000" algn="tl" rotWithShape="0">
              <a:srgbClr val="333333">
                <a:alpha val="65000"/>
              </a:srgbClr>
            </a:outerShdw>
          </a:effectLst>
        </p:spPr>
      </p:pic>
      <p:sp>
        <p:nvSpPr>
          <p:cNvPr id="13" name="Rectangle 39"/>
          <p:cNvSpPr>
            <a:spLocks noChangeArrowheads="1"/>
          </p:cNvSpPr>
          <p:nvPr/>
        </p:nvSpPr>
        <p:spPr bwMode="auto">
          <a:xfrm>
            <a:off x="241300" y="185737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7.</a:t>
            </a:r>
            <a:r>
              <a:rPr lang="zh-CN" altLang="en-US" b="1" dirty="0">
                <a:solidFill>
                  <a:schemeClr val="tx1">
                    <a:lumMod val="50000"/>
                  </a:schemeClr>
                </a:solidFill>
                <a:latin typeface="黑体" panose="02010609060101010101" pitchFamily="49" charset="-122"/>
                <a:ea typeface="黑体" panose="02010609060101010101" pitchFamily="49" charset="-122"/>
              </a:rPr>
              <a:t>提高模板、脚手架体系的周转率</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4" name="矩形 3"/>
          <p:cNvSpPr>
            <a:spLocks noChangeArrowheads="1"/>
          </p:cNvSpPr>
          <p:nvPr/>
        </p:nvSpPr>
        <p:spPr bwMode="auto">
          <a:xfrm>
            <a:off x="311150" y="2170113"/>
            <a:ext cx="8591550" cy="379412"/>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合理部署施工工序，提高模板、脚手架体系的周转率。</a:t>
            </a:r>
          </a:p>
        </p:txBody>
      </p:sp>
      <p:graphicFrame>
        <p:nvGraphicFramePr>
          <p:cNvPr id="16" name="图示 15"/>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矩形 16"/>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2</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8" name="矩形 17"/>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节材与材料资源利用措施</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9"/>
          <a:stretch>
            <a:fillRect/>
          </a:stretch>
        </p:blipFill>
        <p:spPr>
          <a:xfrm>
            <a:off x="4932363" y="3692525"/>
            <a:ext cx="3232150" cy="266541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4" name="Rectangle 39"/>
          <p:cNvSpPr>
            <a:spLocks noChangeArrowheads="1"/>
          </p:cNvSpPr>
          <p:nvPr/>
        </p:nvSpPr>
        <p:spPr bwMode="auto">
          <a:xfrm>
            <a:off x="241300" y="185737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9.</a:t>
            </a:r>
            <a:r>
              <a:rPr lang="zh-CN" altLang="en-US" b="1" dirty="0">
                <a:solidFill>
                  <a:schemeClr val="tx1">
                    <a:lumMod val="50000"/>
                  </a:schemeClr>
                </a:solidFill>
                <a:latin typeface="黑体" panose="02010609060101010101" pitchFamily="49" charset="-122"/>
                <a:ea typeface="黑体" panose="02010609060101010101" pitchFamily="49" charset="-122"/>
              </a:rPr>
              <a:t>板材、块材等下脚料和撒落混凝土及砂浆科学利用</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0" name="矩形 3"/>
          <p:cNvSpPr>
            <a:spLocks noChangeArrowheads="1"/>
          </p:cNvSpPr>
          <p:nvPr/>
        </p:nvSpPr>
        <p:spPr bwMode="auto">
          <a:xfrm>
            <a:off x="311150" y="2203450"/>
            <a:ext cx="8591550" cy="38100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项目利用混凝土余料进行预制过梁的浇筑。</a:t>
            </a:r>
          </a:p>
        </p:txBody>
      </p:sp>
      <p:sp>
        <p:nvSpPr>
          <p:cNvPr id="83976" name="Rectangle 39"/>
          <p:cNvSpPr>
            <a:spLocks noChangeArrowheads="1"/>
          </p:cNvSpPr>
          <p:nvPr/>
        </p:nvSpPr>
        <p:spPr bwMode="auto">
          <a:xfrm>
            <a:off x="1155700" y="6483350"/>
            <a:ext cx="2794000" cy="369888"/>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预制过梁</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83977" name="Rectangle 39"/>
          <p:cNvSpPr>
            <a:spLocks noChangeArrowheads="1"/>
          </p:cNvSpPr>
          <p:nvPr/>
        </p:nvSpPr>
        <p:spPr bwMode="auto">
          <a:xfrm>
            <a:off x="241300" y="2852738"/>
            <a:ext cx="8172450"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10.</a:t>
            </a:r>
            <a:r>
              <a:rPr lang="zh-CN" altLang="en-US" b="1" dirty="0">
                <a:solidFill>
                  <a:schemeClr val="tx1">
                    <a:lumMod val="50000"/>
                  </a:schemeClr>
                </a:solidFill>
                <a:latin typeface="黑体" panose="02010609060101010101" pitchFamily="49" charset="-122"/>
                <a:ea typeface="黑体" panose="02010609060101010101" pitchFamily="49" charset="-122"/>
              </a:rPr>
              <a:t>现场办公用纸分类摆放，纸张应两面使用，废纸应回收</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8" name="矩形 3"/>
          <p:cNvSpPr>
            <a:spLocks noChangeArrowheads="1"/>
          </p:cNvSpPr>
          <p:nvPr/>
        </p:nvSpPr>
        <p:spPr bwMode="auto">
          <a:xfrm>
            <a:off x="311150" y="3198813"/>
            <a:ext cx="8591550" cy="38100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办公室废纸统一进行回收，且利用纸张双面打印非重要性文件。</a:t>
            </a:r>
          </a:p>
        </p:txBody>
      </p:sp>
      <p:sp>
        <p:nvSpPr>
          <p:cNvPr id="83979" name="Rectangle 39"/>
          <p:cNvSpPr>
            <a:spLocks noChangeArrowheads="1"/>
          </p:cNvSpPr>
          <p:nvPr/>
        </p:nvSpPr>
        <p:spPr bwMode="auto">
          <a:xfrm>
            <a:off x="5072063" y="6483350"/>
            <a:ext cx="3073400" cy="369888"/>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废纸回收箱</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graphicFrame>
        <p:nvGraphicFramePr>
          <p:cNvPr id="16" name="图示 15"/>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矩形 16"/>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2</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9" name="矩形 18"/>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节材与材料资源利用措施</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rotWithShape="1">
          <a:blip r:embed="rId8"/>
          <a:srcRect l="9904" t="2125" r="-1281" b="-2125"/>
          <a:stretch>
            <a:fillRect/>
          </a:stretch>
        </p:blipFill>
        <p:spPr>
          <a:xfrm>
            <a:off x="4641850" y="3743325"/>
            <a:ext cx="3771900" cy="2740025"/>
          </a:xfrm>
          <a:prstGeom prst="rect">
            <a:avLst/>
          </a:prstGeom>
          <a:ln>
            <a:noFill/>
          </a:ln>
          <a:effectLst>
            <a:outerShdw blurRad="292100" dist="139700" dir="2700000" algn="tl" rotWithShape="0">
              <a:srgbClr val="333333">
                <a:alpha val="65000"/>
              </a:srgbClr>
            </a:outerShdw>
          </a:effectLst>
        </p:spPr>
      </p:pic>
      <p:pic>
        <p:nvPicPr>
          <p:cNvPr id="96267" name="图片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98500" y="3679825"/>
            <a:ext cx="3506788"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8" name="Rectangle 39"/>
          <p:cNvSpPr>
            <a:spLocks noChangeArrowheads="1"/>
          </p:cNvSpPr>
          <p:nvPr/>
        </p:nvSpPr>
        <p:spPr bwMode="auto">
          <a:xfrm>
            <a:off x="241300" y="1928813"/>
            <a:ext cx="8172450"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a:t>
            </a:r>
            <a:r>
              <a:rPr lang="zh-CN" altLang="en-US" b="1" dirty="0">
                <a:solidFill>
                  <a:schemeClr val="tx1">
                    <a:lumMod val="50000"/>
                  </a:schemeClr>
                </a:solidFill>
                <a:latin typeface="黑体" panose="02010609060101010101" pitchFamily="49" charset="-122"/>
                <a:ea typeface="黑体" panose="02010609060101010101" pitchFamily="49" charset="-122"/>
              </a:rPr>
              <a:t>编制材料计划，合理使用材料</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0" name="矩形 3"/>
          <p:cNvSpPr>
            <a:spLocks noChangeArrowheads="1"/>
          </p:cNvSpPr>
          <p:nvPr/>
        </p:nvSpPr>
        <p:spPr bwMode="auto">
          <a:xfrm>
            <a:off x="311150" y="2287588"/>
            <a:ext cx="8591550" cy="712787"/>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项目物资部依据现场实际工期进度，联合技术部、工程部共同编制合理的物资需用计划单，科学准确掌控现场材料的使用情况。</a:t>
            </a:r>
          </a:p>
        </p:txBody>
      </p:sp>
      <p:sp>
        <p:nvSpPr>
          <p:cNvPr id="12" name="Rectangle 39"/>
          <p:cNvSpPr>
            <a:spLocks noChangeArrowheads="1"/>
          </p:cNvSpPr>
          <p:nvPr/>
        </p:nvSpPr>
        <p:spPr bwMode="auto">
          <a:xfrm>
            <a:off x="241300" y="2967038"/>
            <a:ext cx="8172450"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2.</a:t>
            </a:r>
            <a:r>
              <a:rPr lang="zh-CN" altLang="en-US" b="1" dirty="0">
                <a:solidFill>
                  <a:schemeClr val="tx1">
                    <a:lumMod val="50000"/>
                  </a:schemeClr>
                </a:solidFill>
                <a:latin typeface="黑体" panose="02010609060101010101" pitchFamily="49" charset="-122"/>
                <a:ea typeface="黑体" panose="02010609060101010101" pitchFamily="49" charset="-122"/>
              </a:rPr>
              <a:t>采用建筑配件整体化或建筑构件装配化安装的施工方法。</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3" name="矩形 3"/>
          <p:cNvSpPr>
            <a:spLocks noChangeArrowheads="1"/>
          </p:cNvSpPr>
          <p:nvPr/>
        </p:nvSpPr>
        <p:spPr bwMode="auto">
          <a:xfrm>
            <a:off x="311150" y="3359150"/>
            <a:ext cx="8591550" cy="712788"/>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现场过梁全部采用预制化加工，并从主体结构开始充分使用混凝土、钢筋余料制作过梁。既节约了材料又满足了现场的使用需求。</a:t>
            </a:r>
          </a:p>
        </p:txBody>
      </p:sp>
      <p:graphicFrame>
        <p:nvGraphicFramePr>
          <p:cNvPr id="18" name="图示 17"/>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矩形 18"/>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2</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20" name="矩形 19"/>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节材与材料资源利用措施</a:t>
            </a:r>
            <a:endParaRPr lang="zh-CN" altLang="en-US" sz="3600" spc="-300" dirty="0">
              <a:solidFill>
                <a:schemeClr val="bg1"/>
              </a:solidFill>
              <a:latin typeface="黑体" panose="02010609060101010101" pitchFamily="49" charset="-122"/>
              <a:ea typeface="黑体" panose="02010609060101010101" pitchFamily="49" charset="-122"/>
            </a:endParaRPr>
          </a:p>
        </p:txBody>
      </p:sp>
      <p:sp>
        <p:nvSpPr>
          <p:cNvPr id="15" name="Rectangle 39"/>
          <p:cNvSpPr>
            <a:spLocks noChangeArrowheads="1"/>
          </p:cNvSpPr>
          <p:nvPr/>
        </p:nvSpPr>
        <p:spPr bwMode="auto">
          <a:xfrm>
            <a:off x="3203575" y="6381750"/>
            <a:ext cx="2295525" cy="368300"/>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预制过梁</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pic>
        <p:nvPicPr>
          <p:cNvPr id="97289" name="图片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09850" y="4103688"/>
            <a:ext cx="2889250"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8" name="Rectangle 39"/>
          <p:cNvSpPr>
            <a:spLocks noChangeArrowheads="1"/>
          </p:cNvSpPr>
          <p:nvPr/>
        </p:nvSpPr>
        <p:spPr bwMode="auto">
          <a:xfrm>
            <a:off x="241300" y="1928813"/>
            <a:ext cx="8172450"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3.</a:t>
            </a:r>
            <a:r>
              <a:rPr lang="zh-CN" altLang="en-US" b="1" dirty="0">
                <a:solidFill>
                  <a:schemeClr val="tx1">
                    <a:lumMod val="50000"/>
                  </a:schemeClr>
                </a:solidFill>
                <a:latin typeface="黑体" panose="02010609060101010101" pitchFamily="49" charset="-122"/>
                <a:ea typeface="黑体" panose="02010609060101010101" pitchFamily="49" charset="-122"/>
              </a:rPr>
              <a:t>现场使用预拌砂浆</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0" name="矩形 3"/>
          <p:cNvSpPr>
            <a:spLocks noChangeArrowheads="1"/>
          </p:cNvSpPr>
          <p:nvPr/>
        </p:nvSpPr>
        <p:spPr bwMode="auto">
          <a:xfrm>
            <a:off x="311150" y="2287588"/>
            <a:ext cx="4260850" cy="142240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现场采用预拌干混砂浆，加水混合即可使用，砂浆搅拌均匀且各项材料都交节省，且有效解决了粉尘材料的扬尘问题。</a:t>
            </a:r>
          </a:p>
        </p:txBody>
      </p:sp>
      <p:sp>
        <p:nvSpPr>
          <p:cNvPr id="12" name="Rectangle 39"/>
          <p:cNvSpPr>
            <a:spLocks noChangeArrowheads="1"/>
          </p:cNvSpPr>
          <p:nvPr/>
        </p:nvSpPr>
        <p:spPr bwMode="auto">
          <a:xfrm>
            <a:off x="241300" y="3573463"/>
            <a:ext cx="4186238" cy="646112"/>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4.</a:t>
            </a:r>
            <a:r>
              <a:rPr lang="zh-CN" altLang="en-US" b="1" dirty="0">
                <a:solidFill>
                  <a:schemeClr val="tx1">
                    <a:lumMod val="50000"/>
                  </a:schemeClr>
                </a:solidFill>
                <a:latin typeface="黑体" panose="02010609060101010101" pitchFamily="49" charset="-122"/>
                <a:ea typeface="黑体" panose="02010609060101010101" pitchFamily="49" charset="-122"/>
              </a:rPr>
              <a:t>现场临建设施、安全防护设施定型化、工具化、标准化</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3" name="矩形 3"/>
          <p:cNvSpPr>
            <a:spLocks noChangeArrowheads="1"/>
          </p:cNvSpPr>
          <p:nvPr/>
        </p:nvSpPr>
        <p:spPr bwMode="auto">
          <a:xfrm>
            <a:off x="311150" y="4156075"/>
            <a:ext cx="4116388" cy="142240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项目依据公司管理手册，按照</a:t>
            </a:r>
            <a:r>
              <a:rPr lang="en-US" altLang="zh-CN" dirty="0">
                <a:solidFill>
                  <a:schemeClr val="tx1">
                    <a:lumMod val="50000"/>
                  </a:schemeClr>
                </a:solidFill>
                <a:latin typeface="黑体" panose="02010609060101010101" pitchFamily="49" charset="-122"/>
                <a:ea typeface="黑体" panose="02010609060101010101" pitchFamily="49" charset="-122"/>
              </a:rPr>
              <a:t>CI</a:t>
            </a:r>
            <a:r>
              <a:rPr lang="zh-CN" altLang="en-US" dirty="0">
                <a:solidFill>
                  <a:schemeClr val="tx1">
                    <a:lumMod val="50000"/>
                  </a:schemeClr>
                </a:solidFill>
                <a:latin typeface="黑体" panose="02010609060101010101" pitchFamily="49" charset="-122"/>
                <a:ea typeface="黑体" panose="02010609060101010101" pitchFamily="49" charset="-122"/>
              </a:rPr>
              <a:t>的要求标准，严格执行现场临建设施、安全防护设施的定型化、工具化、标准化。</a:t>
            </a:r>
          </a:p>
        </p:txBody>
      </p:sp>
      <p:graphicFrame>
        <p:nvGraphicFramePr>
          <p:cNvPr id="18" name="图示 17"/>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矩形 18"/>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2</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20" name="矩形 19"/>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300" dirty="0">
                <a:solidFill>
                  <a:schemeClr val="bg1"/>
                </a:solidFill>
                <a:latin typeface="黑体" panose="02010609060101010101" pitchFamily="49" charset="-122"/>
                <a:ea typeface="黑体" panose="02010609060101010101" pitchFamily="49" charset="-122"/>
              </a:rPr>
              <a:t>节材与材料资源利用措施</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98312" name="图片 2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81538" y="1639888"/>
            <a:ext cx="3673475" cy="2005012"/>
          </a:xfrm>
          <a:prstGeom prst="rect">
            <a:avLst/>
          </a:prstGeom>
          <a:noFill/>
          <a:ln w="9525">
            <a:solidFill>
              <a:srgbClr val="0282D0"/>
            </a:solidFill>
            <a:miter lim="800000"/>
            <a:headEnd/>
            <a:tailEnd/>
          </a:ln>
          <a:extLst>
            <a:ext uri="{909E8E84-426E-40DD-AFC4-6F175D3DCCD1}">
              <a14:hiddenFill xmlns:a14="http://schemas.microsoft.com/office/drawing/2010/main">
                <a:solidFill>
                  <a:srgbClr val="FFFFFF"/>
                </a:solidFill>
              </a14:hiddenFill>
            </a:ext>
          </a:extLst>
        </p:spPr>
      </p:pic>
      <p:pic>
        <p:nvPicPr>
          <p:cNvPr id="98313" name="图片 2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43450" y="3829050"/>
            <a:ext cx="3670300" cy="1976438"/>
          </a:xfrm>
          <a:prstGeom prst="rect">
            <a:avLst/>
          </a:prstGeom>
          <a:noFill/>
          <a:ln w="9525">
            <a:solidFill>
              <a:srgbClr val="0282D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0" name="Rectangle 39"/>
          <p:cNvSpPr>
            <a:spLocks noChangeArrowheads="1"/>
          </p:cNvSpPr>
          <p:nvPr/>
        </p:nvSpPr>
        <p:spPr bwMode="auto">
          <a:xfrm>
            <a:off x="241300" y="2771775"/>
            <a:ext cx="5072063"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2.</a:t>
            </a:r>
            <a:r>
              <a:rPr lang="zh-CN" altLang="en-US" b="1" dirty="0">
                <a:solidFill>
                  <a:schemeClr val="tx1">
                    <a:lumMod val="50000"/>
                  </a:schemeClr>
                </a:solidFill>
                <a:latin typeface="黑体" panose="02010609060101010101" pitchFamily="49" charset="-122"/>
                <a:ea typeface="黑体" panose="02010609060101010101" pitchFamily="49" charset="-122"/>
              </a:rPr>
              <a:t>施工现场供、排水系统应合理适用</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88071" name="Rectangle 39"/>
          <p:cNvSpPr>
            <a:spLocks noChangeArrowheads="1"/>
          </p:cNvSpPr>
          <p:nvPr/>
        </p:nvSpPr>
        <p:spPr bwMode="auto">
          <a:xfrm>
            <a:off x="5233988" y="4000500"/>
            <a:ext cx="2281237" cy="369888"/>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临时用水施工方案</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17" name="矩形 3"/>
          <p:cNvSpPr>
            <a:spLocks noChangeArrowheads="1"/>
          </p:cNvSpPr>
          <p:nvPr/>
        </p:nvSpPr>
        <p:spPr bwMode="auto">
          <a:xfrm>
            <a:off x="311150" y="3068638"/>
            <a:ext cx="3756025" cy="1422400"/>
          </a:xfrm>
          <a:prstGeom prst="rect">
            <a:avLst/>
          </a:prstGeom>
          <a:noFill/>
          <a:ln w="9525">
            <a:noFill/>
            <a:miter lim="800000"/>
          </a:ln>
        </p:spPr>
        <p:txBody>
          <a:bodyPr>
            <a:spAutoFit/>
          </a:bodyPr>
          <a:lstStyle/>
          <a:p>
            <a:pPr indent="44958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项目开工前即编制了临水专项方案，并通过公司、监理、业主审批，保证施工现场的供排水合理使用。</a:t>
            </a:r>
          </a:p>
        </p:txBody>
      </p:sp>
      <p:sp>
        <p:nvSpPr>
          <p:cNvPr id="88076" name="Rectangle 39"/>
          <p:cNvSpPr>
            <a:spLocks noChangeArrowheads="1"/>
          </p:cNvSpPr>
          <p:nvPr/>
        </p:nvSpPr>
        <p:spPr bwMode="auto">
          <a:xfrm>
            <a:off x="241300" y="1773238"/>
            <a:ext cx="3825875"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a:t>
            </a:r>
            <a:r>
              <a:rPr lang="zh-CN" altLang="en-US" b="1" dirty="0">
                <a:solidFill>
                  <a:schemeClr val="tx1">
                    <a:lumMod val="50000"/>
                  </a:schemeClr>
                </a:solidFill>
                <a:latin typeface="黑体" panose="02010609060101010101" pitchFamily="49" charset="-122"/>
                <a:ea typeface="黑体" panose="02010609060101010101" pitchFamily="49" charset="-122"/>
              </a:rPr>
              <a:t>应根据工程特点，制定用水定额</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5" name="矩形 3"/>
          <p:cNvSpPr>
            <a:spLocks noChangeArrowheads="1"/>
          </p:cNvSpPr>
          <p:nvPr/>
        </p:nvSpPr>
        <p:spPr bwMode="auto">
          <a:xfrm>
            <a:off x="311150" y="2095500"/>
            <a:ext cx="3756025" cy="757238"/>
          </a:xfrm>
          <a:prstGeom prst="rect">
            <a:avLst/>
          </a:prstGeom>
          <a:noFill/>
          <a:ln w="9525">
            <a:noFill/>
            <a:miter lim="800000"/>
          </a:ln>
        </p:spPr>
        <p:txBody>
          <a:bodyPr>
            <a:spAutoFit/>
          </a:bodyPr>
          <a:lstStyle/>
          <a:p>
            <a:pPr indent="44958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项目依据工程特点，制定了符合施工现场实际情况的用水定额。</a:t>
            </a:r>
          </a:p>
        </p:txBody>
      </p:sp>
      <p:graphicFrame>
        <p:nvGraphicFramePr>
          <p:cNvPr id="16" name="图示 15"/>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矩形 17"/>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3</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9" name="矩形 18"/>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dirty="0">
                <a:solidFill>
                  <a:schemeClr val="bg1"/>
                </a:solidFill>
                <a:latin typeface="黑体" panose="02010609060101010101" pitchFamily="49" charset="-122"/>
                <a:ea typeface="黑体" panose="02010609060101010101" pitchFamily="49" charset="-122"/>
              </a:rPr>
              <a:t>节水与水资源利用措施</a:t>
            </a:r>
            <a:endParaRPr lang="zh-CN" altLang="en-US" sz="3600" spc="-300" dirty="0">
              <a:solidFill>
                <a:schemeClr val="bg1"/>
              </a:solidFill>
              <a:latin typeface="黑体" panose="02010609060101010101" pitchFamily="49" charset="-122"/>
              <a:ea typeface="黑体" panose="02010609060101010101" pitchFamily="49" charset="-122"/>
            </a:endParaRPr>
          </a:p>
        </p:txBody>
      </p:sp>
      <p:sp>
        <p:nvSpPr>
          <p:cNvPr id="20" name="Rectangle 39"/>
          <p:cNvSpPr>
            <a:spLocks noChangeArrowheads="1"/>
          </p:cNvSpPr>
          <p:nvPr/>
        </p:nvSpPr>
        <p:spPr bwMode="auto">
          <a:xfrm>
            <a:off x="241300" y="4378325"/>
            <a:ext cx="3825875" cy="92233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3.</a:t>
            </a:r>
            <a:r>
              <a:rPr lang="zh-CN" altLang="en-US" b="1" dirty="0">
                <a:solidFill>
                  <a:schemeClr val="tx1">
                    <a:lumMod val="50000"/>
                  </a:schemeClr>
                </a:solidFill>
                <a:latin typeface="黑体" panose="02010609060101010101" pitchFamily="49" charset="-122"/>
                <a:ea typeface="黑体" panose="02010609060101010101" pitchFamily="49" charset="-122"/>
              </a:rPr>
              <a:t>施工现场、办公区的生活用水应采用节水器具，节水器具配置率应达</a:t>
            </a:r>
            <a:r>
              <a:rPr lang="en-US" altLang="zh-CN" b="1" dirty="0">
                <a:solidFill>
                  <a:schemeClr val="tx1">
                    <a:lumMod val="50000"/>
                  </a:schemeClr>
                </a:solidFill>
                <a:latin typeface="黑体" panose="02010609060101010101" pitchFamily="49" charset="-122"/>
                <a:ea typeface="黑体" panose="02010609060101010101" pitchFamily="49" charset="-122"/>
              </a:rPr>
              <a:t>100%</a:t>
            </a:r>
            <a:r>
              <a:rPr lang="zh-CN" altLang="en-US" b="1" dirty="0">
                <a:solidFill>
                  <a:schemeClr val="tx1">
                    <a:lumMod val="50000"/>
                  </a:schemeClr>
                </a:solidFill>
                <a:latin typeface="黑体" panose="02010609060101010101" pitchFamily="49" charset="-122"/>
                <a:ea typeface="黑体" panose="02010609060101010101" pitchFamily="49" charset="-122"/>
              </a:rPr>
              <a:t>。</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21" name="矩形 3"/>
          <p:cNvSpPr>
            <a:spLocks noChangeArrowheads="1"/>
          </p:cNvSpPr>
          <p:nvPr/>
        </p:nvSpPr>
        <p:spPr bwMode="auto">
          <a:xfrm>
            <a:off x="317500" y="5264150"/>
            <a:ext cx="3749675" cy="757238"/>
          </a:xfrm>
          <a:prstGeom prst="rect">
            <a:avLst/>
          </a:prstGeom>
          <a:noFill/>
          <a:ln w="9525">
            <a:noFill/>
            <a:miter lim="800000"/>
          </a:ln>
        </p:spPr>
        <p:txBody>
          <a:bodyPr>
            <a:spAutoFit/>
          </a:bodyPr>
          <a:lstStyle/>
          <a:p>
            <a:pPr indent="44958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项目办公区的用水全部采用节水器具。</a:t>
            </a:r>
          </a:p>
        </p:txBody>
      </p:sp>
      <p:sp>
        <p:nvSpPr>
          <p:cNvPr id="24" name="Rectangle 39"/>
          <p:cNvSpPr>
            <a:spLocks noChangeArrowheads="1"/>
          </p:cNvSpPr>
          <p:nvPr/>
        </p:nvSpPr>
        <p:spPr bwMode="auto">
          <a:xfrm>
            <a:off x="5651500" y="6227763"/>
            <a:ext cx="1584325"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节水器具</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rotWithShape="1">
          <a:blip r:embed="rId8"/>
          <a:srcRect t="20483"/>
          <a:stretch>
            <a:fillRect/>
          </a:stretch>
        </p:blipFill>
        <p:spPr>
          <a:xfrm>
            <a:off x="4932363" y="4376738"/>
            <a:ext cx="2862262" cy="1851025"/>
          </a:xfrm>
          <a:prstGeom prst="rect">
            <a:avLst/>
          </a:prstGeom>
          <a:ln>
            <a:noFill/>
          </a:ln>
          <a:effectLst>
            <a:outerShdw blurRad="292100" dist="139700" dir="2700000" algn="tl" rotWithShape="0">
              <a:srgbClr val="333333">
                <a:alpha val="65000"/>
              </a:srgbClr>
            </a:outerShdw>
          </a:effectLst>
        </p:spPr>
      </p:pic>
      <p:pic>
        <p:nvPicPr>
          <p:cNvPr id="100365" name="Picture 12"/>
          <p:cNvPicPr>
            <a:picLocks noChangeAspect="1" noChangeArrowheads="1"/>
          </p:cNvPicPr>
          <p:nvPr/>
        </p:nvPicPr>
        <p:blipFill>
          <a:blip r:embed="rId9">
            <a:extLst>
              <a:ext uri="{28A0092B-C50C-407E-A947-70E740481C1C}">
                <a14:useLocalDpi xmlns:a14="http://schemas.microsoft.com/office/drawing/2010/main" val="0"/>
              </a:ext>
            </a:extLst>
          </a:blip>
          <a:srcRect b="15903"/>
          <a:stretch>
            <a:fillRect/>
          </a:stretch>
        </p:blipFill>
        <p:spPr bwMode="auto">
          <a:xfrm>
            <a:off x="4756150" y="1381125"/>
            <a:ext cx="3376613" cy="2435225"/>
          </a:xfrm>
          <a:prstGeom prst="rect">
            <a:avLst/>
          </a:prstGeom>
          <a:noFill/>
          <a:ln w="9525">
            <a:solidFill>
              <a:srgbClr val="0282D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0" name="Rectangle 39"/>
          <p:cNvSpPr>
            <a:spLocks noChangeArrowheads="1"/>
          </p:cNvSpPr>
          <p:nvPr/>
        </p:nvSpPr>
        <p:spPr bwMode="auto">
          <a:xfrm>
            <a:off x="241300" y="2395538"/>
            <a:ext cx="5072063"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5.</a:t>
            </a:r>
            <a:r>
              <a:rPr lang="zh-CN" altLang="en-US" b="1" dirty="0">
                <a:solidFill>
                  <a:schemeClr val="tx1">
                    <a:lumMod val="50000"/>
                  </a:schemeClr>
                </a:solidFill>
                <a:latin typeface="黑体" panose="02010609060101010101" pitchFamily="49" charset="-122"/>
                <a:ea typeface="黑体" panose="02010609060101010101" pitchFamily="49" charset="-122"/>
              </a:rPr>
              <a:t>施工中采用先进的节水施工工艺</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88071" name="Rectangle 39"/>
          <p:cNvSpPr>
            <a:spLocks noChangeArrowheads="1"/>
          </p:cNvSpPr>
          <p:nvPr/>
        </p:nvSpPr>
        <p:spPr bwMode="auto">
          <a:xfrm>
            <a:off x="7432675" y="1360488"/>
            <a:ext cx="1171575" cy="892175"/>
          </a:xfrm>
          <a:prstGeom prst="rect">
            <a:avLst/>
          </a:prstGeom>
          <a:noFill/>
          <a:ln w="9525">
            <a:noFill/>
            <a:miter lim="800000"/>
          </a:ln>
        </p:spPr>
        <p:txBody>
          <a:bodyPr>
            <a:spAutoFit/>
          </a:bodyPr>
          <a:lstStyle/>
          <a:p>
            <a:pPr algn="ctr" fontAlgn="auto">
              <a:spcBef>
                <a:spcPts val="0"/>
              </a:spcBef>
              <a:spcAft>
                <a:spcPts val="0"/>
              </a:spcAft>
              <a:defRPr/>
            </a:pPr>
            <a:r>
              <a:rPr lang="zh-CN" altLang="en-US" sz="3200" dirty="0">
                <a:solidFill>
                  <a:schemeClr val="tx1">
                    <a:lumMod val="50000"/>
                  </a:schemeClr>
                </a:solidFill>
                <a:latin typeface="黑体" panose="02010609060101010101" pitchFamily="49" charset="-122"/>
                <a:ea typeface="黑体" panose="02010609060101010101" pitchFamily="49" charset="-122"/>
              </a:rPr>
              <a:t>☜</a:t>
            </a:r>
            <a:r>
              <a:rPr lang="zh-CN" altLang="en-US" dirty="0">
                <a:solidFill>
                  <a:schemeClr val="tx1">
                    <a:lumMod val="50000"/>
                  </a:schemeClr>
                </a:solidFill>
                <a:latin typeface="黑体" panose="02010609060101010101" pitchFamily="49" charset="-122"/>
                <a:ea typeface="黑体" panose="02010609060101010101" pitchFamily="49" charset="-122"/>
              </a:rPr>
              <a:t>用水统计</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17" name="矩形 3"/>
          <p:cNvSpPr>
            <a:spLocks noChangeArrowheads="1"/>
          </p:cNvSpPr>
          <p:nvPr/>
        </p:nvSpPr>
        <p:spPr bwMode="auto">
          <a:xfrm>
            <a:off x="311150" y="2690813"/>
            <a:ext cx="4260850" cy="1044575"/>
          </a:xfrm>
          <a:prstGeom prst="rect">
            <a:avLst/>
          </a:prstGeom>
          <a:noFill/>
          <a:ln w="9525">
            <a:noFill/>
            <a:miter lim="800000"/>
          </a:ln>
        </p:spPr>
        <p:txBody>
          <a:bodyPr>
            <a:spAutoFit/>
          </a:bodyPr>
          <a:lstStyle/>
          <a:p>
            <a:pPr indent="44958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项目开工前即编制了临水专项方案，并通过公司、监理、业主审批，保证施工现场的供排水合理使用。</a:t>
            </a:r>
          </a:p>
        </p:txBody>
      </p:sp>
      <p:sp>
        <p:nvSpPr>
          <p:cNvPr id="88076" name="Rectangle 39"/>
          <p:cNvSpPr>
            <a:spLocks noChangeArrowheads="1"/>
          </p:cNvSpPr>
          <p:nvPr/>
        </p:nvSpPr>
        <p:spPr bwMode="auto">
          <a:xfrm>
            <a:off x="241300" y="1773238"/>
            <a:ext cx="4146550" cy="646112"/>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4.</a:t>
            </a:r>
            <a:r>
              <a:rPr lang="zh-CN" altLang="en-US" b="1" dirty="0">
                <a:solidFill>
                  <a:schemeClr val="tx1">
                    <a:lumMod val="50000"/>
                  </a:schemeClr>
                </a:solidFill>
                <a:latin typeface="黑体" panose="02010609060101010101" pitchFamily="49" charset="-122"/>
                <a:ea typeface="黑体" panose="02010609060101010101" pitchFamily="49" charset="-122"/>
              </a:rPr>
              <a:t>施工现场的生活用水与施工用水应分别统计</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graphicFrame>
        <p:nvGraphicFramePr>
          <p:cNvPr id="16" name="图示 15"/>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矩形 17"/>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3</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9" name="矩形 18"/>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dirty="0">
                <a:solidFill>
                  <a:schemeClr val="bg1"/>
                </a:solidFill>
                <a:latin typeface="黑体" panose="02010609060101010101" pitchFamily="49" charset="-122"/>
                <a:ea typeface="黑体" panose="02010609060101010101" pitchFamily="49" charset="-122"/>
              </a:rPr>
              <a:t>节水与水资源利用措施</a:t>
            </a:r>
            <a:endParaRPr lang="zh-CN" altLang="en-US" sz="3600" spc="-300" dirty="0">
              <a:solidFill>
                <a:schemeClr val="bg1"/>
              </a:solidFill>
              <a:latin typeface="黑体" panose="02010609060101010101" pitchFamily="49" charset="-122"/>
              <a:ea typeface="黑体" panose="02010609060101010101" pitchFamily="49" charset="-122"/>
            </a:endParaRPr>
          </a:p>
        </p:txBody>
      </p:sp>
      <p:sp>
        <p:nvSpPr>
          <p:cNvPr id="20" name="Rectangle 39"/>
          <p:cNvSpPr>
            <a:spLocks noChangeArrowheads="1"/>
          </p:cNvSpPr>
          <p:nvPr/>
        </p:nvSpPr>
        <p:spPr bwMode="auto">
          <a:xfrm>
            <a:off x="241300" y="3724275"/>
            <a:ext cx="4330700" cy="646113"/>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6.</a:t>
            </a:r>
            <a:r>
              <a:rPr lang="zh-CN" altLang="en-US" b="1" dirty="0">
                <a:solidFill>
                  <a:schemeClr val="tx1">
                    <a:lumMod val="50000"/>
                  </a:schemeClr>
                </a:solidFill>
                <a:latin typeface="黑体" panose="02010609060101010101" pitchFamily="49" charset="-122"/>
                <a:ea typeface="黑体" panose="02010609060101010101" pitchFamily="49" charset="-122"/>
              </a:rPr>
              <a:t>混凝土养护和砂浆搅拌用水应合理，应有节水措施</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21" name="矩形 3"/>
          <p:cNvSpPr>
            <a:spLocks noChangeArrowheads="1"/>
          </p:cNvSpPr>
          <p:nvPr/>
        </p:nvSpPr>
        <p:spPr bwMode="auto">
          <a:xfrm>
            <a:off x="247650" y="4327525"/>
            <a:ext cx="4254500" cy="757238"/>
          </a:xfrm>
          <a:prstGeom prst="rect">
            <a:avLst/>
          </a:prstGeom>
          <a:noFill/>
          <a:ln w="9525">
            <a:noFill/>
            <a:miter lim="800000"/>
          </a:ln>
        </p:spPr>
        <p:txBody>
          <a:bodyPr>
            <a:spAutoFit/>
          </a:bodyPr>
          <a:lstStyle/>
          <a:p>
            <a:pPr indent="44958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混凝土养护利用覆膜养护与喷水养护相结合，节省用水量。</a:t>
            </a:r>
          </a:p>
        </p:txBody>
      </p:sp>
      <p:pic>
        <p:nvPicPr>
          <p:cNvPr id="2" name="图片 1"/>
          <p:cNvPicPr>
            <a:picLocks noChangeAspect="1"/>
          </p:cNvPicPr>
          <p:nvPr/>
        </p:nvPicPr>
        <p:blipFill rotWithShape="1">
          <a:blip r:embed="rId8"/>
          <a:srcRect l="26077" t="23154"/>
          <a:stretch>
            <a:fillRect/>
          </a:stretch>
        </p:blipFill>
        <p:spPr>
          <a:xfrm>
            <a:off x="5100638" y="1538288"/>
            <a:ext cx="1971675" cy="1714500"/>
          </a:xfrm>
          <a:prstGeom prst="rect">
            <a:avLst/>
          </a:prstGeom>
          <a:ln>
            <a:noFill/>
          </a:ln>
          <a:effectLst>
            <a:outerShdw blurRad="292100" dist="139700" dir="2700000" algn="tl" rotWithShape="0">
              <a:srgbClr val="333333">
                <a:alpha val="65000"/>
              </a:srgbClr>
            </a:outerShdw>
          </a:effectLst>
        </p:spPr>
      </p:pic>
      <p:sp>
        <p:nvSpPr>
          <p:cNvPr id="24" name="Rectangle 39"/>
          <p:cNvSpPr>
            <a:spLocks noChangeArrowheads="1"/>
          </p:cNvSpPr>
          <p:nvPr/>
        </p:nvSpPr>
        <p:spPr bwMode="auto">
          <a:xfrm>
            <a:off x="5280025" y="3616325"/>
            <a:ext cx="1306513" cy="862013"/>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混凝土</a:t>
            </a:r>
            <a:r>
              <a:rPr lang="zh-CN" altLang="en-US" sz="3200" dirty="0">
                <a:solidFill>
                  <a:schemeClr val="tx1">
                    <a:lumMod val="50000"/>
                  </a:schemeClr>
                </a:solidFill>
                <a:latin typeface="黑体" panose="02010609060101010101" pitchFamily="49" charset="-122"/>
                <a:ea typeface="黑体" panose="02010609060101010101" pitchFamily="49" charset="-122"/>
              </a:rPr>
              <a:t>☞</a:t>
            </a:r>
            <a:r>
              <a:rPr lang="zh-CN" altLang="en-US" dirty="0">
                <a:solidFill>
                  <a:schemeClr val="tx1">
                    <a:lumMod val="50000"/>
                  </a:schemeClr>
                </a:solidFill>
                <a:latin typeface="黑体" panose="02010609060101010101" pitchFamily="49" charset="-122"/>
                <a:ea typeface="黑体" panose="02010609060101010101" pitchFamily="49" charset="-122"/>
              </a:rPr>
              <a:t>薄膜养护</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pic>
        <p:nvPicPr>
          <p:cNvPr id="25" name="Picture 12" descr="C:\Users\L\Desktop\绿色施工ＰＰＴ\绿色施工图片收集\混凝土覆膜养护.JPG"/>
          <p:cNvPicPr>
            <a:picLocks noChangeArrowheads="1"/>
          </p:cNvPicPr>
          <p:nvPr/>
        </p:nvPicPr>
        <p:blipFill rotWithShape="1">
          <a:blip r:embed="rId9"/>
          <a:srcRect t="30120"/>
          <a:stretch>
            <a:fillRect/>
          </a:stretch>
        </p:blipFill>
        <p:spPr bwMode="auto">
          <a:xfrm>
            <a:off x="6564313" y="3541713"/>
            <a:ext cx="2393950" cy="1233487"/>
          </a:xfrm>
          <a:prstGeom prst="rect">
            <a:avLst/>
          </a:prstGeom>
          <a:ln>
            <a:noFill/>
          </a:ln>
          <a:effectLst>
            <a:outerShdw blurRad="292100" dist="139700" dir="2700000" algn="tl" rotWithShape="0">
              <a:srgbClr val="333333">
                <a:alpha val="65000"/>
              </a:srgbClr>
            </a:outerShdw>
          </a:effectLst>
        </p:spPr>
      </p:pic>
      <p:sp>
        <p:nvSpPr>
          <p:cNvPr id="26" name="Rectangle 39"/>
          <p:cNvSpPr>
            <a:spLocks noChangeArrowheads="1"/>
          </p:cNvSpPr>
          <p:nvPr/>
        </p:nvSpPr>
        <p:spPr bwMode="auto">
          <a:xfrm>
            <a:off x="241300" y="5013325"/>
            <a:ext cx="433070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7.</a:t>
            </a:r>
            <a:r>
              <a:rPr lang="zh-CN" altLang="en-US" b="1" dirty="0">
                <a:solidFill>
                  <a:schemeClr val="tx1">
                    <a:lumMod val="50000"/>
                  </a:schemeClr>
                </a:solidFill>
                <a:latin typeface="黑体" panose="02010609060101010101" pitchFamily="49" charset="-122"/>
                <a:ea typeface="黑体" panose="02010609060101010101" pitchFamily="49" charset="-122"/>
              </a:rPr>
              <a:t>管网和用水器具不应有渗漏</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27" name="矩形 3"/>
          <p:cNvSpPr>
            <a:spLocks noChangeArrowheads="1"/>
          </p:cNvSpPr>
          <p:nvPr/>
        </p:nvSpPr>
        <p:spPr bwMode="auto">
          <a:xfrm>
            <a:off x="247650" y="5334000"/>
            <a:ext cx="4254500" cy="757238"/>
          </a:xfrm>
          <a:prstGeom prst="rect">
            <a:avLst/>
          </a:prstGeom>
          <a:noFill/>
          <a:ln w="9525">
            <a:noFill/>
            <a:miter lim="800000"/>
          </a:ln>
        </p:spPr>
        <p:txBody>
          <a:bodyPr>
            <a:spAutoFit/>
          </a:bodyPr>
          <a:lstStyle/>
          <a:p>
            <a:pPr indent="44958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项目安排专人定期对管线进行巡查、维护，杜绝管道渗漏。</a:t>
            </a:r>
          </a:p>
        </p:txBody>
      </p:sp>
      <p:pic>
        <p:nvPicPr>
          <p:cNvPr id="3" name="图片 2"/>
          <p:cNvPicPr>
            <a:picLocks noChangeAspect="1"/>
          </p:cNvPicPr>
          <p:nvPr/>
        </p:nvPicPr>
        <p:blipFill>
          <a:blip r:embed="rId10"/>
          <a:stretch>
            <a:fillRect/>
          </a:stretch>
        </p:blipFill>
        <p:spPr>
          <a:xfrm>
            <a:off x="4584700" y="4694238"/>
            <a:ext cx="2697163" cy="1933575"/>
          </a:xfrm>
          <a:prstGeom prst="rect">
            <a:avLst/>
          </a:prstGeom>
          <a:ln>
            <a:noFill/>
          </a:ln>
          <a:effectLst>
            <a:outerShdw blurRad="292100" dist="139700" dir="2700000" algn="tl" rotWithShape="0">
              <a:srgbClr val="333333">
                <a:alpha val="65000"/>
              </a:srgbClr>
            </a:outerShdw>
          </a:effectLst>
        </p:spPr>
      </p:pic>
      <p:sp>
        <p:nvSpPr>
          <p:cNvPr id="28" name="Rectangle 39"/>
          <p:cNvSpPr>
            <a:spLocks noChangeArrowheads="1"/>
          </p:cNvSpPr>
          <p:nvPr/>
        </p:nvSpPr>
        <p:spPr bwMode="auto">
          <a:xfrm>
            <a:off x="7424738" y="5248275"/>
            <a:ext cx="1035050" cy="862013"/>
          </a:xfrm>
          <a:prstGeom prst="rect">
            <a:avLst/>
          </a:prstGeom>
          <a:noFill/>
          <a:ln w="9525">
            <a:noFill/>
            <a:miter lim="800000"/>
          </a:ln>
        </p:spPr>
        <p:txBody>
          <a:bodyPr>
            <a:spAutoFit/>
          </a:bodyPr>
          <a:lstStyle/>
          <a:p>
            <a:pPr algn="ctr" fontAlgn="auto">
              <a:spcBef>
                <a:spcPts val="0"/>
              </a:spcBef>
              <a:spcAft>
                <a:spcPts val="0"/>
              </a:spcAft>
              <a:defRPr/>
            </a:pPr>
            <a:r>
              <a:rPr lang="zh-CN" altLang="en-US" sz="3200" dirty="0">
                <a:solidFill>
                  <a:schemeClr val="tx1">
                    <a:lumMod val="50000"/>
                  </a:schemeClr>
                </a:solidFill>
                <a:latin typeface="黑体" panose="02010609060101010101" pitchFamily="49" charset="-122"/>
                <a:ea typeface="黑体" panose="02010609060101010101" pitchFamily="49" charset="-122"/>
              </a:rPr>
              <a:t>☜</a:t>
            </a:r>
            <a:r>
              <a:rPr lang="zh-CN" altLang="en-US" dirty="0">
                <a:solidFill>
                  <a:schemeClr val="tx1">
                    <a:lumMod val="50000"/>
                  </a:schemeClr>
                </a:solidFill>
                <a:latin typeface="黑体" panose="02010609060101010101" pitchFamily="49" charset="-122"/>
                <a:ea typeface="黑体" panose="02010609060101010101" pitchFamily="49" charset="-122"/>
              </a:rPr>
              <a:t>管线维护</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673" name="直接连接符 10"/>
          <p:cNvCxnSpPr>
            <a:cxnSpLocks noChangeShapeType="1"/>
          </p:cNvCxnSpPr>
          <p:nvPr/>
        </p:nvCxnSpPr>
        <p:spPr bwMode="auto">
          <a:xfrm>
            <a:off x="2058988" y="4052888"/>
            <a:ext cx="1343025" cy="2714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cxnSp>
      <p:sp>
        <p:nvSpPr>
          <p:cNvPr id="28674" name="矩形 12"/>
          <p:cNvSpPr>
            <a:spLocks noChangeArrowheads="1"/>
          </p:cNvSpPr>
          <p:nvPr/>
        </p:nvSpPr>
        <p:spPr bwMode="auto">
          <a:xfrm>
            <a:off x="-71438" y="211138"/>
            <a:ext cx="8315326"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3200">
                <a:solidFill>
                  <a:srgbClr val="FFFF00"/>
                </a:solidFill>
                <a:latin typeface="黑体" panose="02010609060101010101" pitchFamily="49" charset="-122"/>
                <a:ea typeface="黑体" panose="02010609060101010101" pitchFamily="49" charset="-122"/>
              </a:rPr>
              <a:t>工程整体概况</a:t>
            </a:r>
            <a:r>
              <a:rPr lang="en-US" altLang="zh-CN" sz="3200">
                <a:solidFill>
                  <a:schemeClr val="bg1"/>
                </a:solidFill>
                <a:latin typeface="黑体" panose="02010609060101010101" pitchFamily="49" charset="-122"/>
                <a:ea typeface="黑体" panose="02010609060101010101" pitchFamily="49" charset="-122"/>
              </a:rPr>
              <a:t>—</a:t>
            </a:r>
            <a:r>
              <a:rPr lang="zh-CN" altLang="en-US" sz="3200">
                <a:solidFill>
                  <a:schemeClr val="bg1"/>
                </a:solidFill>
                <a:latin typeface="黑体" panose="02010609060101010101" pitchFamily="49" charset="-122"/>
                <a:ea typeface="黑体" panose="02010609060101010101" pitchFamily="49" charset="-122"/>
              </a:rPr>
              <a:t>现场形象进度</a:t>
            </a:r>
            <a:endParaRPr lang="zh-CN" altLang="en-US" sz="3200" b="1">
              <a:solidFill>
                <a:srgbClr val="FF0000"/>
              </a:solidFill>
              <a:latin typeface="黑体" panose="02010609060101010101" pitchFamily="49" charset="-122"/>
              <a:ea typeface="黑体" panose="02010609060101010101" pitchFamily="49" charset="-122"/>
            </a:endParaRPr>
          </a:p>
        </p:txBody>
      </p:sp>
      <p:pic>
        <p:nvPicPr>
          <p:cNvPr id="20" name="图片 19" descr="D:\@发展事业部\效果图现场照片\机场效果图的文件\动画提供图片\JD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5" y="2492375"/>
            <a:ext cx="4448175"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 name="表格 20"/>
          <p:cNvGraphicFramePr>
            <a:graphicFrameLocks noGrp="1"/>
          </p:cNvGraphicFramePr>
          <p:nvPr/>
        </p:nvGraphicFramePr>
        <p:xfrm>
          <a:off x="5219700" y="2093913"/>
          <a:ext cx="3429000" cy="3595688"/>
        </p:xfrm>
        <a:graphic>
          <a:graphicData uri="http://schemas.openxmlformats.org/drawingml/2006/table">
            <a:tbl>
              <a:tblPr firstRow="1" bandRow="1">
                <a:tableStyleId>{8A107856-5554-42FB-B03E-39F5DBC370BA}</a:tableStyleId>
              </a:tblPr>
              <a:tblGrid>
                <a:gridCol w="878663">
                  <a:extLst>
                    <a:ext uri="{9D8B030D-6E8A-4147-A177-3AD203B41FA5}">
                      <a16:colId xmlns:a16="http://schemas.microsoft.com/office/drawing/2014/main" val="20000"/>
                    </a:ext>
                  </a:extLst>
                </a:gridCol>
                <a:gridCol w="2550337">
                  <a:extLst>
                    <a:ext uri="{9D8B030D-6E8A-4147-A177-3AD203B41FA5}">
                      <a16:colId xmlns:a16="http://schemas.microsoft.com/office/drawing/2014/main" val="20001"/>
                    </a:ext>
                  </a:extLst>
                </a:gridCol>
              </a:tblGrid>
              <a:tr h="898922">
                <a:tc>
                  <a:txBody>
                    <a:bodyPr/>
                    <a:lstStyle/>
                    <a:p>
                      <a:pPr algn="ctr">
                        <a:lnSpc>
                          <a:spcPct val="110000"/>
                        </a:lnSpc>
                      </a:pPr>
                      <a:r>
                        <a:rPr lang="en-US" altLang="zh-CN" sz="2400" b="1" kern="1200" spc="50" dirty="0">
                          <a:ln w="11430"/>
                          <a:solidFill>
                            <a:schemeClr val="bg1">
                              <a:lumMod val="95000"/>
                            </a:schemeClr>
                          </a:solidFill>
                          <a:effectLst/>
                          <a:latin typeface="黑体" panose="02010609060101010101" pitchFamily="49" charset="-122"/>
                          <a:ea typeface="黑体" panose="02010609060101010101" pitchFamily="49" charset="-122"/>
                          <a:cs typeface="+mn-cs"/>
                        </a:rPr>
                        <a:t>A</a:t>
                      </a:r>
                      <a:r>
                        <a:rPr lang="zh-CN" altLang="en-US" sz="2400" b="1" kern="1200" spc="50" dirty="0">
                          <a:ln w="11430"/>
                          <a:solidFill>
                            <a:schemeClr val="bg1">
                              <a:lumMod val="95000"/>
                            </a:schemeClr>
                          </a:solidFill>
                          <a:effectLst/>
                          <a:latin typeface="黑体" panose="02010609060101010101" pitchFamily="49" charset="-122"/>
                          <a:ea typeface="黑体" panose="02010609060101010101" pitchFamily="49" charset="-122"/>
                          <a:cs typeface="+mn-cs"/>
                        </a:rPr>
                        <a:t>栋</a:t>
                      </a:r>
                    </a:p>
                  </a:txBody>
                  <a:tcPr marL="91439" marR="91439" marT="45714" marB="4571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89CF"/>
                    </a:solidFill>
                  </a:tcPr>
                </a:tc>
                <a:tc>
                  <a:txBody>
                    <a:bodyPr/>
                    <a:lstStyle/>
                    <a:p>
                      <a:pPr>
                        <a:lnSpc>
                          <a:spcPct val="130000"/>
                        </a:lnSpc>
                      </a:pPr>
                      <a:r>
                        <a:rPr lang="en-US" altLang="zh-CN" sz="1800" b="1" kern="1200" spc="50" dirty="0">
                          <a:ln w="11430"/>
                          <a:solidFill>
                            <a:srgbClr val="0070C0"/>
                          </a:solidFill>
                          <a:effectLst/>
                          <a:latin typeface="黑体" panose="02010609060101010101" pitchFamily="49" charset="-122"/>
                          <a:ea typeface="黑体" panose="02010609060101010101" pitchFamily="49" charset="-122"/>
                          <a:cs typeface="+mn-cs"/>
                        </a:rPr>
                        <a:t>15</a:t>
                      </a:r>
                      <a:r>
                        <a:rPr lang="zh-CN" altLang="en-US" sz="1800" b="1" kern="1200" spc="50" dirty="0">
                          <a:ln w="11430"/>
                          <a:solidFill>
                            <a:srgbClr val="0070C0"/>
                          </a:solidFill>
                          <a:effectLst/>
                          <a:latin typeface="黑体" panose="02010609060101010101" pitchFamily="49" charset="-122"/>
                          <a:ea typeface="黑体" panose="02010609060101010101" pitchFamily="49" charset="-122"/>
                          <a:cs typeface="+mn-cs"/>
                        </a:rPr>
                        <a:t>层结构施工完成</a:t>
                      </a:r>
                      <a:endParaRPr lang="en-US" altLang="zh-CN" sz="1800" b="1" kern="1200" spc="50" dirty="0">
                        <a:ln w="11430"/>
                        <a:solidFill>
                          <a:srgbClr val="0070C0"/>
                        </a:solidFill>
                        <a:effectLst/>
                        <a:latin typeface="黑体" panose="02010609060101010101" pitchFamily="49" charset="-122"/>
                        <a:ea typeface="黑体" panose="02010609060101010101" pitchFamily="49" charset="-122"/>
                        <a:cs typeface="+mn-cs"/>
                      </a:endParaRPr>
                    </a:p>
                  </a:txBody>
                  <a:tcPr marL="91439" marR="91439" marT="45714" marB="4571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282D0"/>
                      </a:solidFill>
                      <a:prstDash val="solid"/>
                      <a:round/>
                      <a:headEnd type="none" w="med" len="med"/>
                      <a:tailEnd type="none" w="med" len="med"/>
                    </a:lnT>
                    <a:lnB w="28575" cap="flat" cmpd="sng" algn="ctr">
                      <a:solidFill>
                        <a:srgbClr val="0282D0"/>
                      </a:solidFill>
                      <a:prstDash val="solid"/>
                      <a:round/>
                      <a:headEnd type="none" w="med" len="med"/>
                      <a:tailEnd type="none" w="med" len="med"/>
                    </a:lnB>
                    <a:noFill/>
                  </a:tcPr>
                </a:tc>
                <a:extLst>
                  <a:ext uri="{0D108BD9-81ED-4DB2-BD59-A6C34878D82A}">
                    <a16:rowId xmlns:a16="http://schemas.microsoft.com/office/drawing/2014/main" val="10000"/>
                  </a:ext>
                </a:extLst>
              </a:tr>
              <a:tr h="898922">
                <a:tc>
                  <a:txBody>
                    <a:bodyPr/>
                    <a:lstStyle/>
                    <a:p>
                      <a:pPr marL="0" marR="0" indent="0" algn="ctr" defTabSz="914400" rtl="0" eaLnBrk="1" fontAlgn="auto" latinLnBrk="0" hangingPunct="1">
                        <a:lnSpc>
                          <a:spcPct val="110000"/>
                        </a:lnSpc>
                        <a:spcBef>
                          <a:spcPts val="0"/>
                        </a:spcBef>
                        <a:spcAft>
                          <a:spcPts val="0"/>
                        </a:spcAft>
                        <a:buClrTx/>
                        <a:buSzTx/>
                        <a:buFontTx/>
                        <a:buNone/>
                        <a:defRPr/>
                      </a:pPr>
                      <a:r>
                        <a:rPr lang="en-US" altLang="zh-CN" sz="2400" b="1" kern="1200" spc="50" dirty="0">
                          <a:ln w="11430"/>
                          <a:solidFill>
                            <a:schemeClr val="bg1">
                              <a:lumMod val="95000"/>
                            </a:schemeClr>
                          </a:solidFill>
                          <a:effectLst/>
                          <a:latin typeface="黑体" panose="02010609060101010101" pitchFamily="49" charset="-122"/>
                          <a:ea typeface="黑体" panose="02010609060101010101" pitchFamily="49" charset="-122"/>
                          <a:cs typeface="+mn-cs"/>
                        </a:rPr>
                        <a:t>B</a:t>
                      </a:r>
                      <a:r>
                        <a:rPr lang="zh-CN" altLang="en-US" sz="2400" b="1" kern="1200" spc="50" dirty="0">
                          <a:ln w="11430"/>
                          <a:solidFill>
                            <a:schemeClr val="bg1">
                              <a:lumMod val="95000"/>
                            </a:schemeClr>
                          </a:solidFill>
                          <a:effectLst/>
                          <a:latin typeface="黑体" panose="02010609060101010101" pitchFamily="49" charset="-122"/>
                          <a:ea typeface="黑体" panose="02010609060101010101" pitchFamily="49" charset="-122"/>
                          <a:cs typeface="+mn-cs"/>
                        </a:rPr>
                        <a:t>栋</a:t>
                      </a:r>
                    </a:p>
                  </a:txBody>
                  <a:tcPr marL="91439" marR="91439" marT="45714" marB="4571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89CF"/>
                    </a:solidFill>
                  </a:tcPr>
                </a:tc>
                <a:tc>
                  <a:txBody>
                    <a:bodyPr/>
                    <a:lstStyle/>
                    <a:p>
                      <a:pPr>
                        <a:lnSpc>
                          <a:spcPct val="150000"/>
                        </a:lnSpc>
                      </a:pPr>
                      <a:r>
                        <a:rPr lang="en-US" altLang="zh-CN" sz="1800" b="1" kern="1200" spc="50" dirty="0">
                          <a:ln w="11430"/>
                          <a:solidFill>
                            <a:srgbClr val="0070C0"/>
                          </a:solidFill>
                          <a:effectLst/>
                          <a:latin typeface="黑体" panose="02010609060101010101" pitchFamily="49" charset="-122"/>
                          <a:ea typeface="黑体" panose="02010609060101010101" pitchFamily="49" charset="-122"/>
                          <a:cs typeface="+mn-cs"/>
                        </a:rPr>
                        <a:t>11</a:t>
                      </a:r>
                      <a:r>
                        <a:rPr lang="zh-CN" altLang="en-US" sz="1800" b="1" kern="1200" spc="50" dirty="0">
                          <a:ln w="11430"/>
                          <a:solidFill>
                            <a:srgbClr val="0070C0"/>
                          </a:solidFill>
                          <a:effectLst/>
                          <a:latin typeface="黑体" panose="02010609060101010101" pitchFamily="49" charset="-122"/>
                          <a:ea typeface="黑体" panose="02010609060101010101" pitchFamily="49" charset="-122"/>
                          <a:cs typeface="+mn-cs"/>
                        </a:rPr>
                        <a:t>层结构施工完成</a:t>
                      </a:r>
                      <a:endParaRPr lang="en-US" altLang="zh-CN" sz="1800" b="1" kern="1200" spc="50" dirty="0">
                        <a:ln w="11430"/>
                        <a:solidFill>
                          <a:srgbClr val="0070C0"/>
                        </a:solidFill>
                        <a:effectLst/>
                        <a:latin typeface="黑体" panose="02010609060101010101" pitchFamily="49" charset="-122"/>
                        <a:ea typeface="黑体" panose="02010609060101010101" pitchFamily="49" charset="-122"/>
                        <a:cs typeface="+mn-cs"/>
                      </a:endParaRPr>
                    </a:p>
                  </a:txBody>
                  <a:tcPr marL="91439" marR="91439" marT="45714" marB="4571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282D0"/>
                      </a:solidFill>
                      <a:prstDash val="solid"/>
                      <a:round/>
                      <a:headEnd type="none" w="med" len="med"/>
                      <a:tailEnd type="none" w="med" len="med"/>
                    </a:lnT>
                    <a:lnB w="28575" cap="flat" cmpd="sng" algn="ctr">
                      <a:solidFill>
                        <a:srgbClr val="0282D0"/>
                      </a:solidFill>
                      <a:prstDash val="solid"/>
                      <a:round/>
                      <a:headEnd type="none" w="med" len="med"/>
                      <a:tailEnd type="none" w="med" len="med"/>
                    </a:lnB>
                    <a:noFill/>
                  </a:tcPr>
                </a:tc>
                <a:extLst>
                  <a:ext uri="{0D108BD9-81ED-4DB2-BD59-A6C34878D82A}">
                    <a16:rowId xmlns:a16="http://schemas.microsoft.com/office/drawing/2014/main" val="10001"/>
                  </a:ext>
                </a:extLst>
              </a:tr>
              <a:tr h="898922">
                <a:tc>
                  <a:txBody>
                    <a:bodyPr/>
                    <a:lstStyle/>
                    <a:p>
                      <a:pPr marL="0" marR="0" indent="0" algn="ctr" defTabSz="914400" rtl="0" eaLnBrk="1" fontAlgn="auto" latinLnBrk="0" hangingPunct="1">
                        <a:lnSpc>
                          <a:spcPct val="110000"/>
                        </a:lnSpc>
                        <a:spcBef>
                          <a:spcPts val="0"/>
                        </a:spcBef>
                        <a:spcAft>
                          <a:spcPts val="0"/>
                        </a:spcAft>
                        <a:buClrTx/>
                        <a:buSzTx/>
                        <a:buFontTx/>
                        <a:buNone/>
                        <a:defRPr/>
                      </a:pPr>
                      <a:r>
                        <a:rPr lang="en-US" altLang="zh-CN" sz="2400" b="1" kern="1200" spc="50" dirty="0">
                          <a:ln w="11430"/>
                          <a:solidFill>
                            <a:schemeClr val="bg1">
                              <a:lumMod val="95000"/>
                            </a:schemeClr>
                          </a:solidFill>
                          <a:effectLst/>
                          <a:latin typeface="黑体" panose="02010609060101010101" pitchFamily="49" charset="-122"/>
                          <a:ea typeface="黑体" panose="02010609060101010101" pitchFamily="49" charset="-122"/>
                        </a:rPr>
                        <a:t>C</a:t>
                      </a:r>
                      <a:r>
                        <a:rPr lang="zh-CN" altLang="en-US" sz="2400" b="1" kern="1200" spc="50" dirty="0">
                          <a:ln w="11430"/>
                          <a:solidFill>
                            <a:schemeClr val="bg1">
                              <a:lumMod val="95000"/>
                            </a:schemeClr>
                          </a:solidFill>
                          <a:effectLst/>
                          <a:latin typeface="黑体" panose="02010609060101010101" pitchFamily="49" charset="-122"/>
                          <a:ea typeface="黑体" panose="02010609060101010101" pitchFamily="49" charset="-122"/>
                        </a:rPr>
                        <a:t>栋</a:t>
                      </a:r>
                      <a:endParaRPr lang="zh-CN" altLang="en-US" sz="2400" b="1" kern="1200" spc="50" dirty="0">
                        <a:ln w="11430"/>
                        <a:solidFill>
                          <a:schemeClr val="bg1">
                            <a:lumMod val="95000"/>
                          </a:schemeClr>
                        </a:solidFill>
                        <a:effectLst/>
                        <a:latin typeface="黑体" panose="02010609060101010101" pitchFamily="49" charset="-122"/>
                        <a:ea typeface="黑体" panose="02010609060101010101" pitchFamily="49" charset="-122"/>
                        <a:cs typeface="+mn-cs"/>
                      </a:endParaRPr>
                    </a:p>
                  </a:txBody>
                  <a:tcPr marL="91439" marR="91439" marT="45714" marB="4571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89CF"/>
                    </a:solidFill>
                  </a:tcPr>
                </a:tc>
                <a:tc>
                  <a:txBody>
                    <a:bodyPr/>
                    <a:lstStyle/>
                    <a:p>
                      <a:pPr>
                        <a:lnSpc>
                          <a:spcPct val="150000"/>
                        </a:lnSpc>
                      </a:pPr>
                      <a:r>
                        <a:rPr lang="zh-CN" altLang="en-US" sz="1800" b="1" kern="1200" spc="50" dirty="0">
                          <a:ln w="11430"/>
                          <a:solidFill>
                            <a:srgbClr val="0070C0"/>
                          </a:solidFill>
                          <a:effectLst/>
                          <a:latin typeface="黑体" panose="02010609060101010101" pitchFamily="49" charset="-122"/>
                          <a:ea typeface="黑体" panose="02010609060101010101" pitchFamily="49" charset="-122"/>
                          <a:cs typeface="+mn-cs"/>
                        </a:rPr>
                        <a:t>主体结构封顶</a:t>
                      </a:r>
                      <a:endParaRPr lang="en-US" altLang="zh-CN" sz="1800" b="1" kern="1200" spc="50" dirty="0">
                        <a:ln w="11430"/>
                        <a:solidFill>
                          <a:srgbClr val="0070C0"/>
                        </a:solidFill>
                        <a:effectLst/>
                        <a:latin typeface="黑体" panose="02010609060101010101" pitchFamily="49" charset="-122"/>
                        <a:ea typeface="黑体" panose="02010609060101010101" pitchFamily="49" charset="-122"/>
                        <a:cs typeface="+mn-cs"/>
                      </a:endParaRPr>
                    </a:p>
                  </a:txBody>
                  <a:tcPr marL="91439" marR="91439" marT="45714" marB="4571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282D0"/>
                      </a:solidFill>
                      <a:prstDash val="solid"/>
                      <a:round/>
                      <a:headEnd type="none" w="med" len="med"/>
                      <a:tailEnd type="none" w="med" len="med"/>
                    </a:lnT>
                    <a:lnB w="28575" cap="flat" cmpd="sng" algn="ctr">
                      <a:solidFill>
                        <a:srgbClr val="0282D0"/>
                      </a:solidFill>
                      <a:prstDash val="solid"/>
                      <a:round/>
                      <a:headEnd type="none" w="med" len="med"/>
                      <a:tailEnd type="none" w="med" len="med"/>
                    </a:lnB>
                    <a:noFill/>
                  </a:tcPr>
                </a:tc>
                <a:extLst>
                  <a:ext uri="{0D108BD9-81ED-4DB2-BD59-A6C34878D82A}">
                    <a16:rowId xmlns:a16="http://schemas.microsoft.com/office/drawing/2014/main" val="10002"/>
                  </a:ext>
                </a:extLst>
              </a:tr>
              <a:tr h="898922">
                <a:tc>
                  <a:txBody>
                    <a:bodyPr/>
                    <a:lstStyle/>
                    <a:p>
                      <a:pPr marL="0" marR="0" indent="0" algn="ctr" defTabSz="914400" rtl="0" eaLnBrk="1" fontAlgn="auto" latinLnBrk="0" hangingPunct="1">
                        <a:lnSpc>
                          <a:spcPct val="110000"/>
                        </a:lnSpc>
                        <a:spcBef>
                          <a:spcPts val="0"/>
                        </a:spcBef>
                        <a:spcAft>
                          <a:spcPts val="0"/>
                        </a:spcAft>
                        <a:buClrTx/>
                        <a:buSzTx/>
                        <a:buFontTx/>
                        <a:buNone/>
                        <a:defRPr/>
                      </a:pPr>
                      <a:r>
                        <a:rPr lang="en-US" altLang="zh-CN" sz="2400" b="1" kern="1200" spc="50" dirty="0">
                          <a:ln w="11430"/>
                          <a:solidFill>
                            <a:schemeClr val="bg1">
                              <a:lumMod val="95000"/>
                            </a:schemeClr>
                          </a:solidFill>
                          <a:effectLst/>
                          <a:latin typeface="黑体" panose="02010609060101010101" pitchFamily="49" charset="-122"/>
                          <a:ea typeface="黑体" panose="02010609060101010101" pitchFamily="49" charset="-122"/>
                          <a:cs typeface="+mn-cs"/>
                        </a:rPr>
                        <a:t>D</a:t>
                      </a:r>
                      <a:r>
                        <a:rPr lang="zh-CN" altLang="en-US" sz="2400" b="1" kern="1200" spc="50" dirty="0">
                          <a:ln w="11430"/>
                          <a:solidFill>
                            <a:schemeClr val="bg1">
                              <a:lumMod val="95000"/>
                            </a:schemeClr>
                          </a:solidFill>
                          <a:effectLst/>
                          <a:latin typeface="黑体" panose="02010609060101010101" pitchFamily="49" charset="-122"/>
                          <a:ea typeface="黑体" panose="02010609060101010101" pitchFamily="49" charset="-122"/>
                          <a:cs typeface="+mn-cs"/>
                        </a:rPr>
                        <a:t>栋</a:t>
                      </a:r>
                    </a:p>
                  </a:txBody>
                  <a:tcPr marL="91439" marR="91439" marT="45714" marB="4571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89CF"/>
                    </a:solidFill>
                  </a:tcPr>
                </a:tc>
                <a:tc>
                  <a:txBody>
                    <a:bodyPr/>
                    <a:lstStyle/>
                    <a:p>
                      <a:pPr marL="0" marR="0" lvl="0" indent="0" algn="l" defTabSz="913765" rtl="0" eaLnBrk="1" fontAlgn="auto" latinLnBrk="0" hangingPunct="1">
                        <a:lnSpc>
                          <a:spcPct val="150000"/>
                        </a:lnSpc>
                        <a:spcBef>
                          <a:spcPts val="0"/>
                        </a:spcBef>
                        <a:spcAft>
                          <a:spcPts val="0"/>
                        </a:spcAft>
                        <a:buClrTx/>
                        <a:buSzTx/>
                        <a:buFontTx/>
                        <a:buNone/>
                        <a:defRPr/>
                      </a:pPr>
                      <a:r>
                        <a:rPr lang="zh-CN" altLang="en-US" sz="1800" b="1" kern="1200" spc="50" dirty="0">
                          <a:ln w="11430"/>
                          <a:solidFill>
                            <a:srgbClr val="0070C0"/>
                          </a:solidFill>
                          <a:effectLst/>
                          <a:latin typeface="黑体" panose="02010609060101010101" pitchFamily="49" charset="-122"/>
                          <a:ea typeface="黑体" panose="02010609060101010101" pitchFamily="49" charset="-122"/>
                          <a:cs typeface="+mn-cs"/>
                        </a:rPr>
                        <a:t>主体结构封顶</a:t>
                      </a:r>
                      <a:endParaRPr lang="en-US" altLang="zh-CN" sz="1800" b="1" kern="1200" spc="50" dirty="0">
                        <a:ln w="11430"/>
                        <a:solidFill>
                          <a:srgbClr val="0070C0"/>
                        </a:solidFill>
                        <a:effectLst/>
                        <a:latin typeface="黑体" panose="02010609060101010101" pitchFamily="49" charset="-122"/>
                        <a:ea typeface="黑体" panose="02010609060101010101" pitchFamily="49" charset="-122"/>
                        <a:cs typeface="+mn-cs"/>
                      </a:endParaRPr>
                    </a:p>
                  </a:txBody>
                  <a:tcPr marL="91439" marR="91439" marT="45714" marB="45714"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0282D0"/>
                      </a:solidFill>
                      <a:prstDash val="solid"/>
                      <a:round/>
                      <a:headEnd type="none" w="med" len="med"/>
                      <a:tailEnd type="none" w="med" len="med"/>
                    </a:lnT>
                    <a:lnB w="28575" cap="flat" cmpd="sng" algn="ctr">
                      <a:solidFill>
                        <a:srgbClr val="0282D0"/>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7" name="流程图: 数据 1"/>
          <p:cNvSpPr/>
          <p:nvPr/>
        </p:nvSpPr>
        <p:spPr>
          <a:xfrm rot="20361612" flipH="1">
            <a:off x="2711450" y="2760663"/>
            <a:ext cx="900113" cy="70802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0000"/>
              <a:gd name="connsiteY0-2" fmla="*/ 10025 h 10025"/>
              <a:gd name="connsiteX1-3" fmla="*/ 1788 w 10000"/>
              <a:gd name="connsiteY1-4" fmla="*/ 0 h 10025"/>
              <a:gd name="connsiteX2-5" fmla="*/ 10000 w 10000"/>
              <a:gd name="connsiteY2-6" fmla="*/ 25 h 10025"/>
              <a:gd name="connsiteX3-7" fmla="*/ 8000 w 10000"/>
              <a:gd name="connsiteY3-8" fmla="*/ 10025 h 10025"/>
              <a:gd name="connsiteX4-9" fmla="*/ 0 w 10000"/>
              <a:gd name="connsiteY4-10" fmla="*/ 10025 h 10025"/>
              <a:gd name="connsiteX0-11" fmla="*/ 0 w 9753"/>
              <a:gd name="connsiteY0-12" fmla="*/ 11072 h 11072"/>
              <a:gd name="connsiteX1-13" fmla="*/ 1788 w 9753"/>
              <a:gd name="connsiteY1-14" fmla="*/ 1047 h 11072"/>
              <a:gd name="connsiteX2-15" fmla="*/ 9753 w 9753"/>
              <a:gd name="connsiteY2-16" fmla="*/ 0 h 11072"/>
              <a:gd name="connsiteX3-17" fmla="*/ 8000 w 9753"/>
              <a:gd name="connsiteY3-18" fmla="*/ 11072 h 11072"/>
              <a:gd name="connsiteX4-19" fmla="*/ 0 w 9753"/>
              <a:gd name="connsiteY4-20" fmla="*/ 11072 h 11072"/>
              <a:gd name="connsiteX0-21" fmla="*/ 0 w 12228"/>
              <a:gd name="connsiteY0-22" fmla="*/ 10750 h 10750"/>
              <a:gd name="connsiteX1-23" fmla="*/ 4061 w 12228"/>
              <a:gd name="connsiteY1-24" fmla="*/ 946 h 10750"/>
              <a:gd name="connsiteX2-25" fmla="*/ 12228 w 12228"/>
              <a:gd name="connsiteY2-26" fmla="*/ 0 h 10750"/>
              <a:gd name="connsiteX3-27" fmla="*/ 10431 w 12228"/>
              <a:gd name="connsiteY3-28" fmla="*/ 10000 h 10750"/>
              <a:gd name="connsiteX4-29" fmla="*/ 0 w 12228"/>
              <a:gd name="connsiteY4-30" fmla="*/ 10750 h 10750"/>
              <a:gd name="connsiteX0-31" fmla="*/ 0 w 12228"/>
              <a:gd name="connsiteY0-32" fmla="*/ 10750 h 10750"/>
              <a:gd name="connsiteX1-33" fmla="*/ 4061 w 12228"/>
              <a:gd name="connsiteY1-34" fmla="*/ 946 h 10750"/>
              <a:gd name="connsiteX2-35" fmla="*/ 12228 w 12228"/>
              <a:gd name="connsiteY2-36" fmla="*/ 0 h 10750"/>
              <a:gd name="connsiteX3-37" fmla="*/ 9206 w 12228"/>
              <a:gd name="connsiteY3-38" fmla="*/ 8660 h 10750"/>
              <a:gd name="connsiteX4-39" fmla="*/ 0 w 12228"/>
              <a:gd name="connsiteY4-40" fmla="*/ 10750 h 10750"/>
              <a:gd name="connsiteX0-41" fmla="*/ 0 w 12228"/>
              <a:gd name="connsiteY0-42" fmla="*/ 10750 h 10750"/>
              <a:gd name="connsiteX1-43" fmla="*/ 3780 w 12228"/>
              <a:gd name="connsiteY1-44" fmla="*/ 2136 h 10750"/>
              <a:gd name="connsiteX2-45" fmla="*/ 12228 w 12228"/>
              <a:gd name="connsiteY2-46" fmla="*/ 0 h 10750"/>
              <a:gd name="connsiteX3-47" fmla="*/ 9206 w 12228"/>
              <a:gd name="connsiteY3-48" fmla="*/ 8660 h 10750"/>
              <a:gd name="connsiteX4-49" fmla="*/ 0 w 12228"/>
              <a:gd name="connsiteY4-50" fmla="*/ 10750 h 10750"/>
              <a:gd name="connsiteX0-51" fmla="*/ 0 w 11598"/>
              <a:gd name="connsiteY0-52" fmla="*/ 10278 h 10278"/>
              <a:gd name="connsiteX1-53" fmla="*/ 3150 w 11598"/>
              <a:gd name="connsiteY1-54" fmla="*/ 2136 h 10278"/>
              <a:gd name="connsiteX2-55" fmla="*/ 11598 w 11598"/>
              <a:gd name="connsiteY2-56" fmla="*/ 0 h 10278"/>
              <a:gd name="connsiteX3-57" fmla="*/ 8576 w 11598"/>
              <a:gd name="connsiteY3-58" fmla="*/ 8660 h 10278"/>
              <a:gd name="connsiteX4-59" fmla="*/ 0 w 11598"/>
              <a:gd name="connsiteY4-60" fmla="*/ 10278 h 10278"/>
              <a:gd name="connsiteX0-61" fmla="*/ 0 w 11598"/>
              <a:gd name="connsiteY0-62" fmla="*/ 10278 h 10278"/>
              <a:gd name="connsiteX1-63" fmla="*/ 3150 w 11598"/>
              <a:gd name="connsiteY1-64" fmla="*/ 2136 h 10278"/>
              <a:gd name="connsiteX2-65" fmla="*/ 11598 w 11598"/>
              <a:gd name="connsiteY2-66" fmla="*/ 0 h 10278"/>
              <a:gd name="connsiteX3-67" fmla="*/ 7827 w 11598"/>
              <a:gd name="connsiteY3-68" fmla="*/ 9073 h 10278"/>
              <a:gd name="connsiteX4-69" fmla="*/ 0 w 11598"/>
              <a:gd name="connsiteY4-70" fmla="*/ 10278 h 10278"/>
              <a:gd name="connsiteX0-71" fmla="*/ 0 w 11078"/>
              <a:gd name="connsiteY0-72" fmla="*/ 9205 h 9205"/>
              <a:gd name="connsiteX1-73" fmla="*/ 3150 w 11078"/>
              <a:gd name="connsiteY1-74" fmla="*/ 1063 h 9205"/>
              <a:gd name="connsiteX2-75" fmla="*/ 11078 w 11078"/>
              <a:gd name="connsiteY2-76" fmla="*/ 0 h 9205"/>
              <a:gd name="connsiteX3-77" fmla="*/ 7827 w 11078"/>
              <a:gd name="connsiteY3-78" fmla="*/ 8000 h 9205"/>
              <a:gd name="connsiteX4-79" fmla="*/ 0 w 11078"/>
              <a:gd name="connsiteY4-80" fmla="*/ 9205 h 9205"/>
              <a:gd name="connsiteX0-81" fmla="*/ 0 w 10147"/>
              <a:gd name="connsiteY0-82" fmla="*/ 10423 h 10423"/>
              <a:gd name="connsiteX1-83" fmla="*/ 2843 w 10147"/>
              <a:gd name="connsiteY1-84" fmla="*/ 1578 h 10423"/>
              <a:gd name="connsiteX2-85" fmla="*/ 10147 w 10147"/>
              <a:gd name="connsiteY2-86" fmla="*/ 0 h 10423"/>
              <a:gd name="connsiteX3-87" fmla="*/ 7065 w 10147"/>
              <a:gd name="connsiteY3-88" fmla="*/ 9114 h 10423"/>
              <a:gd name="connsiteX4-89" fmla="*/ 0 w 10147"/>
              <a:gd name="connsiteY4-90" fmla="*/ 10423 h 104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47" h="10423">
                <a:moveTo>
                  <a:pt x="0" y="10423"/>
                </a:moveTo>
                <a:lnTo>
                  <a:pt x="2843" y="1578"/>
                </a:lnTo>
                <a:lnTo>
                  <a:pt x="10147" y="0"/>
                </a:lnTo>
                <a:lnTo>
                  <a:pt x="7065" y="9114"/>
                </a:lnTo>
                <a:lnTo>
                  <a:pt x="0" y="10423"/>
                </a:lnTo>
                <a:close/>
              </a:path>
            </a:pathLst>
          </a:custGeom>
          <a:solidFill>
            <a:srgbClr val="577293">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anose="020B0503020204020204" pitchFamily="34" charset="-122"/>
                <a:ea typeface="微软雅黑" panose="020B0503020204020204" pitchFamily="34" charset="-122"/>
              </a:rPr>
              <a:t>A</a:t>
            </a:r>
            <a:r>
              <a:rPr lang="zh-CN" altLang="en-US" sz="2000" dirty="0">
                <a:latin typeface="微软雅黑" panose="020B0503020204020204" pitchFamily="34" charset="-122"/>
                <a:ea typeface="微软雅黑" panose="020B0503020204020204" pitchFamily="34" charset="-122"/>
              </a:rPr>
              <a:t>栋</a:t>
            </a:r>
          </a:p>
        </p:txBody>
      </p:sp>
      <p:sp>
        <p:nvSpPr>
          <p:cNvPr id="8" name="矩形 10"/>
          <p:cNvSpPr/>
          <p:nvPr/>
        </p:nvSpPr>
        <p:spPr>
          <a:xfrm rot="19588719">
            <a:off x="1697038" y="3348038"/>
            <a:ext cx="461962" cy="790575"/>
          </a:xfrm>
          <a:custGeom>
            <a:avLst/>
            <a:gdLst>
              <a:gd name="connsiteX0" fmla="*/ 0 w 901449"/>
              <a:gd name="connsiteY0" fmla="*/ 572973 h 572973"/>
              <a:gd name="connsiteX1" fmla="*/ 143243 w 901449"/>
              <a:gd name="connsiteY1" fmla="*/ 0 h 572973"/>
              <a:gd name="connsiteX2" fmla="*/ 901449 w 901449"/>
              <a:gd name="connsiteY2" fmla="*/ 0 h 572973"/>
              <a:gd name="connsiteX3" fmla="*/ 758206 w 901449"/>
              <a:gd name="connsiteY3" fmla="*/ 572973 h 572973"/>
              <a:gd name="connsiteX4" fmla="*/ 0 w 901449"/>
              <a:gd name="connsiteY4" fmla="*/ 572973 h 572973"/>
              <a:gd name="connsiteX0-1" fmla="*/ 0 w 758206"/>
              <a:gd name="connsiteY0-2" fmla="*/ 575895 h 575895"/>
              <a:gd name="connsiteX1-3" fmla="*/ 143243 w 758206"/>
              <a:gd name="connsiteY1-4" fmla="*/ 2922 h 575895"/>
              <a:gd name="connsiteX2-5" fmla="*/ 493190 w 758206"/>
              <a:gd name="connsiteY2-6" fmla="*/ 0 h 575895"/>
              <a:gd name="connsiteX3-7" fmla="*/ 758206 w 758206"/>
              <a:gd name="connsiteY3-8" fmla="*/ 575895 h 575895"/>
              <a:gd name="connsiteX4-9" fmla="*/ 0 w 758206"/>
              <a:gd name="connsiteY4-10" fmla="*/ 575895 h 575895"/>
              <a:gd name="connsiteX0-11" fmla="*/ 0 w 628606"/>
              <a:gd name="connsiteY0-12" fmla="*/ 575895 h 677308"/>
              <a:gd name="connsiteX1-13" fmla="*/ 143243 w 628606"/>
              <a:gd name="connsiteY1-14" fmla="*/ 2922 h 677308"/>
              <a:gd name="connsiteX2-15" fmla="*/ 493190 w 628606"/>
              <a:gd name="connsiteY2-16" fmla="*/ 0 h 677308"/>
              <a:gd name="connsiteX3-17" fmla="*/ 628606 w 628606"/>
              <a:gd name="connsiteY3-18" fmla="*/ 677308 h 677308"/>
              <a:gd name="connsiteX4-19" fmla="*/ 0 w 628606"/>
              <a:gd name="connsiteY4-20" fmla="*/ 575895 h 677308"/>
              <a:gd name="connsiteX0-21" fmla="*/ 0 w 628606"/>
              <a:gd name="connsiteY0-22" fmla="*/ 631002 h 732415"/>
              <a:gd name="connsiteX1-23" fmla="*/ 244103 w 628606"/>
              <a:gd name="connsiteY1-24" fmla="*/ 0 h 732415"/>
              <a:gd name="connsiteX2-25" fmla="*/ 493190 w 628606"/>
              <a:gd name="connsiteY2-26" fmla="*/ 55107 h 732415"/>
              <a:gd name="connsiteX3-27" fmla="*/ 628606 w 628606"/>
              <a:gd name="connsiteY3-28" fmla="*/ 732415 h 732415"/>
              <a:gd name="connsiteX4-29" fmla="*/ 0 w 628606"/>
              <a:gd name="connsiteY4-30" fmla="*/ 631002 h 732415"/>
              <a:gd name="connsiteX0-31" fmla="*/ 108534 w 384503"/>
              <a:gd name="connsiteY0-32" fmla="*/ 650583 h 732415"/>
              <a:gd name="connsiteX1-33" fmla="*/ 0 w 384503"/>
              <a:gd name="connsiteY1-34" fmla="*/ 0 h 732415"/>
              <a:gd name="connsiteX2-35" fmla="*/ 249087 w 384503"/>
              <a:gd name="connsiteY2-36" fmla="*/ 55107 h 732415"/>
              <a:gd name="connsiteX3-37" fmla="*/ 384503 w 384503"/>
              <a:gd name="connsiteY3-38" fmla="*/ 732415 h 732415"/>
              <a:gd name="connsiteX4-39" fmla="*/ 108534 w 384503"/>
              <a:gd name="connsiteY4-40" fmla="*/ 650583 h 732415"/>
              <a:gd name="connsiteX0-41" fmla="*/ 108534 w 384503"/>
              <a:gd name="connsiteY0-42" fmla="*/ 650583 h 732415"/>
              <a:gd name="connsiteX1-43" fmla="*/ 0 w 384503"/>
              <a:gd name="connsiteY1-44" fmla="*/ 0 h 732415"/>
              <a:gd name="connsiteX2-45" fmla="*/ 269772 w 384503"/>
              <a:gd name="connsiteY2-46" fmla="*/ 77727 h 732415"/>
              <a:gd name="connsiteX3-47" fmla="*/ 384503 w 384503"/>
              <a:gd name="connsiteY3-48" fmla="*/ 732415 h 732415"/>
              <a:gd name="connsiteX4-49" fmla="*/ 108534 w 384503"/>
              <a:gd name="connsiteY4-50" fmla="*/ 650583 h 732415"/>
              <a:gd name="connsiteX0-51" fmla="*/ 141614 w 417583"/>
              <a:gd name="connsiteY0-52" fmla="*/ 681413 h 763245"/>
              <a:gd name="connsiteX1-53" fmla="*/ 0 w 417583"/>
              <a:gd name="connsiteY1-54" fmla="*/ 0 h 763245"/>
              <a:gd name="connsiteX2-55" fmla="*/ 302852 w 417583"/>
              <a:gd name="connsiteY2-56" fmla="*/ 108557 h 763245"/>
              <a:gd name="connsiteX3-57" fmla="*/ 417583 w 417583"/>
              <a:gd name="connsiteY3-58" fmla="*/ 763245 h 763245"/>
              <a:gd name="connsiteX4-59" fmla="*/ 141614 w 417583"/>
              <a:gd name="connsiteY4-60" fmla="*/ 681413 h 763245"/>
              <a:gd name="connsiteX0-61" fmla="*/ 158831 w 434800"/>
              <a:gd name="connsiteY0-62" fmla="*/ 712499 h 794331"/>
              <a:gd name="connsiteX1-63" fmla="*/ 0 w 434800"/>
              <a:gd name="connsiteY1-64" fmla="*/ 0 h 794331"/>
              <a:gd name="connsiteX2-65" fmla="*/ 320069 w 434800"/>
              <a:gd name="connsiteY2-66" fmla="*/ 139643 h 794331"/>
              <a:gd name="connsiteX3-67" fmla="*/ 434800 w 434800"/>
              <a:gd name="connsiteY3-68" fmla="*/ 794331 h 794331"/>
              <a:gd name="connsiteX4-69" fmla="*/ 158831 w 434800"/>
              <a:gd name="connsiteY4-70" fmla="*/ 712499 h 794331"/>
              <a:gd name="connsiteX0-71" fmla="*/ 158831 w 434800"/>
              <a:gd name="connsiteY0-72" fmla="*/ 712499 h 794331"/>
              <a:gd name="connsiteX1-73" fmla="*/ 0 w 434800"/>
              <a:gd name="connsiteY1-74" fmla="*/ 0 h 794331"/>
              <a:gd name="connsiteX2-75" fmla="*/ 360612 w 434800"/>
              <a:gd name="connsiteY2-76" fmla="*/ 90587 h 794331"/>
              <a:gd name="connsiteX3-77" fmla="*/ 434800 w 434800"/>
              <a:gd name="connsiteY3-78" fmla="*/ 794331 h 794331"/>
              <a:gd name="connsiteX4-79" fmla="*/ 158831 w 434800"/>
              <a:gd name="connsiteY4-80" fmla="*/ 712499 h 794331"/>
              <a:gd name="connsiteX0-81" fmla="*/ 158831 w 518304"/>
              <a:gd name="connsiteY0-82" fmla="*/ 712499 h 794075"/>
              <a:gd name="connsiteX1-83" fmla="*/ 0 w 518304"/>
              <a:gd name="connsiteY1-84" fmla="*/ 0 h 794075"/>
              <a:gd name="connsiteX2-85" fmla="*/ 360612 w 518304"/>
              <a:gd name="connsiteY2-86" fmla="*/ 90587 h 794075"/>
              <a:gd name="connsiteX3-87" fmla="*/ 518304 w 518304"/>
              <a:gd name="connsiteY3-88" fmla="*/ 794075 h 794075"/>
              <a:gd name="connsiteX4-89" fmla="*/ 158831 w 518304"/>
              <a:gd name="connsiteY4-90" fmla="*/ 712499 h 794075"/>
              <a:gd name="connsiteX0-91" fmla="*/ 116117 w 475590"/>
              <a:gd name="connsiteY0-92" fmla="*/ 750440 h 832016"/>
              <a:gd name="connsiteX1-93" fmla="*/ 0 w 475590"/>
              <a:gd name="connsiteY1-94" fmla="*/ 0 h 832016"/>
              <a:gd name="connsiteX2-95" fmla="*/ 317898 w 475590"/>
              <a:gd name="connsiteY2-96" fmla="*/ 128528 h 832016"/>
              <a:gd name="connsiteX3-97" fmla="*/ 475590 w 475590"/>
              <a:gd name="connsiteY3-98" fmla="*/ 832016 h 832016"/>
              <a:gd name="connsiteX4-99" fmla="*/ 116117 w 475590"/>
              <a:gd name="connsiteY4-100" fmla="*/ 750440 h 832016"/>
              <a:gd name="connsiteX0-101" fmla="*/ 135342 w 475590"/>
              <a:gd name="connsiteY0-102" fmla="*/ 734812 h 832016"/>
              <a:gd name="connsiteX1-103" fmla="*/ 0 w 475590"/>
              <a:gd name="connsiteY1-104" fmla="*/ 0 h 832016"/>
              <a:gd name="connsiteX2-105" fmla="*/ 317898 w 475590"/>
              <a:gd name="connsiteY2-106" fmla="*/ 128528 h 832016"/>
              <a:gd name="connsiteX3-107" fmla="*/ 475590 w 475590"/>
              <a:gd name="connsiteY3-108" fmla="*/ 832016 h 832016"/>
              <a:gd name="connsiteX4-109" fmla="*/ 135342 w 475590"/>
              <a:gd name="connsiteY4-110" fmla="*/ 734812 h 832016"/>
              <a:gd name="connsiteX0-111" fmla="*/ 135342 w 467145"/>
              <a:gd name="connsiteY0-112" fmla="*/ 734812 h 874300"/>
              <a:gd name="connsiteX1-113" fmla="*/ 0 w 467145"/>
              <a:gd name="connsiteY1-114" fmla="*/ 0 h 874300"/>
              <a:gd name="connsiteX2-115" fmla="*/ 317898 w 467145"/>
              <a:gd name="connsiteY2-116" fmla="*/ 128528 h 874300"/>
              <a:gd name="connsiteX3-117" fmla="*/ 467145 w 467145"/>
              <a:gd name="connsiteY3-118" fmla="*/ 874300 h 874300"/>
              <a:gd name="connsiteX4-119" fmla="*/ 135342 w 467145"/>
              <a:gd name="connsiteY4-120" fmla="*/ 734812 h 874300"/>
              <a:gd name="connsiteX0-121" fmla="*/ 135342 w 503424"/>
              <a:gd name="connsiteY0-122" fmla="*/ 734812 h 831931"/>
              <a:gd name="connsiteX1-123" fmla="*/ 0 w 503424"/>
              <a:gd name="connsiteY1-124" fmla="*/ 0 h 831931"/>
              <a:gd name="connsiteX2-125" fmla="*/ 317898 w 503424"/>
              <a:gd name="connsiteY2-126" fmla="*/ 128528 h 831931"/>
              <a:gd name="connsiteX3-127" fmla="*/ 503424 w 503424"/>
              <a:gd name="connsiteY3-128" fmla="*/ 831930 h 831931"/>
              <a:gd name="connsiteX4-129" fmla="*/ 135342 w 503424"/>
              <a:gd name="connsiteY4-130" fmla="*/ 734812 h 831931"/>
              <a:gd name="connsiteX0-131" fmla="*/ 141696 w 503424"/>
              <a:gd name="connsiteY0-132" fmla="*/ 710327 h 831930"/>
              <a:gd name="connsiteX1-133" fmla="*/ 0 w 503424"/>
              <a:gd name="connsiteY1-134" fmla="*/ 0 h 831930"/>
              <a:gd name="connsiteX2-135" fmla="*/ 317898 w 503424"/>
              <a:gd name="connsiteY2-136" fmla="*/ 128528 h 831930"/>
              <a:gd name="connsiteX3-137" fmla="*/ 503424 w 503424"/>
              <a:gd name="connsiteY3-138" fmla="*/ 831930 h 831930"/>
              <a:gd name="connsiteX4-139" fmla="*/ 141696 w 503424"/>
              <a:gd name="connsiteY4-140" fmla="*/ 710327 h 831930"/>
              <a:gd name="connsiteX0-141" fmla="*/ 141696 w 503424"/>
              <a:gd name="connsiteY0-142" fmla="*/ 710327 h 831930"/>
              <a:gd name="connsiteX1-143" fmla="*/ 0 w 503424"/>
              <a:gd name="connsiteY1-144" fmla="*/ 0 h 831930"/>
              <a:gd name="connsiteX2-145" fmla="*/ 324252 w 503424"/>
              <a:gd name="connsiteY2-146" fmla="*/ 104042 h 831930"/>
              <a:gd name="connsiteX3-147" fmla="*/ 503424 w 503424"/>
              <a:gd name="connsiteY3-148" fmla="*/ 831930 h 831930"/>
              <a:gd name="connsiteX4-149" fmla="*/ 141696 w 503424"/>
              <a:gd name="connsiteY4-150" fmla="*/ 710327 h 831930"/>
              <a:gd name="connsiteX0-151" fmla="*/ 141696 w 479935"/>
              <a:gd name="connsiteY0-152" fmla="*/ 710327 h 854243"/>
              <a:gd name="connsiteX1-153" fmla="*/ 0 w 479935"/>
              <a:gd name="connsiteY1-154" fmla="*/ 0 h 854243"/>
              <a:gd name="connsiteX2-155" fmla="*/ 324252 w 479935"/>
              <a:gd name="connsiteY2-156" fmla="*/ 104042 h 854243"/>
              <a:gd name="connsiteX3-157" fmla="*/ 479935 w 479935"/>
              <a:gd name="connsiteY3-158" fmla="*/ 854243 h 854243"/>
              <a:gd name="connsiteX4-159" fmla="*/ 141696 w 479935"/>
              <a:gd name="connsiteY4-160" fmla="*/ 710327 h 854243"/>
              <a:gd name="connsiteX0-161" fmla="*/ 128825 w 479935"/>
              <a:gd name="connsiteY0-162" fmla="*/ 701468 h 854243"/>
              <a:gd name="connsiteX1-163" fmla="*/ 0 w 479935"/>
              <a:gd name="connsiteY1-164" fmla="*/ 0 h 854243"/>
              <a:gd name="connsiteX2-165" fmla="*/ 324252 w 479935"/>
              <a:gd name="connsiteY2-166" fmla="*/ 104042 h 854243"/>
              <a:gd name="connsiteX3-167" fmla="*/ 479935 w 479935"/>
              <a:gd name="connsiteY3-168" fmla="*/ 854243 h 854243"/>
              <a:gd name="connsiteX4-169" fmla="*/ 128825 w 479935"/>
              <a:gd name="connsiteY4-170" fmla="*/ 701468 h 854243"/>
              <a:gd name="connsiteX0-171" fmla="*/ 128825 w 479935"/>
              <a:gd name="connsiteY0-172" fmla="*/ 701468 h 854243"/>
              <a:gd name="connsiteX1-173" fmla="*/ 0 w 479935"/>
              <a:gd name="connsiteY1-174" fmla="*/ 0 h 854243"/>
              <a:gd name="connsiteX2-175" fmla="*/ 324252 w 479935"/>
              <a:gd name="connsiteY2-176" fmla="*/ 104042 h 854243"/>
              <a:gd name="connsiteX3-177" fmla="*/ 479935 w 479935"/>
              <a:gd name="connsiteY3-178" fmla="*/ 854243 h 854243"/>
              <a:gd name="connsiteX4-179" fmla="*/ 128825 w 479935"/>
              <a:gd name="connsiteY4-180" fmla="*/ 701468 h 85424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79935" h="854243">
                <a:moveTo>
                  <a:pt x="128825" y="701468"/>
                </a:moveTo>
                <a:lnTo>
                  <a:pt x="0" y="0"/>
                </a:lnTo>
                <a:lnTo>
                  <a:pt x="324252" y="104042"/>
                </a:lnTo>
                <a:lnTo>
                  <a:pt x="479935" y="854243"/>
                </a:lnTo>
                <a:lnTo>
                  <a:pt x="128825" y="701468"/>
                </a:lnTo>
                <a:close/>
              </a:path>
            </a:pathLst>
          </a:custGeom>
          <a:solidFill>
            <a:srgbClr val="00B0F0">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anose="020B0503020204020204" pitchFamily="34" charset="-122"/>
                <a:ea typeface="微软雅黑" panose="020B0503020204020204" pitchFamily="34" charset="-122"/>
              </a:rPr>
              <a:t>B</a:t>
            </a:r>
            <a:r>
              <a:rPr lang="zh-CN" altLang="en-US" sz="2000" dirty="0">
                <a:latin typeface="微软雅黑" panose="020B0503020204020204" pitchFamily="34" charset="-122"/>
                <a:ea typeface="微软雅黑" panose="020B0503020204020204" pitchFamily="34" charset="-122"/>
              </a:rPr>
              <a:t>栋</a:t>
            </a:r>
          </a:p>
        </p:txBody>
      </p:sp>
      <p:sp>
        <p:nvSpPr>
          <p:cNvPr id="9" name="平行四边形 12"/>
          <p:cNvSpPr/>
          <p:nvPr/>
        </p:nvSpPr>
        <p:spPr>
          <a:xfrm rot="20070558">
            <a:off x="1934190" y="3230023"/>
            <a:ext cx="709031" cy="293072"/>
          </a:xfrm>
          <a:custGeom>
            <a:avLst/>
            <a:gdLst>
              <a:gd name="connsiteX0" fmla="*/ 0 w 1229812"/>
              <a:gd name="connsiteY0" fmla="*/ 557953 h 557953"/>
              <a:gd name="connsiteX1" fmla="*/ 139488 w 1229812"/>
              <a:gd name="connsiteY1" fmla="*/ 0 h 557953"/>
              <a:gd name="connsiteX2" fmla="*/ 1229812 w 1229812"/>
              <a:gd name="connsiteY2" fmla="*/ 0 h 557953"/>
              <a:gd name="connsiteX3" fmla="*/ 1090324 w 1229812"/>
              <a:gd name="connsiteY3" fmla="*/ 557953 h 557953"/>
              <a:gd name="connsiteX4" fmla="*/ 0 w 1229812"/>
              <a:gd name="connsiteY4" fmla="*/ 557953 h 557953"/>
              <a:gd name="connsiteX0-1" fmla="*/ 0 w 1168006"/>
              <a:gd name="connsiteY0-2" fmla="*/ 557953 h 557953"/>
              <a:gd name="connsiteX1-3" fmla="*/ 139488 w 1168006"/>
              <a:gd name="connsiteY1-4" fmla="*/ 0 h 557953"/>
              <a:gd name="connsiteX2-5" fmla="*/ 1168006 w 1168006"/>
              <a:gd name="connsiteY2-6" fmla="*/ 250552 h 557953"/>
              <a:gd name="connsiteX3-7" fmla="*/ 1090324 w 1168006"/>
              <a:gd name="connsiteY3-8" fmla="*/ 557953 h 557953"/>
              <a:gd name="connsiteX4-9" fmla="*/ 0 w 1168006"/>
              <a:gd name="connsiteY4-10" fmla="*/ 557953 h 557953"/>
              <a:gd name="connsiteX0-11" fmla="*/ 0 w 1215953"/>
              <a:gd name="connsiteY0-12" fmla="*/ 557953 h 557953"/>
              <a:gd name="connsiteX1-13" fmla="*/ 139488 w 1215953"/>
              <a:gd name="connsiteY1-14" fmla="*/ 0 h 557953"/>
              <a:gd name="connsiteX2-15" fmla="*/ 1168006 w 1215953"/>
              <a:gd name="connsiteY2-16" fmla="*/ 250552 h 557953"/>
              <a:gd name="connsiteX3-17" fmla="*/ 1215953 w 1215953"/>
              <a:gd name="connsiteY3-18" fmla="*/ 519020 h 557953"/>
              <a:gd name="connsiteX4-19" fmla="*/ 0 w 1215953"/>
              <a:gd name="connsiteY4-20" fmla="*/ 557953 h 557953"/>
              <a:gd name="connsiteX0-21" fmla="*/ 0 w 1215953"/>
              <a:gd name="connsiteY0-22" fmla="*/ 441758 h 441758"/>
              <a:gd name="connsiteX1-23" fmla="*/ 504117 w 1215953"/>
              <a:gd name="connsiteY1-24" fmla="*/ 0 h 441758"/>
              <a:gd name="connsiteX2-25" fmla="*/ 1168006 w 1215953"/>
              <a:gd name="connsiteY2-26" fmla="*/ 134357 h 441758"/>
              <a:gd name="connsiteX3-27" fmla="*/ 1215953 w 1215953"/>
              <a:gd name="connsiteY3-28" fmla="*/ 402825 h 441758"/>
              <a:gd name="connsiteX4-29" fmla="*/ 0 w 1215953"/>
              <a:gd name="connsiteY4-30" fmla="*/ 441758 h 441758"/>
              <a:gd name="connsiteX0-31" fmla="*/ 1598 w 711836"/>
              <a:gd name="connsiteY0-32" fmla="*/ 279314 h 402825"/>
              <a:gd name="connsiteX1-33" fmla="*/ 0 w 711836"/>
              <a:gd name="connsiteY1-34" fmla="*/ 0 h 402825"/>
              <a:gd name="connsiteX2-35" fmla="*/ 663889 w 711836"/>
              <a:gd name="connsiteY2-36" fmla="*/ 134357 h 402825"/>
              <a:gd name="connsiteX3-37" fmla="*/ 711836 w 711836"/>
              <a:gd name="connsiteY3-38" fmla="*/ 402825 h 402825"/>
              <a:gd name="connsiteX4-39" fmla="*/ 1598 w 711836"/>
              <a:gd name="connsiteY4-40" fmla="*/ 279314 h 402825"/>
              <a:gd name="connsiteX0-41" fmla="*/ 1598 w 711836"/>
              <a:gd name="connsiteY0-42" fmla="*/ 279314 h 402825"/>
              <a:gd name="connsiteX1-43" fmla="*/ 0 w 711836"/>
              <a:gd name="connsiteY1-44" fmla="*/ 0 h 402825"/>
              <a:gd name="connsiteX2-45" fmla="*/ 657490 w 711836"/>
              <a:gd name="connsiteY2-46" fmla="*/ 147778 h 402825"/>
              <a:gd name="connsiteX3-47" fmla="*/ 711836 w 711836"/>
              <a:gd name="connsiteY3-48" fmla="*/ 402825 h 402825"/>
              <a:gd name="connsiteX4-49" fmla="*/ 1598 w 711836"/>
              <a:gd name="connsiteY4-50" fmla="*/ 279314 h 402825"/>
              <a:gd name="connsiteX0-51" fmla="*/ 33593 w 743831"/>
              <a:gd name="connsiteY0-52" fmla="*/ 212209 h 335720"/>
              <a:gd name="connsiteX1-53" fmla="*/ 0 w 743831"/>
              <a:gd name="connsiteY1-54" fmla="*/ 0 h 335720"/>
              <a:gd name="connsiteX2-55" fmla="*/ 689485 w 743831"/>
              <a:gd name="connsiteY2-56" fmla="*/ 80673 h 335720"/>
              <a:gd name="connsiteX3-57" fmla="*/ 743831 w 743831"/>
              <a:gd name="connsiteY3-58" fmla="*/ 335720 h 335720"/>
              <a:gd name="connsiteX4-59" fmla="*/ 33593 w 743831"/>
              <a:gd name="connsiteY4-60" fmla="*/ 212209 h 335720"/>
              <a:gd name="connsiteX0-61" fmla="*/ 33593 w 743831"/>
              <a:gd name="connsiteY0-62" fmla="*/ 212209 h 335720"/>
              <a:gd name="connsiteX1-63" fmla="*/ 0 w 743831"/>
              <a:gd name="connsiteY1-64" fmla="*/ 0 h 335720"/>
              <a:gd name="connsiteX2-65" fmla="*/ 694243 w 743831"/>
              <a:gd name="connsiteY2-66" fmla="*/ 157064 h 335720"/>
              <a:gd name="connsiteX3-67" fmla="*/ 743831 w 743831"/>
              <a:gd name="connsiteY3-68" fmla="*/ 335720 h 335720"/>
              <a:gd name="connsiteX4-69" fmla="*/ 33593 w 743831"/>
              <a:gd name="connsiteY4-70" fmla="*/ 212209 h 335720"/>
              <a:gd name="connsiteX0-71" fmla="*/ 33593 w 743831"/>
              <a:gd name="connsiteY0-72" fmla="*/ 212209 h 335720"/>
              <a:gd name="connsiteX1-73" fmla="*/ 0 w 743831"/>
              <a:gd name="connsiteY1-74" fmla="*/ 0 h 335720"/>
              <a:gd name="connsiteX2-75" fmla="*/ 723036 w 743831"/>
              <a:gd name="connsiteY2-76" fmla="*/ 96670 h 335720"/>
              <a:gd name="connsiteX3-77" fmla="*/ 743831 w 743831"/>
              <a:gd name="connsiteY3-78" fmla="*/ 335720 h 335720"/>
              <a:gd name="connsiteX4-79" fmla="*/ 33593 w 743831"/>
              <a:gd name="connsiteY4-80" fmla="*/ 212209 h 335720"/>
              <a:gd name="connsiteX0-81" fmla="*/ 33593 w 743831"/>
              <a:gd name="connsiteY0-82" fmla="*/ 212209 h 335720"/>
              <a:gd name="connsiteX1-83" fmla="*/ 0 w 743831"/>
              <a:gd name="connsiteY1-84" fmla="*/ 0 h 335720"/>
              <a:gd name="connsiteX2-85" fmla="*/ 710238 w 743831"/>
              <a:gd name="connsiteY2-86" fmla="*/ 123512 h 335720"/>
              <a:gd name="connsiteX3-87" fmla="*/ 743831 w 743831"/>
              <a:gd name="connsiteY3-88" fmla="*/ 335720 h 335720"/>
              <a:gd name="connsiteX4-89" fmla="*/ 33593 w 743831"/>
              <a:gd name="connsiteY4-90" fmla="*/ 212209 h 335720"/>
              <a:gd name="connsiteX0-91" fmla="*/ 37727 w 747965"/>
              <a:gd name="connsiteY0-92" fmla="*/ 255359 h 378870"/>
              <a:gd name="connsiteX1-93" fmla="*/ 0 w 747965"/>
              <a:gd name="connsiteY1-94" fmla="*/ 0 h 378870"/>
              <a:gd name="connsiteX2-95" fmla="*/ 714372 w 747965"/>
              <a:gd name="connsiteY2-96" fmla="*/ 166662 h 378870"/>
              <a:gd name="connsiteX3-97" fmla="*/ 747965 w 747965"/>
              <a:gd name="connsiteY3-98" fmla="*/ 378870 h 378870"/>
              <a:gd name="connsiteX4-99" fmla="*/ 37727 w 747965"/>
              <a:gd name="connsiteY4-100" fmla="*/ 255359 h 378870"/>
              <a:gd name="connsiteX0-101" fmla="*/ 63634 w 747965"/>
              <a:gd name="connsiteY0-102" fmla="*/ 218297 h 378870"/>
              <a:gd name="connsiteX1-103" fmla="*/ 0 w 747965"/>
              <a:gd name="connsiteY1-104" fmla="*/ 0 h 378870"/>
              <a:gd name="connsiteX2-105" fmla="*/ 714372 w 747965"/>
              <a:gd name="connsiteY2-106" fmla="*/ 166662 h 378870"/>
              <a:gd name="connsiteX3-107" fmla="*/ 747965 w 747965"/>
              <a:gd name="connsiteY3-108" fmla="*/ 378870 h 378870"/>
              <a:gd name="connsiteX4-109" fmla="*/ 63634 w 747965"/>
              <a:gd name="connsiteY4-110" fmla="*/ 218297 h 378870"/>
              <a:gd name="connsiteX0-111" fmla="*/ 63634 w 764274"/>
              <a:gd name="connsiteY0-112" fmla="*/ 218297 h 361937"/>
              <a:gd name="connsiteX1-113" fmla="*/ 0 w 764274"/>
              <a:gd name="connsiteY1-114" fmla="*/ 0 h 361937"/>
              <a:gd name="connsiteX2-115" fmla="*/ 714372 w 764274"/>
              <a:gd name="connsiteY2-116" fmla="*/ 166662 h 361937"/>
              <a:gd name="connsiteX3-117" fmla="*/ 764274 w 764274"/>
              <a:gd name="connsiteY3-118" fmla="*/ 361937 h 361937"/>
              <a:gd name="connsiteX4-119" fmla="*/ 63634 w 764274"/>
              <a:gd name="connsiteY4-120" fmla="*/ 218297 h 361937"/>
              <a:gd name="connsiteX0-121" fmla="*/ 63634 w 764274"/>
              <a:gd name="connsiteY0-122" fmla="*/ 218297 h 361937"/>
              <a:gd name="connsiteX1-123" fmla="*/ 0 w 764274"/>
              <a:gd name="connsiteY1-124" fmla="*/ 0 h 361937"/>
              <a:gd name="connsiteX2-125" fmla="*/ 697440 w 764274"/>
              <a:gd name="connsiteY2-126" fmla="*/ 150353 h 361937"/>
              <a:gd name="connsiteX3-127" fmla="*/ 764274 w 764274"/>
              <a:gd name="connsiteY3-128" fmla="*/ 361937 h 361937"/>
              <a:gd name="connsiteX4-129" fmla="*/ 63634 w 764274"/>
              <a:gd name="connsiteY4-130" fmla="*/ 218297 h 361937"/>
              <a:gd name="connsiteX0-131" fmla="*/ 63634 w 764274"/>
              <a:gd name="connsiteY0-132" fmla="*/ 218297 h 361937"/>
              <a:gd name="connsiteX1-133" fmla="*/ 0 w 764274"/>
              <a:gd name="connsiteY1-134" fmla="*/ 0 h 361937"/>
              <a:gd name="connsiteX2-135" fmla="*/ 667711 w 764274"/>
              <a:gd name="connsiteY2-136" fmla="*/ 160886 h 361937"/>
              <a:gd name="connsiteX3-137" fmla="*/ 764274 w 764274"/>
              <a:gd name="connsiteY3-138" fmla="*/ 361937 h 361937"/>
              <a:gd name="connsiteX4-139" fmla="*/ 63634 w 764274"/>
              <a:gd name="connsiteY4-140" fmla="*/ 218297 h 361937"/>
              <a:gd name="connsiteX0-141" fmla="*/ 63634 w 764274"/>
              <a:gd name="connsiteY0-142" fmla="*/ 218297 h 361937"/>
              <a:gd name="connsiteX1-143" fmla="*/ 0 w 764274"/>
              <a:gd name="connsiteY1-144" fmla="*/ 0 h 361937"/>
              <a:gd name="connsiteX2-145" fmla="*/ 667711 w 764274"/>
              <a:gd name="connsiteY2-146" fmla="*/ 160886 h 361937"/>
              <a:gd name="connsiteX3-147" fmla="*/ 764274 w 764274"/>
              <a:gd name="connsiteY3-148" fmla="*/ 361937 h 361937"/>
              <a:gd name="connsiteX4-149" fmla="*/ 161861 w 764274"/>
              <a:gd name="connsiteY4-150" fmla="*/ 225615 h 361937"/>
              <a:gd name="connsiteX5" fmla="*/ 63634 w 764274"/>
              <a:gd name="connsiteY5" fmla="*/ 218297 h 361937"/>
              <a:gd name="connsiteX0-151" fmla="*/ 63634 w 764274"/>
              <a:gd name="connsiteY0-152" fmla="*/ 218297 h 361937"/>
              <a:gd name="connsiteX1-153" fmla="*/ 0 w 764274"/>
              <a:gd name="connsiteY1-154" fmla="*/ 0 h 361937"/>
              <a:gd name="connsiteX2-155" fmla="*/ 687917 w 764274"/>
              <a:gd name="connsiteY2-156" fmla="*/ 160500 h 361937"/>
              <a:gd name="connsiteX3-157" fmla="*/ 764274 w 764274"/>
              <a:gd name="connsiteY3-158" fmla="*/ 361937 h 361937"/>
              <a:gd name="connsiteX4-159" fmla="*/ 161861 w 764274"/>
              <a:gd name="connsiteY4-160" fmla="*/ 225615 h 361937"/>
              <a:gd name="connsiteX5-161" fmla="*/ 63634 w 764274"/>
              <a:gd name="connsiteY5-162" fmla="*/ 218297 h 361937"/>
              <a:gd name="connsiteX0-163" fmla="*/ 63634 w 812844"/>
              <a:gd name="connsiteY0-164" fmla="*/ 218297 h 365139"/>
              <a:gd name="connsiteX1-165" fmla="*/ 0 w 812844"/>
              <a:gd name="connsiteY1-166" fmla="*/ 0 h 365139"/>
              <a:gd name="connsiteX2-167" fmla="*/ 687917 w 812844"/>
              <a:gd name="connsiteY2-168" fmla="*/ 160500 h 365139"/>
              <a:gd name="connsiteX3-169" fmla="*/ 812844 w 812844"/>
              <a:gd name="connsiteY3-170" fmla="*/ 365139 h 365139"/>
              <a:gd name="connsiteX4-171" fmla="*/ 161861 w 812844"/>
              <a:gd name="connsiteY4-172" fmla="*/ 225615 h 365139"/>
              <a:gd name="connsiteX5-173" fmla="*/ 63634 w 812844"/>
              <a:gd name="connsiteY5-174" fmla="*/ 218297 h 365139"/>
              <a:gd name="connsiteX0-175" fmla="*/ 55476 w 804686"/>
              <a:gd name="connsiteY0-176" fmla="*/ 214320 h 361162"/>
              <a:gd name="connsiteX1-177" fmla="*/ 0 w 804686"/>
              <a:gd name="connsiteY1-178" fmla="*/ 0 h 361162"/>
              <a:gd name="connsiteX2-179" fmla="*/ 679759 w 804686"/>
              <a:gd name="connsiteY2-180" fmla="*/ 156523 h 361162"/>
              <a:gd name="connsiteX3-181" fmla="*/ 804686 w 804686"/>
              <a:gd name="connsiteY3-182" fmla="*/ 361162 h 361162"/>
              <a:gd name="connsiteX4-183" fmla="*/ 153703 w 804686"/>
              <a:gd name="connsiteY4-184" fmla="*/ 221638 h 361162"/>
              <a:gd name="connsiteX5-185" fmla="*/ 55476 w 804686"/>
              <a:gd name="connsiteY5-186" fmla="*/ 214320 h 361162"/>
              <a:gd name="connsiteX0-187" fmla="*/ 91999 w 804686"/>
              <a:gd name="connsiteY0-188" fmla="*/ 221886 h 361162"/>
              <a:gd name="connsiteX1-189" fmla="*/ 0 w 804686"/>
              <a:gd name="connsiteY1-190" fmla="*/ 0 h 361162"/>
              <a:gd name="connsiteX2-191" fmla="*/ 679759 w 804686"/>
              <a:gd name="connsiteY2-192" fmla="*/ 156523 h 361162"/>
              <a:gd name="connsiteX3-193" fmla="*/ 804686 w 804686"/>
              <a:gd name="connsiteY3-194" fmla="*/ 361162 h 361162"/>
              <a:gd name="connsiteX4-195" fmla="*/ 153703 w 804686"/>
              <a:gd name="connsiteY4-196" fmla="*/ 221638 h 361162"/>
              <a:gd name="connsiteX5-197" fmla="*/ 91999 w 804686"/>
              <a:gd name="connsiteY5-198" fmla="*/ 221886 h 361162"/>
              <a:gd name="connsiteX0-199" fmla="*/ 91999 w 804686"/>
              <a:gd name="connsiteY0-200" fmla="*/ 221886 h 361162"/>
              <a:gd name="connsiteX1-201" fmla="*/ 0 w 804686"/>
              <a:gd name="connsiteY1-202" fmla="*/ 0 h 361162"/>
              <a:gd name="connsiteX2-203" fmla="*/ 776828 w 804686"/>
              <a:gd name="connsiteY2-204" fmla="*/ 154537 h 361162"/>
              <a:gd name="connsiteX3-205" fmla="*/ 804686 w 804686"/>
              <a:gd name="connsiteY3-206" fmla="*/ 361162 h 361162"/>
              <a:gd name="connsiteX4-207" fmla="*/ 153703 w 804686"/>
              <a:gd name="connsiteY4-208" fmla="*/ 221638 h 361162"/>
              <a:gd name="connsiteX5-209" fmla="*/ 91999 w 804686"/>
              <a:gd name="connsiteY5-210" fmla="*/ 221886 h 361162"/>
              <a:gd name="connsiteX0-211" fmla="*/ 91999 w 804686"/>
              <a:gd name="connsiteY0-212" fmla="*/ 221886 h 361162"/>
              <a:gd name="connsiteX1-213" fmla="*/ 0 w 804686"/>
              <a:gd name="connsiteY1-214" fmla="*/ 0 h 361162"/>
              <a:gd name="connsiteX2-215" fmla="*/ 702911 w 804686"/>
              <a:gd name="connsiteY2-216" fmla="*/ 147577 h 361162"/>
              <a:gd name="connsiteX3-217" fmla="*/ 804686 w 804686"/>
              <a:gd name="connsiteY3-218" fmla="*/ 361162 h 361162"/>
              <a:gd name="connsiteX4-219" fmla="*/ 153703 w 804686"/>
              <a:gd name="connsiteY4-220" fmla="*/ 221638 h 361162"/>
              <a:gd name="connsiteX5-221" fmla="*/ 91999 w 804686"/>
              <a:gd name="connsiteY5-222" fmla="*/ 221886 h 361162"/>
              <a:gd name="connsiteX0-223" fmla="*/ 91999 w 804686"/>
              <a:gd name="connsiteY0-224" fmla="*/ 221886 h 361162"/>
              <a:gd name="connsiteX1-225" fmla="*/ 0 w 804686"/>
              <a:gd name="connsiteY1-226" fmla="*/ 0 h 361162"/>
              <a:gd name="connsiteX2-227" fmla="*/ 737639 w 804686"/>
              <a:gd name="connsiteY2-228" fmla="*/ 134157 h 361162"/>
              <a:gd name="connsiteX3-229" fmla="*/ 804686 w 804686"/>
              <a:gd name="connsiteY3-230" fmla="*/ 361162 h 361162"/>
              <a:gd name="connsiteX4-231" fmla="*/ 153703 w 804686"/>
              <a:gd name="connsiteY4-232" fmla="*/ 221638 h 361162"/>
              <a:gd name="connsiteX5-233" fmla="*/ 91999 w 804686"/>
              <a:gd name="connsiteY5-234" fmla="*/ 221886 h 361162"/>
              <a:gd name="connsiteX0-235" fmla="*/ 91999 w 828202"/>
              <a:gd name="connsiteY0-236" fmla="*/ 221886 h 373390"/>
              <a:gd name="connsiteX1-237" fmla="*/ 0 w 828202"/>
              <a:gd name="connsiteY1-238" fmla="*/ 0 h 373390"/>
              <a:gd name="connsiteX2-239" fmla="*/ 737639 w 828202"/>
              <a:gd name="connsiteY2-240" fmla="*/ 134157 h 373390"/>
              <a:gd name="connsiteX3-241" fmla="*/ 828202 w 828202"/>
              <a:gd name="connsiteY3-242" fmla="*/ 373390 h 373390"/>
              <a:gd name="connsiteX4-243" fmla="*/ 153703 w 828202"/>
              <a:gd name="connsiteY4-244" fmla="*/ 221638 h 373390"/>
              <a:gd name="connsiteX5-245" fmla="*/ 91999 w 828202"/>
              <a:gd name="connsiteY5-246" fmla="*/ 221886 h 37339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61" y="connsiteY5-162"/>
              </a:cxn>
            </a:cxnLst>
            <a:rect l="l" t="t" r="r" b="b"/>
            <a:pathLst>
              <a:path w="828202" h="373390">
                <a:moveTo>
                  <a:pt x="91999" y="221886"/>
                </a:moveTo>
                <a:cubicBezTo>
                  <a:pt x="91466" y="128781"/>
                  <a:pt x="533" y="93105"/>
                  <a:pt x="0" y="0"/>
                </a:cubicBezTo>
                <a:lnTo>
                  <a:pt x="737639" y="134157"/>
                </a:lnTo>
                <a:lnTo>
                  <a:pt x="828202" y="373390"/>
                </a:lnTo>
                <a:cubicBezTo>
                  <a:pt x="617240" y="331576"/>
                  <a:pt x="364665" y="263452"/>
                  <a:pt x="153703" y="221638"/>
                </a:cubicBezTo>
                <a:lnTo>
                  <a:pt x="91999" y="221886"/>
                </a:lnTo>
                <a:close/>
              </a:path>
            </a:pathLst>
          </a:custGeom>
          <a:solidFill>
            <a:srgbClr val="7030A0">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perspectiveRelaxed"/>
              <a:lightRig rig="threePt" dir="t"/>
            </a:scene3d>
          </a:bodyPr>
          <a:lstStyle/>
          <a:p>
            <a:pPr algn="ctr" fontAlgn="auto">
              <a:spcBef>
                <a:spcPts val="0"/>
              </a:spcBef>
              <a:spcAft>
                <a:spcPts val="0"/>
              </a:spcAft>
              <a:defRPr/>
            </a:pPr>
            <a:r>
              <a:rPr lang="en-US" altLang="zh-CN" sz="2000" dirty="0">
                <a:latin typeface="微软雅黑" panose="020B0503020204020204" pitchFamily="34" charset="-122"/>
                <a:ea typeface="微软雅黑" panose="020B0503020204020204" pitchFamily="34" charset="-122"/>
              </a:rPr>
              <a:t>C</a:t>
            </a:r>
            <a:r>
              <a:rPr lang="zh-CN" altLang="en-US" sz="2000" dirty="0">
                <a:latin typeface="微软雅黑" panose="020B0503020204020204" pitchFamily="34" charset="-122"/>
                <a:ea typeface="微软雅黑" panose="020B0503020204020204" pitchFamily="34" charset="-122"/>
              </a:rPr>
              <a:t>栋</a:t>
            </a:r>
          </a:p>
        </p:txBody>
      </p:sp>
      <p:sp>
        <p:nvSpPr>
          <p:cNvPr id="10" name="平行四边形 13"/>
          <p:cNvSpPr/>
          <p:nvPr/>
        </p:nvSpPr>
        <p:spPr>
          <a:xfrm rot="20762620">
            <a:off x="2401888" y="4167188"/>
            <a:ext cx="1352550" cy="214312"/>
          </a:xfrm>
          <a:custGeom>
            <a:avLst/>
            <a:gdLst>
              <a:gd name="connsiteX0" fmla="*/ 0 w 1329000"/>
              <a:gd name="connsiteY0" fmla="*/ 218670 h 218670"/>
              <a:gd name="connsiteX1" fmla="*/ 54668 w 1329000"/>
              <a:gd name="connsiteY1" fmla="*/ 0 h 218670"/>
              <a:gd name="connsiteX2" fmla="*/ 1329000 w 1329000"/>
              <a:gd name="connsiteY2" fmla="*/ 0 h 218670"/>
              <a:gd name="connsiteX3" fmla="*/ 1274333 w 1329000"/>
              <a:gd name="connsiteY3" fmla="*/ 218670 h 218670"/>
              <a:gd name="connsiteX4" fmla="*/ 0 w 1329000"/>
              <a:gd name="connsiteY4" fmla="*/ 218670 h 218670"/>
              <a:gd name="connsiteX0-1" fmla="*/ 0 w 1389767"/>
              <a:gd name="connsiteY0-2" fmla="*/ 218670 h 247358"/>
              <a:gd name="connsiteX1-3" fmla="*/ 54668 w 1389767"/>
              <a:gd name="connsiteY1-4" fmla="*/ 0 h 247358"/>
              <a:gd name="connsiteX2-5" fmla="*/ 1329000 w 1389767"/>
              <a:gd name="connsiteY2-6" fmla="*/ 0 h 247358"/>
              <a:gd name="connsiteX3-7" fmla="*/ 1389767 w 1389767"/>
              <a:gd name="connsiteY3-8" fmla="*/ 247358 h 247358"/>
              <a:gd name="connsiteX4-9" fmla="*/ 0 w 1389767"/>
              <a:gd name="connsiteY4-10" fmla="*/ 218670 h 247358"/>
              <a:gd name="connsiteX0-11" fmla="*/ 0 w 1389767"/>
              <a:gd name="connsiteY0-12" fmla="*/ 218670 h 247358"/>
              <a:gd name="connsiteX1-13" fmla="*/ 54668 w 1389767"/>
              <a:gd name="connsiteY1-14" fmla="*/ 0 h 247358"/>
              <a:gd name="connsiteX2-15" fmla="*/ 1246138 w 1389767"/>
              <a:gd name="connsiteY2-16" fmla="*/ 56010 h 247358"/>
              <a:gd name="connsiteX3-17" fmla="*/ 1389767 w 1389767"/>
              <a:gd name="connsiteY3-18" fmla="*/ 247358 h 247358"/>
              <a:gd name="connsiteX4-19" fmla="*/ 0 w 1389767"/>
              <a:gd name="connsiteY4-20" fmla="*/ 218670 h 247358"/>
              <a:gd name="connsiteX0-21" fmla="*/ 57096 w 1335099"/>
              <a:gd name="connsiteY0-22" fmla="*/ 200484 h 247358"/>
              <a:gd name="connsiteX1-23" fmla="*/ 0 w 1335099"/>
              <a:gd name="connsiteY1-24" fmla="*/ 0 h 247358"/>
              <a:gd name="connsiteX2-25" fmla="*/ 1191470 w 1335099"/>
              <a:gd name="connsiteY2-26" fmla="*/ 56010 h 247358"/>
              <a:gd name="connsiteX3-27" fmla="*/ 1335099 w 1335099"/>
              <a:gd name="connsiteY3-28" fmla="*/ 247358 h 247358"/>
              <a:gd name="connsiteX4-29" fmla="*/ 57096 w 1335099"/>
              <a:gd name="connsiteY4-30" fmla="*/ 200484 h 247358"/>
              <a:gd name="connsiteX0-31" fmla="*/ 35451 w 1313454"/>
              <a:gd name="connsiteY0-32" fmla="*/ 195105 h 241979"/>
              <a:gd name="connsiteX1-33" fmla="*/ 0 w 1313454"/>
              <a:gd name="connsiteY1-34" fmla="*/ 0 h 241979"/>
              <a:gd name="connsiteX2-35" fmla="*/ 1169825 w 1313454"/>
              <a:gd name="connsiteY2-36" fmla="*/ 50631 h 241979"/>
              <a:gd name="connsiteX3-37" fmla="*/ 1313454 w 1313454"/>
              <a:gd name="connsiteY3-38" fmla="*/ 241979 h 241979"/>
              <a:gd name="connsiteX4-39" fmla="*/ 35451 w 1313454"/>
              <a:gd name="connsiteY4-40" fmla="*/ 195105 h 241979"/>
              <a:gd name="connsiteX0-41" fmla="*/ 33615 w 1313454"/>
              <a:gd name="connsiteY0-42" fmla="*/ 171669 h 241979"/>
              <a:gd name="connsiteX1-43" fmla="*/ 0 w 1313454"/>
              <a:gd name="connsiteY1-44" fmla="*/ 0 h 241979"/>
              <a:gd name="connsiteX2-45" fmla="*/ 1169825 w 1313454"/>
              <a:gd name="connsiteY2-46" fmla="*/ 50631 h 241979"/>
              <a:gd name="connsiteX3-47" fmla="*/ 1313454 w 1313454"/>
              <a:gd name="connsiteY3-48" fmla="*/ 241979 h 241979"/>
              <a:gd name="connsiteX4-49" fmla="*/ 33615 w 1313454"/>
              <a:gd name="connsiteY4-50" fmla="*/ 171669 h 241979"/>
              <a:gd name="connsiteX0-51" fmla="*/ 64352 w 1313454"/>
              <a:gd name="connsiteY0-52" fmla="*/ 232930 h 241979"/>
              <a:gd name="connsiteX1-53" fmla="*/ 0 w 1313454"/>
              <a:gd name="connsiteY1-54" fmla="*/ 0 h 241979"/>
              <a:gd name="connsiteX2-55" fmla="*/ 1169825 w 1313454"/>
              <a:gd name="connsiteY2-56" fmla="*/ 50631 h 241979"/>
              <a:gd name="connsiteX3-57" fmla="*/ 1313454 w 1313454"/>
              <a:gd name="connsiteY3-58" fmla="*/ 241979 h 241979"/>
              <a:gd name="connsiteX4-59" fmla="*/ 64352 w 1313454"/>
              <a:gd name="connsiteY4-60" fmla="*/ 232930 h 241979"/>
              <a:gd name="connsiteX0-61" fmla="*/ 71524 w 1320626"/>
              <a:gd name="connsiteY0-62" fmla="*/ 204072 h 213121"/>
              <a:gd name="connsiteX1-63" fmla="*/ 0 w 1320626"/>
              <a:gd name="connsiteY1-64" fmla="*/ 0 h 213121"/>
              <a:gd name="connsiteX2-65" fmla="*/ 1176997 w 1320626"/>
              <a:gd name="connsiteY2-66" fmla="*/ 21773 h 213121"/>
              <a:gd name="connsiteX3-67" fmla="*/ 1320626 w 1320626"/>
              <a:gd name="connsiteY3-68" fmla="*/ 213121 h 213121"/>
              <a:gd name="connsiteX4-69" fmla="*/ 71524 w 1320626"/>
              <a:gd name="connsiteY4-70" fmla="*/ 204072 h 213121"/>
              <a:gd name="connsiteX0-71" fmla="*/ 28236 w 1320626"/>
              <a:gd name="connsiteY0-72" fmla="*/ 193314 h 213121"/>
              <a:gd name="connsiteX1-73" fmla="*/ 0 w 1320626"/>
              <a:gd name="connsiteY1-74" fmla="*/ 0 h 213121"/>
              <a:gd name="connsiteX2-75" fmla="*/ 1176997 w 1320626"/>
              <a:gd name="connsiteY2-76" fmla="*/ 21773 h 213121"/>
              <a:gd name="connsiteX3-77" fmla="*/ 1320626 w 1320626"/>
              <a:gd name="connsiteY3-78" fmla="*/ 213121 h 213121"/>
              <a:gd name="connsiteX4-79" fmla="*/ 28236 w 1320626"/>
              <a:gd name="connsiteY4-80" fmla="*/ 193314 h 213121"/>
              <a:gd name="connsiteX0-81" fmla="*/ 0 w 1351901"/>
              <a:gd name="connsiteY0-82" fmla="*/ 186185 h 213121"/>
              <a:gd name="connsiteX1-83" fmla="*/ 31275 w 1351901"/>
              <a:gd name="connsiteY1-84" fmla="*/ 0 h 213121"/>
              <a:gd name="connsiteX2-85" fmla="*/ 1208272 w 1351901"/>
              <a:gd name="connsiteY2-86" fmla="*/ 21773 h 213121"/>
              <a:gd name="connsiteX3-87" fmla="*/ 1351901 w 1351901"/>
              <a:gd name="connsiteY3-88" fmla="*/ 213121 h 213121"/>
              <a:gd name="connsiteX4-89" fmla="*/ 0 w 1351901"/>
              <a:gd name="connsiteY4-90" fmla="*/ 186185 h 21312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51901" h="213121">
                <a:moveTo>
                  <a:pt x="0" y="186185"/>
                </a:moveTo>
                <a:lnTo>
                  <a:pt x="31275" y="0"/>
                </a:lnTo>
                <a:lnTo>
                  <a:pt x="1208272" y="21773"/>
                </a:lnTo>
                <a:lnTo>
                  <a:pt x="1351901" y="213121"/>
                </a:lnTo>
                <a:lnTo>
                  <a:pt x="0" y="186185"/>
                </a:lnTo>
                <a:close/>
              </a:path>
            </a:pathLst>
          </a:custGeom>
          <a:solidFill>
            <a:srgbClr val="6161D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dirty="0">
                <a:latin typeface="微软雅黑" panose="020B0503020204020204" pitchFamily="34" charset="-122"/>
                <a:ea typeface="微软雅黑" panose="020B0503020204020204" pitchFamily="34" charset="-122"/>
              </a:rPr>
              <a:t>D</a:t>
            </a:r>
            <a:r>
              <a:rPr lang="zh-CN" altLang="en-US" sz="2000" dirty="0">
                <a:latin typeface="微软雅黑" panose="020B0503020204020204" pitchFamily="34" charset="-122"/>
                <a:ea typeface="微软雅黑" panose="020B0503020204020204" pitchFamily="34" charset="-122"/>
              </a:rPr>
              <a:t>栋</a:t>
            </a:r>
          </a:p>
        </p:txBody>
      </p:sp>
      <p:pic>
        <p:nvPicPr>
          <p:cNvPr id="22" name="图片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1789113"/>
            <a:ext cx="560705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90" name="Rectangle 39"/>
          <p:cNvSpPr>
            <a:spLocks noChangeArrowheads="1"/>
          </p:cNvSpPr>
          <p:nvPr/>
        </p:nvSpPr>
        <p:spPr bwMode="auto">
          <a:xfrm>
            <a:off x="241300" y="1844675"/>
            <a:ext cx="4830763" cy="646113"/>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a:t>
            </a:r>
            <a:r>
              <a:rPr lang="zh-CN" altLang="en-US" b="1" dirty="0">
                <a:solidFill>
                  <a:schemeClr val="tx1">
                    <a:lumMod val="50000"/>
                  </a:schemeClr>
                </a:solidFill>
                <a:latin typeface="黑体" panose="02010609060101010101" pitchFamily="49" charset="-122"/>
                <a:ea typeface="黑体" panose="02010609060101010101" pitchFamily="49" charset="-122"/>
              </a:rPr>
              <a:t>对施工现场的生产、办公和主要耗能施工设备设有节能的控制措施</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1" name="矩形 3"/>
          <p:cNvSpPr>
            <a:spLocks noChangeArrowheads="1"/>
          </p:cNvSpPr>
          <p:nvPr/>
        </p:nvSpPr>
        <p:spPr bwMode="auto">
          <a:xfrm>
            <a:off x="311150" y="2428875"/>
            <a:ext cx="5046663" cy="38100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施工采用</a:t>
            </a:r>
            <a:r>
              <a:rPr lang="en-US" altLang="zh-CN" dirty="0">
                <a:solidFill>
                  <a:schemeClr val="tx1">
                    <a:lumMod val="50000"/>
                  </a:schemeClr>
                </a:solidFill>
                <a:latin typeface="黑体" panose="02010609060101010101" pitchFamily="49" charset="-122"/>
                <a:ea typeface="黑体" panose="02010609060101010101" pitchFamily="49" charset="-122"/>
              </a:rPr>
              <a:t>LED</a:t>
            </a:r>
            <a:r>
              <a:rPr lang="zh-CN" altLang="en-US" dirty="0">
                <a:solidFill>
                  <a:schemeClr val="tx1">
                    <a:lumMod val="50000"/>
                  </a:schemeClr>
                </a:solidFill>
                <a:latin typeface="黑体" panose="02010609060101010101" pitchFamily="49" charset="-122"/>
                <a:ea typeface="黑体" panose="02010609060101010101" pitchFamily="49" charset="-122"/>
              </a:rPr>
              <a:t>节能灯照明。</a:t>
            </a:r>
          </a:p>
        </p:txBody>
      </p:sp>
      <p:sp>
        <p:nvSpPr>
          <p:cNvPr id="93193" name="Rectangle 39"/>
          <p:cNvSpPr>
            <a:spLocks noChangeArrowheads="1"/>
          </p:cNvSpPr>
          <p:nvPr/>
        </p:nvSpPr>
        <p:spPr bwMode="auto">
          <a:xfrm>
            <a:off x="5764213" y="4292600"/>
            <a:ext cx="2514600" cy="369888"/>
          </a:xfrm>
          <a:prstGeom prst="rect">
            <a:avLst/>
          </a:prstGeom>
          <a:noFill/>
          <a:ln w="9525">
            <a:noFill/>
            <a:miter lim="800000"/>
          </a:ln>
        </p:spPr>
        <p:txBody>
          <a:bodyPr>
            <a:spAutoFit/>
          </a:bodyPr>
          <a:lstStyle/>
          <a:p>
            <a:pPr algn="ctr" fontAlgn="auto">
              <a:spcBef>
                <a:spcPts val="0"/>
              </a:spcBef>
              <a:spcAft>
                <a:spcPts val="0"/>
              </a:spcAft>
              <a:defRPr/>
            </a:pPr>
            <a:r>
              <a:rPr lang="en-US" altLang="zh-CN" dirty="0">
                <a:solidFill>
                  <a:schemeClr val="tx1">
                    <a:lumMod val="50000"/>
                  </a:schemeClr>
                </a:solidFill>
                <a:latin typeface="黑体" panose="02010609060101010101" pitchFamily="49" charset="-122"/>
                <a:ea typeface="黑体" panose="02010609060101010101" pitchFamily="49" charset="-122"/>
              </a:rPr>
              <a:t>LED</a:t>
            </a:r>
            <a:r>
              <a:rPr lang="zh-CN" altLang="en-US" dirty="0">
                <a:solidFill>
                  <a:schemeClr val="tx1">
                    <a:lumMod val="50000"/>
                  </a:schemeClr>
                </a:solidFill>
                <a:latin typeface="黑体" panose="02010609060101010101" pitchFamily="49" charset="-122"/>
                <a:ea typeface="黑体" panose="02010609060101010101" pitchFamily="49" charset="-122"/>
              </a:rPr>
              <a:t>节能灯</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graphicFrame>
        <p:nvGraphicFramePr>
          <p:cNvPr id="14" name="图示 13"/>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矩形 14"/>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4</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8" name="矩形 17"/>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dirty="0">
                <a:solidFill>
                  <a:schemeClr val="bg1"/>
                </a:solidFill>
                <a:latin typeface="黑体" panose="02010609060101010101" pitchFamily="49" charset="-122"/>
                <a:ea typeface="黑体" panose="02010609060101010101" pitchFamily="49" charset="-122"/>
              </a:rPr>
              <a:t>节能与能源利用措施</a:t>
            </a:r>
            <a:endParaRPr lang="zh-CN" altLang="en-US" sz="3600" spc="-300" dirty="0">
              <a:solidFill>
                <a:schemeClr val="bg1"/>
              </a:solidFill>
              <a:latin typeface="黑体" panose="02010609060101010101" pitchFamily="49" charset="-122"/>
              <a:ea typeface="黑体" panose="02010609060101010101" pitchFamily="49" charset="-122"/>
            </a:endParaRPr>
          </a:p>
        </p:txBody>
      </p:sp>
      <p:sp>
        <p:nvSpPr>
          <p:cNvPr id="19" name="Rectangle 39"/>
          <p:cNvSpPr>
            <a:spLocks noChangeArrowheads="1"/>
          </p:cNvSpPr>
          <p:nvPr/>
        </p:nvSpPr>
        <p:spPr bwMode="auto">
          <a:xfrm>
            <a:off x="241300" y="5302250"/>
            <a:ext cx="4930775" cy="646113"/>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3.</a:t>
            </a:r>
            <a:r>
              <a:rPr lang="zh-CN" altLang="en-US" b="1" dirty="0">
                <a:solidFill>
                  <a:schemeClr val="tx1">
                    <a:lumMod val="50000"/>
                  </a:schemeClr>
                </a:solidFill>
                <a:latin typeface="黑体" panose="02010609060101010101" pitchFamily="49" charset="-122"/>
                <a:ea typeface="黑体" panose="02010609060101010101" pitchFamily="49" charset="-122"/>
              </a:rPr>
              <a:t>对国家、行业、地方政府明令淘汰的施工设备、机具和产品不应使用</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20" name="矩形 3"/>
          <p:cNvSpPr>
            <a:spLocks noChangeArrowheads="1"/>
          </p:cNvSpPr>
          <p:nvPr/>
        </p:nvSpPr>
        <p:spPr bwMode="auto">
          <a:xfrm>
            <a:off x="100013" y="5957888"/>
            <a:ext cx="5070475" cy="42545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项目严格按照国家相关规定使用施工设备。</a:t>
            </a:r>
          </a:p>
        </p:txBody>
      </p:sp>
      <p:sp>
        <p:nvSpPr>
          <p:cNvPr id="21" name="Rectangle 39"/>
          <p:cNvSpPr>
            <a:spLocks noChangeArrowheads="1"/>
          </p:cNvSpPr>
          <p:nvPr/>
        </p:nvSpPr>
        <p:spPr bwMode="auto">
          <a:xfrm>
            <a:off x="241300" y="4214813"/>
            <a:ext cx="5002213"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2.</a:t>
            </a:r>
            <a:r>
              <a:rPr lang="zh-CN" altLang="en-US" b="1" dirty="0">
                <a:solidFill>
                  <a:schemeClr val="tx1">
                    <a:lumMod val="50000"/>
                  </a:schemeClr>
                </a:solidFill>
                <a:latin typeface="黑体" panose="02010609060101010101" pitchFamily="49" charset="-122"/>
                <a:ea typeface="黑体" panose="02010609060101010101" pitchFamily="49" charset="-122"/>
              </a:rPr>
              <a:t>对主要耗能施工设备定期进行耗能计量核算</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22" name="矩形 3"/>
          <p:cNvSpPr>
            <a:spLocks noChangeArrowheads="1"/>
          </p:cNvSpPr>
          <p:nvPr/>
        </p:nvSpPr>
        <p:spPr bwMode="auto">
          <a:xfrm>
            <a:off x="169863" y="4545013"/>
            <a:ext cx="4857750" cy="712787"/>
          </a:xfrm>
          <a:prstGeom prst="rect">
            <a:avLst/>
          </a:prstGeom>
          <a:noFill/>
          <a:ln w="9525">
            <a:noFill/>
            <a:miter lim="800000"/>
          </a:ln>
        </p:spPr>
        <p:txBody>
          <a:bodyPr>
            <a:spAutoFit/>
          </a:bodyPr>
          <a:lstStyle/>
          <a:p>
            <a:pPr indent="44958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施工现场安排专人定期对塔吊等大型施工设备进行耗能计量。</a:t>
            </a:r>
          </a:p>
        </p:txBody>
      </p:sp>
      <p:pic>
        <p:nvPicPr>
          <p:cNvPr id="102411" name="图片 2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57813" y="1643063"/>
            <a:ext cx="340201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2" name="Rectangle 39"/>
          <p:cNvSpPr>
            <a:spLocks noChangeArrowheads="1"/>
          </p:cNvSpPr>
          <p:nvPr/>
        </p:nvSpPr>
        <p:spPr bwMode="auto">
          <a:xfrm>
            <a:off x="241300" y="2928938"/>
            <a:ext cx="8172450"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2.</a:t>
            </a:r>
            <a:r>
              <a:rPr lang="zh-CN" altLang="en-US" b="1" dirty="0">
                <a:solidFill>
                  <a:schemeClr val="tx1">
                    <a:lumMod val="50000"/>
                  </a:schemeClr>
                </a:solidFill>
                <a:latin typeface="黑体" panose="02010609060101010101" pitchFamily="49" charset="-122"/>
                <a:ea typeface="黑体" panose="02010609060101010101" pitchFamily="49" charset="-122"/>
              </a:rPr>
              <a:t>采用能耗少的施工工艺</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4" name="矩形 3"/>
          <p:cNvSpPr>
            <a:spLocks noChangeArrowheads="1"/>
          </p:cNvSpPr>
          <p:nvPr/>
        </p:nvSpPr>
        <p:spPr bwMode="auto">
          <a:xfrm>
            <a:off x="311150" y="3286125"/>
            <a:ext cx="8591550" cy="757238"/>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本工程采用</a:t>
            </a:r>
            <a:r>
              <a:rPr lang="en-US" altLang="zh-CN" dirty="0">
                <a:solidFill>
                  <a:schemeClr val="tx1">
                    <a:lumMod val="50000"/>
                  </a:schemeClr>
                </a:solidFill>
                <a:latin typeface="黑体" panose="02010609060101010101" pitchFamily="49" charset="-122"/>
                <a:ea typeface="黑体" panose="02010609060101010101" pitchFamily="49" charset="-122"/>
              </a:rPr>
              <a:t>BIM</a:t>
            </a:r>
            <a:r>
              <a:rPr lang="zh-CN" altLang="en-US" dirty="0">
                <a:solidFill>
                  <a:schemeClr val="tx1">
                    <a:lumMod val="50000"/>
                  </a:schemeClr>
                </a:solidFill>
                <a:latin typeface="黑体" panose="02010609060101010101" pitchFamily="49" charset="-122"/>
                <a:ea typeface="黑体" panose="02010609060101010101" pitchFamily="49" charset="-122"/>
              </a:rPr>
              <a:t>技术，对现场平面管理、机电管线布控等进行模拟分析，规避设计过程中的错误，解决施工中可能遇到的问题。</a:t>
            </a:r>
          </a:p>
        </p:txBody>
      </p:sp>
      <p:sp>
        <p:nvSpPr>
          <p:cNvPr id="101385" name="Rectangle 39"/>
          <p:cNvSpPr>
            <a:spLocks noChangeArrowheads="1"/>
          </p:cNvSpPr>
          <p:nvPr/>
        </p:nvSpPr>
        <p:spPr bwMode="auto">
          <a:xfrm>
            <a:off x="3419475" y="6345238"/>
            <a:ext cx="216535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管线布控</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pic>
        <p:nvPicPr>
          <p:cNvPr id="110603" name="图片 18"/>
          <p:cNvPicPr/>
          <p:nvPr/>
        </p:nvPicPr>
        <p:blipFill>
          <a:blip r:embed="rId3"/>
          <a:srcRect/>
          <a:stretch>
            <a:fillRect/>
          </a:stretch>
        </p:blipFill>
        <p:spPr bwMode="auto">
          <a:xfrm>
            <a:off x="2887663" y="4114800"/>
            <a:ext cx="2879725" cy="2160588"/>
          </a:xfrm>
          <a:prstGeom prst="rect">
            <a:avLst/>
          </a:prstGeom>
          <a:ln>
            <a:noFill/>
          </a:ln>
          <a:effectLst>
            <a:outerShdw blurRad="292100" dist="139700" dir="2700000" algn="tl" rotWithShape="0">
              <a:srgbClr val="333333">
                <a:alpha val="65000"/>
              </a:srgbClr>
            </a:outerShdw>
          </a:effectLst>
        </p:spPr>
      </p:pic>
      <p:sp>
        <p:nvSpPr>
          <p:cNvPr id="101388" name="Rectangle 39"/>
          <p:cNvSpPr>
            <a:spLocks noChangeArrowheads="1"/>
          </p:cNvSpPr>
          <p:nvPr/>
        </p:nvSpPr>
        <p:spPr bwMode="auto">
          <a:xfrm>
            <a:off x="241300" y="1916113"/>
            <a:ext cx="8172450"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a:t>
            </a:r>
            <a:r>
              <a:rPr lang="zh-CN" altLang="en-US" b="1" dirty="0">
                <a:solidFill>
                  <a:schemeClr val="tx1">
                    <a:lumMod val="50000"/>
                  </a:schemeClr>
                </a:solidFill>
                <a:latin typeface="黑体" panose="02010609060101010101" pitchFamily="49" charset="-122"/>
                <a:ea typeface="黑体" panose="02010609060101010101" pitchFamily="49" charset="-122"/>
              </a:rPr>
              <a:t>建筑材料的选用缩短运输距离，减少能源消耗</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6" name="矩形 3"/>
          <p:cNvSpPr>
            <a:spLocks noChangeArrowheads="1"/>
          </p:cNvSpPr>
          <p:nvPr/>
        </p:nvSpPr>
        <p:spPr bwMode="auto">
          <a:xfrm>
            <a:off x="311150" y="2214563"/>
            <a:ext cx="8591550" cy="757237"/>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工程施工使用的材料均为就地取材，运输距离均在</a:t>
            </a:r>
            <a:r>
              <a:rPr lang="en-US" altLang="en-US" dirty="0">
                <a:solidFill>
                  <a:schemeClr val="tx1">
                    <a:lumMod val="50000"/>
                  </a:schemeClr>
                </a:solidFill>
                <a:latin typeface="黑体" panose="02010609060101010101" pitchFamily="49" charset="-122"/>
                <a:ea typeface="黑体" panose="02010609060101010101" pitchFamily="49" charset="-122"/>
              </a:rPr>
              <a:t>500km</a:t>
            </a:r>
            <a:r>
              <a:rPr lang="zh-CN" altLang="en-US" dirty="0">
                <a:solidFill>
                  <a:schemeClr val="tx1">
                    <a:lumMod val="50000"/>
                  </a:schemeClr>
                </a:solidFill>
                <a:latin typeface="黑体" panose="02010609060101010101" pitchFamily="49" charset="-122"/>
                <a:ea typeface="黑体" panose="02010609060101010101" pitchFamily="49" charset="-122"/>
              </a:rPr>
              <a:t>范围内，且规划最短运输距离。</a:t>
            </a:r>
          </a:p>
        </p:txBody>
      </p:sp>
      <p:graphicFrame>
        <p:nvGraphicFramePr>
          <p:cNvPr id="17" name="图示 16"/>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矩形 17"/>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4</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20" name="矩形 19"/>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dirty="0">
                <a:solidFill>
                  <a:schemeClr val="bg1"/>
                </a:solidFill>
                <a:latin typeface="黑体" panose="02010609060101010101" pitchFamily="49" charset="-122"/>
                <a:ea typeface="黑体" panose="02010609060101010101" pitchFamily="49" charset="-122"/>
              </a:rPr>
              <a:t>节能与能源利用措施</a:t>
            </a:r>
            <a:endParaRPr lang="zh-CN" altLang="en-US" sz="3600" spc="-300"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6" name="Rectangle 39"/>
          <p:cNvSpPr>
            <a:spLocks noChangeArrowheads="1"/>
          </p:cNvSpPr>
          <p:nvPr/>
        </p:nvSpPr>
        <p:spPr bwMode="auto">
          <a:xfrm>
            <a:off x="241300" y="1868488"/>
            <a:ext cx="8172450"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11.</a:t>
            </a:r>
            <a:r>
              <a:rPr lang="zh-CN" altLang="en-US" b="1" dirty="0">
                <a:solidFill>
                  <a:schemeClr val="tx1">
                    <a:lumMod val="50000"/>
                  </a:schemeClr>
                </a:solidFill>
                <a:latin typeface="黑体" panose="02010609060101010101" pitchFamily="49" charset="-122"/>
                <a:ea typeface="黑体" panose="02010609060101010101" pitchFamily="49" charset="-122"/>
              </a:rPr>
              <a:t>合理安排施工工序和施工进度</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02407" name="Rectangle 39"/>
          <p:cNvSpPr>
            <a:spLocks noChangeArrowheads="1"/>
          </p:cNvSpPr>
          <p:nvPr/>
        </p:nvSpPr>
        <p:spPr bwMode="auto">
          <a:xfrm>
            <a:off x="1000125" y="6016625"/>
            <a:ext cx="2165350" cy="369888"/>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施工区域划分图</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18" name="矩形 3"/>
          <p:cNvSpPr>
            <a:spLocks noChangeArrowheads="1"/>
          </p:cNvSpPr>
          <p:nvPr/>
        </p:nvSpPr>
        <p:spPr bwMode="auto">
          <a:xfrm>
            <a:off x="311150" y="2287588"/>
            <a:ext cx="8591550" cy="712787"/>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本工程合理安排施工进度，划分流水段，做到均衡施工。避免突击赶工期的无序施工、造成人力、物力和财力浪费等现象。</a:t>
            </a:r>
          </a:p>
        </p:txBody>
      </p:sp>
      <p:graphicFrame>
        <p:nvGraphicFramePr>
          <p:cNvPr id="14" name="图示 13"/>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矩形 14"/>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4</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6" name="矩形 15"/>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dirty="0">
                <a:solidFill>
                  <a:schemeClr val="bg1"/>
                </a:solidFill>
                <a:latin typeface="黑体" panose="02010609060101010101" pitchFamily="49" charset="-122"/>
                <a:ea typeface="黑体" panose="02010609060101010101" pitchFamily="49" charset="-122"/>
              </a:rPr>
              <a:t>节能与能源利用措施</a:t>
            </a:r>
            <a:endParaRPr lang="zh-CN" altLang="en-US" sz="3600" spc="-300" dirty="0">
              <a:solidFill>
                <a:schemeClr val="bg1"/>
              </a:solidFill>
              <a:latin typeface="黑体" panose="02010609060101010101" pitchFamily="49" charset="-122"/>
              <a:ea typeface="黑体" panose="02010609060101010101" pitchFamily="49" charset="-122"/>
            </a:endParaRPr>
          </a:p>
        </p:txBody>
      </p:sp>
      <p:pic>
        <p:nvPicPr>
          <p:cNvPr id="105479" name="图片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275" y="3359150"/>
            <a:ext cx="30321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图片 11" descr="QQ图片2016091910314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140200" y="3330575"/>
            <a:ext cx="3765550" cy="2659063"/>
          </a:xfrm>
          <a:prstGeom prst="rect">
            <a:avLst/>
          </a:prstGeom>
          <a:noFill/>
          <a:ln w="9525">
            <a:solidFill>
              <a:srgbClr val="0077D0"/>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39"/>
          <p:cNvSpPr>
            <a:spLocks noChangeArrowheads="1"/>
          </p:cNvSpPr>
          <p:nvPr/>
        </p:nvSpPr>
        <p:spPr bwMode="auto">
          <a:xfrm>
            <a:off x="4906963" y="6016625"/>
            <a:ext cx="2165350" cy="369888"/>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施工进度计划</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图示 11"/>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矩形 12"/>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4</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4" name="矩形 13"/>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dirty="0">
                <a:solidFill>
                  <a:schemeClr val="bg1"/>
                </a:solidFill>
                <a:latin typeface="黑体" panose="02010609060101010101" pitchFamily="49" charset="-122"/>
                <a:ea typeface="黑体" panose="02010609060101010101" pitchFamily="49" charset="-122"/>
              </a:rPr>
              <a:t>节能与能源利用措施</a:t>
            </a:r>
            <a:endParaRPr lang="zh-CN" altLang="en-US" sz="3600" spc="-300" dirty="0">
              <a:solidFill>
                <a:schemeClr val="bg1"/>
              </a:solidFill>
              <a:latin typeface="黑体" panose="02010609060101010101" pitchFamily="49" charset="-122"/>
              <a:ea typeface="黑体" panose="02010609060101010101" pitchFamily="49" charset="-122"/>
            </a:endParaRPr>
          </a:p>
        </p:txBody>
      </p:sp>
      <p:sp>
        <p:nvSpPr>
          <p:cNvPr id="15" name="Rectangle 39"/>
          <p:cNvSpPr>
            <a:spLocks noChangeArrowheads="1"/>
          </p:cNvSpPr>
          <p:nvPr/>
        </p:nvSpPr>
        <p:spPr bwMode="auto">
          <a:xfrm>
            <a:off x="184150" y="3519488"/>
            <a:ext cx="4387850"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2.</a:t>
            </a:r>
            <a:r>
              <a:rPr lang="zh-CN" altLang="en-US" b="1" dirty="0">
                <a:solidFill>
                  <a:schemeClr val="tx1">
                    <a:lumMod val="50000"/>
                  </a:schemeClr>
                </a:solidFill>
                <a:latin typeface="黑体" panose="02010609060101010101" pitchFamily="49" charset="-122"/>
                <a:ea typeface="黑体" panose="02010609060101010101" pitchFamily="49" charset="-122"/>
              </a:rPr>
              <a:t>办公和施工现场用电应分别记量</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6" name="矩形 3"/>
          <p:cNvSpPr>
            <a:spLocks noChangeArrowheads="1"/>
          </p:cNvSpPr>
          <p:nvPr/>
        </p:nvSpPr>
        <p:spPr bwMode="auto">
          <a:xfrm>
            <a:off x="241300" y="3860800"/>
            <a:ext cx="4330700" cy="757238"/>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项目对办公区和施工现场分别设置电表进行计量。</a:t>
            </a:r>
          </a:p>
        </p:txBody>
      </p:sp>
      <p:sp>
        <p:nvSpPr>
          <p:cNvPr id="17" name="Rectangle 39"/>
          <p:cNvSpPr>
            <a:spLocks noChangeArrowheads="1"/>
          </p:cNvSpPr>
          <p:nvPr/>
        </p:nvSpPr>
        <p:spPr bwMode="auto">
          <a:xfrm>
            <a:off x="241300" y="1844675"/>
            <a:ext cx="4330700" cy="646113"/>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a:t>
            </a:r>
            <a:r>
              <a:rPr lang="zh-CN" altLang="en-US" b="1" dirty="0">
                <a:solidFill>
                  <a:schemeClr val="tx1">
                    <a:lumMod val="50000"/>
                  </a:schemeClr>
                </a:solidFill>
                <a:latin typeface="黑体" panose="02010609060101010101" pitchFamily="49" charset="-122"/>
                <a:ea typeface="黑体" panose="02010609060101010101" pitchFamily="49" charset="-122"/>
              </a:rPr>
              <a:t>使用的施工设备和机具应符合国家、行业有关节能、高效、环保的规定</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9" name="矩形 3"/>
          <p:cNvSpPr>
            <a:spLocks noChangeArrowheads="1"/>
          </p:cNvSpPr>
          <p:nvPr/>
        </p:nvSpPr>
        <p:spPr bwMode="auto">
          <a:xfrm>
            <a:off x="200025" y="2492375"/>
            <a:ext cx="4371975" cy="1090613"/>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现场及办公区使用的施工设备、机具均首选具有节能环保功能，如逆变式电焊机、节能灯具等。</a:t>
            </a:r>
          </a:p>
        </p:txBody>
      </p:sp>
      <p:pic>
        <p:nvPicPr>
          <p:cNvPr id="106504" name="图片 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97700" y="4292600"/>
            <a:ext cx="2070100"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9"/>
          <p:cNvSpPr>
            <a:spLocks noChangeArrowheads="1"/>
          </p:cNvSpPr>
          <p:nvPr/>
        </p:nvSpPr>
        <p:spPr bwMode="auto">
          <a:xfrm>
            <a:off x="4579938" y="6003925"/>
            <a:ext cx="2214562" cy="368300"/>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逆变式交流焊机</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pic>
        <p:nvPicPr>
          <p:cNvPr id="27" name="Picture 2" descr="现场逆变焊机_2345看图王"/>
          <p:cNvPicPr>
            <a:picLocks noChangeArrowheads="1"/>
          </p:cNvPicPr>
          <p:nvPr/>
        </p:nvPicPr>
        <p:blipFill>
          <a:blip r:embed="rId9"/>
          <a:srcRect t="9588" b="20099"/>
          <a:stretch>
            <a:fillRect/>
          </a:stretch>
        </p:blipFill>
        <p:spPr bwMode="auto">
          <a:xfrm>
            <a:off x="4629150" y="4325938"/>
            <a:ext cx="2174875" cy="1635125"/>
          </a:xfrm>
          <a:prstGeom prst="rect">
            <a:avLst/>
          </a:prstGeom>
          <a:ln>
            <a:noFill/>
          </a:ln>
          <a:effectLst>
            <a:outerShdw blurRad="292100" dist="139700" dir="2700000" algn="tl" rotWithShape="0">
              <a:srgbClr val="333333">
                <a:alpha val="65000"/>
              </a:srgbClr>
            </a:outerShdw>
          </a:effectLst>
        </p:spPr>
      </p:pic>
      <p:pic>
        <p:nvPicPr>
          <p:cNvPr id="29" name="图片 28"/>
          <p:cNvPicPr>
            <a:picLocks noChangeAspect="1"/>
          </p:cNvPicPr>
          <p:nvPr/>
        </p:nvPicPr>
        <p:blipFill>
          <a:blip r:embed="rId10"/>
          <a:stretch>
            <a:fillRect/>
          </a:stretch>
        </p:blipFill>
        <p:spPr>
          <a:xfrm>
            <a:off x="4668838" y="1844675"/>
            <a:ext cx="3432175" cy="1885950"/>
          </a:xfrm>
          <a:prstGeom prst="rect">
            <a:avLst/>
          </a:prstGeom>
          <a:ln>
            <a:noFill/>
          </a:ln>
          <a:effectLst>
            <a:outerShdw blurRad="292100" dist="139700" dir="2700000" algn="tl" rotWithShape="0">
              <a:srgbClr val="333333">
                <a:alpha val="65000"/>
              </a:srgbClr>
            </a:outerShdw>
          </a:effectLst>
        </p:spPr>
      </p:pic>
      <p:sp>
        <p:nvSpPr>
          <p:cNvPr id="30" name="Rectangle 39"/>
          <p:cNvSpPr>
            <a:spLocks noChangeArrowheads="1"/>
          </p:cNvSpPr>
          <p:nvPr/>
        </p:nvSpPr>
        <p:spPr bwMode="auto">
          <a:xfrm>
            <a:off x="5003800" y="3871913"/>
            <a:ext cx="2374900" cy="368300"/>
          </a:xfrm>
          <a:prstGeom prst="rect">
            <a:avLst/>
          </a:prstGeom>
          <a:noFill/>
          <a:ln w="9525">
            <a:noFill/>
            <a:miter lim="800000"/>
          </a:ln>
        </p:spPr>
        <p:txBody>
          <a:bodyPr>
            <a:spAutoFit/>
          </a:bodyPr>
          <a:lstStyle/>
          <a:p>
            <a:pPr algn="ctr" fontAlgn="auto">
              <a:spcBef>
                <a:spcPts val="0"/>
              </a:spcBef>
              <a:spcAft>
                <a:spcPts val="0"/>
              </a:spcAft>
              <a:defRPr/>
            </a:pPr>
            <a:r>
              <a:rPr lang="en-US" altLang="zh-CN" dirty="0">
                <a:solidFill>
                  <a:schemeClr val="tx1">
                    <a:lumMod val="50000"/>
                  </a:schemeClr>
                </a:solidFill>
                <a:latin typeface="黑体" panose="02010609060101010101" pitchFamily="49" charset="-122"/>
                <a:ea typeface="黑体" panose="02010609060101010101" pitchFamily="49" charset="-122"/>
              </a:rPr>
              <a:t>LED</a:t>
            </a:r>
            <a:r>
              <a:rPr lang="zh-CN" altLang="en-US" dirty="0">
                <a:solidFill>
                  <a:schemeClr val="tx1">
                    <a:lumMod val="50000"/>
                  </a:schemeClr>
                </a:solidFill>
                <a:latin typeface="黑体" panose="02010609060101010101" pitchFamily="49" charset="-122"/>
                <a:ea typeface="黑体" panose="02010609060101010101" pitchFamily="49" charset="-122"/>
              </a:rPr>
              <a:t>灯带</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31" name="Rectangle 39"/>
          <p:cNvSpPr>
            <a:spLocks noChangeArrowheads="1"/>
          </p:cNvSpPr>
          <p:nvPr/>
        </p:nvSpPr>
        <p:spPr bwMode="auto">
          <a:xfrm>
            <a:off x="6996113" y="6003925"/>
            <a:ext cx="2374900" cy="368300"/>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节能灯管</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8" name="Rectangle 39"/>
          <p:cNvSpPr>
            <a:spLocks noChangeArrowheads="1"/>
          </p:cNvSpPr>
          <p:nvPr/>
        </p:nvSpPr>
        <p:spPr bwMode="auto">
          <a:xfrm>
            <a:off x="241300" y="1868488"/>
            <a:ext cx="4330700"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a:t>
            </a:r>
            <a:r>
              <a:rPr lang="zh-CN" altLang="en-US" b="1" dirty="0">
                <a:solidFill>
                  <a:schemeClr val="tx1">
                    <a:lumMod val="50000"/>
                  </a:schemeClr>
                </a:solidFill>
                <a:latin typeface="黑体" panose="02010609060101010101" pitchFamily="49" charset="-122"/>
                <a:ea typeface="黑体" panose="02010609060101010101" pitchFamily="49" charset="-122"/>
              </a:rPr>
              <a:t>施工场地布置合理并实施动态管理</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9" name="矩形 3"/>
          <p:cNvSpPr>
            <a:spLocks noChangeArrowheads="1"/>
          </p:cNvSpPr>
          <p:nvPr/>
        </p:nvSpPr>
        <p:spPr bwMode="auto">
          <a:xfrm>
            <a:off x="311150" y="2217738"/>
            <a:ext cx="8582025" cy="42545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合理布置施工平面图，并根据现场工期进度对施工平面进行动态调整、管理。</a:t>
            </a:r>
          </a:p>
        </p:txBody>
      </p:sp>
      <p:sp>
        <p:nvSpPr>
          <p:cNvPr id="105483" name="Rectangle 39"/>
          <p:cNvSpPr>
            <a:spLocks noChangeArrowheads="1"/>
          </p:cNvSpPr>
          <p:nvPr/>
        </p:nvSpPr>
        <p:spPr bwMode="auto">
          <a:xfrm>
            <a:off x="3132138" y="6365875"/>
            <a:ext cx="2514600" cy="368300"/>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总平面动态调整</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graphicFrame>
        <p:nvGraphicFramePr>
          <p:cNvPr id="16" name="图示 15"/>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矩形 16"/>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5</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8" name="矩形 17"/>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400" dirty="0">
                <a:solidFill>
                  <a:schemeClr val="bg2"/>
                </a:solidFill>
                <a:latin typeface="黑体" panose="02010609060101010101" pitchFamily="49" charset="-122"/>
                <a:ea typeface="黑体" panose="02010609060101010101" pitchFamily="49" charset="-122"/>
              </a:rPr>
              <a:t>节地与土地资源保护措施</a:t>
            </a:r>
            <a:endParaRPr lang="zh-CN" altLang="en-US" sz="3600" spc="-400" dirty="0">
              <a:solidFill>
                <a:schemeClr val="bg2"/>
              </a:solidFill>
              <a:latin typeface="黑体" panose="02010609060101010101" pitchFamily="49" charset="-122"/>
              <a:ea typeface="黑体" panose="02010609060101010101" pitchFamily="49" charset="-122"/>
            </a:endParaRPr>
          </a:p>
        </p:txBody>
      </p:sp>
      <p:sp>
        <p:nvSpPr>
          <p:cNvPr id="14" name="Rectangle 39"/>
          <p:cNvSpPr>
            <a:spLocks noChangeArrowheads="1"/>
          </p:cNvSpPr>
          <p:nvPr/>
        </p:nvSpPr>
        <p:spPr bwMode="auto">
          <a:xfrm>
            <a:off x="307975" y="2641600"/>
            <a:ext cx="4330700" cy="368300"/>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2.</a:t>
            </a:r>
            <a:r>
              <a:rPr lang="zh-CN" altLang="en-US" b="1" dirty="0">
                <a:solidFill>
                  <a:schemeClr val="tx1">
                    <a:lumMod val="50000"/>
                  </a:schemeClr>
                </a:solidFill>
                <a:latin typeface="黑体" panose="02010609060101010101" pitchFamily="49" charset="-122"/>
                <a:ea typeface="黑体" panose="02010609060101010101" pitchFamily="49" charset="-122"/>
              </a:rPr>
              <a:t>施工临时用地应有审批用地手续</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5" name="矩形 3"/>
          <p:cNvSpPr>
            <a:spLocks noChangeArrowheads="1"/>
          </p:cNvSpPr>
          <p:nvPr/>
        </p:nvSpPr>
        <p:spPr bwMode="auto">
          <a:xfrm>
            <a:off x="276225" y="2992438"/>
            <a:ext cx="8616950" cy="42545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通过上报临建方案，汇报占地位置、面积等数据，经业主、监理审批后施工。</a:t>
            </a:r>
          </a:p>
        </p:txBody>
      </p:sp>
      <p:pic>
        <p:nvPicPr>
          <p:cNvPr id="108553" name="图片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5150" y="3525838"/>
            <a:ext cx="57213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80" name="Rectangle 39"/>
          <p:cNvSpPr>
            <a:spLocks noChangeArrowheads="1"/>
          </p:cNvSpPr>
          <p:nvPr/>
        </p:nvSpPr>
        <p:spPr bwMode="auto">
          <a:xfrm>
            <a:off x="260350" y="1901825"/>
            <a:ext cx="8632825" cy="646113"/>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3.</a:t>
            </a:r>
            <a:r>
              <a:rPr lang="zh-CN" altLang="en-US" b="1" dirty="0">
                <a:solidFill>
                  <a:schemeClr val="tx1">
                    <a:lumMod val="50000"/>
                  </a:schemeClr>
                </a:solidFill>
                <a:latin typeface="黑体" panose="02010609060101010101" pitchFamily="49" charset="-122"/>
                <a:ea typeface="黑体" panose="02010609060101010101" pitchFamily="49" charset="-122"/>
              </a:rPr>
              <a:t>施工单位应充分了解施工现场及毗邻区域内人文景观保护要求、工程地质情况及基础设施管线分布情况，制定相应保护措施，并应报请相关方核准</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graphicFrame>
        <p:nvGraphicFramePr>
          <p:cNvPr id="16" name="图示 15"/>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矩形 16"/>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5</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8" name="矩形 17"/>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400" dirty="0">
                <a:solidFill>
                  <a:schemeClr val="bg2"/>
                </a:solidFill>
                <a:latin typeface="黑体" panose="02010609060101010101" pitchFamily="49" charset="-122"/>
                <a:ea typeface="黑体" panose="02010609060101010101" pitchFamily="49" charset="-122"/>
              </a:rPr>
              <a:t>节地与土地资源保护措施</a:t>
            </a:r>
            <a:endParaRPr lang="zh-CN" altLang="en-US" sz="3600" spc="-400" dirty="0">
              <a:solidFill>
                <a:schemeClr val="bg2"/>
              </a:solidFill>
              <a:latin typeface="黑体" panose="02010609060101010101" pitchFamily="49" charset="-122"/>
              <a:ea typeface="黑体" panose="02010609060101010101" pitchFamily="49" charset="-122"/>
            </a:endParaRPr>
          </a:p>
        </p:txBody>
      </p:sp>
      <p:pic>
        <p:nvPicPr>
          <p:cNvPr id="109573" name="图片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50925" y="2859088"/>
            <a:ext cx="2517775" cy="35718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9574" name="图片 18"/>
          <p:cNvPicPr>
            <a:picLocks noChangeAspect="1"/>
          </p:cNvPicPr>
          <p:nvPr/>
        </p:nvPicPr>
        <p:blipFill>
          <a:blip r:embed="rId9">
            <a:extLst>
              <a:ext uri="{28A0092B-C50C-407E-A947-70E740481C1C}">
                <a14:useLocalDpi xmlns:a14="http://schemas.microsoft.com/office/drawing/2010/main" val="0"/>
              </a:ext>
            </a:extLst>
          </a:blip>
          <a:srcRect t="12498" r="29526" b="19554"/>
          <a:stretch>
            <a:fillRect/>
          </a:stretch>
        </p:blipFill>
        <p:spPr bwMode="auto">
          <a:xfrm>
            <a:off x="4171950" y="3141663"/>
            <a:ext cx="4456113"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2" name="Rectangle 39"/>
          <p:cNvSpPr>
            <a:spLocks noChangeArrowheads="1"/>
          </p:cNvSpPr>
          <p:nvPr/>
        </p:nvSpPr>
        <p:spPr bwMode="auto">
          <a:xfrm>
            <a:off x="241300" y="184467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a:solidFill>
                  <a:schemeClr val="tx1">
                    <a:lumMod val="50000"/>
                  </a:schemeClr>
                </a:solidFill>
                <a:latin typeface="黑体" panose="02010609060101010101" pitchFamily="49" charset="-122"/>
                <a:ea typeface="黑体" panose="02010609060101010101" pitchFamily="49" charset="-122"/>
              </a:rPr>
              <a:t>1.</a:t>
            </a:r>
            <a:r>
              <a:rPr lang="zh-CN" altLang="en-US" b="1">
                <a:solidFill>
                  <a:schemeClr val="tx1">
                    <a:lumMod val="50000"/>
                  </a:schemeClr>
                </a:solidFill>
                <a:latin typeface="黑体" panose="02010609060101010101" pitchFamily="49" charset="-122"/>
                <a:ea typeface="黑体" panose="02010609060101010101" pitchFamily="49" charset="-122"/>
              </a:rPr>
              <a:t>施工总平面布置紧凑，尽量减少占地</a:t>
            </a:r>
            <a:endParaRPr lang="en-US" altLang="zh-CN" b="1">
              <a:solidFill>
                <a:schemeClr val="tx1">
                  <a:lumMod val="50000"/>
                </a:schemeClr>
              </a:solidFill>
              <a:latin typeface="黑体" panose="02010609060101010101" pitchFamily="49" charset="-122"/>
              <a:ea typeface="黑体" panose="02010609060101010101" pitchFamily="49" charset="-122"/>
            </a:endParaRPr>
          </a:p>
        </p:txBody>
      </p:sp>
      <p:sp>
        <p:nvSpPr>
          <p:cNvPr id="106503" name="Rectangle 39"/>
          <p:cNvSpPr>
            <a:spLocks noChangeArrowheads="1"/>
          </p:cNvSpPr>
          <p:nvPr/>
        </p:nvSpPr>
        <p:spPr bwMode="auto">
          <a:xfrm>
            <a:off x="241300" y="2170113"/>
            <a:ext cx="8172450" cy="368300"/>
          </a:xfrm>
          <a:prstGeom prst="rect">
            <a:avLst/>
          </a:prstGeom>
          <a:noFill/>
          <a:ln w="9525">
            <a:noFill/>
            <a:miter lim="800000"/>
          </a:ln>
        </p:spPr>
        <p:txBody>
          <a:bodyPr>
            <a:spAutoFit/>
          </a:bodyPr>
          <a:lstStyle/>
          <a:p>
            <a:pPr fontAlgn="auto">
              <a:spcBef>
                <a:spcPts val="0"/>
              </a:spcBef>
              <a:spcAft>
                <a:spcPts val="0"/>
              </a:spcAft>
              <a:defRPr/>
            </a:pPr>
            <a:r>
              <a:rPr lang="en-US" altLang="zh-CN" b="1">
                <a:solidFill>
                  <a:schemeClr val="tx1">
                    <a:lumMod val="50000"/>
                  </a:schemeClr>
                </a:solidFill>
                <a:latin typeface="黑体" panose="02010609060101010101" pitchFamily="49" charset="-122"/>
                <a:ea typeface="黑体" panose="02010609060101010101" pitchFamily="49" charset="-122"/>
              </a:rPr>
              <a:t>2.</a:t>
            </a:r>
            <a:r>
              <a:rPr lang="zh-CN" altLang="en-US" b="1">
                <a:solidFill>
                  <a:schemeClr val="tx1">
                    <a:lumMod val="50000"/>
                  </a:schemeClr>
                </a:solidFill>
                <a:latin typeface="黑体" panose="02010609060101010101" pitchFamily="49" charset="-122"/>
                <a:ea typeface="黑体" panose="02010609060101010101" pitchFamily="49" charset="-122"/>
              </a:rPr>
              <a:t>应根据现场条件，合理设计场内交通道路</a:t>
            </a:r>
            <a:endParaRPr lang="en-US" altLang="zh-CN" b="1">
              <a:solidFill>
                <a:schemeClr val="tx1">
                  <a:lumMod val="50000"/>
                </a:schemeClr>
              </a:solidFill>
              <a:latin typeface="黑体" panose="02010609060101010101" pitchFamily="49" charset="-122"/>
              <a:ea typeface="黑体" panose="02010609060101010101" pitchFamily="49" charset="-122"/>
            </a:endParaRPr>
          </a:p>
        </p:txBody>
      </p:sp>
      <p:sp>
        <p:nvSpPr>
          <p:cNvPr id="11" name="矩形 3"/>
          <p:cNvSpPr>
            <a:spLocks noChangeArrowheads="1"/>
          </p:cNvSpPr>
          <p:nvPr/>
        </p:nvSpPr>
        <p:spPr bwMode="auto">
          <a:xfrm>
            <a:off x="311150" y="2495550"/>
            <a:ext cx="8591550" cy="757238"/>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项目利用已有的道路设施，合理规划了场区及周边的运输路线，最大程度的降低了对周围环境的影响。</a:t>
            </a:r>
          </a:p>
        </p:txBody>
      </p:sp>
      <p:graphicFrame>
        <p:nvGraphicFramePr>
          <p:cNvPr id="13" name="图示 12"/>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矩形 13"/>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5</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5" name="矩形 14"/>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400" dirty="0">
                <a:solidFill>
                  <a:schemeClr val="bg2"/>
                </a:solidFill>
                <a:latin typeface="黑体" panose="02010609060101010101" pitchFamily="49" charset="-122"/>
                <a:ea typeface="黑体" panose="02010609060101010101" pitchFamily="49" charset="-122"/>
              </a:rPr>
              <a:t>节地与土地资源保护措施</a:t>
            </a:r>
            <a:endParaRPr lang="zh-CN" altLang="en-US" sz="3600" spc="-400" dirty="0">
              <a:solidFill>
                <a:schemeClr val="bg2"/>
              </a:solidFill>
              <a:latin typeface="黑体" panose="02010609060101010101" pitchFamily="49" charset="-122"/>
              <a:ea typeface="黑体" panose="02010609060101010101" pitchFamily="49" charset="-122"/>
            </a:endParaRPr>
          </a:p>
        </p:txBody>
      </p:sp>
      <p:sp>
        <p:nvSpPr>
          <p:cNvPr id="12" name="Rectangle 39"/>
          <p:cNvSpPr>
            <a:spLocks noChangeArrowheads="1"/>
          </p:cNvSpPr>
          <p:nvPr/>
        </p:nvSpPr>
        <p:spPr bwMode="auto">
          <a:xfrm>
            <a:off x="274638" y="3875088"/>
            <a:ext cx="8172450" cy="369887"/>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4.</a:t>
            </a:r>
            <a:r>
              <a:rPr lang="zh-CN" altLang="en-US" b="1" dirty="0">
                <a:solidFill>
                  <a:schemeClr val="tx1">
                    <a:lumMod val="50000"/>
                  </a:schemeClr>
                </a:solidFill>
                <a:latin typeface="黑体" panose="02010609060101010101" pitchFamily="49" charset="-122"/>
                <a:ea typeface="黑体" panose="02010609060101010101" pitchFamily="49" charset="-122"/>
              </a:rPr>
              <a:t>采取防止水土流失的措施</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6" name="矩形 3"/>
          <p:cNvSpPr>
            <a:spLocks noChangeArrowheads="1"/>
          </p:cNvSpPr>
          <p:nvPr/>
        </p:nvSpPr>
        <p:spPr bwMode="auto">
          <a:xfrm>
            <a:off x="330200" y="4225925"/>
            <a:ext cx="8591550" cy="381000"/>
          </a:xfrm>
          <a:prstGeom prst="rect">
            <a:avLst/>
          </a:prstGeom>
          <a:noFill/>
          <a:ln w="9525">
            <a:noFill/>
            <a:miter lim="800000"/>
          </a:ln>
        </p:spPr>
        <p:txBody>
          <a:bodyPr>
            <a:spAutoFit/>
          </a:bodyPr>
          <a:lstStyle/>
          <a:p>
            <a:pPr indent="539750" fontAlgn="auto" latinLnBrk="1">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场地四周的边坡防护采用喷锚形式，有效抑制了因水土流失而产生的滑坡灾害。</a:t>
            </a:r>
          </a:p>
        </p:txBody>
      </p:sp>
      <p:sp>
        <p:nvSpPr>
          <p:cNvPr id="17" name="Rectangle 39"/>
          <p:cNvSpPr>
            <a:spLocks noChangeArrowheads="1"/>
          </p:cNvSpPr>
          <p:nvPr/>
        </p:nvSpPr>
        <p:spPr bwMode="auto">
          <a:xfrm>
            <a:off x="285750" y="3246438"/>
            <a:ext cx="8172450" cy="368300"/>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3.</a:t>
            </a:r>
            <a:r>
              <a:rPr lang="zh-CN" altLang="en-US" b="1" dirty="0">
                <a:solidFill>
                  <a:schemeClr val="tx1">
                    <a:lumMod val="50000"/>
                  </a:schemeClr>
                </a:solidFill>
                <a:latin typeface="黑体" panose="02010609060101010101" pitchFamily="49" charset="-122"/>
                <a:ea typeface="黑体" panose="02010609060101010101" pitchFamily="49" charset="-122"/>
              </a:rPr>
              <a:t>采用预拌混凝土</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8" name="矩形 3"/>
          <p:cNvSpPr>
            <a:spLocks noChangeArrowheads="1"/>
          </p:cNvSpPr>
          <p:nvPr/>
        </p:nvSpPr>
        <p:spPr bwMode="auto">
          <a:xfrm>
            <a:off x="285750" y="3579813"/>
            <a:ext cx="8591550" cy="425450"/>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spc="-100" dirty="0">
                <a:solidFill>
                  <a:schemeClr val="tx1">
                    <a:lumMod val="50000"/>
                  </a:schemeClr>
                </a:solidFill>
                <a:latin typeface="黑体" panose="02010609060101010101" pitchFamily="49" charset="-122"/>
                <a:ea typeface="黑体" panose="02010609060101010101" pitchFamily="49" charset="-122"/>
              </a:rPr>
              <a:t>本项目混凝土采用的是哈尔滨广利生产的预拌混凝土。</a:t>
            </a:r>
          </a:p>
        </p:txBody>
      </p:sp>
      <p:pic>
        <p:nvPicPr>
          <p:cNvPr id="20" name="Picture 11" descr="C:\Users\L\Desktop\绿色施工ＰＰＴ\绿色施工图片收集\边坡喷锚防护.JPG"/>
          <p:cNvPicPr>
            <a:picLocks noChangeArrowheads="1"/>
          </p:cNvPicPr>
          <p:nvPr/>
        </p:nvPicPr>
        <p:blipFill>
          <a:blip r:embed="rId8"/>
          <a:srcRect/>
          <a:stretch>
            <a:fillRect/>
          </a:stretch>
        </p:blipFill>
        <p:spPr bwMode="auto">
          <a:xfrm>
            <a:off x="2744788" y="4670425"/>
            <a:ext cx="2755900" cy="18192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6" name="Rectangle 39"/>
          <p:cNvSpPr>
            <a:spLocks noChangeArrowheads="1"/>
          </p:cNvSpPr>
          <p:nvPr/>
        </p:nvSpPr>
        <p:spPr bwMode="auto">
          <a:xfrm>
            <a:off x="311150" y="1857375"/>
            <a:ext cx="8172450" cy="369888"/>
          </a:xfrm>
          <a:prstGeom prst="rect">
            <a:avLst/>
          </a:prstGeom>
          <a:noFill/>
          <a:ln w="9525">
            <a:noFill/>
            <a:miter lim="800000"/>
          </a:ln>
        </p:spPr>
        <p:txBody>
          <a:bodyPr>
            <a:spAutoFit/>
          </a:bodyPr>
          <a:lstStyle/>
          <a:p>
            <a:pPr fontAlgn="auto">
              <a:spcBef>
                <a:spcPts val="0"/>
              </a:spcBef>
              <a:spcAft>
                <a:spcPts val="0"/>
              </a:spcAft>
              <a:defRPr/>
            </a:pPr>
            <a:r>
              <a:rPr lang="en-US" altLang="zh-CN" b="1" dirty="0">
                <a:solidFill>
                  <a:schemeClr val="tx1">
                    <a:lumMod val="50000"/>
                  </a:schemeClr>
                </a:solidFill>
                <a:latin typeface="黑体" panose="02010609060101010101" pitchFamily="49" charset="-122"/>
                <a:ea typeface="黑体" panose="02010609060101010101" pitchFamily="49" charset="-122"/>
              </a:rPr>
              <a:t>1.</a:t>
            </a:r>
            <a:r>
              <a:rPr lang="zh-CN" altLang="en-US" b="1" dirty="0">
                <a:solidFill>
                  <a:schemeClr val="tx1">
                    <a:lumMod val="50000"/>
                  </a:schemeClr>
                </a:solidFill>
                <a:latin typeface="黑体" panose="02010609060101010101" pitchFamily="49" charset="-122"/>
                <a:ea typeface="黑体" panose="02010609060101010101" pitchFamily="49" charset="-122"/>
              </a:rPr>
              <a:t>施工总平面布置能充分利用和保护原有建筑物、构筑物、道路和管线等</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
        <p:nvSpPr>
          <p:cNvPr id="112647" name="Rectangle 39"/>
          <p:cNvSpPr>
            <a:spLocks noChangeArrowheads="1"/>
          </p:cNvSpPr>
          <p:nvPr/>
        </p:nvSpPr>
        <p:spPr bwMode="auto">
          <a:xfrm>
            <a:off x="3206750" y="6243638"/>
            <a:ext cx="2794000" cy="369887"/>
          </a:xfrm>
          <a:prstGeom prst="rect">
            <a:avLst/>
          </a:prstGeom>
          <a:noFill/>
          <a:ln w="9525">
            <a:noFill/>
            <a:miter lim="800000"/>
          </a:ln>
        </p:spPr>
        <p:txBody>
          <a:bodyPr>
            <a:spAutoFit/>
          </a:bodyPr>
          <a:lstStyle/>
          <a:p>
            <a:pPr algn="ctr" fontAlgn="auto">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利用原有道路</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
        <p:nvSpPr>
          <p:cNvPr id="14" name="矩形 3"/>
          <p:cNvSpPr>
            <a:spLocks noChangeArrowheads="1"/>
          </p:cNvSpPr>
          <p:nvPr/>
        </p:nvSpPr>
        <p:spPr bwMode="auto">
          <a:xfrm>
            <a:off x="311150" y="2349500"/>
            <a:ext cx="8591550" cy="712788"/>
          </a:xfrm>
          <a:prstGeom prst="rect">
            <a:avLst/>
          </a:prstGeom>
          <a:noFill/>
          <a:ln w="9525">
            <a:noFill/>
            <a:miter lim="800000"/>
          </a:ln>
        </p:spPr>
        <p:txBody>
          <a:bodyPr>
            <a:spAutoFit/>
          </a:bodyPr>
          <a:lstStyle/>
          <a:p>
            <a:pPr indent="539750" fontAlgn="auto">
              <a:lnSpc>
                <a:spcPct val="12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施工现场总平面的布置，充分考虑了场地四周原有的建筑物、构筑物、道路、管线等，尽量利用原有道路进行建材运输</a:t>
            </a:r>
          </a:p>
        </p:txBody>
      </p:sp>
      <p:graphicFrame>
        <p:nvGraphicFramePr>
          <p:cNvPr id="16" name="图示 15"/>
          <p:cNvGraphicFramePr/>
          <p:nvPr/>
        </p:nvGraphicFramePr>
        <p:xfrm>
          <a:off x="142844" y="1159361"/>
          <a:ext cx="5214974" cy="634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矩形 16"/>
          <p:cNvSpPr/>
          <p:nvPr/>
        </p:nvSpPr>
        <p:spPr>
          <a:xfrm>
            <a:off x="552810" y="1087923"/>
            <a:ext cx="497949" cy="769441"/>
          </a:xfrm>
          <a:prstGeom prst="rect">
            <a:avLst/>
          </a:prstGeom>
          <a:noFill/>
        </p:spPr>
        <p:txBody>
          <a:bodyPr>
            <a:spAutoFit/>
          </a:bodyPr>
          <a:lstStyle/>
          <a:p>
            <a:pPr algn="ctr" fontAlgn="auto">
              <a:spcBef>
                <a:spcPts val="0"/>
              </a:spcBef>
              <a:spcAft>
                <a:spcPts val="0"/>
              </a:spcAft>
              <a:defRPr/>
            </a:pPr>
            <a:r>
              <a:rPr lang="en-US" altLang="zh-CN"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rPr>
              <a:t>5</a:t>
            </a:r>
            <a:endParaRPr lang="zh-CN" altLang="en-US" sz="4400" dirty="0">
              <a:ln w="10160">
                <a:solidFill>
                  <a:schemeClr val="accent1"/>
                </a:solidFill>
                <a:prstDash val="solid"/>
              </a:ln>
              <a:solidFill>
                <a:srgbClr val="FFFFFF"/>
              </a:solidFill>
              <a:effectLst>
                <a:outerShdw blurRad="38100" dist="32000" dir="5400000" algn="tl">
                  <a:srgbClr val="000000">
                    <a:alpha val="30000"/>
                  </a:srgbClr>
                </a:outerShdw>
              </a:effectLst>
              <a:latin typeface="+mn-lt"/>
              <a:ea typeface="+mn-ea"/>
            </a:endParaRPr>
          </a:p>
        </p:txBody>
      </p:sp>
      <p:sp>
        <p:nvSpPr>
          <p:cNvPr id="18" name="矩形 17"/>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spc="-400" dirty="0">
                <a:solidFill>
                  <a:schemeClr val="bg2"/>
                </a:solidFill>
                <a:latin typeface="黑体" panose="02010609060101010101" pitchFamily="49" charset="-122"/>
                <a:ea typeface="黑体" panose="02010609060101010101" pitchFamily="49" charset="-122"/>
              </a:rPr>
              <a:t>节地与土地资源保护措施</a:t>
            </a:r>
            <a:endParaRPr lang="zh-CN" altLang="en-US" sz="3600" spc="-400" dirty="0">
              <a:solidFill>
                <a:schemeClr val="bg2"/>
              </a:solidFill>
              <a:latin typeface="黑体" panose="02010609060101010101" pitchFamily="49" charset="-122"/>
              <a:ea typeface="黑体" panose="02010609060101010101" pitchFamily="49" charset="-122"/>
            </a:endParaRPr>
          </a:p>
        </p:txBody>
      </p:sp>
      <p:pic>
        <p:nvPicPr>
          <p:cNvPr id="111623" name="图片 9"/>
          <p:cNvPicPr>
            <a:picLocks noChangeAspect="1"/>
          </p:cNvPicPr>
          <p:nvPr/>
        </p:nvPicPr>
        <p:blipFill>
          <a:blip r:embed="rId8">
            <a:extLst>
              <a:ext uri="{28A0092B-C50C-407E-A947-70E740481C1C}">
                <a14:useLocalDpi xmlns:a14="http://schemas.microsoft.com/office/drawing/2010/main" val="0"/>
              </a:ext>
            </a:extLst>
          </a:blip>
          <a:srcRect b="8000"/>
          <a:stretch>
            <a:fillRect/>
          </a:stretch>
        </p:blipFill>
        <p:spPr bwMode="auto">
          <a:xfrm>
            <a:off x="1866900" y="3162300"/>
            <a:ext cx="5473700" cy="3087688"/>
          </a:xfrm>
          <a:prstGeom prst="rect">
            <a:avLst/>
          </a:prstGeom>
          <a:noFill/>
          <a:ln w="9525">
            <a:solidFill>
              <a:srgbClr val="0067B4"/>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custDataLst>
              <p:tags r:id="rId2"/>
            </p:custDataLst>
          </p:nvPr>
        </p:nvSpPr>
        <p:spPr>
          <a:xfrm>
            <a:off x="5295900" y="0"/>
            <a:ext cx="3848100" cy="6858000"/>
          </a:xfrm>
          <a:custGeom>
            <a:avLst/>
            <a:gdLst>
              <a:gd name="connsiteX0" fmla="*/ 0 w 3848100"/>
              <a:gd name="connsiteY0" fmla="*/ 0 h 6858000"/>
              <a:gd name="connsiteX1" fmla="*/ 3848100 w 3848100"/>
              <a:gd name="connsiteY1" fmla="*/ 0 h 6858000"/>
              <a:gd name="connsiteX2" fmla="*/ 3848100 w 3848100"/>
              <a:gd name="connsiteY2" fmla="*/ 6858000 h 6858000"/>
              <a:gd name="connsiteX3" fmla="*/ 0 w 3848100"/>
              <a:gd name="connsiteY3" fmla="*/ 6858000 h 6858000"/>
              <a:gd name="connsiteX4" fmla="*/ 2387600 w 3848100"/>
              <a:gd name="connsiteY4" fmla="*/ 3429000 h 6858000"/>
              <a:gd name="connsiteX5" fmla="*/ 0 w 38481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100" h="6858000">
                <a:moveTo>
                  <a:pt x="0" y="0"/>
                </a:moveTo>
                <a:lnTo>
                  <a:pt x="3848100" y="0"/>
                </a:lnTo>
                <a:lnTo>
                  <a:pt x="3848100" y="6858000"/>
                </a:lnTo>
                <a:lnTo>
                  <a:pt x="0" y="6858000"/>
                </a:lnTo>
                <a:cubicBezTo>
                  <a:pt x="1318635" y="6858000"/>
                  <a:pt x="2387600" y="5322784"/>
                  <a:pt x="2387600" y="3429000"/>
                </a:cubicBezTo>
                <a:cubicBezTo>
                  <a:pt x="2387600" y="1535216"/>
                  <a:pt x="1318635" y="0"/>
                  <a:pt x="0" y="0"/>
                </a:cubicBezTo>
                <a:close/>
              </a:path>
            </a:pathLst>
          </a:custGeom>
          <a:gradFill flip="none" rotWithShape="1">
            <a:gsLst>
              <a:gs pos="0">
                <a:srgbClr val="005C8A"/>
              </a:gs>
              <a:gs pos="53000">
                <a:srgbClr val="0089CF"/>
              </a:gs>
              <a:gs pos="100000">
                <a:srgbClr val="05ACFF">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椭圆 2"/>
          <p:cNvSpPr/>
          <p:nvPr>
            <p:custDataLst>
              <p:tags r:id="rId3"/>
            </p:custDataLst>
          </p:nvPr>
        </p:nvSpPr>
        <p:spPr>
          <a:xfrm>
            <a:off x="5295900" y="0"/>
            <a:ext cx="2387600" cy="6858000"/>
          </a:xfrm>
          <a:custGeom>
            <a:avLst/>
            <a:gdLst>
              <a:gd name="connsiteX0" fmla="*/ 0 w 4775200"/>
              <a:gd name="connsiteY0" fmla="*/ 3429000 h 6858000"/>
              <a:gd name="connsiteX1" fmla="*/ 2387600 w 4775200"/>
              <a:gd name="connsiteY1" fmla="*/ 0 h 6858000"/>
              <a:gd name="connsiteX2" fmla="*/ 4775200 w 4775200"/>
              <a:gd name="connsiteY2" fmla="*/ 3429000 h 6858000"/>
              <a:gd name="connsiteX3" fmla="*/ 2387600 w 4775200"/>
              <a:gd name="connsiteY3" fmla="*/ 6858000 h 6858000"/>
              <a:gd name="connsiteX4" fmla="*/ 0 w 4775200"/>
              <a:gd name="connsiteY4" fmla="*/ 3429000 h 6858000"/>
              <a:gd name="connsiteX0-1" fmla="*/ 0 w 4775200"/>
              <a:gd name="connsiteY0-2" fmla="*/ 3429000 h 6858000"/>
              <a:gd name="connsiteX1-3" fmla="*/ 2387600 w 4775200"/>
              <a:gd name="connsiteY1-4" fmla="*/ 0 h 6858000"/>
              <a:gd name="connsiteX2-5" fmla="*/ 4775200 w 4775200"/>
              <a:gd name="connsiteY2-6" fmla="*/ 3429000 h 6858000"/>
              <a:gd name="connsiteX3-7" fmla="*/ 2387600 w 4775200"/>
              <a:gd name="connsiteY3-8" fmla="*/ 6858000 h 6858000"/>
              <a:gd name="connsiteX4-9" fmla="*/ 91440 w 4775200"/>
              <a:gd name="connsiteY4-10" fmla="*/ 3520440 h 6858000"/>
              <a:gd name="connsiteX0-11" fmla="*/ 0 w 4775200"/>
              <a:gd name="connsiteY0-12" fmla="*/ 3429000 h 6858000"/>
              <a:gd name="connsiteX1-13" fmla="*/ 2387600 w 4775200"/>
              <a:gd name="connsiteY1-14" fmla="*/ 0 h 6858000"/>
              <a:gd name="connsiteX2-15" fmla="*/ 4775200 w 4775200"/>
              <a:gd name="connsiteY2-16" fmla="*/ 3429000 h 6858000"/>
              <a:gd name="connsiteX3-17" fmla="*/ 2387600 w 4775200"/>
              <a:gd name="connsiteY3-18" fmla="*/ 6858000 h 6858000"/>
              <a:gd name="connsiteX0-19" fmla="*/ 0 w 2387600"/>
              <a:gd name="connsiteY0-20" fmla="*/ 0 h 6858000"/>
              <a:gd name="connsiteX1-21" fmla="*/ 2387600 w 2387600"/>
              <a:gd name="connsiteY1-22" fmla="*/ 3429000 h 6858000"/>
              <a:gd name="connsiteX2-23" fmla="*/ 0 w 2387600"/>
              <a:gd name="connsiteY2-24" fmla="*/ 6858000 h 6858000"/>
            </a:gdLst>
            <a:ahLst/>
            <a:cxnLst>
              <a:cxn ang="0">
                <a:pos x="connsiteX0-1" y="connsiteY0-2"/>
              </a:cxn>
              <a:cxn ang="0">
                <a:pos x="connsiteX1-3" y="connsiteY1-4"/>
              </a:cxn>
              <a:cxn ang="0">
                <a:pos x="connsiteX2-5" y="connsiteY2-6"/>
              </a:cxn>
            </a:cxnLst>
            <a:rect l="l" t="t" r="r" b="b"/>
            <a:pathLst>
              <a:path w="2387600" h="6858000">
                <a:moveTo>
                  <a:pt x="0" y="0"/>
                </a:moveTo>
                <a:cubicBezTo>
                  <a:pt x="1318635" y="0"/>
                  <a:pt x="2387600" y="1535216"/>
                  <a:pt x="2387600" y="3429000"/>
                </a:cubicBezTo>
                <a:cubicBezTo>
                  <a:pt x="2387600" y="5322784"/>
                  <a:pt x="1318635" y="6858000"/>
                  <a:pt x="0" y="6858000"/>
                </a:cubicBezTo>
              </a:path>
            </a:pathLst>
          </a:custGeom>
          <a:noFill/>
          <a:ln w="12700">
            <a:gradFill flip="none" rotWithShape="1">
              <a:gsLst>
                <a:gs pos="0">
                  <a:schemeClr val="accent1">
                    <a:alpha val="50000"/>
                  </a:schemeClr>
                </a:gs>
                <a:gs pos="53000">
                  <a:schemeClr val="accent1">
                    <a:lumMod val="60000"/>
                    <a:lumOff val="40000"/>
                    <a:alpha val="50000"/>
                  </a:schemeClr>
                </a:gs>
                <a:gs pos="100000">
                  <a:schemeClr val="bg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椭圆 2"/>
          <p:cNvSpPr/>
          <p:nvPr>
            <p:custDataLst>
              <p:tags r:id="rId4"/>
            </p:custDataLst>
          </p:nvPr>
        </p:nvSpPr>
        <p:spPr>
          <a:xfrm>
            <a:off x="5124450" y="0"/>
            <a:ext cx="2387600" cy="6858000"/>
          </a:xfrm>
          <a:custGeom>
            <a:avLst/>
            <a:gdLst>
              <a:gd name="connsiteX0" fmla="*/ 0 w 4775200"/>
              <a:gd name="connsiteY0" fmla="*/ 3429000 h 6858000"/>
              <a:gd name="connsiteX1" fmla="*/ 2387600 w 4775200"/>
              <a:gd name="connsiteY1" fmla="*/ 0 h 6858000"/>
              <a:gd name="connsiteX2" fmla="*/ 4775200 w 4775200"/>
              <a:gd name="connsiteY2" fmla="*/ 3429000 h 6858000"/>
              <a:gd name="connsiteX3" fmla="*/ 2387600 w 4775200"/>
              <a:gd name="connsiteY3" fmla="*/ 6858000 h 6858000"/>
              <a:gd name="connsiteX4" fmla="*/ 0 w 4775200"/>
              <a:gd name="connsiteY4" fmla="*/ 3429000 h 6858000"/>
              <a:gd name="connsiteX0-1" fmla="*/ 0 w 4775200"/>
              <a:gd name="connsiteY0-2" fmla="*/ 3429000 h 6858000"/>
              <a:gd name="connsiteX1-3" fmla="*/ 2387600 w 4775200"/>
              <a:gd name="connsiteY1-4" fmla="*/ 0 h 6858000"/>
              <a:gd name="connsiteX2-5" fmla="*/ 4775200 w 4775200"/>
              <a:gd name="connsiteY2-6" fmla="*/ 3429000 h 6858000"/>
              <a:gd name="connsiteX3-7" fmla="*/ 2387600 w 4775200"/>
              <a:gd name="connsiteY3-8" fmla="*/ 6858000 h 6858000"/>
              <a:gd name="connsiteX4-9" fmla="*/ 91440 w 4775200"/>
              <a:gd name="connsiteY4-10" fmla="*/ 3520440 h 6858000"/>
              <a:gd name="connsiteX0-11" fmla="*/ 0 w 4775200"/>
              <a:gd name="connsiteY0-12" fmla="*/ 3429000 h 6858000"/>
              <a:gd name="connsiteX1-13" fmla="*/ 2387600 w 4775200"/>
              <a:gd name="connsiteY1-14" fmla="*/ 0 h 6858000"/>
              <a:gd name="connsiteX2-15" fmla="*/ 4775200 w 4775200"/>
              <a:gd name="connsiteY2-16" fmla="*/ 3429000 h 6858000"/>
              <a:gd name="connsiteX3-17" fmla="*/ 2387600 w 4775200"/>
              <a:gd name="connsiteY3-18" fmla="*/ 6858000 h 6858000"/>
              <a:gd name="connsiteX0-19" fmla="*/ 0 w 2387600"/>
              <a:gd name="connsiteY0-20" fmla="*/ 0 h 6858000"/>
              <a:gd name="connsiteX1-21" fmla="*/ 2387600 w 2387600"/>
              <a:gd name="connsiteY1-22" fmla="*/ 3429000 h 6858000"/>
              <a:gd name="connsiteX2-23" fmla="*/ 0 w 2387600"/>
              <a:gd name="connsiteY2-24" fmla="*/ 6858000 h 6858000"/>
            </a:gdLst>
            <a:ahLst/>
            <a:cxnLst>
              <a:cxn ang="0">
                <a:pos x="connsiteX0-1" y="connsiteY0-2"/>
              </a:cxn>
              <a:cxn ang="0">
                <a:pos x="connsiteX1-3" y="connsiteY1-4"/>
              </a:cxn>
              <a:cxn ang="0">
                <a:pos x="connsiteX2-5" y="connsiteY2-6"/>
              </a:cxn>
            </a:cxnLst>
            <a:rect l="l" t="t" r="r" b="b"/>
            <a:pathLst>
              <a:path w="2387600" h="6858000">
                <a:moveTo>
                  <a:pt x="0" y="0"/>
                </a:moveTo>
                <a:cubicBezTo>
                  <a:pt x="1318635" y="0"/>
                  <a:pt x="2387600" y="1535216"/>
                  <a:pt x="2387600" y="3429000"/>
                </a:cubicBezTo>
                <a:cubicBezTo>
                  <a:pt x="2387600" y="5322784"/>
                  <a:pt x="1318635" y="6858000"/>
                  <a:pt x="0" y="6858000"/>
                </a:cubicBezTo>
              </a:path>
            </a:pathLst>
          </a:custGeom>
          <a:noFill/>
          <a:ln w="12700">
            <a:gradFill flip="none" rotWithShape="1">
              <a:gsLst>
                <a:gs pos="0">
                  <a:schemeClr val="accent1">
                    <a:alpha val="50000"/>
                  </a:schemeClr>
                </a:gs>
                <a:gs pos="53000">
                  <a:schemeClr val="accent1">
                    <a:lumMod val="60000"/>
                    <a:lumOff val="40000"/>
                    <a:alpha val="50000"/>
                  </a:schemeClr>
                </a:gs>
                <a:gs pos="100000">
                  <a:schemeClr val="bg1">
                    <a:alpha val="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文本框 7"/>
          <p:cNvSpPr txBox="1"/>
          <p:nvPr>
            <p:custDataLst>
              <p:tags r:id="rId5"/>
            </p:custDataLst>
          </p:nvPr>
        </p:nvSpPr>
        <p:spPr>
          <a:xfrm>
            <a:off x="1670050" y="2598738"/>
            <a:ext cx="5670550" cy="815975"/>
          </a:xfrm>
          <a:prstGeom prst="rect">
            <a:avLst/>
          </a:prstGeom>
          <a:noFill/>
        </p:spPr>
        <p:txBody>
          <a:bodyPr anchor="ctr">
            <a:normAutofit/>
          </a:bodyPr>
          <a:lstStyle/>
          <a:p>
            <a:pPr algn="r" fontAlgn="auto">
              <a:spcBef>
                <a:spcPts val="0"/>
              </a:spcBef>
              <a:spcAft>
                <a:spcPts val="0"/>
              </a:spcAft>
              <a:defRPr/>
            </a:pPr>
            <a:r>
              <a:rPr lang="zh-CN" altLang="en-US" sz="3600" b="1" dirty="0">
                <a:solidFill>
                  <a:schemeClr val="accent1">
                    <a:lumMod val="75000"/>
                  </a:schemeClr>
                </a:solidFill>
                <a:latin typeface="微软雅黑" panose="020B0503020204020204" pitchFamily="34" charset="-122"/>
                <a:ea typeface="微软雅黑" panose="020B0503020204020204" pitchFamily="34" charset="-122"/>
              </a:rPr>
              <a:t>创新应用与绿色施工</a:t>
            </a:r>
          </a:p>
        </p:txBody>
      </p:sp>
      <p:cxnSp>
        <p:nvCxnSpPr>
          <p:cNvPr id="10" name="直接连接符 9"/>
          <p:cNvCxnSpPr/>
          <p:nvPr>
            <p:custDataLst>
              <p:tags r:id="rId6"/>
            </p:custDataLst>
          </p:nvPr>
        </p:nvCxnSpPr>
        <p:spPr>
          <a:xfrm>
            <a:off x="3213100" y="3340100"/>
            <a:ext cx="400685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任意多边形 16"/>
          <p:cNvSpPr/>
          <p:nvPr>
            <p:custDataLst>
              <p:tags r:id="rId7"/>
            </p:custDataLst>
          </p:nvPr>
        </p:nvSpPr>
        <p:spPr>
          <a:xfrm>
            <a:off x="1998663" y="2767013"/>
            <a:ext cx="1042987" cy="1047750"/>
          </a:xfrm>
          <a:custGeom>
            <a:avLst/>
            <a:gdLst>
              <a:gd name="connsiteX0" fmla="*/ 619655 w 1042987"/>
              <a:gd name="connsiteY0" fmla="*/ 539750 h 1047750"/>
              <a:gd name="connsiteX1" fmla="*/ 958319 w 1042987"/>
              <a:gd name="connsiteY1" fmla="*/ 539750 h 1047750"/>
              <a:gd name="connsiteX2" fmla="*/ 1042987 w 1042987"/>
              <a:gd name="connsiteY2" fmla="*/ 624418 h 1047750"/>
              <a:gd name="connsiteX3" fmla="*/ 1042987 w 1042987"/>
              <a:gd name="connsiteY3" fmla="*/ 963082 h 1047750"/>
              <a:gd name="connsiteX4" fmla="*/ 958319 w 1042987"/>
              <a:gd name="connsiteY4" fmla="*/ 1047750 h 1047750"/>
              <a:gd name="connsiteX5" fmla="*/ 619655 w 1042987"/>
              <a:gd name="connsiteY5" fmla="*/ 1047750 h 1047750"/>
              <a:gd name="connsiteX6" fmla="*/ 534987 w 1042987"/>
              <a:gd name="connsiteY6" fmla="*/ 963082 h 1047750"/>
              <a:gd name="connsiteX7" fmla="*/ 534987 w 1042987"/>
              <a:gd name="connsiteY7" fmla="*/ 624418 h 1047750"/>
              <a:gd name="connsiteX8" fmla="*/ 619655 w 1042987"/>
              <a:gd name="connsiteY8" fmla="*/ 539750 h 1047750"/>
              <a:gd name="connsiteX9" fmla="*/ 84668 w 1042987"/>
              <a:gd name="connsiteY9" fmla="*/ 539750 h 1047750"/>
              <a:gd name="connsiteX10" fmla="*/ 423332 w 1042987"/>
              <a:gd name="connsiteY10" fmla="*/ 539750 h 1047750"/>
              <a:gd name="connsiteX11" fmla="*/ 508000 w 1042987"/>
              <a:gd name="connsiteY11" fmla="*/ 624418 h 1047750"/>
              <a:gd name="connsiteX12" fmla="*/ 508000 w 1042987"/>
              <a:gd name="connsiteY12" fmla="*/ 963082 h 1047750"/>
              <a:gd name="connsiteX13" fmla="*/ 423332 w 1042987"/>
              <a:gd name="connsiteY13" fmla="*/ 1047750 h 1047750"/>
              <a:gd name="connsiteX14" fmla="*/ 84668 w 1042987"/>
              <a:gd name="connsiteY14" fmla="*/ 1047750 h 1047750"/>
              <a:gd name="connsiteX15" fmla="*/ 0 w 1042987"/>
              <a:gd name="connsiteY15" fmla="*/ 963082 h 1047750"/>
              <a:gd name="connsiteX16" fmla="*/ 0 w 1042987"/>
              <a:gd name="connsiteY16" fmla="*/ 624418 h 1047750"/>
              <a:gd name="connsiteX17" fmla="*/ 84668 w 1042987"/>
              <a:gd name="connsiteY17" fmla="*/ 539750 h 1047750"/>
              <a:gd name="connsiteX18" fmla="*/ 619655 w 1042987"/>
              <a:gd name="connsiteY18" fmla="*/ 0 h 1047750"/>
              <a:gd name="connsiteX19" fmla="*/ 958319 w 1042987"/>
              <a:gd name="connsiteY19" fmla="*/ 0 h 1047750"/>
              <a:gd name="connsiteX20" fmla="*/ 1042987 w 1042987"/>
              <a:gd name="connsiteY20" fmla="*/ 84668 h 1047750"/>
              <a:gd name="connsiteX21" fmla="*/ 1042987 w 1042987"/>
              <a:gd name="connsiteY21" fmla="*/ 423332 h 1047750"/>
              <a:gd name="connsiteX22" fmla="*/ 958319 w 1042987"/>
              <a:gd name="connsiteY22" fmla="*/ 508000 h 1047750"/>
              <a:gd name="connsiteX23" fmla="*/ 619655 w 1042987"/>
              <a:gd name="connsiteY23" fmla="*/ 508000 h 1047750"/>
              <a:gd name="connsiteX24" fmla="*/ 534987 w 1042987"/>
              <a:gd name="connsiteY24" fmla="*/ 423332 h 1047750"/>
              <a:gd name="connsiteX25" fmla="*/ 534987 w 1042987"/>
              <a:gd name="connsiteY25" fmla="*/ 84668 h 1047750"/>
              <a:gd name="connsiteX26" fmla="*/ 619655 w 1042987"/>
              <a:gd name="connsiteY26" fmla="*/ 0 h 1047750"/>
              <a:gd name="connsiteX27" fmla="*/ 84668 w 1042987"/>
              <a:gd name="connsiteY27" fmla="*/ 0 h 1047750"/>
              <a:gd name="connsiteX28" fmla="*/ 423332 w 1042987"/>
              <a:gd name="connsiteY28" fmla="*/ 0 h 1047750"/>
              <a:gd name="connsiteX29" fmla="*/ 508000 w 1042987"/>
              <a:gd name="connsiteY29" fmla="*/ 84668 h 1047750"/>
              <a:gd name="connsiteX30" fmla="*/ 508000 w 1042987"/>
              <a:gd name="connsiteY30" fmla="*/ 423332 h 1047750"/>
              <a:gd name="connsiteX31" fmla="*/ 423332 w 1042987"/>
              <a:gd name="connsiteY31" fmla="*/ 508000 h 1047750"/>
              <a:gd name="connsiteX32" fmla="*/ 84668 w 1042987"/>
              <a:gd name="connsiteY32" fmla="*/ 508000 h 1047750"/>
              <a:gd name="connsiteX33" fmla="*/ 0 w 1042987"/>
              <a:gd name="connsiteY33" fmla="*/ 423332 h 1047750"/>
              <a:gd name="connsiteX34" fmla="*/ 0 w 1042987"/>
              <a:gd name="connsiteY34" fmla="*/ 84668 h 1047750"/>
              <a:gd name="connsiteX35" fmla="*/ 84668 w 1042987"/>
              <a:gd name="connsiteY35"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2987" h="1047750">
                <a:moveTo>
                  <a:pt x="619655" y="539750"/>
                </a:moveTo>
                <a:lnTo>
                  <a:pt x="958319" y="539750"/>
                </a:lnTo>
                <a:cubicBezTo>
                  <a:pt x="1005080" y="539750"/>
                  <a:pt x="1042987" y="577657"/>
                  <a:pt x="1042987" y="624418"/>
                </a:cubicBezTo>
                <a:lnTo>
                  <a:pt x="1042987" y="963082"/>
                </a:lnTo>
                <a:cubicBezTo>
                  <a:pt x="1042987" y="1009843"/>
                  <a:pt x="1005080" y="1047750"/>
                  <a:pt x="958319" y="1047750"/>
                </a:cubicBezTo>
                <a:lnTo>
                  <a:pt x="619655" y="1047750"/>
                </a:lnTo>
                <a:cubicBezTo>
                  <a:pt x="572894" y="1047750"/>
                  <a:pt x="534987" y="1009843"/>
                  <a:pt x="534987" y="963082"/>
                </a:cubicBezTo>
                <a:lnTo>
                  <a:pt x="534987" y="624418"/>
                </a:lnTo>
                <a:cubicBezTo>
                  <a:pt x="534987" y="577657"/>
                  <a:pt x="572894" y="539750"/>
                  <a:pt x="619655" y="539750"/>
                </a:cubicBezTo>
                <a:close/>
                <a:moveTo>
                  <a:pt x="84668" y="539750"/>
                </a:moveTo>
                <a:lnTo>
                  <a:pt x="423332" y="539750"/>
                </a:lnTo>
                <a:cubicBezTo>
                  <a:pt x="470093" y="539750"/>
                  <a:pt x="508000" y="577657"/>
                  <a:pt x="508000" y="624418"/>
                </a:cubicBezTo>
                <a:lnTo>
                  <a:pt x="508000" y="963082"/>
                </a:lnTo>
                <a:cubicBezTo>
                  <a:pt x="508000" y="1009843"/>
                  <a:pt x="470093" y="1047750"/>
                  <a:pt x="423332" y="1047750"/>
                </a:cubicBezTo>
                <a:lnTo>
                  <a:pt x="84668" y="1047750"/>
                </a:lnTo>
                <a:cubicBezTo>
                  <a:pt x="37907" y="1047750"/>
                  <a:pt x="0" y="1009843"/>
                  <a:pt x="0" y="963082"/>
                </a:cubicBezTo>
                <a:lnTo>
                  <a:pt x="0" y="624418"/>
                </a:lnTo>
                <a:cubicBezTo>
                  <a:pt x="0" y="577657"/>
                  <a:pt x="37907" y="539750"/>
                  <a:pt x="84668" y="539750"/>
                </a:cubicBezTo>
                <a:close/>
                <a:moveTo>
                  <a:pt x="619655" y="0"/>
                </a:moveTo>
                <a:lnTo>
                  <a:pt x="958319" y="0"/>
                </a:lnTo>
                <a:cubicBezTo>
                  <a:pt x="1005080" y="0"/>
                  <a:pt x="1042987" y="37907"/>
                  <a:pt x="1042987" y="84668"/>
                </a:cubicBezTo>
                <a:lnTo>
                  <a:pt x="1042987" y="423332"/>
                </a:lnTo>
                <a:cubicBezTo>
                  <a:pt x="1042987" y="470093"/>
                  <a:pt x="1005080" y="508000"/>
                  <a:pt x="958319" y="508000"/>
                </a:cubicBezTo>
                <a:lnTo>
                  <a:pt x="619655" y="508000"/>
                </a:lnTo>
                <a:cubicBezTo>
                  <a:pt x="572894" y="508000"/>
                  <a:pt x="534987" y="470093"/>
                  <a:pt x="534987" y="423332"/>
                </a:cubicBezTo>
                <a:lnTo>
                  <a:pt x="534987" y="84668"/>
                </a:lnTo>
                <a:cubicBezTo>
                  <a:pt x="534987" y="37907"/>
                  <a:pt x="572894" y="0"/>
                  <a:pt x="619655" y="0"/>
                </a:cubicBezTo>
                <a:close/>
                <a:moveTo>
                  <a:pt x="84668" y="0"/>
                </a:moveTo>
                <a:lnTo>
                  <a:pt x="423332" y="0"/>
                </a:lnTo>
                <a:cubicBezTo>
                  <a:pt x="470093" y="0"/>
                  <a:pt x="508000" y="37907"/>
                  <a:pt x="508000" y="84668"/>
                </a:cubicBezTo>
                <a:lnTo>
                  <a:pt x="508000" y="423332"/>
                </a:lnTo>
                <a:cubicBezTo>
                  <a:pt x="508000" y="470093"/>
                  <a:pt x="470093" y="508000"/>
                  <a:pt x="423332" y="508000"/>
                </a:cubicBezTo>
                <a:lnTo>
                  <a:pt x="84668" y="508000"/>
                </a:lnTo>
                <a:cubicBezTo>
                  <a:pt x="37907" y="508000"/>
                  <a:pt x="0" y="470093"/>
                  <a:pt x="0" y="423332"/>
                </a:cubicBezTo>
                <a:lnTo>
                  <a:pt x="0" y="84668"/>
                </a:lnTo>
                <a:cubicBezTo>
                  <a:pt x="0" y="37907"/>
                  <a:pt x="37907" y="0"/>
                  <a:pt x="84668" y="0"/>
                </a:cubicBezTo>
                <a:close/>
              </a:path>
            </a:pathLst>
          </a:custGeom>
          <a:solidFill>
            <a:srgbClr val="0089C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5400" dirty="0">
                <a:solidFill>
                  <a:srgbClr val="0089CF"/>
                </a:solidFill>
                <a:latin typeface="Arial Rounded MT Bold" panose="020F0704030504030204" pitchFamily="34" charset="0"/>
              </a:rPr>
              <a:t>05</a:t>
            </a:r>
            <a:endParaRPr lang="zh-CN" altLang="en-US" sz="5400" dirty="0">
              <a:solidFill>
                <a:srgbClr val="0089CF"/>
              </a:solidFill>
              <a:latin typeface="Arial Rounded MT Bold" panose="020F0704030504030204" pitchFamily="34" charset="0"/>
            </a:endParaRPr>
          </a:p>
        </p:txBody>
      </p:sp>
    </p:spTree>
    <p:custDataLst>
      <p:tags r:id="rId1"/>
    </p:custDataLst>
  </p:cSld>
  <p:clrMapOvr>
    <a:masterClrMapping/>
  </p:clrMapOvr>
  <p:transition>
    <p:cover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创新应用</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dirty="0">
                <a:solidFill>
                  <a:schemeClr val="bg1"/>
                </a:solidFill>
                <a:latin typeface="黑体" panose="02010609060101010101" pitchFamily="49" charset="-122"/>
                <a:ea typeface="黑体" panose="02010609060101010101" pitchFamily="49" charset="-122"/>
              </a:rPr>
              <a:t>新技术推广</a:t>
            </a:r>
            <a:endParaRPr lang="zh-CN" altLang="en-US" sz="2800" spc="-400" dirty="0">
              <a:solidFill>
                <a:schemeClr val="bg1"/>
              </a:solidFill>
              <a:latin typeface="黑体" panose="02010609060101010101" pitchFamily="49" charset="-122"/>
              <a:ea typeface="黑体" panose="02010609060101010101" pitchFamily="49" charset="-122"/>
            </a:endParaRPr>
          </a:p>
        </p:txBody>
      </p:sp>
      <p:sp>
        <p:nvSpPr>
          <p:cNvPr id="8" name="圆角矩形 7"/>
          <p:cNvSpPr/>
          <p:nvPr/>
        </p:nvSpPr>
        <p:spPr>
          <a:xfrm>
            <a:off x="714375" y="1214438"/>
            <a:ext cx="7715250" cy="1296987"/>
          </a:xfrm>
          <a:prstGeom prst="roundRect">
            <a:avLst/>
          </a:prstGeom>
          <a:ln w="28575">
            <a:solidFill>
              <a:srgbClr val="0089CF"/>
            </a:solidFill>
            <a:prstDash val="dash"/>
          </a:ln>
        </p:spPr>
        <p:style>
          <a:lnRef idx="2">
            <a:schemeClr val="accent2"/>
          </a:lnRef>
          <a:fillRef idx="1">
            <a:schemeClr val="lt1"/>
          </a:fillRef>
          <a:effectRef idx="0">
            <a:schemeClr val="accent2"/>
          </a:effectRef>
          <a:fontRef idx="minor">
            <a:schemeClr val="dk1"/>
          </a:fontRef>
        </p:style>
        <p:txBody>
          <a:bodyPr>
            <a:spAutoFit/>
          </a:bodyPr>
          <a:lstStyle/>
          <a:p>
            <a:pPr fontAlgn="auto">
              <a:lnSpc>
                <a:spcPct val="13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“绿色建造，技术先行”，新技术作为绿色施工的重要助推器，对项目绿色施工目标的实现有着决定性作用，本工程在施工过程中采用了</a:t>
            </a:r>
            <a:r>
              <a:rPr lang="zh-CN" altLang="en-US" b="1" dirty="0">
                <a:solidFill>
                  <a:schemeClr val="tx1">
                    <a:lumMod val="50000"/>
                  </a:schemeClr>
                </a:solidFill>
                <a:latin typeface="黑体" panose="02010609060101010101" pitchFamily="49" charset="-122"/>
                <a:ea typeface="黑体" panose="02010609060101010101" pitchFamily="49" charset="-122"/>
              </a:rPr>
              <a:t>建筑业十大新技术中的</a:t>
            </a:r>
            <a:r>
              <a:rPr lang="en-US" altLang="zh-CN" b="1" dirty="0">
                <a:solidFill>
                  <a:schemeClr val="tx1">
                    <a:lumMod val="50000"/>
                  </a:schemeClr>
                </a:solidFill>
                <a:latin typeface="黑体" panose="02010609060101010101" pitchFamily="49" charset="-122"/>
                <a:ea typeface="黑体" panose="02010609060101010101" pitchFamily="49" charset="-122"/>
              </a:rPr>
              <a:t>9</a:t>
            </a:r>
            <a:r>
              <a:rPr lang="zh-CN" altLang="en-US" b="1" dirty="0">
                <a:solidFill>
                  <a:schemeClr val="tx1">
                    <a:lumMod val="50000"/>
                  </a:schemeClr>
                </a:solidFill>
                <a:latin typeface="黑体" panose="02010609060101010101" pitchFamily="49" charset="-122"/>
                <a:ea typeface="黑体" panose="02010609060101010101" pitchFamily="49" charset="-122"/>
              </a:rPr>
              <a:t>大项</a:t>
            </a:r>
            <a:r>
              <a:rPr lang="en-US" altLang="zh-CN" b="1" dirty="0">
                <a:solidFill>
                  <a:schemeClr val="tx1">
                    <a:lumMod val="50000"/>
                  </a:schemeClr>
                </a:solidFill>
                <a:latin typeface="黑体" panose="02010609060101010101" pitchFamily="49" charset="-122"/>
                <a:ea typeface="黑体" panose="02010609060101010101" pitchFamily="49" charset="-122"/>
              </a:rPr>
              <a:t>19</a:t>
            </a:r>
            <a:r>
              <a:rPr lang="zh-CN" altLang="en-US" b="1" dirty="0">
                <a:solidFill>
                  <a:schemeClr val="tx1">
                    <a:lumMod val="50000"/>
                  </a:schemeClr>
                </a:solidFill>
                <a:latin typeface="黑体" panose="02010609060101010101" pitchFamily="49" charset="-122"/>
                <a:ea typeface="黑体" panose="02010609060101010101" pitchFamily="49" charset="-122"/>
              </a:rPr>
              <a:t>小项，并有</a:t>
            </a:r>
            <a:r>
              <a:rPr lang="en-US" altLang="zh-CN" b="1" dirty="0">
                <a:solidFill>
                  <a:schemeClr val="tx1">
                    <a:lumMod val="50000"/>
                  </a:schemeClr>
                </a:solidFill>
                <a:latin typeface="黑体" panose="02010609060101010101" pitchFamily="49" charset="-122"/>
                <a:ea typeface="黑体" panose="02010609060101010101" pitchFamily="49" charset="-122"/>
              </a:rPr>
              <a:t>12</a:t>
            </a:r>
            <a:r>
              <a:rPr lang="zh-CN" altLang="en-US" b="1" dirty="0">
                <a:solidFill>
                  <a:schemeClr val="tx1">
                    <a:lumMod val="50000"/>
                  </a:schemeClr>
                </a:solidFill>
                <a:latin typeface="黑体" panose="02010609060101010101" pitchFamily="49" charset="-122"/>
                <a:ea typeface="黑体" panose="02010609060101010101" pitchFamily="49" charset="-122"/>
              </a:rPr>
              <a:t>项创新应用</a:t>
            </a:r>
            <a:r>
              <a:rPr lang="zh-CN" altLang="en-US" dirty="0">
                <a:solidFill>
                  <a:schemeClr val="tx1">
                    <a:lumMod val="50000"/>
                  </a:schemeClr>
                </a:solidFill>
                <a:latin typeface="黑体" panose="02010609060101010101" pitchFamily="49" charset="-122"/>
                <a:ea typeface="黑体" panose="02010609060101010101" pitchFamily="49" charset="-122"/>
              </a:rPr>
              <a:t>。</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graphicFrame>
        <p:nvGraphicFramePr>
          <p:cNvPr id="6" name="表格 5"/>
          <p:cNvGraphicFramePr>
            <a:graphicFrameLocks noGrp="1"/>
          </p:cNvGraphicFramePr>
          <p:nvPr/>
        </p:nvGraphicFramePr>
        <p:xfrm>
          <a:off x="323850" y="2636838"/>
          <a:ext cx="8383588" cy="4043553"/>
        </p:xfrm>
        <a:graphic>
          <a:graphicData uri="http://schemas.openxmlformats.org/drawingml/2006/table">
            <a:tbl>
              <a:tblPr>
                <a:tableStyleId>{5C22544A-7EE6-4342-B048-85BDC9FD1C3A}</a:tableStyleId>
              </a:tblPr>
              <a:tblGrid>
                <a:gridCol w="517381">
                  <a:extLst>
                    <a:ext uri="{9D8B030D-6E8A-4147-A177-3AD203B41FA5}">
                      <a16:colId xmlns:a16="http://schemas.microsoft.com/office/drawing/2014/main" val="20000"/>
                    </a:ext>
                  </a:extLst>
                </a:gridCol>
                <a:gridCol w="2841086">
                  <a:extLst>
                    <a:ext uri="{9D8B030D-6E8A-4147-A177-3AD203B41FA5}">
                      <a16:colId xmlns:a16="http://schemas.microsoft.com/office/drawing/2014/main" val="20001"/>
                    </a:ext>
                  </a:extLst>
                </a:gridCol>
                <a:gridCol w="1096572">
                  <a:extLst>
                    <a:ext uri="{9D8B030D-6E8A-4147-A177-3AD203B41FA5}">
                      <a16:colId xmlns:a16="http://schemas.microsoft.com/office/drawing/2014/main" val="20002"/>
                    </a:ext>
                  </a:extLst>
                </a:gridCol>
                <a:gridCol w="995972">
                  <a:extLst>
                    <a:ext uri="{9D8B030D-6E8A-4147-A177-3AD203B41FA5}">
                      <a16:colId xmlns:a16="http://schemas.microsoft.com/office/drawing/2014/main" val="20003"/>
                    </a:ext>
                  </a:extLst>
                </a:gridCol>
                <a:gridCol w="1153581">
                  <a:extLst>
                    <a:ext uri="{9D8B030D-6E8A-4147-A177-3AD203B41FA5}">
                      <a16:colId xmlns:a16="http://schemas.microsoft.com/office/drawing/2014/main" val="20004"/>
                    </a:ext>
                  </a:extLst>
                </a:gridCol>
                <a:gridCol w="1778996">
                  <a:extLst>
                    <a:ext uri="{9D8B030D-6E8A-4147-A177-3AD203B41FA5}">
                      <a16:colId xmlns:a16="http://schemas.microsoft.com/office/drawing/2014/main" val="20005"/>
                    </a:ext>
                  </a:extLst>
                </a:gridCol>
              </a:tblGrid>
              <a:tr h="201377">
                <a:tc>
                  <a:txBody>
                    <a:bodyPr/>
                    <a:lstStyle/>
                    <a:p>
                      <a:pPr indent="125730" algn="ctr">
                        <a:lnSpc>
                          <a:spcPts val="2000"/>
                        </a:lnSpc>
                        <a:spcAft>
                          <a:spcPts val="0"/>
                        </a:spcAft>
                      </a:pPr>
                      <a:r>
                        <a:rPr lang="zh-CN" sz="800" kern="100" dirty="0">
                          <a:effectLst/>
                        </a:rPr>
                        <a:t>编号</a:t>
                      </a:r>
                      <a:endParaRPr lang="zh-CN" sz="8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计划推广应用内容</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使用部位</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实施人</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总结人</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阶段</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extLst>
                  <a:ext uri="{0D108BD9-81ED-4DB2-BD59-A6C34878D82A}">
                    <a16:rowId xmlns:a16="http://schemas.microsoft.com/office/drawing/2014/main" val="10000"/>
                  </a:ext>
                </a:extLst>
              </a:tr>
              <a:tr h="205401">
                <a:tc>
                  <a:txBody>
                    <a:bodyPr/>
                    <a:lstStyle/>
                    <a:p>
                      <a:pPr indent="125730" algn="ctr">
                        <a:lnSpc>
                          <a:spcPts val="2000"/>
                        </a:lnSpc>
                        <a:spcAft>
                          <a:spcPts val="0"/>
                        </a:spcAft>
                      </a:pPr>
                      <a:r>
                        <a:rPr lang="en-US" sz="800" kern="100">
                          <a:effectLst/>
                        </a:rPr>
                        <a:t>1</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1. </a:t>
                      </a:r>
                      <a:r>
                        <a:rPr lang="zh-CN" sz="800" kern="100">
                          <a:effectLst/>
                        </a:rPr>
                        <a:t>地基基础和地下空间工程技术</a:t>
                      </a:r>
                      <a:r>
                        <a:rPr lang="en-US" sz="800" kern="100">
                          <a:effectLst/>
                        </a:rPr>
                        <a:t>-1.2</a:t>
                      </a:r>
                      <a:r>
                        <a:rPr lang="zh-CN" sz="800" kern="100">
                          <a:effectLst/>
                        </a:rPr>
                        <a:t>长螺旋钻孔压灌桩技术</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基础</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冯东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李建东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2016.07-2016.08</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extLst>
                  <a:ext uri="{0D108BD9-81ED-4DB2-BD59-A6C34878D82A}">
                    <a16:rowId xmlns:a16="http://schemas.microsoft.com/office/drawing/2014/main" val="10001"/>
                  </a:ext>
                </a:extLst>
              </a:tr>
              <a:tr h="205401">
                <a:tc>
                  <a:txBody>
                    <a:bodyPr/>
                    <a:lstStyle/>
                    <a:p>
                      <a:pPr indent="125730" algn="ctr">
                        <a:lnSpc>
                          <a:spcPts val="2000"/>
                        </a:lnSpc>
                        <a:spcAft>
                          <a:spcPts val="0"/>
                        </a:spcAft>
                      </a:pPr>
                      <a:r>
                        <a:rPr lang="en-US" sz="800" kern="100">
                          <a:effectLst/>
                        </a:rPr>
                        <a:t>2</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1.</a:t>
                      </a:r>
                      <a:r>
                        <a:rPr lang="zh-CN" sz="800" kern="100">
                          <a:effectLst/>
                        </a:rPr>
                        <a:t>地基基础和地下空间工程技术</a:t>
                      </a:r>
                      <a:r>
                        <a:rPr lang="en-US" sz="800" kern="100">
                          <a:effectLst/>
                        </a:rPr>
                        <a:t>-1.5</a:t>
                      </a:r>
                      <a:r>
                        <a:rPr lang="zh-CN" sz="800" kern="100">
                          <a:effectLst/>
                        </a:rPr>
                        <a:t>土工合成材料应用技术</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地库顶板</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陈晨</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李建东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2017.10-2017.11</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extLst>
                  <a:ext uri="{0D108BD9-81ED-4DB2-BD59-A6C34878D82A}">
                    <a16:rowId xmlns:a16="http://schemas.microsoft.com/office/drawing/2014/main" val="10002"/>
                  </a:ext>
                </a:extLst>
              </a:tr>
              <a:tr h="205401">
                <a:tc>
                  <a:txBody>
                    <a:bodyPr/>
                    <a:lstStyle/>
                    <a:p>
                      <a:pPr indent="125730" algn="ctr">
                        <a:lnSpc>
                          <a:spcPts val="2000"/>
                        </a:lnSpc>
                        <a:spcAft>
                          <a:spcPts val="0"/>
                        </a:spcAft>
                      </a:pPr>
                      <a:r>
                        <a:rPr lang="en-US" sz="800" kern="100">
                          <a:effectLst/>
                        </a:rPr>
                        <a:t>3</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1.</a:t>
                      </a:r>
                      <a:r>
                        <a:rPr lang="zh-CN" sz="800" kern="100">
                          <a:effectLst/>
                        </a:rPr>
                        <a:t>地基基础和地下空间工程技术</a:t>
                      </a:r>
                      <a:r>
                        <a:rPr lang="en-US" sz="800" kern="100">
                          <a:effectLst/>
                        </a:rPr>
                        <a:t>-1.6</a:t>
                      </a:r>
                      <a:r>
                        <a:rPr lang="zh-CN" sz="800" kern="100">
                          <a:effectLst/>
                        </a:rPr>
                        <a:t>复合土钉墙支护技术</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dirty="0">
                          <a:effectLst/>
                        </a:rPr>
                        <a:t>基坑</a:t>
                      </a:r>
                      <a:endParaRPr lang="zh-CN" sz="8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陈晨</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李建东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2017.7-2017.8</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extLst>
                  <a:ext uri="{0D108BD9-81ED-4DB2-BD59-A6C34878D82A}">
                    <a16:rowId xmlns:a16="http://schemas.microsoft.com/office/drawing/2014/main" val="10003"/>
                  </a:ext>
                </a:extLst>
              </a:tr>
              <a:tr h="205401">
                <a:tc>
                  <a:txBody>
                    <a:bodyPr/>
                    <a:lstStyle/>
                    <a:p>
                      <a:pPr indent="125730" algn="ctr">
                        <a:lnSpc>
                          <a:spcPts val="2000"/>
                        </a:lnSpc>
                        <a:spcAft>
                          <a:spcPts val="0"/>
                        </a:spcAft>
                      </a:pPr>
                      <a:r>
                        <a:rPr lang="en-US" sz="800" kern="100">
                          <a:effectLst/>
                        </a:rPr>
                        <a:t>4</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2.</a:t>
                      </a:r>
                      <a:r>
                        <a:rPr lang="zh-CN" sz="800" kern="100">
                          <a:effectLst/>
                        </a:rPr>
                        <a:t>混凝土技术</a:t>
                      </a:r>
                      <a:r>
                        <a:rPr lang="en-US" sz="800" kern="100">
                          <a:effectLst/>
                        </a:rPr>
                        <a:t>-2.4</a:t>
                      </a:r>
                      <a:r>
                        <a:rPr lang="zh-CN" sz="800" kern="100">
                          <a:effectLst/>
                        </a:rPr>
                        <a:t>轻骨料混凝土技术</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屋面工程</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陈晨</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李建东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2017.4-2017.9</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extLst>
                  <a:ext uri="{0D108BD9-81ED-4DB2-BD59-A6C34878D82A}">
                    <a16:rowId xmlns:a16="http://schemas.microsoft.com/office/drawing/2014/main" val="10004"/>
                  </a:ext>
                </a:extLst>
              </a:tr>
              <a:tr h="205401">
                <a:tc>
                  <a:txBody>
                    <a:bodyPr/>
                    <a:lstStyle/>
                    <a:p>
                      <a:pPr indent="125730" algn="ctr">
                        <a:lnSpc>
                          <a:spcPts val="2000"/>
                        </a:lnSpc>
                        <a:spcAft>
                          <a:spcPts val="0"/>
                        </a:spcAft>
                      </a:pPr>
                      <a:r>
                        <a:rPr lang="en-US" sz="800" kern="100">
                          <a:effectLst/>
                        </a:rPr>
                        <a:t>5</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2.</a:t>
                      </a:r>
                      <a:r>
                        <a:rPr lang="zh-CN" sz="800" kern="100">
                          <a:effectLst/>
                        </a:rPr>
                        <a:t>混凝土技术</a:t>
                      </a:r>
                      <a:r>
                        <a:rPr lang="en-US" sz="800" kern="100">
                          <a:effectLst/>
                        </a:rPr>
                        <a:t>-2.6</a:t>
                      </a:r>
                      <a:r>
                        <a:rPr lang="zh-CN" sz="800" kern="100">
                          <a:effectLst/>
                        </a:rPr>
                        <a:t>混凝土裂缝控制技术</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混凝土工程</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冯东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李建东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2016.9-2017.7</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extLst>
                  <a:ext uri="{0D108BD9-81ED-4DB2-BD59-A6C34878D82A}">
                    <a16:rowId xmlns:a16="http://schemas.microsoft.com/office/drawing/2014/main" val="10005"/>
                  </a:ext>
                </a:extLst>
              </a:tr>
              <a:tr h="205401">
                <a:tc>
                  <a:txBody>
                    <a:bodyPr/>
                    <a:lstStyle/>
                    <a:p>
                      <a:pPr indent="125730" algn="ctr">
                        <a:lnSpc>
                          <a:spcPts val="2000"/>
                        </a:lnSpc>
                        <a:spcAft>
                          <a:spcPts val="0"/>
                        </a:spcAft>
                      </a:pPr>
                      <a:r>
                        <a:rPr lang="en-US" sz="800" kern="100">
                          <a:effectLst/>
                        </a:rPr>
                        <a:t>6</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dirty="0">
                          <a:effectLst/>
                        </a:rPr>
                        <a:t>3.</a:t>
                      </a:r>
                      <a:r>
                        <a:rPr lang="zh-CN" sz="800" kern="100" dirty="0">
                          <a:effectLst/>
                        </a:rPr>
                        <a:t>钢筋及预应力技术</a:t>
                      </a:r>
                      <a:r>
                        <a:rPr lang="en-US" sz="800" kern="100" dirty="0">
                          <a:effectLst/>
                        </a:rPr>
                        <a:t>-3.1</a:t>
                      </a:r>
                      <a:r>
                        <a:rPr lang="zh-CN" sz="800" kern="100" dirty="0">
                          <a:effectLst/>
                        </a:rPr>
                        <a:t>高强钢筋应用技术</a:t>
                      </a:r>
                      <a:endParaRPr lang="zh-CN" sz="8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钢筋工程</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冯东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李建东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dirty="0">
                          <a:effectLst/>
                        </a:rPr>
                        <a:t>2016.9-2017.7</a:t>
                      </a:r>
                      <a:endParaRPr lang="zh-CN" sz="8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extLst>
                  <a:ext uri="{0D108BD9-81ED-4DB2-BD59-A6C34878D82A}">
                    <a16:rowId xmlns:a16="http://schemas.microsoft.com/office/drawing/2014/main" val="10006"/>
                  </a:ext>
                </a:extLst>
              </a:tr>
              <a:tr h="205401">
                <a:tc>
                  <a:txBody>
                    <a:bodyPr/>
                    <a:lstStyle/>
                    <a:p>
                      <a:pPr indent="125730" algn="ctr">
                        <a:lnSpc>
                          <a:spcPts val="2000"/>
                        </a:lnSpc>
                        <a:spcAft>
                          <a:spcPts val="0"/>
                        </a:spcAft>
                      </a:pPr>
                      <a:r>
                        <a:rPr lang="en-US" sz="800" kern="100">
                          <a:effectLst/>
                        </a:rPr>
                        <a:t>7</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3.</a:t>
                      </a:r>
                      <a:r>
                        <a:rPr lang="zh-CN" sz="800" kern="100">
                          <a:effectLst/>
                        </a:rPr>
                        <a:t>钢筋及预应力技术</a:t>
                      </a:r>
                      <a:r>
                        <a:rPr lang="en-US" sz="800" kern="100">
                          <a:effectLst/>
                        </a:rPr>
                        <a:t>-3.3</a:t>
                      </a:r>
                      <a:r>
                        <a:rPr lang="zh-CN" sz="800" kern="100">
                          <a:effectLst/>
                        </a:rPr>
                        <a:t>大直径钢筋直螺纹连接技术</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dirty="0">
                          <a:effectLst/>
                        </a:rPr>
                        <a:t>钢筋工程</a:t>
                      </a:r>
                      <a:endParaRPr lang="zh-CN" sz="8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冯东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李建东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2016.9-2017.7</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extLst>
                  <a:ext uri="{0D108BD9-81ED-4DB2-BD59-A6C34878D82A}">
                    <a16:rowId xmlns:a16="http://schemas.microsoft.com/office/drawing/2014/main" val="10007"/>
                  </a:ext>
                </a:extLst>
              </a:tr>
              <a:tr h="205401">
                <a:tc>
                  <a:txBody>
                    <a:bodyPr/>
                    <a:lstStyle/>
                    <a:p>
                      <a:pPr indent="125730" algn="ctr">
                        <a:lnSpc>
                          <a:spcPts val="2000"/>
                        </a:lnSpc>
                        <a:spcAft>
                          <a:spcPts val="0"/>
                        </a:spcAft>
                      </a:pPr>
                      <a:r>
                        <a:rPr lang="en-US" sz="800" kern="100">
                          <a:effectLst/>
                        </a:rPr>
                        <a:t>8</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4.</a:t>
                      </a:r>
                      <a:r>
                        <a:rPr lang="zh-CN" sz="800" kern="100">
                          <a:effectLst/>
                        </a:rPr>
                        <a:t>钢筋及预应力技术</a:t>
                      </a:r>
                      <a:r>
                        <a:rPr lang="en-US" sz="800" kern="100">
                          <a:effectLst/>
                        </a:rPr>
                        <a:t>- 3.7</a:t>
                      </a:r>
                      <a:r>
                        <a:rPr lang="zh-CN" sz="800" kern="100">
                          <a:effectLst/>
                        </a:rPr>
                        <a:t>建筑用成型钢筋制品加工与配送</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屋面工程</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冯东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李建东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2017.4-2017.9</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extLst>
                  <a:ext uri="{0D108BD9-81ED-4DB2-BD59-A6C34878D82A}">
                    <a16:rowId xmlns:a16="http://schemas.microsoft.com/office/drawing/2014/main" val="10008"/>
                  </a:ext>
                </a:extLst>
              </a:tr>
              <a:tr h="205401">
                <a:tc>
                  <a:txBody>
                    <a:bodyPr/>
                    <a:lstStyle/>
                    <a:p>
                      <a:pPr indent="125730" algn="ctr">
                        <a:lnSpc>
                          <a:spcPts val="2000"/>
                        </a:lnSpc>
                        <a:spcAft>
                          <a:spcPts val="0"/>
                        </a:spcAft>
                      </a:pPr>
                      <a:r>
                        <a:rPr lang="en-US" sz="800" kern="100">
                          <a:effectLst/>
                        </a:rPr>
                        <a:t>9</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4.</a:t>
                      </a:r>
                      <a:r>
                        <a:rPr lang="zh-CN" sz="800" kern="100">
                          <a:effectLst/>
                        </a:rPr>
                        <a:t>模板及脚手架技术</a:t>
                      </a:r>
                      <a:r>
                        <a:rPr lang="en-US" sz="800" kern="100">
                          <a:effectLst/>
                        </a:rPr>
                        <a:t>-4.10</a:t>
                      </a:r>
                      <a:r>
                        <a:rPr lang="zh-CN" sz="800" kern="100">
                          <a:effectLst/>
                        </a:rPr>
                        <a:t>盘销式钢管脚手架及支撑架技术</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模板工程</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陈晨</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王宇</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2016.9-2017.7</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extLst>
                  <a:ext uri="{0D108BD9-81ED-4DB2-BD59-A6C34878D82A}">
                    <a16:rowId xmlns:a16="http://schemas.microsoft.com/office/drawing/2014/main" val="10009"/>
                  </a:ext>
                </a:extLst>
              </a:tr>
              <a:tr h="205401">
                <a:tc>
                  <a:txBody>
                    <a:bodyPr/>
                    <a:lstStyle/>
                    <a:p>
                      <a:pPr indent="125730" algn="ctr">
                        <a:lnSpc>
                          <a:spcPts val="2000"/>
                        </a:lnSpc>
                        <a:spcAft>
                          <a:spcPts val="0"/>
                        </a:spcAft>
                      </a:pPr>
                      <a:r>
                        <a:rPr lang="en-US" sz="800" kern="100">
                          <a:effectLst/>
                        </a:rPr>
                        <a:t>10</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6.</a:t>
                      </a:r>
                      <a:r>
                        <a:rPr lang="zh-CN" sz="800" kern="100">
                          <a:effectLst/>
                        </a:rPr>
                        <a:t>机电安装工程技术</a:t>
                      </a:r>
                      <a:r>
                        <a:rPr lang="en-US" sz="800" kern="100">
                          <a:effectLst/>
                        </a:rPr>
                        <a:t>-6.1</a:t>
                      </a:r>
                      <a:r>
                        <a:rPr lang="zh-CN" sz="800" kern="100">
                          <a:effectLst/>
                        </a:rPr>
                        <a:t>管线综合布置技术</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机电安装</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陈晨</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王宇</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2016.9-2017.7</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extLst>
                  <a:ext uri="{0D108BD9-81ED-4DB2-BD59-A6C34878D82A}">
                    <a16:rowId xmlns:a16="http://schemas.microsoft.com/office/drawing/2014/main" val="10010"/>
                  </a:ext>
                </a:extLst>
              </a:tr>
              <a:tr h="205401">
                <a:tc>
                  <a:txBody>
                    <a:bodyPr/>
                    <a:lstStyle/>
                    <a:p>
                      <a:pPr indent="125730" algn="ctr">
                        <a:lnSpc>
                          <a:spcPts val="2000"/>
                        </a:lnSpc>
                        <a:spcAft>
                          <a:spcPts val="0"/>
                        </a:spcAft>
                      </a:pPr>
                      <a:r>
                        <a:rPr lang="en-US" sz="800" kern="100">
                          <a:effectLst/>
                        </a:rPr>
                        <a:t>11</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7.</a:t>
                      </a:r>
                      <a:r>
                        <a:rPr lang="zh-CN" sz="800" kern="100">
                          <a:effectLst/>
                        </a:rPr>
                        <a:t>绿色施工技术</a:t>
                      </a:r>
                      <a:r>
                        <a:rPr lang="en-US" sz="800" kern="100">
                          <a:effectLst/>
                        </a:rPr>
                        <a:t>-7.3</a:t>
                      </a:r>
                      <a:r>
                        <a:rPr lang="zh-CN" sz="800" kern="100">
                          <a:effectLst/>
                        </a:rPr>
                        <a:t>预拌砂浆技术</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二次结构</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李建东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dirty="0">
                          <a:effectLst/>
                        </a:rPr>
                        <a:t>李建东</a:t>
                      </a:r>
                      <a:endParaRPr lang="zh-CN" sz="8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2017.4-2017.10</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extLst>
                  <a:ext uri="{0D108BD9-81ED-4DB2-BD59-A6C34878D82A}">
                    <a16:rowId xmlns:a16="http://schemas.microsoft.com/office/drawing/2014/main" val="10011"/>
                  </a:ext>
                </a:extLst>
              </a:tr>
              <a:tr h="205401">
                <a:tc>
                  <a:txBody>
                    <a:bodyPr/>
                    <a:lstStyle/>
                    <a:p>
                      <a:pPr indent="125730" algn="ctr">
                        <a:lnSpc>
                          <a:spcPts val="2000"/>
                        </a:lnSpc>
                        <a:spcAft>
                          <a:spcPts val="0"/>
                        </a:spcAft>
                      </a:pPr>
                      <a:r>
                        <a:rPr lang="en-US" sz="800" kern="100">
                          <a:effectLst/>
                        </a:rPr>
                        <a:t>12</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7.</a:t>
                      </a:r>
                      <a:r>
                        <a:rPr lang="zh-CN" sz="800" kern="100">
                          <a:effectLst/>
                        </a:rPr>
                        <a:t>绿色施工技术</a:t>
                      </a:r>
                      <a:r>
                        <a:rPr lang="en-US" sz="800" kern="100">
                          <a:effectLst/>
                        </a:rPr>
                        <a:t>-7.5</a:t>
                      </a:r>
                      <a:r>
                        <a:rPr lang="zh-CN" sz="800" kern="100">
                          <a:effectLst/>
                        </a:rPr>
                        <a:t>粘贴保温板外保温系统施工技术</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dirty="0">
                          <a:effectLst/>
                        </a:rPr>
                        <a:t>保温工程</a:t>
                      </a:r>
                      <a:endParaRPr lang="zh-CN" sz="8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李建东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李建东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2017.9-2017.10</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extLst>
                  <a:ext uri="{0D108BD9-81ED-4DB2-BD59-A6C34878D82A}">
                    <a16:rowId xmlns:a16="http://schemas.microsoft.com/office/drawing/2014/main" val="10012"/>
                  </a:ext>
                </a:extLst>
              </a:tr>
              <a:tr h="205401">
                <a:tc>
                  <a:txBody>
                    <a:bodyPr/>
                    <a:lstStyle/>
                    <a:p>
                      <a:pPr indent="125730" algn="ctr">
                        <a:lnSpc>
                          <a:spcPts val="2000"/>
                        </a:lnSpc>
                        <a:spcAft>
                          <a:spcPts val="0"/>
                        </a:spcAft>
                      </a:pPr>
                      <a:r>
                        <a:rPr lang="en-US" sz="800" kern="100">
                          <a:effectLst/>
                        </a:rPr>
                        <a:t>13</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7.</a:t>
                      </a:r>
                      <a:r>
                        <a:rPr lang="zh-CN" sz="800" kern="100">
                          <a:effectLst/>
                        </a:rPr>
                        <a:t>绿色施工技术</a:t>
                      </a:r>
                      <a:r>
                        <a:rPr lang="en-US" sz="800" kern="100">
                          <a:effectLst/>
                        </a:rPr>
                        <a:t>-7.8</a:t>
                      </a:r>
                      <a:r>
                        <a:rPr lang="zh-CN" sz="800" kern="100">
                          <a:effectLst/>
                        </a:rPr>
                        <a:t>工业废渣及（空心）砌块应用技术</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砌体工程</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李建东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李建东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2017.4-2017.7</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extLst>
                  <a:ext uri="{0D108BD9-81ED-4DB2-BD59-A6C34878D82A}">
                    <a16:rowId xmlns:a16="http://schemas.microsoft.com/office/drawing/2014/main" val="10013"/>
                  </a:ext>
                </a:extLst>
              </a:tr>
              <a:tr h="205401">
                <a:tc>
                  <a:txBody>
                    <a:bodyPr/>
                    <a:lstStyle/>
                    <a:p>
                      <a:pPr indent="125730" algn="ctr">
                        <a:lnSpc>
                          <a:spcPts val="2000"/>
                        </a:lnSpc>
                        <a:spcAft>
                          <a:spcPts val="0"/>
                        </a:spcAft>
                      </a:pPr>
                      <a:r>
                        <a:rPr lang="en-US" sz="800" kern="100">
                          <a:effectLst/>
                        </a:rPr>
                        <a:t>14</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7.</a:t>
                      </a:r>
                      <a:r>
                        <a:rPr lang="zh-CN" sz="800" kern="100">
                          <a:effectLst/>
                        </a:rPr>
                        <a:t>绿色施工技术</a:t>
                      </a:r>
                      <a:r>
                        <a:rPr lang="en-US" sz="800" kern="100">
                          <a:effectLst/>
                        </a:rPr>
                        <a:t>-7.9</a:t>
                      </a:r>
                      <a:r>
                        <a:rPr lang="zh-CN" sz="800" kern="100">
                          <a:effectLst/>
                        </a:rPr>
                        <a:t>铝合金窗断桥技术</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门窗工程</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李建东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李建东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2017.5-2017.11</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extLst>
                  <a:ext uri="{0D108BD9-81ED-4DB2-BD59-A6C34878D82A}">
                    <a16:rowId xmlns:a16="http://schemas.microsoft.com/office/drawing/2014/main" val="10014"/>
                  </a:ext>
                </a:extLst>
              </a:tr>
              <a:tr h="205401">
                <a:tc>
                  <a:txBody>
                    <a:bodyPr/>
                    <a:lstStyle/>
                    <a:p>
                      <a:pPr indent="125730" algn="ctr">
                        <a:lnSpc>
                          <a:spcPts val="2000"/>
                        </a:lnSpc>
                        <a:spcAft>
                          <a:spcPts val="0"/>
                        </a:spcAft>
                      </a:pPr>
                      <a:r>
                        <a:rPr lang="en-US" sz="800" kern="100">
                          <a:effectLst/>
                        </a:rPr>
                        <a:t>15</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8.</a:t>
                      </a:r>
                      <a:r>
                        <a:rPr lang="zh-CN" sz="800" kern="100">
                          <a:effectLst/>
                        </a:rPr>
                        <a:t>防水技术</a:t>
                      </a:r>
                      <a:r>
                        <a:rPr lang="en-US" sz="800" kern="100">
                          <a:effectLst/>
                        </a:rPr>
                        <a:t>-8.4</a:t>
                      </a:r>
                      <a:r>
                        <a:rPr lang="zh-CN" sz="800" kern="100">
                          <a:effectLst/>
                        </a:rPr>
                        <a:t>遇水膨胀止水胶施工技术</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防水工程</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李建东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李建东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2017.9-2017.9</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extLst>
                  <a:ext uri="{0D108BD9-81ED-4DB2-BD59-A6C34878D82A}">
                    <a16:rowId xmlns:a16="http://schemas.microsoft.com/office/drawing/2014/main" val="10015"/>
                  </a:ext>
                </a:extLst>
              </a:tr>
              <a:tr h="205401">
                <a:tc>
                  <a:txBody>
                    <a:bodyPr/>
                    <a:lstStyle/>
                    <a:p>
                      <a:pPr indent="125730" algn="ctr">
                        <a:lnSpc>
                          <a:spcPts val="2000"/>
                        </a:lnSpc>
                        <a:spcAft>
                          <a:spcPts val="0"/>
                        </a:spcAft>
                      </a:pPr>
                      <a:r>
                        <a:rPr lang="en-US" sz="800" kern="100">
                          <a:effectLst/>
                        </a:rPr>
                        <a:t>16</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8.</a:t>
                      </a:r>
                      <a:r>
                        <a:rPr lang="zh-CN" sz="800" kern="100">
                          <a:effectLst/>
                        </a:rPr>
                        <a:t>防水技术</a:t>
                      </a:r>
                      <a:r>
                        <a:rPr lang="en-US" sz="800" kern="100">
                          <a:effectLst/>
                        </a:rPr>
                        <a:t>-8.7</a:t>
                      </a:r>
                      <a:r>
                        <a:rPr lang="zh-CN" sz="800" kern="100">
                          <a:effectLst/>
                        </a:rPr>
                        <a:t>聚氨酯防水涂料施工技术</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防水工程</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李建东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李建东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2017.7-2017.10</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extLst>
                  <a:ext uri="{0D108BD9-81ED-4DB2-BD59-A6C34878D82A}">
                    <a16:rowId xmlns:a16="http://schemas.microsoft.com/office/drawing/2014/main" val="10016"/>
                  </a:ext>
                </a:extLst>
              </a:tr>
              <a:tr h="205401">
                <a:tc>
                  <a:txBody>
                    <a:bodyPr/>
                    <a:lstStyle/>
                    <a:p>
                      <a:pPr indent="125730" algn="ctr">
                        <a:lnSpc>
                          <a:spcPts val="2000"/>
                        </a:lnSpc>
                        <a:spcAft>
                          <a:spcPts val="0"/>
                        </a:spcAft>
                      </a:pPr>
                      <a:r>
                        <a:rPr lang="en-US" sz="800" kern="100" dirty="0">
                          <a:effectLst/>
                        </a:rPr>
                        <a:t>17</a:t>
                      </a:r>
                      <a:endParaRPr lang="zh-CN" sz="8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10.</a:t>
                      </a:r>
                      <a:r>
                        <a:rPr lang="zh-CN" sz="800" kern="100">
                          <a:effectLst/>
                        </a:rPr>
                        <a:t>信息化应用技术</a:t>
                      </a:r>
                      <a:r>
                        <a:rPr lang="en-US" sz="800" kern="100">
                          <a:effectLst/>
                        </a:rPr>
                        <a:t>-10.1</a:t>
                      </a:r>
                      <a:r>
                        <a:rPr lang="zh-CN" sz="800" kern="100">
                          <a:effectLst/>
                        </a:rPr>
                        <a:t>虚拟仿真施工技术 </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整个工程</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李建东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李建东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dirty="0">
                          <a:effectLst/>
                        </a:rPr>
                        <a:t>2016.7-2017.11</a:t>
                      </a:r>
                      <a:endParaRPr lang="zh-CN" sz="8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extLst>
                  <a:ext uri="{0D108BD9-81ED-4DB2-BD59-A6C34878D82A}">
                    <a16:rowId xmlns:a16="http://schemas.microsoft.com/office/drawing/2014/main" val="10017"/>
                  </a:ext>
                </a:extLst>
              </a:tr>
              <a:tr h="205401">
                <a:tc>
                  <a:txBody>
                    <a:bodyPr/>
                    <a:lstStyle/>
                    <a:p>
                      <a:pPr indent="125730" algn="ctr">
                        <a:lnSpc>
                          <a:spcPts val="2000"/>
                        </a:lnSpc>
                        <a:spcAft>
                          <a:spcPts val="0"/>
                        </a:spcAft>
                      </a:pPr>
                      <a:r>
                        <a:rPr lang="en-US" sz="800" kern="100">
                          <a:effectLst/>
                        </a:rPr>
                        <a:t>19</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a:effectLst/>
                        </a:rPr>
                        <a:t>10.</a:t>
                      </a:r>
                      <a:r>
                        <a:rPr lang="zh-CN" sz="800" kern="100">
                          <a:effectLst/>
                        </a:rPr>
                        <a:t>信息化应用技术</a:t>
                      </a:r>
                      <a:r>
                        <a:rPr lang="en-US" sz="800" kern="100">
                          <a:effectLst/>
                        </a:rPr>
                        <a:t>-10.4</a:t>
                      </a:r>
                      <a:r>
                        <a:rPr lang="zh-CN" sz="800" kern="100">
                          <a:effectLst/>
                        </a:rPr>
                        <a:t>工程量自动计算技术</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整个工程</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刘大龙</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zh-CN" sz="800" kern="100">
                          <a:effectLst/>
                        </a:rPr>
                        <a:t>李建东</a:t>
                      </a:r>
                      <a:endParaRPr lang="zh-CN" sz="800" kern="10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tc>
                  <a:txBody>
                    <a:bodyPr/>
                    <a:lstStyle/>
                    <a:p>
                      <a:pPr indent="125730" algn="ctr">
                        <a:lnSpc>
                          <a:spcPts val="2000"/>
                        </a:lnSpc>
                        <a:spcAft>
                          <a:spcPts val="0"/>
                        </a:spcAft>
                      </a:pPr>
                      <a:r>
                        <a:rPr lang="en-US" sz="800" kern="100" dirty="0">
                          <a:effectLst/>
                        </a:rPr>
                        <a:t>2016.7-2018.5</a:t>
                      </a:r>
                      <a:endParaRPr lang="zh-CN" sz="8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37053" marR="37053" marT="0" marB="0" anchor="ctr"/>
                </a:tc>
                <a:extLst>
                  <a:ext uri="{0D108BD9-81ED-4DB2-BD59-A6C34878D82A}">
                    <a16:rowId xmlns:a16="http://schemas.microsoft.com/office/drawing/2014/main" val="10018"/>
                  </a:ext>
                </a:extLst>
              </a:tr>
            </a:tbl>
          </a:graphicData>
        </a:graphic>
      </p:graphicFrame>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custDataLst>
              <p:tags r:id="rId2"/>
            </p:custDataLst>
          </p:nvPr>
        </p:nvSpPr>
        <p:spPr>
          <a:xfrm>
            <a:off x="5295900" y="0"/>
            <a:ext cx="3848100" cy="6858000"/>
          </a:xfrm>
          <a:custGeom>
            <a:avLst/>
            <a:gdLst>
              <a:gd name="connsiteX0" fmla="*/ 0 w 3848100"/>
              <a:gd name="connsiteY0" fmla="*/ 0 h 6858000"/>
              <a:gd name="connsiteX1" fmla="*/ 3848100 w 3848100"/>
              <a:gd name="connsiteY1" fmla="*/ 0 h 6858000"/>
              <a:gd name="connsiteX2" fmla="*/ 3848100 w 3848100"/>
              <a:gd name="connsiteY2" fmla="*/ 6858000 h 6858000"/>
              <a:gd name="connsiteX3" fmla="*/ 0 w 3848100"/>
              <a:gd name="connsiteY3" fmla="*/ 6858000 h 6858000"/>
              <a:gd name="connsiteX4" fmla="*/ 2387600 w 3848100"/>
              <a:gd name="connsiteY4" fmla="*/ 3429000 h 6858000"/>
              <a:gd name="connsiteX5" fmla="*/ 0 w 38481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100" h="6858000">
                <a:moveTo>
                  <a:pt x="0" y="0"/>
                </a:moveTo>
                <a:lnTo>
                  <a:pt x="3848100" y="0"/>
                </a:lnTo>
                <a:lnTo>
                  <a:pt x="3848100" y="6858000"/>
                </a:lnTo>
                <a:lnTo>
                  <a:pt x="0" y="6858000"/>
                </a:lnTo>
                <a:cubicBezTo>
                  <a:pt x="1318635" y="6858000"/>
                  <a:pt x="2387600" y="5322784"/>
                  <a:pt x="2387600" y="3429000"/>
                </a:cubicBezTo>
                <a:cubicBezTo>
                  <a:pt x="2387600" y="1535216"/>
                  <a:pt x="1318635" y="0"/>
                  <a:pt x="0" y="0"/>
                </a:cubicBezTo>
                <a:close/>
              </a:path>
            </a:pathLst>
          </a:custGeom>
          <a:gradFill flip="none" rotWithShape="1">
            <a:gsLst>
              <a:gs pos="0">
                <a:srgbClr val="005C8A"/>
              </a:gs>
              <a:gs pos="53000">
                <a:srgbClr val="0089CF"/>
              </a:gs>
              <a:gs pos="100000">
                <a:srgbClr val="05ACFF">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椭圆 2"/>
          <p:cNvSpPr/>
          <p:nvPr>
            <p:custDataLst>
              <p:tags r:id="rId3"/>
            </p:custDataLst>
          </p:nvPr>
        </p:nvSpPr>
        <p:spPr>
          <a:xfrm>
            <a:off x="5295900" y="0"/>
            <a:ext cx="2387600" cy="6858000"/>
          </a:xfrm>
          <a:custGeom>
            <a:avLst/>
            <a:gdLst>
              <a:gd name="connsiteX0" fmla="*/ 0 w 4775200"/>
              <a:gd name="connsiteY0" fmla="*/ 3429000 h 6858000"/>
              <a:gd name="connsiteX1" fmla="*/ 2387600 w 4775200"/>
              <a:gd name="connsiteY1" fmla="*/ 0 h 6858000"/>
              <a:gd name="connsiteX2" fmla="*/ 4775200 w 4775200"/>
              <a:gd name="connsiteY2" fmla="*/ 3429000 h 6858000"/>
              <a:gd name="connsiteX3" fmla="*/ 2387600 w 4775200"/>
              <a:gd name="connsiteY3" fmla="*/ 6858000 h 6858000"/>
              <a:gd name="connsiteX4" fmla="*/ 0 w 4775200"/>
              <a:gd name="connsiteY4" fmla="*/ 3429000 h 6858000"/>
              <a:gd name="connsiteX0-1" fmla="*/ 0 w 4775200"/>
              <a:gd name="connsiteY0-2" fmla="*/ 3429000 h 6858000"/>
              <a:gd name="connsiteX1-3" fmla="*/ 2387600 w 4775200"/>
              <a:gd name="connsiteY1-4" fmla="*/ 0 h 6858000"/>
              <a:gd name="connsiteX2-5" fmla="*/ 4775200 w 4775200"/>
              <a:gd name="connsiteY2-6" fmla="*/ 3429000 h 6858000"/>
              <a:gd name="connsiteX3-7" fmla="*/ 2387600 w 4775200"/>
              <a:gd name="connsiteY3-8" fmla="*/ 6858000 h 6858000"/>
              <a:gd name="connsiteX4-9" fmla="*/ 91440 w 4775200"/>
              <a:gd name="connsiteY4-10" fmla="*/ 3520440 h 6858000"/>
              <a:gd name="connsiteX0-11" fmla="*/ 0 w 4775200"/>
              <a:gd name="connsiteY0-12" fmla="*/ 3429000 h 6858000"/>
              <a:gd name="connsiteX1-13" fmla="*/ 2387600 w 4775200"/>
              <a:gd name="connsiteY1-14" fmla="*/ 0 h 6858000"/>
              <a:gd name="connsiteX2-15" fmla="*/ 4775200 w 4775200"/>
              <a:gd name="connsiteY2-16" fmla="*/ 3429000 h 6858000"/>
              <a:gd name="connsiteX3-17" fmla="*/ 2387600 w 4775200"/>
              <a:gd name="connsiteY3-18" fmla="*/ 6858000 h 6858000"/>
              <a:gd name="connsiteX0-19" fmla="*/ 0 w 2387600"/>
              <a:gd name="connsiteY0-20" fmla="*/ 0 h 6858000"/>
              <a:gd name="connsiteX1-21" fmla="*/ 2387600 w 2387600"/>
              <a:gd name="connsiteY1-22" fmla="*/ 3429000 h 6858000"/>
              <a:gd name="connsiteX2-23" fmla="*/ 0 w 2387600"/>
              <a:gd name="connsiteY2-24" fmla="*/ 6858000 h 6858000"/>
            </a:gdLst>
            <a:ahLst/>
            <a:cxnLst>
              <a:cxn ang="0">
                <a:pos x="connsiteX0-1" y="connsiteY0-2"/>
              </a:cxn>
              <a:cxn ang="0">
                <a:pos x="connsiteX1-3" y="connsiteY1-4"/>
              </a:cxn>
              <a:cxn ang="0">
                <a:pos x="connsiteX2-5" y="connsiteY2-6"/>
              </a:cxn>
            </a:cxnLst>
            <a:rect l="l" t="t" r="r" b="b"/>
            <a:pathLst>
              <a:path w="2387600" h="6858000">
                <a:moveTo>
                  <a:pt x="0" y="0"/>
                </a:moveTo>
                <a:cubicBezTo>
                  <a:pt x="1318635" y="0"/>
                  <a:pt x="2387600" y="1535216"/>
                  <a:pt x="2387600" y="3429000"/>
                </a:cubicBezTo>
                <a:cubicBezTo>
                  <a:pt x="2387600" y="5322784"/>
                  <a:pt x="1318635" y="6858000"/>
                  <a:pt x="0" y="6858000"/>
                </a:cubicBezTo>
              </a:path>
            </a:pathLst>
          </a:custGeom>
          <a:noFill/>
          <a:ln w="12700">
            <a:gradFill flip="none" rotWithShape="1">
              <a:gsLst>
                <a:gs pos="0">
                  <a:schemeClr val="accent1">
                    <a:alpha val="50000"/>
                  </a:schemeClr>
                </a:gs>
                <a:gs pos="53000">
                  <a:schemeClr val="accent1">
                    <a:lumMod val="60000"/>
                    <a:lumOff val="40000"/>
                    <a:alpha val="50000"/>
                  </a:schemeClr>
                </a:gs>
                <a:gs pos="100000">
                  <a:schemeClr val="bg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椭圆 2"/>
          <p:cNvSpPr/>
          <p:nvPr>
            <p:custDataLst>
              <p:tags r:id="rId4"/>
            </p:custDataLst>
          </p:nvPr>
        </p:nvSpPr>
        <p:spPr>
          <a:xfrm>
            <a:off x="5124450" y="0"/>
            <a:ext cx="2387600" cy="6858000"/>
          </a:xfrm>
          <a:custGeom>
            <a:avLst/>
            <a:gdLst>
              <a:gd name="connsiteX0" fmla="*/ 0 w 4775200"/>
              <a:gd name="connsiteY0" fmla="*/ 3429000 h 6858000"/>
              <a:gd name="connsiteX1" fmla="*/ 2387600 w 4775200"/>
              <a:gd name="connsiteY1" fmla="*/ 0 h 6858000"/>
              <a:gd name="connsiteX2" fmla="*/ 4775200 w 4775200"/>
              <a:gd name="connsiteY2" fmla="*/ 3429000 h 6858000"/>
              <a:gd name="connsiteX3" fmla="*/ 2387600 w 4775200"/>
              <a:gd name="connsiteY3" fmla="*/ 6858000 h 6858000"/>
              <a:gd name="connsiteX4" fmla="*/ 0 w 4775200"/>
              <a:gd name="connsiteY4" fmla="*/ 3429000 h 6858000"/>
              <a:gd name="connsiteX0-1" fmla="*/ 0 w 4775200"/>
              <a:gd name="connsiteY0-2" fmla="*/ 3429000 h 6858000"/>
              <a:gd name="connsiteX1-3" fmla="*/ 2387600 w 4775200"/>
              <a:gd name="connsiteY1-4" fmla="*/ 0 h 6858000"/>
              <a:gd name="connsiteX2-5" fmla="*/ 4775200 w 4775200"/>
              <a:gd name="connsiteY2-6" fmla="*/ 3429000 h 6858000"/>
              <a:gd name="connsiteX3-7" fmla="*/ 2387600 w 4775200"/>
              <a:gd name="connsiteY3-8" fmla="*/ 6858000 h 6858000"/>
              <a:gd name="connsiteX4-9" fmla="*/ 91440 w 4775200"/>
              <a:gd name="connsiteY4-10" fmla="*/ 3520440 h 6858000"/>
              <a:gd name="connsiteX0-11" fmla="*/ 0 w 4775200"/>
              <a:gd name="connsiteY0-12" fmla="*/ 3429000 h 6858000"/>
              <a:gd name="connsiteX1-13" fmla="*/ 2387600 w 4775200"/>
              <a:gd name="connsiteY1-14" fmla="*/ 0 h 6858000"/>
              <a:gd name="connsiteX2-15" fmla="*/ 4775200 w 4775200"/>
              <a:gd name="connsiteY2-16" fmla="*/ 3429000 h 6858000"/>
              <a:gd name="connsiteX3-17" fmla="*/ 2387600 w 4775200"/>
              <a:gd name="connsiteY3-18" fmla="*/ 6858000 h 6858000"/>
              <a:gd name="connsiteX0-19" fmla="*/ 0 w 2387600"/>
              <a:gd name="connsiteY0-20" fmla="*/ 0 h 6858000"/>
              <a:gd name="connsiteX1-21" fmla="*/ 2387600 w 2387600"/>
              <a:gd name="connsiteY1-22" fmla="*/ 3429000 h 6858000"/>
              <a:gd name="connsiteX2-23" fmla="*/ 0 w 2387600"/>
              <a:gd name="connsiteY2-24" fmla="*/ 6858000 h 6858000"/>
            </a:gdLst>
            <a:ahLst/>
            <a:cxnLst>
              <a:cxn ang="0">
                <a:pos x="connsiteX0-1" y="connsiteY0-2"/>
              </a:cxn>
              <a:cxn ang="0">
                <a:pos x="connsiteX1-3" y="connsiteY1-4"/>
              </a:cxn>
              <a:cxn ang="0">
                <a:pos x="connsiteX2-5" y="connsiteY2-6"/>
              </a:cxn>
            </a:cxnLst>
            <a:rect l="l" t="t" r="r" b="b"/>
            <a:pathLst>
              <a:path w="2387600" h="6858000">
                <a:moveTo>
                  <a:pt x="0" y="0"/>
                </a:moveTo>
                <a:cubicBezTo>
                  <a:pt x="1318635" y="0"/>
                  <a:pt x="2387600" y="1535216"/>
                  <a:pt x="2387600" y="3429000"/>
                </a:cubicBezTo>
                <a:cubicBezTo>
                  <a:pt x="2387600" y="5322784"/>
                  <a:pt x="1318635" y="6858000"/>
                  <a:pt x="0" y="6858000"/>
                </a:cubicBezTo>
              </a:path>
            </a:pathLst>
          </a:custGeom>
          <a:noFill/>
          <a:ln w="12700">
            <a:gradFill flip="none" rotWithShape="1">
              <a:gsLst>
                <a:gs pos="0">
                  <a:schemeClr val="accent1">
                    <a:alpha val="50000"/>
                  </a:schemeClr>
                </a:gs>
                <a:gs pos="53000">
                  <a:schemeClr val="accent1">
                    <a:lumMod val="60000"/>
                    <a:lumOff val="40000"/>
                    <a:alpha val="50000"/>
                  </a:schemeClr>
                </a:gs>
                <a:gs pos="100000">
                  <a:schemeClr val="bg1">
                    <a:alpha val="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文本框 7"/>
          <p:cNvSpPr txBox="1"/>
          <p:nvPr>
            <p:custDataLst>
              <p:tags r:id="rId5"/>
            </p:custDataLst>
          </p:nvPr>
        </p:nvSpPr>
        <p:spPr>
          <a:xfrm>
            <a:off x="1670050" y="2598738"/>
            <a:ext cx="5670550" cy="815975"/>
          </a:xfrm>
          <a:prstGeom prst="rect">
            <a:avLst/>
          </a:prstGeom>
          <a:noFill/>
        </p:spPr>
        <p:txBody>
          <a:bodyPr anchor="ctr">
            <a:normAutofit/>
          </a:bodyPr>
          <a:lstStyle/>
          <a:p>
            <a:pPr algn="r" fontAlgn="auto">
              <a:spcBef>
                <a:spcPts val="0"/>
              </a:spcBef>
              <a:spcAft>
                <a:spcPts val="0"/>
              </a:spcAft>
              <a:defRPr/>
            </a:pPr>
            <a:r>
              <a:rPr lang="zh-CN" altLang="en-US" sz="3600" b="1" dirty="0">
                <a:solidFill>
                  <a:schemeClr val="accent1">
                    <a:lumMod val="75000"/>
                  </a:schemeClr>
                </a:solidFill>
                <a:latin typeface="微软雅黑" panose="020B0503020204020204" pitchFamily="34" charset="-122"/>
                <a:ea typeface="微软雅黑" panose="020B0503020204020204" pitchFamily="34" charset="-122"/>
              </a:rPr>
              <a:t>绿色施工目标</a:t>
            </a:r>
          </a:p>
        </p:txBody>
      </p:sp>
      <p:cxnSp>
        <p:nvCxnSpPr>
          <p:cNvPr id="10" name="直接连接符 9"/>
          <p:cNvCxnSpPr/>
          <p:nvPr>
            <p:custDataLst>
              <p:tags r:id="rId6"/>
            </p:custDataLst>
          </p:nvPr>
        </p:nvCxnSpPr>
        <p:spPr>
          <a:xfrm>
            <a:off x="3213100" y="3340100"/>
            <a:ext cx="400685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任意多边形 16"/>
          <p:cNvSpPr/>
          <p:nvPr>
            <p:custDataLst>
              <p:tags r:id="rId7"/>
            </p:custDataLst>
          </p:nvPr>
        </p:nvSpPr>
        <p:spPr>
          <a:xfrm>
            <a:off x="1998663" y="2767013"/>
            <a:ext cx="1042987" cy="1047750"/>
          </a:xfrm>
          <a:custGeom>
            <a:avLst/>
            <a:gdLst>
              <a:gd name="connsiteX0" fmla="*/ 619655 w 1042987"/>
              <a:gd name="connsiteY0" fmla="*/ 539750 h 1047750"/>
              <a:gd name="connsiteX1" fmla="*/ 958319 w 1042987"/>
              <a:gd name="connsiteY1" fmla="*/ 539750 h 1047750"/>
              <a:gd name="connsiteX2" fmla="*/ 1042987 w 1042987"/>
              <a:gd name="connsiteY2" fmla="*/ 624418 h 1047750"/>
              <a:gd name="connsiteX3" fmla="*/ 1042987 w 1042987"/>
              <a:gd name="connsiteY3" fmla="*/ 963082 h 1047750"/>
              <a:gd name="connsiteX4" fmla="*/ 958319 w 1042987"/>
              <a:gd name="connsiteY4" fmla="*/ 1047750 h 1047750"/>
              <a:gd name="connsiteX5" fmla="*/ 619655 w 1042987"/>
              <a:gd name="connsiteY5" fmla="*/ 1047750 h 1047750"/>
              <a:gd name="connsiteX6" fmla="*/ 534987 w 1042987"/>
              <a:gd name="connsiteY6" fmla="*/ 963082 h 1047750"/>
              <a:gd name="connsiteX7" fmla="*/ 534987 w 1042987"/>
              <a:gd name="connsiteY7" fmla="*/ 624418 h 1047750"/>
              <a:gd name="connsiteX8" fmla="*/ 619655 w 1042987"/>
              <a:gd name="connsiteY8" fmla="*/ 539750 h 1047750"/>
              <a:gd name="connsiteX9" fmla="*/ 84668 w 1042987"/>
              <a:gd name="connsiteY9" fmla="*/ 539750 h 1047750"/>
              <a:gd name="connsiteX10" fmla="*/ 423332 w 1042987"/>
              <a:gd name="connsiteY10" fmla="*/ 539750 h 1047750"/>
              <a:gd name="connsiteX11" fmla="*/ 508000 w 1042987"/>
              <a:gd name="connsiteY11" fmla="*/ 624418 h 1047750"/>
              <a:gd name="connsiteX12" fmla="*/ 508000 w 1042987"/>
              <a:gd name="connsiteY12" fmla="*/ 963082 h 1047750"/>
              <a:gd name="connsiteX13" fmla="*/ 423332 w 1042987"/>
              <a:gd name="connsiteY13" fmla="*/ 1047750 h 1047750"/>
              <a:gd name="connsiteX14" fmla="*/ 84668 w 1042987"/>
              <a:gd name="connsiteY14" fmla="*/ 1047750 h 1047750"/>
              <a:gd name="connsiteX15" fmla="*/ 0 w 1042987"/>
              <a:gd name="connsiteY15" fmla="*/ 963082 h 1047750"/>
              <a:gd name="connsiteX16" fmla="*/ 0 w 1042987"/>
              <a:gd name="connsiteY16" fmla="*/ 624418 h 1047750"/>
              <a:gd name="connsiteX17" fmla="*/ 84668 w 1042987"/>
              <a:gd name="connsiteY17" fmla="*/ 539750 h 1047750"/>
              <a:gd name="connsiteX18" fmla="*/ 619655 w 1042987"/>
              <a:gd name="connsiteY18" fmla="*/ 0 h 1047750"/>
              <a:gd name="connsiteX19" fmla="*/ 958319 w 1042987"/>
              <a:gd name="connsiteY19" fmla="*/ 0 h 1047750"/>
              <a:gd name="connsiteX20" fmla="*/ 1042987 w 1042987"/>
              <a:gd name="connsiteY20" fmla="*/ 84668 h 1047750"/>
              <a:gd name="connsiteX21" fmla="*/ 1042987 w 1042987"/>
              <a:gd name="connsiteY21" fmla="*/ 423332 h 1047750"/>
              <a:gd name="connsiteX22" fmla="*/ 958319 w 1042987"/>
              <a:gd name="connsiteY22" fmla="*/ 508000 h 1047750"/>
              <a:gd name="connsiteX23" fmla="*/ 619655 w 1042987"/>
              <a:gd name="connsiteY23" fmla="*/ 508000 h 1047750"/>
              <a:gd name="connsiteX24" fmla="*/ 534987 w 1042987"/>
              <a:gd name="connsiteY24" fmla="*/ 423332 h 1047750"/>
              <a:gd name="connsiteX25" fmla="*/ 534987 w 1042987"/>
              <a:gd name="connsiteY25" fmla="*/ 84668 h 1047750"/>
              <a:gd name="connsiteX26" fmla="*/ 619655 w 1042987"/>
              <a:gd name="connsiteY26" fmla="*/ 0 h 1047750"/>
              <a:gd name="connsiteX27" fmla="*/ 84668 w 1042987"/>
              <a:gd name="connsiteY27" fmla="*/ 0 h 1047750"/>
              <a:gd name="connsiteX28" fmla="*/ 423332 w 1042987"/>
              <a:gd name="connsiteY28" fmla="*/ 0 h 1047750"/>
              <a:gd name="connsiteX29" fmla="*/ 508000 w 1042987"/>
              <a:gd name="connsiteY29" fmla="*/ 84668 h 1047750"/>
              <a:gd name="connsiteX30" fmla="*/ 508000 w 1042987"/>
              <a:gd name="connsiteY30" fmla="*/ 423332 h 1047750"/>
              <a:gd name="connsiteX31" fmla="*/ 423332 w 1042987"/>
              <a:gd name="connsiteY31" fmla="*/ 508000 h 1047750"/>
              <a:gd name="connsiteX32" fmla="*/ 84668 w 1042987"/>
              <a:gd name="connsiteY32" fmla="*/ 508000 h 1047750"/>
              <a:gd name="connsiteX33" fmla="*/ 0 w 1042987"/>
              <a:gd name="connsiteY33" fmla="*/ 423332 h 1047750"/>
              <a:gd name="connsiteX34" fmla="*/ 0 w 1042987"/>
              <a:gd name="connsiteY34" fmla="*/ 84668 h 1047750"/>
              <a:gd name="connsiteX35" fmla="*/ 84668 w 1042987"/>
              <a:gd name="connsiteY35"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2987" h="1047750">
                <a:moveTo>
                  <a:pt x="619655" y="539750"/>
                </a:moveTo>
                <a:lnTo>
                  <a:pt x="958319" y="539750"/>
                </a:lnTo>
                <a:cubicBezTo>
                  <a:pt x="1005080" y="539750"/>
                  <a:pt x="1042987" y="577657"/>
                  <a:pt x="1042987" y="624418"/>
                </a:cubicBezTo>
                <a:lnTo>
                  <a:pt x="1042987" y="963082"/>
                </a:lnTo>
                <a:cubicBezTo>
                  <a:pt x="1042987" y="1009843"/>
                  <a:pt x="1005080" y="1047750"/>
                  <a:pt x="958319" y="1047750"/>
                </a:cubicBezTo>
                <a:lnTo>
                  <a:pt x="619655" y="1047750"/>
                </a:lnTo>
                <a:cubicBezTo>
                  <a:pt x="572894" y="1047750"/>
                  <a:pt x="534987" y="1009843"/>
                  <a:pt x="534987" y="963082"/>
                </a:cubicBezTo>
                <a:lnTo>
                  <a:pt x="534987" y="624418"/>
                </a:lnTo>
                <a:cubicBezTo>
                  <a:pt x="534987" y="577657"/>
                  <a:pt x="572894" y="539750"/>
                  <a:pt x="619655" y="539750"/>
                </a:cubicBezTo>
                <a:close/>
                <a:moveTo>
                  <a:pt x="84668" y="539750"/>
                </a:moveTo>
                <a:lnTo>
                  <a:pt x="423332" y="539750"/>
                </a:lnTo>
                <a:cubicBezTo>
                  <a:pt x="470093" y="539750"/>
                  <a:pt x="508000" y="577657"/>
                  <a:pt x="508000" y="624418"/>
                </a:cubicBezTo>
                <a:lnTo>
                  <a:pt x="508000" y="963082"/>
                </a:lnTo>
                <a:cubicBezTo>
                  <a:pt x="508000" y="1009843"/>
                  <a:pt x="470093" y="1047750"/>
                  <a:pt x="423332" y="1047750"/>
                </a:cubicBezTo>
                <a:lnTo>
                  <a:pt x="84668" y="1047750"/>
                </a:lnTo>
                <a:cubicBezTo>
                  <a:pt x="37907" y="1047750"/>
                  <a:pt x="0" y="1009843"/>
                  <a:pt x="0" y="963082"/>
                </a:cubicBezTo>
                <a:lnTo>
                  <a:pt x="0" y="624418"/>
                </a:lnTo>
                <a:cubicBezTo>
                  <a:pt x="0" y="577657"/>
                  <a:pt x="37907" y="539750"/>
                  <a:pt x="84668" y="539750"/>
                </a:cubicBezTo>
                <a:close/>
                <a:moveTo>
                  <a:pt x="619655" y="0"/>
                </a:moveTo>
                <a:lnTo>
                  <a:pt x="958319" y="0"/>
                </a:lnTo>
                <a:cubicBezTo>
                  <a:pt x="1005080" y="0"/>
                  <a:pt x="1042987" y="37907"/>
                  <a:pt x="1042987" y="84668"/>
                </a:cubicBezTo>
                <a:lnTo>
                  <a:pt x="1042987" y="423332"/>
                </a:lnTo>
                <a:cubicBezTo>
                  <a:pt x="1042987" y="470093"/>
                  <a:pt x="1005080" y="508000"/>
                  <a:pt x="958319" y="508000"/>
                </a:cubicBezTo>
                <a:lnTo>
                  <a:pt x="619655" y="508000"/>
                </a:lnTo>
                <a:cubicBezTo>
                  <a:pt x="572894" y="508000"/>
                  <a:pt x="534987" y="470093"/>
                  <a:pt x="534987" y="423332"/>
                </a:cubicBezTo>
                <a:lnTo>
                  <a:pt x="534987" y="84668"/>
                </a:lnTo>
                <a:cubicBezTo>
                  <a:pt x="534987" y="37907"/>
                  <a:pt x="572894" y="0"/>
                  <a:pt x="619655" y="0"/>
                </a:cubicBezTo>
                <a:close/>
                <a:moveTo>
                  <a:pt x="84668" y="0"/>
                </a:moveTo>
                <a:lnTo>
                  <a:pt x="423332" y="0"/>
                </a:lnTo>
                <a:cubicBezTo>
                  <a:pt x="470093" y="0"/>
                  <a:pt x="508000" y="37907"/>
                  <a:pt x="508000" y="84668"/>
                </a:cubicBezTo>
                <a:lnTo>
                  <a:pt x="508000" y="423332"/>
                </a:lnTo>
                <a:cubicBezTo>
                  <a:pt x="508000" y="470093"/>
                  <a:pt x="470093" y="508000"/>
                  <a:pt x="423332" y="508000"/>
                </a:cubicBezTo>
                <a:lnTo>
                  <a:pt x="84668" y="508000"/>
                </a:lnTo>
                <a:cubicBezTo>
                  <a:pt x="37907" y="508000"/>
                  <a:pt x="0" y="470093"/>
                  <a:pt x="0" y="423332"/>
                </a:cubicBezTo>
                <a:lnTo>
                  <a:pt x="0" y="84668"/>
                </a:lnTo>
                <a:cubicBezTo>
                  <a:pt x="0" y="37907"/>
                  <a:pt x="37907" y="0"/>
                  <a:pt x="84668" y="0"/>
                </a:cubicBezTo>
                <a:close/>
              </a:path>
            </a:pathLst>
          </a:custGeom>
          <a:solidFill>
            <a:srgbClr val="0089C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5400" dirty="0">
                <a:solidFill>
                  <a:srgbClr val="0089CF"/>
                </a:solidFill>
                <a:latin typeface="Arial Rounded MT Bold" panose="020F0704030504030204" pitchFamily="34" charset="0"/>
              </a:rPr>
              <a:t>02</a:t>
            </a:r>
            <a:endParaRPr lang="zh-CN" altLang="en-US" sz="5400" dirty="0">
              <a:solidFill>
                <a:srgbClr val="0089CF"/>
              </a:solidFill>
              <a:latin typeface="Arial Rounded MT Bold" panose="020F0704030504030204" pitchFamily="34" charset="0"/>
            </a:endParaRPr>
          </a:p>
        </p:txBody>
      </p:sp>
    </p:spTree>
    <p:custDataLst>
      <p:tags r:id="rId1"/>
    </p:custDataLst>
  </p:cSld>
  <p:clrMapOvr>
    <a:masterClrMapping/>
  </p:clrMapOvr>
  <p:transition>
    <p:cover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创新应用</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dirty="0">
                <a:solidFill>
                  <a:schemeClr val="bg1"/>
                </a:solidFill>
                <a:latin typeface="黑体" panose="02010609060101010101" pitchFamily="49" charset="-122"/>
                <a:ea typeface="黑体" panose="02010609060101010101" pitchFamily="49" charset="-122"/>
              </a:rPr>
              <a:t>新技术推广</a:t>
            </a:r>
            <a:endParaRPr lang="zh-CN" altLang="en-US" sz="2800" spc="-400" dirty="0">
              <a:solidFill>
                <a:schemeClr val="bg1"/>
              </a:solidFill>
              <a:latin typeface="黑体" panose="02010609060101010101" pitchFamily="49" charset="-122"/>
              <a:ea typeface="黑体" panose="02010609060101010101" pitchFamily="49" charset="-122"/>
            </a:endParaRPr>
          </a:p>
        </p:txBody>
      </p:sp>
      <p:graphicFrame>
        <p:nvGraphicFramePr>
          <p:cNvPr id="3" name="表格 2"/>
          <p:cNvGraphicFramePr>
            <a:graphicFrameLocks noGrp="1"/>
          </p:cNvGraphicFramePr>
          <p:nvPr/>
        </p:nvGraphicFramePr>
        <p:xfrm>
          <a:off x="323850" y="1206500"/>
          <a:ext cx="8135938" cy="5535613"/>
        </p:xfrm>
        <a:graphic>
          <a:graphicData uri="http://schemas.openxmlformats.org/drawingml/2006/table">
            <a:tbl>
              <a:tblPr>
                <a:tableStyleId>{5C22544A-7EE6-4342-B048-85BDC9FD1C3A}</a:tableStyleId>
              </a:tblPr>
              <a:tblGrid>
                <a:gridCol w="377509">
                  <a:extLst>
                    <a:ext uri="{9D8B030D-6E8A-4147-A177-3AD203B41FA5}">
                      <a16:colId xmlns:a16="http://schemas.microsoft.com/office/drawing/2014/main" val="20000"/>
                    </a:ext>
                  </a:extLst>
                </a:gridCol>
                <a:gridCol w="1775261">
                  <a:extLst>
                    <a:ext uri="{9D8B030D-6E8A-4147-A177-3AD203B41FA5}">
                      <a16:colId xmlns:a16="http://schemas.microsoft.com/office/drawing/2014/main" val="20001"/>
                    </a:ext>
                  </a:extLst>
                </a:gridCol>
                <a:gridCol w="1375202">
                  <a:extLst>
                    <a:ext uri="{9D8B030D-6E8A-4147-A177-3AD203B41FA5}">
                      <a16:colId xmlns:a16="http://schemas.microsoft.com/office/drawing/2014/main" val="20002"/>
                    </a:ext>
                  </a:extLst>
                </a:gridCol>
                <a:gridCol w="1242942">
                  <a:extLst>
                    <a:ext uri="{9D8B030D-6E8A-4147-A177-3AD203B41FA5}">
                      <a16:colId xmlns:a16="http://schemas.microsoft.com/office/drawing/2014/main" val="20003"/>
                    </a:ext>
                  </a:extLst>
                </a:gridCol>
                <a:gridCol w="1799669">
                  <a:extLst>
                    <a:ext uri="{9D8B030D-6E8A-4147-A177-3AD203B41FA5}">
                      <a16:colId xmlns:a16="http://schemas.microsoft.com/office/drawing/2014/main" val="20004"/>
                    </a:ext>
                  </a:extLst>
                </a:gridCol>
                <a:gridCol w="1565355">
                  <a:extLst>
                    <a:ext uri="{9D8B030D-6E8A-4147-A177-3AD203B41FA5}">
                      <a16:colId xmlns:a16="http://schemas.microsoft.com/office/drawing/2014/main" val="20005"/>
                    </a:ext>
                  </a:extLst>
                </a:gridCol>
              </a:tblGrid>
              <a:tr h="401158">
                <a:tc>
                  <a:txBody>
                    <a:bodyPr/>
                    <a:lstStyle/>
                    <a:p>
                      <a:pPr indent="0" algn="ctr">
                        <a:lnSpc>
                          <a:spcPts val="2000"/>
                        </a:lnSpc>
                        <a:spcAft>
                          <a:spcPts val="0"/>
                        </a:spcAft>
                      </a:pPr>
                      <a:r>
                        <a:rPr lang="zh-CN" sz="900" kern="100" dirty="0">
                          <a:effectLst/>
                        </a:rPr>
                        <a:t>序号</a:t>
                      </a:r>
                      <a:endParaRPr lang="zh-CN" sz="9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推广内容</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应用部位</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实施人</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总结人</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阶段</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extLst>
                  <a:ext uri="{0D108BD9-81ED-4DB2-BD59-A6C34878D82A}">
                    <a16:rowId xmlns:a16="http://schemas.microsoft.com/office/drawing/2014/main" val="10000"/>
                  </a:ext>
                </a:extLst>
              </a:tr>
              <a:tr h="401158">
                <a:tc>
                  <a:txBody>
                    <a:bodyPr/>
                    <a:lstStyle/>
                    <a:p>
                      <a:pPr indent="266700" algn="ctr">
                        <a:lnSpc>
                          <a:spcPts val="2000"/>
                        </a:lnSpc>
                        <a:spcAft>
                          <a:spcPts val="0"/>
                        </a:spcAft>
                      </a:pPr>
                      <a:r>
                        <a:rPr lang="en-US" sz="900" kern="100">
                          <a:effectLst/>
                        </a:rPr>
                        <a:t>1</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地磅施工技术</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临时设施</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冯东</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李建东</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en-US" sz="900" kern="100">
                          <a:effectLst/>
                        </a:rPr>
                        <a:t>2016.6-2018.5</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extLst>
                  <a:ext uri="{0D108BD9-81ED-4DB2-BD59-A6C34878D82A}">
                    <a16:rowId xmlns:a16="http://schemas.microsoft.com/office/drawing/2014/main" val="10001"/>
                  </a:ext>
                </a:extLst>
              </a:tr>
              <a:tr h="401158">
                <a:tc>
                  <a:txBody>
                    <a:bodyPr/>
                    <a:lstStyle/>
                    <a:p>
                      <a:pPr indent="266700" algn="ctr">
                        <a:lnSpc>
                          <a:spcPts val="2000"/>
                        </a:lnSpc>
                        <a:spcAft>
                          <a:spcPts val="0"/>
                        </a:spcAft>
                      </a:pPr>
                      <a:r>
                        <a:rPr lang="en-US" sz="900" kern="100">
                          <a:effectLst/>
                        </a:rPr>
                        <a:t>2</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大型管道卷扬机提升技术</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tc>
                <a:tc>
                  <a:txBody>
                    <a:bodyPr/>
                    <a:lstStyle/>
                    <a:p>
                      <a:pPr indent="266700" algn="ctr">
                        <a:lnSpc>
                          <a:spcPts val="2000"/>
                        </a:lnSpc>
                        <a:spcAft>
                          <a:spcPts val="0"/>
                        </a:spcAft>
                      </a:pPr>
                      <a:r>
                        <a:rPr lang="zh-CN" sz="900" kern="100">
                          <a:effectLst/>
                        </a:rPr>
                        <a:t>大型管道</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姜志成</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李建东</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en-US" sz="900" kern="100">
                          <a:effectLst/>
                        </a:rPr>
                        <a:t>2016.9-2017.6</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extLst>
                  <a:ext uri="{0D108BD9-81ED-4DB2-BD59-A6C34878D82A}">
                    <a16:rowId xmlns:a16="http://schemas.microsoft.com/office/drawing/2014/main" val="10002"/>
                  </a:ext>
                </a:extLst>
              </a:tr>
              <a:tr h="401158">
                <a:tc>
                  <a:txBody>
                    <a:bodyPr/>
                    <a:lstStyle/>
                    <a:p>
                      <a:pPr indent="266700" algn="ctr">
                        <a:lnSpc>
                          <a:spcPts val="2000"/>
                        </a:lnSpc>
                        <a:spcAft>
                          <a:spcPts val="0"/>
                        </a:spcAft>
                      </a:pPr>
                      <a:r>
                        <a:rPr lang="en-US" sz="900" kern="100">
                          <a:effectLst/>
                        </a:rPr>
                        <a:t>3</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后浇带超前止水施工技术</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tc>
                <a:tc>
                  <a:txBody>
                    <a:bodyPr/>
                    <a:lstStyle/>
                    <a:p>
                      <a:pPr indent="266700" algn="ctr">
                        <a:lnSpc>
                          <a:spcPts val="2000"/>
                        </a:lnSpc>
                        <a:spcAft>
                          <a:spcPts val="0"/>
                        </a:spcAft>
                      </a:pPr>
                      <a:r>
                        <a:rPr lang="zh-CN" sz="900" kern="100">
                          <a:effectLst/>
                        </a:rPr>
                        <a:t>后浇带</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陈晨</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李建东</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en-US" sz="900" kern="100">
                          <a:effectLst/>
                        </a:rPr>
                        <a:t>2016.9-2017.10</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extLst>
                  <a:ext uri="{0D108BD9-81ED-4DB2-BD59-A6C34878D82A}">
                    <a16:rowId xmlns:a16="http://schemas.microsoft.com/office/drawing/2014/main" val="10003"/>
                  </a:ext>
                </a:extLst>
              </a:tr>
              <a:tr h="401158">
                <a:tc>
                  <a:txBody>
                    <a:bodyPr/>
                    <a:lstStyle/>
                    <a:p>
                      <a:pPr indent="266700" algn="ctr">
                        <a:lnSpc>
                          <a:spcPts val="2000"/>
                        </a:lnSpc>
                        <a:spcAft>
                          <a:spcPts val="0"/>
                        </a:spcAft>
                      </a:pPr>
                      <a:r>
                        <a:rPr lang="en-US" sz="900" kern="100">
                          <a:effectLst/>
                        </a:rPr>
                        <a:t>4</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外墙夹心保温墙施工技术</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tc>
                <a:tc>
                  <a:txBody>
                    <a:bodyPr/>
                    <a:lstStyle/>
                    <a:p>
                      <a:pPr indent="266700" algn="ctr">
                        <a:lnSpc>
                          <a:spcPts val="2000"/>
                        </a:lnSpc>
                        <a:spcAft>
                          <a:spcPts val="0"/>
                        </a:spcAft>
                      </a:pPr>
                      <a:r>
                        <a:rPr lang="zh-CN" sz="900" kern="100">
                          <a:effectLst/>
                        </a:rPr>
                        <a:t>外墙体</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陈晨</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李建东</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en-US" sz="900" kern="100">
                          <a:effectLst/>
                        </a:rPr>
                        <a:t>2017.9-2017.10</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extLst>
                  <a:ext uri="{0D108BD9-81ED-4DB2-BD59-A6C34878D82A}">
                    <a16:rowId xmlns:a16="http://schemas.microsoft.com/office/drawing/2014/main" val="10004"/>
                  </a:ext>
                </a:extLst>
              </a:tr>
              <a:tr h="401158">
                <a:tc>
                  <a:txBody>
                    <a:bodyPr/>
                    <a:lstStyle/>
                    <a:p>
                      <a:pPr indent="266700" algn="ctr">
                        <a:lnSpc>
                          <a:spcPts val="2000"/>
                        </a:lnSpc>
                        <a:spcAft>
                          <a:spcPts val="0"/>
                        </a:spcAft>
                      </a:pPr>
                      <a:r>
                        <a:rPr lang="en-US" sz="900" kern="100">
                          <a:effectLst/>
                        </a:rPr>
                        <a:t>5</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施工现场防扬尘喷淋技术</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tc>
                <a:tc>
                  <a:txBody>
                    <a:bodyPr/>
                    <a:lstStyle/>
                    <a:p>
                      <a:pPr indent="266700" algn="ctr">
                        <a:lnSpc>
                          <a:spcPts val="2000"/>
                        </a:lnSpc>
                        <a:spcAft>
                          <a:spcPts val="0"/>
                        </a:spcAft>
                      </a:pPr>
                      <a:r>
                        <a:rPr lang="zh-CN" sz="900" kern="100">
                          <a:effectLst/>
                        </a:rPr>
                        <a:t>临时设施</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冯东</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李建东</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en-US" sz="900" kern="100">
                          <a:effectLst/>
                        </a:rPr>
                        <a:t>2016.8-2018.5</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extLst>
                  <a:ext uri="{0D108BD9-81ED-4DB2-BD59-A6C34878D82A}">
                    <a16:rowId xmlns:a16="http://schemas.microsoft.com/office/drawing/2014/main" val="10005"/>
                  </a:ext>
                </a:extLst>
              </a:tr>
              <a:tr h="401158">
                <a:tc>
                  <a:txBody>
                    <a:bodyPr/>
                    <a:lstStyle/>
                    <a:p>
                      <a:pPr indent="266700" algn="ctr">
                        <a:lnSpc>
                          <a:spcPts val="2000"/>
                        </a:lnSpc>
                        <a:spcAft>
                          <a:spcPts val="0"/>
                        </a:spcAft>
                      </a:pPr>
                      <a:r>
                        <a:rPr lang="en-US" sz="900" kern="100">
                          <a:effectLst/>
                        </a:rPr>
                        <a:t>6</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建筑工程中洗轮机的应用</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tc>
                <a:tc>
                  <a:txBody>
                    <a:bodyPr/>
                    <a:lstStyle/>
                    <a:p>
                      <a:pPr indent="266700" algn="ctr">
                        <a:lnSpc>
                          <a:spcPts val="2000"/>
                        </a:lnSpc>
                        <a:spcAft>
                          <a:spcPts val="0"/>
                        </a:spcAft>
                      </a:pPr>
                      <a:r>
                        <a:rPr lang="zh-CN" sz="900" kern="100">
                          <a:effectLst/>
                        </a:rPr>
                        <a:t>临时设施</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陈晨</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王宇</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en-US" sz="900" kern="100">
                          <a:effectLst/>
                        </a:rPr>
                        <a:t>2016.6-2016.6</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extLst>
                  <a:ext uri="{0D108BD9-81ED-4DB2-BD59-A6C34878D82A}">
                    <a16:rowId xmlns:a16="http://schemas.microsoft.com/office/drawing/2014/main" val="10006"/>
                  </a:ext>
                </a:extLst>
              </a:tr>
              <a:tr h="401158">
                <a:tc>
                  <a:txBody>
                    <a:bodyPr/>
                    <a:lstStyle/>
                    <a:p>
                      <a:pPr indent="266700" algn="ctr">
                        <a:lnSpc>
                          <a:spcPts val="2000"/>
                        </a:lnSpc>
                        <a:spcAft>
                          <a:spcPts val="0"/>
                        </a:spcAft>
                      </a:pPr>
                      <a:r>
                        <a:rPr lang="en-US" sz="900" kern="100">
                          <a:effectLst/>
                        </a:rPr>
                        <a:t>7</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en-US" sz="900" kern="100">
                          <a:effectLst/>
                        </a:rPr>
                        <a:t>LED</a:t>
                      </a:r>
                      <a:r>
                        <a:rPr lang="zh-CN" sz="900" kern="100">
                          <a:effectLst/>
                        </a:rPr>
                        <a:t>节能灯利用技术</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tc>
                <a:tc>
                  <a:txBody>
                    <a:bodyPr/>
                    <a:lstStyle/>
                    <a:p>
                      <a:pPr indent="266700" algn="ctr">
                        <a:lnSpc>
                          <a:spcPts val="2000"/>
                        </a:lnSpc>
                        <a:spcAft>
                          <a:spcPts val="0"/>
                        </a:spcAft>
                      </a:pPr>
                      <a:r>
                        <a:rPr lang="zh-CN" sz="900" kern="100">
                          <a:effectLst/>
                        </a:rPr>
                        <a:t>临时照明</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陈晨</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李建东</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en-US" sz="900" kern="100">
                          <a:effectLst/>
                        </a:rPr>
                        <a:t>2016.8-2016.8</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extLst>
                  <a:ext uri="{0D108BD9-81ED-4DB2-BD59-A6C34878D82A}">
                    <a16:rowId xmlns:a16="http://schemas.microsoft.com/office/drawing/2014/main" val="10007"/>
                  </a:ext>
                </a:extLst>
              </a:tr>
              <a:tr h="401158">
                <a:tc>
                  <a:txBody>
                    <a:bodyPr/>
                    <a:lstStyle/>
                    <a:p>
                      <a:pPr indent="266700" algn="ctr">
                        <a:lnSpc>
                          <a:spcPts val="2000"/>
                        </a:lnSpc>
                        <a:spcAft>
                          <a:spcPts val="0"/>
                        </a:spcAft>
                      </a:pPr>
                      <a:r>
                        <a:rPr lang="en-US" sz="900" kern="100">
                          <a:effectLst/>
                        </a:rPr>
                        <a:t>8</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移动式临时厕所</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tc>
                <a:tc>
                  <a:txBody>
                    <a:bodyPr/>
                    <a:lstStyle/>
                    <a:p>
                      <a:pPr indent="266700" algn="ctr">
                        <a:lnSpc>
                          <a:spcPts val="2000"/>
                        </a:lnSpc>
                        <a:spcAft>
                          <a:spcPts val="0"/>
                        </a:spcAft>
                      </a:pPr>
                      <a:r>
                        <a:rPr lang="zh-CN" sz="900" kern="100">
                          <a:effectLst/>
                        </a:rPr>
                        <a:t>临时设施</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冯东</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李建东</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en-US" sz="900" kern="100">
                          <a:effectLst/>
                        </a:rPr>
                        <a:t>2016.8-2016.8</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extLst>
                  <a:ext uri="{0D108BD9-81ED-4DB2-BD59-A6C34878D82A}">
                    <a16:rowId xmlns:a16="http://schemas.microsoft.com/office/drawing/2014/main" val="10008"/>
                  </a:ext>
                </a:extLst>
              </a:tr>
              <a:tr h="401158">
                <a:tc>
                  <a:txBody>
                    <a:bodyPr/>
                    <a:lstStyle/>
                    <a:p>
                      <a:pPr indent="266700" algn="ctr">
                        <a:lnSpc>
                          <a:spcPts val="2000"/>
                        </a:lnSpc>
                        <a:spcAft>
                          <a:spcPts val="0"/>
                        </a:spcAft>
                      </a:pPr>
                      <a:r>
                        <a:rPr lang="en-US" sz="900" kern="100">
                          <a:effectLst/>
                        </a:rPr>
                        <a:t>9</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标准化临边防护体系的应用</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tc>
                <a:tc>
                  <a:txBody>
                    <a:bodyPr/>
                    <a:lstStyle/>
                    <a:p>
                      <a:pPr indent="266700" algn="ctr">
                        <a:lnSpc>
                          <a:spcPts val="2000"/>
                        </a:lnSpc>
                        <a:spcAft>
                          <a:spcPts val="0"/>
                        </a:spcAft>
                      </a:pPr>
                      <a:r>
                        <a:rPr lang="zh-CN" sz="900" kern="100">
                          <a:effectLst/>
                        </a:rPr>
                        <a:t>临时设施</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冯东</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王宇</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en-US" sz="900" kern="100">
                          <a:effectLst/>
                        </a:rPr>
                        <a:t>2016.9-2017.10</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extLst>
                  <a:ext uri="{0D108BD9-81ED-4DB2-BD59-A6C34878D82A}">
                    <a16:rowId xmlns:a16="http://schemas.microsoft.com/office/drawing/2014/main" val="10009"/>
                  </a:ext>
                </a:extLst>
              </a:tr>
              <a:tr h="508011">
                <a:tc>
                  <a:txBody>
                    <a:bodyPr/>
                    <a:lstStyle/>
                    <a:p>
                      <a:pPr indent="266700" algn="ctr">
                        <a:lnSpc>
                          <a:spcPts val="2000"/>
                        </a:lnSpc>
                        <a:spcAft>
                          <a:spcPts val="0"/>
                        </a:spcAft>
                      </a:pPr>
                      <a:r>
                        <a:rPr lang="en-US" sz="900" kern="100">
                          <a:effectLst/>
                        </a:rPr>
                        <a:t>10</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预制装配式混凝土路面</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tc>
                <a:tc>
                  <a:txBody>
                    <a:bodyPr/>
                    <a:lstStyle/>
                    <a:p>
                      <a:pPr indent="266700" algn="ctr">
                        <a:lnSpc>
                          <a:spcPts val="2000"/>
                        </a:lnSpc>
                        <a:spcAft>
                          <a:spcPts val="0"/>
                        </a:spcAft>
                      </a:pPr>
                      <a:r>
                        <a:rPr lang="zh-CN" sz="900" kern="100">
                          <a:effectLst/>
                        </a:rPr>
                        <a:t>临时道路</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冯东</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李建东</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en-US" sz="900" kern="100">
                          <a:effectLst/>
                        </a:rPr>
                        <a:t>2016.6-2016.7</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extLst>
                  <a:ext uri="{0D108BD9-81ED-4DB2-BD59-A6C34878D82A}">
                    <a16:rowId xmlns:a16="http://schemas.microsoft.com/office/drawing/2014/main" val="10010"/>
                  </a:ext>
                </a:extLst>
              </a:tr>
              <a:tr h="508011">
                <a:tc>
                  <a:txBody>
                    <a:bodyPr/>
                    <a:lstStyle/>
                    <a:p>
                      <a:pPr indent="266700" algn="ctr">
                        <a:lnSpc>
                          <a:spcPts val="2000"/>
                        </a:lnSpc>
                        <a:spcAft>
                          <a:spcPts val="0"/>
                        </a:spcAft>
                      </a:pPr>
                      <a:r>
                        <a:rPr lang="en-US" sz="900" kern="100">
                          <a:effectLst/>
                        </a:rPr>
                        <a:t>11</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可重复使用的标准化塑料护角</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tc>
                <a:tc>
                  <a:txBody>
                    <a:bodyPr/>
                    <a:lstStyle/>
                    <a:p>
                      <a:pPr indent="266700" algn="ctr">
                        <a:lnSpc>
                          <a:spcPts val="2000"/>
                        </a:lnSpc>
                        <a:spcAft>
                          <a:spcPts val="0"/>
                        </a:spcAft>
                      </a:pPr>
                      <a:r>
                        <a:rPr lang="zh-CN" sz="900" kern="100">
                          <a:effectLst/>
                        </a:rPr>
                        <a:t>柱、墙</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陈晨</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李建东</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en-US" sz="900" kern="100">
                          <a:effectLst/>
                        </a:rPr>
                        <a:t>2016.9-2017.10</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extLst>
                  <a:ext uri="{0D108BD9-81ED-4DB2-BD59-A6C34878D82A}">
                    <a16:rowId xmlns:a16="http://schemas.microsoft.com/office/drawing/2014/main" val="10011"/>
                  </a:ext>
                </a:extLst>
              </a:tr>
              <a:tr h="508011">
                <a:tc>
                  <a:txBody>
                    <a:bodyPr/>
                    <a:lstStyle/>
                    <a:p>
                      <a:pPr indent="266700" algn="ctr">
                        <a:lnSpc>
                          <a:spcPts val="2000"/>
                        </a:lnSpc>
                        <a:spcAft>
                          <a:spcPts val="0"/>
                        </a:spcAft>
                      </a:pPr>
                      <a:r>
                        <a:rPr lang="en-US" sz="900" kern="100">
                          <a:effectLst/>
                        </a:rPr>
                        <a:t>12</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可周转式钢材废料池</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tc>
                <a:tc>
                  <a:txBody>
                    <a:bodyPr/>
                    <a:lstStyle/>
                    <a:p>
                      <a:pPr indent="266700" algn="ctr">
                        <a:lnSpc>
                          <a:spcPts val="2000"/>
                        </a:lnSpc>
                        <a:spcAft>
                          <a:spcPts val="0"/>
                        </a:spcAft>
                      </a:pPr>
                      <a:r>
                        <a:rPr lang="zh-CN" sz="900" kern="100">
                          <a:effectLst/>
                        </a:rPr>
                        <a:t>临时设施</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陈晨</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zh-CN" sz="900" kern="100">
                          <a:effectLst/>
                        </a:rPr>
                        <a:t>王宇</a:t>
                      </a:r>
                      <a:endParaRPr lang="zh-CN" sz="900" kern="10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tc>
                  <a:txBody>
                    <a:bodyPr/>
                    <a:lstStyle/>
                    <a:p>
                      <a:pPr indent="266700" algn="ctr">
                        <a:lnSpc>
                          <a:spcPts val="2000"/>
                        </a:lnSpc>
                        <a:spcAft>
                          <a:spcPts val="0"/>
                        </a:spcAft>
                      </a:pPr>
                      <a:r>
                        <a:rPr lang="en-US" sz="900" kern="100" dirty="0">
                          <a:effectLst/>
                        </a:rPr>
                        <a:t>2016.9-2017.7</a:t>
                      </a:r>
                      <a:endParaRPr lang="zh-CN" sz="900" kern="100" dirty="0">
                        <a:effectLst/>
                        <a:latin typeface="宋体" panose="02010600030101010101" pitchFamily="2" charset="-122"/>
                        <a:ea typeface="宋体" panose="02010600030101010101" pitchFamily="2" charset="-122"/>
                        <a:cs typeface="Times New Roman" panose="02020603050405020304" pitchFamily="18" charset="0"/>
                      </a:endParaRPr>
                    </a:p>
                  </a:txBody>
                  <a:tcPr marL="54149" marR="54149" marT="0" marB="0" anchor="ctr"/>
                </a:tc>
                <a:extLst>
                  <a:ext uri="{0D108BD9-81ED-4DB2-BD59-A6C34878D82A}">
                    <a16:rowId xmlns:a16="http://schemas.microsoft.com/office/drawing/2014/main" val="10012"/>
                  </a:ext>
                </a:extLst>
              </a:tr>
            </a:tbl>
          </a:graphicData>
        </a:graphic>
      </p:graphicFrame>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custDataLst>
              <p:tags r:id="rId2"/>
            </p:custDataLst>
          </p:nvPr>
        </p:nvSpPr>
        <p:spPr>
          <a:xfrm>
            <a:off x="5295900" y="0"/>
            <a:ext cx="3848100" cy="6858000"/>
          </a:xfrm>
          <a:custGeom>
            <a:avLst/>
            <a:gdLst>
              <a:gd name="connsiteX0" fmla="*/ 0 w 3848100"/>
              <a:gd name="connsiteY0" fmla="*/ 0 h 6858000"/>
              <a:gd name="connsiteX1" fmla="*/ 3848100 w 3848100"/>
              <a:gd name="connsiteY1" fmla="*/ 0 h 6858000"/>
              <a:gd name="connsiteX2" fmla="*/ 3848100 w 3848100"/>
              <a:gd name="connsiteY2" fmla="*/ 6858000 h 6858000"/>
              <a:gd name="connsiteX3" fmla="*/ 0 w 3848100"/>
              <a:gd name="connsiteY3" fmla="*/ 6858000 h 6858000"/>
              <a:gd name="connsiteX4" fmla="*/ 2387600 w 3848100"/>
              <a:gd name="connsiteY4" fmla="*/ 3429000 h 6858000"/>
              <a:gd name="connsiteX5" fmla="*/ 0 w 38481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100" h="6858000">
                <a:moveTo>
                  <a:pt x="0" y="0"/>
                </a:moveTo>
                <a:lnTo>
                  <a:pt x="3848100" y="0"/>
                </a:lnTo>
                <a:lnTo>
                  <a:pt x="3848100" y="6858000"/>
                </a:lnTo>
                <a:lnTo>
                  <a:pt x="0" y="6858000"/>
                </a:lnTo>
                <a:cubicBezTo>
                  <a:pt x="1318635" y="6858000"/>
                  <a:pt x="2387600" y="5322784"/>
                  <a:pt x="2387600" y="3429000"/>
                </a:cubicBezTo>
                <a:cubicBezTo>
                  <a:pt x="2387600" y="1535216"/>
                  <a:pt x="1318635" y="0"/>
                  <a:pt x="0" y="0"/>
                </a:cubicBezTo>
                <a:close/>
              </a:path>
            </a:pathLst>
          </a:custGeom>
          <a:gradFill flip="none" rotWithShape="1">
            <a:gsLst>
              <a:gs pos="0">
                <a:srgbClr val="005C8A"/>
              </a:gs>
              <a:gs pos="53000">
                <a:srgbClr val="0089CF"/>
              </a:gs>
              <a:gs pos="100000">
                <a:srgbClr val="05ACFF">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椭圆 2"/>
          <p:cNvSpPr/>
          <p:nvPr>
            <p:custDataLst>
              <p:tags r:id="rId3"/>
            </p:custDataLst>
          </p:nvPr>
        </p:nvSpPr>
        <p:spPr>
          <a:xfrm>
            <a:off x="5295900" y="0"/>
            <a:ext cx="2387600" cy="6858000"/>
          </a:xfrm>
          <a:custGeom>
            <a:avLst/>
            <a:gdLst>
              <a:gd name="connsiteX0" fmla="*/ 0 w 4775200"/>
              <a:gd name="connsiteY0" fmla="*/ 3429000 h 6858000"/>
              <a:gd name="connsiteX1" fmla="*/ 2387600 w 4775200"/>
              <a:gd name="connsiteY1" fmla="*/ 0 h 6858000"/>
              <a:gd name="connsiteX2" fmla="*/ 4775200 w 4775200"/>
              <a:gd name="connsiteY2" fmla="*/ 3429000 h 6858000"/>
              <a:gd name="connsiteX3" fmla="*/ 2387600 w 4775200"/>
              <a:gd name="connsiteY3" fmla="*/ 6858000 h 6858000"/>
              <a:gd name="connsiteX4" fmla="*/ 0 w 4775200"/>
              <a:gd name="connsiteY4" fmla="*/ 3429000 h 6858000"/>
              <a:gd name="connsiteX0-1" fmla="*/ 0 w 4775200"/>
              <a:gd name="connsiteY0-2" fmla="*/ 3429000 h 6858000"/>
              <a:gd name="connsiteX1-3" fmla="*/ 2387600 w 4775200"/>
              <a:gd name="connsiteY1-4" fmla="*/ 0 h 6858000"/>
              <a:gd name="connsiteX2-5" fmla="*/ 4775200 w 4775200"/>
              <a:gd name="connsiteY2-6" fmla="*/ 3429000 h 6858000"/>
              <a:gd name="connsiteX3-7" fmla="*/ 2387600 w 4775200"/>
              <a:gd name="connsiteY3-8" fmla="*/ 6858000 h 6858000"/>
              <a:gd name="connsiteX4-9" fmla="*/ 91440 w 4775200"/>
              <a:gd name="connsiteY4-10" fmla="*/ 3520440 h 6858000"/>
              <a:gd name="connsiteX0-11" fmla="*/ 0 w 4775200"/>
              <a:gd name="connsiteY0-12" fmla="*/ 3429000 h 6858000"/>
              <a:gd name="connsiteX1-13" fmla="*/ 2387600 w 4775200"/>
              <a:gd name="connsiteY1-14" fmla="*/ 0 h 6858000"/>
              <a:gd name="connsiteX2-15" fmla="*/ 4775200 w 4775200"/>
              <a:gd name="connsiteY2-16" fmla="*/ 3429000 h 6858000"/>
              <a:gd name="connsiteX3-17" fmla="*/ 2387600 w 4775200"/>
              <a:gd name="connsiteY3-18" fmla="*/ 6858000 h 6858000"/>
              <a:gd name="connsiteX0-19" fmla="*/ 0 w 2387600"/>
              <a:gd name="connsiteY0-20" fmla="*/ 0 h 6858000"/>
              <a:gd name="connsiteX1-21" fmla="*/ 2387600 w 2387600"/>
              <a:gd name="connsiteY1-22" fmla="*/ 3429000 h 6858000"/>
              <a:gd name="connsiteX2-23" fmla="*/ 0 w 2387600"/>
              <a:gd name="connsiteY2-24" fmla="*/ 6858000 h 6858000"/>
            </a:gdLst>
            <a:ahLst/>
            <a:cxnLst>
              <a:cxn ang="0">
                <a:pos x="connsiteX0-1" y="connsiteY0-2"/>
              </a:cxn>
              <a:cxn ang="0">
                <a:pos x="connsiteX1-3" y="connsiteY1-4"/>
              </a:cxn>
              <a:cxn ang="0">
                <a:pos x="connsiteX2-5" y="connsiteY2-6"/>
              </a:cxn>
            </a:cxnLst>
            <a:rect l="l" t="t" r="r" b="b"/>
            <a:pathLst>
              <a:path w="2387600" h="6858000">
                <a:moveTo>
                  <a:pt x="0" y="0"/>
                </a:moveTo>
                <a:cubicBezTo>
                  <a:pt x="1318635" y="0"/>
                  <a:pt x="2387600" y="1535216"/>
                  <a:pt x="2387600" y="3429000"/>
                </a:cubicBezTo>
                <a:cubicBezTo>
                  <a:pt x="2387600" y="5322784"/>
                  <a:pt x="1318635" y="6858000"/>
                  <a:pt x="0" y="6858000"/>
                </a:cubicBezTo>
              </a:path>
            </a:pathLst>
          </a:custGeom>
          <a:noFill/>
          <a:ln w="12700">
            <a:gradFill flip="none" rotWithShape="1">
              <a:gsLst>
                <a:gs pos="0">
                  <a:schemeClr val="accent1">
                    <a:alpha val="50000"/>
                  </a:schemeClr>
                </a:gs>
                <a:gs pos="53000">
                  <a:schemeClr val="accent1">
                    <a:lumMod val="60000"/>
                    <a:lumOff val="40000"/>
                    <a:alpha val="50000"/>
                  </a:schemeClr>
                </a:gs>
                <a:gs pos="100000">
                  <a:schemeClr val="bg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椭圆 2"/>
          <p:cNvSpPr/>
          <p:nvPr>
            <p:custDataLst>
              <p:tags r:id="rId4"/>
            </p:custDataLst>
          </p:nvPr>
        </p:nvSpPr>
        <p:spPr>
          <a:xfrm>
            <a:off x="5124450" y="0"/>
            <a:ext cx="2387600" cy="6858000"/>
          </a:xfrm>
          <a:custGeom>
            <a:avLst/>
            <a:gdLst>
              <a:gd name="connsiteX0" fmla="*/ 0 w 4775200"/>
              <a:gd name="connsiteY0" fmla="*/ 3429000 h 6858000"/>
              <a:gd name="connsiteX1" fmla="*/ 2387600 w 4775200"/>
              <a:gd name="connsiteY1" fmla="*/ 0 h 6858000"/>
              <a:gd name="connsiteX2" fmla="*/ 4775200 w 4775200"/>
              <a:gd name="connsiteY2" fmla="*/ 3429000 h 6858000"/>
              <a:gd name="connsiteX3" fmla="*/ 2387600 w 4775200"/>
              <a:gd name="connsiteY3" fmla="*/ 6858000 h 6858000"/>
              <a:gd name="connsiteX4" fmla="*/ 0 w 4775200"/>
              <a:gd name="connsiteY4" fmla="*/ 3429000 h 6858000"/>
              <a:gd name="connsiteX0-1" fmla="*/ 0 w 4775200"/>
              <a:gd name="connsiteY0-2" fmla="*/ 3429000 h 6858000"/>
              <a:gd name="connsiteX1-3" fmla="*/ 2387600 w 4775200"/>
              <a:gd name="connsiteY1-4" fmla="*/ 0 h 6858000"/>
              <a:gd name="connsiteX2-5" fmla="*/ 4775200 w 4775200"/>
              <a:gd name="connsiteY2-6" fmla="*/ 3429000 h 6858000"/>
              <a:gd name="connsiteX3-7" fmla="*/ 2387600 w 4775200"/>
              <a:gd name="connsiteY3-8" fmla="*/ 6858000 h 6858000"/>
              <a:gd name="connsiteX4-9" fmla="*/ 91440 w 4775200"/>
              <a:gd name="connsiteY4-10" fmla="*/ 3520440 h 6858000"/>
              <a:gd name="connsiteX0-11" fmla="*/ 0 w 4775200"/>
              <a:gd name="connsiteY0-12" fmla="*/ 3429000 h 6858000"/>
              <a:gd name="connsiteX1-13" fmla="*/ 2387600 w 4775200"/>
              <a:gd name="connsiteY1-14" fmla="*/ 0 h 6858000"/>
              <a:gd name="connsiteX2-15" fmla="*/ 4775200 w 4775200"/>
              <a:gd name="connsiteY2-16" fmla="*/ 3429000 h 6858000"/>
              <a:gd name="connsiteX3-17" fmla="*/ 2387600 w 4775200"/>
              <a:gd name="connsiteY3-18" fmla="*/ 6858000 h 6858000"/>
              <a:gd name="connsiteX0-19" fmla="*/ 0 w 2387600"/>
              <a:gd name="connsiteY0-20" fmla="*/ 0 h 6858000"/>
              <a:gd name="connsiteX1-21" fmla="*/ 2387600 w 2387600"/>
              <a:gd name="connsiteY1-22" fmla="*/ 3429000 h 6858000"/>
              <a:gd name="connsiteX2-23" fmla="*/ 0 w 2387600"/>
              <a:gd name="connsiteY2-24" fmla="*/ 6858000 h 6858000"/>
            </a:gdLst>
            <a:ahLst/>
            <a:cxnLst>
              <a:cxn ang="0">
                <a:pos x="connsiteX0-1" y="connsiteY0-2"/>
              </a:cxn>
              <a:cxn ang="0">
                <a:pos x="connsiteX1-3" y="connsiteY1-4"/>
              </a:cxn>
              <a:cxn ang="0">
                <a:pos x="connsiteX2-5" y="connsiteY2-6"/>
              </a:cxn>
            </a:cxnLst>
            <a:rect l="l" t="t" r="r" b="b"/>
            <a:pathLst>
              <a:path w="2387600" h="6858000">
                <a:moveTo>
                  <a:pt x="0" y="0"/>
                </a:moveTo>
                <a:cubicBezTo>
                  <a:pt x="1318635" y="0"/>
                  <a:pt x="2387600" y="1535216"/>
                  <a:pt x="2387600" y="3429000"/>
                </a:cubicBezTo>
                <a:cubicBezTo>
                  <a:pt x="2387600" y="5322784"/>
                  <a:pt x="1318635" y="6858000"/>
                  <a:pt x="0" y="6858000"/>
                </a:cubicBezTo>
              </a:path>
            </a:pathLst>
          </a:custGeom>
          <a:noFill/>
          <a:ln w="12700">
            <a:gradFill flip="none" rotWithShape="1">
              <a:gsLst>
                <a:gs pos="0">
                  <a:schemeClr val="accent1">
                    <a:alpha val="50000"/>
                  </a:schemeClr>
                </a:gs>
                <a:gs pos="53000">
                  <a:schemeClr val="accent1">
                    <a:lumMod val="60000"/>
                    <a:lumOff val="40000"/>
                    <a:alpha val="50000"/>
                  </a:schemeClr>
                </a:gs>
                <a:gs pos="100000">
                  <a:schemeClr val="bg1">
                    <a:alpha val="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文本框 7"/>
          <p:cNvSpPr txBox="1"/>
          <p:nvPr>
            <p:custDataLst>
              <p:tags r:id="rId5"/>
            </p:custDataLst>
          </p:nvPr>
        </p:nvSpPr>
        <p:spPr>
          <a:xfrm>
            <a:off x="1670050" y="2598738"/>
            <a:ext cx="5670550" cy="815975"/>
          </a:xfrm>
          <a:prstGeom prst="rect">
            <a:avLst/>
          </a:prstGeom>
          <a:noFill/>
        </p:spPr>
        <p:txBody>
          <a:bodyPr anchor="ctr">
            <a:normAutofit/>
          </a:bodyPr>
          <a:lstStyle/>
          <a:p>
            <a:pPr algn="r" fontAlgn="auto">
              <a:spcBef>
                <a:spcPts val="0"/>
              </a:spcBef>
              <a:spcAft>
                <a:spcPts val="0"/>
              </a:spcAft>
              <a:defRPr/>
            </a:pPr>
            <a:r>
              <a:rPr lang="zh-CN" altLang="en-US" sz="3600" b="1" dirty="0">
                <a:solidFill>
                  <a:schemeClr val="accent1">
                    <a:lumMod val="75000"/>
                  </a:schemeClr>
                </a:solidFill>
                <a:latin typeface="微软雅黑" panose="020B0503020204020204" pitchFamily="34" charset="-122"/>
                <a:ea typeface="微软雅黑" panose="020B0503020204020204" pitchFamily="34" charset="-122"/>
              </a:rPr>
              <a:t>荣誉与成果</a:t>
            </a:r>
          </a:p>
        </p:txBody>
      </p:sp>
      <p:cxnSp>
        <p:nvCxnSpPr>
          <p:cNvPr id="10" name="直接连接符 9"/>
          <p:cNvCxnSpPr/>
          <p:nvPr>
            <p:custDataLst>
              <p:tags r:id="rId6"/>
            </p:custDataLst>
          </p:nvPr>
        </p:nvCxnSpPr>
        <p:spPr>
          <a:xfrm>
            <a:off x="3213100" y="3340100"/>
            <a:ext cx="400685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任意多边形 16"/>
          <p:cNvSpPr/>
          <p:nvPr>
            <p:custDataLst>
              <p:tags r:id="rId7"/>
            </p:custDataLst>
          </p:nvPr>
        </p:nvSpPr>
        <p:spPr>
          <a:xfrm>
            <a:off x="1998663" y="2767013"/>
            <a:ext cx="1042987" cy="1047750"/>
          </a:xfrm>
          <a:custGeom>
            <a:avLst/>
            <a:gdLst>
              <a:gd name="connsiteX0" fmla="*/ 619655 w 1042987"/>
              <a:gd name="connsiteY0" fmla="*/ 539750 h 1047750"/>
              <a:gd name="connsiteX1" fmla="*/ 958319 w 1042987"/>
              <a:gd name="connsiteY1" fmla="*/ 539750 h 1047750"/>
              <a:gd name="connsiteX2" fmla="*/ 1042987 w 1042987"/>
              <a:gd name="connsiteY2" fmla="*/ 624418 h 1047750"/>
              <a:gd name="connsiteX3" fmla="*/ 1042987 w 1042987"/>
              <a:gd name="connsiteY3" fmla="*/ 963082 h 1047750"/>
              <a:gd name="connsiteX4" fmla="*/ 958319 w 1042987"/>
              <a:gd name="connsiteY4" fmla="*/ 1047750 h 1047750"/>
              <a:gd name="connsiteX5" fmla="*/ 619655 w 1042987"/>
              <a:gd name="connsiteY5" fmla="*/ 1047750 h 1047750"/>
              <a:gd name="connsiteX6" fmla="*/ 534987 w 1042987"/>
              <a:gd name="connsiteY6" fmla="*/ 963082 h 1047750"/>
              <a:gd name="connsiteX7" fmla="*/ 534987 w 1042987"/>
              <a:gd name="connsiteY7" fmla="*/ 624418 h 1047750"/>
              <a:gd name="connsiteX8" fmla="*/ 619655 w 1042987"/>
              <a:gd name="connsiteY8" fmla="*/ 539750 h 1047750"/>
              <a:gd name="connsiteX9" fmla="*/ 84668 w 1042987"/>
              <a:gd name="connsiteY9" fmla="*/ 539750 h 1047750"/>
              <a:gd name="connsiteX10" fmla="*/ 423332 w 1042987"/>
              <a:gd name="connsiteY10" fmla="*/ 539750 h 1047750"/>
              <a:gd name="connsiteX11" fmla="*/ 508000 w 1042987"/>
              <a:gd name="connsiteY11" fmla="*/ 624418 h 1047750"/>
              <a:gd name="connsiteX12" fmla="*/ 508000 w 1042987"/>
              <a:gd name="connsiteY12" fmla="*/ 963082 h 1047750"/>
              <a:gd name="connsiteX13" fmla="*/ 423332 w 1042987"/>
              <a:gd name="connsiteY13" fmla="*/ 1047750 h 1047750"/>
              <a:gd name="connsiteX14" fmla="*/ 84668 w 1042987"/>
              <a:gd name="connsiteY14" fmla="*/ 1047750 h 1047750"/>
              <a:gd name="connsiteX15" fmla="*/ 0 w 1042987"/>
              <a:gd name="connsiteY15" fmla="*/ 963082 h 1047750"/>
              <a:gd name="connsiteX16" fmla="*/ 0 w 1042987"/>
              <a:gd name="connsiteY16" fmla="*/ 624418 h 1047750"/>
              <a:gd name="connsiteX17" fmla="*/ 84668 w 1042987"/>
              <a:gd name="connsiteY17" fmla="*/ 539750 h 1047750"/>
              <a:gd name="connsiteX18" fmla="*/ 619655 w 1042987"/>
              <a:gd name="connsiteY18" fmla="*/ 0 h 1047750"/>
              <a:gd name="connsiteX19" fmla="*/ 958319 w 1042987"/>
              <a:gd name="connsiteY19" fmla="*/ 0 h 1047750"/>
              <a:gd name="connsiteX20" fmla="*/ 1042987 w 1042987"/>
              <a:gd name="connsiteY20" fmla="*/ 84668 h 1047750"/>
              <a:gd name="connsiteX21" fmla="*/ 1042987 w 1042987"/>
              <a:gd name="connsiteY21" fmla="*/ 423332 h 1047750"/>
              <a:gd name="connsiteX22" fmla="*/ 958319 w 1042987"/>
              <a:gd name="connsiteY22" fmla="*/ 508000 h 1047750"/>
              <a:gd name="connsiteX23" fmla="*/ 619655 w 1042987"/>
              <a:gd name="connsiteY23" fmla="*/ 508000 h 1047750"/>
              <a:gd name="connsiteX24" fmla="*/ 534987 w 1042987"/>
              <a:gd name="connsiteY24" fmla="*/ 423332 h 1047750"/>
              <a:gd name="connsiteX25" fmla="*/ 534987 w 1042987"/>
              <a:gd name="connsiteY25" fmla="*/ 84668 h 1047750"/>
              <a:gd name="connsiteX26" fmla="*/ 619655 w 1042987"/>
              <a:gd name="connsiteY26" fmla="*/ 0 h 1047750"/>
              <a:gd name="connsiteX27" fmla="*/ 84668 w 1042987"/>
              <a:gd name="connsiteY27" fmla="*/ 0 h 1047750"/>
              <a:gd name="connsiteX28" fmla="*/ 423332 w 1042987"/>
              <a:gd name="connsiteY28" fmla="*/ 0 h 1047750"/>
              <a:gd name="connsiteX29" fmla="*/ 508000 w 1042987"/>
              <a:gd name="connsiteY29" fmla="*/ 84668 h 1047750"/>
              <a:gd name="connsiteX30" fmla="*/ 508000 w 1042987"/>
              <a:gd name="connsiteY30" fmla="*/ 423332 h 1047750"/>
              <a:gd name="connsiteX31" fmla="*/ 423332 w 1042987"/>
              <a:gd name="connsiteY31" fmla="*/ 508000 h 1047750"/>
              <a:gd name="connsiteX32" fmla="*/ 84668 w 1042987"/>
              <a:gd name="connsiteY32" fmla="*/ 508000 h 1047750"/>
              <a:gd name="connsiteX33" fmla="*/ 0 w 1042987"/>
              <a:gd name="connsiteY33" fmla="*/ 423332 h 1047750"/>
              <a:gd name="connsiteX34" fmla="*/ 0 w 1042987"/>
              <a:gd name="connsiteY34" fmla="*/ 84668 h 1047750"/>
              <a:gd name="connsiteX35" fmla="*/ 84668 w 1042987"/>
              <a:gd name="connsiteY35"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2987" h="1047750">
                <a:moveTo>
                  <a:pt x="619655" y="539750"/>
                </a:moveTo>
                <a:lnTo>
                  <a:pt x="958319" y="539750"/>
                </a:lnTo>
                <a:cubicBezTo>
                  <a:pt x="1005080" y="539750"/>
                  <a:pt x="1042987" y="577657"/>
                  <a:pt x="1042987" y="624418"/>
                </a:cubicBezTo>
                <a:lnTo>
                  <a:pt x="1042987" y="963082"/>
                </a:lnTo>
                <a:cubicBezTo>
                  <a:pt x="1042987" y="1009843"/>
                  <a:pt x="1005080" y="1047750"/>
                  <a:pt x="958319" y="1047750"/>
                </a:cubicBezTo>
                <a:lnTo>
                  <a:pt x="619655" y="1047750"/>
                </a:lnTo>
                <a:cubicBezTo>
                  <a:pt x="572894" y="1047750"/>
                  <a:pt x="534987" y="1009843"/>
                  <a:pt x="534987" y="963082"/>
                </a:cubicBezTo>
                <a:lnTo>
                  <a:pt x="534987" y="624418"/>
                </a:lnTo>
                <a:cubicBezTo>
                  <a:pt x="534987" y="577657"/>
                  <a:pt x="572894" y="539750"/>
                  <a:pt x="619655" y="539750"/>
                </a:cubicBezTo>
                <a:close/>
                <a:moveTo>
                  <a:pt x="84668" y="539750"/>
                </a:moveTo>
                <a:lnTo>
                  <a:pt x="423332" y="539750"/>
                </a:lnTo>
                <a:cubicBezTo>
                  <a:pt x="470093" y="539750"/>
                  <a:pt x="508000" y="577657"/>
                  <a:pt x="508000" y="624418"/>
                </a:cubicBezTo>
                <a:lnTo>
                  <a:pt x="508000" y="963082"/>
                </a:lnTo>
                <a:cubicBezTo>
                  <a:pt x="508000" y="1009843"/>
                  <a:pt x="470093" y="1047750"/>
                  <a:pt x="423332" y="1047750"/>
                </a:cubicBezTo>
                <a:lnTo>
                  <a:pt x="84668" y="1047750"/>
                </a:lnTo>
                <a:cubicBezTo>
                  <a:pt x="37907" y="1047750"/>
                  <a:pt x="0" y="1009843"/>
                  <a:pt x="0" y="963082"/>
                </a:cubicBezTo>
                <a:lnTo>
                  <a:pt x="0" y="624418"/>
                </a:lnTo>
                <a:cubicBezTo>
                  <a:pt x="0" y="577657"/>
                  <a:pt x="37907" y="539750"/>
                  <a:pt x="84668" y="539750"/>
                </a:cubicBezTo>
                <a:close/>
                <a:moveTo>
                  <a:pt x="619655" y="0"/>
                </a:moveTo>
                <a:lnTo>
                  <a:pt x="958319" y="0"/>
                </a:lnTo>
                <a:cubicBezTo>
                  <a:pt x="1005080" y="0"/>
                  <a:pt x="1042987" y="37907"/>
                  <a:pt x="1042987" y="84668"/>
                </a:cubicBezTo>
                <a:lnTo>
                  <a:pt x="1042987" y="423332"/>
                </a:lnTo>
                <a:cubicBezTo>
                  <a:pt x="1042987" y="470093"/>
                  <a:pt x="1005080" y="508000"/>
                  <a:pt x="958319" y="508000"/>
                </a:cubicBezTo>
                <a:lnTo>
                  <a:pt x="619655" y="508000"/>
                </a:lnTo>
                <a:cubicBezTo>
                  <a:pt x="572894" y="508000"/>
                  <a:pt x="534987" y="470093"/>
                  <a:pt x="534987" y="423332"/>
                </a:cubicBezTo>
                <a:lnTo>
                  <a:pt x="534987" y="84668"/>
                </a:lnTo>
                <a:cubicBezTo>
                  <a:pt x="534987" y="37907"/>
                  <a:pt x="572894" y="0"/>
                  <a:pt x="619655" y="0"/>
                </a:cubicBezTo>
                <a:close/>
                <a:moveTo>
                  <a:pt x="84668" y="0"/>
                </a:moveTo>
                <a:lnTo>
                  <a:pt x="423332" y="0"/>
                </a:lnTo>
                <a:cubicBezTo>
                  <a:pt x="470093" y="0"/>
                  <a:pt x="508000" y="37907"/>
                  <a:pt x="508000" y="84668"/>
                </a:cubicBezTo>
                <a:lnTo>
                  <a:pt x="508000" y="423332"/>
                </a:lnTo>
                <a:cubicBezTo>
                  <a:pt x="508000" y="470093"/>
                  <a:pt x="470093" y="508000"/>
                  <a:pt x="423332" y="508000"/>
                </a:cubicBezTo>
                <a:lnTo>
                  <a:pt x="84668" y="508000"/>
                </a:lnTo>
                <a:cubicBezTo>
                  <a:pt x="37907" y="508000"/>
                  <a:pt x="0" y="470093"/>
                  <a:pt x="0" y="423332"/>
                </a:cubicBezTo>
                <a:lnTo>
                  <a:pt x="0" y="84668"/>
                </a:lnTo>
                <a:cubicBezTo>
                  <a:pt x="0" y="37907"/>
                  <a:pt x="37907" y="0"/>
                  <a:pt x="84668" y="0"/>
                </a:cubicBezTo>
                <a:close/>
              </a:path>
            </a:pathLst>
          </a:custGeom>
          <a:solidFill>
            <a:srgbClr val="0089C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5400" dirty="0">
                <a:solidFill>
                  <a:srgbClr val="0089CF"/>
                </a:solidFill>
                <a:latin typeface="Arial Rounded MT Bold" panose="020F0704030504030204" pitchFamily="34" charset="0"/>
              </a:rPr>
              <a:t>06</a:t>
            </a:r>
            <a:endParaRPr lang="zh-CN" altLang="en-US" sz="5400" dirty="0">
              <a:solidFill>
                <a:srgbClr val="0089CF"/>
              </a:solidFill>
              <a:latin typeface="Arial Rounded MT Bold" panose="020F0704030504030204" pitchFamily="34" charset="0"/>
            </a:endParaRPr>
          </a:p>
        </p:txBody>
      </p:sp>
    </p:spTree>
    <p:custDataLst>
      <p:tags r:id="rId1"/>
    </p:custDataLst>
  </p:cSld>
  <p:clrMapOvr>
    <a:masterClrMapping/>
  </p:clrMapOvr>
  <p:transition>
    <p:cover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矩形 6"/>
          <p:cNvSpPr>
            <a:spLocks noChangeArrowheads="1"/>
          </p:cNvSpPr>
          <p:nvPr/>
        </p:nvSpPr>
        <p:spPr bwMode="auto">
          <a:xfrm>
            <a:off x="-71438" y="211138"/>
            <a:ext cx="71437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3200">
                <a:solidFill>
                  <a:srgbClr val="FFFF00"/>
                </a:solidFill>
                <a:latin typeface="黑体" panose="02010609060101010101" pitchFamily="49" charset="-122"/>
                <a:ea typeface="黑体" panose="02010609060101010101" pitchFamily="49" charset="-122"/>
              </a:rPr>
              <a:t>项目荣誉</a:t>
            </a:r>
          </a:p>
        </p:txBody>
      </p:sp>
      <p:sp>
        <p:nvSpPr>
          <p:cNvPr id="118786" name="矩形 28"/>
          <p:cNvSpPr>
            <a:spLocks noChangeArrowheads="1"/>
          </p:cNvSpPr>
          <p:nvPr/>
        </p:nvSpPr>
        <p:spPr bwMode="auto">
          <a:xfrm>
            <a:off x="0" y="5797550"/>
            <a:ext cx="9144000" cy="152400"/>
          </a:xfrm>
          <a:prstGeom prst="rect">
            <a:avLst/>
          </a:prstGeom>
          <a:solidFill>
            <a:srgbClr val="0067B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5" tIns="45702" rIns="91405" bIns="45702" anchor="ctr"/>
          <a:lstStyle>
            <a:lvl1pPr defTabSz="912495">
              <a:defRPr>
                <a:solidFill>
                  <a:schemeClr val="tx1"/>
                </a:solidFill>
                <a:latin typeface="Times New Roman" panose="02020603050405020304" pitchFamily="18" charset="0"/>
                <a:ea typeface="幼圆" panose="02010509060101010101" pitchFamily="49" charset="-122"/>
              </a:defRPr>
            </a:lvl1pPr>
            <a:lvl2pPr marL="742950" indent="-285750" defTabSz="912495">
              <a:defRPr>
                <a:solidFill>
                  <a:schemeClr val="tx1"/>
                </a:solidFill>
                <a:latin typeface="Times New Roman" panose="02020603050405020304" pitchFamily="18" charset="0"/>
                <a:ea typeface="幼圆" panose="02010509060101010101" pitchFamily="49" charset="-122"/>
              </a:defRPr>
            </a:lvl2pPr>
            <a:lvl3pPr marL="1143000" indent="-228600" defTabSz="912495">
              <a:defRPr>
                <a:solidFill>
                  <a:schemeClr val="tx1"/>
                </a:solidFill>
                <a:latin typeface="Times New Roman" panose="02020603050405020304" pitchFamily="18" charset="0"/>
                <a:ea typeface="幼圆" panose="02010509060101010101" pitchFamily="49" charset="-122"/>
              </a:defRPr>
            </a:lvl3pPr>
            <a:lvl4pPr marL="1600200" indent="-228600" defTabSz="912495">
              <a:defRPr>
                <a:solidFill>
                  <a:schemeClr val="tx1"/>
                </a:solidFill>
                <a:latin typeface="Times New Roman" panose="02020603050405020304" pitchFamily="18" charset="0"/>
                <a:ea typeface="幼圆" panose="02010509060101010101" pitchFamily="49" charset="-122"/>
              </a:defRPr>
            </a:lvl4pPr>
            <a:lvl5pPr marL="2057400" indent="-228600" defTabSz="912495">
              <a:defRPr>
                <a:solidFill>
                  <a:schemeClr val="tx1"/>
                </a:solidFill>
                <a:latin typeface="Times New Roman" panose="02020603050405020304" pitchFamily="18" charset="0"/>
                <a:ea typeface="幼圆" panose="02010509060101010101" pitchFamily="49" charset="-122"/>
              </a:defRPr>
            </a:lvl5pPr>
            <a:lvl6pPr marL="2514600" indent="-228600" defTabSz="912495"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defTabSz="912495"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defTabSz="912495"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defTabSz="912495"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endParaRPr lang="zh-CN" altLang="zh-CN" sz="1600">
              <a:latin typeface="黑体" panose="02010609060101010101" pitchFamily="49" charset="-122"/>
              <a:ea typeface="宋体" panose="02010600030101010101" pitchFamily="2" charset="-122"/>
            </a:endParaRPr>
          </a:p>
        </p:txBody>
      </p:sp>
      <p:sp>
        <p:nvSpPr>
          <p:cNvPr id="19" name="TextBox 4"/>
          <p:cNvSpPr txBox="1">
            <a:spLocks noChangeArrowheads="1"/>
          </p:cNvSpPr>
          <p:nvPr/>
        </p:nvSpPr>
        <p:spPr bwMode="auto">
          <a:xfrm>
            <a:off x="684213" y="1558925"/>
            <a:ext cx="76152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a:lnSpc>
                <a:spcPct val="150000"/>
              </a:lnSpc>
            </a:pPr>
            <a:r>
              <a:rPr lang="en-US" altLang="zh-CN" sz="1600">
                <a:solidFill>
                  <a:srgbClr val="0070C0"/>
                </a:solidFill>
                <a:latin typeface="微软雅黑" panose="020B0503020204020204" pitchFamily="34" charset="-122"/>
                <a:ea typeface="微软雅黑" panose="020B0503020204020204" pitchFamily="34" charset="-122"/>
              </a:rPr>
              <a:t>3</a:t>
            </a:r>
            <a:r>
              <a:rPr lang="zh-CN" altLang="en-US" sz="1600">
                <a:solidFill>
                  <a:srgbClr val="0070C0"/>
                </a:solidFill>
                <a:latin typeface="微软雅黑" panose="020B0503020204020204" pitchFamily="34" charset="-122"/>
                <a:ea typeface="微软雅黑" panose="020B0503020204020204" pitchFamily="34" charset="-122"/>
              </a:rPr>
              <a:t>月雷锋月，项目十典九章志愿服务队进入</a:t>
            </a:r>
            <a:r>
              <a:rPr lang="zh-CN" altLang="en-US" sz="1600">
                <a:solidFill>
                  <a:srgbClr val="C00000"/>
                </a:solidFill>
                <a:latin typeface="微软雅黑" panose="020B0503020204020204" pitchFamily="34" charset="-122"/>
                <a:ea typeface="微软雅黑" panose="020B0503020204020204" pitchFamily="34" charset="-122"/>
              </a:rPr>
              <a:t>工大医院</a:t>
            </a:r>
            <a:r>
              <a:rPr lang="zh-CN" altLang="en-US" sz="1600">
                <a:solidFill>
                  <a:srgbClr val="0070C0"/>
                </a:solidFill>
                <a:latin typeface="微软雅黑" panose="020B0503020204020204" pitchFamily="34" charset="-122"/>
                <a:ea typeface="微软雅黑" panose="020B0503020204020204" pitchFamily="34" charset="-122"/>
              </a:rPr>
              <a:t>开展“</a:t>
            </a:r>
            <a:r>
              <a:rPr lang="zh-CN" altLang="en-US" sz="1600">
                <a:solidFill>
                  <a:srgbClr val="C00000"/>
                </a:solidFill>
                <a:latin typeface="微软雅黑" panose="020B0503020204020204" pitchFamily="34" charset="-122"/>
                <a:ea typeface="微软雅黑" panose="020B0503020204020204" pitchFamily="34" charset="-122"/>
              </a:rPr>
              <a:t>学做雷锋 仁爱待人</a:t>
            </a:r>
            <a:r>
              <a:rPr lang="zh-CN" altLang="en-US" sz="1600">
                <a:solidFill>
                  <a:srgbClr val="0070C0"/>
                </a:solidFill>
                <a:latin typeface="微软雅黑" panose="020B0503020204020204" pitchFamily="34" charset="-122"/>
                <a:ea typeface="微软雅黑" panose="020B0503020204020204" pitchFamily="34" charset="-122"/>
              </a:rPr>
              <a:t>” 活动，开展</a:t>
            </a:r>
            <a:r>
              <a:rPr lang="zh-CN" altLang="en-US" sz="1600">
                <a:solidFill>
                  <a:srgbClr val="C00000"/>
                </a:solidFill>
                <a:latin typeface="微软雅黑" panose="020B0503020204020204" pitchFamily="34" charset="-122"/>
                <a:ea typeface="微软雅黑" panose="020B0503020204020204" pitchFamily="34" charset="-122"/>
              </a:rPr>
              <a:t>“创建绿色家园 倡导低碳出行”公益骑行</a:t>
            </a:r>
            <a:r>
              <a:rPr lang="zh-CN" altLang="en-US" sz="1600">
                <a:solidFill>
                  <a:srgbClr val="0070C0"/>
                </a:solidFill>
                <a:latin typeface="微软雅黑" panose="020B0503020204020204" pitchFamily="34" charset="-122"/>
                <a:ea typeface="微软雅黑" panose="020B0503020204020204" pitchFamily="34" charset="-122"/>
              </a:rPr>
              <a:t>活动。</a:t>
            </a:r>
          </a:p>
        </p:txBody>
      </p:sp>
      <p:pic>
        <p:nvPicPr>
          <p:cNvPr id="20" name="Picture 3"/>
          <p:cNvPicPr>
            <a:picLocks noChangeAspect="1" noChangeArrowheads="1"/>
          </p:cNvPicPr>
          <p:nvPr/>
        </p:nvPicPr>
        <p:blipFill>
          <a:blip r:embed="rId3" cstate="print"/>
          <a:srcRect/>
          <a:stretch>
            <a:fillRect/>
          </a:stretch>
        </p:blipFill>
        <p:spPr bwMode="auto">
          <a:xfrm>
            <a:off x="738365" y="2291758"/>
            <a:ext cx="2665132" cy="1998444"/>
          </a:xfrm>
          <a:prstGeom prst="rect">
            <a:avLst/>
          </a:prstGeom>
          <a:solidFill>
            <a:schemeClr val="accent2"/>
          </a:solidFill>
          <a:ln w="12700">
            <a:solidFill>
              <a:schemeClr val="tx1"/>
            </a:solidFill>
          </a:ln>
          <a:effectLst>
            <a:softEdge rad="112500"/>
          </a:effectLst>
        </p:spPr>
      </p:pic>
      <p:pic>
        <p:nvPicPr>
          <p:cNvPr id="21" name="Picture 2"/>
          <p:cNvPicPr>
            <a:picLocks noChangeAspect="1" noChangeArrowheads="1"/>
          </p:cNvPicPr>
          <p:nvPr/>
        </p:nvPicPr>
        <p:blipFill>
          <a:blip r:embed="rId4" cstate="print"/>
          <a:srcRect/>
          <a:stretch>
            <a:fillRect/>
          </a:stretch>
        </p:blipFill>
        <p:spPr bwMode="auto">
          <a:xfrm>
            <a:off x="2306666" y="2748562"/>
            <a:ext cx="2944346" cy="2217710"/>
          </a:xfrm>
          <a:prstGeom prst="rect">
            <a:avLst/>
          </a:prstGeom>
          <a:ln>
            <a:noFill/>
          </a:ln>
          <a:effectLst>
            <a:softEdge rad="112500"/>
          </a:effectLst>
        </p:spPr>
      </p:pic>
      <p:sp>
        <p:nvSpPr>
          <p:cNvPr id="22" name="TextBox 3"/>
          <p:cNvSpPr txBox="1">
            <a:spLocks noChangeArrowheads="1"/>
          </p:cNvSpPr>
          <p:nvPr/>
        </p:nvSpPr>
        <p:spPr bwMode="auto">
          <a:xfrm>
            <a:off x="285750" y="4648200"/>
            <a:ext cx="3317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algn="ctr"/>
            <a:r>
              <a:rPr lang="zh-CN" altLang="en-US" b="1">
                <a:solidFill>
                  <a:srgbClr val="00B050"/>
                </a:solidFill>
              </a:rPr>
              <a:t>关爱他人，</a:t>
            </a:r>
            <a:endParaRPr lang="en-US" altLang="zh-CN" b="1">
              <a:solidFill>
                <a:srgbClr val="00B050"/>
              </a:solidFill>
            </a:endParaRPr>
          </a:p>
          <a:p>
            <a:pPr algn="ctr"/>
            <a:r>
              <a:rPr lang="zh-CN" altLang="en-US" b="1">
                <a:solidFill>
                  <a:srgbClr val="00B050"/>
                </a:solidFill>
              </a:rPr>
              <a:t>    发扬精神，</a:t>
            </a:r>
            <a:endParaRPr lang="en-US" altLang="zh-CN" b="1">
              <a:solidFill>
                <a:srgbClr val="00B050"/>
              </a:solidFill>
            </a:endParaRPr>
          </a:p>
          <a:p>
            <a:pPr algn="ctr"/>
            <a:r>
              <a:rPr lang="zh-CN" altLang="en-US" b="1">
                <a:solidFill>
                  <a:srgbClr val="00B050"/>
                </a:solidFill>
              </a:rPr>
              <a:t>      从我做起。</a:t>
            </a:r>
          </a:p>
        </p:txBody>
      </p:sp>
      <p:pic>
        <p:nvPicPr>
          <p:cNvPr id="23" name="Picture 5"/>
          <p:cNvPicPr>
            <a:picLocks noChangeAspect="1" noChangeArrowheads="1"/>
          </p:cNvPicPr>
          <p:nvPr/>
        </p:nvPicPr>
        <p:blipFill>
          <a:blip r:embed="rId5" cstate="print"/>
          <a:srcRect/>
          <a:stretch>
            <a:fillRect/>
          </a:stretch>
        </p:blipFill>
        <p:spPr bwMode="auto">
          <a:xfrm>
            <a:off x="4592114" y="3843456"/>
            <a:ext cx="2615727" cy="1953471"/>
          </a:xfrm>
          <a:prstGeom prst="rect">
            <a:avLst/>
          </a:prstGeom>
          <a:ln>
            <a:noFill/>
          </a:ln>
          <a:effectLst>
            <a:softEdge rad="112500"/>
          </a:effectLst>
        </p:spPr>
      </p:pic>
      <p:pic>
        <p:nvPicPr>
          <p:cNvPr id="24" name="Picture 4"/>
          <p:cNvPicPr>
            <a:picLocks noChangeAspect="1" noChangeArrowheads="1"/>
          </p:cNvPicPr>
          <p:nvPr/>
        </p:nvPicPr>
        <p:blipFill>
          <a:blip r:embed="rId6" cstate="print"/>
          <a:srcRect/>
          <a:stretch>
            <a:fillRect/>
          </a:stretch>
        </p:blipFill>
        <p:spPr bwMode="auto">
          <a:xfrm>
            <a:off x="5285818" y="2241072"/>
            <a:ext cx="3204691" cy="2393271"/>
          </a:xfrm>
          <a:prstGeom prst="rect">
            <a:avLst/>
          </a:prstGeom>
          <a:ln>
            <a:noFill/>
          </a:ln>
          <a:effectLst>
            <a:softEdge rad="112500"/>
          </a:effectLst>
        </p:spPr>
      </p:pic>
      <p:sp>
        <p:nvSpPr>
          <p:cNvPr id="25" name="TextBox 2"/>
          <p:cNvSpPr txBox="1">
            <a:spLocks noChangeArrowheads="1"/>
          </p:cNvSpPr>
          <p:nvPr/>
        </p:nvSpPr>
        <p:spPr bwMode="auto">
          <a:xfrm>
            <a:off x="7402513" y="4116388"/>
            <a:ext cx="61595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algn="ctr"/>
            <a:r>
              <a:rPr lang="zh-CN" altLang="zh-CN" sz="1400" b="1">
                <a:solidFill>
                  <a:srgbClr val="00B050"/>
                </a:solidFill>
              </a:rPr>
              <a:t>绿色环境从我做起，低碳环保人人有责</a:t>
            </a:r>
            <a:endParaRPr lang="zh-CN" altLang="en-US" sz="1400" b="1">
              <a:solidFill>
                <a:srgbClr val="00B050"/>
              </a:solidFill>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矩形 6"/>
          <p:cNvSpPr>
            <a:spLocks noChangeArrowheads="1"/>
          </p:cNvSpPr>
          <p:nvPr/>
        </p:nvSpPr>
        <p:spPr bwMode="auto">
          <a:xfrm>
            <a:off x="-71438" y="211138"/>
            <a:ext cx="71437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3200">
                <a:solidFill>
                  <a:srgbClr val="FFFF00"/>
                </a:solidFill>
                <a:latin typeface="黑体" panose="02010609060101010101" pitchFamily="49" charset="-122"/>
                <a:ea typeface="黑体" panose="02010609060101010101" pitchFamily="49" charset="-122"/>
              </a:rPr>
              <a:t>科技成果总结</a:t>
            </a:r>
          </a:p>
        </p:txBody>
      </p:sp>
      <p:sp>
        <p:nvSpPr>
          <p:cNvPr id="119810" name="TextBox 4"/>
          <p:cNvSpPr txBox="1">
            <a:spLocks noChangeArrowheads="1"/>
          </p:cNvSpPr>
          <p:nvPr/>
        </p:nvSpPr>
        <p:spPr bwMode="auto">
          <a:xfrm>
            <a:off x="628650" y="1412875"/>
            <a:ext cx="8280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pPr>
              <a:lnSpc>
                <a:spcPct val="150000"/>
              </a:lnSpc>
            </a:pPr>
            <a:r>
              <a:rPr lang="zh-CN" altLang="en-US" sz="1600">
                <a:solidFill>
                  <a:srgbClr val="0070C0"/>
                </a:solidFill>
                <a:latin typeface="微软雅黑" panose="020B0503020204020204" pitchFamily="34" charset="-122"/>
                <a:ea typeface="微软雅黑" panose="020B0503020204020204" pitchFamily="34" charset="-122"/>
              </a:rPr>
              <a:t>在项目全体员工的共同努力下，项目先后获得东北公司</a:t>
            </a:r>
            <a:r>
              <a:rPr lang="zh-CN" altLang="en-US" sz="1600">
                <a:solidFill>
                  <a:srgbClr val="C00000"/>
                </a:solidFill>
                <a:latin typeface="微软雅黑" panose="020B0503020204020204" pitchFamily="34" charset="-122"/>
                <a:ea typeface="微软雅黑" panose="020B0503020204020204" pitchFamily="34" charset="-122"/>
              </a:rPr>
              <a:t>“十大青年标杆团队”、“黑龙江省青年文明号”。</a:t>
            </a:r>
            <a:endParaRPr lang="en-US" altLang="zh-CN" sz="1600">
              <a:solidFill>
                <a:srgbClr val="C00000"/>
              </a:solidFill>
              <a:latin typeface="微软雅黑" panose="020B0503020204020204" pitchFamily="34" charset="-122"/>
              <a:ea typeface="微软雅黑" panose="020B0503020204020204" pitchFamily="34" charset="-122"/>
            </a:endParaRPr>
          </a:p>
        </p:txBody>
      </p:sp>
      <p:pic>
        <p:nvPicPr>
          <p:cNvPr id="119811" name="图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276475"/>
            <a:ext cx="3025775"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图片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78238" y="2276475"/>
            <a:ext cx="481647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矩形 6"/>
          <p:cNvSpPr>
            <a:spLocks noChangeArrowheads="1"/>
          </p:cNvSpPr>
          <p:nvPr/>
        </p:nvSpPr>
        <p:spPr bwMode="auto">
          <a:xfrm>
            <a:off x="-71438" y="211138"/>
            <a:ext cx="71437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3200">
                <a:solidFill>
                  <a:srgbClr val="FFFF00"/>
                </a:solidFill>
                <a:latin typeface="黑体" panose="02010609060101010101" pitchFamily="49" charset="-122"/>
                <a:ea typeface="黑体" panose="02010609060101010101" pitchFamily="49" charset="-122"/>
              </a:rPr>
              <a:t>社会效益</a:t>
            </a:r>
          </a:p>
        </p:txBody>
      </p:sp>
      <p:sp>
        <p:nvSpPr>
          <p:cNvPr id="9" name="Rectangle 5"/>
          <p:cNvSpPr>
            <a:spLocks noChangeArrowheads="1"/>
          </p:cNvSpPr>
          <p:nvPr/>
        </p:nvSpPr>
        <p:spPr bwMode="auto">
          <a:xfrm>
            <a:off x="533400" y="1125538"/>
            <a:ext cx="8077200" cy="2308225"/>
          </a:xfrm>
          <a:prstGeom prst="rect">
            <a:avLst/>
          </a:prstGeom>
          <a:noFill/>
          <a:ln w="9525">
            <a:noFill/>
            <a:miter lim="800000"/>
          </a:ln>
          <a:effectLst>
            <a:prstShdw prst="shdw17" dist="17961" dir="2700000">
              <a:schemeClr val="accent1">
                <a:gamma/>
                <a:shade val="60000"/>
                <a:invGamma/>
              </a:schemeClr>
            </a:prstShdw>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lnSpc>
                <a:spcPct val="200000"/>
              </a:lnSpc>
              <a:spcBef>
                <a:spcPct val="50000"/>
              </a:spcBef>
              <a:buFont typeface="Arial" panose="020B0604020202020204" pitchFamily="34" charset="0"/>
              <a:buNone/>
              <a:defRPr/>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、强有力的社会影响</a:t>
            </a:r>
          </a:p>
          <a:p>
            <a:pPr indent="457200">
              <a:lnSpc>
                <a:spcPct val="200000"/>
              </a:lnSpc>
              <a:defRPr/>
            </a:pPr>
            <a:r>
              <a:rPr lang="zh-CN" altLang="en-US" dirty="0">
                <a:latin typeface="微软雅黑" panose="020B0503020204020204" pitchFamily="34" charset="-122"/>
                <a:ea typeface="微软雅黑" panose="020B0503020204020204" pitchFamily="34" charset="-122"/>
              </a:rPr>
              <a:t>本工程为哈尔滨工业大学留学生宿舍，政治意义大，具有满足留学生及外国专家住宿和生活需要，提升工大国际交流合作能力和办学水平的意义。</a:t>
            </a:r>
            <a:endParaRPr lang="en-US" altLang="zh-CN" dirty="0">
              <a:latin typeface="微软雅黑" panose="020B0503020204020204" pitchFamily="34" charset="-122"/>
              <a:ea typeface="微软雅黑" panose="020B0503020204020204" pitchFamily="34" charset="-122"/>
            </a:endParaRPr>
          </a:p>
          <a:p>
            <a:pPr indent="457200">
              <a:lnSpc>
                <a:spcPct val="200000"/>
              </a:lnSpc>
              <a:defRPr/>
            </a:pPr>
            <a:r>
              <a:rPr lang="zh-CN" altLang="en-US" dirty="0">
                <a:latin typeface="微软雅黑" panose="020B0503020204020204" pitchFamily="34" charset="-122"/>
                <a:ea typeface="微软雅黑" panose="020B0503020204020204" pitchFamily="34" charset="-122"/>
              </a:rPr>
              <a:t>建设校园绿色施工尤为重要，确保达到施工与校园环境和谐统一</a:t>
            </a:r>
            <a:endParaRPr lang="en-US" altLang="zh-CN" dirty="0">
              <a:latin typeface="微软雅黑" panose="020B0503020204020204" pitchFamily="34" charset="-122"/>
              <a:ea typeface="微软雅黑" panose="020B0503020204020204" pitchFamily="34" charset="-122"/>
            </a:endParaRPr>
          </a:p>
        </p:txBody>
      </p:sp>
      <p:sp>
        <p:nvSpPr>
          <p:cNvPr id="10" name="Rectangle 5"/>
          <p:cNvSpPr>
            <a:spLocks noChangeArrowheads="1"/>
          </p:cNvSpPr>
          <p:nvPr/>
        </p:nvSpPr>
        <p:spPr bwMode="auto">
          <a:xfrm>
            <a:off x="500063" y="3429000"/>
            <a:ext cx="8077200" cy="2862263"/>
          </a:xfrm>
          <a:prstGeom prst="rect">
            <a:avLst/>
          </a:prstGeom>
          <a:noFill/>
          <a:ln w="9525">
            <a:noFill/>
            <a:miter lim="800000"/>
          </a:ln>
          <a:effectLst>
            <a:prstShdw prst="shdw17" dist="17961" dir="2700000">
              <a:schemeClr val="accent1">
                <a:gamma/>
                <a:shade val="60000"/>
                <a:invGamma/>
              </a:schemeClr>
            </a:prstShdw>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lnSpc>
                <a:spcPct val="200000"/>
              </a:lnSpc>
              <a:buFont typeface="Arial" panose="020B0604020202020204" pitchFamily="34" charset="0"/>
              <a:buNone/>
              <a:defRPr/>
            </a:pP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、高标准的管理目标</a:t>
            </a:r>
          </a:p>
          <a:p>
            <a:pPr eaLnBrk="0" hangingPunct="0">
              <a:lnSpc>
                <a:spcPct val="200000"/>
              </a:lnSpc>
              <a:buFont typeface="Arial" panose="020B0604020202020204" pitchFamily="34" charset="0"/>
              <a:buNone/>
              <a:defRPr/>
            </a:pP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）质量管理目标为获得“龙江杯”。</a:t>
            </a:r>
            <a:endParaRPr lang="en-US" altLang="zh-CN" dirty="0">
              <a:latin typeface="微软雅黑" panose="020B0503020204020204" pitchFamily="34" charset="-122"/>
              <a:ea typeface="微软雅黑" panose="020B0503020204020204" pitchFamily="34" charset="-122"/>
            </a:endParaRPr>
          </a:p>
          <a:p>
            <a:pPr indent="536575" fontAlgn="auto">
              <a:lnSpc>
                <a:spcPct val="200000"/>
              </a:lnSpc>
              <a:spcBef>
                <a:spcPts val="0"/>
              </a:spcBef>
              <a:spcAft>
                <a:spcPts val="0"/>
              </a:spcAft>
              <a:defRPr/>
            </a:pP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）绿色施工管理目标：确保通过</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第六批黑龙江省建筑业绿色施工示范工程</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最终验收。</a:t>
            </a:r>
            <a:endParaRPr lang="en-US" altLang="zh-CN" dirty="0">
              <a:latin typeface="微软雅黑" panose="020B0503020204020204" pitchFamily="34" charset="-122"/>
              <a:ea typeface="微软雅黑" panose="020B0503020204020204" pitchFamily="34" charset="-122"/>
            </a:endParaRPr>
          </a:p>
          <a:p>
            <a:pPr indent="536575" fontAlgn="auto">
              <a:lnSpc>
                <a:spcPct val="200000"/>
              </a:lnSpc>
              <a:spcBef>
                <a:spcPts val="0"/>
              </a:spcBef>
              <a:spcAft>
                <a:spcPts val="0"/>
              </a:spcAft>
              <a:defRPr/>
            </a:pP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）安全管理目标：获得省安全文明标准化工地。</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custDataLst>
              <p:tags r:id="rId2"/>
            </p:custDataLst>
          </p:nvPr>
        </p:nvSpPr>
        <p:spPr>
          <a:xfrm>
            <a:off x="5295900" y="0"/>
            <a:ext cx="3848100" cy="6858000"/>
          </a:xfrm>
          <a:custGeom>
            <a:avLst/>
            <a:gdLst>
              <a:gd name="connsiteX0" fmla="*/ 0 w 3848100"/>
              <a:gd name="connsiteY0" fmla="*/ 0 h 6858000"/>
              <a:gd name="connsiteX1" fmla="*/ 3848100 w 3848100"/>
              <a:gd name="connsiteY1" fmla="*/ 0 h 6858000"/>
              <a:gd name="connsiteX2" fmla="*/ 3848100 w 3848100"/>
              <a:gd name="connsiteY2" fmla="*/ 6858000 h 6858000"/>
              <a:gd name="connsiteX3" fmla="*/ 0 w 3848100"/>
              <a:gd name="connsiteY3" fmla="*/ 6858000 h 6858000"/>
              <a:gd name="connsiteX4" fmla="*/ 2387600 w 3848100"/>
              <a:gd name="connsiteY4" fmla="*/ 3429000 h 6858000"/>
              <a:gd name="connsiteX5" fmla="*/ 0 w 38481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8100" h="6858000">
                <a:moveTo>
                  <a:pt x="0" y="0"/>
                </a:moveTo>
                <a:lnTo>
                  <a:pt x="3848100" y="0"/>
                </a:lnTo>
                <a:lnTo>
                  <a:pt x="3848100" y="6858000"/>
                </a:lnTo>
                <a:lnTo>
                  <a:pt x="0" y="6858000"/>
                </a:lnTo>
                <a:cubicBezTo>
                  <a:pt x="1318635" y="6858000"/>
                  <a:pt x="2387600" y="5322784"/>
                  <a:pt x="2387600" y="3429000"/>
                </a:cubicBezTo>
                <a:cubicBezTo>
                  <a:pt x="2387600" y="1535216"/>
                  <a:pt x="1318635" y="0"/>
                  <a:pt x="0" y="0"/>
                </a:cubicBezTo>
                <a:close/>
              </a:path>
            </a:pathLst>
          </a:custGeom>
          <a:gradFill flip="none" rotWithShape="1">
            <a:gsLst>
              <a:gs pos="0">
                <a:srgbClr val="005C8A"/>
              </a:gs>
              <a:gs pos="53000">
                <a:srgbClr val="0089CF"/>
              </a:gs>
              <a:gs pos="100000">
                <a:srgbClr val="05ACFF">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 name="椭圆 2"/>
          <p:cNvSpPr/>
          <p:nvPr>
            <p:custDataLst>
              <p:tags r:id="rId3"/>
            </p:custDataLst>
          </p:nvPr>
        </p:nvSpPr>
        <p:spPr>
          <a:xfrm>
            <a:off x="5295900" y="0"/>
            <a:ext cx="2387600" cy="6858000"/>
          </a:xfrm>
          <a:custGeom>
            <a:avLst/>
            <a:gdLst>
              <a:gd name="connsiteX0" fmla="*/ 0 w 4775200"/>
              <a:gd name="connsiteY0" fmla="*/ 3429000 h 6858000"/>
              <a:gd name="connsiteX1" fmla="*/ 2387600 w 4775200"/>
              <a:gd name="connsiteY1" fmla="*/ 0 h 6858000"/>
              <a:gd name="connsiteX2" fmla="*/ 4775200 w 4775200"/>
              <a:gd name="connsiteY2" fmla="*/ 3429000 h 6858000"/>
              <a:gd name="connsiteX3" fmla="*/ 2387600 w 4775200"/>
              <a:gd name="connsiteY3" fmla="*/ 6858000 h 6858000"/>
              <a:gd name="connsiteX4" fmla="*/ 0 w 4775200"/>
              <a:gd name="connsiteY4" fmla="*/ 3429000 h 6858000"/>
              <a:gd name="connsiteX0-1" fmla="*/ 0 w 4775200"/>
              <a:gd name="connsiteY0-2" fmla="*/ 3429000 h 6858000"/>
              <a:gd name="connsiteX1-3" fmla="*/ 2387600 w 4775200"/>
              <a:gd name="connsiteY1-4" fmla="*/ 0 h 6858000"/>
              <a:gd name="connsiteX2-5" fmla="*/ 4775200 w 4775200"/>
              <a:gd name="connsiteY2-6" fmla="*/ 3429000 h 6858000"/>
              <a:gd name="connsiteX3-7" fmla="*/ 2387600 w 4775200"/>
              <a:gd name="connsiteY3-8" fmla="*/ 6858000 h 6858000"/>
              <a:gd name="connsiteX4-9" fmla="*/ 91440 w 4775200"/>
              <a:gd name="connsiteY4-10" fmla="*/ 3520440 h 6858000"/>
              <a:gd name="connsiteX0-11" fmla="*/ 0 w 4775200"/>
              <a:gd name="connsiteY0-12" fmla="*/ 3429000 h 6858000"/>
              <a:gd name="connsiteX1-13" fmla="*/ 2387600 w 4775200"/>
              <a:gd name="connsiteY1-14" fmla="*/ 0 h 6858000"/>
              <a:gd name="connsiteX2-15" fmla="*/ 4775200 w 4775200"/>
              <a:gd name="connsiteY2-16" fmla="*/ 3429000 h 6858000"/>
              <a:gd name="connsiteX3-17" fmla="*/ 2387600 w 4775200"/>
              <a:gd name="connsiteY3-18" fmla="*/ 6858000 h 6858000"/>
              <a:gd name="connsiteX0-19" fmla="*/ 0 w 2387600"/>
              <a:gd name="connsiteY0-20" fmla="*/ 0 h 6858000"/>
              <a:gd name="connsiteX1-21" fmla="*/ 2387600 w 2387600"/>
              <a:gd name="connsiteY1-22" fmla="*/ 3429000 h 6858000"/>
              <a:gd name="connsiteX2-23" fmla="*/ 0 w 2387600"/>
              <a:gd name="connsiteY2-24" fmla="*/ 6858000 h 6858000"/>
            </a:gdLst>
            <a:ahLst/>
            <a:cxnLst>
              <a:cxn ang="0">
                <a:pos x="connsiteX0-1" y="connsiteY0-2"/>
              </a:cxn>
              <a:cxn ang="0">
                <a:pos x="connsiteX1-3" y="connsiteY1-4"/>
              </a:cxn>
              <a:cxn ang="0">
                <a:pos x="connsiteX2-5" y="connsiteY2-6"/>
              </a:cxn>
            </a:cxnLst>
            <a:rect l="l" t="t" r="r" b="b"/>
            <a:pathLst>
              <a:path w="2387600" h="6858000">
                <a:moveTo>
                  <a:pt x="0" y="0"/>
                </a:moveTo>
                <a:cubicBezTo>
                  <a:pt x="1318635" y="0"/>
                  <a:pt x="2387600" y="1535216"/>
                  <a:pt x="2387600" y="3429000"/>
                </a:cubicBezTo>
                <a:cubicBezTo>
                  <a:pt x="2387600" y="5322784"/>
                  <a:pt x="1318635" y="6858000"/>
                  <a:pt x="0" y="6858000"/>
                </a:cubicBezTo>
              </a:path>
            </a:pathLst>
          </a:custGeom>
          <a:noFill/>
          <a:ln w="12700">
            <a:gradFill flip="none" rotWithShape="1">
              <a:gsLst>
                <a:gs pos="0">
                  <a:schemeClr val="accent1">
                    <a:alpha val="50000"/>
                  </a:schemeClr>
                </a:gs>
                <a:gs pos="53000">
                  <a:schemeClr val="accent1">
                    <a:lumMod val="60000"/>
                    <a:lumOff val="40000"/>
                    <a:alpha val="50000"/>
                  </a:schemeClr>
                </a:gs>
                <a:gs pos="100000">
                  <a:schemeClr val="bg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椭圆 2"/>
          <p:cNvSpPr/>
          <p:nvPr>
            <p:custDataLst>
              <p:tags r:id="rId4"/>
            </p:custDataLst>
          </p:nvPr>
        </p:nvSpPr>
        <p:spPr>
          <a:xfrm>
            <a:off x="5124450" y="0"/>
            <a:ext cx="2387600" cy="6858000"/>
          </a:xfrm>
          <a:custGeom>
            <a:avLst/>
            <a:gdLst>
              <a:gd name="connsiteX0" fmla="*/ 0 w 4775200"/>
              <a:gd name="connsiteY0" fmla="*/ 3429000 h 6858000"/>
              <a:gd name="connsiteX1" fmla="*/ 2387600 w 4775200"/>
              <a:gd name="connsiteY1" fmla="*/ 0 h 6858000"/>
              <a:gd name="connsiteX2" fmla="*/ 4775200 w 4775200"/>
              <a:gd name="connsiteY2" fmla="*/ 3429000 h 6858000"/>
              <a:gd name="connsiteX3" fmla="*/ 2387600 w 4775200"/>
              <a:gd name="connsiteY3" fmla="*/ 6858000 h 6858000"/>
              <a:gd name="connsiteX4" fmla="*/ 0 w 4775200"/>
              <a:gd name="connsiteY4" fmla="*/ 3429000 h 6858000"/>
              <a:gd name="connsiteX0-1" fmla="*/ 0 w 4775200"/>
              <a:gd name="connsiteY0-2" fmla="*/ 3429000 h 6858000"/>
              <a:gd name="connsiteX1-3" fmla="*/ 2387600 w 4775200"/>
              <a:gd name="connsiteY1-4" fmla="*/ 0 h 6858000"/>
              <a:gd name="connsiteX2-5" fmla="*/ 4775200 w 4775200"/>
              <a:gd name="connsiteY2-6" fmla="*/ 3429000 h 6858000"/>
              <a:gd name="connsiteX3-7" fmla="*/ 2387600 w 4775200"/>
              <a:gd name="connsiteY3-8" fmla="*/ 6858000 h 6858000"/>
              <a:gd name="connsiteX4-9" fmla="*/ 91440 w 4775200"/>
              <a:gd name="connsiteY4-10" fmla="*/ 3520440 h 6858000"/>
              <a:gd name="connsiteX0-11" fmla="*/ 0 w 4775200"/>
              <a:gd name="connsiteY0-12" fmla="*/ 3429000 h 6858000"/>
              <a:gd name="connsiteX1-13" fmla="*/ 2387600 w 4775200"/>
              <a:gd name="connsiteY1-14" fmla="*/ 0 h 6858000"/>
              <a:gd name="connsiteX2-15" fmla="*/ 4775200 w 4775200"/>
              <a:gd name="connsiteY2-16" fmla="*/ 3429000 h 6858000"/>
              <a:gd name="connsiteX3-17" fmla="*/ 2387600 w 4775200"/>
              <a:gd name="connsiteY3-18" fmla="*/ 6858000 h 6858000"/>
              <a:gd name="connsiteX0-19" fmla="*/ 0 w 2387600"/>
              <a:gd name="connsiteY0-20" fmla="*/ 0 h 6858000"/>
              <a:gd name="connsiteX1-21" fmla="*/ 2387600 w 2387600"/>
              <a:gd name="connsiteY1-22" fmla="*/ 3429000 h 6858000"/>
              <a:gd name="connsiteX2-23" fmla="*/ 0 w 2387600"/>
              <a:gd name="connsiteY2-24" fmla="*/ 6858000 h 6858000"/>
            </a:gdLst>
            <a:ahLst/>
            <a:cxnLst>
              <a:cxn ang="0">
                <a:pos x="connsiteX0-1" y="connsiteY0-2"/>
              </a:cxn>
              <a:cxn ang="0">
                <a:pos x="connsiteX1-3" y="connsiteY1-4"/>
              </a:cxn>
              <a:cxn ang="0">
                <a:pos x="connsiteX2-5" y="connsiteY2-6"/>
              </a:cxn>
            </a:cxnLst>
            <a:rect l="l" t="t" r="r" b="b"/>
            <a:pathLst>
              <a:path w="2387600" h="6858000">
                <a:moveTo>
                  <a:pt x="0" y="0"/>
                </a:moveTo>
                <a:cubicBezTo>
                  <a:pt x="1318635" y="0"/>
                  <a:pt x="2387600" y="1535216"/>
                  <a:pt x="2387600" y="3429000"/>
                </a:cubicBezTo>
                <a:cubicBezTo>
                  <a:pt x="2387600" y="5322784"/>
                  <a:pt x="1318635" y="6858000"/>
                  <a:pt x="0" y="6858000"/>
                </a:cubicBezTo>
              </a:path>
            </a:pathLst>
          </a:custGeom>
          <a:noFill/>
          <a:ln w="12700">
            <a:gradFill flip="none" rotWithShape="1">
              <a:gsLst>
                <a:gs pos="0">
                  <a:schemeClr val="accent1">
                    <a:alpha val="50000"/>
                  </a:schemeClr>
                </a:gs>
                <a:gs pos="53000">
                  <a:schemeClr val="accent1">
                    <a:lumMod val="60000"/>
                    <a:lumOff val="40000"/>
                    <a:alpha val="50000"/>
                  </a:schemeClr>
                </a:gs>
                <a:gs pos="100000">
                  <a:schemeClr val="bg1">
                    <a:alpha val="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文本框 7"/>
          <p:cNvSpPr txBox="1"/>
          <p:nvPr>
            <p:custDataLst>
              <p:tags r:id="rId5"/>
            </p:custDataLst>
          </p:nvPr>
        </p:nvSpPr>
        <p:spPr>
          <a:xfrm>
            <a:off x="1670050" y="2598738"/>
            <a:ext cx="5670550" cy="815975"/>
          </a:xfrm>
          <a:prstGeom prst="rect">
            <a:avLst/>
          </a:prstGeom>
          <a:noFill/>
        </p:spPr>
        <p:txBody>
          <a:bodyPr anchor="ctr">
            <a:normAutofit/>
          </a:bodyPr>
          <a:lstStyle/>
          <a:p>
            <a:pPr algn="r" fontAlgn="auto">
              <a:spcBef>
                <a:spcPts val="0"/>
              </a:spcBef>
              <a:spcAft>
                <a:spcPts val="0"/>
              </a:spcAft>
              <a:defRPr/>
            </a:pPr>
            <a:r>
              <a:rPr lang="zh-CN" altLang="en-US" sz="3600" b="1" dirty="0">
                <a:solidFill>
                  <a:schemeClr val="accent1">
                    <a:lumMod val="75000"/>
                  </a:schemeClr>
                </a:solidFill>
                <a:latin typeface="微软雅黑" panose="020B0503020204020204" pitchFamily="34" charset="-122"/>
                <a:ea typeface="微软雅黑" panose="020B0503020204020204" pitchFamily="34" charset="-122"/>
              </a:rPr>
              <a:t>总结与展望</a:t>
            </a:r>
          </a:p>
        </p:txBody>
      </p:sp>
      <p:cxnSp>
        <p:nvCxnSpPr>
          <p:cNvPr id="10" name="直接连接符 9"/>
          <p:cNvCxnSpPr/>
          <p:nvPr>
            <p:custDataLst>
              <p:tags r:id="rId6"/>
            </p:custDataLst>
          </p:nvPr>
        </p:nvCxnSpPr>
        <p:spPr>
          <a:xfrm>
            <a:off x="3213100" y="3340100"/>
            <a:ext cx="400685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任意多边形 16"/>
          <p:cNvSpPr/>
          <p:nvPr>
            <p:custDataLst>
              <p:tags r:id="rId7"/>
            </p:custDataLst>
          </p:nvPr>
        </p:nvSpPr>
        <p:spPr>
          <a:xfrm>
            <a:off x="1998663" y="2767013"/>
            <a:ext cx="1042987" cy="1047750"/>
          </a:xfrm>
          <a:custGeom>
            <a:avLst/>
            <a:gdLst>
              <a:gd name="connsiteX0" fmla="*/ 619655 w 1042987"/>
              <a:gd name="connsiteY0" fmla="*/ 539750 h 1047750"/>
              <a:gd name="connsiteX1" fmla="*/ 958319 w 1042987"/>
              <a:gd name="connsiteY1" fmla="*/ 539750 h 1047750"/>
              <a:gd name="connsiteX2" fmla="*/ 1042987 w 1042987"/>
              <a:gd name="connsiteY2" fmla="*/ 624418 h 1047750"/>
              <a:gd name="connsiteX3" fmla="*/ 1042987 w 1042987"/>
              <a:gd name="connsiteY3" fmla="*/ 963082 h 1047750"/>
              <a:gd name="connsiteX4" fmla="*/ 958319 w 1042987"/>
              <a:gd name="connsiteY4" fmla="*/ 1047750 h 1047750"/>
              <a:gd name="connsiteX5" fmla="*/ 619655 w 1042987"/>
              <a:gd name="connsiteY5" fmla="*/ 1047750 h 1047750"/>
              <a:gd name="connsiteX6" fmla="*/ 534987 w 1042987"/>
              <a:gd name="connsiteY6" fmla="*/ 963082 h 1047750"/>
              <a:gd name="connsiteX7" fmla="*/ 534987 w 1042987"/>
              <a:gd name="connsiteY7" fmla="*/ 624418 h 1047750"/>
              <a:gd name="connsiteX8" fmla="*/ 619655 w 1042987"/>
              <a:gd name="connsiteY8" fmla="*/ 539750 h 1047750"/>
              <a:gd name="connsiteX9" fmla="*/ 84668 w 1042987"/>
              <a:gd name="connsiteY9" fmla="*/ 539750 h 1047750"/>
              <a:gd name="connsiteX10" fmla="*/ 423332 w 1042987"/>
              <a:gd name="connsiteY10" fmla="*/ 539750 h 1047750"/>
              <a:gd name="connsiteX11" fmla="*/ 508000 w 1042987"/>
              <a:gd name="connsiteY11" fmla="*/ 624418 h 1047750"/>
              <a:gd name="connsiteX12" fmla="*/ 508000 w 1042987"/>
              <a:gd name="connsiteY12" fmla="*/ 963082 h 1047750"/>
              <a:gd name="connsiteX13" fmla="*/ 423332 w 1042987"/>
              <a:gd name="connsiteY13" fmla="*/ 1047750 h 1047750"/>
              <a:gd name="connsiteX14" fmla="*/ 84668 w 1042987"/>
              <a:gd name="connsiteY14" fmla="*/ 1047750 h 1047750"/>
              <a:gd name="connsiteX15" fmla="*/ 0 w 1042987"/>
              <a:gd name="connsiteY15" fmla="*/ 963082 h 1047750"/>
              <a:gd name="connsiteX16" fmla="*/ 0 w 1042987"/>
              <a:gd name="connsiteY16" fmla="*/ 624418 h 1047750"/>
              <a:gd name="connsiteX17" fmla="*/ 84668 w 1042987"/>
              <a:gd name="connsiteY17" fmla="*/ 539750 h 1047750"/>
              <a:gd name="connsiteX18" fmla="*/ 619655 w 1042987"/>
              <a:gd name="connsiteY18" fmla="*/ 0 h 1047750"/>
              <a:gd name="connsiteX19" fmla="*/ 958319 w 1042987"/>
              <a:gd name="connsiteY19" fmla="*/ 0 h 1047750"/>
              <a:gd name="connsiteX20" fmla="*/ 1042987 w 1042987"/>
              <a:gd name="connsiteY20" fmla="*/ 84668 h 1047750"/>
              <a:gd name="connsiteX21" fmla="*/ 1042987 w 1042987"/>
              <a:gd name="connsiteY21" fmla="*/ 423332 h 1047750"/>
              <a:gd name="connsiteX22" fmla="*/ 958319 w 1042987"/>
              <a:gd name="connsiteY22" fmla="*/ 508000 h 1047750"/>
              <a:gd name="connsiteX23" fmla="*/ 619655 w 1042987"/>
              <a:gd name="connsiteY23" fmla="*/ 508000 h 1047750"/>
              <a:gd name="connsiteX24" fmla="*/ 534987 w 1042987"/>
              <a:gd name="connsiteY24" fmla="*/ 423332 h 1047750"/>
              <a:gd name="connsiteX25" fmla="*/ 534987 w 1042987"/>
              <a:gd name="connsiteY25" fmla="*/ 84668 h 1047750"/>
              <a:gd name="connsiteX26" fmla="*/ 619655 w 1042987"/>
              <a:gd name="connsiteY26" fmla="*/ 0 h 1047750"/>
              <a:gd name="connsiteX27" fmla="*/ 84668 w 1042987"/>
              <a:gd name="connsiteY27" fmla="*/ 0 h 1047750"/>
              <a:gd name="connsiteX28" fmla="*/ 423332 w 1042987"/>
              <a:gd name="connsiteY28" fmla="*/ 0 h 1047750"/>
              <a:gd name="connsiteX29" fmla="*/ 508000 w 1042987"/>
              <a:gd name="connsiteY29" fmla="*/ 84668 h 1047750"/>
              <a:gd name="connsiteX30" fmla="*/ 508000 w 1042987"/>
              <a:gd name="connsiteY30" fmla="*/ 423332 h 1047750"/>
              <a:gd name="connsiteX31" fmla="*/ 423332 w 1042987"/>
              <a:gd name="connsiteY31" fmla="*/ 508000 h 1047750"/>
              <a:gd name="connsiteX32" fmla="*/ 84668 w 1042987"/>
              <a:gd name="connsiteY32" fmla="*/ 508000 h 1047750"/>
              <a:gd name="connsiteX33" fmla="*/ 0 w 1042987"/>
              <a:gd name="connsiteY33" fmla="*/ 423332 h 1047750"/>
              <a:gd name="connsiteX34" fmla="*/ 0 w 1042987"/>
              <a:gd name="connsiteY34" fmla="*/ 84668 h 1047750"/>
              <a:gd name="connsiteX35" fmla="*/ 84668 w 1042987"/>
              <a:gd name="connsiteY35"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2987" h="1047750">
                <a:moveTo>
                  <a:pt x="619655" y="539750"/>
                </a:moveTo>
                <a:lnTo>
                  <a:pt x="958319" y="539750"/>
                </a:lnTo>
                <a:cubicBezTo>
                  <a:pt x="1005080" y="539750"/>
                  <a:pt x="1042987" y="577657"/>
                  <a:pt x="1042987" y="624418"/>
                </a:cubicBezTo>
                <a:lnTo>
                  <a:pt x="1042987" y="963082"/>
                </a:lnTo>
                <a:cubicBezTo>
                  <a:pt x="1042987" y="1009843"/>
                  <a:pt x="1005080" y="1047750"/>
                  <a:pt x="958319" y="1047750"/>
                </a:cubicBezTo>
                <a:lnTo>
                  <a:pt x="619655" y="1047750"/>
                </a:lnTo>
                <a:cubicBezTo>
                  <a:pt x="572894" y="1047750"/>
                  <a:pt x="534987" y="1009843"/>
                  <a:pt x="534987" y="963082"/>
                </a:cubicBezTo>
                <a:lnTo>
                  <a:pt x="534987" y="624418"/>
                </a:lnTo>
                <a:cubicBezTo>
                  <a:pt x="534987" y="577657"/>
                  <a:pt x="572894" y="539750"/>
                  <a:pt x="619655" y="539750"/>
                </a:cubicBezTo>
                <a:close/>
                <a:moveTo>
                  <a:pt x="84668" y="539750"/>
                </a:moveTo>
                <a:lnTo>
                  <a:pt x="423332" y="539750"/>
                </a:lnTo>
                <a:cubicBezTo>
                  <a:pt x="470093" y="539750"/>
                  <a:pt x="508000" y="577657"/>
                  <a:pt x="508000" y="624418"/>
                </a:cubicBezTo>
                <a:lnTo>
                  <a:pt x="508000" y="963082"/>
                </a:lnTo>
                <a:cubicBezTo>
                  <a:pt x="508000" y="1009843"/>
                  <a:pt x="470093" y="1047750"/>
                  <a:pt x="423332" y="1047750"/>
                </a:cubicBezTo>
                <a:lnTo>
                  <a:pt x="84668" y="1047750"/>
                </a:lnTo>
                <a:cubicBezTo>
                  <a:pt x="37907" y="1047750"/>
                  <a:pt x="0" y="1009843"/>
                  <a:pt x="0" y="963082"/>
                </a:cubicBezTo>
                <a:lnTo>
                  <a:pt x="0" y="624418"/>
                </a:lnTo>
                <a:cubicBezTo>
                  <a:pt x="0" y="577657"/>
                  <a:pt x="37907" y="539750"/>
                  <a:pt x="84668" y="539750"/>
                </a:cubicBezTo>
                <a:close/>
                <a:moveTo>
                  <a:pt x="619655" y="0"/>
                </a:moveTo>
                <a:lnTo>
                  <a:pt x="958319" y="0"/>
                </a:lnTo>
                <a:cubicBezTo>
                  <a:pt x="1005080" y="0"/>
                  <a:pt x="1042987" y="37907"/>
                  <a:pt x="1042987" y="84668"/>
                </a:cubicBezTo>
                <a:lnTo>
                  <a:pt x="1042987" y="423332"/>
                </a:lnTo>
                <a:cubicBezTo>
                  <a:pt x="1042987" y="470093"/>
                  <a:pt x="1005080" y="508000"/>
                  <a:pt x="958319" y="508000"/>
                </a:cubicBezTo>
                <a:lnTo>
                  <a:pt x="619655" y="508000"/>
                </a:lnTo>
                <a:cubicBezTo>
                  <a:pt x="572894" y="508000"/>
                  <a:pt x="534987" y="470093"/>
                  <a:pt x="534987" y="423332"/>
                </a:cubicBezTo>
                <a:lnTo>
                  <a:pt x="534987" y="84668"/>
                </a:lnTo>
                <a:cubicBezTo>
                  <a:pt x="534987" y="37907"/>
                  <a:pt x="572894" y="0"/>
                  <a:pt x="619655" y="0"/>
                </a:cubicBezTo>
                <a:close/>
                <a:moveTo>
                  <a:pt x="84668" y="0"/>
                </a:moveTo>
                <a:lnTo>
                  <a:pt x="423332" y="0"/>
                </a:lnTo>
                <a:cubicBezTo>
                  <a:pt x="470093" y="0"/>
                  <a:pt x="508000" y="37907"/>
                  <a:pt x="508000" y="84668"/>
                </a:cubicBezTo>
                <a:lnTo>
                  <a:pt x="508000" y="423332"/>
                </a:lnTo>
                <a:cubicBezTo>
                  <a:pt x="508000" y="470093"/>
                  <a:pt x="470093" y="508000"/>
                  <a:pt x="423332" y="508000"/>
                </a:cubicBezTo>
                <a:lnTo>
                  <a:pt x="84668" y="508000"/>
                </a:lnTo>
                <a:cubicBezTo>
                  <a:pt x="37907" y="508000"/>
                  <a:pt x="0" y="470093"/>
                  <a:pt x="0" y="423332"/>
                </a:cubicBezTo>
                <a:lnTo>
                  <a:pt x="0" y="84668"/>
                </a:lnTo>
                <a:cubicBezTo>
                  <a:pt x="0" y="37907"/>
                  <a:pt x="37907" y="0"/>
                  <a:pt x="84668" y="0"/>
                </a:cubicBezTo>
                <a:close/>
              </a:path>
            </a:pathLst>
          </a:custGeom>
          <a:solidFill>
            <a:srgbClr val="0089C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5400" dirty="0">
                <a:solidFill>
                  <a:srgbClr val="0089CF"/>
                </a:solidFill>
                <a:latin typeface="Arial Rounded MT Bold" panose="020F0704030504030204" pitchFamily="34" charset="0"/>
              </a:rPr>
              <a:t>07</a:t>
            </a:r>
            <a:endParaRPr lang="zh-CN" altLang="en-US" sz="5400" dirty="0">
              <a:solidFill>
                <a:srgbClr val="0089CF"/>
              </a:solidFill>
              <a:latin typeface="Arial Rounded MT Bold" panose="020F0704030504030204" pitchFamily="34" charset="0"/>
            </a:endParaRPr>
          </a:p>
        </p:txBody>
      </p:sp>
    </p:spTree>
    <p:custDataLst>
      <p:tags r:id="rId1"/>
    </p:custDataLst>
  </p:cSld>
  <p:clrMapOvr>
    <a:masterClrMapping/>
  </p:clrMapOvr>
  <p:transition>
    <p:cover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矩形 9"/>
          <p:cNvSpPr>
            <a:spLocks noChangeArrowheads="1"/>
          </p:cNvSpPr>
          <p:nvPr/>
        </p:nvSpPr>
        <p:spPr bwMode="auto">
          <a:xfrm>
            <a:off x="-71438" y="211138"/>
            <a:ext cx="71437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3200">
                <a:solidFill>
                  <a:srgbClr val="FFFF00"/>
                </a:solidFill>
                <a:latin typeface="黑体" panose="02010609060101010101" pitchFamily="49" charset="-122"/>
                <a:ea typeface="黑体" panose="02010609060101010101" pitchFamily="49" charset="-122"/>
              </a:rPr>
              <a:t>总结与展望</a:t>
            </a:r>
            <a:r>
              <a:rPr lang="en-US" altLang="zh-CN" sz="3200">
                <a:solidFill>
                  <a:schemeClr val="bg1"/>
                </a:solidFill>
                <a:latin typeface="黑体" panose="02010609060101010101" pitchFamily="49" charset="-122"/>
                <a:ea typeface="黑体" panose="02010609060101010101" pitchFamily="49" charset="-122"/>
              </a:rPr>
              <a:t>—</a:t>
            </a:r>
            <a:r>
              <a:rPr lang="zh-CN" altLang="en-US" sz="2800">
                <a:solidFill>
                  <a:schemeClr val="bg1"/>
                </a:solidFill>
                <a:latin typeface="黑体" panose="02010609060101010101" pitchFamily="49" charset="-122"/>
                <a:ea typeface="黑体" panose="02010609060101010101" pitchFamily="49" charset="-122"/>
              </a:rPr>
              <a:t>总结</a:t>
            </a:r>
          </a:p>
        </p:txBody>
      </p:sp>
      <p:sp>
        <p:nvSpPr>
          <p:cNvPr id="11" name="圆角矩形 10"/>
          <p:cNvSpPr/>
          <p:nvPr/>
        </p:nvSpPr>
        <p:spPr>
          <a:xfrm>
            <a:off x="449263" y="1357313"/>
            <a:ext cx="8194675" cy="5118100"/>
          </a:xfrm>
          <a:prstGeom prst="roundRect">
            <a:avLst/>
          </a:prstGeom>
          <a:ln w="28575">
            <a:solidFill>
              <a:srgbClr val="0089CF"/>
            </a:solidFill>
            <a:prstDash val="dash"/>
          </a:ln>
        </p:spPr>
        <p:style>
          <a:lnRef idx="2">
            <a:schemeClr val="accent2"/>
          </a:lnRef>
          <a:fillRef idx="1">
            <a:schemeClr val="lt1"/>
          </a:fillRef>
          <a:effectRef idx="0">
            <a:schemeClr val="accent2"/>
          </a:effectRef>
          <a:fontRef idx="minor">
            <a:schemeClr val="dk1"/>
          </a:fontRef>
        </p:style>
        <p:txBody>
          <a:bodyPr>
            <a:spAutoFit/>
          </a:bodyPr>
          <a:lstStyle/>
          <a:p>
            <a:pPr indent="539750" fontAlgn="auto">
              <a:lnSpc>
                <a:spcPct val="110000"/>
              </a:lnSpc>
              <a:spcBef>
                <a:spcPts val="0"/>
              </a:spcBef>
              <a:spcAft>
                <a:spcPts val="0"/>
              </a:spcAft>
              <a:defRPr/>
            </a:pPr>
            <a:r>
              <a:rPr lang="zh-CN" altLang="en-US" b="1" dirty="0">
                <a:solidFill>
                  <a:schemeClr val="tx1">
                    <a:lumMod val="50000"/>
                  </a:schemeClr>
                </a:solidFill>
                <a:latin typeface="黑体" panose="02010609060101010101" pitchFamily="49" charset="-122"/>
                <a:ea typeface="黑体" panose="02010609060101010101" pitchFamily="49" charset="-122"/>
              </a:rPr>
              <a:t>项目在施工过程中通过绿色施工的实施和创新技术的应用，取得了一定的阶段性成果，主要有以下四点体会：</a:t>
            </a:r>
            <a:endParaRPr lang="en-US" altLang="zh-CN" b="1" dirty="0">
              <a:solidFill>
                <a:schemeClr val="tx1">
                  <a:lumMod val="50000"/>
                </a:schemeClr>
              </a:solidFill>
              <a:latin typeface="黑体" panose="02010609060101010101" pitchFamily="49" charset="-122"/>
              <a:ea typeface="黑体" panose="02010609060101010101" pitchFamily="49" charset="-122"/>
            </a:endParaRPr>
          </a:p>
          <a:p>
            <a:pPr fontAlgn="auto">
              <a:lnSpc>
                <a:spcPct val="110000"/>
              </a:lnSpc>
              <a:spcBef>
                <a:spcPts val="0"/>
              </a:spcBef>
              <a:spcAft>
                <a:spcPts val="0"/>
              </a:spcAft>
              <a:defRPr/>
            </a:pPr>
            <a:r>
              <a:rPr lang="en-US" altLang="zh-CN" b="1" dirty="0">
                <a:solidFill>
                  <a:srgbClr val="FF0000"/>
                </a:solidFill>
                <a:latin typeface="黑体" panose="02010609060101010101" pitchFamily="49" charset="-122"/>
                <a:ea typeface="黑体" panose="02010609060101010101" pitchFamily="49" charset="-122"/>
              </a:rPr>
              <a:t>1.</a:t>
            </a:r>
            <a:r>
              <a:rPr lang="zh-CN" altLang="en-US" b="1" dirty="0">
                <a:solidFill>
                  <a:srgbClr val="FF0000"/>
                </a:solidFill>
                <a:latin typeface="黑体" panose="02010609060101010101" pitchFamily="49" charset="-122"/>
                <a:ea typeface="黑体" panose="02010609060101010101" pitchFamily="49" charset="-122"/>
              </a:rPr>
              <a:t>绿色施工前期策划的重要性</a:t>
            </a:r>
            <a:endParaRPr lang="en-US" altLang="zh-CN" b="1" dirty="0">
              <a:solidFill>
                <a:srgbClr val="FF0000"/>
              </a:solidFill>
              <a:latin typeface="黑体" panose="02010609060101010101" pitchFamily="49" charset="-122"/>
              <a:ea typeface="黑体" panose="02010609060101010101" pitchFamily="49" charset="-122"/>
            </a:endParaRPr>
          </a:p>
          <a:p>
            <a:pPr indent="539750" fontAlgn="auto">
              <a:lnSpc>
                <a:spcPct val="11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绿色施工的申报和评审工作是一项从工程开工到竣工贯穿始终的持续性工作，项目想要达到绿色施工的各项分解目标，从前期投标阶段开始就要进行周密的施工策划。建设、设计、施工三方应全员参与，强化组织管理，明确责任到个人，共同营造一个全过程的绿色施工氛围，并且前期策划还要根据工程的自身特点而具有一定的针对性，确保在实施工程中长期有效、切实可行，因此策划的优与劣直接决定了绿色施工目标能否实现。</a:t>
            </a:r>
            <a:endParaRPr lang="en-US" altLang="zh-CN" dirty="0">
              <a:solidFill>
                <a:schemeClr val="tx1">
                  <a:lumMod val="50000"/>
                </a:schemeClr>
              </a:solidFill>
              <a:latin typeface="黑体" panose="02010609060101010101" pitchFamily="49" charset="-122"/>
              <a:ea typeface="黑体" panose="02010609060101010101" pitchFamily="49" charset="-122"/>
            </a:endParaRPr>
          </a:p>
          <a:p>
            <a:pPr fontAlgn="auto">
              <a:lnSpc>
                <a:spcPct val="110000"/>
              </a:lnSpc>
              <a:spcBef>
                <a:spcPts val="0"/>
              </a:spcBef>
              <a:spcAft>
                <a:spcPts val="0"/>
              </a:spcAft>
              <a:defRPr/>
            </a:pPr>
            <a:r>
              <a:rPr lang="en-US" altLang="zh-CN" b="1" dirty="0">
                <a:solidFill>
                  <a:srgbClr val="FF0000"/>
                </a:solidFill>
                <a:latin typeface="黑体" panose="02010609060101010101" pitchFamily="49" charset="-122"/>
                <a:ea typeface="黑体" panose="02010609060101010101" pitchFamily="49" charset="-122"/>
              </a:rPr>
              <a:t>2.</a:t>
            </a:r>
            <a:r>
              <a:rPr lang="zh-CN" altLang="en-US" b="1" dirty="0">
                <a:solidFill>
                  <a:srgbClr val="FF0000"/>
                </a:solidFill>
                <a:latin typeface="黑体" panose="02010609060101010101" pitchFamily="49" charset="-122"/>
                <a:ea typeface="黑体" panose="02010609060101010101" pitchFamily="49" charset="-122"/>
              </a:rPr>
              <a:t>绿色施工模式化探索</a:t>
            </a:r>
            <a:endParaRPr lang="en-US" altLang="zh-CN" b="1" dirty="0">
              <a:solidFill>
                <a:srgbClr val="FF0000"/>
              </a:solidFill>
              <a:latin typeface="黑体" panose="02010609060101010101" pitchFamily="49" charset="-122"/>
              <a:ea typeface="黑体" panose="02010609060101010101" pitchFamily="49" charset="-122"/>
            </a:endParaRPr>
          </a:p>
          <a:p>
            <a:pPr indent="539750" fontAlgn="auto">
              <a:lnSpc>
                <a:spcPct val="11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符合绿色施工实施标准的模式化产品，往往安拆方便快捷，可降低一定的劳动成本，最重要的是模式化产品可多次周转重复使用，既节约材料又减少了资源的过多浪费，如果每个项目都能在对自身的管理标准中融入绿色施工模式化理念、大力推广模式化产品，必将给各项目带来丰厚的经济收益。</a:t>
            </a:r>
            <a:endParaRPr lang="en-US" altLang="zh-CN" b="1" dirty="0">
              <a:solidFill>
                <a:schemeClr val="tx1">
                  <a:lumMod val="50000"/>
                </a:schemeClr>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矩形 9"/>
          <p:cNvSpPr>
            <a:spLocks noChangeArrowheads="1"/>
          </p:cNvSpPr>
          <p:nvPr/>
        </p:nvSpPr>
        <p:spPr bwMode="auto">
          <a:xfrm>
            <a:off x="-71438" y="211138"/>
            <a:ext cx="71437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3200">
                <a:solidFill>
                  <a:srgbClr val="FFFF00"/>
                </a:solidFill>
                <a:latin typeface="黑体" panose="02010609060101010101" pitchFamily="49" charset="-122"/>
                <a:ea typeface="黑体" panose="02010609060101010101" pitchFamily="49" charset="-122"/>
              </a:rPr>
              <a:t>总结与展望</a:t>
            </a:r>
            <a:r>
              <a:rPr lang="en-US" altLang="zh-CN" sz="3200">
                <a:solidFill>
                  <a:schemeClr val="bg1"/>
                </a:solidFill>
                <a:latin typeface="黑体" panose="02010609060101010101" pitchFamily="49" charset="-122"/>
                <a:ea typeface="黑体" panose="02010609060101010101" pitchFamily="49" charset="-122"/>
              </a:rPr>
              <a:t>—</a:t>
            </a:r>
            <a:r>
              <a:rPr lang="zh-CN" altLang="en-US" sz="2800">
                <a:solidFill>
                  <a:schemeClr val="bg1"/>
                </a:solidFill>
                <a:latin typeface="黑体" panose="02010609060101010101" pitchFamily="49" charset="-122"/>
                <a:ea typeface="黑体" panose="02010609060101010101" pitchFamily="49" charset="-122"/>
              </a:rPr>
              <a:t>总结</a:t>
            </a:r>
          </a:p>
        </p:txBody>
      </p:sp>
      <p:sp>
        <p:nvSpPr>
          <p:cNvPr id="11" name="圆角矩形 10"/>
          <p:cNvSpPr/>
          <p:nvPr/>
        </p:nvSpPr>
        <p:spPr>
          <a:xfrm>
            <a:off x="449263" y="1757363"/>
            <a:ext cx="8194675" cy="4086225"/>
          </a:xfrm>
          <a:prstGeom prst="roundRect">
            <a:avLst/>
          </a:prstGeom>
          <a:ln w="28575">
            <a:solidFill>
              <a:srgbClr val="0089CF"/>
            </a:solidFill>
            <a:prstDash val="dash"/>
          </a:ln>
        </p:spPr>
        <p:style>
          <a:lnRef idx="2">
            <a:schemeClr val="accent2"/>
          </a:lnRef>
          <a:fillRef idx="1">
            <a:schemeClr val="lt1"/>
          </a:fillRef>
          <a:effectRef idx="0">
            <a:schemeClr val="accent2"/>
          </a:effectRef>
          <a:fontRef idx="minor">
            <a:schemeClr val="dk1"/>
          </a:fontRef>
        </p:style>
        <p:txBody>
          <a:bodyPr>
            <a:spAutoFit/>
          </a:bodyPr>
          <a:lstStyle/>
          <a:p>
            <a:pPr fontAlgn="auto" latinLnBrk="1">
              <a:lnSpc>
                <a:spcPct val="130000"/>
              </a:lnSpc>
              <a:spcBef>
                <a:spcPts val="0"/>
              </a:spcBef>
              <a:spcAft>
                <a:spcPts val="0"/>
              </a:spcAft>
              <a:defRPr/>
            </a:pPr>
            <a:r>
              <a:rPr lang="en-US" altLang="zh-CN" b="1" dirty="0">
                <a:solidFill>
                  <a:srgbClr val="FF0000"/>
                </a:solidFill>
                <a:latin typeface="黑体" panose="02010609060101010101" pitchFamily="49" charset="-122"/>
                <a:ea typeface="黑体" panose="02010609060101010101" pitchFamily="49" charset="-122"/>
              </a:rPr>
              <a:t>3.</a:t>
            </a:r>
            <a:r>
              <a:rPr lang="zh-CN" altLang="en-US" b="1" dirty="0">
                <a:solidFill>
                  <a:srgbClr val="FF0000"/>
                </a:solidFill>
                <a:latin typeface="黑体" panose="02010609060101010101" pitchFamily="49" charset="-122"/>
                <a:ea typeface="黑体" panose="02010609060101010101" pitchFamily="49" charset="-122"/>
              </a:rPr>
              <a:t>技术创新对绿色施工的助推作用</a:t>
            </a:r>
            <a:endParaRPr lang="en-US" altLang="zh-CN" b="1" dirty="0">
              <a:solidFill>
                <a:srgbClr val="FF0000"/>
              </a:solidFill>
              <a:latin typeface="黑体" panose="02010609060101010101" pitchFamily="49" charset="-122"/>
              <a:ea typeface="黑体" panose="02010609060101010101" pitchFamily="49" charset="-122"/>
            </a:endParaRPr>
          </a:p>
          <a:p>
            <a:pPr indent="457200" fontAlgn="auto" latinLnBrk="1">
              <a:lnSpc>
                <a:spcPct val="13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技术创新是助推降本增效和绿色施工的重要手段，也是绿色施工普及式发展的必要前提，只有技术的不断革新才能保证绿色施工的可持续性，项目通过多项技术创新带来了显著的经济效益和社会效益，不但节约了项目成本，同时强化了绿色施工推广示范效应。</a:t>
            </a:r>
          </a:p>
          <a:p>
            <a:pPr fontAlgn="auto" latinLnBrk="1">
              <a:lnSpc>
                <a:spcPct val="130000"/>
              </a:lnSpc>
              <a:spcBef>
                <a:spcPts val="0"/>
              </a:spcBef>
              <a:spcAft>
                <a:spcPts val="0"/>
              </a:spcAft>
              <a:defRPr/>
            </a:pPr>
            <a:r>
              <a:rPr lang="en-US" altLang="zh-CN" b="1" dirty="0">
                <a:solidFill>
                  <a:srgbClr val="FF0000"/>
                </a:solidFill>
                <a:latin typeface="黑体" panose="02010609060101010101" pitchFamily="49" charset="-122"/>
                <a:ea typeface="黑体" panose="02010609060101010101" pitchFamily="49" charset="-122"/>
              </a:rPr>
              <a:t>4.</a:t>
            </a:r>
            <a:r>
              <a:rPr lang="zh-CN" altLang="en-US" b="1" dirty="0">
                <a:solidFill>
                  <a:srgbClr val="FF0000"/>
                </a:solidFill>
                <a:latin typeface="黑体" panose="02010609060101010101" pitchFamily="49" charset="-122"/>
                <a:ea typeface="黑体" panose="02010609060101010101" pitchFamily="49" charset="-122"/>
              </a:rPr>
              <a:t>总承包管理模式与绿色施工</a:t>
            </a:r>
            <a:endParaRPr lang="en-US" altLang="zh-CN" b="1" dirty="0">
              <a:solidFill>
                <a:srgbClr val="FF0000"/>
              </a:solidFill>
              <a:latin typeface="黑体" panose="02010609060101010101" pitchFamily="49" charset="-122"/>
              <a:ea typeface="黑体" panose="02010609060101010101" pitchFamily="49" charset="-122"/>
            </a:endParaRPr>
          </a:p>
          <a:p>
            <a:pPr indent="457200" fontAlgn="auto" latinLnBrk="1">
              <a:lnSpc>
                <a:spcPct val="13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总承包管理模式下的施工项目，参建单位众多，而绿色施工的实施则需采用精细化的管理手段，因此总承包单位必须合理协调各方，充分调动好大家参与的积极性，共同去为绿色施工服务，才能最终实现绿色施工的各项管理目标。</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矩形 7"/>
          <p:cNvSpPr>
            <a:spLocks noChangeArrowheads="1"/>
          </p:cNvSpPr>
          <p:nvPr/>
        </p:nvSpPr>
        <p:spPr bwMode="auto">
          <a:xfrm>
            <a:off x="-71438" y="211138"/>
            <a:ext cx="71437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Times New Roman" panose="02020603050405020304" pitchFamily="18" charset="0"/>
                <a:ea typeface="幼圆" panose="02010509060101010101" pitchFamily="49" charset="-122"/>
              </a:defRPr>
            </a:lvl1pPr>
            <a:lvl2pPr marL="742950" indent="-285750">
              <a:defRPr>
                <a:solidFill>
                  <a:schemeClr val="tx1"/>
                </a:solidFill>
                <a:latin typeface="Times New Roman" panose="02020603050405020304" pitchFamily="18" charset="0"/>
                <a:ea typeface="幼圆" panose="02010509060101010101" pitchFamily="49" charset="-122"/>
              </a:defRPr>
            </a:lvl2pPr>
            <a:lvl3pPr marL="1143000" indent="-228600">
              <a:defRPr>
                <a:solidFill>
                  <a:schemeClr val="tx1"/>
                </a:solidFill>
                <a:latin typeface="Times New Roman" panose="02020603050405020304" pitchFamily="18" charset="0"/>
                <a:ea typeface="幼圆" panose="02010509060101010101" pitchFamily="49" charset="-122"/>
              </a:defRPr>
            </a:lvl3pPr>
            <a:lvl4pPr marL="1600200" indent="-228600">
              <a:defRPr>
                <a:solidFill>
                  <a:schemeClr val="tx1"/>
                </a:solidFill>
                <a:latin typeface="Times New Roman" panose="02020603050405020304" pitchFamily="18" charset="0"/>
                <a:ea typeface="幼圆" panose="02010509060101010101" pitchFamily="49" charset="-122"/>
              </a:defRPr>
            </a:lvl4pPr>
            <a:lvl5pPr marL="2057400" indent="-228600">
              <a:defRPr>
                <a:solidFill>
                  <a:schemeClr val="tx1"/>
                </a:solidFill>
                <a:latin typeface="Times New Roman" panose="02020603050405020304" pitchFamily="18" charset="0"/>
                <a:ea typeface="幼圆" panose="02010509060101010101" pitchFamily="49" charset="-122"/>
              </a:defRPr>
            </a:lvl5pPr>
            <a:lvl6pPr marL="25146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6pPr>
            <a:lvl7pPr marL="29718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7pPr>
            <a:lvl8pPr marL="34290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8pPr>
            <a:lvl9pPr marL="3886200" indent="-228600" fontAlgn="base">
              <a:spcBef>
                <a:spcPct val="0"/>
              </a:spcBef>
              <a:spcAft>
                <a:spcPct val="0"/>
              </a:spcAft>
              <a:defRPr>
                <a:solidFill>
                  <a:schemeClr val="tx1"/>
                </a:solidFill>
                <a:latin typeface="Times New Roman" panose="02020603050405020304" pitchFamily="18" charset="0"/>
                <a:ea typeface="幼圆" panose="02010509060101010101" pitchFamily="49" charset="-122"/>
              </a:defRPr>
            </a:lvl9pPr>
          </a:lstStyle>
          <a:p>
            <a:r>
              <a:rPr lang="zh-CN" altLang="en-US" sz="3200">
                <a:solidFill>
                  <a:srgbClr val="FFFF00"/>
                </a:solidFill>
                <a:latin typeface="黑体" panose="02010609060101010101" pitchFamily="49" charset="-122"/>
                <a:ea typeface="黑体" panose="02010609060101010101" pitchFamily="49" charset="-122"/>
              </a:rPr>
              <a:t>总结与展望</a:t>
            </a:r>
            <a:r>
              <a:rPr lang="en-US" altLang="zh-CN" sz="3200">
                <a:solidFill>
                  <a:schemeClr val="bg1"/>
                </a:solidFill>
                <a:latin typeface="黑体" panose="02010609060101010101" pitchFamily="49" charset="-122"/>
                <a:ea typeface="黑体" panose="02010609060101010101" pitchFamily="49" charset="-122"/>
              </a:rPr>
              <a:t>—</a:t>
            </a:r>
            <a:r>
              <a:rPr lang="zh-CN" altLang="en-US" sz="2800">
                <a:solidFill>
                  <a:schemeClr val="bg1"/>
                </a:solidFill>
                <a:latin typeface="黑体" panose="02010609060101010101" pitchFamily="49" charset="-122"/>
                <a:ea typeface="黑体" panose="02010609060101010101" pitchFamily="49" charset="-122"/>
              </a:rPr>
              <a:t>展望</a:t>
            </a:r>
            <a:endParaRPr lang="zh-CN" altLang="en-US" sz="2400">
              <a:solidFill>
                <a:schemeClr val="bg1"/>
              </a:solidFill>
              <a:latin typeface="黑体" panose="02010609060101010101" pitchFamily="49" charset="-122"/>
              <a:ea typeface="黑体" panose="02010609060101010101" pitchFamily="49" charset="-122"/>
            </a:endParaRPr>
          </a:p>
        </p:txBody>
      </p:sp>
      <p:sp>
        <p:nvSpPr>
          <p:cNvPr id="9" name="圆角矩形 8"/>
          <p:cNvSpPr/>
          <p:nvPr/>
        </p:nvSpPr>
        <p:spPr>
          <a:xfrm>
            <a:off x="449263" y="1757363"/>
            <a:ext cx="8194675" cy="2859087"/>
          </a:xfrm>
          <a:prstGeom prst="roundRect">
            <a:avLst/>
          </a:prstGeom>
          <a:ln w="28575">
            <a:solidFill>
              <a:srgbClr val="0089CF"/>
            </a:solidFill>
            <a:prstDash val="dash"/>
          </a:ln>
        </p:spPr>
        <p:style>
          <a:lnRef idx="2">
            <a:schemeClr val="accent2"/>
          </a:lnRef>
          <a:fillRef idx="1">
            <a:schemeClr val="lt1"/>
          </a:fillRef>
          <a:effectRef idx="0">
            <a:schemeClr val="accent2"/>
          </a:effectRef>
          <a:fontRef idx="minor">
            <a:schemeClr val="dk1"/>
          </a:fontRef>
        </p:style>
        <p:txBody>
          <a:bodyPr>
            <a:spAutoFit/>
          </a:bodyPr>
          <a:lstStyle/>
          <a:p>
            <a:pPr indent="539750" fontAlgn="auto">
              <a:lnSpc>
                <a:spcPct val="15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项目将继续加强落实绿色施工各项指标的实施措施，并提前做好技术策划与甲指分包的组织管理工作，为后期即将到来的装饰装修与机电安装工程中绿色施工的实施打下良好的基础。</a:t>
            </a:r>
            <a:endParaRPr lang="en-US" altLang="zh-CN" dirty="0">
              <a:solidFill>
                <a:schemeClr val="tx1">
                  <a:lumMod val="50000"/>
                </a:schemeClr>
              </a:solidFill>
              <a:latin typeface="黑体" panose="02010609060101010101" pitchFamily="49" charset="-122"/>
              <a:ea typeface="黑体" panose="02010609060101010101" pitchFamily="49" charset="-122"/>
            </a:endParaRPr>
          </a:p>
          <a:p>
            <a:pPr indent="539750" fontAlgn="auto">
              <a:lnSpc>
                <a:spcPct val="150000"/>
              </a:lnSpc>
              <a:spcBef>
                <a:spcPts val="0"/>
              </a:spcBef>
              <a:spcAft>
                <a:spcPts val="0"/>
              </a:spcAft>
              <a:defRPr/>
            </a:pPr>
            <a:r>
              <a:rPr lang="zh-CN" altLang="en-US" dirty="0">
                <a:solidFill>
                  <a:schemeClr val="tx1">
                    <a:lumMod val="50000"/>
                  </a:schemeClr>
                </a:solidFill>
                <a:latin typeface="黑体" panose="02010609060101010101" pitchFamily="49" charset="-122"/>
                <a:ea typeface="黑体" panose="02010609060101010101" pitchFamily="49" charset="-122"/>
              </a:rPr>
              <a:t>同时项目也会积极深入研讨绿色施工标准化、信息化的发展方式，组织项目人员开展更广泛的绿色施工知识学习，发挥绿色施工示范工程引领在建筑节能减排中起引领示范作用。</a:t>
            </a:r>
            <a:endParaRPr lang="en-US" altLang="zh-CN" dirty="0">
              <a:solidFill>
                <a:schemeClr val="tx1">
                  <a:lumMod val="50000"/>
                </a:schemeClr>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91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6" descr="Clouds"/>
          <p:cNvSpPr>
            <a:spLocks noChangeArrowheads="1"/>
          </p:cNvSpPr>
          <p:nvPr/>
        </p:nvSpPr>
        <p:spPr bwMode="auto">
          <a:xfrm>
            <a:off x="1295400" y="3209667"/>
            <a:ext cx="6553200" cy="1754326"/>
          </a:xfrm>
          <a:prstGeom prst="rect">
            <a:avLst/>
          </a:prstGeom>
          <a:noFill/>
          <a:ln w="9525">
            <a:noFill/>
            <a:miter lim="800000"/>
          </a:ln>
        </p:spPr>
        <p:txBody>
          <a:bodyPr>
            <a:spAutoFit/>
          </a:bodyPr>
          <a:lstStyle/>
          <a:p>
            <a:pPr algn="ctr" fontAlgn="auto">
              <a:lnSpc>
                <a:spcPct val="150000"/>
              </a:lnSpc>
              <a:spcBef>
                <a:spcPts val="0"/>
              </a:spcBef>
              <a:spcAft>
                <a:spcPts val="0"/>
              </a:spcAft>
              <a:tabLst>
                <a:tab pos="175895" algn="l"/>
              </a:tabLst>
              <a:defRPr/>
            </a:pPr>
            <a:r>
              <a:rPr lang="zh-CN" altLang="en-US" sz="3600" b="1" dirty="0">
                <a:ln>
                  <a:solidFill>
                    <a:srgbClr val="0089CF"/>
                  </a:solidFill>
                </a:ln>
                <a:solidFill>
                  <a:srgbClr val="002060"/>
                </a:solidFill>
                <a:latin typeface="华文行楷" panose="02010800040101010101" pitchFamily="2" charset="-122"/>
                <a:ea typeface="+mn-ea"/>
              </a:rPr>
              <a:t>不足之处恳请各位领导</a:t>
            </a:r>
          </a:p>
          <a:p>
            <a:pPr algn="ctr" fontAlgn="auto">
              <a:lnSpc>
                <a:spcPct val="150000"/>
              </a:lnSpc>
              <a:spcBef>
                <a:spcPts val="0"/>
              </a:spcBef>
              <a:spcAft>
                <a:spcPts val="0"/>
              </a:spcAft>
              <a:tabLst>
                <a:tab pos="175895" algn="l"/>
              </a:tabLst>
              <a:defRPr/>
            </a:pPr>
            <a:r>
              <a:rPr lang="zh-CN" altLang="en-US" sz="3600" b="1" dirty="0">
                <a:ln>
                  <a:solidFill>
                    <a:srgbClr val="0089CF"/>
                  </a:solidFill>
                </a:ln>
                <a:solidFill>
                  <a:srgbClr val="002060"/>
                </a:solidFill>
                <a:latin typeface="华文行楷" panose="02010800040101010101" pitchFamily="2" charset="-122"/>
                <a:ea typeface="+mn-ea"/>
              </a:rPr>
              <a:t>提出宝贵意见！</a:t>
            </a:r>
            <a:endParaRPr lang="zh-CN" altLang="en-US" sz="3600" b="1" dirty="0">
              <a:ln>
                <a:solidFill>
                  <a:srgbClr val="0089CF"/>
                </a:solidFill>
              </a:ln>
              <a:solidFill>
                <a:srgbClr val="002060"/>
              </a:solidFill>
              <a:latin typeface="Constantia" panose="02030602050306030303" pitchFamily="18" charset="0"/>
              <a:ea typeface="仿宋_GB2312" pitchFamily="49" charset="-122"/>
            </a:endParaRPr>
          </a:p>
        </p:txBody>
      </p:sp>
      <p:sp>
        <p:nvSpPr>
          <p:cNvPr id="3" name="Rectangle 6" descr="Clouds"/>
          <p:cNvSpPr>
            <a:spLocks noChangeArrowheads="1"/>
          </p:cNvSpPr>
          <p:nvPr/>
        </p:nvSpPr>
        <p:spPr bwMode="auto">
          <a:xfrm>
            <a:off x="1295400" y="1556792"/>
            <a:ext cx="6553200" cy="1754326"/>
          </a:xfrm>
          <a:prstGeom prst="rect">
            <a:avLst/>
          </a:prstGeom>
          <a:noFill/>
          <a:ln w="9525">
            <a:noFill/>
            <a:miter lim="800000"/>
          </a:ln>
        </p:spPr>
        <p:txBody>
          <a:bodyPr>
            <a:spAutoFit/>
          </a:bodyPr>
          <a:lstStyle/>
          <a:p>
            <a:pPr algn="ctr" fontAlgn="auto">
              <a:lnSpc>
                <a:spcPct val="200000"/>
              </a:lnSpc>
              <a:spcBef>
                <a:spcPts val="0"/>
              </a:spcBef>
              <a:spcAft>
                <a:spcPts val="0"/>
              </a:spcAft>
              <a:tabLst>
                <a:tab pos="175895" algn="l"/>
              </a:tabLst>
              <a:defRPr/>
            </a:pPr>
            <a:r>
              <a:rPr lang="zh-CN" altLang="en-US" sz="5400" b="1" dirty="0">
                <a:ln>
                  <a:solidFill>
                    <a:srgbClr val="0089CF"/>
                  </a:solidFill>
                </a:ln>
                <a:solidFill>
                  <a:srgbClr val="FF0000"/>
                </a:solidFill>
                <a:latin typeface="叶根友毛笔行书简体" panose="02010601030101010101" pitchFamily="2" charset="-122"/>
                <a:ea typeface="叶根友毛笔行书简体" panose="02010601030101010101" pitchFamily="2" charset="-122"/>
              </a:rPr>
              <a:t>汇报完毕</a:t>
            </a:r>
          </a:p>
        </p:txBody>
      </p:sp>
    </p:spTree>
  </p:cSld>
  <p:clrMapOvr>
    <a:masterClrMapping/>
  </p:clrMapOvr>
  <p:transition>
    <p:comb/>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571500" y="1428750"/>
          <a:ext cx="8001000" cy="4999038"/>
        </p:xfrm>
        <a:graphic>
          <a:graphicData uri="http://schemas.openxmlformats.org/drawingml/2006/table">
            <a:tbl>
              <a:tblPr/>
              <a:tblGrid>
                <a:gridCol w="782638">
                  <a:extLst>
                    <a:ext uri="{9D8B030D-6E8A-4147-A177-3AD203B41FA5}">
                      <a16:colId xmlns:a16="http://schemas.microsoft.com/office/drawing/2014/main" val="20000"/>
                    </a:ext>
                  </a:extLst>
                </a:gridCol>
                <a:gridCol w="1346200">
                  <a:extLst>
                    <a:ext uri="{9D8B030D-6E8A-4147-A177-3AD203B41FA5}">
                      <a16:colId xmlns:a16="http://schemas.microsoft.com/office/drawing/2014/main" val="20001"/>
                    </a:ext>
                  </a:extLst>
                </a:gridCol>
                <a:gridCol w="5872162">
                  <a:extLst>
                    <a:ext uri="{9D8B030D-6E8A-4147-A177-3AD203B41FA5}">
                      <a16:colId xmlns:a16="http://schemas.microsoft.com/office/drawing/2014/main" val="20002"/>
                    </a:ext>
                  </a:extLst>
                </a:gridCol>
              </a:tblGrid>
              <a:tr h="373063">
                <a:tc>
                  <a:txBody>
                    <a:bodyPr/>
                    <a:lstStyle>
                      <a:lvl1pPr algn="just">
                        <a:lnSpc>
                          <a:spcPct val="110000"/>
                        </a:lnSpc>
                        <a:spcBef>
                          <a:spcPts val="1200"/>
                        </a:spcBef>
                        <a:buClr>
                          <a:schemeClr val="accent1"/>
                        </a:buClr>
                        <a:buSzPct val="60000"/>
                        <a:buFont typeface="Wingdings" panose="05000000000000000000" pitchFamily="2" charset="2"/>
                        <a:defRPr sz="20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1200"/>
                        </a:spcAft>
                        <a:buClr>
                          <a:srgbClr val="70D4D7"/>
                        </a:buClr>
                        <a:buFont typeface="幼圆" panose="02010509060101010101" pitchFamily="49" charset="-122"/>
                        <a:defRPr sz="14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defRPr sz="1300">
                          <a:solidFill>
                            <a:schemeClr val="tx1"/>
                          </a:solidFill>
                          <a:latin typeface="Times New Roman" panose="02020603050405020304" pitchFamily="18" charset="0"/>
                          <a:ea typeface="幼圆" panose="02010509060101010101" pitchFamily="49" charset="-122"/>
                        </a:defRPr>
                      </a:lvl3pPr>
                      <a:lvl4pPr marL="16002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4pPr>
                      <a:lvl5pPr marL="20574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600" b="1" i="0" u="none" strike="noStrike" cap="none" normalizeH="0" baseline="0">
                          <a:ln>
                            <a:noFill/>
                          </a:ln>
                          <a:solidFill>
                            <a:schemeClr val="bg2"/>
                          </a:solidFill>
                          <a:effectLst/>
                          <a:latin typeface="黑体" panose="02010609060101010101" pitchFamily="49" charset="-122"/>
                          <a:ea typeface="黑体" panose="02010609060101010101" pitchFamily="49" charset="-122"/>
                          <a:cs typeface="Times New Roman" panose="02020603050405020304" pitchFamily="18" charset="0"/>
                        </a:rPr>
                        <a:t>序号</a:t>
                      </a:r>
                    </a:p>
                  </a:txBody>
                  <a:tcPr marL="68580" marR="68580" marT="0" marB="0" anchor="ctr" horzOverflow="overflow">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lnTlToBr>
                      <a:noFill/>
                    </a:lnTlToBr>
                    <a:lnBlToTr>
                      <a:noFill/>
                    </a:lnBlToTr>
                    <a:solidFill>
                      <a:srgbClr val="0089CF"/>
                    </a:solidFill>
                  </a:tcPr>
                </a:tc>
                <a:tc>
                  <a:txBody>
                    <a:bodyPr/>
                    <a:lstStyle>
                      <a:lvl1pPr algn="just">
                        <a:lnSpc>
                          <a:spcPct val="110000"/>
                        </a:lnSpc>
                        <a:spcBef>
                          <a:spcPts val="1200"/>
                        </a:spcBef>
                        <a:buClr>
                          <a:schemeClr val="accent1"/>
                        </a:buClr>
                        <a:buSzPct val="60000"/>
                        <a:buFont typeface="Wingdings" panose="05000000000000000000" pitchFamily="2" charset="2"/>
                        <a:defRPr sz="20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1200"/>
                        </a:spcAft>
                        <a:buClr>
                          <a:srgbClr val="70D4D7"/>
                        </a:buClr>
                        <a:buFont typeface="幼圆" panose="02010509060101010101" pitchFamily="49" charset="-122"/>
                        <a:defRPr sz="14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defRPr sz="1300">
                          <a:solidFill>
                            <a:schemeClr val="tx1"/>
                          </a:solidFill>
                          <a:latin typeface="Times New Roman" panose="02020603050405020304" pitchFamily="18" charset="0"/>
                          <a:ea typeface="幼圆" panose="02010509060101010101" pitchFamily="49" charset="-122"/>
                        </a:defRPr>
                      </a:lvl3pPr>
                      <a:lvl4pPr marL="16002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4pPr>
                      <a:lvl5pPr marL="20574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600" b="1" i="0" u="none" strike="noStrike" cap="none" normalizeH="0" baseline="0">
                          <a:ln>
                            <a:noFill/>
                          </a:ln>
                          <a:solidFill>
                            <a:schemeClr val="bg2"/>
                          </a:solidFill>
                          <a:effectLst/>
                          <a:latin typeface="黑体" panose="02010609060101010101" pitchFamily="49" charset="-122"/>
                          <a:ea typeface="黑体" panose="02010609060101010101" pitchFamily="49" charset="-122"/>
                          <a:cs typeface="Times New Roman" panose="02020603050405020304" pitchFamily="18" charset="0"/>
                        </a:rPr>
                        <a:t>主要指标</a:t>
                      </a:r>
                    </a:p>
                  </a:txBody>
                  <a:tcPr marL="68580" marR="68580" marT="0" marB="0" anchor="ctr" horzOverflow="overflow">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lnTlToBr>
                      <a:noFill/>
                    </a:lnTlToBr>
                    <a:lnBlToTr>
                      <a:noFill/>
                    </a:lnBlToTr>
                    <a:solidFill>
                      <a:srgbClr val="0089CF"/>
                    </a:solidFill>
                  </a:tcPr>
                </a:tc>
                <a:tc>
                  <a:txBody>
                    <a:bodyPr/>
                    <a:lstStyle>
                      <a:lvl1pPr algn="just">
                        <a:lnSpc>
                          <a:spcPct val="110000"/>
                        </a:lnSpc>
                        <a:spcBef>
                          <a:spcPts val="1200"/>
                        </a:spcBef>
                        <a:buClr>
                          <a:schemeClr val="accent1"/>
                        </a:buClr>
                        <a:buSzPct val="60000"/>
                        <a:buFont typeface="Wingdings" panose="05000000000000000000" pitchFamily="2" charset="2"/>
                        <a:defRPr sz="20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1200"/>
                        </a:spcAft>
                        <a:buClr>
                          <a:srgbClr val="70D4D7"/>
                        </a:buClr>
                        <a:buFont typeface="幼圆" panose="02010509060101010101" pitchFamily="49" charset="-122"/>
                        <a:defRPr sz="14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defRPr sz="1300">
                          <a:solidFill>
                            <a:schemeClr val="tx1"/>
                          </a:solidFill>
                          <a:latin typeface="Times New Roman" panose="02020603050405020304" pitchFamily="18" charset="0"/>
                          <a:ea typeface="幼圆" panose="02010509060101010101" pitchFamily="49" charset="-122"/>
                        </a:defRPr>
                      </a:lvl3pPr>
                      <a:lvl4pPr marL="16002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4pPr>
                      <a:lvl5pPr marL="20574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600" b="1" i="0" u="none" strike="noStrike" cap="none" normalizeH="0" baseline="0">
                          <a:ln>
                            <a:noFill/>
                          </a:ln>
                          <a:solidFill>
                            <a:schemeClr val="bg2"/>
                          </a:solidFill>
                          <a:effectLst/>
                          <a:latin typeface="黑体" panose="02010609060101010101" pitchFamily="49" charset="-122"/>
                          <a:ea typeface="黑体" panose="02010609060101010101" pitchFamily="49" charset="-122"/>
                          <a:cs typeface="Times New Roman" panose="02020603050405020304" pitchFamily="18" charset="0"/>
                        </a:rPr>
                        <a:t>目标值</a:t>
                      </a:r>
                    </a:p>
                  </a:txBody>
                  <a:tcPr marL="68580" marR="68580" marT="0" marB="0" anchor="ctr" horzOverflow="overflow">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lnTlToBr>
                      <a:noFill/>
                    </a:lnTlToBr>
                    <a:lnBlToTr>
                      <a:noFill/>
                    </a:lnBlToTr>
                    <a:solidFill>
                      <a:srgbClr val="0089CF"/>
                    </a:solidFill>
                  </a:tcPr>
                </a:tc>
                <a:extLst>
                  <a:ext uri="{0D108BD9-81ED-4DB2-BD59-A6C34878D82A}">
                    <a16:rowId xmlns:a16="http://schemas.microsoft.com/office/drawing/2014/main" val="10000"/>
                  </a:ext>
                </a:extLst>
              </a:tr>
              <a:tr h="1136650">
                <a:tc>
                  <a:txBody>
                    <a:bodyPr/>
                    <a:lstStyle>
                      <a:lvl1pPr algn="just">
                        <a:lnSpc>
                          <a:spcPct val="110000"/>
                        </a:lnSpc>
                        <a:spcBef>
                          <a:spcPts val="1200"/>
                        </a:spcBef>
                        <a:buClr>
                          <a:schemeClr val="accent1"/>
                        </a:buClr>
                        <a:buSzPct val="60000"/>
                        <a:buFont typeface="Wingdings" panose="05000000000000000000" pitchFamily="2" charset="2"/>
                        <a:defRPr sz="20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1200"/>
                        </a:spcAft>
                        <a:buClr>
                          <a:srgbClr val="70D4D7"/>
                        </a:buClr>
                        <a:buFont typeface="幼圆" panose="02010509060101010101" pitchFamily="49" charset="-122"/>
                        <a:defRPr sz="14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defRPr sz="1300">
                          <a:solidFill>
                            <a:schemeClr val="tx1"/>
                          </a:solidFill>
                          <a:latin typeface="Times New Roman" panose="02020603050405020304" pitchFamily="18" charset="0"/>
                          <a:ea typeface="幼圆" panose="02010509060101010101" pitchFamily="49" charset="-122"/>
                        </a:defRPr>
                      </a:lvl3pPr>
                      <a:lvl4pPr marL="16002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4pPr>
                      <a:lvl5pPr marL="20574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1</a:t>
                      </a:r>
                      <a:endParaRPr kumimoji="0" lang="zh-CN"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horzOverflow="overflow">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lnTlToBr>
                      <a:noFill/>
                    </a:lnTlToBr>
                    <a:lnBlToTr>
                      <a:noFill/>
                    </a:lnBlToTr>
                    <a:noFill/>
                  </a:tcPr>
                </a:tc>
                <a:tc>
                  <a:txBody>
                    <a:bodyPr/>
                    <a:lstStyle>
                      <a:lvl1pPr algn="just">
                        <a:lnSpc>
                          <a:spcPct val="110000"/>
                        </a:lnSpc>
                        <a:spcBef>
                          <a:spcPts val="1200"/>
                        </a:spcBef>
                        <a:buClr>
                          <a:schemeClr val="accent1"/>
                        </a:buClr>
                        <a:buSzPct val="60000"/>
                        <a:buFont typeface="Wingdings" panose="05000000000000000000" pitchFamily="2" charset="2"/>
                        <a:defRPr sz="20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1200"/>
                        </a:spcAft>
                        <a:buClr>
                          <a:srgbClr val="70D4D7"/>
                        </a:buClr>
                        <a:buFont typeface="幼圆" panose="02010509060101010101" pitchFamily="49" charset="-122"/>
                        <a:defRPr sz="14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defRPr sz="1300">
                          <a:solidFill>
                            <a:schemeClr val="tx1"/>
                          </a:solidFill>
                          <a:latin typeface="Times New Roman" panose="02020603050405020304" pitchFamily="18" charset="0"/>
                          <a:ea typeface="幼圆" panose="02010509060101010101" pitchFamily="49" charset="-122"/>
                        </a:defRPr>
                      </a:lvl3pPr>
                      <a:lvl4pPr marL="16002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4pPr>
                      <a:lvl5pPr marL="20574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建筑垃圾</a:t>
                      </a:r>
                    </a:p>
                  </a:txBody>
                  <a:tcPr marL="68580" marR="68580" marT="0" marB="0" anchor="ctr" horzOverflow="overflow">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lnTlToBr>
                      <a:noFill/>
                    </a:lnTlToBr>
                    <a:lnBlToTr>
                      <a:noFill/>
                    </a:lnBlToTr>
                    <a:noFill/>
                  </a:tcPr>
                </a:tc>
                <a:tc>
                  <a:txBody>
                    <a:bodyPr/>
                    <a:lstStyle>
                      <a:lvl1pPr indent="304800" algn="just">
                        <a:lnSpc>
                          <a:spcPct val="110000"/>
                        </a:lnSpc>
                        <a:spcBef>
                          <a:spcPts val="1200"/>
                        </a:spcBef>
                        <a:buClr>
                          <a:schemeClr val="accent1"/>
                        </a:buClr>
                        <a:buSzPct val="60000"/>
                        <a:buFont typeface="Wingdings" panose="05000000000000000000" pitchFamily="2" charset="2"/>
                        <a:defRPr sz="20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1200"/>
                        </a:spcAft>
                        <a:buClr>
                          <a:srgbClr val="70D4D7"/>
                        </a:buClr>
                        <a:buFont typeface="幼圆" panose="02010509060101010101" pitchFamily="49" charset="-122"/>
                        <a:defRPr sz="14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defRPr sz="1300">
                          <a:solidFill>
                            <a:schemeClr val="tx1"/>
                          </a:solidFill>
                          <a:latin typeface="Times New Roman" panose="02020603050405020304" pitchFamily="18" charset="0"/>
                          <a:ea typeface="幼圆" panose="02010509060101010101" pitchFamily="49" charset="-122"/>
                        </a:defRPr>
                      </a:lvl3pPr>
                      <a:lvl4pPr marL="16002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4pPr>
                      <a:lvl5pPr marL="20574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9pPr>
                    </a:lstStyle>
                    <a:p>
                      <a:pPr marL="0" marR="0" lvl="0" indent="304800" algn="l" defTabSz="914400" rtl="0" eaLnBrk="1" fontAlgn="base" latinLnBrk="0" hangingPunct="1">
                        <a:lnSpc>
                          <a:spcPct val="150000"/>
                        </a:lnSpc>
                        <a:spcBef>
                          <a:spcPct val="0"/>
                        </a:spcBef>
                        <a:spcAft>
                          <a:spcPct val="0"/>
                        </a:spcAft>
                        <a:buClrTx/>
                        <a:buSzTx/>
                        <a:buFontTx/>
                        <a:buNone/>
                      </a:pP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每万平米产生量小于</a:t>
                      </a:r>
                      <a:r>
                        <a:rPr kumimoji="0" lang="en-US"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300</a:t>
                      </a: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吨，有毒有害废物分类率达到</a:t>
                      </a:r>
                      <a:r>
                        <a:rPr kumimoji="0" lang="en-US"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100%</a:t>
                      </a: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，建筑垃圾的再利用和回收率达到</a:t>
                      </a:r>
                      <a:r>
                        <a:rPr kumimoji="0" lang="en-US"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30%</a:t>
                      </a: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，对于碎石类、土石方类建筑垃圾，再利用率大于</a:t>
                      </a:r>
                      <a:r>
                        <a:rPr kumimoji="0" lang="en-US"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50%</a:t>
                      </a: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a:t>
                      </a:r>
                    </a:p>
                  </a:txBody>
                  <a:tcPr marL="68580" marR="68580" marT="0" marB="0" anchor="ctr" horzOverflow="overflow">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36700">
                <a:tc>
                  <a:txBody>
                    <a:bodyPr/>
                    <a:lstStyle>
                      <a:lvl1pPr algn="just">
                        <a:lnSpc>
                          <a:spcPct val="110000"/>
                        </a:lnSpc>
                        <a:spcBef>
                          <a:spcPts val="1200"/>
                        </a:spcBef>
                        <a:buClr>
                          <a:schemeClr val="accent1"/>
                        </a:buClr>
                        <a:buSzPct val="60000"/>
                        <a:buFont typeface="Wingdings" panose="05000000000000000000" pitchFamily="2" charset="2"/>
                        <a:defRPr sz="20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1200"/>
                        </a:spcAft>
                        <a:buClr>
                          <a:srgbClr val="70D4D7"/>
                        </a:buClr>
                        <a:buFont typeface="幼圆" panose="02010509060101010101" pitchFamily="49" charset="-122"/>
                        <a:defRPr sz="14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defRPr sz="1300">
                          <a:solidFill>
                            <a:schemeClr val="tx1"/>
                          </a:solidFill>
                          <a:latin typeface="Times New Roman" panose="02020603050405020304" pitchFamily="18" charset="0"/>
                          <a:ea typeface="幼圆" panose="02010509060101010101" pitchFamily="49" charset="-122"/>
                        </a:defRPr>
                      </a:lvl3pPr>
                      <a:lvl4pPr marL="16002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4pPr>
                      <a:lvl5pPr marL="20574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2</a:t>
                      </a:r>
                      <a:endParaRPr kumimoji="0" lang="zh-CN"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horzOverflow="overflow">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lnTlToBr>
                      <a:noFill/>
                    </a:lnTlToBr>
                    <a:lnBlToTr>
                      <a:noFill/>
                    </a:lnBlToTr>
                    <a:noFill/>
                  </a:tcPr>
                </a:tc>
                <a:tc>
                  <a:txBody>
                    <a:bodyPr/>
                    <a:lstStyle>
                      <a:lvl1pPr algn="just">
                        <a:lnSpc>
                          <a:spcPct val="110000"/>
                        </a:lnSpc>
                        <a:spcBef>
                          <a:spcPts val="1200"/>
                        </a:spcBef>
                        <a:buClr>
                          <a:schemeClr val="accent1"/>
                        </a:buClr>
                        <a:buSzPct val="60000"/>
                        <a:buFont typeface="Wingdings" panose="05000000000000000000" pitchFamily="2" charset="2"/>
                        <a:defRPr sz="20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1200"/>
                        </a:spcAft>
                        <a:buClr>
                          <a:srgbClr val="70D4D7"/>
                        </a:buClr>
                        <a:buFont typeface="幼圆" panose="02010509060101010101" pitchFamily="49" charset="-122"/>
                        <a:defRPr sz="14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defRPr sz="1300">
                          <a:solidFill>
                            <a:schemeClr val="tx1"/>
                          </a:solidFill>
                          <a:latin typeface="Times New Roman" panose="02020603050405020304" pitchFamily="18" charset="0"/>
                          <a:ea typeface="幼圆" panose="02010509060101010101" pitchFamily="49" charset="-122"/>
                        </a:defRPr>
                      </a:lvl3pPr>
                      <a:lvl4pPr marL="16002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4pPr>
                      <a:lvl5pPr marL="20574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噪声控制</a:t>
                      </a:r>
                    </a:p>
                  </a:txBody>
                  <a:tcPr marL="68580" marR="68580" marT="0" marB="0" anchor="ctr" horzOverflow="overflow">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lnTlToBr>
                      <a:noFill/>
                    </a:lnTlToBr>
                    <a:lnBlToTr>
                      <a:noFill/>
                    </a:lnBlToTr>
                    <a:noFill/>
                  </a:tcPr>
                </a:tc>
                <a:tc>
                  <a:txBody>
                    <a:bodyPr/>
                    <a:lstStyle>
                      <a:lvl1pPr indent="304800" algn="just">
                        <a:lnSpc>
                          <a:spcPct val="110000"/>
                        </a:lnSpc>
                        <a:spcBef>
                          <a:spcPts val="1200"/>
                        </a:spcBef>
                        <a:buClr>
                          <a:schemeClr val="accent1"/>
                        </a:buClr>
                        <a:buSzPct val="60000"/>
                        <a:buFont typeface="Wingdings" panose="05000000000000000000" pitchFamily="2" charset="2"/>
                        <a:defRPr sz="20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1200"/>
                        </a:spcAft>
                        <a:buClr>
                          <a:srgbClr val="70D4D7"/>
                        </a:buClr>
                        <a:buFont typeface="幼圆" panose="02010509060101010101" pitchFamily="49" charset="-122"/>
                        <a:defRPr sz="14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defRPr sz="1300">
                          <a:solidFill>
                            <a:schemeClr val="tx1"/>
                          </a:solidFill>
                          <a:latin typeface="Times New Roman" panose="02020603050405020304" pitchFamily="18" charset="0"/>
                          <a:ea typeface="幼圆" panose="02010509060101010101" pitchFamily="49" charset="-122"/>
                        </a:defRPr>
                      </a:lvl3pPr>
                      <a:lvl4pPr marL="16002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4pPr>
                      <a:lvl5pPr marL="20574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9pPr>
                    </a:lstStyle>
                    <a:p>
                      <a:pPr marL="0" marR="0" lvl="0" indent="304800" algn="l" defTabSz="914400" rtl="0" eaLnBrk="1" fontAlgn="base" latinLnBrk="0" hangingPunct="1">
                        <a:lnSpc>
                          <a:spcPct val="150000"/>
                        </a:lnSpc>
                        <a:spcBef>
                          <a:spcPct val="0"/>
                        </a:spcBef>
                        <a:spcAft>
                          <a:spcPct val="0"/>
                        </a:spcAft>
                        <a:buClrTx/>
                        <a:buSzTx/>
                        <a:buFontTx/>
                        <a:buNone/>
                      </a:pP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现场噪音排放满足国家标准</a:t>
                      </a:r>
                      <a:r>
                        <a:rPr kumimoji="0" lang="zh-CN"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a:t>
                      </a: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建筑施工场界噪声限值</a:t>
                      </a:r>
                      <a:r>
                        <a:rPr kumimoji="0" lang="zh-CN"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a:t>
                      </a: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a:t>
                      </a:r>
                      <a:r>
                        <a:rPr kumimoji="0" lang="en-US"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GB12523</a:t>
                      </a: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）的规定，土方作业阶段，昼间≦</a:t>
                      </a:r>
                      <a:r>
                        <a:rPr kumimoji="0" lang="en-US"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75dB</a:t>
                      </a: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；结构施工阶段，昼间≦</a:t>
                      </a:r>
                      <a:r>
                        <a:rPr kumimoji="0" lang="en-US"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70dB</a:t>
                      </a: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；装修施工阶段，昼间≦</a:t>
                      </a:r>
                      <a:r>
                        <a:rPr kumimoji="0" lang="en-US"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60dB</a:t>
                      </a: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；夜间施工噪声均应≦</a:t>
                      </a:r>
                      <a:r>
                        <a:rPr kumimoji="0" lang="en-US"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55dB</a:t>
                      </a: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a:t>
                      </a:r>
                    </a:p>
                  </a:txBody>
                  <a:tcPr marL="68580" marR="68580" marT="0" marB="0" anchor="ctr" horzOverflow="overflow">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9775">
                <a:tc>
                  <a:txBody>
                    <a:bodyPr/>
                    <a:lstStyle>
                      <a:lvl1pPr algn="just">
                        <a:lnSpc>
                          <a:spcPct val="110000"/>
                        </a:lnSpc>
                        <a:spcBef>
                          <a:spcPts val="1200"/>
                        </a:spcBef>
                        <a:buClr>
                          <a:schemeClr val="accent1"/>
                        </a:buClr>
                        <a:buSzPct val="60000"/>
                        <a:buFont typeface="Wingdings" panose="05000000000000000000" pitchFamily="2" charset="2"/>
                        <a:defRPr sz="20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1200"/>
                        </a:spcAft>
                        <a:buClr>
                          <a:srgbClr val="70D4D7"/>
                        </a:buClr>
                        <a:buFont typeface="幼圆" panose="02010509060101010101" pitchFamily="49" charset="-122"/>
                        <a:defRPr sz="14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defRPr sz="1300">
                          <a:solidFill>
                            <a:schemeClr val="tx1"/>
                          </a:solidFill>
                          <a:latin typeface="Times New Roman" panose="02020603050405020304" pitchFamily="18" charset="0"/>
                          <a:ea typeface="幼圆" panose="02010509060101010101" pitchFamily="49" charset="-122"/>
                        </a:defRPr>
                      </a:lvl3pPr>
                      <a:lvl4pPr marL="16002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4pPr>
                      <a:lvl5pPr marL="20574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3</a:t>
                      </a:r>
                      <a:endParaRPr kumimoji="0" lang="zh-CN"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horzOverflow="overflow">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lnTlToBr>
                      <a:noFill/>
                    </a:lnTlToBr>
                    <a:lnBlToTr>
                      <a:noFill/>
                    </a:lnBlToTr>
                    <a:noFill/>
                  </a:tcPr>
                </a:tc>
                <a:tc>
                  <a:txBody>
                    <a:bodyPr/>
                    <a:lstStyle>
                      <a:lvl1pPr algn="just">
                        <a:lnSpc>
                          <a:spcPct val="110000"/>
                        </a:lnSpc>
                        <a:spcBef>
                          <a:spcPts val="1200"/>
                        </a:spcBef>
                        <a:buClr>
                          <a:schemeClr val="accent1"/>
                        </a:buClr>
                        <a:buSzPct val="60000"/>
                        <a:buFont typeface="Wingdings" panose="05000000000000000000" pitchFamily="2" charset="2"/>
                        <a:defRPr sz="20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1200"/>
                        </a:spcAft>
                        <a:buClr>
                          <a:srgbClr val="70D4D7"/>
                        </a:buClr>
                        <a:buFont typeface="幼圆" panose="02010509060101010101" pitchFamily="49" charset="-122"/>
                        <a:defRPr sz="14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defRPr sz="1300">
                          <a:solidFill>
                            <a:schemeClr val="tx1"/>
                          </a:solidFill>
                          <a:latin typeface="Times New Roman" panose="02020603050405020304" pitchFamily="18" charset="0"/>
                          <a:ea typeface="幼圆" panose="02010509060101010101" pitchFamily="49" charset="-122"/>
                        </a:defRPr>
                      </a:lvl3pPr>
                      <a:lvl4pPr marL="16002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4pPr>
                      <a:lvl5pPr marL="20574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水污染控制</a:t>
                      </a:r>
                    </a:p>
                  </a:txBody>
                  <a:tcPr marL="68580" marR="68580" marT="0" marB="0" anchor="ctr" horzOverflow="overflow">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lnTlToBr>
                      <a:noFill/>
                    </a:lnTlToBr>
                    <a:lnBlToTr>
                      <a:noFill/>
                    </a:lnBlToTr>
                    <a:noFill/>
                  </a:tcPr>
                </a:tc>
                <a:tc>
                  <a:txBody>
                    <a:bodyPr/>
                    <a:lstStyle>
                      <a:lvl1pPr indent="304800" algn="just">
                        <a:lnSpc>
                          <a:spcPct val="110000"/>
                        </a:lnSpc>
                        <a:spcBef>
                          <a:spcPts val="1200"/>
                        </a:spcBef>
                        <a:buClr>
                          <a:schemeClr val="accent1"/>
                        </a:buClr>
                        <a:buSzPct val="60000"/>
                        <a:buFont typeface="Wingdings" panose="05000000000000000000" pitchFamily="2" charset="2"/>
                        <a:defRPr sz="20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1200"/>
                        </a:spcAft>
                        <a:buClr>
                          <a:srgbClr val="70D4D7"/>
                        </a:buClr>
                        <a:buFont typeface="幼圆" panose="02010509060101010101" pitchFamily="49" charset="-122"/>
                        <a:defRPr sz="14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defRPr sz="1300">
                          <a:solidFill>
                            <a:schemeClr val="tx1"/>
                          </a:solidFill>
                          <a:latin typeface="Times New Roman" panose="02020603050405020304" pitchFamily="18" charset="0"/>
                          <a:ea typeface="幼圆" panose="02010509060101010101" pitchFamily="49" charset="-122"/>
                        </a:defRPr>
                      </a:lvl3pPr>
                      <a:lvl4pPr marL="16002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4pPr>
                      <a:lvl5pPr marL="20574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9pPr>
                    </a:lstStyle>
                    <a:p>
                      <a:pPr marL="0" marR="0" lvl="0" indent="304800" algn="l" defTabSz="914400" rtl="0" eaLnBrk="1" fontAlgn="base" latinLnBrk="0" hangingPunct="1">
                        <a:lnSpc>
                          <a:spcPct val="150000"/>
                        </a:lnSpc>
                        <a:spcBef>
                          <a:spcPct val="0"/>
                        </a:spcBef>
                        <a:spcAft>
                          <a:spcPct val="0"/>
                        </a:spcAft>
                        <a:buClrTx/>
                        <a:buSzTx/>
                        <a:buFontTx/>
                        <a:buNone/>
                      </a:pP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施工现场污水排放达到国家标准</a:t>
                      </a:r>
                      <a:r>
                        <a:rPr kumimoji="0" lang="zh-CN"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a:t>
                      </a: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污水综合排放标准</a:t>
                      </a:r>
                      <a:r>
                        <a:rPr kumimoji="0" lang="zh-CN"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a:t>
                      </a: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a:t>
                      </a:r>
                      <a:r>
                        <a:rPr kumimoji="0" lang="en-US"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GB8978</a:t>
                      </a: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）的要求，</a:t>
                      </a:r>
                      <a:r>
                        <a:rPr kumimoji="0" lang="en-US"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PH</a:t>
                      </a: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值在</a:t>
                      </a:r>
                      <a:r>
                        <a:rPr kumimoji="0" lang="en-US"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6-8</a:t>
                      </a: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之间。</a:t>
                      </a:r>
                    </a:p>
                  </a:txBody>
                  <a:tcPr marL="68580" marR="68580" marT="0" marB="0" anchor="ctr" horzOverflow="overflow">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39775">
                <a:tc>
                  <a:txBody>
                    <a:bodyPr/>
                    <a:lstStyle>
                      <a:lvl1pPr algn="just">
                        <a:lnSpc>
                          <a:spcPct val="110000"/>
                        </a:lnSpc>
                        <a:spcBef>
                          <a:spcPts val="1200"/>
                        </a:spcBef>
                        <a:buClr>
                          <a:schemeClr val="accent1"/>
                        </a:buClr>
                        <a:buSzPct val="60000"/>
                        <a:buFont typeface="Wingdings" panose="05000000000000000000" pitchFamily="2" charset="2"/>
                        <a:defRPr sz="20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1200"/>
                        </a:spcAft>
                        <a:buClr>
                          <a:srgbClr val="70D4D7"/>
                        </a:buClr>
                        <a:buFont typeface="幼圆" panose="02010509060101010101" pitchFamily="49" charset="-122"/>
                        <a:defRPr sz="14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defRPr sz="1300">
                          <a:solidFill>
                            <a:schemeClr val="tx1"/>
                          </a:solidFill>
                          <a:latin typeface="Times New Roman" panose="02020603050405020304" pitchFamily="18" charset="0"/>
                          <a:ea typeface="幼圆" panose="02010509060101010101" pitchFamily="49" charset="-122"/>
                        </a:defRPr>
                      </a:lvl3pPr>
                      <a:lvl4pPr marL="16002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4pPr>
                      <a:lvl5pPr marL="20574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4</a:t>
                      </a:r>
                      <a:endParaRPr kumimoji="0" lang="zh-CN"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horzOverflow="overflow">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lnTlToBr>
                      <a:noFill/>
                    </a:lnTlToBr>
                    <a:lnBlToTr>
                      <a:noFill/>
                    </a:lnBlToTr>
                    <a:noFill/>
                  </a:tcPr>
                </a:tc>
                <a:tc>
                  <a:txBody>
                    <a:bodyPr/>
                    <a:lstStyle>
                      <a:lvl1pPr algn="just">
                        <a:lnSpc>
                          <a:spcPct val="110000"/>
                        </a:lnSpc>
                        <a:spcBef>
                          <a:spcPts val="1200"/>
                        </a:spcBef>
                        <a:buClr>
                          <a:schemeClr val="accent1"/>
                        </a:buClr>
                        <a:buSzPct val="60000"/>
                        <a:buFont typeface="Wingdings" panose="05000000000000000000" pitchFamily="2" charset="2"/>
                        <a:defRPr sz="20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1200"/>
                        </a:spcAft>
                        <a:buClr>
                          <a:srgbClr val="70D4D7"/>
                        </a:buClr>
                        <a:buFont typeface="幼圆" panose="02010509060101010101" pitchFamily="49" charset="-122"/>
                        <a:defRPr sz="14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defRPr sz="1300">
                          <a:solidFill>
                            <a:schemeClr val="tx1"/>
                          </a:solidFill>
                          <a:latin typeface="Times New Roman" panose="02020603050405020304" pitchFamily="18" charset="0"/>
                          <a:ea typeface="幼圆" panose="02010509060101010101" pitchFamily="49" charset="-122"/>
                        </a:defRPr>
                      </a:lvl3pPr>
                      <a:lvl4pPr marL="16002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4pPr>
                      <a:lvl5pPr marL="20574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扬尘措施</a:t>
                      </a:r>
                    </a:p>
                  </a:txBody>
                  <a:tcPr marL="68580" marR="68580" marT="0" marB="0" anchor="ctr" horzOverflow="overflow">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lnTlToBr>
                      <a:noFill/>
                    </a:lnTlToBr>
                    <a:lnBlToTr>
                      <a:noFill/>
                    </a:lnBlToTr>
                    <a:noFill/>
                  </a:tcPr>
                </a:tc>
                <a:tc>
                  <a:txBody>
                    <a:bodyPr/>
                    <a:lstStyle>
                      <a:lvl1pPr indent="304800" algn="just">
                        <a:lnSpc>
                          <a:spcPct val="110000"/>
                        </a:lnSpc>
                        <a:spcBef>
                          <a:spcPts val="1200"/>
                        </a:spcBef>
                        <a:buClr>
                          <a:schemeClr val="accent1"/>
                        </a:buClr>
                        <a:buSzPct val="60000"/>
                        <a:buFont typeface="Wingdings" panose="05000000000000000000" pitchFamily="2" charset="2"/>
                        <a:defRPr sz="20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1200"/>
                        </a:spcAft>
                        <a:buClr>
                          <a:srgbClr val="70D4D7"/>
                        </a:buClr>
                        <a:buFont typeface="幼圆" panose="02010509060101010101" pitchFamily="49" charset="-122"/>
                        <a:defRPr sz="14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defRPr sz="1300">
                          <a:solidFill>
                            <a:schemeClr val="tx1"/>
                          </a:solidFill>
                          <a:latin typeface="Times New Roman" panose="02020603050405020304" pitchFamily="18" charset="0"/>
                          <a:ea typeface="幼圆" panose="02010509060101010101" pitchFamily="49" charset="-122"/>
                        </a:defRPr>
                      </a:lvl3pPr>
                      <a:lvl4pPr marL="16002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4pPr>
                      <a:lvl5pPr marL="20574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9pPr>
                    </a:lstStyle>
                    <a:p>
                      <a:pPr marL="0" marR="0" lvl="0" indent="304800" algn="l" defTabSz="914400" rtl="0" eaLnBrk="1" fontAlgn="base" latinLnBrk="0" hangingPunct="1">
                        <a:lnSpc>
                          <a:spcPct val="150000"/>
                        </a:lnSpc>
                        <a:spcBef>
                          <a:spcPct val="0"/>
                        </a:spcBef>
                        <a:spcAft>
                          <a:spcPct val="0"/>
                        </a:spcAft>
                        <a:buClrTx/>
                        <a:buSzTx/>
                        <a:buFontTx/>
                        <a:buNone/>
                      </a:pP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土方作业阶段，扬尘高度≦</a:t>
                      </a:r>
                      <a:r>
                        <a:rPr kumimoji="0" lang="en-US"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1.5</a:t>
                      </a: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米；结构施工、安装装饰装修阶段，扬尘高度≦</a:t>
                      </a:r>
                      <a:r>
                        <a:rPr kumimoji="0" lang="en-US"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0.5</a:t>
                      </a: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米。</a:t>
                      </a:r>
                    </a:p>
                  </a:txBody>
                  <a:tcPr marL="68580" marR="68580" marT="0" marB="0" anchor="ctr" horzOverflow="overflow">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3075">
                <a:tc>
                  <a:txBody>
                    <a:bodyPr/>
                    <a:lstStyle>
                      <a:lvl1pPr algn="just">
                        <a:lnSpc>
                          <a:spcPct val="110000"/>
                        </a:lnSpc>
                        <a:spcBef>
                          <a:spcPts val="1200"/>
                        </a:spcBef>
                        <a:buClr>
                          <a:schemeClr val="accent1"/>
                        </a:buClr>
                        <a:buSzPct val="60000"/>
                        <a:buFont typeface="Wingdings" panose="05000000000000000000" pitchFamily="2" charset="2"/>
                        <a:defRPr sz="20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1200"/>
                        </a:spcAft>
                        <a:buClr>
                          <a:srgbClr val="70D4D7"/>
                        </a:buClr>
                        <a:buFont typeface="幼圆" panose="02010509060101010101" pitchFamily="49" charset="-122"/>
                        <a:defRPr sz="14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defRPr sz="1300">
                          <a:solidFill>
                            <a:schemeClr val="tx1"/>
                          </a:solidFill>
                          <a:latin typeface="Times New Roman" panose="02020603050405020304" pitchFamily="18" charset="0"/>
                          <a:ea typeface="幼圆" panose="02010509060101010101" pitchFamily="49" charset="-122"/>
                        </a:defRPr>
                      </a:lvl3pPr>
                      <a:lvl4pPr marL="16002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4pPr>
                      <a:lvl5pPr marL="20574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5</a:t>
                      </a:r>
                      <a:endParaRPr kumimoji="0" lang="zh-CN" altLang="zh-CN"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horzOverflow="overflow">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lnTlToBr>
                      <a:noFill/>
                    </a:lnTlToBr>
                    <a:lnBlToTr>
                      <a:noFill/>
                    </a:lnBlToTr>
                    <a:noFill/>
                  </a:tcPr>
                </a:tc>
                <a:tc>
                  <a:txBody>
                    <a:bodyPr/>
                    <a:lstStyle>
                      <a:lvl1pPr algn="just">
                        <a:lnSpc>
                          <a:spcPct val="110000"/>
                        </a:lnSpc>
                        <a:spcBef>
                          <a:spcPts val="1200"/>
                        </a:spcBef>
                        <a:buClr>
                          <a:schemeClr val="accent1"/>
                        </a:buClr>
                        <a:buSzPct val="60000"/>
                        <a:buFont typeface="Wingdings" panose="05000000000000000000" pitchFamily="2" charset="2"/>
                        <a:defRPr sz="20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1200"/>
                        </a:spcAft>
                        <a:buClr>
                          <a:srgbClr val="70D4D7"/>
                        </a:buClr>
                        <a:buFont typeface="幼圆" panose="02010509060101010101" pitchFamily="49" charset="-122"/>
                        <a:defRPr sz="14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defRPr sz="1300">
                          <a:solidFill>
                            <a:schemeClr val="tx1"/>
                          </a:solidFill>
                          <a:latin typeface="Times New Roman" panose="02020603050405020304" pitchFamily="18" charset="0"/>
                          <a:ea typeface="幼圆" panose="02010509060101010101" pitchFamily="49" charset="-122"/>
                        </a:defRPr>
                      </a:lvl3pPr>
                      <a:lvl4pPr marL="16002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4pPr>
                      <a:lvl5pPr marL="20574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9pPr>
                    </a:lstStyle>
                    <a:p>
                      <a:pPr marL="0" marR="0" lvl="0" indent="0" algn="ctr" defTabSz="914400" rtl="0" eaLnBrk="1" fontAlgn="base" latinLnBrk="0" hangingPunct="1">
                        <a:lnSpc>
                          <a:spcPct val="150000"/>
                        </a:lnSpc>
                        <a:spcBef>
                          <a:spcPct val="0"/>
                        </a:spcBef>
                        <a:spcAft>
                          <a:spcPct val="0"/>
                        </a:spcAft>
                        <a:buClrTx/>
                        <a:buSzTx/>
                        <a:buFontTx/>
                        <a:buNone/>
                      </a:pP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光源控制</a:t>
                      </a:r>
                    </a:p>
                  </a:txBody>
                  <a:tcPr marL="68580" marR="68580" marT="0" marB="0" anchor="ctr" horzOverflow="overflow">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lnTlToBr>
                      <a:noFill/>
                    </a:lnTlToBr>
                    <a:lnBlToTr>
                      <a:noFill/>
                    </a:lnBlToTr>
                    <a:noFill/>
                  </a:tcPr>
                </a:tc>
                <a:tc>
                  <a:txBody>
                    <a:bodyPr/>
                    <a:lstStyle>
                      <a:lvl1pPr indent="304800" algn="just">
                        <a:lnSpc>
                          <a:spcPct val="110000"/>
                        </a:lnSpc>
                        <a:spcBef>
                          <a:spcPts val="1200"/>
                        </a:spcBef>
                        <a:buClr>
                          <a:schemeClr val="accent1"/>
                        </a:buClr>
                        <a:buSzPct val="60000"/>
                        <a:buFont typeface="Wingdings" panose="05000000000000000000" pitchFamily="2" charset="2"/>
                        <a:defRPr sz="2000">
                          <a:solidFill>
                            <a:schemeClr val="accent1"/>
                          </a:solidFill>
                          <a:latin typeface="幼圆" panose="02010509060101010101" pitchFamily="49" charset="-122"/>
                          <a:ea typeface="幼圆" panose="02010509060101010101" pitchFamily="49" charset="-122"/>
                        </a:defRPr>
                      </a:lvl1pPr>
                      <a:lvl2pPr marL="742950" indent="-285750" algn="just">
                        <a:lnSpc>
                          <a:spcPct val="120000"/>
                        </a:lnSpc>
                        <a:spcAft>
                          <a:spcPts val="1200"/>
                        </a:spcAft>
                        <a:buClr>
                          <a:srgbClr val="70D4D7"/>
                        </a:buClr>
                        <a:buFont typeface="幼圆" panose="02010509060101010101" pitchFamily="49" charset="-122"/>
                        <a:defRPr sz="1400">
                          <a:solidFill>
                            <a:schemeClr val="tx1"/>
                          </a:solidFill>
                          <a:latin typeface="幼圆" panose="02010509060101010101" pitchFamily="49" charset="-122"/>
                          <a:ea typeface="幼圆" panose="02010509060101010101" pitchFamily="49" charset="-122"/>
                        </a:defRPr>
                      </a:lvl2pPr>
                      <a:lvl3pPr marL="1143000" indent="-228600">
                        <a:lnSpc>
                          <a:spcPct val="90000"/>
                        </a:lnSpc>
                        <a:spcBef>
                          <a:spcPts val="375"/>
                        </a:spcBef>
                        <a:buFont typeface="Arial" panose="020B0604020202020204" pitchFamily="34" charset="0"/>
                        <a:defRPr sz="1300">
                          <a:solidFill>
                            <a:schemeClr val="tx1"/>
                          </a:solidFill>
                          <a:latin typeface="Times New Roman" panose="02020603050405020304" pitchFamily="18" charset="0"/>
                          <a:ea typeface="幼圆" panose="02010509060101010101" pitchFamily="49" charset="-122"/>
                        </a:defRPr>
                      </a:lvl3pPr>
                      <a:lvl4pPr marL="16002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4pPr>
                      <a:lvl5pPr marL="2057400" indent="-228600">
                        <a:lnSpc>
                          <a:spcPct val="90000"/>
                        </a:lnSpc>
                        <a:spcBef>
                          <a:spcPts val="375"/>
                        </a:spcBef>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5pPr>
                      <a:lvl6pPr marL="25146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6pPr>
                      <a:lvl7pPr marL="29718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7pPr>
                      <a:lvl8pPr marL="34290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8pPr>
                      <a:lvl9pPr marL="3886200" indent="-228600" fontAlgn="base">
                        <a:lnSpc>
                          <a:spcPct val="90000"/>
                        </a:lnSpc>
                        <a:spcBef>
                          <a:spcPts val="375"/>
                        </a:spcBef>
                        <a:spcAft>
                          <a:spcPct val="0"/>
                        </a:spcAft>
                        <a:buFont typeface="Arial" panose="020B0604020202020204" pitchFamily="34" charset="0"/>
                        <a:defRPr sz="1100">
                          <a:solidFill>
                            <a:schemeClr val="tx1"/>
                          </a:solidFill>
                          <a:latin typeface="Times New Roman" panose="02020603050405020304" pitchFamily="18" charset="0"/>
                          <a:ea typeface="幼圆" panose="02010509060101010101" pitchFamily="49" charset="-122"/>
                        </a:defRPr>
                      </a:lvl9pPr>
                    </a:lstStyle>
                    <a:p>
                      <a:pPr marL="0" marR="0" lvl="0" indent="304800" algn="l" defTabSz="914400" rtl="0" eaLnBrk="1" fontAlgn="base" latinLnBrk="0" hangingPunct="1">
                        <a:lnSpc>
                          <a:spcPct val="150000"/>
                        </a:lnSpc>
                        <a:spcBef>
                          <a:spcPct val="0"/>
                        </a:spcBef>
                        <a:spcAft>
                          <a:spcPct val="0"/>
                        </a:spcAft>
                        <a:buClrTx/>
                        <a:buSzTx/>
                        <a:buFontTx/>
                        <a:buNone/>
                      </a:pPr>
                      <a:r>
                        <a:rPr kumimoji="0" lang="zh-CN" altLang="en-US" sz="1600" b="0" i="0" u="none" strike="noStrike" cap="none" normalizeH="0" baseline="0">
                          <a:ln>
                            <a:noFill/>
                          </a:ln>
                          <a:solidFill>
                            <a:srgbClr val="303030"/>
                          </a:solidFill>
                          <a:effectLst/>
                          <a:latin typeface="黑体" panose="02010609060101010101" pitchFamily="49" charset="-122"/>
                          <a:ea typeface="黑体" panose="02010609060101010101" pitchFamily="49" charset="-122"/>
                          <a:cs typeface="Times New Roman" panose="02020603050405020304" pitchFamily="18" charset="0"/>
                        </a:rPr>
                        <a:t>达到环保部门规定，不影响学生老师作息</a:t>
                      </a:r>
                    </a:p>
                  </a:txBody>
                  <a:tcPr marL="68580" marR="68580" marT="0" marB="0" anchor="ctr" horzOverflow="overflow">
                    <a:lnL w="12700" cap="flat" cmpd="sng" algn="ctr">
                      <a:solidFill>
                        <a:srgbClr val="0089CF"/>
                      </a:solidFill>
                      <a:prstDash val="solid"/>
                      <a:round/>
                      <a:headEnd type="none" w="med" len="med"/>
                      <a:tailEnd type="none" w="med" len="med"/>
                    </a:lnL>
                    <a:lnR w="12700" cap="flat" cmpd="sng" algn="ctr">
                      <a:solidFill>
                        <a:srgbClr val="0089CF"/>
                      </a:solidFill>
                      <a:prstDash val="solid"/>
                      <a:round/>
                      <a:headEnd type="none" w="med" len="med"/>
                      <a:tailEnd type="none" w="med" len="med"/>
                    </a:lnR>
                    <a:lnT w="12700" cap="flat" cmpd="sng" algn="ctr">
                      <a:solidFill>
                        <a:srgbClr val="0089CF"/>
                      </a:solidFill>
                      <a:prstDash val="solid"/>
                      <a:round/>
                      <a:headEnd type="none" w="med" len="med"/>
                      <a:tailEnd type="none" w="med" len="med"/>
                    </a:lnT>
                    <a:lnB w="12700" cap="flat" cmpd="sng" algn="ctr">
                      <a:solidFill>
                        <a:srgbClr val="0089C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 name="矩形 8"/>
          <p:cNvSpPr/>
          <p:nvPr/>
        </p:nvSpPr>
        <p:spPr>
          <a:xfrm>
            <a:off x="-71438" y="211138"/>
            <a:ext cx="7143751" cy="646112"/>
          </a:xfrm>
          <a:prstGeom prst="rect">
            <a:avLst/>
          </a:prstGeom>
        </p:spPr>
        <p:txBody>
          <a:bodyPr>
            <a:spAutoFit/>
          </a:bodyPr>
          <a:lstStyle/>
          <a:p>
            <a:pPr indent="457200" fontAlgn="auto">
              <a:spcBef>
                <a:spcPts val="0"/>
              </a:spcBef>
              <a:spcAft>
                <a:spcPts val="0"/>
              </a:spcAft>
              <a:defRPr/>
            </a:pPr>
            <a:r>
              <a:rPr lang="zh-CN" altLang="en-US" sz="3200" dirty="0">
                <a:solidFill>
                  <a:srgbClr val="FFFF00"/>
                </a:solidFill>
                <a:latin typeface="黑体" panose="02010609060101010101" pitchFamily="49" charset="-122"/>
                <a:ea typeface="黑体" panose="02010609060101010101" pitchFamily="49" charset="-122"/>
              </a:rPr>
              <a:t>绿色施工管理</a:t>
            </a:r>
            <a:r>
              <a:rPr lang="en-US" altLang="zh-CN" sz="3600" dirty="0">
                <a:solidFill>
                  <a:schemeClr val="bg1"/>
                </a:solidFill>
                <a:latin typeface="黑体" panose="02010609060101010101" pitchFamily="49" charset="-122"/>
                <a:ea typeface="黑体" panose="02010609060101010101" pitchFamily="49" charset="-122"/>
              </a:rPr>
              <a:t>—</a:t>
            </a:r>
            <a:r>
              <a:rPr lang="zh-CN" altLang="en-US" sz="2800" dirty="0">
                <a:solidFill>
                  <a:schemeClr val="bg1"/>
                </a:solidFill>
                <a:latin typeface="黑体" panose="02010609060101010101" pitchFamily="49" charset="-122"/>
                <a:ea typeface="黑体" panose="02010609060101010101" pitchFamily="49" charset="-122"/>
              </a:rPr>
              <a:t>环境保护</a:t>
            </a:r>
            <a:endParaRPr lang="zh-CN" altLang="en-US" sz="2800" spc="-400" dirty="0">
              <a:solidFill>
                <a:schemeClr val="tx1">
                  <a:lumMod val="50000"/>
                </a:schemeClr>
              </a:solidFill>
              <a:latin typeface="黑体" panose="02010609060101010101" pitchFamily="49" charset="-122"/>
              <a:ea typeface="黑体" panose="02010609060101010101" pitchFamily="49" charset="-122"/>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10.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Oval 7"/>
</p:tagLst>
</file>

<file path=ppt/tags/tag11.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文本框 43"/>
</p:tagLst>
</file>

<file path=ppt/tags/tag12.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Oval 6"/>
</p:tagLst>
</file>

<file path=ppt/tags/tag13.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Oval 7"/>
</p:tagLst>
</file>

<file path=ppt/tags/tag14.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文本框 48"/>
</p:tagLst>
</file>

<file path=ppt/tags/tag15.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Oval 6"/>
</p:tagLst>
</file>

<file path=ppt/tags/tag16.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Oval 7"/>
</p:tagLst>
</file>

<file path=ppt/tags/tag17.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文本框 53"/>
</p:tagLst>
</file>

<file path=ppt/tags/tag18.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Oval 6"/>
</p:tagLst>
</file>

<file path=ppt/tags/tag19.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Oval 7"/>
</p:tagLst>
</file>

<file path=ppt/tags/tag2.xml><?xml version="1.0" encoding="utf-8"?>
<p:tagLst xmlns:a="http://schemas.openxmlformats.org/drawingml/2006/main" xmlns:r="http://schemas.openxmlformats.org/officeDocument/2006/relationships" xmlns:p="http://schemas.openxmlformats.org/presentationml/2006/main">
  <p:tag name="MH" val="20151104110440"/>
  <p:tag name="MH_LIBRARY" val="GRAPHIC"/>
</p:tagLst>
</file>

<file path=ppt/tags/tag20.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文本框 58"/>
</p:tagLst>
</file>

<file path=ppt/tags/tag21.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Oval 6"/>
</p:tagLst>
</file>

<file path=ppt/tags/tag22.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Oval 7"/>
</p:tagLst>
</file>

<file path=ppt/tags/tag23.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文本框 31"/>
</p:tagLst>
</file>

<file path=ppt/tags/tag24.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Oval 6"/>
</p:tagLst>
</file>

<file path=ppt/tags/tag25.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Oval 7"/>
</p:tagLst>
</file>

<file path=ppt/tags/tag26.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文本框 58"/>
</p:tagLst>
</file>

<file path=ppt/tags/tag27.xml><?xml version="1.0" encoding="utf-8"?>
<p:tagLst xmlns:a="http://schemas.openxmlformats.org/drawingml/2006/main" xmlns:r="http://schemas.openxmlformats.org/officeDocument/2006/relationships" xmlns:p="http://schemas.openxmlformats.org/presentationml/2006/main">
  <p:tag name="MH" val="20151104145005"/>
  <p:tag name="MH_LIBRARY" val="GRAPHIC"/>
</p:tagLst>
</file>

<file path=ppt/tags/tag28.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Freeform 5"/>
</p:tagLst>
</file>

<file path=ppt/tags/tag29.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椭圆 2"/>
</p:tagLst>
</file>

<file path=ppt/tags/tag3.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Oval 6"/>
</p:tagLst>
</file>

<file path=ppt/tags/tag30.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椭圆 2"/>
</p:tagLst>
</file>

<file path=ppt/tags/tag31.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文本框 7"/>
</p:tagLst>
</file>

<file path=ppt/tags/tag32.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Straight Connector 9"/>
</p:tagLst>
</file>

<file path=ppt/tags/tag33.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文本框 11"/>
</p:tagLst>
</file>

<file path=ppt/tags/tag34.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Freeform 16"/>
</p:tagLst>
</file>

<file path=ppt/tags/tag35.xml><?xml version="1.0" encoding="utf-8"?>
<p:tagLst xmlns:a="http://schemas.openxmlformats.org/drawingml/2006/main" xmlns:r="http://schemas.openxmlformats.org/officeDocument/2006/relationships" xmlns:p="http://schemas.openxmlformats.org/presentationml/2006/main">
  <p:tag name="MH" val="20151104145005"/>
  <p:tag name="MH_LIBRARY" val="GRAPHIC"/>
</p:tagLst>
</file>

<file path=ppt/tags/tag36.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Freeform 5"/>
</p:tagLst>
</file>

<file path=ppt/tags/tag37.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椭圆 2"/>
</p:tagLst>
</file>

<file path=ppt/tags/tag38.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椭圆 2"/>
</p:tagLst>
</file>

<file path=ppt/tags/tag39.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文本框 7"/>
</p:tagLst>
</file>

<file path=ppt/tags/tag4.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Oval 7"/>
</p:tagLst>
</file>

<file path=ppt/tags/tag40.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Straight Connector 9"/>
</p:tagLst>
</file>

<file path=ppt/tags/tag41.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Freeform 16"/>
</p:tagLst>
</file>

<file path=ppt/tags/tag42.xml><?xml version="1.0" encoding="utf-8"?>
<p:tagLst xmlns:a="http://schemas.openxmlformats.org/drawingml/2006/main" xmlns:r="http://schemas.openxmlformats.org/officeDocument/2006/relationships" xmlns:p="http://schemas.openxmlformats.org/presentationml/2006/main">
  <p:tag name="MH" val="20151104145005"/>
  <p:tag name="MH_LIBRARY" val="GRAPHIC"/>
</p:tagLst>
</file>

<file path=ppt/tags/tag43.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Freeform 5"/>
</p:tagLst>
</file>

<file path=ppt/tags/tag44.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椭圆 2"/>
</p:tagLst>
</file>

<file path=ppt/tags/tag45.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椭圆 2"/>
</p:tagLst>
</file>

<file path=ppt/tags/tag46.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文本框 7"/>
</p:tagLst>
</file>

<file path=ppt/tags/tag47.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Straight Connector 9"/>
</p:tagLst>
</file>

<file path=ppt/tags/tag48.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Freeform 16"/>
</p:tagLst>
</file>

<file path=ppt/tags/tag49.xml><?xml version="1.0" encoding="utf-8"?>
<p:tagLst xmlns:a="http://schemas.openxmlformats.org/drawingml/2006/main" xmlns:r="http://schemas.openxmlformats.org/officeDocument/2006/relationships" xmlns:p="http://schemas.openxmlformats.org/presentationml/2006/main">
  <p:tag name="MH" val="20151104145005"/>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文本框 34"/>
</p:tagLst>
</file>

<file path=ppt/tags/tag50.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Freeform 5"/>
</p:tagLst>
</file>

<file path=ppt/tags/tag51.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椭圆 2"/>
</p:tagLst>
</file>

<file path=ppt/tags/tag52.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椭圆 2"/>
</p:tagLst>
</file>

<file path=ppt/tags/tag53.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文本框 7"/>
</p:tagLst>
</file>

<file path=ppt/tags/tag54.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Straight Connector 9"/>
</p:tagLst>
</file>

<file path=ppt/tags/tag55.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文本框 11"/>
</p:tagLst>
</file>

<file path=ppt/tags/tag56.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Freeform 16"/>
</p:tagLst>
</file>

<file path=ppt/tags/tag57.xml><?xml version="1.0" encoding="utf-8"?>
<p:tagLst xmlns:a="http://schemas.openxmlformats.org/drawingml/2006/main" xmlns:r="http://schemas.openxmlformats.org/officeDocument/2006/relationships" xmlns:p="http://schemas.openxmlformats.org/presentationml/2006/main">
  <p:tag name="MH" val="20151104145005"/>
  <p:tag name="MH_LIBRARY" val="GRAPHIC"/>
</p:tagLst>
</file>

<file path=ppt/tags/tag58.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Freeform 5"/>
</p:tagLst>
</file>

<file path=ppt/tags/tag59.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椭圆 2"/>
</p:tagLst>
</file>

<file path=ppt/tags/tag6.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Oval 6"/>
</p:tagLst>
</file>

<file path=ppt/tags/tag60.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椭圆 2"/>
</p:tagLst>
</file>

<file path=ppt/tags/tag61.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文本框 7"/>
</p:tagLst>
</file>

<file path=ppt/tags/tag62.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Straight Connector 9"/>
</p:tagLst>
</file>

<file path=ppt/tags/tag63.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Freeform 16"/>
</p:tagLst>
</file>

<file path=ppt/tags/tag64.xml><?xml version="1.0" encoding="utf-8"?>
<p:tagLst xmlns:a="http://schemas.openxmlformats.org/drawingml/2006/main" xmlns:r="http://schemas.openxmlformats.org/officeDocument/2006/relationships" xmlns:p="http://schemas.openxmlformats.org/presentationml/2006/main">
  <p:tag name="MH" val="20151104145005"/>
  <p:tag name="MH_LIBRARY" val="GRAPHIC"/>
</p:tagLst>
</file>

<file path=ppt/tags/tag65.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Freeform 5"/>
</p:tagLst>
</file>

<file path=ppt/tags/tag66.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椭圆 2"/>
</p:tagLst>
</file>

<file path=ppt/tags/tag67.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椭圆 2"/>
</p:tagLst>
</file>

<file path=ppt/tags/tag68.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文本框 7"/>
</p:tagLst>
</file>

<file path=ppt/tags/tag69.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Straight Connector 9"/>
</p:tagLst>
</file>

<file path=ppt/tags/tag7.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Oval 7"/>
</p:tagLst>
</file>

<file path=ppt/tags/tag70.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Freeform 16"/>
</p:tagLst>
</file>

<file path=ppt/tags/tag71.xml><?xml version="1.0" encoding="utf-8"?>
<p:tagLst xmlns:a="http://schemas.openxmlformats.org/drawingml/2006/main" xmlns:r="http://schemas.openxmlformats.org/officeDocument/2006/relationships" xmlns:p="http://schemas.openxmlformats.org/presentationml/2006/main">
  <p:tag name="MH" val="20151104145005"/>
  <p:tag name="MH_LIBRARY" val="GRAPHIC"/>
</p:tagLst>
</file>

<file path=ppt/tags/tag72.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Freeform 5"/>
</p:tagLst>
</file>

<file path=ppt/tags/tag73.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椭圆 2"/>
</p:tagLst>
</file>

<file path=ppt/tags/tag74.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椭圆 2"/>
</p:tagLst>
</file>

<file path=ppt/tags/tag75.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文本框 7"/>
</p:tagLst>
</file>

<file path=ppt/tags/tag76.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Straight Connector 9"/>
</p:tagLst>
</file>

<file path=ppt/tags/tag77.xml><?xml version="1.0" encoding="utf-8"?>
<p:tagLst xmlns:a="http://schemas.openxmlformats.org/drawingml/2006/main" xmlns:r="http://schemas.openxmlformats.org/officeDocument/2006/relationships" xmlns:p="http://schemas.openxmlformats.org/presentationml/2006/main">
  <p:tag name="MH" val="20151104145005"/>
  <p:tag name="MH_LIBRARY" val="GRAPHIC"/>
  <p:tag name="MH_ORDER" val="Freeform 16"/>
</p:tagLst>
</file>

<file path=ppt/tags/tag8.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文本框 38"/>
</p:tagLst>
</file>

<file path=ppt/tags/tag9.xml><?xml version="1.0" encoding="utf-8"?>
<p:tagLst xmlns:a="http://schemas.openxmlformats.org/drawingml/2006/main" xmlns:r="http://schemas.openxmlformats.org/officeDocument/2006/relationships" xmlns:p="http://schemas.openxmlformats.org/presentationml/2006/main">
  <p:tag name="MH" val="20151104110440"/>
  <p:tag name="MH_LIBRARY" val="GRAPHIC"/>
  <p:tag name="MH_ORDER" val="Oval 6"/>
</p:tagLst>
</file>

<file path=ppt/theme/theme1.xml><?xml version="1.0" encoding="utf-8"?>
<a:theme xmlns:a="http://schemas.openxmlformats.org/drawingml/2006/main" name="A000120140530A99PPBG">
  <a:themeElements>
    <a:clrScheme name="自定义 606">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KSO主题7">
      <a:majorFont>
        <a:latin typeface="Times New Roman"/>
        <a:ea typeface="华文中宋"/>
        <a:cs typeface=""/>
      </a:majorFont>
      <a:minorFont>
        <a:latin typeface="Times New Roman"/>
        <a:ea typeface="幼圆"/>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606">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themeOverride>
</file>

<file path=docProps/app.xml><?xml version="1.0" encoding="utf-8"?>
<Properties xmlns="http://schemas.openxmlformats.org/officeDocument/2006/extended-properties" xmlns:vt="http://schemas.openxmlformats.org/officeDocument/2006/docPropsVTypes">
  <TotalTime>1</TotalTime>
  <Words>6312</Words>
  <Application>Microsoft Office PowerPoint</Application>
  <PresentationFormat>全屏显示(4:3)</PresentationFormat>
  <Paragraphs>920</Paragraphs>
  <Slides>89</Slides>
  <Notes>88</Notes>
  <HiddenSlides>0</HiddenSlides>
  <MMClips>0</MMClips>
  <ScaleCrop>false</ScaleCrop>
  <HeadingPairs>
    <vt:vector size="6" baseType="variant">
      <vt:variant>
        <vt:lpstr>已用的字体</vt:lpstr>
      </vt:variant>
      <vt:variant>
        <vt:i4>14</vt:i4>
      </vt:variant>
      <vt:variant>
        <vt:lpstr>主题</vt:lpstr>
      </vt:variant>
      <vt:variant>
        <vt:i4>9</vt:i4>
      </vt:variant>
      <vt:variant>
        <vt:lpstr>幻灯片标题</vt:lpstr>
      </vt:variant>
      <vt:variant>
        <vt:i4>89</vt:i4>
      </vt:variant>
    </vt:vector>
  </HeadingPairs>
  <TitlesOfParts>
    <vt:vector size="112" baseType="lpstr">
      <vt:lpstr>黑体</vt:lpstr>
      <vt:lpstr>华文行楷</vt:lpstr>
      <vt:lpstr>华文细黑</vt:lpstr>
      <vt:lpstr>华文中宋</vt:lpstr>
      <vt:lpstr>宋体</vt:lpstr>
      <vt:lpstr>微软雅黑</vt:lpstr>
      <vt:lpstr>叶根友毛笔行书简体</vt:lpstr>
      <vt:lpstr>幼圆</vt:lpstr>
      <vt:lpstr>Arial</vt:lpstr>
      <vt:lpstr>Arial Rounded MT Bold</vt:lpstr>
      <vt:lpstr>Calibri</vt:lpstr>
      <vt:lpstr>Constantia</vt:lpstr>
      <vt:lpstr>Times New Roman</vt:lpstr>
      <vt:lpstr>Wingdings</vt:lpstr>
      <vt:lpstr>A000120140530A99PPBG</vt:lpstr>
      <vt:lpstr>1_Office 主题</vt:lpstr>
      <vt:lpstr>3_Office 主题</vt:lpstr>
      <vt:lpstr>2_Office 主题</vt:lpstr>
      <vt:lpstr>5_Office 主题</vt:lpstr>
      <vt:lpstr>7_Office 主题</vt:lpstr>
      <vt:lpstr>9_Office 主题</vt:lpstr>
      <vt:lpstr>11_Office 主题</vt:lpstr>
      <vt:lpstr>12_Office 主题</vt:lpstr>
      <vt:lpstr>全国建筑业绿色施工示范工程汇报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全国建筑业绿色施工示范工程汇报</dc:title>
  <cp:lastModifiedBy>Administrator</cp:lastModifiedBy>
  <cp:revision>2</cp:revision>
  <dcterms:created xsi:type="dcterms:W3CDTF">2016-05-09T01:29:00Z</dcterms:created>
  <dcterms:modified xsi:type="dcterms:W3CDTF">2020-06-06T13:51:58Z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2</vt:lpwstr>
  </property>
  <property fmtid="{D5CDD505-2E9C-101B-9397-08002B2CF9AE}" pid="3" name="KSOProductBuildVer">
    <vt:lpwstr>2052-11.1.0.8214</vt:lpwstr>
  </property>
</Properties>
</file>