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4"/>
  </p:notesMasterIdLst>
  <p:sldIdLst>
    <p:sldId id="257" r:id="rId2"/>
    <p:sldId id="261" r:id="rId3"/>
    <p:sldId id="260" r:id="rId4"/>
    <p:sldId id="262" r:id="rId5"/>
    <p:sldId id="263" r:id="rId6"/>
    <p:sldId id="259" r:id="rId7"/>
    <p:sldId id="265" r:id="rId8"/>
    <p:sldId id="268" r:id="rId9"/>
    <p:sldId id="266" r:id="rId10"/>
    <p:sldId id="269" r:id="rId11"/>
    <p:sldId id="270" r:id="rId12"/>
    <p:sldId id="271" r:id="rId13"/>
    <p:sldId id="292" r:id="rId14"/>
    <p:sldId id="272" r:id="rId15"/>
    <p:sldId id="273" r:id="rId16"/>
    <p:sldId id="274" r:id="rId17"/>
    <p:sldId id="275" r:id="rId18"/>
    <p:sldId id="276" r:id="rId19"/>
    <p:sldId id="277" r:id="rId20"/>
    <p:sldId id="278" r:id="rId21"/>
    <p:sldId id="279" r:id="rId22"/>
    <p:sldId id="280" r:id="rId23"/>
    <p:sldId id="295" r:id="rId24"/>
    <p:sldId id="294" r:id="rId25"/>
    <p:sldId id="293" r:id="rId26"/>
    <p:sldId id="296" r:id="rId27"/>
    <p:sldId id="281" r:id="rId28"/>
    <p:sldId id="282" r:id="rId29"/>
    <p:sldId id="283" r:id="rId30"/>
    <p:sldId id="284" r:id="rId31"/>
    <p:sldId id="285" r:id="rId32"/>
    <p:sldId id="286" r:id="rId33"/>
    <p:sldId id="287" r:id="rId34"/>
    <p:sldId id="288" r:id="rId35"/>
    <p:sldId id="289" r:id="rId36"/>
    <p:sldId id="290" r:id="rId37"/>
    <p:sldId id="291" r:id="rId38"/>
    <p:sldId id="264" r:id="rId39"/>
    <p:sldId id="267" r:id="rId40"/>
    <p:sldId id="258" r:id="rId41"/>
    <p:sldId id="297" r:id="rId42"/>
    <p:sldId id="298" r:id="rId43"/>
    <p:sldId id="299" r:id="rId44"/>
    <p:sldId id="300" r:id="rId45"/>
    <p:sldId id="301" r:id="rId46"/>
    <p:sldId id="302" r:id="rId47"/>
    <p:sldId id="303" r:id="rId48"/>
    <p:sldId id="304" r:id="rId49"/>
    <p:sldId id="305" r:id="rId50"/>
    <p:sldId id="407"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3" r:id="rId78"/>
    <p:sldId id="334" r:id="rId79"/>
    <p:sldId id="335" r:id="rId80"/>
    <p:sldId id="408"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412" r:id="rId97"/>
    <p:sldId id="411"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92" r:id="rId113"/>
    <p:sldId id="394" r:id="rId114"/>
    <p:sldId id="395" r:id="rId115"/>
    <p:sldId id="396" r:id="rId116"/>
    <p:sldId id="397" r:id="rId117"/>
    <p:sldId id="398" r:id="rId118"/>
    <p:sldId id="399" r:id="rId119"/>
    <p:sldId id="400" r:id="rId120"/>
    <p:sldId id="401" r:id="rId121"/>
    <p:sldId id="393" r:id="rId122"/>
    <p:sldId id="402" r:id="rId123"/>
    <p:sldId id="403" r:id="rId124"/>
    <p:sldId id="404" r:id="rId125"/>
    <p:sldId id="406" r:id="rId126"/>
    <p:sldId id="365" r:id="rId127"/>
    <p:sldId id="366"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 id="380" r:id="rId142"/>
    <p:sldId id="381" r:id="rId143"/>
    <p:sldId id="382" r:id="rId144"/>
    <p:sldId id="383" r:id="rId145"/>
    <p:sldId id="384" r:id="rId146"/>
    <p:sldId id="385" r:id="rId147"/>
    <p:sldId id="386" r:id="rId148"/>
    <p:sldId id="387" r:id="rId149"/>
    <p:sldId id="388" r:id="rId150"/>
    <p:sldId id="389" r:id="rId151"/>
    <p:sldId id="390" r:id="rId152"/>
    <p:sldId id="391" r:id="rId153"/>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1E794-D3F7-4331-803E-A6F33D05AB95}" type="doc">
      <dgm:prSet loTypeId="urn:microsoft.com/office/officeart/2005/8/layout/hierarchy2" loCatId="hierarchy" qsTypeId="urn:microsoft.com/office/officeart/2005/8/quickstyle/simple3" qsCatId="simple" csTypeId="urn:microsoft.com/office/officeart/2005/8/colors/accent1_2#3" csCatId="accent1" phldr="1"/>
      <dgm:spPr/>
      <dgm:t>
        <a:bodyPr/>
        <a:lstStyle/>
        <a:p>
          <a:endParaRPr lang="zh-CN" altLang="en-US"/>
        </a:p>
      </dgm:t>
    </dgm:pt>
    <dgm:pt modelId="{0A9C85CC-7FCF-4202-842D-11334978A8E9}">
      <dgm:prSet phldrT="[文本]" custT="1"/>
      <dgm:spPr>
        <a:xfrm>
          <a:off x="2649" y="1781303"/>
          <a:ext cx="1904559" cy="798142"/>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a:solidFill>
                <a:srgbClr val="080808"/>
              </a:solidFill>
              <a:latin typeface="微软雅黑" pitchFamily="34" charset="-122"/>
              <a:ea typeface="微软雅黑" pitchFamily="34" charset="-122"/>
              <a:cs typeface="+mn-cs"/>
            </a:rPr>
            <a:t>检查内容</a:t>
          </a:r>
        </a:p>
      </dgm:t>
    </dgm:pt>
    <dgm:pt modelId="{F8884867-FD21-4F67-8063-1CED952E87E1}" type="parTrans" cxnId="{C5B68E50-0C18-4A97-AF5E-6CDEC7AC4148}">
      <dgm:prSet/>
      <dgm:spPr/>
      <dgm:t>
        <a:bodyPr/>
        <a:lstStyle/>
        <a:p>
          <a:endParaRPr lang="zh-CN" altLang="en-US"/>
        </a:p>
      </dgm:t>
    </dgm:pt>
    <dgm:pt modelId="{E0358270-D22F-4B0A-B5D4-5E054942FE24}" type="sibTrans" cxnId="{C5B68E50-0C18-4A97-AF5E-6CDEC7AC4148}">
      <dgm:prSet/>
      <dgm:spPr/>
      <dgm:t>
        <a:bodyPr/>
        <a:lstStyle/>
        <a:p>
          <a:endParaRPr lang="zh-CN" altLang="en-US"/>
        </a:p>
      </dgm:t>
    </dgm:pt>
    <dgm:pt modelId="{06E76870-1EBA-4AC3-9ED4-E6E46F009C99}">
      <dgm:prSet phldrT="[文本]" custT="1"/>
      <dgm:spPr>
        <a:xfrm>
          <a:off x="2828684" y="571816"/>
          <a:ext cx="1944178" cy="1028059"/>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a:solidFill>
                <a:srgbClr val="080808"/>
              </a:solidFill>
              <a:latin typeface="微软雅黑" pitchFamily="34" charset="-122"/>
              <a:ea typeface="微软雅黑" pitchFamily="34" charset="-122"/>
              <a:cs typeface="+mn-cs"/>
            </a:rPr>
            <a:t>内业资料</a:t>
          </a:r>
        </a:p>
      </dgm:t>
    </dgm:pt>
    <dgm:pt modelId="{4446CCCC-83EE-432F-993D-937891F943A7}" type="parTrans" cxnId="{DB95C087-5FDF-4578-B036-0C9E3378117D}">
      <dgm:prSet/>
      <dgm:spPr>
        <a:xfrm rot="18605625">
          <a:off x="1652561" y="1612433"/>
          <a:ext cx="1430772" cy="41352"/>
        </a:xfrm>
        <a:custGeom>
          <a:avLst/>
          <a:gdLst/>
          <a:ahLst/>
          <a:cxnLst/>
          <a:rect l="0" t="0" r="0" b="0"/>
          <a:pathLst>
            <a:path>
              <a:moveTo>
                <a:pt x="0" y="20676"/>
              </a:moveTo>
              <a:lnTo>
                <a:pt x="1430772" y="20676"/>
              </a:lnTo>
            </a:path>
          </a:pathLst>
        </a:custGeom>
        <a:noFill/>
        <a:ln w="25400" cap="flat" cmpd="sng" algn="ctr">
          <a:solidFill>
            <a:srgbClr val="4AB1E4">
              <a:shade val="6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9ACB5619-914C-48B2-9F5B-A8F35D579BB6}" type="sibTrans" cxnId="{DB95C087-5FDF-4578-B036-0C9E3378117D}">
      <dgm:prSet/>
      <dgm:spPr/>
      <dgm:t>
        <a:bodyPr/>
        <a:lstStyle/>
        <a:p>
          <a:endParaRPr lang="zh-CN" altLang="en-US"/>
        </a:p>
      </dgm:t>
    </dgm:pt>
    <dgm:pt modelId="{10C70D22-D531-477F-9A33-040D7D2E0E9F}">
      <dgm:prSet phldrT="[文本]" custT="1"/>
      <dgm:spPr>
        <a:xfrm>
          <a:off x="2828684" y="2652516"/>
          <a:ext cx="1831792" cy="1048091"/>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a:solidFill>
                <a:srgbClr val="080808"/>
              </a:solidFill>
              <a:latin typeface="微软雅黑" pitchFamily="34" charset="-122"/>
              <a:ea typeface="微软雅黑" pitchFamily="34" charset="-122"/>
              <a:cs typeface="+mn-cs"/>
            </a:rPr>
            <a:t>实体搭设</a:t>
          </a:r>
        </a:p>
      </dgm:t>
    </dgm:pt>
    <dgm:pt modelId="{36E2FA14-2ED4-490B-A1F2-03CB79935F60}" type="parTrans" cxnId="{F1D5893F-2958-46A9-8862-A2EDF25AD37E}">
      <dgm:prSet/>
      <dgm:spPr>
        <a:xfrm rot="2833869">
          <a:off x="1689436" y="2657792"/>
          <a:ext cx="1357021" cy="41352"/>
        </a:xfrm>
        <a:custGeom>
          <a:avLst/>
          <a:gdLst/>
          <a:ahLst/>
          <a:cxnLst/>
          <a:rect l="0" t="0" r="0" b="0"/>
          <a:pathLst>
            <a:path>
              <a:moveTo>
                <a:pt x="0" y="20676"/>
              </a:moveTo>
              <a:lnTo>
                <a:pt x="1357021" y="20676"/>
              </a:lnTo>
            </a:path>
          </a:pathLst>
        </a:custGeom>
        <a:noFill/>
        <a:ln w="25400" cap="flat" cmpd="sng" algn="ctr">
          <a:solidFill>
            <a:srgbClr val="4AB1E4">
              <a:shade val="6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55C6AD4A-E076-4717-8FA0-469B4E7D0406}" type="sibTrans" cxnId="{F1D5893F-2958-46A9-8862-A2EDF25AD37E}">
      <dgm:prSet/>
      <dgm:spPr/>
      <dgm:t>
        <a:bodyPr/>
        <a:lstStyle/>
        <a:p>
          <a:endParaRPr lang="zh-CN" altLang="en-US"/>
        </a:p>
      </dgm:t>
    </dgm:pt>
    <dgm:pt modelId="{46506259-2580-4B94-9795-79C9598338B1}">
      <dgm:prSet phldrT="[文本]" custT="1"/>
      <dgm:spPr>
        <a:xfrm>
          <a:off x="5599084" y="1635025"/>
          <a:ext cx="2504521" cy="967676"/>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200" dirty="0">
              <a:solidFill>
                <a:srgbClr val="080808"/>
              </a:solidFill>
              <a:latin typeface="微软雅黑" pitchFamily="34" charset="-122"/>
              <a:ea typeface="微软雅黑" pitchFamily="34" charset="-122"/>
              <a:cs typeface="+mn-cs"/>
            </a:rPr>
            <a:t>支撑架、落地脚手架、悬挑脚手架</a:t>
          </a:r>
        </a:p>
      </dgm:t>
    </dgm:pt>
    <dgm:pt modelId="{09D5CE4B-6135-4191-BE03-70C5E46940C8}" type="parTrans" cxnId="{480833E1-CBD0-410F-AE59-B80553F21FBA}">
      <dgm:prSet/>
      <dgm:spPr>
        <a:xfrm rot="18695159">
          <a:off x="4422725" y="2627036"/>
          <a:ext cx="1414110" cy="41352"/>
        </a:xfrm>
        <a:custGeom>
          <a:avLst/>
          <a:gdLst/>
          <a:ahLst/>
          <a:cxnLst/>
          <a:rect l="0" t="0" r="0" b="0"/>
          <a:pathLst>
            <a:path>
              <a:moveTo>
                <a:pt x="0" y="20676"/>
              </a:moveTo>
              <a:lnTo>
                <a:pt x="1414110" y="20676"/>
              </a:lnTo>
            </a:path>
          </a:pathLst>
        </a:custGeom>
        <a:noFill/>
        <a:ln w="25400" cap="flat" cmpd="sng" algn="ctr">
          <a:solidFill>
            <a:srgbClr val="4AB1E4">
              <a:shade val="8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6CCFB100-BB83-43ED-9D02-55318CE40F4B}" type="sibTrans" cxnId="{480833E1-CBD0-410F-AE59-B80553F21FBA}">
      <dgm:prSet/>
      <dgm:spPr/>
      <dgm:t>
        <a:bodyPr/>
        <a:lstStyle/>
        <a:p>
          <a:endParaRPr lang="zh-CN" altLang="en-US"/>
        </a:p>
      </dgm:t>
    </dgm:pt>
    <dgm:pt modelId="{23DA98B6-4793-41C1-AEE3-0E1235958014}">
      <dgm:prSet phldrT="[文本]" custT="1"/>
      <dgm:spPr>
        <a:xfrm>
          <a:off x="5668578" y="3810620"/>
          <a:ext cx="2402771" cy="878546"/>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a:solidFill>
                <a:srgbClr val="080808"/>
              </a:solidFill>
              <a:latin typeface="微软雅黑" pitchFamily="34" charset="-122"/>
              <a:ea typeface="微软雅黑" pitchFamily="34" charset="-122"/>
              <a:cs typeface="+mn-cs"/>
            </a:rPr>
            <a:t>吊篮</a:t>
          </a:r>
        </a:p>
      </dgm:t>
    </dgm:pt>
    <dgm:pt modelId="{EC0682A5-0A86-47A7-90DB-44338099552D}" type="parTrans" cxnId="{145CFCEC-1CBF-4318-A853-95FF4823F121}">
      <dgm:prSet/>
      <dgm:spPr>
        <a:xfrm rot="2807700">
          <a:off x="4428269" y="3692551"/>
          <a:ext cx="1472517" cy="41352"/>
        </a:xfrm>
        <a:custGeom>
          <a:avLst/>
          <a:gdLst/>
          <a:ahLst/>
          <a:cxnLst/>
          <a:rect l="0" t="0" r="0" b="0"/>
          <a:pathLst>
            <a:path>
              <a:moveTo>
                <a:pt x="0" y="20676"/>
              </a:moveTo>
              <a:lnTo>
                <a:pt x="1472517" y="20676"/>
              </a:lnTo>
            </a:path>
          </a:pathLst>
        </a:custGeom>
        <a:noFill/>
        <a:ln w="25400" cap="flat" cmpd="sng" algn="ctr">
          <a:solidFill>
            <a:srgbClr val="4AB1E4">
              <a:shade val="8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ABEAADB5-5572-4D6C-9F5A-6CAD0E45BBC8}" type="sibTrans" cxnId="{145CFCEC-1CBF-4318-A853-95FF4823F121}">
      <dgm:prSet/>
      <dgm:spPr/>
      <dgm:t>
        <a:bodyPr/>
        <a:lstStyle/>
        <a:p>
          <a:endParaRPr lang="zh-CN" altLang="en-US"/>
        </a:p>
      </dgm:t>
    </dgm:pt>
    <dgm:pt modelId="{AA4391B6-B00D-4131-B671-B160A291BAB2}">
      <dgm:prSet phldrT="[文本]" custT="1"/>
      <dgm:spPr>
        <a:xfrm>
          <a:off x="5623232" y="2734165"/>
          <a:ext cx="2411374" cy="90033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a:solidFill>
                <a:srgbClr val="080808"/>
              </a:solidFill>
              <a:latin typeface="微软雅黑" pitchFamily="34" charset="-122"/>
              <a:ea typeface="微软雅黑" pitchFamily="34" charset="-122"/>
              <a:cs typeface="+mn-cs"/>
            </a:rPr>
            <a:t>爬架、爬模</a:t>
          </a:r>
        </a:p>
      </dgm:t>
    </dgm:pt>
    <dgm:pt modelId="{B1902D1A-C204-4C59-9812-E42A8A9EA618}" type="parTrans" cxnId="{1B0334C2-70DD-451F-BA23-6F5388C0597A}">
      <dgm:prSet/>
      <dgm:spPr>
        <a:xfrm rot="27753">
          <a:off x="4660461" y="3159772"/>
          <a:ext cx="962786" cy="41352"/>
        </a:xfrm>
        <a:custGeom>
          <a:avLst/>
          <a:gdLst/>
          <a:ahLst/>
          <a:cxnLst/>
          <a:rect l="0" t="0" r="0" b="0"/>
          <a:pathLst>
            <a:path>
              <a:moveTo>
                <a:pt x="0" y="20676"/>
              </a:moveTo>
              <a:lnTo>
                <a:pt x="962786" y="20676"/>
              </a:lnTo>
            </a:path>
          </a:pathLst>
        </a:custGeom>
        <a:noFill/>
        <a:ln w="25400" cap="flat" cmpd="sng" algn="ctr">
          <a:solidFill>
            <a:srgbClr val="4AB1E4">
              <a:shade val="8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65D3E569-F54C-4436-B813-FB6ADCECB099}" type="sibTrans" cxnId="{1B0334C2-70DD-451F-BA23-6F5388C0597A}">
      <dgm:prSet/>
      <dgm:spPr/>
      <dgm:t>
        <a:bodyPr/>
        <a:lstStyle/>
        <a:p>
          <a:endParaRPr lang="zh-CN" altLang="en-US"/>
        </a:p>
      </dgm:t>
    </dgm:pt>
    <dgm:pt modelId="{99857E91-E380-415D-9E30-A0314EBE65CB}" type="pres">
      <dgm:prSet presAssocID="{FA81E794-D3F7-4331-803E-A6F33D05AB95}" presName="diagram" presStyleCnt="0">
        <dgm:presLayoutVars>
          <dgm:chPref val="1"/>
          <dgm:dir/>
          <dgm:animOne val="branch"/>
          <dgm:animLvl val="lvl"/>
          <dgm:resizeHandles val="exact"/>
        </dgm:presLayoutVars>
      </dgm:prSet>
      <dgm:spPr/>
    </dgm:pt>
    <dgm:pt modelId="{211E0D37-BFF6-401D-8842-FF48BB94E242}" type="pres">
      <dgm:prSet presAssocID="{0A9C85CC-7FCF-4202-842D-11334978A8E9}" presName="root1" presStyleCnt="0"/>
      <dgm:spPr/>
    </dgm:pt>
    <dgm:pt modelId="{6F624AD2-E3B2-4356-A95F-ED98B3ED1B26}" type="pres">
      <dgm:prSet presAssocID="{0A9C85CC-7FCF-4202-842D-11334978A8E9}" presName="LevelOneTextNode" presStyleLbl="node0" presStyleIdx="0" presStyleCnt="1" custScaleX="76819" custScaleY="64385">
        <dgm:presLayoutVars>
          <dgm:chPref val="3"/>
        </dgm:presLayoutVars>
      </dgm:prSet>
      <dgm:spPr/>
    </dgm:pt>
    <dgm:pt modelId="{4ECD1535-36FD-4D60-801D-A2DD74C60196}" type="pres">
      <dgm:prSet presAssocID="{0A9C85CC-7FCF-4202-842D-11334978A8E9}" presName="level2hierChild" presStyleCnt="0"/>
      <dgm:spPr/>
    </dgm:pt>
    <dgm:pt modelId="{7D3786AE-EFCF-453E-9424-3C071ACD422D}" type="pres">
      <dgm:prSet presAssocID="{4446CCCC-83EE-432F-993D-937891F943A7}" presName="conn2-1" presStyleLbl="parChTrans1D2" presStyleIdx="0" presStyleCnt="2"/>
      <dgm:spPr/>
    </dgm:pt>
    <dgm:pt modelId="{4A801C67-6BD4-4C60-A8ED-434721BE8F8A}" type="pres">
      <dgm:prSet presAssocID="{4446CCCC-83EE-432F-993D-937891F943A7}" presName="connTx" presStyleLbl="parChTrans1D2" presStyleIdx="0" presStyleCnt="2"/>
      <dgm:spPr/>
    </dgm:pt>
    <dgm:pt modelId="{28015303-B21C-4A63-AD27-8B0C82337BDC}" type="pres">
      <dgm:prSet presAssocID="{06E76870-1EBA-4AC3-9ED4-E6E46F009C99}" presName="root2" presStyleCnt="0"/>
      <dgm:spPr/>
    </dgm:pt>
    <dgm:pt modelId="{37800150-9A39-4654-B819-DCACEF5CE184}" type="pres">
      <dgm:prSet presAssocID="{06E76870-1EBA-4AC3-9ED4-E6E46F009C99}" presName="LevelTwoTextNode" presStyleLbl="node2" presStyleIdx="0" presStyleCnt="2" custScaleX="78417" custScaleY="82932" custLinFactNeighborX="-2833" custLinFactNeighborY="-38520">
        <dgm:presLayoutVars>
          <dgm:chPref val="3"/>
        </dgm:presLayoutVars>
      </dgm:prSet>
      <dgm:spPr/>
    </dgm:pt>
    <dgm:pt modelId="{7FF7A813-20DE-4EFB-B39D-9E696E22C651}" type="pres">
      <dgm:prSet presAssocID="{06E76870-1EBA-4AC3-9ED4-E6E46F009C99}" presName="level3hierChild" presStyleCnt="0"/>
      <dgm:spPr/>
    </dgm:pt>
    <dgm:pt modelId="{62A0E0B4-19E5-48E8-8EA3-26158C9C1839}" type="pres">
      <dgm:prSet presAssocID="{36E2FA14-2ED4-490B-A1F2-03CB79935F60}" presName="conn2-1" presStyleLbl="parChTrans1D2" presStyleIdx="1" presStyleCnt="2"/>
      <dgm:spPr/>
    </dgm:pt>
    <dgm:pt modelId="{06BABAF4-34AE-44AB-AFCE-7DC9DCE439AD}" type="pres">
      <dgm:prSet presAssocID="{36E2FA14-2ED4-490B-A1F2-03CB79935F60}" presName="connTx" presStyleLbl="parChTrans1D2" presStyleIdx="1" presStyleCnt="2"/>
      <dgm:spPr/>
    </dgm:pt>
    <dgm:pt modelId="{CE7D2A2A-698C-49A0-A9A7-75E6C83BE41E}" type="pres">
      <dgm:prSet presAssocID="{10C70D22-D531-477F-9A33-040D7D2E0E9F}" presName="root2" presStyleCnt="0"/>
      <dgm:spPr/>
    </dgm:pt>
    <dgm:pt modelId="{6D0E269C-DAA0-4DC4-8FBC-87701133FF2D}" type="pres">
      <dgm:prSet presAssocID="{10C70D22-D531-477F-9A33-040D7D2E0E9F}" presName="LevelTwoTextNode" presStyleLbl="node2" presStyleIdx="1" presStyleCnt="2" custScaleX="73884" custScaleY="84548" custLinFactNeighborX="-2833" custLinFactNeighborY="31395">
        <dgm:presLayoutVars>
          <dgm:chPref val="3"/>
        </dgm:presLayoutVars>
      </dgm:prSet>
      <dgm:spPr/>
    </dgm:pt>
    <dgm:pt modelId="{14091B16-F579-4854-A25F-53A785E7D6D9}" type="pres">
      <dgm:prSet presAssocID="{10C70D22-D531-477F-9A33-040D7D2E0E9F}" presName="level3hierChild" presStyleCnt="0"/>
      <dgm:spPr/>
    </dgm:pt>
    <dgm:pt modelId="{A4B27F18-02AB-4D14-8DA6-50E9155C8B40}" type="pres">
      <dgm:prSet presAssocID="{09D5CE4B-6135-4191-BE03-70C5E46940C8}" presName="conn2-1" presStyleLbl="parChTrans1D3" presStyleIdx="0" presStyleCnt="3"/>
      <dgm:spPr/>
    </dgm:pt>
    <dgm:pt modelId="{111F9ADC-0D78-4986-8966-B72693D9B7AC}" type="pres">
      <dgm:prSet presAssocID="{09D5CE4B-6135-4191-BE03-70C5E46940C8}" presName="connTx" presStyleLbl="parChTrans1D3" presStyleIdx="0" presStyleCnt="3"/>
      <dgm:spPr/>
    </dgm:pt>
    <dgm:pt modelId="{CBF9172F-1BFF-4993-A6D4-20CB4F6FDE06}" type="pres">
      <dgm:prSet presAssocID="{46506259-2580-4B94-9795-79C9598338B1}" presName="root2" presStyleCnt="0"/>
      <dgm:spPr/>
    </dgm:pt>
    <dgm:pt modelId="{66F93032-FC86-415B-A4BD-400E6EE274C2}" type="pres">
      <dgm:prSet presAssocID="{46506259-2580-4B94-9795-79C9598338B1}" presName="LevelTwoTextNode" presStyleLbl="node3" presStyleIdx="0" presStyleCnt="3" custScaleX="101018" custScaleY="78061" custLinFactNeighborX="-4975" custLinFactNeighborY="32822">
        <dgm:presLayoutVars>
          <dgm:chPref val="3"/>
        </dgm:presLayoutVars>
      </dgm:prSet>
      <dgm:spPr/>
    </dgm:pt>
    <dgm:pt modelId="{C5AD2F3A-BD0B-437D-B14A-DCAEDADE5153}" type="pres">
      <dgm:prSet presAssocID="{46506259-2580-4B94-9795-79C9598338B1}" presName="level3hierChild" presStyleCnt="0"/>
      <dgm:spPr/>
    </dgm:pt>
    <dgm:pt modelId="{B7E0E3E2-0098-4045-A4AF-41DE0A8A5D99}" type="pres">
      <dgm:prSet presAssocID="{B1902D1A-C204-4C59-9812-E42A8A9EA618}" presName="conn2-1" presStyleLbl="parChTrans1D3" presStyleIdx="1" presStyleCnt="3"/>
      <dgm:spPr/>
    </dgm:pt>
    <dgm:pt modelId="{B180B371-77A0-434A-A1F9-87AF1FD3E204}" type="pres">
      <dgm:prSet presAssocID="{B1902D1A-C204-4C59-9812-E42A8A9EA618}" presName="connTx" presStyleLbl="parChTrans1D3" presStyleIdx="1" presStyleCnt="3"/>
      <dgm:spPr/>
    </dgm:pt>
    <dgm:pt modelId="{C08490A3-4552-4184-AF13-16F2D0314D79}" type="pres">
      <dgm:prSet presAssocID="{AA4391B6-B00D-4131-B671-B160A291BAB2}" presName="root2" presStyleCnt="0"/>
      <dgm:spPr/>
    </dgm:pt>
    <dgm:pt modelId="{6989A662-E51B-423D-9B62-35F3FCC5CFA5}" type="pres">
      <dgm:prSet presAssocID="{AA4391B6-B00D-4131-B671-B160A291BAB2}" presName="LevelTwoTextNode" presStyleLbl="node3" presStyleIdx="1" presStyleCnt="3" custScaleX="97261" custScaleY="72629" custLinFactNeighborX="-4001" custLinFactNeighborY="28427">
        <dgm:presLayoutVars>
          <dgm:chPref val="3"/>
        </dgm:presLayoutVars>
      </dgm:prSet>
      <dgm:spPr/>
    </dgm:pt>
    <dgm:pt modelId="{8698221C-4F53-42B4-9452-E2831E1B09C7}" type="pres">
      <dgm:prSet presAssocID="{AA4391B6-B00D-4131-B671-B160A291BAB2}" presName="level3hierChild" presStyleCnt="0"/>
      <dgm:spPr/>
    </dgm:pt>
    <dgm:pt modelId="{E039EE7D-11D2-45B9-AFD7-B8AB0C3BAB36}" type="pres">
      <dgm:prSet presAssocID="{EC0682A5-0A86-47A7-90DB-44338099552D}" presName="conn2-1" presStyleLbl="parChTrans1D3" presStyleIdx="2" presStyleCnt="3"/>
      <dgm:spPr/>
    </dgm:pt>
    <dgm:pt modelId="{87B68F20-52E6-433F-A927-D5247A6390D0}" type="pres">
      <dgm:prSet presAssocID="{EC0682A5-0A86-47A7-90DB-44338099552D}" presName="connTx" presStyleLbl="parChTrans1D3" presStyleIdx="2" presStyleCnt="3"/>
      <dgm:spPr/>
    </dgm:pt>
    <dgm:pt modelId="{50FFDA23-2304-4DE8-98C9-82E35B7A8318}" type="pres">
      <dgm:prSet presAssocID="{23DA98B6-4793-41C1-AEE3-0E1235958014}" presName="root2" presStyleCnt="0"/>
      <dgm:spPr/>
    </dgm:pt>
    <dgm:pt modelId="{71886715-BEC6-4E5F-9DFD-E32D700C7DE0}" type="pres">
      <dgm:prSet presAssocID="{23DA98B6-4793-41C1-AEE3-0E1235958014}" presName="LevelTwoTextNode" presStyleLbl="node3" presStyleIdx="2" presStyleCnt="3" custScaleX="96914" custScaleY="70871" custLinFactNeighborX="-2172" custLinFactNeighborY="27634">
        <dgm:presLayoutVars>
          <dgm:chPref val="3"/>
        </dgm:presLayoutVars>
      </dgm:prSet>
      <dgm:spPr/>
    </dgm:pt>
    <dgm:pt modelId="{0714F55E-A6D5-4445-9C26-DE005E2C5FEA}" type="pres">
      <dgm:prSet presAssocID="{23DA98B6-4793-41C1-AEE3-0E1235958014}" presName="level3hierChild" presStyleCnt="0"/>
      <dgm:spPr/>
    </dgm:pt>
  </dgm:ptLst>
  <dgm:cxnLst>
    <dgm:cxn modelId="{180B8E30-287F-4B9E-92B3-6B8B1C958FD2}" type="presOf" srcId="{09D5CE4B-6135-4191-BE03-70C5E46940C8}" destId="{A4B27F18-02AB-4D14-8DA6-50E9155C8B40}" srcOrd="0" destOrd="0" presId="urn:microsoft.com/office/officeart/2005/8/layout/hierarchy2"/>
    <dgm:cxn modelId="{D5425734-BA2D-4EBD-8181-8E6CDAD88B90}" type="presOf" srcId="{46506259-2580-4B94-9795-79C9598338B1}" destId="{66F93032-FC86-415B-A4BD-400E6EE274C2}" srcOrd="0" destOrd="0" presId="urn:microsoft.com/office/officeart/2005/8/layout/hierarchy2"/>
    <dgm:cxn modelId="{686D3235-A252-48BE-A82C-87C1C6A99111}" type="presOf" srcId="{AA4391B6-B00D-4131-B671-B160A291BAB2}" destId="{6989A662-E51B-423D-9B62-35F3FCC5CFA5}" srcOrd="0" destOrd="0" presId="urn:microsoft.com/office/officeart/2005/8/layout/hierarchy2"/>
    <dgm:cxn modelId="{7DEEA635-C716-4F8A-A492-942E21DD39D3}" type="presOf" srcId="{B1902D1A-C204-4C59-9812-E42A8A9EA618}" destId="{B180B371-77A0-434A-A1F9-87AF1FD3E204}" srcOrd="1" destOrd="0" presId="urn:microsoft.com/office/officeart/2005/8/layout/hierarchy2"/>
    <dgm:cxn modelId="{DCE82B3E-98F2-4391-9744-546AE39A17D6}" type="presOf" srcId="{06E76870-1EBA-4AC3-9ED4-E6E46F009C99}" destId="{37800150-9A39-4654-B819-DCACEF5CE184}" srcOrd="0" destOrd="0" presId="urn:microsoft.com/office/officeart/2005/8/layout/hierarchy2"/>
    <dgm:cxn modelId="{F1D5893F-2958-46A9-8862-A2EDF25AD37E}" srcId="{0A9C85CC-7FCF-4202-842D-11334978A8E9}" destId="{10C70D22-D531-477F-9A33-040D7D2E0E9F}" srcOrd="1" destOrd="0" parTransId="{36E2FA14-2ED4-490B-A1F2-03CB79935F60}" sibTransId="{55C6AD4A-E076-4717-8FA0-469B4E7D0406}"/>
    <dgm:cxn modelId="{66FAC13F-3954-4F75-8712-0C023DE0E396}" type="presOf" srcId="{FA81E794-D3F7-4331-803E-A6F33D05AB95}" destId="{99857E91-E380-415D-9E30-A0314EBE65CB}" srcOrd="0" destOrd="0" presId="urn:microsoft.com/office/officeart/2005/8/layout/hierarchy2"/>
    <dgm:cxn modelId="{CA040349-FDCA-491C-B8D3-E9C40517122A}" type="presOf" srcId="{EC0682A5-0A86-47A7-90DB-44338099552D}" destId="{E039EE7D-11D2-45B9-AFD7-B8AB0C3BAB36}" srcOrd="0" destOrd="0" presId="urn:microsoft.com/office/officeart/2005/8/layout/hierarchy2"/>
    <dgm:cxn modelId="{C5B68E50-0C18-4A97-AF5E-6CDEC7AC4148}" srcId="{FA81E794-D3F7-4331-803E-A6F33D05AB95}" destId="{0A9C85CC-7FCF-4202-842D-11334978A8E9}" srcOrd="0" destOrd="0" parTransId="{F8884867-FD21-4F67-8063-1CED952E87E1}" sibTransId="{E0358270-D22F-4B0A-B5D4-5E054942FE24}"/>
    <dgm:cxn modelId="{D23D3D84-C7C6-4510-89E0-CF462AC35A38}" type="presOf" srcId="{36E2FA14-2ED4-490B-A1F2-03CB79935F60}" destId="{06BABAF4-34AE-44AB-AFCE-7DC9DCE439AD}" srcOrd="1" destOrd="0" presId="urn:microsoft.com/office/officeart/2005/8/layout/hierarchy2"/>
    <dgm:cxn modelId="{DB95C087-5FDF-4578-B036-0C9E3378117D}" srcId="{0A9C85CC-7FCF-4202-842D-11334978A8E9}" destId="{06E76870-1EBA-4AC3-9ED4-E6E46F009C99}" srcOrd="0" destOrd="0" parTransId="{4446CCCC-83EE-432F-993D-937891F943A7}" sibTransId="{9ACB5619-914C-48B2-9F5B-A8F35D579BB6}"/>
    <dgm:cxn modelId="{5C7BDD89-ED86-49E8-90E0-442C2212F783}" type="presOf" srcId="{EC0682A5-0A86-47A7-90DB-44338099552D}" destId="{87B68F20-52E6-433F-A927-D5247A6390D0}" srcOrd="1" destOrd="0" presId="urn:microsoft.com/office/officeart/2005/8/layout/hierarchy2"/>
    <dgm:cxn modelId="{DD189F98-AFDD-44E0-BBD9-9FD801075F8D}" type="presOf" srcId="{0A9C85CC-7FCF-4202-842D-11334978A8E9}" destId="{6F624AD2-E3B2-4356-A95F-ED98B3ED1B26}" srcOrd="0" destOrd="0" presId="urn:microsoft.com/office/officeart/2005/8/layout/hierarchy2"/>
    <dgm:cxn modelId="{DC76DEB0-DFBB-45D6-8874-EF5A69EF9197}" type="presOf" srcId="{4446CCCC-83EE-432F-993D-937891F943A7}" destId="{7D3786AE-EFCF-453E-9424-3C071ACD422D}" srcOrd="0" destOrd="0" presId="urn:microsoft.com/office/officeart/2005/8/layout/hierarchy2"/>
    <dgm:cxn modelId="{B1BB55BA-9FEE-44AA-B87F-488CB2C04389}" type="presOf" srcId="{23DA98B6-4793-41C1-AEE3-0E1235958014}" destId="{71886715-BEC6-4E5F-9DFD-E32D700C7DE0}" srcOrd="0" destOrd="0" presId="urn:microsoft.com/office/officeart/2005/8/layout/hierarchy2"/>
    <dgm:cxn modelId="{1B0334C2-70DD-451F-BA23-6F5388C0597A}" srcId="{10C70D22-D531-477F-9A33-040D7D2E0E9F}" destId="{AA4391B6-B00D-4131-B671-B160A291BAB2}" srcOrd="1" destOrd="0" parTransId="{B1902D1A-C204-4C59-9812-E42A8A9EA618}" sibTransId="{65D3E569-F54C-4436-B813-FB6ADCECB099}"/>
    <dgm:cxn modelId="{F46A5DCA-A31A-41C5-A897-66F3EBB5EE3B}" type="presOf" srcId="{36E2FA14-2ED4-490B-A1F2-03CB79935F60}" destId="{62A0E0B4-19E5-48E8-8EA3-26158C9C1839}" srcOrd="0" destOrd="0" presId="urn:microsoft.com/office/officeart/2005/8/layout/hierarchy2"/>
    <dgm:cxn modelId="{F9B5D3DB-423C-41B8-B975-142882543220}" type="presOf" srcId="{B1902D1A-C204-4C59-9812-E42A8A9EA618}" destId="{B7E0E3E2-0098-4045-A4AF-41DE0A8A5D99}" srcOrd="0" destOrd="0" presId="urn:microsoft.com/office/officeart/2005/8/layout/hierarchy2"/>
    <dgm:cxn modelId="{480833E1-CBD0-410F-AE59-B80553F21FBA}" srcId="{10C70D22-D531-477F-9A33-040D7D2E0E9F}" destId="{46506259-2580-4B94-9795-79C9598338B1}" srcOrd="0" destOrd="0" parTransId="{09D5CE4B-6135-4191-BE03-70C5E46940C8}" sibTransId="{6CCFB100-BB83-43ED-9D02-55318CE40F4B}"/>
    <dgm:cxn modelId="{145CFCEC-1CBF-4318-A853-95FF4823F121}" srcId="{10C70D22-D531-477F-9A33-040D7D2E0E9F}" destId="{23DA98B6-4793-41C1-AEE3-0E1235958014}" srcOrd="2" destOrd="0" parTransId="{EC0682A5-0A86-47A7-90DB-44338099552D}" sibTransId="{ABEAADB5-5572-4D6C-9F5A-6CAD0E45BBC8}"/>
    <dgm:cxn modelId="{B5587FED-FE66-489F-BD77-4758177CEFF7}" type="presOf" srcId="{09D5CE4B-6135-4191-BE03-70C5E46940C8}" destId="{111F9ADC-0D78-4986-8966-B72693D9B7AC}" srcOrd="1" destOrd="0" presId="urn:microsoft.com/office/officeart/2005/8/layout/hierarchy2"/>
    <dgm:cxn modelId="{D0A6FBF2-8C34-4F32-84AE-CA4EFF76A8DE}" type="presOf" srcId="{4446CCCC-83EE-432F-993D-937891F943A7}" destId="{4A801C67-6BD4-4C60-A8ED-434721BE8F8A}" srcOrd="1" destOrd="0" presId="urn:microsoft.com/office/officeart/2005/8/layout/hierarchy2"/>
    <dgm:cxn modelId="{DEDF52FB-B385-4EDD-97B6-F427683AAC18}" type="presOf" srcId="{10C70D22-D531-477F-9A33-040D7D2E0E9F}" destId="{6D0E269C-DAA0-4DC4-8FBC-87701133FF2D}" srcOrd="0" destOrd="0" presId="urn:microsoft.com/office/officeart/2005/8/layout/hierarchy2"/>
    <dgm:cxn modelId="{68C0DC3F-9DC7-4A7F-B973-0B5621903600}" type="presParOf" srcId="{99857E91-E380-415D-9E30-A0314EBE65CB}" destId="{211E0D37-BFF6-401D-8842-FF48BB94E242}" srcOrd="0" destOrd="0" presId="urn:microsoft.com/office/officeart/2005/8/layout/hierarchy2"/>
    <dgm:cxn modelId="{04BC94EA-E0ED-4CAE-A506-EBB0031A70E8}" type="presParOf" srcId="{211E0D37-BFF6-401D-8842-FF48BB94E242}" destId="{6F624AD2-E3B2-4356-A95F-ED98B3ED1B26}" srcOrd="0" destOrd="0" presId="urn:microsoft.com/office/officeart/2005/8/layout/hierarchy2"/>
    <dgm:cxn modelId="{690B92BF-2ACC-4388-945F-AF6371C24E21}" type="presParOf" srcId="{211E0D37-BFF6-401D-8842-FF48BB94E242}" destId="{4ECD1535-36FD-4D60-801D-A2DD74C60196}" srcOrd="1" destOrd="0" presId="urn:microsoft.com/office/officeart/2005/8/layout/hierarchy2"/>
    <dgm:cxn modelId="{B649712D-164C-446B-9F95-C0006DBE6BC3}" type="presParOf" srcId="{4ECD1535-36FD-4D60-801D-A2DD74C60196}" destId="{7D3786AE-EFCF-453E-9424-3C071ACD422D}" srcOrd="0" destOrd="0" presId="urn:microsoft.com/office/officeart/2005/8/layout/hierarchy2"/>
    <dgm:cxn modelId="{C04E9CD6-C208-4823-A218-EBD974AAA02A}" type="presParOf" srcId="{7D3786AE-EFCF-453E-9424-3C071ACD422D}" destId="{4A801C67-6BD4-4C60-A8ED-434721BE8F8A}" srcOrd="0" destOrd="0" presId="urn:microsoft.com/office/officeart/2005/8/layout/hierarchy2"/>
    <dgm:cxn modelId="{49F94E07-6779-46F3-86FC-5B37B40800C7}" type="presParOf" srcId="{4ECD1535-36FD-4D60-801D-A2DD74C60196}" destId="{28015303-B21C-4A63-AD27-8B0C82337BDC}" srcOrd="1" destOrd="0" presId="urn:microsoft.com/office/officeart/2005/8/layout/hierarchy2"/>
    <dgm:cxn modelId="{80F42084-F094-44BF-A936-9D205A5F085D}" type="presParOf" srcId="{28015303-B21C-4A63-AD27-8B0C82337BDC}" destId="{37800150-9A39-4654-B819-DCACEF5CE184}" srcOrd="0" destOrd="0" presId="urn:microsoft.com/office/officeart/2005/8/layout/hierarchy2"/>
    <dgm:cxn modelId="{063B2994-88EF-4C14-8303-1F393780EBEC}" type="presParOf" srcId="{28015303-B21C-4A63-AD27-8B0C82337BDC}" destId="{7FF7A813-20DE-4EFB-B39D-9E696E22C651}" srcOrd="1" destOrd="0" presId="urn:microsoft.com/office/officeart/2005/8/layout/hierarchy2"/>
    <dgm:cxn modelId="{435F2F22-19CB-494D-8F29-8F46C5807DB9}" type="presParOf" srcId="{4ECD1535-36FD-4D60-801D-A2DD74C60196}" destId="{62A0E0B4-19E5-48E8-8EA3-26158C9C1839}" srcOrd="2" destOrd="0" presId="urn:microsoft.com/office/officeart/2005/8/layout/hierarchy2"/>
    <dgm:cxn modelId="{D9ACC758-FE34-4883-B97A-D37C4DD59FB8}" type="presParOf" srcId="{62A0E0B4-19E5-48E8-8EA3-26158C9C1839}" destId="{06BABAF4-34AE-44AB-AFCE-7DC9DCE439AD}" srcOrd="0" destOrd="0" presId="urn:microsoft.com/office/officeart/2005/8/layout/hierarchy2"/>
    <dgm:cxn modelId="{FBD5D9E4-D1B1-4879-AC96-1F395FD23EDE}" type="presParOf" srcId="{4ECD1535-36FD-4D60-801D-A2DD74C60196}" destId="{CE7D2A2A-698C-49A0-A9A7-75E6C83BE41E}" srcOrd="3" destOrd="0" presId="urn:microsoft.com/office/officeart/2005/8/layout/hierarchy2"/>
    <dgm:cxn modelId="{CCC2E5C4-EB10-4EAC-8094-6B939F3E2A58}" type="presParOf" srcId="{CE7D2A2A-698C-49A0-A9A7-75E6C83BE41E}" destId="{6D0E269C-DAA0-4DC4-8FBC-87701133FF2D}" srcOrd="0" destOrd="0" presId="urn:microsoft.com/office/officeart/2005/8/layout/hierarchy2"/>
    <dgm:cxn modelId="{63EF23C6-436C-451D-B04F-ADAA6BC272F7}" type="presParOf" srcId="{CE7D2A2A-698C-49A0-A9A7-75E6C83BE41E}" destId="{14091B16-F579-4854-A25F-53A785E7D6D9}" srcOrd="1" destOrd="0" presId="urn:microsoft.com/office/officeart/2005/8/layout/hierarchy2"/>
    <dgm:cxn modelId="{FD5664EF-FDEF-4D47-AEB6-F64A35E10D4B}" type="presParOf" srcId="{14091B16-F579-4854-A25F-53A785E7D6D9}" destId="{A4B27F18-02AB-4D14-8DA6-50E9155C8B40}" srcOrd="0" destOrd="0" presId="urn:microsoft.com/office/officeart/2005/8/layout/hierarchy2"/>
    <dgm:cxn modelId="{50F1C67A-899D-4B5C-8840-F70A3D8A2B36}" type="presParOf" srcId="{A4B27F18-02AB-4D14-8DA6-50E9155C8B40}" destId="{111F9ADC-0D78-4986-8966-B72693D9B7AC}" srcOrd="0" destOrd="0" presId="urn:microsoft.com/office/officeart/2005/8/layout/hierarchy2"/>
    <dgm:cxn modelId="{73125AC9-3897-443C-855C-070D6F4B986A}" type="presParOf" srcId="{14091B16-F579-4854-A25F-53A785E7D6D9}" destId="{CBF9172F-1BFF-4993-A6D4-20CB4F6FDE06}" srcOrd="1" destOrd="0" presId="urn:microsoft.com/office/officeart/2005/8/layout/hierarchy2"/>
    <dgm:cxn modelId="{B0A51156-E706-4A19-8172-9FB482FB58A5}" type="presParOf" srcId="{CBF9172F-1BFF-4993-A6D4-20CB4F6FDE06}" destId="{66F93032-FC86-415B-A4BD-400E6EE274C2}" srcOrd="0" destOrd="0" presId="urn:microsoft.com/office/officeart/2005/8/layout/hierarchy2"/>
    <dgm:cxn modelId="{75A11D6E-A81A-4EC6-9347-39B04B47184B}" type="presParOf" srcId="{CBF9172F-1BFF-4993-A6D4-20CB4F6FDE06}" destId="{C5AD2F3A-BD0B-437D-B14A-DCAEDADE5153}" srcOrd="1" destOrd="0" presId="urn:microsoft.com/office/officeart/2005/8/layout/hierarchy2"/>
    <dgm:cxn modelId="{F6B0A143-4EA5-404E-B4D4-F691AF299229}" type="presParOf" srcId="{14091B16-F579-4854-A25F-53A785E7D6D9}" destId="{B7E0E3E2-0098-4045-A4AF-41DE0A8A5D99}" srcOrd="2" destOrd="0" presId="urn:microsoft.com/office/officeart/2005/8/layout/hierarchy2"/>
    <dgm:cxn modelId="{3FF9F85A-05AD-42D4-A32D-D821064E47BD}" type="presParOf" srcId="{B7E0E3E2-0098-4045-A4AF-41DE0A8A5D99}" destId="{B180B371-77A0-434A-A1F9-87AF1FD3E204}" srcOrd="0" destOrd="0" presId="urn:microsoft.com/office/officeart/2005/8/layout/hierarchy2"/>
    <dgm:cxn modelId="{1E524C42-5964-4266-831A-A783FE96FEAF}" type="presParOf" srcId="{14091B16-F579-4854-A25F-53A785E7D6D9}" destId="{C08490A3-4552-4184-AF13-16F2D0314D79}" srcOrd="3" destOrd="0" presId="urn:microsoft.com/office/officeart/2005/8/layout/hierarchy2"/>
    <dgm:cxn modelId="{64AF5131-9466-4018-A960-F40D87EBE9D2}" type="presParOf" srcId="{C08490A3-4552-4184-AF13-16F2D0314D79}" destId="{6989A662-E51B-423D-9B62-35F3FCC5CFA5}" srcOrd="0" destOrd="0" presId="urn:microsoft.com/office/officeart/2005/8/layout/hierarchy2"/>
    <dgm:cxn modelId="{01C1EB51-8D32-4ADF-B91C-BD8F8744CEDE}" type="presParOf" srcId="{C08490A3-4552-4184-AF13-16F2D0314D79}" destId="{8698221C-4F53-42B4-9452-E2831E1B09C7}" srcOrd="1" destOrd="0" presId="urn:microsoft.com/office/officeart/2005/8/layout/hierarchy2"/>
    <dgm:cxn modelId="{2B1C75C5-91A6-464C-9551-79822BE9A4A8}" type="presParOf" srcId="{14091B16-F579-4854-A25F-53A785E7D6D9}" destId="{E039EE7D-11D2-45B9-AFD7-B8AB0C3BAB36}" srcOrd="4" destOrd="0" presId="urn:microsoft.com/office/officeart/2005/8/layout/hierarchy2"/>
    <dgm:cxn modelId="{9769C20E-8C2D-4798-BFAE-120E2A5146C2}" type="presParOf" srcId="{E039EE7D-11D2-45B9-AFD7-B8AB0C3BAB36}" destId="{87B68F20-52E6-433F-A927-D5247A6390D0}" srcOrd="0" destOrd="0" presId="urn:microsoft.com/office/officeart/2005/8/layout/hierarchy2"/>
    <dgm:cxn modelId="{C9DE2139-918B-4276-ADF0-7DBB74A6CDE1}" type="presParOf" srcId="{14091B16-F579-4854-A25F-53A785E7D6D9}" destId="{50FFDA23-2304-4DE8-98C9-82E35B7A8318}" srcOrd="5" destOrd="0" presId="urn:microsoft.com/office/officeart/2005/8/layout/hierarchy2"/>
    <dgm:cxn modelId="{546CD17E-9980-468A-8F0D-9D98438AF057}" type="presParOf" srcId="{50FFDA23-2304-4DE8-98C9-82E35B7A8318}" destId="{71886715-BEC6-4E5F-9DFD-E32D700C7DE0}" srcOrd="0" destOrd="0" presId="urn:microsoft.com/office/officeart/2005/8/layout/hierarchy2"/>
    <dgm:cxn modelId="{4E2EC25E-48EB-4682-94E9-CDB1B4BF2176}" type="presParOf" srcId="{50FFDA23-2304-4DE8-98C9-82E35B7A8318}" destId="{0714F55E-A6D5-4445-9C26-DE005E2C5FE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F17298-BF2D-477C-AF8F-17A8F54C4940}" type="doc">
      <dgm:prSet loTypeId="urn:microsoft.com/office/officeart/2005/8/layout/matrix1" loCatId="matrix" qsTypeId="urn:microsoft.com/office/officeart/2005/8/quickstyle/3d3" qsCatId="3D" csTypeId="urn:microsoft.com/office/officeart/2005/8/colors/accent1_2#4" csCatId="accent1" phldr="1"/>
      <dgm:spPr/>
      <dgm:t>
        <a:bodyPr/>
        <a:lstStyle/>
        <a:p>
          <a:endParaRPr lang="zh-CN" altLang="en-US"/>
        </a:p>
      </dgm:t>
    </dgm:pt>
    <dgm:pt modelId="{7720B1FA-2596-4810-A259-350B8781598C}">
      <dgm:prSet phldrT="[文本]" custT="1"/>
      <dgm:spPr>
        <a:xfrm>
          <a:off x="2900357" y="1776414"/>
          <a:ext cx="2428884" cy="1476371"/>
        </a:xfrm>
        <a:prstGeom prst="roundRect">
          <a:avLst/>
        </a:prstGeom>
        <a:solidFill>
          <a:srgbClr val="4AB1E4">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zh-CN" altLang="en-US" sz="2800" dirty="0">
              <a:solidFill>
                <a:srgbClr val="080808">
                  <a:hueOff val="0"/>
                  <a:satOff val="0"/>
                  <a:lumOff val="0"/>
                  <a:alphaOff val="0"/>
                </a:srgbClr>
              </a:solidFill>
              <a:latin typeface="微软雅黑" pitchFamily="34" charset="-122"/>
              <a:ea typeface="微软雅黑" pitchFamily="34" charset="-122"/>
              <a:cs typeface="+mn-cs"/>
            </a:rPr>
            <a:t>专家组成员</a:t>
          </a:r>
        </a:p>
      </dgm:t>
    </dgm:pt>
    <dgm:pt modelId="{367F9AF9-A8D0-4C20-B4AA-F96605C7392A}" type="parTrans" cxnId="{5E7D0F7B-F06A-435F-AF00-A192D1337770}">
      <dgm:prSet/>
      <dgm:spPr/>
      <dgm:t>
        <a:bodyPr/>
        <a:lstStyle/>
        <a:p>
          <a:endParaRPr lang="zh-CN" altLang="en-US"/>
        </a:p>
      </dgm:t>
    </dgm:pt>
    <dgm:pt modelId="{68889B60-DC36-4A31-80EB-02F45DF94768}" type="sibTrans" cxnId="{5E7D0F7B-F06A-435F-AF00-A192D1337770}">
      <dgm:prSet/>
      <dgm:spPr/>
      <dgm:t>
        <a:bodyPr/>
        <a:lstStyle/>
        <a:p>
          <a:endParaRPr lang="zh-CN" altLang="en-US"/>
        </a:p>
      </dgm:t>
    </dgm:pt>
    <dgm:pt modelId="{61427269-499D-404C-BADA-36E734F1613E}">
      <dgm:prSet phldrT="[文本]" custT="1"/>
      <dgm:spPr>
        <a:xfrm rot="16200000">
          <a:off x="800100" y="-800100"/>
          <a:ext cx="2514599" cy="4114800"/>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sz="2800" dirty="0">
              <a:solidFill>
                <a:srgbClr val="FFFFFF"/>
              </a:solidFill>
              <a:latin typeface="微软雅黑" pitchFamily="34" charset="-122"/>
              <a:ea typeface="微软雅黑" pitchFamily="34" charset="-122"/>
              <a:cs typeface="+mn-cs"/>
            </a:rPr>
            <a:t>建设单位项目负责人或技术负责人</a:t>
          </a:r>
        </a:p>
      </dgm:t>
    </dgm:pt>
    <dgm:pt modelId="{9E97A6E6-4906-4BC0-BF4D-F6A51028EA7F}" type="parTrans" cxnId="{FF2DD356-E15C-4977-9A89-C66A1CEF4B59}">
      <dgm:prSet/>
      <dgm:spPr/>
      <dgm:t>
        <a:bodyPr/>
        <a:lstStyle/>
        <a:p>
          <a:endParaRPr lang="zh-CN" altLang="en-US"/>
        </a:p>
      </dgm:t>
    </dgm:pt>
    <dgm:pt modelId="{5F528932-9664-4803-8EEB-6F44B33A6E2E}" type="sibTrans" cxnId="{FF2DD356-E15C-4977-9A89-C66A1CEF4B59}">
      <dgm:prSet/>
      <dgm:spPr/>
      <dgm:t>
        <a:bodyPr/>
        <a:lstStyle/>
        <a:p>
          <a:endParaRPr lang="zh-CN" altLang="en-US"/>
        </a:p>
      </dgm:t>
    </dgm:pt>
    <dgm:pt modelId="{A385CA92-350E-425C-A8E7-398BB1A4E080}">
      <dgm:prSet phldrT="[文本]"/>
      <dgm:spPr>
        <a:xfrm>
          <a:off x="4114800" y="0"/>
          <a:ext cx="4114800" cy="2514599"/>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dirty="0">
              <a:solidFill>
                <a:srgbClr val="FFFFFF"/>
              </a:solidFill>
              <a:latin typeface="微软雅黑" pitchFamily="34" charset="-122"/>
              <a:ea typeface="微软雅黑" pitchFamily="34" charset="-122"/>
              <a:cs typeface="+mn-cs"/>
            </a:rPr>
            <a:t>施工单位分管安全的负责人、技术负责人、项目负责人、项目技术负责人、专项方案编织人员、项目专职安全生产管理人员</a:t>
          </a:r>
        </a:p>
      </dgm:t>
    </dgm:pt>
    <dgm:pt modelId="{E0560CC9-3C67-49BD-AC1A-221ADF068823}" type="parTrans" cxnId="{B05C4516-C56C-4C0B-AA94-75265DCC981A}">
      <dgm:prSet/>
      <dgm:spPr/>
      <dgm:t>
        <a:bodyPr/>
        <a:lstStyle/>
        <a:p>
          <a:endParaRPr lang="zh-CN" altLang="en-US"/>
        </a:p>
      </dgm:t>
    </dgm:pt>
    <dgm:pt modelId="{13ACC6F6-9F44-4300-B04C-2196FB78338E}" type="sibTrans" cxnId="{B05C4516-C56C-4C0B-AA94-75265DCC981A}">
      <dgm:prSet/>
      <dgm:spPr/>
      <dgm:t>
        <a:bodyPr/>
        <a:lstStyle/>
        <a:p>
          <a:endParaRPr lang="zh-CN" altLang="en-US"/>
        </a:p>
      </dgm:t>
    </dgm:pt>
    <dgm:pt modelId="{B88DCB13-C4F1-4942-8272-10C4166C592F}">
      <dgm:prSet phldrT="[文本]" custT="1"/>
      <dgm:spPr>
        <a:xfrm rot="10800000">
          <a:off x="0" y="2514599"/>
          <a:ext cx="4114800" cy="2514599"/>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sz="2800" dirty="0">
              <a:solidFill>
                <a:srgbClr val="FFFFFF"/>
              </a:solidFill>
              <a:latin typeface="微软雅黑" pitchFamily="34" charset="-122"/>
              <a:ea typeface="微软雅黑" pitchFamily="34" charset="-122"/>
              <a:cs typeface="+mn-cs"/>
            </a:rPr>
            <a:t>监理单位项目总监理工程师及相关人员</a:t>
          </a:r>
        </a:p>
      </dgm:t>
    </dgm:pt>
    <dgm:pt modelId="{6E3A338A-B95F-4439-8830-8F178D995C29}" type="parTrans" cxnId="{DB29AAF5-7F01-4E34-989F-045917F8F188}">
      <dgm:prSet/>
      <dgm:spPr/>
      <dgm:t>
        <a:bodyPr/>
        <a:lstStyle/>
        <a:p>
          <a:endParaRPr lang="zh-CN" altLang="en-US"/>
        </a:p>
      </dgm:t>
    </dgm:pt>
    <dgm:pt modelId="{E9349B12-8CD5-4893-94DB-F2C1C2898356}" type="sibTrans" cxnId="{DB29AAF5-7F01-4E34-989F-045917F8F188}">
      <dgm:prSet/>
      <dgm:spPr/>
      <dgm:t>
        <a:bodyPr/>
        <a:lstStyle/>
        <a:p>
          <a:endParaRPr lang="zh-CN" altLang="en-US"/>
        </a:p>
      </dgm:t>
    </dgm:pt>
    <dgm:pt modelId="{E57F6801-A6D9-4D11-AEE2-B51B22D4D2A9}">
      <dgm:prSet phldrT="[文本]" custT="1"/>
      <dgm:spPr>
        <a:xfrm rot="5400000">
          <a:off x="4914900" y="1714499"/>
          <a:ext cx="2514599" cy="4114800"/>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sz="2800" dirty="0">
              <a:solidFill>
                <a:srgbClr val="FFFFFF"/>
              </a:solidFill>
              <a:latin typeface="微软雅黑" pitchFamily="34" charset="-122"/>
              <a:ea typeface="微软雅黑" pitchFamily="34" charset="-122"/>
              <a:cs typeface="+mn-cs"/>
            </a:rPr>
            <a:t>勘察设计单位项目技术负责人及相关人员</a:t>
          </a:r>
        </a:p>
      </dgm:t>
    </dgm:pt>
    <dgm:pt modelId="{2ED4E398-A9D1-4611-8A9B-7708298D7DE9}" type="parTrans" cxnId="{E1D50CF4-CBBD-4FD4-B43D-8A627DBCA021}">
      <dgm:prSet/>
      <dgm:spPr/>
      <dgm:t>
        <a:bodyPr/>
        <a:lstStyle/>
        <a:p>
          <a:endParaRPr lang="zh-CN" altLang="en-US"/>
        </a:p>
      </dgm:t>
    </dgm:pt>
    <dgm:pt modelId="{DCE10F72-B8BA-4EFD-915B-0A5D87F99B99}" type="sibTrans" cxnId="{E1D50CF4-CBBD-4FD4-B43D-8A627DBCA021}">
      <dgm:prSet/>
      <dgm:spPr/>
      <dgm:t>
        <a:bodyPr/>
        <a:lstStyle/>
        <a:p>
          <a:endParaRPr lang="zh-CN" altLang="en-US"/>
        </a:p>
      </dgm:t>
    </dgm:pt>
    <dgm:pt modelId="{69680119-5D07-4D48-812D-DBCE55F38ABC}" type="pres">
      <dgm:prSet presAssocID="{F0F17298-BF2D-477C-AF8F-17A8F54C4940}" presName="diagram" presStyleCnt="0">
        <dgm:presLayoutVars>
          <dgm:chMax val="1"/>
          <dgm:dir/>
          <dgm:animLvl val="ctr"/>
          <dgm:resizeHandles val="exact"/>
        </dgm:presLayoutVars>
      </dgm:prSet>
      <dgm:spPr/>
    </dgm:pt>
    <dgm:pt modelId="{E588956A-3D77-4E0D-823B-780EF11443F6}" type="pres">
      <dgm:prSet presAssocID="{F0F17298-BF2D-477C-AF8F-17A8F54C4940}" presName="matrix" presStyleCnt="0"/>
      <dgm:spPr/>
    </dgm:pt>
    <dgm:pt modelId="{1A3D4894-3E25-4FE0-90A8-FDA3186978AD}" type="pres">
      <dgm:prSet presAssocID="{F0F17298-BF2D-477C-AF8F-17A8F54C4940}" presName="tile1" presStyleLbl="node1" presStyleIdx="0" presStyleCnt="4" custLinFactNeighborX="-695" custLinFactNeighborY="-379"/>
      <dgm:spPr/>
    </dgm:pt>
    <dgm:pt modelId="{C7B67F25-4676-4382-A93F-05F48D0F1A4D}" type="pres">
      <dgm:prSet presAssocID="{F0F17298-BF2D-477C-AF8F-17A8F54C4940}" presName="tile1text" presStyleLbl="node1" presStyleIdx="0" presStyleCnt="4">
        <dgm:presLayoutVars>
          <dgm:chMax val="0"/>
          <dgm:chPref val="0"/>
          <dgm:bulletEnabled val="1"/>
        </dgm:presLayoutVars>
      </dgm:prSet>
      <dgm:spPr/>
    </dgm:pt>
    <dgm:pt modelId="{A89303BE-2336-481A-B0D2-E9EDEDC96FDC}" type="pres">
      <dgm:prSet presAssocID="{F0F17298-BF2D-477C-AF8F-17A8F54C4940}" presName="tile2" presStyleLbl="node1" presStyleIdx="1" presStyleCnt="4" custLinFactNeighborX="0" custLinFactNeighborY="-379"/>
      <dgm:spPr/>
    </dgm:pt>
    <dgm:pt modelId="{9E5D5049-82EE-4D9B-BE4F-BB73E98A0C83}" type="pres">
      <dgm:prSet presAssocID="{F0F17298-BF2D-477C-AF8F-17A8F54C4940}" presName="tile2text" presStyleLbl="node1" presStyleIdx="1" presStyleCnt="4">
        <dgm:presLayoutVars>
          <dgm:chMax val="0"/>
          <dgm:chPref val="0"/>
          <dgm:bulletEnabled val="1"/>
        </dgm:presLayoutVars>
      </dgm:prSet>
      <dgm:spPr/>
    </dgm:pt>
    <dgm:pt modelId="{C7960B40-B1AA-4F09-8C5B-B25CFD2CE7F8}" type="pres">
      <dgm:prSet presAssocID="{F0F17298-BF2D-477C-AF8F-17A8F54C4940}" presName="tile3" presStyleLbl="node1" presStyleIdx="2" presStyleCnt="4"/>
      <dgm:spPr/>
    </dgm:pt>
    <dgm:pt modelId="{A2EB4A8A-8FCA-4F17-BBD7-EB0337C81533}" type="pres">
      <dgm:prSet presAssocID="{F0F17298-BF2D-477C-AF8F-17A8F54C4940}" presName="tile3text" presStyleLbl="node1" presStyleIdx="2" presStyleCnt="4">
        <dgm:presLayoutVars>
          <dgm:chMax val="0"/>
          <dgm:chPref val="0"/>
          <dgm:bulletEnabled val="1"/>
        </dgm:presLayoutVars>
      </dgm:prSet>
      <dgm:spPr/>
    </dgm:pt>
    <dgm:pt modelId="{F191E743-1D7D-47FB-8380-AB7F112A2C31}" type="pres">
      <dgm:prSet presAssocID="{F0F17298-BF2D-477C-AF8F-17A8F54C4940}" presName="tile4" presStyleLbl="node1" presStyleIdx="3" presStyleCnt="4"/>
      <dgm:spPr/>
    </dgm:pt>
    <dgm:pt modelId="{1DF1866A-6525-4367-8691-6BFFADD0ADD3}" type="pres">
      <dgm:prSet presAssocID="{F0F17298-BF2D-477C-AF8F-17A8F54C4940}" presName="tile4text" presStyleLbl="node1" presStyleIdx="3" presStyleCnt="4">
        <dgm:presLayoutVars>
          <dgm:chMax val="0"/>
          <dgm:chPref val="0"/>
          <dgm:bulletEnabled val="1"/>
        </dgm:presLayoutVars>
      </dgm:prSet>
      <dgm:spPr/>
    </dgm:pt>
    <dgm:pt modelId="{B66DCAC2-B25C-4120-8B89-FF8AE7F453A6}" type="pres">
      <dgm:prSet presAssocID="{F0F17298-BF2D-477C-AF8F-17A8F54C4940}" presName="centerTile" presStyleLbl="fgShp" presStyleIdx="0" presStyleCnt="1" custScaleX="98380" custScaleY="117424">
        <dgm:presLayoutVars>
          <dgm:chMax val="0"/>
          <dgm:chPref val="0"/>
        </dgm:presLayoutVars>
      </dgm:prSet>
      <dgm:spPr/>
    </dgm:pt>
  </dgm:ptLst>
  <dgm:cxnLst>
    <dgm:cxn modelId="{E6DABF03-BDCA-445B-A8A0-0E97A15B5421}" type="presOf" srcId="{E57F6801-A6D9-4D11-AEE2-B51B22D4D2A9}" destId="{F191E743-1D7D-47FB-8380-AB7F112A2C31}" srcOrd="0" destOrd="0" presId="urn:microsoft.com/office/officeart/2005/8/layout/matrix1"/>
    <dgm:cxn modelId="{F1C0A212-FD27-40BC-81F7-BD3386EBBE81}" type="presOf" srcId="{B88DCB13-C4F1-4942-8272-10C4166C592F}" destId="{C7960B40-B1AA-4F09-8C5B-B25CFD2CE7F8}" srcOrd="0" destOrd="0" presId="urn:microsoft.com/office/officeart/2005/8/layout/matrix1"/>
    <dgm:cxn modelId="{B05C4516-C56C-4C0B-AA94-75265DCC981A}" srcId="{7720B1FA-2596-4810-A259-350B8781598C}" destId="{A385CA92-350E-425C-A8E7-398BB1A4E080}" srcOrd="1" destOrd="0" parTransId="{E0560CC9-3C67-49BD-AC1A-221ADF068823}" sibTransId="{13ACC6F6-9F44-4300-B04C-2196FB78338E}"/>
    <dgm:cxn modelId="{60020C23-A990-472B-A1B4-9476B1451908}" type="presOf" srcId="{A385CA92-350E-425C-A8E7-398BB1A4E080}" destId="{9E5D5049-82EE-4D9B-BE4F-BB73E98A0C83}" srcOrd="1" destOrd="0" presId="urn:microsoft.com/office/officeart/2005/8/layout/matrix1"/>
    <dgm:cxn modelId="{EC241031-B4DE-49E7-9384-570DF7FC5903}" type="presOf" srcId="{B88DCB13-C4F1-4942-8272-10C4166C592F}" destId="{A2EB4A8A-8FCA-4F17-BBD7-EB0337C81533}" srcOrd="1" destOrd="0" presId="urn:microsoft.com/office/officeart/2005/8/layout/matrix1"/>
    <dgm:cxn modelId="{FF2DD356-E15C-4977-9A89-C66A1CEF4B59}" srcId="{7720B1FA-2596-4810-A259-350B8781598C}" destId="{61427269-499D-404C-BADA-36E734F1613E}" srcOrd="0" destOrd="0" parTransId="{9E97A6E6-4906-4BC0-BF4D-F6A51028EA7F}" sibTransId="{5F528932-9664-4803-8EEB-6F44B33A6E2E}"/>
    <dgm:cxn modelId="{5E7D0F7B-F06A-435F-AF00-A192D1337770}" srcId="{F0F17298-BF2D-477C-AF8F-17A8F54C4940}" destId="{7720B1FA-2596-4810-A259-350B8781598C}" srcOrd="0" destOrd="0" parTransId="{367F9AF9-A8D0-4C20-B4AA-F96605C7392A}" sibTransId="{68889B60-DC36-4A31-80EB-02F45DF94768}"/>
    <dgm:cxn modelId="{E5DA2D8C-733E-4ECF-B658-B51E2D3DE7BD}" type="presOf" srcId="{61427269-499D-404C-BADA-36E734F1613E}" destId="{C7B67F25-4676-4382-A93F-05F48D0F1A4D}" srcOrd="1" destOrd="0" presId="urn:microsoft.com/office/officeart/2005/8/layout/matrix1"/>
    <dgm:cxn modelId="{0D2803B6-979E-4E24-BC01-0F7F1646460C}" type="presOf" srcId="{A385CA92-350E-425C-A8E7-398BB1A4E080}" destId="{A89303BE-2336-481A-B0D2-E9EDEDC96FDC}" srcOrd="0" destOrd="0" presId="urn:microsoft.com/office/officeart/2005/8/layout/matrix1"/>
    <dgm:cxn modelId="{978BB6D4-F922-42FD-BD08-0A38DED2312A}" type="presOf" srcId="{F0F17298-BF2D-477C-AF8F-17A8F54C4940}" destId="{69680119-5D07-4D48-812D-DBCE55F38ABC}" srcOrd="0" destOrd="0" presId="urn:microsoft.com/office/officeart/2005/8/layout/matrix1"/>
    <dgm:cxn modelId="{0C5E3FD7-4FF8-4188-8C1E-6154F95E4340}" type="presOf" srcId="{61427269-499D-404C-BADA-36E734F1613E}" destId="{1A3D4894-3E25-4FE0-90A8-FDA3186978AD}" srcOrd="0" destOrd="0" presId="urn:microsoft.com/office/officeart/2005/8/layout/matrix1"/>
    <dgm:cxn modelId="{E1D50CF4-CBBD-4FD4-B43D-8A627DBCA021}" srcId="{7720B1FA-2596-4810-A259-350B8781598C}" destId="{E57F6801-A6D9-4D11-AEE2-B51B22D4D2A9}" srcOrd="3" destOrd="0" parTransId="{2ED4E398-A9D1-4611-8A9B-7708298D7DE9}" sibTransId="{DCE10F72-B8BA-4EFD-915B-0A5D87F99B99}"/>
    <dgm:cxn modelId="{DB29AAF5-7F01-4E34-989F-045917F8F188}" srcId="{7720B1FA-2596-4810-A259-350B8781598C}" destId="{B88DCB13-C4F1-4942-8272-10C4166C592F}" srcOrd="2" destOrd="0" parTransId="{6E3A338A-B95F-4439-8830-8F178D995C29}" sibTransId="{E9349B12-8CD5-4893-94DB-F2C1C2898356}"/>
    <dgm:cxn modelId="{FF6EC2FA-18C3-40C4-9782-614FCC1436DD}" type="presOf" srcId="{7720B1FA-2596-4810-A259-350B8781598C}" destId="{B66DCAC2-B25C-4120-8B89-FF8AE7F453A6}" srcOrd="0" destOrd="0" presId="urn:microsoft.com/office/officeart/2005/8/layout/matrix1"/>
    <dgm:cxn modelId="{05991CFB-4AFF-4129-8472-D7AAB70C24FC}" type="presOf" srcId="{E57F6801-A6D9-4D11-AEE2-B51B22D4D2A9}" destId="{1DF1866A-6525-4367-8691-6BFFADD0ADD3}" srcOrd="1" destOrd="0" presId="urn:microsoft.com/office/officeart/2005/8/layout/matrix1"/>
    <dgm:cxn modelId="{865A5081-000C-47A9-B75A-8BA548953CF0}" type="presParOf" srcId="{69680119-5D07-4D48-812D-DBCE55F38ABC}" destId="{E588956A-3D77-4E0D-823B-780EF11443F6}" srcOrd="0" destOrd="0" presId="urn:microsoft.com/office/officeart/2005/8/layout/matrix1"/>
    <dgm:cxn modelId="{784E0D30-C86D-4F56-9CB1-BFB3D2CD097F}" type="presParOf" srcId="{E588956A-3D77-4E0D-823B-780EF11443F6}" destId="{1A3D4894-3E25-4FE0-90A8-FDA3186978AD}" srcOrd="0" destOrd="0" presId="urn:microsoft.com/office/officeart/2005/8/layout/matrix1"/>
    <dgm:cxn modelId="{FF975AD0-A7A7-41E7-BCE1-956D0EC212CC}" type="presParOf" srcId="{E588956A-3D77-4E0D-823B-780EF11443F6}" destId="{C7B67F25-4676-4382-A93F-05F48D0F1A4D}" srcOrd="1" destOrd="0" presId="urn:microsoft.com/office/officeart/2005/8/layout/matrix1"/>
    <dgm:cxn modelId="{9592C964-0AC6-461E-B34C-1FD49458A297}" type="presParOf" srcId="{E588956A-3D77-4E0D-823B-780EF11443F6}" destId="{A89303BE-2336-481A-B0D2-E9EDEDC96FDC}" srcOrd="2" destOrd="0" presId="urn:microsoft.com/office/officeart/2005/8/layout/matrix1"/>
    <dgm:cxn modelId="{A023A0A5-8C61-42F8-92F8-B7F131F6796A}" type="presParOf" srcId="{E588956A-3D77-4E0D-823B-780EF11443F6}" destId="{9E5D5049-82EE-4D9B-BE4F-BB73E98A0C83}" srcOrd="3" destOrd="0" presId="urn:microsoft.com/office/officeart/2005/8/layout/matrix1"/>
    <dgm:cxn modelId="{4BF2A471-D63F-4707-A956-4609D7F2CD36}" type="presParOf" srcId="{E588956A-3D77-4E0D-823B-780EF11443F6}" destId="{C7960B40-B1AA-4F09-8C5B-B25CFD2CE7F8}" srcOrd="4" destOrd="0" presId="urn:microsoft.com/office/officeart/2005/8/layout/matrix1"/>
    <dgm:cxn modelId="{48B686CF-CB03-4703-ADE2-11BDAB0A5413}" type="presParOf" srcId="{E588956A-3D77-4E0D-823B-780EF11443F6}" destId="{A2EB4A8A-8FCA-4F17-BBD7-EB0337C81533}" srcOrd="5" destOrd="0" presId="urn:microsoft.com/office/officeart/2005/8/layout/matrix1"/>
    <dgm:cxn modelId="{1183331E-5CB3-4AB8-80C1-9D117570E8CD}" type="presParOf" srcId="{E588956A-3D77-4E0D-823B-780EF11443F6}" destId="{F191E743-1D7D-47FB-8380-AB7F112A2C31}" srcOrd="6" destOrd="0" presId="urn:microsoft.com/office/officeart/2005/8/layout/matrix1"/>
    <dgm:cxn modelId="{47422929-F218-495E-8B62-715B26872152}" type="presParOf" srcId="{E588956A-3D77-4E0D-823B-780EF11443F6}" destId="{1DF1866A-6525-4367-8691-6BFFADD0ADD3}" srcOrd="7" destOrd="0" presId="urn:microsoft.com/office/officeart/2005/8/layout/matrix1"/>
    <dgm:cxn modelId="{8704EB9F-28BA-472D-8F20-F486FEFB64EC}" type="presParOf" srcId="{69680119-5D07-4D48-812D-DBCE55F38ABC}" destId="{B66DCAC2-B25C-4120-8B89-FF8AE7F453A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CEAD7E-BC44-4BF1-B878-AFBAEA06B88A}" type="doc">
      <dgm:prSet loTypeId="urn:microsoft.com/office/officeart/2005/8/layout/vList2" loCatId="list" qsTypeId="urn:microsoft.com/office/officeart/2005/8/quickstyle/simple1#2" qsCatId="simple" csTypeId="urn:microsoft.com/office/officeart/2005/8/colors/accent1_2#5" csCatId="accent1"/>
      <dgm:spPr/>
      <dgm:t>
        <a:bodyPr/>
        <a:lstStyle/>
        <a:p>
          <a:endParaRPr lang="zh-CN" altLang="en-US"/>
        </a:p>
      </dgm:t>
    </dgm:pt>
    <dgm:pt modelId="{D2DBAD00-3FA5-4E5E-8E5B-7B2942189A8A}">
      <dgm:prSet custT="1"/>
      <dgm:spPr>
        <a:xfrm>
          <a:off x="0" y="58"/>
          <a:ext cx="5786478" cy="584657"/>
        </a:xfrm>
        <a:prstGeom prst="roundRect">
          <a:avLst/>
        </a:prstGeom>
        <a:solidFill>
          <a:srgbClr val="4AB1E4">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rtl="0"/>
          <a:r>
            <a:rPr lang="zh-CN" altLang="en-US" sz="3200" dirty="0">
              <a:solidFill>
                <a:srgbClr val="FFFFFF"/>
              </a:solidFill>
              <a:latin typeface="Arial"/>
              <a:ea typeface="+mn-ea"/>
              <a:cs typeface="+mn-cs"/>
            </a:rPr>
            <a:t>建筑架子工（附着升降脚手架）</a:t>
          </a:r>
        </a:p>
      </dgm:t>
    </dgm:pt>
    <dgm:pt modelId="{0AA39163-FB16-4DEB-B664-D18FDD378BE1}" type="parTrans" cxnId="{2852B981-6A49-4A36-86FC-C7583B9D3D35}">
      <dgm:prSet/>
      <dgm:spPr/>
      <dgm:t>
        <a:bodyPr/>
        <a:lstStyle/>
        <a:p>
          <a:endParaRPr lang="zh-CN" altLang="en-US"/>
        </a:p>
      </dgm:t>
    </dgm:pt>
    <dgm:pt modelId="{2DB9CE23-F87D-453A-B172-B62A5FDC6A47}" type="sibTrans" cxnId="{2852B981-6A49-4A36-86FC-C7583B9D3D35}">
      <dgm:prSet/>
      <dgm:spPr/>
      <dgm:t>
        <a:bodyPr/>
        <a:lstStyle/>
        <a:p>
          <a:endParaRPr lang="zh-CN" altLang="en-US"/>
        </a:p>
      </dgm:t>
    </dgm:pt>
    <dgm:pt modelId="{D7EB8966-3C33-4F61-A64B-8D7FFA4C389D}" type="pres">
      <dgm:prSet presAssocID="{43CEAD7E-BC44-4BF1-B878-AFBAEA06B88A}" presName="linear" presStyleCnt="0">
        <dgm:presLayoutVars>
          <dgm:animLvl val="lvl"/>
          <dgm:resizeHandles val="exact"/>
        </dgm:presLayoutVars>
      </dgm:prSet>
      <dgm:spPr/>
    </dgm:pt>
    <dgm:pt modelId="{017623EC-DCAC-4288-8294-6B6197C65472}" type="pres">
      <dgm:prSet presAssocID="{D2DBAD00-3FA5-4E5E-8E5B-7B2942189A8A}" presName="parentText" presStyleLbl="node1" presStyleIdx="0" presStyleCnt="1">
        <dgm:presLayoutVars>
          <dgm:chMax val="0"/>
          <dgm:bulletEnabled val="1"/>
        </dgm:presLayoutVars>
      </dgm:prSet>
      <dgm:spPr/>
    </dgm:pt>
  </dgm:ptLst>
  <dgm:cxnLst>
    <dgm:cxn modelId="{BF946840-86B7-4E9B-824A-632A4AE49644}" type="presOf" srcId="{D2DBAD00-3FA5-4E5E-8E5B-7B2942189A8A}" destId="{017623EC-DCAC-4288-8294-6B6197C65472}" srcOrd="0" destOrd="0" presId="urn:microsoft.com/office/officeart/2005/8/layout/vList2"/>
    <dgm:cxn modelId="{2852B981-6A49-4A36-86FC-C7583B9D3D35}" srcId="{43CEAD7E-BC44-4BF1-B878-AFBAEA06B88A}" destId="{D2DBAD00-3FA5-4E5E-8E5B-7B2942189A8A}" srcOrd="0" destOrd="0" parTransId="{0AA39163-FB16-4DEB-B664-D18FDD378BE1}" sibTransId="{2DB9CE23-F87D-453A-B172-B62A5FDC6A47}"/>
    <dgm:cxn modelId="{89C6208F-4611-4E55-B451-7B1E9CE0943C}" type="presOf" srcId="{43CEAD7E-BC44-4BF1-B878-AFBAEA06B88A}" destId="{D7EB8966-3C33-4F61-A64B-8D7FFA4C389D}" srcOrd="0" destOrd="0" presId="urn:microsoft.com/office/officeart/2005/8/layout/vList2"/>
    <dgm:cxn modelId="{E347086A-ADC0-43D9-9E35-9700312D3007}" type="presParOf" srcId="{D7EB8966-3C33-4F61-A64B-8D7FFA4C389D}" destId="{017623EC-DCAC-4288-8294-6B6197C6547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24AD2-E3B2-4356-A95F-ED98B3ED1B26}">
      <dsp:nvSpPr>
        <dsp:cNvPr id="0" name=""/>
        <dsp:cNvSpPr/>
      </dsp:nvSpPr>
      <dsp:spPr>
        <a:xfrm>
          <a:off x="6233" y="1281372"/>
          <a:ext cx="1767101" cy="74053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rgbClr val="080808"/>
              </a:solidFill>
              <a:latin typeface="微软雅黑" pitchFamily="34" charset="-122"/>
              <a:ea typeface="微软雅黑" pitchFamily="34" charset="-122"/>
              <a:cs typeface="+mn-cs"/>
            </a:rPr>
            <a:t>检查内容</a:t>
          </a:r>
        </a:p>
      </dsp:txBody>
      <dsp:txXfrm>
        <a:off x="27923" y="1303062"/>
        <a:ext cx="1723721" cy="697158"/>
      </dsp:txXfrm>
    </dsp:sp>
    <dsp:sp modelId="{7D3786AE-EFCF-453E-9424-3C071ACD422D}">
      <dsp:nvSpPr>
        <dsp:cNvPr id="0" name=""/>
        <dsp:cNvSpPr/>
      </dsp:nvSpPr>
      <dsp:spPr>
        <a:xfrm rot="18605625">
          <a:off x="1537065" y="1119597"/>
          <a:ext cx="1327508" cy="48556"/>
        </a:xfrm>
        <a:custGeom>
          <a:avLst/>
          <a:gdLst/>
          <a:ahLst/>
          <a:cxnLst/>
          <a:rect l="0" t="0" r="0" b="0"/>
          <a:pathLst>
            <a:path>
              <a:moveTo>
                <a:pt x="0" y="20676"/>
              </a:moveTo>
              <a:lnTo>
                <a:pt x="1430772" y="20676"/>
              </a:lnTo>
            </a:path>
          </a:pathLst>
        </a:custGeom>
        <a:noFill/>
        <a:ln w="25400" cap="flat" cmpd="sng" algn="ctr">
          <a:solidFill>
            <a:srgbClr val="4AB1E4">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rgbClr val="080808">
                <a:hueOff val="0"/>
                <a:satOff val="0"/>
                <a:lumOff val="0"/>
                <a:alphaOff val="0"/>
              </a:srgbClr>
            </a:solidFill>
            <a:latin typeface="Arial"/>
            <a:ea typeface="+mn-ea"/>
            <a:cs typeface="+mn-cs"/>
          </a:endParaRPr>
        </a:p>
      </dsp:txBody>
      <dsp:txXfrm>
        <a:off x="2154056" y="1147889"/>
        <a:ext cx="0" cy="0"/>
      </dsp:txXfrm>
    </dsp:sp>
    <dsp:sp modelId="{37800150-9A39-4654-B819-DCACEF5CE184}">
      <dsp:nvSpPr>
        <dsp:cNvPr id="0" name=""/>
        <dsp:cNvSpPr/>
      </dsp:nvSpPr>
      <dsp:spPr>
        <a:xfrm>
          <a:off x="2628304" y="159178"/>
          <a:ext cx="1803860" cy="953860"/>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rgbClr val="080808"/>
              </a:solidFill>
              <a:latin typeface="微软雅黑" pitchFamily="34" charset="-122"/>
              <a:ea typeface="微软雅黑" pitchFamily="34" charset="-122"/>
              <a:cs typeface="+mn-cs"/>
            </a:rPr>
            <a:t>内业资料</a:t>
          </a:r>
        </a:p>
      </dsp:txBody>
      <dsp:txXfrm>
        <a:off x="2656242" y="187116"/>
        <a:ext cx="1747984" cy="897984"/>
      </dsp:txXfrm>
    </dsp:sp>
    <dsp:sp modelId="{62A0E0B4-19E5-48E8-8EA3-26158C9C1839}">
      <dsp:nvSpPr>
        <dsp:cNvPr id="0" name=""/>
        <dsp:cNvSpPr/>
      </dsp:nvSpPr>
      <dsp:spPr>
        <a:xfrm rot="2833869">
          <a:off x="1571279" y="2089508"/>
          <a:ext cx="1259080" cy="48556"/>
        </a:xfrm>
        <a:custGeom>
          <a:avLst/>
          <a:gdLst/>
          <a:ahLst/>
          <a:cxnLst/>
          <a:rect l="0" t="0" r="0" b="0"/>
          <a:pathLst>
            <a:path>
              <a:moveTo>
                <a:pt x="0" y="20676"/>
              </a:moveTo>
              <a:lnTo>
                <a:pt x="1357021" y="20676"/>
              </a:lnTo>
            </a:path>
          </a:pathLst>
        </a:custGeom>
        <a:noFill/>
        <a:ln w="25400" cap="flat" cmpd="sng" algn="ctr">
          <a:solidFill>
            <a:srgbClr val="4AB1E4">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rgbClr val="080808">
                <a:hueOff val="0"/>
                <a:satOff val="0"/>
                <a:lumOff val="0"/>
                <a:alphaOff val="0"/>
              </a:srgbClr>
            </a:solidFill>
            <a:latin typeface="Arial"/>
            <a:ea typeface="+mn-ea"/>
            <a:cs typeface="+mn-cs"/>
          </a:endParaRPr>
        </a:p>
      </dsp:txBody>
      <dsp:txXfrm>
        <a:off x="2202552" y="2069305"/>
        <a:ext cx="0" cy="0"/>
      </dsp:txXfrm>
    </dsp:sp>
    <dsp:sp modelId="{6D0E269C-DAA0-4DC4-8FBC-87701133FF2D}">
      <dsp:nvSpPr>
        <dsp:cNvPr id="0" name=""/>
        <dsp:cNvSpPr/>
      </dsp:nvSpPr>
      <dsp:spPr>
        <a:xfrm>
          <a:off x="2628304" y="2089707"/>
          <a:ext cx="1699586" cy="972447"/>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rgbClr val="080808"/>
              </a:solidFill>
              <a:latin typeface="微软雅黑" pitchFamily="34" charset="-122"/>
              <a:ea typeface="微软雅黑" pitchFamily="34" charset="-122"/>
              <a:cs typeface="+mn-cs"/>
            </a:rPr>
            <a:t>实体搭设</a:t>
          </a:r>
        </a:p>
      </dsp:txBody>
      <dsp:txXfrm>
        <a:off x="2656786" y="2118189"/>
        <a:ext cx="1642622" cy="915483"/>
      </dsp:txXfrm>
    </dsp:sp>
    <dsp:sp modelId="{A4B27F18-02AB-4D14-8DA6-50E9155C8B40}">
      <dsp:nvSpPr>
        <dsp:cNvPr id="0" name=""/>
        <dsp:cNvSpPr/>
      </dsp:nvSpPr>
      <dsp:spPr>
        <a:xfrm rot="18695159">
          <a:off x="4107297" y="2060972"/>
          <a:ext cx="1312049" cy="48556"/>
        </a:xfrm>
        <a:custGeom>
          <a:avLst/>
          <a:gdLst/>
          <a:ahLst/>
          <a:cxnLst/>
          <a:rect l="0" t="0" r="0" b="0"/>
          <a:pathLst>
            <a:path>
              <a:moveTo>
                <a:pt x="0" y="20676"/>
              </a:moveTo>
              <a:lnTo>
                <a:pt x="1414110" y="20676"/>
              </a:lnTo>
            </a:path>
          </a:pathLst>
        </a:custGeom>
        <a:noFill/>
        <a:ln w="25400" cap="flat" cmpd="sng" algn="ctr">
          <a:solidFill>
            <a:srgbClr val="4AB1E4">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rgbClr val="080808">
                <a:hueOff val="0"/>
                <a:satOff val="0"/>
                <a:lumOff val="0"/>
                <a:alphaOff val="0"/>
              </a:srgbClr>
            </a:solidFill>
            <a:latin typeface="Arial"/>
            <a:ea typeface="+mn-ea"/>
            <a:cs typeface="+mn-cs"/>
          </a:endParaRPr>
        </a:p>
      </dsp:txBody>
      <dsp:txXfrm>
        <a:off x="4717017" y="2088012"/>
        <a:ext cx="0" cy="0"/>
      </dsp:txXfrm>
    </dsp:sp>
    <dsp:sp modelId="{66F93032-FC86-415B-A4BD-400E6EE274C2}">
      <dsp:nvSpPr>
        <dsp:cNvPr id="0" name=""/>
        <dsp:cNvSpPr/>
      </dsp:nvSpPr>
      <dsp:spPr>
        <a:xfrm>
          <a:off x="5198754" y="1145652"/>
          <a:ext cx="2323761" cy="897835"/>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solidFill>
                <a:srgbClr val="080808"/>
              </a:solidFill>
              <a:latin typeface="微软雅黑" pitchFamily="34" charset="-122"/>
              <a:ea typeface="微软雅黑" pitchFamily="34" charset="-122"/>
              <a:cs typeface="+mn-cs"/>
            </a:rPr>
            <a:t>支撑架、落地脚手架、悬挑脚手架</a:t>
          </a:r>
        </a:p>
      </dsp:txBody>
      <dsp:txXfrm>
        <a:off x="5225051" y="1171949"/>
        <a:ext cx="2271167" cy="845241"/>
      </dsp:txXfrm>
    </dsp:sp>
    <dsp:sp modelId="{B7E0E3E2-0098-4045-A4AF-41DE0A8A5D99}">
      <dsp:nvSpPr>
        <dsp:cNvPr id="0" name=""/>
        <dsp:cNvSpPr/>
      </dsp:nvSpPr>
      <dsp:spPr>
        <a:xfrm rot="27753">
          <a:off x="4327875" y="2555259"/>
          <a:ext cx="893298" cy="48556"/>
        </a:xfrm>
        <a:custGeom>
          <a:avLst/>
          <a:gdLst/>
          <a:ahLst/>
          <a:cxnLst/>
          <a:rect l="0" t="0" r="0" b="0"/>
          <a:pathLst>
            <a:path>
              <a:moveTo>
                <a:pt x="0" y="20676"/>
              </a:moveTo>
              <a:lnTo>
                <a:pt x="962786" y="20676"/>
              </a:lnTo>
            </a:path>
          </a:pathLst>
        </a:custGeom>
        <a:noFill/>
        <a:ln w="25400" cap="flat" cmpd="sng" algn="ctr">
          <a:solidFill>
            <a:srgbClr val="4AB1E4">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rgbClr val="080808">
                <a:hueOff val="0"/>
                <a:satOff val="0"/>
                <a:lumOff val="0"/>
                <a:alphaOff val="0"/>
              </a:srgbClr>
            </a:solidFill>
            <a:latin typeface="Arial"/>
            <a:ea typeface="+mn-ea"/>
            <a:cs typeface="+mn-cs"/>
          </a:endParaRPr>
        </a:p>
      </dsp:txBody>
      <dsp:txXfrm>
        <a:off x="4752373" y="2557024"/>
        <a:ext cx="0" cy="0"/>
      </dsp:txXfrm>
    </dsp:sp>
    <dsp:sp modelId="{6989A662-E51B-423D-9B62-35F3FCC5CFA5}">
      <dsp:nvSpPr>
        <dsp:cNvPr id="0" name=""/>
        <dsp:cNvSpPr/>
      </dsp:nvSpPr>
      <dsp:spPr>
        <a:xfrm>
          <a:off x="5221159" y="2165463"/>
          <a:ext cx="2237337" cy="83535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rgbClr val="080808"/>
              </a:solidFill>
              <a:latin typeface="微软雅黑" pitchFamily="34" charset="-122"/>
              <a:ea typeface="微软雅黑" pitchFamily="34" charset="-122"/>
              <a:cs typeface="+mn-cs"/>
            </a:rPr>
            <a:t>爬架、爬模</a:t>
          </a:r>
        </a:p>
      </dsp:txBody>
      <dsp:txXfrm>
        <a:off x="5245626" y="2189930"/>
        <a:ext cx="2188403" cy="786424"/>
      </dsp:txXfrm>
    </dsp:sp>
    <dsp:sp modelId="{E039EE7D-11D2-45B9-AFD7-B8AB0C3BAB36}">
      <dsp:nvSpPr>
        <dsp:cNvPr id="0" name=""/>
        <dsp:cNvSpPr/>
      </dsp:nvSpPr>
      <dsp:spPr>
        <a:xfrm rot="2807700">
          <a:off x="4112441" y="3049585"/>
          <a:ext cx="1366240" cy="48556"/>
        </a:xfrm>
        <a:custGeom>
          <a:avLst/>
          <a:gdLst/>
          <a:ahLst/>
          <a:cxnLst/>
          <a:rect l="0" t="0" r="0" b="0"/>
          <a:pathLst>
            <a:path>
              <a:moveTo>
                <a:pt x="0" y="20676"/>
              </a:moveTo>
              <a:lnTo>
                <a:pt x="1472517" y="20676"/>
              </a:lnTo>
            </a:path>
          </a:pathLst>
        </a:custGeom>
        <a:noFill/>
        <a:ln w="25400" cap="flat" cmpd="sng" algn="ctr">
          <a:solidFill>
            <a:srgbClr val="4AB1E4">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rgbClr val="080808">
                <a:hueOff val="0"/>
                <a:satOff val="0"/>
                <a:lumOff val="0"/>
                <a:alphaOff val="0"/>
              </a:srgbClr>
            </a:solidFill>
            <a:latin typeface="Arial"/>
            <a:ea typeface="+mn-ea"/>
            <a:cs typeface="+mn-cs"/>
          </a:endParaRPr>
        </a:p>
      </dsp:txBody>
      <dsp:txXfrm>
        <a:off x="4797074" y="3025583"/>
        <a:ext cx="0" cy="0"/>
      </dsp:txXfrm>
    </dsp:sp>
    <dsp:sp modelId="{71886715-BEC6-4E5F-9DFD-E32D700C7DE0}">
      <dsp:nvSpPr>
        <dsp:cNvPr id="0" name=""/>
        <dsp:cNvSpPr/>
      </dsp:nvSpPr>
      <dsp:spPr>
        <a:xfrm>
          <a:off x="5263233" y="3164227"/>
          <a:ext cx="2229355" cy="81513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rgbClr val="080808"/>
              </a:solidFill>
              <a:latin typeface="微软雅黑" pitchFamily="34" charset="-122"/>
              <a:ea typeface="微软雅黑" pitchFamily="34" charset="-122"/>
              <a:cs typeface="+mn-cs"/>
            </a:rPr>
            <a:t>吊篮</a:t>
          </a:r>
        </a:p>
      </dsp:txBody>
      <dsp:txXfrm>
        <a:off x="5287108" y="3188102"/>
        <a:ext cx="2181605" cy="767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D4894-3E25-4FE0-90A8-FDA3186978AD}">
      <dsp:nvSpPr>
        <dsp:cNvPr id="0" name=""/>
        <dsp:cNvSpPr/>
      </dsp:nvSpPr>
      <dsp:spPr>
        <a:xfrm rot="16200000">
          <a:off x="844014" y="-844014"/>
          <a:ext cx="2341566" cy="4029595"/>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solidFill>
                <a:srgbClr val="FFFFFF"/>
              </a:solidFill>
              <a:latin typeface="微软雅黑" pitchFamily="34" charset="-122"/>
              <a:ea typeface="微软雅黑" pitchFamily="34" charset="-122"/>
              <a:cs typeface="+mn-cs"/>
            </a:rPr>
            <a:t>建设单位项目负责人或技术负责人</a:t>
          </a:r>
        </a:p>
      </dsp:txBody>
      <dsp:txXfrm rot="5400000">
        <a:off x="0" y="85729"/>
        <a:ext cx="4029595" cy="1670445"/>
      </dsp:txXfrm>
    </dsp:sp>
    <dsp:sp modelId="{A89303BE-2336-481A-B0D2-E9EDEDC96FDC}">
      <dsp:nvSpPr>
        <dsp:cNvPr id="0" name=""/>
        <dsp:cNvSpPr/>
      </dsp:nvSpPr>
      <dsp:spPr>
        <a:xfrm>
          <a:off x="4029595" y="0"/>
          <a:ext cx="4029595" cy="2341566"/>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rgbClr val="FFFFFF"/>
              </a:solidFill>
              <a:latin typeface="微软雅黑" pitchFamily="34" charset="-122"/>
              <a:ea typeface="微软雅黑" pitchFamily="34" charset="-122"/>
              <a:cs typeface="+mn-cs"/>
            </a:rPr>
            <a:t>施工单位分管安全的负责人、技术负责人、项目负责人、项目技术负责人、专项方案编织人员、项目专职安全生产管理人员</a:t>
          </a:r>
        </a:p>
      </dsp:txBody>
      <dsp:txXfrm>
        <a:off x="4029595" y="0"/>
        <a:ext cx="3943866" cy="1756174"/>
      </dsp:txXfrm>
    </dsp:sp>
    <dsp:sp modelId="{C7960B40-B1AA-4F09-8C5B-B25CFD2CE7F8}">
      <dsp:nvSpPr>
        <dsp:cNvPr id="0" name=""/>
        <dsp:cNvSpPr/>
      </dsp:nvSpPr>
      <dsp:spPr>
        <a:xfrm rot="10800000">
          <a:off x="0" y="2341566"/>
          <a:ext cx="4029595" cy="2341566"/>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solidFill>
                <a:srgbClr val="FFFFFF"/>
              </a:solidFill>
              <a:latin typeface="微软雅黑" pitchFamily="34" charset="-122"/>
              <a:ea typeface="微软雅黑" pitchFamily="34" charset="-122"/>
              <a:cs typeface="+mn-cs"/>
            </a:rPr>
            <a:t>监理单位项目总监理工程师及相关人员</a:t>
          </a:r>
        </a:p>
      </dsp:txBody>
      <dsp:txXfrm rot="10800000">
        <a:off x="85729" y="2926958"/>
        <a:ext cx="3943866" cy="1756174"/>
      </dsp:txXfrm>
    </dsp:sp>
    <dsp:sp modelId="{F191E743-1D7D-47FB-8380-AB7F112A2C31}">
      <dsp:nvSpPr>
        <dsp:cNvPr id="0" name=""/>
        <dsp:cNvSpPr/>
      </dsp:nvSpPr>
      <dsp:spPr>
        <a:xfrm rot="5400000">
          <a:off x="4873609" y="1497552"/>
          <a:ext cx="2341566" cy="4029595"/>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solidFill>
                <a:srgbClr val="FFFFFF"/>
              </a:solidFill>
              <a:latin typeface="微软雅黑" pitchFamily="34" charset="-122"/>
              <a:ea typeface="微软雅黑" pitchFamily="34" charset="-122"/>
              <a:cs typeface="+mn-cs"/>
            </a:rPr>
            <a:t>勘察设计单位项目技术负责人及相关人员</a:t>
          </a:r>
        </a:p>
      </dsp:txBody>
      <dsp:txXfrm rot="-5400000">
        <a:off x="4029595" y="2926959"/>
        <a:ext cx="4029595" cy="1670445"/>
      </dsp:txXfrm>
    </dsp:sp>
    <dsp:sp modelId="{B66DCAC2-B25C-4120-8B89-FF8AE7F453A6}">
      <dsp:nvSpPr>
        <dsp:cNvPr id="0" name=""/>
        <dsp:cNvSpPr/>
      </dsp:nvSpPr>
      <dsp:spPr>
        <a:xfrm>
          <a:off x="2840300" y="1654176"/>
          <a:ext cx="2378589" cy="1374780"/>
        </a:xfrm>
        <a:prstGeom prst="roundRect">
          <a:avLst/>
        </a:prstGeom>
        <a:solidFill>
          <a:srgbClr val="4AB1E4">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solidFill>
                <a:srgbClr val="080808">
                  <a:hueOff val="0"/>
                  <a:satOff val="0"/>
                  <a:lumOff val="0"/>
                  <a:alphaOff val="0"/>
                </a:srgbClr>
              </a:solidFill>
              <a:latin typeface="微软雅黑" pitchFamily="34" charset="-122"/>
              <a:ea typeface="微软雅黑" pitchFamily="34" charset="-122"/>
              <a:cs typeface="+mn-cs"/>
            </a:rPr>
            <a:t>专家组成员</a:t>
          </a:r>
        </a:p>
      </dsp:txBody>
      <dsp:txXfrm>
        <a:off x="2907411" y="1721287"/>
        <a:ext cx="2244367" cy="1240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623EC-DCAC-4288-8294-6B6197C65472}">
      <dsp:nvSpPr>
        <dsp:cNvPr id="0" name=""/>
        <dsp:cNvSpPr/>
      </dsp:nvSpPr>
      <dsp:spPr>
        <a:xfrm>
          <a:off x="0" y="58"/>
          <a:ext cx="5786478" cy="584657"/>
        </a:xfrm>
        <a:prstGeom prst="roundRect">
          <a:avLst/>
        </a:prstGeom>
        <a:solidFill>
          <a:srgbClr val="4AB1E4">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zh-CN" altLang="en-US" sz="3200" kern="1200" dirty="0">
              <a:solidFill>
                <a:srgbClr val="FFFFFF"/>
              </a:solidFill>
              <a:latin typeface="Arial"/>
              <a:ea typeface="+mn-ea"/>
              <a:cs typeface="+mn-cs"/>
            </a:rPr>
            <a:t>建筑架子工（附着升降脚手架）</a:t>
          </a:r>
        </a:p>
      </dsp:txBody>
      <dsp:txXfrm>
        <a:off x="28541" y="28599"/>
        <a:ext cx="5729396" cy="5275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184BA7F-C96F-4797-8097-B81D5DC90956}" type="datetimeFigureOut">
              <a:rPr lang="zh-CN" altLang="en-US"/>
              <a:pPr>
                <a:defRPr/>
              </a:pPr>
              <a:t>2020/12/23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2AD98013-748B-4854-8A6F-0113EADA769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bwMode="auto">
          <a:noFill/>
          <a:ln>
            <a:solidFill>
              <a:srgbClr val="000000"/>
            </a:solidFill>
            <a:miter lim="800000"/>
            <a:headEnd/>
            <a:tailEnd/>
          </a:ln>
        </p:spPr>
      </p:sp>
      <p:sp>
        <p:nvSpPr>
          <p:cNvPr id="153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latin typeface="Arial" charset="0"/>
            </a:endParaRPr>
          </a:p>
        </p:txBody>
      </p:sp>
      <p:sp>
        <p:nvSpPr>
          <p:cNvPr id="15363" name="日期占位符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5E41D8A8-E65A-49A2-A7CA-336920850D0C}" type="datetime1">
              <a:rPr lang="zh-CN" altLang="en-US">
                <a:solidFill>
                  <a:srgbClr val="000000"/>
                </a:solidFill>
                <a:latin typeface="Arial" charset="0"/>
              </a:rPr>
              <a:pPr fontAlgn="base">
                <a:spcBef>
                  <a:spcPct val="0"/>
                </a:spcBef>
                <a:spcAft>
                  <a:spcPct val="0"/>
                </a:spcAft>
              </a:pPr>
              <a:t>2020/12/23</a:t>
            </a:fld>
            <a:endParaRPr lang="en-US" altLang="zh-CN">
              <a:solidFill>
                <a:srgbClr val="000000"/>
              </a:solidFill>
              <a:latin typeface="Arial" charset="0"/>
            </a:endParaRPr>
          </a:p>
        </p:txBody>
      </p:sp>
      <p:sp>
        <p:nvSpPr>
          <p:cNvPr id="15364" name="灯片编号占位符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220625-6845-4593-A6B3-24AEB82A4F21}" type="slidenum">
              <a:rPr lang="en-US" altLang="zh-CN">
                <a:solidFill>
                  <a:srgbClr val="000000"/>
                </a:solidFill>
                <a:latin typeface="Arial" charset="0"/>
              </a:rPr>
              <a:pPr fontAlgn="base">
                <a:spcBef>
                  <a:spcPct val="0"/>
                </a:spcBef>
                <a:spcAft>
                  <a:spcPct val="0"/>
                </a:spcAft>
              </a:pPr>
              <a:t>1</a:t>
            </a:fld>
            <a:endParaRPr lang="en-US" altLang="zh-CN">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00850" y="914400"/>
            <a:ext cx="2114550" cy="5334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914400"/>
            <a:ext cx="6191250" cy="5334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7526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762500" y="17526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14400"/>
            <a:ext cx="8305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zh-CN"/>
              <a:t>标题</a:t>
            </a:r>
          </a:p>
        </p:txBody>
      </p:sp>
      <p:sp>
        <p:nvSpPr>
          <p:cNvPr id="1027" name="Rectangle 3"/>
          <p:cNvSpPr>
            <a:spLocks noGrp="1" noChangeArrowheads="1"/>
          </p:cNvSpPr>
          <p:nvPr>
            <p:ph type="body" idx="1"/>
          </p:nvPr>
        </p:nvSpPr>
        <p:spPr bwMode="auto">
          <a:xfrm>
            <a:off x="457200" y="17526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zh-CN" altLang="zh-CN"/>
              <a:t>王进平</a:t>
            </a:r>
          </a:p>
          <a:p>
            <a:pPr lvl="2"/>
            <a:r>
              <a:rPr lang="zh-CN" altLang="zh-CN"/>
              <a:t>第三级</a:t>
            </a:r>
          </a:p>
          <a:p>
            <a:pPr lvl="3"/>
            <a:r>
              <a:rPr lang="zh-CN" altLang="zh-CN"/>
              <a:t>第四级</a:t>
            </a:r>
          </a:p>
          <a:p>
            <a:pPr lvl="4"/>
            <a:r>
              <a:rPr lang="zh-CN" altLang="zh-CN"/>
              <a:t>第五级</a:t>
            </a:r>
          </a:p>
        </p:txBody>
      </p:sp>
      <p:sp>
        <p:nvSpPr>
          <p:cNvPr id="1028" name="矩形 9"/>
          <p:cNvSpPr>
            <a:spLocks noChangeArrowheads="1"/>
          </p:cNvSpPr>
          <p:nvPr userDrawn="1"/>
        </p:nvSpPr>
        <p:spPr bwMode="auto">
          <a:xfrm>
            <a:off x="0" y="6400800"/>
            <a:ext cx="9144000" cy="457200"/>
          </a:xfrm>
          <a:prstGeom prst="rect">
            <a:avLst/>
          </a:prstGeom>
          <a:solidFill>
            <a:srgbClr val="0066FF"/>
          </a:solidFill>
          <a:ln w="25400" cmpd="sng">
            <a:solidFill>
              <a:srgbClr val="89A4A7"/>
            </a:solidFill>
            <a:miter lim="800000"/>
            <a:headEnd/>
            <a:tailEnd/>
          </a:ln>
        </p:spPr>
        <p:txBody>
          <a:bodyPr anchor="ctr"/>
          <a:lstStyle/>
          <a:p>
            <a:pPr algn="ctr"/>
            <a:r>
              <a:rPr lang="zh-CN" altLang="en-US" sz="2000" b="1">
                <a:solidFill>
                  <a:srgbClr val="FFFFFF"/>
                </a:solidFill>
                <a:effectLst>
                  <a:outerShdw blurRad="38100" dist="38100" dir="2700000" algn="tl">
                    <a:srgbClr val="000000"/>
                  </a:outerShdw>
                </a:effectLst>
                <a:ea typeface="黑体" pitchFamily="2" charset="-122"/>
              </a:rPr>
              <a:t> </a:t>
            </a:r>
          </a:p>
        </p:txBody>
      </p:sp>
      <p:cxnSp>
        <p:nvCxnSpPr>
          <p:cNvPr id="1030" name="直接连接符 6"/>
          <p:cNvCxnSpPr>
            <a:cxnSpLocks noChangeShapeType="1"/>
          </p:cNvCxnSpPr>
          <p:nvPr userDrawn="1"/>
        </p:nvCxnSpPr>
        <p:spPr bwMode="auto">
          <a:xfrm>
            <a:off x="381000" y="762000"/>
            <a:ext cx="8429625" cy="1588"/>
          </a:xfrm>
          <a:prstGeom prst="line">
            <a:avLst/>
          </a:prstGeom>
          <a:noFill/>
          <a:ln w="38100">
            <a:solidFill>
              <a:srgbClr val="0066FF"/>
            </a:solidFill>
            <a:round/>
            <a:headEnd/>
            <a:tailEnd/>
          </a:ln>
          <a:effectLst>
            <a:outerShdw dist="23000" dir="5400000" algn="ctr" rotWithShape="0">
              <a:srgbClr val="3366CC">
                <a:alpha val="31998"/>
              </a:srgbClr>
            </a:outerShdw>
          </a:effectLst>
        </p:spPr>
      </p:cxnSp>
      <p:sp>
        <p:nvSpPr>
          <p:cNvPr id="1031" name="Text Box 7"/>
          <p:cNvSpPr txBox="1">
            <a:spLocks noChangeArrowheads="1"/>
          </p:cNvSpPr>
          <p:nvPr userDrawn="1"/>
        </p:nvSpPr>
        <p:spPr bwMode="auto">
          <a:xfrm>
            <a:off x="914400" y="152400"/>
            <a:ext cx="5334000" cy="487363"/>
          </a:xfrm>
          <a:prstGeom prst="rect">
            <a:avLst/>
          </a:prstGeom>
          <a:noFill/>
          <a:ln>
            <a:noFill/>
          </a:ln>
        </p:spPr>
        <p:txBody>
          <a:bodyPr>
            <a:spAutoFit/>
          </a:bodyPr>
          <a:lstStyle/>
          <a:p>
            <a:pPr>
              <a:spcBef>
                <a:spcPct val="50000"/>
              </a:spcBef>
            </a:pPr>
            <a:r>
              <a:rPr lang="zh-CN" altLang="en-US" sz="2600" b="1">
                <a:solidFill>
                  <a:srgbClr val="000000"/>
                </a:solidFill>
                <a:ea typeface="黑体" pitchFamily="2" charset="-122"/>
              </a:rPr>
              <a:t> </a:t>
            </a:r>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ctr" rtl="0" eaLnBrk="0" fontAlgn="base" hangingPunct="0">
        <a:spcBef>
          <a:spcPct val="0"/>
        </a:spcBef>
        <a:spcAft>
          <a:spcPct val="0"/>
        </a:spcAft>
        <a:defRPr sz="3200" b="1">
          <a:solidFill>
            <a:srgbClr val="3366CC"/>
          </a:solidFill>
          <a:latin typeface="+mj-lt"/>
          <a:ea typeface="+mj-ea"/>
          <a:cs typeface="+mj-cs"/>
        </a:defRPr>
      </a:lvl1pPr>
      <a:lvl2pPr algn="ctr" rtl="0" eaLnBrk="0" fontAlgn="base" hangingPunct="0">
        <a:spcBef>
          <a:spcPct val="0"/>
        </a:spcBef>
        <a:spcAft>
          <a:spcPct val="0"/>
        </a:spcAft>
        <a:defRPr sz="3200" b="1">
          <a:solidFill>
            <a:srgbClr val="3366CC"/>
          </a:solidFill>
          <a:latin typeface="Arial" pitchFamily="34" charset="0"/>
          <a:ea typeface="宋体" pitchFamily="2" charset="-122"/>
        </a:defRPr>
      </a:lvl2pPr>
      <a:lvl3pPr algn="ctr" rtl="0" eaLnBrk="0" fontAlgn="base" hangingPunct="0">
        <a:spcBef>
          <a:spcPct val="0"/>
        </a:spcBef>
        <a:spcAft>
          <a:spcPct val="0"/>
        </a:spcAft>
        <a:defRPr sz="3200" b="1">
          <a:solidFill>
            <a:srgbClr val="3366CC"/>
          </a:solidFill>
          <a:latin typeface="Arial" pitchFamily="34" charset="0"/>
          <a:ea typeface="宋体" pitchFamily="2" charset="-122"/>
        </a:defRPr>
      </a:lvl3pPr>
      <a:lvl4pPr algn="ctr" rtl="0" eaLnBrk="0" fontAlgn="base" hangingPunct="0">
        <a:spcBef>
          <a:spcPct val="0"/>
        </a:spcBef>
        <a:spcAft>
          <a:spcPct val="0"/>
        </a:spcAft>
        <a:defRPr sz="3200" b="1">
          <a:solidFill>
            <a:srgbClr val="3366CC"/>
          </a:solidFill>
          <a:latin typeface="Arial" pitchFamily="34" charset="0"/>
          <a:ea typeface="宋体" pitchFamily="2" charset="-122"/>
        </a:defRPr>
      </a:lvl4pPr>
      <a:lvl5pPr algn="ctr" rtl="0" eaLnBrk="0" fontAlgn="base" hangingPunct="0">
        <a:spcBef>
          <a:spcPct val="0"/>
        </a:spcBef>
        <a:spcAft>
          <a:spcPct val="0"/>
        </a:spcAft>
        <a:defRPr sz="3200" b="1">
          <a:solidFill>
            <a:srgbClr val="3366CC"/>
          </a:solidFill>
          <a:latin typeface="Arial" pitchFamily="34" charset="0"/>
          <a:ea typeface="宋体" pitchFamily="2" charset="-122"/>
        </a:defRPr>
      </a:lvl5pPr>
      <a:lvl6pPr marL="457200" algn="ctr" rtl="0" eaLnBrk="0" fontAlgn="base" hangingPunct="0">
        <a:spcBef>
          <a:spcPct val="0"/>
        </a:spcBef>
        <a:spcAft>
          <a:spcPct val="0"/>
        </a:spcAft>
        <a:defRPr sz="3200" b="1">
          <a:solidFill>
            <a:srgbClr val="3366CC"/>
          </a:solidFill>
          <a:latin typeface="Arial" pitchFamily="34" charset="0"/>
          <a:ea typeface="宋体" pitchFamily="2" charset="-122"/>
        </a:defRPr>
      </a:lvl6pPr>
      <a:lvl7pPr marL="914400" algn="ctr" rtl="0" eaLnBrk="0" fontAlgn="base" hangingPunct="0">
        <a:spcBef>
          <a:spcPct val="0"/>
        </a:spcBef>
        <a:spcAft>
          <a:spcPct val="0"/>
        </a:spcAft>
        <a:defRPr sz="3200" b="1">
          <a:solidFill>
            <a:srgbClr val="3366CC"/>
          </a:solidFill>
          <a:latin typeface="Arial" pitchFamily="34" charset="0"/>
          <a:ea typeface="宋体" pitchFamily="2" charset="-122"/>
        </a:defRPr>
      </a:lvl7pPr>
      <a:lvl8pPr marL="1371600" algn="ctr" rtl="0" eaLnBrk="0" fontAlgn="base" hangingPunct="0">
        <a:spcBef>
          <a:spcPct val="0"/>
        </a:spcBef>
        <a:spcAft>
          <a:spcPct val="0"/>
        </a:spcAft>
        <a:defRPr sz="3200" b="1">
          <a:solidFill>
            <a:srgbClr val="3366CC"/>
          </a:solidFill>
          <a:latin typeface="Arial" pitchFamily="34" charset="0"/>
          <a:ea typeface="宋体" pitchFamily="2" charset="-122"/>
        </a:defRPr>
      </a:lvl8pPr>
      <a:lvl9pPr marL="1828800" algn="ctr" rtl="0" eaLnBrk="0" fontAlgn="base" hangingPunct="0">
        <a:spcBef>
          <a:spcPct val="0"/>
        </a:spcBef>
        <a:spcAft>
          <a:spcPct val="0"/>
        </a:spcAft>
        <a:defRPr sz="3200" b="1">
          <a:solidFill>
            <a:srgbClr val="3366CC"/>
          </a:solidFill>
          <a:latin typeface="Arial" pitchFamily="34" charset="0"/>
          <a:ea typeface="宋体" pitchFamily="2" charset="-122"/>
        </a:defRPr>
      </a:lvl9pPr>
    </p:titleStyle>
    <p:bodyStyle>
      <a:lvl1pPr marL="268288" indent="-268288" algn="l" rtl="0" eaLnBrk="0" fontAlgn="base" hangingPunct="0">
        <a:spcBef>
          <a:spcPct val="20000"/>
        </a:spcBef>
        <a:spcAft>
          <a:spcPct val="0"/>
        </a:spcAft>
        <a:buChar char="•"/>
        <a:defRPr sz="3200">
          <a:solidFill>
            <a:schemeClr val="tx1"/>
          </a:solidFill>
          <a:latin typeface="+mn-lt"/>
          <a:ea typeface="+mn-ea"/>
          <a:cs typeface="+mn-cs"/>
        </a:defRPr>
      </a:lvl1pPr>
      <a:lvl2pPr marL="822325" indent="-285750" algn="l" rtl="0" eaLnBrk="0" fontAlgn="base" hangingPunct="0">
        <a:spcBef>
          <a:spcPct val="20000"/>
        </a:spcBef>
        <a:spcAft>
          <a:spcPct val="0"/>
        </a:spcAft>
        <a:buChar char="–"/>
        <a:defRPr sz="2800">
          <a:solidFill>
            <a:schemeClr val="tx1"/>
          </a:solidFill>
          <a:latin typeface="+mn-lt"/>
          <a:ea typeface="+mn-ea"/>
        </a:defRPr>
      </a:lvl2pPr>
      <a:lvl3pPr marL="1230313" indent="-228600" algn="l" rtl="0" eaLnBrk="0" fontAlgn="base" hangingPunct="0">
        <a:spcBef>
          <a:spcPct val="20000"/>
        </a:spcBef>
        <a:spcAft>
          <a:spcPct val="0"/>
        </a:spcAft>
        <a:buChar char="•"/>
        <a:defRPr sz="2400">
          <a:solidFill>
            <a:schemeClr val="tx1"/>
          </a:solidFill>
          <a:latin typeface="+mn-lt"/>
          <a:ea typeface="+mn-ea"/>
        </a:defRPr>
      </a:lvl3pPr>
      <a:lvl4pPr marL="16383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ctrTitle" idx="4294967295"/>
          </p:nvPr>
        </p:nvSpPr>
        <p:spPr>
          <a:xfrm>
            <a:off x="762000" y="2060848"/>
            <a:ext cx="7772400" cy="1905000"/>
          </a:xfrm>
        </p:spPr>
        <p:txBody>
          <a:bodyPr/>
          <a:lstStyle/>
          <a:p>
            <a:r>
              <a:rPr lang="zh-CN" altLang="en-US" sz="4000" dirty="0">
                <a:solidFill>
                  <a:schemeClr val="tx1"/>
                </a:solidFill>
              </a:rPr>
              <a:t>脚手架及模板安全管理</a:t>
            </a:r>
          </a:p>
        </p:txBody>
      </p:sp>
      <p:sp>
        <p:nvSpPr>
          <p:cNvPr id="14338" name="副标题 2"/>
          <p:cNvSpPr>
            <a:spLocks noGrp="1"/>
          </p:cNvSpPr>
          <p:nvPr>
            <p:ph type="subTitle" idx="4294967295"/>
          </p:nvPr>
        </p:nvSpPr>
        <p:spPr>
          <a:xfrm>
            <a:off x="1295400" y="3657600"/>
            <a:ext cx="6400800" cy="1752600"/>
          </a:xfrm>
        </p:spPr>
        <p:txBody>
          <a:bodyPr/>
          <a:lstStyle/>
          <a:p>
            <a:pPr marL="0" indent="0" algn="ctr">
              <a:buFontTx/>
              <a:buNone/>
            </a:pPr>
            <a:endParaRPr lang="zh-CN" altLang="en-US" b="1"/>
          </a:p>
          <a:p>
            <a:pPr marL="0" indent="0" algn="ctr">
              <a:buFontTx/>
              <a:buNone/>
            </a:pPr>
            <a:r>
              <a:rPr lang="en-US" altLang="zh-CN"/>
              <a:t> </a:t>
            </a:r>
          </a:p>
          <a:p>
            <a:pPr marL="0" indent="0" algn="ctr">
              <a:buFontTx/>
              <a:buNone/>
            </a:pPr>
            <a:endParaRPr lang="en-US" altLang="zh-C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401638" y="947738"/>
            <a:ext cx="8340725" cy="496887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构配件外观质量</a:t>
            </a:r>
            <a:endParaRPr lang="zh-CN" altLang="en-US" kern="0" dirty="0">
              <a:solidFill>
                <a:srgbClr val="080808"/>
              </a:solidFill>
            </a:endParaRPr>
          </a:p>
        </p:txBody>
      </p:sp>
      <p:sp>
        <p:nvSpPr>
          <p:cNvPr id="3" name="内容占位符 2"/>
          <p:cNvSpPr txBox="1">
            <a:spLocks/>
          </p:cNvSpPr>
          <p:nvPr/>
        </p:nvSpPr>
        <p:spPr bwMode="auto">
          <a:xfrm>
            <a:off x="500063" y="1214438"/>
            <a:ext cx="8229600" cy="50292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kern="0">
                <a:solidFill>
                  <a:srgbClr val="080808"/>
                </a:solidFill>
              </a:rPr>
              <a:t>《</a:t>
            </a:r>
            <a:r>
              <a:rPr lang="zh-CN" altLang="en-US" sz="2000" kern="0">
                <a:solidFill>
                  <a:srgbClr val="080808"/>
                </a:solidFill>
              </a:rPr>
              <a:t>碗扣式钢管脚手架</a:t>
            </a:r>
            <a:r>
              <a:rPr lang="en-US" altLang="zh-CN" sz="2000" kern="0">
                <a:solidFill>
                  <a:srgbClr val="080808"/>
                </a:solidFill>
              </a:rPr>
              <a:t>》</a:t>
            </a:r>
            <a:r>
              <a:rPr lang="zh-CN" altLang="en-US" sz="2000" kern="0">
                <a:solidFill>
                  <a:srgbClr val="080808"/>
                </a:solidFill>
              </a:rPr>
              <a:t>（</a:t>
            </a:r>
            <a:r>
              <a:rPr lang="en-US" altLang="zh-CN" sz="2000" kern="0">
                <a:solidFill>
                  <a:srgbClr val="080808"/>
                </a:solidFill>
              </a:rPr>
              <a:t>JGJ166-2008</a:t>
            </a:r>
            <a:r>
              <a:rPr lang="zh-CN" altLang="en-US" sz="2000" kern="0">
                <a:solidFill>
                  <a:srgbClr val="080808"/>
                </a:solidFill>
              </a:rPr>
              <a:t>）</a:t>
            </a:r>
            <a:endParaRPr lang="en-US" altLang="zh-CN" sz="2000" kern="0">
              <a:solidFill>
                <a:srgbClr val="080808"/>
              </a:solidFill>
            </a:endParaRPr>
          </a:p>
          <a:p>
            <a:pPr>
              <a:buClr>
                <a:srgbClr val="5BBE4E"/>
              </a:buClr>
              <a:defRPr/>
            </a:pPr>
            <a:r>
              <a:rPr lang="en-US" altLang="zh-CN" sz="2000" b="1" kern="0">
                <a:solidFill>
                  <a:srgbClr val="080808"/>
                </a:solidFill>
              </a:rPr>
              <a:t>3.3.6</a:t>
            </a:r>
            <a:r>
              <a:rPr lang="en-US" altLang="zh-CN" sz="2000" kern="0">
                <a:solidFill>
                  <a:srgbClr val="080808"/>
                </a:solidFill>
              </a:rPr>
              <a:t> </a:t>
            </a:r>
            <a:r>
              <a:rPr lang="zh-CN" altLang="en-US" sz="2000" kern="0">
                <a:solidFill>
                  <a:srgbClr val="080808"/>
                </a:solidFill>
              </a:rPr>
              <a:t>构配件外观质量要求： </a:t>
            </a:r>
          </a:p>
          <a:p>
            <a:pPr>
              <a:buClr>
                <a:srgbClr val="5BBE4E"/>
              </a:buClr>
              <a:defRPr/>
            </a:pPr>
            <a:r>
              <a:rPr lang="en-US" altLang="zh-CN" sz="2000" kern="0">
                <a:solidFill>
                  <a:srgbClr val="080808"/>
                </a:solidFill>
              </a:rPr>
              <a:t>1 </a:t>
            </a:r>
            <a:r>
              <a:rPr lang="zh-CN" altLang="en-US" sz="2000" kern="0">
                <a:solidFill>
                  <a:srgbClr val="080808"/>
                </a:solidFill>
              </a:rPr>
              <a:t>钢管应无裂纹、凹陷、锈蚀，不得采用接长钢管； </a:t>
            </a:r>
          </a:p>
          <a:p>
            <a:pPr>
              <a:buClr>
                <a:srgbClr val="5BBE4E"/>
              </a:buClr>
              <a:defRPr/>
            </a:pPr>
            <a:r>
              <a:rPr lang="en-US" altLang="zh-CN" sz="2000" kern="0">
                <a:solidFill>
                  <a:srgbClr val="080808"/>
                </a:solidFill>
              </a:rPr>
              <a:t>2 </a:t>
            </a:r>
            <a:r>
              <a:rPr lang="zh-CN" altLang="en-US" sz="2000" kern="0">
                <a:solidFill>
                  <a:srgbClr val="080808"/>
                </a:solidFill>
              </a:rPr>
              <a:t>铸造件表面应光整，不得有砂眼、缩孔、裂纹、浇冒口残余等缺陷，表面粘砂应清除干净。 </a:t>
            </a:r>
          </a:p>
          <a:p>
            <a:pPr>
              <a:buClr>
                <a:srgbClr val="5BBE4E"/>
              </a:buClr>
              <a:defRPr/>
            </a:pPr>
            <a:r>
              <a:rPr lang="en-US" altLang="zh-CN" sz="2000" kern="0">
                <a:solidFill>
                  <a:srgbClr val="080808"/>
                </a:solidFill>
              </a:rPr>
              <a:t>3 </a:t>
            </a:r>
            <a:r>
              <a:rPr lang="zh-CN" altLang="en-US" sz="2000" kern="0">
                <a:solidFill>
                  <a:srgbClr val="080808"/>
                </a:solidFill>
              </a:rPr>
              <a:t>冲压件不得有毛刺、裂纹、氧化皮等缺陷； </a:t>
            </a:r>
          </a:p>
          <a:p>
            <a:pPr>
              <a:buClr>
                <a:srgbClr val="5BBE4E"/>
              </a:buClr>
              <a:defRPr/>
            </a:pPr>
            <a:r>
              <a:rPr lang="en-US" altLang="zh-CN" sz="2000" kern="0">
                <a:solidFill>
                  <a:srgbClr val="080808"/>
                </a:solidFill>
              </a:rPr>
              <a:t>4 </a:t>
            </a:r>
            <a:r>
              <a:rPr lang="zh-CN" altLang="en-US" sz="2000" kern="0">
                <a:solidFill>
                  <a:srgbClr val="080808"/>
                </a:solidFill>
              </a:rPr>
              <a:t>各焊缝应饱满，焊药清除干净，不得有未焊透、夹砂、咬肉、裂纹等缺陷； </a:t>
            </a:r>
          </a:p>
          <a:p>
            <a:pPr>
              <a:buClr>
                <a:srgbClr val="5BBE4E"/>
              </a:buClr>
              <a:defRPr/>
            </a:pPr>
            <a:r>
              <a:rPr lang="en-US" altLang="zh-CN" sz="2000" kern="0">
                <a:solidFill>
                  <a:srgbClr val="080808"/>
                </a:solidFill>
              </a:rPr>
              <a:t>5 </a:t>
            </a:r>
            <a:r>
              <a:rPr lang="zh-CN" altLang="en-US" sz="2000" kern="0">
                <a:solidFill>
                  <a:srgbClr val="080808"/>
                </a:solidFill>
              </a:rPr>
              <a:t>构配件防锈漆涂层均匀、牢固。 </a:t>
            </a:r>
          </a:p>
          <a:p>
            <a:pPr>
              <a:buClr>
                <a:srgbClr val="5BBE4E"/>
              </a:buClr>
              <a:defRPr/>
            </a:pPr>
            <a:r>
              <a:rPr lang="en-US" altLang="zh-CN" sz="2000" kern="0">
                <a:solidFill>
                  <a:srgbClr val="080808"/>
                </a:solidFill>
              </a:rPr>
              <a:t>6 </a:t>
            </a:r>
            <a:r>
              <a:rPr lang="zh-CN" altLang="en-US" sz="2000" kern="0">
                <a:solidFill>
                  <a:srgbClr val="080808"/>
                </a:solidFill>
              </a:rPr>
              <a:t>主要构、配件上的生产厂标识应清晰。</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构配件外观质量</a:t>
            </a:r>
            <a:endParaRPr lang="zh-CN" altLang="en-US" kern="0" dirty="0">
              <a:solidFill>
                <a:srgbClr val="080808"/>
              </a:solidFill>
            </a:endParaRPr>
          </a:p>
        </p:txBody>
      </p:sp>
      <p:sp>
        <p:nvSpPr>
          <p:cNvPr id="3" name="内容占位符 2"/>
          <p:cNvSpPr txBox="1">
            <a:spLocks/>
          </p:cNvSpPr>
          <p:nvPr/>
        </p:nvSpPr>
        <p:spPr bwMode="auto">
          <a:xfrm>
            <a:off x="457200" y="1295400"/>
            <a:ext cx="8229600" cy="50292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a:t>
            </a:r>
            <a:r>
              <a:rPr lang="zh-CN" altLang="en-US" kern="0">
                <a:solidFill>
                  <a:srgbClr val="080808"/>
                </a:solidFill>
              </a:rPr>
              <a:t>盘扣式钢管支架</a:t>
            </a:r>
            <a:r>
              <a:rPr lang="en-US" altLang="zh-CN" kern="0">
                <a:solidFill>
                  <a:srgbClr val="080808"/>
                </a:solidFill>
              </a:rPr>
              <a:t>》</a:t>
            </a:r>
            <a:r>
              <a:rPr lang="zh-CN" altLang="en-US" kern="0">
                <a:solidFill>
                  <a:srgbClr val="080808"/>
                </a:solidFill>
              </a:rPr>
              <a:t>（</a:t>
            </a:r>
            <a:r>
              <a:rPr lang="en-US" altLang="zh-CN" kern="0">
                <a:solidFill>
                  <a:srgbClr val="080808"/>
                </a:solidFill>
              </a:rPr>
              <a:t>JGJ231—2010</a:t>
            </a:r>
            <a:r>
              <a:rPr lang="zh-CN" altLang="en-US" kern="0">
                <a:solidFill>
                  <a:srgbClr val="080808"/>
                </a:solidFill>
              </a:rPr>
              <a:t>）</a:t>
            </a:r>
          </a:p>
          <a:p>
            <a:pPr>
              <a:buClr>
                <a:srgbClr val="5BBE4E"/>
              </a:buClr>
              <a:defRPr/>
            </a:pPr>
            <a:r>
              <a:rPr lang="en-US" altLang="zh-CN" kern="0">
                <a:solidFill>
                  <a:srgbClr val="080808"/>
                </a:solidFill>
              </a:rPr>
              <a:t>3.3.5  </a:t>
            </a:r>
            <a:r>
              <a:rPr lang="zh-CN" altLang="en-US" kern="0">
                <a:solidFill>
                  <a:srgbClr val="080808"/>
                </a:solidFill>
              </a:rPr>
              <a:t>构配件外观质量应符合以下要求： </a:t>
            </a:r>
          </a:p>
          <a:p>
            <a:pPr>
              <a:buClr>
                <a:srgbClr val="5BBE4E"/>
              </a:buClr>
              <a:defRPr/>
            </a:pPr>
            <a:r>
              <a:rPr lang="en-US" altLang="zh-CN" kern="0">
                <a:solidFill>
                  <a:srgbClr val="080808"/>
                </a:solidFill>
              </a:rPr>
              <a:t>1 </a:t>
            </a:r>
            <a:r>
              <a:rPr lang="zh-CN" altLang="en-US" kern="0">
                <a:solidFill>
                  <a:srgbClr val="080808"/>
                </a:solidFill>
              </a:rPr>
              <a:t>钢管应无裂纹、凹陷、锈蚀，不得采用接长钢管； </a:t>
            </a:r>
          </a:p>
          <a:p>
            <a:pPr>
              <a:buClr>
                <a:srgbClr val="5BBE4E"/>
              </a:buClr>
              <a:defRPr/>
            </a:pPr>
            <a:r>
              <a:rPr lang="en-US" altLang="zh-CN" kern="0">
                <a:solidFill>
                  <a:srgbClr val="080808"/>
                </a:solidFill>
              </a:rPr>
              <a:t>2 </a:t>
            </a:r>
            <a:r>
              <a:rPr lang="zh-CN" altLang="en-US" kern="0">
                <a:solidFill>
                  <a:srgbClr val="080808"/>
                </a:solidFill>
              </a:rPr>
              <a:t>钢管应平直，直线度允许偏差为管长的</a:t>
            </a:r>
            <a:r>
              <a:rPr lang="en-US" altLang="zh-CN" kern="0">
                <a:solidFill>
                  <a:srgbClr val="080808"/>
                </a:solidFill>
              </a:rPr>
              <a:t>1/500</a:t>
            </a:r>
            <a:r>
              <a:rPr lang="zh-CN" altLang="en-US" kern="0">
                <a:solidFill>
                  <a:srgbClr val="080808"/>
                </a:solidFill>
              </a:rPr>
              <a:t>，两端面应平整，不得有斜口、毛刺；</a:t>
            </a:r>
          </a:p>
          <a:p>
            <a:pPr>
              <a:buClr>
                <a:srgbClr val="5BBE4E"/>
              </a:buClr>
              <a:defRPr/>
            </a:pPr>
            <a:r>
              <a:rPr lang="en-US" altLang="zh-CN" kern="0">
                <a:solidFill>
                  <a:srgbClr val="080808"/>
                </a:solidFill>
              </a:rPr>
              <a:t>3 </a:t>
            </a:r>
            <a:r>
              <a:rPr lang="zh-CN" altLang="en-US" kern="0">
                <a:solidFill>
                  <a:srgbClr val="080808"/>
                </a:solidFill>
              </a:rPr>
              <a:t>铸件表面应光整，不得有砂眼、缩孔、裂纹、浇冒口残余等缺陷，表面粘砂应清除干净；</a:t>
            </a:r>
          </a:p>
          <a:p>
            <a:pPr>
              <a:buClr>
                <a:srgbClr val="5BBE4E"/>
              </a:buClr>
              <a:defRPr/>
            </a:pPr>
            <a:r>
              <a:rPr lang="en-US" altLang="zh-CN" kern="0">
                <a:solidFill>
                  <a:srgbClr val="080808"/>
                </a:solidFill>
              </a:rPr>
              <a:t>4 </a:t>
            </a:r>
            <a:r>
              <a:rPr lang="zh-CN" altLang="en-US" kern="0">
                <a:solidFill>
                  <a:srgbClr val="080808"/>
                </a:solidFill>
              </a:rPr>
              <a:t>冲压件不得有毛刺、裂纹、氧化皮等缺陷；</a:t>
            </a:r>
          </a:p>
          <a:p>
            <a:pPr>
              <a:buClr>
                <a:srgbClr val="5BBE4E"/>
              </a:buClr>
              <a:defRPr/>
            </a:pPr>
            <a:endParaRPr lang="zh-CN" altLang="en-US" kern="0">
              <a:solidFill>
                <a:srgbClr val="080808"/>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1593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a:solidFill>
                  <a:srgbClr val="080808"/>
                </a:solidFill>
              </a:rPr>
              <a:t>构配件外观质量</a:t>
            </a:r>
          </a:p>
        </p:txBody>
      </p:sp>
      <p:sp>
        <p:nvSpPr>
          <p:cNvPr id="3" name="内容占位符 2"/>
          <p:cNvSpPr txBox="1">
            <a:spLocks/>
          </p:cNvSpPr>
          <p:nvPr/>
        </p:nvSpPr>
        <p:spPr bwMode="auto">
          <a:xfrm>
            <a:off x="515938" y="1196975"/>
            <a:ext cx="8170862" cy="5127625"/>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200" kern="0">
                <a:solidFill>
                  <a:srgbClr val="080808"/>
                </a:solidFill>
              </a:rPr>
              <a:t>5 </a:t>
            </a:r>
            <a:r>
              <a:rPr lang="zh-CN" altLang="en-US" sz="2200" kern="0">
                <a:solidFill>
                  <a:srgbClr val="080808"/>
                </a:solidFill>
              </a:rPr>
              <a:t>各焊缝有效焊缝高度应符合本规程第</a:t>
            </a:r>
            <a:r>
              <a:rPr lang="en-US" altLang="zh-CN" sz="2200" kern="0">
                <a:solidFill>
                  <a:srgbClr val="080808"/>
                </a:solidFill>
              </a:rPr>
              <a:t>3.2.4</a:t>
            </a:r>
            <a:r>
              <a:rPr lang="zh-CN" altLang="en-US" sz="2200" kern="0">
                <a:solidFill>
                  <a:srgbClr val="080808"/>
                </a:solidFill>
              </a:rPr>
              <a:t>条的规定，且焊缝应饱满，焊药清除干净，不得有未焊透、夹砂、咬肉、裂纹等缺陷；</a:t>
            </a:r>
          </a:p>
          <a:p>
            <a:pPr>
              <a:buClr>
                <a:srgbClr val="5BBE4E"/>
              </a:buClr>
              <a:defRPr/>
            </a:pPr>
            <a:r>
              <a:rPr lang="en-US" altLang="zh-CN" sz="2200" kern="0">
                <a:solidFill>
                  <a:srgbClr val="080808"/>
                </a:solidFill>
              </a:rPr>
              <a:t>6 </a:t>
            </a:r>
            <a:r>
              <a:rPr lang="zh-CN" altLang="en-US" sz="2200" kern="0">
                <a:solidFill>
                  <a:srgbClr val="080808"/>
                </a:solidFill>
              </a:rPr>
              <a:t>可调底座和可调托座的螺牙宜采用梯形牙，</a:t>
            </a:r>
            <a:r>
              <a:rPr lang="en-US" altLang="zh-CN" sz="2200" kern="0">
                <a:solidFill>
                  <a:srgbClr val="080808"/>
                </a:solidFill>
              </a:rPr>
              <a:t>A</a:t>
            </a:r>
            <a:r>
              <a:rPr lang="zh-CN" altLang="en-US" sz="2200" kern="0">
                <a:solidFill>
                  <a:srgbClr val="080808"/>
                </a:solidFill>
              </a:rPr>
              <a:t>型管宜配置</a:t>
            </a:r>
            <a:r>
              <a:rPr lang="en-US" altLang="zh-CN" sz="2200" kern="0">
                <a:solidFill>
                  <a:srgbClr val="080808"/>
                </a:solidFill>
              </a:rPr>
              <a:t>Ø48</a:t>
            </a:r>
            <a:r>
              <a:rPr lang="zh-CN" altLang="en-US" sz="2200" kern="0">
                <a:solidFill>
                  <a:srgbClr val="080808"/>
                </a:solidFill>
              </a:rPr>
              <a:t>丝杆和调节手柄、</a:t>
            </a:r>
            <a:r>
              <a:rPr lang="en-US" altLang="zh-CN" sz="2200" kern="0">
                <a:solidFill>
                  <a:srgbClr val="080808"/>
                </a:solidFill>
              </a:rPr>
              <a:t>B</a:t>
            </a:r>
            <a:r>
              <a:rPr lang="zh-CN" altLang="en-US" sz="2200" kern="0">
                <a:solidFill>
                  <a:srgbClr val="080808"/>
                </a:solidFill>
              </a:rPr>
              <a:t>型管宜配置</a:t>
            </a:r>
            <a:r>
              <a:rPr lang="en-US" altLang="zh-CN" sz="2200" kern="0">
                <a:solidFill>
                  <a:srgbClr val="080808"/>
                </a:solidFill>
              </a:rPr>
              <a:t>Ø38</a:t>
            </a:r>
            <a:r>
              <a:rPr lang="zh-CN" altLang="en-US" sz="2200" kern="0">
                <a:solidFill>
                  <a:srgbClr val="080808"/>
                </a:solidFill>
              </a:rPr>
              <a:t>丝杆和调节手柄</a:t>
            </a:r>
            <a:r>
              <a:rPr lang="en-US" altLang="zh-CN" sz="2200" kern="0">
                <a:solidFill>
                  <a:srgbClr val="080808"/>
                </a:solidFill>
              </a:rPr>
              <a:t>, </a:t>
            </a:r>
            <a:r>
              <a:rPr lang="zh-CN" altLang="en-US" sz="2200" kern="0">
                <a:solidFill>
                  <a:srgbClr val="080808"/>
                </a:solidFill>
              </a:rPr>
              <a:t>丝杆直径不得小于</a:t>
            </a:r>
            <a:r>
              <a:rPr lang="en-US" altLang="zh-CN" sz="2200" kern="0">
                <a:solidFill>
                  <a:srgbClr val="080808"/>
                </a:solidFill>
              </a:rPr>
              <a:t>36mm</a:t>
            </a:r>
            <a:r>
              <a:rPr lang="zh-CN" altLang="en-US" sz="2200" kern="0">
                <a:solidFill>
                  <a:srgbClr val="080808"/>
                </a:solidFill>
              </a:rPr>
              <a:t>。可调底座和可调托座的表面应镀锌，镀锌表面应光滑，在连接处不得有毛刺、滴瘤和多余结块；</a:t>
            </a:r>
          </a:p>
          <a:p>
            <a:pPr>
              <a:buClr>
                <a:srgbClr val="5BBE4E"/>
              </a:buClr>
              <a:defRPr/>
            </a:pPr>
            <a:r>
              <a:rPr lang="en-US" altLang="zh-CN" sz="2200" kern="0">
                <a:solidFill>
                  <a:srgbClr val="080808"/>
                </a:solidFill>
              </a:rPr>
              <a:t>7 </a:t>
            </a:r>
            <a:r>
              <a:rPr lang="zh-CN" altLang="en-US" sz="2200" kern="0">
                <a:solidFill>
                  <a:srgbClr val="080808"/>
                </a:solidFill>
              </a:rPr>
              <a:t>架体杆件及构配件表面应镀锌或涂刷防锈漆，涂层应均匀、牢固；</a:t>
            </a:r>
          </a:p>
          <a:p>
            <a:pPr>
              <a:buClr>
                <a:srgbClr val="5BBE4E"/>
              </a:buClr>
              <a:defRPr/>
            </a:pPr>
            <a:r>
              <a:rPr lang="en-US" altLang="zh-CN" sz="2200" kern="0">
                <a:solidFill>
                  <a:srgbClr val="080808"/>
                </a:solidFill>
              </a:rPr>
              <a:t>8 </a:t>
            </a:r>
            <a:r>
              <a:rPr lang="zh-CN" altLang="en-US" sz="2200" kern="0">
                <a:solidFill>
                  <a:srgbClr val="080808"/>
                </a:solidFill>
              </a:rPr>
              <a:t>主要构配件上的生产厂标识应清晰。</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71550" y="692150"/>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13</a:t>
            </a:r>
            <a:r>
              <a:rPr lang="zh-CN" altLang="en-US" kern="0">
                <a:solidFill>
                  <a:srgbClr val="080808"/>
                </a:solidFill>
              </a:rPr>
              <a:t>、构配件尺寸偏差符合要求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lgn="l" eaLnBrk="1" hangingPunct="1">
              <a:buClr>
                <a:srgbClr val="5BBE4E"/>
              </a:buClr>
              <a:defRPr/>
            </a:pPr>
            <a:r>
              <a:rPr lang="en-US" altLang="zh-CN" kern="0">
                <a:solidFill>
                  <a:srgbClr val="080808"/>
                </a:solidFill>
              </a:rPr>
              <a:t>《</a:t>
            </a:r>
            <a:r>
              <a:rPr lang="zh-CN" altLang="en-US" kern="0">
                <a:solidFill>
                  <a:srgbClr val="080808"/>
                </a:solidFill>
              </a:rPr>
              <a:t>扣件式钢管脚手架</a:t>
            </a:r>
            <a:r>
              <a:rPr lang="en-US" altLang="zh-CN" kern="0">
                <a:solidFill>
                  <a:srgbClr val="080808"/>
                </a:solidFill>
              </a:rPr>
              <a:t>》</a:t>
            </a:r>
            <a:r>
              <a:rPr lang="zh-CN" altLang="en-US" kern="0">
                <a:solidFill>
                  <a:srgbClr val="080808"/>
                </a:solidFill>
              </a:rPr>
              <a:t>（</a:t>
            </a:r>
            <a:r>
              <a:rPr lang="en-US" altLang="zh-CN" kern="0">
                <a:solidFill>
                  <a:srgbClr val="080808"/>
                </a:solidFill>
              </a:rPr>
              <a:t>JGJ130-2011</a:t>
            </a:r>
            <a:r>
              <a:rPr lang="zh-CN" altLang="en-US" kern="0">
                <a:solidFill>
                  <a:srgbClr val="080808"/>
                </a:solidFill>
              </a:rPr>
              <a:t>）</a:t>
            </a:r>
            <a:endParaRPr lang="en-US" altLang="zh-CN" kern="0">
              <a:solidFill>
                <a:srgbClr val="080808"/>
              </a:solidFill>
            </a:endParaRPr>
          </a:p>
          <a:p>
            <a:pPr algn="l" eaLnBrk="1" hangingPunct="1">
              <a:buClr>
                <a:srgbClr val="5BBE4E"/>
              </a:buClr>
              <a:defRPr/>
            </a:pPr>
            <a:r>
              <a:rPr lang="en-US" altLang="zh-CN" kern="0">
                <a:solidFill>
                  <a:srgbClr val="080808"/>
                </a:solidFill>
              </a:rPr>
              <a:t>《</a:t>
            </a:r>
            <a:r>
              <a:rPr lang="zh-CN" altLang="en-US" kern="0">
                <a:solidFill>
                  <a:srgbClr val="080808"/>
                </a:solidFill>
              </a:rPr>
              <a:t>碗扣式钢管脚手架</a:t>
            </a:r>
            <a:r>
              <a:rPr lang="en-US" altLang="zh-CN" kern="0">
                <a:solidFill>
                  <a:srgbClr val="080808"/>
                </a:solidFill>
              </a:rPr>
              <a:t>》</a:t>
            </a:r>
            <a:r>
              <a:rPr lang="zh-CN" altLang="en-US" kern="0">
                <a:solidFill>
                  <a:srgbClr val="080808"/>
                </a:solidFill>
              </a:rPr>
              <a:t>（</a:t>
            </a:r>
            <a:r>
              <a:rPr lang="en-US" altLang="zh-CN" kern="0">
                <a:solidFill>
                  <a:srgbClr val="080808"/>
                </a:solidFill>
              </a:rPr>
              <a:t>JGJ166-2008</a:t>
            </a:r>
            <a:r>
              <a:rPr lang="zh-CN" altLang="en-US" kern="0">
                <a:solidFill>
                  <a:srgbClr val="080808"/>
                </a:solidFill>
              </a:rPr>
              <a:t>）</a:t>
            </a:r>
            <a:endParaRPr lang="en-US" altLang="zh-CN" kern="0">
              <a:solidFill>
                <a:srgbClr val="080808"/>
              </a:solidFill>
            </a:endParaRPr>
          </a:p>
          <a:p>
            <a:pPr algn="l" eaLnBrk="1" hangingPunct="1">
              <a:buClr>
                <a:srgbClr val="5BBE4E"/>
              </a:buClr>
              <a:defRPr/>
            </a:pPr>
            <a:endParaRPr lang="en-US" altLang="zh-CN" kern="0">
              <a:solidFill>
                <a:srgbClr val="080808"/>
              </a:solidFill>
            </a:endParaRPr>
          </a:p>
        </p:txBody>
      </p:sp>
      <p:sp>
        <p:nvSpPr>
          <p:cNvPr id="7" name="右箭头 6"/>
          <p:cNvSpPr/>
          <p:nvPr/>
        </p:nvSpPr>
        <p:spPr>
          <a:xfrm>
            <a:off x="2357438" y="3284538"/>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111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钢管尺寸</a:t>
            </a:r>
            <a:endParaRPr lang="zh-CN" altLang="en-US" kern="0" dirty="0">
              <a:solidFill>
                <a:srgbClr val="080808"/>
              </a:solidFill>
            </a:endParaRPr>
          </a:p>
        </p:txBody>
      </p:sp>
      <p:graphicFrame>
        <p:nvGraphicFramePr>
          <p:cNvPr id="3" name="内容占位符 8"/>
          <p:cNvGraphicFramePr>
            <a:graphicFrameLocks/>
          </p:cNvGraphicFramePr>
          <p:nvPr/>
        </p:nvGraphicFramePr>
        <p:xfrm>
          <a:off x="395288" y="1268413"/>
          <a:ext cx="7900987" cy="4286250"/>
        </p:xfrm>
        <a:graphic>
          <a:graphicData uri="http://schemas.openxmlformats.org/drawingml/2006/table">
            <a:tbl>
              <a:tblPr firstRow="1" bandRow="1"/>
              <a:tblGrid>
                <a:gridCol w="2633663">
                  <a:extLst>
                    <a:ext uri="{9D8B030D-6E8A-4147-A177-3AD203B41FA5}">
                      <a16:colId xmlns:a16="http://schemas.microsoft.com/office/drawing/2014/main" val="20000"/>
                    </a:ext>
                  </a:extLst>
                </a:gridCol>
                <a:gridCol w="2633663">
                  <a:extLst>
                    <a:ext uri="{9D8B030D-6E8A-4147-A177-3AD203B41FA5}">
                      <a16:colId xmlns:a16="http://schemas.microsoft.com/office/drawing/2014/main" val="20001"/>
                    </a:ext>
                  </a:extLst>
                </a:gridCol>
                <a:gridCol w="2633663">
                  <a:extLst>
                    <a:ext uri="{9D8B030D-6E8A-4147-A177-3AD203B41FA5}">
                      <a16:colId xmlns:a16="http://schemas.microsoft.com/office/drawing/2014/main" val="20002"/>
                    </a:ext>
                  </a:extLst>
                </a:gridCol>
              </a:tblGrid>
              <a:tr h="61232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a:latin typeface="微软雅黑" pitchFamily="34" charset="-122"/>
                          <a:ea typeface="微软雅黑" pitchFamily="34" charset="-122"/>
                        </a:rPr>
                        <a:t>项目名称</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a:latin typeface="微软雅黑" pitchFamily="34" charset="-122"/>
                          <a:ea typeface="微软雅黑" pitchFamily="34" charset="-122"/>
                        </a:rPr>
                        <a:t>规范标准</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a:latin typeface="微软雅黑" pitchFamily="34" charset="-122"/>
                          <a:ea typeface="微软雅黑" pitchFamily="34" charset="-122"/>
                        </a:rPr>
                        <a:t>现实状况</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extLst>
                  <a:ext uri="{0D108BD9-81ED-4DB2-BD59-A6C34878D82A}">
                    <a16:rowId xmlns:a16="http://schemas.microsoft.com/office/drawing/2014/main" val="10000"/>
                  </a:ext>
                </a:extLst>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普通钢管材质</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a:latin typeface="微软雅黑" pitchFamily="34" charset="-122"/>
                          <a:ea typeface="微软雅黑" pitchFamily="34" charset="-122"/>
                        </a:rPr>
                        <a:t>Q235</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部分</a:t>
                      </a:r>
                      <a:r>
                        <a:rPr lang="en-US" altLang="zh-CN" sz="2000" dirty="0">
                          <a:latin typeface="微软雅黑" pitchFamily="34" charset="-122"/>
                          <a:ea typeface="微软雅黑" pitchFamily="34" charset="-122"/>
                        </a:rPr>
                        <a:t>Q215</a:t>
                      </a:r>
                      <a:r>
                        <a:rPr lang="zh-CN" altLang="en-US" sz="2000" dirty="0">
                          <a:latin typeface="微软雅黑" pitchFamily="34" charset="-122"/>
                          <a:ea typeface="微软雅黑" pitchFamily="34" charset="-122"/>
                        </a:rPr>
                        <a:t>、</a:t>
                      </a:r>
                      <a:r>
                        <a:rPr lang="en-US" altLang="zh-CN" sz="2000" dirty="0">
                          <a:latin typeface="微软雅黑" pitchFamily="34" charset="-122"/>
                          <a:ea typeface="微软雅黑" pitchFamily="34" charset="-122"/>
                        </a:rPr>
                        <a:t>Q195</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1"/>
                  </a:ext>
                </a:extLst>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普通钢管外径</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a:latin typeface="微软雅黑" pitchFamily="34" charset="-122"/>
                          <a:ea typeface="微软雅黑" pitchFamily="34" charset="-122"/>
                        </a:rPr>
                        <a:t>∮48.3mm±0.5mm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基本符合</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2"/>
                  </a:ext>
                </a:extLst>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普通钢管壁厚</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a:latin typeface="微软雅黑" pitchFamily="34" charset="-122"/>
                          <a:ea typeface="微软雅黑" pitchFamily="34" charset="-122"/>
                        </a:rPr>
                        <a:t>3.6mm±0.36mm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a:latin typeface="微软雅黑" pitchFamily="34" charset="-122"/>
                          <a:ea typeface="微软雅黑" pitchFamily="34" charset="-122"/>
                        </a:rPr>
                        <a:t>2.5-3.25mm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3"/>
                  </a:ext>
                </a:extLst>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碗口钢管材质</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微软雅黑" pitchFamily="34" charset="-122"/>
                          <a:ea typeface="微软雅黑" pitchFamily="34" charset="-122"/>
                        </a:rPr>
                        <a:t>Q235A</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微软雅黑" pitchFamily="34" charset="-122"/>
                          <a:ea typeface="微软雅黑" pitchFamily="34" charset="-122"/>
                        </a:rPr>
                        <a:t>部分</a:t>
                      </a:r>
                      <a:r>
                        <a:rPr lang="en-US" altLang="zh-CN" sz="2000" dirty="0">
                          <a:latin typeface="微软雅黑" pitchFamily="34" charset="-122"/>
                          <a:ea typeface="微软雅黑" pitchFamily="34" charset="-122"/>
                        </a:rPr>
                        <a:t>Q215</a:t>
                      </a:r>
                      <a:r>
                        <a:rPr lang="zh-CN" altLang="en-US" sz="2000" dirty="0">
                          <a:latin typeface="微软雅黑" pitchFamily="34" charset="-122"/>
                          <a:ea typeface="微软雅黑" pitchFamily="34" charset="-122"/>
                        </a:rPr>
                        <a:t>、</a:t>
                      </a:r>
                      <a:r>
                        <a:rPr lang="en-US" altLang="zh-CN" sz="2000" dirty="0">
                          <a:latin typeface="微软雅黑" pitchFamily="34" charset="-122"/>
                          <a:ea typeface="微软雅黑" pitchFamily="34" charset="-122"/>
                        </a:rPr>
                        <a:t>Q195</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4"/>
                  </a:ext>
                </a:extLst>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碗口钢管外径</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a:latin typeface="微软雅黑" pitchFamily="34" charset="-122"/>
                          <a:ea typeface="微软雅黑" pitchFamily="34" charset="-122"/>
                        </a:rPr>
                        <a:t>∮48mm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基本符合</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5"/>
                  </a:ext>
                </a:extLst>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碗口钢管壁厚</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a:latin typeface="微软雅黑" pitchFamily="34" charset="-122"/>
                          <a:ea typeface="微软雅黑" pitchFamily="34" charset="-122"/>
                        </a:rPr>
                        <a:t>3.5mm+0.25mm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a:latin typeface="微软雅黑" pitchFamily="34" charset="-122"/>
                          <a:ea typeface="微软雅黑" pitchFamily="34" charset="-122"/>
                        </a:rPr>
                        <a:t>2.5-2.9mm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6"/>
                  </a:ext>
                </a:extLst>
              </a:tr>
            </a:tbl>
          </a:graphicData>
        </a:graphic>
      </p:graphicFrame>
      <p:sp>
        <p:nvSpPr>
          <p:cNvPr id="4" name="TextBox 3"/>
          <p:cNvSpPr txBox="1"/>
          <p:nvPr/>
        </p:nvSpPr>
        <p:spPr>
          <a:xfrm>
            <a:off x="500034" y="5509681"/>
            <a:ext cx="7744374" cy="1015663"/>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p>
            <a:pPr fontAlgn="auto">
              <a:lnSpc>
                <a:spcPct val="150000"/>
              </a:lnSpc>
              <a:spcBef>
                <a:spcPts val="0"/>
              </a:spcBef>
              <a:spcAft>
                <a:spcPts val="0"/>
              </a:spcAft>
              <a:defRPr/>
            </a:pPr>
            <a:r>
              <a:rPr lang="zh-CN" altLang="en-US" sz="2000" b="1" kern="0" dirty="0">
                <a:solidFill>
                  <a:srgbClr val="FFFFFF"/>
                </a:solidFill>
                <a:latin typeface="微软雅黑" pitchFamily="34" charset="-122"/>
                <a:ea typeface="微软雅黑" pitchFamily="34" charset="-122"/>
              </a:rPr>
              <a:t>钢管管壁太薄，相对钢管其他几何参数而言，钢管壁厚对立杆承载影响最大。容易在水平力等复杂外力作用下弯曲变形甚至切断。</a:t>
            </a:r>
            <a:endParaRPr lang="zh-CN" altLang="en-US" sz="2000" kern="0" dirty="0">
              <a:solidFill>
                <a:srgbClr val="FFFFFF"/>
              </a:solidFill>
              <a:latin typeface="微软雅黑" pitchFamily="34" charset="-122"/>
              <a:ea typeface="微软雅黑" pitchFamily="34" charset="-122"/>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755650" y="692150"/>
            <a:ext cx="8086725"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钢管尺寸</a:t>
            </a:r>
            <a:endParaRPr lang="zh-CN" altLang="en-US" kern="0" dirty="0">
              <a:solidFill>
                <a:srgbClr val="080808"/>
              </a:solidFill>
            </a:endParaRPr>
          </a:p>
        </p:txBody>
      </p:sp>
      <p:pic>
        <p:nvPicPr>
          <p:cNvPr id="121858" name="Picture 2"/>
          <p:cNvPicPr>
            <a:picLocks noChangeAspect="1" noChangeArrowheads="1"/>
          </p:cNvPicPr>
          <p:nvPr/>
        </p:nvPicPr>
        <p:blipFill>
          <a:blip r:embed="rId2"/>
          <a:srcRect/>
          <a:stretch>
            <a:fillRect/>
          </a:stretch>
        </p:blipFill>
        <p:spPr bwMode="auto">
          <a:xfrm>
            <a:off x="428625" y="1857375"/>
            <a:ext cx="4038600" cy="3030538"/>
          </a:xfrm>
          <a:prstGeom prst="rect">
            <a:avLst/>
          </a:prstGeom>
          <a:noFill/>
          <a:ln w="9525">
            <a:noFill/>
            <a:miter lim="800000"/>
            <a:headEnd/>
            <a:tailEnd/>
          </a:ln>
        </p:spPr>
      </p:pic>
      <p:pic>
        <p:nvPicPr>
          <p:cNvPr id="121859" name="Picture 3"/>
          <p:cNvPicPr>
            <a:picLocks noChangeAspect="1" noChangeArrowheads="1"/>
          </p:cNvPicPr>
          <p:nvPr/>
        </p:nvPicPr>
        <p:blipFill>
          <a:blip r:embed="rId3"/>
          <a:srcRect/>
          <a:stretch>
            <a:fillRect/>
          </a:stretch>
        </p:blipFill>
        <p:spPr bwMode="auto">
          <a:xfrm>
            <a:off x="4572000" y="1857375"/>
            <a:ext cx="4114800" cy="3000375"/>
          </a:xfrm>
          <a:prstGeom prst="rect">
            <a:avLst/>
          </a:prstGeom>
          <a:noFill/>
          <a:ln w="9525">
            <a:noFill/>
            <a:miter lim="800000"/>
            <a:headEnd/>
            <a:tailEnd/>
          </a:ln>
        </p:spPr>
      </p:pic>
      <p:sp>
        <p:nvSpPr>
          <p:cNvPr id="5" name="TextBox 4"/>
          <p:cNvSpPr txBox="1"/>
          <p:nvPr/>
        </p:nvSpPr>
        <p:spPr>
          <a:xfrm>
            <a:off x="1000100" y="5357826"/>
            <a:ext cx="2786082"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钢管壁厚</a:t>
            </a:r>
            <a:r>
              <a:rPr lang="en-US" altLang="zh-CN" sz="2400" kern="0" dirty="0">
                <a:solidFill>
                  <a:srgbClr val="FFFFFF"/>
                </a:solidFill>
                <a:latin typeface="微软雅黑" pitchFamily="34" charset="-122"/>
                <a:ea typeface="微软雅黑" pitchFamily="34" charset="-122"/>
              </a:rPr>
              <a:t>2.86mm </a:t>
            </a:r>
            <a:endParaRPr lang="zh-CN" altLang="en-US" sz="2400" kern="0" dirty="0">
              <a:solidFill>
                <a:srgbClr val="FFFFFF"/>
              </a:solidFill>
              <a:latin typeface="微软雅黑" pitchFamily="34" charset="-122"/>
              <a:ea typeface="微软雅黑" pitchFamily="34" charset="-122"/>
            </a:endParaRPr>
          </a:p>
        </p:txBody>
      </p:sp>
      <p:sp>
        <p:nvSpPr>
          <p:cNvPr id="6" name="TextBox 5"/>
          <p:cNvSpPr txBox="1"/>
          <p:nvPr/>
        </p:nvSpPr>
        <p:spPr>
          <a:xfrm>
            <a:off x="5286380" y="5286388"/>
            <a:ext cx="2643206"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钢管壁厚</a:t>
            </a:r>
            <a:r>
              <a:rPr lang="en-US" altLang="zh-CN" sz="2400" kern="0" dirty="0">
                <a:solidFill>
                  <a:srgbClr val="FFFFFF"/>
                </a:solidFill>
                <a:latin typeface="微软雅黑" pitchFamily="34" charset="-122"/>
                <a:ea typeface="微软雅黑" pitchFamily="34" charset="-122"/>
              </a:rPr>
              <a:t>2.04mm </a:t>
            </a:r>
            <a:endParaRPr lang="zh-CN" altLang="en-US" sz="2400" kern="0" dirty="0">
              <a:solidFill>
                <a:srgbClr val="FFFFFF"/>
              </a:solidFill>
              <a:latin typeface="微软雅黑" pitchFamily="34" charset="-122"/>
              <a:ea typeface="微软雅黑"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bwMode="auto">
          <a:xfrm>
            <a:off x="500063"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扣件重量</a:t>
            </a:r>
            <a:endParaRPr lang="zh-CN" altLang="en-US" kern="0" dirty="0">
              <a:solidFill>
                <a:srgbClr val="080808"/>
              </a:solidFill>
            </a:endParaRPr>
          </a:p>
        </p:txBody>
      </p:sp>
      <p:graphicFrame>
        <p:nvGraphicFramePr>
          <p:cNvPr id="3" name="内容占位符 6"/>
          <p:cNvGraphicFramePr>
            <a:graphicFrameLocks/>
          </p:cNvGraphicFramePr>
          <p:nvPr/>
        </p:nvGraphicFramePr>
        <p:xfrm>
          <a:off x="457200" y="1295400"/>
          <a:ext cx="8229600" cy="2847975"/>
        </p:xfrm>
        <a:graphic>
          <a:graphicData uri="http://schemas.openxmlformats.org/drawingml/2006/table">
            <a:tbl>
              <a:tblPr firstRow="1" bandRow="1"/>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1199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800" dirty="0">
                          <a:latin typeface="微软雅黑" pitchFamily="34" charset="-122"/>
                          <a:ea typeface="微软雅黑" pitchFamily="34" charset="-122"/>
                        </a:rPr>
                        <a:t>扣件种类</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800" dirty="0">
                          <a:latin typeface="微软雅黑" pitchFamily="34" charset="-122"/>
                          <a:ea typeface="微软雅黑" pitchFamily="34" charset="-122"/>
                        </a:rPr>
                        <a:t>规范重量</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800" dirty="0">
                          <a:latin typeface="微软雅黑" pitchFamily="34" charset="-122"/>
                          <a:ea typeface="微软雅黑" pitchFamily="34" charset="-122"/>
                        </a:rPr>
                        <a:t>北京市要求</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extLst>
                  <a:ext uri="{0D108BD9-81ED-4DB2-BD59-A6C34878D82A}">
                    <a16:rowId xmlns:a16="http://schemas.microsoft.com/office/drawing/2014/main" val="10000"/>
                  </a:ext>
                </a:extLst>
              </a:tr>
              <a:tr h="7119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a:latin typeface="微软雅黑" pitchFamily="34" charset="-122"/>
                          <a:ea typeface="微软雅黑" pitchFamily="34" charset="-122"/>
                        </a:rPr>
                        <a:t>直角扣件</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800" dirty="0">
                          <a:latin typeface="微软雅黑" pitchFamily="34" charset="-122"/>
                          <a:ea typeface="微软雅黑" pitchFamily="34" charset="-122"/>
                        </a:rPr>
                        <a:t>1.35㎏</a:t>
                      </a:r>
                      <a:r>
                        <a:rPr lang="zh-CN" altLang="en-US" sz="2800" dirty="0">
                          <a:latin typeface="微软雅黑" pitchFamily="34" charset="-122"/>
                          <a:ea typeface="微软雅黑" pitchFamily="34" charset="-122"/>
                        </a:rPr>
                        <a:t>／个</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a:latin typeface="微软雅黑" pitchFamily="34" charset="-122"/>
                          <a:ea typeface="微软雅黑" pitchFamily="34" charset="-122"/>
                        </a:rPr>
                        <a:t>＞</a:t>
                      </a:r>
                      <a:r>
                        <a:rPr lang="en-US" altLang="zh-CN" sz="2800" dirty="0">
                          <a:latin typeface="微软雅黑" pitchFamily="34" charset="-122"/>
                          <a:ea typeface="微软雅黑" pitchFamily="34" charset="-122"/>
                        </a:rPr>
                        <a:t>1.1㎏</a:t>
                      </a:r>
                      <a:r>
                        <a:rPr lang="zh-CN" altLang="en-US" sz="2800" dirty="0">
                          <a:latin typeface="微软雅黑" pitchFamily="34" charset="-122"/>
                          <a:ea typeface="微软雅黑" pitchFamily="34" charset="-122"/>
                        </a:rPr>
                        <a:t>／个</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1"/>
                  </a:ext>
                </a:extLst>
              </a:tr>
              <a:tr h="7119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a:latin typeface="微软雅黑" pitchFamily="34" charset="-122"/>
                          <a:ea typeface="微软雅黑" pitchFamily="34" charset="-122"/>
                        </a:rPr>
                        <a:t>旋转扣件</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800" dirty="0">
                          <a:latin typeface="微软雅黑" pitchFamily="34" charset="-122"/>
                          <a:ea typeface="微软雅黑" pitchFamily="34" charset="-122"/>
                        </a:rPr>
                        <a:t>1.49㎏</a:t>
                      </a:r>
                      <a:r>
                        <a:rPr lang="zh-CN" altLang="en-US" sz="2800" dirty="0">
                          <a:latin typeface="微软雅黑" pitchFamily="34" charset="-122"/>
                          <a:ea typeface="微软雅黑" pitchFamily="34" charset="-122"/>
                        </a:rPr>
                        <a:t>／个</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a:latin typeface="微软雅黑" pitchFamily="34" charset="-122"/>
                          <a:ea typeface="微软雅黑" pitchFamily="34" charset="-122"/>
                        </a:rPr>
                        <a:t>＞</a:t>
                      </a:r>
                      <a:r>
                        <a:rPr lang="en-US" altLang="zh-CN" sz="2800" dirty="0">
                          <a:latin typeface="微软雅黑" pitchFamily="34" charset="-122"/>
                          <a:ea typeface="微软雅黑" pitchFamily="34" charset="-122"/>
                        </a:rPr>
                        <a:t>1.25㎏</a:t>
                      </a:r>
                      <a:r>
                        <a:rPr lang="zh-CN" altLang="en-US" sz="2800" dirty="0">
                          <a:latin typeface="微软雅黑" pitchFamily="34" charset="-122"/>
                          <a:ea typeface="微软雅黑" pitchFamily="34" charset="-122"/>
                        </a:rPr>
                        <a:t>／个</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2"/>
                  </a:ext>
                </a:extLst>
              </a:tr>
              <a:tr h="7119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a:latin typeface="微软雅黑" pitchFamily="34" charset="-122"/>
                          <a:ea typeface="微软雅黑" pitchFamily="34" charset="-122"/>
                        </a:rPr>
                        <a:t>对接扣件</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800" dirty="0">
                          <a:latin typeface="微软雅黑" pitchFamily="34" charset="-122"/>
                          <a:ea typeface="微软雅黑" pitchFamily="34" charset="-122"/>
                        </a:rPr>
                        <a:t>1.88㎏</a:t>
                      </a:r>
                      <a:r>
                        <a:rPr lang="zh-CN" altLang="en-US" sz="2800" dirty="0">
                          <a:latin typeface="微软雅黑" pitchFamily="34" charset="-122"/>
                          <a:ea typeface="微软雅黑" pitchFamily="34" charset="-122"/>
                        </a:rPr>
                        <a:t>／个</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a:latin typeface="微软雅黑" pitchFamily="34" charset="-122"/>
                          <a:ea typeface="微软雅黑" pitchFamily="34" charset="-122"/>
                        </a:rPr>
                        <a:t>＞</a:t>
                      </a:r>
                      <a:r>
                        <a:rPr lang="en-US" altLang="zh-CN" sz="2800" dirty="0">
                          <a:latin typeface="微软雅黑" pitchFamily="34" charset="-122"/>
                          <a:ea typeface="微软雅黑" pitchFamily="34" charset="-122"/>
                        </a:rPr>
                        <a:t>1.25㎏</a:t>
                      </a:r>
                      <a:r>
                        <a:rPr lang="zh-CN" altLang="en-US" sz="2800" dirty="0">
                          <a:latin typeface="微软雅黑" pitchFamily="34" charset="-122"/>
                          <a:ea typeface="微软雅黑" pitchFamily="34" charset="-122"/>
                        </a:rPr>
                        <a:t>／个</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857224" y="4572008"/>
            <a:ext cx="7429552" cy="523220"/>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ctr" fontAlgn="auto">
              <a:spcBef>
                <a:spcPts val="0"/>
              </a:spcBef>
              <a:spcAft>
                <a:spcPts val="0"/>
              </a:spcAft>
              <a:defRPr/>
            </a:pPr>
            <a:r>
              <a:rPr lang="zh-CN" altLang="en-US" sz="2800" kern="0" dirty="0">
                <a:solidFill>
                  <a:srgbClr val="FFFFFF"/>
                </a:solidFill>
                <a:latin typeface="微软雅黑" pitchFamily="34" charset="-122"/>
                <a:ea typeface="微软雅黑" pitchFamily="34" charset="-122"/>
              </a:rPr>
              <a:t>根据调查，符合北京市要求的仅</a:t>
            </a:r>
            <a:r>
              <a:rPr lang="en-US" altLang="zh-CN" sz="2800" kern="0" dirty="0">
                <a:solidFill>
                  <a:srgbClr val="FFFFFF"/>
                </a:solidFill>
                <a:latin typeface="微软雅黑" pitchFamily="34" charset="-122"/>
                <a:ea typeface="微软雅黑" pitchFamily="34" charset="-122"/>
              </a:rPr>
              <a:t>15.6%-27%</a:t>
            </a:r>
            <a:endParaRPr lang="zh-CN" altLang="en-US" sz="2800" kern="0" dirty="0">
              <a:solidFill>
                <a:srgbClr val="FFFFFF"/>
              </a:solidFill>
              <a:latin typeface="微软雅黑" pitchFamily="34" charset="-122"/>
              <a:ea typeface="微软雅黑" pitchFamily="34" charset="-122"/>
            </a:endParaRPr>
          </a:p>
        </p:txBody>
      </p:sp>
      <p:sp>
        <p:nvSpPr>
          <p:cNvPr id="5" name="TextBox 4"/>
          <p:cNvSpPr txBox="1"/>
          <p:nvPr/>
        </p:nvSpPr>
        <p:spPr>
          <a:xfrm>
            <a:off x="857224" y="5357826"/>
            <a:ext cx="7429552" cy="523220"/>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测试结果表明：扣件越轻，力学性能的合格率越低。</a:t>
            </a:r>
            <a:r>
              <a:rPr lang="zh-CN" altLang="en-US" sz="2800" kern="0" dirty="0">
                <a:solidFill>
                  <a:srgbClr val="FFFFFF"/>
                </a:solidFill>
                <a:latin typeface="微软雅黑" pitchFamily="34" charset="-122"/>
                <a:ea typeface="微软雅黑" pitchFamily="34" charset="-122"/>
              </a:rPr>
              <a:t>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795338"/>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扣件重量</a:t>
            </a:r>
            <a:endParaRPr lang="zh-CN" altLang="en-US" kern="0" dirty="0">
              <a:solidFill>
                <a:srgbClr val="080808"/>
              </a:solidFill>
            </a:endParaRPr>
          </a:p>
        </p:txBody>
      </p:sp>
      <p:pic>
        <p:nvPicPr>
          <p:cNvPr id="123906" name="Picture 2"/>
          <p:cNvPicPr>
            <a:picLocks noChangeAspect="1" noChangeArrowheads="1"/>
          </p:cNvPicPr>
          <p:nvPr/>
        </p:nvPicPr>
        <p:blipFill>
          <a:blip r:embed="rId2"/>
          <a:srcRect/>
          <a:stretch>
            <a:fillRect/>
          </a:stretch>
        </p:blipFill>
        <p:spPr bwMode="auto">
          <a:xfrm>
            <a:off x="2143125" y="1571625"/>
            <a:ext cx="4486275" cy="3105150"/>
          </a:xfrm>
          <a:prstGeom prst="rect">
            <a:avLst/>
          </a:prstGeom>
          <a:noFill/>
          <a:ln w="9525">
            <a:noFill/>
            <a:miter lim="800000"/>
            <a:headEnd/>
            <a:tailEnd/>
          </a:ln>
        </p:spPr>
      </p:pic>
      <p:sp>
        <p:nvSpPr>
          <p:cNvPr id="4" name="TextBox 3"/>
          <p:cNvSpPr txBox="1"/>
          <p:nvPr/>
        </p:nvSpPr>
        <p:spPr>
          <a:xfrm>
            <a:off x="3071802" y="5214950"/>
            <a:ext cx="2786082"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扣件重量仅</a:t>
            </a:r>
            <a:r>
              <a:rPr lang="en-US" altLang="zh-CN" sz="2400" kern="0" dirty="0">
                <a:solidFill>
                  <a:srgbClr val="FFFFFF"/>
                </a:solidFill>
                <a:latin typeface="微软雅黑" pitchFamily="34" charset="-122"/>
                <a:ea typeface="微软雅黑" pitchFamily="34" charset="-122"/>
              </a:rPr>
              <a:t>0.87kg </a:t>
            </a:r>
            <a:endParaRPr lang="zh-CN" altLang="en-US" sz="2400" kern="0" dirty="0">
              <a:solidFill>
                <a:srgbClr val="FFFFFF"/>
              </a:solidFill>
              <a:latin typeface="微软雅黑" pitchFamily="34" charset="-122"/>
              <a:ea typeface="微软雅黑" pitchFamily="34" charset="-122"/>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20700"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可调托撑</a:t>
            </a:r>
          </a:p>
        </p:txBody>
      </p:sp>
      <p:graphicFrame>
        <p:nvGraphicFramePr>
          <p:cNvPr id="3" name="内容占位符 3"/>
          <p:cNvGraphicFramePr>
            <a:graphicFrameLocks/>
          </p:cNvGraphicFramePr>
          <p:nvPr/>
        </p:nvGraphicFramePr>
        <p:xfrm>
          <a:off x="520700" y="1470025"/>
          <a:ext cx="8229600" cy="3705225"/>
        </p:xfrm>
        <a:graphic>
          <a:graphicData uri="http://schemas.openxmlformats.org/drawingml/2006/table">
            <a:tbl>
              <a:tblPr firstRow="1" bandRow="1"/>
              <a:tblGrid>
                <a:gridCol w="1757346">
                  <a:extLst>
                    <a:ext uri="{9D8B030D-6E8A-4147-A177-3AD203B41FA5}">
                      <a16:colId xmlns:a16="http://schemas.microsoft.com/office/drawing/2014/main" val="20000"/>
                    </a:ext>
                  </a:extLst>
                </a:gridCol>
                <a:gridCol w="1643074">
                  <a:extLst>
                    <a:ext uri="{9D8B030D-6E8A-4147-A177-3AD203B41FA5}">
                      <a16:colId xmlns:a16="http://schemas.microsoft.com/office/drawing/2014/main" val="20001"/>
                    </a:ext>
                  </a:extLst>
                </a:gridCol>
                <a:gridCol w="2500330">
                  <a:extLst>
                    <a:ext uri="{9D8B030D-6E8A-4147-A177-3AD203B41FA5}">
                      <a16:colId xmlns:a16="http://schemas.microsoft.com/office/drawing/2014/main" val="20002"/>
                    </a:ext>
                  </a:extLst>
                </a:gridCol>
                <a:gridCol w="2328850">
                  <a:extLst>
                    <a:ext uri="{9D8B030D-6E8A-4147-A177-3AD203B41FA5}">
                      <a16:colId xmlns:a16="http://schemas.microsoft.com/office/drawing/2014/main" val="20003"/>
                    </a:ext>
                  </a:extLst>
                </a:gridCol>
              </a:tblGrid>
              <a:tr h="64708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a:latin typeface="微软雅黑" pitchFamily="34" charset="-122"/>
                          <a:ea typeface="微软雅黑" pitchFamily="34" charset="-122"/>
                        </a:rPr>
                        <a:t>项目名称</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a:latin typeface="微软雅黑" pitchFamily="34" charset="-122"/>
                          <a:ea typeface="微软雅黑" pitchFamily="34" charset="-122"/>
                        </a:rPr>
                        <a:t>规范允许值</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a:latin typeface="微软雅黑" pitchFamily="34" charset="-122"/>
                          <a:ea typeface="微软雅黑" pitchFamily="34" charset="-122"/>
                        </a:rPr>
                        <a:t>现场平均值</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a:latin typeface="微软雅黑" pitchFamily="34" charset="-122"/>
                          <a:ea typeface="微软雅黑" pitchFamily="34" charset="-122"/>
                        </a:rPr>
                        <a:t>结论</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extLst>
                  <a:ext uri="{0D108BD9-81ED-4DB2-BD59-A6C34878D82A}">
                    <a16:rowId xmlns:a16="http://schemas.microsoft.com/office/drawing/2014/main" val="10000"/>
                  </a:ext>
                </a:extLst>
              </a:tr>
              <a:tr h="6470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螺杆外径</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a:solidFill>
                            <a:schemeClr val="dk1"/>
                          </a:solidFill>
                          <a:latin typeface="微软雅黑" pitchFamily="34" charset="-122"/>
                          <a:ea typeface="微软雅黑" pitchFamily="34" charset="-122"/>
                          <a:cs typeface="+mn-cs"/>
                        </a:rPr>
                        <a:t>36mm 	</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a:solidFill>
                            <a:schemeClr val="dk1"/>
                          </a:solidFill>
                          <a:latin typeface="微软雅黑" pitchFamily="34" charset="-122"/>
                          <a:ea typeface="微软雅黑" pitchFamily="34" charset="-122"/>
                          <a:cs typeface="+mn-cs"/>
                        </a:rPr>
                        <a:t>31.75≤36 mm 	</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1"/>
                  </a:ext>
                </a:extLst>
              </a:tr>
              <a:tr h="6470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托板变形</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a:solidFill>
                            <a:schemeClr val="dk1"/>
                          </a:solidFill>
                          <a:latin typeface="微软雅黑" pitchFamily="34" charset="-122"/>
                          <a:ea typeface="微软雅黑" pitchFamily="34" charset="-122"/>
                          <a:cs typeface="+mn-cs"/>
                        </a:rPr>
                        <a:t>≤ 1mm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a:solidFill>
                            <a:schemeClr val="dk1"/>
                          </a:solidFill>
                          <a:latin typeface="微软雅黑" pitchFamily="34" charset="-122"/>
                          <a:ea typeface="微软雅黑" pitchFamily="34" charset="-122"/>
                          <a:cs typeface="+mn-cs"/>
                        </a:rPr>
                        <a:t>普遍≥</a:t>
                      </a:r>
                      <a:r>
                        <a:rPr lang="en-US" altLang="zh-CN" sz="2000" kern="1200" baseline="0" dirty="0">
                          <a:solidFill>
                            <a:schemeClr val="dk1"/>
                          </a:solidFill>
                          <a:latin typeface="微软雅黑" pitchFamily="34" charset="-122"/>
                          <a:ea typeface="微软雅黑" pitchFamily="34" charset="-122"/>
                          <a:cs typeface="+mn-cs"/>
                        </a:rPr>
                        <a:t>3 mm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2"/>
                  </a:ext>
                </a:extLst>
              </a:tr>
              <a:tr h="6470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螺杆与螺母</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a:solidFill>
                            <a:schemeClr val="dk1"/>
                          </a:solidFill>
                          <a:latin typeface="微软雅黑" pitchFamily="34" charset="-122"/>
                          <a:ea typeface="微软雅黑" pitchFamily="34" charset="-122"/>
                          <a:cs typeface="+mn-cs"/>
                        </a:rPr>
                        <a:t>≥</a:t>
                      </a:r>
                      <a:r>
                        <a:rPr lang="en-US" altLang="zh-CN" sz="2000" kern="1200" baseline="0" dirty="0">
                          <a:solidFill>
                            <a:schemeClr val="dk1"/>
                          </a:solidFill>
                          <a:latin typeface="微软雅黑" pitchFamily="34" charset="-122"/>
                          <a:ea typeface="微软雅黑" pitchFamily="34" charset="-122"/>
                          <a:cs typeface="+mn-cs"/>
                        </a:rPr>
                        <a:t>5</a:t>
                      </a:r>
                      <a:r>
                        <a:rPr lang="zh-CN" altLang="en-US" sz="2000" kern="1200" baseline="0" dirty="0">
                          <a:solidFill>
                            <a:schemeClr val="dk1"/>
                          </a:solidFill>
                          <a:latin typeface="微软雅黑" pitchFamily="34" charset="-122"/>
                          <a:ea typeface="微软雅黑" pitchFamily="34" charset="-122"/>
                          <a:cs typeface="+mn-cs"/>
                        </a:rPr>
                        <a:t>扣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a:solidFill>
                            <a:schemeClr val="dk1"/>
                          </a:solidFill>
                          <a:latin typeface="微软雅黑" pitchFamily="34" charset="-122"/>
                          <a:ea typeface="微软雅黑" pitchFamily="34" charset="-122"/>
                          <a:cs typeface="+mn-cs"/>
                        </a:rPr>
                        <a:t>4</a:t>
                      </a:r>
                      <a:r>
                        <a:rPr lang="zh-CN" altLang="en-US" sz="2000" kern="1200" baseline="0" dirty="0">
                          <a:solidFill>
                            <a:schemeClr val="dk1"/>
                          </a:solidFill>
                          <a:latin typeface="微软雅黑" pitchFamily="34" charset="-122"/>
                          <a:ea typeface="微软雅黑" pitchFamily="34" charset="-122"/>
                          <a:cs typeface="+mn-cs"/>
                        </a:rPr>
                        <a:t>～</a:t>
                      </a:r>
                      <a:r>
                        <a:rPr lang="en-US" altLang="zh-CN" sz="2000" kern="1200" baseline="0" dirty="0">
                          <a:solidFill>
                            <a:schemeClr val="dk1"/>
                          </a:solidFill>
                          <a:latin typeface="微软雅黑" pitchFamily="34" charset="-122"/>
                          <a:ea typeface="微软雅黑" pitchFamily="34" charset="-122"/>
                          <a:cs typeface="+mn-cs"/>
                        </a:rPr>
                        <a:t>5</a:t>
                      </a:r>
                      <a:r>
                        <a:rPr lang="zh-CN" altLang="en-US" sz="2000" kern="1200" baseline="0" dirty="0">
                          <a:solidFill>
                            <a:schemeClr val="dk1"/>
                          </a:solidFill>
                          <a:latin typeface="微软雅黑" pitchFamily="34" charset="-122"/>
                          <a:ea typeface="微软雅黑" pitchFamily="34" charset="-122"/>
                          <a:cs typeface="+mn-cs"/>
                        </a:rPr>
                        <a:t>扣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3"/>
                  </a:ext>
                </a:extLst>
              </a:tr>
              <a:tr h="11168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a:latin typeface="微软雅黑" pitchFamily="34" charset="-122"/>
                          <a:ea typeface="微软雅黑" pitchFamily="34" charset="-122"/>
                        </a:rPr>
                        <a:t>支托板厚度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a:solidFill>
                            <a:schemeClr val="dk1"/>
                          </a:solidFill>
                          <a:latin typeface="微软雅黑" pitchFamily="34" charset="-122"/>
                          <a:ea typeface="微软雅黑" pitchFamily="34" charset="-122"/>
                          <a:cs typeface="+mn-cs"/>
                        </a:rPr>
                        <a:t>≥5mm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a:solidFill>
                            <a:schemeClr val="dk1"/>
                          </a:solidFill>
                          <a:latin typeface="微软雅黑" pitchFamily="34" charset="-122"/>
                          <a:ea typeface="微软雅黑" pitchFamily="34" charset="-122"/>
                          <a:cs typeface="+mn-cs"/>
                        </a:rPr>
                        <a:t>90%</a:t>
                      </a:r>
                      <a:r>
                        <a:rPr lang="zh-CN" altLang="en-US" sz="2000" kern="1200" baseline="0" dirty="0">
                          <a:solidFill>
                            <a:schemeClr val="dk1"/>
                          </a:solidFill>
                          <a:latin typeface="微软雅黑" pitchFamily="34" charset="-122"/>
                          <a:ea typeface="微软雅黑" pitchFamily="34" charset="-122"/>
                          <a:cs typeface="+mn-cs"/>
                        </a:rPr>
                        <a:t>不能满足规范要求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65150" y="692150"/>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可调托撑</a:t>
            </a:r>
            <a:endParaRPr lang="zh-CN" altLang="en-US" kern="0" dirty="0">
              <a:solidFill>
                <a:srgbClr val="080808"/>
              </a:solidFill>
            </a:endParaRPr>
          </a:p>
        </p:txBody>
      </p:sp>
      <p:pic>
        <p:nvPicPr>
          <p:cNvPr id="125954" name="Picture 2"/>
          <p:cNvPicPr>
            <a:picLocks noChangeAspect="1" noChangeArrowheads="1"/>
          </p:cNvPicPr>
          <p:nvPr/>
        </p:nvPicPr>
        <p:blipFill>
          <a:blip r:embed="rId2"/>
          <a:srcRect/>
          <a:stretch>
            <a:fillRect/>
          </a:stretch>
        </p:blipFill>
        <p:spPr bwMode="auto">
          <a:xfrm>
            <a:off x="1571625" y="1543050"/>
            <a:ext cx="2643188" cy="3532188"/>
          </a:xfrm>
          <a:prstGeom prst="rect">
            <a:avLst/>
          </a:prstGeom>
          <a:noFill/>
          <a:ln w="9525">
            <a:noFill/>
            <a:miter lim="800000"/>
            <a:headEnd/>
            <a:tailEnd/>
          </a:ln>
        </p:spPr>
      </p:pic>
      <p:pic>
        <p:nvPicPr>
          <p:cNvPr id="125955" name="Picture 3"/>
          <p:cNvPicPr>
            <a:picLocks noChangeAspect="1" noChangeArrowheads="1"/>
          </p:cNvPicPr>
          <p:nvPr/>
        </p:nvPicPr>
        <p:blipFill>
          <a:blip r:embed="rId3"/>
          <a:srcRect/>
          <a:stretch>
            <a:fillRect/>
          </a:stretch>
        </p:blipFill>
        <p:spPr bwMode="auto">
          <a:xfrm>
            <a:off x="4714875" y="1524000"/>
            <a:ext cx="2830513" cy="3500438"/>
          </a:xfrm>
          <a:prstGeom prst="rect">
            <a:avLst/>
          </a:prstGeom>
          <a:noFill/>
          <a:ln w="9525">
            <a:noFill/>
            <a:miter lim="800000"/>
            <a:headEnd/>
            <a:tailEnd/>
          </a:ln>
        </p:spPr>
      </p:pic>
      <p:sp>
        <p:nvSpPr>
          <p:cNvPr id="5" name="TextBox 4"/>
          <p:cNvSpPr txBox="1"/>
          <p:nvPr/>
        </p:nvSpPr>
        <p:spPr>
          <a:xfrm>
            <a:off x="3000364" y="5357826"/>
            <a:ext cx="2857520"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螺杆过细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630882" y="62706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dirty="0">
                <a:solidFill>
                  <a:srgbClr val="080808"/>
                </a:solidFill>
              </a:rPr>
              <a:t>内 业 资 料</a:t>
            </a:r>
          </a:p>
        </p:txBody>
      </p:sp>
      <p:sp>
        <p:nvSpPr>
          <p:cNvPr id="3" name="文本占位符 4"/>
          <p:cNvSpPr txBox="1">
            <a:spLocks/>
          </p:cNvSpPr>
          <p:nvPr/>
        </p:nvSpPr>
        <p:spPr bwMode="auto">
          <a:xfrm>
            <a:off x="500063" y="1397024"/>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endParaRPr lang="zh-CN" altLang="en-US" kern="0" dirty="0">
              <a:solidFill>
                <a:srgbClr val="080808"/>
              </a:solidFill>
            </a:endParaRPr>
          </a:p>
        </p:txBody>
      </p:sp>
      <p:sp>
        <p:nvSpPr>
          <p:cNvPr id="4" name="内容占位符 5"/>
          <p:cNvSpPr txBox="1">
            <a:spLocks/>
          </p:cNvSpPr>
          <p:nvPr/>
        </p:nvSpPr>
        <p:spPr bwMode="auto">
          <a:xfrm>
            <a:off x="500063" y="2039962"/>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dirty="0">
                <a:solidFill>
                  <a:srgbClr val="080808"/>
                </a:solidFill>
              </a:rPr>
              <a:t>1</a:t>
            </a:r>
            <a:r>
              <a:rPr lang="zh-CN" altLang="en-US" kern="0" dirty="0">
                <a:solidFill>
                  <a:srgbClr val="080808"/>
                </a:solidFill>
              </a:rPr>
              <a:t>、爬架工程施工单位具有相应的专业资质等级</a:t>
            </a:r>
          </a:p>
        </p:txBody>
      </p:sp>
      <p:sp>
        <p:nvSpPr>
          <p:cNvPr id="5" name="文本占位符 6"/>
          <p:cNvSpPr txBox="1">
            <a:spLocks/>
          </p:cNvSpPr>
          <p:nvPr/>
        </p:nvSpPr>
        <p:spPr bwMode="auto">
          <a:xfrm>
            <a:off x="3071813" y="1397024"/>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2039962"/>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a:t>
            </a:r>
            <a:r>
              <a:rPr lang="zh-CN" altLang="en-US" kern="0">
                <a:solidFill>
                  <a:srgbClr val="080808"/>
                </a:solidFill>
              </a:rPr>
              <a:t>建筑施工工具式脚手架安全技术规范</a:t>
            </a:r>
            <a:r>
              <a:rPr lang="en-US" altLang="zh-CN" kern="0">
                <a:solidFill>
                  <a:srgbClr val="080808"/>
                </a:solidFill>
              </a:rPr>
              <a:t>》</a:t>
            </a:r>
            <a:r>
              <a:rPr lang="zh-CN" altLang="en-US" kern="0">
                <a:solidFill>
                  <a:srgbClr val="080808"/>
                </a:solidFill>
              </a:rPr>
              <a:t>（</a:t>
            </a:r>
            <a:r>
              <a:rPr lang="en-US" altLang="zh-CN" kern="0">
                <a:solidFill>
                  <a:srgbClr val="080808"/>
                </a:solidFill>
              </a:rPr>
              <a:t>JGJ202-2010</a:t>
            </a:r>
            <a:r>
              <a:rPr lang="zh-CN" altLang="en-US" kern="0">
                <a:solidFill>
                  <a:srgbClr val="080808"/>
                </a:solidFill>
              </a:rPr>
              <a:t>）</a:t>
            </a:r>
            <a:endParaRPr lang="en-US" altLang="zh-CN" kern="0">
              <a:solidFill>
                <a:srgbClr val="080808"/>
              </a:solidFill>
            </a:endParaRPr>
          </a:p>
          <a:p>
            <a:pPr eaLnBrk="1" hangingPunct="1">
              <a:buClr>
                <a:srgbClr val="5BBE4E"/>
              </a:buClr>
              <a:defRPr/>
            </a:pPr>
            <a:r>
              <a:rPr lang="en-US" altLang="zh-CN" kern="0">
                <a:solidFill>
                  <a:srgbClr val="080808"/>
                </a:solidFill>
              </a:rPr>
              <a:t>7.0.3  </a:t>
            </a:r>
            <a:r>
              <a:rPr lang="zh-CN" altLang="en-US" kern="0">
                <a:solidFill>
                  <a:srgbClr val="080808"/>
                </a:solidFill>
              </a:rPr>
              <a:t>总承包单位必须将工具式脚手架专业工程发包给具有相应资质等级的专业队伍，并应签订专业承包合同，明确总包、分包或租赁等各方的安全生产责任。</a:t>
            </a:r>
          </a:p>
        </p:txBody>
      </p:sp>
      <p:sp>
        <p:nvSpPr>
          <p:cNvPr id="7" name="右箭头 6"/>
          <p:cNvSpPr/>
          <p:nvPr/>
        </p:nvSpPr>
        <p:spPr>
          <a:xfrm>
            <a:off x="2357438" y="3684612"/>
            <a:ext cx="714375" cy="454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74688"/>
            <a:ext cx="8229600" cy="6667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a:solidFill>
                  <a:srgbClr val="080808"/>
                </a:solidFill>
              </a:rPr>
              <a:t>可调托撑</a:t>
            </a:r>
          </a:p>
        </p:txBody>
      </p:sp>
      <p:pic>
        <p:nvPicPr>
          <p:cNvPr id="126978" name="Picture 2"/>
          <p:cNvPicPr>
            <a:picLocks noChangeAspect="1" noChangeArrowheads="1"/>
          </p:cNvPicPr>
          <p:nvPr/>
        </p:nvPicPr>
        <p:blipFill>
          <a:blip r:embed="rId2"/>
          <a:srcRect/>
          <a:stretch>
            <a:fillRect/>
          </a:stretch>
        </p:blipFill>
        <p:spPr bwMode="auto">
          <a:xfrm>
            <a:off x="1428750" y="1214438"/>
            <a:ext cx="3419475" cy="4603750"/>
          </a:xfrm>
          <a:prstGeom prst="rect">
            <a:avLst/>
          </a:prstGeom>
          <a:noFill/>
          <a:ln w="9525">
            <a:noFill/>
            <a:miter lim="800000"/>
            <a:headEnd/>
            <a:tailEnd/>
          </a:ln>
        </p:spPr>
      </p:pic>
      <p:sp>
        <p:nvSpPr>
          <p:cNvPr id="4" name="圆角矩形标注 3"/>
          <p:cNvSpPr/>
          <p:nvPr/>
        </p:nvSpPr>
        <p:spPr bwMode="auto">
          <a:xfrm>
            <a:off x="5857884" y="3000372"/>
            <a:ext cx="1571636" cy="857256"/>
          </a:xfrm>
          <a:prstGeom prst="wedgeRoundRectCallout">
            <a:avLst>
              <a:gd name="adj1" fmla="val -196993"/>
              <a:gd name="adj2" fmla="val -170091"/>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支托板变形严重 </a:t>
            </a:r>
            <a:endParaRPr lang="zh-CN" altLang="en-US" sz="2400" kern="0" dirty="0">
              <a:solidFill>
                <a:srgbClr val="080808"/>
              </a:solidFill>
              <a:latin typeface="微软雅黑" pitchFamily="34" charset="-122"/>
              <a:ea typeface="微软雅黑" pitchFamily="34" charset="-12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92150"/>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可调托撑</a:t>
            </a:r>
            <a:endParaRPr lang="zh-CN" altLang="en-US" kern="0" dirty="0">
              <a:solidFill>
                <a:srgbClr val="080808"/>
              </a:solidFill>
            </a:endParaRPr>
          </a:p>
        </p:txBody>
      </p:sp>
      <p:pic>
        <p:nvPicPr>
          <p:cNvPr id="128002" name="Picture 2"/>
          <p:cNvPicPr>
            <a:picLocks noChangeAspect="1" noChangeArrowheads="1"/>
          </p:cNvPicPr>
          <p:nvPr/>
        </p:nvPicPr>
        <p:blipFill>
          <a:blip r:embed="rId2"/>
          <a:srcRect/>
          <a:stretch>
            <a:fillRect/>
          </a:stretch>
        </p:blipFill>
        <p:spPr bwMode="auto">
          <a:xfrm>
            <a:off x="1071563" y="1357313"/>
            <a:ext cx="3286125" cy="4213225"/>
          </a:xfrm>
          <a:prstGeom prst="rect">
            <a:avLst/>
          </a:prstGeom>
          <a:noFill/>
          <a:ln w="9525" algn="ctr">
            <a:solidFill>
              <a:srgbClr val="4AB1E4"/>
            </a:solidFill>
            <a:miter lim="800000"/>
            <a:headEnd/>
            <a:tailEnd/>
          </a:ln>
        </p:spPr>
      </p:pic>
      <p:sp>
        <p:nvSpPr>
          <p:cNvPr id="4" name="TextBox 3"/>
          <p:cNvSpPr txBox="1"/>
          <p:nvPr/>
        </p:nvSpPr>
        <p:spPr>
          <a:xfrm>
            <a:off x="5143504" y="1433328"/>
            <a:ext cx="3143272" cy="3785652"/>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just"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由于目前市场可调托撑存在螺杆外径过细、托板变形严重以及其壁厚太薄等比较严重质量问题，而设计计算只考虑其悬臂长度，不考虑材料几何参数，存在较大安全隐患。为此，</a:t>
            </a:r>
            <a:r>
              <a:rPr lang="zh-CN" altLang="en-US" sz="2400" b="1" kern="0" dirty="0">
                <a:solidFill>
                  <a:srgbClr val="FF0000"/>
                </a:solidFill>
                <a:latin typeface="微软雅黑" pitchFamily="34" charset="-122"/>
                <a:ea typeface="微软雅黑" pitchFamily="34" charset="-122"/>
              </a:rPr>
              <a:t>建议采用加肋板的可调托撑。</a:t>
            </a:r>
            <a:endParaRPr lang="zh-CN" altLang="en-US" sz="2400" kern="0" dirty="0">
              <a:solidFill>
                <a:srgbClr val="FFFFFF"/>
              </a:solidFill>
              <a:latin typeface="微软雅黑" pitchFamily="34" charset="-122"/>
              <a:ea typeface="微软雅黑" pitchFamily="34"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4"/>
          <p:cNvSpPr txBox="1">
            <a:spLocks noChangeArrowheads="1"/>
          </p:cNvSpPr>
          <p:nvPr/>
        </p:nvSpPr>
        <p:spPr bwMode="auto">
          <a:xfrm>
            <a:off x="1763713" y="981075"/>
            <a:ext cx="3889375" cy="522288"/>
          </a:xfrm>
          <a:prstGeom prst="rect">
            <a:avLst/>
          </a:prstGeom>
          <a:noFill/>
          <a:ln w="9525">
            <a:noFill/>
            <a:miter lim="800000"/>
            <a:headEnd/>
            <a:tailEnd/>
          </a:ln>
        </p:spPr>
        <p:txBody>
          <a:bodyPr>
            <a:spAutoFit/>
          </a:bodyPr>
          <a:lstStyle/>
          <a:p>
            <a:pPr marL="342900" indent="-342900">
              <a:spcBef>
                <a:spcPct val="50000"/>
              </a:spcBef>
            </a:pPr>
            <a:r>
              <a:rPr lang="zh-CN" altLang="en-US" sz="2800">
                <a:solidFill>
                  <a:srgbClr val="993300"/>
                </a:solidFill>
                <a:latin typeface="Tahoma" pitchFamily="34" charset="0"/>
                <a:ea typeface="黑体" pitchFamily="2" charset="-122"/>
              </a:rPr>
              <a:t>模板支架作业基本流程</a:t>
            </a:r>
          </a:p>
        </p:txBody>
      </p:sp>
      <p:sp>
        <p:nvSpPr>
          <p:cNvPr id="3" name="Rectangle 2"/>
          <p:cNvSpPr txBox="1">
            <a:spLocks noChangeArrowheads="1"/>
          </p:cNvSpPr>
          <p:nvPr/>
        </p:nvSpPr>
        <p:spPr bwMode="auto">
          <a:xfrm>
            <a:off x="1727200" y="1341438"/>
            <a:ext cx="7058025" cy="731837"/>
          </a:xfrm>
          <a:prstGeom prst="rect">
            <a:avLst/>
          </a:prstGeom>
          <a:noFill/>
          <a:ln>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a:lstStyle>
          <a:p>
            <a:pPr eaLnBrk="1" hangingPunct="1">
              <a:defRPr/>
            </a:pPr>
            <a:r>
              <a:rPr lang="en-US" altLang="zh-CN" sz="3200" b="1" kern="0">
                <a:solidFill>
                  <a:srgbClr val="006699"/>
                </a:solidFill>
                <a:latin typeface="Tahoma"/>
              </a:rPr>
              <a:t>1</a:t>
            </a:r>
            <a:r>
              <a:rPr lang="zh-CN" altLang="en-US" sz="3200" b="1" kern="0">
                <a:solidFill>
                  <a:srgbClr val="006699"/>
                </a:solidFill>
                <a:latin typeface="Tahoma"/>
              </a:rPr>
              <a:t>）、杆件进场</a:t>
            </a:r>
            <a:endParaRPr lang="zh-CN" altLang="en-US" sz="3200" b="1" kern="0" dirty="0">
              <a:solidFill>
                <a:srgbClr val="006699"/>
              </a:solidFill>
              <a:latin typeface="Tahoma"/>
            </a:endParaRPr>
          </a:p>
        </p:txBody>
      </p:sp>
      <p:pic>
        <p:nvPicPr>
          <p:cNvPr id="129027" name="Picture 3" descr="现场卸料"/>
          <p:cNvPicPr>
            <a:picLocks noChangeAspect="1" noChangeArrowheads="1"/>
          </p:cNvPicPr>
          <p:nvPr/>
        </p:nvPicPr>
        <p:blipFill>
          <a:blip r:embed="rId2"/>
          <a:srcRect/>
          <a:stretch>
            <a:fillRect/>
          </a:stretch>
        </p:blipFill>
        <p:spPr bwMode="auto">
          <a:xfrm>
            <a:off x="1403350" y="2076450"/>
            <a:ext cx="6383338" cy="4341813"/>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descr="施工放线"/>
          <p:cNvPicPr>
            <a:picLocks noChangeArrowheads="1"/>
          </p:cNvPicPr>
          <p:nvPr/>
        </p:nvPicPr>
        <p:blipFill>
          <a:blip r:embed="rId2"/>
          <a:srcRect/>
          <a:stretch>
            <a:fillRect/>
          </a:stretch>
        </p:blipFill>
        <p:spPr bwMode="auto">
          <a:xfrm>
            <a:off x="1403350" y="1557338"/>
            <a:ext cx="6621463" cy="4502150"/>
          </a:xfrm>
          <a:prstGeom prst="rect">
            <a:avLst/>
          </a:prstGeom>
          <a:noFill/>
          <a:ln w="9525">
            <a:noFill/>
            <a:miter lim="800000"/>
            <a:headEnd/>
            <a:tailEnd/>
          </a:ln>
        </p:spPr>
      </p:pic>
      <p:sp>
        <p:nvSpPr>
          <p:cNvPr id="130050" name="TextBox 2"/>
          <p:cNvSpPr txBox="1">
            <a:spLocks noChangeArrowheads="1"/>
          </p:cNvSpPr>
          <p:nvPr/>
        </p:nvSpPr>
        <p:spPr bwMode="auto">
          <a:xfrm>
            <a:off x="1835150" y="1052513"/>
            <a:ext cx="2520950" cy="461962"/>
          </a:xfrm>
          <a:prstGeom prst="rect">
            <a:avLst/>
          </a:prstGeom>
          <a:noFill/>
          <a:ln w="9525">
            <a:noFill/>
            <a:miter lim="800000"/>
            <a:headEnd/>
            <a:tailEnd/>
          </a:ln>
        </p:spPr>
        <p:txBody>
          <a:bodyPr>
            <a:spAutoFit/>
          </a:bodyPr>
          <a:lstStyle/>
          <a:p>
            <a:r>
              <a:rPr lang="en-US" altLang="zh-CN" sz="2400" b="1"/>
              <a:t>2</a:t>
            </a:r>
            <a:r>
              <a:rPr lang="zh-CN" altLang="en-US" sz="2400" b="1"/>
              <a:t>、施工放线</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descr="可调底座排放"/>
          <p:cNvPicPr>
            <a:picLocks noChangeAspect="1" noChangeArrowheads="1"/>
          </p:cNvPicPr>
          <p:nvPr/>
        </p:nvPicPr>
        <p:blipFill>
          <a:blip r:embed="rId2"/>
          <a:srcRect/>
          <a:stretch>
            <a:fillRect/>
          </a:stretch>
        </p:blipFill>
        <p:spPr bwMode="auto">
          <a:xfrm>
            <a:off x="1116013" y="1844675"/>
            <a:ext cx="6696075" cy="4430713"/>
          </a:xfrm>
          <a:prstGeom prst="rect">
            <a:avLst/>
          </a:prstGeom>
          <a:noFill/>
          <a:ln w="9525">
            <a:noFill/>
            <a:miter lim="800000"/>
            <a:headEnd/>
            <a:tailEnd/>
          </a:ln>
        </p:spPr>
      </p:pic>
      <p:sp>
        <p:nvSpPr>
          <p:cNvPr id="131074" name="TextBox 2"/>
          <p:cNvSpPr txBox="1">
            <a:spLocks noChangeArrowheads="1"/>
          </p:cNvSpPr>
          <p:nvPr/>
        </p:nvSpPr>
        <p:spPr bwMode="auto">
          <a:xfrm>
            <a:off x="1476375" y="981075"/>
            <a:ext cx="2590800" cy="461963"/>
          </a:xfrm>
          <a:prstGeom prst="rect">
            <a:avLst/>
          </a:prstGeom>
          <a:noFill/>
          <a:ln w="9525">
            <a:noFill/>
            <a:miter lim="800000"/>
            <a:headEnd/>
            <a:tailEnd/>
          </a:ln>
        </p:spPr>
        <p:txBody>
          <a:bodyPr>
            <a:spAutoFit/>
          </a:bodyPr>
          <a:lstStyle/>
          <a:p>
            <a:r>
              <a:rPr lang="en-US" altLang="zh-CN" sz="2400" b="1"/>
              <a:t>3</a:t>
            </a:r>
            <a:r>
              <a:rPr lang="zh-CN" altLang="en-US" sz="2400" b="1"/>
              <a:t>、可调底座摆放</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 descr="第一层搭设"/>
          <p:cNvPicPr>
            <a:picLocks noChangeArrowheads="1"/>
          </p:cNvPicPr>
          <p:nvPr/>
        </p:nvPicPr>
        <p:blipFill>
          <a:blip r:embed="rId2"/>
          <a:srcRect/>
          <a:stretch>
            <a:fillRect/>
          </a:stretch>
        </p:blipFill>
        <p:spPr bwMode="auto">
          <a:xfrm>
            <a:off x="1331913" y="1341438"/>
            <a:ext cx="6911975" cy="4751387"/>
          </a:xfrm>
          <a:prstGeom prst="rect">
            <a:avLst/>
          </a:prstGeom>
          <a:noFill/>
          <a:ln w="9525">
            <a:noFill/>
            <a:miter lim="800000"/>
            <a:headEnd/>
            <a:tailEnd/>
          </a:ln>
        </p:spPr>
      </p:pic>
      <p:sp>
        <p:nvSpPr>
          <p:cNvPr id="132098" name="TextBox 2"/>
          <p:cNvSpPr txBox="1">
            <a:spLocks noChangeArrowheads="1"/>
          </p:cNvSpPr>
          <p:nvPr/>
        </p:nvSpPr>
        <p:spPr bwMode="auto">
          <a:xfrm>
            <a:off x="1692275" y="974725"/>
            <a:ext cx="2951163" cy="461963"/>
          </a:xfrm>
          <a:prstGeom prst="rect">
            <a:avLst/>
          </a:prstGeom>
          <a:noFill/>
          <a:ln w="9525">
            <a:noFill/>
            <a:miter lim="800000"/>
            <a:headEnd/>
            <a:tailEnd/>
          </a:ln>
        </p:spPr>
        <p:txBody>
          <a:bodyPr>
            <a:spAutoFit/>
          </a:bodyPr>
          <a:lstStyle/>
          <a:p>
            <a:r>
              <a:rPr lang="en-US" altLang="zh-CN" sz="2400" b="1"/>
              <a:t>4</a:t>
            </a:r>
            <a:r>
              <a:rPr lang="zh-CN" altLang="en-US" sz="2400" b="1"/>
              <a:t>、第一层架体搭设</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descr="IMG_3091"/>
          <p:cNvPicPr>
            <a:picLocks noChangeAspect="1" noChangeArrowheads="1"/>
          </p:cNvPicPr>
          <p:nvPr/>
        </p:nvPicPr>
        <p:blipFill>
          <a:blip r:embed="rId2"/>
          <a:srcRect/>
          <a:stretch>
            <a:fillRect/>
          </a:stretch>
        </p:blipFill>
        <p:spPr bwMode="auto">
          <a:xfrm>
            <a:off x="1258888" y="1773238"/>
            <a:ext cx="6337300" cy="4632325"/>
          </a:xfrm>
          <a:prstGeom prst="rect">
            <a:avLst/>
          </a:prstGeom>
          <a:noFill/>
          <a:ln w="9525">
            <a:noFill/>
            <a:miter lim="800000"/>
            <a:headEnd/>
            <a:tailEnd/>
          </a:ln>
        </p:spPr>
      </p:pic>
      <p:sp>
        <p:nvSpPr>
          <p:cNvPr id="133122" name="TextBox 2"/>
          <p:cNvSpPr txBox="1">
            <a:spLocks noChangeArrowheads="1"/>
          </p:cNvSpPr>
          <p:nvPr/>
        </p:nvSpPr>
        <p:spPr bwMode="auto">
          <a:xfrm>
            <a:off x="1835150" y="1139825"/>
            <a:ext cx="2808288" cy="461963"/>
          </a:xfrm>
          <a:prstGeom prst="rect">
            <a:avLst/>
          </a:prstGeom>
          <a:noFill/>
          <a:ln w="9525">
            <a:noFill/>
            <a:miter lim="800000"/>
            <a:headEnd/>
            <a:tailEnd/>
          </a:ln>
        </p:spPr>
        <p:txBody>
          <a:bodyPr>
            <a:spAutoFit/>
          </a:bodyPr>
          <a:lstStyle/>
          <a:p>
            <a:r>
              <a:rPr lang="en-US" altLang="zh-CN" sz="2400" b="1"/>
              <a:t>5</a:t>
            </a:r>
            <a:r>
              <a:rPr lang="zh-CN" altLang="en-US" sz="2400" b="1"/>
              <a:t>、底层水平调节</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descr="DSC05479"/>
          <p:cNvPicPr>
            <a:picLocks noChangeAspect="1" noChangeArrowheads="1"/>
          </p:cNvPicPr>
          <p:nvPr/>
        </p:nvPicPr>
        <p:blipFill>
          <a:blip r:embed="rId2">
            <a:lum bright="6000"/>
          </a:blip>
          <a:srcRect/>
          <a:stretch>
            <a:fillRect/>
          </a:stretch>
        </p:blipFill>
        <p:spPr bwMode="auto">
          <a:xfrm>
            <a:off x="1258888" y="1628775"/>
            <a:ext cx="6408737" cy="4684713"/>
          </a:xfrm>
          <a:prstGeom prst="rect">
            <a:avLst/>
          </a:prstGeom>
          <a:noFill/>
          <a:ln w="9525">
            <a:noFill/>
            <a:miter lim="800000"/>
            <a:headEnd/>
            <a:tailEnd/>
          </a:ln>
        </p:spPr>
      </p:pic>
      <p:sp>
        <p:nvSpPr>
          <p:cNvPr id="134146" name="TextBox 2"/>
          <p:cNvSpPr txBox="1">
            <a:spLocks noChangeArrowheads="1"/>
          </p:cNvSpPr>
          <p:nvPr/>
        </p:nvSpPr>
        <p:spPr bwMode="auto">
          <a:xfrm>
            <a:off x="1908175" y="981075"/>
            <a:ext cx="3024188" cy="461963"/>
          </a:xfrm>
          <a:prstGeom prst="rect">
            <a:avLst/>
          </a:prstGeom>
          <a:noFill/>
          <a:ln w="9525">
            <a:noFill/>
            <a:miter lim="800000"/>
            <a:headEnd/>
            <a:tailEnd/>
          </a:ln>
        </p:spPr>
        <p:txBody>
          <a:bodyPr>
            <a:spAutoFit/>
          </a:bodyPr>
          <a:lstStyle/>
          <a:p>
            <a:r>
              <a:rPr lang="en-US" altLang="zh-CN" sz="2400" b="1"/>
              <a:t>6</a:t>
            </a:r>
            <a:r>
              <a:rPr lang="zh-CN" altLang="en-US" sz="2400" b="1"/>
              <a:t>、拉通线检查水平</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安装主杆"/>
          <p:cNvPicPr>
            <a:picLocks noChangeAspect="1" noChangeArrowheads="1"/>
          </p:cNvPicPr>
          <p:nvPr/>
        </p:nvPicPr>
        <p:blipFill>
          <a:blip r:embed="rId2"/>
          <a:srcRect/>
          <a:stretch>
            <a:fillRect/>
          </a:stretch>
        </p:blipFill>
        <p:spPr bwMode="auto">
          <a:xfrm>
            <a:off x="1403350" y="1412875"/>
            <a:ext cx="6481763" cy="4862513"/>
          </a:xfrm>
          <a:prstGeom prst="rect">
            <a:avLst/>
          </a:prstGeom>
          <a:noFill/>
          <a:ln w="9525">
            <a:noFill/>
            <a:miter lim="800000"/>
            <a:headEnd/>
            <a:tailEnd/>
          </a:ln>
        </p:spPr>
      </p:pic>
      <p:sp>
        <p:nvSpPr>
          <p:cNvPr id="135170" name="TextBox 2"/>
          <p:cNvSpPr txBox="1">
            <a:spLocks noChangeArrowheads="1"/>
          </p:cNvSpPr>
          <p:nvPr/>
        </p:nvSpPr>
        <p:spPr bwMode="auto">
          <a:xfrm>
            <a:off x="2700338" y="908050"/>
            <a:ext cx="2592387" cy="461963"/>
          </a:xfrm>
          <a:prstGeom prst="rect">
            <a:avLst/>
          </a:prstGeom>
          <a:noFill/>
          <a:ln w="9525">
            <a:noFill/>
            <a:miter lim="800000"/>
            <a:headEnd/>
            <a:tailEnd/>
          </a:ln>
        </p:spPr>
        <p:txBody>
          <a:bodyPr>
            <a:spAutoFit/>
          </a:bodyPr>
          <a:lstStyle/>
          <a:p>
            <a:r>
              <a:rPr lang="en-US" altLang="zh-CN" sz="2400" b="1"/>
              <a:t>7</a:t>
            </a:r>
            <a:r>
              <a:rPr lang="zh-CN" altLang="en-US" sz="2400" b="1"/>
              <a:t>、立杆安装</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安装横杆"/>
          <p:cNvPicPr>
            <a:picLocks noChangeAspect="1" noChangeArrowheads="1"/>
          </p:cNvPicPr>
          <p:nvPr/>
        </p:nvPicPr>
        <p:blipFill>
          <a:blip r:embed="rId2"/>
          <a:srcRect/>
          <a:stretch>
            <a:fillRect/>
          </a:stretch>
        </p:blipFill>
        <p:spPr bwMode="auto">
          <a:xfrm>
            <a:off x="1476375" y="1484313"/>
            <a:ext cx="6335713" cy="4752975"/>
          </a:xfrm>
          <a:prstGeom prst="rect">
            <a:avLst/>
          </a:prstGeom>
          <a:noFill/>
          <a:ln w="9525">
            <a:noFill/>
            <a:miter lim="800000"/>
            <a:headEnd/>
            <a:tailEnd/>
          </a:ln>
        </p:spPr>
      </p:pic>
      <p:sp>
        <p:nvSpPr>
          <p:cNvPr id="136194" name="TextBox 2"/>
          <p:cNvSpPr txBox="1">
            <a:spLocks noChangeArrowheads="1"/>
          </p:cNvSpPr>
          <p:nvPr/>
        </p:nvSpPr>
        <p:spPr bwMode="auto">
          <a:xfrm>
            <a:off x="2268538" y="836613"/>
            <a:ext cx="2232025" cy="461962"/>
          </a:xfrm>
          <a:prstGeom prst="rect">
            <a:avLst/>
          </a:prstGeom>
          <a:noFill/>
          <a:ln w="9525">
            <a:noFill/>
            <a:miter lim="800000"/>
            <a:headEnd/>
            <a:tailEnd/>
          </a:ln>
        </p:spPr>
        <p:txBody>
          <a:bodyPr>
            <a:spAutoFit/>
          </a:bodyPr>
          <a:lstStyle/>
          <a:p>
            <a:r>
              <a:rPr lang="en-US" altLang="zh-CN" sz="2400" b="1"/>
              <a:t>8</a:t>
            </a:r>
            <a:r>
              <a:rPr lang="zh-CN" altLang="en-US" sz="2400" b="1"/>
              <a:t>、横杆安装</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dirty="0">
                <a:solidFill>
                  <a:srgbClr val="080808"/>
                </a:solidFill>
              </a:rPr>
              <a:t>2</a:t>
            </a:r>
            <a:r>
              <a:rPr lang="zh-CN" altLang="en-US" kern="0" dirty="0">
                <a:solidFill>
                  <a:srgbClr val="080808"/>
                </a:solidFill>
              </a:rPr>
              <a:t>、架体工程按照规定编制审批安全专项施工方案</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b="1" kern="0" dirty="0">
                <a:solidFill>
                  <a:srgbClr val="080808"/>
                </a:solidFill>
              </a:rPr>
              <a:t>第五条 </a:t>
            </a:r>
            <a:r>
              <a:rPr lang="zh-CN" altLang="en-US" kern="0" dirty="0">
                <a:solidFill>
                  <a:srgbClr val="080808"/>
                </a:solidFill>
              </a:rPr>
              <a:t>施工单位应当在危险性较大的分部分项工程施工前编制专项方案；</a:t>
            </a:r>
          </a:p>
        </p:txBody>
      </p:sp>
      <p:sp>
        <p:nvSpPr>
          <p:cNvPr id="6" name="右箭头 5"/>
          <p:cNvSpPr/>
          <p:nvPr/>
        </p:nvSpPr>
        <p:spPr>
          <a:xfrm>
            <a:off x="2357438" y="3573463"/>
            <a:ext cx="714375" cy="454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descr="安装斜杆"/>
          <p:cNvPicPr>
            <a:picLocks noChangeAspect="1" noChangeArrowheads="1"/>
          </p:cNvPicPr>
          <p:nvPr/>
        </p:nvPicPr>
        <p:blipFill>
          <a:blip r:embed="rId2"/>
          <a:srcRect/>
          <a:stretch>
            <a:fillRect/>
          </a:stretch>
        </p:blipFill>
        <p:spPr bwMode="auto">
          <a:xfrm>
            <a:off x="1258888" y="1268413"/>
            <a:ext cx="6553200" cy="4914900"/>
          </a:xfrm>
          <a:prstGeom prst="rect">
            <a:avLst/>
          </a:prstGeom>
          <a:noFill/>
          <a:ln w="9525">
            <a:noFill/>
            <a:miter lim="800000"/>
            <a:headEnd/>
            <a:tailEnd/>
          </a:ln>
        </p:spPr>
      </p:pic>
      <p:sp>
        <p:nvSpPr>
          <p:cNvPr id="137218" name="TextBox 2"/>
          <p:cNvSpPr txBox="1">
            <a:spLocks noChangeArrowheads="1"/>
          </p:cNvSpPr>
          <p:nvPr/>
        </p:nvSpPr>
        <p:spPr bwMode="auto">
          <a:xfrm>
            <a:off x="2332038" y="720725"/>
            <a:ext cx="2311400" cy="461963"/>
          </a:xfrm>
          <a:prstGeom prst="rect">
            <a:avLst/>
          </a:prstGeom>
          <a:noFill/>
          <a:ln w="9525">
            <a:noFill/>
            <a:miter lim="800000"/>
            <a:headEnd/>
            <a:tailEnd/>
          </a:ln>
        </p:spPr>
        <p:txBody>
          <a:bodyPr>
            <a:spAutoFit/>
          </a:bodyPr>
          <a:lstStyle/>
          <a:p>
            <a:r>
              <a:rPr lang="en-US" altLang="zh-CN" sz="2400" b="1"/>
              <a:t>9</a:t>
            </a:r>
            <a:r>
              <a:rPr lang="zh-CN" altLang="en-US" sz="2400" b="1"/>
              <a:t>、斜杆安装</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descr="中间层搭设"/>
          <p:cNvPicPr>
            <a:picLocks noChangeAspect="1" noChangeArrowheads="1"/>
          </p:cNvPicPr>
          <p:nvPr/>
        </p:nvPicPr>
        <p:blipFill>
          <a:blip r:embed="rId2"/>
          <a:srcRect/>
          <a:stretch>
            <a:fillRect/>
          </a:stretch>
        </p:blipFill>
        <p:spPr bwMode="auto">
          <a:xfrm>
            <a:off x="1593850" y="1557338"/>
            <a:ext cx="6002338" cy="4502150"/>
          </a:xfrm>
          <a:prstGeom prst="rect">
            <a:avLst/>
          </a:prstGeom>
          <a:noFill/>
          <a:ln w="9525">
            <a:noFill/>
            <a:miter lim="800000"/>
            <a:headEnd/>
            <a:tailEnd/>
          </a:ln>
        </p:spPr>
      </p:pic>
      <p:sp>
        <p:nvSpPr>
          <p:cNvPr id="138242" name="TextBox 2"/>
          <p:cNvSpPr txBox="1">
            <a:spLocks noChangeArrowheads="1"/>
          </p:cNvSpPr>
          <p:nvPr/>
        </p:nvSpPr>
        <p:spPr bwMode="auto">
          <a:xfrm>
            <a:off x="2500313" y="928688"/>
            <a:ext cx="2449512" cy="460375"/>
          </a:xfrm>
          <a:prstGeom prst="rect">
            <a:avLst/>
          </a:prstGeom>
          <a:noFill/>
          <a:ln w="9525">
            <a:noFill/>
            <a:miter lim="800000"/>
            <a:headEnd/>
            <a:tailEnd/>
          </a:ln>
        </p:spPr>
        <p:txBody>
          <a:bodyPr>
            <a:spAutoFit/>
          </a:bodyPr>
          <a:lstStyle/>
          <a:p>
            <a:r>
              <a:rPr lang="en-US" altLang="zh-CN" sz="2400" b="1"/>
              <a:t>10</a:t>
            </a:r>
            <a:r>
              <a:rPr lang="zh-CN" altLang="en-US" sz="2400" b="1"/>
              <a:t>、中间层安装</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3" descr="杆件传递运输"/>
          <p:cNvPicPr>
            <a:picLocks noChangeAspect="1" noChangeArrowheads="1"/>
          </p:cNvPicPr>
          <p:nvPr/>
        </p:nvPicPr>
        <p:blipFill>
          <a:blip r:embed="rId2"/>
          <a:srcRect/>
          <a:stretch>
            <a:fillRect/>
          </a:stretch>
        </p:blipFill>
        <p:spPr bwMode="auto">
          <a:xfrm>
            <a:off x="1331913" y="1484313"/>
            <a:ext cx="6408737" cy="4806950"/>
          </a:xfrm>
          <a:prstGeom prst="rect">
            <a:avLst/>
          </a:prstGeom>
          <a:noFill/>
          <a:ln w="9525">
            <a:noFill/>
            <a:miter lim="800000"/>
            <a:headEnd/>
            <a:tailEnd/>
          </a:ln>
        </p:spPr>
      </p:pic>
      <p:sp>
        <p:nvSpPr>
          <p:cNvPr id="139266" name="TextBox 2"/>
          <p:cNvSpPr txBox="1">
            <a:spLocks noChangeArrowheads="1"/>
          </p:cNvSpPr>
          <p:nvPr/>
        </p:nvSpPr>
        <p:spPr bwMode="auto">
          <a:xfrm>
            <a:off x="2268538" y="908050"/>
            <a:ext cx="4319587" cy="461963"/>
          </a:xfrm>
          <a:prstGeom prst="rect">
            <a:avLst/>
          </a:prstGeom>
          <a:noFill/>
          <a:ln w="9525">
            <a:noFill/>
            <a:miter lim="800000"/>
            <a:headEnd/>
            <a:tailEnd/>
          </a:ln>
        </p:spPr>
        <p:txBody>
          <a:bodyPr>
            <a:spAutoFit/>
          </a:bodyPr>
          <a:lstStyle/>
          <a:p>
            <a:r>
              <a:rPr lang="en-US" altLang="zh-CN" sz="2400" b="1"/>
              <a:t>11</a:t>
            </a:r>
            <a:r>
              <a:rPr lang="zh-CN" altLang="en-US" sz="2400" b="1"/>
              <a:t>、超高杆件垂直传递运输</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顶层搭设"/>
          <p:cNvPicPr>
            <a:picLocks noChangeAspect="1" noChangeArrowheads="1"/>
          </p:cNvPicPr>
          <p:nvPr/>
        </p:nvPicPr>
        <p:blipFill>
          <a:blip r:embed="rId2"/>
          <a:srcRect/>
          <a:stretch>
            <a:fillRect/>
          </a:stretch>
        </p:blipFill>
        <p:spPr bwMode="auto">
          <a:xfrm>
            <a:off x="1547813" y="1773238"/>
            <a:ext cx="6002337" cy="4502150"/>
          </a:xfrm>
          <a:prstGeom prst="rect">
            <a:avLst/>
          </a:prstGeom>
          <a:noFill/>
          <a:ln w="9525">
            <a:noFill/>
            <a:miter lim="800000"/>
            <a:headEnd/>
            <a:tailEnd/>
          </a:ln>
        </p:spPr>
      </p:pic>
      <p:sp>
        <p:nvSpPr>
          <p:cNvPr id="140290" name="TextBox 3"/>
          <p:cNvSpPr txBox="1">
            <a:spLocks noChangeArrowheads="1"/>
          </p:cNvSpPr>
          <p:nvPr/>
        </p:nvSpPr>
        <p:spPr bwMode="auto">
          <a:xfrm>
            <a:off x="2484438" y="981075"/>
            <a:ext cx="2063750" cy="461963"/>
          </a:xfrm>
          <a:prstGeom prst="rect">
            <a:avLst/>
          </a:prstGeom>
          <a:noFill/>
          <a:ln w="9525">
            <a:noFill/>
            <a:miter lim="800000"/>
            <a:headEnd/>
            <a:tailEnd/>
          </a:ln>
        </p:spPr>
        <p:txBody>
          <a:bodyPr>
            <a:spAutoFit/>
          </a:bodyPr>
          <a:lstStyle/>
          <a:p>
            <a:r>
              <a:rPr lang="en-US" altLang="zh-CN" sz="2400" b="1"/>
              <a:t>12</a:t>
            </a:r>
            <a:r>
              <a:rPr lang="zh-CN" altLang="en-US" sz="2400" b="1"/>
              <a:t>、顶层搭设</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安装上调托座"/>
          <p:cNvPicPr>
            <a:picLocks noChangeAspect="1" noChangeArrowheads="1"/>
          </p:cNvPicPr>
          <p:nvPr/>
        </p:nvPicPr>
        <p:blipFill>
          <a:blip r:embed="rId2"/>
          <a:srcRect/>
          <a:stretch>
            <a:fillRect/>
          </a:stretch>
        </p:blipFill>
        <p:spPr bwMode="auto">
          <a:xfrm>
            <a:off x="1258888" y="1628775"/>
            <a:ext cx="6337300" cy="4752975"/>
          </a:xfrm>
          <a:prstGeom prst="rect">
            <a:avLst/>
          </a:prstGeom>
          <a:noFill/>
          <a:ln w="9525">
            <a:noFill/>
            <a:miter lim="800000"/>
            <a:headEnd/>
            <a:tailEnd/>
          </a:ln>
        </p:spPr>
      </p:pic>
      <p:sp>
        <p:nvSpPr>
          <p:cNvPr id="141314" name="TextBox 2"/>
          <p:cNvSpPr txBox="1">
            <a:spLocks noChangeArrowheads="1"/>
          </p:cNvSpPr>
          <p:nvPr/>
        </p:nvSpPr>
        <p:spPr bwMode="auto">
          <a:xfrm>
            <a:off x="2411413" y="1101725"/>
            <a:ext cx="3097212" cy="460375"/>
          </a:xfrm>
          <a:prstGeom prst="rect">
            <a:avLst/>
          </a:prstGeom>
          <a:noFill/>
          <a:ln w="9525">
            <a:noFill/>
            <a:miter lim="800000"/>
            <a:headEnd/>
            <a:tailEnd/>
          </a:ln>
        </p:spPr>
        <p:txBody>
          <a:bodyPr>
            <a:spAutoFit/>
          </a:bodyPr>
          <a:lstStyle/>
          <a:p>
            <a:r>
              <a:rPr lang="en-US" altLang="zh-CN" sz="2400" b="1"/>
              <a:t>13</a:t>
            </a:r>
            <a:r>
              <a:rPr lang="zh-CN" altLang="en-US" sz="2400" b="1"/>
              <a:t>、可调顶托安装</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模板安装"/>
          <p:cNvPicPr>
            <a:picLocks noChangeAspect="1" noChangeArrowheads="1"/>
          </p:cNvPicPr>
          <p:nvPr/>
        </p:nvPicPr>
        <p:blipFill>
          <a:blip r:embed="rId2"/>
          <a:srcRect/>
          <a:stretch>
            <a:fillRect/>
          </a:stretch>
        </p:blipFill>
        <p:spPr bwMode="auto">
          <a:xfrm>
            <a:off x="1331913" y="1773238"/>
            <a:ext cx="6192837" cy="4525962"/>
          </a:xfrm>
          <a:prstGeom prst="rect">
            <a:avLst/>
          </a:prstGeom>
          <a:noFill/>
          <a:ln w="9525">
            <a:noFill/>
            <a:miter lim="800000"/>
            <a:headEnd/>
            <a:tailEnd/>
          </a:ln>
        </p:spPr>
      </p:pic>
      <p:sp>
        <p:nvSpPr>
          <p:cNvPr id="142338" name="TextBox 2"/>
          <p:cNvSpPr txBox="1">
            <a:spLocks noChangeArrowheads="1"/>
          </p:cNvSpPr>
          <p:nvPr/>
        </p:nvSpPr>
        <p:spPr bwMode="auto">
          <a:xfrm>
            <a:off x="2339975" y="1125538"/>
            <a:ext cx="3024188" cy="460375"/>
          </a:xfrm>
          <a:prstGeom prst="rect">
            <a:avLst/>
          </a:prstGeom>
          <a:noFill/>
          <a:ln w="9525">
            <a:noFill/>
            <a:miter lim="800000"/>
            <a:headEnd/>
            <a:tailEnd/>
          </a:ln>
        </p:spPr>
        <p:txBody>
          <a:bodyPr>
            <a:spAutoFit/>
          </a:bodyPr>
          <a:lstStyle/>
          <a:p>
            <a:r>
              <a:rPr lang="en-US" altLang="zh-CN" sz="2400" b="1"/>
              <a:t>14</a:t>
            </a:r>
            <a:r>
              <a:rPr lang="zh-CN" altLang="en-US" sz="2400" b="1"/>
              <a:t>、进入模板施工</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1"/>
          <p:cNvSpPr txBox="1">
            <a:spLocks noChangeArrowheads="1"/>
          </p:cNvSpPr>
          <p:nvPr/>
        </p:nvSpPr>
        <p:spPr bwMode="auto">
          <a:xfrm>
            <a:off x="1258888" y="2492375"/>
            <a:ext cx="6049962" cy="585788"/>
          </a:xfrm>
          <a:prstGeom prst="rect">
            <a:avLst/>
          </a:prstGeom>
          <a:noFill/>
          <a:ln w="9525">
            <a:noFill/>
            <a:miter lim="800000"/>
            <a:headEnd/>
            <a:tailEnd/>
          </a:ln>
        </p:spPr>
        <p:txBody>
          <a:bodyPr>
            <a:spAutoFit/>
          </a:bodyPr>
          <a:lstStyle/>
          <a:p>
            <a:r>
              <a:rPr lang="zh-CN" altLang="en-US" sz="3200" b="1"/>
              <a:t>模板支撑坍塌事故缺陷分析</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p:cNvPicPr>
            <a:picLocks noChangeAspect="1" noChangeArrowheads="1"/>
          </p:cNvPicPr>
          <p:nvPr/>
        </p:nvPicPr>
        <p:blipFill>
          <a:blip r:embed="rId2"/>
          <a:srcRect/>
          <a:stretch>
            <a:fillRect/>
          </a:stretch>
        </p:blipFill>
        <p:spPr bwMode="auto">
          <a:xfrm>
            <a:off x="457200" y="2146300"/>
            <a:ext cx="4038600" cy="3327400"/>
          </a:xfrm>
          <a:prstGeom prst="rect">
            <a:avLst/>
          </a:prstGeom>
          <a:noFill/>
          <a:ln w="9525">
            <a:noFill/>
            <a:miter lim="800000"/>
            <a:headEnd/>
            <a:tailEnd/>
          </a:ln>
        </p:spPr>
      </p:pic>
      <p:sp>
        <p:nvSpPr>
          <p:cNvPr id="3" name="圆角矩形标注 2"/>
          <p:cNvSpPr/>
          <p:nvPr/>
        </p:nvSpPr>
        <p:spPr bwMode="auto">
          <a:xfrm>
            <a:off x="500034" y="1500174"/>
            <a:ext cx="2428892" cy="1357322"/>
          </a:xfrm>
          <a:prstGeom prst="wedgeRoundRectCallout">
            <a:avLst>
              <a:gd name="adj1" fmla="val 37728"/>
              <a:gd name="adj2" fmla="val 10928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要求壁厚</a:t>
            </a:r>
            <a:r>
              <a:rPr lang="en-US" altLang="zh-CN" sz="2000" kern="0" dirty="0">
                <a:solidFill>
                  <a:srgbClr val="FFFFFF"/>
                </a:solidFill>
                <a:latin typeface="微软雅黑" pitchFamily="34" charset="-122"/>
                <a:ea typeface="微软雅黑" pitchFamily="34" charset="-122"/>
              </a:rPr>
              <a:t>3.5mm</a:t>
            </a:r>
            <a:r>
              <a:rPr lang="zh-CN" altLang="en-US" sz="2000" kern="0" dirty="0">
                <a:solidFill>
                  <a:srgbClr val="FFFFFF"/>
                </a:solidFill>
                <a:latin typeface="微软雅黑" pitchFamily="34" charset="-122"/>
                <a:ea typeface="微软雅黑" pitchFamily="34" charset="-122"/>
              </a:rPr>
              <a:t>的钢管实际厚度不足 </a:t>
            </a:r>
            <a:r>
              <a:rPr lang="en-US" altLang="zh-CN" sz="2000" kern="0" dirty="0">
                <a:solidFill>
                  <a:srgbClr val="FFFFFF"/>
                </a:solidFill>
                <a:latin typeface="微软雅黑" pitchFamily="34" charset="-122"/>
                <a:ea typeface="微软雅黑" pitchFamily="34" charset="-122"/>
              </a:rPr>
              <a:t>2.8mm</a:t>
            </a:r>
            <a:r>
              <a:rPr lang="zh-CN" altLang="en-US" sz="2000" kern="0" dirty="0">
                <a:solidFill>
                  <a:srgbClr val="FFFFFF"/>
                </a:solidFill>
                <a:latin typeface="微软雅黑" pitchFamily="34" charset="-122"/>
                <a:ea typeface="微软雅黑" pitchFamily="34" charset="-122"/>
              </a:rPr>
              <a:t>。</a:t>
            </a:r>
            <a:endParaRPr lang="zh-CN" altLang="en-US" sz="2000" kern="0" dirty="0">
              <a:solidFill>
                <a:srgbClr val="080808"/>
              </a:solidFill>
              <a:latin typeface="微软雅黑" pitchFamily="34" charset="-122"/>
              <a:ea typeface="微软雅黑" pitchFamily="34" charset="-122"/>
            </a:endParaRPr>
          </a:p>
        </p:txBody>
      </p:sp>
      <p:pic>
        <p:nvPicPr>
          <p:cNvPr id="144389" name="Picture 3"/>
          <p:cNvPicPr>
            <a:picLocks noChangeAspect="1" noChangeArrowheads="1"/>
          </p:cNvPicPr>
          <p:nvPr/>
        </p:nvPicPr>
        <p:blipFill>
          <a:blip r:embed="rId3"/>
          <a:srcRect/>
          <a:stretch>
            <a:fillRect/>
          </a:stretch>
        </p:blipFill>
        <p:spPr bwMode="auto">
          <a:xfrm>
            <a:off x="4648200" y="2143125"/>
            <a:ext cx="4038600" cy="3286125"/>
          </a:xfrm>
          <a:prstGeom prst="rect">
            <a:avLst/>
          </a:prstGeom>
          <a:noFill/>
          <a:ln w="9525">
            <a:noFill/>
            <a:miter lim="800000"/>
            <a:headEnd/>
            <a:tailEnd/>
          </a:ln>
        </p:spPr>
      </p:pic>
      <p:sp>
        <p:nvSpPr>
          <p:cNvPr id="5" name="圆角矩形标注 4"/>
          <p:cNvSpPr/>
          <p:nvPr/>
        </p:nvSpPr>
        <p:spPr bwMode="auto">
          <a:xfrm>
            <a:off x="6643702" y="1428736"/>
            <a:ext cx="2000264" cy="1143008"/>
          </a:xfrm>
          <a:prstGeom prst="wedgeRoundRectCallout">
            <a:avLst>
              <a:gd name="adj1" fmla="val -48769"/>
              <a:gd name="adj2" fmla="val 143611"/>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丝杠过细造成不垂直受力而变成压弯杆件</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ChangeAspect="1" noChangeArrowheads="1"/>
          </p:cNvPicPr>
          <p:nvPr/>
        </p:nvPicPr>
        <p:blipFill>
          <a:blip r:embed="rId2"/>
          <a:srcRect/>
          <a:stretch>
            <a:fillRect/>
          </a:stretch>
        </p:blipFill>
        <p:spPr bwMode="auto">
          <a:xfrm>
            <a:off x="457200" y="2281238"/>
            <a:ext cx="4038600" cy="3057525"/>
          </a:xfrm>
          <a:prstGeom prst="rect">
            <a:avLst/>
          </a:prstGeom>
          <a:noFill/>
          <a:ln w="9525">
            <a:noFill/>
            <a:miter lim="800000"/>
            <a:headEnd/>
            <a:tailEnd/>
          </a:ln>
        </p:spPr>
      </p:pic>
      <p:sp>
        <p:nvSpPr>
          <p:cNvPr id="3" name="圆角矩形标注 2"/>
          <p:cNvSpPr/>
          <p:nvPr/>
        </p:nvSpPr>
        <p:spPr bwMode="auto">
          <a:xfrm>
            <a:off x="642910" y="1500174"/>
            <a:ext cx="1571636" cy="1071570"/>
          </a:xfrm>
          <a:prstGeom prst="wedgeRoundRectCallout">
            <a:avLst>
              <a:gd name="adj1" fmla="val 56742"/>
              <a:gd name="adj2" fmla="val 12294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没有正火的生铁扣件直接脆断。</a:t>
            </a:r>
            <a:endParaRPr lang="zh-CN" altLang="en-US" sz="2000" kern="0" dirty="0">
              <a:solidFill>
                <a:srgbClr val="080808"/>
              </a:solidFill>
              <a:latin typeface="微软雅黑" pitchFamily="34" charset="-122"/>
              <a:ea typeface="微软雅黑" pitchFamily="34" charset="-122"/>
            </a:endParaRPr>
          </a:p>
        </p:txBody>
      </p:sp>
      <p:pic>
        <p:nvPicPr>
          <p:cNvPr id="145413" name="Picture 3"/>
          <p:cNvPicPr>
            <a:picLocks noChangeAspect="1" noChangeArrowheads="1"/>
          </p:cNvPicPr>
          <p:nvPr/>
        </p:nvPicPr>
        <p:blipFill>
          <a:blip r:embed="rId3"/>
          <a:srcRect/>
          <a:stretch>
            <a:fillRect/>
          </a:stretch>
        </p:blipFill>
        <p:spPr bwMode="auto">
          <a:xfrm>
            <a:off x="4648200" y="2293938"/>
            <a:ext cx="4038600" cy="3032125"/>
          </a:xfrm>
          <a:prstGeom prst="rect">
            <a:avLst/>
          </a:prstGeom>
          <a:noFill/>
          <a:ln w="9525">
            <a:noFill/>
            <a:miter lim="800000"/>
            <a:headEnd/>
            <a:tailEnd/>
          </a:ln>
        </p:spPr>
      </p:pic>
      <p:sp>
        <p:nvSpPr>
          <p:cNvPr id="6" name="圆角矩形标注 5"/>
          <p:cNvSpPr/>
          <p:nvPr/>
        </p:nvSpPr>
        <p:spPr bwMode="auto">
          <a:xfrm>
            <a:off x="6858016" y="1571612"/>
            <a:ext cx="1714512" cy="1000132"/>
          </a:xfrm>
          <a:prstGeom prst="wedgeRoundRectCallout">
            <a:avLst>
              <a:gd name="adj1" fmla="val -71203"/>
              <a:gd name="adj2" fmla="val 246626"/>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杆件间距大，未设剪刀撑，无扫地杆。</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srcRect/>
          <a:stretch>
            <a:fillRect/>
          </a:stretch>
        </p:blipFill>
        <p:spPr bwMode="auto">
          <a:xfrm>
            <a:off x="457200" y="2297113"/>
            <a:ext cx="4038600" cy="3025775"/>
          </a:xfrm>
          <a:prstGeom prst="rect">
            <a:avLst/>
          </a:prstGeom>
          <a:noFill/>
          <a:ln w="9525">
            <a:noFill/>
            <a:miter lim="800000"/>
            <a:headEnd/>
            <a:tailEnd/>
          </a:ln>
        </p:spPr>
      </p:pic>
      <p:sp>
        <p:nvSpPr>
          <p:cNvPr id="3" name="圆角矩形标注 2"/>
          <p:cNvSpPr/>
          <p:nvPr/>
        </p:nvSpPr>
        <p:spPr bwMode="auto">
          <a:xfrm>
            <a:off x="714348" y="1285860"/>
            <a:ext cx="2071702" cy="898400"/>
          </a:xfrm>
          <a:prstGeom prst="wedgeRoundRectCallout">
            <a:avLst>
              <a:gd name="adj1" fmla="val 7979"/>
              <a:gd name="adj2" fmla="val 18124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en-US" altLang="zh-CN" sz="2000" kern="0" dirty="0">
                <a:solidFill>
                  <a:srgbClr val="FFFFFF"/>
                </a:solidFill>
                <a:latin typeface="微软雅黑" pitchFamily="34" charset="-122"/>
                <a:ea typeface="微软雅黑" pitchFamily="34" charset="-122"/>
              </a:rPr>
              <a:t>500</a:t>
            </a:r>
            <a:r>
              <a:rPr lang="zh-CN" altLang="en-US" sz="2000" kern="0" dirty="0">
                <a:solidFill>
                  <a:srgbClr val="FFFFFF"/>
                </a:solidFill>
                <a:latin typeface="微软雅黑" pitchFamily="34" charset="-122"/>
                <a:ea typeface="微软雅黑" pitchFamily="34" charset="-122"/>
              </a:rPr>
              <a:t>毫米的自由端竟达到</a:t>
            </a:r>
            <a:r>
              <a:rPr lang="en-US" altLang="zh-CN" sz="2000" kern="0" dirty="0">
                <a:solidFill>
                  <a:srgbClr val="FFFFFF"/>
                </a:solidFill>
                <a:latin typeface="微软雅黑" pitchFamily="34" charset="-122"/>
                <a:ea typeface="微软雅黑" pitchFamily="34" charset="-122"/>
              </a:rPr>
              <a:t>1.7</a:t>
            </a:r>
            <a:r>
              <a:rPr lang="zh-CN" altLang="en-US" sz="2000" kern="0" dirty="0">
                <a:solidFill>
                  <a:srgbClr val="FFFFFF"/>
                </a:solidFill>
                <a:latin typeface="微软雅黑" pitchFamily="34" charset="-122"/>
                <a:ea typeface="微软雅黑" pitchFamily="34" charset="-122"/>
              </a:rPr>
              <a:t>米。</a:t>
            </a:r>
            <a:endParaRPr lang="zh-CN" altLang="en-US" sz="2000" kern="0" dirty="0">
              <a:solidFill>
                <a:srgbClr val="080808"/>
              </a:solidFill>
              <a:latin typeface="微软雅黑" pitchFamily="34" charset="-122"/>
              <a:ea typeface="微软雅黑" pitchFamily="34" charset="-122"/>
            </a:endParaRPr>
          </a:p>
        </p:txBody>
      </p:sp>
      <p:pic>
        <p:nvPicPr>
          <p:cNvPr id="146437" name="Picture 3"/>
          <p:cNvPicPr>
            <a:picLocks noChangeAspect="1" noChangeArrowheads="1"/>
          </p:cNvPicPr>
          <p:nvPr/>
        </p:nvPicPr>
        <p:blipFill>
          <a:blip r:embed="rId3"/>
          <a:srcRect/>
          <a:stretch>
            <a:fillRect/>
          </a:stretch>
        </p:blipFill>
        <p:spPr bwMode="auto">
          <a:xfrm>
            <a:off x="5157788" y="1800225"/>
            <a:ext cx="3019425" cy="4019550"/>
          </a:xfrm>
          <a:prstGeom prst="rect">
            <a:avLst/>
          </a:prstGeom>
          <a:noFill/>
          <a:ln w="9525">
            <a:noFill/>
            <a:miter lim="800000"/>
            <a:headEnd/>
            <a:tailEnd/>
          </a:ln>
        </p:spPr>
      </p:pic>
      <p:sp>
        <p:nvSpPr>
          <p:cNvPr id="5" name="圆角矩形标注 4"/>
          <p:cNvSpPr/>
          <p:nvPr/>
        </p:nvSpPr>
        <p:spPr bwMode="auto">
          <a:xfrm>
            <a:off x="6500826" y="5000636"/>
            <a:ext cx="1928826" cy="1000132"/>
          </a:xfrm>
          <a:prstGeom prst="wedgeRoundRectCallout">
            <a:avLst>
              <a:gd name="adj1" fmla="val -36636"/>
              <a:gd name="adj2" fmla="val -148292"/>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未见明显剪刀撑，杆件间距明显过大。</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467544" y="8540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a:solidFill>
                  <a:srgbClr val="080808"/>
                </a:solidFill>
              </a:rPr>
              <a:t>危险性较大的分部分项工程范围</a:t>
            </a:r>
          </a:p>
        </p:txBody>
      </p:sp>
      <p:sp>
        <p:nvSpPr>
          <p:cNvPr id="3" name="内容占位符 7"/>
          <p:cNvSpPr txBox="1">
            <a:spLocks/>
          </p:cNvSpPr>
          <p:nvPr/>
        </p:nvSpPr>
        <p:spPr bwMode="auto">
          <a:xfrm>
            <a:off x="467544" y="1675978"/>
            <a:ext cx="8229600" cy="470535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dirty="0">
                <a:solidFill>
                  <a:srgbClr val="080808"/>
                </a:solidFill>
              </a:rPr>
              <a:t>三、模板工程及支撑体系</a:t>
            </a:r>
            <a:endParaRPr lang="zh-CN" altLang="en-US" kern="0" dirty="0">
              <a:solidFill>
                <a:srgbClr val="080808"/>
              </a:solidFill>
            </a:endParaRPr>
          </a:p>
          <a:p>
            <a:pPr>
              <a:buClr>
                <a:srgbClr val="5BBE4E"/>
              </a:buClr>
              <a:defRPr/>
            </a:pPr>
            <a:r>
              <a:rPr lang="zh-CN" altLang="en-US" kern="0" dirty="0">
                <a:solidFill>
                  <a:srgbClr val="080808"/>
                </a:solidFill>
              </a:rPr>
              <a:t>（一）各类工具式模板工程：包括大模板、滑模、爬模、飞模等工程。</a:t>
            </a:r>
          </a:p>
          <a:p>
            <a:pPr>
              <a:buClr>
                <a:srgbClr val="5BBE4E"/>
              </a:buClr>
              <a:defRPr/>
            </a:pPr>
            <a:r>
              <a:rPr lang="zh-CN" altLang="en-US" kern="0" dirty="0">
                <a:solidFill>
                  <a:srgbClr val="080808"/>
                </a:solidFill>
              </a:rPr>
              <a:t>（二）混凝土模板支撑工程：搭设高度</a:t>
            </a:r>
            <a:r>
              <a:rPr lang="en-US" altLang="zh-CN" kern="0" dirty="0">
                <a:solidFill>
                  <a:srgbClr val="080808"/>
                </a:solidFill>
              </a:rPr>
              <a:t>5m </a:t>
            </a:r>
            <a:r>
              <a:rPr lang="zh-CN" altLang="en-US" kern="0" dirty="0">
                <a:solidFill>
                  <a:srgbClr val="080808"/>
                </a:solidFill>
              </a:rPr>
              <a:t>及以上；搭设跨度</a:t>
            </a:r>
            <a:r>
              <a:rPr lang="en-US" altLang="zh-CN" kern="0" dirty="0">
                <a:solidFill>
                  <a:srgbClr val="080808"/>
                </a:solidFill>
              </a:rPr>
              <a:t>10m </a:t>
            </a:r>
            <a:r>
              <a:rPr lang="zh-CN" altLang="en-US" kern="0" dirty="0">
                <a:solidFill>
                  <a:srgbClr val="080808"/>
                </a:solidFill>
              </a:rPr>
              <a:t>及以上；施工总荷载</a:t>
            </a:r>
            <a:r>
              <a:rPr lang="en-US" altLang="zh-CN" kern="0" dirty="0">
                <a:solidFill>
                  <a:srgbClr val="080808"/>
                </a:solidFill>
              </a:rPr>
              <a:t>10kN/m2 </a:t>
            </a:r>
            <a:r>
              <a:rPr lang="zh-CN" altLang="en-US" kern="0" dirty="0">
                <a:solidFill>
                  <a:srgbClr val="080808"/>
                </a:solidFill>
              </a:rPr>
              <a:t>及以上；集中线荷载</a:t>
            </a:r>
            <a:r>
              <a:rPr lang="en-US" altLang="zh-CN" kern="0" dirty="0">
                <a:solidFill>
                  <a:srgbClr val="080808"/>
                </a:solidFill>
              </a:rPr>
              <a:t>15kN/m</a:t>
            </a:r>
            <a:r>
              <a:rPr lang="zh-CN" altLang="en-US" kern="0" dirty="0">
                <a:solidFill>
                  <a:srgbClr val="080808"/>
                </a:solidFill>
              </a:rPr>
              <a:t>及以上；高度大于支撑水平投影宽度且相对独立无联系构件的混凝土模板支撑工程。</a:t>
            </a:r>
          </a:p>
          <a:p>
            <a:pPr>
              <a:buClr>
                <a:srgbClr val="5BBE4E"/>
              </a:buClr>
              <a:defRPr/>
            </a:pPr>
            <a:r>
              <a:rPr lang="zh-CN" altLang="en-US" kern="0" dirty="0">
                <a:solidFill>
                  <a:srgbClr val="080808"/>
                </a:solidFill>
              </a:rPr>
              <a:t>（三）承重支撑体系：用于钢结构安装等满堂支撑体系。</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2"/>
          <a:srcRect/>
          <a:stretch>
            <a:fillRect/>
          </a:stretch>
        </p:blipFill>
        <p:spPr bwMode="auto">
          <a:xfrm>
            <a:off x="500063" y="2171700"/>
            <a:ext cx="3952875" cy="3276600"/>
          </a:xfrm>
          <a:prstGeom prst="rect">
            <a:avLst/>
          </a:prstGeom>
          <a:noFill/>
          <a:ln w="9525">
            <a:noFill/>
            <a:miter lim="800000"/>
            <a:headEnd/>
            <a:tailEnd/>
          </a:ln>
        </p:spPr>
      </p:pic>
      <p:sp>
        <p:nvSpPr>
          <p:cNvPr id="3" name="圆角矩形标注 2"/>
          <p:cNvSpPr/>
          <p:nvPr/>
        </p:nvSpPr>
        <p:spPr bwMode="auto">
          <a:xfrm>
            <a:off x="571472" y="1571612"/>
            <a:ext cx="2143140" cy="898400"/>
          </a:xfrm>
          <a:prstGeom prst="wedgeRoundRectCallout">
            <a:avLst>
              <a:gd name="adj1" fmla="val 41389"/>
              <a:gd name="adj2" fmla="val 152972"/>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仅存支撑结构体未见设置剪刀撑</a:t>
            </a:r>
            <a:endParaRPr lang="zh-CN" altLang="en-US" sz="2000" kern="0" dirty="0">
              <a:solidFill>
                <a:srgbClr val="080808"/>
              </a:solidFill>
              <a:latin typeface="微软雅黑" pitchFamily="34" charset="-122"/>
              <a:ea typeface="微软雅黑" pitchFamily="34" charset="-122"/>
            </a:endParaRPr>
          </a:p>
        </p:txBody>
      </p:sp>
      <p:pic>
        <p:nvPicPr>
          <p:cNvPr id="147461" name="Picture 3"/>
          <p:cNvPicPr>
            <a:picLocks noChangeAspect="1" noChangeArrowheads="1"/>
          </p:cNvPicPr>
          <p:nvPr/>
        </p:nvPicPr>
        <p:blipFill>
          <a:blip r:embed="rId3"/>
          <a:srcRect/>
          <a:stretch>
            <a:fillRect/>
          </a:stretch>
        </p:blipFill>
        <p:spPr bwMode="auto">
          <a:xfrm>
            <a:off x="4786313" y="2143125"/>
            <a:ext cx="3900487" cy="3302000"/>
          </a:xfrm>
          <a:prstGeom prst="rect">
            <a:avLst/>
          </a:prstGeom>
          <a:noFill/>
          <a:ln w="9525">
            <a:noFill/>
            <a:miter lim="800000"/>
            <a:headEnd/>
            <a:tailEnd/>
          </a:ln>
        </p:spPr>
      </p:pic>
      <p:sp>
        <p:nvSpPr>
          <p:cNvPr id="6" name="圆角矩形标注 5"/>
          <p:cNvSpPr/>
          <p:nvPr/>
        </p:nvSpPr>
        <p:spPr bwMode="auto">
          <a:xfrm>
            <a:off x="7286644" y="1571612"/>
            <a:ext cx="1357322" cy="857256"/>
          </a:xfrm>
          <a:prstGeom prst="wedgeRoundRectCallout">
            <a:avLst>
              <a:gd name="adj1" fmla="val -152658"/>
              <a:gd name="adj2" fmla="val 206203"/>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080808"/>
                </a:solidFill>
                <a:latin typeface="微软雅黑" pitchFamily="34" charset="-122"/>
                <a:ea typeface="微软雅黑" pitchFamily="34" charset="-122"/>
              </a:rPr>
              <a:t>架体未见剪刀撑</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noChangeArrowheads="1"/>
          </p:cNvPicPr>
          <p:nvPr/>
        </p:nvPicPr>
        <p:blipFill>
          <a:blip r:embed="rId2"/>
          <a:srcRect/>
          <a:stretch>
            <a:fillRect/>
          </a:stretch>
        </p:blipFill>
        <p:spPr bwMode="auto">
          <a:xfrm>
            <a:off x="457200" y="1989138"/>
            <a:ext cx="4038600" cy="3641725"/>
          </a:xfrm>
          <a:prstGeom prst="rect">
            <a:avLst/>
          </a:prstGeom>
          <a:noFill/>
          <a:ln w="9525">
            <a:noFill/>
            <a:miter lim="800000"/>
            <a:headEnd/>
            <a:tailEnd/>
          </a:ln>
        </p:spPr>
      </p:pic>
      <p:sp>
        <p:nvSpPr>
          <p:cNvPr id="3" name="圆角矩形标注 2"/>
          <p:cNvSpPr/>
          <p:nvPr/>
        </p:nvSpPr>
        <p:spPr bwMode="auto">
          <a:xfrm>
            <a:off x="928662" y="1714488"/>
            <a:ext cx="1857388" cy="928694"/>
          </a:xfrm>
          <a:prstGeom prst="wedgeRoundRectCallout">
            <a:avLst>
              <a:gd name="adj1" fmla="val 68055"/>
              <a:gd name="adj2" fmla="val 340105"/>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梁、板、柱同时浇筑混凝土。</a:t>
            </a:r>
            <a:endParaRPr lang="zh-CN" altLang="en-US" sz="2000" kern="0" dirty="0">
              <a:solidFill>
                <a:srgbClr val="080808"/>
              </a:solidFill>
              <a:latin typeface="微软雅黑" pitchFamily="34" charset="-122"/>
              <a:ea typeface="微软雅黑" pitchFamily="34" charset="-122"/>
            </a:endParaRPr>
          </a:p>
        </p:txBody>
      </p:sp>
      <p:pic>
        <p:nvPicPr>
          <p:cNvPr id="148485" name="Picture 3"/>
          <p:cNvPicPr>
            <a:picLocks noChangeAspect="1" noChangeArrowheads="1"/>
          </p:cNvPicPr>
          <p:nvPr/>
        </p:nvPicPr>
        <p:blipFill>
          <a:blip r:embed="rId3"/>
          <a:srcRect/>
          <a:stretch>
            <a:fillRect/>
          </a:stretch>
        </p:blipFill>
        <p:spPr bwMode="auto">
          <a:xfrm>
            <a:off x="4930775" y="1295400"/>
            <a:ext cx="3473450" cy="5029200"/>
          </a:xfrm>
          <a:prstGeom prst="rect">
            <a:avLst/>
          </a:prstGeom>
          <a:noFill/>
          <a:ln w="9525">
            <a:noFill/>
            <a:miter lim="800000"/>
            <a:headEnd/>
            <a:tailEnd/>
          </a:ln>
        </p:spPr>
      </p:pic>
      <p:sp>
        <p:nvSpPr>
          <p:cNvPr id="5" name="圆角矩形标注 4"/>
          <p:cNvSpPr/>
          <p:nvPr/>
        </p:nvSpPr>
        <p:spPr bwMode="auto">
          <a:xfrm>
            <a:off x="5143504" y="4857760"/>
            <a:ext cx="1357322" cy="1143008"/>
          </a:xfrm>
          <a:prstGeom prst="wedgeRoundRectCallout">
            <a:avLst>
              <a:gd name="adj1" fmla="val 73669"/>
              <a:gd name="adj2" fmla="val -166387"/>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墙与顶板共同浇筑混凝土。</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2"/>
          <a:srcRect/>
          <a:stretch>
            <a:fillRect/>
          </a:stretch>
        </p:blipFill>
        <p:spPr bwMode="auto">
          <a:xfrm>
            <a:off x="785813" y="1143000"/>
            <a:ext cx="7548562" cy="5029200"/>
          </a:xfrm>
          <a:prstGeom prst="rect">
            <a:avLst/>
          </a:prstGeom>
          <a:noFill/>
          <a:ln w="9525">
            <a:noFill/>
            <a:miter lim="800000"/>
            <a:headEnd/>
            <a:tailEnd/>
          </a:ln>
        </p:spPr>
      </p:pic>
      <p:sp>
        <p:nvSpPr>
          <p:cNvPr id="3" name="圆角矩形标注 2"/>
          <p:cNvSpPr/>
          <p:nvPr/>
        </p:nvSpPr>
        <p:spPr bwMode="auto">
          <a:xfrm>
            <a:off x="6000760" y="1428736"/>
            <a:ext cx="2214578" cy="1143008"/>
          </a:xfrm>
          <a:prstGeom prst="wedgeRoundRectCallout">
            <a:avLst>
              <a:gd name="adj1" fmla="val -160760"/>
              <a:gd name="adj2" fmla="val 20249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混凝土大面积流淌状垮塌显然是浇筑速度过快。</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4"/>
          <p:cNvGraphicFramePr>
            <a:graphicFrameLocks/>
          </p:cNvGraphicFramePr>
          <p:nvPr/>
        </p:nvGraphicFramePr>
        <p:xfrm>
          <a:off x="428625" y="1000125"/>
          <a:ext cx="8229600" cy="5245100"/>
        </p:xfrm>
        <a:graphic>
          <a:graphicData uri="http://schemas.openxmlformats.org/drawingml/2006/table">
            <a:tbl>
              <a:tblPr firstRow="1" bandRow="1"/>
              <a:tblGrid>
                <a:gridCol w="3686172">
                  <a:extLst>
                    <a:ext uri="{9D8B030D-6E8A-4147-A177-3AD203B41FA5}">
                      <a16:colId xmlns:a16="http://schemas.microsoft.com/office/drawing/2014/main" val="20000"/>
                    </a:ext>
                  </a:extLst>
                </a:gridCol>
                <a:gridCol w="2071702">
                  <a:extLst>
                    <a:ext uri="{9D8B030D-6E8A-4147-A177-3AD203B41FA5}">
                      <a16:colId xmlns:a16="http://schemas.microsoft.com/office/drawing/2014/main" val="20001"/>
                    </a:ext>
                  </a:extLst>
                </a:gridCol>
                <a:gridCol w="2471726">
                  <a:extLst>
                    <a:ext uri="{9D8B030D-6E8A-4147-A177-3AD203B41FA5}">
                      <a16:colId xmlns:a16="http://schemas.microsoft.com/office/drawing/2014/main" val="20002"/>
                    </a:ext>
                  </a:extLst>
                </a:gridCol>
              </a:tblGrid>
              <a:tr h="58110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 </a:t>
                      </a:r>
                      <a:r>
                        <a:rPr lang="zh-CN" sz="2000" kern="1200" dirty="0">
                          <a:solidFill>
                            <a:srgbClr val="000000"/>
                          </a:solidFill>
                          <a:latin typeface="微软雅黑" pitchFamily="34" charset="-122"/>
                          <a:ea typeface="微软雅黑" pitchFamily="34" charset="-122"/>
                          <a:cs typeface="Times New Roman"/>
                        </a:rPr>
                        <a:t>事故原因分析项目</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Aft>
                          <a:spcPts val="0"/>
                        </a:spcAft>
                      </a:pPr>
                      <a:r>
                        <a:rPr lang="zh-CN" sz="2000" kern="0">
                          <a:solidFill>
                            <a:srgbClr val="000000"/>
                          </a:solidFill>
                          <a:latin typeface="微软雅黑" pitchFamily="34" charset="-122"/>
                          <a:ea typeface="微软雅黑" pitchFamily="34" charset="-122"/>
                          <a:cs typeface="Times New Roman"/>
                        </a:rPr>
                        <a:t>所占比例</a:t>
                      </a:r>
                      <a:r>
                        <a:rPr lang="en-US" sz="2000" kern="0">
                          <a:solidFill>
                            <a:srgbClr val="000000"/>
                          </a:solidFill>
                          <a:latin typeface="微软雅黑" pitchFamily="34" charset="-122"/>
                          <a:ea typeface="微软雅黑" pitchFamily="34" charset="-122"/>
                          <a:cs typeface="Times New Roman"/>
                        </a:rPr>
                        <a:t>(%) </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Aft>
                          <a:spcPts val="0"/>
                        </a:spcAft>
                      </a:pPr>
                      <a:r>
                        <a:rPr lang="zh-CN" sz="2000" kern="0">
                          <a:solidFill>
                            <a:srgbClr val="000000"/>
                          </a:solidFill>
                          <a:latin typeface="微软雅黑" pitchFamily="34" charset="-122"/>
                          <a:ea typeface="微软雅黑" pitchFamily="34" charset="-122"/>
                          <a:cs typeface="Times New Roman"/>
                        </a:rPr>
                        <a:t>在全部因素中排序</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extLst>
                  <a:ext uri="{0D108BD9-81ED-4DB2-BD59-A6C34878D82A}">
                    <a16:rowId xmlns:a16="http://schemas.microsoft.com/office/drawing/2014/main" val="10000"/>
                  </a:ext>
                </a:extLst>
              </a:tr>
              <a:tr h="54870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1</a:t>
                      </a:r>
                      <a:r>
                        <a:rPr lang="zh-CN" sz="2000" kern="1200" dirty="0">
                          <a:solidFill>
                            <a:srgbClr val="000000"/>
                          </a:solidFill>
                          <a:latin typeface="微软雅黑" pitchFamily="34" charset="-122"/>
                          <a:ea typeface="微软雅黑" pitchFamily="34" charset="-122"/>
                          <a:cs typeface="Times New Roman"/>
                        </a:rPr>
                        <a:t>、构成架体的主要材料不合格</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100</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1"/>
                  </a:ext>
                </a:extLst>
              </a:tr>
              <a:tr h="10059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2</a:t>
                      </a:r>
                      <a:r>
                        <a:rPr lang="zh-CN" sz="2000" kern="1200" dirty="0">
                          <a:solidFill>
                            <a:srgbClr val="000000"/>
                          </a:solidFill>
                          <a:latin typeface="微软雅黑" pitchFamily="34" charset="-122"/>
                          <a:ea typeface="微软雅黑" pitchFamily="34" charset="-122"/>
                          <a:cs typeface="Times New Roman"/>
                        </a:rPr>
                        <a:t>、支撑体系杆件间距未执行方案，间距过大</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100</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2"/>
                  </a:ext>
                </a:extLst>
              </a:tr>
              <a:tr h="10059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3</a:t>
                      </a:r>
                      <a:r>
                        <a:rPr lang="zh-CN" sz="2000" kern="1200" dirty="0">
                          <a:solidFill>
                            <a:srgbClr val="000000"/>
                          </a:solidFill>
                          <a:latin typeface="微软雅黑" pitchFamily="34" charset="-122"/>
                          <a:ea typeface="微软雅黑" pitchFamily="34" charset="-122"/>
                          <a:cs typeface="Times New Roman"/>
                        </a:rPr>
                        <a:t>、未设置剪刀撑，与结构无可靠连接</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100</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3"/>
                  </a:ext>
                </a:extLst>
              </a:tr>
              <a:tr h="54870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4</a:t>
                      </a:r>
                      <a:r>
                        <a:rPr lang="zh-CN" sz="2000" kern="1200" dirty="0">
                          <a:solidFill>
                            <a:srgbClr val="000000"/>
                          </a:solidFill>
                          <a:latin typeface="微软雅黑" pitchFamily="34" charset="-122"/>
                          <a:ea typeface="微软雅黑" pitchFamily="34" charset="-122"/>
                          <a:cs typeface="Times New Roman"/>
                        </a:rPr>
                        <a:t>、现场管理、检查不到位</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100</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4"/>
                  </a:ext>
                </a:extLst>
              </a:tr>
              <a:tr h="54870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5</a:t>
                      </a:r>
                      <a:r>
                        <a:rPr lang="zh-CN" sz="2000" kern="1200" dirty="0">
                          <a:solidFill>
                            <a:srgbClr val="000000"/>
                          </a:solidFill>
                          <a:latin typeface="微软雅黑" pitchFamily="34" charset="-122"/>
                          <a:ea typeface="微软雅黑" pitchFamily="34" charset="-122"/>
                          <a:cs typeface="Times New Roman"/>
                        </a:rPr>
                        <a:t>、柱、梁、板同时浇筑</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100" dirty="0">
                          <a:solidFill>
                            <a:srgbClr val="000000"/>
                          </a:solidFill>
                          <a:latin typeface="微软雅黑" pitchFamily="34" charset="-122"/>
                          <a:ea typeface="微软雅黑" pitchFamily="34" charset="-122"/>
                          <a:cs typeface="Times New Roman"/>
                        </a:rPr>
                        <a:t>47.1</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2</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extLst>
                  <a:ext uri="{0D108BD9-81ED-4DB2-BD59-A6C34878D82A}">
                    <a16:rowId xmlns:a16="http://schemas.microsoft.com/office/drawing/2014/main" val="10005"/>
                  </a:ext>
                </a:extLst>
              </a:tr>
              <a:tr h="10059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6</a:t>
                      </a:r>
                      <a:r>
                        <a:rPr lang="zh-CN" sz="2000" kern="1200" dirty="0">
                          <a:solidFill>
                            <a:srgbClr val="000000"/>
                          </a:solidFill>
                          <a:latin typeface="微软雅黑" pitchFamily="34" charset="-122"/>
                          <a:ea typeface="微软雅黑" pitchFamily="34" charset="-122"/>
                          <a:cs typeface="Times New Roman"/>
                        </a:rPr>
                        <a:t>、专项施工方案有缺陷或架体稳定性计算错误</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chemeClr val="tx1"/>
                          </a:solidFill>
                          <a:latin typeface="微软雅黑" pitchFamily="34" charset="-122"/>
                          <a:ea typeface="微软雅黑" pitchFamily="34" charset="-122"/>
                          <a:cs typeface="Times New Roman"/>
                        </a:rPr>
                        <a:t>41.1</a:t>
                      </a:r>
                      <a:endParaRPr lang="zh-CN" sz="2000" kern="100" dirty="0">
                        <a:solidFill>
                          <a:schemeClr val="tx1"/>
                        </a:solidFill>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chemeClr val="tx1"/>
                          </a:solidFill>
                          <a:latin typeface="微软雅黑" pitchFamily="34" charset="-122"/>
                          <a:ea typeface="微软雅黑" pitchFamily="34" charset="-122"/>
                          <a:cs typeface="Times New Roman"/>
                        </a:rPr>
                        <a:t>3</a:t>
                      </a:r>
                      <a:endParaRPr lang="zh-CN" sz="2000" kern="100" dirty="0">
                        <a:solidFill>
                          <a:schemeClr val="tx1"/>
                        </a:solidFill>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组合 1"/>
          <p:cNvGrpSpPr>
            <a:grpSpLocks/>
          </p:cNvGrpSpPr>
          <p:nvPr/>
        </p:nvGrpSpPr>
        <p:grpSpPr bwMode="auto">
          <a:xfrm>
            <a:off x="457200" y="1281113"/>
            <a:ext cx="8229600" cy="4295775"/>
            <a:chOff x="0" y="0"/>
            <a:chExt cx="8229600" cy="4296240"/>
          </a:xfrm>
        </p:grpSpPr>
        <p:sp>
          <p:nvSpPr>
            <p:cNvPr id="151554" name="圆角矩形 2"/>
            <p:cNvSpPr>
              <a:spLocks noChangeArrowheads="1"/>
            </p:cNvSpPr>
            <p:nvPr/>
          </p:nvSpPr>
          <p:spPr bwMode="auto">
            <a:xfrm>
              <a:off x="0" y="0"/>
              <a:ext cx="8229600" cy="4296240"/>
            </a:xfrm>
            <a:prstGeom prst="roundRect">
              <a:avLst>
                <a:gd name="adj" fmla="val 16667"/>
              </a:avLst>
            </a:prstGeom>
            <a:solidFill>
              <a:srgbClr val="4AB1E4"/>
            </a:solidFill>
            <a:ln w="25400" algn="ctr">
              <a:solidFill>
                <a:srgbClr val="FFFFFF"/>
              </a:solidFill>
              <a:round/>
              <a:headEnd/>
              <a:tailEnd/>
            </a:ln>
          </p:spPr>
          <p:txBody>
            <a:bodyPr/>
            <a:lstStyle/>
            <a:p>
              <a:endParaRPr lang="zh-CN" altLang="en-US"/>
            </a:p>
          </p:txBody>
        </p:sp>
        <p:sp>
          <p:nvSpPr>
            <p:cNvPr id="151555" name="圆角矩形 4"/>
            <p:cNvSpPr>
              <a:spLocks noChangeArrowheads="1"/>
            </p:cNvSpPr>
            <p:nvPr/>
          </p:nvSpPr>
          <p:spPr bwMode="auto">
            <a:xfrm>
              <a:off x="209725" y="209725"/>
              <a:ext cx="7810150" cy="3876790"/>
            </a:xfrm>
            <a:prstGeom prst="rect">
              <a:avLst/>
            </a:prstGeom>
            <a:noFill/>
            <a:ln w="9525">
              <a:noFill/>
              <a:miter lim="800000"/>
              <a:headEnd/>
              <a:tailEnd/>
            </a:ln>
          </p:spPr>
          <p:txBody>
            <a:bodyPr lIns="137160" tIns="137160" rIns="137160" bIns="137160" anchor="ctr"/>
            <a:lstStyle/>
            <a:p>
              <a:pPr defTabSz="1600200">
                <a:lnSpc>
                  <a:spcPct val="90000"/>
                </a:lnSpc>
                <a:spcAft>
                  <a:spcPct val="35000"/>
                </a:spcAft>
              </a:pPr>
              <a:r>
                <a:rPr lang="zh-CN" altLang="en-US" sz="3600" b="1">
                  <a:solidFill>
                    <a:srgbClr val="FFFFFF"/>
                  </a:solidFill>
                  <a:latin typeface="微软雅黑" charset="-122"/>
                  <a:ea typeface="微软雅黑" charset="-122"/>
                </a:rPr>
                <a:t>    多起事故表明：工程为框架结构的发生坍塌事故较多，且模板支架支搭高度均在</a:t>
              </a:r>
              <a:r>
                <a:rPr lang="en-US" altLang="zh-CN" sz="3600" b="1">
                  <a:solidFill>
                    <a:srgbClr val="FFFFFF"/>
                  </a:solidFill>
                  <a:latin typeface="微软雅黑" charset="-122"/>
                  <a:ea typeface="微软雅黑" charset="-122"/>
                </a:rPr>
                <a:t>8</a:t>
              </a:r>
              <a:r>
                <a:rPr lang="zh-CN" altLang="en-US" sz="3600" b="1">
                  <a:solidFill>
                    <a:srgbClr val="FFFFFF"/>
                  </a:solidFill>
                  <a:latin typeface="微软雅黑" charset="-122"/>
                  <a:ea typeface="微软雅黑" charset="-122"/>
                </a:rPr>
                <a:t>米以上</a:t>
              </a:r>
              <a:r>
                <a:rPr lang="en-US" altLang="zh-CN" sz="3600" b="1">
                  <a:solidFill>
                    <a:srgbClr val="FFFFFF"/>
                  </a:solidFill>
                  <a:latin typeface="微软雅黑" charset="-122"/>
                  <a:ea typeface="微软雅黑" charset="-122"/>
                </a:rPr>
                <a:t>;</a:t>
              </a:r>
              <a:r>
                <a:rPr lang="zh-CN" altLang="en-US" sz="3600" b="1">
                  <a:solidFill>
                    <a:srgbClr val="FFFFFF"/>
                  </a:solidFill>
                  <a:latin typeface="微软雅黑" charset="-122"/>
                  <a:ea typeface="微软雅黑" charset="-122"/>
                </a:rPr>
                <a:t>发生坍塌事故的架体绝大多数属于钢管扣件式架体</a:t>
              </a:r>
              <a:r>
                <a:rPr lang="en-US" altLang="zh-CN" sz="3600" b="1">
                  <a:solidFill>
                    <a:srgbClr val="FFFFFF"/>
                  </a:solidFill>
                  <a:latin typeface="微软雅黑" charset="-122"/>
                  <a:ea typeface="微软雅黑" charset="-122"/>
                </a:rPr>
                <a:t>;</a:t>
              </a:r>
              <a:r>
                <a:rPr lang="zh-CN" altLang="en-US" sz="3600" b="1">
                  <a:solidFill>
                    <a:srgbClr val="FFFFFF"/>
                  </a:solidFill>
                  <a:latin typeface="微软雅黑" charset="-122"/>
                  <a:ea typeface="微软雅黑" charset="-122"/>
                </a:rPr>
                <a:t>所有的事故都发生在混凝土浇筑过程中。</a:t>
              </a:r>
            </a:p>
          </p:txBody>
        </p:sp>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500063" y="1143000"/>
            <a:ext cx="8229600" cy="5062538"/>
          </a:xfrm>
          <a:prstGeom prst="rect">
            <a:avLst/>
          </a:prstGeom>
          <a:noFill/>
          <a:ln>
            <a:solidFill>
              <a:srgbClr val="00B0F0"/>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dirty="0">
                <a:solidFill>
                  <a:srgbClr val="080808"/>
                </a:solidFill>
              </a:rPr>
              <a:t>剪刀撑影响： </a:t>
            </a:r>
            <a:endParaRPr lang="en-US" altLang="zh-CN" kern="0" dirty="0">
              <a:solidFill>
                <a:srgbClr val="080808"/>
              </a:solidFill>
            </a:endParaRPr>
          </a:p>
          <a:p>
            <a:pPr>
              <a:buClr>
                <a:srgbClr val="5BBE4E"/>
              </a:buClr>
              <a:defRPr/>
            </a:pPr>
            <a:r>
              <a:rPr lang="zh-CN" altLang="en-US" kern="0" dirty="0">
                <a:solidFill>
                  <a:srgbClr val="080808"/>
                </a:solidFill>
              </a:rPr>
              <a:t>剪刀撑在提高整架承载能力方面作用很大，无剪刀撑的试验屈曲时每个立杆可承受</a:t>
            </a:r>
            <a:r>
              <a:rPr lang="en-US" altLang="zh-CN" kern="0" dirty="0">
                <a:solidFill>
                  <a:srgbClr val="080808"/>
                </a:solidFill>
              </a:rPr>
              <a:t>31.25KN</a:t>
            </a:r>
            <a:r>
              <a:rPr lang="zh-CN" altLang="en-US" kern="0" dirty="0">
                <a:solidFill>
                  <a:srgbClr val="080808"/>
                </a:solidFill>
              </a:rPr>
              <a:t>的荷载，设置剪刀撑时每根立杆可承受</a:t>
            </a:r>
            <a:r>
              <a:rPr lang="en-US" altLang="zh-CN" kern="0" dirty="0">
                <a:solidFill>
                  <a:srgbClr val="080808"/>
                </a:solidFill>
              </a:rPr>
              <a:t>65.00KN</a:t>
            </a:r>
            <a:r>
              <a:rPr lang="zh-CN" altLang="en-US" kern="0" dirty="0">
                <a:solidFill>
                  <a:srgbClr val="080808"/>
                </a:solidFill>
              </a:rPr>
              <a:t>的荷载，承载能力提高两倍多。</a:t>
            </a:r>
            <a:endParaRPr lang="en-US" altLang="zh-CN" kern="0" dirty="0">
              <a:solidFill>
                <a:srgbClr val="080808"/>
              </a:solidFill>
            </a:endParaRPr>
          </a:p>
          <a:p>
            <a:pPr>
              <a:buClr>
                <a:srgbClr val="5BBE4E"/>
              </a:buClr>
              <a:defRPr/>
            </a:pPr>
            <a:r>
              <a:rPr lang="zh-CN" altLang="en-US" kern="0" dirty="0">
                <a:solidFill>
                  <a:srgbClr val="080808"/>
                </a:solidFill>
              </a:rPr>
              <a:t>在支撑结构四周均设置剪刀撑时，垂直剪刀撑将支撑结构变成一个封闭体，极大的提高支撑结构的整体刚度，从而可大大提高支架承载力。水平剪刀撑设置在上部对支撑结构稳定承载能力贡献大。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Box 4"/>
          <p:cNvSpPr txBox="1">
            <a:spLocks noChangeArrowheads="1"/>
          </p:cNvSpPr>
          <p:nvPr/>
        </p:nvSpPr>
        <p:spPr bwMode="auto">
          <a:xfrm>
            <a:off x="395288" y="908050"/>
            <a:ext cx="8353425" cy="2247900"/>
          </a:xfrm>
          <a:prstGeom prst="rect">
            <a:avLst/>
          </a:prstGeom>
          <a:noFill/>
          <a:ln w="9525">
            <a:noFill/>
            <a:miter lim="800000"/>
            <a:headEnd/>
            <a:tailEnd/>
          </a:ln>
        </p:spPr>
        <p:txBody>
          <a:bodyPr>
            <a:spAutoFit/>
          </a:bodyPr>
          <a:lstStyle/>
          <a:p>
            <a:r>
              <a:rPr lang="zh-CN" altLang="en-US" sz="2800">
                <a:latin typeface="微软雅黑" charset="-122"/>
                <a:ea typeface="微软雅黑" charset="-122"/>
              </a:rPr>
              <a:t>    扫地杆影响：不设置扫地杆支撑结构非线性稳定承载力比设置扫地杆减小约</a:t>
            </a:r>
            <a:r>
              <a:rPr lang="en-US" altLang="zh-CN" sz="2800">
                <a:latin typeface="微软雅黑" charset="-122"/>
                <a:ea typeface="微软雅黑" charset="-122"/>
              </a:rPr>
              <a:t>15%</a:t>
            </a:r>
            <a:r>
              <a:rPr lang="zh-CN" altLang="en-US" sz="2800">
                <a:latin typeface="微软雅黑" charset="-122"/>
                <a:ea typeface="微软雅黑" charset="-122"/>
              </a:rPr>
              <a:t>左右，因此为了保证扣件式钢管高大模板支撑体系的安全，必须设置扫地杆。</a:t>
            </a:r>
          </a:p>
          <a:p>
            <a:endParaRPr lang="zh-CN" altLang="en-US" sz="2800">
              <a:latin typeface="微软雅黑" charset="-122"/>
              <a:ea typeface="微软雅黑" charset="-122"/>
            </a:endParaRPr>
          </a:p>
        </p:txBody>
      </p:sp>
      <p:pic>
        <p:nvPicPr>
          <p:cNvPr id="153602" name="Picture 2"/>
          <p:cNvPicPr>
            <a:picLocks noChangeAspect="1" noChangeArrowheads="1"/>
          </p:cNvPicPr>
          <p:nvPr/>
        </p:nvPicPr>
        <p:blipFill>
          <a:blip r:embed="rId2"/>
          <a:srcRect/>
          <a:stretch>
            <a:fillRect/>
          </a:stretch>
        </p:blipFill>
        <p:spPr bwMode="auto">
          <a:xfrm>
            <a:off x="1431925" y="2781300"/>
            <a:ext cx="5867400" cy="3676650"/>
          </a:xfrm>
          <a:prstGeom prst="rect">
            <a:avLst/>
          </a:prstGeom>
          <a:noFill/>
          <a:ln w="9525" algn="ctr">
            <a:solidFill>
              <a:srgbClr val="00B0F0"/>
            </a:solid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643063"/>
            <a:ext cx="8229600" cy="3857625"/>
          </a:xfrm>
          <a:prstGeom prst="rect">
            <a:avLst/>
          </a:prstGeom>
          <a:noFill/>
          <a:ln>
            <a:solidFill>
              <a:srgbClr val="00B0F0"/>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dirty="0">
                <a:solidFill>
                  <a:srgbClr val="080808"/>
                </a:solidFill>
              </a:rPr>
              <a:t>顶托影响：</a:t>
            </a:r>
            <a:endParaRPr lang="en-US" altLang="zh-CN" kern="0" dirty="0">
              <a:solidFill>
                <a:srgbClr val="080808"/>
              </a:solidFill>
            </a:endParaRPr>
          </a:p>
          <a:p>
            <a:pPr marL="0" indent="0">
              <a:buClr>
                <a:srgbClr val="5BBE4E"/>
              </a:buClr>
              <a:buFont typeface="Wingdings" pitchFamily="2" charset="2"/>
              <a:buNone/>
              <a:defRPr/>
            </a:pPr>
            <a:r>
              <a:rPr lang="zh-CN" altLang="en-US" kern="0" dirty="0">
                <a:solidFill>
                  <a:srgbClr val="080808"/>
                </a:solidFill>
              </a:rPr>
              <a:t>     顶托高度对支撑承载能力影响大，但当顶托高度在</a:t>
            </a:r>
            <a:r>
              <a:rPr lang="en-US" altLang="zh-CN" kern="0" dirty="0">
                <a:solidFill>
                  <a:srgbClr val="080808"/>
                </a:solidFill>
              </a:rPr>
              <a:t>400mm</a:t>
            </a:r>
            <a:r>
              <a:rPr lang="zh-CN" altLang="en-US" kern="0" dirty="0">
                <a:solidFill>
                  <a:srgbClr val="080808"/>
                </a:solidFill>
              </a:rPr>
              <a:t>以下时，承载力波动不大。施工过程中顶托高度不应超过</a:t>
            </a:r>
            <a:r>
              <a:rPr lang="en-US" altLang="zh-CN" kern="0" dirty="0">
                <a:solidFill>
                  <a:srgbClr val="080808"/>
                </a:solidFill>
              </a:rPr>
              <a:t>500mm,</a:t>
            </a:r>
            <a:r>
              <a:rPr lang="zh-CN" altLang="en-US" kern="0" dirty="0">
                <a:solidFill>
                  <a:srgbClr val="080808"/>
                </a:solidFill>
              </a:rPr>
              <a:t>应严格控制顶托高度。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3990975"/>
          </a:xfrm>
          <a:prstGeom prst="rect">
            <a:avLst/>
          </a:prstGeom>
          <a:noFill/>
          <a:ln>
            <a:solidFill>
              <a:srgbClr val="00B0F0"/>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dirty="0">
                <a:solidFill>
                  <a:srgbClr val="080808"/>
                </a:solidFill>
              </a:rPr>
              <a:t>步距影响：</a:t>
            </a:r>
            <a:endParaRPr lang="en-US" altLang="zh-CN" kern="0" dirty="0">
              <a:solidFill>
                <a:srgbClr val="080808"/>
              </a:solidFill>
            </a:endParaRPr>
          </a:p>
          <a:p>
            <a:pPr>
              <a:buClr>
                <a:srgbClr val="5BBE4E"/>
              </a:buClr>
              <a:defRPr/>
            </a:pPr>
            <a:r>
              <a:rPr lang="en-US" altLang="zh-CN" kern="0" dirty="0">
                <a:solidFill>
                  <a:srgbClr val="080808"/>
                </a:solidFill>
              </a:rPr>
              <a:t>      </a:t>
            </a:r>
            <a:r>
              <a:rPr lang="zh-CN" altLang="en-US" kern="0" dirty="0">
                <a:solidFill>
                  <a:srgbClr val="080808"/>
                </a:solidFill>
              </a:rPr>
              <a:t> 实际施工中，立杆搭设的间距、步距与设计值存在差别，尤其是步距。据统计结果发现：立杆间距的实测值与设计值相近，其比值为</a:t>
            </a:r>
            <a:r>
              <a:rPr lang="en-US" altLang="zh-CN" kern="0" dirty="0">
                <a:solidFill>
                  <a:srgbClr val="080808"/>
                </a:solidFill>
              </a:rPr>
              <a:t>1.05</a:t>
            </a:r>
            <a:r>
              <a:rPr lang="zh-CN" altLang="en-US" kern="0" dirty="0">
                <a:solidFill>
                  <a:srgbClr val="080808"/>
                </a:solidFill>
              </a:rPr>
              <a:t>，而步距实测值与设计值比相差非常大，对支撑结构承载力结构影响非常大，也是发生事故的主要原因之一。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28625" y="1143000"/>
            <a:ext cx="8229600" cy="5029200"/>
          </a:xfrm>
          <a:prstGeom prst="rect">
            <a:avLst/>
          </a:prstGeom>
          <a:noFill/>
          <a:ln>
            <a:solidFill>
              <a:srgbClr val="00B0F0"/>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a:solidFill>
                  <a:srgbClr val="080808"/>
                </a:solidFill>
              </a:rPr>
              <a:t>混凝土浇筑问题  </a:t>
            </a:r>
          </a:p>
          <a:p>
            <a:pPr>
              <a:buClr>
                <a:srgbClr val="5BBE4E"/>
              </a:buClr>
              <a:defRPr/>
            </a:pPr>
            <a:r>
              <a:rPr lang="zh-CN" altLang="en-US" kern="0">
                <a:solidFill>
                  <a:srgbClr val="080808"/>
                </a:solidFill>
              </a:rPr>
              <a:t>混凝土浇筑期间模板支撑结构易发生整体失稳破坏，是最危险期间，混凝土浇筑不仅对模板支撑结构产生竖向冲击荷载，还产生较大水平荷载。通过监测，支撑结构抱柱时水平杆的轴力为</a:t>
            </a:r>
            <a:r>
              <a:rPr lang="en-US" altLang="zh-CN" kern="0">
                <a:solidFill>
                  <a:srgbClr val="080808"/>
                </a:solidFill>
              </a:rPr>
              <a:t>14KN</a:t>
            </a:r>
            <a:r>
              <a:rPr lang="zh-CN" altLang="en-US" kern="0">
                <a:solidFill>
                  <a:srgbClr val="080808"/>
                </a:solidFill>
              </a:rPr>
              <a:t>～</a:t>
            </a:r>
            <a:r>
              <a:rPr lang="en-US" altLang="zh-CN" kern="0">
                <a:solidFill>
                  <a:srgbClr val="080808"/>
                </a:solidFill>
              </a:rPr>
              <a:t>18KN</a:t>
            </a:r>
            <a:r>
              <a:rPr lang="zh-CN" altLang="en-US" kern="0">
                <a:solidFill>
                  <a:srgbClr val="080808"/>
                </a:solidFill>
              </a:rPr>
              <a:t>，表明抱柱体系参与工作，同时说明模板支撑结构承受一定水平力。混凝土浇筑过程中有个别立杆出现退出工作现象，若退出工作，相邻立杆轴力增加</a:t>
            </a:r>
            <a:r>
              <a:rPr lang="en-US" altLang="zh-CN" kern="0">
                <a:solidFill>
                  <a:srgbClr val="080808"/>
                </a:solidFill>
              </a:rPr>
              <a:t>50%</a:t>
            </a:r>
            <a:r>
              <a:rPr lang="zh-CN" altLang="en-US" kern="0">
                <a:solidFill>
                  <a:srgbClr val="080808"/>
                </a:solidFill>
              </a:rPr>
              <a:t>，成为安全隐患。在浇筑混凝土过程中应对称浇筑。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467544" y="8540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a:solidFill>
                  <a:srgbClr val="080808"/>
                </a:solidFill>
              </a:rPr>
              <a:t>危险性较大的分部分项工程范围</a:t>
            </a:r>
          </a:p>
        </p:txBody>
      </p:sp>
      <p:sp>
        <p:nvSpPr>
          <p:cNvPr id="3" name="内容占位符 7"/>
          <p:cNvSpPr txBox="1">
            <a:spLocks/>
          </p:cNvSpPr>
          <p:nvPr/>
        </p:nvSpPr>
        <p:spPr bwMode="auto">
          <a:xfrm>
            <a:off x="467544" y="1792288"/>
            <a:ext cx="8229600" cy="4500562"/>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a:solidFill>
                  <a:srgbClr val="080808"/>
                </a:solidFill>
              </a:rPr>
              <a:t>五、脚手架工程</a:t>
            </a:r>
            <a:endParaRPr lang="zh-CN" altLang="en-US" kern="0">
              <a:solidFill>
                <a:srgbClr val="080808"/>
              </a:solidFill>
            </a:endParaRPr>
          </a:p>
          <a:p>
            <a:pPr>
              <a:buClr>
                <a:srgbClr val="5BBE4E"/>
              </a:buClr>
              <a:defRPr/>
            </a:pPr>
            <a:r>
              <a:rPr lang="zh-CN" altLang="en-US" kern="0">
                <a:solidFill>
                  <a:srgbClr val="080808"/>
                </a:solidFill>
              </a:rPr>
              <a:t>（一）搭设高度</a:t>
            </a:r>
            <a:r>
              <a:rPr lang="en-US" altLang="zh-CN" kern="0">
                <a:solidFill>
                  <a:srgbClr val="080808"/>
                </a:solidFill>
              </a:rPr>
              <a:t>24m </a:t>
            </a:r>
            <a:r>
              <a:rPr lang="zh-CN" altLang="en-US" kern="0">
                <a:solidFill>
                  <a:srgbClr val="080808"/>
                </a:solidFill>
              </a:rPr>
              <a:t>及以上的落地式钢管脚手架工程。</a:t>
            </a:r>
          </a:p>
          <a:p>
            <a:pPr>
              <a:buClr>
                <a:srgbClr val="5BBE4E"/>
              </a:buClr>
              <a:defRPr/>
            </a:pPr>
            <a:r>
              <a:rPr lang="zh-CN" altLang="en-US" kern="0">
                <a:solidFill>
                  <a:srgbClr val="080808"/>
                </a:solidFill>
              </a:rPr>
              <a:t>（二）附着式整体和分片提升脚手架工程。</a:t>
            </a:r>
          </a:p>
          <a:p>
            <a:pPr>
              <a:buClr>
                <a:srgbClr val="5BBE4E"/>
              </a:buClr>
              <a:defRPr/>
            </a:pPr>
            <a:r>
              <a:rPr lang="zh-CN" altLang="en-US" kern="0">
                <a:solidFill>
                  <a:srgbClr val="080808"/>
                </a:solidFill>
              </a:rPr>
              <a:t>（三）悬挑式脚手架工程。</a:t>
            </a:r>
            <a:endParaRPr lang="en-US" altLang="zh-CN" kern="0">
              <a:solidFill>
                <a:srgbClr val="080808"/>
              </a:solidFill>
            </a:endParaRPr>
          </a:p>
          <a:p>
            <a:pPr>
              <a:buClr>
                <a:srgbClr val="5BBE4E"/>
              </a:buClr>
              <a:defRPr/>
            </a:pPr>
            <a:r>
              <a:rPr lang="zh-CN" altLang="en-US" kern="0">
                <a:solidFill>
                  <a:srgbClr val="080808"/>
                </a:solidFill>
              </a:rPr>
              <a:t>（四）吊篮脚手架工程。</a:t>
            </a:r>
          </a:p>
          <a:p>
            <a:pPr>
              <a:buClr>
                <a:srgbClr val="5BBE4E"/>
              </a:buClr>
              <a:defRPr/>
            </a:pPr>
            <a:r>
              <a:rPr lang="zh-CN" altLang="en-US" kern="0">
                <a:solidFill>
                  <a:srgbClr val="080808"/>
                </a:solidFill>
              </a:rPr>
              <a:t>（五）自制卸料平台、移动操作平台工程。</a:t>
            </a:r>
          </a:p>
          <a:p>
            <a:pPr>
              <a:buClr>
                <a:srgbClr val="5BBE4E"/>
              </a:buClr>
              <a:defRPr/>
            </a:pPr>
            <a:r>
              <a:rPr lang="zh-CN" altLang="en-US" kern="0">
                <a:solidFill>
                  <a:srgbClr val="080808"/>
                </a:solidFill>
              </a:rPr>
              <a:t>（六）新型及异型脚手架工程。</a:t>
            </a:r>
          </a:p>
          <a:p>
            <a:pPr>
              <a:buClr>
                <a:srgbClr val="5BBE4E"/>
              </a:buClr>
              <a:defRPr/>
            </a:pPr>
            <a:endParaRPr lang="zh-CN" altLang="en-US" kern="0">
              <a:solidFill>
                <a:srgbClr val="080808"/>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71550"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a:t>
            </a:r>
            <a:r>
              <a:rPr lang="zh-CN" altLang="en-US" kern="0">
                <a:solidFill>
                  <a:srgbClr val="080808"/>
                </a:solidFill>
              </a:rPr>
              <a:t>、防坠安全锁标定符合要求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endParaRPr lang="en-US" altLang="zh-CN" kern="0">
              <a:solidFill>
                <a:srgbClr val="080808"/>
              </a:solidFill>
            </a:endParaRPr>
          </a:p>
          <a:p>
            <a:pPr eaLnBrk="1" hangingPunct="1">
              <a:buClr>
                <a:srgbClr val="5BBE4E"/>
              </a:buClr>
              <a:defRPr/>
            </a:pPr>
            <a:r>
              <a:rPr lang="en-US" altLang="zh-CN" kern="0">
                <a:solidFill>
                  <a:srgbClr val="080808"/>
                </a:solidFill>
              </a:rPr>
              <a:t>《</a:t>
            </a:r>
            <a:r>
              <a:rPr lang="zh-CN" altLang="en-US" kern="0">
                <a:solidFill>
                  <a:srgbClr val="080808"/>
                </a:solidFill>
              </a:rPr>
              <a:t>高处作业吊篮用安全锁</a:t>
            </a:r>
            <a:r>
              <a:rPr lang="en-US" altLang="zh-CN" kern="0">
                <a:solidFill>
                  <a:srgbClr val="080808"/>
                </a:solidFill>
              </a:rPr>
              <a:t>》</a:t>
            </a:r>
            <a:r>
              <a:rPr lang="zh-CN" altLang="en-US" kern="0">
                <a:solidFill>
                  <a:srgbClr val="080808"/>
                </a:solidFill>
              </a:rPr>
              <a:t>（</a:t>
            </a:r>
            <a:r>
              <a:rPr lang="en-US" altLang="zh-CN" kern="0">
                <a:solidFill>
                  <a:srgbClr val="080808"/>
                </a:solidFill>
              </a:rPr>
              <a:t>JG5034</a:t>
            </a:r>
            <a:r>
              <a:rPr lang="zh-CN" altLang="en-US" kern="0">
                <a:solidFill>
                  <a:srgbClr val="080808"/>
                </a:solidFill>
              </a:rPr>
              <a:t>）</a:t>
            </a:r>
            <a:r>
              <a:rPr lang="en-US" altLang="zh-CN" kern="0">
                <a:solidFill>
                  <a:srgbClr val="080808"/>
                </a:solidFill>
              </a:rPr>
              <a:t>5.2.5</a:t>
            </a:r>
            <a:r>
              <a:rPr lang="zh-CN" altLang="en-US" kern="0">
                <a:solidFill>
                  <a:srgbClr val="080808"/>
                </a:solidFill>
              </a:rPr>
              <a:t>条，安全锁的有效标定期限为一年。</a:t>
            </a:r>
            <a:endParaRPr lang="en-US" altLang="zh-CN" kern="0">
              <a:solidFill>
                <a:srgbClr val="080808"/>
              </a:solidFill>
            </a:endParaRPr>
          </a:p>
          <a:p>
            <a:pPr eaLnBrk="1" hangingPunct="1">
              <a:buClr>
                <a:srgbClr val="5BBE4E"/>
              </a:buClr>
              <a:defRPr/>
            </a:pPr>
            <a:r>
              <a:rPr lang="zh-CN" altLang="en-US" kern="0">
                <a:solidFill>
                  <a:srgbClr val="080808"/>
                </a:solidFill>
              </a:rPr>
              <a:t>（没有防坠安全锁或有效标定期限大于一年的均为不符合项。）</a:t>
            </a:r>
            <a:endParaRPr lang="en-US" altLang="zh-CN" kern="0">
              <a:solidFill>
                <a:srgbClr val="080808"/>
              </a:solidFill>
            </a:endParaRPr>
          </a:p>
          <a:p>
            <a:pPr>
              <a:buClr>
                <a:srgbClr val="5BBE4E"/>
              </a:buClr>
              <a:defRPr/>
            </a:pPr>
            <a:r>
              <a:rPr lang="en-US" altLang="zh-CN" kern="0">
                <a:solidFill>
                  <a:srgbClr val="080808"/>
                </a:solidFill>
              </a:rPr>
              <a:t>8.2.2</a:t>
            </a:r>
            <a:r>
              <a:rPr lang="zh-CN" altLang="en-US" kern="0">
                <a:solidFill>
                  <a:srgbClr val="080808"/>
                </a:solidFill>
              </a:rPr>
              <a:t>条，安全锁灵敏可靠，在标定有效期内，离心触 发式制动距离小于等于</a:t>
            </a:r>
            <a:r>
              <a:rPr lang="en-US" altLang="zh-CN" kern="0">
                <a:solidFill>
                  <a:srgbClr val="080808"/>
                </a:solidFill>
              </a:rPr>
              <a:t>200mm</a:t>
            </a:r>
            <a:r>
              <a:rPr lang="zh-CN" altLang="en-US" kern="0">
                <a:solidFill>
                  <a:srgbClr val="080808"/>
                </a:solidFill>
              </a:rPr>
              <a:t>，摆臂防倾 </a:t>
            </a:r>
            <a:r>
              <a:rPr lang="en-US" altLang="zh-CN" kern="0">
                <a:solidFill>
                  <a:srgbClr val="080808"/>
                </a:solidFill>
              </a:rPr>
              <a:t>3°—8°</a:t>
            </a:r>
            <a:r>
              <a:rPr lang="zh-CN" altLang="en-US" kern="0">
                <a:solidFill>
                  <a:srgbClr val="080808"/>
                </a:solidFill>
              </a:rPr>
              <a:t>锁绳 	</a:t>
            </a:r>
          </a:p>
          <a:p>
            <a:pPr eaLnBrk="1" hangingPunct="1">
              <a:buClr>
                <a:srgbClr val="5BBE4E"/>
              </a:buClr>
              <a:defRPr/>
            </a:pPr>
            <a:endParaRPr lang="zh-CN" altLang="en-US" kern="0">
              <a:solidFill>
                <a:srgbClr val="080808"/>
              </a:solidFill>
            </a:endParaRPr>
          </a:p>
        </p:txBody>
      </p:sp>
      <p:sp>
        <p:nvSpPr>
          <p:cNvPr id="7" name="右箭头 6"/>
          <p:cNvSpPr/>
          <p:nvPr/>
        </p:nvSpPr>
        <p:spPr>
          <a:xfrm>
            <a:off x="2357438" y="3284538"/>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2</a:t>
            </a:r>
            <a:r>
              <a:rPr lang="zh-CN" altLang="en-US" kern="0">
                <a:solidFill>
                  <a:srgbClr val="080808"/>
                </a:solidFill>
              </a:rPr>
              <a:t>、上限位装置符合要求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a:t>
            </a:r>
            <a:r>
              <a:rPr lang="zh-CN" altLang="en-US" kern="0">
                <a:solidFill>
                  <a:srgbClr val="080808"/>
                </a:solidFill>
              </a:rPr>
              <a:t>建筑施工工具式脚手架安全技术规范</a:t>
            </a:r>
            <a:r>
              <a:rPr lang="en-US" altLang="zh-CN" kern="0">
                <a:solidFill>
                  <a:srgbClr val="080808"/>
                </a:solidFill>
              </a:rPr>
              <a:t>》</a:t>
            </a:r>
            <a:r>
              <a:rPr lang="zh-CN" altLang="en-US" kern="0">
                <a:solidFill>
                  <a:srgbClr val="080808"/>
                </a:solidFill>
              </a:rPr>
              <a:t>（</a:t>
            </a:r>
            <a:r>
              <a:rPr lang="en-US" altLang="zh-CN" kern="0">
                <a:solidFill>
                  <a:srgbClr val="080808"/>
                </a:solidFill>
              </a:rPr>
              <a:t>JGJ202-2010</a:t>
            </a:r>
            <a:r>
              <a:rPr lang="zh-CN" altLang="en-US" kern="0">
                <a:solidFill>
                  <a:srgbClr val="080808"/>
                </a:solidFill>
              </a:rPr>
              <a:t>） </a:t>
            </a:r>
            <a:r>
              <a:rPr lang="en-US" altLang="zh-CN" kern="0">
                <a:solidFill>
                  <a:srgbClr val="080808"/>
                </a:solidFill>
              </a:rPr>
              <a:t>5.5.3 </a:t>
            </a:r>
            <a:r>
              <a:rPr lang="zh-CN" altLang="en-US" kern="0">
                <a:solidFill>
                  <a:srgbClr val="080808"/>
                </a:solidFill>
              </a:rPr>
              <a:t>条，吊篮应安装上限位装置。</a:t>
            </a:r>
            <a:endParaRPr lang="en-US" altLang="zh-CN" kern="0">
              <a:solidFill>
                <a:srgbClr val="080808"/>
              </a:solidFill>
            </a:endParaRPr>
          </a:p>
          <a:p>
            <a:pPr eaLnBrk="1" hangingPunct="1">
              <a:buClr>
                <a:srgbClr val="5BBE4E"/>
              </a:buClr>
              <a:defRPr/>
            </a:pPr>
            <a:r>
              <a:rPr lang="en-US" altLang="zh-CN" kern="0">
                <a:solidFill>
                  <a:srgbClr val="080808"/>
                </a:solidFill>
              </a:rPr>
              <a:t>8.2.2</a:t>
            </a:r>
            <a:r>
              <a:rPr lang="zh-CN" altLang="en-US" kern="0">
                <a:solidFill>
                  <a:srgbClr val="080808"/>
                </a:solidFill>
              </a:rPr>
              <a:t>条，超高限位器止挡安装在距顶端</a:t>
            </a:r>
            <a:r>
              <a:rPr lang="en-US" altLang="zh-CN" kern="0">
                <a:solidFill>
                  <a:srgbClr val="080808"/>
                </a:solidFill>
              </a:rPr>
              <a:t>80cm</a:t>
            </a:r>
            <a:r>
              <a:rPr lang="zh-CN" altLang="en-US" kern="0">
                <a:solidFill>
                  <a:srgbClr val="080808"/>
                </a:solidFill>
              </a:rPr>
              <a:t>处固定。 	</a:t>
            </a:r>
          </a:p>
        </p:txBody>
      </p:sp>
      <p:sp>
        <p:nvSpPr>
          <p:cNvPr id="7" name="右箭头 6"/>
          <p:cNvSpPr/>
          <p:nvPr/>
        </p:nvSpPr>
        <p:spPr>
          <a:xfrm>
            <a:off x="2357438" y="34290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69950"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3</a:t>
            </a:r>
            <a:r>
              <a:rPr lang="zh-CN" altLang="en-US" kern="0">
                <a:solidFill>
                  <a:srgbClr val="080808"/>
                </a:solidFill>
              </a:rPr>
              <a:t>、安全绳安全带固定位置符合要求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sz="1800" kern="0">
                <a:solidFill>
                  <a:srgbClr val="080808"/>
                </a:solidFill>
              </a:rPr>
              <a:t>5.5.1</a:t>
            </a:r>
            <a:r>
              <a:rPr lang="zh-CN" altLang="en-US" sz="1800" kern="0">
                <a:solidFill>
                  <a:srgbClr val="080808"/>
                </a:solidFill>
              </a:rPr>
              <a:t>条，高处作业吊篮应设置作业人员专用的挂设安全带的安全绳及安全锁扣。</a:t>
            </a:r>
            <a:r>
              <a:rPr lang="zh-CN" altLang="en-US" sz="1800" b="1" kern="0">
                <a:solidFill>
                  <a:srgbClr val="080808"/>
                </a:solidFill>
              </a:rPr>
              <a:t>安全绳应固定在建筑物可靠位置上不得与吊蓝上任何部位有连接</a:t>
            </a:r>
            <a:r>
              <a:rPr lang="zh-CN" altLang="en-US" sz="1800" kern="0">
                <a:solidFill>
                  <a:srgbClr val="080808"/>
                </a:solidFill>
              </a:rPr>
              <a:t>，并应符合下列规定： </a:t>
            </a:r>
          </a:p>
          <a:p>
            <a:pPr>
              <a:buClr>
                <a:srgbClr val="5BBE4E"/>
              </a:buClr>
              <a:defRPr/>
            </a:pPr>
            <a:r>
              <a:rPr lang="en-US" altLang="zh-CN" sz="1800" kern="0">
                <a:solidFill>
                  <a:srgbClr val="080808"/>
                </a:solidFill>
              </a:rPr>
              <a:t>1</a:t>
            </a:r>
            <a:r>
              <a:rPr lang="zh-CN" altLang="en-US" sz="1800" kern="0">
                <a:solidFill>
                  <a:srgbClr val="080808"/>
                </a:solidFill>
              </a:rPr>
              <a:t>、安全绳应符合现行国家标准</a:t>
            </a:r>
            <a:r>
              <a:rPr lang="en-US" altLang="zh-CN" sz="1800" kern="0">
                <a:solidFill>
                  <a:srgbClr val="080808"/>
                </a:solidFill>
              </a:rPr>
              <a:t>《</a:t>
            </a:r>
            <a:r>
              <a:rPr lang="zh-CN" altLang="en-US" sz="1800" kern="0">
                <a:solidFill>
                  <a:srgbClr val="080808"/>
                </a:solidFill>
              </a:rPr>
              <a:t>安全带</a:t>
            </a:r>
            <a:r>
              <a:rPr lang="en-US" altLang="zh-CN" sz="1800" kern="0">
                <a:solidFill>
                  <a:srgbClr val="080808"/>
                </a:solidFill>
              </a:rPr>
              <a:t>》GB6095</a:t>
            </a:r>
            <a:r>
              <a:rPr lang="zh-CN" altLang="en-US" sz="1800" kern="0">
                <a:solidFill>
                  <a:srgbClr val="080808"/>
                </a:solidFill>
              </a:rPr>
              <a:t>的要求，其直径应与安全锁扣的规格相一致； </a:t>
            </a:r>
          </a:p>
          <a:p>
            <a:pPr>
              <a:lnSpc>
                <a:spcPct val="100000"/>
              </a:lnSpc>
              <a:buClr>
                <a:srgbClr val="5BBE4E"/>
              </a:buClr>
              <a:defRPr/>
            </a:pPr>
            <a:r>
              <a:rPr lang="en-US" altLang="zh-CN" sz="1800" kern="0">
                <a:solidFill>
                  <a:srgbClr val="080808"/>
                </a:solidFill>
              </a:rPr>
              <a:t>2</a:t>
            </a:r>
            <a:r>
              <a:rPr lang="zh-CN" altLang="en-US" sz="1800" kern="0">
                <a:solidFill>
                  <a:srgbClr val="080808"/>
                </a:solidFill>
              </a:rPr>
              <a:t>、安全绳不得有松散、断股、打结现象； </a:t>
            </a:r>
          </a:p>
          <a:p>
            <a:pPr>
              <a:buClr>
                <a:srgbClr val="5BBE4E"/>
              </a:buClr>
              <a:defRPr/>
            </a:pPr>
            <a:r>
              <a:rPr lang="en-US" altLang="zh-CN" sz="1800" kern="0">
                <a:solidFill>
                  <a:srgbClr val="080808"/>
                </a:solidFill>
              </a:rPr>
              <a:t>3</a:t>
            </a:r>
            <a:r>
              <a:rPr lang="zh-CN" altLang="en-US" sz="1800" kern="0">
                <a:solidFill>
                  <a:srgbClr val="080808"/>
                </a:solidFill>
              </a:rPr>
              <a:t>、安全锁扣的部件应完好、齐全，规格和方向标识应清晰可辨。</a:t>
            </a:r>
            <a:endParaRPr lang="en-US" altLang="zh-CN" sz="1800" kern="0">
              <a:solidFill>
                <a:srgbClr val="080808"/>
              </a:solidFill>
            </a:endParaRPr>
          </a:p>
          <a:p>
            <a:pPr>
              <a:lnSpc>
                <a:spcPct val="100000"/>
              </a:lnSpc>
              <a:buClr>
                <a:srgbClr val="5BBE4E"/>
              </a:buClr>
              <a:defRPr/>
            </a:pPr>
            <a:r>
              <a:rPr lang="en-US" altLang="zh-CN" sz="1800" kern="0">
                <a:solidFill>
                  <a:srgbClr val="080808"/>
                </a:solidFill>
              </a:rPr>
              <a:t>8.2.2</a:t>
            </a:r>
            <a:r>
              <a:rPr lang="zh-CN" altLang="en-US" sz="1800" kern="0">
                <a:solidFill>
                  <a:srgbClr val="080808"/>
                </a:solidFill>
              </a:rPr>
              <a:t>条，安全绳应为</a:t>
            </a:r>
            <a:r>
              <a:rPr lang="zh-CN" altLang="en-US" sz="1800" b="1" kern="0">
                <a:solidFill>
                  <a:srgbClr val="080808"/>
                </a:solidFill>
              </a:rPr>
              <a:t>锦纶绳</a:t>
            </a:r>
            <a:r>
              <a:rPr lang="zh-CN" altLang="en-US" sz="1800" kern="0">
                <a:solidFill>
                  <a:srgbClr val="080808"/>
                </a:solidFill>
              </a:rPr>
              <a:t>，直径不小于</a:t>
            </a:r>
            <a:r>
              <a:rPr lang="en-US" altLang="zh-CN" sz="1800" b="1" kern="0">
                <a:solidFill>
                  <a:srgbClr val="080808"/>
                </a:solidFill>
              </a:rPr>
              <a:t>16mm</a:t>
            </a:r>
            <a:r>
              <a:rPr lang="zh-CN" altLang="en-US" sz="1800" kern="0">
                <a:solidFill>
                  <a:srgbClr val="080808"/>
                </a:solidFill>
              </a:rPr>
              <a:t>。</a:t>
            </a: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4238" y="692150"/>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4</a:t>
            </a:r>
            <a:r>
              <a:rPr lang="zh-CN" altLang="en-US" kern="0">
                <a:solidFill>
                  <a:srgbClr val="080808"/>
                </a:solidFill>
              </a:rPr>
              <a:t>、支座设置（结构）符合要求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5.4.7</a:t>
            </a:r>
            <a:r>
              <a:rPr lang="zh-CN" altLang="en-US" kern="0">
                <a:solidFill>
                  <a:srgbClr val="080808"/>
                </a:solidFill>
              </a:rPr>
              <a:t>条，悬挂机构前支架严禁支撑在女儿墙上、女儿墙外或建筑物挑檐边缘。</a:t>
            </a:r>
            <a:r>
              <a:rPr lang="en-US" altLang="zh-CN" kern="0">
                <a:solidFill>
                  <a:srgbClr val="080808"/>
                </a:solidFill>
              </a:rPr>
              <a:t> 5.4.14</a:t>
            </a:r>
            <a:r>
              <a:rPr lang="zh-CN" altLang="en-US" kern="0">
                <a:solidFill>
                  <a:srgbClr val="080808"/>
                </a:solidFill>
              </a:rPr>
              <a:t>条、</a:t>
            </a:r>
            <a:r>
              <a:rPr lang="en-US" altLang="zh-CN" kern="0">
                <a:solidFill>
                  <a:srgbClr val="080808"/>
                </a:solidFill>
              </a:rPr>
              <a:t> </a:t>
            </a:r>
            <a:r>
              <a:rPr lang="zh-CN" altLang="en-US" kern="0">
                <a:solidFill>
                  <a:srgbClr val="080808"/>
                </a:solidFill>
              </a:rPr>
              <a:t>安装任何形式的悬挑结构，其施加于建筑物或构筑物支承处的作用力，均应符合建筑结构的承载能力，不得对建筑物和其他设施造成破坏和不良影响。</a:t>
            </a:r>
          </a:p>
        </p:txBody>
      </p:sp>
      <p:sp>
        <p:nvSpPr>
          <p:cNvPr id="7" name="右箭头 6"/>
          <p:cNvSpPr/>
          <p:nvPr/>
        </p:nvSpPr>
        <p:spPr>
          <a:xfrm>
            <a:off x="2357438" y="3213100"/>
            <a:ext cx="714375"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27088"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a:t>
            </a:r>
            <a:r>
              <a:rPr lang="zh-CN" altLang="en-US" kern="0">
                <a:solidFill>
                  <a:srgbClr val="080808"/>
                </a:solidFill>
              </a:rPr>
              <a:t>、前梁外伸长度符合要求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5.4.8</a:t>
            </a:r>
            <a:r>
              <a:rPr lang="zh-CN" altLang="en-US" kern="0">
                <a:solidFill>
                  <a:srgbClr val="080808"/>
                </a:solidFill>
              </a:rPr>
              <a:t>条，</a:t>
            </a:r>
            <a:r>
              <a:rPr lang="en-US" altLang="zh-CN" kern="0">
                <a:solidFill>
                  <a:srgbClr val="080808"/>
                </a:solidFill>
              </a:rPr>
              <a:t> </a:t>
            </a:r>
            <a:r>
              <a:rPr lang="zh-CN" altLang="en-US" kern="0">
                <a:solidFill>
                  <a:srgbClr val="080808"/>
                </a:solidFill>
              </a:rPr>
              <a:t>前梁外伸长度应符合高处作业吊篮使用说明书的规定。</a:t>
            </a:r>
          </a:p>
        </p:txBody>
      </p:sp>
      <p:sp>
        <p:nvSpPr>
          <p:cNvPr id="7" name="右箭头 6"/>
          <p:cNvSpPr/>
          <p:nvPr/>
        </p:nvSpPr>
        <p:spPr>
          <a:xfrm>
            <a:off x="2357438" y="3068638"/>
            <a:ext cx="7143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6</a:t>
            </a:r>
            <a:r>
              <a:rPr lang="zh-CN" altLang="en-US" kern="0">
                <a:solidFill>
                  <a:srgbClr val="080808"/>
                </a:solidFill>
              </a:rPr>
              <a:t>、配重件重量检查符合要求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5.4.10</a:t>
            </a:r>
            <a:r>
              <a:rPr lang="zh-CN" altLang="en-US" kern="0">
                <a:solidFill>
                  <a:srgbClr val="080808"/>
                </a:solidFill>
              </a:rPr>
              <a:t>配重件应稳定可靠地安放在配重架上，并应有防止随意移动的措施。严禁使用破损的配重件或其他替代物。配重件的重量应符合设计规定。</a:t>
            </a:r>
          </a:p>
        </p:txBody>
      </p:sp>
      <p:sp>
        <p:nvSpPr>
          <p:cNvPr id="7" name="右箭头 6"/>
          <p:cNvSpPr/>
          <p:nvPr/>
        </p:nvSpPr>
        <p:spPr>
          <a:xfrm>
            <a:off x="2357438" y="31416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7413"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7</a:t>
            </a:r>
            <a:r>
              <a:rPr lang="zh-CN" altLang="en-US" kern="0">
                <a:solidFill>
                  <a:srgbClr val="080808"/>
                </a:solidFill>
              </a:rPr>
              <a:t>、悬挂机构前支架与支撑面相互位置符合要求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5.4.13 </a:t>
            </a:r>
            <a:r>
              <a:rPr lang="zh-CN" altLang="en-US" kern="0">
                <a:solidFill>
                  <a:srgbClr val="080808"/>
                </a:solidFill>
              </a:rPr>
              <a:t>条，悬挂机构前支架应与支撑面保持垂直，脚轮不得受力。</a:t>
            </a:r>
          </a:p>
        </p:txBody>
      </p:sp>
      <p:sp>
        <p:nvSpPr>
          <p:cNvPr id="7" name="右箭头 6"/>
          <p:cNvSpPr/>
          <p:nvPr/>
        </p:nvSpPr>
        <p:spPr>
          <a:xfrm>
            <a:off x="2357438" y="32131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8</a:t>
            </a:r>
            <a:r>
              <a:rPr lang="zh-CN" altLang="en-US" kern="0">
                <a:solidFill>
                  <a:srgbClr val="080808"/>
                </a:solidFill>
              </a:rPr>
              <a:t>、工作钢丝绳符合要求</a:t>
            </a:r>
          </a:p>
        </p:txBody>
      </p:sp>
      <p:sp>
        <p:nvSpPr>
          <p:cNvPr id="6"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7"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endParaRPr lang="en-US" altLang="zh-CN" kern="0">
              <a:solidFill>
                <a:srgbClr val="080808"/>
              </a:solidFill>
            </a:endParaRPr>
          </a:p>
          <a:p>
            <a:pPr eaLnBrk="1" hangingPunct="1">
              <a:buClr>
                <a:srgbClr val="5BBE4E"/>
              </a:buClr>
              <a:defRPr/>
            </a:pPr>
            <a:endParaRPr lang="en-US" altLang="zh-CN" kern="0">
              <a:solidFill>
                <a:srgbClr val="080808"/>
              </a:solidFill>
            </a:endParaRPr>
          </a:p>
          <a:p>
            <a:pPr eaLnBrk="1" hangingPunct="1">
              <a:buClr>
                <a:srgbClr val="5BBE4E"/>
              </a:buClr>
              <a:defRPr/>
            </a:pPr>
            <a:r>
              <a:rPr lang="en-US" altLang="zh-CN" kern="0">
                <a:solidFill>
                  <a:srgbClr val="080808"/>
                </a:solidFill>
              </a:rPr>
              <a:t>8.2.2</a:t>
            </a:r>
            <a:r>
              <a:rPr lang="zh-CN" altLang="en-US" kern="0">
                <a:solidFill>
                  <a:srgbClr val="080808"/>
                </a:solidFill>
              </a:rPr>
              <a:t>条，动力钢丝绳的规格型号符合产品产品说明书的要求；</a:t>
            </a:r>
            <a:endParaRPr lang="en-US" altLang="zh-CN" kern="0">
              <a:solidFill>
                <a:srgbClr val="080808"/>
              </a:solidFill>
            </a:endParaRPr>
          </a:p>
          <a:p>
            <a:pPr>
              <a:buClr>
                <a:srgbClr val="5BBE4E"/>
              </a:buClr>
              <a:defRPr/>
            </a:pPr>
            <a:r>
              <a:rPr lang="zh-CN" altLang="en-US" kern="0">
                <a:solidFill>
                  <a:srgbClr val="080808"/>
                </a:solidFill>
              </a:rPr>
              <a:t>钢丝绳无断丝、断股、松散、硬弯、锈 </a:t>
            </a:r>
          </a:p>
          <a:p>
            <a:pPr>
              <a:buClr>
                <a:srgbClr val="5BBE4E"/>
              </a:buClr>
              <a:defRPr/>
            </a:pPr>
            <a:r>
              <a:rPr lang="zh-CN" altLang="en-US" kern="0">
                <a:solidFill>
                  <a:srgbClr val="080808"/>
                </a:solidFill>
              </a:rPr>
              <a:t>蚀，无油污和附着物 ；</a:t>
            </a:r>
            <a:endParaRPr lang="en-US" altLang="zh-CN" kern="0">
              <a:solidFill>
                <a:srgbClr val="080808"/>
              </a:solidFill>
            </a:endParaRPr>
          </a:p>
          <a:p>
            <a:pPr>
              <a:buClr>
                <a:srgbClr val="5BBE4E"/>
              </a:buClr>
              <a:defRPr/>
            </a:pPr>
            <a:r>
              <a:rPr lang="zh-CN" altLang="en-US" kern="0">
                <a:solidFill>
                  <a:srgbClr val="080808"/>
                </a:solidFill>
              </a:rPr>
              <a:t>钢丝绳的安装稳妥可靠。 	</a:t>
            </a:r>
          </a:p>
          <a:p>
            <a:pPr>
              <a:buClr>
                <a:srgbClr val="5BBE4E"/>
              </a:buClr>
              <a:defRPr/>
            </a:pPr>
            <a:r>
              <a:rPr lang="zh-CN" altLang="en-US" kern="0">
                <a:solidFill>
                  <a:srgbClr val="080808"/>
                </a:solidFill>
              </a:rPr>
              <a:t>	</a:t>
            </a:r>
          </a:p>
          <a:p>
            <a:pPr eaLnBrk="1" hangingPunct="1">
              <a:buClr>
                <a:srgbClr val="5BBE4E"/>
              </a:buClr>
              <a:defRPr/>
            </a:pPr>
            <a:endParaRPr lang="zh-CN" altLang="en-US" kern="0" dirty="0">
              <a:solidFill>
                <a:srgbClr val="080808"/>
              </a:solidFill>
            </a:endParaRPr>
          </a:p>
        </p:txBody>
      </p:sp>
      <p:sp>
        <p:nvSpPr>
          <p:cNvPr id="5" name="右箭头 4"/>
          <p:cNvSpPr/>
          <p:nvPr/>
        </p:nvSpPr>
        <p:spPr>
          <a:xfrm>
            <a:off x="2357438" y="3284538"/>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4238" y="62706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9</a:t>
            </a:r>
            <a:r>
              <a:rPr lang="zh-CN" altLang="en-US" kern="0">
                <a:solidFill>
                  <a:srgbClr val="080808"/>
                </a:solidFill>
              </a:rPr>
              <a:t>、安全钢丝绳符合要求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300" kern="0">
                <a:solidFill>
                  <a:srgbClr val="080808"/>
                </a:solidFill>
              </a:rPr>
              <a:t>8.2.2</a:t>
            </a:r>
            <a:r>
              <a:rPr lang="zh-CN" altLang="en-US" sz="2300" kern="0">
                <a:solidFill>
                  <a:srgbClr val="080808"/>
                </a:solidFill>
              </a:rPr>
              <a:t>条，安全钢丝绳的规格型号符合产品产品说明书的要求；钢丝绳无断丝、断股、松散、硬弯、锈 蚀，无油污和附着物 ；钢丝绳的安装稳妥可靠。 	</a:t>
            </a:r>
          </a:p>
          <a:p>
            <a:pPr eaLnBrk="1" hangingPunct="1">
              <a:buClr>
                <a:srgbClr val="5BBE4E"/>
              </a:buClr>
              <a:defRPr/>
            </a:pPr>
            <a:r>
              <a:rPr lang="en-US" altLang="zh-CN" sz="2300" kern="0">
                <a:solidFill>
                  <a:srgbClr val="080808"/>
                </a:solidFill>
              </a:rPr>
              <a:t>JGJ59-2011</a:t>
            </a:r>
            <a:r>
              <a:rPr lang="zh-CN" altLang="en-US" sz="2300" kern="0">
                <a:solidFill>
                  <a:srgbClr val="080808"/>
                </a:solidFill>
              </a:rPr>
              <a:t>第</a:t>
            </a:r>
            <a:r>
              <a:rPr lang="en-US" altLang="zh-CN" sz="2300" kern="0">
                <a:solidFill>
                  <a:srgbClr val="080808"/>
                </a:solidFill>
              </a:rPr>
              <a:t>3.10.3</a:t>
            </a:r>
            <a:r>
              <a:rPr lang="zh-CN" altLang="en-US" sz="2300" kern="0">
                <a:solidFill>
                  <a:srgbClr val="080808"/>
                </a:solidFill>
              </a:rPr>
              <a:t>条第</a:t>
            </a:r>
            <a:r>
              <a:rPr lang="en-US" altLang="zh-CN" sz="2300" kern="0">
                <a:solidFill>
                  <a:srgbClr val="080808"/>
                </a:solidFill>
              </a:rPr>
              <a:t>4</a:t>
            </a:r>
            <a:r>
              <a:rPr lang="zh-CN" altLang="en-US" sz="2300" kern="0">
                <a:solidFill>
                  <a:srgbClr val="080808"/>
                </a:solidFill>
              </a:rPr>
              <a:t>款，安全钢丝绳应单独设置，型号规格应与工作钢丝绳一致；吊篮运行时安全钢丝绳应张紧悬垂。</a:t>
            </a: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10</a:t>
            </a:r>
            <a:r>
              <a:rPr lang="zh-CN" altLang="en-US" kern="0">
                <a:solidFill>
                  <a:srgbClr val="080808"/>
                </a:solidFill>
              </a:rPr>
              <a:t>、防护栏杆符合要求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a:t>
            </a:r>
            <a:r>
              <a:rPr lang="zh-CN" altLang="en-US" kern="0">
                <a:solidFill>
                  <a:srgbClr val="080808"/>
                </a:solidFill>
              </a:rPr>
              <a:t>建筑施工安全检查标准</a:t>
            </a:r>
            <a:r>
              <a:rPr lang="en-US" altLang="zh-CN" kern="0">
                <a:solidFill>
                  <a:srgbClr val="080808"/>
                </a:solidFill>
              </a:rPr>
              <a:t>》</a:t>
            </a:r>
            <a:r>
              <a:rPr lang="zh-CN" altLang="en-US" kern="0">
                <a:solidFill>
                  <a:srgbClr val="080808"/>
                </a:solidFill>
              </a:rPr>
              <a:t>（</a:t>
            </a:r>
            <a:r>
              <a:rPr lang="en-US" altLang="zh-CN" kern="0">
                <a:solidFill>
                  <a:srgbClr val="080808"/>
                </a:solidFill>
              </a:rPr>
              <a:t>JGJ59-2011</a:t>
            </a:r>
            <a:r>
              <a:rPr lang="zh-CN" altLang="en-US" kern="0">
                <a:solidFill>
                  <a:srgbClr val="080808"/>
                </a:solidFill>
              </a:rPr>
              <a:t>）</a:t>
            </a:r>
            <a:r>
              <a:rPr lang="en-US" altLang="zh-CN" kern="0">
                <a:solidFill>
                  <a:srgbClr val="080808"/>
                </a:solidFill>
              </a:rPr>
              <a:t>3.10.4</a:t>
            </a:r>
            <a:r>
              <a:rPr lang="zh-CN" altLang="en-US" kern="0">
                <a:solidFill>
                  <a:srgbClr val="080808"/>
                </a:solidFill>
              </a:rPr>
              <a:t>条，第</a:t>
            </a:r>
            <a:r>
              <a:rPr lang="en-US" altLang="zh-CN" kern="0">
                <a:solidFill>
                  <a:srgbClr val="080808"/>
                </a:solidFill>
              </a:rPr>
              <a:t>2</a:t>
            </a:r>
            <a:r>
              <a:rPr lang="zh-CN" altLang="en-US" kern="0">
                <a:solidFill>
                  <a:srgbClr val="080808"/>
                </a:solidFill>
              </a:rPr>
              <a:t>款，吊篮平台周边的防护栏、挡脚板的设置应符合规范要求。</a:t>
            </a:r>
          </a:p>
        </p:txBody>
      </p:sp>
      <p:sp>
        <p:nvSpPr>
          <p:cNvPr id="7" name="右箭头 6"/>
          <p:cNvSpPr/>
          <p:nvPr/>
        </p:nvSpPr>
        <p:spPr>
          <a:xfrm>
            <a:off x="2357438" y="32131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665866558"/>
              </p:ext>
            </p:extLst>
          </p:nvPr>
        </p:nvGraphicFramePr>
        <p:xfrm>
          <a:off x="323528" y="1820863"/>
          <a:ext cx="8568952" cy="4632960"/>
        </p:xfrm>
        <a:graphic>
          <a:graphicData uri="http://schemas.openxmlformats.org/drawingml/2006/table">
            <a:tbl>
              <a:tblPr firstRow="1" firstCol="1" bandRow="1"/>
              <a:tblGrid>
                <a:gridCol w="349896">
                  <a:extLst>
                    <a:ext uri="{9D8B030D-6E8A-4147-A177-3AD203B41FA5}">
                      <a16:colId xmlns:a16="http://schemas.microsoft.com/office/drawing/2014/main" val="20000"/>
                    </a:ext>
                  </a:extLst>
                </a:gridCol>
                <a:gridCol w="590901">
                  <a:extLst>
                    <a:ext uri="{9D8B030D-6E8A-4147-A177-3AD203B41FA5}">
                      <a16:colId xmlns:a16="http://schemas.microsoft.com/office/drawing/2014/main" val="20001"/>
                    </a:ext>
                  </a:extLst>
                </a:gridCol>
                <a:gridCol w="3091652">
                  <a:extLst>
                    <a:ext uri="{9D8B030D-6E8A-4147-A177-3AD203B41FA5}">
                      <a16:colId xmlns:a16="http://schemas.microsoft.com/office/drawing/2014/main" val="20002"/>
                    </a:ext>
                  </a:extLst>
                </a:gridCol>
                <a:gridCol w="2506732">
                  <a:extLst>
                    <a:ext uri="{9D8B030D-6E8A-4147-A177-3AD203B41FA5}">
                      <a16:colId xmlns:a16="http://schemas.microsoft.com/office/drawing/2014/main" val="20003"/>
                    </a:ext>
                  </a:extLst>
                </a:gridCol>
                <a:gridCol w="2029771">
                  <a:extLst>
                    <a:ext uri="{9D8B030D-6E8A-4147-A177-3AD203B41FA5}">
                      <a16:colId xmlns:a16="http://schemas.microsoft.com/office/drawing/2014/main" val="20004"/>
                    </a:ext>
                  </a:extLst>
                </a:gridCol>
              </a:tblGrid>
              <a:tr h="4608512">
                <a:tc>
                  <a:txBody>
                    <a:bodyPr/>
                    <a:lstStyle/>
                    <a:p>
                      <a:pPr algn="ctr">
                        <a:spcAft>
                          <a:spcPts val="0"/>
                        </a:spcAft>
                      </a:pPr>
                      <a:r>
                        <a:rPr lang="en-US" sz="1600" b="1" kern="100" dirty="0">
                          <a:solidFill>
                            <a:srgbClr val="000000"/>
                          </a:solidFill>
                          <a:effectLst/>
                          <a:latin typeface="宋体"/>
                          <a:ea typeface="宋体"/>
                          <a:cs typeface="Times New Roman"/>
                        </a:rPr>
                        <a:t>2</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600" b="1" kern="100" dirty="0">
                          <a:solidFill>
                            <a:srgbClr val="000000"/>
                          </a:solidFill>
                          <a:effectLst/>
                          <a:latin typeface="Calibri"/>
                          <a:ea typeface="宋体"/>
                          <a:cs typeface="Times New Roman"/>
                        </a:rPr>
                        <a:t>模板工程</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dirty="0">
                          <a:solidFill>
                            <a:srgbClr val="000000"/>
                          </a:solidFill>
                          <a:effectLst/>
                          <a:latin typeface="宋体"/>
                          <a:ea typeface="宋体"/>
                          <a:cs typeface="Times New Roman"/>
                        </a:rPr>
                        <a:t>1</a:t>
                      </a:r>
                      <a:r>
                        <a:rPr lang="zh-CN" sz="1600" b="1" kern="100" dirty="0">
                          <a:solidFill>
                            <a:srgbClr val="000000"/>
                          </a:solidFill>
                          <a:effectLst/>
                          <a:latin typeface="Calibri"/>
                          <a:ea typeface="宋体"/>
                          <a:cs typeface="Times New Roman"/>
                        </a:rPr>
                        <a:t>．各类工具式模板工程：包括大模板、滑模、爬模、飞模等。</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2</a:t>
                      </a:r>
                      <a:r>
                        <a:rPr lang="zh-CN" sz="1600" b="1" kern="100" dirty="0">
                          <a:solidFill>
                            <a:srgbClr val="000000"/>
                          </a:solidFill>
                          <a:effectLst/>
                          <a:latin typeface="Calibri"/>
                          <a:ea typeface="宋体"/>
                          <a:cs typeface="Times New Roman"/>
                        </a:rPr>
                        <a:t>．水平混凝土构件模板支撑系统：</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1</a:t>
                      </a:r>
                      <a:r>
                        <a:rPr lang="zh-CN" sz="1600" b="1" kern="100" dirty="0">
                          <a:solidFill>
                            <a:srgbClr val="000000"/>
                          </a:solidFill>
                          <a:effectLst/>
                          <a:latin typeface="Calibri"/>
                          <a:ea typeface="宋体"/>
                          <a:cs typeface="Times New Roman"/>
                        </a:rPr>
                        <a:t>）高度超过</a:t>
                      </a:r>
                      <a:r>
                        <a:rPr lang="en-US" sz="1600" b="1" kern="100" dirty="0">
                          <a:solidFill>
                            <a:srgbClr val="000000"/>
                          </a:solidFill>
                          <a:effectLst/>
                          <a:latin typeface="Calibri"/>
                          <a:ea typeface="宋体"/>
                          <a:cs typeface="Times New Roman"/>
                        </a:rPr>
                        <a:t> 5 m</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2</a:t>
                      </a:r>
                      <a:r>
                        <a:rPr lang="zh-CN" sz="1600" b="1" kern="100" dirty="0">
                          <a:solidFill>
                            <a:srgbClr val="000000"/>
                          </a:solidFill>
                          <a:effectLst/>
                          <a:latin typeface="Calibri"/>
                          <a:ea typeface="宋体"/>
                          <a:cs typeface="Times New Roman"/>
                        </a:rPr>
                        <a:t>）跨度超过</a:t>
                      </a:r>
                      <a:r>
                        <a:rPr lang="en-US" sz="1600" b="1" kern="100" dirty="0">
                          <a:solidFill>
                            <a:srgbClr val="000000"/>
                          </a:solidFill>
                          <a:effectLst/>
                          <a:latin typeface="Calibri"/>
                          <a:ea typeface="宋体"/>
                          <a:cs typeface="Times New Roman"/>
                        </a:rPr>
                        <a:t> 10 m</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3</a:t>
                      </a:r>
                      <a:r>
                        <a:rPr lang="zh-CN" sz="1600" b="1" kern="100" dirty="0">
                          <a:solidFill>
                            <a:srgbClr val="000000"/>
                          </a:solidFill>
                          <a:effectLst/>
                          <a:latin typeface="Calibri"/>
                          <a:ea typeface="宋体"/>
                          <a:cs typeface="Times New Roman"/>
                        </a:rPr>
                        <a:t>）施工总荷载大于</a:t>
                      </a:r>
                      <a:r>
                        <a:rPr lang="en-US" sz="1600" b="1" kern="100" dirty="0">
                          <a:solidFill>
                            <a:srgbClr val="000000"/>
                          </a:solidFill>
                          <a:effectLst/>
                          <a:latin typeface="Calibri"/>
                          <a:ea typeface="宋体"/>
                          <a:cs typeface="Times New Roman"/>
                        </a:rPr>
                        <a:t> 10kN/m </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4</a:t>
                      </a:r>
                      <a:r>
                        <a:rPr lang="zh-CN" sz="1600" b="1" kern="100" dirty="0">
                          <a:solidFill>
                            <a:srgbClr val="000000"/>
                          </a:solidFill>
                          <a:effectLst/>
                          <a:latin typeface="Calibri"/>
                          <a:ea typeface="宋体"/>
                          <a:cs typeface="Times New Roman"/>
                        </a:rPr>
                        <a:t>）集中线荷载大于</a:t>
                      </a:r>
                      <a:r>
                        <a:rPr lang="en-US" sz="1600" b="1" kern="100" dirty="0">
                          <a:solidFill>
                            <a:srgbClr val="000000"/>
                          </a:solidFill>
                          <a:effectLst/>
                          <a:latin typeface="Calibri"/>
                          <a:ea typeface="宋体"/>
                          <a:cs typeface="Times New Roman"/>
                        </a:rPr>
                        <a:t> 15kN/m</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5</a:t>
                      </a:r>
                      <a:r>
                        <a:rPr lang="zh-CN" sz="1600" b="1" kern="100" dirty="0">
                          <a:solidFill>
                            <a:srgbClr val="000000"/>
                          </a:solidFill>
                          <a:effectLst/>
                          <a:latin typeface="Calibri"/>
                          <a:ea typeface="宋体"/>
                          <a:cs typeface="Times New Roman"/>
                        </a:rPr>
                        <a:t>）高度大于支撑水平投影宽度且相对</a:t>
                      </a:r>
                      <a:endParaRPr lang="zh-CN" sz="1600" b="1" kern="100" dirty="0">
                        <a:effectLst/>
                        <a:latin typeface="Calibri"/>
                        <a:ea typeface="宋体"/>
                        <a:cs typeface="Times New Roman"/>
                      </a:endParaRPr>
                    </a:p>
                    <a:p>
                      <a:pPr algn="l">
                        <a:spcAft>
                          <a:spcPts val="0"/>
                        </a:spcAft>
                      </a:pPr>
                      <a:r>
                        <a:rPr lang="zh-CN" sz="1600" b="1" kern="100" dirty="0">
                          <a:solidFill>
                            <a:srgbClr val="000000"/>
                          </a:solidFill>
                          <a:effectLst/>
                          <a:latin typeface="Calibri"/>
                          <a:ea typeface="宋体"/>
                          <a:cs typeface="Times New Roman"/>
                        </a:rPr>
                        <a:t>独立无联系构件的混凝土模板支撑工程。</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3</a:t>
                      </a:r>
                      <a:r>
                        <a:rPr lang="zh-CN" sz="1600" b="1" kern="100" dirty="0">
                          <a:solidFill>
                            <a:srgbClr val="000000"/>
                          </a:solidFill>
                          <a:effectLst/>
                          <a:latin typeface="Calibri"/>
                          <a:ea typeface="宋体"/>
                          <a:cs typeface="Times New Roman"/>
                        </a:rPr>
                        <a:t>． 承重支撑体系：用于钢结构安装等满</a:t>
                      </a:r>
                      <a:endParaRPr lang="zh-CN" sz="1600" b="1" kern="100" dirty="0">
                        <a:effectLst/>
                        <a:latin typeface="Calibri"/>
                        <a:ea typeface="宋体"/>
                        <a:cs typeface="Times New Roman"/>
                      </a:endParaRPr>
                    </a:p>
                    <a:p>
                      <a:pPr algn="l">
                        <a:spcAft>
                          <a:spcPts val="0"/>
                        </a:spcAft>
                      </a:pPr>
                      <a:r>
                        <a:rPr lang="zh-CN" sz="1600" b="1" kern="100" dirty="0">
                          <a:solidFill>
                            <a:srgbClr val="000000"/>
                          </a:solidFill>
                          <a:effectLst/>
                          <a:latin typeface="Calibri"/>
                          <a:ea typeface="宋体"/>
                          <a:cs typeface="Times New Roman"/>
                        </a:rPr>
                        <a:t>堂支撑体系。</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4</a:t>
                      </a:r>
                      <a:r>
                        <a:rPr lang="zh-CN" sz="1600" b="1" kern="100" dirty="0">
                          <a:solidFill>
                            <a:srgbClr val="000000"/>
                          </a:solidFill>
                          <a:effectLst/>
                          <a:latin typeface="Calibri"/>
                          <a:ea typeface="宋体"/>
                          <a:cs typeface="Times New Roman"/>
                        </a:rPr>
                        <a:t>．市政高架桥变截面箱梁挂篮施工。</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5</a:t>
                      </a:r>
                      <a:r>
                        <a:rPr lang="zh-CN" sz="1600" b="1" kern="100" dirty="0">
                          <a:solidFill>
                            <a:srgbClr val="000000"/>
                          </a:solidFill>
                          <a:effectLst/>
                          <a:latin typeface="Calibri"/>
                          <a:ea typeface="宋体"/>
                          <a:cs typeface="Times New Roman"/>
                        </a:rPr>
                        <a:t>．市政高架桥移动模架箱梁施工。</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dirty="0">
                          <a:solidFill>
                            <a:srgbClr val="000000"/>
                          </a:solidFill>
                          <a:effectLst/>
                          <a:latin typeface="宋体"/>
                          <a:ea typeface="宋体"/>
                          <a:cs typeface="Times New Roman"/>
                        </a:rPr>
                        <a:t>1</a:t>
                      </a:r>
                      <a:r>
                        <a:rPr lang="zh-CN" sz="1600" b="1" kern="100" dirty="0">
                          <a:solidFill>
                            <a:srgbClr val="000000"/>
                          </a:solidFill>
                          <a:effectLst/>
                          <a:latin typeface="Calibri"/>
                          <a:ea typeface="宋体"/>
                          <a:cs typeface="Times New Roman"/>
                        </a:rPr>
                        <a:t>．工具式模板工程：包括滑模、爬模、飞模工程。</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2</a:t>
                      </a:r>
                      <a:r>
                        <a:rPr lang="zh-CN" sz="1600" b="1" kern="100" dirty="0">
                          <a:solidFill>
                            <a:srgbClr val="000000"/>
                          </a:solidFill>
                          <a:effectLst/>
                          <a:latin typeface="Calibri"/>
                          <a:ea typeface="宋体"/>
                          <a:cs typeface="Times New Roman"/>
                        </a:rPr>
                        <a:t>．混凝土模板支撑工程：支撑高度</a:t>
                      </a:r>
                      <a:r>
                        <a:rPr lang="en-US" sz="1600" b="1" kern="100" dirty="0">
                          <a:solidFill>
                            <a:srgbClr val="000000"/>
                          </a:solidFill>
                          <a:effectLst/>
                          <a:latin typeface="Calibri"/>
                          <a:ea typeface="宋体"/>
                          <a:cs typeface="Times New Roman"/>
                        </a:rPr>
                        <a:t> 8m</a:t>
                      </a:r>
                      <a:r>
                        <a:rPr lang="zh-CN" sz="1600" b="1" kern="100" dirty="0">
                          <a:solidFill>
                            <a:srgbClr val="000000"/>
                          </a:solidFill>
                          <a:effectLst/>
                          <a:latin typeface="Calibri"/>
                          <a:ea typeface="宋体"/>
                          <a:cs typeface="Times New Roman"/>
                        </a:rPr>
                        <a:t>及以上；搭设跨度</a:t>
                      </a:r>
                      <a:r>
                        <a:rPr lang="en-US" sz="1600" b="1" kern="100" dirty="0">
                          <a:solidFill>
                            <a:srgbClr val="000000"/>
                          </a:solidFill>
                          <a:effectLst/>
                          <a:latin typeface="Calibri"/>
                          <a:ea typeface="宋体"/>
                          <a:cs typeface="Times New Roman"/>
                        </a:rPr>
                        <a:t> 18m </a:t>
                      </a:r>
                      <a:r>
                        <a:rPr lang="zh-CN" sz="1600" b="1" kern="100" dirty="0">
                          <a:solidFill>
                            <a:srgbClr val="000000"/>
                          </a:solidFill>
                          <a:effectLst/>
                          <a:latin typeface="Calibri"/>
                          <a:ea typeface="宋体"/>
                          <a:cs typeface="Times New Roman"/>
                        </a:rPr>
                        <a:t>及以上，施工总荷 载</a:t>
                      </a:r>
                      <a:r>
                        <a:rPr lang="en-US" sz="1600" b="1" kern="100" dirty="0">
                          <a:solidFill>
                            <a:srgbClr val="000000"/>
                          </a:solidFill>
                          <a:effectLst/>
                          <a:latin typeface="Calibri"/>
                          <a:ea typeface="宋体"/>
                          <a:cs typeface="Times New Roman"/>
                        </a:rPr>
                        <a:t> 15kN/ </a:t>
                      </a:r>
                      <a:r>
                        <a:rPr lang="zh-CN" sz="1600" b="1" kern="100" dirty="0">
                          <a:solidFill>
                            <a:srgbClr val="000000"/>
                          </a:solidFill>
                          <a:effectLst/>
                          <a:latin typeface="Calibri"/>
                          <a:ea typeface="宋体"/>
                          <a:cs typeface="Times New Roman"/>
                        </a:rPr>
                        <a:t>㎡ 及 以 上 ； 集 中 线 荷 载</a:t>
                      </a:r>
                      <a:r>
                        <a:rPr lang="en-US" sz="1600" b="1" kern="100" dirty="0">
                          <a:solidFill>
                            <a:srgbClr val="000000"/>
                          </a:solidFill>
                          <a:effectLst/>
                          <a:latin typeface="Calibri"/>
                          <a:ea typeface="宋体"/>
                          <a:cs typeface="Times New Roman"/>
                        </a:rPr>
                        <a:t>20kN/m </a:t>
                      </a:r>
                      <a:r>
                        <a:rPr lang="zh-CN" sz="1600" b="1" kern="100" dirty="0">
                          <a:solidFill>
                            <a:srgbClr val="000000"/>
                          </a:solidFill>
                          <a:effectLst/>
                          <a:latin typeface="Calibri"/>
                          <a:ea typeface="宋体"/>
                          <a:cs typeface="Times New Roman"/>
                        </a:rPr>
                        <a:t>及以上。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3</a:t>
                      </a:r>
                      <a:r>
                        <a:rPr lang="zh-CN" sz="1600" b="1" kern="100" dirty="0">
                          <a:solidFill>
                            <a:srgbClr val="000000"/>
                          </a:solidFill>
                          <a:effectLst/>
                          <a:latin typeface="Calibri"/>
                          <a:ea typeface="宋体"/>
                          <a:cs typeface="Times New Roman"/>
                        </a:rPr>
                        <a:t>．承重支撑体系：用于钢结构安装等满堂承重支撑体系，承受单点集中荷载</a:t>
                      </a:r>
                      <a:r>
                        <a:rPr lang="en-US" sz="1600" b="1" kern="100" dirty="0">
                          <a:solidFill>
                            <a:srgbClr val="000000"/>
                          </a:solidFill>
                          <a:effectLst/>
                          <a:latin typeface="Calibri"/>
                          <a:ea typeface="宋体"/>
                          <a:cs typeface="Times New Roman"/>
                        </a:rPr>
                        <a:t>700Kg</a:t>
                      </a:r>
                      <a:r>
                        <a:rPr lang="zh-CN" sz="1600" b="1" kern="100" dirty="0">
                          <a:solidFill>
                            <a:srgbClr val="000000"/>
                          </a:solidFill>
                          <a:effectLst/>
                          <a:latin typeface="Calibri"/>
                          <a:ea typeface="宋体"/>
                          <a:cs typeface="Times New Roman"/>
                        </a:rPr>
                        <a:t>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4</a:t>
                      </a:r>
                      <a:r>
                        <a:rPr lang="zh-CN" sz="1600" b="1" kern="100" dirty="0">
                          <a:solidFill>
                            <a:srgbClr val="000000"/>
                          </a:solidFill>
                          <a:effectLst/>
                          <a:latin typeface="Calibri"/>
                          <a:ea typeface="宋体"/>
                          <a:cs typeface="Times New Roman"/>
                        </a:rPr>
                        <a:t>、市政高架桥变截面箱梁挂篮施工。</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5</a:t>
                      </a:r>
                      <a:r>
                        <a:rPr lang="zh-CN" sz="1600" b="1" kern="100" dirty="0">
                          <a:solidFill>
                            <a:srgbClr val="000000"/>
                          </a:solidFill>
                          <a:effectLst/>
                          <a:latin typeface="Calibri"/>
                          <a:ea typeface="宋体"/>
                          <a:cs typeface="Times New Roman"/>
                        </a:rPr>
                        <a:t>．市政高架桥移动模架箱梁施工。</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dirty="0">
                          <a:solidFill>
                            <a:srgbClr val="000000"/>
                          </a:solidFill>
                          <a:effectLst/>
                          <a:latin typeface="宋体"/>
                          <a:ea typeface="宋体"/>
                          <a:cs typeface="Times New Roman"/>
                        </a:rPr>
                        <a:t>1</a:t>
                      </a:r>
                      <a:r>
                        <a:rPr lang="zh-CN" sz="1600" b="1" kern="100" dirty="0">
                          <a:solidFill>
                            <a:srgbClr val="000000"/>
                          </a:solidFill>
                          <a:effectLst/>
                          <a:latin typeface="Calibri"/>
                          <a:ea typeface="宋体"/>
                          <a:cs typeface="Times New Roman"/>
                        </a:rPr>
                        <a:t>．爬模工程。</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2</a:t>
                      </a:r>
                      <a:r>
                        <a:rPr lang="zh-CN" sz="1600" b="1" kern="100" dirty="0">
                          <a:solidFill>
                            <a:srgbClr val="000000"/>
                          </a:solidFill>
                          <a:effectLst/>
                          <a:latin typeface="Calibri"/>
                          <a:ea typeface="宋体"/>
                          <a:cs typeface="Times New Roman"/>
                        </a:rPr>
                        <a:t>．混凝土模板支撑工程：支撑高度</a:t>
                      </a:r>
                      <a:r>
                        <a:rPr lang="en-US" sz="1600" b="1" kern="100" dirty="0">
                          <a:solidFill>
                            <a:srgbClr val="000000"/>
                          </a:solidFill>
                          <a:effectLst/>
                          <a:latin typeface="Calibri"/>
                          <a:ea typeface="宋体"/>
                          <a:cs typeface="Times New Roman"/>
                        </a:rPr>
                        <a:t> 15m </a:t>
                      </a:r>
                      <a:r>
                        <a:rPr lang="zh-CN" sz="1600" b="1" kern="100" dirty="0">
                          <a:solidFill>
                            <a:srgbClr val="000000"/>
                          </a:solidFill>
                          <a:effectLst/>
                          <a:latin typeface="Calibri"/>
                          <a:ea typeface="宋体"/>
                          <a:cs typeface="Times New Roman"/>
                        </a:rPr>
                        <a:t>及以上；搭设跨度</a:t>
                      </a:r>
                      <a:r>
                        <a:rPr lang="en-US" sz="1600" b="1" kern="100" dirty="0">
                          <a:solidFill>
                            <a:srgbClr val="000000"/>
                          </a:solidFill>
                          <a:effectLst/>
                          <a:latin typeface="Calibri"/>
                          <a:ea typeface="宋体"/>
                          <a:cs typeface="Times New Roman"/>
                        </a:rPr>
                        <a:t> 25m </a:t>
                      </a:r>
                      <a:r>
                        <a:rPr lang="zh-CN" sz="1600" b="1" kern="100" dirty="0">
                          <a:solidFill>
                            <a:srgbClr val="000000"/>
                          </a:solidFill>
                          <a:effectLst/>
                          <a:latin typeface="Calibri"/>
                          <a:ea typeface="宋体"/>
                          <a:cs typeface="Times New Roman"/>
                        </a:rPr>
                        <a:t>及以上，施工总荷载</a:t>
                      </a:r>
                      <a:r>
                        <a:rPr lang="en-US" sz="1600" b="1" kern="100" dirty="0">
                          <a:solidFill>
                            <a:srgbClr val="000000"/>
                          </a:solidFill>
                          <a:effectLst/>
                          <a:latin typeface="Calibri"/>
                          <a:ea typeface="宋体"/>
                          <a:cs typeface="Times New Roman"/>
                        </a:rPr>
                        <a:t>25kN/</a:t>
                      </a:r>
                      <a:r>
                        <a:rPr lang="zh-CN" sz="1600" b="1" kern="100" dirty="0">
                          <a:solidFill>
                            <a:srgbClr val="000000"/>
                          </a:solidFill>
                          <a:effectLst/>
                          <a:latin typeface="Calibri"/>
                          <a:ea typeface="宋体"/>
                          <a:cs typeface="Times New Roman"/>
                        </a:rPr>
                        <a:t>㎡及以上；集中线荷载</a:t>
                      </a:r>
                      <a:r>
                        <a:rPr lang="en-US" sz="1600" b="1" kern="100" dirty="0">
                          <a:solidFill>
                            <a:srgbClr val="000000"/>
                          </a:solidFill>
                          <a:effectLst/>
                          <a:latin typeface="Calibri"/>
                          <a:ea typeface="宋体"/>
                          <a:cs typeface="Times New Roman"/>
                        </a:rPr>
                        <a:t> 30kN/m </a:t>
                      </a:r>
                      <a:r>
                        <a:rPr lang="zh-CN" sz="1600" b="1" kern="100" dirty="0">
                          <a:solidFill>
                            <a:srgbClr val="000000"/>
                          </a:solidFill>
                          <a:effectLst/>
                          <a:latin typeface="Calibri"/>
                          <a:ea typeface="宋体"/>
                          <a:cs typeface="Times New Roman"/>
                        </a:rPr>
                        <a:t>及以上。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3</a:t>
                      </a:r>
                      <a:r>
                        <a:rPr lang="zh-CN" sz="1600" b="1" kern="100" dirty="0">
                          <a:solidFill>
                            <a:srgbClr val="000000"/>
                          </a:solidFill>
                          <a:effectLst/>
                          <a:latin typeface="Calibri"/>
                          <a:ea typeface="宋体"/>
                          <a:cs typeface="Times New Roman"/>
                        </a:rPr>
                        <a:t>．承重支撑体系：用于钢结构安装等满堂承重支撑体系，承受单点集中荷载</a:t>
                      </a:r>
                      <a:r>
                        <a:rPr lang="en-US" sz="1600" b="1" kern="100" dirty="0">
                          <a:solidFill>
                            <a:srgbClr val="000000"/>
                          </a:solidFill>
                          <a:effectLst/>
                          <a:latin typeface="Calibri"/>
                          <a:ea typeface="宋体"/>
                          <a:cs typeface="Times New Roman"/>
                        </a:rPr>
                        <a:t> 1200Kg</a:t>
                      </a:r>
                      <a:r>
                        <a:rPr lang="zh-CN" sz="1600" b="1" kern="100" dirty="0">
                          <a:solidFill>
                            <a:srgbClr val="000000"/>
                          </a:solidFill>
                          <a:effectLst/>
                          <a:latin typeface="Calibri"/>
                          <a:ea typeface="宋体"/>
                          <a:cs typeface="Times New Roman"/>
                        </a:rPr>
                        <a:t>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4</a:t>
                      </a:r>
                      <a:r>
                        <a:rPr lang="zh-CN" sz="1600" b="1" kern="100" dirty="0">
                          <a:solidFill>
                            <a:srgbClr val="000000"/>
                          </a:solidFill>
                          <a:effectLst/>
                          <a:latin typeface="Calibri"/>
                          <a:ea typeface="宋体"/>
                          <a:cs typeface="Times New Roman"/>
                        </a:rPr>
                        <a:t>、市政高架桥变截面箱梁挂篮施工。</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5</a:t>
                      </a:r>
                      <a:r>
                        <a:rPr lang="zh-CN" sz="1600" b="1" kern="100" dirty="0">
                          <a:solidFill>
                            <a:srgbClr val="000000"/>
                          </a:solidFill>
                          <a:effectLst/>
                          <a:latin typeface="Calibri"/>
                          <a:ea typeface="宋体"/>
                          <a:cs typeface="Times New Roman"/>
                        </a:rPr>
                        <a:t>．市政高架桥移动模架箱梁施工。</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nvGraphicFramePr>
        <p:xfrm>
          <a:off x="323850" y="1341438"/>
          <a:ext cx="8568952" cy="487680"/>
        </p:xfrm>
        <a:graphic>
          <a:graphicData uri="http://schemas.openxmlformats.org/drawingml/2006/table">
            <a:tbl>
              <a:tblPr firstRow="1" firstCol="1" bandRow="1"/>
              <a:tblGrid>
                <a:gridCol w="36004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3096344">
                  <a:extLst>
                    <a:ext uri="{9D8B030D-6E8A-4147-A177-3AD203B41FA5}">
                      <a16:colId xmlns:a16="http://schemas.microsoft.com/office/drawing/2014/main" val="20002"/>
                    </a:ext>
                  </a:extLst>
                </a:gridCol>
                <a:gridCol w="2520280">
                  <a:extLst>
                    <a:ext uri="{9D8B030D-6E8A-4147-A177-3AD203B41FA5}">
                      <a16:colId xmlns:a16="http://schemas.microsoft.com/office/drawing/2014/main" val="20003"/>
                    </a:ext>
                  </a:extLst>
                </a:gridCol>
                <a:gridCol w="2016224">
                  <a:extLst>
                    <a:ext uri="{9D8B030D-6E8A-4147-A177-3AD203B41FA5}">
                      <a16:colId xmlns:a16="http://schemas.microsoft.com/office/drawing/2014/main" val="20004"/>
                    </a:ext>
                  </a:extLst>
                </a:gridCol>
              </a:tblGrid>
              <a:tr h="383778">
                <a:tc>
                  <a:txBody>
                    <a:bodyPr/>
                    <a:lstStyle/>
                    <a:p>
                      <a:pPr algn="ctr">
                        <a:spcAft>
                          <a:spcPts val="0"/>
                        </a:spcAft>
                      </a:pPr>
                      <a:r>
                        <a:rPr lang="zh-CN" sz="1600" b="1" kern="100" dirty="0">
                          <a:solidFill>
                            <a:srgbClr val="000000"/>
                          </a:solidFill>
                          <a:effectLst/>
                          <a:latin typeface="Calibri"/>
                          <a:ea typeface="宋体"/>
                          <a:cs typeface="Times New Roman"/>
                        </a:rPr>
                        <a:t>序号</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a:solidFill>
                            <a:srgbClr val="000000"/>
                          </a:solidFill>
                          <a:effectLst/>
                          <a:latin typeface="宋体"/>
                          <a:ea typeface="宋体"/>
                          <a:cs typeface="Times New Roman"/>
                        </a:rPr>
                        <a:t> </a:t>
                      </a:r>
                      <a:r>
                        <a:rPr lang="zh-CN" sz="1600" b="1" kern="100">
                          <a:solidFill>
                            <a:srgbClr val="000000"/>
                          </a:solidFill>
                          <a:effectLst/>
                          <a:latin typeface="Calibri"/>
                          <a:ea typeface="宋体"/>
                          <a:cs typeface="Times New Roman"/>
                        </a:rPr>
                        <a:t>类别</a:t>
                      </a:r>
                      <a:r>
                        <a:rPr lang="en-US" sz="1600" b="1" kern="100">
                          <a:solidFill>
                            <a:srgbClr val="000000"/>
                          </a:solidFill>
                          <a:effectLst/>
                          <a:latin typeface="Calibri"/>
                          <a:ea typeface="宋体"/>
                          <a:cs typeface="Times New Roman"/>
                        </a:rPr>
                        <a:t>         </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a:solidFill>
                            <a:srgbClr val="000000"/>
                          </a:solidFill>
                          <a:effectLst/>
                          <a:latin typeface="Calibri"/>
                          <a:ea typeface="宋体"/>
                          <a:cs typeface="Times New Roman"/>
                        </a:rPr>
                        <a:t>项目级重要危险源</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a:solidFill>
                            <a:srgbClr val="000000"/>
                          </a:solidFill>
                          <a:effectLst/>
                          <a:latin typeface="Calibri"/>
                          <a:ea typeface="宋体"/>
                          <a:cs typeface="Times New Roman"/>
                        </a:rPr>
                        <a:t>公司级重要危险源</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12140" algn="l">
                        <a:spcAft>
                          <a:spcPts val="0"/>
                        </a:spcAft>
                      </a:pPr>
                      <a:r>
                        <a:rPr lang="zh-CN" sz="1600" b="1" kern="100" dirty="0">
                          <a:solidFill>
                            <a:srgbClr val="000000"/>
                          </a:solidFill>
                          <a:effectLst/>
                          <a:latin typeface="Calibri"/>
                          <a:ea typeface="宋体"/>
                          <a:cs typeface="Times New Roman"/>
                        </a:rPr>
                        <a:t>局级重要危险源</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9725" name="TextBox 3"/>
          <p:cNvSpPr txBox="1">
            <a:spLocks noChangeArrowheads="1"/>
          </p:cNvSpPr>
          <p:nvPr/>
        </p:nvSpPr>
        <p:spPr bwMode="auto">
          <a:xfrm>
            <a:off x="2771775" y="836613"/>
            <a:ext cx="4176713" cy="461962"/>
          </a:xfrm>
          <a:prstGeom prst="rect">
            <a:avLst/>
          </a:prstGeom>
          <a:noFill/>
          <a:ln w="9525">
            <a:noFill/>
            <a:miter lim="800000"/>
            <a:headEnd/>
            <a:tailEnd/>
          </a:ln>
        </p:spPr>
        <p:txBody>
          <a:bodyPr>
            <a:spAutoFit/>
          </a:bodyPr>
          <a:lstStyle/>
          <a:p>
            <a:r>
              <a:rPr lang="zh-CN" altLang="en-US" sz="2400" b="1"/>
              <a:t>局重要危险源分级范围</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2650"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11</a:t>
            </a:r>
            <a:r>
              <a:rPr lang="zh-CN" altLang="en-US" kern="0">
                <a:solidFill>
                  <a:srgbClr val="080808"/>
                </a:solidFill>
              </a:rPr>
              <a:t>、防护顶板符合要求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5.5.2</a:t>
            </a:r>
            <a:r>
              <a:rPr lang="zh-CN" altLang="en-US" kern="0">
                <a:solidFill>
                  <a:srgbClr val="080808"/>
                </a:solidFill>
              </a:rPr>
              <a:t>条，</a:t>
            </a:r>
            <a:r>
              <a:rPr lang="en-US" altLang="zh-CN" kern="0">
                <a:solidFill>
                  <a:srgbClr val="080808"/>
                </a:solidFill>
              </a:rPr>
              <a:t> </a:t>
            </a:r>
            <a:r>
              <a:rPr lang="zh-CN" altLang="en-US" kern="0">
                <a:solidFill>
                  <a:srgbClr val="080808"/>
                </a:solidFill>
              </a:rPr>
              <a:t>吊篮宜安装防护棚，防止高处坠物造成作业人员伤害。 </a:t>
            </a:r>
          </a:p>
        </p:txBody>
      </p:sp>
      <p:sp>
        <p:nvSpPr>
          <p:cNvPr id="7" name="右箭头 6"/>
          <p:cNvSpPr/>
          <p:nvPr/>
        </p:nvSpPr>
        <p:spPr>
          <a:xfrm>
            <a:off x="2357438" y="3284538"/>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吊篮</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12</a:t>
            </a:r>
            <a:r>
              <a:rPr lang="zh-CN" altLang="en-US" kern="0">
                <a:solidFill>
                  <a:srgbClr val="080808"/>
                </a:solidFill>
              </a:rPr>
              <a:t>、吊篮内作业人员数量符合要求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5.5.7</a:t>
            </a:r>
            <a:r>
              <a:rPr lang="zh-CN" altLang="en-US" kern="0">
                <a:solidFill>
                  <a:srgbClr val="080808"/>
                </a:solidFill>
              </a:rPr>
              <a:t>条，</a:t>
            </a:r>
            <a:r>
              <a:rPr lang="en-US" altLang="zh-CN" kern="0">
                <a:solidFill>
                  <a:srgbClr val="080808"/>
                </a:solidFill>
              </a:rPr>
              <a:t> </a:t>
            </a:r>
            <a:r>
              <a:rPr lang="zh-CN" altLang="en-US" kern="0">
                <a:solidFill>
                  <a:srgbClr val="080808"/>
                </a:solidFill>
              </a:rPr>
              <a:t>不得将吊篮作为垂直运输设备，不得采用吊篮运输物料。 </a:t>
            </a:r>
            <a:endParaRPr lang="en-US" altLang="zh-CN" kern="0">
              <a:solidFill>
                <a:srgbClr val="080808"/>
              </a:solidFill>
            </a:endParaRPr>
          </a:p>
          <a:p>
            <a:pPr eaLnBrk="1" hangingPunct="1">
              <a:buClr>
                <a:srgbClr val="5BBE4E"/>
              </a:buClr>
              <a:defRPr/>
            </a:pPr>
            <a:r>
              <a:rPr lang="en-US" altLang="zh-CN" kern="0">
                <a:solidFill>
                  <a:srgbClr val="080808"/>
                </a:solidFill>
              </a:rPr>
              <a:t>5.5.8 </a:t>
            </a:r>
            <a:r>
              <a:rPr lang="zh-CN" altLang="en-US" kern="0">
                <a:solidFill>
                  <a:srgbClr val="080808"/>
                </a:solidFill>
              </a:rPr>
              <a:t>条，吊篮内作业人员不应超过</a:t>
            </a:r>
            <a:r>
              <a:rPr lang="en-US" altLang="zh-CN" b="1" kern="0">
                <a:solidFill>
                  <a:srgbClr val="080808"/>
                </a:solidFill>
              </a:rPr>
              <a:t>2</a:t>
            </a:r>
            <a:r>
              <a:rPr lang="zh-CN" altLang="en-US" b="1" kern="0">
                <a:solidFill>
                  <a:srgbClr val="080808"/>
                </a:solidFill>
              </a:rPr>
              <a:t>个。</a:t>
            </a:r>
            <a:endParaRPr lang="zh-CN" altLang="en-US" kern="0">
              <a:solidFill>
                <a:srgbClr val="080808"/>
              </a:solidFill>
            </a:endParaRP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1"/>
          <p:cNvSpPr txBox="1">
            <a:spLocks noChangeArrowheads="1"/>
          </p:cNvSpPr>
          <p:nvPr/>
        </p:nvSpPr>
        <p:spPr bwMode="auto">
          <a:xfrm>
            <a:off x="539750" y="981075"/>
            <a:ext cx="8229600" cy="2438400"/>
          </a:xfrm>
          <a:prstGeom prst="rect">
            <a:avLst/>
          </a:prstGeom>
          <a:noFill/>
          <a:ln w="9525">
            <a:noFill/>
            <a:miter lim="800000"/>
            <a:headEnd/>
            <a:tailEnd/>
          </a:ln>
        </p:spPr>
        <p:txBody>
          <a:bodyPr/>
          <a:lstStyle/>
          <a:p>
            <a:pPr marL="342900" indent="-342900">
              <a:spcBef>
                <a:spcPct val="20000"/>
              </a:spcBef>
              <a:buClr>
                <a:schemeClr val="folHlink"/>
              </a:buClr>
              <a:buFont typeface="Wingdings" pitchFamily="2" charset="2"/>
              <a:buChar char="v"/>
            </a:pPr>
            <a:r>
              <a:rPr lang="zh-CN" altLang="en-US" sz="2800"/>
              <a:t>       以上是我对脚手架及模板支架工程的一点体会，如有错漏，敬请批评指正。</a:t>
            </a:r>
            <a:endParaRPr lang="en-US" altLang="zh-CN" sz="2800"/>
          </a:p>
          <a:p>
            <a:pPr marL="342900" indent="-342900">
              <a:spcBef>
                <a:spcPct val="20000"/>
              </a:spcBef>
              <a:buClr>
                <a:schemeClr val="folHlink"/>
              </a:buClr>
              <a:buFont typeface="Wingdings" pitchFamily="2" charset="2"/>
              <a:buChar char="v"/>
            </a:pPr>
            <a:r>
              <a:rPr lang="zh-CN" altLang="en-US" sz="2800"/>
              <a:t>      提前祝大家国庆快乐！工作顺利！身体健康！</a:t>
            </a:r>
          </a:p>
        </p:txBody>
      </p:sp>
      <p:pic>
        <p:nvPicPr>
          <p:cNvPr id="169986" name="Picture 4"/>
          <p:cNvPicPr>
            <a:picLocks noChangeAspect="1" noChangeArrowheads="1"/>
          </p:cNvPicPr>
          <p:nvPr/>
        </p:nvPicPr>
        <p:blipFill>
          <a:blip r:embed="rId2"/>
          <a:srcRect/>
          <a:stretch>
            <a:fillRect/>
          </a:stretch>
        </p:blipFill>
        <p:spPr bwMode="auto">
          <a:xfrm>
            <a:off x="2411413" y="2924175"/>
            <a:ext cx="4248150" cy="28194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325585003"/>
              </p:ext>
            </p:extLst>
          </p:nvPr>
        </p:nvGraphicFramePr>
        <p:xfrm>
          <a:off x="323528" y="1844675"/>
          <a:ext cx="8530208" cy="4214232"/>
        </p:xfrm>
        <a:graphic>
          <a:graphicData uri="http://schemas.openxmlformats.org/drawingml/2006/table">
            <a:tbl>
              <a:tblPr firstRow="1" firstCol="1" bandRow="1"/>
              <a:tblGrid>
                <a:gridCol w="416495">
                  <a:extLst>
                    <a:ext uri="{9D8B030D-6E8A-4147-A177-3AD203B41FA5}">
                      <a16:colId xmlns:a16="http://schemas.microsoft.com/office/drawing/2014/main" val="20000"/>
                    </a:ext>
                  </a:extLst>
                </a:gridCol>
                <a:gridCol w="583327">
                  <a:extLst>
                    <a:ext uri="{9D8B030D-6E8A-4147-A177-3AD203B41FA5}">
                      <a16:colId xmlns:a16="http://schemas.microsoft.com/office/drawing/2014/main" val="20001"/>
                    </a:ext>
                  </a:extLst>
                </a:gridCol>
                <a:gridCol w="2816602">
                  <a:extLst>
                    <a:ext uri="{9D8B030D-6E8A-4147-A177-3AD203B41FA5}">
                      <a16:colId xmlns:a16="http://schemas.microsoft.com/office/drawing/2014/main" val="20002"/>
                    </a:ext>
                  </a:extLst>
                </a:gridCol>
                <a:gridCol w="2710028">
                  <a:extLst>
                    <a:ext uri="{9D8B030D-6E8A-4147-A177-3AD203B41FA5}">
                      <a16:colId xmlns:a16="http://schemas.microsoft.com/office/drawing/2014/main" val="20003"/>
                    </a:ext>
                  </a:extLst>
                </a:gridCol>
                <a:gridCol w="2003756">
                  <a:extLst>
                    <a:ext uri="{9D8B030D-6E8A-4147-A177-3AD203B41FA5}">
                      <a16:colId xmlns:a16="http://schemas.microsoft.com/office/drawing/2014/main" val="20004"/>
                    </a:ext>
                  </a:extLst>
                </a:gridCol>
              </a:tblGrid>
              <a:tr h="4214232">
                <a:tc>
                  <a:txBody>
                    <a:bodyPr/>
                    <a:lstStyle/>
                    <a:p>
                      <a:pPr algn="ctr">
                        <a:spcAft>
                          <a:spcPts val="0"/>
                        </a:spcAft>
                      </a:pPr>
                      <a:r>
                        <a:rPr lang="en-US" sz="1800" b="1" kern="100" dirty="0">
                          <a:solidFill>
                            <a:srgbClr val="000000"/>
                          </a:solidFill>
                          <a:effectLst/>
                          <a:latin typeface="宋体"/>
                          <a:ea typeface="宋体"/>
                          <a:cs typeface="Times New Roman"/>
                        </a:rPr>
                        <a:t>4</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b="1" kern="100" dirty="0">
                          <a:solidFill>
                            <a:srgbClr val="000000"/>
                          </a:solidFill>
                          <a:effectLst/>
                          <a:latin typeface="Calibri"/>
                          <a:ea typeface="宋体"/>
                          <a:cs typeface="Times New Roman"/>
                        </a:rPr>
                        <a:t>脚手架</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kern="100" dirty="0">
                          <a:solidFill>
                            <a:srgbClr val="000000"/>
                          </a:solidFill>
                          <a:effectLst/>
                          <a:latin typeface="宋体"/>
                          <a:ea typeface="宋体"/>
                          <a:cs typeface="Times New Roman"/>
                        </a:rPr>
                        <a:t>1</a:t>
                      </a:r>
                      <a:r>
                        <a:rPr lang="zh-CN" sz="1800" b="1" kern="100" dirty="0">
                          <a:solidFill>
                            <a:srgbClr val="000000"/>
                          </a:solidFill>
                          <a:effectLst/>
                          <a:latin typeface="Calibri"/>
                          <a:ea typeface="宋体"/>
                          <a:cs typeface="Times New Roman"/>
                        </a:rPr>
                        <a:t>．搭设高度超过</a:t>
                      </a:r>
                      <a:r>
                        <a:rPr lang="en-US" sz="1800" b="1" kern="100" dirty="0">
                          <a:solidFill>
                            <a:srgbClr val="000000"/>
                          </a:solidFill>
                          <a:effectLst/>
                          <a:latin typeface="Calibri"/>
                          <a:ea typeface="宋体"/>
                          <a:cs typeface="Times New Roman"/>
                        </a:rPr>
                        <a:t> 24m </a:t>
                      </a:r>
                      <a:r>
                        <a:rPr lang="zh-CN" sz="1800" b="1" kern="100" dirty="0">
                          <a:solidFill>
                            <a:srgbClr val="000000"/>
                          </a:solidFill>
                          <a:effectLst/>
                          <a:latin typeface="Calibri"/>
                          <a:ea typeface="宋体"/>
                          <a:cs typeface="Times New Roman"/>
                        </a:rPr>
                        <a:t>的落地式钢管脚手架。</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2</a:t>
                      </a:r>
                      <a:r>
                        <a:rPr lang="zh-CN" sz="1800" b="1" kern="100" dirty="0">
                          <a:solidFill>
                            <a:srgbClr val="000000"/>
                          </a:solidFill>
                          <a:effectLst/>
                          <a:latin typeface="Calibri"/>
                          <a:ea typeface="宋体"/>
                          <a:cs typeface="Times New Roman"/>
                        </a:rPr>
                        <a:t>．附着式升降脚手架，包括整体提升与分片式升。</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3</a:t>
                      </a:r>
                      <a:r>
                        <a:rPr lang="zh-CN" sz="1800" b="1" kern="100" dirty="0">
                          <a:solidFill>
                            <a:srgbClr val="000000"/>
                          </a:solidFill>
                          <a:effectLst/>
                          <a:latin typeface="Calibri"/>
                          <a:ea typeface="宋体"/>
                          <a:cs typeface="Times New Roman"/>
                        </a:rPr>
                        <a:t>．悬挑式脚手架。</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4</a:t>
                      </a:r>
                      <a:r>
                        <a:rPr lang="zh-CN" sz="1800" b="1" kern="100" dirty="0">
                          <a:solidFill>
                            <a:srgbClr val="000000"/>
                          </a:solidFill>
                          <a:effectLst/>
                          <a:latin typeface="Calibri"/>
                          <a:ea typeface="宋体"/>
                          <a:cs typeface="Times New Roman"/>
                        </a:rPr>
                        <a:t>．吊篮脚手架。</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5</a:t>
                      </a:r>
                      <a:r>
                        <a:rPr lang="zh-CN" sz="1800" b="1" kern="100" dirty="0">
                          <a:solidFill>
                            <a:srgbClr val="000000"/>
                          </a:solidFill>
                          <a:effectLst/>
                          <a:latin typeface="Calibri"/>
                          <a:ea typeface="宋体"/>
                          <a:cs typeface="Times New Roman"/>
                        </a:rPr>
                        <a:t>．自制卸料平台、移动操作平台。</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6</a:t>
                      </a:r>
                      <a:r>
                        <a:rPr lang="zh-CN" sz="1800" b="1" kern="100" dirty="0">
                          <a:solidFill>
                            <a:srgbClr val="000000"/>
                          </a:solidFill>
                          <a:effectLst/>
                          <a:latin typeface="Calibri"/>
                          <a:ea typeface="宋体"/>
                          <a:cs typeface="Times New Roman"/>
                        </a:rPr>
                        <a:t>．新型及异型脚手架工程。</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7</a:t>
                      </a:r>
                      <a:r>
                        <a:rPr lang="zh-CN" sz="1800" b="1" kern="100" dirty="0">
                          <a:solidFill>
                            <a:srgbClr val="000000"/>
                          </a:solidFill>
                          <a:effectLst/>
                          <a:latin typeface="Calibri"/>
                          <a:ea typeface="宋体"/>
                          <a:cs typeface="Times New Roman"/>
                        </a:rPr>
                        <a:t>．市政高架桥防撞墙施工脚手架及设施。</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kern="100" dirty="0">
                          <a:solidFill>
                            <a:srgbClr val="000000"/>
                          </a:solidFill>
                          <a:effectLst/>
                          <a:latin typeface="宋体"/>
                          <a:ea typeface="宋体"/>
                          <a:cs typeface="Times New Roman"/>
                        </a:rPr>
                        <a:t>1</a:t>
                      </a:r>
                      <a:r>
                        <a:rPr lang="zh-CN" sz="1800" b="1" kern="100" dirty="0">
                          <a:solidFill>
                            <a:srgbClr val="000000"/>
                          </a:solidFill>
                          <a:effectLst/>
                          <a:latin typeface="Calibri"/>
                          <a:ea typeface="宋体"/>
                          <a:cs typeface="Times New Roman"/>
                        </a:rPr>
                        <a:t>、搭设高度</a:t>
                      </a:r>
                      <a:r>
                        <a:rPr lang="en-US" sz="1800" b="1" kern="100" dirty="0">
                          <a:solidFill>
                            <a:srgbClr val="000000"/>
                          </a:solidFill>
                          <a:effectLst/>
                          <a:latin typeface="Calibri"/>
                          <a:ea typeface="宋体"/>
                          <a:cs typeface="Times New Roman"/>
                        </a:rPr>
                        <a:t> 50m </a:t>
                      </a:r>
                      <a:r>
                        <a:rPr lang="zh-CN" sz="1800" b="1" kern="100" dirty="0">
                          <a:solidFill>
                            <a:srgbClr val="000000"/>
                          </a:solidFill>
                          <a:effectLst/>
                          <a:latin typeface="Calibri"/>
                          <a:ea typeface="宋体"/>
                          <a:cs typeface="Times New Roman"/>
                        </a:rPr>
                        <a:t>及以上落地式钢管脚手架工程。</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2</a:t>
                      </a:r>
                      <a:r>
                        <a:rPr lang="zh-CN" sz="1800" b="1" kern="100" dirty="0">
                          <a:solidFill>
                            <a:srgbClr val="000000"/>
                          </a:solidFill>
                          <a:effectLst/>
                          <a:latin typeface="Calibri"/>
                          <a:ea typeface="宋体"/>
                          <a:cs typeface="Times New Roman"/>
                        </a:rPr>
                        <a:t>、提升高度</a:t>
                      </a:r>
                      <a:r>
                        <a:rPr lang="en-US" sz="1800" b="1" kern="100" dirty="0">
                          <a:solidFill>
                            <a:srgbClr val="000000"/>
                          </a:solidFill>
                          <a:effectLst/>
                          <a:latin typeface="Calibri"/>
                          <a:ea typeface="宋体"/>
                          <a:cs typeface="Times New Roman"/>
                        </a:rPr>
                        <a:t> 60m </a:t>
                      </a:r>
                      <a:r>
                        <a:rPr lang="zh-CN" sz="1800" b="1" kern="100" dirty="0">
                          <a:solidFill>
                            <a:srgbClr val="000000"/>
                          </a:solidFill>
                          <a:effectLst/>
                          <a:latin typeface="Calibri"/>
                          <a:ea typeface="宋体"/>
                          <a:cs typeface="Times New Roman"/>
                        </a:rPr>
                        <a:t>及以上附着式整体和分片提升脚手架工程。</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3</a:t>
                      </a:r>
                      <a:r>
                        <a:rPr lang="zh-CN" sz="1800" b="1" kern="100" dirty="0">
                          <a:solidFill>
                            <a:srgbClr val="000000"/>
                          </a:solidFill>
                          <a:effectLst/>
                          <a:latin typeface="Calibri"/>
                          <a:ea typeface="宋体"/>
                          <a:cs typeface="Times New Roman"/>
                        </a:rPr>
                        <a:t>、架体高度</a:t>
                      </a:r>
                      <a:r>
                        <a:rPr lang="en-US" sz="1800" b="1" kern="100" dirty="0">
                          <a:solidFill>
                            <a:srgbClr val="000000"/>
                          </a:solidFill>
                          <a:effectLst/>
                          <a:latin typeface="Calibri"/>
                          <a:ea typeface="宋体"/>
                          <a:cs typeface="Times New Roman"/>
                        </a:rPr>
                        <a:t> 20m </a:t>
                      </a:r>
                      <a:r>
                        <a:rPr lang="zh-CN" sz="1800" b="1" kern="100" dirty="0">
                          <a:solidFill>
                            <a:srgbClr val="000000"/>
                          </a:solidFill>
                          <a:effectLst/>
                          <a:latin typeface="Calibri"/>
                          <a:ea typeface="宋体"/>
                          <a:cs typeface="Times New Roman"/>
                        </a:rPr>
                        <a:t>及以上悬挑脚手架工程。</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kern="100" dirty="0">
                          <a:solidFill>
                            <a:srgbClr val="000000"/>
                          </a:solidFill>
                          <a:effectLst/>
                          <a:latin typeface="宋体"/>
                          <a:ea typeface="宋体"/>
                          <a:cs typeface="Times New Roman"/>
                        </a:rPr>
                        <a:t>1</a:t>
                      </a:r>
                      <a:r>
                        <a:rPr lang="zh-CN" sz="1800" b="1" kern="100" dirty="0">
                          <a:solidFill>
                            <a:srgbClr val="000000"/>
                          </a:solidFill>
                          <a:effectLst/>
                          <a:latin typeface="Calibri"/>
                          <a:ea typeface="宋体"/>
                          <a:cs typeface="Times New Roman"/>
                        </a:rPr>
                        <a:t>．提升高度</a:t>
                      </a:r>
                      <a:r>
                        <a:rPr lang="en-US" sz="1800" b="1" kern="100" dirty="0">
                          <a:solidFill>
                            <a:srgbClr val="000000"/>
                          </a:solidFill>
                          <a:effectLst/>
                          <a:latin typeface="Calibri"/>
                          <a:ea typeface="宋体"/>
                          <a:cs typeface="Times New Roman"/>
                        </a:rPr>
                        <a:t> 150m </a:t>
                      </a:r>
                      <a:r>
                        <a:rPr lang="zh-CN" sz="1800" b="1" kern="100" dirty="0">
                          <a:solidFill>
                            <a:srgbClr val="000000"/>
                          </a:solidFill>
                          <a:effectLst/>
                          <a:latin typeface="Calibri"/>
                          <a:ea typeface="宋体"/>
                          <a:cs typeface="Times New Roman"/>
                        </a:rPr>
                        <a:t>及以上附着式整体和分片提升脚手架工程。</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695794115"/>
              </p:ext>
            </p:extLst>
          </p:nvPr>
        </p:nvGraphicFramePr>
        <p:xfrm>
          <a:off x="356544" y="1357313"/>
          <a:ext cx="8496944" cy="487680"/>
        </p:xfrm>
        <a:graphic>
          <a:graphicData uri="http://schemas.openxmlformats.org/drawingml/2006/table">
            <a:tbl>
              <a:tblPr firstRow="1" firstCol="1" bandRow="1"/>
              <a:tblGrid>
                <a:gridCol w="43204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2664296">
                  <a:extLst>
                    <a:ext uri="{9D8B030D-6E8A-4147-A177-3AD203B41FA5}">
                      <a16:colId xmlns:a16="http://schemas.microsoft.com/office/drawing/2014/main" val="20003"/>
                    </a:ext>
                  </a:extLst>
                </a:gridCol>
                <a:gridCol w="2016224">
                  <a:extLst>
                    <a:ext uri="{9D8B030D-6E8A-4147-A177-3AD203B41FA5}">
                      <a16:colId xmlns:a16="http://schemas.microsoft.com/office/drawing/2014/main" val="20004"/>
                    </a:ext>
                  </a:extLst>
                </a:gridCol>
              </a:tblGrid>
              <a:tr h="383778">
                <a:tc>
                  <a:txBody>
                    <a:bodyPr/>
                    <a:lstStyle/>
                    <a:p>
                      <a:pPr algn="ctr">
                        <a:spcAft>
                          <a:spcPts val="0"/>
                        </a:spcAft>
                      </a:pPr>
                      <a:r>
                        <a:rPr lang="zh-CN" sz="1600" b="1" kern="100" dirty="0">
                          <a:solidFill>
                            <a:srgbClr val="000000"/>
                          </a:solidFill>
                          <a:effectLst/>
                          <a:latin typeface="Calibri"/>
                          <a:ea typeface="宋体"/>
                          <a:cs typeface="Times New Roman"/>
                        </a:rPr>
                        <a:t>序号</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a:solidFill>
                            <a:srgbClr val="000000"/>
                          </a:solidFill>
                          <a:effectLst/>
                          <a:latin typeface="宋体"/>
                          <a:ea typeface="宋体"/>
                          <a:cs typeface="Times New Roman"/>
                        </a:rPr>
                        <a:t> </a:t>
                      </a:r>
                      <a:r>
                        <a:rPr lang="zh-CN" sz="1600" b="1" kern="100">
                          <a:solidFill>
                            <a:srgbClr val="000000"/>
                          </a:solidFill>
                          <a:effectLst/>
                          <a:latin typeface="Calibri"/>
                          <a:ea typeface="宋体"/>
                          <a:cs typeface="Times New Roman"/>
                        </a:rPr>
                        <a:t>类别</a:t>
                      </a:r>
                      <a:r>
                        <a:rPr lang="en-US" sz="1600" b="1" kern="100">
                          <a:solidFill>
                            <a:srgbClr val="000000"/>
                          </a:solidFill>
                          <a:effectLst/>
                          <a:latin typeface="Calibri"/>
                          <a:ea typeface="宋体"/>
                          <a:cs typeface="Times New Roman"/>
                        </a:rPr>
                        <a:t>         </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a:solidFill>
                            <a:srgbClr val="000000"/>
                          </a:solidFill>
                          <a:effectLst/>
                          <a:latin typeface="Calibri"/>
                          <a:ea typeface="宋体"/>
                          <a:cs typeface="Times New Roman"/>
                        </a:rPr>
                        <a:t>项目级重要危险源</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dirty="0">
                          <a:solidFill>
                            <a:srgbClr val="000000"/>
                          </a:solidFill>
                          <a:effectLst/>
                          <a:latin typeface="Calibri"/>
                          <a:ea typeface="宋体"/>
                          <a:cs typeface="Times New Roman"/>
                        </a:rPr>
                        <a:t>公司级重要危险源</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12140" algn="l">
                        <a:spcAft>
                          <a:spcPts val="0"/>
                        </a:spcAft>
                      </a:pPr>
                      <a:r>
                        <a:rPr lang="zh-CN" sz="1600" b="1" kern="100" dirty="0">
                          <a:solidFill>
                            <a:srgbClr val="000000"/>
                          </a:solidFill>
                          <a:effectLst/>
                          <a:latin typeface="Calibri"/>
                          <a:ea typeface="宋体"/>
                          <a:cs typeface="Times New Roman"/>
                        </a:rPr>
                        <a:t>局级重要危险源</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3</a:t>
            </a:r>
            <a:r>
              <a:rPr lang="zh-CN" altLang="en-US" kern="0">
                <a:solidFill>
                  <a:srgbClr val="080808"/>
                </a:solidFill>
              </a:rPr>
              <a:t>、超过一定规模的模架工程安全专项施工方案按规定进行专家论证</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sz="2200" b="1" kern="0">
                <a:solidFill>
                  <a:srgbClr val="080808"/>
                </a:solidFill>
              </a:rPr>
              <a:t>第五条</a:t>
            </a:r>
            <a:r>
              <a:rPr lang="zh-CN" altLang="en-US" sz="2200" kern="0">
                <a:solidFill>
                  <a:srgbClr val="080808"/>
                </a:solidFill>
              </a:rPr>
              <a:t> 对于超过一定规模的危险性较大的分部分项工程，施工单位应当组织专家对专项方案进行论证。</a:t>
            </a:r>
            <a:endParaRPr lang="en-US" altLang="zh-CN" sz="2200" kern="0">
              <a:solidFill>
                <a:srgbClr val="080808"/>
              </a:solidFill>
            </a:endParaRPr>
          </a:p>
          <a:p>
            <a:pPr>
              <a:buClr>
                <a:srgbClr val="5BBE4E"/>
              </a:buClr>
              <a:defRPr/>
            </a:pPr>
            <a:r>
              <a:rPr lang="zh-CN" altLang="en-US" sz="2200" b="1" kern="0">
                <a:solidFill>
                  <a:srgbClr val="080808"/>
                </a:solidFill>
              </a:rPr>
              <a:t>第九条 </a:t>
            </a:r>
            <a:r>
              <a:rPr lang="zh-CN" altLang="en-US" sz="2200" kern="0">
                <a:solidFill>
                  <a:srgbClr val="080808"/>
                </a:solidFill>
              </a:rPr>
              <a:t>超过一定规模的危险性较大的分部分项工程专项方案应当由施工单位组织召开专家论证会。实行施工总承包的，由施工总承包单位组织召开专家论证会。</a:t>
            </a:r>
          </a:p>
        </p:txBody>
      </p:sp>
      <p:sp>
        <p:nvSpPr>
          <p:cNvPr id="6" name="右箭头 5"/>
          <p:cNvSpPr/>
          <p:nvPr/>
        </p:nvSpPr>
        <p:spPr>
          <a:xfrm>
            <a:off x="2357438" y="3429000"/>
            <a:ext cx="714375" cy="598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14375" y="692150"/>
            <a:ext cx="8015288"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sz="2800" kern="0">
                <a:solidFill>
                  <a:srgbClr val="080808"/>
                </a:solidFill>
              </a:rPr>
              <a:t>超过一定规模的危险性较大的分部分项工程范围</a:t>
            </a:r>
            <a:endParaRPr lang="zh-CN" altLang="en-US" sz="2800" kern="0" dirty="0">
              <a:solidFill>
                <a:srgbClr val="080808"/>
              </a:solidFill>
            </a:endParaRPr>
          </a:p>
        </p:txBody>
      </p:sp>
      <p:sp>
        <p:nvSpPr>
          <p:cNvPr id="3" name="内容占位符 7"/>
          <p:cNvSpPr txBox="1">
            <a:spLocks/>
          </p:cNvSpPr>
          <p:nvPr/>
        </p:nvSpPr>
        <p:spPr bwMode="auto">
          <a:xfrm>
            <a:off x="508000" y="1565275"/>
            <a:ext cx="8229600" cy="4348163"/>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a:solidFill>
                  <a:srgbClr val="080808"/>
                </a:solidFill>
              </a:rPr>
              <a:t>二、模板工程及支撑体系</a:t>
            </a:r>
            <a:endParaRPr lang="zh-CN" altLang="en-US" kern="0">
              <a:solidFill>
                <a:srgbClr val="080808"/>
              </a:solidFill>
            </a:endParaRPr>
          </a:p>
          <a:p>
            <a:pPr>
              <a:buClr>
                <a:srgbClr val="5BBE4E"/>
              </a:buClr>
              <a:defRPr/>
            </a:pPr>
            <a:r>
              <a:rPr lang="zh-CN" altLang="en-US" kern="0">
                <a:solidFill>
                  <a:srgbClr val="080808"/>
                </a:solidFill>
              </a:rPr>
              <a:t>（一）工具式模板工程：包括滑模、爬模、飞模工程。</a:t>
            </a:r>
          </a:p>
          <a:p>
            <a:pPr>
              <a:buClr>
                <a:srgbClr val="5BBE4E"/>
              </a:buClr>
              <a:defRPr/>
            </a:pPr>
            <a:r>
              <a:rPr lang="zh-CN" altLang="en-US" kern="0">
                <a:solidFill>
                  <a:srgbClr val="080808"/>
                </a:solidFill>
              </a:rPr>
              <a:t>（二）混凝土模板支撑工程：搭设高度</a:t>
            </a:r>
            <a:r>
              <a:rPr lang="en-US" altLang="zh-CN" kern="0">
                <a:solidFill>
                  <a:srgbClr val="080808"/>
                </a:solidFill>
              </a:rPr>
              <a:t>8m </a:t>
            </a:r>
            <a:r>
              <a:rPr lang="zh-CN" altLang="en-US" kern="0">
                <a:solidFill>
                  <a:srgbClr val="080808"/>
                </a:solidFill>
              </a:rPr>
              <a:t>及以上；搭设跨度</a:t>
            </a:r>
            <a:r>
              <a:rPr lang="en-US" altLang="zh-CN" kern="0">
                <a:solidFill>
                  <a:srgbClr val="080808"/>
                </a:solidFill>
              </a:rPr>
              <a:t>18m </a:t>
            </a:r>
            <a:r>
              <a:rPr lang="zh-CN" altLang="en-US" kern="0">
                <a:solidFill>
                  <a:srgbClr val="080808"/>
                </a:solidFill>
              </a:rPr>
              <a:t>及以上，施工总荷载</a:t>
            </a:r>
            <a:r>
              <a:rPr lang="en-US" altLang="zh-CN" kern="0">
                <a:solidFill>
                  <a:srgbClr val="080808"/>
                </a:solidFill>
              </a:rPr>
              <a:t>15kN/m2 </a:t>
            </a:r>
            <a:r>
              <a:rPr lang="zh-CN" altLang="en-US" kern="0">
                <a:solidFill>
                  <a:srgbClr val="080808"/>
                </a:solidFill>
              </a:rPr>
              <a:t>及以上；集中线荷载</a:t>
            </a:r>
            <a:r>
              <a:rPr lang="en-US" altLang="zh-CN" kern="0">
                <a:solidFill>
                  <a:srgbClr val="080808"/>
                </a:solidFill>
              </a:rPr>
              <a:t>20kN/m2</a:t>
            </a:r>
            <a:r>
              <a:rPr lang="zh-CN" altLang="en-US" kern="0">
                <a:solidFill>
                  <a:srgbClr val="080808"/>
                </a:solidFill>
              </a:rPr>
              <a:t>及以上。</a:t>
            </a:r>
          </a:p>
          <a:p>
            <a:pPr>
              <a:buClr>
                <a:srgbClr val="5BBE4E"/>
              </a:buClr>
              <a:defRPr/>
            </a:pPr>
            <a:r>
              <a:rPr lang="zh-CN" altLang="en-US" kern="0">
                <a:solidFill>
                  <a:srgbClr val="080808"/>
                </a:solidFill>
              </a:rPr>
              <a:t>（三）承重支撑体系：用于钢结构安装等满堂支撑体系，承受单点集中荷载</a:t>
            </a:r>
            <a:r>
              <a:rPr lang="en-US" altLang="zh-CN" kern="0">
                <a:solidFill>
                  <a:srgbClr val="080808"/>
                </a:solidFill>
              </a:rPr>
              <a:t>700Kg </a:t>
            </a:r>
            <a:r>
              <a:rPr lang="zh-CN" altLang="en-US" kern="0">
                <a:solidFill>
                  <a:srgbClr val="080808"/>
                </a:solidFill>
              </a:rPr>
              <a:t>以上。</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14375" y="836613"/>
            <a:ext cx="8015288"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sz="2800" kern="0">
                <a:solidFill>
                  <a:srgbClr val="080808"/>
                </a:solidFill>
              </a:rPr>
              <a:t>超过一定规模的危险性较大的分部分项工程范围</a:t>
            </a:r>
            <a:endParaRPr lang="zh-CN" altLang="en-US" sz="2800" kern="0" dirty="0">
              <a:solidFill>
                <a:srgbClr val="080808"/>
              </a:solidFill>
            </a:endParaRPr>
          </a:p>
        </p:txBody>
      </p:sp>
      <p:sp>
        <p:nvSpPr>
          <p:cNvPr id="3" name="内容占位符 7"/>
          <p:cNvSpPr txBox="1">
            <a:spLocks/>
          </p:cNvSpPr>
          <p:nvPr/>
        </p:nvSpPr>
        <p:spPr bwMode="auto">
          <a:xfrm>
            <a:off x="500063" y="1643063"/>
            <a:ext cx="8229600" cy="3348037"/>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a:solidFill>
                  <a:srgbClr val="080808"/>
                </a:solidFill>
              </a:rPr>
              <a:t>四、脚手架工程</a:t>
            </a:r>
            <a:endParaRPr lang="zh-CN" altLang="en-US" kern="0">
              <a:solidFill>
                <a:srgbClr val="080808"/>
              </a:solidFill>
            </a:endParaRPr>
          </a:p>
          <a:p>
            <a:pPr>
              <a:buClr>
                <a:srgbClr val="5BBE4E"/>
              </a:buClr>
              <a:defRPr/>
            </a:pPr>
            <a:r>
              <a:rPr lang="zh-CN" altLang="en-US" kern="0">
                <a:solidFill>
                  <a:srgbClr val="080808"/>
                </a:solidFill>
              </a:rPr>
              <a:t>（一）搭设高度</a:t>
            </a:r>
            <a:r>
              <a:rPr lang="en-US" altLang="zh-CN" kern="0">
                <a:solidFill>
                  <a:srgbClr val="080808"/>
                </a:solidFill>
              </a:rPr>
              <a:t>50m </a:t>
            </a:r>
            <a:r>
              <a:rPr lang="zh-CN" altLang="en-US" kern="0">
                <a:solidFill>
                  <a:srgbClr val="080808"/>
                </a:solidFill>
              </a:rPr>
              <a:t>及以上落地式钢管脚手架工程。</a:t>
            </a:r>
          </a:p>
          <a:p>
            <a:pPr>
              <a:buClr>
                <a:srgbClr val="5BBE4E"/>
              </a:buClr>
              <a:defRPr/>
            </a:pPr>
            <a:r>
              <a:rPr lang="zh-CN" altLang="en-US" kern="0">
                <a:solidFill>
                  <a:srgbClr val="080808"/>
                </a:solidFill>
              </a:rPr>
              <a:t>（二）提升高度</a:t>
            </a:r>
            <a:r>
              <a:rPr lang="en-US" altLang="zh-CN" kern="0">
                <a:solidFill>
                  <a:srgbClr val="080808"/>
                </a:solidFill>
              </a:rPr>
              <a:t>150m </a:t>
            </a:r>
            <a:r>
              <a:rPr lang="zh-CN" altLang="en-US" kern="0">
                <a:solidFill>
                  <a:srgbClr val="080808"/>
                </a:solidFill>
              </a:rPr>
              <a:t>及以上附着式整体和分片提升脚手架工程。</a:t>
            </a:r>
            <a:endParaRPr lang="en-US" altLang="zh-CN" kern="0">
              <a:solidFill>
                <a:srgbClr val="080808"/>
              </a:solidFill>
            </a:endParaRPr>
          </a:p>
          <a:p>
            <a:pPr>
              <a:buClr>
                <a:srgbClr val="5BBE4E"/>
              </a:buClr>
              <a:defRPr/>
            </a:pPr>
            <a:r>
              <a:rPr lang="zh-CN" altLang="en-US" kern="0">
                <a:solidFill>
                  <a:srgbClr val="080808"/>
                </a:solidFill>
              </a:rPr>
              <a:t>（三）架体高度</a:t>
            </a:r>
            <a:r>
              <a:rPr lang="en-US" altLang="zh-CN" kern="0">
                <a:solidFill>
                  <a:srgbClr val="080808"/>
                </a:solidFill>
              </a:rPr>
              <a:t>20m </a:t>
            </a:r>
            <a:r>
              <a:rPr lang="zh-CN" altLang="en-US" kern="0">
                <a:solidFill>
                  <a:srgbClr val="080808"/>
                </a:solidFill>
              </a:rPr>
              <a:t>及以上悬挑式脚手架工程。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971550" y="1484313"/>
            <a:ext cx="7056438" cy="2554287"/>
          </a:xfrm>
          <a:prstGeom prst="rect">
            <a:avLst/>
          </a:prstGeom>
          <a:noFill/>
          <a:ln w="9525">
            <a:noFill/>
            <a:miter lim="800000"/>
            <a:headEnd/>
            <a:tailEnd/>
          </a:ln>
        </p:spPr>
        <p:txBody>
          <a:bodyPr>
            <a:spAutoFit/>
          </a:bodyPr>
          <a:lstStyle/>
          <a:p>
            <a:pPr algn="ctr"/>
            <a:r>
              <a:rPr lang="zh-CN" altLang="en-US" sz="3200" b="1"/>
              <a:t>目     录</a:t>
            </a:r>
            <a:endParaRPr lang="en-US" altLang="zh-CN" sz="3200" b="1"/>
          </a:p>
          <a:p>
            <a:pPr algn="ctr"/>
            <a:endParaRPr lang="en-US" altLang="zh-CN" sz="3200" b="1"/>
          </a:p>
          <a:p>
            <a:r>
              <a:rPr lang="zh-CN" altLang="en-US" sz="3200" b="1"/>
              <a:t>一、当前存在的主要问题及原因分析</a:t>
            </a:r>
            <a:endParaRPr lang="en-US" altLang="zh-CN" sz="3200" b="1"/>
          </a:p>
          <a:p>
            <a:endParaRPr lang="en-US" altLang="zh-CN" sz="3200" b="1"/>
          </a:p>
          <a:p>
            <a:r>
              <a:rPr lang="zh-CN" altLang="en-US" sz="3200" b="1"/>
              <a:t>二、安全检查要点及技术要求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984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参加专家论证会的人员</a:t>
            </a:r>
            <a:endParaRPr lang="zh-CN" altLang="en-US" kern="0" dirty="0">
              <a:solidFill>
                <a:srgbClr val="080808"/>
              </a:solidFill>
            </a:endParaRPr>
          </a:p>
        </p:txBody>
      </p:sp>
      <p:graphicFrame>
        <p:nvGraphicFramePr>
          <p:cNvPr id="3" name="内容占位符 3"/>
          <p:cNvGraphicFramePr>
            <a:graphicFrameLocks/>
          </p:cNvGraphicFramePr>
          <p:nvPr/>
        </p:nvGraphicFramePr>
        <p:xfrm>
          <a:off x="599006" y="1489050"/>
          <a:ext cx="8059190" cy="4683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92150"/>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专家论证相关要求</a:t>
            </a:r>
          </a:p>
        </p:txBody>
      </p:sp>
      <p:sp>
        <p:nvSpPr>
          <p:cNvPr id="3" name="内容占位符 2"/>
          <p:cNvSpPr txBox="1">
            <a:spLocks/>
          </p:cNvSpPr>
          <p:nvPr/>
        </p:nvSpPr>
        <p:spPr bwMode="auto">
          <a:xfrm>
            <a:off x="500063" y="1500188"/>
            <a:ext cx="8229600" cy="3705225"/>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a:solidFill>
                  <a:srgbClr val="080808"/>
                </a:solidFill>
              </a:rPr>
              <a:t>第十条 </a:t>
            </a:r>
            <a:r>
              <a:rPr lang="zh-CN" altLang="en-US" kern="0">
                <a:solidFill>
                  <a:srgbClr val="080808"/>
                </a:solidFill>
              </a:rPr>
              <a:t>专家组成员应当由</a:t>
            </a:r>
            <a:r>
              <a:rPr lang="en-US" altLang="zh-CN" kern="0">
                <a:solidFill>
                  <a:srgbClr val="080808"/>
                </a:solidFill>
              </a:rPr>
              <a:t>5 </a:t>
            </a:r>
            <a:r>
              <a:rPr lang="zh-CN" altLang="en-US" kern="0">
                <a:solidFill>
                  <a:srgbClr val="080808"/>
                </a:solidFill>
              </a:rPr>
              <a:t>名及以上符合相关专业要求的专家组成。 </a:t>
            </a:r>
            <a:endParaRPr lang="en-US" altLang="zh-CN" kern="0">
              <a:solidFill>
                <a:srgbClr val="080808"/>
              </a:solidFill>
            </a:endParaRPr>
          </a:p>
          <a:p>
            <a:pPr>
              <a:buClr>
                <a:srgbClr val="5BBE4E"/>
              </a:buClr>
              <a:defRPr/>
            </a:pPr>
            <a:r>
              <a:rPr lang="zh-CN" altLang="en-US" b="1" kern="0">
                <a:solidFill>
                  <a:srgbClr val="080808"/>
                </a:solidFill>
              </a:rPr>
              <a:t>本项目参建各方的人员不得以专家身份参加专家论证会。</a:t>
            </a:r>
            <a:endParaRPr lang="en-US" altLang="zh-CN" b="1" kern="0">
              <a:solidFill>
                <a:srgbClr val="080808"/>
              </a:solidFill>
            </a:endParaRPr>
          </a:p>
          <a:p>
            <a:pPr>
              <a:buClr>
                <a:srgbClr val="5BBE4E"/>
              </a:buClr>
              <a:defRPr/>
            </a:pPr>
            <a:r>
              <a:rPr lang="zh-CN" altLang="en-US" b="1" kern="0">
                <a:solidFill>
                  <a:srgbClr val="080808"/>
                </a:solidFill>
              </a:rPr>
              <a:t>第十一条  </a:t>
            </a:r>
            <a:r>
              <a:rPr lang="zh-CN" altLang="en-US" kern="0">
                <a:solidFill>
                  <a:srgbClr val="080808"/>
                </a:solidFill>
              </a:rPr>
              <a:t>专项方案经论证后，专家组应当提交论证报告，对论证的内容提出明确的意见，并在论证报告上签字。该报告作为专项方案修改完善的指导意见。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684213" y="795338"/>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动态管理</a:t>
            </a:r>
            <a:endParaRPr lang="zh-CN" altLang="en-US" kern="0" dirty="0">
              <a:solidFill>
                <a:srgbClr val="080808"/>
              </a:solidFill>
            </a:endParaRPr>
          </a:p>
        </p:txBody>
      </p:sp>
      <p:sp>
        <p:nvSpPr>
          <p:cNvPr id="4" name="矩形 3"/>
          <p:cNvSpPr/>
          <p:nvPr/>
        </p:nvSpPr>
        <p:spPr>
          <a:xfrm>
            <a:off x="1042988" y="1858963"/>
            <a:ext cx="6913562" cy="2678112"/>
          </a:xfrm>
          <a:prstGeom prst="rect">
            <a:avLst/>
          </a:prstGeom>
        </p:spPr>
        <p:txBody>
          <a:bodyPr>
            <a:spAutoFit/>
          </a:bodyPr>
          <a:lstStyle/>
          <a:p>
            <a:pPr algn="just"/>
            <a:r>
              <a:rPr lang="zh-CN" altLang="zh-CN" sz="2400" b="1">
                <a:latin typeface="Calibri" pitchFamily="34" charset="0"/>
                <a:ea typeface="仿宋"/>
                <a:cs typeface="Times New Roman" pitchFamily="18" charset="0"/>
              </a:rPr>
              <a:t>项目级重要危险源管控措施：</a:t>
            </a:r>
          </a:p>
          <a:p>
            <a:pPr algn="just"/>
            <a:r>
              <a:rPr lang="en-US" altLang="zh-CN" sz="2400" b="1">
                <a:latin typeface="仿宋"/>
                <a:ea typeface="仿宋"/>
                <a:cs typeface="Times New Roman" pitchFamily="18" charset="0"/>
              </a:rPr>
              <a:t>   </a:t>
            </a:r>
            <a:r>
              <a:rPr lang="zh-CN" altLang="zh-CN" sz="2400" b="1">
                <a:latin typeface="Calibri" pitchFamily="34" charset="0"/>
                <a:ea typeface="仿宋"/>
                <a:cs typeface="Times New Roman" pitchFamily="18" charset="0"/>
              </a:rPr>
              <a:t>（一）项目编制专项施工方案并附危险因素清单，重要危险源危险因素清单见附件四；</a:t>
            </a:r>
          </a:p>
          <a:p>
            <a:pPr algn="just"/>
            <a:r>
              <a:rPr lang="zh-CN" altLang="zh-CN" sz="2400" b="1">
                <a:latin typeface="Calibri" pitchFamily="34" charset="0"/>
                <a:ea typeface="仿宋"/>
                <a:cs typeface="Times New Roman" pitchFamily="18" charset="0"/>
              </a:rPr>
              <a:t>（二）项目工程管理部门重点组织协调，并制定责任工程师负责，作业过程中跟踪指导；</a:t>
            </a:r>
          </a:p>
          <a:p>
            <a:pPr algn="just"/>
            <a:r>
              <a:rPr lang="zh-CN" altLang="zh-CN" sz="2400" b="1">
                <a:latin typeface="Calibri" pitchFamily="34" charset="0"/>
                <a:ea typeface="仿宋"/>
                <a:cs typeface="Times New Roman" pitchFamily="18" charset="0"/>
              </a:rPr>
              <a:t>（三）项目安全管理部日常重点监督检查；</a:t>
            </a:r>
          </a:p>
          <a:p>
            <a:pPr algn="just"/>
            <a:r>
              <a:rPr lang="zh-CN" altLang="zh-CN" sz="2400" b="1">
                <a:latin typeface="Calibri" pitchFamily="34" charset="0"/>
                <a:ea typeface="仿宋"/>
                <a:cs typeface="Times New Roman" pitchFamily="18" charset="0"/>
              </a:rPr>
              <a:t>（四）项目安全生产领导小组周检时重点检查。</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63713" y="1028700"/>
            <a:ext cx="5094287" cy="5324475"/>
          </a:xfrm>
          <a:prstGeom prst="rect">
            <a:avLst/>
          </a:prstGeom>
        </p:spPr>
        <p:txBody>
          <a:bodyPr>
            <a:spAutoFit/>
          </a:bodyPr>
          <a:lstStyle/>
          <a:p>
            <a:pPr algn="just"/>
            <a:r>
              <a:rPr lang="zh-CN" altLang="zh-CN" sz="2000" b="1">
                <a:latin typeface="Calibri" pitchFamily="34" charset="0"/>
                <a:ea typeface="仿宋"/>
                <a:cs typeface="Times New Roman" pitchFamily="18" charset="0"/>
              </a:rPr>
              <a:t>公司级重要危险源管控措施：</a:t>
            </a:r>
          </a:p>
          <a:p>
            <a:pPr algn="just"/>
            <a:r>
              <a:rPr lang="en-US" altLang="zh-CN" sz="2000" b="1">
                <a:latin typeface="仿宋"/>
                <a:ea typeface="仿宋"/>
                <a:cs typeface="Times New Roman" pitchFamily="18" charset="0"/>
              </a:rPr>
              <a:t>    </a:t>
            </a:r>
            <a:r>
              <a:rPr lang="zh-CN" altLang="zh-CN" sz="2000" b="1">
                <a:latin typeface="Calibri" pitchFamily="34" charset="0"/>
                <a:ea typeface="仿宋"/>
                <a:cs typeface="Times New Roman" pitchFamily="18" charset="0"/>
              </a:rPr>
              <a:t>（一）项目编制专项施工方案，附危险因素清单，按规定审批（需要专家论证的按规定组织论证）；</a:t>
            </a:r>
          </a:p>
          <a:p>
            <a:pPr algn="just"/>
            <a:r>
              <a:rPr lang="zh-CN" altLang="zh-CN" sz="2000" b="1">
                <a:latin typeface="Calibri" pitchFamily="34" charset="0"/>
                <a:ea typeface="仿宋"/>
                <a:cs typeface="Times New Roman" pitchFamily="18" charset="0"/>
              </a:rPr>
              <a:t>（二）项目编制专项安全事故应急处置方案；</a:t>
            </a:r>
          </a:p>
          <a:p>
            <a:pPr algn="just"/>
            <a:r>
              <a:rPr lang="zh-CN" altLang="zh-CN" sz="2000" b="1">
                <a:latin typeface="Calibri" pitchFamily="34" charset="0"/>
                <a:ea typeface="仿宋"/>
                <a:cs typeface="Times New Roman" pitchFamily="18" charset="0"/>
              </a:rPr>
              <a:t>（三）项目经理牵头组织协调，相关部门指定责任工程师负责，作业过程中跟踪指导；</a:t>
            </a:r>
          </a:p>
          <a:p>
            <a:pPr algn="just"/>
            <a:r>
              <a:rPr lang="zh-CN" altLang="zh-CN" sz="2000" b="1">
                <a:latin typeface="Calibri" pitchFamily="34" charset="0"/>
                <a:ea typeface="仿宋"/>
                <a:cs typeface="Times New Roman" pitchFamily="18" charset="0"/>
              </a:rPr>
              <a:t>（四）作业面安装远程视频监控；</a:t>
            </a:r>
          </a:p>
          <a:p>
            <a:pPr algn="just"/>
            <a:r>
              <a:rPr lang="zh-CN" altLang="zh-CN" sz="2000" b="1">
                <a:latin typeface="Calibri" pitchFamily="34" charset="0"/>
                <a:ea typeface="仿宋"/>
                <a:cs typeface="Times New Roman" pitchFamily="18" charset="0"/>
              </a:rPr>
              <a:t>（五）作业过程中安全员旁站监督，旁站监督记录见附表</a:t>
            </a:r>
            <a:r>
              <a:rPr lang="en-US" altLang="zh-CN" sz="2000" b="1">
                <a:latin typeface="Calibri" pitchFamily="34" charset="0"/>
                <a:ea typeface="仿宋"/>
                <a:cs typeface="Times New Roman" pitchFamily="18" charset="0"/>
              </a:rPr>
              <a:t>5</a:t>
            </a:r>
            <a:r>
              <a:rPr lang="zh-CN" altLang="zh-CN" sz="2000" b="1">
                <a:latin typeface="Calibri" pitchFamily="34" charset="0"/>
                <a:ea typeface="仿宋"/>
                <a:cs typeface="Times New Roman" pitchFamily="18" charset="0"/>
              </a:rPr>
              <a:t>；</a:t>
            </a:r>
          </a:p>
          <a:p>
            <a:pPr algn="just"/>
            <a:r>
              <a:rPr lang="zh-CN" altLang="zh-CN" sz="2000" b="1">
                <a:latin typeface="Calibri" pitchFamily="34" charset="0"/>
                <a:ea typeface="仿宋"/>
                <a:cs typeface="Times New Roman" pitchFamily="18" charset="0"/>
              </a:rPr>
              <a:t>（六）项目安全生产领导小组周检时重点检查，需要时组织专项检查；</a:t>
            </a:r>
          </a:p>
          <a:p>
            <a:pPr algn="just"/>
            <a:r>
              <a:rPr lang="zh-CN" altLang="zh-CN" sz="2000" b="1">
                <a:latin typeface="Calibri" pitchFamily="34" charset="0"/>
                <a:ea typeface="仿宋"/>
                <a:cs typeface="Times New Roman" pitchFamily="18" charset="0"/>
              </a:rPr>
              <a:t>（七）项目技术负责人牵头组织节点验收；</a:t>
            </a:r>
          </a:p>
          <a:p>
            <a:pPr algn="just"/>
            <a:r>
              <a:rPr lang="zh-CN" altLang="zh-CN" sz="2000" b="1">
                <a:latin typeface="Calibri" pitchFamily="34" charset="0"/>
                <a:ea typeface="仿宋"/>
                <a:cs typeface="Times New Roman" pitchFamily="18" charset="0"/>
              </a:rPr>
              <a:t>（八）公司月检时重点检查。</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7163" y="1125538"/>
            <a:ext cx="5761037" cy="5262562"/>
          </a:xfrm>
          <a:prstGeom prst="rect">
            <a:avLst/>
          </a:prstGeom>
        </p:spPr>
        <p:txBody>
          <a:bodyPr>
            <a:spAutoFit/>
          </a:bodyPr>
          <a:lstStyle/>
          <a:p>
            <a:pPr algn="just" fontAlgn="auto">
              <a:spcBef>
                <a:spcPts val="0"/>
              </a:spcBef>
              <a:spcAft>
                <a:spcPts val="0"/>
              </a:spcAft>
              <a:defRPr/>
            </a:pPr>
            <a:r>
              <a:rPr lang="en-US" altLang="zh-CN" sz="2400" kern="100" dirty="0">
                <a:latin typeface="仿宋"/>
                <a:ea typeface="+mn-ea"/>
                <a:cs typeface="Times New Roman"/>
              </a:rPr>
              <a:t> </a:t>
            </a:r>
            <a:r>
              <a:rPr lang="zh-CN" altLang="zh-CN" sz="2400" b="1" kern="100" dirty="0">
                <a:latin typeface="Calibri"/>
                <a:ea typeface="仿宋"/>
                <a:cs typeface="Times New Roman"/>
              </a:rPr>
              <a:t>局级重要危险源管控措施</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（一）项目编制专项施工方案，附危险因素清单，按规定审批（需要专家论证的按规定组织论证）；</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（二）项目编制专项安全事故应急预案；</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（三）项目经理牵头组织，制定实施计划，相关部门经理组织落实并跟踪指导；</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（四）作业面安装远程视频监控；</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（五）作业过程中安全员旁站监督；</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（六）项目安全生产领导小组周检时重点检查，并定期组织专项检查；</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（七）公司月检时重点检查；</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（八）局安全检查时重点检查。</a:t>
            </a:r>
            <a:endParaRPr lang="zh-CN" altLang="en-US" sz="2400" b="1" dirty="0">
              <a:latin typeface="+mn-lt"/>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2124075" y="692150"/>
            <a:ext cx="4308475" cy="558641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a:srcRect/>
          <a:stretch>
            <a:fillRect/>
          </a:stretch>
        </p:blipFill>
        <p:spPr bwMode="auto">
          <a:xfrm>
            <a:off x="2700338" y="949325"/>
            <a:ext cx="3684587" cy="522128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srcRect/>
          <a:stretch>
            <a:fillRect/>
          </a:stretch>
        </p:blipFill>
        <p:spPr bwMode="auto">
          <a:xfrm>
            <a:off x="2268538" y="901700"/>
            <a:ext cx="4743450" cy="547211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noChangeArrowheads="1"/>
          </p:cNvPicPr>
          <p:nvPr/>
        </p:nvPicPr>
        <p:blipFill>
          <a:blip r:embed="rId2"/>
          <a:srcRect/>
          <a:stretch>
            <a:fillRect/>
          </a:stretch>
        </p:blipFill>
        <p:spPr bwMode="auto">
          <a:xfrm>
            <a:off x="2339975" y="765175"/>
            <a:ext cx="4535488" cy="55435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4</a:t>
            </a:r>
            <a:r>
              <a:rPr lang="zh-CN" altLang="en-US" kern="0">
                <a:solidFill>
                  <a:srgbClr val="080808"/>
                </a:solidFill>
              </a:rPr>
              <a:t>、安全专项施工方案变更符合相关程序</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sz="2300" b="1" kern="0">
                <a:solidFill>
                  <a:srgbClr val="080808"/>
                </a:solidFill>
              </a:rPr>
              <a:t>第十四条 </a:t>
            </a:r>
            <a:r>
              <a:rPr lang="zh-CN" altLang="en-US" sz="2300" kern="0">
                <a:solidFill>
                  <a:srgbClr val="080808"/>
                </a:solidFill>
              </a:rPr>
              <a:t>施工单位应当严格按照专项方案组织施工，不得擅自修改、调整专项方案。如因设计、结构、外部环境等因素发生变化确需修改的，修改后的专项方案应当按本办法第八条重新审核。对于超过一定规模的危险性较大工程的专项方案，施工单位应当</a:t>
            </a:r>
            <a:r>
              <a:rPr lang="zh-CN" altLang="en-US" sz="2300" b="1" kern="0">
                <a:solidFill>
                  <a:srgbClr val="080808"/>
                </a:solidFill>
              </a:rPr>
              <a:t>重新</a:t>
            </a:r>
            <a:r>
              <a:rPr lang="zh-CN" altLang="en-US" sz="2300" kern="0">
                <a:solidFill>
                  <a:srgbClr val="080808"/>
                </a:solidFill>
              </a:rPr>
              <a:t>组织专家进行论证。</a:t>
            </a:r>
          </a:p>
        </p:txBody>
      </p:sp>
      <p:sp>
        <p:nvSpPr>
          <p:cNvPr id="6" name="右箭头 5"/>
          <p:cNvSpPr/>
          <p:nvPr/>
        </p:nvSpPr>
        <p:spPr>
          <a:xfrm>
            <a:off x="2357438" y="3500438"/>
            <a:ext cx="714375" cy="527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矩形 1"/>
          <p:cNvSpPr>
            <a:spLocks noChangeArrowheads="1"/>
          </p:cNvSpPr>
          <p:nvPr/>
        </p:nvSpPr>
        <p:spPr bwMode="auto">
          <a:xfrm>
            <a:off x="1116013" y="2890838"/>
            <a:ext cx="7343775" cy="584200"/>
          </a:xfrm>
          <a:prstGeom prst="rect">
            <a:avLst/>
          </a:prstGeom>
          <a:noFill/>
          <a:ln w="9525">
            <a:noFill/>
            <a:miter lim="800000"/>
            <a:headEnd/>
            <a:tailEnd/>
          </a:ln>
        </p:spPr>
        <p:txBody>
          <a:bodyPr>
            <a:spAutoFit/>
          </a:bodyPr>
          <a:lstStyle/>
          <a:p>
            <a:r>
              <a:rPr lang="zh-CN" altLang="en-US" sz="3200" b="1">
                <a:solidFill>
                  <a:srgbClr val="000000"/>
                </a:solidFill>
              </a:rPr>
              <a:t>一、当前存在的主要问题及原因分析</a:t>
            </a:r>
            <a:endParaRPr lang="en-US" altLang="zh-CN" sz="3200" b="1">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a:t>
            </a:r>
            <a:r>
              <a:rPr lang="zh-CN" altLang="en-US" kern="0">
                <a:solidFill>
                  <a:srgbClr val="080808"/>
                </a:solidFill>
              </a:rPr>
              <a:t>、安全技术交底齐全</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b="1" kern="0">
                <a:solidFill>
                  <a:srgbClr val="080808"/>
                </a:solidFill>
              </a:rPr>
              <a:t>第十五条 </a:t>
            </a:r>
            <a:r>
              <a:rPr lang="zh-CN" altLang="en-US" kern="0">
                <a:solidFill>
                  <a:srgbClr val="080808"/>
                </a:solidFill>
              </a:rPr>
              <a:t>专项方案实施前，编制人员或项目技术负责人应当向现场管理人员和作业人员进行安全技术交底。</a:t>
            </a:r>
          </a:p>
        </p:txBody>
      </p:sp>
      <p:sp>
        <p:nvSpPr>
          <p:cNvPr id="6" name="右箭头 5"/>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7"/>
          <p:cNvSpPr txBox="1">
            <a:spLocks/>
          </p:cNvSpPr>
          <p:nvPr/>
        </p:nvSpPr>
        <p:spPr bwMode="auto">
          <a:xfrm>
            <a:off x="457200" y="1295400"/>
            <a:ext cx="8229600" cy="4062413"/>
          </a:xfrm>
          <a:prstGeom prst="rect">
            <a:avLst/>
          </a:prstGeom>
          <a:noFill/>
          <a:ln>
            <a:solidFill>
              <a:srgbClr val="4AB1E4"/>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a:solidFill>
                  <a:srgbClr val="080808"/>
                </a:solidFill>
              </a:rPr>
              <a:t>第十六条 </a:t>
            </a:r>
            <a:r>
              <a:rPr lang="zh-CN" altLang="en-US" kern="0">
                <a:solidFill>
                  <a:srgbClr val="080808"/>
                </a:solidFill>
              </a:rPr>
              <a:t>施工单位应当指定专人对专项方案实施情况进行现场监督和按规定进行监测。发现不按照专项方案施工的，应当要求其立即整改；发现有危及人身安全紧急情况的，应当立即组织作业人员撤离危险区域。</a:t>
            </a:r>
          </a:p>
          <a:p>
            <a:pPr>
              <a:buClr>
                <a:srgbClr val="5BBE4E"/>
              </a:buClr>
              <a:defRPr/>
            </a:pPr>
            <a:r>
              <a:rPr lang="zh-CN" altLang="en-US" b="1" kern="0">
                <a:solidFill>
                  <a:srgbClr val="080808"/>
                </a:solidFill>
              </a:rPr>
              <a:t>施工单位技术负责人应当定期巡查专项方案实施情况。</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6</a:t>
            </a:r>
            <a:r>
              <a:rPr lang="zh-CN" altLang="en-US" kern="0">
                <a:solidFill>
                  <a:srgbClr val="080808"/>
                </a:solidFill>
              </a:rPr>
              <a:t>、验收资料齐全</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b="1" kern="0">
                <a:solidFill>
                  <a:srgbClr val="080808"/>
                </a:solidFill>
              </a:rPr>
              <a:t>第十七条 </a:t>
            </a:r>
            <a:r>
              <a:rPr lang="zh-CN" altLang="en-US" kern="0">
                <a:solidFill>
                  <a:srgbClr val="080808"/>
                </a:solidFill>
              </a:rPr>
              <a:t>对于按规定需要验收的危险性较大的分部分项工程，施工单位、监理单位应当组织有关人员进行验收。验收合格的，经施工单位</a:t>
            </a:r>
            <a:r>
              <a:rPr lang="zh-CN" altLang="en-US" b="1" kern="0">
                <a:solidFill>
                  <a:srgbClr val="080808"/>
                </a:solidFill>
              </a:rPr>
              <a:t>项目技术负责人</a:t>
            </a:r>
            <a:r>
              <a:rPr lang="zh-CN" altLang="en-US" kern="0">
                <a:solidFill>
                  <a:srgbClr val="080808"/>
                </a:solidFill>
              </a:rPr>
              <a:t>及</a:t>
            </a:r>
            <a:r>
              <a:rPr lang="zh-CN" altLang="en-US" b="1" kern="0">
                <a:solidFill>
                  <a:srgbClr val="080808"/>
                </a:solidFill>
              </a:rPr>
              <a:t>项目总监理工程师</a:t>
            </a:r>
            <a:r>
              <a:rPr lang="zh-CN" altLang="en-US" kern="0">
                <a:solidFill>
                  <a:srgbClr val="080808"/>
                </a:solidFill>
              </a:rPr>
              <a:t>签字后，方可进入下一道工序。</a:t>
            </a:r>
          </a:p>
        </p:txBody>
      </p:sp>
      <p:sp>
        <p:nvSpPr>
          <p:cNvPr id="6" name="右箭头 5"/>
          <p:cNvSpPr/>
          <p:nvPr/>
        </p:nvSpPr>
        <p:spPr>
          <a:xfrm>
            <a:off x="2357438" y="32131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7</a:t>
            </a:r>
            <a:r>
              <a:rPr lang="zh-CN" altLang="en-US" kern="0">
                <a:solidFill>
                  <a:srgbClr val="080808"/>
                </a:solidFill>
              </a:rPr>
              <a:t>、架体主要构配件有质量证明和检验报告</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zh-CN" altLang="en-US" sz="2200" kern="0">
                <a:solidFill>
                  <a:srgbClr val="080808"/>
                </a:solidFill>
              </a:rPr>
              <a:t>架体主要构配件的质量证明和检验报告包括：（</a:t>
            </a:r>
            <a:r>
              <a:rPr lang="en-US" altLang="zh-CN" sz="2200" kern="0">
                <a:solidFill>
                  <a:srgbClr val="080808"/>
                </a:solidFill>
              </a:rPr>
              <a:t>1</a:t>
            </a:r>
            <a:r>
              <a:rPr lang="zh-CN" altLang="en-US" sz="2200" kern="0">
                <a:solidFill>
                  <a:srgbClr val="080808"/>
                </a:solidFill>
              </a:rPr>
              <a:t>）模架构配件原材料质量证明书；（</a:t>
            </a:r>
            <a:r>
              <a:rPr lang="en-US" altLang="zh-CN" sz="2200" kern="0">
                <a:solidFill>
                  <a:srgbClr val="080808"/>
                </a:solidFill>
              </a:rPr>
              <a:t>2</a:t>
            </a:r>
            <a:r>
              <a:rPr lang="zh-CN" altLang="en-US" sz="2200" kern="0">
                <a:solidFill>
                  <a:srgbClr val="080808"/>
                </a:solidFill>
              </a:rPr>
              <a:t>）</a:t>
            </a:r>
            <a:r>
              <a:rPr lang="zh-CN" altLang="en-US" sz="2200" b="1" kern="0">
                <a:solidFill>
                  <a:srgbClr val="080808"/>
                </a:solidFill>
              </a:rPr>
              <a:t>扣件性能复试报告（强条</a:t>
            </a:r>
            <a:r>
              <a:rPr lang="en-US" altLang="zh-CN" sz="2200" b="1" kern="0">
                <a:solidFill>
                  <a:srgbClr val="080808"/>
                </a:solidFill>
              </a:rPr>
              <a:t>8.1.4</a:t>
            </a:r>
            <a:r>
              <a:rPr lang="zh-CN" altLang="en-US" sz="2200" b="1" kern="0">
                <a:solidFill>
                  <a:srgbClr val="080808"/>
                </a:solidFill>
              </a:rPr>
              <a:t>）</a:t>
            </a:r>
            <a:r>
              <a:rPr lang="zh-CN" altLang="en-US" sz="2200" kern="0">
                <a:solidFill>
                  <a:srgbClr val="080808"/>
                </a:solidFill>
              </a:rPr>
              <a:t>；（</a:t>
            </a:r>
            <a:r>
              <a:rPr lang="en-US" altLang="zh-CN" sz="2200" kern="0">
                <a:solidFill>
                  <a:srgbClr val="080808"/>
                </a:solidFill>
              </a:rPr>
              <a:t>3</a:t>
            </a:r>
            <a:r>
              <a:rPr lang="zh-CN" altLang="en-US" sz="2200" kern="0">
                <a:solidFill>
                  <a:srgbClr val="080808"/>
                </a:solidFill>
              </a:rPr>
              <a:t>）可调顶托性能试验报告；（</a:t>
            </a:r>
            <a:r>
              <a:rPr lang="en-US" altLang="zh-CN" sz="2200" kern="0">
                <a:solidFill>
                  <a:srgbClr val="080808"/>
                </a:solidFill>
              </a:rPr>
              <a:t>4</a:t>
            </a:r>
            <a:r>
              <a:rPr lang="zh-CN" altLang="en-US" sz="2200" kern="0">
                <a:solidFill>
                  <a:srgbClr val="080808"/>
                </a:solidFill>
              </a:rPr>
              <a:t>）盘销式钢管脚手架整体试验报告；（</a:t>
            </a:r>
            <a:r>
              <a:rPr lang="en-US" altLang="zh-CN" sz="2200" kern="0">
                <a:solidFill>
                  <a:srgbClr val="080808"/>
                </a:solidFill>
              </a:rPr>
              <a:t>5</a:t>
            </a:r>
            <a:r>
              <a:rPr lang="zh-CN" altLang="en-US" sz="2200" kern="0">
                <a:solidFill>
                  <a:srgbClr val="080808"/>
                </a:solidFill>
              </a:rPr>
              <a:t>）爬模架中锥形承载接头、承载螺栓、挂钩连接座、导轨、防坠爬升器等重要受力部件的性能复试报告；（</a:t>
            </a:r>
            <a:r>
              <a:rPr lang="en-US" altLang="zh-CN" sz="2200" kern="0">
                <a:solidFill>
                  <a:srgbClr val="080808"/>
                </a:solidFill>
              </a:rPr>
              <a:t>6</a:t>
            </a:r>
            <a:r>
              <a:rPr lang="zh-CN" altLang="en-US" sz="2200" kern="0">
                <a:solidFill>
                  <a:srgbClr val="080808"/>
                </a:solidFill>
              </a:rPr>
              <a:t>）爬模架产品的住建部鉴定或验收证书。</a:t>
            </a:r>
          </a:p>
        </p:txBody>
      </p:sp>
      <p:sp>
        <p:nvSpPr>
          <p:cNvPr id="6" name="右箭头 5"/>
          <p:cNvSpPr/>
          <p:nvPr/>
        </p:nvSpPr>
        <p:spPr>
          <a:xfrm>
            <a:off x="2357438" y="34290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92150"/>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扣件复试</a:t>
            </a:r>
          </a:p>
        </p:txBody>
      </p:sp>
      <p:sp>
        <p:nvSpPr>
          <p:cNvPr id="3" name="内容占位符 7"/>
          <p:cNvSpPr txBox="1">
            <a:spLocks/>
          </p:cNvSpPr>
          <p:nvPr/>
        </p:nvSpPr>
        <p:spPr bwMode="auto">
          <a:xfrm>
            <a:off x="457200" y="1295400"/>
            <a:ext cx="8229600" cy="470535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a:t>
            </a:r>
            <a:r>
              <a:rPr lang="zh-CN" altLang="en-US" kern="0">
                <a:solidFill>
                  <a:srgbClr val="080808"/>
                </a:solidFill>
              </a:rPr>
              <a:t>建筑施工扣件式钢管脚手架安全技术规范</a:t>
            </a:r>
            <a:r>
              <a:rPr lang="en-US" altLang="zh-CN" kern="0">
                <a:solidFill>
                  <a:srgbClr val="080808"/>
                </a:solidFill>
              </a:rPr>
              <a:t>》</a:t>
            </a:r>
            <a:r>
              <a:rPr lang="zh-CN" altLang="en-US" kern="0">
                <a:solidFill>
                  <a:srgbClr val="080808"/>
                </a:solidFill>
              </a:rPr>
              <a:t>（</a:t>
            </a:r>
            <a:r>
              <a:rPr lang="en-US" altLang="zh-CN" kern="0">
                <a:solidFill>
                  <a:srgbClr val="080808"/>
                </a:solidFill>
              </a:rPr>
              <a:t>JGJ130-2011</a:t>
            </a:r>
            <a:r>
              <a:rPr lang="zh-CN" altLang="en-US" kern="0">
                <a:solidFill>
                  <a:srgbClr val="080808"/>
                </a:solidFill>
              </a:rPr>
              <a:t>）</a:t>
            </a:r>
            <a:r>
              <a:rPr lang="en-US" altLang="zh-CN" kern="0">
                <a:solidFill>
                  <a:srgbClr val="080808"/>
                </a:solidFill>
              </a:rPr>
              <a:t>8.1.4</a:t>
            </a:r>
            <a:r>
              <a:rPr lang="zh-CN" altLang="en-US" kern="0">
                <a:solidFill>
                  <a:srgbClr val="080808"/>
                </a:solidFill>
              </a:rPr>
              <a:t>条，</a:t>
            </a:r>
            <a:r>
              <a:rPr lang="en-US" altLang="zh-CN" kern="0">
                <a:solidFill>
                  <a:srgbClr val="080808"/>
                </a:solidFill>
              </a:rPr>
              <a:t> </a:t>
            </a:r>
            <a:r>
              <a:rPr lang="zh-CN" altLang="en-US" kern="0">
                <a:solidFill>
                  <a:srgbClr val="080808"/>
                </a:solidFill>
              </a:rPr>
              <a:t>扣件进入施工现场应检查产品合格证，并应进行</a:t>
            </a:r>
            <a:r>
              <a:rPr lang="zh-CN" altLang="en-US" b="1" kern="0">
                <a:solidFill>
                  <a:srgbClr val="080808"/>
                </a:solidFill>
              </a:rPr>
              <a:t>抽样复试</a:t>
            </a:r>
            <a:r>
              <a:rPr lang="zh-CN" altLang="en-US" kern="0">
                <a:solidFill>
                  <a:srgbClr val="080808"/>
                </a:solidFill>
              </a:rPr>
              <a:t>，技术性能应符合现行国家标准</a:t>
            </a:r>
            <a:r>
              <a:rPr lang="en-US" altLang="zh-CN" kern="0">
                <a:solidFill>
                  <a:srgbClr val="080808"/>
                </a:solidFill>
              </a:rPr>
              <a:t>《</a:t>
            </a:r>
            <a:r>
              <a:rPr lang="zh-CN" altLang="en-US" kern="0">
                <a:solidFill>
                  <a:srgbClr val="080808"/>
                </a:solidFill>
              </a:rPr>
              <a:t>钢管脚手架扣件</a:t>
            </a:r>
            <a:r>
              <a:rPr lang="en-US" altLang="zh-CN" kern="0">
                <a:solidFill>
                  <a:srgbClr val="080808"/>
                </a:solidFill>
              </a:rPr>
              <a:t>》GB 15831</a:t>
            </a:r>
            <a:r>
              <a:rPr lang="zh-CN" altLang="en-US" kern="0">
                <a:solidFill>
                  <a:srgbClr val="080808"/>
                </a:solidFill>
              </a:rPr>
              <a:t>的规定。扣件在使用前应逐个挑选，有裂缝、变形、螺栓出现滑丝的严禁使用。</a:t>
            </a:r>
          </a:p>
          <a:p>
            <a:pPr>
              <a:buClr>
                <a:srgbClr val="5BBE4E"/>
              </a:buClr>
              <a:defRPr/>
            </a:pPr>
            <a:r>
              <a:rPr lang="zh-CN" altLang="en-US" kern="0">
                <a:solidFill>
                  <a:srgbClr val="080808"/>
                </a:solidFill>
              </a:rPr>
              <a:t>复试主要包括外观、抗滑性能试验和抗破坏性能试验。</a:t>
            </a:r>
            <a:endParaRPr lang="en-US" altLang="zh-CN" kern="0">
              <a:solidFill>
                <a:srgbClr val="080808"/>
              </a:solidFill>
            </a:endParaRPr>
          </a:p>
          <a:p>
            <a:pPr>
              <a:buClr>
                <a:srgbClr val="5BBE4E"/>
              </a:buClr>
              <a:defRPr/>
            </a:pPr>
            <a:r>
              <a:rPr lang="zh-CN" altLang="en-US" kern="0">
                <a:solidFill>
                  <a:srgbClr val="080808"/>
                </a:solidFill>
              </a:rPr>
              <a:t>复试样品数量根据验收批量确定，每次</a:t>
            </a:r>
            <a:r>
              <a:rPr lang="en-US" altLang="zh-CN" kern="0">
                <a:solidFill>
                  <a:srgbClr val="080808"/>
                </a:solidFill>
              </a:rPr>
              <a:t>8-20</a:t>
            </a:r>
            <a:r>
              <a:rPr lang="zh-CN" altLang="en-US" kern="0">
                <a:solidFill>
                  <a:srgbClr val="080808"/>
                </a:solidFill>
              </a:rPr>
              <a:t>个；当批量超过</a:t>
            </a:r>
            <a:r>
              <a:rPr lang="en-US" altLang="zh-CN" kern="0">
                <a:solidFill>
                  <a:srgbClr val="080808"/>
                </a:solidFill>
              </a:rPr>
              <a:t>10000</a:t>
            </a:r>
            <a:r>
              <a:rPr lang="zh-CN" altLang="en-US" kern="0">
                <a:solidFill>
                  <a:srgbClr val="080808"/>
                </a:solidFill>
              </a:rPr>
              <a:t>件，超过部分应做另一批验收。</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bwMode="auto">
          <a:xfrm>
            <a:off x="500063" y="795338"/>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扣件试验标准</a:t>
            </a:r>
            <a:endParaRPr lang="zh-CN" altLang="en-US" kern="0" dirty="0">
              <a:solidFill>
                <a:srgbClr val="080808"/>
              </a:solidFill>
            </a:endParaRPr>
          </a:p>
        </p:txBody>
      </p:sp>
      <p:graphicFrame>
        <p:nvGraphicFramePr>
          <p:cNvPr id="3" name="Group 2"/>
          <p:cNvGraphicFramePr>
            <a:graphicFrameLocks/>
          </p:cNvGraphicFramePr>
          <p:nvPr/>
        </p:nvGraphicFramePr>
        <p:xfrm>
          <a:off x="500063" y="1655763"/>
          <a:ext cx="8229600" cy="4067175"/>
        </p:xfrm>
        <a:graphic>
          <a:graphicData uri="http://schemas.openxmlformats.org/drawingml/2006/table">
            <a:tbl>
              <a:tblPr/>
              <a:tblGrid>
                <a:gridCol w="2977759">
                  <a:extLst>
                    <a:ext uri="{9D8B030D-6E8A-4147-A177-3AD203B41FA5}">
                      <a16:colId xmlns:a16="http://schemas.microsoft.com/office/drawing/2014/main" val="20000"/>
                    </a:ext>
                  </a:extLst>
                </a:gridCol>
                <a:gridCol w="2787093">
                  <a:extLst>
                    <a:ext uri="{9D8B030D-6E8A-4147-A177-3AD203B41FA5}">
                      <a16:colId xmlns:a16="http://schemas.microsoft.com/office/drawing/2014/main" val="20001"/>
                    </a:ext>
                  </a:extLst>
                </a:gridCol>
                <a:gridCol w="2464748">
                  <a:extLst>
                    <a:ext uri="{9D8B030D-6E8A-4147-A177-3AD203B41FA5}">
                      <a16:colId xmlns:a16="http://schemas.microsoft.com/office/drawing/2014/main" val="20002"/>
                    </a:ext>
                  </a:extLst>
                </a:gridCol>
              </a:tblGrid>
              <a:tr h="481049">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标准要求</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7239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直角扣件，试验时螺栓扭力矩为</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40</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a:ln>
                            <a:noFill/>
                          </a:ln>
                          <a:solidFill>
                            <a:schemeClr val="tx1"/>
                          </a:solidFill>
                          <a:effectLst/>
                          <a:latin typeface="+mn-lt"/>
                          <a:ea typeface="宋体" pitchFamily="2" charset="-122"/>
                        </a:rPr>
                        <a:t>·</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m</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旋转扣件，试验时螺栓扭力矩为</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40</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a:ln>
                            <a:noFill/>
                          </a:ln>
                          <a:solidFill>
                            <a:schemeClr val="tx1"/>
                          </a:solidFill>
                          <a:effectLst/>
                          <a:latin typeface="Arial"/>
                          <a:ea typeface="宋体" pitchFamily="2" charset="-122"/>
                        </a:rPr>
                        <a:t>·</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m </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对接扣件，试验时螺栓扭力矩为</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40</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a:ln>
                            <a:noFill/>
                          </a:ln>
                          <a:solidFill>
                            <a:schemeClr val="tx1"/>
                          </a:solidFill>
                          <a:effectLst/>
                          <a:latin typeface="+mn-lt"/>
                          <a:ea typeface="宋体" pitchFamily="2" charset="-122"/>
                        </a:rPr>
                        <a:t>·</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m</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extLst>
                  <a:ext uri="{0D108BD9-81ED-4DB2-BD59-A6C34878D82A}">
                    <a16:rowId xmlns:a16="http://schemas.microsoft.com/office/drawing/2014/main" val="10001"/>
                  </a:ext>
                </a:extLst>
              </a:tr>
              <a:tr h="718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当</a:t>
                      </a: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=7.0k</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a:ln>
                            <a:noFill/>
                          </a:ln>
                          <a:solidFill>
                            <a:schemeClr val="tx1"/>
                          </a:solidFill>
                          <a:effectLst/>
                          <a:latin typeface="Times New Roman" pitchFamily="18" charset="0"/>
                          <a:ea typeface="宋体" pitchFamily="2" charset="-122"/>
                        </a:rPr>
                        <a:t>1</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≤7.0mm </a:t>
                      </a: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当</a:t>
                      </a: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=7.0k</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a:ln>
                            <a:noFill/>
                          </a:ln>
                          <a:solidFill>
                            <a:schemeClr val="tx1"/>
                          </a:solidFill>
                          <a:effectLst/>
                          <a:latin typeface="Times New Roman" pitchFamily="18" charset="0"/>
                          <a:ea typeface="宋体" pitchFamily="2" charset="-122"/>
                        </a:rPr>
                        <a:t>1</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≤7.0mm </a:t>
                      </a: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extLst>
                  <a:ext uri="{0D108BD9-81ED-4DB2-BD59-A6C34878D82A}">
                    <a16:rowId xmlns:a16="http://schemas.microsoft.com/office/drawing/2014/main" val="10002"/>
                  </a:ext>
                </a:extLst>
              </a:tr>
              <a:tr h="71443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=10.0k</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a:ln>
                            <a:noFill/>
                          </a:ln>
                          <a:solidFill>
                            <a:schemeClr val="tx1"/>
                          </a:solidFill>
                          <a:effectLst/>
                          <a:latin typeface="Times New Roman" pitchFamily="18" charset="0"/>
                          <a:ea typeface="宋体" pitchFamily="2" charset="-122"/>
                        </a:rPr>
                        <a:t>2</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≤0.5mm</a:t>
                      </a: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=10.0k</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a:ln>
                            <a:noFill/>
                          </a:ln>
                          <a:solidFill>
                            <a:schemeClr val="tx1"/>
                          </a:solidFill>
                          <a:effectLst/>
                          <a:latin typeface="Times New Roman" pitchFamily="18" charset="0"/>
                          <a:ea typeface="宋体" pitchFamily="2" charset="-122"/>
                        </a:rPr>
                        <a:t>2</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≤0.5mm</a:t>
                      </a: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=4.0k</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Δ≤2.0mm</a:t>
                      </a: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extLst>
                  <a:ext uri="{0D108BD9-81ED-4DB2-BD59-A6C34878D82A}">
                    <a16:rowId xmlns:a16="http://schemas.microsoft.com/office/drawing/2014/main" val="10003"/>
                  </a:ext>
                </a:extLst>
              </a:tr>
              <a:tr h="7858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=25.0k</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时各部位不得破坏</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=17.0k</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时各部位不得破坏</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　</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extLst>
                  <a:ext uri="{0D108BD9-81ED-4DB2-BD59-A6C34878D82A}">
                    <a16:rowId xmlns:a16="http://schemas.microsoft.com/office/drawing/2014/main" val="10004"/>
                  </a:ext>
                </a:extLst>
              </a:tr>
              <a:tr h="64299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当</a:t>
                      </a:r>
                      <a:r>
                        <a:rPr kumimoji="0" lang="en-US" altLang="zh-CN" sz="1600" b="1" i="1" u="none" strike="noStrike" cap="none" normalizeH="0" baseline="0" dirty="0">
                          <a:ln>
                            <a:noFill/>
                          </a:ln>
                          <a:solidFill>
                            <a:schemeClr val="tx1"/>
                          </a:solidFill>
                          <a:effectLst/>
                          <a:latin typeface="Times New Roman" pitchFamily="18" charset="0"/>
                          <a:ea typeface="宋体" pitchFamily="2" charset="-122"/>
                        </a:rPr>
                        <a:t>M</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=900</a:t>
                      </a:r>
                      <a:r>
                        <a:rPr kumimoji="0" lang="en-US" altLang="zh-CN" sz="1600" b="1" i="0" u="none" strike="noStrike" cap="none" normalizeH="0" baseline="0" dirty="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a:ln>
                            <a:noFill/>
                          </a:ln>
                          <a:solidFill>
                            <a:schemeClr val="tx1"/>
                          </a:solidFill>
                          <a:effectLst/>
                          <a:latin typeface="+mn-lt"/>
                          <a:ea typeface="宋体" pitchFamily="2" charset="-122"/>
                        </a:rPr>
                        <a:t>·</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m</a:t>
                      </a: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时</a:t>
                      </a:r>
                      <a:r>
                        <a:rPr kumimoji="0" lang="en-US" altLang="zh-CN" sz="1600" b="0" i="1" u="none" strike="noStrike" cap="none" normalizeH="0" baseline="0" dirty="0">
                          <a:ln>
                            <a:noFill/>
                          </a:ln>
                          <a:solidFill>
                            <a:schemeClr val="tx1"/>
                          </a:solidFill>
                          <a:effectLst/>
                          <a:latin typeface="Times New Roman" pitchFamily="18" charset="0"/>
                          <a:ea typeface="宋体" pitchFamily="2" charset="-122"/>
                        </a:rPr>
                        <a:t>θ</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rPr>
                        <a:t>≤4.0</a:t>
                      </a:r>
                      <a:r>
                        <a:rPr kumimoji="0" lang="en-US" altLang="zh-CN" sz="1600" b="0" i="0" u="none" strike="noStrike" cap="none" normalizeH="0" baseline="0" dirty="0">
                          <a:ln>
                            <a:noFill/>
                          </a:ln>
                          <a:solidFill>
                            <a:schemeClr val="tx1"/>
                          </a:solidFill>
                          <a:effectLst/>
                          <a:latin typeface="+mn-lt"/>
                          <a:ea typeface="宋体" pitchFamily="2" charset="-122"/>
                        </a:rPr>
                        <a:t>º</a:t>
                      </a: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pitchFamily="18" charset="0"/>
                          <a:ea typeface="宋体" pitchFamily="2" charset="-122"/>
                        </a:rPr>
                        <a:t>　</a:t>
                      </a:r>
                      <a:endParaRPr kumimoji="0" lang="zh-CN" altLang="en-US" sz="1600" b="0" i="0" u="none" strike="noStrike" cap="none" normalizeH="0" baseline="0" dirty="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80962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扣件试验</a:t>
            </a:r>
            <a:endParaRPr lang="zh-CN" altLang="en-US" kern="0" dirty="0">
              <a:solidFill>
                <a:srgbClr val="080808"/>
              </a:solidFill>
            </a:endParaRPr>
          </a:p>
        </p:txBody>
      </p:sp>
      <p:pic>
        <p:nvPicPr>
          <p:cNvPr id="51202" name="Picture 5" descr="DSC00367"/>
          <p:cNvPicPr>
            <a:picLocks noChangeAspect="1" noChangeArrowheads="1"/>
          </p:cNvPicPr>
          <p:nvPr/>
        </p:nvPicPr>
        <p:blipFill>
          <a:blip r:embed="rId2"/>
          <a:srcRect/>
          <a:stretch>
            <a:fillRect/>
          </a:stretch>
        </p:blipFill>
        <p:spPr bwMode="auto">
          <a:xfrm>
            <a:off x="1214438" y="1557338"/>
            <a:ext cx="6453187" cy="484028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DSC00368"/>
          <p:cNvPicPr>
            <a:picLocks noChangeAspect="1" noChangeArrowheads="1"/>
          </p:cNvPicPr>
          <p:nvPr/>
        </p:nvPicPr>
        <p:blipFill>
          <a:blip r:embed="rId2"/>
          <a:srcRect/>
          <a:stretch>
            <a:fillRect/>
          </a:stretch>
        </p:blipFill>
        <p:spPr bwMode="auto">
          <a:xfrm>
            <a:off x="1214438" y="1143000"/>
            <a:ext cx="6705600" cy="5029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DSC00370"/>
          <p:cNvPicPr>
            <a:picLocks noChangeAspect="1" noChangeArrowheads="1"/>
          </p:cNvPicPr>
          <p:nvPr/>
        </p:nvPicPr>
        <p:blipFill>
          <a:blip r:embed="rId2"/>
          <a:srcRect/>
          <a:stretch>
            <a:fillRect/>
          </a:stretch>
        </p:blipFill>
        <p:spPr bwMode="auto">
          <a:xfrm>
            <a:off x="1214438" y="1214438"/>
            <a:ext cx="6705600" cy="50292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DSC00373"/>
          <p:cNvPicPr>
            <a:picLocks noChangeAspect="1" noChangeArrowheads="1"/>
          </p:cNvPicPr>
          <p:nvPr/>
        </p:nvPicPr>
        <p:blipFill>
          <a:blip r:embed="rId2"/>
          <a:srcRect/>
          <a:stretch>
            <a:fillRect/>
          </a:stretch>
        </p:blipFill>
        <p:spPr bwMode="auto">
          <a:xfrm>
            <a:off x="1214438" y="1143000"/>
            <a:ext cx="6705600" cy="5029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960438" y="868363"/>
            <a:ext cx="3600450" cy="523875"/>
          </a:xfrm>
          <a:prstGeom prst="rect">
            <a:avLst/>
          </a:prstGeom>
          <a:noFill/>
          <a:ln w="9525">
            <a:noFill/>
            <a:miter lim="800000"/>
            <a:headEnd/>
            <a:tailEnd/>
          </a:ln>
        </p:spPr>
        <p:txBody>
          <a:bodyPr>
            <a:spAutoFit/>
          </a:bodyPr>
          <a:lstStyle/>
          <a:p>
            <a:r>
              <a:rPr lang="en-US" altLang="zh-CN" sz="2800" b="1"/>
              <a:t>1</a:t>
            </a:r>
            <a:r>
              <a:rPr lang="zh-CN" altLang="en-US" sz="2800" b="1"/>
              <a:t>、模板支架</a:t>
            </a:r>
          </a:p>
        </p:txBody>
      </p:sp>
      <p:graphicFrame>
        <p:nvGraphicFramePr>
          <p:cNvPr id="3" name="表格 2"/>
          <p:cNvGraphicFramePr>
            <a:graphicFrameLocks noGrp="1"/>
          </p:cNvGraphicFramePr>
          <p:nvPr/>
        </p:nvGraphicFramePr>
        <p:xfrm>
          <a:off x="539750" y="1392238"/>
          <a:ext cx="8208963" cy="4830762"/>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530472">
                <a:tc rowSpan="2">
                  <a:txBody>
                    <a:bodyPr/>
                    <a:lstStyle/>
                    <a:p>
                      <a:endParaRPr lang="en-US" altLang="zh-CN" b="1" baseline="0" dirty="0">
                        <a:solidFill>
                          <a:schemeClr val="tx1"/>
                        </a:solidFill>
                      </a:endParaRPr>
                    </a:p>
                    <a:p>
                      <a:r>
                        <a:rPr lang="zh-CN" altLang="en-US" b="1" baseline="0" dirty="0">
                          <a:solidFill>
                            <a:schemeClr val="tx1"/>
                          </a:solidFill>
                        </a:rPr>
                        <a:t>序号</a:t>
                      </a:r>
                    </a:p>
                  </a:txBody>
                  <a:tcPr/>
                </a:tc>
                <a:tc rowSpan="2">
                  <a:txBody>
                    <a:bodyPr/>
                    <a:lstStyle/>
                    <a:p>
                      <a:pPr algn="ctr"/>
                      <a:endParaRPr lang="en-US" altLang="zh-CN" b="1" baseline="0" dirty="0">
                        <a:solidFill>
                          <a:schemeClr val="tx1"/>
                        </a:solidFill>
                      </a:endParaRPr>
                    </a:p>
                    <a:p>
                      <a:pPr algn="ctr"/>
                      <a:r>
                        <a:rPr lang="zh-CN" altLang="en-US" b="1" baseline="0" dirty="0">
                          <a:solidFill>
                            <a:schemeClr val="tx1"/>
                          </a:solidFill>
                        </a:rPr>
                        <a:t>内  容</a:t>
                      </a:r>
                    </a:p>
                  </a:txBody>
                  <a:tcPr/>
                </a:tc>
                <a:tc gridSpan="4">
                  <a:txBody>
                    <a:bodyPr/>
                    <a:lstStyle/>
                    <a:p>
                      <a:r>
                        <a:rPr lang="zh-CN" altLang="en-US" b="1" baseline="0" dirty="0">
                          <a:solidFill>
                            <a:schemeClr val="tx1"/>
                          </a:solidFill>
                        </a:rPr>
                        <a:t>缺陷率（</a:t>
                      </a:r>
                      <a:r>
                        <a:rPr lang="en-US" altLang="zh-CN" b="1" baseline="0" dirty="0">
                          <a:solidFill>
                            <a:schemeClr val="tx1"/>
                          </a:solidFill>
                        </a:rPr>
                        <a:t>%</a:t>
                      </a:r>
                      <a:r>
                        <a:rPr lang="zh-CN" altLang="en-US" b="1" baseline="0" dirty="0">
                          <a:solidFill>
                            <a:schemeClr val="tx1"/>
                          </a:solidFill>
                        </a:rPr>
                        <a:t>）</a:t>
                      </a:r>
                    </a:p>
                  </a:txBody>
                  <a:tcPr/>
                </a:tc>
                <a:tc hMerge="1">
                  <a:txBody>
                    <a:bodyPr/>
                    <a:lstStyle/>
                    <a:p>
                      <a:endParaRPr lang="zh-CN" altLang="en-US" baseline="0" dirty="0">
                        <a:solidFill>
                          <a:schemeClr val="tx1"/>
                        </a:solidFill>
                      </a:endParaRPr>
                    </a:p>
                  </a:txBody>
                  <a:tcPr/>
                </a:tc>
                <a:tc hMerge="1">
                  <a:txBody>
                    <a:bodyPr/>
                    <a:lstStyle/>
                    <a:p>
                      <a:endParaRPr lang="zh-CN" altLang="en-US" baseline="0" dirty="0">
                        <a:solidFill>
                          <a:schemeClr val="tx1"/>
                        </a:solidFill>
                      </a:endParaRPr>
                    </a:p>
                  </a:txBody>
                  <a:tcPr/>
                </a:tc>
                <a:tc hMerge="1">
                  <a:txBody>
                    <a:bodyPr/>
                    <a:lstStyle/>
                    <a:p>
                      <a:endParaRPr lang="zh-CN" altLang="en-US" baseline="0">
                        <a:solidFill>
                          <a:schemeClr val="tx1"/>
                        </a:solidFill>
                      </a:endParaRPr>
                    </a:p>
                  </a:txBody>
                  <a:tcPr/>
                </a:tc>
                <a:extLst>
                  <a:ext uri="{0D108BD9-81ED-4DB2-BD59-A6C34878D82A}">
                    <a16:rowId xmlns:a16="http://schemas.microsoft.com/office/drawing/2014/main" val="10000"/>
                  </a:ext>
                </a:extLst>
              </a:tr>
              <a:tr h="570053">
                <a:tc vMerge="1">
                  <a:txBody>
                    <a:bodyPr/>
                    <a:lstStyle/>
                    <a:p>
                      <a:endParaRPr lang="zh-CN" altLang="en-US" baseline="0" dirty="0">
                        <a:solidFill>
                          <a:schemeClr val="tx1"/>
                        </a:solidFill>
                      </a:endParaRPr>
                    </a:p>
                  </a:txBody>
                  <a:tcPr/>
                </a:tc>
                <a:tc vMerge="1">
                  <a:txBody>
                    <a:bodyPr/>
                    <a:lstStyle/>
                    <a:p>
                      <a:endParaRPr lang="zh-CN" altLang="en-US" baseline="0" dirty="0">
                        <a:solidFill>
                          <a:schemeClr val="tx1"/>
                        </a:solidFill>
                      </a:endParaRPr>
                    </a:p>
                  </a:txBody>
                  <a:tcPr/>
                </a:tc>
                <a:tc>
                  <a:txBody>
                    <a:bodyPr/>
                    <a:lstStyle/>
                    <a:p>
                      <a:r>
                        <a:rPr lang="en-US" altLang="zh-CN" b="1" baseline="0" dirty="0">
                          <a:solidFill>
                            <a:schemeClr val="tx1"/>
                          </a:solidFill>
                        </a:rPr>
                        <a:t>2013</a:t>
                      </a:r>
                      <a:r>
                        <a:rPr lang="zh-CN" altLang="en-US" b="1" baseline="0" dirty="0">
                          <a:solidFill>
                            <a:schemeClr val="tx1"/>
                          </a:solidFill>
                        </a:rPr>
                        <a:t>年上</a:t>
                      </a:r>
                    </a:p>
                  </a:txBody>
                  <a:tcPr/>
                </a:tc>
                <a:tc>
                  <a:txBody>
                    <a:bodyPr/>
                    <a:lstStyle/>
                    <a:p>
                      <a:r>
                        <a:rPr lang="en-US" altLang="zh-CN" b="1" baseline="0" dirty="0">
                          <a:solidFill>
                            <a:schemeClr val="tx1"/>
                          </a:solidFill>
                        </a:rPr>
                        <a:t>2013</a:t>
                      </a:r>
                      <a:r>
                        <a:rPr lang="zh-CN" altLang="en-US" b="1" baseline="0" dirty="0">
                          <a:solidFill>
                            <a:schemeClr val="tx1"/>
                          </a:solidFill>
                        </a:rPr>
                        <a:t>年下</a:t>
                      </a:r>
                    </a:p>
                  </a:txBody>
                  <a:tcPr/>
                </a:tc>
                <a:tc>
                  <a:txBody>
                    <a:bodyPr/>
                    <a:lstStyle/>
                    <a:p>
                      <a:r>
                        <a:rPr lang="en-US" altLang="zh-CN" b="1" baseline="0" dirty="0">
                          <a:solidFill>
                            <a:schemeClr val="tx1"/>
                          </a:solidFill>
                        </a:rPr>
                        <a:t>2014</a:t>
                      </a:r>
                      <a:r>
                        <a:rPr lang="zh-CN" altLang="en-US" b="1" baseline="0" dirty="0">
                          <a:solidFill>
                            <a:schemeClr val="tx1"/>
                          </a:solidFill>
                        </a:rPr>
                        <a:t>年上</a:t>
                      </a:r>
                    </a:p>
                  </a:txBody>
                  <a:tcPr/>
                </a:tc>
                <a:tc>
                  <a:txBody>
                    <a:bodyPr/>
                    <a:lstStyle/>
                    <a:p>
                      <a:endParaRPr lang="zh-CN" altLang="en-US" b="1" baseline="0" dirty="0">
                        <a:solidFill>
                          <a:schemeClr val="tx1"/>
                        </a:solidFill>
                      </a:endParaRPr>
                    </a:p>
                  </a:txBody>
                  <a:tcPr/>
                </a:tc>
                <a:extLst>
                  <a:ext uri="{0D108BD9-81ED-4DB2-BD59-A6C34878D82A}">
                    <a16:rowId xmlns:a16="http://schemas.microsoft.com/office/drawing/2014/main" val="10001"/>
                  </a:ext>
                </a:extLst>
              </a:tr>
              <a:tr h="530472">
                <a:tc>
                  <a:txBody>
                    <a:bodyPr/>
                    <a:lstStyle/>
                    <a:p>
                      <a:r>
                        <a:rPr lang="en-US" altLang="zh-CN" b="1" baseline="0" dirty="0">
                          <a:solidFill>
                            <a:schemeClr val="tx1"/>
                          </a:solidFill>
                        </a:rPr>
                        <a:t>1</a:t>
                      </a:r>
                      <a:endParaRPr lang="zh-CN" altLang="en-US" b="1" baseline="0" dirty="0">
                        <a:solidFill>
                          <a:schemeClr val="tx1"/>
                        </a:solidFill>
                      </a:endParaRPr>
                    </a:p>
                  </a:txBody>
                  <a:tcPr/>
                </a:tc>
                <a:tc>
                  <a:txBody>
                    <a:bodyPr/>
                    <a:lstStyle/>
                    <a:p>
                      <a:r>
                        <a:rPr lang="zh-CN" altLang="en-US" b="1" baseline="0" dirty="0">
                          <a:solidFill>
                            <a:schemeClr val="tx1"/>
                          </a:solidFill>
                        </a:rPr>
                        <a:t>是否按规定设置扫地杆</a:t>
                      </a:r>
                    </a:p>
                  </a:txBody>
                  <a:tcPr/>
                </a:tc>
                <a:tc>
                  <a:txBody>
                    <a:bodyPr/>
                    <a:lstStyle/>
                    <a:p>
                      <a:r>
                        <a:rPr lang="en-US" altLang="zh-CN" b="1" baseline="0" dirty="0">
                          <a:solidFill>
                            <a:schemeClr val="tx1"/>
                          </a:solidFill>
                        </a:rPr>
                        <a:t>33.3</a:t>
                      </a:r>
                      <a:endParaRPr lang="zh-CN" altLang="en-US" b="1" baseline="0" dirty="0">
                        <a:solidFill>
                          <a:schemeClr val="tx1"/>
                        </a:solidFill>
                      </a:endParaRPr>
                    </a:p>
                  </a:txBody>
                  <a:tcPr/>
                </a:tc>
                <a:tc>
                  <a:txBody>
                    <a:bodyPr/>
                    <a:lstStyle/>
                    <a:p>
                      <a:r>
                        <a:rPr lang="en-US" altLang="zh-CN" b="1" baseline="0" dirty="0">
                          <a:solidFill>
                            <a:schemeClr val="tx1"/>
                          </a:solidFill>
                        </a:rPr>
                        <a:t>27.9</a:t>
                      </a:r>
                      <a:endParaRPr lang="zh-CN" altLang="en-US" b="1" baseline="0" dirty="0">
                        <a:solidFill>
                          <a:schemeClr val="tx1"/>
                        </a:solidFill>
                      </a:endParaRPr>
                    </a:p>
                  </a:txBody>
                  <a:tcPr/>
                </a:tc>
                <a:tc>
                  <a:txBody>
                    <a:bodyPr/>
                    <a:lstStyle/>
                    <a:p>
                      <a:r>
                        <a:rPr lang="en-US" altLang="zh-CN" b="1" baseline="0" dirty="0">
                          <a:solidFill>
                            <a:schemeClr val="tx1"/>
                          </a:solidFill>
                        </a:rPr>
                        <a:t>26.3</a:t>
                      </a:r>
                      <a:endParaRPr lang="zh-CN" altLang="en-US" b="1" baseline="0" dirty="0">
                        <a:solidFill>
                          <a:schemeClr val="tx1"/>
                        </a:solidFill>
                      </a:endParaRPr>
                    </a:p>
                  </a:txBody>
                  <a:tcPr/>
                </a:tc>
                <a:tc>
                  <a:txBody>
                    <a:bodyPr/>
                    <a:lstStyle/>
                    <a:p>
                      <a:endParaRPr lang="zh-CN" altLang="en-US" b="1" baseline="0">
                        <a:solidFill>
                          <a:schemeClr val="tx1"/>
                        </a:solidFill>
                      </a:endParaRPr>
                    </a:p>
                  </a:txBody>
                  <a:tcPr/>
                </a:tc>
                <a:extLst>
                  <a:ext uri="{0D108BD9-81ED-4DB2-BD59-A6C34878D82A}">
                    <a16:rowId xmlns:a16="http://schemas.microsoft.com/office/drawing/2014/main" val="10002"/>
                  </a:ext>
                </a:extLst>
              </a:tr>
              <a:tr h="530472">
                <a:tc>
                  <a:txBody>
                    <a:bodyPr/>
                    <a:lstStyle/>
                    <a:p>
                      <a:r>
                        <a:rPr lang="en-US" altLang="zh-CN" b="1" baseline="0" dirty="0">
                          <a:solidFill>
                            <a:schemeClr val="tx1"/>
                          </a:solidFill>
                        </a:rPr>
                        <a:t>2</a:t>
                      </a:r>
                      <a:endParaRPr lang="zh-CN" altLang="en-US" b="1" baseline="0" dirty="0">
                        <a:solidFill>
                          <a:schemeClr val="tx1"/>
                        </a:solidFill>
                      </a:endParaRPr>
                    </a:p>
                  </a:txBody>
                  <a:tcPr/>
                </a:tc>
                <a:tc>
                  <a:txBody>
                    <a:bodyPr/>
                    <a:lstStyle/>
                    <a:p>
                      <a:r>
                        <a:rPr lang="zh-CN" altLang="en-US" b="1" baseline="0" dirty="0">
                          <a:solidFill>
                            <a:schemeClr val="tx1"/>
                          </a:solidFill>
                        </a:rPr>
                        <a:t>水平杆是否符合方案设计和技术规范要求</a:t>
                      </a:r>
                    </a:p>
                  </a:txBody>
                  <a:tcPr/>
                </a:tc>
                <a:tc>
                  <a:txBody>
                    <a:bodyPr/>
                    <a:lstStyle/>
                    <a:p>
                      <a:r>
                        <a:rPr lang="en-US" altLang="zh-CN" b="1" baseline="0" dirty="0">
                          <a:solidFill>
                            <a:schemeClr val="tx1"/>
                          </a:solidFill>
                        </a:rPr>
                        <a:t>51.3</a:t>
                      </a:r>
                      <a:endParaRPr lang="zh-CN" altLang="en-US" b="1" baseline="0" dirty="0">
                        <a:solidFill>
                          <a:schemeClr val="tx1"/>
                        </a:solidFill>
                      </a:endParaRPr>
                    </a:p>
                  </a:txBody>
                  <a:tcPr/>
                </a:tc>
                <a:tc>
                  <a:txBody>
                    <a:bodyPr/>
                    <a:lstStyle/>
                    <a:p>
                      <a:r>
                        <a:rPr lang="en-US" altLang="zh-CN" b="1" baseline="0" dirty="0">
                          <a:solidFill>
                            <a:schemeClr val="tx1"/>
                          </a:solidFill>
                        </a:rPr>
                        <a:t>57.3</a:t>
                      </a:r>
                      <a:endParaRPr lang="zh-CN" altLang="en-US" b="1" baseline="0" dirty="0">
                        <a:solidFill>
                          <a:schemeClr val="tx1"/>
                        </a:solidFill>
                      </a:endParaRPr>
                    </a:p>
                  </a:txBody>
                  <a:tcPr/>
                </a:tc>
                <a:tc>
                  <a:txBody>
                    <a:bodyPr/>
                    <a:lstStyle/>
                    <a:p>
                      <a:r>
                        <a:rPr lang="en-US" altLang="zh-CN" b="1" baseline="0" dirty="0">
                          <a:solidFill>
                            <a:schemeClr val="tx1"/>
                          </a:solidFill>
                        </a:rPr>
                        <a:t>39.4</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extLst>
                  <a:ext uri="{0D108BD9-81ED-4DB2-BD59-A6C34878D82A}">
                    <a16:rowId xmlns:a16="http://schemas.microsoft.com/office/drawing/2014/main" val="10003"/>
                  </a:ext>
                </a:extLst>
              </a:tr>
              <a:tr h="530472">
                <a:tc>
                  <a:txBody>
                    <a:bodyPr/>
                    <a:lstStyle/>
                    <a:p>
                      <a:r>
                        <a:rPr lang="en-US" altLang="zh-CN" b="1" baseline="0" dirty="0">
                          <a:solidFill>
                            <a:schemeClr val="tx1"/>
                          </a:solidFill>
                        </a:rPr>
                        <a:t>3</a:t>
                      </a:r>
                      <a:endParaRPr lang="zh-CN" altLang="en-US" b="1" baseline="0" dirty="0">
                        <a:solidFill>
                          <a:schemeClr val="tx1"/>
                        </a:solidFill>
                      </a:endParaRPr>
                    </a:p>
                  </a:txBody>
                  <a:tcPr/>
                </a:tc>
                <a:tc>
                  <a:txBody>
                    <a:bodyPr/>
                    <a:lstStyle/>
                    <a:p>
                      <a:r>
                        <a:rPr lang="zh-CN" altLang="en-US" b="1" baseline="0" dirty="0">
                          <a:solidFill>
                            <a:schemeClr val="tx1"/>
                          </a:solidFill>
                        </a:rPr>
                        <a:t>立杆伸出顶层水平杆的长度是否符合规范要求</a:t>
                      </a:r>
                    </a:p>
                  </a:txBody>
                  <a:tcPr/>
                </a:tc>
                <a:tc>
                  <a:txBody>
                    <a:bodyPr/>
                    <a:lstStyle/>
                    <a:p>
                      <a:r>
                        <a:rPr lang="en-US" altLang="zh-CN" b="1" baseline="0" dirty="0">
                          <a:solidFill>
                            <a:schemeClr val="tx1"/>
                          </a:solidFill>
                        </a:rPr>
                        <a:t>53.8</a:t>
                      </a:r>
                      <a:endParaRPr lang="zh-CN" altLang="en-US" b="1" baseline="0" dirty="0">
                        <a:solidFill>
                          <a:schemeClr val="tx1"/>
                        </a:solidFill>
                      </a:endParaRPr>
                    </a:p>
                  </a:txBody>
                  <a:tcPr/>
                </a:tc>
                <a:tc>
                  <a:txBody>
                    <a:bodyPr/>
                    <a:lstStyle/>
                    <a:p>
                      <a:r>
                        <a:rPr lang="en-US" altLang="zh-CN" b="1" baseline="0" dirty="0">
                          <a:solidFill>
                            <a:schemeClr val="tx1"/>
                          </a:solidFill>
                        </a:rPr>
                        <a:t>32.4</a:t>
                      </a:r>
                      <a:endParaRPr lang="zh-CN" altLang="en-US" b="1" baseline="0" dirty="0">
                        <a:solidFill>
                          <a:schemeClr val="tx1"/>
                        </a:solidFill>
                      </a:endParaRPr>
                    </a:p>
                  </a:txBody>
                  <a:tcPr/>
                </a:tc>
                <a:tc>
                  <a:txBody>
                    <a:bodyPr/>
                    <a:lstStyle/>
                    <a:p>
                      <a:r>
                        <a:rPr lang="en-US" altLang="zh-CN" b="1" baseline="0" dirty="0">
                          <a:solidFill>
                            <a:schemeClr val="tx1"/>
                          </a:solidFill>
                        </a:rPr>
                        <a:t>50</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extLst>
                  <a:ext uri="{0D108BD9-81ED-4DB2-BD59-A6C34878D82A}">
                    <a16:rowId xmlns:a16="http://schemas.microsoft.com/office/drawing/2014/main" val="10004"/>
                  </a:ext>
                </a:extLst>
              </a:tr>
              <a:tr h="530472">
                <a:tc>
                  <a:txBody>
                    <a:bodyPr/>
                    <a:lstStyle/>
                    <a:p>
                      <a:r>
                        <a:rPr lang="en-US" altLang="zh-CN" b="1" baseline="0" dirty="0">
                          <a:solidFill>
                            <a:schemeClr val="tx1"/>
                          </a:solidFill>
                        </a:rPr>
                        <a:t>4</a:t>
                      </a:r>
                      <a:endParaRPr lang="zh-CN" altLang="en-US" b="1" baseline="0" dirty="0">
                        <a:solidFill>
                          <a:schemeClr val="tx1"/>
                        </a:solidFill>
                      </a:endParaRPr>
                    </a:p>
                  </a:txBody>
                  <a:tcPr/>
                </a:tc>
                <a:tc>
                  <a:txBody>
                    <a:bodyPr/>
                    <a:lstStyle/>
                    <a:p>
                      <a:r>
                        <a:rPr lang="zh-CN" altLang="en-US" b="1" baseline="0" dirty="0">
                          <a:solidFill>
                            <a:schemeClr val="tx1"/>
                          </a:solidFill>
                        </a:rPr>
                        <a:t>托撑或底座螺杆外伸长度是否符合规范要求</a:t>
                      </a:r>
                    </a:p>
                  </a:txBody>
                  <a:tcPr/>
                </a:tc>
                <a:tc>
                  <a:txBody>
                    <a:bodyPr/>
                    <a:lstStyle/>
                    <a:p>
                      <a:r>
                        <a:rPr lang="en-US" altLang="zh-CN" b="1" baseline="0" dirty="0">
                          <a:solidFill>
                            <a:schemeClr val="tx1"/>
                          </a:solidFill>
                        </a:rPr>
                        <a:t>35.9</a:t>
                      </a:r>
                      <a:endParaRPr lang="zh-CN" altLang="en-US" b="1" baseline="0" dirty="0">
                        <a:solidFill>
                          <a:schemeClr val="tx1"/>
                        </a:solidFill>
                      </a:endParaRPr>
                    </a:p>
                  </a:txBody>
                  <a:tcPr/>
                </a:tc>
                <a:tc>
                  <a:txBody>
                    <a:bodyPr/>
                    <a:lstStyle/>
                    <a:p>
                      <a:r>
                        <a:rPr lang="en-US" altLang="zh-CN" b="1" baseline="0" dirty="0">
                          <a:solidFill>
                            <a:schemeClr val="tx1"/>
                          </a:solidFill>
                        </a:rPr>
                        <a:t>23.5</a:t>
                      </a:r>
                      <a:endParaRPr lang="zh-CN" altLang="en-US" b="1" baseline="0" dirty="0">
                        <a:solidFill>
                          <a:schemeClr val="tx1"/>
                        </a:solidFill>
                      </a:endParaRPr>
                    </a:p>
                  </a:txBody>
                  <a:tcPr/>
                </a:tc>
                <a:tc>
                  <a:txBody>
                    <a:bodyPr/>
                    <a:lstStyle/>
                    <a:p>
                      <a:r>
                        <a:rPr lang="en-US" altLang="zh-CN" b="1" baseline="0" dirty="0">
                          <a:solidFill>
                            <a:schemeClr val="tx1"/>
                          </a:solidFill>
                        </a:rPr>
                        <a:t>27.3</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extLst>
                  <a:ext uri="{0D108BD9-81ED-4DB2-BD59-A6C34878D82A}">
                    <a16:rowId xmlns:a16="http://schemas.microsoft.com/office/drawing/2014/main" val="10005"/>
                  </a:ext>
                </a:extLst>
              </a:tr>
              <a:tr h="530472">
                <a:tc>
                  <a:txBody>
                    <a:bodyPr/>
                    <a:lstStyle/>
                    <a:p>
                      <a:r>
                        <a:rPr lang="en-US" altLang="zh-CN" b="1" baseline="0" dirty="0">
                          <a:solidFill>
                            <a:schemeClr val="tx1"/>
                          </a:solidFill>
                        </a:rPr>
                        <a:t>5</a:t>
                      </a:r>
                      <a:endParaRPr lang="zh-CN" altLang="en-US" b="1" baseline="0" dirty="0">
                        <a:solidFill>
                          <a:schemeClr val="tx1"/>
                        </a:solidFill>
                      </a:endParaRPr>
                    </a:p>
                  </a:txBody>
                  <a:tcPr/>
                </a:tc>
                <a:tc>
                  <a:txBody>
                    <a:bodyPr/>
                    <a:lstStyle/>
                    <a:p>
                      <a:r>
                        <a:rPr lang="zh-CN" altLang="en-US" b="1" baseline="0" dirty="0">
                          <a:solidFill>
                            <a:schemeClr val="tx1"/>
                          </a:solidFill>
                        </a:rPr>
                        <a:t>立杆纵横距是否符合方案和技术规范要求</a:t>
                      </a:r>
                    </a:p>
                  </a:txBody>
                  <a:tcPr/>
                </a:tc>
                <a:tc>
                  <a:txBody>
                    <a:bodyPr/>
                    <a:lstStyle/>
                    <a:p>
                      <a:r>
                        <a:rPr lang="en-US" altLang="zh-CN" b="1" baseline="0" dirty="0">
                          <a:solidFill>
                            <a:schemeClr val="tx1"/>
                          </a:solidFill>
                        </a:rPr>
                        <a:t>7.7</a:t>
                      </a:r>
                      <a:endParaRPr lang="zh-CN" altLang="en-US" b="1" baseline="0" dirty="0">
                        <a:solidFill>
                          <a:schemeClr val="tx1"/>
                        </a:solidFill>
                      </a:endParaRPr>
                    </a:p>
                  </a:txBody>
                  <a:tcPr/>
                </a:tc>
                <a:tc>
                  <a:txBody>
                    <a:bodyPr/>
                    <a:lstStyle/>
                    <a:p>
                      <a:r>
                        <a:rPr lang="en-US" altLang="zh-CN" b="1" baseline="0" dirty="0">
                          <a:solidFill>
                            <a:schemeClr val="tx1"/>
                          </a:solidFill>
                        </a:rPr>
                        <a:t>20.6</a:t>
                      </a:r>
                      <a:endParaRPr lang="zh-CN" altLang="en-US" b="1" baseline="0" dirty="0">
                        <a:solidFill>
                          <a:schemeClr val="tx1"/>
                        </a:solidFill>
                      </a:endParaRPr>
                    </a:p>
                  </a:txBody>
                  <a:tcPr/>
                </a:tc>
                <a:tc>
                  <a:txBody>
                    <a:bodyPr/>
                    <a:lstStyle/>
                    <a:p>
                      <a:r>
                        <a:rPr lang="en-US" altLang="zh-CN" b="1" baseline="0" dirty="0">
                          <a:solidFill>
                            <a:schemeClr val="tx1"/>
                          </a:solidFill>
                        </a:rPr>
                        <a:t>13.6</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extLst>
                  <a:ext uri="{0D108BD9-81ED-4DB2-BD59-A6C34878D82A}">
                    <a16:rowId xmlns:a16="http://schemas.microsoft.com/office/drawing/2014/main" val="10006"/>
                  </a:ext>
                </a:extLst>
              </a:tr>
              <a:tr h="530472">
                <a:tc>
                  <a:txBody>
                    <a:bodyPr/>
                    <a:lstStyle/>
                    <a:p>
                      <a:r>
                        <a:rPr lang="en-US" altLang="zh-CN" b="1" baseline="0" dirty="0">
                          <a:solidFill>
                            <a:schemeClr val="tx1"/>
                          </a:solidFill>
                        </a:rPr>
                        <a:t>6</a:t>
                      </a:r>
                      <a:endParaRPr lang="zh-CN" altLang="en-US" b="1" baseline="0" dirty="0">
                        <a:solidFill>
                          <a:schemeClr val="tx1"/>
                        </a:solidFill>
                      </a:endParaRPr>
                    </a:p>
                  </a:txBody>
                  <a:tcPr/>
                </a:tc>
                <a:tc>
                  <a:txBody>
                    <a:bodyPr/>
                    <a:lstStyle/>
                    <a:p>
                      <a:r>
                        <a:rPr lang="zh-CN" altLang="en-US" b="1" baseline="0" dirty="0">
                          <a:solidFill>
                            <a:schemeClr val="tx1"/>
                          </a:solidFill>
                        </a:rPr>
                        <a:t>支架拆除前是否确认砼强度达到设计要求</a:t>
                      </a:r>
                    </a:p>
                  </a:txBody>
                  <a:tcPr/>
                </a:tc>
                <a:tc>
                  <a:txBody>
                    <a:bodyPr/>
                    <a:lstStyle/>
                    <a:p>
                      <a:r>
                        <a:rPr lang="en-US" altLang="zh-CN" b="1" baseline="0" dirty="0">
                          <a:solidFill>
                            <a:schemeClr val="tx1"/>
                          </a:solidFill>
                        </a:rPr>
                        <a:t>15.4</a:t>
                      </a:r>
                      <a:endParaRPr lang="zh-CN" altLang="en-US" b="1" baseline="0" dirty="0">
                        <a:solidFill>
                          <a:schemeClr val="tx1"/>
                        </a:solidFill>
                      </a:endParaRPr>
                    </a:p>
                  </a:txBody>
                  <a:tcPr/>
                </a:tc>
                <a:tc>
                  <a:txBody>
                    <a:bodyPr/>
                    <a:lstStyle/>
                    <a:p>
                      <a:r>
                        <a:rPr lang="en-US" altLang="zh-CN" b="1" baseline="0" dirty="0">
                          <a:solidFill>
                            <a:schemeClr val="tx1"/>
                          </a:solidFill>
                        </a:rPr>
                        <a:t>17.6</a:t>
                      </a:r>
                      <a:endParaRPr lang="zh-CN" altLang="en-US" b="1" baseline="0" dirty="0">
                        <a:solidFill>
                          <a:schemeClr val="tx1"/>
                        </a:solidFill>
                      </a:endParaRPr>
                    </a:p>
                  </a:txBody>
                  <a:tcPr/>
                </a:tc>
                <a:tc>
                  <a:txBody>
                    <a:bodyPr/>
                    <a:lstStyle/>
                    <a:p>
                      <a:r>
                        <a:rPr lang="en-US" altLang="zh-CN" b="1" baseline="0" dirty="0">
                          <a:solidFill>
                            <a:schemeClr val="tx1"/>
                          </a:solidFill>
                        </a:rPr>
                        <a:t>10.6</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8</a:t>
            </a:r>
            <a:r>
              <a:rPr lang="zh-CN" altLang="en-US" kern="0">
                <a:solidFill>
                  <a:srgbClr val="080808"/>
                </a:solidFill>
              </a:rPr>
              <a:t>、架子工等特种作业人员持证上岗</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000" kern="0">
                <a:solidFill>
                  <a:srgbClr val="080808"/>
                </a:solidFill>
              </a:rPr>
              <a:t>《</a:t>
            </a:r>
            <a:r>
              <a:rPr lang="zh-CN" altLang="en-US" sz="2000" kern="0">
                <a:solidFill>
                  <a:srgbClr val="080808"/>
                </a:solidFill>
              </a:rPr>
              <a:t>扣件式脚手架</a:t>
            </a:r>
            <a:r>
              <a:rPr lang="en-US" altLang="zh-CN" sz="2000" kern="0">
                <a:solidFill>
                  <a:srgbClr val="080808"/>
                </a:solidFill>
              </a:rPr>
              <a:t>》</a:t>
            </a:r>
            <a:r>
              <a:rPr lang="zh-CN" altLang="en-US" sz="2000" kern="0">
                <a:solidFill>
                  <a:srgbClr val="080808"/>
                </a:solidFill>
              </a:rPr>
              <a:t>（</a:t>
            </a:r>
            <a:r>
              <a:rPr lang="en-US" altLang="zh-CN" sz="2000" kern="0">
                <a:solidFill>
                  <a:srgbClr val="080808"/>
                </a:solidFill>
              </a:rPr>
              <a:t>JGJ130-2011</a:t>
            </a:r>
            <a:r>
              <a:rPr lang="zh-CN" altLang="en-US" sz="2000" kern="0">
                <a:solidFill>
                  <a:srgbClr val="080808"/>
                </a:solidFill>
              </a:rPr>
              <a:t>）</a:t>
            </a:r>
            <a:r>
              <a:rPr lang="en-US" altLang="zh-CN" sz="2000" kern="0">
                <a:solidFill>
                  <a:srgbClr val="080808"/>
                </a:solidFill>
              </a:rPr>
              <a:t>9.0.1</a:t>
            </a:r>
            <a:r>
              <a:rPr lang="zh-CN" altLang="en-US" sz="2000" kern="0">
                <a:solidFill>
                  <a:srgbClr val="080808"/>
                </a:solidFill>
              </a:rPr>
              <a:t>条</a:t>
            </a:r>
            <a:r>
              <a:rPr lang="zh-CN" altLang="en-US" sz="2000" b="1" kern="0">
                <a:solidFill>
                  <a:srgbClr val="080808"/>
                </a:solidFill>
              </a:rPr>
              <a:t>，</a:t>
            </a:r>
            <a:r>
              <a:rPr lang="zh-CN" altLang="en-US" sz="2000" kern="0">
                <a:solidFill>
                  <a:srgbClr val="080808"/>
                </a:solidFill>
              </a:rPr>
              <a:t>扣件式钢管脚手架安装与拆除人员必须是经考核合格的专业架子工。架子工应持证上岗。</a:t>
            </a:r>
            <a:endParaRPr lang="en-US" altLang="zh-CN" sz="2000" kern="0">
              <a:solidFill>
                <a:srgbClr val="080808"/>
              </a:solidFill>
            </a:endParaRPr>
          </a:p>
          <a:p>
            <a:pPr eaLnBrk="1" hangingPunct="1">
              <a:buClr>
                <a:srgbClr val="5BBE4E"/>
              </a:buClr>
              <a:defRPr/>
            </a:pPr>
            <a:r>
              <a:rPr lang="en-US" altLang="zh-CN" sz="2000" kern="0">
                <a:solidFill>
                  <a:srgbClr val="080808"/>
                </a:solidFill>
              </a:rPr>
              <a:t>《</a:t>
            </a:r>
            <a:r>
              <a:rPr lang="zh-CN" altLang="en-US" sz="2000" kern="0">
                <a:solidFill>
                  <a:srgbClr val="080808"/>
                </a:solidFill>
              </a:rPr>
              <a:t>碗扣式脚手架</a:t>
            </a:r>
            <a:r>
              <a:rPr lang="en-US" altLang="zh-CN" sz="2000" kern="0">
                <a:solidFill>
                  <a:srgbClr val="080808"/>
                </a:solidFill>
              </a:rPr>
              <a:t>》</a:t>
            </a:r>
            <a:r>
              <a:rPr lang="zh-CN" altLang="en-US" sz="2000" kern="0">
                <a:solidFill>
                  <a:srgbClr val="080808"/>
                </a:solidFill>
              </a:rPr>
              <a:t>（</a:t>
            </a:r>
            <a:r>
              <a:rPr lang="en-US" altLang="zh-CN" sz="2000" kern="0">
                <a:solidFill>
                  <a:srgbClr val="080808"/>
                </a:solidFill>
              </a:rPr>
              <a:t>JGJ166-2008</a:t>
            </a:r>
            <a:r>
              <a:rPr lang="zh-CN" altLang="en-US" sz="2000" kern="0">
                <a:solidFill>
                  <a:srgbClr val="080808"/>
                </a:solidFill>
              </a:rPr>
              <a:t>）</a:t>
            </a:r>
            <a:r>
              <a:rPr lang="en-US" altLang="zh-CN" sz="2000" kern="0">
                <a:solidFill>
                  <a:srgbClr val="080808"/>
                </a:solidFill>
              </a:rPr>
              <a:t>9.0.7</a:t>
            </a:r>
            <a:r>
              <a:rPr lang="zh-CN" altLang="en-US" sz="2000" kern="0">
                <a:solidFill>
                  <a:srgbClr val="080808"/>
                </a:solidFill>
              </a:rPr>
              <a:t>条，搭设脚手架人员必须持证上岗。</a:t>
            </a:r>
            <a:endParaRPr lang="en-US" altLang="zh-CN" sz="2000" kern="0">
              <a:solidFill>
                <a:srgbClr val="080808"/>
              </a:solidFill>
            </a:endParaRPr>
          </a:p>
          <a:p>
            <a:pPr eaLnBrk="1" hangingPunct="1">
              <a:buClr>
                <a:srgbClr val="5BBE4E"/>
              </a:buClr>
              <a:defRPr/>
            </a:pPr>
            <a:r>
              <a:rPr lang="en-US" altLang="zh-CN" sz="2000" kern="0">
                <a:solidFill>
                  <a:srgbClr val="080808"/>
                </a:solidFill>
              </a:rPr>
              <a:t>《</a:t>
            </a:r>
            <a:r>
              <a:rPr lang="zh-CN" altLang="en-US" sz="2000" kern="0">
                <a:solidFill>
                  <a:srgbClr val="080808"/>
                </a:solidFill>
              </a:rPr>
              <a:t>工具式脚手架</a:t>
            </a:r>
            <a:r>
              <a:rPr lang="en-US" altLang="zh-CN" sz="2000" kern="0">
                <a:solidFill>
                  <a:srgbClr val="080808"/>
                </a:solidFill>
              </a:rPr>
              <a:t>》</a:t>
            </a:r>
            <a:r>
              <a:rPr lang="zh-CN" altLang="en-US" sz="2000" kern="0">
                <a:solidFill>
                  <a:srgbClr val="080808"/>
                </a:solidFill>
              </a:rPr>
              <a:t>（</a:t>
            </a:r>
            <a:r>
              <a:rPr lang="en-US" altLang="zh-CN" sz="2000" kern="0">
                <a:solidFill>
                  <a:srgbClr val="080808"/>
                </a:solidFill>
              </a:rPr>
              <a:t>JGJ202-2010</a:t>
            </a:r>
            <a:r>
              <a:rPr lang="zh-CN" altLang="en-US" sz="2000" kern="0">
                <a:solidFill>
                  <a:srgbClr val="080808"/>
                </a:solidFill>
              </a:rPr>
              <a:t>）</a:t>
            </a:r>
            <a:r>
              <a:rPr lang="en-US" altLang="zh-CN" sz="2000" kern="0">
                <a:solidFill>
                  <a:srgbClr val="080808"/>
                </a:solidFill>
              </a:rPr>
              <a:t>7.0.5</a:t>
            </a:r>
            <a:r>
              <a:rPr lang="zh-CN" altLang="en-US" sz="2000" kern="0">
                <a:solidFill>
                  <a:srgbClr val="080808"/>
                </a:solidFill>
              </a:rPr>
              <a:t>条，特种作业人员应经专门培训，并应经建设行政主管部门考核合格，取得特种作业操作资格证书后，方可上岗作业。</a:t>
            </a:r>
          </a:p>
        </p:txBody>
      </p:sp>
      <p:sp>
        <p:nvSpPr>
          <p:cNvPr id="6" name="右箭头 5"/>
          <p:cNvSpPr/>
          <p:nvPr/>
        </p:nvSpPr>
        <p:spPr>
          <a:xfrm>
            <a:off x="2357438" y="3141663"/>
            <a:ext cx="714375" cy="574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内容占位符 2"/>
          <p:cNvSpPr txBox="1">
            <a:spLocks/>
          </p:cNvSpPr>
          <p:nvPr/>
        </p:nvSpPr>
        <p:spPr bwMode="auto">
          <a:xfrm>
            <a:off x="611188" y="1052513"/>
            <a:ext cx="8135937" cy="720725"/>
          </a:xfrm>
          <a:prstGeom prst="rect">
            <a:avLst/>
          </a:prstGeom>
          <a:noFill/>
          <a:ln w="9525">
            <a:noFill/>
            <a:miter lim="800000"/>
            <a:headEnd/>
            <a:tailEnd/>
          </a:ln>
        </p:spPr>
        <p:txBody>
          <a:bodyPr/>
          <a:lstStyle/>
          <a:p>
            <a:pPr marL="342900" indent="-342900" algn="ctr" eaLnBrk="0" hangingPunct="0">
              <a:spcBef>
                <a:spcPct val="20000"/>
              </a:spcBef>
              <a:buClr>
                <a:schemeClr val="folHlink"/>
              </a:buClr>
              <a:buFont typeface="Wingdings" pitchFamily="2" charset="2"/>
              <a:buNone/>
            </a:pPr>
            <a:r>
              <a:rPr lang="zh-CN" altLang="en-US" sz="3200" b="1"/>
              <a:t>建筑施工特种作业操作资格证书样式</a:t>
            </a:r>
            <a:endParaRPr lang="zh-CN" altLang="en-US" sz="3200"/>
          </a:p>
          <a:p>
            <a:pPr marL="342900" indent="-342900" eaLnBrk="0" hangingPunct="0">
              <a:spcBef>
                <a:spcPct val="20000"/>
              </a:spcBef>
              <a:buClr>
                <a:schemeClr val="folHlink"/>
              </a:buClr>
              <a:buFont typeface="Wingdings" pitchFamily="2" charset="2"/>
              <a:buNone/>
            </a:pPr>
            <a:endParaRPr lang="zh-CN" altLang="en-US" sz="2400" b="1">
              <a:ea typeface="微软雅黑" charset="-122"/>
            </a:endParaRPr>
          </a:p>
          <a:p>
            <a:pPr marL="342900" indent="-342900" eaLnBrk="0" hangingPunct="0">
              <a:spcBef>
                <a:spcPct val="20000"/>
              </a:spcBef>
              <a:buClr>
                <a:schemeClr val="folHlink"/>
              </a:buClr>
              <a:buFont typeface="Wingdings" pitchFamily="2" charset="2"/>
              <a:buChar char="v"/>
            </a:pPr>
            <a:endParaRPr lang="zh-CN" altLang="en-US" sz="2400" b="1">
              <a:ea typeface="微软雅黑" charset="-122"/>
            </a:endParaRPr>
          </a:p>
          <a:p>
            <a:pPr marL="342900" indent="-342900" eaLnBrk="0" hangingPunct="0">
              <a:spcBef>
                <a:spcPct val="20000"/>
              </a:spcBef>
              <a:buClr>
                <a:schemeClr val="folHlink"/>
              </a:buClr>
              <a:buFont typeface="Wingdings" pitchFamily="2" charset="2"/>
              <a:buNone/>
            </a:pPr>
            <a:br>
              <a:rPr lang="zh-CN" altLang="en-US">
                <a:latin typeface="华文行楷"/>
                <a:ea typeface="华文行楷"/>
                <a:cs typeface="华文行楷"/>
              </a:rPr>
            </a:br>
            <a:endParaRPr lang="zh-CN" altLang="en-US">
              <a:latin typeface="华文行楷"/>
              <a:ea typeface="华文行楷"/>
              <a:cs typeface="华文行楷"/>
            </a:endParaRPr>
          </a:p>
        </p:txBody>
      </p:sp>
      <p:sp>
        <p:nvSpPr>
          <p:cNvPr id="3" name="Rectangle 7"/>
          <p:cNvSpPr>
            <a:spLocks noChangeArrowheads="1"/>
          </p:cNvSpPr>
          <p:nvPr/>
        </p:nvSpPr>
        <p:spPr bwMode="auto">
          <a:xfrm>
            <a:off x="714375" y="1928813"/>
            <a:ext cx="7823200" cy="400050"/>
          </a:xfrm>
          <a:prstGeom prst="rect">
            <a:avLst/>
          </a:prstGeom>
          <a:noFill/>
          <a:ln>
            <a:noFill/>
          </a:ln>
        </p:spPr>
        <p:txBody>
          <a:bodyPr anchor="ctr">
            <a:spAutoFit/>
          </a:bodyPr>
          <a:lstStyle/>
          <a:p>
            <a:pPr indent="406400" algn="ctr" fontAlgn="auto">
              <a:spcBef>
                <a:spcPts val="0"/>
              </a:spcBef>
              <a:spcAft>
                <a:spcPts val="0"/>
              </a:spcAft>
              <a:defRPr/>
            </a:pPr>
            <a:r>
              <a:rPr lang="zh-CN" altLang="en-US" sz="2000" kern="0" dirty="0">
                <a:solidFill>
                  <a:sysClr val="windowText" lastClr="000000"/>
                </a:solidFill>
                <a:latin typeface="+mn-lt"/>
                <a:ea typeface="+mn-ea"/>
              </a:rPr>
              <a:t>封皮采用深绿色塑料封皮对开，尺寸为</a:t>
            </a:r>
            <a:r>
              <a:rPr lang="en-US" altLang="zh-CN" sz="2000" kern="0" dirty="0">
                <a:solidFill>
                  <a:sysClr val="windowText" lastClr="000000"/>
                </a:solidFill>
                <a:latin typeface="+mn-lt"/>
                <a:ea typeface="+mn-ea"/>
              </a:rPr>
              <a:t>100 mm×75mm</a:t>
            </a:r>
            <a:r>
              <a:rPr lang="zh-CN" altLang="en-US" sz="2000" kern="0" dirty="0">
                <a:solidFill>
                  <a:sysClr val="windowText" lastClr="000000"/>
                </a:solidFill>
                <a:latin typeface="+mn-lt"/>
                <a:ea typeface="+mn-ea"/>
              </a:rPr>
              <a:t>。如下图： </a:t>
            </a:r>
          </a:p>
        </p:txBody>
      </p:sp>
      <p:sp>
        <p:nvSpPr>
          <p:cNvPr id="4" name="Text Box 8"/>
          <p:cNvSpPr txBox="1">
            <a:spLocks noChangeArrowheads="1"/>
          </p:cNvSpPr>
          <p:nvPr/>
        </p:nvSpPr>
        <p:spPr bwMode="auto">
          <a:xfrm>
            <a:off x="827088" y="2997200"/>
            <a:ext cx="3598862" cy="2698750"/>
          </a:xfrm>
          <a:prstGeom prst="rect">
            <a:avLst/>
          </a:prstGeom>
          <a:solidFill>
            <a:srgbClr val="008000"/>
          </a:solidFill>
          <a:ln w="9525">
            <a:solidFill>
              <a:srgbClr val="000000"/>
            </a:solidFill>
            <a:miter lim="800000"/>
            <a:headEnd/>
            <a:tailEnd/>
          </a:ln>
        </p:spPr>
        <p:txBody>
          <a:bodyPr tIns="180000"/>
          <a:lstStyle>
            <a:lvl1pPr marL="342900" indent="-3429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fontAlgn="auto" hangingPunct="1">
              <a:spcBef>
                <a:spcPts val="0"/>
              </a:spcBef>
              <a:spcAft>
                <a:spcPts val="0"/>
              </a:spcAft>
              <a:defRPr/>
            </a:pPr>
            <a:endParaRPr lang="zh-CN" altLang="en-US" sz="2200" kern="0" dirty="0">
              <a:solidFill>
                <a:srgbClr val="080808"/>
              </a:solidFill>
              <a:latin typeface="Times New Roman" pitchFamily="18" charset="0"/>
            </a:endParaRPr>
          </a:p>
          <a:p>
            <a:pPr algn="ctr" eaLnBrk="1" fontAlgn="auto" hangingPunct="1">
              <a:spcBef>
                <a:spcPts val="0"/>
              </a:spcBef>
              <a:spcAft>
                <a:spcPts val="0"/>
              </a:spcAft>
              <a:defRPr/>
            </a:pPr>
            <a:endParaRPr lang="en-US" altLang="zh-CN" sz="1600" b="1" kern="0" dirty="0">
              <a:solidFill>
                <a:srgbClr val="FFFF00"/>
              </a:solidFill>
              <a:latin typeface="Times New Roman" pitchFamily="18" charset="0"/>
            </a:endParaRPr>
          </a:p>
          <a:p>
            <a:pPr algn="ctr" eaLnBrk="1" fontAlgn="auto" hangingPunct="1">
              <a:spcBef>
                <a:spcPts val="0"/>
              </a:spcBef>
              <a:spcAft>
                <a:spcPts val="0"/>
              </a:spcAft>
              <a:defRPr/>
            </a:pPr>
            <a:endParaRPr lang="en-US" altLang="zh-CN" sz="1600" b="1" kern="0" dirty="0">
              <a:solidFill>
                <a:srgbClr val="FFFF00"/>
              </a:solidFill>
              <a:latin typeface="Times New Roman" pitchFamily="18" charset="0"/>
            </a:endParaRPr>
          </a:p>
          <a:p>
            <a:pPr algn="ctr" eaLnBrk="1" fontAlgn="auto" hangingPunct="1">
              <a:spcBef>
                <a:spcPts val="0"/>
              </a:spcBef>
              <a:spcAft>
                <a:spcPts val="0"/>
              </a:spcAft>
              <a:defRPr/>
            </a:pPr>
            <a:endParaRPr lang="en-US" altLang="zh-CN" sz="1600" b="1" kern="0" dirty="0">
              <a:solidFill>
                <a:srgbClr val="FFFF00"/>
              </a:solidFill>
              <a:latin typeface="Times New Roman" pitchFamily="18" charset="0"/>
            </a:endParaRPr>
          </a:p>
          <a:p>
            <a:pPr algn="ctr" eaLnBrk="1" fontAlgn="auto" hangingPunct="1">
              <a:spcBef>
                <a:spcPts val="0"/>
              </a:spcBef>
              <a:spcAft>
                <a:spcPts val="0"/>
              </a:spcAft>
              <a:defRPr/>
            </a:pPr>
            <a:endParaRPr lang="zh-CN" altLang="en-US" sz="1600" b="1" kern="0" dirty="0">
              <a:solidFill>
                <a:srgbClr val="FFFF00"/>
              </a:solidFill>
              <a:latin typeface="Times New Roman" pitchFamily="18" charset="0"/>
            </a:endParaRPr>
          </a:p>
          <a:p>
            <a:pPr algn="ctr" eaLnBrk="1" fontAlgn="auto" hangingPunct="1">
              <a:spcBef>
                <a:spcPts val="0"/>
              </a:spcBef>
              <a:spcAft>
                <a:spcPts val="0"/>
              </a:spcAft>
              <a:defRPr/>
            </a:pPr>
            <a:endParaRPr lang="en-US" altLang="zh-CN" sz="2200" b="1" kern="0" dirty="0">
              <a:solidFill>
                <a:srgbClr val="FFFF00"/>
              </a:solidFill>
              <a:latin typeface="Times New Roman" pitchFamily="18" charset="0"/>
            </a:endParaRPr>
          </a:p>
          <a:p>
            <a:pPr algn="ctr" eaLnBrk="1" fontAlgn="auto" hangingPunct="1">
              <a:spcBef>
                <a:spcPts val="0"/>
              </a:spcBef>
              <a:spcAft>
                <a:spcPts val="0"/>
              </a:spcAft>
              <a:defRPr/>
            </a:pPr>
            <a:r>
              <a:rPr lang="zh-CN" altLang="en-US" sz="2200" b="1" kern="0" dirty="0">
                <a:solidFill>
                  <a:srgbClr val="FFFF00"/>
                </a:solidFill>
                <a:latin typeface="Times New Roman" pitchFamily="18" charset="0"/>
              </a:rPr>
              <a:t>建筑施工</a:t>
            </a:r>
          </a:p>
          <a:p>
            <a:pPr algn="ctr" eaLnBrk="1" fontAlgn="auto" hangingPunct="1">
              <a:spcBef>
                <a:spcPts val="0"/>
              </a:spcBef>
              <a:spcAft>
                <a:spcPts val="0"/>
              </a:spcAft>
              <a:defRPr/>
            </a:pPr>
            <a:r>
              <a:rPr lang="zh-CN" altLang="en-US" sz="2400" b="1" kern="0" dirty="0">
                <a:solidFill>
                  <a:srgbClr val="FFFF00"/>
                </a:solidFill>
                <a:latin typeface="黑体" pitchFamily="2" charset="-122"/>
                <a:ea typeface="黑体" pitchFamily="2" charset="-122"/>
              </a:rPr>
              <a:t>特种作业操作资格证书</a:t>
            </a:r>
          </a:p>
          <a:p>
            <a:pPr algn="ctr" eaLnBrk="1" fontAlgn="auto" hangingPunct="1">
              <a:spcBef>
                <a:spcPts val="0"/>
              </a:spcBef>
              <a:spcAft>
                <a:spcPts val="0"/>
              </a:spcAft>
              <a:defRPr/>
            </a:pPr>
            <a:endParaRPr lang="zh-CN" altLang="en-US" sz="100" b="1" kern="0" dirty="0">
              <a:solidFill>
                <a:srgbClr val="FFFF00"/>
              </a:solidFill>
              <a:latin typeface="Times New Roman" pitchFamily="18" charset="0"/>
            </a:endParaRPr>
          </a:p>
          <a:p>
            <a:pPr eaLnBrk="1" fontAlgn="auto" hangingPunct="1">
              <a:spcBef>
                <a:spcPts val="0"/>
              </a:spcBef>
              <a:spcAft>
                <a:spcPts val="0"/>
              </a:spcAft>
              <a:defRPr/>
            </a:pPr>
            <a:endParaRPr lang="zh-CN" altLang="en-US" kern="0" dirty="0">
              <a:solidFill>
                <a:srgbClr val="080808"/>
              </a:solidFill>
            </a:endParaRPr>
          </a:p>
        </p:txBody>
      </p:sp>
      <p:sp>
        <p:nvSpPr>
          <p:cNvPr id="5" name="Text Box 9"/>
          <p:cNvSpPr txBox="1">
            <a:spLocks noChangeArrowheads="1"/>
          </p:cNvSpPr>
          <p:nvPr/>
        </p:nvSpPr>
        <p:spPr bwMode="auto">
          <a:xfrm>
            <a:off x="4859338" y="2997200"/>
            <a:ext cx="3598862" cy="2700338"/>
          </a:xfrm>
          <a:prstGeom prst="rect">
            <a:avLst/>
          </a:prstGeom>
          <a:solidFill>
            <a:srgbClr val="008000"/>
          </a:solidFill>
          <a:ln w="9525">
            <a:solidFill>
              <a:srgbClr val="000000"/>
            </a:solidFill>
            <a:miter lim="800000"/>
            <a:headEnd/>
            <a:tailEnd/>
          </a:ln>
        </p:spPr>
        <p:txBody>
          <a:bodyPr/>
          <a:lstStyle>
            <a:lvl1pPr marL="342900" indent="-3429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a:solidFill>
                <a:srgbClr val="080808"/>
              </a:solidFill>
              <a:latin typeface="Times New Roman" pitchFamily="18" charset="0"/>
            </a:endParaRPr>
          </a:p>
          <a:p>
            <a:pPr algn="just" eaLnBrk="1" fontAlgn="auto" hangingPunct="1">
              <a:spcBef>
                <a:spcPts val="0"/>
              </a:spcBef>
              <a:spcAft>
                <a:spcPts val="0"/>
              </a:spcAft>
              <a:defRPr/>
            </a:pPr>
            <a:endParaRPr lang="en-US" altLang="zh-CN" sz="1400" b="1" kern="0">
              <a:solidFill>
                <a:srgbClr val="FFFF00"/>
              </a:solidFill>
              <a:latin typeface="Times New Roman" pitchFamily="18" charset="0"/>
            </a:endParaRPr>
          </a:p>
          <a:p>
            <a:pPr algn="just" eaLnBrk="1" fontAlgn="auto" hangingPunct="1">
              <a:spcBef>
                <a:spcPts val="0"/>
              </a:spcBef>
              <a:spcAft>
                <a:spcPts val="0"/>
              </a:spcAft>
              <a:defRPr/>
            </a:pPr>
            <a:endParaRPr lang="en-US" altLang="zh-CN" sz="1400" b="1" kern="0">
              <a:solidFill>
                <a:srgbClr val="FFFF00"/>
              </a:solidFill>
              <a:latin typeface="Times New Roman" pitchFamily="18" charset="0"/>
            </a:endParaRPr>
          </a:p>
          <a:p>
            <a:pPr algn="just" eaLnBrk="1" fontAlgn="auto" hangingPunct="1">
              <a:spcBef>
                <a:spcPts val="0"/>
              </a:spcBef>
              <a:spcAft>
                <a:spcPts val="0"/>
              </a:spcAft>
              <a:defRPr/>
            </a:pPr>
            <a:endParaRPr lang="en-US" altLang="zh-CN" sz="1400" b="1" kern="0">
              <a:solidFill>
                <a:srgbClr val="FFFF00"/>
              </a:solidFill>
              <a:latin typeface="Times New Roman" pitchFamily="18" charset="0"/>
            </a:endParaRPr>
          </a:p>
          <a:p>
            <a:pPr algn="ctr" eaLnBrk="1" fontAlgn="auto" hangingPunct="1">
              <a:spcBef>
                <a:spcPts val="0"/>
              </a:spcBef>
              <a:spcAft>
                <a:spcPts val="0"/>
              </a:spcAft>
              <a:defRPr/>
            </a:pPr>
            <a:r>
              <a:rPr lang="zh-CN" altLang="en-US" sz="1400" b="1" kern="0">
                <a:solidFill>
                  <a:srgbClr val="FFFF00"/>
                </a:solidFill>
                <a:latin typeface="Times New Roman" pitchFamily="18" charset="0"/>
              </a:rPr>
              <a:t>中华人民共和国住房和城乡建设部监制</a:t>
            </a:r>
            <a:endParaRPr lang="zh-CN" altLang="en-US" sz="1000" kern="0">
              <a:solidFill>
                <a:srgbClr val="080808"/>
              </a:solidFill>
              <a:latin typeface="Times New Roman" pitchFamily="18" charset="0"/>
            </a:endParaRPr>
          </a:p>
          <a:p>
            <a:pPr eaLnBrk="1" fontAlgn="auto" hangingPunct="1">
              <a:spcBef>
                <a:spcPts val="0"/>
              </a:spcBef>
              <a:spcAft>
                <a:spcPts val="0"/>
              </a:spcAft>
              <a:defRPr/>
            </a:pPr>
            <a:endParaRPr lang="zh-CN" altLang="en-US" kern="0">
              <a:solidFill>
                <a:srgbClr val="080808"/>
              </a:solidFill>
            </a:endParaRPr>
          </a:p>
        </p:txBody>
      </p:sp>
      <p:pic>
        <p:nvPicPr>
          <p:cNvPr id="56325" name="Picture 3"/>
          <p:cNvPicPr preferRelativeResize="0">
            <a:picLocks noChangeAspect="1" noChangeArrowheads="1"/>
          </p:cNvPicPr>
          <p:nvPr/>
        </p:nvPicPr>
        <p:blipFill>
          <a:blip r:embed="rId2"/>
          <a:srcRect/>
          <a:stretch>
            <a:fillRect/>
          </a:stretch>
        </p:blipFill>
        <p:spPr bwMode="auto">
          <a:xfrm>
            <a:off x="2143125" y="3357563"/>
            <a:ext cx="923925" cy="1009650"/>
          </a:xfrm>
          <a:prstGeom prst="rect">
            <a:avLst/>
          </a:prstGeom>
          <a:noFill/>
          <a:ln w="9525">
            <a:noFill/>
            <a:miter lim="800000"/>
            <a:headEnd/>
            <a:tailEnd/>
          </a:ln>
        </p:spPr>
      </p:pic>
      <p:sp>
        <p:nvSpPr>
          <p:cNvPr id="7" name="Rectangle 10"/>
          <p:cNvSpPr>
            <a:spLocks noChangeArrowheads="1"/>
          </p:cNvSpPr>
          <p:nvPr/>
        </p:nvSpPr>
        <p:spPr bwMode="auto">
          <a:xfrm>
            <a:off x="1863725" y="5859463"/>
            <a:ext cx="1555750" cy="366712"/>
          </a:xfrm>
          <a:prstGeom prst="rect">
            <a:avLst/>
          </a:prstGeom>
          <a:noFill/>
          <a:ln>
            <a:noFill/>
          </a:ln>
        </p:spPr>
        <p:txBody>
          <a:bodyPr wrap="none" anchor="ctr">
            <a:spAutoFit/>
          </a:bodyPr>
          <a:lstStyle/>
          <a:p>
            <a:pPr algn="ctr" fontAlgn="auto">
              <a:spcBef>
                <a:spcPts val="0"/>
              </a:spcBef>
              <a:spcAft>
                <a:spcPts val="0"/>
              </a:spcAft>
              <a:defRPr/>
            </a:pPr>
            <a:r>
              <a:rPr lang="zh-CN" altLang="en-US" kern="0" dirty="0">
                <a:solidFill>
                  <a:sysClr val="windowText" lastClr="000000"/>
                </a:solidFill>
                <a:latin typeface="+mn-lt"/>
                <a:ea typeface="+mn-ea"/>
              </a:rPr>
              <a:t>（封皮正面）</a:t>
            </a:r>
          </a:p>
        </p:txBody>
      </p:sp>
      <p:sp>
        <p:nvSpPr>
          <p:cNvPr id="8" name="Rectangle 11"/>
          <p:cNvSpPr>
            <a:spLocks noChangeArrowheads="1"/>
          </p:cNvSpPr>
          <p:nvPr/>
        </p:nvSpPr>
        <p:spPr bwMode="auto">
          <a:xfrm>
            <a:off x="5786438" y="5857875"/>
            <a:ext cx="1622425" cy="369888"/>
          </a:xfrm>
          <a:prstGeom prst="rect">
            <a:avLst/>
          </a:prstGeom>
          <a:noFill/>
          <a:ln>
            <a:noFill/>
          </a:ln>
        </p:spPr>
        <p:txBody>
          <a:bodyPr wrap="none" anchor="ctr">
            <a:spAutoFit/>
          </a:bodyPr>
          <a:lstStyle/>
          <a:p>
            <a:pPr algn="ctr" fontAlgn="auto">
              <a:spcBef>
                <a:spcPts val="0"/>
              </a:spcBef>
              <a:spcAft>
                <a:spcPts val="0"/>
              </a:spcAft>
              <a:defRPr/>
            </a:pPr>
            <a:r>
              <a:rPr lang="zh-CN" altLang="en-US" kern="0">
                <a:solidFill>
                  <a:sysClr val="windowText" lastClr="000000"/>
                </a:solidFill>
                <a:latin typeface="+mn-lt"/>
                <a:ea typeface="+mn-ea"/>
              </a:rPr>
              <a:t>（封皮背面）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285750" y="1503363"/>
            <a:ext cx="8501063" cy="822325"/>
          </a:xfrm>
          <a:prstGeom prst="rect">
            <a:avLst/>
          </a:prstGeom>
          <a:noFill/>
          <a:ln>
            <a:noFill/>
          </a:ln>
        </p:spPr>
        <p:txBody>
          <a:bodyPr anchor="ctr">
            <a:spAutoFit/>
          </a:bodyPr>
          <a:lstStyle/>
          <a:p>
            <a:pPr indent="406400" fontAlgn="auto">
              <a:spcBef>
                <a:spcPts val="0"/>
              </a:spcBef>
              <a:spcAft>
                <a:spcPts val="0"/>
              </a:spcAft>
              <a:defRPr/>
            </a:pPr>
            <a:r>
              <a:rPr lang="zh-CN" altLang="en-US" sz="2400" kern="0">
                <a:solidFill>
                  <a:sysClr val="windowText" lastClr="000000"/>
                </a:solidFill>
                <a:latin typeface="+mn-lt"/>
                <a:ea typeface="+mn-ea"/>
              </a:rPr>
              <a:t>特种作业操作资格证书正本及副本均采用纸质，正本加盖</a:t>
            </a:r>
            <a:endParaRPr lang="en-US" altLang="zh-CN" sz="2400" kern="0">
              <a:solidFill>
                <a:sysClr val="windowText" lastClr="000000"/>
              </a:solidFill>
              <a:latin typeface="+mn-lt"/>
              <a:ea typeface="+mn-ea"/>
            </a:endParaRPr>
          </a:p>
          <a:p>
            <a:pPr indent="406400" fontAlgn="auto">
              <a:spcBef>
                <a:spcPts val="0"/>
              </a:spcBef>
              <a:spcAft>
                <a:spcPts val="0"/>
              </a:spcAft>
              <a:defRPr/>
            </a:pPr>
            <a:r>
              <a:rPr lang="zh-CN" altLang="en-US" sz="2400" kern="0">
                <a:solidFill>
                  <a:sysClr val="windowText" lastClr="000000"/>
                </a:solidFill>
                <a:latin typeface="+mn-lt"/>
                <a:ea typeface="+mn-ea"/>
              </a:rPr>
              <a:t>钢印和发证机关章后塑封，尺寸为</a:t>
            </a:r>
            <a:r>
              <a:rPr lang="en-US" altLang="zh-CN" sz="2400" kern="0">
                <a:solidFill>
                  <a:sysClr val="windowText" lastClr="000000"/>
                </a:solidFill>
                <a:latin typeface="+mn-lt"/>
                <a:ea typeface="+mn-ea"/>
              </a:rPr>
              <a:t>90mm×60mm</a:t>
            </a:r>
            <a:r>
              <a:rPr lang="zh-CN" altLang="en-US" sz="2400" kern="0">
                <a:solidFill>
                  <a:sysClr val="windowText" lastClr="000000"/>
                </a:solidFill>
                <a:latin typeface="+mn-lt"/>
                <a:ea typeface="+mn-ea"/>
              </a:rPr>
              <a:t>。如下图： </a:t>
            </a:r>
          </a:p>
        </p:txBody>
      </p:sp>
      <p:pic>
        <p:nvPicPr>
          <p:cNvPr id="57346" name="Picture 2"/>
          <p:cNvPicPr>
            <a:picLocks noChangeAspect="1" noChangeArrowheads="1"/>
          </p:cNvPicPr>
          <p:nvPr/>
        </p:nvPicPr>
        <p:blipFill>
          <a:blip r:embed="rId2"/>
          <a:srcRect/>
          <a:stretch>
            <a:fillRect/>
          </a:stretch>
        </p:blipFill>
        <p:spPr bwMode="auto">
          <a:xfrm>
            <a:off x="785813" y="2857500"/>
            <a:ext cx="3714750" cy="2601913"/>
          </a:xfrm>
          <a:prstGeom prst="rect">
            <a:avLst/>
          </a:prstGeom>
          <a:noFill/>
          <a:ln w="9525">
            <a:noFill/>
            <a:miter lim="800000"/>
            <a:headEnd/>
            <a:tailEnd/>
          </a:ln>
        </p:spPr>
      </p:pic>
      <p:pic>
        <p:nvPicPr>
          <p:cNvPr id="57347" name="Picture 3"/>
          <p:cNvPicPr>
            <a:picLocks noChangeAspect="1" noChangeArrowheads="1"/>
          </p:cNvPicPr>
          <p:nvPr/>
        </p:nvPicPr>
        <p:blipFill>
          <a:blip r:embed="rId3"/>
          <a:srcRect/>
          <a:stretch>
            <a:fillRect/>
          </a:stretch>
        </p:blipFill>
        <p:spPr bwMode="auto">
          <a:xfrm>
            <a:off x="4572000" y="2857500"/>
            <a:ext cx="3738563" cy="2600325"/>
          </a:xfrm>
          <a:prstGeom prst="rect">
            <a:avLst/>
          </a:prstGeom>
          <a:noFill/>
          <a:ln w="9525">
            <a:noFill/>
            <a:miter lim="800000"/>
            <a:headEnd/>
            <a:tailEnd/>
          </a:ln>
        </p:spPr>
      </p:pic>
      <p:sp>
        <p:nvSpPr>
          <p:cNvPr id="5" name="Rectangle 10"/>
          <p:cNvSpPr>
            <a:spLocks noChangeArrowheads="1"/>
          </p:cNvSpPr>
          <p:nvPr/>
        </p:nvSpPr>
        <p:spPr bwMode="auto">
          <a:xfrm>
            <a:off x="1933575" y="5573713"/>
            <a:ext cx="1098550" cy="366712"/>
          </a:xfrm>
          <a:prstGeom prst="rect">
            <a:avLst/>
          </a:prstGeom>
          <a:noFill/>
          <a:ln>
            <a:noFill/>
          </a:ln>
        </p:spPr>
        <p:txBody>
          <a:bodyPr wrap="none" anchor="ctr">
            <a:spAutoFit/>
          </a:bodyPr>
          <a:lstStyle/>
          <a:p>
            <a:pPr algn="ctr" fontAlgn="auto">
              <a:spcBef>
                <a:spcPts val="0"/>
              </a:spcBef>
              <a:spcAft>
                <a:spcPts val="0"/>
              </a:spcAft>
              <a:defRPr/>
            </a:pPr>
            <a:r>
              <a:rPr lang="zh-CN" altLang="en-US" kern="0" dirty="0">
                <a:solidFill>
                  <a:sysClr val="windowText" lastClr="000000"/>
                </a:solidFill>
                <a:latin typeface="+mn-lt"/>
                <a:ea typeface="+mn-ea"/>
              </a:rPr>
              <a:t>（正本）</a:t>
            </a:r>
          </a:p>
        </p:txBody>
      </p:sp>
      <p:sp>
        <p:nvSpPr>
          <p:cNvPr id="6" name="Rectangle 11"/>
          <p:cNvSpPr>
            <a:spLocks noChangeArrowheads="1"/>
          </p:cNvSpPr>
          <p:nvPr/>
        </p:nvSpPr>
        <p:spPr bwMode="auto">
          <a:xfrm>
            <a:off x="6000750" y="5572125"/>
            <a:ext cx="1160463" cy="369888"/>
          </a:xfrm>
          <a:prstGeom prst="rect">
            <a:avLst/>
          </a:prstGeom>
          <a:noFill/>
          <a:ln>
            <a:noFill/>
          </a:ln>
        </p:spPr>
        <p:txBody>
          <a:bodyPr wrap="none" anchor="ctr">
            <a:spAutoFit/>
          </a:bodyPr>
          <a:lstStyle/>
          <a:p>
            <a:pPr algn="ctr" fontAlgn="auto">
              <a:spcBef>
                <a:spcPts val="0"/>
              </a:spcBef>
              <a:spcAft>
                <a:spcPts val="0"/>
              </a:spcAft>
              <a:defRPr/>
            </a:pPr>
            <a:r>
              <a:rPr lang="zh-CN" altLang="en-US" kern="0">
                <a:solidFill>
                  <a:sysClr val="windowText" lastClr="000000"/>
                </a:solidFill>
                <a:latin typeface="+mn-lt"/>
                <a:ea typeface="+mn-ea"/>
              </a:rPr>
              <a:t>（副本）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a:solidFill>
                  <a:srgbClr val="080808"/>
                </a:solidFill>
              </a:rPr>
              <a:t>特殊工种操作证证号</a:t>
            </a:r>
          </a:p>
        </p:txBody>
      </p:sp>
      <p:sp>
        <p:nvSpPr>
          <p:cNvPr id="3" name="内容占位符 7"/>
          <p:cNvSpPr txBox="1">
            <a:spLocks/>
          </p:cNvSpPr>
          <p:nvPr/>
        </p:nvSpPr>
        <p:spPr bwMode="auto">
          <a:xfrm>
            <a:off x="457200" y="1357313"/>
            <a:ext cx="8229600" cy="4500562"/>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sz="4000" kern="0" dirty="0">
                <a:solidFill>
                  <a:srgbClr val="080808"/>
                </a:solidFill>
              </a:rPr>
              <a:t>示例：豫 </a:t>
            </a:r>
            <a:r>
              <a:rPr lang="en-US" altLang="zh-CN" sz="4000" kern="0" dirty="0">
                <a:solidFill>
                  <a:srgbClr val="080808"/>
                </a:solidFill>
              </a:rPr>
              <a:t>A 02 2013 000001</a:t>
            </a:r>
            <a:endParaRPr lang="en-US" altLang="zh-CN" sz="4000" b="1" kern="0" dirty="0">
              <a:solidFill>
                <a:srgbClr val="080808"/>
              </a:solidFill>
            </a:endParaRPr>
          </a:p>
          <a:p>
            <a:pPr>
              <a:buClr>
                <a:srgbClr val="5BBE4E"/>
              </a:buClr>
              <a:defRPr/>
            </a:pPr>
            <a:endParaRPr lang="zh-CN" altLang="en-US" kern="0" dirty="0">
              <a:solidFill>
                <a:srgbClr val="080808"/>
              </a:solidFill>
            </a:endParaRPr>
          </a:p>
        </p:txBody>
      </p:sp>
      <p:sp>
        <p:nvSpPr>
          <p:cNvPr id="4" name="圆角矩形标注 3"/>
          <p:cNvSpPr/>
          <p:nvPr/>
        </p:nvSpPr>
        <p:spPr bwMode="auto">
          <a:xfrm>
            <a:off x="785786" y="3214686"/>
            <a:ext cx="1214446" cy="785818"/>
          </a:xfrm>
          <a:prstGeom prst="wedgeRoundRectCallout">
            <a:avLst>
              <a:gd name="adj1" fmla="val 111863"/>
              <a:gd name="adj2" fmla="val -169638"/>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持证人所在省简称</a:t>
            </a:r>
          </a:p>
        </p:txBody>
      </p:sp>
      <p:sp>
        <p:nvSpPr>
          <p:cNvPr id="5" name="圆角矩形标注 4"/>
          <p:cNvSpPr/>
          <p:nvPr/>
        </p:nvSpPr>
        <p:spPr bwMode="auto">
          <a:xfrm>
            <a:off x="1285852" y="4214818"/>
            <a:ext cx="2071702" cy="1071570"/>
          </a:xfrm>
          <a:prstGeom prst="wedgeRoundRectCallout">
            <a:avLst>
              <a:gd name="adj1" fmla="val 48467"/>
              <a:gd name="adj2" fmla="val -231586"/>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持证人所在地设区市的英文代码，由各省自行确定</a:t>
            </a:r>
          </a:p>
        </p:txBody>
      </p:sp>
      <p:sp>
        <p:nvSpPr>
          <p:cNvPr id="6" name="圆角矩形标注 5"/>
          <p:cNvSpPr/>
          <p:nvPr/>
        </p:nvSpPr>
        <p:spPr bwMode="auto">
          <a:xfrm>
            <a:off x="3357554" y="3286124"/>
            <a:ext cx="1714512" cy="785818"/>
          </a:xfrm>
          <a:prstGeom prst="wedgeRoundRectCallout">
            <a:avLst>
              <a:gd name="adj1" fmla="val -14074"/>
              <a:gd name="adj2" fmla="val -182778"/>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工种类别代码</a:t>
            </a:r>
            <a:endParaRPr lang="en-US" altLang="zh-CN" b="1" kern="0" dirty="0">
              <a:solidFill>
                <a:srgbClr val="FFFFFF"/>
              </a:solidFill>
              <a:latin typeface="微软雅黑" pitchFamily="34" charset="-122"/>
              <a:ea typeface="微软雅黑" pitchFamily="34" charset="-122"/>
            </a:endParaRPr>
          </a:p>
          <a:p>
            <a:pPr algn="just" fontAlgn="auto">
              <a:spcBef>
                <a:spcPts val="0"/>
              </a:spcBef>
              <a:spcAft>
                <a:spcPts val="0"/>
              </a:spcAft>
              <a:defRPr/>
            </a:pPr>
            <a:r>
              <a:rPr lang="en-US" altLang="zh-CN" b="1" kern="0" dirty="0">
                <a:solidFill>
                  <a:srgbClr val="FFFFFF"/>
                </a:solidFill>
                <a:latin typeface="微软雅黑" pitchFamily="34" charset="-122"/>
                <a:ea typeface="微软雅黑" pitchFamily="34" charset="-122"/>
              </a:rPr>
              <a:t>02</a:t>
            </a:r>
            <a:r>
              <a:rPr lang="zh-CN" altLang="en-US" b="1" kern="0" dirty="0">
                <a:solidFill>
                  <a:srgbClr val="FFFFFF"/>
                </a:solidFill>
                <a:latin typeface="微软雅黑" pitchFamily="34" charset="-122"/>
                <a:ea typeface="微软雅黑" pitchFamily="34" charset="-122"/>
              </a:rPr>
              <a:t>表示架子工</a:t>
            </a:r>
          </a:p>
        </p:txBody>
      </p:sp>
      <p:sp>
        <p:nvSpPr>
          <p:cNvPr id="7" name="圆角矩形标注 6"/>
          <p:cNvSpPr/>
          <p:nvPr/>
        </p:nvSpPr>
        <p:spPr bwMode="auto">
          <a:xfrm>
            <a:off x="5214942" y="4286256"/>
            <a:ext cx="1714512" cy="1071570"/>
          </a:xfrm>
          <a:prstGeom prst="wedgeRoundRectCallout">
            <a:avLst>
              <a:gd name="adj1" fmla="val -59351"/>
              <a:gd name="adj2" fmla="val -243276"/>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发证年份，用</a:t>
            </a:r>
            <a:r>
              <a:rPr lang="en-US" b="1" kern="0" dirty="0">
                <a:solidFill>
                  <a:srgbClr val="FFFFFF"/>
                </a:solidFill>
                <a:latin typeface="微软雅黑" pitchFamily="34" charset="-122"/>
                <a:ea typeface="微软雅黑" pitchFamily="34" charset="-122"/>
              </a:rPr>
              <a:t>4</a:t>
            </a:r>
            <a:r>
              <a:rPr lang="zh-CN" altLang="en-US" b="1" kern="0" dirty="0">
                <a:solidFill>
                  <a:srgbClr val="FFFFFF"/>
                </a:solidFill>
                <a:latin typeface="微软雅黑" pitchFamily="34" charset="-122"/>
                <a:ea typeface="微软雅黑" pitchFamily="34" charset="-122"/>
              </a:rPr>
              <a:t>个阿拉伯数字标注</a:t>
            </a:r>
          </a:p>
        </p:txBody>
      </p:sp>
      <p:sp>
        <p:nvSpPr>
          <p:cNvPr id="8" name="圆角矩形标注 7"/>
          <p:cNvSpPr/>
          <p:nvPr/>
        </p:nvSpPr>
        <p:spPr bwMode="auto">
          <a:xfrm>
            <a:off x="6357950" y="3286124"/>
            <a:ext cx="2071702" cy="785818"/>
          </a:xfrm>
          <a:prstGeom prst="wedgeRoundRectCallout">
            <a:avLst>
              <a:gd name="adj1" fmla="val -41063"/>
              <a:gd name="adj2" fmla="val -18153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证书序号，用</a:t>
            </a:r>
            <a:r>
              <a:rPr lang="en-US" b="1" kern="0" dirty="0">
                <a:solidFill>
                  <a:srgbClr val="FFFFFF"/>
                </a:solidFill>
                <a:latin typeface="微软雅黑" pitchFamily="34" charset="-122"/>
                <a:ea typeface="微软雅黑" pitchFamily="34" charset="-122"/>
              </a:rPr>
              <a:t>6</a:t>
            </a:r>
            <a:r>
              <a:rPr lang="zh-CN" altLang="en-US" b="1" kern="0" dirty="0">
                <a:solidFill>
                  <a:srgbClr val="FFFFFF"/>
                </a:solidFill>
                <a:latin typeface="微软雅黑" pitchFamily="34" charset="-122"/>
                <a:ea typeface="微软雅黑" pitchFamily="34" charset="-122"/>
              </a:rPr>
              <a:t>个阿拉伯数字标注</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827088" y="738188"/>
            <a:ext cx="7908925" cy="78581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sz="3200" kern="0">
                <a:solidFill>
                  <a:srgbClr val="080808"/>
                </a:solidFill>
              </a:rPr>
              <a:t>建筑架子工操作范围</a:t>
            </a:r>
            <a:endParaRPr lang="zh-CN" altLang="en-US" sz="3200" kern="0" dirty="0">
              <a:solidFill>
                <a:srgbClr val="080808"/>
              </a:solidFill>
            </a:endParaRPr>
          </a:p>
        </p:txBody>
      </p:sp>
      <p:grpSp>
        <p:nvGrpSpPr>
          <p:cNvPr id="59394" name="组合 7"/>
          <p:cNvGrpSpPr>
            <a:grpSpLocks/>
          </p:cNvGrpSpPr>
          <p:nvPr/>
        </p:nvGrpSpPr>
        <p:grpSpPr bwMode="auto">
          <a:xfrm>
            <a:off x="1428750" y="1490663"/>
            <a:ext cx="5929313" cy="714375"/>
            <a:chOff x="214312" y="142876"/>
            <a:chExt cx="6267462" cy="741085"/>
          </a:xfrm>
        </p:grpSpPr>
        <p:sp>
          <p:nvSpPr>
            <p:cNvPr id="59398" name="圆角矩形 3"/>
            <p:cNvSpPr>
              <a:spLocks noChangeArrowheads="1"/>
            </p:cNvSpPr>
            <p:nvPr/>
          </p:nvSpPr>
          <p:spPr bwMode="auto">
            <a:xfrm>
              <a:off x="214312" y="142876"/>
              <a:ext cx="6267462" cy="741085"/>
            </a:xfrm>
            <a:prstGeom prst="roundRect">
              <a:avLst>
                <a:gd name="adj" fmla="val 16667"/>
              </a:avLst>
            </a:prstGeom>
            <a:solidFill>
              <a:srgbClr val="4AB1E4"/>
            </a:solidFill>
            <a:ln w="25400" algn="ctr">
              <a:solidFill>
                <a:srgbClr val="FFFFFF"/>
              </a:solidFill>
              <a:round/>
              <a:headEnd/>
              <a:tailEnd/>
            </a:ln>
          </p:spPr>
          <p:txBody>
            <a:bodyPr/>
            <a:lstStyle/>
            <a:p>
              <a:endParaRPr lang="zh-CN" altLang="en-US"/>
            </a:p>
          </p:txBody>
        </p:sp>
        <p:sp>
          <p:nvSpPr>
            <p:cNvPr id="5" name="圆角矩形 4"/>
            <p:cNvSpPr/>
            <p:nvPr/>
          </p:nvSpPr>
          <p:spPr>
            <a:xfrm>
              <a:off x="289824" y="142876"/>
              <a:ext cx="6180203" cy="714735"/>
            </a:xfrm>
            <a:prstGeom prst="rect">
              <a:avLst/>
            </a:prstGeom>
            <a:noFill/>
            <a:ln>
              <a:noFill/>
            </a:ln>
            <a:effectLst/>
          </p:spPr>
          <p:txBody>
            <a:bodyPr lIns="215263" tIns="0" rIns="215263" bIns="0" spcCol="1270" anchor="ctr"/>
            <a:lstStyle/>
            <a:p>
              <a:pPr defTabSz="1422400" fontAlgn="auto">
                <a:lnSpc>
                  <a:spcPct val="90000"/>
                </a:lnSpc>
                <a:spcBef>
                  <a:spcPts val="0"/>
                </a:spcBef>
                <a:spcAft>
                  <a:spcPct val="35000"/>
                </a:spcAft>
                <a:defRPr/>
              </a:pPr>
              <a:r>
                <a:rPr lang="zh-CN" altLang="en-US" sz="3200" kern="0" dirty="0">
                  <a:solidFill>
                    <a:srgbClr val="FFFFFF"/>
                  </a:solidFill>
                  <a:latin typeface="Arial"/>
                  <a:ea typeface="+mn-ea"/>
                </a:rPr>
                <a:t>建筑架子工（普通脚手架）</a:t>
              </a:r>
              <a:endParaRPr lang="en-US" sz="3200" b="1" kern="0" dirty="0">
                <a:solidFill>
                  <a:srgbClr val="FFFFFF"/>
                </a:solidFill>
                <a:latin typeface="Arial"/>
                <a:ea typeface="+mn-ea"/>
              </a:endParaRPr>
            </a:p>
          </p:txBody>
        </p:sp>
      </p:grpSp>
      <p:sp>
        <p:nvSpPr>
          <p:cNvPr id="7" name="矩形 6"/>
          <p:cNvSpPr/>
          <p:nvPr/>
        </p:nvSpPr>
        <p:spPr>
          <a:xfrm>
            <a:off x="1042988" y="1700213"/>
            <a:ext cx="7143750" cy="2236787"/>
          </a:xfrm>
          <a:prstGeom prst="rect">
            <a:avLst/>
          </a:prstGeom>
          <a:ln>
            <a:solidFill>
              <a:srgbClr val="4AB1E4"/>
            </a:solidFill>
          </a:ln>
        </p:spPr>
        <p:txBody>
          <a:bodyPr>
            <a:spAutoFit/>
          </a:bodyPr>
          <a:lstStyle/>
          <a:p>
            <a:pPr fontAlgn="auto">
              <a:spcBef>
                <a:spcPts val="0"/>
              </a:spcBef>
              <a:spcAft>
                <a:spcPts val="0"/>
              </a:spcAft>
              <a:defRPr/>
            </a:pPr>
            <a:endParaRPr lang="en-US" altLang="zh-CN" sz="2800" kern="0" dirty="0">
              <a:solidFill>
                <a:sysClr val="windowText" lastClr="000000"/>
              </a:solidFill>
              <a:latin typeface="+mn-lt"/>
              <a:ea typeface="+mn-ea"/>
            </a:endParaRPr>
          </a:p>
          <a:p>
            <a:pPr fontAlgn="auto">
              <a:spcBef>
                <a:spcPts val="0"/>
              </a:spcBef>
              <a:spcAft>
                <a:spcPts val="0"/>
              </a:spcAft>
              <a:defRPr/>
            </a:pPr>
            <a:r>
              <a:rPr lang="zh-CN" altLang="en-US" sz="2800" kern="0" dirty="0">
                <a:solidFill>
                  <a:sysClr val="windowText" lastClr="000000"/>
                </a:solidFill>
                <a:latin typeface="+mn-lt"/>
                <a:ea typeface="+mn-ea"/>
              </a:rPr>
              <a:t>在建筑工程施工现场从事落地式脚手架、悬挑式脚手架、模板支架、外电防护架、卸料平台、洞口临边防护等登高架设、维护、拆除作业；</a:t>
            </a:r>
            <a:endParaRPr lang="zh-CN" altLang="en-US" sz="2800" kern="0" dirty="0">
              <a:solidFill>
                <a:sysClr val="windowText" lastClr="000000"/>
              </a:solidFill>
              <a:latin typeface="+mn-ea"/>
              <a:ea typeface="+mn-ea"/>
            </a:endParaRPr>
          </a:p>
        </p:txBody>
      </p:sp>
      <p:graphicFrame>
        <p:nvGraphicFramePr>
          <p:cNvPr id="8" name="图示 7"/>
          <p:cNvGraphicFramePr/>
          <p:nvPr/>
        </p:nvGraphicFramePr>
        <p:xfrm>
          <a:off x="1500166" y="4143380"/>
          <a:ext cx="5786478" cy="5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10"/>
          <p:cNvSpPr txBox="1">
            <a:spLocks noChangeArrowheads="1"/>
          </p:cNvSpPr>
          <p:nvPr/>
        </p:nvSpPr>
        <p:spPr bwMode="auto">
          <a:xfrm>
            <a:off x="1285875" y="4500563"/>
            <a:ext cx="7072313" cy="1384300"/>
          </a:xfrm>
          <a:prstGeom prst="rect">
            <a:avLst/>
          </a:prstGeom>
          <a:noFill/>
          <a:ln w="9525">
            <a:solidFill>
              <a:srgbClr val="4AB1E4"/>
            </a:solidFill>
            <a:miter lim="800000"/>
            <a:headEnd/>
            <a:tailEnd/>
          </a:ln>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auto" hangingPunct="1">
              <a:spcBef>
                <a:spcPts val="0"/>
              </a:spcBef>
              <a:spcAft>
                <a:spcPts val="0"/>
              </a:spcAft>
              <a:defRPr/>
            </a:pPr>
            <a:endParaRPr lang="en-US" altLang="zh-CN" sz="2800" kern="0" dirty="0">
              <a:solidFill>
                <a:srgbClr val="080808"/>
              </a:solidFill>
            </a:endParaRPr>
          </a:p>
          <a:p>
            <a:pPr eaLnBrk="1" fontAlgn="auto" hangingPunct="1">
              <a:spcBef>
                <a:spcPts val="0"/>
              </a:spcBef>
              <a:spcAft>
                <a:spcPts val="0"/>
              </a:spcAft>
              <a:defRPr/>
            </a:pPr>
            <a:r>
              <a:rPr lang="zh-CN" altLang="en-US" sz="2800" kern="0" dirty="0">
                <a:solidFill>
                  <a:srgbClr val="080808"/>
                </a:solidFill>
              </a:rPr>
              <a:t>在建筑工程施工现场从事附着式升降脚手架的安装、升降、维护和拆卸作业；</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1187450" y="798513"/>
            <a:ext cx="76517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b="0" kern="0">
                <a:solidFill>
                  <a:srgbClr val="080808"/>
                </a:solidFill>
              </a:rPr>
              <a:t>特殊工种操作证有效期</a:t>
            </a:r>
            <a:endParaRPr lang="zh-CN" altLang="en-US" b="0" kern="0" dirty="0">
              <a:solidFill>
                <a:srgbClr val="080808"/>
              </a:solidFill>
            </a:endParaRPr>
          </a:p>
        </p:txBody>
      </p:sp>
      <p:grpSp>
        <p:nvGrpSpPr>
          <p:cNvPr id="60418" name="组合 2"/>
          <p:cNvGrpSpPr>
            <a:grpSpLocks/>
          </p:cNvGrpSpPr>
          <p:nvPr/>
        </p:nvGrpSpPr>
        <p:grpSpPr bwMode="auto">
          <a:xfrm>
            <a:off x="592138" y="2063750"/>
            <a:ext cx="7959725" cy="2730500"/>
            <a:chOff x="0" y="911530"/>
            <a:chExt cx="7959753" cy="2730903"/>
          </a:xfrm>
        </p:grpSpPr>
        <p:sp>
          <p:nvSpPr>
            <p:cNvPr id="4" name="圆角矩形 3"/>
            <p:cNvSpPr/>
            <p:nvPr/>
          </p:nvSpPr>
          <p:spPr>
            <a:xfrm>
              <a:off x="0" y="911530"/>
              <a:ext cx="7959753" cy="2730903"/>
            </a:xfrm>
            <a:prstGeom prst="roundRect">
              <a:avLst/>
            </a:prstGeom>
            <a:gradFill rotWithShape="1">
              <a:gsLst>
                <a:gs pos="0">
                  <a:srgbClr val="4AB1E4">
                    <a:tint val="50000"/>
                    <a:satMod val="300000"/>
                  </a:srgbClr>
                </a:gs>
                <a:gs pos="35000">
                  <a:srgbClr val="4AB1E4">
                    <a:tint val="37000"/>
                    <a:satMod val="300000"/>
                  </a:srgbClr>
                </a:gs>
                <a:gs pos="100000">
                  <a:srgbClr val="4AB1E4">
                    <a:tint val="15000"/>
                    <a:satMod val="350000"/>
                  </a:srgbClr>
                </a:gs>
              </a:gsLst>
              <a:lin ang="16200000" scaled="1"/>
            </a:gradFill>
            <a:ln w="9525" cap="flat" cmpd="sng" algn="ctr">
              <a:solidFill>
                <a:srgbClr val="4AB1E4">
                  <a:shade val="95000"/>
                  <a:satMod val="105000"/>
                </a:srgbClr>
              </a:solidFill>
              <a:prstDash val="solid"/>
            </a:ln>
            <a:effectLst>
              <a:outerShdw blurRad="40000" dist="20000" dir="5400000" rotWithShape="0">
                <a:srgbClr val="000000">
                  <a:alpha val="38000"/>
                </a:srgbClr>
              </a:outerShdw>
            </a:effectLst>
          </p:spPr>
        </p:sp>
        <p:sp>
          <p:nvSpPr>
            <p:cNvPr id="60420" name="圆角矩形 4"/>
            <p:cNvSpPr>
              <a:spLocks noChangeArrowheads="1"/>
            </p:cNvSpPr>
            <p:nvPr/>
          </p:nvSpPr>
          <p:spPr bwMode="auto">
            <a:xfrm>
              <a:off x="133312" y="1044842"/>
              <a:ext cx="7693129" cy="2464279"/>
            </a:xfrm>
            <a:prstGeom prst="rect">
              <a:avLst/>
            </a:prstGeom>
            <a:noFill/>
            <a:ln w="9525">
              <a:noFill/>
              <a:miter lim="800000"/>
              <a:headEnd/>
              <a:tailEnd/>
            </a:ln>
          </p:spPr>
          <p:txBody>
            <a:bodyPr lIns="114300" tIns="114300" rIns="114300" bIns="114300" anchor="ctr"/>
            <a:lstStyle/>
            <a:p>
              <a:pPr defTabSz="1333500">
                <a:lnSpc>
                  <a:spcPct val="90000"/>
                </a:lnSpc>
                <a:spcAft>
                  <a:spcPct val="35000"/>
                </a:spcAft>
              </a:pPr>
              <a:r>
                <a:rPr lang="zh-CN" altLang="en-US" sz="3000" b="1">
                  <a:solidFill>
                    <a:srgbClr val="FF0000"/>
                  </a:solidFill>
                </a:rPr>
                <a:t>特殊工种操作证书有效期为两年。</a:t>
              </a:r>
              <a:r>
                <a:rPr lang="zh-CN" altLang="en-US" sz="3000">
                  <a:solidFill>
                    <a:srgbClr val="080808"/>
                  </a:solidFill>
                </a:rPr>
                <a:t>有效期满需要延期的，建筑施工特种作业人员应当于期满前</a:t>
              </a:r>
              <a:r>
                <a:rPr lang="en-US" altLang="zh-CN" sz="3000">
                  <a:solidFill>
                    <a:srgbClr val="080808"/>
                  </a:solidFill>
                </a:rPr>
                <a:t>3</a:t>
              </a:r>
              <a:r>
                <a:rPr lang="zh-CN" altLang="en-US" sz="3000">
                  <a:solidFill>
                    <a:srgbClr val="080808"/>
                  </a:solidFill>
                </a:rPr>
                <a:t>个月内向原考核发证机关申请办理延期复核手续。延期复核合格的，资格证书有效期延期</a:t>
              </a:r>
              <a:r>
                <a:rPr lang="en-US" altLang="zh-CN" sz="3000">
                  <a:solidFill>
                    <a:srgbClr val="080808"/>
                  </a:solidFill>
                </a:rPr>
                <a:t>2</a:t>
              </a:r>
              <a:r>
                <a:rPr lang="zh-CN" altLang="en-US" sz="3000">
                  <a:solidFill>
                    <a:srgbClr val="080808"/>
                  </a:solidFill>
                </a:rPr>
                <a:t>年。</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组合 4"/>
          <p:cNvGrpSpPr>
            <a:grpSpLocks/>
          </p:cNvGrpSpPr>
          <p:nvPr/>
        </p:nvGrpSpPr>
        <p:grpSpPr bwMode="auto">
          <a:xfrm>
            <a:off x="457200" y="1928813"/>
            <a:ext cx="3257550" cy="3500437"/>
            <a:chOff x="0" y="1204897"/>
            <a:chExt cx="8229600" cy="2100298"/>
          </a:xfrm>
        </p:grpSpPr>
        <p:sp>
          <p:nvSpPr>
            <p:cNvPr id="61443" name="圆角矩形 3"/>
            <p:cNvSpPr>
              <a:spLocks noChangeArrowheads="1"/>
            </p:cNvSpPr>
            <p:nvPr/>
          </p:nvSpPr>
          <p:spPr bwMode="auto">
            <a:xfrm>
              <a:off x="0" y="1204897"/>
              <a:ext cx="8229600" cy="2100298"/>
            </a:xfrm>
            <a:prstGeom prst="roundRect">
              <a:avLst>
                <a:gd name="adj" fmla="val 16667"/>
              </a:avLst>
            </a:prstGeom>
            <a:solidFill>
              <a:srgbClr val="4AB1E4"/>
            </a:solidFill>
            <a:ln w="25400" algn="ctr">
              <a:solidFill>
                <a:srgbClr val="FFFFFF"/>
              </a:solidFill>
              <a:round/>
              <a:headEnd/>
              <a:tailEnd/>
            </a:ln>
          </p:spPr>
          <p:txBody>
            <a:bodyPr/>
            <a:lstStyle/>
            <a:p>
              <a:endParaRPr lang="zh-CN" altLang="en-US"/>
            </a:p>
          </p:txBody>
        </p:sp>
        <p:sp>
          <p:nvSpPr>
            <p:cNvPr id="5" name="圆角矩形 4"/>
            <p:cNvSpPr/>
            <p:nvPr/>
          </p:nvSpPr>
          <p:spPr>
            <a:xfrm>
              <a:off x="104274" y="1307769"/>
              <a:ext cx="8021053" cy="1894554"/>
            </a:xfrm>
            <a:prstGeom prst="rect">
              <a:avLst/>
            </a:prstGeom>
            <a:noFill/>
            <a:ln>
              <a:noFill/>
            </a:ln>
            <a:effectLst/>
          </p:spPr>
          <p:txBody>
            <a:bodyPr lIns="148590" tIns="148590" rIns="148590" bIns="148590" spcCol="1270" anchor="ctr"/>
            <a:lstStyle/>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实体检查</a:t>
              </a:r>
              <a:r>
                <a:rPr lang="en-US" sz="3900" kern="0" dirty="0">
                  <a:solidFill>
                    <a:srgbClr val="FFFFFF"/>
                  </a:solidFill>
                  <a:latin typeface="微软雅黑" pitchFamily="34" charset="-122"/>
                  <a:ea typeface="微软雅黑" pitchFamily="34" charset="-122"/>
                </a:rPr>
                <a:t>—</a:t>
              </a:r>
            </a:p>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支撑架、</a:t>
              </a:r>
              <a:endParaRPr lang="en-US" altLang="zh-CN" sz="3900" kern="0" dirty="0">
                <a:solidFill>
                  <a:srgbClr val="FFFFFF"/>
                </a:solidFill>
                <a:latin typeface="微软雅黑" pitchFamily="34" charset="-122"/>
                <a:ea typeface="微软雅黑" pitchFamily="34" charset="-122"/>
              </a:endParaRPr>
            </a:p>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落地脚手架、</a:t>
              </a:r>
              <a:endParaRPr lang="en-US" altLang="zh-CN" sz="3900" kern="0" dirty="0">
                <a:solidFill>
                  <a:srgbClr val="FFFFFF"/>
                </a:solidFill>
                <a:latin typeface="微软雅黑" pitchFamily="34" charset="-122"/>
                <a:ea typeface="微软雅黑" pitchFamily="34" charset="-122"/>
              </a:endParaRPr>
            </a:p>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悬挑脚手架</a:t>
              </a:r>
            </a:p>
          </p:txBody>
        </p:sp>
      </p:grpSp>
      <p:pic>
        <p:nvPicPr>
          <p:cNvPr id="61442" name="Picture 5" descr="d:\Users\Administrator\Desktop\广西\金源城二期\IMG_20131105_092120.jpg"/>
          <p:cNvPicPr>
            <a:picLocks noChangeAspect="1" noChangeArrowheads="1"/>
          </p:cNvPicPr>
          <p:nvPr/>
        </p:nvPicPr>
        <p:blipFill>
          <a:blip r:embed="rId2"/>
          <a:srcRect/>
          <a:stretch>
            <a:fillRect/>
          </a:stretch>
        </p:blipFill>
        <p:spPr bwMode="auto">
          <a:xfrm>
            <a:off x="4071938" y="1143000"/>
            <a:ext cx="3773487" cy="50292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p:cNvSpPr>
          <p:nvPr/>
        </p:nvSpPr>
        <p:spPr bwMode="auto">
          <a:xfrm>
            <a:off x="971550" y="549275"/>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p>
        </p:txBody>
      </p:sp>
      <p:sp>
        <p:nvSpPr>
          <p:cNvPr id="5"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6"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a:t>
            </a:r>
            <a:r>
              <a:rPr lang="zh-CN" altLang="en-US" kern="0">
                <a:solidFill>
                  <a:srgbClr val="080808"/>
                </a:solidFill>
              </a:rPr>
              <a:t>、架体基础符合要求</a:t>
            </a:r>
          </a:p>
        </p:txBody>
      </p:sp>
      <p:sp>
        <p:nvSpPr>
          <p:cNvPr id="7"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8"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b="1" kern="0">
                <a:solidFill>
                  <a:srgbClr val="080808"/>
                </a:solidFill>
              </a:rPr>
              <a:t>5.5.2	</a:t>
            </a:r>
            <a:r>
              <a:rPr lang="zh-CN" altLang="en-US" kern="0">
                <a:solidFill>
                  <a:srgbClr val="080808"/>
                </a:solidFill>
              </a:rPr>
              <a:t>地基承载力特征值的取值应符合下列规定：</a:t>
            </a:r>
          </a:p>
          <a:p>
            <a:pPr>
              <a:buClr>
                <a:srgbClr val="5BBE4E"/>
              </a:buClr>
              <a:defRPr/>
            </a:pPr>
            <a:r>
              <a:rPr lang="en-US" altLang="zh-CN" kern="0">
                <a:solidFill>
                  <a:srgbClr val="080808"/>
                </a:solidFill>
              </a:rPr>
              <a:t>1</a:t>
            </a:r>
            <a:r>
              <a:rPr lang="zh-CN" altLang="en-US" kern="0">
                <a:solidFill>
                  <a:srgbClr val="080808"/>
                </a:solidFill>
              </a:rPr>
              <a:t>、当为天然地基时，应按地质勘察报告选用；当为回填土地基时，应对地质勘察报告提供的回填土地基承载力特征值乘以折减系数 </a:t>
            </a:r>
            <a:r>
              <a:rPr lang="en-US" altLang="zh-CN" kern="0">
                <a:solidFill>
                  <a:srgbClr val="080808"/>
                </a:solidFill>
              </a:rPr>
              <a:t>0.4 </a:t>
            </a:r>
            <a:r>
              <a:rPr lang="zh-CN" altLang="en-US" kern="0">
                <a:solidFill>
                  <a:srgbClr val="080808"/>
                </a:solidFill>
              </a:rPr>
              <a:t>；</a:t>
            </a:r>
          </a:p>
          <a:p>
            <a:pPr>
              <a:buClr>
                <a:srgbClr val="5BBE4E"/>
              </a:buClr>
              <a:defRPr/>
            </a:pPr>
            <a:r>
              <a:rPr lang="en-US" altLang="zh-CN" kern="0">
                <a:solidFill>
                  <a:srgbClr val="080808"/>
                </a:solidFill>
              </a:rPr>
              <a:t>2</a:t>
            </a:r>
            <a:r>
              <a:rPr lang="zh-CN" altLang="en-US" kern="0">
                <a:solidFill>
                  <a:srgbClr val="080808"/>
                </a:solidFill>
              </a:rPr>
              <a:t>、由载荷试验或工程经验确定。</a:t>
            </a:r>
          </a:p>
        </p:txBody>
      </p:sp>
      <p:sp>
        <p:nvSpPr>
          <p:cNvPr id="2" name="右箭头 1"/>
          <p:cNvSpPr/>
          <p:nvPr/>
        </p:nvSpPr>
        <p:spPr>
          <a:xfrm>
            <a:off x="2357438" y="3284538"/>
            <a:ext cx="7143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92150"/>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架体基础</a:t>
            </a:r>
          </a:p>
        </p:txBody>
      </p:sp>
      <p:sp>
        <p:nvSpPr>
          <p:cNvPr id="3" name="内容占位符 7"/>
          <p:cNvSpPr txBox="1">
            <a:spLocks/>
          </p:cNvSpPr>
          <p:nvPr/>
        </p:nvSpPr>
        <p:spPr bwMode="auto">
          <a:xfrm>
            <a:off x="684213" y="1412875"/>
            <a:ext cx="8045450" cy="457835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200" b="1" kern="0">
                <a:solidFill>
                  <a:srgbClr val="080808"/>
                </a:solidFill>
              </a:rPr>
              <a:t>5.5.3  </a:t>
            </a:r>
            <a:r>
              <a:rPr lang="zh-CN" altLang="en-US" sz="2200" kern="0">
                <a:solidFill>
                  <a:srgbClr val="080808"/>
                </a:solidFill>
              </a:rPr>
              <a:t>对搭设在楼面等建筑结构上的脚手架，应对支撑架体的建筑结构进行承载力验算，当不能满足承载力要求时应采取可靠的加固措施。（回顶）</a:t>
            </a:r>
            <a:endParaRPr lang="en-US" altLang="zh-CN" sz="2200" kern="0">
              <a:solidFill>
                <a:srgbClr val="080808"/>
              </a:solidFill>
            </a:endParaRPr>
          </a:p>
          <a:p>
            <a:pPr>
              <a:buClr>
                <a:srgbClr val="5BBE4E"/>
              </a:buClr>
              <a:defRPr/>
            </a:pPr>
            <a:r>
              <a:rPr lang="en-US" altLang="zh-CN" sz="2200" b="1" kern="0">
                <a:solidFill>
                  <a:srgbClr val="080808"/>
                </a:solidFill>
              </a:rPr>
              <a:t>6.3.1    </a:t>
            </a:r>
            <a:r>
              <a:rPr lang="zh-CN" altLang="en-US" sz="2200" kern="0">
                <a:solidFill>
                  <a:srgbClr val="080808"/>
                </a:solidFill>
              </a:rPr>
              <a:t>每根立杆底部宜设置底座或垫板。</a:t>
            </a:r>
            <a:endParaRPr lang="en-US" altLang="zh-CN" sz="2200" kern="0">
              <a:solidFill>
                <a:srgbClr val="080808"/>
              </a:solidFill>
            </a:endParaRPr>
          </a:p>
          <a:p>
            <a:pPr>
              <a:buClr>
                <a:srgbClr val="5BBE4E"/>
              </a:buClr>
              <a:defRPr/>
            </a:pPr>
            <a:r>
              <a:rPr lang="en-US" altLang="zh-CN" sz="2200" b="1" kern="0">
                <a:solidFill>
                  <a:srgbClr val="080808"/>
                </a:solidFill>
              </a:rPr>
              <a:t>7.2.3  </a:t>
            </a:r>
            <a:r>
              <a:rPr lang="zh-CN" altLang="en-US" sz="2200" kern="0">
                <a:solidFill>
                  <a:srgbClr val="080808"/>
                </a:solidFill>
              </a:rPr>
              <a:t>立杆垫板或底座底面标高宜高于自然地坪 </a:t>
            </a:r>
            <a:r>
              <a:rPr lang="en-US" altLang="zh-CN" sz="2200" kern="0">
                <a:solidFill>
                  <a:srgbClr val="080808"/>
                </a:solidFill>
              </a:rPr>
              <a:t>50mm</a:t>
            </a:r>
            <a:r>
              <a:rPr lang="zh-CN" altLang="en-US" sz="2200" kern="0">
                <a:solidFill>
                  <a:srgbClr val="080808"/>
                </a:solidFill>
              </a:rPr>
              <a:t>～</a:t>
            </a:r>
            <a:r>
              <a:rPr lang="en-US" altLang="zh-CN" sz="2200" kern="0">
                <a:solidFill>
                  <a:srgbClr val="080808"/>
                </a:solidFill>
              </a:rPr>
              <a:t>100mm</a:t>
            </a:r>
            <a:r>
              <a:rPr lang="zh-CN" altLang="en-US" sz="2200" kern="0">
                <a:solidFill>
                  <a:srgbClr val="080808"/>
                </a:solidFill>
              </a:rPr>
              <a:t>。</a:t>
            </a:r>
            <a:endParaRPr lang="en-US" altLang="zh-CN" sz="2200" kern="0">
              <a:solidFill>
                <a:srgbClr val="080808"/>
              </a:solidFill>
            </a:endParaRPr>
          </a:p>
          <a:p>
            <a:pPr>
              <a:buClr>
                <a:srgbClr val="5BBE4E"/>
              </a:buClr>
              <a:defRPr/>
            </a:pPr>
            <a:r>
              <a:rPr lang="en-US" altLang="zh-CN" sz="2200" b="1" kern="0">
                <a:solidFill>
                  <a:srgbClr val="080808"/>
                </a:solidFill>
              </a:rPr>
              <a:t>7.3.2.2  </a:t>
            </a:r>
            <a:r>
              <a:rPr lang="zh-CN" altLang="en-US" sz="2200" kern="0">
                <a:solidFill>
                  <a:srgbClr val="080808"/>
                </a:solidFill>
              </a:rPr>
              <a:t>垫板应采用长度不少于 </a:t>
            </a:r>
            <a:r>
              <a:rPr lang="en-US" altLang="zh-CN" sz="2200" kern="0">
                <a:solidFill>
                  <a:srgbClr val="080808"/>
                </a:solidFill>
              </a:rPr>
              <a:t>2 </a:t>
            </a:r>
            <a:r>
              <a:rPr lang="zh-CN" altLang="en-US" sz="2200" kern="0">
                <a:solidFill>
                  <a:srgbClr val="080808"/>
                </a:solidFill>
              </a:rPr>
              <a:t>跨、厚度不小于 </a:t>
            </a:r>
            <a:r>
              <a:rPr lang="en-US" altLang="zh-CN" sz="2200" kern="0">
                <a:solidFill>
                  <a:srgbClr val="080808"/>
                </a:solidFill>
              </a:rPr>
              <a:t>50mm</a:t>
            </a:r>
            <a:r>
              <a:rPr lang="zh-CN" altLang="en-US" sz="2200" kern="0">
                <a:solidFill>
                  <a:srgbClr val="080808"/>
                </a:solidFill>
              </a:rPr>
              <a:t>、宽度不小 </a:t>
            </a:r>
            <a:r>
              <a:rPr lang="en-US" altLang="zh-CN" sz="2200" kern="0">
                <a:solidFill>
                  <a:srgbClr val="080808"/>
                </a:solidFill>
              </a:rPr>
              <a:t>200 </a:t>
            </a:r>
            <a:r>
              <a:rPr lang="zh-CN" altLang="en-US" sz="2200" kern="0">
                <a:solidFill>
                  <a:srgbClr val="080808"/>
                </a:solidFill>
              </a:rPr>
              <a:t>㎜的木 垫板。</a:t>
            </a:r>
            <a:endParaRPr lang="en-US" altLang="zh-CN" sz="2200" kern="0">
              <a:solidFill>
                <a:srgbClr val="080808"/>
              </a:solidFill>
            </a:endParaRPr>
          </a:p>
          <a:p>
            <a:pPr>
              <a:buClr>
                <a:srgbClr val="5BBE4E"/>
              </a:buClr>
              <a:defRPr/>
            </a:pPr>
            <a:r>
              <a:rPr lang="en-US" altLang="zh-CN" sz="2200" kern="0">
                <a:solidFill>
                  <a:srgbClr val="080808"/>
                </a:solidFill>
              </a:rPr>
              <a:t>8.2.3.2  </a:t>
            </a:r>
            <a:r>
              <a:rPr lang="zh-CN" altLang="en-US" sz="2200" kern="0">
                <a:solidFill>
                  <a:srgbClr val="080808"/>
                </a:solidFill>
              </a:rPr>
              <a:t>地基应无积水，底座应无松动，立杆应无悬空。</a:t>
            </a:r>
          </a:p>
          <a:p>
            <a:pPr>
              <a:buClr>
                <a:srgbClr val="5BBE4E"/>
              </a:buClr>
              <a:defRPr/>
            </a:pPr>
            <a:endParaRPr lang="zh-CN" altLang="en-US" kern="0">
              <a:solidFill>
                <a:srgbClr val="080808"/>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txBox="1">
            <a:spLocks/>
          </p:cNvSpPr>
          <p:nvPr/>
        </p:nvSpPr>
        <p:spPr bwMode="auto">
          <a:xfrm>
            <a:off x="900113" y="692150"/>
            <a:ext cx="8013700" cy="603250"/>
          </a:xfrm>
          <a:prstGeom prst="rect">
            <a:avLst/>
          </a:prstGeom>
          <a:noFill/>
          <a:ln w="9525">
            <a:noFill/>
            <a:miter lim="800000"/>
            <a:headEnd/>
            <a:tailEnd/>
          </a:ln>
        </p:spPr>
        <p:txBody>
          <a:bodyPr anchor="ctr"/>
          <a:lstStyle/>
          <a:p>
            <a:pPr algn="ctr" eaLnBrk="0" hangingPunct="0"/>
            <a:r>
              <a:rPr lang="zh-CN" altLang="en-US" sz="3600" b="1">
                <a:latin typeface="微软雅黑" charset="-122"/>
              </a:rPr>
              <a:t>落地脚手架基础</a:t>
            </a:r>
          </a:p>
        </p:txBody>
      </p:sp>
      <p:pic>
        <p:nvPicPr>
          <p:cNvPr id="64514" name="Picture 2" descr="d:\Users\Administrator\Desktop\广西\北部湾财经中心\IMG_5271.JPG"/>
          <p:cNvPicPr>
            <a:picLocks noChangeAspect="1" noChangeArrowheads="1"/>
          </p:cNvPicPr>
          <p:nvPr/>
        </p:nvPicPr>
        <p:blipFill>
          <a:blip r:embed="rId2"/>
          <a:srcRect/>
          <a:stretch>
            <a:fillRect/>
          </a:stretch>
        </p:blipFill>
        <p:spPr bwMode="auto">
          <a:xfrm>
            <a:off x="2686050" y="1295400"/>
            <a:ext cx="3771900" cy="5029200"/>
          </a:xfrm>
          <a:prstGeom prst="rect">
            <a:avLst/>
          </a:prstGeom>
          <a:noFill/>
          <a:ln w="9525">
            <a:noFill/>
            <a:miter lim="800000"/>
            <a:headEnd/>
            <a:tailEnd/>
          </a:ln>
        </p:spPr>
      </p:pic>
      <p:sp>
        <p:nvSpPr>
          <p:cNvPr id="4" name="圆角矩形标注 4"/>
          <p:cNvSpPr>
            <a:spLocks noChangeArrowheads="1"/>
          </p:cNvSpPr>
          <p:nvPr/>
        </p:nvSpPr>
        <p:spPr bwMode="auto">
          <a:xfrm>
            <a:off x="1643062" y="2928938"/>
            <a:ext cx="1785929" cy="785812"/>
          </a:xfrm>
          <a:prstGeom prst="wedgeRoundRectCallout">
            <a:avLst>
              <a:gd name="adj1" fmla="val 120648"/>
              <a:gd name="adj2" fmla="val 25644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基础下沉，应采取补救措施</a:t>
            </a:r>
            <a:r>
              <a:rPr lang="zh-CN" altLang="en-US" kern="0" dirty="0">
                <a:solidFill>
                  <a:srgbClr val="FFFFFF"/>
                </a:solidFill>
                <a:latin typeface="Arial"/>
                <a:ea typeface="+mn-ea"/>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611188" y="1268413"/>
            <a:ext cx="7921625" cy="3048000"/>
          </a:xfrm>
          <a:prstGeom prst="rect">
            <a:avLst/>
          </a:prstGeom>
          <a:noFill/>
          <a:ln w="9525">
            <a:noFill/>
            <a:miter lim="800000"/>
            <a:headEnd/>
            <a:tailEnd/>
          </a:ln>
        </p:spPr>
        <p:txBody>
          <a:bodyPr>
            <a:spAutoFit/>
          </a:bodyPr>
          <a:lstStyle/>
          <a:p>
            <a:r>
              <a:rPr lang="zh-CN" altLang="en-US" sz="3200" b="1"/>
              <a:t>     存在主要问题原因分析：施工方案编制质量较差，对现场缺少指导性，无立杆排版图，个别方案未论证；单价过低或者模板支架验收制度流于形式导致作业班组偷工减料，过程监督管理不到位导致工人因周转材料不足等对架体违规拆除等。</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图片 1" descr="C91E34J$HR1I`(~7M$H$E_L.jpg"/>
          <p:cNvPicPr>
            <a:picLocks noChangeAspect="1"/>
          </p:cNvPicPr>
          <p:nvPr/>
        </p:nvPicPr>
        <p:blipFill>
          <a:blip r:embed="rId2"/>
          <a:srcRect/>
          <a:stretch>
            <a:fillRect/>
          </a:stretch>
        </p:blipFill>
        <p:spPr bwMode="auto">
          <a:xfrm>
            <a:off x="4284663" y="1279525"/>
            <a:ext cx="4316412" cy="4252913"/>
          </a:xfrm>
          <a:prstGeom prst="rect">
            <a:avLst/>
          </a:prstGeom>
          <a:noFill/>
          <a:ln w="9525">
            <a:noFill/>
            <a:miter lim="800000"/>
            <a:headEnd/>
            <a:tailEnd/>
          </a:ln>
        </p:spPr>
      </p:pic>
      <p:sp>
        <p:nvSpPr>
          <p:cNvPr id="3" name="Rectangle 5"/>
          <p:cNvSpPr txBox="1">
            <a:spLocks noChangeArrowheads="1"/>
          </p:cNvSpPr>
          <p:nvPr/>
        </p:nvSpPr>
        <p:spPr>
          <a:xfrm>
            <a:off x="684213" y="1306513"/>
            <a:ext cx="3138487" cy="42672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20000"/>
              </a:lnSpc>
              <a:spcAft>
                <a:spcPts val="0"/>
              </a:spcAft>
              <a:defRPr/>
            </a:pPr>
            <a:r>
              <a:rPr lang="zh-CN" altLang="en-US" sz="1200" dirty="0">
                <a:solidFill>
                  <a:sysClr val="windowText" lastClr="000000"/>
                </a:solidFill>
                <a:latin typeface="Calibri"/>
              </a:rPr>
              <a:t>说明：</a:t>
            </a:r>
            <a:endParaRPr lang="en-US" altLang="zh-CN" sz="1200" dirty="0">
              <a:solidFill>
                <a:sysClr val="windowText" lastClr="000000"/>
              </a:solidFill>
              <a:latin typeface="Calibri"/>
            </a:endParaRPr>
          </a:p>
          <a:p>
            <a:pPr fontAlgn="auto">
              <a:lnSpc>
                <a:spcPct val="120000"/>
              </a:lnSpc>
              <a:spcAft>
                <a:spcPts val="0"/>
              </a:spcAft>
              <a:defRPr/>
            </a:pPr>
            <a:endParaRPr lang="zh-CN" altLang="en-US" sz="1200" dirty="0">
              <a:solidFill>
                <a:sysClr val="windowText" lastClr="000000"/>
              </a:solidFill>
              <a:latin typeface="Calibri"/>
            </a:endParaRPr>
          </a:p>
          <a:p>
            <a:pPr fontAlgn="auto">
              <a:lnSpc>
                <a:spcPct val="150000"/>
              </a:lnSpc>
              <a:spcAft>
                <a:spcPts val="0"/>
              </a:spcAft>
              <a:defRPr/>
            </a:pPr>
            <a:r>
              <a:rPr lang="en-US" altLang="zh-CN" sz="1200" dirty="0">
                <a:solidFill>
                  <a:sysClr val="windowText" lastClr="000000"/>
                </a:solidFill>
                <a:latin typeface="Calibri"/>
              </a:rPr>
              <a:t>1. </a:t>
            </a:r>
            <a:r>
              <a:rPr lang="zh-CN" altLang="en-US" sz="1200" dirty="0">
                <a:solidFill>
                  <a:sysClr val="windowText" lastClr="000000"/>
                </a:solidFill>
                <a:latin typeface="Calibri"/>
              </a:rPr>
              <a:t>落地式外脚手架基础应垫平夯实 ，在基础 上沿外脚手架长度方向设置垫板 ，垫板材 质可采用木脚手板或槽钢等。</a:t>
            </a:r>
          </a:p>
          <a:p>
            <a:pPr fontAlgn="auto">
              <a:lnSpc>
                <a:spcPct val="150000"/>
              </a:lnSpc>
              <a:spcAft>
                <a:spcPts val="0"/>
              </a:spcAft>
              <a:defRPr/>
            </a:pPr>
            <a:r>
              <a:rPr lang="en-US" altLang="zh-CN" sz="1200" dirty="0">
                <a:solidFill>
                  <a:sysClr val="windowText" lastClr="000000"/>
                </a:solidFill>
                <a:latin typeface="Calibri"/>
              </a:rPr>
              <a:t>2. </a:t>
            </a:r>
            <a:r>
              <a:rPr lang="zh-CN" altLang="en-US" sz="1200" dirty="0">
                <a:solidFill>
                  <a:sysClr val="windowText" lastClr="000000"/>
                </a:solidFill>
                <a:latin typeface="Calibri"/>
              </a:rPr>
              <a:t>在立杆下部</a:t>
            </a:r>
            <a:r>
              <a:rPr lang="en-US" altLang="zh-CN" sz="1200" dirty="0">
                <a:solidFill>
                  <a:sysClr val="windowText" lastClr="000000"/>
                </a:solidFill>
                <a:latin typeface="Calibri"/>
              </a:rPr>
              <a:t>150mm</a:t>
            </a:r>
            <a:r>
              <a:rPr lang="zh-CN" altLang="en-US" sz="1200" dirty="0">
                <a:solidFill>
                  <a:sysClr val="windowText" lastClr="000000"/>
                </a:solidFill>
                <a:latin typeface="Calibri"/>
              </a:rPr>
              <a:t>处设置纵横向扫地杆 ，纵向扫地杆在上 ，横向扫地杆在下 ，均与立杆相连。</a:t>
            </a:r>
          </a:p>
          <a:p>
            <a:pPr fontAlgn="auto">
              <a:lnSpc>
                <a:spcPct val="150000"/>
              </a:lnSpc>
              <a:spcAft>
                <a:spcPts val="0"/>
              </a:spcAft>
              <a:defRPr/>
            </a:pPr>
            <a:r>
              <a:rPr lang="en-US" altLang="zh-CN" sz="1200" dirty="0">
                <a:solidFill>
                  <a:sysClr val="windowText" lastClr="000000"/>
                </a:solidFill>
                <a:latin typeface="Calibri"/>
              </a:rPr>
              <a:t>3. </a:t>
            </a:r>
            <a:r>
              <a:rPr lang="zh-CN" altLang="en-US" sz="1200" dirty="0">
                <a:solidFill>
                  <a:sysClr val="windowText" lastClr="000000"/>
                </a:solidFill>
                <a:latin typeface="Calibri"/>
              </a:rPr>
              <a:t>脚 手 架 四 周 设 置 排 水 沟 ， 采 取 有 组 织 排 水。</a:t>
            </a:r>
          </a:p>
          <a:p>
            <a:pPr fontAlgn="auto">
              <a:lnSpc>
                <a:spcPct val="150000"/>
              </a:lnSpc>
              <a:spcAft>
                <a:spcPts val="0"/>
              </a:spcAft>
              <a:defRPr/>
            </a:pPr>
            <a:r>
              <a:rPr lang="en-US" altLang="zh-CN" sz="1200" dirty="0">
                <a:solidFill>
                  <a:sysClr val="windowText" lastClr="000000"/>
                </a:solidFill>
                <a:latin typeface="Calibri"/>
              </a:rPr>
              <a:t>4. </a:t>
            </a:r>
            <a:r>
              <a:rPr lang="zh-CN" altLang="en-US" sz="1200" dirty="0">
                <a:solidFill>
                  <a:sysClr val="windowText" lastClr="000000"/>
                </a:solidFill>
                <a:latin typeface="Calibri"/>
              </a:rPr>
              <a:t>脚手架立杆基础不在同一高度时 ，必须将 高处的纵向扫地杆向低处延长两跨与立杆 固定 ，高低差不大于</a:t>
            </a:r>
            <a:r>
              <a:rPr lang="en-US" altLang="zh-CN" sz="1200" dirty="0">
                <a:solidFill>
                  <a:sysClr val="windowText" lastClr="000000"/>
                </a:solidFill>
                <a:latin typeface="Calibri"/>
              </a:rPr>
              <a:t>1m</a:t>
            </a:r>
            <a:r>
              <a:rPr lang="zh-CN" altLang="en-US" sz="1200" dirty="0">
                <a:solidFill>
                  <a:sysClr val="windowText" lastClr="000000"/>
                </a:solidFill>
                <a:latin typeface="Calibri"/>
              </a:rPr>
              <a:t>，靠边坡上方的立 杆轴线到边坡的距离不应小于</a:t>
            </a:r>
            <a:r>
              <a:rPr lang="en-US" altLang="zh-CN" sz="1200" dirty="0">
                <a:solidFill>
                  <a:sysClr val="windowText" lastClr="000000"/>
                </a:solidFill>
                <a:latin typeface="Calibri"/>
              </a:rPr>
              <a:t>500mm</a:t>
            </a:r>
            <a:r>
              <a:rPr lang="zh-CN" altLang="en-US" sz="1200" dirty="0">
                <a:solidFill>
                  <a:sysClr val="windowText" lastClr="000000"/>
                </a:solidFill>
                <a:latin typeface="Calibri"/>
              </a:rPr>
              <a:t>。</a:t>
            </a:r>
          </a:p>
          <a:p>
            <a:pPr fontAlgn="auto">
              <a:lnSpc>
                <a:spcPct val="120000"/>
              </a:lnSpc>
              <a:spcAft>
                <a:spcPts val="0"/>
              </a:spcAft>
              <a:defRPr/>
            </a:pPr>
            <a:endParaRPr lang="en-US" altLang="zh-CN" sz="1200" dirty="0">
              <a:solidFill>
                <a:sysClr val="windowText" lastClr="000000"/>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41375"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2</a:t>
            </a:r>
            <a:r>
              <a:rPr lang="zh-CN" altLang="en-US" kern="0">
                <a:solidFill>
                  <a:srgbClr val="080808"/>
                </a:solidFill>
              </a:rPr>
              <a:t>、扫地杆距离符合要求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a:solidFill>
                  <a:srgbClr val="080808"/>
                </a:solidFill>
              </a:rPr>
              <a:t>《</a:t>
            </a:r>
            <a:r>
              <a:rPr lang="zh-CN" altLang="en-US" b="1" kern="0">
                <a:solidFill>
                  <a:srgbClr val="080808"/>
                </a:solidFill>
              </a:rPr>
              <a:t>建筑施工扣件式钢管脚手架安全技术规范</a:t>
            </a:r>
            <a:r>
              <a:rPr lang="en-US" altLang="zh-CN" b="1" kern="0">
                <a:solidFill>
                  <a:srgbClr val="080808"/>
                </a:solidFill>
              </a:rPr>
              <a:t>》</a:t>
            </a:r>
            <a:r>
              <a:rPr lang="zh-CN" altLang="en-US" b="1" kern="0">
                <a:solidFill>
                  <a:srgbClr val="080808"/>
                </a:solidFill>
              </a:rPr>
              <a:t>（</a:t>
            </a:r>
            <a:r>
              <a:rPr lang="en-US" altLang="zh-CN" b="1" kern="0">
                <a:solidFill>
                  <a:srgbClr val="080808"/>
                </a:solidFill>
              </a:rPr>
              <a:t>JGJ130-2011</a:t>
            </a:r>
            <a:r>
              <a:rPr lang="zh-CN" altLang="en-US" b="1" kern="0">
                <a:solidFill>
                  <a:srgbClr val="080808"/>
                </a:solidFill>
              </a:rPr>
              <a:t>）</a:t>
            </a:r>
            <a:endParaRPr lang="en-US" altLang="zh-CN" b="1" kern="0">
              <a:solidFill>
                <a:srgbClr val="080808"/>
              </a:solidFill>
            </a:endParaRPr>
          </a:p>
          <a:p>
            <a:pPr eaLnBrk="1" hangingPunct="1">
              <a:buClr>
                <a:srgbClr val="5BBE4E"/>
              </a:buClr>
              <a:defRPr/>
            </a:pPr>
            <a:r>
              <a:rPr lang="en-US" altLang="zh-CN" b="1" kern="0">
                <a:solidFill>
                  <a:srgbClr val="080808"/>
                </a:solidFill>
              </a:rPr>
              <a:t>6.3.2</a:t>
            </a:r>
            <a:r>
              <a:rPr lang="zh-CN" altLang="en-US" b="1" kern="0">
                <a:solidFill>
                  <a:srgbClr val="080808"/>
                </a:solidFill>
              </a:rPr>
              <a:t>条 </a:t>
            </a:r>
            <a:r>
              <a:rPr lang="en-US" altLang="zh-CN" b="1" kern="0">
                <a:solidFill>
                  <a:srgbClr val="080808"/>
                </a:solidFill>
              </a:rPr>
              <a:t> </a:t>
            </a:r>
            <a:r>
              <a:rPr lang="zh-CN" altLang="en-US" kern="0">
                <a:solidFill>
                  <a:srgbClr val="080808"/>
                </a:solidFill>
              </a:rPr>
              <a:t>脚手架必须设置纵、横向扫地杆。纵向扫地杆应采用直角扣件固定在距钢管底端不大于</a:t>
            </a:r>
            <a:r>
              <a:rPr lang="en-US" altLang="zh-CN" kern="0">
                <a:solidFill>
                  <a:srgbClr val="080808"/>
                </a:solidFill>
              </a:rPr>
              <a:t>200mm</a:t>
            </a:r>
            <a:r>
              <a:rPr lang="zh-CN" altLang="en-US" kern="0">
                <a:solidFill>
                  <a:srgbClr val="080808"/>
                </a:solidFill>
              </a:rPr>
              <a:t>处的立杆上。横向扫地杆应采用直角扣件固定在紧靠纵向扫地杆下方的立杆上。</a:t>
            </a:r>
          </a:p>
        </p:txBody>
      </p:sp>
      <p:sp>
        <p:nvSpPr>
          <p:cNvPr id="7" name="右箭头 6"/>
          <p:cNvSpPr/>
          <p:nvPr/>
        </p:nvSpPr>
        <p:spPr>
          <a:xfrm>
            <a:off x="2357438" y="3213100"/>
            <a:ext cx="714375"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txBox="1">
            <a:spLocks/>
          </p:cNvSpPr>
          <p:nvPr/>
        </p:nvSpPr>
        <p:spPr bwMode="auto">
          <a:xfrm>
            <a:off x="611188" y="620713"/>
            <a:ext cx="8229600" cy="868362"/>
          </a:xfrm>
          <a:prstGeom prst="rect">
            <a:avLst/>
          </a:prstGeom>
          <a:noFill/>
          <a:ln w="9525">
            <a:noFill/>
            <a:miter lim="800000"/>
            <a:headEnd/>
            <a:tailEnd/>
          </a:ln>
        </p:spPr>
        <p:txBody>
          <a:bodyPr anchor="ctr"/>
          <a:lstStyle/>
          <a:p>
            <a:pPr algn="ctr" eaLnBrk="0" hangingPunct="0"/>
            <a:r>
              <a:rPr lang="zh-CN" altLang="en-US" sz="3600" b="1">
                <a:latin typeface="微软雅黑" charset="-122"/>
              </a:rPr>
              <a:t>落地脚手架</a:t>
            </a:r>
            <a:r>
              <a:rPr lang="en-US" altLang="zh-CN" sz="3600" b="1">
                <a:latin typeface="微软雅黑" charset="-122"/>
              </a:rPr>
              <a:t>--</a:t>
            </a:r>
            <a:r>
              <a:rPr lang="zh-CN" altLang="en-US" sz="3600" b="1">
                <a:latin typeface="微软雅黑" charset="-122"/>
              </a:rPr>
              <a:t>扫地杆</a:t>
            </a:r>
          </a:p>
        </p:txBody>
      </p:sp>
      <p:pic>
        <p:nvPicPr>
          <p:cNvPr id="67586" name="Picture 2" descr="d:\Users\Administrator\Desktop\四川\遂宁金海国际\IMG_5114.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572264" y="2000250"/>
            <a:ext cx="2071674" cy="1285875"/>
          </a:xfrm>
          <a:prstGeom prst="wedgeRoundRectCallout">
            <a:avLst>
              <a:gd name="adj1" fmla="val -110508"/>
              <a:gd name="adj2" fmla="val 109905"/>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扫地杆小横杆超过</a:t>
            </a:r>
            <a:r>
              <a:rPr lang="en-US" altLang="zh-CN" sz="2000" kern="0" dirty="0">
                <a:solidFill>
                  <a:srgbClr val="FFFFFF"/>
                </a:solidFill>
                <a:latin typeface="微软雅黑" pitchFamily="34" charset="-122"/>
                <a:ea typeface="微软雅黑" pitchFamily="34" charset="-122"/>
              </a:rPr>
              <a:t>200mm</a:t>
            </a:r>
            <a:r>
              <a:rPr lang="zh-CN" altLang="en-US" sz="2000" kern="0" dirty="0">
                <a:solidFill>
                  <a:srgbClr val="FFFFFF"/>
                </a:solidFill>
                <a:latin typeface="微软雅黑" pitchFamily="34" charset="-122"/>
                <a:ea typeface="微软雅黑" pitchFamily="34" charset="-122"/>
              </a:rPr>
              <a:t>，应在大横杆下面</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85813" y="620713"/>
            <a:ext cx="7994650" cy="720725"/>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a:solidFill>
                  <a:srgbClr val="080808"/>
                </a:solidFill>
              </a:rPr>
              <a:t>脚手架基础、扫地杆</a:t>
            </a:r>
          </a:p>
        </p:txBody>
      </p:sp>
      <p:pic>
        <p:nvPicPr>
          <p:cNvPr id="68610" name="Picture 2"/>
          <p:cNvPicPr>
            <a:picLocks noChangeAspect="1" noChangeArrowheads="1"/>
          </p:cNvPicPr>
          <p:nvPr/>
        </p:nvPicPr>
        <p:blipFill>
          <a:blip r:embed="rId2"/>
          <a:srcRect/>
          <a:stretch>
            <a:fillRect/>
          </a:stretch>
        </p:blipFill>
        <p:spPr bwMode="auto">
          <a:xfrm>
            <a:off x="457200" y="1214438"/>
            <a:ext cx="8229600" cy="4643437"/>
          </a:xfrm>
          <a:prstGeom prst="rect">
            <a:avLst/>
          </a:prstGeom>
          <a:noFill/>
          <a:ln w="9525">
            <a:noFill/>
            <a:miter lim="800000"/>
            <a:headEnd/>
            <a:tailEnd/>
          </a:ln>
        </p:spPr>
      </p:pic>
      <p:sp>
        <p:nvSpPr>
          <p:cNvPr id="4" name="圆角矩形标注 3"/>
          <p:cNvSpPr/>
          <p:nvPr/>
        </p:nvSpPr>
        <p:spPr bwMode="auto">
          <a:xfrm>
            <a:off x="785786" y="3357562"/>
            <a:ext cx="928694" cy="612648"/>
          </a:xfrm>
          <a:prstGeom prst="wedgeRoundRectCallout">
            <a:avLst>
              <a:gd name="adj1" fmla="val 163781"/>
              <a:gd name="adj2" fmla="val 21590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kern="0" dirty="0">
                <a:solidFill>
                  <a:srgbClr val="080808"/>
                </a:solidFill>
                <a:latin typeface="Arial"/>
                <a:ea typeface="宋体" pitchFamily="2" charset="-122"/>
              </a:rPr>
              <a:t>横向扫地杆</a:t>
            </a:r>
          </a:p>
        </p:txBody>
      </p:sp>
      <p:sp>
        <p:nvSpPr>
          <p:cNvPr id="5" name="圆角矩形标注 4"/>
          <p:cNvSpPr/>
          <p:nvPr/>
        </p:nvSpPr>
        <p:spPr bwMode="auto">
          <a:xfrm>
            <a:off x="2857488" y="2285992"/>
            <a:ext cx="1000132" cy="612648"/>
          </a:xfrm>
          <a:prstGeom prst="wedgeRoundRectCallout">
            <a:avLst>
              <a:gd name="adj1" fmla="val -27182"/>
              <a:gd name="adj2" fmla="val 253213"/>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kern="0" dirty="0">
                <a:solidFill>
                  <a:srgbClr val="080808"/>
                </a:solidFill>
                <a:latin typeface="Arial"/>
                <a:ea typeface="宋体" pitchFamily="2" charset="-122"/>
              </a:rPr>
              <a:t>纵向扫地杆</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1593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碗口脚手架</a:t>
            </a:r>
            <a:r>
              <a:rPr lang="en-US" altLang="zh-CN" kern="0">
                <a:solidFill>
                  <a:srgbClr val="080808"/>
                </a:solidFill>
              </a:rPr>
              <a:t>—</a:t>
            </a:r>
            <a:r>
              <a:rPr lang="zh-CN" altLang="en-US" kern="0">
                <a:solidFill>
                  <a:srgbClr val="080808"/>
                </a:solidFill>
              </a:rPr>
              <a:t>扫地杆</a:t>
            </a:r>
          </a:p>
        </p:txBody>
      </p:sp>
      <p:sp>
        <p:nvSpPr>
          <p:cNvPr id="3" name="内容占位符 2"/>
          <p:cNvSpPr txBox="1">
            <a:spLocks/>
          </p:cNvSpPr>
          <p:nvPr/>
        </p:nvSpPr>
        <p:spPr bwMode="auto">
          <a:xfrm>
            <a:off x="457200" y="1214438"/>
            <a:ext cx="8229600" cy="5110162"/>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a:t>
            </a:r>
            <a:r>
              <a:rPr lang="zh-CN" altLang="en-US" b="1" kern="0">
                <a:solidFill>
                  <a:srgbClr val="080808"/>
                </a:solidFill>
              </a:rPr>
              <a:t>建筑施工碗扣式脚手架安全技术规范</a:t>
            </a:r>
            <a:r>
              <a:rPr lang="en-US" altLang="zh-CN" b="1" kern="0">
                <a:solidFill>
                  <a:srgbClr val="080808"/>
                </a:solidFill>
              </a:rPr>
              <a:t>》</a:t>
            </a:r>
            <a:r>
              <a:rPr lang="zh-CN" altLang="en-US" b="1" kern="0">
                <a:solidFill>
                  <a:srgbClr val="080808"/>
                </a:solidFill>
              </a:rPr>
              <a:t>（</a:t>
            </a:r>
            <a:r>
              <a:rPr lang="en-US" altLang="zh-CN" b="1" kern="0">
                <a:solidFill>
                  <a:srgbClr val="080808"/>
                </a:solidFill>
              </a:rPr>
              <a:t>JGJ 166-2008 </a:t>
            </a:r>
            <a:r>
              <a:rPr lang="zh-CN" altLang="en-US" b="1" kern="0">
                <a:solidFill>
                  <a:srgbClr val="080808"/>
                </a:solidFill>
              </a:rPr>
              <a:t>）</a:t>
            </a:r>
            <a:endParaRPr lang="en-US" altLang="zh-CN" b="1" kern="0">
              <a:solidFill>
                <a:srgbClr val="080808"/>
              </a:solidFill>
            </a:endParaRPr>
          </a:p>
          <a:p>
            <a:pPr>
              <a:buClr>
                <a:srgbClr val="5BBE4E"/>
              </a:buClr>
              <a:defRPr/>
            </a:pPr>
            <a:r>
              <a:rPr lang="en-US" altLang="zh-CN" b="1" kern="0">
                <a:solidFill>
                  <a:srgbClr val="080808"/>
                </a:solidFill>
              </a:rPr>
              <a:t>6.1.4</a:t>
            </a:r>
            <a:r>
              <a:rPr lang="en-US" altLang="zh-CN" kern="0">
                <a:solidFill>
                  <a:srgbClr val="080808"/>
                </a:solidFill>
              </a:rPr>
              <a:t> </a:t>
            </a:r>
            <a:r>
              <a:rPr lang="zh-CN" altLang="en-US" kern="0">
                <a:solidFill>
                  <a:srgbClr val="080808"/>
                </a:solidFill>
              </a:rPr>
              <a:t>双排脚手架首层立杆应采用不同的长度交错布置，底部纵、横杆作为扫地杆距地面高度应小于或等于</a:t>
            </a:r>
            <a:r>
              <a:rPr lang="en-US" altLang="zh-CN" kern="0">
                <a:solidFill>
                  <a:srgbClr val="080808"/>
                </a:solidFill>
              </a:rPr>
              <a:t>350mm</a:t>
            </a:r>
            <a:r>
              <a:rPr lang="zh-CN" altLang="en-US" kern="0">
                <a:solidFill>
                  <a:srgbClr val="080808"/>
                </a:solidFill>
              </a:rPr>
              <a:t>，严禁施工中拆除扫地杆， 立杆应配置可调底座或固定底座。</a:t>
            </a:r>
            <a:endParaRPr lang="en-US" altLang="zh-CN" kern="0">
              <a:solidFill>
                <a:srgbClr val="080808"/>
              </a:solidFill>
            </a:endParaRPr>
          </a:p>
          <a:p>
            <a:pPr>
              <a:buClr>
                <a:srgbClr val="5BBE4E"/>
              </a:buClr>
              <a:defRPr/>
            </a:pPr>
            <a:r>
              <a:rPr lang="en-US" altLang="zh-CN" b="1" kern="0">
                <a:solidFill>
                  <a:srgbClr val="080808"/>
                </a:solidFill>
              </a:rPr>
              <a:t>6.2.1</a:t>
            </a:r>
            <a:r>
              <a:rPr lang="en-US" altLang="zh-CN" kern="0">
                <a:solidFill>
                  <a:srgbClr val="080808"/>
                </a:solidFill>
              </a:rPr>
              <a:t> </a:t>
            </a:r>
            <a:r>
              <a:rPr lang="zh-CN" altLang="en-US" kern="0">
                <a:solidFill>
                  <a:srgbClr val="080808"/>
                </a:solidFill>
              </a:rPr>
              <a:t>模板支撑架底部纵、横杆作为扫地杆距地面高度应小于或等于</a:t>
            </a:r>
            <a:r>
              <a:rPr lang="en-US" altLang="zh-CN" kern="0">
                <a:solidFill>
                  <a:srgbClr val="080808"/>
                </a:solidFill>
              </a:rPr>
              <a:t>350mm</a:t>
            </a:r>
            <a:r>
              <a:rPr lang="zh-CN" altLang="en-US" kern="0">
                <a:solidFill>
                  <a:srgbClr val="080808"/>
                </a:solidFill>
              </a:rPr>
              <a:t>，严禁施工中拆除扫地杆， 立杆应配置可调底座或固定底座；</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盘扣式支架</a:t>
            </a:r>
            <a:r>
              <a:rPr lang="en-US" altLang="zh-CN" kern="0">
                <a:solidFill>
                  <a:srgbClr val="080808"/>
                </a:solidFill>
              </a:rPr>
              <a:t>—</a:t>
            </a:r>
            <a:r>
              <a:rPr lang="zh-CN" altLang="en-US" kern="0">
                <a:solidFill>
                  <a:srgbClr val="080808"/>
                </a:solidFill>
              </a:rPr>
              <a:t>扫地杆</a:t>
            </a:r>
            <a:endParaRPr lang="zh-CN" altLang="en-US" kern="0" dirty="0">
              <a:solidFill>
                <a:srgbClr val="080808"/>
              </a:solidFill>
            </a:endParaRPr>
          </a:p>
        </p:txBody>
      </p:sp>
      <p:sp>
        <p:nvSpPr>
          <p:cNvPr id="3" name="内容占位符 2"/>
          <p:cNvSpPr txBox="1">
            <a:spLocks/>
          </p:cNvSpPr>
          <p:nvPr/>
        </p:nvSpPr>
        <p:spPr bwMode="auto">
          <a:xfrm>
            <a:off x="428625" y="1643063"/>
            <a:ext cx="8229600" cy="3633787"/>
          </a:xfrm>
          <a:prstGeom prst="rect">
            <a:avLst/>
          </a:prstGeom>
          <a:noFill/>
          <a:ln>
            <a:solidFill>
              <a:srgbClr val="4AB1E4"/>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a:t>
            </a:r>
            <a:r>
              <a:rPr lang="zh-CN" altLang="en-US" kern="0">
                <a:solidFill>
                  <a:srgbClr val="080808"/>
                </a:solidFill>
              </a:rPr>
              <a:t>建筑施工承插型盘扣式钢管支架安全技术规程</a:t>
            </a:r>
            <a:r>
              <a:rPr lang="en-US" altLang="zh-CN" kern="0">
                <a:solidFill>
                  <a:srgbClr val="080808"/>
                </a:solidFill>
              </a:rPr>
              <a:t>》</a:t>
            </a:r>
            <a:r>
              <a:rPr lang="zh-CN" altLang="en-US" kern="0">
                <a:solidFill>
                  <a:srgbClr val="080808"/>
                </a:solidFill>
              </a:rPr>
              <a:t>（</a:t>
            </a:r>
            <a:r>
              <a:rPr lang="en-US" altLang="zh-CN" kern="0">
                <a:solidFill>
                  <a:srgbClr val="080808"/>
                </a:solidFill>
              </a:rPr>
              <a:t>JGJ231—2010</a:t>
            </a:r>
            <a:r>
              <a:rPr lang="zh-CN" altLang="en-US" kern="0">
                <a:solidFill>
                  <a:srgbClr val="080808"/>
                </a:solidFill>
              </a:rPr>
              <a:t>）</a:t>
            </a:r>
          </a:p>
          <a:p>
            <a:pPr>
              <a:buClr>
                <a:srgbClr val="5BBE4E"/>
              </a:buClr>
              <a:defRPr/>
            </a:pPr>
            <a:r>
              <a:rPr lang="en-US" altLang="zh-CN" kern="0">
                <a:solidFill>
                  <a:srgbClr val="080808"/>
                </a:solidFill>
              </a:rPr>
              <a:t>6.1.6 </a:t>
            </a:r>
            <a:r>
              <a:rPr lang="zh-CN" altLang="en-US" kern="0">
                <a:solidFill>
                  <a:srgbClr val="080808"/>
                </a:solidFill>
              </a:rPr>
              <a:t>模板支架应设置扫地水平杆，可调底座调节螺母离地高度不得大于</a:t>
            </a:r>
            <a:r>
              <a:rPr lang="en-US" altLang="zh-CN" kern="0">
                <a:solidFill>
                  <a:srgbClr val="080808"/>
                </a:solidFill>
              </a:rPr>
              <a:t>300mm</a:t>
            </a:r>
            <a:r>
              <a:rPr lang="zh-CN" altLang="en-US" kern="0">
                <a:solidFill>
                  <a:srgbClr val="080808"/>
                </a:solidFill>
              </a:rPr>
              <a:t>，作为扫地杆的水平杆离地高度应小于</a:t>
            </a:r>
            <a:r>
              <a:rPr lang="en-US" altLang="zh-CN" kern="0">
                <a:solidFill>
                  <a:srgbClr val="080808"/>
                </a:solidFill>
              </a:rPr>
              <a:t>550mm</a:t>
            </a:r>
            <a:r>
              <a:rPr lang="zh-CN" altLang="en-US" kern="0">
                <a:solidFill>
                  <a:srgbClr val="080808"/>
                </a:solidFill>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71550" y="692150"/>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3</a:t>
            </a:r>
            <a:r>
              <a:rPr lang="zh-CN" altLang="en-US" kern="0">
                <a:solidFill>
                  <a:srgbClr val="080808"/>
                </a:solidFill>
              </a:rPr>
              <a:t>、自由端长度符合要求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000" b="1" kern="0">
                <a:solidFill>
                  <a:srgbClr val="080808"/>
                </a:solidFill>
              </a:rPr>
              <a:t>《</a:t>
            </a:r>
            <a:r>
              <a:rPr lang="zh-CN" altLang="en-US" sz="2000" b="1" kern="0">
                <a:solidFill>
                  <a:srgbClr val="080808"/>
                </a:solidFill>
              </a:rPr>
              <a:t>扣件式脚手架</a:t>
            </a:r>
            <a:r>
              <a:rPr lang="en-US" altLang="zh-CN" sz="2000" b="1" kern="0">
                <a:solidFill>
                  <a:srgbClr val="080808"/>
                </a:solidFill>
              </a:rPr>
              <a:t>》6.9.1</a:t>
            </a:r>
            <a:r>
              <a:rPr lang="zh-CN" altLang="en-US" sz="2000" b="1" kern="0">
                <a:solidFill>
                  <a:srgbClr val="080808"/>
                </a:solidFill>
              </a:rPr>
              <a:t>条   </a:t>
            </a:r>
            <a:r>
              <a:rPr lang="zh-CN" altLang="en-US" sz="2000" kern="0">
                <a:solidFill>
                  <a:srgbClr val="080808"/>
                </a:solidFill>
              </a:rPr>
              <a:t>满堂支撑架立杆伸出顶层水平杆中心线至支撑点的长度 </a:t>
            </a:r>
            <a:r>
              <a:rPr lang="en-US" altLang="zh-CN" sz="2000" kern="0">
                <a:solidFill>
                  <a:srgbClr val="080808"/>
                </a:solidFill>
              </a:rPr>
              <a:t>a </a:t>
            </a:r>
            <a:r>
              <a:rPr lang="zh-CN" altLang="en-US" sz="2000" kern="0">
                <a:solidFill>
                  <a:srgbClr val="080808"/>
                </a:solidFill>
              </a:rPr>
              <a:t>不应超过 </a:t>
            </a:r>
            <a:r>
              <a:rPr lang="en-US" altLang="zh-CN" sz="2000" kern="0">
                <a:solidFill>
                  <a:srgbClr val="080808"/>
                </a:solidFill>
              </a:rPr>
              <a:t>0.5m</a:t>
            </a:r>
            <a:r>
              <a:rPr lang="zh-CN" altLang="en-US" sz="2000" kern="0">
                <a:solidFill>
                  <a:srgbClr val="080808"/>
                </a:solidFill>
              </a:rPr>
              <a:t>。</a:t>
            </a:r>
            <a:endParaRPr lang="en-US" altLang="zh-CN" sz="2000" kern="0">
              <a:solidFill>
                <a:srgbClr val="080808"/>
              </a:solidFill>
            </a:endParaRPr>
          </a:p>
          <a:p>
            <a:pPr eaLnBrk="1" hangingPunct="1">
              <a:buClr>
                <a:srgbClr val="5BBE4E"/>
              </a:buClr>
              <a:defRPr/>
            </a:pPr>
            <a:r>
              <a:rPr lang="en-US" altLang="zh-CN" sz="2000" b="1" kern="0">
                <a:solidFill>
                  <a:srgbClr val="080808"/>
                </a:solidFill>
              </a:rPr>
              <a:t>《</a:t>
            </a:r>
            <a:r>
              <a:rPr lang="zh-CN" altLang="en-US" sz="2000" b="1" kern="0">
                <a:solidFill>
                  <a:srgbClr val="080808"/>
                </a:solidFill>
              </a:rPr>
              <a:t>碗扣式脚手架</a:t>
            </a:r>
            <a:r>
              <a:rPr lang="en-US" altLang="zh-CN" sz="2000" b="1" kern="0">
                <a:solidFill>
                  <a:srgbClr val="080808"/>
                </a:solidFill>
              </a:rPr>
              <a:t>》6.2.1</a:t>
            </a:r>
            <a:r>
              <a:rPr lang="zh-CN" altLang="en-US" sz="2000" b="1" kern="0">
                <a:solidFill>
                  <a:srgbClr val="080808"/>
                </a:solidFill>
              </a:rPr>
              <a:t>条</a:t>
            </a:r>
            <a:r>
              <a:rPr lang="zh-CN" altLang="en-US" sz="2000" kern="0">
                <a:solidFill>
                  <a:srgbClr val="080808"/>
                </a:solidFill>
              </a:rPr>
              <a:t>  立杆上端包括可调螺杆伸出顶层水平杆的长度不得大于</a:t>
            </a:r>
            <a:r>
              <a:rPr lang="en-US" altLang="zh-CN" sz="2000" kern="0">
                <a:solidFill>
                  <a:srgbClr val="080808"/>
                </a:solidFill>
              </a:rPr>
              <a:t>0.7m</a:t>
            </a:r>
            <a:r>
              <a:rPr lang="zh-CN" altLang="en-US" sz="2000" kern="0">
                <a:solidFill>
                  <a:srgbClr val="080808"/>
                </a:solidFill>
              </a:rPr>
              <a:t>。 </a:t>
            </a:r>
            <a:endParaRPr lang="en-US" altLang="zh-CN" sz="2000" kern="0">
              <a:solidFill>
                <a:srgbClr val="080808"/>
              </a:solidFill>
            </a:endParaRPr>
          </a:p>
          <a:p>
            <a:pPr eaLnBrk="1" hangingPunct="1">
              <a:buClr>
                <a:srgbClr val="5BBE4E"/>
              </a:buClr>
              <a:defRPr/>
            </a:pPr>
            <a:r>
              <a:rPr lang="en-US" altLang="zh-CN" sz="2000" b="1" kern="0">
                <a:solidFill>
                  <a:srgbClr val="080808"/>
                </a:solidFill>
              </a:rPr>
              <a:t>《</a:t>
            </a:r>
            <a:r>
              <a:rPr lang="zh-CN" altLang="en-US" sz="2000" b="1" kern="0">
                <a:solidFill>
                  <a:srgbClr val="080808"/>
                </a:solidFill>
              </a:rPr>
              <a:t>盘扣式支架</a:t>
            </a:r>
            <a:r>
              <a:rPr lang="en-US" altLang="zh-CN" sz="2000" b="1" kern="0">
                <a:solidFill>
                  <a:srgbClr val="080808"/>
                </a:solidFill>
              </a:rPr>
              <a:t>》6.1.5</a:t>
            </a:r>
            <a:r>
              <a:rPr lang="zh-CN" altLang="en-US" sz="2000" b="1" kern="0">
                <a:solidFill>
                  <a:srgbClr val="080808"/>
                </a:solidFill>
              </a:rPr>
              <a:t>条 </a:t>
            </a:r>
            <a:r>
              <a:rPr lang="zh-CN" altLang="en-US" sz="2000" kern="0">
                <a:solidFill>
                  <a:srgbClr val="080808"/>
                </a:solidFill>
              </a:rPr>
              <a:t>模板支架立杆可调托座的伸出顶层水平杆的悬臂长度严禁超过</a:t>
            </a:r>
            <a:r>
              <a:rPr lang="en-US" altLang="zh-CN" sz="2000" kern="0">
                <a:solidFill>
                  <a:srgbClr val="080808"/>
                </a:solidFill>
              </a:rPr>
              <a:t>650mm</a:t>
            </a:r>
            <a:r>
              <a:rPr lang="zh-CN" altLang="en-US" sz="2000" kern="0">
                <a:solidFill>
                  <a:srgbClr val="080808"/>
                </a:solidFill>
              </a:rPr>
              <a:t>。</a:t>
            </a:r>
          </a:p>
        </p:txBody>
      </p:sp>
      <p:sp>
        <p:nvSpPr>
          <p:cNvPr id="7" name="右箭头 6"/>
          <p:cNvSpPr/>
          <p:nvPr/>
        </p:nvSpPr>
        <p:spPr>
          <a:xfrm>
            <a:off x="2357438" y="3357563"/>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50006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自由端的影响</a:t>
            </a:r>
            <a:endParaRPr lang="zh-CN" altLang="en-US" kern="0" dirty="0">
              <a:solidFill>
                <a:srgbClr val="080808"/>
              </a:solidFill>
            </a:endParaRPr>
          </a:p>
        </p:txBody>
      </p:sp>
      <p:sp>
        <p:nvSpPr>
          <p:cNvPr id="3" name="内容占位符 7"/>
          <p:cNvSpPr txBox="1">
            <a:spLocks/>
          </p:cNvSpPr>
          <p:nvPr/>
        </p:nvSpPr>
        <p:spPr bwMode="auto">
          <a:xfrm>
            <a:off x="457200" y="1295400"/>
            <a:ext cx="8229600" cy="4062413"/>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a:solidFill>
                  <a:srgbClr val="080808"/>
                </a:solidFill>
              </a:rPr>
              <a:t>扣件式钢管满堂支撑架，顶部立杆的长度计算：</a:t>
            </a:r>
            <a:endParaRPr lang="en-US" altLang="zh-CN" kern="0">
              <a:solidFill>
                <a:srgbClr val="080808"/>
              </a:solidFill>
            </a:endParaRPr>
          </a:p>
          <a:p>
            <a:pPr>
              <a:buClr>
                <a:srgbClr val="5BBE4E"/>
              </a:buClr>
              <a:defRPr/>
            </a:pPr>
            <a:r>
              <a:rPr lang="zh-CN" altLang="en-US" kern="0">
                <a:solidFill>
                  <a:srgbClr val="080808"/>
                </a:solidFill>
              </a:rPr>
              <a:t>        </a:t>
            </a:r>
            <a:r>
              <a:rPr lang="en-US" altLang="zh-CN" kern="0">
                <a:solidFill>
                  <a:srgbClr val="080808"/>
                </a:solidFill>
              </a:rPr>
              <a:t>l</a:t>
            </a:r>
            <a:r>
              <a:rPr lang="en-US" altLang="zh-CN" sz="1400" kern="0">
                <a:solidFill>
                  <a:srgbClr val="080808"/>
                </a:solidFill>
              </a:rPr>
              <a:t>0</a:t>
            </a:r>
            <a:r>
              <a:rPr lang="en-US" altLang="zh-CN" kern="0">
                <a:solidFill>
                  <a:srgbClr val="080808"/>
                </a:solidFill>
              </a:rPr>
              <a:t>= k µ</a:t>
            </a:r>
            <a:r>
              <a:rPr lang="en-US" altLang="zh-CN" sz="1200" kern="0">
                <a:solidFill>
                  <a:srgbClr val="080808"/>
                </a:solidFill>
              </a:rPr>
              <a:t>1</a:t>
            </a:r>
            <a:r>
              <a:rPr lang="zh-CN" altLang="en-US" kern="0">
                <a:solidFill>
                  <a:srgbClr val="080808"/>
                </a:solidFill>
              </a:rPr>
              <a:t>（</a:t>
            </a:r>
            <a:r>
              <a:rPr lang="en-US" altLang="zh-CN" kern="0">
                <a:solidFill>
                  <a:srgbClr val="080808"/>
                </a:solidFill>
              </a:rPr>
              <a:t>h+2a</a:t>
            </a:r>
            <a:r>
              <a:rPr lang="zh-CN" altLang="en-US" kern="0">
                <a:solidFill>
                  <a:srgbClr val="080808"/>
                </a:solidFill>
              </a:rPr>
              <a:t>）</a:t>
            </a:r>
            <a:endParaRPr lang="en-US" altLang="zh-CN" kern="0">
              <a:solidFill>
                <a:srgbClr val="080808"/>
              </a:solidFill>
            </a:endParaRPr>
          </a:p>
          <a:p>
            <a:pPr>
              <a:buClr>
                <a:srgbClr val="5BBE4E"/>
              </a:buClr>
              <a:defRPr/>
            </a:pPr>
            <a:r>
              <a:rPr lang="zh-CN" altLang="en-US" sz="2000" kern="0">
                <a:solidFill>
                  <a:srgbClr val="080808"/>
                </a:solidFill>
              </a:rPr>
              <a:t>式中：</a:t>
            </a:r>
            <a:r>
              <a:rPr lang="en-US" altLang="zh-CN" sz="2000" i="1" kern="0">
                <a:solidFill>
                  <a:srgbClr val="080808"/>
                </a:solidFill>
              </a:rPr>
              <a:t>k</a:t>
            </a:r>
            <a:r>
              <a:rPr lang="en-US" altLang="zh-CN" sz="2000" kern="0">
                <a:solidFill>
                  <a:srgbClr val="080808"/>
                </a:solidFill>
              </a:rPr>
              <a:t>——</a:t>
            </a:r>
            <a:r>
              <a:rPr lang="zh-CN" altLang="en-US" sz="2000" kern="0">
                <a:solidFill>
                  <a:srgbClr val="080808"/>
                </a:solidFill>
              </a:rPr>
              <a:t>满堂支撑架计算长度附加系数；</a:t>
            </a:r>
          </a:p>
          <a:p>
            <a:pPr>
              <a:buClr>
                <a:srgbClr val="5BBE4E"/>
              </a:buClr>
              <a:defRPr/>
            </a:pPr>
            <a:r>
              <a:rPr lang="en-US" altLang="zh-CN" sz="2000" i="1" kern="0">
                <a:solidFill>
                  <a:srgbClr val="080808"/>
                </a:solidFill>
              </a:rPr>
              <a:t>          h</a:t>
            </a:r>
            <a:r>
              <a:rPr lang="en-US" altLang="zh-CN" sz="2000" kern="0">
                <a:solidFill>
                  <a:srgbClr val="080808"/>
                </a:solidFill>
              </a:rPr>
              <a:t>——</a:t>
            </a:r>
            <a:r>
              <a:rPr lang="zh-CN" altLang="en-US" sz="2000" kern="0">
                <a:solidFill>
                  <a:srgbClr val="080808"/>
                </a:solidFill>
              </a:rPr>
              <a:t>步距；</a:t>
            </a:r>
          </a:p>
          <a:p>
            <a:pPr>
              <a:buClr>
                <a:srgbClr val="5BBE4E"/>
              </a:buClr>
              <a:defRPr/>
            </a:pPr>
            <a:r>
              <a:rPr lang="en-US" altLang="zh-CN" sz="2000" kern="0">
                <a:solidFill>
                  <a:srgbClr val="080808"/>
                </a:solidFill>
              </a:rPr>
              <a:t>          a ——</a:t>
            </a:r>
            <a:r>
              <a:rPr lang="zh-CN" altLang="en-US" sz="2000" kern="0">
                <a:solidFill>
                  <a:srgbClr val="080808"/>
                </a:solidFill>
              </a:rPr>
              <a:t>立杆伸出顶层水平杆中心线至支撑点的长度；应不大于 </a:t>
            </a:r>
            <a:r>
              <a:rPr lang="en-US" altLang="zh-CN" sz="2000" kern="0">
                <a:solidFill>
                  <a:srgbClr val="080808"/>
                </a:solidFill>
              </a:rPr>
              <a:t>0.5m</a:t>
            </a:r>
            <a:r>
              <a:rPr lang="zh-CN" altLang="en-US" sz="2000" kern="0">
                <a:solidFill>
                  <a:srgbClr val="080808"/>
                </a:solidFill>
              </a:rPr>
              <a:t>，当</a:t>
            </a:r>
            <a:r>
              <a:rPr lang="en-US" altLang="zh-CN" sz="2000" kern="0">
                <a:solidFill>
                  <a:srgbClr val="080808"/>
                </a:solidFill>
              </a:rPr>
              <a:t>0.2m</a:t>
            </a:r>
            <a:r>
              <a:rPr lang="zh-CN" altLang="en-US" sz="2000" kern="0">
                <a:solidFill>
                  <a:srgbClr val="080808"/>
                </a:solidFill>
              </a:rPr>
              <a:t>＜</a:t>
            </a:r>
            <a:r>
              <a:rPr lang="en-US" altLang="zh-CN" sz="2000" kern="0">
                <a:solidFill>
                  <a:srgbClr val="080808"/>
                </a:solidFill>
              </a:rPr>
              <a:t>a</a:t>
            </a:r>
            <a:r>
              <a:rPr lang="zh-CN" altLang="en-US" sz="2000" kern="0">
                <a:solidFill>
                  <a:srgbClr val="080808"/>
                </a:solidFill>
              </a:rPr>
              <a:t>＜</a:t>
            </a:r>
            <a:r>
              <a:rPr lang="en-US" altLang="zh-CN" sz="2000" kern="0">
                <a:solidFill>
                  <a:srgbClr val="080808"/>
                </a:solidFill>
              </a:rPr>
              <a:t>0.5m </a:t>
            </a:r>
            <a:r>
              <a:rPr lang="zh-CN" altLang="en-US" sz="2000" kern="0">
                <a:solidFill>
                  <a:srgbClr val="080808"/>
                </a:solidFill>
              </a:rPr>
              <a:t>时，承载力可按线性插入值。</a:t>
            </a:r>
          </a:p>
          <a:p>
            <a:pPr>
              <a:buClr>
                <a:srgbClr val="5BBE4E"/>
              </a:buClr>
              <a:defRPr/>
            </a:pPr>
            <a:r>
              <a:rPr lang="en-US" altLang="zh-CN" sz="2000" kern="0">
                <a:solidFill>
                  <a:srgbClr val="080808"/>
                </a:solidFill>
              </a:rPr>
              <a:t>         </a:t>
            </a:r>
            <a:r>
              <a:rPr lang="en-US" altLang="zh-CN" sz="2000" i="1" kern="0">
                <a:solidFill>
                  <a:srgbClr val="080808"/>
                </a:solidFill>
              </a:rPr>
              <a:t>µ</a:t>
            </a:r>
            <a:r>
              <a:rPr lang="en-US" altLang="zh-CN" sz="2000" kern="0">
                <a:solidFill>
                  <a:srgbClr val="080808"/>
                </a:solidFill>
              </a:rPr>
              <a:t>1 ——</a:t>
            </a:r>
            <a:r>
              <a:rPr lang="zh-CN" altLang="en-US" sz="2000" kern="0">
                <a:solidFill>
                  <a:srgbClr val="080808"/>
                </a:solidFill>
              </a:rPr>
              <a:t>考虑满堂支撑架整体稳定因素的单杆计算长度系数。</a:t>
            </a:r>
            <a:endParaRPr lang="zh-CN" altLang="en-US" sz="2000" kern="0" dirty="0">
              <a:solidFill>
                <a:srgbClr val="080808"/>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50292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a:solidFill>
                  <a:srgbClr val="080808"/>
                </a:solidFill>
              </a:rPr>
              <a:t>碗扣式模板支撑架立杆长度计算： </a:t>
            </a:r>
          </a:p>
          <a:p>
            <a:pPr>
              <a:buClr>
                <a:srgbClr val="5BBE4E"/>
              </a:buClr>
              <a:defRPr/>
            </a:pPr>
            <a:r>
              <a:rPr lang="zh-CN" altLang="en-US" kern="0">
                <a:solidFill>
                  <a:srgbClr val="080808"/>
                </a:solidFill>
              </a:rPr>
              <a:t>当外侧四周及中间设置了纵、横向剪切撑并满足本规范第</a:t>
            </a:r>
            <a:r>
              <a:rPr lang="en-US" altLang="zh-CN" kern="0">
                <a:solidFill>
                  <a:srgbClr val="080808"/>
                </a:solidFill>
              </a:rPr>
              <a:t>6.2.2</a:t>
            </a:r>
            <a:r>
              <a:rPr lang="zh-CN" altLang="en-US" kern="0">
                <a:solidFill>
                  <a:srgbClr val="080808"/>
                </a:solidFill>
              </a:rPr>
              <a:t>条第</a:t>
            </a:r>
            <a:r>
              <a:rPr lang="en-US" altLang="zh-CN" kern="0">
                <a:solidFill>
                  <a:srgbClr val="080808"/>
                </a:solidFill>
              </a:rPr>
              <a:t>2</a:t>
            </a:r>
            <a:r>
              <a:rPr lang="zh-CN" altLang="en-US" kern="0">
                <a:solidFill>
                  <a:srgbClr val="080808"/>
                </a:solidFill>
              </a:rPr>
              <a:t>款构造要求时，应按</a:t>
            </a:r>
            <a:endParaRPr lang="en-US" altLang="zh-CN" kern="0">
              <a:solidFill>
                <a:srgbClr val="080808"/>
              </a:solidFill>
            </a:endParaRPr>
          </a:p>
          <a:p>
            <a:pPr>
              <a:buClr>
                <a:srgbClr val="5BBE4E"/>
              </a:buClr>
              <a:defRPr/>
            </a:pPr>
            <a:r>
              <a:rPr lang="en-US" altLang="zh-CN" kern="0">
                <a:solidFill>
                  <a:srgbClr val="080808"/>
                </a:solidFill>
              </a:rPr>
              <a:t>        l</a:t>
            </a:r>
            <a:r>
              <a:rPr lang="en-US" altLang="zh-CN" sz="1200" kern="0">
                <a:solidFill>
                  <a:srgbClr val="080808"/>
                </a:solidFill>
              </a:rPr>
              <a:t>0</a:t>
            </a:r>
            <a:r>
              <a:rPr lang="zh-CN" altLang="en-US" kern="0">
                <a:solidFill>
                  <a:srgbClr val="080808"/>
                </a:solidFill>
              </a:rPr>
              <a:t>＝</a:t>
            </a:r>
            <a:r>
              <a:rPr lang="en-US" altLang="zh-CN" kern="0">
                <a:solidFill>
                  <a:srgbClr val="080808"/>
                </a:solidFill>
              </a:rPr>
              <a:t>h+2a</a:t>
            </a:r>
            <a:r>
              <a:rPr lang="zh-CN" altLang="en-US" kern="0">
                <a:solidFill>
                  <a:srgbClr val="080808"/>
                </a:solidFill>
              </a:rPr>
              <a:t>计算</a:t>
            </a:r>
            <a:r>
              <a:rPr lang="en-US" altLang="zh-CN" kern="0">
                <a:solidFill>
                  <a:srgbClr val="080808"/>
                </a:solidFill>
              </a:rPr>
              <a:t>,</a:t>
            </a:r>
          </a:p>
          <a:p>
            <a:pPr>
              <a:buClr>
                <a:srgbClr val="5BBE4E"/>
              </a:buClr>
              <a:defRPr/>
            </a:pPr>
            <a:r>
              <a:rPr lang="en-US" altLang="zh-CN" kern="0">
                <a:solidFill>
                  <a:srgbClr val="080808"/>
                </a:solidFill>
              </a:rPr>
              <a:t>        a</a:t>
            </a:r>
            <a:r>
              <a:rPr lang="zh-CN" altLang="en-US" kern="0">
                <a:solidFill>
                  <a:srgbClr val="080808"/>
                </a:solidFill>
              </a:rPr>
              <a:t>为立杆伸出顶层水平杆长度。</a:t>
            </a:r>
            <a:endParaRPr lang="en-US" altLang="zh-CN" kern="0">
              <a:solidFill>
                <a:srgbClr val="080808"/>
              </a:solidFill>
            </a:endParaRPr>
          </a:p>
          <a:p>
            <a:pPr>
              <a:buClr>
                <a:srgbClr val="5BBE4E"/>
              </a:buClr>
              <a:defRPr/>
            </a:pPr>
            <a:r>
              <a:rPr lang="zh-CN" altLang="en-US" kern="0">
                <a:solidFill>
                  <a:srgbClr val="080808"/>
                </a:solidFill>
              </a:rPr>
              <a:t>通过以上计算公式，可以得出：</a:t>
            </a:r>
            <a:endParaRPr lang="en-US" altLang="zh-CN" kern="0">
              <a:solidFill>
                <a:srgbClr val="080808"/>
              </a:solidFill>
            </a:endParaRPr>
          </a:p>
        </p:txBody>
      </p:sp>
      <p:sp>
        <p:nvSpPr>
          <p:cNvPr id="3" name="矩形 2"/>
          <p:cNvSpPr/>
          <p:nvPr/>
        </p:nvSpPr>
        <p:spPr bwMode="auto">
          <a:xfrm>
            <a:off x="1500166" y="5143512"/>
            <a:ext cx="5929354" cy="571504"/>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sz="2800" kern="0" dirty="0">
                <a:solidFill>
                  <a:srgbClr val="FFFFFF"/>
                </a:solidFill>
                <a:latin typeface="微软雅黑" pitchFamily="34" charset="-122"/>
                <a:ea typeface="微软雅黑" pitchFamily="34" charset="-122"/>
              </a:rPr>
              <a:t>自由端的长度影响很大，应严格控制</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698500" y="777875"/>
            <a:ext cx="7829550" cy="706438"/>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dirty="0">
                <a:solidFill>
                  <a:srgbClr val="080808"/>
                </a:solidFill>
              </a:rPr>
              <a:t>实体检查</a:t>
            </a:r>
            <a:r>
              <a:rPr lang="en-US" altLang="zh-CN" kern="0" dirty="0">
                <a:solidFill>
                  <a:srgbClr val="080808"/>
                </a:solidFill>
              </a:rPr>
              <a:t>—</a:t>
            </a:r>
            <a:r>
              <a:rPr lang="zh-CN" altLang="en-US" kern="0" dirty="0">
                <a:solidFill>
                  <a:srgbClr val="080808"/>
                </a:solidFill>
              </a:rPr>
              <a:t>支撑架、脚手架</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4</a:t>
            </a:r>
            <a:r>
              <a:rPr lang="zh-CN" altLang="en-US" kern="0">
                <a:solidFill>
                  <a:srgbClr val="080808"/>
                </a:solidFill>
              </a:rPr>
              <a:t>、剪刀撑设置位置和角度符合要求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zh-CN" altLang="en-US" kern="0">
                <a:solidFill>
                  <a:srgbClr val="080808"/>
                </a:solidFill>
              </a:rPr>
              <a:t>剪刀撑设置：</a:t>
            </a:r>
            <a:endParaRPr lang="en-US" altLang="zh-CN" kern="0">
              <a:solidFill>
                <a:srgbClr val="080808"/>
              </a:solidFill>
            </a:endParaRPr>
          </a:p>
          <a:p>
            <a:pPr eaLnBrk="1" hangingPunct="1">
              <a:buClr>
                <a:srgbClr val="5BBE4E"/>
              </a:buClr>
              <a:defRPr/>
            </a:pPr>
            <a:r>
              <a:rPr lang="zh-CN" altLang="en-US" kern="0">
                <a:solidFill>
                  <a:srgbClr val="080808"/>
                </a:solidFill>
              </a:rPr>
              <a:t>（</a:t>
            </a:r>
            <a:r>
              <a:rPr lang="en-US" altLang="zh-CN" kern="0">
                <a:solidFill>
                  <a:srgbClr val="080808"/>
                </a:solidFill>
              </a:rPr>
              <a:t>1</a:t>
            </a:r>
            <a:r>
              <a:rPr lang="zh-CN" altLang="en-US" kern="0">
                <a:solidFill>
                  <a:srgbClr val="080808"/>
                </a:solidFill>
              </a:rPr>
              <a:t>）扣件式钢管脚手架、支撑架分别符合</a:t>
            </a:r>
            <a:r>
              <a:rPr lang="en-US" altLang="zh-CN" kern="0">
                <a:solidFill>
                  <a:srgbClr val="080808"/>
                </a:solidFill>
              </a:rPr>
              <a:t>JGJ130-2011</a:t>
            </a:r>
            <a:r>
              <a:rPr lang="zh-CN" altLang="en-US" kern="0">
                <a:solidFill>
                  <a:srgbClr val="080808"/>
                </a:solidFill>
              </a:rPr>
              <a:t>规范</a:t>
            </a:r>
            <a:r>
              <a:rPr lang="en-US" altLang="zh-CN" kern="0">
                <a:solidFill>
                  <a:srgbClr val="080808"/>
                </a:solidFill>
              </a:rPr>
              <a:t>6.6</a:t>
            </a:r>
            <a:r>
              <a:rPr lang="zh-CN" altLang="en-US" kern="0">
                <a:solidFill>
                  <a:srgbClr val="080808"/>
                </a:solidFill>
              </a:rPr>
              <a:t>、</a:t>
            </a:r>
            <a:r>
              <a:rPr lang="en-US" altLang="zh-CN" kern="0">
                <a:solidFill>
                  <a:srgbClr val="080808"/>
                </a:solidFill>
              </a:rPr>
              <a:t>6.9.3</a:t>
            </a:r>
            <a:r>
              <a:rPr lang="zh-CN" altLang="en-US" kern="0">
                <a:solidFill>
                  <a:srgbClr val="080808"/>
                </a:solidFill>
              </a:rPr>
              <a:t>要求；（</a:t>
            </a:r>
            <a:r>
              <a:rPr lang="en-US" altLang="zh-CN" kern="0">
                <a:solidFill>
                  <a:srgbClr val="080808"/>
                </a:solidFill>
              </a:rPr>
              <a:t>2</a:t>
            </a:r>
            <a:r>
              <a:rPr lang="zh-CN" altLang="en-US" kern="0">
                <a:solidFill>
                  <a:srgbClr val="080808"/>
                </a:solidFill>
              </a:rPr>
              <a:t>）碗扣式钢管脚手架、支撑架分别符合</a:t>
            </a:r>
            <a:r>
              <a:rPr lang="en-US" altLang="zh-CN" kern="0">
                <a:solidFill>
                  <a:srgbClr val="080808"/>
                </a:solidFill>
              </a:rPr>
              <a:t>JGJ166-2008</a:t>
            </a:r>
            <a:r>
              <a:rPr lang="zh-CN" altLang="en-US" kern="0">
                <a:solidFill>
                  <a:srgbClr val="080808"/>
                </a:solidFill>
              </a:rPr>
              <a:t>规范</a:t>
            </a:r>
            <a:r>
              <a:rPr lang="en-US" altLang="zh-CN" kern="0">
                <a:solidFill>
                  <a:srgbClr val="080808"/>
                </a:solidFill>
              </a:rPr>
              <a:t>6.1.5</a:t>
            </a:r>
            <a:r>
              <a:rPr lang="zh-CN" altLang="en-US" kern="0">
                <a:solidFill>
                  <a:srgbClr val="080808"/>
                </a:solidFill>
              </a:rPr>
              <a:t>、</a:t>
            </a:r>
            <a:r>
              <a:rPr lang="en-US" altLang="zh-CN" kern="0">
                <a:solidFill>
                  <a:srgbClr val="080808"/>
                </a:solidFill>
              </a:rPr>
              <a:t>6.2.2</a:t>
            </a:r>
            <a:r>
              <a:rPr lang="zh-CN" altLang="en-US" kern="0">
                <a:solidFill>
                  <a:srgbClr val="080808"/>
                </a:solidFill>
              </a:rPr>
              <a:t>要求；（</a:t>
            </a:r>
            <a:r>
              <a:rPr lang="en-US" altLang="zh-CN" kern="0">
                <a:solidFill>
                  <a:srgbClr val="080808"/>
                </a:solidFill>
              </a:rPr>
              <a:t>3</a:t>
            </a:r>
            <a:r>
              <a:rPr lang="zh-CN" altLang="en-US" kern="0">
                <a:solidFill>
                  <a:srgbClr val="080808"/>
                </a:solidFill>
              </a:rPr>
              <a:t>）盘扣式钢管脚手架、支撑架分别符合</a:t>
            </a:r>
            <a:r>
              <a:rPr lang="en-US" altLang="zh-CN" kern="0">
                <a:solidFill>
                  <a:srgbClr val="080808"/>
                </a:solidFill>
              </a:rPr>
              <a:t>JGJ231-2010</a:t>
            </a:r>
            <a:r>
              <a:rPr lang="zh-CN" altLang="en-US" kern="0">
                <a:solidFill>
                  <a:srgbClr val="080808"/>
                </a:solidFill>
              </a:rPr>
              <a:t>规范</a:t>
            </a:r>
            <a:r>
              <a:rPr lang="en-US" altLang="zh-CN" kern="0">
                <a:solidFill>
                  <a:srgbClr val="080808"/>
                </a:solidFill>
              </a:rPr>
              <a:t>6.2.3</a:t>
            </a:r>
            <a:r>
              <a:rPr lang="zh-CN" altLang="en-US" kern="0">
                <a:solidFill>
                  <a:srgbClr val="080808"/>
                </a:solidFill>
              </a:rPr>
              <a:t>、</a:t>
            </a:r>
            <a:r>
              <a:rPr lang="en-US" altLang="zh-CN" kern="0">
                <a:solidFill>
                  <a:srgbClr val="080808"/>
                </a:solidFill>
              </a:rPr>
              <a:t>6.1.3</a:t>
            </a:r>
            <a:r>
              <a:rPr lang="zh-CN" altLang="en-US" kern="0">
                <a:solidFill>
                  <a:srgbClr val="080808"/>
                </a:solidFill>
              </a:rPr>
              <a:t>要求。</a:t>
            </a:r>
          </a:p>
        </p:txBody>
      </p:sp>
      <p:sp>
        <p:nvSpPr>
          <p:cNvPr id="7" name="右箭头 6"/>
          <p:cNvSpPr/>
          <p:nvPr/>
        </p:nvSpPr>
        <p:spPr>
          <a:xfrm>
            <a:off x="2357438" y="3357563"/>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539750" y="1052513"/>
            <a:ext cx="7704138" cy="4524375"/>
          </a:xfrm>
          <a:prstGeom prst="rect">
            <a:avLst/>
          </a:prstGeom>
          <a:noFill/>
          <a:ln w="9525">
            <a:noFill/>
            <a:miter lim="800000"/>
            <a:headEnd/>
            <a:tailEnd/>
          </a:ln>
        </p:spPr>
        <p:txBody>
          <a:bodyPr>
            <a:spAutoFit/>
          </a:bodyPr>
          <a:lstStyle/>
          <a:p>
            <a:r>
              <a:rPr lang="en-US" altLang="zh-CN" sz="3200" b="1"/>
              <a:t>2</a:t>
            </a:r>
            <a:r>
              <a:rPr lang="zh-CN" altLang="en-US" sz="3200" b="1"/>
              <a:t>、脚手架</a:t>
            </a:r>
            <a:endParaRPr lang="en-US" altLang="zh-CN" sz="3200" b="1"/>
          </a:p>
          <a:p>
            <a:r>
              <a:rPr lang="zh-CN" altLang="en-US" sz="3200" b="1"/>
              <a:t>     主要问题：</a:t>
            </a:r>
            <a:endParaRPr lang="en-US" altLang="zh-CN" sz="3200" b="1"/>
          </a:p>
          <a:p>
            <a:r>
              <a:rPr lang="zh-CN" altLang="en-US" sz="3200" b="1"/>
              <a:t>      脚手板投入数量普遍不足，多数项目未达到作业层满铺脚手板的要求；</a:t>
            </a:r>
            <a:endParaRPr lang="en-US" altLang="zh-CN" sz="3200" b="1"/>
          </a:p>
          <a:p>
            <a:r>
              <a:rPr lang="zh-CN" altLang="en-US" sz="3200" b="1"/>
              <a:t>     主体施工采光井、管井、电梯井内操作架未按要求搭设；</a:t>
            </a:r>
            <a:endParaRPr lang="en-US" altLang="zh-CN" sz="3200" b="1"/>
          </a:p>
          <a:p>
            <a:r>
              <a:rPr lang="zh-CN" altLang="en-US" sz="3200" b="1"/>
              <a:t>      悬挑卸料平台普遍未得到重视，悬挑梁安装、钢丝绳安装和主体与平台间的封闭等方面问题较多。</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520700"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剪刀撑与横向斜撑</a:t>
            </a:r>
            <a:endParaRPr lang="zh-CN" altLang="en-US" kern="0" dirty="0">
              <a:solidFill>
                <a:srgbClr val="080808"/>
              </a:solidFill>
            </a:endParaRPr>
          </a:p>
        </p:txBody>
      </p:sp>
      <p:sp>
        <p:nvSpPr>
          <p:cNvPr id="3" name="内容占位符 7"/>
          <p:cNvSpPr txBox="1">
            <a:spLocks/>
          </p:cNvSpPr>
          <p:nvPr/>
        </p:nvSpPr>
        <p:spPr bwMode="auto">
          <a:xfrm>
            <a:off x="500063" y="1571625"/>
            <a:ext cx="8229600" cy="3490913"/>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a:t>
            </a:r>
            <a:r>
              <a:rPr lang="zh-CN" altLang="en-US" b="1" kern="0">
                <a:solidFill>
                  <a:srgbClr val="080808"/>
                </a:solidFill>
              </a:rPr>
              <a:t>建筑施工扣件式钢管脚手架安全技术规范</a:t>
            </a:r>
            <a:r>
              <a:rPr lang="en-US" altLang="zh-CN" b="1" kern="0">
                <a:solidFill>
                  <a:srgbClr val="080808"/>
                </a:solidFill>
              </a:rPr>
              <a:t>》</a:t>
            </a:r>
            <a:r>
              <a:rPr lang="zh-CN" altLang="en-US" b="1" kern="0">
                <a:solidFill>
                  <a:srgbClr val="080808"/>
                </a:solidFill>
              </a:rPr>
              <a:t>（</a:t>
            </a:r>
            <a:r>
              <a:rPr lang="en-US" altLang="zh-CN" b="1" kern="0">
                <a:solidFill>
                  <a:srgbClr val="080808"/>
                </a:solidFill>
              </a:rPr>
              <a:t>JGJ130-2011</a:t>
            </a:r>
            <a:r>
              <a:rPr lang="zh-CN" altLang="en-US" b="1" kern="0">
                <a:solidFill>
                  <a:srgbClr val="080808"/>
                </a:solidFill>
              </a:rPr>
              <a:t>）</a:t>
            </a:r>
          </a:p>
          <a:p>
            <a:pPr>
              <a:buClr>
                <a:srgbClr val="5BBE4E"/>
              </a:buClr>
              <a:defRPr/>
            </a:pPr>
            <a:r>
              <a:rPr lang="en-US" altLang="zh-CN" b="1" kern="0">
                <a:solidFill>
                  <a:srgbClr val="080808"/>
                </a:solidFill>
              </a:rPr>
              <a:t>6.6.1  </a:t>
            </a:r>
            <a:r>
              <a:rPr lang="zh-CN" altLang="en-US" kern="0">
                <a:solidFill>
                  <a:srgbClr val="080808"/>
                </a:solidFill>
              </a:rPr>
              <a:t>双排脚手架应设置剪刀撑与横向斜撑，单排脚手架应设置剪刀撑。</a:t>
            </a:r>
          </a:p>
          <a:p>
            <a:pPr>
              <a:buClr>
                <a:srgbClr val="5BBE4E"/>
              </a:buClr>
              <a:defRPr/>
            </a:pPr>
            <a:r>
              <a:rPr lang="en-US" altLang="zh-CN" kern="0">
                <a:solidFill>
                  <a:srgbClr val="080808"/>
                </a:solidFill>
              </a:rPr>
              <a:t> </a:t>
            </a:r>
            <a:r>
              <a:rPr lang="en-US" altLang="zh-CN" b="1" kern="0">
                <a:solidFill>
                  <a:srgbClr val="080808"/>
                </a:solidFill>
              </a:rPr>
              <a:t>6.6.2  </a:t>
            </a:r>
            <a:r>
              <a:rPr lang="zh-CN" altLang="en-US" kern="0">
                <a:solidFill>
                  <a:srgbClr val="080808"/>
                </a:solidFill>
              </a:rPr>
              <a:t>单、双排脚手架剪刀撑的设置应符合下列规定：</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92150"/>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
        <p:nvSpPr>
          <p:cNvPr id="3" name="TextBox 8"/>
          <p:cNvSpPr txBox="1">
            <a:spLocks noChangeArrowheads="1"/>
          </p:cNvSpPr>
          <p:nvPr/>
        </p:nvSpPr>
        <p:spPr bwMode="auto">
          <a:xfrm>
            <a:off x="500063" y="1571625"/>
            <a:ext cx="8143875" cy="1384300"/>
          </a:xfrm>
          <a:prstGeom prst="rect">
            <a:avLst/>
          </a:prstGeom>
          <a:noFill/>
          <a:ln w="9525">
            <a:solidFill>
              <a:srgbClr val="4AB1E4"/>
            </a:solidFill>
            <a:miter lim="800000"/>
            <a:headEnd/>
            <a:tailEnd/>
          </a:ln>
        </p:spPr>
        <p:txBody>
          <a:bodyPr anchor="ct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fontAlgn="auto" hangingPunct="1">
              <a:spcBef>
                <a:spcPts val="0"/>
              </a:spcBef>
              <a:spcAft>
                <a:spcPts val="0"/>
              </a:spcAft>
              <a:defRPr/>
            </a:pPr>
            <a:r>
              <a:rPr lang="en-US" altLang="zh-CN" sz="2800" kern="0">
                <a:solidFill>
                  <a:srgbClr val="080808"/>
                </a:solidFill>
                <a:latin typeface="微软雅黑" pitchFamily="34" charset="-122"/>
                <a:ea typeface="微软雅黑" pitchFamily="34" charset="-122"/>
              </a:rPr>
              <a:t>    1  </a:t>
            </a:r>
            <a:r>
              <a:rPr lang="zh-CN" altLang="en-US" sz="2800" kern="0">
                <a:solidFill>
                  <a:srgbClr val="080808"/>
                </a:solidFill>
                <a:latin typeface="微软雅黑" pitchFamily="34" charset="-122"/>
                <a:ea typeface="微软雅黑" pitchFamily="34" charset="-122"/>
              </a:rPr>
              <a:t>每道剪刀撑跨越立杆的根数应按表</a:t>
            </a:r>
            <a:r>
              <a:rPr lang="en-US" altLang="zh-CN" sz="2800" kern="0">
                <a:solidFill>
                  <a:srgbClr val="080808"/>
                </a:solidFill>
                <a:latin typeface="微软雅黑" pitchFamily="34" charset="-122"/>
                <a:ea typeface="微软雅黑" pitchFamily="34" charset="-122"/>
              </a:rPr>
              <a:t>6.6.2</a:t>
            </a:r>
            <a:r>
              <a:rPr lang="zh-CN" altLang="en-US" sz="2800" kern="0">
                <a:solidFill>
                  <a:srgbClr val="080808"/>
                </a:solidFill>
                <a:latin typeface="微软雅黑" pitchFamily="34" charset="-122"/>
                <a:ea typeface="微软雅黑" pitchFamily="34" charset="-122"/>
              </a:rPr>
              <a:t>的规定确定。每道剪刀撑宽度不应小于 </a:t>
            </a:r>
            <a:r>
              <a:rPr lang="en-US" altLang="zh-CN" sz="2800" kern="0">
                <a:solidFill>
                  <a:srgbClr val="080808"/>
                </a:solidFill>
                <a:latin typeface="微软雅黑" pitchFamily="34" charset="-122"/>
                <a:ea typeface="微软雅黑" pitchFamily="34" charset="-122"/>
              </a:rPr>
              <a:t>4 </a:t>
            </a:r>
            <a:r>
              <a:rPr lang="zh-CN" altLang="en-US" sz="2800" kern="0">
                <a:solidFill>
                  <a:srgbClr val="080808"/>
                </a:solidFill>
                <a:latin typeface="微软雅黑" pitchFamily="34" charset="-122"/>
                <a:ea typeface="微软雅黑" pitchFamily="34" charset="-122"/>
              </a:rPr>
              <a:t>跨，且不应小于 </a:t>
            </a:r>
            <a:r>
              <a:rPr lang="en-US" altLang="zh-CN" sz="2800" kern="0">
                <a:solidFill>
                  <a:srgbClr val="080808"/>
                </a:solidFill>
                <a:latin typeface="微软雅黑" pitchFamily="34" charset="-122"/>
                <a:ea typeface="微软雅黑" pitchFamily="34" charset="-122"/>
              </a:rPr>
              <a:t>6m</a:t>
            </a:r>
            <a:r>
              <a:rPr lang="zh-CN" altLang="en-US" sz="2800" kern="0">
                <a:solidFill>
                  <a:srgbClr val="080808"/>
                </a:solidFill>
                <a:latin typeface="微软雅黑" pitchFamily="34" charset="-122"/>
                <a:ea typeface="微软雅黑" pitchFamily="34" charset="-122"/>
              </a:rPr>
              <a:t>，斜杆与地面的倾角应在 </a:t>
            </a:r>
            <a:r>
              <a:rPr lang="en-US" altLang="zh-CN" sz="2800" kern="0">
                <a:solidFill>
                  <a:srgbClr val="080808"/>
                </a:solidFill>
                <a:latin typeface="微软雅黑" pitchFamily="34" charset="-122"/>
                <a:ea typeface="微软雅黑" pitchFamily="34" charset="-122"/>
              </a:rPr>
              <a:t>45°~60° </a:t>
            </a:r>
            <a:r>
              <a:rPr lang="zh-CN" altLang="en-US" sz="2800" kern="0">
                <a:solidFill>
                  <a:srgbClr val="080808"/>
                </a:solidFill>
                <a:latin typeface="微软雅黑" pitchFamily="34" charset="-122"/>
                <a:ea typeface="微软雅黑" pitchFamily="34" charset="-122"/>
              </a:rPr>
              <a:t>之间；</a:t>
            </a:r>
          </a:p>
        </p:txBody>
      </p:sp>
      <p:graphicFrame>
        <p:nvGraphicFramePr>
          <p:cNvPr id="5" name="内容占位符 3"/>
          <p:cNvGraphicFramePr>
            <a:graphicFrameLocks/>
          </p:cNvGraphicFramePr>
          <p:nvPr/>
        </p:nvGraphicFramePr>
        <p:xfrm>
          <a:off x="500063" y="4143375"/>
          <a:ext cx="8229600" cy="1428750"/>
        </p:xfrm>
        <a:graphic>
          <a:graphicData uri="http://schemas.openxmlformats.org/drawingml/2006/table">
            <a:tbl>
              <a:tblPr/>
              <a:tblGrid>
                <a:gridCol w="3686175">
                  <a:extLst>
                    <a:ext uri="{9D8B030D-6E8A-4147-A177-3AD203B41FA5}">
                      <a16:colId xmlns:a16="http://schemas.microsoft.com/office/drawing/2014/main" val="20000"/>
                    </a:ext>
                  </a:extLst>
                </a:gridCol>
                <a:gridCol w="1500187">
                  <a:extLst>
                    <a:ext uri="{9D8B030D-6E8A-4147-A177-3AD203B41FA5}">
                      <a16:colId xmlns:a16="http://schemas.microsoft.com/office/drawing/2014/main" val="20001"/>
                    </a:ext>
                  </a:extLst>
                </a:gridCol>
                <a:gridCol w="1500188">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tblGrid>
              <a:tr h="714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dirty="0">
                          <a:ln>
                            <a:noFill/>
                          </a:ln>
                          <a:solidFill>
                            <a:srgbClr val="FFFFFF"/>
                          </a:solidFill>
                          <a:effectLst/>
                          <a:latin typeface="微软雅黑" pitchFamily="34" charset="-122"/>
                          <a:ea typeface="微软雅黑" pitchFamily="34" charset="-122"/>
                          <a:cs typeface="宋体" pitchFamily="2" charset="-122"/>
                        </a:rPr>
                        <a:t>剪刀撑斜杆与地面的倾角 </a:t>
                      </a:r>
                      <a:r>
                        <a:rPr kumimoji="0" lang="en-US"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rPr>
                        <a:t>a</a:t>
                      </a:r>
                      <a:endParaRPr kumimoji="0" lang="zh-CN"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50"/>
                        </a:lnSpc>
                        <a:spcBef>
                          <a:spcPts val="13"/>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rPr>
                        <a:t>45°</a:t>
                      </a:r>
                      <a:endParaRPr kumimoji="0" lang="zh-CN"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rPr>
                        <a:t>50°           </a:t>
                      </a:r>
                      <a:endParaRPr kumimoji="0" lang="zh-CN"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50"/>
                        </a:lnSpc>
                        <a:spcBef>
                          <a:spcPts val="13"/>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rPr>
                        <a:t>60°        </a:t>
                      </a:r>
                      <a:endParaRPr kumimoji="0" lang="zh-CN" alt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extLst>
                  <a:ext uri="{0D108BD9-81ED-4DB2-BD59-A6C34878D82A}">
                    <a16:rowId xmlns:a16="http://schemas.microsoft.com/office/drawing/2014/main" val="10000"/>
                  </a:ext>
                </a:extLst>
              </a:tr>
              <a:tr h="714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剪刀撑跨越立杆的最多根数 </a:t>
                      </a: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n</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7</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6</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rPr>
                        <a:t>5</a:t>
                      </a:r>
                      <a:endParaRPr kumimoji="0" lang="zh-CN"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extLst>
                  <a:ext uri="{0D108BD9-81ED-4DB2-BD59-A6C34878D82A}">
                    <a16:rowId xmlns:a16="http://schemas.microsoft.com/office/drawing/2014/main" val="10001"/>
                  </a:ext>
                </a:extLst>
              </a:tr>
            </a:tbl>
          </a:graphicData>
        </a:graphic>
      </p:graphicFrame>
      <p:sp>
        <p:nvSpPr>
          <p:cNvPr id="76820" name="TextBox 6"/>
          <p:cNvSpPr txBox="1">
            <a:spLocks noChangeArrowheads="1"/>
          </p:cNvSpPr>
          <p:nvPr/>
        </p:nvSpPr>
        <p:spPr bwMode="auto">
          <a:xfrm>
            <a:off x="2916238" y="3789363"/>
            <a:ext cx="1882775" cy="461962"/>
          </a:xfrm>
          <a:prstGeom prst="rect">
            <a:avLst/>
          </a:prstGeom>
          <a:noFill/>
          <a:ln w="9525">
            <a:noFill/>
            <a:miter lim="800000"/>
            <a:headEnd/>
            <a:tailEnd/>
          </a:ln>
        </p:spPr>
        <p:txBody>
          <a:bodyPr>
            <a:spAutoFit/>
          </a:bodyPr>
          <a:lstStyle/>
          <a:p>
            <a:r>
              <a:rPr lang="zh-CN" altLang="en-US" sz="2400" b="1"/>
              <a:t>表</a:t>
            </a:r>
            <a:r>
              <a:rPr lang="en-US" altLang="zh-CN" sz="2400" b="1"/>
              <a:t>6.6.2</a:t>
            </a:r>
            <a:endParaRPr lang="zh-CN" altLang="en-US" sz="2400" b="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
        <p:nvSpPr>
          <p:cNvPr id="3" name="内容占位符 2"/>
          <p:cNvSpPr txBox="1">
            <a:spLocks/>
          </p:cNvSpPr>
          <p:nvPr/>
        </p:nvSpPr>
        <p:spPr bwMode="auto">
          <a:xfrm>
            <a:off x="500063" y="1143000"/>
            <a:ext cx="8229600" cy="51435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2    </a:t>
            </a:r>
            <a:r>
              <a:rPr lang="zh-CN" altLang="en-US" kern="0">
                <a:solidFill>
                  <a:srgbClr val="080808"/>
                </a:solidFill>
              </a:rPr>
              <a:t>剪刀撑斜杆的接长应采用搭接或对接，搭接应符合本规范第 </a:t>
            </a:r>
            <a:r>
              <a:rPr lang="en-US" altLang="zh-CN" kern="0">
                <a:solidFill>
                  <a:srgbClr val="080808"/>
                </a:solidFill>
              </a:rPr>
              <a:t>6.3.6 </a:t>
            </a:r>
            <a:r>
              <a:rPr lang="zh-CN" altLang="en-US" kern="0">
                <a:solidFill>
                  <a:srgbClr val="080808"/>
                </a:solidFill>
              </a:rPr>
              <a:t>条第二款的规定；</a:t>
            </a:r>
          </a:p>
          <a:p>
            <a:pPr>
              <a:buClr>
                <a:srgbClr val="5BBE4E"/>
              </a:buClr>
              <a:defRPr/>
            </a:pPr>
            <a:r>
              <a:rPr lang="en-US" altLang="zh-CN" kern="0">
                <a:solidFill>
                  <a:srgbClr val="080808"/>
                </a:solidFill>
              </a:rPr>
              <a:t> 3    </a:t>
            </a:r>
            <a:r>
              <a:rPr lang="zh-CN" altLang="en-US" kern="0">
                <a:solidFill>
                  <a:srgbClr val="080808"/>
                </a:solidFill>
              </a:rPr>
              <a:t>剪刀撑斜杆应用旋转扣件固定在与之相交的横向水平杆的伸出端或立杆上，旋转扣件中心线至主节点的距离不应大于 </a:t>
            </a:r>
            <a:r>
              <a:rPr lang="en-US" altLang="zh-CN" kern="0">
                <a:solidFill>
                  <a:srgbClr val="080808"/>
                </a:solidFill>
              </a:rPr>
              <a:t>150mm</a:t>
            </a:r>
            <a:r>
              <a:rPr lang="zh-CN" altLang="en-US" kern="0">
                <a:solidFill>
                  <a:srgbClr val="080808"/>
                </a:solidFill>
              </a:rPr>
              <a:t>。</a:t>
            </a:r>
          </a:p>
          <a:p>
            <a:pPr>
              <a:buClr>
                <a:srgbClr val="5BBE4E"/>
              </a:buClr>
              <a:defRPr/>
            </a:pPr>
            <a:r>
              <a:rPr lang="en-US" altLang="zh-CN" b="1" kern="0">
                <a:solidFill>
                  <a:srgbClr val="080808"/>
                </a:solidFill>
              </a:rPr>
              <a:t>6.6.3  </a:t>
            </a:r>
            <a:r>
              <a:rPr lang="zh-CN" altLang="en-US" kern="0">
                <a:solidFill>
                  <a:srgbClr val="080808"/>
                </a:solidFill>
              </a:rPr>
              <a:t>高度在 </a:t>
            </a:r>
            <a:r>
              <a:rPr lang="en-US" altLang="zh-CN" kern="0">
                <a:solidFill>
                  <a:srgbClr val="080808"/>
                </a:solidFill>
              </a:rPr>
              <a:t>24m </a:t>
            </a:r>
            <a:r>
              <a:rPr lang="zh-CN" altLang="en-US" kern="0">
                <a:solidFill>
                  <a:srgbClr val="080808"/>
                </a:solidFill>
              </a:rPr>
              <a:t>及以上的双排脚手架应在外侧全立面连续设置剪刀撑；高度 在 </a:t>
            </a:r>
            <a:r>
              <a:rPr lang="en-US" altLang="zh-CN" kern="0">
                <a:solidFill>
                  <a:srgbClr val="080808"/>
                </a:solidFill>
              </a:rPr>
              <a:t>24m </a:t>
            </a:r>
            <a:r>
              <a:rPr lang="zh-CN" altLang="en-US" kern="0">
                <a:solidFill>
                  <a:srgbClr val="080808"/>
                </a:solidFill>
              </a:rPr>
              <a:t>以下的单、双排脚手架，均必须在外侧两端、转角及中间间隔不超过 </a:t>
            </a:r>
            <a:r>
              <a:rPr lang="en-US" altLang="zh-CN" kern="0">
                <a:solidFill>
                  <a:srgbClr val="080808"/>
                </a:solidFill>
              </a:rPr>
              <a:t>15m</a:t>
            </a:r>
            <a:r>
              <a:rPr lang="zh-CN" altLang="en-US" kern="0">
                <a:solidFill>
                  <a:srgbClr val="080808"/>
                </a:solidFill>
              </a:rPr>
              <a:t> 的立面上，各设置一道剪刀撑，并应由底至顶连续设置。</a:t>
            </a:r>
          </a:p>
          <a:p>
            <a:pPr>
              <a:buClr>
                <a:srgbClr val="5BBE4E"/>
              </a:buClr>
              <a:defRPr/>
            </a:pPr>
            <a:endParaRPr lang="zh-CN" altLang="en-US" kern="0">
              <a:solidFill>
                <a:srgbClr val="080808"/>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pic>
        <p:nvPicPr>
          <p:cNvPr id="78850" name="Picture 6"/>
          <p:cNvPicPr>
            <a:picLocks noChangeAspect="1" noChangeArrowheads="1"/>
          </p:cNvPicPr>
          <p:nvPr/>
        </p:nvPicPr>
        <p:blipFill>
          <a:blip r:embed="rId2"/>
          <a:srcRect/>
          <a:stretch>
            <a:fillRect/>
          </a:stretch>
        </p:blipFill>
        <p:spPr bwMode="auto">
          <a:xfrm>
            <a:off x="4211638" y="1268413"/>
            <a:ext cx="4578350" cy="5037137"/>
          </a:xfrm>
          <a:prstGeom prst="rect">
            <a:avLst/>
          </a:prstGeom>
          <a:noFill/>
          <a:ln w="9525">
            <a:noFill/>
            <a:miter lim="800000"/>
            <a:headEnd/>
            <a:tailEnd/>
          </a:ln>
        </p:spPr>
      </p:pic>
      <p:sp>
        <p:nvSpPr>
          <p:cNvPr id="5" name="Rectangle 5"/>
          <p:cNvSpPr txBox="1">
            <a:spLocks noChangeArrowheads="1"/>
          </p:cNvSpPr>
          <p:nvPr/>
        </p:nvSpPr>
        <p:spPr>
          <a:xfrm>
            <a:off x="457200" y="1600200"/>
            <a:ext cx="3252788" cy="4525963"/>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20000"/>
              </a:lnSpc>
              <a:spcAft>
                <a:spcPts val="0"/>
              </a:spcAft>
              <a:defRPr/>
            </a:pPr>
            <a:r>
              <a:rPr lang="zh-CN" altLang="en-US" sz="1200">
                <a:solidFill>
                  <a:sysClr val="windowText" lastClr="000000"/>
                </a:solidFill>
                <a:latin typeface="Calibri"/>
              </a:rPr>
              <a:t>说明：</a:t>
            </a:r>
            <a:endParaRPr lang="en-US" altLang="zh-CN" sz="1200">
              <a:solidFill>
                <a:sysClr val="windowText" lastClr="000000"/>
              </a:solidFill>
              <a:latin typeface="Calibri"/>
            </a:endParaRPr>
          </a:p>
          <a:p>
            <a:pPr fontAlgn="auto">
              <a:lnSpc>
                <a:spcPct val="120000"/>
              </a:lnSpc>
              <a:spcAft>
                <a:spcPts val="0"/>
              </a:spcAft>
              <a:defRPr/>
            </a:pPr>
            <a:endParaRPr lang="zh-CN" altLang="en-US" sz="1200">
              <a:solidFill>
                <a:sysClr val="windowText" lastClr="000000"/>
              </a:solidFill>
              <a:latin typeface="Calibri"/>
            </a:endParaRPr>
          </a:p>
          <a:p>
            <a:pPr fontAlgn="auto">
              <a:lnSpc>
                <a:spcPct val="150000"/>
              </a:lnSpc>
              <a:spcAft>
                <a:spcPts val="0"/>
              </a:spcAft>
              <a:defRPr/>
            </a:pPr>
            <a:r>
              <a:rPr lang="zh-CN" altLang="en-US" sz="1200">
                <a:solidFill>
                  <a:sysClr val="windowText" lastClr="000000"/>
                </a:solidFill>
                <a:latin typeface="Calibri"/>
              </a:rPr>
              <a:t> </a:t>
            </a:r>
            <a:r>
              <a:rPr lang="en-US" altLang="zh-CN" sz="1200">
                <a:solidFill>
                  <a:sysClr val="windowText" lastClr="000000"/>
                </a:solidFill>
                <a:latin typeface="Calibri"/>
              </a:rPr>
              <a:t>1</a:t>
            </a:r>
            <a:r>
              <a:rPr lang="zh-CN" altLang="en-US" sz="1200">
                <a:solidFill>
                  <a:sysClr val="windowText" lastClr="000000"/>
                </a:solidFill>
                <a:latin typeface="Calibri"/>
              </a:rPr>
              <a:t>、高度在</a:t>
            </a:r>
            <a:r>
              <a:rPr lang="en-US" altLang="zh-CN" sz="1200">
                <a:solidFill>
                  <a:sysClr val="windowText" lastClr="000000"/>
                </a:solidFill>
                <a:latin typeface="Calibri"/>
              </a:rPr>
              <a:t>24m</a:t>
            </a:r>
            <a:r>
              <a:rPr lang="zh-CN" altLang="en-US" sz="1200">
                <a:solidFill>
                  <a:sysClr val="windowText" lastClr="000000"/>
                </a:solidFill>
                <a:latin typeface="Calibri"/>
              </a:rPr>
              <a:t>以下的脚手架，必须在外侧立面的两端各设置一道剪刀撑，并应由底至顶连续设置。中间 各道剪刀撑之间的距离不大于 </a:t>
            </a:r>
            <a:r>
              <a:rPr lang="en-US" altLang="zh-CN" sz="1200">
                <a:solidFill>
                  <a:sysClr val="windowText" lastClr="000000"/>
                </a:solidFill>
                <a:latin typeface="Calibri"/>
              </a:rPr>
              <a:t>15m</a:t>
            </a:r>
            <a:r>
              <a:rPr lang="zh-CN" altLang="en-US" sz="1200">
                <a:solidFill>
                  <a:sysClr val="windowText" lastClr="000000"/>
                </a:solidFill>
                <a:latin typeface="Calibri"/>
              </a:rPr>
              <a:t>。每道剪刀撑宽度不小于</a:t>
            </a:r>
            <a:r>
              <a:rPr lang="en-US" altLang="zh-CN" sz="1200">
                <a:solidFill>
                  <a:sysClr val="windowText" lastClr="000000"/>
                </a:solidFill>
                <a:latin typeface="Calibri"/>
              </a:rPr>
              <a:t>4</a:t>
            </a:r>
            <a:r>
              <a:rPr lang="zh-CN" altLang="en-US" sz="1200">
                <a:solidFill>
                  <a:sysClr val="windowText" lastClr="000000"/>
                </a:solidFill>
                <a:latin typeface="Calibri"/>
              </a:rPr>
              <a:t>跨，并不小于</a:t>
            </a:r>
            <a:r>
              <a:rPr lang="en-US" altLang="zh-CN" sz="1200">
                <a:solidFill>
                  <a:sysClr val="windowText" lastClr="000000"/>
                </a:solidFill>
                <a:latin typeface="Calibri"/>
              </a:rPr>
              <a:t>6m</a:t>
            </a:r>
            <a:r>
              <a:rPr lang="zh-CN" altLang="en-US" sz="1200">
                <a:solidFill>
                  <a:sysClr val="windowText" lastClr="000000"/>
                </a:solidFill>
                <a:latin typeface="Calibri"/>
              </a:rPr>
              <a:t>。斜杆与地面的倾角宜 在</a:t>
            </a:r>
            <a:r>
              <a:rPr lang="en-US" altLang="zh-CN" sz="1200">
                <a:solidFill>
                  <a:sysClr val="windowText" lastClr="000000"/>
                </a:solidFill>
                <a:latin typeface="Calibri"/>
              </a:rPr>
              <a:t>45-60</a:t>
            </a:r>
            <a:r>
              <a:rPr lang="zh-CN" altLang="en-US" sz="1200">
                <a:solidFill>
                  <a:sysClr val="windowText" lastClr="000000"/>
                </a:solidFill>
                <a:latin typeface="Calibri"/>
              </a:rPr>
              <a:t>度之间。</a:t>
            </a:r>
          </a:p>
          <a:p>
            <a:pPr fontAlgn="auto">
              <a:lnSpc>
                <a:spcPct val="150000"/>
              </a:lnSpc>
              <a:spcAft>
                <a:spcPts val="0"/>
              </a:spcAft>
              <a:defRPr/>
            </a:pPr>
            <a:r>
              <a:rPr lang="zh-CN" altLang="en-US" sz="1200">
                <a:solidFill>
                  <a:sysClr val="windowText" lastClr="000000"/>
                </a:solidFill>
                <a:latin typeface="Calibri"/>
              </a:rPr>
              <a:t> </a:t>
            </a:r>
            <a:r>
              <a:rPr lang="en-US" altLang="zh-CN" sz="1200">
                <a:solidFill>
                  <a:sysClr val="windowText" lastClr="000000"/>
                </a:solidFill>
                <a:latin typeface="Calibri"/>
              </a:rPr>
              <a:t>2</a:t>
            </a:r>
            <a:r>
              <a:rPr lang="zh-CN" altLang="en-US" sz="1200">
                <a:solidFill>
                  <a:sysClr val="windowText" lastClr="000000"/>
                </a:solidFill>
                <a:latin typeface="Calibri"/>
              </a:rPr>
              <a:t>、高度在</a:t>
            </a:r>
            <a:r>
              <a:rPr lang="en-US" altLang="zh-CN" sz="1200">
                <a:solidFill>
                  <a:sysClr val="windowText" lastClr="000000"/>
                </a:solidFill>
                <a:latin typeface="Calibri"/>
              </a:rPr>
              <a:t>24m</a:t>
            </a:r>
            <a:r>
              <a:rPr lang="zh-CN" altLang="en-US" sz="1200">
                <a:solidFill>
                  <a:sysClr val="windowText" lastClr="000000"/>
                </a:solidFill>
                <a:latin typeface="Calibri"/>
              </a:rPr>
              <a:t>以上的双排脚手架应在  外侧立面整个长度和高度上连续设置剪刀撑。</a:t>
            </a:r>
          </a:p>
          <a:p>
            <a:pPr fontAlgn="auto">
              <a:lnSpc>
                <a:spcPct val="150000"/>
              </a:lnSpc>
              <a:spcAft>
                <a:spcPts val="0"/>
              </a:spcAft>
              <a:defRPr/>
            </a:pPr>
            <a:r>
              <a:rPr lang="zh-CN" altLang="en-US" sz="1200">
                <a:solidFill>
                  <a:sysClr val="windowText" lastClr="000000"/>
                </a:solidFill>
                <a:latin typeface="Calibri"/>
              </a:rPr>
              <a:t> </a:t>
            </a:r>
            <a:r>
              <a:rPr lang="en-US" altLang="zh-CN" sz="1200">
                <a:solidFill>
                  <a:sysClr val="windowText" lastClr="000000"/>
                </a:solidFill>
                <a:latin typeface="Calibri"/>
              </a:rPr>
              <a:t>3</a:t>
            </a:r>
            <a:r>
              <a:rPr lang="zh-CN" altLang="en-US" sz="1200">
                <a:solidFill>
                  <a:sysClr val="windowText" lastClr="000000"/>
                </a:solidFill>
                <a:latin typeface="Calibri"/>
              </a:rPr>
              <a:t>、一字型、开口型双排架两断口必须</a:t>
            </a:r>
          </a:p>
          <a:p>
            <a:pPr fontAlgn="auto">
              <a:lnSpc>
                <a:spcPct val="150000"/>
              </a:lnSpc>
              <a:spcAft>
                <a:spcPts val="0"/>
              </a:spcAft>
              <a:defRPr/>
            </a:pPr>
            <a:r>
              <a:rPr lang="zh-CN" altLang="en-US" sz="1200">
                <a:solidFill>
                  <a:sysClr val="windowText" lastClr="000000"/>
                </a:solidFill>
                <a:latin typeface="Calibri"/>
              </a:rPr>
              <a:t> 设置横向斜撑；</a:t>
            </a:r>
            <a:r>
              <a:rPr lang="en-US" altLang="zh-CN" sz="1200">
                <a:solidFill>
                  <a:sysClr val="windowText" lastClr="000000"/>
                </a:solidFill>
                <a:latin typeface="Calibri"/>
              </a:rPr>
              <a:t>24</a:t>
            </a:r>
            <a:r>
              <a:rPr lang="zh-CN" altLang="en-US" sz="1200">
                <a:solidFill>
                  <a:sysClr val="windowText" lastClr="000000"/>
                </a:solidFill>
                <a:latin typeface="Calibri"/>
              </a:rPr>
              <a:t>米以上架体在架体拐角处及中间每六跨设置一道搭接斜撑。</a:t>
            </a:r>
          </a:p>
          <a:p>
            <a:pPr fontAlgn="auto">
              <a:lnSpc>
                <a:spcPct val="150000"/>
              </a:lnSpc>
              <a:spcAft>
                <a:spcPts val="0"/>
              </a:spcAft>
              <a:defRPr/>
            </a:pPr>
            <a:r>
              <a:rPr lang="en-US" altLang="zh-CN" sz="1200">
                <a:solidFill>
                  <a:sysClr val="windowText" lastClr="000000"/>
                </a:solidFill>
                <a:latin typeface="Calibri"/>
              </a:rPr>
              <a:t>4</a:t>
            </a:r>
            <a:r>
              <a:rPr lang="zh-CN" altLang="en-US" sz="1200">
                <a:solidFill>
                  <a:sysClr val="windowText" lastClr="000000"/>
                </a:solidFill>
                <a:latin typeface="Calibri"/>
              </a:rPr>
              <a:t>、剪刀撑斜杆的接长必须采用搭接， 搭接长度不小于</a:t>
            </a:r>
            <a:r>
              <a:rPr lang="en-US" altLang="zh-CN" sz="1200">
                <a:solidFill>
                  <a:sysClr val="windowText" lastClr="000000"/>
                </a:solidFill>
                <a:latin typeface="Calibri"/>
              </a:rPr>
              <a:t>1m</a:t>
            </a:r>
            <a:r>
              <a:rPr lang="zh-CN" altLang="en-US" sz="1200">
                <a:solidFill>
                  <a:sysClr val="windowText" lastClr="000000"/>
                </a:solidFill>
                <a:latin typeface="Calibri"/>
              </a:rPr>
              <a:t>，且不少于三个扣件紧固。</a:t>
            </a:r>
            <a:endParaRPr lang="zh-CN" altLang="en-US" sz="1200" dirty="0">
              <a:solidFill>
                <a:sysClr val="windowText" lastClr="000000"/>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标题 1"/>
          <p:cNvSpPr txBox="1">
            <a:spLocks/>
          </p:cNvSpPr>
          <p:nvPr/>
        </p:nvSpPr>
        <p:spPr bwMode="auto">
          <a:xfrm>
            <a:off x="611188" y="620713"/>
            <a:ext cx="8229600" cy="868362"/>
          </a:xfrm>
          <a:prstGeom prst="rect">
            <a:avLst/>
          </a:prstGeom>
          <a:noFill/>
          <a:ln w="9525">
            <a:noFill/>
            <a:miter lim="800000"/>
            <a:headEnd/>
            <a:tailEnd/>
          </a:ln>
        </p:spPr>
        <p:txBody>
          <a:bodyPr anchor="ctr"/>
          <a:lstStyle/>
          <a:p>
            <a:pPr algn="ctr" eaLnBrk="0" hangingPunct="0"/>
            <a:r>
              <a:rPr lang="zh-CN" altLang="en-US" sz="3600" b="1">
                <a:latin typeface="微软雅黑" charset="-122"/>
              </a:rPr>
              <a:t>扣件式脚手架</a:t>
            </a:r>
            <a:r>
              <a:rPr lang="en-US" altLang="zh-CN" sz="3600" b="1">
                <a:latin typeface="微软雅黑" charset="-122"/>
              </a:rPr>
              <a:t>—</a:t>
            </a:r>
            <a:r>
              <a:rPr lang="zh-CN" altLang="en-US" sz="3600" b="1">
                <a:latin typeface="微软雅黑" charset="-122"/>
              </a:rPr>
              <a:t>剪刀撑</a:t>
            </a:r>
          </a:p>
        </p:txBody>
      </p:sp>
      <p:pic>
        <p:nvPicPr>
          <p:cNvPr id="79874" name="Picture 2" descr="d:\Users\Administrator\Desktop\四川\遂宁金海国际\IMG_5115.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000750" y="2286000"/>
            <a:ext cx="1928836" cy="428625"/>
          </a:xfrm>
          <a:prstGeom prst="wedgeRoundRectCallout">
            <a:avLst>
              <a:gd name="adj1" fmla="val -137746"/>
              <a:gd name="adj2" fmla="val 489167"/>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未设置剪刀撑</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5064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横向斜撑</a:t>
            </a:r>
            <a:endParaRPr lang="zh-CN" altLang="en-US" kern="0" dirty="0">
              <a:solidFill>
                <a:srgbClr val="080808"/>
              </a:solidFill>
            </a:endParaRPr>
          </a:p>
        </p:txBody>
      </p:sp>
      <p:sp>
        <p:nvSpPr>
          <p:cNvPr id="3" name="内容占位符 2"/>
          <p:cNvSpPr txBox="1">
            <a:spLocks/>
          </p:cNvSpPr>
          <p:nvPr/>
        </p:nvSpPr>
        <p:spPr bwMode="auto">
          <a:xfrm>
            <a:off x="457200" y="1295400"/>
            <a:ext cx="8229600" cy="44196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6.6.4     </a:t>
            </a:r>
            <a:r>
              <a:rPr lang="zh-CN" altLang="en-US" kern="0">
                <a:solidFill>
                  <a:srgbClr val="080808"/>
                </a:solidFill>
              </a:rPr>
              <a:t>双排脚手架横向斜撑的设置应符合下列规定： </a:t>
            </a:r>
          </a:p>
          <a:p>
            <a:pPr>
              <a:buClr>
                <a:srgbClr val="5BBE4E"/>
              </a:buClr>
              <a:defRPr/>
            </a:pPr>
            <a:r>
              <a:rPr lang="en-US" altLang="zh-CN" kern="0">
                <a:solidFill>
                  <a:srgbClr val="080808"/>
                </a:solidFill>
              </a:rPr>
              <a:t>1  </a:t>
            </a:r>
            <a:r>
              <a:rPr lang="zh-CN" altLang="en-US" kern="0">
                <a:solidFill>
                  <a:srgbClr val="080808"/>
                </a:solidFill>
              </a:rPr>
              <a:t>横向斜撑应在同一节间，由底至顶层呈之字型连续布置，斜撑的固定应符合本规范第 </a:t>
            </a:r>
            <a:r>
              <a:rPr lang="en-US" altLang="zh-CN" kern="0">
                <a:solidFill>
                  <a:srgbClr val="080808"/>
                </a:solidFill>
              </a:rPr>
              <a:t>6.5.2 </a:t>
            </a:r>
            <a:r>
              <a:rPr lang="zh-CN" altLang="en-US" kern="0">
                <a:solidFill>
                  <a:srgbClr val="080808"/>
                </a:solidFill>
              </a:rPr>
              <a:t>条第 </a:t>
            </a:r>
            <a:r>
              <a:rPr lang="en-US" altLang="zh-CN" kern="0">
                <a:solidFill>
                  <a:srgbClr val="080808"/>
                </a:solidFill>
              </a:rPr>
              <a:t>2 </a:t>
            </a:r>
            <a:r>
              <a:rPr lang="zh-CN" altLang="en-US" kern="0">
                <a:solidFill>
                  <a:srgbClr val="080808"/>
                </a:solidFill>
              </a:rPr>
              <a:t>款的规定；</a:t>
            </a:r>
          </a:p>
          <a:p>
            <a:pPr>
              <a:buClr>
                <a:srgbClr val="5BBE4E"/>
              </a:buClr>
              <a:defRPr/>
            </a:pPr>
            <a:r>
              <a:rPr lang="en-US" altLang="zh-CN" kern="0">
                <a:solidFill>
                  <a:srgbClr val="080808"/>
                </a:solidFill>
              </a:rPr>
              <a:t>2	</a:t>
            </a:r>
            <a:r>
              <a:rPr lang="zh-CN" altLang="en-US" kern="0">
                <a:solidFill>
                  <a:srgbClr val="080808"/>
                </a:solidFill>
              </a:rPr>
              <a:t>高度在 </a:t>
            </a:r>
            <a:r>
              <a:rPr lang="en-US" altLang="zh-CN" kern="0">
                <a:solidFill>
                  <a:srgbClr val="080808"/>
                </a:solidFill>
              </a:rPr>
              <a:t>24m </a:t>
            </a:r>
            <a:r>
              <a:rPr lang="zh-CN" altLang="en-US" kern="0">
                <a:solidFill>
                  <a:srgbClr val="080808"/>
                </a:solidFill>
              </a:rPr>
              <a:t>以下的封闭型双排脚手架可不设横向斜撑，高度在 </a:t>
            </a:r>
            <a:r>
              <a:rPr lang="en-US" altLang="zh-CN" kern="0">
                <a:solidFill>
                  <a:srgbClr val="080808"/>
                </a:solidFill>
              </a:rPr>
              <a:t>24m </a:t>
            </a:r>
            <a:r>
              <a:rPr lang="zh-CN" altLang="en-US" kern="0">
                <a:solidFill>
                  <a:srgbClr val="080808"/>
                </a:solidFill>
              </a:rPr>
              <a:t>以上 的封闭型脚手架，除拐角应设置横向斜撑外，中间应每隔 </a:t>
            </a:r>
            <a:r>
              <a:rPr lang="en-US" altLang="zh-CN" kern="0">
                <a:solidFill>
                  <a:srgbClr val="080808"/>
                </a:solidFill>
              </a:rPr>
              <a:t>6 </a:t>
            </a:r>
            <a:r>
              <a:rPr lang="zh-CN" altLang="en-US" kern="0">
                <a:solidFill>
                  <a:srgbClr val="080808"/>
                </a:solidFill>
              </a:rPr>
              <a:t>跨距设置一道。</a:t>
            </a:r>
          </a:p>
          <a:p>
            <a:pPr>
              <a:buClr>
                <a:srgbClr val="5BBE4E"/>
              </a:buClr>
              <a:defRPr/>
            </a:pPr>
            <a:r>
              <a:rPr lang="en-US" altLang="zh-CN" b="1" kern="0">
                <a:solidFill>
                  <a:srgbClr val="080808"/>
                </a:solidFill>
              </a:rPr>
              <a:t>6.6.5    </a:t>
            </a:r>
            <a:r>
              <a:rPr lang="zh-CN" altLang="en-US" kern="0">
                <a:solidFill>
                  <a:srgbClr val="080808"/>
                </a:solidFill>
              </a:rPr>
              <a:t>开口型双排脚手架的两端均必须设置横向斜撑。</a:t>
            </a:r>
            <a:endParaRPr lang="zh-CN" altLang="en-US" kern="0" dirty="0">
              <a:solidFill>
                <a:srgbClr val="080808"/>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扣件式满堂支撑架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
        <p:nvSpPr>
          <p:cNvPr id="3" name="内容占位符 2"/>
          <p:cNvSpPr txBox="1">
            <a:spLocks/>
          </p:cNvSpPr>
          <p:nvPr/>
        </p:nvSpPr>
        <p:spPr bwMode="auto">
          <a:xfrm>
            <a:off x="457200" y="1268413"/>
            <a:ext cx="8229600" cy="5253037"/>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6.9.3   </a:t>
            </a:r>
            <a:r>
              <a:rPr lang="zh-CN" altLang="en-US" kern="0">
                <a:solidFill>
                  <a:srgbClr val="080808"/>
                </a:solidFill>
              </a:rPr>
              <a:t>满堂支撑架应根据架体的类型设置剪刀撑：</a:t>
            </a:r>
          </a:p>
          <a:p>
            <a:pPr>
              <a:buClr>
                <a:srgbClr val="5BBE4E"/>
              </a:buClr>
              <a:defRPr/>
            </a:pPr>
            <a:r>
              <a:rPr lang="en-US" altLang="zh-CN" kern="0">
                <a:solidFill>
                  <a:srgbClr val="080808"/>
                </a:solidFill>
              </a:rPr>
              <a:t>1	</a:t>
            </a:r>
            <a:r>
              <a:rPr lang="zh-CN" altLang="en-US" kern="0">
                <a:solidFill>
                  <a:srgbClr val="080808"/>
                </a:solidFill>
              </a:rPr>
              <a:t>普通型：</a:t>
            </a:r>
          </a:p>
          <a:p>
            <a:pPr>
              <a:buClr>
                <a:srgbClr val="5BBE4E"/>
              </a:buClr>
              <a:defRPr/>
            </a:pPr>
            <a:r>
              <a:rPr lang="en-US" altLang="zh-CN" kern="0">
                <a:solidFill>
                  <a:srgbClr val="080808"/>
                </a:solidFill>
              </a:rPr>
              <a:t>1</a:t>
            </a:r>
            <a:r>
              <a:rPr lang="zh-CN" altLang="en-US" kern="0">
                <a:solidFill>
                  <a:srgbClr val="080808"/>
                </a:solidFill>
              </a:rPr>
              <a:t>）  在架体外侧周边及内部纵、横向每 </a:t>
            </a:r>
            <a:r>
              <a:rPr lang="en-US" altLang="zh-CN" kern="0">
                <a:solidFill>
                  <a:srgbClr val="080808"/>
                </a:solidFill>
              </a:rPr>
              <a:t>5m</a:t>
            </a:r>
            <a:r>
              <a:rPr lang="zh-CN" altLang="en-US" kern="0">
                <a:solidFill>
                  <a:srgbClr val="080808"/>
                </a:solidFill>
              </a:rPr>
              <a:t>～</a:t>
            </a:r>
            <a:r>
              <a:rPr lang="en-US" altLang="zh-CN" kern="0">
                <a:solidFill>
                  <a:srgbClr val="080808"/>
                </a:solidFill>
              </a:rPr>
              <a:t>8m</a:t>
            </a:r>
            <a:r>
              <a:rPr lang="zh-CN" altLang="en-US" kern="0">
                <a:solidFill>
                  <a:srgbClr val="080808"/>
                </a:solidFill>
              </a:rPr>
              <a:t>，应由底至顶设置连续竖向剪刀撑，剪刀撑宽度应为</a:t>
            </a:r>
            <a:r>
              <a:rPr lang="en-US" altLang="zh-CN" kern="0">
                <a:solidFill>
                  <a:srgbClr val="080808"/>
                </a:solidFill>
              </a:rPr>
              <a:t>5m</a:t>
            </a:r>
            <a:r>
              <a:rPr lang="zh-CN" altLang="en-US" kern="0">
                <a:solidFill>
                  <a:srgbClr val="080808"/>
                </a:solidFill>
              </a:rPr>
              <a:t>～</a:t>
            </a:r>
            <a:r>
              <a:rPr lang="en-US" altLang="zh-CN" kern="0">
                <a:solidFill>
                  <a:srgbClr val="080808"/>
                </a:solidFill>
              </a:rPr>
              <a:t>8m</a:t>
            </a:r>
            <a:r>
              <a:rPr lang="zh-CN" altLang="en-US" kern="0">
                <a:solidFill>
                  <a:srgbClr val="080808"/>
                </a:solidFill>
              </a:rPr>
              <a:t>。</a:t>
            </a:r>
            <a:endParaRPr lang="en-US" altLang="zh-CN" kern="0">
              <a:solidFill>
                <a:srgbClr val="080808"/>
              </a:solidFill>
            </a:endParaRPr>
          </a:p>
          <a:p>
            <a:pPr>
              <a:buClr>
                <a:srgbClr val="5BBE4E"/>
              </a:buClr>
              <a:defRPr/>
            </a:pPr>
            <a:r>
              <a:rPr lang="en-US" altLang="zh-CN" kern="0">
                <a:solidFill>
                  <a:srgbClr val="080808"/>
                </a:solidFill>
              </a:rPr>
              <a:t>2</a:t>
            </a:r>
            <a:r>
              <a:rPr lang="zh-CN" altLang="en-US" kern="0">
                <a:solidFill>
                  <a:srgbClr val="080808"/>
                </a:solidFill>
              </a:rPr>
              <a:t>）在竖向剪刀撑顶部交点平面应设置连续水平剪刀撑。当支撑高度超过</a:t>
            </a:r>
            <a:r>
              <a:rPr lang="en-US" altLang="zh-CN" kern="0">
                <a:solidFill>
                  <a:srgbClr val="080808"/>
                </a:solidFill>
              </a:rPr>
              <a:t>8m</a:t>
            </a:r>
            <a:r>
              <a:rPr lang="zh-CN" altLang="en-US" kern="0">
                <a:solidFill>
                  <a:srgbClr val="080808"/>
                </a:solidFill>
              </a:rPr>
              <a:t>，或施工总荷载大于 </a:t>
            </a:r>
            <a:r>
              <a:rPr lang="en-US" altLang="zh-CN" kern="0">
                <a:solidFill>
                  <a:srgbClr val="080808"/>
                </a:solidFill>
              </a:rPr>
              <a:t>15kN/</a:t>
            </a:r>
            <a:r>
              <a:rPr lang="zh-CN" altLang="en-US" kern="0">
                <a:solidFill>
                  <a:srgbClr val="080808"/>
                </a:solidFill>
              </a:rPr>
              <a:t>㎡，或集中线荷载大于 </a:t>
            </a:r>
            <a:r>
              <a:rPr lang="en-US" altLang="zh-CN" kern="0">
                <a:solidFill>
                  <a:srgbClr val="080808"/>
                </a:solidFill>
              </a:rPr>
              <a:t>20kN/m </a:t>
            </a:r>
            <a:r>
              <a:rPr lang="zh-CN" altLang="en-US" kern="0">
                <a:solidFill>
                  <a:srgbClr val="080808"/>
                </a:solidFill>
              </a:rPr>
              <a:t>的支撑 架，扫地杆的设置层应设置水平剪刀撑。水平剪刀撑至架体底平面距离与水平剪刀撑间距不宜超过 </a:t>
            </a:r>
            <a:r>
              <a:rPr lang="en-US" altLang="zh-CN" kern="0">
                <a:solidFill>
                  <a:srgbClr val="080808"/>
                </a:solidFill>
              </a:rPr>
              <a:t>8m</a:t>
            </a:r>
            <a:r>
              <a:rPr lang="zh-CN" altLang="en-US" kern="0">
                <a:solidFill>
                  <a:srgbClr val="080808"/>
                </a:solidFill>
              </a:rPr>
              <a:t>（图 </a:t>
            </a:r>
            <a:r>
              <a:rPr lang="en-US" altLang="zh-CN" kern="0">
                <a:solidFill>
                  <a:srgbClr val="080808"/>
                </a:solidFill>
              </a:rPr>
              <a:t>6.9.3-1</a:t>
            </a:r>
            <a:r>
              <a:rPr lang="zh-CN" altLang="en-US" kern="0">
                <a:solidFill>
                  <a:srgbClr val="080808"/>
                </a:solidFill>
              </a:rPr>
              <a:t>）。</a:t>
            </a:r>
            <a:endParaRPr lang="zh-CN" altLang="en-US" kern="0" dirty="0">
              <a:solidFill>
                <a:srgbClr val="080808"/>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611188" y="1341438"/>
            <a:ext cx="8075612" cy="4983162"/>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dirty="0">
                <a:solidFill>
                  <a:srgbClr val="080808"/>
                </a:solidFill>
              </a:rPr>
              <a:t>2	</a:t>
            </a:r>
            <a:r>
              <a:rPr lang="zh-CN" altLang="en-US" kern="0" dirty="0">
                <a:solidFill>
                  <a:srgbClr val="080808"/>
                </a:solidFill>
              </a:rPr>
              <a:t>加强型：</a:t>
            </a:r>
          </a:p>
          <a:p>
            <a:pPr>
              <a:buClr>
                <a:srgbClr val="5BBE4E"/>
              </a:buClr>
              <a:defRPr/>
            </a:pPr>
            <a:r>
              <a:rPr lang="en-US" altLang="zh-CN" kern="0" dirty="0">
                <a:solidFill>
                  <a:srgbClr val="080808"/>
                </a:solidFill>
              </a:rPr>
              <a:t>1</a:t>
            </a:r>
            <a:r>
              <a:rPr lang="zh-CN" altLang="en-US" kern="0" dirty="0">
                <a:solidFill>
                  <a:srgbClr val="080808"/>
                </a:solidFill>
              </a:rPr>
              <a:t>）    当立杆纵、横间距为 </a:t>
            </a:r>
            <a:r>
              <a:rPr lang="en-US" altLang="zh-CN" kern="0" dirty="0">
                <a:solidFill>
                  <a:srgbClr val="080808"/>
                </a:solidFill>
              </a:rPr>
              <a:t>0.9 m×0.9m</a:t>
            </a:r>
            <a:r>
              <a:rPr lang="zh-CN" altLang="en-US" kern="0" dirty="0">
                <a:solidFill>
                  <a:srgbClr val="080808"/>
                </a:solidFill>
              </a:rPr>
              <a:t>～</a:t>
            </a:r>
            <a:r>
              <a:rPr lang="en-US" altLang="zh-CN" kern="0" dirty="0">
                <a:solidFill>
                  <a:srgbClr val="080808"/>
                </a:solidFill>
              </a:rPr>
              <a:t>1.2m×1.2m </a:t>
            </a:r>
            <a:r>
              <a:rPr lang="zh-CN" altLang="en-US" kern="0" dirty="0">
                <a:solidFill>
                  <a:srgbClr val="080808"/>
                </a:solidFill>
              </a:rPr>
              <a:t>时，在架体外侧周边 及内部纵、横向每 </a:t>
            </a:r>
            <a:r>
              <a:rPr lang="en-US" altLang="zh-CN" kern="0" dirty="0">
                <a:solidFill>
                  <a:srgbClr val="080808"/>
                </a:solidFill>
              </a:rPr>
              <a:t>4 </a:t>
            </a:r>
            <a:r>
              <a:rPr lang="zh-CN" altLang="en-US" kern="0" dirty="0">
                <a:solidFill>
                  <a:srgbClr val="080808"/>
                </a:solidFill>
              </a:rPr>
              <a:t>跨（且不大于 </a:t>
            </a:r>
            <a:r>
              <a:rPr lang="en-US" altLang="zh-CN" kern="0" dirty="0">
                <a:solidFill>
                  <a:srgbClr val="080808"/>
                </a:solidFill>
              </a:rPr>
              <a:t>5m</a:t>
            </a:r>
            <a:r>
              <a:rPr lang="zh-CN" altLang="en-US" kern="0" dirty="0">
                <a:solidFill>
                  <a:srgbClr val="080808"/>
                </a:solidFill>
              </a:rPr>
              <a:t>），应由底至顶设置连续竖向剪刀撑，剪刀撑宽度应为 </a:t>
            </a:r>
            <a:r>
              <a:rPr lang="en-US" altLang="zh-CN" kern="0" dirty="0">
                <a:solidFill>
                  <a:srgbClr val="080808"/>
                </a:solidFill>
              </a:rPr>
              <a:t>4 </a:t>
            </a:r>
            <a:r>
              <a:rPr lang="zh-CN" altLang="en-US" kern="0" dirty="0">
                <a:solidFill>
                  <a:srgbClr val="080808"/>
                </a:solidFill>
              </a:rPr>
              <a:t>跨。</a:t>
            </a:r>
          </a:p>
          <a:p>
            <a:pPr>
              <a:buClr>
                <a:srgbClr val="5BBE4E"/>
              </a:buClr>
              <a:defRPr/>
            </a:pPr>
            <a:r>
              <a:rPr lang="en-US" altLang="zh-CN" kern="0" dirty="0">
                <a:solidFill>
                  <a:srgbClr val="080808"/>
                </a:solidFill>
              </a:rPr>
              <a:t>2</a:t>
            </a:r>
            <a:r>
              <a:rPr lang="zh-CN" altLang="en-US" kern="0" dirty="0">
                <a:solidFill>
                  <a:srgbClr val="080808"/>
                </a:solidFill>
              </a:rPr>
              <a:t>）    当立杆纵、横间距为 </a:t>
            </a:r>
            <a:r>
              <a:rPr lang="en-US" altLang="zh-CN" kern="0" dirty="0">
                <a:solidFill>
                  <a:srgbClr val="080808"/>
                </a:solidFill>
              </a:rPr>
              <a:t>0.6 m×0.6m</a:t>
            </a:r>
            <a:r>
              <a:rPr lang="zh-CN" altLang="en-US" kern="0" dirty="0">
                <a:solidFill>
                  <a:srgbClr val="080808"/>
                </a:solidFill>
              </a:rPr>
              <a:t>～</a:t>
            </a:r>
            <a:r>
              <a:rPr lang="en-US" altLang="zh-CN" kern="0" dirty="0">
                <a:solidFill>
                  <a:srgbClr val="080808"/>
                </a:solidFill>
              </a:rPr>
              <a:t>0.9 m×0.9m</a:t>
            </a:r>
            <a:r>
              <a:rPr lang="zh-CN" altLang="en-US" kern="0" dirty="0">
                <a:solidFill>
                  <a:srgbClr val="080808"/>
                </a:solidFill>
              </a:rPr>
              <a:t>（含 </a:t>
            </a:r>
            <a:r>
              <a:rPr lang="en-US" altLang="zh-CN" kern="0" dirty="0">
                <a:solidFill>
                  <a:srgbClr val="080808"/>
                </a:solidFill>
              </a:rPr>
              <a:t>0.6m×0.6m</a:t>
            </a:r>
            <a:r>
              <a:rPr lang="zh-CN" altLang="en-US" kern="0" dirty="0">
                <a:solidFill>
                  <a:srgbClr val="080808"/>
                </a:solidFill>
              </a:rPr>
              <a:t>，</a:t>
            </a:r>
            <a:r>
              <a:rPr lang="en-US" altLang="zh-CN" kern="0" dirty="0">
                <a:solidFill>
                  <a:srgbClr val="080808"/>
                </a:solidFill>
              </a:rPr>
              <a:t>0.9m×0.9m</a:t>
            </a:r>
            <a:r>
              <a:rPr lang="zh-CN" altLang="en-US" kern="0" dirty="0">
                <a:solidFill>
                  <a:srgbClr val="080808"/>
                </a:solidFill>
              </a:rPr>
              <a:t>） 时，在架体外侧周边及内部纵、横向每 </a:t>
            </a:r>
            <a:r>
              <a:rPr lang="en-US" altLang="zh-CN" kern="0" dirty="0">
                <a:solidFill>
                  <a:srgbClr val="080808"/>
                </a:solidFill>
              </a:rPr>
              <a:t>5 </a:t>
            </a:r>
            <a:r>
              <a:rPr lang="zh-CN" altLang="en-US" kern="0" dirty="0">
                <a:solidFill>
                  <a:srgbClr val="080808"/>
                </a:solidFill>
              </a:rPr>
              <a:t>跨（且不小于 </a:t>
            </a:r>
            <a:r>
              <a:rPr lang="en-US" altLang="zh-CN" kern="0" dirty="0">
                <a:solidFill>
                  <a:srgbClr val="080808"/>
                </a:solidFill>
              </a:rPr>
              <a:t>3m</a:t>
            </a:r>
            <a:r>
              <a:rPr lang="zh-CN" altLang="en-US" kern="0" dirty="0">
                <a:solidFill>
                  <a:srgbClr val="080808"/>
                </a:solidFill>
              </a:rPr>
              <a:t>）， 应由底至顶设置连续竖向剪刀撑，剪刀撑宽度应为 </a:t>
            </a:r>
            <a:r>
              <a:rPr lang="en-US" altLang="zh-CN" kern="0" dirty="0">
                <a:solidFill>
                  <a:srgbClr val="080808"/>
                </a:solidFill>
              </a:rPr>
              <a:t>5 </a:t>
            </a:r>
            <a:r>
              <a:rPr lang="zh-CN" altLang="en-US" kern="0" dirty="0">
                <a:solidFill>
                  <a:srgbClr val="080808"/>
                </a:solidFill>
              </a:rPr>
              <a:t>跨。</a:t>
            </a:r>
          </a:p>
        </p:txBody>
      </p:sp>
      <p:sp>
        <p:nvSpPr>
          <p:cNvPr id="3" name="标题 1"/>
          <p:cNvSpPr txBox="1">
            <a:spLocks/>
          </p:cNvSpPr>
          <p:nvPr/>
        </p:nvSpPr>
        <p:spPr bwMode="auto">
          <a:xfrm>
            <a:off x="6111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扣件式满堂支撑架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4776788"/>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3</a:t>
            </a:r>
            <a:r>
              <a:rPr lang="zh-CN" altLang="en-US" kern="0">
                <a:solidFill>
                  <a:srgbClr val="080808"/>
                </a:solidFill>
              </a:rPr>
              <a:t>）当立杆纵、横间距为 </a:t>
            </a:r>
            <a:r>
              <a:rPr lang="en-US" altLang="zh-CN" kern="0">
                <a:solidFill>
                  <a:srgbClr val="080808"/>
                </a:solidFill>
              </a:rPr>
              <a:t>0.4 m×0.4m</a:t>
            </a:r>
            <a:r>
              <a:rPr lang="zh-CN" altLang="en-US" kern="0">
                <a:solidFill>
                  <a:srgbClr val="080808"/>
                </a:solidFill>
              </a:rPr>
              <a:t>～</a:t>
            </a:r>
            <a:r>
              <a:rPr lang="en-US" altLang="zh-CN" kern="0">
                <a:solidFill>
                  <a:srgbClr val="080808"/>
                </a:solidFill>
              </a:rPr>
              <a:t>0.6 m×0.6m</a:t>
            </a:r>
            <a:r>
              <a:rPr lang="zh-CN" altLang="en-US" kern="0">
                <a:solidFill>
                  <a:srgbClr val="080808"/>
                </a:solidFill>
              </a:rPr>
              <a:t>（含 </a:t>
            </a:r>
            <a:r>
              <a:rPr lang="en-US" altLang="zh-CN" kern="0">
                <a:solidFill>
                  <a:srgbClr val="080808"/>
                </a:solidFill>
              </a:rPr>
              <a:t>0.4m×0.4m</a:t>
            </a:r>
            <a:r>
              <a:rPr lang="zh-CN" altLang="en-US" kern="0">
                <a:solidFill>
                  <a:srgbClr val="080808"/>
                </a:solidFill>
              </a:rPr>
              <a:t>）时 ， 在架体外侧周边及内部纵、横向每 </a:t>
            </a:r>
            <a:r>
              <a:rPr lang="en-US" altLang="zh-CN" kern="0">
                <a:solidFill>
                  <a:srgbClr val="080808"/>
                </a:solidFill>
              </a:rPr>
              <a:t>3m</a:t>
            </a:r>
            <a:r>
              <a:rPr lang="zh-CN" altLang="en-US" kern="0">
                <a:solidFill>
                  <a:srgbClr val="080808"/>
                </a:solidFill>
              </a:rPr>
              <a:t>～</a:t>
            </a:r>
            <a:r>
              <a:rPr lang="en-US" altLang="zh-CN" kern="0">
                <a:solidFill>
                  <a:srgbClr val="080808"/>
                </a:solidFill>
              </a:rPr>
              <a:t>3.2m </a:t>
            </a:r>
            <a:r>
              <a:rPr lang="zh-CN" altLang="en-US" kern="0">
                <a:solidFill>
                  <a:srgbClr val="080808"/>
                </a:solidFill>
              </a:rPr>
              <a:t>应由底至顶设置连续竖向剪刀撑，剪刀撑宽度应为 </a:t>
            </a:r>
            <a:r>
              <a:rPr lang="en-US" altLang="zh-CN" kern="0">
                <a:solidFill>
                  <a:srgbClr val="080808"/>
                </a:solidFill>
              </a:rPr>
              <a:t>3m</a:t>
            </a:r>
            <a:r>
              <a:rPr lang="zh-CN" altLang="en-US" kern="0">
                <a:solidFill>
                  <a:srgbClr val="080808"/>
                </a:solidFill>
              </a:rPr>
              <a:t>～</a:t>
            </a:r>
            <a:r>
              <a:rPr lang="en-US" altLang="zh-CN" kern="0">
                <a:solidFill>
                  <a:srgbClr val="080808"/>
                </a:solidFill>
              </a:rPr>
              <a:t>3.2m </a:t>
            </a:r>
            <a:r>
              <a:rPr lang="zh-CN" altLang="en-US" kern="0">
                <a:solidFill>
                  <a:srgbClr val="080808"/>
                </a:solidFill>
              </a:rPr>
              <a:t>。</a:t>
            </a:r>
          </a:p>
          <a:p>
            <a:pPr>
              <a:buClr>
                <a:srgbClr val="5BBE4E"/>
              </a:buClr>
              <a:defRPr/>
            </a:pPr>
            <a:r>
              <a:rPr lang="en-US" altLang="zh-CN" kern="0">
                <a:solidFill>
                  <a:srgbClr val="080808"/>
                </a:solidFill>
              </a:rPr>
              <a:t>4</a:t>
            </a:r>
            <a:r>
              <a:rPr lang="zh-CN" altLang="en-US" kern="0">
                <a:solidFill>
                  <a:srgbClr val="080808"/>
                </a:solidFill>
              </a:rPr>
              <a:t>）在竖向剪刀撑顶部交点平面应设置水平剪刀撑，扫地杆的设置层水平剪刀撑的设置应符合 </a:t>
            </a:r>
            <a:r>
              <a:rPr lang="en-US" altLang="zh-CN" kern="0">
                <a:solidFill>
                  <a:srgbClr val="080808"/>
                </a:solidFill>
              </a:rPr>
              <a:t>6.9.3 </a:t>
            </a:r>
            <a:r>
              <a:rPr lang="zh-CN" altLang="en-US" kern="0">
                <a:solidFill>
                  <a:srgbClr val="080808"/>
                </a:solidFill>
              </a:rPr>
              <a:t>条第一款第二项的规定，水平剪刀撑至架体底平面距离与水平剪刀撑间距不宜超过 </a:t>
            </a:r>
            <a:r>
              <a:rPr lang="en-US" altLang="zh-CN" kern="0">
                <a:solidFill>
                  <a:srgbClr val="080808"/>
                </a:solidFill>
              </a:rPr>
              <a:t>6m</a:t>
            </a:r>
            <a:r>
              <a:rPr lang="zh-CN" altLang="en-US" kern="0">
                <a:solidFill>
                  <a:srgbClr val="080808"/>
                </a:solidFill>
              </a:rPr>
              <a:t>，剪刀撑宽度应为 </a:t>
            </a:r>
            <a:r>
              <a:rPr lang="en-US" altLang="zh-CN" kern="0">
                <a:solidFill>
                  <a:srgbClr val="080808"/>
                </a:solidFill>
              </a:rPr>
              <a:t>3m</a:t>
            </a:r>
            <a:r>
              <a:rPr lang="zh-CN" altLang="en-US" kern="0">
                <a:solidFill>
                  <a:srgbClr val="080808"/>
                </a:solidFill>
              </a:rPr>
              <a:t>～</a:t>
            </a:r>
            <a:r>
              <a:rPr lang="en-US" altLang="zh-CN" kern="0">
                <a:solidFill>
                  <a:srgbClr val="080808"/>
                </a:solidFill>
              </a:rPr>
              <a:t>5m</a:t>
            </a:r>
            <a:r>
              <a:rPr lang="zh-CN" altLang="en-US" kern="0">
                <a:solidFill>
                  <a:srgbClr val="080808"/>
                </a:solidFill>
              </a:rPr>
              <a:t>。</a:t>
            </a:r>
            <a:endParaRPr lang="zh-CN" altLang="en-US" kern="0" dirty="0">
              <a:solidFill>
                <a:srgbClr val="080808"/>
              </a:solidFill>
            </a:endParaRPr>
          </a:p>
        </p:txBody>
      </p:sp>
      <p:sp>
        <p:nvSpPr>
          <p:cNvPr id="3" name="标题 1"/>
          <p:cNvSpPr txBox="1">
            <a:spLocks/>
          </p:cNvSpPr>
          <p:nvPr/>
        </p:nvSpPr>
        <p:spPr bwMode="auto">
          <a:xfrm>
            <a:off x="6111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扣件式满堂支撑架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碗扣式支撑架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
        <p:nvSpPr>
          <p:cNvPr id="3" name="内容占位符 2"/>
          <p:cNvSpPr txBox="1">
            <a:spLocks/>
          </p:cNvSpPr>
          <p:nvPr/>
        </p:nvSpPr>
        <p:spPr bwMode="auto">
          <a:xfrm>
            <a:off x="457200" y="1295400"/>
            <a:ext cx="8401050" cy="50292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a:solidFill>
                  <a:srgbClr val="080808"/>
                </a:solidFill>
              </a:rPr>
              <a:t>6.2.2</a:t>
            </a:r>
            <a:r>
              <a:rPr lang="en-US" altLang="zh-CN" sz="2000" kern="0">
                <a:solidFill>
                  <a:srgbClr val="080808"/>
                </a:solidFill>
              </a:rPr>
              <a:t> </a:t>
            </a:r>
            <a:r>
              <a:rPr lang="zh-CN" altLang="en-US" sz="2000" kern="0">
                <a:solidFill>
                  <a:srgbClr val="080808"/>
                </a:solidFill>
              </a:rPr>
              <a:t>模板支撑架斜杆设置应符合下列要求： </a:t>
            </a:r>
          </a:p>
          <a:p>
            <a:pPr>
              <a:buClr>
                <a:srgbClr val="5BBE4E"/>
              </a:buClr>
              <a:defRPr/>
            </a:pPr>
            <a:r>
              <a:rPr lang="en-US" altLang="zh-CN" sz="2000" kern="0">
                <a:solidFill>
                  <a:srgbClr val="080808"/>
                </a:solidFill>
              </a:rPr>
              <a:t>1 </a:t>
            </a:r>
            <a:r>
              <a:rPr lang="zh-CN" altLang="en-US" sz="2000" kern="0">
                <a:solidFill>
                  <a:srgbClr val="080808"/>
                </a:solidFill>
              </a:rPr>
              <a:t>当立杆间距大于</a:t>
            </a:r>
            <a:r>
              <a:rPr lang="en-US" altLang="zh-CN" sz="2000" kern="0">
                <a:solidFill>
                  <a:srgbClr val="080808"/>
                </a:solidFill>
              </a:rPr>
              <a:t>1.5m</a:t>
            </a:r>
            <a:r>
              <a:rPr lang="zh-CN" altLang="en-US" sz="2000" kern="0">
                <a:solidFill>
                  <a:srgbClr val="080808"/>
                </a:solidFill>
              </a:rPr>
              <a:t>时，应在拐角处设置通高专用斜杆，中间每排每列应设置通高八字形斜杆或剪刀撑； </a:t>
            </a:r>
          </a:p>
          <a:p>
            <a:pPr>
              <a:buClr>
                <a:srgbClr val="5BBE4E"/>
              </a:buClr>
              <a:defRPr/>
            </a:pPr>
            <a:r>
              <a:rPr lang="en-US" altLang="zh-CN" sz="2000" kern="0">
                <a:solidFill>
                  <a:srgbClr val="080808"/>
                </a:solidFill>
              </a:rPr>
              <a:t>2 </a:t>
            </a:r>
            <a:r>
              <a:rPr lang="zh-CN" altLang="en-US" sz="2000" kern="0">
                <a:solidFill>
                  <a:srgbClr val="080808"/>
                </a:solidFill>
              </a:rPr>
              <a:t>当立杆小于或等于</a:t>
            </a:r>
            <a:r>
              <a:rPr lang="en-US" altLang="zh-CN" sz="2000" kern="0">
                <a:solidFill>
                  <a:srgbClr val="080808"/>
                </a:solidFill>
              </a:rPr>
              <a:t>1.5m</a:t>
            </a:r>
            <a:r>
              <a:rPr lang="zh-CN" altLang="en-US" sz="2000" kern="0">
                <a:solidFill>
                  <a:srgbClr val="080808"/>
                </a:solidFill>
              </a:rPr>
              <a:t>时，模板支撑架四周从底到顶连续设置竖向剪刀撑；中间纵、横向由底到顶连续设置竖向剪刀撑，其间距应小于或等于</a:t>
            </a:r>
            <a:r>
              <a:rPr lang="en-US" altLang="zh-CN" sz="2000" kern="0">
                <a:solidFill>
                  <a:srgbClr val="080808"/>
                </a:solidFill>
              </a:rPr>
              <a:t>4.5m</a:t>
            </a:r>
            <a:r>
              <a:rPr lang="zh-CN" altLang="en-US" sz="2000" kern="0">
                <a:solidFill>
                  <a:srgbClr val="080808"/>
                </a:solidFill>
              </a:rPr>
              <a:t>。 </a:t>
            </a:r>
          </a:p>
          <a:p>
            <a:pPr>
              <a:buClr>
                <a:srgbClr val="5BBE4E"/>
              </a:buClr>
              <a:defRPr/>
            </a:pPr>
            <a:r>
              <a:rPr lang="en-US" altLang="zh-CN" sz="2000" kern="0">
                <a:solidFill>
                  <a:srgbClr val="080808"/>
                </a:solidFill>
              </a:rPr>
              <a:t>3 </a:t>
            </a:r>
            <a:r>
              <a:rPr lang="zh-CN" altLang="en-US" sz="2000" kern="0">
                <a:solidFill>
                  <a:srgbClr val="080808"/>
                </a:solidFill>
              </a:rPr>
              <a:t>剪刀撑的斜杆与地面夹角在</a:t>
            </a:r>
            <a:r>
              <a:rPr lang="en-US" altLang="zh-CN" sz="2000" kern="0">
                <a:solidFill>
                  <a:srgbClr val="080808"/>
                </a:solidFill>
              </a:rPr>
              <a:t>45°~60°</a:t>
            </a:r>
            <a:r>
              <a:rPr lang="zh-CN" altLang="en-US" sz="2000" kern="0">
                <a:solidFill>
                  <a:srgbClr val="080808"/>
                </a:solidFill>
              </a:rPr>
              <a:t>之间，斜杆应每步与立杆扣接。 </a:t>
            </a:r>
          </a:p>
          <a:p>
            <a:pPr>
              <a:buClr>
                <a:srgbClr val="5BBE4E"/>
              </a:buClr>
              <a:defRPr/>
            </a:pPr>
            <a:r>
              <a:rPr lang="en-US" altLang="zh-CN" sz="2000" b="1" kern="0">
                <a:solidFill>
                  <a:srgbClr val="080808"/>
                </a:solidFill>
              </a:rPr>
              <a:t>6.2.3</a:t>
            </a:r>
            <a:r>
              <a:rPr lang="en-US" altLang="zh-CN" sz="2000" kern="0">
                <a:solidFill>
                  <a:srgbClr val="080808"/>
                </a:solidFill>
              </a:rPr>
              <a:t> </a:t>
            </a:r>
            <a:r>
              <a:rPr lang="zh-CN" altLang="en-US" sz="2000" kern="0">
                <a:solidFill>
                  <a:srgbClr val="080808"/>
                </a:solidFill>
              </a:rPr>
              <a:t>当模板支撑架高度大于</a:t>
            </a:r>
            <a:r>
              <a:rPr lang="en-US" altLang="zh-CN" sz="2000" kern="0">
                <a:solidFill>
                  <a:srgbClr val="080808"/>
                </a:solidFill>
              </a:rPr>
              <a:t>4.8</a:t>
            </a:r>
            <a:r>
              <a:rPr lang="zh-CN" altLang="en-US" sz="2000" kern="0">
                <a:solidFill>
                  <a:srgbClr val="080808"/>
                </a:solidFill>
              </a:rPr>
              <a:t>时，顶端和底部必须设置水平剪刀撑，中间水平剪刀撑设置间距应小于或等于</a:t>
            </a:r>
            <a:r>
              <a:rPr lang="en-US" altLang="zh-CN" sz="2000" kern="0">
                <a:solidFill>
                  <a:srgbClr val="080808"/>
                </a:solidFill>
              </a:rPr>
              <a:t>4.8m</a:t>
            </a:r>
            <a:r>
              <a:rPr lang="zh-CN" altLang="en-US" sz="2000" kern="0">
                <a:solidFill>
                  <a:srgbClr val="080808"/>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684213" y="1341438"/>
            <a:ext cx="7632700" cy="3538537"/>
          </a:xfrm>
          <a:prstGeom prst="rect">
            <a:avLst/>
          </a:prstGeom>
          <a:noFill/>
          <a:ln w="9525">
            <a:noFill/>
            <a:miter lim="800000"/>
            <a:headEnd/>
            <a:tailEnd/>
          </a:ln>
        </p:spPr>
        <p:txBody>
          <a:bodyPr>
            <a:spAutoFit/>
          </a:bodyPr>
          <a:lstStyle/>
          <a:p>
            <a:r>
              <a:rPr lang="zh-CN" altLang="en-US" sz="3200" b="1"/>
              <a:t>     存在主要问题原因分析：</a:t>
            </a:r>
            <a:endParaRPr lang="en-US" altLang="zh-CN" sz="3200" b="1"/>
          </a:p>
          <a:p>
            <a:r>
              <a:rPr lang="zh-CN" altLang="en-US" sz="3200" b="1"/>
              <a:t>     脚手板投入不足；管井、采光井未给劳务分包单位计算外架面积而导致不搭设操作架；</a:t>
            </a:r>
            <a:endParaRPr lang="en-US" altLang="zh-CN" sz="3200" b="1"/>
          </a:p>
          <a:p>
            <a:r>
              <a:rPr lang="zh-CN" altLang="en-US" sz="3200" b="1"/>
              <a:t>     外架和卸料平台验收流于形式，有的项目甚至没有到实地验收，导致缺陷不能被发现并消除。</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盘扣式脚手架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
        <p:nvSpPr>
          <p:cNvPr id="3" name="内容占位符 2"/>
          <p:cNvSpPr txBox="1">
            <a:spLocks/>
          </p:cNvSpPr>
          <p:nvPr/>
        </p:nvSpPr>
        <p:spPr bwMode="auto">
          <a:xfrm>
            <a:off x="457200" y="1295400"/>
            <a:ext cx="8229600" cy="3705225"/>
          </a:xfrm>
          <a:prstGeom prst="rect">
            <a:avLst/>
          </a:prstGeom>
          <a:noFill/>
          <a:ln>
            <a:solidFill>
              <a:srgbClr val="4AB1E4"/>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6.2.3 </a:t>
            </a:r>
            <a:r>
              <a:rPr lang="zh-CN" altLang="en-US" kern="0">
                <a:solidFill>
                  <a:srgbClr val="080808"/>
                </a:solidFill>
              </a:rPr>
              <a:t>承插型盘扣式钢管支架由塔式单元扩大组合而成，在拐角为直角部位应设置立杆间的竖向斜杆。当作为外脚手架使用时，通道内可不设置斜杆。</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盘扣式支撑架</a:t>
            </a:r>
            <a:r>
              <a:rPr lang="en-US" altLang="zh-CN" kern="0">
                <a:solidFill>
                  <a:srgbClr val="080808"/>
                </a:solidFill>
              </a:rPr>
              <a:t>—</a:t>
            </a:r>
            <a:r>
              <a:rPr lang="zh-CN" altLang="en-US" kern="0">
                <a:solidFill>
                  <a:srgbClr val="080808"/>
                </a:solidFill>
              </a:rPr>
              <a:t>剪刀撑</a:t>
            </a:r>
            <a:endParaRPr lang="zh-CN" altLang="en-US" kern="0" dirty="0">
              <a:solidFill>
                <a:srgbClr val="080808"/>
              </a:solidFill>
            </a:endParaRPr>
          </a:p>
        </p:txBody>
      </p:sp>
      <p:sp>
        <p:nvSpPr>
          <p:cNvPr id="3" name="内容占位符 2"/>
          <p:cNvSpPr txBox="1">
            <a:spLocks/>
          </p:cNvSpPr>
          <p:nvPr/>
        </p:nvSpPr>
        <p:spPr bwMode="auto">
          <a:xfrm>
            <a:off x="457200" y="1143000"/>
            <a:ext cx="8229600" cy="51816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a:t>
            </a:r>
            <a:r>
              <a:rPr lang="zh-CN" altLang="en-US" kern="0">
                <a:solidFill>
                  <a:srgbClr val="080808"/>
                </a:solidFill>
              </a:rPr>
              <a:t>盘扣式钢管支架</a:t>
            </a:r>
            <a:r>
              <a:rPr lang="en-US" altLang="zh-CN" kern="0">
                <a:solidFill>
                  <a:srgbClr val="080808"/>
                </a:solidFill>
              </a:rPr>
              <a:t>》6.1.3 </a:t>
            </a:r>
            <a:r>
              <a:rPr lang="zh-CN" altLang="en-US" kern="0">
                <a:solidFill>
                  <a:srgbClr val="080808"/>
                </a:solidFill>
              </a:rPr>
              <a:t>当搭设高度超过</a:t>
            </a:r>
            <a:r>
              <a:rPr lang="en-US" altLang="zh-CN" kern="0">
                <a:solidFill>
                  <a:srgbClr val="080808"/>
                </a:solidFill>
              </a:rPr>
              <a:t>8m</a:t>
            </a:r>
            <a:r>
              <a:rPr lang="zh-CN" altLang="en-US" kern="0">
                <a:solidFill>
                  <a:srgbClr val="080808"/>
                </a:solidFill>
              </a:rPr>
              <a:t>的满堂模板支架时，竖向斜杆应满布设置，水平杆的步距不得大于</a:t>
            </a:r>
            <a:r>
              <a:rPr lang="en-US" altLang="zh-CN" kern="0">
                <a:solidFill>
                  <a:srgbClr val="080808"/>
                </a:solidFill>
              </a:rPr>
              <a:t>1.5m</a:t>
            </a:r>
            <a:r>
              <a:rPr lang="zh-CN" altLang="en-US" kern="0">
                <a:solidFill>
                  <a:srgbClr val="080808"/>
                </a:solidFill>
              </a:rPr>
              <a:t>，沿高度每隔</a:t>
            </a:r>
            <a:r>
              <a:rPr lang="en-US" altLang="zh-CN" kern="0">
                <a:solidFill>
                  <a:srgbClr val="080808"/>
                </a:solidFill>
              </a:rPr>
              <a:t>4</a:t>
            </a:r>
            <a:r>
              <a:rPr lang="zh-CN" altLang="en-US" kern="0">
                <a:solidFill>
                  <a:srgbClr val="080808"/>
                </a:solidFill>
              </a:rPr>
              <a:t>～</a:t>
            </a:r>
            <a:r>
              <a:rPr lang="en-US" altLang="zh-CN" kern="0">
                <a:solidFill>
                  <a:srgbClr val="080808"/>
                </a:solidFill>
              </a:rPr>
              <a:t>6</a:t>
            </a:r>
            <a:r>
              <a:rPr lang="zh-CN" altLang="en-US" kern="0">
                <a:solidFill>
                  <a:srgbClr val="080808"/>
                </a:solidFill>
              </a:rPr>
              <a:t>个节段立杆应设置水平层斜杆或扣件钢管大剪刀撑（图</a:t>
            </a:r>
            <a:r>
              <a:rPr lang="en-US" altLang="zh-CN" kern="0">
                <a:solidFill>
                  <a:srgbClr val="080808"/>
                </a:solidFill>
              </a:rPr>
              <a:t>6.1.3-1</a:t>
            </a:r>
            <a:r>
              <a:rPr lang="zh-CN" altLang="en-US" kern="0">
                <a:solidFill>
                  <a:srgbClr val="080808"/>
                </a:solidFill>
              </a:rPr>
              <a:t>），并应与周边结构形成可靠拉结。对长条状的独立高支模架，架体总高度与架体的宽度之比</a:t>
            </a:r>
            <a:r>
              <a:rPr lang="en-US" altLang="zh-CN" kern="0">
                <a:solidFill>
                  <a:srgbClr val="080808"/>
                </a:solidFill>
              </a:rPr>
              <a:t>H/B</a:t>
            </a:r>
            <a:r>
              <a:rPr lang="zh-CN" altLang="en-US" kern="0">
                <a:solidFill>
                  <a:srgbClr val="080808"/>
                </a:solidFill>
              </a:rPr>
              <a:t>不应大于</a:t>
            </a:r>
            <a:r>
              <a:rPr lang="en-US" altLang="zh-CN" kern="0">
                <a:solidFill>
                  <a:srgbClr val="080808"/>
                </a:solidFill>
              </a:rPr>
              <a:t>3</a:t>
            </a:r>
            <a:r>
              <a:rPr lang="zh-CN" altLang="en-US" kern="0">
                <a:solidFill>
                  <a:srgbClr val="080808"/>
                </a:solidFill>
              </a:rPr>
              <a:t>。</a:t>
            </a:r>
            <a:endParaRPr lang="en-US" altLang="zh-CN" kern="0">
              <a:solidFill>
                <a:srgbClr val="080808"/>
              </a:solidFill>
            </a:endParaRPr>
          </a:p>
          <a:p>
            <a:pPr>
              <a:buClr>
                <a:srgbClr val="5BBE4E"/>
              </a:buClr>
              <a:defRPr/>
            </a:pPr>
            <a:r>
              <a:rPr lang="en-US" altLang="zh-CN" kern="0">
                <a:solidFill>
                  <a:srgbClr val="080808"/>
                </a:solidFill>
              </a:rPr>
              <a:t>6.1.4 </a:t>
            </a:r>
            <a:r>
              <a:rPr lang="zh-CN" altLang="en-US" kern="0">
                <a:solidFill>
                  <a:srgbClr val="080808"/>
                </a:solidFill>
              </a:rPr>
              <a:t>当模板支架搭设成独立方塔架时，每个侧面每步距均应设竖向斜杆。当有防扭转要求时，可在顶层及每隔</a:t>
            </a:r>
            <a:r>
              <a:rPr lang="en-US" altLang="zh-CN" kern="0">
                <a:solidFill>
                  <a:srgbClr val="080808"/>
                </a:solidFill>
              </a:rPr>
              <a:t>3</a:t>
            </a:r>
            <a:r>
              <a:rPr lang="zh-CN" altLang="en-US" kern="0">
                <a:solidFill>
                  <a:srgbClr val="080808"/>
                </a:solidFill>
              </a:rPr>
              <a:t>～</a:t>
            </a:r>
            <a:r>
              <a:rPr lang="en-US" altLang="zh-CN" kern="0">
                <a:solidFill>
                  <a:srgbClr val="080808"/>
                </a:solidFill>
              </a:rPr>
              <a:t>4</a:t>
            </a:r>
            <a:r>
              <a:rPr lang="zh-CN" altLang="en-US" kern="0">
                <a:solidFill>
                  <a:srgbClr val="080808"/>
                </a:solidFill>
              </a:rPr>
              <a:t>步增设水平层斜杆或钢管水平剪刀撑。</a:t>
            </a:r>
            <a:endParaRPr lang="zh-CN" altLang="en-US" kern="0" dirty="0">
              <a:solidFill>
                <a:srgbClr val="080808"/>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5</a:t>
            </a:r>
            <a:r>
              <a:rPr lang="zh-CN" altLang="en-US" kern="0">
                <a:solidFill>
                  <a:srgbClr val="080808"/>
                </a:solidFill>
              </a:rPr>
              <a:t>、连墙件设置符合要求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a:solidFill>
                  <a:srgbClr val="080808"/>
                </a:solidFill>
              </a:rPr>
              <a:t>《</a:t>
            </a:r>
            <a:r>
              <a:rPr lang="zh-CN" altLang="en-US" b="1" kern="0">
                <a:solidFill>
                  <a:srgbClr val="080808"/>
                </a:solidFill>
              </a:rPr>
              <a:t>建筑施工扣件式钢管脚手架安全技术规范</a:t>
            </a:r>
            <a:r>
              <a:rPr lang="en-US" altLang="zh-CN" b="1" kern="0">
                <a:solidFill>
                  <a:srgbClr val="080808"/>
                </a:solidFill>
              </a:rPr>
              <a:t>》</a:t>
            </a:r>
            <a:r>
              <a:rPr lang="zh-CN" altLang="en-US" b="1" kern="0">
                <a:solidFill>
                  <a:srgbClr val="080808"/>
                </a:solidFill>
              </a:rPr>
              <a:t>（</a:t>
            </a:r>
            <a:r>
              <a:rPr lang="en-US" altLang="zh-CN" b="1" kern="0">
                <a:solidFill>
                  <a:srgbClr val="080808"/>
                </a:solidFill>
              </a:rPr>
              <a:t>JGJ130-2011</a:t>
            </a:r>
            <a:r>
              <a:rPr lang="zh-CN" altLang="en-US" b="1" kern="0">
                <a:solidFill>
                  <a:srgbClr val="080808"/>
                </a:solidFill>
              </a:rPr>
              <a:t>）</a:t>
            </a:r>
          </a:p>
          <a:p>
            <a:pPr>
              <a:buClr>
                <a:srgbClr val="5BBE4E"/>
              </a:buClr>
              <a:defRPr/>
            </a:pPr>
            <a:r>
              <a:rPr lang="en-US" altLang="zh-CN" b="1" kern="0">
                <a:solidFill>
                  <a:srgbClr val="080808"/>
                </a:solidFill>
              </a:rPr>
              <a:t>6.4.1  </a:t>
            </a:r>
            <a:r>
              <a:rPr lang="zh-CN" altLang="en-US" kern="0">
                <a:solidFill>
                  <a:srgbClr val="080808"/>
                </a:solidFill>
              </a:rPr>
              <a:t>脚手架连墙件设置的位置、数量应按专项施工方案确定。</a:t>
            </a:r>
          </a:p>
          <a:p>
            <a:pPr>
              <a:buClr>
                <a:srgbClr val="5BBE4E"/>
              </a:buClr>
              <a:defRPr/>
            </a:pPr>
            <a:r>
              <a:rPr lang="en-US" altLang="zh-CN" kern="0">
                <a:solidFill>
                  <a:srgbClr val="080808"/>
                </a:solidFill>
              </a:rPr>
              <a:t> </a:t>
            </a:r>
            <a:r>
              <a:rPr lang="en-US" altLang="zh-CN" b="1" kern="0">
                <a:solidFill>
                  <a:srgbClr val="080808"/>
                </a:solidFill>
              </a:rPr>
              <a:t>6.4.2	 </a:t>
            </a:r>
            <a:r>
              <a:rPr lang="zh-CN" altLang="en-US" kern="0">
                <a:solidFill>
                  <a:srgbClr val="080808"/>
                </a:solidFill>
              </a:rPr>
              <a:t>脚手架连墙件数量的设置除应满足本规范的计算要求外，还应符合表</a:t>
            </a:r>
          </a:p>
          <a:p>
            <a:pPr>
              <a:buClr>
                <a:srgbClr val="5BBE4E"/>
              </a:buClr>
              <a:defRPr/>
            </a:pPr>
            <a:r>
              <a:rPr lang="en-US" altLang="zh-CN" kern="0">
                <a:solidFill>
                  <a:srgbClr val="080808"/>
                </a:solidFill>
              </a:rPr>
              <a:t> 6.4.2 </a:t>
            </a:r>
            <a:r>
              <a:rPr lang="zh-CN" altLang="en-US" kern="0">
                <a:solidFill>
                  <a:srgbClr val="080808"/>
                </a:solidFill>
              </a:rPr>
              <a:t>的规定。</a:t>
            </a:r>
          </a:p>
        </p:txBody>
      </p:sp>
      <p:sp>
        <p:nvSpPr>
          <p:cNvPr id="7" name="右箭头 6"/>
          <p:cNvSpPr/>
          <p:nvPr/>
        </p:nvSpPr>
        <p:spPr>
          <a:xfrm>
            <a:off x="2357438" y="3357563"/>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11188"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ndParaRPr>
          </a:p>
        </p:txBody>
      </p:sp>
      <p:sp>
        <p:nvSpPr>
          <p:cNvPr id="89090" name="TextBox 9"/>
          <p:cNvSpPr txBox="1">
            <a:spLocks noChangeArrowheads="1"/>
          </p:cNvSpPr>
          <p:nvPr/>
        </p:nvSpPr>
        <p:spPr bwMode="auto">
          <a:xfrm>
            <a:off x="2143125" y="1285875"/>
            <a:ext cx="4929188" cy="519113"/>
          </a:xfrm>
          <a:prstGeom prst="rect">
            <a:avLst/>
          </a:prstGeom>
          <a:noFill/>
          <a:ln w="9525">
            <a:noFill/>
            <a:miter lim="800000"/>
            <a:headEnd/>
            <a:tailEnd/>
          </a:ln>
        </p:spPr>
        <p:txBody>
          <a:bodyPr>
            <a:spAutoFit/>
          </a:bodyPr>
          <a:lstStyle/>
          <a:p>
            <a:r>
              <a:rPr lang="zh-CN" altLang="en-US" sz="2800">
                <a:latin typeface="微软雅黑" charset="-122"/>
                <a:ea typeface="微软雅黑" charset="-122"/>
              </a:rPr>
              <a:t>表</a:t>
            </a:r>
            <a:r>
              <a:rPr lang="en-US" altLang="zh-CN" sz="2800">
                <a:latin typeface="微软雅黑" charset="-122"/>
                <a:ea typeface="微软雅黑" charset="-122"/>
              </a:rPr>
              <a:t>6.4.2   </a:t>
            </a:r>
            <a:r>
              <a:rPr lang="zh-CN" altLang="en-US" sz="2800">
                <a:latin typeface="微软雅黑" charset="-122"/>
                <a:ea typeface="微软雅黑" charset="-122"/>
              </a:rPr>
              <a:t>连墙件布置最大间距</a:t>
            </a:r>
          </a:p>
        </p:txBody>
      </p:sp>
      <p:graphicFrame>
        <p:nvGraphicFramePr>
          <p:cNvPr id="4" name="内容占位符 8"/>
          <p:cNvGraphicFramePr>
            <a:graphicFrameLocks/>
          </p:cNvGraphicFramePr>
          <p:nvPr/>
        </p:nvGraphicFramePr>
        <p:xfrm>
          <a:off x="428625" y="2071688"/>
          <a:ext cx="8229600" cy="3062287"/>
        </p:xfrm>
        <a:graphic>
          <a:graphicData uri="http://schemas.openxmlformats.org/drawingml/2006/table">
            <a:tbl>
              <a:tblPr/>
              <a:tblGrid>
                <a:gridCol w="1646238">
                  <a:extLst>
                    <a:ext uri="{9D8B030D-6E8A-4147-A177-3AD203B41FA5}">
                      <a16:colId xmlns:a16="http://schemas.microsoft.com/office/drawing/2014/main" val="20000"/>
                    </a:ext>
                  </a:extLst>
                </a:gridCol>
                <a:gridCol w="1646237">
                  <a:extLst>
                    <a:ext uri="{9D8B030D-6E8A-4147-A177-3AD203B41FA5}">
                      <a16:colId xmlns:a16="http://schemas.microsoft.com/office/drawing/2014/main" val="20001"/>
                    </a:ext>
                  </a:extLst>
                </a:gridCol>
                <a:gridCol w="1644650">
                  <a:extLst>
                    <a:ext uri="{9D8B030D-6E8A-4147-A177-3AD203B41FA5}">
                      <a16:colId xmlns:a16="http://schemas.microsoft.com/office/drawing/2014/main" val="20002"/>
                    </a:ext>
                  </a:extLst>
                </a:gridCol>
                <a:gridCol w="16462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1016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60350" marR="0" lvl="0" indent="-26035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dirty="0">
                          <a:ln>
                            <a:noFill/>
                          </a:ln>
                          <a:solidFill>
                            <a:srgbClr val="FFFFFF"/>
                          </a:solidFill>
                          <a:effectLst/>
                          <a:latin typeface="微软雅黑" pitchFamily="34" charset="-122"/>
                          <a:ea typeface="微软雅黑" pitchFamily="34" charset="-122"/>
                          <a:cs typeface="宋体" pitchFamily="2" charset="-122"/>
                        </a:rPr>
                        <a:t>搭设方法</a:t>
                      </a:r>
                      <a:endParaRPr kumimoji="0" lang="zh-CN" sz="2000" b="1" i="0" u="none" strike="noStrike" cap="none" normalizeH="0" baseline="0" dirty="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8735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a:ln>
                            <a:noFill/>
                          </a:ln>
                          <a:solidFill>
                            <a:srgbClr val="FFFFFF"/>
                          </a:solidFill>
                          <a:effectLst/>
                          <a:latin typeface="微软雅黑" pitchFamily="34" charset="-122"/>
                          <a:ea typeface="微软雅黑" pitchFamily="34" charset="-122"/>
                          <a:cs typeface="宋体" pitchFamily="2" charset="-122"/>
                        </a:rPr>
                        <a:t>高度</a:t>
                      </a:r>
                      <a:endParaRPr kumimoji="0" 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00"/>
                        </a:lnSpc>
                        <a:spcBef>
                          <a:spcPts val="13"/>
                        </a:spcBef>
                        <a:spcAft>
                          <a:spcPct val="0"/>
                        </a:spcAft>
                        <a:buClrTx/>
                        <a:buSzTx/>
                        <a:buFontTx/>
                        <a:buNone/>
                        <a:tabLst/>
                      </a:pPr>
                      <a:endParaRPr kumimoji="0" lang="en-US" alt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a:ln>
                            <a:noFill/>
                          </a:ln>
                          <a:solidFill>
                            <a:srgbClr val="FFFFFF"/>
                          </a:solidFill>
                          <a:effectLst/>
                          <a:latin typeface="微软雅黑" pitchFamily="34" charset="-122"/>
                          <a:ea typeface="微软雅黑" pitchFamily="34" charset="-122"/>
                          <a:cs typeface="宋体" pitchFamily="2" charset="-122"/>
                        </a:rPr>
                        <a:t>竖向间距</a:t>
                      </a:r>
                      <a:endParaRPr kumimoji="0" 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rPr>
                        <a:t>(h)</a:t>
                      </a:r>
                      <a:endParaRPr kumimoji="0" lang="zh-CN" alt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00"/>
                        </a:lnSpc>
                        <a:spcBef>
                          <a:spcPts val="13"/>
                        </a:spcBef>
                        <a:spcAft>
                          <a:spcPct val="0"/>
                        </a:spcAft>
                        <a:buClrTx/>
                        <a:buSzTx/>
                        <a:buFontTx/>
                        <a:buNone/>
                        <a:tabLst/>
                      </a:pPr>
                      <a:endParaRPr kumimoji="0" lang="en-US" alt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a:ln>
                            <a:noFill/>
                          </a:ln>
                          <a:solidFill>
                            <a:srgbClr val="FFFFFF"/>
                          </a:solidFill>
                          <a:effectLst/>
                          <a:latin typeface="微软雅黑" pitchFamily="34" charset="-122"/>
                          <a:ea typeface="微软雅黑" pitchFamily="34" charset="-122"/>
                          <a:cs typeface="宋体" pitchFamily="2" charset="-122"/>
                        </a:rPr>
                        <a:t>水平间距</a:t>
                      </a:r>
                      <a:endParaRPr kumimoji="0" 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rPr>
                        <a:t>(la)</a:t>
                      </a:r>
                      <a:endParaRPr kumimoji="0" lang="zh-CN" alt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a:ln>
                            <a:noFill/>
                          </a:ln>
                          <a:solidFill>
                            <a:srgbClr val="FFFFFF"/>
                          </a:solidFill>
                          <a:effectLst/>
                          <a:latin typeface="微软雅黑" pitchFamily="34" charset="-122"/>
                          <a:ea typeface="微软雅黑" pitchFamily="34" charset="-122"/>
                          <a:cs typeface="宋体" pitchFamily="2" charset="-122"/>
                        </a:rPr>
                        <a:t>每根连墙件覆盖 面积</a:t>
                      </a:r>
                      <a:endParaRPr kumimoji="0" 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ts val="275"/>
                        </a:spcBef>
                        <a:spcAft>
                          <a:spcPct val="0"/>
                        </a:spcAft>
                        <a:buClrTx/>
                        <a:buSzTx/>
                        <a:buFontTx/>
                        <a:buNone/>
                        <a:tabLst/>
                      </a:pPr>
                      <a:r>
                        <a:rPr kumimoji="0" lang="zh-CN" sz="2000" b="1" i="0" u="none" strike="noStrike" cap="none" normalizeH="0" baseline="0">
                          <a:ln>
                            <a:noFill/>
                          </a:ln>
                          <a:solidFill>
                            <a:srgbClr val="FFFFFF"/>
                          </a:solidFill>
                          <a:effectLst/>
                          <a:latin typeface="微软雅黑" pitchFamily="34" charset="-122"/>
                          <a:ea typeface="微软雅黑" pitchFamily="34" charset="-122"/>
                          <a:cs typeface="宋体" pitchFamily="2" charset="-122"/>
                        </a:rPr>
                        <a:t>（㎡）</a:t>
                      </a:r>
                      <a:endParaRPr kumimoji="0" lang="zh-CN" sz="2000" b="1" i="0" u="none" strike="noStrike" cap="none" normalizeH="0" baseline="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extLst>
                  <a:ext uri="{0D108BD9-81ED-4DB2-BD59-A6C34878D82A}">
                    <a16:rowId xmlns:a16="http://schemas.microsoft.com/office/drawing/2014/main" val="10000"/>
                  </a:ext>
                </a:extLst>
              </a:tr>
              <a:tr h="6889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双排落地</a:t>
                      </a:r>
                      <a:endParaRPr kumimoji="0" 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50m</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3 h</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3 la</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40</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extLst>
                  <a:ext uri="{0D108BD9-81ED-4DB2-BD59-A6C34878D82A}">
                    <a16:rowId xmlns:a16="http://schemas.microsoft.com/office/drawing/2014/main" val="10001"/>
                  </a:ext>
                </a:extLst>
              </a:tr>
              <a:tr h="6429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双排悬挑</a:t>
                      </a:r>
                      <a:endParaRPr kumimoji="0" 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&gt;50m  </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2 h</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rPr>
                        <a:t>3 la</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27</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extLst>
                  <a:ext uri="{0D108BD9-81ED-4DB2-BD59-A6C34878D82A}">
                    <a16:rowId xmlns:a16="http://schemas.microsoft.com/office/drawing/2014/main" val="10002"/>
                  </a:ext>
                </a:extLst>
              </a:tr>
              <a:tr h="714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71475" marR="0" lvl="0" indent="-371475"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dirty="0">
                          <a:ln>
                            <a:noFill/>
                          </a:ln>
                          <a:solidFill>
                            <a:srgbClr val="080808"/>
                          </a:solidFill>
                          <a:effectLst/>
                          <a:latin typeface="微软雅黑" pitchFamily="34" charset="-122"/>
                          <a:ea typeface="微软雅黑" pitchFamily="34" charset="-122"/>
                          <a:cs typeface="宋体" pitchFamily="2" charset="-122"/>
                        </a:rPr>
                        <a:t>单排</a:t>
                      </a:r>
                      <a:endParaRPr kumimoji="0" 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a:ln>
                            <a:noFill/>
                          </a:ln>
                          <a:solidFill>
                            <a:srgbClr val="080808"/>
                          </a:solidFill>
                          <a:effectLst/>
                          <a:latin typeface="微软雅黑" pitchFamily="34" charset="-122"/>
                          <a:ea typeface="微软雅黑" pitchFamily="34" charset="-122"/>
                          <a:cs typeface="宋体" pitchFamily="2" charset="-122"/>
                        </a:rPr>
                        <a:t>24m</a:t>
                      </a:r>
                      <a:endParaRPr kumimoji="0" lang="zh-CN" altLang="zh-CN" sz="2000" b="0" i="0" u="none" strike="noStrike" cap="none" normalizeH="0" baseline="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8890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rPr>
                        <a:t>3 h</a:t>
                      </a:r>
                      <a:endParaRPr kumimoji="0" lang="zh-CN"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74650" marR="0" lvl="0" indent="-37465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rPr>
                        <a:t>3 la</a:t>
                      </a:r>
                      <a:endParaRPr kumimoji="0" lang="zh-CN"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31800" marR="0" lvl="0" indent="-342900"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dirty="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dirty="0">
                          <a:ln>
                            <a:noFill/>
                          </a:ln>
                          <a:solidFill>
                            <a:srgbClr val="080808"/>
                          </a:solidFill>
                          <a:effectLst/>
                          <a:latin typeface="微软雅黑" pitchFamily="34" charset="-122"/>
                          <a:ea typeface="微软雅黑" pitchFamily="34" charset="-122"/>
                          <a:cs typeface="宋体" pitchFamily="2" charset="-122"/>
                        </a:rPr>
                        <a:t>40</a:t>
                      </a:r>
                      <a:endParaRPr kumimoji="0" lang="zh-CN" altLang="zh-CN" sz="2000" b="0" i="0" u="none" strike="noStrike" cap="none" normalizeH="0" baseline="0" dirty="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1071563" y="5429250"/>
            <a:ext cx="2928937" cy="396875"/>
          </a:xfrm>
          <a:prstGeom prst="rect">
            <a:avLst/>
          </a:prstGeom>
          <a:noFill/>
        </p:spPr>
        <p:txBody>
          <a:bodyPr>
            <a:spAutoFit/>
          </a:bodyPr>
          <a:lstStyle/>
          <a:p>
            <a:pPr fontAlgn="auto">
              <a:spcBef>
                <a:spcPts val="0"/>
              </a:spcBef>
              <a:spcAft>
                <a:spcPts val="0"/>
              </a:spcAft>
              <a:defRPr/>
            </a:pPr>
            <a:r>
              <a:rPr lang="zh-CN" altLang="en-US" sz="2000" dirty="0">
                <a:latin typeface="微软雅黑" pitchFamily="34" charset="-122"/>
                <a:ea typeface="微软雅黑" pitchFamily="34" charset="-122"/>
              </a:rPr>
              <a:t>注：</a:t>
            </a:r>
            <a:r>
              <a:rPr lang="en-US" altLang="zh-CN" sz="2000" dirty="0">
                <a:latin typeface="微软雅黑" pitchFamily="34" charset="-122"/>
                <a:ea typeface="微软雅黑" pitchFamily="34" charset="-122"/>
              </a:rPr>
              <a:t>h—</a:t>
            </a:r>
            <a:r>
              <a:rPr lang="zh-CN" altLang="en-US" sz="2000" dirty="0">
                <a:latin typeface="微软雅黑" pitchFamily="34" charset="-122"/>
                <a:ea typeface="微软雅黑" pitchFamily="34" charset="-122"/>
              </a:rPr>
              <a:t>步距；</a:t>
            </a:r>
            <a:r>
              <a:rPr lang="en-US" sz="2000" kern="0" spc="-5" dirty="0">
                <a:latin typeface="微软雅黑" pitchFamily="34" charset="-122"/>
                <a:ea typeface="微软雅黑" pitchFamily="34" charset="-122"/>
                <a:cs typeface="Times New Roman"/>
              </a:rPr>
              <a:t>l</a:t>
            </a:r>
            <a:r>
              <a:rPr lang="en-US" sz="2000" kern="0" dirty="0">
                <a:latin typeface="微软雅黑" pitchFamily="34" charset="-122"/>
                <a:ea typeface="微软雅黑" pitchFamily="34" charset="-122"/>
                <a:cs typeface="Times New Roman"/>
              </a:rPr>
              <a:t>a</a:t>
            </a:r>
            <a:r>
              <a:rPr lang="en-US" altLang="zh-CN" sz="2000" kern="0" dirty="0">
                <a:latin typeface="微软雅黑" pitchFamily="34" charset="-122"/>
                <a:ea typeface="微软雅黑" pitchFamily="34" charset="-122"/>
                <a:cs typeface="Times New Roman"/>
              </a:rPr>
              <a:t>—</a:t>
            </a:r>
            <a:r>
              <a:rPr lang="zh-CN" altLang="en-US" sz="2000" kern="0" dirty="0">
                <a:latin typeface="微软雅黑" pitchFamily="34" charset="-122"/>
                <a:ea typeface="微软雅黑" pitchFamily="34" charset="-122"/>
                <a:cs typeface="Times New Roman"/>
              </a:rPr>
              <a:t>纵距</a:t>
            </a:r>
            <a:endParaRPr lang="zh-CN" altLang="en-US" sz="2000" dirty="0">
              <a:latin typeface="微软雅黑" pitchFamily="34" charset="-122"/>
              <a:ea typeface="微软雅黑" pitchFamily="3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ndParaRPr>
          </a:p>
        </p:txBody>
      </p:sp>
      <p:sp>
        <p:nvSpPr>
          <p:cNvPr id="3" name="内容占位符 2"/>
          <p:cNvSpPr txBox="1">
            <a:spLocks/>
          </p:cNvSpPr>
          <p:nvPr/>
        </p:nvSpPr>
        <p:spPr bwMode="auto">
          <a:xfrm>
            <a:off x="457200" y="1295400"/>
            <a:ext cx="8229600" cy="4276725"/>
          </a:xfrm>
          <a:prstGeom prst="rect">
            <a:avLst/>
          </a:prstGeom>
          <a:noFill/>
          <a:ln>
            <a:solidFill>
              <a:srgbClr val="4AB1E4"/>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6.4.3   </a:t>
            </a:r>
            <a:r>
              <a:rPr lang="zh-CN" altLang="en-US" kern="0">
                <a:solidFill>
                  <a:srgbClr val="080808"/>
                </a:solidFill>
              </a:rPr>
              <a:t>连墙件的布置应符合下列规定：</a:t>
            </a:r>
          </a:p>
          <a:p>
            <a:pPr>
              <a:buClr>
                <a:srgbClr val="5BBE4E"/>
              </a:buClr>
              <a:defRPr/>
            </a:pPr>
            <a:r>
              <a:rPr lang="en-US" altLang="zh-CN" kern="0">
                <a:solidFill>
                  <a:srgbClr val="080808"/>
                </a:solidFill>
              </a:rPr>
              <a:t>1	</a:t>
            </a:r>
            <a:r>
              <a:rPr lang="zh-CN" altLang="en-US" kern="0">
                <a:solidFill>
                  <a:srgbClr val="080808"/>
                </a:solidFill>
              </a:rPr>
              <a:t>应靠近主节点设置，偏离主节点的距离不应大于 </a:t>
            </a:r>
            <a:r>
              <a:rPr lang="en-US" altLang="zh-CN" kern="0">
                <a:solidFill>
                  <a:srgbClr val="080808"/>
                </a:solidFill>
              </a:rPr>
              <a:t>300mm</a:t>
            </a:r>
            <a:r>
              <a:rPr lang="zh-CN" altLang="en-US" kern="0">
                <a:solidFill>
                  <a:srgbClr val="080808"/>
                </a:solidFill>
              </a:rPr>
              <a:t>；</a:t>
            </a:r>
          </a:p>
          <a:p>
            <a:pPr>
              <a:buClr>
                <a:srgbClr val="5BBE4E"/>
              </a:buClr>
              <a:defRPr/>
            </a:pPr>
            <a:r>
              <a:rPr lang="en-US" altLang="zh-CN" kern="0">
                <a:solidFill>
                  <a:srgbClr val="080808"/>
                </a:solidFill>
              </a:rPr>
              <a:t>2	</a:t>
            </a:r>
            <a:r>
              <a:rPr lang="zh-CN" altLang="en-US" kern="0">
                <a:solidFill>
                  <a:srgbClr val="080808"/>
                </a:solidFill>
              </a:rPr>
              <a:t>应从底层第一步纵向水平杆处开始设置，当该处设置有困难时，应采用 其它可靠措施固定；</a:t>
            </a:r>
          </a:p>
          <a:p>
            <a:pPr>
              <a:buClr>
                <a:srgbClr val="5BBE4E"/>
              </a:buClr>
              <a:defRPr/>
            </a:pPr>
            <a:r>
              <a:rPr lang="en-US" altLang="zh-CN" kern="0">
                <a:solidFill>
                  <a:srgbClr val="080808"/>
                </a:solidFill>
              </a:rPr>
              <a:t>3	</a:t>
            </a:r>
            <a:r>
              <a:rPr lang="zh-CN" altLang="en-US" kern="0">
                <a:solidFill>
                  <a:srgbClr val="080808"/>
                </a:solidFill>
              </a:rPr>
              <a:t>应优先采用菱形布置，或采用方形、矩形布置。</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ndParaRPr>
          </a:p>
        </p:txBody>
      </p:sp>
      <p:sp>
        <p:nvSpPr>
          <p:cNvPr id="3" name="内容占位符 2"/>
          <p:cNvSpPr txBox="1">
            <a:spLocks/>
          </p:cNvSpPr>
          <p:nvPr/>
        </p:nvSpPr>
        <p:spPr bwMode="auto">
          <a:xfrm>
            <a:off x="457200" y="1295400"/>
            <a:ext cx="8229600" cy="470535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6.4.4 </a:t>
            </a:r>
            <a:r>
              <a:rPr lang="zh-CN" altLang="en-US" kern="0">
                <a:solidFill>
                  <a:srgbClr val="080808"/>
                </a:solidFill>
              </a:rPr>
              <a:t>开口型脚手架的两端必须设置连墙件，连墙件的垂直间距不应大于建筑物的层高，并且不应大于 </a:t>
            </a:r>
            <a:r>
              <a:rPr lang="en-US" altLang="zh-CN" kern="0">
                <a:solidFill>
                  <a:srgbClr val="080808"/>
                </a:solidFill>
              </a:rPr>
              <a:t>4m</a:t>
            </a:r>
            <a:r>
              <a:rPr lang="zh-CN" altLang="en-US" kern="0">
                <a:solidFill>
                  <a:srgbClr val="080808"/>
                </a:solidFill>
              </a:rPr>
              <a:t>。</a:t>
            </a:r>
          </a:p>
          <a:p>
            <a:pPr>
              <a:buClr>
                <a:srgbClr val="5BBE4E"/>
              </a:buClr>
              <a:defRPr/>
            </a:pPr>
            <a:r>
              <a:rPr lang="en-US" altLang="zh-CN" b="1" kern="0">
                <a:solidFill>
                  <a:srgbClr val="080808"/>
                </a:solidFill>
              </a:rPr>
              <a:t>6.4.5 </a:t>
            </a:r>
            <a:r>
              <a:rPr lang="zh-CN" altLang="en-US" kern="0">
                <a:solidFill>
                  <a:srgbClr val="080808"/>
                </a:solidFill>
              </a:rPr>
              <a:t>连墙件中的连墙杆应呈水平设置，当不能水平设置时，应</a:t>
            </a:r>
            <a:r>
              <a:rPr lang="zh-CN" altLang="en-US" b="1" kern="0">
                <a:solidFill>
                  <a:srgbClr val="080808"/>
                </a:solidFill>
              </a:rPr>
              <a:t>向脚手架一端下斜</a:t>
            </a:r>
            <a:r>
              <a:rPr lang="zh-CN" altLang="en-US" kern="0">
                <a:solidFill>
                  <a:srgbClr val="080808"/>
                </a:solidFill>
              </a:rPr>
              <a:t>连接。</a:t>
            </a:r>
          </a:p>
          <a:p>
            <a:pPr>
              <a:buClr>
                <a:srgbClr val="5BBE4E"/>
              </a:buClr>
              <a:defRPr/>
            </a:pPr>
            <a:r>
              <a:rPr lang="en-US" altLang="zh-CN" b="1" kern="0">
                <a:solidFill>
                  <a:srgbClr val="080808"/>
                </a:solidFill>
              </a:rPr>
              <a:t>6.4.6  </a:t>
            </a:r>
            <a:r>
              <a:rPr lang="zh-CN" altLang="en-US" kern="0">
                <a:solidFill>
                  <a:srgbClr val="080808"/>
                </a:solidFill>
              </a:rPr>
              <a:t>连墙件必须采用可承受拉力和压力的构造。对高度 </a:t>
            </a:r>
            <a:r>
              <a:rPr lang="en-US" altLang="zh-CN" kern="0">
                <a:solidFill>
                  <a:srgbClr val="080808"/>
                </a:solidFill>
              </a:rPr>
              <a:t>24m </a:t>
            </a:r>
            <a:r>
              <a:rPr lang="zh-CN" altLang="en-US" kern="0">
                <a:solidFill>
                  <a:srgbClr val="080808"/>
                </a:solidFill>
              </a:rPr>
              <a:t>以上的双排脚手架，应采用</a:t>
            </a:r>
            <a:r>
              <a:rPr lang="zh-CN" altLang="en-US" b="1" kern="0">
                <a:solidFill>
                  <a:srgbClr val="080808"/>
                </a:solidFill>
              </a:rPr>
              <a:t>刚性</a:t>
            </a:r>
            <a:r>
              <a:rPr lang="zh-CN" altLang="en-US" kern="0">
                <a:solidFill>
                  <a:srgbClr val="080808"/>
                </a:solidFill>
              </a:rPr>
              <a:t>连墙件与建筑物连接。</a:t>
            </a:r>
            <a:endParaRPr lang="en-US" altLang="zh-CN" kern="0">
              <a:solidFill>
                <a:srgbClr val="080808"/>
              </a:solidFill>
            </a:endParaRPr>
          </a:p>
          <a:p>
            <a:pPr>
              <a:buClr>
                <a:srgbClr val="5BBE4E"/>
              </a:buClr>
              <a:defRPr/>
            </a:pPr>
            <a:r>
              <a:rPr lang="en-US" altLang="zh-CN" b="1" kern="0">
                <a:solidFill>
                  <a:srgbClr val="080808"/>
                </a:solidFill>
              </a:rPr>
              <a:t>6.4.7</a:t>
            </a:r>
            <a:r>
              <a:rPr lang="en-US" altLang="zh-CN" kern="0">
                <a:solidFill>
                  <a:srgbClr val="080808"/>
                </a:solidFill>
              </a:rPr>
              <a:t>  </a:t>
            </a:r>
            <a:r>
              <a:rPr lang="zh-CN" altLang="en-US" kern="0">
                <a:solidFill>
                  <a:srgbClr val="080808"/>
                </a:solidFill>
              </a:rPr>
              <a:t>连接点中心至主节点的距离不应大于 </a:t>
            </a:r>
            <a:r>
              <a:rPr lang="en-US" altLang="zh-CN" kern="0">
                <a:solidFill>
                  <a:srgbClr val="080808"/>
                </a:solidFill>
              </a:rPr>
              <a:t>300mm</a:t>
            </a:r>
            <a:r>
              <a:rPr lang="zh-CN" altLang="en-US" kern="0">
                <a:solidFill>
                  <a:srgbClr val="080808"/>
                </a:solidFill>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1593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a typeface="宋体" pitchFamily="2" charset="-122"/>
            </a:endParaRPr>
          </a:p>
        </p:txBody>
      </p:sp>
      <p:pic>
        <p:nvPicPr>
          <p:cNvPr id="92162" name="Picture 2" descr="d:\Users\Administrator\Desktop\广西\南东区住宅楼\IMG_5185.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1643063" y="2571750"/>
            <a:ext cx="1857375" cy="714375"/>
          </a:xfrm>
          <a:prstGeom prst="wedgeRoundRectCallout">
            <a:avLst>
              <a:gd name="adj1" fmla="val 128227"/>
              <a:gd name="adj2" fmla="val 25450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端头外漏部分应大于</a:t>
            </a:r>
            <a:r>
              <a:rPr lang="en-US" altLang="zh-CN" sz="2000" kern="0" dirty="0">
                <a:solidFill>
                  <a:srgbClr val="FFFFFF"/>
                </a:solidFill>
                <a:latin typeface="微软雅黑" pitchFamily="34" charset="-122"/>
                <a:ea typeface="微软雅黑" pitchFamily="34" charset="-122"/>
              </a:rPr>
              <a:t>10cm</a:t>
            </a:r>
            <a:endParaRPr lang="zh-CN" altLang="en-US" sz="2000" kern="0" dirty="0">
              <a:solidFill>
                <a:srgbClr val="FFFFFF"/>
              </a:solidFill>
              <a:latin typeface="微软雅黑" pitchFamily="34" charset="-122"/>
              <a:ea typeface="微软雅黑"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bwMode="auto">
          <a:xfrm>
            <a:off x="530225" y="836613"/>
            <a:ext cx="8229600" cy="434975"/>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a typeface="宋体" pitchFamily="2" charset="-122"/>
            </a:endParaRPr>
          </a:p>
        </p:txBody>
      </p:sp>
      <p:pic>
        <p:nvPicPr>
          <p:cNvPr id="93186" name="Picture 2" descr="d:\Users\Administrator\Desktop\四川\鼎晟泓府豪生国际\IMG_5162.JPG"/>
          <p:cNvPicPr>
            <a:picLocks noChangeAspect="1" noChangeArrowheads="1"/>
          </p:cNvPicPr>
          <p:nvPr/>
        </p:nvPicPr>
        <p:blipFill>
          <a:blip r:embed="rId2"/>
          <a:srcRect/>
          <a:stretch>
            <a:fillRect/>
          </a:stretch>
        </p:blipFill>
        <p:spPr bwMode="auto">
          <a:xfrm>
            <a:off x="2686050" y="1295400"/>
            <a:ext cx="3771900" cy="5029200"/>
          </a:xfrm>
          <a:prstGeom prst="rect">
            <a:avLst/>
          </a:prstGeom>
          <a:noFill/>
          <a:ln w="9525">
            <a:noFill/>
            <a:miter lim="800000"/>
            <a:headEnd/>
            <a:tailEnd/>
          </a:ln>
        </p:spPr>
      </p:pic>
      <p:sp>
        <p:nvSpPr>
          <p:cNvPr id="4" name="圆角矩形标注 7"/>
          <p:cNvSpPr>
            <a:spLocks noChangeArrowheads="1"/>
          </p:cNvSpPr>
          <p:nvPr/>
        </p:nvSpPr>
        <p:spPr bwMode="auto">
          <a:xfrm>
            <a:off x="6215074" y="3357562"/>
            <a:ext cx="1928812" cy="1142999"/>
          </a:xfrm>
          <a:prstGeom prst="wedgeRoundRectCallout">
            <a:avLst>
              <a:gd name="adj1" fmla="val -111699"/>
              <a:gd name="adj2" fmla="val 11938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连墙件预埋螺纹钢，加木楔固定，不规范</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a typeface="宋体" pitchFamily="2" charset="-122"/>
            </a:endParaRPr>
          </a:p>
        </p:txBody>
      </p:sp>
      <p:pic>
        <p:nvPicPr>
          <p:cNvPr id="94210" name="Picture 2" descr="d:\Users\Administrator\Desktop\四川\鼎晟泓府豪生国际\IMG_5150.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215063" y="2143125"/>
            <a:ext cx="1785937" cy="428625"/>
          </a:xfrm>
          <a:prstGeom prst="wedgeRoundRectCallout">
            <a:avLst>
              <a:gd name="adj1" fmla="val -138875"/>
              <a:gd name="adj2" fmla="val 32620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未设置连墙件</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扣件式脚手架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ndParaRPr>
          </a:p>
        </p:txBody>
      </p:sp>
      <p:pic>
        <p:nvPicPr>
          <p:cNvPr id="95234" name="Picture 2" descr="E:\工作\照片\施工现场\天津东方文化广场\2013.06.20\IMG_4427.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3"/>
          <p:cNvSpPr/>
          <p:nvPr/>
        </p:nvSpPr>
        <p:spPr bwMode="auto">
          <a:xfrm>
            <a:off x="6215074" y="3500438"/>
            <a:ext cx="2143140" cy="857256"/>
          </a:xfrm>
          <a:prstGeom prst="wedgeRoundRectCallout">
            <a:avLst>
              <a:gd name="adj1" fmla="val -135795"/>
              <a:gd name="adj2" fmla="val -192313"/>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080808"/>
                </a:solidFill>
                <a:latin typeface="微软雅黑" pitchFamily="34" charset="-122"/>
                <a:ea typeface="微软雅黑" pitchFamily="34" charset="-122"/>
              </a:rPr>
              <a:t>连墙件设置牢固满足刚性要求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矩形 1"/>
          <p:cNvSpPr>
            <a:spLocks noChangeArrowheads="1"/>
          </p:cNvSpPr>
          <p:nvPr/>
        </p:nvSpPr>
        <p:spPr bwMode="auto">
          <a:xfrm>
            <a:off x="1331913" y="2305050"/>
            <a:ext cx="5741987" cy="585788"/>
          </a:xfrm>
          <a:prstGeom prst="rect">
            <a:avLst/>
          </a:prstGeom>
          <a:noFill/>
          <a:ln w="9525">
            <a:noFill/>
            <a:miter lim="800000"/>
            <a:headEnd/>
            <a:tailEnd/>
          </a:ln>
        </p:spPr>
        <p:txBody>
          <a:bodyPr>
            <a:spAutoFit/>
          </a:bodyPr>
          <a:lstStyle/>
          <a:p>
            <a:r>
              <a:rPr lang="zh-CN" altLang="en-US" sz="3200" b="1">
                <a:solidFill>
                  <a:srgbClr val="000000"/>
                </a:solidFill>
              </a:rPr>
              <a:t>二、安全检查要点及技术要求</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图片 1" descr="1VMJ_1}FZ7YM4G~[4R~$9~8.jpg"/>
          <p:cNvPicPr>
            <a:picLocks noChangeAspect="1"/>
          </p:cNvPicPr>
          <p:nvPr/>
        </p:nvPicPr>
        <p:blipFill>
          <a:blip r:embed="rId2"/>
          <a:srcRect/>
          <a:stretch>
            <a:fillRect/>
          </a:stretch>
        </p:blipFill>
        <p:spPr bwMode="auto">
          <a:xfrm>
            <a:off x="4787900" y="1341438"/>
            <a:ext cx="3498850" cy="3856037"/>
          </a:xfrm>
          <a:prstGeom prst="rect">
            <a:avLst/>
          </a:prstGeom>
          <a:noFill/>
          <a:ln w="9525">
            <a:noFill/>
            <a:miter lim="800000"/>
            <a:headEnd/>
            <a:tailEnd/>
          </a:ln>
        </p:spPr>
      </p:pic>
      <p:sp>
        <p:nvSpPr>
          <p:cNvPr id="96258" name="Rectangle 5"/>
          <p:cNvSpPr txBox="1">
            <a:spLocks noChangeArrowheads="1"/>
          </p:cNvSpPr>
          <p:nvPr/>
        </p:nvSpPr>
        <p:spPr bwMode="auto">
          <a:xfrm>
            <a:off x="468313" y="1916113"/>
            <a:ext cx="3621087" cy="4267200"/>
          </a:xfrm>
          <a:prstGeom prst="rect">
            <a:avLst/>
          </a:prstGeom>
          <a:noFill/>
          <a:ln w="9525">
            <a:noFill/>
            <a:miter lim="800000"/>
            <a:headEnd/>
            <a:tailEnd/>
          </a:ln>
        </p:spPr>
        <p:txBody>
          <a:bodyPr/>
          <a:lstStyle/>
          <a:p>
            <a:pPr marL="342900" indent="-342900">
              <a:lnSpc>
                <a:spcPct val="120000"/>
              </a:lnSpc>
              <a:spcBef>
                <a:spcPct val="20000"/>
              </a:spcBef>
              <a:buFont typeface="Arial" charset="0"/>
              <a:buChar char="•"/>
            </a:pPr>
            <a:r>
              <a:rPr lang="zh-CN" altLang="en-US" sz="1200">
                <a:solidFill>
                  <a:srgbClr val="000000"/>
                </a:solidFill>
                <a:latin typeface="Calibri" pitchFamily="34" charset="0"/>
              </a:rPr>
              <a:t>说明：</a:t>
            </a:r>
          </a:p>
          <a:p>
            <a:pPr marL="342900" indent="-342900">
              <a:spcBef>
                <a:spcPct val="20000"/>
              </a:spcBef>
              <a:buFont typeface="Arial" charset="0"/>
              <a:buChar char="•"/>
            </a:pPr>
            <a:endParaRPr lang="zh-CN" altLang="en-US" sz="1200">
              <a:solidFill>
                <a:srgbClr val="000000"/>
              </a:solidFill>
              <a:latin typeface="Calibri" pitchFamily="34" charset="0"/>
            </a:endParaRP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1. </a:t>
            </a:r>
            <a:r>
              <a:rPr lang="zh-CN" altLang="en-US" sz="1200">
                <a:solidFill>
                  <a:srgbClr val="000000"/>
                </a:solidFill>
                <a:latin typeface="Calibri" pitchFamily="34" charset="0"/>
              </a:rPr>
              <a:t>连墙件是保证脚手架稳定最重要的杆件 ，连墙件应从第一步纵向水平杆处开始设置 ，在 “一字型 ” 、 “开口型”两端必须加强设置连墙件。</a:t>
            </a:r>
          </a:p>
          <a:p>
            <a:pPr marL="342900" indent="-342900">
              <a:lnSpc>
                <a:spcPct val="120000"/>
              </a:lnSpc>
              <a:spcBef>
                <a:spcPct val="20000"/>
              </a:spcBef>
              <a:buFont typeface="Arial" charset="0"/>
              <a:buChar char="•"/>
            </a:pPr>
            <a:endParaRPr lang="en-US" altLang="zh-CN" sz="1200">
              <a:solidFill>
                <a:srgbClr val="000000"/>
              </a:solidFill>
              <a:latin typeface="Calibri"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碗扣式脚手架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ndParaRPr>
          </a:p>
        </p:txBody>
      </p:sp>
      <p:sp>
        <p:nvSpPr>
          <p:cNvPr id="3" name="内容占位符 3"/>
          <p:cNvSpPr txBox="1">
            <a:spLocks/>
          </p:cNvSpPr>
          <p:nvPr/>
        </p:nvSpPr>
        <p:spPr bwMode="auto">
          <a:xfrm>
            <a:off x="457200" y="1295400"/>
            <a:ext cx="8229600" cy="470535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a:solidFill>
                  <a:srgbClr val="080808"/>
                </a:solidFill>
              </a:rPr>
              <a:t>《</a:t>
            </a:r>
            <a:r>
              <a:rPr lang="zh-CN" altLang="en-US" sz="2000" b="1" kern="0">
                <a:solidFill>
                  <a:srgbClr val="080808"/>
                </a:solidFill>
              </a:rPr>
              <a:t>碗扣式脚手架</a:t>
            </a:r>
            <a:r>
              <a:rPr lang="en-US" altLang="zh-CN" sz="2000" b="1" kern="0">
                <a:solidFill>
                  <a:srgbClr val="080808"/>
                </a:solidFill>
              </a:rPr>
              <a:t>》6.1.7</a:t>
            </a:r>
            <a:r>
              <a:rPr lang="en-US" altLang="zh-CN" sz="2000" kern="0">
                <a:solidFill>
                  <a:srgbClr val="080808"/>
                </a:solidFill>
              </a:rPr>
              <a:t> </a:t>
            </a:r>
            <a:r>
              <a:rPr lang="zh-CN" altLang="en-US" sz="2000" kern="0">
                <a:solidFill>
                  <a:srgbClr val="080808"/>
                </a:solidFill>
              </a:rPr>
              <a:t>连墙杆的设置应符合下列规定： </a:t>
            </a:r>
          </a:p>
          <a:p>
            <a:pPr>
              <a:buClr>
                <a:srgbClr val="5BBE4E"/>
              </a:buClr>
              <a:defRPr/>
            </a:pPr>
            <a:r>
              <a:rPr lang="en-US" altLang="zh-CN" sz="2000" kern="0">
                <a:solidFill>
                  <a:srgbClr val="080808"/>
                </a:solidFill>
              </a:rPr>
              <a:t>1 </a:t>
            </a:r>
            <a:r>
              <a:rPr lang="zh-CN" altLang="en-US" sz="2000" kern="0">
                <a:solidFill>
                  <a:srgbClr val="080808"/>
                </a:solidFill>
              </a:rPr>
              <a:t>连墙件应呈水平设置，当不能呈水平设置时，与脚手架连接的一端应下斜连接； </a:t>
            </a:r>
          </a:p>
          <a:p>
            <a:pPr>
              <a:buClr>
                <a:srgbClr val="5BBE4E"/>
              </a:buClr>
              <a:defRPr/>
            </a:pPr>
            <a:r>
              <a:rPr lang="en-US" altLang="zh-CN" sz="2000" kern="0">
                <a:solidFill>
                  <a:srgbClr val="080808"/>
                </a:solidFill>
              </a:rPr>
              <a:t>2 </a:t>
            </a:r>
            <a:r>
              <a:rPr lang="zh-CN" altLang="en-US" sz="2000" kern="0">
                <a:solidFill>
                  <a:srgbClr val="080808"/>
                </a:solidFill>
              </a:rPr>
              <a:t>每层连墙杆应在同一平面，其位置应由建筑结构和风荷载计算确定，且水平间距应不大于</a:t>
            </a:r>
            <a:r>
              <a:rPr lang="en-US" altLang="zh-CN" sz="2000" kern="0">
                <a:solidFill>
                  <a:srgbClr val="080808"/>
                </a:solidFill>
              </a:rPr>
              <a:t>4.5</a:t>
            </a:r>
            <a:r>
              <a:rPr lang="zh-CN" altLang="en-US" sz="2000" kern="0">
                <a:solidFill>
                  <a:srgbClr val="080808"/>
                </a:solidFill>
              </a:rPr>
              <a:t>跨； </a:t>
            </a:r>
          </a:p>
          <a:p>
            <a:pPr>
              <a:buClr>
                <a:srgbClr val="5BBE4E"/>
              </a:buClr>
              <a:defRPr/>
            </a:pPr>
            <a:r>
              <a:rPr lang="en-US" altLang="zh-CN" sz="2000" kern="0">
                <a:solidFill>
                  <a:srgbClr val="080808"/>
                </a:solidFill>
              </a:rPr>
              <a:t>3 </a:t>
            </a:r>
            <a:r>
              <a:rPr lang="zh-CN" altLang="en-US" sz="2000" kern="0">
                <a:solidFill>
                  <a:srgbClr val="080808"/>
                </a:solidFill>
              </a:rPr>
              <a:t>连墙杆应设置在有廊道横杆的碗扣节点处，采用钢管扣件做连墙杆时，连墙杆应采用直角扣件与立杆连接，连接点距碗扣节点距离应≤</a:t>
            </a:r>
            <a:r>
              <a:rPr lang="en-US" altLang="zh-CN" sz="2000" kern="0">
                <a:solidFill>
                  <a:srgbClr val="080808"/>
                </a:solidFill>
              </a:rPr>
              <a:t>150mm</a:t>
            </a:r>
            <a:r>
              <a:rPr lang="zh-CN" altLang="en-US" sz="2000" kern="0">
                <a:solidFill>
                  <a:srgbClr val="080808"/>
                </a:solidFill>
              </a:rPr>
              <a:t>； </a:t>
            </a:r>
          </a:p>
          <a:p>
            <a:pPr>
              <a:buClr>
                <a:srgbClr val="5BBE4E"/>
              </a:buClr>
              <a:defRPr/>
            </a:pPr>
            <a:r>
              <a:rPr lang="en-US" altLang="zh-CN" sz="2000" kern="0">
                <a:solidFill>
                  <a:srgbClr val="080808"/>
                </a:solidFill>
              </a:rPr>
              <a:t>4 </a:t>
            </a:r>
            <a:r>
              <a:rPr lang="zh-CN" altLang="en-US" sz="2000" kern="0">
                <a:solidFill>
                  <a:srgbClr val="080808"/>
                </a:solidFill>
              </a:rPr>
              <a:t>连墙杆必须采用可承受拉、压荷载的刚性结构，连接应牢固可靠。</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盘扣式脚手架</a:t>
            </a:r>
            <a:r>
              <a:rPr lang="en-US" altLang="zh-CN" kern="0">
                <a:solidFill>
                  <a:srgbClr val="080808"/>
                </a:solidFill>
              </a:rPr>
              <a:t>—</a:t>
            </a:r>
            <a:r>
              <a:rPr lang="zh-CN" altLang="en-US" kern="0">
                <a:solidFill>
                  <a:srgbClr val="080808"/>
                </a:solidFill>
              </a:rPr>
              <a:t>连墙件</a:t>
            </a:r>
            <a:endParaRPr lang="zh-CN" altLang="en-US" kern="0" dirty="0">
              <a:solidFill>
                <a:srgbClr val="080808"/>
              </a:solidFill>
            </a:endParaRPr>
          </a:p>
        </p:txBody>
      </p:sp>
      <p:sp>
        <p:nvSpPr>
          <p:cNvPr id="3" name="内容占位符 2"/>
          <p:cNvSpPr txBox="1">
            <a:spLocks/>
          </p:cNvSpPr>
          <p:nvPr/>
        </p:nvSpPr>
        <p:spPr bwMode="auto">
          <a:xfrm>
            <a:off x="457200" y="1295400"/>
            <a:ext cx="8229600" cy="50292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a:solidFill>
                  <a:srgbClr val="080808"/>
                </a:solidFill>
              </a:rPr>
              <a:t>《</a:t>
            </a:r>
            <a:r>
              <a:rPr lang="zh-CN" altLang="en-US" sz="2000" b="1" kern="0">
                <a:solidFill>
                  <a:srgbClr val="080808"/>
                </a:solidFill>
              </a:rPr>
              <a:t>盘扣式钢管支架</a:t>
            </a:r>
            <a:r>
              <a:rPr lang="en-US" altLang="zh-CN" sz="2000" b="1" kern="0">
                <a:solidFill>
                  <a:srgbClr val="080808"/>
                </a:solidFill>
              </a:rPr>
              <a:t>》</a:t>
            </a:r>
            <a:r>
              <a:rPr lang="en-US" altLang="zh-CN" sz="2000" kern="0">
                <a:solidFill>
                  <a:srgbClr val="080808"/>
                </a:solidFill>
              </a:rPr>
              <a:t>6.2.6 </a:t>
            </a:r>
            <a:r>
              <a:rPr lang="zh-CN" altLang="en-US" sz="2000" kern="0">
                <a:solidFill>
                  <a:srgbClr val="080808"/>
                </a:solidFill>
              </a:rPr>
              <a:t>连墙件的设置应符合下列规定：</a:t>
            </a:r>
          </a:p>
          <a:p>
            <a:pPr>
              <a:buClr>
                <a:srgbClr val="5BBE4E"/>
              </a:buClr>
              <a:defRPr/>
            </a:pPr>
            <a:r>
              <a:rPr lang="en-US" altLang="zh-CN" sz="2000" kern="0">
                <a:solidFill>
                  <a:srgbClr val="080808"/>
                </a:solidFill>
              </a:rPr>
              <a:t>1 </a:t>
            </a:r>
            <a:r>
              <a:rPr lang="zh-CN" altLang="en-US" sz="2000" kern="0">
                <a:solidFill>
                  <a:srgbClr val="080808"/>
                </a:solidFill>
              </a:rPr>
              <a:t>连墙件必须采用可承受拉压荷载的刚性杆件，连墙件与脚手架立面及墙体应保持垂直，同一层连墙件应在同一平面，水平间距不应大于</a:t>
            </a:r>
            <a:r>
              <a:rPr lang="en-US" altLang="zh-CN" sz="2000" kern="0">
                <a:solidFill>
                  <a:srgbClr val="080808"/>
                </a:solidFill>
              </a:rPr>
              <a:t>3</a:t>
            </a:r>
            <a:r>
              <a:rPr lang="zh-CN" altLang="en-US" sz="2000" kern="0">
                <a:solidFill>
                  <a:srgbClr val="080808"/>
                </a:solidFill>
              </a:rPr>
              <a:t>跨；</a:t>
            </a:r>
          </a:p>
          <a:p>
            <a:pPr>
              <a:buClr>
                <a:srgbClr val="5BBE4E"/>
              </a:buClr>
              <a:defRPr/>
            </a:pPr>
            <a:r>
              <a:rPr lang="en-US" altLang="zh-CN" sz="2000" kern="0">
                <a:solidFill>
                  <a:srgbClr val="080808"/>
                </a:solidFill>
              </a:rPr>
              <a:t>2 </a:t>
            </a:r>
            <a:r>
              <a:rPr lang="zh-CN" altLang="en-US" sz="2000" kern="0">
                <a:solidFill>
                  <a:srgbClr val="080808"/>
                </a:solidFill>
              </a:rPr>
              <a:t>连墙件应设置在有水平杆的盘扣节点旁，连接点至盘扣节点距离不得大于</a:t>
            </a:r>
            <a:r>
              <a:rPr lang="en-US" altLang="zh-CN" sz="2000" kern="0">
                <a:solidFill>
                  <a:srgbClr val="080808"/>
                </a:solidFill>
              </a:rPr>
              <a:t>300mm</a:t>
            </a:r>
            <a:r>
              <a:rPr lang="zh-CN" altLang="en-US" sz="2000" kern="0">
                <a:solidFill>
                  <a:srgbClr val="080808"/>
                </a:solidFill>
              </a:rPr>
              <a:t>；采用钢管扣件做连墙杆时，连墙杆应采用直角扣件与立杆连接；</a:t>
            </a:r>
          </a:p>
          <a:p>
            <a:pPr>
              <a:buClr>
                <a:srgbClr val="5BBE4E"/>
              </a:buClr>
              <a:defRPr/>
            </a:pPr>
            <a:r>
              <a:rPr lang="en-US" altLang="zh-CN" sz="2000" kern="0">
                <a:solidFill>
                  <a:srgbClr val="080808"/>
                </a:solidFill>
              </a:rPr>
              <a:t>3 </a:t>
            </a:r>
            <a:r>
              <a:rPr lang="zh-CN" altLang="en-US" sz="2000" kern="0">
                <a:solidFill>
                  <a:srgbClr val="080808"/>
                </a:solidFill>
              </a:rPr>
              <a:t>当脚手架下部暂不能搭设连墙件时应用扣件钢管搭设抛撑。抛撑杆应与脚手架通长杆件可靠连接，与地面的倾角在</a:t>
            </a:r>
            <a:r>
              <a:rPr lang="en-US" altLang="zh-CN" sz="2000" kern="0">
                <a:solidFill>
                  <a:srgbClr val="080808"/>
                </a:solidFill>
              </a:rPr>
              <a:t>45°</a:t>
            </a:r>
            <a:r>
              <a:rPr lang="zh-CN" altLang="en-US" sz="2000" kern="0">
                <a:solidFill>
                  <a:srgbClr val="080808"/>
                </a:solidFill>
              </a:rPr>
              <a:t>～</a:t>
            </a:r>
            <a:r>
              <a:rPr lang="en-US" altLang="zh-CN" sz="2000" kern="0">
                <a:solidFill>
                  <a:srgbClr val="080808"/>
                </a:solidFill>
              </a:rPr>
              <a:t>60°</a:t>
            </a:r>
            <a:r>
              <a:rPr lang="zh-CN" altLang="en-US" sz="2000" kern="0">
                <a:solidFill>
                  <a:srgbClr val="080808"/>
                </a:solidFill>
              </a:rPr>
              <a:t>之间，抛撑应在连墙件搭设后方可拆除。</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06463" y="692150"/>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6</a:t>
            </a:r>
            <a:r>
              <a:rPr lang="zh-CN" altLang="en-US" kern="0">
                <a:solidFill>
                  <a:srgbClr val="080808"/>
                </a:solidFill>
              </a:rPr>
              <a:t>、卸载节点符合要求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a:solidFill>
                  <a:srgbClr val="080808"/>
                </a:solidFill>
              </a:rPr>
              <a:t>6.1.2	</a:t>
            </a:r>
            <a:r>
              <a:rPr lang="zh-CN" altLang="en-US" kern="0">
                <a:solidFill>
                  <a:srgbClr val="080808"/>
                </a:solidFill>
              </a:rPr>
              <a:t>双排脚手架搭设高度不宜超过 </a:t>
            </a:r>
            <a:r>
              <a:rPr lang="en-US" altLang="zh-CN" kern="0">
                <a:solidFill>
                  <a:srgbClr val="080808"/>
                </a:solidFill>
              </a:rPr>
              <a:t>50m</a:t>
            </a:r>
            <a:r>
              <a:rPr lang="zh-CN" altLang="en-US" kern="0">
                <a:solidFill>
                  <a:srgbClr val="080808"/>
                </a:solidFill>
              </a:rPr>
              <a:t>， 高度超过 </a:t>
            </a:r>
            <a:r>
              <a:rPr lang="en-US" altLang="zh-CN" kern="0">
                <a:solidFill>
                  <a:srgbClr val="080808"/>
                </a:solidFill>
              </a:rPr>
              <a:t>50m </a:t>
            </a:r>
            <a:r>
              <a:rPr lang="zh-CN" altLang="en-US" kern="0">
                <a:solidFill>
                  <a:srgbClr val="080808"/>
                </a:solidFill>
              </a:rPr>
              <a:t>的双排脚手架，应采用分段搭设等措施。</a:t>
            </a:r>
            <a:endParaRPr lang="en-US" altLang="zh-CN" kern="0">
              <a:solidFill>
                <a:srgbClr val="080808"/>
              </a:solidFill>
            </a:endParaRPr>
          </a:p>
          <a:p>
            <a:pPr algn="l" eaLnBrk="1" hangingPunct="1">
              <a:buClr>
                <a:srgbClr val="5BBE4E"/>
              </a:buClr>
              <a:defRPr/>
            </a:pPr>
            <a:r>
              <a:rPr lang="zh-CN" altLang="en-US" kern="0">
                <a:solidFill>
                  <a:srgbClr val="080808"/>
                </a:solidFill>
              </a:rPr>
              <a:t>条文说明</a:t>
            </a:r>
            <a:r>
              <a:rPr lang="en-US" altLang="zh-CN" kern="0">
                <a:solidFill>
                  <a:srgbClr val="080808"/>
                </a:solidFill>
              </a:rPr>
              <a:t>6.1.2  </a:t>
            </a:r>
            <a:r>
              <a:rPr lang="zh-CN" altLang="en-US" kern="0">
                <a:solidFill>
                  <a:srgbClr val="080808"/>
                </a:solidFill>
              </a:rPr>
              <a:t>高度超过 </a:t>
            </a:r>
            <a:r>
              <a:rPr lang="en-US" altLang="zh-CN" kern="0">
                <a:solidFill>
                  <a:srgbClr val="080808"/>
                </a:solidFill>
              </a:rPr>
              <a:t>50m </a:t>
            </a:r>
            <a:r>
              <a:rPr lang="zh-CN" altLang="en-US" kern="0">
                <a:solidFill>
                  <a:srgbClr val="080808"/>
                </a:solidFill>
              </a:rPr>
              <a:t>的脚手架，采用双管立杆（或双管高取架高的 </a:t>
            </a:r>
            <a:r>
              <a:rPr lang="en-US" altLang="zh-CN" kern="0">
                <a:solidFill>
                  <a:srgbClr val="080808"/>
                </a:solidFill>
              </a:rPr>
              <a:t>2/3</a:t>
            </a:r>
            <a:r>
              <a:rPr lang="zh-CN" altLang="en-US" kern="0">
                <a:solidFill>
                  <a:srgbClr val="080808"/>
                </a:solidFill>
              </a:rPr>
              <a:t>）搭设或分段卸荷等有效措施，应根据现场实际工况条件，进行专门设计及论证。</a:t>
            </a: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1118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悬挑脚手架卸荷</a:t>
            </a:r>
            <a:endParaRPr lang="zh-CN" altLang="en-US" kern="0" dirty="0">
              <a:solidFill>
                <a:srgbClr val="080808"/>
              </a:solidFill>
            </a:endParaRPr>
          </a:p>
        </p:txBody>
      </p:sp>
      <p:sp>
        <p:nvSpPr>
          <p:cNvPr id="3" name="内容占位符 7"/>
          <p:cNvSpPr txBox="1">
            <a:spLocks/>
          </p:cNvSpPr>
          <p:nvPr/>
        </p:nvSpPr>
        <p:spPr bwMode="auto">
          <a:xfrm>
            <a:off x="457200" y="1295400"/>
            <a:ext cx="8229600" cy="4633913"/>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6.10.4	</a:t>
            </a:r>
            <a:r>
              <a:rPr lang="zh-CN" altLang="en-US" kern="0">
                <a:solidFill>
                  <a:srgbClr val="080808"/>
                </a:solidFill>
              </a:rPr>
              <a:t>每个型钢悬挑梁外端宜设置钢丝绳或钢拉杆与上一层建筑结构斜拉结。 钢丝绳、钢拉杆不参与悬挑钢梁受力计算；钢丝绳与建筑结构拉结的吊环应使用 </a:t>
            </a:r>
            <a:r>
              <a:rPr lang="en-US" altLang="zh-CN" kern="0">
                <a:solidFill>
                  <a:srgbClr val="080808"/>
                </a:solidFill>
              </a:rPr>
              <a:t>HPB235 </a:t>
            </a:r>
            <a:r>
              <a:rPr lang="zh-CN" altLang="en-US" kern="0">
                <a:solidFill>
                  <a:srgbClr val="080808"/>
                </a:solidFill>
              </a:rPr>
              <a:t>级钢筋，其直径不宜小于 </a:t>
            </a:r>
            <a:r>
              <a:rPr lang="en-US" altLang="zh-CN" kern="0">
                <a:solidFill>
                  <a:srgbClr val="080808"/>
                </a:solidFill>
              </a:rPr>
              <a:t>20 </a:t>
            </a:r>
            <a:r>
              <a:rPr lang="zh-CN" altLang="en-US" kern="0">
                <a:solidFill>
                  <a:srgbClr val="080808"/>
                </a:solidFill>
              </a:rPr>
              <a:t>㎜，吊环预埋锚固长度应符合现行国家标准</a:t>
            </a:r>
            <a:r>
              <a:rPr lang="en-US" altLang="zh-CN" kern="0">
                <a:solidFill>
                  <a:srgbClr val="080808"/>
                </a:solidFill>
              </a:rPr>
              <a:t>《</a:t>
            </a:r>
            <a:r>
              <a:rPr lang="zh-CN" altLang="en-US" kern="0">
                <a:solidFill>
                  <a:srgbClr val="080808"/>
                </a:solidFill>
              </a:rPr>
              <a:t>混凝土结构设计规范</a:t>
            </a:r>
            <a:r>
              <a:rPr lang="en-US" altLang="zh-CN" kern="0">
                <a:solidFill>
                  <a:srgbClr val="080808"/>
                </a:solidFill>
              </a:rPr>
              <a:t>》GB50010 </a:t>
            </a:r>
            <a:r>
              <a:rPr lang="zh-CN" altLang="en-US" kern="0">
                <a:solidFill>
                  <a:srgbClr val="080808"/>
                </a:solidFill>
              </a:rPr>
              <a:t>中钢筋锚固的规定。</a:t>
            </a:r>
            <a:endParaRPr lang="en-US" altLang="zh-CN" kern="0">
              <a:solidFill>
                <a:srgbClr val="080808"/>
              </a:solidFill>
            </a:endParaRPr>
          </a:p>
          <a:p>
            <a:pPr>
              <a:buClr>
                <a:srgbClr val="5BBE4E"/>
              </a:buClr>
              <a:defRPr/>
            </a:pPr>
            <a:r>
              <a:rPr lang="zh-CN" altLang="en-US" kern="0">
                <a:solidFill>
                  <a:srgbClr val="080808"/>
                </a:solidFill>
              </a:rPr>
              <a:t>卸载钢丝绳与结构、架体连接节点设置间距</a:t>
            </a:r>
            <a:r>
              <a:rPr lang="en-US" altLang="zh-CN" kern="0">
                <a:solidFill>
                  <a:srgbClr val="080808"/>
                </a:solidFill>
              </a:rPr>
              <a:t>(</a:t>
            </a:r>
            <a:r>
              <a:rPr lang="zh-CN" altLang="en-US" kern="0">
                <a:solidFill>
                  <a:srgbClr val="080808"/>
                </a:solidFill>
              </a:rPr>
              <a:t>水平、竖向</a:t>
            </a:r>
            <a:r>
              <a:rPr lang="en-US" altLang="zh-CN" kern="0">
                <a:solidFill>
                  <a:srgbClr val="080808"/>
                </a:solidFill>
              </a:rPr>
              <a:t>)</a:t>
            </a:r>
            <a:r>
              <a:rPr lang="zh-CN" altLang="en-US" kern="0">
                <a:solidFill>
                  <a:srgbClr val="080808"/>
                </a:solidFill>
              </a:rPr>
              <a:t>须符合方案。</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悬挑脚手架卸荷</a:t>
            </a:r>
            <a:endParaRPr lang="zh-CN" altLang="en-US" kern="0" dirty="0">
              <a:solidFill>
                <a:srgbClr val="080808"/>
              </a:solidFill>
              <a:ea typeface="宋体" pitchFamily="2" charset="-122"/>
            </a:endParaRPr>
          </a:p>
        </p:txBody>
      </p:sp>
      <p:pic>
        <p:nvPicPr>
          <p:cNvPr id="101378" name="Picture 2" descr="d:\Users\Administrator\Desktop\广西\北部湾财经中心\IMG_5268.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072188" y="1643063"/>
            <a:ext cx="2143150" cy="1000125"/>
          </a:xfrm>
          <a:prstGeom prst="wedgeRoundRectCallout">
            <a:avLst>
              <a:gd name="adj1" fmla="val -89648"/>
              <a:gd name="adj2" fmla="val 13106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绳卡</a:t>
            </a:r>
            <a:r>
              <a:rPr lang="en-US" altLang="zh-CN" sz="2000" kern="0" dirty="0">
                <a:solidFill>
                  <a:srgbClr val="FFFFFF"/>
                </a:solidFill>
                <a:latin typeface="微软雅黑" pitchFamily="34" charset="-122"/>
                <a:ea typeface="微软雅黑" pitchFamily="34" charset="-122"/>
              </a:rPr>
              <a:t>U</a:t>
            </a:r>
            <a:r>
              <a:rPr lang="zh-CN" altLang="en-US" sz="2000" kern="0" dirty="0">
                <a:solidFill>
                  <a:srgbClr val="FFFFFF"/>
                </a:solidFill>
                <a:latin typeface="微软雅黑" pitchFamily="34" charset="-122"/>
                <a:ea typeface="微软雅黑" pitchFamily="34" charset="-122"/>
              </a:rPr>
              <a:t>型应在短绳边，并应留有安全弯。</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7</a:t>
            </a:r>
            <a:r>
              <a:rPr lang="zh-CN" altLang="en-US" kern="0">
                <a:solidFill>
                  <a:srgbClr val="080808"/>
                </a:solidFill>
              </a:rPr>
              <a:t>、悬挑钢梁锚固支座符合要求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a:solidFill>
                  <a:srgbClr val="080808"/>
                </a:solidFill>
              </a:rPr>
              <a:t>6.10.2 </a:t>
            </a:r>
            <a:r>
              <a:rPr lang="zh-CN" altLang="en-US" kern="0">
                <a:solidFill>
                  <a:srgbClr val="080808"/>
                </a:solidFill>
              </a:rPr>
              <a:t>型钢悬挑梁宜采用双轴对称截面的型钢。悬挑钢梁型号及锚固件应按设 计确定，钢梁截面高度不应小于 </a:t>
            </a:r>
            <a:r>
              <a:rPr lang="en-US" altLang="zh-CN" kern="0">
                <a:solidFill>
                  <a:srgbClr val="080808"/>
                </a:solidFill>
              </a:rPr>
              <a:t>160mm</a:t>
            </a:r>
            <a:r>
              <a:rPr lang="zh-CN" altLang="en-US" kern="0">
                <a:solidFill>
                  <a:srgbClr val="080808"/>
                </a:solidFill>
              </a:rPr>
              <a:t>。悬挑梁尾端应在两处及以上固定于钢 筋混凝土梁板结构上。锚固型钢悬挑梁的 </a:t>
            </a:r>
            <a:r>
              <a:rPr lang="en-US" altLang="zh-CN" kern="0">
                <a:solidFill>
                  <a:srgbClr val="080808"/>
                </a:solidFill>
              </a:rPr>
              <a:t>U </a:t>
            </a:r>
            <a:r>
              <a:rPr lang="zh-CN" altLang="en-US" kern="0">
                <a:solidFill>
                  <a:srgbClr val="080808"/>
                </a:solidFill>
              </a:rPr>
              <a:t>型钢筋拉环或锚固螺栓直径不宜小于</a:t>
            </a:r>
            <a:r>
              <a:rPr lang="en-US" altLang="zh-CN" kern="0">
                <a:solidFill>
                  <a:srgbClr val="080808"/>
                </a:solidFill>
              </a:rPr>
              <a:t>16mm</a:t>
            </a:r>
            <a:r>
              <a:rPr lang="zh-CN" altLang="en-US" kern="0">
                <a:solidFill>
                  <a:srgbClr val="080808"/>
                </a:solidFill>
              </a:rPr>
              <a:t>。</a:t>
            </a:r>
          </a:p>
        </p:txBody>
      </p:sp>
      <p:sp>
        <p:nvSpPr>
          <p:cNvPr id="7" name="右箭头 6"/>
          <p:cNvSpPr/>
          <p:nvPr/>
        </p:nvSpPr>
        <p:spPr>
          <a:xfrm>
            <a:off x="2357438" y="3284538"/>
            <a:ext cx="7143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9"/>
          <p:cNvSpPr txBox="1">
            <a:spLocks/>
          </p:cNvSpPr>
          <p:nvPr/>
        </p:nvSpPr>
        <p:spPr bwMode="auto">
          <a:xfrm>
            <a:off x="500063"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悬挑钢梁锚固</a:t>
            </a:r>
            <a:endParaRPr lang="zh-CN" altLang="en-US" kern="0" dirty="0">
              <a:solidFill>
                <a:srgbClr val="080808"/>
              </a:solidFill>
            </a:endParaRPr>
          </a:p>
        </p:txBody>
      </p:sp>
      <p:sp>
        <p:nvSpPr>
          <p:cNvPr id="3" name="内容占位符 10"/>
          <p:cNvSpPr txBox="1">
            <a:spLocks/>
          </p:cNvSpPr>
          <p:nvPr/>
        </p:nvSpPr>
        <p:spPr bwMode="auto">
          <a:xfrm>
            <a:off x="457200" y="1295400"/>
            <a:ext cx="8229600" cy="4776788"/>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200" b="1" kern="0">
                <a:solidFill>
                  <a:srgbClr val="080808"/>
                </a:solidFill>
              </a:rPr>
              <a:t>6.10.3 </a:t>
            </a:r>
            <a:r>
              <a:rPr lang="zh-CN" altLang="en-US" sz="2200" kern="0">
                <a:solidFill>
                  <a:srgbClr val="080808"/>
                </a:solidFill>
              </a:rPr>
              <a:t>用于锚固的 </a:t>
            </a:r>
            <a:r>
              <a:rPr lang="en-US" altLang="zh-CN" sz="2200" kern="0">
                <a:solidFill>
                  <a:srgbClr val="080808"/>
                </a:solidFill>
              </a:rPr>
              <a:t>U </a:t>
            </a:r>
            <a:r>
              <a:rPr lang="zh-CN" altLang="en-US" sz="2200" kern="0">
                <a:solidFill>
                  <a:srgbClr val="080808"/>
                </a:solidFill>
              </a:rPr>
              <a:t>型钢筋拉环或螺栓应采用冷弯成型。</a:t>
            </a:r>
            <a:r>
              <a:rPr lang="en-US" altLang="zh-CN" sz="2200" kern="0">
                <a:solidFill>
                  <a:srgbClr val="080808"/>
                </a:solidFill>
              </a:rPr>
              <a:t>U </a:t>
            </a:r>
            <a:r>
              <a:rPr lang="zh-CN" altLang="en-US" sz="2200" kern="0">
                <a:solidFill>
                  <a:srgbClr val="080808"/>
                </a:solidFill>
              </a:rPr>
              <a:t>型钢筋拉环、锚固螺栓与型钢间隙应用钢楔或硬木楔楔紧。</a:t>
            </a:r>
            <a:endParaRPr lang="en-US" altLang="zh-CN" sz="2200" kern="0">
              <a:solidFill>
                <a:srgbClr val="080808"/>
              </a:solidFill>
            </a:endParaRPr>
          </a:p>
          <a:p>
            <a:pPr>
              <a:buClr>
                <a:srgbClr val="5BBE4E"/>
              </a:buClr>
              <a:defRPr/>
            </a:pPr>
            <a:r>
              <a:rPr lang="en-US" altLang="zh-CN" sz="2200" b="1" kern="0">
                <a:solidFill>
                  <a:srgbClr val="080808"/>
                </a:solidFill>
              </a:rPr>
              <a:t>6.10.5	</a:t>
            </a:r>
            <a:r>
              <a:rPr lang="zh-CN" altLang="en-US" sz="2200" kern="0">
                <a:solidFill>
                  <a:srgbClr val="080808"/>
                </a:solidFill>
              </a:rPr>
              <a:t>悬挑钢梁悬挑长度应按设计确定，固定段长度不应小于悬挑段长度的</a:t>
            </a:r>
            <a:r>
              <a:rPr lang="en-US" altLang="zh-CN" sz="2200" kern="0">
                <a:solidFill>
                  <a:srgbClr val="080808"/>
                </a:solidFill>
              </a:rPr>
              <a:t>1.25 </a:t>
            </a:r>
            <a:r>
              <a:rPr lang="zh-CN" altLang="en-US" sz="2200" kern="0">
                <a:solidFill>
                  <a:srgbClr val="080808"/>
                </a:solidFill>
              </a:rPr>
              <a:t>倍。型钢悬挑梁固定端应采用 </a:t>
            </a:r>
            <a:r>
              <a:rPr lang="en-US" altLang="zh-CN" sz="2200" kern="0">
                <a:solidFill>
                  <a:srgbClr val="080808"/>
                </a:solidFill>
              </a:rPr>
              <a:t>2 </a:t>
            </a:r>
            <a:r>
              <a:rPr lang="zh-CN" altLang="en-US" sz="2200" kern="0">
                <a:solidFill>
                  <a:srgbClr val="080808"/>
                </a:solidFill>
              </a:rPr>
              <a:t>个（对）及以上 </a:t>
            </a:r>
            <a:r>
              <a:rPr lang="en-US" altLang="zh-CN" sz="2200" kern="0">
                <a:solidFill>
                  <a:srgbClr val="080808"/>
                </a:solidFill>
              </a:rPr>
              <a:t>U </a:t>
            </a:r>
            <a:r>
              <a:rPr lang="zh-CN" altLang="en-US" sz="2200" kern="0">
                <a:solidFill>
                  <a:srgbClr val="080808"/>
                </a:solidFill>
              </a:rPr>
              <a:t>型钢筋拉环或锚固螺栓与建筑结构梁板固定，</a:t>
            </a:r>
            <a:r>
              <a:rPr lang="en-US" altLang="zh-CN" sz="2200" kern="0">
                <a:solidFill>
                  <a:srgbClr val="080808"/>
                </a:solidFill>
              </a:rPr>
              <a:t>U </a:t>
            </a:r>
            <a:r>
              <a:rPr lang="zh-CN" altLang="en-US" sz="2200" kern="0">
                <a:solidFill>
                  <a:srgbClr val="080808"/>
                </a:solidFill>
              </a:rPr>
              <a:t>型钢筋拉环或锚固螺栓应预埋至混凝土梁、板底层钢筋位置，并应与混凝土梁、板底层钢筋焊接或绑扎牢固，其锚固长度应符合现行国家标准</a:t>
            </a:r>
            <a:r>
              <a:rPr lang="en-US" altLang="zh-CN" sz="2200" kern="0">
                <a:solidFill>
                  <a:srgbClr val="080808"/>
                </a:solidFill>
              </a:rPr>
              <a:t>《</a:t>
            </a:r>
            <a:r>
              <a:rPr lang="zh-CN" altLang="en-US" sz="2200" kern="0">
                <a:solidFill>
                  <a:srgbClr val="080808"/>
                </a:solidFill>
              </a:rPr>
              <a:t>混凝土结构设计规范</a:t>
            </a:r>
            <a:r>
              <a:rPr lang="en-US" altLang="zh-CN" sz="2200" kern="0">
                <a:solidFill>
                  <a:srgbClr val="080808"/>
                </a:solidFill>
              </a:rPr>
              <a:t>》GB50010 </a:t>
            </a:r>
            <a:r>
              <a:rPr lang="zh-CN" altLang="en-US" sz="2200" kern="0">
                <a:solidFill>
                  <a:srgbClr val="080808"/>
                </a:solidFill>
              </a:rPr>
              <a:t>中钢筋锚固的规定。</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28638"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悬挑钢梁锚固</a:t>
            </a:r>
            <a:endParaRPr lang="zh-CN" altLang="en-US" kern="0" dirty="0">
              <a:solidFill>
                <a:srgbClr val="080808"/>
              </a:solidFill>
            </a:endParaRPr>
          </a:p>
        </p:txBody>
      </p:sp>
      <p:sp>
        <p:nvSpPr>
          <p:cNvPr id="3" name="内容占位符 2"/>
          <p:cNvSpPr txBox="1">
            <a:spLocks/>
          </p:cNvSpPr>
          <p:nvPr/>
        </p:nvSpPr>
        <p:spPr bwMode="auto">
          <a:xfrm>
            <a:off x="457200" y="1295400"/>
            <a:ext cx="8229600" cy="4348163"/>
          </a:xfrm>
          <a:prstGeom prst="rect">
            <a:avLst/>
          </a:prstGeom>
          <a:noFill/>
          <a:ln>
            <a:solidFill>
              <a:srgbClr val="4AB1E4"/>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a:solidFill>
                  <a:srgbClr val="080808"/>
                </a:solidFill>
              </a:rPr>
              <a:t>6.10.6 </a:t>
            </a:r>
            <a:r>
              <a:rPr lang="zh-CN" altLang="en-US" kern="0">
                <a:solidFill>
                  <a:srgbClr val="080808"/>
                </a:solidFill>
              </a:rPr>
              <a:t>当型钢悬挑梁与建筑结构采用螺栓钢压板连接固定时，钢压板尺寸不应小于 </a:t>
            </a:r>
            <a:r>
              <a:rPr lang="en-US" altLang="zh-CN" kern="0">
                <a:solidFill>
                  <a:srgbClr val="080808"/>
                </a:solidFill>
              </a:rPr>
              <a:t>100mm×10mm</a:t>
            </a:r>
            <a:r>
              <a:rPr lang="zh-CN" altLang="en-US" kern="0">
                <a:solidFill>
                  <a:srgbClr val="080808"/>
                </a:solidFill>
              </a:rPr>
              <a:t>（宽</a:t>
            </a:r>
            <a:r>
              <a:rPr lang="en-US" altLang="zh-CN" kern="0">
                <a:solidFill>
                  <a:srgbClr val="080808"/>
                </a:solidFill>
              </a:rPr>
              <a:t>×</a:t>
            </a:r>
            <a:r>
              <a:rPr lang="zh-CN" altLang="en-US" kern="0">
                <a:solidFill>
                  <a:srgbClr val="080808"/>
                </a:solidFill>
              </a:rPr>
              <a:t>厚）；当采用螺栓角钢压板连接时，角钢的规格不应小于 </a:t>
            </a:r>
            <a:r>
              <a:rPr lang="en-US" altLang="zh-CN" kern="0">
                <a:solidFill>
                  <a:srgbClr val="080808"/>
                </a:solidFill>
              </a:rPr>
              <a:t>63mm×63mm×6mm</a:t>
            </a:r>
            <a:r>
              <a:rPr lang="zh-CN" altLang="en-US" kern="0">
                <a:solidFill>
                  <a:srgbClr val="080808"/>
                </a:solidFill>
              </a:rPr>
              <a:t>。</a:t>
            </a:r>
          </a:p>
          <a:p>
            <a:pPr>
              <a:buClr>
                <a:srgbClr val="5BBE4E"/>
              </a:buClr>
              <a:defRPr/>
            </a:pPr>
            <a:r>
              <a:rPr lang="en-US" altLang="zh-CN" b="1" kern="0">
                <a:solidFill>
                  <a:srgbClr val="080808"/>
                </a:solidFill>
              </a:rPr>
              <a:t>6.10.7 </a:t>
            </a:r>
            <a:r>
              <a:rPr lang="zh-CN" altLang="en-US" kern="0">
                <a:solidFill>
                  <a:srgbClr val="080808"/>
                </a:solidFill>
              </a:rPr>
              <a:t>型钢悬挑梁悬挑端应设置能使脚手架立杆与钢梁可靠固定的定位点，定位点离悬挑梁端部不应小于 </a:t>
            </a:r>
            <a:r>
              <a:rPr lang="en-US" altLang="zh-CN" kern="0">
                <a:solidFill>
                  <a:srgbClr val="080808"/>
                </a:solidFill>
              </a:rPr>
              <a:t>100mm</a:t>
            </a:r>
            <a:r>
              <a:rPr lang="zh-CN" altLang="en-US" kern="0">
                <a:solidFill>
                  <a:srgbClr val="080808"/>
                </a:solidFill>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30225" y="549275"/>
            <a:ext cx="8229600" cy="868363"/>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悬挑钢梁锚固</a:t>
            </a:r>
            <a:endParaRPr lang="zh-CN" altLang="en-US" kern="0" dirty="0">
              <a:solidFill>
                <a:srgbClr val="080808"/>
              </a:solidFill>
            </a:endParaRPr>
          </a:p>
        </p:txBody>
      </p:sp>
      <p:pic>
        <p:nvPicPr>
          <p:cNvPr id="105474" name="Picture 4" descr="E:\工作\检查\2013建设部督导\广西\金源城二期\IMG_20131105_095313.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3"/>
          <p:cNvSpPr/>
          <p:nvPr/>
        </p:nvSpPr>
        <p:spPr bwMode="auto">
          <a:xfrm>
            <a:off x="6572264" y="2071678"/>
            <a:ext cx="714380" cy="612648"/>
          </a:xfrm>
          <a:prstGeom prst="wedgeRoundRectCallout">
            <a:avLst>
              <a:gd name="adj1" fmla="val -349499"/>
              <a:gd name="adj2" fmla="val 31333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kern="0" dirty="0">
                <a:solidFill>
                  <a:srgbClr val="080808"/>
                </a:solidFill>
                <a:latin typeface="Arial"/>
                <a:ea typeface="宋体" pitchFamily="2" charset="-122"/>
              </a:rPr>
              <a:t>规范牢固</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3"/>
          <p:cNvGraphicFramePr>
            <a:graphicFrameLocks/>
          </p:cNvGraphicFramePr>
          <p:nvPr>
            <p:extLst>
              <p:ext uri="{D42A27DB-BD31-4B8C-83A1-F6EECF244321}">
                <p14:modId xmlns:p14="http://schemas.microsoft.com/office/powerpoint/2010/main" val="1093454792"/>
              </p:ext>
            </p:extLst>
          </p:nvPr>
        </p:nvGraphicFramePr>
        <p:xfrm>
          <a:off x="745232" y="1973560"/>
          <a:ext cx="7643192" cy="426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4" name="TextBox 2"/>
          <p:cNvSpPr txBox="1">
            <a:spLocks noChangeArrowheads="1"/>
          </p:cNvSpPr>
          <p:nvPr/>
        </p:nvSpPr>
        <p:spPr bwMode="auto">
          <a:xfrm>
            <a:off x="827088" y="908050"/>
            <a:ext cx="7561262" cy="1293813"/>
          </a:xfrm>
          <a:prstGeom prst="rect">
            <a:avLst/>
          </a:prstGeom>
          <a:noFill/>
          <a:ln w="9525">
            <a:noFill/>
            <a:miter lim="800000"/>
            <a:headEnd/>
            <a:tailEnd/>
          </a:ln>
        </p:spPr>
        <p:txBody>
          <a:bodyPr>
            <a:spAutoFit/>
          </a:bodyPr>
          <a:lstStyle/>
          <a:p>
            <a:r>
              <a:rPr lang="zh-CN" altLang="en-US"/>
              <a:t>    </a:t>
            </a:r>
            <a:r>
              <a:rPr lang="zh-CN" altLang="en-US" sz="2000" b="1"/>
              <a:t>局及公司在多次检查中，脚手架及模板支架一直作为检查重点，查出的安全隐患占全部隐患的三分之一左右，下面我结合工作实际，谈谈脚手架和模板支架工程的安全管理：</a:t>
            </a:r>
          </a:p>
          <a:p>
            <a:endParaRPr lang="zh-C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785813" y="549275"/>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8</a:t>
            </a:r>
            <a:r>
              <a:rPr lang="zh-CN" altLang="en-US" kern="0">
                <a:solidFill>
                  <a:srgbClr val="080808"/>
                </a:solidFill>
              </a:rPr>
              <a:t>、支撑架与结构拉接符合要求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200" b="1" kern="0">
                <a:solidFill>
                  <a:srgbClr val="080808"/>
                </a:solidFill>
              </a:rPr>
              <a:t>6.9.7 </a:t>
            </a:r>
            <a:r>
              <a:rPr lang="zh-CN" altLang="en-US" sz="2200" kern="0">
                <a:solidFill>
                  <a:srgbClr val="080808"/>
                </a:solidFill>
              </a:rPr>
              <a:t>当满堂支撑架高宽比大于 </a:t>
            </a:r>
            <a:r>
              <a:rPr lang="en-US" altLang="zh-CN" sz="2200" kern="0">
                <a:solidFill>
                  <a:srgbClr val="080808"/>
                </a:solidFill>
              </a:rPr>
              <a:t>2 </a:t>
            </a:r>
            <a:r>
              <a:rPr lang="zh-CN" altLang="en-US" sz="2200" kern="0">
                <a:solidFill>
                  <a:srgbClr val="080808"/>
                </a:solidFill>
              </a:rPr>
              <a:t>或 </a:t>
            </a:r>
            <a:r>
              <a:rPr lang="en-US" altLang="zh-CN" sz="2200" kern="0">
                <a:solidFill>
                  <a:srgbClr val="080808"/>
                </a:solidFill>
              </a:rPr>
              <a:t>2.5</a:t>
            </a:r>
            <a:r>
              <a:rPr lang="zh-CN" altLang="en-US" sz="2200" kern="0">
                <a:solidFill>
                  <a:srgbClr val="080808"/>
                </a:solidFill>
              </a:rPr>
              <a:t> 时，满堂支撑架应在支架的四周和中部与结构柱进行刚性连接，连墙件水平间距应为 </a:t>
            </a:r>
            <a:r>
              <a:rPr lang="en-US" altLang="zh-CN" sz="2200" kern="0">
                <a:solidFill>
                  <a:srgbClr val="080808"/>
                </a:solidFill>
              </a:rPr>
              <a:t>6m</a:t>
            </a:r>
            <a:r>
              <a:rPr lang="zh-CN" altLang="en-US" sz="2200" kern="0">
                <a:solidFill>
                  <a:srgbClr val="080808"/>
                </a:solidFill>
              </a:rPr>
              <a:t>～</a:t>
            </a:r>
            <a:r>
              <a:rPr lang="en-US" altLang="zh-CN" sz="2200" kern="0">
                <a:solidFill>
                  <a:srgbClr val="080808"/>
                </a:solidFill>
              </a:rPr>
              <a:t>9m,</a:t>
            </a:r>
            <a:r>
              <a:rPr lang="zh-CN" altLang="en-US" sz="2200" kern="0">
                <a:solidFill>
                  <a:srgbClr val="080808"/>
                </a:solidFill>
              </a:rPr>
              <a:t>竖向间距应为 </a:t>
            </a:r>
            <a:r>
              <a:rPr lang="en-US" altLang="zh-CN" sz="2200" kern="0">
                <a:solidFill>
                  <a:srgbClr val="080808"/>
                </a:solidFill>
              </a:rPr>
              <a:t>2m</a:t>
            </a:r>
            <a:r>
              <a:rPr lang="zh-CN" altLang="en-US" sz="2200" kern="0">
                <a:solidFill>
                  <a:srgbClr val="080808"/>
                </a:solidFill>
              </a:rPr>
              <a:t>～</a:t>
            </a:r>
            <a:r>
              <a:rPr lang="en-US" altLang="zh-CN" sz="2200" kern="0">
                <a:solidFill>
                  <a:srgbClr val="080808"/>
                </a:solidFill>
              </a:rPr>
              <a:t>3m</a:t>
            </a:r>
            <a:r>
              <a:rPr lang="zh-CN" altLang="en-US" sz="2200" kern="0">
                <a:solidFill>
                  <a:srgbClr val="080808"/>
                </a:solidFill>
              </a:rPr>
              <a:t>。在无结构柱部位应采取预埋钢管等措施与建筑结构进行刚性连接，在有空间部位，满堂支撑架宜超出顶部加载区投影范围向外延伸布置 </a:t>
            </a:r>
            <a:r>
              <a:rPr lang="en-US" altLang="zh-CN" sz="2200" kern="0">
                <a:solidFill>
                  <a:srgbClr val="080808"/>
                </a:solidFill>
              </a:rPr>
              <a:t>2</a:t>
            </a:r>
            <a:r>
              <a:rPr lang="zh-CN" altLang="en-US" sz="2200" kern="0">
                <a:solidFill>
                  <a:srgbClr val="080808"/>
                </a:solidFill>
              </a:rPr>
              <a:t>～</a:t>
            </a:r>
            <a:r>
              <a:rPr lang="en-US" altLang="zh-CN" sz="2200" kern="0">
                <a:solidFill>
                  <a:srgbClr val="080808"/>
                </a:solidFill>
              </a:rPr>
              <a:t>3 </a:t>
            </a:r>
            <a:r>
              <a:rPr lang="zh-CN" altLang="en-US" sz="2200" kern="0">
                <a:solidFill>
                  <a:srgbClr val="080808"/>
                </a:solidFill>
              </a:rPr>
              <a:t>跨。支撑架高宽比不应大于 </a:t>
            </a:r>
            <a:r>
              <a:rPr lang="en-US" altLang="zh-CN" sz="2200" kern="0">
                <a:solidFill>
                  <a:srgbClr val="080808"/>
                </a:solidFill>
              </a:rPr>
              <a:t>3</a:t>
            </a:r>
            <a:r>
              <a:rPr lang="zh-CN" altLang="en-US" sz="2200" kern="0">
                <a:solidFill>
                  <a:srgbClr val="080808"/>
                </a:solidFill>
              </a:rPr>
              <a:t>。</a:t>
            </a:r>
          </a:p>
        </p:txBody>
      </p:sp>
      <p:sp>
        <p:nvSpPr>
          <p:cNvPr id="7" name="右箭头 6"/>
          <p:cNvSpPr/>
          <p:nvPr/>
        </p:nvSpPr>
        <p:spPr>
          <a:xfrm>
            <a:off x="2357438" y="3284538"/>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9</a:t>
            </a:r>
            <a:r>
              <a:rPr lang="zh-CN" altLang="en-US" kern="0">
                <a:solidFill>
                  <a:srgbClr val="080808"/>
                </a:solidFill>
              </a:rPr>
              <a:t>、安全网设置符合要求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b="1" kern="0">
                <a:solidFill>
                  <a:srgbClr val="080808"/>
                </a:solidFill>
              </a:rPr>
              <a:t>9.0.11   </a:t>
            </a:r>
            <a:r>
              <a:rPr lang="zh-CN" altLang="en-US" kern="0">
                <a:solidFill>
                  <a:srgbClr val="080808"/>
                </a:solidFill>
              </a:rPr>
              <a:t>脚手板应铺设牢靠、严实，并应用安全网双层兜底。施工层以下每隔 </a:t>
            </a:r>
            <a:r>
              <a:rPr lang="en-US" altLang="zh-CN" kern="0">
                <a:solidFill>
                  <a:srgbClr val="080808"/>
                </a:solidFill>
              </a:rPr>
              <a:t>10</a:t>
            </a:r>
            <a:r>
              <a:rPr lang="zh-CN" altLang="en-US" kern="0">
                <a:solidFill>
                  <a:srgbClr val="080808"/>
                </a:solidFill>
              </a:rPr>
              <a:t>米应用安全网封闭。</a:t>
            </a:r>
          </a:p>
          <a:p>
            <a:pPr>
              <a:buClr>
                <a:srgbClr val="5BBE4E"/>
              </a:buClr>
              <a:defRPr/>
            </a:pPr>
            <a:r>
              <a:rPr lang="en-US" altLang="zh-CN" b="1" kern="0">
                <a:solidFill>
                  <a:srgbClr val="080808"/>
                </a:solidFill>
              </a:rPr>
              <a:t>9.0.12   </a:t>
            </a:r>
            <a:r>
              <a:rPr lang="zh-CN" altLang="en-US" kern="0">
                <a:solidFill>
                  <a:srgbClr val="080808"/>
                </a:solidFill>
              </a:rPr>
              <a:t>单、双排脚手架、悬挑式脚手架沿架体外围应用密目式安全网全封闭， 密目式安全网宜设置在脚手架外立杆的内侧，并应与架体绑扎牢固。</a:t>
            </a:r>
          </a:p>
        </p:txBody>
      </p:sp>
      <p:sp>
        <p:nvSpPr>
          <p:cNvPr id="7" name="右箭头 6"/>
          <p:cNvSpPr/>
          <p:nvPr/>
        </p:nvSpPr>
        <p:spPr>
          <a:xfrm>
            <a:off x="2357438" y="3284538"/>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765175"/>
            <a:ext cx="7829550" cy="668338"/>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10</a:t>
            </a:r>
            <a:r>
              <a:rPr lang="zh-CN" altLang="en-US" kern="0">
                <a:solidFill>
                  <a:srgbClr val="080808"/>
                </a:solidFill>
              </a:rPr>
              <a:t>、作业层防护栏杆符合要求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b="1" kern="0">
                <a:solidFill>
                  <a:srgbClr val="080808"/>
                </a:solidFill>
              </a:rPr>
              <a:t>7.3.12  </a:t>
            </a:r>
            <a:r>
              <a:rPr lang="zh-CN" altLang="en-US" kern="0">
                <a:solidFill>
                  <a:srgbClr val="080808"/>
                </a:solidFill>
              </a:rPr>
              <a:t>作业层、斜道的栏杆和挡脚板的搭设应符合下列规定：</a:t>
            </a:r>
          </a:p>
          <a:p>
            <a:pPr>
              <a:buClr>
                <a:srgbClr val="5BBE4E"/>
              </a:buClr>
              <a:defRPr/>
            </a:pPr>
            <a:r>
              <a:rPr lang="en-US" altLang="zh-CN" kern="0">
                <a:solidFill>
                  <a:srgbClr val="080808"/>
                </a:solidFill>
              </a:rPr>
              <a:t> 1   </a:t>
            </a:r>
            <a:r>
              <a:rPr lang="zh-CN" altLang="en-US" kern="0">
                <a:solidFill>
                  <a:srgbClr val="080808"/>
                </a:solidFill>
              </a:rPr>
              <a:t>栏杆和挡脚板均应搭设在外立杆的内侧；</a:t>
            </a:r>
          </a:p>
          <a:p>
            <a:pPr>
              <a:buClr>
                <a:srgbClr val="5BBE4E"/>
              </a:buClr>
              <a:defRPr/>
            </a:pPr>
            <a:r>
              <a:rPr lang="en-US" altLang="zh-CN" kern="0">
                <a:solidFill>
                  <a:srgbClr val="080808"/>
                </a:solidFill>
              </a:rPr>
              <a:t> 2   </a:t>
            </a:r>
            <a:r>
              <a:rPr lang="zh-CN" altLang="en-US" kern="0">
                <a:solidFill>
                  <a:srgbClr val="080808"/>
                </a:solidFill>
              </a:rPr>
              <a:t>上栏杆上皮高度应为 </a:t>
            </a:r>
            <a:r>
              <a:rPr lang="en-US" altLang="zh-CN" kern="0">
                <a:solidFill>
                  <a:srgbClr val="080808"/>
                </a:solidFill>
              </a:rPr>
              <a:t>1.2m</a:t>
            </a:r>
            <a:r>
              <a:rPr lang="zh-CN" altLang="en-US" kern="0">
                <a:solidFill>
                  <a:srgbClr val="080808"/>
                </a:solidFill>
              </a:rPr>
              <a:t>；</a:t>
            </a:r>
          </a:p>
          <a:p>
            <a:pPr>
              <a:buClr>
                <a:srgbClr val="5BBE4E"/>
              </a:buClr>
              <a:defRPr/>
            </a:pPr>
            <a:r>
              <a:rPr lang="en-US" altLang="zh-CN" kern="0">
                <a:solidFill>
                  <a:srgbClr val="080808"/>
                </a:solidFill>
              </a:rPr>
              <a:t> 3   </a:t>
            </a:r>
            <a:r>
              <a:rPr lang="zh-CN" altLang="en-US" kern="0">
                <a:solidFill>
                  <a:srgbClr val="080808"/>
                </a:solidFill>
              </a:rPr>
              <a:t>挡脚板高度不应小于 </a:t>
            </a:r>
            <a:r>
              <a:rPr lang="en-US" altLang="zh-CN" kern="0">
                <a:solidFill>
                  <a:srgbClr val="080808"/>
                </a:solidFill>
              </a:rPr>
              <a:t>180mm</a:t>
            </a:r>
            <a:r>
              <a:rPr lang="zh-CN" altLang="en-US" kern="0">
                <a:solidFill>
                  <a:srgbClr val="080808"/>
                </a:solidFill>
              </a:rPr>
              <a:t>；</a:t>
            </a:r>
          </a:p>
          <a:p>
            <a:pPr>
              <a:buClr>
                <a:srgbClr val="5BBE4E"/>
              </a:buClr>
              <a:defRPr/>
            </a:pPr>
            <a:r>
              <a:rPr lang="en-US" altLang="zh-CN" kern="0">
                <a:solidFill>
                  <a:srgbClr val="080808"/>
                </a:solidFill>
              </a:rPr>
              <a:t> 4   </a:t>
            </a:r>
            <a:r>
              <a:rPr lang="zh-CN" altLang="en-US" kern="0">
                <a:solidFill>
                  <a:srgbClr val="080808"/>
                </a:solidFill>
              </a:rPr>
              <a:t>中栏杆应居中设置。</a:t>
            </a:r>
          </a:p>
        </p:txBody>
      </p:sp>
      <p:sp>
        <p:nvSpPr>
          <p:cNvPr id="7" name="右箭头 6"/>
          <p:cNvSpPr/>
          <p:nvPr/>
        </p:nvSpPr>
        <p:spPr>
          <a:xfrm>
            <a:off x="2357438" y="34290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41375" y="692150"/>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dirty="0">
                <a:solidFill>
                  <a:srgbClr val="080808"/>
                </a:solidFill>
              </a:rPr>
              <a:t>实体检查</a:t>
            </a:r>
            <a:r>
              <a:rPr lang="en-US" altLang="zh-CN" kern="0" dirty="0">
                <a:solidFill>
                  <a:srgbClr val="080808"/>
                </a:solidFill>
              </a:rPr>
              <a:t>—</a:t>
            </a:r>
            <a:r>
              <a:rPr lang="zh-CN" altLang="en-US" kern="0" dirty="0">
                <a:solidFill>
                  <a:srgbClr val="080808"/>
                </a:solidFill>
              </a:rPr>
              <a:t>支撑架、脚手架</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endParaRPr lang="zh-CN" altLang="en-US" kern="0" dirty="0">
              <a:solidFill>
                <a:srgbClr val="080808"/>
              </a:solidFill>
            </a:endParaRP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11</a:t>
            </a:r>
            <a:r>
              <a:rPr lang="zh-CN" altLang="en-US" kern="0">
                <a:solidFill>
                  <a:srgbClr val="080808"/>
                </a:solidFill>
              </a:rPr>
              <a:t>、脚手板符合要求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sz="2100" b="1" kern="0">
                <a:solidFill>
                  <a:srgbClr val="080808"/>
                </a:solidFill>
              </a:rPr>
              <a:t>7.3.13  </a:t>
            </a:r>
            <a:r>
              <a:rPr lang="zh-CN" altLang="en-US" sz="2100" kern="0">
                <a:solidFill>
                  <a:srgbClr val="080808"/>
                </a:solidFill>
              </a:rPr>
              <a:t>脚手板的铺设应符合下列规定：</a:t>
            </a:r>
          </a:p>
          <a:p>
            <a:pPr>
              <a:buClr>
                <a:srgbClr val="5BBE4E"/>
              </a:buClr>
              <a:defRPr/>
            </a:pPr>
            <a:r>
              <a:rPr lang="en-US" altLang="zh-CN" sz="2100" kern="0">
                <a:solidFill>
                  <a:srgbClr val="080808"/>
                </a:solidFill>
              </a:rPr>
              <a:t>1  </a:t>
            </a:r>
            <a:r>
              <a:rPr lang="zh-CN" altLang="en-US" sz="2100" kern="0">
                <a:solidFill>
                  <a:srgbClr val="080808"/>
                </a:solidFill>
              </a:rPr>
              <a:t>脚手板应铺满、铺稳，离墙面的距离不应大于 </a:t>
            </a:r>
            <a:r>
              <a:rPr lang="en-US" altLang="zh-CN" sz="2100" kern="0">
                <a:solidFill>
                  <a:srgbClr val="080808"/>
                </a:solidFill>
              </a:rPr>
              <a:t>150mm</a:t>
            </a:r>
            <a:r>
              <a:rPr lang="zh-CN" altLang="en-US" sz="2100" kern="0">
                <a:solidFill>
                  <a:srgbClr val="080808"/>
                </a:solidFill>
              </a:rPr>
              <a:t>；</a:t>
            </a:r>
          </a:p>
          <a:p>
            <a:pPr>
              <a:buClr>
                <a:srgbClr val="5BBE4E"/>
              </a:buClr>
              <a:defRPr/>
            </a:pPr>
            <a:r>
              <a:rPr lang="en-US" altLang="zh-CN" sz="2100" kern="0">
                <a:solidFill>
                  <a:srgbClr val="080808"/>
                </a:solidFill>
              </a:rPr>
              <a:t>2  </a:t>
            </a:r>
            <a:r>
              <a:rPr lang="zh-CN" altLang="en-US" sz="2100" kern="0">
                <a:solidFill>
                  <a:srgbClr val="080808"/>
                </a:solidFill>
              </a:rPr>
              <a:t>采用对接或搭接时均应符合本规范第 </a:t>
            </a:r>
            <a:r>
              <a:rPr lang="en-US" altLang="zh-CN" sz="2100" kern="0">
                <a:solidFill>
                  <a:srgbClr val="080808"/>
                </a:solidFill>
              </a:rPr>
              <a:t>6.2.4 </a:t>
            </a:r>
            <a:r>
              <a:rPr lang="zh-CN" altLang="en-US" sz="2100" kern="0">
                <a:solidFill>
                  <a:srgbClr val="080808"/>
                </a:solidFill>
              </a:rPr>
              <a:t>条的规定；脚手板探头应用直径 </a:t>
            </a:r>
            <a:r>
              <a:rPr lang="en-US" altLang="zh-CN" sz="2100" kern="0">
                <a:solidFill>
                  <a:srgbClr val="080808"/>
                </a:solidFill>
              </a:rPr>
              <a:t>3.2mm </a:t>
            </a:r>
            <a:r>
              <a:rPr lang="zh-CN" altLang="en-US" sz="2100" kern="0">
                <a:solidFill>
                  <a:srgbClr val="080808"/>
                </a:solidFill>
              </a:rPr>
              <a:t>的镀锌钢丝固定在支承杆件上；</a:t>
            </a:r>
            <a:endParaRPr lang="en-US" altLang="zh-CN" sz="2100" kern="0">
              <a:solidFill>
                <a:srgbClr val="080808"/>
              </a:solidFill>
            </a:endParaRPr>
          </a:p>
          <a:p>
            <a:pPr>
              <a:buClr>
                <a:srgbClr val="5BBE4E"/>
              </a:buClr>
              <a:defRPr/>
            </a:pPr>
            <a:r>
              <a:rPr lang="en-US" altLang="zh-CN" sz="2100" kern="0">
                <a:solidFill>
                  <a:srgbClr val="080808"/>
                </a:solidFill>
              </a:rPr>
              <a:t>3  </a:t>
            </a:r>
            <a:r>
              <a:rPr lang="zh-CN" altLang="en-US" sz="2100" kern="0">
                <a:solidFill>
                  <a:srgbClr val="080808"/>
                </a:solidFill>
              </a:rPr>
              <a:t>在拐角、斜道平台口处的脚手板，应用镀锌钢丝固定在横向水平杆上，防止滑动。</a:t>
            </a:r>
          </a:p>
        </p:txBody>
      </p:sp>
      <p:sp>
        <p:nvSpPr>
          <p:cNvPr id="7" name="右箭头 6"/>
          <p:cNvSpPr/>
          <p:nvPr/>
        </p:nvSpPr>
        <p:spPr>
          <a:xfrm>
            <a:off x="2357438" y="3573463"/>
            <a:ext cx="714375" cy="454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7"/>
          <p:cNvSpPr txBox="1">
            <a:spLocks/>
          </p:cNvSpPr>
          <p:nvPr/>
        </p:nvSpPr>
        <p:spPr bwMode="auto">
          <a:xfrm>
            <a:off x="457200" y="1295400"/>
            <a:ext cx="8229600" cy="5029200"/>
          </a:xfrm>
          <a:prstGeom prst="rect">
            <a:avLst/>
          </a:prstGeom>
          <a:noFill/>
          <a:ln>
            <a:solidFill>
              <a:srgbClr val="4AB1E4"/>
            </a:solidFill>
            <a:miter lim="800000"/>
            <a:headEnd/>
            <a:tailEnd/>
          </a:ln>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a:solidFill>
                  <a:srgbClr val="080808"/>
                </a:solidFill>
              </a:rPr>
              <a:t>6.2.4   </a:t>
            </a:r>
            <a:r>
              <a:rPr lang="zh-CN" altLang="en-US" sz="2000" kern="0">
                <a:solidFill>
                  <a:srgbClr val="080808"/>
                </a:solidFill>
              </a:rPr>
              <a:t>脚手板的设置应符合下列规定：</a:t>
            </a:r>
          </a:p>
          <a:p>
            <a:pPr>
              <a:buClr>
                <a:srgbClr val="5BBE4E"/>
              </a:buClr>
              <a:defRPr/>
            </a:pPr>
            <a:r>
              <a:rPr lang="en-US" altLang="zh-CN" sz="2000" kern="0">
                <a:solidFill>
                  <a:srgbClr val="080808"/>
                </a:solidFill>
              </a:rPr>
              <a:t> 1	</a:t>
            </a:r>
            <a:r>
              <a:rPr lang="zh-CN" altLang="en-US" sz="2000" kern="0">
                <a:solidFill>
                  <a:srgbClr val="080808"/>
                </a:solidFill>
              </a:rPr>
              <a:t>作业层脚手板应铺满、铺稳、铺实；</a:t>
            </a:r>
          </a:p>
          <a:p>
            <a:pPr>
              <a:buClr>
                <a:srgbClr val="5BBE4E"/>
              </a:buClr>
              <a:defRPr/>
            </a:pPr>
            <a:r>
              <a:rPr lang="en-US" altLang="zh-CN" sz="2000" kern="0">
                <a:solidFill>
                  <a:srgbClr val="080808"/>
                </a:solidFill>
              </a:rPr>
              <a:t> 2	</a:t>
            </a:r>
            <a:r>
              <a:rPr lang="zh-CN" altLang="en-US" sz="2000" kern="0">
                <a:solidFill>
                  <a:srgbClr val="080808"/>
                </a:solidFill>
              </a:rPr>
              <a:t>冲压钢脚手板、木脚手板、竹串片脚手板等，应设置在三根横向水平杆 上。当脚手板长度小于</a:t>
            </a:r>
            <a:r>
              <a:rPr lang="en-US" altLang="zh-CN" sz="2000" kern="0">
                <a:solidFill>
                  <a:srgbClr val="080808"/>
                </a:solidFill>
              </a:rPr>
              <a:t>2m</a:t>
            </a:r>
            <a:r>
              <a:rPr lang="zh-CN" altLang="en-US" sz="2000" kern="0">
                <a:solidFill>
                  <a:srgbClr val="080808"/>
                </a:solidFill>
              </a:rPr>
              <a:t>时，可采用两根横向水平杆支承，但应将脚手板两端与横向水平杆可靠固定，严防倾翻。脚手板的铺设应采用对接平铺或搭接铺设。脚手板对接平铺时，接头处应设两根横向水平杆，脚手板外伸长度应取</a:t>
            </a:r>
            <a:r>
              <a:rPr lang="en-US" altLang="zh-CN" sz="2000" kern="0">
                <a:solidFill>
                  <a:srgbClr val="080808"/>
                </a:solidFill>
              </a:rPr>
              <a:t>130mm~150mm</a:t>
            </a:r>
            <a:r>
              <a:rPr lang="zh-CN" altLang="en-US" sz="2000" kern="0">
                <a:solidFill>
                  <a:srgbClr val="080808"/>
                </a:solidFill>
              </a:rPr>
              <a:t>，两块脚手板外伸长度的和不应大于</a:t>
            </a:r>
            <a:r>
              <a:rPr lang="en-US" altLang="zh-CN" sz="2000" kern="0">
                <a:solidFill>
                  <a:srgbClr val="080808"/>
                </a:solidFill>
              </a:rPr>
              <a:t>300mm</a:t>
            </a:r>
            <a:r>
              <a:rPr lang="zh-CN" altLang="en-US" sz="2000" kern="0">
                <a:solidFill>
                  <a:srgbClr val="080808"/>
                </a:solidFill>
              </a:rPr>
              <a:t>；脚手板搭接铺设时，接头应支在横向水平杆上，搭接长度不应小于</a:t>
            </a:r>
            <a:r>
              <a:rPr lang="en-US" altLang="zh-CN" sz="2000" kern="0">
                <a:solidFill>
                  <a:srgbClr val="080808"/>
                </a:solidFill>
              </a:rPr>
              <a:t>200mm</a:t>
            </a:r>
            <a:r>
              <a:rPr lang="zh-CN" altLang="en-US" sz="2000" kern="0">
                <a:solidFill>
                  <a:srgbClr val="080808"/>
                </a:solidFill>
              </a:rPr>
              <a:t>，其伸出横向水平杆的长度不应小于</a:t>
            </a:r>
            <a:r>
              <a:rPr lang="en-US" altLang="zh-CN" sz="2000" kern="0">
                <a:solidFill>
                  <a:srgbClr val="080808"/>
                </a:solidFill>
              </a:rPr>
              <a:t>100mm</a:t>
            </a:r>
            <a:r>
              <a:rPr lang="zh-CN" altLang="en-US" sz="2000" kern="0">
                <a:solidFill>
                  <a:srgbClr val="080808"/>
                </a:solidFill>
              </a:rPr>
              <a: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3705225"/>
          </a:xfrm>
          <a:prstGeom prst="rect">
            <a:avLst/>
          </a:prstGeom>
          <a:noFill/>
          <a:ln>
            <a:solidFill>
              <a:srgbClr val="4AB1E4"/>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3	</a:t>
            </a:r>
            <a:r>
              <a:rPr lang="zh-CN" altLang="en-US" kern="0">
                <a:solidFill>
                  <a:srgbClr val="080808"/>
                </a:solidFill>
              </a:rPr>
              <a:t>竹笆脚手板应按其主竹筋垂直于纵向水平杆方向铺设，且应对接平铺， 四个角应用直径不小于 </a:t>
            </a:r>
            <a:r>
              <a:rPr lang="en-US" altLang="zh-CN" kern="0">
                <a:solidFill>
                  <a:srgbClr val="080808"/>
                </a:solidFill>
              </a:rPr>
              <a:t>1.2mm </a:t>
            </a:r>
            <a:r>
              <a:rPr lang="zh-CN" altLang="en-US" kern="0">
                <a:solidFill>
                  <a:srgbClr val="080808"/>
                </a:solidFill>
              </a:rPr>
              <a:t>的镀锌钢丝固定在纵向水平杆上。</a:t>
            </a:r>
            <a:endParaRPr lang="en-US" altLang="zh-CN" kern="0">
              <a:solidFill>
                <a:srgbClr val="080808"/>
              </a:solidFill>
            </a:endParaRPr>
          </a:p>
          <a:p>
            <a:pPr>
              <a:buClr>
                <a:srgbClr val="5BBE4E"/>
              </a:buClr>
              <a:defRPr/>
            </a:pPr>
            <a:r>
              <a:rPr lang="en-US" altLang="zh-CN" kern="0">
                <a:solidFill>
                  <a:srgbClr val="080808"/>
                </a:solidFill>
              </a:rPr>
              <a:t>4	</a:t>
            </a:r>
            <a:r>
              <a:rPr lang="zh-CN" altLang="en-US" kern="0">
                <a:solidFill>
                  <a:srgbClr val="080808"/>
                </a:solidFill>
              </a:rPr>
              <a:t>作业层端部脚手板探头长度应取 </a:t>
            </a:r>
            <a:r>
              <a:rPr lang="en-US" altLang="zh-CN" kern="0">
                <a:solidFill>
                  <a:srgbClr val="080808"/>
                </a:solidFill>
              </a:rPr>
              <a:t>150mm</a:t>
            </a:r>
            <a:r>
              <a:rPr lang="zh-CN" altLang="en-US" kern="0">
                <a:solidFill>
                  <a:srgbClr val="080808"/>
                </a:solidFill>
              </a:rPr>
              <a:t>，其板的两端均应固定于支承杆件上。</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6"/>
          <p:cNvPicPr>
            <a:picLocks noChangeAspect="1" noChangeArrowheads="1"/>
          </p:cNvPicPr>
          <p:nvPr/>
        </p:nvPicPr>
        <p:blipFill>
          <a:blip r:embed="rId2"/>
          <a:srcRect l="9052"/>
          <a:stretch>
            <a:fillRect/>
          </a:stretch>
        </p:blipFill>
        <p:spPr bwMode="auto">
          <a:xfrm>
            <a:off x="4859338" y="1196975"/>
            <a:ext cx="3284537" cy="4506913"/>
          </a:xfrm>
          <a:prstGeom prst="rect">
            <a:avLst/>
          </a:prstGeom>
          <a:noFill/>
          <a:ln w="9525">
            <a:noFill/>
            <a:miter lim="800000"/>
            <a:headEnd/>
            <a:tailEnd/>
          </a:ln>
        </p:spPr>
      </p:pic>
      <p:sp>
        <p:nvSpPr>
          <p:cNvPr id="112642" name="Rectangle 5"/>
          <p:cNvSpPr txBox="1">
            <a:spLocks noChangeArrowheads="1"/>
          </p:cNvSpPr>
          <p:nvPr/>
        </p:nvSpPr>
        <p:spPr bwMode="auto">
          <a:xfrm>
            <a:off x="876300" y="1600200"/>
            <a:ext cx="3479800" cy="4132263"/>
          </a:xfrm>
          <a:prstGeom prst="rect">
            <a:avLst/>
          </a:prstGeom>
          <a:noFill/>
          <a:ln w="9525">
            <a:noFill/>
            <a:miter lim="800000"/>
            <a:headEnd/>
            <a:tailEnd/>
          </a:ln>
        </p:spPr>
        <p:txBody>
          <a:bodyPr/>
          <a:lstStyle/>
          <a:p>
            <a:pPr marL="342900" indent="-342900">
              <a:spcBef>
                <a:spcPct val="20000"/>
              </a:spcBef>
              <a:buFont typeface="Arial" charset="0"/>
              <a:buChar char="•"/>
            </a:pPr>
            <a:r>
              <a:rPr lang="zh-CN" altLang="en-US" sz="1200">
                <a:solidFill>
                  <a:srgbClr val="000000"/>
                </a:solidFill>
                <a:latin typeface="Calibri" pitchFamily="34" charset="0"/>
              </a:rPr>
              <a:t>说明：</a:t>
            </a:r>
          </a:p>
          <a:p>
            <a:pPr marL="342900" indent="-342900">
              <a:spcBef>
                <a:spcPct val="20000"/>
              </a:spcBef>
              <a:buFont typeface="Arial" charset="0"/>
              <a:buChar char="•"/>
            </a:pPr>
            <a:endParaRPr lang="zh-CN" altLang="en-US" sz="1200">
              <a:solidFill>
                <a:srgbClr val="000000"/>
              </a:solidFill>
              <a:latin typeface="Calibri" pitchFamily="34" charset="0"/>
            </a:endParaRP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1</a:t>
            </a:r>
            <a:r>
              <a:rPr lang="zh-CN" altLang="en-US" sz="1200">
                <a:solidFill>
                  <a:srgbClr val="000000"/>
                </a:solidFill>
                <a:latin typeface="Calibri" pitchFamily="34" charset="0"/>
              </a:rPr>
              <a:t>、主体施工阶段，施工层、拆模层、脚手</a:t>
            </a:r>
            <a:endParaRPr lang="en-US" altLang="zh-CN" sz="1200">
              <a:solidFill>
                <a:srgbClr val="000000"/>
              </a:solidFill>
              <a:latin typeface="Calibri" pitchFamily="34" charset="0"/>
            </a:endParaRPr>
          </a:p>
          <a:p>
            <a:pPr marL="342900" indent="-342900">
              <a:lnSpc>
                <a:spcPct val="150000"/>
              </a:lnSpc>
              <a:spcBef>
                <a:spcPct val="20000"/>
              </a:spcBef>
              <a:buFont typeface="Arial" charset="0"/>
              <a:buNone/>
            </a:pPr>
            <a:r>
              <a:rPr lang="en-US" altLang="zh-CN" sz="1200">
                <a:solidFill>
                  <a:srgbClr val="000000"/>
                </a:solidFill>
                <a:latin typeface="Calibri" pitchFamily="34" charset="0"/>
              </a:rPr>
              <a:t>          </a:t>
            </a:r>
            <a:r>
              <a:rPr lang="zh-CN" altLang="en-US" sz="1200">
                <a:solidFill>
                  <a:srgbClr val="000000"/>
                </a:solidFill>
                <a:latin typeface="Calibri" pitchFamily="34" charset="0"/>
              </a:rPr>
              <a:t>架第二层必须满铺脚手板，脚手板离建筑物</a:t>
            </a:r>
            <a:endParaRPr lang="en-US" altLang="zh-CN" sz="1200">
              <a:solidFill>
                <a:srgbClr val="000000"/>
              </a:solidFill>
              <a:latin typeface="Calibri" pitchFamily="34" charset="0"/>
            </a:endParaRPr>
          </a:p>
          <a:p>
            <a:pPr marL="342900" indent="-342900">
              <a:lnSpc>
                <a:spcPct val="150000"/>
              </a:lnSpc>
              <a:spcBef>
                <a:spcPct val="20000"/>
              </a:spcBef>
              <a:buFont typeface="Arial" charset="0"/>
              <a:buNone/>
            </a:pPr>
            <a:r>
              <a:rPr lang="zh-CN" altLang="en-US" sz="1200">
                <a:solidFill>
                  <a:srgbClr val="000000"/>
                </a:solidFill>
                <a:latin typeface="Calibri" pitchFamily="34" charset="0"/>
              </a:rPr>
              <a:t>          结构的距离满足规范 要求。</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2</a:t>
            </a:r>
            <a:r>
              <a:rPr lang="zh-CN" altLang="en-US" sz="1200">
                <a:solidFill>
                  <a:srgbClr val="000000"/>
                </a:solidFill>
                <a:latin typeface="Calibri" pitchFamily="34" charset="0"/>
              </a:rPr>
              <a:t>、从第二层起，应每隔</a:t>
            </a:r>
            <a:r>
              <a:rPr lang="en-US" altLang="zh-CN" sz="1200">
                <a:solidFill>
                  <a:srgbClr val="000000"/>
                </a:solidFill>
                <a:latin typeface="Calibri" pitchFamily="34" charset="0"/>
              </a:rPr>
              <a:t>12</a:t>
            </a:r>
            <a:r>
              <a:rPr lang="zh-CN" altLang="en-US" sz="1200">
                <a:solidFill>
                  <a:srgbClr val="000000"/>
                </a:solidFill>
                <a:latin typeface="Calibri" pitchFamily="34" charset="0"/>
              </a:rPr>
              <a:t>米高设置一道硬质隔断防护，并在其中间部位张挂水平安全网。</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3</a:t>
            </a:r>
            <a:r>
              <a:rPr lang="zh-CN" altLang="en-US" sz="1200">
                <a:solidFill>
                  <a:srgbClr val="000000"/>
                </a:solidFill>
                <a:latin typeface="Calibri" pitchFamily="34" charset="0"/>
              </a:rPr>
              <a:t>、脚手板铺设时严禁出现探头板，脚手板端头应用</a:t>
            </a:r>
            <a:r>
              <a:rPr lang="en-US" altLang="zh-CN" sz="1200">
                <a:solidFill>
                  <a:srgbClr val="000000"/>
                </a:solidFill>
                <a:latin typeface="Calibri" pitchFamily="34" charset="0"/>
              </a:rPr>
              <a:t>φ4mm</a:t>
            </a:r>
            <a:r>
              <a:rPr lang="zh-CN" altLang="en-US" sz="1200">
                <a:solidFill>
                  <a:srgbClr val="000000"/>
                </a:solidFill>
                <a:latin typeface="Calibri" pitchFamily="34" charset="0"/>
              </a:rPr>
              <a:t>镀锌铁丝固定在小横杆上。</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4</a:t>
            </a:r>
            <a:r>
              <a:rPr lang="zh-CN" altLang="en-US" sz="1200">
                <a:solidFill>
                  <a:srgbClr val="000000"/>
                </a:solidFill>
                <a:latin typeface="Calibri" pitchFamily="34" charset="0"/>
              </a:rPr>
              <a:t>、拉结点的杆件及扣件涂刷红色油漆。并在拉结点附近悬挂</a:t>
            </a:r>
            <a:r>
              <a:rPr lang="en-US" altLang="zh-CN" sz="1200">
                <a:solidFill>
                  <a:srgbClr val="000000"/>
                </a:solidFill>
                <a:latin typeface="Calibri" pitchFamily="34" charset="0"/>
              </a:rPr>
              <a:t>5</a:t>
            </a:r>
            <a:r>
              <a:rPr lang="zh-CN" altLang="en-US" sz="1200">
                <a:solidFill>
                  <a:srgbClr val="000000"/>
                </a:solidFill>
                <a:latin typeface="Calibri" pitchFamily="34" charset="0"/>
              </a:rPr>
              <a:t>号提示牌。提示牌每隔</a:t>
            </a:r>
            <a:r>
              <a:rPr lang="en-US" altLang="zh-CN" sz="1200">
                <a:solidFill>
                  <a:srgbClr val="000000"/>
                </a:solidFill>
                <a:latin typeface="Calibri" pitchFamily="34" charset="0"/>
              </a:rPr>
              <a:t>30</a:t>
            </a:r>
            <a:r>
              <a:rPr lang="zh-CN" altLang="en-US" sz="1200">
                <a:solidFill>
                  <a:srgbClr val="000000"/>
                </a:solidFill>
                <a:latin typeface="Calibri" pitchFamily="34" charset="0"/>
              </a:rPr>
              <a:t>米设置一处，每层每面不少于</a:t>
            </a:r>
            <a:r>
              <a:rPr lang="en-US" altLang="zh-CN" sz="1200">
                <a:solidFill>
                  <a:srgbClr val="000000"/>
                </a:solidFill>
                <a:latin typeface="Calibri" pitchFamily="34" charset="0"/>
              </a:rPr>
              <a:t>2</a:t>
            </a:r>
            <a:r>
              <a:rPr lang="zh-CN" altLang="en-US" sz="1200">
                <a:solidFill>
                  <a:srgbClr val="000000"/>
                </a:solidFill>
                <a:latin typeface="Calibri" pitchFamily="34" charset="0"/>
              </a:rPr>
              <a:t>处。</a:t>
            </a:r>
          </a:p>
          <a:p>
            <a:pPr marL="342900" indent="-342900">
              <a:spcBef>
                <a:spcPct val="20000"/>
              </a:spcBef>
              <a:buFont typeface="Arial" charset="0"/>
              <a:buChar char="•"/>
            </a:pPr>
            <a:endParaRPr lang="en-US" altLang="zh-CN" sz="1200">
              <a:solidFill>
                <a:srgbClr val="000000"/>
              </a:solidFill>
              <a:latin typeface="Calibri"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6"/>
          <p:cNvPicPr>
            <a:picLocks noChangeAspect="1" noChangeArrowheads="1"/>
          </p:cNvPicPr>
          <p:nvPr/>
        </p:nvPicPr>
        <p:blipFill>
          <a:blip r:embed="rId2"/>
          <a:srcRect/>
          <a:stretch>
            <a:fillRect/>
          </a:stretch>
        </p:blipFill>
        <p:spPr bwMode="auto">
          <a:xfrm>
            <a:off x="4325938" y="555625"/>
            <a:ext cx="4400550" cy="5995988"/>
          </a:xfrm>
          <a:prstGeom prst="rect">
            <a:avLst/>
          </a:prstGeom>
          <a:noFill/>
          <a:ln w="9525">
            <a:noFill/>
            <a:miter lim="800000"/>
            <a:headEnd/>
            <a:tailEnd/>
          </a:ln>
        </p:spPr>
      </p:pic>
      <p:sp>
        <p:nvSpPr>
          <p:cNvPr id="113666" name="Rectangle 5"/>
          <p:cNvSpPr txBox="1">
            <a:spLocks noChangeArrowheads="1"/>
          </p:cNvSpPr>
          <p:nvPr/>
        </p:nvSpPr>
        <p:spPr bwMode="auto">
          <a:xfrm>
            <a:off x="755650" y="1628775"/>
            <a:ext cx="3386138" cy="4537075"/>
          </a:xfrm>
          <a:prstGeom prst="rect">
            <a:avLst/>
          </a:prstGeom>
          <a:noFill/>
          <a:ln w="9525">
            <a:noFill/>
            <a:miter lim="800000"/>
            <a:headEnd/>
            <a:tailEnd/>
          </a:ln>
        </p:spPr>
        <p:txBody>
          <a:bodyPr/>
          <a:lstStyle/>
          <a:p>
            <a:pPr marL="342900" indent="-342900">
              <a:lnSpc>
                <a:spcPct val="120000"/>
              </a:lnSpc>
              <a:spcBef>
                <a:spcPct val="20000"/>
              </a:spcBef>
              <a:buFont typeface="Arial" charset="0"/>
              <a:buChar char="•"/>
            </a:pPr>
            <a:r>
              <a:rPr lang="zh-CN" altLang="en-US" sz="1200">
                <a:solidFill>
                  <a:srgbClr val="000000"/>
                </a:solidFill>
                <a:latin typeface="Calibri" pitchFamily="34" charset="0"/>
              </a:rPr>
              <a:t>说明：</a:t>
            </a:r>
          </a:p>
          <a:p>
            <a:pPr marL="342900" indent="-342900">
              <a:lnSpc>
                <a:spcPct val="120000"/>
              </a:lnSpc>
              <a:spcBef>
                <a:spcPct val="20000"/>
              </a:spcBef>
              <a:buFont typeface="Arial" charset="0"/>
              <a:buChar char="•"/>
            </a:pPr>
            <a:endParaRPr lang="zh-CN" altLang="en-US" sz="1200">
              <a:solidFill>
                <a:srgbClr val="000000"/>
              </a:solidFill>
              <a:latin typeface="Calibri" pitchFamily="34" charset="0"/>
            </a:endParaRP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1</a:t>
            </a:r>
            <a:r>
              <a:rPr lang="zh-CN" altLang="en-US" sz="1200">
                <a:solidFill>
                  <a:srgbClr val="000000"/>
                </a:solidFill>
                <a:latin typeface="Calibri" pitchFamily="34" charset="0"/>
              </a:rPr>
              <a:t>、安装及装修施工阶段，作业层满铺脚手板。</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2</a:t>
            </a:r>
            <a:r>
              <a:rPr lang="zh-CN" altLang="en-US" sz="1200">
                <a:solidFill>
                  <a:srgbClr val="000000"/>
                </a:solidFill>
                <a:latin typeface="Calibri" pitchFamily="34" charset="0"/>
              </a:rPr>
              <a:t>、安装及装修施工阶段，外脚手架竖向每隔</a:t>
            </a:r>
            <a:r>
              <a:rPr lang="en-US" altLang="zh-CN" sz="1200">
                <a:solidFill>
                  <a:srgbClr val="000000"/>
                </a:solidFill>
                <a:latin typeface="Calibri" pitchFamily="34" charset="0"/>
              </a:rPr>
              <a:t>12</a:t>
            </a:r>
            <a:r>
              <a:rPr lang="zh-CN" altLang="en-US" sz="1200">
                <a:solidFill>
                  <a:srgbClr val="000000"/>
                </a:solidFill>
                <a:latin typeface="Calibri" pitchFamily="34" charset="0"/>
              </a:rPr>
              <a:t>米必须满铺一层脚手板， 并在中间层满兜一道水平安全网，安全网必须兜挂至建筑物结构。</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3</a:t>
            </a:r>
            <a:r>
              <a:rPr lang="zh-CN" altLang="en-US" sz="1200">
                <a:solidFill>
                  <a:srgbClr val="000000"/>
                </a:solidFill>
                <a:latin typeface="Calibri" pitchFamily="34" charset="0"/>
              </a:rPr>
              <a:t>、脚手板铺设时严禁探头板出现，脚 手板端头应用</a:t>
            </a:r>
            <a:r>
              <a:rPr lang="en-US" altLang="zh-CN" sz="1200">
                <a:solidFill>
                  <a:srgbClr val="000000"/>
                </a:solidFill>
                <a:latin typeface="Calibri" pitchFamily="34" charset="0"/>
              </a:rPr>
              <a:t>φ4mm</a:t>
            </a:r>
            <a:r>
              <a:rPr lang="zh-CN" altLang="en-US" sz="1200">
                <a:solidFill>
                  <a:srgbClr val="000000"/>
                </a:solidFill>
                <a:latin typeface="Calibri" pitchFamily="34" charset="0"/>
              </a:rPr>
              <a:t>镀锌铁丝固定在小横杆上。    </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4</a:t>
            </a:r>
            <a:r>
              <a:rPr lang="zh-CN" altLang="en-US" sz="1200">
                <a:solidFill>
                  <a:srgbClr val="000000"/>
                </a:solidFill>
                <a:latin typeface="Calibri" pitchFamily="34" charset="0"/>
              </a:rPr>
              <a:t>、拉结点的杆件及扣件刷红色警戒色。 并在拉结点附近悬挂</a:t>
            </a:r>
            <a:r>
              <a:rPr lang="en-US" altLang="zh-CN" sz="1200">
                <a:solidFill>
                  <a:srgbClr val="000000"/>
                </a:solidFill>
                <a:latin typeface="Calibri" pitchFamily="34" charset="0"/>
              </a:rPr>
              <a:t>5</a:t>
            </a:r>
            <a:r>
              <a:rPr lang="zh-CN" altLang="en-US" sz="1200">
                <a:solidFill>
                  <a:srgbClr val="000000"/>
                </a:solidFill>
                <a:latin typeface="Calibri" pitchFamily="34" charset="0"/>
              </a:rPr>
              <a:t>号提示牌。提示牌每隔</a:t>
            </a:r>
            <a:r>
              <a:rPr lang="en-US" altLang="zh-CN" sz="1200">
                <a:solidFill>
                  <a:srgbClr val="000000"/>
                </a:solidFill>
                <a:latin typeface="Calibri" pitchFamily="34" charset="0"/>
              </a:rPr>
              <a:t>30</a:t>
            </a:r>
            <a:r>
              <a:rPr lang="zh-CN" altLang="en-US" sz="1200">
                <a:solidFill>
                  <a:srgbClr val="000000"/>
                </a:solidFill>
                <a:latin typeface="Calibri" pitchFamily="34" charset="0"/>
              </a:rPr>
              <a:t>米设置一处，每层每面不少于</a:t>
            </a:r>
            <a:r>
              <a:rPr lang="en-US" altLang="zh-CN" sz="1200">
                <a:solidFill>
                  <a:srgbClr val="000000"/>
                </a:solidFill>
                <a:latin typeface="Calibri" pitchFamily="34" charset="0"/>
              </a:rPr>
              <a:t>2</a:t>
            </a:r>
            <a:r>
              <a:rPr lang="zh-CN" altLang="en-US" sz="1200">
                <a:solidFill>
                  <a:srgbClr val="000000"/>
                </a:solidFill>
                <a:latin typeface="Calibri" pitchFamily="34" charset="0"/>
              </a:rPr>
              <a:t>处。</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a:solidFill>
                  <a:srgbClr val="080808"/>
                </a:solidFill>
              </a:rPr>
              <a:t>实体检查</a:t>
            </a:r>
            <a:r>
              <a:rPr lang="en-US" altLang="zh-CN" kern="0">
                <a:solidFill>
                  <a:srgbClr val="080808"/>
                </a:solidFill>
              </a:rPr>
              <a:t>—</a:t>
            </a:r>
            <a:r>
              <a:rPr lang="zh-CN" altLang="en-US" kern="0">
                <a:solidFill>
                  <a:srgbClr val="080808"/>
                </a:solidFill>
              </a:rPr>
              <a:t>支撑架、脚手架</a:t>
            </a:r>
            <a:endParaRPr lang="zh-CN" altLang="en-US" kern="0" dirty="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a:solidFill>
                  <a:srgbClr val="080808"/>
                </a:solidFill>
              </a:rPr>
              <a:t>12</a:t>
            </a:r>
            <a:r>
              <a:rPr lang="zh-CN" altLang="en-US" kern="0">
                <a:solidFill>
                  <a:srgbClr val="080808"/>
                </a:solidFill>
              </a:rPr>
              <a:t>、构配件表观质量符合要求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lgn="l" eaLnBrk="1" hangingPunct="1">
              <a:buClr>
                <a:srgbClr val="5BBE4E"/>
              </a:buClr>
              <a:defRPr/>
            </a:pPr>
            <a:r>
              <a:rPr lang="en-US" altLang="zh-CN" kern="0">
                <a:solidFill>
                  <a:srgbClr val="080808"/>
                </a:solidFill>
              </a:rPr>
              <a:t>《</a:t>
            </a:r>
            <a:r>
              <a:rPr lang="zh-CN" altLang="en-US" kern="0">
                <a:solidFill>
                  <a:srgbClr val="080808"/>
                </a:solidFill>
              </a:rPr>
              <a:t>扣件式钢管脚手架</a:t>
            </a:r>
            <a:r>
              <a:rPr lang="en-US" altLang="zh-CN" kern="0">
                <a:solidFill>
                  <a:srgbClr val="080808"/>
                </a:solidFill>
              </a:rPr>
              <a:t>》</a:t>
            </a:r>
            <a:r>
              <a:rPr lang="zh-CN" altLang="en-US" kern="0">
                <a:solidFill>
                  <a:srgbClr val="080808"/>
                </a:solidFill>
              </a:rPr>
              <a:t>（</a:t>
            </a:r>
            <a:r>
              <a:rPr lang="en-US" altLang="zh-CN" kern="0">
                <a:solidFill>
                  <a:srgbClr val="080808"/>
                </a:solidFill>
              </a:rPr>
              <a:t>JGJ130-2011</a:t>
            </a:r>
            <a:r>
              <a:rPr lang="zh-CN" altLang="en-US" kern="0">
                <a:solidFill>
                  <a:srgbClr val="080808"/>
                </a:solidFill>
              </a:rPr>
              <a:t>）</a:t>
            </a:r>
            <a:endParaRPr lang="en-US" altLang="zh-CN" kern="0">
              <a:solidFill>
                <a:srgbClr val="080808"/>
              </a:solidFill>
            </a:endParaRPr>
          </a:p>
          <a:p>
            <a:pPr eaLnBrk="1" hangingPunct="1">
              <a:buClr>
                <a:srgbClr val="5BBE4E"/>
              </a:buClr>
              <a:defRPr/>
            </a:pPr>
            <a:r>
              <a:rPr lang="en-US" altLang="zh-CN" kern="0">
                <a:solidFill>
                  <a:srgbClr val="080808"/>
                </a:solidFill>
              </a:rPr>
              <a:t>8.1.1  </a:t>
            </a:r>
            <a:r>
              <a:rPr lang="zh-CN" altLang="en-US" kern="0">
                <a:solidFill>
                  <a:srgbClr val="080808"/>
                </a:solidFill>
              </a:rPr>
              <a:t>新钢管表面应平直光滑，不应有裂缝、结疤、分层、错位、硬弯、毛刺、 压痕和深的划道；钢管应涂有防锈漆。</a:t>
            </a:r>
            <a:endParaRPr lang="en-US" altLang="zh-CN" kern="0">
              <a:solidFill>
                <a:srgbClr val="080808"/>
              </a:solidFill>
            </a:endParaRPr>
          </a:p>
          <a:p>
            <a:pPr eaLnBrk="1" hangingPunct="1">
              <a:buClr>
                <a:srgbClr val="5BBE4E"/>
              </a:buClr>
              <a:defRPr/>
            </a:pPr>
            <a:r>
              <a:rPr lang="en-US" altLang="zh-CN" kern="0">
                <a:solidFill>
                  <a:srgbClr val="080808"/>
                </a:solidFill>
              </a:rPr>
              <a:t>8.1.2  </a:t>
            </a:r>
            <a:r>
              <a:rPr lang="zh-CN" altLang="en-US" kern="0">
                <a:solidFill>
                  <a:srgbClr val="080808"/>
                </a:solidFill>
              </a:rPr>
              <a:t>旧钢管还应检查锈蚀深度和弯曲变形情况。</a:t>
            </a:r>
            <a:endParaRPr lang="en-US" altLang="zh-CN" kern="0">
              <a:solidFill>
                <a:srgbClr val="080808"/>
              </a:solidFill>
            </a:endParaRPr>
          </a:p>
        </p:txBody>
      </p:sp>
      <p:sp>
        <p:nvSpPr>
          <p:cNvPr id="7" name="右箭头 6"/>
          <p:cNvSpPr/>
          <p:nvPr/>
        </p:nvSpPr>
        <p:spPr>
          <a:xfrm>
            <a:off x="2357438" y="3429000"/>
            <a:ext cx="714375"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500063" y="620713"/>
            <a:ext cx="8229600" cy="868362"/>
          </a:xfrm>
          <a:prstGeom prst="rect">
            <a:avLst/>
          </a:prstGeom>
          <a:noFill/>
          <a:ln>
            <a:noFill/>
          </a:ln>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a:solidFill>
                  <a:srgbClr val="080808"/>
                </a:solidFill>
              </a:rPr>
              <a:t>构配件外观质量</a:t>
            </a:r>
          </a:p>
        </p:txBody>
      </p:sp>
      <p:sp>
        <p:nvSpPr>
          <p:cNvPr id="3" name="内容占位符 7"/>
          <p:cNvSpPr txBox="1">
            <a:spLocks/>
          </p:cNvSpPr>
          <p:nvPr/>
        </p:nvSpPr>
        <p:spPr bwMode="auto">
          <a:xfrm>
            <a:off x="457200" y="1295400"/>
            <a:ext cx="8229600" cy="4133850"/>
          </a:xfrm>
          <a:prstGeom prst="rect">
            <a:avLst/>
          </a:prstGeom>
          <a:noFill/>
          <a:ln>
            <a:solidFill>
              <a:srgbClr val="4AB1E4"/>
            </a:solidFill>
            <a:miter lim="800000"/>
            <a:headEnd/>
            <a:tailEnd/>
          </a:ln>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a:solidFill>
                  <a:srgbClr val="080808"/>
                </a:solidFill>
              </a:rPr>
              <a:t>8.1.4  </a:t>
            </a:r>
            <a:r>
              <a:rPr lang="zh-CN" altLang="en-US" kern="0">
                <a:solidFill>
                  <a:srgbClr val="080808"/>
                </a:solidFill>
              </a:rPr>
              <a:t>扣件在使用前应逐个 挑选，有裂缝、变形、螺栓出现滑丝的严禁使用。</a:t>
            </a:r>
            <a:endParaRPr lang="en-US" altLang="zh-CN" kern="0">
              <a:solidFill>
                <a:srgbClr val="080808"/>
              </a:solidFill>
            </a:endParaRPr>
          </a:p>
          <a:p>
            <a:pPr>
              <a:buClr>
                <a:srgbClr val="5BBE4E"/>
              </a:buClr>
              <a:defRPr/>
            </a:pPr>
            <a:r>
              <a:rPr lang="en-US" altLang="zh-CN" kern="0">
                <a:solidFill>
                  <a:srgbClr val="080808"/>
                </a:solidFill>
              </a:rPr>
              <a:t>8.1.5.1  </a:t>
            </a:r>
            <a:r>
              <a:rPr lang="zh-CN" altLang="en-US" kern="0">
                <a:solidFill>
                  <a:srgbClr val="080808"/>
                </a:solidFill>
              </a:rPr>
              <a:t>冲压钢脚手板不得有裂纹、开焊与 硬弯；新、旧脚手板均应涂防锈漆；应有防滑措施。</a:t>
            </a:r>
            <a:endParaRPr lang="en-US" altLang="zh-CN" kern="0">
              <a:solidFill>
                <a:srgbClr val="080808"/>
              </a:solidFill>
            </a:endParaRPr>
          </a:p>
          <a:p>
            <a:pPr>
              <a:buClr>
                <a:srgbClr val="5BBE4E"/>
              </a:buClr>
              <a:defRPr/>
            </a:pPr>
            <a:r>
              <a:rPr lang="en-US" altLang="zh-CN" kern="0">
                <a:solidFill>
                  <a:srgbClr val="080808"/>
                </a:solidFill>
              </a:rPr>
              <a:t>8.1.5.2  </a:t>
            </a:r>
            <a:r>
              <a:rPr lang="zh-CN" altLang="en-US" kern="0">
                <a:solidFill>
                  <a:srgbClr val="080808"/>
                </a:solidFill>
              </a:rPr>
              <a:t>木脚手板不得扭曲变形、劈裂、腐朽。</a:t>
            </a:r>
            <a:endParaRPr lang="en-US" altLang="zh-CN" kern="0">
              <a:solidFill>
                <a:srgbClr val="080808"/>
              </a:solidFill>
            </a:endParaRPr>
          </a:p>
          <a:p>
            <a:pPr>
              <a:buClr>
                <a:srgbClr val="5BBE4E"/>
              </a:buClr>
              <a:defRPr/>
            </a:pPr>
            <a:r>
              <a:rPr lang="en-US" altLang="zh-CN" kern="0">
                <a:solidFill>
                  <a:srgbClr val="080808"/>
                </a:solidFill>
              </a:rPr>
              <a:t>8.1.7  </a:t>
            </a:r>
            <a:r>
              <a:rPr lang="zh-CN" altLang="en-US" kern="0">
                <a:solidFill>
                  <a:srgbClr val="080808"/>
                </a:solidFill>
              </a:rPr>
              <a:t>可调托撑严禁使用有裂缝的支托板、螺母。</a:t>
            </a:r>
          </a:p>
        </p:txBody>
      </p:sp>
    </p:spTree>
  </p:cSld>
  <p:clrMapOvr>
    <a:masterClrMapping/>
  </p:clrMapOvr>
</p:sld>
</file>

<file path=ppt/theme/theme1.xml><?xml version="1.0" encoding="utf-8"?>
<a:theme xmlns:a="http://schemas.openxmlformats.org/drawingml/2006/main" name="1_保华PPT模板">
  <a:themeElements>
    <a:clrScheme name="1_保华PPT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保华PPT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保华PPT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保华PPT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保华PPT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保华PPT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保华PPT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保华PPT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保华PPT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保华PPT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保华PPT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保华PPT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保华PPT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保华PPT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9760</Words>
  <Application>Microsoft Office PowerPoint</Application>
  <PresentationFormat>全屏显示(4:3)</PresentationFormat>
  <Paragraphs>809</Paragraphs>
  <Slides>152</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152</vt:i4>
      </vt:variant>
    </vt:vector>
  </HeadingPairs>
  <TitlesOfParts>
    <vt:vector size="163" baseType="lpstr">
      <vt:lpstr>仿宋</vt:lpstr>
      <vt:lpstr>黑体</vt:lpstr>
      <vt:lpstr>华文行楷</vt:lpstr>
      <vt:lpstr>宋体</vt:lpstr>
      <vt:lpstr>微软雅黑</vt:lpstr>
      <vt:lpstr>Arial</vt:lpstr>
      <vt:lpstr>Calibri</vt:lpstr>
      <vt:lpstr>Tahoma</vt:lpstr>
      <vt:lpstr>Times New Roman</vt:lpstr>
      <vt:lpstr>Wingdings</vt:lpstr>
      <vt:lpstr>1_保华PPT模板</vt:lpstr>
      <vt:lpstr>脚手架及模板安全管理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脚手架及模板安全管理</dc:title>
  <dc:creator>Administrator</dc:creator>
  <cp:lastModifiedBy>Administrator</cp:lastModifiedBy>
  <cp:revision>67</cp:revision>
  <dcterms:created xsi:type="dcterms:W3CDTF">2014-09-11T02:29:52Z</dcterms:created>
  <dcterms:modified xsi:type="dcterms:W3CDTF">2020-12-23T12:05:00Z</dcterms:modified>
</cp:coreProperties>
</file>