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4" r:id="rId10"/>
    <p:sldId id="263" r:id="rId11"/>
    <p:sldId id="265" r:id="rId12"/>
    <p:sldId id="266" r:id="rId13"/>
    <p:sldId id="267" r:id="rId14"/>
    <p:sldId id="268" r:id="rId15"/>
    <p:sldId id="269" r:id="rId16"/>
    <p:sldId id="270" r:id="rId17"/>
    <p:sldId id="271" r:id="rId18"/>
    <p:sldId id="273" r:id="rId19"/>
    <p:sldId id="272" r:id="rId20"/>
    <p:sldId id="274" r:id="rId21"/>
    <p:sldId id="275" r:id="rId22"/>
    <p:sldId id="276" r:id="rId23"/>
    <p:sldId id="277" r:id="rId24"/>
    <p:sldId id="278" r:id="rId25"/>
    <p:sldId id="279" r:id="rId26"/>
    <p:sldId id="280" r:id="rId27"/>
    <p:sldId id="281" r:id="rId28"/>
    <p:sldId id="286" r:id="rId29"/>
    <p:sldId id="287" r:id="rId30"/>
    <p:sldId id="288" r:id="rId31"/>
    <p:sldId id="289" r:id="rId32"/>
    <p:sldId id="290" r:id="rId33"/>
    <p:sldId id="291" r:id="rId34"/>
    <p:sldId id="292" r:id="rId35"/>
    <p:sldId id="282" r:id="rId36"/>
    <p:sldId id="283" r:id="rId37"/>
    <p:sldId id="284" r:id="rId38"/>
    <p:sldId id="285"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5" r:id="rId7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061"/>
    <a:srgbClr val="2F56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showGuides="1">
      <p:cViewPr varScale="1">
        <p:scale>
          <a:sx n="72" d="100"/>
          <a:sy n="72" d="100"/>
        </p:scale>
        <p:origin x="660" y="66"/>
      </p:cViewPr>
      <p:guideLst>
        <p:guide orient="horz" pos="2160"/>
        <p:guide pos="3840"/>
        <p:guide pos="824"/>
        <p:guide orient="horz" pos="5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c:explosion val="0"/>
          <c:dPt>
            <c:idx val="0"/>
            <c:bubble3D val="0"/>
            <c:spPr>
              <a:solidFill>
                <a:srgbClr val="2F5697"/>
              </a:solidFill>
              <a:ln w="19050">
                <a:solidFill>
                  <a:schemeClr val="lt1"/>
                </a:solidFill>
              </a:ln>
              <a:effectLst/>
            </c:spPr>
          </c:dPt>
          <c:dPt>
            <c:idx val="1"/>
            <c:bubble3D val="0"/>
            <c:spPr>
              <a:solidFill>
                <a:srgbClr val="012061"/>
              </a:solidFill>
              <a:ln w="19050">
                <a:solidFill>
                  <a:schemeClr val="lt1"/>
                </a:solidFill>
              </a:ln>
              <a:effectLst/>
            </c:spPr>
          </c:dPt>
          <c:dPt>
            <c:idx val="2"/>
            <c:bubble3D val="0"/>
            <c:spPr>
              <a:solidFill>
                <a:schemeClr val="accent4"/>
              </a:solidFill>
              <a:ln w="19050">
                <a:solidFill>
                  <a:schemeClr val="lt1"/>
                </a:solidFill>
              </a:ln>
              <a:effectLst/>
            </c:spPr>
          </c:dPt>
          <c:dPt>
            <c:idx val="3"/>
            <c:bubble3D val="0"/>
            <c:spPr>
              <a:solidFill>
                <a:schemeClr val="accent6">
                  <a:lumMod val="60000"/>
                </a:schemeClr>
              </a:solidFill>
              <a:ln w="19050">
                <a:solidFill>
                  <a:schemeClr val="lt1"/>
                </a:solidFill>
              </a:ln>
              <a:effectLst/>
            </c:spPr>
          </c:dPt>
          <c:dLbls>
            <c:delete val="1"/>
          </c:dLbls>
          <c:cat>
            <c:strRef>
              <c:f>Sheet1!$A$2:$A$5</c:f>
              <c:strCache>
                <c:ptCount val="2"/>
                <c:pt idx="0">
                  <c:v>第一季度</c:v>
                </c:pt>
                <c:pt idx="1">
                  <c:v>第二季度</c:v>
                </c:pt>
              </c:strCache>
            </c:strRef>
          </c:cat>
          <c:val>
            <c:numRef>
              <c:f>Sheet1!$B$2:$B$5</c:f>
              <c:numCache>
                <c:formatCode>0%</c:formatCode>
                <c:ptCount val="4"/>
                <c:pt idx="0">
                  <c:v>0.1</c:v>
                </c:pt>
                <c:pt idx="1">
                  <c:v>0.9</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5" Type="http://schemas.openxmlformats.org/officeDocument/2006/relationships/image" Target="../media/image21.wmf"/><Relationship Id="rId4" Type="http://schemas.openxmlformats.org/officeDocument/2006/relationships/image" Target="../media/image20.wmf"/><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A8D3E73-ED4D-423A-AE4F-ECFB910435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5D01F2-5254-4E1D-AED1-E0CDBA4A04E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A8D3E73-ED4D-423A-AE4F-ECFB910435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5D01F2-5254-4E1D-AED1-E0CDBA4A04E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A8D3E73-ED4D-423A-AE4F-ECFB910435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5D01F2-5254-4E1D-AED1-E0CDBA4A04E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A8D3E73-ED4D-423A-AE4F-ECFB910435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5D01F2-5254-4E1D-AED1-E0CDBA4A04E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6A8D3E73-ED4D-423A-AE4F-ECFB910435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5D01F2-5254-4E1D-AED1-E0CDBA4A04E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6A8D3E73-ED4D-423A-AE4F-ECFB910435C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45D01F2-5254-4E1D-AED1-E0CDBA4A04E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A8D3E73-ED4D-423A-AE4F-ECFB910435C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45D01F2-5254-4E1D-AED1-E0CDBA4A04E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A8D3E73-ED4D-423A-AE4F-ECFB910435C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45D01F2-5254-4E1D-AED1-E0CDBA4A04E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A8D3E73-ED4D-423A-AE4F-ECFB910435C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45D01F2-5254-4E1D-AED1-E0CDBA4A04E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A8D3E73-ED4D-423A-AE4F-ECFB910435C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45D01F2-5254-4E1D-AED1-E0CDBA4A04E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A8D3E73-ED4D-423A-AE4F-ECFB910435C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45D01F2-5254-4E1D-AED1-E0CDBA4A04E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D3E73-ED4D-423A-AE4F-ECFB910435C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D01F2-5254-4E1D-AED1-E0CDBA4A04E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9" Type="http://schemas.openxmlformats.org/officeDocument/2006/relationships/oleObject" Target="../embeddings/oleObject5.bin"/><Relationship Id="rId8" Type="http://schemas.openxmlformats.org/officeDocument/2006/relationships/image" Target="../media/image20.wmf"/><Relationship Id="rId7" Type="http://schemas.openxmlformats.org/officeDocument/2006/relationships/oleObject" Target="../embeddings/oleObject4.bin"/><Relationship Id="rId6" Type="http://schemas.openxmlformats.org/officeDocument/2006/relationships/image" Target="../media/image19.wmf"/><Relationship Id="rId5" Type="http://schemas.openxmlformats.org/officeDocument/2006/relationships/oleObject" Target="../embeddings/oleObject3.bin"/><Relationship Id="rId4" Type="http://schemas.openxmlformats.org/officeDocument/2006/relationships/image" Target="../media/image18.wmf"/><Relationship Id="rId3" Type="http://schemas.openxmlformats.org/officeDocument/2006/relationships/oleObject" Target="../embeddings/oleObject2.bin"/><Relationship Id="rId2" Type="http://schemas.openxmlformats.org/officeDocument/2006/relationships/image" Target="../media/image17.wmf"/><Relationship Id="rId12" Type="http://schemas.openxmlformats.org/officeDocument/2006/relationships/vmlDrawing" Target="../drawings/vmlDrawing1.vml"/><Relationship Id="rId11" Type="http://schemas.openxmlformats.org/officeDocument/2006/relationships/slideLayout" Target="../slideLayouts/slideLayout2.xml"/><Relationship Id="rId10" Type="http://schemas.openxmlformats.org/officeDocument/2006/relationships/image" Target="../media/image21.wmf"/><Relationship Id="rId1"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jpeg"/><Relationship Id="rId1"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7844" b="7844"/>
          <a:stretch>
            <a:fillRect/>
          </a:stretch>
        </p:blipFill>
        <p:spPr>
          <a:xfrm>
            <a:off x="0" y="0"/>
            <a:ext cx="12192000" cy="6858000"/>
          </a:xfrm>
          <a:prstGeom prst="rect">
            <a:avLst/>
          </a:prstGeom>
        </p:spPr>
      </p:pic>
      <p:sp>
        <p:nvSpPr>
          <p:cNvPr id="6" name="直角三角形 5"/>
          <p:cNvSpPr/>
          <p:nvPr/>
        </p:nvSpPr>
        <p:spPr>
          <a:xfrm>
            <a:off x="0" y="1465943"/>
            <a:ext cx="12192000" cy="53920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图文框 6"/>
          <p:cNvSpPr/>
          <p:nvPr/>
        </p:nvSpPr>
        <p:spPr>
          <a:xfrm>
            <a:off x="9593942" y="212864"/>
            <a:ext cx="1901371" cy="2806107"/>
          </a:xfrm>
          <a:prstGeom prst="frame">
            <a:avLst>
              <a:gd name="adj1" fmla="val 4370"/>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7"/>
          <p:cNvSpPr txBox="1"/>
          <p:nvPr/>
        </p:nvSpPr>
        <p:spPr>
          <a:xfrm>
            <a:off x="9739083" y="791653"/>
            <a:ext cx="1611087" cy="1648528"/>
          </a:xfrm>
          <a:prstGeom prst="rect">
            <a:avLst/>
          </a:prstGeom>
          <a:noFill/>
        </p:spPr>
        <p:txBody>
          <a:bodyPr wrap="square" rtlCol="0">
            <a:spAutoFit/>
          </a:bodyPr>
          <a:lstStyle/>
          <a:p>
            <a:pPr algn="ctr">
              <a:lnSpc>
                <a:spcPct val="120000"/>
              </a:lnSpc>
            </a:pPr>
            <a:r>
              <a:rPr lang="en-US" altLang="zh-CN" sz="4400" dirty="0">
                <a:solidFill>
                  <a:srgbClr val="2F5697"/>
                </a:solidFill>
                <a:latin typeface="微软雅黑" panose="020B0503020204020204" pitchFamily="34" charset="-122"/>
                <a:ea typeface="微软雅黑" panose="020B0503020204020204" pitchFamily="34" charset="-122"/>
              </a:rPr>
              <a:t>EHS</a:t>
            </a:r>
            <a:endParaRPr lang="en-US" altLang="zh-CN" sz="4400" dirty="0">
              <a:solidFill>
                <a:srgbClr val="2F5697"/>
              </a:solidFill>
              <a:latin typeface="微软雅黑" panose="020B0503020204020204" pitchFamily="34" charset="-122"/>
              <a:ea typeface="微软雅黑" panose="020B0503020204020204" pitchFamily="34" charset="-122"/>
            </a:endParaRPr>
          </a:p>
          <a:p>
            <a:pPr algn="ctr">
              <a:lnSpc>
                <a:spcPct val="120000"/>
              </a:lnSpc>
            </a:pPr>
            <a:r>
              <a:rPr lang="zh-CN" altLang="en-US" sz="4400" dirty="0">
                <a:solidFill>
                  <a:srgbClr val="2F5697"/>
                </a:solidFill>
                <a:latin typeface="微软雅黑" panose="020B0503020204020204" pitchFamily="34" charset="-122"/>
                <a:ea typeface="微软雅黑" panose="020B0503020204020204" pitchFamily="34" charset="-122"/>
              </a:rPr>
              <a:t>培训</a:t>
            </a:r>
            <a:endParaRPr lang="zh-CN" altLang="en-US" sz="4400" dirty="0">
              <a:solidFill>
                <a:srgbClr val="2F5697"/>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32410" y="3918585"/>
            <a:ext cx="6195060" cy="903605"/>
          </a:xfrm>
          <a:prstGeom prst="rect">
            <a:avLst/>
          </a:prstGeom>
          <a:noFill/>
        </p:spPr>
        <p:txBody>
          <a:bodyPr wrap="square" rtlCol="0">
            <a:spAutoFit/>
          </a:bodyPr>
          <a:lstStyle/>
          <a:p>
            <a:pPr>
              <a:lnSpc>
                <a:spcPct val="120000"/>
              </a:lnSpc>
            </a:pPr>
            <a:r>
              <a:rPr lang="zh-CN" altLang="en-US" sz="4400" b="1" dirty="0">
                <a:solidFill>
                  <a:schemeClr val="bg1"/>
                </a:solidFill>
                <a:latin typeface="微软雅黑" panose="020B0503020204020204" pitchFamily="34" charset="-122"/>
                <a:ea typeface="微软雅黑" panose="020B0503020204020204" pitchFamily="34" charset="-122"/>
              </a:rPr>
              <a:t>安全管理原理方法培训</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232228" y="3295955"/>
            <a:ext cx="3775393" cy="400110"/>
          </a:xfrm>
          <a:prstGeom prst="rect">
            <a:avLst/>
          </a:prstGeom>
        </p:spPr>
        <p:txBody>
          <a:bodyPr wrap="none">
            <a:spAutoFit/>
          </a:bodyPr>
          <a:lstStyle/>
          <a:p>
            <a:r>
              <a:rPr lang="zh-CN" altLang="en-US" sz="2000" b="1" dirty="0">
                <a:solidFill>
                  <a:schemeClr val="bg1"/>
                </a:solidFill>
                <a:latin typeface="宋体" panose="02010600030101010101" pitchFamily="2" charset="-122"/>
                <a:ea typeface="宋体" panose="02010600030101010101" pitchFamily="2" charset="-122"/>
              </a:rPr>
              <a:t>安全管理人员能力素质提升专题</a:t>
            </a:r>
            <a:endParaRPr lang="zh-CN" altLang="en-US" sz="2000" b="1" dirty="0">
              <a:solidFill>
                <a:schemeClr val="bg1"/>
              </a:solidFill>
              <a:latin typeface="宋体" panose="02010600030101010101" pitchFamily="2" charset="-122"/>
              <a:ea typeface="宋体" panose="02010600030101010101" pitchFamily="2" charset="-122"/>
            </a:endParaRPr>
          </a:p>
        </p:txBody>
      </p:sp>
      <p:sp>
        <p:nvSpPr>
          <p:cNvPr id="11" name="矩形 10"/>
          <p:cNvSpPr/>
          <p:nvPr/>
        </p:nvSpPr>
        <p:spPr>
          <a:xfrm>
            <a:off x="327659" y="3749405"/>
            <a:ext cx="3566161" cy="83455"/>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27659" y="5801858"/>
            <a:ext cx="1384300" cy="338554"/>
          </a:xfrm>
          <a:prstGeom prst="rect">
            <a:avLst/>
          </a:prstGeom>
          <a:noFill/>
        </p:spPr>
        <p:txBody>
          <a:bodyPr wrap="square" rtlCol="0">
            <a:spAutoFit/>
          </a:bodyPr>
          <a:lstStyle/>
          <a:p>
            <a:r>
              <a:rPr lang="zh-CN" altLang="en-US" sz="1600" dirty="0">
                <a:solidFill>
                  <a:schemeClr val="bg1"/>
                </a:solidFill>
              </a:rPr>
              <a:t>培训讲师：</a:t>
            </a:r>
            <a:endParaRPr lang="zh-CN" altLang="en-US" sz="1600" dirty="0">
              <a:solidFill>
                <a:schemeClr val="bg1"/>
              </a:solidFill>
            </a:endParaRPr>
          </a:p>
        </p:txBody>
      </p:sp>
      <p:sp>
        <p:nvSpPr>
          <p:cNvPr id="13" name="文本框 12"/>
          <p:cNvSpPr txBox="1"/>
          <p:nvPr/>
        </p:nvSpPr>
        <p:spPr>
          <a:xfrm>
            <a:off x="2623321" y="5790179"/>
            <a:ext cx="1384300" cy="338554"/>
          </a:xfrm>
          <a:prstGeom prst="rect">
            <a:avLst/>
          </a:prstGeom>
          <a:noFill/>
        </p:spPr>
        <p:txBody>
          <a:bodyPr wrap="square" rtlCol="0">
            <a:spAutoFit/>
          </a:bodyPr>
          <a:lstStyle/>
          <a:p>
            <a:r>
              <a:rPr lang="zh-CN" altLang="en-US" sz="1600" dirty="0">
                <a:solidFill>
                  <a:schemeClr val="bg1"/>
                </a:solidFill>
              </a:rPr>
              <a:t>培训日期：</a:t>
            </a:r>
            <a:endParaRPr lang="zh-CN" altLang="en-US" sz="1600" dirty="0">
              <a:solidFill>
                <a:schemeClr val="bg1"/>
              </a:solidFill>
            </a:endParaRPr>
          </a:p>
        </p:txBody>
      </p:sp>
      <p:sp>
        <p:nvSpPr>
          <p:cNvPr id="14" name="等腰三角形 13"/>
          <p:cNvSpPr/>
          <p:nvPr/>
        </p:nvSpPr>
        <p:spPr>
          <a:xfrm>
            <a:off x="6654800" y="5069266"/>
            <a:ext cx="1529581" cy="111760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flipV="1">
            <a:off x="7801429" y="5415389"/>
            <a:ext cx="1057866" cy="77293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flipV="1">
            <a:off x="7953829" y="6304389"/>
            <a:ext cx="1057866" cy="772938"/>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a:off x="8511901" y="5578160"/>
            <a:ext cx="819109" cy="59848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a:off x="8760316" y="6307470"/>
            <a:ext cx="819109" cy="59848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flipV="1">
            <a:off x="9329528" y="6261513"/>
            <a:ext cx="819109" cy="598488"/>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b="27550"/>
          <a:stretch>
            <a:fillRect/>
          </a:stretch>
        </p:blipFill>
        <p:spPr>
          <a:xfrm>
            <a:off x="0" y="966391"/>
            <a:ext cx="12192000" cy="5891609"/>
          </a:xfrm>
          <a:prstGeom prst="rect">
            <a:avLst/>
          </a:prstGeom>
        </p:spPr>
      </p:pic>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5325"/>
            <a:ext cx="264687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安全的价值观</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8" name="矩形 7"/>
          <p:cNvSpPr/>
          <p:nvPr/>
        </p:nvSpPr>
        <p:spPr>
          <a:xfrm>
            <a:off x="7610490" y="2507734"/>
            <a:ext cx="2339102" cy="461665"/>
          </a:xfrm>
          <a:prstGeom prst="rect">
            <a:avLst/>
          </a:prstGeom>
        </p:spPr>
        <p:txBody>
          <a:bodyPr wrap="none">
            <a:spAutoFit/>
          </a:bodyPr>
          <a:lstStyle/>
          <a:p>
            <a:pPr algn="ctr"/>
            <a:r>
              <a:rPr lang="zh-CN" altLang="en-US" sz="2400" b="1" dirty="0">
                <a:solidFill>
                  <a:srgbClr val="012061"/>
                </a:solidFill>
                <a:latin typeface="微软雅黑" panose="020B0503020204020204" pitchFamily="34" charset="-122"/>
                <a:ea typeface="微软雅黑" panose="020B0503020204020204" pitchFamily="34" charset="-122"/>
              </a:rPr>
              <a:t>安全的两大功能</a:t>
            </a:r>
            <a:endParaRPr lang="zh-CN" altLang="en-US" sz="2400" dirty="0">
              <a:solidFill>
                <a:srgbClr val="012061"/>
              </a:solidFill>
              <a:latin typeface="微软雅黑" panose="020B0503020204020204" pitchFamily="34" charset="-122"/>
              <a:ea typeface="微软雅黑" panose="020B0503020204020204" pitchFamily="34" charset="-122"/>
            </a:endParaRPr>
          </a:p>
        </p:txBody>
      </p:sp>
      <p:sp>
        <p:nvSpPr>
          <p:cNvPr id="11" name="椭圆 10"/>
          <p:cNvSpPr/>
          <p:nvPr/>
        </p:nvSpPr>
        <p:spPr>
          <a:xfrm>
            <a:off x="6731000" y="3691592"/>
            <a:ext cx="1282700" cy="1282700"/>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9410700" y="3691592"/>
            <a:ext cx="1282700" cy="1282700"/>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815146" y="4141410"/>
            <a:ext cx="1114408"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减少损失</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9494846" y="4148276"/>
            <a:ext cx="1114408"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增加价值</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5" name="加号 14"/>
          <p:cNvSpPr/>
          <p:nvPr/>
        </p:nvSpPr>
        <p:spPr>
          <a:xfrm>
            <a:off x="8374054" y="4038600"/>
            <a:ext cx="609600" cy="609600"/>
          </a:xfrm>
          <a:prstGeom prst="mathPlus">
            <a:avLst>
              <a:gd name="adj1" fmla="val 6853"/>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5325"/>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安全人本观</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12909" b="15974"/>
          <a:stretch>
            <a:fillRect/>
          </a:stretch>
        </p:blipFill>
        <p:spPr>
          <a:xfrm>
            <a:off x="0" y="1074737"/>
            <a:ext cx="12192000" cy="5783263"/>
          </a:xfrm>
          <a:prstGeom prst="rect">
            <a:avLst/>
          </a:prstGeom>
        </p:spPr>
      </p:pic>
      <p:sp>
        <p:nvSpPr>
          <p:cNvPr id="10" name="矩形 9"/>
          <p:cNvSpPr/>
          <p:nvPr/>
        </p:nvSpPr>
        <p:spPr>
          <a:xfrm>
            <a:off x="0" y="2810668"/>
            <a:ext cx="12192000" cy="2311400"/>
          </a:xfrm>
          <a:prstGeom prst="rect">
            <a:avLst/>
          </a:prstGeom>
          <a:solidFill>
            <a:srgbClr val="012061">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310896" y="3735535"/>
            <a:ext cx="3570208"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生命是一切价值的承载体</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5092281"/>
            <a:ext cx="12192000" cy="1765719"/>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98786" y="2527300"/>
            <a:ext cx="11185214" cy="1625600"/>
          </a:xfrm>
          <a:prstGeom prst="rect">
            <a:avLst/>
          </a:prstGeom>
          <a:noFill/>
          <a:ln w="25400">
            <a:solidFill>
              <a:srgbClr val="012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08356"/>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安全纪律观</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2689" b="11482"/>
          <a:stretch>
            <a:fillRect/>
          </a:stretch>
        </p:blipFill>
        <p:spPr>
          <a:xfrm>
            <a:off x="774472" y="1447800"/>
            <a:ext cx="2071325" cy="2349499"/>
          </a:xfrm>
          <a:prstGeom prst="rect">
            <a:avLst/>
          </a:prstGeom>
        </p:spPr>
      </p:pic>
      <p:sp>
        <p:nvSpPr>
          <p:cNvPr id="9" name="文本框 8"/>
          <p:cNvSpPr txBox="1"/>
          <p:nvPr/>
        </p:nvSpPr>
        <p:spPr>
          <a:xfrm>
            <a:off x="3121482" y="1756718"/>
            <a:ext cx="1564817" cy="461665"/>
          </a:xfrm>
          <a:prstGeom prst="rect">
            <a:avLst/>
          </a:prstGeom>
          <a:noFill/>
        </p:spPr>
        <p:txBody>
          <a:bodyPr wrap="square" rtlCol="0">
            <a:spAutoFit/>
          </a:bodyPr>
          <a:lstStyle/>
          <a:p>
            <a:r>
              <a:rPr lang="zh-CN" altLang="en-US" sz="2400" dirty="0">
                <a:solidFill>
                  <a:srgbClr val="012061"/>
                </a:solidFill>
                <a:latin typeface="微软雅黑" panose="020B0503020204020204" pitchFamily="34" charset="-122"/>
                <a:ea typeface="微软雅黑" panose="020B0503020204020204" pitchFamily="34" charset="-122"/>
              </a:rPr>
              <a:t>管理名言</a:t>
            </a:r>
            <a:endParaRPr lang="zh-CN" altLang="en-US" sz="2400" dirty="0">
              <a:solidFill>
                <a:srgbClr val="01206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121482" y="2836513"/>
            <a:ext cx="7533817" cy="369332"/>
          </a:xfrm>
          <a:prstGeom prst="rect">
            <a:avLst/>
          </a:prstGeom>
          <a:noFill/>
        </p:spPr>
        <p:txBody>
          <a:bodyPr wrap="square" rtlCol="0">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你的下属绝对不会做你希望的事情，他只会做你要求和检查监督的事情</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8729896" y="3466681"/>
            <a:ext cx="2865204" cy="400110"/>
          </a:xfrm>
          <a:prstGeom prst="rect">
            <a:avLst/>
          </a:prstGeom>
          <a:noFill/>
        </p:spPr>
        <p:txBody>
          <a:bodyPr wrap="square" rtlCol="0">
            <a:spAutoFit/>
          </a:bodyPr>
          <a:lstStyle/>
          <a:p>
            <a:r>
              <a:rPr lang="en-US" altLang="zh-CN" sz="2000" dirty="0">
                <a:solidFill>
                  <a:srgbClr val="012061"/>
                </a:solidFill>
                <a:latin typeface="微软雅黑" panose="020B0503020204020204" pitchFamily="34" charset="-122"/>
                <a:ea typeface="微软雅黑" panose="020B0503020204020204" pitchFamily="34" charset="-122"/>
              </a:rPr>
              <a:t>IBM </a:t>
            </a:r>
            <a:r>
              <a:rPr lang="zh-CN" altLang="en-US" sz="2000" dirty="0">
                <a:solidFill>
                  <a:srgbClr val="012061"/>
                </a:solidFill>
                <a:latin typeface="微软雅黑" panose="020B0503020204020204" pitchFamily="34" charset="-122"/>
                <a:ea typeface="微软雅黑" panose="020B0503020204020204" pitchFamily="34" charset="-122"/>
              </a:rPr>
              <a:t>董事长</a:t>
            </a:r>
            <a:r>
              <a:rPr lang="en-US" altLang="zh-CN" sz="2000" dirty="0">
                <a:solidFill>
                  <a:srgbClr val="012061"/>
                </a:solidFill>
                <a:latin typeface="微软雅黑" panose="020B0503020204020204" pitchFamily="34" charset="-122"/>
                <a:ea typeface="微软雅黑" panose="020B0503020204020204" pitchFamily="34" charset="-122"/>
              </a:rPr>
              <a:t>——</a:t>
            </a:r>
            <a:r>
              <a:rPr lang="zh-CN" altLang="en-US" sz="2000" dirty="0">
                <a:solidFill>
                  <a:srgbClr val="012061"/>
                </a:solidFill>
                <a:latin typeface="微软雅黑" panose="020B0503020204020204" pitchFamily="34" charset="-122"/>
                <a:ea typeface="微软雅黑" panose="020B0503020204020204" pitchFamily="34" charset="-122"/>
              </a:rPr>
              <a:t>郭世纳</a:t>
            </a:r>
            <a:endParaRPr lang="zh-CN" altLang="en-US" sz="2000" dirty="0">
              <a:solidFill>
                <a:srgbClr val="012061"/>
              </a:solidFill>
              <a:latin typeface="微软雅黑" panose="020B0503020204020204" pitchFamily="34" charset="-122"/>
              <a:ea typeface="微软雅黑" panose="020B0503020204020204" pitchFamily="34" charset="-122"/>
            </a:endParaRPr>
          </a:p>
        </p:txBody>
      </p:sp>
      <p:sp>
        <p:nvSpPr>
          <p:cNvPr id="13" name="Rectangle 2"/>
          <p:cNvSpPr txBox="1">
            <a:spLocks noChangeArrowheads="1"/>
          </p:cNvSpPr>
          <p:nvPr/>
        </p:nvSpPr>
        <p:spPr>
          <a:xfrm>
            <a:off x="2371880" y="5618556"/>
            <a:ext cx="7439025" cy="584775"/>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zh-CN" altLang="en-US" sz="3200" b="1" dirty="0">
                <a:solidFill>
                  <a:schemeClr val="bg1"/>
                </a:solidFill>
                <a:latin typeface="楷体_GB2312" pitchFamily="49" charset="-122"/>
                <a:ea typeface="楷体_GB2312" pitchFamily="49" charset="-122"/>
              </a:rPr>
              <a:t>不追究处罚，偏差就会普及、加重</a:t>
            </a:r>
            <a:endParaRPr lang="zh-CN" altLang="en-US" sz="3200" b="1" dirty="0">
              <a:solidFill>
                <a:schemeClr val="bg1"/>
              </a:solidFill>
              <a:latin typeface="楷体_GB2312" pitchFamily="49" charset="-122"/>
              <a:ea typeface="楷体_GB2312"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角三角形 13"/>
          <p:cNvSpPr/>
          <p:nvPr/>
        </p:nvSpPr>
        <p:spPr>
          <a:xfrm flipH="1">
            <a:off x="-549562" y="1230477"/>
            <a:ext cx="12741562" cy="56275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2856"/>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安全纪律观</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t="13389" b="22687"/>
          <a:stretch>
            <a:fillRect/>
          </a:stretch>
        </p:blipFill>
        <p:spPr>
          <a:xfrm>
            <a:off x="0" y="1400974"/>
            <a:ext cx="12192000" cy="5457027"/>
          </a:xfrm>
          <a:custGeom>
            <a:avLst/>
            <a:gdLst>
              <a:gd name="connsiteX0" fmla="*/ 3121152 w 3121152"/>
              <a:gd name="connsiteY0" fmla="*/ 0 h 1396999"/>
              <a:gd name="connsiteX1" fmla="*/ 3121152 w 3121152"/>
              <a:gd name="connsiteY1" fmla="*/ 1396999 h 1396999"/>
              <a:gd name="connsiteX2" fmla="*/ 0 w 3121152"/>
              <a:gd name="connsiteY2" fmla="*/ 1396999 h 1396999"/>
            </a:gdLst>
            <a:ahLst/>
            <a:cxnLst>
              <a:cxn ang="0">
                <a:pos x="connsiteX0" y="connsiteY0"/>
              </a:cxn>
              <a:cxn ang="0">
                <a:pos x="connsiteX1" y="connsiteY1"/>
              </a:cxn>
              <a:cxn ang="0">
                <a:pos x="connsiteX2" y="connsiteY2"/>
              </a:cxn>
            </a:cxnLst>
            <a:rect l="l" t="t" r="r" b="b"/>
            <a:pathLst>
              <a:path w="3121152" h="1396999">
                <a:moveTo>
                  <a:pt x="3121152" y="0"/>
                </a:moveTo>
                <a:lnTo>
                  <a:pt x="3121152" y="1396999"/>
                </a:lnTo>
                <a:lnTo>
                  <a:pt x="0" y="1396999"/>
                </a:lnTo>
                <a:close/>
              </a:path>
            </a:pathLst>
          </a:custGeom>
        </p:spPr>
      </p:pic>
      <p:sp>
        <p:nvSpPr>
          <p:cNvPr id="12" name="矩形 11"/>
          <p:cNvSpPr/>
          <p:nvPr/>
        </p:nvSpPr>
        <p:spPr>
          <a:xfrm>
            <a:off x="918086" y="1999734"/>
            <a:ext cx="1882247" cy="400110"/>
          </a:xfrm>
          <a:prstGeom prst="rect">
            <a:avLst/>
          </a:prstGeom>
        </p:spPr>
        <p:txBody>
          <a:bodyPr wrap="none">
            <a:spAutoFit/>
          </a:bodyPr>
          <a:lstStyle/>
          <a:p>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、安全强制观</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918086" y="2456595"/>
            <a:ext cx="6308214" cy="1289905"/>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采取强制管理的手段控制人的意愿和行为以及设备的状态，使个人的活动、行为和设备的状态等受到安全生产要求的约束，从而实现有效的安全生产管理。</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5325"/>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安全纪律观</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7160" b="33766"/>
          <a:stretch>
            <a:fillRect/>
          </a:stretch>
        </p:blipFill>
        <p:spPr>
          <a:xfrm>
            <a:off x="0" y="1111647"/>
            <a:ext cx="12192000" cy="5746353"/>
          </a:xfrm>
          <a:prstGeom prst="rect">
            <a:avLst/>
          </a:prstGeom>
        </p:spPr>
      </p:pic>
      <p:sp>
        <p:nvSpPr>
          <p:cNvPr id="11" name="矩形 10"/>
          <p:cNvSpPr/>
          <p:nvPr/>
        </p:nvSpPr>
        <p:spPr>
          <a:xfrm>
            <a:off x="4109276" y="4379384"/>
            <a:ext cx="560985" cy="560985"/>
          </a:xfrm>
          <a:prstGeom prst="rect">
            <a:avLst/>
          </a:prstGeom>
          <a:noFill/>
          <a:ln w="19050">
            <a:solidFill>
              <a:srgbClr val="012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70857" y="2674035"/>
            <a:ext cx="1882247" cy="400110"/>
          </a:xfrm>
          <a:prstGeom prst="rect">
            <a:avLst/>
          </a:prstGeom>
        </p:spPr>
        <p:txBody>
          <a:bodyPr wrap="none">
            <a:spAutoFit/>
          </a:bodyPr>
          <a:lstStyle/>
          <a:p>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、安全忠诚观</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870857" y="3160373"/>
            <a:ext cx="3518912"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服从才能执行，忠诚胜于能力</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870857" y="3723282"/>
            <a:ext cx="3518912" cy="874407"/>
          </a:xfrm>
          <a:prstGeom prst="rect">
            <a:avLst/>
          </a:prstGeom>
        </p:spPr>
        <p:txBody>
          <a:bodyPr wrap="square">
            <a:spAutoFit/>
          </a:bodyPr>
          <a:lstStyle/>
          <a:p>
            <a:pPr>
              <a:lnSpc>
                <a:spcPct val="150000"/>
              </a:lnSpc>
              <a:buSzPct val="70000"/>
              <a:buFont typeface="Wingdings" panose="05000000000000000000" pitchFamily="2" charset="2"/>
              <a:buChar char="Ø"/>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尊重自以为智商低于自己的人</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buSzPct val="70000"/>
              <a:buFont typeface="Wingdings" panose="05000000000000000000" pitchFamily="2" charset="2"/>
              <a:buChar char="Ø"/>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遵从您以为不正确的游戏规则</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4506167" y="4776275"/>
            <a:ext cx="328188" cy="328188"/>
          </a:xfrm>
          <a:prstGeom prst="rect">
            <a:avLst/>
          </a:prstGeom>
          <a:noFill/>
          <a:ln w="19050">
            <a:solidFill>
              <a:srgbClr val="012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a:off x="0" y="2432957"/>
            <a:ext cx="2630313" cy="0"/>
          </a:xfrm>
          <a:prstGeom prst="line">
            <a:avLst/>
          </a:prstGeom>
          <a:ln w="22225">
            <a:solidFill>
              <a:srgbClr val="01206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3106294" y="2266094"/>
            <a:ext cx="711200" cy="711200"/>
          </a:xfrm>
          <a:prstGeom prst="ellipse">
            <a:avLst/>
          </a:prstGeom>
          <a:noFill/>
          <a:ln w="1905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502274" y="2266094"/>
            <a:ext cx="711200" cy="711200"/>
          </a:xfrm>
          <a:prstGeom prst="ellipse">
            <a:avLst/>
          </a:prstGeom>
          <a:noFill/>
          <a:ln w="1905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898254" y="2266094"/>
            <a:ext cx="711200" cy="711200"/>
          </a:xfrm>
          <a:prstGeom prst="ellipse">
            <a:avLst/>
          </a:prstGeom>
          <a:noFill/>
          <a:ln w="1905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5325"/>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安全责任观</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6" name="圆: 空心 5"/>
          <p:cNvSpPr/>
          <p:nvPr/>
        </p:nvSpPr>
        <p:spPr>
          <a:xfrm>
            <a:off x="1741714" y="2621694"/>
            <a:ext cx="2022482" cy="2022482"/>
          </a:xfrm>
          <a:prstGeom prst="donut">
            <a:avLst>
              <a:gd name="adj" fmla="val 11230"/>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圆: 空心 6"/>
          <p:cNvSpPr/>
          <p:nvPr/>
        </p:nvSpPr>
        <p:spPr>
          <a:xfrm>
            <a:off x="5084759" y="2621694"/>
            <a:ext cx="2022482" cy="2022482"/>
          </a:xfrm>
          <a:prstGeom prst="donut">
            <a:avLst>
              <a:gd name="adj" fmla="val 11230"/>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圆: 空心 7"/>
          <p:cNvSpPr/>
          <p:nvPr/>
        </p:nvSpPr>
        <p:spPr>
          <a:xfrm>
            <a:off x="8427804" y="2621694"/>
            <a:ext cx="2022482" cy="2022482"/>
          </a:xfrm>
          <a:prstGeom prst="donut">
            <a:avLst>
              <a:gd name="adj" fmla="val 11230"/>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矩形 11"/>
          <p:cNvSpPr/>
          <p:nvPr/>
        </p:nvSpPr>
        <p:spPr>
          <a:xfrm>
            <a:off x="2275901" y="3410625"/>
            <a:ext cx="954107"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预防观</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5618946" y="3410625"/>
            <a:ext cx="954107"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细节观</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8961991" y="3432880"/>
            <a:ext cx="954107"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奉献观</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3253895" y="2421639"/>
            <a:ext cx="411144" cy="400110"/>
          </a:xfrm>
          <a:prstGeom prst="rect">
            <a:avLst/>
          </a:prstGeom>
          <a:noFill/>
        </p:spPr>
        <p:txBody>
          <a:bodyPr wrap="square" rtlCol="0">
            <a:spAutoFit/>
          </a:bodyPr>
          <a:lstStyle/>
          <a:p>
            <a:pPr algn="ctr"/>
            <a:r>
              <a:rPr lang="en-US" altLang="zh-CN" sz="2000" dirty="0">
                <a:solidFill>
                  <a:schemeClr val="tx1">
                    <a:lumMod val="85000"/>
                    <a:lumOff val="15000"/>
                  </a:schemeClr>
                </a:solidFill>
                <a:latin typeface="Arial" panose="020B0604020202020204" pitchFamily="34" charset="0"/>
                <a:cs typeface="Arial" panose="020B0604020202020204" pitchFamily="34" charset="0"/>
              </a:rPr>
              <a:t>1</a:t>
            </a:r>
            <a:endParaRPr lang="zh-CN" altLang="en-US"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6" name="文本框 15"/>
          <p:cNvSpPr txBox="1"/>
          <p:nvPr/>
        </p:nvSpPr>
        <p:spPr>
          <a:xfrm>
            <a:off x="6663273" y="2421639"/>
            <a:ext cx="411144" cy="400110"/>
          </a:xfrm>
          <a:prstGeom prst="rect">
            <a:avLst/>
          </a:prstGeom>
          <a:noFill/>
        </p:spPr>
        <p:txBody>
          <a:bodyPr wrap="square" rtlCol="0">
            <a:spAutoFit/>
          </a:bodyPr>
          <a:lstStyle/>
          <a:p>
            <a:pPr algn="ctr"/>
            <a:r>
              <a:rPr lang="en-US" altLang="zh-CN" sz="2000" dirty="0">
                <a:solidFill>
                  <a:schemeClr val="tx1">
                    <a:lumMod val="85000"/>
                    <a:lumOff val="15000"/>
                  </a:schemeClr>
                </a:solidFill>
                <a:latin typeface="Arial" panose="020B0604020202020204" pitchFamily="34" charset="0"/>
                <a:cs typeface="Arial" panose="020B0604020202020204" pitchFamily="34" charset="0"/>
              </a:rPr>
              <a:t>2</a:t>
            </a:r>
            <a:endParaRPr lang="zh-CN" altLang="en-US"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7" name="文本框 16"/>
          <p:cNvSpPr txBox="1"/>
          <p:nvPr/>
        </p:nvSpPr>
        <p:spPr>
          <a:xfrm>
            <a:off x="10048282" y="2421639"/>
            <a:ext cx="411144" cy="400110"/>
          </a:xfrm>
          <a:prstGeom prst="rect">
            <a:avLst/>
          </a:prstGeom>
          <a:noFill/>
        </p:spPr>
        <p:txBody>
          <a:bodyPr wrap="square" rtlCol="0">
            <a:spAutoFit/>
          </a:bodyPr>
          <a:lstStyle/>
          <a:p>
            <a:pPr algn="ctr"/>
            <a:r>
              <a:rPr lang="en-US" altLang="zh-CN" sz="2000" dirty="0">
                <a:solidFill>
                  <a:schemeClr val="tx1">
                    <a:lumMod val="85000"/>
                    <a:lumOff val="15000"/>
                  </a:schemeClr>
                </a:solidFill>
                <a:latin typeface="Arial" panose="020B0604020202020204" pitchFamily="34" charset="0"/>
                <a:cs typeface="Arial" panose="020B0604020202020204" pitchFamily="34" charset="0"/>
              </a:rPr>
              <a:t>3</a:t>
            </a:r>
            <a:endParaRPr lang="zh-CN" altLang="en-US" sz="2000" dirty="0">
              <a:solidFill>
                <a:schemeClr val="tx1">
                  <a:lumMod val="85000"/>
                  <a:lumOff val="1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5325"/>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安全责任观</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pic>
        <p:nvPicPr>
          <p:cNvPr id="1026" name="Picture 2" descr="https://timgsa.baidu.com/timg?image&amp;quality=80&amp;size=b9999_10000&amp;sec=1526984784998&amp;di=16fa9aeafe3a4dcde4c2565ba96bd475&amp;imgtype=jpg&amp;src=http%3A%2F%2Fimg2.imgtn.bdimg.com%2Fit%2Fu%3D3949899147%2C2668541393%26fm%3D214%26gp%3D0.jpg"/>
          <p:cNvPicPr>
            <a:picLocks noChangeAspect="1" noChangeArrowheads="1"/>
          </p:cNvPicPr>
          <p:nvPr/>
        </p:nvPicPr>
        <p:blipFill rotWithShape="1">
          <a:blip r:embed="rId1">
            <a:extLst>
              <a:ext uri="{28A0092B-C50C-407E-A947-70E740481C1C}">
                <a14:useLocalDpi xmlns:a14="http://schemas.microsoft.com/office/drawing/2010/main" val="0"/>
              </a:ext>
            </a:extLst>
          </a:blip>
          <a:srcRect l="5999" r="6001"/>
          <a:stretch>
            <a:fillRect/>
          </a:stretch>
        </p:blipFill>
        <p:spPr bwMode="auto">
          <a:xfrm flipH="1">
            <a:off x="7296150" y="337618"/>
            <a:ext cx="4895850" cy="6520382"/>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870857" y="2097315"/>
            <a:ext cx="6464300" cy="21082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70857" y="2097315"/>
            <a:ext cx="2236510" cy="2108200"/>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47303" y="2439938"/>
            <a:ext cx="2053714" cy="1422954"/>
          </a:xfrm>
          <a:prstGeom prst="rect">
            <a:avLst/>
          </a:prstGeom>
        </p:spPr>
        <p:txBody>
          <a:bodyPr wrap="square">
            <a:spAutoFit/>
          </a:bodyPr>
          <a:lstStyle/>
          <a:p>
            <a:pPr>
              <a:lnSpc>
                <a:spcPct val="150000"/>
              </a:lnSpc>
              <a:spcBef>
                <a:spcPct val="40000"/>
              </a:spcBef>
              <a:spcAft>
                <a:spcPct val="20000"/>
              </a:spcAft>
              <a:defRPr/>
            </a:pPr>
            <a:r>
              <a:rPr lang="zh-CN" altLang="en-US" sz="2000" b="1" dirty="0">
                <a:solidFill>
                  <a:schemeClr val="bg1"/>
                </a:solidFill>
                <a:latin typeface="微软雅黑" panose="020B0503020204020204" pitchFamily="34" charset="-122"/>
                <a:ea typeface="微软雅黑" panose="020B0503020204020204" pitchFamily="34" charset="-122"/>
              </a:rPr>
              <a:t>战国时期思想家、政治家、教育家荀况</a:t>
            </a:r>
            <a:r>
              <a:rPr lang="en-US" altLang="zh-CN" sz="2000" b="1" dirty="0">
                <a:solidFill>
                  <a:schemeClr val="bg1"/>
                </a:solidFill>
                <a:latin typeface="微软雅黑" panose="020B0503020204020204" pitchFamily="34" charset="-122"/>
                <a:ea typeface="微软雅黑" panose="020B0503020204020204" pitchFamily="34" charset="-122"/>
              </a:rPr>
              <a:t>:</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4281037" y="2439938"/>
            <a:ext cx="1903186" cy="1289905"/>
          </a:xfrm>
          <a:prstGeom prst="rect">
            <a:avLst/>
          </a:prstGeom>
        </p:spPr>
        <p:txBody>
          <a:bodyPr wrap="square">
            <a:spAutoFit/>
          </a:bodyPr>
          <a:lstStyle/>
          <a:p>
            <a:pPr algn="ctr">
              <a:lnSpc>
                <a:spcPct val="150000"/>
              </a:lnSpc>
              <a:defRPr/>
            </a:pPr>
            <a:r>
              <a:rPr lang="zh-CN" altLang="en-US" dirty="0">
                <a:solidFill>
                  <a:schemeClr val="bg1"/>
                </a:solidFill>
                <a:latin typeface="微软雅黑" panose="020B0503020204020204" pitchFamily="34" charset="-122"/>
                <a:ea typeface="微软雅黑" panose="020B0503020204020204" pitchFamily="34" charset="-122"/>
              </a:rPr>
              <a:t>先其未然谓之防</a:t>
            </a:r>
            <a:endParaRPr lang="zh-CN" altLang="en-US" dirty="0">
              <a:solidFill>
                <a:schemeClr val="bg1"/>
              </a:solidFill>
              <a:latin typeface="微软雅黑" panose="020B0503020204020204" pitchFamily="34" charset="-122"/>
              <a:ea typeface="微软雅黑" panose="020B0503020204020204" pitchFamily="34" charset="-122"/>
            </a:endParaRPr>
          </a:p>
          <a:p>
            <a:pPr algn="ctr">
              <a:lnSpc>
                <a:spcPct val="150000"/>
              </a:lnSpc>
              <a:defRPr/>
            </a:pPr>
            <a:r>
              <a:rPr lang="zh-CN" altLang="en-US" dirty="0">
                <a:solidFill>
                  <a:schemeClr val="bg1"/>
                </a:solidFill>
                <a:latin typeface="微软雅黑" panose="020B0503020204020204" pitchFamily="34" charset="-122"/>
                <a:ea typeface="微软雅黑" panose="020B0503020204020204" pitchFamily="34" charset="-122"/>
              </a:rPr>
              <a:t>发而止之谓其救</a:t>
            </a:r>
            <a:endParaRPr lang="zh-CN" altLang="en-US" dirty="0">
              <a:solidFill>
                <a:schemeClr val="bg1"/>
              </a:solidFill>
              <a:latin typeface="微软雅黑" panose="020B0503020204020204" pitchFamily="34" charset="-122"/>
              <a:ea typeface="微软雅黑" panose="020B0503020204020204" pitchFamily="34" charset="-122"/>
            </a:endParaRPr>
          </a:p>
          <a:p>
            <a:pPr algn="ctr">
              <a:lnSpc>
                <a:spcPct val="150000"/>
              </a:lnSpc>
              <a:defRPr/>
            </a:pPr>
            <a:r>
              <a:rPr lang="zh-CN" altLang="en-US" dirty="0">
                <a:solidFill>
                  <a:schemeClr val="bg1"/>
                </a:solidFill>
                <a:latin typeface="微软雅黑" panose="020B0503020204020204" pitchFamily="34" charset="-122"/>
                <a:ea typeface="微软雅黑" panose="020B0503020204020204" pitchFamily="34" charset="-122"/>
              </a:rPr>
              <a:t>行而责之谓之戒</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2554031" y="5057747"/>
            <a:ext cx="3262432" cy="400110"/>
          </a:xfrm>
          <a:prstGeom prst="rect">
            <a:avLst/>
          </a:prstGeom>
        </p:spPr>
        <p:txBody>
          <a:bodyPr wrap="none">
            <a:spAutoFit/>
          </a:bodyPr>
          <a:lstStyle/>
          <a:p>
            <a:pPr algn="ctr"/>
            <a:r>
              <a:rPr lang="zh-CN" altLang="en-US" sz="2000" b="1" dirty="0">
                <a:solidFill>
                  <a:srgbClr val="012061"/>
                </a:solidFill>
                <a:latin typeface="微软雅黑" panose="020B0503020204020204" pitchFamily="34" charset="-122"/>
                <a:ea typeface="微软雅黑" panose="020B0503020204020204" pitchFamily="34" charset="-122"/>
              </a:rPr>
              <a:t>防为上，救次之，戒为下。</a:t>
            </a:r>
            <a:endParaRPr lang="zh-CN" altLang="en-US" sz="2000" dirty="0">
              <a:solidFill>
                <a:srgbClr val="012061"/>
              </a:solidFill>
              <a:latin typeface="微软雅黑" panose="020B0503020204020204" pitchFamily="34" charset="-122"/>
              <a:ea typeface="微软雅黑" panose="020B0503020204020204" pitchFamily="34" charset="-122"/>
            </a:endParaRPr>
          </a:p>
        </p:txBody>
      </p:sp>
      <p:sp>
        <p:nvSpPr>
          <p:cNvPr id="13" name="矩形 12"/>
          <p:cNvSpPr/>
          <p:nvPr/>
        </p:nvSpPr>
        <p:spPr>
          <a:xfrm>
            <a:off x="962025" y="2209800"/>
            <a:ext cx="6257925" cy="18859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707266"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3</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endPar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5657415" y="48571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道</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glitter pattern="hexagon"/>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381000"/>
            <a:ext cx="8077200" cy="1206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879600"/>
            <a:ext cx="9906000" cy="1206500"/>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3429000"/>
            <a:ext cx="6832600" cy="1206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51395" y="784195"/>
            <a:ext cx="6340197"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老子说：“道”生一，一生二，二生三，三生万物”。</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651395" y="2282795"/>
            <a:ext cx="8905002"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易经说：无极生太极，太极生两仪，两仪生四象，四象生八卦，八卦生万物。</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651395" y="3551605"/>
            <a:ext cx="6092305" cy="961289"/>
          </a:xfrm>
          <a:prstGeom prst="rect">
            <a:avLst/>
          </a:prstGeom>
        </p:spPr>
        <p:txBody>
          <a:bodyPr wrap="square">
            <a:spAutoFit/>
          </a:bodyPr>
          <a:lstStyle/>
          <a:p>
            <a:pP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“道”是指天地‘始”，而更重要的是“天”和“人”的运动规律。 </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4114800" y="5207516"/>
            <a:ext cx="8077200" cy="1206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559300" y="5610711"/>
            <a:ext cx="6288901"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安全之道：就是指蕴藏在人、机、料、法、环中的规律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19150" y="17399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flipV="1">
            <a:off x="1675892" y="15113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3575050" y="17399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flipV="1">
            <a:off x="4458779" y="15113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6330950" y="17399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flipV="1">
            <a:off x="7201185" y="15113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9086850" y="17399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flipV="1">
            <a:off x="9943592" y="15113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1731438" y="151130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1</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13" name="文本框 12"/>
          <p:cNvSpPr txBox="1"/>
          <p:nvPr/>
        </p:nvSpPr>
        <p:spPr>
          <a:xfrm>
            <a:off x="4514325" y="151130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2</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14" name="文本框 13"/>
          <p:cNvSpPr txBox="1"/>
          <p:nvPr/>
        </p:nvSpPr>
        <p:spPr>
          <a:xfrm>
            <a:off x="7256731" y="151130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3</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15" name="文本框 14"/>
          <p:cNvSpPr txBox="1"/>
          <p:nvPr/>
        </p:nvSpPr>
        <p:spPr>
          <a:xfrm>
            <a:off x="9999138" y="151130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4</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16" name="矩形 15"/>
          <p:cNvSpPr/>
          <p:nvPr/>
        </p:nvSpPr>
        <p:spPr>
          <a:xfrm>
            <a:off x="819150" y="38608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575050" y="38608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330950" y="38608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9086850" y="3860800"/>
            <a:ext cx="2273300" cy="1181100"/>
          </a:xfrm>
          <a:prstGeom prst="rect">
            <a:avLst/>
          </a:prstGeom>
          <a:noFill/>
          <a:ln w="2540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a:off x="1675892" y="48006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等腰三角形 21"/>
          <p:cNvSpPr/>
          <p:nvPr/>
        </p:nvSpPr>
        <p:spPr>
          <a:xfrm>
            <a:off x="4458778" y="48006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等腰三角形 22"/>
          <p:cNvSpPr/>
          <p:nvPr/>
        </p:nvSpPr>
        <p:spPr>
          <a:xfrm>
            <a:off x="7187692" y="48006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等腰三角形 23"/>
          <p:cNvSpPr/>
          <p:nvPr/>
        </p:nvSpPr>
        <p:spPr>
          <a:xfrm>
            <a:off x="9945181" y="4800600"/>
            <a:ext cx="559816" cy="4826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p:cNvSpPr txBox="1"/>
          <p:nvPr/>
        </p:nvSpPr>
        <p:spPr>
          <a:xfrm>
            <a:off x="1731438" y="489579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5</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6" name="文本框 25"/>
          <p:cNvSpPr txBox="1"/>
          <p:nvPr/>
        </p:nvSpPr>
        <p:spPr>
          <a:xfrm>
            <a:off x="4505552" y="489579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6</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7" name="文本框 26"/>
          <p:cNvSpPr txBox="1"/>
          <p:nvPr/>
        </p:nvSpPr>
        <p:spPr>
          <a:xfrm>
            <a:off x="7243238" y="4911605"/>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7</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8" name="文本框 27"/>
          <p:cNvSpPr txBox="1"/>
          <p:nvPr/>
        </p:nvSpPr>
        <p:spPr>
          <a:xfrm>
            <a:off x="10007827" y="4902080"/>
            <a:ext cx="448723"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8</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9" name="矩形 28"/>
          <p:cNvSpPr/>
          <p:nvPr/>
        </p:nvSpPr>
        <p:spPr>
          <a:xfrm>
            <a:off x="1347299" y="2216210"/>
            <a:ext cx="1217000"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冰山理论</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4106405" y="2216330"/>
            <a:ext cx="121058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木桶理论</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6875798" y="2216210"/>
            <a:ext cx="121058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蛙水效应</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9498653" y="2216210"/>
            <a:ext cx="146706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需求层次论</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1094025" y="4189968"/>
            <a:ext cx="172354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事故倾向理论</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4124618" y="4189968"/>
            <a:ext cx="121058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破窗理论</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6863890" y="4189968"/>
            <a:ext cx="121058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跳蚤原理</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6" name="矩形 35"/>
          <p:cNvSpPr/>
          <p:nvPr/>
        </p:nvSpPr>
        <p:spPr>
          <a:xfrm>
            <a:off x="9626894" y="4189968"/>
            <a:ext cx="1210589"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栅栏理论</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3630"/>
            <a:ext cx="12192000" cy="3131456"/>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9473217" y="56848"/>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7965697" y="438755"/>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458177" y="820662"/>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950657" y="1202569"/>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443137" y="1584476"/>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935617" y="1966383"/>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28097" y="2348291"/>
            <a:ext cx="914400" cy="9144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641843" y="2451548"/>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1</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17" name="文本框 16"/>
          <p:cNvSpPr txBox="1"/>
          <p:nvPr/>
        </p:nvSpPr>
        <p:spPr>
          <a:xfrm>
            <a:off x="2154011" y="2069640"/>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2</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18" name="文本框 17"/>
          <p:cNvSpPr txBox="1"/>
          <p:nvPr/>
        </p:nvSpPr>
        <p:spPr>
          <a:xfrm>
            <a:off x="3661531" y="1687733"/>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3</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19" name="文本框 18"/>
          <p:cNvSpPr txBox="1"/>
          <p:nvPr/>
        </p:nvSpPr>
        <p:spPr>
          <a:xfrm>
            <a:off x="5169051" y="1305826"/>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4</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0" name="文本框 19"/>
          <p:cNvSpPr txBox="1"/>
          <p:nvPr/>
        </p:nvSpPr>
        <p:spPr>
          <a:xfrm>
            <a:off x="6676571" y="923919"/>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5</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1" name="文本框 20"/>
          <p:cNvSpPr txBox="1"/>
          <p:nvPr/>
        </p:nvSpPr>
        <p:spPr>
          <a:xfrm>
            <a:off x="8184091" y="542012"/>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6</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2" name="文本框 21"/>
          <p:cNvSpPr txBox="1"/>
          <p:nvPr/>
        </p:nvSpPr>
        <p:spPr>
          <a:xfrm>
            <a:off x="9691611" y="160105"/>
            <a:ext cx="47761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7</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3" name="矩形 22"/>
          <p:cNvSpPr/>
          <p:nvPr/>
        </p:nvSpPr>
        <p:spPr>
          <a:xfrm>
            <a:off x="542094" y="3453796"/>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义</a:t>
            </a:r>
            <a:endParaRPr lang="zh-CN" altLang="en-US" sz="3200" b="1" spc="300" dirty="0">
              <a:solidFill>
                <a:schemeClr val="accent2"/>
              </a:solidFill>
              <a:latin typeface="微软雅黑" panose="020B0503020204020204" pitchFamily="34" charset="-122"/>
              <a:ea typeface="微软雅黑" panose="020B0503020204020204" pitchFamily="34" charset="-122"/>
            </a:endParaRPr>
          </a:p>
        </p:txBody>
      </p:sp>
      <p:sp>
        <p:nvSpPr>
          <p:cNvPr id="24" name="矩形 23"/>
          <p:cNvSpPr/>
          <p:nvPr/>
        </p:nvSpPr>
        <p:spPr>
          <a:xfrm>
            <a:off x="2055662" y="3131456"/>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观</a:t>
            </a:r>
            <a:endParaRPr lang="zh-CN" altLang="en-US" sz="3200" b="1" spc="300" dirty="0">
              <a:solidFill>
                <a:schemeClr val="accent2"/>
              </a:solidFill>
              <a:latin typeface="微软雅黑" panose="020B0503020204020204" pitchFamily="34" charset="-122"/>
              <a:ea typeface="微软雅黑" panose="020B0503020204020204" pitchFamily="34" charset="-122"/>
            </a:endParaRPr>
          </a:p>
        </p:txBody>
      </p:sp>
      <p:sp>
        <p:nvSpPr>
          <p:cNvPr id="25" name="矩形 24"/>
          <p:cNvSpPr/>
          <p:nvPr/>
        </p:nvSpPr>
        <p:spPr>
          <a:xfrm>
            <a:off x="3564582" y="2742596"/>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道</a:t>
            </a:r>
            <a:endParaRPr lang="zh-CN" altLang="en-US" sz="3200" b="1" spc="300" dirty="0">
              <a:solidFill>
                <a:schemeClr val="accent2"/>
              </a:solidFill>
              <a:latin typeface="微软雅黑" panose="020B0503020204020204" pitchFamily="34" charset="-122"/>
              <a:ea typeface="微软雅黑" panose="020B0503020204020204" pitchFamily="34" charset="-122"/>
            </a:endParaRPr>
          </a:p>
        </p:txBody>
      </p:sp>
      <p:sp>
        <p:nvSpPr>
          <p:cNvPr id="26" name="矩形 25"/>
          <p:cNvSpPr/>
          <p:nvPr/>
        </p:nvSpPr>
        <p:spPr>
          <a:xfrm>
            <a:off x="5070702" y="2319263"/>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器</a:t>
            </a:r>
            <a:endParaRPr lang="zh-CN" altLang="en-US" sz="3200" b="1" spc="300" dirty="0">
              <a:solidFill>
                <a:schemeClr val="accent2"/>
              </a:solidFill>
              <a:latin typeface="微软雅黑" panose="020B0503020204020204" pitchFamily="34" charset="-122"/>
              <a:ea typeface="微软雅黑" panose="020B0503020204020204" pitchFamily="34" charset="-122"/>
            </a:endParaRPr>
          </a:p>
        </p:txBody>
      </p:sp>
      <p:sp>
        <p:nvSpPr>
          <p:cNvPr id="27" name="矩形 26"/>
          <p:cNvSpPr/>
          <p:nvPr/>
        </p:nvSpPr>
        <p:spPr>
          <a:xfrm>
            <a:off x="6576822" y="2006903"/>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底</a:t>
            </a:r>
            <a:endParaRPr lang="zh-CN" altLang="en-US" sz="3200" b="1" spc="300" dirty="0">
              <a:solidFill>
                <a:schemeClr val="accent2"/>
              </a:solidFill>
              <a:latin typeface="微软雅黑" panose="020B0503020204020204" pitchFamily="34" charset="-122"/>
              <a:ea typeface="微软雅黑" panose="020B0503020204020204" pitchFamily="34" charset="-122"/>
            </a:endParaRPr>
          </a:p>
        </p:txBody>
      </p:sp>
      <p:sp>
        <p:nvSpPr>
          <p:cNvPr id="28" name="矩形 27"/>
          <p:cNvSpPr/>
          <p:nvPr/>
        </p:nvSpPr>
        <p:spPr>
          <a:xfrm>
            <a:off x="8082942" y="1621367"/>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痛</a:t>
            </a:r>
            <a:endParaRPr lang="zh-CN" altLang="en-US" sz="3200" b="1" spc="300" dirty="0">
              <a:solidFill>
                <a:schemeClr val="accent2"/>
              </a:solidFill>
              <a:latin typeface="微软雅黑" panose="020B0503020204020204" pitchFamily="34" charset="-122"/>
              <a:ea typeface="微软雅黑" panose="020B0503020204020204" pitchFamily="34" charset="-122"/>
            </a:endParaRPr>
          </a:p>
        </p:txBody>
      </p:sp>
      <p:sp>
        <p:nvSpPr>
          <p:cNvPr id="29" name="矩形 28"/>
          <p:cNvSpPr/>
          <p:nvPr/>
        </p:nvSpPr>
        <p:spPr>
          <a:xfrm>
            <a:off x="9591862" y="1185939"/>
            <a:ext cx="677108" cy="2785378"/>
          </a:xfrm>
          <a:prstGeom prst="rect">
            <a:avLst/>
          </a:prstGeom>
        </p:spPr>
        <p:txBody>
          <a:bodyPr vert="eaVert"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r>
              <a:rPr lang="zh-CN" altLang="en-US" sz="3200" b="1" spc="300" dirty="0">
                <a:solidFill>
                  <a:schemeClr val="accent2"/>
                </a:solidFill>
                <a:latin typeface="微软雅黑" panose="020B0503020204020204" pitchFamily="34" charset="-122"/>
                <a:ea typeface="微软雅黑" panose="020B0503020204020204" pitchFamily="34" charset="-122"/>
              </a:rPr>
              <a:t>术</a:t>
            </a:r>
            <a:endParaRPr lang="zh-CN" altLang="en-US" sz="3200" b="1" spc="300" dirty="0">
              <a:solidFill>
                <a:schemeClr val="accent2"/>
              </a:solidFill>
              <a:latin typeface="微软雅黑" panose="020B0503020204020204" pitchFamily="34" charset="-122"/>
              <a:ea typeface="微软雅黑" panose="020B0503020204020204" pitchFamily="34" charset="-122"/>
            </a:endParaRPr>
          </a:p>
        </p:txBody>
      </p:sp>
      <p:pic>
        <p:nvPicPr>
          <p:cNvPr id="35" name="图片 34"/>
          <p:cNvPicPr>
            <a:picLocks noChangeAspect="1"/>
          </p:cNvPicPr>
          <p:nvPr/>
        </p:nvPicPr>
        <p:blipFill>
          <a:blip r:embed="rId1">
            <a:extLst>
              <a:ext uri="{28A0092B-C50C-407E-A947-70E740481C1C}">
                <a14:useLocalDpi xmlns:a14="http://schemas.microsoft.com/office/drawing/2010/main" val="0"/>
              </a:ext>
            </a:extLst>
          </a:blip>
          <a:srcRect l="3095" t="2621" r="5751" b="58205"/>
          <a:stretch>
            <a:fillRect/>
          </a:stretch>
        </p:blipFill>
        <p:spPr>
          <a:xfrm>
            <a:off x="0" y="3726544"/>
            <a:ext cx="12192000" cy="3131456"/>
          </a:xfrm>
          <a:custGeom>
            <a:avLst/>
            <a:gdLst>
              <a:gd name="connsiteX0" fmla="*/ 12192000 w 12192000"/>
              <a:gd name="connsiteY0" fmla="*/ 0 h 3131456"/>
              <a:gd name="connsiteX1" fmla="*/ 12192000 w 12192000"/>
              <a:gd name="connsiteY1" fmla="*/ 3131456 h 3131456"/>
              <a:gd name="connsiteX2" fmla="*/ 0 w 12192000"/>
              <a:gd name="connsiteY2" fmla="*/ 3131456 h 3131456"/>
            </a:gdLst>
            <a:ahLst/>
            <a:cxnLst>
              <a:cxn ang="0">
                <a:pos x="connsiteX0" y="connsiteY0"/>
              </a:cxn>
              <a:cxn ang="0">
                <a:pos x="connsiteX1" y="connsiteY1"/>
              </a:cxn>
              <a:cxn ang="0">
                <a:pos x="connsiteX2" y="connsiteY2"/>
              </a:cxn>
            </a:cxnLst>
            <a:rect l="l" t="t" r="r" b="b"/>
            <a:pathLst>
              <a:path w="12192000" h="3131456">
                <a:moveTo>
                  <a:pt x="12192000" y="0"/>
                </a:moveTo>
                <a:lnTo>
                  <a:pt x="12192000" y="3131456"/>
                </a:lnTo>
                <a:lnTo>
                  <a:pt x="0" y="3131456"/>
                </a:lnTo>
                <a:close/>
              </a:path>
            </a:pathLst>
          </a:custGeom>
        </p:spPr>
      </p:pic>
      <p:sp>
        <p:nvSpPr>
          <p:cNvPr id="36" name="文本框 35"/>
          <p:cNvSpPr txBox="1"/>
          <p:nvPr/>
        </p:nvSpPr>
        <p:spPr>
          <a:xfrm>
            <a:off x="1195956" y="452492"/>
            <a:ext cx="2208174" cy="830997"/>
          </a:xfrm>
          <a:prstGeom prst="rect">
            <a:avLst/>
          </a:prstGeom>
          <a:noFill/>
        </p:spPr>
        <p:txBody>
          <a:bodyPr wrap="squar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目录</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37" name="矩形 36"/>
          <p:cNvSpPr/>
          <p:nvPr/>
        </p:nvSpPr>
        <p:spPr>
          <a:xfrm>
            <a:off x="951906" y="526222"/>
            <a:ext cx="122067" cy="791778"/>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995873"/>
            <a:ext cx="12192000" cy="3505200"/>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冰山理论</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5" name="直角三角形 4"/>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4" descr="1113480244"/>
          <p:cNvPicPr>
            <a:picLocks noChangeAspect="1" noChangeArrowheads="1"/>
          </p:cNvPicPr>
          <p:nvPr/>
        </p:nvPicPr>
        <p:blipFill rotWithShape="1">
          <a:blip r:embed="rId1">
            <a:extLst>
              <a:ext uri="{28A0092B-C50C-407E-A947-70E740481C1C}">
                <a14:useLocalDpi xmlns:a14="http://schemas.microsoft.com/office/drawing/2010/main" val="0"/>
              </a:ext>
            </a:extLst>
          </a:blip>
          <a:srcRect l="1" t="2540" r="1507" b="3595"/>
          <a:stretch>
            <a:fillRect/>
          </a:stretch>
        </p:blipFill>
        <p:spPr bwMode="auto">
          <a:xfrm>
            <a:off x="7678057" y="1619155"/>
            <a:ext cx="3802742" cy="4258635"/>
          </a:xfrm>
          <a:prstGeom prst="rect">
            <a:avLst/>
          </a:prstGeom>
          <a:noFill/>
          <a:ln>
            <a:noFill/>
          </a:ln>
          <a:effectLst>
            <a:outerShdw blurRad="10414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870857" y="2688022"/>
            <a:ext cx="6096000" cy="2120902"/>
          </a:xfrm>
          <a:prstGeom prst="rect">
            <a:avLst/>
          </a:prstGeom>
        </p:spPr>
        <p:txBody>
          <a:bodyPr>
            <a:spAutoFit/>
          </a:bodyPr>
          <a:lstStyle/>
          <a:p>
            <a:pPr algn="just">
              <a:lnSpc>
                <a:spcPct val="150000"/>
              </a:lnSpc>
            </a:pPr>
            <a:r>
              <a:rPr lang="en-US" altLang="zh-CN" dirty="0">
                <a:solidFill>
                  <a:schemeClr val="bg1"/>
                </a:solidFill>
                <a:latin typeface="微软雅黑" panose="020B0503020204020204" pitchFamily="34" charset="-122"/>
                <a:ea typeface="微软雅黑" panose="020B0503020204020204" pitchFamily="34" charset="-122"/>
              </a:rPr>
              <a:t>1895</a:t>
            </a:r>
            <a:r>
              <a:rPr lang="zh-CN" altLang="en-US" dirty="0">
                <a:solidFill>
                  <a:schemeClr val="bg1"/>
                </a:solidFill>
                <a:latin typeface="微软雅黑" panose="020B0503020204020204" pitchFamily="34" charset="-122"/>
                <a:ea typeface="微软雅黑" panose="020B0503020204020204" pitchFamily="34" charset="-122"/>
              </a:rPr>
              <a:t>年，心理学家弗洛伊德与布罗伊尔合作发表</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歇斯底里研究</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，提出了著名的“冰山理论”：人的心理就像海上的冰山一样，露出来的仅仅是其中的小部分，绝大部分处于海面之下，处于无意识状态。而正是这看不见的冰山下的巨大的底部，在某种程度上决定人类的行为。</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冰山理论</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5" name="直角三角形 4"/>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descr="fulliceber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98461" y="2070850"/>
            <a:ext cx="5493539"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8404670" y="2465450"/>
            <a:ext cx="2081120" cy="29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4" rIns="91392" bIns="45694" anchor="ctr" anchorCtr="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5000"/>
              </a:spcBef>
            </a:pPr>
            <a:r>
              <a:rPr lang="zh-CN" altLang="en-US" sz="1200" b="1" dirty="0">
                <a:solidFill>
                  <a:srgbClr val="C00000"/>
                </a:solidFill>
                <a:ea typeface="黑体" panose="02010609060101010101" pitchFamily="49" charset="-122"/>
              </a:rPr>
              <a:t>死亡、重伤</a:t>
            </a:r>
            <a:endParaRPr lang="zh-CN" altLang="en-US" sz="1200" b="1" dirty="0">
              <a:solidFill>
                <a:srgbClr val="C00000"/>
              </a:solidFill>
              <a:ea typeface="黑体" panose="02010609060101010101" pitchFamily="49" charset="-122"/>
            </a:endParaRPr>
          </a:p>
        </p:txBody>
      </p:sp>
      <p:sp>
        <p:nvSpPr>
          <p:cNvPr id="8" name="Rectangle 6"/>
          <p:cNvSpPr>
            <a:spLocks noChangeArrowheads="1"/>
          </p:cNvSpPr>
          <p:nvPr/>
        </p:nvSpPr>
        <p:spPr bwMode="auto">
          <a:xfrm>
            <a:off x="8404670" y="4288115"/>
            <a:ext cx="2081120" cy="29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4" rIns="91392" bIns="45694" anchor="ctr" anchorCtr="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20000"/>
              </a:lnSpc>
              <a:spcBef>
                <a:spcPct val="5000"/>
              </a:spcBef>
            </a:pPr>
            <a:r>
              <a:rPr lang="zh-CN" altLang="en-US" sz="1200" b="1" dirty="0">
                <a:solidFill>
                  <a:srgbClr val="C00000"/>
                </a:solidFill>
                <a:ea typeface="黑体" panose="02010609060101010101" pitchFamily="49" charset="-122"/>
              </a:rPr>
              <a:t>不安全行为和状况</a:t>
            </a:r>
            <a:endParaRPr lang="zh-CN" altLang="en-US" sz="1200" b="1" dirty="0">
              <a:solidFill>
                <a:srgbClr val="C00000"/>
              </a:solidFill>
              <a:ea typeface="黑体" panose="02010609060101010101" pitchFamily="49" charset="-122"/>
            </a:endParaRPr>
          </a:p>
        </p:txBody>
      </p:sp>
      <p:sp>
        <p:nvSpPr>
          <p:cNvPr id="9" name="矩形 8"/>
          <p:cNvSpPr/>
          <p:nvPr/>
        </p:nvSpPr>
        <p:spPr>
          <a:xfrm>
            <a:off x="418260" y="2368549"/>
            <a:ext cx="5841554" cy="2120902"/>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安全管理中也同样适用“冰山理论”。任何违章、违规行为不是出了事故暴露出来才存在的。从安全角度讲，露出海平面的是事故，海平面以下是隐患</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风险）。而规章、制度也只是浮在水面的部分，起决定作用的还是人的思想和情感。因此安全生产在手中，更要在心中。</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0" y="5266486"/>
            <a:ext cx="12192000" cy="1591513"/>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矩形 10"/>
          <p:cNvSpPr/>
          <p:nvPr/>
        </p:nvSpPr>
        <p:spPr>
          <a:xfrm>
            <a:off x="418260" y="5635476"/>
            <a:ext cx="11341940" cy="874407"/>
          </a:xfrm>
          <a:prstGeom prst="rect">
            <a:avLst/>
          </a:prstGeom>
        </p:spPr>
        <p:txBody>
          <a:bodyPr wrap="square">
            <a:spAutoFit/>
          </a:bodyPr>
          <a:lstStyle/>
          <a:p>
            <a:pPr algn="just">
              <a:lnSpc>
                <a:spcPct val="150000"/>
              </a:lnSpc>
              <a:buClr>
                <a:srgbClr val="0000CC"/>
              </a:buClr>
            </a:pPr>
            <a:r>
              <a:rPr lang="zh-CN" altLang="en-US" dirty="0">
                <a:solidFill>
                  <a:schemeClr val="bg1"/>
                </a:solidFill>
                <a:latin typeface="微软雅黑" panose="020B0503020204020204" pitchFamily="34" charset="-122"/>
                <a:ea typeface="微软雅黑" panose="020B0503020204020204" pitchFamily="34" charset="-122"/>
              </a:rPr>
              <a:t>“冰山理论“给我们的启示是：安全管理必须突破水面上的八分之一，不能流于形式、浮在表面，真正做到纵向到底、横向到边、深度入心。</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木桶理论</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6" name="矩形 5"/>
          <p:cNvSpPr/>
          <p:nvPr/>
        </p:nvSpPr>
        <p:spPr>
          <a:xfrm>
            <a:off x="667657" y="2438738"/>
            <a:ext cx="6096000" cy="2953950"/>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企业管理中有个著名的木桶理论，即，一只木桶能够装多少水取决于木桶中最短的一块木桶的长度，而不是最长的那块。这个理论还可以延伸一下，一只木桶能够装多少水，不仅取决于每一块木板的长度，还取决于木板间的结合是否紧密。如果木板间存在缝隙，或者缝隙很大，同样无法装满水，甚至一滴水都没有。木桶的底板是基础，桶箍是关键，而最短木板决定了能容水的最大容量 。 </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7" name="Picture 5" descr="2008040315095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03357" y="1619250"/>
            <a:ext cx="585657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4" descr="0130000017342412267138891638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02291" y="1406172"/>
            <a:ext cx="4208935" cy="4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929347" y="2340820"/>
            <a:ext cx="5830442" cy="369332"/>
          </a:xfrm>
          <a:prstGeom prst="rect">
            <a:avLst/>
          </a:prstGeom>
        </p:spPr>
        <p:txBody>
          <a:bodyPr wrap="square">
            <a:spAutoFit/>
          </a:bodyPr>
          <a:lstStyle/>
          <a:p>
            <a:pPr>
              <a:buClr>
                <a:srgbClr val="0000CC"/>
              </a:buClr>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木桶理论”给我们的启示是：当前我们安全管理中，</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1081536" y="3229304"/>
            <a:ext cx="444500" cy="444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619908" y="3229304"/>
            <a:ext cx="444500" cy="444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95235" y="3248354"/>
            <a:ext cx="417102"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短</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1633607" y="3248354"/>
            <a:ext cx="417102"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板</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1081536" y="3673804"/>
            <a:ext cx="1604357" cy="0"/>
          </a:xfrm>
          <a:prstGeom prst="line">
            <a:avLst/>
          </a:prstGeom>
          <a:ln>
            <a:solidFill>
              <a:srgbClr val="012061"/>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158280" y="3248354"/>
            <a:ext cx="417102"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是</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2768917" y="3248354"/>
            <a:ext cx="4833374" cy="369332"/>
          </a:xfrm>
          <a:prstGeom prst="rect">
            <a:avLst/>
          </a:prstGeom>
        </p:spPr>
        <p:txBody>
          <a:bodyPr wrap="square">
            <a:spAutoFit/>
          </a:bodyPr>
          <a:lstStyle/>
          <a:p>
            <a:pPr>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安全技术、风险识别、安全教育、安全行为。</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1081536" y="3989240"/>
            <a:ext cx="444500" cy="444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619908" y="3989240"/>
            <a:ext cx="444500" cy="444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095235" y="4008290"/>
            <a:ext cx="415498"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底</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1633607" y="4008290"/>
            <a:ext cx="417102"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板</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1081536" y="4433740"/>
            <a:ext cx="1604357" cy="0"/>
          </a:xfrm>
          <a:prstGeom prst="line">
            <a:avLst/>
          </a:prstGeom>
          <a:ln>
            <a:solidFill>
              <a:srgbClr val="012061"/>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2158280" y="4008290"/>
            <a:ext cx="417102"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是</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2768917" y="4008290"/>
            <a:ext cx="1114408" cy="369332"/>
          </a:xfrm>
          <a:prstGeom prst="rect">
            <a:avLst/>
          </a:prstGeom>
        </p:spPr>
        <p:txBody>
          <a:bodyPr wrap="square">
            <a:spAutoFit/>
          </a:bodyPr>
          <a:lstStyle/>
          <a:p>
            <a:pPr>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安全原则</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1081536" y="4878240"/>
            <a:ext cx="444500" cy="444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619908" y="4878240"/>
            <a:ext cx="444500" cy="444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095235" y="4897290"/>
            <a:ext cx="417102"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桶</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1633607" y="4897290"/>
            <a:ext cx="417102"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箍</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1081536" y="5322740"/>
            <a:ext cx="1604357" cy="0"/>
          </a:xfrm>
          <a:prstGeom prst="line">
            <a:avLst/>
          </a:prstGeom>
          <a:ln>
            <a:solidFill>
              <a:srgbClr val="012061"/>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158280" y="4897290"/>
            <a:ext cx="417102"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是</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2768917" y="4915824"/>
            <a:ext cx="2276585" cy="369332"/>
          </a:xfrm>
          <a:prstGeom prst="rect">
            <a:avLst/>
          </a:prstGeom>
        </p:spPr>
        <p:txBody>
          <a:bodyPr wrap="square">
            <a:spAutoFit/>
          </a:bodyPr>
          <a:lstStyle/>
          <a:p>
            <a:pPr>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规章制度、操作规程</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木桶理论</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90500" y="2565400"/>
            <a:ext cx="7340600" cy="3022600"/>
          </a:xfrm>
          <a:prstGeom prst="rect">
            <a:avLst/>
          </a:prstGeom>
          <a:noFill/>
          <a:ln w="1905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矩形 9"/>
          <p:cNvSpPr/>
          <p:nvPr/>
        </p:nvSpPr>
        <p:spPr>
          <a:xfrm>
            <a:off x="0" y="2400300"/>
            <a:ext cx="7340600" cy="3022600"/>
          </a:xfrm>
          <a:prstGeom prst="rect">
            <a:avLst/>
          </a:prstGeom>
          <a:solidFill>
            <a:srgbClr val="012061"/>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蛙水效应</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6" name="矩形 5"/>
          <p:cNvSpPr/>
          <p:nvPr/>
        </p:nvSpPr>
        <p:spPr>
          <a:xfrm>
            <a:off x="406400" y="3058898"/>
            <a:ext cx="6718300" cy="1705403"/>
          </a:xfrm>
          <a:prstGeom prst="rect">
            <a:avLst/>
          </a:prstGeom>
        </p:spPr>
        <p:txBody>
          <a:bodyPr wrap="square">
            <a:spAutoFit/>
          </a:bodyPr>
          <a:lstStyle/>
          <a:p>
            <a:pPr algn="just">
              <a:lnSpc>
                <a:spcPct val="150000"/>
              </a:lnSpc>
              <a:buClr>
                <a:srgbClr val="0000CC"/>
              </a:buClr>
            </a:pPr>
            <a:r>
              <a:rPr lang="zh-CN" altLang="en-US" dirty="0">
                <a:solidFill>
                  <a:schemeClr val="bg1"/>
                </a:solidFill>
                <a:latin typeface="微软雅黑" panose="020B0503020204020204" pitchFamily="34" charset="-122"/>
                <a:ea typeface="微软雅黑" panose="020B0503020204020204" pitchFamily="34" charset="-122"/>
              </a:rPr>
              <a:t>十九世纪末，美国康奈尔大学曾进行过一次著名的实验。把一只青蛙放进热水里，青蛙会马上跳出来，但当把它放在凉水里慢慢加热时，青蛙因丧失了温度变化的敏感性，因未及时奋力跃出逃脱危险，只得最终毙命。这就是有名的“蛙水效应”实验。</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267" t="2551" r="4700" b="3645"/>
          <a:stretch>
            <a:fillRect/>
          </a:stretch>
        </p:blipFill>
        <p:spPr>
          <a:xfrm>
            <a:off x="7632700" y="1920382"/>
            <a:ext cx="4495800" cy="3731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49354" y="1994278"/>
            <a:ext cx="5304455" cy="3782895"/>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事故发生后也存在一个蛙水效应。事故发生后，大家对于安全生产的敏感性、重视程度都会大幅度提高，但一般三年之后，这种影响便会逐渐消失。要想确保安全，就必须警钟长鸣，就不能随着时间的流逝自我麻木。</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“蛙水效应”给我们的启示是：在熟悉的环境进行风险识别</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难在渐变的环境中进行风险识别</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更难。</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8" name="Group 3"/>
          <p:cNvGrpSpPr/>
          <p:nvPr/>
        </p:nvGrpSpPr>
        <p:grpSpPr bwMode="auto">
          <a:xfrm>
            <a:off x="6238193" y="2660968"/>
            <a:ext cx="5759450" cy="2449513"/>
            <a:chOff x="0" y="0"/>
            <a:chExt cx="5032" cy="3116"/>
          </a:xfrm>
        </p:grpSpPr>
        <p:sp>
          <p:nvSpPr>
            <p:cNvPr id="9" name="Oval 4"/>
            <p:cNvSpPr>
              <a:spLocks noChangeArrowheads="1"/>
            </p:cNvSpPr>
            <p:nvPr/>
          </p:nvSpPr>
          <p:spPr bwMode="auto">
            <a:xfrm>
              <a:off x="0" y="0"/>
              <a:ext cx="5032" cy="2872"/>
            </a:xfrm>
            <a:prstGeom prst="ellipse">
              <a:avLst/>
            </a:prstGeom>
            <a:solidFill>
              <a:srgbClr val="FFFFCC"/>
            </a:solidFill>
            <a:ln w="12700">
              <a:solidFill>
                <a:schemeClr val="tx1"/>
              </a:solidFill>
              <a:round/>
            </a:ln>
          </p:spPr>
          <p:txBody>
            <a:bodyPr wrap="none" lIns="91406" tIns="45705" rIns="91406" bIns="45705"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zh-CN" sz="2400">
                <a:latin typeface="Times New Roman" panose="02020603050405020304" pitchFamily="18" charset="0"/>
                <a:ea typeface="黑体" panose="02010609060101010101" pitchFamily="49" charset="-122"/>
              </a:endParaRPr>
            </a:p>
          </p:txBody>
        </p:sp>
        <p:sp>
          <p:nvSpPr>
            <p:cNvPr id="10" name="AutoShape 5"/>
            <p:cNvSpPr>
              <a:spLocks noChangeArrowheads="1"/>
            </p:cNvSpPr>
            <p:nvPr/>
          </p:nvSpPr>
          <p:spPr bwMode="auto">
            <a:xfrm>
              <a:off x="740" y="380"/>
              <a:ext cx="1011" cy="609"/>
            </a:xfrm>
            <a:prstGeom prst="hexagon">
              <a:avLst>
                <a:gd name="adj" fmla="val 41479"/>
                <a:gd name="vf" fmla="val 115470"/>
              </a:avLst>
            </a:prstGeom>
            <a:solidFill>
              <a:srgbClr val="FFFF66"/>
            </a:solidFill>
            <a:ln w="12700">
              <a:solidFill>
                <a:schemeClr val="tx1"/>
              </a:solidFill>
              <a:miter lim="800000"/>
            </a:ln>
          </p:spPr>
          <p:txBody>
            <a:bodyPr wrap="none" lIns="90457" tIns="44435" rIns="90457" bIns="44435" anchor="ctr"/>
            <a:lstStyle>
              <a:lvl1pPr defTabSz="762000" eaLnBrk="0" hangingPunct="0">
                <a:defRPr>
                  <a:solidFill>
                    <a:schemeClr val="tx1"/>
                  </a:solidFill>
                  <a:latin typeface="Arial" panose="020B0604020202020204" pitchFamily="34" charset="0"/>
                  <a:ea typeface="宋体" panose="02010600030101010101" pitchFamily="2" charset="-122"/>
                </a:defRPr>
              </a:lvl1pPr>
              <a:lvl2pPr marL="742950" indent="-285750" defTabSz="762000" eaLnBrk="0" hangingPunct="0">
                <a:defRPr>
                  <a:solidFill>
                    <a:schemeClr val="tx1"/>
                  </a:solidFill>
                  <a:latin typeface="Arial" panose="020B0604020202020204" pitchFamily="34" charset="0"/>
                  <a:ea typeface="宋体" panose="02010600030101010101" pitchFamily="2" charset="-122"/>
                </a:defRPr>
              </a:lvl2pPr>
              <a:lvl3pPr marL="1143000" indent="-228600" defTabSz="762000" eaLnBrk="0" hangingPunct="0">
                <a:defRPr>
                  <a:solidFill>
                    <a:schemeClr val="tx1"/>
                  </a:solidFill>
                  <a:latin typeface="Arial" panose="020B0604020202020204" pitchFamily="34" charset="0"/>
                  <a:ea typeface="宋体" panose="02010600030101010101" pitchFamily="2" charset="-122"/>
                </a:defRPr>
              </a:lvl3pPr>
              <a:lvl4pPr marL="1600200" indent="-228600" defTabSz="762000" eaLnBrk="0" hangingPunct="0">
                <a:defRPr>
                  <a:solidFill>
                    <a:schemeClr val="tx1"/>
                  </a:solidFill>
                  <a:latin typeface="Arial" panose="020B0604020202020204" pitchFamily="34" charset="0"/>
                  <a:ea typeface="宋体" panose="02010600030101010101" pitchFamily="2" charset="-122"/>
                </a:defRPr>
              </a:lvl4pPr>
              <a:lvl5pPr marL="2057400" indent="-228600" defTabSz="762000" eaLnBrk="0" hangingPunct="0">
                <a:defRPr>
                  <a:solidFill>
                    <a:schemeClr val="tx1"/>
                  </a:solidFill>
                  <a:latin typeface="Arial" panose="020B060402020202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200" b="1">
                  <a:solidFill>
                    <a:srgbClr val="FF3300"/>
                  </a:solidFill>
                  <a:latin typeface="Futura Medium"/>
                </a:rPr>
                <a:t>危险因素</a:t>
              </a:r>
              <a:r>
                <a:rPr lang="en-US" altLang="zh-CN" sz="1200" b="1">
                  <a:solidFill>
                    <a:srgbClr val="FF3300"/>
                  </a:solidFill>
                  <a:latin typeface="Futura Medium"/>
                </a:rPr>
                <a:t>/</a:t>
              </a:r>
              <a:endParaRPr lang="en-US" altLang="zh-CN" sz="1200" b="1">
                <a:solidFill>
                  <a:srgbClr val="FF3300"/>
                </a:solidFill>
                <a:latin typeface="Futura Medium"/>
              </a:endParaRPr>
            </a:p>
            <a:p>
              <a:pPr algn="ctr"/>
              <a:r>
                <a:rPr lang="zh-CN" altLang="en-US" sz="1200" b="1">
                  <a:solidFill>
                    <a:srgbClr val="FF3300"/>
                  </a:solidFill>
                  <a:latin typeface="Futura Medium"/>
                </a:rPr>
                <a:t>风险</a:t>
              </a:r>
              <a:endParaRPr lang="en-US" altLang="zh-CN" sz="1200" b="1">
                <a:solidFill>
                  <a:srgbClr val="FF0000"/>
                </a:solidFill>
                <a:latin typeface="Futura Medium"/>
                <a:ea typeface="黑体" panose="02010609060101010101" pitchFamily="49" charset="-122"/>
              </a:endParaRPr>
            </a:p>
          </p:txBody>
        </p:sp>
        <p:grpSp>
          <p:nvGrpSpPr>
            <p:cNvPr id="11" name="Group 6"/>
            <p:cNvGrpSpPr/>
            <p:nvPr/>
          </p:nvGrpSpPr>
          <p:grpSpPr bwMode="auto">
            <a:xfrm>
              <a:off x="1658" y="282"/>
              <a:ext cx="739" cy="1093"/>
              <a:chOff x="0" y="0"/>
              <a:chExt cx="739" cy="1093"/>
            </a:xfrm>
          </p:grpSpPr>
          <p:sp>
            <p:nvSpPr>
              <p:cNvPr id="50" name="Rectangle 7"/>
              <p:cNvSpPr>
                <a:spLocks noChangeArrowheads="1"/>
              </p:cNvSpPr>
              <p:nvPr/>
            </p:nvSpPr>
            <p:spPr bwMode="auto">
              <a:xfrm>
                <a:off x="0" y="0"/>
                <a:ext cx="739" cy="1093"/>
              </a:xfrm>
              <a:prstGeom prst="rect">
                <a:avLst/>
              </a:prstGeom>
              <a:solidFill>
                <a:srgbClr val="FFA27C"/>
              </a:solidFill>
              <a:ln w="12700">
                <a:solidFill>
                  <a:srgbClr val="FC0128"/>
                </a:solidFill>
                <a:miter lim="800000"/>
              </a:ln>
              <a:effectLst>
                <a:prstShdw prst="shdw17" dist="17961" dir="2700000">
                  <a:srgbClr val="970118"/>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useBgFill="1">
            <p:nvSpPr>
              <p:cNvPr id="51" name="Oval 8"/>
              <p:cNvSpPr>
                <a:spLocks noChangeArrowheads="1"/>
              </p:cNvSpPr>
              <p:nvPr/>
            </p:nvSpPr>
            <p:spPr bwMode="auto">
              <a:xfrm>
                <a:off x="166" y="358"/>
                <a:ext cx="118" cy="96"/>
              </a:xfrm>
              <a:prstGeom prst="ellipse">
                <a:avLst/>
              </a:prstGeom>
              <a:ln w="12700">
                <a:solidFill>
                  <a:srgbClr val="FC0128"/>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useBgFill="1">
            <p:nvSpPr>
              <p:cNvPr id="52" name="Oval 9"/>
              <p:cNvSpPr>
                <a:spLocks noChangeArrowheads="1"/>
              </p:cNvSpPr>
              <p:nvPr/>
            </p:nvSpPr>
            <p:spPr bwMode="auto">
              <a:xfrm>
                <a:off x="38" y="641"/>
                <a:ext cx="246" cy="201"/>
              </a:xfrm>
              <a:prstGeom prst="ellipse">
                <a:avLst/>
              </a:prstGeom>
              <a:ln w="12700">
                <a:solidFill>
                  <a:srgbClr val="FC0128"/>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useBgFill="1">
            <p:nvSpPr>
              <p:cNvPr id="53" name="Oval 10"/>
              <p:cNvSpPr>
                <a:spLocks noChangeArrowheads="1"/>
              </p:cNvSpPr>
              <p:nvPr/>
            </p:nvSpPr>
            <p:spPr bwMode="auto">
              <a:xfrm>
                <a:off x="166" y="955"/>
                <a:ext cx="118" cy="98"/>
              </a:xfrm>
              <a:prstGeom prst="ellipse">
                <a:avLst/>
              </a:prstGeom>
              <a:ln w="12700">
                <a:solidFill>
                  <a:srgbClr val="FC0128"/>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grpSp>
        <p:grpSp>
          <p:nvGrpSpPr>
            <p:cNvPr id="12" name="Group 11"/>
            <p:cNvGrpSpPr/>
            <p:nvPr/>
          </p:nvGrpSpPr>
          <p:grpSpPr bwMode="auto">
            <a:xfrm>
              <a:off x="2042" y="531"/>
              <a:ext cx="737" cy="1091"/>
              <a:chOff x="0" y="0"/>
              <a:chExt cx="737" cy="1091"/>
            </a:xfrm>
          </p:grpSpPr>
          <p:sp>
            <p:nvSpPr>
              <p:cNvPr id="44" name="Rectangle 12"/>
              <p:cNvSpPr>
                <a:spLocks noChangeArrowheads="1"/>
              </p:cNvSpPr>
              <p:nvPr/>
            </p:nvSpPr>
            <p:spPr bwMode="auto">
              <a:xfrm>
                <a:off x="0" y="0"/>
                <a:ext cx="737" cy="1091"/>
              </a:xfrm>
              <a:prstGeom prst="rect">
                <a:avLst/>
              </a:prstGeom>
              <a:solidFill>
                <a:srgbClr val="C1CEFF"/>
              </a:solidFill>
              <a:ln w="12700">
                <a:solidFill>
                  <a:srgbClr val="114FFB"/>
                </a:solidFill>
                <a:miter lim="800000"/>
              </a:ln>
              <a:effectLst>
                <a:prstShdw prst="shdw17" dist="17961" dir="2700000">
                  <a:srgbClr val="0A2F97"/>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45" name="Oval 13"/>
              <p:cNvSpPr>
                <a:spLocks noChangeArrowheads="1"/>
              </p:cNvSpPr>
              <p:nvPr/>
            </p:nvSpPr>
            <p:spPr bwMode="auto">
              <a:xfrm>
                <a:off x="244" y="426"/>
                <a:ext cx="203" cy="167"/>
              </a:xfrm>
              <a:prstGeom prst="ellipse">
                <a:avLst/>
              </a:prstGeom>
              <a:solidFill>
                <a:srgbClr val="FFA27C"/>
              </a:solidFill>
              <a:ln w="12700">
                <a:solidFill>
                  <a:srgbClr val="114FFB"/>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46" name="Oval 14"/>
              <p:cNvSpPr>
                <a:spLocks noChangeArrowheads="1"/>
              </p:cNvSpPr>
              <p:nvPr/>
            </p:nvSpPr>
            <p:spPr bwMode="auto">
              <a:xfrm>
                <a:off x="65" y="893"/>
                <a:ext cx="74" cy="62"/>
              </a:xfrm>
              <a:prstGeom prst="ellipse">
                <a:avLst/>
              </a:prstGeom>
              <a:solidFill>
                <a:srgbClr val="FFA27C"/>
              </a:solidFill>
              <a:ln w="12700">
                <a:solidFill>
                  <a:srgbClr val="114FFB"/>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47" name="Oval 15"/>
              <p:cNvSpPr>
                <a:spLocks noChangeArrowheads="1"/>
              </p:cNvSpPr>
              <p:nvPr/>
            </p:nvSpPr>
            <p:spPr bwMode="auto">
              <a:xfrm>
                <a:off x="78" y="641"/>
                <a:ext cx="210" cy="167"/>
              </a:xfrm>
              <a:prstGeom prst="ellipse">
                <a:avLst/>
              </a:prstGeom>
              <a:solidFill>
                <a:srgbClr val="FFA27C"/>
              </a:solidFill>
              <a:ln w="12700">
                <a:solidFill>
                  <a:srgbClr val="114FFB"/>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48" name="Oval 16"/>
              <p:cNvSpPr>
                <a:spLocks noChangeArrowheads="1"/>
              </p:cNvSpPr>
              <p:nvPr/>
            </p:nvSpPr>
            <p:spPr bwMode="auto">
              <a:xfrm>
                <a:off x="78" y="392"/>
                <a:ext cx="76" cy="62"/>
              </a:xfrm>
              <a:prstGeom prst="ellipse">
                <a:avLst/>
              </a:prstGeom>
              <a:solidFill>
                <a:srgbClr val="FFA27C"/>
              </a:solidFill>
              <a:ln w="12700">
                <a:solidFill>
                  <a:srgbClr val="114FFB"/>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useBgFill="1">
            <p:nvSpPr>
              <p:cNvPr id="49" name="Oval 17"/>
              <p:cNvSpPr>
                <a:spLocks noChangeArrowheads="1"/>
              </p:cNvSpPr>
              <p:nvPr/>
            </p:nvSpPr>
            <p:spPr bwMode="auto">
              <a:xfrm>
                <a:off x="286" y="956"/>
                <a:ext cx="35" cy="25"/>
              </a:xfrm>
              <a:prstGeom prst="ellipse">
                <a:avLst/>
              </a:prstGeom>
              <a:ln w="12700">
                <a:solidFill>
                  <a:srgbClr val="114FFB"/>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grpSp>
        <p:sp>
          <p:nvSpPr>
            <p:cNvPr id="13" name="Rectangle 18"/>
            <p:cNvSpPr>
              <a:spLocks noChangeArrowheads="1"/>
            </p:cNvSpPr>
            <p:nvPr/>
          </p:nvSpPr>
          <p:spPr bwMode="auto">
            <a:xfrm>
              <a:off x="2480" y="783"/>
              <a:ext cx="737" cy="1093"/>
            </a:xfrm>
            <a:prstGeom prst="rect">
              <a:avLst/>
            </a:prstGeom>
            <a:solidFill>
              <a:srgbClr val="00AE00"/>
            </a:solidFill>
            <a:ln w="12700">
              <a:solidFill>
                <a:srgbClr val="00FF00"/>
              </a:solidFill>
              <a:miter lim="800000"/>
            </a:ln>
            <a:effectLst>
              <a:prstShdw prst="shdw17" dist="17961" dir="2700000">
                <a:srgbClr val="009900"/>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4" name="Oval 19"/>
            <p:cNvSpPr>
              <a:spLocks noChangeArrowheads="1"/>
            </p:cNvSpPr>
            <p:nvPr/>
          </p:nvSpPr>
          <p:spPr bwMode="auto">
            <a:xfrm>
              <a:off x="2540" y="1237"/>
              <a:ext cx="119" cy="98"/>
            </a:xfrm>
            <a:prstGeom prst="ellipse">
              <a:avLst/>
            </a:prstGeom>
            <a:solidFill>
              <a:srgbClr val="C1CEFF"/>
            </a:solidFill>
            <a:ln w="12700">
              <a:solidFill>
                <a:srgbClr val="00FF00"/>
              </a:solidFill>
              <a:round/>
            </a:ln>
            <a:effectLst>
              <a:prstShdw prst="shdw17" dist="17961" dir="2700000">
                <a:srgbClr val="009900"/>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5" name="Oval 20"/>
            <p:cNvSpPr>
              <a:spLocks noChangeArrowheads="1"/>
            </p:cNvSpPr>
            <p:nvPr/>
          </p:nvSpPr>
          <p:spPr bwMode="auto">
            <a:xfrm>
              <a:off x="2497" y="1412"/>
              <a:ext cx="205" cy="170"/>
            </a:xfrm>
            <a:prstGeom prst="ellipse">
              <a:avLst/>
            </a:prstGeom>
            <a:solidFill>
              <a:srgbClr val="C1CEFF"/>
            </a:solidFill>
            <a:ln w="12700">
              <a:solidFill>
                <a:srgbClr val="00FF00"/>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useBgFill="1">
          <p:nvSpPr>
            <p:cNvPr id="16" name="Oval 21"/>
            <p:cNvSpPr>
              <a:spLocks noChangeArrowheads="1"/>
            </p:cNvSpPr>
            <p:nvPr/>
          </p:nvSpPr>
          <p:spPr bwMode="auto">
            <a:xfrm>
              <a:off x="2625" y="1731"/>
              <a:ext cx="77" cy="66"/>
            </a:xfrm>
            <a:prstGeom prst="ellipse">
              <a:avLst/>
            </a:prstGeom>
            <a:ln w="12700">
              <a:solidFill>
                <a:srgbClr val="00FF00"/>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7" name="Rectangle 22"/>
            <p:cNvSpPr>
              <a:spLocks noChangeArrowheads="1"/>
            </p:cNvSpPr>
            <p:nvPr/>
          </p:nvSpPr>
          <p:spPr bwMode="auto">
            <a:xfrm>
              <a:off x="2805" y="1094"/>
              <a:ext cx="733" cy="1091"/>
            </a:xfrm>
            <a:prstGeom prst="rect">
              <a:avLst/>
            </a:prstGeom>
            <a:solidFill>
              <a:srgbClr val="C8FEC8"/>
            </a:solidFill>
            <a:ln w="12700">
              <a:solidFill>
                <a:srgbClr val="00DFCA"/>
              </a:solidFill>
              <a:miter lim="800000"/>
            </a:ln>
            <a:effectLst>
              <a:prstShdw prst="shdw17" dist="17961" dir="2700000">
                <a:srgbClr val="008679"/>
              </a:prst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8" name="Oval 23"/>
            <p:cNvSpPr>
              <a:spLocks noChangeArrowheads="1"/>
            </p:cNvSpPr>
            <p:nvPr/>
          </p:nvSpPr>
          <p:spPr bwMode="auto">
            <a:xfrm>
              <a:off x="2882" y="1654"/>
              <a:ext cx="198" cy="175"/>
            </a:xfrm>
            <a:prstGeom prst="ellipse">
              <a:avLst/>
            </a:prstGeom>
            <a:solidFill>
              <a:srgbClr val="00AE00"/>
            </a:solidFill>
            <a:ln w="12700">
              <a:solidFill>
                <a:srgbClr val="00DFCA"/>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useBgFill="1">
          <p:nvSpPr>
            <p:cNvPr id="19" name="Oval 24"/>
            <p:cNvSpPr>
              <a:spLocks noChangeArrowheads="1"/>
            </p:cNvSpPr>
            <p:nvPr/>
          </p:nvSpPr>
          <p:spPr bwMode="auto">
            <a:xfrm>
              <a:off x="3232" y="1417"/>
              <a:ext cx="233" cy="197"/>
            </a:xfrm>
            <a:prstGeom prst="ellipse">
              <a:avLst/>
            </a:prstGeom>
            <a:ln w="12700">
              <a:solidFill>
                <a:srgbClr val="00DFCA"/>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20" name="Line 25"/>
            <p:cNvSpPr>
              <a:spLocks noChangeShapeType="1"/>
            </p:cNvSpPr>
            <p:nvPr/>
          </p:nvSpPr>
          <p:spPr bwMode="auto">
            <a:xfrm>
              <a:off x="2930" y="1702"/>
              <a:ext cx="552" cy="340"/>
            </a:xfrm>
            <a:prstGeom prst="line">
              <a:avLst/>
            </a:prstGeom>
            <a:noFill/>
            <a:ln w="50800">
              <a:solidFill>
                <a:schemeClr val="accent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1" name="Line 26"/>
            <p:cNvSpPr>
              <a:spLocks noChangeShapeType="1"/>
            </p:cNvSpPr>
            <p:nvPr/>
          </p:nvSpPr>
          <p:spPr bwMode="auto">
            <a:xfrm>
              <a:off x="2542" y="1457"/>
              <a:ext cx="236" cy="140"/>
            </a:xfrm>
            <a:prstGeom prst="line">
              <a:avLst/>
            </a:prstGeom>
            <a:noFill/>
            <a:ln w="50800">
              <a:solidFill>
                <a:schemeClr val="accent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2" name="Line 27"/>
            <p:cNvSpPr>
              <a:spLocks noChangeShapeType="1"/>
            </p:cNvSpPr>
            <p:nvPr/>
          </p:nvSpPr>
          <p:spPr bwMode="auto">
            <a:xfrm>
              <a:off x="2167" y="1223"/>
              <a:ext cx="232" cy="133"/>
            </a:xfrm>
            <a:prstGeom prst="line">
              <a:avLst/>
            </a:prstGeom>
            <a:noFill/>
            <a:ln w="50800">
              <a:solidFill>
                <a:schemeClr val="accent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 name="Line 28"/>
            <p:cNvSpPr>
              <a:spLocks noChangeShapeType="1"/>
            </p:cNvSpPr>
            <p:nvPr/>
          </p:nvSpPr>
          <p:spPr bwMode="auto">
            <a:xfrm>
              <a:off x="1757" y="956"/>
              <a:ext cx="265" cy="160"/>
            </a:xfrm>
            <a:prstGeom prst="line">
              <a:avLst/>
            </a:prstGeom>
            <a:noFill/>
            <a:ln w="50800">
              <a:solidFill>
                <a:schemeClr val="accent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4" name="Line 29"/>
            <p:cNvSpPr>
              <a:spLocks noChangeShapeType="1"/>
            </p:cNvSpPr>
            <p:nvPr/>
          </p:nvSpPr>
          <p:spPr bwMode="auto">
            <a:xfrm>
              <a:off x="1498" y="795"/>
              <a:ext cx="140" cy="78"/>
            </a:xfrm>
            <a:prstGeom prst="line">
              <a:avLst/>
            </a:prstGeom>
            <a:noFill/>
            <a:ln w="50800">
              <a:solidFill>
                <a:schemeClr val="accent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5" name="AutoShape 30"/>
            <p:cNvSpPr>
              <a:spLocks noChangeArrowheads="1"/>
            </p:cNvSpPr>
            <p:nvPr/>
          </p:nvSpPr>
          <p:spPr bwMode="auto">
            <a:xfrm>
              <a:off x="2852" y="1724"/>
              <a:ext cx="1584" cy="816"/>
            </a:xfrm>
            <a:prstGeom prst="star16">
              <a:avLst>
                <a:gd name="adj" fmla="val 37500"/>
              </a:avLst>
            </a:prstGeom>
            <a:solidFill>
              <a:srgbClr val="FF3300"/>
            </a:solidFill>
            <a:ln w="12700">
              <a:solidFill>
                <a:schemeClr val="tx1"/>
              </a:solidFill>
              <a:miter lim="800000"/>
            </a:ln>
          </p:spPr>
          <p:txBody>
            <a:bodyPr wrap="none" lIns="109503" tIns="55543" rIns="109503" bIns="55543" anchor="ctr"/>
            <a:lstStyle>
              <a:lvl1pPr defTabSz="1089025" eaLnBrk="0" hangingPunct="0">
                <a:defRPr>
                  <a:solidFill>
                    <a:schemeClr val="tx1"/>
                  </a:solidFill>
                  <a:latin typeface="Arial" panose="020B0604020202020204" pitchFamily="34" charset="0"/>
                  <a:ea typeface="宋体" panose="02010600030101010101" pitchFamily="2" charset="-122"/>
                </a:defRPr>
              </a:lvl1pPr>
              <a:lvl2pPr marL="742950" indent="-285750" defTabSz="1089025" eaLnBrk="0" hangingPunct="0">
                <a:defRPr>
                  <a:solidFill>
                    <a:schemeClr val="tx1"/>
                  </a:solidFill>
                  <a:latin typeface="Arial" panose="020B0604020202020204" pitchFamily="34" charset="0"/>
                  <a:ea typeface="宋体" panose="02010600030101010101" pitchFamily="2" charset="-122"/>
                </a:defRPr>
              </a:lvl2pPr>
              <a:lvl3pPr marL="1143000" indent="-228600" defTabSz="1089025" eaLnBrk="0" hangingPunct="0">
                <a:defRPr>
                  <a:solidFill>
                    <a:schemeClr val="tx1"/>
                  </a:solidFill>
                  <a:latin typeface="Arial" panose="020B0604020202020204" pitchFamily="34" charset="0"/>
                  <a:ea typeface="宋体" panose="02010600030101010101" pitchFamily="2" charset="-122"/>
                </a:defRPr>
              </a:lvl3pPr>
              <a:lvl4pPr marL="1600200" indent="-228600" defTabSz="1089025" eaLnBrk="0" hangingPunct="0">
                <a:defRPr>
                  <a:solidFill>
                    <a:schemeClr val="tx1"/>
                  </a:solidFill>
                  <a:latin typeface="Arial" panose="020B0604020202020204" pitchFamily="34" charset="0"/>
                  <a:ea typeface="宋体" panose="02010600030101010101" pitchFamily="2" charset="-122"/>
                </a:defRPr>
              </a:lvl4pPr>
              <a:lvl5pPr marL="2057400" indent="-228600" defTabSz="1089025" eaLnBrk="0" hangingPunct="0">
                <a:defRPr>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b="1" dirty="0">
                  <a:latin typeface="Futura Medium"/>
                </a:rPr>
                <a:t>不希望发生的结果</a:t>
              </a:r>
              <a:endParaRPr lang="zh-CN" altLang="en-US" sz="1400" b="1" dirty="0">
                <a:latin typeface="Futura Medium"/>
              </a:endParaRPr>
            </a:p>
          </p:txBody>
        </p:sp>
        <p:sp>
          <p:nvSpPr>
            <p:cNvPr id="26" name="Rectangle 31"/>
            <p:cNvSpPr>
              <a:spLocks noChangeArrowheads="1"/>
            </p:cNvSpPr>
            <p:nvPr/>
          </p:nvSpPr>
          <p:spPr bwMode="auto">
            <a:xfrm>
              <a:off x="3996" y="661"/>
              <a:ext cx="801"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57" tIns="44435" rIns="90457" bIns="44435">
              <a:spAutoFit/>
            </a:bodyPr>
            <a:lstStyle>
              <a:lvl1pPr defTabSz="762000" eaLnBrk="0" hangingPunct="0">
                <a:defRPr>
                  <a:solidFill>
                    <a:schemeClr val="tx1"/>
                  </a:solidFill>
                  <a:latin typeface="Arial" panose="020B0604020202020204" pitchFamily="34" charset="0"/>
                  <a:ea typeface="宋体" panose="02010600030101010101" pitchFamily="2" charset="-122"/>
                </a:defRPr>
              </a:lvl1pPr>
              <a:lvl2pPr marL="742950" indent="-285750" defTabSz="762000" eaLnBrk="0" hangingPunct="0">
                <a:defRPr>
                  <a:solidFill>
                    <a:schemeClr val="tx1"/>
                  </a:solidFill>
                  <a:latin typeface="Arial" panose="020B0604020202020204" pitchFamily="34" charset="0"/>
                  <a:ea typeface="宋体" panose="02010600030101010101" pitchFamily="2" charset="-122"/>
                </a:defRPr>
              </a:lvl2pPr>
              <a:lvl3pPr marL="1143000" indent="-228600" defTabSz="762000" eaLnBrk="0" hangingPunct="0">
                <a:defRPr>
                  <a:solidFill>
                    <a:schemeClr val="tx1"/>
                  </a:solidFill>
                  <a:latin typeface="Arial" panose="020B0604020202020204" pitchFamily="34" charset="0"/>
                  <a:ea typeface="宋体" panose="02010600030101010101" pitchFamily="2" charset="-122"/>
                </a:defRPr>
              </a:lvl3pPr>
              <a:lvl4pPr marL="1600200" indent="-228600" defTabSz="762000" eaLnBrk="0" hangingPunct="0">
                <a:defRPr>
                  <a:solidFill>
                    <a:schemeClr val="tx1"/>
                  </a:solidFill>
                  <a:latin typeface="Arial" panose="020B0604020202020204" pitchFamily="34" charset="0"/>
                  <a:ea typeface="宋体" panose="02010600030101010101" pitchFamily="2" charset="-122"/>
                </a:defRPr>
              </a:lvl4pPr>
              <a:lvl5pPr marL="2057400" indent="-228600" defTabSz="762000" eaLnBrk="0" hangingPunct="0">
                <a:defRPr>
                  <a:solidFill>
                    <a:schemeClr val="tx1"/>
                  </a:solidFill>
                  <a:latin typeface="Arial" panose="020B060402020202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400" b="1" dirty="0">
                <a:solidFill>
                  <a:srgbClr val="008000"/>
                </a:solidFill>
                <a:latin typeface="Futura Medium"/>
              </a:endParaRPr>
            </a:p>
            <a:p>
              <a:r>
                <a:rPr lang="zh-CN" altLang="en-US" sz="1400" b="1" dirty="0">
                  <a:solidFill>
                    <a:srgbClr val="008000"/>
                  </a:solidFill>
                  <a:latin typeface="Futura Medium"/>
                </a:rPr>
                <a:t>工作环境 </a:t>
              </a:r>
              <a:endParaRPr lang="zh-CN" altLang="en-US" sz="1400" b="1" dirty="0">
                <a:solidFill>
                  <a:srgbClr val="008000"/>
                </a:solidFill>
                <a:latin typeface="Futura Medium"/>
              </a:endParaRPr>
            </a:p>
          </p:txBody>
        </p:sp>
        <p:sp>
          <p:nvSpPr>
            <p:cNvPr id="27" name="Text Box 32"/>
            <p:cNvSpPr txBox="1">
              <a:spLocks noChangeArrowheads="1"/>
            </p:cNvSpPr>
            <p:nvPr/>
          </p:nvSpPr>
          <p:spPr bwMode="auto">
            <a:xfrm>
              <a:off x="2793" y="417"/>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6" tIns="45705" rIns="91406" bIns="4570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b="1">
                  <a:solidFill>
                    <a:srgbClr val="008000"/>
                  </a:solidFill>
                  <a:latin typeface="Times New Roman" panose="02020603050405020304" pitchFamily="18" charset="0"/>
                </a:rPr>
                <a:t>屏障和控制</a:t>
              </a:r>
              <a:endParaRPr lang="en-US" altLang="zh-CN" sz="1400" b="1">
                <a:latin typeface="Futura Medium"/>
                <a:ea typeface="黑体" panose="02010609060101010101" pitchFamily="49" charset="-122"/>
              </a:endParaRPr>
            </a:p>
          </p:txBody>
        </p:sp>
        <p:sp>
          <p:nvSpPr>
            <p:cNvPr id="28" name="Line 33"/>
            <p:cNvSpPr>
              <a:spLocks noChangeShapeType="1"/>
            </p:cNvSpPr>
            <p:nvPr/>
          </p:nvSpPr>
          <p:spPr bwMode="auto">
            <a:xfrm flipH="1">
              <a:off x="3332" y="812"/>
              <a:ext cx="48" cy="192"/>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zh-CN" altLang="en-US"/>
            </a:p>
          </p:txBody>
        </p:sp>
        <p:sp>
          <p:nvSpPr>
            <p:cNvPr id="29" name="Line 34"/>
            <p:cNvSpPr>
              <a:spLocks noChangeShapeType="1"/>
            </p:cNvSpPr>
            <p:nvPr/>
          </p:nvSpPr>
          <p:spPr bwMode="auto">
            <a:xfrm flipH="1" flipV="1">
              <a:off x="2420" y="380"/>
              <a:ext cx="384" cy="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wrap="none" anchor="ctr">
              <a:spAutoFit/>
            </a:bodyPr>
            <a:lstStyle/>
            <a:p>
              <a:endParaRPr lang="zh-CN" altLang="en-US"/>
            </a:p>
          </p:txBody>
        </p:sp>
        <p:sp>
          <p:nvSpPr>
            <p:cNvPr id="30" name="Line 35"/>
            <p:cNvSpPr>
              <a:spLocks noChangeShapeType="1"/>
            </p:cNvSpPr>
            <p:nvPr/>
          </p:nvSpPr>
          <p:spPr bwMode="auto">
            <a:xfrm flipH="1" flipV="1">
              <a:off x="2468" y="428"/>
              <a:ext cx="336" cy="48"/>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zh-CN" altLang="en-US"/>
            </a:p>
          </p:txBody>
        </p:sp>
        <p:graphicFrame>
          <p:nvGraphicFramePr>
            <p:cNvPr id="31" name="Object 36"/>
            <p:cNvGraphicFramePr>
              <a:graphicFrameLocks noChangeAspect="1"/>
            </p:cNvGraphicFramePr>
            <p:nvPr/>
          </p:nvGraphicFramePr>
          <p:xfrm>
            <a:off x="2516" y="2396"/>
            <a:ext cx="253" cy="720"/>
          </p:xfrm>
          <a:graphic>
            <a:graphicData uri="http://schemas.openxmlformats.org/presentationml/2006/ole">
              <mc:AlternateContent xmlns:mc="http://schemas.openxmlformats.org/markup-compatibility/2006">
                <mc:Choice xmlns:v="urn:schemas-microsoft-com:vml" Requires="v">
                  <p:oleObj spid="_x0000_s1263" name="" r:id="rId1" imgW="1235075" imgH="3521075" progId="">
                    <p:embed/>
                  </p:oleObj>
                </mc:Choice>
                <mc:Fallback>
                  <p:oleObj name="" r:id="rId1" imgW="1235075" imgH="3521075" progId="">
                    <p:embed/>
                    <p:pic>
                      <p:nvPicPr>
                        <p:cNvPr id="0" name="Object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 y="2396"/>
                          <a:ext cx="253" cy="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7"/>
            <p:cNvGraphicFramePr>
              <a:graphicFrameLocks noChangeAspect="1"/>
            </p:cNvGraphicFramePr>
            <p:nvPr/>
          </p:nvGraphicFramePr>
          <p:xfrm>
            <a:off x="2015" y="2156"/>
            <a:ext cx="501" cy="960"/>
          </p:xfrm>
          <a:graphic>
            <a:graphicData uri="http://schemas.openxmlformats.org/presentationml/2006/ole">
              <mc:AlternateContent xmlns:mc="http://schemas.openxmlformats.org/markup-compatibility/2006">
                <mc:Choice xmlns:v="urn:schemas-microsoft-com:vml" Requires="v">
                  <p:oleObj spid="_x0000_s1264" name="" r:id="rId3" imgW="1676400" imgH="3216275" progId="">
                    <p:embed/>
                  </p:oleObj>
                </mc:Choice>
                <mc:Fallback>
                  <p:oleObj name="" r:id="rId3" imgW="1676400" imgH="3216275" progId="">
                    <p:embed/>
                    <p:pic>
                      <p:nvPicPr>
                        <p:cNvPr id="0"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 y="2156"/>
                          <a:ext cx="501" cy="9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38"/>
            <p:cNvGraphicFramePr>
              <a:graphicFrameLocks noChangeAspect="1"/>
            </p:cNvGraphicFramePr>
            <p:nvPr/>
          </p:nvGraphicFramePr>
          <p:xfrm>
            <a:off x="1508" y="1916"/>
            <a:ext cx="525" cy="1085"/>
          </p:xfrm>
          <a:graphic>
            <a:graphicData uri="http://schemas.openxmlformats.org/presentationml/2006/ole">
              <mc:AlternateContent xmlns:mc="http://schemas.openxmlformats.org/markup-compatibility/2006">
                <mc:Choice xmlns:v="urn:schemas-microsoft-com:vml" Requires="v">
                  <p:oleObj spid="_x0000_s1265" name="" r:id="rId5" imgW="1646555" imgH="3399155" progId="">
                    <p:embed/>
                  </p:oleObj>
                </mc:Choice>
                <mc:Fallback>
                  <p:oleObj name="" r:id="rId5" imgW="1646555" imgH="3399155" progId="">
                    <p:embed/>
                    <p:pic>
                      <p:nvPicPr>
                        <p:cNvPr id="0" name="Object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8" y="1916"/>
                          <a:ext cx="525" cy="10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9"/>
            <p:cNvGraphicFramePr>
              <a:graphicFrameLocks noChangeAspect="1"/>
            </p:cNvGraphicFramePr>
            <p:nvPr/>
          </p:nvGraphicFramePr>
          <p:xfrm>
            <a:off x="1124" y="1772"/>
            <a:ext cx="358" cy="989"/>
          </p:xfrm>
          <a:graphic>
            <a:graphicData uri="http://schemas.openxmlformats.org/presentationml/2006/ole">
              <mc:AlternateContent xmlns:mc="http://schemas.openxmlformats.org/markup-compatibility/2006">
                <mc:Choice xmlns:v="urn:schemas-microsoft-com:vml" Requires="v">
                  <p:oleObj spid="_x0000_s1266" name="" r:id="rId7" imgW="1203325" imgH="3322955" progId="">
                    <p:embed/>
                  </p:oleObj>
                </mc:Choice>
                <mc:Fallback>
                  <p:oleObj name="" r:id="rId7" imgW="1203325" imgH="3322955" progId="">
                    <p:embed/>
                    <p:pic>
                      <p:nvPicPr>
                        <p:cNvPr id="0" name="Object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4" y="1772"/>
                          <a:ext cx="358" cy="9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AutoShape 40"/>
            <p:cNvCxnSpPr>
              <a:cxnSpLocks noChangeShapeType="1"/>
              <a:endCxn id="50" idx="2"/>
            </p:cNvCxnSpPr>
            <p:nvPr/>
          </p:nvCxnSpPr>
          <p:spPr bwMode="auto">
            <a:xfrm rot="-5400000">
              <a:off x="1463" y="1207"/>
              <a:ext cx="397" cy="725"/>
            </a:xfrm>
            <a:prstGeom prst="curvedConnector3">
              <a:avLst>
                <a:gd name="adj1" fmla="val 4987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cxnSp>
        <p:sp>
          <p:nvSpPr>
            <p:cNvPr id="36" name="Line 41"/>
            <p:cNvSpPr>
              <a:spLocks noChangeShapeType="1"/>
            </p:cNvSpPr>
            <p:nvPr/>
          </p:nvSpPr>
          <p:spPr bwMode="auto">
            <a:xfrm flipV="1">
              <a:off x="1460" y="1436"/>
              <a:ext cx="192" cy="24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zh-CN" altLang="en-US"/>
            </a:p>
          </p:txBody>
        </p:sp>
        <p:sp>
          <p:nvSpPr>
            <p:cNvPr id="37" name="Line 42"/>
            <p:cNvSpPr>
              <a:spLocks noChangeShapeType="1"/>
            </p:cNvSpPr>
            <p:nvPr/>
          </p:nvSpPr>
          <p:spPr bwMode="auto">
            <a:xfrm flipV="1">
              <a:off x="1892" y="1628"/>
              <a:ext cx="192" cy="24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zh-CN" altLang="en-US"/>
            </a:p>
          </p:txBody>
        </p:sp>
        <p:sp>
          <p:nvSpPr>
            <p:cNvPr id="38" name="Line 43"/>
            <p:cNvSpPr>
              <a:spLocks noChangeShapeType="1"/>
            </p:cNvSpPr>
            <p:nvPr/>
          </p:nvSpPr>
          <p:spPr bwMode="auto">
            <a:xfrm flipV="1">
              <a:off x="2516" y="1868"/>
              <a:ext cx="192" cy="24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zh-CN" altLang="en-US"/>
            </a:p>
          </p:txBody>
        </p:sp>
        <p:sp>
          <p:nvSpPr>
            <p:cNvPr id="39" name="Line 44"/>
            <p:cNvSpPr>
              <a:spLocks noChangeShapeType="1"/>
            </p:cNvSpPr>
            <p:nvPr/>
          </p:nvSpPr>
          <p:spPr bwMode="auto">
            <a:xfrm flipV="1">
              <a:off x="2660" y="2108"/>
              <a:ext cx="192" cy="24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zh-CN" altLang="en-US"/>
            </a:p>
          </p:txBody>
        </p:sp>
        <p:sp>
          <p:nvSpPr>
            <p:cNvPr id="40" name="Line 45"/>
            <p:cNvSpPr>
              <a:spLocks noChangeShapeType="1"/>
            </p:cNvSpPr>
            <p:nvPr/>
          </p:nvSpPr>
          <p:spPr bwMode="auto">
            <a:xfrm>
              <a:off x="1460" y="2588"/>
              <a:ext cx="192" cy="9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zh-CN" altLang="en-US"/>
            </a:p>
          </p:txBody>
        </p:sp>
        <p:sp>
          <p:nvSpPr>
            <p:cNvPr id="41" name="Line 46"/>
            <p:cNvSpPr>
              <a:spLocks noChangeShapeType="1"/>
            </p:cNvSpPr>
            <p:nvPr/>
          </p:nvSpPr>
          <p:spPr bwMode="auto">
            <a:xfrm>
              <a:off x="1892" y="2684"/>
              <a:ext cx="192" cy="9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zh-CN" altLang="en-US"/>
            </a:p>
          </p:txBody>
        </p:sp>
        <p:sp>
          <p:nvSpPr>
            <p:cNvPr id="42" name="Line 47"/>
            <p:cNvSpPr>
              <a:spLocks noChangeShapeType="1"/>
            </p:cNvSpPr>
            <p:nvPr/>
          </p:nvSpPr>
          <p:spPr bwMode="auto">
            <a:xfrm>
              <a:off x="2324" y="2780"/>
              <a:ext cx="192" cy="9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zh-CN" altLang="en-US"/>
            </a:p>
          </p:txBody>
        </p:sp>
        <p:graphicFrame>
          <p:nvGraphicFramePr>
            <p:cNvPr id="43" name="Object 48"/>
            <p:cNvGraphicFramePr>
              <a:graphicFrameLocks noChangeAspect="1"/>
            </p:cNvGraphicFramePr>
            <p:nvPr/>
          </p:nvGraphicFramePr>
          <p:xfrm>
            <a:off x="1076" y="2780"/>
            <a:ext cx="384" cy="318"/>
          </p:xfrm>
          <a:graphic>
            <a:graphicData uri="http://schemas.openxmlformats.org/presentationml/2006/ole">
              <mc:AlternateContent xmlns:mc="http://schemas.openxmlformats.org/markup-compatibility/2006">
                <mc:Choice xmlns:v="urn:schemas-microsoft-com:vml" Requires="v">
                  <p:oleObj spid="_x0000_s1267" name="" r:id="rId9" imgW="1602740" imgH="1328420" progId="">
                    <p:embed/>
                  </p:oleObj>
                </mc:Choice>
                <mc:Fallback>
                  <p:oleObj name="" r:id="rId9" imgW="1602740" imgH="1328420" progId="">
                    <p:embed/>
                    <p:pic>
                      <p:nvPicPr>
                        <p:cNvPr id="0" name="Object 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6" y="2780"/>
                          <a:ext cx="384" cy="3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4" name="矩形 53"/>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蛙水效应</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5325"/>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需求层次论</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6" name="矩形 5"/>
          <p:cNvSpPr/>
          <p:nvPr/>
        </p:nvSpPr>
        <p:spPr>
          <a:xfrm>
            <a:off x="664483" y="2079025"/>
            <a:ext cx="5431517" cy="3367397"/>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马斯洛在</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1943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提出了需求层次论，这种理论认为，人类动机的发展和需要的满足有密切的关系，需要的层次有高低的不同，共</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层。低层次的需要是生理需要，向上依次是安全、爱与归属、尊重和自我实现的需要。自我实现指创造潜能的充分发挥，追求自我实现是人的最高动机，它的特征是对某一事业的忘我献身。高层次的自我实现具有超越自我的特征，具有很高的社会价值。</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2052" name="Picture 4" descr="https://timgsa.baidu.com/timg?image&amp;quality=80&amp;size=b9999_10000&amp;sec=1527051790175&amp;di=ddeb3e5dd38e6152488041e27fa8e529&amp;imgtype=0&amp;src=http%3A%2F%2Fupload.chinaz.com%2F2015%2F0109%2F1420784210853.jpg"/>
          <p:cNvPicPr>
            <a:picLocks noChangeAspect="1" noChangeArrowheads="1"/>
          </p:cNvPicPr>
          <p:nvPr/>
        </p:nvPicPr>
        <p:blipFill rotWithShape="1">
          <a:blip r:embed="rId1">
            <a:extLst>
              <a:ext uri="{28A0092B-C50C-407E-A947-70E740481C1C}">
                <a14:useLocalDpi xmlns:a14="http://schemas.microsoft.com/office/drawing/2010/main" val="0"/>
              </a:ext>
            </a:extLst>
          </a:blip>
          <a:srcRect l="2431" t="3506" b="4094"/>
          <a:stretch>
            <a:fillRect/>
          </a:stretch>
        </p:blipFill>
        <p:spPr bwMode="auto">
          <a:xfrm>
            <a:off x="6360113" y="2246022"/>
            <a:ext cx="5340030" cy="311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12061"/>
        </a:solidFill>
        <a:effectLst/>
      </p:bgPr>
    </p:bg>
    <p:spTree>
      <p:nvGrpSpPr>
        <p:cNvPr id="1" name=""/>
        <p:cNvGrpSpPr/>
        <p:nvPr/>
      </p:nvGrpSpPr>
      <p:grpSpPr>
        <a:xfrm>
          <a:off x="0" y="0"/>
          <a:ext cx="0" cy="0"/>
          <a:chOff x="0" y="0"/>
          <a:chExt cx="0" cy="0"/>
        </a:xfrm>
      </p:grpSpPr>
      <p:sp>
        <p:nvSpPr>
          <p:cNvPr id="5" name="矩形 4"/>
          <p:cNvSpPr/>
          <p:nvPr/>
        </p:nvSpPr>
        <p:spPr>
          <a:xfrm>
            <a:off x="5372100" y="4772115"/>
            <a:ext cx="6261100" cy="1289905"/>
          </a:xfrm>
          <a:prstGeom prst="rect">
            <a:avLst/>
          </a:prstGeom>
        </p:spPr>
        <p:txBody>
          <a:bodyPr wrap="square">
            <a:spAutoFit/>
          </a:bodyPr>
          <a:lstStyle/>
          <a:p>
            <a:pPr algn="just">
              <a:lnSpc>
                <a:spcPct val="150000"/>
              </a:lnSpc>
              <a:buClr>
                <a:srgbClr val="0000CC"/>
              </a:buClr>
            </a:pPr>
            <a:r>
              <a:rPr lang="zh-CN" altLang="en-US" dirty="0">
                <a:solidFill>
                  <a:schemeClr val="bg1"/>
                </a:solidFill>
                <a:latin typeface="微软雅黑" panose="020B0503020204020204" pitchFamily="34" charset="-122"/>
                <a:ea typeface="微软雅黑" panose="020B0503020204020204" pitchFamily="34" charset="-122"/>
              </a:rPr>
              <a:t>“需求层次理论”给我们的启示是：安全工作会越来越重要，按照安全、环保、健康的递进趋势，企业会逐步向零死亡、零事故、零污染方向发展。</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558800" y="888485"/>
            <a:ext cx="5537200" cy="2122953"/>
          </a:xfrm>
          <a:prstGeom prst="rect">
            <a:avLst/>
          </a:prstGeom>
        </p:spPr>
        <p:txBody>
          <a:bodyPr wrap="square">
            <a:spAutoFit/>
          </a:bodyPr>
          <a:lstStyle/>
          <a:p>
            <a:pPr algn="just">
              <a:lnSpc>
                <a:spcPct val="150000"/>
              </a:lnSpc>
              <a:buClr>
                <a:srgbClr val="0000CC"/>
              </a:buClr>
            </a:pPr>
            <a:r>
              <a:rPr lang="zh-CN" altLang="en-US" dirty="0">
                <a:solidFill>
                  <a:schemeClr val="bg1"/>
                </a:solidFill>
                <a:latin typeface="微软雅黑" panose="020B0503020204020204" pitchFamily="34" charset="-122"/>
                <a:ea typeface="微软雅黑" panose="020B0503020204020204" pitchFamily="34" charset="-122"/>
              </a:rPr>
              <a:t>当前，安全工作越来越重要就是因为人们的需求层次在不断提高。从安全到环保到健康是企业生产管理发展的趋势，相应的我们的管理目标也将由无死亡到无污染再到确保健康。在这个意义上看，我们的生产管理工作仍处在一个较低需求满足层次上。</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38900" y="372447"/>
            <a:ext cx="5194300" cy="3459485"/>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t="9309" b="22448"/>
          <a:stretch>
            <a:fillRect/>
          </a:stretch>
        </p:blipFill>
        <p:spPr>
          <a:xfrm>
            <a:off x="558800" y="4196945"/>
            <a:ext cx="4241800" cy="2171048"/>
          </a:xfrm>
          <a:prstGeom prst="rect">
            <a:avLst/>
          </a:prstGeom>
        </p:spPr>
      </p:pic>
      <p:sp>
        <p:nvSpPr>
          <p:cNvPr id="13" name="矩形 12"/>
          <p:cNvSpPr/>
          <p:nvPr/>
        </p:nvSpPr>
        <p:spPr>
          <a:xfrm>
            <a:off x="4972917" y="2602535"/>
            <a:ext cx="1638300" cy="1638300"/>
          </a:xfrm>
          <a:prstGeom prst="rect">
            <a:avLst/>
          </a:prstGeom>
          <a:noFill/>
          <a:ln w="1905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矩形 11"/>
          <p:cNvSpPr/>
          <p:nvPr/>
        </p:nvSpPr>
        <p:spPr>
          <a:xfrm>
            <a:off x="4455966" y="3831932"/>
            <a:ext cx="689268" cy="689268"/>
          </a:xfrm>
          <a:prstGeom prst="rect">
            <a:avLst/>
          </a:prstGeom>
          <a:noFill/>
          <a:ln w="19050">
            <a:solidFill>
              <a:srgbClr val="2F569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平行四边形 8"/>
          <p:cNvSpPr/>
          <p:nvPr/>
        </p:nvSpPr>
        <p:spPr>
          <a:xfrm>
            <a:off x="9630858" y="-12701"/>
            <a:ext cx="2815142" cy="6858001"/>
          </a:xfrm>
          <a:prstGeom prst="parallelogram">
            <a:avLst>
              <a:gd name="adj" fmla="val 50187"/>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5325"/>
            <a:ext cx="264687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事故倾向理论</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30875" r="16227"/>
          <a:stretch>
            <a:fillRect/>
          </a:stretch>
        </p:blipFill>
        <p:spPr>
          <a:xfrm>
            <a:off x="7206383" y="251237"/>
            <a:ext cx="5239617" cy="6606763"/>
          </a:xfrm>
          <a:prstGeom prst="rect">
            <a:avLst/>
          </a:prstGeom>
          <a:effectLst>
            <a:outerShdw blurRad="1270000" sx="102000" sy="102000" algn="ctr" rotWithShape="0">
              <a:prstClr val="black">
                <a:alpha val="40000"/>
              </a:prstClr>
            </a:outerShdw>
          </a:effectLst>
        </p:spPr>
      </p:pic>
      <p:sp>
        <p:nvSpPr>
          <p:cNvPr id="10" name="矩形 9"/>
          <p:cNvSpPr/>
          <p:nvPr/>
        </p:nvSpPr>
        <p:spPr>
          <a:xfrm>
            <a:off x="844847" y="2148099"/>
            <a:ext cx="6469783" cy="2536400"/>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心理学的“事故倾向理论”认为，有一些人比另一些人更容易出事故，其主要原因还是个人情绪不稳定所致。</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实际也是如此，很多伤亡事故中是当事人情绪不稳定导致，如特殊群体，家庭纠纷等。员工情绪和思想问题不能成为推卸责任的挡箭牌。</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0" y="5397500"/>
            <a:ext cx="12192000" cy="1447800"/>
          </a:xfrm>
          <a:prstGeom prst="rect">
            <a:avLst/>
          </a:prstGeom>
          <a:solidFill>
            <a:srgbClr val="2F5697">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1500119" y="5915519"/>
            <a:ext cx="9191761" cy="400110"/>
          </a:xfrm>
          <a:prstGeom prst="rect">
            <a:avLst/>
          </a:prstGeom>
        </p:spPr>
        <p:txBody>
          <a:bodyPr wrap="square">
            <a:spAutoFit/>
          </a:bodyPr>
          <a:lstStyle/>
          <a:p>
            <a:pPr algn="just">
              <a:buClr>
                <a:srgbClr val="0000CC"/>
              </a:buClr>
            </a:pPr>
            <a:r>
              <a:rPr lang="zh-CN" altLang="en-US" sz="2000" b="1" dirty="0">
                <a:solidFill>
                  <a:schemeClr val="bg1"/>
                </a:solidFill>
                <a:latin typeface="微软雅黑" panose="020B0503020204020204" pitchFamily="34" charset="-122"/>
                <a:ea typeface="微软雅黑" panose="020B0503020204020204" pitchFamily="34" charset="-122"/>
              </a:rPr>
              <a:t>“事故倾向理论”给我们的启示是：管安全，就要管到不稳定人员的心理和情绪。</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破窗理论</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pic>
        <p:nvPicPr>
          <p:cNvPr id="11266" name="Picture 2" descr="https://timgsa.baidu.com/timg?image&amp;quality=80&amp;size=b9999_10000&amp;sec=1527052840219&amp;di=1df32c234b4bf8f1630994a5a5b002b1&amp;imgtype=0&amp;src=http%3A%2F%2Fy0.ifengimg.com%2Fnews_spider%2Fdci_2012%2F05%2Fc3315d87838e9a771cec8bc181261265.jpg"/>
          <p:cNvPicPr>
            <a:picLocks noChangeAspect="1" noChangeArrowheads="1"/>
          </p:cNvPicPr>
          <p:nvPr/>
        </p:nvPicPr>
        <p:blipFill rotWithShape="1">
          <a:blip r:embed="rId1">
            <a:extLst>
              <a:ext uri="{28A0092B-C50C-407E-A947-70E740481C1C}">
                <a14:useLocalDpi xmlns:a14="http://schemas.microsoft.com/office/drawing/2010/main" val="0"/>
              </a:ext>
            </a:extLst>
          </a:blip>
          <a:srcRect t="7196" b="7688"/>
          <a:stretch>
            <a:fillRect/>
          </a:stretch>
        </p:blipFill>
        <p:spPr bwMode="auto">
          <a:xfrm>
            <a:off x="0" y="1104899"/>
            <a:ext cx="12192000" cy="704834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673100" y="1968500"/>
            <a:ext cx="10604500" cy="4343400"/>
          </a:xfrm>
          <a:prstGeom prst="rect">
            <a:avLst/>
          </a:prstGeom>
          <a:solidFill>
            <a:srgbClr val="012061">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矩形 6"/>
          <p:cNvSpPr/>
          <p:nvPr/>
        </p:nvSpPr>
        <p:spPr>
          <a:xfrm>
            <a:off x="1984441" y="3079749"/>
            <a:ext cx="8223117" cy="2120902"/>
          </a:xfrm>
          <a:prstGeom prst="rect">
            <a:avLst/>
          </a:prstGeom>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美国斯坦福大学心理学家詹巴斗曾经做过这样一个试验：他找来两辆一模一样的汽车，一辆停在杂乱街区，一辆停在中产阶级社区。将停在杂乱街区的那辆车牌摘去，顶棚打开，结果一天之内就被人偷走了。而另一辆摆在中产阶级社区过了一个星期也安然无恙。后来，詹巴斗用锤子把这辆车的玻璃敲了一个大洞，结果仅仅过了几个小时，它就不见了。</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558972"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1</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endPar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5657417" y="48698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义</a:t>
            </a:r>
            <a:endParaRPr lang="zh-CN" altLang="en-US" sz="54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glitter pattern="hexagon"/>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24328" r="18019"/>
          <a:stretch>
            <a:fillRect/>
          </a:stretch>
        </p:blipFill>
        <p:spPr>
          <a:xfrm>
            <a:off x="0" y="0"/>
            <a:ext cx="5930900" cy="6863370"/>
          </a:xfrm>
          <a:prstGeom prst="rect">
            <a:avLst/>
          </a:prstGeom>
        </p:spPr>
      </p:pic>
      <p:sp>
        <p:nvSpPr>
          <p:cNvPr id="6" name="直角三角形 5"/>
          <p:cNvSpPr/>
          <p:nvPr/>
        </p:nvSpPr>
        <p:spPr>
          <a:xfrm>
            <a:off x="0" y="3301999"/>
            <a:ext cx="12192000" cy="3556001"/>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42900" y="5320475"/>
            <a:ext cx="6375400" cy="874407"/>
          </a:xfrm>
          <a:prstGeom prst="rect">
            <a:avLst/>
          </a:prstGeom>
        </p:spPr>
        <p:txBody>
          <a:bodyPr wrap="square">
            <a:spAutoFit/>
          </a:bodyPr>
          <a:lstStyle/>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“破窗理论”给我们的启示是：第一，安全隐患要及时消除；第二，环境影响安全工作。</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6546850" y="1146472"/>
            <a:ext cx="5029200" cy="3367397"/>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日常生活中有很多例子：由于大家都习惯了不系安全带，所以这种不安全的行为就变得正常；由于大家都喜欢开快车，超速行驶就变得正常了，但事故不会因为你觉得正常了就不发生了。</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要想实现生产全过程受控，首要一点就是我们的制度、规程不能成为破窗；有问题的、不符合实际的可以动态维护，但不能成为形式。</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跳蚤原理</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5" name="直角三角形 4"/>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6461" t="3950" r="53663" b="6686"/>
          <a:stretch>
            <a:fillRect/>
          </a:stretch>
        </p:blipFill>
        <p:spPr>
          <a:xfrm>
            <a:off x="7874907" y="1236484"/>
            <a:ext cx="3423557" cy="5117327"/>
          </a:xfrm>
          <a:prstGeom prst="rect">
            <a:avLst/>
          </a:prstGeom>
        </p:spPr>
      </p:pic>
      <p:sp>
        <p:nvSpPr>
          <p:cNvPr id="8" name="矩形 7"/>
          <p:cNvSpPr/>
          <p:nvPr/>
        </p:nvSpPr>
        <p:spPr>
          <a:xfrm>
            <a:off x="722085" y="4956812"/>
            <a:ext cx="6685643" cy="13970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7577817" y="4956812"/>
            <a:ext cx="126547" cy="13970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矩形 9"/>
          <p:cNvSpPr/>
          <p:nvPr/>
        </p:nvSpPr>
        <p:spPr>
          <a:xfrm>
            <a:off x="637720" y="1236484"/>
            <a:ext cx="6770008" cy="3367397"/>
          </a:xfrm>
          <a:prstGeom prst="rect">
            <a:avLst/>
          </a:prstGeom>
        </p:spPr>
        <p:txBody>
          <a:bodyPr wrap="square">
            <a:spAutoFit/>
          </a:body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科学家做过这样一个有趣的实验：将跳蚤放到一个器皿中，在上面加一个透明的盖，跳蚤每次跳跃都会碰到盖子上，几次碰壁后，跳蚤就会适应这种限定的高度，以后每次跳跃都不会再碰壁。这时候移开那个透明的盖子，这些训练有素的跳蚤再也跳不出那个器皿了，因为它每次的跳跃都不再超过那个习惯高度。</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这说明习惯是可以养成的，监督环境差养成违章，培训环境好养成遵章。</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887184" y="5218108"/>
            <a:ext cx="6355443" cy="874407"/>
          </a:xfrm>
          <a:prstGeom prst="rect">
            <a:avLst/>
          </a:prstGeom>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“跳蚤实验给我们的启示是：如果培训不到位，违章就会多；培训环境好，遵章就会好。</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04800" y="1848757"/>
            <a:ext cx="11582400" cy="38227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23922"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栅栏理论</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6" name="矩形 5"/>
          <p:cNvSpPr/>
          <p:nvPr/>
        </p:nvSpPr>
        <p:spPr>
          <a:xfrm>
            <a:off x="1219200" y="2076408"/>
            <a:ext cx="9753600" cy="3367397"/>
          </a:xfrm>
          <a:prstGeom prst="rect">
            <a:avLst/>
          </a:prstGeom>
        </p:spPr>
        <p:txBody>
          <a:bodyPr wrap="square">
            <a:spAutoFit/>
          </a:bodyPr>
          <a:lstStyle/>
          <a:p>
            <a:pPr algn="just">
              <a:lnSpc>
                <a:spcPct val="150000"/>
              </a:lnSpc>
              <a:buClr>
                <a:srgbClr val="0000CC"/>
              </a:buClr>
            </a:pPr>
            <a:r>
              <a:rPr lang="zh-CN" altLang="en-US" dirty="0">
                <a:solidFill>
                  <a:schemeClr val="bg1"/>
                </a:solidFill>
                <a:latin typeface="微软雅黑" panose="020B0503020204020204" pitchFamily="34" charset="-122"/>
                <a:ea typeface="微软雅黑" panose="020B0503020204020204" pitchFamily="34" charset="-122"/>
              </a:rPr>
              <a:t>在美国司法史上， 曾经出现过一个典型的商业秘密侵权案件：摄影师乘坐直升飞机，在封闭的工厂上空进行拍照。审理此案的克罗夫特法官在判决书中指出，被告乘坐直升飞机在开放的天空进行旅游摄影从表面上来看是合法的，但是一旦联系到拍摄的领域存在着被保护的商业秘密，被告的行为就是违法的 </a:t>
            </a:r>
            <a:endParaRPr lang="zh-CN" altLang="en-US" dirty="0">
              <a:solidFill>
                <a:schemeClr val="bg1"/>
              </a:solidFill>
              <a:latin typeface="微软雅黑" panose="020B0503020204020204" pitchFamily="34" charset="-122"/>
              <a:ea typeface="微软雅黑" panose="020B0503020204020204" pitchFamily="34" charset="-122"/>
            </a:endParaRPr>
          </a:p>
          <a:p>
            <a:pPr algn="just">
              <a:lnSpc>
                <a:spcPct val="150000"/>
              </a:lnSpc>
              <a:buClr>
                <a:srgbClr val="0000CC"/>
              </a:buClr>
            </a:pPr>
            <a:endParaRPr lang="zh-CN" altLang="en-US" dirty="0">
              <a:solidFill>
                <a:schemeClr val="bg1"/>
              </a:solidFill>
              <a:latin typeface="微软雅黑" panose="020B0503020204020204" pitchFamily="34" charset="-122"/>
              <a:ea typeface="微软雅黑" panose="020B0503020204020204" pitchFamily="34" charset="-122"/>
            </a:endParaRPr>
          </a:p>
          <a:p>
            <a:pPr algn="just">
              <a:lnSpc>
                <a:spcPct val="150000"/>
              </a:lnSpc>
              <a:buClr>
                <a:srgbClr val="0000CC"/>
              </a:buClr>
            </a:pPr>
            <a:r>
              <a:rPr lang="zh-CN" altLang="en-US" dirty="0">
                <a:solidFill>
                  <a:schemeClr val="bg1"/>
                </a:solidFill>
                <a:latin typeface="微软雅黑" panose="020B0503020204020204" pitchFamily="34" charset="-122"/>
                <a:ea typeface="微软雅黑" panose="020B0503020204020204" pitchFamily="34" charset="-122"/>
              </a:rPr>
              <a:t>法官引入“栅栏理论”，并不要求保密措施万无一失，而要求其权利人必须采取了具体的措施，并且这些措施在实际中得到了执行。保密措施是否恰当和合理，应根据具体案件、具体保密对象和范围而定。</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等腰三角形 7"/>
          <p:cNvSpPr/>
          <p:nvPr/>
        </p:nvSpPr>
        <p:spPr>
          <a:xfrm>
            <a:off x="-691020" y="5371208"/>
            <a:ext cx="1529581" cy="111760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flipV="1">
            <a:off x="455609" y="5717331"/>
            <a:ext cx="1057866" cy="77293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flipV="1">
            <a:off x="608009" y="6606331"/>
            <a:ext cx="1057866" cy="772938"/>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a:off x="1166081" y="5880102"/>
            <a:ext cx="819109" cy="59848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a:off x="1414496" y="6609412"/>
            <a:ext cx="819109" cy="59848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flipV="1">
            <a:off x="1983708" y="6563455"/>
            <a:ext cx="819109" cy="598488"/>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a:off x="9379496" y="297353"/>
            <a:ext cx="1529581" cy="111760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flipV="1">
            <a:off x="10526125" y="643476"/>
            <a:ext cx="1057866" cy="77293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flipV="1">
            <a:off x="10678525" y="1532476"/>
            <a:ext cx="1057866" cy="772938"/>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a:off x="11236597" y="806247"/>
            <a:ext cx="819109" cy="59848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a:off x="11485012" y="1535557"/>
            <a:ext cx="819109" cy="59848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flipV="1">
            <a:off x="12054224" y="1489600"/>
            <a:ext cx="819109" cy="598488"/>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83126" y="1130299"/>
            <a:ext cx="2625747" cy="5390807"/>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9010" y="1674336"/>
            <a:ext cx="2949863" cy="4154964"/>
          </a:xfrm>
          <a:prstGeom prst="rect">
            <a:avLst/>
          </a:prstGeom>
        </p:spPr>
      </p:pic>
      <p:sp>
        <p:nvSpPr>
          <p:cNvPr id="11" name="箭头: 五边形 10"/>
          <p:cNvSpPr/>
          <p:nvPr/>
        </p:nvSpPr>
        <p:spPr>
          <a:xfrm>
            <a:off x="7409139" y="2571187"/>
            <a:ext cx="647700" cy="431800"/>
          </a:xfrm>
          <a:prstGeom prst="homePlat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箭头: 五边形 11"/>
          <p:cNvSpPr/>
          <p:nvPr/>
        </p:nvSpPr>
        <p:spPr>
          <a:xfrm>
            <a:off x="7409139" y="4059620"/>
            <a:ext cx="647700" cy="431800"/>
          </a:xfrm>
          <a:prstGeom prst="homePlat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矩形 12"/>
          <p:cNvSpPr/>
          <p:nvPr/>
        </p:nvSpPr>
        <p:spPr>
          <a:xfrm>
            <a:off x="1641372" y="2571187"/>
            <a:ext cx="2492990"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安全生产必须设置栅栏</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箭头: 五边形 13"/>
          <p:cNvSpPr/>
          <p:nvPr/>
        </p:nvSpPr>
        <p:spPr>
          <a:xfrm flipH="1">
            <a:off x="4134894" y="2571187"/>
            <a:ext cx="647700" cy="431800"/>
          </a:xfrm>
          <a:prstGeom prst="homePlat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箭头: 五边形 14"/>
          <p:cNvSpPr/>
          <p:nvPr/>
        </p:nvSpPr>
        <p:spPr>
          <a:xfrm flipH="1">
            <a:off x="4134894" y="4059620"/>
            <a:ext cx="647700" cy="431800"/>
          </a:xfrm>
          <a:prstGeom prst="homePlat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矩形 15"/>
          <p:cNvSpPr/>
          <p:nvPr/>
        </p:nvSpPr>
        <p:spPr>
          <a:xfrm>
            <a:off x="1179707" y="4090854"/>
            <a:ext cx="2954655"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栅栏必须要让被保护者知道</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8056839" y="2571187"/>
            <a:ext cx="3647152"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栅栏不能留有形式，必须能起作用</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8056839" y="4090854"/>
            <a:ext cx="3877985"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要让职工习惯于在栅栏中工作和生活</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4361200" y="2571187"/>
            <a:ext cx="3683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1</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0" name="文本框 19"/>
          <p:cNvSpPr txBox="1"/>
          <p:nvPr/>
        </p:nvSpPr>
        <p:spPr>
          <a:xfrm>
            <a:off x="4361200" y="4075465"/>
            <a:ext cx="3683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2</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1" name="文本框 20"/>
          <p:cNvSpPr txBox="1"/>
          <p:nvPr/>
        </p:nvSpPr>
        <p:spPr>
          <a:xfrm>
            <a:off x="7462499" y="2577721"/>
            <a:ext cx="3683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3</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2" name="文本框 21"/>
          <p:cNvSpPr txBox="1"/>
          <p:nvPr/>
        </p:nvSpPr>
        <p:spPr>
          <a:xfrm>
            <a:off x="7462499" y="4075465"/>
            <a:ext cx="3683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4</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3" name="矩形 22"/>
          <p:cNvSpPr/>
          <p:nvPr/>
        </p:nvSpPr>
        <p:spPr>
          <a:xfrm>
            <a:off x="1323922"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栅栏理论</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707266"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4</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endPar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5657415" y="48571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器</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glitter pattern="hexagon"/>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flipV="1">
            <a:off x="986973" y="2070137"/>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354991" y="2312325"/>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直角三角形 7"/>
          <p:cNvSpPr/>
          <p:nvPr/>
        </p:nvSpPr>
        <p:spPr>
          <a:xfrm flipV="1">
            <a:off x="4627477" y="2070137"/>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95495" y="2312325"/>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直角三角形 9"/>
          <p:cNvSpPr/>
          <p:nvPr/>
        </p:nvSpPr>
        <p:spPr>
          <a:xfrm flipV="1">
            <a:off x="8267981" y="2070137"/>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635999" y="2312325"/>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直角三角形 11"/>
          <p:cNvSpPr/>
          <p:nvPr/>
        </p:nvSpPr>
        <p:spPr>
          <a:xfrm flipV="1">
            <a:off x="986973" y="3564183"/>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354991" y="3806371"/>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直角三角形 13"/>
          <p:cNvSpPr/>
          <p:nvPr/>
        </p:nvSpPr>
        <p:spPr>
          <a:xfrm flipV="1">
            <a:off x="4627477" y="3564183"/>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995495" y="3806371"/>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直角三角形 15"/>
          <p:cNvSpPr/>
          <p:nvPr/>
        </p:nvSpPr>
        <p:spPr>
          <a:xfrm flipV="1">
            <a:off x="8267981" y="3564183"/>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635999" y="3806371"/>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直角三角形 17"/>
          <p:cNvSpPr/>
          <p:nvPr/>
        </p:nvSpPr>
        <p:spPr>
          <a:xfrm flipV="1">
            <a:off x="986973" y="5058229"/>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354991" y="5300417"/>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直角三角形 19"/>
          <p:cNvSpPr/>
          <p:nvPr/>
        </p:nvSpPr>
        <p:spPr>
          <a:xfrm flipV="1">
            <a:off x="4627477" y="5058229"/>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995495" y="5300417"/>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直角三角形 21"/>
          <p:cNvSpPr/>
          <p:nvPr/>
        </p:nvSpPr>
        <p:spPr>
          <a:xfrm flipV="1">
            <a:off x="8267981" y="5058229"/>
            <a:ext cx="1304189" cy="57601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8635999" y="5300417"/>
            <a:ext cx="2201010" cy="667657"/>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矩形 23"/>
          <p:cNvSpPr/>
          <p:nvPr/>
        </p:nvSpPr>
        <p:spPr>
          <a:xfrm>
            <a:off x="1675354" y="2443736"/>
            <a:ext cx="156966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事故判定技术</a:t>
            </a:r>
            <a:endParaRPr lang="zh-CN" altLang="en-US" b="1" dirty="0">
              <a:solidFill>
                <a:schemeClr val="bg1"/>
              </a:solidFill>
            </a:endParaRPr>
          </a:p>
        </p:txBody>
      </p:sp>
      <p:sp>
        <p:nvSpPr>
          <p:cNvPr id="25" name="矩形 24"/>
          <p:cNvSpPr/>
          <p:nvPr/>
        </p:nvSpPr>
        <p:spPr>
          <a:xfrm>
            <a:off x="5311170" y="2461487"/>
            <a:ext cx="156966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本质安全技术</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8951674" y="2461487"/>
            <a:ext cx="156966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危险分析方法</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1675809" y="3955533"/>
            <a:ext cx="156966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风险分析方法</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5096550" y="3955533"/>
            <a:ext cx="2031325"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系统安全分析方法</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8951674" y="3958191"/>
            <a:ext cx="156966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系统危险分析</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0" name="矩形 29"/>
          <p:cNvSpPr/>
          <p:nvPr/>
        </p:nvSpPr>
        <p:spPr>
          <a:xfrm>
            <a:off x="1773176" y="5449579"/>
            <a:ext cx="1338828"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故障树分析</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5329439" y="5450858"/>
            <a:ext cx="1540807" cy="369332"/>
          </a:xfrm>
          <a:prstGeom prst="rect">
            <a:avLst/>
          </a:prstGeom>
        </p:spPr>
        <p:txBody>
          <a:bodyPr wrap="none">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PDCA</a:t>
            </a:r>
            <a:r>
              <a:rPr lang="zh-CN" altLang="en-US" b="1" dirty="0">
                <a:solidFill>
                  <a:schemeClr val="bg1"/>
                </a:solidFill>
                <a:latin typeface="微软雅黑" panose="020B0503020204020204" pitchFamily="34" charset="-122"/>
                <a:ea typeface="微软雅黑" panose="020B0503020204020204" pitchFamily="34" charset="-122"/>
              </a:rPr>
              <a:t>循环法</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2" name="矩形 31"/>
          <p:cNvSpPr/>
          <p:nvPr/>
        </p:nvSpPr>
        <p:spPr>
          <a:xfrm>
            <a:off x="8951674" y="5449579"/>
            <a:ext cx="156966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安全文化建设</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3" name="矩形 32"/>
          <p:cNvSpPr/>
          <p:nvPr/>
        </p:nvSpPr>
        <p:spPr>
          <a:xfrm>
            <a:off x="4080063" y="742038"/>
            <a:ext cx="4031873"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现代安全管理工程的理论和方法有</a:t>
            </a:r>
            <a:endParaRPr lang="zh-CN" altLang="en-US" sz="2000" b="1" dirty="0">
              <a:solidFill>
                <a:schemeClr val="tx1">
                  <a:lumMod val="85000"/>
                  <a:lumOff val="15000"/>
                </a:schemeClr>
              </a:solidFill>
            </a:endParaRPr>
          </a:p>
        </p:txBody>
      </p:sp>
      <p:sp>
        <p:nvSpPr>
          <p:cNvPr id="34" name="文本框 33"/>
          <p:cNvSpPr txBox="1"/>
          <p:nvPr/>
        </p:nvSpPr>
        <p:spPr>
          <a:xfrm>
            <a:off x="1013160" y="2070137"/>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1</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35" name="文本框 34"/>
          <p:cNvSpPr txBox="1"/>
          <p:nvPr/>
        </p:nvSpPr>
        <p:spPr>
          <a:xfrm>
            <a:off x="4648976" y="2070137"/>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2</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36" name="文本框 35"/>
          <p:cNvSpPr txBox="1"/>
          <p:nvPr/>
        </p:nvSpPr>
        <p:spPr>
          <a:xfrm>
            <a:off x="8292595" y="2070137"/>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3</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37" name="文本框 36"/>
          <p:cNvSpPr txBox="1"/>
          <p:nvPr/>
        </p:nvSpPr>
        <p:spPr>
          <a:xfrm>
            <a:off x="1011587" y="3576920"/>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4</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38" name="文本框 37"/>
          <p:cNvSpPr txBox="1"/>
          <p:nvPr/>
        </p:nvSpPr>
        <p:spPr>
          <a:xfrm>
            <a:off x="4648976" y="3576920"/>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5</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39" name="文本框 38"/>
          <p:cNvSpPr txBox="1"/>
          <p:nvPr/>
        </p:nvSpPr>
        <p:spPr>
          <a:xfrm>
            <a:off x="8292595" y="3576920"/>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6</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40" name="文本框 39"/>
          <p:cNvSpPr txBox="1"/>
          <p:nvPr/>
        </p:nvSpPr>
        <p:spPr>
          <a:xfrm>
            <a:off x="1011587" y="5044224"/>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7</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41" name="文本框 40"/>
          <p:cNvSpPr txBox="1"/>
          <p:nvPr/>
        </p:nvSpPr>
        <p:spPr>
          <a:xfrm>
            <a:off x="4648976" y="5054203"/>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8</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42" name="文本框 41"/>
          <p:cNvSpPr txBox="1"/>
          <p:nvPr/>
        </p:nvSpPr>
        <p:spPr>
          <a:xfrm>
            <a:off x="8286365" y="5054203"/>
            <a:ext cx="31879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9</a:t>
            </a:r>
            <a:endParaRPr lang="zh-CN" altLang="en-US" sz="20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49432" y="4098211"/>
            <a:ext cx="67818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49432" y="1848521"/>
            <a:ext cx="67818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5325"/>
            <a:ext cx="592982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现代安全管理工程的理论和方法</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6" name="Rectangle 4"/>
          <p:cNvSpPr>
            <a:spLocks noChangeArrowheads="1"/>
          </p:cNvSpPr>
          <p:nvPr/>
        </p:nvSpPr>
        <p:spPr bwMode="auto">
          <a:xfrm>
            <a:off x="1049432" y="1956242"/>
            <a:ext cx="5694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solidFill>
                  <a:schemeClr val="bg1"/>
                </a:solidFill>
                <a:latin typeface="微软雅黑" panose="020B0503020204020204" pitchFamily="34" charset="-122"/>
                <a:ea typeface="微软雅黑" panose="020B0503020204020204" pitchFamily="34" charset="-122"/>
              </a:rPr>
              <a:t>工作安全分析（</a:t>
            </a:r>
            <a:r>
              <a:rPr lang="en-US" altLang="zh-CN" b="1" dirty="0">
                <a:solidFill>
                  <a:schemeClr val="bg1"/>
                </a:solidFill>
                <a:latin typeface="微软雅黑" panose="020B0503020204020204" pitchFamily="34" charset="-122"/>
                <a:ea typeface="微软雅黑" panose="020B0503020204020204" pitchFamily="34" charset="-122"/>
              </a:rPr>
              <a:t>JSA</a:t>
            </a:r>
            <a:r>
              <a:rPr lang="zh-CN" altLang="en-US" b="1" dirty="0">
                <a:solidFill>
                  <a:schemeClr val="bg1"/>
                </a:solidFill>
                <a:latin typeface="微软雅黑" panose="020B0503020204020204" pitchFamily="34" charset="-122"/>
                <a:ea typeface="微软雅黑" panose="020B0503020204020204" pitchFamily="34" charset="-122"/>
              </a:rPr>
              <a:t>）</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又称工作危害分析（</a:t>
            </a:r>
            <a:r>
              <a:rPr lang="en-US" altLang="zh-CN" b="1" dirty="0">
                <a:solidFill>
                  <a:schemeClr val="bg1"/>
                </a:solidFill>
                <a:latin typeface="微软雅黑" panose="020B0503020204020204" pitchFamily="34" charset="-122"/>
                <a:ea typeface="微软雅黑" panose="020B0503020204020204" pitchFamily="34" charset="-122"/>
              </a:rPr>
              <a:t>JHA</a:t>
            </a:r>
            <a:r>
              <a:rPr lang="zh-CN" altLang="en-US" b="1" dirty="0">
                <a:solidFill>
                  <a:schemeClr val="bg1"/>
                </a:solidFill>
                <a:latin typeface="微软雅黑" panose="020B0503020204020204" pitchFamily="34" charset="-122"/>
                <a:ea typeface="微软雅黑" panose="020B0503020204020204" pitchFamily="34" charset="-122"/>
              </a:rPr>
              <a:t>）</a:t>
            </a:r>
            <a:r>
              <a:rPr lang="en-US" altLang="zh-CN" b="1" dirty="0">
                <a:solidFill>
                  <a:schemeClr val="bg1"/>
                </a:solidFill>
                <a:latin typeface="微软雅黑" panose="020B0503020204020204" pitchFamily="34" charset="-122"/>
                <a:ea typeface="微软雅黑" panose="020B0503020204020204" pitchFamily="34" charset="-122"/>
              </a:rPr>
              <a:t>】</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7" name="Rectangle 6"/>
          <p:cNvSpPr>
            <a:spLocks noChangeArrowheads="1"/>
          </p:cNvSpPr>
          <p:nvPr/>
        </p:nvSpPr>
        <p:spPr bwMode="auto">
          <a:xfrm>
            <a:off x="1049432" y="4205932"/>
            <a:ext cx="40142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chemeClr val="bg1"/>
                </a:solidFill>
                <a:latin typeface="微软雅黑" panose="020B0503020204020204" pitchFamily="34" charset="-122"/>
                <a:ea typeface="微软雅黑" panose="020B0503020204020204" pitchFamily="34" charset="-122"/>
              </a:rPr>
              <a:t>危险与可操作性分析（</a:t>
            </a:r>
            <a:r>
              <a:rPr lang="en-US" altLang="zh-CN" b="1" dirty="0">
                <a:solidFill>
                  <a:schemeClr val="bg1"/>
                </a:solidFill>
                <a:latin typeface="微软雅黑" panose="020B0503020204020204" pitchFamily="34" charset="-122"/>
                <a:ea typeface="微软雅黑" panose="020B0503020204020204" pitchFamily="34" charset="-122"/>
              </a:rPr>
              <a:t>HAZOP</a:t>
            </a:r>
            <a:r>
              <a:rPr lang="zh-CN" altLang="en-US" b="1" dirty="0">
                <a:solidFill>
                  <a:schemeClr val="bg1"/>
                </a:solidFill>
                <a:latin typeface="微软雅黑" panose="020B0503020204020204" pitchFamily="34" charset="-122"/>
                <a:ea typeface="微软雅黑" panose="020B0503020204020204" pitchFamily="34" charset="-122"/>
              </a:rPr>
              <a:t>分析）</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8" name="Rectangle 5"/>
          <p:cNvSpPr>
            <a:spLocks noChangeArrowheads="1"/>
          </p:cNvSpPr>
          <p:nvPr/>
        </p:nvSpPr>
        <p:spPr bwMode="auto">
          <a:xfrm>
            <a:off x="1049431" y="2541893"/>
            <a:ext cx="10093137" cy="8744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工作安全分析是针对某项作业活动的各个步骤，识别可能产生的危害，制定相应的风险消除、消减控制措施，并告知所有参与作业人员的工作方法。 </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1049431" y="4706222"/>
            <a:ext cx="10093138" cy="12899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hangingPunct="0">
              <a:lnSpc>
                <a:spcPct val="150000"/>
              </a:lnSpc>
              <a:buClr>
                <a:srgbClr val="0000CC"/>
              </a:buClr>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HAZOP</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分析法是按照科学的程序和方法，从系统的角度出发对工程项目或生产装置中潜在的危险进行预先的识别、分析和评价，识别出生产装置设计及操作和维修程序，并提出改进意见和建议，以提高装置工艺过程的安全性和可操作性，为制定基本防灾措施和应急预案进行决策提供依据。</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049432" y="1505621"/>
            <a:ext cx="67818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4"/>
          <p:cNvSpPr>
            <a:spLocks noChangeArrowheads="1"/>
          </p:cNvSpPr>
          <p:nvPr/>
        </p:nvSpPr>
        <p:spPr bwMode="auto">
          <a:xfrm>
            <a:off x="1049432" y="1614651"/>
            <a:ext cx="3467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chemeClr val="bg1"/>
                </a:solidFill>
                <a:latin typeface="微软雅黑" panose="020B0503020204020204" pitchFamily="34" charset="-122"/>
                <a:ea typeface="微软雅黑" panose="020B0503020204020204" pitchFamily="34" charset="-122"/>
              </a:rPr>
              <a:t>作业条件危险性分析（</a:t>
            </a:r>
            <a:r>
              <a:rPr lang="en-US" altLang="zh-CN" b="1" dirty="0">
                <a:solidFill>
                  <a:schemeClr val="bg1"/>
                </a:solidFill>
                <a:latin typeface="微软雅黑" panose="020B0503020204020204" pitchFamily="34" charset="-122"/>
                <a:ea typeface="微软雅黑" panose="020B0503020204020204" pitchFamily="34" charset="-122"/>
              </a:rPr>
              <a:t>LEC</a:t>
            </a:r>
            <a:r>
              <a:rPr lang="zh-CN" altLang="en-US" b="1" dirty="0">
                <a:solidFill>
                  <a:schemeClr val="bg1"/>
                </a:solidFill>
                <a:latin typeface="微软雅黑" panose="020B0503020204020204" pitchFamily="34" charset="-122"/>
                <a:ea typeface="微软雅黑" panose="020B0503020204020204" pitchFamily="34" charset="-122"/>
              </a:rPr>
              <a:t>法） </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4" name="Rectangle 7"/>
          <p:cNvSpPr>
            <a:spLocks noChangeArrowheads="1"/>
          </p:cNvSpPr>
          <p:nvPr/>
        </p:nvSpPr>
        <p:spPr bwMode="auto">
          <a:xfrm>
            <a:off x="1049430" y="2147237"/>
            <a:ext cx="9970805" cy="8695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是对具有潜在危险性作业环境中的危险源进行半定量的安全评价方法，用于评价操作人员在具有潜在危险性环境中作业时的危险性、危害性。</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Rectangle 8"/>
          <p:cNvSpPr>
            <a:spLocks noChangeArrowheads="1"/>
          </p:cNvSpPr>
          <p:nvPr/>
        </p:nvSpPr>
        <p:spPr bwMode="auto">
          <a:xfrm>
            <a:off x="1049430" y="3591616"/>
            <a:ext cx="5046570" cy="21209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Clr>
                <a:srgbClr val="0000CC"/>
              </a:buClr>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D=L×E×C</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风险分值</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D=LEC</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D</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值越大，说明该系统危险性大，需要增加安全措施，或改变发生事故的可能性，或减少人体暴露于危险环境中的频繁程度，或减轻事故损失，直至调整到允许范围内。</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aphicFrame>
        <p:nvGraphicFramePr>
          <p:cNvPr id="16" name="Group 70"/>
          <p:cNvGraphicFramePr/>
          <p:nvPr/>
        </p:nvGraphicFramePr>
        <p:xfrm>
          <a:off x="6930677" y="3591616"/>
          <a:ext cx="3949700" cy="2147793"/>
        </p:xfrm>
        <a:graphic>
          <a:graphicData uri="http://schemas.openxmlformats.org/drawingml/2006/table">
            <a:tbl>
              <a:tblPr/>
              <a:tblGrid>
                <a:gridCol w="977900"/>
                <a:gridCol w="2971800"/>
              </a:tblGrid>
              <a:tr h="429279">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〉320</a:t>
                      </a:r>
                      <a:endParaRPr kumimoji="0" lang="en-US" altLang="zh-CN"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极其危险，不能继续作业。</a:t>
                      </a:r>
                      <a:endParaRPr kumimoji="0" lang="zh-CN" altLang="en-US"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9279">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160~320</a:t>
                      </a:r>
                      <a:endParaRPr kumimoji="0" lang="en-US" altLang="zh-CN"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高度危险要立即整改。</a:t>
                      </a:r>
                      <a:endParaRPr kumimoji="0" lang="zh-CN" altLang="en-US" sz="32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677">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70~160</a:t>
                      </a:r>
                      <a:endParaRPr kumimoji="0" lang="en-US" altLang="zh-CN"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显著危险，需要整改。</a:t>
                      </a:r>
                      <a:endParaRPr kumimoji="0" lang="zh-CN" altLang="en-US"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9279">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20~70</a:t>
                      </a:r>
                      <a:endParaRPr kumimoji="0" lang="en-US" altLang="zh-CN"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一般危险，需要注意。</a:t>
                      </a:r>
                      <a:endParaRPr kumimoji="0" lang="zh-CN" altLang="en-US"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9279">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〈20</a:t>
                      </a:r>
                      <a:endParaRPr kumimoji="0" lang="en-US" altLang="zh-CN" sz="32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稍有危险可以接受。</a:t>
                      </a:r>
                      <a:endParaRPr kumimoji="0" lang="zh-CN" altLang="en-US" sz="32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 name="矩形 8"/>
          <p:cNvSpPr/>
          <p:nvPr/>
        </p:nvSpPr>
        <p:spPr>
          <a:xfrm>
            <a:off x="1308100" y="215325"/>
            <a:ext cx="592982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现代安全管理工程的理论和方法</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69002" y="2260364"/>
            <a:ext cx="67818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a:spLocks noChangeArrowheads="1"/>
          </p:cNvSpPr>
          <p:nvPr/>
        </p:nvSpPr>
        <p:spPr bwMode="auto">
          <a:xfrm>
            <a:off x="1069002" y="2368085"/>
            <a:ext cx="2545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chemeClr val="bg1"/>
                </a:solidFill>
                <a:latin typeface="微软雅黑" panose="020B0503020204020204" pitchFamily="34" charset="-122"/>
                <a:ea typeface="微软雅黑" panose="020B0503020204020204" pitchFamily="34" charset="-122"/>
              </a:rPr>
              <a:t>过程危险分析（</a:t>
            </a:r>
            <a:r>
              <a:rPr lang="en-US" altLang="zh-CN" b="1" dirty="0">
                <a:solidFill>
                  <a:schemeClr val="bg1"/>
                </a:solidFill>
                <a:latin typeface="微软雅黑" panose="020B0503020204020204" pitchFamily="34" charset="-122"/>
                <a:ea typeface="微软雅黑" panose="020B0503020204020204" pitchFamily="34" charset="-122"/>
              </a:rPr>
              <a:t>PHA</a:t>
            </a:r>
            <a:r>
              <a:rPr lang="zh-CN" altLang="en-US" b="1" dirty="0">
                <a:solidFill>
                  <a:schemeClr val="bg1"/>
                </a:solidFill>
                <a:latin typeface="微软雅黑" panose="020B0503020204020204" pitchFamily="34" charset="-122"/>
                <a:ea typeface="微软雅黑" panose="020B0503020204020204" pitchFamily="34" charset="-122"/>
              </a:rPr>
              <a:t>）</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1069001" y="3044947"/>
            <a:ext cx="10053997" cy="17054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hangingPunct="0">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即将事故过程分析，也就是在一个系列的假设前提下按理想的情况建立模型，将复杂的问题或现象用数学模型来描述，对事故的危险类别、出现条件、后果等进行概略地分析，尽可能评价出潜在的危险性。过程危险分主要用来分析在泄漏，火灾、爆炸、中毒等常见的重大事故造成的热辐射、爆炸波、中毒等不同的化学危害。</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1308100" y="215325"/>
            <a:ext cx="592982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现代安全管理工程的理论和方法</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a:spLocks noChangeArrowheads="1"/>
          </p:cNvSpPr>
          <p:nvPr/>
        </p:nvSpPr>
        <p:spPr bwMode="auto">
          <a:xfrm>
            <a:off x="1015930" y="2038105"/>
            <a:ext cx="10106998" cy="12899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它采用逻辑的方法，形象地进行危险的分析工作，特点是直观、明了，思路清晰，逻辑性强，可以做定性分析，也可以做定量分析。体现了以系统工程方法研究安全问题的系统性、准确性和预测性，它是安全系统工程的主要分析方法之一。</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1015930" y="1345609"/>
            <a:ext cx="67818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a:spLocks noChangeArrowheads="1"/>
          </p:cNvSpPr>
          <p:nvPr/>
        </p:nvSpPr>
        <p:spPr bwMode="auto">
          <a:xfrm>
            <a:off x="1015930" y="1453330"/>
            <a:ext cx="2526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chemeClr val="bg1"/>
                </a:solidFill>
                <a:latin typeface="微软雅黑" panose="020B0503020204020204" pitchFamily="34" charset="-122"/>
                <a:ea typeface="微软雅黑" panose="020B0503020204020204" pitchFamily="34" charset="-122"/>
              </a:rPr>
              <a:t>故障树分析法（</a:t>
            </a:r>
            <a:r>
              <a:rPr lang="en-US" altLang="zh-CN" b="1" dirty="0">
                <a:solidFill>
                  <a:schemeClr val="bg1"/>
                </a:solidFill>
                <a:latin typeface="微软雅黑" panose="020B0503020204020204" pitchFamily="34" charset="-122"/>
                <a:ea typeface="微软雅黑" panose="020B0503020204020204" pitchFamily="34" charset="-122"/>
              </a:rPr>
              <a:t>FTA</a:t>
            </a:r>
            <a:r>
              <a:rPr lang="zh-CN" altLang="en-US" b="1" dirty="0">
                <a:solidFill>
                  <a:schemeClr val="bg1"/>
                </a:solidFill>
                <a:latin typeface="微软雅黑" panose="020B0503020204020204" pitchFamily="34" charset="-122"/>
                <a:ea typeface="微软雅黑" panose="020B0503020204020204" pitchFamily="34" charset="-122"/>
              </a:rPr>
              <a:t>） </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1" name="Rectangle 8"/>
          <p:cNvSpPr>
            <a:spLocks noChangeArrowheads="1"/>
          </p:cNvSpPr>
          <p:nvPr/>
        </p:nvSpPr>
        <p:spPr bwMode="auto">
          <a:xfrm>
            <a:off x="6246478" y="4916471"/>
            <a:ext cx="112927" cy="2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08" tIns="32004" rIns="64008" bIns="3200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12" name="Rectangle 9"/>
          <p:cNvSpPr>
            <a:spLocks noChangeArrowheads="1"/>
          </p:cNvSpPr>
          <p:nvPr/>
        </p:nvSpPr>
        <p:spPr bwMode="auto">
          <a:xfrm>
            <a:off x="6246478" y="4916471"/>
            <a:ext cx="112927" cy="2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08" tIns="32004" rIns="64008" bIns="3200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13" name="Rectangle 10"/>
          <p:cNvSpPr>
            <a:spLocks noChangeArrowheads="1"/>
          </p:cNvSpPr>
          <p:nvPr/>
        </p:nvSpPr>
        <p:spPr bwMode="auto">
          <a:xfrm>
            <a:off x="6246478" y="4916471"/>
            <a:ext cx="112927" cy="2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08" tIns="32004" rIns="64008" bIns="3200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p>
        </p:txBody>
      </p:sp>
      <p:sp>
        <p:nvSpPr>
          <p:cNvPr id="14" name="Text Box 11"/>
          <p:cNvSpPr txBox="1">
            <a:spLocks noChangeArrowheads="1"/>
          </p:cNvSpPr>
          <p:nvPr/>
        </p:nvSpPr>
        <p:spPr bwMode="auto">
          <a:xfrm>
            <a:off x="5282767" y="3390158"/>
            <a:ext cx="1439946" cy="297917"/>
          </a:xfrm>
          <a:prstGeom prst="rect">
            <a:avLst/>
          </a:prstGeom>
          <a:noFill/>
          <a:ln w="28575">
            <a:solidFill>
              <a:srgbClr val="012061"/>
            </a:solidFill>
            <a:miter lim="800000"/>
          </a:ln>
          <a:extLst>
            <a:ext uri="{909E8E84-426E-40DD-AFC4-6F175D3DCCD1}">
              <a14:hiddenFill xmlns:a14="http://schemas.microsoft.com/office/drawing/2010/main">
                <a:solidFill>
                  <a:srgbClr val="FFFFFF"/>
                </a:solidFill>
              </a14:hiddenFill>
            </a:ext>
          </a:extLst>
        </p:spPr>
        <p:txBody>
          <a:bodyPr lIns="64008" tIns="32004" rIns="64008" bIns="32004"/>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dirty="0"/>
          </a:p>
        </p:txBody>
      </p:sp>
      <p:sp>
        <p:nvSpPr>
          <p:cNvPr id="15" name="Text Box 12"/>
          <p:cNvSpPr txBox="1">
            <a:spLocks noChangeArrowheads="1"/>
          </p:cNvSpPr>
          <p:nvPr/>
        </p:nvSpPr>
        <p:spPr bwMode="auto">
          <a:xfrm>
            <a:off x="5282767" y="3878864"/>
            <a:ext cx="1439946" cy="297917"/>
          </a:xfrm>
          <a:prstGeom prst="rect">
            <a:avLst/>
          </a:prstGeom>
          <a:noFill/>
          <a:ln w="28575">
            <a:solidFill>
              <a:srgbClr val="012061"/>
            </a:solidFill>
            <a:miter lim="800000"/>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16" name="Text Box 13"/>
          <p:cNvSpPr txBox="1">
            <a:spLocks noChangeArrowheads="1"/>
          </p:cNvSpPr>
          <p:nvPr/>
        </p:nvSpPr>
        <p:spPr bwMode="auto">
          <a:xfrm>
            <a:off x="5282767" y="4918512"/>
            <a:ext cx="1439946" cy="297407"/>
          </a:xfrm>
          <a:prstGeom prst="rect">
            <a:avLst/>
          </a:prstGeom>
          <a:noFill/>
          <a:ln w="28575">
            <a:solidFill>
              <a:srgbClr val="012061"/>
            </a:solidFill>
            <a:miter lim="800000"/>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17" name="Text Box 14"/>
          <p:cNvSpPr txBox="1">
            <a:spLocks noChangeArrowheads="1"/>
          </p:cNvSpPr>
          <p:nvPr/>
        </p:nvSpPr>
        <p:spPr bwMode="auto">
          <a:xfrm>
            <a:off x="5282767" y="4403279"/>
            <a:ext cx="1439946" cy="297407"/>
          </a:xfrm>
          <a:prstGeom prst="rect">
            <a:avLst/>
          </a:prstGeom>
          <a:noFill/>
          <a:ln w="28575">
            <a:solidFill>
              <a:srgbClr val="012061"/>
            </a:solidFill>
            <a:miter lim="800000"/>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18" name="Text Box 15"/>
          <p:cNvSpPr txBox="1">
            <a:spLocks noChangeArrowheads="1"/>
          </p:cNvSpPr>
          <p:nvPr/>
        </p:nvSpPr>
        <p:spPr bwMode="auto">
          <a:xfrm>
            <a:off x="7202524" y="3870192"/>
            <a:ext cx="1439435" cy="297407"/>
          </a:xfrm>
          <a:prstGeom prst="rect">
            <a:avLst/>
          </a:prstGeom>
          <a:noFill/>
          <a:ln w="28575">
            <a:solidFill>
              <a:srgbClr val="012061"/>
            </a:solidFill>
            <a:miter lim="800000"/>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19" name="Text Box 16"/>
          <p:cNvSpPr txBox="1">
            <a:spLocks noChangeArrowheads="1"/>
          </p:cNvSpPr>
          <p:nvPr/>
        </p:nvSpPr>
        <p:spPr bwMode="auto">
          <a:xfrm>
            <a:off x="7202524" y="4403279"/>
            <a:ext cx="1439435" cy="297407"/>
          </a:xfrm>
          <a:prstGeom prst="rect">
            <a:avLst/>
          </a:prstGeom>
          <a:noFill/>
          <a:ln w="28575">
            <a:solidFill>
              <a:srgbClr val="012061"/>
            </a:solidFill>
            <a:miter lim="800000"/>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20" name="Text Box 17"/>
          <p:cNvSpPr txBox="1">
            <a:spLocks noChangeArrowheads="1"/>
          </p:cNvSpPr>
          <p:nvPr/>
        </p:nvSpPr>
        <p:spPr bwMode="auto">
          <a:xfrm>
            <a:off x="3363521" y="4403279"/>
            <a:ext cx="1439435" cy="297407"/>
          </a:xfrm>
          <a:prstGeom prst="rect">
            <a:avLst/>
          </a:prstGeom>
          <a:noFill/>
          <a:ln w="28575">
            <a:solidFill>
              <a:srgbClr val="012061"/>
            </a:solidFill>
            <a:miter lim="800000"/>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21" name="Text Box 18"/>
          <p:cNvSpPr txBox="1">
            <a:spLocks noChangeArrowheads="1"/>
          </p:cNvSpPr>
          <p:nvPr/>
        </p:nvSpPr>
        <p:spPr bwMode="auto">
          <a:xfrm>
            <a:off x="3950128" y="5629125"/>
            <a:ext cx="1439435" cy="297917"/>
          </a:xfrm>
          <a:prstGeom prst="rect">
            <a:avLst/>
          </a:prstGeom>
          <a:noFill/>
          <a:ln w="28575">
            <a:solidFill>
              <a:srgbClr val="012061"/>
            </a:solidFill>
            <a:miter lim="800000"/>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22" name="Text Box 19"/>
          <p:cNvSpPr txBox="1">
            <a:spLocks noChangeArrowheads="1"/>
          </p:cNvSpPr>
          <p:nvPr/>
        </p:nvSpPr>
        <p:spPr bwMode="auto">
          <a:xfrm>
            <a:off x="6615918" y="5576071"/>
            <a:ext cx="1439435" cy="297407"/>
          </a:xfrm>
          <a:prstGeom prst="rect">
            <a:avLst/>
          </a:prstGeom>
          <a:noFill/>
          <a:ln w="28575">
            <a:solidFill>
              <a:srgbClr val="012061"/>
            </a:solidFill>
            <a:miter lim="800000"/>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23" name="Text Box 20"/>
          <p:cNvSpPr txBox="1">
            <a:spLocks noChangeArrowheads="1"/>
          </p:cNvSpPr>
          <p:nvPr/>
        </p:nvSpPr>
        <p:spPr bwMode="auto">
          <a:xfrm>
            <a:off x="5282767" y="6268829"/>
            <a:ext cx="1439946" cy="297917"/>
          </a:xfrm>
          <a:prstGeom prst="rect">
            <a:avLst/>
          </a:prstGeom>
          <a:noFill/>
          <a:ln w="28575">
            <a:solidFill>
              <a:srgbClr val="012061"/>
            </a:solidFill>
            <a:miter lim="800000"/>
          </a:ln>
          <a:extLst>
            <a:ext uri="{909E8E84-426E-40DD-AFC4-6F175D3DCCD1}">
              <a14:hiddenFill xmlns:a14="http://schemas.microsoft.com/office/drawing/2010/main">
                <a:solidFill>
                  <a:srgbClr val="FFFFFF"/>
                </a:solidFill>
              </a14:hiddenFill>
            </a:ext>
          </a:extLst>
        </p:spPr>
        <p:txBody>
          <a:bodyPr lIns="64008" tIns="32004" rIns="64008" bIns="32004"/>
          <a:lstStyle>
            <a:defPPr>
              <a:defRPr lang="zh-CN"/>
            </a:defPPr>
            <a:lvl1pPr algn="ctr">
              <a:defRPr sz="1200" b="1">
                <a:latin typeface="Times New Roman" panose="02020603050405020304" pitchFamily="18" charset="0"/>
                <a:ea typeface="宋体" panose="02010600030101010101" pitchFamily="2"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endParaRPr lang="zh-CN" altLang="en-US" dirty="0"/>
          </a:p>
        </p:txBody>
      </p:sp>
      <p:sp>
        <p:nvSpPr>
          <p:cNvPr id="24" name="Line 21"/>
          <p:cNvSpPr>
            <a:spLocks noChangeShapeType="1"/>
          </p:cNvSpPr>
          <p:nvPr/>
        </p:nvSpPr>
        <p:spPr bwMode="auto">
          <a:xfrm>
            <a:off x="5976169" y="3710010"/>
            <a:ext cx="0" cy="160181"/>
          </a:xfrm>
          <a:prstGeom prst="line">
            <a:avLst/>
          </a:prstGeom>
          <a:noFill/>
          <a:ln w="2857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 name="Line 22"/>
          <p:cNvSpPr>
            <a:spLocks noChangeShapeType="1"/>
          </p:cNvSpPr>
          <p:nvPr/>
        </p:nvSpPr>
        <p:spPr bwMode="auto">
          <a:xfrm>
            <a:off x="5976169" y="4190044"/>
            <a:ext cx="0" cy="213235"/>
          </a:xfrm>
          <a:prstGeom prst="line">
            <a:avLst/>
          </a:prstGeom>
          <a:noFill/>
          <a:ln w="2857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6" name="Line 23"/>
          <p:cNvSpPr>
            <a:spLocks noChangeShapeType="1"/>
          </p:cNvSpPr>
          <p:nvPr/>
        </p:nvSpPr>
        <p:spPr bwMode="auto">
          <a:xfrm>
            <a:off x="5976169" y="4696094"/>
            <a:ext cx="0" cy="213745"/>
          </a:xfrm>
          <a:prstGeom prst="line">
            <a:avLst/>
          </a:prstGeom>
          <a:noFill/>
          <a:ln w="2857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7" name="Line 24"/>
          <p:cNvSpPr>
            <a:spLocks noChangeShapeType="1"/>
          </p:cNvSpPr>
          <p:nvPr/>
        </p:nvSpPr>
        <p:spPr bwMode="auto">
          <a:xfrm>
            <a:off x="4802956" y="4562950"/>
            <a:ext cx="479812" cy="0"/>
          </a:xfrm>
          <a:prstGeom prst="line">
            <a:avLst/>
          </a:prstGeom>
          <a:noFill/>
          <a:ln w="28575">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8" name="Line 25"/>
          <p:cNvSpPr>
            <a:spLocks noChangeShapeType="1"/>
          </p:cNvSpPr>
          <p:nvPr/>
        </p:nvSpPr>
        <p:spPr bwMode="auto">
          <a:xfrm>
            <a:off x="6722713" y="4029863"/>
            <a:ext cx="479812" cy="0"/>
          </a:xfrm>
          <a:prstGeom prst="line">
            <a:avLst/>
          </a:prstGeom>
          <a:noFill/>
          <a:ln w="28575">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 name="Line 26"/>
          <p:cNvSpPr>
            <a:spLocks noChangeShapeType="1"/>
          </p:cNvSpPr>
          <p:nvPr/>
        </p:nvSpPr>
        <p:spPr bwMode="auto">
          <a:xfrm>
            <a:off x="6722713" y="4562950"/>
            <a:ext cx="479812" cy="0"/>
          </a:xfrm>
          <a:prstGeom prst="line">
            <a:avLst/>
          </a:prstGeom>
          <a:noFill/>
          <a:ln w="28575">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0" name="Line 27"/>
          <p:cNvSpPr>
            <a:spLocks noChangeShapeType="1"/>
          </p:cNvSpPr>
          <p:nvPr/>
        </p:nvSpPr>
        <p:spPr bwMode="auto">
          <a:xfrm>
            <a:off x="6722713" y="5042984"/>
            <a:ext cx="1226355" cy="0"/>
          </a:xfrm>
          <a:prstGeom prst="line">
            <a:avLst/>
          </a:prstGeom>
          <a:noFill/>
          <a:ln w="28575">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1" name="Line 28"/>
          <p:cNvSpPr>
            <a:spLocks noChangeShapeType="1"/>
          </p:cNvSpPr>
          <p:nvPr/>
        </p:nvSpPr>
        <p:spPr bwMode="auto">
          <a:xfrm flipH="1">
            <a:off x="4056412" y="5078183"/>
            <a:ext cx="1226355" cy="0"/>
          </a:xfrm>
          <a:prstGeom prst="line">
            <a:avLst/>
          </a:prstGeom>
          <a:noFill/>
          <a:ln w="28575">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 name="Line 29"/>
          <p:cNvSpPr>
            <a:spLocks noChangeShapeType="1"/>
          </p:cNvSpPr>
          <p:nvPr/>
        </p:nvSpPr>
        <p:spPr bwMode="auto">
          <a:xfrm flipV="1">
            <a:off x="4056412" y="4696094"/>
            <a:ext cx="0" cy="373416"/>
          </a:xfrm>
          <a:prstGeom prst="line">
            <a:avLst/>
          </a:prstGeom>
          <a:noFill/>
          <a:ln w="2857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3" name="Line 30"/>
          <p:cNvSpPr>
            <a:spLocks noChangeShapeType="1"/>
          </p:cNvSpPr>
          <p:nvPr/>
        </p:nvSpPr>
        <p:spPr bwMode="auto">
          <a:xfrm flipV="1">
            <a:off x="7949068" y="4669567"/>
            <a:ext cx="0" cy="373416"/>
          </a:xfrm>
          <a:prstGeom prst="line">
            <a:avLst/>
          </a:prstGeom>
          <a:noFill/>
          <a:ln w="2857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4" name="Line 31"/>
          <p:cNvSpPr>
            <a:spLocks noChangeShapeType="1"/>
          </p:cNvSpPr>
          <p:nvPr/>
        </p:nvSpPr>
        <p:spPr bwMode="auto">
          <a:xfrm>
            <a:off x="4589876" y="5415890"/>
            <a:ext cx="2772585" cy="0"/>
          </a:xfrm>
          <a:prstGeom prst="line">
            <a:avLst/>
          </a:prstGeom>
          <a:noFill/>
          <a:ln w="28575">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5" name="Line 32"/>
          <p:cNvSpPr>
            <a:spLocks noChangeShapeType="1"/>
          </p:cNvSpPr>
          <p:nvPr/>
        </p:nvSpPr>
        <p:spPr bwMode="auto">
          <a:xfrm>
            <a:off x="4589876" y="6109158"/>
            <a:ext cx="2772585" cy="0"/>
          </a:xfrm>
          <a:prstGeom prst="line">
            <a:avLst/>
          </a:prstGeom>
          <a:noFill/>
          <a:ln w="28575">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6" name="Line 33"/>
          <p:cNvSpPr>
            <a:spLocks noChangeShapeType="1"/>
          </p:cNvSpPr>
          <p:nvPr/>
        </p:nvSpPr>
        <p:spPr bwMode="auto">
          <a:xfrm>
            <a:off x="4589876" y="5415890"/>
            <a:ext cx="0" cy="213235"/>
          </a:xfrm>
          <a:prstGeom prst="line">
            <a:avLst/>
          </a:prstGeom>
          <a:noFill/>
          <a:ln w="2857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7" name="Line 34"/>
          <p:cNvSpPr>
            <a:spLocks noChangeShapeType="1"/>
          </p:cNvSpPr>
          <p:nvPr/>
        </p:nvSpPr>
        <p:spPr bwMode="auto">
          <a:xfrm>
            <a:off x="7362462" y="5415890"/>
            <a:ext cx="0" cy="160181"/>
          </a:xfrm>
          <a:prstGeom prst="line">
            <a:avLst/>
          </a:prstGeom>
          <a:noFill/>
          <a:ln w="2857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8" name="Line 35"/>
          <p:cNvSpPr>
            <a:spLocks noChangeShapeType="1"/>
          </p:cNvSpPr>
          <p:nvPr/>
        </p:nvSpPr>
        <p:spPr bwMode="auto">
          <a:xfrm flipV="1">
            <a:off x="4589876" y="5948977"/>
            <a:ext cx="0" cy="160181"/>
          </a:xfrm>
          <a:prstGeom prst="line">
            <a:avLst/>
          </a:prstGeom>
          <a:noFill/>
          <a:ln w="28575">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9" name="Line 36"/>
          <p:cNvSpPr>
            <a:spLocks noChangeShapeType="1"/>
          </p:cNvSpPr>
          <p:nvPr/>
        </p:nvSpPr>
        <p:spPr bwMode="auto">
          <a:xfrm flipV="1">
            <a:off x="7362462" y="5895923"/>
            <a:ext cx="0" cy="213235"/>
          </a:xfrm>
          <a:prstGeom prst="line">
            <a:avLst/>
          </a:prstGeom>
          <a:noFill/>
          <a:ln w="28575">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40" name="Line 37"/>
          <p:cNvSpPr>
            <a:spLocks noChangeShapeType="1"/>
          </p:cNvSpPr>
          <p:nvPr/>
        </p:nvSpPr>
        <p:spPr bwMode="auto">
          <a:xfrm>
            <a:off x="5976169" y="5211837"/>
            <a:ext cx="0" cy="213235"/>
          </a:xfrm>
          <a:prstGeom prst="line">
            <a:avLst/>
          </a:prstGeom>
          <a:noFill/>
          <a:ln w="2857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1" name="Line 38"/>
          <p:cNvSpPr>
            <a:spLocks noChangeShapeType="1"/>
          </p:cNvSpPr>
          <p:nvPr/>
        </p:nvSpPr>
        <p:spPr bwMode="auto">
          <a:xfrm>
            <a:off x="5976169" y="6109158"/>
            <a:ext cx="0" cy="159671"/>
          </a:xfrm>
          <a:prstGeom prst="line">
            <a:avLst/>
          </a:prstGeom>
          <a:noFill/>
          <a:ln w="2857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2" name="矩形 41"/>
          <p:cNvSpPr/>
          <p:nvPr/>
        </p:nvSpPr>
        <p:spPr>
          <a:xfrm>
            <a:off x="5551334" y="3384600"/>
            <a:ext cx="902811"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熟悉系统</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5358274" y="3879971"/>
            <a:ext cx="1261884"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确定顶上事件</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7497661" y="3878864"/>
            <a:ext cx="902811"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调查事故</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矩形 44"/>
          <p:cNvSpPr/>
          <p:nvPr/>
        </p:nvSpPr>
        <p:spPr>
          <a:xfrm>
            <a:off x="7335635" y="4409061"/>
            <a:ext cx="1261884"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调查原因事件</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矩形 45"/>
          <p:cNvSpPr/>
          <p:nvPr/>
        </p:nvSpPr>
        <p:spPr>
          <a:xfrm>
            <a:off x="3434277" y="4414844"/>
            <a:ext cx="1261884"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收集系统资料</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7" name="矩形 46"/>
          <p:cNvSpPr/>
          <p:nvPr/>
        </p:nvSpPr>
        <p:spPr>
          <a:xfrm>
            <a:off x="5457197" y="4414846"/>
            <a:ext cx="1082348"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建造事故树</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5268506" y="4928068"/>
            <a:ext cx="1441420"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修改简化事故树</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9" name="矩形 48"/>
          <p:cNvSpPr/>
          <p:nvPr/>
        </p:nvSpPr>
        <p:spPr>
          <a:xfrm>
            <a:off x="4244755" y="5624195"/>
            <a:ext cx="902811"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定性分析</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矩形 49"/>
          <p:cNvSpPr/>
          <p:nvPr/>
        </p:nvSpPr>
        <p:spPr>
          <a:xfrm>
            <a:off x="6979160" y="5576069"/>
            <a:ext cx="902811"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定量分析</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1" name="矩形 50"/>
          <p:cNvSpPr/>
          <p:nvPr/>
        </p:nvSpPr>
        <p:spPr>
          <a:xfrm>
            <a:off x="5465058" y="6262091"/>
            <a:ext cx="1261884" cy="307777"/>
          </a:xfrm>
          <a:prstGeom prst="rect">
            <a:avLst/>
          </a:prstGeom>
        </p:spPr>
        <p:txBody>
          <a:bodyPr wrap="non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制定安全措施</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1308100" y="215325"/>
            <a:ext cx="592982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现代安全管理工程的理论和方法</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46992" b="10434"/>
          <a:stretch>
            <a:fillRect/>
          </a:stretch>
        </p:blipFill>
        <p:spPr>
          <a:xfrm>
            <a:off x="0" y="0"/>
            <a:ext cx="12192000" cy="3462111"/>
          </a:xfrm>
          <a:prstGeom prst="rect">
            <a:avLst/>
          </a:prstGeom>
        </p:spPr>
      </p:pic>
      <p:sp>
        <p:nvSpPr>
          <p:cNvPr id="4" name="矩形 3"/>
          <p:cNvSpPr/>
          <p:nvPr/>
        </p:nvSpPr>
        <p:spPr>
          <a:xfrm>
            <a:off x="3746637" y="1438667"/>
            <a:ext cx="4698723" cy="584775"/>
          </a:xfrm>
          <a:prstGeom prst="rect">
            <a:avLst/>
          </a:prstGeom>
        </p:spPr>
        <p:txBody>
          <a:bodyPr wrap="none">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从三个角度看安全的本义</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5" name="矩形: 圆角 4"/>
          <p:cNvSpPr/>
          <p:nvPr/>
        </p:nvSpPr>
        <p:spPr>
          <a:xfrm>
            <a:off x="1015999" y="3839481"/>
            <a:ext cx="2353267" cy="964747"/>
          </a:xfrm>
          <a:prstGeom prst="roundRect">
            <a:avLst>
              <a:gd name="adj" fmla="val 5377"/>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4919366" y="3839481"/>
            <a:ext cx="2353267" cy="964747"/>
          </a:xfrm>
          <a:prstGeom prst="roundRect">
            <a:avLst>
              <a:gd name="adj" fmla="val 5377"/>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8822733" y="3839481"/>
            <a:ext cx="2353267" cy="964747"/>
          </a:xfrm>
          <a:prstGeom prst="roundRect">
            <a:avLst>
              <a:gd name="adj" fmla="val 5377"/>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358060" y="3957363"/>
            <a:ext cx="1669144" cy="728982"/>
          </a:xfrm>
          <a:prstGeom prst="rect">
            <a:avLst/>
          </a:prstGeom>
        </p:spPr>
        <p:txBody>
          <a:bodyPr wrap="square">
            <a:spAutoFit/>
          </a:bodyPr>
          <a:lstStyle/>
          <a:p>
            <a:pPr algn="ctr">
              <a:lnSpc>
                <a:spcPct val="120000"/>
              </a:lnSpc>
              <a:defRPr/>
            </a:pPr>
            <a:r>
              <a:rPr lang="zh-CN" altLang="en-US" b="1" dirty="0">
                <a:solidFill>
                  <a:schemeClr val="bg1"/>
                </a:solidFill>
                <a:latin typeface="微软雅黑" panose="020B0503020204020204" pitchFamily="34" charset="-122"/>
                <a:ea typeface="微软雅黑" panose="020B0503020204020204" pitchFamily="34" charset="-122"/>
              </a:rPr>
              <a:t>以汝为宝</a:t>
            </a:r>
            <a:endParaRPr lang="zh-CN" altLang="en-US" b="1" dirty="0">
              <a:solidFill>
                <a:schemeClr val="bg1"/>
              </a:solidFill>
              <a:latin typeface="微软雅黑" panose="020B0503020204020204" pitchFamily="34" charset="-122"/>
              <a:ea typeface="微软雅黑" panose="020B0503020204020204" pitchFamily="34" charset="-122"/>
            </a:endParaRPr>
          </a:p>
          <a:p>
            <a:pPr algn="ctr">
              <a:lnSpc>
                <a:spcPct val="120000"/>
              </a:lnSpc>
              <a:defRPr/>
            </a:pPr>
            <a:r>
              <a:rPr lang="zh-CN" altLang="en-US" b="1" dirty="0">
                <a:solidFill>
                  <a:schemeClr val="bg1"/>
                </a:solidFill>
                <a:latin typeface="微软雅黑" panose="020B0503020204020204" pitchFamily="34" charset="-122"/>
                <a:ea typeface="微软雅黑" panose="020B0503020204020204" pitchFamily="34" charset="-122"/>
              </a:rPr>
              <a:t>人之王道</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5478166" y="3957363"/>
            <a:ext cx="1235668" cy="731034"/>
          </a:xfrm>
          <a:prstGeom prst="rect">
            <a:avLst/>
          </a:prstGeom>
        </p:spPr>
        <p:txBody>
          <a:bodyPr wrap="square">
            <a:spAutoFit/>
          </a:bodyPr>
          <a:lstStyle/>
          <a:p>
            <a:pPr algn="ct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期盼稳定</a:t>
            </a:r>
            <a:endParaRPr lang="zh-CN" altLang="en-US" b="1"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整全和谐</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9391321" y="3957363"/>
            <a:ext cx="1216090" cy="731034"/>
          </a:xfrm>
          <a:prstGeom prst="rect">
            <a:avLst/>
          </a:prstGeom>
        </p:spPr>
        <p:txBody>
          <a:bodyPr wrap="square">
            <a:spAutoFit/>
          </a:bodyPr>
          <a:lstStyle/>
          <a:p>
            <a:pPr algn="ct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无危即安</a:t>
            </a:r>
            <a:endParaRPr lang="zh-CN" altLang="en-US" b="1"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无损即全</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3" name="等腰三角形 12"/>
          <p:cNvSpPr/>
          <p:nvPr/>
        </p:nvSpPr>
        <p:spPr>
          <a:xfrm flipV="1">
            <a:off x="1989433" y="4972910"/>
            <a:ext cx="398168" cy="15154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flipV="1">
            <a:off x="5896914" y="4972910"/>
            <a:ext cx="398168" cy="15154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flipV="1">
            <a:off x="9794870" y="4972910"/>
            <a:ext cx="398168" cy="15154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 空心 15"/>
          <p:cNvSpPr/>
          <p:nvPr/>
        </p:nvSpPr>
        <p:spPr>
          <a:xfrm>
            <a:off x="1653721" y="5281840"/>
            <a:ext cx="1070429" cy="1070429"/>
          </a:xfrm>
          <a:prstGeom prst="donut">
            <a:avLst>
              <a:gd name="adj" fmla="val 8561"/>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圆: 空心 16"/>
          <p:cNvSpPr/>
          <p:nvPr/>
        </p:nvSpPr>
        <p:spPr>
          <a:xfrm>
            <a:off x="5560783" y="5281840"/>
            <a:ext cx="1070429" cy="1070429"/>
          </a:xfrm>
          <a:prstGeom prst="donut">
            <a:avLst>
              <a:gd name="adj" fmla="val 8561"/>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圆: 空心 17"/>
          <p:cNvSpPr/>
          <p:nvPr/>
        </p:nvSpPr>
        <p:spPr>
          <a:xfrm>
            <a:off x="9457377" y="5281840"/>
            <a:ext cx="1070429" cy="1070429"/>
          </a:xfrm>
          <a:prstGeom prst="donut">
            <a:avLst>
              <a:gd name="adj" fmla="val 8561"/>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文本框 18"/>
          <p:cNvSpPr txBox="1"/>
          <p:nvPr/>
        </p:nvSpPr>
        <p:spPr>
          <a:xfrm>
            <a:off x="1819310" y="5616999"/>
            <a:ext cx="738414"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安全</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5726790" y="5616999"/>
            <a:ext cx="738414"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安全</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9634276" y="5616999"/>
            <a:ext cx="738414"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安全</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015930" y="1967909"/>
            <a:ext cx="67818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15930" y="2075630"/>
            <a:ext cx="22449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zh-CN" altLang="en-US" b="1" dirty="0">
                <a:solidFill>
                  <a:schemeClr val="bg1"/>
                </a:solidFill>
                <a:latin typeface="微软雅黑" panose="020B0503020204020204" pitchFamily="34" charset="-122"/>
                <a:ea typeface="微软雅黑" panose="020B0503020204020204" pitchFamily="34" charset="-122"/>
              </a:rPr>
              <a:t>事件树分析法</a:t>
            </a:r>
            <a:r>
              <a:rPr lang="en-US" altLang="zh-CN" b="1" dirty="0">
                <a:solidFill>
                  <a:schemeClr val="bg1"/>
                </a:solidFill>
                <a:latin typeface="微软雅黑" panose="020B0503020204020204" pitchFamily="34" charset="-122"/>
                <a:ea typeface="微软雅黑" panose="020B0503020204020204" pitchFamily="34" charset="-122"/>
              </a:rPr>
              <a:t>(ETA) </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934176" y="2793137"/>
            <a:ext cx="10127524" cy="17054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hangingPunct="0">
              <a:lnSpc>
                <a:spcPct val="150000"/>
              </a:lnSpc>
              <a:buClr>
                <a:srgbClr val="0000CC"/>
              </a:buCl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它是一种按事故发展的时间顺序由初始事件开始推论可能的后果，从而进行危险源辨识的方法。这种方法将系统可能发生的某种事故与导致事故发生的各种原因之间的逻辑关系用一种称为事件树的树形图表示，通过对事件树的定性与定量分析，找出事故发生的主要原因，为确定安全对策提供可靠依据，以达到猜测与预防事故发生的目的。</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1308100" y="215325"/>
            <a:ext cx="592982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现代安全管理工程的理论和方法</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707266"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5</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endPar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5657415" y="48571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底</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glitter pattern="hexagon"/>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697" r="20270" b="30111"/>
          <a:stretch>
            <a:fillRect/>
          </a:stretch>
        </p:blipFill>
        <p:spPr>
          <a:xfrm>
            <a:off x="1828800" y="106205"/>
            <a:ext cx="10363200" cy="6751795"/>
          </a:xfrm>
          <a:custGeom>
            <a:avLst/>
            <a:gdLst>
              <a:gd name="connsiteX0" fmla="*/ 6369823 w 6381750"/>
              <a:gd name="connsiteY0" fmla="*/ 0 h 4157815"/>
              <a:gd name="connsiteX1" fmla="*/ 6381750 w 6381750"/>
              <a:gd name="connsiteY1" fmla="*/ 0 h 4157815"/>
              <a:gd name="connsiteX2" fmla="*/ 6381750 w 6381750"/>
              <a:gd name="connsiteY2" fmla="*/ 4157815 h 4157815"/>
              <a:gd name="connsiteX3" fmla="*/ 0 w 6381750"/>
              <a:gd name="connsiteY3" fmla="*/ 4157815 h 4157815"/>
            </a:gdLst>
            <a:ahLst/>
            <a:cxnLst>
              <a:cxn ang="0">
                <a:pos x="connsiteX0" y="connsiteY0"/>
              </a:cxn>
              <a:cxn ang="0">
                <a:pos x="connsiteX1" y="connsiteY1"/>
              </a:cxn>
              <a:cxn ang="0">
                <a:pos x="connsiteX2" y="connsiteY2"/>
              </a:cxn>
              <a:cxn ang="0">
                <a:pos x="connsiteX3" y="connsiteY3"/>
              </a:cxn>
            </a:cxnLst>
            <a:rect l="l" t="t" r="r" b="b"/>
            <a:pathLst>
              <a:path w="6381750" h="4157815">
                <a:moveTo>
                  <a:pt x="6369823" y="0"/>
                </a:moveTo>
                <a:lnTo>
                  <a:pt x="6381750" y="0"/>
                </a:lnTo>
                <a:lnTo>
                  <a:pt x="6381750" y="4157815"/>
                </a:lnTo>
                <a:lnTo>
                  <a:pt x="0" y="4157815"/>
                </a:lnTo>
                <a:close/>
              </a:path>
            </a:pathLst>
          </a:custGeom>
        </p:spPr>
      </p:pic>
      <p:sp>
        <p:nvSpPr>
          <p:cNvPr id="10" name="矩形: 圆角 9"/>
          <p:cNvSpPr/>
          <p:nvPr/>
        </p:nvSpPr>
        <p:spPr>
          <a:xfrm>
            <a:off x="546100" y="1263650"/>
            <a:ext cx="3581400" cy="5092700"/>
          </a:xfrm>
          <a:prstGeom prst="roundRect">
            <a:avLst>
              <a:gd name="adj" fmla="val 844"/>
            </a:avLst>
          </a:prstGeom>
          <a:solidFill>
            <a:srgbClr val="012061"/>
          </a:solidFill>
          <a:ln>
            <a:noFill/>
          </a:ln>
          <a:effectLst>
            <a:outerShdw blurRad="241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椭圆 7"/>
          <p:cNvSpPr/>
          <p:nvPr/>
        </p:nvSpPr>
        <p:spPr>
          <a:xfrm>
            <a:off x="1695450" y="622300"/>
            <a:ext cx="1282700" cy="1282700"/>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矩形: 圆角 10"/>
          <p:cNvSpPr/>
          <p:nvPr/>
        </p:nvSpPr>
        <p:spPr>
          <a:xfrm>
            <a:off x="5153025" y="1263650"/>
            <a:ext cx="3581400" cy="5092700"/>
          </a:xfrm>
          <a:prstGeom prst="roundRect">
            <a:avLst>
              <a:gd name="adj" fmla="val 844"/>
            </a:avLst>
          </a:prstGeom>
          <a:solidFill>
            <a:schemeClr val="bg1">
              <a:lumMod val="95000"/>
            </a:schemeClr>
          </a:solidFill>
          <a:ln>
            <a:noFill/>
          </a:ln>
          <a:effectLst>
            <a:outerShdw blurRad="292100" sx="102000" sy="102000" algn="ctr"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椭圆 11"/>
          <p:cNvSpPr/>
          <p:nvPr/>
        </p:nvSpPr>
        <p:spPr>
          <a:xfrm>
            <a:off x="6302375" y="622300"/>
            <a:ext cx="1282700" cy="12827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矩形 12"/>
          <p:cNvSpPr/>
          <p:nvPr/>
        </p:nvSpPr>
        <p:spPr>
          <a:xfrm>
            <a:off x="1987986" y="1063595"/>
            <a:ext cx="697627"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法律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6620559" y="1063595"/>
            <a:ext cx="646331" cy="369332"/>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法规</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741833" y="2451511"/>
            <a:ext cx="3225800" cy="1857753"/>
          </a:xfrm>
          <a:prstGeom prst="rect">
            <a:avLst/>
          </a:prstGeom>
        </p:spPr>
        <p:txBody>
          <a:bodyPr wrap="square">
            <a:spAutoFit/>
          </a:bodyPr>
          <a:lstStyle/>
          <a:p>
            <a:pPr algn="just">
              <a:lnSpc>
                <a:spcPct val="130000"/>
              </a:lnSpc>
            </a:pP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、安全生产法：</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由中华人民共和国第十二届全国人民代表大会常务委员会第十次会议于</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2014</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8</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月</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31</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日审议通过，自</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2014</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12</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月</a:t>
            </a:r>
            <a:r>
              <a:rPr lang="en-US" altLang="zh-CN"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日起施行。</a:t>
            </a:r>
            <a:endParaRPr lang="zh-CN" altLang="en-US"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Rectangle 6"/>
          <p:cNvSpPr>
            <a:spLocks noChangeArrowheads="1"/>
          </p:cNvSpPr>
          <p:nvPr/>
        </p:nvSpPr>
        <p:spPr bwMode="auto">
          <a:xfrm>
            <a:off x="741803" y="4351410"/>
            <a:ext cx="1943161" cy="41735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、职业病防治法</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Rectangle 7"/>
          <p:cNvSpPr>
            <a:spLocks noChangeArrowheads="1"/>
          </p:cNvSpPr>
          <p:nvPr/>
        </p:nvSpPr>
        <p:spPr bwMode="auto">
          <a:xfrm>
            <a:off x="741803" y="4799514"/>
            <a:ext cx="1257075" cy="4143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、消防法</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Rectangle 8"/>
          <p:cNvSpPr>
            <a:spLocks noChangeArrowheads="1"/>
          </p:cNvSpPr>
          <p:nvPr/>
        </p:nvSpPr>
        <p:spPr bwMode="auto">
          <a:xfrm>
            <a:off x="741803" y="5258030"/>
            <a:ext cx="2173993" cy="41735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4</a:t>
            </a: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、特种设备安全法</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Rectangle 10"/>
          <p:cNvSpPr>
            <a:spLocks noChangeArrowheads="1"/>
          </p:cNvSpPr>
          <p:nvPr/>
        </p:nvSpPr>
        <p:spPr bwMode="auto">
          <a:xfrm>
            <a:off x="5347365" y="2984612"/>
            <a:ext cx="2977487" cy="7774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6</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、易制毒化学品管理条例（国务院</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445</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号令）</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Rectangle 13"/>
          <p:cNvSpPr>
            <a:spLocks noChangeArrowheads="1"/>
          </p:cNvSpPr>
          <p:nvPr/>
        </p:nvSpPr>
        <p:spPr bwMode="auto">
          <a:xfrm>
            <a:off x="5347836" y="5310116"/>
            <a:ext cx="2977016" cy="7774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9</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、特种设备安全监察条例（国务院</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549</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号）</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Rectangle 21"/>
          <p:cNvSpPr>
            <a:spLocks noChangeArrowheads="1"/>
          </p:cNvSpPr>
          <p:nvPr/>
        </p:nvSpPr>
        <p:spPr bwMode="auto">
          <a:xfrm>
            <a:off x="5347364" y="4563753"/>
            <a:ext cx="3268435" cy="7774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8</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、生产安全事故报告和调查处理条例（国务院</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493</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号）</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Rectangle 22"/>
          <p:cNvSpPr>
            <a:spLocks noChangeArrowheads="1"/>
          </p:cNvSpPr>
          <p:nvPr/>
        </p:nvSpPr>
        <p:spPr bwMode="auto">
          <a:xfrm>
            <a:off x="5351804" y="3792572"/>
            <a:ext cx="2784362" cy="7774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7</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、安全生产许可证条例（国务院</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397</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号）</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Rectangle 23"/>
          <p:cNvSpPr>
            <a:spLocks noChangeArrowheads="1"/>
          </p:cNvSpPr>
          <p:nvPr/>
        </p:nvSpPr>
        <p:spPr bwMode="auto">
          <a:xfrm>
            <a:off x="5347365" y="2173776"/>
            <a:ext cx="3268435" cy="7774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300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5</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、危险化学品安全管理条例（国务院</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591</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号）</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465943"/>
            <a:ext cx="12192000" cy="4296228"/>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570" y="-91047"/>
            <a:ext cx="4601029" cy="6949047"/>
          </a:xfrm>
          <a:prstGeom prst="rect">
            <a:avLst/>
          </a:prstGeom>
        </p:spPr>
      </p:pic>
      <p:sp>
        <p:nvSpPr>
          <p:cNvPr id="7" name="矩形 6"/>
          <p:cNvSpPr/>
          <p:nvPr/>
        </p:nvSpPr>
        <p:spPr>
          <a:xfrm>
            <a:off x="6096000" y="1095829"/>
            <a:ext cx="6096000" cy="13788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0" y="6052456"/>
            <a:ext cx="6096000" cy="13788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Rectangle 3"/>
          <p:cNvSpPr txBox="1">
            <a:spLocks noChangeArrowheads="1"/>
          </p:cNvSpPr>
          <p:nvPr/>
        </p:nvSpPr>
        <p:spPr>
          <a:xfrm>
            <a:off x="4673599" y="2017401"/>
            <a:ext cx="7082972" cy="336739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工作场所职业卫生监督管理规定（安监总局</a:t>
            </a:r>
            <a:r>
              <a:rPr lang="en-US" altLang="zh-CN" sz="1800" dirty="0">
                <a:solidFill>
                  <a:schemeClr val="bg1"/>
                </a:solidFill>
                <a:latin typeface="微软雅黑" panose="020B0503020204020204" pitchFamily="34" charset="-122"/>
                <a:ea typeface="微软雅黑" panose="020B0503020204020204" pitchFamily="34" charset="-122"/>
              </a:rPr>
              <a:t>47</a:t>
            </a:r>
            <a:r>
              <a:rPr lang="zh-CN" altLang="en-US" sz="1800" dirty="0">
                <a:solidFill>
                  <a:schemeClr val="bg1"/>
                </a:solidFill>
                <a:latin typeface="微软雅黑" panose="020B0503020204020204" pitchFamily="34" charset="-122"/>
                <a:ea typeface="微软雅黑" panose="020B0503020204020204" pitchFamily="34" charset="-122"/>
              </a:rPr>
              <a:t>号令）</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用人单位职业健康监护监督管理办法（安监总局</a:t>
            </a:r>
            <a:r>
              <a:rPr lang="en-US" altLang="zh-CN" sz="1800" dirty="0">
                <a:solidFill>
                  <a:schemeClr val="bg1"/>
                </a:solidFill>
                <a:latin typeface="微软雅黑" panose="020B0503020204020204" pitchFamily="34" charset="-122"/>
                <a:ea typeface="微软雅黑" panose="020B0503020204020204" pitchFamily="34" charset="-122"/>
              </a:rPr>
              <a:t>49</a:t>
            </a:r>
            <a:r>
              <a:rPr lang="zh-CN" altLang="en-US" sz="1800" dirty="0">
                <a:solidFill>
                  <a:schemeClr val="bg1"/>
                </a:solidFill>
                <a:latin typeface="微软雅黑" panose="020B0503020204020204" pitchFamily="34" charset="-122"/>
                <a:ea typeface="微软雅黑" panose="020B0503020204020204" pitchFamily="34" charset="-122"/>
              </a:rPr>
              <a:t>号令）</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煤矿矿长保护员工生命安全的七条规定（安监总局</a:t>
            </a:r>
            <a:r>
              <a:rPr lang="en-US" altLang="zh-CN" sz="1800" dirty="0">
                <a:solidFill>
                  <a:schemeClr val="bg1"/>
                </a:solidFill>
                <a:latin typeface="微软雅黑" panose="020B0503020204020204" pitchFamily="34" charset="-122"/>
                <a:ea typeface="微软雅黑" panose="020B0503020204020204" pitchFamily="34" charset="-122"/>
              </a:rPr>
              <a:t>58</a:t>
            </a:r>
            <a:r>
              <a:rPr lang="zh-CN" altLang="en-US" sz="1800" dirty="0">
                <a:solidFill>
                  <a:schemeClr val="bg1"/>
                </a:solidFill>
                <a:latin typeface="微软雅黑" panose="020B0503020204020204" pitchFamily="34" charset="-122"/>
                <a:ea typeface="微软雅黑" panose="020B0503020204020204" pitchFamily="34" charset="-122"/>
              </a:rPr>
              <a:t>号令）</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化工（危险化学品）企业保障生产安全十条规定（安监总局</a:t>
            </a:r>
            <a:r>
              <a:rPr lang="en-US" altLang="zh-CN" sz="1800" dirty="0">
                <a:solidFill>
                  <a:schemeClr val="bg1"/>
                </a:solidFill>
                <a:latin typeface="微软雅黑" panose="020B0503020204020204" pitchFamily="34" charset="-122"/>
                <a:ea typeface="微软雅黑" panose="020B0503020204020204" pitchFamily="34" charset="-122"/>
              </a:rPr>
              <a:t>64</a:t>
            </a:r>
            <a:r>
              <a:rPr lang="zh-CN" altLang="en-US" sz="1800" dirty="0">
                <a:solidFill>
                  <a:schemeClr val="bg1"/>
                </a:solidFill>
                <a:latin typeface="微软雅黑" panose="020B0503020204020204" pitchFamily="34" charset="-122"/>
                <a:ea typeface="微软雅黑" panose="020B0503020204020204" pitchFamily="34" charset="-122"/>
              </a:rPr>
              <a:t>号令）</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严防企业粉尘爆炸五条规定</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安监总局</a:t>
            </a:r>
            <a:r>
              <a:rPr lang="en-US" altLang="zh-CN" sz="1800" dirty="0">
                <a:solidFill>
                  <a:schemeClr val="bg1"/>
                </a:solidFill>
                <a:latin typeface="微软雅黑" panose="020B0503020204020204" pitchFamily="34" charset="-122"/>
                <a:ea typeface="微软雅黑" panose="020B0503020204020204" pitchFamily="34" charset="-122"/>
              </a:rPr>
              <a:t>68</a:t>
            </a:r>
            <a:r>
              <a:rPr lang="zh-CN" altLang="en-US" sz="1800" dirty="0">
                <a:solidFill>
                  <a:schemeClr val="bg1"/>
                </a:solidFill>
                <a:latin typeface="微软雅黑" panose="020B0503020204020204" pitchFamily="34" charset="-122"/>
                <a:ea typeface="微软雅黑" panose="020B0503020204020204" pitchFamily="34" charset="-122"/>
              </a:rPr>
              <a:t>号令</a:t>
            </a:r>
            <a:r>
              <a:rPr lang="en-US" altLang="zh-CN" sz="1800" dirty="0">
                <a:solidFill>
                  <a:schemeClr val="bg1"/>
                </a:solidFill>
                <a:latin typeface="微软雅黑" panose="020B0503020204020204" pitchFamily="34" charset="-122"/>
                <a:ea typeface="微软雅黑" panose="020B0503020204020204" pitchFamily="34" charset="-122"/>
              </a:rPr>
              <a:t>)</a:t>
            </a:r>
            <a:endParaRPr lang="en-US" altLang="zh-CN" sz="1800" dirty="0">
              <a:solidFill>
                <a:schemeClr val="bg1"/>
              </a:solidFill>
              <a:latin typeface="微软雅黑" panose="020B0503020204020204" pitchFamily="34" charset="-122"/>
              <a:ea typeface="微软雅黑" panose="020B0503020204020204" pitchFamily="34" charset="-122"/>
            </a:endParaRPr>
          </a:p>
          <a:p>
            <a:pPr>
              <a:lnSpc>
                <a:spcPct val="150000"/>
              </a:lnSpc>
              <a:spcBef>
                <a:spcPct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有限空间安全作业五条规定（安监总局</a:t>
            </a:r>
            <a:r>
              <a:rPr lang="en-US" altLang="zh-CN" sz="1800" dirty="0">
                <a:solidFill>
                  <a:schemeClr val="bg1"/>
                </a:solidFill>
                <a:latin typeface="微软雅黑" panose="020B0503020204020204" pitchFamily="34" charset="-122"/>
                <a:ea typeface="微软雅黑" panose="020B0503020204020204" pitchFamily="34" charset="-122"/>
              </a:rPr>
              <a:t>69</a:t>
            </a:r>
            <a:r>
              <a:rPr lang="zh-CN" altLang="en-US" sz="1800" dirty="0">
                <a:solidFill>
                  <a:schemeClr val="bg1"/>
                </a:solidFill>
                <a:latin typeface="微软雅黑" panose="020B0503020204020204" pitchFamily="34" charset="-122"/>
                <a:ea typeface="微软雅黑" panose="020B0503020204020204" pitchFamily="34" charset="-122"/>
              </a:rPr>
              <a:t>号令） </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spcBef>
                <a:spcPts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企业安全生产风险公告六条规定（安监总局</a:t>
            </a:r>
            <a:r>
              <a:rPr lang="en-US" altLang="zh-CN" sz="1800" dirty="0">
                <a:solidFill>
                  <a:schemeClr val="bg1"/>
                </a:solidFill>
                <a:latin typeface="微软雅黑" panose="020B0503020204020204" pitchFamily="34" charset="-122"/>
                <a:ea typeface="微软雅黑" panose="020B0503020204020204" pitchFamily="34" charset="-122"/>
              </a:rPr>
              <a:t>70</a:t>
            </a:r>
            <a:r>
              <a:rPr lang="zh-CN" altLang="en-US" sz="1800" dirty="0">
                <a:solidFill>
                  <a:schemeClr val="bg1"/>
                </a:solidFill>
                <a:latin typeface="微软雅黑" panose="020B0503020204020204" pitchFamily="34" charset="-122"/>
                <a:ea typeface="微软雅黑" panose="020B0503020204020204" pitchFamily="34" charset="-122"/>
              </a:rPr>
              <a:t>号令）</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spcBef>
                <a:spcPts val="0"/>
              </a:spcBef>
              <a:buFontTx/>
              <a:buNone/>
            </a:pPr>
            <a:r>
              <a:rPr lang="zh-CN" altLang="en-US" sz="1800" dirty="0">
                <a:solidFill>
                  <a:schemeClr val="bg1"/>
                </a:solidFill>
                <a:latin typeface="微软雅黑" panose="020B0503020204020204" pitchFamily="34" charset="-122"/>
                <a:ea typeface="微软雅黑" panose="020B0503020204020204" pitchFamily="34" charset="-122"/>
              </a:rPr>
              <a:t>企业安全生产应急管理九条规定（安监总局</a:t>
            </a:r>
            <a:r>
              <a:rPr lang="en-US" altLang="zh-CN" sz="1800" dirty="0">
                <a:solidFill>
                  <a:schemeClr val="bg1"/>
                </a:solidFill>
                <a:latin typeface="微软雅黑" panose="020B0503020204020204" pitchFamily="34" charset="-122"/>
                <a:ea typeface="微软雅黑" panose="020B0503020204020204" pitchFamily="34" charset="-122"/>
              </a:rPr>
              <a:t>74</a:t>
            </a:r>
            <a:r>
              <a:rPr lang="zh-CN" altLang="en-US" sz="1800" dirty="0">
                <a:solidFill>
                  <a:schemeClr val="bg1"/>
                </a:solidFill>
                <a:latin typeface="微软雅黑" panose="020B0503020204020204" pitchFamily="34" charset="-122"/>
                <a:ea typeface="微软雅黑" panose="020B0503020204020204" pitchFamily="34" charset="-122"/>
              </a:rPr>
              <a:t>号令）</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4673599" y="811601"/>
            <a:ext cx="1005403" cy="584775"/>
          </a:xfrm>
          <a:prstGeom prst="rect">
            <a:avLst/>
          </a:prstGeom>
        </p:spPr>
        <p:txBody>
          <a:bodyPr wrap="none">
            <a:spAutoFit/>
          </a:bodyPr>
          <a:lstStyle/>
          <a:p>
            <a:r>
              <a:rPr lang="zh-CN" altLang="en-US" sz="3200" b="1" dirty="0">
                <a:solidFill>
                  <a:srgbClr val="012061"/>
                </a:solidFill>
                <a:latin typeface="微软雅黑" panose="020B0503020204020204" pitchFamily="34" charset="-122"/>
                <a:ea typeface="微软雅黑" panose="020B0503020204020204" pitchFamily="34" charset="-122"/>
              </a:rPr>
              <a:t>指令</a:t>
            </a:r>
            <a:endParaRPr lang="zh-CN" altLang="en-US" sz="3200" b="1" dirty="0">
              <a:solidFill>
                <a:srgbClr val="01206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707266"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6</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endPar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5657415" y="48571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痛</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glitter pattern="hexagon"/>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705427" y="2331975"/>
            <a:ext cx="10486573" cy="363165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Rectangle 5"/>
          <p:cNvSpPr>
            <a:spLocks noChangeArrowheads="1"/>
          </p:cNvSpPr>
          <p:nvPr/>
        </p:nvSpPr>
        <p:spPr bwMode="auto">
          <a:xfrm>
            <a:off x="5556068" y="1043476"/>
            <a:ext cx="5802810" cy="100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400" b="1" dirty="0">
                <a:solidFill>
                  <a:srgbClr val="012061"/>
                </a:solidFill>
                <a:latin typeface="微软雅黑" panose="020B0503020204020204" pitchFamily="34" charset="-122"/>
                <a:ea typeface="微软雅黑" panose="020B0503020204020204" pitchFamily="34" charset="-122"/>
              </a:rPr>
              <a:t>江苏省苏州昆山市中荣金属制品有限公司“</a:t>
            </a:r>
            <a:r>
              <a:rPr lang="en-US" altLang="zh-CN" sz="2400" b="1" dirty="0">
                <a:solidFill>
                  <a:srgbClr val="012061"/>
                </a:solidFill>
                <a:latin typeface="微软雅黑" panose="020B0503020204020204" pitchFamily="34" charset="-122"/>
                <a:ea typeface="微软雅黑" panose="020B0503020204020204" pitchFamily="34" charset="-122"/>
              </a:rPr>
              <a:t>8•2”</a:t>
            </a:r>
            <a:r>
              <a:rPr lang="zh-CN" altLang="en-US" sz="2400" b="1" dirty="0">
                <a:solidFill>
                  <a:srgbClr val="012061"/>
                </a:solidFill>
                <a:latin typeface="微软雅黑" panose="020B0503020204020204" pitchFamily="34" charset="-122"/>
                <a:ea typeface="微软雅黑" panose="020B0503020204020204" pitchFamily="34" charset="-122"/>
              </a:rPr>
              <a:t>特别重大爆炸事故</a:t>
            </a:r>
            <a:endParaRPr lang="zh-CN" altLang="en-US" sz="2400" b="1" dirty="0">
              <a:solidFill>
                <a:srgbClr val="01206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6349" t="14602" r="6826" b="14710"/>
          <a:stretch>
            <a:fillRect/>
          </a:stretch>
        </p:blipFill>
        <p:spPr>
          <a:xfrm>
            <a:off x="-2264230" y="685799"/>
            <a:ext cx="7939315" cy="4847771"/>
          </a:xfrm>
          <a:prstGeom prst="rect">
            <a:avLst/>
          </a:prstGeom>
        </p:spPr>
      </p:pic>
      <p:pic>
        <p:nvPicPr>
          <p:cNvPr id="7" name="Picture 11" descr="20140802182441-694715526"/>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1168399" y="1123950"/>
            <a:ext cx="5802810" cy="363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5556068" y="2841806"/>
            <a:ext cx="6142446" cy="2536400"/>
          </a:xfrm>
          <a:prstGeom prst="rect">
            <a:avLst/>
          </a:prstGeom>
        </p:spPr>
        <p:txBody>
          <a:bodyPr wrap="square">
            <a:spAutoFit/>
          </a:bodyPr>
          <a:lstStyle/>
          <a:p>
            <a:pPr algn="just">
              <a:lnSpc>
                <a:spcPct val="150000"/>
              </a:lnSpc>
            </a:pPr>
            <a:r>
              <a:rPr lang="en-US" altLang="zh-CN" dirty="0">
                <a:solidFill>
                  <a:schemeClr val="bg1"/>
                </a:solidFill>
                <a:latin typeface="微软雅黑" panose="020B0503020204020204" pitchFamily="34" charset="-122"/>
                <a:ea typeface="微软雅黑" panose="020B0503020204020204" pitchFamily="34" charset="-122"/>
              </a:rPr>
              <a:t>2014</a:t>
            </a:r>
            <a:r>
              <a:rPr lang="zh-CN" altLang="en-US" dirty="0">
                <a:solidFill>
                  <a:schemeClr val="bg1"/>
                </a:solidFill>
                <a:latin typeface="微软雅黑" panose="020B0503020204020204" pitchFamily="34" charset="-122"/>
                <a:ea typeface="微软雅黑" panose="020B0503020204020204" pitchFamily="34" charset="-122"/>
              </a:rPr>
              <a:t>年</a:t>
            </a:r>
            <a:r>
              <a:rPr lang="en-US" altLang="zh-CN" dirty="0">
                <a:solidFill>
                  <a:schemeClr val="bg1"/>
                </a:solidFill>
                <a:latin typeface="微软雅黑" panose="020B0503020204020204" pitchFamily="34" charset="-122"/>
                <a:ea typeface="微软雅黑" panose="020B0503020204020204" pitchFamily="34" charset="-122"/>
              </a:rPr>
              <a:t>8</a:t>
            </a:r>
            <a:r>
              <a:rPr lang="zh-CN" altLang="en-US" dirty="0">
                <a:solidFill>
                  <a:schemeClr val="bg1"/>
                </a:solidFill>
                <a:latin typeface="微软雅黑" panose="020B0503020204020204" pitchFamily="34" charset="-122"/>
                <a:ea typeface="微软雅黑" panose="020B0503020204020204" pitchFamily="34" charset="-122"/>
              </a:rPr>
              <a:t>月</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日</a:t>
            </a:r>
            <a:r>
              <a:rPr lang="en-US" altLang="zh-CN" dirty="0">
                <a:solidFill>
                  <a:schemeClr val="bg1"/>
                </a:solidFill>
                <a:latin typeface="微软雅黑" panose="020B0503020204020204" pitchFamily="34" charset="-122"/>
                <a:ea typeface="微软雅黑" panose="020B0503020204020204" pitchFamily="34" charset="-122"/>
              </a:rPr>
              <a:t>7</a:t>
            </a:r>
            <a:r>
              <a:rPr lang="zh-CN" altLang="en-US" dirty="0">
                <a:solidFill>
                  <a:schemeClr val="bg1"/>
                </a:solidFill>
                <a:latin typeface="微软雅黑" panose="020B0503020204020204" pitchFamily="34" charset="-122"/>
                <a:ea typeface="微软雅黑" panose="020B0503020204020204" pitchFamily="34" charset="-122"/>
              </a:rPr>
              <a:t>时</a:t>
            </a:r>
            <a:r>
              <a:rPr lang="en-US" altLang="zh-CN" dirty="0">
                <a:solidFill>
                  <a:schemeClr val="bg1"/>
                </a:solidFill>
                <a:latin typeface="微软雅黑" panose="020B0503020204020204" pitchFamily="34" charset="-122"/>
                <a:ea typeface="微软雅黑" panose="020B0503020204020204" pitchFamily="34" charset="-122"/>
              </a:rPr>
              <a:t>34</a:t>
            </a:r>
            <a:r>
              <a:rPr lang="zh-CN" altLang="en-US" dirty="0">
                <a:solidFill>
                  <a:schemeClr val="bg1"/>
                </a:solidFill>
                <a:latin typeface="微软雅黑" panose="020B0503020204020204" pitchFamily="34" charset="-122"/>
                <a:ea typeface="微软雅黑" panose="020B0503020204020204" pitchFamily="34" charset="-122"/>
              </a:rPr>
              <a:t>分，苏州市昆山市昆山中荣金属制品有限公司抛光二车间发生特别重大铝粉尘爆炸事故，当天造成</a:t>
            </a:r>
            <a:r>
              <a:rPr lang="en-US" altLang="zh-CN" dirty="0">
                <a:solidFill>
                  <a:schemeClr val="bg1"/>
                </a:solidFill>
                <a:latin typeface="微软雅黑" panose="020B0503020204020204" pitchFamily="34" charset="-122"/>
                <a:ea typeface="微软雅黑" panose="020B0503020204020204" pitchFamily="34" charset="-122"/>
              </a:rPr>
              <a:t>75</a:t>
            </a:r>
            <a:r>
              <a:rPr lang="zh-CN" altLang="en-US" dirty="0">
                <a:solidFill>
                  <a:schemeClr val="bg1"/>
                </a:solidFill>
                <a:latin typeface="微软雅黑" panose="020B0503020204020204" pitchFamily="34" charset="-122"/>
                <a:ea typeface="微软雅黑" panose="020B0503020204020204" pitchFamily="34" charset="-122"/>
              </a:rPr>
              <a:t>人死亡、</a:t>
            </a:r>
            <a:r>
              <a:rPr lang="en-US" altLang="zh-CN" dirty="0">
                <a:solidFill>
                  <a:schemeClr val="bg1"/>
                </a:solidFill>
                <a:latin typeface="微软雅黑" panose="020B0503020204020204" pitchFamily="34" charset="-122"/>
                <a:ea typeface="微软雅黑" panose="020B0503020204020204" pitchFamily="34" charset="-122"/>
              </a:rPr>
              <a:t>185</a:t>
            </a:r>
            <a:r>
              <a:rPr lang="zh-CN" altLang="en-US" dirty="0">
                <a:solidFill>
                  <a:schemeClr val="bg1"/>
                </a:solidFill>
                <a:latin typeface="微软雅黑" panose="020B0503020204020204" pitchFamily="34" charset="-122"/>
                <a:ea typeface="微软雅黑" panose="020B0503020204020204" pitchFamily="34" charset="-122"/>
              </a:rPr>
              <a:t>人受伤。依照</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生产安全事故报告和调查处理条例</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（国务院令第</a:t>
            </a:r>
            <a:r>
              <a:rPr lang="en-US" altLang="zh-CN" dirty="0">
                <a:solidFill>
                  <a:schemeClr val="bg1"/>
                </a:solidFill>
                <a:latin typeface="微软雅黑" panose="020B0503020204020204" pitchFamily="34" charset="-122"/>
                <a:ea typeface="微软雅黑" panose="020B0503020204020204" pitchFamily="34" charset="-122"/>
              </a:rPr>
              <a:t>493</a:t>
            </a:r>
            <a:r>
              <a:rPr lang="zh-CN" altLang="en-US" dirty="0">
                <a:solidFill>
                  <a:schemeClr val="bg1"/>
                </a:solidFill>
                <a:latin typeface="微软雅黑" panose="020B0503020204020204" pitchFamily="34" charset="-122"/>
                <a:ea typeface="微软雅黑" panose="020B0503020204020204" pitchFamily="34" charset="-122"/>
              </a:rPr>
              <a:t>号）规定的事故发生后</a:t>
            </a:r>
            <a:r>
              <a:rPr lang="en-US" altLang="zh-CN" dirty="0">
                <a:solidFill>
                  <a:schemeClr val="bg1"/>
                </a:solidFill>
                <a:latin typeface="微软雅黑" panose="020B0503020204020204" pitchFamily="34" charset="-122"/>
                <a:ea typeface="微软雅黑" panose="020B0503020204020204" pitchFamily="34" charset="-122"/>
              </a:rPr>
              <a:t>30</a:t>
            </a:r>
            <a:r>
              <a:rPr lang="zh-CN" altLang="en-US" dirty="0">
                <a:solidFill>
                  <a:schemeClr val="bg1"/>
                </a:solidFill>
                <a:latin typeface="微软雅黑" panose="020B0503020204020204" pitchFamily="34" charset="-122"/>
                <a:ea typeface="微软雅黑" panose="020B0503020204020204" pitchFamily="34" charset="-122"/>
              </a:rPr>
              <a:t>日报告期，共有</a:t>
            </a:r>
            <a:r>
              <a:rPr lang="en-US" altLang="zh-CN" dirty="0">
                <a:solidFill>
                  <a:schemeClr val="bg1"/>
                </a:solidFill>
                <a:latin typeface="微软雅黑" panose="020B0503020204020204" pitchFamily="34" charset="-122"/>
                <a:ea typeface="微软雅黑" panose="020B0503020204020204" pitchFamily="34" charset="-122"/>
              </a:rPr>
              <a:t>97</a:t>
            </a:r>
            <a:r>
              <a:rPr lang="zh-CN" altLang="en-US" dirty="0">
                <a:solidFill>
                  <a:schemeClr val="bg1"/>
                </a:solidFill>
                <a:latin typeface="微软雅黑" panose="020B0503020204020204" pitchFamily="34" charset="-122"/>
                <a:ea typeface="微软雅黑" panose="020B0503020204020204" pitchFamily="34" charset="-122"/>
              </a:rPr>
              <a:t>人死亡、</a:t>
            </a:r>
            <a:r>
              <a:rPr lang="en-US" altLang="zh-CN" dirty="0">
                <a:solidFill>
                  <a:schemeClr val="bg1"/>
                </a:solidFill>
                <a:latin typeface="微软雅黑" panose="020B0503020204020204" pitchFamily="34" charset="-122"/>
                <a:ea typeface="微软雅黑" panose="020B0503020204020204" pitchFamily="34" charset="-122"/>
              </a:rPr>
              <a:t>163</a:t>
            </a:r>
            <a:r>
              <a:rPr lang="zh-CN" altLang="en-US" dirty="0">
                <a:solidFill>
                  <a:schemeClr val="bg1"/>
                </a:solidFill>
                <a:latin typeface="微软雅黑" panose="020B0503020204020204" pitchFamily="34" charset="-122"/>
                <a:ea typeface="微软雅黑" panose="020B0503020204020204" pitchFamily="34" charset="-122"/>
              </a:rPr>
              <a:t>人受伤，事故报告期后，经全力抢救医治无效陆续死亡</a:t>
            </a:r>
            <a:r>
              <a:rPr lang="en-US" altLang="zh-CN" dirty="0">
                <a:solidFill>
                  <a:schemeClr val="bg1"/>
                </a:solidFill>
                <a:latin typeface="微软雅黑" panose="020B0503020204020204" pitchFamily="34" charset="-122"/>
                <a:ea typeface="微软雅黑" panose="020B0503020204020204" pitchFamily="34" charset="-122"/>
              </a:rPr>
              <a:t>49</a:t>
            </a:r>
            <a:r>
              <a:rPr lang="zh-CN" altLang="en-US" dirty="0">
                <a:solidFill>
                  <a:schemeClr val="bg1"/>
                </a:solidFill>
                <a:latin typeface="微软雅黑" panose="020B0503020204020204" pitchFamily="34" charset="-122"/>
                <a:ea typeface="微软雅黑" panose="020B0503020204020204" pitchFamily="34" charset="-122"/>
              </a:rPr>
              <a:t>人，直接经济损失</a:t>
            </a:r>
            <a:r>
              <a:rPr lang="en-US" altLang="zh-CN" dirty="0">
                <a:solidFill>
                  <a:schemeClr val="bg1"/>
                </a:solidFill>
                <a:latin typeface="微软雅黑" panose="020B0503020204020204" pitchFamily="34" charset="-122"/>
                <a:ea typeface="微软雅黑" panose="020B0503020204020204" pitchFamily="34" charset="-122"/>
              </a:rPr>
              <a:t>3.51</a:t>
            </a:r>
            <a:r>
              <a:rPr lang="zh-CN" altLang="en-US" dirty="0">
                <a:solidFill>
                  <a:schemeClr val="bg1"/>
                </a:solidFill>
                <a:latin typeface="微软雅黑" panose="020B0503020204020204" pitchFamily="34" charset="-122"/>
                <a:ea typeface="微软雅黑" panose="020B0503020204020204" pitchFamily="34" charset="-122"/>
              </a:rPr>
              <a:t>亿元。</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085772" y="2160800"/>
            <a:ext cx="7395029" cy="253640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ct val="0"/>
              </a:spcBef>
              <a:buFontTx/>
              <a:buNone/>
            </a:pPr>
            <a:r>
              <a:rPr lang="zh-CN" altLang="en-US" sz="1800" dirty="0">
                <a:latin typeface="微软雅黑" panose="020B0503020204020204" pitchFamily="34" charset="-122"/>
                <a:ea typeface="微软雅黑" panose="020B0503020204020204" pitchFamily="34" charset="-122"/>
              </a:rPr>
              <a:t>事故车间除尘系统较长时间未按规定清理，铝粉尘集聚。除尘系统风机开启后，打磨过程产生的高温颗粒在集尘桶上方形成粉尘云。除尘器集尘桶锈蚀破损，桶内铝粉受潮，发生氧化放热反应，达到粉尘云的引燃温度，引发除尘系统及车间的系列爆炸。因没有泄爆装置，爆炸产生的高温气体和燃烧物瞬间经除尘管道从各吸尘口喷出，导致全车间所有工位操作人员直接受到爆炸冲击，造成群死群伤。</a:t>
            </a:r>
            <a:endParaRPr lang="zh-CN" altLang="en-US" sz="1800" dirty="0">
              <a:latin typeface="微软雅黑" panose="020B0503020204020204" pitchFamily="34" charset="-122"/>
              <a:ea typeface="微软雅黑" panose="020B0503020204020204" pitchFamily="34" charset="-122"/>
            </a:endParaRPr>
          </a:p>
        </p:txBody>
      </p:sp>
      <p:sp>
        <p:nvSpPr>
          <p:cNvPr id="5" name="矩形 4"/>
          <p:cNvSpPr/>
          <p:nvPr/>
        </p:nvSpPr>
        <p:spPr>
          <a:xfrm>
            <a:off x="711199" y="1825173"/>
            <a:ext cx="1262743" cy="3207657"/>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997855" y="2274840"/>
            <a:ext cx="689430" cy="2308324"/>
          </a:xfrm>
          <a:prstGeom prst="rect">
            <a:avLst/>
          </a:prstGeom>
        </p:spPr>
        <p:txBody>
          <a:bodyPr wrap="square">
            <a:spAutoFit/>
          </a:bodyPr>
          <a:lstStyle/>
          <a:p>
            <a:pPr algn="ctr"/>
            <a:r>
              <a:rPr lang="zh-CN" altLang="en-US" sz="3600" b="1" dirty="0">
                <a:solidFill>
                  <a:schemeClr val="bg1"/>
                </a:solidFill>
                <a:latin typeface="微软雅黑" panose="020B0503020204020204" pitchFamily="34" charset="-122"/>
                <a:ea typeface="微软雅黑" panose="020B0503020204020204" pitchFamily="34" charset="-122"/>
              </a:rPr>
              <a:t>直接原因</a:t>
            </a:r>
            <a:endParaRPr lang="zh-CN" altLang="en-US" sz="3600" b="1" dirty="0">
              <a:solidFill>
                <a:schemeClr val="bg1"/>
              </a:solidFill>
            </a:endParaRPr>
          </a:p>
        </p:txBody>
      </p:sp>
      <p:sp>
        <p:nvSpPr>
          <p:cNvPr id="7" name="箭头: V 形 6"/>
          <p:cNvSpPr/>
          <p:nvPr/>
        </p:nvSpPr>
        <p:spPr>
          <a:xfrm>
            <a:off x="2304142" y="2877459"/>
            <a:ext cx="827315" cy="1103085"/>
          </a:xfrm>
          <a:prstGeom prst="chevron">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箭头: V 形 7"/>
          <p:cNvSpPr/>
          <p:nvPr/>
        </p:nvSpPr>
        <p:spPr>
          <a:xfrm>
            <a:off x="3011713" y="2877458"/>
            <a:ext cx="827315" cy="1103085"/>
          </a:xfrm>
          <a:prstGeom prst="chevron">
            <a:avLst/>
          </a:prstGeom>
          <a:solidFill>
            <a:srgbClr val="012061">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a:spLocks noChangeArrowheads="1"/>
          </p:cNvSpPr>
          <p:nvPr/>
        </p:nvSpPr>
        <p:spPr bwMode="auto">
          <a:xfrm>
            <a:off x="1302657" y="209037"/>
            <a:ext cx="7225055"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12061"/>
                </a:solidFill>
                <a:latin typeface="华文中宋" panose="02010600040101010101" pitchFamily="2" charset="-122"/>
                <a:ea typeface="华文中宋" panose="02010600040101010101" pitchFamily="2" charset="-122"/>
              </a:rPr>
              <a:t>对事故有关责任人员及责任单位的处理 </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6" name="直角三角形 5"/>
          <p:cNvSpPr/>
          <p:nvPr/>
        </p:nvSpPr>
        <p:spPr>
          <a:xfrm rot="10800000" flipV="1">
            <a:off x="395409" y="186819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07825" y="1183800"/>
            <a:ext cx="3050835" cy="400110"/>
          </a:xfrm>
          <a:prstGeom prst="rect">
            <a:avLst/>
          </a:prstGeom>
        </p:spPr>
        <p:txBody>
          <a:bodyPr wrap="none">
            <a:spAutoFit/>
          </a:bodyPr>
          <a:lstStyle/>
          <a:p>
            <a:r>
              <a:rPr lang="zh-CN" altLang="en-US" sz="2000" b="1" dirty="0">
                <a:solidFill>
                  <a:srgbClr val="012061"/>
                </a:solidFill>
                <a:latin typeface="微软雅黑" panose="020B0503020204020204" pitchFamily="34" charset="-122"/>
                <a:ea typeface="微软雅黑" panose="020B0503020204020204" pitchFamily="34" charset="-122"/>
              </a:rPr>
              <a:t>司法机关已批准逮捕</a:t>
            </a:r>
            <a:r>
              <a:rPr lang="en-US" altLang="zh-CN" sz="2000" b="1" dirty="0">
                <a:solidFill>
                  <a:srgbClr val="012061"/>
                </a:solidFill>
                <a:latin typeface="微软雅黑" panose="020B0503020204020204" pitchFamily="34" charset="-122"/>
                <a:ea typeface="微软雅黑" panose="020B0503020204020204" pitchFamily="34" charset="-122"/>
              </a:rPr>
              <a:t>18</a:t>
            </a:r>
            <a:r>
              <a:rPr lang="zh-CN" altLang="en-US" sz="2000" b="1" dirty="0">
                <a:solidFill>
                  <a:srgbClr val="012061"/>
                </a:solidFill>
                <a:latin typeface="微软雅黑" panose="020B0503020204020204" pitchFamily="34" charset="-122"/>
                <a:ea typeface="微软雅黑" panose="020B0503020204020204" pitchFamily="34" charset="-122"/>
              </a:rPr>
              <a:t>人</a:t>
            </a:r>
            <a:endParaRPr lang="zh-CN" altLang="en-US" sz="2000" b="1" dirty="0">
              <a:solidFill>
                <a:srgbClr val="012061"/>
              </a:solidFill>
              <a:latin typeface="微软雅黑" panose="020B0503020204020204" pitchFamily="34" charset="-122"/>
              <a:ea typeface="微软雅黑" panose="020B0503020204020204" pitchFamily="34" charset="-122"/>
            </a:endParaRPr>
          </a:p>
        </p:txBody>
      </p:sp>
      <p:sp>
        <p:nvSpPr>
          <p:cNvPr id="8" name="直角三角形 7"/>
          <p:cNvSpPr/>
          <p:nvPr/>
        </p:nvSpPr>
        <p:spPr>
          <a:xfrm rot="10800000" flipV="1">
            <a:off x="395412" y="2387506"/>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flipV="1">
            <a:off x="395411" y="290682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rot="10800000" flipV="1">
            <a:off x="395411" y="3426134"/>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25247" y="1830952"/>
            <a:ext cx="2031325"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吴基滔（台商），</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2718135" y="1846341"/>
            <a:ext cx="2031325"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中荣公司董事长。</a:t>
            </a:r>
            <a:endParaRPr lang="zh-CN" altLang="en-US" sz="1600" dirty="0">
              <a:latin typeface="微软雅黑" panose="020B0503020204020204" pitchFamily="34" charset="-122"/>
              <a:ea typeface="微软雅黑" panose="020B0503020204020204" pitchFamily="34" charset="-122"/>
            </a:endParaRPr>
          </a:p>
        </p:txBody>
      </p:sp>
      <p:sp>
        <p:nvSpPr>
          <p:cNvPr id="17" name="矩形 16"/>
          <p:cNvSpPr/>
          <p:nvPr/>
        </p:nvSpPr>
        <p:spPr>
          <a:xfrm>
            <a:off x="725248" y="2372367"/>
            <a:ext cx="2031325"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林伯昌（台商），</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2718135" y="2400711"/>
            <a:ext cx="2031325"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中荣公司总经理。</a:t>
            </a:r>
            <a:endParaRPr lang="zh-CN" altLang="en-US" sz="1600" dirty="0">
              <a:latin typeface="微软雅黑" panose="020B0503020204020204" pitchFamily="34" charset="-122"/>
              <a:ea typeface="微软雅黑" panose="020B0503020204020204" pitchFamily="34" charset="-122"/>
            </a:endParaRPr>
          </a:p>
        </p:txBody>
      </p:sp>
      <p:sp>
        <p:nvSpPr>
          <p:cNvPr id="19" name="矩形 18"/>
          <p:cNvSpPr/>
          <p:nvPr/>
        </p:nvSpPr>
        <p:spPr>
          <a:xfrm>
            <a:off x="725247" y="2903151"/>
            <a:ext cx="2031325"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吴升宪（台商），</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2718135" y="2923426"/>
            <a:ext cx="180049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中荣公司经理。</a:t>
            </a:r>
            <a:endParaRPr lang="zh-CN" altLang="en-US" sz="1600" dirty="0">
              <a:latin typeface="微软雅黑" panose="020B0503020204020204" pitchFamily="34" charset="-122"/>
              <a:ea typeface="微软雅黑" panose="020B0503020204020204" pitchFamily="34" charset="-122"/>
            </a:endParaRPr>
          </a:p>
        </p:txBody>
      </p:sp>
      <p:sp>
        <p:nvSpPr>
          <p:cNvPr id="21" name="矩形 20"/>
          <p:cNvSpPr/>
          <p:nvPr/>
        </p:nvSpPr>
        <p:spPr>
          <a:xfrm>
            <a:off x="743755" y="3399188"/>
            <a:ext cx="646331"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陈艺</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1714554" y="3290827"/>
            <a:ext cx="3905196"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昆山开发区管委会副主任、党工委委员，安委会主任</a:t>
            </a:r>
            <a:endParaRPr lang="zh-CN" altLang="en-US" sz="1600" dirty="0">
              <a:latin typeface="微软雅黑" panose="020B0503020204020204" pitchFamily="34" charset="-122"/>
              <a:ea typeface="微软雅黑" panose="020B0503020204020204" pitchFamily="34" charset="-122"/>
            </a:endParaRPr>
          </a:p>
        </p:txBody>
      </p:sp>
      <p:sp>
        <p:nvSpPr>
          <p:cNvPr id="23" name="直角三角形 22"/>
          <p:cNvSpPr/>
          <p:nvPr/>
        </p:nvSpPr>
        <p:spPr>
          <a:xfrm rot="10800000" flipV="1">
            <a:off x="395411" y="3945448"/>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rot="10800000" flipV="1">
            <a:off x="395411" y="446476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p:cNvSpPr/>
          <p:nvPr/>
        </p:nvSpPr>
        <p:spPr>
          <a:xfrm rot="10800000" flipV="1">
            <a:off x="395410" y="4984076"/>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直角三角形 25"/>
          <p:cNvSpPr/>
          <p:nvPr/>
        </p:nvSpPr>
        <p:spPr>
          <a:xfrm rot="10800000" flipV="1">
            <a:off x="395410" y="550339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748659" y="3934286"/>
            <a:ext cx="1107996"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黄惠林，</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1734454" y="3827992"/>
            <a:ext cx="3998686"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昆山开发区经济发展和环境保护局副局长兼安委会副主任</a:t>
            </a:r>
            <a:endParaRPr lang="zh-CN" altLang="en-US" sz="1600" dirty="0">
              <a:latin typeface="微软雅黑" panose="020B0503020204020204" pitchFamily="34" charset="-122"/>
              <a:ea typeface="微软雅黑" panose="020B0503020204020204" pitchFamily="34" charset="-122"/>
            </a:endParaRPr>
          </a:p>
        </p:txBody>
      </p:sp>
      <p:sp>
        <p:nvSpPr>
          <p:cNvPr id="29" name="矩形 28"/>
          <p:cNvSpPr/>
          <p:nvPr/>
        </p:nvSpPr>
        <p:spPr>
          <a:xfrm>
            <a:off x="725247" y="4474561"/>
            <a:ext cx="1107996"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陆冠峰，</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1714554" y="4479233"/>
            <a:ext cx="2646878"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昆山市安全监管局副局长。</a:t>
            </a:r>
            <a:endParaRPr lang="zh-CN" altLang="en-US" sz="1600" dirty="0">
              <a:latin typeface="微软雅黑" panose="020B0503020204020204" pitchFamily="34" charset="-122"/>
              <a:ea typeface="微软雅黑" panose="020B0503020204020204" pitchFamily="34" charset="-122"/>
            </a:endParaRPr>
          </a:p>
        </p:txBody>
      </p:sp>
      <p:sp>
        <p:nvSpPr>
          <p:cNvPr id="31" name="矩形 30"/>
          <p:cNvSpPr/>
          <p:nvPr/>
        </p:nvSpPr>
        <p:spPr>
          <a:xfrm>
            <a:off x="725247" y="4954880"/>
            <a:ext cx="1107996"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陆小明，</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1714554" y="4855632"/>
            <a:ext cx="3998686"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昆山市安全监管局职业安全健康监督管理科科长</a:t>
            </a:r>
            <a:endParaRPr lang="zh-CN" altLang="en-US" sz="1600" dirty="0">
              <a:latin typeface="微软雅黑" panose="020B0503020204020204" pitchFamily="34" charset="-122"/>
              <a:ea typeface="微软雅黑" panose="020B0503020204020204" pitchFamily="34" charset="-122"/>
            </a:endParaRPr>
          </a:p>
        </p:txBody>
      </p:sp>
      <p:sp>
        <p:nvSpPr>
          <p:cNvPr id="33" name="矩形 32"/>
          <p:cNvSpPr/>
          <p:nvPr/>
        </p:nvSpPr>
        <p:spPr>
          <a:xfrm>
            <a:off x="725247" y="5519058"/>
            <a:ext cx="1107996"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叶锡君，</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1714554" y="5437511"/>
            <a:ext cx="4000446"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昆山开发区经济发展和环境保护局安全生产科科长</a:t>
            </a:r>
            <a:endParaRPr lang="zh-CN" altLang="en-US" sz="1600" dirty="0">
              <a:latin typeface="微软雅黑" panose="020B0503020204020204" pitchFamily="34" charset="-122"/>
              <a:ea typeface="微软雅黑" panose="020B0503020204020204" pitchFamily="34" charset="-122"/>
            </a:endParaRPr>
          </a:p>
        </p:txBody>
      </p:sp>
      <p:sp>
        <p:nvSpPr>
          <p:cNvPr id="35" name="直角三角形 34"/>
          <p:cNvSpPr/>
          <p:nvPr/>
        </p:nvSpPr>
        <p:spPr>
          <a:xfrm rot="10800000" flipV="1">
            <a:off x="395409" y="6022704"/>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725247" y="5991359"/>
            <a:ext cx="646331"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李江</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1701417" y="5924744"/>
            <a:ext cx="3918333"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昆山市安全生产监察大队副大队长兼一中队队长</a:t>
            </a:r>
            <a:endParaRPr lang="zh-CN" altLang="en-US" sz="1600" dirty="0">
              <a:latin typeface="微软雅黑" panose="020B0503020204020204" pitchFamily="34" charset="-122"/>
              <a:ea typeface="微软雅黑" panose="020B0503020204020204" pitchFamily="34" charset="-122"/>
            </a:endParaRPr>
          </a:p>
        </p:txBody>
      </p:sp>
      <p:sp>
        <p:nvSpPr>
          <p:cNvPr id="38" name="直角三角形 37"/>
          <p:cNvSpPr/>
          <p:nvPr/>
        </p:nvSpPr>
        <p:spPr>
          <a:xfrm rot="10800000" flipV="1">
            <a:off x="6147162" y="186819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直角三角形 38"/>
          <p:cNvSpPr/>
          <p:nvPr/>
        </p:nvSpPr>
        <p:spPr>
          <a:xfrm rot="10800000" flipV="1">
            <a:off x="6147165" y="2387506"/>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直角三角形 39"/>
          <p:cNvSpPr/>
          <p:nvPr/>
        </p:nvSpPr>
        <p:spPr>
          <a:xfrm rot="10800000" flipV="1">
            <a:off x="6147164" y="290682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直角三角形 40"/>
          <p:cNvSpPr/>
          <p:nvPr/>
        </p:nvSpPr>
        <p:spPr>
          <a:xfrm rot="10800000" flipV="1">
            <a:off x="6147164" y="3426134"/>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直角三角形 41"/>
          <p:cNvSpPr/>
          <p:nvPr/>
        </p:nvSpPr>
        <p:spPr>
          <a:xfrm rot="10800000" flipV="1">
            <a:off x="6147164" y="3945448"/>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直角三角形 42"/>
          <p:cNvSpPr/>
          <p:nvPr/>
        </p:nvSpPr>
        <p:spPr>
          <a:xfrm rot="10800000" flipV="1">
            <a:off x="6147164" y="446476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直角三角形 43"/>
          <p:cNvSpPr/>
          <p:nvPr/>
        </p:nvSpPr>
        <p:spPr>
          <a:xfrm rot="10800000" flipV="1">
            <a:off x="6147163" y="4984076"/>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直角三角形 44"/>
          <p:cNvSpPr/>
          <p:nvPr/>
        </p:nvSpPr>
        <p:spPr>
          <a:xfrm rot="10800000" flipV="1">
            <a:off x="6147163" y="550339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直角三角形 45"/>
          <p:cNvSpPr/>
          <p:nvPr/>
        </p:nvSpPr>
        <p:spPr>
          <a:xfrm rot="10800000" flipV="1">
            <a:off x="6147162" y="6022704"/>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6477000" y="1830087"/>
            <a:ext cx="653543"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王剑</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7687800" y="1730910"/>
            <a:ext cx="3885296"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昆山市公安消防大队原参谋、现任张家港市公安消防大队大队长</a:t>
            </a:r>
            <a:endParaRPr lang="zh-CN" altLang="en-US" sz="1600" dirty="0">
              <a:latin typeface="微软雅黑" panose="020B0503020204020204" pitchFamily="34" charset="-122"/>
              <a:ea typeface="微软雅黑" panose="020B0503020204020204" pitchFamily="34" charset="-122"/>
            </a:endParaRPr>
          </a:p>
        </p:txBody>
      </p:sp>
      <p:sp>
        <p:nvSpPr>
          <p:cNvPr id="49" name="矩形 48"/>
          <p:cNvSpPr/>
          <p:nvPr/>
        </p:nvSpPr>
        <p:spPr>
          <a:xfrm>
            <a:off x="7683998" y="2262211"/>
            <a:ext cx="3885295"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昆山市公安消防大队原参谋、现任昆山市检察院法警</a:t>
            </a:r>
            <a:endParaRPr lang="zh-CN" altLang="en-US" sz="1600" dirty="0">
              <a:latin typeface="微软雅黑" panose="020B0503020204020204" pitchFamily="34" charset="-122"/>
              <a:ea typeface="微软雅黑" panose="020B0503020204020204" pitchFamily="34" charset="-122"/>
            </a:endParaRPr>
          </a:p>
        </p:txBody>
      </p:sp>
      <p:sp>
        <p:nvSpPr>
          <p:cNvPr id="50" name="矩形 49"/>
          <p:cNvSpPr/>
          <p:nvPr/>
        </p:nvSpPr>
        <p:spPr>
          <a:xfrm>
            <a:off x="6477000" y="2369933"/>
            <a:ext cx="877163"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尹有海</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1" name="矩形 50"/>
          <p:cNvSpPr/>
          <p:nvPr/>
        </p:nvSpPr>
        <p:spPr>
          <a:xfrm>
            <a:off x="6491956" y="2877501"/>
            <a:ext cx="877163"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宋秀堂</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7683998" y="2903151"/>
            <a:ext cx="3672800"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昆山市公安消防大队大队长（副处级）</a:t>
            </a:r>
            <a:endParaRPr lang="zh-CN" altLang="en-US" sz="1600" dirty="0">
              <a:latin typeface="微软雅黑" panose="020B0503020204020204" pitchFamily="34" charset="-122"/>
              <a:ea typeface="微软雅黑" panose="020B0503020204020204" pitchFamily="34" charset="-122"/>
            </a:endParaRPr>
          </a:p>
        </p:txBody>
      </p:sp>
      <p:sp>
        <p:nvSpPr>
          <p:cNvPr id="53" name="矩形 52"/>
          <p:cNvSpPr/>
          <p:nvPr/>
        </p:nvSpPr>
        <p:spPr>
          <a:xfrm>
            <a:off x="6491956" y="3388029"/>
            <a:ext cx="646331"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张平</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4" name="矩形 53"/>
          <p:cNvSpPr/>
          <p:nvPr/>
        </p:nvSpPr>
        <p:spPr>
          <a:xfrm>
            <a:off x="7683998" y="3403418"/>
            <a:ext cx="2236510"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昆山市公安消防大队民</a:t>
            </a:r>
            <a:endParaRPr lang="zh-CN" altLang="en-US" sz="1600" dirty="0">
              <a:latin typeface="微软雅黑" panose="020B0503020204020204" pitchFamily="34" charset="-122"/>
              <a:ea typeface="微软雅黑" panose="020B0503020204020204" pitchFamily="34" charset="-122"/>
            </a:endParaRPr>
          </a:p>
        </p:txBody>
      </p:sp>
      <p:sp>
        <p:nvSpPr>
          <p:cNvPr id="55" name="矩形 54"/>
          <p:cNvSpPr/>
          <p:nvPr/>
        </p:nvSpPr>
        <p:spPr>
          <a:xfrm>
            <a:off x="6476999" y="3900228"/>
            <a:ext cx="877163"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丁玉东</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6" name="矩形 55"/>
          <p:cNvSpPr/>
          <p:nvPr/>
        </p:nvSpPr>
        <p:spPr>
          <a:xfrm>
            <a:off x="7683998" y="3898335"/>
            <a:ext cx="3467616"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昆山市环境保护局副局长（正科级）</a:t>
            </a:r>
            <a:endParaRPr lang="zh-CN" altLang="en-US" sz="1600" dirty="0">
              <a:latin typeface="微软雅黑" panose="020B0503020204020204" pitchFamily="34" charset="-122"/>
              <a:ea typeface="微软雅黑" panose="020B0503020204020204" pitchFamily="34" charset="-122"/>
            </a:endParaRPr>
          </a:p>
        </p:txBody>
      </p:sp>
      <p:sp>
        <p:nvSpPr>
          <p:cNvPr id="57" name="矩形 56"/>
          <p:cNvSpPr/>
          <p:nvPr/>
        </p:nvSpPr>
        <p:spPr>
          <a:xfrm>
            <a:off x="6491956" y="4441339"/>
            <a:ext cx="877163"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仇建军</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8" name="矩形 57"/>
          <p:cNvSpPr/>
          <p:nvPr/>
        </p:nvSpPr>
        <p:spPr>
          <a:xfrm>
            <a:off x="7683998" y="4441339"/>
            <a:ext cx="3672800"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昆山市环境保护局环境监察大队大队长</a:t>
            </a:r>
            <a:endParaRPr lang="zh-CN" altLang="en-US" sz="1600" dirty="0">
              <a:latin typeface="微软雅黑" panose="020B0503020204020204" pitchFamily="34" charset="-122"/>
              <a:ea typeface="微软雅黑" panose="020B0503020204020204" pitchFamily="34" charset="-122"/>
            </a:endParaRPr>
          </a:p>
        </p:txBody>
      </p:sp>
      <p:sp>
        <p:nvSpPr>
          <p:cNvPr id="59" name="矩形 58"/>
          <p:cNvSpPr/>
          <p:nvPr/>
        </p:nvSpPr>
        <p:spPr>
          <a:xfrm>
            <a:off x="6491956" y="4985746"/>
            <a:ext cx="877163"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姚亚明</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0" name="矩形 59"/>
          <p:cNvSpPr/>
          <p:nvPr/>
        </p:nvSpPr>
        <p:spPr>
          <a:xfrm>
            <a:off x="7683998" y="5001135"/>
            <a:ext cx="428835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昆山市环境保护局综合管理科科长（副科级）</a:t>
            </a:r>
            <a:endParaRPr lang="zh-CN" altLang="en-US" sz="1600" dirty="0">
              <a:latin typeface="微软雅黑" panose="020B0503020204020204" pitchFamily="34" charset="-122"/>
              <a:ea typeface="微软雅黑" panose="020B0503020204020204" pitchFamily="34" charset="-122"/>
            </a:endParaRPr>
          </a:p>
        </p:txBody>
      </p:sp>
      <p:sp>
        <p:nvSpPr>
          <p:cNvPr id="61" name="矩形 60"/>
          <p:cNvSpPr/>
          <p:nvPr/>
        </p:nvSpPr>
        <p:spPr>
          <a:xfrm>
            <a:off x="6491956" y="5503390"/>
            <a:ext cx="646331"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钱军</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2" name="矩形 61"/>
          <p:cNvSpPr/>
          <p:nvPr/>
        </p:nvSpPr>
        <p:spPr>
          <a:xfrm>
            <a:off x="7683998" y="5392255"/>
            <a:ext cx="3885295"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中共党员，昆山市环境保护环境监察大队二中队中队长</a:t>
            </a:r>
            <a:endParaRPr lang="zh-CN" altLang="en-US" sz="1600" dirty="0">
              <a:latin typeface="微软雅黑" panose="020B0503020204020204" pitchFamily="34" charset="-122"/>
              <a:ea typeface="微软雅黑" panose="020B0503020204020204" pitchFamily="34" charset="-122"/>
            </a:endParaRPr>
          </a:p>
        </p:txBody>
      </p:sp>
      <p:sp>
        <p:nvSpPr>
          <p:cNvPr id="63" name="矩形 62"/>
          <p:cNvSpPr/>
          <p:nvPr/>
        </p:nvSpPr>
        <p:spPr>
          <a:xfrm>
            <a:off x="6491955" y="5991359"/>
            <a:ext cx="646331"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罗明</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4" name="矩形 63"/>
          <p:cNvSpPr/>
          <p:nvPr/>
        </p:nvSpPr>
        <p:spPr>
          <a:xfrm>
            <a:off x="7683998" y="5888390"/>
            <a:ext cx="3885295"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中共党员，昆山市环境保护环境监察大队二中队副中队长</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74258" y="1146934"/>
            <a:ext cx="3297698" cy="400110"/>
          </a:xfrm>
          <a:prstGeom prst="rect">
            <a:avLst/>
          </a:prstGeom>
        </p:spPr>
        <p:txBody>
          <a:bodyPr wrap="none">
            <a:spAutoFit/>
          </a:bodyPr>
          <a:lstStyle/>
          <a:p>
            <a:r>
              <a:rPr lang="zh-CN" altLang="en-US" sz="2000" b="1" dirty="0">
                <a:solidFill>
                  <a:srgbClr val="012061"/>
                </a:solidFill>
                <a:latin typeface="微软雅黑" panose="020B0503020204020204" pitchFamily="34" charset="-122"/>
                <a:ea typeface="微软雅黑" panose="020B0503020204020204" pitchFamily="34" charset="-122"/>
              </a:rPr>
              <a:t>给予党纪、政纪处分的</a:t>
            </a:r>
            <a:r>
              <a:rPr lang="en-US" altLang="zh-CN" sz="2000" b="1" dirty="0">
                <a:solidFill>
                  <a:srgbClr val="012061"/>
                </a:solidFill>
                <a:latin typeface="微软雅黑" panose="020B0503020204020204" pitchFamily="34" charset="-122"/>
                <a:ea typeface="微软雅黑" panose="020B0503020204020204" pitchFamily="34" charset="-122"/>
              </a:rPr>
              <a:t>35</a:t>
            </a:r>
            <a:r>
              <a:rPr lang="zh-CN" altLang="en-US" sz="2000" b="1" dirty="0">
                <a:solidFill>
                  <a:srgbClr val="012061"/>
                </a:solidFill>
                <a:latin typeface="微软雅黑" panose="020B0503020204020204" pitchFamily="34" charset="-122"/>
                <a:ea typeface="微软雅黑" panose="020B0503020204020204" pitchFamily="34" charset="-122"/>
              </a:rPr>
              <a:t>人</a:t>
            </a:r>
            <a:endParaRPr lang="zh-CN" altLang="en-US" sz="2000" b="1" dirty="0">
              <a:solidFill>
                <a:srgbClr val="012061"/>
              </a:solidFill>
              <a:latin typeface="微软雅黑" panose="020B0503020204020204" pitchFamily="34" charset="-122"/>
              <a:ea typeface="微软雅黑" panose="020B0503020204020204" pitchFamily="34" charset="-122"/>
            </a:endParaRPr>
          </a:p>
        </p:txBody>
      </p:sp>
      <p:sp>
        <p:nvSpPr>
          <p:cNvPr id="7" name="直角三角形 6"/>
          <p:cNvSpPr/>
          <p:nvPr/>
        </p:nvSpPr>
        <p:spPr>
          <a:xfrm rot="10800000" flipV="1">
            <a:off x="395409" y="186819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25247" y="1830087"/>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史和平</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1741714" y="1859551"/>
            <a:ext cx="285206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江苏省政府党组成员、副省长</a:t>
            </a:r>
            <a:endParaRPr lang="zh-CN" altLang="en-US" sz="1600" dirty="0">
              <a:latin typeface="微软雅黑" panose="020B0503020204020204" pitchFamily="34" charset="-122"/>
              <a:ea typeface="微软雅黑" panose="020B0503020204020204" pitchFamily="34" charset="-122"/>
            </a:endParaRPr>
          </a:p>
        </p:txBody>
      </p:sp>
      <p:sp>
        <p:nvSpPr>
          <p:cNvPr id="10" name="直角三角形 9"/>
          <p:cNvSpPr/>
          <p:nvPr/>
        </p:nvSpPr>
        <p:spPr>
          <a:xfrm rot="10800000" flipV="1">
            <a:off x="384834" y="241766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10800000" flipV="1">
            <a:off x="384834" y="2967128"/>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直角三角形 11"/>
          <p:cNvSpPr/>
          <p:nvPr/>
        </p:nvSpPr>
        <p:spPr>
          <a:xfrm rot="10800000" flipV="1">
            <a:off x="384834" y="3513494"/>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10800000" flipV="1">
            <a:off x="384834" y="405986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10800000" flipV="1">
            <a:off x="374259" y="4609328"/>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直角三角形 14"/>
          <p:cNvSpPr/>
          <p:nvPr/>
        </p:nvSpPr>
        <p:spPr>
          <a:xfrm rot="10800000" flipV="1">
            <a:off x="374259" y="5158796"/>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10800000" flipV="1">
            <a:off x="374259" y="570516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04097" y="2379555"/>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周乃翔</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725246" y="3467080"/>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徐美健</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725246" y="2947085"/>
            <a:ext cx="646331"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盛蕾</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725246" y="4021755"/>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管爱国</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725246" y="4579532"/>
            <a:ext cx="646331"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路军</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725246" y="5119128"/>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张玉林</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713415" y="5667057"/>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汤土云</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1741714" y="2394944"/>
            <a:ext cx="3877985"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苏州市委副书记、市政府党组书记、市长</a:t>
            </a:r>
            <a:endParaRPr lang="zh-CN" altLang="en-US" sz="1600" dirty="0">
              <a:latin typeface="微软雅黑" panose="020B0503020204020204" pitchFamily="34" charset="-122"/>
              <a:ea typeface="微软雅黑" panose="020B0503020204020204" pitchFamily="34" charset="-122"/>
            </a:endParaRPr>
          </a:p>
        </p:txBody>
      </p:sp>
      <p:sp>
        <p:nvSpPr>
          <p:cNvPr id="25" name="矩形 24"/>
          <p:cNvSpPr/>
          <p:nvPr/>
        </p:nvSpPr>
        <p:spPr>
          <a:xfrm>
            <a:off x="1741714" y="2954219"/>
            <a:ext cx="285206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苏州市政府党组成员、副市长</a:t>
            </a:r>
            <a:endParaRPr lang="zh-CN" altLang="en-US" sz="1600" dirty="0">
              <a:latin typeface="微软雅黑" panose="020B0503020204020204" pitchFamily="34" charset="-122"/>
              <a:ea typeface="微软雅黑" panose="020B0503020204020204" pitchFamily="34" charset="-122"/>
            </a:endParaRPr>
          </a:p>
        </p:txBody>
      </p:sp>
      <p:sp>
        <p:nvSpPr>
          <p:cNvPr id="26" name="矩形 25"/>
          <p:cNvSpPr/>
          <p:nvPr/>
        </p:nvSpPr>
        <p:spPr>
          <a:xfrm>
            <a:off x="1741714" y="3513494"/>
            <a:ext cx="428835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苏州市政府党组成员、副市长，分管安全生产</a:t>
            </a:r>
            <a:endParaRPr lang="zh-CN" altLang="en-US" sz="1600" dirty="0">
              <a:latin typeface="微软雅黑" panose="020B0503020204020204" pitchFamily="34" charset="-122"/>
              <a:ea typeface="微软雅黑" panose="020B0503020204020204" pitchFamily="34" charset="-122"/>
            </a:endParaRPr>
          </a:p>
        </p:txBody>
      </p:sp>
      <p:sp>
        <p:nvSpPr>
          <p:cNvPr id="27" name="矩形 26"/>
          <p:cNvSpPr/>
          <p:nvPr/>
        </p:nvSpPr>
        <p:spPr>
          <a:xfrm>
            <a:off x="1741714" y="4021755"/>
            <a:ext cx="428835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昆山市委书记、昆山开发区党工委书记。免职</a:t>
            </a:r>
            <a:endParaRPr lang="zh-CN" altLang="en-US" sz="1600" dirty="0">
              <a:latin typeface="微软雅黑" panose="020B0503020204020204" pitchFamily="34" charset="-122"/>
              <a:ea typeface="微软雅黑" panose="020B0503020204020204" pitchFamily="34" charset="-122"/>
            </a:endParaRPr>
          </a:p>
        </p:txBody>
      </p:sp>
      <p:sp>
        <p:nvSpPr>
          <p:cNvPr id="28" name="矩形 27"/>
          <p:cNvSpPr/>
          <p:nvPr/>
        </p:nvSpPr>
        <p:spPr>
          <a:xfrm>
            <a:off x="1741714" y="4462234"/>
            <a:ext cx="4225851"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昆山市委副书记、市政府党组书记、市长，撤职处分</a:t>
            </a:r>
            <a:endParaRPr lang="zh-CN" altLang="en-US" sz="1600" dirty="0">
              <a:latin typeface="微软雅黑" panose="020B0503020204020204" pitchFamily="34" charset="-122"/>
              <a:ea typeface="微软雅黑" panose="020B0503020204020204" pitchFamily="34" charset="-122"/>
            </a:endParaRPr>
          </a:p>
        </p:txBody>
      </p:sp>
      <p:sp>
        <p:nvSpPr>
          <p:cNvPr id="29" name="矩形 28"/>
          <p:cNvSpPr/>
          <p:nvPr/>
        </p:nvSpPr>
        <p:spPr>
          <a:xfrm>
            <a:off x="1741714" y="5033453"/>
            <a:ext cx="4225851"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昆山开发区党工委副书记、管委会副主任，撤职处分</a:t>
            </a:r>
            <a:endParaRPr lang="zh-CN" altLang="en-US" sz="1600" dirty="0">
              <a:latin typeface="微软雅黑" panose="020B0503020204020204" pitchFamily="34" charset="-122"/>
              <a:ea typeface="微软雅黑" panose="020B0503020204020204" pitchFamily="34" charset="-122"/>
            </a:endParaRPr>
          </a:p>
        </p:txBody>
      </p:sp>
      <p:sp>
        <p:nvSpPr>
          <p:cNvPr id="30" name="矩形 29"/>
          <p:cNvSpPr/>
          <p:nvPr/>
        </p:nvSpPr>
        <p:spPr>
          <a:xfrm>
            <a:off x="1741714" y="5713747"/>
            <a:ext cx="3262432"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昆山市政府副市长，给予降级处分</a:t>
            </a:r>
            <a:endParaRPr lang="zh-CN" altLang="en-US" sz="1600" dirty="0">
              <a:latin typeface="微软雅黑" panose="020B0503020204020204" pitchFamily="34" charset="-122"/>
              <a:ea typeface="微软雅黑" panose="020B0503020204020204" pitchFamily="34" charset="-122"/>
            </a:endParaRPr>
          </a:p>
        </p:txBody>
      </p:sp>
      <p:sp>
        <p:nvSpPr>
          <p:cNvPr id="31" name="直角三角形 30"/>
          <p:cNvSpPr/>
          <p:nvPr/>
        </p:nvSpPr>
        <p:spPr>
          <a:xfrm rot="10800000" flipV="1">
            <a:off x="6183085" y="1868192"/>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p:cNvSpPr/>
          <p:nvPr/>
        </p:nvSpPr>
        <p:spPr>
          <a:xfrm rot="10800000" flipV="1">
            <a:off x="6172510" y="241766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直角三角形 32"/>
          <p:cNvSpPr/>
          <p:nvPr/>
        </p:nvSpPr>
        <p:spPr>
          <a:xfrm rot="10800000" flipV="1">
            <a:off x="6172510" y="2967128"/>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直角三角形 33"/>
          <p:cNvSpPr/>
          <p:nvPr/>
        </p:nvSpPr>
        <p:spPr>
          <a:xfrm rot="10800000" flipV="1">
            <a:off x="6172510" y="3513494"/>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直角三角形 34"/>
          <p:cNvSpPr/>
          <p:nvPr/>
        </p:nvSpPr>
        <p:spPr>
          <a:xfrm rot="10800000" flipV="1">
            <a:off x="6172510" y="4059860"/>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直角三角形 35"/>
          <p:cNvSpPr/>
          <p:nvPr/>
        </p:nvSpPr>
        <p:spPr>
          <a:xfrm rot="10800000" flipV="1">
            <a:off x="6161935" y="4609328"/>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直角三角形 36"/>
          <p:cNvSpPr/>
          <p:nvPr/>
        </p:nvSpPr>
        <p:spPr>
          <a:xfrm rot="10800000" flipV="1">
            <a:off x="6161935" y="5158796"/>
            <a:ext cx="329838" cy="293123"/>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536888" y="1826912"/>
            <a:ext cx="646331"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江皓</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0" name="矩形 39"/>
          <p:cNvSpPr/>
          <p:nvPr/>
        </p:nvSpPr>
        <p:spPr>
          <a:xfrm>
            <a:off x="6536888" y="2379555"/>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党建兵</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6536888" y="2927137"/>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王向明</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6536888" y="3493458"/>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赵利复</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6546240" y="4024039"/>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曾宪华</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6546239" y="4575923"/>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华仁杰</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矩形 44"/>
          <p:cNvSpPr/>
          <p:nvPr/>
        </p:nvSpPr>
        <p:spPr>
          <a:xfrm>
            <a:off x="6546239" y="5141174"/>
            <a:ext cx="646331"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韦锋</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矩形 45"/>
          <p:cNvSpPr/>
          <p:nvPr/>
        </p:nvSpPr>
        <p:spPr>
          <a:xfrm>
            <a:off x="7532907" y="1822761"/>
            <a:ext cx="3672800"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昆山市政府党组成员、副市长降级处分</a:t>
            </a:r>
            <a:endParaRPr lang="zh-CN" altLang="en-US" sz="1600" dirty="0">
              <a:latin typeface="微软雅黑" panose="020B0503020204020204" pitchFamily="34" charset="-122"/>
              <a:ea typeface="微软雅黑" panose="020B0503020204020204" pitchFamily="34" charset="-122"/>
            </a:endParaRPr>
          </a:p>
        </p:txBody>
      </p:sp>
      <p:sp>
        <p:nvSpPr>
          <p:cNvPr id="47" name="矩形 46"/>
          <p:cNvSpPr/>
          <p:nvPr/>
        </p:nvSpPr>
        <p:spPr>
          <a:xfrm>
            <a:off x="7532907" y="2392467"/>
            <a:ext cx="3877985"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昆山市政府党组成员、副市长，撤职处分</a:t>
            </a:r>
            <a:endParaRPr lang="zh-CN" altLang="en-US" sz="1600" dirty="0">
              <a:latin typeface="微软雅黑" panose="020B0503020204020204" pitchFamily="34" charset="-122"/>
              <a:ea typeface="微软雅黑" panose="020B0503020204020204" pitchFamily="34" charset="-122"/>
            </a:endParaRPr>
          </a:p>
        </p:txBody>
      </p:sp>
      <p:sp>
        <p:nvSpPr>
          <p:cNvPr id="48" name="矩形 47"/>
          <p:cNvSpPr/>
          <p:nvPr/>
        </p:nvSpPr>
        <p:spPr>
          <a:xfrm>
            <a:off x="7532907" y="2954219"/>
            <a:ext cx="4288353"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江苏省安全监管局党组书记、局长。记过处分</a:t>
            </a:r>
            <a:endParaRPr lang="zh-CN" altLang="en-US" sz="1600" dirty="0">
              <a:latin typeface="微软雅黑" panose="020B0503020204020204" pitchFamily="34" charset="-122"/>
              <a:ea typeface="微软雅黑" panose="020B0503020204020204" pitchFamily="34" charset="-122"/>
            </a:endParaRPr>
          </a:p>
        </p:txBody>
      </p:sp>
      <p:sp>
        <p:nvSpPr>
          <p:cNvPr id="49" name="矩形 48"/>
          <p:cNvSpPr/>
          <p:nvPr/>
        </p:nvSpPr>
        <p:spPr>
          <a:xfrm>
            <a:off x="7532907" y="3359358"/>
            <a:ext cx="4274259"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江苏省安全监管局党组副书记、副局长。记大过处分</a:t>
            </a:r>
            <a:endParaRPr lang="zh-CN" altLang="en-US" sz="1600" dirty="0">
              <a:latin typeface="微软雅黑" panose="020B0503020204020204" pitchFamily="34" charset="-122"/>
              <a:ea typeface="微软雅黑" panose="020B0503020204020204" pitchFamily="34" charset="-122"/>
            </a:endParaRPr>
          </a:p>
        </p:txBody>
      </p:sp>
      <p:sp>
        <p:nvSpPr>
          <p:cNvPr id="50" name="矩形 49"/>
          <p:cNvSpPr/>
          <p:nvPr/>
        </p:nvSpPr>
        <p:spPr>
          <a:xfrm>
            <a:off x="7532907" y="3914033"/>
            <a:ext cx="4274259" cy="584775"/>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江苏省安全监管局安全监管一处党支部书记、处长。降级处分</a:t>
            </a:r>
            <a:endParaRPr lang="zh-CN" altLang="en-US" sz="1600" dirty="0">
              <a:latin typeface="微软雅黑" panose="020B0503020204020204" pitchFamily="34" charset="-122"/>
              <a:ea typeface="微软雅黑" panose="020B0503020204020204" pitchFamily="34" charset="-122"/>
            </a:endParaRPr>
          </a:p>
        </p:txBody>
      </p:sp>
      <p:sp>
        <p:nvSpPr>
          <p:cNvPr id="51" name="矩形 50"/>
          <p:cNvSpPr/>
          <p:nvPr/>
        </p:nvSpPr>
        <p:spPr>
          <a:xfrm>
            <a:off x="7532907" y="4592348"/>
            <a:ext cx="4493538"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苏州市安全监管局党组书记、局长。记大过处分</a:t>
            </a:r>
            <a:endParaRPr lang="zh-CN" altLang="en-US" sz="1600" dirty="0">
              <a:latin typeface="微软雅黑" panose="020B0503020204020204" pitchFamily="34" charset="-122"/>
              <a:ea typeface="微软雅黑" panose="020B0503020204020204" pitchFamily="34" charset="-122"/>
            </a:endParaRPr>
          </a:p>
        </p:txBody>
      </p:sp>
      <p:sp>
        <p:nvSpPr>
          <p:cNvPr id="52" name="矩形 51"/>
          <p:cNvSpPr/>
          <p:nvPr/>
        </p:nvSpPr>
        <p:spPr>
          <a:xfrm>
            <a:off x="7532907" y="5158796"/>
            <a:ext cx="4493538" cy="338554"/>
          </a:xfrm>
          <a:prstGeom prst="rect">
            <a:avLst/>
          </a:prstGeom>
        </p:spPr>
        <p:txBody>
          <a:bodyPr vert="horz" wrap="square" lIns="91440" tIns="45720" rIns="91440" bIns="45720" rtlCol="0">
            <a:spAutoFit/>
          </a:bodyPr>
          <a:lstStyle/>
          <a:p>
            <a:pPr algn="just">
              <a:spcBef>
                <a:spcPct val="0"/>
              </a:spcBef>
            </a:pPr>
            <a:r>
              <a:rPr lang="zh-CN" altLang="en-US" sz="1600" dirty="0">
                <a:latin typeface="微软雅黑" panose="020B0503020204020204" pitchFamily="34" charset="-122"/>
                <a:ea typeface="微软雅黑" panose="020B0503020204020204" pitchFamily="34" charset="-122"/>
              </a:rPr>
              <a:t>苏州市安全监管局党组成员、副局长，降级处分</a:t>
            </a:r>
            <a:endParaRPr lang="zh-CN" altLang="en-US" sz="1600" dirty="0">
              <a:latin typeface="微软雅黑" panose="020B0503020204020204" pitchFamily="34" charset="-122"/>
              <a:ea typeface="微软雅黑" panose="020B0503020204020204" pitchFamily="34" charset="-122"/>
            </a:endParaRPr>
          </a:p>
        </p:txBody>
      </p:sp>
      <p:sp>
        <p:nvSpPr>
          <p:cNvPr id="54" name="Rectangle 4"/>
          <p:cNvSpPr>
            <a:spLocks noChangeArrowheads="1"/>
          </p:cNvSpPr>
          <p:nvPr/>
        </p:nvSpPr>
        <p:spPr bwMode="auto">
          <a:xfrm>
            <a:off x="1302657" y="209037"/>
            <a:ext cx="7225055"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012061"/>
                </a:solidFill>
                <a:latin typeface="华文中宋" panose="02010600040101010101" pitchFamily="2" charset="-122"/>
                <a:ea typeface="华文中宋" panose="02010600040101010101" pitchFamily="2" charset="-122"/>
              </a:rPr>
              <a:t>对事故有关责任人员及责任单位的处理 </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55" name="矩形 54"/>
          <p:cNvSpPr/>
          <p:nvPr/>
        </p:nvSpPr>
        <p:spPr>
          <a:xfrm>
            <a:off x="6560746" y="5674158"/>
            <a:ext cx="441146" cy="400110"/>
          </a:xfrm>
          <a:prstGeom prst="rect">
            <a:avLst/>
          </a:prstGeom>
        </p:spPr>
        <p:txBody>
          <a:bodyPr wrap="none">
            <a:spAutoFit/>
          </a:bodyPr>
          <a:lstStyle/>
          <a:p>
            <a:r>
              <a:rPr lang="zh-CN" altLang="en-US" sz="2000" b="1" dirty="0">
                <a:solidFill>
                  <a:srgbClr val="012061"/>
                </a:solidFill>
                <a:latin typeface="微软雅黑" panose="020B0503020204020204" pitchFamily="34" charset="-122"/>
                <a:ea typeface="微软雅黑" panose="020B0503020204020204" pitchFamily="34" charset="-122"/>
              </a:rPr>
              <a:t>等</a:t>
            </a:r>
            <a:endParaRPr lang="zh-CN" altLang="en-US" sz="2000" b="1" dirty="0">
              <a:solidFill>
                <a:srgbClr val="01206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天津“8"/>
          <p:cNvPicPr>
            <a:picLocks noChangeAspect="1" noChangeArrowheads="1"/>
          </p:cNvPicPr>
          <p:nvPr/>
        </p:nvPicPr>
        <p:blipFill rotWithShape="1">
          <a:blip r:embed="rId1">
            <a:extLst>
              <a:ext uri="{28A0092B-C50C-407E-A947-70E740481C1C}">
                <a14:useLocalDpi xmlns:a14="http://schemas.microsoft.com/office/drawing/2010/main" val="0"/>
              </a:ext>
            </a:extLst>
          </a:blip>
          <a:srcRect t="12500" b="125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任意多边形: 形状 10"/>
          <p:cNvSpPr/>
          <p:nvPr/>
        </p:nvSpPr>
        <p:spPr>
          <a:xfrm rot="5400000">
            <a:off x="137585" y="-137585"/>
            <a:ext cx="6858000" cy="7133173"/>
          </a:xfrm>
          <a:custGeom>
            <a:avLst/>
            <a:gdLst>
              <a:gd name="connsiteX0" fmla="*/ 0 w 6858000"/>
              <a:gd name="connsiteY0" fmla="*/ 7171271 h 7171271"/>
              <a:gd name="connsiteX1" fmla="*/ 0 w 6858000"/>
              <a:gd name="connsiteY1" fmla="*/ 2251447 h 7171271"/>
              <a:gd name="connsiteX2" fmla="*/ 6858000 w 6858000"/>
              <a:gd name="connsiteY2" fmla="*/ 0 h 7171271"/>
              <a:gd name="connsiteX3" fmla="*/ 6858000 w 6858000"/>
              <a:gd name="connsiteY3" fmla="*/ 7171271 h 7171271"/>
            </a:gdLst>
            <a:ahLst/>
            <a:cxnLst>
              <a:cxn ang="0">
                <a:pos x="connsiteX0" y="connsiteY0"/>
              </a:cxn>
              <a:cxn ang="0">
                <a:pos x="connsiteX1" y="connsiteY1"/>
              </a:cxn>
              <a:cxn ang="0">
                <a:pos x="connsiteX2" y="connsiteY2"/>
              </a:cxn>
              <a:cxn ang="0">
                <a:pos x="connsiteX3" y="connsiteY3"/>
              </a:cxn>
            </a:cxnLst>
            <a:rect l="l" t="t" r="r" b="b"/>
            <a:pathLst>
              <a:path w="6858000" h="7171271">
                <a:moveTo>
                  <a:pt x="0" y="7171271"/>
                </a:moveTo>
                <a:lnTo>
                  <a:pt x="0" y="2251447"/>
                </a:lnTo>
                <a:lnTo>
                  <a:pt x="6858000" y="0"/>
                </a:lnTo>
                <a:lnTo>
                  <a:pt x="6858000" y="7171271"/>
                </a:lnTo>
                <a:close/>
              </a:path>
            </a:pathLst>
          </a:custGeom>
          <a:solidFill>
            <a:srgbClr val="012061">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228600" y="1186687"/>
            <a:ext cx="4572000" cy="2536400"/>
          </a:xfrm>
          <a:prstGeom prst="rect">
            <a:avLst/>
          </a:prstGeom>
        </p:spPr>
        <p:txBody>
          <a:bodyPr wrap="square">
            <a:spAutoFit/>
          </a:bodyPr>
          <a:lstStyle/>
          <a:p>
            <a:pPr algn="just">
              <a:lnSpc>
                <a:spcPct val="150000"/>
              </a:lnSpc>
            </a:pPr>
            <a:r>
              <a:rPr lang="en-US" altLang="zh-CN" dirty="0">
                <a:solidFill>
                  <a:schemeClr val="bg1"/>
                </a:solidFill>
                <a:latin typeface="微软雅黑" panose="020B0503020204020204" pitchFamily="34" charset="-122"/>
                <a:ea typeface="微软雅黑" panose="020B0503020204020204" pitchFamily="34" charset="-122"/>
              </a:rPr>
              <a:t>2015</a:t>
            </a:r>
            <a:r>
              <a:rPr lang="zh-CN" altLang="en-US" dirty="0">
                <a:solidFill>
                  <a:schemeClr val="bg1"/>
                </a:solidFill>
                <a:latin typeface="微软雅黑" panose="020B0503020204020204" pitchFamily="34" charset="-122"/>
                <a:ea typeface="微软雅黑" panose="020B0503020204020204" pitchFamily="34" charset="-122"/>
              </a:rPr>
              <a:t>年</a:t>
            </a:r>
            <a:r>
              <a:rPr lang="en-US" altLang="zh-CN" dirty="0">
                <a:solidFill>
                  <a:schemeClr val="bg1"/>
                </a:solidFill>
                <a:latin typeface="微软雅黑" panose="020B0503020204020204" pitchFamily="34" charset="-122"/>
                <a:ea typeface="微软雅黑" panose="020B0503020204020204" pitchFamily="34" charset="-122"/>
              </a:rPr>
              <a:t>8</a:t>
            </a:r>
            <a:r>
              <a:rPr lang="zh-CN" altLang="en-US" dirty="0">
                <a:solidFill>
                  <a:schemeClr val="bg1"/>
                </a:solidFill>
                <a:latin typeface="微软雅黑" panose="020B0503020204020204" pitchFamily="34" charset="-122"/>
                <a:ea typeface="微软雅黑" panose="020B0503020204020204" pitchFamily="34" charset="-122"/>
              </a:rPr>
              <a:t>月</a:t>
            </a:r>
            <a:r>
              <a:rPr lang="en-US" altLang="zh-CN" dirty="0">
                <a:solidFill>
                  <a:schemeClr val="bg1"/>
                </a:solidFill>
                <a:latin typeface="微软雅黑" panose="020B0503020204020204" pitchFamily="34" charset="-122"/>
                <a:ea typeface="微软雅黑" panose="020B0503020204020204" pitchFamily="34" charset="-122"/>
              </a:rPr>
              <a:t>12</a:t>
            </a:r>
            <a:r>
              <a:rPr lang="zh-CN" altLang="en-US" dirty="0">
                <a:solidFill>
                  <a:schemeClr val="bg1"/>
                </a:solidFill>
                <a:latin typeface="微软雅黑" panose="020B0503020204020204" pitchFamily="34" charset="-122"/>
                <a:ea typeface="微软雅黑" panose="020B0503020204020204" pitchFamily="34" charset="-122"/>
              </a:rPr>
              <a:t>日，位于天津市滨海新区天津港的瑞海国际物流有限公司危险品仓库发生火灾爆炸事故，造成</a:t>
            </a:r>
            <a:r>
              <a:rPr lang="en-US" altLang="zh-CN" dirty="0">
                <a:solidFill>
                  <a:schemeClr val="bg1"/>
                </a:solidFill>
                <a:latin typeface="微软雅黑" panose="020B0503020204020204" pitchFamily="34" charset="-122"/>
                <a:ea typeface="微软雅黑" panose="020B0503020204020204" pitchFamily="34" charset="-122"/>
              </a:rPr>
              <a:t>165</a:t>
            </a:r>
            <a:r>
              <a:rPr lang="zh-CN" altLang="en-US" dirty="0">
                <a:solidFill>
                  <a:schemeClr val="bg1"/>
                </a:solidFill>
                <a:latin typeface="微软雅黑" panose="020B0503020204020204" pitchFamily="34" charset="-122"/>
                <a:ea typeface="微软雅黑" panose="020B0503020204020204" pitchFamily="34" charset="-122"/>
              </a:rPr>
              <a:t>人遇难（其中参与救援处置的公 安消防人员</a:t>
            </a:r>
            <a:r>
              <a:rPr lang="en-US" altLang="zh-CN" dirty="0">
                <a:solidFill>
                  <a:schemeClr val="bg1"/>
                </a:solidFill>
                <a:latin typeface="微软雅黑" panose="020B0503020204020204" pitchFamily="34" charset="-122"/>
                <a:ea typeface="微软雅黑" panose="020B0503020204020204" pitchFamily="34" charset="-122"/>
              </a:rPr>
              <a:t>110</a:t>
            </a:r>
            <a:r>
              <a:rPr lang="zh-CN" altLang="en-US" dirty="0">
                <a:solidFill>
                  <a:schemeClr val="bg1"/>
                </a:solidFill>
                <a:latin typeface="微软雅黑" panose="020B0503020204020204" pitchFamily="34" charset="-122"/>
                <a:ea typeface="微软雅黑" panose="020B0503020204020204" pitchFamily="34" charset="-122"/>
              </a:rPr>
              <a:t>人，事故企业、周边企业员工和周边居民</a:t>
            </a:r>
            <a:r>
              <a:rPr lang="en-US" altLang="zh-CN" dirty="0">
                <a:solidFill>
                  <a:schemeClr val="bg1"/>
                </a:solidFill>
                <a:latin typeface="微软雅黑" panose="020B0503020204020204" pitchFamily="34" charset="-122"/>
                <a:ea typeface="微软雅黑" panose="020B0503020204020204" pitchFamily="34" charset="-122"/>
              </a:rPr>
              <a:t>55</a:t>
            </a:r>
            <a:r>
              <a:rPr lang="zh-CN" altLang="en-US" dirty="0">
                <a:solidFill>
                  <a:schemeClr val="bg1"/>
                </a:solidFill>
                <a:latin typeface="微软雅黑" panose="020B0503020204020204" pitchFamily="34" charset="-122"/>
                <a:ea typeface="微软雅黑" panose="020B0503020204020204" pitchFamily="34" charset="-122"/>
              </a:rPr>
              <a:t>人）、</a:t>
            </a:r>
            <a:r>
              <a:rPr lang="en-US" altLang="zh-CN" dirty="0">
                <a:solidFill>
                  <a:schemeClr val="bg1"/>
                </a:solidFill>
                <a:latin typeface="微软雅黑" panose="020B0503020204020204" pitchFamily="34" charset="-122"/>
                <a:ea typeface="微软雅黑" panose="020B0503020204020204" pitchFamily="34" charset="-122"/>
              </a:rPr>
              <a:t>8</a:t>
            </a:r>
            <a:r>
              <a:rPr lang="zh-CN" altLang="en-US" dirty="0">
                <a:solidFill>
                  <a:schemeClr val="bg1"/>
                </a:solidFill>
                <a:latin typeface="微软雅黑" panose="020B0503020204020204" pitchFamily="34" charset="-122"/>
                <a:ea typeface="微软雅黑" panose="020B0503020204020204" pitchFamily="34" charset="-122"/>
              </a:rPr>
              <a:t>人失踪</a:t>
            </a:r>
            <a:r>
              <a:rPr lang="en-US" altLang="zh-CN" dirty="0">
                <a:solidFill>
                  <a:schemeClr val="bg1"/>
                </a:solidFill>
                <a:latin typeface="微软雅黑" panose="020B0503020204020204" pitchFamily="34" charset="-122"/>
                <a:ea typeface="微软雅黑" panose="020B0503020204020204" pitchFamily="34" charset="-122"/>
              </a:rPr>
              <a:t>,798</a:t>
            </a:r>
            <a:r>
              <a:rPr lang="zh-CN" altLang="en-US" dirty="0">
                <a:solidFill>
                  <a:schemeClr val="bg1"/>
                </a:solidFill>
                <a:latin typeface="微软雅黑" panose="020B0503020204020204" pitchFamily="34" charset="-122"/>
                <a:ea typeface="微软雅黑" panose="020B0503020204020204" pitchFamily="34" charset="-122"/>
              </a:rPr>
              <a:t>人 受伤</a:t>
            </a:r>
            <a:r>
              <a:rPr lang="en-US" altLang="zh-CN" dirty="0">
                <a:solidFill>
                  <a:schemeClr val="bg1"/>
                </a:solidFill>
                <a:latin typeface="微软雅黑" panose="020B0503020204020204" pitchFamily="34" charset="-122"/>
                <a:ea typeface="微软雅黑" panose="020B0503020204020204" pitchFamily="34" charset="-122"/>
              </a:rPr>
              <a:t>.</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228600" y="4011057"/>
            <a:ext cx="5956300" cy="2127634"/>
          </a:xfrm>
          <a:prstGeom prst="rect">
            <a:avLst/>
          </a:prstGeom>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事故直接原因是瑞海公司危险品仓库运抵区南侧集装箱内硝化棉由于湿润剂散失出现局部干燥，在高温（天气）等因素的作用下加速分解放热，积热自燃；引起相邻集装箱内的硝化棉和其他危险化学品长时间大面积燃烧，导致堆放于运抵区的硝酸铵等危险化学品发生爆炸 </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图文框 8"/>
          <p:cNvSpPr/>
          <p:nvPr/>
        </p:nvSpPr>
        <p:spPr>
          <a:xfrm>
            <a:off x="5602514" y="1898884"/>
            <a:ext cx="6270172" cy="3367314"/>
          </a:xfrm>
          <a:prstGeom prst="frame">
            <a:avLst>
              <a:gd name="adj1" fmla="val 3448"/>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4528" y="213508"/>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安全的内涵</a:t>
            </a:r>
            <a:endParaRPr lang="zh-CN" altLang="en-US" sz="3200" dirty="0">
              <a:solidFill>
                <a:srgbClr val="012061"/>
              </a:solidFill>
              <a:latin typeface="华文中宋" panose="02010600040101010101" pitchFamily="2" charset="-122"/>
              <a:ea typeface="华文中宋" panose="02010600040101010101" pitchFamily="2" charset="-122"/>
            </a:endParaRPr>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b="16012"/>
          <a:stretch>
            <a:fillRect/>
          </a:stretch>
        </p:blipFill>
        <p:spPr>
          <a:xfrm>
            <a:off x="6096000" y="2319425"/>
            <a:ext cx="6096000" cy="3414967"/>
          </a:xfrm>
          <a:prstGeom prst="rect">
            <a:avLst/>
          </a:prstGeom>
        </p:spPr>
      </p:pic>
      <p:sp>
        <p:nvSpPr>
          <p:cNvPr id="10" name="矩形 9"/>
          <p:cNvSpPr/>
          <p:nvPr/>
        </p:nvSpPr>
        <p:spPr>
          <a:xfrm>
            <a:off x="6241142" y="4851664"/>
            <a:ext cx="747023" cy="747023"/>
          </a:xfrm>
          <a:prstGeom prst="rect">
            <a:avLst/>
          </a:prstGeom>
          <a:noFill/>
          <a:ln w="28575">
            <a:solidFill>
              <a:srgbClr val="012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798509" y="4409736"/>
            <a:ext cx="379312" cy="379312"/>
          </a:xfrm>
          <a:prstGeom prst="rect">
            <a:avLst/>
          </a:prstGeom>
          <a:noFill/>
          <a:ln w="28575">
            <a:solidFill>
              <a:srgbClr val="012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07649" y="2190439"/>
            <a:ext cx="4464159" cy="782715"/>
          </a:xfrm>
          <a:prstGeom prst="rect">
            <a:avLst/>
          </a:prstGeom>
        </p:spPr>
        <p:txBody>
          <a:bodyPr wrap="square">
            <a:spAutoFit/>
          </a:bodyPr>
          <a:lstStyle/>
          <a:p>
            <a:pPr algn="just">
              <a:lnSpc>
                <a:spcPct val="13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安全是指客观事物的危险程度能够为人们普遍接受的状态。 </a:t>
            </a:r>
            <a:endParaRPr lang="zh-CN" altLang="en-US" dirty="0"/>
          </a:p>
        </p:txBody>
      </p:sp>
      <p:sp>
        <p:nvSpPr>
          <p:cNvPr id="13" name="矩形 12"/>
          <p:cNvSpPr/>
          <p:nvPr/>
        </p:nvSpPr>
        <p:spPr>
          <a:xfrm>
            <a:off x="907649" y="3249451"/>
            <a:ext cx="4464159" cy="777457"/>
          </a:xfrm>
          <a:prstGeom prst="rect">
            <a:avLst/>
          </a:prstGeom>
        </p:spPr>
        <p:txBody>
          <a:bodyPr wrap="square">
            <a:spAutoFit/>
          </a:bodyPr>
          <a:lstStyle/>
          <a:p>
            <a:pPr algn="just">
              <a:lnSpc>
                <a:spcPct val="13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安全是指没有引起死亡、伤害、职业病或财产、设备的损坏或环境危害的条件。</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907649" y="4303205"/>
            <a:ext cx="4464159" cy="782715"/>
          </a:xfrm>
          <a:prstGeom prst="rect">
            <a:avLst/>
          </a:prstGeom>
        </p:spPr>
        <p:txBody>
          <a:bodyPr wrap="square">
            <a:spAutoFit/>
          </a:bodyPr>
          <a:lstStyle/>
          <a:p>
            <a:pPr algn="just">
              <a:lnSpc>
                <a:spcPct val="13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安全是指人身不受伤害、财产不受损失、健康得以保障的结果（大安全）。</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542432" y="2437116"/>
            <a:ext cx="269021" cy="269021"/>
          </a:xfrm>
          <a:prstGeom prst="rect">
            <a:avLst/>
          </a:prstGeom>
          <a:solidFill>
            <a:srgbClr val="01206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42432" y="3503668"/>
            <a:ext cx="269021" cy="269021"/>
          </a:xfrm>
          <a:prstGeom prst="rect">
            <a:avLst/>
          </a:prstGeom>
          <a:solidFill>
            <a:srgbClr val="01206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42432" y="4558531"/>
            <a:ext cx="269021" cy="269021"/>
          </a:xfrm>
          <a:prstGeom prst="rect">
            <a:avLst/>
          </a:prstGeom>
          <a:solidFill>
            <a:srgbClr val="01206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20700"/>
            <a:ext cx="12192000" cy="2730500"/>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矩形 4"/>
          <p:cNvSpPr/>
          <p:nvPr/>
        </p:nvSpPr>
        <p:spPr>
          <a:xfrm>
            <a:off x="0" y="3619500"/>
            <a:ext cx="12192000" cy="2730500"/>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584200" y="877246"/>
            <a:ext cx="10807700" cy="1705403"/>
          </a:xfrm>
          <a:prstGeom prst="rect">
            <a:avLst/>
          </a:prstGeom>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公安、检察机关对</a:t>
            </a:r>
            <a:r>
              <a:rPr lang="en-US" altLang="zh-CN" dirty="0">
                <a:solidFill>
                  <a:schemeClr val="bg1"/>
                </a:solidFill>
                <a:latin typeface="微软雅黑" panose="020B0503020204020204" pitchFamily="34" charset="-122"/>
                <a:ea typeface="微软雅黑" panose="020B0503020204020204" pitchFamily="34" charset="-122"/>
              </a:rPr>
              <a:t>49</a:t>
            </a:r>
            <a:r>
              <a:rPr lang="zh-CN" altLang="en-US" dirty="0">
                <a:solidFill>
                  <a:schemeClr val="bg1"/>
                </a:solidFill>
                <a:latin typeface="微软雅黑" panose="020B0503020204020204" pitchFamily="34" charset="-122"/>
                <a:ea typeface="微软雅黑" panose="020B0503020204020204" pitchFamily="34" charset="-122"/>
              </a:rPr>
              <a:t>名企业人员和行政监察对象依法立案侦查并采取刑事强制措施。其中，公安机关对</a:t>
            </a:r>
            <a:r>
              <a:rPr lang="en-US" altLang="zh-CN" dirty="0">
                <a:solidFill>
                  <a:schemeClr val="bg1"/>
                </a:solidFill>
                <a:latin typeface="微软雅黑" panose="020B0503020204020204" pitchFamily="34" charset="-122"/>
                <a:ea typeface="微软雅黑" panose="020B0503020204020204" pitchFamily="34" charset="-122"/>
              </a:rPr>
              <a:t>24</a:t>
            </a:r>
            <a:r>
              <a:rPr lang="zh-CN" altLang="en-US" dirty="0">
                <a:solidFill>
                  <a:schemeClr val="bg1"/>
                </a:solidFill>
                <a:latin typeface="微软雅黑" panose="020B0503020204020204" pitchFamily="34" charset="-122"/>
                <a:ea typeface="微软雅黑" panose="020B0503020204020204" pitchFamily="34" charset="-122"/>
              </a:rPr>
              <a:t>名相关企业人员依法立案侦查并采取刑事强 制措施（瑞海公司</a:t>
            </a:r>
            <a:r>
              <a:rPr lang="en-US" altLang="zh-CN" dirty="0">
                <a:solidFill>
                  <a:schemeClr val="bg1"/>
                </a:solidFill>
                <a:latin typeface="微软雅黑" panose="020B0503020204020204" pitchFamily="34" charset="-122"/>
                <a:ea typeface="微软雅黑" panose="020B0503020204020204" pitchFamily="34" charset="-122"/>
              </a:rPr>
              <a:t>13</a:t>
            </a:r>
            <a:r>
              <a:rPr lang="zh-CN" altLang="en-US" dirty="0">
                <a:solidFill>
                  <a:schemeClr val="bg1"/>
                </a:solidFill>
                <a:latin typeface="微软雅黑" panose="020B0503020204020204" pitchFamily="34" charset="-122"/>
                <a:ea typeface="微软雅黑" panose="020B0503020204020204" pitchFamily="34" charset="-122"/>
              </a:rPr>
              <a:t>人，中介和技术服务机构</a:t>
            </a:r>
            <a:r>
              <a:rPr lang="en-US" altLang="zh-CN" dirty="0">
                <a:solidFill>
                  <a:schemeClr val="bg1"/>
                </a:solidFill>
                <a:latin typeface="微软雅黑" panose="020B0503020204020204" pitchFamily="34" charset="-122"/>
                <a:ea typeface="微软雅黑" panose="020B0503020204020204" pitchFamily="34" charset="-122"/>
              </a:rPr>
              <a:t>11</a:t>
            </a:r>
            <a:r>
              <a:rPr lang="zh-CN" altLang="en-US" dirty="0">
                <a:solidFill>
                  <a:schemeClr val="bg1"/>
                </a:solidFill>
                <a:latin typeface="微软雅黑" panose="020B0503020204020204" pitchFamily="34" charset="-122"/>
                <a:ea typeface="微软雅黑" panose="020B0503020204020204" pitchFamily="34" charset="-122"/>
              </a:rPr>
              <a:t>人）；检察机关对</a:t>
            </a:r>
            <a:r>
              <a:rPr lang="en-US" altLang="zh-CN" dirty="0">
                <a:solidFill>
                  <a:schemeClr val="bg1"/>
                </a:solidFill>
                <a:latin typeface="微软雅黑" panose="020B0503020204020204" pitchFamily="34" charset="-122"/>
                <a:ea typeface="微软雅黑" panose="020B0503020204020204" pitchFamily="34" charset="-122"/>
              </a:rPr>
              <a:t>25</a:t>
            </a:r>
            <a:r>
              <a:rPr lang="zh-CN" altLang="en-US" dirty="0">
                <a:solidFill>
                  <a:schemeClr val="bg1"/>
                </a:solidFill>
                <a:latin typeface="微软雅黑" panose="020B0503020204020204" pitchFamily="34" charset="-122"/>
                <a:ea typeface="微软雅黑" panose="020B0503020204020204" pitchFamily="34" charset="-122"/>
              </a:rPr>
              <a:t>名行政监察对象依法立案侦查并采取刑事强制措施（正厅级</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人，副厅级</a:t>
            </a:r>
            <a:r>
              <a:rPr lang="en-US" altLang="zh-CN" dirty="0">
                <a:solidFill>
                  <a:schemeClr val="bg1"/>
                </a:solidFill>
                <a:latin typeface="微软雅黑" panose="020B0503020204020204" pitchFamily="34" charset="-122"/>
                <a:ea typeface="微软雅黑" panose="020B0503020204020204" pitchFamily="34" charset="-122"/>
              </a:rPr>
              <a:t>7</a:t>
            </a:r>
            <a:r>
              <a:rPr lang="zh-CN" altLang="en-US" dirty="0">
                <a:solidFill>
                  <a:schemeClr val="bg1"/>
                </a:solidFill>
                <a:latin typeface="微软雅黑" panose="020B0503020204020204" pitchFamily="34" charset="-122"/>
                <a:ea typeface="微软雅黑" panose="020B0503020204020204" pitchFamily="34" charset="-122"/>
              </a:rPr>
              <a:t>人，处级</a:t>
            </a:r>
            <a:r>
              <a:rPr lang="en-US" altLang="zh-CN" dirty="0">
                <a:solidFill>
                  <a:schemeClr val="bg1"/>
                </a:solidFill>
                <a:latin typeface="微软雅黑" panose="020B0503020204020204" pitchFamily="34" charset="-122"/>
                <a:ea typeface="微软雅黑" panose="020B0503020204020204" pitchFamily="34" charset="-122"/>
              </a:rPr>
              <a:t>16 </a:t>
            </a:r>
            <a:r>
              <a:rPr lang="zh-CN" altLang="en-US" dirty="0">
                <a:solidFill>
                  <a:schemeClr val="bg1"/>
                </a:solidFill>
                <a:latin typeface="微软雅黑" panose="020B0503020204020204" pitchFamily="34" charset="-122"/>
                <a:ea typeface="微软雅黑" panose="020B0503020204020204" pitchFamily="34" charset="-122"/>
              </a:rPr>
              <a:t>人），其中交通运输部门</a:t>
            </a:r>
            <a:r>
              <a:rPr lang="en-US" altLang="zh-CN" dirty="0">
                <a:solidFill>
                  <a:schemeClr val="bg1"/>
                </a:solidFill>
                <a:latin typeface="微软雅黑" panose="020B0503020204020204" pitchFamily="34" charset="-122"/>
                <a:ea typeface="微软雅黑" panose="020B0503020204020204" pitchFamily="34" charset="-122"/>
              </a:rPr>
              <a:t>9</a:t>
            </a:r>
            <a:r>
              <a:rPr lang="zh-CN" altLang="en-US" dirty="0">
                <a:solidFill>
                  <a:schemeClr val="bg1"/>
                </a:solidFill>
                <a:latin typeface="微软雅黑" panose="020B0503020204020204" pitchFamily="34" charset="-122"/>
                <a:ea typeface="微软雅黑" panose="020B0503020204020204" pitchFamily="34" charset="-122"/>
              </a:rPr>
              <a:t>人，海关系统</a:t>
            </a:r>
            <a:r>
              <a:rPr lang="en-US" altLang="zh-CN" dirty="0">
                <a:solidFill>
                  <a:schemeClr val="bg1"/>
                </a:solidFill>
                <a:latin typeface="微软雅黑" panose="020B0503020204020204" pitchFamily="34" charset="-122"/>
                <a:ea typeface="微软雅黑" panose="020B0503020204020204" pitchFamily="34" charset="-122"/>
              </a:rPr>
              <a:t>5</a:t>
            </a:r>
            <a:r>
              <a:rPr lang="zh-CN" altLang="en-US" dirty="0">
                <a:solidFill>
                  <a:schemeClr val="bg1"/>
                </a:solidFill>
                <a:latin typeface="微软雅黑" panose="020B0503020204020204" pitchFamily="34" charset="-122"/>
                <a:ea typeface="微软雅黑" panose="020B0503020204020204" pitchFamily="34" charset="-122"/>
              </a:rPr>
              <a:t>人，天津港（集团）有限公司</a:t>
            </a:r>
            <a:r>
              <a:rPr lang="en-US" altLang="zh-CN" dirty="0">
                <a:solidFill>
                  <a:schemeClr val="bg1"/>
                </a:solidFill>
                <a:latin typeface="微软雅黑" panose="020B0503020204020204" pitchFamily="34" charset="-122"/>
                <a:ea typeface="微软雅黑" panose="020B0503020204020204" pitchFamily="34" charset="-122"/>
              </a:rPr>
              <a:t>5</a:t>
            </a:r>
            <a:r>
              <a:rPr lang="zh-CN" altLang="en-US" dirty="0">
                <a:solidFill>
                  <a:schemeClr val="bg1"/>
                </a:solidFill>
                <a:latin typeface="微软雅黑" panose="020B0503020204020204" pitchFamily="34" charset="-122"/>
                <a:ea typeface="微软雅黑" panose="020B0503020204020204" pitchFamily="34" charset="-122"/>
              </a:rPr>
              <a:t>人，安全监管部门</a:t>
            </a:r>
            <a:r>
              <a:rPr lang="en-US" altLang="zh-CN" dirty="0">
                <a:solidFill>
                  <a:schemeClr val="bg1"/>
                </a:solidFill>
                <a:latin typeface="微软雅黑" panose="020B0503020204020204" pitchFamily="34" charset="-122"/>
                <a:ea typeface="微软雅黑" panose="020B0503020204020204" pitchFamily="34" charset="-122"/>
              </a:rPr>
              <a:t>4</a:t>
            </a:r>
            <a:r>
              <a:rPr lang="zh-CN" altLang="en-US" dirty="0">
                <a:solidFill>
                  <a:schemeClr val="bg1"/>
                </a:solidFill>
                <a:latin typeface="微软雅黑" panose="020B0503020204020204" pitchFamily="34" charset="-122"/>
                <a:ea typeface="微软雅黑" panose="020B0503020204020204" pitchFamily="34" charset="-122"/>
              </a:rPr>
              <a:t>人，规划部门</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人。</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584200" y="4017984"/>
            <a:ext cx="10807700" cy="1705403"/>
          </a:xfrm>
          <a:prstGeom prst="rect">
            <a:avLst/>
          </a:prstGeom>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根据事故原因调查和事故责任认定结果，调查组另对</a:t>
            </a:r>
            <a:r>
              <a:rPr lang="en-US" altLang="zh-CN" dirty="0">
                <a:solidFill>
                  <a:schemeClr val="bg1"/>
                </a:solidFill>
                <a:latin typeface="微软雅黑" panose="020B0503020204020204" pitchFamily="34" charset="-122"/>
                <a:ea typeface="微软雅黑" panose="020B0503020204020204" pitchFamily="34" charset="-122"/>
              </a:rPr>
              <a:t>123</a:t>
            </a:r>
            <a:r>
              <a:rPr lang="zh-CN" altLang="en-US" dirty="0">
                <a:solidFill>
                  <a:schemeClr val="bg1"/>
                </a:solidFill>
                <a:latin typeface="微软雅黑" panose="020B0503020204020204" pitchFamily="34" charset="-122"/>
                <a:ea typeface="微软雅黑" panose="020B0503020204020204" pitchFamily="34" charset="-122"/>
              </a:rPr>
              <a:t>名责任人员提出了处理意见，建议对</a:t>
            </a:r>
            <a:r>
              <a:rPr lang="en-US" altLang="zh-CN" dirty="0">
                <a:solidFill>
                  <a:schemeClr val="bg1"/>
                </a:solidFill>
                <a:latin typeface="微软雅黑" panose="020B0503020204020204" pitchFamily="34" charset="-122"/>
                <a:ea typeface="微软雅黑" panose="020B0503020204020204" pitchFamily="34" charset="-122"/>
              </a:rPr>
              <a:t>74</a:t>
            </a:r>
            <a:r>
              <a:rPr lang="zh-CN" altLang="en-US" dirty="0">
                <a:solidFill>
                  <a:schemeClr val="bg1"/>
                </a:solidFill>
                <a:latin typeface="微软雅黑" panose="020B0503020204020204" pitchFamily="34" charset="-122"/>
                <a:ea typeface="微软雅黑" panose="020B0503020204020204" pitchFamily="34" charset="-122"/>
              </a:rPr>
              <a:t>名责任人员给予党纪政纪处分，其中省部级</a:t>
            </a:r>
            <a:r>
              <a:rPr lang="en-US" altLang="zh-CN" dirty="0">
                <a:solidFill>
                  <a:schemeClr val="bg1"/>
                </a:solidFill>
                <a:latin typeface="微软雅黑" panose="020B0503020204020204" pitchFamily="34" charset="-122"/>
                <a:ea typeface="微软雅黑" panose="020B0503020204020204" pitchFamily="34" charset="-122"/>
              </a:rPr>
              <a:t>5</a:t>
            </a:r>
            <a:r>
              <a:rPr lang="zh-CN" altLang="en-US" dirty="0">
                <a:solidFill>
                  <a:schemeClr val="bg1"/>
                </a:solidFill>
                <a:latin typeface="微软雅黑" panose="020B0503020204020204" pitchFamily="34" charset="-122"/>
                <a:ea typeface="微软雅黑" panose="020B0503020204020204" pitchFamily="34" charset="-122"/>
              </a:rPr>
              <a:t>人，厅 局级</a:t>
            </a:r>
            <a:r>
              <a:rPr lang="en-US" altLang="zh-CN" dirty="0">
                <a:solidFill>
                  <a:schemeClr val="bg1"/>
                </a:solidFill>
                <a:latin typeface="微软雅黑" panose="020B0503020204020204" pitchFamily="34" charset="-122"/>
                <a:ea typeface="微软雅黑" panose="020B0503020204020204" pitchFamily="34" charset="-122"/>
              </a:rPr>
              <a:t>22</a:t>
            </a:r>
            <a:r>
              <a:rPr lang="zh-CN" altLang="en-US" dirty="0">
                <a:solidFill>
                  <a:schemeClr val="bg1"/>
                </a:solidFill>
                <a:latin typeface="微软雅黑" panose="020B0503020204020204" pitchFamily="34" charset="-122"/>
                <a:ea typeface="微软雅黑" panose="020B0503020204020204" pitchFamily="34" charset="-122"/>
              </a:rPr>
              <a:t>人，县处级</a:t>
            </a:r>
            <a:r>
              <a:rPr lang="en-US" altLang="zh-CN" dirty="0">
                <a:solidFill>
                  <a:schemeClr val="bg1"/>
                </a:solidFill>
                <a:latin typeface="微软雅黑" panose="020B0503020204020204" pitchFamily="34" charset="-122"/>
                <a:ea typeface="微软雅黑" panose="020B0503020204020204" pitchFamily="34" charset="-122"/>
              </a:rPr>
              <a:t>22</a:t>
            </a:r>
            <a:r>
              <a:rPr lang="zh-CN" altLang="en-US" dirty="0">
                <a:solidFill>
                  <a:schemeClr val="bg1"/>
                </a:solidFill>
                <a:latin typeface="微软雅黑" panose="020B0503020204020204" pitchFamily="34" charset="-122"/>
                <a:ea typeface="微软雅黑" panose="020B0503020204020204" pitchFamily="34" charset="-122"/>
              </a:rPr>
              <a:t>人，科级及以下</a:t>
            </a:r>
            <a:r>
              <a:rPr lang="en-US" altLang="zh-CN" dirty="0">
                <a:solidFill>
                  <a:schemeClr val="bg1"/>
                </a:solidFill>
                <a:latin typeface="微软雅黑" panose="020B0503020204020204" pitchFamily="34" charset="-122"/>
                <a:ea typeface="微软雅黑" panose="020B0503020204020204" pitchFamily="34" charset="-122"/>
              </a:rPr>
              <a:t>25</a:t>
            </a:r>
            <a:r>
              <a:rPr lang="zh-CN" altLang="en-US" dirty="0">
                <a:solidFill>
                  <a:schemeClr val="bg1"/>
                </a:solidFill>
                <a:latin typeface="微软雅黑" panose="020B0503020204020204" pitchFamily="34" charset="-122"/>
                <a:ea typeface="微软雅黑" panose="020B0503020204020204" pitchFamily="34" charset="-122"/>
              </a:rPr>
              <a:t>人；对其他</a:t>
            </a:r>
            <a:r>
              <a:rPr lang="en-US" altLang="zh-CN" dirty="0">
                <a:solidFill>
                  <a:schemeClr val="bg1"/>
                </a:solidFill>
                <a:latin typeface="微软雅黑" panose="020B0503020204020204" pitchFamily="34" charset="-122"/>
                <a:ea typeface="微软雅黑" panose="020B0503020204020204" pitchFamily="34" charset="-122"/>
              </a:rPr>
              <a:t>48</a:t>
            </a:r>
            <a:r>
              <a:rPr lang="zh-CN" altLang="en-US" dirty="0">
                <a:solidFill>
                  <a:schemeClr val="bg1"/>
                </a:solidFill>
                <a:latin typeface="微软雅黑" panose="020B0503020204020204" pitchFamily="34" charset="-122"/>
                <a:ea typeface="微软雅黑" panose="020B0503020204020204" pitchFamily="34" charset="-122"/>
              </a:rPr>
              <a:t>名责任人员，建议由天津市纪委及相关部门视情予以诫勉谈话或批评教育；</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名责任人员在事故调查处 理期间病故，建议不再给予其处分。</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7844" b="7844"/>
          <a:stretch>
            <a:fillRect/>
          </a:stretch>
        </p:blipFill>
        <p:spPr>
          <a:xfrm>
            <a:off x="0" y="0"/>
            <a:ext cx="12192000" cy="6858000"/>
          </a:xfrm>
          <a:prstGeom prst="rect">
            <a:avLst/>
          </a:prstGeom>
        </p:spPr>
      </p:pic>
      <p:sp>
        <p:nvSpPr>
          <p:cNvPr id="6" name="矩形 5"/>
          <p:cNvSpPr/>
          <p:nvPr/>
        </p:nvSpPr>
        <p:spPr>
          <a:xfrm>
            <a:off x="277575" y="2279134"/>
            <a:ext cx="2698175" cy="523220"/>
          </a:xfrm>
          <a:prstGeom prst="rect">
            <a:avLst/>
          </a:prstGeom>
        </p:spPr>
        <p:txBody>
          <a:bodyPr wrap="none">
            <a:spAutoFit/>
          </a:bodyPr>
          <a:lstStyle/>
          <a:p>
            <a:r>
              <a:rPr lang="zh-CN" altLang="en-US" sz="2800" b="1" dirty="0">
                <a:solidFill>
                  <a:srgbClr val="2F5697"/>
                </a:solidFill>
                <a:latin typeface="微软雅黑" panose="020B0503020204020204" pitchFamily="34" charset="-122"/>
                <a:ea typeface="微软雅黑" panose="020B0503020204020204" pitchFamily="34" charset="-122"/>
              </a:rPr>
              <a:t>最聪明的做法：</a:t>
            </a:r>
            <a:endParaRPr lang="zh-CN" altLang="en-US" sz="2800" b="1" dirty="0">
              <a:solidFill>
                <a:srgbClr val="2F5697"/>
              </a:solidFill>
              <a:latin typeface="微软雅黑" panose="020B0503020204020204" pitchFamily="34" charset="-122"/>
              <a:ea typeface="微软雅黑" panose="020B0503020204020204" pitchFamily="34" charset="-122"/>
            </a:endParaRPr>
          </a:p>
        </p:txBody>
      </p:sp>
      <p:sp>
        <p:nvSpPr>
          <p:cNvPr id="7" name="矩形 6"/>
          <p:cNvSpPr/>
          <p:nvPr/>
        </p:nvSpPr>
        <p:spPr>
          <a:xfrm>
            <a:off x="2959009" y="2340689"/>
            <a:ext cx="3005951" cy="400110"/>
          </a:xfrm>
          <a:prstGeom prst="rect">
            <a:avLst/>
          </a:prstGeom>
        </p:spPr>
        <p:txBody>
          <a:bodyPr wrap="none">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他人吃一堑，自己长一智</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277574" y="3224768"/>
            <a:ext cx="2698175" cy="523220"/>
          </a:xfrm>
          <a:prstGeom prst="rect">
            <a:avLst/>
          </a:prstGeom>
        </p:spPr>
        <p:txBody>
          <a:bodyPr wrap="none">
            <a:spAutoFit/>
          </a:bodyPr>
          <a:lstStyle/>
          <a:p>
            <a:r>
              <a:rPr lang="zh-CN" altLang="en-US" sz="2800" b="1" dirty="0">
                <a:solidFill>
                  <a:srgbClr val="2F5697"/>
                </a:solidFill>
                <a:latin typeface="微软雅黑" panose="020B0503020204020204" pitchFamily="34" charset="-122"/>
                <a:ea typeface="微软雅黑" panose="020B0503020204020204" pitchFamily="34" charset="-122"/>
              </a:rPr>
              <a:t>最痛苦的做法：</a:t>
            </a:r>
            <a:endParaRPr lang="zh-CN" altLang="en-US" sz="2800" b="1" dirty="0">
              <a:solidFill>
                <a:srgbClr val="2F5697"/>
              </a:solidFill>
              <a:latin typeface="微软雅黑" panose="020B0503020204020204" pitchFamily="34" charset="-122"/>
              <a:ea typeface="微软雅黑" panose="020B0503020204020204" pitchFamily="34" charset="-122"/>
            </a:endParaRPr>
          </a:p>
        </p:txBody>
      </p:sp>
      <p:sp>
        <p:nvSpPr>
          <p:cNvPr id="9" name="矩形 8"/>
          <p:cNvSpPr/>
          <p:nvPr/>
        </p:nvSpPr>
        <p:spPr>
          <a:xfrm>
            <a:off x="2959008" y="3286323"/>
            <a:ext cx="3005951" cy="400110"/>
          </a:xfrm>
          <a:prstGeom prst="rect">
            <a:avLst/>
          </a:prstGeom>
        </p:spPr>
        <p:txBody>
          <a:bodyPr wrap="none">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自己吃一堑，自己长一智</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282675" y="4170402"/>
            <a:ext cx="2698175" cy="523220"/>
          </a:xfrm>
          <a:prstGeom prst="rect">
            <a:avLst/>
          </a:prstGeom>
        </p:spPr>
        <p:txBody>
          <a:bodyPr wrap="none">
            <a:spAutoFit/>
          </a:bodyPr>
          <a:lstStyle/>
          <a:p>
            <a:r>
              <a:rPr lang="zh-CN" altLang="en-US" sz="2800" b="1" dirty="0">
                <a:solidFill>
                  <a:srgbClr val="2F5697"/>
                </a:solidFill>
                <a:latin typeface="微软雅黑" panose="020B0503020204020204" pitchFamily="34" charset="-122"/>
                <a:ea typeface="微软雅黑" panose="020B0503020204020204" pitchFamily="34" charset="-122"/>
              </a:rPr>
              <a:t>最愚蠢的做法：</a:t>
            </a:r>
            <a:endParaRPr lang="zh-CN" altLang="en-US" sz="2800" b="1" dirty="0">
              <a:solidFill>
                <a:srgbClr val="2F5697"/>
              </a:solidFill>
              <a:latin typeface="微软雅黑" panose="020B0503020204020204" pitchFamily="34" charset="-122"/>
              <a:ea typeface="微软雅黑" panose="020B0503020204020204" pitchFamily="34" charset="-122"/>
            </a:endParaRPr>
          </a:p>
        </p:txBody>
      </p:sp>
      <p:sp>
        <p:nvSpPr>
          <p:cNvPr id="11" name="矩形 10"/>
          <p:cNvSpPr/>
          <p:nvPr/>
        </p:nvSpPr>
        <p:spPr>
          <a:xfrm>
            <a:off x="2975749" y="4229039"/>
            <a:ext cx="3005951" cy="400110"/>
          </a:xfrm>
          <a:prstGeom prst="rect">
            <a:avLst/>
          </a:prstGeom>
        </p:spPr>
        <p:txBody>
          <a:bodyPr wrap="none">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自己吃一堑，自己未长智</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707266"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7</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endPar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5657415" y="48571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术</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glitter pattern="hexagon"/>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08100" y="198290"/>
            <a:ext cx="4288353"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（一）事故发生的机理</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5" name="直角三角形 4"/>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AutoShape 44"/>
          <p:cNvSpPr>
            <a:spLocks noChangeArrowheads="1"/>
          </p:cNvSpPr>
          <p:nvPr/>
        </p:nvSpPr>
        <p:spPr bwMode="auto">
          <a:xfrm>
            <a:off x="2386304" y="1663700"/>
            <a:ext cx="1485939" cy="2035585"/>
          </a:xfrm>
          <a:prstGeom prst="cube">
            <a:avLst>
              <a:gd name="adj" fmla="val 40616"/>
            </a:avLst>
          </a:prstGeom>
          <a:solidFill>
            <a:srgbClr val="012061"/>
          </a:solidFill>
          <a:ln w="9525">
            <a:solidFill>
              <a:schemeClr val="accent1">
                <a:lumMod val="20000"/>
                <a:lumOff val="80000"/>
              </a:schemeClr>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8" name="Text Box 45"/>
          <p:cNvSpPr txBox="1">
            <a:spLocks noChangeArrowheads="1"/>
          </p:cNvSpPr>
          <p:nvPr/>
        </p:nvSpPr>
        <p:spPr bwMode="auto">
          <a:xfrm>
            <a:off x="2696407" y="2383248"/>
            <a:ext cx="276999" cy="123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zh-CN" altLang="en-US" b="1" spc="300" dirty="0">
                <a:solidFill>
                  <a:schemeClr val="bg1"/>
                </a:solidFill>
                <a:latin typeface="微软雅黑" panose="020B0503020204020204" pitchFamily="34" charset="-122"/>
                <a:ea typeface="微软雅黑" panose="020B0503020204020204" pitchFamily="34" charset="-122"/>
              </a:rPr>
              <a:t>管理失误</a:t>
            </a:r>
            <a:endParaRPr lang="zh-CN" altLang="en-US" b="1" spc="300" dirty="0">
              <a:solidFill>
                <a:schemeClr val="bg1"/>
              </a:solidFill>
              <a:latin typeface="微软雅黑" panose="020B0503020204020204" pitchFamily="34" charset="-122"/>
              <a:ea typeface="微软雅黑" panose="020B0503020204020204" pitchFamily="34" charset="-122"/>
            </a:endParaRPr>
          </a:p>
        </p:txBody>
      </p:sp>
      <p:sp>
        <p:nvSpPr>
          <p:cNvPr id="9" name="Line 46"/>
          <p:cNvSpPr>
            <a:spLocks noChangeShapeType="1"/>
          </p:cNvSpPr>
          <p:nvPr/>
        </p:nvSpPr>
        <p:spPr bwMode="auto">
          <a:xfrm>
            <a:off x="1035916" y="2966563"/>
            <a:ext cx="1187102" cy="0"/>
          </a:xfrm>
          <a:prstGeom prst="line">
            <a:avLst/>
          </a:prstGeom>
          <a:noFill/>
          <a:ln w="38100">
            <a:solidFill>
              <a:srgbClr val="01206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 name="AutoShape 47"/>
          <p:cNvSpPr>
            <a:spLocks noChangeArrowheads="1"/>
          </p:cNvSpPr>
          <p:nvPr/>
        </p:nvSpPr>
        <p:spPr bwMode="auto">
          <a:xfrm>
            <a:off x="4166958" y="1663700"/>
            <a:ext cx="1485939" cy="2035585"/>
          </a:xfrm>
          <a:prstGeom prst="cube">
            <a:avLst>
              <a:gd name="adj" fmla="val 40616"/>
            </a:avLst>
          </a:prstGeom>
          <a:solidFill>
            <a:srgbClr val="012061"/>
          </a:solidFill>
          <a:ln w="9525">
            <a:solidFill>
              <a:schemeClr val="accent1">
                <a:lumMod val="40000"/>
                <a:lumOff val="60000"/>
              </a:schemeClr>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11" name="Text Box 48"/>
          <p:cNvSpPr txBox="1">
            <a:spLocks noChangeArrowheads="1"/>
          </p:cNvSpPr>
          <p:nvPr/>
        </p:nvSpPr>
        <p:spPr bwMode="auto">
          <a:xfrm>
            <a:off x="4482964" y="2383248"/>
            <a:ext cx="307777" cy="1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defPPr>
              <a:defRPr lang="zh-CN"/>
            </a:defPPr>
            <a:lvl1pPr algn="just" eaLnBrk="0" hangingPunct="0">
              <a:defRPr b="1" spc="3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个人原因</a:t>
            </a:r>
            <a:endParaRPr lang="zh-CN" altLang="en-US" dirty="0"/>
          </a:p>
        </p:txBody>
      </p:sp>
      <p:sp>
        <p:nvSpPr>
          <p:cNvPr id="12" name="AutoShape 49"/>
          <p:cNvSpPr>
            <a:spLocks noChangeArrowheads="1"/>
          </p:cNvSpPr>
          <p:nvPr/>
        </p:nvSpPr>
        <p:spPr bwMode="auto">
          <a:xfrm>
            <a:off x="5947612" y="1663700"/>
            <a:ext cx="1485939" cy="2035585"/>
          </a:xfrm>
          <a:prstGeom prst="cube">
            <a:avLst>
              <a:gd name="adj" fmla="val 40616"/>
            </a:avLst>
          </a:prstGeom>
          <a:solidFill>
            <a:srgbClr val="012061"/>
          </a:solidFill>
          <a:ln w="9525">
            <a:solidFill>
              <a:schemeClr val="accent1">
                <a:lumMod val="40000"/>
                <a:lumOff val="60000"/>
              </a:schemeClr>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3" name="Text Box 50"/>
          <p:cNvSpPr txBox="1">
            <a:spLocks noChangeArrowheads="1"/>
          </p:cNvSpPr>
          <p:nvPr/>
        </p:nvSpPr>
        <p:spPr bwMode="auto">
          <a:xfrm>
            <a:off x="6254171" y="2182310"/>
            <a:ext cx="307777" cy="163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defPPr>
              <a:defRPr lang="zh-CN"/>
            </a:defPPr>
            <a:lvl1pPr algn="just" eaLnBrk="0" hangingPunct="0">
              <a:defRPr b="1" spc="3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不安全行为</a:t>
            </a:r>
            <a:endParaRPr lang="zh-CN" altLang="en-US" dirty="0"/>
          </a:p>
        </p:txBody>
      </p:sp>
      <p:sp>
        <p:nvSpPr>
          <p:cNvPr id="14" name="Text Box 51"/>
          <p:cNvSpPr txBox="1">
            <a:spLocks noChangeArrowheads="1"/>
          </p:cNvSpPr>
          <p:nvPr/>
        </p:nvSpPr>
        <p:spPr bwMode="auto">
          <a:xfrm>
            <a:off x="6995577" y="1910264"/>
            <a:ext cx="276999" cy="163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defPPr>
              <a:defRPr lang="zh-CN"/>
            </a:defPPr>
            <a:lvl1pPr algn="just" eaLnBrk="0" hangingPunct="0">
              <a:defRPr b="1" spc="3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不安全状态</a:t>
            </a:r>
            <a:endParaRPr lang="zh-CN" altLang="en-US" dirty="0"/>
          </a:p>
        </p:txBody>
      </p:sp>
      <p:sp>
        <p:nvSpPr>
          <p:cNvPr id="15" name="AutoShape 52"/>
          <p:cNvSpPr>
            <a:spLocks noChangeArrowheads="1"/>
          </p:cNvSpPr>
          <p:nvPr/>
        </p:nvSpPr>
        <p:spPr bwMode="auto">
          <a:xfrm>
            <a:off x="7728265" y="1663700"/>
            <a:ext cx="1485939" cy="2035585"/>
          </a:xfrm>
          <a:prstGeom prst="cube">
            <a:avLst>
              <a:gd name="adj" fmla="val 40616"/>
            </a:avLst>
          </a:prstGeom>
          <a:solidFill>
            <a:srgbClr val="012061"/>
          </a:solidFill>
          <a:ln w="9525">
            <a:solidFill>
              <a:schemeClr val="accent1">
                <a:lumMod val="40000"/>
                <a:lumOff val="60000"/>
              </a:schemeClr>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6" name="Text Box 53"/>
          <p:cNvSpPr txBox="1">
            <a:spLocks noChangeArrowheads="1"/>
          </p:cNvSpPr>
          <p:nvPr/>
        </p:nvSpPr>
        <p:spPr bwMode="auto">
          <a:xfrm>
            <a:off x="8043542" y="2599851"/>
            <a:ext cx="276999"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defPPr>
              <a:defRPr lang="zh-CN"/>
            </a:defPPr>
            <a:lvl1pPr algn="just" eaLnBrk="0" hangingPunct="0">
              <a:defRPr b="1" spc="3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事故</a:t>
            </a:r>
            <a:endParaRPr lang="zh-CN" altLang="en-US" dirty="0"/>
          </a:p>
        </p:txBody>
      </p:sp>
      <p:sp>
        <p:nvSpPr>
          <p:cNvPr id="17" name="AutoShape 54"/>
          <p:cNvSpPr>
            <a:spLocks noChangeArrowheads="1"/>
          </p:cNvSpPr>
          <p:nvPr/>
        </p:nvSpPr>
        <p:spPr bwMode="auto">
          <a:xfrm>
            <a:off x="9508919" y="1663700"/>
            <a:ext cx="1483878" cy="2037070"/>
          </a:xfrm>
          <a:prstGeom prst="cube">
            <a:avLst>
              <a:gd name="adj" fmla="val 40616"/>
            </a:avLst>
          </a:prstGeom>
          <a:solidFill>
            <a:srgbClr val="012061"/>
          </a:solidFill>
          <a:ln w="9525">
            <a:solidFill>
              <a:schemeClr val="accent1">
                <a:lumMod val="40000"/>
                <a:lumOff val="60000"/>
              </a:schemeClr>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8" name="Text Box 55"/>
          <p:cNvSpPr txBox="1">
            <a:spLocks noChangeArrowheads="1"/>
          </p:cNvSpPr>
          <p:nvPr/>
        </p:nvSpPr>
        <p:spPr bwMode="auto">
          <a:xfrm>
            <a:off x="9805696" y="2561971"/>
            <a:ext cx="276999" cy="80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defPPr>
              <a:defRPr lang="zh-CN"/>
            </a:defPPr>
            <a:lvl1pPr algn="just" eaLnBrk="0" hangingPunct="0">
              <a:defRPr b="1" spc="3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伤亡</a:t>
            </a:r>
            <a:endParaRPr lang="zh-CN" altLang="en-US" dirty="0"/>
          </a:p>
        </p:txBody>
      </p:sp>
      <p:sp>
        <p:nvSpPr>
          <p:cNvPr id="19" name="AutoShape 56"/>
          <p:cNvSpPr>
            <a:spLocks noChangeArrowheads="1"/>
          </p:cNvSpPr>
          <p:nvPr/>
        </p:nvSpPr>
        <p:spPr bwMode="auto">
          <a:xfrm>
            <a:off x="5654958" y="4224762"/>
            <a:ext cx="1485939" cy="2035585"/>
          </a:xfrm>
          <a:prstGeom prst="cube">
            <a:avLst>
              <a:gd name="adj" fmla="val 40616"/>
            </a:avLst>
          </a:prstGeom>
          <a:solidFill>
            <a:srgbClr val="012061"/>
          </a:solidFill>
          <a:ln w="9525">
            <a:solidFill>
              <a:schemeClr val="accent1">
                <a:lumMod val="40000"/>
                <a:lumOff val="60000"/>
              </a:schemeClr>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20" name="AutoShape 57"/>
          <p:cNvSpPr>
            <a:spLocks noChangeArrowheads="1"/>
          </p:cNvSpPr>
          <p:nvPr/>
        </p:nvSpPr>
        <p:spPr bwMode="auto">
          <a:xfrm>
            <a:off x="7433551" y="4175765"/>
            <a:ext cx="1485939" cy="2037070"/>
          </a:xfrm>
          <a:prstGeom prst="cube">
            <a:avLst>
              <a:gd name="adj" fmla="val 40616"/>
            </a:avLst>
          </a:prstGeom>
          <a:solidFill>
            <a:srgbClr val="012061"/>
          </a:solidFill>
          <a:ln w="9525">
            <a:solidFill>
              <a:schemeClr val="accent1">
                <a:lumMod val="40000"/>
                <a:lumOff val="60000"/>
              </a:schemeClr>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21" name="AutoShape 58"/>
          <p:cNvSpPr>
            <a:spLocks noChangeArrowheads="1"/>
          </p:cNvSpPr>
          <p:nvPr/>
        </p:nvSpPr>
        <p:spPr bwMode="auto">
          <a:xfrm>
            <a:off x="9214205" y="4175765"/>
            <a:ext cx="1485939" cy="2037070"/>
          </a:xfrm>
          <a:prstGeom prst="cube">
            <a:avLst>
              <a:gd name="adj" fmla="val 40616"/>
            </a:avLst>
          </a:prstGeom>
          <a:solidFill>
            <a:srgbClr val="012061"/>
          </a:solidFill>
          <a:ln w="9525">
            <a:solidFill>
              <a:schemeClr val="accent1">
                <a:lumMod val="40000"/>
                <a:lumOff val="60000"/>
              </a:schemeClr>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22" name="Line 59"/>
          <p:cNvSpPr>
            <a:spLocks noChangeShapeType="1"/>
          </p:cNvSpPr>
          <p:nvPr/>
        </p:nvSpPr>
        <p:spPr bwMode="auto">
          <a:xfrm>
            <a:off x="1035917" y="5048795"/>
            <a:ext cx="1187102" cy="0"/>
          </a:xfrm>
          <a:prstGeom prst="line">
            <a:avLst/>
          </a:prstGeom>
          <a:noFill/>
          <a:ln w="38100">
            <a:solidFill>
              <a:srgbClr val="01206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3" name="Rectangle 60"/>
          <p:cNvSpPr>
            <a:spLocks noChangeArrowheads="1"/>
          </p:cNvSpPr>
          <p:nvPr/>
        </p:nvSpPr>
        <p:spPr bwMode="auto">
          <a:xfrm rot="2100000">
            <a:off x="3940255" y="4331663"/>
            <a:ext cx="721330" cy="2066765"/>
          </a:xfrm>
          <a:prstGeom prst="rect">
            <a:avLst/>
          </a:prstGeom>
          <a:solidFill>
            <a:schemeClr val="accent2"/>
          </a:solidFill>
          <a:ln w="9525">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24" name="Rectangle 61"/>
          <p:cNvSpPr>
            <a:spLocks noChangeArrowheads="1"/>
          </p:cNvSpPr>
          <p:nvPr/>
        </p:nvSpPr>
        <p:spPr bwMode="auto">
          <a:xfrm rot="3900000">
            <a:off x="2359361" y="3930630"/>
            <a:ext cx="519661" cy="2868831"/>
          </a:xfrm>
          <a:prstGeom prst="rect">
            <a:avLst/>
          </a:prstGeom>
          <a:solidFill>
            <a:schemeClr val="accent2"/>
          </a:solidFill>
          <a:ln w="9525">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25" name="Text Box 62"/>
          <p:cNvSpPr txBox="1">
            <a:spLocks noChangeArrowheads="1"/>
          </p:cNvSpPr>
          <p:nvPr/>
        </p:nvSpPr>
        <p:spPr bwMode="auto">
          <a:xfrm>
            <a:off x="5239664" y="1895320"/>
            <a:ext cx="307777" cy="161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nchor="ctr" anchorCtr="1">
            <a:spAutoFit/>
          </a:bodyPr>
          <a:lstStyle>
            <a:defPPr>
              <a:defRPr lang="zh-CN"/>
            </a:defPPr>
            <a:lvl1pPr algn="just" eaLnBrk="0" hangingPunct="0">
              <a:defRPr b="1" spc="3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工作条件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Box 58"/>
          <p:cNvSpPr txBox="1">
            <a:spLocks noChangeArrowheads="1"/>
          </p:cNvSpPr>
          <p:nvPr/>
        </p:nvSpPr>
        <p:spPr bwMode="auto">
          <a:xfrm>
            <a:off x="1305857" y="210344"/>
            <a:ext cx="7160935"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0" hangingPunct="0">
              <a:defRPr sz="3200" b="1">
                <a:solidFill>
                  <a:srgbClr val="012061"/>
                </a:solidFill>
                <a:latin typeface="华文中宋" panose="02010600040101010101" pitchFamily="2" charset="-122"/>
                <a:ea typeface="华文中宋" panose="0201060004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dirty="0"/>
              <a:t>（二）事故发生的原因（轨迹交叉论）</a:t>
            </a:r>
            <a:endParaRPr lang="zh-CN" altLang="en-US" dirty="0"/>
          </a:p>
        </p:txBody>
      </p:sp>
      <p:sp>
        <p:nvSpPr>
          <p:cNvPr id="6" name="Rectangle 2"/>
          <p:cNvSpPr>
            <a:spLocks noChangeArrowheads="1"/>
          </p:cNvSpPr>
          <p:nvPr/>
        </p:nvSpPr>
        <p:spPr bwMode="auto">
          <a:xfrm>
            <a:off x="1035050" y="1838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7" name="Rectangle 3"/>
          <p:cNvSpPr>
            <a:spLocks noChangeArrowheads="1"/>
          </p:cNvSpPr>
          <p:nvPr/>
        </p:nvSpPr>
        <p:spPr bwMode="auto">
          <a:xfrm>
            <a:off x="1035050" y="1838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8" name="Rectangle 4"/>
          <p:cNvSpPr>
            <a:spLocks noChangeArrowheads="1"/>
          </p:cNvSpPr>
          <p:nvPr/>
        </p:nvSpPr>
        <p:spPr bwMode="auto">
          <a:xfrm>
            <a:off x="1430338" y="2847975"/>
            <a:ext cx="936625" cy="431800"/>
          </a:xfrm>
          <a:prstGeom prst="rect">
            <a:avLst/>
          </a:prstGeom>
          <a:solidFill>
            <a:srgbClr val="012061"/>
          </a:solidFill>
          <a:ln w="9525">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9" name="Text Box 5"/>
          <p:cNvSpPr txBox="1">
            <a:spLocks noChangeArrowheads="1"/>
          </p:cNvSpPr>
          <p:nvPr/>
        </p:nvSpPr>
        <p:spPr bwMode="auto">
          <a:xfrm>
            <a:off x="1408512" y="2910794"/>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zh-CN" altLang="en-US" sz="1600">
                <a:solidFill>
                  <a:schemeClr val="bg1"/>
                </a:solidFill>
                <a:latin typeface="微软雅黑" panose="020B0503020204020204" pitchFamily="34" charset="-122"/>
                <a:ea typeface="微软雅黑" panose="020B0503020204020204" pitchFamily="34" charset="-122"/>
              </a:rPr>
              <a:t>社会因素</a:t>
            </a:r>
            <a:endParaRPr kumimoji="1" lang="zh-CN" altLang="en-US" sz="1600">
              <a:solidFill>
                <a:schemeClr val="bg1"/>
              </a:solidFill>
              <a:latin typeface="微软雅黑" panose="020B0503020204020204" pitchFamily="34" charset="-122"/>
              <a:ea typeface="微软雅黑" panose="020B0503020204020204" pitchFamily="34" charset="-122"/>
            </a:endParaRPr>
          </a:p>
        </p:txBody>
      </p:sp>
      <p:sp>
        <p:nvSpPr>
          <p:cNvPr id="10" name="Rectangle 6"/>
          <p:cNvSpPr>
            <a:spLocks noChangeArrowheads="1"/>
          </p:cNvSpPr>
          <p:nvPr/>
        </p:nvSpPr>
        <p:spPr bwMode="auto">
          <a:xfrm>
            <a:off x="2870200" y="2847975"/>
            <a:ext cx="1008063" cy="431800"/>
          </a:xfrm>
          <a:prstGeom prst="rect">
            <a:avLst/>
          </a:prstGeom>
          <a:solidFill>
            <a:srgbClr val="012061"/>
          </a:solidFill>
          <a:ln w="9525">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1" name="Text Box 7"/>
          <p:cNvSpPr txBox="1">
            <a:spLocks noChangeArrowheads="1"/>
          </p:cNvSpPr>
          <p:nvPr/>
        </p:nvSpPr>
        <p:spPr bwMode="auto">
          <a:xfrm>
            <a:off x="2857500" y="2882900"/>
            <a:ext cx="1081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管理缺陷</a:t>
            </a:r>
            <a:endParaRPr lang="zh-CN" altLang="en-US" dirty="0"/>
          </a:p>
        </p:txBody>
      </p:sp>
      <p:sp>
        <p:nvSpPr>
          <p:cNvPr id="12" name="Rectangle 8"/>
          <p:cNvSpPr>
            <a:spLocks noChangeArrowheads="1"/>
          </p:cNvSpPr>
          <p:nvPr/>
        </p:nvSpPr>
        <p:spPr bwMode="auto">
          <a:xfrm>
            <a:off x="4311650" y="2271713"/>
            <a:ext cx="1150938" cy="431800"/>
          </a:xfrm>
          <a:prstGeom prst="rect">
            <a:avLst/>
          </a:prstGeom>
          <a:solidFill>
            <a:srgbClr val="012061"/>
          </a:solidFill>
          <a:ln w="9525">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3" name="Text Box 9"/>
          <p:cNvSpPr txBox="1">
            <a:spLocks noChangeArrowheads="1"/>
          </p:cNvSpPr>
          <p:nvPr/>
        </p:nvSpPr>
        <p:spPr bwMode="auto">
          <a:xfrm>
            <a:off x="4237831" y="2303463"/>
            <a:ext cx="1296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zh-CN" altLang="en-US" dirty="0"/>
              <a:t>不安全状态</a:t>
            </a:r>
            <a:endParaRPr lang="zh-CN" altLang="en-US" dirty="0"/>
          </a:p>
        </p:txBody>
      </p:sp>
      <p:sp>
        <p:nvSpPr>
          <p:cNvPr id="14" name="Rectangle 10"/>
          <p:cNvSpPr>
            <a:spLocks noChangeArrowheads="1"/>
          </p:cNvSpPr>
          <p:nvPr/>
        </p:nvSpPr>
        <p:spPr bwMode="auto">
          <a:xfrm>
            <a:off x="5967413" y="2271713"/>
            <a:ext cx="935037" cy="431800"/>
          </a:xfrm>
          <a:prstGeom prst="rect">
            <a:avLst/>
          </a:prstGeom>
          <a:solidFill>
            <a:srgbClr val="012061"/>
          </a:solidFill>
          <a:ln w="9525">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5" name="Text Box 11"/>
          <p:cNvSpPr txBox="1">
            <a:spLocks noChangeArrowheads="1"/>
          </p:cNvSpPr>
          <p:nvPr/>
        </p:nvSpPr>
        <p:spPr bwMode="auto">
          <a:xfrm>
            <a:off x="5965824" y="2310607"/>
            <a:ext cx="935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zh-CN" altLang="en-US" dirty="0"/>
              <a:t>起因物</a:t>
            </a:r>
            <a:endParaRPr lang="zh-CN" altLang="en-US" dirty="0"/>
          </a:p>
        </p:txBody>
      </p:sp>
      <p:sp>
        <p:nvSpPr>
          <p:cNvPr id="16" name="Rectangle 12"/>
          <p:cNvSpPr>
            <a:spLocks noChangeArrowheads="1"/>
          </p:cNvSpPr>
          <p:nvPr/>
        </p:nvSpPr>
        <p:spPr bwMode="auto">
          <a:xfrm>
            <a:off x="7623175" y="2271713"/>
            <a:ext cx="936625" cy="431800"/>
          </a:xfrm>
          <a:prstGeom prst="rect">
            <a:avLst/>
          </a:prstGeom>
          <a:solidFill>
            <a:srgbClr val="012061"/>
          </a:solidFill>
          <a:ln w="9525">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7" name="Text Box 13"/>
          <p:cNvSpPr txBox="1">
            <a:spLocks noChangeArrowheads="1"/>
          </p:cNvSpPr>
          <p:nvPr/>
        </p:nvSpPr>
        <p:spPr bwMode="auto">
          <a:xfrm>
            <a:off x="7648575" y="2310607"/>
            <a:ext cx="936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zh-CN" altLang="en-US" dirty="0"/>
              <a:t>致害物</a:t>
            </a:r>
            <a:endParaRPr lang="zh-CN" altLang="en-US" dirty="0"/>
          </a:p>
        </p:txBody>
      </p:sp>
      <p:sp>
        <p:nvSpPr>
          <p:cNvPr id="18" name="Rectangle 14"/>
          <p:cNvSpPr>
            <a:spLocks noChangeArrowheads="1"/>
          </p:cNvSpPr>
          <p:nvPr/>
        </p:nvSpPr>
        <p:spPr bwMode="auto">
          <a:xfrm>
            <a:off x="4311650" y="3351213"/>
            <a:ext cx="1150938" cy="431800"/>
          </a:xfrm>
          <a:prstGeom prst="rect">
            <a:avLst/>
          </a:prstGeom>
          <a:solidFill>
            <a:srgbClr val="012061"/>
          </a:solidFill>
          <a:ln w="9525">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19" name="Text Box 15"/>
          <p:cNvSpPr txBox="1">
            <a:spLocks noChangeArrowheads="1"/>
          </p:cNvSpPr>
          <p:nvPr/>
        </p:nvSpPr>
        <p:spPr bwMode="auto">
          <a:xfrm>
            <a:off x="4297046" y="3399951"/>
            <a:ext cx="1296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不安全行为</a:t>
            </a:r>
            <a:endParaRPr lang="zh-CN" altLang="en-US" dirty="0"/>
          </a:p>
        </p:txBody>
      </p:sp>
      <p:sp>
        <p:nvSpPr>
          <p:cNvPr id="20" name="Rectangle 16"/>
          <p:cNvSpPr>
            <a:spLocks noChangeArrowheads="1"/>
          </p:cNvSpPr>
          <p:nvPr/>
        </p:nvSpPr>
        <p:spPr bwMode="auto">
          <a:xfrm>
            <a:off x="5967413" y="3351213"/>
            <a:ext cx="935037" cy="431800"/>
          </a:xfrm>
          <a:prstGeom prst="rect">
            <a:avLst/>
          </a:prstGeom>
          <a:solidFill>
            <a:srgbClr val="012061"/>
          </a:solidFill>
          <a:ln w="9525">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21" name="Text Box 17"/>
          <p:cNvSpPr txBox="1">
            <a:spLocks noChangeArrowheads="1"/>
          </p:cNvSpPr>
          <p:nvPr/>
        </p:nvSpPr>
        <p:spPr bwMode="auto">
          <a:xfrm>
            <a:off x="5965825" y="3395818"/>
            <a:ext cx="935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zh-CN" altLang="en-US" dirty="0"/>
              <a:t>肇事人</a:t>
            </a:r>
            <a:endParaRPr lang="zh-CN" altLang="en-US" dirty="0"/>
          </a:p>
        </p:txBody>
      </p:sp>
      <p:sp>
        <p:nvSpPr>
          <p:cNvPr id="22" name="Rectangle 18"/>
          <p:cNvSpPr>
            <a:spLocks noChangeArrowheads="1"/>
          </p:cNvSpPr>
          <p:nvPr/>
        </p:nvSpPr>
        <p:spPr bwMode="auto">
          <a:xfrm>
            <a:off x="7623175" y="3351213"/>
            <a:ext cx="936625" cy="431800"/>
          </a:xfrm>
          <a:prstGeom prst="rect">
            <a:avLst/>
          </a:prstGeom>
          <a:solidFill>
            <a:srgbClr val="012061"/>
          </a:solidFill>
          <a:ln w="9525">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23" name="Text Box 19"/>
          <p:cNvSpPr txBox="1">
            <a:spLocks noChangeArrowheads="1"/>
          </p:cNvSpPr>
          <p:nvPr/>
        </p:nvSpPr>
        <p:spPr bwMode="auto">
          <a:xfrm>
            <a:off x="7659689" y="3392650"/>
            <a:ext cx="936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zh-CN" altLang="en-US" dirty="0"/>
              <a:t>受害人</a:t>
            </a:r>
            <a:endParaRPr lang="zh-CN" altLang="en-US" dirty="0"/>
          </a:p>
        </p:txBody>
      </p:sp>
      <p:sp>
        <p:nvSpPr>
          <p:cNvPr id="24" name="Line 20"/>
          <p:cNvSpPr>
            <a:spLocks noChangeShapeType="1"/>
          </p:cNvSpPr>
          <p:nvPr/>
        </p:nvSpPr>
        <p:spPr bwMode="auto">
          <a:xfrm>
            <a:off x="2366963" y="3063875"/>
            <a:ext cx="503237" cy="0"/>
          </a:xfrm>
          <a:prstGeom prst="line">
            <a:avLst/>
          </a:prstGeom>
          <a:noFill/>
          <a:ln w="317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 name="Line 21"/>
          <p:cNvSpPr>
            <a:spLocks noChangeShapeType="1"/>
          </p:cNvSpPr>
          <p:nvPr/>
        </p:nvSpPr>
        <p:spPr bwMode="auto">
          <a:xfrm flipV="1">
            <a:off x="3878263" y="3055938"/>
            <a:ext cx="190500" cy="7937"/>
          </a:xfrm>
          <a:prstGeom prst="line">
            <a:avLst/>
          </a:prstGeom>
          <a:noFill/>
          <a:ln w="317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26" name="Line 22"/>
          <p:cNvSpPr>
            <a:spLocks noChangeShapeType="1"/>
          </p:cNvSpPr>
          <p:nvPr/>
        </p:nvSpPr>
        <p:spPr bwMode="auto">
          <a:xfrm>
            <a:off x="4094163" y="2487613"/>
            <a:ext cx="0" cy="1079500"/>
          </a:xfrm>
          <a:prstGeom prst="line">
            <a:avLst/>
          </a:prstGeom>
          <a:noFill/>
          <a:ln w="317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27" name="Line 23"/>
          <p:cNvSpPr>
            <a:spLocks noChangeShapeType="1"/>
          </p:cNvSpPr>
          <p:nvPr/>
        </p:nvSpPr>
        <p:spPr bwMode="auto">
          <a:xfrm>
            <a:off x="4094163" y="2487613"/>
            <a:ext cx="217487" cy="0"/>
          </a:xfrm>
          <a:prstGeom prst="line">
            <a:avLst/>
          </a:prstGeom>
          <a:noFill/>
          <a:ln w="317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8" name="Line 24"/>
          <p:cNvSpPr>
            <a:spLocks noChangeShapeType="1"/>
          </p:cNvSpPr>
          <p:nvPr/>
        </p:nvSpPr>
        <p:spPr bwMode="auto">
          <a:xfrm>
            <a:off x="4094163" y="3567113"/>
            <a:ext cx="217487" cy="0"/>
          </a:xfrm>
          <a:prstGeom prst="line">
            <a:avLst/>
          </a:prstGeom>
          <a:noFill/>
          <a:ln w="317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9" name="Line 25"/>
          <p:cNvSpPr>
            <a:spLocks noChangeShapeType="1"/>
          </p:cNvSpPr>
          <p:nvPr/>
        </p:nvSpPr>
        <p:spPr bwMode="auto">
          <a:xfrm>
            <a:off x="5462588" y="2487613"/>
            <a:ext cx="504825" cy="0"/>
          </a:xfrm>
          <a:prstGeom prst="line">
            <a:avLst/>
          </a:prstGeom>
          <a:noFill/>
          <a:ln w="317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0" name="Line 26"/>
          <p:cNvSpPr>
            <a:spLocks noChangeShapeType="1"/>
          </p:cNvSpPr>
          <p:nvPr/>
        </p:nvSpPr>
        <p:spPr bwMode="auto">
          <a:xfrm>
            <a:off x="6902450" y="2487613"/>
            <a:ext cx="720725" cy="0"/>
          </a:xfrm>
          <a:prstGeom prst="line">
            <a:avLst/>
          </a:prstGeom>
          <a:noFill/>
          <a:ln w="317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1" name="Line 27"/>
          <p:cNvSpPr>
            <a:spLocks noChangeShapeType="1"/>
          </p:cNvSpPr>
          <p:nvPr/>
        </p:nvSpPr>
        <p:spPr bwMode="auto">
          <a:xfrm>
            <a:off x="5462588" y="3567113"/>
            <a:ext cx="504825" cy="0"/>
          </a:xfrm>
          <a:prstGeom prst="line">
            <a:avLst/>
          </a:prstGeom>
          <a:noFill/>
          <a:ln w="317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2" name="Line 28"/>
          <p:cNvSpPr>
            <a:spLocks noChangeShapeType="1"/>
          </p:cNvSpPr>
          <p:nvPr/>
        </p:nvSpPr>
        <p:spPr bwMode="auto">
          <a:xfrm>
            <a:off x="6902450" y="3567113"/>
            <a:ext cx="720725" cy="0"/>
          </a:xfrm>
          <a:prstGeom prst="line">
            <a:avLst/>
          </a:prstGeom>
          <a:noFill/>
          <a:ln w="317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3" name="Line 29"/>
          <p:cNvSpPr>
            <a:spLocks noChangeShapeType="1"/>
          </p:cNvSpPr>
          <p:nvPr/>
        </p:nvSpPr>
        <p:spPr bwMode="auto">
          <a:xfrm>
            <a:off x="2582863" y="2200275"/>
            <a:ext cx="0" cy="2951163"/>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34" name="Line 30"/>
          <p:cNvSpPr>
            <a:spLocks noChangeShapeType="1"/>
          </p:cNvSpPr>
          <p:nvPr/>
        </p:nvSpPr>
        <p:spPr bwMode="auto">
          <a:xfrm>
            <a:off x="3951288" y="2200275"/>
            <a:ext cx="0" cy="2951163"/>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35" name="Line 31"/>
          <p:cNvSpPr>
            <a:spLocks noChangeShapeType="1"/>
          </p:cNvSpPr>
          <p:nvPr/>
        </p:nvSpPr>
        <p:spPr bwMode="auto">
          <a:xfrm>
            <a:off x="5753100" y="2200275"/>
            <a:ext cx="0" cy="2951163"/>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36" name="Line 32"/>
          <p:cNvSpPr>
            <a:spLocks noChangeShapeType="1"/>
          </p:cNvSpPr>
          <p:nvPr/>
        </p:nvSpPr>
        <p:spPr bwMode="auto">
          <a:xfrm>
            <a:off x="4238625" y="3208338"/>
            <a:ext cx="0" cy="1223962"/>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37" name="AutoShape 33"/>
          <p:cNvSpPr>
            <a:spLocks noChangeArrowheads="1"/>
          </p:cNvSpPr>
          <p:nvPr/>
        </p:nvSpPr>
        <p:spPr bwMode="auto">
          <a:xfrm>
            <a:off x="8631238" y="2774950"/>
            <a:ext cx="1296987" cy="576263"/>
          </a:xfrm>
          <a:prstGeom prst="diamond">
            <a:avLst/>
          </a:prstGeom>
          <a:solidFill>
            <a:srgbClr val="012061"/>
          </a:solidFill>
          <a:ln w="9525">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p>
        </p:txBody>
      </p:sp>
      <p:sp>
        <p:nvSpPr>
          <p:cNvPr id="38" name="Line 34"/>
          <p:cNvSpPr>
            <a:spLocks noChangeShapeType="1"/>
          </p:cNvSpPr>
          <p:nvPr/>
        </p:nvSpPr>
        <p:spPr bwMode="auto">
          <a:xfrm>
            <a:off x="8559800" y="3567113"/>
            <a:ext cx="719138" cy="0"/>
          </a:xfrm>
          <a:prstGeom prst="line">
            <a:avLst/>
          </a:prstGeom>
          <a:noFill/>
          <a:ln w="317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39" name="Line 35"/>
          <p:cNvSpPr>
            <a:spLocks noChangeShapeType="1"/>
          </p:cNvSpPr>
          <p:nvPr/>
        </p:nvSpPr>
        <p:spPr bwMode="auto">
          <a:xfrm flipV="1">
            <a:off x="9278938" y="3351213"/>
            <a:ext cx="0" cy="215900"/>
          </a:xfrm>
          <a:prstGeom prst="line">
            <a:avLst/>
          </a:prstGeom>
          <a:noFill/>
          <a:ln w="317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0" name="Line 36"/>
          <p:cNvSpPr>
            <a:spLocks noChangeShapeType="1"/>
          </p:cNvSpPr>
          <p:nvPr/>
        </p:nvSpPr>
        <p:spPr bwMode="auto">
          <a:xfrm>
            <a:off x="8559800" y="2487613"/>
            <a:ext cx="719138" cy="0"/>
          </a:xfrm>
          <a:prstGeom prst="line">
            <a:avLst/>
          </a:prstGeom>
          <a:noFill/>
          <a:ln w="317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41" name="Line 37"/>
          <p:cNvSpPr>
            <a:spLocks noChangeShapeType="1"/>
          </p:cNvSpPr>
          <p:nvPr/>
        </p:nvSpPr>
        <p:spPr bwMode="auto">
          <a:xfrm>
            <a:off x="9278938" y="2487613"/>
            <a:ext cx="0" cy="287337"/>
          </a:xfrm>
          <a:prstGeom prst="line">
            <a:avLst/>
          </a:prstGeom>
          <a:noFill/>
          <a:ln w="317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2" name="Line 38"/>
          <p:cNvSpPr>
            <a:spLocks noChangeShapeType="1"/>
          </p:cNvSpPr>
          <p:nvPr/>
        </p:nvSpPr>
        <p:spPr bwMode="auto">
          <a:xfrm>
            <a:off x="4238625" y="3208338"/>
            <a:ext cx="3816350" cy="0"/>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43" name="Line 39"/>
          <p:cNvSpPr>
            <a:spLocks noChangeShapeType="1"/>
          </p:cNvSpPr>
          <p:nvPr/>
        </p:nvSpPr>
        <p:spPr bwMode="auto">
          <a:xfrm>
            <a:off x="4238625" y="4432300"/>
            <a:ext cx="3816350" cy="0"/>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44" name="Line 40"/>
          <p:cNvSpPr>
            <a:spLocks noChangeShapeType="1"/>
          </p:cNvSpPr>
          <p:nvPr/>
        </p:nvSpPr>
        <p:spPr bwMode="auto">
          <a:xfrm flipV="1">
            <a:off x="8054975" y="3711575"/>
            <a:ext cx="2124075" cy="720725"/>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45" name="Line 41"/>
          <p:cNvSpPr>
            <a:spLocks noChangeShapeType="1"/>
          </p:cNvSpPr>
          <p:nvPr/>
        </p:nvSpPr>
        <p:spPr bwMode="auto">
          <a:xfrm flipV="1">
            <a:off x="8054975" y="1911350"/>
            <a:ext cx="2124075" cy="1296988"/>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46" name="Line 42"/>
          <p:cNvSpPr>
            <a:spLocks noChangeShapeType="1"/>
          </p:cNvSpPr>
          <p:nvPr/>
        </p:nvSpPr>
        <p:spPr bwMode="auto">
          <a:xfrm>
            <a:off x="4238625" y="1766888"/>
            <a:ext cx="0" cy="1081087"/>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47" name="Line 43"/>
          <p:cNvSpPr>
            <a:spLocks noChangeShapeType="1"/>
          </p:cNvSpPr>
          <p:nvPr/>
        </p:nvSpPr>
        <p:spPr bwMode="auto">
          <a:xfrm>
            <a:off x="4238625" y="2847975"/>
            <a:ext cx="3816350" cy="0"/>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48" name="Line 44"/>
          <p:cNvSpPr>
            <a:spLocks noChangeShapeType="1"/>
          </p:cNvSpPr>
          <p:nvPr/>
        </p:nvSpPr>
        <p:spPr bwMode="auto">
          <a:xfrm>
            <a:off x="4238625" y="1766888"/>
            <a:ext cx="3816350" cy="0"/>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49" name="Line 45"/>
          <p:cNvSpPr>
            <a:spLocks noChangeShapeType="1"/>
          </p:cNvSpPr>
          <p:nvPr/>
        </p:nvSpPr>
        <p:spPr bwMode="auto">
          <a:xfrm>
            <a:off x="8054975" y="2847975"/>
            <a:ext cx="2124075" cy="1295400"/>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50" name="Line 46"/>
          <p:cNvSpPr>
            <a:spLocks noChangeShapeType="1"/>
          </p:cNvSpPr>
          <p:nvPr/>
        </p:nvSpPr>
        <p:spPr bwMode="auto">
          <a:xfrm>
            <a:off x="8054975" y="1766888"/>
            <a:ext cx="2124075" cy="865187"/>
          </a:xfrm>
          <a:prstGeom prst="line">
            <a:avLst/>
          </a:prstGeom>
          <a:noFill/>
          <a:ln w="2222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51" name="Text Box 47"/>
          <p:cNvSpPr txBox="1">
            <a:spLocks noChangeArrowheads="1"/>
          </p:cNvSpPr>
          <p:nvPr/>
        </p:nvSpPr>
        <p:spPr bwMode="auto">
          <a:xfrm>
            <a:off x="1358900" y="479107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b="1">
                <a:solidFill>
                  <a:srgbClr val="01206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基础原因</a:t>
            </a:r>
            <a:endParaRPr lang="zh-CN" altLang="en-US" dirty="0"/>
          </a:p>
        </p:txBody>
      </p:sp>
      <p:sp>
        <p:nvSpPr>
          <p:cNvPr id="52" name="Text Box 48"/>
          <p:cNvSpPr txBox="1">
            <a:spLocks noChangeArrowheads="1"/>
          </p:cNvSpPr>
          <p:nvPr/>
        </p:nvSpPr>
        <p:spPr bwMode="auto">
          <a:xfrm>
            <a:off x="2727325" y="479107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b="1">
                <a:solidFill>
                  <a:srgbClr val="01206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间接原因</a:t>
            </a:r>
            <a:endParaRPr lang="zh-CN" altLang="en-US" dirty="0"/>
          </a:p>
        </p:txBody>
      </p:sp>
      <p:sp>
        <p:nvSpPr>
          <p:cNvPr id="53" name="Text Box 49"/>
          <p:cNvSpPr txBox="1">
            <a:spLocks noChangeArrowheads="1"/>
          </p:cNvSpPr>
          <p:nvPr/>
        </p:nvSpPr>
        <p:spPr bwMode="auto">
          <a:xfrm>
            <a:off x="4311650" y="479107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zh-CN" altLang="en-US" b="1" dirty="0">
                <a:solidFill>
                  <a:srgbClr val="012061"/>
                </a:solidFill>
                <a:latin typeface="微软雅黑" panose="020B0503020204020204" pitchFamily="34" charset="-122"/>
                <a:ea typeface="微软雅黑" panose="020B0503020204020204" pitchFamily="34" charset="-122"/>
              </a:rPr>
              <a:t>直接原因</a:t>
            </a:r>
            <a:endParaRPr kumimoji="1" lang="zh-CN" altLang="en-US" b="1" dirty="0">
              <a:solidFill>
                <a:srgbClr val="012061"/>
              </a:solidFill>
              <a:latin typeface="微软雅黑" panose="020B0503020204020204" pitchFamily="34" charset="-122"/>
              <a:ea typeface="微软雅黑" panose="020B0503020204020204" pitchFamily="34" charset="-122"/>
            </a:endParaRPr>
          </a:p>
        </p:txBody>
      </p:sp>
      <p:sp>
        <p:nvSpPr>
          <p:cNvPr id="54" name="Text Box 50"/>
          <p:cNvSpPr txBox="1">
            <a:spLocks noChangeArrowheads="1"/>
          </p:cNvSpPr>
          <p:nvPr/>
        </p:nvSpPr>
        <p:spPr bwMode="auto">
          <a:xfrm>
            <a:off x="6399213" y="479107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b="1">
                <a:solidFill>
                  <a:srgbClr val="01206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a:t>事故经过</a:t>
            </a:r>
            <a:endParaRPr lang="zh-CN" altLang="en-US"/>
          </a:p>
        </p:txBody>
      </p:sp>
      <p:sp>
        <p:nvSpPr>
          <p:cNvPr id="55" name="Text Box 51"/>
          <p:cNvSpPr txBox="1">
            <a:spLocks noChangeArrowheads="1"/>
          </p:cNvSpPr>
          <p:nvPr/>
        </p:nvSpPr>
        <p:spPr bwMode="auto">
          <a:xfrm>
            <a:off x="4311650" y="1839913"/>
            <a:ext cx="1152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1" lang="zh-CN" altLang="en-US" b="1">
                <a:latin typeface="Times New Roman" panose="02020603050405020304" pitchFamily="18" charset="0"/>
              </a:rPr>
              <a:t>物的原因</a:t>
            </a:r>
            <a:endParaRPr kumimoji="1" lang="zh-CN" altLang="en-US" b="1">
              <a:latin typeface="Times New Roman" panose="02020603050405020304" pitchFamily="18" charset="0"/>
            </a:endParaRPr>
          </a:p>
        </p:txBody>
      </p:sp>
      <p:sp>
        <p:nvSpPr>
          <p:cNvPr id="56" name="Text Box 52"/>
          <p:cNvSpPr txBox="1">
            <a:spLocks noChangeArrowheads="1"/>
          </p:cNvSpPr>
          <p:nvPr/>
        </p:nvSpPr>
        <p:spPr bwMode="auto">
          <a:xfrm>
            <a:off x="4311317" y="3953771"/>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zh-CN" altLang="en-US" b="1" dirty="0">
                <a:latin typeface="Times New Roman" panose="02020603050405020304" pitchFamily="18" charset="0"/>
              </a:rPr>
              <a:t>人的原因</a:t>
            </a:r>
            <a:endParaRPr kumimoji="1" lang="zh-CN" altLang="en-US" b="1" dirty="0">
              <a:latin typeface="Times New Roman" panose="02020603050405020304" pitchFamily="18" charset="0"/>
            </a:endParaRPr>
          </a:p>
        </p:txBody>
      </p:sp>
      <p:sp>
        <p:nvSpPr>
          <p:cNvPr id="57" name="Text Box 53"/>
          <p:cNvSpPr txBox="1">
            <a:spLocks noChangeArrowheads="1"/>
          </p:cNvSpPr>
          <p:nvPr/>
        </p:nvSpPr>
        <p:spPr bwMode="auto">
          <a:xfrm>
            <a:off x="8982075" y="2890629"/>
            <a:ext cx="647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spcBef>
                <a:spcPct val="50000"/>
              </a:spcBef>
              <a:defRPr kumimoji="1" sz="1600">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zh-CN" altLang="en-US" dirty="0"/>
              <a:t>事故</a:t>
            </a:r>
            <a:endParaRPr lang="zh-CN" altLang="en-US" dirty="0"/>
          </a:p>
        </p:txBody>
      </p:sp>
      <p:sp>
        <p:nvSpPr>
          <p:cNvPr id="58" name="Text Box 54"/>
          <p:cNvSpPr txBox="1">
            <a:spLocks noChangeArrowheads="1"/>
          </p:cNvSpPr>
          <p:nvPr/>
        </p:nvSpPr>
        <p:spPr bwMode="auto">
          <a:xfrm>
            <a:off x="9629775" y="2416175"/>
            <a:ext cx="5492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zh-CN" altLang="en-US" sz="2400" b="1">
                <a:latin typeface="Times New Roman" panose="02020603050405020304" pitchFamily="18" charset="0"/>
              </a:rPr>
              <a:t>接</a:t>
            </a:r>
            <a:endParaRPr kumimoji="1" lang="zh-CN" altLang="en-US" sz="2400" b="1">
              <a:latin typeface="Times New Roman" panose="02020603050405020304" pitchFamily="18" charset="0"/>
            </a:endParaRPr>
          </a:p>
        </p:txBody>
      </p:sp>
      <p:sp>
        <p:nvSpPr>
          <p:cNvPr id="59" name="Text Box 55"/>
          <p:cNvSpPr txBox="1">
            <a:spLocks noChangeArrowheads="1"/>
          </p:cNvSpPr>
          <p:nvPr/>
        </p:nvSpPr>
        <p:spPr bwMode="auto">
          <a:xfrm>
            <a:off x="9629775" y="3351213"/>
            <a:ext cx="5492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zh-CN" altLang="en-US" sz="2400" b="1">
                <a:latin typeface="Times New Roman" panose="02020603050405020304" pitchFamily="18" charset="0"/>
              </a:rPr>
              <a:t>触</a:t>
            </a:r>
            <a:endParaRPr kumimoji="1" lang="zh-CN" altLang="en-US" sz="2400" b="1">
              <a:latin typeface="Times New Roman" panose="02020603050405020304" pitchFamily="18" charset="0"/>
            </a:endParaRPr>
          </a:p>
        </p:txBody>
      </p:sp>
      <p:sp>
        <p:nvSpPr>
          <p:cNvPr id="61" name="Line 57"/>
          <p:cNvSpPr>
            <a:spLocks noChangeShapeType="1"/>
          </p:cNvSpPr>
          <p:nvPr/>
        </p:nvSpPr>
        <p:spPr bwMode="auto">
          <a:xfrm>
            <a:off x="3303587" y="5122863"/>
            <a:ext cx="0" cy="288925"/>
          </a:xfrm>
          <a:prstGeom prst="line">
            <a:avLst/>
          </a:prstGeom>
          <a:noFill/>
          <a:ln w="25400">
            <a:solidFill>
              <a:schemeClr val="tx1"/>
            </a:solidFill>
            <a:round/>
            <a:headEnd type="none" w="lg" len="lg"/>
            <a:tailEnd type="triangle" w="lg" len="lg"/>
          </a:ln>
          <a:extLst>
            <a:ext uri="{909E8E84-426E-40DD-AFC4-6F175D3DCCD1}">
              <a14:hiddenFill xmlns:a14="http://schemas.microsoft.com/office/drawing/2010/main">
                <a:noFill/>
              </a14:hiddenFill>
            </a:ext>
          </a:extLst>
        </p:spPr>
        <p:txBody>
          <a:bodyPr tIns="0" bIns="0">
            <a:spAutoFit/>
          </a:bodyPr>
          <a:lstStyle/>
          <a:p>
            <a:endParaRPr lang="zh-CN" altLang="en-US"/>
          </a:p>
        </p:txBody>
      </p:sp>
      <p:sp>
        <p:nvSpPr>
          <p:cNvPr id="62" name="矩形 61"/>
          <p:cNvSpPr/>
          <p:nvPr/>
        </p:nvSpPr>
        <p:spPr>
          <a:xfrm>
            <a:off x="2438307" y="5600209"/>
            <a:ext cx="1799524" cy="700576"/>
          </a:xfrm>
          <a:prstGeom prst="rect">
            <a:avLst/>
          </a:prstGeom>
        </p:spPr>
        <p:txBody>
          <a:bodyPr wrap="square">
            <a:spAutoFit/>
          </a:bodyPr>
          <a:lstStyle/>
          <a:p>
            <a:pPr algn="ctr">
              <a:lnSpc>
                <a:spcPct val="150000"/>
              </a:lnSpc>
              <a:buClr>
                <a:schemeClr val="hlink"/>
              </a:buClr>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安全管理方面的缺陷：本质原因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3" name="矩形 62"/>
          <p:cNvSpPr/>
          <p:nvPr/>
        </p:nvSpPr>
        <p:spPr>
          <a:xfrm>
            <a:off x="2343088" y="5510212"/>
            <a:ext cx="1894743" cy="849450"/>
          </a:xfrm>
          <a:prstGeom prst="rect">
            <a:avLst/>
          </a:prstGeom>
          <a:noFill/>
          <a:ln>
            <a:solidFill>
              <a:srgbClr val="0120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p:cNvSpPr/>
          <p:nvPr/>
        </p:nvSpPr>
        <p:spPr>
          <a:xfrm>
            <a:off x="913621" y="4850494"/>
            <a:ext cx="3492500" cy="952500"/>
          </a:xfrm>
          <a:custGeom>
            <a:avLst/>
            <a:gdLst>
              <a:gd name="connsiteX0" fmla="*/ 3492500 w 3492500"/>
              <a:gd name="connsiteY0" fmla="*/ 0 h 952500"/>
              <a:gd name="connsiteX1" fmla="*/ 3187700 w 3492500"/>
              <a:gd name="connsiteY1" fmla="*/ 952500 h 952500"/>
              <a:gd name="connsiteX2" fmla="*/ 0 w 3492500"/>
              <a:gd name="connsiteY2" fmla="*/ 952500 h 952500"/>
            </a:gdLst>
            <a:ahLst/>
            <a:cxnLst>
              <a:cxn ang="0">
                <a:pos x="connsiteX0" y="connsiteY0"/>
              </a:cxn>
              <a:cxn ang="0">
                <a:pos x="connsiteX1" y="connsiteY1"/>
              </a:cxn>
              <a:cxn ang="0">
                <a:pos x="connsiteX2" y="connsiteY2"/>
              </a:cxn>
            </a:cxnLst>
            <a:rect l="l" t="t" r="r" b="b"/>
            <a:pathLst>
              <a:path w="3492500" h="952500">
                <a:moveTo>
                  <a:pt x="3492500" y="0"/>
                </a:moveTo>
                <a:lnTo>
                  <a:pt x="3187700" y="952500"/>
                </a:lnTo>
                <a:lnTo>
                  <a:pt x="0" y="952500"/>
                </a:lnTo>
              </a:path>
            </a:pathLst>
          </a:cu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图表 7"/>
          <p:cNvGraphicFramePr/>
          <p:nvPr/>
        </p:nvGraphicFramePr>
        <p:xfrm>
          <a:off x="3009900" y="2302932"/>
          <a:ext cx="6172200" cy="4114801"/>
        </p:xfrm>
        <a:graphic>
          <a:graphicData uri="http://schemas.openxmlformats.org/drawingml/2006/chart">
            <c:chart xmlns:c="http://schemas.openxmlformats.org/drawingml/2006/chart" xmlns:r="http://schemas.openxmlformats.org/officeDocument/2006/relationships" r:id="rId1"/>
          </a:graphicData>
        </a:graphic>
      </p:graphicFrame>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2163"/>
            <a:ext cx="3877985"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（三）事故防控重点</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9" name="矩形 8"/>
          <p:cNvSpPr/>
          <p:nvPr/>
        </p:nvSpPr>
        <p:spPr>
          <a:xfrm>
            <a:off x="913621" y="5326744"/>
            <a:ext cx="2351926"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不安全的行为（</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90%)</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任意多边形: 形状 10"/>
          <p:cNvSpPr/>
          <p:nvPr/>
        </p:nvSpPr>
        <p:spPr>
          <a:xfrm flipH="1" flipV="1">
            <a:off x="6933421" y="1707544"/>
            <a:ext cx="3492500" cy="952500"/>
          </a:xfrm>
          <a:custGeom>
            <a:avLst/>
            <a:gdLst>
              <a:gd name="connsiteX0" fmla="*/ 3492500 w 3492500"/>
              <a:gd name="connsiteY0" fmla="*/ 0 h 952500"/>
              <a:gd name="connsiteX1" fmla="*/ 3187700 w 3492500"/>
              <a:gd name="connsiteY1" fmla="*/ 952500 h 952500"/>
              <a:gd name="connsiteX2" fmla="*/ 0 w 3492500"/>
              <a:gd name="connsiteY2" fmla="*/ 952500 h 952500"/>
            </a:gdLst>
            <a:ahLst/>
            <a:cxnLst>
              <a:cxn ang="0">
                <a:pos x="connsiteX0" y="connsiteY0"/>
              </a:cxn>
              <a:cxn ang="0">
                <a:pos x="connsiteX1" y="connsiteY1"/>
              </a:cxn>
              <a:cxn ang="0">
                <a:pos x="connsiteX2" y="connsiteY2"/>
              </a:cxn>
            </a:cxnLst>
            <a:rect l="l" t="t" r="r" b="b"/>
            <a:pathLst>
              <a:path w="3492500" h="952500">
                <a:moveTo>
                  <a:pt x="3492500" y="0"/>
                </a:moveTo>
                <a:lnTo>
                  <a:pt x="3187700" y="952500"/>
                </a:lnTo>
                <a:lnTo>
                  <a:pt x="0" y="952500"/>
                </a:lnTo>
              </a:path>
            </a:pathLst>
          </a:cu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158954" y="1820572"/>
            <a:ext cx="2266967"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不安全的</a:t>
            </a:r>
            <a:r>
              <a:rPr lang="zh-CN" altLang="en-US">
                <a:solidFill>
                  <a:schemeClr val="tx1">
                    <a:lumMod val="85000"/>
                    <a:lumOff val="15000"/>
                  </a:schemeClr>
                </a:solidFill>
                <a:latin typeface="微软雅黑" panose="020B0503020204020204" pitchFamily="34" charset="-122"/>
                <a:ea typeface="微软雅黑" panose="020B0503020204020204" pitchFamily="34" charset="-122"/>
              </a:rPr>
              <a:t>状况 </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a:solidFill>
                  <a:schemeClr val="tx1">
                    <a:lumMod val="85000"/>
                    <a:lumOff val="15000"/>
                  </a:schemeClr>
                </a:solidFill>
                <a:latin typeface="微软雅黑" panose="020B0503020204020204" pitchFamily="34" charset="-122"/>
                <a:ea typeface="微软雅黑" panose="020B0503020204020204" pitchFamily="34" charset="-122"/>
              </a:rPr>
              <a:t>10%)</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70214" y="2743200"/>
            <a:ext cx="9853386" cy="2641600"/>
          </a:xfrm>
          <a:prstGeom prst="rect">
            <a:avLst/>
          </a:prstGeom>
          <a:solidFill>
            <a:schemeClr val="bg1"/>
          </a:solidFill>
          <a:ln>
            <a:noFill/>
          </a:ln>
          <a:effectLst>
            <a:outerShdw blurRad="546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矩形 3"/>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5" name="直角三角形 4"/>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V 形 5"/>
          <p:cNvSpPr/>
          <p:nvPr/>
        </p:nvSpPr>
        <p:spPr>
          <a:xfrm>
            <a:off x="7214507" y="4864100"/>
            <a:ext cx="977900" cy="1193800"/>
          </a:xfrm>
          <a:prstGeom prst="chevron">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tx1"/>
              </a:solidFill>
            </a:endParaRPr>
          </a:p>
        </p:txBody>
      </p:sp>
      <p:sp>
        <p:nvSpPr>
          <p:cNvPr id="7" name="箭头: V 形 6"/>
          <p:cNvSpPr/>
          <p:nvPr/>
        </p:nvSpPr>
        <p:spPr>
          <a:xfrm flipH="1">
            <a:off x="4001408" y="4864100"/>
            <a:ext cx="977900" cy="1193800"/>
          </a:xfrm>
          <a:prstGeom prst="chevron">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9" name="矩形 8"/>
          <p:cNvSpPr/>
          <p:nvPr/>
        </p:nvSpPr>
        <p:spPr>
          <a:xfrm>
            <a:off x="3927082" y="3080140"/>
            <a:ext cx="4339650" cy="369332"/>
          </a:xfrm>
          <a:prstGeom prst="rect">
            <a:avLst/>
          </a:prstGeom>
        </p:spPr>
        <p:txBody>
          <a:bodyPr wrap="none">
            <a:spAutoFit/>
          </a:bodyPr>
          <a:lstStyle/>
          <a:p>
            <a:r>
              <a:rPr lang="zh-CN" altLang="en-US" dirty="0">
                <a:ea typeface="楷体_GB2312" pitchFamily="49" charset="-122"/>
              </a:rPr>
              <a:t>西方文化</a:t>
            </a:r>
            <a:r>
              <a:rPr lang="zh-CN" altLang="en-US" dirty="0">
                <a:solidFill>
                  <a:srgbClr val="FF0000"/>
                </a:solidFill>
                <a:ea typeface="楷体_GB2312" pitchFamily="49" charset="-122"/>
              </a:rPr>
              <a:t>注重科学性</a:t>
            </a:r>
            <a:r>
              <a:rPr lang="zh-CN" altLang="en-US" dirty="0">
                <a:ea typeface="楷体_GB2312" pitchFamily="49" charset="-122"/>
              </a:rPr>
              <a:t>；东方文化</a:t>
            </a:r>
            <a:r>
              <a:rPr lang="zh-CN" altLang="en-US" dirty="0">
                <a:solidFill>
                  <a:srgbClr val="FF0000"/>
                </a:solidFill>
                <a:ea typeface="楷体_GB2312" pitchFamily="49" charset="-122"/>
              </a:rPr>
              <a:t>注重人文</a:t>
            </a:r>
            <a:endParaRPr lang="zh-CN" altLang="en-US" dirty="0"/>
          </a:p>
        </p:txBody>
      </p:sp>
      <p:sp>
        <p:nvSpPr>
          <p:cNvPr id="10" name="矩形 9"/>
          <p:cNvSpPr/>
          <p:nvPr/>
        </p:nvSpPr>
        <p:spPr>
          <a:xfrm>
            <a:off x="4504163" y="3618984"/>
            <a:ext cx="3185487" cy="369332"/>
          </a:xfrm>
          <a:prstGeom prst="rect">
            <a:avLst/>
          </a:prstGeom>
        </p:spPr>
        <p:txBody>
          <a:bodyPr wrap="none">
            <a:spAutoFit/>
          </a:bodyPr>
          <a:lstStyle/>
          <a:p>
            <a:r>
              <a:rPr lang="zh-CN" altLang="en-US" dirty="0">
                <a:ea typeface="楷体_GB2312" pitchFamily="49" charset="-122"/>
              </a:rPr>
              <a:t>西方文化</a:t>
            </a:r>
            <a:r>
              <a:rPr lang="zh-CN" altLang="en-US" dirty="0">
                <a:solidFill>
                  <a:srgbClr val="FF0000"/>
                </a:solidFill>
                <a:ea typeface="楷体_GB2312" pitchFamily="49" charset="-122"/>
              </a:rPr>
              <a:t>法治</a:t>
            </a:r>
            <a:r>
              <a:rPr lang="zh-CN" altLang="en-US" dirty="0">
                <a:ea typeface="楷体_GB2312" pitchFamily="49" charset="-122"/>
              </a:rPr>
              <a:t>；东方文化</a:t>
            </a:r>
            <a:r>
              <a:rPr lang="zh-CN" altLang="en-US" dirty="0">
                <a:solidFill>
                  <a:srgbClr val="FF0000"/>
                </a:solidFill>
                <a:ea typeface="楷体_GB2312" pitchFamily="49" charset="-122"/>
              </a:rPr>
              <a:t>德治</a:t>
            </a:r>
            <a:endParaRPr lang="zh-CN" altLang="en-US" dirty="0"/>
          </a:p>
        </p:txBody>
      </p:sp>
      <p:sp>
        <p:nvSpPr>
          <p:cNvPr id="11" name="矩形 10"/>
          <p:cNvSpPr/>
          <p:nvPr/>
        </p:nvSpPr>
        <p:spPr>
          <a:xfrm>
            <a:off x="3580833" y="4157828"/>
            <a:ext cx="5032147" cy="369332"/>
          </a:xfrm>
          <a:prstGeom prst="rect">
            <a:avLst/>
          </a:prstGeom>
        </p:spPr>
        <p:txBody>
          <a:bodyPr wrap="none">
            <a:spAutoFit/>
          </a:bodyPr>
          <a:lstStyle/>
          <a:p>
            <a:r>
              <a:rPr lang="zh-CN" altLang="en-US" dirty="0">
                <a:ea typeface="楷体_GB2312" pitchFamily="49" charset="-122"/>
              </a:rPr>
              <a:t>西方文化以</a:t>
            </a:r>
            <a:r>
              <a:rPr lang="zh-CN" altLang="en-US" dirty="0">
                <a:solidFill>
                  <a:srgbClr val="FF0000"/>
                </a:solidFill>
                <a:ea typeface="楷体_GB2312" pitchFamily="49" charset="-122"/>
              </a:rPr>
              <a:t>个人为中心</a:t>
            </a:r>
            <a:r>
              <a:rPr lang="zh-CN" altLang="en-US" dirty="0">
                <a:ea typeface="楷体_GB2312" pitchFamily="49" charset="-122"/>
              </a:rPr>
              <a:t>；东方文化以</a:t>
            </a:r>
            <a:r>
              <a:rPr lang="zh-CN" altLang="en-US" dirty="0">
                <a:solidFill>
                  <a:srgbClr val="FF0000"/>
                </a:solidFill>
                <a:ea typeface="楷体_GB2312" pitchFamily="49" charset="-122"/>
              </a:rPr>
              <a:t>集体为中心</a:t>
            </a:r>
            <a:endParaRPr lang="zh-CN" altLang="en-US" dirty="0"/>
          </a:p>
        </p:txBody>
      </p:sp>
      <p:sp>
        <p:nvSpPr>
          <p:cNvPr id="12" name="Rectangle 3"/>
          <p:cNvSpPr>
            <a:spLocks noGrp="1" noChangeArrowheads="1"/>
          </p:cNvSpPr>
          <p:nvPr>
            <p:ph type="title"/>
          </p:nvPr>
        </p:nvSpPr>
        <p:spPr>
          <a:xfrm>
            <a:off x="4763406" y="1927357"/>
            <a:ext cx="2667000" cy="461665"/>
          </a:xfrm>
        </p:spPr>
        <p:txBody>
          <a:bodyPr wrap="square" anchor="b">
            <a:spAutoFit/>
          </a:bodyPr>
          <a:lstStyle/>
          <a:p>
            <a:pPr algn="ctr" eaLnBrk="1" hangingPunct="1">
              <a:lnSpc>
                <a:spcPct val="100000"/>
              </a:lnSpc>
              <a:defRPr/>
            </a:pPr>
            <a:r>
              <a:rPr lang="zh-CN" altLang="en-US" sz="2400" b="1" dirty="0">
                <a:solidFill>
                  <a:srgbClr val="012061"/>
                </a:solidFill>
                <a:latin typeface="微软雅黑" panose="020B0503020204020204" pitchFamily="34" charset="-122"/>
                <a:ea typeface="微软雅黑" panose="020B0503020204020204" pitchFamily="34" charset="-122"/>
              </a:rPr>
              <a:t>东西文化差异</a:t>
            </a:r>
            <a:endParaRPr lang="zh-CN" altLang="en-US" sz="2400" b="1" dirty="0">
              <a:solidFill>
                <a:srgbClr val="01206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角三角形 4"/>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12"/>
          <p:cNvSpPr>
            <a:spLocks noEditPoints="1"/>
          </p:cNvSpPr>
          <p:nvPr/>
        </p:nvSpPr>
        <p:spPr bwMode="auto">
          <a:xfrm flipH="1">
            <a:off x="4339272" y="2580833"/>
            <a:ext cx="3513455" cy="2393258"/>
          </a:xfrm>
          <a:custGeom>
            <a:avLst/>
            <a:gdLst>
              <a:gd name="T0" fmla="*/ 4905 w 5127"/>
              <a:gd name="T1" fmla="*/ 1457 h 3492"/>
              <a:gd name="T2" fmla="*/ 3893 w 5127"/>
              <a:gd name="T3" fmla="*/ 2511 h 3492"/>
              <a:gd name="T4" fmla="*/ 4439 w 5127"/>
              <a:gd name="T5" fmla="*/ 2733 h 3492"/>
              <a:gd name="T6" fmla="*/ 4029 w 5127"/>
              <a:gd name="T7" fmla="*/ 3492 h 3492"/>
              <a:gd name="T8" fmla="*/ 4515 w 5127"/>
              <a:gd name="T9" fmla="*/ 3230 h 3492"/>
              <a:gd name="T10" fmla="*/ 5000 w 5127"/>
              <a:gd name="T11" fmla="*/ 3492 h 3492"/>
              <a:gd name="T12" fmla="*/ 4590 w 5127"/>
              <a:gd name="T13" fmla="*/ 2733 h 3492"/>
              <a:gd name="T14" fmla="*/ 5127 w 5127"/>
              <a:gd name="T15" fmla="*/ 1457 h 3492"/>
              <a:gd name="T16" fmla="*/ 222 w 5127"/>
              <a:gd name="T17" fmla="*/ 1457 h 3492"/>
              <a:gd name="T18" fmla="*/ 1235 w 5127"/>
              <a:gd name="T19" fmla="*/ 2511 h 3492"/>
              <a:gd name="T20" fmla="*/ 689 w 5127"/>
              <a:gd name="T21" fmla="*/ 2733 h 3492"/>
              <a:gd name="T22" fmla="*/ 1099 w 5127"/>
              <a:gd name="T23" fmla="*/ 3492 h 3492"/>
              <a:gd name="T24" fmla="*/ 613 w 5127"/>
              <a:gd name="T25" fmla="*/ 3230 h 3492"/>
              <a:gd name="T26" fmla="*/ 127 w 5127"/>
              <a:gd name="T27" fmla="*/ 3492 h 3492"/>
              <a:gd name="T28" fmla="*/ 538 w 5127"/>
              <a:gd name="T29" fmla="*/ 2733 h 3492"/>
              <a:gd name="T30" fmla="*/ 0 w 5127"/>
              <a:gd name="T31" fmla="*/ 1457 h 3492"/>
              <a:gd name="T32" fmla="*/ 970 w 5127"/>
              <a:gd name="T33" fmla="*/ 816 h 3492"/>
              <a:gd name="T34" fmla="*/ 936 w 5127"/>
              <a:gd name="T35" fmla="*/ 823 h 3492"/>
              <a:gd name="T36" fmla="*/ 1242 w 5127"/>
              <a:gd name="T37" fmla="*/ 1487 h 3492"/>
              <a:gd name="T38" fmla="*/ 1911 w 5127"/>
              <a:gd name="T39" fmla="*/ 1670 h 3492"/>
              <a:gd name="T40" fmla="*/ 3215 w 5127"/>
              <a:gd name="T41" fmla="*/ 1487 h 3492"/>
              <a:gd name="T42" fmla="*/ 4186 w 5127"/>
              <a:gd name="T43" fmla="*/ 1201 h 3492"/>
              <a:gd name="T44" fmla="*/ 4191 w 5127"/>
              <a:gd name="T45" fmla="*/ 823 h 3492"/>
              <a:gd name="T46" fmla="*/ 4398 w 5127"/>
              <a:gd name="T47" fmla="*/ 136 h 3492"/>
              <a:gd name="T48" fmla="*/ 4377 w 5127"/>
              <a:gd name="T49" fmla="*/ 745 h 3492"/>
              <a:gd name="T50" fmla="*/ 4722 w 5127"/>
              <a:gd name="T51" fmla="*/ 2398 h 3492"/>
              <a:gd name="T52" fmla="*/ 3707 w 5127"/>
              <a:gd name="T53" fmla="*/ 2513 h 3492"/>
              <a:gd name="T54" fmla="*/ 3432 w 5127"/>
              <a:gd name="T55" fmla="*/ 3076 h 3492"/>
              <a:gd name="T56" fmla="*/ 3654 w 5127"/>
              <a:gd name="T57" fmla="*/ 2105 h 3492"/>
              <a:gd name="T58" fmla="*/ 4292 w 5127"/>
              <a:gd name="T59" fmla="*/ 1622 h 3492"/>
              <a:gd name="T60" fmla="*/ 4005 w 5127"/>
              <a:gd name="T61" fmla="*/ 1670 h 3492"/>
              <a:gd name="T62" fmla="*/ 3568 w 5127"/>
              <a:gd name="T63" fmla="*/ 1884 h 3492"/>
              <a:gd name="T64" fmla="*/ 3044 w 5127"/>
              <a:gd name="T65" fmla="*/ 3421 h 3492"/>
              <a:gd name="T66" fmla="*/ 2084 w 5127"/>
              <a:gd name="T67" fmla="*/ 1884 h 3492"/>
              <a:gd name="T68" fmla="*/ 1560 w 5127"/>
              <a:gd name="T69" fmla="*/ 1670 h 3492"/>
              <a:gd name="T70" fmla="*/ 989 w 5127"/>
              <a:gd name="T71" fmla="*/ 1586 h 3492"/>
              <a:gd name="T72" fmla="*/ 836 w 5127"/>
              <a:gd name="T73" fmla="*/ 2105 h 3492"/>
              <a:gd name="T74" fmla="*/ 1696 w 5127"/>
              <a:gd name="T75" fmla="*/ 2481 h 3492"/>
              <a:gd name="T76" fmla="*/ 1413 w 5127"/>
              <a:gd name="T77" fmla="*/ 3076 h 3492"/>
              <a:gd name="T78" fmla="*/ 1087 w 5127"/>
              <a:gd name="T79" fmla="*/ 2398 h 3492"/>
              <a:gd name="T80" fmla="*/ 406 w 5127"/>
              <a:gd name="T81" fmla="*/ 1601 h 3492"/>
              <a:gd name="T82" fmla="*/ 750 w 5127"/>
              <a:gd name="T83" fmla="*/ 745 h 3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27" h="3492">
                <a:moveTo>
                  <a:pt x="5127" y="1457"/>
                </a:moveTo>
                <a:cubicBezTo>
                  <a:pt x="4905" y="1457"/>
                  <a:pt x="4905" y="1457"/>
                  <a:pt x="4905" y="1457"/>
                </a:cubicBezTo>
                <a:cubicBezTo>
                  <a:pt x="4905" y="2511"/>
                  <a:pt x="4905" y="2511"/>
                  <a:pt x="4905" y="2511"/>
                </a:cubicBezTo>
                <a:cubicBezTo>
                  <a:pt x="3893" y="2511"/>
                  <a:pt x="3893" y="2511"/>
                  <a:pt x="3893" y="2511"/>
                </a:cubicBezTo>
                <a:cubicBezTo>
                  <a:pt x="3893" y="2733"/>
                  <a:pt x="3893" y="2733"/>
                  <a:pt x="3893" y="2733"/>
                </a:cubicBezTo>
                <a:cubicBezTo>
                  <a:pt x="4439" y="2733"/>
                  <a:pt x="4439" y="2733"/>
                  <a:pt x="4439" y="2733"/>
                </a:cubicBezTo>
                <a:cubicBezTo>
                  <a:pt x="4439" y="3196"/>
                  <a:pt x="4439" y="3196"/>
                  <a:pt x="4439" y="3196"/>
                </a:cubicBezTo>
                <a:cubicBezTo>
                  <a:pt x="4029" y="3492"/>
                  <a:pt x="4029" y="3492"/>
                  <a:pt x="4029" y="3492"/>
                </a:cubicBezTo>
                <a:cubicBezTo>
                  <a:pt x="4152" y="3492"/>
                  <a:pt x="4152" y="3492"/>
                  <a:pt x="4152" y="3492"/>
                </a:cubicBezTo>
                <a:cubicBezTo>
                  <a:pt x="4515" y="3230"/>
                  <a:pt x="4515" y="3230"/>
                  <a:pt x="4515" y="3230"/>
                </a:cubicBezTo>
                <a:cubicBezTo>
                  <a:pt x="4877" y="3492"/>
                  <a:pt x="4877" y="3492"/>
                  <a:pt x="4877" y="3492"/>
                </a:cubicBezTo>
                <a:cubicBezTo>
                  <a:pt x="5000" y="3492"/>
                  <a:pt x="5000" y="3492"/>
                  <a:pt x="5000" y="3492"/>
                </a:cubicBezTo>
                <a:cubicBezTo>
                  <a:pt x="4590" y="3196"/>
                  <a:pt x="4590" y="3196"/>
                  <a:pt x="4590" y="3196"/>
                </a:cubicBezTo>
                <a:cubicBezTo>
                  <a:pt x="4590" y="2733"/>
                  <a:pt x="4590" y="2733"/>
                  <a:pt x="4590" y="2733"/>
                </a:cubicBezTo>
                <a:cubicBezTo>
                  <a:pt x="5127" y="2733"/>
                  <a:pt x="5127" y="2733"/>
                  <a:pt x="5127" y="2733"/>
                </a:cubicBezTo>
                <a:cubicBezTo>
                  <a:pt x="5127" y="2308"/>
                  <a:pt x="5127" y="1882"/>
                  <a:pt x="5127" y="1457"/>
                </a:cubicBezTo>
                <a:close/>
                <a:moveTo>
                  <a:pt x="0" y="1457"/>
                </a:moveTo>
                <a:cubicBezTo>
                  <a:pt x="222" y="1457"/>
                  <a:pt x="222" y="1457"/>
                  <a:pt x="222" y="1457"/>
                </a:cubicBezTo>
                <a:cubicBezTo>
                  <a:pt x="222" y="2511"/>
                  <a:pt x="222" y="2511"/>
                  <a:pt x="222" y="2511"/>
                </a:cubicBezTo>
                <a:cubicBezTo>
                  <a:pt x="1235" y="2511"/>
                  <a:pt x="1235" y="2511"/>
                  <a:pt x="1235" y="2511"/>
                </a:cubicBezTo>
                <a:cubicBezTo>
                  <a:pt x="1235" y="2733"/>
                  <a:pt x="1235" y="2733"/>
                  <a:pt x="1235" y="2733"/>
                </a:cubicBezTo>
                <a:cubicBezTo>
                  <a:pt x="689" y="2733"/>
                  <a:pt x="689" y="2733"/>
                  <a:pt x="689" y="2733"/>
                </a:cubicBezTo>
                <a:cubicBezTo>
                  <a:pt x="689" y="3196"/>
                  <a:pt x="689" y="3196"/>
                  <a:pt x="689" y="3196"/>
                </a:cubicBezTo>
                <a:cubicBezTo>
                  <a:pt x="1099" y="3492"/>
                  <a:pt x="1099" y="3492"/>
                  <a:pt x="1099" y="3492"/>
                </a:cubicBezTo>
                <a:cubicBezTo>
                  <a:pt x="976" y="3492"/>
                  <a:pt x="976" y="3492"/>
                  <a:pt x="976" y="3492"/>
                </a:cubicBezTo>
                <a:cubicBezTo>
                  <a:pt x="613" y="3230"/>
                  <a:pt x="613" y="3230"/>
                  <a:pt x="613" y="3230"/>
                </a:cubicBezTo>
                <a:cubicBezTo>
                  <a:pt x="250" y="3492"/>
                  <a:pt x="250" y="3492"/>
                  <a:pt x="250" y="3492"/>
                </a:cubicBezTo>
                <a:cubicBezTo>
                  <a:pt x="127" y="3492"/>
                  <a:pt x="127" y="3492"/>
                  <a:pt x="127" y="3492"/>
                </a:cubicBezTo>
                <a:cubicBezTo>
                  <a:pt x="538" y="3196"/>
                  <a:pt x="538" y="3196"/>
                  <a:pt x="538" y="3196"/>
                </a:cubicBezTo>
                <a:cubicBezTo>
                  <a:pt x="538" y="2733"/>
                  <a:pt x="538" y="2733"/>
                  <a:pt x="538" y="2733"/>
                </a:cubicBezTo>
                <a:cubicBezTo>
                  <a:pt x="0" y="2733"/>
                  <a:pt x="0" y="2733"/>
                  <a:pt x="0" y="2733"/>
                </a:cubicBezTo>
                <a:cubicBezTo>
                  <a:pt x="0" y="2308"/>
                  <a:pt x="0" y="1882"/>
                  <a:pt x="0" y="1457"/>
                </a:cubicBezTo>
                <a:close/>
                <a:moveTo>
                  <a:pt x="730" y="136"/>
                </a:moveTo>
                <a:cubicBezTo>
                  <a:pt x="1114" y="0"/>
                  <a:pt x="1217" y="729"/>
                  <a:pt x="970" y="816"/>
                </a:cubicBezTo>
                <a:cubicBezTo>
                  <a:pt x="959" y="820"/>
                  <a:pt x="948" y="822"/>
                  <a:pt x="936" y="823"/>
                </a:cubicBezTo>
                <a:cubicBezTo>
                  <a:pt x="936" y="823"/>
                  <a:pt x="936" y="823"/>
                  <a:pt x="936" y="823"/>
                </a:cubicBezTo>
                <a:cubicBezTo>
                  <a:pt x="861" y="917"/>
                  <a:pt x="903" y="1099"/>
                  <a:pt x="942" y="1201"/>
                </a:cubicBezTo>
                <a:cubicBezTo>
                  <a:pt x="998" y="1346"/>
                  <a:pt x="1102" y="1487"/>
                  <a:pt x="1242" y="1487"/>
                </a:cubicBezTo>
                <a:cubicBezTo>
                  <a:pt x="1913" y="1487"/>
                  <a:pt x="1913" y="1487"/>
                  <a:pt x="1913" y="1487"/>
                </a:cubicBezTo>
                <a:cubicBezTo>
                  <a:pt x="1911" y="1670"/>
                  <a:pt x="1911" y="1670"/>
                  <a:pt x="1911" y="1670"/>
                </a:cubicBezTo>
                <a:cubicBezTo>
                  <a:pt x="3217" y="1670"/>
                  <a:pt x="3217" y="1670"/>
                  <a:pt x="3217" y="1670"/>
                </a:cubicBezTo>
                <a:cubicBezTo>
                  <a:pt x="3215" y="1487"/>
                  <a:pt x="3215" y="1487"/>
                  <a:pt x="3215" y="1487"/>
                </a:cubicBezTo>
                <a:cubicBezTo>
                  <a:pt x="3886" y="1487"/>
                  <a:pt x="3886" y="1487"/>
                  <a:pt x="3886" y="1487"/>
                </a:cubicBezTo>
                <a:cubicBezTo>
                  <a:pt x="4025" y="1487"/>
                  <a:pt x="4130" y="1346"/>
                  <a:pt x="4186" y="1201"/>
                </a:cubicBezTo>
                <a:cubicBezTo>
                  <a:pt x="4225" y="1099"/>
                  <a:pt x="4267" y="917"/>
                  <a:pt x="4191" y="823"/>
                </a:cubicBezTo>
                <a:cubicBezTo>
                  <a:pt x="4191" y="823"/>
                  <a:pt x="4191" y="823"/>
                  <a:pt x="4191" y="823"/>
                </a:cubicBezTo>
                <a:cubicBezTo>
                  <a:pt x="4180" y="822"/>
                  <a:pt x="4169" y="820"/>
                  <a:pt x="4157" y="816"/>
                </a:cubicBezTo>
                <a:cubicBezTo>
                  <a:pt x="3911" y="729"/>
                  <a:pt x="4014" y="0"/>
                  <a:pt x="4398" y="136"/>
                </a:cubicBezTo>
                <a:cubicBezTo>
                  <a:pt x="4673" y="233"/>
                  <a:pt x="4556" y="586"/>
                  <a:pt x="4377" y="745"/>
                </a:cubicBezTo>
                <a:cubicBezTo>
                  <a:pt x="4377" y="745"/>
                  <a:pt x="4377" y="745"/>
                  <a:pt x="4377" y="745"/>
                </a:cubicBezTo>
                <a:cubicBezTo>
                  <a:pt x="4510" y="915"/>
                  <a:pt x="4722" y="1351"/>
                  <a:pt x="4722" y="1601"/>
                </a:cubicBezTo>
                <a:cubicBezTo>
                  <a:pt x="4722" y="2398"/>
                  <a:pt x="4722" y="2398"/>
                  <a:pt x="4722" y="2398"/>
                </a:cubicBezTo>
                <a:cubicBezTo>
                  <a:pt x="4041" y="2398"/>
                  <a:pt x="4041" y="2398"/>
                  <a:pt x="4041" y="2398"/>
                </a:cubicBezTo>
                <a:cubicBezTo>
                  <a:pt x="3938" y="2398"/>
                  <a:pt x="3717" y="2382"/>
                  <a:pt x="3707" y="2513"/>
                </a:cubicBezTo>
                <a:cubicBezTo>
                  <a:pt x="3714" y="3076"/>
                  <a:pt x="3714" y="3076"/>
                  <a:pt x="3714" y="3076"/>
                </a:cubicBezTo>
                <a:cubicBezTo>
                  <a:pt x="3432" y="3076"/>
                  <a:pt x="3432" y="3076"/>
                  <a:pt x="3432" y="3076"/>
                </a:cubicBezTo>
                <a:cubicBezTo>
                  <a:pt x="3432" y="2481"/>
                  <a:pt x="3432" y="2481"/>
                  <a:pt x="3432" y="2481"/>
                </a:cubicBezTo>
                <a:cubicBezTo>
                  <a:pt x="3432" y="2481"/>
                  <a:pt x="3414" y="2105"/>
                  <a:pt x="3654" y="2105"/>
                </a:cubicBezTo>
                <a:cubicBezTo>
                  <a:pt x="4292" y="2105"/>
                  <a:pt x="4292" y="2105"/>
                  <a:pt x="4292" y="2105"/>
                </a:cubicBezTo>
                <a:cubicBezTo>
                  <a:pt x="4292" y="1622"/>
                  <a:pt x="4292" y="1622"/>
                  <a:pt x="4292" y="1622"/>
                </a:cubicBezTo>
                <a:cubicBezTo>
                  <a:pt x="4292" y="1622"/>
                  <a:pt x="4281" y="1497"/>
                  <a:pt x="4139" y="1586"/>
                </a:cubicBezTo>
                <a:cubicBezTo>
                  <a:pt x="4005" y="1670"/>
                  <a:pt x="4005" y="1670"/>
                  <a:pt x="4005" y="1670"/>
                </a:cubicBezTo>
                <a:cubicBezTo>
                  <a:pt x="3568" y="1670"/>
                  <a:pt x="3568" y="1670"/>
                  <a:pt x="3568" y="1670"/>
                </a:cubicBezTo>
                <a:cubicBezTo>
                  <a:pt x="3568" y="1884"/>
                  <a:pt x="3568" y="1884"/>
                  <a:pt x="3568" y="1884"/>
                </a:cubicBezTo>
                <a:cubicBezTo>
                  <a:pt x="3044" y="1884"/>
                  <a:pt x="3044" y="1884"/>
                  <a:pt x="3044" y="1884"/>
                </a:cubicBezTo>
                <a:cubicBezTo>
                  <a:pt x="3044" y="3421"/>
                  <a:pt x="3044" y="3421"/>
                  <a:pt x="3044" y="3421"/>
                </a:cubicBezTo>
                <a:cubicBezTo>
                  <a:pt x="2084" y="3421"/>
                  <a:pt x="2084" y="3421"/>
                  <a:pt x="2084" y="3421"/>
                </a:cubicBezTo>
                <a:cubicBezTo>
                  <a:pt x="2084" y="1884"/>
                  <a:pt x="2084" y="1884"/>
                  <a:pt x="2084" y="1884"/>
                </a:cubicBezTo>
                <a:cubicBezTo>
                  <a:pt x="1560" y="1884"/>
                  <a:pt x="1560" y="1884"/>
                  <a:pt x="1560" y="1884"/>
                </a:cubicBezTo>
                <a:cubicBezTo>
                  <a:pt x="1560" y="1670"/>
                  <a:pt x="1560" y="1670"/>
                  <a:pt x="1560" y="1670"/>
                </a:cubicBezTo>
                <a:cubicBezTo>
                  <a:pt x="1123" y="1670"/>
                  <a:pt x="1123" y="1670"/>
                  <a:pt x="1123" y="1670"/>
                </a:cubicBezTo>
                <a:cubicBezTo>
                  <a:pt x="989" y="1586"/>
                  <a:pt x="989" y="1586"/>
                  <a:pt x="989" y="1586"/>
                </a:cubicBezTo>
                <a:cubicBezTo>
                  <a:pt x="847" y="1497"/>
                  <a:pt x="836" y="1622"/>
                  <a:pt x="836" y="1622"/>
                </a:cubicBezTo>
                <a:cubicBezTo>
                  <a:pt x="836" y="2105"/>
                  <a:pt x="836" y="2105"/>
                  <a:pt x="836" y="2105"/>
                </a:cubicBezTo>
                <a:cubicBezTo>
                  <a:pt x="1474" y="2105"/>
                  <a:pt x="1474" y="2105"/>
                  <a:pt x="1474" y="2105"/>
                </a:cubicBezTo>
                <a:cubicBezTo>
                  <a:pt x="1713" y="2105"/>
                  <a:pt x="1696" y="2481"/>
                  <a:pt x="1696" y="2481"/>
                </a:cubicBezTo>
                <a:cubicBezTo>
                  <a:pt x="1696" y="3076"/>
                  <a:pt x="1696" y="3076"/>
                  <a:pt x="1696" y="3076"/>
                </a:cubicBezTo>
                <a:cubicBezTo>
                  <a:pt x="1413" y="3076"/>
                  <a:pt x="1413" y="3076"/>
                  <a:pt x="1413" y="3076"/>
                </a:cubicBezTo>
                <a:cubicBezTo>
                  <a:pt x="1420" y="2513"/>
                  <a:pt x="1420" y="2513"/>
                  <a:pt x="1420" y="2513"/>
                </a:cubicBezTo>
                <a:cubicBezTo>
                  <a:pt x="1411" y="2382"/>
                  <a:pt x="1189" y="2398"/>
                  <a:pt x="1087" y="2398"/>
                </a:cubicBezTo>
                <a:cubicBezTo>
                  <a:pt x="406" y="2398"/>
                  <a:pt x="406" y="2398"/>
                  <a:pt x="406" y="2398"/>
                </a:cubicBezTo>
                <a:cubicBezTo>
                  <a:pt x="406" y="1601"/>
                  <a:pt x="406" y="1601"/>
                  <a:pt x="406" y="1601"/>
                </a:cubicBezTo>
                <a:cubicBezTo>
                  <a:pt x="406" y="1351"/>
                  <a:pt x="618" y="915"/>
                  <a:pt x="750" y="745"/>
                </a:cubicBezTo>
                <a:cubicBezTo>
                  <a:pt x="750" y="745"/>
                  <a:pt x="750" y="745"/>
                  <a:pt x="750" y="745"/>
                </a:cubicBezTo>
                <a:cubicBezTo>
                  <a:pt x="571" y="586"/>
                  <a:pt x="454" y="233"/>
                  <a:pt x="730" y="136"/>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 name="矩形 1"/>
          <p:cNvSpPr/>
          <p:nvPr/>
        </p:nvSpPr>
        <p:spPr>
          <a:xfrm>
            <a:off x="1195614" y="2419682"/>
            <a:ext cx="25527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8443686" y="2419682"/>
            <a:ext cx="2552700" cy="584775"/>
          </a:xfrm>
          <a:prstGeom prst="rect">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866670" y="2512014"/>
            <a:ext cx="1210588"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东方管理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9114742" y="2512014"/>
            <a:ext cx="1210588"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西方管理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1750117" y="3269462"/>
            <a:ext cx="1443693" cy="1289905"/>
          </a:xfrm>
          <a:prstGeom prst="rect">
            <a:avLst/>
          </a:prstGeom>
        </p:spPr>
        <p:txBody>
          <a:bodyPr wrap="square">
            <a:spAutoFit/>
          </a:bodyPr>
          <a:lstStyle/>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以人为本</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以德为先</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人为为人</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9114742" y="3269462"/>
            <a:ext cx="1866900" cy="2120902"/>
          </a:xfrm>
          <a:prstGeom prst="rect">
            <a:avLst/>
          </a:prstGeom>
        </p:spPr>
        <p:txBody>
          <a:bodyPr wrap="square">
            <a:spAutoFit/>
          </a:bodyPr>
          <a:lstStyle/>
          <a:p>
            <a:pP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一、明确性</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二、科学性</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三、规范性</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四、组织系统化</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五、办事效率化</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28309" r="24328"/>
          <a:stretch>
            <a:fillRect/>
          </a:stretch>
        </p:blipFill>
        <p:spPr>
          <a:xfrm>
            <a:off x="1418908" y="1390876"/>
            <a:ext cx="3530875" cy="4973638"/>
          </a:xfrm>
          <a:prstGeom prst="rect">
            <a:avLst/>
          </a:prstGeom>
        </p:spPr>
      </p:pic>
      <p:sp>
        <p:nvSpPr>
          <p:cNvPr id="24" name="矩形 23"/>
          <p:cNvSpPr/>
          <p:nvPr/>
        </p:nvSpPr>
        <p:spPr>
          <a:xfrm>
            <a:off x="1418908" y="1390876"/>
            <a:ext cx="3530875" cy="4973638"/>
          </a:xfrm>
          <a:prstGeom prst="rect">
            <a:avLst/>
          </a:prstGeom>
          <a:solidFill>
            <a:srgbClr val="01206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151086" y="1767114"/>
            <a:ext cx="2641600" cy="495300"/>
          </a:xfrm>
          <a:prstGeom prst="rect">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278086" y="1830098"/>
            <a:ext cx="202972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企业</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HSE</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管理模式</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7029755" y="1830098"/>
            <a:ext cx="2953053" cy="369332"/>
          </a:xfrm>
          <a:prstGeom prst="rect">
            <a:avLst/>
          </a:prstGeom>
        </p:spPr>
        <p:txBody>
          <a:bodyPr wrap="squar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职业健康</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H</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S</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，环境</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E</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4151086" y="2737181"/>
            <a:ext cx="2641600" cy="495300"/>
          </a:xfrm>
          <a:prstGeom prst="rect">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矩形 11"/>
          <p:cNvSpPr/>
          <p:nvPr/>
        </p:nvSpPr>
        <p:spPr>
          <a:xfrm>
            <a:off x="4278086" y="2778437"/>
            <a:ext cx="2492990"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职业卫生安全管理体系</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7029755" y="2809859"/>
            <a:ext cx="1079142" cy="369332"/>
          </a:xfrm>
          <a:prstGeom prst="rect">
            <a:avLst/>
          </a:prstGeom>
        </p:spPr>
        <p:txBody>
          <a:bodyPr wrap="square">
            <a:spAutoFit/>
          </a:bodyPr>
          <a:lstStyle/>
          <a:p>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OHSMS</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4151086" y="3707248"/>
            <a:ext cx="2641600" cy="495300"/>
          </a:xfrm>
          <a:prstGeom prst="rect">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矩形 14"/>
          <p:cNvSpPr/>
          <p:nvPr/>
        </p:nvSpPr>
        <p:spPr>
          <a:xfrm>
            <a:off x="4151086" y="4677315"/>
            <a:ext cx="2641600" cy="495300"/>
          </a:xfrm>
          <a:prstGeom prst="rect">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矩形 15"/>
          <p:cNvSpPr/>
          <p:nvPr/>
        </p:nvSpPr>
        <p:spPr>
          <a:xfrm>
            <a:off x="4151086" y="5645819"/>
            <a:ext cx="2641600" cy="495300"/>
          </a:xfrm>
          <a:prstGeom prst="rect">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矩形 16"/>
          <p:cNvSpPr/>
          <p:nvPr/>
        </p:nvSpPr>
        <p:spPr>
          <a:xfrm>
            <a:off x="4278086" y="3770232"/>
            <a:ext cx="1800493" cy="369332"/>
          </a:xfrm>
          <a:prstGeom prst="rect">
            <a:avLst/>
          </a:prstGeom>
        </p:spPr>
        <p:txBody>
          <a:bodyPr wrap="none">
            <a:spAutoFit/>
          </a:bodyPr>
          <a:lstStyle/>
          <a:p>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零”思维模式</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7029755" y="3780482"/>
            <a:ext cx="2723823" cy="369332"/>
          </a:xfrm>
          <a:prstGeom prst="rect">
            <a:avLst/>
          </a:prstGeom>
        </p:spPr>
        <p:txBody>
          <a:bodyPr wrap="squar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零事故、零伤害、零损失</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4278086" y="4749498"/>
            <a:ext cx="1757212" cy="369332"/>
          </a:xfrm>
          <a:prstGeom prst="rect">
            <a:avLst/>
          </a:prstGeom>
        </p:spPr>
        <p:txBody>
          <a:bodyPr wrap="none">
            <a:spAutoFit/>
          </a:bodyPr>
          <a:lstStyle/>
          <a:p>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QHSE</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管理体系</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7029755" y="4740299"/>
            <a:ext cx="2723823" cy="369332"/>
          </a:xfrm>
          <a:prstGeom prst="rect">
            <a:avLst/>
          </a:prstGeom>
        </p:spPr>
        <p:txBody>
          <a:bodyPr wrap="squar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质量、健康、安全和环境</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4272098" y="5708803"/>
            <a:ext cx="928459" cy="369332"/>
          </a:xfrm>
          <a:prstGeom prst="rect">
            <a:avLst/>
          </a:prstGeom>
        </p:spPr>
        <p:txBody>
          <a:bodyPr wrap="none">
            <a:spAutoFit/>
          </a:bodyPr>
          <a:lstStyle/>
          <a:p>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6S</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管理</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7029755" y="5700116"/>
            <a:ext cx="4108817" cy="369332"/>
          </a:xfrm>
          <a:prstGeom prst="rect">
            <a:avLst/>
          </a:prstGeom>
        </p:spPr>
        <p:txBody>
          <a:bodyPr wrap="squar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整理、整顿、清扫、清洁、素养、安全</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2545598" y="3179191"/>
            <a:ext cx="748923" cy="1446550"/>
          </a:xfrm>
          <a:prstGeom prst="rect">
            <a:avLst/>
          </a:prstGeom>
        </p:spPr>
        <p:txBody>
          <a:bodyPr wrap="none">
            <a:spAutoFit/>
          </a:bodyPr>
          <a:lstStyle/>
          <a:p>
            <a:r>
              <a:rPr lang="zh-CN" altLang="en-US" sz="4400" b="1" dirty="0">
                <a:solidFill>
                  <a:schemeClr val="bg1"/>
                </a:solidFill>
                <a:latin typeface="楷体_GB2312" pitchFamily="49" charset="-122"/>
                <a:ea typeface="楷体_GB2312" pitchFamily="49" charset="-122"/>
              </a:rPr>
              <a:t>国</a:t>
            </a:r>
            <a:endParaRPr lang="en-US" altLang="zh-CN" sz="4400" b="1" dirty="0">
              <a:solidFill>
                <a:schemeClr val="bg1"/>
              </a:solidFill>
              <a:latin typeface="楷体_GB2312" pitchFamily="49" charset="-122"/>
              <a:ea typeface="楷体_GB2312" pitchFamily="49" charset="-122"/>
            </a:endParaRPr>
          </a:p>
          <a:p>
            <a:r>
              <a:rPr lang="zh-CN" altLang="en-US" sz="4400" b="1" dirty="0">
                <a:solidFill>
                  <a:schemeClr val="bg1"/>
                </a:solidFill>
                <a:latin typeface="楷体_GB2312" pitchFamily="49" charset="-122"/>
                <a:ea typeface="楷体_GB2312" pitchFamily="49" charset="-122"/>
              </a:rPr>
              <a:t>外</a:t>
            </a:r>
            <a:endParaRPr lang="zh-CN" altLang="en-US" sz="4400" b="1" dirty="0">
              <a:solidFill>
                <a:schemeClr val="bg1"/>
              </a:solidFill>
            </a:endParaRPr>
          </a:p>
        </p:txBody>
      </p:sp>
      <p:sp>
        <p:nvSpPr>
          <p:cNvPr id="25" name="矩形 24"/>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11163" r="9317" b="6251"/>
          <a:stretch>
            <a:fillRect/>
          </a:stretch>
        </p:blipFill>
        <p:spPr>
          <a:xfrm>
            <a:off x="0" y="2305979"/>
            <a:ext cx="3817257" cy="3001680"/>
          </a:xfrm>
          <a:prstGeom prst="rect">
            <a:avLst/>
          </a:prstGeom>
        </p:spPr>
      </p:pic>
      <p:sp>
        <p:nvSpPr>
          <p:cNvPr id="8" name="椭圆 7"/>
          <p:cNvSpPr/>
          <p:nvPr/>
        </p:nvSpPr>
        <p:spPr>
          <a:xfrm>
            <a:off x="3048000" y="2948193"/>
            <a:ext cx="1538514" cy="1538514"/>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225900" y="3126093"/>
            <a:ext cx="1182713" cy="1182713"/>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3272970" y="3486616"/>
            <a:ext cx="1088572" cy="461665"/>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国内</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1" name="Rectangle 2"/>
          <p:cNvSpPr>
            <a:spLocks noChangeArrowheads="1"/>
          </p:cNvSpPr>
          <p:nvPr/>
        </p:nvSpPr>
        <p:spPr bwMode="auto">
          <a:xfrm>
            <a:off x="4924260" y="2272724"/>
            <a:ext cx="3088141" cy="400752"/>
          </a:xfrm>
          <a:prstGeom prst="rect">
            <a:avLst/>
          </a:prstGeom>
          <a:noFill/>
          <a:ln w="9525">
            <a:noFill/>
            <a:miter lim="800000"/>
          </a:ln>
          <a:effectLst/>
        </p:spPr>
        <p:txBody>
          <a:bodyPr wrap="square" lIns="92075" tIns="46038" rIns="92075" bIns="46038" anchor="ctr">
            <a:spAutoFit/>
          </a:bodyPr>
          <a:lstStyle/>
          <a:p>
            <a:pPr>
              <a:defRPr/>
            </a:pPr>
            <a:r>
              <a:rPr lang="zh-CN" altLang="en-US" sz="2000" b="1" dirty="0">
                <a:solidFill>
                  <a:srgbClr val="012061"/>
                </a:solidFill>
                <a:latin typeface="微软雅黑" panose="020B0503020204020204" pitchFamily="34" charset="-122"/>
                <a:ea typeface="微软雅黑" panose="020B0503020204020204" pitchFamily="34" charset="-122"/>
              </a:rPr>
              <a:t>宝钢 “ </a:t>
            </a:r>
            <a:r>
              <a:rPr lang="en-US" altLang="zh-CN" sz="2000" b="1" dirty="0">
                <a:solidFill>
                  <a:srgbClr val="012061"/>
                </a:solidFill>
                <a:latin typeface="微软雅黑" panose="020B0503020204020204" pitchFamily="34" charset="-122"/>
                <a:ea typeface="微软雅黑" panose="020B0503020204020204" pitchFamily="34" charset="-122"/>
              </a:rPr>
              <a:t>12345 ”</a:t>
            </a:r>
            <a:r>
              <a:rPr lang="zh-CN" altLang="en-US" sz="2000" b="1" dirty="0">
                <a:solidFill>
                  <a:srgbClr val="012061"/>
                </a:solidFill>
                <a:latin typeface="微软雅黑" panose="020B0503020204020204" pitchFamily="34" charset="-122"/>
                <a:ea typeface="微软雅黑" panose="020B0503020204020204" pitchFamily="34" charset="-122"/>
              </a:rPr>
              <a:t>模式</a:t>
            </a:r>
            <a:endParaRPr lang="zh-CN" altLang="en-US" sz="2000" b="1" dirty="0">
              <a:solidFill>
                <a:srgbClr val="012061"/>
              </a:solidFill>
              <a:latin typeface="微软雅黑" panose="020B0503020204020204" pitchFamily="34" charset="-122"/>
              <a:ea typeface="微软雅黑" panose="020B0503020204020204" pitchFamily="34" charset="-122"/>
            </a:endParaRPr>
          </a:p>
        </p:txBody>
      </p:sp>
      <p:sp>
        <p:nvSpPr>
          <p:cNvPr id="12" name="矩形 11"/>
          <p:cNvSpPr/>
          <p:nvPr/>
        </p:nvSpPr>
        <p:spPr>
          <a:xfrm>
            <a:off x="4924259" y="2673476"/>
            <a:ext cx="6512997" cy="2634183"/>
          </a:xfrm>
          <a:prstGeom prst="rect">
            <a:avLst/>
          </a:prstGeom>
        </p:spPr>
        <p:txBody>
          <a:bodyPr wrap="square">
            <a:spAutoFit/>
          </a:bodyPr>
          <a:lstStyle/>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一流目标即事故数为零；</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二根支柱即以生产线自主安全管理，安全生产质量一体化管理为支柱；</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三个基础即以安全标准化作业、作业长为中心的班组建设、设备点检定修为基础；</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“四全”管理即全员、全面、全过程、全方位的管理；</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五项对策即综合安全管理、安全检查、危险源评价与检测、安全信息网络、现代化管理方法。</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8100" y="215325"/>
            <a:ext cx="1826141"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安全管理</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48766" r="4792"/>
          <a:stretch>
            <a:fillRect/>
          </a:stretch>
        </p:blipFill>
        <p:spPr>
          <a:xfrm>
            <a:off x="-9193" y="917004"/>
            <a:ext cx="4136693" cy="5940996"/>
          </a:xfrm>
          <a:prstGeom prst="rect">
            <a:avLst/>
          </a:prstGeom>
        </p:spPr>
      </p:pic>
      <p:sp>
        <p:nvSpPr>
          <p:cNvPr id="9" name="矩形 8"/>
          <p:cNvSpPr/>
          <p:nvPr/>
        </p:nvSpPr>
        <p:spPr>
          <a:xfrm>
            <a:off x="0" y="1209104"/>
            <a:ext cx="12192000" cy="1394396"/>
          </a:xfrm>
          <a:prstGeom prst="rect">
            <a:avLst/>
          </a:prstGeom>
          <a:solidFill>
            <a:srgbClr val="01206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035552" y="1469098"/>
            <a:ext cx="6057900" cy="874407"/>
          </a:xfrm>
          <a:prstGeom prst="rect">
            <a:avLst/>
          </a:prstGeom>
        </p:spPr>
        <p:txBody>
          <a:bodyPr wrap="square">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安全管理是管理者对安全生产进行的计划、组织、指挥、协调和控制的一系列活动。</a:t>
            </a:r>
            <a:endPar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矩形 9"/>
          <p:cNvSpPr/>
          <p:nvPr/>
        </p:nvSpPr>
        <p:spPr>
          <a:xfrm>
            <a:off x="4413248" y="2959101"/>
            <a:ext cx="2774952" cy="469899"/>
          </a:xfrm>
          <a:prstGeom prst="rect">
            <a:avLst/>
          </a:prstGeom>
          <a:solidFill>
            <a:srgbClr val="2F569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554229" y="3009384"/>
            <a:ext cx="2492990"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安全管理是一门学学科</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4413248" y="3517899"/>
            <a:ext cx="6877052" cy="338554"/>
          </a:xfrm>
          <a:prstGeom prst="rect">
            <a:avLst/>
          </a:prstGeom>
        </p:spPr>
        <p:txBody>
          <a:bodyPr wrap="square">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运用现代管理科学的理论、原理和方法，探讨、揭示安全管理活动的规律</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矩形 12"/>
          <p:cNvSpPr/>
          <p:nvPr/>
        </p:nvSpPr>
        <p:spPr>
          <a:xfrm>
            <a:off x="7329181" y="2987198"/>
            <a:ext cx="4108817" cy="413703"/>
          </a:xfrm>
          <a:prstGeom prst="rect">
            <a:avLst/>
          </a:prstGeom>
        </p:spPr>
        <p:txBody>
          <a:bodyPr wrap="none">
            <a:spAutoFit/>
          </a:bodyPr>
          <a:lstStyle/>
          <a:p>
            <a:pPr>
              <a:lnSpc>
                <a:spcPct val="125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是研究安全管理活动规律的一门科学。</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矩形 13"/>
          <p:cNvSpPr/>
          <p:nvPr/>
        </p:nvSpPr>
        <p:spPr>
          <a:xfrm>
            <a:off x="4413248" y="4084220"/>
            <a:ext cx="2774952" cy="469899"/>
          </a:xfrm>
          <a:prstGeom prst="rect">
            <a:avLst/>
          </a:prstGeom>
          <a:solidFill>
            <a:srgbClr val="2F569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554229" y="4133988"/>
            <a:ext cx="1569660"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安全管理对象</a:t>
            </a:r>
            <a:endPar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nvSpPr>
        <p:spPr>
          <a:xfrm>
            <a:off x="4413248" y="4671681"/>
            <a:ext cx="5116819" cy="338554"/>
          </a:xfrm>
          <a:prstGeom prst="rect">
            <a:avLst/>
          </a:prstGeom>
        </p:spPr>
        <p:txBody>
          <a:bodyPr wrap="square">
            <a:spAutoFit/>
          </a:bodyPr>
          <a:lstStyle/>
          <a:p>
            <a:pPr algn="just"/>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安全管理不是管隐患，更不是管事故；是管风险。</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矩形 16"/>
          <p:cNvSpPr/>
          <p:nvPr/>
        </p:nvSpPr>
        <p:spPr>
          <a:xfrm>
            <a:off x="4413248" y="5209341"/>
            <a:ext cx="2774952" cy="469899"/>
          </a:xfrm>
          <a:prstGeom prst="rect">
            <a:avLst/>
          </a:prstGeom>
          <a:solidFill>
            <a:srgbClr val="2F569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554229" y="5259624"/>
            <a:ext cx="2262158"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安全管理的基本任务</a:t>
            </a:r>
            <a:endParaRPr lang="zh-CN" altLang="en-US"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矩形 18"/>
          <p:cNvSpPr/>
          <p:nvPr/>
        </p:nvSpPr>
        <p:spPr>
          <a:xfrm>
            <a:off x="4416422" y="5693763"/>
            <a:ext cx="6873878" cy="1021433"/>
          </a:xfrm>
          <a:prstGeom prst="rect">
            <a:avLst/>
          </a:prstGeom>
        </p:spPr>
        <p:txBody>
          <a:bodyPr wrap="square">
            <a:spAutoFit/>
          </a:bodyPr>
          <a:lstStyle/>
          <a:p>
            <a:pPr algn="just">
              <a:lnSpc>
                <a:spcPct val="13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是运用现代管理科学的理论和原理，探讨、揭示安全管理活动的规律，建立健全安全管理机构体制和安全管理的科学方法。以达到提高管理效益、实现安全生产的目的。</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1163" r="9317" b="6251"/>
          <a:stretch>
            <a:fillRect/>
          </a:stretch>
        </p:blipFill>
        <p:spPr>
          <a:xfrm>
            <a:off x="0" y="2305979"/>
            <a:ext cx="3817257" cy="3001680"/>
          </a:xfrm>
          <a:prstGeom prst="rect">
            <a:avLst/>
          </a:prstGeom>
        </p:spPr>
      </p:pic>
      <p:sp>
        <p:nvSpPr>
          <p:cNvPr id="5" name="椭圆 4"/>
          <p:cNvSpPr/>
          <p:nvPr/>
        </p:nvSpPr>
        <p:spPr>
          <a:xfrm>
            <a:off x="3048000" y="2948193"/>
            <a:ext cx="1538514" cy="1538514"/>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3225900" y="3126093"/>
            <a:ext cx="1182713" cy="1182713"/>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272970" y="3486616"/>
            <a:ext cx="1088572" cy="461665"/>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国内</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 name="直角三角形 7"/>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865125" y="2748138"/>
            <a:ext cx="4267515" cy="400110"/>
          </a:xfrm>
          <a:prstGeom prst="rect">
            <a:avLst/>
          </a:prstGeom>
          <a:noFill/>
          <a:ln w="9525">
            <a:noFill/>
            <a:miter lim="800000"/>
          </a:ln>
          <a:effectLst/>
        </p:spPr>
        <p:txBody>
          <a:bodyPr wrap="square" lIns="92075" tIns="46038" rIns="92075" bIns="46038" anchor="ctr">
            <a:spAutoFit/>
          </a:bodyPr>
          <a:lstStyle/>
          <a:p>
            <a:r>
              <a:rPr lang="zh-CN" altLang="en-US" sz="2000" b="1" dirty="0">
                <a:solidFill>
                  <a:srgbClr val="012061"/>
                </a:solidFill>
                <a:latin typeface="微软雅黑" panose="020B0503020204020204" pitchFamily="34" charset="-122"/>
                <a:ea typeface="微软雅黑" panose="020B0503020204020204" pitchFamily="34" charset="-122"/>
              </a:rPr>
              <a:t>葛洲坝电厂 “</a:t>
            </a:r>
            <a:r>
              <a:rPr lang="en-US" altLang="zh-CN" sz="2000" b="1" dirty="0">
                <a:solidFill>
                  <a:srgbClr val="012061"/>
                </a:solidFill>
                <a:latin typeface="微软雅黑" panose="020B0503020204020204" pitchFamily="34" charset="-122"/>
                <a:ea typeface="微软雅黑" panose="020B0503020204020204" pitchFamily="34" charset="-122"/>
              </a:rPr>
              <a:t>0</a:t>
            </a:r>
            <a:r>
              <a:rPr lang="zh-CN" altLang="en-US" sz="2000" b="1" dirty="0">
                <a:solidFill>
                  <a:srgbClr val="012061"/>
                </a:solidFill>
                <a:latin typeface="微软雅黑" panose="020B0503020204020204" pitchFamily="34" charset="-122"/>
                <a:ea typeface="微软雅黑" panose="020B0503020204020204" pitchFamily="34" charset="-122"/>
              </a:rPr>
              <a:t>一四”安全管理模式</a:t>
            </a:r>
            <a:endParaRPr lang="zh-CN" altLang="en-US" sz="2000" b="1" dirty="0">
              <a:solidFill>
                <a:srgbClr val="012061"/>
              </a:solidFill>
              <a:latin typeface="微软雅黑" panose="020B0503020204020204" pitchFamily="34" charset="-122"/>
              <a:ea typeface="微软雅黑" panose="020B0503020204020204" pitchFamily="34" charset="-122"/>
            </a:endParaRPr>
          </a:p>
        </p:txBody>
      </p:sp>
      <p:sp>
        <p:nvSpPr>
          <p:cNvPr id="11" name="矩形 10"/>
          <p:cNvSpPr/>
          <p:nvPr/>
        </p:nvSpPr>
        <p:spPr>
          <a:xfrm>
            <a:off x="4865125" y="3395034"/>
            <a:ext cx="6096000" cy="1202830"/>
          </a:xfrm>
          <a:prstGeom prst="rect">
            <a:avLst/>
          </a:prstGeom>
        </p:spPr>
        <p:txBody>
          <a:bodyPr wrap="square">
            <a:spAutoFit/>
          </a:bodyPr>
          <a:lstStyle/>
          <a:p>
            <a:pPr>
              <a:lnSpc>
                <a:spcPct val="15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，以</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事故为目标（</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事故）；</a:t>
            </a:r>
            <a:b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b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“一”，以一把手为核心的安全生产责任制作保证（一把手）；</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“四”，以严防、严管、严查、严教为手段（四严）。</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1163" r="9317" b="6251"/>
          <a:stretch>
            <a:fillRect/>
          </a:stretch>
        </p:blipFill>
        <p:spPr>
          <a:xfrm>
            <a:off x="0" y="2305979"/>
            <a:ext cx="3817257" cy="3001680"/>
          </a:xfrm>
          <a:prstGeom prst="rect">
            <a:avLst/>
          </a:prstGeom>
        </p:spPr>
      </p:pic>
      <p:sp>
        <p:nvSpPr>
          <p:cNvPr id="5" name="椭圆 4"/>
          <p:cNvSpPr/>
          <p:nvPr/>
        </p:nvSpPr>
        <p:spPr>
          <a:xfrm>
            <a:off x="3048000" y="2948193"/>
            <a:ext cx="1538514" cy="1538514"/>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3225900" y="3126093"/>
            <a:ext cx="1182713" cy="1182713"/>
          </a:xfrm>
          <a:prstGeom prst="ellips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272970" y="3486616"/>
            <a:ext cx="1088572" cy="461665"/>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国内</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 name="直角三角形 7"/>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062338" y="2481758"/>
            <a:ext cx="3974165" cy="400110"/>
          </a:xfrm>
          <a:prstGeom prst="rect">
            <a:avLst/>
          </a:prstGeom>
          <a:noFill/>
          <a:ln w="9525">
            <a:noFill/>
            <a:miter lim="800000"/>
          </a:ln>
          <a:effectLst/>
        </p:spPr>
        <p:txBody>
          <a:bodyPr wrap="square" lIns="92075" tIns="46038" rIns="92075" bIns="46038" anchor="ctr">
            <a:spAutoFit/>
          </a:bodyPr>
          <a:lstStyle/>
          <a:p>
            <a:r>
              <a:rPr lang="zh-CN" altLang="en-US" sz="2000" b="1" dirty="0">
                <a:solidFill>
                  <a:srgbClr val="012061"/>
                </a:solidFill>
                <a:latin typeface="微软雅黑" panose="020B0503020204020204" pitchFamily="34" charset="-122"/>
                <a:ea typeface="微软雅黑" panose="020B0503020204020204" pitchFamily="34" charset="-122"/>
              </a:rPr>
              <a:t>鞍钢集团 “</a:t>
            </a:r>
            <a:r>
              <a:rPr lang="en-US" altLang="zh-CN" sz="2000" b="1" dirty="0">
                <a:solidFill>
                  <a:srgbClr val="012061"/>
                </a:solidFill>
                <a:latin typeface="微软雅黑" panose="020B0503020204020204" pitchFamily="34" charset="-122"/>
                <a:ea typeface="微软雅黑" panose="020B0503020204020204" pitchFamily="34" charset="-122"/>
              </a:rPr>
              <a:t>0123”</a:t>
            </a:r>
            <a:r>
              <a:rPr lang="zh-CN" altLang="en-US" sz="2000" b="1" dirty="0">
                <a:solidFill>
                  <a:srgbClr val="012061"/>
                </a:solidFill>
                <a:latin typeface="微软雅黑" panose="020B0503020204020204" pitchFamily="34" charset="-122"/>
                <a:ea typeface="微软雅黑" panose="020B0503020204020204" pitchFamily="34" charset="-122"/>
              </a:rPr>
              <a:t>安全管理模式</a:t>
            </a:r>
            <a:endParaRPr lang="zh-CN" altLang="en-US" sz="2000" b="1" dirty="0">
              <a:solidFill>
                <a:srgbClr val="012061"/>
              </a:solidFill>
              <a:latin typeface="微软雅黑" panose="020B0503020204020204" pitchFamily="34" charset="-122"/>
              <a:ea typeface="微软雅黑" panose="020B0503020204020204" pitchFamily="34" charset="-122"/>
            </a:endParaRPr>
          </a:p>
        </p:txBody>
      </p:sp>
      <p:sp>
        <p:nvSpPr>
          <p:cNvPr id="3" name="矩形 2"/>
          <p:cNvSpPr/>
          <p:nvPr/>
        </p:nvSpPr>
        <p:spPr>
          <a:xfrm>
            <a:off x="5062338" y="2948193"/>
            <a:ext cx="5707262" cy="2264851"/>
          </a:xfrm>
          <a:prstGeom prst="rect">
            <a:avLst/>
          </a:prstGeom>
        </p:spPr>
        <p:txBody>
          <a:bodyPr wrap="square">
            <a:spAutoFit/>
          </a:bodyPr>
          <a:lstStyle/>
          <a:p>
            <a:pPr algn="just">
              <a:lnSpc>
                <a:spcPct val="15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，以人身死亡事故是零为目标；</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，以一把手负责制为核心的安全生产责任制为保证；</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，以标准化作业、安全标准化班组建设（简称“双标”）为基础；</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，以全员教育、全面管理、全线预防（简称“三全”）为对策。</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p:cNvGrpSpPr/>
          <p:nvPr/>
        </p:nvGrpSpPr>
        <p:grpSpPr bwMode="auto">
          <a:xfrm>
            <a:off x="2825750" y="1265129"/>
            <a:ext cx="6540500" cy="5297564"/>
            <a:chOff x="884" y="396"/>
            <a:chExt cx="4149" cy="3522"/>
          </a:xfrm>
        </p:grpSpPr>
        <p:grpSp>
          <p:nvGrpSpPr>
            <p:cNvPr id="5" name="Group 35"/>
            <p:cNvGrpSpPr/>
            <p:nvPr/>
          </p:nvGrpSpPr>
          <p:grpSpPr bwMode="auto">
            <a:xfrm>
              <a:off x="884" y="396"/>
              <a:ext cx="4149" cy="3522"/>
              <a:chOff x="884" y="396"/>
              <a:chExt cx="4149" cy="3522"/>
            </a:xfrm>
          </p:grpSpPr>
          <p:pic>
            <p:nvPicPr>
              <p:cNvPr id="10" name="Picture 2" descr="22-element-gears-editabl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4" y="412"/>
                <a:ext cx="4136" cy="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rot="-647818">
                <a:off x="4208" y="1124"/>
                <a:ext cx="75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承包商安全管理</a:t>
                </a:r>
                <a:endParaRPr lang="zh-CN" altLang="en-US" sz="1400" b="1">
                  <a:solidFill>
                    <a:srgbClr val="000000"/>
                  </a:solidFill>
                  <a:ea typeface="微软雅黑" panose="020B0503020204020204" pitchFamily="34" charset="-122"/>
                </a:endParaRPr>
              </a:p>
            </p:txBody>
          </p:sp>
          <p:sp>
            <p:nvSpPr>
              <p:cNvPr id="12" name="Text Box 4"/>
              <p:cNvSpPr txBox="1">
                <a:spLocks noChangeArrowheads="1"/>
              </p:cNvSpPr>
              <p:nvPr/>
            </p:nvSpPr>
            <p:spPr bwMode="auto">
              <a:xfrm rot="916321">
                <a:off x="2806" y="1186"/>
                <a:ext cx="83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技术变更管理</a:t>
                </a:r>
                <a:endParaRPr lang="zh-CN" altLang="en-US" sz="1400" b="1">
                  <a:solidFill>
                    <a:srgbClr val="000000"/>
                  </a:solidFill>
                  <a:ea typeface="微软雅黑" panose="020B0503020204020204" pitchFamily="34" charset="-122"/>
                </a:endParaRPr>
              </a:p>
            </p:txBody>
          </p:sp>
          <p:sp>
            <p:nvSpPr>
              <p:cNvPr id="13" name="Text Box 5"/>
              <p:cNvSpPr txBox="1">
                <a:spLocks noChangeArrowheads="1"/>
              </p:cNvSpPr>
              <p:nvPr/>
            </p:nvSpPr>
            <p:spPr bwMode="auto">
              <a:xfrm rot="-1103750">
                <a:off x="2813" y="1661"/>
                <a:ext cx="81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dirty="0">
                    <a:solidFill>
                      <a:srgbClr val="000000"/>
                    </a:solidFill>
                    <a:ea typeface="微软雅黑" panose="020B0503020204020204" pitchFamily="34" charset="-122"/>
                  </a:rPr>
                  <a:t>工艺安全信息</a:t>
                </a:r>
                <a:endParaRPr lang="zh-CN" altLang="en-US" sz="1400" b="1" dirty="0">
                  <a:solidFill>
                    <a:srgbClr val="000000"/>
                  </a:solidFill>
                  <a:ea typeface="微软雅黑" panose="020B0503020204020204" pitchFamily="34" charset="-122"/>
                </a:endParaRPr>
              </a:p>
            </p:txBody>
          </p:sp>
          <p:sp>
            <p:nvSpPr>
              <p:cNvPr id="14" name="Text Box 6"/>
              <p:cNvSpPr txBox="1">
                <a:spLocks noChangeArrowheads="1"/>
              </p:cNvSpPr>
              <p:nvPr/>
            </p:nvSpPr>
            <p:spPr bwMode="auto">
              <a:xfrm rot="-1673981">
                <a:off x="2379" y="2154"/>
                <a:ext cx="75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目标、指标与计划</a:t>
                </a:r>
                <a:endParaRPr lang="zh-CN" altLang="en-US" sz="1400" b="1">
                  <a:solidFill>
                    <a:srgbClr val="000000"/>
                  </a:solidFill>
                  <a:ea typeface="微软雅黑" panose="020B0503020204020204" pitchFamily="34" charset="-122"/>
                </a:endParaRPr>
              </a:p>
            </p:txBody>
          </p:sp>
          <p:sp>
            <p:nvSpPr>
              <p:cNvPr id="15" name="Text Box 7"/>
              <p:cNvSpPr txBox="1">
                <a:spLocks noChangeArrowheads="1"/>
              </p:cNvSpPr>
              <p:nvPr/>
            </p:nvSpPr>
            <p:spPr bwMode="auto">
              <a:xfrm rot="241859">
                <a:off x="2506" y="2526"/>
                <a:ext cx="75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程序与执行标准</a:t>
                </a:r>
                <a:endParaRPr lang="zh-CN" altLang="en-US" sz="1400" b="1">
                  <a:solidFill>
                    <a:srgbClr val="000000"/>
                  </a:solidFill>
                  <a:ea typeface="微软雅黑" panose="020B0503020204020204" pitchFamily="34" charset="-122"/>
                </a:endParaRPr>
              </a:p>
            </p:txBody>
          </p:sp>
          <p:sp>
            <p:nvSpPr>
              <p:cNvPr id="16" name="Text Box 8"/>
              <p:cNvSpPr txBox="1">
                <a:spLocks noChangeArrowheads="1"/>
              </p:cNvSpPr>
              <p:nvPr/>
            </p:nvSpPr>
            <p:spPr bwMode="auto">
              <a:xfrm rot="1334632">
                <a:off x="2393" y="3053"/>
                <a:ext cx="75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直线职责</a:t>
                </a:r>
                <a:endParaRPr lang="zh-CN" altLang="en-US" sz="1400" b="1">
                  <a:solidFill>
                    <a:srgbClr val="000000"/>
                  </a:solidFill>
                  <a:ea typeface="微软雅黑" panose="020B0503020204020204" pitchFamily="34" charset="-122"/>
                </a:endParaRPr>
              </a:p>
            </p:txBody>
          </p:sp>
          <p:sp>
            <p:nvSpPr>
              <p:cNvPr id="17" name="Text Box 9"/>
              <p:cNvSpPr txBox="1">
                <a:spLocks noChangeArrowheads="1"/>
              </p:cNvSpPr>
              <p:nvPr/>
            </p:nvSpPr>
            <p:spPr bwMode="auto">
              <a:xfrm rot="1525053">
                <a:off x="967" y="2204"/>
                <a:ext cx="75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审核与观察</a:t>
                </a:r>
                <a:endParaRPr lang="zh-CN" altLang="en-US" sz="1400" b="1">
                  <a:solidFill>
                    <a:srgbClr val="000000"/>
                  </a:solidFill>
                  <a:ea typeface="微软雅黑" panose="020B0503020204020204" pitchFamily="34" charset="-122"/>
                </a:endParaRPr>
              </a:p>
            </p:txBody>
          </p:sp>
          <p:sp>
            <p:nvSpPr>
              <p:cNvPr id="18" name="Text Box 10"/>
              <p:cNvSpPr txBox="1">
                <a:spLocks noChangeArrowheads="1"/>
              </p:cNvSpPr>
              <p:nvPr/>
            </p:nvSpPr>
            <p:spPr bwMode="auto">
              <a:xfrm rot="-144134">
                <a:off x="895" y="2549"/>
                <a:ext cx="75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培训与人员能力开发</a:t>
                </a:r>
                <a:endParaRPr lang="zh-CN" altLang="en-US" sz="1400" b="1">
                  <a:solidFill>
                    <a:srgbClr val="000000"/>
                  </a:solidFill>
                  <a:ea typeface="微软雅黑" panose="020B0503020204020204" pitchFamily="34" charset="-122"/>
                </a:endParaRPr>
              </a:p>
            </p:txBody>
          </p:sp>
          <p:sp>
            <p:nvSpPr>
              <p:cNvPr id="19" name="Text Box 11"/>
              <p:cNvSpPr txBox="1">
                <a:spLocks noChangeArrowheads="1"/>
              </p:cNvSpPr>
              <p:nvPr/>
            </p:nvSpPr>
            <p:spPr bwMode="auto">
              <a:xfrm rot="-1731211">
                <a:off x="960" y="2959"/>
                <a:ext cx="75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有效的双向沟通</a:t>
                </a:r>
                <a:endParaRPr lang="zh-CN" altLang="en-US" sz="1400" b="1">
                  <a:solidFill>
                    <a:srgbClr val="000000"/>
                  </a:solidFill>
                  <a:ea typeface="微软雅黑" panose="020B0503020204020204" pitchFamily="34" charset="-122"/>
                </a:endParaRPr>
              </a:p>
            </p:txBody>
          </p:sp>
          <p:sp>
            <p:nvSpPr>
              <p:cNvPr id="20" name="Text Box 12"/>
              <p:cNvSpPr txBox="1">
                <a:spLocks noChangeArrowheads="1"/>
              </p:cNvSpPr>
              <p:nvPr/>
            </p:nvSpPr>
            <p:spPr bwMode="auto">
              <a:xfrm>
                <a:off x="2005" y="3194"/>
                <a:ext cx="1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安全组织</a:t>
                </a:r>
                <a:endParaRPr lang="zh-CN" altLang="en-US" sz="1400" b="1">
                  <a:solidFill>
                    <a:srgbClr val="000000"/>
                  </a:solidFill>
                  <a:ea typeface="微软雅黑" panose="020B0503020204020204" pitchFamily="34" charset="-122"/>
                </a:endParaRPr>
              </a:p>
            </p:txBody>
          </p:sp>
          <p:sp>
            <p:nvSpPr>
              <p:cNvPr id="21" name="Text Box 13"/>
              <p:cNvSpPr txBox="1">
                <a:spLocks noChangeArrowheads="1"/>
              </p:cNvSpPr>
              <p:nvPr/>
            </p:nvSpPr>
            <p:spPr bwMode="auto">
              <a:xfrm rot="-1659644">
                <a:off x="2322" y="3314"/>
                <a:ext cx="364"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安全专业人员</a:t>
                </a:r>
                <a:endParaRPr lang="zh-CN" altLang="en-US" sz="1400" b="1">
                  <a:solidFill>
                    <a:srgbClr val="000000"/>
                  </a:solidFill>
                  <a:ea typeface="微软雅黑" panose="020B0503020204020204" pitchFamily="34" charset="-122"/>
                </a:endParaRPr>
              </a:p>
            </p:txBody>
          </p:sp>
          <p:sp>
            <p:nvSpPr>
              <p:cNvPr id="22" name="Text Box 14"/>
              <p:cNvSpPr txBox="1">
                <a:spLocks noChangeArrowheads="1"/>
              </p:cNvSpPr>
              <p:nvPr/>
            </p:nvSpPr>
            <p:spPr bwMode="auto">
              <a:xfrm>
                <a:off x="3720" y="396"/>
                <a:ext cx="362"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应急计划与响应</a:t>
                </a:r>
                <a:endParaRPr lang="zh-CN" altLang="en-US" sz="1400" b="1">
                  <a:solidFill>
                    <a:srgbClr val="000000"/>
                  </a:solidFill>
                  <a:ea typeface="微软雅黑" panose="020B0503020204020204" pitchFamily="34" charset="-122"/>
                </a:endParaRPr>
              </a:p>
            </p:txBody>
          </p:sp>
          <p:sp>
            <p:nvSpPr>
              <p:cNvPr id="23" name="Text Box 15"/>
              <p:cNvSpPr txBox="1">
                <a:spLocks noChangeArrowheads="1"/>
              </p:cNvSpPr>
              <p:nvPr/>
            </p:nvSpPr>
            <p:spPr bwMode="auto">
              <a:xfrm rot="-1938845">
                <a:off x="3226" y="553"/>
                <a:ext cx="365"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300" b="1">
                    <a:solidFill>
                      <a:srgbClr val="000000"/>
                    </a:solidFill>
                    <a:ea typeface="微软雅黑" panose="020B0503020204020204" pitchFamily="34" charset="-122"/>
                  </a:rPr>
                  <a:t>工艺危害分析和风险评估</a:t>
                </a:r>
                <a:endParaRPr lang="zh-CN" altLang="en-US" sz="1300" b="1">
                  <a:solidFill>
                    <a:srgbClr val="000000"/>
                  </a:solidFill>
                  <a:ea typeface="微软雅黑" panose="020B0503020204020204" pitchFamily="34" charset="-122"/>
                </a:endParaRPr>
              </a:p>
            </p:txBody>
          </p:sp>
          <p:sp>
            <p:nvSpPr>
              <p:cNvPr id="24" name="Text Box 20"/>
              <p:cNvSpPr txBox="1">
                <a:spLocks noChangeArrowheads="1"/>
              </p:cNvSpPr>
              <p:nvPr/>
            </p:nvSpPr>
            <p:spPr bwMode="auto">
              <a:xfrm rot="1785213">
                <a:off x="1492" y="3214"/>
                <a:ext cx="361"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激励与安全意识</a:t>
                </a:r>
                <a:endParaRPr lang="zh-CN" altLang="en-US" sz="1400" b="1">
                  <a:solidFill>
                    <a:srgbClr val="000000"/>
                  </a:solidFill>
                  <a:ea typeface="微软雅黑" panose="020B0503020204020204" pitchFamily="34" charset="-122"/>
                </a:endParaRPr>
              </a:p>
            </p:txBody>
          </p:sp>
          <p:sp>
            <p:nvSpPr>
              <p:cNvPr id="25" name="Text Box 21"/>
              <p:cNvSpPr txBox="1">
                <a:spLocks noChangeArrowheads="1"/>
              </p:cNvSpPr>
              <p:nvPr/>
            </p:nvSpPr>
            <p:spPr bwMode="auto">
              <a:xfrm rot="2120573">
                <a:off x="3282" y="2015"/>
                <a:ext cx="36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设备变更管理</a:t>
                </a:r>
                <a:endParaRPr lang="zh-CN" altLang="en-US" sz="1400" b="1">
                  <a:solidFill>
                    <a:srgbClr val="000000"/>
                  </a:solidFill>
                  <a:ea typeface="微软雅黑" panose="020B0503020204020204" pitchFamily="34" charset="-122"/>
                </a:endParaRPr>
              </a:p>
            </p:txBody>
          </p:sp>
          <p:sp>
            <p:nvSpPr>
              <p:cNvPr id="26" name="Text Box 22"/>
              <p:cNvSpPr txBox="1">
                <a:spLocks noChangeArrowheads="1"/>
              </p:cNvSpPr>
              <p:nvPr/>
            </p:nvSpPr>
            <p:spPr bwMode="auto">
              <a:xfrm rot="-136865">
                <a:off x="3742" y="2193"/>
                <a:ext cx="36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机械完整性</a:t>
                </a:r>
                <a:endParaRPr lang="zh-CN" altLang="en-US" sz="1400" b="1">
                  <a:solidFill>
                    <a:srgbClr val="000000"/>
                  </a:solidFill>
                  <a:ea typeface="微软雅黑" panose="020B0503020204020204" pitchFamily="34" charset="-122"/>
                </a:endParaRPr>
              </a:p>
            </p:txBody>
          </p:sp>
          <p:sp>
            <p:nvSpPr>
              <p:cNvPr id="27" name="Text Box 23"/>
              <p:cNvSpPr txBox="1">
                <a:spLocks noChangeArrowheads="1"/>
              </p:cNvSpPr>
              <p:nvPr/>
            </p:nvSpPr>
            <p:spPr bwMode="auto">
              <a:xfrm rot="-2082928">
                <a:off x="4203" y="1903"/>
                <a:ext cx="362"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dirty="0">
                    <a:solidFill>
                      <a:srgbClr val="000000"/>
                    </a:solidFill>
                    <a:ea typeface="微软雅黑" panose="020B0503020204020204" pitchFamily="34" charset="-122"/>
                  </a:rPr>
                  <a:t>启动前安全检查</a:t>
                </a:r>
                <a:endParaRPr lang="zh-CN" altLang="en-US" sz="1400" b="1" dirty="0">
                  <a:solidFill>
                    <a:srgbClr val="000000"/>
                  </a:solidFill>
                  <a:ea typeface="微软雅黑" panose="020B0503020204020204" pitchFamily="34" charset="-122"/>
                </a:endParaRPr>
              </a:p>
            </p:txBody>
          </p:sp>
          <p:sp>
            <p:nvSpPr>
              <p:cNvPr id="28" name="Text Box 24"/>
              <p:cNvSpPr txBox="1">
                <a:spLocks noChangeArrowheads="1"/>
              </p:cNvSpPr>
              <p:nvPr/>
            </p:nvSpPr>
            <p:spPr bwMode="auto">
              <a:xfrm rot="993174">
                <a:off x="4275" y="1671"/>
                <a:ext cx="75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质量保证</a:t>
                </a:r>
                <a:endParaRPr lang="zh-CN" altLang="en-US" sz="1400" b="1">
                  <a:solidFill>
                    <a:srgbClr val="000000"/>
                  </a:solidFill>
                  <a:ea typeface="微软雅黑" panose="020B0503020204020204" pitchFamily="34" charset="-122"/>
                </a:endParaRPr>
              </a:p>
            </p:txBody>
          </p:sp>
          <p:sp>
            <p:nvSpPr>
              <p:cNvPr id="29" name="Text Box 25"/>
              <p:cNvSpPr txBox="1">
                <a:spLocks noChangeArrowheads="1"/>
              </p:cNvSpPr>
              <p:nvPr/>
            </p:nvSpPr>
            <p:spPr bwMode="auto">
              <a:xfrm rot="2082038">
                <a:off x="4276" y="579"/>
                <a:ext cx="361"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sz="1400" b="1">
                    <a:solidFill>
                      <a:srgbClr val="000000"/>
                    </a:solidFill>
                    <a:ea typeface="微软雅黑" panose="020B0503020204020204" pitchFamily="34" charset="-122"/>
                  </a:rPr>
                  <a:t>人员变更管理</a:t>
                </a:r>
                <a:endParaRPr lang="zh-CN" altLang="en-US" sz="1400" b="1">
                  <a:solidFill>
                    <a:srgbClr val="000000"/>
                  </a:solidFill>
                  <a:ea typeface="微软雅黑" panose="020B0503020204020204" pitchFamily="34" charset="-122"/>
                </a:endParaRPr>
              </a:p>
            </p:txBody>
          </p:sp>
          <p:sp>
            <p:nvSpPr>
              <p:cNvPr id="30" name="Text Box 26"/>
              <p:cNvSpPr txBox="1">
                <a:spLocks noChangeArrowheads="1"/>
              </p:cNvSpPr>
              <p:nvPr/>
            </p:nvSpPr>
            <p:spPr bwMode="auto">
              <a:xfrm>
                <a:off x="1658" y="2600"/>
                <a:ext cx="75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b="1">
                    <a:solidFill>
                      <a:srgbClr val="000000"/>
                    </a:solidFill>
                    <a:ea typeface="微软雅黑" panose="020B0503020204020204" pitchFamily="34" charset="-122"/>
                  </a:rPr>
                  <a:t>安全文化</a:t>
                </a:r>
                <a:endParaRPr lang="zh-CN" altLang="en-US" b="1">
                  <a:solidFill>
                    <a:srgbClr val="000000"/>
                  </a:solidFill>
                  <a:ea typeface="微软雅黑" panose="020B0503020204020204" pitchFamily="34" charset="-122"/>
                </a:endParaRPr>
              </a:p>
            </p:txBody>
          </p:sp>
          <p:sp>
            <p:nvSpPr>
              <p:cNvPr id="31" name="Text Box 27"/>
              <p:cNvSpPr txBox="1">
                <a:spLocks noChangeArrowheads="1"/>
              </p:cNvSpPr>
              <p:nvPr/>
            </p:nvSpPr>
            <p:spPr bwMode="auto">
              <a:xfrm>
                <a:off x="3460" y="1426"/>
                <a:ext cx="72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r>
                  <a:rPr lang="zh-CN" altLang="en-US" b="1" dirty="0">
                    <a:solidFill>
                      <a:srgbClr val="000000"/>
                    </a:solidFill>
                    <a:ea typeface="微软雅黑" panose="020B0503020204020204" pitchFamily="34" charset="-122"/>
                  </a:rPr>
                  <a:t>风险源</a:t>
                </a:r>
                <a:endParaRPr lang="zh-CN" altLang="en-US" b="1" dirty="0">
                  <a:solidFill>
                    <a:srgbClr val="000000"/>
                  </a:solidFill>
                  <a:ea typeface="微软雅黑" panose="020B0503020204020204" pitchFamily="34" charset="-122"/>
                </a:endParaRPr>
              </a:p>
            </p:txBody>
          </p:sp>
          <p:sp>
            <p:nvSpPr>
              <p:cNvPr id="32" name="Text Box 28"/>
              <p:cNvSpPr txBox="1">
                <a:spLocks noChangeArrowheads="1"/>
              </p:cNvSpPr>
              <p:nvPr/>
            </p:nvSpPr>
            <p:spPr bwMode="auto">
              <a:xfrm>
                <a:off x="2141" y="2267"/>
                <a:ext cx="53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pPr>
                <a:endParaRPr lang="zh-CN" altLang="zh-CN" sz="1400" b="1">
                  <a:solidFill>
                    <a:srgbClr val="000000"/>
                  </a:solidFill>
                  <a:ea typeface="微软雅黑" panose="020B0503020204020204" pitchFamily="34" charset="-122"/>
                </a:endParaRPr>
              </a:p>
            </p:txBody>
          </p:sp>
          <p:sp>
            <p:nvSpPr>
              <p:cNvPr id="33" name="WordArt 29"/>
              <p:cNvSpPr>
                <a:spLocks noChangeArrowheads="1" noChangeShapeType="1" noTextEdit="1"/>
              </p:cNvSpPr>
              <p:nvPr/>
            </p:nvSpPr>
            <p:spPr bwMode="auto">
              <a:xfrm rot="-3908262">
                <a:off x="1556" y="2511"/>
                <a:ext cx="413" cy="170"/>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0800004"/>
                  </a:avLst>
                </a:prstTxWarp>
              </a:bodyPr>
              <a:lstStyle/>
              <a:p>
                <a:pPr algn="dist"/>
                <a:r>
                  <a:rPr lang="zh-CN" altLang="en-US" sz="1400" b="1" kern="10" spc="700">
                    <a:solidFill>
                      <a:srgbClr val="000000"/>
                    </a:solidFill>
                    <a:latin typeface="+mn-ea"/>
                    <a:ea typeface="+mn-ea"/>
                    <a:cs typeface="+mn-ea"/>
                  </a:rPr>
                  <a:t>执 行 力</a:t>
                </a:r>
                <a:endParaRPr lang="zh-CN" altLang="en-US" sz="1400" b="1" kern="10" spc="700">
                  <a:solidFill>
                    <a:srgbClr val="000000"/>
                  </a:solidFill>
                  <a:latin typeface="+mn-ea"/>
                  <a:ea typeface="+mn-ea"/>
                  <a:cs typeface="+mn-ea"/>
                </a:endParaRPr>
              </a:p>
            </p:txBody>
          </p:sp>
          <p:sp>
            <p:nvSpPr>
              <p:cNvPr id="34" name="WordArt 30"/>
              <p:cNvSpPr>
                <a:spLocks noChangeArrowheads="1" noChangeShapeType="1" noTextEdit="1"/>
              </p:cNvSpPr>
              <p:nvPr/>
            </p:nvSpPr>
            <p:spPr bwMode="auto">
              <a:xfrm rot="-292666">
                <a:off x="1978" y="3019"/>
                <a:ext cx="228" cy="150"/>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Down">
                  <a:avLst>
                    <a:gd name="adj" fmla="val 0"/>
                  </a:avLst>
                </a:prstTxWarp>
              </a:bodyPr>
              <a:lstStyle/>
              <a:p>
                <a:pPr algn="dist"/>
                <a:r>
                  <a:rPr lang="zh-CN" altLang="en-US" sz="1400" b="1" kern="10" spc="700">
                    <a:solidFill>
                      <a:srgbClr val="000000"/>
                    </a:solidFill>
                    <a:latin typeface="+mn-ea"/>
                    <a:ea typeface="+mn-ea"/>
                    <a:cs typeface="+mn-ea"/>
                  </a:rPr>
                  <a:t> 组  织</a:t>
                </a:r>
                <a:endParaRPr lang="zh-CN" altLang="en-US" sz="1400" b="1" kern="10" spc="700">
                  <a:solidFill>
                    <a:srgbClr val="000000"/>
                  </a:solidFill>
                  <a:latin typeface="+mn-ea"/>
                  <a:ea typeface="+mn-ea"/>
                  <a:cs typeface="+mn-ea"/>
                </a:endParaRPr>
              </a:p>
            </p:txBody>
          </p:sp>
          <p:sp>
            <p:nvSpPr>
              <p:cNvPr id="35" name="WordArt 31"/>
              <p:cNvSpPr>
                <a:spLocks noChangeArrowheads="1" noChangeShapeType="1" noTextEdit="1"/>
              </p:cNvSpPr>
              <p:nvPr/>
            </p:nvSpPr>
            <p:spPr bwMode="auto">
              <a:xfrm rot="4235038">
                <a:off x="2203" y="2543"/>
                <a:ext cx="414" cy="150"/>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0800004"/>
                  </a:avLst>
                </a:prstTxWarp>
              </a:bodyPr>
              <a:lstStyle/>
              <a:p>
                <a:pPr algn="dist"/>
                <a:r>
                  <a:rPr lang="zh-CN" altLang="en-US" sz="1400" b="1" kern="10" spc="700">
                    <a:solidFill>
                      <a:srgbClr val="000000"/>
                    </a:solidFill>
                    <a:latin typeface="+mn-ea"/>
                    <a:ea typeface="+mn-ea"/>
                    <a:cs typeface="+mn-ea"/>
                  </a:rPr>
                  <a:t>领 导 力</a:t>
                </a:r>
                <a:endParaRPr lang="zh-CN" altLang="en-US" sz="1400" b="1" kern="10" spc="700">
                  <a:solidFill>
                    <a:srgbClr val="000000"/>
                  </a:solidFill>
                  <a:latin typeface="+mn-ea"/>
                  <a:ea typeface="+mn-ea"/>
                  <a:cs typeface="+mn-ea"/>
                </a:endParaRPr>
              </a:p>
            </p:txBody>
          </p:sp>
          <p:sp>
            <p:nvSpPr>
              <p:cNvPr id="36" name="WordArt 32"/>
              <p:cNvSpPr>
                <a:spLocks noChangeArrowheads="1" noChangeShapeType="1" noTextEdit="1"/>
              </p:cNvSpPr>
              <p:nvPr/>
            </p:nvSpPr>
            <p:spPr bwMode="auto">
              <a:xfrm rot="2068465">
                <a:off x="3963" y="1235"/>
                <a:ext cx="222" cy="126"/>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0800004"/>
                  </a:avLst>
                </a:prstTxWarp>
              </a:bodyPr>
              <a:lstStyle/>
              <a:p>
                <a:pPr algn="dist"/>
                <a:r>
                  <a:rPr lang="zh-CN" altLang="en-US" sz="1200" b="1" kern="10" spc="600">
                    <a:solidFill>
                      <a:srgbClr val="000000"/>
                    </a:solidFill>
                    <a:latin typeface="+mn-ea"/>
                    <a:ea typeface="+mn-ea"/>
                    <a:cs typeface="+mn-ea"/>
                  </a:rPr>
                  <a:t>人员</a:t>
                </a:r>
                <a:endParaRPr lang="zh-CN" altLang="en-US" sz="1200" b="1" kern="10" spc="600">
                  <a:solidFill>
                    <a:srgbClr val="000000"/>
                  </a:solidFill>
                  <a:latin typeface="+mn-ea"/>
                  <a:ea typeface="+mn-ea"/>
                  <a:cs typeface="+mn-ea"/>
                </a:endParaRPr>
              </a:p>
            </p:txBody>
          </p:sp>
          <p:sp>
            <p:nvSpPr>
              <p:cNvPr id="37" name="WordArt 33"/>
              <p:cNvSpPr>
                <a:spLocks noChangeArrowheads="1" noChangeShapeType="1" noTextEdit="1"/>
              </p:cNvSpPr>
              <p:nvPr/>
            </p:nvSpPr>
            <p:spPr bwMode="auto">
              <a:xfrm rot="-4069929">
                <a:off x="3542" y="1395"/>
                <a:ext cx="324" cy="198"/>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2409588"/>
                  </a:avLst>
                </a:prstTxWarp>
              </a:bodyPr>
              <a:lstStyle/>
              <a:p>
                <a:pPr algn="dist"/>
                <a:r>
                  <a:rPr lang="zh-CN" altLang="en-US" sz="1600" b="1" kern="10" spc="800">
                    <a:solidFill>
                      <a:srgbClr val="000000"/>
                    </a:solidFill>
                    <a:latin typeface="+mn-ea"/>
                    <a:ea typeface="+mn-ea"/>
                    <a:cs typeface="+mn-ea"/>
                  </a:rPr>
                  <a:t>技术</a:t>
                </a:r>
                <a:endParaRPr lang="zh-CN" altLang="en-US" sz="1600" b="1" kern="10" spc="800">
                  <a:solidFill>
                    <a:srgbClr val="000000"/>
                  </a:solidFill>
                  <a:latin typeface="+mn-ea"/>
                  <a:ea typeface="+mn-ea"/>
                  <a:cs typeface="+mn-ea"/>
                </a:endParaRPr>
              </a:p>
            </p:txBody>
          </p:sp>
          <p:sp>
            <p:nvSpPr>
              <p:cNvPr id="38" name="WordArt 34"/>
              <p:cNvSpPr>
                <a:spLocks noChangeArrowheads="1" noChangeShapeType="1" noTextEdit="1"/>
              </p:cNvSpPr>
              <p:nvPr/>
            </p:nvSpPr>
            <p:spPr bwMode="auto">
              <a:xfrm rot="-359849">
                <a:off x="3854" y="1735"/>
                <a:ext cx="228" cy="150"/>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Down">
                  <a:avLst>
                    <a:gd name="adj" fmla="val 0"/>
                  </a:avLst>
                </a:prstTxWarp>
              </a:bodyPr>
              <a:lstStyle/>
              <a:p>
                <a:pPr algn="dist"/>
                <a:r>
                  <a:rPr lang="zh-CN" altLang="en-US" sz="1400" b="1" kern="10" spc="700">
                    <a:solidFill>
                      <a:srgbClr val="000000"/>
                    </a:solidFill>
                    <a:latin typeface="+mn-ea"/>
                    <a:ea typeface="+mn-ea"/>
                    <a:cs typeface="+mn-ea"/>
                  </a:rPr>
                  <a:t>设 备</a:t>
                </a:r>
                <a:endParaRPr lang="zh-CN" altLang="en-US" sz="1400" b="1" kern="10" spc="700">
                  <a:solidFill>
                    <a:srgbClr val="000000"/>
                  </a:solidFill>
                  <a:latin typeface="+mn-ea"/>
                  <a:ea typeface="+mn-ea"/>
                  <a:cs typeface="+mn-ea"/>
                </a:endParaRPr>
              </a:p>
            </p:txBody>
          </p:sp>
        </p:grpSp>
        <p:grpSp>
          <p:nvGrpSpPr>
            <p:cNvPr id="6" name="Group 16"/>
            <p:cNvGrpSpPr/>
            <p:nvPr/>
          </p:nvGrpSpPr>
          <p:grpSpPr bwMode="auto">
            <a:xfrm>
              <a:off x="1581" y="1518"/>
              <a:ext cx="1048" cy="870"/>
              <a:chOff x="1581" y="1518"/>
              <a:chExt cx="1048" cy="870"/>
            </a:xfrm>
          </p:grpSpPr>
          <p:sp>
            <p:nvSpPr>
              <p:cNvPr id="7" name="Text Box 17"/>
              <p:cNvSpPr txBox="1">
                <a:spLocks noChangeArrowheads="1"/>
              </p:cNvSpPr>
              <p:nvPr/>
            </p:nvSpPr>
            <p:spPr bwMode="auto">
              <a:xfrm>
                <a:off x="2019" y="1518"/>
                <a:ext cx="1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管理层承诺</a:t>
                </a:r>
                <a:endParaRPr lang="zh-CN" altLang="en-US" sz="1400" b="1">
                  <a:solidFill>
                    <a:srgbClr val="000000"/>
                  </a:solidFill>
                  <a:ea typeface="微软雅黑" panose="020B0503020204020204" pitchFamily="34" charset="-122"/>
                </a:endParaRPr>
              </a:p>
            </p:txBody>
          </p:sp>
          <p:sp>
            <p:nvSpPr>
              <p:cNvPr id="8" name="Text Box 18"/>
              <p:cNvSpPr txBox="1">
                <a:spLocks noChangeArrowheads="1"/>
              </p:cNvSpPr>
              <p:nvPr/>
            </p:nvSpPr>
            <p:spPr bwMode="auto">
              <a:xfrm rot="-1441707">
                <a:off x="1581" y="1668"/>
                <a:ext cx="1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事故调查</a:t>
                </a:r>
                <a:endParaRPr lang="zh-CN" altLang="en-US" sz="1400" b="1">
                  <a:solidFill>
                    <a:srgbClr val="000000"/>
                  </a:solidFill>
                  <a:ea typeface="微软雅黑" panose="020B0503020204020204" pitchFamily="34" charset="-122"/>
                </a:endParaRPr>
              </a:p>
            </p:txBody>
          </p:sp>
          <p:sp>
            <p:nvSpPr>
              <p:cNvPr id="9" name="Text Box 19"/>
              <p:cNvSpPr txBox="1">
                <a:spLocks noChangeArrowheads="1"/>
              </p:cNvSpPr>
              <p:nvPr/>
            </p:nvSpPr>
            <p:spPr bwMode="auto">
              <a:xfrm rot="1563297">
                <a:off x="2449" y="1664"/>
                <a:ext cx="1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400" b="1">
                    <a:solidFill>
                      <a:srgbClr val="000000"/>
                    </a:solidFill>
                    <a:ea typeface="微软雅黑" panose="020B0503020204020204" pitchFamily="34" charset="-122"/>
                  </a:rPr>
                  <a:t>政策与原则</a:t>
                </a:r>
                <a:endParaRPr lang="zh-CN" altLang="en-US" sz="1400" b="1">
                  <a:solidFill>
                    <a:srgbClr val="000000"/>
                  </a:solidFill>
                  <a:ea typeface="微软雅黑" panose="020B0503020204020204" pitchFamily="34" charset="-122"/>
                </a:endParaRPr>
              </a:p>
            </p:txBody>
          </p:sp>
        </p:grpSp>
      </p:grpSp>
      <p:sp>
        <p:nvSpPr>
          <p:cNvPr id="39" name="直角三角形 38"/>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2" name="矩形 1"/>
          <p:cNvSpPr/>
          <p:nvPr/>
        </p:nvSpPr>
        <p:spPr>
          <a:xfrm>
            <a:off x="1666981" y="1919005"/>
            <a:ext cx="2749471"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杜邦公司安全管理体系</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图片11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524000" y="914400"/>
            <a:ext cx="9144000" cy="5715000"/>
          </a:xfrm>
          <a:prstGeom prst="rect">
            <a:avLst/>
          </a:prstGeom>
        </p:spPr>
      </p:pic>
      <p:sp>
        <p:nvSpPr>
          <p:cNvPr id="5" name="直角三角形 4"/>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308100" y="202625"/>
            <a:ext cx="5519460"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200" b="1" dirty="0">
                <a:solidFill>
                  <a:srgbClr val="012061"/>
                </a:solidFill>
                <a:latin typeface="华文中宋" panose="02010600040101010101" pitchFamily="2" charset="-122"/>
                <a:ea typeface="华文中宋" panose="02010600040101010101" pitchFamily="2" charset="-122"/>
              </a:rPr>
              <a:t>（四）安全管理模式（文化）</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15399 -0.1287 C 1.14878 -0.14768 1.14219 -0.15926 1.13333 -0.17523 C 1.10608 -0.22454 1.07812 -0.26713 1.04288 -0.30625 C 1.00451 -0.34861 0.96493 -0.38912 0.92378 -0.42662 C 0.83819 -0.50509 0.70694 -0.55139 0.60486 -0.5706 C 0.5599 -0.56991 0.51493 -0.57014 0.46997 -0.56852 C 0.41389 -0.56643 0.35903 -0.55185 0.3033 -0.54745 C 0.275 -0.53773 0.24514 -0.53171 0.21597 -0.52824 C 0.21111 -0.52778 0.20642 -0.52708 0.20156 -0.52616 C 0.18889 -0.52361 0.16354 -0.51782 0.16354 -0.51759 C 0.13993 -0.50694 0.16788 -0.51898 0.14444 -0.51134 C 0.13576 -0.50856 0.12795 -0.50324 0.1191 -0.50069 C 0.10087 -0.48866 0.08177 -0.47916 0.06354 -0.4669 C 0.05972 -0.46435 0.05625 -0.46088 0.05243 -0.45856 C 0.0441 -0.4537 0.02708 -0.44583 0.02708 -0.4456 C 0.01493 -0.43356 0.00017 -0.42708 -0.01267 -0.4162 C -0.01563 -0.41366 -0.01788 -0.41018 -0.02066 -0.40764 C -0.02309 -0.40532 -0.02587 -0.40347 -0.02847 -0.40162 C -0.03733 -0.38704 -0.04948 -0.38125 -0.05868 -0.36759 C -0.06719 -0.35509 -0.07604 -0.34143 -0.0809 -0.32546 C -0.08941 -0.29791 -0.08194 -0.31759 -0.08889 -0.3 C -0.09167 -0.28079 -0.09201 -0.26944 -0.1 -0.2537 C -0.10191 -0.24051 -0.1059 -0.22986 -0.10955 -0.21736 C -0.11111 -0.20185 -0.1151 -0.18842 -0.11736 -0.17315 C -0.1191 -0.12986 -0.12066 -0.09745 -0.11892 -0.05254 C -0.1184 -0.03819 -0.11701 -0.02639 -0.11111 -0.01458 C -0.1033 0.01759 -0.06649 0.02639 -0.04444 0.02963 C -0.02847 0.03449 -0.00243 0.04769 0.00642 0.02338 C 0.00417 0.00232 0.00486 0.01366 2.77778E-7 -1.85185E-6 " pathEditMode="relative" rAng="0" ptsTypes="ffffffffffffffffffffffffffffA">
                                      <p:cBhvr>
                                        <p:cTn id="6" dur="2000" fill="hold"/>
                                        <p:tgtEl>
                                          <p:spTgt spid="4"/>
                                        </p:tgtEl>
                                        <p:attrNameLst>
                                          <p:attrName>ppt_x</p:attrName>
                                          <p:attrName>ppt_y</p:attrName>
                                        </p:attrNameLst>
                                      </p:cBhvr>
                                      <p:rCtr x="-63700" y="-13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19074" y="1537552"/>
            <a:ext cx="5054600" cy="3782895"/>
          </a:xfrm>
          <a:prstGeom prst="rect">
            <a:avLst/>
          </a:prstGeom>
        </p:spPr>
        <p:txBody>
          <a:bodyPr wrap="square">
            <a:spAutoFit/>
          </a:bodyPr>
          <a:lstStyle/>
          <a:p>
            <a:pPr algn="just">
              <a:lnSpc>
                <a:spcPct val="1500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、要规避“体系神秘化”；体系不是目的，是系统管理安全的工具和方法，也是取得安全管理良好绩效的最佳途径。</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、要反对“体系庸俗化”；体系不是标准化。</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更不是过去的经验的简单总结。</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、“体系”是安全管理的”武学宝典”，没有较扎实的“基本功”，很难玩转体系。</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7412" r="20296" b="6686"/>
          <a:stretch>
            <a:fillRect/>
          </a:stretch>
        </p:blipFill>
        <p:spPr>
          <a:xfrm>
            <a:off x="0" y="0"/>
            <a:ext cx="5761828" cy="6858000"/>
          </a:xfrm>
          <a:prstGeom prst="rect">
            <a:avLst/>
          </a:prstGeom>
        </p:spPr>
      </p:pic>
      <p:sp>
        <p:nvSpPr>
          <p:cNvPr id="7" name="等腰三角形 6"/>
          <p:cNvSpPr/>
          <p:nvPr/>
        </p:nvSpPr>
        <p:spPr>
          <a:xfrm>
            <a:off x="1066800" y="1524000"/>
            <a:ext cx="3933444" cy="3390900"/>
          </a:xfrm>
          <a:prstGeom prst="triangle">
            <a:avLst/>
          </a:prstGeom>
          <a:solidFill>
            <a:srgbClr val="01206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510131" y="2939534"/>
            <a:ext cx="3057247" cy="1158074"/>
          </a:xfrm>
          <a:prstGeom prst="rect">
            <a:avLst/>
          </a:prstGeom>
        </p:spPr>
        <p:txBody>
          <a:bodyPr wrap="none">
            <a:spAutoFit/>
          </a:bodyPr>
          <a:lstStyle/>
          <a:p>
            <a:pPr algn="ctr">
              <a:lnSpc>
                <a:spcPct val="130000"/>
              </a:lnSpc>
            </a:pPr>
            <a:r>
              <a:rPr lang="zh-CN" altLang="en-US" sz="2800" b="1" dirty="0">
                <a:solidFill>
                  <a:schemeClr val="bg1"/>
                </a:solidFill>
                <a:latin typeface="微软雅黑" panose="020B0503020204020204" pitchFamily="34" charset="-122"/>
                <a:ea typeface="微软雅黑" panose="020B0503020204020204" pitchFamily="34" charset="-122"/>
              </a:rPr>
              <a:t>如何认识</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2800" b="1" dirty="0">
                <a:solidFill>
                  <a:schemeClr val="bg1"/>
                </a:solidFill>
                <a:latin typeface="微软雅黑" panose="020B0503020204020204" pitchFamily="34" charset="-122"/>
                <a:ea typeface="微软雅黑" panose="020B0503020204020204" pitchFamily="34" charset="-122"/>
              </a:rPr>
              <a:t>“安全生产体系”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7833" b="7833"/>
          <a:stretch>
            <a:fillRect/>
          </a:stretch>
        </p:blipFill>
        <p:spPr>
          <a:xfrm>
            <a:off x="0" y="0"/>
            <a:ext cx="12192000" cy="6858000"/>
          </a:xfrm>
          <a:prstGeom prst="rect">
            <a:avLst/>
          </a:prstGeom>
        </p:spPr>
      </p:pic>
      <p:sp>
        <p:nvSpPr>
          <p:cNvPr id="7" name="矩形 6"/>
          <p:cNvSpPr/>
          <p:nvPr/>
        </p:nvSpPr>
        <p:spPr>
          <a:xfrm rot="19798601">
            <a:off x="-945523" y="912316"/>
            <a:ext cx="14483510" cy="5424574"/>
          </a:xfrm>
          <a:prstGeom prst="rect">
            <a:avLst/>
          </a:prstGeom>
          <a:solidFill>
            <a:srgbClr val="01206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048000" y="2883631"/>
            <a:ext cx="6096000" cy="1481944"/>
          </a:xfrm>
          <a:prstGeom prst="rect">
            <a:avLst/>
          </a:prstGeom>
        </p:spPr>
        <p:txBody>
          <a:bodyPr>
            <a:spAutoFit/>
          </a:bodyPr>
          <a:lstStyle/>
          <a:p>
            <a:pPr algn="ctr">
              <a:lnSpc>
                <a:spcPct val="132000"/>
              </a:lnSpc>
            </a:pPr>
            <a:r>
              <a:rPr lang="zh-CN" altLang="en-US" sz="3600" b="1" dirty="0">
                <a:solidFill>
                  <a:schemeClr val="bg1"/>
                </a:solidFill>
                <a:latin typeface="微软雅黑" panose="020B0503020204020204" pitchFamily="34" charset="-122"/>
                <a:ea typeface="微软雅黑" panose="020B0503020204020204" pitchFamily="34" charset="-122"/>
              </a:rPr>
              <a:t>体系太深奥，学习又枯燥，</a:t>
            </a:r>
            <a:endParaRPr lang="zh-CN" altLang="en-US" sz="3600" b="1" dirty="0">
              <a:solidFill>
                <a:schemeClr val="bg1"/>
              </a:solidFill>
              <a:latin typeface="微软雅黑" panose="020B0503020204020204" pitchFamily="34" charset="-122"/>
              <a:ea typeface="微软雅黑" panose="020B0503020204020204" pitchFamily="34" charset="-122"/>
            </a:endParaRPr>
          </a:p>
          <a:p>
            <a:pPr algn="ctr">
              <a:lnSpc>
                <a:spcPct val="132000"/>
              </a:lnSpc>
            </a:pPr>
            <a:r>
              <a:rPr lang="zh-CN" altLang="en-US" sz="3600" b="1" dirty="0">
                <a:solidFill>
                  <a:schemeClr val="bg1"/>
                </a:solidFill>
                <a:latin typeface="微软雅黑" panose="020B0503020204020204" pitchFamily="34" charset="-122"/>
                <a:ea typeface="微软雅黑" panose="020B0503020204020204" pitchFamily="34" charset="-122"/>
              </a:rPr>
              <a:t>新鞋走老路；经验更重要。</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7833" b="7833"/>
          <a:stretch>
            <a:fillRect/>
          </a:stretch>
        </p:blipFill>
        <p:spPr>
          <a:xfrm>
            <a:off x="0" y="0"/>
            <a:ext cx="12192000" cy="6858000"/>
          </a:xfrm>
          <a:prstGeom prst="rect">
            <a:avLst/>
          </a:prstGeom>
        </p:spPr>
      </p:pic>
      <p:sp>
        <p:nvSpPr>
          <p:cNvPr id="2" name="Rectangle 3"/>
          <p:cNvSpPr txBox="1">
            <a:spLocks noChangeArrowheads="1"/>
          </p:cNvSpPr>
          <p:nvPr/>
        </p:nvSpPr>
        <p:spPr>
          <a:xfrm>
            <a:off x="865517" y="2155406"/>
            <a:ext cx="6487783" cy="307725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zh-CN" altLang="en-US" sz="2000" b="1" dirty="0">
                <a:solidFill>
                  <a:schemeClr val="bg1"/>
                </a:solidFill>
                <a:latin typeface="微软雅黑" panose="020B0503020204020204" pitchFamily="34" charset="-122"/>
                <a:ea typeface="微软雅黑" panose="020B0503020204020204" pitchFamily="34" charset="-122"/>
              </a:rPr>
              <a:t>一要摆正“多数”与“少数”的关系</a:t>
            </a:r>
            <a:endParaRPr lang="zh-CN" altLang="en-US" sz="2000" b="1" dirty="0">
              <a:solidFill>
                <a:schemeClr val="bg1"/>
              </a:solidFill>
              <a:latin typeface="微软雅黑" panose="020B0503020204020204" pitchFamily="34" charset="-122"/>
              <a:ea typeface="微软雅黑" panose="020B0503020204020204" pitchFamily="34" charset="-122"/>
            </a:endParaRPr>
          </a:p>
          <a:p>
            <a:pPr>
              <a:lnSpc>
                <a:spcPct val="200000"/>
              </a:lnSpc>
              <a:spcBef>
                <a:spcPts val="0"/>
              </a:spcBef>
            </a:pPr>
            <a:r>
              <a:rPr lang="zh-CN" altLang="en-US" sz="2000" b="1" dirty="0">
                <a:solidFill>
                  <a:schemeClr val="bg1"/>
                </a:solidFill>
                <a:latin typeface="微软雅黑" panose="020B0503020204020204" pitchFamily="34" charset="-122"/>
                <a:ea typeface="微软雅黑" panose="020B0503020204020204" pitchFamily="34" charset="-122"/>
              </a:rPr>
              <a:t>二要摆正“简单”与“复杂”的关系</a:t>
            </a:r>
            <a:endParaRPr lang="zh-CN" altLang="en-US" sz="2000" b="1" dirty="0">
              <a:solidFill>
                <a:schemeClr val="bg1"/>
              </a:solidFill>
              <a:latin typeface="微软雅黑" panose="020B0503020204020204" pitchFamily="34" charset="-122"/>
              <a:ea typeface="微软雅黑" panose="020B0503020204020204" pitchFamily="34" charset="-122"/>
            </a:endParaRPr>
          </a:p>
          <a:p>
            <a:pPr>
              <a:lnSpc>
                <a:spcPct val="200000"/>
              </a:lnSpc>
              <a:spcBef>
                <a:spcPts val="0"/>
              </a:spcBef>
            </a:pPr>
            <a:r>
              <a:rPr lang="zh-CN" altLang="en-US" sz="2000" b="1" dirty="0">
                <a:solidFill>
                  <a:schemeClr val="bg1"/>
                </a:solidFill>
                <a:latin typeface="微软雅黑" panose="020B0503020204020204" pitchFamily="34" charset="-122"/>
                <a:ea typeface="微软雅黑" panose="020B0503020204020204" pitchFamily="34" charset="-122"/>
              </a:rPr>
              <a:t>三要摆正“严”与“宽”的关系</a:t>
            </a:r>
            <a:endParaRPr lang="zh-CN" altLang="en-US" sz="2000" b="1" dirty="0">
              <a:solidFill>
                <a:schemeClr val="bg1"/>
              </a:solidFill>
              <a:latin typeface="微软雅黑" panose="020B0503020204020204" pitchFamily="34" charset="-122"/>
              <a:ea typeface="微软雅黑" panose="020B0503020204020204" pitchFamily="34" charset="-122"/>
            </a:endParaRPr>
          </a:p>
          <a:p>
            <a:pPr>
              <a:lnSpc>
                <a:spcPct val="200000"/>
              </a:lnSpc>
              <a:spcBef>
                <a:spcPts val="0"/>
              </a:spcBef>
            </a:pPr>
            <a:r>
              <a:rPr lang="zh-CN" altLang="en-US" sz="2000" b="1" dirty="0">
                <a:solidFill>
                  <a:schemeClr val="bg1"/>
                </a:solidFill>
                <a:latin typeface="微软雅黑" panose="020B0503020204020204" pitchFamily="34" charset="-122"/>
                <a:ea typeface="微软雅黑" panose="020B0503020204020204" pitchFamily="34" charset="-122"/>
              </a:rPr>
              <a:t>四要摆正“干、管、监”的关系</a:t>
            </a:r>
            <a:endParaRPr lang="zh-CN" altLang="en-US" sz="2000" b="1" dirty="0">
              <a:solidFill>
                <a:schemeClr val="bg1"/>
              </a:solidFill>
              <a:latin typeface="微软雅黑" panose="020B0503020204020204" pitchFamily="34" charset="-122"/>
              <a:ea typeface="微软雅黑" panose="020B0503020204020204" pitchFamily="34" charset="-122"/>
            </a:endParaRPr>
          </a:p>
          <a:p>
            <a:pPr>
              <a:lnSpc>
                <a:spcPct val="200000"/>
              </a:lnSpc>
              <a:spcBef>
                <a:spcPts val="0"/>
              </a:spcBef>
            </a:pPr>
            <a:r>
              <a:rPr lang="zh-CN" altLang="en-US" sz="2000" b="1" dirty="0">
                <a:solidFill>
                  <a:schemeClr val="bg1"/>
                </a:solidFill>
                <a:latin typeface="微软雅黑" panose="020B0503020204020204" pitchFamily="34" charset="-122"/>
                <a:ea typeface="微软雅黑" panose="020B0503020204020204" pitchFamily="34" charset="-122"/>
              </a:rPr>
              <a:t>五要摆正“安全生产体系与安全质量标准化”的关系</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6" name="直角三角形 5"/>
          <p:cNvSpPr/>
          <p:nvPr/>
        </p:nvSpPr>
        <p:spPr>
          <a:xfrm flipV="1">
            <a:off x="0" y="-2"/>
            <a:ext cx="12192000" cy="2540000"/>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01640" y="492928"/>
            <a:ext cx="6394460" cy="584775"/>
          </a:xfrm>
          <a:prstGeom prst="rect">
            <a:avLst/>
          </a:prstGeom>
        </p:spPr>
        <p:txBody>
          <a:bodyPr vert="horz" wrap="square" lIns="91440" tIns="45720" rIns="91440" bIns="45720"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抓好安全生产必须摆正五个关系</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 name="直角三角形 6"/>
          <p:cNvSpPr/>
          <p:nvPr/>
        </p:nvSpPr>
        <p:spPr>
          <a:xfrm flipH="1">
            <a:off x="8636000" y="6172200"/>
            <a:ext cx="3556000" cy="68580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rcRect l="12288" r="46493" b="30224"/>
          <a:stretch>
            <a:fillRect/>
          </a:stretch>
        </p:blipFill>
        <p:spPr>
          <a:xfrm>
            <a:off x="-56010" y="562440"/>
            <a:ext cx="4233296" cy="4779794"/>
          </a:xfrm>
          <a:custGeom>
            <a:avLst/>
            <a:gdLst>
              <a:gd name="connsiteX0" fmla="*/ 0 w 4233296"/>
              <a:gd name="connsiteY0" fmla="*/ 2866559 h 4779794"/>
              <a:gd name="connsiteX1" fmla="*/ 1189100 w 4233296"/>
              <a:gd name="connsiteY1" fmla="*/ 3680278 h 4779794"/>
              <a:gd name="connsiteX2" fmla="*/ 0 w 4233296"/>
              <a:gd name="connsiteY2" fmla="*/ 4493997 h 4779794"/>
              <a:gd name="connsiteX3" fmla="*/ 4233296 w 4233296"/>
              <a:gd name="connsiteY3" fmla="*/ 1878467 h 4779794"/>
              <a:gd name="connsiteX4" fmla="*/ 4233296 w 4233296"/>
              <a:gd name="connsiteY4" fmla="*/ 3505905 h 4779794"/>
              <a:gd name="connsiteX5" fmla="*/ 3044196 w 4233296"/>
              <a:gd name="connsiteY5" fmla="*/ 2692186 h 4779794"/>
              <a:gd name="connsiteX6" fmla="*/ 2760302 w 4233296"/>
              <a:gd name="connsiteY6" fmla="*/ 1835695 h 4779794"/>
              <a:gd name="connsiteX7" fmla="*/ 3328091 w 4233296"/>
              <a:gd name="connsiteY7" fmla="*/ 2224242 h 4779794"/>
              <a:gd name="connsiteX8" fmla="*/ 2760302 w 4233296"/>
              <a:gd name="connsiteY8" fmla="*/ 2612788 h 4779794"/>
              <a:gd name="connsiteX9" fmla="*/ 1189100 w 4233296"/>
              <a:gd name="connsiteY9" fmla="*/ 1583036 h 4779794"/>
              <a:gd name="connsiteX10" fmla="*/ 3408809 w 4233296"/>
              <a:gd name="connsiteY10" fmla="*/ 3102017 h 4779794"/>
              <a:gd name="connsiteX11" fmla="*/ 2531106 w 4233296"/>
              <a:gd name="connsiteY11" fmla="*/ 3702642 h 4779794"/>
              <a:gd name="connsiteX12" fmla="*/ 3176559 w 4233296"/>
              <a:gd name="connsiteY12" fmla="*/ 4144335 h 4779794"/>
              <a:gd name="connsiteX13" fmla="*/ 2247953 w 4233296"/>
              <a:gd name="connsiteY13" fmla="*/ 4779794 h 4779794"/>
              <a:gd name="connsiteX14" fmla="*/ 2247953 w 4233296"/>
              <a:gd name="connsiteY14" fmla="*/ 3896408 h 4779794"/>
              <a:gd name="connsiteX15" fmla="*/ 1189100 w 4233296"/>
              <a:gd name="connsiteY15" fmla="*/ 4620997 h 4779794"/>
              <a:gd name="connsiteX16" fmla="*/ 1189100 w 4233296"/>
              <a:gd name="connsiteY16" fmla="*/ 3680278 h 4779794"/>
              <a:gd name="connsiteX17" fmla="*/ 56010 w 4233296"/>
              <a:gd name="connsiteY17" fmla="*/ 0 h 4779794"/>
              <a:gd name="connsiteX18" fmla="*/ 1681169 w 4233296"/>
              <a:gd name="connsiteY18" fmla="*/ 1112121 h 4779794"/>
              <a:gd name="connsiteX19" fmla="*/ 56010 w 4233296"/>
              <a:gd name="connsiteY19" fmla="*/ 2224241 h 4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3296" h="4779794">
                <a:moveTo>
                  <a:pt x="0" y="2866559"/>
                </a:moveTo>
                <a:lnTo>
                  <a:pt x="1189100" y="3680278"/>
                </a:lnTo>
                <a:lnTo>
                  <a:pt x="0" y="4493997"/>
                </a:lnTo>
                <a:close/>
                <a:moveTo>
                  <a:pt x="4233296" y="1878467"/>
                </a:moveTo>
                <a:lnTo>
                  <a:pt x="4233296" y="3505905"/>
                </a:lnTo>
                <a:lnTo>
                  <a:pt x="3044196" y="2692186"/>
                </a:lnTo>
                <a:close/>
                <a:moveTo>
                  <a:pt x="2760302" y="1835695"/>
                </a:moveTo>
                <a:lnTo>
                  <a:pt x="3328091" y="2224242"/>
                </a:lnTo>
                <a:lnTo>
                  <a:pt x="2760302" y="2612788"/>
                </a:lnTo>
                <a:close/>
                <a:moveTo>
                  <a:pt x="1189100" y="1583036"/>
                </a:moveTo>
                <a:lnTo>
                  <a:pt x="3408809" y="3102017"/>
                </a:lnTo>
                <a:lnTo>
                  <a:pt x="2531106" y="3702642"/>
                </a:lnTo>
                <a:lnTo>
                  <a:pt x="3176559" y="4144335"/>
                </a:lnTo>
                <a:lnTo>
                  <a:pt x="2247953" y="4779794"/>
                </a:lnTo>
                <a:lnTo>
                  <a:pt x="2247953" y="3896408"/>
                </a:lnTo>
                <a:lnTo>
                  <a:pt x="1189100" y="4620997"/>
                </a:lnTo>
                <a:lnTo>
                  <a:pt x="1189100" y="3680278"/>
                </a:lnTo>
                <a:close/>
                <a:moveTo>
                  <a:pt x="56010" y="0"/>
                </a:moveTo>
                <a:lnTo>
                  <a:pt x="1681169" y="1112121"/>
                </a:lnTo>
                <a:lnTo>
                  <a:pt x="56010" y="2224241"/>
                </a:lnTo>
                <a:close/>
              </a:path>
            </a:pathLst>
          </a:custGeom>
        </p:spPr>
      </p:pic>
      <p:sp>
        <p:nvSpPr>
          <p:cNvPr id="5" name="等腰三角形 4"/>
          <p:cNvSpPr/>
          <p:nvPr/>
        </p:nvSpPr>
        <p:spPr>
          <a:xfrm rot="5400000">
            <a:off x="1944530" y="1080012"/>
            <a:ext cx="1627438" cy="11891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5400000">
            <a:off x="3181643" y="4257011"/>
            <a:ext cx="1270918" cy="928606"/>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5400000">
            <a:off x="421374" y="5104206"/>
            <a:ext cx="1627438" cy="1189100"/>
          </a:xfrm>
          <a:prstGeom prs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5400000">
            <a:off x="567127" y="3021430"/>
            <a:ext cx="771921" cy="564010"/>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096000" y="1833357"/>
            <a:ext cx="4134465" cy="523220"/>
          </a:xfrm>
          <a:prstGeom prst="rect">
            <a:avLst/>
          </a:prstGeom>
        </p:spPr>
        <p:txBody>
          <a:bodyPr wrap="none">
            <a:spAutoFit/>
          </a:bodyPr>
          <a:lstStyle/>
          <a:p>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今后安全工作的主要特点</a:t>
            </a:r>
            <a:endPar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6636835" y="3099184"/>
            <a:ext cx="3352799" cy="2243050"/>
          </a:xfrm>
          <a:prstGeom prst="rect">
            <a:avLst/>
          </a:prstGeom>
        </p:spPr>
        <p:txBody>
          <a:bodyPr wrap="square">
            <a:spAutoFit/>
          </a:bodyPr>
          <a:lstStyle/>
          <a:p>
            <a:pPr algn="ctr">
              <a:lnSpc>
                <a:spcPct val="150000"/>
              </a:lnSpc>
            </a:pPr>
            <a:r>
              <a:rPr lang="zh-CN" altLang="en-US" sz="2400" b="1" dirty="0">
                <a:solidFill>
                  <a:srgbClr val="012061"/>
                </a:solidFill>
                <a:latin typeface="微软雅黑" panose="020B0503020204020204" pitchFamily="34" charset="-122"/>
                <a:ea typeface="微软雅黑" panose="020B0503020204020204" pitchFamily="34" charset="-122"/>
              </a:rPr>
              <a:t>钱不钱“看”安全，</a:t>
            </a:r>
            <a:endParaRPr lang="zh-CN" altLang="en-US" sz="2400" b="1" dirty="0">
              <a:solidFill>
                <a:srgbClr val="012061"/>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solidFill>
                  <a:srgbClr val="012061"/>
                </a:solidFill>
                <a:latin typeface="微软雅黑" panose="020B0503020204020204" pitchFamily="34" charset="-122"/>
                <a:ea typeface="微软雅黑" panose="020B0503020204020204" pitchFamily="34" charset="-122"/>
              </a:rPr>
              <a:t>细不细“看”体系；</a:t>
            </a:r>
            <a:endParaRPr lang="zh-CN" altLang="en-US" sz="2400" b="1" dirty="0">
              <a:solidFill>
                <a:srgbClr val="012061"/>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solidFill>
                  <a:srgbClr val="012061"/>
                </a:solidFill>
                <a:latin typeface="微软雅黑" panose="020B0503020204020204" pitchFamily="34" charset="-122"/>
                <a:ea typeface="微软雅黑" panose="020B0503020204020204" pitchFamily="34" charset="-122"/>
              </a:rPr>
              <a:t>好不好“看”领导，</a:t>
            </a:r>
            <a:endParaRPr lang="zh-CN" altLang="en-US" sz="2400" b="1" dirty="0">
              <a:solidFill>
                <a:srgbClr val="012061"/>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solidFill>
                  <a:srgbClr val="012061"/>
                </a:solidFill>
                <a:latin typeface="微软雅黑" panose="020B0503020204020204" pitchFamily="34" charset="-122"/>
                <a:ea typeface="微软雅黑" panose="020B0503020204020204" pitchFamily="34" charset="-122"/>
              </a:rPr>
              <a:t>重不重“看”行动！</a:t>
            </a:r>
            <a:endParaRPr lang="zh-CN" altLang="en-US" sz="2400" b="1" dirty="0">
              <a:solidFill>
                <a:srgbClr val="01206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7833" b="7833"/>
          <a:stretch>
            <a:fillRect/>
          </a:stretch>
        </p:blipFill>
        <p:spPr>
          <a:xfrm>
            <a:off x="0" y="0"/>
            <a:ext cx="12192000" cy="6858000"/>
          </a:xfrm>
          <a:prstGeom prst="rect">
            <a:avLst/>
          </a:prstGeom>
        </p:spPr>
      </p:pic>
      <p:sp>
        <p:nvSpPr>
          <p:cNvPr id="6" name="矩形 5"/>
          <p:cNvSpPr/>
          <p:nvPr/>
        </p:nvSpPr>
        <p:spPr>
          <a:xfrm>
            <a:off x="5167084" y="798809"/>
            <a:ext cx="6516915" cy="1421928"/>
          </a:xfrm>
          <a:prstGeom prst="rect">
            <a:avLst/>
          </a:prstGeom>
        </p:spPr>
        <p:txBody>
          <a:bodyPr wrap="square">
            <a:spAutoFit/>
          </a:bodyPr>
          <a:lstStyle/>
          <a:p>
            <a:pPr>
              <a:lnSpc>
                <a:spcPct val="90000"/>
              </a:lnSpc>
            </a:pPr>
            <a:r>
              <a:rPr lang="zh-CN" altLang="en-US" sz="3200" b="1" dirty="0">
                <a:solidFill>
                  <a:srgbClr val="012061"/>
                </a:solidFill>
                <a:latin typeface="华文中宋" panose="02010600040101010101" pitchFamily="2" charset="-122"/>
                <a:ea typeface="华文中宋" panose="02010600040101010101" pitchFamily="2" charset="-122"/>
              </a:rPr>
              <a:t>路漫漫，其修远兮，吾将上下求索；</a:t>
            </a:r>
            <a:endParaRPr lang="zh-CN" altLang="en-US" sz="3200" b="1" dirty="0">
              <a:solidFill>
                <a:srgbClr val="012061"/>
              </a:solidFill>
              <a:latin typeface="华文中宋" panose="02010600040101010101" pitchFamily="2" charset="-122"/>
              <a:ea typeface="华文中宋" panose="02010600040101010101" pitchFamily="2" charset="-122"/>
            </a:endParaRPr>
          </a:p>
          <a:p>
            <a:pPr>
              <a:lnSpc>
                <a:spcPct val="90000"/>
              </a:lnSpc>
            </a:pPr>
            <a:endParaRPr lang="zh-CN" altLang="en-US" sz="3200" b="1" dirty="0">
              <a:solidFill>
                <a:srgbClr val="012061"/>
              </a:solidFill>
              <a:latin typeface="华文中宋" panose="02010600040101010101" pitchFamily="2" charset="-122"/>
              <a:ea typeface="华文中宋" panose="02010600040101010101" pitchFamily="2" charset="-122"/>
            </a:endParaRPr>
          </a:p>
          <a:p>
            <a:pPr>
              <a:lnSpc>
                <a:spcPct val="90000"/>
              </a:lnSpc>
            </a:pPr>
            <a:r>
              <a:rPr lang="zh-CN" altLang="en-US" sz="3200" b="1" dirty="0">
                <a:solidFill>
                  <a:srgbClr val="012061"/>
                </a:solidFill>
                <a:latin typeface="华文中宋" panose="02010600040101010101" pitchFamily="2" charset="-122"/>
                <a:ea typeface="华文中宋" panose="02010600040101010101" pitchFamily="2" charset="-122"/>
              </a:rPr>
              <a:t>情切切，体系统领，安全永无终点！</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cxnSp>
        <p:nvCxnSpPr>
          <p:cNvPr id="8" name="直接连接符 7"/>
          <p:cNvCxnSpPr/>
          <p:nvPr/>
        </p:nvCxnSpPr>
        <p:spPr>
          <a:xfrm flipV="1">
            <a:off x="5486400" y="3091544"/>
            <a:ext cx="6836229" cy="397958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9187543" y="2984982"/>
            <a:ext cx="6836229" cy="39795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7844" b="7844"/>
          <a:stretch>
            <a:fillRect/>
          </a:stretch>
        </p:blipFill>
        <p:spPr>
          <a:xfrm>
            <a:off x="0" y="0"/>
            <a:ext cx="12192000" cy="6858000"/>
          </a:xfrm>
          <a:prstGeom prst="rect">
            <a:avLst/>
          </a:prstGeom>
        </p:spPr>
      </p:pic>
      <p:sp>
        <p:nvSpPr>
          <p:cNvPr id="7" name="图文框 6"/>
          <p:cNvSpPr/>
          <p:nvPr/>
        </p:nvSpPr>
        <p:spPr>
          <a:xfrm>
            <a:off x="783771" y="1256110"/>
            <a:ext cx="2772229" cy="3707776"/>
          </a:xfrm>
          <a:prstGeom prst="frame">
            <a:avLst>
              <a:gd name="adj1" fmla="val 4370"/>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7"/>
          <p:cNvSpPr txBox="1"/>
          <p:nvPr/>
        </p:nvSpPr>
        <p:spPr>
          <a:xfrm>
            <a:off x="1161140" y="1793139"/>
            <a:ext cx="2017489" cy="1207831"/>
          </a:xfrm>
          <a:prstGeom prst="rect">
            <a:avLst/>
          </a:prstGeom>
          <a:noFill/>
        </p:spPr>
        <p:txBody>
          <a:bodyPr wrap="square" rtlCol="0">
            <a:spAutoFit/>
          </a:bodyPr>
          <a:lstStyle/>
          <a:p>
            <a:pPr algn="ctr">
              <a:lnSpc>
                <a:spcPct val="120000"/>
              </a:lnSpc>
            </a:pPr>
            <a:r>
              <a:rPr lang="zh-CN" altLang="en-US" sz="6600" dirty="0">
                <a:solidFill>
                  <a:srgbClr val="012061"/>
                </a:solidFill>
                <a:latin typeface="微软雅黑" panose="020B0503020204020204" pitchFamily="34" charset="-122"/>
                <a:ea typeface="微软雅黑" panose="020B0503020204020204" pitchFamily="34" charset="-122"/>
              </a:rPr>
              <a:t>结束</a:t>
            </a:r>
            <a:endParaRPr lang="zh-CN" altLang="en-US" sz="6600" dirty="0">
              <a:solidFill>
                <a:srgbClr val="01206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161139" y="3109998"/>
            <a:ext cx="2017489" cy="1207831"/>
          </a:xfrm>
          <a:prstGeom prst="rect">
            <a:avLst/>
          </a:prstGeom>
          <a:noFill/>
        </p:spPr>
        <p:txBody>
          <a:bodyPr wrap="square" rtlCol="0">
            <a:spAutoFit/>
          </a:bodyPr>
          <a:lstStyle/>
          <a:p>
            <a:pPr algn="ctr">
              <a:lnSpc>
                <a:spcPct val="120000"/>
              </a:lnSpc>
            </a:pPr>
            <a:r>
              <a:rPr lang="zh-CN" altLang="en-US" sz="6600" dirty="0">
                <a:solidFill>
                  <a:srgbClr val="012061"/>
                </a:solidFill>
                <a:latin typeface="微软雅黑" panose="020B0503020204020204" pitchFamily="34" charset="-122"/>
                <a:ea typeface="微软雅黑" panose="020B0503020204020204" pitchFamily="34" charset="-122"/>
              </a:rPr>
              <a:t>谢谢</a:t>
            </a:r>
            <a:endParaRPr lang="zh-CN" altLang="en-US" sz="6600" dirty="0">
              <a:solidFill>
                <a:srgbClr val="01206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754743" y="5331638"/>
            <a:ext cx="1384300" cy="338554"/>
          </a:xfrm>
          <a:prstGeom prst="rect">
            <a:avLst/>
          </a:prstGeom>
          <a:noFill/>
        </p:spPr>
        <p:txBody>
          <a:bodyPr wrap="square" rtlCol="0">
            <a:spAutoFit/>
          </a:bodyPr>
          <a:lstStyle/>
          <a:p>
            <a:r>
              <a:rPr lang="zh-CN" altLang="en-US" sz="1600" dirty="0">
                <a:solidFill>
                  <a:srgbClr val="012061"/>
                </a:solidFill>
              </a:rPr>
              <a:t>培训讲师：</a:t>
            </a:r>
            <a:endParaRPr lang="zh-CN" altLang="en-US" sz="1600" dirty="0">
              <a:solidFill>
                <a:srgbClr val="012061"/>
              </a:solidFill>
            </a:endParaRPr>
          </a:p>
        </p:txBody>
      </p:sp>
      <p:sp>
        <p:nvSpPr>
          <p:cNvPr id="22" name="文本框 21"/>
          <p:cNvSpPr txBox="1"/>
          <p:nvPr/>
        </p:nvSpPr>
        <p:spPr>
          <a:xfrm>
            <a:off x="2544534" y="5331638"/>
            <a:ext cx="1384300" cy="338554"/>
          </a:xfrm>
          <a:prstGeom prst="rect">
            <a:avLst/>
          </a:prstGeom>
          <a:noFill/>
        </p:spPr>
        <p:txBody>
          <a:bodyPr wrap="square" rtlCol="0">
            <a:spAutoFit/>
          </a:bodyPr>
          <a:lstStyle/>
          <a:p>
            <a:r>
              <a:rPr lang="zh-CN" altLang="en-US" sz="1600" dirty="0">
                <a:solidFill>
                  <a:srgbClr val="012061"/>
                </a:solidFill>
              </a:rPr>
              <a:t>培训日期：</a:t>
            </a:r>
            <a:endParaRPr lang="zh-CN" altLang="en-US" sz="1600" dirty="0">
              <a:solidFill>
                <a:srgbClr val="012061"/>
              </a:solidFill>
            </a:endParaRPr>
          </a:p>
        </p:txBody>
      </p:sp>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p:cNvSpPr/>
          <p:nvPr/>
        </p:nvSpPr>
        <p:spPr>
          <a:xfrm>
            <a:off x="1311786" y="2298700"/>
            <a:ext cx="5397500" cy="1498600"/>
          </a:xfrm>
          <a:custGeom>
            <a:avLst/>
            <a:gdLst>
              <a:gd name="connsiteX0" fmla="*/ 0 w 5397500"/>
              <a:gd name="connsiteY0" fmla="*/ 0 h 1498600"/>
              <a:gd name="connsiteX1" fmla="*/ 4648200 w 5397500"/>
              <a:gd name="connsiteY1" fmla="*/ 0 h 1498600"/>
              <a:gd name="connsiteX2" fmla="*/ 5397500 w 5397500"/>
              <a:gd name="connsiteY2" fmla="*/ 749300 h 1498600"/>
              <a:gd name="connsiteX3" fmla="*/ 4648200 w 5397500"/>
              <a:gd name="connsiteY3" fmla="*/ 1498600 h 1498600"/>
              <a:gd name="connsiteX4" fmla="*/ 0 w 539750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0" h="1498600">
                <a:moveTo>
                  <a:pt x="0" y="0"/>
                </a:moveTo>
                <a:lnTo>
                  <a:pt x="4648200" y="0"/>
                </a:lnTo>
                <a:cubicBezTo>
                  <a:pt x="5062027" y="0"/>
                  <a:pt x="5397500" y="335473"/>
                  <a:pt x="5397500" y="749300"/>
                </a:cubicBezTo>
                <a:cubicBezTo>
                  <a:pt x="5397500" y="1163127"/>
                  <a:pt x="5062027" y="1498600"/>
                  <a:pt x="4648200" y="1498600"/>
                </a:cubicBezTo>
                <a:lnTo>
                  <a:pt x="0" y="1498600"/>
                </a:lnTo>
                <a:close/>
              </a:path>
            </a:pathLst>
          </a:cu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11786" y="215325"/>
            <a:ext cx="2236510"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安全的外延</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9" name="任意多边形: 形状 8"/>
          <p:cNvSpPr/>
          <p:nvPr/>
        </p:nvSpPr>
        <p:spPr>
          <a:xfrm flipH="1">
            <a:off x="5449855" y="4067686"/>
            <a:ext cx="5397500" cy="1498600"/>
          </a:xfrm>
          <a:custGeom>
            <a:avLst/>
            <a:gdLst>
              <a:gd name="connsiteX0" fmla="*/ 0 w 5397500"/>
              <a:gd name="connsiteY0" fmla="*/ 0 h 1498600"/>
              <a:gd name="connsiteX1" fmla="*/ 4648200 w 5397500"/>
              <a:gd name="connsiteY1" fmla="*/ 0 h 1498600"/>
              <a:gd name="connsiteX2" fmla="*/ 5397500 w 5397500"/>
              <a:gd name="connsiteY2" fmla="*/ 749300 h 1498600"/>
              <a:gd name="connsiteX3" fmla="*/ 4648200 w 5397500"/>
              <a:gd name="connsiteY3" fmla="*/ 1498600 h 1498600"/>
              <a:gd name="connsiteX4" fmla="*/ 0 w 539750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0" h="1498600">
                <a:moveTo>
                  <a:pt x="0" y="0"/>
                </a:moveTo>
                <a:lnTo>
                  <a:pt x="4648200" y="0"/>
                </a:lnTo>
                <a:cubicBezTo>
                  <a:pt x="5062027" y="0"/>
                  <a:pt x="5397500" y="335473"/>
                  <a:pt x="5397500" y="749300"/>
                </a:cubicBezTo>
                <a:cubicBezTo>
                  <a:pt x="5397500" y="1163127"/>
                  <a:pt x="5062027" y="1498600"/>
                  <a:pt x="4648200" y="1498600"/>
                </a:cubicBezTo>
                <a:lnTo>
                  <a:pt x="0" y="1498600"/>
                </a:lnTo>
                <a:close/>
              </a:path>
            </a:pathLst>
          </a:cu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261486" y="2863334"/>
            <a:ext cx="1338828"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狭义的安全</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1473200" y="2479222"/>
            <a:ext cx="3441700" cy="1137556"/>
          </a:xfrm>
          <a:prstGeom prst="rect">
            <a:avLst/>
          </a:prstGeom>
        </p:spPr>
        <p:txBody>
          <a:bodyPr wrap="square">
            <a:spAutoFit/>
          </a:bodyPr>
          <a:lstStyle/>
          <a:p>
            <a:pPr algn="just">
              <a:lnSpc>
                <a:spcPct val="130000"/>
              </a:lnSpc>
            </a:pPr>
            <a:r>
              <a:rPr lang="zh-CN" altLang="en-US" dirty="0">
                <a:solidFill>
                  <a:schemeClr val="bg1"/>
                </a:solidFill>
                <a:latin typeface="微软雅黑" panose="020B0503020204020204" pitchFamily="34" charset="-122"/>
                <a:ea typeface="微软雅黑" panose="020B0503020204020204" pitchFamily="34" charset="-122"/>
              </a:rPr>
              <a:t>生产安全、财产安全、生活安全、公共安全、交通安全、航运安全、国家安全。</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5631341" y="4632320"/>
            <a:ext cx="1338828"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广义的安全</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7151655" y="4248208"/>
            <a:ext cx="3686686" cy="1137556"/>
          </a:xfrm>
          <a:prstGeom prst="rect">
            <a:avLst/>
          </a:prstGeom>
        </p:spPr>
        <p:txBody>
          <a:bodyPr wrap="square">
            <a:spAutoFit/>
          </a:bodyPr>
          <a:lstStyle/>
          <a:p>
            <a:pPr algn="just">
              <a:lnSpc>
                <a:spcPct val="130000"/>
              </a:lnSpc>
            </a:pPr>
            <a:r>
              <a:rPr lang="zh-CN" altLang="en-US" dirty="0">
                <a:solidFill>
                  <a:schemeClr val="bg1"/>
                </a:solidFill>
                <a:latin typeface="微软雅黑" panose="020B0503020204020204" pitchFamily="34" charset="-122"/>
                <a:ea typeface="微软雅黑" panose="020B0503020204020204" pitchFamily="34" charset="-122"/>
              </a:rPr>
              <a:t>安全文化；安全科学；安全技术；安全艺术；安全经济；安全哲学、安全伦理</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4" name="空心弧 13"/>
          <p:cNvSpPr/>
          <p:nvPr/>
        </p:nvSpPr>
        <p:spPr>
          <a:xfrm>
            <a:off x="5101714" y="2163507"/>
            <a:ext cx="1768986" cy="1768986"/>
          </a:xfrm>
          <a:prstGeom prst="blockArc">
            <a:avLst>
              <a:gd name="adj1" fmla="val 16598281"/>
              <a:gd name="adj2" fmla="val 4988881"/>
              <a:gd name="adj3" fmla="val 0"/>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空心弧 14"/>
          <p:cNvSpPr/>
          <p:nvPr/>
        </p:nvSpPr>
        <p:spPr>
          <a:xfrm flipH="1">
            <a:off x="5275828" y="3932493"/>
            <a:ext cx="1768986" cy="1768986"/>
          </a:xfrm>
          <a:prstGeom prst="blockArc">
            <a:avLst>
              <a:gd name="adj1" fmla="val 16598281"/>
              <a:gd name="adj2" fmla="val 4988881"/>
              <a:gd name="adj3" fmla="val 0"/>
            </a:avLst>
          </a:prstGeom>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p:cNvSpPr/>
          <p:nvPr/>
        </p:nvSpPr>
        <p:spPr>
          <a:xfrm>
            <a:off x="5070566" y="4160475"/>
            <a:ext cx="2050867" cy="1767989"/>
          </a:xfrm>
          <a:prstGeom prst="triangle">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5400000">
            <a:off x="5982251" y="1870711"/>
            <a:ext cx="227497" cy="1401376"/>
          </a:xfrm>
          <a:prstGeom prst="rect">
            <a:avLst/>
          </a:prstGeom>
          <a:solidFill>
            <a:srgbClr val="2F5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707266" y="38270"/>
            <a:ext cx="827314" cy="2646878"/>
          </a:xfrm>
          <a:prstGeom prst="rect">
            <a:avLst/>
          </a:prstGeom>
          <a:noFill/>
        </p:spPr>
        <p:txBody>
          <a:bodyPr wrap="square" rtlCol="0">
            <a:spAutoFit/>
          </a:bodyPr>
          <a:lstStyle/>
          <a:p>
            <a:pPr algn="ctr"/>
            <a:r>
              <a:rPr lang="en-US" altLang="zh-CN" sz="16600" b="1" dirty="0">
                <a:solidFill>
                  <a:srgbClr val="012061"/>
                </a:solidFill>
                <a:latin typeface="Arial" panose="020B0604020202020204" pitchFamily="34" charset="0"/>
                <a:cs typeface="Arial" panose="020B0604020202020204" pitchFamily="34" charset="0"/>
              </a:rPr>
              <a:t>2</a:t>
            </a:r>
            <a:endParaRPr lang="zh-CN" altLang="en-US" sz="16600" b="1" dirty="0">
              <a:solidFill>
                <a:srgbClr val="012061"/>
              </a:solidFill>
              <a:latin typeface="Arial" panose="020B0604020202020204" pitchFamily="34" charset="0"/>
              <a:cs typeface="Arial" panose="020B0604020202020204" pitchFamily="34" charset="0"/>
            </a:endParaRPr>
          </a:p>
        </p:txBody>
      </p:sp>
      <p:sp>
        <p:nvSpPr>
          <p:cNvPr id="6" name="椭圆 5"/>
          <p:cNvSpPr/>
          <p:nvPr/>
        </p:nvSpPr>
        <p:spPr>
          <a:xfrm>
            <a:off x="5181600" y="4417074"/>
            <a:ext cx="1828799" cy="1828799"/>
          </a:xfrm>
          <a:prstGeom prst="ellips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721262" y="3042090"/>
            <a:ext cx="2749471" cy="707886"/>
          </a:xfrm>
          <a:prstGeom prst="rect">
            <a:avLst/>
          </a:prstGeom>
        </p:spPr>
        <p:txBody>
          <a:bodyPr wrap="none">
            <a:spAutoFit/>
          </a:bodyPr>
          <a:lstStyle/>
          <a:p>
            <a:pPr algn="ctr"/>
            <a:r>
              <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rPr>
              <a:t>安全管理之</a:t>
            </a:r>
            <a:endParaRPr lang="zh-CN" altLang="en-US" sz="4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5657417" y="4869808"/>
            <a:ext cx="877163" cy="923330"/>
          </a:xfrm>
          <a:prstGeom prst="rect">
            <a:avLst/>
          </a:prstGeom>
        </p:spPr>
        <p:txBody>
          <a:bodyPr wrap="none">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观</a:t>
            </a:r>
            <a:endParaRPr lang="zh-CN" altLang="en-US" sz="54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glitter pattern="hexagon"/>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08100" y="214519"/>
            <a:ext cx="2646878" cy="584775"/>
          </a:xfrm>
          <a:prstGeom prst="rect">
            <a:avLst/>
          </a:prstGeom>
        </p:spPr>
        <p:txBody>
          <a:bodyPr wrap="none">
            <a:spAutoFit/>
          </a:bodyPr>
          <a:lstStyle/>
          <a:p>
            <a:r>
              <a:rPr lang="zh-CN" altLang="en-US" sz="3200" b="1" dirty="0">
                <a:solidFill>
                  <a:srgbClr val="012061"/>
                </a:solidFill>
                <a:latin typeface="华文中宋" panose="02010600040101010101" pitchFamily="2" charset="-122"/>
                <a:ea typeface="华文中宋" panose="02010600040101010101" pitchFamily="2" charset="-122"/>
              </a:rPr>
              <a:t>安全的认识观</a:t>
            </a:r>
            <a:endParaRPr lang="zh-CN" altLang="en-US" sz="3200" b="1" dirty="0">
              <a:solidFill>
                <a:srgbClr val="012061"/>
              </a:solidFill>
              <a:latin typeface="华文中宋" panose="02010600040101010101" pitchFamily="2" charset="-122"/>
              <a:ea typeface="华文中宋" panose="02010600040101010101" pitchFamily="2" charset="-122"/>
            </a:endParaRPr>
          </a:p>
        </p:txBody>
      </p:sp>
      <p:sp>
        <p:nvSpPr>
          <p:cNvPr id="5" name="直角三角形 4"/>
          <p:cNvSpPr/>
          <p:nvPr/>
        </p:nvSpPr>
        <p:spPr>
          <a:xfrm flipV="1">
            <a:off x="0" y="-1"/>
            <a:ext cx="1741714" cy="769257"/>
          </a:xfrm>
          <a:prstGeom prst="rtTriangle">
            <a:avLst/>
          </a:prstGeom>
          <a:solidFill>
            <a:srgbClr val="012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表格 5"/>
          <p:cNvGraphicFramePr>
            <a:graphicFrameLocks noGrp="1"/>
          </p:cNvGraphicFramePr>
          <p:nvPr/>
        </p:nvGraphicFramePr>
        <p:xfrm>
          <a:off x="1516743" y="2113038"/>
          <a:ext cx="9158514" cy="3257250"/>
        </p:xfrm>
        <a:graphic>
          <a:graphicData uri="http://schemas.openxmlformats.org/drawingml/2006/table">
            <a:tbl>
              <a:tblPr firstRow="1" bandRow="1">
                <a:tableStyleId>{5C22544A-7EE6-4342-B048-85BDC9FD1C3A}</a:tableStyleId>
              </a:tblPr>
              <a:tblGrid>
                <a:gridCol w="3052838"/>
                <a:gridCol w="3052838"/>
                <a:gridCol w="3052838"/>
              </a:tblGrid>
              <a:tr h="651450">
                <a:tc>
                  <a:txBody>
                    <a:bodyPr/>
                    <a:lstStyle/>
                    <a:p>
                      <a:endParaRPr lang="zh-CN" altLang="en-US" dirty="0"/>
                    </a:p>
                  </a:txBody>
                  <a:tcPr>
                    <a:solidFill>
                      <a:srgbClr val="012061"/>
                    </a:solidFill>
                  </a:tcPr>
                </a:tc>
                <a:tc>
                  <a:txBody>
                    <a:bodyPr/>
                    <a:lstStyle/>
                    <a:p>
                      <a:endParaRPr lang="zh-CN" altLang="en-US" dirty="0"/>
                    </a:p>
                  </a:txBody>
                  <a:tcPr>
                    <a:solidFill>
                      <a:srgbClr val="012061"/>
                    </a:solidFill>
                  </a:tcPr>
                </a:tc>
                <a:tc>
                  <a:txBody>
                    <a:bodyPr/>
                    <a:lstStyle/>
                    <a:p>
                      <a:endParaRPr lang="zh-CN" altLang="en-US" dirty="0"/>
                    </a:p>
                  </a:txBody>
                  <a:tcPr>
                    <a:solidFill>
                      <a:srgbClr val="012061"/>
                    </a:solidFill>
                  </a:tcPr>
                </a:tc>
              </a:tr>
              <a:tr h="651450">
                <a:tc>
                  <a:txBody>
                    <a:bodyPr/>
                    <a:lstStyle/>
                    <a:p>
                      <a:endParaRPr lang="zh-CN" altLang="en-US"/>
                    </a:p>
                  </a:txBody>
                  <a:tcPr/>
                </a:tc>
                <a:tc>
                  <a:txBody>
                    <a:bodyPr/>
                    <a:lstStyle/>
                    <a:p>
                      <a:endParaRPr lang="zh-CN" altLang="en-US"/>
                    </a:p>
                  </a:txBody>
                  <a:tcPr/>
                </a:tc>
                <a:tc>
                  <a:txBody>
                    <a:bodyPr/>
                    <a:lstStyle/>
                    <a:p>
                      <a:endParaRPr lang="zh-CN" altLang="en-US"/>
                    </a:p>
                  </a:txBody>
                  <a:tcPr/>
                </a:tc>
              </a:tr>
              <a:tr h="651450">
                <a:tc>
                  <a:txBody>
                    <a:bodyPr/>
                    <a:lstStyle/>
                    <a:p>
                      <a:endParaRPr lang="zh-CN" altLang="en-US"/>
                    </a:p>
                  </a:txBody>
                  <a:tcPr/>
                </a:tc>
                <a:tc>
                  <a:txBody>
                    <a:bodyPr/>
                    <a:lstStyle/>
                    <a:p>
                      <a:endParaRPr lang="zh-CN" altLang="en-US"/>
                    </a:p>
                  </a:txBody>
                  <a:tcPr/>
                </a:tc>
                <a:tc>
                  <a:txBody>
                    <a:bodyPr/>
                    <a:lstStyle/>
                    <a:p>
                      <a:endParaRPr lang="zh-CN" altLang="en-US"/>
                    </a:p>
                  </a:txBody>
                  <a:tcPr/>
                </a:tc>
              </a:tr>
              <a:tr h="651450">
                <a:tc>
                  <a:txBody>
                    <a:bodyPr/>
                    <a:lstStyle/>
                    <a:p>
                      <a:endParaRPr lang="zh-CN" altLang="en-US"/>
                    </a:p>
                  </a:txBody>
                  <a:tcPr/>
                </a:tc>
                <a:tc>
                  <a:txBody>
                    <a:bodyPr/>
                    <a:lstStyle/>
                    <a:p>
                      <a:endParaRPr lang="zh-CN" altLang="en-US"/>
                    </a:p>
                  </a:txBody>
                  <a:tcPr/>
                </a:tc>
                <a:tc>
                  <a:txBody>
                    <a:bodyPr/>
                    <a:lstStyle/>
                    <a:p>
                      <a:endParaRPr lang="zh-CN" altLang="en-US"/>
                    </a:p>
                  </a:txBody>
                  <a:tcPr/>
                </a:tc>
              </a:tr>
              <a:tr h="651450">
                <a:tc>
                  <a:txBody>
                    <a:bodyPr/>
                    <a:lstStyle/>
                    <a:p>
                      <a:endParaRPr lang="zh-CN" altLang="en-US"/>
                    </a:p>
                  </a:txBody>
                  <a:tcPr/>
                </a:tc>
                <a:tc>
                  <a:txBody>
                    <a:bodyPr/>
                    <a:lstStyle/>
                    <a:p>
                      <a:endParaRPr lang="zh-CN" altLang="en-US" dirty="0"/>
                    </a:p>
                  </a:txBody>
                  <a:tcPr/>
                </a:tc>
                <a:tc>
                  <a:txBody>
                    <a:bodyPr/>
                    <a:lstStyle/>
                    <a:p>
                      <a:endParaRPr lang="zh-CN" altLang="en-US" dirty="0"/>
                    </a:p>
                  </a:txBody>
                  <a:tcPr/>
                </a:tc>
              </a:tr>
            </a:tbl>
          </a:graphicData>
        </a:graphic>
      </p:graphicFrame>
      <p:sp>
        <p:nvSpPr>
          <p:cNvPr id="7" name="矩形 6"/>
          <p:cNvSpPr/>
          <p:nvPr/>
        </p:nvSpPr>
        <p:spPr>
          <a:xfrm>
            <a:off x="2735346" y="2227246"/>
            <a:ext cx="697627" cy="400110"/>
          </a:xfrm>
          <a:prstGeom prst="rect">
            <a:avLst/>
          </a:prstGeom>
        </p:spPr>
        <p:txBody>
          <a:bodyPr wrap="none">
            <a:spAutoFit/>
          </a:bodyPr>
          <a:lstStyle/>
          <a:p>
            <a:pPr algn="ctr"/>
            <a:r>
              <a:rPr lang="zh-CN" altLang="en-US" sz="2000" b="1" dirty="0">
                <a:solidFill>
                  <a:schemeClr val="bg1"/>
                </a:solidFill>
                <a:ea typeface="楷体_GB2312" pitchFamily="49" charset="-122"/>
              </a:rPr>
              <a:t>时代</a:t>
            </a:r>
            <a:endParaRPr lang="zh-CN" altLang="en-US" sz="2000" dirty="0">
              <a:solidFill>
                <a:schemeClr val="bg1"/>
              </a:solidFill>
            </a:endParaRPr>
          </a:p>
        </p:txBody>
      </p:sp>
      <p:sp>
        <p:nvSpPr>
          <p:cNvPr id="8" name="矩形 7"/>
          <p:cNvSpPr/>
          <p:nvPr/>
        </p:nvSpPr>
        <p:spPr>
          <a:xfrm>
            <a:off x="5490705" y="2227246"/>
            <a:ext cx="1210589" cy="400110"/>
          </a:xfrm>
          <a:prstGeom prst="rect">
            <a:avLst/>
          </a:prstGeom>
        </p:spPr>
        <p:txBody>
          <a:bodyPr wrap="none">
            <a:spAutoFit/>
          </a:bodyPr>
          <a:lstStyle/>
          <a:p>
            <a:pPr algn="ctr"/>
            <a:r>
              <a:rPr lang="zh-CN" altLang="en-US" sz="2000" b="1" dirty="0">
                <a:solidFill>
                  <a:schemeClr val="bg1"/>
                </a:solidFill>
                <a:ea typeface="楷体_GB2312" pitchFamily="49" charset="-122"/>
              </a:rPr>
              <a:t>观念特征</a:t>
            </a:r>
            <a:endParaRPr lang="zh-CN" altLang="en-US" sz="2000" b="1" dirty="0">
              <a:solidFill>
                <a:schemeClr val="bg1"/>
              </a:solidFill>
              <a:ea typeface="楷体_GB2312" pitchFamily="49" charset="-122"/>
            </a:endParaRPr>
          </a:p>
        </p:txBody>
      </p:sp>
      <p:sp>
        <p:nvSpPr>
          <p:cNvPr id="9" name="矩形 8"/>
          <p:cNvSpPr/>
          <p:nvPr/>
        </p:nvSpPr>
        <p:spPr>
          <a:xfrm>
            <a:off x="8567281" y="2227246"/>
            <a:ext cx="1210589" cy="400110"/>
          </a:xfrm>
          <a:prstGeom prst="rect">
            <a:avLst/>
          </a:prstGeom>
        </p:spPr>
        <p:txBody>
          <a:bodyPr wrap="none">
            <a:spAutoFit/>
          </a:bodyPr>
          <a:lstStyle/>
          <a:p>
            <a:pPr algn="ctr"/>
            <a:r>
              <a:rPr lang="zh-CN" altLang="en-US" sz="2000" b="1" dirty="0">
                <a:solidFill>
                  <a:schemeClr val="bg1"/>
                </a:solidFill>
                <a:ea typeface="楷体_GB2312" pitchFamily="49" charset="-122"/>
              </a:rPr>
              <a:t>行为特征</a:t>
            </a:r>
            <a:endParaRPr lang="zh-CN" altLang="en-US" sz="2000" b="1" dirty="0">
              <a:solidFill>
                <a:schemeClr val="bg1"/>
              </a:solidFill>
              <a:ea typeface="楷体_GB2312" pitchFamily="49" charset="-122"/>
            </a:endParaRPr>
          </a:p>
        </p:txBody>
      </p:sp>
      <p:sp>
        <p:nvSpPr>
          <p:cNvPr id="10" name="矩形 9"/>
          <p:cNvSpPr/>
          <p:nvPr/>
        </p:nvSpPr>
        <p:spPr>
          <a:xfrm>
            <a:off x="2735346" y="2910505"/>
            <a:ext cx="646331"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古代</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2760993" y="3591623"/>
            <a:ext cx="646331"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近代</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2735345" y="4198317"/>
            <a:ext cx="646331"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现代</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2735344" y="4879435"/>
            <a:ext cx="646331"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发展</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5657418" y="2910505"/>
            <a:ext cx="877163"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宿命论</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5657418" y="3586640"/>
            <a:ext cx="877163"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经验论</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5657414" y="4197858"/>
            <a:ext cx="877163"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系统论</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5657415" y="4879435"/>
            <a:ext cx="877163"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本质论</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8618576" y="2910505"/>
            <a:ext cx="1107996"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被动承受</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8156911" y="3590325"/>
            <a:ext cx="2031325"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事后型、亡羊补牢</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8272326" y="4197858"/>
            <a:ext cx="1800493"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综合型、人机环</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8387744" y="4879435"/>
            <a:ext cx="1569660"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预防型、超前</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8001</Words>
  <Application>WPS 演示</Application>
  <PresentationFormat>Widescreen</PresentationFormat>
  <Paragraphs>959</Paragraphs>
  <Slides>69</Slides>
  <Notes>0</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0</vt:i4>
      </vt:variant>
      <vt:variant>
        <vt:lpstr>幻灯片标题</vt:lpstr>
      </vt:variant>
      <vt:variant>
        <vt:i4>69</vt:i4>
      </vt:variant>
    </vt:vector>
  </HeadingPairs>
  <TitlesOfParts>
    <vt:vector size="85" baseType="lpstr">
      <vt:lpstr>Arial</vt:lpstr>
      <vt:lpstr>宋体</vt:lpstr>
      <vt:lpstr>Wingdings</vt:lpstr>
      <vt:lpstr>微软雅黑</vt:lpstr>
      <vt:lpstr>华文中宋</vt:lpstr>
      <vt:lpstr>Times New Roman</vt:lpstr>
      <vt:lpstr>楷体_GB2312</vt:lpstr>
      <vt:lpstr>等线</vt:lpstr>
      <vt:lpstr>Arial Unicode MS</vt:lpstr>
      <vt:lpstr>等线 Light</vt:lpstr>
      <vt:lpstr>Calibri</vt:lpstr>
      <vt:lpstr>黑体</vt:lpstr>
      <vt:lpstr>Futura Medium</vt:lpstr>
      <vt:lpstr>Segoe Print</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东西文化差异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进花阳</cp:lastModifiedBy>
  <cp:revision>3</cp:revision>
  <dcterms:created xsi:type="dcterms:W3CDTF">2021-05-03T14:30:00Z</dcterms:created>
  <dcterms:modified xsi:type="dcterms:W3CDTF">2021-05-12T06:44:31Z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88408867E57C4576A2B51FCCA379CFD2</vt:lpwstr>
  </property>
  <property fmtid="{D5CDD505-2E9C-101B-9397-08002B2CF9AE}" pid="3" name="KSOProductBuildVer">
    <vt:lpwstr>2052-11.1.0.10495</vt:lpwstr>
  </property>
</Properties>
</file>