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43"/>
  </p:handoutMasterIdLst>
  <p:sldIdLst>
    <p:sldId id="3141" r:id="rId3"/>
    <p:sldId id="3182" r:id="rId5"/>
    <p:sldId id="3142" r:id="rId6"/>
    <p:sldId id="3143" r:id="rId7"/>
    <p:sldId id="3098" r:id="rId8"/>
    <p:sldId id="3163" r:id="rId9"/>
    <p:sldId id="3164" r:id="rId10"/>
    <p:sldId id="3162" r:id="rId11"/>
    <p:sldId id="3145" r:id="rId12"/>
    <p:sldId id="3165" r:id="rId13"/>
    <p:sldId id="3166" r:id="rId14"/>
    <p:sldId id="3179" r:id="rId15"/>
    <p:sldId id="3178" r:id="rId16"/>
    <p:sldId id="3177" r:id="rId17"/>
    <p:sldId id="3172" r:id="rId18"/>
    <p:sldId id="3173" r:id="rId19"/>
    <p:sldId id="3174" r:id="rId20"/>
    <p:sldId id="3171" r:id="rId21"/>
    <p:sldId id="3176" r:id="rId22"/>
    <p:sldId id="3185" r:id="rId23"/>
    <p:sldId id="3170" r:id="rId24"/>
    <p:sldId id="3169" r:id="rId25"/>
    <p:sldId id="3168" r:id="rId26"/>
    <p:sldId id="3167" r:id="rId27"/>
    <p:sldId id="3160" r:id="rId28"/>
    <p:sldId id="3159" r:id="rId29"/>
    <p:sldId id="3180" r:id="rId30"/>
    <p:sldId id="3181" r:id="rId31"/>
    <p:sldId id="3161" r:id="rId32"/>
    <p:sldId id="3158" r:id="rId33"/>
    <p:sldId id="3157" r:id="rId34"/>
    <p:sldId id="3156" r:id="rId35"/>
    <p:sldId id="3155" r:id="rId36"/>
    <p:sldId id="3154" r:id="rId37"/>
    <p:sldId id="3153" r:id="rId38"/>
    <p:sldId id="3184" r:id="rId39"/>
    <p:sldId id="3152" r:id="rId40"/>
    <p:sldId id="3183" r:id="rId41"/>
    <p:sldId id="3144" r:id="rId42"/>
  </p:sldIdLst>
  <p:sldSz cx="12858750" cy="723265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AB6"/>
    <a:srgbClr val="1CB7F1"/>
    <a:srgbClr val="8ED7F1"/>
    <a:srgbClr val="D52C0A"/>
    <a:srgbClr val="535353"/>
    <a:srgbClr val="30B9C3"/>
    <a:srgbClr val="157DA8"/>
    <a:srgbClr val="8EC436"/>
    <a:srgbClr val="865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5" autoAdjust="0"/>
    <p:restoredTop sz="92986" autoAdjust="0"/>
  </p:normalViewPr>
  <p:slideViewPr>
    <p:cSldViewPr>
      <p:cViewPr>
        <p:scale>
          <a:sx n="60" d="100"/>
          <a:sy n="60" d="100"/>
        </p:scale>
        <p:origin x="-1008" y="-252"/>
      </p:cViewPr>
      <p:guideLst>
        <p:guide orient="horz" pos="328"/>
        <p:guide orient="horz" pos="4183"/>
        <p:guide pos="4050"/>
        <p:guide pos="557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736005"/>
            <a:ext cx="5925319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"/>
          <p:cNvSpPr/>
          <p:nvPr userDrawn="1"/>
        </p:nvSpPr>
        <p:spPr>
          <a:xfrm rot="10800000">
            <a:off x="884759" y="1"/>
            <a:ext cx="1296144" cy="1024036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9597727" y="6928693"/>
            <a:ext cx="3254254" cy="457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同侧圆角矩形 6"/>
          <p:cNvSpPr/>
          <p:nvPr userDrawn="1"/>
        </p:nvSpPr>
        <p:spPr>
          <a:xfrm>
            <a:off x="11901983" y="6640661"/>
            <a:ext cx="576064" cy="591989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4113" y="0"/>
            <a:ext cx="12862508" cy="723265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9482082" y="6760542"/>
            <a:ext cx="2892425" cy="384175"/>
          </a:xfrm>
        </p:spPr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736005"/>
            <a:ext cx="5925319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同侧圆角矩形 8"/>
          <p:cNvSpPr/>
          <p:nvPr userDrawn="1"/>
        </p:nvSpPr>
        <p:spPr>
          <a:xfrm rot="10800000">
            <a:off x="884759" y="1"/>
            <a:ext cx="1296144" cy="1024036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9597727" y="6928693"/>
            <a:ext cx="3254254" cy="457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同侧圆角矩形 10"/>
          <p:cNvSpPr/>
          <p:nvPr userDrawn="1"/>
        </p:nvSpPr>
        <p:spPr>
          <a:xfrm>
            <a:off x="11901983" y="6640661"/>
            <a:ext cx="576064" cy="591989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497848" y="6760542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8" Type="http://schemas.openxmlformats.org/officeDocument/2006/relationships/slideLayout" Target="../slideLayouts/slideLayout3.xml"/><Relationship Id="rId17" Type="http://schemas.openxmlformats.org/officeDocument/2006/relationships/image" Target="../media/image66.png"/><Relationship Id="rId16" Type="http://schemas.openxmlformats.org/officeDocument/2006/relationships/image" Target="../media/image65.png"/><Relationship Id="rId15" Type="http://schemas.openxmlformats.org/officeDocument/2006/relationships/image" Target="../media/image64.png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61.png"/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31" y="4644178"/>
            <a:ext cx="7992888" cy="258847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684862" y="3385267"/>
            <a:ext cx="7362691" cy="0"/>
            <a:chOff x="2900983" y="3947177"/>
            <a:chExt cx="7363600" cy="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2900983" y="3947177"/>
              <a:ext cx="13681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8896431" y="3947177"/>
              <a:ext cx="13681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奥特曼 - Remember (Original Mix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4575" y="-1136203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9" y="303957"/>
            <a:ext cx="935392" cy="935392"/>
          </a:xfrm>
          <a:prstGeom prst="rect">
            <a:avLst/>
          </a:prstGeom>
        </p:spPr>
      </p:pic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1459865" y="2693496"/>
            <a:ext cx="1285875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重大突发</a:t>
            </a:r>
            <a:r>
              <a:rPr lang="zh-CN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事件情景</a:t>
            </a:r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构建与应急准备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15" y="478759"/>
            <a:ext cx="32861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343" y="1600101"/>
            <a:ext cx="5187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 numSld="999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88643" y="2538313"/>
            <a:ext cx="449580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52" tIns="36776" rIns="73552" bIns="36776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endParaRPr lang="en-US" altLang="zh-CN" sz="880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07518" y="2463700"/>
            <a:ext cx="720883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12" tIns="33106" rIns="66212" bIns="33106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2900" b="1">
                <a:latin typeface="Times New Roman" pitchFamily="18" charset="0"/>
              </a:rPr>
              <a:t>                             </a:t>
            </a:r>
            <a:endParaRPr lang="en-US" altLang="zh-CN" sz="2900" b="1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59806" y="871885"/>
            <a:ext cx="684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dirty="0">
                <a:latin typeface="宋体" charset="-122"/>
              </a:rPr>
              <a:t>2.</a:t>
            </a:r>
            <a:r>
              <a:rPr lang="zh-CN" altLang="en-US" sz="3200" b="1" dirty="0">
                <a:latin typeface="宋体" charset="-122"/>
              </a:rPr>
              <a:t>卡特里娜飓风调查报告</a:t>
            </a:r>
            <a:endParaRPr lang="zh-CN" altLang="en-US" sz="3200" b="1" dirty="0">
              <a:latin typeface="宋体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56" y="1589940"/>
            <a:ext cx="3024187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331243" y="5838725"/>
            <a:ext cx="3036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《</a:t>
            </a:r>
            <a:r>
              <a:rPr lang="zh-CN" altLang="en-US" b="1" dirty="0">
                <a:solidFill>
                  <a:srgbClr val="FF0000"/>
                </a:solidFill>
              </a:rPr>
              <a:t>卡特里娜飓风调查报告</a:t>
            </a:r>
            <a:r>
              <a:rPr lang="en-US" altLang="zh-CN" b="1" dirty="0">
                <a:solidFill>
                  <a:srgbClr val="FF0000"/>
                </a:solidFill>
              </a:rPr>
              <a:t>》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158196" y="5839043"/>
            <a:ext cx="2960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2005 </a:t>
            </a:r>
            <a:r>
              <a:rPr lang="zh-CN" altLang="en-US" b="1" dirty="0">
                <a:solidFill>
                  <a:srgbClr val="FF0000"/>
                </a:solidFill>
              </a:rPr>
              <a:t>美国卡特里娜飓风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0" descr="E:\刘院长课件\相关图片\卡特里娜飓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410" y="1616075"/>
            <a:ext cx="6463030" cy="412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695858" y="6436519"/>
            <a:ext cx="5832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2400" b="1"/>
              <a:t>重大突发事件应急管理的核心是做好准备</a:t>
            </a:r>
            <a:endParaRPr lang="zh-CN" altLang="en-US" sz="2400" b="1"/>
          </a:p>
        </p:txBody>
      </p:sp>
      <p:sp>
        <p:nvSpPr>
          <p:cNvPr id="14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3887297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/>
              <a:t>（一）国际进展背景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455568" y="6000750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dirty="0">
                <a:solidFill>
                  <a:srgbClr val="FF0000"/>
                </a:solidFill>
              </a:rPr>
              <a:t>《</a:t>
            </a:r>
            <a:r>
              <a:rPr lang="zh-CN" altLang="en-US" dirty="0">
                <a:solidFill>
                  <a:srgbClr val="FF0000"/>
                </a:solidFill>
              </a:rPr>
              <a:t>美国国家应急准备情景</a:t>
            </a:r>
            <a:r>
              <a:rPr lang="en-US" altLang="zh-CN" dirty="0">
                <a:solidFill>
                  <a:srgbClr val="FF0000"/>
                </a:solidFill>
              </a:rPr>
              <a:t>》NPS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62956" y="799877"/>
            <a:ext cx="8316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dirty="0">
                <a:latin typeface="宋体" charset="-122"/>
              </a:rPr>
              <a:t>3.</a:t>
            </a:r>
            <a:r>
              <a:rPr lang="zh-CN" altLang="en-US" sz="3200" b="1" dirty="0">
                <a:latin typeface="宋体" charset="-122"/>
              </a:rPr>
              <a:t>构建重大突发事件情景应对巨灾和危机</a:t>
            </a:r>
            <a:endParaRPr lang="zh-CN" altLang="en-US" sz="3200" b="1" dirty="0">
              <a:latin typeface="宋体" charset="-122"/>
            </a:endParaRPr>
          </a:p>
        </p:txBody>
      </p:sp>
      <p:pic>
        <p:nvPicPr>
          <p:cNvPr id="9" name="图片 8" descr="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18" y="1725612"/>
            <a:ext cx="51974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725612"/>
            <a:ext cx="3249612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3887297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/>
              <a:t>（一）国际进展背景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2612901" y="1420639"/>
            <a:ext cx="8208962" cy="5422900"/>
            <a:chOff x="0" y="0"/>
            <a:chExt cx="8785225" cy="5853112"/>
          </a:xfrm>
        </p:grpSpPr>
        <p:pic>
          <p:nvPicPr>
            <p:cNvPr id="10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04"/>
            <a:stretch>
              <a:fillRect/>
            </a:stretch>
          </p:blipFill>
          <p:spPr bwMode="auto">
            <a:xfrm>
              <a:off x="133350" y="1758950"/>
              <a:ext cx="3106737" cy="366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0" y="5411787"/>
              <a:ext cx="31686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</a:rPr>
                <a:t>2005 </a:t>
              </a:r>
              <a:r>
                <a:rPr lang="zh-CN" altLang="en-US" sz="1600" b="1" dirty="0">
                  <a:solidFill>
                    <a:srgbClr val="FF0000"/>
                  </a:solidFill>
                </a:rPr>
                <a:t>美国卡特里娜飓风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5616575" y="5483225"/>
              <a:ext cx="31686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altLang="zh-CN" sz="1600" dirty="0">
                  <a:solidFill>
                    <a:srgbClr val="FF0000"/>
                  </a:solidFill>
                </a:rPr>
                <a:t>2012  </a:t>
              </a:r>
              <a:r>
                <a:rPr lang="zh-CN" altLang="en-US" sz="1600" dirty="0">
                  <a:solidFill>
                    <a:srgbClr val="FF0000"/>
                  </a:solidFill>
                </a:rPr>
                <a:t>美国桑迪飓风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3" name="右箭头 12"/>
            <p:cNvSpPr>
              <a:spLocks noChangeArrowheads="1"/>
            </p:cNvSpPr>
            <p:nvPr/>
          </p:nvSpPr>
          <p:spPr bwMode="auto">
            <a:xfrm>
              <a:off x="3290849" y="2105818"/>
              <a:ext cx="215765" cy="9663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E0A3"/>
            </a:solidFill>
            <a:ln w="9525">
              <a:solidFill>
                <a:srgbClr val="FFC000"/>
              </a:solidFill>
              <a:miter lim="800000"/>
            </a:ln>
          </p:spPr>
          <p:txBody>
            <a:bodyPr wrap="none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algn="ctr">
                <a:buFont typeface="Arial" charset="0"/>
                <a:buNone/>
              </a:pPr>
              <a:endParaRPr lang="en-US" altLang="zh-CN" sz="300" b="1">
                <a:solidFill>
                  <a:schemeClr val="bg2"/>
                </a:solidFill>
              </a:endParaRPr>
            </a:p>
          </p:txBody>
        </p:sp>
        <p:sp>
          <p:nvSpPr>
            <p:cNvPr id="14" name="右箭头 13"/>
            <p:cNvSpPr>
              <a:spLocks noChangeArrowheads="1"/>
            </p:cNvSpPr>
            <p:nvPr/>
          </p:nvSpPr>
          <p:spPr bwMode="auto">
            <a:xfrm>
              <a:off x="5300696" y="2071549"/>
              <a:ext cx="215766" cy="96980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E0A3"/>
            </a:solidFill>
            <a:ln w="9525">
              <a:solidFill>
                <a:srgbClr val="FFC000"/>
              </a:solidFill>
              <a:miter lim="800000"/>
            </a:ln>
          </p:spPr>
          <p:txBody>
            <a:bodyPr wrap="none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algn="ctr">
                <a:buFont typeface="Arial" charset="0"/>
                <a:buNone/>
              </a:pPr>
              <a:endParaRPr lang="en-US" altLang="zh-CN" sz="300" b="1">
                <a:solidFill>
                  <a:schemeClr val="bg2"/>
                </a:solidFill>
              </a:endParaRPr>
            </a:p>
          </p:txBody>
        </p: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3082304" y="3859417"/>
              <a:ext cx="2665413" cy="43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algn="ctr" eaLnBrk="1" hangingPunct="1">
                <a:buFont typeface="Arial" charset="0"/>
                <a:buNone/>
              </a:pPr>
              <a:r>
                <a:rPr lang="en-US" altLang="zh-CN" sz="2000" b="1" dirty="0">
                  <a:solidFill>
                    <a:srgbClr val="FF0000"/>
                  </a:solidFill>
                </a:rPr>
                <a:t>NPS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6" name="Picture 5" descr="不久前在美国登陆的飓风桑迪和2005年的飓风卡特里娜很相似。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7362" y="17462"/>
              <a:ext cx="3001963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 descr="这两个风暴都导致美国主要城市被淹，数以百万计居民断电，并撕开了人口稠密的海岸线。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0"/>
              <a:ext cx="3097212" cy="175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7362" y="1746250"/>
              <a:ext cx="3001963" cy="374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44712" y="771351"/>
            <a:ext cx="88931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000" b="1" dirty="0">
                <a:solidFill>
                  <a:srgbClr val="000000"/>
                </a:solidFill>
                <a:latin typeface="宋体" charset="-122"/>
              </a:rPr>
              <a:t>4.</a:t>
            </a:r>
            <a:r>
              <a:rPr lang="zh-CN" altLang="en-US" sz="3000" b="1" dirty="0">
                <a:solidFill>
                  <a:srgbClr val="000000"/>
                </a:solidFill>
                <a:latin typeface="宋体" charset="-122"/>
              </a:rPr>
              <a:t>基于情景构建的应急准备明显提高应对巨灾能力</a:t>
            </a:r>
            <a:endParaRPr lang="zh-CN" altLang="en-US" sz="3000" b="1" dirty="0">
              <a:solidFill>
                <a:srgbClr val="000000"/>
              </a:solidFill>
              <a:latin typeface="宋体" charset="-122"/>
            </a:endParaRPr>
          </a:p>
        </p:txBody>
      </p:sp>
      <p:pic>
        <p:nvPicPr>
          <p:cNvPr id="8" name="Picture 14" descr="C:\Documents and Settings\lenovo\桌面\N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51" y="2716039"/>
            <a:ext cx="14716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492626" y="5308426"/>
            <a:ext cx="249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>
                <a:latin typeface="黑体" pitchFamily="49" charset="-122"/>
                <a:ea typeface="黑体" pitchFamily="49" charset="-122"/>
              </a:rPr>
              <a:t>国家应急规划情景</a:t>
            </a:r>
            <a:r>
              <a:rPr lang="en-US" altLang="zh-CN">
                <a:latin typeface="黑体" pitchFamily="49" charset="-122"/>
                <a:ea typeface="黑体" pitchFamily="49" charset="-122"/>
              </a:rPr>
              <a:t>》</a:t>
            </a:r>
            <a:endParaRPr lang="zh-CN" altLang="en-US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3887297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/>
              <a:t>（一）国际进展背景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53456" y="799877"/>
            <a:ext cx="7859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3200" b="1" dirty="0">
                <a:latin typeface="宋体" charset="-122"/>
              </a:rPr>
              <a:t>5. </a:t>
            </a:r>
            <a:r>
              <a:rPr lang="zh-CN" altLang="en-US" sz="3200" b="1" dirty="0">
                <a:latin typeface="宋体" charset="-122"/>
              </a:rPr>
              <a:t>情景构建的德国版本</a:t>
            </a:r>
            <a:r>
              <a:rPr lang="en-US" altLang="zh-CN" sz="3200" b="1" dirty="0">
                <a:latin typeface="宋体" charset="-122"/>
              </a:rPr>
              <a:t>——</a:t>
            </a:r>
            <a:r>
              <a:rPr lang="zh-CN" altLang="en-US" sz="3200" b="1" dirty="0">
                <a:latin typeface="宋体" charset="-122"/>
              </a:rPr>
              <a:t>跨州演练</a:t>
            </a:r>
            <a:endParaRPr lang="zh-CN" altLang="en-US" sz="3200" b="1" dirty="0">
              <a:latin typeface="宋体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94" y="1901973"/>
            <a:ext cx="6913562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"/>
          <p:cNvGrpSpPr/>
          <p:nvPr/>
        </p:nvGrpSpPr>
        <p:grpSpPr bwMode="auto">
          <a:xfrm>
            <a:off x="2131219" y="1757511"/>
            <a:ext cx="8618540" cy="1512886"/>
            <a:chOff x="0" y="0"/>
            <a:chExt cx="9084104" cy="1512763"/>
          </a:xfrm>
        </p:grpSpPr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0" y="288627"/>
              <a:ext cx="1352028" cy="5040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endParaRPr lang="zh-CN" altLang="en-US"/>
            </a:p>
          </p:txBody>
        </p:sp>
        <p:cxnSp>
          <p:nvCxnSpPr>
            <p:cNvPr id="15" name="直接箭头连接符 14"/>
            <p:cNvCxnSpPr>
              <a:cxnSpLocks noChangeShapeType="1"/>
              <a:stCxn id="14" idx="3"/>
            </p:cNvCxnSpPr>
            <p:nvPr/>
          </p:nvCxnSpPr>
          <p:spPr bwMode="auto">
            <a:xfrm>
              <a:off x="1352028" y="540655"/>
              <a:ext cx="2798901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4150930" y="0"/>
              <a:ext cx="4933174" cy="151276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en-US" altLang="zh-CN" b="1">
                  <a:solidFill>
                    <a:schemeClr val="bg2"/>
                  </a:solidFill>
                </a:rPr>
                <a:t>2004</a:t>
              </a:r>
              <a:r>
                <a:rPr lang="zh-CN" altLang="en-US" b="1">
                  <a:solidFill>
                    <a:schemeClr val="bg2"/>
                  </a:solidFill>
                </a:rPr>
                <a:t>年，德国第一次跨州演练情景设计</a:t>
              </a:r>
              <a:endParaRPr lang="en-US" altLang="zh-CN" b="1">
                <a:solidFill>
                  <a:schemeClr val="bg2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zh-CN" altLang="en-US" b="1">
                  <a:solidFill>
                    <a:schemeClr val="bg2"/>
                  </a:solidFill>
                </a:rPr>
                <a:t>“高压线结冰造成大规模断电，同时发生</a:t>
              </a:r>
              <a:endParaRPr lang="en-US" altLang="zh-CN" b="1">
                <a:solidFill>
                  <a:schemeClr val="bg2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zh-CN" altLang="en-US" b="1">
                  <a:solidFill>
                    <a:schemeClr val="bg2"/>
                  </a:solidFill>
                </a:rPr>
                <a:t>恐怖袭击，其中部分袭击使用了化学物质”</a:t>
              </a:r>
              <a:endParaRPr lang="en-US" altLang="zh-CN" b="1">
                <a:solidFill>
                  <a:schemeClr val="bg2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zh-CN" altLang="en-US" b="1">
                  <a:solidFill>
                    <a:schemeClr val="bg2"/>
                  </a:solidFill>
                </a:rPr>
                <a:t>，这一当时被批评为不现实的场景在</a:t>
              </a:r>
              <a:r>
                <a:rPr lang="en-US" altLang="zh-CN" b="1">
                  <a:solidFill>
                    <a:schemeClr val="bg2"/>
                  </a:solidFill>
                </a:rPr>
                <a:t>2005</a:t>
              </a:r>
              <a:endParaRPr lang="en-US" altLang="zh-CN" b="1">
                <a:solidFill>
                  <a:schemeClr val="bg2"/>
                </a:solidFill>
              </a:endParaRPr>
            </a:p>
            <a:p>
              <a:pPr>
                <a:buFont typeface="Arial" charset="0"/>
                <a:buNone/>
              </a:pPr>
              <a:r>
                <a:rPr lang="zh-CN" altLang="en-US" b="1">
                  <a:solidFill>
                    <a:schemeClr val="bg2"/>
                  </a:solidFill>
                </a:rPr>
                <a:t>年真实地发生在了明斯特地区。</a:t>
              </a:r>
              <a:endParaRPr lang="zh-CN" altLang="en-US" b="1">
                <a:solidFill>
                  <a:schemeClr val="bg2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 bwMode="auto">
          <a:xfrm>
            <a:off x="2108994" y="2981473"/>
            <a:ext cx="8640758" cy="1801814"/>
            <a:chOff x="0" y="0"/>
            <a:chExt cx="8640961" cy="1800795"/>
          </a:xfrm>
        </p:grpSpPr>
        <p:sp>
          <p:nvSpPr>
            <p:cNvPr id="11" name="矩形 10"/>
            <p:cNvSpPr>
              <a:spLocks noChangeArrowheads="1"/>
            </p:cNvSpPr>
            <p:nvPr/>
          </p:nvSpPr>
          <p:spPr bwMode="auto">
            <a:xfrm>
              <a:off x="0" y="0"/>
              <a:ext cx="1282784" cy="5040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endParaRPr lang="zh-CN" altLang="en-US"/>
            </a:p>
          </p:txBody>
        </p:sp>
        <p:cxnSp>
          <p:nvCxnSpPr>
            <p:cNvPr id="12" name="直接箭头连接符 11"/>
            <p:cNvCxnSpPr>
              <a:cxnSpLocks noChangeShapeType="1"/>
              <a:stCxn id="11" idx="3"/>
            </p:cNvCxnSpPr>
            <p:nvPr/>
          </p:nvCxnSpPr>
          <p:spPr bwMode="auto">
            <a:xfrm>
              <a:off x="1282784" y="252028"/>
              <a:ext cx="2677656" cy="115183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3960440" y="576064"/>
              <a:ext cx="4680521" cy="1224731"/>
            </a:xfrm>
            <a:prstGeom prst="rect">
              <a:avLst/>
            </a:prstGeom>
            <a:solidFill>
              <a:srgbClr val="EB6D35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en-US" altLang="zh-CN" b="1">
                  <a:solidFill>
                    <a:schemeClr val="bg2"/>
                  </a:solidFill>
                </a:rPr>
                <a:t>2007</a:t>
              </a:r>
              <a:r>
                <a:rPr lang="zh-CN" altLang="en-US" b="1">
                  <a:solidFill>
                    <a:schemeClr val="bg2"/>
                  </a:solidFill>
                </a:rPr>
                <a:t>年，德国跨州演练主题场景是“传染病</a:t>
              </a:r>
              <a:endParaRPr lang="en-US" altLang="zh-CN" b="1">
                <a:solidFill>
                  <a:schemeClr val="bg2"/>
                </a:solidFill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b="1">
                  <a:solidFill>
                    <a:schemeClr val="bg2"/>
                  </a:solidFill>
                </a:rPr>
                <a:t>爆发”，随即在</a:t>
              </a:r>
              <a:r>
                <a:rPr lang="en-US" altLang="zh-CN" b="1">
                  <a:solidFill>
                    <a:schemeClr val="bg2"/>
                  </a:solidFill>
                </a:rPr>
                <a:t>2008</a:t>
              </a:r>
              <a:r>
                <a:rPr lang="zh-CN" altLang="en-US" b="1">
                  <a:solidFill>
                    <a:schemeClr val="bg2"/>
                  </a:solidFill>
                </a:rPr>
                <a:t>年就发生了全球“甲流”</a:t>
              </a:r>
              <a:endParaRPr lang="en-US" altLang="zh-CN" b="1">
                <a:solidFill>
                  <a:schemeClr val="bg2"/>
                </a:solidFill>
              </a:endParaRPr>
            </a:p>
            <a:p>
              <a:pPr>
                <a:lnSpc>
                  <a:spcPct val="150000"/>
                </a:lnSpc>
                <a:buFont typeface="Arial" charset="0"/>
                <a:buNone/>
              </a:pPr>
              <a:r>
                <a:rPr lang="zh-CN" altLang="en-US" b="1">
                  <a:solidFill>
                    <a:schemeClr val="bg2"/>
                  </a:solidFill>
                </a:rPr>
                <a:t>事件，德国出现约</a:t>
              </a:r>
              <a:r>
                <a:rPr lang="en-US" altLang="zh-CN" b="1">
                  <a:solidFill>
                    <a:schemeClr val="bg2"/>
                  </a:solidFill>
                </a:rPr>
                <a:t>4500</a:t>
              </a:r>
              <a:r>
                <a:rPr lang="zh-CN" altLang="en-US" b="1">
                  <a:solidFill>
                    <a:schemeClr val="bg2"/>
                  </a:solidFill>
                </a:rPr>
                <a:t>例感染病例。</a:t>
              </a:r>
              <a:endParaRPr lang="zh-CN" altLang="en-US" b="1">
                <a:solidFill>
                  <a:schemeClr val="bg2"/>
                </a:solidFill>
              </a:endParaRPr>
            </a:p>
          </p:txBody>
        </p:sp>
      </p:grp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6069806" y="5070623"/>
            <a:ext cx="4679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目前，以“情景”为核心的规划、演练和预案修订等应急准备工作已经成为德国应急管理工作的重点。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3887297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/>
              <a:t>（一）国际进展背景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6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082800" y="1037972"/>
            <a:ext cx="878522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3200" b="1" dirty="0" smtClean="0"/>
              <a:t>1</a:t>
            </a:r>
            <a:r>
              <a:rPr lang="en-US" altLang="zh-CN" sz="3200" b="1" dirty="0"/>
              <a:t>.</a:t>
            </a:r>
            <a:r>
              <a:rPr lang="zh-CN" altLang="en-US" sz="3200" b="1" dirty="0"/>
              <a:t>重大灾难频发凸显在风险治理和应急准备中</a:t>
            </a:r>
            <a:r>
              <a:rPr lang="zh-CN" altLang="en-US" sz="3200" b="1" dirty="0" smtClean="0"/>
              <a:t>存   在</a:t>
            </a:r>
            <a:r>
              <a:rPr lang="zh-CN" altLang="en-US" sz="3200" b="1" dirty="0"/>
              <a:t>系统脆弱性</a:t>
            </a:r>
            <a:endParaRPr lang="zh-CN" altLang="en-US" sz="3200" b="1" dirty="0"/>
          </a:p>
          <a:p>
            <a:pPr eaLnBrk="1" hangingPunct="1">
              <a:buFont typeface="Arial" charset="0"/>
              <a:buNone/>
            </a:pPr>
            <a:endParaRPr lang="zh-CN" altLang="en-US" b="1" dirty="0"/>
          </a:p>
        </p:txBody>
      </p:sp>
      <p:pic>
        <p:nvPicPr>
          <p:cNvPr id="9" name="Picture 6" descr="C:\Documents and Settings\lenovo\桌面\A3C1AC7306CE2E02866693B7DDFB7AA3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2" y="2824435"/>
            <a:ext cx="40973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刘院长课件\相关图片\吉林6.3火灾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7" y="2824435"/>
            <a:ext cx="46799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036762" y="2027735"/>
            <a:ext cx="7848600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事故预防与应急准备明显欠缺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108993" y="846410"/>
            <a:ext cx="8784877" cy="5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巨灾和危机的统一指挥与联合响应机制尚不健全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8" name="Picture 7" descr="1439431305638306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31" y="1592734"/>
            <a:ext cx="7993063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483894" y="6417965"/>
            <a:ext cx="4408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“</a:t>
            </a:r>
            <a:r>
              <a:rPr lang="en-US" altLang="zh-CN" b="1" dirty="0">
                <a:solidFill>
                  <a:srgbClr val="FF0000"/>
                </a:solidFill>
              </a:rPr>
              <a:t>8.12</a:t>
            </a:r>
            <a:r>
              <a:rPr lang="zh-CN" altLang="en-US" b="1" dirty="0">
                <a:solidFill>
                  <a:srgbClr val="FF0000"/>
                </a:solidFill>
              </a:rPr>
              <a:t>”天津危化品火灾爆炸事故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  <p:pic>
        <p:nvPicPr>
          <p:cNvPr id="7" name="Picture 2" descr="死亡区域图9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93" y="1950169"/>
            <a:ext cx="33845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受灾女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81" y="1950169"/>
            <a:ext cx="34575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全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567" r="1515" b="1740"/>
          <a:stretch>
            <a:fillRect/>
          </a:stretch>
        </p:blipFill>
        <p:spPr bwMode="auto">
          <a:xfrm>
            <a:off x="3188493" y="4134569"/>
            <a:ext cx="33845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工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81" y="4134569"/>
            <a:ext cx="34575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701381" y="6342781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“</a:t>
            </a:r>
            <a:r>
              <a:rPr lang="en-US" altLang="zh-CN" b="1" dirty="0">
                <a:solidFill>
                  <a:srgbClr val="FF0000"/>
                </a:solidFill>
              </a:rPr>
              <a:t>12.23</a:t>
            </a:r>
            <a:r>
              <a:rPr lang="zh-CN" altLang="en-US" b="1" dirty="0">
                <a:solidFill>
                  <a:srgbClr val="FF0000"/>
                </a:solidFill>
              </a:rPr>
              <a:t>”重庆开县特大井喷事故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326481" y="1027013"/>
            <a:ext cx="7848600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第一响应不够，错过危机处置机会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036762" y="731615"/>
            <a:ext cx="5415265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4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）应急预案缺乏弹性和执行力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492749" y="6119019"/>
            <a:ext cx="1728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南方冰雪灾害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54" y="1339850"/>
            <a:ext cx="878522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216944" y="843806"/>
            <a:ext cx="703910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5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公共沟通能力不足，新媒体应用缺欠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Picture 6" descr="图片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69" y="1635968"/>
            <a:ext cx="8135937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66569" y="6184156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“</a:t>
            </a:r>
            <a:r>
              <a:rPr lang="en-US" altLang="zh-CN" b="1" dirty="0">
                <a:solidFill>
                  <a:srgbClr val="FF0000"/>
                </a:solidFill>
              </a:rPr>
              <a:t>7.23</a:t>
            </a:r>
            <a:r>
              <a:rPr lang="zh-CN" altLang="en-US" b="1" dirty="0">
                <a:solidFill>
                  <a:srgbClr val="FF0000"/>
                </a:solidFill>
              </a:rPr>
              <a:t>”温州列车追尾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964879" y="1019646"/>
            <a:ext cx="7848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6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公共安全存在系统脆弱性，应急准备不力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903" y="1779860"/>
            <a:ext cx="4176712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:\刘院长资料\ppt20100518新改\最新版课件\11.15大火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15" y="1768748"/>
            <a:ext cx="4592638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716140" y="6151835"/>
            <a:ext cx="316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b="1">
                <a:solidFill>
                  <a:srgbClr val="FF0000"/>
                </a:solidFill>
              </a:rPr>
              <a:t>上海</a:t>
            </a:r>
            <a:r>
              <a:rPr lang="en-US" altLang="zh-CN" b="1">
                <a:solidFill>
                  <a:srgbClr val="FF0000"/>
                </a:solidFill>
              </a:rPr>
              <a:t>11.15</a:t>
            </a:r>
            <a:r>
              <a:rPr lang="zh-CN" altLang="en-US" b="1">
                <a:solidFill>
                  <a:srgbClr val="FF0000"/>
                </a:solidFill>
              </a:rPr>
              <a:t>事故调研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Picture 2" descr="http://img.sccnn.com/bimg/322/248.jp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307">
            <a:off x="8994666" y="3069109"/>
            <a:ext cx="213518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云形标注 3"/>
          <p:cNvSpPr/>
          <p:nvPr/>
        </p:nvSpPr>
        <p:spPr>
          <a:xfrm flipH="1">
            <a:off x="9453453" y="1672109"/>
            <a:ext cx="1908175" cy="903287"/>
          </a:xfrm>
          <a:prstGeom prst="cloudCallout">
            <a:avLst>
              <a:gd name="adj1" fmla="val 3402"/>
              <a:gd name="adj2" fmla="val 129997"/>
            </a:avLst>
          </a:prstGeom>
          <a:solidFill>
            <a:schemeClr val="accent3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思考讨论</a:t>
            </a:r>
            <a:endParaRPr lang="zh-CN" altLang="en-US" sz="32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blackWhite">
          <a:xfrm>
            <a:off x="865474" y="2151555"/>
            <a:ext cx="5131853" cy="1464770"/>
          </a:xfrm>
          <a:prstGeom prst="roundRect">
            <a:avLst>
              <a:gd name="adj" fmla="val 9106"/>
            </a:avLst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5400">
            <a:solidFill>
              <a:schemeClr val="bg1"/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3600" b="1" dirty="0" smtClean="0">
                <a:solidFill>
                  <a:schemeClr val="bg1"/>
                </a:solidFill>
                <a:latin typeface="Arial" charset="0"/>
                <a:ea typeface="宋体" charset="-122"/>
              </a:rPr>
              <a:t>什么是应急管理？</a:t>
            </a:r>
            <a:endParaRPr lang="en-US" altLang="zh-CN" sz="3600" b="1" dirty="0">
              <a:solidFill>
                <a:schemeClr val="bg1"/>
              </a:solidFill>
              <a:latin typeface="Arial" charset="0"/>
              <a:ea typeface="宋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990725" y="1312069"/>
            <a:ext cx="5957080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None/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7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风险意识薄弱，预防工作失效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78" y="2464197"/>
            <a:ext cx="439261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728da9773912b31bbd0d01108518367adab4e1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90" y="2464197"/>
            <a:ext cx="4392613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24869" y="1887314"/>
            <a:ext cx="720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）北京情景构建资料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—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地铁站人群分布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图片 6" descr="average density zhant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21477" b="21275"/>
          <a:stretch>
            <a:fillRect/>
          </a:stretch>
        </p:blipFill>
        <p:spPr bwMode="auto">
          <a:xfrm>
            <a:off x="2321719" y="2823939"/>
            <a:ext cx="40005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average density zhant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10501" r="14256"/>
          <a:stretch>
            <a:fillRect/>
          </a:stretch>
        </p:blipFill>
        <p:spPr bwMode="auto">
          <a:xfrm>
            <a:off x="6531769" y="2823939"/>
            <a:ext cx="4202112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796881" y="5592539"/>
            <a:ext cx="380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sz="2000" b="1" dirty="0">
                <a:solidFill>
                  <a:srgbClr val="FF0000"/>
                </a:solidFill>
              </a:rPr>
              <a:t>站台层早高峰空间使用频率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547144" y="5519514"/>
            <a:ext cx="380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sz="2000" b="1" dirty="0">
                <a:solidFill>
                  <a:srgbClr val="FF0000"/>
                </a:solidFill>
              </a:rPr>
              <a:t>站厅层早高峰空间使用频率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69331" y="1059830"/>
            <a:ext cx="633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3200" b="1" dirty="0"/>
              <a:t>2.</a:t>
            </a:r>
            <a:r>
              <a:rPr lang="zh-CN" altLang="en-US" sz="3200" b="1" dirty="0"/>
              <a:t>国内重大突发事件情景构建近况</a:t>
            </a:r>
            <a:endParaRPr lang="zh-CN" altLang="en-US" sz="3200" b="1" dirty="0"/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60612" y="1851422"/>
            <a:ext cx="799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2400" b="1" dirty="0"/>
              <a:t>沙林在地铁站台扩散</a:t>
            </a:r>
            <a:r>
              <a:rPr lang="en-US" altLang="zh-CN" sz="2400" b="1" dirty="0"/>
              <a:t>3D</a:t>
            </a:r>
            <a:r>
              <a:rPr lang="zh-CN" altLang="en-US" sz="2400" b="1" dirty="0"/>
              <a:t>模拟 ：</a:t>
            </a:r>
            <a:endParaRPr lang="zh-CN" altLang="en-US" sz="2400" dirty="0"/>
          </a:p>
        </p:txBody>
      </p:sp>
      <p:pic>
        <p:nvPicPr>
          <p:cNvPr id="7" name="Picture 2" descr="C:\Documents and Settings\wang\桌面\挥发扩散模拟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2" y="2500709"/>
            <a:ext cx="76501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60612" y="1203722"/>
            <a:ext cx="81375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600" b="1">
                <a:latin typeface="宋体" charset="-122"/>
              </a:rPr>
              <a:t>北京情景构建资料</a:t>
            </a:r>
            <a:r>
              <a:rPr lang="en-US" altLang="zh-CN" sz="2600" b="1">
                <a:latin typeface="宋体" charset="-122"/>
              </a:rPr>
              <a:t>—</a:t>
            </a:r>
            <a:r>
              <a:rPr lang="zh-CN" altLang="en-US" sz="2600" b="1">
                <a:latin typeface="宋体" charset="-122"/>
              </a:rPr>
              <a:t>沙林毒气扩散空间分布</a:t>
            </a:r>
            <a:endParaRPr lang="zh-CN" altLang="en-US" sz="2600" b="1">
              <a:latin typeface="宋体" charset="-122"/>
            </a:endParaRPr>
          </a:p>
        </p:txBody>
      </p:sp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36762" y="1317575"/>
            <a:ext cx="8785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400" b="1" dirty="0"/>
              <a:t>北京情景构建资料</a:t>
            </a:r>
            <a:r>
              <a:rPr lang="en-US" altLang="zh-CN" sz="2400" b="1" dirty="0"/>
              <a:t>—</a:t>
            </a:r>
            <a:r>
              <a:rPr lang="zh-CN" altLang="en-US" sz="2400" b="1" dirty="0"/>
              <a:t>地铁“沙林”恐怖袭击死亡 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人数时间分布</a:t>
            </a:r>
            <a:endParaRPr lang="zh-CN" altLang="en-US" sz="24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2"/>
          <a:stretch>
            <a:fillRect/>
          </a:stretch>
        </p:blipFill>
        <p:spPr bwMode="auto">
          <a:xfrm>
            <a:off x="2865437" y="2211338"/>
            <a:ext cx="70929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连接符 7"/>
          <p:cNvCxnSpPr>
            <a:cxnSpLocks noChangeShapeType="1"/>
          </p:cNvCxnSpPr>
          <p:nvPr/>
        </p:nvCxnSpPr>
        <p:spPr bwMode="auto">
          <a:xfrm>
            <a:off x="4040187" y="5500638"/>
            <a:ext cx="0" cy="1079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>
            <a:off x="4111624" y="5464125"/>
            <a:ext cx="0" cy="1444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接连接符 9"/>
          <p:cNvCxnSpPr>
            <a:cxnSpLocks noChangeShapeType="1"/>
          </p:cNvCxnSpPr>
          <p:nvPr/>
        </p:nvCxnSpPr>
        <p:spPr bwMode="auto">
          <a:xfrm>
            <a:off x="4184649" y="5410150"/>
            <a:ext cx="0" cy="1984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连接符 10"/>
          <p:cNvCxnSpPr>
            <a:cxnSpLocks noChangeShapeType="1"/>
          </p:cNvCxnSpPr>
          <p:nvPr/>
        </p:nvCxnSpPr>
        <p:spPr bwMode="auto">
          <a:xfrm>
            <a:off x="4256087" y="5356175"/>
            <a:ext cx="0" cy="2524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>
            <a:off x="4327524" y="5284738"/>
            <a:ext cx="0" cy="3238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连接符 12"/>
          <p:cNvCxnSpPr>
            <a:cxnSpLocks noChangeShapeType="1"/>
          </p:cNvCxnSpPr>
          <p:nvPr/>
        </p:nvCxnSpPr>
        <p:spPr bwMode="auto">
          <a:xfrm>
            <a:off x="4400549" y="5194250"/>
            <a:ext cx="0" cy="4143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连接符 13"/>
          <p:cNvCxnSpPr>
            <a:cxnSpLocks noChangeShapeType="1"/>
          </p:cNvCxnSpPr>
          <p:nvPr/>
        </p:nvCxnSpPr>
        <p:spPr bwMode="auto">
          <a:xfrm>
            <a:off x="4471987" y="5125988"/>
            <a:ext cx="0" cy="482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14"/>
          <p:cNvCxnSpPr>
            <a:cxnSpLocks noChangeShapeType="1"/>
          </p:cNvCxnSpPr>
          <p:nvPr/>
        </p:nvCxnSpPr>
        <p:spPr bwMode="auto">
          <a:xfrm>
            <a:off x="4543424" y="5067250"/>
            <a:ext cx="0" cy="5413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4616449" y="5032325"/>
            <a:ext cx="0" cy="5762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>
            <a:off x="4687887" y="5013275"/>
            <a:ext cx="0" cy="5953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连接符 17"/>
          <p:cNvCxnSpPr>
            <a:cxnSpLocks noChangeShapeType="1"/>
          </p:cNvCxnSpPr>
          <p:nvPr/>
        </p:nvCxnSpPr>
        <p:spPr bwMode="auto">
          <a:xfrm>
            <a:off x="4759324" y="4995813"/>
            <a:ext cx="0" cy="6127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接连接符 18"/>
          <p:cNvCxnSpPr>
            <a:cxnSpLocks noChangeShapeType="1"/>
          </p:cNvCxnSpPr>
          <p:nvPr/>
        </p:nvCxnSpPr>
        <p:spPr bwMode="auto">
          <a:xfrm>
            <a:off x="4832349" y="4970413"/>
            <a:ext cx="0" cy="6381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连接符 19"/>
          <p:cNvCxnSpPr>
            <a:cxnSpLocks noChangeShapeType="1"/>
          </p:cNvCxnSpPr>
          <p:nvPr/>
        </p:nvCxnSpPr>
        <p:spPr bwMode="auto">
          <a:xfrm>
            <a:off x="4903787" y="4949775"/>
            <a:ext cx="0" cy="6588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接连接符 20"/>
          <p:cNvCxnSpPr>
            <a:cxnSpLocks noChangeShapeType="1"/>
          </p:cNvCxnSpPr>
          <p:nvPr/>
        </p:nvCxnSpPr>
        <p:spPr bwMode="auto">
          <a:xfrm>
            <a:off x="4975224" y="4945013"/>
            <a:ext cx="0" cy="6635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接连接符 21"/>
          <p:cNvCxnSpPr>
            <a:cxnSpLocks noChangeShapeType="1"/>
          </p:cNvCxnSpPr>
          <p:nvPr/>
        </p:nvCxnSpPr>
        <p:spPr bwMode="auto">
          <a:xfrm>
            <a:off x="5048249" y="4938663"/>
            <a:ext cx="0" cy="6699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连接符 22"/>
          <p:cNvCxnSpPr>
            <a:cxnSpLocks noChangeShapeType="1"/>
          </p:cNvCxnSpPr>
          <p:nvPr/>
        </p:nvCxnSpPr>
        <p:spPr bwMode="auto">
          <a:xfrm>
            <a:off x="5119687" y="4924375"/>
            <a:ext cx="0" cy="6842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直接连接符 23"/>
          <p:cNvCxnSpPr>
            <a:cxnSpLocks noChangeShapeType="1"/>
          </p:cNvCxnSpPr>
          <p:nvPr/>
        </p:nvCxnSpPr>
        <p:spPr bwMode="auto">
          <a:xfrm>
            <a:off x="5192712" y="4905325"/>
            <a:ext cx="0" cy="7032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直接连接符 24"/>
          <p:cNvCxnSpPr>
            <a:cxnSpLocks noChangeShapeType="1"/>
          </p:cNvCxnSpPr>
          <p:nvPr/>
        </p:nvCxnSpPr>
        <p:spPr bwMode="auto">
          <a:xfrm>
            <a:off x="5264149" y="4895800"/>
            <a:ext cx="0" cy="7127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25"/>
          <p:cNvCxnSpPr>
            <a:cxnSpLocks noChangeShapeType="1"/>
          </p:cNvCxnSpPr>
          <p:nvPr/>
        </p:nvCxnSpPr>
        <p:spPr bwMode="auto">
          <a:xfrm>
            <a:off x="5335587" y="4870400"/>
            <a:ext cx="0" cy="7381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26"/>
          <p:cNvCxnSpPr>
            <a:cxnSpLocks noChangeShapeType="1"/>
          </p:cNvCxnSpPr>
          <p:nvPr/>
        </p:nvCxnSpPr>
        <p:spPr bwMode="auto">
          <a:xfrm>
            <a:off x="5408612" y="4851350"/>
            <a:ext cx="0" cy="7572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连接符 27"/>
          <p:cNvCxnSpPr>
            <a:cxnSpLocks noChangeShapeType="1"/>
          </p:cNvCxnSpPr>
          <p:nvPr/>
        </p:nvCxnSpPr>
        <p:spPr bwMode="auto">
          <a:xfrm>
            <a:off x="5480049" y="4833888"/>
            <a:ext cx="0" cy="7747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连接符 28"/>
          <p:cNvCxnSpPr>
            <a:cxnSpLocks noChangeShapeType="1"/>
          </p:cNvCxnSpPr>
          <p:nvPr/>
        </p:nvCxnSpPr>
        <p:spPr bwMode="auto">
          <a:xfrm>
            <a:off x="5551487" y="4816425"/>
            <a:ext cx="0" cy="7921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接连接符 29"/>
          <p:cNvCxnSpPr>
            <a:cxnSpLocks noChangeShapeType="1"/>
          </p:cNvCxnSpPr>
          <p:nvPr/>
        </p:nvCxnSpPr>
        <p:spPr bwMode="auto">
          <a:xfrm>
            <a:off x="5624512" y="4805313"/>
            <a:ext cx="0" cy="8032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接连接符 30"/>
          <p:cNvCxnSpPr>
            <a:cxnSpLocks noChangeShapeType="1"/>
          </p:cNvCxnSpPr>
          <p:nvPr/>
        </p:nvCxnSpPr>
        <p:spPr bwMode="auto">
          <a:xfrm>
            <a:off x="5695949" y="4797375"/>
            <a:ext cx="0" cy="8112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接连接符 31"/>
          <p:cNvCxnSpPr>
            <a:cxnSpLocks noChangeShapeType="1"/>
          </p:cNvCxnSpPr>
          <p:nvPr/>
        </p:nvCxnSpPr>
        <p:spPr bwMode="auto">
          <a:xfrm>
            <a:off x="5767387" y="4794200"/>
            <a:ext cx="0" cy="8143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直接连接符 32"/>
          <p:cNvCxnSpPr>
            <a:cxnSpLocks noChangeShapeType="1"/>
          </p:cNvCxnSpPr>
          <p:nvPr/>
        </p:nvCxnSpPr>
        <p:spPr bwMode="auto">
          <a:xfrm>
            <a:off x="5840412" y="4791025"/>
            <a:ext cx="0" cy="8175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接连接符 33"/>
          <p:cNvCxnSpPr>
            <a:cxnSpLocks noChangeShapeType="1"/>
          </p:cNvCxnSpPr>
          <p:nvPr/>
        </p:nvCxnSpPr>
        <p:spPr bwMode="auto">
          <a:xfrm>
            <a:off x="5911849" y="4787850"/>
            <a:ext cx="0" cy="8207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直接连接符 34"/>
          <p:cNvCxnSpPr>
            <a:cxnSpLocks noChangeShapeType="1"/>
          </p:cNvCxnSpPr>
          <p:nvPr/>
        </p:nvCxnSpPr>
        <p:spPr bwMode="auto">
          <a:xfrm>
            <a:off x="5983287" y="4783088"/>
            <a:ext cx="0" cy="825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直接连接符 35"/>
          <p:cNvCxnSpPr>
            <a:cxnSpLocks noChangeShapeType="1"/>
          </p:cNvCxnSpPr>
          <p:nvPr/>
        </p:nvCxnSpPr>
        <p:spPr bwMode="auto">
          <a:xfrm>
            <a:off x="6056312" y="4779913"/>
            <a:ext cx="0" cy="8286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直接连接符 36"/>
          <p:cNvCxnSpPr>
            <a:cxnSpLocks noChangeShapeType="1"/>
          </p:cNvCxnSpPr>
          <p:nvPr/>
        </p:nvCxnSpPr>
        <p:spPr bwMode="auto">
          <a:xfrm>
            <a:off x="6127749" y="4743400"/>
            <a:ext cx="0" cy="8651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直接连接符 37"/>
          <p:cNvCxnSpPr>
            <a:cxnSpLocks noChangeShapeType="1"/>
          </p:cNvCxnSpPr>
          <p:nvPr/>
        </p:nvCxnSpPr>
        <p:spPr bwMode="auto">
          <a:xfrm>
            <a:off x="6200774" y="4629100"/>
            <a:ext cx="0" cy="9794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直接连接符 38"/>
          <p:cNvCxnSpPr>
            <a:cxnSpLocks noChangeShapeType="1"/>
          </p:cNvCxnSpPr>
          <p:nvPr/>
        </p:nvCxnSpPr>
        <p:spPr bwMode="auto">
          <a:xfrm>
            <a:off x="6272212" y="4549725"/>
            <a:ext cx="0" cy="10588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直接连接符 39"/>
          <p:cNvCxnSpPr>
            <a:cxnSpLocks noChangeShapeType="1"/>
          </p:cNvCxnSpPr>
          <p:nvPr/>
        </p:nvCxnSpPr>
        <p:spPr bwMode="auto">
          <a:xfrm>
            <a:off x="6343649" y="4478288"/>
            <a:ext cx="0" cy="11303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直接连接符 40"/>
          <p:cNvCxnSpPr>
            <a:cxnSpLocks noChangeShapeType="1"/>
          </p:cNvCxnSpPr>
          <p:nvPr/>
        </p:nvCxnSpPr>
        <p:spPr bwMode="auto">
          <a:xfrm>
            <a:off x="6416674" y="4408438"/>
            <a:ext cx="0" cy="12001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直接连接符 41"/>
          <p:cNvCxnSpPr>
            <a:cxnSpLocks noChangeShapeType="1"/>
          </p:cNvCxnSpPr>
          <p:nvPr/>
        </p:nvCxnSpPr>
        <p:spPr bwMode="auto">
          <a:xfrm>
            <a:off x="6488112" y="4354463"/>
            <a:ext cx="0" cy="12541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直接连接符 42"/>
          <p:cNvCxnSpPr>
            <a:cxnSpLocks noChangeShapeType="1"/>
          </p:cNvCxnSpPr>
          <p:nvPr/>
        </p:nvCxnSpPr>
        <p:spPr bwMode="auto">
          <a:xfrm>
            <a:off x="6559549" y="4330650"/>
            <a:ext cx="0" cy="12779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直接连接符 43"/>
          <p:cNvCxnSpPr>
            <a:cxnSpLocks noChangeShapeType="1"/>
          </p:cNvCxnSpPr>
          <p:nvPr/>
        </p:nvCxnSpPr>
        <p:spPr bwMode="auto">
          <a:xfrm>
            <a:off x="6632574" y="4311600"/>
            <a:ext cx="0" cy="12969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直接连接符 44"/>
          <p:cNvCxnSpPr>
            <a:cxnSpLocks noChangeShapeType="1"/>
          </p:cNvCxnSpPr>
          <p:nvPr/>
        </p:nvCxnSpPr>
        <p:spPr bwMode="auto">
          <a:xfrm>
            <a:off x="6704012" y="4294138"/>
            <a:ext cx="0" cy="13144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直接连接符 45"/>
          <p:cNvCxnSpPr>
            <a:cxnSpLocks noChangeShapeType="1"/>
          </p:cNvCxnSpPr>
          <p:nvPr/>
        </p:nvCxnSpPr>
        <p:spPr bwMode="auto">
          <a:xfrm>
            <a:off x="6775449" y="4276675"/>
            <a:ext cx="0" cy="13319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直接连接符 46"/>
          <p:cNvCxnSpPr>
            <a:cxnSpLocks noChangeShapeType="1"/>
          </p:cNvCxnSpPr>
          <p:nvPr/>
        </p:nvCxnSpPr>
        <p:spPr bwMode="auto">
          <a:xfrm>
            <a:off x="6848474" y="4268738"/>
            <a:ext cx="0" cy="13398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直接连接符 47"/>
          <p:cNvCxnSpPr>
            <a:cxnSpLocks noChangeShapeType="1"/>
          </p:cNvCxnSpPr>
          <p:nvPr/>
        </p:nvCxnSpPr>
        <p:spPr bwMode="auto">
          <a:xfrm>
            <a:off x="6919912" y="4260800"/>
            <a:ext cx="0" cy="13477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直接连接符 48"/>
          <p:cNvCxnSpPr>
            <a:cxnSpLocks noChangeShapeType="1"/>
          </p:cNvCxnSpPr>
          <p:nvPr/>
        </p:nvCxnSpPr>
        <p:spPr bwMode="auto">
          <a:xfrm>
            <a:off x="6992937" y="4246513"/>
            <a:ext cx="0" cy="13620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直接连接符 49"/>
          <p:cNvCxnSpPr>
            <a:cxnSpLocks noChangeShapeType="1"/>
          </p:cNvCxnSpPr>
          <p:nvPr/>
        </p:nvCxnSpPr>
        <p:spPr bwMode="auto">
          <a:xfrm>
            <a:off x="7064374" y="4240163"/>
            <a:ext cx="0" cy="13684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直接连接符 50"/>
          <p:cNvCxnSpPr>
            <a:cxnSpLocks noChangeShapeType="1"/>
          </p:cNvCxnSpPr>
          <p:nvPr/>
        </p:nvCxnSpPr>
        <p:spPr bwMode="auto">
          <a:xfrm>
            <a:off x="7135812" y="4229050"/>
            <a:ext cx="0" cy="13795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直接连接符 51"/>
          <p:cNvCxnSpPr>
            <a:cxnSpLocks noChangeShapeType="1"/>
          </p:cNvCxnSpPr>
          <p:nvPr/>
        </p:nvCxnSpPr>
        <p:spPr bwMode="auto">
          <a:xfrm>
            <a:off x="7208837" y="4217938"/>
            <a:ext cx="0" cy="13906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直接连接符 52"/>
          <p:cNvCxnSpPr>
            <a:cxnSpLocks noChangeShapeType="1"/>
          </p:cNvCxnSpPr>
          <p:nvPr/>
        </p:nvCxnSpPr>
        <p:spPr bwMode="auto">
          <a:xfrm>
            <a:off x="7280274" y="4203650"/>
            <a:ext cx="0" cy="14049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直接连接符 53"/>
          <p:cNvCxnSpPr>
            <a:cxnSpLocks noChangeShapeType="1"/>
          </p:cNvCxnSpPr>
          <p:nvPr/>
        </p:nvCxnSpPr>
        <p:spPr bwMode="auto">
          <a:xfrm>
            <a:off x="7351712" y="4192538"/>
            <a:ext cx="0" cy="14160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直接连接符 54"/>
          <p:cNvCxnSpPr>
            <a:cxnSpLocks noChangeShapeType="1"/>
          </p:cNvCxnSpPr>
          <p:nvPr/>
        </p:nvCxnSpPr>
        <p:spPr bwMode="auto">
          <a:xfrm>
            <a:off x="7424737" y="4186188"/>
            <a:ext cx="0" cy="14224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直接连接符 55"/>
          <p:cNvCxnSpPr>
            <a:cxnSpLocks noChangeShapeType="1"/>
          </p:cNvCxnSpPr>
          <p:nvPr/>
        </p:nvCxnSpPr>
        <p:spPr bwMode="auto">
          <a:xfrm>
            <a:off x="7496174" y="4175075"/>
            <a:ext cx="0" cy="14335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直接连接符 56"/>
          <p:cNvCxnSpPr>
            <a:cxnSpLocks noChangeShapeType="1"/>
          </p:cNvCxnSpPr>
          <p:nvPr/>
        </p:nvCxnSpPr>
        <p:spPr bwMode="auto">
          <a:xfrm>
            <a:off x="7567612" y="4149675"/>
            <a:ext cx="0" cy="14589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直接连接符 57"/>
          <p:cNvCxnSpPr>
            <a:cxnSpLocks noChangeShapeType="1"/>
          </p:cNvCxnSpPr>
          <p:nvPr/>
        </p:nvCxnSpPr>
        <p:spPr bwMode="auto">
          <a:xfrm>
            <a:off x="7640637" y="4121100"/>
            <a:ext cx="0" cy="14874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直接连接符 58"/>
          <p:cNvCxnSpPr>
            <a:cxnSpLocks noChangeShapeType="1"/>
          </p:cNvCxnSpPr>
          <p:nvPr/>
        </p:nvCxnSpPr>
        <p:spPr bwMode="auto">
          <a:xfrm>
            <a:off x="7712074" y="4095700"/>
            <a:ext cx="0" cy="15128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直接连接符 59"/>
          <p:cNvCxnSpPr>
            <a:cxnSpLocks noChangeShapeType="1"/>
          </p:cNvCxnSpPr>
          <p:nvPr/>
        </p:nvCxnSpPr>
        <p:spPr bwMode="auto">
          <a:xfrm>
            <a:off x="7783512" y="4078238"/>
            <a:ext cx="0" cy="15303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直接连接符 60"/>
          <p:cNvCxnSpPr>
            <a:cxnSpLocks noChangeShapeType="1"/>
          </p:cNvCxnSpPr>
          <p:nvPr/>
        </p:nvCxnSpPr>
        <p:spPr bwMode="auto">
          <a:xfrm>
            <a:off x="7856537" y="4059188"/>
            <a:ext cx="0" cy="15494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直接连接符 61"/>
          <p:cNvCxnSpPr>
            <a:cxnSpLocks noChangeShapeType="1"/>
          </p:cNvCxnSpPr>
          <p:nvPr/>
        </p:nvCxnSpPr>
        <p:spPr bwMode="auto">
          <a:xfrm>
            <a:off x="7927974" y="4035375"/>
            <a:ext cx="0" cy="15732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直接连接符 62"/>
          <p:cNvCxnSpPr>
            <a:cxnSpLocks noChangeShapeType="1"/>
          </p:cNvCxnSpPr>
          <p:nvPr/>
        </p:nvCxnSpPr>
        <p:spPr bwMode="auto">
          <a:xfrm>
            <a:off x="8000999" y="4009975"/>
            <a:ext cx="0" cy="15986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直接连接符 63"/>
          <p:cNvCxnSpPr>
            <a:cxnSpLocks noChangeShapeType="1"/>
          </p:cNvCxnSpPr>
          <p:nvPr/>
        </p:nvCxnSpPr>
        <p:spPr bwMode="auto">
          <a:xfrm>
            <a:off x="8072437" y="3995688"/>
            <a:ext cx="0" cy="16129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直接连接符 64"/>
          <p:cNvCxnSpPr>
            <a:cxnSpLocks noChangeShapeType="1"/>
          </p:cNvCxnSpPr>
          <p:nvPr/>
        </p:nvCxnSpPr>
        <p:spPr bwMode="auto">
          <a:xfrm>
            <a:off x="8143874" y="3984575"/>
            <a:ext cx="0" cy="16240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直接连接符 65"/>
          <p:cNvCxnSpPr>
            <a:cxnSpLocks noChangeShapeType="1"/>
          </p:cNvCxnSpPr>
          <p:nvPr/>
        </p:nvCxnSpPr>
        <p:spPr bwMode="auto">
          <a:xfrm>
            <a:off x="8216899" y="3973463"/>
            <a:ext cx="0" cy="16351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直接连接符 66"/>
          <p:cNvCxnSpPr>
            <a:cxnSpLocks noChangeShapeType="1"/>
          </p:cNvCxnSpPr>
          <p:nvPr/>
        </p:nvCxnSpPr>
        <p:spPr bwMode="auto">
          <a:xfrm>
            <a:off x="8288337" y="3951238"/>
            <a:ext cx="0" cy="16573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直接连接符 67"/>
          <p:cNvCxnSpPr>
            <a:cxnSpLocks noChangeShapeType="1"/>
          </p:cNvCxnSpPr>
          <p:nvPr/>
        </p:nvCxnSpPr>
        <p:spPr bwMode="auto">
          <a:xfrm>
            <a:off x="8359774" y="3936950"/>
            <a:ext cx="0" cy="16716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直接连接符 68"/>
          <p:cNvCxnSpPr>
            <a:cxnSpLocks noChangeShapeType="1"/>
          </p:cNvCxnSpPr>
          <p:nvPr/>
        </p:nvCxnSpPr>
        <p:spPr bwMode="auto">
          <a:xfrm>
            <a:off x="8432799" y="3927425"/>
            <a:ext cx="0" cy="16811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直接连接符 69"/>
          <p:cNvCxnSpPr>
            <a:cxnSpLocks noChangeShapeType="1"/>
          </p:cNvCxnSpPr>
          <p:nvPr/>
        </p:nvCxnSpPr>
        <p:spPr bwMode="auto">
          <a:xfrm>
            <a:off x="8504237" y="3919488"/>
            <a:ext cx="0" cy="16891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直接连接符 70"/>
          <p:cNvCxnSpPr>
            <a:cxnSpLocks noChangeShapeType="1"/>
          </p:cNvCxnSpPr>
          <p:nvPr/>
        </p:nvCxnSpPr>
        <p:spPr bwMode="auto">
          <a:xfrm>
            <a:off x="8575674" y="3754388"/>
            <a:ext cx="0" cy="18542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直接连接符 71"/>
          <p:cNvCxnSpPr>
            <a:cxnSpLocks noChangeShapeType="1"/>
          </p:cNvCxnSpPr>
          <p:nvPr/>
        </p:nvCxnSpPr>
        <p:spPr bwMode="auto">
          <a:xfrm>
            <a:off x="8648699" y="3538488"/>
            <a:ext cx="0" cy="20701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直接连接符 72"/>
          <p:cNvCxnSpPr>
            <a:cxnSpLocks noChangeShapeType="1"/>
          </p:cNvCxnSpPr>
          <p:nvPr/>
        </p:nvCxnSpPr>
        <p:spPr bwMode="auto">
          <a:xfrm>
            <a:off x="8720137" y="3322588"/>
            <a:ext cx="0" cy="2286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直接连接符 73"/>
          <p:cNvCxnSpPr>
            <a:cxnSpLocks noChangeShapeType="1"/>
          </p:cNvCxnSpPr>
          <p:nvPr/>
        </p:nvCxnSpPr>
        <p:spPr bwMode="auto">
          <a:xfrm>
            <a:off x="8793162" y="3178125"/>
            <a:ext cx="0" cy="24304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直接连接符 74"/>
          <p:cNvCxnSpPr>
            <a:cxnSpLocks noChangeShapeType="1"/>
          </p:cNvCxnSpPr>
          <p:nvPr/>
        </p:nvCxnSpPr>
        <p:spPr bwMode="auto">
          <a:xfrm>
            <a:off x="8864599" y="3051125"/>
            <a:ext cx="0" cy="25574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直接连接符 75"/>
          <p:cNvCxnSpPr>
            <a:cxnSpLocks noChangeShapeType="1"/>
          </p:cNvCxnSpPr>
          <p:nvPr/>
        </p:nvCxnSpPr>
        <p:spPr bwMode="auto">
          <a:xfrm>
            <a:off x="8936037" y="2979688"/>
            <a:ext cx="0" cy="26289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直接连接符 76"/>
          <p:cNvCxnSpPr>
            <a:cxnSpLocks noChangeShapeType="1"/>
          </p:cNvCxnSpPr>
          <p:nvPr/>
        </p:nvCxnSpPr>
        <p:spPr bwMode="auto">
          <a:xfrm>
            <a:off x="9009062" y="2943175"/>
            <a:ext cx="0" cy="26654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直接连接符 77"/>
          <p:cNvCxnSpPr>
            <a:cxnSpLocks noChangeShapeType="1"/>
          </p:cNvCxnSpPr>
          <p:nvPr/>
        </p:nvCxnSpPr>
        <p:spPr bwMode="auto">
          <a:xfrm>
            <a:off x="9080499" y="2908250"/>
            <a:ext cx="0" cy="270033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直接连接符 78"/>
          <p:cNvCxnSpPr>
            <a:cxnSpLocks noChangeShapeType="1"/>
          </p:cNvCxnSpPr>
          <p:nvPr/>
        </p:nvCxnSpPr>
        <p:spPr bwMode="auto">
          <a:xfrm>
            <a:off x="9151937" y="2889200"/>
            <a:ext cx="0" cy="27193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直接连接符 79"/>
          <p:cNvCxnSpPr>
            <a:cxnSpLocks noChangeShapeType="1"/>
          </p:cNvCxnSpPr>
          <p:nvPr/>
        </p:nvCxnSpPr>
        <p:spPr bwMode="auto">
          <a:xfrm>
            <a:off x="9224962" y="2909838"/>
            <a:ext cx="0" cy="27590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直接连接符 80"/>
          <p:cNvCxnSpPr>
            <a:cxnSpLocks noChangeShapeType="1"/>
          </p:cNvCxnSpPr>
          <p:nvPr/>
        </p:nvCxnSpPr>
        <p:spPr bwMode="auto">
          <a:xfrm>
            <a:off x="9296399" y="2835225"/>
            <a:ext cx="0" cy="27733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直接连接符 81"/>
          <p:cNvCxnSpPr>
            <a:cxnSpLocks noChangeShapeType="1"/>
          </p:cNvCxnSpPr>
          <p:nvPr/>
        </p:nvCxnSpPr>
        <p:spPr bwMode="auto">
          <a:xfrm>
            <a:off x="9367837" y="2817763"/>
            <a:ext cx="0" cy="27908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直接连接符 82"/>
          <p:cNvCxnSpPr>
            <a:cxnSpLocks noChangeShapeType="1"/>
          </p:cNvCxnSpPr>
          <p:nvPr/>
        </p:nvCxnSpPr>
        <p:spPr bwMode="auto">
          <a:xfrm>
            <a:off x="9440862" y="2800300"/>
            <a:ext cx="0" cy="28082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直接连接符 83"/>
          <p:cNvCxnSpPr>
            <a:cxnSpLocks noChangeShapeType="1"/>
          </p:cNvCxnSpPr>
          <p:nvPr/>
        </p:nvCxnSpPr>
        <p:spPr bwMode="auto">
          <a:xfrm>
            <a:off x="9512299" y="2786013"/>
            <a:ext cx="0" cy="282257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直接连接符 84"/>
          <p:cNvCxnSpPr>
            <a:cxnSpLocks noChangeShapeType="1"/>
          </p:cNvCxnSpPr>
          <p:nvPr/>
        </p:nvCxnSpPr>
        <p:spPr bwMode="auto">
          <a:xfrm>
            <a:off x="9583737" y="2778075"/>
            <a:ext cx="0" cy="283051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直接连接符 85"/>
          <p:cNvCxnSpPr>
            <a:cxnSpLocks noChangeShapeType="1"/>
          </p:cNvCxnSpPr>
          <p:nvPr/>
        </p:nvCxnSpPr>
        <p:spPr bwMode="auto">
          <a:xfrm>
            <a:off x="9656762" y="2771725"/>
            <a:ext cx="0" cy="28368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TextBox 1"/>
          <p:cNvSpPr txBox="1">
            <a:spLocks noChangeArrowheads="1"/>
          </p:cNvSpPr>
          <p:nvPr/>
        </p:nvSpPr>
        <p:spPr bwMode="auto">
          <a:xfrm>
            <a:off x="4197349" y="6100713"/>
            <a:ext cx="4824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时间（沙林容器爆炸为零时）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8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72481" y="880194"/>
            <a:ext cx="849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800" b="1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800" b="1"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800" b="1">
                <a:latin typeface="黑体" pitchFamily="49" charset="-122"/>
                <a:ea typeface="黑体" pitchFamily="49" charset="-122"/>
              </a:rPr>
              <a:t>）高危行业重大突发事件情景构建</a:t>
            </a:r>
            <a:endParaRPr lang="zh-CN" altLang="en-US" sz="2800" b="1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7328693" y="5704606"/>
            <a:ext cx="1873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1400" b="1" dirty="0">
                <a:solidFill>
                  <a:srgbClr val="FF0000"/>
                </a:solidFill>
              </a:rPr>
              <a:t>“大型储罐区火灾爆炸事件”、“石油炼化厂区有毒有害气体泄漏事件”情景构建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469731" y="5758581"/>
            <a:ext cx="1787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1400" b="1" dirty="0">
                <a:solidFill>
                  <a:srgbClr val="FF0000"/>
                </a:solidFill>
              </a:rPr>
              <a:t>“（井喷）事故所致有毒气体扩散事件”、“油气长输管道泄漏事件”情景构建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211468" y="5758581"/>
            <a:ext cx="1501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1400" b="1" dirty="0">
                <a:solidFill>
                  <a:srgbClr val="FF0000"/>
                </a:solidFill>
              </a:rPr>
              <a:t>“深水钻井平台井喷事故”情景构建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3801268" y="5776044"/>
            <a:ext cx="1727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1400" b="1" dirty="0">
                <a:solidFill>
                  <a:srgbClr val="FF0000"/>
                </a:solidFill>
              </a:rPr>
              <a:t>“化工园区重大危险源危化物质泄漏事件”情景构建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288381" y="5761756"/>
            <a:ext cx="1223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1600" b="1">
                <a:solidFill>
                  <a:srgbClr val="FF0000"/>
                </a:solidFill>
              </a:rPr>
              <a:t>情景构建总体技术支撑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93093" y="259481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endParaRPr lang="zh-CN" altLang="en-US"/>
          </a:p>
        </p:txBody>
      </p:sp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3" y="1743794"/>
            <a:ext cx="856932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5831513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/>
              <a:t>（二）国内应急准备发展现状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/>
          <p:cNvSpPr/>
          <p:nvPr/>
        </p:nvSpPr>
        <p:spPr bwMode="auto">
          <a:xfrm>
            <a:off x="1359641" y="1943840"/>
            <a:ext cx="1305089" cy="1305089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Freeform 8"/>
          <p:cNvSpPr/>
          <p:nvPr/>
        </p:nvSpPr>
        <p:spPr bwMode="auto">
          <a:xfrm>
            <a:off x="2061009" y="1535608"/>
            <a:ext cx="3566859" cy="3563017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2" name="Freeform 9"/>
          <p:cNvSpPr/>
          <p:nvPr/>
        </p:nvSpPr>
        <p:spPr bwMode="auto">
          <a:xfrm>
            <a:off x="749129" y="3408353"/>
            <a:ext cx="2535408" cy="2535407"/>
          </a:xfrm>
          <a:custGeom>
            <a:avLst/>
            <a:gdLst>
              <a:gd name="T0" fmla="*/ 660 w 1320"/>
              <a:gd name="T1" fmla="*/ 0 h 1320"/>
              <a:gd name="T2" fmla="*/ 1320 w 1320"/>
              <a:gd name="T3" fmla="*/ 660 h 1320"/>
              <a:gd name="T4" fmla="*/ 1320 w 1320"/>
              <a:gd name="T5" fmla="*/ 660 h 1320"/>
              <a:gd name="T6" fmla="*/ 660 w 1320"/>
              <a:gd name="T7" fmla="*/ 1320 h 1320"/>
              <a:gd name="T8" fmla="*/ 0 w 1320"/>
              <a:gd name="T9" fmla="*/ 660 h 1320"/>
              <a:gd name="T10" fmla="*/ 660 w 1320"/>
              <a:gd name="T11" fmla="*/ 0 h 1320"/>
              <a:gd name="T12" fmla="*/ 660 w 1320"/>
              <a:gd name="T13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0" h="1320">
                <a:moveTo>
                  <a:pt x="660" y="0"/>
                </a:moveTo>
                <a:lnTo>
                  <a:pt x="1320" y="660"/>
                </a:lnTo>
                <a:lnTo>
                  <a:pt x="1320" y="660"/>
                </a:lnTo>
                <a:lnTo>
                  <a:pt x="660" y="1320"/>
                </a:lnTo>
                <a:lnTo>
                  <a:pt x="0" y="660"/>
                </a:lnTo>
                <a:lnTo>
                  <a:pt x="660" y="0"/>
                </a:lnTo>
                <a:lnTo>
                  <a:pt x="660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Freeform 10"/>
          <p:cNvSpPr/>
          <p:nvPr/>
        </p:nvSpPr>
        <p:spPr bwMode="auto">
          <a:xfrm>
            <a:off x="2864857" y="4739442"/>
            <a:ext cx="954741" cy="954739"/>
          </a:xfrm>
          <a:custGeom>
            <a:avLst/>
            <a:gdLst>
              <a:gd name="T0" fmla="*/ 307 w 613"/>
              <a:gd name="T1" fmla="*/ 0 h 613"/>
              <a:gd name="T2" fmla="*/ 613 w 613"/>
              <a:gd name="T3" fmla="*/ 307 h 613"/>
              <a:gd name="T4" fmla="*/ 307 w 613"/>
              <a:gd name="T5" fmla="*/ 613 h 613"/>
              <a:gd name="T6" fmla="*/ 0 w 613"/>
              <a:gd name="T7" fmla="*/ 307 h 613"/>
              <a:gd name="T8" fmla="*/ 307 w 613"/>
              <a:gd name="T9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3" h="613">
                <a:moveTo>
                  <a:pt x="307" y="0"/>
                </a:moveTo>
                <a:lnTo>
                  <a:pt x="613" y="307"/>
                </a:lnTo>
                <a:lnTo>
                  <a:pt x="307" y="613"/>
                </a:lnTo>
                <a:lnTo>
                  <a:pt x="0" y="307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4" name="Freeform 12"/>
          <p:cNvSpPr/>
          <p:nvPr/>
        </p:nvSpPr>
        <p:spPr bwMode="auto">
          <a:xfrm>
            <a:off x="5135390" y="2116764"/>
            <a:ext cx="1141212" cy="1137973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5" name="Freeform 7"/>
          <p:cNvSpPr/>
          <p:nvPr/>
        </p:nvSpPr>
        <p:spPr bwMode="auto">
          <a:xfrm>
            <a:off x="3061796" y="5741774"/>
            <a:ext cx="560862" cy="55894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6" name="Freeform 7"/>
          <p:cNvSpPr/>
          <p:nvPr/>
        </p:nvSpPr>
        <p:spPr bwMode="auto">
          <a:xfrm>
            <a:off x="3637268" y="853463"/>
            <a:ext cx="560862" cy="55894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6066651" y="3070227"/>
            <a:ext cx="5547300" cy="732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情景构建主要科学问题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020453" y="2621344"/>
            <a:ext cx="1535463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03</a:t>
            </a:r>
            <a:endParaRPr lang="en-US" altLang="zh-CN" sz="540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CHAPTER</a:t>
            </a:r>
            <a:endParaRPr lang="zh-CN" altLang="en-US" sz="280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97470" y="0"/>
            <a:ext cx="9236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03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26456" y="87933"/>
            <a:ext cx="8340725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情景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构建主要科学问题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 typeface="Arial" charset="0"/>
              <a:buNone/>
            </a:pPr>
            <a:endParaRPr lang="en-US" altLang="zh-CN" sz="2800" b="1" dirty="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947068" y="1185069"/>
            <a:ext cx="8675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2800" b="1">
                <a:latin typeface="宋体" charset="-122"/>
              </a:rPr>
              <a:t>（</a:t>
            </a:r>
            <a:r>
              <a:rPr lang="zh-CN" altLang="en-US" sz="3200" b="1">
                <a:latin typeface="宋体" charset="-122"/>
              </a:rPr>
              <a:t>一）重大突发事件基本特征</a:t>
            </a:r>
            <a:r>
              <a:rPr lang="en-US" altLang="zh-CN" sz="3200" b="1">
                <a:latin typeface="宋体" charset="-122"/>
              </a:rPr>
              <a:t>——</a:t>
            </a:r>
            <a:r>
              <a:rPr lang="zh-CN" altLang="en-US" sz="3200" b="1">
                <a:latin typeface="宋体" charset="-122"/>
              </a:rPr>
              <a:t>巨灾与危机</a:t>
            </a:r>
            <a:endParaRPr lang="zh-CN" altLang="en-US" sz="3200" b="1">
              <a:latin typeface="宋体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"/>
          <a:stretch>
            <a:fillRect/>
          </a:stretch>
        </p:blipFill>
        <p:spPr bwMode="auto">
          <a:xfrm>
            <a:off x="2324918" y="2176165"/>
            <a:ext cx="8568953" cy="41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97470" y="0"/>
            <a:ext cx="9236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03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26456" y="87933"/>
            <a:ext cx="8340725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情景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构建主要科学问题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 typeface="Arial" charset="0"/>
              <a:buNone/>
            </a:pPr>
            <a:endParaRPr lang="en-US" altLang="zh-CN" sz="2800" b="1" dirty="0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2252979" y="1577801"/>
            <a:ext cx="835183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ts val="1200"/>
              </a:spcBef>
              <a:buFont typeface="Wingdings" charset="2"/>
              <a:buChar char="Ø"/>
            </a:pPr>
            <a:r>
              <a:rPr lang="zh-CN" altLang="en-US" sz="2600" b="1" dirty="0">
                <a:latin typeface="华文仿宋" pitchFamily="2" charset="-122"/>
                <a:ea typeface="华文仿宋" pitchFamily="2" charset="-122"/>
              </a:rPr>
              <a:t>情景不同于传统的“典型案例”，它不是一个具体事件的投影，而是无数同类事件和预期风险的集合；</a:t>
            </a:r>
            <a:endParaRPr lang="en-US" altLang="zh-CN" sz="2600" b="1" dirty="0">
              <a:latin typeface="华文仿宋" pitchFamily="2" charset="-122"/>
              <a:ea typeface="华文仿宋" pitchFamily="2" charset="-122"/>
            </a:endParaRPr>
          </a:p>
          <a:p>
            <a:pPr eaLnBrk="1" hangingPunct="1">
              <a:spcBef>
                <a:spcPts val="1200"/>
              </a:spcBef>
              <a:buFont typeface="Wingdings" charset="2"/>
              <a:buChar char="Ø"/>
            </a:pPr>
            <a:r>
              <a:rPr lang="zh-CN" altLang="en-US" sz="2600" b="1" dirty="0">
                <a:latin typeface="华文仿宋" pitchFamily="2" charset="-122"/>
                <a:ea typeface="华文仿宋" pitchFamily="2" charset="-122"/>
              </a:rPr>
              <a:t>情景不是预测什么时间、什么地点、发生什么事件，其核心是在“假设已经发生事件”之前如何做好准备；</a:t>
            </a:r>
            <a:endParaRPr lang="en-US" altLang="zh-CN" sz="2600" b="1" dirty="0">
              <a:latin typeface="华文仿宋" pitchFamily="2" charset="-122"/>
              <a:ea typeface="华文仿宋" pitchFamily="2" charset="-122"/>
            </a:endParaRPr>
          </a:p>
          <a:p>
            <a:pPr eaLnBrk="1" hangingPunct="1">
              <a:spcBef>
                <a:spcPts val="1200"/>
              </a:spcBef>
              <a:buFont typeface="Wingdings" charset="2"/>
              <a:buChar char="Ø"/>
            </a:pPr>
            <a:r>
              <a:rPr lang="zh-CN" altLang="en-US" sz="2600" b="1" dirty="0">
                <a:latin typeface="华文仿宋" pitchFamily="2" charset="-122"/>
                <a:ea typeface="华文仿宋" pitchFamily="2" charset="-122"/>
              </a:rPr>
              <a:t>这里的情景主要不是关注在应急处置过程中所涌现的某些真实情况，而是基于普遍规律和特定要素的全过程、全方位、全景式的系统描述；</a:t>
            </a:r>
            <a:endParaRPr lang="en-US" altLang="zh-CN" sz="2600" b="1" dirty="0">
              <a:latin typeface="华文仿宋" pitchFamily="2" charset="-122"/>
              <a:ea typeface="华文仿宋" pitchFamily="2" charset="-122"/>
            </a:endParaRPr>
          </a:p>
          <a:p>
            <a:pPr eaLnBrk="1" hangingPunct="1">
              <a:spcBef>
                <a:spcPts val="1200"/>
              </a:spcBef>
              <a:buFont typeface="Wingdings" charset="2"/>
              <a:buChar char="Ø"/>
            </a:pPr>
            <a:r>
              <a:rPr lang="zh-CN" altLang="en-US" sz="2600" b="1" dirty="0">
                <a:latin typeface="华文仿宋" pitchFamily="2" charset="-122"/>
                <a:ea typeface="华文仿宋" pitchFamily="2" charset="-122"/>
              </a:rPr>
              <a:t>情景代表一个国家或地区的主要威胁</a:t>
            </a:r>
            <a:r>
              <a:rPr lang="en-US" altLang="zh-CN" sz="2600" b="1" dirty="0">
                <a:latin typeface="华文仿宋" pitchFamily="2" charset="-122"/>
                <a:ea typeface="华文仿宋" pitchFamily="2" charset="-122"/>
              </a:rPr>
              <a:t> </a:t>
            </a:r>
            <a:r>
              <a:rPr lang="zh-CN" altLang="en-US" sz="2600" b="1" dirty="0">
                <a:latin typeface="华文仿宋" pitchFamily="2" charset="-122"/>
                <a:ea typeface="华文仿宋" pitchFamily="2" charset="-122"/>
              </a:rPr>
              <a:t>，最少的情景具有最广泛的风险与任务代表性；</a:t>
            </a:r>
            <a:endParaRPr lang="en-US" altLang="zh-CN" sz="2600" b="1" dirty="0">
              <a:latin typeface="华文仿宋" pitchFamily="2" charset="-122"/>
              <a:ea typeface="华文仿宋" pitchFamily="2" charset="-122"/>
            </a:endParaRPr>
          </a:p>
          <a:p>
            <a:pPr eaLnBrk="1" hangingPunct="1">
              <a:spcBef>
                <a:spcPts val="1200"/>
              </a:spcBef>
              <a:buFont typeface="Wingdings" charset="2"/>
              <a:buChar char="Ø"/>
            </a:pPr>
            <a:r>
              <a:rPr lang="zh-CN" altLang="en-US" sz="2600" b="1" dirty="0">
                <a:latin typeface="华文仿宋" pitchFamily="2" charset="-122"/>
                <a:ea typeface="华文仿宋" pitchFamily="2" charset="-122"/>
              </a:rPr>
              <a:t>情景是开放系统，具有高度弹性，可持续改进。</a:t>
            </a:r>
            <a:endParaRPr lang="en-US" altLang="zh-CN" sz="2600" b="1" dirty="0">
              <a:latin typeface="华文仿宋" pitchFamily="2" charset="-122"/>
              <a:ea typeface="华文仿宋" pitchFamily="2" charset="-122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51062" y="906289"/>
            <a:ext cx="834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/>
              <a:t>（二）重大突发事件情景概念认知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97470" y="0"/>
            <a:ext cx="9236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03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26456" y="87933"/>
            <a:ext cx="8340725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情景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构建主要科学问题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  <a:p>
            <a:pPr eaLnBrk="1" hangingPunct="1">
              <a:buFont typeface="Arial" charset="0"/>
              <a:buNone/>
            </a:pPr>
            <a:endParaRPr lang="en-US" altLang="zh-CN" sz="28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4" y="1634703"/>
            <a:ext cx="8132763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756967" y="808013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3200" b="1" dirty="0">
                <a:latin typeface="宋体" charset="-122"/>
              </a:rPr>
              <a:t>（三）重大突发事件情景结构与内容</a:t>
            </a:r>
            <a:endParaRPr lang="zh-CN" altLang="en-US" sz="3200" b="1" dirty="0">
              <a:latin typeface="宋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/>
          <p:cNvSpPr/>
          <p:nvPr/>
        </p:nvSpPr>
        <p:spPr bwMode="auto">
          <a:xfrm>
            <a:off x="1359641" y="1943840"/>
            <a:ext cx="1305089" cy="1305089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Freeform 8"/>
          <p:cNvSpPr/>
          <p:nvPr/>
        </p:nvSpPr>
        <p:spPr bwMode="auto">
          <a:xfrm>
            <a:off x="2061009" y="1535608"/>
            <a:ext cx="3566859" cy="3563017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2" name="Freeform 9"/>
          <p:cNvSpPr/>
          <p:nvPr/>
        </p:nvSpPr>
        <p:spPr bwMode="auto">
          <a:xfrm>
            <a:off x="749129" y="3408353"/>
            <a:ext cx="2535408" cy="2535407"/>
          </a:xfrm>
          <a:custGeom>
            <a:avLst/>
            <a:gdLst>
              <a:gd name="T0" fmla="*/ 660 w 1320"/>
              <a:gd name="T1" fmla="*/ 0 h 1320"/>
              <a:gd name="T2" fmla="*/ 1320 w 1320"/>
              <a:gd name="T3" fmla="*/ 660 h 1320"/>
              <a:gd name="T4" fmla="*/ 1320 w 1320"/>
              <a:gd name="T5" fmla="*/ 660 h 1320"/>
              <a:gd name="T6" fmla="*/ 660 w 1320"/>
              <a:gd name="T7" fmla="*/ 1320 h 1320"/>
              <a:gd name="T8" fmla="*/ 0 w 1320"/>
              <a:gd name="T9" fmla="*/ 660 h 1320"/>
              <a:gd name="T10" fmla="*/ 660 w 1320"/>
              <a:gd name="T11" fmla="*/ 0 h 1320"/>
              <a:gd name="T12" fmla="*/ 660 w 1320"/>
              <a:gd name="T13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0" h="1320">
                <a:moveTo>
                  <a:pt x="660" y="0"/>
                </a:moveTo>
                <a:lnTo>
                  <a:pt x="1320" y="660"/>
                </a:lnTo>
                <a:lnTo>
                  <a:pt x="1320" y="660"/>
                </a:lnTo>
                <a:lnTo>
                  <a:pt x="660" y="1320"/>
                </a:lnTo>
                <a:lnTo>
                  <a:pt x="0" y="660"/>
                </a:lnTo>
                <a:lnTo>
                  <a:pt x="660" y="0"/>
                </a:lnTo>
                <a:lnTo>
                  <a:pt x="660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Freeform 10"/>
          <p:cNvSpPr/>
          <p:nvPr/>
        </p:nvSpPr>
        <p:spPr bwMode="auto">
          <a:xfrm>
            <a:off x="2864857" y="4739442"/>
            <a:ext cx="954741" cy="954739"/>
          </a:xfrm>
          <a:custGeom>
            <a:avLst/>
            <a:gdLst>
              <a:gd name="T0" fmla="*/ 307 w 613"/>
              <a:gd name="T1" fmla="*/ 0 h 613"/>
              <a:gd name="T2" fmla="*/ 613 w 613"/>
              <a:gd name="T3" fmla="*/ 307 h 613"/>
              <a:gd name="T4" fmla="*/ 307 w 613"/>
              <a:gd name="T5" fmla="*/ 613 h 613"/>
              <a:gd name="T6" fmla="*/ 0 w 613"/>
              <a:gd name="T7" fmla="*/ 307 h 613"/>
              <a:gd name="T8" fmla="*/ 307 w 613"/>
              <a:gd name="T9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3" h="613">
                <a:moveTo>
                  <a:pt x="307" y="0"/>
                </a:moveTo>
                <a:lnTo>
                  <a:pt x="613" y="307"/>
                </a:lnTo>
                <a:lnTo>
                  <a:pt x="307" y="613"/>
                </a:lnTo>
                <a:lnTo>
                  <a:pt x="0" y="307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4" name="Freeform 12"/>
          <p:cNvSpPr/>
          <p:nvPr/>
        </p:nvSpPr>
        <p:spPr bwMode="auto">
          <a:xfrm>
            <a:off x="5135390" y="2116764"/>
            <a:ext cx="1141212" cy="1137973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5" name="Freeform 7"/>
          <p:cNvSpPr/>
          <p:nvPr/>
        </p:nvSpPr>
        <p:spPr bwMode="auto">
          <a:xfrm>
            <a:off x="3061796" y="5741774"/>
            <a:ext cx="560862" cy="55894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6" name="Freeform 7"/>
          <p:cNvSpPr/>
          <p:nvPr/>
        </p:nvSpPr>
        <p:spPr bwMode="auto">
          <a:xfrm>
            <a:off x="3637268" y="853463"/>
            <a:ext cx="560862" cy="55894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4917440" y="4032885"/>
            <a:ext cx="7023735" cy="830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情景构建技术方法与应急准备应用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020453" y="2621344"/>
            <a:ext cx="1535463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04</a:t>
            </a:r>
            <a:endParaRPr lang="en-US" altLang="zh-CN" sz="540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CHAPTER</a:t>
            </a:r>
            <a:endParaRPr lang="zh-CN" altLang="en-US" sz="280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/>
          <p:cNvSpPr/>
          <p:nvPr/>
        </p:nvSpPr>
        <p:spPr bwMode="auto">
          <a:xfrm>
            <a:off x="4197127" y="2257118"/>
            <a:ext cx="1305089" cy="1305089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MH_Others_1"/>
          <p:cNvSpPr txBox="1"/>
          <p:nvPr>
            <p:custDataLst>
              <p:tags r:id="rId1"/>
            </p:custDataLst>
          </p:nvPr>
        </p:nvSpPr>
        <p:spPr>
          <a:xfrm>
            <a:off x="1388815" y="2867239"/>
            <a:ext cx="2873745" cy="101553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目 录</a:t>
            </a:r>
            <a:endParaRPr lang="zh-CN" altLang="en-US" sz="6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16" name="MH_Others_2"/>
          <p:cNvSpPr txBox="1"/>
          <p:nvPr>
            <p:custDataLst>
              <p:tags r:id="rId2"/>
            </p:custDataLst>
          </p:nvPr>
        </p:nvSpPr>
        <p:spPr>
          <a:xfrm>
            <a:off x="1403329" y="3882806"/>
            <a:ext cx="284471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CONTENTS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17" name="MH_SubTitle_1"/>
          <p:cNvSpPr txBox="1"/>
          <p:nvPr>
            <p:custDataLst>
              <p:tags r:id="rId3"/>
            </p:custDataLst>
          </p:nvPr>
        </p:nvSpPr>
        <p:spPr>
          <a:xfrm>
            <a:off x="5859666" y="1401183"/>
            <a:ext cx="4026093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重大突发事件情景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构建背景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18" name="MH_SubTitle_2"/>
          <p:cNvSpPr txBox="1"/>
          <p:nvPr>
            <p:custDataLst>
              <p:tags r:id="rId4"/>
            </p:custDataLst>
          </p:nvPr>
        </p:nvSpPr>
        <p:spPr>
          <a:xfrm>
            <a:off x="5859667" y="2723683"/>
            <a:ext cx="3882076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重大突发事件情景构建概况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19" name="MH_SubTitle_3"/>
          <p:cNvSpPr txBox="1"/>
          <p:nvPr>
            <p:custDataLst>
              <p:tags r:id="rId5"/>
            </p:custDataLst>
          </p:nvPr>
        </p:nvSpPr>
        <p:spPr>
          <a:xfrm>
            <a:off x="5880048" y="4046183"/>
            <a:ext cx="3285631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情景构建主要科学问题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20" name="MH_SubTitle_4"/>
          <p:cNvSpPr txBox="1"/>
          <p:nvPr>
            <p:custDataLst>
              <p:tags r:id="rId6"/>
            </p:custDataLst>
          </p:nvPr>
        </p:nvSpPr>
        <p:spPr>
          <a:xfrm>
            <a:off x="5771278" y="5368682"/>
            <a:ext cx="4762554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情景构建技术方法与应急准备应用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21" name="Freeform 6"/>
          <p:cNvSpPr/>
          <p:nvPr/>
        </p:nvSpPr>
        <p:spPr bwMode="auto">
          <a:xfrm>
            <a:off x="4197127" y="952029"/>
            <a:ext cx="1305089" cy="1305089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Freeform 6"/>
          <p:cNvSpPr/>
          <p:nvPr/>
        </p:nvSpPr>
        <p:spPr bwMode="auto">
          <a:xfrm>
            <a:off x="4197127" y="3562207"/>
            <a:ext cx="1305089" cy="1305089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Freeform 6"/>
          <p:cNvSpPr/>
          <p:nvPr/>
        </p:nvSpPr>
        <p:spPr bwMode="auto">
          <a:xfrm>
            <a:off x="4197127" y="4867296"/>
            <a:ext cx="1305089" cy="1305089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4463161" y="1301835"/>
            <a:ext cx="773020" cy="6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nb-NO" altLang="id-ID" sz="2780" dirty="0">
                <a:solidFill>
                  <a:schemeClr val="bg1"/>
                </a:solidFill>
                <a:latin typeface="Arial" charset="0"/>
                <a:ea typeface="微软雅黑" pitchFamily="34" charset="-122"/>
                <a:cs typeface="+mn-ea"/>
                <a:sym typeface="Arial" charset="0"/>
              </a:rPr>
              <a:t>01</a:t>
            </a:r>
            <a:endParaRPr lang="nb-NO" altLang="id-ID" sz="2780" dirty="0">
              <a:solidFill>
                <a:schemeClr val="bg1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4463161" y="2594898"/>
            <a:ext cx="773020" cy="55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nb-NO" altLang="id-ID" sz="278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nb-NO" altLang="id-ID" sz="2780" dirty="0">
              <a:solidFill>
                <a:schemeClr val="bg1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4463161" y="3912013"/>
            <a:ext cx="773020" cy="55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nb-NO" altLang="id-ID" sz="278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  <a:cs typeface="+mn-ea"/>
                <a:sym typeface="Arial" charset="0"/>
              </a:rPr>
              <a:t>03</a:t>
            </a:r>
            <a:endParaRPr lang="nb-NO" altLang="id-ID" sz="2780" dirty="0">
              <a:solidFill>
                <a:schemeClr val="bg1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4463161" y="5217102"/>
            <a:ext cx="773020" cy="55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nb-NO" altLang="id-ID" sz="2780" dirty="0" smtClean="0">
                <a:solidFill>
                  <a:schemeClr val="bg1"/>
                </a:solidFill>
                <a:latin typeface="Arial" charset="0"/>
                <a:ea typeface="微软雅黑" pitchFamily="34" charset="-122"/>
                <a:cs typeface="+mn-ea"/>
                <a:sym typeface="Arial" charset="0"/>
              </a:rPr>
              <a:t>04</a:t>
            </a:r>
            <a:endParaRPr lang="nb-NO" altLang="id-ID" sz="2780" dirty="0">
              <a:solidFill>
                <a:schemeClr val="bg1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65472"/>
          <a:stretch>
            <a:fillRect/>
          </a:stretch>
        </p:blipFill>
        <p:spPr>
          <a:xfrm>
            <a:off x="10533832" y="4638992"/>
            <a:ext cx="1368152" cy="2588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85017" y="0"/>
            <a:ext cx="902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04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92871" y="87933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3200" b="1" dirty="0">
                <a:latin typeface="Arial" charset="0"/>
              </a:rPr>
              <a:t>（一）情景构建方法与步骤</a:t>
            </a:r>
            <a:endParaRPr lang="zh-CN" altLang="en-US" sz="3200" b="1" dirty="0"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702" y="1096045"/>
            <a:ext cx="7704137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941836" y="2034506"/>
            <a:ext cx="2738437" cy="461963"/>
          </a:xfrm>
          <a:prstGeom prst="rect">
            <a:avLst/>
          </a:prstGeom>
          <a:solidFill>
            <a:srgbClr val="0039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400" b="1" dirty="0"/>
              <a:t>基于统计学规律</a:t>
            </a:r>
            <a:endParaRPr lang="zh-CN" altLang="en-US" sz="2400" b="1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243461" y="3839494"/>
            <a:ext cx="2232025" cy="461962"/>
          </a:xfrm>
          <a:prstGeom prst="rect">
            <a:avLst/>
          </a:prstGeom>
          <a:solidFill>
            <a:srgbClr val="0039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400" b="1"/>
              <a:t>基于数据驱动</a:t>
            </a:r>
            <a:endParaRPr lang="zh-CN" altLang="en-US" sz="2400" b="1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692598" y="5666706"/>
            <a:ext cx="3160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400" b="1"/>
              <a:t>基于逻辑推理</a:t>
            </a:r>
            <a:endParaRPr lang="zh-CN" altLang="en-US" sz="2400" b="1"/>
          </a:p>
        </p:txBody>
      </p:sp>
      <p:sp>
        <p:nvSpPr>
          <p:cNvPr id="22" name="右箭头 21"/>
          <p:cNvSpPr>
            <a:spLocks noChangeArrowheads="1"/>
          </p:cNvSpPr>
          <p:nvPr/>
        </p:nvSpPr>
        <p:spPr bwMode="auto">
          <a:xfrm rot="5400000">
            <a:off x="3870523" y="2518694"/>
            <a:ext cx="869950" cy="825500"/>
          </a:xfrm>
          <a:prstGeom prst="rightArrow">
            <a:avLst>
              <a:gd name="adj1" fmla="val 50000"/>
              <a:gd name="adj2" fmla="val 500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Font typeface="Arial" charset="0"/>
              <a:buNone/>
            </a:pPr>
            <a:endParaRPr lang="zh-CN" altLang="en-US"/>
          </a:p>
        </p:txBody>
      </p:sp>
      <p:sp>
        <p:nvSpPr>
          <p:cNvPr id="23" name="右箭头 22"/>
          <p:cNvSpPr>
            <a:spLocks noChangeArrowheads="1"/>
          </p:cNvSpPr>
          <p:nvPr/>
        </p:nvSpPr>
        <p:spPr bwMode="auto">
          <a:xfrm rot="5400000">
            <a:off x="3836392" y="4318125"/>
            <a:ext cx="869950" cy="827088"/>
          </a:xfrm>
          <a:prstGeom prst="rightArrow">
            <a:avLst>
              <a:gd name="adj1" fmla="val 50000"/>
              <a:gd name="adj2" fmla="val 499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Font typeface="Arial" charset="0"/>
              <a:buNone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85017" y="0"/>
            <a:ext cx="902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04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964879" y="1076881"/>
            <a:ext cx="9939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基于情景辨识公共安全系统脆弱性和评估应急系统的可靠性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43732" y="87933"/>
            <a:ext cx="847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3200" b="1" dirty="0">
                <a:latin typeface="宋体" charset="-122"/>
              </a:rPr>
              <a:t>（二） 情景构建扩展与应用</a:t>
            </a:r>
            <a:endParaRPr lang="zh-CN" altLang="en-US" sz="3200" b="1" dirty="0">
              <a:latin typeface="宋体" charset="-122"/>
            </a:endParaRPr>
          </a:p>
        </p:txBody>
      </p:sp>
      <p:pic>
        <p:nvPicPr>
          <p:cNvPr id="7" name="内容占位符 4" descr="DSC0291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10" y="2104157"/>
            <a:ext cx="4179887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8" name="Picture 5" descr="1385822989996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22" y="2104157"/>
            <a:ext cx="385762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034285" y="6129933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“</a:t>
            </a:r>
            <a:r>
              <a:rPr lang="en-US" altLang="zh-CN" b="1" dirty="0">
                <a:solidFill>
                  <a:srgbClr val="FF0000"/>
                </a:solidFill>
              </a:rPr>
              <a:t>11.22”</a:t>
            </a:r>
            <a:r>
              <a:rPr lang="zh-CN" altLang="en-US" b="1" dirty="0">
                <a:solidFill>
                  <a:srgbClr val="FF0000"/>
                </a:solidFill>
              </a:rPr>
              <a:t>输油管道泄漏爆炸事故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25662" y="1635968"/>
            <a:ext cx="7129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应急准备</a:t>
            </a:r>
            <a:r>
              <a:rPr lang="en-US" altLang="zh-CN" sz="2800" b="1" dirty="0">
                <a:latin typeface="楷体_GB2312" pitchFamily="49" charset="-122"/>
                <a:ea typeface="楷体_GB2312" pitchFamily="49" charset="-122"/>
              </a:rPr>
              <a:t>-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</a:rPr>
              <a:t>形成与风险相匹配能力  </a:t>
            </a:r>
            <a:endParaRPr lang="zh-CN" altLang="en-US" sz="28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198687" y="843806"/>
            <a:ext cx="70391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突发事件情景规划明确应急准备主要目标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98962" y="2583706"/>
            <a:ext cx="449580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52" tIns="36776" rIns="73552" bIns="36776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endParaRPr lang="en-US" altLang="zh-CN" sz="880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17837" y="2509093"/>
            <a:ext cx="720883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12" tIns="33106" rIns="66212" bIns="33106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2900" b="1">
                <a:latin typeface="Times New Roman" pitchFamily="18" charset="0"/>
              </a:rPr>
              <a:t>                             </a:t>
            </a:r>
            <a:endParaRPr lang="en-US" altLang="zh-CN" sz="2900" b="1">
              <a:latin typeface="Times New Roman" pitchFamily="18" charset="0"/>
            </a:endParaRPr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auto">
          <a:xfrm>
            <a:off x="5799137" y="4201368"/>
            <a:ext cx="1439863" cy="1223963"/>
          </a:xfrm>
          <a:prstGeom prst="rightArrow">
            <a:avLst>
              <a:gd name="adj1" fmla="val 50000"/>
              <a:gd name="adj2" fmla="val 294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sz="2000">
                <a:solidFill>
                  <a:schemeClr val="bg1"/>
                </a:solidFill>
                <a:ea typeface="华文中宋" pitchFamily="2" charset="-122"/>
              </a:rPr>
              <a:t>变化</a:t>
            </a:r>
            <a:endParaRPr lang="zh-CN" altLang="en-US" sz="2000">
              <a:solidFill>
                <a:schemeClr val="bg1"/>
              </a:solidFill>
              <a:ea typeface="华文中宋" pitchFamily="2" charset="-122"/>
            </a:endParaRPr>
          </a:p>
        </p:txBody>
      </p:sp>
      <p:grpSp>
        <p:nvGrpSpPr>
          <p:cNvPr id="9" name="Group 76"/>
          <p:cNvGrpSpPr/>
          <p:nvPr/>
        </p:nvGrpSpPr>
        <p:grpSpPr bwMode="auto">
          <a:xfrm>
            <a:off x="7383462" y="3120281"/>
            <a:ext cx="3267076" cy="3322637"/>
            <a:chOff x="0" y="0"/>
            <a:chExt cx="2058" cy="2093"/>
          </a:xfrm>
        </p:grpSpPr>
        <p:pic>
          <p:nvPicPr>
            <p:cNvPr id="27" name="Picture 5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47" cy="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2"/>
            <p:cNvSpPr>
              <a:spLocks noChangeArrowheads="1"/>
            </p:cNvSpPr>
            <p:nvPr/>
          </p:nvSpPr>
          <p:spPr bwMode="auto">
            <a:xfrm rot="5400000">
              <a:off x="1412" y="939"/>
              <a:ext cx="213" cy="208"/>
            </a:xfrm>
            <a:prstGeom prst="rightArrow">
              <a:avLst>
                <a:gd name="adj1" fmla="val 50000"/>
                <a:gd name="adj2" fmla="val 2560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9" name="AutoShape 53"/>
            <p:cNvSpPr>
              <a:spLocks noChangeArrowheads="1"/>
            </p:cNvSpPr>
            <p:nvPr/>
          </p:nvSpPr>
          <p:spPr bwMode="auto">
            <a:xfrm rot="10800000">
              <a:off x="917" y="1449"/>
              <a:ext cx="208" cy="21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30" name="AutoShape 54"/>
            <p:cNvSpPr>
              <a:spLocks noChangeArrowheads="1"/>
            </p:cNvSpPr>
            <p:nvPr/>
          </p:nvSpPr>
          <p:spPr bwMode="auto">
            <a:xfrm rot="-5400000">
              <a:off x="454" y="938"/>
              <a:ext cx="213" cy="209"/>
            </a:xfrm>
            <a:prstGeom prst="rightArrow">
              <a:avLst>
                <a:gd name="adj1" fmla="val 50000"/>
                <a:gd name="adj2" fmla="val 2547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31" name="AutoShape 55"/>
            <p:cNvSpPr>
              <a:spLocks noChangeArrowheads="1"/>
            </p:cNvSpPr>
            <p:nvPr/>
          </p:nvSpPr>
          <p:spPr bwMode="auto">
            <a:xfrm>
              <a:off x="917" y="426"/>
              <a:ext cx="208" cy="21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32" name="Text Box 56"/>
            <p:cNvSpPr txBox="1">
              <a:spLocks noChangeArrowheads="1"/>
            </p:cNvSpPr>
            <p:nvPr/>
          </p:nvSpPr>
          <p:spPr bwMode="auto">
            <a:xfrm>
              <a:off x="458" y="521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预防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33" name="Text Box 57"/>
            <p:cNvSpPr txBox="1">
              <a:spLocks noChangeArrowheads="1"/>
            </p:cNvSpPr>
            <p:nvPr/>
          </p:nvSpPr>
          <p:spPr bwMode="auto">
            <a:xfrm>
              <a:off x="1209" y="521"/>
              <a:ext cx="4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准备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34" name="Text Box 58"/>
            <p:cNvSpPr txBox="1">
              <a:spLocks noChangeArrowheads="1"/>
            </p:cNvSpPr>
            <p:nvPr/>
          </p:nvSpPr>
          <p:spPr bwMode="auto">
            <a:xfrm>
              <a:off x="1209" y="1247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响应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35" name="Text Box 59"/>
            <p:cNvSpPr txBox="1">
              <a:spLocks noChangeArrowheads="1"/>
            </p:cNvSpPr>
            <p:nvPr/>
          </p:nvSpPr>
          <p:spPr bwMode="auto">
            <a:xfrm>
              <a:off x="458" y="1247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恢复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36" name="Text Box 60"/>
            <p:cNvSpPr txBox="1">
              <a:spLocks noChangeArrowheads="1"/>
            </p:cNvSpPr>
            <p:nvPr/>
          </p:nvSpPr>
          <p:spPr bwMode="auto">
            <a:xfrm>
              <a:off x="875" y="1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华文中宋" pitchFamily="2" charset="-122"/>
                  <a:ea typeface="华文中宋" pitchFamily="2" charset="-122"/>
                </a:rPr>
                <a:t>应</a:t>
              </a:r>
              <a:endParaRPr lang="zh-CN" altLang="en-US" sz="240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37" name="Text Box 61"/>
            <p:cNvSpPr txBox="1">
              <a:spLocks noChangeArrowheads="1"/>
            </p:cNvSpPr>
            <p:nvPr/>
          </p:nvSpPr>
          <p:spPr bwMode="auto">
            <a:xfrm>
              <a:off x="1750" y="938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华文中宋" pitchFamily="2" charset="-122"/>
                  <a:ea typeface="华文中宋" pitchFamily="2" charset="-122"/>
                </a:rPr>
                <a:t>急</a:t>
              </a:r>
              <a:endParaRPr lang="zh-CN" altLang="en-US" sz="240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38" name="Text Box 62"/>
            <p:cNvSpPr txBox="1">
              <a:spLocks noChangeArrowheads="1"/>
            </p:cNvSpPr>
            <p:nvPr/>
          </p:nvSpPr>
          <p:spPr bwMode="auto">
            <a:xfrm>
              <a:off x="917" y="1790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华文中宋" pitchFamily="2" charset="-122"/>
                  <a:ea typeface="华文中宋" pitchFamily="2" charset="-122"/>
                </a:rPr>
                <a:t>准</a:t>
              </a:r>
              <a:endParaRPr lang="zh-CN" altLang="en-US" sz="240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39" name="Text Box 63"/>
            <p:cNvSpPr txBox="1">
              <a:spLocks noChangeArrowheads="1"/>
            </p:cNvSpPr>
            <p:nvPr/>
          </p:nvSpPr>
          <p:spPr bwMode="auto">
            <a:xfrm>
              <a:off x="0" y="938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华文中宋" pitchFamily="2" charset="-122"/>
                  <a:ea typeface="华文中宋" pitchFamily="2" charset="-122"/>
                </a:rPr>
                <a:t>备</a:t>
              </a:r>
              <a:endParaRPr lang="zh-CN" altLang="en-US" sz="240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</p:grpSp>
      <p:sp>
        <p:nvSpPr>
          <p:cNvPr id="10" name="AutoShape 21"/>
          <p:cNvSpPr>
            <a:spLocks noChangeArrowheads="1"/>
          </p:cNvSpPr>
          <p:nvPr/>
        </p:nvSpPr>
        <p:spPr bwMode="auto">
          <a:xfrm>
            <a:off x="7383462" y="1967756"/>
            <a:ext cx="3349625" cy="1008062"/>
          </a:xfrm>
          <a:prstGeom prst="wedgeEllipseCallout">
            <a:avLst>
              <a:gd name="adj1" fmla="val -12519"/>
              <a:gd name="adj2" fmla="val 84958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2400">
                <a:solidFill>
                  <a:schemeClr val="bg1"/>
                </a:solidFill>
                <a:ea typeface="华文中宋" pitchFamily="2" charset="-122"/>
              </a:rPr>
              <a:t>支撑应急全过程的基础性行动</a:t>
            </a:r>
            <a:endParaRPr lang="zh-CN" altLang="en-US" sz="2400">
              <a:solidFill>
                <a:schemeClr val="bg1"/>
              </a:solidFill>
              <a:ea typeface="华文中宋" pitchFamily="2" charset="-122"/>
            </a:endParaRPr>
          </a:p>
        </p:txBody>
      </p:sp>
      <p:grpSp>
        <p:nvGrpSpPr>
          <p:cNvPr id="11" name="Group 64"/>
          <p:cNvGrpSpPr/>
          <p:nvPr/>
        </p:nvGrpSpPr>
        <p:grpSpPr bwMode="auto">
          <a:xfrm>
            <a:off x="2486025" y="3336181"/>
            <a:ext cx="3097212" cy="3097212"/>
            <a:chOff x="0" y="0"/>
            <a:chExt cx="1951" cy="1951"/>
          </a:xfrm>
        </p:grpSpPr>
        <p:pic>
          <p:nvPicPr>
            <p:cNvPr id="17" name="Picture 6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1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66"/>
            <p:cNvSpPr txBox="1">
              <a:spLocks noChangeArrowheads="1"/>
            </p:cNvSpPr>
            <p:nvPr/>
          </p:nvSpPr>
          <p:spPr bwMode="auto">
            <a:xfrm>
              <a:off x="318" y="247"/>
              <a:ext cx="53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预防</a:t>
              </a:r>
              <a:r>
                <a:rPr lang="en-US" altLang="zh-CN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/</a:t>
              </a:r>
              <a:endParaRPr lang="en-US" altLang="zh-CN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减灾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19" name="Text Box 67"/>
            <p:cNvSpPr txBox="1">
              <a:spLocks noChangeArrowheads="1"/>
            </p:cNvSpPr>
            <p:nvPr/>
          </p:nvSpPr>
          <p:spPr bwMode="auto">
            <a:xfrm>
              <a:off x="1180" y="292"/>
              <a:ext cx="43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0066"/>
                  </a:solidFill>
                  <a:latin typeface="华文中宋" pitchFamily="2" charset="-122"/>
                  <a:ea typeface="华文中宋" pitchFamily="2" charset="-122"/>
                </a:rPr>
                <a:t>应急</a:t>
              </a:r>
              <a:endParaRPr lang="zh-CN" altLang="en-US" sz="2000">
                <a:solidFill>
                  <a:srgbClr val="FF0066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0066"/>
                  </a:solidFill>
                  <a:latin typeface="华文中宋" pitchFamily="2" charset="-122"/>
                  <a:ea typeface="华文中宋" pitchFamily="2" charset="-122"/>
                </a:rPr>
                <a:t>准备</a:t>
              </a:r>
              <a:endParaRPr lang="zh-CN" altLang="en-US" sz="2000">
                <a:solidFill>
                  <a:srgbClr val="FF0066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20" name="Text Box 68"/>
            <p:cNvSpPr txBox="1">
              <a:spLocks noChangeArrowheads="1"/>
            </p:cNvSpPr>
            <p:nvPr/>
          </p:nvSpPr>
          <p:spPr bwMode="auto">
            <a:xfrm>
              <a:off x="1225" y="1245"/>
              <a:ext cx="43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应急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响应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21" name="Text Box 69"/>
            <p:cNvSpPr txBox="1">
              <a:spLocks noChangeArrowheads="1"/>
            </p:cNvSpPr>
            <p:nvPr/>
          </p:nvSpPr>
          <p:spPr bwMode="auto">
            <a:xfrm>
              <a:off x="335" y="1245"/>
              <a:ext cx="43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恢复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  <a:p>
              <a:pPr eaLnBrk="1" hangingPunct="1">
                <a:buFont typeface="Arial" charset="0"/>
                <a:buNone/>
              </a:pPr>
              <a:r>
                <a:rPr lang="zh-CN" altLang="en-US" sz="2000">
                  <a:solidFill>
                    <a:srgbClr val="FFFF99"/>
                  </a:solidFill>
                  <a:latin typeface="华文中宋" pitchFamily="2" charset="-122"/>
                  <a:ea typeface="华文中宋" pitchFamily="2" charset="-122"/>
                </a:rPr>
                <a:t>重建</a:t>
              </a:r>
              <a:endParaRPr lang="zh-CN" altLang="en-US" sz="2000">
                <a:solidFill>
                  <a:srgbClr val="FFFF99"/>
                </a:solidFill>
                <a:latin typeface="华文中宋" pitchFamily="2" charset="-122"/>
                <a:ea typeface="华文中宋" pitchFamily="2" charset="-122"/>
              </a:endParaRPr>
            </a:p>
          </p:txBody>
        </p:sp>
        <p:sp>
          <p:nvSpPr>
            <p:cNvPr id="22" name="Oval 70"/>
            <p:cNvSpPr>
              <a:spLocks noChangeArrowheads="1"/>
            </p:cNvSpPr>
            <p:nvPr/>
          </p:nvSpPr>
          <p:spPr bwMode="auto">
            <a:xfrm>
              <a:off x="1089" y="201"/>
              <a:ext cx="635" cy="63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3" name="AutoShape 71"/>
            <p:cNvSpPr>
              <a:spLocks noChangeArrowheads="1"/>
            </p:cNvSpPr>
            <p:nvPr/>
          </p:nvSpPr>
          <p:spPr bwMode="auto">
            <a:xfrm rot="5400000">
              <a:off x="1450" y="880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4" name="AutoShape 72"/>
            <p:cNvSpPr>
              <a:spLocks noChangeArrowheads="1"/>
            </p:cNvSpPr>
            <p:nvPr/>
          </p:nvSpPr>
          <p:spPr bwMode="auto">
            <a:xfrm rot="10800000">
              <a:off x="862" y="1471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5" name="AutoShape 73"/>
            <p:cNvSpPr>
              <a:spLocks noChangeArrowheads="1"/>
            </p:cNvSpPr>
            <p:nvPr/>
          </p:nvSpPr>
          <p:spPr bwMode="auto">
            <a:xfrm rot="-5400000">
              <a:off x="361" y="834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26" name="AutoShape 74"/>
            <p:cNvSpPr>
              <a:spLocks noChangeArrowheads="1"/>
            </p:cNvSpPr>
            <p:nvPr/>
          </p:nvSpPr>
          <p:spPr bwMode="auto">
            <a:xfrm>
              <a:off x="862" y="201"/>
              <a:ext cx="227" cy="22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eaLnBrk="1" hangingPunct="1">
                <a:buFont typeface="Arial" charset="0"/>
                <a:buNone/>
              </a:pPr>
              <a:endParaRPr lang="zh-CN" altLang="en-US"/>
            </a:p>
          </p:txBody>
        </p:sp>
      </p:grp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4143375" y="2572593"/>
            <a:ext cx="3097212" cy="936625"/>
          </a:xfrm>
          <a:prstGeom prst="wedgeEllipseCallout">
            <a:avLst>
              <a:gd name="adj1" fmla="val -28116"/>
              <a:gd name="adj2" fmla="val 7864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2400">
                <a:solidFill>
                  <a:schemeClr val="bg1"/>
                </a:solidFill>
                <a:ea typeface="华文中宋" pitchFamily="2" charset="-122"/>
              </a:rPr>
              <a:t>应急管理过程的一个环节</a:t>
            </a:r>
            <a:endParaRPr lang="zh-CN" altLang="en-US" sz="2400">
              <a:solidFill>
                <a:schemeClr val="bg1"/>
              </a:solidFill>
              <a:ea typeface="华文中宋" pitchFamily="2" charset="-122"/>
            </a:endParaRPr>
          </a:p>
        </p:txBody>
      </p:sp>
      <p:cxnSp>
        <p:nvCxnSpPr>
          <p:cNvPr id="13" name="直接连接符 12"/>
          <p:cNvCxnSpPr>
            <a:cxnSpLocks noChangeShapeType="1"/>
          </p:cNvCxnSpPr>
          <p:nvPr/>
        </p:nvCxnSpPr>
        <p:spPr bwMode="auto">
          <a:xfrm rot="16200000" flipH="1">
            <a:off x="9615488" y="3363168"/>
            <a:ext cx="215900" cy="73025"/>
          </a:xfrm>
          <a:prstGeom prst="line">
            <a:avLst/>
          </a:prstGeom>
          <a:noFill/>
          <a:ln w="30163" cap="rnd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连接符 13"/>
          <p:cNvCxnSpPr>
            <a:cxnSpLocks noChangeShapeType="1"/>
          </p:cNvCxnSpPr>
          <p:nvPr/>
        </p:nvCxnSpPr>
        <p:spPr bwMode="auto">
          <a:xfrm rot="10800000" flipV="1">
            <a:off x="9542462" y="3507631"/>
            <a:ext cx="217488" cy="144462"/>
          </a:xfrm>
          <a:prstGeom prst="line">
            <a:avLst/>
          </a:prstGeom>
          <a:noFill/>
          <a:ln w="30163" cap="rnd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14"/>
          <p:cNvCxnSpPr>
            <a:cxnSpLocks noChangeShapeType="1"/>
          </p:cNvCxnSpPr>
          <p:nvPr/>
        </p:nvCxnSpPr>
        <p:spPr bwMode="auto">
          <a:xfrm rot="16200000" flipH="1">
            <a:off x="9759156" y="3436987"/>
            <a:ext cx="215900" cy="71438"/>
          </a:xfrm>
          <a:prstGeom prst="line">
            <a:avLst/>
          </a:prstGeom>
          <a:noFill/>
          <a:ln w="30163" cap="rnd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 rot="10800000" flipV="1">
            <a:off x="9686925" y="3580656"/>
            <a:ext cx="215900" cy="142875"/>
          </a:xfrm>
          <a:prstGeom prst="line">
            <a:avLst/>
          </a:prstGeom>
          <a:noFill/>
          <a:ln w="30163" cap="rnd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矩形 39"/>
          <p:cNvSpPr/>
          <p:nvPr/>
        </p:nvSpPr>
        <p:spPr>
          <a:xfrm>
            <a:off x="1085017" y="0"/>
            <a:ext cx="902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04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1843732" y="87933"/>
            <a:ext cx="847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3200" b="1" dirty="0">
                <a:latin typeface="宋体" charset="-122"/>
              </a:rPr>
              <a:t>（二） 情景构建扩展与应用</a:t>
            </a:r>
            <a:endParaRPr lang="zh-CN" altLang="en-US" sz="3200" b="1" dirty="0">
              <a:latin typeface="宋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85017" y="0"/>
            <a:ext cx="902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04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grpSp>
        <p:nvGrpSpPr>
          <p:cNvPr id="5" name="组合 4"/>
          <p:cNvGrpSpPr/>
          <p:nvPr/>
        </p:nvGrpSpPr>
        <p:grpSpPr bwMode="auto">
          <a:xfrm>
            <a:off x="2275681" y="2141364"/>
            <a:ext cx="8353425" cy="4560632"/>
            <a:chOff x="0" y="0"/>
            <a:chExt cx="8353425" cy="4560782"/>
          </a:xfrm>
        </p:grpSpPr>
        <p:grpSp>
          <p:nvGrpSpPr>
            <p:cNvPr id="8" name="组合 7"/>
            <p:cNvGrpSpPr/>
            <p:nvPr/>
          </p:nvGrpSpPr>
          <p:grpSpPr bwMode="auto">
            <a:xfrm>
              <a:off x="0" y="0"/>
              <a:ext cx="8353425" cy="2519445"/>
              <a:chOff x="0" y="0"/>
              <a:chExt cx="8353425" cy="2519445"/>
            </a:xfrm>
          </p:grpSpPr>
          <p:sp>
            <p:nvSpPr>
              <p:cNvPr id="12" name="圆角矩形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353425" cy="2519445"/>
              </a:xfrm>
              <a:prstGeom prst="roundRect">
                <a:avLst>
                  <a:gd name="adj" fmla="val 16667"/>
                </a:avLst>
              </a:prstGeom>
              <a:solidFill>
                <a:srgbClr val="99FFFF"/>
              </a:solidFill>
              <a:ln w="30163" cap="rnd">
                <a:solidFill>
                  <a:srgbClr val="FFFFFF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endParaRPr lang="zh-CN" altLang="en-US"/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355599" y="144463"/>
                <a:ext cx="2057400" cy="163036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latin typeface="华文中宋" pitchFamily="2" charset="-122"/>
                    <a:ea typeface="华文中宋" pitchFamily="2" charset="-122"/>
                  </a:rPr>
                  <a:t>情景</a:t>
                </a:r>
                <a:endParaRPr lang="zh-CN" altLang="en-US" sz="2800" b="1">
                  <a:latin typeface="华文中宋" pitchFamily="2" charset="-122"/>
                  <a:ea typeface="华文中宋" pitchFamily="2" charset="-122"/>
                </a:endParaRPr>
              </a:p>
              <a:p>
                <a:pPr algn="ctr">
                  <a:buFont typeface="Arial" charset="0"/>
                  <a:buNone/>
                </a:pPr>
                <a:endParaRPr lang="zh-CN" altLang="en-US" sz="800" b="1">
                  <a:solidFill>
                    <a:srgbClr val="002060"/>
                  </a:solidFill>
                </a:endParaRPr>
              </a:p>
              <a:p>
                <a:pPr algn="ctr">
                  <a:buFont typeface="Arial" charset="0"/>
                  <a:buNone/>
                </a:pPr>
                <a:r>
                  <a:rPr lang="zh-CN" altLang="en-US" sz="1600" b="1">
                    <a:solidFill>
                      <a:srgbClr val="002060"/>
                    </a:solidFill>
                    <a:latin typeface="华文中宋" pitchFamily="2" charset="-122"/>
                    <a:ea typeface="华文中宋" pitchFamily="2" charset="-122"/>
                  </a:rPr>
                  <a:t>情景勾画出灾难性恐怖袭击、重大灾难和其它突发事件的范围、程度和复杂性</a:t>
                </a:r>
                <a:endParaRPr lang="zh-CN" altLang="en-US" sz="1600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3241675" y="144463"/>
                <a:ext cx="2016125" cy="163036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latin typeface="华文中宋" pitchFamily="2" charset="-122"/>
                    <a:ea typeface="华文中宋" pitchFamily="2" charset="-122"/>
                  </a:rPr>
                  <a:t>任务</a:t>
                </a:r>
                <a:endParaRPr lang="zh-CN" altLang="en-US" sz="2800" b="1">
                  <a:latin typeface="华文中宋" pitchFamily="2" charset="-122"/>
                  <a:ea typeface="华文中宋" pitchFamily="2" charset="-122"/>
                </a:endParaRPr>
              </a:p>
              <a:p>
                <a:pPr algn="ctr">
                  <a:buFont typeface="Arial" charset="0"/>
                  <a:buNone/>
                </a:pPr>
                <a:endParaRPr lang="zh-CN" altLang="en-US" sz="800" b="1">
                  <a:solidFill>
                    <a:srgbClr val="002060"/>
                  </a:solidFill>
                </a:endParaRPr>
              </a:p>
              <a:p>
                <a:pPr algn="ctr">
                  <a:buFont typeface="Arial" charset="0"/>
                  <a:buNone/>
                </a:pPr>
                <a:r>
                  <a:rPr lang="zh-CN" altLang="en-US" sz="1600" b="1">
                    <a:solidFill>
                      <a:srgbClr val="002060"/>
                    </a:solidFill>
                    <a:latin typeface="华文中宋" pitchFamily="2" charset="-122"/>
                    <a:ea typeface="华文中宋" pitchFamily="2" charset="-122"/>
                  </a:rPr>
                  <a:t>针对情景中描述的突发事件特征，分析需要完成的各种任务的“清单”</a:t>
                </a:r>
                <a:endParaRPr lang="zh-CN" altLang="en-US" sz="1600" b="1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endParaRPr>
              </a:p>
            </p:txBody>
          </p:sp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auto">
              <a:xfrm>
                <a:off x="5976912" y="24905"/>
                <a:ext cx="1909763" cy="163036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latin typeface="华文中宋" pitchFamily="2" charset="-122"/>
                    <a:ea typeface="华文中宋" pitchFamily="2" charset="-122"/>
                  </a:rPr>
                  <a:t>能力</a:t>
                </a:r>
                <a:endParaRPr lang="zh-CN" altLang="en-US" sz="2800" b="1">
                  <a:latin typeface="华文中宋" pitchFamily="2" charset="-122"/>
                  <a:ea typeface="华文中宋" pitchFamily="2" charset="-122"/>
                </a:endParaRPr>
              </a:p>
              <a:p>
                <a:pPr algn="ctr">
                  <a:buFont typeface="Arial" charset="0"/>
                  <a:buNone/>
                </a:pPr>
                <a:endParaRPr lang="zh-CN" altLang="en-US" sz="800" b="1">
                  <a:solidFill>
                    <a:srgbClr val="002060"/>
                  </a:solidFill>
                </a:endParaRPr>
              </a:p>
              <a:p>
                <a:pPr algn="ctr">
                  <a:buFont typeface="Arial" charset="0"/>
                  <a:buNone/>
                </a:pPr>
                <a:r>
                  <a:rPr lang="zh-CN" altLang="en-US" sz="1600" b="1">
                    <a:solidFill>
                      <a:srgbClr val="002060"/>
                    </a:solidFill>
                    <a:latin typeface="华文中宋" pitchFamily="2" charset="-122"/>
                    <a:ea typeface="华文中宋" pitchFamily="2" charset="-122"/>
                  </a:rPr>
                  <a:t>根据需完成的任务，建立并保持一定水平的相关应急能力</a:t>
                </a:r>
                <a:endParaRPr lang="zh-CN" altLang="en-US" sz="1600" b="1">
                  <a:solidFill>
                    <a:srgbClr val="002060"/>
                  </a:solidFill>
                  <a:latin typeface="华文中宋" pitchFamily="2" charset="-122"/>
                  <a:ea typeface="华文中宋" pitchFamily="2" charset="-122"/>
                </a:endParaRPr>
              </a:p>
            </p:txBody>
          </p:sp>
          <p:sp>
            <p:nvSpPr>
              <p:cNvPr id="16" name="AutoShape 11"/>
              <p:cNvSpPr>
                <a:spLocks noChangeArrowheads="1"/>
              </p:cNvSpPr>
              <p:nvPr/>
            </p:nvSpPr>
            <p:spPr bwMode="auto">
              <a:xfrm>
                <a:off x="2520950" y="719138"/>
                <a:ext cx="576262" cy="433387"/>
              </a:xfrm>
              <a:prstGeom prst="rightArrow">
                <a:avLst>
                  <a:gd name="adj1" fmla="val 50000"/>
                  <a:gd name="adj2" fmla="val 99313"/>
                </a:avLst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AutoShape 11"/>
              <p:cNvSpPr>
                <a:spLocks noChangeArrowheads="1"/>
              </p:cNvSpPr>
              <p:nvPr/>
            </p:nvSpPr>
            <p:spPr bwMode="auto">
              <a:xfrm>
                <a:off x="5400675" y="719138"/>
                <a:ext cx="576262" cy="433387"/>
              </a:xfrm>
              <a:prstGeom prst="rightArrow">
                <a:avLst>
                  <a:gd name="adj1" fmla="val 50000"/>
                  <a:gd name="adj2" fmla="val 99313"/>
                </a:avLst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>
                <a:off x="360362" y="1727257"/>
                <a:ext cx="2057400" cy="647721"/>
              </a:xfrm>
              <a:prstGeom prst="rect">
                <a:avLst/>
              </a:prstGeom>
              <a:solidFill>
                <a:srgbClr val="FFE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Wingdings" charset="2"/>
                  <a:buChar char="Ø"/>
                </a:pPr>
                <a:r>
                  <a:rPr lang="zh-CN" altLang="en-US" b="1">
                    <a:solidFill>
                      <a:srgbClr val="002060"/>
                    </a:solidFill>
                  </a:rPr>
                  <a:t>   特定情景</a:t>
                </a:r>
                <a:endParaRPr lang="en-US" altLang="zh-CN" b="1">
                  <a:solidFill>
                    <a:srgbClr val="002060"/>
                  </a:solidFill>
                </a:endParaRPr>
              </a:p>
              <a:p>
                <a:pPr algn="ctr">
                  <a:buFont typeface="Wingdings" charset="2"/>
                  <a:buChar char="Ø"/>
                </a:pPr>
                <a:r>
                  <a:rPr lang="zh-CN" altLang="en-US" b="1">
                    <a:solidFill>
                      <a:srgbClr val="002060"/>
                    </a:solidFill>
                  </a:rPr>
                  <a:t>   随机情景</a:t>
                </a:r>
                <a:endParaRPr lang="zh-CN" altLang="en-US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3240087" y="1727257"/>
                <a:ext cx="2016125" cy="647721"/>
              </a:xfrm>
              <a:prstGeom prst="rect">
                <a:avLst/>
              </a:prstGeom>
              <a:solidFill>
                <a:srgbClr val="FFE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Wingdings" charset="2"/>
                  <a:buChar char="Ø"/>
                </a:pPr>
                <a:r>
                  <a:rPr lang="zh-CN" altLang="en-US" b="1">
                    <a:solidFill>
                      <a:srgbClr val="002060"/>
                    </a:solidFill>
                  </a:rPr>
                  <a:t>   通用任务</a:t>
                </a:r>
                <a:endParaRPr lang="en-US" altLang="zh-CN" b="1">
                  <a:solidFill>
                    <a:srgbClr val="002060"/>
                  </a:solidFill>
                </a:endParaRPr>
              </a:p>
              <a:p>
                <a:pPr algn="ctr">
                  <a:buFont typeface="Wingdings" charset="2"/>
                  <a:buChar char="Ø"/>
                </a:pPr>
                <a:r>
                  <a:rPr lang="zh-CN" altLang="en-US" b="1">
                    <a:solidFill>
                      <a:srgbClr val="002060"/>
                    </a:solidFill>
                  </a:rPr>
                  <a:t>   职责任务</a:t>
                </a:r>
                <a:endParaRPr lang="zh-CN" altLang="en-US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5976937" y="1655817"/>
                <a:ext cx="1944688" cy="862041"/>
              </a:xfrm>
              <a:prstGeom prst="rect">
                <a:avLst/>
              </a:prstGeom>
              <a:solidFill>
                <a:srgbClr val="FFE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Wingdings" charset="2"/>
                  <a:buChar char="Ø"/>
                </a:pPr>
                <a:r>
                  <a:rPr lang="zh-CN" altLang="en-US" b="1">
                    <a:solidFill>
                      <a:srgbClr val="002060"/>
                    </a:solidFill>
                  </a:rPr>
                  <a:t>   通用能力</a:t>
                </a:r>
                <a:endParaRPr lang="en-US" altLang="zh-CN" b="1">
                  <a:solidFill>
                    <a:srgbClr val="002060"/>
                  </a:solidFill>
                </a:endParaRPr>
              </a:p>
              <a:p>
                <a:pPr algn="ctr">
                  <a:buFont typeface="Wingdings" charset="2"/>
                  <a:buChar char="Ø"/>
                </a:pPr>
                <a:r>
                  <a:rPr lang="zh-CN" altLang="en-US" b="1">
                    <a:solidFill>
                      <a:srgbClr val="002060"/>
                    </a:solidFill>
                  </a:rPr>
                  <a:t>   </a:t>
                </a:r>
                <a:r>
                  <a:rPr lang="zh-CN" altLang="en-US" sz="1400" b="1">
                    <a:solidFill>
                      <a:srgbClr val="002060"/>
                    </a:solidFill>
                  </a:rPr>
                  <a:t>预防、保护</a:t>
                </a:r>
                <a:endParaRPr lang="en-US" altLang="zh-CN" sz="1400" b="1">
                  <a:solidFill>
                    <a:srgbClr val="002060"/>
                  </a:solidFill>
                </a:endParaRPr>
              </a:p>
              <a:p>
                <a:pPr algn="ctr">
                  <a:buFont typeface="Arial" charset="0"/>
                  <a:buNone/>
                </a:pPr>
                <a:r>
                  <a:rPr lang="en-US" altLang="zh-CN" sz="1400" b="1">
                    <a:solidFill>
                      <a:srgbClr val="002060"/>
                    </a:solidFill>
                  </a:rPr>
                  <a:t>        </a:t>
                </a:r>
                <a:r>
                  <a:rPr lang="zh-CN" altLang="en-US" sz="1400" b="1">
                    <a:solidFill>
                      <a:srgbClr val="002060"/>
                    </a:solidFill>
                  </a:rPr>
                  <a:t>响应、恢复</a:t>
                </a:r>
                <a:endParaRPr lang="zh-CN" altLang="en-US" sz="1400" b="1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9" name="下箭头 8"/>
            <p:cNvSpPr>
              <a:spLocks noChangeArrowheads="1"/>
            </p:cNvSpPr>
            <p:nvPr/>
          </p:nvSpPr>
          <p:spPr bwMode="auto">
            <a:xfrm>
              <a:off x="1728787" y="2592388"/>
              <a:ext cx="5184775" cy="79057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ECFF"/>
            </a:solidFill>
            <a:ln w="30163" cap="rnd">
              <a:solidFill>
                <a:srgbClr val="FFFFFF"/>
              </a:solidFill>
              <a:miter lim="800000"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3382962" y="2705099"/>
              <a:ext cx="18732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algn="ctr">
                <a:buFont typeface="Arial" charset="0"/>
                <a:buNone/>
              </a:pPr>
              <a:r>
                <a:rPr lang="zh-CN" altLang="en-US" sz="2400" b="1">
                  <a:solidFill>
                    <a:schemeClr val="bg2"/>
                  </a:solidFill>
                  <a:latin typeface="黑体" pitchFamily="49" charset="-122"/>
                  <a:ea typeface="黑体" pitchFamily="49" charset="-122"/>
                </a:rPr>
                <a:t>应急预案</a:t>
              </a:r>
              <a:endParaRPr lang="zh-CN" altLang="en-US" sz="2400" b="1">
                <a:solidFill>
                  <a:schemeClr val="bg2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11" name="组合 20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808" y="3390312"/>
              <a:ext cx="6376416" cy="1170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164681" y="1544464"/>
            <a:ext cx="631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基于情景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—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任务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—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能力的应急预案编制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29643" y="915814"/>
            <a:ext cx="7399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突发事件情景规划是应急预案制定重要基础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843732" y="87933"/>
            <a:ext cx="847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3200" b="1" dirty="0">
                <a:latin typeface="宋体" charset="-122"/>
              </a:rPr>
              <a:t>（二） 情景构建扩展与应用</a:t>
            </a:r>
            <a:endParaRPr lang="zh-CN" altLang="en-US" sz="3200" b="1" dirty="0">
              <a:latin typeface="宋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85017" y="0"/>
            <a:ext cx="902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04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grpSp>
        <p:nvGrpSpPr>
          <p:cNvPr id="5" name="组合 4"/>
          <p:cNvGrpSpPr/>
          <p:nvPr/>
        </p:nvGrpSpPr>
        <p:grpSpPr bwMode="auto">
          <a:xfrm>
            <a:off x="2613025" y="1852563"/>
            <a:ext cx="7993062" cy="4103684"/>
            <a:chOff x="0" y="0"/>
            <a:chExt cx="7992888" cy="3528392"/>
          </a:xfrm>
        </p:grpSpPr>
        <p:grpSp>
          <p:nvGrpSpPr>
            <p:cNvPr id="16" name="矩形 22"/>
            <p:cNvGrpSpPr/>
            <p:nvPr/>
          </p:nvGrpSpPr>
          <p:grpSpPr bwMode="auto">
            <a:xfrm>
              <a:off x="4143602" y="1121387"/>
              <a:ext cx="1066777" cy="335450"/>
              <a:chOff x="0" y="0"/>
              <a:chExt cx="1066800" cy="390144"/>
            </a:xfrm>
          </p:grpSpPr>
          <p:pic>
            <p:nvPicPr>
              <p:cNvPr id="109" name="矩形 22"/>
              <p:cNvPicPr>
                <a:picLocks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0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0" name="Text Box 6"/>
              <p:cNvSpPr txBox="1">
                <a:spLocks noChangeArrowheads="1"/>
              </p:cNvSpPr>
              <p:nvPr/>
            </p:nvSpPr>
            <p:spPr bwMode="auto">
              <a:xfrm>
                <a:off x="32863" y="30878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7" name="矩形 23"/>
            <p:cNvGrpSpPr/>
            <p:nvPr/>
          </p:nvGrpSpPr>
          <p:grpSpPr bwMode="auto">
            <a:xfrm>
              <a:off x="2125870" y="1781804"/>
              <a:ext cx="1066777" cy="340691"/>
              <a:chOff x="0" y="0"/>
              <a:chExt cx="1066800" cy="396240"/>
            </a:xfrm>
          </p:grpSpPr>
          <p:pic>
            <p:nvPicPr>
              <p:cNvPr id="107" name="矩形 2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" name="Text Box 9"/>
              <p:cNvSpPr txBox="1">
                <a:spLocks noChangeArrowheads="1"/>
              </p:cNvSpPr>
              <p:nvPr/>
            </p:nvSpPr>
            <p:spPr bwMode="auto">
              <a:xfrm>
                <a:off x="34371" y="31291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8" name="矩形 24"/>
            <p:cNvGrpSpPr/>
            <p:nvPr/>
          </p:nvGrpSpPr>
          <p:grpSpPr bwMode="auto">
            <a:xfrm>
              <a:off x="3125592" y="1771321"/>
              <a:ext cx="1066777" cy="340691"/>
              <a:chOff x="0" y="0"/>
              <a:chExt cx="1066800" cy="396240"/>
            </a:xfrm>
          </p:grpSpPr>
          <p:pic>
            <p:nvPicPr>
              <p:cNvPr id="105" name="矩形 2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6" name="Text Box 12"/>
              <p:cNvSpPr txBox="1">
                <a:spLocks noChangeArrowheads="1"/>
              </p:cNvSpPr>
              <p:nvPr/>
            </p:nvSpPr>
            <p:spPr bwMode="auto">
              <a:xfrm>
                <a:off x="34253" y="33588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9" name="矩形 25"/>
            <p:cNvGrpSpPr/>
            <p:nvPr/>
          </p:nvGrpSpPr>
          <p:grpSpPr bwMode="auto">
            <a:xfrm>
              <a:off x="108138" y="2421255"/>
              <a:ext cx="1072873" cy="340691"/>
              <a:chOff x="0" y="0"/>
              <a:chExt cx="1072896" cy="396240"/>
            </a:xfrm>
          </p:grpSpPr>
          <p:pic>
            <p:nvPicPr>
              <p:cNvPr id="103" name="矩形 2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72896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" name="Text Box 15"/>
              <p:cNvSpPr txBox="1">
                <a:spLocks noChangeArrowheads="1"/>
              </p:cNvSpPr>
              <p:nvPr/>
            </p:nvSpPr>
            <p:spPr bwMode="auto">
              <a:xfrm>
                <a:off x="35879" y="31422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0" name="矩形 26"/>
            <p:cNvGrpSpPr/>
            <p:nvPr/>
          </p:nvGrpSpPr>
          <p:grpSpPr bwMode="auto">
            <a:xfrm>
              <a:off x="1120052" y="2421255"/>
              <a:ext cx="1066777" cy="340691"/>
              <a:chOff x="0" y="0"/>
              <a:chExt cx="1066800" cy="396240"/>
            </a:xfrm>
          </p:grpSpPr>
          <p:pic>
            <p:nvPicPr>
              <p:cNvPr id="101" name="矩形 2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" name="Text Box 18"/>
              <p:cNvSpPr txBox="1">
                <a:spLocks noChangeArrowheads="1"/>
              </p:cNvSpPr>
              <p:nvPr/>
            </p:nvSpPr>
            <p:spPr bwMode="auto">
              <a:xfrm>
                <a:off x="32077" y="31422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1" name="矩形 27"/>
            <p:cNvGrpSpPr/>
            <p:nvPr/>
          </p:nvGrpSpPr>
          <p:grpSpPr bwMode="auto">
            <a:xfrm>
              <a:off x="1120052" y="2091046"/>
              <a:ext cx="1066777" cy="340691"/>
              <a:chOff x="0" y="0"/>
              <a:chExt cx="1066800" cy="396240"/>
            </a:xfrm>
          </p:grpSpPr>
          <p:pic>
            <p:nvPicPr>
              <p:cNvPr id="99" name="矩形 27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0" name="Text Box 21"/>
              <p:cNvSpPr txBox="1">
                <a:spLocks noChangeArrowheads="1"/>
              </p:cNvSpPr>
              <p:nvPr/>
            </p:nvSpPr>
            <p:spPr bwMode="auto">
              <a:xfrm>
                <a:off x="32077" y="3616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2" name="矩形 28"/>
            <p:cNvGrpSpPr/>
            <p:nvPr/>
          </p:nvGrpSpPr>
          <p:grpSpPr bwMode="auto">
            <a:xfrm>
              <a:off x="2125870" y="2421255"/>
              <a:ext cx="1066777" cy="340691"/>
              <a:chOff x="0" y="0"/>
              <a:chExt cx="1066800" cy="396240"/>
            </a:xfrm>
          </p:grpSpPr>
          <p:pic>
            <p:nvPicPr>
              <p:cNvPr id="97" name="矩形 28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" name="Text Box 24"/>
              <p:cNvSpPr txBox="1">
                <a:spLocks noChangeArrowheads="1"/>
              </p:cNvSpPr>
              <p:nvPr/>
            </p:nvSpPr>
            <p:spPr bwMode="auto">
              <a:xfrm>
                <a:off x="34371" y="31422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3" name="矩形 29"/>
            <p:cNvGrpSpPr/>
            <p:nvPr/>
          </p:nvGrpSpPr>
          <p:grpSpPr bwMode="auto">
            <a:xfrm>
              <a:off x="2125870" y="2091046"/>
              <a:ext cx="1066777" cy="340691"/>
              <a:chOff x="0" y="0"/>
              <a:chExt cx="1066800" cy="396240"/>
            </a:xfrm>
          </p:grpSpPr>
          <p:pic>
            <p:nvPicPr>
              <p:cNvPr id="95" name="矩形 29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Text Box 27"/>
              <p:cNvSpPr txBox="1">
                <a:spLocks noChangeArrowheads="1"/>
              </p:cNvSpPr>
              <p:nvPr/>
            </p:nvSpPr>
            <p:spPr bwMode="auto">
              <a:xfrm>
                <a:off x="34371" y="3616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4" name="矩形 30"/>
            <p:cNvGrpSpPr/>
            <p:nvPr/>
          </p:nvGrpSpPr>
          <p:grpSpPr bwMode="auto">
            <a:xfrm>
              <a:off x="3137784" y="2421255"/>
              <a:ext cx="1066777" cy="340691"/>
              <a:chOff x="0" y="0"/>
              <a:chExt cx="1066800" cy="396240"/>
            </a:xfrm>
          </p:grpSpPr>
          <p:pic>
            <p:nvPicPr>
              <p:cNvPr id="93" name="矩形 3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" name="Text Box 30"/>
              <p:cNvSpPr txBox="1">
                <a:spLocks noChangeArrowheads="1"/>
              </p:cNvSpPr>
              <p:nvPr/>
            </p:nvSpPr>
            <p:spPr bwMode="auto">
              <a:xfrm>
                <a:off x="30569" y="31422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5" name="矩形 31"/>
            <p:cNvGrpSpPr/>
            <p:nvPr/>
          </p:nvGrpSpPr>
          <p:grpSpPr bwMode="auto">
            <a:xfrm>
              <a:off x="3137784" y="2091046"/>
              <a:ext cx="1066777" cy="340691"/>
              <a:chOff x="0" y="0"/>
              <a:chExt cx="1066800" cy="396240"/>
            </a:xfrm>
          </p:grpSpPr>
          <p:pic>
            <p:nvPicPr>
              <p:cNvPr id="91" name="矩形 31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" name="Text Box 33"/>
              <p:cNvSpPr txBox="1">
                <a:spLocks noChangeArrowheads="1"/>
              </p:cNvSpPr>
              <p:nvPr/>
            </p:nvSpPr>
            <p:spPr bwMode="auto">
              <a:xfrm>
                <a:off x="30569" y="3616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6" name="矩形 32"/>
            <p:cNvGrpSpPr/>
            <p:nvPr/>
          </p:nvGrpSpPr>
          <p:grpSpPr bwMode="auto">
            <a:xfrm>
              <a:off x="4143602" y="2421255"/>
              <a:ext cx="1066777" cy="340691"/>
              <a:chOff x="0" y="0"/>
              <a:chExt cx="1066800" cy="396240"/>
            </a:xfrm>
          </p:grpSpPr>
          <p:pic>
            <p:nvPicPr>
              <p:cNvPr id="89" name="矩形 32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Text Box 36"/>
              <p:cNvSpPr txBox="1">
                <a:spLocks noChangeArrowheads="1"/>
              </p:cNvSpPr>
              <p:nvPr/>
            </p:nvSpPr>
            <p:spPr bwMode="auto">
              <a:xfrm>
                <a:off x="32863" y="31422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7" name="矩形 33"/>
            <p:cNvGrpSpPr/>
            <p:nvPr/>
          </p:nvGrpSpPr>
          <p:grpSpPr bwMode="auto">
            <a:xfrm>
              <a:off x="4143602" y="2091046"/>
              <a:ext cx="1066777" cy="340691"/>
              <a:chOff x="0" y="0"/>
              <a:chExt cx="1066800" cy="396240"/>
            </a:xfrm>
          </p:grpSpPr>
          <p:pic>
            <p:nvPicPr>
              <p:cNvPr id="87" name="矩形 33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Text Box 39"/>
              <p:cNvSpPr txBox="1">
                <a:spLocks noChangeArrowheads="1"/>
              </p:cNvSpPr>
              <p:nvPr/>
            </p:nvSpPr>
            <p:spPr bwMode="auto">
              <a:xfrm>
                <a:off x="32863" y="3616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8" name="矩形 34"/>
            <p:cNvGrpSpPr/>
            <p:nvPr/>
          </p:nvGrpSpPr>
          <p:grpSpPr bwMode="auto">
            <a:xfrm>
              <a:off x="5149420" y="2421255"/>
              <a:ext cx="1072873" cy="340691"/>
              <a:chOff x="0" y="0"/>
              <a:chExt cx="1072896" cy="396240"/>
            </a:xfrm>
          </p:grpSpPr>
          <p:pic>
            <p:nvPicPr>
              <p:cNvPr id="85" name="矩形 34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72896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" name="Text Box 42"/>
              <p:cNvSpPr txBox="1">
                <a:spLocks noChangeArrowheads="1"/>
              </p:cNvSpPr>
              <p:nvPr/>
            </p:nvSpPr>
            <p:spPr bwMode="auto">
              <a:xfrm>
                <a:off x="35157" y="31422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9" name="矩形 35"/>
            <p:cNvGrpSpPr/>
            <p:nvPr/>
          </p:nvGrpSpPr>
          <p:grpSpPr bwMode="auto">
            <a:xfrm>
              <a:off x="5149420" y="2091046"/>
              <a:ext cx="1072873" cy="340691"/>
              <a:chOff x="0" y="0"/>
              <a:chExt cx="1072896" cy="396240"/>
            </a:xfrm>
          </p:grpSpPr>
          <p:pic>
            <p:nvPicPr>
              <p:cNvPr id="83" name="矩形 35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72896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" name="Text Box 45"/>
              <p:cNvSpPr txBox="1">
                <a:spLocks noChangeArrowheads="1"/>
              </p:cNvSpPr>
              <p:nvPr/>
            </p:nvSpPr>
            <p:spPr bwMode="auto">
              <a:xfrm>
                <a:off x="35157" y="3616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0" name="矩形 36"/>
            <p:cNvGrpSpPr/>
            <p:nvPr/>
          </p:nvGrpSpPr>
          <p:grpSpPr bwMode="auto">
            <a:xfrm>
              <a:off x="6161334" y="2421255"/>
              <a:ext cx="1066777" cy="340691"/>
              <a:chOff x="0" y="0"/>
              <a:chExt cx="1066800" cy="396240"/>
            </a:xfrm>
          </p:grpSpPr>
          <p:pic>
            <p:nvPicPr>
              <p:cNvPr id="81" name="矩形 36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Text Box 48"/>
              <p:cNvSpPr txBox="1">
                <a:spLocks noChangeArrowheads="1"/>
              </p:cNvSpPr>
              <p:nvPr/>
            </p:nvSpPr>
            <p:spPr bwMode="auto">
              <a:xfrm>
                <a:off x="31355" y="31422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1" name="矩形 37"/>
            <p:cNvGrpSpPr/>
            <p:nvPr/>
          </p:nvGrpSpPr>
          <p:grpSpPr bwMode="auto">
            <a:xfrm>
              <a:off x="6161334" y="2091046"/>
              <a:ext cx="1066777" cy="340691"/>
              <a:chOff x="0" y="0"/>
              <a:chExt cx="1066800" cy="396240"/>
            </a:xfrm>
          </p:grpSpPr>
          <p:pic>
            <p:nvPicPr>
              <p:cNvPr id="79" name="矩形 37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Text Box 51"/>
              <p:cNvSpPr txBox="1">
                <a:spLocks noChangeArrowheads="1"/>
              </p:cNvSpPr>
              <p:nvPr/>
            </p:nvSpPr>
            <p:spPr bwMode="auto">
              <a:xfrm>
                <a:off x="31355" y="3616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2" name="矩形 38"/>
            <p:cNvGrpSpPr/>
            <p:nvPr/>
          </p:nvGrpSpPr>
          <p:grpSpPr bwMode="auto">
            <a:xfrm>
              <a:off x="3125592" y="1446354"/>
              <a:ext cx="1066777" cy="340691"/>
              <a:chOff x="0" y="0"/>
              <a:chExt cx="1066800" cy="396240"/>
            </a:xfrm>
          </p:grpSpPr>
          <p:pic>
            <p:nvPicPr>
              <p:cNvPr id="77" name="矩形 38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Text Box 54"/>
              <p:cNvSpPr txBox="1">
                <a:spLocks noChangeArrowheads="1"/>
              </p:cNvSpPr>
              <p:nvPr/>
            </p:nvSpPr>
            <p:spPr bwMode="auto">
              <a:xfrm>
                <a:off x="34253" y="3223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3" name="矩形 39"/>
            <p:cNvGrpSpPr/>
            <p:nvPr/>
          </p:nvGrpSpPr>
          <p:grpSpPr bwMode="auto">
            <a:xfrm>
              <a:off x="4137506" y="1771321"/>
              <a:ext cx="1066777" cy="340691"/>
              <a:chOff x="0" y="0"/>
              <a:chExt cx="1066800" cy="396240"/>
            </a:xfrm>
          </p:grpSpPr>
          <p:pic>
            <p:nvPicPr>
              <p:cNvPr id="75" name="矩形 39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" name="Text Box 57"/>
              <p:cNvSpPr txBox="1">
                <a:spLocks noChangeArrowheads="1"/>
              </p:cNvSpPr>
              <p:nvPr/>
            </p:nvSpPr>
            <p:spPr bwMode="auto">
              <a:xfrm>
                <a:off x="30451" y="33588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4" name="矩形 40"/>
            <p:cNvGrpSpPr/>
            <p:nvPr/>
          </p:nvGrpSpPr>
          <p:grpSpPr bwMode="auto">
            <a:xfrm>
              <a:off x="4137506" y="1446354"/>
              <a:ext cx="1066777" cy="340691"/>
              <a:chOff x="0" y="0"/>
              <a:chExt cx="1066800" cy="396240"/>
            </a:xfrm>
          </p:grpSpPr>
          <p:pic>
            <p:nvPicPr>
              <p:cNvPr id="73" name="矩形 40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Text Box 60"/>
              <p:cNvSpPr txBox="1">
                <a:spLocks noChangeArrowheads="1"/>
              </p:cNvSpPr>
              <p:nvPr/>
            </p:nvSpPr>
            <p:spPr bwMode="auto">
              <a:xfrm>
                <a:off x="30451" y="3223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5" name="矩形 41"/>
            <p:cNvGrpSpPr/>
            <p:nvPr/>
          </p:nvGrpSpPr>
          <p:grpSpPr bwMode="auto">
            <a:xfrm>
              <a:off x="5149420" y="1771321"/>
              <a:ext cx="1072873" cy="340691"/>
              <a:chOff x="0" y="0"/>
              <a:chExt cx="1072896" cy="396240"/>
            </a:xfrm>
          </p:grpSpPr>
          <p:pic>
            <p:nvPicPr>
              <p:cNvPr id="71" name="矩形 41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72896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Text Box 63"/>
              <p:cNvSpPr txBox="1">
                <a:spLocks noChangeArrowheads="1"/>
              </p:cNvSpPr>
              <p:nvPr/>
            </p:nvSpPr>
            <p:spPr bwMode="auto">
              <a:xfrm>
                <a:off x="35157" y="33588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6" name="矩形 42"/>
            <p:cNvGrpSpPr/>
            <p:nvPr/>
          </p:nvGrpSpPr>
          <p:grpSpPr bwMode="auto">
            <a:xfrm>
              <a:off x="5149420" y="1446354"/>
              <a:ext cx="1072873" cy="340691"/>
              <a:chOff x="0" y="0"/>
              <a:chExt cx="1072896" cy="396240"/>
            </a:xfrm>
          </p:grpSpPr>
          <p:pic>
            <p:nvPicPr>
              <p:cNvPr id="69" name="矩形 42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72896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Text Box 66"/>
              <p:cNvSpPr txBox="1">
                <a:spLocks noChangeArrowheads="1"/>
              </p:cNvSpPr>
              <p:nvPr/>
            </p:nvSpPr>
            <p:spPr bwMode="auto">
              <a:xfrm>
                <a:off x="35157" y="3223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7" name="矩形 43"/>
            <p:cNvGrpSpPr/>
            <p:nvPr/>
          </p:nvGrpSpPr>
          <p:grpSpPr bwMode="auto">
            <a:xfrm>
              <a:off x="6161334" y="1771321"/>
              <a:ext cx="1066777" cy="340691"/>
              <a:chOff x="0" y="0"/>
              <a:chExt cx="1066800" cy="396240"/>
            </a:xfrm>
          </p:grpSpPr>
          <p:pic>
            <p:nvPicPr>
              <p:cNvPr id="67" name="矩形 43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" name="Text Box 69"/>
              <p:cNvSpPr txBox="1">
                <a:spLocks noChangeArrowheads="1"/>
              </p:cNvSpPr>
              <p:nvPr/>
            </p:nvSpPr>
            <p:spPr bwMode="auto">
              <a:xfrm>
                <a:off x="31355" y="33588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8" name="矩形 44"/>
            <p:cNvGrpSpPr/>
            <p:nvPr/>
          </p:nvGrpSpPr>
          <p:grpSpPr bwMode="auto">
            <a:xfrm>
              <a:off x="6161334" y="1446354"/>
              <a:ext cx="1066777" cy="340691"/>
              <a:chOff x="0" y="0"/>
              <a:chExt cx="1066800" cy="396240"/>
            </a:xfrm>
          </p:grpSpPr>
          <p:pic>
            <p:nvPicPr>
              <p:cNvPr id="65" name="矩形 44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Text Box 72"/>
              <p:cNvSpPr txBox="1">
                <a:spLocks noChangeArrowheads="1"/>
              </p:cNvSpPr>
              <p:nvPr/>
            </p:nvSpPr>
            <p:spPr bwMode="auto">
              <a:xfrm>
                <a:off x="31355" y="3223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39" name="矩形 45"/>
            <p:cNvGrpSpPr/>
            <p:nvPr/>
          </p:nvGrpSpPr>
          <p:grpSpPr bwMode="auto">
            <a:xfrm>
              <a:off x="5149420" y="1121387"/>
              <a:ext cx="1072873" cy="340691"/>
              <a:chOff x="0" y="0"/>
              <a:chExt cx="1072896" cy="396240"/>
            </a:xfrm>
          </p:grpSpPr>
          <p:pic>
            <p:nvPicPr>
              <p:cNvPr id="63" name="矩形 45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72896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" name="Text Box 75"/>
              <p:cNvSpPr txBox="1">
                <a:spLocks noChangeArrowheads="1"/>
              </p:cNvSpPr>
              <p:nvPr/>
            </p:nvSpPr>
            <p:spPr bwMode="auto">
              <a:xfrm>
                <a:off x="35157" y="3575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0" name="矩形 46"/>
            <p:cNvGrpSpPr/>
            <p:nvPr/>
          </p:nvGrpSpPr>
          <p:grpSpPr bwMode="auto">
            <a:xfrm>
              <a:off x="5149420" y="796420"/>
              <a:ext cx="1072873" cy="340691"/>
              <a:chOff x="0" y="0"/>
              <a:chExt cx="1072896" cy="396240"/>
            </a:xfrm>
          </p:grpSpPr>
          <p:pic>
            <p:nvPicPr>
              <p:cNvPr id="61" name="矩形 46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72896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Text Box 78"/>
              <p:cNvSpPr txBox="1">
                <a:spLocks noChangeArrowheads="1"/>
              </p:cNvSpPr>
              <p:nvPr/>
            </p:nvSpPr>
            <p:spPr bwMode="auto">
              <a:xfrm>
                <a:off x="35157" y="34398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1" name="矩形 47"/>
            <p:cNvGrpSpPr/>
            <p:nvPr/>
          </p:nvGrpSpPr>
          <p:grpSpPr bwMode="auto">
            <a:xfrm>
              <a:off x="6161334" y="1121387"/>
              <a:ext cx="1066777" cy="340691"/>
              <a:chOff x="0" y="0"/>
              <a:chExt cx="1066800" cy="396240"/>
            </a:xfrm>
          </p:grpSpPr>
          <p:pic>
            <p:nvPicPr>
              <p:cNvPr id="59" name="矩形 47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Text Box 81"/>
              <p:cNvSpPr txBox="1">
                <a:spLocks noChangeArrowheads="1"/>
              </p:cNvSpPr>
              <p:nvPr/>
            </p:nvSpPr>
            <p:spPr bwMode="auto">
              <a:xfrm>
                <a:off x="31355" y="35753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2" name="矩形 48"/>
            <p:cNvGrpSpPr/>
            <p:nvPr/>
          </p:nvGrpSpPr>
          <p:grpSpPr bwMode="auto">
            <a:xfrm>
              <a:off x="6161334" y="796420"/>
              <a:ext cx="1066777" cy="340691"/>
              <a:chOff x="0" y="0"/>
              <a:chExt cx="1066800" cy="396240"/>
            </a:xfrm>
          </p:grpSpPr>
          <p:pic>
            <p:nvPicPr>
              <p:cNvPr id="57" name="矩形 48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Text Box 84"/>
              <p:cNvSpPr txBox="1">
                <a:spLocks noChangeArrowheads="1"/>
              </p:cNvSpPr>
              <p:nvPr/>
            </p:nvSpPr>
            <p:spPr bwMode="auto">
              <a:xfrm>
                <a:off x="31355" y="34398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3" name="矩形 49"/>
            <p:cNvGrpSpPr/>
            <p:nvPr/>
          </p:nvGrpSpPr>
          <p:grpSpPr bwMode="auto">
            <a:xfrm>
              <a:off x="6161334" y="508143"/>
              <a:ext cx="1066777" cy="340691"/>
              <a:chOff x="0" y="0"/>
              <a:chExt cx="1066800" cy="396240"/>
            </a:xfrm>
          </p:grpSpPr>
          <p:pic>
            <p:nvPicPr>
              <p:cNvPr id="55" name="矩形 49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66800" cy="39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Text Box 87"/>
              <p:cNvSpPr txBox="1">
                <a:spLocks noChangeArrowheads="1"/>
              </p:cNvSpPr>
              <p:nvPr/>
            </p:nvSpPr>
            <p:spPr bwMode="auto">
              <a:xfrm>
                <a:off x="31355" y="34684"/>
                <a:ext cx="1008134" cy="33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buFont typeface="Arial" charset="0"/>
                  <a:buNone/>
                </a:pPr>
                <a:endParaRPr lang="zh-CN" alt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" name="TextBox 32"/>
            <p:cNvSpPr txBox="1">
              <a:spLocks noChangeArrowheads="1"/>
            </p:cNvSpPr>
            <p:nvPr/>
          </p:nvSpPr>
          <p:spPr bwMode="auto">
            <a:xfrm>
              <a:off x="0" y="1978124"/>
              <a:ext cx="10801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/>
                <a:t>演习班</a:t>
              </a:r>
              <a:endParaRPr lang="zh-CN" altLang="en-US"/>
            </a:p>
          </p:txBody>
        </p:sp>
        <p:sp>
          <p:nvSpPr>
            <p:cNvPr id="45" name="TextBox 33"/>
            <p:cNvSpPr txBox="1">
              <a:spLocks noChangeArrowheads="1"/>
            </p:cNvSpPr>
            <p:nvPr/>
          </p:nvSpPr>
          <p:spPr bwMode="auto">
            <a:xfrm>
              <a:off x="864096" y="1752808"/>
              <a:ext cx="13681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/>
                <a:t>专题研讨会</a:t>
              </a:r>
              <a:endParaRPr lang="zh-CN" altLang="en-US"/>
            </a:p>
          </p:txBody>
        </p:sp>
        <p:sp>
          <p:nvSpPr>
            <p:cNvPr id="46" name="TextBox 34"/>
            <p:cNvSpPr txBox="1">
              <a:spLocks noChangeArrowheads="1"/>
            </p:cNvSpPr>
            <p:nvPr/>
          </p:nvSpPr>
          <p:spPr bwMode="auto">
            <a:xfrm>
              <a:off x="2016224" y="1402060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/>
                <a:t>桌面演习</a:t>
              </a:r>
              <a:endParaRPr lang="zh-CN" altLang="en-US"/>
            </a:p>
          </p:txBody>
        </p:sp>
        <p:sp>
          <p:nvSpPr>
            <p:cNvPr id="47" name="TextBox 35"/>
            <p:cNvSpPr txBox="1">
              <a:spLocks noChangeArrowheads="1"/>
            </p:cNvSpPr>
            <p:nvPr/>
          </p:nvSpPr>
          <p:spPr bwMode="auto">
            <a:xfrm>
              <a:off x="2808312" y="1104736"/>
              <a:ext cx="15121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/>
                <a:t>竞技性演习</a:t>
              </a:r>
              <a:endParaRPr lang="zh-CN" altLang="en-US"/>
            </a:p>
          </p:txBody>
        </p:sp>
        <p:sp>
          <p:nvSpPr>
            <p:cNvPr id="48" name="TextBox 36"/>
            <p:cNvSpPr txBox="1">
              <a:spLocks noChangeArrowheads="1"/>
            </p:cNvSpPr>
            <p:nvPr/>
          </p:nvSpPr>
          <p:spPr bwMode="auto">
            <a:xfrm>
              <a:off x="3888432" y="744696"/>
              <a:ext cx="12961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/>
                <a:t>技术演练</a:t>
              </a:r>
              <a:endParaRPr lang="zh-CN" altLang="en-US"/>
            </a:p>
          </p:txBody>
        </p:sp>
        <p:sp>
          <p:nvSpPr>
            <p:cNvPr id="49" name="TextBox 37"/>
            <p:cNvSpPr txBox="1">
              <a:spLocks noChangeArrowheads="1"/>
            </p:cNvSpPr>
            <p:nvPr/>
          </p:nvSpPr>
          <p:spPr bwMode="auto">
            <a:xfrm>
              <a:off x="5040560" y="350748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/>
                <a:t>功能演练</a:t>
              </a:r>
              <a:endParaRPr lang="zh-CN" altLang="en-US"/>
            </a:p>
          </p:txBody>
        </p:sp>
        <p:sp>
          <p:nvSpPr>
            <p:cNvPr id="50" name="TextBox 38"/>
            <p:cNvSpPr txBox="1">
              <a:spLocks noChangeArrowheads="1"/>
            </p:cNvSpPr>
            <p:nvPr/>
          </p:nvSpPr>
          <p:spPr bwMode="auto">
            <a:xfrm>
              <a:off x="6048672" y="0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/>
                <a:t>综合演习</a:t>
              </a:r>
              <a:endParaRPr lang="zh-CN" altLang="en-US"/>
            </a:p>
          </p:txBody>
        </p:sp>
        <p:sp>
          <p:nvSpPr>
            <p:cNvPr id="51" name="下箭头 50"/>
            <p:cNvSpPr>
              <a:spLocks noChangeArrowheads="1"/>
            </p:cNvSpPr>
            <p:nvPr/>
          </p:nvSpPr>
          <p:spPr bwMode="auto">
            <a:xfrm flipV="1">
              <a:off x="7488832" y="576064"/>
              <a:ext cx="432048" cy="1512168"/>
            </a:xfrm>
            <a:prstGeom prst="downArrow">
              <a:avLst>
                <a:gd name="adj1" fmla="val 50000"/>
                <a:gd name="adj2" fmla="val 50005"/>
              </a:avLst>
            </a:prstGeom>
            <a:gradFill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52" name="TextBox 42"/>
            <p:cNvSpPr txBox="1">
              <a:spLocks noChangeArrowheads="1"/>
            </p:cNvSpPr>
            <p:nvPr/>
          </p:nvSpPr>
          <p:spPr bwMode="auto">
            <a:xfrm>
              <a:off x="7344816" y="2160240"/>
              <a:ext cx="6480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 b="1"/>
                <a:t>能力</a:t>
              </a:r>
              <a:endParaRPr lang="zh-CN" altLang="en-US" b="1"/>
            </a:p>
          </p:txBody>
        </p:sp>
        <p:sp>
          <p:nvSpPr>
            <p:cNvPr id="53" name="下箭头 52"/>
            <p:cNvSpPr>
              <a:spLocks noChangeArrowheads="1"/>
            </p:cNvSpPr>
            <p:nvPr/>
          </p:nvSpPr>
          <p:spPr bwMode="auto">
            <a:xfrm rot="5400000" flipV="1">
              <a:off x="3600400" y="-144016"/>
              <a:ext cx="432048" cy="6480720"/>
            </a:xfrm>
            <a:prstGeom prst="down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endParaRPr lang="zh-CN" altLang="en-US"/>
            </a:p>
          </p:txBody>
        </p:sp>
        <p:sp>
          <p:nvSpPr>
            <p:cNvPr id="54" name="TextBox 44"/>
            <p:cNvSpPr txBox="1">
              <a:spLocks noChangeArrowheads="1"/>
            </p:cNvSpPr>
            <p:nvPr/>
          </p:nvSpPr>
          <p:spPr bwMode="auto">
            <a:xfrm>
              <a:off x="2520280" y="3159060"/>
              <a:ext cx="24482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r>
                <a:rPr lang="zh-CN" altLang="en-US" b="1"/>
                <a:t>规划或培训过程</a:t>
              </a:r>
              <a:endParaRPr lang="zh-CN" altLang="en-US" b="1"/>
            </a:p>
          </p:txBody>
        </p:sp>
      </p:grpSp>
      <p:grpSp>
        <p:nvGrpSpPr>
          <p:cNvPr id="6" name="矩形 61"/>
          <p:cNvGrpSpPr/>
          <p:nvPr/>
        </p:nvGrpSpPr>
        <p:grpSpPr bwMode="auto">
          <a:xfrm>
            <a:off x="3586162" y="6137225"/>
            <a:ext cx="1073150" cy="347663"/>
            <a:chOff x="0" y="0"/>
            <a:chExt cx="676" cy="219"/>
          </a:xfrm>
        </p:grpSpPr>
        <p:pic>
          <p:nvPicPr>
            <p:cNvPr id="14" name="矩形 61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01"/>
            <p:cNvSpPr txBox="1">
              <a:spLocks noChangeArrowheads="1"/>
            </p:cNvSpPr>
            <p:nvPr/>
          </p:nvSpPr>
          <p:spPr bwMode="auto">
            <a:xfrm>
              <a:off x="22" y="22"/>
              <a:ext cx="63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endParaRPr lang="zh-CN" altLang="en-US">
                <a:solidFill>
                  <a:srgbClr val="FFFF00"/>
                </a:solidFill>
              </a:endParaRPr>
            </a:p>
          </p:txBody>
        </p:sp>
      </p:grp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4557712" y="6100713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基于讨论的演习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8" name="矩形 63"/>
          <p:cNvGrpSpPr/>
          <p:nvPr/>
        </p:nvGrpSpPr>
        <p:grpSpPr bwMode="auto">
          <a:xfrm>
            <a:off x="6610350" y="6137225"/>
            <a:ext cx="1073150" cy="347663"/>
            <a:chOff x="0" y="0"/>
            <a:chExt cx="676" cy="219"/>
          </a:xfrm>
        </p:grpSpPr>
        <p:pic>
          <p:nvPicPr>
            <p:cNvPr id="12" name="矩形 63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05"/>
            <p:cNvSpPr txBox="1">
              <a:spLocks noChangeArrowheads="1"/>
            </p:cNvSpPr>
            <p:nvPr/>
          </p:nvSpPr>
          <p:spPr bwMode="auto">
            <a:xfrm>
              <a:off x="22" y="22"/>
              <a:ext cx="63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Font typeface="Arial" charset="0"/>
                <a:buNone/>
              </a:pPr>
              <a:endParaRPr lang="zh-CN" altLang="en-US">
                <a:solidFill>
                  <a:srgbClr val="FFFF00"/>
                </a:solidFill>
              </a:endParaRPr>
            </a:p>
          </p:txBody>
        </p:sp>
      </p:grpSp>
      <p:sp>
        <p:nvSpPr>
          <p:cNvPr id="9" name="TextBox 48"/>
          <p:cNvSpPr txBox="1">
            <a:spLocks noChangeArrowheads="1"/>
          </p:cNvSpPr>
          <p:nvPr/>
        </p:nvSpPr>
        <p:spPr bwMode="auto">
          <a:xfrm>
            <a:off x="7581900" y="6100713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基于行动的演习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109"/>
          <p:cNvSpPr>
            <a:spLocks noChangeArrowheads="1"/>
          </p:cNvSpPr>
          <p:nvPr/>
        </p:nvSpPr>
        <p:spPr bwMode="auto">
          <a:xfrm>
            <a:off x="2252662" y="1779538"/>
            <a:ext cx="4873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应急培训演练组织规划与评估</a:t>
            </a: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252662" y="1060400"/>
            <a:ext cx="7399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4.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突发事件情景可作为规划应急培训演练依据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1" name="Text Box 2"/>
          <p:cNvSpPr txBox="1">
            <a:spLocks noChangeArrowheads="1"/>
          </p:cNvSpPr>
          <p:nvPr/>
        </p:nvSpPr>
        <p:spPr bwMode="auto">
          <a:xfrm>
            <a:off x="1843732" y="87933"/>
            <a:ext cx="847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3200" b="1" dirty="0">
                <a:latin typeface="宋体" charset="-122"/>
              </a:rPr>
              <a:t>（二） 情景构建扩展与应用</a:t>
            </a:r>
            <a:endParaRPr lang="zh-CN" altLang="en-US" sz="3200" b="1" dirty="0">
              <a:latin typeface="宋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85017" y="0"/>
            <a:ext cx="902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04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 bwMode="auto">
          <a:xfrm>
            <a:off x="2108895" y="74588"/>
            <a:ext cx="912802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charset="2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zh-CN" b="1" dirty="0" smtClean="0">
                <a:latin typeface="宋体" charset="-122"/>
              </a:rPr>
              <a:t>(</a:t>
            </a:r>
            <a:r>
              <a:rPr lang="zh-CN" altLang="en-US" b="1" dirty="0" smtClean="0">
                <a:latin typeface="宋体" charset="-122"/>
              </a:rPr>
              <a:t>三）重大突发事件响应能力的形成过程</a:t>
            </a:r>
            <a:endParaRPr lang="zh-CN" altLang="en-US" b="1" dirty="0" smtClean="0">
              <a:latin typeface="宋体" charset="-122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3405582" y="1456085"/>
            <a:ext cx="6480177" cy="4595817"/>
            <a:chOff x="0" y="0"/>
            <a:chExt cx="6480721" cy="4595016"/>
          </a:xfrm>
        </p:grpSpPr>
        <p:grpSp>
          <p:nvGrpSpPr>
            <p:cNvPr id="7" name="组合 6"/>
            <p:cNvGrpSpPr/>
            <p:nvPr/>
          </p:nvGrpSpPr>
          <p:grpSpPr bwMode="auto">
            <a:xfrm>
              <a:off x="0" y="0"/>
              <a:ext cx="6480721" cy="4595016"/>
              <a:chOff x="0" y="0"/>
              <a:chExt cx="6480110" cy="4594350"/>
            </a:xfrm>
          </p:grpSpPr>
          <p:sp>
            <p:nvSpPr>
              <p:cNvPr id="17" name="圆角矩形 16"/>
              <p:cNvSpPr>
                <a:spLocks noChangeArrowheads="1"/>
              </p:cNvSpPr>
              <p:nvPr/>
            </p:nvSpPr>
            <p:spPr bwMode="auto">
              <a:xfrm>
                <a:off x="2523042" y="0"/>
                <a:ext cx="1454105" cy="676955"/>
              </a:xfrm>
              <a:prstGeom prst="roundRect">
                <a:avLst>
                  <a:gd name="adj" fmla="val 16667"/>
                </a:avLst>
              </a:prstGeom>
              <a:solidFill>
                <a:srgbClr val="90E6E8"/>
              </a:solidFill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solidFill>
                      <a:schemeClr val="bg2"/>
                    </a:solidFill>
                  </a:rPr>
                  <a:t>应急准备</a:t>
                </a:r>
                <a:endParaRPr lang="zh-CN" altLang="en-US" sz="2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圆角矩形 17"/>
              <p:cNvSpPr>
                <a:spLocks noChangeArrowheads="1"/>
              </p:cNvSpPr>
              <p:nvPr/>
            </p:nvSpPr>
            <p:spPr bwMode="auto">
              <a:xfrm>
                <a:off x="4594262" y="965068"/>
                <a:ext cx="1454105" cy="676955"/>
              </a:xfrm>
              <a:prstGeom prst="roundRect">
                <a:avLst>
                  <a:gd name="adj" fmla="val 16667"/>
                </a:avLst>
              </a:prstGeom>
              <a:solidFill>
                <a:srgbClr val="90E6E8"/>
              </a:solidFill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solidFill>
                      <a:schemeClr val="bg2"/>
                    </a:solidFill>
                  </a:rPr>
                  <a:t>情景构建</a:t>
                </a:r>
                <a:endParaRPr lang="zh-CN" altLang="en-US" sz="2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9" name="圆角矩形 18"/>
              <p:cNvSpPr>
                <a:spLocks noChangeArrowheads="1"/>
              </p:cNvSpPr>
              <p:nvPr/>
            </p:nvSpPr>
            <p:spPr bwMode="auto">
              <a:xfrm>
                <a:off x="5026005" y="2404897"/>
                <a:ext cx="1454105" cy="676954"/>
              </a:xfrm>
              <a:prstGeom prst="roundRect">
                <a:avLst>
                  <a:gd name="adj" fmla="val 16667"/>
                </a:avLst>
              </a:prstGeom>
              <a:solidFill>
                <a:srgbClr val="90E6E8"/>
              </a:solidFill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solidFill>
                      <a:schemeClr val="bg2"/>
                    </a:solidFill>
                  </a:rPr>
                  <a:t>任务设置</a:t>
                </a:r>
                <a:endParaRPr lang="zh-CN" altLang="en-US" sz="2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0" name="圆角矩形 19"/>
              <p:cNvSpPr>
                <a:spLocks noChangeArrowheads="1"/>
              </p:cNvSpPr>
              <p:nvPr/>
            </p:nvSpPr>
            <p:spPr bwMode="auto">
              <a:xfrm>
                <a:off x="4162214" y="3916848"/>
                <a:ext cx="1454105" cy="676954"/>
              </a:xfrm>
              <a:prstGeom prst="roundRect">
                <a:avLst>
                  <a:gd name="adj" fmla="val 16667"/>
                </a:avLst>
              </a:prstGeom>
              <a:solidFill>
                <a:srgbClr val="90E6E8"/>
              </a:solidFill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solidFill>
                      <a:schemeClr val="bg2"/>
                    </a:solidFill>
                  </a:rPr>
                  <a:t>能力建设</a:t>
                </a:r>
                <a:endParaRPr lang="zh-CN" altLang="en-US" sz="2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1" name="圆角矩形 20"/>
              <p:cNvSpPr>
                <a:spLocks noChangeArrowheads="1"/>
              </p:cNvSpPr>
              <p:nvPr/>
            </p:nvSpPr>
            <p:spPr bwMode="auto">
              <a:xfrm>
                <a:off x="935799" y="3917396"/>
                <a:ext cx="1454105" cy="676954"/>
              </a:xfrm>
              <a:prstGeom prst="roundRect">
                <a:avLst>
                  <a:gd name="adj" fmla="val 16667"/>
                </a:avLst>
              </a:prstGeom>
              <a:solidFill>
                <a:srgbClr val="90E6E8"/>
              </a:solidFill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solidFill>
                      <a:schemeClr val="bg2"/>
                    </a:solidFill>
                  </a:rPr>
                  <a:t>应急预案</a:t>
                </a:r>
                <a:endParaRPr lang="zh-CN" altLang="en-US" sz="2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2" name="圆角矩形 21"/>
              <p:cNvSpPr>
                <a:spLocks noChangeArrowheads="1"/>
              </p:cNvSpPr>
              <p:nvPr/>
            </p:nvSpPr>
            <p:spPr bwMode="auto">
              <a:xfrm>
                <a:off x="0" y="2405227"/>
                <a:ext cx="1454105" cy="676954"/>
              </a:xfrm>
              <a:prstGeom prst="roundRect">
                <a:avLst>
                  <a:gd name="adj" fmla="val 16667"/>
                </a:avLst>
              </a:prstGeom>
              <a:solidFill>
                <a:srgbClr val="90E6E8"/>
              </a:solidFill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solidFill>
                      <a:schemeClr val="bg2"/>
                    </a:solidFill>
                  </a:rPr>
                  <a:t>应急演练</a:t>
                </a:r>
                <a:endParaRPr lang="zh-CN" altLang="en-US" sz="2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3" name="圆角矩形 22"/>
              <p:cNvSpPr>
                <a:spLocks noChangeArrowheads="1"/>
              </p:cNvSpPr>
              <p:nvPr/>
            </p:nvSpPr>
            <p:spPr bwMode="auto">
              <a:xfrm>
                <a:off x="360006" y="748952"/>
                <a:ext cx="1454105" cy="676955"/>
              </a:xfrm>
              <a:prstGeom prst="roundRect">
                <a:avLst>
                  <a:gd name="adj" fmla="val 16667"/>
                </a:avLst>
              </a:prstGeom>
              <a:solidFill>
                <a:srgbClr val="90E6E8"/>
              </a:solidFill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 algn="ctr">
                  <a:buFont typeface="Arial" charset="0"/>
                  <a:buNone/>
                </a:pPr>
                <a:r>
                  <a:rPr lang="zh-CN" altLang="en-US" sz="2800" b="1">
                    <a:solidFill>
                      <a:schemeClr val="bg2"/>
                    </a:solidFill>
                  </a:rPr>
                  <a:t>评审改进</a:t>
                </a:r>
                <a:endParaRPr lang="zh-CN" altLang="en-US" sz="2800" b="1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24" name="直接连接符 23"/>
              <p:cNvCxnSpPr>
                <a:cxnSpLocks noChangeShapeType="1"/>
              </p:cNvCxnSpPr>
              <p:nvPr/>
            </p:nvCxnSpPr>
            <p:spPr bwMode="auto">
              <a:xfrm rot="16200000" flipH="1">
                <a:off x="2693731" y="1344751"/>
                <a:ext cx="1116012" cy="31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直接连接符 24"/>
              <p:cNvCxnSpPr>
                <a:cxnSpLocks noChangeShapeType="1"/>
              </p:cNvCxnSpPr>
              <p:nvPr/>
            </p:nvCxnSpPr>
            <p:spPr bwMode="auto">
              <a:xfrm flipH="1">
                <a:off x="2389726" y="3196572"/>
                <a:ext cx="582612" cy="10588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直接连接符 25"/>
              <p:cNvCxnSpPr>
                <a:cxnSpLocks noChangeShapeType="1"/>
                <a:stCxn id="19" idx="1"/>
              </p:cNvCxnSpPr>
              <p:nvPr/>
            </p:nvCxnSpPr>
            <p:spPr bwMode="auto">
              <a:xfrm flipH="1" flipV="1">
                <a:off x="3959763" y="2734610"/>
                <a:ext cx="1066242" cy="87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直接连接符 26"/>
              <p:cNvCxnSpPr>
                <a:cxnSpLocks noChangeShapeType="1"/>
              </p:cNvCxnSpPr>
              <p:nvPr/>
            </p:nvCxnSpPr>
            <p:spPr bwMode="auto">
              <a:xfrm flipH="1">
                <a:off x="1526126" y="2734610"/>
                <a:ext cx="1065212" cy="95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直接连接符 27"/>
              <p:cNvCxnSpPr>
                <a:cxnSpLocks noChangeShapeType="1"/>
              </p:cNvCxnSpPr>
              <p:nvPr/>
            </p:nvCxnSpPr>
            <p:spPr bwMode="auto">
              <a:xfrm flipH="1">
                <a:off x="3824826" y="1304272"/>
                <a:ext cx="769937" cy="8540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直接连接符 28"/>
              <p:cNvCxnSpPr>
                <a:cxnSpLocks noChangeShapeType="1"/>
              </p:cNvCxnSpPr>
              <p:nvPr/>
            </p:nvCxnSpPr>
            <p:spPr bwMode="auto">
              <a:xfrm>
                <a:off x="1957926" y="1231247"/>
                <a:ext cx="769937" cy="9271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直接连接符 29"/>
              <p:cNvCxnSpPr>
                <a:cxnSpLocks noChangeShapeType="1"/>
              </p:cNvCxnSpPr>
              <p:nvPr/>
            </p:nvCxnSpPr>
            <p:spPr bwMode="auto">
              <a:xfrm>
                <a:off x="3580351" y="3196572"/>
                <a:ext cx="582612" cy="1101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31" name="七边形 28"/>
              <p:cNvGrpSpPr/>
              <p:nvPr/>
            </p:nvGrpSpPr>
            <p:grpSpPr bwMode="auto">
              <a:xfrm>
                <a:off x="2569501" y="1873796"/>
                <a:ext cx="1408162" cy="1340693"/>
                <a:chOff x="0" y="0"/>
                <a:chExt cx="1408176" cy="1341120"/>
              </a:xfrm>
            </p:grpSpPr>
            <p:pic>
              <p:nvPicPr>
                <p:cNvPr id="32" name="七边形 28"/>
                <p:cNvPicPr>
                  <a:picLocks noChangeArrowheads="1"/>
                </p:cNvPicPr>
                <p:nvPr/>
              </p:nvPicPr>
              <p:blipFill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408176" cy="1341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57972" y="284184"/>
                  <a:ext cx="1097186" cy="7829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宋体" charset="-122"/>
                      <a:cs typeface="+mn-cs"/>
                    </a:defRPr>
                  </a:lvl9pPr>
                </a:lstStyle>
                <a:p>
                  <a:pPr algn="ctr">
                    <a:buFont typeface="Arial" charset="0"/>
                    <a:buNone/>
                  </a:pPr>
                  <a:r>
                    <a:rPr lang="zh-CN" altLang="en-US" sz="2800" b="1">
                      <a:solidFill>
                        <a:schemeClr val="bg2"/>
                      </a:solidFill>
                    </a:rPr>
                    <a:t>抗逆力</a:t>
                  </a:r>
                  <a:endParaRPr lang="en-US" altLang="zh-CN" sz="2800" b="1">
                    <a:solidFill>
                      <a:schemeClr val="bg2"/>
                    </a:solidFill>
                  </a:endParaRPr>
                </a:p>
              </p:txBody>
            </p:sp>
          </p:grpSp>
        </p:grpSp>
        <p:cxnSp>
          <p:nvCxnSpPr>
            <p:cNvPr id="8" name="曲线连接符 7"/>
            <p:cNvCxnSpPr>
              <a:cxnSpLocks noChangeShapeType="1"/>
              <a:stCxn id="23" idx="3"/>
              <a:endCxn id="21" idx="0"/>
            </p:cNvCxnSpPr>
            <p:nvPr/>
          </p:nvCxnSpPr>
          <p:spPr bwMode="auto">
            <a:xfrm flipH="1">
              <a:off x="1663008" y="1087586"/>
              <a:ext cx="151274" cy="2830374"/>
            </a:xfrm>
            <a:prstGeom prst="curvedConnector4">
              <a:avLst>
                <a:gd name="adj1" fmla="val -285444"/>
                <a:gd name="adj2" fmla="val 99954"/>
              </a:avLst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接箭头连接符 8"/>
            <p:cNvCxnSpPr>
              <a:cxnSpLocks noChangeShapeType="1"/>
            </p:cNvCxnSpPr>
            <p:nvPr/>
          </p:nvCxnSpPr>
          <p:spPr bwMode="auto">
            <a:xfrm>
              <a:off x="2232248" y="2405244"/>
              <a:ext cx="0" cy="432048"/>
            </a:xfrm>
            <a:prstGeom prst="straightConnector1">
              <a:avLst/>
            </a:prstGeom>
            <a:noFill/>
            <a:ln w="50800">
              <a:solidFill>
                <a:srgbClr val="FFFF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接箭头连接符 9"/>
            <p:cNvCxnSpPr>
              <a:cxnSpLocks noChangeShapeType="1"/>
            </p:cNvCxnSpPr>
            <p:nvPr/>
          </p:nvCxnSpPr>
          <p:spPr bwMode="auto">
            <a:xfrm flipV="1">
              <a:off x="1512168" y="245004"/>
              <a:ext cx="576064" cy="216024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接箭头连接符 10"/>
            <p:cNvCxnSpPr>
              <a:cxnSpLocks noChangeShapeType="1"/>
            </p:cNvCxnSpPr>
            <p:nvPr/>
          </p:nvCxnSpPr>
          <p:spPr bwMode="auto">
            <a:xfrm>
              <a:off x="4464496" y="317012"/>
              <a:ext cx="504056" cy="288032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接箭头连接符 11"/>
            <p:cNvCxnSpPr>
              <a:cxnSpLocks noChangeShapeType="1"/>
            </p:cNvCxnSpPr>
            <p:nvPr/>
          </p:nvCxnSpPr>
          <p:spPr bwMode="auto">
            <a:xfrm>
              <a:off x="5688632" y="1829180"/>
              <a:ext cx="216024" cy="504056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直接箭头连接符 12"/>
            <p:cNvCxnSpPr>
              <a:cxnSpLocks noChangeShapeType="1"/>
            </p:cNvCxnSpPr>
            <p:nvPr/>
          </p:nvCxnSpPr>
          <p:spPr bwMode="auto">
            <a:xfrm flipH="1">
              <a:off x="5472608" y="3341348"/>
              <a:ext cx="288032" cy="504056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直接箭头连接符 13"/>
            <p:cNvCxnSpPr>
              <a:cxnSpLocks noChangeShapeType="1"/>
            </p:cNvCxnSpPr>
            <p:nvPr/>
          </p:nvCxnSpPr>
          <p:spPr bwMode="auto">
            <a:xfrm flipH="1">
              <a:off x="2880320" y="4421468"/>
              <a:ext cx="792088" cy="0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直接箭头连接符 14"/>
            <p:cNvCxnSpPr>
              <a:cxnSpLocks noChangeShapeType="1"/>
            </p:cNvCxnSpPr>
            <p:nvPr/>
          </p:nvCxnSpPr>
          <p:spPr bwMode="auto">
            <a:xfrm flipH="1" flipV="1">
              <a:off x="648072" y="3269340"/>
              <a:ext cx="288032" cy="504056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接箭头连接符 15"/>
            <p:cNvCxnSpPr>
              <a:cxnSpLocks noChangeShapeType="1"/>
            </p:cNvCxnSpPr>
            <p:nvPr/>
          </p:nvCxnSpPr>
          <p:spPr bwMode="auto">
            <a:xfrm flipV="1">
              <a:off x="504056" y="1613156"/>
              <a:ext cx="216024" cy="576064"/>
            </a:xfrm>
            <a:prstGeom prst="straightConnector1">
              <a:avLst/>
            </a:prstGeom>
            <a:noFill/>
            <a:ln w="63500">
              <a:solidFill>
                <a:srgbClr val="FFFF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75780" y="87933"/>
            <a:ext cx="847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3200" b="1" dirty="0" smtClean="0">
                <a:latin typeface="宋体" charset="-122"/>
              </a:rPr>
              <a:t>小 结</a:t>
            </a:r>
            <a:endParaRPr lang="zh-CN" altLang="en-US" sz="3200" b="1" dirty="0">
              <a:latin typeface="宋体" charset="-122"/>
            </a:endParaRPr>
          </a:p>
        </p:txBody>
      </p:sp>
      <p:sp>
        <p:nvSpPr>
          <p:cNvPr id="6" name="MH_SubTitle_1"/>
          <p:cNvSpPr txBox="1"/>
          <p:nvPr>
            <p:custDataLst>
              <p:tags r:id="rId1"/>
            </p:custDataLst>
          </p:nvPr>
        </p:nvSpPr>
        <p:spPr>
          <a:xfrm>
            <a:off x="3277403" y="1838191"/>
            <a:ext cx="4376108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1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、重大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突发事件情景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构建背景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7" name="MH_SubTitle_2"/>
          <p:cNvSpPr txBox="1"/>
          <p:nvPr>
            <p:custDataLst>
              <p:tags r:id="rId2"/>
            </p:custDataLst>
          </p:nvPr>
        </p:nvSpPr>
        <p:spPr>
          <a:xfrm>
            <a:off x="3277403" y="2723683"/>
            <a:ext cx="4376107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2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、重大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突发事件情景构建概况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8" name="MH_SubTitle_3"/>
          <p:cNvSpPr txBox="1"/>
          <p:nvPr>
            <p:custDataLst>
              <p:tags r:id="rId3"/>
            </p:custDataLst>
          </p:nvPr>
        </p:nvSpPr>
        <p:spPr>
          <a:xfrm>
            <a:off x="3297785" y="3638391"/>
            <a:ext cx="3851670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3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、情景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构建主要科学问题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9" name="MH_SubTitle_4"/>
          <p:cNvSpPr txBox="1"/>
          <p:nvPr>
            <p:custDataLst>
              <p:tags r:id="rId4"/>
            </p:custDataLst>
          </p:nvPr>
        </p:nvSpPr>
        <p:spPr>
          <a:xfrm>
            <a:off x="3261023" y="4480421"/>
            <a:ext cx="5400600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4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、情景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构建技术方法与应急准备应用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218631" y="2509093"/>
            <a:ext cx="720883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12" tIns="33106" rIns="66212" bIns="33106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2900" b="1">
                <a:latin typeface="Times New Roman" pitchFamily="18" charset="0"/>
              </a:rPr>
              <a:t>                             </a:t>
            </a:r>
            <a:endParaRPr lang="en-US" altLang="zh-CN" sz="2900" b="1">
              <a:latin typeface="Times New Roman" pitchFamily="18" charset="0"/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56" y="1151781"/>
            <a:ext cx="76327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/>
        </p:nvSpPr>
        <p:spPr bwMode="auto">
          <a:xfrm>
            <a:off x="2396927" y="74588"/>
            <a:ext cx="136815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charset="2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zh-CN" altLang="en-US" b="1" dirty="0" smtClean="0">
                <a:latin typeface="宋体" charset="-122"/>
              </a:rPr>
              <a:t>练 习</a:t>
            </a:r>
            <a:endParaRPr lang="zh-CN" altLang="en-US" b="1" dirty="0" smtClean="0">
              <a:latin typeface="宋体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0783" y="1816125"/>
            <a:ext cx="117118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zh-CN" altLang="en-US" sz="2400" dirty="0"/>
              <a:t> </a:t>
            </a:r>
            <a:r>
              <a:rPr lang="zh-CN" altLang="en-US" sz="2400" dirty="0" smtClean="0"/>
              <a:t>   ）</a:t>
            </a:r>
            <a:r>
              <a:rPr lang="en-US" altLang="zh-CN" sz="2400" dirty="0" smtClean="0"/>
              <a:t>1</a:t>
            </a:r>
            <a:r>
              <a:rPr lang="zh-CN" altLang="en-US" sz="2400" dirty="0" smtClean="0"/>
              <a:t>、应急管理不是“应急的”管理，而是管理“应急情况”。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zh-CN" altLang="en-US" sz="2400" dirty="0"/>
              <a:t> </a:t>
            </a:r>
            <a:r>
              <a:rPr lang="zh-CN" altLang="en-US" sz="2400" dirty="0" smtClean="0"/>
              <a:t>   ）</a:t>
            </a:r>
            <a:r>
              <a:rPr lang="en-US" altLang="zh-CN" sz="2400" dirty="0" smtClean="0"/>
              <a:t>2</a:t>
            </a:r>
            <a:r>
              <a:rPr lang="zh-CN" altLang="en-US" sz="2400" dirty="0"/>
              <a:t>、情景不同于传统的“典型案例”，它不是一个具体事件的投影，而是无数</a:t>
            </a:r>
            <a:r>
              <a:rPr lang="zh-CN" altLang="en-US" sz="2400" dirty="0" smtClean="0"/>
              <a:t>同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              </a:t>
            </a:r>
            <a:r>
              <a:rPr lang="zh-CN" altLang="en-US" sz="2400" dirty="0" smtClean="0"/>
              <a:t>类事件和</a:t>
            </a:r>
            <a:r>
              <a:rPr lang="zh-CN" altLang="en-US" sz="2400" dirty="0"/>
              <a:t>预期风险的</a:t>
            </a:r>
            <a:r>
              <a:rPr lang="zh-CN" altLang="en-US" sz="2400" dirty="0" smtClean="0"/>
              <a:t>集合。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en-US" altLang="zh-CN" sz="2400" dirty="0"/>
              <a:t>  </a:t>
            </a:r>
            <a:r>
              <a:rPr lang="en-US" altLang="zh-CN" sz="2400" dirty="0" smtClean="0"/>
              <a:t>  </a:t>
            </a:r>
            <a:r>
              <a:rPr lang="zh-CN" altLang="en-US" sz="2400" dirty="0" smtClean="0"/>
              <a:t>）</a:t>
            </a:r>
            <a:r>
              <a:rPr lang="en-US" altLang="zh-CN" sz="2400" dirty="0" smtClean="0"/>
              <a:t>3</a:t>
            </a:r>
            <a:r>
              <a:rPr lang="zh-CN" altLang="en-US" sz="2400" dirty="0"/>
              <a:t>、</a:t>
            </a:r>
            <a:r>
              <a:rPr lang="zh-CN" altLang="en-US" sz="2400" dirty="0" smtClean="0"/>
              <a:t>情景就是</a:t>
            </a:r>
            <a:r>
              <a:rPr lang="zh-CN" altLang="en-US" sz="2400" dirty="0"/>
              <a:t>预测什么时间、什么地点、发生什么</a:t>
            </a:r>
            <a:r>
              <a:rPr lang="zh-CN" altLang="en-US" sz="2400" dirty="0" smtClean="0"/>
              <a:t>事件。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（</a:t>
            </a:r>
            <a:r>
              <a:rPr lang="zh-CN" altLang="en-US" sz="2400" dirty="0"/>
              <a:t> </a:t>
            </a:r>
            <a:r>
              <a:rPr lang="zh-CN" altLang="en-US" sz="2400" dirty="0" smtClean="0"/>
              <a:t>   ）</a:t>
            </a:r>
            <a:r>
              <a:rPr lang="en-US" altLang="zh-CN" sz="2400" dirty="0" smtClean="0"/>
              <a:t>4</a:t>
            </a:r>
            <a:r>
              <a:rPr lang="zh-CN" altLang="en-US" sz="2400" dirty="0" smtClean="0"/>
              <a:t>、应急准备是支撑应急全过程的基础性行动。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smtClean="0"/>
              <a:t>（</a:t>
            </a:r>
            <a:r>
              <a:rPr lang="zh-CN" altLang="en-US" sz="2400"/>
              <a:t> </a:t>
            </a:r>
            <a:r>
              <a:rPr lang="zh-CN" altLang="en-US" sz="2400" smtClean="0"/>
              <a:t>   </a:t>
            </a:r>
            <a:r>
              <a:rPr lang="zh-CN" altLang="en-US" sz="2400" dirty="0" smtClean="0"/>
              <a:t>）</a:t>
            </a:r>
            <a:r>
              <a:rPr lang="en-US" altLang="zh-CN" sz="2400" dirty="0" smtClean="0"/>
              <a:t>5</a:t>
            </a:r>
            <a:r>
              <a:rPr lang="zh-CN" altLang="en-US" sz="2400" dirty="0"/>
              <a:t>、应急准备</a:t>
            </a:r>
            <a:r>
              <a:rPr lang="en-US" altLang="zh-CN" sz="2400" dirty="0"/>
              <a:t>-</a:t>
            </a:r>
            <a:r>
              <a:rPr lang="zh-CN" altLang="en-US" sz="2400" dirty="0"/>
              <a:t>形成与风险相匹配能力 </a:t>
            </a:r>
            <a:r>
              <a:rPr lang="zh-CN" altLang="en-US" sz="2400" dirty="0" smtClean="0"/>
              <a:t>。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31" y="4644178"/>
            <a:ext cx="7992888" cy="258847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684862" y="3385267"/>
            <a:ext cx="7362691" cy="0"/>
            <a:chOff x="2900983" y="3947177"/>
            <a:chExt cx="7363600" cy="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2900983" y="3947177"/>
              <a:ext cx="13681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8896431" y="3947177"/>
              <a:ext cx="13681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奥特曼 - Remember (Original Mix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4575" y="-1136203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9" y="303957"/>
            <a:ext cx="935392" cy="935392"/>
          </a:xfrm>
          <a:prstGeom prst="rect">
            <a:avLst/>
          </a:prstGeom>
        </p:spPr>
      </p:pic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2324919" y="2868369"/>
            <a:ext cx="83169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buNone/>
            </a:pPr>
            <a:r>
              <a:rPr lang="zh-CN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谢谢聆听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15" y="478759"/>
            <a:ext cx="32861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343" y="2083104"/>
            <a:ext cx="5187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 numSld="999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/>
          <p:cNvSpPr/>
          <p:nvPr/>
        </p:nvSpPr>
        <p:spPr bwMode="auto">
          <a:xfrm>
            <a:off x="1359641" y="1943840"/>
            <a:ext cx="1305089" cy="1305089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Freeform 8"/>
          <p:cNvSpPr/>
          <p:nvPr/>
        </p:nvSpPr>
        <p:spPr bwMode="auto">
          <a:xfrm>
            <a:off x="2061009" y="1535608"/>
            <a:ext cx="3566859" cy="3563017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2" name="Freeform 9"/>
          <p:cNvSpPr/>
          <p:nvPr/>
        </p:nvSpPr>
        <p:spPr bwMode="auto">
          <a:xfrm>
            <a:off x="749129" y="3408353"/>
            <a:ext cx="2535408" cy="2535407"/>
          </a:xfrm>
          <a:custGeom>
            <a:avLst/>
            <a:gdLst>
              <a:gd name="T0" fmla="*/ 660 w 1320"/>
              <a:gd name="T1" fmla="*/ 0 h 1320"/>
              <a:gd name="T2" fmla="*/ 1320 w 1320"/>
              <a:gd name="T3" fmla="*/ 660 h 1320"/>
              <a:gd name="T4" fmla="*/ 1320 w 1320"/>
              <a:gd name="T5" fmla="*/ 660 h 1320"/>
              <a:gd name="T6" fmla="*/ 660 w 1320"/>
              <a:gd name="T7" fmla="*/ 1320 h 1320"/>
              <a:gd name="T8" fmla="*/ 0 w 1320"/>
              <a:gd name="T9" fmla="*/ 660 h 1320"/>
              <a:gd name="T10" fmla="*/ 660 w 1320"/>
              <a:gd name="T11" fmla="*/ 0 h 1320"/>
              <a:gd name="T12" fmla="*/ 660 w 1320"/>
              <a:gd name="T13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0" h="1320">
                <a:moveTo>
                  <a:pt x="660" y="0"/>
                </a:moveTo>
                <a:lnTo>
                  <a:pt x="1320" y="660"/>
                </a:lnTo>
                <a:lnTo>
                  <a:pt x="1320" y="660"/>
                </a:lnTo>
                <a:lnTo>
                  <a:pt x="660" y="1320"/>
                </a:lnTo>
                <a:lnTo>
                  <a:pt x="0" y="660"/>
                </a:lnTo>
                <a:lnTo>
                  <a:pt x="660" y="0"/>
                </a:lnTo>
                <a:lnTo>
                  <a:pt x="660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Freeform 10"/>
          <p:cNvSpPr/>
          <p:nvPr/>
        </p:nvSpPr>
        <p:spPr bwMode="auto">
          <a:xfrm>
            <a:off x="2864857" y="4739442"/>
            <a:ext cx="954741" cy="954739"/>
          </a:xfrm>
          <a:custGeom>
            <a:avLst/>
            <a:gdLst>
              <a:gd name="T0" fmla="*/ 307 w 613"/>
              <a:gd name="T1" fmla="*/ 0 h 613"/>
              <a:gd name="T2" fmla="*/ 613 w 613"/>
              <a:gd name="T3" fmla="*/ 307 h 613"/>
              <a:gd name="T4" fmla="*/ 307 w 613"/>
              <a:gd name="T5" fmla="*/ 613 h 613"/>
              <a:gd name="T6" fmla="*/ 0 w 613"/>
              <a:gd name="T7" fmla="*/ 307 h 613"/>
              <a:gd name="T8" fmla="*/ 307 w 613"/>
              <a:gd name="T9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3" h="613">
                <a:moveTo>
                  <a:pt x="307" y="0"/>
                </a:moveTo>
                <a:lnTo>
                  <a:pt x="613" y="307"/>
                </a:lnTo>
                <a:lnTo>
                  <a:pt x="307" y="613"/>
                </a:lnTo>
                <a:lnTo>
                  <a:pt x="0" y="307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4" name="Freeform 12"/>
          <p:cNvSpPr/>
          <p:nvPr/>
        </p:nvSpPr>
        <p:spPr bwMode="auto">
          <a:xfrm>
            <a:off x="5135390" y="2116764"/>
            <a:ext cx="1141212" cy="1137973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5" name="Freeform 7"/>
          <p:cNvSpPr/>
          <p:nvPr/>
        </p:nvSpPr>
        <p:spPr bwMode="auto">
          <a:xfrm>
            <a:off x="3061796" y="5741774"/>
            <a:ext cx="560862" cy="55894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6" name="Freeform 7"/>
          <p:cNvSpPr/>
          <p:nvPr/>
        </p:nvSpPr>
        <p:spPr bwMode="auto">
          <a:xfrm>
            <a:off x="3637268" y="853463"/>
            <a:ext cx="560862" cy="55894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6066651" y="3070227"/>
            <a:ext cx="55473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重大突发事件情景构建背景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020453" y="2621344"/>
            <a:ext cx="1535463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01</a:t>
            </a:r>
            <a:endParaRPr lang="en-US" altLang="zh-CN" sz="540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CHAPTER</a:t>
            </a:r>
            <a:endParaRPr lang="zh-CN" altLang="en-US" sz="280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0"/>
          <p:cNvSpPr txBox="1">
            <a:spLocks noChangeArrowheads="1"/>
          </p:cNvSpPr>
          <p:nvPr/>
        </p:nvSpPr>
        <p:spPr bwMode="auto">
          <a:xfrm>
            <a:off x="2326054" y="-56083"/>
            <a:ext cx="2236359" cy="80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构建背景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19" y="1096665"/>
            <a:ext cx="882173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071812" y="1557"/>
            <a:ext cx="8210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01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144712" y="799877"/>
            <a:ext cx="611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>
                <a:latin typeface="宋体" charset="-122"/>
              </a:rPr>
              <a:t>三个“情景”对比引发的思考</a:t>
            </a:r>
            <a:endParaRPr lang="zh-CN" altLang="en-US" sz="3200" b="1" dirty="0">
              <a:latin typeface="宋体" charset="-122"/>
            </a:endParaRPr>
          </a:p>
        </p:txBody>
      </p:sp>
      <p:pic>
        <p:nvPicPr>
          <p:cNvPr id="6" name="Picture 9" descr="090232w87de49phrhixrd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1815827"/>
            <a:ext cx="41767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QQ图片201501221529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7" y="1815827"/>
            <a:ext cx="42481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649537" y="5438776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2004</a:t>
            </a:r>
            <a:r>
              <a:rPr lang="zh-CN" altLang="en-US" b="1" dirty="0">
                <a:solidFill>
                  <a:srgbClr val="FF0000"/>
                </a:solidFill>
              </a:rPr>
              <a:t>年“</a:t>
            </a:r>
            <a:r>
              <a:rPr lang="en-US" altLang="zh-CN" b="1" dirty="0">
                <a:solidFill>
                  <a:srgbClr val="FF0000"/>
                </a:solidFill>
              </a:rPr>
              <a:t>2.5”</a:t>
            </a:r>
            <a:r>
              <a:rPr lang="zh-CN" altLang="en-US" b="1" dirty="0">
                <a:solidFill>
                  <a:srgbClr val="FF0000"/>
                </a:solidFill>
              </a:rPr>
              <a:t>北京密云踩踏事故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897687" y="5438776"/>
            <a:ext cx="374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2014</a:t>
            </a:r>
            <a:r>
              <a:rPr lang="zh-CN" altLang="en-US" b="1" dirty="0">
                <a:solidFill>
                  <a:srgbClr val="FF0000"/>
                </a:solidFill>
              </a:rPr>
              <a:t>年“</a:t>
            </a:r>
            <a:r>
              <a:rPr lang="en-US" altLang="zh-CN" b="1" dirty="0">
                <a:solidFill>
                  <a:srgbClr val="FF0000"/>
                </a:solidFill>
              </a:rPr>
              <a:t>12.31”</a:t>
            </a:r>
            <a:r>
              <a:rPr lang="zh-CN" altLang="en-US" b="1" dirty="0">
                <a:solidFill>
                  <a:srgbClr val="FF0000"/>
                </a:solidFill>
              </a:rPr>
              <a:t>上海外滩踩踏事件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10"/>
          <p:cNvSpPr txBox="1">
            <a:spLocks noChangeArrowheads="1"/>
          </p:cNvSpPr>
          <p:nvPr/>
        </p:nvSpPr>
        <p:spPr bwMode="auto">
          <a:xfrm>
            <a:off x="2326054" y="-56083"/>
            <a:ext cx="2236359" cy="80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构建背景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1812" y="1557"/>
            <a:ext cx="8210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01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Picture 9" descr="QQ图片2015012215293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11" y="1445791"/>
            <a:ext cx="42480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540943" y="6198766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2014</a:t>
            </a:r>
            <a:r>
              <a:rPr lang="zh-CN" altLang="en-US" b="1" dirty="0">
                <a:solidFill>
                  <a:srgbClr val="FF0000"/>
                </a:solidFill>
              </a:rPr>
              <a:t>年“</a:t>
            </a:r>
            <a:r>
              <a:rPr lang="en-US" altLang="zh-CN" b="1" dirty="0">
                <a:solidFill>
                  <a:srgbClr val="FF0000"/>
                </a:solidFill>
              </a:rPr>
              <a:t>12.31”</a:t>
            </a:r>
            <a:r>
              <a:rPr lang="zh-CN" altLang="en-US" b="1" dirty="0">
                <a:solidFill>
                  <a:srgbClr val="FF0000"/>
                </a:solidFill>
              </a:rPr>
              <a:t>上海外滩踩踏事件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148636" y="6198766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2014</a:t>
            </a:r>
            <a:r>
              <a:rPr lang="zh-CN" altLang="en-US" b="1" dirty="0">
                <a:solidFill>
                  <a:srgbClr val="FF0000"/>
                </a:solidFill>
              </a:rPr>
              <a:t>年美国纽约时代广场跨年狂欢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3" name="图片 12" descr="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36" y="1445791"/>
            <a:ext cx="46640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0"/>
          <p:cNvSpPr txBox="1">
            <a:spLocks noChangeArrowheads="1"/>
          </p:cNvSpPr>
          <p:nvPr/>
        </p:nvSpPr>
        <p:spPr bwMode="auto">
          <a:xfrm>
            <a:off x="2326054" y="-56083"/>
            <a:ext cx="2236359" cy="80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构建背景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71812" y="1557"/>
            <a:ext cx="8210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01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6"/>
          <p:cNvSpPr/>
          <p:nvPr/>
        </p:nvSpPr>
        <p:spPr bwMode="auto">
          <a:xfrm>
            <a:off x="1359641" y="1943840"/>
            <a:ext cx="1305089" cy="1305089"/>
          </a:xfrm>
          <a:custGeom>
            <a:avLst/>
            <a:gdLst>
              <a:gd name="T0" fmla="*/ 510 w 1020"/>
              <a:gd name="T1" fmla="*/ 0 h 1020"/>
              <a:gd name="T2" fmla="*/ 1020 w 1020"/>
              <a:gd name="T3" fmla="*/ 510 h 1020"/>
              <a:gd name="T4" fmla="*/ 1020 w 1020"/>
              <a:gd name="T5" fmla="*/ 510 h 1020"/>
              <a:gd name="T6" fmla="*/ 510 w 1020"/>
              <a:gd name="T7" fmla="*/ 1020 h 1020"/>
              <a:gd name="T8" fmla="*/ 510 w 1020"/>
              <a:gd name="T9" fmla="*/ 1020 h 1020"/>
              <a:gd name="T10" fmla="*/ 0 w 1020"/>
              <a:gd name="T11" fmla="*/ 510 h 1020"/>
              <a:gd name="T12" fmla="*/ 510 w 1020"/>
              <a:gd name="T1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0" h="1020">
                <a:moveTo>
                  <a:pt x="510" y="0"/>
                </a:moveTo>
                <a:lnTo>
                  <a:pt x="1020" y="510"/>
                </a:lnTo>
                <a:lnTo>
                  <a:pt x="1020" y="510"/>
                </a:lnTo>
                <a:lnTo>
                  <a:pt x="510" y="1020"/>
                </a:lnTo>
                <a:lnTo>
                  <a:pt x="510" y="1020"/>
                </a:lnTo>
                <a:lnTo>
                  <a:pt x="0" y="510"/>
                </a:lnTo>
                <a:lnTo>
                  <a:pt x="51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Freeform 8"/>
          <p:cNvSpPr/>
          <p:nvPr/>
        </p:nvSpPr>
        <p:spPr bwMode="auto">
          <a:xfrm>
            <a:off x="2061009" y="1535608"/>
            <a:ext cx="3566859" cy="3563017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2" name="Freeform 9"/>
          <p:cNvSpPr/>
          <p:nvPr/>
        </p:nvSpPr>
        <p:spPr bwMode="auto">
          <a:xfrm>
            <a:off x="749129" y="3408353"/>
            <a:ext cx="2535408" cy="2535407"/>
          </a:xfrm>
          <a:custGeom>
            <a:avLst/>
            <a:gdLst>
              <a:gd name="T0" fmla="*/ 660 w 1320"/>
              <a:gd name="T1" fmla="*/ 0 h 1320"/>
              <a:gd name="T2" fmla="*/ 1320 w 1320"/>
              <a:gd name="T3" fmla="*/ 660 h 1320"/>
              <a:gd name="T4" fmla="*/ 1320 w 1320"/>
              <a:gd name="T5" fmla="*/ 660 h 1320"/>
              <a:gd name="T6" fmla="*/ 660 w 1320"/>
              <a:gd name="T7" fmla="*/ 1320 h 1320"/>
              <a:gd name="T8" fmla="*/ 0 w 1320"/>
              <a:gd name="T9" fmla="*/ 660 h 1320"/>
              <a:gd name="T10" fmla="*/ 660 w 1320"/>
              <a:gd name="T11" fmla="*/ 0 h 1320"/>
              <a:gd name="T12" fmla="*/ 660 w 1320"/>
              <a:gd name="T13" fmla="*/ 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0" h="1320">
                <a:moveTo>
                  <a:pt x="660" y="0"/>
                </a:moveTo>
                <a:lnTo>
                  <a:pt x="1320" y="660"/>
                </a:lnTo>
                <a:lnTo>
                  <a:pt x="1320" y="660"/>
                </a:lnTo>
                <a:lnTo>
                  <a:pt x="660" y="1320"/>
                </a:lnTo>
                <a:lnTo>
                  <a:pt x="0" y="660"/>
                </a:lnTo>
                <a:lnTo>
                  <a:pt x="660" y="0"/>
                </a:lnTo>
                <a:lnTo>
                  <a:pt x="660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</a:ln>
        </p:spPr>
        <p:txBody>
          <a:bodyPr vert="horz" wrap="square" lIns="0" tIns="0" rIns="0" bIns="0" numCol="1" anchor="ctr" anchorCtr="1" compatLnSpc="1"/>
          <a:lstStyle/>
          <a:p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Freeform 10"/>
          <p:cNvSpPr/>
          <p:nvPr/>
        </p:nvSpPr>
        <p:spPr bwMode="auto">
          <a:xfrm>
            <a:off x="2864857" y="4739442"/>
            <a:ext cx="954741" cy="954739"/>
          </a:xfrm>
          <a:custGeom>
            <a:avLst/>
            <a:gdLst>
              <a:gd name="T0" fmla="*/ 307 w 613"/>
              <a:gd name="T1" fmla="*/ 0 h 613"/>
              <a:gd name="T2" fmla="*/ 613 w 613"/>
              <a:gd name="T3" fmla="*/ 307 h 613"/>
              <a:gd name="T4" fmla="*/ 307 w 613"/>
              <a:gd name="T5" fmla="*/ 613 h 613"/>
              <a:gd name="T6" fmla="*/ 0 w 613"/>
              <a:gd name="T7" fmla="*/ 307 h 613"/>
              <a:gd name="T8" fmla="*/ 307 w 613"/>
              <a:gd name="T9" fmla="*/ 0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3" h="613">
                <a:moveTo>
                  <a:pt x="307" y="0"/>
                </a:moveTo>
                <a:lnTo>
                  <a:pt x="613" y="307"/>
                </a:lnTo>
                <a:lnTo>
                  <a:pt x="307" y="613"/>
                </a:lnTo>
                <a:lnTo>
                  <a:pt x="0" y="307"/>
                </a:lnTo>
                <a:lnTo>
                  <a:pt x="30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4" name="Freeform 12"/>
          <p:cNvSpPr/>
          <p:nvPr/>
        </p:nvSpPr>
        <p:spPr bwMode="auto">
          <a:xfrm>
            <a:off x="5135390" y="2116764"/>
            <a:ext cx="1141212" cy="1137973"/>
          </a:xfrm>
          <a:custGeom>
            <a:avLst/>
            <a:gdLst>
              <a:gd name="T0" fmla="*/ 528 w 1057"/>
              <a:gd name="T1" fmla="*/ 0 h 1054"/>
              <a:gd name="T2" fmla="*/ 1057 w 1057"/>
              <a:gd name="T3" fmla="*/ 527 h 1054"/>
              <a:gd name="T4" fmla="*/ 528 w 1057"/>
              <a:gd name="T5" fmla="*/ 1054 h 1054"/>
              <a:gd name="T6" fmla="*/ 510 w 1057"/>
              <a:gd name="T7" fmla="*/ 1037 h 1054"/>
              <a:gd name="T8" fmla="*/ 0 w 1057"/>
              <a:gd name="T9" fmla="*/ 527 h 1054"/>
              <a:gd name="T10" fmla="*/ 510 w 1057"/>
              <a:gd name="T11" fmla="*/ 17 h 1054"/>
              <a:gd name="T12" fmla="*/ 528 w 1057"/>
              <a:gd name="T13" fmla="*/ 0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7" h="1054">
                <a:moveTo>
                  <a:pt x="528" y="0"/>
                </a:moveTo>
                <a:lnTo>
                  <a:pt x="1057" y="527"/>
                </a:lnTo>
                <a:lnTo>
                  <a:pt x="528" y="1054"/>
                </a:lnTo>
                <a:lnTo>
                  <a:pt x="510" y="1037"/>
                </a:lnTo>
                <a:lnTo>
                  <a:pt x="0" y="527"/>
                </a:lnTo>
                <a:lnTo>
                  <a:pt x="510" y="17"/>
                </a:lnTo>
                <a:lnTo>
                  <a:pt x="52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5" name="Freeform 7"/>
          <p:cNvSpPr/>
          <p:nvPr/>
        </p:nvSpPr>
        <p:spPr bwMode="auto">
          <a:xfrm>
            <a:off x="3061796" y="5741774"/>
            <a:ext cx="560862" cy="55894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76" name="Freeform 7"/>
          <p:cNvSpPr/>
          <p:nvPr/>
        </p:nvSpPr>
        <p:spPr bwMode="auto">
          <a:xfrm>
            <a:off x="3637268" y="853463"/>
            <a:ext cx="560862" cy="558942"/>
          </a:xfrm>
          <a:custGeom>
            <a:avLst/>
            <a:gdLst>
              <a:gd name="T0" fmla="*/ 145 w 292"/>
              <a:gd name="T1" fmla="*/ 0 h 291"/>
              <a:gd name="T2" fmla="*/ 292 w 292"/>
              <a:gd name="T3" fmla="*/ 146 h 291"/>
              <a:gd name="T4" fmla="*/ 145 w 292"/>
              <a:gd name="T5" fmla="*/ 291 h 291"/>
              <a:gd name="T6" fmla="*/ 0 w 292"/>
              <a:gd name="T7" fmla="*/ 146 h 291"/>
              <a:gd name="T8" fmla="*/ 145 w 292"/>
              <a:gd name="T9" fmla="*/ 0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" h="291">
                <a:moveTo>
                  <a:pt x="145" y="0"/>
                </a:moveTo>
                <a:lnTo>
                  <a:pt x="292" y="146"/>
                </a:lnTo>
                <a:lnTo>
                  <a:pt x="145" y="291"/>
                </a:lnTo>
                <a:lnTo>
                  <a:pt x="0" y="146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6066651" y="3070227"/>
            <a:ext cx="55473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重大突发事件情景</a:t>
            </a: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微软雅黑" pitchFamily="34" charset="-122"/>
                <a:sym typeface="Arial" charset="0"/>
              </a:rPr>
              <a:t>构建概况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020453" y="2621344"/>
            <a:ext cx="1535463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CHAPTER</a:t>
            </a:r>
            <a:endParaRPr lang="zh-CN" altLang="en-US" sz="280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10"/>
          <p:cNvSpPr txBox="1">
            <a:spLocks noChangeArrowheads="1"/>
          </p:cNvSpPr>
          <p:nvPr/>
        </p:nvSpPr>
        <p:spPr bwMode="auto">
          <a:xfrm>
            <a:off x="1966014" y="102315"/>
            <a:ext cx="3887297" cy="5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zh-CN" altLang="en-US" sz="3200" b="1" dirty="0"/>
              <a:t>（一）国际进展背景</a:t>
            </a:r>
            <a:endParaRPr lang="zh-CN" altLang="en-US" sz="3200" b="1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469606" y="2332063"/>
            <a:ext cx="449580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52" tIns="36776" rIns="73552" bIns="36776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endParaRPr lang="en-US" altLang="zh-CN" sz="880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88481" y="2257450"/>
            <a:ext cx="720883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212" tIns="33106" rIns="66212" bIns="33106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zh-CN" sz="2900" b="1">
                <a:latin typeface="Times New Roman" pitchFamily="18" charset="0"/>
              </a:rPr>
              <a:t>                             </a:t>
            </a:r>
            <a:endParaRPr lang="en-US" altLang="zh-CN" sz="2900" b="1">
              <a:latin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69331" y="897732"/>
            <a:ext cx="6337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3200" dirty="0" smtClean="0"/>
              <a:t>1</a:t>
            </a:r>
            <a:r>
              <a:rPr lang="en-US" altLang="zh-CN" sz="3200" dirty="0"/>
              <a:t>.</a:t>
            </a:r>
            <a:r>
              <a:rPr lang="zh-CN" altLang="en-US" sz="3200" dirty="0"/>
              <a:t> “</a:t>
            </a:r>
            <a:r>
              <a:rPr lang="en-US" altLang="zh-CN" sz="3200" dirty="0"/>
              <a:t>9.11</a:t>
            </a:r>
            <a:r>
              <a:rPr lang="zh-CN" altLang="en-US" sz="3200" dirty="0"/>
              <a:t>”事件评估报告</a:t>
            </a:r>
            <a:endParaRPr lang="zh-CN" altLang="en-US" sz="3200" dirty="0"/>
          </a:p>
        </p:txBody>
      </p:sp>
      <p:pic>
        <p:nvPicPr>
          <p:cNvPr id="10" name="Picture 7" descr="C:\Documents and Settings\lenovo\桌面\9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85" y="1816100"/>
            <a:ext cx="5281295" cy="333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E:\刘院长课件\相关图片\9.11报告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31" y="1816125"/>
            <a:ext cx="237648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845594" y="5272113"/>
            <a:ext cx="207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《9.11</a:t>
            </a:r>
            <a:r>
              <a:rPr lang="zh-CN" altLang="en-US" b="1" dirty="0">
                <a:solidFill>
                  <a:srgbClr val="FF0000"/>
                </a:solidFill>
              </a:rPr>
              <a:t>事件报告</a:t>
            </a:r>
            <a:r>
              <a:rPr lang="en-US" altLang="zh-CN" b="1" dirty="0">
                <a:solidFill>
                  <a:srgbClr val="FF0000"/>
                </a:solidFill>
              </a:rPr>
              <a:t>》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804819" y="5200675"/>
            <a:ext cx="2960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b="1" dirty="0">
                <a:solidFill>
                  <a:srgbClr val="FF0000"/>
                </a:solidFill>
              </a:rPr>
              <a:t>2001 </a:t>
            </a:r>
            <a:r>
              <a:rPr lang="zh-CN" altLang="en-US" b="1" dirty="0">
                <a:solidFill>
                  <a:srgbClr val="FF0000"/>
                </a:solidFill>
              </a:rPr>
              <a:t>美国</a:t>
            </a:r>
            <a:r>
              <a:rPr lang="en-US" altLang="zh-CN" b="1" dirty="0">
                <a:solidFill>
                  <a:srgbClr val="FF0000"/>
                </a:solidFill>
              </a:rPr>
              <a:t>9.11</a:t>
            </a:r>
            <a:r>
              <a:rPr lang="zh-CN" altLang="en-US" b="1" dirty="0">
                <a:solidFill>
                  <a:srgbClr val="FF0000"/>
                </a:solidFill>
              </a:rPr>
              <a:t>事件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947319" y="5707088"/>
            <a:ext cx="52022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2400" b="1"/>
              <a:t>《</a:t>
            </a:r>
            <a:r>
              <a:rPr lang="zh-CN" altLang="en-US" sz="2400" b="1">
                <a:latin typeface="黑体" pitchFamily="49" charset="-122"/>
                <a:ea typeface="黑体" pitchFamily="49" charset="-122"/>
              </a:rPr>
              <a:t>美国国家国土安全战略</a:t>
            </a:r>
            <a:r>
              <a:rPr lang="en-US" altLang="zh-CN" sz="2400" b="1"/>
              <a:t>》</a:t>
            </a:r>
            <a:r>
              <a:rPr lang="zh-CN" altLang="en-US" sz="2400" b="1"/>
              <a:t>（</a:t>
            </a:r>
            <a:r>
              <a:rPr lang="en-US" altLang="zh-CN" sz="2400" b="1"/>
              <a:t>2002</a:t>
            </a:r>
            <a:r>
              <a:rPr lang="zh-CN" altLang="en-US" sz="2400" b="1"/>
              <a:t>）</a:t>
            </a:r>
            <a:endParaRPr lang="en-US" altLang="zh-CN" sz="2400" b="1"/>
          </a:p>
          <a:p>
            <a:pPr algn="ctr" eaLnBrk="1" hangingPunct="1">
              <a:buFont typeface="Arial" charset="0"/>
              <a:buNone/>
            </a:pPr>
            <a:r>
              <a:rPr lang="zh-CN" altLang="en-US" sz="2400" b="1"/>
              <a:t>应对威胁国家安全的战略风险</a:t>
            </a:r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>
            <a:off x="1060464" y="0"/>
            <a:ext cx="904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5400" dirty="0">
                <a:solidFill>
                  <a:prstClr val="white"/>
                </a:solidFill>
                <a:latin typeface="Impact" pitchFamily="34" charset="0"/>
                <a:ea typeface="微软雅黑" pitchFamily="34" charset="-122"/>
                <a:cs typeface="+mn-ea"/>
                <a:sym typeface="Arial" charset="0"/>
              </a:rPr>
              <a:t>02</a:t>
            </a:r>
            <a:endParaRPr lang="en-US" altLang="zh-CN" sz="5400" dirty="0">
              <a:solidFill>
                <a:prstClr val="white"/>
              </a:solidFill>
              <a:latin typeface="Impact" pitchFamily="34" charset="0"/>
              <a:ea typeface="微软雅黑" pitchFamily="34" charset="-122"/>
              <a:cs typeface="+mn-ea"/>
              <a:sym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1"/>
</p:tagLst>
</file>

<file path=ppt/tags/tag4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2"/>
</p:tagLst>
</file>

<file path=ppt/tags/tag5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3"/>
</p:tagLst>
</file>

<file path=ppt/tags/tag6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4"/>
</p:tagLst>
</file>

<file path=ppt/tags/tag7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1"/>
</p:tagLst>
</file>

<file path=ppt/tags/tag8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2"/>
</p:tagLst>
</file>

<file path=ppt/tags/tag9.xml><?xml version="1.0" encoding="utf-8"?>
<p:tagLst xmlns:p="http://schemas.openxmlformats.org/presentationml/2006/main">
  <p:tag name="MH" val="20161022203036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www.33ppt.com">
  <a:themeElements>
    <a:clrScheme name="自定义 1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A55F"/>
      </a:accent1>
      <a:accent2>
        <a:srgbClr val="5A5A5A"/>
      </a:accent2>
      <a:accent3>
        <a:srgbClr val="15A55F"/>
      </a:accent3>
      <a:accent4>
        <a:srgbClr val="5A5A5A"/>
      </a:accent4>
      <a:accent5>
        <a:srgbClr val="15A55F"/>
      </a:accent5>
      <a:accent6>
        <a:srgbClr val="5A5A5A"/>
      </a:accent6>
      <a:hlink>
        <a:srgbClr val="15A55F"/>
      </a:hlink>
      <a:folHlink>
        <a:srgbClr val="5A5A5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自定义</PresentationFormat>
  <Paragraphs>490</Paragraphs>
  <Slides>0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Arial</vt:lpstr>
      <vt:lpstr>宋体</vt:lpstr>
      <vt:lpstr>Wingdings</vt:lpstr>
      <vt:lpstr>Calibri</vt:lpstr>
      <vt:lpstr>微软雅黑</vt:lpstr>
      <vt:lpstr>楷体</vt:lpstr>
      <vt:lpstr>MS PGothic</vt:lpstr>
      <vt:lpstr>Impact</vt:lpstr>
      <vt:lpstr>Times New Roman</vt:lpstr>
      <vt:lpstr>黑体</vt:lpstr>
      <vt:lpstr>华文仿宋</vt:lpstr>
      <vt:lpstr>楷体_GB2312</vt:lpstr>
      <vt:lpstr>华文中宋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creator/>
  <dc:subject>www.33ppt.com</dc:subject>
  <cp:lastModifiedBy>Ansying</cp:lastModifiedBy>
  <cp:revision>2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2052-8.5.1</vt:lpwstr>
  </property>
</Properties>
</file>