
<file path=[Content_Types].xml><?xml version="1.0" encoding="utf-8"?>
<Types xmlns="http://schemas.openxmlformats.org/package/2006/content-types">
  <Default Extension="xml" ContentType="application/xml"/>
  <Default Extension="jpeg" ContentType="image/jpeg"/>
  <Default Extension="JPG" ContentType="image/.jpg"/>
  <Default Extension="vml" ContentType="application/vnd.openxmlformats-officedocument.vmlDrawing"/>
  <Default Extension="bin" ContentType="application/vnd.openxmlformats-officedocument.oleObject"/>
  <Default Extension="emf" ContentType="image/x-emf"/>
  <Default Extension="png" ContentType="image/png"/>
  <Default Extension="gif" ContentType="image/gif"/>
  <Default Extension="rels" ContentType="application/vnd.openxmlformats-package.relationships+xml"/>
  <Override PartName="/customXml/itemProps17.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379" r:id="rId3"/>
    <p:sldId id="1516" r:id="rId4"/>
    <p:sldId id="1517" r:id="rId6"/>
    <p:sldId id="1132" r:id="rId7"/>
    <p:sldId id="1130" r:id="rId8"/>
    <p:sldId id="1131" r:id="rId9"/>
    <p:sldId id="1513" r:id="rId10"/>
    <p:sldId id="1514" r:id="rId11"/>
    <p:sldId id="1660" r:id="rId12"/>
    <p:sldId id="1661" r:id="rId13"/>
    <p:sldId id="1662" r:id="rId14"/>
    <p:sldId id="1664" r:id="rId15"/>
    <p:sldId id="1665" r:id="rId16"/>
    <p:sldId id="1666" r:id="rId17"/>
    <p:sldId id="1667" r:id="rId18"/>
    <p:sldId id="1668" r:id="rId19"/>
    <p:sldId id="1669" r:id="rId20"/>
    <p:sldId id="1672" r:id="rId21"/>
    <p:sldId id="1673" r:id="rId22"/>
    <p:sldId id="1275" r:id="rId23"/>
    <p:sldId id="1277" r:id="rId24"/>
    <p:sldId id="1283" r:id="rId25"/>
    <p:sldId id="1284" r:id="rId26"/>
    <p:sldId id="1594" r:id="rId27"/>
    <p:sldId id="1595" r:id="rId28"/>
    <p:sldId id="1599" r:id="rId29"/>
    <p:sldId id="1596" r:id="rId30"/>
    <p:sldId id="1597" r:id="rId31"/>
    <p:sldId id="1598" r:id="rId32"/>
    <p:sldId id="1359" r:id="rId33"/>
    <p:sldId id="1518" r:id="rId34"/>
    <p:sldId id="1285" r:id="rId35"/>
    <p:sldId id="1274" r:id="rId36"/>
    <p:sldId id="1286" r:id="rId37"/>
    <p:sldId id="928" r:id="rId38"/>
    <p:sldId id="1134" r:id="rId39"/>
    <p:sldId id="1135" r:id="rId40"/>
    <p:sldId id="930" r:id="rId41"/>
    <p:sldId id="1126" r:id="rId42"/>
    <p:sldId id="1127" r:id="rId43"/>
    <p:sldId id="1676" r:id="rId44"/>
    <p:sldId id="1677" r:id="rId45"/>
    <p:sldId id="1678" r:id="rId46"/>
    <p:sldId id="1679" r:id="rId47"/>
    <p:sldId id="1680" r:id="rId48"/>
    <p:sldId id="1681" r:id="rId49"/>
    <p:sldId id="1682" r:id="rId50"/>
    <p:sldId id="1683" r:id="rId51"/>
    <p:sldId id="1684" r:id="rId52"/>
    <p:sldId id="1685" r:id="rId53"/>
    <p:sldId id="975" r:id="rId54"/>
    <p:sldId id="931" r:id="rId55"/>
    <p:sldId id="1078" r:id="rId56"/>
    <p:sldId id="1077" r:id="rId57"/>
    <p:sldId id="1079" r:id="rId58"/>
    <p:sldId id="1024" r:id="rId59"/>
    <p:sldId id="1025" r:id="rId60"/>
    <p:sldId id="1447" r:id="rId61"/>
    <p:sldId id="1448" r:id="rId62"/>
    <p:sldId id="986" r:id="rId63"/>
    <p:sldId id="985" r:id="rId64"/>
    <p:sldId id="989" r:id="rId65"/>
    <p:sldId id="990" r:id="rId66"/>
    <p:sldId id="987" r:id="rId67"/>
    <p:sldId id="988" r:id="rId68"/>
    <p:sldId id="933" r:id="rId69"/>
    <p:sldId id="1128" r:id="rId70"/>
    <p:sldId id="976" r:id="rId71"/>
    <p:sldId id="1076" r:id="rId72"/>
    <p:sldId id="1686" r:id="rId73"/>
    <p:sldId id="1687" r:id="rId74"/>
    <p:sldId id="1688" r:id="rId75"/>
    <p:sldId id="1689" r:id="rId76"/>
    <p:sldId id="1690" r:id="rId77"/>
    <p:sldId id="1691" r:id="rId78"/>
    <p:sldId id="1696" r:id="rId79"/>
    <p:sldId id="1695" r:id="rId80"/>
    <p:sldId id="1449" r:id="rId81"/>
    <p:sldId id="306" r:id="rId82"/>
  </p:sldIdLst>
  <p:sldSz cx="12198350" cy="6859270"/>
  <p:notesSz cx="6858000" cy="9144000"/>
  <p:embeddedFontLst>
    <p:embeddedFont>
      <p:font typeface="Calibri" panose="020F0502020204030204" pitchFamily="34" charset="0"/>
      <p:regular r:id="rId89"/>
      <p:bold r:id="rId90"/>
      <p:italic r:id="rId91"/>
      <p:boldItalic r:id="rId92"/>
    </p:embeddedFont>
    <p:embeddedFont>
      <p:font typeface="微软雅黑" panose="020B0503020204020204" pitchFamily="34" charset="-122"/>
      <p:regular r:id="rId93"/>
    </p:embeddedFont>
    <p:embeddedFont>
      <p:font typeface="黑体" panose="02010609060101010101" charset="-122"/>
      <p:regular r:id="rId94"/>
    </p:embeddedFont>
    <p:embeddedFont>
      <p:font typeface="等线" panose="02010600030101010101" pitchFamily="2" charset="-122"/>
      <p:regular r:id="rId95"/>
    </p:embeddedFont>
    <p:embeddedFont>
      <p:font typeface="华文中宋" panose="02010600040101010101" pitchFamily="2" charset="-122"/>
      <p:regular r:id="rId96"/>
    </p:embeddedFont>
    <p:embeddedFont>
      <p:font typeface="华文宋体" panose="02010600040101010101" charset="-122"/>
      <p:regular r:id="rId97"/>
    </p:embeddedFont>
    <p:embeddedFont>
      <p:font typeface="华文新魏" panose="02010800040101010101" pitchFamily="2" charset="-122"/>
      <p:regular r:id="rId98"/>
    </p:embeddedFont>
    <p:embeddedFont>
      <p:font typeface="方正小标宋_GBK" panose="02000000000000000000" charset="-122"/>
      <p:regular r:id="rId99"/>
    </p:embeddedFont>
    <p:embeddedFont>
      <p:font typeface="Impact" panose="020B0806030902050204" pitchFamily="34" charset="0"/>
      <p:regular r:id="rId100"/>
    </p:embeddedFont>
  </p:embeddedFontLst>
  <p:defaultTextStyle>
    <a:defPPr>
      <a:defRPr lang="zh-CN"/>
    </a:defPPr>
    <a:lvl1pPr algn="l" defTabSz="1219200" rtl="0" fontAlgn="base">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1pPr>
    <a:lvl2pPr marL="609600" indent="-152400" algn="l" defTabSz="1219200" rtl="0" fontAlgn="base">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2pPr>
    <a:lvl3pPr marL="1219200" indent="-304800" algn="l" defTabSz="1219200" rtl="0" fontAlgn="base">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3pPr>
    <a:lvl4pPr marL="1828800" indent="-457200" algn="l" defTabSz="1219200" rtl="0" fontAlgn="base">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4pPr>
    <a:lvl5pPr marL="2438400" indent="-609600" algn="l" defTabSz="1219200" rtl="0" fontAlgn="base">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微软用户" initials="微" lastIdx="0" clrIdx="0"/>
  <p:cmAuthor id="2" name="Administrator" initials="A" lastIdx="1" clrIdx="1"/>
  <p:cmAuthor id="3"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7E2"/>
    <a:srgbClr val="3333FF"/>
    <a:srgbClr val="FFC400"/>
    <a:srgbClr val="DBDE6A"/>
    <a:srgbClr val="0071C1"/>
    <a:srgbClr val="005DA2"/>
    <a:srgbClr val="FAFAFA"/>
    <a:srgbClr val="FFD347"/>
    <a:srgbClr val="FFC9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43" autoAdjust="0"/>
    <p:restoredTop sz="94660"/>
  </p:normalViewPr>
  <p:slideViewPr>
    <p:cSldViewPr>
      <p:cViewPr>
        <p:scale>
          <a:sx n="49" d="100"/>
          <a:sy n="49" d="100"/>
        </p:scale>
        <p:origin x="294" y="357"/>
      </p:cViewPr>
      <p:guideLst>
        <p:guide orient="horz" pos="2256"/>
        <p:guide pos="3803"/>
        <p:guide pos="180"/>
        <p:guide pos="1834"/>
        <p:guide pos="1184"/>
      </p:guideLst>
    </p:cSldViewPr>
  </p:slideViewPr>
  <p:notesTextViewPr>
    <p:cViewPr>
      <p:scale>
        <a:sx n="1" d="1"/>
        <a:sy n="1" d="1"/>
      </p:scale>
      <p:origin x="0" y="0"/>
    </p:cViewPr>
  </p:notesTextViewPr>
  <p:sorterViewPr>
    <p:cViewPr>
      <p:scale>
        <a:sx n="130" d="100"/>
        <a:sy n="130" d="100"/>
      </p:scale>
      <p:origin x="0" y="4416"/>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font" Target="fonts/font11.fntdata"/><Relationship Id="rId98" Type="http://schemas.openxmlformats.org/officeDocument/2006/relationships/font" Target="fonts/font10.fntdata"/><Relationship Id="rId97" Type="http://schemas.openxmlformats.org/officeDocument/2006/relationships/font" Target="fonts/font9.fntdata"/><Relationship Id="rId96" Type="http://schemas.openxmlformats.org/officeDocument/2006/relationships/font" Target="fonts/font8.fntdata"/><Relationship Id="rId95" Type="http://schemas.openxmlformats.org/officeDocument/2006/relationships/font" Target="fonts/font7.fntdata"/><Relationship Id="rId94" Type="http://schemas.openxmlformats.org/officeDocument/2006/relationships/font" Target="fonts/font6.fntdata"/><Relationship Id="rId93" Type="http://schemas.openxmlformats.org/officeDocument/2006/relationships/font" Target="fonts/font5.fntdata"/><Relationship Id="rId92" Type="http://schemas.openxmlformats.org/officeDocument/2006/relationships/font" Target="fonts/font4.fntdata"/><Relationship Id="rId91" Type="http://schemas.openxmlformats.org/officeDocument/2006/relationships/font" Target="fonts/font3.fntdata"/><Relationship Id="rId90" Type="http://schemas.openxmlformats.org/officeDocument/2006/relationships/font" Target="fonts/font2.fntdata"/><Relationship Id="rId9" Type="http://schemas.openxmlformats.org/officeDocument/2006/relationships/slide" Target="slides/slide6.xml"/><Relationship Id="rId89" Type="http://schemas.openxmlformats.org/officeDocument/2006/relationships/font" Target="fonts/font1.fntdata"/><Relationship Id="rId88" Type="http://schemas.openxmlformats.org/officeDocument/2006/relationships/customXml" Target="../customXml/item1.xml"/><Relationship Id="rId87" Type="http://schemas.openxmlformats.org/officeDocument/2006/relationships/customXmlProps" Target="../customXml/itemProps17.xml"/><Relationship Id="rId86" Type="http://schemas.openxmlformats.org/officeDocument/2006/relationships/commentAuthors" Target="commentAuthors.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0" Type="http://schemas.openxmlformats.org/officeDocument/2006/relationships/font" Target="fonts/font12.fntdata"/><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C6E0E30A-6B6C-4D98-93EF-EA22DFC3ADB8}"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5463C0BD-9943-4018-A34F-89C182E0AC48}"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defTabSz="1219200" rtl="0" fontAlgn="base">
      <a:spcBef>
        <a:spcPct val="30000"/>
      </a:spcBef>
      <a:spcAft>
        <a:spcPct val="0"/>
      </a:spcAft>
      <a:defRPr sz="1600" kern="1200">
        <a:solidFill>
          <a:schemeClr val="tx1"/>
        </a:solidFill>
        <a:latin typeface="+mn-lt"/>
        <a:ea typeface="+mn-ea"/>
        <a:cs typeface="+mn-cs"/>
      </a:defRPr>
    </a:lvl1pPr>
    <a:lvl2pPr marL="609600" algn="l" defTabSz="1219200" rtl="0" fontAlgn="base">
      <a:spcBef>
        <a:spcPct val="30000"/>
      </a:spcBef>
      <a:spcAft>
        <a:spcPct val="0"/>
      </a:spcAft>
      <a:defRPr sz="1600" kern="1200">
        <a:solidFill>
          <a:schemeClr val="tx1"/>
        </a:solidFill>
        <a:latin typeface="+mn-lt"/>
        <a:ea typeface="+mn-ea"/>
        <a:cs typeface="+mn-cs"/>
      </a:defRPr>
    </a:lvl2pPr>
    <a:lvl3pPr marL="1219200" algn="l" defTabSz="1219200" rtl="0" fontAlgn="base">
      <a:spcBef>
        <a:spcPct val="30000"/>
      </a:spcBef>
      <a:spcAft>
        <a:spcPct val="0"/>
      </a:spcAft>
      <a:defRPr sz="1600" kern="1200">
        <a:solidFill>
          <a:schemeClr val="tx1"/>
        </a:solidFill>
        <a:latin typeface="+mn-lt"/>
        <a:ea typeface="+mn-ea"/>
        <a:cs typeface="+mn-cs"/>
      </a:defRPr>
    </a:lvl3pPr>
    <a:lvl4pPr marL="1828800" algn="l" defTabSz="1219200" rtl="0" fontAlgn="base">
      <a:spcBef>
        <a:spcPct val="30000"/>
      </a:spcBef>
      <a:spcAft>
        <a:spcPct val="0"/>
      </a:spcAft>
      <a:defRPr sz="1600" kern="1200">
        <a:solidFill>
          <a:schemeClr val="tx1"/>
        </a:solidFill>
        <a:latin typeface="+mn-lt"/>
        <a:ea typeface="+mn-ea"/>
        <a:cs typeface="+mn-cs"/>
      </a:defRPr>
    </a:lvl4pPr>
    <a:lvl5pPr marL="2438400" algn="l" defTabSz="1219200" rtl="0" fontAlgn="base">
      <a:spcBef>
        <a:spcPct val="30000"/>
      </a:spcBef>
      <a:spcAft>
        <a:spcPct val="0"/>
      </a:spcAft>
      <a:defRPr sz="1600" kern="1200">
        <a:solidFill>
          <a:schemeClr val="tx1"/>
        </a:solidFill>
        <a:latin typeface="+mn-lt"/>
        <a:ea typeface="+mn-ea"/>
        <a:cs typeface="+mn-cs"/>
      </a:defRPr>
    </a:lvl5pPr>
    <a:lvl6pPr marL="3049270" algn="l" defTabSz="1219200" rtl="0" eaLnBrk="1" latinLnBrk="0" hangingPunct="1">
      <a:defRPr sz="1600" kern="1200">
        <a:solidFill>
          <a:schemeClr val="tx1"/>
        </a:solidFill>
        <a:latin typeface="+mn-lt"/>
        <a:ea typeface="+mn-ea"/>
        <a:cs typeface="+mn-cs"/>
      </a:defRPr>
    </a:lvl6pPr>
    <a:lvl7pPr marL="3658870" algn="l" defTabSz="1219200" rtl="0" eaLnBrk="1" latinLnBrk="0" hangingPunct="1">
      <a:defRPr sz="1600" kern="1200">
        <a:solidFill>
          <a:schemeClr val="tx1"/>
        </a:solidFill>
        <a:latin typeface="+mn-lt"/>
        <a:ea typeface="+mn-ea"/>
        <a:cs typeface="+mn-cs"/>
      </a:defRPr>
    </a:lvl7pPr>
    <a:lvl8pPr marL="4268470" algn="l" defTabSz="1219200" rtl="0" eaLnBrk="1" latinLnBrk="0" hangingPunct="1">
      <a:defRPr sz="1600" kern="1200">
        <a:solidFill>
          <a:schemeClr val="tx1"/>
        </a:solidFill>
        <a:latin typeface="+mn-lt"/>
        <a:ea typeface="+mn-ea"/>
        <a:cs typeface="+mn-cs"/>
      </a:defRPr>
    </a:lvl8pPr>
    <a:lvl9pPr marL="4878705"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p:nvPr>
        </p:nvSpPr>
        <p:spPr bwMode="auto">
          <a:noFill/>
          <a:ln>
            <a:solidFill>
              <a:srgbClr val="000000"/>
            </a:solidFill>
            <a:miter lim="800000"/>
          </a:ln>
        </p:spPr>
      </p:sp>
      <p:sp>
        <p:nvSpPr>
          <p:cNvPr id="15362"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5363"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BE0CAAC-A27B-4F54-9FE7-8DAA7A3F6992}" type="slidenum">
              <a:rPr lang="zh-CN" altLang="en-US"/>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p:cNvSpPr>
          <p:nvPr>
            <p:ph type="sldImg"/>
          </p:nvPr>
        </p:nvSpPr>
        <p:spPr bwMode="auto">
          <a:noFill/>
          <a:ln>
            <a:solidFill>
              <a:srgbClr val="000000"/>
            </a:solidFill>
            <a:miter lim="800000"/>
          </a:ln>
        </p:spPr>
      </p:sp>
      <p:sp>
        <p:nvSpPr>
          <p:cNvPr id="17410"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741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73E6E5E-43CA-4F58-BFB5-FA00960D038F}" type="slidenum">
              <a:rPr lang="zh-CN" altLang="en-US"/>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p:cNvSpPr>
          <p:nvPr>
            <p:ph type="sldImg"/>
          </p:nvPr>
        </p:nvSpPr>
        <p:spPr bwMode="auto">
          <a:noFill/>
          <a:ln>
            <a:solidFill>
              <a:srgbClr val="000000"/>
            </a:solidFill>
            <a:miter lim="800000"/>
          </a:ln>
        </p:spPr>
      </p:sp>
      <p:sp>
        <p:nvSpPr>
          <p:cNvPr id="17410"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741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73E6E5E-43CA-4F58-BFB5-FA00960D038F}" type="slidenum">
              <a:rPr lang="zh-CN" altLang="en-US"/>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p:cNvSpPr>
          <p:nvPr>
            <p:ph type="sldImg"/>
          </p:nvPr>
        </p:nvSpPr>
        <p:spPr bwMode="auto">
          <a:noFill/>
          <a:ln>
            <a:solidFill>
              <a:srgbClr val="000000"/>
            </a:solidFill>
            <a:miter lim="800000"/>
          </a:ln>
        </p:spPr>
      </p:sp>
      <p:sp>
        <p:nvSpPr>
          <p:cNvPr id="17410"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741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73E6E5E-43CA-4F58-BFB5-FA00960D038F}" type="slidenum">
              <a:rPr lang="zh-CN" altLang="en-US"/>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p:cNvSpPr>
          <p:nvPr>
            <p:ph type="sldImg"/>
          </p:nvPr>
        </p:nvSpPr>
        <p:spPr bwMode="auto">
          <a:noFill/>
          <a:ln>
            <a:solidFill>
              <a:srgbClr val="000000"/>
            </a:solidFill>
            <a:miter lim="800000"/>
          </a:ln>
        </p:spPr>
      </p:sp>
      <p:sp>
        <p:nvSpPr>
          <p:cNvPr id="17410"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741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73E6E5E-43CA-4F58-BFB5-FA00960D038F}" type="slidenum">
              <a:rPr lang="zh-CN" altLang="en-US"/>
            </a:fld>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p:cNvSpPr>
          <p:nvPr>
            <p:ph type="sldImg"/>
          </p:nvPr>
        </p:nvSpPr>
        <p:spPr bwMode="auto">
          <a:noFill/>
          <a:ln>
            <a:solidFill>
              <a:srgbClr val="000000"/>
            </a:solidFill>
            <a:miter lim="800000"/>
          </a:ln>
        </p:spPr>
      </p:sp>
      <p:sp>
        <p:nvSpPr>
          <p:cNvPr id="17410"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741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73E6E5E-43CA-4F58-BFB5-FA00960D038F}" type="slidenum">
              <a:rPr lang="zh-CN" altLang="en-US"/>
            </a:fld>
            <a:endParaRPr lang="en-US" altLang="zh-CN"/>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幻灯片图像占位符 1"/>
          <p:cNvSpPr>
            <a:spLocks noGrp="1" noRot="1" noChangeAspect="1"/>
          </p:cNvSpPr>
          <p:nvPr>
            <p:ph type="sldImg"/>
          </p:nvPr>
        </p:nvSpPr>
        <p:spPr bwMode="auto">
          <a:noFill/>
          <a:ln>
            <a:solidFill>
              <a:srgbClr val="000000"/>
            </a:solidFill>
            <a:miter lim="800000"/>
          </a:ln>
        </p:spPr>
      </p:sp>
      <p:sp>
        <p:nvSpPr>
          <p:cNvPr id="13209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3209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269736F8-FAC8-4115-A9B3-986640B0D596}" type="slidenum">
              <a:rPr lang="zh-CN" altLang="en-US"/>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p:nvPr>
        </p:nvSpPr>
        <p:spPr bwMode="auto">
          <a:noFill/>
          <a:ln>
            <a:solidFill>
              <a:srgbClr val="000000"/>
            </a:solidFill>
            <a:miter lim="800000"/>
          </a:ln>
        </p:spPr>
      </p:sp>
      <p:sp>
        <p:nvSpPr>
          <p:cNvPr id="194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94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D992D64-CE11-483A-8ABB-48F573156973}" type="slidenum">
              <a:rPr lang="zh-CN" altLang="en-US"/>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1.emf"/><Relationship Id="rId2" Type="http://schemas.openxmlformats.org/officeDocument/2006/relationships/oleObject" Target="../embeddings/oleObject1.bin"/><Relationship Id="rId14" Type="http://schemas.openxmlformats.org/officeDocument/2006/relationships/vmlDrawing" Target="../drawings/vmlDrawing1.vml"/><Relationship Id="rId13" Type="http://schemas.openxmlformats.org/officeDocument/2006/relationships/image" Target="../media/image3.jpeg"/><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advTm="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637" y="365210"/>
            <a:ext cx="10521077" cy="1325870"/>
          </a:xfrm>
          <a:prstGeom prst="rect">
            <a:avLst/>
          </a:prstGeom>
        </p:spPr>
        <p:txBody>
          <a:bodyPr lIns="91472" tIns="45736" rIns="91472" bIns="45736"/>
          <a:lstStyle/>
          <a:p>
            <a:r>
              <a:rPr lang="zh-CN" altLang="en-US"/>
              <a:t>单击此处编辑母版标题样式</a:t>
            </a:r>
            <a:endParaRPr lang="zh-CN" altLang="en-US"/>
          </a:p>
        </p:txBody>
      </p:sp>
      <p:sp>
        <p:nvSpPr>
          <p:cNvPr id="3" name="内容占位符 2"/>
          <p:cNvSpPr>
            <a:spLocks noGrp="1"/>
          </p:cNvSpPr>
          <p:nvPr>
            <p:ph idx="1"/>
          </p:nvPr>
        </p:nvSpPr>
        <p:spPr>
          <a:xfrm>
            <a:off x="838637" y="1826048"/>
            <a:ext cx="10521077" cy="4352346"/>
          </a:xfrm>
          <a:prstGeom prst="rect">
            <a:avLst/>
          </a:prstGeom>
        </p:spPr>
        <p:txBody>
          <a:bodyPr lIns="91472" tIns="45736" rIns="91472" bIns="457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7938"/>
            <a:ext cx="2744788" cy="365125"/>
          </a:xfrm>
          <a:prstGeom prst="rect">
            <a:avLst/>
          </a:prstGeom>
        </p:spPr>
        <p:txBody>
          <a:bodyPr lIns="91472" tIns="45736" rIns="91472" bIns="45736"/>
          <a:lstStyle>
            <a:lvl1pPr fontAlgn="auto">
              <a:spcBef>
                <a:spcPts val="0"/>
              </a:spcBef>
              <a:spcAft>
                <a:spcPts val="0"/>
              </a:spcAft>
              <a:defRPr>
                <a:latin typeface="+mn-lt"/>
                <a:ea typeface="+mn-ea"/>
              </a:defRPr>
            </a:lvl1pPr>
          </a:lstStyle>
          <a:p>
            <a:pPr>
              <a:defRPr/>
            </a:pPr>
            <a:fld id="{15F98460-D51E-484A-8C8E-C1CCA6FF1CF9}" type="datetimeFigureOut">
              <a:rPr lang="zh-CN" altLang="en-US"/>
            </a:fld>
            <a:endParaRPr lang="zh-CN" altLang="en-US"/>
          </a:p>
        </p:txBody>
      </p:sp>
      <p:sp>
        <p:nvSpPr>
          <p:cNvPr id="5" name="页脚占位符 4"/>
          <p:cNvSpPr>
            <a:spLocks noGrp="1"/>
          </p:cNvSpPr>
          <p:nvPr>
            <p:ph type="ftr" sz="quarter" idx="11"/>
          </p:nvPr>
        </p:nvSpPr>
        <p:spPr>
          <a:xfrm>
            <a:off x="4040188" y="6357938"/>
            <a:ext cx="4117975" cy="365125"/>
          </a:xfrm>
          <a:prstGeom prst="rect">
            <a:avLst/>
          </a:prstGeom>
        </p:spPr>
        <p:txBody>
          <a:bodyPr lIns="91472" tIns="45736" rIns="91472" bIns="45736"/>
          <a:lstStyle>
            <a:lvl1pPr fontAlgn="auto">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615363" y="6357938"/>
            <a:ext cx="2744787" cy="365125"/>
          </a:xfrm>
          <a:prstGeom prst="rect">
            <a:avLst/>
          </a:prstGeom>
        </p:spPr>
        <p:txBody>
          <a:bodyPr lIns="91472" tIns="45736" rIns="91472" bIns="45736"/>
          <a:lstStyle>
            <a:lvl1pPr fontAlgn="auto">
              <a:spcBef>
                <a:spcPts val="0"/>
              </a:spcBef>
              <a:spcAft>
                <a:spcPts val="0"/>
              </a:spcAft>
              <a:defRPr>
                <a:latin typeface="+mn-lt"/>
                <a:ea typeface="+mn-ea"/>
              </a:defRPr>
            </a:lvl1pPr>
          </a:lstStyle>
          <a:p>
            <a:pPr>
              <a:defRPr/>
            </a:pPr>
            <a:fld id="{A08F8F76-BDCF-4CA6-999E-4D779195AB6E}" type="slidenum">
              <a:rPr lang="zh-CN" altLang="en-US"/>
            </a:fld>
            <a:endParaRPr lang="zh-CN" altLang="en-US"/>
          </a:p>
        </p:txBody>
      </p:sp>
    </p:spTree>
  </p:cSld>
  <p:clrMapOvr>
    <a:masterClrMapping/>
  </p:clrMapOvr>
  <p:transition spd="slow" advTm="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10" name="对象 9" hidden="1"/>
          <p:cNvGraphicFramePr>
            <a:graphicFrameLocks noChangeAspect="1"/>
          </p:cNvGraphicFramePr>
          <p:nvPr userDrawn="1"/>
        </p:nvGraphicFramePr>
        <p:xfrm>
          <a:off x="0" y="0"/>
          <a:ext cx="211777" cy="158779"/>
        </p:xfrm>
        <a:graphic>
          <a:graphicData uri="http://schemas.openxmlformats.org/presentationml/2006/ole">
            <mc:AlternateContent xmlns:mc="http://schemas.openxmlformats.org/markup-compatibility/2006">
              <mc:Choice xmlns:v="urn:schemas-microsoft-com:vml" Requires="v">
                <p:oleObj spid="_x0000_s41992" name="think-cell Slide" r:id="rId2" imgW="10160" imgH="10160" progId="">
                  <p:embed/>
                </p:oleObj>
              </mc:Choice>
              <mc:Fallback>
                <p:oleObj name="think-cell Slide" r:id="rId2" imgW="10160" imgH="10160" progId="">
                  <p:embed/>
                  <p:pic>
                    <p:nvPicPr>
                      <p:cNvPr id="0" name="Object 1" descr="im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1777" cy="1587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4"/>
            </p:custDataLst>
          </p:nvPr>
        </p:nvSpPr>
        <p:spPr>
          <a:xfrm>
            <a:off x="404859" y="1536164"/>
            <a:ext cx="10978515" cy="1143212"/>
          </a:xfrm>
          <a:prstGeom prst="rect">
            <a:avLst/>
          </a:prstGeom>
        </p:spPr>
        <p:txBody>
          <a:bodyPr/>
          <a:lstStyle/>
          <a:p>
            <a:r>
              <a:rPr lang="en-US" dirty="0"/>
              <a:t>Click to edit Master title style</a:t>
            </a:r>
            <a:endParaRPr lang="en-US" dirty="0"/>
          </a:p>
        </p:txBody>
      </p:sp>
      <p:sp>
        <p:nvSpPr>
          <p:cNvPr id="4" name="日期占位符 3"/>
          <p:cNvSpPr>
            <a:spLocks noGrp="1" noChangeArrowheads="1"/>
          </p:cNvSpPr>
          <p:nvPr>
            <p:ph type="dt" sz="half" idx="10"/>
            <p:custDataLst>
              <p:tags r:id="rId5"/>
            </p:custDataLst>
          </p:nvPr>
        </p:nvSpPr>
        <p:spPr>
          <a:xfrm>
            <a:off x="609918" y="6246382"/>
            <a:ext cx="2846282" cy="476338"/>
          </a:xfrm>
        </p:spPr>
        <p:txBody>
          <a:bodyPr/>
          <a:lstStyle>
            <a:lvl1pPr>
              <a:defRPr sz="1000">
                <a:latin typeface="微软雅黑" panose="020B0503020204020204" pitchFamily="34" charset="-122"/>
                <a:ea typeface="微软雅黑" panose="020B0503020204020204" pitchFamily="34" charset="-122"/>
              </a:defRPr>
            </a:lvl1pPr>
          </a:lstStyle>
          <a:p>
            <a:pPr>
              <a:defRPr/>
            </a:pPr>
            <a:fld id="{9DD0D936-8C2F-4980-8A91-CF56632C8E01}" type="datetime1">
              <a:rPr lang="en-US"/>
            </a:fld>
            <a:endParaRPr lang="zh-CN" dirty="0">
              <a:solidFill>
                <a:schemeClr val="tx1"/>
              </a:solidFill>
            </a:endParaRPr>
          </a:p>
        </p:txBody>
      </p:sp>
      <p:sp>
        <p:nvSpPr>
          <p:cNvPr id="5" name="页脚占位符 4"/>
          <p:cNvSpPr>
            <a:spLocks noGrp="1" noChangeArrowheads="1"/>
          </p:cNvSpPr>
          <p:nvPr>
            <p:ph type="ftr" sz="quarter" idx="11"/>
            <p:custDataLst>
              <p:tags r:id="rId6"/>
            </p:custDataLst>
          </p:nvPr>
        </p:nvSpPr>
        <p:spPr>
          <a:xfrm>
            <a:off x="4167770" y="6246382"/>
            <a:ext cx="3862811" cy="476338"/>
          </a:xfrm>
        </p:spPr>
        <p:txBody>
          <a:bodyPr anchor="ctr"/>
          <a:lstStyle>
            <a:lvl1pPr algn="ctr" rtl="0" fontAlgn="base">
              <a:spcBef>
                <a:spcPct val="0"/>
              </a:spcBef>
              <a:spcAft>
                <a:spcPct val="0"/>
              </a:spcAft>
              <a:buFont typeface="Arial" panose="020B0604020202020204" pitchFamily="34" charset="0"/>
              <a:buNone/>
              <a:defRPr lang="zh-CN" altLang="en-US" sz="1000" kern="1200">
                <a:solidFill>
                  <a:srgbClr val="898989"/>
                </a:solidFill>
                <a:latin typeface="微软雅黑" panose="020B0503020204020204" pitchFamily="34" charset="-122"/>
                <a:ea typeface="微软雅黑" panose="020B0503020204020204" pitchFamily="34" charset="-122"/>
                <a:cs typeface="+mn-cs"/>
              </a:defRPr>
            </a:lvl1pPr>
          </a:lstStyle>
          <a:p>
            <a:pPr>
              <a:defRPr/>
            </a:pPr>
            <a:r>
              <a:t>版权归中国建筑所有，请勿翻印</a:t>
            </a:r>
          </a:p>
        </p:txBody>
      </p:sp>
      <p:sp>
        <p:nvSpPr>
          <p:cNvPr id="6" name="灯片编号占位符 5"/>
          <p:cNvSpPr>
            <a:spLocks noGrp="1" noChangeArrowheads="1"/>
          </p:cNvSpPr>
          <p:nvPr>
            <p:ph type="sldNum" sz="quarter" idx="12"/>
            <p:custDataLst>
              <p:tags r:id="rId7"/>
            </p:custDataLst>
          </p:nvPr>
        </p:nvSpPr>
        <p:spPr>
          <a:xfrm>
            <a:off x="8742151" y="6246382"/>
            <a:ext cx="2846282" cy="476338"/>
          </a:xfrm>
        </p:spPr>
        <p:txBody>
          <a:bodyPr anchor="ctr"/>
          <a:lstStyle>
            <a:lvl1pPr algn="r" rtl="0" fontAlgn="base">
              <a:spcBef>
                <a:spcPct val="0"/>
              </a:spcBef>
              <a:spcAft>
                <a:spcPct val="0"/>
              </a:spcAft>
              <a:buFont typeface="Arial" panose="020B0604020202020204" pitchFamily="34" charset="0"/>
              <a:buNone/>
              <a:defRPr lang="en-US" altLang="en-US" sz="1000" kern="1200">
                <a:solidFill>
                  <a:srgbClr val="898989"/>
                </a:solidFill>
                <a:latin typeface="微软雅黑" panose="020B0503020204020204" pitchFamily="34" charset="-122"/>
                <a:ea typeface="微软雅黑" panose="020B0503020204020204" pitchFamily="34" charset="-122"/>
                <a:cs typeface="+mn-cs"/>
              </a:defRPr>
            </a:lvl1pPr>
          </a:lstStyle>
          <a:p>
            <a:pPr>
              <a:defRPr/>
            </a:pPr>
            <a:fld id="{F695C8FB-DA53-40A6-9436-C804B675DEE6}" type="slidenum">
              <a:rPr altLang="zh-CN"/>
            </a:fld>
            <a:endParaRPr lang="zh-CN"/>
          </a:p>
        </p:txBody>
      </p:sp>
      <p:pic>
        <p:nvPicPr>
          <p:cNvPr id="113667" name="Picture 3" descr="C:\Users\lirui\Documents\Tencent Files\386943694\FileRecv\中建十大地标\cscec logo.bmp"/>
          <p:cNvPicPr>
            <a:picLocks noChangeAspect="1" noChangeArrowheads="1"/>
          </p:cNvPicPr>
          <p:nvPr userDrawn="1">
            <p:custDataLst>
              <p:tags r:id="rId8"/>
            </p:custDataLst>
          </p:nvPr>
        </p:nvPicPr>
        <p:blipFill>
          <a:blip r:embed="rId9" cstate="print"/>
          <a:srcRect l="2066" t="31828" b="39543"/>
          <a:stretch>
            <a:fillRect/>
          </a:stretch>
        </p:blipFill>
        <p:spPr bwMode="auto">
          <a:xfrm>
            <a:off x="8128765" y="1488859"/>
            <a:ext cx="3575378" cy="526498"/>
          </a:xfrm>
          <a:prstGeom prst="rect">
            <a:avLst/>
          </a:prstGeom>
          <a:noFill/>
        </p:spPr>
      </p:pic>
      <p:cxnSp>
        <p:nvCxnSpPr>
          <p:cNvPr id="8" name="直接连接符 7"/>
          <p:cNvCxnSpPr/>
          <p:nvPr userDrawn="1">
            <p:custDataLst>
              <p:tags r:id="rId10"/>
            </p:custDataLst>
          </p:nvPr>
        </p:nvCxnSpPr>
        <p:spPr bwMode="auto">
          <a:xfrm>
            <a:off x="294442" y="1007909"/>
            <a:ext cx="11441248" cy="0"/>
          </a:xfrm>
          <a:prstGeom prst="line">
            <a:avLst/>
          </a:prstGeom>
          <a:ln>
            <a:solidFill>
              <a:srgbClr val="00B0F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7" name="矩形 6"/>
          <p:cNvSpPr/>
          <p:nvPr userDrawn="1">
            <p:custDataLst>
              <p:tags r:id="rId11"/>
            </p:custDataLst>
          </p:nvPr>
        </p:nvSpPr>
        <p:spPr bwMode="auto">
          <a:xfrm>
            <a:off x="-17526" y="1110416"/>
            <a:ext cx="12215876" cy="5748854"/>
          </a:xfrm>
          <a:prstGeom prst="rect">
            <a:avLst/>
          </a:prstGeom>
          <a:solidFill>
            <a:schemeClr val="bg1"/>
          </a:solidFill>
          <a:ln w="9525" cap="flat" cmpd="sng" algn="ctr">
            <a:noFill/>
            <a:prstDash val="solid"/>
            <a:round/>
            <a:headEnd type="none" w="med" len="med"/>
            <a:tailEnd type="none" w="med" len="med"/>
          </a:ln>
          <a:effectLst/>
        </p:spPr>
        <p:txBody>
          <a:bodyPr vert="horz" wrap="square" lIns="91456" tIns="45728" rIns="91456" bIns="45728"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9" name="Picture 8" descr="C:\Users\lirui\Documents\Tencent Files\386943694\FileRecv\中建十大地标\中建文化PPT.jpg"/>
          <p:cNvPicPr>
            <a:picLocks noChangeAspect="1" noChangeArrowheads="1"/>
          </p:cNvPicPr>
          <p:nvPr userDrawn="1">
            <p:custDataLst>
              <p:tags r:id="rId12"/>
            </p:custDataLst>
          </p:nvPr>
        </p:nvPicPr>
        <p:blipFill>
          <a:blip r:embed="rId13" cstate="print"/>
          <a:srcRect/>
          <a:stretch>
            <a:fillRect/>
          </a:stretch>
        </p:blipFill>
        <p:spPr bwMode="auto">
          <a:xfrm>
            <a:off x="-17525" y="5701550"/>
            <a:ext cx="12215876" cy="1152738"/>
          </a:xfrm>
          <a:prstGeom prst="rect">
            <a:avLst/>
          </a:prstGeom>
          <a:noFill/>
        </p:spPr>
      </p:pic>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3"/>
          <p:cNvSpPr>
            <a:spLocks noChangeArrowheads="1"/>
          </p:cNvSpPr>
          <p:nvPr userDrawn="1"/>
        </p:nvSpPr>
        <p:spPr bwMode="auto">
          <a:xfrm>
            <a:off x="-7938" y="195263"/>
            <a:ext cx="563563" cy="536575"/>
          </a:xfrm>
          <a:prstGeom prst="rect">
            <a:avLst/>
          </a:prstGeom>
          <a:solidFill>
            <a:schemeClr val="accent1"/>
          </a:solidFill>
          <a:ln>
            <a:noFill/>
          </a:ln>
        </p:spPr>
        <p:txBody>
          <a:bodyPr anchor="ctr"/>
          <a:lstStyle/>
          <a:p>
            <a:pPr algn="ctr" fontAlgn="auto">
              <a:spcBef>
                <a:spcPts val="0"/>
              </a:spcBef>
              <a:spcAft>
                <a:spcPts val="0"/>
              </a:spcAft>
              <a:buFont typeface="Arial" panose="020B0604020202020204" pitchFamily="34" charset="0"/>
              <a:buNone/>
              <a:defRPr/>
            </a:pPr>
            <a:endParaRPr lang="zh-CN" altLang="zh-CN">
              <a:gradFill>
                <a:gsLst>
                  <a:gs pos="0">
                    <a:schemeClr val="accent2"/>
                  </a:gs>
                  <a:gs pos="100000">
                    <a:schemeClr val="accent1"/>
                  </a:gs>
                </a:gsLst>
                <a:lin ang="10800000" scaled="0"/>
              </a:gradFill>
              <a:latin typeface="宋体" panose="02010600030101010101" pitchFamily="2" charset="-122"/>
              <a:ea typeface="+mn-ea"/>
              <a:sym typeface="宋体" panose="02010600030101010101" pitchFamily="2" charset="-122"/>
            </a:endParaRPr>
          </a:p>
        </p:txBody>
      </p:sp>
      <p:sp>
        <p:nvSpPr>
          <p:cNvPr id="3" name="任意多边形 7"/>
          <p:cNvSpPr>
            <a:spLocks noChangeArrowheads="1"/>
          </p:cNvSpPr>
          <p:nvPr userDrawn="1"/>
        </p:nvSpPr>
        <p:spPr bwMode="auto">
          <a:xfrm>
            <a:off x="-7938" y="6781800"/>
            <a:ext cx="12225338" cy="115888"/>
          </a:xfrm>
          <a:custGeom>
            <a:avLst/>
            <a:gdLst>
              <a:gd name="connsiteX0" fmla="*/ 0 w 9144000"/>
              <a:gd name="connsiteY0" fmla="*/ 0 h 130016"/>
              <a:gd name="connsiteX1" fmla="*/ 2266950 w 9144000"/>
              <a:gd name="connsiteY1" fmla="*/ 0 h 130016"/>
              <a:gd name="connsiteX2" fmla="*/ 2266951 w 9144000"/>
              <a:gd name="connsiteY2" fmla="*/ 0 h 130016"/>
              <a:gd name="connsiteX3" fmla="*/ 4572000 w 9144000"/>
              <a:gd name="connsiteY3" fmla="*/ 0 h 130016"/>
              <a:gd name="connsiteX4" fmla="*/ 6838950 w 9144000"/>
              <a:gd name="connsiteY4" fmla="*/ 0 h 130016"/>
              <a:gd name="connsiteX5" fmla="*/ 9144000 w 9144000"/>
              <a:gd name="connsiteY5" fmla="*/ 0 h 130016"/>
              <a:gd name="connsiteX6" fmla="*/ 9144000 w 9144000"/>
              <a:gd name="connsiteY6" fmla="*/ 130016 h 130016"/>
              <a:gd name="connsiteX7" fmla="*/ 6838950 w 9144000"/>
              <a:gd name="connsiteY7" fmla="*/ 130016 h 130016"/>
              <a:gd name="connsiteX8" fmla="*/ 4572000 w 9144000"/>
              <a:gd name="connsiteY8" fmla="*/ 130016 h 130016"/>
              <a:gd name="connsiteX9" fmla="*/ 2266951 w 9144000"/>
              <a:gd name="connsiteY9" fmla="*/ 130016 h 130016"/>
              <a:gd name="connsiteX10" fmla="*/ 2266950 w 9144000"/>
              <a:gd name="connsiteY10" fmla="*/ 130016 h 130016"/>
              <a:gd name="connsiteX11" fmla="*/ 0 w 9144000"/>
              <a:gd name="connsiteY11" fmla="*/ 130016 h 13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130016">
                <a:moveTo>
                  <a:pt x="0" y="0"/>
                </a:moveTo>
                <a:lnTo>
                  <a:pt x="2266950" y="0"/>
                </a:lnTo>
                <a:lnTo>
                  <a:pt x="2266951" y="0"/>
                </a:lnTo>
                <a:lnTo>
                  <a:pt x="4572000" y="0"/>
                </a:lnTo>
                <a:lnTo>
                  <a:pt x="6838950" y="0"/>
                </a:lnTo>
                <a:lnTo>
                  <a:pt x="9144000" y="0"/>
                </a:lnTo>
                <a:lnTo>
                  <a:pt x="9144000" y="130016"/>
                </a:lnTo>
                <a:lnTo>
                  <a:pt x="6838950" y="130016"/>
                </a:lnTo>
                <a:lnTo>
                  <a:pt x="4572000" y="130016"/>
                </a:lnTo>
                <a:lnTo>
                  <a:pt x="2266951" y="130016"/>
                </a:lnTo>
                <a:lnTo>
                  <a:pt x="2266950" y="130016"/>
                </a:lnTo>
                <a:lnTo>
                  <a:pt x="0" y="130016"/>
                </a:lnTo>
                <a:close/>
              </a:path>
            </a:pathLst>
          </a:custGeom>
          <a:solidFill>
            <a:schemeClr val="accent1"/>
          </a:solidFill>
          <a:ln>
            <a:noFill/>
          </a:ln>
        </p:spPr>
        <p:txBody>
          <a:bodyPr anchor="ctr"/>
          <a:lstStyle/>
          <a:p>
            <a:pPr algn="ctr" fontAlgn="auto">
              <a:spcBef>
                <a:spcPts val="0"/>
              </a:spcBef>
              <a:spcAft>
                <a:spcPts val="0"/>
              </a:spcAft>
              <a:buFont typeface="Arial" panose="020B0604020202020204" pitchFamily="34" charset="0"/>
              <a:buNone/>
              <a:defRPr/>
            </a:pPr>
            <a:endParaRPr lang="zh-CN" altLang="zh-CN">
              <a:solidFill>
                <a:srgbClr val="FFFFFF"/>
              </a:solidFill>
              <a:latin typeface="宋体" panose="02010600030101010101" pitchFamily="2" charset="-122"/>
              <a:ea typeface="+mn-ea"/>
              <a:sym typeface="宋体" panose="02010600030101010101" pitchFamily="2" charset="-122"/>
            </a:endParaRPr>
          </a:p>
        </p:txBody>
      </p:sp>
      <p:cxnSp>
        <p:nvCxnSpPr>
          <p:cNvPr id="4" name="直接连接符 10"/>
          <p:cNvCxnSpPr/>
          <p:nvPr userDrawn="1"/>
        </p:nvCxnSpPr>
        <p:spPr>
          <a:xfrm>
            <a:off x="425450" y="722313"/>
            <a:ext cx="1176178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7938"/>
            <a:ext cx="2846388"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A4A725AA-9524-49AB-AF99-96B8FECFEBFF}" type="datetimeFigureOut">
              <a:rPr lang="zh-CN" altLang="en-US"/>
            </a:fld>
            <a:endParaRPr lang="zh-CN" altLang="en-US"/>
          </a:p>
        </p:txBody>
      </p:sp>
      <p:sp>
        <p:nvSpPr>
          <p:cNvPr id="4" name="页脚占位符 3"/>
          <p:cNvSpPr>
            <a:spLocks noGrp="1"/>
          </p:cNvSpPr>
          <p:nvPr>
            <p:ph type="ftr" sz="quarter" idx="11"/>
          </p:nvPr>
        </p:nvSpPr>
        <p:spPr>
          <a:xfrm>
            <a:off x="4167188" y="6357938"/>
            <a:ext cx="3863975"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endParaRPr lang="zh-CN" altLang="en-US"/>
          </a:p>
        </p:txBody>
      </p:sp>
      <p:sp>
        <p:nvSpPr>
          <p:cNvPr id="5" name="灯片编号占位符 4"/>
          <p:cNvSpPr>
            <a:spLocks noGrp="1"/>
          </p:cNvSpPr>
          <p:nvPr>
            <p:ph type="sldNum" sz="quarter" idx="12"/>
          </p:nvPr>
        </p:nvSpPr>
        <p:spPr>
          <a:xfrm>
            <a:off x="8742363" y="6357938"/>
            <a:ext cx="2846387"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9C2A9F83-E22B-446B-A9D7-C760E4DB770F}" type="slidenum">
              <a:rPr lang="zh-CN" altLang="en-US"/>
            </a:fld>
            <a:endParaRPr lang="zh-CN" altLang="en-US"/>
          </a:p>
        </p:txBody>
      </p:sp>
    </p:spTree>
  </p:cSld>
  <p:clrMapOvr>
    <a:masterClrMapping/>
  </p:clrMapOvr>
  <p:transition spd="slow" advTm="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7938"/>
            <a:ext cx="2846388"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2E44D39C-A01B-4209-87BB-985759790C98}" type="datetimeFigureOut">
              <a:rPr lang="zh-CN" altLang="en-US"/>
            </a:fld>
            <a:endParaRPr lang="zh-CN" altLang="en-US"/>
          </a:p>
        </p:txBody>
      </p:sp>
      <p:sp>
        <p:nvSpPr>
          <p:cNvPr id="3" name="页脚占位符 2"/>
          <p:cNvSpPr>
            <a:spLocks noGrp="1"/>
          </p:cNvSpPr>
          <p:nvPr>
            <p:ph type="ftr" sz="quarter" idx="11"/>
          </p:nvPr>
        </p:nvSpPr>
        <p:spPr>
          <a:xfrm>
            <a:off x="4167188" y="6357938"/>
            <a:ext cx="3863975"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8742363" y="6357938"/>
            <a:ext cx="2846387"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F08D2EA3-D821-49B7-A448-B322561E7746}" type="slidenum">
              <a:rPr lang="zh-CN" altLang="en-US"/>
            </a:fld>
            <a:endParaRPr lang="zh-CN" altLang="en-US"/>
          </a:p>
        </p:txBody>
      </p:sp>
    </p:spTree>
  </p:cSld>
  <p:clrMapOvr>
    <a:masterClrMapping/>
  </p:clrMapOvr>
  <p:transition spd="slow" advTm="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20" y="273112"/>
            <a:ext cx="4013173" cy="1162320"/>
          </a:xfrm>
          <a:prstGeom prst="rect">
            <a:avLst/>
          </a:prstGeom>
        </p:spPr>
        <p:txBody>
          <a:bodyPr lIns="121963" tIns="60981" rIns="121963" bIns="60981" anchor="b"/>
          <a:lstStyle>
            <a:lvl1pPr algn="l">
              <a:defRPr sz="2700" b="1"/>
            </a:lvl1pPr>
          </a:lstStyle>
          <a:p>
            <a:r>
              <a:rPr lang="zh-CN" altLang="en-US"/>
              <a:t>单击此处编辑母版标题样式</a:t>
            </a:r>
            <a:endParaRPr lang="zh-CN" altLang="en-US"/>
          </a:p>
        </p:txBody>
      </p:sp>
      <p:sp>
        <p:nvSpPr>
          <p:cNvPr id="3" name="内容占位符 2"/>
          <p:cNvSpPr>
            <a:spLocks noGrp="1"/>
          </p:cNvSpPr>
          <p:nvPr>
            <p:ph idx="1"/>
          </p:nvPr>
        </p:nvSpPr>
        <p:spPr>
          <a:xfrm>
            <a:off x="4769216" y="273114"/>
            <a:ext cx="6819216" cy="5854469"/>
          </a:xfrm>
          <a:prstGeom prst="rect">
            <a:avLst/>
          </a:prstGeom>
        </p:spPr>
        <p:txBody>
          <a:bodyPr lIns="121963" tIns="60981" rIns="121963" bIns="60981"/>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920" y="1435434"/>
            <a:ext cx="4013173" cy="4692149"/>
          </a:xfrm>
          <a:prstGeom prst="rect">
            <a:avLst/>
          </a:prstGeom>
        </p:spPr>
        <p:txBody>
          <a:bodyPr lIns="121963" tIns="60981" rIns="121963" bIns="60981"/>
          <a:lstStyle>
            <a:lvl1pPr marL="0" indent="0">
              <a:buNone/>
              <a:defRPr sz="1900"/>
            </a:lvl1pPr>
            <a:lvl2pPr marL="609600" indent="0">
              <a:buNone/>
              <a:defRPr sz="1600"/>
            </a:lvl2pPr>
            <a:lvl3pPr marL="1219835" indent="0">
              <a:buNone/>
              <a:defRPr sz="1300"/>
            </a:lvl3pPr>
            <a:lvl4pPr marL="1829435" indent="0">
              <a:buNone/>
              <a:defRPr sz="1200"/>
            </a:lvl4pPr>
            <a:lvl5pPr marL="2439035" indent="0">
              <a:buNone/>
              <a:defRPr sz="1200"/>
            </a:lvl5pPr>
            <a:lvl6pPr marL="3049270" indent="0">
              <a:buNone/>
              <a:defRPr sz="1200"/>
            </a:lvl6pPr>
            <a:lvl7pPr marL="3658870" indent="0">
              <a:buNone/>
              <a:defRPr sz="1200"/>
            </a:lvl7pPr>
            <a:lvl8pPr marL="4268470" indent="0">
              <a:buNone/>
              <a:defRPr sz="1200"/>
            </a:lvl8pPr>
            <a:lvl9pPr marL="4878705"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7938"/>
            <a:ext cx="2846388"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4DF241A8-6138-4AB9-AB60-C0DCF8E490AD}" type="datetimeFigureOut">
              <a:rPr lang="zh-CN" altLang="en-US"/>
            </a:fld>
            <a:endParaRPr lang="zh-CN" altLang="en-US"/>
          </a:p>
        </p:txBody>
      </p:sp>
      <p:sp>
        <p:nvSpPr>
          <p:cNvPr id="6" name="页脚占位符 5"/>
          <p:cNvSpPr>
            <a:spLocks noGrp="1"/>
          </p:cNvSpPr>
          <p:nvPr>
            <p:ph type="ftr" sz="quarter" idx="11"/>
          </p:nvPr>
        </p:nvSpPr>
        <p:spPr>
          <a:xfrm>
            <a:off x="4167188" y="6357938"/>
            <a:ext cx="3863975"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8742363" y="6357938"/>
            <a:ext cx="2846387"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5B7FFE78-DE96-4668-AC7D-6D284D44EC18}" type="slidenum">
              <a:rPr lang="zh-CN" altLang="en-US"/>
            </a:fld>
            <a:endParaRPr lang="zh-CN" altLang="en-US"/>
          </a:p>
        </p:txBody>
      </p:sp>
    </p:spTree>
  </p:cSld>
  <p:clrMapOvr>
    <a:masterClrMapping/>
  </p:clrMapOvr>
  <p:transition spd="slow" advTm="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1712"/>
            <a:ext cx="7319010" cy="566870"/>
          </a:xfrm>
          <a:prstGeom prst="rect">
            <a:avLst/>
          </a:prstGeom>
        </p:spPr>
        <p:txBody>
          <a:bodyPr lIns="121963" tIns="60981" rIns="121963" bIns="60981" anchor="b"/>
          <a:lstStyle>
            <a:lvl1pPr algn="l">
              <a:defRPr sz="27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962" y="612916"/>
            <a:ext cx="7319010" cy="4115753"/>
          </a:xfrm>
          <a:prstGeom prst="rect">
            <a:avLst/>
          </a:prstGeom>
        </p:spPr>
        <p:txBody>
          <a:bodyPr lIns="121963" tIns="60981" rIns="121963" bIns="60981"/>
          <a:lstStyle>
            <a:lvl1pPr marL="0" indent="0">
              <a:buNone/>
              <a:defRPr sz="4300"/>
            </a:lvl1pPr>
            <a:lvl2pPr marL="609600" indent="0">
              <a:buNone/>
              <a:defRPr sz="3700"/>
            </a:lvl2pPr>
            <a:lvl3pPr marL="1219835" indent="0">
              <a:buNone/>
              <a:defRPr sz="3200"/>
            </a:lvl3pPr>
            <a:lvl4pPr marL="1829435" indent="0">
              <a:buNone/>
              <a:defRPr sz="2700"/>
            </a:lvl4pPr>
            <a:lvl5pPr marL="2439035" indent="0">
              <a:buNone/>
              <a:defRPr sz="2700"/>
            </a:lvl5pPr>
            <a:lvl6pPr marL="3049270" indent="0">
              <a:buNone/>
              <a:defRPr sz="2700"/>
            </a:lvl6pPr>
            <a:lvl7pPr marL="3658870" indent="0">
              <a:buNone/>
              <a:defRPr sz="2700"/>
            </a:lvl7pPr>
            <a:lvl8pPr marL="4268470" indent="0">
              <a:buNone/>
              <a:defRPr sz="2700"/>
            </a:lvl8pPr>
            <a:lvl9pPr marL="4878705" indent="0">
              <a:buNone/>
              <a:defRPr sz="2700"/>
            </a:lvl9pPr>
          </a:lstStyle>
          <a:p>
            <a:pPr lvl="0"/>
            <a:endParaRPr lang="zh-CN" altLang="en-US" noProof="0"/>
          </a:p>
        </p:txBody>
      </p:sp>
      <p:sp>
        <p:nvSpPr>
          <p:cNvPr id="4" name="文本占位符 3"/>
          <p:cNvSpPr>
            <a:spLocks noGrp="1"/>
          </p:cNvSpPr>
          <p:nvPr>
            <p:ph type="body" sz="half" idx="2"/>
          </p:nvPr>
        </p:nvSpPr>
        <p:spPr>
          <a:xfrm>
            <a:off x="2390962" y="5368581"/>
            <a:ext cx="7319010" cy="805049"/>
          </a:xfrm>
          <a:prstGeom prst="rect">
            <a:avLst/>
          </a:prstGeom>
        </p:spPr>
        <p:txBody>
          <a:bodyPr lIns="121963" tIns="60981" rIns="121963" bIns="60981"/>
          <a:lstStyle>
            <a:lvl1pPr marL="0" indent="0">
              <a:buNone/>
              <a:defRPr sz="1900"/>
            </a:lvl1pPr>
            <a:lvl2pPr marL="609600" indent="0">
              <a:buNone/>
              <a:defRPr sz="1600"/>
            </a:lvl2pPr>
            <a:lvl3pPr marL="1219835" indent="0">
              <a:buNone/>
              <a:defRPr sz="1300"/>
            </a:lvl3pPr>
            <a:lvl4pPr marL="1829435" indent="0">
              <a:buNone/>
              <a:defRPr sz="1200"/>
            </a:lvl4pPr>
            <a:lvl5pPr marL="2439035" indent="0">
              <a:buNone/>
              <a:defRPr sz="1200"/>
            </a:lvl5pPr>
            <a:lvl6pPr marL="3049270" indent="0">
              <a:buNone/>
              <a:defRPr sz="1200"/>
            </a:lvl6pPr>
            <a:lvl7pPr marL="3658870" indent="0">
              <a:buNone/>
              <a:defRPr sz="1200"/>
            </a:lvl7pPr>
            <a:lvl8pPr marL="4268470" indent="0">
              <a:buNone/>
              <a:defRPr sz="1200"/>
            </a:lvl8pPr>
            <a:lvl9pPr marL="4878705"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7938"/>
            <a:ext cx="2846388"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3B3CA574-3452-4AEA-AF15-6835FD658AFB}" type="datetimeFigureOut">
              <a:rPr lang="zh-CN" altLang="en-US"/>
            </a:fld>
            <a:endParaRPr lang="zh-CN" altLang="en-US"/>
          </a:p>
        </p:txBody>
      </p:sp>
      <p:sp>
        <p:nvSpPr>
          <p:cNvPr id="6" name="页脚占位符 5"/>
          <p:cNvSpPr>
            <a:spLocks noGrp="1"/>
          </p:cNvSpPr>
          <p:nvPr>
            <p:ph type="ftr" sz="quarter" idx="11"/>
          </p:nvPr>
        </p:nvSpPr>
        <p:spPr>
          <a:xfrm>
            <a:off x="4167188" y="6357938"/>
            <a:ext cx="3863975"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8742363" y="6357938"/>
            <a:ext cx="2846387"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F6261117-9778-43DD-BF7E-77DBABE06AFE}" type="slidenum">
              <a:rPr lang="zh-CN" altLang="en-US"/>
            </a:fld>
            <a:endParaRPr lang="zh-CN" altLang="en-US"/>
          </a:p>
        </p:txBody>
      </p:sp>
    </p:spTree>
  </p:cSld>
  <p:clrMapOvr>
    <a:masterClrMapping/>
  </p:clrMapOvr>
  <p:transition spd="slow" advTm="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918" y="1600572"/>
            <a:ext cx="10978515" cy="4527011"/>
          </a:xfrm>
          <a:prstGeom prst="rect">
            <a:avLst/>
          </a:prstGeom>
        </p:spPr>
        <p:txBody>
          <a:bodyPr vert="eaVert" lIns="121963" tIns="60981" rIns="121963" bIns="609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7938"/>
            <a:ext cx="2846388"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FAF94EE1-D107-48C7-8CE8-E835104525DF}" type="datetimeFigureOut">
              <a:rPr lang="zh-CN" altLang="en-US"/>
            </a:fld>
            <a:endParaRPr lang="zh-CN" altLang="en-US"/>
          </a:p>
        </p:txBody>
      </p:sp>
      <p:sp>
        <p:nvSpPr>
          <p:cNvPr id="5" name="页脚占位符 4"/>
          <p:cNvSpPr>
            <a:spLocks noGrp="1"/>
          </p:cNvSpPr>
          <p:nvPr>
            <p:ph type="ftr" sz="quarter" idx="11"/>
          </p:nvPr>
        </p:nvSpPr>
        <p:spPr>
          <a:xfrm>
            <a:off x="4167188" y="6357938"/>
            <a:ext cx="3863975"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742363" y="6357938"/>
            <a:ext cx="2846387"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C783E53C-481B-452F-BA6C-C73E871BA4CB}" type="slidenum">
              <a:rPr lang="zh-CN" altLang="en-US"/>
            </a:fld>
            <a:endParaRPr lang="zh-CN" altLang="en-US"/>
          </a:p>
        </p:txBody>
      </p:sp>
    </p:spTree>
  </p:cSld>
  <p:clrMapOvr>
    <a:masterClrMapping/>
  </p:clrMapOvr>
  <p:transition spd="slow" advTm="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804" y="206422"/>
            <a:ext cx="2744629" cy="4388867"/>
          </a:xfrm>
          <a:prstGeom prst="rect">
            <a:avLst/>
          </a:prstGeom>
        </p:spPr>
        <p:txBody>
          <a:bodyPr vert="eaVert" lIns="121963" tIns="60981" rIns="121963" bIns="60981"/>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918" y="206422"/>
            <a:ext cx="8030580" cy="4388867"/>
          </a:xfrm>
          <a:prstGeom prst="rect">
            <a:avLst/>
          </a:prstGeom>
        </p:spPr>
        <p:txBody>
          <a:bodyPr vert="eaVert" lIns="121963" tIns="60981" rIns="121963" bIns="609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7938"/>
            <a:ext cx="2846388"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4C598EC1-C908-4AB3-A2F0-8705B5AF2141}" type="datetimeFigureOut">
              <a:rPr lang="zh-CN" altLang="en-US"/>
            </a:fld>
            <a:endParaRPr lang="zh-CN" altLang="en-US"/>
          </a:p>
        </p:txBody>
      </p:sp>
      <p:sp>
        <p:nvSpPr>
          <p:cNvPr id="5" name="页脚占位符 4"/>
          <p:cNvSpPr>
            <a:spLocks noGrp="1"/>
          </p:cNvSpPr>
          <p:nvPr>
            <p:ph type="ftr" sz="quarter" idx="11"/>
          </p:nvPr>
        </p:nvSpPr>
        <p:spPr>
          <a:xfrm>
            <a:off x="4167188" y="6357938"/>
            <a:ext cx="3863975"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742363" y="6357938"/>
            <a:ext cx="2846387" cy="365125"/>
          </a:xfrm>
          <a:prstGeom prst="rect">
            <a:avLst/>
          </a:prstGeom>
        </p:spPr>
        <p:txBody>
          <a:bodyPr lIns="121963" tIns="60981" rIns="121963" bIns="60981"/>
          <a:lstStyle>
            <a:lvl1pPr fontAlgn="auto">
              <a:spcBef>
                <a:spcPts val="0"/>
              </a:spcBef>
              <a:spcAft>
                <a:spcPts val="0"/>
              </a:spcAft>
              <a:defRPr>
                <a:latin typeface="+mn-lt"/>
                <a:ea typeface="+mn-ea"/>
              </a:defRPr>
            </a:lvl1pPr>
          </a:lstStyle>
          <a:p>
            <a:pPr>
              <a:defRPr/>
            </a:pPr>
            <a:fld id="{E4FF5192-0AF8-405A-97B4-7B01445EA156}" type="slidenum">
              <a:rPr lang="zh-CN" altLang="en-US"/>
            </a:fld>
            <a:endParaRPr lang="zh-CN" altLang="en-US"/>
          </a:p>
        </p:txBody>
      </p:sp>
    </p:spTree>
  </p:cSld>
  <p:clrMapOvr>
    <a:masterClrMapping/>
  </p:clrMapOvr>
  <p:transition spd="slow" advTm="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advTm="0">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wipe/>
  </p:transition>
  <p:txStyles>
    <p:titleStyle>
      <a:lvl1pPr algn="ctr" defTabSz="1219200" rtl="0" fontAlgn="base">
        <a:spcBef>
          <a:spcPct val="0"/>
        </a:spcBef>
        <a:spcAft>
          <a:spcPct val="0"/>
        </a:spcAft>
        <a:defRPr sz="5900" kern="1200">
          <a:solidFill>
            <a:schemeClr val="tx1"/>
          </a:solidFill>
          <a:latin typeface="+mj-lt"/>
          <a:ea typeface="+mj-ea"/>
          <a:cs typeface="+mj-cs"/>
        </a:defRPr>
      </a:lvl1pPr>
      <a:lvl2pPr algn="ctr" defTabSz="1219200"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2pPr>
      <a:lvl3pPr algn="ctr" defTabSz="1219200"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3pPr>
      <a:lvl4pPr algn="ctr" defTabSz="1219200"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4pPr>
      <a:lvl5pPr algn="ctr" defTabSz="1219200"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5pPr>
      <a:lvl6pPr marL="457200" algn="ctr" defTabSz="1219200"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6pPr>
      <a:lvl7pPr marL="914400" algn="ctr" defTabSz="1219200"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7pPr>
      <a:lvl8pPr marL="1371600" algn="ctr" defTabSz="1219200"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8pPr>
      <a:lvl9pPr marL="1828800" algn="ctr" defTabSz="1219200"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9pPr>
    </p:titleStyle>
    <p:bodyStyle>
      <a:lvl1pPr marL="457200" indent="-457200" algn="l" defTabSz="1219200" rtl="0" fontAlgn="base">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fontAlgn="base">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fontAlgn="base">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407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367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390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350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835"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9270" algn="l" defTabSz="1219200" rtl="0" eaLnBrk="1" latinLnBrk="0" hangingPunct="1">
        <a:defRPr sz="2400" kern="1200">
          <a:solidFill>
            <a:schemeClr val="tx1"/>
          </a:solidFill>
          <a:latin typeface="+mn-lt"/>
          <a:ea typeface="+mn-ea"/>
          <a:cs typeface="+mn-cs"/>
        </a:defRPr>
      </a:lvl6pPr>
      <a:lvl7pPr marL="3658870" algn="l" defTabSz="1219200" rtl="0" eaLnBrk="1" latinLnBrk="0" hangingPunct="1">
        <a:defRPr sz="2400" kern="1200">
          <a:solidFill>
            <a:schemeClr val="tx1"/>
          </a:solidFill>
          <a:latin typeface="+mn-lt"/>
          <a:ea typeface="+mn-ea"/>
          <a:cs typeface="+mn-cs"/>
        </a:defRPr>
      </a:lvl7pPr>
      <a:lvl8pPr marL="4268470" algn="l" defTabSz="1219200" rtl="0" eaLnBrk="1" latinLnBrk="0" hangingPunct="1">
        <a:defRPr sz="2400" kern="1200">
          <a:solidFill>
            <a:schemeClr val="tx1"/>
          </a:solidFill>
          <a:latin typeface="+mn-lt"/>
          <a:ea typeface="+mn-ea"/>
          <a:cs typeface="+mn-cs"/>
        </a:defRPr>
      </a:lvl8pPr>
      <a:lvl9pPr marL="487870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2.xml"/><Relationship Id="rId7" Type="http://schemas.openxmlformats.org/officeDocument/2006/relationships/image" Target="../media/image34.png"/><Relationship Id="rId6" Type="http://schemas.openxmlformats.org/officeDocument/2006/relationships/hyperlink" Target="http://pic.sogou.com/d?query=%D4%F5%D1%F9%D7%A5%BA%C3%B0%B2%C8%AB%C9%FA%B2%FA&amp;mode=1&amp;did=414" TargetMode="Externa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hyperlink" Target="http://pic.sogou.com/d?query=%D4%F5%D1%F9%D7%A5%BA%C3%B0%B2%C8%AB%C9%FA%B2%FA&amp;mode=1&amp;did=178" TargetMode="Externa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openxmlformats.org/officeDocument/2006/relationships/image" Target="../media/image44.jpeg"/><Relationship Id="rId1" Type="http://schemas.openxmlformats.org/officeDocument/2006/relationships/image" Target="../media/image43.png"/></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0" Type="http://schemas.openxmlformats.org/officeDocument/2006/relationships/notesSlide" Target="../notesSlides/notesSlide49.xml"/><Relationship Id="rId1" Type="http://schemas.openxmlformats.org/officeDocument/2006/relationships/image" Target="../media/image45.jpeg"/></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0.jpeg"/><Relationship Id="rId7" Type="http://schemas.openxmlformats.org/officeDocument/2006/relationships/image" Target="../media/image59.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 Id="rId3" Type="http://schemas.openxmlformats.org/officeDocument/2006/relationships/image" Target="../media/image55.jpeg"/><Relationship Id="rId2" Type="http://schemas.openxmlformats.org/officeDocument/2006/relationships/image" Target="../media/image54.jpeg"/><Relationship Id="rId10" Type="http://schemas.openxmlformats.org/officeDocument/2006/relationships/notesSlide" Target="../notesSlides/notesSlide50.xml"/><Relationship Id="rId1" Type="http://schemas.openxmlformats.org/officeDocument/2006/relationships/image" Target="../media/image53.jpe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image" Target="../media/image61.png"/></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2.xml"/><Relationship Id="rId7"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slides/_rels/slide57.xml.rels><?xml version="1.0" encoding="UTF-8" standalone="yes"?>
<Relationships xmlns="http://schemas.openxmlformats.org/package/2006/relationships"><Relationship Id="rId9" Type="http://schemas.openxmlformats.org/officeDocument/2006/relationships/notesSlide" Target="../notesSlides/notesSlide53.xml"/><Relationship Id="rId8" Type="http://schemas.openxmlformats.org/officeDocument/2006/relationships/slideLayout" Target="../slideLayouts/slideLayout2.xml"/><Relationship Id="rId7" Type="http://schemas.openxmlformats.org/officeDocument/2006/relationships/image" Target="../media/image77.jpeg"/><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6" Type="http://schemas.openxmlformats.org/officeDocument/2006/relationships/notesSlide" Target="../notesSlides/notesSlide61.xml"/><Relationship Id="rId5" Type="http://schemas.openxmlformats.org/officeDocument/2006/relationships/slideLayout" Target="../slideLayouts/slideLayout2.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2.xml"/><Relationship Id="rId3" Type="http://schemas.openxmlformats.org/officeDocument/2006/relationships/image" Target="../media/image85.png"/><Relationship Id="rId2" Type="http://schemas.openxmlformats.org/officeDocument/2006/relationships/image" Target="../media/image84.GIF"/><Relationship Id="rId1" Type="http://schemas.openxmlformats.org/officeDocument/2006/relationships/image" Target="../media/image8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6" Type="http://schemas.openxmlformats.org/officeDocument/2006/relationships/notesSlide" Target="../notesSlides/notesSlide71.xml"/><Relationship Id="rId5" Type="http://schemas.openxmlformats.org/officeDocument/2006/relationships/slideLayout" Target="../slideLayouts/slideLayout2.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77.xml.rels><?xml version="1.0" encoding="UTF-8" standalone="yes"?>
<Relationships xmlns="http://schemas.openxmlformats.org/package/2006/relationships"><Relationship Id="rId7" Type="http://schemas.openxmlformats.org/officeDocument/2006/relationships/notesSlide" Target="../notesSlides/notesSlide72.xml"/><Relationship Id="rId6"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92.png"/><Relationship Id="rId1" Type="http://schemas.openxmlformats.org/officeDocument/2006/relationships/image" Target="../media/image91.png"/></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10.xml"/><Relationship Id="rId2" Type="http://schemas.openxmlformats.org/officeDocument/2006/relationships/image" Target="../media/image98.png"/><Relationship Id="rId1" Type="http://schemas.openxmlformats.org/officeDocument/2006/relationships/image" Target="../media/image9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1862312"/>
            <a:ext cx="12198350" cy="2359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cxnSp>
        <p:nvCxnSpPr>
          <p:cNvPr id="16" name="直接连接符 15"/>
          <p:cNvCxnSpPr/>
          <p:nvPr/>
        </p:nvCxnSpPr>
        <p:spPr>
          <a:xfrm>
            <a:off x="2899728" y="5532438"/>
            <a:ext cx="6391275" cy="1587"/>
          </a:xfrm>
          <a:prstGeom prst="line">
            <a:avLst/>
          </a:prstGeom>
          <a:ln>
            <a:solidFill>
              <a:srgbClr val="00B0F0"/>
            </a:solidFill>
          </a:ln>
        </p:spPr>
        <p:style>
          <a:lnRef idx="3">
            <a:schemeClr val="accent5"/>
          </a:lnRef>
          <a:fillRef idx="0">
            <a:schemeClr val="accent5"/>
          </a:fillRef>
          <a:effectRef idx="2">
            <a:schemeClr val="accent5"/>
          </a:effectRef>
          <a:fontRef idx="minor">
            <a:schemeClr val="tx1"/>
          </a:fontRef>
        </p:style>
      </p:cxnSp>
      <p:sp>
        <p:nvSpPr>
          <p:cNvPr id="10" name="矩形 9"/>
          <p:cNvSpPr/>
          <p:nvPr/>
        </p:nvSpPr>
        <p:spPr>
          <a:xfrm>
            <a:off x="122511" y="1910622"/>
            <a:ext cx="11809312" cy="2251075"/>
          </a:xfrm>
          <a:prstGeom prst="rect">
            <a:avLst/>
          </a:prstGeom>
          <a:noFill/>
        </p:spPr>
        <p:txBody>
          <a:bodyPr wrap="square">
            <a:spAutoFit/>
          </a:bodyPr>
          <a:lstStyle/>
          <a:p>
            <a:pPr algn="ctr" fontAlgn="auto">
              <a:lnSpc>
                <a:spcPct val="130000"/>
              </a:lnSpc>
              <a:spcBef>
                <a:spcPts val="0"/>
              </a:spcBef>
              <a:spcAft>
                <a:spcPts val="0"/>
              </a:spcAft>
              <a:defRPr/>
            </a:pPr>
            <a:r>
              <a:rP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方正兰亭大黑_GBK" pitchFamily="2" charset="-122"/>
                <a:ea typeface="微软雅黑" panose="020B0503020204020204" pitchFamily="34" charset="-122"/>
                <a:sym typeface="Arial" panose="020B0604020202020204" pitchFamily="34" charset="0"/>
              </a:rPr>
              <a:t>提升项目经理</a:t>
            </a:r>
            <a:endParaRP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方正兰亭大黑_GBK" pitchFamily="2" charset="-122"/>
              <a:ea typeface="微软雅黑" panose="020B0503020204020204" pitchFamily="34" charset="-122"/>
              <a:sym typeface="Arial" panose="020B0604020202020204" pitchFamily="34" charset="0"/>
            </a:endParaRPr>
          </a:p>
          <a:p>
            <a:pPr algn="ctr" fontAlgn="auto">
              <a:lnSpc>
                <a:spcPct val="130000"/>
              </a:lnSpc>
              <a:spcBef>
                <a:spcPts val="0"/>
              </a:spcBef>
              <a:spcAft>
                <a:spcPts val="0"/>
              </a:spcAft>
              <a:defRPr/>
            </a:pPr>
            <a:r>
              <a:rP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方正兰亭大黑_GBK" pitchFamily="2" charset="-122"/>
                <a:ea typeface="微软雅黑" panose="020B0503020204020204" pitchFamily="34" charset="-122"/>
                <a:sym typeface="Arial" panose="020B0604020202020204" pitchFamily="34" charset="0"/>
              </a:rPr>
              <a:t>安全防范管理</a:t>
            </a:r>
            <a:r>
              <a:rPr lang="zh-CN"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方正兰亭大黑_GBK" pitchFamily="2" charset="-122"/>
                <a:ea typeface="微软雅黑" panose="020B0503020204020204" pitchFamily="34" charset="-122"/>
                <a:sym typeface="Arial" panose="020B0604020202020204" pitchFamily="34" charset="0"/>
              </a:rPr>
              <a:t>履职能力</a:t>
            </a:r>
            <a:endParaRPr lang="zh-CN"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方正兰亭大黑_GBK" pitchFamily="2" charset="-122"/>
              <a:ea typeface="微软雅黑" panose="020B0503020204020204" pitchFamily="34" charset="-122"/>
              <a:sym typeface="Arial" panose="020B0604020202020204" pitchFamily="34" charset="0"/>
            </a:endParaRPr>
          </a:p>
        </p:txBody>
      </p:sp>
      <p:sp>
        <p:nvSpPr>
          <p:cNvPr id="2" name="TextBox 16"/>
          <p:cNvSpPr txBox="1">
            <a:spLocks noChangeArrowheads="1"/>
          </p:cNvSpPr>
          <p:nvPr/>
        </p:nvSpPr>
        <p:spPr bwMode="auto">
          <a:xfrm>
            <a:off x="5216532" y="5665153"/>
            <a:ext cx="1757680" cy="460375"/>
          </a:xfrm>
          <a:prstGeom prst="rect">
            <a:avLst/>
          </a:prstGeom>
          <a:noFill/>
          <a:ln w="9525">
            <a:noFill/>
            <a:miter lim="800000"/>
          </a:ln>
        </p:spPr>
        <p:txBody>
          <a:bodyPr wrap="none">
            <a:spAutoFit/>
          </a:bodyPr>
          <a:p>
            <a:pPr algn="ctr"/>
            <a:r>
              <a:rPr lang="en-US" altLang="zh-CN" b="1" dirty="0">
                <a:solidFill>
                  <a:srgbClr val="0071C1"/>
                </a:solidFill>
                <a:latin typeface="微软雅黑" panose="020B0503020204020204" pitchFamily="34" charset="-122"/>
                <a:ea typeface="微软雅黑" panose="020B0503020204020204" pitchFamily="34" charset="-122"/>
              </a:rPr>
              <a:t>2021</a:t>
            </a:r>
            <a:r>
              <a:rPr lang="zh-CN" altLang="en-US" b="1" dirty="0">
                <a:solidFill>
                  <a:srgbClr val="0071C1"/>
                </a:solidFill>
                <a:latin typeface="微软雅黑" panose="020B0503020204020204" pitchFamily="34" charset="-122"/>
                <a:ea typeface="微软雅黑" panose="020B0503020204020204" pitchFamily="34" charset="-122"/>
              </a:rPr>
              <a:t>年</a:t>
            </a:r>
            <a:r>
              <a:rPr lang="en-US" altLang="zh-CN" b="1" dirty="0">
                <a:solidFill>
                  <a:srgbClr val="0071C1"/>
                </a:solidFill>
                <a:latin typeface="微软雅黑" panose="020B0503020204020204" pitchFamily="34" charset="-122"/>
                <a:ea typeface="微软雅黑" panose="020B0503020204020204" pitchFamily="34" charset="-122"/>
              </a:rPr>
              <a:t>X</a:t>
            </a:r>
            <a:r>
              <a:rPr lang="zh-CN" altLang="en-US" b="1" dirty="0">
                <a:solidFill>
                  <a:srgbClr val="0071C1"/>
                </a:solidFill>
                <a:latin typeface="微软雅黑" panose="020B0503020204020204" pitchFamily="34" charset="-122"/>
                <a:ea typeface="微软雅黑" panose="020B0503020204020204" pitchFamily="34" charset="-122"/>
              </a:rPr>
              <a:t>月</a:t>
            </a:r>
            <a:endParaRPr lang="en-US" altLang="zh-CN" b="1" dirty="0">
              <a:solidFill>
                <a:srgbClr val="0071C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advTm="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9875" y="1062355"/>
            <a:ext cx="11605260" cy="5299710"/>
            <a:chOff x="425" y="1673"/>
            <a:chExt cx="18276" cy="8346"/>
          </a:xfrm>
        </p:grpSpPr>
        <p:sp>
          <p:nvSpPr>
            <p:cNvPr id="2" name="文本框 10"/>
            <p:cNvSpPr txBox="1"/>
            <p:nvPr/>
          </p:nvSpPr>
          <p:spPr>
            <a:xfrm>
              <a:off x="1869" y="1908"/>
              <a:ext cx="2813" cy="822"/>
            </a:xfrm>
            <a:prstGeom prst="rect">
              <a:avLst/>
            </a:prstGeom>
            <a:noFill/>
          </p:spPr>
          <p:txBody>
            <a:bodyPr wrap="square" rtlCol="0">
              <a:spAutoFit/>
            </a:bodyPr>
            <a:p>
              <a:r>
                <a:rPr kumimoji="1" lang="zh-CN" altLang="en-US" sz="2800" b="1" dirty="0">
                  <a:solidFill>
                    <a:srgbClr val="000000"/>
                  </a:solidFill>
                </a:rPr>
                <a:t>十句硬话</a:t>
              </a:r>
              <a:endParaRPr kumimoji="1" lang="zh-CN" altLang="en-US" sz="2800" b="1" dirty="0">
                <a:solidFill>
                  <a:srgbClr val="000000"/>
                </a:solidFill>
              </a:endParaRPr>
            </a:p>
          </p:txBody>
        </p:sp>
        <p:grpSp>
          <p:nvGrpSpPr>
            <p:cNvPr id="8" name="组合 7"/>
            <p:cNvGrpSpPr/>
            <p:nvPr/>
          </p:nvGrpSpPr>
          <p:grpSpPr>
            <a:xfrm>
              <a:off x="425" y="1673"/>
              <a:ext cx="18277" cy="8346"/>
              <a:chOff x="425" y="1673"/>
              <a:chExt cx="18277" cy="8346"/>
            </a:xfrm>
          </p:grpSpPr>
          <p:sp>
            <p:nvSpPr>
              <p:cNvPr id="9" name="TextBox 14"/>
              <p:cNvSpPr txBox="1"/>
              <p:nvPr/>
            </p:nvSpPr>
            <p:spPr>
              <a:xfrm>
                <a:off x="443" y="5805"/>
                <a:ext cx="5594" cy="4215"/>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chemeClr val="bg1"/>
                    </a:solidFill>
                    <a:latin typeface="微软雅黑" panose="020B0503020204020204" pitchFamily="34" charset="-122"/>
                    <a:ea typeface="微软雅黑" panose="020B0503020204020204" pitchFamily="34" charset="-122"/>
                  </a:rPr>
                  <a:t>对责任单位和责任人要</a:t>
                </a:r>
                <a:r>
                  <a:rPr lang="zh-CN" altLang="en-US" dirty="0">
                    <a:solidFill>
                      <a:srgbClr val="FF0000"/>
                    </a:solidFill>
                    <a:latin typeface="微软雅黑" panose="020B0503020204020204" pitchFamily="34" charset="-122"/>
                    <a:ea typeface="微软雅黑" panose="020B0503020204020204" pitchFamily="34" charset="-122"/>
                  </a:rPr>
                  <a:t>打到痛处，让他们真正痛定思痛、痛改前非</a:t>
                </a:r>
                <a:r>
                  <a:rPr lang="zh-CN" altLang="en-US" dirty="0">
                    <a:solidFill>
                      <a:schemeClr val="bg1"/>
                    </a:solidFill>
                    <a:latin typeface="微软雅黑" panose="020B0503020204020204" pitchFamily="34" charset="-122"/>
                    <a:ea typeface="微软雅黑" panose="020B0503020204020204" pitchFamily="34" charset="-122"/>
                  </a:rPr>
                  <a:t>，有效防止悲剧重演。造成重大损失，如果责任人照样拿高薪，拿高额奖金，还分红，那是不合理的</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TextBox 15"/>
              <p:cNvSpPr txBox="1"/>
              <p:nvPr/>
            </p:nvSpPr>
            <p:spPr>
              <a:xfrm>
                <a:off x="6335" y="2984"/>
                <a:ext cx="5488" cy="3052"/>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chemeClr val="bg1"/>
                    </a:solidFill>
                    <a:latin typeface="微软雅黑" panose="020B0503020204020204" pitchFamily="34" charset="-122"/>
                    <a:ea typeface="微软雅黑" panose="020B0503020204020204" pitchFamily="34" charset="-122"/>
                  </a:rPr>
                  <a:t>安全生产</a:t>
                </a:r>
                <a:r>
                  <a:rPr lang="zh-CN" altLang="en-US" dirty="0">
                    <a:solidFill>
                      <a:srgbClr val="FF0000"/>
                    </a:solidFill>
                    <a:latin typeface="微软雅黑" panose="020B0503020204020204" pitchFamily="34" charset="-122"/>
                    <a:ea typeface="微软雅黑" panose="020B0503020204020204" pitchFamily="34" charset="-122"/>
                  </a:rPr>
                  <a:t>必须警钟长鸣，常抓不懈，丝毫放松不得，</a:t>
                </a:r>
                <a:r>
                  <a:rPr lang="zh-CN" altLang="en-US" dirty="0">
                    <a:solidFill>
                      <a:schemeClr val="bg1"/>
                    </a:solidFill>
                    <a:latin typeface="微软雅黑" panose="020B0503020204020204" pitchFamily="34" charset="-122"/>
                    <a:ea typeface="微软雅黑" panose="020B0503020204020204" pitchFamily="34" charset="-122"/>
                  </a:rPr>
                  <a:t>否则就会给国家和人民带来不可挽回的损失</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TextBox 16"/>
              <p:cNvSpPr txBox="1"/>
              <p:nvPr/>
            </p:nvSpPr>
            <p:spPr>
              <a:xfrm>
                <a:off x="12413" y="6481"/>
                <a:ext cx="6090" cy="3052"/>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rgbClr val="FF0000"/>
                    </a:solidFill>
                    <a:latin typeface="微软雅黑" panose="020B0503020204020204" pitchFamily="34" charset="-122"/>
                    <a:ea typeface="微软雅黑" panose="020B0503020204020204" pitchFamily="34" charset="-122"/>
                  </a:rPr>
                  <a:t>必须建立健全安全生产责任体系，强化企业主体责任，深化安全生产大检查，</a:t>
                </a:r>
                <a:r>
                  <a:rPr lang="zh-CN" altLang="en-US" dirty="0">
                    <a:solidFill>
                      <a:schemeClr val="bg1"/>
                    </a:solidFill>
                    <a:latin typeface="微软雅黑" panose="020B0503020204020204" pitchFamily="34" charset="-122"/>
                    <a:ea typeface="微软雅黑" panose="020B0503020204020204" pitchFamily="34" charset="-122"/>
                  </a:rPr>
                  <a:t>认真吸取教训，注重举一反三，全面加强安全生产工作</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Freeform 6"/>
              <p:cNvSpPr/>
              <p:nvPr/>
            </p:nvSpPr>
            <p:spPr bwMode="auto">
              <a:xfrm>
                <a:off x="425" y="4129"/>
                <a:ext cx="17755" cy="2650"/>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rgbClr val="08A810"/>
              </a:solidFill>
              <a:ln w="0">
                <a:solidFill>
                  <a:srgbClr val="08A810"/>
                </a:solidFill>
                <a:prstDash val="solid"/>
                <a:round/>
              </a:ln>
              <a:effectLst>
                <a:outerShdw algn="tl" rotWithShape="0">
                  <a:schemeClr val="bg1"/>
                </a:outerShdw>
              </a:effectLst>
            </p:spPr>
            <p:txBody>
              <a:bodyPr vert="horz" wrap="square" lIns="91456" tIns="45728" rIns="91456" bIns="45728" numCol="1" anchor="t" anchorCtr="0" compatLnSpc="1"/>
              <a:p>
                <a:endParaRPr lang="en-US">
                  <a:latin typeface="微软雅黑" panose="020B0503020204020204" pitchFamily="34" charset="-122"/>
                  <a:ea typeface="微软雅黑" panose="020B0503020204020204" pitchFamily="34" charset="-122"/>
                </a:endParaRPr>
              </a:p>
            </p:txBody>
          </p:sp>
          <p:sp>
            <p:nvSpPr>
              <p:cNvPr id="20" name="Freeform 7"/>
              <p:cNvSpPr/>
              <p:nvPr/>
            </p:nvSpPr>
            <p:spPr bwMode="auto">
              <a:xfrm>
                <a:off x="1555" y="4831"/>
                <a:ext cx="2918" cy="736"/>
              </a:xfrm>
              <a:custGeom>
                <a:avLst/>
                <a:gdLst>
                  <a:gd name="T0" fmla="*/ 102 w 203"/>
                  <a:gd name="T1" fmla="*/ 0 h 204"/>
                  <a:gd name="T2" fmla="*/ 129 w 203"/>
                  <a:gd name="T3" fmla="*/ 3 h 204"/>
                  <a:gd name="T4" fmla="*/ 153 w 203"/>
                  <a:gd name="T5" fmla="*/ 13 h 204"/>
                  <a:gd name="T6" fmla="*/ 174 w 203"/>
                  <a:gd name="T7" fmla="*/ 30 h 204"/>
                  <a:gd name="T8" fmla="*/ 190 w 203"/>
                  <a:gd name="T9" fmla="*/ 50 h 204"/>
                  <a:gd name="T10" fmla="*/ 200 w 203"/>
                  <a:gd name="T11" fmla="*/ 74 h 204"/>
                  <a:gd name="T12" fmla="*/ 203 w 203"/>
                  <a:gd name="T13" fmla="*/ 102 h 204"/>
                  <a:gd name="T14" fmla="*/ 200 w 203"/>
                  <a:gd name="T15" fmla="*/ 129 h 204"/>
                  <a:gd name="T16" fmla="*/ 190 w 203"/>
                  <a:gd name="T17" fmla="*/ 153 h 204"/>
                  <a:gd name="T18" fmla="*/ 174 w 203"/>
                  <a:gd name="T19" fmla="*/ 174 h 204"/>
                  <a:gd name="T20" fmla="*/ 153 w 203"/>
                  <a:gd name="T21" fmla="*/ 190 h 204"/>
                  <a:gd name="T22" fmla="*/ 129 w 203"/>
                  <a:gd name="T23" fmla="*/ 201 h 204"/>
                  <a:gd name="T24" fmla="*/ 102 w 203"/>
                  <a:gd name="T25" fmla="*/ 204 h 204"/>
                  <a:gd name="T26" fmla="*/ 74 w 203"/>
                  <a:gd name="T27" fmla="*/ 201 h 204"/>
                  <a:gd name="T28" fmla="*/ 50 w 203"/>
                  <a:gd name="T29" fmla="*/ 190 h 204"/>
                  <a:gd name="T30" fmla="*/ 30 w 203"/>
                  <a:gd name="T31" fmla="*/ 174 h 204"/>
                  <a:gd name="T32" fmla="*/ 13 w 203"/>
                  <a:gd name="T33" fmla="*/ 153 h 204"/>
                  <a:gd name="T34" fmla="*/ 3 w 203"/>
                  <a:gd name="T35" fmla="*/ 129 h 204"/>
                  <a:gd name="T36" fmla="*/ 0 w 203"/>
                  <a:gd name="T37" fmla="*/ 102 h 204"/>
                  <a:gd name="T38" fmla="*/ 3 w 203"/>
                  <a:gd name="T39" fmla="*/ 74 h 204"/>
                  <a:gd name="T40" fmla="*/ 13 w 203"/>
                  <a:gd name="T41" fmla="*/ 50 h 204"/>
                  <a:gd name="T42" fmla="*/ 30 w 203"/>
                  <a:gd name="T43" fmla="*/ 30 h 204"/>
                  <a:gd name="T44" fmla="*/ 50 w 203"/>
                  <a:gd name="T45" fmla="*/ 13 h 204"/>
                  <a:gd name="T46" fmla="*/ 74 w 203"/>
                  <a:gd name="T47" fmla="*/ 3 h 204"/>
                  <a:gd name="T48" fmla="*/ 102 w 203"/>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4">
                    <a:moveTo>
                      <a:pt x="102" y="0"/>
                    </a:moveTo>
                    <a:lnTo>
                      <a:pt x="129" y="3"/>
                    </a:lnTo>
                    <a:lnTo>
                      <a:pt x="153" y="13"/>
                    </a:lnTo>
                    <a:lnTo>
                      <a:pt x="174" y="30"/>
                    </a:lnTo>
                    <a:lnTo>
                      <a:pt x="190" y="50"/>
                    </a:lnTo>
                    <a:lnTo>
                      <a:pt x="200" y="74"/>
                    </a:lnTo>
                    <a:lnTo>
                      <a:pt x="203" y="102"/>
                    </a:lnTo>
                    <a:lnTo>
                      <a:pt x="200" y="129"/>
                    </a:lnTo>
                    <a:lnTo>
                      <a:pt x="190" y="153"/>
                    </a:lnTo>
                    <a:lnTo>
                      <a:pt x="174" y="174"/>
                    </a:lnTo>
                    <a:lnTo>
                      <a:pt x="153" y="190"/>
                    </a:lnTo>
                    <a:lnTo>
                      <a:pt x="129" y="201"/>
                    </a:lnTo>
                    <a:lnTo>
                      <a:pt x="102" y="204"/>
                    </a:lnTo>
                    <a:lnTo>
                      <a:pt x="74" y="201"/>
                    </a:lnTo>
                    <a:lnTo>
                      <a:pt x="50" y="190"/>
                    </a:lnTo>
                    <a:lnTo>
                      <a:pt x="30" y="174"/>
                    </a:lnTo>
                    <a:lnTo>
                      <a:pt x="13" y="153"/>
                    </a:lnTo>
                    <a:lnTo>
                      <a:pt x="3" y="129"/>
                    </a:lnTo>
                    <a:lnTo>
                      <a:pt x="0" y="102"/>
                    </a:lnTo>
                    <a:lnTo>
                      <a:pt x="3" y="74"/>
                    </a:lnTo>
                    <a:lnTo>
                      <a:pt x="13" y="50"/>
                    </a:lnTo>
                    <a:lnTo>
                      <a:pt x="30" y="30"/>
                    </a:lnTo>
                    <a:lnTo>
                      <a:pt x="50" y="13"/>
                    </a:lnTo>
                    <a:lnTo>
                      <a:pt x="74" y="3"/>
                    </a:lnTo>
                    <a:lnTo>
                      <a:pt x="102" y="0"/>
                    </a:lnTo>
                    <a:close/>
                  </a:path>
                </a:pathLst>
              </a:custGeom>
              <a:solidFill>
                <a:srgbClr val="08A810"/>
              </a:solidFill>
              <a:ln w="0">
                <a:noFill/>
                <a:prstDash val="solid"/>
                <a:round/>
              </a:ln>
            </p:spPr>
            <p:txBody>
              <a:bodyPr vert="horz" wrap="square" lIns="91456" tIns="45728" rIns="91456" bIns="45728" numCol="1" anchor="ctr" anchorCtr="1" compatLnSpc="1"/>
              <a:p>
                <a:r>
                  <a:rPr lang="en-US" sz="1600" dirty="0">
                    <a:solidFill>
                      <a:schemeClr val="bg1"/>
                    </a:solidFill>
                    <a:latin typeface="微软雅黑" panose="020B0503020204020204" pitchFamily="34" charset="-122"/>
                    <a:ea typeface="微软雅黑" panose="020B0503020204020204" pitchFamily="34" charset="-122"/>
                  </a:rPr>
                  <a:t>2013</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7</a:t>
                </a:r>
                <a:r>
                  <a:rPr lang="zh-CN" altLang="en-US" sz="1600" dirty="0">
                    <a:solidFill>
                      <a:schemeClr val="bg1"/>
                    </a:solidFill>
                    <a:latin typeface="微软雅黑" panose="020B0503020204020204" pitchFamily="34" charset="-122"/>
                    <a:ea typeface="微软雅黑" panose="020B0503020204020204" pitchFamily="34" charset="-122"/>
                  </a:rPr>
                  <a:t>月</a:t>
                </a:r>
                <a:r>
                  <a:rPr lang="en-US" altLang="zh-CN" sz="1600" dirty="0">
                    <a:solidFill>
                      <a:schemeClr val="bg1"/>
                    </a:solidFill>
                    <a:latin typeface="微软雅黑" panose="020B0503020204020204" pitchFamily="34" charset="-122"/>
                    <a:ea typeface="微软雅黑" panose="020B0503020204020204" pitchFamily="34" charset="-122"/>
                  </a:rPr>
                  <a:t>18</a:t>
                </a:r>
                <a:r>
                  <a:rPr lang="zh-CN" altLang="en-US" sz="1600" dirty="0">
                    <a:solidFill>
                      <a:schemeClr val="bg1"/>
                    </a:solidFill>
                    <a:latin typeface="微软雅黑" panose="020B0503020204020204" pitchFamily="34" charset="-122"/>
                    <a:ea typeface="微软雅黑" panose="020B0503020204020204" pitchFamily="34" charset="-122"/>
                  </a:rPr>
                  <a:t>日</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1" name="Freeform 8"/>
              <p:cNvSpPr/>
              <p:nvPr/>
            </p:nvSpPr>
            <p:spPr bwMode="auto">
              <a:xfrm>
                <a:off x="7409" y="2098"/>
                <a:ext cx="3147" cy="732"/>
              </a:xfrm>
              <a:custGeom>
                <a:avLst/>
                <a:gdLst>
                  <a:gd name="T0" fmla="*/ 101 w 203"/>
                  <a:gd name="T1" fmla="*/ 0 h 203"/>
                  <a:gd name="T2" fmla="*/ 129 w 203"/>
                  <a:gd name="T3" fmla="*/ 2 h 203"/>
                  <a:gd name="T4" fmla="*/ 153 w 203"/>
                  <a:gd name="T5" fmla="*/ 13 h 203"/>
                  <a:gd name="T6" fmla="*/ 173 w 203"/>
                  <a:gd name="T7" fmla="*/ 29 h 203"/>
                  <a:gd name="T8" fmla="*/ 190 w 203"/>
                  <a:gd name="T9" fmla="*/ 50 h 203"/>
                  <a:gd name="T10" fmla="*/ 200 w 203"/>
                  <a:gd name="T11" fmla="*/ 74 h 203"/>
                  <a:gd name="T12" fmla="*/ 203 w 203"/>
                  <a:gd name="T13" fmla="*/ 101 h 203"/>
                  <a:gd name="T14" fmla="*/ 200 w 203"/>
                  <a:gd name="T15" fmla="*/ 129 h 203"/>
                  <a:gd name="T16" fmla="*/ 190 w 203"/>
                  <a:gd name="T17" fmla="*/ 153 h 203"/>
                  <a:gd name="T18" fmla="*/ 173 w 203"/>
                  <a:gd name="T19" fmla="*/ 174 h 203"/>
                  <a:gd name="T20" fmla="*/ 153 w 203"/>
                  <a:gd name="T21" fmla="*/ 190 h 203"/>
                  <a:gd name="T22" fmla="*/ 129 w 203"/>
                  <a:gd name="T23" fmla="*/ 200 h 203"/>
                  <a:gd name="T24" fmla="*/ 101 w 203"/>
                  <a:gd name="T25" fmla="*/ 203 h 203"/>
                  <a:gd name="T26" fmla="*/ 74 w 203"/>
                  <a:gd name="T27" fmla="*/ 200 h 203"/>
                  <a:gd name="T28" fmla="*/ 50 w 203"/>
                  <a:gd name="T29" fmla="*/ 190 h 203"/>
                  <a:gd name="T30" fmla="*/ 29 w 203"/>
                  <a:gd name="T31" fmla="*/ 174 h 203"/>
                  <a:gd name="T32" fmla="*/ 13 w 203"/>
                  <a:gd name="T33" fmla="*/ 153 h 203"/>
                  <a:gd name="T34" fmla="*/ 3 w 203"/>
                  <a:gd name="T35" fmla="*/ 129 h 203"/>
                  <a:gd name="T36" fmla="*/ 0 w 203"/>
                  <a:gd name="T37" fmla="*/ 101 h 203"/>
                  <a:gd name="T38" fmla="*/ 3 w 203"/>
                  <a:gd name="T39" fmla="*/ 74 h 203"/>
                  <a:gd name="T40" fmla="*/ 13 w 203"/>
                  <a:gd name="T41" fmla="*/ 50 h 203"/>
                  <a:gd name="T42" fmla="*/ 29 w 203"/>
                  <a:gd name="T43" fmla="*/ 29 h 203"/>
                  <a:gd name="T44" fmla="*/ 50 w 203"/>
                  <a:gd name="T45" fmla="*/ 13 h 203"/>
                  <a:gd name="T46" fmla="*/ 74 w 203"/>
                  <a:gd name="T47" fmla="*/ 2 h 203"/>
                  <a:gd name="T48" fmla="*/ 101 w 203"/>
                  <a:gd name="T4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3">
                    <a:moveTo>
                      <a:pt x="101" y="0"/>
                    </a:moveTo>
                    <a:lnTo>
                      <a:pt x="129" y="2"/>
                    </a:lnTo>
                    <a:lnTo>
                      <a:pt x="153" y="13"/>
                    </a:lnTo>
                    <a:lnTo>
                      <a:pt x="173" y="29"/>
                    </a:lnTo>
                    <a:lnTo>
                      <a:pt x="190" y="50"/>
                    </a:lnTo>
                    <a:lnTo>
                      <a:pt x="200" y="74"/>
                    </a:lnTo>
                    <a:lnTo>
                      <a:pt x="203" y="101"/>
                    </a:lnTo>
                    <a:lnTo>
                      <a:pt x="200" y="129"/>
                    </a:lnTo>
                    <a:lnTo>
                      <a:pt x="190" y="153"/>
                    </a:lnTo>
                    <a:lnTo>
                      <a:pt x="173" y="174"/>
                    </a:lnTo>
                    <a:lnTo>
                      <a:pt x="153" y="190"/>
                    </a:lnTo>
                    <a:lnTo>
                      <a:pt x="129" y="200"/>
                    </a:lnTo>
                    <a:lnTo>
                      <a:pt x="101" y="203"/>
                    </a:lnTo>
                    <a:lnTo>
                      <a:pt x="74" y="200"/>
                    </a:lnTo>
                    <a:lnTo>
                      <a:pt x="50" y="190"/>
                    </a:lnTo>
                    <a:lnTo>
                      <a:pt x="29" y="174"/>
                    </a:lnTo>
                    <a:lnTo>
                      <a:pt x="13" y="153"/>
                    </a:lnTo>
                    <a:lnTo>
                      <a:pt x="3" y="129"/>
                    </a:lnTo>
                    <a:lnTo>
                      <a:pt x="0" y="101"/>
                    </a:lnTo>
                    <a:lnTo>
                      <a:pt x="3" y="74"/>
                    </a:lnTo>
                    <a:lnTo>
                      <a:pt x="13" y="50"/>
                    </a:lnTo>
                    <a:lnTo>
                      <a:pt x="29" y="29"/>
                    </a:lnTo>
                    <a:lnTo>
                      <a:pt x="50" y="13"/>
                    </a:lnTo>
                    <a:lnTo>
                      <a:pt x="74" y="2"/>
                    </a:lnTo>
                    <a:lnTo>
                      <a:pt x="101" y="0"/>
                    </a:lnTo>
                    <a:close/>
                  </a:path>
                </a:pathLst>
              </a:custGeom>
              <a:solidFill>
                <a:srgbClr val="08A810"/>
              </a:solidFill>
              <a:ln w="0">
                <a:noFill/>
                <a:prstDash val="solid"/>
                <a:round/>
              </a:ln>
            </p:spPr>
            <p:txBody>
              <a:bodyPr vert="horz" wrap="square" lIns="91456" tIns="45728" rIns="91456" bIns="45728" numCol="1" anchor="ctr" anchorCtr="1" compatLnSpc="1"/>
              <a:p>
                <a:r>
                  <a:rPr lang="en-US" sz="1600" dirty="0">
                    <a:solidFill>
                      <a:schemeClr val="bg1"/>
                    </a:solidFill>
                    <a:latin typeface="微软雅黑" panose="020B0503020204020204" pitchFamily="34" charset="-122"/>
                    <a:ea typeface="微软雅黑" panose="020B0503020204020204" pitchFamily="34" charset="-122"/>
                  </a:rPr>
                  <a:t>2013</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11</a:t>
                </a:r>
                <a:r>
                  <a:rPr lang="zh-CN" altLang="en-US" sz="1600" dirty="0">
                    <a:solidFill>
                      <a:schemeClr val="bg1"/>
                    </a:solidFill>
                    <a:latin typeface="微软雅黑" panose="020B0503020204020204" pitchFamily="34" charset="-122"/>
                    <a:ea typeface="微软雅黑" panose="020B0503020204020204" pitchFamily="34" charset="-122"/>
                  </a:rPr>
                  <a:t>月</a:t>
                </a:r>
                <a:r>
                  <a:rPr lang="en-US" altLang="zh-CN" sz="1600" dirty="0">
                    <a:solidFill>
                      <a:schemeClr val="bg1"/>
                    </a:solidFill>
                    <a:latin typeface="微软雅黑" panose="020B0503020204020204" pitchFamily="34" charset="-122"/>
                    <a:ea typeface="微软雅黑" panose="020B0503020204020204" pitchFamily="34" charset="-122"/>
                  </a:rPr>
                  <a:t>24</a:t>
                </a:r>
                <a:r>
                  <a:rPr lang="zh-CN" altLang="en-US" sz="1600" dirty="0">
                    <a:solidFill>
                      <a:schemeClr val="bg1"/>
                    </a:solidFill>
                    <a:latin typeface="微软雅黑" panose="020B0503020204020204" pitchFamily="34" charset="-122"/>
                    <a:ea typeface="微软雅黑" panose="020B0503020204020204" pitchFamily="34" charset="-122"/>
                  </a:rPr>
                  <a:t>日</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2" name="Freeform 11"/>
              <p:cNvSpPr/>
              <p:nvPr/>
            </p:nvSpPr>
            <p:spPr bwMode="auto">
              <a:xfrm>
                <a:off x="13900" y="5612"/>
                <a:ext cx="3461" cy="596"/>
              </a:xfrm>
              <a:custGeom>
                <a:avLst/>
                <a:gdLst>
                  <a:gd name="T0" fmla="*/ 103 w 204"/>
                  <a:gd name="T1" fmla="*/ 0 h 204"/>
                  <a:gd name="T2" fmla="*/ 130 w 204"/>
                  <a:gd name="T3" fmla="*/ 3 h 204"/>
                  <a:gd name="T4" fmla="*/ 153 w 204"/>
                  <a:gd name="T5" fmla="*/ 13 h 204"/>
                  <a:gd name="T6" fmla="*/ 174 w 204"/>
                  <a:gd name="T7" fmla="*/ 30 h 204"/>
                  <a:gd name="T8" fmla="*/ 191 w 204"/>
                  <a:gd name="T9" fmla="*/ 51 h 204"/>
                  <a:gd name="T10" fmla="*/ 201 w 204"/>
                  <a:gd name="T11" fmla="*/ 74 h 204"/>
                  <a:gd name="T12" fmla="*/ 204 w 204"/>
                  <a:gd name="T13" fmla="*/ 101 h 204"/>
                  <a:gd name="T14" fmla="*/ 201 w 204"/>
                  <a:gd name="T15" fmla="*/ 128 h 204"/>
                  <a:gd name="T16" fmla="*/ 191 w 204"/>
                  <a:gd name="T17" fmla="*/ 153 h 204"/>
                  <a:gd name="T18" fmla="*/ 174 w 204"/>
                  <a:gd name="T19" fmla="*/ 174 h 204"/>
                  <a:gd name="T20" fmla="*/ 153 w 204"/>
                  <a:gd name="T21" fmla="*/ 189 h 204"/>
                  <a:gd name="T22" fmla="*/ 130 w 204"/>
                  <a:gd name="T23" fmla="*/ 199 h 204"/>
                  <a:gd name="T24" fmla="*/ 103 w 204"/>
                  <a:gd name="T25" fmla="*/ 204 h 204"/>
                  <a:gd name="T26" fmla="*/ 76 w 204"/>
                  <a:gd name="T27" fmla="*/ 199 h 204"/>
                  <a:gd name="T28" fmla="*/ 51 w 204"/>
                  <a:gd name="T29" fmla="*/ 189 h 204"/>
                  <a:gd name="T30" fmla="*/ 30 w 204"/>
                  <a:gd name="T31" fmla="*/ 174 h 204"/>
                  <a:gd name="T32" fmla="*/ 15 w 204"/>
                  <a:gd name="T33" fmla="*/ 153 h 204"/>
                  <a:gd name="T34" fmla="*/ 5 w 204"/>
                  <a:gd name="T35" fmla="*/ 128 h 204"/>
                  <a:gd name="T36" fmla="*/ 0 w 204"/>
                  <a:gd name="T37" fmla="*/ 101 h 204"/>
                  <a:gd name="T38" fmla="*/ 5 w 204"/>
                  <a:gd name="T39" fmla="*/ 74 h 204"/>
                  <a:gd name="T40" fmla="*/ 15 w 204"/>
                  <a:gd name="T41" fmla="*/ 51 h 204"/>
                  <a:gd name="T42" fmla="*/ 30 w 204"/>
                  <a:gd name="T43" fmla="*/ 30 h 204"/>
                  <a:gd name="T44" fmla="*/ 51 w 204"/>
                  <a:gd name="T45" fmla="*/ 13 h 204"/>
                  <a:gd name="T46" fmla="*/ 76 w 204"/>
                  <a:gd name="T47" fmla="*/ 3 h 204"/>
                  <a:gd name="T48" fmla="*/ 103 w 204"/>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04">
                    <a:moveTo>
                      <a:pt x="103" y="0"/>
                    </a:moveTo>
                    <a:lnTo>
                      <a:pt x="130" y="3"/>
                    </a:lnTo>
                    <a:lnTo>
                      <a:pt x="153" y="13"/>
                    </a:lnTo>
                    <a:lnTo>
                      <a:pt x="174" y="30"/>
                    </a:lnTo>
                    <a:lnTo>
                      <a:pt x="191" y="51"/>
                    </a:lnTo>
                    <a:lnTo>
                      <a:pt x="201" y="74"/>
                    </a:lnTo>
                    <a:lnTo>
                      <a:pt x="204" y="101"/>
                    </a:lnTo>
                    <a:lnTo>
                      <a:pt x="201" y="128"/>
                    </a:lnTo>
                    <a:lnTo>
                      <a:pt x="191" y="153"/>
                    </a:lnTo>
                    <a:lnTo>
                      <a:pt x="174" y="174"/>
                    </a:lnTo>
                    <a:lnTo>
                      <a:pt x="153" y="189"/>
                    </a:lnTo>
                    <a:lnTo>
                      <a:pt x="130" y="199"/>
                    </a:lnTo>
                    <a:lnTo>
                      <a:pt x="103" y="204"/>
                    </a:lnTo>
                    <a:lnTo>
                      <a:pt x="76" y="199"/>
                    </a:lnTo>
                    <a:lnTo>
                      <a:pt x="51" y="189"/>
                    </a:lnTo>
                    <a:lnTo>
                      <a:pt x="30" y="174"/>
                    </a:lnTo>
                    <a:lnTo>
                      <a:pt x="15" y="153"/>
                    </a:lnTo>
                    <a:lnTo>
                      <a:pt x="5" y="128"/>
                    </a:lnTo>
                    <a:lnTo>
                      <a:pt x="0" y="101"/>
                    </a:lnTo>
                    <a:lnTo>
                      <a:pt x="5" y="74"/>
                    </a:lnTo>
                    <a:lnTo>
                      <a:pt x="15" y="51"/>
                    </a:lnTo>
                    <a:lnTo>
                      <a:pt x="30" y="30"/>
                    </a:lnTo>
                    <a:lnTo>
                      <a:pt x="51" y="13"/>
                    </a:lnTo>
                    <a:lnTo>
                      <a:pt x="76" y="3"/>
                    </a:lnTo>
                    <a:lnTo>
                      <a:pt x="103" y="0"/>
                    </a:lnTo>
                    <a:close/>
                  </a:path>
                </a:pathLst>
              </a:custGeom>
              <a:solidFill>
                <a:srgbClr val="08A810"/>
              </a:solidFill>
              <a:ln w="0">
                <a:noFill/>
                <a:prstDash val="solid"/>
                <a:round/>
              </a:ln>
            </p:spPr>
            <p:txBody>
              <a:bodyPr vert="horz" wrap="square" lIns="91456" tIns="45728" rIns="91456" bIns="45728" numCol="1" anchor="ctr" anchorCtr="1" compatLnSpc="1"/>
              <a:p>
                <a:r>
                  <a:rPr lang="en-US" sz="1600" dirty="0">
                    <a:solidFill>
                      <a:schemeClr val="bg1"/>
                    </a:solidFill>
                    <a:latin typeface="微软雅黑" panose="020B0503020204020204" pitchFamily="34" charset="-122"/>
                    <a:ea typeface="微软雅黑" panose="020B0503020204020204" pitchFamily="34" charset="-122"/>
                  </a:rPr>
                  <a:t>2013</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11</a:t>
                </a:r>
                <a:r>
                  <a:rPr lang="zh-CN" altLang="en-US" sz="1600" dirty="0">
                    <a:solidFill>
                      <a:schemeClr val="bg1"/>
                    </a:solidFill>
                    <a:latin typeface="微软雅黑" panose="020B0503020204020204" pitchFamily="34" charset="-122"/>
                    <a:ea typeface="微软雅黑" panose="020B0503020204020204" pitchFamily="34" charset="-122"/>
                  </a:rPr>
                  <a:t>月</a:t>
                </a:r>
                <a:r>
                  <a:rPr lang="en-US" altLang="zh-CN" sz="1600" dirty="0">
                    <a:solidFill>
                      <a:schemeClr val="bg1"/>
                    </a:solidFill>
                    <a:latin typeface="微软雅黑" panose="020B0503020204020204" pitchFamily="34" charset="-122"/>
                    <a:ea typeface="微软雅黑" panose="020B0503020204020204" pitchFamily="34" charset="-122"/>
                  </a:rPr>
                  <a:t>24</a:t>
                </a:r>
                <a:r>
                  <a:rPr lang="zh-CN" altLang="en-US" sz="1600" dirty="0">
                    <a:solidFill>
                      <a:schemeClr val="bg1"/>
                    </a:solidFill>
                    <a:latin typeface="微软雅黑" panose="020B0503020204020204" pitchFamily="34" charset="-122"/>
                    <a:ea typeface="微软雅黑" panose="020B0503020204020204" pitchFamily="34" charset="-122"/>
                  </a:rPr>
                  <a:t>日</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3" name="TextBox 21"/>
              <p:cNvSpPr txBox="1"/>
              <p:nvPr/>
            </p:nvSpPr>
            <p:spPr>
              <a:xfrm>
                <a:off x="12916" y="1673"/>
                <a:ext cx="5786" cy="3633"/>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chemeClr val="bg1"/>
                    </a:solidFill>
                    <a:latin typeface="微软雅黑" panose="020B0503020204020204" pitchFamily="34" charset="-122"/>
                    <a:ea typeface="微软雅黑" panose="020B0503020204020204" pitchFamily="34" charset="-122"/>
                  </a:rPr>
                  <a:t>所有</a:t>
                </a:r>
                <a:r>
                  <a:rPr lang="zh-CN" altLang="en-US" dirty="0">
                    <a:solidFill>
                      <a:srgbClr val="FF0000"/>
                    </a:solidFill>
                    <a:latin typeface="微软雅黑" panose="020B0503020204020204" pitchFamily="34" charset="-122"/>
                    <a:ea typeface="微软雅黑" panose="020B0503020204020204" pitchFamily="34" charset="-122"/>
                  </a:rPr>
                  <a:t>企业都必须认真履行安全生产主体责任，做到安全投入到位，安全培训到位，基础管理到位，应急救援到位</a:t>
                </a:r>
                <a:r>
                  <a:rPr lang="zh-CN" altLang="en-US" dirty="0">
                    <a:solidFill>
                      <a:schemeClr val="bg1"/>
                    </a:solidFill>
                    <a:latin typeface="微软雅黑" panose="020B0503020204020204" pitchFamily="34" charset="-122"/>
                    <a:ea typeface="微软雅黑" panose="020B0503020204020204" pitchFamily="34" charset="-122"/>
                  </a:rPr>
                  <a:t>，确保安全生产</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11430" y="184150"/>
            <a:ext cx="7033895" cy="521970"/>
            <a:chOff x="18" y="290"/>
            <a:chExt cx="11077" cy="822"/>
          </a:xfrm>
        </p:grpSpPr>
        <p:sp>
          <p:nvSpPr>
            <p:cNvPr id="25"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6"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5415" y="1195705"/>
            <a:ext cx="11805285" cy="5268595"/>
            <a:chOff x="229" y="1883"/>
            <a:chExt cx="18591" cy="8297"/>
          </a:xfrm>
        </p:grpSpPr>
        <p:sp>
          <p:nvSpPr>
            <p:cNvPr id="3" name="文本框 10"/>
            <p:cNvSpPr txBox="1"/>
            <p:nvPr/>
          </p:nvSpPr>
          <p:spPr>
            <a:xfrm>
              <a:off x="1422" y="1958"/>
              <a:ext cx="3200" cy="822"/>
            </a:xfrm>
            <a:prstGeom prst="rect">
              <a:avLst/>
            </a:prstGeom>
            <a:noFill/>
          </p:spPr>
          <p:txBody>
            <a:bodyPr wrap="square" rtlCol="0">
              <a:spAutoFit/>
            </a:bodyPr>
            <a:p>
              <a:r>
                <a:rPr kumimoji="1" lang="zh-CN" altLang="en-US" sz="2800" b="1" dirty="0">
                  <a:solidFill>
                    <a:srgbClr val="000000"/>
                  </a:solidFill>
                </a:rPr>
                <a:t>十句硬话</a:t>
              </a:r>
              <a:endParaRPr kumimoji="1" lang="zh-CN" altLang="en-US" sz="2800" b="1" dirty="0">
                <a:solidFill>
                  <a:srgbClr val="000000"/>
                </a:solidFill>
              </a:endParaRPr>
            </a:p>
          </p:txBody>
        </p:sp>
        <p:sp>
          <p:nvSpPr>
            <p:cNvPr id="8" name="TextBox 4"/>
            <p:cNvSpPr txBox="1"/>
            <p:nvPr/>
          </p:nvSpPr>
          <p:spPr>
            <a:xfrm>
              <a:off x="229" y="5383"/>
              <a:ext cx="10852" cy="4797"/>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chemeClr val="bg1"/>
                  </a:solidFill>
                  <a:latin typeface="微软雅黑" panose="020B0503020204020204" pitchFamily="34" charset="-122"/>
                  <a:ea typeface="微软雅黑" panose="020B0503020204020204" pitchFamily="34" charset="-122"/>
                </a:rPr>
                <a:t>安全生产，要坚持防患于未然。要继续开展安全生产大检查，做到“</a:t>
              </a:r>
              <a:r>
                <a:rPr lang="zh-CN" altLang="en-US" dirty="0">
                  <a:solidFill>
                    <a:srgbClr val="FF0000"/>
                  </a:solidFill>
                  <a:latin typeface="微软雅黑" panose="020B0503020204020204" pitchFamily="34" charset="-122"/>
                  <a:ea typeface="微软雅黑" panose="020B0503020204020204" pitchFamily="34" charset="-122"/>
                </a:rPr>
                <a:t>全覆盖、零容忍、严执法、重实效”</a:t>
              </a:r>
              <a:r>
                <a:rPr lang="zh-CN" altLang="en-US" dirty="0">
                  <a:solidFill>
                    <a:schemeClr val="bg1"/>
                  </a:solidFill>
                  <a:latin typeface="微软雅黑" panose="020B0503020204020204" pitchFamily="34" charset="-122"/>
                  <a:ea typeface="微软雅黑" panose="020B0503020204020204" pitchFamily="34" charset="-122"/>
                </a:rPr>
                <a:t>。要采取不发通知、不打招呼、不听汇报、不用陪同和接待，直奔基层、直插现场，暗查暗访。特别是要深查地下油气管网这样的隐蔽致灾隐患。要</a:t>
              </a:r>
              <a:r>
                <a:rPr lang="zh-CN" altLang="en-US" dirty="0">
                  <a:solidFill>
                    <a:srgbClr val="FF0000"/>
                  </a:solidFill>
                  <a:latin typeface="微软雅黑" panose="020B0503020204020204" pitchFamily="34" charset="-122"/>
                  <a:ea typeface="微软雅黑" panose="020B0503020204020204" pitchFamily="34" charset="-122"/>
                </a:rPr>
                <a:t>加大隐患整改治理力度，建立安全检查工作责任制</a:t>
              </a:r>
              <a:r>
                <a:rPr lang="zh-CN" altLang="en-US" dirty="0">
                  <a:solidFill>
                    <a:schemeClr val="bg1"/>
                  </a:solidFill>
                  <a:latin typeface="微软雅黑" panose="020B0503020204020204" pitchFamily="34" charset="-122"/>
                  <a:ea typeface="微软雅黑" panose="020B0503020204020204" pitchFamily="34" charset="-122"/>
                </a:rPr>
                <a:t>，实行谁检查、谁签字、谁负责，做到不打折扣、不留死角、不走过场，务必见到成效。</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TextBox 5"/>
            <p:cNvSpPr txBox="1"/>
            <p:nvPr/>
          </p:nvSpPr>
          <p:spPr>
            <a:xfrm>
              <a:off x="7548" y="1883"/>
              <a:ext cx="4267" cy="2470"/>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chemeClr val="bg1"/>
                  </a:solidFill>
                  <a:latin typeface="微软雅黑" panose="020B0503020204020204" pitchFamily="34" charset="-122"/>
                  <a:ea typeface="微软雅黑" panose="020B0503020204020204" pitchFamily="34" charset="-122"/>
                </a:rPr>
                <a:t>要做到“一厂出事故，万厂受教育；</a:t>
              </a:r>
              <a:r>
                <a:rPr lang="zh-CN" altLang="en-US" dirty="0">
                  <a:solidFill>
                    <a:srgbClr val="FF0000"/>
                  </a:solidFill>
                  <a:latin typeface="微软雅黑" panose="020B0503020204020204" pitchFamily="34" charset="-122"/>
                  <a:ea typeface="微软雅黑" panose="020B0503020204020204" pitchFamily="34" charset="-122"/>
                </a:rPr>
                <a:t>一厂有隐患，全国受警示”</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0" name="TextBox 6"/>
            <p:cNvSpPr txBox="1"/>
            <p:nvPr/>
          </p:nvSpPr>
          <p:spPr>
            <a:xfrm>
              <a:off x="12911" y="5021"/>
              <a:ext cx="5909" cy="4215"/>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chemeClr val="bg1"/>
                  </a:solidFill>
                  <a:latin typeface="微软雅黑" panose="020B0503020204020204" pitchFamily="34" charset="-122"/>
                  <a:ea typeface="微软雅黑" panose="020B0503020204020204" pitchFamily="34" charset="-122"/>
                </a:rPr>
                <a:t>血的教训极其深刻，必须牢牢记取，各生产单位要</a:t>
              </a:r>
              <a:r>
                <a:rPr lang="zh-CN" altLang="en-US" dirty="0">
                  <a:solidFill>
                    <a:srgbClr val="FF0000"/>
                  </a:solidFill>
                  <a:latin typeface="微软雅黑" panose="020B0503020204020204" pitchFamily="34" charset="-122"/>
                  <a:ea typeface="微软雅黑" panose="020B0503020204020204" pitchFamily="34" charset="-122"/>
                </a:rPr>
                <a:t>强化安全生产第一意识，落实安全生产主体责任，加强安全生产基础能力建设，坚决遏制重特大安全生产事故的发生。</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1" name="Freeform 6"/>
            <p:cNvSpPr/>
            <p:nvPr/>
          </p:nvSpPr>
          <p:spPr bwMode="auto">
            <a:xfrm>
              <a:off x="897" y="3757"/>
              <a:ext cx="17482" cy="2203"/>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rgbClr val="08A810"/>
            </a:solidFill>
            <a:ln w="0">
              <a:solidFill>
                <a:srgbClr val="08A810"/>
              </a:solidFill>
              <a:prstDash val="solid"/>
              <a:round/>
            </a:ln>
            <a:effectLst>
              <a:outerShdw algn="tl" rotWithShape="0">
                <a:schemeClr val="bg1"/>
              </a:outerShdw>
            </a:effectLst>
          </p:spPr>
          <p:txBody>
            <a:bodyPr vert="horz" wrap="square" lIns="91456" tIns="45728" rIns="91456" bIns="45728" numCol="1" anchor="t" anchorCtr="0" compatLnSpc="1"/>
            <a:p>
              <a:endParaRPr lang="en-US">
                <a:latin typeface="微软雅黑" panose="020B0503020204020204" pitchFamily="34" charset="-122"/>
                <a:ea typeface="微软雅黑" panose="020B0503020204020204" pitchFamily="34" charset="-122"/>
              </a:endParaRPr>
            </a:p>
          </p:txBody>
        </p:sp>
        <p:sp>
          <p:nvSpPr>
            <p:cNvPr id="12" name="Freeform 7"/>
            <p:cNvSpPr/>
            <p:nvPr/>
          </p:nvSpPr>
          <p:spPr bwMode="auto">
            <a:xfrm>
              <a:off x="1841" y="4370"/>
              <a:ext cx="3243" cy="729"/>
            </a:xfrm>
            <a:custGeom>
              <a:avLst/>
              <a:gdLst>
                <a:gd name="T0" fmla="*/ 102 w 203"/>
                <a:gd name="T1" fmla="*/ 0 h 204"/>
                <a:gd name="T2" fmla="*/ 129 w 203"/>
                <a:gd name="T3" fmla="*/ 3 h 204"/>
                <a:gd name="T4" fmla="*/ 153 w 203"/>
                <a:gd name="T5" fmla="*/ 13 h 204"/>
                <a:gd name="T6" fmla="*/ 174 w 203"/>
                <a:gd name="T7" fmla="*/ 30 h 204"/>
                <a:gd name="T8" fmla="*/ 190 w 203"/>
                <a:gd name="T9" fmla="*/ 50 h 204"/>
                <a:gd name="T10" fmla="*/ 200 w 203"/>
                <a:gd name="T11" fmla="*/ 74 h 204"/>
                <a:gd name="T12" fmla="*/ 203 w 203"/>
                <a:gd name="T13" fmla="*/ 102 h 204"/>
                <a:gd name="T14" fmla="*/ 200 w 203"/>
                <a:gd name="T15" fmla="*/ 129 h 204"/>
                <a:gd name="T16" fmla="*/ 190 w 203"/>
                <a:gd name="T17" fmla="*/ 153 h 204"/>
                <a:gd name="T18" fmla="*/ 174 w 203"/>
                <a:gd name="T19" fmla="*/ 174 h 204"/>
                <a:gd name="T20" fmla="*/ 153 w 203"/>
                <a:gd name="T21" fmla="*/ 190 h 204"/>
                <a:gd name="T22" fmla="*/ 129 w 203"/>
                <a:gd name="T23" fmla="*/ 201 h 204"/>
                <a:gd name="T24" fmla="*/ 102 w 203"/>
                <a:gd name="T25" fmla="*/ 204 h 204"/>
                <a:gd name="T26" fmla="*/ 74 w 203"/>
                <a:gd name="T27" fmla="*/ 201 h 204"/>
                <a:gd name="T28" fmla="*/ 50 w 203"/>
                <a:gd name="T29" fmla="*/ 190 h 204"/>
                <a:gd name="T30" fmla="*/ 30 w 203"/>
                <a:gd name="T31" fmla="*/ 174 h 204"/>
                <a:gd name="T32" fmla="*/ 13 w 203"/>
                <a:gd name="T33" fmla="*/ 153 h 204"/>
                <a:gd name="T34" fmla="*/ 3 w 203"/>
                <a:gd name="T35" fmla="*/ 129 h 204"/>
                <a:gd name="T36" fmla="*/ 0 w 203"/>
                <a:gd name="T37" fmla="*/ 102 h 204"/>
                <a:gd name="T38" fmla="*/ 3 w 203"/>
                <a:gd name="T39" fmla="*/ 74 h 204"/>
                <a:gd name="T40" fmla="*/ 13 w 203"/>
                <a:gd name="T41" fmla="*/ 50 h 204"/>
                <a:gd name="T42" fmla="*/ 30 w 203"/>
                <a:gd name="T43" fmla="*/ 30 h 204"/>
                <a:gd name="T44" fmla="*/ 50 w 203"/>
                <a:gd name="T45" fmla="*/ 13 h 204"/>
                <a:gd name="T46" fmla="*/ 74 w 203"/>
                <a:gd name="T47" fmla="*/ 3 h 204"/>
                <a:gd name="T48" fmla="*/ 102 w 203"/>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4">
                  <a:moveTo>
                    <a:pt x="102" y="0"/>
                  </a:moveTo>
                  <a:lnTo>
                    <a:pt x="129" y="3"/>
                  </a:lnTo>
                  <a:lnTo>
                    <a:pt x="153" y="13"/>
                  </a:lnTo>
                  <a:lnTo>
                    <a:pt x="174" y="30"/>
                  </a:lnTo>
                  <a:lnTo>
                    <a:pt x="190" y="50"/>
                  </a:lnTo>
                  <a:lnTo>
                    <a:pt x="200" y="74"/>
                  </a:lnTo>
                  <a:lnTo>
                    <a:pt x="203" y="102"/>
                  </a:lnTo>
                  <a:lnTo>
                    <a:pt x="200" y="129"/>
                  </a:lnTo>
                  <a:lnTo>
                    <a:pt x="190" y="153"/>
                  </a:lnTo>
                  <a:lnTo>
                    <a:pt x="174" y="174"/>
                  </a:lnTo>
                  <a:lnTo>
                    <a:pt x="153" y="190"/>
                  </a:lnTo>
                  <a:lnTo>
                    <a:pt x="129" y="201"/>
                  </a:lnTo>
                  <a:lnTo>
                    <a:pt x="102" y="204"/>
                  </a:lnTo>
                  <a:lnTo>
                    <a:pt x="74" y="201"/>
                  </a:lnTo>
                  <a:lnTo>
                    <a:pt x="50" y="190"/>
                  </a:lnTo>
                  <a:lnTo>
                    <a:pt x="30" y="174"/>
                  </a:lnTo>
                  <a:lnTo>
                    <a:pt x="13" y="153"/>
                  </a:lnTo>
                  <a:lnTo>
                    <a:pt x="3" y="129"/>
                  </a:lnTo>
                  <a:lnTo>
                    <a:pt x="0" y="102"/>
                  </a:lnTo>
                  <a:lnTo>
                    <a:pt x="3" y="74"/>
                  </a:lnTo>
                  <a:lnTo>
                    <a:pt x="13" y="50"/>
                  </a:lnTo>
                  <a:lnTo>
                    <a:pt x="30" y="30"/>
                  </a:lnTo>
                  <a:lnTo>
                    <a:pt x="50" y="13"/>
                  </a:lnTo>
                  <a:lnTo>
                    <a:pt x="74" y="3"/>
                  </a:lnTo>
                  <a:lnTo>
                    <a:pt x="102" y="0"/>
                  </a:lnTo>
                  <a:close/>
                </a:path>
              </a:pathLst>
            </a:custGeom>
            <a:solidFill>
              <a:srgbClr val="08A810"/>
            </a:solidFill>
            <a:ln w="0">
              <a:noFill/>
              <a:prstDash val="solid"/>
              <a:round/>
            </a:ln>
          </p:spPr>
          <p:txBody>
            <a:bodyPr vert="horz" wrap="square" lIns="91456" tIns="45728" rIns="91456" bIns="45728" numCol="1" anchor="ctr" anchorCtr="1" compatLnSpc="1"/>
            <a:p>
              <a:r>
                <a:rPr lang="en-US" sz="1600" dirty="0">
                  <a:solidFill>
                    <a:schemeClr val="bg1"/>
                  </a:solidFill>
                  <a:latin typeface="微软雅黑" panose="020B0503020204020204" pitchFamily="34" charset="-122"/>
                  <a:ea typeface="微软雅黑" panose="020B0503020204020204" pitchFamily="34" charset="-122"/>
                </a:rPr>
                <a:t>2013</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11</a:t>
              </a:r>
              <a:r>
                <a:rPr lang="zh-CN" altLang="en-US" sz="1600" dirty="0">
                  <a:solidFill>
                    <a:schemeClr val="bg1"/>
                  </a:solidFill>
                  <a:latin typeface="微软雅黑" panose="020B0503020204020204" pitchFamily="34" charset="-122"/>
                  <a:ea typeface="微软雅黑" panose="020B0503020204020204" pitchFamily="34" charset="-122"/>
                </a:rPr>
                <a:t>月</a:t>
              </a:r>
              <a:r>
                <a:rPr lang="en-US" altLang="zh-CN" sz="1600" dirty="0">
                  <a:solidFill>
                    <a:schemeClr val="bg1"/>
                  </a:solidFill>
                  <a:latin typeface="微软雅黑" panose="020B0503020204020204" pitchFamily="34" charset="-122"/>
                  <a:ea typeface="微软雅黑" panose="020B0503020204020204" pitchFamily="34" charset="-122"/>
                </a:rPr>
                <a:t>24</a:t>
              </a:r>
              <a:r>
                <a:rPr lang="zh-CN" altLang="en-US" sz="1600" dirty="0">
                  <a:solidFill>
                    <a:schemeClr val="bg1"/>
                  </a:solidFill>
                  <a:latin typeface="微软雅黑" panose="020B0503020204020204" pitchFamily="34" charset="-122"/>
                  <a:ea typeface="微软雅黑" panose="020B0503020204020204" pitchFamily="34" charset="-122"/>
                </a:rPr>
                <a:t>日</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0" name="Freeform 8"/>
            <p:cNvSpPr/>
            <p:nvPr/>
          </p:nvSpPr>
          <p:spPr bwMode="auto">
            <a:xfrm>
              <a:off x="4399" y="2496"/>
              <a:ext cx="2852" cy="959"/>
            </a:xfrm>
            <a:custGeom>
              <a:avLst/>
              <a:gdLst>
                <a:gd name="T0" fmla="*/ 101 w 203"/>
                <a:gd name="T1" fmla="*/ 0 h 203"/>
                <a:gd name="T2" fmla="*/ 129 w 203"/>
                <a:gd name="T3" fmla="*/ 2 h 203"/>
                <a:gd name="T4" fmla="*/ 153 w 203"/>
                <a:gd name="T5" fmla="*/ 13 h 203"/>
                <a:gd name="T6" fmla="*/ 173 w 203"/>
                <a:gd name="T7" fmla="*/ 29 h 203"/>
                <a:gd name="T8" fmla="*/ 190 w 203"/>
                <a:gd name="T9" fmla="*/ 50 h 203"/>
                <a:gd name="T10" fmla="*/ 200 w 203"/>
                <a:gd name="T11" fmla="*/ 74 h 203"/>
                <a:gd name="T12" fmla="*/ 203 w 203"/>
                <a:gd name="T13" fmla="*/ 101 h 203"/>
                <a:gd name="T14" fmla="*/ 200 w 203"/>
                <a:gd name="T15" fmla="*/ 129 h 203"/>
                <a:gd name="T16" fmla="*/ 190 w 203"/>
                <a:gd name="T17" fmla="*/ 153 h 203"/>
                <a:gd name="T18" fmla="*/ 173 w 203"/>
                <a:gd name="T19" fmla="*/ 174 h 203"/>
                <a:gd name="T20" fmla="*/ 153 w 203"/>
                <a:gd name="T21" fmla="*/ 190 h 203"/>
                <a:gd name="T22" fmla="*/ 129 w 203"/>
                <a:gd name="T23" fmla="*/ 200 h 203"/>
                <a:gd name="T24" fmla="*/ 101 w 203"/>
                <a:gd name="T25" fmla="*/ 203 h 203"/>
                <a:gd name="T26" fmla="*/ 74 w 203"/>
                <a:gd name="T27" fmla="*/ 200 h 203"/>
                <a:gd name="T28" fmla="*/ 50 w 203"/>
                <a:gd name="T29" fmla="*/ 190 h 203"/>
                <a:gd name="T30" fmla="*/ 29 w 203"/>
                <a:gd name="T31" fmla="*/ 174 h 203"/>
                <a:gd name="T32" fmla="*/ 13 w 203"/>
                <a:gd name="T33" fmla="*/ 153 h 203"/>
                <a:gd name="T34" fmla="*/ 3 w 203"/>
                <a:gd name="T35" fmla="*/ 129 h 203"/>
                <a:gd name="T36" fmla="*/ 0 w 203"/>
                <a:gd name="T37" fmla="*/ 101 h 203"/>
                <a:gd name="T38" fmla="*/ 3 w 203"/>
                <a:gd name="T39" fmla="*/ 74 h 203"/>
                <a:gd name="T40" fmla="*/ 13 w 203"/>
                <a:gd name="T41" fmla="*/ 50 h 203"/>
                <a:gd name="T42" fmla="*/ 29 w 203"/>
                <a:gd name="T43" fmla="*/ 29 h 203"/>
                <a:gd name="T44" fmla="*/ 50 w 203"/>
                <a:gd name="T45" fmla="*/ 13 h 203"/>
                <a:gd name="T46" fmla="*/ 74 w 203"/>
                <a:gd name="T47" fmla="*/ 2 h 203"/>
                <a:gd name="T48" fmla="*/ 101 w 203"/>
                <a:gd name="T4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3">
                  <a:moveTo>
                    <a:pt x="101" y="0"/>
                  </a:moveTo>
                  <a:lnTo>
                    <a:pt x="129" y="2"/>
                  </a:lnTo>
                  <a:lnTo>
                    <a:pt x="153" y="13"/>
                  </a:lnTo>
                  <a:lnTo>
                    <a:pt x="173" y="29"/>
                  </a:lnTo>
                  <a:lnTo>
                    <a:pt x="190" y="50"/>
                  </a:lnTo>
                  <a:lnTo>
                    <a:pt x="200" y="74"/>
                  </a:lnTo>
                  <a:lnTo>
                    <a:pt x="203" y="101"/>
                  </a:lnTo>
                  <a:lnTo>
                    <a:pt x="200" y="129"/>
                  </a:lnTo>
                  <a:lnTo>
                    <a:pt x="190" y="153"/>
                  </a:lnTo>
                  <a:lnTo>
                    <a:pt x="173" y="174"/>
                  </a:lnTo>
                  <a:lnTo>
                    <a:pt x="153" y="190"/>
                  </a:lnTo>
                  <a:lnTo>
                    <a:pt x="129" y="200"/>
                  </a:lnTo>
                  <a:lnTo>
                    <a:pt x="101" y="203"/>
                  </a:lnTo>
                  <a:lnTo>
                    <a:pt x="74" y="200"/>
                  </a:lnTo>
                  <a:lnTo>
                    <a:pt x="50" y="190"/>
                  </a:lnTo>
                  <a:lnTo>
                    <a:pt x="29" y="174"/>
                  </a:lnTo>
                  <a:lnTo>
                    <a:pt x="13" y="153"/>
                  </a:lnTo>
                  <a:lnTo>
                    <a:pt x="3" y="129"/>
                  </a:lnTo>
                  <a:lnTo>
                    <a:pt x="0" y="101"/>
                  </a:lnTo>
                  <a:lnTo>
                    <a:pt x="3" y="74"/>
                  </a:lnTo>
                  <a:lnTo>
                    <a:pt x="13" y="50"/>
                  </a:lnTo>
                  <a:lnTo>
                    <a:pt x="29" y="29"/>
                  </a:lnTo>
                  <a:lnTo>
                    <a:pt x="50" y="13"/>
                  </a:lnTo>
                  <a:lnTo>
                    <a:pt x="74" y="2"/>
                  </a:lnTo>
                  <a:lnTo>
                    <a:pt x="101" y="0"/>
                  </a:lnTo>
                  <a:close/>
                </a:path>
              </a:pathLst>
            </a:custGeom>
            <a:solidFill>
              <a:srgbClr val="08A810"/>
            </a:solidFill>
            <a:ln w="0">
              <a:noFill/>
              <a:prstDash val="solid"/>
              <a:round/>
            </a:ln>
          </p:spPr>
          <p:txBody>
            <a:bodyPr vert="horz" wrap="square" lIns="91456" tIns="45728" rIns="91456" bIns="45728" numCol="1" anchor="ctr" anchorCtr="1" compatLnSpc="1"/>
            <a:p>
              <a:r>
                <a:rPr lang="en-US" sz="1600" dirty="0">
                  <a:solidFill>
                    <a:schemeClr val="bg1"/>
                  </a:solidFill>
                  <a:latin typeface="微软雅黑" panose="020B0503020204020204" pitchFamily="34" charset="-122"/>
                  <a:ea typeface="微软雅黑" panose="020B0503020204020204" pitchFamily="34" charset="-122"/>
                </a:rPr>
                <a:t>2013</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11</a:t>
              </a:r>
              <a:r>
                <a:rPr lang="zh-CN" altLang="en-US" sz="1600" dirty="0">
                  <a:solidFill>
                    <a:schemeClr val="bg1"/>
                  </a:solidFill>
                  <a:latin typeface="微软雅黑" panose="020B0503020204020204" pitchFamily="34" charset="-122"/>
                  <a:ea typeface="微软雅黑" panose="020B0503020204020204" pitchFamily="34" charset="-122"/>
                </a:rPr>
                <a:t>月</a:t>
              </a:r>
              <a:r>
                <a:rPr lang="en-US" altLang="zh-CN" sz="1600" dirty="0">
                  <a:solidFill>
                    <a:schemeClr val="bg1"/>
                  </a:solidFill>
                  <a:latin typeface="微软雅黑" panose="020B0503020204020204" pitchFamily="34" charset="-122"/>
                  <a:ea typeface="微软雅黑" panose="020B0503020204020204" pitchFamily="34" charset="-122"/>
                </a:rPr>
                <a:t>24</a:t>
              </a:r>
              <a:r>
                <a:rPr lang="zh-CN" altLang="en-US" sz="1600" dirty="0">
                  <a:solidFill>
                    <a:schemeClr val="bg1"/>
                  </a:solidFill>
                  <a:latin typeface="微软雅黑" panose="020B0503020204020204" pitchFamily="34" charset="-122"/>
                  <a:ea typeface="微软雅黑" panose="020B0503020204020204" pitchFamily="34" charset="-122"/>
                </a:rPr>
                <a:t>日</a:t>
              </a:r>
              <a:endParaRPr lang="en-US" sz="1600" dirty="0">
                <a:solidFill>
                  <a:schemeClr val="bg1"/>
                </a:solidFill>
                <a:latin typeface="微软雅黑" panose="020B0503020204020204" pitchFamily="34" charset="-122"/>
                <a:ea typeface="微软雅黑" panose="020B0503020204020204" pitchFamily="34" charset="-122"/>
              </a:endParaRPr>
            </a:p>
          </p:txBody>
        </p:sp>
      </p:grpSp>
      <p:sp>
        <p:nvSpPr>
          <p:cNvPr id="21" name="Freeform 11"/>
          <p:cNvSpPr/>
          <p:nvPr/>
        </p:nvSpPr>
        <p:spPr bwMode="auto">
          <a:xfrm>
            <a:off x="8912214" y="2585035"/>
            <a:ext cx="2411569" cy="424935"/>
          </a:xfrm>
          <a:custGeom>
            <a:avLst/>
            <a:gdLst>
              <a:gd name="T0" fmla="*/ 103 w 204"/>
              <a:gd name="T1" fmla="*/ 0 h 204"/>
              <a:gd name="T2" fmla="*/ 130 w 204"/>
              <a:gd name="T3" fmla="*/ 3 h 204"/>
              <a:gd name="T4" fmla="*/ 153 w 204"/>
              <a:gd name="T5" fmla="*/ 13 h 204"/>
              <a:gd name="T6" fmla="*/ 174 w 204"/>
              <a:gd name="T7" fmla="*/ 30 h 204"/>
              <a:gd name="T8" fmla="*/ 191 w 204"/>
              <a:gd name="T9" fmla="*/ 51 h 204"/>
              <a:gd name="T10" fmla="*/ 201 w 204"/>
              <a:gd name="T11" fmla="*/ 74 h 204"/>
              <a:gd name="T12" fmla="*/ 204 w 204"/>
              <a:gd name="T13" fmla="*/ 101 h 204"/>
              <a:gd name="T14" fmla="*/ 201 w 204"/>
              <a:gd name="T15" fmla="*/ 128 h 204"/>
              <a:gd name="T16" fmla="*/ 191 w 204"/>
              <a:gd name="T17" fmla="*/ 153 h 204"/>
              <a:gd name="T18" fmla="*/ 174 w 204"/>
              <a:gd name="T19" fmla="*/ 174 h 204"/>
              <a:gd name="T20" fmla="*/ 153 w 204"/>
              <a:gd name="T21" fmla="*/ 189 h 204"/>
              <a:gd name="T22" fmla="*/ 130 w 204"/>
              <a:gd name="T23" fmla="*/ 199 h 204"/>
              <a:gd name="T24" fmla="*/ 103 w 204"/>
              <a:gd name="T25" fmla="*/ 204 h 204"/>
              <a:gd name="T26" fmla="*/ 76 w 204"/>
              <a:gd name="T27" fmla="*/ 199 h 204"/>
              <a:gd name="T28" fmla="*/ 51 w 204"/>
              <a:gd name="T29" fmla="*/ 189 h 204"/>
              <a:gd name="T30" fmla="*/ 30 w 204"/>
              <a:gd name="T31" fmla="*/ 174 h 204"/>
              <a:gd name="T32" fmla="*/ 15 w 204"/>
              <a:gd name="T33" fmla="*/ 153 h 204"/>
              <a:gd name="T34" fmla="*/ 5 w 204"/>
              <a:gd name="T35" fmla="*/ 128 h 204"/>
              <a:gd name="T36" fmla="*/ 0 w 204"/>
              <a:gd name="T37" fmla="*/ 101 h 204"/>
              <a:gd name="T38" fmla="*/ 5 w 204"/>
              <a:gd name="T39" fmla="*/ 74 h 204"/>
              <a:gd name="T40" fmla="*/ 15 w 204"/>
              <a:gd name="T41" fmla="*/ 51 h 204"/>
              <a:gd name="T42" fmla="*/ 30 w 204"/>
              <a:gd name="T43" fmla="*/ 30 h 204"/>
              <a:gd name="T44" fmla="*/ 51 w 204"/>
              <a:gd name="T45" fmla="*/ 13 h 204"/>
              <a:gd name="T46" fmla="*/ 76 w 204"/>
              <a:gd name="T47" fmla="*/ 3 h 204"/>
              <a:gd name="T48" fmla="*/ 103 w 204"/>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04">
                <a:moveTo>
                  <a:pt x="103" y="0"/>
                </a:moveTo>
                <a:lnTo>
                  <a:pt x="130" y="3"/>
                </a:lnTo>
                <a:lnTo>
                  <a:pt x="153" y="13"/>
                </a:lnTo>
                <a:lnTo>
                  <a:pt x="174" y="30"/>
                </a:lnTo>
                <a:lnTo>
                  <a:pt x="191" y="51"/>
                </a:lnTo>
                <a:lnTo>
                  <a:pt x="201" y="74"/>
                </a:lnTo>
                <a:lnTo>
                  <a:pt x="204" y="101"/>
                </a:lnTo>
                <a:lnTo>
                  <a:pt x="201" y="128"/>
                </a:lnTo>
                <a:lnTo>
                  <a:pt x="191" y="153"/>
                </a:lnTo>
                <a:lnTo>
                  <a:pt x="174" y="174"/>
                </a:lnTo>
                <a:lnTo>
                  <a:pt x="153" y="189"/>
                </a:lnTo>
                <a:lnTo>
                  <a:pt x="130" y="199"/>
                </a:lnTo>
                <a:lnTo>
                  <a:pt x="103" y="204"/>
                </a:lnTo>
                <a:lnTo>
                  <a:pt x="76" y="199"/>
                </a:lnTo>
                <a:lnTo>
                  <a:pt x="51" y="189"/>
                </a:lnTo>
                <a:lnTo>
                  <a:pt x="30" y="174"/>
                </a:lnTo>
                <a:lnTo>
                  <a:pt x="15" y="153"/>
                </a:lnTo>
                <a:lnTo>
                  <a:pt x="5" y="128"/>
                </a:lnTo>
                <a:lnTo>
                  <a:pt x="0" y="101"/>
                </a:lnTo>
                <a:lnTo>
                  <a:pt x="5" y="74"/>
                </a:lnTo>
                <a:lnTo>
                  <a:pt x="15" y="51"/>
                </a:lnTo>
                <a:lnTo>
                  <a:pt x="30" y="30"/>
                </a:lnTo>
                <a:lnTo>
                  <a:pt x="51" y="13"/>
                </a:lnTo>
                <a:lnTo>
                  <a:pt x="76" y="3"/>
                </a:lnTo>
                <a:lnTo>
                  <a:pt x="103" y="0"/>
                </a:lnTo>
                <a:close/>
              </a:path>
            </a:pathLst>
          </a:custGeom>
          <a:solidFill>
            <a:srgbClr val="08A810"/>
          </a:solidFill>
          <a:ln w="0">
            <a:noFill/>
            <a:prstDash val="solid"/>
            <a:round/>
          </a:ln>
        </p:spPr>
        <p:txBody>
          <a:bodyPr vert="horz" wrap="square" lIns="91456" tIns="45728" rIns="91456" bIns="45728" numCol="1" anchor="ctr" anchorCtr="1" compatLnSpc="1"/>
          <a:p>
            <a:r>
              <a:rPr lang="en-US" sz="1600" dirty="0">
                <a:solidFill>
                  <a:schemeClr val="bg1"/>
                </a:solidFill>
                <a:latin typeface="微软雅黑" panose="020B0503020204020204" pitchFamily="34" charset="-122"/>
                <a:ea typeface="微软雅黑" panose="020B0503020204020204" pitchFamily="34" charset="-122"/>
              </a:rPr>
              <a:t>2015</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8</a:t>
            </a:r>
            <a:r>
              <a:rPr lang="zh-CN" altLang="en-US" sz="1600" dirty="0">
                <a:solidFill>
                  <a:schemeClr val="bg1"/>
                </a:solidFill>
                <a:latin typeface="微软雅黑" panose="020B0503020204020204" pitchFamily="34" charset="-122"/>
                <a:ea typeface="微软雅黑" panose="020B0503020204020204" pitchFamily="34" charset="-122"/>
              </a:rPr>
              <a:t>月</a:t>
            </a:r>
            <a:r>
              <a:rPr lang="en-US" altLang="zh-CN" sz="1600" dirty="0">
                <a:solidFill>
                  <a:schemeClr val="bg1"/>
                </a:solidFill>
                <a:latin typeface="微软雅黑" panose="020B0503020204020204" pitchFamily="34" charset="-122"/>
                <a:ea typeface="微软雅黑" panose="020B0503020204020204" pitchFamily="34" charset="-122"/>
              </a:rPr>
              <a:t>15</a:t>
            </a:r>
            <a:r>
              <a:rPr lang="zh-CN" altLang="en-US" sz="1600" dirty="0">
                <a:solidFill>
                  <a:schemeClr val="bg1"/>
                </a:solidFill>
                <a:latin typeface="微软雅黑" panose="020B0503020204020204" pitchFamily="34" charset="-122"/>
                <a:ea typeface="微软雅黑" panose="020B0503020204020204" pitchFamily="34" charset="-122"/>
              </a:rPr>
              <a:t>日</a:t>
            </a:r>
            <a:endParaRPr lang="en-US" sz="1600" dirty="0">
              <a:solidFill>
                <a:schemeClr val="bg1"/>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11430" y="184150"/>
            <a:ext cx="7033895" cy="521970"/>
            <a:chOff x="18" y="290"/>
            <a:chExt cx="11077" cy="822"/>
          </a:xfrm>
        </p:grpSpPr>
        <p:sp>
          <p:nvSpPr>
            <p:cNvPr id="2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4"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imgsa.baidu.com/timg?image&amp;quality=80&amp;size=b9999_10000&amp;sec=1590554806253&amp;di=f771c846501b636035d59cac2698bf95&amp;imgtype=0&amp;src=http%3A%2F%2Fwww.chinanews.com%2Fcr%2F2019%2F0302%2F2281260661.jpg"/>
          <p:cNvPicPr>
            <a:picLocks noChangeAspect="1" noChangeArrowheads="1"/>
          </p:cNvPicPr>
          <p:nvPr/>
        </p:nvPicPr>
        <p:blipFill>
          <a:blip r:embed="rId1" cstate="print"/>
          <a:srcRect/>
          <a:stretch>
            <a:fillRect/>
          </a:stretch>
        </p:blipFill>
        <p:spPr bwMode="auto">
          <a:xfrm>
            <a:off x="144916" y="1988770"/>
            <a:ext cx="4792651" cy="3195104"/>
          </a:xfrm>
          <a:prstGeom prst="rect">
            <a:avLst/>
          </a:prstGeom>
          <a:noFill/>
        </p:spPr>
      </p:pic>
      <p:sp>
        <p:nvSpPr>
          <p:cNvPr id="6" name="TextBox 25"/>
          <p:cNvSpPr>
            <a:spLocks noChangeArrowheads="1"/>
          </p:cNvSpPr>
          <p:nvPr/>
        </p:nvSpPr>
        <p:spPr bwMode="auto">
          <a:xfrm>
            <a:off x="5156837" y="1150593"/>
            <a:ext cx="6561158" cy="4869815"/>
          </a:xfrm>
          <a:prstGeom prst="rect">
            <a:avLst/>
          </a:prstGeom>
          <a:noFill/>
          <a:ln w="9525">
            <a:noFill/>
            <a:miter lim="800000"/>
          </a:ln>
        </p:spPr>
        <p:txBody>
          <a:bodyPr wrap="square" lIns="68585" tIns="34292" rIns="68585" bIns="34292">
            <a:spAutoFit/>
          </a:bodyPr>
          <a:p>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日，</a:t>
            </a:r>
            <a:r>
              <a:rPr lang="zh-CN" altLang="en-US" dirty="0">
                <a:solidFill>
                  <a:srgbClr val="FF0000"/>
                </a:solidFill>
                <a:latin typeface="微软雅黑" panose="020B0503020204020204" pitchFamily="34" charset="-122"/>
                <a:ea typeface="微软雅黑" panose="020B0503020204020204" pitchFamily="34" charset="-122"/>
              </a:rPr>
              <a:t>中共中央总书记、国家主席、中央军委主席习近平</a:t>
            </a:r>
            <a:r>
              <a:rPr lang="zh-CN" altLang="en-US" dirty="0">
                <a:latin typeface="微软雅黑" panose="020B0503020204020204" pitchFamily="34" charset="-122"/>
                <a:ea typeface="微软雅黑" panose="020B0503020204020204" pitchFamily="34" charset="-122"/>
              </a:rPr>
              <a:t>近日就安全生产作出重要指示强调，当前，全国正在复工复产，要</a:t>
            </a:r>
            <a:r>
              <a:rPr lang="zh-CN" altLang="en-US" dirty="0">
                <a:solidFill>
                  <a:srgbClr val="FF0000"/>
                </a:solidFill>
                <a:latin typeface="微软雅黑" panose="020B0503020204020204" pitchFamily="34" charset="-122"/>
                <a:ea typeface="微软雅黑" panose="020B0503020204020204" pitchFamily="34" charset="-122"/>
              </a:rPr>
              <a:t>加强安全生产监管，分区分类加强安全监管执法，强化企业主体责任落实，牢牢守住安全生产底线，切实维护人民群众生命财产安全。</a:t>
            </a:r>
            <a:endParaRPr lang="zh-CN" altLang="en-US" dirty="0">
              <a:solidFill>
                <a:srgbClr val="FF0000"/>
              </a:solidFill>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习近平强调，生命重于泰山。各级党委和政府务必把安全生产摆到重要位置，树牢安全发展理念，绝不能只重发展不顾安全，更不能将其视作无关痛痒的事，搞形式主义、官僚主义。</a:t>
            </a:r>
            <a:r>
              <a:rPr lang="zh-CN" altLang="en-US" dirty="0">
                <a:solidFill>
                  <a:srgbClr val="FF0000"/>
                </a:solidFill>
                <a:latin typeface="微软雅黑" panose="020B0503020204020204" pitchFamily="34" charset="-122"/>
                <a:ea typeface="微软雅黑" panose="020B0503020204020204" pitchFamily="34" charset="-122"/>
              </a:rPr>
              <a:t>要针对安全生产事故主要特点和突出问题，层层压实责任，狠抓整改落实，强化风险防控，从根本上消除事故隐患，有效遏制重特大事故发生。</a:t>
            </a:r>
            <a:endParaRPr lang="zh-CN" altLang="en-US" dirty="0">
              <a:solidFill>
                <a:srgbClr val="FF000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1430" y="184150"/>
            <a:ext cx="7033895" cy="521970"/>
            <a:chOff x="18" y="290"/>
            <a:chExt cx="11077" cy="822"/>
          </a:xfrm>
        </p:grpSpPr>
        <p:sp>
          <p:nvSpPr>
            <p:cNvPr id="1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4"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30" y="184150"/>
            <a:ext cx="7033895" cy="521970"/>
            <a:chOff x="18" y="290"/>
            <a:chExt cx="11077" cy="822"/>
          </a:xfrm>
        </p:grpSpPr>
        <p:sp>
          <p:nvSpPr>
            <p:cNvPr id="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pic>
        <p:nvPicPr>
          <p:cNvPr id="8" name="Picture 2" descr="https://timgsa.baidu.com/timg?image&amp;quality=80&amp;size=b9999_10000&amp;sec=1590554806253&amp;di=f771c846501b636035d59cac2698bf95&amp;imgtype=0&amp;src=http%3A%2F%2Fwww.chinanews.com%2Fcr%2F2019%2F0302%2F2281260661.jpg"/>
          <p:cNvPicPr>
            <a:picLocks noChangeAspect="1" noChangeArrowheads="1"/>
          </p:cNvPicPr>
          <p:nvPr/>
        </p:nvPicPr>
        <p:blipFill>
          <a:blip r:embed="rId1" cstate="print"/>
          <a:stretch>
            <a:fillRect/>
          </a:stretch>
        </p:blipFill>
        <p:spPr bwMode="auto">
          <a:xfrm>
            <a:off x="94596" y="2244053"/>
            <a:ext cx="4130852" cy="3113630"/>
          </a:xfrm>
          <a:prstGeom prst="rect">
            <a:avLst/>
          </a:prstGeom>
          <a:noFill/>
        </p:spPr>
      </p:pic>
      <p:sp>
        <p:nvSpPr>
          <p:cNvPr id="9" name="TextBox 25"/>
          <p:cNvSpPr>
            <a:spLocks noChangeArrowheads="1"/>
          </p:cNvSpPr>
          <p:nvPr/>
        </p:nvSpPr>
        <p:spPr bwMode="auto">
          <a:xfrm>
            <a:off x="4326640" y="1180924"/>
            <a:ext cx="7339843" cy="5239888"/>
          </a:xfrm>
          <a:prstGeom prst="rect">
            <a:avLst/>
          </a:prstGeom>
          <a:noFill/>
          <a:ln w="9525">
            <a:noFill/>
            <a:miter lim="800000"/>
          </a:ln>
        </p:spPr>
        <p:txBody>
          <a:bodyPr wrap="square" lIns="68573" tIns="34286" rIns="68573" bIns="34286">
            <a:spAutoFit/>
          </a:bodyPr>
          <a:p>
            <a:r>
              <a:rPr lang="zh-CN" altLang="en-US" sz="2400" dirty="0">
                <a:solidFill>
                  <a:srgbClr val="FF0000"/>
                </a:solidFill>
              </a:rPr>
              <a:t>中共中央政治局常委、国务院总理李克强</a:t>
            </a:r>
            <a:r>
              <a:rPr lang="zh-CN" altLang="en-US" sz="2400" dirty="0"/>
              <a:t>作出批示指出，当前，全国正处于统筹推进新冠肺炎疫情防控和复工复产的关键时期，安全生产意识和工作丝毫不能放松。各地区、各有关部门和各单位要坚持以习近平新时代中国特色社会主义思想为指导，认真贯彻落实党中央、国务院决策部署，</a:t>
            </a:r>
            <a:r>
              <a:rPr lang="zh-CN" altLang="en-US" sz="2400" dirty="0">
                <a:solidFill>
                  <a:srgbClr val="FF0000"/>
                </a:solidFill>
              </a:rPr>
              <a:t>树牢安全发展理念，层层压实责任，深入排查各领域各环节安全生产隐患，全面开展安全生产专项整治三年行动，坚持系统治理</a:t>
            </a:r>
            <a:r>
              <a:rPr lang="zh-CN" altLang="en-US" sz="2400" dirty="0"/>
              <a:t>、精准施策，扎实推进危险化学品、矿山、交通运输、工业园、</a:t>
            </a:r>
            <a:r>
              <a:rPr lang="zh-CN" altLang="en-US" sz="2400" dirty="0">
                <a:solidFill>
                  <a:srgbClr val="FF0000"/>
                </a:solidFill>
              </a:rPr>
              <a:t>城市建设</a:t>
            </a:r>
            <a:r>
              <a:rPr lang="zh-CN" altLang="en-US" sz="2400" dirty="0"/>
              <a:t>、危险废物等重点领域安全整治，确保见到实效；加快建立健全</a:t>
            </a:r>
            <a:r>
              <a:rPr lang="zh-CN" altLang="en-US" sz="2400" dirty="0">
                <a:solidFill>
                  <a:srgbClr val="FF0000"/>
                </a:solidFill>
              </a:rPr>
              <a:t>安全生产责任和管理制度体系、隐患排查治理和风险防控体系，</a:t>
            </a:r>
            <a:r>
              <a:rPr lang="zh-CN" altLang="en-US" sz="2400" dirty="0"/>
              <a:t>加强监管执法和安全服务，</a:t>
            </a:r>
            <a:r>
              <a:rPr lang="zh-CN" altLang="en-US" sz="2400" dirty="0">
                <a:solidFill>
                  <a:srgbClr val="FF0000"/>
                </a:solidFill>
              </a:rPr>
              <a:t>坚决遏制重特大事故发生，切实维护人民群众生命财产安全</a:t>
            </a:r>
            <a:r>
              <a:rPr lang="zh-CN" altLang="en-US" sz="2400" dirty="0"/>
              <a:t>。</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30" y="184150"/>
            <a:ext cx="7033895" cy="521970"/>
            <a:chOff x="18" y="290"/>
            <a:chExt cx="11077" cy="822"/>
          </a:xfrm>
        </p:grpSpPr>
        <p:sp>
          <p:nvSpPr>
            <p:cNvPr id="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300355" y="1725295"/>
            <a:ext cx="11207750" cy="3585210"/>
            <a:chOff x="473" y="2717"/>
            <a:chExt cx="17650" cy="5646"/>
          </a:xfrm>
        </p:grpSpPr>
        <p:sp>
          <p:nvSpPr>
            <p:cNvPr id="8" name="矩形 7"/>
            <p:cNvSpPr/>
            <p:nvPr/>
          </p:nvSpPr>
          <p:spPr>
            <a:xfrm>
              <a:off x="7385" y="2717"/>
              <a:ext cx="10739" cy="5647"/>
            </a:xfrm>
            <a:prstGeom prst="rect">
              <a:avLst/>
            </a:prstGeom>
          </p:spPr>
          <p:txBody>
            <a:bodyPr wrap="square" lIns="68571" tIns="34285" rIns="68571" bIns="34285">
              <a:spAutoFit/>
            </a:bodyPr>
            <a:p>
              <a:pPr indent="285750">
                <a:lnSpc>
                  <a:spcPct val="150000"/>
                </a:lnSpc>
                <a:spcBef>
                  <a:spcPts val="450"/>
                </a:spcBef>
                <a:spcAft>
                  <a:spcPts val="0"/>
                </a:spcAft>
              </a:pP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全</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国安全生产电视电话会议</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月</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10</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日在北京召开</a:t>
              </a:r>
              <a:endPar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285750">
                <a:lnSpc>
                  <a:spcPct val="150000"/>
                </a:lnSpc>
                <a:spcBef>
                  <a:spcPts val="450"/>
                </a:spcBef>
                <a:spcAft>
                  <a:spcPts val="0"/>
                </a:spcAft>
              </a:pP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会议</a:t>
              </a:r>
              <a:r>
                <a:rPr lang="zh-CN" altLang="zh-CN" sz="2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学习传达</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了习近平总书记重要指示和李克强总理批示要求；</a:t>
              </a:r>
              <a:endPar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285750">
                <a:lnSpc>
                  <a:spcPct val="150000"/>
                </a:lnSpc>
                <a:spcBef>
                  <a:spcPts val="450"/>
                </a:spcBef>
                <a:spcAft>
                  <a:spcPts val="0"/>
                </a:spcAft>
              </a:pPr>
              <a:r>
                <a:rPr lang="zh-CN" altLang="zh-CN" sz="2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通报</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了</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年</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以来的安全生产情况</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285750">
                <a:lnSpc>
                  <a:spcPct val="150000"/>
                </a:lnSpc>
                <a:spcBef>
                  <a:spcPts val="450"/>
                </a:spcBef>
                <a:spcAft>
                  <a:spcPts val="0"/>
                </a:spcAft>
              </a:pPr>
              <a:r>
                <a:rPr lang="zh-CN" altLang="en-US" sz="2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部署</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了</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复工复产安全防范工作、全国安全生产专项整治三年行动。</a:t>
              </a:r>
              <a:endPar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 name="Picture 2" descr="https://timgsa.baidu.com/timg?image&amp;quality=80&amp;size=b9999_10000&amp;sec=1587272358319&amp;di=d4c080a9dc7a81e6501572c3b551bc56&amp;imgtype=0&amp;src=http%3A%2F%2Fyjgl.gnzrmzf.gov.cn%2F__local%2FF%2F91%2F72%2F95C8DEB7234CB207DBE0D75BB1B_0549892E_37C2B.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3" y="2749"/>
              <a:ext cx="6627" cy="558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30" y="184150"/>
            <a:ext cx="7033895" cy="521970"/>
            <a:chOff x="18" y="290"/>
            <a:chExt cx="11077" cy="822"/>
          </a:xfrm>
        </p:grpSpPr>
        <p:sp>
          <p:nvSpPr>
            <p:cNvPr id="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565275" y="1112520"/>
            <a:ext cx="8733790" cy="4634865"/>
            <a:chOff x="3277" y="1698"/>
            <a:chExt cx="13754" cy="7299"/>
          </a:xfrm>
        </p:grpSpPr>
        <p:sp>
          <p:nvSpPr>
            <p:cNvPr id="153" name="矩形 152"/>
            <p:cNvSpPr/>
            <p:nvPr/>
          </p:nvSpPr>
          <p:spPr>
            <a:xfrm>
              <a:off x="3277" y="2981"/>
              <a:ext cx="13754" cy="6017"/>
            </a:xfrm>
            <a:prstGeom prst="rect">
              <a:avLst/>
            </a:prstGeom>
          </p:spPr>
          <p:txBody>
            <a:bodyPr wrap="square" lIns="68571" tIns="34285" rIns="68571" bIns="34285">
              <a:spAutoFit/>
            </a:bodyPr>
            <a:p>
              <a:pPr indent="285750" algn="just">
                <a:lnSpc>
                  <a:spcPct val="150000"/>
                </a:lnSpc>
                <a:spcBef>
                  <a:spcPts val="450"/>
                </a:spcBef>
                <a:spcAft>
                  <a:spcPts val="0"/>
                </a:spcAft>
              </a:pPr>
              <a:r>
                <a:rPr lang="zh-CN" altLang="zh-CN" sz="2200" b="1" dirty="0">
                  <a:latin typeface="微软雅黑" panose="020B0503020204020204" pitchFamily="34" charset="-122"/>
                  <a:ea typeface="微软雅黑" panose="020B0503020204020204" pitchFamily="34" charset="-122"/>
                </a:rPr>
                <a:t>一是</a:t>
              </a:r>
              <a:r>
                <a:rPr lang="zh-CN" altLang="zh-CN" sz="2200" dirty="0">
                  <a:latin typeface="微软雅黑" panose="020B0503020204020204" pitchFamily="34" charset="-122"/>
                  <a:ea typeface="微软雅黑" panose="020B0503020204020204" pitchFamily="34" charset="-122"/>
                </a:rPr>
                <a:t>集中复工复产带来的安全风险。</a:t>
              </a:r>
              <a:endParaRPr lang="en-US" altLang="zh-CN" sz="2200" dirty="0">
                <a:latin typeface="微软雅黑" panose="020B0503020204020204" pitchFamily="34" charset="-122"/>
                <a:ea typeface="微软雅黑" panose="020B0503020204020204" pitchFamily="34" charset="-122"/>
              </a:endParaRPr>
            </a:p>
            <a:p>
              <a:pPr indent="285750" algn="just">
                <a:lnSpc>
                  <a:spcPct val="150000"/>
                </a:lnSpc>
                <a:spcBef>
                  <a:spcPts val="450"/>
                </a:spcBef>
                <a:spcAft>
                  <a:spcPts val="0"/>
                </a:spcAft>
              </a:pPr>
              <a:r>
                <a:rPr lang="zh-CN" altLang="zh-CN" sz="2200" b="1" dirty="0">
                  <a:latin typeface="微软雅黑" panose="020B0503020204020204" pitchFamily="34" charset="-122"/>
                  <a:ea typeface="微软雅黑" panose="020B0503020204020204" pitchFamily="34" charset="-122"/>
                </a:rPr>
                <a:t>二是</a:t>
              </a:r>
              <a:r>
                <a:rPr lang="zh-CN" altLang="zh-CN" sz="2200" dirty="0">
                  <a:solidFill>
                    <a:srgbClr val="FF0000"/>
                  </a:solidFill>
                  <a:latin typeface="微软雅黑" panose="020B0503020204020204" pitchFamily="34" charset="-122"/>
                  <a:ea typeface="微软雅黑" panose="020B0503020204020204" pitchFamily="34" charset="-122"/>
                </a:rPr>
                <a:t>重点行业、重点城市、重点领域</a:t>
              </a:r>
              <a:r>
                <a:rPr lang="zh-CN" altLang="zh-CN" sz="2200" dirty="0">
                  <a:latin typeface="微软雅黑" panose="020B0503020204020204" pitchFamily="34" charset="-122"/>
                  <a:ea typeface="微软雅黑" panose="020B0503020204020204" pitchFamily="34" charset="-122"/>
                </a:rPr>
                <a:t>的安全风险；</a:t>
              </a:r>
              <a:endParaRPr lang="en-US" altLang="zh-CN" sz="2200" dirty="0">
                <a:latin typeface="微软雅黑" panose="020B0503020204020204" pitchFamily="34" charset="-122"/>
                <a:ea typeface="微软雅黑" panose="020B0503020204020204" pitchFamily="34" charset="-122"/>
              </a:endParaRPr>
            </a:p>
            <a:p>
              <a:pPr indent="285750" algn="just">
                <a:lnSpc>
                  <a:spcPct val="150000"/>
                </a:lnSpc>
                <a:spcBef>
                  <a:spcPts val="450"/>
                </a:spcBef>
                <a:spcAft>
                  <a:spcPts val="0"/>
                </a:spcAft>
              </a:pPr>
              <a:r>
                <a:rPr lang="zh-CN" altLang="zh-CN" sz="2200" b="1" dirty="0">
                  <a:latin typeface="微软雅黑" panose="020B0503020204020204" pitchFamily="34" charset="-122"/>
                  <a:ea typeface="微软雅黑" panose="020B0503020204020204" pitchFamily="34" charset="-122"/>
                </a:rPr>
                <a:t>三是</a:t>
              </a:r>
              <a:r>
                <a:rPr lang="zh-CN" altLang="zh-CN" sz="2200" dirty="0">
                  <a:solidFill>
                    <a:srgbClr val="FF0000"/>
                  </a:solidFill>
                  <a:latin typeface="微软雅黑" panose="020B0503020204020204" pitchFamily="34" charset="-122"/>
                  <a:ea typeface="微软雅黑" panose="020B0503020204020204" pitchFamily="34" charset="-122"/>
                </a:rPr>
                <a:t>安全监管存在盲区漏洞，监管责任不落实，监管行为流于形式</a:t>
              </a:r>
              <a:r>
                <a:rPr lang="zh-CN" altLang="zh-CN" sz="2200" dirty="0">
                  <a:latin typeface="微软雅黑" panose="020B0503020204020204" pitchFamily="34" charset="-122"/>
                  <a:ea typeface="微软雅黑" panose="020B0503020204020204" pitchFamily="34" charset="-122"/>
                </a:rPr>
                <a:t>；</a:t>
              </a:r>
              <a:endParaRPr lang="en-US" altLang="zh-CN" sz="2200" dirty="0">
                <a:latin typeface="微软雅黑" panose="020B0503020204020204" pitchFamily="34" charset="-122"/>
                <a:ea typeface="微软雅黑" panose="020B0503020204020204" pitchFamily="34" charset="-122"/>
              </a:endParaRPr>
            </a:p>
            <a:p>
              <a:pPr indent="285750" algn="just">
                <a:lnSpc>
                  <a:spcPct val="150000"/>
                </a:lnSpc>
                <a:spcBef>
                  <a:spcPts val="450"/>
                </a:spcBef>
                <a:spcAft>
                  <a:spcPts val="0"/>
                </a:spcAft>
              </a:pPr>
              <a:r>
                <a:rPr lang="zh-CN" altLang="zh-CN" sz="2200" b="1" dirty="0">
                  <a:latin typeface="微软雅黑" panose="020B0503020204020204" pitchFamily="34" charset="-122"/>
                  <a:ea typeface="微软雅黑" panose="020B0503020204020204" pitchFamily="34" charset="-122"/>
                </a:rPr>
                <a:t>四是</a:t>
              </a:r>
              <a:r>
                <a:rPr lang="zh-CN" altLang="zh-CN" sz="2200" dirty="0">
                  <a:latin typeface="微软雅黑" panose="020B0503020204020204" pitchFamily="34" charset="-122"/>
                  <a:ea typeface="微软雅黑" panose="020B0503020204020204" pitchFamily="34" charset="-122"/>
                </a:rPr>
                <a:t>经济下行对企业安全生产造成的长期影响；</a:t>
              </a:r>
              <a:endParaRPr lang="en-US" altLang="zh-CN" sz="2200" dirty="0">
                <a:latin typeface="微软雅黑" panose="020B0503020204020204" pitchFamily="34" charset="-122"/>
                <a:ea typeface="微软雅黑" panose="020B0503020204020204" pitchFamily="34" charset="-122"/>
              </a:endParaRPr>
            </a:p>
            <a:p>
              <a:pPr indent="285750" algn="just">
                <a:lnSpc>
                  <a:spcPct val="150000"/>
                </a:lnSpc>
                <a:spcBef>
                  <a:spcPts val="450"/>
                </a:spcBef>
                <a:spcAft>
                  <a:spcPts val="0"/>
                </a:spcAft>
              </a:pPr>
              <a:r>
                <a:rPr lang="zh-CN" altLang="zh-CN" sz="2200" b="1" dirty="0">
                  <a:latin typeface="微软雅黑" panose="020B0503020204020204" pitchFamily="34" charset="-122"/>
                  <a:ea typeface="微软雅黑" panose="020B0503020204020204" pitchFamily="34" charset="-122"/>
                </a:rPr>
                <a:t>五是</a:t>
              </a:r>
              <a:r>
                <a:rPr lang="zh-CN" altLang="zh-CN" sz="2200" dirty="0">
                  <a:latin typeface="微软雅黑" panose="020B0503020204020204" pitchFamily="34" charset="-122"/>
                  <a:ea typeface="微软雅黑" panose="020B0503020204020204" pitchFamily="34" charset="-122"/>
                </a:rPr>
                <a:t>一些单位和部门</a:t>
              </a:r>
              <a:r>
                <a:rPr lang="zh-CN" altLang="zh-CN" sz="2200" dirty="0">
                  <a:solidFill>
                    <a:srgbClr val="FF0000"/>
                  </a:solidFill>
                  <a:latin typeface="微软雅黑" panose="020B0503020204020204" pitchFamily="34" charset="-122"/>
                  <a:ea typeface="微软雅黑" panose="020B0503020204020204" pitchFamily="34" charset="-122"/>
                </a:rPr>
                <a:t>学习</a:t>
              </a:r>
              <a:r>
                <a:rPr lang="zh-CN" altLang="zh-CN" sz="2200" dirty="0">
                  <a:latin typeface="微软雅黑" panose="020B0503020204020204" pitchFamily="34" charset="-122"/>
                  <a:ea typeface="微软雅黑" panose="020B0503020204020204" pitchFamily="34" charset="-122"/>
                </a:rPr>
                <a:t>贯彻习近平总书记关于安全生产重要指示的精神</a:t>
              </a:r>
              <a:r>
                <a:rPr lang="zh-CN" altLang="zh-CN" sz="2200" dirty="0">
                  <a:solidFill>
                    <a:srgbClr val="FF0000"/>
                  </a:solidFill>
                  <a:latin typeface="微软雅黑" panose="020B0503020204020204" pitchFamily="34" charset="-122"/>
                  <a:ea typeface="微软雅黑" panose="020B0503020204020204" pitchFamily="34" charset="-122"/>
                </a:rPr>
                <a:t>没有入脑入心，安全发展理念不牢固，重生产、不重安全，安全生产工作抓得不实不严，流于表面，存在形式主义、官僚主义现象</a:t>
              </a:r>
              <a:r>
                <a:rPr lang="zh-CN" altLang="zh-CN" sz="2200" dirty="0">
                  <a:latin typeface="微软雅黑" panose="020B0503020204020204" pitchFamily="34" charset="-122"/>
                  <a:ea typeface="微软雅黑" panose="020B0503020204020204" pitchFamily="34" charset="-122"/>
                </a:rPr>
                <a:t>。</a:t>
              </a:r>
              <a:endParaRPr lang="zh-CN" altLang="zh-CN" sz="22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6" name="圆角矩形 155"/>
            <p:cNvSpPr/>
            <p:nvPr/>
          </p:nvSpPr>
          <p:spPr>
            <a:xfrm>
              <a:off x="5345" y="1698"/>
              <a:ext cx="9618" cy="850"/>
            </a:xfrm>
            <a:prstGeom prst="roundRect">
              <a:avLst/>
            </a:prstGeom>
            <a:solidFill>
              <a:srgbClr val="00ADE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p>
              <a:pPr algn="ctr"/>
              <a:r>
                <a:rPr lang="zh-CN" altLang="en-US" sz="2400" b="1" kern="100" dirty="0">
                  <a:latin typeface="微软雅黑" panose="020B0503020204020204" pitchFamily="34" charset="-122"/>
                  <a:ea typeface="微软雅黑" panose="020B0503020204020204" pitchFamily="34" charset="-122"/>
                  <a:cs typeface="Times New Roman" panose="02020603050405020304" pitchFamily="18" charset="0"/>
                </a:rPr>
                <a:t>会议要求要高度警觉以下几个方面的问题</a:t>
              </a:r>
              <a:endParaRPr lang="zh-CN" altLang="en-US" sz="2400" dirty="0">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30" y="184150"/>
            <a:ext cx="7033895" cy="521970"/>
            <a:chOff x="18" y="290"/>
            <a:chExt cx="11077" cy="822"/>
          </a:xfrm>
        </p:grpSpPr>
        <p:sp>
          <p:nvSpPr>
            <p:cNvPr id="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371600" y="957580"/>
            <a:ext cx="9707880" cy="5359400"/>
            <a:chOff x="2612" y="1847"/>
            <a:chExt cx="15288" cy="8440"/>
          </a:xfrm>
        </p:grpSpPr>
        <p:sp>
          <p:nvSpPr>
            <p:cNvPr id="5" name="圆角矩形 4"/>
            <p:cNvSpPr/>
            <p:nvPr/>
          </p:nvSpPr>
          <p:spPr>
            <a:xfrm>
              <a:off x="5861" y="1847"/>
              <a:ext cx="8792" cy="850"/>
            </a:xfrm>
            <a:prstGeom prst="roundRect">
              <a:avLst/>
            </a:prstGeom>
            <a:solidFill>
              <a:srgbClr val="00ADE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p>
              <a:pPr algn="ctr"/>
              <a:r>
                <a:rPr lang="zh-CN" altLang="en-US" sz="2400" b="1" dirty="0">
                  <a:latin typeface="微软雅黑" panose="020B0503020204020204" pitchFamily="34" charset="-122"/>
                  <a:ea typeface="微软雅黑" panose="020B0503020204020204" pitchFamily="34" charset="-122"/>
                </a:rPr>
                <a:t>针对上述问题，会议强调四项工作</a:t>
              </a:r>
              <a:endParaRPr lang="zh-CN" altLang="en-US" sz="2400" b="1" dirty="0">
                <a:latin typeface="微软雅黑" panose="020B0503020204020204" pitchFamily="34" charset="-122"/>
                <a:ea typeface="微软雅黑" panose="020B0503020204020204" pitchFamily="34" charset="-122"/>
              </a:endParaRPr>
            </a:p>
          </p:txBody>
        </p:sp>
        <p:sp>
          <p:nvSpPr>
            <p:cNvPr id="6" name="矩形 5"/>
            <p:cNvSpPr/>
            <p:nvPr/>
          </p:nvSpPr>
          <p:spPr>
            <a:xfrm>
              <a:off x="2612" y="2897"/>
              <a:ext cx="15288" cy="7391"/>
            </a:xfrm>
            <a:prstGeom prst="rect">
              <a:avLst/>
            </a:prstGeom>
          </p:spPr>
          <p:txBody>
            <a:bodyPr wrap="square" lIns="68571" tIns="34285" rIns="68571" bIns="34285">
              <a:spAutoFit/>
            </a:bodyPr>
            <a:p>
              <a:pPr indent="285750" algn="just">
                <a:lnSpc>
                  <a:spcPct val="150000"/>
                </a:lnSpc>
                <a:spcBef>
                  <a:spcPts val="450"/>
                </a:spcBef>
                <a:spcAft>
                  <a:spcPts val="0"/>
                </a:spcAft>
              </a:pPr>
              <a:r>
                <a:rPr lang="zh-CN" altLang="en-US" sz="2400" b="1" dirty="0">
                  <a:latin typeface="微软雅黑" panose="020B0503020204020204" pitchFamily="34" charset="-122"/>
                  <a:ea typeface="微软雅黑" panose="020B0503020204020204" pitchFamily="34" charset="-122"/>
                </a:rPr>
                <a:t>一是</a:t>
              </a:r>
              <a:r>
                <a:rPr lang="zh-CN" altLang="en-US" sz="2400" dirty="0">
                  <a:latin typeface="微软雅黑" panose="020B0503020204020204" pitchFamily="34" charset="-122"/>
                  <a:ea typeface="微软雅黑" panose="020B0503020204020204" pitchFamily="34" charset="-122"/>
                </a:rPr>
                <a:t>要认真贯彻落实习近平总书记强调的“</a:t>
              </a:r>
              <a:r>
                <a:rPr lang="zh-CN" altLang="en-US" sz="2400" dirty="0">
                  <a:solidFill>
                    <a:srgbClr val="FF0000"/>
                  </a:solidFill>
                  <a:latin typeface="微软雅黑" panose="020B0503020204020204" pitchFamily="34" charset="-122"/>
                  <a:ea typeface="微软雅黑" panose="020B0503020204020204" pitchFamily="34" charset="-122"/>
                </a:rPr>
                <a:t>党政同责、一岗双责、齐抓共管、失职追责</a:t>
              </a:r>
              <a:r>
                <a:rPr lang="zh-CN" altLang="en-US" sz="2400" dirty="0">
                  <a:latin typeface="微软雅黑" panose="020B0503020204020204" pitchFamily="34" charset="-122"/>
                  <a:ea typeface="微软雅黑" panose="020B0503020204020204" pitchFamily="34" charset="-122"/>
                </a:rPr>
                <a:t>”和“三个必须”的要求。</a:t>
              </a:r>
              <a:endParaRPr lang="en-US" altLang="zh-CN" sz="2400" dirty="0">
                <a:latin typeface="微软雅黑" panose="020B0503020204020204" pitchFamily="34" charset="-122"/>
                <a:ea typeface="微软雅黑" panose="020B0503020204020204" pitchFamily="34" charset="-122"/>
              </a:endParaRPr>
            </a:p>
            <a:p>
              <a:pPr indent="285750" algn="just">
                <a:lnSpc>
                  <a:spcPct val="150000"/>
                </a:lnSpc>
                <a:spcBef>
                  <a:spcPts val="450"/>
                </a:spcBef>
                <a:spcAft>
                  <a:spcPts val="0"/>
                </a:spcAft>
              </a:pPr>
              <a:r>
                <a:rPr lang="zh-CN" altLang="en-US" sz="2400" b="1" dirty="0">
                  <a:latin typeface="微软雅黑" panose="020B0503020204020204" pitchFamily="34" charset="-122"/>
                  <a:ea typeface="微软雅黑" panose="020B0503020204020204" pitchFamily="34" charset="-122"/>
                </a:rPr>
                <a:t>二是</a:t>
              </a:r>
              <a:r>
                <a:rPr lang="zh-CN" altLang="en-US" sz="2400" dirty="0">
                  <a:latin typeface="微软雅黑" panose="020B0503020204020204" pitchFamily="34" charset="-122"/>
                  <a:ea typeface="微软雅黑" panose="020B0503020204020204" pitchFamily="34" charset="-122"/>
                </a:rPr>
                <a:t>严格落实企业主体责任，建立健全安全生产责任制，建立以</a:t>
              </a:r>
              <a:r>
                <a:rPr lang="zh-CN" altLang="en-US" sz="2400" dirty="0">
                  <a:solidFill>
                    <a:srgbClr val="FF0000"/>
                  </a:solidFill>
                  <a:latin typeface="微软雅黑" panose="020B0503020204020204" pitchFamily="34" charset="-122"/>
                  <a:ea typeface="微软雅黑" panose="020B0503020204020204" pitchFamily="34" charset="-122"/>
                </a:rPr>
                <a:t>风险分级管控和隐患排查整治为重点</a:t>
              </a:r>
              <a:r>
                <a:rPr lang="zh-CN" altLang="en-US" sz="2400" dirty="0">
                  <a:latin typeface="微软雅黑" panose="020B0503020204020204" pitchFamily="34" charset="-122"/>
                  <a:ea typeface="微软雅黑" panose="020B0503020204020204" pitchFamily="34" charset="-122"/>
                </a:rPr>
                <a:t>的安全预防控制体系，提升基础保障能力，加强安全生产智能化建设。</a:t>
              </a:r>
              <a:endParaRPr lang="en-US" altLang="zh-CN" sz="2400" dirty="0">
                <a:latin typeface="微软雅黑" panose="020B0503020204020204" pitchFamily="34" charset="-122"/>
                <a:ea typeface="微软雅黑" panose="020B0503020204020204" pitchFamily="34" charset="-122"/>
              </a:endParaRPr>
            </a:p>
            <a:p>
              <a:pPr indent="285750" algn="just">
                <a:lnSpc>
                  <a:spcPct val="150000"/>
                </a:lnSpc>
                <a:spcBef>
                  <a:spcPts val="450"/>
                </a:spcBef>
                <a:spcAft>
                  <a:spcPts val="0"/>
                </a:spcAft>
              </a:pPr>
              <a:r>
                <a:rPr lang="zh-CN" altLang="en-US" sz="2400" b="1" dirty="0">
                  <a:latin typeface="微软雅黑" panose="020B0503020204020204" pitchFamily="34" charset="-122"/>
                  <a:ea typeface="微软雅黑" panose="020B0503020204020204" pitchFamily="34" charset="-122"/>
                </a:rPr>
                <a:t>三是</a:t>
              </a:r>
              <a:r>
                <a:rPr lang="zh-CN" altLang="en-US" sz="2400" dirty="0">
                  <a:latin typeface="微软雅黑" panose="020B0503020204020204" pitchFamily="34" charset="-122"/>
                  <a:ea typeface="微软雅黑" panose="020B0503020204020204" pitchFamily="34" charset="-122"/>
                </a:rPr>
                <a:t>要在抓好疫情防控和复工复产各项工作的同时，</a:t>
              </a:r>
              <a:r>
                <a:rPr lang="zh-CN" altLang="en-US" sz="2400" dirty="0">
                  <a:solidFill>
                    <a:srgbClr val="FF0000"/>
                  </a:solidFill>
                  <a:latin typeface="微软雅黑" panose="020B0503020204020204" pitchFamily="34" charset="-122"/>
                  <a:ea typeface="微软雅黑" panose="020B0503020204020204" pitchFamily="34" charset="-122"/>
                </a:rPr>
                <a:t>严抓安全生产</a:t>
              </a:r>
              <a:r>
                <a:rPr lang="zh-CN" altLang="en-US" sz="2400" dirty="0">
                  <a:latin typeface="微软雅黑" panose="020B0503020204020204" pitchFamily="34" charset="-122"/>
                  <a:ea typeface="微软雅黑" panose="020B0503020204020204" pitchFamily="34" charset="-122"/>
                </a:rPr>
                <a:t>，确保不发生重特大事故。</a:t>
              </a:r>
              <a:endParaRPr lang="en-US" altLang="zh-CN" sz="2400" dirty="0">
                <a:latin typeface="微软雅黑" panose="020B0503020204020204" pitchFamily="34" charset="-122"/>
                <a:ea typeface="微软雅黑" panose="020B0503020204020204" pitchFamily="34" charset="-122"/>
              </a:endParaRPr>
            </a:p>
            <a:p>
              <a:pPr indent="285750" algn="just">
                <a:lnSpc>
                  <a:spcPct val="150000"/>
                </a:lnSpc>
                <a:spcBef>
                  <a:spcPts val="450"/>
                </a:spcBef>
                <a:spcAft>
                  <a:spcPts val="0"/>
                </a:spcAft>
              </a:pPr>
              <a:r>
                <a:rPr lang="zh-CN" altLang="en-US" sz="2400" b="1" dirty="0">
                  <a:latin typeface="微软雅黑" panose="020B0503020204020204" pitchFamily="34" charset="-122"/>
                  <a:ea typeface="微软雅黑" panose="020B0503020204020204" pitchFamily="34" charset="-122"/>
                </a:rPr>
                <a:t>四是</a:t>
              </a:r>
              <a:r>
                <a:rPr lang="zh-CN" altLang="en-US" sz="2400" dirty="0">
                  <a:latin typeface="微软雅黑" panose="020B0503020204020204" pitchFamily="34" charset="-122"/>
                  <a:ea typeface="微软雅黑" panose="020B0503020204020204" pitchFamily="34" charset="-122"/>
                </a:rPr>
                <a:t>要全面推进</a:t>
              </a:r>
              <a:r>
                <a:rPr lang="zh-CN" altLang="en-US" sz="2400" dirty="0">
                  <a:solidFill>
                    <a:srgbClr val="FF0000"/>
                  </a:solidFill>
                  <a:latin typeface="微软雅黑" panose="020B0503020204020204" pitchFamily="34" charset="-122"/>
                  <a:ea typeface="微软雅黑" panose="020B0503020204020204" pitchFamily="34" charset="-122"/>
                </a:rPr>
                <a:t>安全生产三年专项整治行动</a:t>
              </a:r>
              <a:r>
                <a:rPr lang="zh-CN" altLang="en-US" sz="2400" dirty="0">
                  <a:latin typeface="微软雅黑" panose="020B0503020204020204" pitchFamily="34" charset="-122"/>
                  <a:ea typeface="微软雅黑" panose="020B0503020204020204" pitchFamily="34" charset="-122"/>
                </a:rPr>
                <a:t>。</a:t>
              </a:r>
              <a:endPar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transition spd="slow" advTm="0">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30" y="184150"/>
            <a:ext cx="7033895" cy="521970"/>
            <a:chOff x="18" y="290"/>
            <a:chExt cx="11077" cy="822"/>
          </a:xfrm>
        </p:grpSpPr>
        <p:sp>
          <p:nvSpPr>
            <p:cNvPr id="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
        <p:nvSpPr>
          <p:cNvPr id="5" name="圆角矩形 4"/>
          <p:cNvSpPr/>
          <p:nvPr/>
        </p:nvSpPr>
        <p:spPr>
          <a:xfrm>
            <a:off x="4255202" y="1351158"/>
            <a:ext cx="7458578" cy="4550334"/>
          </a:xfrm>
          <a:prstGeom prst="roundRect">
            <a:avLst/>
          </a:prstGeom>
          <a:solidFill>
            <a:srgbClr val="00ADE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p>
            <a:pPr indent="431800">
              <a:lnSpc>
                <a:spcPct val="150000"/>
              </a:lnSpc>
            </a:pPr>
            <a:r>
              <a:rPr lang="en-US" altLang="zh-CN" sz="2200" b="1" dirty="0">
                <a:latin typeface="微软雅黑" panose="020B0503020204020204" pitchFamily="34" charset="-122"/>
                <a:ea typeface="微软雅黑" panose="020B0503020204020204" pitchFamily="34" charset="-122"/>
              </a:rPr>
              <a:t>《</a:t>
            </a:r>
            <a:r>
              <a:rPr lang="zh-CN" altLang="en-US" sz="2200" b="1" dirty="0">
                <a:latin typeface="微软雅黑" panose="020B0503020204020204" pitchFamily="34" charset="-122"/>
                <a:ea typeface="微软雅黑" panose="020B0503020204020204" pitchFamily="34" charset="-122"/>
              </a:rPr>
              <a:t>全国安全生产专项整治三年行动计划</a:t>
            </a:r>
            <a:r>
              <a:rPr lang="en-US" altLang="zh-CN" sz="2200" b="1" dirty="0">
                <a:latin typeface="微软雅黑" panose="020B0503020204020204" pitchFamily="34" charset="-122"/>
                <a:ea typeface="微软雅黑" panose="020B0503020204020204" pitchFamily="34" charset="-122"/>
              </a:rPr>
              <a:t>》</a:t>
            </a:r>
            <a:r>
              <a:rPr lang="zh-CN" altLang="en-US" sz="2200" b="1" dirty="0">
                <a:latin typeface="微软雅黑" panose="020B0503020204020204" pitchFamily="34" charset="-122"/>
                <a:ea typeface="微软雅黑" panose="020B0503020204020204" pitchFamily="34" charset="-122"/>
              </a:rPr>
              <a:t>专项整治活动：经习近平总书记亲自批准，在全国范围内开展的重大活动，是安全生产领域的一项重大政治任务。</a:t>
            </a:r>
            <a:endParaRPr lang="en-US" altLang="zh-CN" sz="2200" b="1" dirty="0">
              <a:latin typeface="微软雅黑" panose="020B0503020204020204" pitchFamily="34" charset="-122"/>
              <a:ea typeface="微软雅黑" panose="020B0503020204020204" pitchFamily="34" charset="-122"/>
            </a:endParaRPr>
          </a:p>
          <a:p>
            <a:pPr indent="431800">
              <a:lnSpc>
                <a:spcPct val="150000"/>
              </a:lnSpc>
            </a:pPr>
            <a:r>
              <a:rPr lang="zh-CN" altLang="en-US" sz="2200" b="1" dirty="0">
                <a:solidFill>
                  <a:srgbClr val="FF0000"/>
                </a:solidFill>
                <a:latin typeface="微软雅黑" panose="020B0503020204020204" pitchFamily="34" charset="-122"/>
                <a:ea typeface="微软雅黑" panose="020B0503020204020204" pitchFamily="34" charset="-122"/>
              </a:rPr>
              <a:t>既管当前也管长远</a:t>
            </a:r>
            <a:r>
              <a:rPr lang="zh-CN" altLang="en-US" sz="2200" b="1" dirty="0">
                <a:latin typeface="微软雅黑" panose="020B0503020204020204" pitchFamily="34" charset="-122"/>
                <a:ea typeface="微软雅黑" panose="020B0503020204020204" pitchFamily="34" charset="-122"/>
              </a:rPr>
              <a:t>，各地区、各部门、各单位，要认真贯彻落实习近平总书记的重要指示精神和李克强总理的批示要求，切实把三年专项整治作为解决安全生产重点难点问题的攻坚行动，抓紧组织实施，切实保证落实。</a:t>
            </a:r>
            <a:endParaRPr lang="zh-CN" altLang="en-US" sz="2200" b="1" dirty="0">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1" cstate="print"/>
          <a:stretch>
            <a:fillRect/>
          </a:stretch>
        </p:blipFill>
        <p:spPr bwMode="auto">
          <a:xfrm>
            <a:off x="539940" y="1211689"/>
            <a:ext cx="3417204" cy="4829273"/>
          </a:xfrm>
          <a:prstGeom prst="rect">
            <a:avLst/>
          </a:prstGeom>
          <a:noFill/>
          <a:ln w="9525">
            <a:solidFill>
              <a:srgbClr val="C00000"/>
            </a:solidFill>
            <a:miter lim="800000"/>
            <a:headEnd/>
            <a:tailEnd/>
          </a:ln>
          <a:effectLst/>
        </p:spPr>
      </p:pic>
    </p:spTree>
  </p:cSld>
  <p:clrMapOvr>
    <a:masterClrMapping/>
  </p:clrMapOvr>
  <p:transition spd="slow" advTm="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30" y="184150"/>
            <a:ext cx="7033895" cy="521970"/>
            <a:chOff x="18" y="290"/>
            <a:chExt cx="11077" cy="822"/>
          </a:xfrm>
        </p:grpSpPr>
        <p:sp>
          <p:nvSpPr>
            <p:cNvPr id="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330835" y="1069340"/>
            <a:ext cx="11004550" cy="4359910"/>
            <a:chOff x="521" y="1684"/>
            <a:chExt cx="17330" cy="6866"/>
          </a:xfrm>
        </p:grpSpPr>
        <p:sp>
          <p:nvSpPr>
            <p:cNvPr id="8" name="圆角矩形 7"/>
            <p:cNvSpPr/>
            <p:nvPr/>
          </p:nvSpPr>
          <p:spPr>
            <a:xfrm>
              <a:off x="4573" y="1684"/>
              <a:ext cx="11515" cy="850"/>
            </a:xfrm>
            <a:prstGeom prst="roundRect">
              <a:avLst/>
            </a:prstGeom>
            <a:solidFill>
              <a:srgbClr val="00ADE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p>
              <a:pPr algn="ctr"/>
              <a:r>
                <a:rPr lang="zh-CN" altLang="en-US" sz="2400" b="1" dirty="0">
                  <a:latin typeface="微软雅黑" panose="020B0503020204020204" pitchFamily="34" charset="-122"/>
                  <a:ea typeface="微软雅黑" panose="020B0503020204020204" pitchFamily="34" charset="-122"/>
                </a:rPr>
                <a:t>专题部署</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全国安全生产专项整治三年行动计划</a:t>
              </a:r>
              <a:r>
                <a:rPr lang="en-US" altLang="zh-CN"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
          <p:nvSpPr>
            <p:cNvPr id="9" name="圆角矩形 8"/>
            <p:cNvSpPr/>
            <p:nvPr/>
          </p:nvSpPr>
          <p:spPr>
            <a:xfrm>
              <a:off x="521" y="3625"/>
              <a:ext cx="3228" cy="3228"/>
            </a:xfrm>
            <a:prstGeom prst="roundRect">
              <a:avLst/>
            </a:prstGeom>
            <a:solidFill>
              <a:srgbClr val="00ADEA"/>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p>
              <a:pPr algn="ctr">
                <a:lnSpc>
                  <a:spcPct val="150000"/>
                </a:lnSpc>
              </a:pPr>
              <a:r>
                <a:rPr lang="zh-CN" altLang="zh-CN" sz="2200" dirty="0">
                  <a:latin typeface="微软雅黑" panose="020B0503020204020204" pitchFamily="34" charset="-122"/>
                  <a:ea typeface="微软雅黑" panose="020B0503020204020204" pitchFamily="34" charset="-122"/>
                </a:rPr>
                <a:t>《全国安全生产专项整治三年行动计划》</a:t>
              </a:r>
              <a:endParaRPr lang="en-US" altLang="zh-CN" sz="2200" dirty="0">
                <a:latin typeface="微软雅黑" panose="020B0503020204020204" pitchFamily="34" charset="-122"/>
                <a:ea typeface="微软雅黑" panose="020B0503020204020204" pitchFamily="34" charset="-122"/>
              </a:endParaRPr>
            </a:p>
          </p:txBody>
        </p:sp>
        <p:sp>
          <p:nvSpPr>
            <p:cNvPr id="10" name="左大括号 9"/>
            <p:cNvSpPr/>
            <p:nvPr/>
          </p:nvSpPr>
          <p:spPr>
            <a:xfrm>
              <a:off x="4194" y="3756"/>
              <a:ext cx="225" cy="3847"/>
            </a:xfrm>
            <a:prstGeom prst="leftBrace">
              <a:avLst/>
            </a:prstGeom>
            <a:ln w="57150">
              <a:solidFill>
                <a:srgbClr val="00ADEA"/>
              </a:solidFill>
            </a:ln>
          </p:spPr>
          <p:style>
            <a:lnRef idx="1">
              <a:schemeClr val="accent1"/>
            </a:lnRef>
            <a:fillRef idx="0">
              <a:schemeClr val="accent1"/>
            </a:fillRef>
            <a:effectRef idx="0">
              <a:schemeClr val="accent1"/>
            </a:effectRef>
            <a:fontRef idx="minor">
              <a:schemeClr val="tx1"/>
            </a:fontRef>
          </p:style>
          <p:txBody>
            <a:bodyPr lIns="68571" tIns="34285" rIns="68571" bIns="34285" rtlCol="0" anchor="ctr"/>
            <a:p>
              <a:pPr algn="ctr"/>
              <a:endParaRPr lang="zh-CN" altLang="en-US"/>
            </a:p>
          </p:txBody>
        </p:sp>
        <p:sp>
          <p:nvSpPr>
            <p:cNvPr id="11" name="矩形 10"/>
            <p:cNvSpPr/>
            <p:nvPr/>
          </p:nvSpPr>
          <p:spPr>
            <a:xfrm>
              <a:off x="4848" y="3382"/>
              <a:ext cx="2442" cy="691"/>
            </a:xfrm>
            <a:prstGeom prst="rect">
              <a:avLst/>
            </a:prstGeom>
          </p:spPr>
          <p:txBody>
            <a:bodyPr wrap="none" lIns="68571" tIns="34285" rIns="68571" bIns="34285">
              <a:spAutoFit/>
            </a:bodyPr>
            <a:p>
              <a:r>
                <a:rPr lang="en-US" altLang="zh-CN" sz="2400" dirty="0">
                  <a:latin typeface="微软雅黑" panose="020B0503020204020204" pitchFamily="34" charset="-122"/>
                  <a:ea typeface="微软雅黑" panose="020B0503020204020204" pitchFamily="34" charset="-122"/>
                </a:rPr>
                <a:t>1</a:t>
              </a:r>
              <a:r>
                <a:rPr lang="zh-CN" altLang="zh-CN" sz="2400" dirty="0">
                  <a:latin typeface="微软雅黑" panose="020B0503020204020204" pitchFamily="34" charset="-122"/>
                  <a:ea typeface="微软雅黑" panose="020B0503020204020204" pitchFamily="34" charset="-122"/>
                </a:rPr>
                <a:t>个总方案</a:t>
              </a:r>
              <a:endParaRPr lang="zh-CN" altLang="en-US" sz="2400" dirty="0"/>
            </a:p>
          </p:txBody>
        </p:sp>
        <p:sp>
          <p:nvSpPr>
            <p:cNvPr id="12" name="矩形 11"/>
            <p:cNvSpPr/>
            <p:nvPr/>
          </p:nvSpPr>
          <p:spPr>
            <a:xfrm>
              <a:off x="4848" y="5335"/>
              <a:ext cx="2927" cy="691"/>
            </a:xfrm>
            <a:prstGeom prst="rect">
              <a:avLst/>
            </a:prstGeom>
          </p:spPr>
          <p:txBody>
            <a:bodyPr wrap="none" lIns="68571" tIns="34285" rIns="68571" bIns="34285">
              <a:spAutoFit/>
            </a:bodyPr>
            <a:p>
              <a:r>
                <a:rPr lang="en-US" altLang="zh-CN" sz="2400" dirty="0">
                  <a:latin typeface="微软雅黑" panose="020B0503020204020204" pitchFamily="34" charset="-122"/>
                  <a:ea typeface="微软雅黑" panose="020B0503020204020204" pitchFamily="34" charset="-122"/>
                </a:rPr>
                <a:t>2</a:t>
              </a:r>
              <a:r>
                <a:rPr lang="zh-CN" altLang="zh-CN" sz="2400" dirty="0">
                  <a:latin typeface="微软雅黑" panose="020B0503020204020204" pitchFamily="34" charset="-122"/>
                  <a:ea typeface="微软雅黑" panose="020B0503020204020204" pitchFamily="34" charset="-122"/>
                </a:rPr>
                <a:t>个专项方案</a:t>
              </a:r>
              <a:endParaRPr lang="zh-CN" altLang="en-US" sz="2400" dirty="0"/>
            </a:p>
          </p:txBody>
        </p:sp>
        <p:sp>
          <p:nvSpPr>
            <p:cNvPr id="13" name="左大括号 12"/>
            <p:cNvSpPr/>
            <p:nvPr/>
          </p:nvSpPr>
          <p:spPr>
            <a:xfrm>
              <a:off x="8212" y="4618"/>
              <a:ext cx="304" cy="1830"/>
            </a:xfrm>
            <a:prstGeom prst="leftBrace">
              <a:avLst/>
            </a:prstGeom>
            <a:ln w="28575">
              <a:solidFill>
                <a:srgbClr val="00ADEA"/>
              </a:solidFill>
            </a:ln>
          </p:spPr>
          <p:style>
            <a:lnRef idx="1">
              <a:schemeClr val="accent1"/>
            </a:lnRef>
            <a:fillRef idx="0">
              <a:schemeClr val="accent1"/>
            </a:fillRef>
            <a:effectRef idx="0">
              <a:schemeClr val="accent1"/>
            </a:effectRef>
            <a:fontRef idx="minor">
              <a:schemeClr val="tx1"/>
            </a:fontRef>
          </p:style>
          <p:txBody>
            <a:bodyPr lIns="68571" tIns="34285" rIns="68571" bIns="34285" rtlCol="0" anchor="ctr"/>
            <a:p>
              <a:pPr algn="ctr"/>
              <a:endParaRPr lang="zh-CN" altLang="en-US"/>
            </a:p>
          </p:txBody>
        </p:sp>
        <p:sp>
          <p:nvSpPr>
            <p:cNvPr id="14" name="矩形 13"/>
            <p:cNvSpPr/>
            <p:nvPr/>
          </p:nvSpPr>
          <p:spPr>
            <a:xfrm>
              <a:off x="8761" y="4000"/>
              <a:ext cx="8097" cy="1272"/>
            </a:xfrm>
            <a:prstGeom prst="rect">
              <a:avLst/>
            </a:prstGeom>
          </p:spPr>
          <p:txBody>
            <a:bodyPr wrap="square" lIns="68571" tIns="34285" rIns="68571" bIns="34285">
              <a:spAutoFit/>
            </a:bodyPr>
            <a:p>
              <a:r>
                <a:rPr lang="zh-CN" altLang="zh-CN" sz="2400" dirty="0">
                  <a:latin typeface="微软雅黑" panose="020B0503020204020204" pitchFamily="34" charset="-122"/>
                  <a:ea typeface="微软雅黑" panose="020B0503020204020204" pitchFamily="34" charset="-122"/>
                </a:rPr>
                <a:t>学习宣传贯彻习近平总书记关于安全生产重要论述专题</a:t>
              </a:r>
              <a:endParaRPr lang="zh-CN" altLang="en-US" sz="2400" dirty="0"/>
            </a:p>
          </p:txBody>
        </p:sp>
        <p:sp>
          <p:nvSpPr>
            <p:cNvPr id="15" name="矩形 14"/>
            <p:cNvSpPr/>
            <p:nvPr/>
          </p:nvSpPr>
          <p:spPr>
            <a:xfrm>
              <a:off x="8761" y="6108"/>
              <a:ext cx="7004" cy="691"/>
            </a:xfrm>
            <a:prstGeom prst="rect">
              <a:avLst/>
            </a:prstGeom>
          </p:spPr>
          <p:txBody>
            <a:bodyPr wrap="none" lIns="68571" tIns="34285" rIns="68571" bIns="34285">
              <a:spAutoFit/>
            </a:bodyPr>
            <a:p>
              <a:r>
                <a:rPr lang="zh-CN" altLang="zh-CN" sz="2400" dirty="0">
                  <a:latin typeface="微软雅黑" panose="020B0503020204020204" pitchFamily="34" charset="-122"/>
                  <a:ea typeface="微软雅黑" panose="020B0503020204020204" pitchFamily="34" charset="-122"/>
                </a:rPr>
                <a:t>落实</a:t>
              </a:r>
              <a:r>
                <a:rPr lang="zh-CN" altLang="zh-CN" sz="2400" dirty="0">
                  <a:solidFill>
                    <a:srgbClr val="FF0000"/>
                  </a:solidFill>
                  <a:latin typeface="微软雅黑" panose="020B0503020204020204" pitchFamily="34" charset="-122"/>
                  <a:ea typeface="微软雅黑" panose="020B0503020204020204" pitchFamily="34" charset="-122"/>
                </a:rPr>
                <a:t>企业安全生产主体责任</a:t>
              </a:r>
              <a:r>
                <a:rPr lang="zh-CN" altLang="zh-CN" sz="2400" dirty="0">
                  <a:latin typeface="微软雅黑" panose="020B0503020204020204" pitchFamily="34" charset="-122"/>
                  <a:ea typeface="微软雅黑" panose="020B0503020204020204" pitchFamily="34" charset="-122"/>
                </a:rPr>
                <a:t>专题</a:t>
              </a:r>
              <a:endParaRPr lang="zh-CN" altLang="en-US" sz="2400" dirty="0"/>
            </a:p>
          </p:txBody>
        </p:sp>
        <p:sp>
          <p:nvSpPr>
            <p:cNvPr id="16" name="矩形 15"/>
            <p:cNvSpPr/>
            <p:nvPr/>
          </p:nvSpPr>
          <p:spPr>
            <a:xfrm>
              <a:off x="4848" y="7278"/>
              <a:ext cx="2927" cy="1272"/>
            </a:xfrm>
            <a:prstGeom prst="rect">
              <a:avLst/>
            </a:prstGeom>
          </p:spPr>
          <p:txBody>
            <a:bodyPr wrap="none" lIns="68571" tIns="34285" rIns="68571" bIns="34285">
              <a:spAutoFit/>
            </a:bodyPr>
            <a:p>
              <a:r>
                <a:rPr lang="en-US" altLang="zh-CN" sz="2400" dirty="0">
                  <a:latin typeface="微软雅黑" panose="020B0503020204020204" pitchFamily="34" charset="-122"/>
                  <a:ea typeface="微软雅黑" panose="020B0503020204020204" pitchFamily="34" charset="-122"/>
                </a:rPr>
                <a:t>9</a:t>
              </a:r>
              <a:r>
                <a:rPr lang="zh-CN" altLang="zh-CN" sz="2400" dirty="0">
                  <a:latin typeface="微软雅黑" panose="020B0503020204020204" pitchFamily="34" charset="-122"/>
                  <a:ea typeface="微软雅黑" panose="020B0503020204020204" pitchFamily="34" charset="-122"/>
                </a:rPr>
                <a:t>个专项整治</a:t>
              </a:r>
              <a:endParaRPr lang="en-US" altLang="zh-CN" sz="2400" dirty="0">
                <a:latin typeface="微软雅黑" panose="020B0503020204020204" pitchFamily="34" charset="-122"/>
                <a:ea typeface="微软雅黑" panose="020B0503020204020204" pitchFamily="34" charset="-122"/>
              </a:endParaRPr>
            </a:p>
            <a:p>
              <a:r>
                <a:rPr lang="zh-CN" altLang="zh-CN" sz="2400" dirty="0">
                  <a:latin typeface="微软雅黑" panose="020B0503020204020204" pitchFamily="34" charset="-122"/>
                  <a:ea typeface="微软雅黑" panose="020B0503020204020204" pitchFamily="34" charset="-122"/>
                </a:rPr>
                <a:t>实施方案</a:t>
              </a:r>
              <a:endParaRPr lang="zh-CN" altLang="en-US" sz="2400" dirty="0"/>
            </a:p>
          </p:txBody>
        </p:sp>
        <p:sp>
          <p:nvSpPr>
            <p:cNvPr id="17" name="矩形 16"/>
            <p:cNvSpPr/>
            <p:nvPr/>
          </p:nvSpPr>
          <p:spPr>
            <a:xfrm>
              <a:off x="8895" y="7245"/>
              <a:ext cx="8956" cy="1272"/>
            </a:xfrm>
            <a:prstGeom prst="rect">
              <a:avLst/>
            </a:prstGeom>
          </p:spPr>
          <p:txBody>
            <a:bodyPr wrap="square" lIns="68571" tIns="34285" rIns="68571" bIns="34285">
              <a:spAutoFit/>
            </a:bodyPr>
            <a:p>
              <a:r>
                <a:rPr lang="zh-CN" altLang="zh-CN" sz="2400" dirty="0">
                  <a:latin typeface="微软雅黑" panose="020B0503020204020204" pitchFamily="34" charset="-122"/>
                  <a:ea typeface="微软雅黑" panose="020B0503020204020204" pitchFamily="34" charset="-122"/>
                </a:rPr>
                <a:t>（包括危险化学品、煤矿、非煤矿山、消防、交通运输、</a:t>
              </a:r>
              <a:r>
                <a:rPr lang="zh-CN" altLang="zh-CN" sz="2400" dirty="0">
                  <a:solidFill>
                    <a:srgbClr val="FF0000"/>
                  </a:solidFill>
                  <a:latin typeface="微软雅黑" panose="020B0503020204020204" pitchFamily="34" charset="-122"/>
                  <a:ea typeface="微软雅黑" panose="020B0503020204020204" pitchFamily="34" charset="-122"/>
                </a:rPr>
                <a:t>城市建设</a:t>
              </a:r>
              <a:r>
                <a:rPr lang="zh-CN" altLang="zh-CN" sz="2400" dirty="0">
                  <a:latin typeface="微软雅黑" panose="020B0503020204020204" pitchFamily="34" charset="-122"/>
                  <a:ea typeface="微软雅黑" panose="020B0503020204020204" pitchFamily="34" charset="-122"/>
                </a:rPr>
                <a:t>等）</a:t>
              </a:r>
              <a:endParaRPr lang="zh-CN" altLang="en-US" sz="2400" dirty="0"/>
            </a:p>
          </p:txBody>
        </p:sp>
      </p:grpSp>
    </p:spTree>
  </p:cSld>
  <p:clrMapOvr>
    <a:masterClrMapping/>
  </p:clrMapOvr>
  <p:transition spd="slow" advTm="0">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30" y="184150"/>
            <a:ext cx="7033895" cy="521970"/>
            <a:chOff x="18" y="290"/>
            <a:chExt cx="11077" cy="822"/>
          </a:xfrm>
        </p:grpSpPr>
        <p:sp>
          <p:nvSpPr>
            <p:cNvPr id="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
        <p:nvSpPr>
          <p:cNvPr id="5" name="圆角矩形 4"/>
          <p:cNvSpPr/>
          <p:nvPr/>
        </p:nvSpPr>
        <p:spPr>
          <a:xfrm>
            <a:off x="867102" y="1119350"/>
            <a:ext cx="10657490" cy="5202621"/>
          </a:xfrm>
          <a:prstGeom prst="roundRect">
            <a:avLst/>
          </a:prstGeom>
          <a:solidFill>
            <a:srgbClr val="00ADE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p>
            <a:pPr indent="431800">
              <a:lnSpc>
                <a:spcPct val="150000"/>
              </a:lnSpc>
            </a:pPr>
            <a:r>
              <a:rPr lang="zh-CN" altLang="en-US" sz="2400" dirty="0">
                <a:latin typeface="微软雅黑" panose="020B0503020204020204" pitchFamily="34" charset="-122"/>
                <a:ea typeface="微软雅黑" panose="020B0503020204020204" pitchFamily="34" charset="-122"/>
              </a:rPr>
              <a:t>三年行动计划的主要任务</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indent="431800">
              <a:lnSpc>
                <a:spcPct val="150000"/>
              </a:lnSpc>
            </a:pPr>
            <a:r>
              <a:rPr lang="zh-CN" altLang="en-US" sz="2400" dirty="0">
                <a:latin typeface="微软雅黑" panose="020B0503020204020204" pitchFamily="34" charset="-122"/>
                <a:ea typeface="微软雅黑" panose="020B0503020204020204" pitchFamily="34" charset="-122"/>
              </a:rPr>
              <a:t>完善和落实安全生产责任和管理制度</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健全落实党政同责、一岗双责、齐抓共管、失职追责的安全生产责任制，强化党委政府领导责任、部门监管责任和企业主体责任</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indent="431800">
              <a:lnSpc>
                <a:spcPct val="150000"/>
              </a:lnSpc>
            </a:pPr>
            <a:r>
              <a:rPr lang="zh-CN" altLang="en-US" sz="2400" dirty="0">
                <a:latin typeface="微软雅黑" panose="020B0503020204020204" pitchFamily="34" charset="-122"/>
                <a:ea typeface="微软雅黑" panose="020B0503020204020204" pitchFamily="34" charset="-122"/>
              </a:rPr>
              <a:t>建立公共安全隐患排查和安全预防控制体系，推进安全生产由企业被动接受监管向主动加强管理转变、安全风险管控由政府推动为主向企业自主开展转变、隐患排查治理由部门行政执法为主向企业日常自查自纠转变</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indent="431800">
              <a:lnSpc>
                <a:spcPct val="150000"/>
              </a:lnSpc>
            </a:pPr>
            <a:r>
              <a:rPr lang="zh-CN" altLang="en-US" sz="2400" dirty="0">
                <a:latin typeface="微软雅黑" panose="020B0503020204020204" pitchFamily="34" charset="-122"/>
                <a:ea typeface="微软雅黑" panose="020B0503020204020204" pitchFamily="34" charset="-122"/>
              </a:rPr>
              <a:t>完善安全生产体制机制法制，大力推动科技创新，持续加强基础建设，全面提升本质安全水平。</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0320" y="24313"/>
            <a:ext cx="11922760" cy="6811027"/>
            <a:chOff x="-113" y="550"/>
            <a:chExt cx="18776" cy="10473"/>
          </a:xfrm>
        </p:grpSpPr>
        <p:sp>
          <p:nvSpPr>
            <p:cNvPr id="2" name="矩形 1"/>
            <p:cNvSpPr/>
            <p:nvPr/>
          </p:nvSpPr>
          <p:spPr>
            <a:xfrm>
              <a:off x="-113" y="550"/>
              <a:ext cx="5227" cy="104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0" name="矩形 69"/>
            <p:cNvSpPr/>
            <p:nvPr/>
          </p:nvSpPr>
          <p:spPr bwMode="auto">
            <a:xfrm>
              <a:off x="9473" y="588"/>
              <a:ext cx="9087" cy="660"/>
            </a:xfrm>
            <a:prstGeom prst="rect">
              <a:avLst/>
            </a:prstGeom>
          </p:spPr>
          <p:txBody>
            <a:bodyPr wrap="square" lIns="121960" tIns="60980" rIns="121960" bIns="60980">
              <a:spAutoFit/>
            </a:bodyPr>
            <a:lstStyle/>
            <a:p>
              <a:pPr algn="ctr" fontAlgn="auto">
                <a:spcBef>
                  <a:spcPts val="0"/>
                </a:spcBef>
                <a:spcAft>
                  <a:spcPts val="0"/>
                </a:spcAft>
                <a:defRPr/>
              </a:pP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   </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产值指标完成情况</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74" name="矩形 73"/>
            <p:cNvSpPr/>
            <p:nvPr/>
          </p:nvSpPr>
          <p:spPr bwMode="auto">
            <a:xfrm>
              <a:off x="9510" y="1476"/>
              <a:ext cx="9011" cy="660"/>
            </a:xfrm>
            <a:prstGeom prst="rect">
              <a:avLst/>
            </a:prstGeom>
          </p:spPr>
          <p:txBody>
            <a:bodyPr wrap="square" lIns="121960" tIns="60980" rIns="121960" bIns="60980">
              <a:spAutoFit/>
            </a:bodyPr>
            <a:lstStyle/>
            <a:p>
              <a:pPr algn="ctr" fontAlgn="auto">
                <a:spcBef>
                  <a:spcPts val="0"/>
                </a:spcBef>
                <a:spcAft>
                  <a:spcPts val="0"/>
                </a:spcAft>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项目策划工作开展情况</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78" name="矩形 77"/>
            <p:cNvSpPr/>
            <p:nvPr/>
          </p:nvSpPr>
          <p:spPr bwMode="auto">
            <a:xfrm>
              <a:off x="9574" y="2351"/>
              <a:ext cx="8943" cy="663"/>
            </a:xfrm>
            <a:prstGeom prst="rect">
              <a:avLst/>
            </a:prstGeom>
          </p:spPr>
          <p:txBody>
            <a:bodyPr wrap="square" lIns="121960" tIns="60980" rIns="121960" bIns="60980">
              <a:spAutoFit/>
            </a:bodyPr>
            <a:lstStyle/>
            <a:p>
              <a:pPr algn="ctr" fontAlgn="auto">
                <a:spcBef>
                  <a:spcPts val="0"/>
                </a:spcBef>
                <a:spcAft>
                  <a:spcPts val="0"/>
                </a:spcAft>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基础设施营销体系建设情况</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87" name="TextBox 86"/>
            <p:cNvSpPr txBox="1"/>
            <p:nvPr/>
          </p:nvSpPr>
          <p:spPr>
            <a:xfrm>
              <a:off x="533" y="3495"/>
              <a:ext cx="4420" cy="1321"/>
            </a:xfrm>
            <a:prstGeom prst="rect">
              <a:avLst/>
            </a:prstGeom>
            <a:noFill/>
          </p:spPr>
          <p:txBody>
            <a:bodyPr lIns="121880" tIns="60938" rIns="121880" bIns="60938">
              <a:spAutoFit/>
            </a:bodyPr>
            <a:lstStyle/>
            <a:p>
              <a:pPr algn="l" fontAlgn="auto">
                <a:spcBef>
                  <a:spcPts val="0"/>
                </a:spcBef>
                <a:spcAft>
                  <a:spcPts val="0"/>
                </a:spcAft>
                <a:defRPr/>
              </a:pPr>
              <a:r>
                <a:rPr lang="zh-CN" altLang="en-US" sz="4800" b="1" spc="200" dirty="0">
                  <a:solidFill>
                    <a:schemeClr val="bg1"/>
                  </a:solidFill>
                  <a:latin typeface="微软雅黑" panose="020B0503020204020204" pitchFamily="34" charset="-122"/>
                  <a:ea typeface="微软雅黑" panose="020B0503020204020204" pitchFamily="34" charset="-122"/>
                </a:rPr>
                <a:t>目录</a:t>
              </a:r>
              <a:endParaRPr lang="zh-CN" altLang="en-US" sz="4800" b="1" spc="200" dirty="0">
                <a:solidFill>
                  <a:schemeClr val="bg1"/>
                </a:solidFill>
                <a:latin typeface="微软雅黑" panose="020B0503020204020204" pitchFamily="34" charset="-122"/>
                <a:ea typeface="微软雅黑" panose="020B0503020204020204" pitchFamily="34" charset="-122"/>
              </a:endParaRPr>
            </a:p>
          </p:txBody>
        </p:sp>
        <p:sp>
          <p:nvSpPr>
            <p:cNvPr id="3" name="下箭头 2"/>
            <p:cNvSpPr/>
            <p:nvPr/>
          </p:nvSpPr>
          <p:spPr>
            <a:xfrm rot="16200000">
              <a:off x="5936" y="4921"/>
              <a:ext cx="907" cy="107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anchor="ctr"/>
            <a:lstStyle/>
            <a:p>
              <a:pPr algn="ctr" fontAlgn="auto">
                <a:spcBef>
                  <a:spcPts val="0"/>
                </a:spcBef>
                <a:spcAft>
                  <a:spcPts val="0"/>
                </a:spcAft>
                <a:defRPr/>
              </a:pPr>
              <a:endParaRPr lang="zh-CN" altLang="en-US"/>
            </a:p>
          </p:txBody>
        </p:sp>
        <p:sp>
          <p:nvSpPr>
            <p:cNvPr id="32" name="矩形 31"/>
            <p:cNvSpPr/>
            <p:nvPr/>
          </p:nvSpPr>
          <p:spPr bwMode="auto">
            <a:xfrm>
              <a:off x="9606" y="4889"/>
              <a:ext cx="8901" cy="660"/>
            </a:xfrm>
            <a:prstGeom prst="rect">
              <a:avLst/>
            </a:prstGeom>
          </p:spPr>
          <p:txBody>
            <a:bodyPr wrap="square" lIns="121960" tIns="60980" rIns="121960" bIns="60980">
              <a:spAutoFit/>
            </a:bodyPr>
            <a:lstStyle/>
            <a:p>
              <a:pPr algn="ctr" fontAlgn="auto">
                <a:spcBef>
                  <a:spcPts val="0"/>
                </a:spcBef>
                <a:spcAft>
                  <a:spcPts val="0"/>
                </a:spcAft>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采购招标管理及执行情况</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36" name="矩形 35"/>
            <p:cNvSpPr/>
            <p:nvPr/>
          </p:nvSpPr>
          <p:spPr bwMode="auto">
            <a:xfrm>
              <a:off x="9741" y="5814"/>
              <a:ext cx="8922" cy="660"/>
            </a:xfrm>
            <a:prstGeom prst="rect">
              <a:avLst/>
            </a:prstGeom>
          </p:spPr>
          <p:txBody>
            <a:bodyPr wrap="square" lIns="121960" tIns="60980" rIns="121960" bIns="60980">
              <a:spAutoFit/>
            </a:bodyPr>
            <a:lstStyle/>
            <a:p>
              <a:pPr algn="ctr" fontAlgn="auto">
                <a:spcBef>
                  <a:spcPts val="0"/>
                </a:spcBef>
                <a:spcAft>
                  <a:spcPts val="0"/>
                </a:spcAft>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如何对在施项目进行有效的管理</a:t>
              </a:r>
              <a:endPar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grpSp>
      <p:grpSp>
        <p:nvGrpSpPr>
          <p:cNvPr id="52" name="组合 27"/>
          <p:cNvGrpSpPr/>
          <p:nvPr/>
        </p:nvGrpSpPr>
        <p:grpSpPr bwMode="auto">
          <a:xfrm flipH="1">
            <a:off x="4955061" y="252748"/>
            <a:ext cx="6574155" cy="1241425"/>
            <a:chOff x="6601643" y="1988840"/>
            <a:chExt cx="4104654" cy="525357"/>
          </a:xfrm>
        </p:grpSpPr>
        <p:sp>
          <p:nvSpPr>
            <p:cNvPr id="53" name="圆角矩形 28"/>
            <p:cNvSpPr/>
            <p:nvPr/>
          </p:nvSpPr>
          <p:spPr>
            <a:xfrm>
              <a:off x="6601643" y="2221824"/>
              <a:ext cx="4104654" cy="29237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8390" fontAlgn="auto">
                <a:lnSpc>
                  <a:spcPts val="2400"/>
                </a:lnSpc>
                <a:spcBef>
                  <a:spcPts val="0"/>
                </a:spcBef>
                <a:spcAft>
                  <a:spcPts val="0"/>
                </a:spcAft>
                <a:defRPr/>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安全生产形势分析</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4" name="圆角矩形 29"/>
            <p:cNvSpPr/>
            <p:nvPr/>
          </p:nvSpPr>
          <p:spPr>
            <a:xfrm>
              <a:off x="9481998" y="1988840"/>
              <a:ext cx="1008223" cy="338325"/>
            </a:xfrm>
            <a:prstGeom prst="roundRect">
              <a:avLst>
                <a:gd name="adj" fmla="val 9725"/>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8390" fontAlgn="auto">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第一部分</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55" name="组合 30"/>
          <p:cNvGrpSpPr/>
          <p:nvPr/>
        </p:nvGrpSpPr>
        <p:grpSpPr bwMode="auto">
          <a:xfrm flipH="1">
            <a:off x="4954270" y="1572895"/>
            <a:ext cx="6574155" cy="1147444"/>
            <a:chOff x="6601643" y="2852505"/>
            <a:chExt cx="4104456" cy="717847"/>
          </a:xfrm>
        </p:grpSpPr>
        <p:sp>
          <p:nvSpPr>
            <p:cNvPr id="56" name="圆角矩形 31"/>
            <p:cNvSpPr/>
            <p:nvPr/>
          </p:nvSpPr>
          <p:spPr>
            <a:xfrm>
              <a:off x="6601643" y="3148463"/>
              <a:ext cx="4104456" cy="42188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23850" algn="ctr" defTabSz="1088390" fontAlgn="auto">
                <a:lnSpc>
                  <a:spcPts val="3000"/>
                </a:lnSpc>
                <a:spcBef>
                  <a:spcPts val="0"/>
                </a:spcBef>
                <a:spcAft>
                  <a:spcPts val="0"/>
                </a:spcAf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项目经理岗位职责</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7" name="圆角矩形 32"/>
            <p:cNvSpPr/>
            <p:nvPr/>
          </p:nvSpPr>
          <p:spPr>
            <a:xfrm>
              <a:off x="9487409" y="2852505"/>
              <a:ext cx="1008175" cy="494588"/>
            </a:xfrm>
            <a:prstGeom prst="roundRect">
              <a:avLst>
                <a:gd name="adj" fmla="val 9725"/>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8390" fontAlgn="auto">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第二部分</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5" name="组合 27"/>
          <p:cNvGrpSpPr/>
          <p:nvPr/>
        </p:nvGrpSpPr>
        <p:grpSpPr bwMode="auto">
          <a:xfrm flipH="1">
            <a:off x="4939186" y="2828943"/>
            <a:ext cx="6574155" cy="1241425"/>
            <a:chOff x="6601643" y="1988840"/>
            <a:chExt cx="4104654" cy="525357"/>
          </a:xfrm>
        </p:grpSpPr>
        <p:sp>
          <p:nvSpPr>
            <p:cNvPr id="6" name="圆角矩形 28"/>
            <p:cNvSpPr/>
            <p:nvPr/>
          </p:nvSpPr>
          <p:spPr>
            <a:xfrm>
              <a:off x="6601643" y="2221824"/>
              <a:ext cx="4104654" cy="29237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088390" fontAlgn="auto">
                <a:lnSpc>
                  <a:spcPts val="2400"/>
                </a:lnSpc>
                <a:spcBef>
                  <a:spcPts val="0"/>
                </a:spcBef>
                <a:spcAft>
                  <a:spcPts val="0"/>
                </a:spcAf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项目安全管理体系建设</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圆角矩形 29"/>
            <p:cNvSpPr/>
            <p:nvPr/>
          </p:nvSpPr>
          <p:spPr>
            <a:xfrm>
              <a:off x="9481998" y="1988840"/>
              <a:ext cx="1008223" cy="338325"/>
            </a:xfrm>
            <a:prstGeom prst="roundRect">
              <a:avLst>
                <a:gd name="adj" fmla="val 9725"/>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defTabSz="1088390" fontAlgn="auto">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第三部分</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8" name="组合 27"/>
          <p:cNvGrpSpPr/>
          <p:nvPr/>
        </p:nvGrpSpPr>
        <p:grpSpPr bwMode="auto">
          <a:xfrm flipH="1">
            <a:off x="4955061" y="4173873"/>
            <a:ext cx="6574155" cy="1241425"/>
            <a:chOff x="6601643" y="1988840"/>
            <a:chExt cx="4104654" cy="525357"/>
          </a:xfrm>
        </p:grpSpPr>
        <p:sp>
          <p:nvSpPr>
            <p:cNvPr id="9" name="圆角矩形 28"/>
            <p:cNvSpPr/>
            <p:nvPr/>
          </p:nvSpPr>
          <p:spPr>
            <a:xfrm>
              <a:off x="6601643" y="2221824"/>
              <a:ext cx="4104654" cy="29237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088390" fontAlgn="auto">
                <a:lnSpc>
                  <a:spcPts val="2400"/>
                </a:lnSpc>
                <a:spcBef>
                  <a:spcPts val="0"/>
                </a:spcBef>
                <a:spcAft>
                  <a:spcPts val="0"/>
                </a:spcAf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项目安全生产策划</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圆角矩形 29"/>
            <p:cNvSpPr/>
            <p:nvPr/>
          </p:nvSpPr>
          <p:spPr>
            <a:xfrm>
              <a:off x="9481998" y="1988840"/>
              <a:ext cx="1008223" cy="338325"/>
            </a:xfrm>
            <a:prstGeom prst="roundRect">
              <a:avLst>
                <a:gd name="adj" fmla="val 9725"/>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defTabSz="1088390" fontAlgn="auto">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第四部分</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27"/>
          <p:cNvGrpSpPr/>
          <p:nvPr/>
        </p:nvGrpSpPr>
        <p:grpSpPr bwMode="auto">
          <a:xfrm flipH="1">
            <a:off x="4955061" y="5478798"/>
            <a:ext cx="6574155" cy="1241425"/>
            <a:chOff x="6601643" y="1988840"/>
            <a:chExt cx="4104654" cy="525357"/>
          </a:xfrm>
        </p:grpSpPr>
        <p:sp>
          <p:nvSpPr>
            <p:cNvPr id="12" name="圆角矩形 28"/>
            <p:cNvSpPr/>
            <p:nvPr/>
          </p:nvSpPr>
          <p:spPr>
            <a:xfrm>
              <a:off x="6601643" y="2221824"/>
              <a:ext cx="4104654" cy="29237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088390" fontAlgn="auto">
                <a:lnSpc>
                  <a:spcPts val="2400"/>
                </a:lnSpc>
                <a:spcBef>
                  <a:spcPts val="0"/>
                </a:spcBef>
                <a:spcAft>
                  <a:spcPts val="0"/>
                </a:spcAf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项目</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安全管理的过程管控</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圆角矩形 29"/>
            <p:cNvSpPr/>
            <p:nvPr/>
          </p:nvSpPr>
          <p:spPr>
            <a:xfrm>
              <a:off x="9481998" y="1988840"/>
              <a:ext cx="1008223" cy="338325"/>
            </a:xfrm>
            <a:prstGeom prst="roundRect">
              <a:avLst>
                <a:gd name="adj" fmla="val 9725"/>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defTabSz="1088390" fontAlgn="auto">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第五部分</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a:spLocks noGrp="1"/>
          </p:cNvSpPr>
          <p:nvPr/>
        </p:nvSpPr>
        <p:spPr>
          <a:xfrm>
            <a:off x="742315" y="168822"/>
            <a:ext cx="7093585" cy="525145"/>
          </a:xfrm>
          <a:prstGeom prst="rect">
            <a:avLst/>
          </a:prstGeom>
          <a:ln>
            <a:noFill/>
          </a:ln>
        </p:spPr>
        <p:txBody>
          <a:bodyPr vert="horz" lIns="91440" tIns="45720" rIns="91440" bIns="45720" rtlCol="0" anchor="ctr">
            <a:normAutofit/>
          </a:bodyPr>
          <a:lstStyle>
            <a:lvl1pPr algn="l">
              <a:defRPr sz="2000"/>
            </a:lvl1pPr>
          </a:lstStyle>
          <a:p>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2020</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年</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安全生产法</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修正案主要内容</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新增内容</a:t>
            </a:r>
            <a:endPar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0" y="878205"/>
            <a:ext cx="12198985" cy="521970"/>
          </a:xfrm>
          <a:prstGeom prst="rect">
            <a:avLst/>
          </a:prstGeom>
          <a:solidFill>
            <a:schemeClr val="accent2">
              <a:lumMod val="60000"/>
              <a:lumOff val="40000"/>
            </a:schemeClr>
          </a:solidFill>
        </p:spPr>
        <p:txBody>
          <a:bodyPr wrap="square">
            <a:spAutoFit/>
          </a:bodyPr>
          <a:p>
            <a:pPr lvl="0" algn="ctr">
              <a:buFont typeface="Arial" panose="020B0604020202020204" pitchFamily="34" charset="0"/>
              <a:buNone/>
            </a:pPr>
            <a:r>
              <a:rPr lang="zh-CN" altLang="en-US" sz="2800" b="1" dirty="0">
                <a:solidFill>
                  <a:srgbClr val="FF0000"/>
                </a:solidFill>
                <a:latin typeface="微软雅黑" panose="020B0503020204020204" pitchFamily="34" charset="-122"/>
                <a:ea typeface="微软雅黑" panose="020B0503020204020204" pitchFamily="34" charset="-122"/>
              </a:rPr>
              <a:t>国家出台新安法，不发生事故也入刑</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47" name="矩形 46"/>
          <p:cNvSpPr/>
          <p:nvPr/>
        </p:nvSpPr>
        <p:spPr>
          <a:xfrm>
            <a:off x="950595" y="1594485"/>
            <a:ext cx="5278755" cy="1961515"/>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推动修订</a:t>
            </a:r>
            <a:r>
              <a:rPr lang="zh-CN" altLang="en-US" dirty="0">
                <a:solidFill>
                  <a:schemeClr val="tx1"/>
                </a:solidFill>
                <a:latin typeface="微软雅黑" panose="020B0503020204020204" pitchFamily="34" charset="-122"/>
                <a:ea typeface="微软雅黑" panose="020B0503020204020204" pitchFamily="34" charset="-122"/>
              </a:rPr>
              <a:t>出台</a:t>
            </a:r>
            <a:r>
              <a:rPr lang="zh-CN" altLang="en-US" b="1" dirty="0">
                <a:solidFill>
                  <a:srgbClr val="FF0000"/>
                </a:solidFill>
                <a:latin typeface="微软雅黑" panose="020B0503020204020204" pitchFamily="34" charset="-122"/>
                <a:ea typeface="微软雅黑" panose="020B0503020204020204" pitchFamily="34" charset="-122"/>
              </a:rPr>
              <a:t>新的安全生产法</a:t>
            </a:r>
            <a:r>
              <a:rPr lang="zh-CN" altLang="en-US" dirty="0">
                <a:latin typeface="微软雅黑" panose="020B0503020204020204" pitchFamily="34" charset="-122"/>
                <a:ea typeface="微软雅黑" panose="020B0503020204020204" pitchFamily="34" charset="-122"/>
              </a:rPr>
              <a:t>，推动危险化学品安全法提请审议，而且今年还要修订煤矿安全条例等法律法规。</a:t>
            </a:r>
            <a:br>
              <a:rPr lang="zh-CN" altLang="en-US" dirty="0"/>
            </a:br>
            <a:endParaRPr lang="zh-CN" altLang="en-US" dirty="0"/>
          </a:p>
        </p:txBody>
      </p:sp>
      <p:sp>
        <p:nvSpPr>
          <p:cNvPr id="48" name="矩形 47"/>
          <p:cNvSpPr/>
          <p:nvPr/>
        </p:nvSpPr>
        <p:spPr>
          <a:xfrm>
            <a:off x="6292215" y="3914775"/>
            <a:ext cx="4686300" cy="2065655"/>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solidFill>
                  <a:schemeClr val="tx1"/>
                </a:solidFill>
                <a:latin typeface="微软雅黑" panose="020B0503020204020204" pitchFamily="34" charset="-122"/>
                <a:ea typeface="微软雅黑" panose="020B0503020204020204" pitchFamily="34" charset="-122"/>
              </a:rPr>
              <a:t>特别是推动修订刑法修正案</a:t>
            </a:r>
            <a:r>
              <a:rPr lang="zh-CN" altLang="en-US" dirty="0">
                <a:latin typeface="微软雅黑" panose="020B0503020204020204" pitchFamily="34" charset="-122"/>
                <a:ea typeface="微软雅黑" panose="020B0503020204020204" pitchFamily="34" charset="-122"/>
              </a:rPr>
              <a:t>，将</a:t>
            </a:r>
            <a:r>
              <a:rPr lang="zh-CN" altLang="en-US" b="1" dirty="0">
                <a:solidFill>
                  <a:srgbClr val="FF0000"/>
                </a:solidFill>
                <a:latin typeface="微软雅黑" panose="020B0503020204020204" pitchFamily="34" charset="-122"/>
                <a:ea typeface="微软雅黑" panose="020B0503020204020204" pitchFamily="34" charset="-122"/>
              </a:rPr>
              <a:t>事故前的严重违法行为入刑</a:t>
            </a:r>
            <a:r>
              <a:rPr lang="zh-CN" altLang="en-US" dirty="0">
                <a:latin typeface="微软雅黑" panose="020B0503020204020204" pitchFamily="34" charset="-122"/>
                <a:ea typeface="微软雅黑" panose="020B0503020204020204" pitchFamily="34" charset="-122"/>
              </a:rPr>
              <a:t>，通过法律加大安全生产整治的力度。</a:t>
            </a:r>
            <a:br>
              <a:rPr lang="zh-CN" altLang="en-US" dirty="0"/>
            </a:br>
            <a:endParaRPr lang="zh-CN" altLang="en-US" dirty="0"/>
          </a:p>
        </p:txBody>
      </p:sp>
      <p:pic>
        <p:nvPicPr>
          <p:cNvPr id="11" name="图片 10"/>
          <p:cNvPicPr>
            <a:picLocks noChangeAspect="1"/>
          </p:cNvPicPr>
          <p:nvPr/>
        </p:nvPicPr>
        <p:blipFill>
          <a:blip r:embed="rId1"/>
          <a:stretch>
            <a:fillRect/>
          </a:stretch>
        </p:blipFill>
        <p:spPr>
          <a:xfrm>
            <a:off x="950595" y="3928110"/>
            <a:ext cx="4715510" cy="2103120"/>
          </a:xfrm>
          <a:prstGeom prst="rect">
            <a:avLst/>
          </a:prstGeom>
          <a:ln>
            <a:solidFill>
              <a:schemeClr val="tx1"/>
            </a:solidFill>
          </a:ln>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979" y="1672769"/>
            <a:ext cx="3960129" cy="1968732"/>
          </a:xfrm>
          <a:prstGeom prst="rect">
            <a:avLst/>
          </a:prstGeom>
        </p:spPr>
      </p:pic>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3</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a:spLocks noGrp="1"/>
          </p:cNvSpPr>
          <p:nvPr/>
        </p:nvSpPr>
        <p:spPr>
          <a:xfrm>
            <a:off x="742315" y="168822"/>
            <a:ext cx="7093585" cy="525145"/>
          </a:xfrm>
          <a:prstGeom prst="rect">
            <a:avLst/>
          </a:prstGeom>
          <a:ln>
            <a:noFill/>
          </a:ln>
        </p:spPr>
        <p:txBody>
          <a:bodyPr vert="horz" lIns="91440" tIns="45720" rIns="91440" bIns="45720" rtlCol="0" anchor="ctr">
            <a:normAutofit/>
          </a:bodyPr>
          <a:lstStyle>
            <a:lvl1pPr algn="l">
              <a:defRPr sz="2000"/>
            </a:lvl1pPr>
          </a:lstStyle>
          <a:p>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2020</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年</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安全生产法</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修正案主要内容</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新增内容</a:t>
            </a:r>
            <a:endPar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635" y="950595"/>
            <a:ext cx="12197715" cy="398780"/>
          </a:xfrm>
          <a:prstGeom prst="rect">
            <a:avLst/>
          </a:prstGeom>
          <a:solidFill>
            <a:schemeClr val="accent2">
              <a:lumMod val="60000"/>
              <a:lumOff val="40000"/>
            </a:schemeClr>
          </a:solidFill>
        </p:spPr>
        <p:txBody>
          <a:bodyPr wrap="square">
            <a:spAutoFit/>
          </a:bodyPr>
          <a:p>
            <a:pPr lvl="0" algn="ctr">
              <a:buFont typeface="Arial" panose="020B0604020202020204" pitchFamily="34" charset="0"/>
              <a:buNone/>
            </a:pP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中华人民共和国刑法修正案（十一）</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中与安全生产相关内容</a:t>
            </a:r>
            <a:endParaRPr lang="zh-CN" altLang="en-US" sz="2000" dirty="0">
              <a:solidFill>
                <a:schemeClr val="bg1"/>
              </a:solidFill>
            </a:endParaRPr>
          </a:p>
        </p:txBody>
      </p:sp>
      <p:sp>
        <p:nvSpPr>
          <p:cNvPr id="10" name="矩形 9"/>
          <p:cNvSpPr/>
          <p:nvPr/>
        </p:nvSpPr>
        <p:spPr>
          <a:xfrm>
            <a:off x="1029970" y="1657350"/>
            <a:ext cx="9713595" cy="1886585"/>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p>
            <a:pPr>
              <a:lnSpc>
                <a:spcPct val="150000"/>
              </a:lnSpc>
            </a:pPr>
            <a:r>
              <a:rPr lang="zh-CN" altLang="zh-CN" sz="2000" spc="40" dirty="0">
                <a:solidFill>
                  <a:srgbClr val="333333"/>
                </a:solidFill>
                <a:effectLst/>
                <a:ea typeface="等线" panose="02010600030101010101" pitchFamily="2" charset="-122"/>
                <a:cs typeface="Times New Roman" panose="02020603050405020304" pitchFamily="18" charset="0"/>
              </a:rPr>
              <a:t>第一百三十四条</a:t>
            </a:r>
            <a:r>
              <a:rPr lang="zh-CN" altLang="zh-CN" sz="2000" b="1" spc="40" dirty="0">
                <a:solidFill>
                  <a:srgbClr val="333333"/>
                </a:solidFill>
                <a:effectLst/>
                <a:ea typeface="等线" panose="02010600030101010101" pitchFamily="2" charset="-122"/>
                <a:cs typeface="Times New Roman" panose="02020603050405020304" pitchFamily="18" charset="0"/>
              </a:rPr>
              <a:t>【重大责任事故罪】</a:t>
            </a:r>
            <a:endParaRPr lang="en-US" altLang="zh-CN" sz="2000" b="1" spc="40" dirty="0">
              <a:solidFill>
                <a:srgbClr val="333333"/>
              </a:solidFill>
              <a:effectLst/>
              <a:ea typeface="等线" panose="02010600030101010101" pitchFamily="2" charset="-122"/>
              <a:cs typeface="Times New Roman" panose="02020603050405020304" pitchFamily="18" charset="0"/>
            </a:endParaRPr>
          </a:p>
          <a:p>
            <a:pPr>
              <a:lnSpc>
                <a:spcPct val="150000"/>
              </a:lnSpc>
            </a:pPr>
            <a:r>
              <a:rPr lang="zh-CN" altLang="zh-CN" sz="2000" dirty="0">
                <a:solidFill>
                  <a:schemeClr val="tx1"/>
                </a:solidFill>
                <a:latin typeface="微软雅黑" panose="020B0503020204020204" pitchFamily="34" charset="-122"/>
                <a:ea typeface="微软雅黑" panose="020B0503020204020204" pitchFamily="34" charset="-122"/>
              </a:rPr>
              <a:t>在生产、作业中违反有关安全管理的规定，因而发生重大伤亡事故或者造成其他严重后果的，处三年以下有期徒刑或者拘役；情节特别恶劣的，处三年以上七年以下有期徒刑。</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3</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1029970" y="3876675"/>
            <a:ext cx="9713595" cy="2251710"/>
          </a:xfrm>
          <a:prstGeom prst="rect">
            <a:avLst/>
          </a:prstGeom>
          <a:solidFill>
            <a:schemeClr val="accent1">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p>
            <a:pPr>
              <a:lnSpc>
                <a:spcPct val="150000"/>
              </a:lnSpc>
            </a:pPr>
            <a:r>
              <a:rPr lang="zh-CN" altLang="en-US" sz="2000" spc="40" dirty="0">
                <a:solidFill>
                  <a:srgbClr val="333333"/>
                </a:solidFill>
                <a:ea typeface="等线" panose="02010600030101010101" pitchFamily="2" charset="-122"/>
                <a:cs typeface="Times New Roman" panose="02020603050405020304" pitchFamily="18" charset="0"/>
              </a:rPr>
              <a:t>第一百三十四条第二款</a:t>
            </a:r>
            <a:r>
              <a:rPr lang="zh-CN" altLang="zh-CN" sz="2000" b="1" spc="40" dirty="0">
                <a:solidFill>
                  <a:srgbClr val="333333"/>
                </a:solidFill>
                <a:effectLst/>
                <a:ea typeface="等线" panose="02010600030101010101" pitchFamily="2" charset="-122"/>
                <a:cs typeface="Times New Roman" panose="02020603050405020304" pitchFamily="18" charset="0"/>
              </a:rPr>
              <a:t>【强令违章冒险作业罪】</a:t>
            </a:r>
            <a:r>
              <a:rPr lang="zh-CN" altLang="en-US" sz="2000" b="1" spc="40" dirty="0">
                <a:solidFill>
                  <a:srgbClr val="333333"/>
                </a:solidFill>
                <a:effectLst/>
                <a:highlight>
                  <a:srgbClr val="00FFFF"/>
                </a:highlight>
                <a:ea typeface="等线" panose="02010600030101010101" pitchFamily="2" charset="-122"/>
                <a:cs typeface="Times New Roman" panose="02020603050405020304" pitchFamily="18" charset="0"/>
              </a:rPr>
              <a:t>修改为：</a:t>
            </a:r>
            <a:endParaRPr lang="en-US" altLang="zh-CN" sz="2000" b="1" spc="40" dirty="0">
              <a:solidFill>
                <a:srgbClr val="333333"/>
              </a:solidFill>
              <a:effectLst/>
              <a:highlight>
                <a:srgbClr val="00FFFF"/>
              </a:highlight>
              <a:ea typeface="等线" panose="02010600030101010101" pitchFamily="2" charset="-122"/>
              <a:cs typeface="Times New Roman" panose="02020603050405020304" pitchFamily="18" charset="0"/>
            </a:endParaRPr>
          </a:p>
          <a:p>
            <a:pPr>
              <a:lnSpc>
                <a:spcPct val="150000"/>
              </a:lnSpc>
            </a:pPr>
            <a:r>
              <a:rPr lang="zh-CN" altLang="en-US" sz="2000" i="0" dirty="0">
                <a:solidFill>
                  <a:schemeClr val="tx1"/>
                </a:solidFill>
                <a:effectLst/>
                <a:latin typeface="微软雅黑" panose="020B0503020204020204" pitchFamily="34" charset="-122"/>
                <a:ea typeface="微软雅黑" panose="020B0503020204020204" pitchFamily="34" charset="-122"/>
              </a:rPr>
              <a:t>“强令他人违章冒险作业，</a:t>
            </a:r>
            <a:r>
              <a:rPr lang="zh-CN" altLang="en-US" sz="2000" b="1" i="0" dirty="0">
                <a:solidFill>
                  <a:srgbClr val="FF0000"/>
                </a:solidFill>
                <a:effectLst/>
                <a:latin typeface="微软雅黑" panose="020B0503020204020204" pitchFamily="34" charset="-122"/>
                <a:ea typeface="微软雅黑" panose="020B0503020204020204" pitchFamily="34" charset="-122"/>
              </a:rPr>
              <a:t>或者明知存在重大事故隐患而不排除，仍冒险组织作业，</a:t>
            </a:r>
            <a:r>
              <a:rPr lang="zh-CN" altLang="en-US" sz="2000" dirty="0">
                <a:solidFill>
                  <a:schemeClr val="tx1"/>
                </a:solidFill>
                <a:latin typeface="微软雅黑" panose="020B0503020204020204" pitchFamily="34" charset="-122"/>
                <a:ea typeface="微软雅黑" panose="020B0503020204020204" pitchFamily="34" charset="-122"/>
              </a:rPr>
              <a:t>因而</a:t>
            </a:r>
            <a:r>
              <a:rPr lang="zh-CN" altLang="en-US" sz="2000" dirty="0">
                <a:solidFill>
                  <a:schemeClr val="tx1"/>
                </a:solidFill>
                <a:highlight>
                  <a:srgbClr val="FFFF00"/>
                </a:highlight>
                <a:latin typeface="微软雅黑" panose="020B0503020204020204" pitchFamily="34" charset="-122"/>
                <a:ea typeface="微软雅黑" panose="020B0503020204020204" pitchFamily="34" charset="-122"/>
              </a:rPr>
              <a:t>发生</a:t>
            </a:r>
            <a:r>
              <a:rPr lang="zh-CN" altLang="en-US" sz="2000" dirty="0">
                <a:solidFill>
                  <a:schemeClr val="tx1"/>
                </a:solidFill>
                <a:latin typeface="微软雅黑" panose="020B0503020204020204" pitchFamily="34" charset="-122"/>
                <a:ea typeface="微软雅黑" panose="020B0503020204020204" pitchFamily="34" charset="-122"/>
              </a:rPr>
              <a:t>重大伤亡事故或者造成其他严重后果的，处五年以下有期徒刑或者拘役；情节特别恶劣的，处五年以上有期徒刑。”</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a:spLocks noGrp="1"/>
          </p:cNvSpPr>
          <p:nvPr/>
        </p:nvSpPr>
        <p:spPr>
          <a:xfrm>
            <a:off x="742315" y="168822"/>
            <a:ext cx="7093585" cy="525145"/>
          </a:xfrm>
          <a:prstGeom prst="rect">
            <a:avLst/>
          </a:prstGeom>
          <a:ln>
            <a:noFill/>
          </a:ln>
        </p:spPr>
        <p:txBody>
          <a:bodyPr vert="horz" lIns="91440" tIns="45720" rIns="91440" bIns="45720" rtlCol="0" anchor="ctr">
            <a:normAutofit/>
          </a:bodyPr>
          <a:lstStyle>
            <a:lvl1pPr algn="l">
              <a:defRPr sz="2000"/>
            </a:lvl1pPr>
          </a:lstStyle>
          <a:p>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2020</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年</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安全生产法</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修正案主要内容</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新增内容</a:t>
            </a:r>
            <a:endPar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grpSp>
        <p:nvGrpSpPr>
          <p:cNvPr id="2" name="组合 1"/>
          <p:cNvGrpSpPr/>
          <p:nvPr/>
        </p:nvGrpSpPr>
        <p:grpSpPr>
          <a:xfrm>
            <a:off x="474345" y="793750"/>
            <a:ext cx="11242675" cy="5590540"/>
            <a:chOff x="747" y="1250"/>
            <a:chExt cx="17705" cy="8804"/>
          </a:xfrm>
        </p:grpSpPr>
        <p:sp>
          <p:nvSpPr>
            <p:cNvPr id="9" name="矩形 8"/>
            <p:cNvSpPr/>
            <p:nvPr/>
          </p:nvSpPr>
          <p:spPr>
            <a:xfrm>
              <a:off x="747" y="1250"/>
              <a:ext cx="17705" cy="6480"/>
            </a:xfrm>
            <a:prstGeom prst="rect">
              <a:avLst/>
            </a:prstGeom>
            <a:solidFill>
              <a:schemeClr val="accent1">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p>
              <a:pPr algn="just">
                <a:lnSpc>
                  <a:spcPct val="150000"/>
                </a:lnSpc>
              </a:pPr>
              <a:r>
                <a:rPr lang="zh-CN" altLang="en-US" sz="2000" i="0" dirty="0">
                  <a:solidFill>
                    <a:srgbClr val="3E3E3E"/>
                  </a:solidFill>
                  <a:effectLst/>
                  <a:latin typeface="微软雅黑" panose="020B0503020204020204" pitchFamily="34" charset="-122"/>
                  <a:ea typeface="微软雅黑" panose="020B0503020204020204" pitchFamily="34" charset="-122"/>
                </a:rPr>
                <a:t>第一百三十四条</a:t>
              </a:r>
              <a:r>
                <a:rPr lang="zh-CN" altLang="en-US" sz="2000" b="1" i="0" dirty="0">
                  <a:solidFill>
                    <a:srgbClr val="3E3E3E"/>
                  </a:solidFill>
                  <a:effectLst/>
                  <a:highlight>
                    <a:srgbClr val="00FFFF"/>
                  </a:highlight>
                  <a:latin typeface="微软雅黑" panose="020B0503020204020204" pitchFamily="34" charset="-122"/>
                  <a:ea typeface="微软雅黑" panose="020B0503020204020204" pitchFamily="34" charset="-122"/>
                </a:rPr>
                <a:t>新增内容</a:t>
              </a:r>
              <a:r>
                <a:rPr lang="zh-CN" altLang="en-US" sz="2000" b="1" dirty="0">
                  <a:solidFill>
                    <a:srgbClr val="3E3E3E"/>
                  </a:solidFill>
                  <a:effectLst/>
                  <a:latin typeface="微软雅黑" panose="020B0503020204020204" pitchFamily="34" charset="-122"/>
                  <a:ea typeface="微软雅黑" panose="020B0503020204020204" pitchFamily="34" charset="-122"/>
                  <a:sym typeface="+mn-ea"/>
                </a:rPr>
                <a:t>【违法安全管理规定现实危险罪】</a:t>
              </a:r>
              <a:r>
                <a:rPr lang="zh-CN" altLang="en-US" sz="2000" i="0" dirty="0">
                  <a:solidFill>
                    <a:srgbClr val="3E3E3E"/>
                  </a:solidFill>
                  <a:effectLst/>
                  <a:latin typeface="微软雅黑" panose="020B0503020204020204" pitchFamily="34" charset="-122"/>
                  <a:ea typeface="微软雅黑" panose="020B0503020204020204" pitchFamily="34" charset="-122"/>
                </a:rPr>
                <a:t>如下：</a:t>
              </a:r>
              <a:endParaRPr lang="zh-CN" altLang="en-US" sz="2000" b="0" i="0" dirty="0">
                <a:solidFill>
                  <a:srgbClr val="3E3E3E"/>
                </a:solidFill>
                <a:effectLst/>
                <a:latin typeface="-apple-system-font"/>
              </a:endParaRPr>
            </a:p>
            <a:p>
              <a:pPr algn="just">
                <a:lnSpc>
                  <a:spcPct val="150000"/>
                </a:lnSpc>
              </a:pPr>
              <a:r>
                <a:rPr lang="zh-CN" altLang="en-US" sz="2000" b="0" i="0" dirty="0">
                  <a:solidFill>
                    <a:srgbClr val="3E3E3E"/>
                  </a:solidFill>
                  <a:effectLst/>
                  <a:latin typeface="微软雅黑" panose="020B0503020204020204" pitchFamily="34" charset="-122"/>
                  <a:ea typeface="微软雅黑" panose="020B0503020204020204" pitchFamily="34" charset="-122"/>
                </a:rPr>
                <a:t>       在生产、作</a:t>
              </a:r>
              <a:r>
                <a:rPr lang="zh-CN" altLang="en-US" sz="2000" dirty="0">
                  <a:solidFill>
                    <a:srgbClr val="3E3E3E"/>
                  </a:solidFill>
                  <a:latin typeface="微软雅黑" panose="020B0503020204020204" pitchFamily="34" charset="-122"/>
                  <a:ea typeface="微软雅黑" panose="020B0503020204020204" pitchFamily="34" charset="-122"/>
                </a:rPr>
                <a:t>业中违反有关安全管理的规定，有下列情形之一，具有</a:t>
              </a:r>
              <a:r>
                <a:rPr lang="zh-CN" altLang="en-US" sz="2000" dirty="0">
                  <a:solidFill>
                    <a:srgbClr val="3E3E3E"/>
                  </a:solidFill>
                  <a:highlight>
                    <a:srgbClr val="FFFF00"/>
                  </a:highlight>
                  <a:latin typeface="微软雅黑" panose="020B0503020204020204" pitchFamily="34" charset="-122"/>
                  <a:ea typeface="微软雅黑" panose="020B0503020204020204" pitchFamily="34" charset="-122"/>
                </a:rPr>
                <a:t>发生重大伤亡事故或者其他严重后果的现实危险的</a:t>
              </a:r>
              <a:r>
                <a:rPr lang="zh-CN" altLang="en-US" sz="2000" dirty="0">
                  <a:solidFill>
                    <a:srgbClr val="3E3E3E"/>
                  </a:solidFill>
                  <a:latin typeface="微软雅黑" panose="020B0503020204020204" pitchFamily="34" charset="-122"/>
                  <a:ea typeface="微软雅黑" panose="020B0503020204020204" pitchFamily="34" charset="-122"/>
                </a:rPr>
                <a:t>，处一年</a:t>
              </a:r>
              <a:r>
                <a:rPr lang="zh-CN" altLang="en-US" sz="2000" b="0" i="0" dirty="0">
                  <a:solidFill>
                    <a:srgbClr val="3E3E3E"/>
                  </a:solidFill>
                  <a:effectLst/>
                  <a:latin typeface="微软雅黑" panose="020B0503020204020204" pitchFamily="34" charset="-122"/>
                  <a:ea typeface="微软雅黑" panose="020B0503020204020204" pitchFamily="34" charset="-122"/>
                </a:rPr>
                <a:t>以下有期徒刑、拘役或者管制：</a:t>
              </a:r>
              <a:endParaRPr lang="zh-CN" altLang="en-US" sz="2000" b="0" i="0" dirty="0">
                <a:solidFill>
                  <a:srgbClr val="3E3E3E"/>
                </a:solidFill>
                <a:effectLst/>
                <a:latin typeface="-apple-system-font"/>
              </a:endParaRPr>
            </a:p>
            <a:p>
              <a:pPr algn="just">
                <a:lnSpc>
                  <a:spcPct val="150000"/>
                </a:lnSpc>
              </a:pPr>
              <a:r>
                <a:rPr lang="zh-CN" altLang="en-US" sz="2000" b="0" i="0" dirty="0">
                  <a:solidFill>
                    <a:srgbClr val="3E3E3E"/>
                  </a:solidFill>
                  <a:effectLst/>
                  <a:latin typeface="微软雅黑" panose="020B0503020204020204" pitchFamily="34" charset="-122"/>
                  <a:ea typeface="微软雅黑" panose="020B0503020204020204" pitchFamily="34" charset="-122"/>
                </a:rPr>
                <a:t>（一）关闭、破坏直接关系生产安全的监控、报警、防护、救生设备、设施，或者篡改、隐瞒、销毁其相关数据、信息的；</a:t>
              </a:r>
              <a:endParaRPr lang="zh-CN" altLang="en-US" sz="2000" b="0" i="0" dirty="0">
                <a:solidFill>
                  <a:srgbClr val="3E3E3E"/>
                </a:solidFill>
                <a:effectLst/>
                <a:latin typeface="-apple-system-font"/>
              </a:endParaRPr>
            </a:p>
            <a:p>
              <a:pPr algn="just">
                <a:lnSpc>
                  <a:spcPct val="150000"/>
                </a:lnSpc>
              </a:pPr>
              <a:r>
                <a:rPr lang="zh-CN" altLang="en-US" sz="2000" b="0" i="0" dirty="0">
                  <a:solidFill>
                    <a:srgbClr val="3E3E3E"/>
                  </a:solidFill>
                  <a:effectLst/>
                  <a:latin typeface="微软雅黑" panose="020B0503020204020204" pitchFamily="34" charset="-122"/>
                  <a:ea typeface="微软雅黑" panose="020B0503020204020204" pitchFamily="34" charset="-122"/>
                </a:rPr>
                <a:t>（二）因存在重大事故隐患被依法责令停产停业、停止施工、停止使用有关设备、设施、场所或者立即采取排除危险的整改措施，而拒不执行的；</a:t>
              </a:r>
              <a:endParaRPr lang="zh-CN" altLang="en-US" sz="2000" b="0" i="0" dirty="0">
                <a:solidFill>
                  <a:srgbClr val="3E3E3E"/>
                </a:solidFill>
                <a:effectLst/>
                <a:latin typeface="-apple-system-font"/>
              </a:endParaRPr>
            </a:p>
            <a:p>
              <a:pPr algn="just">
                <a:lnSpc>
                  <a:spcPct val="150000"/>
                </a:lnSpc>
              </a:pPr>
              <a:r>
                <a:rPr lang="zh-CN" altLang="en-US" sz="2000" b="0" i="0" dirty="0">
                  <a:solidFill>
                    <a:srgbClr val="3E3E3E"/>
                  </a:solidFill>
                  <a:effectLst/>
                  <a:latin typeface="微软雅黑" panose="020B0503020204020204" pitchFamily="34" charset="-122"/>
                  <a:ea typeface="微软雅黑" panose="020B0503020204020204" pitchFamily="34" charset="-122"/>
                </a:rPr>
                <a:t>（三）涉及安全生产的事项未经依法批准或者许可，擅自从事矿山开采、金属冶炼、建筑施工，以及危险物品生产、经营、储存等高度危险的生产作业活动的。</a:t>
              </a:r>
              <a:endParaRPr lang="zh-CN" altLang="en-US" sz="2000" b="0" i="0" dirty="0">
                <a:solidFill>
                  <a:srgbClr val="3E3E3E"/>
                </a:solidFill>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747" y="7729"/>
              <a:ext cx="17705" cy="2325"/>
            </a:xfrm>
            <a:prstGeom prst="rect">
              <a:avLst/>
            </a:prstGeom>
            <a:noFill/>
          </p:spPr>
          <p:txBody>
            <a:bodyPr wrap="square">
              <a:spAutoFit/>
            </a:bodyPr>
            <a:p>
              <a:pPr>
                <a:lnSpc>
                  <a:spcPct val="150000"/>
                </a:lnSpc>
              </a:pPr>
              <a:r>
                <a:rPr lang="zh-CN" altLang="en-US" sz="2000" b="0" i="0" dirty="0">
                  <a:solidFill>
                    <a:srgbClr val="3E3E3E"/>
                  </a:solidFill>
                  <a:effectLst/>
                  <a:latin typeface="微软雅黑" panose="020B0503020204020204" pitchFamily="34" charset="-122"/>
                  <a:ea typeface="微软雅黑" panose="020B0503020204020204" pitchFamily="34" charset="-122"/>
                </a:rPr>
                <a:t>注意：新增条款规定了“</a:t>
              </a:r>
              <a:r>
                <a:rPr lang="zh-CN" altLang="en-US" sz="2000" b="1" i="0" dirty="0">
                  <a:solidFill>
                    <a:srgbClr val="FF0000"/>
                  </a:solidFill>
                  <a:effectLst/>
                  <a:latin typeface="微软雅黑" panose="020B0503020204020204" pitchFamily="34" charset="-122"/>
                  <a:ea typeface="微软雅黑" panose="020B0503020204020204" pitchFamily="34" charset="-122"/>
                </a:rPr>
                <a:t>有发生重大伤亡事故或者其他严重后果的现实危险的”，是指</a:t>
              </a:r>
              <a:r>
                <a:rPr lang="zh-CN" altLang="en-US" sz="2000" b="1" i="0" dirty="0">
                  <a:solidFill>
                    <a:srgbClr val="FF0000"/>
                  </a:solidFill>
                  <a:effectLst/>
                  <a:highlight>
                    <a:srgbClr val="FFFF00"/>
                  </a:highlight>
                  <a:latin typeface="微软雅黑" panose="020B0503020204020204" pitchFamily="34" charset="-122"/>
                  <a:ea typeface="微软雅黑" panose="020B0503020204020204" pitchFamily="34" charset="-122"/>
                </a:rPr>
                <a:t>未发生</a:t>
              </a:r>
              <a:r>
                <a:rPr lang="zh-CN" altLang="en-US" sz="2000" b="1" i="0" dirty="0">
                  <a:solidFill>
                    <a:srgbClr val="FF0000"/>
                  </a:solidFill>
                  <a:effectLst/>
                  <a:latin typeface="微软雅黑" panose="020B0503020204020204" pitchFamily="34" charset="-122"/>
                  <a:ea typeface="微软雅黑" panose="020B0503020204020204" pitchFamily="34" charset="-122"/>
                </a:rPr>
                <a:t>重大伤亡事故，</a:t>
              </a:r>
              <a:r>
                <a:rPr lang="zh-CN" altLang="en-US" sz="2000" b="1" i="0" dirty="0">
                  <a:solidFill>
                    <a:srgbClr val="FF0000"/>
                  </a:solidFill>
                  <a:effectLst/>
                  <a:highlight>
                    <a:srgbClr val="FFFF00"/>
                  </a:highlight>
                  <a:latin typeface="微软雅黑" panose="020B0503020204020204" pitchFamily="34" charset="-122"/>
                  <a:ea typeface="微软雅黑" panose="020B0503020204020204" pitchFamily="34" charset="-122"/>
                </a:rPr>
                <a:t>但存在</a:t>
              </a:r>
              <a:r>
                <a:rPr lang="zh-CN" altLang="en-US" sz="2000" b="1" i="0" dirty="0">
                  <a:solidFill>
                    <a:srgbClr val="FF0000"/>
                  </a:solidFill>
                  <a:effectLst/>
                  <a:latin typeface="微软雅黑" panose="020B0503020204020204" pitchFamily="34" charset="-122"/>
                  <a:ea typeface="微软雅黑" panose="020B0503020204020204" pitchFamily="34" charset="-122"/>
                </a:rPr>
                <a:t>有现实危险的“重大伤亡事故或者其他严重后果”，这与本条第二款“</a:t>
              </a:r>
              <a:r>
                <a:rPr lang="zh-CN" altLang="en-US" sz="2000" b="1" i="0" dirty="0">
                  <a:solidFill>
                    <a:srgbClr val="FF0000"/>
                  </a:solidFill>
                  <a:effectLst/>
                  <a:highlight>
                    <a:srgbClr val="FFFF00"/>
                  </a:highlight>
                  <a:latin typeface="微软雅黑" panose="020B0503020204020204" pitchFamily="34" charset="-122"/>
                  <a:ea typeface="微软雅黑" panose="020B0503020204020204" pitchFamily="34" charset="-122"/>
                </a:rPr>
                <a:t>发生</a:t>
              </a:r>
              <a:r>
                <a:rPr lang="zh-CN" altLang="en-US" sz="2000" b="1" i="0" dirty="0">
                  <a:solidFill>
                    <a:srgbClr val="FF0000"/>
                  </a:solidFill>
                  <a:effectLst/>
                  <a:latin typeface="微软雅黑" panose="020B0503020204020204" pitchFamily="34" charset="-122"/>
                  <a:ea typeface="微软雅黑" panose="020B0503020204020204" pitchFamily="34" charset="-122"/>
                </a:rPr>
                <a:t>重大伤亡事故或者造成其他严重后果的”是有明显区别的。</a:t>
              </a:r>
              <a:endParaRPr lang="zh-CN" altLang="en-US" sz="2000" b="1" i="0" dirty="0">
                <a:solidFill>
                  <a:srgbClr val="FF0000"/>
                </a:solidFill>
                <a:effectLst/>
                <a:latin typeface="微软雅黑" panose="020B0503020204020204" pitchFamily="34" charset="-122"/>
                <a:ea typeface="微软雅黑" panose="020B0503020204020204" pitchFamily="34" charset="-122"/>
              </a:endParaRPr>
            </a:p>
          </p:txBody>
        </p:sp>
      </p:grpSp>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3</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a:spLocks noGrp="1"/>
          </p:cNvSpPr>
          <p:nvPr/>
        </p:nvSpPr>
        <p:spPr>
          <a:xfrm>
            <a:off x="742315" y="168822"/>
            <a:ext cx="7093585" cy="525145"/>
          </a:xfrm>
          <a:prstGeom prst="rect">
            <a:avLst/>
          </a:prstGeom>
          <a:ln>
            <a:noFill/>
          </a:ln>
        </p:spPr>
        <p:txBody>
          <a:bodyPr vert="horz" lIns="91440" tIns="45720" rIns="91440" bIns="45720" rtlCol="0" anchor="ctr">
            <a:normAutofit/>
          </a:bodyPr>
          <a:lstStyle>
            <a:lvl1pPr algn="l">
              <a:defRPr sz="2000"/>
            </a:lvl1pPr>
          </a:lstStyle>
          <a:p>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2020</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年</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安全生产法</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修正案主要内容</a:t>
            </a:r>
            <a:r>
              <a:rPr lang="en-US" altLang="zh-CN"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rPr>
              <a:t>新增内容</a:t>
            </a:r>
            <a:endParaRPr lang="zh-CN" altLang="en-US" b="1"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213360" y="901065"/>
            <a:ext cx="11887200" cy="368300"/>
          </a:xfrm>
          <a:prstGeom prst="rect">
            <a:avLst/>
          </a:prstGeom>
          <a:solidFill>
            <a:schemeClr val="accent2">
              <a:lumMod val="60000"/>
              <a:lumOff val="40000"/>
            </a:schemeClr>
          </a:solidFill>
        </p:spPr>
        <p:txBody>
          <a:bodyPr wrap="square">
            <a:spAutoFit/>
          </a:bodyPr>
          <a:p>
            <a:pPr lvl="0" algn="ctr">
              <a:buFont typeface="Arial" panose="020B0604020202020204" pitchFamily="34" charset="0"/>
              <a:buNone/>
            </a:pPr>
            <a:r>
              <a:rPr lang="en-US" altLang="zh-CN" sz="1800" b="1" dirty="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中华人民共和国刑法修正案（十一）</a:t>
            </a:r>
            <a:r>
              <a:rPr lang="en-US" altLang="zh-CN" sz="1800" b="1" dirty="0">
                <a:solidFill>
                  <a:schemeClr val="bg1"/>
                </a:solidFill>
                <a:latin typeface="微软雅黑" panose="020B0503020204020204" pitchFamily="34" charset="-122"/>
                <a:ea typeface="微软雅黑" panose="020B0503020204020204" pitchFamily="34" charset="-122"/>
              </a:rPr>
              <a:t>》 </a:t>
            </a:r>
            <a:r>
              <a:rPr lang="zh-CN" altLang="en-US" sz="1800" b="1" dirty="0">
                <a:solidFill>
                  <a:schemeClr val="bg1"/>
                </a:solidFill>
                <a:latin typeface="微软雅黑" panose="020B0503020204020204" pitchFamily="34" charset="-122"/>
                <a:ea typeface="微软雅黑" panose="020B0503020204020204" pitchFamily="34" charset="-122"/>
              </a:rPr>
              <a:t>中与安全生产相关内容</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155575" y="5059045"/>
            <a:ext cx="11887200" cy="1338580"/>
          </a:xfrm>
          <a:prstGeom prst="rect">
            <a:avLst/>
          </a:prstGeom>
          <a:solidFill>
            <a:schemeClr val="bg1"/>
          </a:solidFill>
          <a:ln>
            <a:prstDash val="dash"/>
          </a:ln>
        </p:spPr>
        <p:style>
          <a:lnRef idx="2">
            <a:schemeClr val="accent1"/>
          </a:lnRef>
          <a:fillRef idx="1">
            <a:schemeClr val="lt1"/>
          </a:fillRef>
          <a:effectRef idx="0">
            <a:schemeClr val="accent1"/>
          </a:effectRef>
          <a:fontRef idx="minor">
            <a:schemeClr val="dk1"/>
          </a:fontRef>
        </p:style>
        <p:txBody>
          <a:bodyPr rtlCol="0" anchor="ctr"/>
          <a:p>
            <a:r>
              <a:rPr lang="zh-CN" altLang="zh-CN" sz="2000" spc="40" dirty="0">
                <a:solidFill>
                  <a:srgbClr val="333333"/>
                </a:solidFill>
                <a:ea typeface="等线" panose="02010600030101010101" pitchFamily="2" charset="-122"/>
                <a:cs typeface="Times New Roman" panose="02020603050405020304" pitchFamily="18" charset="0"/>
              </a:rPr>
              <a:t>第二百二十九条 </a:t>
            </a:r>
            <a:r>
              <a:rPr lang="zh-CN" altLang="zh-CN" sz="2000" b="1" spc="40" dirty="0">
                <a:solidFill>
                  <a:srgbClr val="333333"/>
                </a:solidFill>
                <a:ea typeface="等线" panose="02010600030101010101" pitchFamily="2" charset="-122"/>
                <a:cs typeface="Times New Roman" panose="02020603050405020304" pitchFamily="18" charset="0"/>
              </a:rPr>
              <a:t>【出具证明文件重大失实罪】</a:t>
            </a:r>
            <a:endParaRPr lang="en-US" altLang="zh-CN" sz="2000" b="1" spc="40" dirty="0">
              <a:solidFill>
                <a:srgbClr val="333333"/>
              </a:solidFill>
              <a:ea typeface="等线" panose="02010600030101010101" pitchFamily="2" charset="-122"/>
              <a:cs typeface="Times New Roman" panose="02020603050405020304" pitchFamily="18" charset="0"/>
            </a:endParaRPr>
          </a:p>
          <a:p>
            <a:r>
              <a:rPr lang="zh-CN" altLang="zh-CN" sz="2000" dirty="0">
                <a:solidFill>
                  <a:schemeClr val="tx1"/>
                </a:solidFill>
                <a:latin typeface="微软雅黑" panose="020B0503020204020204" pitchFamily="34" charset="-122"/>
                <a:ea typeface="微软雅黑" panose="020B0503020204020204" pitchFamily="34" charset="-122"/>
              </a:rPr>
              <a:t>第一款规定的人员，严重不负责任，出具的证明文件有重大失实，造成严重后果的，处三年以下有期徒刑或者拘役，并处或者单处罚金。</a:t>
            </a:r>
            <a:endParaRPr lang="zh-CN" altLang="zh-CN" sz="2000" dirty="0">
              <a:solidFill>
                <a:schemeClr val="tx1"/>
              </a:solidFill>
              <a:latin typeface="微软雅黑" panose="020B0503020204020204" pitchFamily="34" charset="-122"/>
              <a:ea typeface="微软雅黑" panose="020B0503020204020204" pitchFamily="34" charset="-122"/>
            </a:endParaRPr>
          </a:p>
        </p:txBody>
      </p:sp>
      <p:sp>
        <p:nvSpPr>
          <p:cNvPr id="7" name="矩形 6"/>
          <p:cNvSpPr/>
          <p:nvPr/>
        </p:nvSpPr>
        <p:spPr>
          <a:xfrm>
            <a:off x="155575" y="1487170"/>
            <a:ext cx="11887200" cy="3347720"/>
          </a:xfrm>
          <a:prstGeom prst="rect">
            <a:avLst/>
          </a:prstGeom>
          <a:solidFill>
            <a:schemeClr val="accent1">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p>
            <a:r>
              <a:rPr lang="zh-CN" altLang="zh-CN" sz="2000" spc="40" dirty="0">
                <a:solidFill>
                  <a:srgbClr val="333333"/>
                </a:solidFill>
                <a:ea typeface="等线" panose="02010600030101010101" pitchFamily="2" charset="-122"/>
                <a:cs typeface="Times New Roman" panose="02020603050405020304" pitchFamily="18" charset="0"/>
              </a:rPr>
              <a:t>第二百二十九条</a:t>
            </a:r>
            <a:r>
              <a:rPr lang="zh-CN" altLang="zh-CN" sz="2000" b="1" spc="40" dirty="0">
                <a:solidFill>
                  <a:srgbClr val="333333"/>
                </a:solidFill>
                <a:ea typeface="等线" panose="02010600030101010101" pitchFamily="2" charset="-122"/>
                <a:cs typeface="Times New Roman" panose="02020603050405020304" pitchFamily="18" charset="0"/>
              </a:rPr>
              <a:t>【提供虚假证明文件罪】</a:t>
            </a:r>
            <a:r>
              <a:rPr lang="zh-CN" altLang="en-US" sz="2000" b="1" spc="40" dirty="0">
                <a:solidFill>
                  <a:srgbClr val="333333"/>
                </a:solidFill>
                <a:highlight>
                  <a:srgbClr val="00FFFF"/>
                </a:highlight>
                <a:ea typeface="等线" panose="02010600030101010101" pitchFamily="2" charset="-122"/>
                <a:cs typeface="Times New Roman" panose="02020603050405020304" pitchFamily="18" charset="0"/>
              </a:rPr>
              <a:t>修改为：</a:t>
            </a:r>
            <a:endParaRPr lang="en-US" altLang="zh-CN" sz="2000" b="1" spc="40" dirty="0">
              <a:solidFill>
                <a:srgbClr val="333333"/>
              </a:solidFill>
              <a:highlight>
                <a:srgbClr val="00FFFF"/>
              </a:highlight>
              <a:ea typeface="等线" panose="02010600030101010101" pitchFamily="2" charset="-122"/>
              <a:cs typeface="Times New Roman" panose="02020603050405020304" pitchFamily="18" charset="0"/>
            </a:endParaRPr>
          </a:p>
          <a:p>
            <a:pPr algn="just"/>
            <a:r>
              <a:rPr lang="zh-CN" altLang="zh-CN" sz="2000" dirty="0">
                <a:solidFill>
                  <a:schemeClr val="tx1"/>
                </a:solidFill>
                <a:latin typeface="微软雅黑" panose="020B0503020204020204" pitchFamily="34" charset="-122"/>
                <a:ea typeface="微软雅黑" panose="020B0503020204020204" pitchFamily="34" charset="-122"/>
              </a:rPr>
              <a:t>承担资产评估、验资、验证、会计、审计、法律服务</a:t>
            </a:r>
            <a:r>
              <a:rPr lang="zh-CN" altLang="zh-CN" sz="2000" b="1" dirty="0">
                <a:solidFill>
                  <a:schemeClr val="tx1"/>
                </a:solidFill>
                <a:latin typeface="微软雅黑" panose="020B0503020204020204" pitchFamily="34" charset="-122"/>
                <a:ea typeface="微软雅黑" panose="020B0503020204020204" pitchFamily="34" charset="-122"/>
              </a:rPr>
              <a:t>、</a:t>
            </a:r>
            <a:r>
              <a:rPr lang="zh-CN" altLang="zh-CN" sz="2000" b="1" dirty="0">
                <a:solidFill>
                  <a:srgbClr val="EC0802"/>
                </a:solidFill>
                <a:latin typeface="微软雅黑" panose="020B0503020204020204" pitchFamily="34" charset="-122"/>
                <a:ea typeface="微软雅黑" panose="020B0503020204020204" pitchFamily="34" charset="-122"/>
              </a:rPr>
              <a:t>保荐、安全评价、环境影响评价、环境监测</a:t>
            </a:r>
            <a:r>
              <a:rPr lang="zh-CN" altLang="zh-CN" sz="2000" dirty="0">
                <a:solidFill>
                  <a:schemeClr val="tx1"/>
                </a:solidFill>
                <a:latin typeface="微软雅黑" panose="020B0503020204020204" pitchFamily="34" charset="-122"/>
                <a:ea typeface="微软雅黑" panose="020B0503020204020204" pitchFamily="34" charset="-122"/>
              </a:rPr>
              <a:t>等职责的中介组织的人员故意提供虚假证明文件，情节严重的，处五年以下有期徒刑或者拘役，并处罚金；</a:t>
            </a:r>
            <a:r>
              <a:rPr lang="zh-CN" altLang="zh-CN" sz="2000" b="1" dirty="0">
                <a:solidFill>
                  <a:srgbClr val="EC0802"/>
                </a:solidFill>
                <a:latin typeface="微软雅黑" panose="020B0503020204020204" pitchFamily="34" charset="-122"/>
                <a:ea typeface="微软雅黑" panose="020B0503020204020204" pitchFamily="34" charset="-122"/>
              </a:rPr>
              <a:t>有下列情形之一的，处五年以上十年以下有期徒刑，并处罚金：</a:t>
            </a:r>
            <a:endParaRPr lang="zh-CN" altLang="zh-CN" sz="2000" b="1" dirty="0">
              <a:solidFill>
                <a:srgbClr val="EC0802"/>
              </a:solidFill>
              <a:latin typeface="微软雅黑" panose="020B0503020204020204" pitchFamily="34" charset="-122"/>
              <a:ea typeface="微软雅黑" panose="020B0503020204020204" pitchFamily="34" charset="-122"/>
            </a:endParaRPr>
          </a:p>
          <a:p>
            <a:pPr algn="just"/>
            <a:r>
              <a:rPr lang="zh-CN" altLang="zh-CN" sz="2000" b="1" dirty="0">
                <a:solidFill>
                  <a:srgbClr val="EC0802"/>
                </a:solidFill>
                <a:latin typeface="微软雅黑" panose="020B0503020204020204" pitchFamily="34" charset="-122"/>
                <a:ea typeface="微软雅黑" panose="020B0503020204020204" pitchFamily="34" charset="-122"/>
              </a:rPr>
              <a:t>（一）提供与证券发行相关的虚假的资产评估、会计、审计、法律服务、保荐等证明文件，情节特别严重的；</a:t>
            </a:r>
            <a:endParaRPr lang="zh-CN" altLang="zh-CN" sz="2000" b="1" dirty="0">
              <a:solidFill>
                <a:srgbClr val="EC0802"/>
              </a:solidFill>
              <a:latin typeface="微软雅黑" panose="020B0503020204020204" pitchFamily="34" charset="-122"/>
              <a:ea typeface="微软雅黑" panose="020B0503020204020204" pitchFamily="34" charset="-122"/>
            </a:endParaRPr>
          </a:p>
          <a:p>
            <a:pPr algn="just"/>
            <a:r>
              <a:rPr lang="zh-CN" altLang="zh-CN" sz="2000" b="1" dirty="0">
                <a:solidFill>
                  <a:srgbClr val="EC0802"/>
                </a:solidFill>
                <a:latin typeface="微软雅黑" panose="020B0503020204020204" pitchFamily="34" charset="-122"/>
                <a:ea typeface="微软雅黑" panose="020B0503020204020204" pitchFamily="34" charset="-122"/>
              </a:rPr>
              <a:t>（二）提供与重大资产交易相关的虚假的资产评估、会计、审计等证明文件，情节特别严重的；</a:t>
            </a:r>
            <a:endParaRPr lang="zh-CN" altLang="zh-CN" sz="2000" b="1" dirty="0">
              <a:solidFill>
                <a:srgbClr val="EC0802"/>
              </a:solidFill>
              <a:latin typeface="微软雅黑" panose="020B0503020204020204" pitchFamily="34" charset="-122"/>
              <a:ea typeface="微软雅黑" panose="020B0503020204020204" pitchFamily="34" charset="-122"/>
            </a:endParaRPr>
          </a:p>
          <a:p>
            <a:pPr algn="just"/>
            <a:r>
              <a:rPr lang="zh-CN" altLang="zh-CN" sz="2000" b="1" dirty="0">
                <a:solidFill>
                  <a:srgbClr val="EC0802"/>
                </a:solidFill>
                <a:latin typeface="微软雅黑" panose="020B0503020204020204" pitchFamily="34" charset="-122"/>
                <a:ea typeface="微软雅黑" panose="020B0503020204020204" pitchFamily="34" charset="-122"/>
              </a:rPr>
              <a:t>（三）在涉及公共安全的重大工程、项目中提供虚假的安全评价、环境影响评价等证明文件，致使公共财产、国家和人民利益遭受特别重大损失的。</a:t>
            </a:r>
            <a:endParaRPr lang="zh-CN" altLang="zh-CN" sz="2000" b="1" dirty="0">
              <a:solidFill>
                <a:srgbClr val="EC0802"/>
              </a:solidFill>
              <a:latin typeface="微软雅黑" panose="020B0503020204020204" pitchFamily="34" charset="-122"/>
              <a:ea typeface="微软雅黑" panose="020B0503020204020204" pitchFamily="34" charset="-122"/>
            </a:endParaRPr>
          </a:p>
          <a:p>
            <a:pPr algn="just"/>
            <a:r>
              <a:rPr lang="zh-CN" altLang="zh-CN" sz="2000" dirty="0">
                <a:solidFill>
                  <a:schemeClr val="tx1"/>
                </a:solidFill>
                <a:latin typeface="微软雅黑" panose="020B0503020204020204" pitchFamily="34" charset="-122"/>
                <a:ea typeface="微软雅黑" panose="020B0503020204020204" pitchFamily="34" charset="-122"/>
              </a:rPr>
              <a:t>有前款行为，同时索取他人财物或者非法收受他人财物</a:t>
            </a:r>
            <a:r>
              <a:rPr lang="zh-CN" altLang="zh-CN" sz="2000" b="1" dirty="0">
                <a:solidFill>
                  <a:srgbClr val="EC0802"/>
                </a:solidFill>
                <a:latin typeface="微软雅黑" panose="020B0503020204020204" pitchFamily="34" charset="-122"/>
                <a:ea typeface="微软雅黑" panose="020B0503020204020204" pitchFamily="34" charset="-122"/>
              </a:rPr>
              <a:t>构成犯罪的，依照处罚较重的规定定罪处罚。</a:t>
            </a:r>
            <a:endParaRPr lang="zh-CN" altLang="zh-CN" sz="2000" b="1" dirty="0">
              <a:solidFill>
                <a:srgbClr val="EC0802"/>
              </a:solidFill>
              <a:latin typeface="微软雅黑" panose="020B0503020204020204" pitchFamily="34" charset="-122"/>
              <a:ea typeface="微软雅黑" panose="020B0503020204020204" pitchFamily="34" charset="-122"/>
            </a:endParaRPr>
          </a:p>
        </p:txBody>
      </p:sp>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3</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51815" y="151765"/>
            <a:ext cx="7590790" cy="570865"/>
          </a:xfrm>
          <a:prstGeom prst="rect">
            <a:avLst/>
          </a:prstGeom>
          <a:noFill/>
          <a:ln w="9525">
            <a:noFill/>
          </a:ln>
        </p:spPr>
        <p:txBody>
          <a:bodyPr wrap="square">
            <a:spAutoFit/>
          </a:bodyPr>
          <a:p>
            <a:pPr indent="356870">
              <a:lnSpc>
                <a:spcPct val="130000"/>
              </a:lnSpc>
            </a:pPr>
            <a:r>
              <a:rPr lang="zh-CN" altLang="en-US" sz="2400">
                <a:latin typeface="微软雅黑" panose="020B0503020204020204" pitchFamily="34" charset="-122"/>
                <a:ea typeface="微软雅黑" panose="020B0503020204020204" pitchFamily="34" charset="-122"/>
              </a:rPr>
              <a:t>案例</a:t>
            </a: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：江西丰城电厂</a:t>
            </a:r>
            <a:r>
              <a:rPr lang="en-US" altLang="zh-CN" sz="2400">
                <a:latin typeface="微软雅黑" panose="020B0503020204020204" pitchFamily="34" charset="-122"/>
                <a:ea typeface="微软雅黑" panose="020B0503020204020204" pitchFamily="34" charset="-122"/>
              </a:rPr>
              <a:t>“11.24”</a:t>
            </a:r>
            <a:r>
              <a:rPr lang="zh-CN" altLang="en-US" sz="2400">
                <a:latin typeface="微软雅黑" panose="020B0503020204020204" pitchFamily="34" charset="-122"/>
                <a:ea typeface="微软雅黑" panose="020B0503020204020204" pitchFamily="34" charset="-122"/>
              </a:rPr>
              <a:t>施工平台倒塌事故</a:t>
            </a:r>
            <a:endParaRPr lang="zh-CN" altLang="en-US" sz="240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7454265" y="1175385"/>
            <a:ext cx="3356610" cy="5035550"/>
          </a:xfrm>
          <a:prstGeom prst="rect">
            <a:avLst/>
          </a:prstGeom>
        </p:spPr>
      </p:pic>
      <p:sp>
        <p:nvSpPr>
          <p:cNvPr id="8" name="文本框 7"/>
          <p:cNvSpPr txBox="1"/>
          <p:nvPr/>
        </p:nvSpPr>
        <p:spPr>
          <a:xfrm>
            <a:off x="679450" y="1098550"/>
            <a:ext cx="6242685" cy="1938020"/>
          </a:xfrm>
          <a:prstGeom prst="rect">
            <a:avLst/>
          </a:prstGeom>
          <a:noFill/>
        </p:spPr>
        <p:txBody>
          <a:bodyPr wrap="square" rtlCol="0" anchor="t">
            <a:spAutoFit/>
          </a:bodyPr>
          <a:p>
            <a:pPr>
              <a:lnSpc>
                <a:spcPct val="125000"/>
              </a:lnSpc>
              <a:spcBef>
                <a:spcPts val="0"/>
              </a:spcBef>
              <a:spcAft>
                <a:spcPts val="0"/>
              </a:spcAft>
            </a:pPr>
            <a:r>
              <a:rPr lang="zh-CN" altLang="zh-CN" dirty="0">
                <a:latin typeface="微软雅黑" panose="020B0503020204020204" pitchFamily="34" charset="-122"/>
                <a:ea typeface="微软雅黑" panose="020B0503020204020204" pitchFamily="34" charset="-122"/>
              </a:rPr>
              <a:t>2016年11月24日，江西丰城发电厂三期扩建工程发生冷却塔施工平台坍塌特别重大事故，造成73人死亡、2人受伤，直接经济损失10197.2万元。</a:t>
            </a:r>
            <a:endParaRPr lang="zh-CN" altLang="zh-CN" dirty="0">
              <a:latin typeface="微软雅黑" panose="020B0503020204020204" pitchFamily="34" charset="-122"/>
              <a:ea typeface="微软雅黑" panose="020B0503020204020204" pitchFamily="34" charset="-122"/>
            </a:endParaRPr>
          </a:p>
        </p:txBody>
      </p:sp>
      <p:sp>
        <p:nvSpPr>
          <p:cNvPr id="9" name="文本框 8"/>
          <p:cNvSpPr txBox="1"/>
          <p:nvPr/>
        </p:nvSpPr>
        <p:spPr>
          <a:xfrm>
            <a:off x="679450" y="3142615"/>
            <a:ext cx="5888355" cy="2476500"/>
          </a:xfrm>
          <a:prstGeom prst="rect">
            <a:avLst/>
          </a:prstGeom>
          <a:noFill/>
        </p:spPr>
        <p:txBody>
          <a:bodyPr wrap="square" rtlCol="0" anchor="t">
            <a:spAutoFit/>
          </a:bodyPr>
          <a:p>
            <a:pPr>
              <a:lnSpc>
                <a:spcPct val="125000"/>
              </a:lnSpc>
              <a:spcBef>
                <a:spcPts val="0"/>
              </a:spcBef>
              <a:spcAft>
                <a:spcPts val="0"/>
              </a:spcAft>
            </a:pPr>
            <a:r>
              <a:rPr lang="zh-CN" altLang="zh-CN" sz="2000" dirty="0">
                <a:latin typeface="微软雅黑" panose="020B0503020204020204" pitchFamily="34" charset="-122"/>
                <a:ea typeface="微软雅黑" panose="020B0503020204020204" pitchFamily="34" charset="-122"/>
              </a:rPr>
              <a:t>事故处理：</a:t>
            </a:r>
            <a:endParaRPr lang="zh-CN" altLang="zh-CN" sz="2000" dirty="0">
              <a:latin typeface="微软雅黑" panose="020B0503020204020204" pitchFamily="34" charset="-122"/>
              <a:ea typeface="微软雅黑" panose="020B0503020204020204" pitchFamily="34" charset="-122"/>
            </a:endParaRPr>
          </a:p>
          <a:p>
            <a:pPr>
              <a:lnSpc>
                <a:spcPct val="125000"/>
              </a:lnSpc>
              <a:spcBef>
                <a:spcPts val="0"/>
              </a:spcBef>
              <a:spcAft>
                <a:spcPts val="0"/>
              </a:spcAft>
            </a:pPr>
            <a:r>
              <a:rPr lang="zh-CN" altLang="zh-CN" sz="2000" b="1" dirty="0">
                <a:solidFill>
                  <a:srgbClr val="FF0000"/>
                </a:solidFill>
                <a:latin typeface="微软雅黑" panose="020B0503020204020204" pitchFamily="34" charset="-122"/>
                <a:ea typeface="微软雅黑" panose="020B0503020204020204" pitchFamily="34" charset="-122"/>
              </a:rPr>
              <a:t>吴志光</a:t>
            </a:r>
            <a:r>
              <a:rPr lang="zh-CN" altLang="zh-CN" sz="2000" dirty="0">
                <a:latin typeface="微软雅黑" panose="020B0503020204020204" pitchFamily="34" charset="-122"/>
                <a:ea typeface="微软雅黑" panose="020B0503020204020204" pitchFamily="34" charset="-122"/>
              </a:rPr>
              <a:t>，河北亿能公司江西丰城电厂三期扩建工程D标段</a:t>
            </a:r>
            <a:r>
              <a:rPr lang="zh-CN" altLang="zh-CN" sz="2000" b="1" dirty="0">
                <a:solidFill>
                  <a:srgbClr val="FF0000"/>
                </a:solidFill>
                <a:latin typeface="微软雅黑" panose="020B0503020204020204" pitchFamily="34" charset="-122"/>
                <a:ea typeface="微软雅黑" panose="020B0503020204020204" pitchFamily="34" charset="-122"/>
              </a:rPr>
              <a:t>项目部经理</a:t>
            </a:r>
            <a:r>
              <a:rPr lang="zh-CN" altLang="zh-CN" sz="2000" dirty="0">
                <a:latin typeface="微软雅黑" panose="020B0503020204020204" pitchFamily="34" charset="-122"/>
                <a:ea typeface="微软雅黑" panose="020B0503020204020204" pitchFamily="34" charset="-122"/>
              </a:rPr>
              <a:t>。2016年12月9日，因</a:t>
            </a:r>
            <a:r>
              <a:rPr lang="zh-CN" altLang="zh-CN" sz="3200" b="1" dirty="0">
                <a:solidFill>
                  <a:srgbClr val="FF0000"/>
                </a:solidFill>
                <a:latin typeface="微软雅黑" panose="020B0503020204020204" pitchFamily="34" charset="-122"/>
                <a:ea typeface="微软雅黑" panose="020B0503020204020204" pitchFamily="34" charset="-122"/>
              </a:rPr>
              <a:t>涉嫌重大责任事故罪</a:t>
            </a:r>
            <a:r>
              <a:rPr lang="zh-CN" altLang="zh-CN" sz="2000" dirty="0">
                <a:latin typeface="微软雅黑" panose="020B0503020204020204" pitchFamily="34" charset="-122"/>
                <a:ea typeface="微软雅黑" panose="020B0503020204020204" pitchFamily="34" charset="-122"/>
              </a:rPr>
              <a:t>，被检察机关</a:t>
            </a:r>
            <a:r>
              <a:rPr lang="zh-CN" altLang="zh-CN" b="1" dirty="0">
                <a:solidFill>
                  <a:srgbClr val="FF0000"/>
                </a:solidFill>
                <a:latin typeface="微软雅黑" panose="020B0503020204020204" pitchFamily="34" charset="-122"/>
                <a:ea typeface="微软雅黑" panose="020B0503020204020204" pitchFamily="34" charset="-122"/>
              </a:rPr>
              <a:t>批准逮捕</a:t>
            </a:r>
            <a:r>
              <a:rPr lang="zh-CN" altLang="zh-CN" sz="2000" dirty="0">
                <a:latin typeface="微软雅黑" panose="020B0503020204020204" pitchFamily="34" charset="-122"/>
                <a:ea typeface="微软雅黑" panose="020B0503020204020204" pitchFamily="34" charset="-122"/>
              </a:rPr>
              <a:t>。</a:t>
            </a:r>
            <a:endParaRPr lang="zh-CN" altLang="zh-CN" sz="2000" dirty="0">
              <a:latin typeface="微软雅黑" panose="020B0503020204020204" pitchFamily="34" charset="-122"/>
              <a:ea typeface="微软雅黑" panose="020B0503020204020204" pitchFamily="34" charset="-122"/>
            </a:endParaRPr>
          </a:p>
          <a:p>
            <a:pPr>
              <a:lnSpc>
                <a:spcPct val="125000"/>
              </a:lnSpc>
              <a:spcBef>
                <a:spcPts val="0"/>
              </a:spcBef>
              <a:spcAft>
                <a:spcPts val="0"/>
              </a:spcAft>
            </a:pPr>
            <a:r>
              <a:rPr lang="zh-CN" altLang="zh-CN" sz="2000" dirty="0">
                <a:latin typeface="微软雅黑" panose="020B0503020204020204" pitchFamily="34" charset="-122"/>
                <a:ea typeface="微软雅黑" panose="020B0503020204020204" pitchFamily="34" charset="-122"/>
              </a:rPr>
              <a:t>其他处理（略）</a:t>
            </a:r>
            <a:endParaRPr lang="zh-CN" altLang="zh-CN" sz="2000" dirty="0">
              <a:latin typeface="微软雅黑" panose="020B0503020204020204" pitchFamily="34" charset="-122"/>
              <a:ea typeface="微软雅黑" panose="020B0503020204020204" pitchFamily="34" charset="-122"/>
            </a:endParaRPr>
          </a:p>
        </p:txBody>
      </p:sp>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20675" y="132715"/>
            <a:ext cx="8691245" cy="491490"/>
          </a:xfrm>
          <a:prstGeom prst="rect">
            <a:avLst/>
          </a:prstGeom>
          <a:noFill/>
          <a:ln w="9525">
            <a:noFill/>
          </a:ln>
        </p:spPr>
        <p:txBody>
          <a:bodyPr wrap="square">
            <a:spAutoFit/>
          </a:bodyPr>
          <a:p>
            <a:pPr indent="356870">
              <a:lnSpc>
                <a:spcPct val="130000"/>
              </a:lnSpc>
            </a:pPr>
            <a:r>
              <a:rPr lang="zh-CN" altLang="en-US" sz="2000">
                <a:latin typeface="微软雅黑" panose="020B0503020204020204" pitchFamily="34" charset="-122"/>
                <a:ea typeface="微软雅黑" panose="020B0503020204020204" pitchFamily="34" charset="-122"/>
              </a:rPr>
              <a:t>案例</a:t>
            </a:r>
            <a:r>
              <a:rPr lang="en-US" altLang="zh-CN" sz="2000">
                <a:latin typeface="微软雅黑" panose="020B0503020204020204" pitchFamily="34" charset="-122"/>
                <a:ea typeface="微软雅黑" panose="020B0503020204020204" pitchFamily="34" charset="-122"/>
              </a:rPr>
              <a:t>2</a:t>
            </a:r>
            <a:r>
              <a:rPr lang="zh-CN" altLang="en-US" sz="2000">
                <a:latin typeface="微软雅黑" panose="020B0503020204020204" pitchFamily="34" charset="-122"/>
                <a:ea typeface="微软雅黑" panose="020B0503020204020204" pitchFamily="34" charset="-122"/>
              </a:rPr>
              <a:t>：玉林市碧桂园凤凰城五期“5•16” 建筑施工较大事故</a:t>
            </a:r>
            <a:endParaRPr lang="zh-CN" altLang="en-US" sz="2000">
              <a:latin typeface="微软雅黑" panose="020B0503020204020204" pitchFamily="34" charset="-122"/>
              <a:ea typeface="微软雅黑" panose="020B0503020204020204" pitchFamily="34" charset="-122"/>
            </a:endParaRPr>
          </a:p>
        </p:txBody>
      </p:sp>
      <p:pic>
        <p:nvPicPr>
          <p:cNvPr id="3" name="图片 2" descr="微信图片_20210311134357"/>
          <p:cNvPicPr>
            <a:picLocks noChangeAspect="1"/>
          </p:cNvPicPr>
          <p:nvPr/>
        </p:nvPicPr>
        <p:blipFill>
          <a:blip r:embed="rId1"/>
          <a:stretch>
            <a:fillRect/>
          </a:stretch>
        </p:blipFill>
        <p:spPr>
          <a:xfrm>
            <a:off x="470535" y="876300"/>
            <a:ext cx="4622800" cy="2924810"/>
          </a:xfrm>
          <a:prstGeom prst="rect">
            <a:avLst/>
          </a:prstGeom>
        </p:spPr>
      </p:pic>
      <p:pic>
        <p:nvPicPr>
          <p:cNvPr id="6" name="图片 5" descr="微信图片_20210311134413"/>
          <p:cNvPicPr>
            <a:picLocks noChangeAspect="1"/>
          </p:cNvPicPr>
          <p:nvPr/>
        </p:nvPicPr>
        <p:blipFill>
          <a:blip r:embed="rId2"/>
          <a:srcRect/>
          <a:stretch>
            <a:fillRect/>
          </a:stretch>
        </p:blipFill>
        <p:spPr>
          <a:xfrm>
            <a:off x="470535" y="3897630"/>
            <a:ext cx="4622800" cy="2548890"/>
          </a:xfrm>
          <a:prstGeom prst="rect">
            <a:avLst/>
          </a:prstGeom>
        </p:spPr>
      </p:pic>
      <p:sp>
        <p:nvSpPr>
          <p:cNvPr id="8" name="文本框 7"/>
          <p:cNvSpPr txBox="1"/>
          <p:nvPr/>
        </p:nvSpPr>
        <p:spPr>
          <a:xfrm>
            <a:off x="5339715" y="789305"/>
            <a:ext cx="6588125" cy="1245235"/>
          </a:xfrm>
          <a:prstGeom prst="rect">
            <a:avLst/>
          </a:prstGeom>
          <a:noFill/>
        </p:spPr>
        <p:txBody>
          <a:bodyPr wrap="square" rtlCol="0" anchor="t">
            <a:spAutoFit/>
          </a:bodyPr>
          <a:p>
            <a:pPr>
              <a:lnSpc>
                <a:spcPct val="125000"/>
              </a:lnSpc>
              <a:spcBef>
                <a:spcPts val="0"/>
              </a:spcBef>
              <a:spcAft>
                <a:spcPts val="0"/>
              </a:spcAft>
            </a:pPr>
            <a:r>
              <a:rPr lang="zh-CN" altLang="zh-CN" sz="2000" dirty="0">
                <a:latin typeface="微软雅黑" panose="020B0503020204020204" pitchFamily="34" charset="-122"/>
                <a:ea typeface="微软雅黑" panose="020B0503020204020204" pitchFamily="34" charset="-122"/>
                <a:sym typeface="+mn-ea"/>
              </a:rPr>
              <a:t>2020年5月16日19时20分左右，玉林市碧桂园凤凰城五期A1标段1#、2#、5#楼项目的5#楼施工升降机发生高空坠落较大事故，导致施工升降机吊笼内的6名工人死亡。</a:t>
            </a:r>
            <a:endParaRPr lang="zh-CN" altLang="zh-CN" sz="2000" dirty="0">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5339715" y="2083435"/>
            <a:ext cx="6690360" cy="4399915"/>
          </a:xfrm>
          <a:prstGeom prst="rect">
            <a:avLst/>
          </a:prstGeom>
          <a:noFill/>
          <a:ln w="9525">
            <a:noFill/>
          </a:ln>
        </p:spPr>
        <p:txBody>
          <a:bodyPr wrap="square">
            <a:spAutoFit/>
          </a:bodyPr>
          <a:p>
            <a:pPr marL="0" indent="0">
              <a:lnSpc>
                <a:spcPct val="125000"/>
              </a:lnSpc>
              <a:spcBef>
                <a:spcPts val="0"/>
              </a:spcBef>
              <a:spcAft>
                <a:spcPts val="0"/>
              </a:spcAft>
            </a:pPr>
            <a:r>
              <a:rPr lang="zh-CN" altLang="zh-CN" sz="2000" b="1" dirty="0">
                <a:solidFill>
                  <a:schemeClr val="tx1"/>
                </a:solidFill>
                <a:latin typeface="微软雅黑" panose="020B0503020204020204" pitchFamily="34" charset="-122"/>
                <a:ea typeface="微软雅黑" panose="020B0503020204020204" pitchFamily="34" charset="-122"/>
              </a:rPr>
              <a:t>事故处理：</a:t>
            </a:r>
            <a:r>
              <a:rPr lang="zh-CN" altLang="zh-CN" sz="2000" dirty="0">
                <a:latin typeface="微软雅黑" panose="020B0503020204020204" pitchFamily="34" charset="-122"/>
                <a:ea typeface="微软雅黑" panose="020B0503020204020204" pitchFamily="34" charset="-122"/>
                <a:sym typeface="+mn-ea"/>
              </a:rPr>
              <a:t>其他处理（略）</a:t>
            </a:r>
            <a:endParaRPr lang="zh-CN" altLang="zh-CN" sz="2000" b="1" dirty="0">
              <a:solidFill>
                <a:schemeClr val="tx1"/>
              </a:solidFill>
              <a:latin typeface="微软雅黑" panose="020B0503020204020204" pitchFamily="34" charset="-122"/>
              <a:ea typeface="微软雅黑" panose="020B0503020204020204" pitchFamily="34" charset="-122"/>
            </a:endParaRPr>
          </a:p>
          <a:p>
            <a:pPr marL="0" indent="0">
              <a:lnSpc>
                <a:spcPct val="125000"/>
              </a:lnSpc>
              <a:spcBef>
                <a:spcPts val="0"/>
              </a:spcBef>
              <a:spcAft>
                <a:spcPts val="0"/>
              </a:spcAft>
            </a:pPr>
            <a:r>
              <a:rPr lang="zh-CN" altLang="zh-CN" sz="2000" b="1" dirty="0">
                <a:solidFill>
                  <a:srgbClr val="FF0000"/>
                </a:solidFill>
                <a:latin typeface="微软雅黑" panose="020B0503020204020204" pitchFamily="34" charset="-122"/>
                <a:ea typeface="微软雅黑" panose="020B0503020204020204" pitchFamily="34" charset="-122"/>
              </a:rPr>
              <a:t>肖秋明</a:t>
            </a:r>
            <a:r>
              <a:rPr lang="zh-CN" altLang="zh-CN" sz="2000" dirty="0">
                <a:latin typeface="微软雅黑" panose="020B0503020204020204" pitchFamily="34" charset="-122"/>
                <a:ea typeface="微软雅黑" panose="020B0503020204020204" pitchFamily="34" charset="-122"/>
              </a:rPr>
              <a:t>，</a:t>
            </a:r>
            <a:r>
              <a:rPr lang="zh-CN" altLang="zh-CN" sz="2000" b="0" dirty="0">
                <a:latin typeface="微软雅黑" panose="020B0503020204020204" pitchFamily="34" charset="-122"/>
                <a:ea typeface="微软雅黑" panose="020B0503020204020204" pitchFamily="34" charset="-122"/>
              </a:rPr>
              <a:t>广东龙越建筑工程有限公司玉林碧桂园凤凰城五期A1标段1#、2#、5#楼工程</a:t>
            </a:r>
            <a:r>
              <a:rPr lang="zh-CN" altLang="zh-CN" sz="2000" b="1" dirty="0">
                <a:solidFill>
                  <a:srgbClr val="FF0000"/>
                </a:solidFill>
                <a:latin typeface="微软雅黑" panose="020B0503020204020204" pitchFamily="34" charset="-122"/>
                <a:ea typeface="微软雅黑" panose="020B0503020204020204" pitchFamily="34" charset="-122"/>
              </a:rPr>
              <a:t>项目负责人</a:t>
            </a:r>
            <a:r>
              <a:rPr lang="zh-CN" altLang="zh-CN" sz="2000" b="0" dirty="0">
                <a:latin typeface="微软雅黑" panose="020B0503020204020204" pitchFamily="34" charset="-122"/>
                <a:ea typeface="微软雅黑" panose="020B0503020204020204" pitchFamily="34" charset="-122"/>
              </a:rPr>
              <a:t>，</a:t>
            </a:r>
            <a:r>
              <a:rPr lang="zh-CN" altLang="zh-CN" sz="2000" b="0" u="sng" dirty="0">
                <a:latin typeface="微软雅黑" panose="020B0503020204020204" pitchFamily="34" charset="-122"/>
                <a:ea typeface="微软雅黑" panose="020B0503020204020204" pitchFamily="34" charset="-122"/>
              </a:rPr>
              <a:t>未按规定履行职责</a:t>
            </a:r>
            <a:r>
              <a:rPr lang="zh-CN" altLang="zh-CN" sz="2000" b="0" dirty="0">
                <a:latin typeface="微软雅黑" panose="020B0503020204020204" pitchFamily="34" charset="-122"/>
                <a:ea typeface="微软雅黑" panose="020B0503020204020204" pitchFamily="34" charset="-122"/>
              </a:rPr>
              <a:t>；未履行督促落实设备管理人员按规定对施工升降机顶升加节进行现场监督检查的职责；施工升降机未验收合格就投入使用，违反了《建设工程安全生产管理条例》第二十一条第二款、《危险性较大的分部分项工程安全管理规定》第十七条第一、二款、《建筑起重机械安全监督管理规定》第十六条第一款的规定。对事故的发生</a:t>
            </a:r>
            <a:r>
              <a:rPr lang="zh-CN" altLang="zh-CN" sz="2000" b="1" dirty="0">
                <a:solidFill>
                  <a:srgbClr val="FF0000"/>
                </a:solidFill>
                <a:latin typeface="微软雅黑" panose="020B0503020204020204" pitchFamily="34" charset="-122"/>
                <a:ea typeface="微软雅黑" panose="020B0503020204020204" pitchFamily="34" charset="-122"/>
              </a:rPr>
              <a:t>负主要领导责任</a:t>
            </a:r>
            <a:r>
              <a:rPr lang="zh-CN" altLang="zh-CN" sz="2000" b="0" dirty="0">
                <a:latin typeface="微软雅黑" panose="020B0503020204020204" pitchFamily="34" charset="-122"/>
                <a:ea typeface="微软雅黑" panose="020B0503020204020204" pitchFamily="34" charset="-122"/>
              </a:rPr>
              <a:t>，</a:t>
            </a:r>
            <a:r>
              <a:rPr lang="zh-CN" altLang="zh-CN" b="1" dirty="0">
                <a:solidFill>
                  <a:srgbClr val="FF0000"/>
                </a:solidFill>
                <a:latin typeface="微软雅黑" panose="020B0503020204020204" pitchFamily="34" charset="-122"/>
                <a:ea typeface="微软雅黑" panose="020B0503020204020204" pitchFamily="34" charset="-122"/>
              </a:rPr>
              <a:t>涉嫌重大责任事故罪</a:t>
            </a:r>
            <a:r>
              <a:rPr lang="zh-CN" altLang="zh-CN" sz="2000" b="0" dirty="0">
                <a:latin typeface="微软雅黑" panose="020B0503020204020204" pitchFamily="34" charset="-122"/>
                <a:ea typeface="微软雅黑" panose="020B0503020204020204" pitchFamily="34" charset="-122"/>
              </a:rPr>
              <a:t>，建议由司法部门</a:t>
            </a:r>
            <a:r>
              <a:rPr lang="zh-CN" altLang="zh-CN" sz="2000" b="1" dirty="0">
                <a:solidFill>
                  <a:srgbClr val="FF0000"/>
                </a:solidFill>
                <a:latin typeface="微软雅黑" panose="020B0503020204020204" pitchFamily="34" charset="-122"/>
                <a:ea typeface="微软雅黑" panose="020B0503020204020204" pitchFamily="34" charset="-122"/>
              </a:rPr>
              <a:t>依法追究其刑事责任</a:t>
            </a:r>
            <a:r>
              <a:rPr lang="zh-CN" altLang="zh-CN" sz="2000" b="0" dirty="0">
                <a:latin typeface="微软雅黑" panose="020B0503020204020204" pitchFamily="34" charset="-122"/>
                <a:ea typeface="微软雅黑" panose="020B0503020204020204" pitchFamily="34" charset="-122"/>
              </a:rPr>
              <a:t>。</a:t>
            </a:r>
            <a:endParaRPr lang="zh-CN" altLang="zh-CN" sz="2000" b="0" dirty="0">
              <a:latin typeface="微软雅黑" panose="020B0503020204020204" pitchFamily="34" charset="-122"/>
              <a:ea typeface="微软雅黑" panose="020B0503020204020204" pitchFamily="34" charset="-122"/>
            </a:endParaRPr>
          </a:p>
        </p:txBody>
      </p:sp>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51815" y="151765"/>
            <a:ext cx="7590790" cy="570865"/>
          </a:xfrm>
          <a:prstGeom prst="rect">
            <a:avLst/>
          </a:prstGeom>
          <a:noFill/>
          <a:ln w="9525">
            <a:noFill/>
          </a:ln>
        </p:spPr>
        <p:txBody>
          <a:bodyPr wrap="square">
            <a:spAutoFit/>
          </a:bodyPr>
          <a:p>
            <a:pPr indent="356870">
              <a:lnSpc>
                <a:spcPct val="130000"/>
              </a:lnSpc>
            </a:pPr>
            <a:r>
              <a:rPr lang="zh-CN" altLang="en-US" sz="2400">
                <a:latin typeface="微软雅黑" panose="020B0503020204020204" pitchFamily="34" charset="-122"/>
                <a:ea typeface="微软雅黑" panose="020B0503020204020204" pitchFamily="34" charset="-122"/>
              </a:rPr>
              <a:t>案例</a:t>
            </a:r>
            <a:r>
              <a:rPr lang="en-US" altLang="zh-CN" sz="2400">
                <a:latin typeface="微软雅黑" panose="020B0503020204020204" pitchFamily="34" charset="-122"/>
                <a:ea typeface="微软雅黑" panose="020B0503020204020204" pitchFamily="34" charset="-122"/>
              </a:rPr>
              <a:t>3</a:t>
            </a:r>
            <a:r>
              <a:rPr lang="zh-CN" altLang="en-US" sz="2400">
                <a:latin typeface="微软雅黑" panose="020B0503020204020204" pitchFamily="34" charset="-122"/>
                <a:ea typeface="微软雅黑" panose="020B0503020204020204" pitchFamily="34" charset="-122"/>
              </a:rPr>
              <a:t>：任某</a:t>
            </a:r>
            <a:r>
              <a:rPr lang="en-US" altLang="zh-CN" sz="2400">
                <a:latin typeface="微软雅黑" panose="020B0503020204020204" pitchFamily="34" charset="-122"/>
                <a:ea typeface="微软雅黑" panose="020B0503020204020204" pitchFamily="34" charset="-122"/>
              </a:rPr>
              <a:t>“7.23”</a:t>
            </a:r>
            <a:r>
              <a:rPr lang="zh-CN" altLang="en-US" sz="2400">
                <a:latin typeface="微软雅黑" panose="020B0503020204020204" pitchFamily="34" charset="-122"/>
                <a:ea typeface="微软雅黑" panose="020B0503020204020204" pitchFamily="34" charset="-122"/>
              </a:rPr>
              <a:t>强令违章冒险作业罪</a:t>
            </a:r>
            <a:endParaRPr lang="zh-CN" altLang="en-US" sz="2400">
              <a:latin typeface="微软雅黑" panose="020B0503020204020204" pitchFamily="34" charset="-122"/>
              <a:ea typeface="微软雅黑" panose="020B0503020204020204" pitchFamily="34" charset="-122"/>
            </a:endParaRPr>
          </a:p>
        </p:txBody>
      </p:sp>
      <p:sp>
        <p:nvSpPr>
          <p:cNvPr id="8" name="文本框 7"/>
          <p:cNvSpPr txBox="1"/>
          <p:nvPr/>
        </p:nvSpPr>
        <p:spPr>
          <a:xfrm>
            <a:off x="422910" y="934720"/>
            <a:ext cx="7657465" cy="5131435"/>
          </a:xfrm>
          <a:prstGeom prst="rect">
            <a:avLst/>
          </a:prstGeom>
          <a:noFill/>
        </p:spPr>
        <p:txBody>
          <a:bodyPr wrap="square" rtlCol="0" anchor="t">
            <a:spAutoFit/>
          </a:bodyPr>
          <a:p>
            <a:pPr>
              <a:lnSpc>
                <a:spcPct val="125000"/>
              </a:lnSpc>
              <a:spcBef>
                <a:spcPts val="0"/>
              </a:spcBef>
              <a:spcAft>
                <a:spcPts val="0"/>
              </a:spcAft>
            </a:pPr>
            <a:r>
              <a:rPr lang="zh-CN" altLang="zh-CN" sz="1600" dirty="0">
                <a:latin typeface="微软雅黑" panose="020B0503020204020204" pitchFamily="34" charset="-122"/>
                <a:ea typeface="微软雅黑" panose="020B0503020204020204" pitchFamily="34" charset="-122"/>
              </a:rPr>
              <a:t>上海市金山区人民检察院以沪金检刑诉〔2010〕560号起诉书指控被告人任某犯强令违章冒险作业罪，于2010年9月3日向本院提起公诉，现已审理终结。</a:t>
            </a:r>
            <a:endParaRPr lang="zh-CN" altLang="zh-CN" sz="1600" dirty="0">
              <a:latin typeface="微软雅黑" panose="020B0503020204020204" pitchFamily="34" charset="-122"/>
              <a:ea typeface="微软雅黑" panose="020B0503020204020204" pitchFamily="34" charset="-122"/>
            </a:endParaRPr>
          </a:p>
          <a:p>
            <a:pPr>
              <a:lnSpc>
                <a:spcPct val="125000"/>
              </a:lnSpc>
              <a:spcBef>
                <a:spcPts val="0"/>
              </a:spcBef>
              <a:spcAft>
                <a:spcPts val="0"/>
              </a:spcAft>
            </a:pPr>
            <a:r>
              <a:rPr lang="zh-CN" altLang="zh-CN" sz="1600" dirty="0">
                <a:latin typeface="微软雅黑" panose="020B0503020204020204" pitchFamily="34" charset="-122"/>
                <a:ea typeface="微软雅黑" panose="020B0503020204020204" pitchFamily="34" charset="-122"/>
              </a:rPr>
              <a:t>公诉机关指控：</a:t>
            </a:r>
            <a:endParaRPr lang="zh-CN" altLang="zh-CN" sz="1600" dirty="0">
              <a:latin typeface="微软雅黑" panose="020B0503020204020204" pitchFamily="34" charset="-122"/>
              <a:ea typeface="微软雅黑" panose="020B0503020204020204" pitchFamily="34" charset="-122"/>
            </a:endParaRPr>
          </a:p>
          <a:p>
            <a:pPr>
              <a:lnSpc>
                <a:spcPct val="125000"/>
              </a:lnSpc>
              <a:spcBef>
                <a:spcPts val="0"/>
              </a:spcBef>
              <a:spcAft>
                <a:spcPts val="0"/>
              </a:spcAft>
            </a:pPr>
            <a:r>
              <a:rPr lang="zh-CN" altLang="zh-CN" sz="1600" dirty="0">
                <a:latin typeface="微软雅黑" panose="020B0503020204020204" pitchFamily="34" charset="-122"/>
                <a:ea typeface="微软雅黑" panose="020B0503020204020204" pitchFamily="34" charset="-122"/>
              </a:rPr>
              <a:t>　　2008年5、6月间，被告人任某在</a:t>
            </a:r>
            <a:r>
              <a:rPr lang="zh-CN" altLang="zh-CN" sz="1600" b="1" dirty="0">
                <a:solidFill>
                  <a:srgbClr val="FF0000"/>
                </a:solidFill>
                <a:latin typeface="微软雅黑" panose="020B0503020204020204" pitchFamily="34" charset="-122"/>
                <a:ea typeface="微软雅黑" panose="020B0503020204020204" pitchFamily="34" charset="-122"/>
              </a:rPr>
              <a:t>未经工商登记注册</a:t>
            </a:r>
            <a:r>
              <a:rPr lang="zh-CN" altLang="zh-CN" sz="1600" dirty="0">
                <a:latin typeface="微软雅黑" panose="020B0503020204020204" pitchFamily="34" charset="-122"/>
                <a:ea typeface="微软雅黑" panose="020B0503020204020204" pitchFamily="34" charset="-122"/>
              </a:rPr>
              <a:t>及</a:t>
            </a:r>
            <a:r>
              <a:rPr lang="zh-CN" altLang="zh-CN" sz="1600" b="1" dirty="0">
                <a:solidFill>
                  <a:srgbClr val="FF0000"/>
                </a:solidFill>
                <a:latin typeface="微软雅黑" panose="020B0503020204020204" pitchFamily="34" charset="-122"/>
                <a:ea typeface="微软雅黑" panose="020B0503020204020204" pitchFamily="34" charset="-122"/>
              </a:rPr>
              <a:t>未取得任何施工许可证、资质证书</a:t>
            </a:r>
            <a:r>
              <a:rPr lang="zh-CN" altLang="zh-CN" sz="1600" dirty="0">
                <a:latin typeface="微软雅黑" panose="020B0503020204020204" pitchFamily="34" charset="-122"/>
                <a:ea typeface="微软雅黑" panose="020B0503020204020204" pitchFamily="34" charset="-122"/>
              </a:rPr>
              <a:t>的情况下成立工程队，并担任工程队负责人。2009年5月13日，被告人任某承接了上海金浦飞企业发展有限公司在本区吕巷镇工业园区5080号建造仓库的工程，其在安全措施不符合规定的情况下，安排建筑工人黄某等进场施工。2009年6月19日，本区吕巷镇城市管理监察大队责令该违章建筑停止施工，被告人任某在停工几天后</a:t>
            </a:r>
            <a:r>
              <a:rPr lang="zh-CN" altLang="zh-CN" sz="1600" b="1" dirty="0">
                <a:solidFill>
                  <a:srgbClr val="FF0000"/>
                </a:solidFill>
                <a:latin typeface="微软雅黑" panose="020B0503020204020204" pitchFamily="34" charset="-122"/>
                <a:ea typeface="微软雅黑" panose="020B0503020204020204" pitchFamily="34" charset="-122"/>
              </a:rPr>
              <a:t>仍违法强令工人违章冒险作业</a:t>
            </a:r>
            <a:r>
              <a:rPr lang="zh-CN" altLang="zh-CN" sz="1600" dirty="0">
                <a:latin typeface="微软雅黑" panose="020B0503020204020204" pitchFamily="34" charset="-122"/>
                <a:ea typeface="微软雅黑" panose="020B0503020204020204" pitchFamily="34" charset="-122"/>
              </a:rPr>
              <a:t>。2009年7月23日，黄某在施工中从未设置防护栏的脚手架上坠落后受伤，后经医院抢救无效死亡。</a:t>
            </a:r>
            <a:endParaRPr lang="zh-CN" altLang="zh-CN" sz="1600" dirty="0">
              <a:latin typeface="微软雅黑" panose="020B0503020204020204" pitchFamily="34" charset="-122"/>
              <a:ea typeface="微软雅黑" panose="020B0503020204020204" pitchFamily="34" charset="-122"/>
            </a:endParaRPr>
          </a:p>
          <a:p>
            <a:pPr>
              <a:lnSpc>
                <a:spcPct val="125000"/>
              </a:lnSpc>
              <a:spcBef>
                <a:spcPts val="0"/>
              </a:spcBef>
              <a:spcAft>
                <a:spcPts val="0"/>
              </a:spcAft>
            </a:pPr>
            <a:r>
              <a:rPr lang="zh-CN" altLang="zh-CN" sz="1600" dirty="0">
                <a:latin typeface="微软雅黑" panose="020B0503020204020204" pitchFamily="34" charset="-122"/>
                <a:ea typeface="微软雅黑" panose="020B0503020204020204" pitchFamily="34" charset="-122"/>
              </a:rPr>
              <a:t>法院认为，被告人</a:t>
            </a:r>
            <a:r>
              <a:rPr lang="zh-CN" altLang="zh-CN" sz="1600" b="1" dirty="0">
                <a:solidFill>
                  <a:srgbClr val="FF0000"/>
                </a:solidFill>
                <a:latin typeface="微软雅黑" panose="020B0503020204020204" pitchFamily="34" charset="-122"/>
                <a:ea typeface="微软雅黑" panose="020B0503020204020204" pitchFamily="34" charset="-122"/>
              </a:rPr>
              <a:t>任某违章施工，在行政部门责令停止施工的情况下，仍强令工人违章冒险作业，其行为已构成</a:t>
            </a:r>
            <a:r>
              <a:rPr lang="zh-CN" altLang="zh-CN" sz="2000" b="1" dirty="0">
                <a:solidFill>
                  <a:srgbClr val="FF0000"/>
                </a:solidFill>
                <a:latin typeface="微软雅黑" panose="020B0503020204020204" pitchFamily="34" charset="-122"/>
                <a:ea typeface="微软雅黑" panose="020B0503020204020204" pitchFamily="34" charset="-122"/>
              </a:rPr>
              <a:t>强令违章冒险作业罪</a:t>
            </a:r>
            <a:r>
              <a:rPr lang="zh-CN" altLang="zh-CN" sz="1600" b="1" dirty="0">
                <a:solidFill>
                  <a:srgbClr val="FF0000"/>
                </a:solidFill>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被告人任某与被害人家属就民事赔偿达成协议，并支付了赔偿款，有悔罪表现，可酌情从轻处罚并宣告缓刑。依据《中华人民共和国刑法》第一百三十四条第二款、第七十二条第一款之规定，判决如下：</a:t>
            </a:r>
            <a:endParaRPr lang="zh-CN" altLang="zh-CN" sz="1600" dirty="0">
              <a:latin typeface="微软雅黑" panose="020B0503020204020204" pitchFamily="34" charset="-122"/>
              <a:ea typeface="微软雅黑" panose="020B0503020204020204" pitchFamily="34" charset="-122"/>
            </a:endParaRPr>
          </a:p>
          <a:p>
            <a:pPr>
              <a:lnSpc>
                <a:spcPct val="125000"/>
              </a:lnSpc>
              <a:spcBef>
                <a:spcPts val="0"/>
              </a:spcBef>
              <a:spcAft>
                <a:spcPts val="0"/>
              </a:spcAft>
            </a:pPr>
            <a:r>
              <a:rPr lang="zh-CN" altLang="zh-CN" sz="1600" dirty="0">
                <a:latin typeface="微软雅黑" panose="020B0503020204020204" pitchFamily="34" charset="-122"/>
                <a:ea typeface="微软雅黑" panose="020B0503020204020204" pitchFamily="34" charset="-122"/>
              </a:rPr>
              <a:t>　　被告人任某犯</a:t>
            </a:r>
            <a:r>
              <a:rPr lang="zh-CN" altLang="zh-CN" sz="1800" b="1" dirty="0">
                <a:solidFill>
                  <a:srgbClr val="FF0000"/>
                </a:solidFill>
                <a:latin typeface="微软雅黑" panose="020B0503020204020204" pitchFamily="34" charset="-122"/>
                <a:ea typeface="微软雅黑" panose="020B0503020204020204" pitchFamily="34" charset="-122"/>
              </a:rPr>
              <a:t>强令违章冒险作业罪，判处有期徒刑一年，缓刑一年</a:t>
            </a:r>
            <a:r>
              <a:rPr lang="zh-CN"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8142605" y="1220470"/>
            <a:ext cx="3576320" cy="2381885"/>
          </a:xfrm>
          <a:prstGeom prst="rect">
            <a:avLst/>
          </a:prstGeom>
          <a:ln>
            <a:solidFill>
              <a:srgbClr val="FF0000"/>
            </a:solidFill>
          </a:ln>
        </p:spPr>
      </p:pic>
      <p:pic>
        <p:nvPicPr>
          <p:cNvPr id="3" name="图片 2"/>
          <p:cNvPicPr>
            <a:picLocks noChangeAspect="1"/>
          </p:cNvPicPr>
          <p:nvPr/>
        </p:nvPicPr>
        <p:blipFill>
          <a:blip r:embed="rId2"/>
          <a:srcRect/>
          <a:stretch>
            <a:fillRect/>
          </a:stretch>
        </p:blipFill>
        <p:spPr>
          <a:xfrm>
            <a:off x="8142605" y="3876040"/>
            <a:ext cx="3575685" cy="1999615"/>
          </a:xfrm>
          <a:prstGeom prst="rect">
            <a:avLst/>
          </a:prstGeom>
          <a:ln w="19050">
            <a:solidFill>
              <a:srgbClr val="FF0000"/>
            </a:solidFill>
          </a:ln>
        </p:spPr>
      </p:pic>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4660" y="1091565"/>
            <a:ext cx="10739120" cy="799465"/>
          </a:xfrm>
        </p:spPr>
        <p:txBody>
          <a:bodyPr/>
          <a:p>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动真格 ！《刑法》修正案生效后，首例负责人因隐患入刑案例</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内容占位符 2"/>
          <p:cNvSpPr>
            <a:spLocks noGrp="1"/>
          </p:cNvSpPr>
          <p:nvPr>
            <p:ph idx="1"/>
          </p:nvPr>
        </p:nvSpPr>
        <p:spPr>
          <a:xfrm>
            <a:off x="454660" y="1961515"/>
            <a:ext cx="11134725" cy="4138295"/>
          </a:xfrm>
        </p:spPr>
        <p:txBody>
          <a:bodyPr/>
          <a:p>
            <a:pPr>
              <a:lnSpc>
                <a:spcPct val="150000"/>
              </a:lnSpc>
            </a:pPr>
            <a:r>
              <a:rPr lang="zh-CN" altLang="zh-CN" sz="2000" dirty="0">
                <a:latin typeface="微软雅黑" panose="020B0503020204020204" pitchFamily="34" charset="-122"/>
                <a:ea typeface="微软雅黑" panose="020B0503020204020204" pitchFamily="34" charset="-122"/>
              </a:rPr>
              <a:t>2021年3月1日，《中华人民共和国刑法修正案（十一）》正式施行，在原刑法第134条后增加了“危险作业罪”。这意味着企业必须高度重视安全生产工作，否则即使不发生生产安全事故，也可能被追究刑事责任。</a:t>
            </a:r>
            <a:endParaRPr lang="zh-CN"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日前，杭州市公安局萧山区分局对犯罪嫌疑人余某某涉嫌以危险作业罪进行刑事拘留。这也是《中华人民共和国刑法修正案（十一）》</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自施行以来，首起危险作业犯罪案件</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3月8日上午，区应急管理局执法人员对浙江华浙控股集团有限公司进行执法检查。在检查过程中，厂区管片车间东面一仓库引起了执法人员的警惕，该仓库由简易钢棚搭设，但玻璃窗均被物体人为遮挡，从窗外看不到内部情况，直觉告诉执法人员里面“有问题”。</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2000"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177165" y="132715"/>
            <a:ext cx="8691245" cy="491490"/>
          </a:xfrm>
          <a:prstGeom prst="rect">
            <a:avLst/>
          </a:prstGeom>
          <a:noFill/>
          <a:ln w="9525">
            <a:noFill/>
          </a:ln>
        </p:spPr>
        <p:txBody>
          <a:bodyPr wrap="square">
            <a:spAutoFit/>
          </a:bodyPr>
          <a:p>
            <a:pPr indent="356870">
              <a:lnSpc>
                <a:spcPct val="130000"/>
              </a:lnSpc>
            </a:pPr>
            <a:r>
              <a:rPr lang="zh-CN" altLang="en-US" sz="2000">
                <a:latin typeface="微软雅黑" panose="020B0503020204020204" pitchFamily="34" charset="-122"/>
                <a:ea typeface="微软雅黑" panose="020B0503020204020204" pitchFamily="34" charset="-122"/>
              </a:rPr>
              <a:t>案例</a:t>
            </a:r>
            <a:r>
              <a:rPr lang="en-US" altLang="zh-CN" sz="2000">
                <a:latin typeface="微软雅黑" panose="020B0503020204020204" pitchFamily="34" charset="-122"/>
                <a:ea typeface="微软雅黑" panose="020B0503020204020204" pitchFamily="34" charset="-122"/>
              </a:rPr>
              <a:t>4</a:t>
            </a:r>
            <a:r>
              <a:rPr lang="zh-CN" altLang="en-US" sz="2000">
                <a:latin typeface="微软雅黑" panose="020B0503020204020204" pitchFamily="34" charset="-122"/>
                <a:ea typeface="微软雅黑" panose="020B0503020204020204" pitchFamily="34" charset="-122"/>
              </a:rPr>
              <a:t>：杭州萧山区</a:t>
            </a:r>
            <a:r>
              <a:rPr lang="zh-CN" altLang="en-US" sz="2000">
                <a:latin typeface="微软雅黑" panose="020B0503020204020204" pitchFamily="34" charset="-122"/>
                <a:ea typeface="微软雅黑" panose="020B0503020204020204" pitchFamily="34" charset="-122"/>
                <a:sym typeface="+mn-ea"/>
              </a:rPr>
              <a:t>“</a:t>
            </a:r>
            <a:r>
              <a:rPr lang="en-US" altLang="zh-CN" sz="2000">
                <a:latin typeface="微软雅黑" panose="020B0503020204020204" pitchFamily="34" charset="-122"/>
                <a:ea typeface="微软雅黑" panose="020B0503020204020204" pitchFamily="34" charset="-122"/>
                <a:sym typeface="+mn-ea"/>
              </a:rPr>
              <a:t>3</a:t>
            </a:r>
            <a:r>
              <a:rPr lang="zh-CN" altLang="en-US" sz="2000">
                <a:latin typeface="微软雅黑" panose="020B0503020204020204" pitchFamily="34" charset="-122"/>
                <a:ea typeface="微软雅黑" panose="020B0503020204020204" pitchFamily="34" charset="-122"/>
                <a:sym typeface="+mn-ea"/>
              </a:rPr>
              <a:t>•</a:t>
            </a:r>
            <a:r>
              <a:rPr lang="en-US" altLang="zh-CN" sz="2000">
                <a:latin typeface="微软雅黑" panose="020B0503020204020204" pitchFamily="34" charset="-122"/>
                <a:ea typeface="微软雅黑" panose="020B0503020204020204" pitchFamily="34" charset="-122"/>
                <a:sym typeface="+mn-ea"/>
              </a:rPr>
              <a:t>8</a:t>
            </a:r>
            <a:r>
              <a:rPr lang="zh-CN" altLang="en-US" sz="2000">
                <a:latin typeface="微软雅黑" panose="020B0503020204020204" pitchFamily="34" charset="-122"/>
                <a:ea typeface="微软雅黑" panose="020B0503020204020204" pitchFamily="34" charset="-122"/>
                <a:sym typeface="+mn-ea"/>
              </a:rPr>
              <a:t>”</a:t>
            </a:r>
            <a:r>
              <a:rPr lang="zh-CN" altLang="en-US" sz="2000">
                <a:latin typeface="微软雅黑" panose="020B0503020204020204" pitchFamily="34" charset="-122"/>
                <a:ea typeface="微软雅黑" panose="020B0503020204020204" pitchFamily="34" charset="-122"/>
              </a:rPr>
              <a:t>浙江华浙控股相关负责人因隐患入刑</a:t>
            </a:r>
            <a:endParaRPr lang="zh-CN" altLang="en-US" sz="2000">
              <a:latin typeface="微软雅黑" panose="020B0503020204020204" pitchFamily="34" charset="-122"/>
              <a:ea typeface="微软雅黑" panose="020B0503020204020204" pitchFamily="34" charset="-122"/>
            </a:endParaRPr>
          </a:p>
        </p:txBody>
      </p:sp>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44245" y="876300"/>
            <a:ext cx="10473690" cy="739775"/>
          </a:xfrm>
        </p:spPr>
        <p:txBody>
          <a:bodyPr/>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动真格 ！《刑法》修正案生效后，首例负责人因隐患入刑案例</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内容占位符 2"/>
          <p:cNvSpPr>
            <a:spLocks noGrp="1"/>
          </p:cNvSpPr>
          <p:nvPr>
            <p:ph idx="1"/>
          </p:nvPr>
        </p:nvSpPr>
        <p:spPr>
          <a:xfrm>
            <a:off x="478790" y="1544320"/>
            <a:ext cx="10939780" cy="1900555"/>
          </a:xfrm>
        </p:spPr>
        <p:txBody>
          <a:bodyPr/>
          <a:p>
            <a:pPr>
              <a:lnSpc>
                <a:spcPct val="15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随后，执法人员让现场管理人员打开仓库大门进行检查，里面堆放的物品让执法人员触目惊心。仓库里堆放了大量危化品，</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经现场清点，内有满瓶二氧化碳、氧气瓶、乙炔瓶、混合气体、氮气等气瓶共计176瓶。更令人感到后怕的是，该仓库紧邻公司员工宿舍楼，宿舍楼里还住着数十个工人，一旦发生爆炸，后果不堪设想。</a:t>
            </a:r>
            <a:endPar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descr="微信图片_20210315082929"/>
          <p:cNvPicPr>
            <a:picLocks noChangeAspect="1"/>
          </p:cNvPicPr>
          <p:nvPr/>
        </p:nvPicPr>
        <p:blipFill>
          <a:blip r:embed="rId1"/>
          <a:stretch>
            <a:fillRect/>
          </a:stretch>
        </p:blipFill>
        <p:spPr>
          <a:xfrm>
            <a:off x="6272562" y="3594144"/>
            <a:ext cx="3847542" cy="2885974"/>
          </a:xfrm>
          <a:prstGeom prst="rect">
            <a:avLst/>
          </a:prstGeom>
        </p:spPr>
      </p:pic>
      <p:pic>
        <p:nvPicPr>
          <p:cNvPr id="5" name="图片 4" descr="微信图片_20210315082923"/>
          <p:cNvPicPr>
            <a:picLocks noChangeAspect="1"/>
          </p:cNvPicPr>
          <p:nvPr/>
        </p:nvPicPr>
        <p:blipFill>
          <a:blip r:embed="rId2"/>
          <a:stretch>
            <a:fillRect/>
          </a:stretch>
        </p:blipFill>
        <p:spPr>
          <a:xfrm>
            <a:off x="1715593" y="3594144"/>
            <a:ext cx="4471228" cy="2906298"/>
          </a:xfrm>
          <a:prstGeom prst="rect">
            <a:avLst/>
          </a:prstGeom>
        </p:spPr>
      </p:pic>
      <p:sp>
        <p:nvSpPr>
          <p:cNvPr id="100" name="文本框 99"/>
          <p:cNvSpPr txBox="1"/>
          <p:nvPr/>
        </p:nvSpPr>
        <p:spPr>
          <a:xfrm>
            <a:off x="177165" y="132715"/>
            <a:ext cx="8691245" cy="491490"/>
          </a:xfrm>
          <a:prstGeom prst="rect">
            <a:avLst/>
          </a:prstGeom>
          <a:noFill/>
          <a:ln w="9525">
            <a:noFill/>
          </a:ln>
        </p:spPr>
        <p:txBody>
          <a:bodyPr wrap="square">
            <a:spAutoFit/>
          </a:bodyPr>
          <a:p>
            <a:pPr indent="356870">
              <a:lnSpc>
                <a:spcPct val="130000"/>
              </a:lnSpc>
            </a:pPr>
            <a:r>
              <a:rPr lang="zh-CN" altLang="en-US" sz="2000">
                <a:latin typeface="微软雅黑" panose="020B0503020204020204" pitchFamily="34" charset="-122"/>
                <a:ea typeface="微软雅黑" panose="020B0503020204020204" pitchFamily="34" charset="-122"/>
              </a:rPr>
              <a:t>案例</a:t>
            </a:r>
            <a:r>
              <a:rPr lang="en-US" altLang="zh-CN" sz="2000">
                <a:latin typeface="微软雅黑" panose="020B0503020204020204" pitchFamily="34" charset="-122"/>
                <a:ea typeface="微软雅黑" panose="020B0503020204020204" pitchFamily="34" charset="-122"/>
              </a:rPr>
              <a:t>4</a:t>
            </a:r>
            <a:r>
              <a:rPr lang="zh-CN" altLang="en-US" sz="2000">
                <a:latin typeface="微软雅黑" panose="020B0503020204020204" pitchFamily="34" charset="-122"/>
                <a:ea typeface="微软雅黑" panose="020B0503020204020204" pitchFamily="34" charset="-122"/>
              </a:rPr>
              <a:t>：杭州萧山区</a:t>
            </a:r>
            <a:r>
              <a:rPr lang="zh-CN" altLang="en-US" sz="2000">
                <a:latin typeface="微软雅黑" panose="020B0503020204020204" pitchFamily="34" charset="-122"/>
                <a:ea typeface="微软雅黑" panose="020B0503020204020204" pitchFamily="34" charset="-122"/>
                <a:sym typeface="+mn-ea"/>
              </a:rPr>
              <a:t>“</a:t>
            </a:r>
            <a:r>
              <a:rPr lang="en-US" altLang="zh-CN" sz="2000">
                <a:latin typeface="微软雅黑" panose="020B0503020204020204" pitchFamily="34" charset="-122"/>
                <a:ea typeface="微软雅黑" panose="020B0503020204020204" pitchFamily="34" charset="-122"/>
                <a:sym typeface="+mn-ea"/>
              </a:rPr>
              <a:t>3</a:t>
            </a:r>
            <a:r>
              <a:rPr lang="zh-CN" altLang="en-US" sz="2000">
                <a:latin typeface="微软雅黑" panose="020B0503020204020204" pitchFamily="34" charset="-122"/>
                <a:ea typeface="微软雅黑" panose="020B0503020204020204" pitchFamily="34" charset="-122"/>
                <a:sym typeface="+mn-ea"/>
              </a:rPr>
              <a:t>•</a:t>
            </a:r>
            <a:r>
              <a:rPr lang="en-US" altLang="zh-CN" sz="2000">
                <a:latin typeface="微软雅黑" panose="020B0503020204020204" pitchFamily="34" charset="-122"/>
                <a:ea typeface="微软雅黑" panose="020B0503020204020204" pitchFamily="34" charset="-122"/>
                <a:sym typeface="+mn-ea"/>
              </a:rPr>
              <a:t>8</a:t>
            </a:r>
            <a:r>
              <a:rPr lang="zh-CN" altLang="en-US" sz="2000">
                <a:latin typeface="微软雅黑" panose="020B0503020204020204" pitchFamily="34" charset="-122"/>
                <a:ea typeface="微软雅黑" panose="020B0503020204020204" pitchFamily="34" charset="-122"/>
                <a:sym typeface="+mn-ea"/>
              </a:rPr>
              <a:t>”</a:t>
            </a:r>
            <a:r>
              <a:rPr lang="zh-CN" altLang="en-US" sz="2000">
                <a:latin typeface="微软雅黑" panose="020B0503020204020204" pitchFamily="34" charset="-122"/>
                <a:ea typeface="微软雅黑" panose="020B0503020204020204" pitchFamily="34" charset="-122"/>
              </a:rPr>
              <a:t>浙江华浙控股相关负责人因隐患入刑</a:t>
            </a:r>
            <a:endParaRPr lang="zh-CN" altLang="en-US" sz="2000">
              <a:latin typeface="微软雅黑" panose="020B0503020204020204" pitchFamily="34" charset="-122"/>
              <a:ea typeface="微软雅黑" panose="020B0503020204020204" pitchFamily="34" charset="-122"/>
            </a:endParaRPr>
          </a:p>
        </p:txBody>
      </p:sp>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31495" y="876300"/>
            <a:ext cx="10267950" cy="1143000"/>
          </a:xfrm>
        </p:spPr>
        <p:txBody>
          <a:bodyPr/>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动真格 ！《刑法》修正案生效后，首例负责人因隐患入刑案例</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内容占位符 2"/>
          <p:cNvSpPr>
            <a:spLocks noGrp="1"/>
          </p:cNvSpPr>
          <p:nvPr>
            <p:ph idx="1"/>
          </p:nvPr>
        </p:nvSpPr>
        <p:spPr>
          <a:xfrm>
            <a:off x="677545" y="1669415"/>
            <a:ext cx="10402570" cy="4810125"/>
          </a:xfrm>
        </p:spPr>
        <p:txBody>
          <a:bodyPr/>
          <a:p>
            <a:pPr>
              <a:lnSpc>
                <a:spcPct val="15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随后，区应急管理局与区公安分局积极对接，经过立案侦查，区公安分局于3月9日晚对</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犯罪嫌疑人余某某</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以涉嫌危险作业罪进行</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刑事拘留</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根据《中华人民共和国刑法修正案（十一）》，刑法第一百三十四条第二款修改为：“强令他人违章冒险作业，或者明知存在重大事故隐患而不排除，仍冒险组织作业，因而发生重大伤亡事故或者造成其他严重后果的，处五年以下有期徒刑或者拘役；情节特别恶劣的，处五年以上有期徒刑。”在刑法第一百三十四条后增加一条，作为第一百三十四条之一：“在生产、作业中违反有关安全管理的规定，有下列情形之一，具有发生重大伤亡事故或者其他严重后果的现实危险的，处一年以下有期徒刑、拘役或者管制：涉及安全生产的事项未经依法批准或者许可，擅自从事矿山开采、金属冶炼、建筑施工，以及危险物品生产、经营、储存等高度危险的生产作业活动的。”</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0" name="文本框 99"/>
          <p:cNvSpPr txBox="1"/>
          <p:nvPr/>
        </p:nvSpPr>
        <p:spPr>
          <a:xfrm>
            <a:off x="177165" y="132715"/>
            <a:ext cx="8691245" cy="491490"/>
          </a:xfrm>
          <a:prstGeom prst="rect">
            <a:avLst/>
          </a:prstGeom>
          <a:noFill/>
          <a:ln w="9525">
            <a:noFill/>
          </a:ln>
        </p:spPr>
        <p:txBody>
          <a:bodyPr wrap="square">
            <a:spAutoFit/>
          </a:bodyPr>
          <a:p>
            <a:pPr indent="356870">
              <a:lnSpc>
                <a:spcPct val="130000"/>
              </a:lnSpc>
            </a:pPr>
            <a:r>
              <a:rPr lang="zh-CN" altLang="en-US" sz="2000">
                <a:latin typeface="微软雅黑" panose="020B0503020204020204" pitchFamily="34" charset="-122"/>
                <a:ea typeface="微软雅黑" panose="020B0503020204020204" pitchFamily="34" charset="-122"/>
              </a:rPr>
              <a:t>案例</a:t>
            </a:r>
            <a:r>
              <a:rPr lang="en-US" altLang="zh-CN" sz="2000">
                <a:latin typeface="微软雅黑" panose="020B0503020204020204" pitchFamily="34" charset="-122"/>
                <a:ea typeface="微软雅黑" panose="020B0503020204020204" pitchFamily="34" charset="-122"/>
              </a:rPr>
              <a:t>4</a:t>
            </a:r>
            <a:r>
              <a:rPr lang="zh-CN" altLang="en-US" sz="2000">
                <a:latin typeface="微软雅黑" panose="020B0503020204020204" pitchFamily="34" charset="-122"/>
                <a:ea typeface="微软雅黑" panose="020B0503020204020204" pitchFamily="34" charset="-122"/>
              </a:rPr>
              <a:t>：杭州萧山区</a:t>
            </a:r>
            <a:r>
              <a:rPr lang="zh-CN" altLang="en-US" sz="2000">
                <a:latin typeface="微软雅黑" panose="020B0503020204020204" pitchFamily="34" charset="-122"/>
                <a:ea typeface="微软雅黑" panose="020B0503020204020204" pitchFamily="34" charset="-122"/>
                <a:sym typeface="+mn-ea"/>
              </a:rPr>
              <a:t>“</a:t>
            </a:r>
            <a:r>
              <a:rPr lang="en-US" altLang="zh-CN" sz="2000">
                <a:latin typeface="微软雅黑" panose="020B0503020204020204" pitchFamily="34" charset="-122"/>
                <a:ea typeface="微软雅黑" panose="020B0503020204020204" pitchFamily="34" charset="-122"/>
                <a:sym typeface="+mn-ea"/>
              </a:rPr>
              <a:t>3</a:t>
            </a:r>
            <a:r>
              <a:rPr lang="zh-CN" altLang="en-US" sz="2000">
                <a:latin typeface="微软雅黑" panose="020B0503020204020204" pitchFamily="34" charset="-122"/>
                <a:ea typeface="微软雅黑" panose="020B0503020204020204" pitchFamily="34" charset="-122"/>
                <a:sym typeface="+mn-ea"/>
              </a:rPr>
              <a:t>•</a:t>
            </a:r>
            <a:r>
              <a:rPr lang="en-US" altLang="zh-CN" sz="2000">
                <a:latin typeface="微软雅黑" panose="020B0503020204020204" pitchFamily="34" charset="-122"/>
                <a:ea typeface="微软雅黑" panose="020B0503020204020204" pitchFamily="34" charset="-122"/>
                <a:sym typeface="+mn-ea"/>
              </a:rPr>
              <a:t>8</a:t>
            </a:r>
            <a:r>
              <a:rPr lang="zh-CN" altLang="en-US" sz="2000">
                <a:latin typeface="微软雅黑" panose="020B0503020204020204" pitchFamily="34" charset="-122"/>
                <a:ea typeface="微软雅黑" panose="020B0503020204020204" pitchFamily="34" charset="-122"/>
                <a:sym typeface="+mn-ea"/>
              </a:rPr>
              <a:t>”</a:t>
            </a:r>
            <a:r>
              <a:rPr lang="zh-CN" altLang="en-US" sz="2000">
                <a:latin typeface="微软雅黑" panose="020B0503020204020204" pitchFamily="34" charset="-122"/>
                <a:ea typeface="微软雅黑" panose="020B0503020204020204" pitchFamily="34" charset="-122"/>
              </a:rPr>
              <a:t>浙江华浙控股相关负责人因隐患入刑</a:t>
            </a:r>
            <a:endParaRPr lang="zh-CN" altLang="en-US" sz="2000">
              <a:latin typeface="微软雅黑" panose="020B0503020204020204" pitchFamily="34" charset="-122"/>
              <a:ea typeface="微软雅黑" panose="020B0503020204020204" pitchFamily="34" charset="-122"/>
            </a:endParaRPr>
          </a:p>
        </p:txBody>
      </p:sp>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3448844"/>
            <a:ext cx="12198350" cy="34106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269034" y="3787257"/>
            <a:ext cx="7910239" cy="988695"/>
          </a:xfrm>
          <a:prstGeom prst="rect">
            <a:avLst/>
          </a:prstGeom>
          <a:noFill/>
        </p:spPr>
        <p:txBody>
          <a:bodyPr wrap="square">
            <a:spAutoFit/>
          </a:bodyPr>
          <a:lstStyle/>
          <a:p>
            <a:pPr algn="ctr" fontAlgn="auto">
              <a:lnSpc>
                <a:spcPts val="7000"/>
              </a:lnSpc>
              <a:spcBef>
                <a:spcPts val="0"/>
              </a:spcBef>
              <a:spcAft>
                <a:spcPts val="0"/>
              </a:spcAft>
              <a:defRPr/>
            </a:pPr>
            <a:r>
              <a:rPr lang="zh-CN" altLang="en-US" sz="4400" b="1" dirty="0">
                <a:ln w="0"/>
                <a:solidFill>
                  <a:schemeClr val="bg1"/>
                </a:solidFill>
                <a:effectLst>
                  <a:outerShdw blurRad="38100" dist="19050" dir="2700000" algn="tl" rotWithShape="0">
                    <a:schemeClr val="dk1">
                      <a:alpha val="40000"/>
                    </a:schemeClr>
                  </a:outerShdw>
                </a:effectLst>
                <a:latin typeface="+mn-lt"/>
                <a:ea typeface="+mn-ea"/>
                <a:sym typeface="+mn-ea"/>
              </a:rPr>
              <a:t>安全生产形势分析</a:t>
            </a:r>
            <a:endParaRPr lang="zh-CN" altLang="en-US" sz="4400" b="1" dirty="0">
              <a:ln w="0"/>
              <a:solidFill>
                <a:schemeClr val="bg1"/>
              </a:solidFill>
              <a:effectLst>
                <a:outerShdw blurRad="38100" dist="19050" dir="2700000" algn="tl" rotWithShape="0">
                  <a:schemeClr val="dk1">
                    <a:alpha val="40000"/>
                  </a:schemeClr>
                </a:outerShdw>
              </a:effectLst>
              <a:latin typeface="+mn-lt"/>
              <a:ea typeface="+mn-ea"/>
              <a:sym typeface="+mn-ea"/>
            </a:endParaRPr>
          </a:p>
        </p:txBody>
      </p:sp>
      <p:sp>
        <p:nvSpPr>
          <p:cNvPr id="3" name="矩形 2"/>
          <p:cNvSpPr/>
          <p:nvPr/>
        </p:nvSpPr>
        <p:spPr>
          <a:xfrm>
            <a:off x="3794919" y="1845618"/>
            <a:ext cx="4486286" cy="1015663"/>
          </a:xfrm>
          <a:prstGeom prst="rect">
            <a:avLst/>
          </a:prstGeom>
          <a:noFill/>
        </p:spPr>
        <p:txBody>
          <a:bodyPr wrap="square" lIns="91440" tIns="45720" rIns="91440" bIns="45720">
            <a:spAutoFit/>
          </a:bodyPr>
          <a:lstStyle/>
          <a:p>
            <a:pPr marL="857250" indent="-857250" algn="ctr">
              <a:buFont typeface="Wingdings" panose="05000000000000000000" pitchFamily="2" charset="2"/>
              <a:buChar char="Ø"/>
            </a:pPr>
            <a:r>
              <a:rPr lang="zh-CN" altLang="en-US" sz="6000" b="1" cap="none" spc="0" dirty="0">
                <a:ln w="22225">
                  <a:solidFill>
                    <a:schemeClr val="accent2"/>
                  </a:solidFill>
                  <a:prstDash val="solid"/>
                </a:ln>
                <a:solidFill>
                  <a:srgbClr val="FF0000"/>
                </a:solidFill>
                <a:effectLst/>
              </a:rPr>
              <a:t>第一部分</a:t>
            </a:r>
            <a:endParaRPr lang="zh-CN" altLang="en-US" sz="6000" b="1" cap="none" spc="0" dirty="0">
              <a:ln w="22225">
                <a:solidFill>
                  <a:schemeClr val="accent2"/>
                </a:solidFill>
                <a:prstDash val="solid"/>
              </a:ln>
              <a:solidFill>
                <a:srgbClr val="FF0000"/>
              </a:solidFill>
              <a:effectLst/>
            </a:endParaRPr>
          </a:p>
        </p:txBody>
      </p:sp>
      <p:grpSp>
        <p:nvGrpSpPr>
          <p:cNvPr id="6" name="组合 5"/>
          <p:cNvGrpSpPr/>
          <p:nvPr/>
        </p:nvGrpSpPr>
        <p:grpSpPr>
          <a:xfrm>
            <a:off x="680720" y="5335270"/>
            <a:ext cx="1821180" cy="321310"/>
            <a:chOff x="6699" y="8054"/>
            <a:chExt cx="2868" cy="506"/>
          </a:xfrm>
        </p:grpSpPr>
        <p:sp>
          <p:nvSpPr>
            <p:cNvPr id="18447" name="文本框 6"/>
            <p:cNvSpPr txBox="1"/>
            <p:nvPr/>
          </p:nvSpPr>
          <p:spPr>
            <a:xfrm>
              <a:off x="7479" y="8054"/>
              <a:ext cx="2088" cy="507"/>
            </a:xfrm>
            <a:prstGeom prst="rect">
              <a:avLst/>
            </a:prstGeom>
            <a:noFill/>
            <a:ln w="9525">
              <a:noFill/>
            </a:ln>
          </p:spPr>
          <p:txBody>
            <a:bodyPr wrap="none" anchor="t">
              <a:spAutoFit/>
            </a:bodyPr>
            <a:p>
              <a:r>
                <a:rPr lang="zh-CN" altLang="en-US" sz="1500" b="1">
                  <a:solidFill>
                    <a:schemeClr val="bg1"/>
                  </a:solidFill>
                  <a:latin typeface="微软雅黑" panose="020B0503020204020204" pitchFamily="34" charset="-122"/>
                  <a:ea typeface="微软雅黑" panose="020B0503020204020204" pitchFamily="34" charset="-122"/>
                </a:rPr>
                <a:t>安全生产形势</a:t>
              </a: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18448" name="矩形 5"/>
            <p:cNvSpPr/>
            <p:nvPr/>
          </p:nvSpPr>
          <p:spPr>
            <a:xfrm>
              <a:off x="6699" y="8054"/>
              <a:ext cx="415" cy="473"/>
            </a:xfrm>
            <a:prstGeom prst="rect">
              <a:avLst/>
            </a:prstGeom>
            <a:solidFill>
              <a:schemeClr val="bg1"/>
            </a:solidFill>
            <a:ln w="9525">
              <a:noFill/>
            </a:ln>
          </p:spPr>
          <p:txBody>
            <a:bodyPr anchor="ctr"/>
            <a:p>
              <a:pPr algn="ctr"/>
              <a:endParaRPr lang="zh-CN" altLang="zh-CN" sz="100"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9" name="组合 8"/>
          <p:cNvGrpSpPr/>
          <p:nvPr/>
        </p:nvGrpSpPr>
        <p:grpSpPr>
          <a:xfrm>
            <a:off x="3352165" y="5335905"/>
            <a:ext cx="2773680" cy="321945"/>
            <a:chOff x="6699" y="9189"/>
            <a:chExt cx="4368" cy="507"/>
          </a:xfrm>
        </p:grpSpPr>
        <p:sp>
          <p:nvSpPr>
            <p:cNvPr id="2" name="文本框 6"/>
            <p:cNvSpPr txBox="1"/>
            <p:nvPr/>
          </p:nvSpPr>
          <p:spPr>
            <a:xfrm>
              <a:off x="7479" y="9189"/>
              <a:ext cx="3588" cy="507"/>
            </a:xfrm>
            <a:prstGeom prst="rect">
              <a:avLst/>
            </a:prstGeom>
            <a:noFill/>
            <a:ln w="9525">
              <a:noFill/>
            </a:ln>
          </p:spPr>
          <p:txBody>
            <a:bodyPr wrap="none" anchor="t">
              <a:spAutoFit/>
            </a:bodyPr>
            <a:p>
              <a:pPr algn="l"/>
              <a:r>
                <a:rPr lang="zh-CN" altLang="en-US" sz="1500" b="1">
                  <a:solidFill>
                    <a:schemeClr val="bg1"/>
                  </a:solidFill>
                  <a:latin typeface="微软雅黑" panose="020B0503020204020204" pitchFamily="34" charset="-122"/>
                  <a:ea typeface="微软雅黑" panose="020B0503020204020204" pitchFamily="34" charset="-122"/>
                </a:rPr>
                <a:t>国家</a:t>
              </a:r>
              <a:r>
                <a:rPr lang="zh-CN" altLang="en-US" sz="1500" b="1">
                  <a:solidFill>
                    <a:schemeClr val="bg1"/>
                  </a:solidFill>
                  <a:latin typeface="微软雅黑" panose="020B0503020204020204" pitchFamily="34" charset="-122"/>
                  <a:ea typeface="微软雅黑" panose="020B0503020204020204" pitchFamily="34" charset="-122"/>
                  <a:sym typeface="+mn-ea"/>
                </a:rPr>
                <a:t>层面的安全生产整治</a:t>
              </a: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4" name="矩形 5"/>
            <p:cNvSpPr/>
            <p:nvPr/>
          </p:nvSpPr>
          <p:spPr>
            <a:xfrm>
              <a:off x="6699" y="9189"/>
              <a:ext cx="415" cy="473"/>
            </a:xfrm>
            <a:prstGeom prst="rect">
              <a:avLst/>
            </a:prstGeom>
            <a:solidFill>
              <a:schemeClr val="bg1"/>
            </a:solidFill>
            <a:ln w="9525">
              <a:noFill/>
            </a:ln>
          </p:spPr>
          <p:txBody>
            <a:bodyPr anchor="ctr"/>
            <a:p>
              <a:pPr algn="ctr"/>
              <a:endParaRPr lang="zh-CN" altLang="zh-CN" sz="100"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11" name="组合 10"/>
          <p:cNvGrpSpPr/>
          <p:nvPr/>
        </p:nvGrpSpPr>
        <p:grpSpPr>
          <a:xfrm>
            <a:off x="7412355" y="5314315"/>
            <a:ext cx="3977005" cy="321310"/>
            <a:chOff x="11587" y="8054"/>
            <a:chExt cx="6263" cy="506"/>
          </a:xfrm>
        </p:grpSpPr>
        <p:sp>
          <p:nvSpPr>
            <p:cNvPr id="5" name="文本框 6"/>
            <p:cNvSpPr txBox="1"/>
            <p:nvPr/>
          </p:nvSpPr>
          <p:spPr>
            <a:xfrm>
              <a:off x="12322" y="8054"/>
              <a:ext cx="5528" cy="507"/>
            </a:xfrm>
            <a:prstGeom prst="rect">
              <a:avLst/>
            </a:prstGeom>
            <a:noFill/>
            <a:ln w="9525">
              <a:noFill/>
            </a:ln>
          </p:spPr>
          <p:txBody>
            <a:bodyPr wrap="none" anchor="t">
              <a:spAutoFit/>
            </a:bodyPr>
            <a:p>
              <a:pPr algn="l"/>
              <a:r>
                <a:rPr lang="zh-CN" altLang="en-US" sz="1500" b="1">
                  <a:solidFill>
                    <a:schemeClr val="bg1"/>
                  </a:solidFill>
                  <a:latin typeface="微软雅黑" panose="020B0503020204020204" pitchFamily="34" charset="-122"/>
                  <a:ea typeface="微软雅黑" panose="020B0503020204020204" pitchFamily="34" charset="-122"/>
                  <a:sym typeface="+mn-ea"/>
                </a:rPr>
                <a:t>2020年《安全生产法》修正案主要内容</a:t>
              </a: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8" name="矩形 5"/>
            <p:cNvSpPr/>
            <p:nvPr/>
          </p:nvSpPr>
          <p:spPr>
            <a:xfrm>
              <a:off x="11587" y="8063"/>
              <a:ext cx="415" cy="473"/>
            </a:xfrm>
            <a:prstGeom prst="rect">
              <a:avLst/>
            </a:prstGeom>
            <a:solidFill>
              <a:schemeClr val="bg1"/>
            </a:solidFill>
            <a:ln w="9525">
              <a:noFill/>
            </a:ln>
          </p:spPr>
          <p:txBody>
            <a:bodyPr anchor="ctr"/>
            <a:p>
              <a:pPr algn="ctr"/>
              <a:endParaRPr lang="zh-CN" altLang="zh-CN" sz="100"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grpSp>
    </p:spTree>
  </p:cSld>
  <p:clrMapOvr>
    <a:masterClrMapping/>
  </p:clrMapOvr>
  <p:transition spd="slow" advTm="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7210" y="865505"/>
            <a:ext cx="8412480" cy="829945"/>
          </a:xfrm>
          <a:prstGeom prst="rect">
            <a:avLst/>
          </a:prstGeom>
          <a:noFill/>
        </p:spPr>
        <p:txBody>
          <a:bodyPr wrap="square" rtlCol="0" anchor="t">
            <a:spAutoFit/>
          </a:bodyPr>
          <a:p>
            <a:r>
              <a:rPr lang="zh-CN" altLang="en-US" sz="4800" b="1" dirty="0">
                <a:solidFill>
                  <a:srgbClr val="262626"/>
                </a:solidFill>
                <a:latin typeface="方正小标宋简体" panose="03000509000000000000" pitchFamily="2" charset="-122"/>
                <a:ea typeface="方正小标宋简体" panose="03000509000000000000" pitchFamily="2" charset="-122"/>
                <a:sym typeface="+mn-ea"/>
              </a:rPr>
              <a:t>如何将老虎困在笼子内呢？           </a:t>
            </a:r>
            <a:endParaRPr lang="zh-CN" altLang="en-US" sz="4800" b="1" dirty="0">
              <a:solidFill>
                <a:srgbClr val="262626"/>
              </a:solidFill>
              <a:latin typeface="方正小标宋简体" panose="03000509000000000000" pitchFamily="2" charset="-122"/>
              <a:ea typeface="方正小标宋简体" panose="03000509000000000000" pitchFamily="2" charset="-122"/>
              <a:sym typeface="+mn-ea"/>
            </a:endParaRPr>
          </a:p>
        </p:txBody>
      </p:sp>
      <p:pic>
        <p:nvPicPr>
          <p:cNvPr id="7" name="图片 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3853815" y="2305685"/>
            <a:ext cx="5541010" cy="3677920"/>
          </a:xfrm>
          <a:prstGeom prst="rect">
            <a:avLst/>
          </a:prstGeom>
        </p:spPr>
      </p:pic>
      <p:sp>
        <p:nvSpPr>
          <p:cNvPr id="5" name="线形标注 1 4"/>
          <p:cNvSpPr/>
          <p:nvPr/>
        </p:nvSpPr>
        <p:spPr>
          <a:xfrm>
            <a:off x="536575" y="2468245"/>
            <a:ext cx="1670685" cy="2976245"/>
          </a:xfrm>
          <a:prstGeom prst="borderCallout1">
            <a:avLst>
              <a:gd name="adj1" fmla="val 14907"/>
              <a:gd name="adj2" fmla="val 103213"/>
              <a:gd name="adj3" fmla="val 68636"/>
              <a:gd name="adj4" fmla="val 195400"/>
            </a:avLst>
          </a:prstGeom>
          <a:no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rgbClr val="FF0000"/>
                </a:solidFill>
              </a:rPr>
              <a:t>全面落实安全生产责任制</a:t>
            </a:r>
            <a:endParaRPr lang="zh-CN" altLang="en-US" sz="3200" b="1">
              <a:solidFill>
                <a:srgbClr val="FF0000"/>
              </a:solidFill>
            </a:endParaRPr>
          </a:p>
        </p:txBody>
      </p:sp>
      <p:pic>
        <p:nvPicPr>
          <p:cNvPr id="8" name="图片 7"/>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424430" y="1592580"/>
            <a:ext cx="8399780" cy="5265420"/>
          </a:xfrm>
          <a:prstGeom prst="rect">
            <a:avLst/>
          </a:prstGeom>
        </p:spPr>
      </p:pic>
      <p:pic>
        <p:nvPicPr>
          <p:cNvPr id="8194" name="Picture 2" descr="https://i01piccdn.sogoucdn.com/7e45d397ef53762c"/>
          <p:cNvPicPr>
            <a:picLocks noChangeAspect="1" noChangeArrowheads="1"/>
          </p:cNvPicPr>
          <p:nvPr/>
        </p:nvPicPr>
        <p:blipFill>
          <a:blip r:embed="rId3" cstate="print"/>
          <a:srcRect/>
          <a:stretch>
            <a:fillRect/>
          </a:stretch>
        </p:blipFill>
        <p:spPr bwMode="auto">
          <a:xfrm>
            <a:off x="9544021" y="865815"/>
            <a:ext cx="2324100" cy="2543175"/>
          </a:xfrm>
          <a:prstGeom prst="rect">
            <a:avLst/>
          </a:prstGeom>
          <a:noFill/>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wipe(down)">
                                      <p:cBhvr>
                                        <p:cTn id="16" dur="500"/>
                                        <p:tgtEl>
                                          <p:spTgt spid="819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3448844"/>
            <a:ext cx="12198350" cy="34106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452880" y="3930650"/>
            <a:ext cx="9585325" cy="988695"/>
          </a:xfrm>
          <a:prstGeom prst="rect">
            <a:avLst/>
          </a:prstGeom>
          <a:noFill/>
        </p:spPr>
        <p:txBody>
          <a:bodyPr wrap="square">
            <a:spAutoFit/>
          </a:bodyPr>
          <a:lstStyle/>
          <a:p>
            <a:pPr algn="ctr" fontAlgn="auto">
              <a:lnSpc>
                <a:spcPts val="7000"/>
              </a:lnSpc>
              <a:spcBef>
                <a:spcPts val="0"/>
              </a:spcBef>
              <a:spcAft>
                <a:spcPts val="0"/>
              </a:spcAft>
              <a:defRPr/>
            </a:pPr>
            <a:r>
              <a:rPr lang="zh-CN" altLang="en-US" sz="5400" dirty="0">
                <a:ln w="0"/>
                <a:solidFill>
                  <a:schemeClr val="bg1"/>
                </a:solidFill>
                <a:effectLst>
                  <a:outerShdw blurRad="38100" dist="19050" dir="2700000" algn="tl" rotWithShape="0">
                    <a:schemeClr val="dk1">
                      <a:alpha val="40000"/>
                    </a:schemeClr>
                  </a:outerShdw>
                </a:effectLst>
                <a:latin typeface="+mn-lt"/>
                <a:ea typeface="+mn-ea"/>
                <a:sym typeface="+mn-ea"/>
              </a:rPr>
              <a:t>项目经理岗位职责</a:t>
            </a:r>
            <a:endParaRPr lang="zh-CN" altLang="en-US" sz="5400" dirty="0">
              <a:ln w="0"/>
              <a:solidFill>
                <a:schemeClr val="bg1"/>
              </a:solidFill>
              <a:effectLst>
                <a:outerShdw blurRad="38100" dist="19050" dir="2700000" algn="tl" rotWithShape="0">
                  <a:schemeClr val="dk1">
                    <a:alpha val="40000"/>
                  </a:schemeClr>
                </a:outerShdw>
              </a:effectLst>
              <a:latin typeface="+mn-lt"/>
              <a:ea typeface="+mn-ea"/>
              <a:sym typeface="+mn-ea"/>
            </a:endParaRPr>
          </a:p>
        </p:txBody>
      </p:sp>
      <p:sp>
        <p:nvSpPr>
          <p:cNvPr id="3" name="矩形 2"/>
          <p:cNvSpPr/>
          <p:nvPr/>
        </p:nvSpPr>
        <p:spPr>
          <a:xfrm>
            <a:off x="3794919" y="1845618"/>
            <a:ext cx="4486286" cy="1014730"/>
          </a:xfrm>
          <a:prstGeom prst="rect">
            <a:avLst/>
          </a:prstGeom>
          <a:noFill/>
        </p:spPr>
        <p:txBody>
          <a:bodyPr wrap="square" lIns="91440" tIns="45720" rIns="91440" bIns="45720">
            <a:spAutoFit/>
          </a:bodyPr>
          <a:lstStyle/>
          <a:p>
            <a:pPr marL="857250" indent="-857250" algn="ctr">
              <a:buFont typeface="Wingdings" panose="05000000000000000000" pitchFamily="2" charset="2"/>
              <a:buChar char="Ø"/>
            </a:pPr>
            <a:r>
              <a:rPr lang="zh-CN" altLang="en-US" sz="6000" b="1" cap="none" spc="0" dirty="0">
                <a:ln w="22225">
                  <a:solidFill>
                    <a:schemeClr val="accent2"/>
                  </a:solidFill>
                  <a:prstDash val="solid"/>
                </a:ln>
                <a:solidFill>
                  <a:srgbClr val="FF0000"/>
                </a:solidFill>
                <a:effectLst/>
              </a:rPr>
              <a:t>第二部分</a:t>
            </a:r>
            <a:endParaRPr lang="zh-CN" altLang="en-US" sz="6000" b="1" cap="none" spc="0" dirty="0">
              <a:ln w="22225">
                <a:solidFill>
                  <a:schemeClr val="accent2"/>
                </a:solidFill>
                <a:prstDash val="solid"/>
              </a:ln>
              <a:solidFill>
                <a:srgbClr val="FF0000"/>
              </a:solidFill>
              <a:effectLst/>
            </a:endParaRPr>
          </a:p>
        </p:txBody>
      </p:sp>
    </p:spTree>
  </p:cSld>
  <p:clrMapOvr>
    <a:masterClrMapping/>
  </p:clrMapOvr>
  <p:transition spd="slow" advTm="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686810" y="874395"/>
            <a:ext cx="5393055" cy="570865"/>
          </a:xfrm>
          <a:prstGeom prst="rect">
            <a:avLst/>
          </a:prstGeom>
          <a:noFill/>
          <a:ln w="9525">
            <a:noFill/>
          </a:ln>
        </p:spPr>
        <p:txBody>
          <a:bodyPr wrap="square">
            <a:spAutoFit/>
          </a:bodyPr>
          <a:p>
            <a:pPr indent="356870">
              <a:lnSpc>
                <a:spcPct val="130000"/>
              </a:lnSpc>
            </a:pPr>
            <a:r>
              <a:rPr lang="en-US" altLang="zh-CN">
                <a:latin typeface="微软雅黑" panose="020B0503020204020204" pitchFamily="34" charset="-122"/>
                <a:ea typeface="微软雅黑" panose="020B0503020204020204" pitchFamily="34" charset="-122"/>
              </a:rPr>
              <a:t>  </a:t>
            </a:r>
            <a:r>
              <a:rPr lang="zh-CN">
                <a:latin typeface="微软雅黑" panose="020B0503020204020204" pitchFamily="34" charset="-122"/>
                <a:ea typeface="微软雅黑" panose="020B0503020204020204" pitchFamily="34" charset="-122"/>
              </a:rPr>
              <a:t>项目经理工作清单</a:t>
            </a:r>
            <a:endParaRPr lang="zh-CN">
              <a:latin typeface="微软雅黑" panose="020B0503020204020204" pitchFamily="34" charset="-122"/>
              <a:ea typeface="微软雅黑" panose="020B0503020204020204" pitchFamily="34" charset="-122"/>
            </a:endParaRPr>
          </a:p>
        </p:txBody>
      </p:sp>
      <p:sp>
        <p:nvSpPr>
          <p:cNvPr id="4" name="文本框 3"/>
          <p:cNvSpPr txBox="1"/>
          <p:nvPr/>
        </p:nvSpPr>
        <p:spPr>
          <a:xfrm>
            <a:off x="917575" y="0"/>
            <a:ext cx="6446520" cy="730885"/>
          </a:xfrm>
          <a:prstGeom prst="rect">
            <a:avLst/>
          </a:prstGeom>
          <a:noFill/>
          <a:ln w="9525">
            <a:noFill/>
          </a:ln>
        </p:spPr>
        <p:txBody>
          <a:bodyPr wrap="square">
            <a:spAutoFit/>
          </a:bodyPr>
          <a:p>
            <a:pPr indent="356870">
              <a:lnSpc>
                <a:spcPct val="130000"/>
              </a:lnSpc>
            </a:pPr>
            <a:r>
              <a:rPr lang="zh-CN" sz="1600">
                <a:latin typeface="微软雅黑" panose="020B0503020204020204" pitchFamily="34" charset="-122"/>
                <a:ea typeface="微软雅黑" panose="020B0503020204020204" pitchFamily="34" charset="-122"/>
              </a:rPr>
              <a:t>中建海峡安【2020】427号中建海峡建设发展有限公司</a:t>
            </a:r>
            <a:endParaRPr lang="zh-CN" sz="1600">
              <a:latin typeface="微软雅黑" panose="020B0503020204020204" pitchFamily="34" charset="-122"/>
              <a:ea typeface="微软雅黑" panose="020B0503020204020204" pitchFamily="34" charset="-122"/>
            </a:endParaRPr>
          </a:p>
          <a:p>
            <a:pPr indent="356870">
              <a:lnSpc>
                <a:spcPct val="130000"/>
              </a:lnSpc>
            </a:pPr>
            <a:r>
              <a:rPr lang="zh-CN" sz="1600">
                <a:latin typeface="微软雅黑" panose="020B0503020204020204" pitchFamily="34" charset="-122"/>
                <a:ea typeface="微软雅黑" panose="020B0503020204020204" pitchFamily="34" charset="-122"/>
              </a:rPr>
              <a:t>安全生产责任制管理办法（2020）</a:t>
            </a:r>
            <a:endParaRPr lang="zh-CN" sz="1600">
              <a:latin typeface="微软雅黑" panose="020B0503020204020204" pitchFamily="34" charset="-122"/>
              <a:ea typeface="微软雅黑" panose="020B0503020204020204" pitchFamily="34" charset="-122"/>
            </a:endParaRPr>
          </a:p>
        </p:txBody>
      </p:sp>
      <p:graphicFrame>
        <p:nvGraphicFramePr>
          <p:cNvPr id="5" name="表格 4"/>
          <p:cNvGraphicFramePr/>
          <p:nvPr>
            <p:custDataLst>
              <p:tags r:id="rId1"/>
            </p:custDataLst>
          </p:nvPr>
        </p:nvGraphicFramePr>
        <p:xfrm>
          <a:off x="415290" y="1583690"/>
          <a:ext cx="11389360" cy="4565015"/>
        </p:xfrm>
        <a:graphic>
          <a:graphicData uri="http://schemas.openxmlformats.org/drawingml/2006/table">
            <a:tbl>
              <a:tblPr firstRow="1" bandRow="1">
                <a:tableStyleId>{5C22544A-7EE6-4342-B048-85BDC9FD1C3A}</a:tableStyleId>
              </a:tblPr>
              <a:tblGrid>
                <a:gridCol w="666750"/>
                <a:gridCol w="2508250"/>
                <a:gridCol w="8214360"/>
              </a:tblGrid>
              <a:tr h="38100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序号</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安全生产责任描述</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安全生产责任工作内容</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项目安全生产第一责任人</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，对安全生产工作全面负责。</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1.建立、健全本项目安全生产责任制。</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组织制定</a:t>
                      </a: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本项目安全生产规章制度和操作规程。</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组织制定</a:t>
                      </a: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并实施本项目安全生产教育和培训计划。</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4.</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保证</a:t>
                      </a: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本项目安全生产投入的有效实施。</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5.</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督促、检查</a:t>
                      </a: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本项目的安全生产工作，及时消除生产安全事故隐患。</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6.</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组织制定</a:t>
                      </a: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并实施本项目的生产安全事故应急救援预案。</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7.及时、如实报告生产安全事故。</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r>
              <a:tr h="381000">
                <a:tc>
                  <a:txBody>
                    <a:bodyPr/>
                    <a:p>
                      <a:pPr algn="ctr">
                        <a:buClrTx/>
                        <a:buSzTx/>
                        <a:buFontTx/>
                        <a:buNone/>
                      </a:pP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l">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落实国家及地方安全生产法律法规、规定、规范和企业安全生产制度、标准。</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1.根据国家及地方安全生产法律法规、规定、规范和企业安全生产制度、标准相关制度要求，</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组织编制</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项目各项安全生产管理制度并发布实施。</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项目安全管理制度应至少包括项目安全生产责任制及考核办法、安全生产教育培训制度、安全生产奖罚制度、安全费用投入管理制度、安全生产检查制度、安全技术交底制度、风险评估制度、隐患排查治理制度、危险性较大的分部分项工程安全管理制度等。                                                                                                  </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465455">
                <a:tc>
                  <a:txBody>
                    <a:bodyPr/>
                    <a:p>
                      <a:pPr algn="ctr">
                        <a:buClrTx/>
                        <a:buSzTx/>
                        <a:buFontTx/>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l">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落实安全生产监督管理机构，配齐安全生产监督管理人员。</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组织建立</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项目安全生产领导小组，制定项目安全管理目标，明确人员职责。</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组织建立</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应急救援领导小组，明确人员职责。</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FontTx/>
                        <a:buNone/>
                      </a:pP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负责与各岗位管理人员及分包分供单位签订安全生产责任书，并组织考核。</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1.项目开工后与项目全体管理人员</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逐一签订</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安全生产责任书，</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每月</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进行责任制考核，人员或岗位变化时及时补签 。                                 </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及时</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与分包单位签订安全管理协议，</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每月</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对分包分供单位进行考核。</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相关岗位对新进场分包单位管理人员进行安全管理交底。</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4.</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组织落实</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项目责任考核奖惩制度的各项要求。</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bl>
          </a:graphicData>
        </a:graphic>
      </p:graphicFrame>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615055" y="874395"/>
            <a:ext cx="5393055" cy="570865"/>
          </a:xfrm>
          <a:prstGeom prst="rect">
            <a:avLst/>
          </a:prstGeom>
          <a:noFill/>
          <a:ln w="9525">
            <a:noFill/>
          </a:ln>
        </p:spPr>
        <p:txBody>
          <a:bodyPr wrap="square">
            <a:spAutoFit/>
          </a:bodyPr>
          <a:p>
            <a:pPr indent="356870">
              <a:lnSpc>
                <a:spcPct val="130000"/>
              </a:lnSpc>
            </a:pPr>
            <a:r>
              <a:rPr lang="en-US" altLang="zh-CN">
                <a:latin typeface="微软雅黑" panose="020B0503020204020204" pitchFamily="34" charset="-122"/>
                <a:ea typeface="微软雅黑" panose="020B0503020204020204" pitchFamily="34" charset="-122"/>
              </a:rPr>
              <a:t>  </a:t>
            </a:r>
            <a:r>
              <a:rPr lang="zh-CN">
                <a:latin typeface="微软雅黑" panose="020B0503020204020204" pitchFamily="34" charset="-122"/>
                <a:ea typeface="微软雅黑" panose="020B0503020204020204" pitchFamily="34" charset="-122"/>
              </a:rPr>
              <a:t>项目经理工作清单</a:t>
            </a:r>
            <a:endParaRPr lang="zh-CN">
              <a:latin typeface="微软雅黑" panose="020B0503020204020204" pitchFamily="34" charset="-122"/>
              <a:ea typeface="微软雅黑" panose="020B0503020204020204" pitchFamily="34" charset="-122"/>
            </a:endParaRPr>
          </a:p>
        </p:txBody>
      </p:sp>
      <p:sp>
        <p:nvSpPr>
          <p:cNvPr id="4" name="文本框 3"/>
          <p:cNvSpPr txBox="1"/>
          <p:nvPr/>
        </p:nvSpPr>
        <p:spPr>
          <a:xfrm>
            <a:off x="917575" y="0"/>
            <a:ext cx="6446520" cy="730885"/>
          </a:xfrm>
          <a:prstGeom prst="rect">
            <a:avLst/>
          </a:prstGeom>
          <a:noFill/>
          <a:ln w="9525">
            <a:noFill/>
          </a:ln>
        </p:spPr>
        <p:txBody>
          <a:bodyPr wrap="square">
            <a:spAutoFit/>
          </a:bodyPr>
          <a:p>
            <a:pPr indent="356870">
              <a:lnSpc>
                <a:spcPct val="130000"/>
              </a:lnSpc>
            </a:pPr>
            <a:r>
              <a:rPr lang="zh-CN" sz="1600">
                <a:latin typeface="微软雅黑" panose="020B0503020204020204" pitchFamily="34" charset="-122"/>
                <a:ea typeface="微软雅黑" panose="020B0503020204020204" pitchFamily="34" charset="-122"/>
              </a:rPr>
              <a:t>中建海峡安【2020】427号中建海峡建设发展有限公司</a:t>
            </a:r>
            <a:endParaRPr lang="zh-CN" sz="1600">
              <a:latin typeface="微软雅黑" panose="020B0503020204020204" pitchFamily="34" charset="-122"/>
              <a:ea typeface="微软雅黑" panose="020B0503020204020204" pitchFamily="34" charset="-122"/>
            </a:endParaRPr>
          </a:p>
          <a:p>
            <a:pPr indent="356870">
              <a:lnSpc>
                <a:spcPct val="130000"/>
              </a:lnSpc>
            </a:pPr>
            <a:r>
              <a:rPr lang="zh-CN" sz="1600">
                <a:latin typeface="微软雅黑" panose="020B0503020204020204" pitchFamily="34" charset="-122"/>
                <a:ea typeface="微软雅黑" panose="020B0503020204020204" pitchFamily="34" charset="-122"/>
              </a:rPr>
              <a:t>安全生产责任制管理办法（2020）</a:t>
            </a:r>
            <a:endParaRPr lang="zh-CN" sz="1600">
              <a:latin typeface="微软雅黑" panose="020B0503020204020204" pitchFamily="34" charset="-122"/>
              <a:ea typeface="微软雅黑" panose="020B0503020204020204" pitchFamily="34" charset="-122"/>
            </a:endParaRPr>
          </a:p>
        </p:txBody>
      </p:sp>
      <p:graphicFrame>
        <p:nvGraphicFramePr>
          <p:cNvPr id="5" name="表格 4"/>
          <p:cNvGraphicFramePr/>
          <p:nvPr>
            <p:custDataLst>
              <p:tags r:id="rId1"/>
            </p:custDataLst>
          </p:nvPr>
        </p:nvGraphicFramePr>
        <p:xfrm>
          <a:off x="295910" y="1605915"/>
          <a:ext cx="11389360" cy="4434840"/>
        </p:xfrm>
        <a:graphic>
          <a:graphicData uri="http://schemas.openxmlformats.org/drawingml/2006/table">
            <a:tbl>
              <a:tblPr firstRow="1" bandRow="1">
                <a:tableStyleId>{5C22544A-7EE6-4342-B048-85BDC9FD1C3A}</a:tableStyleId>
              </a:tblPr>
              <a:tblGrid>
                <a:gridCol w="666750"/>
                <a:gridCol w="3697605"/>
                <a:gridCol w="7025005"/>
              </a:tblGrid>
              <a:tr h="38100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序号</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安全生产责任描述</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安全生产责任工作内容</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ctr">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组织编写安全管理策划，制定落实安全管理策划的计划、措施和方案。</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1.开工前，</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相关部门依据工程实际情况编制项目安全生产策划书、事故应急救援预案、应急处置方案等，建立安全生产保证体系。</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2.按照项目安全管理策划</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制定</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项目年度安全工作计划并逐项落实。</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FontTx/>
                        <a:buNone/>
                      </a:pP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ctr">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负责组织制定安全技术措施，组织编制、论证和实施危险性较大分部分项工程安全专项施工方案。</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必须</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在起重机械安装、拆卸，模板支架搭设等危险性较大分部分项工程施工期间</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现场带班</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必须组织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起重机械、模板支架等使用前验收，未经验收或验收不合格，不得使用。</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必须组织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起重机械使用过程日常检查，不得使用安全保护装置失效的起重机械。4.参加对现场大型机械设备、特殊防护设施的验收。</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465455">
                <a:tc>
                  <a:txBody>
                    <a:bodyPr/>
                    <a:p>
                      <a:pPr algn="ctr">
                        <a:buClrTx/>
                        <a:buSzTx/>
                        <a:buFontTx/>
                        <a:buNone/>
                      </a:pP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ctr">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组织编制危险源清单，制定危险源防范措施和方案。</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技术负责人、生产经理（生产负责人）、安全总监及相关人员进行危险源识别编制危险源清单，制定危险源防范措施和方案。</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每月组织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开展危险源清单的更新。</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FontTx/>
                        <a:buNone/>
                      </a:pP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ctr">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组织编制安全生产应急预案，并进行交底和组织演练。</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1.开工前，</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组织编制</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项目安全生产应急救援综合预案及专项应急救援预案，并进行交底。</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2.至少每半年</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开展一次应急救援演练。</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3.根据应急预案在实施过程中出现的问题及时进行修订和完善，修订后重新进行交底。</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4.梳理、对接周边相关应急救援资源部门等社会关系。</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FontTx/>
                        <a:buNone/>
                      </a:pPr>
                      <a:endParaRPr lang="en-US" alt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altLang="en-US" sz="140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l">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负责安全生产措施费用的及时投入，保证专款专用。</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1.开工前，</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相关部门依据工程实际情况编制项目安全生产资金投入计划（总计划、年计划、月计划）。2.开工后按照施工进度以及资金投入计划及时足额投入，保证专款专用，严禁挪用安全生产措施费。3.费用投入应符合规定标准、费用投入应建立统计台帐。</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bl>
          </a:graphicData>
        </a:graphic>
      </p:graphicFrame>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686810" y="874395"/>
            <a:ext cx="5393055" cy="570865"/>
          </a:xfrm>
          <a:prstGeom prst="rect">
            <a:avLst/>
          </a:prstGeom>
          <a:noFill/>
          <a:ln w="9525">
            <a:noFill/>
          </a:ln>
        </p:spPr>
        <p:txBody>
          <a:bodyPr wrap="square">
            <a:spAutoFit/>
          </a:bodyPr>
          <a:p>
            <a:pPr indent="356870">
              <a:lnSpc>
                <a:spcPct val="130000"/>
              </a:lnSpc>
            </a:pPr>
            <a:r>
              <a:rPr lang="en-US" altLang="zh-CN">
                <a:latin typeface="微软雅黑" panose="020B0503020204020204" pitchFamily="34" charset="-122"/>
                <a:ea typeface="微软雅黑" panose="020B0503020204020204" pitchFamily="34" charset="-122"/>
              </a:rPr>
              <a:t>  </a:t>
            </a:r>
            <a:r>
              <a:rPr lang="zh-CN">
                <a:latin typeface="微软雅黑" panose="020B0503020204020204" pitchFamily="34" charset="-122"/>
                <a:ea typeface="微软雅黑" panose="020B0503020204020204" pitchFamily="34" charset="-122"/>
              </a:rPr>
              <a:t>项目经理工作清单</a:t>
            </a:r>
            <a:endParaRPr lang="zh-CN">
              <a:latin typeface="微软雅黑" panose="020B0503020204020204" pitchFamily="34" charset="-122"/>
              <a:ea typeface="微软雅黑" panose="020B0503020204020204" pitchFamily="34" charset="-122"/>
            </a:endParaRPr>
          </a:p>
        </p:txBody>
      </p:sp>
      <p:sp>
        <p:nvSpPr>
          <p:cNvPr id="4" name="文本框 3"/>
          <p:cNvSpPr txBox="1"/>
          <p:nvPr/>
        </p:nvSpPr>
        <p:spPr>
          <a:xfrm>
            <a:off x="917575" y="0"/>
            <a:ext cx="6446520" cy="730885"/>
          </a:xfrm>
          <a:prstGeom prst="rect">
            <a:avLst/>
          </a:prstGeom>
          <a:noFill/>
          <a:ln w="9525">
            <a:noFill/>
          </a:ln>
        </p:spPr>
        <p:txBody>
          <a:bodyPr wrap="square">
            <a:spAutoFit/>
          </a:bodyPr>
          <a:p>
            <a:pPr indent="356870">
              <a:lnSpc>
                <a:spcPct val="130000"/>
              </a:lnSpc>
            </a:pPr>
            <a:r>
              <a:rPr lang="zh-CN" sz="1600">
                <a:latin typeface="微软雅黑" panose="020B0503020204020204" pitchFamily="34" charset="-122"/>
                <a:ea typeface="微软雅黑" panose="020B0503020204020204" pitchFamily="34" charset="-122"/>
              </a:rPr>
              <a:t>中建海峡安【2020】427号中建海峡建设发展有限公司</a:t>
            </a:r>
            <a:endParaRPr lang="zh-CN" sz="1600">
              <a:latin typeface="微软雅黑" panose="020B0503020204020204" pitchFamily="34" charset="-122"/>
              <a:ea typeface="微软雅黑" panose="020B0503020204020204" pitchFamily="34" charset="-122"/>
            </a:endParaRPr>
          </a:p>
          <a:p>
            <a:pPr indent="356870">
              <a:lnSpc>
                <a:spcPct val="130000"/>
              </a:lnSpc>
            </a:pPr>
            <a:r>
              <a:rPr lang="zh-CN" sz="1600">
                <a:latin typeface="微软雅黑" panose="020B0503020204020204" pitchFamily="34" charset="-122"/>
                <a:ea typeface="微软雅黑" panose="020B0503020204020204" pitchFamily="34" charset="-122"/>
              </a:rPr>
              <a:t>安全生产责任制管理办法（2020）</a:t>
            </a:r>
            <a:endParaRPr lang="zh-CN" sz="1600">
              <a:latin typeface="微软雅黑" panose="020B0503020204020204" pitchFamily="34" charset="-122"/>
              <a:ea typeface="微软雅黑" panose="020B0503020204020204" pitchFamily="34" charset="-122"/>
            </a:endParaRPr>
          </a:p>
        </p:txBody>
      </p:sp>
      <p:graphicFrame>
        <p:nvGraphicFramePr>
          <p:cNvPr id="5" name="表格 4"/>
          <p:cNvGraphicFramePr/>
          <p:nvPr>
            <p:custDataLst>
              <p:tags r:id="rId1"/>
            </p:custDataLst>
          </p:nvPr>
        </p:nvGraphicFramePr>
        <p:xfrm>
          <a:off x="367665" y="1462405"/>
          <a:ext cx="11389360" cy="4861560"/>
        </p:xfrm>
        <a:graphic>
          <a:graphicData uri="http://schemas.openxmlformats.org/drawingml/2006/table">
            <a:tbl>
              <a:tblPr firstRow="1" bandRow="1">
                <a:tableStyleId>{5C22544A-7EE6-4342-B048-85BDC9FD1C3A}</a:tableStyleId>
              </a:tblPr>
              <a:tblGrid>
                <a:gridCol w="666750"/>
                <a:gridCol w="2968625"/>
                <a:gridCol w="7753985"/>
              </a:tblGrid>
              <a:tr h="381000">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序号</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安全生产责任描述</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安全生产责任工作内容</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ctr">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组织实施安全教育培训。</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组织制定</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项目年度安全教育培训计划。</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对新入场、转场、变换工种作业人员进行三级安全教育及考核，考核合格后方能上岗作业。                      </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3.施工过程中，根据项目安全教育培训计划，以及政府和上级单位安全生产要求，</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开展不同形式的安全教育活动，管理人员开展月度安全培训，全年不少于20学时，并形成影像资料和书面记录。</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FontTx/>
                        <a:buNone/>
                      </a:pP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ctr">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组织开展国家、地方政府及企业有关安全生产活动。</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1.根据政府上级单位安全生产要求，</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开展安全月活动、职业健康宣传周等不同形式的安全活动。</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组织编制</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并实施项目“行为安全之星”活动实施方案，每周至少开展2次安全观察。</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465455">
                <a:tc>
                  <a:txBody>
                    <a:bodyPr/>
                    <a:p>
                      <a:pPr algn="ctr">
                        <a:buClrTx/>
                        <a:buSzTx/>
                        <a:buFontTx/>
                        <a:buNone/>
                      </a:pP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ctr">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履行领导带班职责，组织安全生产检查，落实隐患整改。</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1.项目经理现场带班时间</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不少于工作时间的80%</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早晚巡查一次施工现场</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），且</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不得少于21天次</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组织落实</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领导8小时外挂牌值班制度。        </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项目周检、月检、专项检查检和综合大检查以及特殊时期的专项安全检查，督促安全隐患整改（按“五定”原则整改）。                           </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4.</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召开安全生产领导小组会议、安全生产周例会。</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FontTx/>
                        <a:buNone/>
                      </a:pPr>
                      <a:r>
                        <a:rPr lang="en-US" sz="1400">
                          <a:solidFill>
                            <a:srgbClr val="000000"/>
                          </a:solidFill>
                          <a:latin typeface="宋体" panose="02010600030101010101" pitchFamily="2" charset="-122"/>
                          <a:ea typeface="宋体" panose="02010600030101010101" pitchFamily="2" charset="-122"/>
                          <a:cs typeface="宋体" panose="02010600030101010101" pitchFamily="2" charset="-122"/>
                        </a:rPr>
                        <a:t>13</a:t>
                      </a:r>
                      <a:endParaRPr 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ctr">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组织召开安全生产会议，研究解决安全生产问题。</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开展周例会、月例会，对上周上月的安全生产工作进行总结，解决生产中发现的重大安全隐患，落实相关责任人定时完成，并对下阶段的安全生产工作进行部署。</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r h="381000">
                <a:tc>
                  <a:txBody>
                    <a:bodyPr/>
                    <a:p>
                      <a:pPr algn="ctr">
                        <a:buClrTx/>
                        <a:buSzTx/>
                        <a:buFontTx/>
                        <a:buNone/>
                      </a:pPr>
                      <a:endParaRPr lang="en-US" alt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endParaRPr lang="en-US" alt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ClrTx/>
                        <a:buSzTx/>
                        <a:buFontTx/>
                        <a:buNone/>
                      </a:pPr>
                      <a:r>
                        <a:rPr lang="en-US" altLang="en-US" sz="1400">
                          <a:solidFill>
                            <a:srgbClr val="000000"/>
                          </a:solidFill>
                          <a:latin typeface="宋体" panose="02010600030101010101" pitchFamily="2" charset="-122"/>
                          <a:ea typeface="宋体" panose="02010600030101010101" pitchFamily="2" charset="-122"/>
                          <a:cs typeface="宋体" panose="02010600030101010101" pitchFamily="2" charset="-122"/>
                        </a:rPr>
                        <a:t>14</a:t>
                      </a:r>
                      <a:endParaRPr lang="en-US" alt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a:tc>
                <a:tc>
                  <a:txBody>
                    <a:bodyPr/>
                    <a:p>
                      <a:pPr algn="ctr">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及时、如实报告生产安全事故，组织事故应急救援，配合事故调查和处理。</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c>
                  <a:txBody>
                    <a:bodyPr/>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1.事故发生后立即报告公司主管领导和安全生产管理部门，1小时内向属地安全生产监督管理部门、建设行政主管部门、公安部门报告。</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2.启动项目应急救援预案，保护事故现场，组织伤员救护工作。</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en-US" sz="1400" b="1">
                          <a:solidFill>
                            <a:srgbClr val="FF0000"/>
                          </a:solidFill>
                          <a:latin typeface="宋体" panose="02010600030101010101" pitchFamily="2" charset="-122"/>
                          <a:ea typeface="宋体" panose="02010600030101010101" pitchFamily="2" charset="-122"/>
                          <a:cs typeface="宋体" panose="02010600030101010101" pitchFamily="2" charset="-122"/>
                        </a:rPr>
                        <a:t>组织</a:t>
                      </a: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开展项目部及相关人员进行总结教育，吸取事故经验、教训。</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4.配合政府主管部门开展事故调查，参与事故内部调查处理，组织制定防范措施，预防事故再次发生。</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tc>
              </a:tr>
            </a:tbl>
          </a:graphicData>
        </a:graphic>
      </p:graphicFrame>
      <p:sp>
        <p:nvSpPr>
          <p:cNvPr id="18435" name="文本框 2"/>
          <p:cNvSpPr txBox="1">
            <a:spLocks noChangeArrowheads="1"/>
          </p:cNvSpPr>
          <p:nvPr/>
        </p:nvSpPr>
        <p:spPr bwMode="auto">
          <a:xfrm>
            <a:off x="11430" y="184150"/>
            <a:ext cx="550545"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3448844"/>
            <a:ext cx="12198350" cy="34106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269034" y="3930767"/>
            <a:ext cx="7910239" cy="988695"/>
          </a:xfrm>
          <a:prstGeom prst="rect">
            <a:avLst/>
          </a:prstGeom>
          <a:noFill/>
        </p:spPr>
        <p:txBody>
          <a:bodyPr wrap="square">
            <a:spAutoFit/>
          </a:bodyPr>
          <a:lstStyle/>
          <a:p>
            <a:pPr algn="ctr" fontAlgn="auto">
              <a:lnSpc>
                <a:spcPts val="7000"/>
              </a:lnSpc>
              <a:spcBef>
                <a:spcPts val="0"/>
              </a:spcBef>
              <a:spcAft>
                <a:spcPts val="0"/>
              </a:spcAft>
              <a:defRPr/>
            </a:pPr>
            <a:r>
              <a:rPr lang="zh-CN" altLang="en-US" sz="5400" dirty="0">
                <a:ln w="0"/>
                <a:solidFill>
                  <a:schemeClr val="bg1"/>
                </a:solidFill>
                <a:effectLst>
                  <a:outerShdw blurRad="38100" dist="19050" dir="2700000" algn="tl" rotWithShape="0">
                    <a:schemeClr val="dk1">
                      <a:alpha val="40000"/>
                    </a:schemeClr>
                  </a:outerShdw>
                </a:effectLst>
                <a:latin typeface="+mn-lt"/>
                <a:ea typeface="+mn-ea"/>
                <a:sym typeface="+mn-ea"/>
              </a:rPr>
              <a:t>项目安全管理体系建设</a:t>
            </a:r>
            <a:endParaRPr lang="zh-CN" altLang="en-US" sz="5400" dirty="0">
              <a:ln w="0"/>
              <a:solidFill>
                <a:schemeClr val="bg1"/>
              </a:solidFill>
              <a:effectLst>
                <a:outerShdw blurRad="38100" dist="19050" dir="2700000" algn="tl" rotWithShape="0">
                  <a:schemeClr val="dk1">
                    <a:alpha val="40000"/>
                  </a:schemeClr>
                </a:outerShdw>
              </a:effectLst>
              <a:latin typeface="+mn-lt"/>
              <a:ea typeface="+mn-ea"/>
            </a:endParaRPr>
          </a:p>
        </p:txBody>
      </p:sp>
      <p:sp>
        <p:nvSpPr>
          <p:cNvPr id="3" name="矩形 2"/>
          <p:cNvSpPr/>
          <p:nvPr/>
        </p:nvSpPr>
        <p:spPr>
          <a:xfrm>
            <a:off x="3794919" y="1845618"/>
            <a:ext cx="4486286" cy="1014730"/>
          </a:xfrm>
          <a:prstGeom prst="rect">
            <a:avLst/>
          </a:prstGeom>
          <a:noFill/>
        </p:spPr>
        <p:txBody>
          <a:bodyPr wrap="square" lIns="91440" tIns="45720" rIns="91440" bIns="45720">
            <a:spAutoFit/>
          </a:bodyPr>
          <a:lstStyle/>
          <a:p>
            <a:pPr marL="857250" indent="-857250" algn="ctr">
              <a:buFont typeface="Wingdings" panose="05000000000000000000" pitchFamily="2" charset="2"/>
              <a:buChar char="Ø"/>
            </a:pPr>
            <a:r>
              <a:rPr lang="zh-CN" altLang="en-US" sz="6000" b="1" cap="none" spc="0" dirty="0">
                <a:ln w="22225">
                  <a:solidFill>
                    <a:schemeClr val="accent2"/>
                  </a:solidFill>
                  <a:prstDash val="solid"/>
                </a:ln>
                <a:solidFill>
                  <a:srgbClr val="FF0000"/>
                </a:solidFill>
                <a:effectLst/>
              </a:rPr>
              <a:t>第三部分</a:t>
            </a:r>
            <a:endParaRPr lang="zh-CN" altLang="en-US" sz="6000" b="1" cap="none" spc="0" dirty="0">
              <a:ln w="22225">
                <a:solidFill>
                  <a:schemeClr val="accent2"/>
                </a:solidFill>
                <a:prstDash val="solid"/>
              </a:ln>
              <a:solidFill>
                <a:srgbClr val="FF0000"/>
              </a:solidFill>
              <a:effectLst/>
            </a:endParaRPr>
          </a:p>
        </p:txBody>
      </p:sp>
      <p:grpSp>
        <p:nvGrpSpPr>
          <p:cNvPr id="6" name="组合 5"/>
          <p:cNvGrpSpPr/>
          <p:nvPr/>
        </p:nvGrpSpPr>
        <p:grpSpPr>
          <a:xfrm>
            <a:off x="4253865" y="5871210"/>
            <a:ext cx="2202180" cy="321310"/>
            <a:chOff x="6699" y="8054"/>
            <a:chExt cx="3468" cy="506"/>
          </a:xfrm>
        </p:grpSpPr>
        <p:sp>
          <p:nvSpPr>
            <p:cNvPr id="18447" name="文本框 6"/>
            <p:cNvSpPr txBox="1"/>
            <p:nvPr/>
          </p:nvSpPr>
          <p:spPr>
            <a:xfrm>
              <a:off x="7479" y="8054"/>
              <a:ext cx="2688" cy="507"/>
            </a:xfrm>
            <a:prstGeom prst="rect">
              <a:avLst/>
            </a:prstGeom>
            <a:noFill/>
            <a:ln w="9525">
              <a:noFill/>
            </a:ln>
          </p:spPr>
          <p:txBody>
            <a:bodyPr wrap="none" anchor="t">
              <a:spAutoFit/>
            </a:bodyPr>
            <a:p>
              <a:r>
                <a:rPr lang="zh-CN" altLang="en-US" sz="1500" b="1">
                  <a:solidFill>
                    <a:schemeClr val="bg1"/>
                  </a:solidFill>
                  <a:latin typeface="微软雅黑" panose="020B0503020204020204" pitchFamily="34" charset="-122"/>
                  <a:ea typeface="微软雅黑" panose="020B0503020204020204" pitchFamily="34" charset="-122"/>
                </a:rPr>
                <a:t>主要制度文件宣贯</a:t>
              </a: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18448" name="矩形 5"/>
            <p:cNvSpPr/>
            <p:nvPr/>
          </p:nvSpPr>
          <p:spPr>
            <a:xfrm>
              <a:off x="6699" y="8054"/>
              <a:ext cx="415" cy="473"/>
            </a:xfrm>
            <a:prstGeom prst="rect">
              <a:avLst/>
            </a:prstGeom>
            <a:solidFill>
              <a:schemeClr val="bg1"/>
            </a:solidFill>
            <a:ln w="9525">
              <a:noFill/>
            </a:ln>
          </p:spPr>
          <p:txBody>
            <a:bodyPr anchor="ctr"/>
            <a:p>
              <a:pPr algn="ctr"/>
              <a:endParaRPr lang="zh-CN" altLang="zh-CN" sz="100"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5" name="组合 4"/>
          <p:cNvGrpSpPr/>
          <p:nvPr/>
        </p:nvGrpSpPr>
        <p:grpSpPr>
          <a:xfrm>
            <a:off x="4253865" y="5196840"/>
            <a:ext cx="3345180" cy="321310"/>
            <a:chOff x="6699" y="9189"/>
            <a:chExt cx="5268" cy="506"/>
          </a:xfrm>
        </p:grpSpPr>
        <p:sp>
          <p:nvSpPr>
            <p:cNvPr id="2" name="文本框 6"/>
            <p:cNvSpPr txBox="1"/>
            <p:nvPr/>
          </p:nvSpPr>
          <p:spPr>
            <a:xfrm>
              <a:off x="7479" y="9189"/>
              <a:ext cx="4488" cy="507"/>
            </a:xfrm>
            <a:prstGeom prst="rect">
              <a:avLst/>
            </a:prstGeom>
            <a:noFill/>
            <a:ln w="9525">
              <a:noFill/>
            </a:ln>
          </p:spPr>
          <p:txBody>
            <a:bodyPr wrap="none" anchor="t">
              <a:spAutoFit/>
            </a:bodyPr>
            <a:p>
              <a:r>
                <a:rPr lang="zh-CN" altLang="en-US" sz="1500" b="1">
                  <a:solidFill>
                    <a:schemeClr val="bg1"/>
                  </a:solidFill>
                  <a:latin typeface="微软雅黑" panose="020B0503020204020204" pitchFamily="34" charset="-122"/>
                  <a:ea typeface="微软雅黑" panose="020B0503020204020204" pitchFamily="34" charset="-122"/>
                </a:rPr>
                <a:t>项目如何建立完善安全管理体系</a:t>
              </a: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4" name="矩形 5"/>
            <p:cNvSpPr/>
            <p:nvPr/>
          </p:nvSpPr>
          <p:spPr>
            <a:xfrm>
              <a:off x="6699" y="9189"/>
              <a:ext cx="415" cy="473"/>
            </a:xfrm>
            <a:prstGeom prst="rect">
              <a:avLst/>
            </a:prstGeom>
            <a:solidFill>
              <a:schemeClr val="bg1"/>
            </a:solidFill>
            <a:ln w="9525">
              <a:noFill/>
            </a:ln>
          </p:spPr>
          <p:txBody>
            <a:bodyPr anchor="ctr"/>
            <a:p>
              <a:pPr algn="ctr"/>
              <a:endParaRPr lang="zh-CN" altLang="zh-CN" sz="100"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grpSp>
    </p:spTree>
  </p:cSld>
  <p:clrMapOvr>
    <a:masterClrMapping/>
  </p:clrMapOvr>
  <p:transition spd="slow" advTm="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项目该如何建立完善安全管理体系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10" name="椭圆形标注 9"/>
          <p:cNvSpPr/>
          <p:nvPr/>
        </p:nvSpPr>
        <p:spPr>
          <a:xfrm>
            <a:off x="1404915" y="2751135"/>
            <a:ext cx="1500198" cy="1357322"/>
          </a:xfrm>
          <a:prstGeom prst="wedgeEllipseCallout">
            <a:avLst>
              <a:gd name="adj1" fmla="val 74819"/>
              <a:gd name="adj2" fmla="val -26592"/>
            </a:avLst>
          </a:prstGeom>
          <a:solidFill>
            <a:srgbClr val="66FF99"/>
          </a:soli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solidFill>
                  <a:srgbClr val="0000FF"/>
                </a:solidFill>
                <a:latin typeface="黑体" panose="02010609060101010101" charset="-122"/>
                <a:ea typeface="黑体" panose="02010609060101010101" charset="-122"/>
              </a:rPr>
              <a:t>互动</a:t>
            </a:r>
            <a:endParaRPr lang="zh-CN" altLang="en-US" sz="2800" b="1" dirty="0">
              <a:solidFill>
                <a:srgbClr val="0000FF"/>
              </a:solidFill>
              <a:latin typeface="黑体" panose="02010609060101010101" charset="-122"/>
              <a:ea typeface="黑体" panose="02010609060101010101" charset="-122"/>
            </a:endParaRPr>
          </a:p>
        </p:txBody>
      </p:sp>
      <p:sp>
        <p:nvSpPr>
          <p:cNvPr id="11" name="圆角矩形 10"/>
          <p:cNvSpPr/>
          <p:nvPr/>
        </p:nvSpPr>
        <p:spPr>
          <a:xfrm>
            <a:off x="3867150" y="2393950"/>
            <a:ext cx="4859020" cy="1323975"/>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zh-CN" altLang="en-US" sz="3600" b="1" dirty="0">
                <a:solidFill>
                  <a:schemeClr val="bg1"/>
                </a:solidFill>
                <a:latin typeface="+mn-ea"/>
                <a:sym typeface="+mn-ea"/>
              </a:rPr>
              <a:t>什么是安全管理体系？</a:t>
            </a:r>
            <a:endParaRPr lang="zh-CN" altLang="en-US" sz="3600" b="1" dirty="0" smtClean="0">
              <a:solidFill>
                <a:schemeClr val="bg1"/>
              </a:solidFill>
              <a:latin typeface="+mn-ea"/>
              <a:ea typeface="黑体" panose="02010609060101010101" charset="-122"/>
              <a:sym typeface="+mn-ea"/>
            </a:endParaRPr>
          </a:p>
        </p:txBody>
      </p:sp>
    </p:spTree>
  </p:cSld>
  <p:clrMapOvr>
    <a:masterClrMapping/>
  </p:clrMapOvr>
  <p:transition spd="slow" advTm="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项目该如何建立完善安全管理体系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501015" y="1822450"/>
            <a:ext cx="3059430" cy="3277870"/>
            <a:chOff x="885" y="2611"/>
            <a:chExt cx="4818" cy="5162"/>
          </a:xfrm>
        </p:grpSpPr>
        <p:pic>
          <p:nvPicPr>
            <p:cNvPr id="2" name="图片 1"/>
            <p:cNvPicPr>
              <a:picLocks noChangeAspect="1"/>
            </p:cNvPicPr>
            <p:nvPr/>
          </p:nvPicPr>
          <p:blipFill>
            <a:blip r:embed="rId1"/>
            <a:stretch>
              <a:fillRect/>
            </a:stretch>
          </p:blipFill>
          <p:spPr>
            <a:xfrm>
              <a:off x="885" y="5051"/>
              <a:ext cx="4818" cy="2723"/>
            </a:xfrm>
            <a:prstGeom prst="rect">
              <a:avLst/>
            </a:prstGeom>
          </p:spPr>
        </p:pic>
        <p:sp>
          <p:nvSpPr>
            <p:cNvPr id="4" name="圆角矩形 3"/>
            <p:cNvSpPr/>
            <p:nvPr/>
          </p:nvSpPr>
          <p:spPr>
            <a:xfrm>
              <a:off x="2130" y="2611"/>
              <a:ext cx="2608" cy="19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zh-CN" altLang="en-US" sz="4800"/>
                <a:t>人</a:t>
              </a:r>
              <a:endParaRPr lang="zh-CN" altLang="en-US" sz="4800"/>
            </a:p>
          </p:txBody>
        </p:sp>
      </p:grpSp>
      <p:grpSp>
        <p:nvGrpSpPr>
          <p:cNvPr id="14" name="组合 13"/>
          <p:cNvGrpSpPr/>
          <p:nvPr/>
        </p:nvGrpSpPr>
        <p:grpSpPr>
          <a:xfrm>
            <a:off x="4710430" y="1657985"/>
            <a:ext cx="2476500" cy="5020310"/>
            <a:chOff x="7418" y="2611"/>
            <a:chExt cx="3900" cy="7906"/>
          </a:xfrm>
        </p:grpSpPr>
        <p:pic>
          <p:nvPicPr>
            <p:cNvPr id="3" name="图片 2"/>
            <p:cNvPicPr>
              <a:picLocks noChangeAspect="1"/>
            </p:cNvPicPr>
            <p:nvPr/>
          </p:nvPicPr>
          <p:blipFill>
            <a:blip r:embed="rId2"/>
            <a:stretch>
              <a:fillRect/>
            </a:stretch>
          </p:blipFill>
          <p:spPr>
            <a:xfrm>
              <a:off x="7418" y="4809"/>
              <a:ext cx="3901" cy="5708"/>
            </a:xfrm>
            <a:prstGeom prst="rect">
              <a:avLst/>
            </a:prstGeom>
          </p:spPr>
        </p:pic>
        <p:sp>
          <p:nvSpPr>
            <p:cNvPr id="6" name="圆角矩形 5"/>
            <p:cNvSpPr/>
            <p:nvPr/>
          </p:nvSpPr>
          <p:spPr>
            <a:xfrm>
              <a:off x="7715" y="2611"/>
              <a:ext cx="2608" cy="19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p>
              <a:pPr algn="ctr"/>
              <a:r>
                <a:rPr lang="zh-CN" altLang="en-US" sz="4800"/>
                <a:t>制度</a:t>
              </a:r>
              <a:endParaRPr lang="zh-CN" altLang="en-US" sz="4800"/>
            </a:p>
          </p:txBody>
        </p:sp>
      </p:grpSp>
      <p:sp>
        <p:nvSpPr>
          <p:cNvPr id="8" name="等于号 7"/>
          <p:cNvSpPr/>
          <p:nvPr/>
        </p:nvSpPr>
        <p:spPr>
          <a:xfrm>
            <a:off x="6835140" y="1910080"/>
            <a:ext cx="1656080" cy="720090"/>
          </a:xfrm>
          <a:prstGeom prst="mathEqual">
            <a:avLst/>
          </a:prstGeom>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solidFill>
                <a:schemeClr val="tx1"/>
              </a:solidFill>
            </a:endParaRPr>
          </a:p>
        </p:txBody>
      </p:sp>
      <p:sp>
        <p:nvSpPr>
          <p:cNvPr id="9" name="加号 8"/>
          <p:cNvSpPr/>
          <p:nvPr/>
        </p:nvSpPr>
        <p:spPr>
          <a:xfrm>
            <a:off x="3434715" y="1773555"/>
            <a:ext cx="1007745" cy="1080135"/>
          </a:xfrm>
          <a:prstGeom prst="mathPlus">
            <a:avLst/>
          </a:prstGeom>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12" name="圆角矩形 11"/>
          <p:cNvSpPr/>
          <p:nvPr/>
        </p:nvSpPr>
        <p:spPr>
          <a:xfrm>
            <a:off x="8686800" y="1341755"/>
            <a:ext cx="2376170" cy="1943735"/>
          </a:xfrm>
          <a:prstGeom prst="roundRect">
            <a:avLst/>
          </a:prstGeom>
          <a:gradFill>
            <a:gsLst>
              <a:gs pos="0">
                <a:srgbClr val="14CD68"/>
              </a:gs>
              <a:gs pos="100000">
                <a:srgbClr val="0B6E38"/>
              </a:gs>
            </a:gsLst>
            <a:lin scaled="0"/>
          </a:gra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p>
            <a:pPr algn="ctr"/>
            <a:r>
              <a:rPr lang="zh-CN" altLang="en-US" sz="5400" b="1"/>
              <a:t>体系</a:t>
            </a:r>
            <a:endParaRPr lang="zh-CN" altLang="en-US" sz="5400" b="1"/>
          </a:p>
        </p:txBody>
      </p:sp>
      <p:pic>
        <p:nvPicPr>
          <p:cNvPr id="7" name="图片 6"/>
          <p:cNvPicPr>
            <a:picLocks noChangeAspect="1"/>
          </p:cNvPicPr>
          <p:nvPr/>
        </p:nvPicPr>
        <p:blipFill>
          <a:blip r:embed="rId3"/>
          <a:srcRect/>
          <a:stretch>
            <a:fillRect/>
          </a:stretch>
        </p:blipFill>
        <p:spPr>
          <a:xfrm>
            <a:off x="8769985" y="3625215"/>
            <a:ext cx="3133725" cy="2300605"/>
          </a:xfrm>
          <a:prstGeom prst="rect">
            <a:avLst/>
          </a:prstGeom>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项目该如何建立完善安全管理体系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rcRect/>
          <a:stretch>
            <a:fillRect/>
          </a:stretch>
        </p:blipFill>
        <p:spPr>
          <a:xfrm>
            <a:off x="785495" y="1519555"/>
            <a:ext cx="4280535" cy="2131060"/>
          </a:xfrm>
          <a:prstGeom prst="rect">
            <a:avLst/>
          </a:prstGeom>
          <a:ln>
            <a:solidFill>
              <a:schemeClr val="tx1"/>
            </a:solidFill>
          </a:ln>
        </p:spPr>
      </p:pic>
      <p:sp>
        <p:nvSpPr>
          <p:cNvPr id="4" name="矩形 3"/>
          <p:cNvSpPr/>
          <p:nvPr/>
        </p:nvSpPr>
        <p:spPr>
          <a:xfrm>
            <a:off x="594888" y="800534"/>
            <a:ext cx="5693410" cy="645160"/>
          </a:xfrm>
          <a:prstGeom prst="rect">
            <a:avLst/>
          </a:prstGeom>
        </p:spPr>
        <p:txBody>
          <a:bodyPr wrap="none">
            <a:spAutoFit/>
          </a:bodyPr>
          <a:p>
            <a:pPr algn="l">
              <a:lnSpc>
                <a:spcPct val="150000"/>
              </a:lnSpc>
            </a:pPr>
            <a:r>
              <a:rPr lang="en-US" altLang="zh-CN" b="1" dirty="0">
                <a:solidFill>
                  <a:srgbClr val="FF0000"/>
                </a:solidFill>
                <a:latin typeface="+mn-ea"/>
              </a:rPr>
              <a:t>1.</a:t>
            </a:r>
            <a:r>
              <a:rPr lang="zh-CN" altLang="en-US" b="1" dirty="0">
                <a:solidFill>
                  <a:srgbClr val="FF0000"/>
                </a:solidFill>
                <a:latin typeface="+mn-ea"/>
              </a:rPr>
              <a:t>三级机构及项目安全监管系统人员配备</a:t>
            </a:r>
            <a:endParaRPr lang="zh-CN" altLang="en-US" b="1" dirty="0">
              <a:solidFill>
                <a:srgbClr val="FF0000"/>
              </a:solidFill>
              <a:latin typeface="+mn-ea"/>
            </a:endParaRPr>
          </a:p>
        </p:txBody>
      </p:sp>
      <p:grpSp>
        <p:nvGrpSpPr>
          <p:cNvPr id="6" name="组合 5"/>
          <p:cNvGrpSpPr/>
          <p:nvPr/>
        </p:nvGrpSpPr>
        <p:grpSpPr>
          <a:xfrm>
            <a:off x="652780" y="3787775"/>
            <a:ext cx="4545330" cy="2711450"/>
            <a:chOff x="2113" y="1028"/>
            <a:chExt cx="8294" cy="5353"/>
          </a:xfrm>
        </p:grpSpPr>
        <p:pic>
          <p:nvPicPr>
            <p:cNvPr id="3" name="图片 2"/>
            <p:cNvPicPr>
              <a:picLocks noChangeAspect="1"/>
            </p:cNvPicPr>
            <p:nvPr/>
          </p:nvPicPr>
          <p:blipFill>
            <a:blip r:embed="rId2"/>
            <a:srcRect/>
            <a:stretch>
              <a:fillRect/>
            </a:stretch>
          </p:blipFill>
          <p:spPr>
            <a:xfrm>
              <a:off x="2113" y="1028"/>
              <a:ext cx="8295" cy="4061"/>
            </a:xfrm>
            <a:prstGeom prst="rect">
              <a:avLst/>
            </a:prstGeom>
          </p:spPr>
        </p:pic>
        <p:pic>
          <p:nvPicPr>
            <p:cNvPr id="5" name="图片 4"/>
            <p:cNvPicPr>
              <a:picLocks noChangeAspect="1"/>
            </p:cNvPicPr>
            <p:nvPr/>
          </p:nvPicPr>
          <p:blipFill>
            <a:blip r:embed="rId3"/>
            <a:srcRect/>
            <a:stretch>
              <a:fillRect/>
            </a:stretch>
          </p:blipFill>
          <p:spPr>
            <a:xfrm>
              <a:off x="2113" y="5089"/>
              <a:ext cx="8295" cy="1292"/>
            </a:xfrm>
            <a:prstGeom prst="rect">
              <a:avLst/>
            </a:prstGeom>
          </p:spPr>
        </p:pic>
      </p:grpSp>
      <p:grpSp>
        <p:nvGrpSpPr>
          <p:cNvPr id="9" name="组合 8"/>
          <p:cNvGrpSpPr/>
          <p:nvPr/>
        </p:nvGrpSpPr>
        <p:grpSpPr>
          <a:xfrm>
            <a:off x="7614920" y="739140"/>
            <a:ext cx="3860165" cy="5900420"/>
            <a:chOff x="1956" y="2054"/>
            <a:chExt cx="8839" cy="12798"/>
          </a:xfrm>
        </p:grpSpPr>
        <p:pic>
          <p:nvPicPr>
            <p:cNvPr id="7" name="图片 6"/>
            <p:cNvPicPr>
              <a:picLocks noChangeAspect="1"/>
            </p:cNvPicPr>
            <p:nvPr/>
          </p:nvPicPr>
          <p:blipFill>
            <a:blip r:embed="rId4"/>
            <a:srcRect/>
            <a:stretch>
              <a:fillRect/>
            </a:stretch>
          </p:blipFill>
          <p:spPr>
            <a:xfrm>
              <a:off x="1956" y="2054"/>
              <a:ext cx="8745" cy="3946"/>
            </a:xfrm>
            <a:prstGeom prst="rect">
              <a:avLst/>
            </a:prstGeom>
          </p:spPr>
        </p:pic>
        <p:pic>
          <p:nvPicPr>
            <p:cNvPr id="8" name="图片 7"/>
            <p:cNvPicPr>
              <a:picLocks noChangeAspect="1"/>
            </p:cNvPicPr>
            <p:nvPr/>
          </p:nvPicPr>
          <p:blipFill>
            <a:blip r:embed="rId5"/>
            <a:srcRect/>
            <a:stretch>
              <a:fillRect/>
            </a:stretch>
          </p:blipFill>
          <p:spPr>
            <a:xfrm>
              <a:off x="2051" y="6000"/>
              <a:ext cx="8745" cy="8852"/>
            </a:xfrm>
            <a:prstGeom prst="rect">
              <a:avLst/>
            </a:prstGeom>
          </p:spPr>
        </p:pic>
      </p:grpSp>
      <p:pic>
        <p:nvPicPr>
          <p:cNvPr id="6150" name="Picture 6" descr="https://i03picsos.sogoucdn.com/50b0836265090fb1">
            <a:hlinkClick r:id="rId6"/>
          </p:cNvPr>
          <p:cNvPicPr>
            <a:picLocks noChangeAspect="1" noChangeArrowheads="1"/>
          </p:cNvPicPr>
          <p:nvPr/>
        </p:nvPicPr>
        <p:blipFill>
          <a:blip r:embed="rId7" cstate="print"/>
          <a:srcRect/>
          <a:stretch>
            <a:fillRect/>
          </a:stretch>
        </p:blipFill>
        <p:spPr bwMode="auto">
          <a:xfrm>
            <a:off x="5125412" y="2372673"/>
            <a:ext cx="2428892" cy="1867212"/>
          </a:xfrm>
          <a:prstGeom prst="rect">
            <a:avLst/>
          </a:prstGeom>
          <a:noFill/>
        </p:spPr>
      </p:pic>
    </p:spTree>
  </p:cSld>
  <p:clrMapOvr>
    <a:masterClrMapping/>
  </p:clrMapOvr>
  <p:transition spd="slow" advTm="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项目该如何建立完善安全管理体系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594888" y="800534"/>
            <a:ext cx="4163060" cy="645160"/>
          </a:xfrm>
          <a:prstGeom prst="rect">
            <a:avLst/>
          </a:prstGeom>
        </p:spPr>
        <p:txBody>
          <a:bodyPr wrap="none">
            <a:spAutoFit/>
          </a:bodyPr>
          <a:p>
            <a:pPr algn="l">
              <a:lnSpc>
                <a:spcPct val="150000"/>
              </a:lnSpc>
            </a:pPr>
            <a:r>
              <a:rPr lang="en-US" altLang="zh-CN" b="1" dirty="0">
                <a:solidFill>
                  <a:srgbClr val="FF0000"/>
                </a:solidFill>
                <a:latin typeface="+mn-ea"/>
              </a:rPr>
              <a:t>2.</a:t>
            </a:r>
            <a:r>
              <a:rPr lang="zh-CN" altLang="en-US" b="1" dirty="0">
                <a:solidFill>
                  <a:srgbClr val="FF0000"/>
                </a:solidFill>
                <a:latin typeface="+mn-ea"/>
              </a:rPr>
              <a:t>分包单位安全管理人员配备</a:t>
            </a:r>
            <a:endParaRPr lang="zh-CN" altLang="en-US" b="1" dirty="0">
              <a:solidFill>
                <a:srgbClr val="FF0000"/>
              </a:solidFill>
              <a:latin typeface="+mn-ea"/>
            </a:endParaRPr>
          </a:p>
        </p:txBody>
      </p:sp>
      <p:grpSp>
        <p:nvGrpSpPr>
          <p:cNvPr id="12" name="组合 11"/>
          <p:cNvGrpSpPr/>
          <p:nvPr/>
        </p:nvGrpSpPr>
        <p:grpSpPr>
          <a:xfrm>
            <a:off x="5894705" y="849630"/>
            <a:ext cx="5219700" cy="5481955"/>
            <a:chOff x="8552" y="2029"/>
            <a:chExt cx="8220" cy="8633"/>
          </a:xfrm>
        </p:grpSpPr>
        <p:pic>
          <p:nvPicPr>
            <p:cNvPr id="10" name="图片 9"/>
            <p:cNvPicPr>
              <a:picLocks noChangeAspect="1"/>
            </p:cNvPicPr>
            <p:nvPr/>
          </p:nvPicPr>
          <p:blipFill>
            <a:blip r:embed="rId1"/>
            <a:srcRect/>
            <a:stretch>
              <a:fillRect/>
            </a:stretch>
          </p:blipFill>
          <p:spPr>
            <a:xfrm>
              <a:off x="8552" y="3408"/>
              <a:ext cx="8220" cy="7254"/>
            </a:xfrm>
            <a:prstGeom prst="rect">
              <a:avLst/>
            </a:prstGeom>
          </p:spPr>
        </p:pic>
        <p:pic>
          <p:nvPicPr>
            <p:cNvPr id="11" name="图片 10"/>
            <p:cNvPicPr>
              <a:picLocks noChangeAspect="1"/>
            </p:cNvPicPr>
            <p:nvPr/>
          </p:nvPicPr>
          <p:blipFill>
            <a:blip r:embed="rId2"/>
            <a:srcRect/>
            <a:stretch>
              <a:fillRect/>
            </a:stretch>
          </p:blipFill>
          <p:spPr>
            <a:xfrm>
              <a:off x="8552" y="2029"/>
              <a:ext cx="8220" cy="1379"/>
            </a:xfrm>
            <a:prstGeom prst="rect">
              <a:avLst/>
            </a:prstGeom>
          </p:spPr>
        </p:pic>
      </p:grpSp>
      <p:sp>
        <p:nvSpPr>
          <p:cNvPr id="14" name="矩形 13"/>
          <p:cNvSpPr/>
          <p:nvPr/>
        </p:nvSpPr>
        <p:spPr>
          <a:xfrm>
            <a:off x="594995" y="1445895"/>
            <a:ext cx="4890135" cy="3784600"/>
          </a:xfrm>
          <a:prstGeom prst="rect">
            <a:avLst/>
          </a:prstGeom>
        </p:spPr>
        <p:txBody>
          <a:bodyPr wrap="square">
            <a:spAutoFit/>
          </a:bodyPr>
          <a:p>
            <a:pPr marL="285750" indent="-285750" fontAlgn="auto">
              <a:buFont typeface="Wingdings" panose="05000000000000000000" charset="0"/>
              <a:buChar char="l"/>
            </a:pPr>
            <a:r>
              <a:rPr lang="zh-CN" altLang="zh-CN" sz="2000" dirty="0">
                <a:solidFill>
                  <a:schemeClr val="tx1"/>
                </a:solidFill>
                <a:latin typeface="+mn-ea"/>
                <a:ea typeface="+mn-ea"/>
                <a:cs typeface="+mn-ea"/>
              </a:rPr>
              <a:t>分析事故发生的原因，发生伤亡事故，绝大部分都涉及到分包单位，加强对分包单位的管控和对作业人员安全技能教育培训，对减少和避免安全事故发生尤为重要。</a:t>
            </a:r>
            <a:endParaRPr lang="zh-CN" altLang="zh-CN" sz="2000" dirty="0">
              <a:solidFill>
                <a:schemeClr val="tx1"/>
              </a:solidFill>
              <a:latin typeface="+mn-ea"/>
              <a:ea typeface="+mn-ea"/>
              <a:cs typeface="+mn-ea"/>
            </a:endParaRPr>
          </a:p>
          <a:p>
            <a:pPr marL="285750" indent="-285750" fontAlgn="auto">
              <a:buFont typeface="Wingdings" panose="05000000000000000000" charset="0"/>
              <a:buChar char="l"/>
            </a:pPr>
            <a:r>
              <a:rPr lang="zh-CN" altLang="zh-CN" sz="2000" dirty="0">
                <a:solidFill>
                  <a:schemeClr val="tx1"/>
                </a:solidFill>
                <a:latin typeface="+mn-ea"/>
                <a:ea typeface="+mn-ea"/>
                <a:cs typeface="+mn-ea"/>
              </a:rPr>
              <a:t>因此，各项目要严格按照《分包安全管理实施细则》要求，深入落实总分包单位</a:t>
            </a:r>
            <a:r>
              <a:rPr lang="zh-CN" altLang="zh-CN" sz="2000" b="1" dirty="0">
                <a:solidFill>
                  <a:srgbClr val="FF0000"/>
                </a:solidFill>
                <a:latin typeface="+mn-ea"/>
                <a:ea typeface="+mn-ea"/>
                <a:cs typeface="+mn-ea"/>
              </a:rPr>
              <a:t>“四统一”（统一标准、统一要求、统一培训、统一奖惩）和“五同时”（同办公、同考勤、同部署、同检查、同考核）</a:t>
            </a:r>
            <a:r>
              <a:rPr lang="zh-CN" altLang="zh-CN" sz="2000" dirty="0">
                <a:solidFill>
                  <a:schemeClr val="tx1"/>
                </a:solidFill>
                <a:latin typeface="+mn-ea"/>
                <a:ea typeface="+mn-ea"/>
                <a:cs typeface="+mn-ea"/>
              </a:rPr>
              <a:t>的落实情况，进一步提高对分包单位的安全监管能力。</a:t>
            </a:r>
            <a:endParaRPr lang="zh-CN" altLang="zh-CN" sz="2000" dirty="0">
              <a:solidFill>
                <a:schemeClr val="tx1"/>
              </a:solidFill>
              <a:latin typeface="+mn-ea"/>
              <a:ea typeface="+mn-ea"/>
              <a:cs typeface="+mn-ea"/>
            </a:endParaRPr>
          </a:p>
        </p:txBody>
      </p:sp>
    </p:spTree>
  </p:cSld>
  <p:clrMapOvr>
    <a:masterClrMapping/>
  </p:clrMapOvr>
  <p:transition spd="slow" advTm="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332355" y="2025650"/>
            <a:ext cx="8990330" cy="4319905"/>
          </a:xfrm>
          <a:prstGeom prst="rect">
            <a:avLst/>
          </a:prstGeom>
        </p:spPr>
      </p:pic>
      <p:sp>
        <p:nvSpPr>
          <p:cNvPr id="4" name="文本框 3"/>
          <p:cNvSpPr txBox="1"/>
          <p:nvPr/>
        </p:nvSpPr>
        <p:spPr>
          <a:xfrm>
            <a:off x="481330" y="826770"/>
            <a:ext cx="11236325" cy="1198880"/>
          </a:xfrm>
          <a:prstGeom prst="rect">
            <a:avLst/>
          </a:prstGeom>
          <a:noFill/>
        </p:spPr>
        <p:txBody>
          <a:bodyPr wrap="square" rtlCol="0" anchor="t">
            <a:spAutoFit/>
          </a:bodyPr>
          <a:p>
            <a:pPr>
              <a:lnSpc>
                <a:spcPct val="150000"/>
              </a:lnSpc>
            </a:pPr>
            <a:r>
              <a:rPr lang="zh-CN" altLang="en-US"/>
              <a:t>2019年，全国共发生房屋市政工程生产安全事故773起、死亡904人，比2018年事故起数</a:t>
            </a:r>
            <a:r>
              <a:rPr lang="zh-CN" altLang="en-US" b="1">
                <a:solidFill>
                  <a:srgbClr val="FF0000"/>
                </a:solidFill>
              </a:rPr>
              <a:t>增加</a:t>
            </a:r>
            <a:r>
              <a:rPr lang="zh-CN" altLang="en-US"/>
              <a:t>39起、死亡人数</a:t>
            </a:r>
            <a:r>
              <a:rPr lang="zh-CN" altLang="en-US" b="1">
                <a:solidFill>
                  <a:srgbClr val="FF0000"/>
                </a:solidFill>
              </a:rPr>
              <a:t>增加</a:t>
            </a:r>
            <a:r>
              <a:rPr lang="zh-CN" altLang="en-US"/>
              <a:t>64人，分别</a:t>
            </a:r>
            <a:r>
              <a:rPr lang="zh-CN" altLang="en-US" b="1">
                <a:solidFill>
                  <a:srgbClr val="FF0000"/>
                </a:solidFill>
              </a:rPr>
              <a:t>上升5.31%</a:t>
            </a:r>
            <a:r>
              <a:rPr lang="zh-CN" altLang="en-US"/>
              <a:t>和</a:t>
            </a:r>
            <a:r>
              <a:rPr lang="zh-CN" altLang="en-US" b="1">
                <a:solidFill>
                  <a:srgbClr val="FF0000"/>
                </a:solidFill>
              </a:rPr>
              <a:t>7.62%</a:t>
            </a:r>
            <a:r>
              <a:rPr lang="zh-CN" altLang="en-US"/>
              <a:t>。</a:t>
            </a:r>
            <a:endParaRPr lang="zh-CN" altLang="en-US"/>
          </a:p>
        </p:txBody>
      </p:sp>
      <p:sp>
        <p:nvSpPr>
          <p:cNvPr id="8" name="云形标注 7"/>
          <p:cNvSpPr/>
          <p:nvPr/>
        </p:nvSpPr>
        <p:spPr>
          <a:xfrm>
            <a:off x="71759" y="2120888"/>
            <a:ext cx="3643338" cy="2428892"/>
          </a:xfrm>
          <a:prstGeom prst="cloudCallout">
            <a:avLst>
              <a:gd name="adj1" fmla="val 28570"/>
              <a:gd name="adj2" fmla="val 83280"/>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5400" dirty="0" smtClean="0">
                <a:solidFill>
                  <a:srgbClr val="FFFF00"/>
                </a:solidFill>
                <a:latin typeface="黑体" panose="02010609060101010101" charset="-122"/>
                <a:ea typeface="黑体" panose="02010609060101010101" charset="-122"/>
              </a:rPr>
              <a:t>天大的事</a:t>
            </a:r>
            <a:endParaRPr lang="zh-CN" altLang="en-US" sz="5400" dirty="0">
              <a:solidFill>
                <a:srgbClr val="FFFF00"/>
              </a:solidFill>
              <a:latin typeface="黑体" panose="02010609060101010101" charset="-122"/>
              <a:ea typeface="黑体" panose="02010609060101010101" charset="-122"/>
            </a:endParaRPr>
          </a:p>
        </p:txBody>
      </p:sp>
      <p:sp>
        <p:nvSpPr>
          <p:cNvPr id="3" name="矩形 2"/>
          <p:cNvSpPr/>
          <p:nvPr/>
        </p:nvSpPr>
        <p:spPr>
          <a:xfrm>
            <a:off x="2199005" y="6345555"/>
            <a:ext cx="6480810" cy="28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rgbClr val="FF0000"/>
                </a:solidFill>
              </a:rPr>
              <a:t>注：</a:t>
            </a:r>
            <a:r>
              <a:rPr lang="en-US" altLang="zh-CN" sz="2000">
                <a:solidFill>
                  <a:srgbClr val="FF0000"/>
                </a:solidFill>
              </a:rPr>
              <a:t>2020</a:t>
            </a:r>
            <a:r>
              <a:rPr lang="zh-CN" altLang="en-US" sz="2000">
                <a:solidFill>
                  <a:srgbClr val="FF0000"/>
                </a:solidFill>
              </a:rPr>
              <a:t>年的数据预计在</a:t>
            </a:r>
            <a:r>
              <a:rPr lang="en-US" altLang="zh-CN" sz="2000">
                <a:solidFill>
                  <a:srgbClr val="FF0000"/>
                </a:solidFill>
              </a:rPr>
              <a:t>2021</a:t>
            </a:r>
            <a:r>
              <a:rPr lang="zh-CN" altLang="en-US" sz="2000">
                <a:solidFill>
                  <a:srgbClr val="FF0000"/>
                </a:solidFill>
              </a:rPr>
              <a:t>年</a:t>
            </a:r>
            <a:r>
              <a:rPr lang="en-US" altLang="zh-CN" sz="2000">
                <a:solidFill>
                  <a:srgbClr val="FF0000"/>
                </a:solidFill>
              </a:rPr>
              <a:t>6</a:t>
            </a:r>
            <a:r>
              <a:rPr lang="zh-CN" altLang="en-US" sz="2000">
                <a:solidFill>
                  <a:srgbClr val="FF0000"/>
                </a:solidFill>
              </a:rPr>
              <a:t>月发布。</a:t>
            </a:r>
            <a:endParaRPr lang="zh-CN" altLang="en-US" sz="2000">
              <a:solidFill>
                <a:srgbClr val="FF0000"/>
              </a:solidFill>
            </a:endParaRPr>
          </a:p>
        </p:txBody>
      </p:sp>
      <p:grpSp>
        <p:nvGrpSpPr>
          <p:cNvPr id="5" name="组合 4"/>
          <p:cNvGrpSpPr/>
          <p:nvPr/>
        </p:nvGrpSpPr>
        <p:grpSpPr>
          <a:xfrm>
            <a:off x="11430" y="184150"/>
            <a:ext cx="7033895" cy="521970"/>
            <a:chOff x="18" y="290"/>
            <a:chExt cx="11077" cy="822"/>
          </a:xfrm>
        </p:grpSpPr>
        <p:sp>
          <p:nvSpPr>
            <p:cNvPr id="17"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安全生产形势</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项目该如何建立完善安全管理体系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594888" y="800534"/>
            <a:ext cx="3550920" cy="645160"/>
          </a:xfrm>
          <a:prstGeom prst="rect">
            <a:avLst/>
          </a:prstGeom>
        </p:spPr>
        <p:txBody>
          <a:bodyPr wrap="none">
            <a:spAutoFit/>
          </a:bodyPr>
          <a:p>
            <a:pPr algn="l">
              <a:lnSpc>
                <a:spcPct val="150000"/>
              </a:lnSpc>
            </a:pPr>
            <a:r>
              <a:rPr lang="en-US" altLang="zh-CN" b="1" dirty="0">
                <a:solidFill>
                  <a:srgbClr val="FF0000"/>
                </a:solidFill>
                <a:latin typeface="+mn-ea"/>
              </a:rPr>
              <a:t>3.</a:t>
            </a:r>
            <a:r>
              <a:rPr lang="zh-CN" altLang="en-US" b="1" dirty="0">
                <a:solidFill>
                  <a:srgbClr val="FF0000"/>
                </a:solidFill>
                <a:latin typeface="+mn-ea"/>
              </a:rPr>
              <a:t>项目安全管理制度建设</a:t>
            </a:r>
            <a:endParaRPr lang="zh-CN" altLang="en-US" b="1" dirty="0">
              <a:solidFill>
                <a:srgbClr val="FF0000"/>
              </a:solidFill>
              <a:latin typeface="+mn-ea"/>
            </a:endParaRPr>
          </a:p>
        </p:txBody>
      </p:sp>
      <p:pic>
        <p:nvPicPr>
          <p:cNvPr id="6148" name="Picture 4" descr="https://i03picsos.sogoucdn.com/de83b28f61f6ee5a">
            <a:hlinkClick r:id="rId1"/>
          </p:cNvPr>
          <p:cNvPicPr>
            <a:picLocks noChangeAspect="1" noChangeArrowheads="1"/>
          </p:cNvPicPr>
          <p:nvPr/>
        </p:nvPicPr>
        <p:blipFill>
          <a:blip r:embed="rId2" cstate="print"/>
          <a:srcRect/>
          <a:stretch>
            <a:fillRect/>
          </a:stretch>
        </p:blipFill>
        <p:spPr bwMode="auto">
          <a:xfrm>
            <a:off x="6922770" y="2997835"/>
            <a:ext cx="4166235" cy="2929890"/>
          </a:xfrm>
          <a:prstGeom prst="rect">
            <a:avLst/>
          </a:prstGeom>
          <a:noFill/>
        </p:spPr>
      </p:pic>
      <p:sp>
        <p:nvSpPr>
          <p:cNvPr id="2" name="文本框 1"/>
          <p:cNvSpPr txBox="1"/>
          <p:nvPr/>
        </p:nvSpPr>
        <p:spPr>
          <a:xfrm>
            <a:off x="753745" y="1558290"/>
            <a:ext cx="10911205" cy="4092575"/>
          </a:xfrm>
          <a:prstGeom prst="rect">
            <a:avLst/>
          </a:prstGeom>
          <a:noFill/>
        </p:spPr>
        <p:txBody>
          <a:bodyPr wrap="square" rtlCol="0" anchor="t">
            <a:spAutoFit/>
          </a:bodyPr>
          <a:p>
            <a:pPr indent="335280" fontAlgn="auto">
              <a:lnSpc>
                <a:spcPct val="130000"/>
              </a:lnSpc>
              <a:spcBef>
                <a:spcPts val="0"/>
              </a:spcBef>
              <a:spcAft>
                <a:spcPts val="0"/>
              </a:spcAft>
            </a:pPr>
            <a:r>
              <a:rPr lang="zh-CN" sz="2000">
                <a:latin typeface="+mn-ea"/>
                <a:ea typeface="+mn-ea"/>
                <a:cs typeface="+mn-ea"/>
                <a:sym typeface="+mn-ea"/>
              </a:rPr>
              <a:t>项目部结合自身实际，建立健全安全管理制度建设工作，制度应至少包含以下内容：</a:t>
            </a:r>
            <a:endParaRPr lang="zh-CN" sz="2000">
              <a:solidFill>
                <a:schemeClr val="tx1"/>
              </a:solidFill>
              <a:latin typeface="+mn-ea"/>
              <a:ea typeface="+mn-ea"/>
              <a:cs typeface="+mn-ea"/>
              <a:sym typeface="+mn-ea"/>
            </a:endParaRPr>
          </a:p>
          <a:p>
            <a:pPr indent="335280" fontAlgn="auto">
              <a:lnSpc>
                <a:spcPct val="130000"/>
              </a:lnSpc>
              <a:spcBef>
                <a:spcPts val="0"/>
              </a:spcBef>
              <a:spcAft>
                <a:spcPts val="0"/>
              </a:spcAft>
            </a:pPr>
            <a:r>
              <a:rPr lang="zh-CN" sz="2000">
                <a:latin typeface="+mn-ea"/>
                <a:ea typeface="+mn-ea"/>
                <a:cs typeface="+mn-ea"/>
                <a:sym typeface="+mn-ea"/>
              </a:rPr>
              <a:t>1.安全生产</a:t>
            </a:r>
            <a:r>
              <a:rPr lang="zh-CN" sz="2000" b="1">
                <a:solidFill>
                  <a:srgbClr val="FF0000"/>
                </a:solidFill>
                <a:latin typeface="+mn-ea"/>
                <a:ea typeface="+mn-ea"/>
                <a:cs typeface="+mn-ea"/>
                <a:sym typeface="+mn-ea"/>
              </a:rPr>
              <a:t>责任制</a:t>
            </a:r>
            <a:r>
              <a:rPr lang="zh-CN" sz="2000">
                <a:latin typeface="+mn-ea"/>
                <a:ea typeface="+mn-ea"/>
                <a:cs typeface="+mn-ea"/>
                <a:sym typeface="+mn-ea"/>
              </a:rPr>
              <a:t>制度；    </a:t>
            </a:r>
            <a:endParaRPr lang="zh-CN" sz="2000">
              <a:solidFill>
                <a:schemeClr val="tx1"/>
              </a:solidFill>
              <a:latin typeface="+mn-ea"/>
              <a:ea typeface="+mn-ea"/>
              <a:cs typeface="+mn-ea"/>
              <a:sym typeface="+mn-ea"/>
            </a:endParaRPr>
          </a:p>
          <a:p>
            <a:pPr indent="335280" fontAlgn="auto">
              <a:lnSpc>
                <a:spcPct val="130000"/>
              </a:lnSpc>
              <a:spcBef>
                <a:spcPts val="0"/>
              </a:spcBef>
              <a:spcAft>
                <a:spcPts val="0"/>
              </a:spcAft>
            </a:pPr>
            <a:r>
              <a:rPr lang="zh-CN" sz="2000">
                <a:latin typeface="+mn-ea"/>
                <a:ea typeface="+mn-ea"/>
                <a:cs typeface="+mn-ea"/>
                <a:sym typeface="+mn-ea"/>
              </a:rPr>
              <a:t>2.安全</a:t>
            </a:r>
            <a:r>
              <a:rPr lang="zh-CN" sz="2000" b="1">
                <a:solidFill>
                  <a:srgbClr val="FF0000"/>
                </a:solidFill>
                <a:latin typeface="+mn-ea"/>
                <a:ea typeface="+mn-ea"/>
                <a:cs typeface="+mn-ea"/>
                <a:sym typeface="+mn-ea"/>
              </a:rPr>
              <a:t>检查</a:t>
            </a:r>
            <a:r>
              <a:rPr lang="zh-CN" sz="2000">
                <a:latin typeface="+mn-ea"/>
                <a:ea typeface="+mn-ea"/>
                <a:cs typeface="+mn-ea"/>
                <a:sym typeface="+mn-ea"/>
              </a:rPr>
              <a:t>制度；                      </a:t>
            </a:r>
            <a:endParaRPr lang="zh-CN" sz="2000">
              <a:solidFill>
                <a:schemeClr val="tx1"/>
              </a:solidFill>
              <a:latin typeface="+mn-ea"/>
              <a:ea typeface="+mn-ea"/>
              <a:cs typeface="+mn-ea"/>
              <a:sym typeface="+mn-ea"/>
            </a:endParaRPr>
          </a:p>
          <a:p>
            <a:pPr indent="335280" fontAlgn="auto">
              <a:lnSpc>
                <a:spcPct val="130000"/>
              </a:lnSpc>
              <a:spcBef>
                <a:spcPts val="0"/>
              </a:spcBef>
              <a:spcAft>
                <a:spcPts val="0"/>
              </a:spcAft>
            </a:pPr>
            <a:r>
              <a:rPr lang="zh-CN" sz="2000">
                <a:latin typeface="+mn-ea"/>
                <a:ea typeface="+mn-ea"/>
                <a:cs typeface="+mn-ea"/>
                <a:sym typeface="+mn-ea"/>
              </a:rPr>
              <a:t>3.</a:t>
            </a:r>
            <a:r>
              <a:rPr lang="zh-CN" altLang="en-US" sz="2000">
                <a:latin typeface="+mn-ea"/>
                <a:ea typeface="+mn-ea"/>
                <a:cs typeface="+mn-ea"/>
                <a:sym typeface="+mn-ea"/>
              </a:rPr>
              <a:t>安全</a:t>
            </a:r>
            <a:r>
              <a:rPr lang="zh-CN" sz="2000" b="1">
                <a:solidFill>
                  <a:srgbClr val="FF0000"/>
                </a:solidFill>
                <a:latin typeface="+mn-ea"/>
                <a:ea typeface="+mn-ea"/>
                <a:cs typeface="+mn-ea"/>
                <a:sym typeface="+mn-ea"/>
              </a:rPr>
              <a:t>验收</a:t>
            </a:r>
            <a:r>
              <a:rPr lang="zh-CN" altLang="en-US" sz="2000">
                <a:latin typeface="+mn-ea"/>
                <a:ea typeface="+mn-ea"/>
                <a:cs typeface="+mn-ea"/>
                <a:sym typeface="+mn-ea"/>
              </a:rPr>
              <a:t>制度；</a:t>
            </a:r>
            <a:endParaRPr lang="zh-CN" sz="2000">
              <a:solidFill>
                <a:schemeClr val="tx1"/>
              </a:solidFill>
              <a:latin typeface="+mn-ea"/>
              <a:ea typeface="+mn-ea"/>
              <a:cs typeface="+mn-ea"/>
              <a:sym typeface="+mn-ea"/>
            </a:endParaRPr>
          </a:p>
          <a:p>
            <a:pPr indent="335280" fontAlgn="auto">
              <a:lnSpc>
                <a:spcPct val="130000"/>
              </a:lnSpc>
              <a:spcBef>
                <a:spcPts val="0"/>
              </a:spcBef>
              <a:spcAft>
                <a:spcPts val="0"/>
              </a:spcAft>
            </a:pPr>
            <a:r>
              <a:rPr lang="zh-CN" sz="2000">
                <a:latin typeface="+mn-ea"/>
                <a:ea typeface="+mn-ea"/>
                <a:cs typeface="+mn-ea"/>
                <a:sym typeface="+mn-ea"/>
              </a:rPr>
              <a:t>4.</a:t>
            </a:r>
            <a:r>
              <a:rPr lang="zh-CN" sz="2000" b="1">
                <a:solidFill>
                  <a:srgbClr val="FF0000"/>
                </a:solidFill>
                <a:latin typeface="+mn-ea"/>
                <a:ea typeface="+mn-ea"/>
                <a:cs typeface="+mn-ea"/>
                <a:sym typeface="+mn-ea"/>
              </a:rPr>
              <a:t>考核奖惩</a:t>
            </a:r>
            <a:r>
              <a:rPr lang="zh-CN" sz="2000">
                <a:latin typeface="+mn-ea"/>
                <a:ea typeface="+mn-ea"/>
                <a:cs typeface="+mn-ea"/>
                <a:sym typeface="+mn-ea"/>
              </a:rPr>
              <a:t>制度；</a:t>
            </a:r>
            <a:endParaRPr lang="zh-CN" sz="2000">
              <a:solidFill>
                <a:schemeClr val="tx1"/>
              </a:solidFill>
              <a:latin typeface="+mn-ea"/>
              <a:ea typeface="+mn-ea"/>
              <a:cs typeface="+mn-ea"/>
              <a:sym typeface="+mn-ea"/>
            </a:endParaRPr>
          </a:p>
          <a:p>
            <a:pPr indent="335280" fontAlgn="auto">
              <a:lnSpc>
                <a:spcPct val="130000"/>
              </a:lnSpc>
              <a:spcBef>
                <a:spcPts val="0"/>
              </a:spcBef>
              <a:spcAft>
                <a:spcPts val="0"/>
              </a:spcAft>
            </a:pPr>
            <a:r>
              <a:rPr lang="zh-CN" sz="2000">
                <a:latin typeface="+mn-ea"/>
                <a:ea typeface="+mn-ea"/>
                <a:cs typeface="+mn-ea"/>
                <a:sym typeface="+mn-ea"/>
              </a:rPr>
              <a:t>5.</a:t>
            </a:r>
            <a:r>
              <a:rPr lang="zh-CN" sz="2000" b="1">
                <a:solidFill>
                  <a:srgbClr val="FF0000"/>
                </a:solidFill>
                <a:latin typeface="+mn-ea"/>
                <a:ea typeface="+mn-ea"/>
                <a:cs typeface="+mn-ea"/>
                <a:sym typeface="+mn-ea"/>
              </a:rPr>
              <a:t>安全技术交底</a:t>
            </a:r>
            <a:r>
              <a:rPr lang="zh-CN" altLang="en-US" sz="2000">
                <a:latin typeface="+mn-ea"/>
                <a:ea typeface="+mn-ea"/>
                <a:cs typeface="+mn-ea"/>
                <a:sym typeface="+mn-ea"/>
              </a:rPr>
              <a:t>制度</a:t>
            </a:r>
            <a:endParaRPr lang="zh-CN" sz="2000">
              <a:solidFill>
                <a:schemeClr val="tx1"/>
              </a:solidFill>
              <a:latin typeface="+mn-ea"/>
              <a:ea typeface="+mn-ea"/>
              <a:cs typeface="+mn-ea"/>
              <a:sym typeface="+mn-ea"/>
            </a:endParaRPr>
          </a:p>
          <a:p>
            <a:pPr indent="335280" fontAlgn="auto">
              <a:lnSpc>
                <a:spcPct val="130000"/>
              </a:lnSpc>
              <a:spcBef>
                <a:spcPts val="0"/>
              </a:spcBef>
              <a:spcAft>
                <a:spcPts val="0"/>
              </a:spcAft>
            </a:pPr>
            <a:r>
              <a:rPr lang="en-US" altLang="zh-CN" sz="2000">
                <a:latin typeface="+mn-ea"/>
                <a:ea typeface="+mn-ea"/>
                <a:cs typeface="+mn-ea"/>
                <a:sym typeface="+mn-ea"/>
              </a:rPr>
              <a:t>6.</a:t>
            </a:r>
            <a:r>
              <a:rPr lang="zh-CN" sz="2000">
                <a:latin typeface="+mn-ea"/>
                <a:ea typeface="+mn-ea"/>
                <a:cs typeface="+mn-ea"/>
                <a:sym typeface="+mn-ea"/>
              </a:rPr>
              <a:t>安全</a:t>
            </a:r>
            <a:r>
              <a:rPr lang="zh-CN" sz="2000" b="1">
                <a:solidFill>
                  <a:srgbClr val="FF0000"/>
                </a:solidFill>
                <a:latin typeface="+mn-ea"/>
                <a:ea typeface="+mn-ea"/>
                <a:cs typeface="+mn-ea"/>
                <a:sym typeface="+mn-ea"/>
              </a:rPr>
              <a:t>教育培训</a:t>
            </a:r>
            <a:r>
              <a:rPr lang="zh-CN" sz="2000">
                <a:latin typeface="+mn-ea"/>
                <a:ea typeface="+mn-ea"/>
                <a:cs typeface="+mn-ea"/>
                <a:sym typeface="+mn-ea"/>
              </a:rPr>
              <a:t>制度；</a:t>
            </a:r>
            <a:endParaRPr lang="zh-CN" altLang="en-US" sz="2000">
              <a:solidFill>
                <a:schemeClr val="tx1"/>
              </a:solidFill>
              <a:latin typeface="+mn-ea"/>
              <a:ea typeface="+mn-ea"/>
              <a:cs typeface="+mn-ea"/>
              <a:sym typeface="+mn-ea"/>
            </a:endParaRPr>
          </a:p>
          <a:p>
            <a:pPr indent="335280" fontAlgn="auto">
              <a:lnSpc>
                <a:spcPct val="130000"/>
              </a:lnSpc>
              <a:spcBef>
                <a:spcPts val="0"/>
              </a:spcBef>
              <a:spcAft>
                <a:spcPts val="0"/>
              </a:spcAft>
            </a:pPr>
            <a:r>
              <a:rPr lang="en-US" altLang="zh-CN" sz="2000">
                <a:latin typeface="+mn-ea"/>
                <a:ea typeface="+mn-ea"/>
                <a:cs typeface="+mn-ea"/>
                <a:sym typeface="+mn-ea"/>
              </a:rPr>
              <a:t>7.</a:t>
            </a:r>
            <a:r>
              <a:rPr lang="zh-CN" sz="2000" b="1">
                <a:solidFill>
                  <a:srgbClr val="FF0000"/>
                </a:solidFill>
                <a:latin typeface="+mn-ea"/>
                <a:ea typeface="+mn-ea"/>
                <a:cs typeface="+mn-ea"/>
                <a:sym typeface="+mn-ea"/>
              </a:rPr>
              <a:t>应急管理</a:t>
            </a:r>
            <a:r>
              <a:rPr lang="zh-CN" altLang="en-US" sz="2000">
                <a:latin typeface="+mn-ea"/>
                <a:ea typeface="+mn-ea"/>
                <a:cs typeface="+mn-ea"/>
                <a:sym typeface="+mn-ea"/>
              </a:rPr>
              <a:t>制度；</a:t>
            </a:r>
            <a:endParaRPr lang="zh-CN" altLang="en-US" sz="2000">
              <a:solidFill>
                <a:schemeClr val="tx1"/>
              </a:solidFill>
              <a:latin typeface="+mn-ea"/>
              <a:ea typeface="+mn-ea"/>
              <a:cs typeface="+mn-ea"/>
              <a:sym typeface="+mn-ea"/>
            </a:endParaRPr>
          </a:p>
          <a:p>
            <a:pPr indent="335280" fontAlgn="auto">
              <a:lnSpc>
                <a:spcPct val="130000"/>
              </a:lnSpc>
              <a:spcBef>
                <a:spcPts val="0"/>
              </a:spcBef>
              <a:spcAft>
                <a:spcPts val="0"/>
              </a:spcAft>
            </a:pPr>
            <a:r>
              <a:rPr lang="en-US" altLang="zh-CN" sz="2000">
                <a:latin typeface="+mn-ea"/>
                <a:ea typeface="+mn-ea"/>
                <a:cs typeface="+mn-ea"/>
                <a:sym typeface="+mn-ea"/>
              </a:rPr>
              <a:t>8.</a:t>
            </a:r>
            <a:r>
              <a:rPr lang="zh-CN" sz="2000">
                <a:latin typeface="+mn-ea"/>
                <a:ea typeface="+mn-ea"/>
                <a:cs typeface="+mn-ea"/>
                <a:sym typeface="+mn-ea"/>
              </a:rPr>
              <a:t>安全</a:t>
            </a:r>
            <a:r>
              <a:rPr lang="zh-CN" sz="2000" b="1">
                <a:solidFill>
                  <a:srgbClr val="FF0000"/>
                </a:solidFill>
                <a:latin typeface="+mn-ea"/>
                <a:ea typeface="+mn-ea"/>
                <a:cs typeface="+mn-ea"/>
                <a:sym typeface="+mn-ea"/>
              </a:rPr>
              <a:t>费用</a:t>
            </a:r>
            <a:r>
              <a:rPr lang="zh-CN" sz="2000">
                <a:latin typeface="+mn-ea"/>
                <a:ea typeface="+mn-ea"/>
                <a:cs typeface="+mn-ea"/>
                <a:sym typeface="+mn-ea"/>
              </a:rPr>
              <a:t>管理制度；</a:t>
            </a:r>
            <a:endParaRPr lang="zh-CN" sz="2000">
              <a:solidFill>
                <a:schemeClr val="tx1"/>
              </a:solidFill>
              <a:latin typeface="+mn-ea"/>
              <a:ea typeface="+mn-ea"/>
              <a:cs typeface="+mn-ea"/>
              <a:sym typeface="+mn-ea"/>
            </a:endParaRPr>
          </a:p>
          <a:p>
            <a:pPr indent="335280" fontAlgn="auto">
              <a:lnSpc>
                <a:spcPct val="130000"/>
              </a:lnSpc>
              <a:spcBef>
                <a:spcPts val="0"/>
              </a:spcBef>
              <a:spcAft>
                <a:spcPts val="0"/>
              </a:spcAft>
            </a:pPr>
            <a:r>
              <a:rPr lang="zh-CN" sz="2000">
                <a:latin typeface="+mn-ea"/>
                <a:ea typeface="+mn-ea"/>
                <a:cs typeface="+mn-ea"/>
                <a:sym typeface="+mn-ea"/>
              </a:rPr>
              <a:t>。。。。。。。。</a:t>
            </a:r>
            <a:endParaRPr lang="zh-CN" altLang="en-US" sz="2000">
              <a:latin typeface="+mn-ea"/>
              <a:ea typeface="+mn-ea"/>
              <a:cs typeface="+mn-ea"/>
              <a:sym typeface="+mn-ea"/>
            </a:endParaRPr>
          </a:p>
        </p:txBody>
      </p:sp>
    </p:spTree>
  </p:cSld>
  <p:clrMapOvr>
    <a:masterClrMapping/>
  </p:clrMapOvr>
  <p:transition spd="slow" advTm="0">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430" y="180975"/>
            <a:ext cx="7016750" cy="525145"/>
            <a:chOff x="18" y="285"/>
            <a:chExt cx="11050" cy="827"/>
          </a:xfrm>
        </p:grpSpPr>
        <p:sp>
          <p:nvSpPr>
            <p:cNvPr id="17" name="文本框 2"/>
            <p:cNvSpPr txBox="1"/>
            <p:nvPr/>
          </p:nvSpPr>
          <p:spPr>
            <a:xfrm>
              <a:off x="193" y="285"/>
              <a:ext cx="10875" cy="822"/>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8" y="290"/>
              <a:ext cx="867" cy="822"/>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930275" y="1440180"/>
            <a:ext cx="1403350" cy="4472940"/>
            <a:chOff x="625" y="2540"/>
            <a:chExt cx="2210" cy="7044"/>
          </a:xfrm>
        </p:grpSpPr>
        <p:grpSp>
          <p:nvGrpSpPr>
            <p:cNvPr id="8" name="Group 44"/>
            <p:cNvGrpSpPr/>
            <p:nvPr/>
          </p:nvGrpSpPr>
          <p:grpSpPr>
            <a:xfrm>
              <a:off x="625" y="2540"/>
              <a:ext cx="1585" cy="7045"/>
              <a:chOff x="0" y="0"/>
              <a:chExt cx="912" cy="3067"/>
            </a:xfrm>
          </p:grpSpPr>
          <p:sp>
            <p:nvSpPr>
              <p:cNvPr id="9" name="自选图形 2"/>
              <p:cNvSpPr>
                <a:spLocks noChangeArrowheads="1"/>
              </p:cNvSpPr>
              <p:nvPr/>
            </p:nvSpPr>
            <p:spPr bwMode="auto">
              <a:xfrm flipH="1">
                <a:off x="0" y="0"/>
                <a:ext cx="898" cy="3067"/>
              </a:xfrm>
              <a:prstGeom prst="roundRect">
                <a:avLst>
                  <a:gd name="adj" fmla="val 11375"/>
                </a:avLst>
              </a:prstGeom>
              <a:solidFill>
                <a:srgbClr val="FFFFFF"/>
              </a:solidFill>
              <a:ln w="28575">
                <a:solidFill>
                  <a:srgbClr val="358CC1"/>
                </a:solidFill>
                <a:round/>
              </a:ln>
            </p:spPr>
            <p:txBody>
              <a:bodyPr wrap="none" anchor="ct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ea"/>
                  <a:sym typeface="+mn-lt"/>
                </a:endParaRPr>
              </a:p>
            </p:txBody>
          </p:sp>
          <p:sp>
            <p:nvSpPr>
              <p:cNvPr id="10" name="文本框 27"/>
              <p:cNvSpPr txBox="1">
                <a:spLocks noChangeArrowheads="1"/>
              </p:cNvSpPr>
              <p:nvPr/>
            </p:nvSpPr>
            <p:spPr bwMode="auto">
              <a:xfrm>
                <a:off x="0" y="866"/>
                <a:ext cx="912"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规</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章</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制</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度</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p:txBody>
          </p:sp>
        </p:grpSp>
        <p:grpSp>
          <p:nvGrpSpPr>
            <p:cNvPr id="17420" name="组合 6"/>
            <p:cNvGrpSpPr/>
            <p:nvPr/>
          </p:nvGrpSpPr>
          <p:grpSpPr>
            <a:xfrm rot="5400000">
              <a:off x="1825" y="2923"/>
              <a:ext cx="940" cy="1080"/>
              <a:chOff x="0" y="0"/>
              <a:chExt cx="312" cy="420"/>
            </a:xfrm>
          </p:grpSpPr>
          <p:grpSp>
            <p:nvGrpSpPr>
              <p:cNvPr id="17421" name="组合 7"/>
              <p:cNvGrpSpPr/>
              <p:nvPr/>
            </p:nvGrpSpPr>
            <p:grpSpPr>
              <a:xfrm>
                <a:off x="182" y="2"/>
                <a:ext cx="130" cy="418"/>
                <a:chOff x="0" y="0"/>
                <a:chExt cx="130" cy="418"/>
              </a:xfrm>
            </p:grpSpPr>
            <p:sp>
              <p:nvSpPr>
                <p:cNvPr id="17422" name="椭圆 8"/>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3" name="椭圆 9"/>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4" name="自选图形 10"/>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25" name="组合 11"/>
              <p:cNvGrpSpPr/>
              <p:nvPr/>
            </p:nvGrpSpPr>
            <p:grpSpPr>
              <a:xfrm>
                <a:off x="0" y="0"/>
                <a:ext cx="130" cy="418"/>
                <a:chOff x="0" y="0"/>
                <a:chExt cx="130" cy="418"/>
              </a:xfrm>
            </p:grpSpPr>
            <p:sp>
              <p:nvSpPr>
                <p:cNvPr id="17426" name="椭圆 12"/>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7" name="椭圆 13"/>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8" name="自选图形 14"/>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7429" name="组合 15"/>
            <p:cNvGrpSpPr/>
            <p:nvPr/>
          </p:nvGrpSpPr>
          <p:grpSpPr>
            <a:xfrm rot="5400000">
              <a:off x="1825" y="7843"/>
              <a:ext cx="940" cy="1080"/>
              <a:chOff x="0" y="0"/>
              <a:chExt cx="312" cy="420"/>
            </a:xfrm>
          </p:grpSpPr>
          <p:grpSp>
            <p:nvGrpSpPr>
              <p:cNvPr id="17430" name="组合 16"/>
              <p:cNvGrpSpPr/>
              <p:nvPr/>
            </p:nvGrpSpPr>
            <p:grpSpPr>
              <a:xfrm>
                <a:off x="182" y="2"/>
                <a:ext cx="130" cy="418"/>
                <a:chOff x="0" y="0"/>
                <a:chExt cx="130" cy="418"/>
              </a:xfrm>
            </p:grpSpPr>
            <p:sp>
              <p:nvSpPr>
                <p:cNvPr id="17431" name="椭圆 17"/>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2" name="椭圆 18"/>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3" name="自选图形 19"/>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34" name="组合 20"/>
              <p:cNvGrpSpPr/>
              <p:nvPr/>
            </p:nvGrpSpPr>
            <p:grpSpPr>
              <a:xfrm>
                <a:off x="0" y="0"/>
                <a:ext cx="130" cy="418"/>
                <a:chOff x="0" y="0"/>
                <a:chExt cx="130" cy="418"/>
              </a:xfrm>
            </p:grpSpPr>
            <p:sp>
              <p:nvSpPr>
                <p:cNvPr id="17435" name="椭圆 21"/>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6" name="椭圆 22"/>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7" name="自选图形 23"/>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sp>
        <p:nvSpPr>
          <p:cNvPr id="17416" name="自选图形 3"/>
          <p:cNvSpPr/>
          <p:nvPr/>
        </p:nvSpPr>
        <p:spPr>
          <a:xfrm>
            <a:off x="2964180" y="1637030"/>
            <a:ext cx="7337425" cy="624205"/>
          </a:xfrm>
          <a:prstGeom prst="roundRect">
            <a:avLst>
              <a:gd name="adj" fmla="val 2454"/>
            </a:avLst>
          </a:prstGeom>
          <a:noFill/>
          <a:ln w="28575" cap="flat" cmpd="sng">
            <a:solidFill>
              <a:srgbClr val="FEFEFE"/>
            </a:solidFill>
            <a:prstDash val="solid"/>
            <a:round/>
            <a:headEnd type="none" w="med" len="med"/>
            <a:tailEnd type="none" w="med" len="med"/>
          </a:ln>
        </p:spPr>
        <p:txBody>
          <a:bodyPr wrap="none" anchor="ctr"/>
          <a:p>
            <a:pPr algn="l">
              <a:lnSpc>
                <a:spcPct val="150000"/>
              </a:lnSpc>
            </a:pPr>
            <a:r>
              <a:rPr lang="en-US" altLang="zh-CN" sz="1600" b="1" dirty="0">
                <a:latin typeface="华文中宋" panose="02010600040101010101" pitchFamily="2" charset="-122"/>
                <a:ea typeface="华文中宋" panose="02010600040101010101" pitchFamily="2" charset="-122"/>
                <a:sym typeface="Arial" panose="020B0604020202020204" pitchFamily="34" charset="0"/>
              </a:rPr>
              <a:t>                       </a:t>
            </a:r>
            <a:r>
              <a:rPr lang="zh-CN" altLang="en-US" sz="1600" b="1" dirty="0">
                <a:latin typeface="华文中宋" panose="02010600040101010101" pitchFamily="2" charset="-122"/>
                <a:ea typeface="华文中宋" panose="02010600040101010101" pitchFamily="2" charset="-122"/>
                <a:sym typeface="Arial" panose="020B0604020202020204" pitchFamily="34" charset="0"/>
              </a:rPr>
              <a:t>房屋市政工程安全生产标准化指导图册</a:t>
            </a:r>
            <a:endParaRPr lang="zh-CN" altLang="en-US" sz="1600" b="1" dirty="0">
              <a:latin typeface="华文中宋" panose="02010600040101010101" pitchFamily="2" charset="-122"/>
              <a:ea typeface="华文中宋" panose="02010600040101010101" pitchFamily="2" charset="-122"/>
              <a:sym typeface="Arial" panose="020B0604020202020204" pitchFamily="34" charset="0"/>
            </a:endParaRPr>
          </a:p>
        </p:txBody>
      </p:sp>
      <p:sp>
        <p:nvSpPr>
          <p:cNvPr id="37" name="直线 26"/>
          <p:cNvSpPr>
            <a:spLocks noChangeShapeType="1"/>
          </p:cNvSpPr>
          <p:nvPr/>
        </p:nvSpPr>
        <p:spPr bwMode="auto">
          <a:xfrm>
            <a:off x="2593975" y="1637030"/>
            <a:ext cx="758634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sp>
        <p:nvSpPr>
          <p:cNvPr id="11" name="直线 26"/>
          <p:cNvSpPr>
            <a:spLocks noChangeShapeType="1"/>
          </p:cNvSpPr>
          <p:nvPr/>
        </p:nvSpPr>
        <p:spPr bwMode="auto">
          <a:xfrm>
            <a:off x="2686050" y="5842000"/>
            <a:ext cx="761555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pic>
        <p:nvPicPr>
          <p:cNvPr id="2" name="图片 1"/>
          <p:cNvPicPr>
            <a:picLocks noChangeAspect="1"/>
          </p:cNvPicPr>
          <p:nvPr/>
        </p:nvPicPr>
        <p:blipFill>
          <a:blip r:embed="rId1"/>
          <a:stretch>
            <a:fillRect/>
          </a:stretch>
        </p:blipFill>
        <p:spPr>
          <a:xfrm>
            <a:off x="2766695" y="2489835"/>
            <a:ext cx="4115435" cy="3032125"/>
          </a:xfrm>
          <a:prstGeom prst="rect">
            <a:avLst/>
          </a:prstGeom>
        </p:spPr>
      </p:pic>
      <p:pic>
        <p:nvPicPr>
          <p:cNvPr id="3" name="图片 2"/>
          <p:cNvPicPr>
            <a:picLocks noChangeAspect="1"/>
          </p:cNvPicPr>
          <p:nvPr/>
        </p:nvPicPr>
        <p:blipFill>
          <a:blip r:embed="rId2"/>
          <a:stretch>
            <a:fillRect/>
          </a:stretch>
        </p:blipFill>
        <p:spPr>
          <a:xfrm>
            <a:off x="7028180" y="2489835"/>
            <a:ext cx="4108450" cy="3031490"/>
          </a:xfrm>
          <a:prstGeom prst="rect">
            <a:avLst/>
          </a:prstGeom>
          <a:ln>
            <a:solidFill>
              <a:schemeClr val="accent1"/>
            </a:solidFill>
          </a:ln>
        </p:spPr>
      </p:pic>
      <p:sp>
        <p:nvSpPr>
          <p:cNvPr id="4" name="矩形 3"/>
          <p:cNvSpPr/>
          <p:nvPr/>
        </p:nvSpPr>
        <p:spPr>
          <a:xfrm>
            <a:off x="4162318" y="1092634"/>
            <a:ext cx="2938780" cy="460375"/>
          </a:xfrm>
          <a:prstGeom prst="rect">
            <a:avLst/>
          </a:prstGeom>
        </p:spPr>
        <p:txBody>
          <a:bodyPr wrap="none">
            <a:spAutoFit/>
          </a:bodyPr>
          <a:p>
            <a:r>
              <a:rPr lang="en-US" altLang="zh-CN" b="1" dirty="0">
                <a:solidFill>
                  <a:srgbClr val="FF0000"/>
                </a:solidFill>
                <a:latin typeface="+mn-ea"/>
              </a:rPr>
              <a:t>1.</a:t>
            </a:r>
            <a:r>
              <a:rPr lang="zh-CN" altLang="en-US" b="1" dirty="0">
                <a:solidFill>
                  <a:srgbClr val="FF0000"/>
                </a:solidFill>
                <a:latin typeface="+mn-ea"/>
              </a:rPr>
              <a:t>住房和城乡建设部</a:t>
            </a:r>
            <a:endParaRPr lang="zh-CN" altLang="en-US" b="1" dirty="0">
              <a:solidFill>
                <a:srgbClr val="FF0000"/>
              </a:solidFill>
              <a:latin typeface="+mn-ea"/>
            </a:endParaRPr>
          </a:p>
        </p:txBody>
      </p:sp>
    </p:spTree>
  </p:cSld>
  <p:clrMapOvr>
    <a:masterClrMapping/>
  </p:clrMapOvr>
  <p:transition spd="slow" advTm="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930275" y="1440180"/>
            <a:ext cx="1403350" cy="4472940"/>
            <a:chOff x="625" y="2540"/>
            <a:chExt cx="2210" cy="7044"/>
          </a:xfrm>
        </p:grpSpPr>
        <p:grpSp>
          <p:nvGrpSpPr>
            <p:cNvPr id="8" name="Group 44"/>
            <p:cNvGrpSpPr/>
            <p:nvPr/>
          </p:nvGrpSpPr>
          <p:grpSpPr>
            <a:xfrm>
              <a:off x="625" y="2540"/>
              <a:ext cx="1585" cy="7045"/>
              <a:chOff x="0" y="0"/>
              <a:chExt cx="912" cy="3067"/>
            </a:xfrm>
          </p:grpSpPr>
          <p:sp>
            <p:nvSpPr>
              <p:cNvPr id="9" name="自选图形 2"/>
              <p:cNvSpPr>
                <a:spLocks noChangeArrowheads="1"/>
              </p:cNvSpPr>
              <p:nvPr/>
            </p:nvSpPr>
            <p:spPr bwMode="auto">
              <a:xfrm flipH="1">
                <a:off x="0" y="0"/>
                <a:ext cx="898" cy="3067"/>
              </a:xfrm>
              <a:prstGeom prst="roundRect">
                <a:avLst>
                  <a:gd name="adj" fmla="val 11375"/>
                </a:avLst>
              </a:prstGeom>
              <a:solidFill>
                <a:srgbClr val="FFFFFF"/>
              </a:solidFill>
              <a:ln w="28575">
                <a:solidFill>
                  <a:srgbClr val="358CC1"/>
                </a:solidFill>
                <a:round/>
              </a:ln>
            </p:spPr>
            <p:txBody>
              <a:bodyPr wrap="none" anchor="ct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ea"/>
                  <a:sym typeface="+mn-lt"/>
                </a:endParaRPr>
              </a:p>
            </p:txBody>
          </p:sp>
          <p:sp>
            <p:nvSpPr>
              <p:cNvPr id="10" name="文本框 27"/>
              <p:cNvSpPr txBox="1">
                <a:spLocks noChangeArrowheads="1"/>
              </p:cNvSpPr>
              <p:nvPr/>
            </p:nvSpPr>
            <p:spPr bwMode="auto">
              <a:xfrm>
                <a:off x="0" y="866"/>
                <a:ext cx="912"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规</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章</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制</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度</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p:txBody>
          </p:sp>
        </p:grpSp>
        <p:grpSp>
          <p:nvGrpSpPr>
            <p:cNvPr id="17420" name="组合 6"/>
            <p:cNvGrpSpPr/>
            <p:nvPr/>
          </p:nvGrpSpPr>
          <p:grpSpPr>
            <a:xfrm rot="5400000">
              <a:off x="1825" y="2923"/>
              <a:ext cx="940" cy="1080"/>
              <a:chOff x="0" y="0"/>
              <a:chExt cx="312" cy="420"/>
            </a:xfrm>
          </p:grpSpPr>
          <p:grpSp>
            <p:nvGrpSpPr>
              <p:cNvPr id="17421" name="组合 7"/>
              <p:cNvGrpSpPr/>
              <p:nvPr/>
            </p:nvGrpSpPr>
            <p:grpSpPr>
              <a:xfrm>
                <a:off x="182" y="2"/>
                <a:ext cx="130" cy="418"/>
                <a:chOff x="0" y="0"/>
                <a:chExt cx="130" cy="418"/>
              </a:xfrm>
            </p:grpSpPr>
            <p:sp>
              <p:nvSpPr>
                <p:cNvPr id="17422" name="椭圆 8"/>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3" name="椭圆 9"/>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4" name="自选图形 10"/>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25" name="组合 11"/>
              <p:cNvGrpSpPr/>
              <p:nvPr/>
            </p:nvGrpSpPr>
            <p:grpSpPr>
              <a:xfrm>
                <a:off x="0" y="0"/>
                <a:ext cx="130" cy="418"/>
                <a:chOff x="0" y="0"/>
                <a:chExt cx="130" cy="418"/>
              </a:xfrm>
            </p:grpSpPr>
            <p:sp>
              <p:nvSpPr>
                <p:cNvPr id="17426" name="椭圆 12"/>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7" name="椭圆 13"/>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8" name="自选图形 14"/>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7429" name="组合 15"/>
            <p:cNvGrpSpPr/>
            <p:nvPr/>
          </p:nvGrpSpPr>
          <p:grpSpPr>
            <a:xfrm rot="5400000">
              <a:off x="1825" y="7843"/>
              <a:ext cx="940" cy="1080"/>
              <a:chOff x="0" y="0"/>
              <a:chExt cx="312" cy="420"/>
            </a:xfrm>
          </p:grpSpPr>
          <p:grpSp>
            <p:nvGrpSpPr>
              <p:cNvPr id="17430" name="组合 16"/>
              <p:cNvGrpSpPr/>
              <p:nvPr/>
            </p:nvGrpSpPr>
            <p:grpSpPr>
              <a:xfrm>
                <a:off x="182" y="2"/>
                <a:ext cx="130" cy="418"/>
                <a:chOff x="0" y="0"/>
                <a:chExt cx="130" cy="418"/>
              </a:xfrm>
            </p:grpSpPr>
            <p:sp>
              <p:nvSpPr>
                <p:cNvPr id="17431" name="椭圆 17"/>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2" name="椭圆 18"/>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3" name="自选图形 19"/>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34" name="组合 20"/>
              <p:cNvGrpSpPr/>
              <p:nvPr/>
            </p:nvGrpSpPr>
            <p:grpSpPr>
              <a:xfrm>
                <a:off x="0" y="0"/>
                <a:ext cx="130" cy="418"/>
                <a:chOff x="0" y="0"/>
                <a:chExt cx="130" cy="418"/>
              </a:xfrm>
            </p:grpSpPr>
            <p:sp>
              <p:nvSpPr>
                <p:cNvPr id="17435" name="椭圆 21"/>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6" name="椭圆 22"/>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7" name="自选图形 23"/>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sp>
        <p:nvSpPr>
          <p:cNvPr id="17416" name="自选图形 3"/>
          <p:cNvSpPr/>
          <p:nvPr/>
        </p:nvSpPr>
        <p:spPr>
          <a:xfrm>
            <a:off x="2964180" y="1637030"/>
            <a:ext cx="7337425" cy="624205"/>
          </a:xfrm>
          <a:prstGeom prst="roundRect">
            <a:avLst>
              <a:gd name="adj" fmla="val 2454"/>
            </a:avLst>
          </a:prstGeom>
          <a:noFill/>
          <a:ln w="28575" cap="flat" cmpd="sng">
            <a:solidFill>
              <a:srgbClr val="FEFEFE"/>
            </a:solidFill>
            <a:prstDash val="solid"/>
            <a:round/>
            <a:headEnd type="none" w="med" len="med"/>
            <a:tailEnd type="none" w="med" len="med"/>
          </a:ln>
        </p:spPr>
        <p:txBody>
          <a:bodyPr wrap="none" anchor="ctr"/>
          <a:p>
            <a:pPr algn="l">
              <a:lnSpc>
                <a:spcPct val="150000"/>
              </a:lnSpc>
              <a:buClrTx/>
              <a:buSzTx/>
              <a:buFontTx/>
            </a:pPr>
            <a:r>
              <a:rPr lang="en-US" altLang="zh-CN" sz="1600" b="1" dirty="0">
                <a:latin typeface="华文中宋" panose="02010600040101010101" pitchFamily="2" charset="-122"/>
                <a:ea typeface="华文中宋" panose="02010600040101010101" pitchFamily="2" charset="-122"/>
                <a:sym typeface="Arial" panose="020B0604020202020204" pitchFamily="34" charset="0"/>
              </a:rPr>
              <a:t>                      </a:t>
            </a:r>
            <a:r>
              <a:rPr lang="zh-CN" altLang="en-US" sz="1600" b="1" dirty="0">
                <a:latin typeface="华文中宋" panose="02010600040101010101" pitchFamily="2" charset="-122"/>
                <a:ea typeface="华文中宋" panose="02010600040101010101" pitchFamily="2" charset="-122"/>
                <a:sym typeface="Arial" panose="020B0604020202020204" pitchFamily="34" charset="0"/>
              </a:rPr>
              <a:t> </a:t>
            </a:r>
            <a:r>
              <a:rPr lang="zh-CN" altLang="en-US" sz="1600" b="1" dirty="0">
                <a:latin typeface="华文中宋" panose="02010600040101010101" pitchFamily="2" charset="-122"/>
                <a:ea typeface="华文中宋" panose="02010600040101010101" pitchFamily="2" charset="-122"/>
                <a:sym typeface="+mn-ea"/>
              </a:rPr>
              <a:t>建筑施工易发事故防治安全标准</a:t>
            </a:r>
            <a:endParaRPr lang="zh-CN" altLang="en-US" sz="1600" b="1" dirty="0">
              <a:latin typeface="华文中宋" panose="02010600040101010101" pitchFamily="2" charset="-122"/>
              <a:ea typeface="华文中宋" panose="02010600040101010101" pitchFamily="2" charset="-122"/>
              <a:sym typeface="Arial" panose="020B0604020202020204" pitchFamily="34" charset="0"/>
            </a:endParaRPr>
          </a:p>
        </p:txBody>
      </p:sp>
      <p:sp>
        <p:nvSpPr>
          <p:cNvPr id="37" name="直线 26"/>
          <p:cNvSpPr>
            <a:spLocks noChangeShapeType="1"/>
          </p:cNvSpPr>
          <p:nvPr/>
        </p:nvSpPr>
        <p:spPr bwMode="auto">
          <a:xfrm>
            <a:off x="2593975" y="1637030"/>
            <a:ext cx="758634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sp>
        <p:nvSpPr>
          <p:cNvPr id="11" name="直线 26"/>
          <p:cNvSpPr>
            <a:spLocks noChangeShapeType="1"/>
          </p:cNvSpPr>
          <p:nvPr/>
        </p:nvSpPr>
        <p:spPr bwMode="auto">
          <a:xfrm>
            <a:off x="2686050" y="5842000"/>
            <a:ext cx="761555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sp>
        <p:nvSpPr>
          <p:cNvPr id="4" name="矩形 3"/>
          <p:cNvSpPr/>
          <p:nvPr/>
        </p:nvSpPr>
        <p:spPr>
          <a:xfrm>
            <a:off x="4162318" y="1092634"/>
            <a:ext cx="2938780" cy="460375"/>
          </a:xfrm>
          <a:prstGeom prst="rect">
            <a:avLst/>
          </a:prstGeom>
        </p:spPr>
        <p:txBody>
          <a:bodyPr wrap="none">
            <a:spAutoFit/>
          </a:bodyPr>
          <a:p>
            <a:r>
              <a:rPr lang="en-US" altLang="zh-CN" b="1" dirty="0">
                <a:solidFill>
                  <a:srgbClr val="FF0000"/>
                </a:solidFill>
                <a:latin typeface="+mn-ea"/>
              </a:rPr>
              <a:t>1.</a:t>
            </a:r>
            <a:r>
              <a:rPr lang="zh-CN" altLang="en-US" b="1" dirty="0">
                <a:solidFill>
                  <a:srgbClr val="FF0000"/>
                </a:solidFill>
                <a:latin typeface="+mn-ea"/>
              </a:rPr>
              <a:t>住房和城乡建设部</a:t>
            </a:r>
            <a:endParaRPr lang="zh-CN" altLang="en-US" b="1" dirty="0">
              <a:solidFill>
                <a:srgbClr val="FF0000"/>
              </a:solidFill>
              <a:latin typeface="+mn-ea"/>
            </a:endParaRPr>
          </a:p>
        </p:txBody>
      </p:sp>
      <p:pic>
        <p:nvPicPr>
          <p:cNvPr id="5" name="图片 4"/>
          <p:cNvPicPr>
            <a:picLocks noChangeAspect="1"/>
          </p:cNvPicPr>
          <p:nvPr/>
        </p:nvPicPr>
        <p:blipFill>
          <a:blip r:embed="rId1"/>
          <a:srcRect/>
          <a:stretch>
            <a:fillRect/>
          </a:stretch>
        </p:blipFill>
        <p:spPr>
          <a:xfrm>
            <a:off x="4162425" y="2524760"/>
            <a:ext cx="2095500" cy="3053080"/>
          </a:xfrm>
          <a:prstGeom prst="rect">
            <a:avLst/>
          </a:prstGeom>
          <a:ln>
            <a:solidFill>
              <a:schemeClr val="tx1"/>
            </a:solidFill>
          </a:ln>
        </p:spPr>
      </p:pic>
      <p:pic>
        <p:nvPicPr>
          <p:cNvPr id="6" name="图片 5"/>
          <p:cNvPicPr>
            <a:picLocks noChangeAspect="1"/>
          </p:cNvPicPr>
          <p:nvPr/>
        </p:nvPicPr>
        <p:blipFill>
          <a:blip r:embed="rId2"/>
          <a:srcRect/>
          <a:stretch>
            <a:fillRect/>
          </a:stretch>
        </p:blipFill>
        <p:spPr>
          <a:xfrm>
            <a:off x="6472555" y="2533015"/>
            <a:ext cx="2070735" cy="3044825"/>
          </a:xfrm>
          <a:prstGeom prst="rect">
            <a:avLst/>
          </a:prstGeom>
          <a:ln>
            <a:solidFill>
              <a:schemeClr val="tx1"/>
            </a:solidFill>
          </a:ln>
        </p:spPr>
      </p:pic>
    </p:spTree>
  </p:cSld>
  <p:clrMapOvr>
    <a:masterClrMapping/>
  </p:clrMapOvr>
  <p:transition spd="slow" advTm="0">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930275" y="1440180"/>
            <a:ext cx="1403350" cy="4472940"/>
            <a:chOff x="625" y="2540"/>
            <a:chExt cx="2210" cy="7044"/>
          </a:xfrm>
        </p:grpSpPr>
        <p:grpSp>
          <p:nvGrpSpPr>
            <p:cNvPr id="8" name="Group 44"/>
            <p:cNvGrpSpPr/>
            <p:nvPr/>
          </p:nvGrpSpPr>
          <p:grpSpPr>
            <a:xfrm>
              <a:off x="625" y="2540"/>
              <a:ext cx="1585" cy="7045"/>
              <a:chOff x="0" y="0"/>
              <a:chExt cx="912" cy="3067"/>
            </a:xfrm>
          </p:grpSpPr>
          <p:sp>
            <p:nvSpPr>
              <p:cNvPr id="9" name="自选图形 2"/>
              <p:cNvSpPr>
                <a:spLocks noChangeArrowheads="1"/>
              </p:cNvSpPr>
              <p:nvPr/>
            </p:nvSpPr>
            <p:spPr bwMode="auto">
              <a:xfrm flipH="1">
                <a:off x="0" y="0"/>
                <a:ext cx="898" cy="3067"/>
              </a:xfrm>
              <a:prstGeom prst="roundRect">
                <a:avLst>
                  <a:gd name="adj" fmla="val 11375"/>
                </a:avLst>
              </a:prstGeom>
              <a:solidFill>
                <a:srgbClr val="FFFFFF"/>
              </a:solidFill>
              <a:ln w="28575">
                <a:solidFill>
                  <a:srgbClr val="358CC1"/>
                </a:solidFill>
                <a:round/>
              </a:ln>
            </p:spPr>
            <p:txBody>
              <a:bodyPr wrap="none" anchor="ct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ea"/>
                  <a:sym typeface="+mn-lt"/>
                </a:endParaRPr>
              </a:p>
            </p:txBody>
          </p:sp>
          <p:sp>
            <p:nvSpPr>
              <p:cNvPr id="10" name="文本框 27"/>
              <p:cNvSpPr txBox="1">
                <a:spLocks noChangeArrowheads="1"/>
              </p:cNvSpPr>
              <p:nvPr/>
            </p:nvSpPr>
            <p:spPr bwMode="auto">
              <a:xfrm>
                <a:off x="0" y="866"/>
                <a:ext cx="912"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规</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章</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制</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度</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p:txBody>
          </p:sp>
        </p:grpSp>
        <p:grpSp>
          <p:nvGrpSpPr>
            <p:cNvPr id="17420" name="组合 6"/>
            <p:cNvGrpSpPr/>
            <p:nvPr/>
          </p:nvGrpSpPr>
          <p:grpSpPr>
            <a:xfrm rot="5400000">
              <a:off x="1825" y="2923"/>
              <a:ext cx="940" cy="1080"/>
              <a:chOff x="0" y="0"/>
              <a:chExt cx="312" cy="420"/>
            </a:xfrm>
          </p:grpSpPr>
          <p:grpSp>
            <p:nvGrpSpPr>
              <p:cNvPr id="17421" name="组合 7"/>
              <p:cNvGrpSpPr/>
              <p:nvPr/>
            </p:nvGrpSpPr>
            <p:grpSpPr>
              <a:xfrm>
                <a:off x="182" y="2"/>
                <a:ext cx="130" cy="418"/>
                <a:chOff x="0" y="0"/>
                <a:chExt cx="130" cy="418"/>
              </a:xfrm>
            </p:grpSpPr>
            <p:sp>
              <p:nvSpPr>
                <p:cNvPr id="17422" name="椭圆 8"/>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3" name="椭圆 9"/>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4" name="自选图形 10"/>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25" name="组合 11"/>
              <p:cNvGrpSpPr/>
              <p:nvPr/>
            </p:nvGrpSpPr>
            <p:grpSpPr>
              <a:xfrm>
                <a:off x="0" y="0"/>
                <a:ext cx="130" cy="418"/>
                <a:chOff x="0" y="0"/>
                <a:chExt cx="130" cy="418"/>
              </a:xfrm>
            </p:grpSpPr>
            <p:sp>
              <p:nvSpPr>
                <p:cNvPr id="17426" name="椭圆 12"/>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7" name="椭圆 13"/>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8" name="自选图形 14"/>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7429" name="组合 15"/>
            <p:cNvGrpSpPr/>
            <p:nvPr/>
          </p:nvGrpSpPr>
          <p:grpSpPr>
            <a:xfrm rot="5400000">
              <a:off x="1825" y="7843"/>
              <a:ext cx="940" cy="1080"/>
              <a:chOff x="0" y="0"/>
              <a:chExt cx="312" cy="420"/>
            </a:xfrm>
          </p:grpSpPr>
          <p:grpSp>
            <p:nvGrpSpPr>
              <p:cNvPr id="17430" name="组合 16"/>
              <p:cNvGrpSpPr/>
              <p:nvPr/>
            </p:nvGrpSpPr>
            <p:grpSpPr>
              <a:xfrm>
                <a:off x="182" y="2"/>
                <a:ext cx="130" cy="418"/>
                <a:chOff x="0" y="0"/>
                <a:chExt cx="130" cy="418"/>
              </a:xfrm>
            </p:grpSpPr>
            <p:sp>
              <p:nvSpPr>
                <p:cNvPr id="17431" name="椭圆 17"/>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2" name="椭圆 18"/>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3" name="自选图形 19"/>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34" name="组合 20"/>
              <p:cNvGrpSpPr/>
              <p:nvPr/>
            </p:nvGrpSpPr>
            <p:grpSpPr>
              <a:xfrm>
                <a:off x="0" y="0"/>
                <a:ext cx="130" cy="418"/>
                <a:chOff x="0" y="0"/>
                <a:chExt cx="130" cy="418"/>
              </a:xfrm>
            </p:grpSpPr>
            <p:sp>
              <p:nvSpPr>
                <p:cNvPr id="17435" name="椭圆 21"/>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6" name="椭圆 22"/>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7" name="自选图形 23"/>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sp>
        <p:nvSpPr>
          <p:cNvPr id="17416" name="自选图形 3"/>
          <p:cNvSpPr/>
          <p:nvPr/>
        </p:nvSpPr>
        <p:spPr>
          <a:xfrm>
            <a:off x="2964180" y="1637030"/>
            <a:ext cx="7955915" cy="4120515"/>
          </a:xfrm>
          <a:prstGeom prst="roundRect">
            <a:avLst>
              <a:gd name="adj" fmla="val 2454"/>
            </a:avLst>
          </a:prstGeom>
          <a:noFill/>
          <a:ln w="28575" cap="flat" cmpd="sng">
            <a:solidFill>
              <a:srgbClr val="FEFEFE"/>
            </a:solidFill>
            <a:prstDash val="solid"/>
            <a:round/>
            <a:headEnd type="none" w="med" len="med"/>
            <a:tailEnd type="none" w="med" len="med"/>
          </a:ln>
        </p:spPr>
        <p:txBody>
          <a:bodyPr wrap="none" anchor="ctr"/>
          <a:p>
            <a:pPr algn="l">
              <a:lnSpc>
                <a:spcPct val="150000"/>
              </a:lnSpc>
            </a:pPr>
            <a:r>
              <a:rPr lang="en-US" altLang="zh-CN" sz="1600">
                <a:latin typeface="华文中宋" panose="02010600040101010101" pitchFamily="2" charset="-122"/>
                <a:ea typeface="华文中宋" panose="02010600040101010101" pitchFamily="2" charset="-122"/>
                <a:sym typeface="Arial" panose="020B0604020202020204" pitchFamily="34" charset="0"/>
              </a:rPr>
              <a:t>1</a:t>
            </a:r>
            <a:r>
              <a:rPr lang="zh-CN" altLang="en-US" sz="1600" dirty="0">
                <a:latin typeface="华文中宋" panose="02010600040101010101" pitchFamily="2" charset="-122"/>
                <a:ea typeface="华文中宋" panose="02010600040101010101" pitchFamily="2" charset="-122"/>
                <a:sym typeface="Arial" panose="020B0604020202020204" pitchFamily="34" charset="0"/>
              </a:rPr>
              <a:t>、 </a:t>
            </a:r>
            <a:r>
              <a:rPr lang="en-US" altLang="en-US" sz="1600" err="1">
                <a:latin typeface="华文中宋" panose="02010600040101010101" pitchFamily="2" charset="-122"/>
                <a:ea typeface="华文中宋" panose="02010600040101010101" pitchFamily="2" charset="-122"/>
                <a:sym typeface="Arial" panose="020B0604020202020204" pitchFamily="34" charset="0"/>
              </a:rPr>
              <a:t>中国建筑安全生产责任追究与奖罚标准</a:t>
            </a:r>
            <a:endParaRPr lang="en-US" altLang="en-US" sz="1600">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r>
              <a:rPr lang="en-US" altLang="zh-CN" sz="1600">
                <a:latin typeface="华文中宋" panose="02010600040101010101" pitchFamily="2" charset="-122"/>
                <a:ea typeface="华文中宋" panose="02010600040101010101" pitchFamily="2" charset="-122"/>
                <a:sym typeface="Arial" panose="020B0604020202020204" pitchFamily="34" charset="0"/>
              </a:rPr>
              <a:t>2</a:t>
            </a:r>
            <a:r>
              <a:rPr lang="zh-CN" altLang="en-US" sz="1600" dirty="0">
                <a:latin typeface="华文中宋" panose="02010600040101010101" pitchFamily="2" charset="-122"/>
                <a:ea typeface="华文中宋" panose="02010600040101010101" pitchFamily="2" charset="-122"/>
                <a:sym typeface="Arial" panose="020B0604020202020204" pitchFamily="34" charset="0"/>
              </a:rPr>
              <a:t>、</a:t>
            </a:r>
            <a:r>
              <a:rPr lang="en-US" altLang="en-US" sz="1600">
                <a:latin typeface="华文中宋" panose="02010600040101010101" pitchFamily="2" charset="-122"/>
                <a:ea typeface="华文中宋" panose="02010600040101010101" pitchFamily="2" charset="-122"/>
                <a:sym typeface="Arial" panose="020B0604020202020204" pitchFamily="34" charset="0"/>
              </a:rPr>
              <a:t> </a:t>
            </a:r>
            <a:r>
              <a:rPr lang="en-US" altLang="en-US" sz="1600" err="1">
                <a:latin typeface="华文中宋" panose="02010600040101010101" pitchFamily="2" charset="-122"/>
                <a:ea typeface="华文中宋" panose="02010600040101010101" pitchFamily="2" charset="-122"/>
                <a:sym typeface="Arial" panose="020B0604020202020204" pitchFamily="34" charset="0"/>
              </a:rPr>
              <a:t>中国建筑安全生产标准化达标评价准则</a:t>
            </a:r>
            <a:endParaRPr lang="en-US" altLang="zh-CN" sz="1600">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r>
              <a:rPr lang="en-US" altLang="en-US" sz="1600" err="1">
                <a:latin typeface="华文中宋" panose="02010600040101010101" pitchFamily="2" charset="-122"/>
                <a:ea typeface="华文中宋" panose="02010600040101010101" pitchFamily="2" charset="-122"/>
                <a:sym typeface="Arial" panose="020B0604020202020204" pitchFamily="34" charset="0"/>
              </a:rPr>
              <a:t>3、中国建筑股份有限公司</a:t>
            </a:r>
            <a:r>
              <a:rPr lang="en-US" altLang="zh-CN" sz="1600" b="1">
                <a:solidFill>
                  <a:srgbClr val="CC0000"/>
                </a:solidFill>
                <a:latin typeface="华文中宋" panose="02010600040101010101" pitchFamily="2" charset="-122"/>
                <a:ea typeface="华文中宋" panose="02010600040101010101" pitchFamily="2" charset="-122"/>
                <a:sym typeface="Arial" panose="020B0604020202020204" pitchFamily="34" charset="0"/>
              </a:rPr>
              <a:t>安全生产管理手册</a:t>
            </a:r>
            <a:r>
              <a:rPr lang="en-US" altLang="en-US" sz="1600" err="1">
                <a:latin typeface="华文中宋" panose="02010600040101010101" pitchFamily="2" charset="-122"/>
                <a:ea typeface="华文中宋" panose="02010600040101010101" pitchFamily="2" charset="-122"/>
                <a:sym typeface="Arial" panose="020B0604020202020204" pitchFamily="34" charset="0"/>
              </a:rPr>
              <a:t>（2018版）</a:t>
            </a:r>
            <a:endParaRPr lang="en-US" altLang="zh-CN" sz="1600" b="1">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r>
              <a:rPr lang="en-US" altLang="en-US" sz="1600" err="1">
                <a:latin typeface="华文中宋" panose="02010600040101010101" pitchFamily="2" charset="-122"/>
                <a:ea typeface="华文中宋" panose="02010600040101010101" pitchFamily="2" charset="-122"/>
                <a:sym typeface="Arial" panose="020B0604020202020204" pitchFamily="34" charset="0"/>
              </a:rPr>
              <a:t>4、关于发布</a:t>
            </a:r>
            <a:r>
              <a:rPr lang="zh-CN" altLang="en-US" sz="1600" b="1" dirty="0">
                <a:latin typeface="华文中宋" panose="02010600040101010101" pitchFamily="2" charset="-122"/>
                <a:ea typeface="华文中宋" panose="02010600040101010101" pitchFamily="2" charset="-122"/>
                <a:sym typeface="Arial" panose="020B0604020202020204" pitchFamily="34" charset="0"/>
              </a:rPr>
              <a:t>《</a:t>
            </a:r>
            <a:r>
              <a:rPr lang="zh-CN" altLang="en-US" sz="1600" b="1" dirty="0">
                <a:solidFill>
                  <a:srgbClr val="CC0000"/>
                </a:solidFill>
                <a:latin typeface="华文中宋" panose="02010600040101010101" pitchFamily="2" charset="-122"/>
                <a:ea typeface="华文中宋" panose="02010600040101010101" pitchFamily="2" charset="-122"/>
                <a:sym typeface="Arial" panose="020B0604020202020204" pitchFamily="34" charset="0"/>
              </a:rPr>
              <a:t>防线-中国建筑安全生产系列警示片</a:t>
            </a:r>
            <a:r>
              <a:rPr lang="zh-CN" altLang="en-US" sz="1600" b="1" dirty="0">
                <a:latin typeface="华文中宋" panose="02010600040101010101" pitchFamily="2" charset="-122"/>
                <a:ea typeface="华文中宋" panose="02010600040101010101" pitchFamily="2" charset="-122"/>
                <a:sym typeface="Arial" panose="020B0604020202020204" pitchFamily="34" charset="0"/>
              </a:rPr>
              <a:t>》</a:t>
            </a:r>
            <a:r>
              <a:rPr lang="en-US" altLang="en-US" sz="1600" err="1">
                <a:latin typeface="华文中宋" panose="02010600040101010101" pitchFamily="2" charset="-122"/>
                <a:ea typeface="华文中宋" panose="02010600040101010101" pitchFamily="2" charset="-122"/>
                <a:sym typeface="Arial" panose="020B0604020202020204" pitchFamily="34" charset="0"/>
              </a:rPr>
              <a:t>的通知(中建股安字(2019)324号）</a:t>
            </a:r>
            <a:endParaRPr lang="zh-CN" altLang="en-US" sz="1600" b="1" dirty="0">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endParaRPr lang="zh-CN" altLang="en-US" sz="1600" b="1" dirty="0">
              <a:solidFill>
                <a:srgbClr val="CC0000"/>
              </a:solidFill>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endParaRPr lang="zh-CN" altLang="en-US" sz="1600" b="1" dirty="0">
              <a:solidFill>
                <a:srgbClr val="CC0000"/>
              </a:solidFill>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endParaRPr lang="zh-CN" altLang="en-US" sz="1600" b="1" dirty="0">
              <a:solidFill>
                <a:srgbClr val="CC0000"/>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37" name="直线 26"/>
          <p:cNvSpPr>
            <a:spLocks noChangeShapeType="1"/>
          </p:cNvSpPr>
          <p:nvPr/>
        </p:nvSpPr>
        <p:spPr bwMode="auto">
          <a:xfrm>
            <a:off x="2593975" y="1637030"/>
            <a:ext cx="758634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sp>
        <p:nvSpPr>
          <p:cNvPr id="11" name="直线 26"/>
          <p:cNvSpPr>
            <a:spLocks noChangeShapeType="1"/>
          </p:cNvSpPr>
          <p:nvPr/>
        </p:nvSpPr>
        <p:spPr bwMode="auto">
          <a:xfrm>
            <a:off x="2686685" y="5386070"/>
            <a:ext cx="761555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sp>
        <p:nvSpPr>
          <p:cNvPr id="12" name="矩形 11"/>
          <p:cNvSpPr/>
          <p:nvPr/>
        </p:nvSpPr>
        <p:spPr>
          <a:xfrm>
            <a:off x="4162318" y="1092634"/>
            <a:ext cx="2326640" cy="460375"/>
          </a:xfrm>
          <a:prstGeom prst="rect">
            <a:avLst/>
          </a:prstGeom>
        </p:spPr>
        <p:txBody>
          <a:bodyPr wrap="none">
            <a:spAutoFit/>
          </a:bodyPr>
          <a:p>
            <a:r>
              <a:rPr lang="en-US" altLang="zh-CN" b="1" dirty="0">
                <a:solidFill>
                  <a:srgbClr val="FF0000"/>
                </a:solidFill>
                <a:latin typeface="+mn-ea"/>
              </a:rPr>
              <a:t>2.</a:t>
            </a:r>
            <a:r>
              <a:rPr lang="zh-CN" altLang="en-US" b="1" dirty="0">
                <a:solidFill>
                  <a:srgbClr val="FF0000"/>
                </a:solidFill>
                <a:latin typeface="+mn-ea"/>
              </a:rPr>
              <a:t>中建股份公司</a:t>
            </a:r>
            <a:endParaRPr lang="zh-CN" altLang="en-US" b="1" dirty="0">
              <a:solidFill>
                <a:srgbClr val="FF0000"/>
              </a:solidFill>
              <a:latin typeface="+mn-ea"/>
            </a:endParaRPr>
          </a:p>
        </p:txBody>
      </p:sp>
    </p:spTree>
  </p:cSld>
  <p:clrMapOvr>
    <a:masterClrMapping/>
  </p:clrMapOvr>
  <p:transition spd="slow" advTm="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1" name="六边形 20"/>
          <p:cNvSpPr/>
          <p:nvPr/>
        </p:nvSpPr>
        <p:spPr>
          <a:xfrm>
            <a:off x="122555" y="2869565"/>
            <a:ext cx="1840230" cy="1428750"/>
          </a:xfrm>
          <a:prstGeom prst="hexagon">
            <a:avLst/>
          </a:prstGeom>
          <a:solidFill>
            <a:srgbClr val="6167E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1</a:t>
            </a:r>
            <a:r>
              <a:rPr lang="zh-CN" altLang="en-US" sz="20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本职业健康安全管理手册</a:t>
            </a:r>
            <a:endParaRPr lang="zh-CN" altLang="en-US" sz="20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4" name="圆角矩形标注 13"/>
          <p:cNvSpPr/>
          <p:nvPr/>
        </p:nvSpPr>
        <p:spPr>
          <a:xfrm>
            <a:off x="2989580" y="835660"/>
            <a:ext cx="4170680" cy="504190"/>
          </a:xfrm>
          <a:prstGeom prst="wedgeRoundRectCallout">
            <a:avLst>
              <a:gd name="adj1" fmla="val -22513"/>
              <a:gd name="adj2" fmla="val 47091"/>
              <a:gd name="adj3" fmla="val 16667"/>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dirty="0"/>
              <a:t>安全监督机构设置和人员配备</a:t>
            </a:r>
            <a:endParaRPr lang="zh-CN" altLang="en-US" sz="2000" b="1" dirty="0"/>
          </a:p>
        </p:txBody>
      </p:sp>
      <p:sp>
        <p:nvSpPr>
          <p:cNvPr id="2" name="圆角矩形标注 1"/>
          <p:cNvSpPr/>
          <p:nvPr/>
        </p:nvSpPr>
        <p:spPr>
          <a:xfrm>
            <a:off x="2989580" y="1489710"/>
            <a:ext cx="4171315" cy="504190"/>
          </a:xfrm>
          <a:prstGeom prst="wedgeRoundRectCallout">
            <a:avLst>
              <a:gd name="adj1" fmla="val -22513"/>
              <a:gd name="adj2" fmla="val 47091"/>
              <a:gd name="adj3" fmla="val 16667"/>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安全生产责任制管理办法</a:t>
            </a:r>
            <a:endParaRPr lang="zh-CN" altLang="en-US" sz="2000" b="1" dirty="0"/>
          </a:p>
        </p:txBody>
      </p:sp>
      <p:sp>
        <p:nvSpPr>
          <p:cNvPr id="5" name="圆角矩形标注 4"/>
          <p:cNvSpPr/>
          <p:nvPr/>
        </p:nvSpPr>
        <p:spPr>
          <a:xfrm>
            <a:off x="2989580" y="2143760"/>
            <a:ext cx="4171315" cy="504190"/>
          </a:xfrm>
          <a:prstGeom prst="wedgeRoundRectCallout">
            <a:avLst>
              <a:gd name="adj1" fmla="val -22513"/>
              <a:gd name="adj2" fmla="val 47091"/>
              <a:gd name="adj3" fmla="val 16667"/>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dirty="0"/>
              <a:t>安全生产检查管理办法</a:t>
            </a:r>
            <a:endParaRPr lang="zh-CN" altLang="en-US" sz="2000" b="1" dirty="0"/>
          </a:p>
        </p:txBody>
      </p:sp>
      <p:sp>
        <p:nvSpPr>
          <p:cNvPr id="15" name="圆角矩形标注 14"/>
          <p:cNvSpPr/>
          <p:nvPr/>
        </p:nvSpPr>
        <p:spPr>
          <a:xfrm>
            <a:off x="2989580" y="6068060"/>
            <a:ext cx="4171315" cy="504190"/>
          </a:xfrm>
          <a:prstGeom prst="wedgeRoundRectCallout">
            <a:avLst>
              <a:gd name="adj1" fmla="val -22513"/>
              <a:gd name="adj2" fmla="val 47091"/>
              <a:gd name="adj3" fmla="val 16667"/>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海外安全管理办法</a:t>
            </a:r>
            <a:endParaRPr lang="zh-CN" altLang="en-US" sz="2000" b="1" dirty="0"/>
          </a:p>
        </p:txBody>
      </p:sp>
      <p:sp>
        <p:nvSpPr>
          <p:cNvPr id="16" name="圆角矩形标注 15"/>
          <p:cNvSpPr/>
          <p:nvPr/>
        </p:nvSpPr>
        <p:spPr>
          <a:xfrm>
            <a:off x="2989580" y="5414010"/>
            <a:ext cx="4171315" cy="504190"/>
          </a:xfrm>
          <a:prstGeom prst="wedgeRoundRectCallout">
            <a:avLst>
              <a:gd name="adj1" fmla="val -22513"/>
              <a:gd name="adj2" fmla="val 47091"/>
              <a:gd name="adj3" fmla="val 16667"/>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职业健康管理办法</a:t>
            </a:r>
            <a:endParaRPr lang="zh-CN" altLang="en-US" sz="2000" b="1" dirty="0"/>
          </a:p>
        </p:txBody>
      </p:sp>
      <p:sp>
        <p:nvSpPr>
          <p:cNvPr id="18" name="圆角矩形标注 17"/>
          <p:cNvSpPr/>
          <p:nvPr/>
        </p:nvSpPr>
        <p:spPr>
          <a:xfrm>
            <a:off x="2989580" y="2797810"/>
            <a:ext cx="4171315" cy="504190"/>
          </a:xfrm>
          <a:prstGeom prst="wedgeRoundRectCallout">
            <a:avLst>
              <a:gd name="adj1" fmla="val -22513"/>
              <a:gd name="adj2" fmla="val 47091"/>
              <a:gd name="adj3" fmla="val 16667"/>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安全生产奖惩管理办法</a:t>
            </a:r>
            <a:endParaRPr lang="zh-CN" altLang="en-US" sz="2000" b="1" dirty="0"/>
          </a:p>
        </p:txBody>
      </p:sp>
      <p:sp>
        <p:nvSpPr>
          <p:cNvPr id="19" name="圆角矩形标注 18"/>
          <p:cNvSpPr/>
          <p:nvPr/>
        </p:nvSpPr>
        <p:spPr>
          <a:xfrm>
            <a:off x="2989580" y="3451860"/>
            <a:ext cx="4171315" cy="504190"/>
          </a:xfrm>
          <a:prstGeom prst="wedgeRoundRectCallout">
            <a:avLst>
              <a:gd name="adj1" fmla="val -22513"/>
              <a:gd name="adj2" fmla="val 47091"/>
              <a:gd name="adj3" fmla="val 16667"/>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安全生产考核管理办法</a:t>
            </a:r>
            <a:endParaRPr lang="zh-CN" altLang="en-US" sz="2000" b="1" dirty="0"/>
          </a:p>
        </p:txBody>
      </p:sp>
      <p:sp>
        <p:nvSpPr>
          <p:cNvPr id="20" name="圆角矩形标注 19"/>
          <p:cNvSpPr/>
          <p:nvPr/>
        </p:nvSpPr>
        <p:spPr>
          <a:xfrm>
            <a:off x="2989580" y="4105910"/>
            <a:ext cx="4171315" cy="504190"/>
          </a:xfrm>
          <a:prstGeom prst="wedgeRoundRectCallout">
            <a:avLst>
              <a:gd name="adj1" fmla="val -22513"/>
              <a:gd name="adj2" fmla="val 47091"/>
              <a:gd name="adj3" fmla="val 16667"/>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安全生产事故应急和管理办法</a:t>
            </a:r>
            <a:endParaRPr lang="zh-CN" altLang="en-US" sz="2000" b="1" dirty="0"/>
          </a:p>
        </p:txBody>
      </p:sp>
      <p:sp>
        <p:nvSpPr>
          <p:cNvPr id="22" name="圆角矩形标注 21"/>
          <p:cNvSpPr/>
          <p:nvPr/>
        </p:nvSpPr>
        <p:spPr>
          <a:xfrm>
            <a:off x="2989580" y="4759960"/>
            <a:ext cx="4171315" cy="504190"/>
          </a:xfrm>
          <a:prstGeom prst="wedgeRoundRectCallout">
            <a:avLst>
              <a:gd name="adj1" fmla="val -22513"/>
              <a:gd name="adj2" fmla="val 47091"/>
              <a:gd name="adj3" fmla="val 16667"/>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分包安全管理办法</a:t>
            </a:r>
            <a:endParaRPr lang="zh-CN" altLang="en-US" sz="2000" b="1" dirty="0"/>
          </a:p>
        </p:txBody>
      </p:sp>
      <p:sp>
        <p:nvSpPr>
          <p:cNvPr id="23" name="六边形 22"/>
          <p:cNvSpPr/>
          <p:nvPr/>
        </p:nvSpPr>
        <p:spPr>
          <a:xfrm>
            <a:off x="8319135" y="2869565"/>
            <a:ext cx="1866265" cy="1428750"/>
          </a:xfrm>
          <a:prstGeom prst="hexagon">
            <a:avLst/>
          </a:prstGeom>
          <a:solidFill>
            <a:srgbClr val="6167E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N</a:t>
            </a:r>
            <a:r>
              <a:rPr lang="zh-CN" altLang="en-US" sz="20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项细则、指引</a:t>
            </a:r>
            <a:endParaRPr lang="zh-CN" altLang="en-US" sz="20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4" name="流程图: 过程 23"/>
          <p:cNvSpPr/>
          <p:nvPr/>
        </p:nvSpPr>
        <p:spPr>
          <a:xfrm>
            <a:off x="8096885" y="914400"/>
            <a:ext cx="3403600" cy="1523365"/>
          </a:xfrm>
          <a:prstGeom prst="flowChartProcess">
            <a:avLst/>
          </a:prstGeom>
          <a:solidFill>
            <a:schemeClr val="bg1"/>
          </a:solidFill>
          <a:ln>
            <a:solidFill>
              <a:schemeClr val="bg1"/>
            </a:solidFill>
          </a:ln>
          <a:effectLst>
            <a:glow rad="228600">
              <a:schemeClr val="accent2">
                <a:satMod val="175000"/>
                <a:alpha val="40000"/>
              </a:schemeClr>
            </a:glow>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tx1"/>
                </a:solidFill>
                <a:latin typeface="黑体" panose="02010609060101010101" charset="-122"/>
                <a:ea typeface="黑体" panose="02010609060101010101" charset="-122"/>
                <a:cs typeface="黑体" panose="02010609060101010101" charset="-122"/>
              </a:rPr>
              <a:t>工程局</a:t>
            </a:r>
            <a:endParaRPr lang="zh-CN" altLang="en-US" sz="2800" b="1">
              <a:solidFill>
                <a:schemeClr val="tx1"/>
              </a:solidFill>
              <a:latin typeface="黑体" panose="02010609060101010101" charset="-122"/>
              <a:ea typeface="黑体" panose="02010609060101010101" charset="-122"/>
              <a:cs typeface="黑体" panose="02010609060101010101" charset="-122"/>
            </a:endParaRPr>
          </a:p>
          <a:p>
            <a:pPr algn="ctr"/>
            <a:r>
              <a:rPr lang="zh-CN" altLang="en-US" sz="2800" b="1">
                <a:solidFill>
                  <a:schemeClr val="tx1"/>
                </a:solidFill>
                <a:latin typeface="黑体" panose="02010609060101010101" charset="-122"/>
                <a:ea typeface="黑体" panose="02010609060101010101" charset="-122"/>
                <a:cs typeface="黑体" panose="02010609060101010101" charset="-122"/>
              </a:rPr>
              <a:t>安全管理制度</a:t>
            </a:r>
            <a:endParaRPr lang="zh-CN" altLang="en-US" sz="2800" b="1">
              <a:solidFill>
                <a:schemeClr val="tx1"/>
              </a:solidFill>
              <a:latin typeface="黑体" panose="02010609060101010101" charset="-122"/>
              <a:ea typeface="黑体" panose="02010609060101010101" charset="-122"/>
              <a:cs typeface="黑体" panose="02010609060101010101" charset="-122"/>
            </a:endParaRPr>
          </a:p>
          <a:p>
            <a:pPr algn="ctr"/>
            <a:r>
              <a:rPr lang="en-US" altLang="zh-CN" sz="2800" b="1">
                <a:solidFill>
                  <a:schemeClr val="tx1"/>
                </a:solidFill>
                <a:latin typeface="黑体" panose="02010609060101010101" charset="-122"/>
                <a:ea typeface="黑体" panose="02010609060101010101" charset="-122"/>
                <a:cs typeface="黑体" panose="02010609060101010101" charset="-122"/>
              </a:rPr>
              <a:t>1+9+N</a:t>
            </a:r>
            <a:endParaRPr lang="en-US" altLang="zh-CN" sz="2800" b="1">
              <a:solidFill>
                <a:schemeClr val="tx1"/>
              </a:solidFill>
              <a:latin typeface="黑体" panose="02010609060101010101" charset="-122"/>
              <a:ea typeface="黑体" panose="02010609060101010101" charset="-122"/>
              <a:cs typeface="黑体" panose="02010609060101010101" charset="-122"/>
            </a:endParaRPr>
          </a:p>
        </p:txBody>
      </p:sp>
      <p:sp>
        <p:nvSpPr>
          <p:cNvPr id="25" name="双大括号 24"/>
          <p:cNvSpPr/>
          <p:nvPr/>
        </p:nvSpPr>
        <p:spPr>
          <a:xfrm>
            <a:off x="2075815" y="914400"/>
            <a:ext cx="6024880" cy="540067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Tree>
  </p:cSld>
  <p:clrMapOvr>
    <a:masterClrMapping/>
  </p:clrMapOvr>
  <p:transition spd="slow" advTm="0">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97111" y="18509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930275" y="1440180"/>
            <a:ext cx="1403350" cy="4472940"/>
            <a:chOff x="625" y="2540"/>
            <a:chExt cx="2210" cy="7044"/>
          </a:xfrm>
        </p:grpSpPr>
        <p:grpSp>
          <p:nvGrpSpPr>
            <p:cNvPr id="8" name="Group 44"/>
            <p:cNvGrpSpPr/>
            <p:nvPr/>
          </p:nvGrpSpPr>
          <p:grpSpPr>
            <a:xfrm>
              <a:off x="625" y="2540"/>
              <a:ext cx="1585" cy="7045"/>
              <a:chOff x="0" y="0"/>
              <a:chExt cx="912" cy="3067"/>
            </a:xfrm>
          </p:grpSpPr>
          <p:sp>
            <p:nvSpPr>
              <p:cNvPr id="9" name="自选图形 2"/>
              <p:cNvSpPr>
                <a:spLocks noChangeArrowheads="1"/>
              </p:cNvSpPr>
              <p:nvPr/>
            </p:nvSpPr>
            <p:spPr bwMode="auto">
              <a:xfrm flipH="1">
                <a:off x="0" y="0"/>
                <a:ext cx="898" cy="3067"/>
              </a:xfrm>
              <a:prstGeom prst="roundRect">
                <a:avLst>
                  <a:gd name="adj" fmla="val 11375"/>
                </a:avLst>
              </a:prstGeom>
              <a:solidFill>
                <a:srgbClr val="FFFFFF"/>
              </a:solidFill>
              <a:ln w="28575">
                <a:solidFill>
                  <a:srgbClr val="358CC1"/>
                </a:solidFill>
                <a:round/>
              </a:ln>
            </p:spPr>
            <p:txBody>
              <a:bodyPr wrap="none" anchor="ct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ea"/>
                  <a:sym typeface="+mn-lt"/>
                </a:endParaRPr>
              </a:p>
            </p:txBody>
          </p:sp>
          <p:sp>
            <p:nvSpPr>
              <p:cNvPr id="10" name="文本框 27"/>
              <p:cNvSpPr txBox="1">
                <a:spLocks noChangeArrowheads="1"/>
              </p:cNvSpPr>
              <p:nvPr/>
            </p:nvSpPr>
            <p:spPr bwMode="auto">
              <a:xfrm>
                <a:off x="0" y="866"/>
                <a:ext cx="912"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规</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章</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制</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度</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p:txBody>
          </p:sp>
        </p:grpSp>
        <p:grpSp>
          <p:nvGrpSpPr>
            <p:cNvPr id="17420" name="组合 6"/>
            <p:cNvGrpSpPr/>
            <p:nvPr/>
          </p:nvGrpSpPr>
          <p:grpSpPr>
            <a:xfrm rot="5400000">
              <a:off x="1825" y="2923"/>
              <a:ext cx="940" cy="1080"/>
              <a:chOff x="0" y="0"/>
              <a:chExt cx="312" cy="420"/>
            </a:xfrm>
          </p:grpSpPr>
          <p:grpSp>
            <p:nvGrpSpPr>
              <p:cNvPr id="17421" name="组合 7"/>
              <p:cNvGrpSpPr/>
              <p:nvPr/>
            </p:nvGrpSpPr>
            <p:grpSpPr>
              <a:xfrm>
                <a:off x="182" y="2"/>
                <a:ext cx="130" cy="418"/>
                <a:chOff x="0" y="0"/>
                <a:chExt cx="130" cy="418"/>
              </a:xfrm>
            </p:grpSpPr>
            <p:sp>
              <p:nvSpPr>
                <p:cNvPr id="17422" name="椭圆 8"/>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3" name="椭圆 9"/>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4" name="自选图形 10"/>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25" name="组合 11"/>
              <p:cNvGrpSpPr/>
              <p:nvPr/>
            </p:nvGrpSpPr>
            <p:grpSpPr>
              <a:xfrm>
                <a:off x="0" y="0"/>
                <a:ext cx="130" cy="418"/>
                <a:chOff x="0" y="0"/>
                <a:chExt cx="130" cy="418"/>
              </a:xfrm>
            </p:grpSpPr>
            <p:sp>
              <p:nvSpPr>
                <p:cNvPr id="17426" name="椭圆 12"/>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7" name="椭圆 13"/>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8" name="自选图形 14"/>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7429" name="组合 15"/>
            <p:cNvGrpSpPr/>
            <p:nvPr/>
          </p:nvGrpSpPr>
          <p:grpSpPr>
            <a:xfrm rot="5400000">
              <a:off x="1825" y="7843"/>
              <a:ext cx="940" cy="1080"/>
              <a:chOff x="0" y="0"/>
              <a:chExt cx="312" cy="420"/>
            </a:xfrm>
          </p:grpSpPr>
          <p:grpSp>
            <p:nvGrpSpPr>
              <p:cNvPr id="17430" name="组合 16"/>
              <p:cNvGrpSpPr/>
              <p:nvPr/>
            </p:nvGrpSpPr>
            <p:grpSpPr>
              <a:xfrm>
                <a:off x="182" y="2"/>
                <a:ext cx="130" cy="418"/>
                <a:chOff x="0" y="0"/>
                <a:chExt cx="130" cy="418"/>
              </a:xfrm>
            </p:grpSpPr>
            <p:sp>
              <p:nvSpPr>
                <p:cNvPr id="17431" name="椭圆 17"/>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2" name="椭圆 18"/>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3" name="自选图形 19"/>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34" name="组合 20"/>
              <p:cNvGrpSpPr/>
              <p:nvPr/>
            </p:nvGrpSpPr>
            <p:grpSpPr>
              <a:xfrm>
                <a:off x="0" y="0"/>
                <a:ext cx="130" cy="418"/>
                <a:chOff x="0" y="0"/>
                <a:chExt cx="130" cy="418"/>
              </a:xfrm>
            </p:grpSpPr>
            <p:sp>
              <p:nvSpPr>
                <p:cNvPr id="17435" name="椭圆 21"/>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6" name="椭圆 22"/>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7" name="自选图形 23"/>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sp>
        <p:nvSpPr>
          <p:cNvPr id="17416" name="自选图形 3"/>
          <p:cNvSpPr/>
          <p:nvPr/>
        </p:nvSpPr>
        <p:spPr>
          <a:xfrm>
            <a:off x="2605405" y="1637030"/>
            <a:ext cx="8914130" cy="4120515"/>
          </a:xfrm>
          <a:prstGeom prst="roundRect">
            <a:avLst>
              <a:gd name="adj" fmla="val 2454"/>
            </a:avLst>
          </a:prstGeom>
          <a:noFill/>
          <a:ln w="28575" cap="flat" cmpd="sng">
            <a:solidFill>
              <a:srgbClr val="FEFEFE"/>
            </a:solidFill>
            <a:prstDash val="solid"/>
            <a:round/>
            <a:headEnd type="none" w="med" len="med"/>
            <a:tailEnd type="none" w="med" len="med"/>
          </a:ln>
        </p:spPr>
        <p:txBody>
          <a:bodyPr wrap="none" anchor="ctr"/>
          <a:p>
            <a:pPr algn="l">
              <a:lnSpc>
                <a:spcPct val="150000"/>
              </a:lnSpc>
            </a:pPr>
            <a:r>
              <a:rPr lang="en-US" altLang="zh-CN" sz="1400">
                <a:latin typeface="华文中宋" panose="02010600040101010101" pitchFamily="2" charset="-122"/>
                <a:ea typeface="华文中宋" panose="02010600040101010101" pitchFamily="2" charset="-122"/>
                <a:sym typeface="Arial" panose="020B0604020202020204" pitchFamily="34" charset="0"/>
              </a:rPr>
              <a:t>1</a:t>
            </a:r>
            <a:r>
              <a:rPr lang="zh-CN" altLang="en-US" sz="1400" dirty="0">
                <a:latin typeface="华文中宋" panose="02010600040101010101" pitchFamily="2" charset="-122"/>
                <a:ea typeface="华文中宋" panose="02010600040101010101" pitchFamily="2" charset="-122"/>
                <a:sym typeface="Arial" panose="020B0604020202020204" pitchFamily="34" charset="0"/>
              </a:rPr>
              <a:t>、</a:t>
            </a:r>
            <a:r>
              <a:rPr sz="1400">
                <a:latin typeface="华文中宋" panose="02010600040101010101" pitchFamily="2" charset="-122"/>
                <a:ea typeface="华文中宋" panose="02010600040101010101" pitchFamily="2" charset="-122"/>
                <a:sym typeface="Arial" panose="020B0604020202020204" pitchFamily="34" charset="0"/>
              </a:rPr>
              <a:t>建七安〔2019〕96号-关于印发《中国建筑第七工程局有限公司</a:t>
            </a:r>
            <a:r>
              <a:rPr lang="zh-CN" altLang="en-US" sz="1400" dirty="0">
                <a:solidFill>
                  <a:srgbClr val="CC0000"/>
                </a:solidFill>
                <a:latin typeface="华文中宋" panose="02010600040101010101" pitchFamily="2" charset="-122"/>
                <a:ea typeface="华文中宋" panose="02010600040101010101" pitchFamily="2" charset="-122"/>
                <a:sym typeface="Arial" panose="020B0604020202020204" pitchFamily="34" charset="0"/>
              </a:rPr>
              <a:t>职业健康安全管理手册</a:t>
            </a:r>
            <a:r>
              <a:rPr sz="1400">
                <a:latin typeface="华文中宋" panose="02010600040101010101" pitchFamily="2" charset="-122"/>
                <a:ea typeface="华文中宋" panose="02010600040101010101" pitchFamily="2" charset="-122"/>
                <a:sym typeface="Arial" panose="020B0604020202020204" pitchFamily="34" charset="0"/>
              </a:rPr>
              <a:t>》的通知</a:t>
            </a:r>
            <a:endParaRPr sz="1400">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r>
              <a:rPr lang="en-US" altLang="zh-CN" sz="1400">
                <a:latin typeface="华文中宋" panose="02010600040101010101" pitchFamily="2" charset="-122"/>
                <a:ea typeface="华文中宋" panose="02010600040101010101" pitchFamily="2" charset="-122"/>
                <a:sym typeface="Arial" panose="020B0604020202020204" pitchFamily="34" charset="0"/>
              </a:rPr>
              <a:t>2</a:t>
            </a:r>
            <a:r>
              <a:rPr lang="zh-CN" altLang="en-US" sz="1400" dirty="0">
                <a:latin typeface="华文中宋" panose="02010600040101010101" pitchFamily="2" charset="-122"/>
                <a:ea typeface="华文中宋" panose="02010600040101010101" pitchFamily="2" charset="-122"/>
                <a:sym typeface="Arial" panose="020B0604020202020204" pitchFamily="34" charset="0"/>
              </a:rPr>
              <a:t>、建七安〔2021〕101 号关于印发《中建七局</a:t>
            </a:r>
            <a:r>
              <a:rPr lang="zh-CN" altLang="en-US" sz="1400" dirty="0">
                <a:solidFill>
                  <a:srgbClr val="CC0000"/>
                </a:solidFill>
                <a:latin typeface="华文中宋" panose="02010600040101010101" pitchFamily="2" charset="-122"/>
                <a:ea typeface="华文中宋" panose="02010600040101010101" pitchFamily="2" charset="-122"/>
                <a:sym typeface="Arial" panose="020B0604020202020204" pitchFamily="34" charset="0"/>
              </a:rPr>
              <a:t>安全生产奖惩</a:t>
            </a:r>
            <a:r>
              <a:rPr lang="zh-CN" altLang="en-US" sz="1400" dirty="0">
                <a:latin typeface="华文中宋" panose="02010600040101010101" pitchFamily="2" charset="-122"/>
                <a:ea typeface="华文中宋" panose="02010600040101010101" pitchFamily="2" charset="-122"/>
                <a:sym typeface="Arial" panose="020B0604020202020204" pitchFamily="34" charset="0"/>
              </a:rPr>
              <a:t>管理办法》的通知</a:t>
            </a:r>
            <a:endParaRPr lang="zh-CN" altLang="en-US" sz="1400" dirty="0">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r>
              <a:rPr lang="en-US" altLang="zh-CN" sz="1400">
                <a:latin typeface="华文中宋" panose="02010600040101010101" pitchFamily="2" charset="-122"/>
                <a:ea typeface="华文中宋" panose="02010600040101010101" pitchFamily="2" charset="-122"/>
                <a:sym typeface="Arial" panose="020B0604020202020204" pitchFamily="34" charset="0"/>
              </a:rPr>
              <a:t>3</a:t>
            </a:r>
            <a:r>
              <a:rPr lang="zh-CN" altLang="en-US" sz="1400" dirty="0">
                <a:latin typeface="华文中宋" panose="02010600040101010101" pitchFamily="2" charset="-122"/>
                <a:ea typeface="华文中宋" panose="02010600040101010101" pitchFamily="2" charset="-122"/>
                <a:sym typeface="Arial" panose="020B0604020202020204" pitchFamily="34" charset="0"/>
              </a:rPr>
              <a:t>、建七安〔2020〕873 号关于印发《中建七局</a:t>
            </a:r>
            <a:r>
              <a:rPr lang="zh-CN" altLang="en-US" sz="1400" dirty="0">
                <a:solidFill>
                  <a:srgbClr val="CC0000"/>
                </a:solidFill>
                <a:latin typeface="华文中宋" panose="02010600040101010101" pitchFamily="2" charset="-122"/>
                <a:ea typeface="华文中宋" panose="02010600040101010101" pitchFamily="2" charset="-122"/>
                <a:sym typeface="Arial" panose="020B0604020202020204" pitchFamily="34" charset="0"/>
              </a:rPr>
              <a:t>分包安全</a:t>
            </a:r>
            <a:r>
              <a:rPr lang="zh-CN" altLang="en-US" sz="1400" dirty="0">
                <a:latin typeface="华文中宋" panose="02010600040101010101" pitchFamily="2" charset="-122"/>
                <a:ea typeface="华文中宋" panose="02010600040101010101" pitchFamily="2" charset="-122"/>
                <a:sym typeface="Arial" panose="020B0604020202020204" pitchFamily="34" charset="0"/>
              </a:rPr>
              <a:t>管理细则》的通知</a:t>
            </a:r>
            <a:endParaRPr lang="zh-CN" altLang="en-US" sz="1400" dirty="0">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r>
              <a:rPr lang="en-US" altLang="zh-CN" sz="1400">
                <a:latin typeface="华文中宋" panose="02010600040101010101" pitchFamily="2" charset="-122"/>
                <a:ea typeface="华文中宋" panose="02010600040101010101" pitchFamily="2" charset="-122"/>
                <a:sym typeface="Arial" panose="020B0604020202020204" pitchFamily="34" charset="0"/>
              </a:rPr>
              <a:t>4</a:t>
            </a:r>
            <a:r>
              <a:rPr lang="zh-CN" altLang="en-US" sz="1400" dirty="0">
                <a:latin typeface="华文中宋" panose="02010600040101010101" pitchFamily="2" charset="-122"/>
                <a:ea typeface="华文中宋" panose="02010600040101010101" pitchFamily="2" charset="-122"/>
                <a:sym typeface="Arial" panose="020B0604020202020204" pitchFamily="34" charset="0"/>
              </a:rPr>
              <a:t>、建七安〔2020〕866 号关于印发《中建七局</a:t>
            </a:r>
            <a:r>
              <a:rPr lang="zh-CN" altLang="en-US" sz="1400" dirty="0">
                <a:solidFill>
                  <a:srgbClr val="CC0000"/>
                </a:solidFill>
                <a:latin typeface="华文中宋" panose="02010600040101010101" pitchFamily="2" charset="-122"/>
                <a:ea typeface="华文中宋" panose="02010600040101010101" pitchFamily="2" charset="-122"/>
                <a:sym typeface="Arial" panose="020B0604020202020204" pitchFamily="34" charset="0"/>
              </a:rPr>
              <a:t>职业健康</a:t>
            </a:r>
            <a:r>
              <a:rPr lang="zh-CN" altLang="en-US" sz="1400" dirty="0">
                <a:latin typeface="华文中宋" panose="02010600040101010101" pitchFamily="2" charset="-122"/>
                <a:ea typeface="华文中宋" panose="02010600040101010101" pitchFamily="2" charset="-122"/>
                <a:sym typeface="Arial" panose="020B0604020202020204" pitchFamily="34" charset="0"/>
              </a:rPr>
              <a:t>管理办法》的通知</a:t>
            </a:r>
            <a:endParaRPr lang="zh-CN" altLang="en-US" sz="1400" dirty="0">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r>
              <a:rPr lang="en-US" altLang="zh-CN" sz="1400">
                <a:latin typeface="华文中宋" panose="02010600040101010101" pitchFamily="2" charset="-122"/>
                <a:ea typeface="华文中宋" panose="02010600040101010101" pitchFamily="2" charset="-122"/>
                <a:sym typeface="Arial" panose="020B0604020202020204" pitchFamily="34" charset="0"/>
              </a:rPr>
              <a:t>5</a:t>
            </a:r>
            <a:r>
              <a:rPr lang="en-US" altLang="zh-CN" sz="1400">
                <a:latin typeface="华文中宋" panose="02010600040101010101" pitchFamily="2" charset="-122"/>
                <a:ea typeface="华文中宋" panose="02010600040101010101" pitchFamily="2" charset="-122"/>
                <a:sym typeface="+mn-ea"/>
              </a:rPr>
              <a:t>、建七安〔2020〕865 号关于印发《中建七局</a:t>
            </a:r>
            <a:r>
              <a:rPr lang="zh-CN" altLang="en-US" sz="1400" dirty="0">
                <a:solidFill>
                  <a:srgbClr val="CC0000"/>
                </a:solidFill>
                <a:latin typeface="华文中宋" panose="02010600040101010101" pitchFamily="2" charset="-122"/>
                <a:ea typeface="华文中宋" panose="02010600040101010101" pitchFamily="2" charset="-122"/>
                <a:sym typeface="+mn-ea"/>
              </a:rPr>
              <a:t>安全生产考核</a:t>
            </a:r>
            <a:r>
              <a:rPr lang="en-US" altLang="zh-CN" sz="1400">
                <a:latin typeface="华文中宋" panose="02010600040101010101" pitchFamily="2" charset="-122"/>
                <a:ea typeface="华文中宋" panose="02010600040101010101" pitchFamily="2" charset="-122"/>
                <a:sym typeface="+mn-ea"/>
              </a:rPr>
              <a:t>管理办法》的通知</a:t>
            </a:r>
            <a:endParaRPr lang="en-US" altLang="zh-CN" sz="1400">
              <a:latin typeface="华文中宋" panose="02010600040101010101" pitchFamily="2" charset="-122"/>
              <a:ea typeface="华文中宋" panose="02010600040101010101" pitchFamily="2" charset="-122"/>
              <a:sym typeface="+mn-ea"/>
            </a:endParaRPr>
          </a:p>
          <a:p>
            <a:pPr algn="l">
              <a:lnSpc>
                <a:spcPct val="150000"/>
              </a:lnSpc>
            </a:pPr>
            <a:r>
              <a:rPr lang="en-US" altLang="zh-CN" sz="1400">
                <a:latin typeface="华文中宋" panose="02010600040101010101" pitchFamily="2" charset="-122"/>
                <a:ea typeface="华文中宋" panose="02010600040101010101" pitchFamily="2" charset="-122"/>
                <a:sym typeface="+mn-ea"/>
              </a:rPr>
              <a:t>6</a:t>
            </a:r>
            <a:r>
              <a:rPr lang="zh-CN" altLang="en-US" sz="1400">
                <a:latin typeface="华文中宋" panose="02010600040101010101" pitchFamily="2" charset="-122"/>
                <a:ea typeface="华文中宋" panose="02010600040101010101" pitchFamily="2" charset="-122"/>
                <a:sym typeface="+mn-ea"/>
              </a:rPr>
              <a:t>、建七安〔2020〕700 号关于印发《中建七局</a:t>
            </a:r>
            <a:r>
              <a:rPr lang="zh-CN" altLang="en-US" sz="1400" dirty="0">
                <a:solidFill>
                  <a:srgbClr val="CC0000"/>
                </a:solidFill>
                <a:latin typeface="华文中宋" panose="02010600040101010101" pitchFamily="2" charset="-122"/>
                <a:ea typeface="华文中宋" panose="02010600040101010101" pitchFamily="2" charset="-122"/>
                <a:sym typeface="+mn-ea"/>
              </a:rPr>
              <a:t>安全生产检查考评</a:t>
            </a:r>
            <a:r>
              <a:rPr lang="zh-CN" altLang="en-US" sz="1400">
                <a:latin typeface="华文中宋" panose="02010600040101010101" pitchFamily="2" charset="-122"/>
                <a:ea typeface="华文中宋" panose="02010600040101010101" pitchFamily="2" charset="-122"/>
                <a:sym typeface="+mn-ea"/>
              </a:rPr>
              <a:t>管理办法》的通知</a:t>
            </a:r>
            <a:endParaRPr lang="zh-CN" altLang="en-US" sz="1400">
              <a:latin typeface="华文中宋" panose="02010600040101010101" pitchFamily="2" charset="-122"/>
              <a:ea typeface="华文中宋" panose="02010600040101010101" pitchFamily="2" charset="-122"/>
              <a:sym typeface="+mn-ea"/>
            </a:endParaRPr>
          </a:p>
          <a:p>
            <a:pPr algn="l">
              <a:lnSpc>
                <a:spcPct val="150000"/>
              </a:lnSpc>
            </a:pPr>
            <a:r>
              <a:rPr lang="en-US" altLang="zh-CN" sz="1400">
                <a:latin typeface="华文中宋" panose="02010600040101010101" pitchFamily="2" charset="-122"/>
                <a:ea typeface="华文中宋" panose="02010600040101010101" pitchFamily="2" charset="-122"/>
                <a:sym typeface="+mn-ea"/>
              </a:rPr>
              <a:t>7</a:t>
            </a:r>
            <a:r>
              <a:rPr lang="zh-CN" altLang="en-US" sz="1400">
                <a:latin typeface="华文中宋" panose="02010600040101010101" pitchFamily="2" charset="-122"/>
                <a:ea typeface="华文中宋" panose="02010600040101010101" pitchFamily="2" charset="-122"/>
                <a:sym typeface="+mn-ea"/>
              </a:rPr>
              <a:t>、建七安〔2020〕699 号关于印发《中建七局</a:t>
            </a:r>
            <a:r>
              <a:rPr lang="zh-CN" altLang="en-US" sz="1400" dirty="0">
                <a:solidFill>
                  <a:srgbClr val="CC0000"/>
                </a:solidFill>
                <a:latin typeface="华文中宋" panose="02010600040101010101" pitchFamily="2" charset="-122"/>
                <a:ea typeface="华文中宋" panose="02010600040101010101" pitchFamily="2" charset="-122"/>
                <a:sym typeface="+mn-ea"/>
              </a:rPr>
              <a:t>生产安全事故和应急</a:t>
            </a:r>
            <a:r>
              <a:rPr lang="zh-CN" altLang="en-US" sz="1400">
                <a:latin typeface="华文中宋" panose="02010600040101010101" pitchFamily="2" charset="-122"/>
                <a:ea typeface="华文中宋" panose="02010600040101010101" pitchFamily="2" charset="-122"/>
                <a:sym typeface="+mn-ea"/>
              </a:rPr>
              <a:t>管理办法》的通知</a:t>
            </a:r>
            <a:endParaRPr lang="zh-CN" altLang="en-US" sz="1400">
              <a:latin typeface="华文中宋" panose="02010600040101010101" pitchFamily="2" charset="-122"/>
              <a:ea typeface="华文中宋" panose="02010600040101010101" pitchFamily="2" charset="-122"/>
              <a:sym typeface="+mn-ea"/>
            </a:endParaRPr>
          </a:p>
          <a:p>
            <a:pPr algn="l">
              <a:lnSpc>
                <a:spcPct val="150000"/>
              </a:lnSpc>
            </a:pPr>
            <a:r>
              <a:rPr lang="en-US" altLang="zh-CN" sz="1400">
                <a:latin typeface="华文中宋" panose="02010600040101010101" pitchFamily="2" charset="-122"/>
                <a:ea typeface="华文中宋" panose="02010600040101010101" pitchFamily="2" charset="-122"/>
                <a:sym typeface="+mn-ea"/>
              </a:rPr>
              <a:t>8</a:t>
            </a:r>
            <a:r>
              <a:rPr lang="zh-CN" altLang="en-US" sz="1400">
                <a:latin typeface="华文中宋" panose="02010600040101010101" pitchFamily="2" charset="-122"/>
                <a:ea typeface="华文中宋" panose="02010600040101010101" pitchFamily="2" charset="-122"/>
                <a:sym typeface="+mn-ea"/>
              </a:rPr>
              <a:t>、建七安〔2020〕638 号关于印发《中建七局有限公司</a:t>
            </a:r>
            <a:r>
              <a:rPr lang="zh-CN" altLang="en-US" sz="1400" dirty="0">
                <a:solidFill>
                  <a:srgbClr val="CC0000"/>
                </a:solidFill>
                <a:latin typeface="华文中宋" panose="02010600040101010101" pitchFamily="2" charset="-122"/>
                <a:ea typeface="华文中宋" panose="02010600040101010101" pitchFamily="2" charset="-122"/>
                <a:sym typeface="+mn-ea"/>
              </a:rPr>
              <a:t>安全生产责任制</a:t>
            </a:r>
            <a:r>
              <a:rPr lang="zh-CN" altLang="en-US" sz="1400">
                <a:latin typeface="华文中宋" panose="02010600040101010101" pitchFamily="2" charset="-122"/>
                <a:ea typeface="华文中宋" panose="02010600040101010101" pitchFamily="2" charset="-122"/>
                <a:sym typeface="+mn-ea"/>
              </a:rPr>
              <a:t>管理办法》的通知</a:t>
            </a:r>
            <a:endParaRPr lang="zh-CN" altLang="en-US" sz="1400">
              <a:latin typeface="华文中宋" panose="02010600040101010101" pitchFamily="2" charset="-122"/>
              <a:ea typeface="华文中宋" panose="02010600040101010101" pitchFamily="2" charset="-122"/>
              <a:sym typeface="+mn-ea"/>
            </a:endParaRPr>
          </a:p>
          <a:p>
            <a:pPr algn="l">
              <a:lnSpc>
                <a:spcPct val="150000"/>
              </a:lnSpc>
            </a:pPr>
            <a:r>
              <a:rPr lang="en-US" altLang="zh-CN" sz="1400">
                <a:latin typeface="华文中宋" panose="02010600040101010101" pitchFamily="2" charset="-122"/>
                <a:ea typeface="华文中宋" panose="02010600040101010101" pitchFamily="2" charset="-122"/>
                <a:sym typeface="+mn-ea"/>
              </a:rPr>
              <a:t>9</a:t>
            </a:r>
            <a:r>
              <a:rPr lang="zh-CN" altLang="en-US" sz="1400">
                <a:latin typeface="华文中宋" panose="02010600040101010101" pitchFamily="2" charset="-122"/>
                <a:ea typeface="华文中宋" panose="02010600040101010101" pitchFamily="2" charset="-122"/>
                <a:sym typeface="+mn-ea"/>
              </a:rPr>
              <a:t>、建七安〔2020〕619 号关于印发《中建七局</a:t>
            </a:r>
            <a:r>
              <a:rPr lang="zh-CN" altLang="en-US" sz="1400" dirty="0">
                <a:solidFill>
                  <a:srgbClr val="CC0000"/>
                </a:solidFill>
                <a:latin typeface="华文中宋" panose="02010600040101010101" pitchFamily="2" charset="-122"/>
                <a:ea typeface="华文中宋" panose="02010600040101010101" pitchFamily="2" charset="-122"/>
                <a:sym typeface="+mn-ea"/>
              </a:rPr>
              <a:t>海外安全</a:t>
            </a:r>
            <a:r>
              <a:rPr lang="zh-CN" altLang="en-US" sz="1400">
                <a:latin typeface="华文中宋" panose="02010600040101010101" pitchFamily="2" charset="-122"/>
                <a:ea typeface="华文中宋" panose="02010600040101010101" pitchFamily="2" charset="-122"/>
                <a:sym typeface="+mn-ea"/>
              </a:rPr>
              <a:t>管理细则》的通知</a:t>
            </a:r>
            <a:endParaRPr lang="zh-CN" altLang="en-US" sz="1400">
              <a:latin typeface="华文中宋" panose="02010600040101010101" pitchFamily="2" charset="-122"/>
              <a:ea typeface="华文中宋" panose="02010600040101010101" pitchFamily="2" charset="-122"/>
              <a:sym typeface="+mn-ea"/>
            </a:endParaRPr>
          </a:p>
          <a:p>
            <a:pPr algn="l">
              <a:lnSpc>
                <a:spcPct val="150000"/>
              </a:lnSpc>
            </a:pPr>
            <a:r>
              <a:rPr lang="en-US" altLang="zh-CN" sz="1400">
                <a:latin typeface="华文中宋" panose="02010600040101010101" pitchFamily="2" charset="-122"/>
                <a:ea typeface="华文中宋" panose="02010600040101010101" pitchFamily="2" charset="-122"/>
                <a:sym typeface="+mn-ea"/>
              </a:rPr>
              <a:t>10</a:t>
            </a:r>
            <a:r>
              <a:rPr lang="zh-CN" altLang="en-US" sz="1400">
                <a:latin typeface="华文中宋" panose="02010600040101010101" pitchFamily="2" charset="-122"/>
                <a:ea typeface="华文中宋" panose="02010600040101010101" pitchFamily="2" charset="-122"/>
                <a:sym typeface="+mn-ea"/>
              </a:rPr>
              <a:t>、建七安〔2020〕612 号关于印发《中建七局</a:t>
            </a:r>
            <a:r>
              <a:rPr lang="zh-CN" altLang="en-US" sz="1400" dirty="0">
                <a:solidFill>
                  <a:srgbClr val="CC0000"/>
                </a:solidFill>
                <a:latin typeface="华文中宋" panose="02010600040101010101" pitchFamily="2" charset="-122"/>
                <a:ea typeface="华文中宋" panose="02010600040101010101" pitchFamily="2" charset="-122"/>
                <a:sym typeface="+mn-ea"/>
              </a:rPr>
              <a:t>安全生产监督管理组织机构及人员配备</a:t>
            </a:r>
            <a:r>
              <a:rPr lang="zh-CN" altLang="en-US" sz="1400">
                <a:latin typeface="华文中宋" panose="02010600040101010101" pitchFamily="2" charset="-122"/>
                <a:ea typeface="华文中宋" panose="02010600040101010101" pitchFamily="2" charset="-122"/>
                <a:sym typeface="+mn-ea"/>
              </a:rPr>
              <a:t>管理办法》的通知</a:t>
            </a:r>
            <a:endParaRPr lang="zh-CN" altLang="en-US" sz="1400">
              <a:latin typeface="华文中宋" panose="02010600040101010101" pitchFamily="2" charset="-122"/>
              <a:ea typeface="华文中宋" panose="02010600040101010101" pitchFamily="2" charset="-122"/>
              <a:sym typeface="+mn-ea"/>
            </a:endParaRPr>
          </a:p>
          <a:p>
            <a:pPr algn="l">
              <a:lnSpc>
                <a:spcPct val="150000"/>
              </a:lnSpc>
            </a:pPr>
            <a:r>
              <a:rPr lang="en-US" altLang="zh-CN" sz="1400">
                <a:latin typeface="华文中宋" panose="02010600040101010101" pitchFamily="2" charset="-122"/>
                <a:ea typeface="华文中宋" panose="02010600040101010101" pitchFamily="2" charset="-122"/>
                <a:sym typeface="+mn-ea"/>
              </a:rPr>
              <a:t>11</a:t>
            </a:r>
            <a:r>
              <a:rPr lang="zh-CN" altLang="en-US" sz="1400">
                <a:latin typeface="华文中宋" panose="02010600040101010101" pitchFamily="2" charset="-122"/>
                <a:ea typeface="华文中宋" panose="02010600040101010101" pitchFamily="2" charset="-122"/>
                <a:sym typeface="+mn-ea"/>
              </a:rPr>
              <a:t>、</a:t>
            </a:r>
            <a:r>
              <a:rPr sz="1400">
                <a:latin typeface="华文中宋" panose="02010600040101010101" pitchFamily="2" charset="-122"/>
                <a:ea typeface="华文中宋" panose="02010600040101010101" pitchFamily="2" charset="-122"/>
                <a:sym typeface="+mn-ea"/>
              </a:rPr>
              <a:t>建七工〔2020〕804 号关于印发《中建七局工程</a:t>
            </a:r>
            <a:r>
              <a:rPr lang="zh-CN" altLang="en-US" sz="1400" dirty="0">
                <a:solidFill>
                  <a:srgbClr val="CC0000"/>
                </a:solidFill>
                <a:latin typeface="华文中宋" panose="02010600040101010101" pitchFamily="2" charset="-122"/>
                <a:ea typeface="华文中宋" panose="02010600040101010101" pitchFamily="2" charset="-122"/>
                <a:sym typeface="+mn-ea"/>
              </a:rPr>
              <a:t>项目现场标准化实施指引（2020 版）</a:t>
            </a:r>
            <a:r>
              <a:rPr sz="1400">
                <a:latin typeface="华文中宋" panose="02010600040101010101" pitchFamily="2" charset="-122"/>
                <a:ea typeface="华文中宋" panose="02010600040101010101" pitchFamily="2" charset="-122"/>
                <a:sym typeface="+mn-ea"/>
              </a:rPr>
              <a:t>》的通知</a:t>
            </a:r>
            <a:endParaRPr sz="1400">
              <a:latin typeface="华文中宋" panose="02010600040101010101" pitchFamily="2" charset="-122"/>
              <a:ea typeface="华文中宋" panose="02010600040101010101" pitchFamily="2" charset="-122"/>
              <a:sym typeface="+mn-ea"/>
            </a:endParaRPr>
          </a:p>
          <a:p>
            <a:pPr algn="l">
              <a:lnSpc>
                <a:spcPct val="150000"/>
              </a:lnSpc>
            </a:pPr>
            <a:endParaRPr lang="zh-CN" altLang="en-US" sz="1200" b="1" dirty="0">
              <a:solidFill>
                <a:srgbClr val="CC0000"/>
              </a:solidFill>
              <a:latin typeface="华文中宋" panose="02010600040101010101" pitchFamily="2" charset="-122"/>
              <a:ea typeface="华文中宋" panose="02010600040101010101" pitchFamily="2" charset="-122"/>
              <a:sym typeface="Arial" panose="020B0604020202020204" pitchFamily="34" charset="0"/>
            </a:endParaRPr>
          </a:p>
          <a:p>
            <a:pPr algn="l">
              <a:lnSpc>
                <a:spcPct val="150000"/>
              </a:lnSpc>
            </a:pPr>
            <a:endParaRPr lang="zh-CN" altLang="en-US" sz="1200" b="1" dirty="0">
              <a:solidFill>
                <a:srgbClr val="CC0000"/>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37" name="直线 26"/>
          <p:cNvSpPr>
            <a:spLocks noChangeShapeType="1"/>
          </p:cNvSpPr>
          <p:nvPr/>
        </p:nvSpPr>
        <p:spPr bwMode="auto">
          <a:xfrm>
            <a:off x="2593975" y="1637030"/>
            <a:ext cx="758634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sp>
        <p:nvSpPr>
          <p:cNvPr id="11" name="直线 26"/>
          <p:cNvSpPr>
            <a:spLocks noChangeShapeType="1"/>
          </p:cNvSpPr>
          <p:nvPr/>
        </p:nvSpPr>
        <p:spPr bwMode="auto">
          <a:xfrm>
            <a:off x="2686685" y="5386070"/>
            <a:ext cx="761555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sp>
        <p:nvSpPr>
          <p:cNvPr id="12" name="矩形 11"/>
          <p:cNvSpPr/>
          <p:nvPr/>
        </p:nvSpPr>
        <p:spPr>
          <a:xfrm>
            <a:off x="4162318" y="1092634"/>
            <a:ext cx="1408430" cy="460375"/>
          </a:xfrm>
          <a:prstGeom prst="rect">
            <a:avLst/>
          </a:prstGeom>
        </p:spPr>
        <p:txBody>
          <a:bodyPr wrap="none">
            <a:spAutoFit/>
          </a:bodyPr>
          <a:p>
            <a:r>
              <a:rPr lang="en-US" altLang="zh-CN" b="1" dirty="0">
                <a:solidFill>
                  <a:srgbClr val="FF0000"/>
                </a:solidFill>
                <a:latin typeface="+mn-ea"/>
              </a:rPr>
              <a:t>3.</a:t>
            </a:r>
            <a:r>
              <a:rPr lang="zh-CN" altLang="en-US" b="1" dirty="0">
                <a:solidFill>
                  <a:srgbClr val="FF0000"/>
                </a:solidFill>
                <a:latin typeface="+mn-ea"/>
              </a:rPr>
              <a:t>工程局</a:t>
            </a:r>
            <a:endParaRPr lang="zh-CN" altLang="en-US" b="1" dirty="0">
              <a:solidFill>
                <a:srgbClr val="FF0000"/>
              </a:solidFill>
              <a:latin typeface="+mn-ea"/>
            </a:endParaRPr>
          </a:p>
        </p:txBody>
      </p:sp>
    </p:spTree>
  </p:cSld>
  <p:clrMapOvr>
    <a:masterClrMapping/>
  </p:clrMapOvr>
  <p:transition spd="slow" advTm="0">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文本框 2"/>
          <p:cNvSpPr txBox="1">
            <a:spLocks noChangeArrowheads="1"/>
          </p:cNvSpPr>
          <p:nvPr/>
        </p:nvSpPr>
        <p:spPr bwMode="auto">
          <a:xfrm>
            <a:off x="1534660" y="996337"/>
            <a:ext cx="413007" cy="414020"/>
          </a:xfrm>
          <a:prstGeom prst="rect">
            <a:avLst/>
          </a:prstGeom>
          <a:noFill/>
          <a:ln w="9525">
            <a:noFill/>
            <a:miter lim="800000"/>
          </a:ln>
        </p:spPr>
        <p:txBody>
          <a:bodyPr>
            <a:spAutoFit/>
          </a:bodyPr>
          <a:lstStyle/>
          <a:p>
            <a:pPr algn="ctr"/>
            <a:r>
              <a:rPr lang="en-US" altLang="zh-CN" sz="2100" b="1">
                <a:solidFill>
                  <a:schemeClr val="bg1"/>
                </a:solidFill>
                <a:latin typeface="微软雅黑" panose="020B0503020204020204" pitchFamily="34" charset="-122"/>
                <a:ea typeface="微软雅黑" panose="020B0503020204020204" pitchFamily="34" charset="-122"/>
              </a:rPr>
              <a:t>1</a:t>
            </a:r>
            <a:endParaRPr lang="en-US" altLang="zh-CN" sz="2100" b="1">
              <a:solidFill>
                <a:schemeClr val="bg1"/>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2388870" y="3071495"/>
            <a:ext cx="6487160" cy="2659380"/>
            <a:chOff x="4101" y="3820"/>
            <a:chExt cx="10216" cy="4188"/>
          </a:xfrm>
        </p:grpSpPr>
        <p:sp>
          <p:nvSpPr>
            <p:cNvPr id="3" name="六边形 2"/>
            <p:cNvSpPr/>
            <p:nvPr/>
          </p:nvSpPr>
          <p:spPr>
            <a:xfrm>
              <a:off x="8121" y="6322"/>
              <a:ext cx="2173" cy="1687"/>
            </a:xfrm>
            <a:prstGeom prst="hexagon">
              <a:avLst/>
            </a:prstGeom>
            <a:solidFill>
              <a:srgbClr val="6167E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N</a:t>
              </a:r>
              <a:r>
                <a:rPr lang="zh-CN" altLang="en-US"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个管理办法</a:t>
              </a:r>
              <a:endParaRPr lang="zh-CN" altLang="en-US"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4" name="六边形 3"/>
            <p:cNvSpPr/>
            <p:nvPr/>
          </p:nvSpPr>
          <p:spPr>
            <a:xfrm>
              <a:off x="4101" y="6322"/>
              <a:ext cx="2173" cy="1687"/>
            </a:xfrm>
            <a:prstGeom prst="hexagon">
              <a:avLst/>
            </a:prstGeom>
            <a:solidFill>
              <a:srgbClr val="6167E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M</a:t>
              </a:r>
              <a:r>
                <a:rPr lang="zh-CN" altLang="en-US"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个管理规定</a:t>
              </a:r>
              <a:endParaRPr lang="zh-CN" altLang="en-US"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6" name="六边形 5"/>
            <p:cNvSpPr/>
            <p:nvPr/>
          </p:nvSpPr>
          <p:spPr>
            <a:xfrm>
              <a:off x="12145" y="6322"/>
              <a:ext cx="2173" cy="1687"/>
            </a:xfrm>
            <a:prstGeom prst="hexagon">
              <a:avLst/>
            </a:prstGeom>
            <a:solidFill>
              <a:srgbClr val="6167E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X</a:t>
              </a:r>
              <a:r>
                <a:rPr lang="zh-CN" altLang="en-US"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个</a:t>
              </a:r>
              <a:r>
                <a:rPr lang="en-US"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管理手册或管理指引</a:t>
              </a:r>
              <a:endParaRPr lang="en-US" sz="1500"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7" name="右箭头 6"/>
            <p:cNvSpPr/>
            <p:nvPr/>
          </p:nvSpPr>
          <p:spPr>
            <a:xfrm>
              <a:off x="6429" y="6983"/>
              <a:ext cx="1474" cy="45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56" tIns="45728" rIns="91456" bIns="45728"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右箭头 7"/>
            <p:cNvSpPr/>
            <p:nvPr/>
          </p:nvSpPr>
          <p:spPr>
            <a:xfrm>
              <a:off x="10558" y="6939"/>
              <a:ext cx="1474" cy="45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56" tIns="45728" rIns="91456" bIns="45728"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cxnSp>
          <p:nvCxnSpPr>
            <p:cNvPr id="9" name="直接箭头连接符 8"/>
            <p:cNvCxnSpPr/>
            <p:nvPr/>
          </p:nvCxnSpPr>
          <p:spPr>
            <a:xfrm flipH="1">
              <a:off x="5182" y="3820"/>
              <a:ext cx="4026" cy="2486"/>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10" name="直接箭头连接符 9"/>
            <p:cNvCxnSpPr/>
            <p:nvPr/>
          </p:nvCxnSpPr>
          <p:spPr>
            <a:xfrm>
              <a:off x="9181" y="3870"/>
              <a:ext cx="0" cy="2494"/>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11" name="直接箭头连接符 10"/>
            <p:cNvCxnSpPr/>
            <p:nvPr/>
          </p:nvCxnSpPr>
          <p:spPr>
            <a:xfrm>
              <a:off x="9208" y="3820"/>
              <a:ext cx="4072" cy="2502"/>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grpSp>
      <p:sp>
        <p:nvSpPr>
          <p:cNvPr id="17" name="文本框 2"/>
          <p:cNvSpPr txBox="1"/>
          <p:nvPr/>
        </p:nvSpPr>
        <p:spPr>
          <a:xfrm>
            <a:off x="122511" y="181284"/>
            <a:ext cx="6905352" cy="521970"/>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2"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pic>
        <p:nvPicPr>
          <p:cNvPr id="5" name="61704547-3176-4FA0-AAD0-7DF1A1D1964B-1" descr="qt_temp"/>
          <p:cNvPicPr>
            <a:picLocks noChangeAspect="1"/>
          </p:cNvPicPr>
          <p:nvPr/>
        </p:nvPicPr>
        <p:blipFill>
          <a:blip r:embed="rId1"/>
          <a:stretch>
            <a:fillRect/>
          </a:stretch>
        </p:blipFill>
        <p:spPr>
          <a:xfrm>
            <a:off x="4037965" y="911225"/>
            <a:ext cx="3134360" cy="2076450"/>
          </a:xfrm>
          <a:prstGeom prst="rect">
            <a:avLst/>
          </a:prstGeom>
        </p:spPr>
      </p:pic>
      <p:sp>
        <p:nvSpPr>
          <p:cNvPr id="12" name="文本框 11"/>
          <p:cNvSpPr txBox="1"/>
          <p:nvPr/>
        </p:nvSpPr>
        <p:spPr>
          <a:xfrm>
            <a:off x="4416425" y="1325245"/>
            <a:ext cx="2540000" cy="1198880"/>
          </a:xfrm>
          <a:prstGeom prst="rect">
            <a:avLst/>
          </a:prstGeom>
          <a:noFill/>
        </p:spPr>
        <p:txBody>
          <a:bodyPr wrap="square" rtlCol="0" anchor="t">
            <a:spAutoFit/>
          </a:bodyPr>
          <a:p>
            <a:pPr algn="ctr"/>
            <a:r>
              <a:rPr lang="zh-CN" altLang="en-US" b="1">
                <a:latin typeface="黑体" panose="02010609060101010101" charset="-122"/>
                <a:ea typeface="黑体" panose="02010609060101010101" charset="-122"/>
                <a:cs typeface="黑体" panose="02010609060101010101" charset="-122"/>
                <a:sym typeface="+mn-ea"/>
              </a:rPr>
              <a:t>中建海峡</a:t>
            </a:r>
            <a:endParaRPr lang="zh-CN" altLang="en-US" b="1">
              <a:solidFill>
                <a:schemeClr val="tx1"/>
              </a:solidFill>
              <a:latin typeface="黑体" panose="02010609060101010101" charset="-122"/>
              <a:ea typeface="黑体" panose="02010609060101010101" charset="-122"/>
              <a:cs typeface="黑体" panose="02010609060101010101" charset="-122"/>
            </a:endParaRPr>
          </a:p>
          <a:p>
            <a:pPr algn="ctr"/>
            <a:r>
              <a:rPr lang="zh-CN" altLang="en-US" b="1">
                <a:latin typeface="黑体" panose="02010609060101010101" charset="-122"/>
                <a:ea typeface="黑体" panose="02010609060101010101" charset="-122"/>
                <a:cs typeface="黑体" panose="02010609060101010101" charset="-122"/>
                <a:sym typeface="+mn-ea"/>
              </a:rPr>
              <a:t>安全管理体系</a:t>
            </a:r>
            <a:endParaRPr lang="zh-CN" altLang="en-US" b="1">
              <a:solidFill>
                <a:schemeClr val="tx1"/>
              </a:solidFill>
              <a:latin typeface="黑体" panose="02010609060101010101" charset="-122"/>
              <a:ea typeface="黑体" panose="02010609060101010101" charset="-122"/>
              <a:cs typeface="黑体" panose="02010609060101010101" charset="-122"/>
            </a:endParaRPr>
          </a:p>
          <a:p>
            <a:pPr algn="ctr"/>
            <a:r>
              <a:rPr lang="en-US" altLang="zh-CN" b="1">
                <a:latin typeface="黑体" panose="02010609060101010101" charset="-122"/>
                <a:ea typeface="黑体" panose="02010609060101010101" charset="-122"/>
                <a:cs typeface="黑体" panose="02010609060101010101" charset="-122"/>
                <a:sym typeface="+mn-ea"/>
              </a:rPr>
              <a:t>M+N+X</a:t>
            </a:r>
            <a:endParaRPr lang="zh-CN" altLang="en-US"/>
          </a:p>
        </p:txBody>
      </p:sp>
    </p:spTree>
  </p:cSld>
  <p:clrMapOvr>
    <a:masterClrMapping/>
  </p:clrMapOvr>
  <p:transition spd="slow" advTm="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930275" y="1440180"/>
            <a:ext cx="1403350" cy="4472940"/>
            <a:chOff x="625" y="2540"/>
            <a:chExt cx="2210" cy="7044"/>
          </a:xfrm>
        </p:grpSpPr>
        <p:grpSp>
          <p:nvGrpSpPr>
            <p:cNvPr id="8" name="Group 44"/>
            <p:cNvGrpSpPr/>
            <p:nvPr/>
          </p:nvGrpSpPr>
          <p:grpSpPr>
            <a:xfrm>
              <a:off x="625" y="2540"/>
              <a:ext cx="1585" cy="7045"/>
              <a:chOff x="0" y="0"/>
              <a:chExt cx="912" cy="3067"/>
            </a:xfrm>
          </p:grpSpPr>
          <p:sp>
            <p:nvSpPr>
              <p:cNvPr id="9" name="自选图形 2"/>
              <p:cNvSpPr>
                <a:spLocks noChangeArrowheads="1"/>
              </p:cNvSpPr>
              <p:nvPr/>
            </p:nvSpPr>
            <p:spPr bwMode="auto">
              <a:xfrm flipH="1">
                <a:off x="0" y="0"/>
                <a:ext cx="898" cy="3067"/>
              </a:xfrm>
              <a:prstGeom prst="roundRect">
                <a:avLst>
                  <a:gd name="adj" fmla="val 11375"/>
                </a:avLst>
              </a:prstGeom>
              <a:solidFill>
                <a:srgbClr val="FFFFFF"/>
              </a:solidFill>
              <a:ln w="28575">
                <a:solidFill>
                  <a:srgbClr val="358CC1"/>
                </a:solidFill>
                <a:round/>
              </a:ln>
            </p:spPr>
            <p:txBody>
              <a:bodyPr wrap="none" anchor="ct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ea"/>
                  <a:sym typeface="+mn-lt"/>
                </a:endParaRPr>
              </a:p>
            </p:txBody>
          </p:sp>
          <p:sp>
            <p:nvSpPr>
              <p:cNvPr id="10" name="文本框 27"/>
              <p:cNvSpPr txBox="1">
                <a:spLocks noChangeArrowheads="1"/>
              </p:cNvSpPr>
              <p:nvPr/>
            </p:nvSpPr>
            <p:spPr bwMode="auto">
              <a:xfrm>
                <a:off x="0" y="866"/>
                <a:ext cx="912"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a:buFont typeface="Arial" panose="020B0604020202020204" pitchFamily="34" charset="0"/>
                  <a:defRPr sz="2400" b="1">
                    <a:solidFill>
                      <a:srgbClr val="A50021"/>
                    </a:solidFill>
                    <a:latin typeface="楷体_GB2312" pitchFamily="49" charset="-122"/>
                    <a:ea typeface="楷体_GB2312" pitchFamily="49" charset="-122"/>
                  </a:defRPr>
                </a:lvl1pPr>
                <a:lvl2pPr marL="742950" indent="-285750">
                  <a:buFont typeface="Arial" panose="020B0604020202020204" pitchFamily="34" charset="0"/>
                  <a:defRPr sz="2400" b="1">
                    <a:solidFill>
                      <a:srgbClr val="A50021"/>
                    </a:solidFill>
                    <a:latin typeface="楷体_GB2312" pitchFamily="49" charset="-122"/>
                    <a:ea typeface="楷体_GB2312" pitchFamily="49" charset="-122"/>
                  </a:defRPr>
                </a:lvl2pPr>
                <a:lvl3pPr marL="1143000" indent="-228600">
                  <a:buFont typeface="Arial" panose="020B0604020202020204" pitchFamily="34" charset="0"/>
                  <a:defRPr sz="2400" b="1">
                    <a:solidFill>
                      <a:srgbClr val="A50021"/>
                    </a:solidFill>
                    <a:latin typeface="楷体_GB2312" pitchFamily="49" charset="-122"/>
                    <a:ea typeface="楷体_GB2312" pitchFamily="49" charset="-122"/>
                  </a:defRPr>
                </a:lvl3pPr>
                <a:lvl4pPr marL="1600200" indent="-228600">
                  <a:buFont typeface="Arial" panose="020B0604020202020204" pitchFamily="34" charset="0"/>
                  <a:defRPr sz="2400" b="1">
                    <a:solidFill>
                      <a:srgbClr val="A50021"/>
                    </a:solidFill>
                    <a:latin typeface="楷体_GB2312" pitchFamily="49" charset="-122"/>
                    <a:ea typeface="楷体_GB2312" pitchFamily="49" charset="-122"/>
                  </a:defRPr>
                </a:lvl4pPr>
                <a:lvl5pPr marL="2057400" indent="-228600">
                  <a:buFont typeface="Arial" panose="020B0604020202020204" pitchFamily="34" charset="0"/>
                  <a:defRPr sz="2400" b="1">
                    <a:solidFill>
                      <a:srgbClr val="A50021"/>
                    </a:solidFill>
                    <a:latin typeface="楷体_GB2312" pitchFamily="49" charset="-122"/>
                    <a:ea typeface="楷体_GB2312" pitchFamily="49" charset="-122"/>
                  </a:defRPr>
                </a:lvl5pPr>
                <a:lvl6pPr marL="25146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6pPr>
                <a:lvl7pPr marL="29718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7pPr>
                <a:lvl8pPr marL="34290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8pPr>
                <a:lvl9pPr marL="3886200" indent="-228600" eaLnBrk="0" fontAlgn="base" hangingPunct="0">
                  <a:spcBef>
                    <a:spcPct val="0"/>
                  </a:spcBef>
                  <a:spcAft>
                    <a:spcPct val="0"/>
                  </a:spcAft>
                  <a:buFont typeface="Arial" panose="020B0604020202020204" pitchFamily="34" charset="0"/>
                  <a:defRPr sz="2400" b="1">
                    <a:solidFill>
                      <a:srgbClr val="A50021"/>
                    </a:solidFill>
                    <a:latin typeface="楷体_GB2312" pitchFamily="49" charset="-122"/>
                    <a:ea typeface="楷体_GB2312"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规</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章</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制</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rPr>
                  <a:t>度</a:t>
                </a:r>
                <a:endParaRPr kumimoji="0" lang="zh-CN" altLang="en-US" sz="2000" i="0" u="none"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n-lt"/>
                  <a:ea typeface="+mn-ea"/>
                  <a:cs typeface="+mn-ea"/>
                  <a:sym typeface="+mn-lt"/>
                </a:endParaRPr>
              </a:p>
            </p:txBody>
          </p:sp>
        </p:grpSp>
        <p:grpSp>
          <p:nvGrpSpPr>
            <p:cNvPr id="17420" name="组合 6"/>
            <p:cNvGrpSpPr/>
            <p:nvPr/>
          </p:nvGrpSpPr>
          <p:grpSpPr>
            <a:xfrm rot="5400000">
              <a:off x="1825" y="2923"/>
              <a:ext cx="940" cy="1080"/>
              <a:chOff x="0" y="0"/>
              <a:chExt cx="312" cy="420"/>
            </a:xfrm>
          </p:grpSpPr>
          <p:grpSp>
            <p:nvGrpSpPr>
              <p:cNvPr id="17421" name="组合 7"/>
              <p:cNvGrpSpPr/>
              <p:nvPr/>
            </p:nvGrpSpPr>
            <p:grpSpPr>
              <a:xfrm>
                <a:off x="182" y="2"/>
                <a:ext cx="130" cy="418"/>
                <a:chOff x="0" y="0"/>
                <a:chExt cx="130" cy="418"/>
              </a:xfrm>
            </p:grpSpPr>
            <p:sp>
              <p:nvSpPr>
                <p:cNvPr id="17422" name="椭圆 8"/>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3" name="椭圆 9"/>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4" name="自选图形 10"/>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25" name="组合 11"/>
              <p:cNvGrpSpPr/>
              <p:nvPr/>
            </p:nvGrpSpPr>
            <p:grpSpPr>
              <a:xfrm>
                <a:off x="0" y="0"/>
                <a:ext cx="130" cy="418"/>
                <a:chOff x="0" y="0"/>
                <a:chExt cx="130" cy="418"/>
              </a:xfrm>
            </p:grpSpPr>
            <p:sp>
              <p:nvSpPr>
                <p:cNvPr id="17426" name="椭圆 12"/>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7" name="椭圆 13"/>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28" name="自选图形 14"/>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7429" name="组合 15"/>
            <p:cNvGrpSpPr/>
            <p:nvPr/>
          </p:nvGrpSpPr>
          <p:grpSpPr>
            <a:xfrm rot="5400000">
              <a:off x="1825" y="7843"/>
              <a:ext cx="940" cy="1080"/>
              <a:chOff x="0" y="0"/>
              <a:chExt cx="312" cy="420"/>
            </a:xfrm>
          </p:grpSpPr>
          <p:grpSp>
            <p:nvGrpSpPr>
              <p:cNvPr id="17430" name="组合 16"/>
              <p:cNvGrpSpPr/>
              <p:nvPr/>
            </p:nvGrpSpPr>
            <p:grpSpPr>
              <a:xfrm>
                <a:off x="182" y="2"/>
                <a:ext cx="130" cy="418"/>
                <a:chOff x="0" y="0"/>
                <a:chExt cx="130" cy="418"/>
              </a:xfrm>
            </p:grpSpPr>
            <p:sp>
              <p:nvSpPr>
                <p:cNvPr id="17431" name="椭圆 17"/>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2" name="椭圆 18"/>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3" name="自选图形 19"/>
                <p:cNvSpPr/>
                <p:nvPr/>
              </p:nvSpPr>
              <p:spPr>
                <a:xfrm>
                  <a:off x="35" y="75"/>
                  <a:ext cx="62" cy="300"/>
                </a:xfrm>
                <a:prstGeom prst="roundRect">
                  <a:avLst>
                    <a:gd name="adj" fmla="val 50000"/>
                  </a:avLst>
                </a:prstGeom>
                <a:gradFill rotWithShape="1">
                  <a:gsLst>
                    <a:gs pos="0">
                      <a:srgbClr val="B2B2B2"/>
                    </a:gs>
                    <a:gs pos="50000">
                      <a:srgbClr val="EAEAEA"/>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34" name="组合 20"/>
              <p:cNvGrpSpPr/>
              <p:nvPr/>
            </p:nvGrpSpPr>
            <p:grpSpPr>
              <a:xfrm>
                <a:off x="0" y="0"/>
                <a:ext cx="130" cy="418"/>
                <a:chOff x="0" y="0"/>
                <a:chExt cx="130" cy="418"/>
              </a:xfrm>
            </p:grpSpPr>
            <p:sp>
              <p:nvSpPr>
                <p:cNvPr id="17435" name="椭圆 21"/>
                <p:cNvSpPr/>
                <p:nvPr/>
              </p:nvSpPr>
              <p:spPr>
                <a:xfrm>
                  <a:off x="0" y="2"/>
                  <a:ext cx="126" cy="121"/>
                </a:xfrm>
                <a:prstGeom prst="ellipse">
                  <a:avLst/>
                </a:prstGeom>
                <a:solidFill>
                  <a:srgbClr val="000000">
                    <a:alpha val="20000"/>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6" name="椭圆 22"/>
                <p:cNvSpPr/>
                <p:nvPr/>
              </p:nvSpPr>
              <p:spPr>
                <a:xfrm>
                  <a:off x="4" y="301"/>
                  <a:ext cx="126" cy="120"/>
                </a:xfrm>
                <a:prstGeom prst="ellipse">
                  <a:avLst/>
                </a:prstGeom>
                <a:solidFill>
                  <a:srgbClr val="000000">
                    <a:alpha val="29802"/>
                  </a:srgbClr>
                </a:solidFill>
                <a:ln w="38100" cap="flat" cmpd="sng">
                  <a:solidFill>
                    <a:srgbClr val="DDDDDD"/>
                  </a:solidFill>
                  <a:prstDash val="solid"/>
                  <a:round/>
                  <a:headEnd type="none" w="med" len="med"/>
                  <a:tailEnd type="none" w="med" len="med"/>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7437" name="自选图形 23"/>
                <p:cNvSpPr/>
                <p:nvPr/>
              </p:nvSpPr>
              <p:spPr>
                <a:xfrm>
                  <a:off x="36" y="75"/>
                  <a:ext cx="62" cy="300"/>
                </a:xfrm>
                <a:prstGeom prst="roundRect">
                  <a:avLst>
                    <a:gd name="adj" fmla="val 50000"/>
                  </a:avLst>
                </a:prstGeom>
                <a:gradFill rotWithShape="1">
                  <a:gsLst>
                    <a:gs pos="0">
                      <a:srgbClr val="B2B2B2"/>
                    </a:gs>
                    <a:gs pos="50000">
                      <a:srgbClr val="FFFFFF"/>
                    </a:gs>
                    <a:gs pos="100000">
                      <a:srgbClr val="B2B2B2"/>
                    </a:gs>
                  </a:gsLst>
                  <a:lin ang="5400000" scaled="1"/>
                  <a:tileRect/>
                </a:gradFill>
                <a:ln w="9525">
                  <a:noFill/>
                </a:ln>
              </p:spPr>
              <p:txBody>
                <a:bodyPr rot="10800000" vert="eaVert" wrap="none" anchor="ctr"/>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grpSp>
      <p:sp>
        <p:nvSpPr>
          <p:cNvPr id="37" name="直线 26"/>
          <p:cNvSpPr>
            <a:spLocks noChangeShapeType="1"/>
          </p:cNvSpPr>
          <p:nvPr/>
        </p:nvSpPr>
        <p:spPr bwMode="auto">
          <a:xfrm>
            <a:off x="2593975" y="1637030"/>
            <a:ext cx="758634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sp>
        <p:nvSpPr>
          <p:cNvPr id="11" name="直线 26"/>
          <p:cNvSpPr>
            <a:spLocks noChangeShapeType="1"/>
          </p:cNvSpPr>
          <p:nvPr/>
        </p:nvSpPr>
        <p:spPr bwMode="auto">
          <a:xfrm>
            <a:off x="2686685" y="6031865"/>
            <a:ext cx="7615555" cy="635"/>
          </a:xfrm>
          <a:prstGeom prst="line">
            <a:avLst/>
          </a:prstGeom>
          <a:noFill/>
          <a:ln w="9525">
            <a:solidFill>
              <a:schemeClr val="tx1"/>
            </a:solidFill>
            <a:prstDash val="lgDash"/>
            <a:round/>
          </a:ln>
          <a:extLst>
            <a:ext uri="{909E8E84-426E-40DD-AFC4-6F175D3DCCD1}">
              <a14:hiddenFill xmlns:a14="http://schemas.microsoft.com/office/drawing/2010/main">
                <a:noFill/>
              </a14:hiddenFill>
            </a:ext>
          </a:ex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A50021"/>
              </a:solidFill>
              <a:effectLst/>
              <a:uLnTx/>
              <a:uFillTx/>
              <a:latin typeface="+mn-lt"/>
              <a:ea typeface="+mn-ea"/>
              <a:cs typeface="+mn-ea"/>
              <a:sym typeface="+mn-lt"/>
            </a:endParaRPr>
          </a:p>
        </p:txBody>
      </p:sp>
      <p:sp>
        <p:nvSpPr>
          <p:cNvPr id="12" name="矩形 11"/>
          <p:cNvSpPr/>
          <p:nvPr/>
        </p:nvSpPr>
        <p:spPr>
          <a:xfrm>
            <a:off x="4162318" y="1092634"/>
            <a:ext cx="1714500" cy="460375"/>
          </a:xfrm>
          <a:prstGeom prst="rect">
            <a:avLst/>
          </a:prstGeom>
        </p:spPr>
        <p:txBody>
          <a:bodyPr wrap="none">
            <a:spAutoFit/>
          </a:bodyPr>
          <a:p>
            <a:r>
              <a:rPr lang="en-US" altLang="zh-CN" b="1" dirty="0">
                <a:solidFill>
                  <a:srgbClr val="FF0000"/>
                </a:solidFill>
                <a:latin typeface="+mn-ea"/>
              </a:rPr>
              <a:t>4.</a:t>
            </a:r>
            <a:r>
              <a:rPr lang="zh-CN" altLang="en-US" b="1" dirty="0">
                <a:solidFill>
                  <a:srgbClr val="FF0000"/>
                </a:solidFill>
                <a:latin typeface="+mn-ea"/>
              </a:rPr>
              <a:t>海峡公司</a:t>
            </a:r>
            <a:endParaRPr lang="zh-CN" altLang="en-US" b="1" dirty="0">
              <a:solidFill>
                <a:srgbClr val="FF0000"/>
              </a:solidFill>
              <a:latin typeface="+mn-ea"/>
            </a:endParaRPr>
          </a:p>
        </p:txBody>
      </p:sp>
      <p:sp>
        <p:nvSpPr>
          <p:cNvPr id="44057" name="自选图形 3"/>
          <p:cNvSpPr/>
          <p:nvPr/>
        </p:nvSpPr>
        <p:spPr>
          <a:xfrm>
            <a:off x="2472055" y="1512570"/>
            <a:ext cx="8163560" cy="4577715"/>
          </a:xfrm>
          <a:prstGeom prst="roundRect">
            <a:avLst>
              <a:gd name="adj" fmla="val 2454"/>
            </a:avLst>
          </a:prstGeom>
          <a:noFill/>
          <a:ln w="28575">
            <a:noFill/>
          </a:ln>
        </p:spPr>
        <p:txBody>
          <a:bodyPr wrap="none" anchor="ctr"/>
          <a:p>
            <a:pPr algn="l">
              <a:lnSpc>
                <a:spcPct val="150000"/>
              </a:lnSpc>
            </a:pPr>
            <a:r>
              <a:rPr lang="en-US" altLang="zh-CN" sz="1400">
                <a:latin typeface="微软雅黑" panose="020B0503020204020204" pitchFamily="34" charset="-122"/>
                <a:ea typeface="微软雅黑" panose="020B0503020204020204" pitchFamily="34" charset="-122"/>
                <a:sym typeface="Arial" panose="020B0604020202020204" pitchFamily="34" charset="0"/>
              </a:rPr>
              <a:t>1</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a:t>
            </a:r>
            <a:r>
              <a:rPr lang="en-US" altLang="en-US" sz="1400">
                <a:latin typeface="微软雅黑" panose="020B0503020204020204" pitchFamily="34" charset="-122"/>
                <a:ea typeface="微软雅黑" panose="020B0503020204020204" pitchFamily="34" charset="-122"/>
                <a:sym typeface="Arial" panose="020B0604020202020204" pitchFamily="34" charset="0"/>
              </a:rPr>
              <a:t>中建海峡安〔2014〕55号-关于印发《中建海峡建设发展有限公司</a:t>
            </a:r>
            <a:r>
              <a:rPr lang="en-US" altLang="en-US" sz="1400" err="1">
                <a:latin typeface="微软雅黑" panose="020B0503020204020204" pitchFamily="34" charset="-122"/>
                <a:ea typeface="微软雅黑" panose="020B0503020204020204" pitchFamily="34" charset="-122"/>
                <a:sym typeface="Arial" panose="020B0604020202020204" pitchFamily="34" charset="0"/>
              </a:rPr>
              <a:t>关于实施安全生产</a:t>
            </a:r>
            <a:endParaRPr lang="en-US" altLang="en-US" sz="1400" err="1">
              <a:latin typeface="微软雅黑" panose="020B0503020204020204" pitchFamily="34" charset="-122"/>
              <a:ea typeface="微软雅黑" panose="020B0503020204020204" pitchFamily="34" charset="-122"/>
              <a:sym typeface="Arial" panose="020B0604020202020204" pitchFamily="34" charset="0"/>
            </a:endParaRPr>
          </a:p>
          <a:p>
            <a:pPr algn="l">
              <a:lnSpc>
                <a:spcPct val="150000"/>
              </a:lnSpc>
            </a:pPr>
            <a:r>
              <a:rPr lang="en-US" altLang="en-US" sz="1400" err="1">
                <a:solidFill>
                  <a:srgbClr val="FF0000"/>
                </a:solidFill>
                <a:latin typeface="微软雅黑" panose="020B0503020204020204" pitchFamily="34" charset="-122"/>
                <a:ea typeface="微软雅黑" panose="020B0503020204020204" pitchFamily="34" charset="-122"/>
                <a:sym typeface="Arial" panose="020B0604020202020204" pitchFamily="34" charset="0"/>
              </a:rPr>
              <a:t>事故问责和处罚</a:t>
            </a:r>
            <a:r>
              <a:rPr lang="en-US" altLang="en-US" sz="1400" err="1">
                <a:latin typeface="微软雅黑" panose="020B0503020204020204" pitchFamily="34" charset="-122"/>
                <a:ea typeface="微软雅黑" panose="020B0503020204020204" pitchFamily="34" charset="-122"/>
                <a:sym typeface="Arial" panose="020B0604020202020204" pitchFamily="34" charset="0"/>
              </a:rPr>
              <a:t>规定（暂行）》的通知</a:t>
            </a:r>
            <a:endParaRPr lang="en-US" altLang="en-US" sz="1400">
              <a:latin typeface="微软雅黑" panose="020B0503020204020204" pitchFamily="34" charset="-122"/>
              <a:ea typeface="微软雅黑" panose="020B0503020204020204" pitchFamily="34" charset="-122"/>
              <a:sym typeface="Arial" panose="020B0604020202020204" pitchFamily="34" charset="0"/>
            </a:endParaRPr>
          </a:p>
          <a:p>
            <a:pPr algn="l">
              <a:lnSpc>
                <a:spcPct val="150000"/>
              </a:lnSpc>
            </a:pPr>
            <a:r>
              <a:rPr lang="en-US" altLang="zh-CN" sz="1400">
                <a:latin typeface="微软雅黑" panose="020B0503020204020204" pitchFamily="34" charset="-122"/>
                <a:ea typeface="微软雅黑" panose="020B0503020204020204" pitchFamily="34" charset="-122"/>
                <a:sym typeface="Arial" panose="020B0604020202020204" pitchFamily="34" charset="0"/>
              </a:rPr>
              <a:t>2</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a:t>
            </a:r>
            <a:r>
              <a:rPr lang="en-US" altLang="en-US" sz="1400">
                <a:latin typeface="微软雅黑" panose="020B0503020204020204" pitchFamily="34" charset="-122"/>
                <a:ea typeface="微软雅黑" panose="020B0503020204020204" pitchFamily="34" charset="-122"/>
                <a:sym typeface="Arial" panose="020B0604020202020204" pitchFamily="34" charset="0"/>
              </a:rPr>
              <a:t>中建海峡安〔2014〕214号-关于印发《中建海峡建设发展有限公司</a:t>
            </a:r>
            <a:r>
              <a:rPr lang="en-US" altLang="en-US" sz="1400" err="1">
                <a:latin typeface="微软雅黑" panose="020B0503020204020204" pitchFamily="34" charset="-122"/>
                <a:ea typeface="微软雅黑" panose="020B0503020204020204" pitchFamily="34" charset="-122"/>
                <a:sym typeface="Arial" panose="020B0604020202020204" pitchFamily="34" charset="0"/>
              </a:rPr>
              <a:t>项目安全生产</a:t>
            </a:r>
            <a:endParaRPr lang="en-US" altLang="en-US" sz="1400" err="1">
              <a:latin typeface="微软雅黑" panose="020B0503020204020204" pitchFamily="34" charset="-122"/>
              <a:ea typeface="微软雅黑" panose="020B0503020204020204" pitchFamily="34" charset="-122"/>
              <a:sym typeface="Arial" panose="020B0604020202020204" pitchFamily="34" charset="0"/>
            </a:endParaRPr>
          </a:p>
          <a:p>
            <a:pPr algn="l">
              <a:lnSpc>
                <a:spcPct val="150000"/>
              </a:lnSpc>
            </a:pPr>
            <a:r>
              <a:rPr lang="en-US" altLang="en-US" sz="1400" err="1">
                <a:solidFill>
                  <a:srgbClr val="FF0000"/>
                </a:solidFill>
                <a:latin typeface="微软雅黑" panose="020B0503020204020204" pitchFamily="34" charset="-122"/>
                <a:ea typeface="微软雅黑" panose="020B0503020204020204" pitchFamily="34" charset="-122"/>
                <a:sym typeface="Arial" panose="020B0604020202020204" pitchFamily="34" charset="0"/>
              </a:rPr>
              <a:t>管理奖罚</a:t>
            </a:r>
            <a:r>
              <a:rPr lang="en-US" altLang="en-US" sz="1400" err="1">
                <a:latin typeface="微软雅黑" panose="020B0503020204020204" pitchFamily="34" charset="-122"/>
                <a:ea typeface="微软雅黑" panose="020B0503020204020204" pitchFamily="34" charset="-122"/>
                <a:sym typeface="Arial" panose="020B0604020202020204" pitchFamily="34" charset="0"/>
              </a:rPr>
              <a:t>规定（暂行）》的通知</a:t>
            </a:r>
            <a:endParaRPr lang="en-US" altLang="en-US" sz="1400">
              <a:latin typeface="微软雅黑" panose="020B0503020204020204" pitchFamily="34" charset="-122"/>
              <a:ea typeface="微软雅黑" panose="020B0503020204020204" pitchFamily="34" charset="-122"/>
              <a:sym typeface="Arial" panose="020B0604020202020204" pitchFamily="34" charset="0"/>
            </a:endParaRPr>
          </a:p>
          <a:p>
            <a:pPr algn="l">
              <a:lnSpc>
                <a:spcPct val="150000"/>
              </a:lnSpc>
            </a:pPr>
            <a:r>
              <a:rPr lang="en-US" altLang="en-US" sz="1400">
                <a:latin typeface="微软雅黑" panose="020B0503020204020204" pitchFamily="34" charset="-122"/>
                <a:ea typeface="微软雅黑" panose="020B0503020204020204" pitchFamily="34" charset="-122"/>
                <a:sym typeface="Arial" panose="020B0604020202020204" pitchFamily="34" charset="0"/>
              </a:rPr>
              <a:t>3</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、中建海峡安〔2014〕244号-关于开展中建海峡建设发展有限公司安全生产</a:t>
            </a:r>
            <a:r>
              <a:rPr lang="zh-CN" altLang="en-US" sz="14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“知责、履责”</a:t>
            </a:r>
            <a:endParaRPr lang="zh-CN" altLang="en-US" sz="140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algn="l">
              <a:lnSpc>
                <a:spcPct val="150000"/>
              </a:lnSpc>
            </a:pPr>
            <a:r>
              <a:rPr lang="zh-CN" altLang="en-US" sz="1400" dirty="0">
                <a:latin typeface="微软雅黑" panose="020B0503020204020204" pitchFamily="34" charset="-122"/>
                <a:ea typeface="微软雅黑" panose="020B0503020204020204" pitchFamily="34" charset="-122"/>
                <a:sym typeface="Arial" panose="020B0604020202020204" pitchFamily="34" charset="0"/>
              </a:rPr>
              <a:t>活动的通知</a:t>
            </a:r>
            <a:endParaRPr lang="zh-CN" altLang="en-US" sz="1400" dirty="0">
              <a:latin typeface="微软雅黑" panose="020B0503020204020204" pitchFamily="34" charset="-122"/>
              <a:ea typeface="微软雅黑" panose="020B0503020204020204" pitchFamily="34" charset="-122"/>
              <a:sym typeface="Arial" panose="020B0604020202020204" pitchFamily="34" charset="0"/>
            </a:endParaRPr>
          </a:p>
          <a:p>
            <a:pPr algn="l">
              <a:lnSpc>
                <a:spcPct val="150000"/>
              </a:lnSpc>
            </a:pPr>
            <a:r>
              <a:rPr lang="en-US" altLang="zh-CN" sz="1400">
                <a:latin typeface="微软雅黑" panose="020B0503020204020204" pitchFamily="34" charset="-122"/>
                <a:ea typeface="微软雅黑" panose="020B0503020204020204" pitchFamily="34" charset="-122"/>
                <a:sym typeface="Arial" panose="020B0604020202020204" pitchFamily="34" charset="0"/>
              </a:rPr>
              <a:t>4</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、海峡安〔2016〕11号-关于进一步实施项目安全生产</a:t>
            </a:r>
            <a:r>
              <a:rPr lang="zh-CN" altLang="en-US" sz="14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周检、周报</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制度的通知</a:t>
            </a:r>
            <a:endParaRPr lang="zh-CN" altLang="en-US" sz="1400" dirty="0">
              <a:latin typeface="微软雅黑" panose="020B0503020204020204" pitchFamily="34" charset="-122"/>
              <a:ea typeface="微软雅黑" panose="020B0503020204020204" pitchFamily="34" charset="-122"/>
              <a:sym typeface="Arial" panose="020B0604020202020204" pitchFamily="34" charset="0"/>
            </a:endParaRPr>
          </a:p>
          <a:p>
            <a:pPr algn="l">
              <a:lnSpc>
                <a:spcPct val="150000"/>
              </a:lnSpc>
            </a:pPr>
            <a:r>
              <a:rPr lang="en-US" altLang="zh-CN" sz="1400">
                <a:latin typeface="微软雅黑" panose="020B0503020204020204" pitchFamily="34" charset="-122"/>
                <a:ea typeface="微软雅黑" panose="020B0503020204020204" pitchFamily="34" charset="-122"/>
                <a:sym typeface="Arial" panose="020B0604020202020204" pitchFamily="34" charset="0"/>
              </a:rPr>
              <a:t>5</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、中建海峡安</a:t>
            </a:r>
            <a:r>
              <a:rPr lang="en-US" altLang="zh-CN" sz="1400">
                <a:latin typeface="微软雅黑" panose="020B0503020204020204" pitchFamily="34" charset="-122"/>
                <a:ea typeface="微软雅黑" panose="020B0503020204020204" pitchFamily="34" charset="-122"/>
                <a:sym typeface="Arial" panose="020B0604020202020204" pitchFamily="34" charset="0"/>
              </a:rPr>
              <a:t>〔2018〕65</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号</a:t>
            </a:r>
            <a:r>
              <a:rPr lang="en-US" altLang="zh-CN" sz="1400">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关于印发</a:t>
            </a:r>
            <a:r>
              <a:rPr lang="en-US" altLang="zh-CN" sz="1400">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中建海峡</a:t>
            </a:r>
            <a:r>
              <a:rPr lang="zh-CN" altLang="en-US" sz="1400" dirty="0">
                <a:solidFill>
                  <a:srgbClr val="CC0000"/>
                </a:solidFill>
                <a:latin typeface="微软雅黑" panose="020B0503020204020204" pitchFamily="34" charset="-122"/>
                <a:ea typeface="微软雅黑" panose="020B0503020204020204" pitchFamily="34" charset="-122"/>
                <a:sym typeface="Arial" panose="020B0604020202020204" pitchFamily="34" charset="0"/>
              </a:rPr>
              <a:t>“行为安全之星”</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活动实施方案</a:t>
            </a:r>
            <a:r>
              <a:rPr lang="en-US" altLang="zh-CN" sz="1400">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的通知</a:t>
            </a:r>
            <a:endParaRPr lang="zh-CN" altLang="en-US" sz="1400" dirty="0">
              <a:latin typeface="微软雅黑" panose="020B0503020204020204" pitchFamily="34" charset="-122"/>
              <a:ea typeface="微软雅黑" panose="020B0503020204020204" pitchFamily="34" charset="-122"/>
              <a:sym typeface="Arial" panose="020B0604020202020204" pitchFamily="34" charset="0"/>
            </a:endParaRPr>
          </a:p>
          <a:p>
            <a:pPr algn="l">
              <a:lnSpc>
                <a:spcPct val="150000"/>
              </a:lnSpc>
            </a:pP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、中建海峡安〔2020〕12号-关于印发《中建海峡建设发展有限公司</a:t>
            </a:r>
            <a:r>
              <a:rPr lang="zh-CN" altLang="en-US"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安全生产责任清单</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》的通知</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algn="l">
              <a:lnSpc>
                <a:spcPct val="150000"/>
              </a:lnSpc>
            </a:pP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、中建海峡安〔2020〕15号-关于印发中建海峡</a:t>
            </a:r>
            <a:r>
              <a:rPr lang="zh-CN" altLang="en-US"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安全生产集中整治</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实施方案的通知</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algn="l">
              <a:lnSpc>
                <a:spcPct val="150000"/>
              </a:lnSpc>
            </a:pP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8</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、中建海峡安〔2020〕293号-关于印发《中建海峡</a:t>
            </a:r>
            <a:r>
              <a:rPr lang="zh-CN" altLang="en-US"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安全生产专项整治三年行动</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实施方案》的通知</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algn="l">
              <a:lnSpc>
                <a:spcPct val="150000"/>
              </a:lnSpc>
            </a:pP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中建海峡安</a:t>
            </a:r>
            <a:r>
              <a:rPr lang="en-US" altLang="zh-CN" sz="1400">
                <a:latin typeface="微软雅黑" panose="020B0503020204020204" pitchFamily="34" charset="-122"/>
                <a:ea typeface="微软雅黑" panose="020B0503020204020204" pitchFamily="34" charset="-122"/>
                <a:sym typeface="Arial" panose="020B0604020202020204" pitchFamily="34" charset="0"/>
              </a:rPr>
              <a:t>〔2020〕424</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号</a:t>
            </a:r>
            <a:r>
              <a:rPr lang="en-US" altLang="zh-CN" sz="1400">
                <a:latin typeface="微软雅黑" panose="020B0503020204020204" pitchFamily="34" charset="-122"/>
                <a:ea typeface="微软雅黑" panose="020B0503020204020204" pitchFamily="34" charset="-122"/>
                <a:sym typeface="Arial" panose="020B0604020202020204" pitchFamily="34" charset="0"/>
              </a:rPr>
              <a:t>-</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关于印发《中建海峡</a:t>
            </a:r>
            <a:r>
              <a:rPr lang="en-US" altLang="zh-CN"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安全生产管理规定</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（2020版）》的通知</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pPr algn="l">
              <a:lnSpc>
                <a:spcPct val="150000"/>
              </a:lnSpc>
            </a:pP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、中建海峡安【2020】427号中建海峡建设发展有限公司</a:t>
            </a:r>
            <a:r>
              <a:rPr lang="zh-CN" altLang="en-US"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安全生产责任制</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管理办法（2020）</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61975" y="2082736"/>
            <a:ext cx="11225832" cy="4399915"/>
          </a:xfrm>
          <a:prstGeom prst="rect">
            <a:avLst/>
          </a:prstGeom>
        </p:spPr>
        <p:txBody>
          <a:bodyPr wrap="square">
            <a:spAutoFit/>
          </a:bodyPr>
          <a:lstStyle/>
          <a:p>
            <a:pPr eaLnBrk="0" hangingPunct="0">
              <a:lnSpc>
                <a:spcPct val="200000"/>
              </a:lnSpc>
            </a:pPr>
            <a:r>
              <a:rPr lang="zh-CN" altLang="en-US" sz="2000" dirty="0">
                <a:solidFill>
                  <a:srgbClr val="358CC1"/>
                </a:solidFill>
                <a:latin typeface="宋体" panose="02010600030101010101" pitchFamily="2" charset="-122"/>
                <a:sym typeface="Arial" panose="020B0604020202020204" pitchFamily="34" charset="0"/>
              </a:rPr>
              <a:t>★ </a:t>
            </a:r>
            <a:r>
              <a:rPr lang="zh-CN" altLang="en-US" sz="2000" dirty="0">
                <a:solidFill>
                  <a:srgbClr val="030100"/>
                </a:solidFill>
                <a:ea typeface="微软雅黑" panose="020B0503020204020204" pitchFamily="34" charset="-122"/>
                <a:sym typeface="Arial" panose="020B0604020202020204" pitchFamily="34" charset="0"/>
              </a:rPr>
              <a:t>企业负责人：是指企业的法定代表人、总经理、主管质量安全和生产工作的副总经理、总工程师和副总工程师。</a:t>
            </a:r>
            <a:endParaRPr lang="zh-CN" altLang="en-US" sz="2000" dirty="0">
              <a:solidFill>
                <a:srgbClr val="030100"/>
              </a:solidFill>
              <a:latin typeface="Arial" panose="020B0604020202020204" pitchFamily="34" charset="0"/>
              <a:ea typeface="微软雅黑" panose="020B0503020204020204" pitchFamily="34" charset="-122"/>
              <a:sym typeface="Arial" panose="020B0604020202020204" pitchFamily="34" charset="0"/>
            </a:endParaRPr>
          </a:p>
          <a:p>
            <a:pPr eaLnBrk="0" hangingPunct="0">
              <a:lnSpc>
                <a:spcPct val="200000"/>
              </a:lnSpc>
            </a:pPr>
            <a:r>
              <a:rPr lang="zh-CN" altLang="en-US" sz="2000" dirty="0">
                <a:solidFill>
                  <a:srgbClr val="030100"/>
                </a:solidFill>
                <a:ea typeface="微软雅黑" panose="020B0503020204020204" pitchFamily="34" charset="-122"/>
                <a:sym typeface="Arial" panose="020B0604020202020204" pitchFamily="34" charset="0"/>
              </a:rPr>
              <a:t>       企业负责人现场带班检查时间每月应不少于工作日</a:t>
            </a:r>
            <a:r>
              <a:rPr lang="zh-CN" altLang="en-US" sz="2000" dirty="0">
                <a:solidFill>
                  <a:srgbClr val="030100"/>
                </a:solidFill>
                <a:ea typeface="微软雅黑" panose="020B0503020204020204" pitchFamily="34" charset="-122"/>
                <a:sym typeface="微软雅黑" panose="020B0503020204020204" pitchFamily="34" charset="-122"/>
              </a:rPr>
              <a:t>的 25％。进行现场带班检查时，应填写《企业负责人施工现场带班检查记录》，并分别在企业和工程项目存档备查。</a:t>
            </a:r>
            <a:endParaRPr lang="zh-CN" altLang="en-US" sz="2000" dirty="0">
              <a:solidFill>
                <a:srgbClr val="030100"/>
              </a:solidFill>
              <a:latin typeface="Arial" panose="020B0604020202020204" pitchFamily="34" charset="0"/>
              <a:ea typeface="微软雅黑" panose="020B0503020204020204" pitchFamily="34" charset="-122"/>
              <a:sym typeface="微软雅黑" panose="020B0503020204020204" pitchFamily="34" charset="-122"/>
            </a:endParaRPr>
          </a:p>
          <a:p>
            <a:pPr eaLnBrk="0" hangingPunct="0">
              <a:lnSpc>
                <a:spcPct val="200000"/>
              </a:lnSpc>
            </a:pPr>
            <a:r>
              <a:rPr lang="zh-CN" altLang="en-US" sz="2000" dirty="0">
                <a:solidFill>
                  <a:srgbClr val="358CC1"/>
                </a:solidFill>
                <a:latin typeface="宋体" panose="02010600030101010101" pitchFamily="2" charset="-122"/>
                <a:sym typeface="+mn-ea"/>
              </a:rPr>
              <a:t>★ </a:t>
            </a:r>
            <a:r>
              <a:rPr lang="zh-CN" altLang="en-US" sz="2000" b="1" dirty="0">
                <a:solidFill>
                  <a:srgbClr val="FF0000"/>
                </a:solidFill>
                <a:ea typeface="微软雅黑" panose="020B0503020204020204" pitchFamily="34" charset="-122"/>
                <a:sym typeface="+mn-ea"/>
              </a:rPr>
              <a:t>项目负责人</a:t>
            </a:r>
            <a:r>
              <a:rPr lang="zh-CN" altLang="en-US" sz="2000" dirty="0">
                <a:solidFill>
                  <a:srgbClr val="358CC1"/>
                </a:solidFill>
                <a:ea typeface="微软雅黑" panose="020B0503020204020204" pitchFamily="34" charset="-122"/>
                <a:sym typeface="+mn-ea"/>
              </a:rPr>
              <a:t>：</a:t>
            </a:r>
            <a:r>
              <a:rPr lang="zh-CN" altLang="en-US" sz="2000" dirty="0">
                <a:solidFill>
                  <a:srgbClr val="030100"/>
                </a:solidFill>
                <a:ea typeface="微软雅黑" panose="020B0503020204020204" pitchFamily="34" charset="-122"/>
                <a:sym typeface="+mn-ea"/>
              </a:rPr>
              <a:t>是指工程项目的项目经理或项目执行经理。</a:t>
            </a:r>
            <a:endParaRPr lang="zh-CN" altLang="en-US" sz="2000" dirty="0">
              <a:solidFill>
                <a:srgbClr val="030100"/>
              </a:solidFill>
              <a:latin typeface="Arial" panose="020B0604020202020204" pitchFamily="34" charset="0"/>
              <a:ea typeface="微软雅黑" panose="020B0503020204020204" pitchFamily="34" charset="-122"/>
            </a:endParaRPr>
          </a:p>
          <a:p>
            <a:pPr eaLnBrk="0" hangingPunct="0">
              <a:lnSpc>
                <a:spcPct val="200000"/>
              </a:lnSpc>
            </a:pPr>
            <a:r>
              <a:rPr lang="zh-CN" altLang="en-US" sz="2000" dirty="0">
                <a:solidFill>
                  <a:srgbClr val="030100"/>
                </a:solidFill>
                <a:ea typeface="微软雅黑" panose="020B0503020204020204" pitchFamily="34" charset="-122"/>
                <a:sym typeface="+mn-ea"/>
              </a:rPr>
              <a:t>       </a:t>
            </a:r>
            <a:r>
              <a:rPr lang="zh-CN" altLang="en-US" sz="2000" b="1" dirty="0">
                <a:solidFill>
                  <a:srgbClr val="FF0000"/>
                </a:solidFill>
                <a:ea typeface="微软雅黑" panose="020B0503020204020204" pitchFamily="34" charset="-122"/>
                <a:sym typeface="+mn-ea"/>
              </a:rPr>
              <a:t>项目负责人</a:t>
            </a:r>
            <a:r>
              <a:rPr lang="zh-CN" altLang="en-US" sz="2000" dirty="0">
                <a:solidFill>
                  <a:srgbClr val="030100"/>
                </a:solidFill>
                <a:ea typeface="微软雅黑" panose="020B0503020204020204" pitchFamily="34" charset="-122"/>
                <a:sym typeface="+mn-ea"/>
              </a:rPr>
              <a:t>每月现场带班生产的时间不得少于</a:t>
            </a:r>
            <a:r>
              <a:rPr lang="zh-CN" altLang="en-US" sz="2000" b="1" dirty="0">
                <a:solidFill>
                  <a:srgbClr val="FF0000"/>
                </a:solidFill>
                <a:ea typeface="微软雅黑" panose="020B0503020204020204" pitchFamily="34" charset="-122"/>
                <a:sym typeface="+mn-ea"/>
              </a:rPr>
              <a:t>本月施工时间的 80％</a:t>
            </a:r>
            <a:r>
              <a:rPr lang="zh-CN" altLang="en-US" sz="2000" dirty="0">
                <a:solidFill>
                  <a:srgbClr val="FF0000"/>
                </a:solidFill>
                <a:ea typeface="微软雅黑" panose="020B0503020204020204" pitchFamily="34" charset="-122"/>
                <a:sym typeface="+mn-ea"/>
              </a:rPr>
              <a:t>。</a:t>
            </a:r>
            <a:r>
              <a:rPr lang="zh-CN" altLang="en-US" sz="2000" dirty="0">
                <a:solidFill>
                  <a:srgbClr val="030100"/>
                </a:solidFill>
                <a:ea typeface="微软雅黑" panose="020B0503020204020204" pitchFamily="34" charset="-122"/>
                <a:sym typeface="+mn-ea"/>
              </a:rPr>
              <a:t>现场带班生产时，应认真填写《项目负责人施工现场带班生产记录》，并存档备查。</a:t>
            </a:r>
            <a:endParaRPr lang="zh-CN" altLang="en-US" sz="2000" b="1" dirty="0">
              <a:solidFill>
                <a:srgbClr val="030100"/>
              </a:solidFill>
              <a:latin typeface="+mn-ea"/>
              <a:ea typeface="微软雅黑" panose="020B0503020204020204" pitchFamily="34" charset="-122"/>
              <a:sym typeface="+mn-ea"/>
            </a:endParaRPr>
          </a:p>
        </p:txBody>
      </p:sp>
      <p:sp>
        <p:nvSpPr>
          <p:cNvPr id="4" name="矩形 3"/>
          <p:cNvSpPr/>
          <p:nvPr/>
        </p:nvSpPr>
        <p:spPr>
          <a:xfrm>
            <a:off x="594888" y="800534"/>
            <a:ext cx="10160000" cy="1198880"/>
          </a:xfrm>
          <a:prstGeom prst="rect">
            <a:avLst/>
          </a:prstGeom>
        </p:spPr>
        <p:txBody>
          <a:bodyPr wrap="none">
            <a:spAutoFit/>
          </a:bodyPr>
          <a:lstStyle/>
          <a:p>
            <a:pPr algn="l">
              <a:lnSpc>
                <a:spcPct val="150000"/>
              </a:lnSpc>
            </a:pPr>
            <a:r>
              <a:rPr lang="zh-CN" altLang="en-US" dirty="0">
                <a:solidFill>
                  <a:srgbClr val="358CC1"/>
                </a:solidFill>
                <a:ea typeface="微软雅黑" panose="020B0503020204020204" pitchFamily="34" charset="-122"/>
              </a:rPr>
              <a:t>1.</a:t>
            </a:r>
            <a:r>
              <a:rPr lang="zh-CN" altLang="en-US" dirty="0">
                <a:solidFill>
                  <a:srgbClr val="358CC1"/>
                </a:solidFill>
                <a:ea typeface="微软雅黑" panose="020B0503020204020204" pitchFamily="34" charset="-122"/>
                <a:sym typeface="Arial" panose="020B0604020202020204" pitchFamily="34" charset="0"/>
              </a:rPr>
              <a:t>建七安[2012]278 号转发中建股份关于《中国建筑系统企业负责人及项目</a:t>
            </a:r>
            <a:endParaRPr lang="zh-CN" altLang="en-US" dirty="0">
              <a:solidFill>
                <a:srgbClr val="358CC1"/>
              </a:solidFill>
              <a:ea typeface="微软雅黑" panose="020B0503020204020204" pitchFamily="34" charset="-122"/>
              <a:sym typeface="Arial" panose="020B0604020202020204" pitchFamily="34" charset="0"/>
            </a:endParaRPr>
          </a:p>
          <a:p>
            <a:pPr algn="l">
              <a:lnSpc>
                <a:spcPct val="150000"/>
              </a:lnSpc>
            </a:pPr>
            <a:r>
              <a:rPr lang="zh-CN" altLang="en-US" dirty="0">
                <a:solidFill>
                  <a:srgbClr val="358CC1"/>
                </a:solidFill>
                <a:ea typeface="微软雅黑" panose="020B0503020204020204" pitchFamily="34" charset="-122"/>
                <a:sym typeface="Arial" panose="020B0604020202020204" pitchFamily="34" charset="0"/>
              </a:rPr>
              <a:t>负责人施工现场带班暂行办法》的通知</a:t>
            </a:r>
            <a:endParaRPr lang="zh-CN" altLang="en-US" dirty="0">
              <a:solidFill>
                <a:srgbClr val="FF0000"/>
              </a:solidFill>
            </a:endParaRPr>
          </a:p>
        </p:txBody>
      </p:sp>
    </p:spTree>
  </p:cSld>
  <p:clrMapOvr>
    <a:masterClrMapping/>
  </p:clrMapOvr>
  <p:transition spd="slow" advTm="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486410" y="1506791"/>
            <a:ext cx="11225832" cy="4276725"/>
          </a:xfrm>
          <a:prstGeom prst="rect">
            <a:avLst/>
          </a:prstGeom>
        </p:spPr>
        <p:txBody>
          <a:bodyPr wrap="square">
            <a:spAutoFit/>
          </a:bodyPr>
          <a:lstStyle/>
          <a:p>
            <a:pPr indent="457200" eaLnBrk="0" hangingPunct="0">
              <a:lnSpc>
                <a:spcPct val="170000"/>
              </a:lnSpc>
            </a:pPr>
            <a:r>
              <a:rPr lang="en-US" altLang="zh-CN" sz="2000">
                <a:solidFill>
                  <a:srgbClr val="030100"/>
                </a:solidFill>
                <a:ea typeface="微软雅黑" panose="020B0503020204020204" pitchFamily="34" charset="-122"/>
                <a:sym typeface="Arial" panose="020B0604020202020204" pitchFamily="34" charset="0"/>
              </a:rPr>
              <a:t>1</a:t>
            </a:r>
            <a:r>
              <a:rPr lang="zh-CN" altLang="en-US" sz="2000" dirty="0">
                <a:solidFill>
                  <a:srgbClr val="030100"/>
                </a:solidFill>
                <a:ea typeface="微软雅黑" panose="020B0503020204020204" pitchFamily="34" charset="-122"/>
                <a:sym typeface="Arial" panose="020B0604020202020204" pitchFamily="34" charset="0"/>
              </a:rPr>
              <a:t>、适用范围：适用于局属各施工单位在施项目。</a:t>
            </a:r>
            <a:endParaRPr lang="zh-CN" altLang="en-US" sz="2000" dirty="0">
              <a:solidFill>
                <a:srgbClr val="030100"/>
              </a:solidFill>
              <a:latin typeface="Arial" panose="020B0604020202020204" pitchFamily="34" charset="0"/>
              <a:ea typeface="微软雅黑" panose="020B0503020204020204" pitchFamily="34" charset="-122"/>
              <a:sym typeface="Arial" panose="020B0604020202020204" pitchFamily="34" charset="0"/>
            </a:endParaRPr>
          </a:p>
          <a:p>
            <a:pPr indent="457200" eaLnBrk="0" hangingPunct="0">
              <a:lnSpc>
                <a:spcPct val="170000"/>
              </a:lnSpc>
            </a:pPr>
            <a:r>
              <a:rPr lang="en-US" altLang="zh-CN" sz="2000">
                <a:solidFill>
                  <a:srgbClr val="030100"/>
                </a:solidFill>
                <a:ea typeface="微软雅黑" panose="020B0503020204020204" pitchFamily="34" charset="-122"/>
                <a:sym typeface="Arial" panose="020B0604020202020204" pitchFamily="34" charset="0"/>
              </a:rPr>
              <a:t>2</a:t>
            </a:r>
            <a:r>
              <a:rPr lang="zh-CN" altLang="en-US" sz="2000" dirty="0">
                <a:solidFill>
                  <a:srgbClr val="030100"/>
                </a:solidFill>
                <a:ea typeface="微软雅黑" panose="020B0503020204020204" pitchFamily="34" charset="-122"/>
                <a:sym typeface="Arial" panose="020B0604020202020204" pitchFamily="34" charset="0"/>
              </a:rPr>
              <a:t>、值班人员：</a:t>
            </a:r>
            <a:r>
              <a:rPr lang="zh-CN" altLang="en-US" sz="2000" dirty="0">
                <a:solidFill>
                  <a:srgbClr val="FF0000"/>
                </a:solidFill>
                <a:ea typeface="微软雅黑" panose="020B0503020204020204" pitchFamily="34" charset="-122"/>
                <a:sym typeface="Arial" panose="020B0604020202020204" pitchFamily="34" charset="0"/>
              </a:rPr>
              <a:t>项目经理/项目执行经理、项目书记、项目副经理、项目总工程师、项目商务经理、项目安全总监、项目质量总监</a:t>
            </a:r>
            <a:r>
              <a:rPr lang="zh-CN" altLang="en-US" sz="2000" dirty="0">
                <a:solidFill>
                  <a:srgbClr val="030100"/>
                </a:solidFill>
                <a:ea typeface="微软雅黑" panose="020B0503020204020204" pitchFamily="34" charset="-122"/>
                <a:sym typeface="Arial" panose="020B0604020202020204" pitchFamily="34" charset="0"/>
              </a:rPr>
              <a:t>等。</a:t>
            </a:r>
            <a:endParaRPr lang="zh-CN" altLang="en-US" sz="2000" dirty="0">
              <a:solidFill>
                <a:srgbClr val="030100"/>
              </a:solidFill>
              <a:latin typeface="Arial" panose="020B0604020202020204" pitchFamily="34" charset="0"/>
              <a:ea typeface="微软雅黑" panose="020B0503020204020204" pitchFamily="34" charset="-122"/>
              <a:sym typeface="Arial" panose="020B0604020202020204" pitchFamily="34" charset="0"/>
            </a:endParaRPr>
          </a:p>
          <a:p>
            <a:pPr indent="457200" eaLnBrk="0" hangingPunct="0">
              <a:lnSpc>
                <a:spcPct val="170000"/>
              </a:lnSpc>
            </a:pPr>
            <a:r>
              <a:rPr lang="en-US" altLang="zh-CN" sz="2000">
                <a:solidFill>
                  <a:srgbClr val="030100"/>
                </a:solidFill>
                <a:ea typeface="微软雅黑" panose="020B0503020204020204" pitchFamily="34" charset="-122"/>
                <a:sym typeface="Arial" panose="020B0604020202020204" pitchFamily="34" charset="0"/>
              </a:rPr>
              <a:t>3</a:t>
            </a:r>
            <a:r>
              <a:rPr lang="zh-CN" altLang="en-US" sz="2000" dirty="0">
                <a:solidFill>
                  <a:srgbClr val="030100"/>
                </a:solidFill>
                <a:ea typeface="微软雅黑" panose="020B0503020204020204" pitchFamily="34" charset="-122"/>
                <a:sym typeface="Arial" panose="020B0604020202020204" pitchFamily="34" charset="0"/>
              </a:rPr>
              <a:t>、职责和要求</a:t>
            </a:r>
            <a:endParaRPr lang="zh-CN" altLang="en-US" sz="2000" dirty="0">
              <a:solidFill>
                <a:srgbClr val="030100"/>
              </a:solidFill>
              <a:latin typeface="Arial" panose="020B0604020202020204" pitchFamily="34" charset="0"/>
              <a:ea typeface="微软雅黑" panose="020B0503020204020204" pitchFamily="34" charset="-122"/>
              <a:sym typeface="Arial" panose="020B0604020202020204" pitchFamily="34" charset="0"/>
            </a:endParaRPr>
          </a:p>
          <a:p>
            <a:pPr indent="457200" eaLnBrk="0" hangingPunct="0">
              <a:lnSpc>
                <a:spcPct val="170000"/>
              </a:lnSpc>
            </a:pPr>
            <a:r>
              <a:rPr lang="zh-CN" altLang="en-US" sz="2000" dirty="0">
                <a:solidFill>
                  <a:srgbClr val="030100"/>
                </a:solidFill>
                <a:ea typeface="微软雅黑" panose="020B0503020204020204" pitchFamily="34" charset="-122"/>
                <a:sym typeface="Arial" panose="020B0604020202020204" pitchFamily="34" charset="0"/>
              </a:rPr>
              <a:t>（</a:t>
            </a:r>
            <a:r>
              <a:rPr lang="en-US" altLang="zh-CN" sz="2000">
                <a:solidFill>
                  <a:srgbClr val="030100"/>
                </a:solidFill>
                <a:ea typeface="微软雅黑" panose="020B0503020204020204" pitchFamily="34" charset="-122"/>
                <a:sym typeface="Arial" panose="020B0604020202020204" pitchFamily="34" charset="0"/>
              </a:rPr>
              <a:t>1</a:t>
            </a:r>
            <a:r>
              <a:rPr lang="zh-CN" altLang="en-US" sz="2000" dirty="0">
                <a:solidFill>
                  <a:srgbClr val="030100"/>
                </a:solidFill>
                <a:ea typeface="微软雅黑" panose="020B0503020204020204" pitchFamily="34" charset="-122"/>
                <a:sym typeface="Arial" panose="020B0604020202020204" pitchFamily="34" charset="0"/>
              </a:rPr>
              <a:t>）</a:t>
            </a:r>
            <a:r>
              <a:rPr lang="zh-CN" altLang="en-US" sz="2000" dirty="0">
                <a:solidFill>
                  <a:srgbClr val="FF0000"/>
                </a:solidFill>
                <a:ea typeface="微软雅黑" panose="020B0503020204020204" pitchFamily="34" charset="-122"/>
                <a:sym typeface="Arial" panose="020B0604020202020204" pitchFamily="34" charset="0"/>
              </a:rPr>
              <a:t>项目经理/项目执行经理</a:t>
            </a:r>
            <a:r>
              <a:rPr lang="zh-CN" altLang="en-US" sz="2000" dirty="0">
                <a:solidFill>
                  <a:srgbClr val="030100"/>
                </a:solidFill>
                <a:ea typeface="微软雅黑" panose="020B0503020204020204" pitchFamily="34" charset="-122"/>
                <a:sym typeface="Arial" panose="020B0604020202020204" pitchFamily="34" charset="0"/>
              </a:rPr>
              <a:t>是八小时正常工作时段外挂牌值班制度的</a:t>
            </a:r>
            <a:r>
              <a:rPr lang="zh-CN" altLang="en-US" sz="2000" dirty="0">
                <a:solidFill>
                  <a:srgbClr val="FF0000"/>
                </a:solidFill>
                <a:ea typeface="微软雅黑" panose="020B0503020204020204" pitchFamily="34" charset="-122"/>
                <a:sym typeface="Arial" panose="020B0604020202020204" pitchFamily="34" charset="0"/>
              </a:rPr>
              <a:t>第一责任人</a:t>
            </a:r>
            <a:r>
              <a:rPr lang="zh-CN" altLang="en-US" sz="2000" dirty="0">
                <a:solidFill>
                  <a:srgbClr val="030100"/>
                </a:solidFill>
                <a:ea typeface="微软雅黑" panose="020B0503020204020204" pitchFamily="34" charset="-122"/>
                <a:sym typeface="Arial" panose="020B0604020202020204" pitchFamily="34" charset="0"/>
              </a:rPr>
              <a:t>，对八小时正常工作时段外挂牌值班制度全面负责，其他成员应当自觉遵守挂牌值班制度的规定。</a:t>
            </a:r>
            <a:endParaRPr lang="zh-CN" altLang="en-US" sz="2000" dirty="0">
              <a:solidFill>
                <a:srgbClr val="030100"/>
              </a:solidFill>
              <a:latin typeface="Arial" panose="020B0604020202020204" pitchFamily="34" charset="0"/>
              <a:ea typeface="微软雅黑" panose="020B0503020204020204" pitchFamily="34" charset="-122"/>
              <a:sym typeface="Arial" panose="020B0604020202020204" pitchFamily="34" charset="0"/>
            </a:endParaRPr>
          </a:p>
          <a:p>
            <a:pPr indent="457200" eaLnBrk="0" hangingPunct="0">
              <a:lnSpc>
                <a:spcPct val="170000"/>
              </a:lnSpc>
            </a:pPr>
            <a:r>
              <a:rPr lang="zh-CN" altLang="en-US" sz="2000" dirty="0">
                <a:solidFill>
                  <a:srgbClr val="030100"/>
                </a:solidFill>
                <a:ea typeface="微软雅黑" panose="020B0503020204020204" pitchFamily="34" charset="-122"/>
                <a:sym typeface="Arial" panose="020B0604020202020204" pitchFamily="34" charset="0"/>
              </a:rPr>
              <a:t>（</a:t>
            </a:r>
            <a:r>
              <a:rPr lang="en-US" altLang="zh-CN" sz="2000">
                <a:solidFill>
                  <a:srgbClr val="030100"/>
                </a:solidFill>
                <a:ea typeface="微软雅黑" panose="020B0503020204020204" pitchFamily="34" charset="-122"/>
                <a:sym typeface="Arial" panose="020B0604020202020204" pitchFamily="34" charset="0"/>
              </a:rPr>
              <a:t>2</a:t>
            </a:r>
            <a:r>
              <a:rPr lang="zh-CN" altLang="en-US" sz="2000" dirty="0">
                <a:solidFill>
                  <a:srgbClr val="030100"/>
                </a:solidFill>
                <a:ea typeface="微软雅黑" panose="020B0503020204020204" pitchFamily="34" charset="-122"/>
                <a:sym typeface="Arial" panose="020B0604020202020204" pitchFamily="34" charset="0"/>
              </a:rPr>
              <a:t>）项目经理负责组织落实项目部八小时正常工作时段外挂牌值班要求，并在施工现场醒目位置设置标牌，公示项目部值班人员的</a:t>
            </a:r>
            <a:r>
              <a:rPr lang="zh-CN" altLang="en-US" sz="2000" dirty="0">
                <a:solidFill>
                  <a:srgbClr val="FF0000"/>
                </a:solidFill>
                <a:ea typeface="微软雅黑" panose="020B0503020204020204" pitchFamily="34" charset="-122"/>
                <a:sym typeface="Arial" panose="020B0604020202020204" pitchFamily="34" charset="0"/>
              </a:rPr>
              <a:t>姓名、职务、联系方式和值班时间</a:t>
            </a:r>
            <a:r>
              <a:rPr lang="zh-CN" altLang="en-US" sz="2000" dirty="0">
                <a:solidFill>
                  <a:srgbClr val="030100"/>
                </a:solidFill>
                <a:ea typeface="微软雅黑" panose="020B0503020204020204" pitchFamily="34" charset="-122"/>
                <a:sym typeface="Arial" panose="020B0604020202020204" pitchFamily="34" charset="0"/>
              </a:rPr>
              <a:t>等信息。</a:t>
            </a:r>
            <a:endParaRPr lang="zh-CN" altLang="en-US" sz="2000" b="1" dirty="0">
              <a:solidFill>
                <a:srgbClr val="030100"/>
              </a:solidFill>
              <a:latin typeface="+mn-ea"/>
              <a:ea typeface="微软雅黑" panose="020B0503020204020204" pitchFamily="34" charset="-122"/>
              <a:sym typeface="+mn-ea"/>
            </a:endParaRPr>
          </a:p>
        </p:txBody>
      </p:sp>
      <p:sp>
        <p:nvSpPr>
          <p:cNvPr id="4" name="矩形 3"/>
          <p:cNvSpPr/>
          <p:nvPr/>
        </p:nvSpPr>
        <p:spPr>
          <a:xfrm>
            <a:off x="594888" y="800534"/>
            <a:ext cx="7805420" cy="645160"/>
          </a:xfrm>
          <a:prstGeom prst="rect">
            <a:avLst/>
          </a:prstGeom>
        </p:spPr>
        <p:txBody>
          <a:bodyPr wrap="none">
            <a:spAutoFit/>
          </a:bodyPr>
          <a:lstStyle/>
          <a:p>
            <a:pPr algn="l">
              <a:lnSpc>
                <a:spcPct val="150000"/>
              </a:lnSpc>
            </a:pPr>
            <a:r>
              <a:rPr lang="zh-CN" altLang="en-US">
                <a:solidFill>
                  <a:srgbClr val="358CC1"/>
                </a:solidFill>
                <a:ea typeface="黑体" panose="02010609060101010101" charset="-122"/>
              </a:rPr>
              <a:t>2.</a:t>
            </a:r>
            <a:r>
              <a:rPr lang="zh-CN" altLang="en-US">
                <a:solidFill>
                  <a:srgbClr val="358CC1"/>
                </a:solidFill>
                <a:ea typeface="黑体" panose="02010609060101010101" charset="-122"/>
                <a:sym typeface="+mn-ea"/>
              </a:rPr>
              <a:t>关于深入落实项目部领导八小时外挂牌值班要求的通知</a:t>
            </a:r>
            <a:endParaRPr lang="zh-CN" altLang="en-US" dirty="0">
              <a:solidFill>
                <a:srgbClr val="FF0000"/>
              </a:solidFill>
            </a:endParaRPr>
          </a:p>
        </p:txBody>
      </p:sp>
    </p:spTree>
  </p:cSld>
  <p:clrMapOvr>
    <a:masterClrMapping/>
  </p:clrMapOvr>
  <p:transition spd="slow" advTm="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timg"/>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3817197" y="1504527"/>
            <a:ext cx="7443893" cy="4944533"/>
          </a:xfrm>
          <a:prstGeom prst="rect">
            <a:avLst/>
          </a:prstGeom>
        </p:spPr>
      </p:pic>
      <p:sp>
        <p:nvSpPr>
          <p:cNvPr id="6" name="文本框 5"/>
          <p:cNvSpPr txBox="1"/>
          <p:nvPr/>
        </p:nvSpPr>
        <p:spPr>
          <a:xfrm>
            <a:off x="861695" y="1087120"/>
            <a:ext cx="8331200" cy="2943860"/>
          </a:xfrm>
          <a:prstGeom prst="rect">
            <a:avLst/>
          </a:prstGeom>
          <a:noFill/>
        </p:spPr>
        <p:txBody>
          <a:bodyPr wrap="square" rtlCol="0" anchor="t">
            <a:spAutoFit/>
          </a:bodyPr>
          <a:p>
            <a:r>
              <a:rPr lang="zh-CN" altLang="en-US" sz="4400" b="1" dirty="0">
                <a:solidFill>
                  <a:srgbClr val="262626"/>
                </a:solidFill>
                <a:latin typeface="方正小标宋简体" panose="03000509000000000000" pitchFamily="2" charset="-122"/>
                <a:ea typeface="方正小标宋简体" panose="03000509000000000000" pitchFamily="2" charset="-122"/>
                <a:sym typeface="+mn-ea"/>
              </a:rPr>
              <a:t>严峻的安全生产形势</a:t>
            </a:r>
            <a:endParaRPr lang="zh-CN" altLang="en-US" sz="4400" b="1" dirty="0">
              <a:solidFill>
                <a:srgbClr val="262626"/>
              </a:solidFill>
              <a:latin typeface="方正小标宋简体" panose="03000509000000000000" pitchFamily="2" charset="-122"/>
              <a:ea typeface="方正小标宋简体" panose="03000509000000000000" pitchFamily="2" charset="-122"/>
              <a:sym typeface="+mn-ea"/>
            </a:endParaRPr>
          </a:p>
          <a:p>
            <a:r>
              <a:rPr lang="zh-CN" altLang="en-US" sz="4400" b="1" dirty="0">
                <a:solidFill>
                  <a:srgbClr val="262626"/>
                </a:solidFill>
                <a:latin typeface="方正小标宋简体" panose="03000509000000000000" pitchFamily="2" charset="-122"/>
                <a:ea typeface="方正小标宋简体" panose="03000509000000000000" pitchFamily="2" charset="-122"/>
                <a:sym typeface="+mn-ea"/>
              </a:rPr>
              <a:t>告诉我们：</a:t>
            </a:r>
            <a:endParaRPr lang="zh-CN" altLang="en-US" sz="4400" b="1" dirty="0">
              <a:solidFill>
                <a:srgbClr val="262626"/>
              </a:solidFill>
              <a:latin typeface="方正小标宋简体" panose="03000509000000000000" pitchFamily="2" charset="-122"/>
              <a:ea typeface="方正小标宋简体" panose="03000509000000000000" pitchFamily="2" charset="-122"/>
              <a:sym typeface="+mn-ea"/>
            </a:endParaRPr>
          </a:p>
          <a:p>
            <a:endParaRPr lang="zh-CN" altLang="en-US" sz="4400" b="1" dirty="0">
              <a:solidFill>
                <a:srgbClr val="262626"/>
              </a:solidFill>
              <a:latin typeface="方正小标宋简体" panose="03000509000000000000" pitchFamily="2" charset="-122"/>
              <a:ea typeface="方正小标宋简体" panose="03000509000000000000" pitchFamily="2" charset="-122"/>
              <a:sym typeface="+mn-ea"/>
            </a:endParaRPr>
          </a:p>
          <a:p>
            <a:r>
              <a:rPr lang="zh-CN" altLang="en-US" sz="4400" b="1" dirty="0">
                <a:solidFill>
                  <a:srgbClr val="FF0000"/>
                </a:solidFill>
                <a:latin typeface="方正小标宋简体" panose="03000509000000000000" pitchFamily="2" charset="-122"/>
                <a:ea typeface="方正小标宋简体" panose="03000509000000000000" pitchFamily="2" charset="-122"/>
                <a:sym typeface="+mn-ea"/>
              </a:rPr>
              <a:t>事故猛于虎！！！</a:t>
            </a:r>
            <a:r>
              <a:rPr lang="zh-CN" altLang="en-US" sz="5335" b="1" dirty="0">
                <a:solidFill>
                  <a:srgbClr val="262626"/>
                </a:solidFill>
                <a:latin typeface="方正小标宋简体" panose="03000509000000000000" pitchFamily="2" charset="-122"/>
                <a:ea typeface="方正小标宋简体" panose="03000509000000000000" pitchFamily="2" charset="-122"/>
                <a:sym typeface="+mn-ea"/>
              </a:rPr>
              <a:t> </a:t>
            </a:r>
            <a:endParaRPr lang="zh-CN" altLang="en-US" sz="5335"/>
          </a:p>
        </p:txBody>
      </p:sp>
      <p:grpSp>
        <p:nvGrpSpPr>
          <p:cNvPr id="2" name="组合 1"/>
          <p:cNvGrpSpPr/>
          <p:nvPr/>
        </p:nvGrpSpPr>
        <p:grpSpPr>
          <a:xfrm>
            <a:off x="11430" y="184150"/>
            <a:ext cx="7033895" cy="521970"/>
            <a:chOff x="18" y="290"/>
            <a:chExt cx="11077" cy="822"/>
          </a:xfrm>
        </p:grpSpPr>
        <p:sp>
          <p:nvSpPr>
            <p:cNvPr id="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安全生产形势</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主要制度文件宣贯</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486410" y="1537271"/>
            <a:ext cx="11225832" cy="3784600"/>
          </a:xfrm>
          <a:prstGeom prst="rect">
            <a:avLst/>
          </a:prstGeom>
        </p:spPr>
        <p:txBody>
          <a:bodyPr wrap="square">
            <a:spAutoFit/>
          </a:bodyPr>
          <a:lstStyle/>
          <a:p>
            <a:pPr indent="457200" eaLnBrk="0" hangingPunct="0">
              <a:lnSpc>
                <a:spcPct val="200000"/>
              </a:lnSpc>
            </a:pPr>
            <a:r>
              <a:rPr lang="zh-CN" altLang="en-US" sz="2000" dirty="0">
                <a:solidFill>
                  <a:srgbClr val="030100"/>
                </a:solidFill>
                <a:ea typeface="微软雅黑" panose="020B0503020204020204" pitchFamily="34" charset="-122"/>
                <a:sym typeface="Arial" panose="020B0604020202020204" pitchFamily="34" charset="0"/>
              </a:rPr>
              <a:t>4、</a:t>
            </a:r>
            <a:r>
              <a:rPr lang="zh-CN" altLang="en-US" sz="2000" dirty="0">
                <a:solidFill>
                  <a:srgbClr val="030100"/>
                </a:solidFill>
                <a:ea typeface="微软雅黑" panose="020B0503020204020204" pitchFamily="34" charset="-122"/>
                <a:sym typeface="+mn-lt"/>
              </a:rPr>
              <a:t>项目挂牌值班人员在值班期间应履行的职责:</a:t>
            </a:r>
            <a:endParaRPr kumimoji="0" lang="zh-CN" altLang="en-US" sz="2000" kern="1200" cap="none" spc="0" normalizeH="0" baseline="0" dirty="0">
              <a:solidFill>
                <a:srgbClr val="030100"/>
              </a:solidFill>
              <a:ea typeface="微软雅黑" panose="020B0503020204020204" pitchFamily="34" charset="-122"/>
              <a:cs typeface="+mn-cs"/>
              <a:sym typeface="+mn-ea"/>
            </a:endParaRPr>
          </a:p>
          <a:p>
            <a:pPr indent="457200" eaLnBrk="0" hangingPunct="0">
              <a:lnSpc>
                <a:spcPct val="200000"/>
              </a:lnSpc>
            </a:pPr>
            <a:r>
              <a:rPr lang="zh-CN" altLang="en-US" sz="2000" dirty="0">
                <a:solidFill>
                  <a:srgbClr val="030100"/>
                </a:solidFill>
                <a:ea typeface="微软雅黑" panose="020B0503020204020204" pitchFamily="34" charset="-122"/>
                <a:cs typeface="+mn-ea"/>
                <a:sym typeface="+mn-ea"/>
              </a:rPr>
              <a:t>（</a:t>
            </a:r>
            <a:r>
              <a:rPr lang="en-US" altLang="zh-CN" sz="2000">
                <a:solidFill>
                  <a:srgbClr val="030100"/>
                </a:solidFill>
                <a:ea typeface="微软雅黑" panose="020B0503020204020204" pitchFamily="34" charset="-122"/>
                <a:cs typeface="+mn-ea"/>
                <a:sym typeface="+mn-ea"/>
              </a:rPr>
              <a:t>1</a:t>
            </a:r>
            <a:r>
              <a:rPr lang="zh-CN" altLang="en-US" sz="2000" dirty="0">
                <a:solidFill>
                  <a:srgbClr val="030100"/>
                </a:solidFill>
                <a:ea typeface="微软雅黑" panose="020B0503020204020204" pitchFamily="34" charset="-122"/>
                <a:cs typeface="+mn-ea"/>
                <a:sym typeface="+mn-ea"/>
              </a:rPr>
              <a:t>）负责施工期间组织值班人员</a:t>
            </a:r>
            <a:r>
              <a:rPr lang="zh-CN" altLang="en-US" sz="2000" dirty="0">
                <a:solidFill>
                  <a:srgbClr val="FF0000"/>
                </a:solidFill>
                <a:ea typeface="微软雅黑" panose="020B0503020204020204" pitchFamily="34" charset="-122"/>
                <a:cs typeface="+mn-ea"/>
                <a:sym typeface="+mn-ea"/>
              </a:rPr>
              <a:t>对施工现场重点部位、关键环节的检查巡视</a:t>
            </a:r>
            <a:r>
              <a:rPr lang="zh-CN" altLang="en-US" sz="2000" dirty="0">
                <a:solidFill>
                  <a:srgbClr val="030100"/>
                </a:solidFill>
                <a:ea typeface="微软雅黑" panose="020B0503020204020204" pitchFamily="34" charset="-122"/>
                <a:cs typeface="+mn-ea"/>
                <a:sym typeface="+mn-ea"/>
              </a:rPr>
              <a:t>，全面掌握施工现场质量安全生产状况，及时协调和调度施工现场生产资源；</a:t>
            </a:r>
            <a:endParaRPr lang="zh-CN" altLang="en-US" sz="2000" noProof="1" dirty="0">
              <a:solidFill>
                <a:srgbClr val="030100"/>
              </a:solidFill>
              <a:latin typeface="Arial" panose="020B0604020202020204" pitchFamily="34" charset="0"/>
              <a:ea typeface="微软雅黑" panose="020B0503020204020204" pitchFamily="34" charset="-122"/>
            </a:endParaRPr>
          </a:p>
          <a:p>
            <a:pPr indent="457200" eaLnBrk="0" hangingPunct="0">
              <a:lnSpc>
                <a:spcPct val="200000"/>
              </a:lnSpc>
            </a:pPr>
            <a:r>
              <a:rPr lang="zh-CN" altLang="en-US" sz="2000" dirty="0">
                <a:solidFill>
                  <a:srgbClr val="030100"/>
                </a:solidFill>
                <a:ea typeface="微软雅黑" panose="020B0503020204020204" pitchFamily="34" charset="-122"/>
                <a:cs typeface="+mn-ea"/>
                <a:sym typeface="+mn-ea"/>
              </a:rPr>
              <a:t>（</a:t>
            </a:r>
            <a:r>
              <a:rPr lang="en-US" altLang="zh-CN" sz="2000">
                <a:solidFill>
                  <a:srgbClr val="030100"/>
                </a:solidFill>
                <a:ea typeface="微软雅黑" panose="020B0503020204020204" pitchFamily="34" charset="-122"/>
                <a:cs typeface="+mn-ea"/>
                <a:sym typeface="+mn-ea"/>
              </a:rPr>
              <a:t>2</a:t>
            </a:r>
            <a:r>
              <a:rPr lang="zh-CN" altLang="en-US" sz="2000" dirty="0">
                <a:solidFill>
                  <a:srgbClr val="030100"/>
                </a:solidFill>
                <a:ea typeface="微软雅黑" panose="020B0503020204020204" pitchFamily="34" charset="-122"/>
                <a:cs typeface="+mn-ea"/>
                <a:sym typeface="+mn-ea"/>
              </a:rPr>
              <a:t>）负责及时</a:t>
            </a:r>
            <a:r>
              <a:rPr lang="zh-CN" altLang="en-US" sz="2000" dirty="0">
                <a:solidFill>
                  <a:srgbClr val="FF0000"/>
                </a:solidFill>
                <a:ea typeface="微软雅黑" panose="020B0503020204020204" pitchFamily="34" charset="-122"/>
                <a:cs typeface="+mn-ea"/>
                <a:sym typeface="+mn-ea"/>
              </a:rPr>
              <a:t>发现和组织消除质量安全事故隐患</a:t>
            </a:r>
            <a:r>
              <a:rPr lang="zh-CN" altLang="en-US" sz="2000" dirty="0">
                <a:solidFill>
                  <a:srgbClr val="030100"/>
                </a:solidFill>
                <a:ea typeface="微软雅黑" panose="020B0503020204020204" pitchFamily="34" charset="-122"/>
                <a:cs typeface="+mn-ea"/>
                <a:sym typeface="+mn-ea"/>
              </a:rPr>
              <a:t>，严禁违章指挥、违章作业；负责遇突发事件及事故时，立即启动应急预案，展开应急抢险及救援工作，并及时向上级领导及有关部门报告；</a:t>
            </a:r>
            <a:endParaRPr lang="zh-CN" altLang="en-US" sz="2000" noProof="1" dirty="0">
              <a:solidFill>
                <a:srgbClr val="030100"/>
              </a:solidFill>
              <a:latin typeface="Arial" panose="020B0604020202020204" pitchFamily="34" charset="0"/>
              <a:ea typeface="微软雅黑" panose="020B0503020204020204" pitchFamily="34" charset="-122"/>
            </a:endParaRPr>
          </a:p>
          <a:p>
            <a:pPr indent="457200" eaLnBrk="0" hangingPunct="0">
              <a:lnSpc>
                <a:spcPct val="200000"/>
              </a:lnSpc>
            </a:pPr>
            <a:r>
              <a:rPr lang="zh-CN" altLang="en-US" sz="2000" dirty="0">
                <a:solidFill>
                  <a:srgbClr val="030100"/>
                </a:solidFill>
                <a:ea typeface="微软雅黑" panose="020B0503020204020204" pitchFamily="34" charset="-122"/>
                <a:cs typeface="+mn-ea"/>
                <a:sym typeface="+mn-ea"/>
              </a:rPr>
              <a:t>（</a:t>
            </a:r>
            <a:r>
              <a:rPr lang="en-US" altLang="zh-CN" sz="2000">
                <a:solidFill>
                  <a:srgbClr val="030100"/>
                </a:solidFill>
                <a:ea typeface="微软雅黑" panose="020B0503020204020204" pitchFamily="34" charset="-122"/>
                <a:cs typeface="+mn-ea"/>
                <a:sym typeface="+mn-ea"/>
              </a:rPr>
              <a:t>3</a:t>
            </a:r>
            <a:r>
              <a:rPr lang="zh-CN" altLang="en-US" sz="2000" dirty="0">
                <a:solidFill>
                  <a:srgbClr val="030100"/>
                </a:solidFill>
                <a:ea typeface="微软雅黑" panose="020B0503020204020204" pitchFamily="34" charset="-122"/>
                <a:cs typeface="+mn-ea"/>
                <a:sym typeface="+mn-ea"/>
              </a:rPr>
              <a:t>）负责做好值班期间项目施工现场</a:t>
            </a:r>
            <a:r>
              <a:rPr lang="zh-CN" altLang="en-US" sz="2000" dirty="0">
                <a:solidFill>
                  <a:srgbClr val="FF0000"/>
                </a:solidFill>
                <a:ea typeface="微软雅黑" panose="020B0503020204020204" pitchFamily="34" charset="-122"/>
                <a:cs typeface="+mn-ea"/>
                <a:sym typeface="+mn-ea"/>
              </a:rPr>
              <a:t>值班交接记录</a:t>
            </a:r>
            <a:r>
              <a:rPr lang="zh-CN" altLang="en-US" sz="2000" dirty="0">
                <a:solidFill>
                  <a:srgbClr val="030100"/>
                </a:solidFill>
                <a:ea typeface="微软雅黑" panose="020B0503020204020204" pitchFamily="34" charset="-122"/>
                <a:cs typeface="+mn-ea"/>
                <a:sym typeface="+mn-ea"/>
              </a:rPr>
              <a:t>并存档备查。</a:t>
            </a:r>
            <a:endParaRPr lang="zh-CN" altLang="en-US" sz="2000" b="1" dirty="0">
              <a:solidFill>
                <a:srgbClr val="030100"/>
              </a:solidFill>
              <a:latin typeface="+mn-ea"/>
              <a:ea typeface="微软雅黑" panose="020B0503020204020204" pitchFamily="34" charset="-122"/>
              <a:sym typeface="+mn-ea"/>
            </a:endParaRPr>
          </a:p>
        </p:txBody>
      </p:sp>
      <p:sp>
        <p:nvSpPr>
          <p:cNvPr id="4" name="矩形 3"/>
          <p:cNvSpPr/>
          <p:nvPr/>
        </p:nvSpPr>
        <p:spPr>
          <a:xfrm>
            <a:off x="594888" y="800534"/>
            <a:ext cx="7805420" cy="645160"/>
          </a:xfrm>
          <a:prstGeom prst="rect">
            <a:avLst/>
          </a:prstGeom>
        </p:spPr>
        <p:txBody>
          <a:bodyPr wrap="none">
            <a:spAutoFit/>
          </a:bodyPr>
          <a:lstStyle/>
          <a:p>
            <a:pPr algn="l">
              <a:lnSpc>
                <a:spcPct val="150000"/>
              </a:lnSpc>
            </a:pPr>
            <a:r>
              <a:rPr lang="zh-CN" altLang="en-US">
                <a:solidFill>
                  <a:srgbClr val="358CC1"/>
                </a:solidFill>
                <a:ea typeface="黑体" panose="02010609060101010101" charset="-122"/>
              </a:rPr>
              <a:t>2.</a:t>
            </a:r>
            <a:r>
              <a:rPr lang="zh-CN" altLang="en-US">
                <a:solidFill>
                  <a:srgbClr val="358CC1"/>
                </a:solidFill>
                <a:ea typeface="黑体" panose="02010609060101010101" charset="-122"/>
                <a:sym typeface="+mn-ea"/>
              </a:rPr>
              <a:t>关于深入落实项目部领导八小时外挂牌值班要求的通知</a:t>
            </a:r>
            <a:endParaRPr lang="zh-CN" altLang="en-US" dirty="0">
              <a:solidFill>
                <a:srgbClr val="FF0000"/>
              </a:solidFill>
            </a:endParaRPr>
          </a:p>
        </p:txBody>
      </p:sp>
    </p:spTree>
  </p:cSld>
  <p:clrMapOvr>
    <a:masterClrMapping/>
  </p:clrMapOvr>
  <p:transition spd="slow" advTm="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3448844"/>
            <a:ext cx="12198350" cy="34106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269034" y="3930767"/>
            <a:ext cx="7910239" cy="988695"/>
          </a:xfrm>
          <a:prstGeom prst="rect">
            <a:avLst/>
          </a:prstGeom>
          <a:noFill/>
        </p:spPr>
        <p:txBody>
          <a:bodyPr wrap="square">
            <a:spAutoFit/>
          </a:bodyPr>
          <a:lstStyle/>
          <a:p>
            <a:pPr algn="ctr" fontAlgn="auto">
              <a:lnSpc>
                <a:spcPts val="7000"/>
              </a:lnSpc>
              <a:spcBef>
                <a:spcPts val="0"/>
              </a:spcBef>
              <a:spcAft>
                <a:spcPts val="0"/>
              </a:spcAft>
              <a:defRPr/>
            </a:pPr>
            <a:r>
              <a:rPr lang="zh-CN" altLang="en-US" sz="5400" dirty="0">
                <a:ln w="0"/>
                <a:solidFill>
                  <a:schemeClr val="bg1"/>
                </a:solidFill>
                <a:effectLst>
                  <a:outerShdw blurRad="38100" dist="19050" dir="2700000" algn="tl" rotWithShape="0">
                    <a:schemeClr val="dk1">
                      <a:alpha val="40000"/>
                    </a:schemeClr>
                  </a:outerShdw>
                </a:effectLst>
                <a:latin typeface="+mn-lt"/>
                <a:ea typeface="+mn-ea"/>
                <a:sym typeface="+mn-ea"/>
              </a:rPr>
              <a:t>项目安全生产策划</a:t>
            </a:r>
            <a:endParaRPr lang="en-US" altLang="zh-CN" sz="5400" dirty="0">
              <a:ln w="0"/>
              <a:solidFill>
                <a:schemeClr val="bg1"/>
              </a:solidFill>
              <a:effectLst>
                <a:outerShdw blurRad="38100" dist="19050" dir="2700000" algn="tl" rotWithShape="0">
                  <a:schemeClr val="dk1">
                    <a:alpha val="40000"/>
                  </a:schemeClr>
                </a:outerShdw>
              </a:effectLst>
              <a:latin typeface="+mn-lt"/>
              <a:ea typeface="+mn-ea"/>
              <a:sym typeface="+mn-ea"/>
            </a:endParaRPr>
          </a:p>
        </p:txBody>
      </p:sp>
      <p:sp>
        <p:nvSpPr>
          <p:cNvPr id="3" name="矩形 2"/>
          <p:cNvSpPr/>
          <p:nvPr/>
        </p:nvSpPr>
        <p:spPr>
          <a:xfrm>
            <a:off x="3794919" y="1845618"/>
            <a:ext cx="4486286" cy="1014730"/>
          </a:xfrm>
          <a:prstGeom prst="rect">
            <a:avLst/>
          </a:prstGeom>
          <a:noFill/>
        </p:spPr>
        <p:txBody>
          <a:bodyPr wrap="square" lIns="91440" tIns="45720" rIns="91440" bIns="45720">
            <a:spAutoFit/>
          </a:bodyPr>
          <a:lstStyle/>
          <a:p>
            <a:pPr marL="857250" indent="-857250" algn="ctr">
              <a:buFont typeface="Wingdings" panose="05000000000000000000" pitchFamily="2" charset="2"/>
              <a:buChar char="Ø"/>
            </a:pPr>
            <a:r>
              <a:rPr lang="zh-CN" altLang="en-US" sz="6000" b="1" cap="none" spc="0" dirty="0">
                <a:ln w="22225">
                  <a:solidFill>
                    <a:schemeClr val="accent2"/>
                  </a:solidFill>
                  <a:prstDash val="solid"/>
                </a:ln>
                <a:solidFill>
                  <a:srgbClr val="FF0000"/>
                </a:solidFill>
                <a:effectLst/>
              </a:rPr>
              <a:t>第四部分</a:t>
            </a:r>
            <a:endParaRPr lang="zh-CN" altLang="en-US" sz="6000" b="1" cap="none" spc="0" dirty="0">
              <a:ln w="22225">
                <a:solidFill>
                  <a:schemeClr val="accent2"/>
                </a:solidFill>
                <a:prstDash val="solid"/>
              </a:ln>
              <a:solidFill>
                <a:srgbClr val="FF0000"/>
              </a:solidFill>
              <a:effectLst/>
            </a:endParaRPr>
          </a:p>
        </p:txBody>
      </p:sp>
      <p:grpSp>
        <p:nvGrpSpPr>
          <p:cNvPr id="5" name="组合 4"/>
          <p:cNvGrpSpPr/>
          <p:nvPr/>
        </p:nvGrpSpPr>
        <p:grpSpPr>
          <a:xfrm>
            <a:off x="3333750" y="5114925"/>
            <a:ext cx="1892935" cy="321945"/>
            <a:chOff x="6699" y="8054"/>
            <a:chExt cx="2981" cy="507"/>
          </a:xfrm>
        </p:grpSpPr>
        <p:sp>
          <p:nvSpPr>
            <p:cNvPr id="18447" name="文本框 6"/>
            <p:cNvSpPr txBox="1"/>
            <p:nvPr/>
          </p:nvSpPr>
          <p:spPr>
            <a:xfrm>
              <a:off x="7592" y="8054"/>
              <a:ext cx="2088" cy="507"/>
            </a:xfrm>
            <a:prstGeom prst="rect">
              <a:avLst/>
            </a:prstGeom>
            <a:noFill/>
            <a:ln w="9525">
              <a:noFill/>
            </a:ln>
          </p:spPr>
          <p:txBody>
            <a:bodyPr wrap="none" anchor="t">
              <a:spAutoFit/>
            </a:bodyPr>
            <a:p>
              <a:r>
                <a:rPr lang="zh-CN" altLang="en-US" sz="1500" b="1">
                  <a:solidFill>
                    <a:schemeClr val="bg1"/>
                  </a:solidFill>
                  <a:latin typeface="微软雅黑" panose="020B0503020204020204" pitchFamily="34" charset="-122"/>
                  <a:ea typeface="微软雅黑" panose="020B0503020204020204" pitchFamily="34" charset="-122"/>
                </a:rPr>
                <a:t>安全文明策划</a:t>
              </a: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18448" name="矩形 5"/>
            <p:cNvSpPr/>
            <p:nvPr/>
          </p:nvSpPr>
          <p:spPr>
            <a:xfrm>
              <a:off x="6699" y="8054"/>
              <a:ext cx="415" cy="473"/>
            </a:xfrm>
            <a:prstGeom prst="rect">
              <a:avLst/>
            </a:prstGeom>
            <a:solidFill>
              <a:schemeClr val="bg1"/>
            </a:solidFill>
            <a:ln w="9525">
              <a:noFill/>
            </a:ln>
          </p:spPr>
          <p:txBody>
            <a:bodyPr anchor="ctr"/>
            <a:p>
              <a:pPr algn="ctr"/>
              <a:endParaRPr lang="zh-CN" altLang="zh-CN" sz="100"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grpSp>
      <p:sp>
        <p:nvSpPr>
          <p:cNvPr id="4" name="矩形 5"/>
          <p:cNvSpPr/>
          <p:nvPr/>
        </p:nvSpPr>
        <p:spPr>
          <a:xfrm>
            <a:off x="3333433" y="5729605"/>
            <a:ext cx="263525" cy="300038"/>
          </a:xfrm>
          <a:prstGeom prst="rect">
            <a:avLst/>
          </a:prstGeom>
          <a:solidFill>
            <a:schemeClr val="bg1"/>
          </a:solidFill>
          <a:ln w="9525">
            <a:noFill/>
          </a:ln>
        </p:spPr>
        <p:txBody>
          <a:bodyPr anchor="ctr"/>
          <a:p>
            <a:pPr algn="ctr"/>
            <a:endParaRPr lang="zh-CN" altLang="zh-CN" sz="100"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grpSp>
        <p:nvGrpSpPr>
          <p:cNvPr id="6" name="组合 5"/>
          <p:cNvGrpSpPr/>
          <p:nvPr/>
        </p:nvGrpSpPr>
        <p:grpSpPr>
          <a:xfrm>
            <a:off x="6951345" y="5729605"/>
            <a:ext cx="1821180" cy="321945"/>
            <a:chOff x="6699" y="8054"/>
            <a:chExt cx="2868" cy="507"/>
          </a:xfrm>
        </p:grpSpPr>
        <p:sp>
          <p:nvSpPr>
            <p:cNvPr id="8" name="文本框 6"/>
            <p:cNvSpPr txBox="1"/>
            <p:nvPr/>
          </p:nvSpPr>
          <p:spPr>
            <a:xfrm>
              <a:off x="7479" y="8054"/>
              <a:ext cx="2088" cy="507"/>
            </a:xfrm>
            <a:prstGeom prst="rect">
              <a:avLst/>
            </a:prstGeom>
            <a:noFill/>
            <a:ln w="9525">
              <a:noFill/>
            </a:ln>
          </p:spPr>
          <p:txBody>
            <a:bodyPr wrap="none" anchor="t">
              <a:spAutoFit/>
            </a:bodyPr>
            <a:p>
              <a:r>
                <a:rPr lang="zh-CN" altLang="en-US" sz="1500" b="1">
                  <a:solidFill>
                    <a:schemeClr val="bg1"/>
                  </a:solidFill>
                  <a:latin typeface="微软雅黑" panose="020B0503020204020204" pitchFamily="34" charset="-122"/>
                  <a:ea typeface="微软雅黑" panose="020B0503020204020204" pitchFamily="34" charset="-122"/>
                </a:rPr>
                <a:t>行为安全策划</a:t>
              </a: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9" name="矩形 5"/>
            <p:cNvSpPr/>
            <p:nvPr/>
          </p:nvSpPr>
          <p:spPr>
            <a:xfrm>
              <a:off x="6699" y="8054"/>
              <a:ext cx="415" cy="473"/>
            </a:xfrm>
            <a:prstGeom prst="rect">
              <a:avLst/>
            </a:prstGeom>
            <a:solidFill>
              <a:schemeClr val="bg1"/>
            </a:solidFill>
            <a:ln w="9525">
              <a:noFill/>
            </a:ln>
          </p:spPr>
          <p:txBody>
            <a:bodyPr anchor="ctr"/>
            <a:p>
              <a:pPr algn="ctr"/>
              <a:endParaRPr lang="zh-CN" altLang="zh-CN" sz="100" dirty="0">
                <a:solidFill>
                  <a:schemeClr val="bg1"/>
                </a:solidFill>
                <a:latin typeface="Calibri" panose="020F0502020204030204" pitchFamily="34" charset="0"/>
                <a:ea typeface="宋体" panose="02010600030101010101" pitchFamily="2" charset="-122"/>
                <a:sym typeface="Calibri" panose="020F0502020204030204" pitchFamily="34" charset="0"/>
              </a:endParaRPr>
            </a:p>
          </p:txBody>
        </p:sp>
      </p:grpSp>
      <p:grpSp>
        <p:nvGrpSpPr>
          <p:cNvPr id="11" name="组合 10"/>
          <p:cNvGrpSpPr/>
          <p:nvPr/>
        </p:nvGrpSpPr>
        <p:grpSpPr>
          <a:xfrm>
            <a:off x="6951345" y="5114925"/>
            <a:ext cx="2202180" cy="321945"/>
            <a:chOff x="6699" y="8054"/>
            <a:chExt cx="3468" cy="507"/>
          </a:xfrm>
        </p:grpSpPr>
        <p:sp>
          <p:nvSpPr>
            <p:cNvPr id="12" name="文本框 6"/>
            <p:cNvSpPr txBox="1"/>
            <p:nvPr/>
          </p:nvSpPr>
          <p:spPr>
            <a:xfrm>
              <a:off x="7479" y="8054"/>
              <a:ext cx="2688" cy="507"/>
            </a:xfrm>
            <a:prstGeom prst="rect">
              <a:avLst/>
            </a:prstGeom>
            <a:noFill/>
            <a:ln w="9525">
              <a:noFill/>
            </a:ln>
          </p:spPr>
          <p:txBody>
            <a:bodyPr wrap="none" anchor="t">
              <a:spAutoFit/>
            </a:bodyPr>
            <a:p>
              <a:r>
                <a:rPr lang="zh-CN" altLang="en-US" sz="1500" b="1">
                  <a:solidFill>
                    <a:schemeClr val="bg1"/>
                  </a:solidFill>
                  <a:latin typeface="微软雅黑" panose="020B0503020204020204" pitchFamily="34" charset="-122"/>
                  <a:ea typeface="微软雅黑" panose="020B0503020204020204" pitchFamily="34" charset="-122"/>
                </a:rPr>
                <a:t>双重预防体系策划</a:t>
              </a: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13" name="矩形 5"/>
            <p:cNvSpPr/>
            <p:nvPr/>
          </p:nvSpPr>
          <p:spPr>
            <a:xfrm>
              <a:off x="6699" y="8054"/>
              <a:ext cx="415" cy="473"/>
            </a:xfrm>
            <a:prstGeom prst="rect">
              <a:avLst/>
            </a:prstGeom>
            <a:solidFill>
              <a:schemeClr val="bg1"/>
            </a:solidFill>
            <a:ln w="9525">
              <a:noFill/>
            </a:ln>
          </p:spPr>
          <p:txBody>
            <a:bodyPr anchor="ctr"/>
            <a:p>
              <a:pPr algn="ctr"/>
              <a:endParaRPr lang="en-US" altLang="zh-CN" sz="100" dirty="0">
                <a:solidFill>
                  <a:schemeClr val="tx1"/>
                </a:solidFill>
                <a:latin typeface="Calibri" panose="020F0502020204030204" pitchFamily="34" charset="0"/>
                <a:ea typeface="宋体" panose="02010600030101010101" pitchFamily="2" charset="-122"/>
                <a:sym typeface="Calibri" panose="020F0502020204030204" pitchFamily="34" charset="0"/>
              </a:endParaRPr>
            </a:p>
          </p:txBody>
        </p:sp>
      </p:grpSp>
    </p:spTree>
  </p:cSld>
  <p:clrMapOvr>
    <a:masterClrMapping/>
  </p:clrMapOvr>
  <p:transition spd="slow" advTm="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安全文明策划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61975" y="909774"/>
            <a:ext cx="11225832" cy="1322070"/>
          </a:xfrm>
          <a:prstGeom prst="rect">
            <a:avLst/>
          </a:prstGeom>
        </p:spPr>
        <p:txBody>
          <a:bodyPr wrap="square">
            <a:spAutoFit/>
          </a:bodyPr>
          <a:lstStyle/>
          <a:p>
            <a:pPr>
              <a:lnSpc>
                <a:spcPts val="3200"/>
              </a:lnSpc>
            </a:pPr>
            <a:r>
              <a:rPr lang="zh-CN" altLang="en-US" dirty="0"/>
              <a:t>       </a:t>
            </a:r>
            <a:r>
              <a:rPr b="1" dirty="0">
                <a:latin typeface="+mn-ea"/>
                <a:ea typeface="+mn-ea"/>
              </a:rPr>
              <a:t>建议项目策划分3个方面</a:t>
            </a:r>
            <a:r>
              <a:rPr lang="zh-CN" b="1" dirty="0">
                <a:latin typeface="+mn-ea"/>
                <a:ea typeface="+mn-ea"/>
              </a:rPr>
              <a:t>：</a:t>
            </a:r>
            <a:r>
              <a:rPr b="1" dirty="0">
                <a:solidFill>
                  <a:srgbClr val="FF0000"/>
                </a:solidFill>
                <a:latin typeface="+mn-ea"/>
                <a:ea typeface="+mn-ea"/>
              </a:rPr>
              <a:t>平面</a:t>
            </a:r>
            <a:r>
              <a:rPr b="1" dirty="0">
                <a:latin typeface="+mn-ea"/>
                <a:ea typeface="+mn-ea"/>
              </a:rPr>
              <a:t>、</a:t>
            </a:r>
            <a:r>
              <a:rPr b="1" dirty="0">
                <a:solidFill>
                  <a:srgbClr val="FF0000"/>
                </a:solidFill>
                <a:latin typeface="+mn-ea"/>
                <a:ea typeface="+mn-ea"/>
              </a:rPr>
              <a:t>立面</a:t>
            </a:r>
            <a:r>
              <a:rPr b="1" dirty="0">
                <a:latin typeface="+mn-ea"/>
                <a:ea typeface="+mn-ea"/>
              </a:rPr>
              <a:t>、</a:t>
            </a:r>
            <a:r>
              <a:rPr b="1" dirty="0">
                <a:solidFill>
                  <a:srgbClr val="FF0000"/>
                </a:solidFill>
                <a:latin typeface="+mn-ea"/>
                <a:ea typeface="+mn-ea"/>
              </a:rPr>
              <a:t>里面</a:t>
            </a:r>
            <a:r>
              <a:rPr b="1" dirty="0">
                <a:latin typeface="+mn-ea"/>
                <a:ea typeface="+mn-ea"/>
              </a:rPr>
              <a:t>。</a:t>
            </a:r>
            <a:endParaRPr b="1" dirty="0">
              <a:latin typeface="+mn-ea"/>
              <a:ea typeface="+mn-ea"/>
            </a:endParaRPr>
          </a:p>
          <a:p>
            <a:pPr>
              <a:lnSpc>
                <a:spcPts val="3200"/>
              </a:lnSpc>
            </a:pPr>
            <a:r>
              <a:rPr dirty="0">
                <a:latin typeface="+mn-ea"/>
                <a:ea typeface="+mn-ea"/>
              </a:rPr>
              <a:t>一、</a:t>
            </a:r>
            <a:r>
              <a:rPr dirty="0">
                <a:solidFill>
                  <a:srgbClr val="FF0000"/>
                </a:solidFill>
                <a:latin typeface="+mn-ea"/>
                <a:ea typeface="+mn-ea"/>
              </a:rPr>
              <a:t>平面</a:t>
            </a:r>
            <a:r>
              <a:rPr dirty="0">
                <a:latin typeface="+mn-ea"/>
                <a:ea typeface="+mn-ea"/>
              </a:rPr>
              <a:t>：</a:t>
            </a:r>
            <a:r>
              <a:rPr b="1" dirty="0">
                <a:latin typeface="+mn-ea"/>
                <a:ea typeface="+mn-ea"/>
              </a:rPr>
              <a:t>办公区、生活区、施工场地（施工区）</a:t>
            </a:r>
            <a:r>
              <a:rPr dirty="0">
                <a:latin typeface="+mn-ea"/>
                <a:ea typeface="+mn-ea"/>
              </a:rPr>
              <a:t>。</a:t>
            </a:r>
            <a:endParaRPr dirty="0">
              <a:latin typeface="+mn-ea"/>
              <a:ea typeface="+mn-ea"/>
            </a:endParaRPr>
          </a:p>
          <a:p>
            <a:pPr>
              <a:lnSpc>
                <a:spcPts val="3200"/>
              </a:lnSpc>
            </a:pPr>
            <a:r>
              <a:rPr dirty="0">
                <a:latin typeface="+mn-ea"/>
                <a:ea typeface="+mn-ea"/>
              </a:rPr>
              <a:t>各区分开独立设置，生产区封闭管理。</a:t>
            </a:r>
            <a:endParaRPr dirty="0">
              <a:latin typeface="+mn-ea"/>
              <a:ea typeface="+mn-ea"/>
            </a:endParaRPr>
          </a:p>
        </p:txBody>
      </p:sp>
      <p:pic>
        <p:nvPicPr>
          <p:cNvPr id="40967" name="Picture 2"/>
          <p:cNvPicPr>
            <a:picLocks noChangeAspect="1"/>
          </p:cNvPicPr>
          <p:nvPr/>
        </p:nvPicPr>
        <p:blipFill>
          <a:blip r:embed="rId1"/>
          <a:srcRect/>
          <a:stretch>
            <a:fillRect/>
          </a:stretch>
        </p:blipFill>
        <p:spPr>
          <a:xfrm>
            <a:off x="866140" y="2433955"/>
            <a:ext cx="3822700" cy="3604260"/>
          </a:xfrm>
          <a:prstGeom prst="rect">
            <a:avLst/>
          </a:prstGeom>
          <a:noFill/>
          <a:ln w="6350" cap="flat" cmpd="sng">
            <a:solidFill>
              <a:srgbClr val="0000CC"/>
            </a:solidFill>
            <a:prstDash val="solid"/>
            <a:miter/>
            <a:headEnd type="none" w="med" len="med"/>
            <a:tailEnd type="none" w="med" len="med"/>
          </a:ln>
        </p:spPr>
      </p:pic>
      <p:sp>
        <p:nvSpPr>
          <p:cNvPr id="8" name="TextBox 7"/>
          <p:cNvSpPr txBox="1"/>
          <p:nvPr/>
        </p:nvSpPr>
        <p:spPr>
          <a:xfrm>
            <a:off x="865505" y="6164580"/>
            <a:ext cx="3823970" cy="460375"/>
          </a:xfrm>
          <a:prstGeom prst="rect">
            <a:avLst/>
          </a:prstGeom>
          <a:ln>
            <a:solidFill>
              <a:srgbClr val="0000CC"/>
            </a:solidFill>
          </a:ln>
        </p:spPr>
        <p:style>
          <a:lnRef idx="2">
            <a:schemeClr val="accent1"/>
          </a:lnRef>
          <a:fillRef idx="1">
            <a:schemeClr val="lt1"/>
          </a:fillRef>
          <a:effectRef idx="0">
            <a:schemeClr val="accent1"/>
          </a:effectRef>
          <a:fontRef idx="minor">
            <a:schemeClr val="dk1"/>
          </a:fontRef>
        </p:style>
        <p:txBody>
          <a:bodyPr wrap="square">
            <a:spAutoFit/>
          </a:bodyPr>
          <a:p>
            <a:pPr algn="ctr" fontAlgn="base"/>
            <a:r>
              <a:rPr lang="en-US" altLang="zh-CN" strike="noStrike" noProof="1" dirty="0" smtClean="0">
                <a:ln>
                  <a:solidFill>
                    <a:srgbClr val="0000CC"/>
                  </a:solidFill>
                </a:ln>
              </a:rPr>
              <a:t>XXX</a:t>
            </a:r>
            <a:r>
              <a:rPr lang="zh-CN" altLang="en-US" strike="noStrike" noProof="1" dirty="0" smtClean="0">
                <a:ln>
                  <a:solidFill>
                    <a:srgbClr val="0000CC"/>
                  </a:solidFill>
                </a:ln>
              </a:rPr>
              <a:t>项目施工路线图</a:t>
            </a:r>
            <a:endParaRPr lang="zh-CN" altLang="en-US" strike="noStrike" noProof="1" dirty="0" smtClean="0">
              <a:ln>
                <a:solidFill>
                  <a:srgbClr val="0000CC"/>
                </a:solidFill>
              </a:ln>
            </a:endParaRPr>
          </a:p>
        </p:txBody>
      </p:sp>
      <p:pic>
        <p:nvPicPr>
          <p:cNvPr id="43015" name="图片 44036" descr="IMG_4280"/>
          <p:cNvPicPr>
            <a:picLocks noChangeAspect="1"/>
          </p:cNvPicPr>
          <p:nvPr/>
        </p:nvPicPr>
        <p:blipFill>
          <a:blip r:embed="rId2"/>
          <a:stretch>
            <a:fillRect/>
          </a:stretch>
        </p:blipFill>
        <p:spPr>
          <a:xfrm>
            <a:off x="7811135" y="2657475"/>
            <a:ext cx="4062730" cy="2879725"/>
          </a:xfrm>
          <a:prstGeom prst="rect">
            <a:avLst/>
          </a:prstGeom>
          <a:noFill/>
          <a:ln w="9525" cap="flat" cmpd="sng">
            <a:solidFill>
              <a:srgbClr val="0000FF"/>
            </a:solidFill>
            <a:prstDash val="solid"/>
            <a:miter/>
            <a:headEnd type="none" w="med" len="med"/>
            <a:tailEnd type="none" w="med" len="med"/>
          </a:ln>
        </p:spPr>
      </p:pic>
      <p:sp>
        <p:nvSpPr>
          <p:cNvPr id="3" name="TextBox 7"/>
          <p:cNvSpPr txBox="1"/>
          <p:nvPr/>
        </p:nvSpPr>
        <p:spPr>
          <a:xfrm>
            <a:off x="7811452" y="5758496"/>
            <a:ext cx="4062413" cy="460375"/>
          </a:xfrm>
          <a:prstGeom prst="rect">
            <a:avLst/>
          </a:prstGeom>
          <a:ln>
            <a:solidFill>
              <a:srgbClr val="0000CC"/>
            </a:solidFill>
          </a:ln>
        </p:spPr>
        <p:style>
          <a:lnRef idx="2">
            <a:schemeClr val="accent1"/>
          </a:lnRef>
          <a:fillRef idx="1">
            <a:schemeClr val="lt1"/>
          </a:fillRef>
          <a:effectRef idx="0">
            <a:schemeClr val="accent1"/>
          </a:effectRef>
          <a:fontRef idx="minor">
            <a:schemeClr val="dk1"/>
          </a:fontRef>
        </p:style>
        <p:txBody>
          <a:bodyPr wrap="square">
            <a:spAutoFit/>
          </a:bodyPr>
          <a:p>
            <a:pPr algn="ctr"/>
            <a:r>
              <a:rPr lang="zh-CN" altLang="en-US" b="1" dirty="0">
                <a:solidFill>
                  <a:srgbClr val="0000CC"/>
                </a:solidFill>
                <a:latin typeface="微软雅黑" panose="020B0503020204020204" pitchFamily="34" charset="-122"/>
                <a:ea typeface="微软雅黑" panose="020B0503020204020204" pitchFamily="34" charset="-122"/>
                <a:sym typeface="Arial" panose="020B0604020202020204" pitchFamily="34" charset="0"/>
              </a:rPr>
              <a:t>施工</a:t>
            </a:r>
            <a:r>
              <a:rPr lang="zh-CN" altLang="en-US" b="1" dirty="0">
                <a:solidFill>
                  <a:srgbClr val="0000CC"/>
                </a:solidFill>
                <a:latin typeface="宋体" panose="02010600030101010101" pitchFamily="2" charset="-122"/>
                <a:ea typeface="宋体" panose="02010600030101010101" pitchFamily="2" charset="-122"/>
                <a:sym typeface="Arial" panose="020B0604020202020204" pitchFamily="34" charset="0"/>
              </a:rPr>
              <a:t>路线环形主通道</a:t>
            </a:r>
            <a:endParaRPr lang="zh-CN" altLang="en-US" strike="noStrike" noProof="1" dirty="0" smtClean="0">
              <a:ln>
                <a:solidFill>
                  <a:srgbClr val="0000CC"/>
                </a:solidFill>
              </a:ln>
            </a:endParaRPr>
          </a:p>
        </p:txBody>
      </p:sp>
      <p:sp>
        <p:nvSpPr>
          <p:cNvPr id="43014" name="文本框 37896"/>
          <p:cNvSpPr txBox="1"/>
          <p:nvPr/>
        </p:nvSpPr>
        <p:spPr>
          <a:xfrm>
            <a:off x="5026025" y="2577465"/>
            <a:ext cx="2687320" cy="3322955"/>
          </a:xfrm>
          <a:prstGeom prst="rect">
            <a:avLst/>
          </a:prstGeom>
          <a:noFill/>
          <a:ln w="9525">
            <a:noFill/>
          </a:ln>
        </p:spPr>
        <p:txBody>
          <a:bodyPr wrap="square" anchor="t">
            <a:spAutoFit/>
          </a:bodyPr>
          <a:p>
            <a:pPr>
              <a:lnSpc>
                <a:spcPct val="150000"/>
              </a:lnSpc>
            </a:pPr>
            <a:r>
              <a:rPr lang="en-US" altLang="zh-CN" sz="2000" b="1" dirty="0">
                <a:latin typeface="华文宋体" panose="02010600040101010101" charset="-122"/>
                <a:ea typeface="华文宋体" panose="02010600040101010101" charset="-122"/>
                <a:cs typeface="华文宋体" panose="02010600040101010101" charset="-122"/>
              </a:rPr>
              <a:t>1</a:t>
            </a:r>
            <a:r>
              <a:rPr lang="zh-CN" altLang="en-US" sz="2000" b="1" dirty="0">
                <a:latin typeface="华文宋体" panose="02010600040101010101" charset="-122"/>
                <a:ea typeface="华文宋体" panose="02010600040101010101" charset="-122"/>
                <a:cs typeface="华文宋体" panose="02010600040101010101" charset="-122"/>
              </a:rPr>
              <a:t>、施工路线宜采用环形路线，不应设置“回头路”；</a:t>
            </a:r>
            <a:endParaRPr lang="en-US" altLang="zh-CN" sz="2000" b="1" dirty="0">
              <a:latin typeface="华文宋体" panose="02010600040101010101" charset="-122"/>
              <a:ea typeface="华文宋体" panose="02010600040101010101" charset="-122"/>
              <a:cs typeface="华文宋体" panose="02010600040101010101" charset="-122"/>
            </a:endParaRPr>
          </a:p>
          <a:p>
            <a:pPr>
              <a:lnSpc>
                <a:spcPct val="150000"/>
              </a:lnSpc>
            </a:pPr>
            <a:r>
              <a:rPr lang="en-US" altLang="zh-CN" sz="2000" b="1" dirty="0">
                <a:latin typeface="华文宋体" panose="02010600040101010101" charset="-122"/>
                <a:ea typeface="华文宋体" panose="02010600040101010101" charset="-122"/>
                <a:cs typeface="华文宋体" panose="02010600040101010101" charset="-122"/>
              </a:rPr>
              <a:t>2</a:t>
            </a:r>
            <a:r>
              <a:rPr lang="zh-CN" altLang="en-US" sz="2000" b="1" dirty="0">
                <a:latin typeface="华文宋体" panose="02010600040101010101" charset="-122"/>
                <a:ea typeface="华文宋体" panose="02010600040101010101" charset="-122"/>
                <a:cs typeface="华文宋体" panose="02010600040101010101" charset="-122"/>
              </a:rPr>
              <a:t>、如因场地限制必须设置“回头路”时，应妥善设置会车区、回转区；</a:t>
            </a:r>
            <a:endParaRPr lang="zh-CN" altLang="en-US" sz="2000" b="1">
              <a:latin typeface="华文宋体" panose="02010600040101010101" charset="-122"/>
              <a:ea typeface="华文宋体" panose="02010600040101010101" charset="-122"/>
              <a:cs typeface="华文宋体" panose="02010600040101010101" charset="-122"/>
              <a:sym typeface="Arial" panose="020B0604020202020204" pitchFamily="34" charset="0"/>
            </a:endParaRPr>
          </a:p>
        </p:txBody>
      </p:sp>
    </p:spTree>
  </p:cSld>
  <p:clrMapOvr>
    <a:masterClrMapping/>
  </p:clrMapOvr>
  <p:transition spd="slow" advTm="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0220" y="2374265"/>
            <a:ext cx="11225530" cy="4223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安全文明策划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61975" y="909774"/>
            <a:ext cx="11225832" cy="1322070"/>
          </a:xfrm>
          <a:prstGeom prst="rect">
            <a:avLst/>
          </a:prstGeom>
        </p:spPr>
        <p:txBody>
          <a:bodyPr wrap="square">
            <a:spAutoFit/>
          </a:bodyPr>
          <a:lstStyle/>
          <a:p>
            <a:pPr>
              <a:lnSpc>
                <a:spcPts val="3200"/>
              </a:lnSpc>
            </a:pPr>
            <a:r>
              <a:rPr lang="zh-CN" altLang="en-US" dirty="0"/>
              <a:t>       一、</a:t>
            </a:r>
            <a:r>
              <a:rPr b="1" dirty="0">
                <a:solidFill>
                  <a:srgbClr val="FF0000"/>
                </a:solidFill>
                <a:latin typeface="+mn-ea"/>
                <a:ea typeface="+mn-ea"/>
              </a:rPr>
              <a:t>平面</a:t>
            </a:r>
            <a:endParaRPr b="1" dirty="0">
              <a:latin typeface="+mn-ea"/>
              <a:ea typeface="+mn-ea"/>
            </a:endParaRPr>
          </a:p>
          <a:p>
            <a:pPr>
              <a:lnSpc>
                <a:spcPts val="3200"/>
              </a:lnSpc>
            </a:pPr>
            <a:r>
              <a:rPr dirty="0">
                <a:solidFill>
                  <a:srgbClr val="FF0000"/>
                </a:solidFill>
                <a:latin typeface="+mn-ea"/>
                <a:ea typeface="+mn-ea"/>
                <a:sym typeface="+mn-ea"/>
              </a:rPr>
              <a:t>办公区</a:t>
            </a:r>
            <a:r>
              <a:rPr dirty="0">
                <a:latin typeface="+mn-ea"/>
                <a:ea typeface="+mn-ea"/>
                <a:sym typeface="+mn-ea"/>
              </a:rPr>
              <a:t>（包含但不限于）：项目部各管理人员办公室、接待室、会议室、甲方及监理办公室、厕所（化粪池）、企业文化展示、旗台、消防设施、绿化景观、停车场。</a:t>
            </a:r>
            <a:endParaRPr dirty="0">
              <a:latin typeface="+mn-ea"/>
              <a:ea typeface="+mn-ea"/>
            </a:endParaRPr>
          </a:p>
        </p:txBody>
      </p:sp>
      <p:grpSp>
        <p:nvGrpSpPr>
          <p:cNvPr id="52" name="组合 51"/>
          <p:cNvGrpSpPr/>
          <p:nvPr/>
        </p:nvGrpSpPr>
        <p:grpSpPr>
          <a:xfrm>
            <a:off x="632460" y="2469515"/>
            <a:ext cx="10894060" cy="3994150"/>
            <a:chOff x="996" y="4228"/>
            <a:chExt cx="17156" cy="6290"/>
          </a:xfrm>
        </p:grpSpPr>
        <p:pic>
          <p:nvPicPr>
            <p:cNvPr id="4" name="图片 3" descr="企业云十典九章"/>
            <p:cNvPicPr>
              <a:picLocks noChangeAspect="1"/>
            </p:cNvPicPr>
            <p:nvPr/>
          </p:nvPicPr>
          <p:blipFill>
            <a:blip r:embed="rId1"/>
            <a:stretch>
              <a:fillRect/>
            </a:stretch>
          </p:blipFill>
          <p:spPr>
            <a:xfrm>
              <a:off x="9719" y="7412"/>
              <a:ext cx="4080" cy="3050"/>
            </a:xfrm>
            <a:prstGeom prst="rect">
              <a:avLst/>
            </a:prstGeom>
          </p:spPr>
        </p:pic>
        <p:pic>
          <p:nvPicPr>
            <p:cNvPr id="5" name="图片 4" descr="品牌墙"/>
            <p:cNvPicPr>
              <a:picLocks noChangeAspect="1"/>
            </p:cNvPicPr>
            <p:nvPr/>
          </p:nvPicPr>
          <p:blipFill>
            <a:blip r:embed="rId2"/>
            <a:stretch>
              <a:fillRect/>
            </a:stretch>
          </p:blipFill>
          <p:spPr>
            <a:xfrm>
              <a:off x="996" y="4228"/>
              <a:ext cx="4093" cy="3070"/>
            </a:xfrm>
            <a:prstGeom prst="rect">
              <a:avLst/>
            </a:prstGeom>
          </p:spPr>
        </p:pic>
        <p:pic>
          <p:nvPicPr>
            <p:cNvPr id="6" name="图片 5" descr="IMG_5059"/>
            <p:cNvPicPr>
              <a:picLocks noChangeAspect="1"/>
            </p:cNvPicPr>
            <p:nvPr/>
          </p:nvPicPr>
          <p:blipFill>
            <a:blip r:embed="rId3"/>
            <a:stretch>
              <a:fillRect/>
            </a:stretch>
          </p:blipFill>
          <p:spPr>
            <a:xfrm>
              <a:off x="996" y="7468"/>
              <a:ext cx="4093" cy="3051"/>
            </a:xfrm>
            <a:prstGeom prst="rect">
              <a:avLst/>
            </a:prstGeom>
          </p:spPr>
        </p:pic>
        <p:pic>
          <p:nvPicPr>
            <p:cNvPr id="7" name="图片 6"/>
            <p:cNvPicPr>
              <a:picLocks noChangeAspect="1"/>
            </p:cNvPicPr>
            <p:nvPr/>
          </p:nvPicPr>
          <p:blipFill>
            <a:blip r:embed="rId4"/>
            <a:srcRect/>
            <a:stretch>
              <a:fillRect/>
            </a:stretch>
          </p:blipFill>
          <p:spPr>
            <a:xfrm>
              <a:off x="14072" y="4237"/>
              <a:ext cx="4081" cy="3061"/>
            </a:xfrm>
            <a:prstGeom prst="rect">
              <a:avLst/>
            </a:prstGeom>
            <a:noFill/>
            <a:ln w="50800" cap="flat" cmpd="sng">
              <a:noFill/>
              <a:prstDash val="solid"/>
              <a:miter/>
              <a:headEnd type="none" w="med" len="med"/>
              <a:tailEnd type="none" w="med" len="med"/>
            </a:ln>
          </p:spPr>
        </p:pic>
        <p:pic>
          <p:nvPicPr>
            <p:cNvPr id="44" name="图片 44" descr="10花园式项目"/>
            <p:cNvPicPr>
              <a:picLocks noChangeAspect="1"/>
            </p:cNvPicPr>
            <p:nvPr/>
          </p:nvPicPr>
          <p:blipFill>
            <a:blip r:embed="rId5"/>
            <a:stretch>
              <a:fillRect/>
            </a:stretch>
          </p:blipFill>
          <p:spPr>
            <a:xfrm>
              <a:off x="9719" y="4228"/>
              <a:ext cx="4081" cy="3061"/>
            </a:xfrm>
            <a:prstGeom prst="rect">
              <a:avLst/>
            </a:prstGeom>
          </p:spPr>
        </p:pic>
        <p:pic>
          <p:nvPicPr>
            <p:cNvPr id="9" name="图片 31" descr="11办公区绿化"/>
            <p:cNvPicPr>
              <a:picLocks noChangeAspect="1"/>
            </p:cNvPicPr>
            <p:nvPr/>
          </p:nvPicPr>
          <p:blipFill>
            <a:blip r:embed="rId6"/>
            <a:stretch>
              <a:fillRect/>
            </a:stretch>
          </p:blipFill>
          <p:spPr>
            <a:xfrm>
              <a:off x="14072" y="7412"/>
              <a:ext cx="4081" cy="3061"/>
            </a:xfrm>
            <a:prstGeom prst="rect">
              <a:avLst/>
            </a:prstGeom>
          </p:spPr>
        </p:pic>
        <p:pic>
          <p:nvPicPr>
            <p:cNvPr id="3" name="图片 -2147481909"/>
            <p:cNvPicPr>
              <a:picLocks noChangeAspect="1"/>
            </p:cNvPicPr>
            <p:nvPr/>
          </p:nvPicPr>
          <p:blipFill>
            <a:blip r:embed="rId7"/>
            <a:stretch>
              <a:fillRect/>
            </a:stretch>
          </p:blipFill>
          <p:spPr>
            <a:xfrm>
              <a:off x="5364" y="4237"/>
              <a:ext cx="4081" cy="3062"/>
            </a:xfrm>
            <a:prstGeom prst="rect">
              <a:avLst/>
            </a:prstGeom>
            <a:noFill/>
            <a:ln w="9525">
              <a:noFill/>
            </a:ln>
          </p:spPr>
        </p:pic>
        <p:pic>
          <p:nvPicPr>
            <p:cNvPr id="8" name="图片 -2147481908"/>
            <p:cNvPicPr>
              <a:picLocks noChangeAspect="1"/>
            </p:cNvPicPr>
            <p:nvPr/>
          </p:nvPicPr>
          <p:blipFill>
            <a:blip r:embed="rId8"/>
            <a:stretch>
              <a:fillRect/>
            </a:stretch>
          </p:blipFill>
          <p:spPr>
            <a:xfrm>
              <a:off x="5364" y="7468"/>
              <a:ext cx="4032" cy="3050"/>
            </a:xfrm>
            <a:prstGeom prst="rect">
              <a:avLst/>
            </a:prstGeom>
            <a:noFill/>
            <a:ln w="9525">
              <a:noFill/>
            </a:ln>
          </p:spPr>
        </p:pic>
      </p:grpSp>
    </p:spTree>
  </p:cSld>
  <p:clrMapOvr>
    <a:masterClrMapping/>
  </p:clrMapOvr>
  <p:transition spd="slow" advTm="0">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554355" y="2421255"/>
            <a:ext cx="11233150" cy="41046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安全文明策划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61975" y="909774"/>
            <a:ext cx="11225832" cy="1322070"/>
          </a:xfrm>
          <a:prstGeom prst="rect">
            <a:avLst/>
          </a:prstGeom>
        </p:spPr>
        <p:txBody>
          <a:bodyPr wrap="square">
            <a:spAutoFit/>
          </a:bodyPr>
          <a:lstStyle/>
          <a:p>
            <a:pPr>
              <a:lnSpc>
                <a:spcPts val="3200"/>
              </a:lnSpc>
            </a:pPr>
            <a:r>
              <a:rPr lang="zh-CN" altLang="en-US" dirty="0"/>
              <a:t>       </a:t>
            </a:r>
            <a:r>
              <a:rPr lang="zh-CN" b="1" dirty="0">
                <a:latin typeface="+mn-ea"/>
                <a:ea typeface="+mn-ea"/>
              </a:rPr>
              <a:t>一、</a:t>
            </a:r>
            <a:r>
              <a:rPr b="1" dirty="0">
                <a:solidFill>
                  <a:srgbClr val="FF0000"/>
                </a:solidFill>
                <a:latin typeface="+mn-ea"/>
                <a:ea typeface="+mn-ea"/>
              </a:rPr>
              <a:t>平面</a:t>
            </a:r>
            <a:endParaRPr b="1" dirty="0">
              <a:solidFill>
                <a:schemeClr val="tx1"/>
              </a:solidFill>
              <a:latin typeface="+mn-ea"/>
              <a:ea typeface="+mn-ea"/>
            </a:endParaRPr>
          </a:p>
          <a:p>
            <a:pPr>
              <a:lnSpc>
                <a:spcPts val="3200"/>
              </a:lnSpc>
            </a:pPr>
            <a:r>
              <a:rPr dirty="0">
                <a:solidFill>
                  <a:srgbClr val="FF0000"/>
                </a:solidFill>
                <a:latin typeface="+mn-ea"/>
                <a:ea typeface="+mn-ea"/>
              </a:rPr>
              <a:t>生活区</a:t>
            </a:r>
            <a:r>
              <a:rPr dirty="0">
                <a:latin typeface="+mn-ea"/>
                <a:ea typeface="+mn-ea"/>
              </a:rPr>
              <a:t>（包含但不限于）：工人宿舍、食堂、厕所（化粪池）、淋浴室、洗衣池、晾衣场、停车场（非机动车停车充电）。</a:t>
            </a:r>
            <a:endParaRPr dirty="0">
              <a:latin typeface="+mn-ea"/>
              <a:ea typeface="+mn-ea"/>
            </a:endParaRPr>
          </a:p>
        </p:txBody>
      </p:sp>
      <p:grpSp>
        <p:nvGrpSpPr>
          <p:cNvPr id="16" name="组合 15"/>
          <p:cNvGrpSpPr/>
          <p:nvPr/>
        </p:nvGrpSpPr>
        <p:grpSpPr>
          <a:xfrm>
            <a:off x="744855" y="2504440"/>
            <a:ext cx="10879455" cy="3884930"/>
            <a:chOff x="1173" y="3944"/>
            <a:chExt cx="17133" cy="6118"/>
          </a:xfrm>
        </p:grpSpPr>
        <p:pic>
          <p:nvPicPr>
            <p:cNvPr id="9" name="图片 1073743078" descr="IMG_0821"/>
            <p:cNvPicPr>
              <a:picLocks noChangeAspect="1"/>
            </p:cNvPicPr>
            <p:nvPr/>
          </p:nvPicPr>
          <p:blipFill>
            <a:blip r:embed="rId1"/>
            <a:stretch>
              <a:fillRect/>
            </a:stretch>
          </p:blipFill>
          <p:spPr>
            <a:xfrm>
              <a:off x="1173" y="3951"/>
              <a:ext cx="4140" cy="2913"/>
            </a:xfrm>
            <a:prstGeom prst="rect">
              <a:avLst/>
            </a:prstGeom>
            <a:noFill/>
            <a:ln w="50800" cap="flat" cmpd="sng">
              <a:noFill/>
              <a:prstDash val="solid"/>
              <a:miter/>
              <a:headEnd type="none" w="med" len="med"/>
              <a:tailEnd type="none" w="med" len="med"/>
            </a:ln>
          </p:spPr>
        </p:pic>
        <p:pic>
          <p:nvPicPr>
            <p:cNvPr id="7" name="图片 -2147482443" descr="IMG_0902"/>
            <p:cNvPicPr/>
            <p:nvPr/>
          </p:nvPicPr>
          <p:blipFill>
            <a:blip r:embed="rId2"/>
            <a:stretch>
              <a:fillRect/>
            </a:stretch>
          </p:blipFill>
          <p:spPr>
            <a:xfrm>
              <a:off x="5512" y="7150"/>
              <a:ext cx="4139" cy="2913"/>
            </a:xfrm>
            <a:prstGeom prst="rect">
              <a:avLst/>
            </a:prstGeom>
            <a:noFill/>
            <a:ln w="50800" cap="flat" cmpd="sng">
              <a:noFill/>
              <a:prstDash val="solid"/>
              <a:miter/>
              <a:headEnd type="none" w="med" len="med"/>
              <a:tailEnd type="none" w="med" len="med"/>
            </a:ln>
          </p:spPr>
        </p:pic>
        <p:pic>
          <p:nvPicPr>
            <p:cNvPr id="10" name="图片 9" descr="DSC04343"/>
            <p:cNvPicPr/>
            <p:nvPr/>
          </p:nvPicPr>
          <p:blipFill>
            <a:blip r:embed="rId3"/>
            <a:stretch>
              <a:fillRect/>
            </a:stretch>
          </p:blipFill>
          <p:spPr>
            <a:xfrm>
              <a:off x="1173" y="7150"/>
              <a:ext cx="4139" cy="2912"/>
            </a:xfrm>
            <a:prstGeom prst="rect">
              <a:avLst/>
            </a:prstGeom>
            <a:noFill/>
            <a:ln w="50800" cap="flat" cmpd="sng">
              <a:noFill/>
              <a:prstDash val="solid"/>
              <a:miter/>
              <a:headEnd type="none" w="med" len="med"/>
              <a:tailEnd type="none" w="med" len="med"/>
            </a:ln>
          </p:spPr>
        </p:pic>
        <p:pic>
          <p:nvPicPr>
            <p:cNvPr id="8" name="图片 -2147481907"/>
            <p:cNvPicPr>
              <a:picLocks noChangeAspect="1"/>
            </p:cNvPicPr>
            <p:nvPr/>
          </p:nvPicPr>
          <p:blipFill>
            <a:blip r:embed="rId4"/>
            <a:stretch>
              <a:fillRect/>
            </a:stretch>
          </p:blipFill>
          <p:spPr>
            <a:xfrm>
              <a:off x="5512" y="3951"/>
              <a:ext cx="4139" cy="2885"/>
            </a:xfrm>
            <a:prstGeom prst="rect">
              <a:avLst/>
            </a:prstGeom>
            <a:noFill/>
            <a:ln w="9525">
              <a:noFill/>
            </a:ln>
          </p:spPr>
        </p:pic>
        <p:pic>
          <p:nvPicPr>
            <p:cNvPr id="6" name="图片 5" descr="5-浴室"/>
            <p:cNvPicPr>
              <a:picLocks noChangeAspect="1"/>
            </p:cNvPicPr>
            <p:nvPr/>
          </p:nvPicPr>
          <p:blipFill>
            <a:blip r:embed="rId5"/>
            <a:stretch>
              <a:fillRect/>
            </a:stretch>
          </p:blipFill>
          <p:spPr>
            <a:xfrm>
              <a:off x="14166" y="7102"/>
              <a:ext cx="4140" cy="2898"/>
            </a:xfrm>
            <a:prstGeom prst="rect">
              <a:avLst/>
            </a:prstGeom>
          </p:spPr>
        </p:pic>
        <p:pic>
          <p:nvPicPr>
            <p:cNvPr id="4" name="图片 3" descr="图片2"/>
            <p:cNvPicPr>
              <a:picLocks noChangeAspect="1"/>
            </p:cNvPicPr>
            <p:nvPr/>
          </p:nvPicPr>
          <p:blipFill>
            <a:blip r:embed="rId6"/>
            <a:stretch>
              <a:fillRect/>
            </a:stretch>
          </p:blipFill>
          <p:spPr>
            <a:xfrm>
              <a:off x="9811" y="7150"/>
              <a:ext cx="4141" cy="2912"/>
            </a:xfrm>
            <a:prstGeom prst="rect">
              <a:avLst/>
            </a:prstGeom>
          </p:spPr>
        </p:pic>
        <p:pic>
          <p:nvPicPr>
            <p:cNvPr id="3" name="图片 2" descr="员工宿舍"/>
            <p:cNvPicPr>
              <a:picLocks noChangeAspect="1"/>
            </p:cNvPicPr>
            <p:nvPr/>
          </p:nvPicPr>
          <p:blipFill>
            <a:blip r:embed="rId7"/>
            <a:stretch>
              <a:fillRect/>
            </a:stretch>
          </p:blipFill>
          <p:spPr>
            <a:xfrm>
              <a:off x="9812" y="3951"/>
              <a:ext cx="4140" cy="2913"/>
            </a:xfrm>
            <a:prstGeom prst="rect">
              <a:avLst/>
            </a:prstGeom>
          </p:spPr>
        </p:pic>
        <p:pic>
          <p:nvPicPr>
            <p:cNvPr id="5" name="图片 4" descr="停车棚"/>
            <p:cNvPicPr>
              <a:picLocks noChangeAspect="1"/>
            </p:cNvPicPr>
            <p:nvPr/>
          </p:nvPicPr>
          <p:blipFill>
            <a:blip r:embed="rId8"/>
            <a:stretch>
              <a:fillRect/>
            </a:stretch>
          </p:blipFill>
          <p:spPr>
            <a:xfrm>
              <a:off x="14167" y="3944"/>
              <a:ext cx="4139" cy="2892"/>
            </a:xfrm>
            <a:prstGeom prst="rect">
              <a:avLst/>
            </a:prstGeom>
          </p:spPr>
        </p:pic>
      </p:grpSp>
    </p:spTree>
  </p:cSld>
  <p:clrMapOvr>
    <a:masterClrMapping/>
  </p:clrMapOvr>
  <p:transition spd="slow" advTm="0">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安全文明策划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61975" y="909774"/>
            <a:ext cx="11225832" cy="2553335"/>
          </a:xfrm>
          <a:prstGeom prst="rect">
            <a:avLst/>
          </a:prstGeom>
        </p:spPr>
        <p:txBody>
          <a:bodyPr wrap="square">
            <a:spAutoFit/>
          </a:bodyPr>
          <a:lstStyle/>
          <a:p>
            <a:pPr>
              <a:lnSpc>
                <a:spcPts val="3200"/>
              </a:lnSpc>
            </a:pPr>
            <a:r>
              <a:rPr lang="zh-CN" altLang="en-US" dirty="0"/>
              <a:t>      一、</a:t>
            </a:r>
            <a:r>
              <a:rPr b="1" dirty="0">
                <a:solidFill>
                  <a:srgbClr val="FF0000"/>
                </a:solidFill>
                <a:latin typeface="+mn-ea"/>
                <a:ea typeface="+mn-ea"/>
              </a:rPr>
              <a:t>平面</a:t>
            </a:r>
            <a:r>
              <a:rPr b="1" dirty="0">
                <a:latin typeface="+mn-ea"/>
                <a:ea typeface="+mn-ea"/>
              </a:rPr>
              <a:t> </a:t>
            </a:r>
            <a:endParaRPr b="1" dirty="0">
              <a:solidFill>
                <a:schemeClr val="tx1"/>
              </a:solidFill>
              <a:latin typeface="+mn-ea"/>
              <a:ea typeface="+mn-ea"/>
            </a:endParaRPr>
          </a:p>
          <a:p>
            <a:pPr>
              <a:lnSpc>
                <a:spcPts val="3200"/>
              </a:lnSpc>
            </a:pPr>
            <a:r>
              <a:rPr sz="2000" b="1" dirty="0">
                <a:solidFill>
                  <a:srgbClr val="FF0000"/>
                </a:solidFill>
                <a:latin typeface="+mn-ea"/>
                <a:ea typeface="+mn-ea"/>
              </a:rPr>
              <a:t>施工区</a:t>
            </a:r>
            <a:r>
              <a:rPr sz="2000" dirty="0">
                <a:latin typeface="+mn-ea"/>
                <a:ea typeface="+mn-ea"/>
              </a:rPr>
              <a:t>：建议按照</a:t>
            </a:r>
            <a:r>
              <a:rPr sz="2000" b="1" dirty="0">
                <a:solidFill>
                  <a:srgbClr val="FF0000"/>
                </a:solidFill>
                <a:latin typeface="+mn-ea"/>
                <a:ea typeface="+mn-ea"/>
              </a:rPr>
              <a:t>危险区</a:t>
            </a:r>
            <a:r>
              <a:rPr sz="2000" dirty="0">
                <a:latin typeface="+mn-ea"/>
                <a:ea typeface="+mn-ea"/>
              </a:rPr>
              <a:t>（例如变压器、电箱防护棚内、基坑临边、楼层临边、模板拆除区域、电梯井等位置，需要挂设警示标牌，禁止入内）、</a:t>
            </a:r>
            <a:r>
              <a:rPr sz="2000" b="1" dirty="0">
                <a:solidFill>
                  <a:srgbClr val="FF0000"/>
                </a:solidFill>
                <a:latin typeface="+mn-ea"/>
                <a:ea typeface="+mn-ea"/>
              </a:rPr>
              <a:t>材料堆放区</a:t>
            </a:r>
            <a:r>
              <a:rPr sz="2000" dirty="0">
                <a:latin typeface="+mn-ea"/>
                <a:ea typeface="+mn-ea"/>
              </a:rPr>
              <a:t>（限制准入）、</a:t>
            </a:r>
            <a:r>
              <a:rPr sz="2000" b="1" dirty="0">
                <a:solidFill>
                  <a:srgbClr val="FF0000"/>
                </a:solidFill>
                <a:latin typeface="+mn-ea"/>
                <a:ea typeface="+mn-ea"/>
              </a:rPr>
              <a:t>生产区</a:t>
            </a:r>
            <a:r>
              <a:rPr sz="2000" dirty="0">
                <a:latin typeface="+mn-ea"/>
                <a:ea typeface="+mn-ea"/>
              </a:rPr>
              <a:t>（需要设置防护，如安全通道、钢筋防护棚、木工加工防护棚等）、</a:t>
            </a:r>
            <a:r>
              <a:rPr sz="2000" b="1" dirty="0">
                <a:solidFill>
                  <a:srgbClr val="FF0000"/>
                </a:solidFill>
                <a:latin typeface="+mn-ea"/>
                <a:ea typeface="+mn-ea"/>
              </a:rPr>
              <a:t>安全区</a:t>
            </a:r>
            <a:r>
              <a:rPr sz="2000" dirty="0">
                <a:latin typeface="+mn-ea"/>
                <a:ea typeface="+mn-ea"/>
              </a:rPr>
              <a:t>（施工道路、通道内、楼层内等）。</a:t>
            </a:r>
            <a:endParaRPr sz="2000" dirty="0">
              <a:latin typeface="+mn-ea"/>
              <a:ea typeface="+mn-ea"/>
            </a:endParaRPr>
          </a:p>
          <a:p>
            <a:pPr>
              <a:lnSpc>
                <a:spcPts val="3200"/>
              </a:lnSpc>
            </a:pPr>
            <a:r>
              <a:rPr sz="2000" dirty="0">
                <a:latin typeface="+mn-ea"/>
                <a:ea typeface="+mn-ea"/>
              </a:rPr>
              <a:t>还需考虑各栋砼浇筑时泵车停放位置、运输车辆路线；施工电梯附近的砂石料堆场、砌块运输线路及对方地点；材料堆场布置时考虑塔吊在此位置的吊重等等。</a:t>
            </a:r>
            <a:endParaRPr sz="2000" dirty="0">
              <a:latin typeface="+mn-ea"/>
              <a:ea typeface="+mn-ea"/>
            </a:endParaRPr>
          </a:p>
        </p:txBody>
      </p:sp>
      <p:grpSp>
        <p:nvGrpSpPr>
          <p:cNvPr id="3" name="组合 2"/>
          <p:cNvGrpSpPr/>
          <p:nvPr/>
        </p:nvGrpSpPr>
        <p:grpSpPr>
          <a:xfrm>
            <a:off x="440690" y="3759835"/>
            <a:ext cx="11379835" cy="2212340"/>
            <a:chOff x="694" y="5921"/>
            <a:chExt cx="17921" cy="3484"/>
          </a:xfrm>
        </p:grpSpPr>
        <p:pic>
          <p:nvPicPr>
            <p:cNvPr id="62465" name="图片 2"/>
            <p:cNvPicPr>
              <a:picLocks noChangeAspect="1"/>
            </p:cNvPicPr>
            <p:nvPr/>
          </p:nvPicPr>
          <p:blipFill>
            <a:blip r:embed="rId1"/>
            <a:stretch>
              <a:fillRect/>
            </a:stretch>
          </p:blipFill>
          <p:spPr>
            <a:xfrm>
              <a:off x="694" y="5921"/>
              <a:ext cx="4383" cy="3471"/>
            </a:xfrm>
            <a:prstGeom prst="rect">
              <a:avLst/>
            </a:prstGeom>
            <a:noFill/>
            <a:ln w="28575" cap="flat" cmpd="sng">
              <a:noFill/>
              <a:prstDash val="solid"/>
              <a:miter/>
              <a:headEnd type="none" w="med" len="med"/>
              <a:tailEnd type="none" w="med" len="med"/>
            </a:ln>
          </p:spPr>
        </p:pic>
        <p:pic>
          <p:nvPicPr>
            <p:cNvPr id="57345" name="图片 1073743102"/>
            <p:cNvPicPr>
              <a:picLocks noChangeAspect="1"/>
            </p:cNvPicPr>
            <p:nvPr/>
          </p:nvPicPr>
          <p:blipFill>
            <a:blip r:embed="rId2"/>
            <a:stretch>
              <a:fillRect/>
            </a:stretch>
          </p:blipFill>
          <p:spPr>
            <a:xfrm>
              <a:off x="5242" y="5921"/>
              <a:ext cx="4384" cy="3484"/>
            </a:xfrm>
            <a:prstGeom prst="rect">
              <a:avLst/>
            </a:prstGeom>
            <a:noFill/>
            <a:ln w="12700" cap="flat" cmpd="sng">
              <a:solidFill>
                <a:srgbClr val="0000CC"/>
              </a:solidFill>
              <a:prstDash val="solid"/>
              <a:miter/>
              <a:headEnd type="none" w="med" len="med"/>
              <a:tailEnd type="none" w="med" len="med"/>
            </a:ln>
          </p:spPr>
        </p:pic>
        <p:pic>
          <p:nvPicPr>
            <p:cNvPr id="60419" name="图片 4" descr="IMG_2614"/>
            <p:cNvPicPr>
              <a:picLocks noChangeAspect="1"/>
            </p:cNvPicPr>
            <p:nvPr/>
          </p:nvPicPr>
          <p:blipFill>
            <a:blip r:embed="rId3"/>
            <a:stretch>
              <a:fillRect/>
            </a:stretch>
          </p:blipFill>
          <p:spPr>
            <a:xfrm>
              <a:off x="9752" y="5933"/>
              <a:ext cx="4384" cy="3472"/>
            </a:xfrm>
            <a:prstGeom prst="rect">
              <a:avLst/>
            </a:prstGeom>
            <a:noFill/>
            <a:ln w="12700" cap="flat" cmpd="sng">
              <a:solidFill>
                <a:srgbClr val="0000CC"/>
              </a:solidFill>
              <a:prstDash val="solid"/>
              <a:round/>
              <a:headEnd type="none" w="med" len="med"/>
              <a:tailEnd type="none" w="med" len="med"/>
            </a:ln>
          </p:spPr>
        </p:pic>
        <p:pic>
          <p:nvPicPr>
            <p:cNvPr id="48137" name="图片 2" descr="0集中搅拌机防护棚"/>
            <p:cNvPicPr>
              <a:picLocks noChangeAspect="1"/>
            </p:cNvPicPr>
            <p:nvPr/>
          </p:nvPicPr>
          <p:blipFill>
            <a:blip r:embed="rId4"/>
            <a:stretch>
              <a:fillRect/>
            </a:stretch>
          </p:blipFill>
          <p:spPr>
            <a:xfrm>
              <a:off x="14233" y="5934"/>
              <a:ext cx="4383" cy="3471"/>
            </a:xfrm>
            <a:prstGeom prst="rect">
              <a:avLst/>
            </a:prstGeom>
            <a:noFill/>
            <a:ln w="19050" cap="flat" cmpd="sng">
              <a:noFill/>
              <a:prstDash val="solid"/>
              <a:miter/>
              <a:headEnd type="none" w="med" len="med"/>
              <a:tailEnd type="none" w="med" len="med"/>
            </a:ln>
          </p:spPr>
        </p:pic>
      </p:grpSp>
    </p:spTree>
  </p:cSld>
  <p:clrMapOvr>
    <a:masterClrMapping/>
  </p:clrMapOvr>
  <p:transition spd="slow" advTm="0">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安全文明策划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61975" y="909774"/>
            <a:ext cx="11225832" cy="1322070"/>
          </a:xfrm>
          <a:prstGeom prst="rect">
            <a:avLst/>
          </a:prstGeom>
        </p:spPr>
        <p:txBody>
          <a:bodyPr wrap="square">
            <a:spAutoFit/>
          </a:bodyPr>
          <a:lstStyle/>
          <a:p>
            <a:pPr>
              <a:lnSpc>
                <a:spcPts val="3200"/>
              </a:lnSpc>
            </a:pPr>
            <a:r>
              <a:rPr lang="zh-CN" altLang="en-US" dirty="0"/>
              <a:t>  </a:t>
            </a:r>
            <a:r>
              <a:rPr dirty="0">
                <a:latin typeface="+mn-ea"/>
                <a:ea typeface="+mn-ea"/>
              </a:rPr>
              <a:t>二、</a:t>
            </a:r>
            <a:r>
              <a:rPr dirty="0">
                <a:solidFill>
                  <a:srgbClr val="FF0000"/>
                </a:solidFill>
                <a:latin typeface="+mn-ea"/>
                <a:ea typeface="+mn-ea"/>
              </a:rPr>
              <a:t>立面</a:t>
            </a:r>
            <a:r>
              <a:rPr dirty="0">
                <a:latin typeface="+mn-ea"/>
                <a:ea typeface="+mn-ea"/>
              </a:rPr>
              <a:t>（包含但不限于）：</a:t>
            </a:r>
            <a:endParaRPr dirty="0">
              <a:latin typeface="+mn-ea"/>
              <a:ea typeface="+mn-ea"/>
            </a:endParaRPr>
          </a:p>
          <a:p>
            <a:pPr>
              <a:lnSpc>
                <a:spcPts val="3200"/>
              </a:lnSpc>
            </a:pPr>
            <a:r>
              <a:rPr sz="2000" dirty="0">
                <a:latin typeface="+mn-ea"/>
                <a:ea typeface="+mn-ea"/>
              </a:rPr>
              <a:t>项目整体外观形象、外架外观、施工升降机卸料平台封闭、悬挑木工转料平台、楼层临边防护、各种防护棚、塔吊、大门、围墙、样板展示区、安全体验区等。扬尘控制措施。</a:t>
            </a:r>
            <a:endParaRPr sz="2000" dirty="0">
              <a:latin typeface="+mn-ea"/>
              <a:ea typeface="+mn-ea"/>
            </a:endParaRPr>
          </a:p>
        </p:txBody>
      </p:sp>
      <p:grpSp>
        <p:nvGrpSpPr>
          <p:cNvPr id="9" name="组合 8"/>
          <p:cNvGrpSpPr/>
          <p:nvPr/>
        </p:nvGrpSpPr>
        <p:grpSpPr>
          <a:xfrm>
            <a:off x="1334135" y="2366010"/>
            <a:ext cx="9250680" cy="4091305"/>
            <a:chOff x="1536" y="3952"/>
            <a:chExt cx="14568" cy="6443"/>
          </a:xfrm>
        </p:grpSpPr>
        <p:pic>
          <p:nvPicPr>
            <p:cNvPr id="3" name="图片 2" descr="5楼面形象"/>
            <p:cNvPicPr>
              <a:picLocks noChangeAspect="1"/>
            </p:cNvPicPr>
            <p:nvPr/>
          </p:nvPicPr>
          <p:blipFill>
            <a:blip r:embed="rId1"/>
            <a:stretch>
              <a:fillRect/>
            </a:stretch>
          </p:blipFill>
          <p:spPr>
            <a:xfrm>
              <a:off x="1536" y="7165"/>
              <a:ext cx="4765" cy="3200"/>
            </a:xfrm>
            <a:prstGeom prst="rect">
              <a:avLst/>
            </a:prstGeom>
          </p:spPr>
        </p:pic>
        <p:pic>
          <p:nvPicPr>
            <p:cNvPr id="4" name="图片 3" descr="IMG_20160726_180652"/>
            <p:cNvPicPr>
              <a:picLocks noChangeAspect="1"/>
            </p:cNvPicPr>
            <p:nvPr/>
          </p:nvPicPr>
          <p:blipFill>
            <a:blip r:embed="rId2"/>
            <a:stretch>
              <a:fillRect/>
            </a:stretch>
          </p:blipFill>
          <p:spPr>
            <a:xfrm>
              <a:off x="11772" y="3992"/>
              <a:ext cx="4332" cy="3213"/>
            </a:xfrm>
            <a:prstGeom prst="rect">
              <a:avLst/>
            </a:prstGeom>
          </p:spPr>
        </p:pic>
        <p:pic>
          <p:nvPicPr>
            <p:cNvPr id="5" name="图片 4" descr="IMG_5016"/>
            <p:cNvPicPr>
              <a:picLocks noChangeAspect="1"/>
            </p:cNvPicPr>
            <p:nvPr/>
          </p:nvPicPr>
          <p:blipFill>
            <a:blip r:embed="rId3"/>
            <a:stretch>
              <a:fillRect/>
            </a:stretch>
          </p:blipFill>
          <p:spPr>
            <a:xfrm>
              <a:off x="1569" y="3952"/>
              <a:ext cx="4731" cy="3154"/>
            </a:xfrm>
            <a:prstGeom prst="rect">
              <a:avLst/>
            </a:prstGeom>
          </p:spPr>
        </p:pic>
        <p:pic>
          <p:nvPicPr>
            <p:cNvPr id="6" name="图片 5" descr="安全通道"/>
            <p:cNvPicPr>
              <a:picLocks noChangeAspect="1"/>
            </p:cNvPicPr>
            <p:nvPr/>
          </p:nvPicPr>
          <p:blipFill>
            <a:blip r:embed="rId4"/>
            <a:stretch>
              <a:fillRect/>
            </a:stretch>
          </p:blipFill>
          <p:spPr>
            <a:xfrm>
              <a:off x="6671" y="3959"/>
              <a:ext cx="4731" cy="3140"/>
            </a:xfrm>
            <a:prstGeom prst="rect">
              <a:avLst/>
            </a:prstGeom>
          </p:spPr>
        </p:pic>
        <p:pic>
          <p:nvPicPr>
            <p:cNvPr id="7" name="图片 6" descr="安全体验区"/>
            <p:cNvPicPr>
              <a:picLocks noChangeAspect="1"/>
            </p:cNvPicPr>
            <p:nvPr/>
          </p:nvPicPr>
          <p:blipFill>
            <a:blip r:embed="rId5"/>
            <a:stretch>
              <a:fillRect/>
            </a:stretch>
          </p:blipFill>
          <p:spPr>
            <a:xfrm>
              <a:off x="6671" y="7245"/>
              <a:ext cx="4731" cy="3120"/>
            </a:xfrm>
            <a:prstGeom prst="rect">
              <a:avLst/>
            </a:prstGeom>
          </p:spPr>
        </p:pic>
        <p:pic>
          <p:nvPicPr>
            <p:cNvPr id="8" name="图片 7" descr="人车分流安全通道1"/>
            <p:cNvPicPr>
              <a:picLocks noChangeAspect="1"/>
            </p:cNvPicPr>
            <p:nvPr/>
          </p:nvPicPr>
          <p:blipFill>
            <a:blip r:embed="rId6"/>
            <a:stretch>
              <a:fillRect/>
            </a:stretch>
          </p:blipFill>
          <p:spPr>
            <a:xfrm>
              <a:off x="11772" y="7275"/>
              <a:ext cx="4333" cy="3120"/>
            </a:xfrm>
            <a:prstGeom prst="rect">
              <a:avLst/>
            </a:prstGeom>
          </p:spPr>
        </p:pic>
      </p:grpSp>
    </p:spTree>
  </p:cSld>
  <p:clrMapOvr>
    <a:masterClrMapping/>
  </p:clrMapOvr>
  <p:transition spd="slow" advTm="0">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安全文明策划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245745" y="838200"/>
            <a:ext cx="11819255" cy="1701800"/>
          </a:xfrm>
          <a:prstGeom prst="rect">
            <a:avLst/>
          </a:prstGeom>
        </p:spPr>
        <p:txBody>
          <a:bodyPr wrap="square">
            <a:spAutoFit/>
          </a:bodyPr>
          <a:lstStyle/>
          <a:p>
            <a:pPr>
              <a:lnSpc>
                <a:spcPts val="3200"/>
              </a:lnSpc>
            </a:pPr>
            <a:r>
              <a:rPr lang="zh-CN" altLang="en-US" dirty="0"/>
              <a:t>      </a:t>
            </a:r>
            <a:r>
              <a:rPr dirty="0"/>
              <a:t>三、</a:t>
            </a:r>
            <a:r>
              <a:rPr b="1" dirty="0">
                <a:solidFill>
                  <a:srgbClr val="FF0000"/>
                </a:solidFill>
              </a:rPr>
              <a:t>里面</a:t>
            </a:r>
            <a:r>
              <a:rPr dirty="0"/>
              <a:t>（包含但不限于）：</a:t>
            </a:r>
            <a:endParaRPr dirty="0"/>
          </a:p>
          <a:p>
            <a:pPr>
              <a:lnSpc>
                <a:spcPct val="130000"/>
              </a:lnSpc>
              <a:spcBef>
                <a:spcPts val="0"/>
              </a:spcBef>
              <a:spcAft>
                <a:spcPts val="0"/>
              </a:spcAft>
            </a:pPr>
            <a:r>
              <a:rPr sz="2000" dirty="0"/>
              <a:t>模板支撑、楼梯后浇带、板厚控制、砼实体观感控制、楼层几何尺寸控制、垂直度偏差、装修阶段各工序交叉等。楼梯、电梯井防护、水平洞口防护、砼泵清洗垃圾管道、外架连墙件、悬挑工字钢、卸载钢丝绳、脚手板铺设、楼层临时消防设施、楼层临时用电、楼层垃圾清理、楼梯照明等</a:t>
            </a:r>
            <a:r>
              <a:rPr lang="zh-CN" altLang="en-US" sz="2000" dirty="0"/>
              <a:t>。</a:t>
            </a:r>
            <a:endParaRPr lang="zh-CN" altLang="en-US" sz="2000" dirty="0"/>
          </a:p>
        </p:txBody>
      </p:sp>
      <p:grpSp>
        <p:nvGrpSpPr>
          <p:cNvPr id="4" name="组合 3"/>
          <p:cNvGrpSpPr/>
          <p:nvPr/>
        </p:nvGrpSpPr>
        <p:grpSpPr>
          <a:xfrm>
            <a:off x="561975" y="2693035"/>
            <a:ext cx="11283315" cy="3933190"/>
            <a:chOff x="885" y="4241"/>
            <a:chExt cx="17769" cy="6194"/>
          </a:xfrm>
        </p:grpSpPr>
        <p:pic>
          <p:nvPicPr>
            <p:cNvPr id="58370" name="图片 2" descr="14——双层整体提升式操作平台"/>
            <p:cNvPicPr>
              <a:picLocks noChangeAspect="1"/>
            </p:cNvPicPr>
            <p:nvPr/>
          </p:nvPicPr>
          <p:blipFill>
            <a:blip r:embed="rId1"/>
            <a:stretch>
              <a:fillRect/>
            </a:stretch>
          </p:blipFill>
          <p:spPr>
            <a:xfrm>
              <a:off x="885" y="4241"/>
              <a:ext cx="4301" cy="2928"/>
            </a:xfrm>
            <a:prstGeom prst="rect">
              <a:avLst/>
            </a:prstGeom>
            <a:noFill/>
            <a:ln w="12700" cap="flat" cmpd="sng">
              <a:noFill/>
              <a:prstDash val="solid"/>
              <a:round/>
              <a:headEnd type="none" w="med" len="med"/>
              <a:tailEnd type="none" w="med" len="med"/>
            </a:ln>
          </p:spPr>
        </p:pic>
        <p:pic>
          <p:nvPicPr>
            <p:cNvPr id="59393" name="Picture 2" descr="F:\工作\观摩\宁德逸涛项目观摩资料\现场布置照片\楼层定型化防护栏杆.png"/>
            <p:cNvPicPr>
              <a:picLocks noChangeAspect="1"/>
            </p:cNvPicPr>
            <p:nvPr/>
          </p:nvPicPr>
          <p:blipFill>
            <a:blip r:embed="rId2"/>
            <a:stretch>
              <a:fillRect/>
            </a:stretch>
          </p:blipFill>
          <p:spPr>
            <a:xfrm>
              <a:off x="5468" y="4241"/>
              <a:ext cx="4301" cy="2928"/>
            </a:xfrm>
            <a:prstGeom prst="rect">
              <a:avLst/>
            </a:prstGeom>
            <a:noFill/>
            <a:ln w="12700" cap="flat" cmpd="sng">
              <a:noFill/>
              <a:prstDash val="solid"/>
              <a:miter/>
              <a:headEnd type="none" w="med" len="med"/>
              <a:tailEnd type="none" w="med" len="med"/>
            </a:ln>
          </p:spPr>
        </p:pic>
        <p:pic>
          <p:nvPicPr>
            <p:cNvPr id="63489" name="Picture 15" descr="DSC01696"/>
            <p:cNvPicPr>
              <a:picLocks noChangeAspect="1"/>
            </p:cNvPicPr>
            <p:nvPr/>
          </p:nvPicPr>
          <p:blipFill>
            <a:blip r:embed="rId3"/>
            <a:stretch>
              <a:fillRect/>
            </a:stretch>
          </p:blipFill>
          <p:spPr>
            <a:xfrm>
              <a:off x="885" y="7402"/>
              <a:ext cx="4301" cy="2928"/>
            </a:xfrm>
            <a:prstGeom prst="rect">
              <a:avLst/>
            </a:prstGeom>
            <a:noFill/>
            <a:ln w="9525" cap="flat" cmpd="sng">
              <a:noFill/>
              <a:prstDash val="solid"/>
              <a:round/>
              <a:headEnd type="none" w="med" len="med"/>
              <a:tailEnd type="none" w="med" len="med"/>
            </a:ln>
          </p:spPr>
        </p:pic>
        <p:pic>
          <p:nvPicPr>
            <p:cNvPr id="49157" name="图片 36871" descr="12121"/>
            <p:cNvPicPr>
              <a:picLocks noChangeAspect="1"/>
            </p:cNvPicPr>
            <p:nvPr/>
          </p:nvPicPr>
          <p:blipFill>
            <a:blip r:embed="rId4"/>
            <a:stretch>
              <a:fillRect/>
            </a:stretch>
          </p:blipFill>
          <p:spPr>
            <a:xfrm>
              <a:off x="10106" y="4241"/>
              <a:ext cx="4301" cy="2928"/>
            </a:xfrm>
            <a:prstGeom prst="rect">
              <a:avLst/>
            </a:prstGeom>
            <a:noFill/>
            <a:ln w="28575" cap="flat" cmpd="sng">
              <a:noFill/>
              <a:prstDash val="solid"/>
              <a:miter/>
              <a:headEnd type="none" w="med" len="med"/>
              <a:tailEnd type="none" w="med" len="med"/>
            </a:ln>
          </p:spPr>
        </p:pic>
        <p:pic>
          <p:nvPicPr>
            <p:cNvPr id="49158" name="图片 36872" descr="IMG_6646"/>
            <p:cNvPicPr>
              <a:picLocks noChangeAspect="1"/>
            </p:cNvPicPr>
            <p:nvPr/>
          </p:nvPicPr>
          <p:blipFill>
            <a:blip r:embed="rId5"/>
            <a:stretch>
              <a:fillRect/>
            </a:stretch>
          </p:blipFill>
          <p:spPr>
            <a:xfrm>
              <a:off x="14526" y="4241"/>
              <a:ext cx="4129" cy="6194"/>
            </a:xfrm>
            <a:prstGeom prst="rect">
              <a:avLst/>
            </a:prstGeom>
            <a:noFill/>
            <a:ln w="28575" cap="flat" cmpd="sng">
              <a:noFill/>
              <a:prstDash val="solid"/>
              <a:miter/>
              <a:headEnd type="none" w="med" len="med"/>
              <a:tailEnd type="none" w="med" len="med"/>
            </a:ln>
          </p:spPr>
        </p:pic>
        <p:pic>
          <p:nvPicPr>
            <p:cNvPr id="72705" name="图片 4"/>
            <p:cNvPicPr>
              <a:picLocks noChangeAspect="1"/>
            </p:cNvPicPr>
            <p:nvPr/>
          </p:nvPicPr>
          <p:blipFill>
            <a:blip r:embed="rId6"/>
            <a:stretch>
              <a:fillRect/>
            </a:stretch>
          </p:blipFill>
          <p:spPr>
            <a:xfrm>
              <a:off x="10106" y="7402"/>
              <a:ext cx="4301" cy="2928"/>
            </a:xfrm>
            <a:prstGeom prst="rect">
              <a:avLst/>
            </a:prstGeom>
            <a:noFill/>
            <a:ln w="12700" cap="flat" cmpd="sng">
              <a:noFill/>
              <a:prstDash val="solid"/>
              <a:round/>
              <a:headEnd type="none" w="med" len="med"/>
              <a:tailEnd type="none" w="med" len="med"/>
            </a:ln>
          </p:spPr>
        </p:pic>
        <p:pic>
          <p:nvPicPr>
            <p:cNvPr id="3" name="图片 2" descr="IMG_2575"/>
            <p:cNvPicPr>
              <a:picLocks noChangeAspect="1"/>
            </p:cNvPicPr>
            <p:nvPr/>
          </p:nvPicPr>
          <p:blipFill>
            <a:blip r:embed="rId7"/>
            <a:stretch>
              <a:fillRect/>
            </a:stretch>
          </p:blipFill>
          <p:spPr>
            <a:xfrm>
              <a:off x="5468" y="7402"/>
              <a:ext cx="4300" cy="2929"/>
            </a:xfrm>
            <a:prstGeom prst="rect">
              <a:avLst/>
            </a:prstGeom>
          </p:spPr>
        </p:pic>
      </p:grpSp>
    </p:spTree>
  </p:cSld>
  <p:clrMapOvr>
    <a:masterClrMapping/>
  </p:clrMapOvr>
  <p:transition spd="slow" advTm="0">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104380" y="2044538"/>
            <a:ext cx="10020714" cy="3879478"/>
            <a:chOff x="1617335" y="1833244"/>
            <a:chExt cx="10446365" cy="5136767"/>
          </a:xfrm>
        </p:grpSpPr>
        <p:sp>
          <p:nvSpPr>
            <p:cNvPr id="8" name="矩形 7"/>
            <p:cNvSpPr/>
            <p:nvPr/>
          </p:nvSpPr>
          <p:spPr>
            <a:xfrm>
              <a:off x="1617335" y="1833244"/>
              <a:ext cx="10443848" cy="5136767"/>
            </a:xfrm>
            <a:prstGeom prst="rect">
              <a:avLst/>
            </a:prstGeom>
            <a:solidFill>
              <a:srgbClr val="1E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cs typeface="+mn-ea"/>
                <a:sym typeface="+mn-lt"/>
              </a:endParaRPr>
            </a:p>
          </p:txBody>
        </p:sp>
        <p:sp>
          <p:nvSpPr>
            <p:cNvPr id="9" name="文本框 8"/>
            <p:cNvSpPr txBox="1"/>
            <p:nvPr/>
          </p:nvSpPr>
          <p:spPr>
            <a:xfrm>
              <a:off x="1618126" y="2096417"/>
              <a:ext cx="10445574" cy="4569099"/>
            </a:xfrm>
            <a:prstGeom prst="rect">
              <a:avLst/>
            </a:prstGeom>
            <a:noFill/>
          </p:spPr>
          <p:txBody>
            <a:bodyPr wrap="square" rtlCol="0">
              <a:spAutoFit/>
            </a:bodyPr>
            <a:lstStyle/>
            <a:p>
              <a:pPr algn="just" fontAlgn="t">
                <a:lnSpc>
                  <a:spcPct val="120000"/>
                </a:lnSpc>
                <a:spcBef>
                  <a:spcPct val="20000"/>
                </a:spcBef>
                <a:buFont typeface="Arial" panose="020B0604020202020204" pitchFamily="34" charset="0"/>
                <a:buNone/>
              </a:pPr>
              <a:r>
                <a:rPr 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双重预防机制</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双重预防体系</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是近年来我国在安全生产管理方面形成的新的术语，具体指：</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fontAlgn="t">
                <a:lnSpc>
                  <a:spcPct val="120000"/>
                </a:lnSpc>
                <a:spcBef>
                  <a:spcPct val="20000"/>
                </a:spcBef>
                <a:buFont typeface="Arial" panose="020B0604020202020204" pitchFamily="34" charset="0"/>
                <a:buNone/>
              </a:pPr>
              <a:r>
                <a:rPr lang="zh-CN" altLang="en-US" sz="2800"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安全生产风险分级管控和隐患排查治理双重预防机制</a:t>
              </a:r>
              <a:endParaRPr lang="zh-CN" altLang="en-US" sz="2800"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fontAlgn="t">
                <a:lnSpc>
                  <a:spcPct val="120000"/>
                </a:lnSpc>
                <a:spcBef>
                  <a:spcPct val="20000"/>
                </a:spcBef>
                <a:buFont typeface="Arial" panose="020B0604020202020204" pitchFamily="34" charset="0"/>
                <a:buNone/>
              </a:pPr>
              <a:r>
                <a:rPr lang="zh-CN" altLang="en-US" sz="2800"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安全生产风险分级管理体系、生产安全事故隐患排查治理体系</a:t>
              </a:r>
              <a:endParaRPr lang="zh-CN" altLang="en-US" sz="2800"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fontAlgn="t">
                <a:lnSpc>
                  <a:spcPct val="120000"/>
                </a:lnSpc>
                <a:spcBef>
                  <a:spcPct val="20000"/>
                </a:spcBef>
                <a:buFont typeface="Arial" panose="020B0604020202020204" pitchFamily="34" charset="0"/>
                <a:buNone/>
              </a:pP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平常简称为</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两个体系</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两体系</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双体系</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双控体系</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双重预防体系</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双重预防机制</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等。</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68" name="组合 67"/>
          <p:cNvGrpSpPr/>
          <p:nvPr/>
        </p:nvGrpSpPr>
        <p:grpSpPr>
          <a:xfrm>
            <a:off x="628117" y="969251"/>
            <a:ext cx="3837464" cy="730913"/>
            <a:chOff x="238537" y="-133844"/>
            <a:chExt cx="3836576" cy="730744"/>
          </a:xfrm>
        </p:grpSpPr>
        <p:sp>
          <p:nvSpPr>
            <p:cNvPr id="69" name="矩形 68"/>
            <p:cNvSpPr/>
            <p:nvPr/>
          </p:nvSpPr>
          <p:spPr>
            <a:xfrm>
              <a:off x="442913" y="0"/>
              <a:ext cx="3632200" cy="596900"/>
            </a:xfrm>
            <a:prstGeom prst="rect">
              <a:avLst/>
            </a:prstGeom>
            <a:solidFill>
              <a:srgbClr val="1E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占位符 16"/>
            <p:cNvSpPr txBox="1"/>
            <p:nvPr/>
          </p:nvSpPr>
          <p:spPr>
            <a:xfrm>
              <a:off x="238537" y="-133844"/>
              <a:ext cx="3836482" cy="673069"/>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dirty="0"/>
                <a:t>概念</a:t>
              </a:r>
              <a:endParaRPr lang="zh-CN" altLang="en-US" sz="3200" dirty="0"/>
            </a:p>
          </p:txBody>
        </p:sp>
      </p:grpSp>
      <p:grpSp>
        <p:nvGrpSpPr>
          <p:cNvPr id="2" name="组合 1"/>
          <p:cNvGrpSpPr/>
          <p:nvPr/>
        </p:nvGrpSpPr>
        <p:grpSpPr>
          <a:xfrm>
            <a:off x="11430" y="180975"/>
            <a:ext cx="7016115" cy="525145"/>
            <a:chOff x="18" y="285"/>
            <a:chExt cx="11049" cy="827"/>
          </a:xfrm>
        </p:grpSpPr>
        <p:sp>
          <p:nvSpPr>
            <p:cNvPr id="17" name="文本框 2"/>
            <p:cNvSpPr txBox="1"/>
            <p:nvPr/>
          </p:nvSpPr>
          <p:spPr>
            <a:xfrm>
              <a:off x="193" y="285"/>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双重预防体系策划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3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2" presetClass="entr" presetSubtype="8"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0-#ppt_w/2"/>
                                          </p:val>
                                        </p:tav>
                                        <p:tav tm="100000">
                                          <p:val>
                                            <p:strVal val="#ppt_x"/>
                                          </p:val>
                                        </p:tav>
                                      </p:tavLst>
                                    </p:anim>
                                    <p:anim calcmode="lin" valueType="num">
                                      <p:cBhvr additive="base">
                                        <p:cTn id="13"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合 67"/>
          <p:cNvGrpSpPr/>
          <p:nvPr/>
        </p:nvGrpSpPr>
        <p:grpSpPr>
          <a:xfrm>
            <a:off x="1847945" y="969251"/>
            <a:ext cx="3837370" cy="730913"/>
            <a:chOff x="1458083" y="-133844"/>
            <a:chExt cx="3836482" cy="730744"/>
          </a:xfrm>
        </p:grpSpPr>
        <p:sp>
          <p:nvSpPr>
            <p:cNvPr id="69" name="矩形 68"/>
            <p:cNvSpPr/>
            <p:nvPr/>
          </p:nvSpPr>
          <p:spPr>
            <a:xfrm>
              <a:off x="1518983" y="0"/>
              <a:ext cx="3632200" cy="596900"/>
            </a:xfrm>
            <a:prstGeom prst="rect">
              <a:avLst/>
            </a:prstGeom>
            <a:solidFill>
              <a:srgbClr val="1E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占位符 16"/>
            <p:cNvSpPr txBox="1"/>
            <p:nvPr/>
          </p:nvSpPr>
          <p:spPr>
            <a:xfrm>
              <a:off x="1458083" y="-133844"/>
              <a:ext cx="3836482" cy="73071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dirty="0"/>
                <a:t>为什么构建？</a:t>
              </a:r>
              <a:endParaRPr lang="zh-CN" altLang="en-US" sz="3200" dirty="0"/>
            </a:p>
          </p:txBody>
        </p:sp>
      </p:grpSp>
      <p:sp>
        <p:nvSpPr>
          <p:cNvPr id="4" name="椭圆 3"/>
          <p:cNvSpPr/>
          <p:nvPr/>
        </p:nvSpPr>
        <p:spPr>
          <a:xfrm>
            <a:off x="4118152" y="2137271"/>
            <a:ext cx="3279264" cy="3350400"/>
          </a:xfrm>
          <a:prstGeom prst="ellipse">
            <a:avLst/>
          </a:prstGeom>
          <a:solidFill>
            <a:srgbClr val="F6A08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sp>
        <p:nvSpPr>
          <p:cNvPr id="5" name="椭圆 4"/>
          <p:cNvSpPr/>
          <p:nvPr/>
        </p:nvSpPr>
        <p:spPr>
          <a:xfrm>
            <a:off x="4423022" y="2705092"/>
            <a:ext cx="2669523" cy="2782579"/>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6" name="椭圆 5"/>
          <p:cNvSpPr/>
          <p:nvPr/>
        </p:nvSpPr>
        <p:spPr>
          <a:xfrm>
            <a:off x="4827611" y="3429160"/>
            <a:ext cx="1860346" cy="2058511"/>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椭圆 6"/>
          <p:cNvSpPr/>
          <p:nvPr/>
        </p:nvSpPr>
        <p:spPr>
          <a:xfrm>
            <a:off x="5040385" y="4066847"/>
            <a:ext cx="1435432" cy="1420824"/>
          </a:xfrm>
          <a:prstGeom prst="ellipse">
            <a:avLst/>
          </a:prstGeom>
          <a:solidFill>
            <a:schemeClr val="accent1">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8" name="文本框 7"/>
          <p:cNvSpPr txBox="1"/>
          <p:nvPr/>
        </p:nvSpPr>
        <p:spPr>
          <a:xfrm>
            <a:off x="5523732" y="4547018"/>
            <a:ext cx="468103" cy="460482"/>
          </a:xfrm>
          <a:prstGeom prst="rect">
            <a:avLst/>
          </a:prstGeom>
          <a:noFill/>
        </p:spPr>
        <p:txBody>
          <a:bodyPr wrap="square" rtlCol="0">
            <a:spAutoFit/>
          </a:bodyPr>
          <a:lstStyle/>
          <a:p>
            <a:pPr algn="ctr"/>
            <a:r>
              <a:rPr lang="en-US" altLang="zh-CN">
                <a:solidFill>
                  <a:schemeClr val="bg1"/>
                </a:solidFill>
                <a:latin typeface="微软雅黑" panose="020B0503020204020204" pitchFamily="34" charset="-122"/>
                <a:ea typeface="微软雅黑" panose="020B0503020204020204" pitchFamily="34" charset="-122"/>
              </a:rPr>
              <a:t>4</a:t>
            </a:r>
            <a:endParaRPr lang="en-US" altLang="zh-CN">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523732" y="3582230"/>
            <a:ext cx="468103" cy="460482"/>
          </a:xfrm>
          <a:prstGeom prst="rect">
            <a:avLst/>
          </a:prstGeom>
          <a:noFill/>
        </p:spPr>
        <p:txBody>
          <a:bodyPr wrap="square" rtlCol="0">
            <a:spAutoFit/>
          </a:bodyPr>
          <a:lstStyle/>
          <a:p>
            <a:pPr algn="ctr"/>
            <a:r>
              <a:rPr lang="en-US" altLang="zh-CN">
                <a:solidFill>
                  <a:schemeClr val="bg1"/>
                </a:solidFill>
                <a:latin typeface="微软雅黑" panose="020B0503020204020204" pitchFamily="34" charset="-122"/>
                <a:ea typeface="微软雅黑" panose="020B0503020204020204" pitchFamily="34" charset="-122"/>
              </a:rPr>
              <a:t>3</a:t>
            </a:r>
            <a:endParaRPr lang="en-US" altLang="zh-CN">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524368" y="2828945"/>
            <a:ext cx="468103" cy="460482"/>
          </a:xfrm>
          <a:prstGeom prst="rect">
            <a:avLst/>
          </a:prstGeom>
          <a:noFill/>
        </p:spPr>
        <p:txBody>
          <a:bodyPr wrap="square" rtlCol="0">
            <a:spAutoFit/>
          </a:bodyPr>
          <a:lstStyle/>
          <a:p>
            <a:pPr algn="ctr"/>
            <a:r>
              <a:rPr lang="en-US" altLang="zh-CN">
                <a:solidFill>
                  <a:schemeClr val="bg1"/>
                </a:solidFill>
                <a:latin typeface="微软雅黑" panose="020B0503020204020204" pitchFamily="34" charset="-122"/>
                <a:ea typeface="微软雅黑" panose="020B0503020204020204" pitchFamily="34" charset="-122"/>
              </a:rPr>
              <a:t>2</a:t>
            </a:r>
            <a:endParaRPr lang="en-US" altLang="zh-CN">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523732" y="2280780"/>
            <a:ext cx="468103" cy="460482"/>
          </a:xfrm>
          <a:prstGeom prst="rect">
            <a:avLst/>
          </a:prstGeom>
          <a:noFill/>
        </p:spPr>
        <p:txBody>
          <a:bodyPr wrap="square" rtlCol="0">
            <a:spAutoFit/>
          </a:bodyPr>
          <a:lstStyle/>
          <a:p>
            <a:pPr algn="ctr"/>
            <a:r>
              <a:rPr lang="en-US" altLang="zh-CN">
                <a:solidFill>
                  <a:schemeClr val="bg1"/>
                </a:solidFill>
                <a:latin typeface="微软雅黑" panose="020B0503020204020204" pitchFamily="34" charset="-122"/>
                <a:ea typeface="微软雅黑" panose="020B0503020204020204" pitchFamily="34" charset="-122"/>
              </a:rPr>
              <a:t>1</a:t>
            </a:r>
            <a:endParaRPr lang="en-US" altLang="zh-CN">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96914" y="2151243"/>
            <a:ext cx="3123018" cy="1200329"/>
          </a:xfrm>
          <a:prstGeom prst="rect">
            <a:avLst/>
          </a:prstGeom>
          <a:noFill/>
        </p:spPr>
        <p:txBody>
          <a:bodyPr wrap="square" rtlCol="0">
            <a:spAutoFit/>
          </a:bodyPr>
          <a:lstStyle/>
          <a:p>
            <a:r>
              <a:rPr lang="zh-CN" altLang="en-US" sz="1800" b="1" dirty="0">
                <a:solidFill>
                  <a:srgbClr val="FF0000"/>
                </a:solidFill>
              </a:rPr>
              <a:t>压力挑战</a:t>
            </a:r>
            <a:endParaRPr lang="zh-CN" altLang="en-US" sz="1800" b="1" dirty="0">
              <a:solidFill>
                <a:srgbClr val="FF0000"/>
              </a:solidFill>
            </a:endParaRPr>
          </a:p>
          <a:p>
            <a:r>
              <a:rPr lang="zh-CN" altLang="en-US" sz="1800" dirty="0"/>
              <a:t>城市化快速发展带来新挑战</a:t>
            </a:r>
            <a:endParaRPr lang="zh-CN" altLang="en-US" sz="1800" dirty="0"/>
          </a:p>
          <a:p>
            <a:r>
              <a:rPr lang="zh-CN" altLang="en-US" sz="1800" dirty="0"/>
              <a:t>大工业化生产带来风险积聚</a:t>
            </a:r>
            <a:endParaRPr lang="zh-CN" altLang="en-US" sz="1800" dirty="0"/>
          </a:p>
          <a:p>
            <a:r>
              <a:rPr lang="zh-CN" altLang="en-US" sz="1800" dirty="0"/>
              <a:t>新产业新业态提出新要求</a:t>
            </a:r>
            <a:endParaRPr lang="zh-CN" altLang="en-US" sz="1800" dirty="0"/>
          </a:p>
        </p:txBody>
      </p:sp>
      <p:sp>
        <p:nvSpPr>
          <p:cNvPr id="13" name="文本框 12"/>
          <p:cNvSpPr txBox="1"/>
          <p:nvPr/>
        </p:nvSpPr>
        <p:spPr>
          <a:xfrm>
            <a:off x="250107" y="4889997"/>
            <a:ext cx="3960141" cy="1200329"/>
          </a:xfrm>
          <a:prstGeom prst="rect">
            <a:avLst/>
          </a:prstGeom>
          <a:noFill/>
        </p:spPr>
        <p:txBody>
          <a:bodyPr wrap="square" rtlCol="0">
            <a:spAutoFit/>
          </a:bodyPr>
          <a:lstStyle/>
          <a:p>
            <a:r>
              <a:rPr lang="zh-CN" altLang="en-US" sz="1800" b="1" dirty="0">
                <a:solidFill>
                  <a:srgbClr val="FF0000"/>
                </a:solidFill>
              </a:rPr>
              <a:t>机制可行</a:t>
            </a:r>
            <a:endParaRPr lang="zh-CN" altLang="en-US" sz="1800" b="1" dirty="0">
              <a:solidFill>
                <a:srgbClr val="FF0000"/>
              </a:solidFill>
            </a:endParaRPr>
          </a:p>
          <a:p>
            <a:r>
              <a:rPr lang="zh-CN" altLang="en-US" sz="1800" dirty="0"/>
              <a:t>国际风险管控理念深入人心</a:t>
            </a:r>
            <a:endParaRPr lang="zh-CN" altLang="en-US" sz="1800" dirty="0"/>
          </a:p>
          <a:p>
            <a:r>
              <a:rPr lang="zh-CN" altLang="en-US" sz="1800" dirty="0"/>
              <a:t>国内外风险管控和隐患治理成功经验</a:t>
            </a:r>
            <a:endParaRPr lang="zh-CN" altLang="en-US" sz="1800" dirty="0"/>
          </a:p>
          <a:p>
            <a:r>
              <a:rPr lang="zh-CN" altLang="en-US" sz="1800" dirty="0"/>
              <a:t>双重预防机制具备一定基础</a:t>
            </a:r>
            <a:endParaRPr lang="zh-CN" altLang="en-US" sz="1800" dirty="0"/>
          </a:p>
        </p:txBody>
      </p:sp>
      <p:sp>
        <p:nvSpPr>
          <p:cNvPr id="14" name="文本框 13"/>
          <p:cNvSpPr txBox="1"/>
          <p:nvPr/>
        </p:nvSpPr>
        <p:spPr>
          <a:xfrm>
            <a:off x="7730868" y="1505934"/>
            <a:ext cx="3960141" cy="1477328"/>
          </a:xfrm>
          <a:prstGeom prst="rect">
            <a:avLst/>
          </a:prstGeom>
          <a:noFill/>
        </p:spPr>
        <p:txBody>
          <a:bodyPr wrap="square" rtlCol="0">
            <a:spAutoFit/>
          </a:bodyPr>
          <a:lstStyle/>
          <a:p>
            <a:r>
              <a:rPr lang="zh-CN" altLang="en-US" sz="1800" b="1" dirty="0">
                <a:solidFill>
                  <a:srgbClr val="FF0000"/>
                </a:solidFill>
              </a:rPr>
              <a:t>发展需要</a:t>
            </a:r>
            <a:endParaRPr lang="zh-CN" altLang="en-US" sz="1800" b="1" dirty="0">
              <a:solidFill>
                <a:srgbClr val="FF0000"/>
              </a:solidFill>
            </a:endParaRPr>
          </a:p>
          <a:p>
            <a:r>
              <a:rPr lang="zh-CN" altLang="en-US" sz="1800" dirty="0"/>
              <a:t>事故频发企业仍存在</a:t>
            </a:r>
            <a:endParaRPr lang="zh-CN" altLang="en-US" sz="1800" dirty="0"/>
          </a:p>
          <a:p>
            <a:r>
              <a:rPr lang="zh-CN" altLang="en-US" sz="1800" dirty="0"/>
              <a:t>认不清：传统经验管理</a:t>
            </a:r>
            <a:endParaRPr lang="zh-CN" altLang="en-US" sz="1800" dirty="0"/>
          </a:p>
          <a:p>
            <a:r>
              <a:rPr lang="zh-CN" altLang="en-US" sz="1800" dirty="0"/>
              <a:t>想不到：没有风险意识</a:t>
            </a:r>
            <a:endParaRPr lang="zh-CN" altLang="en-US" sz="1800" dirty="0"/>
          </a:p>
          <a:p>
            <a:r>
              <a:rPr lang="zh-CN" altLang="en-US" sz="1800" dirty="0"/>
              <a:t>管不好：没有针对性措施</a:t>
            </a:r>
            <a:endParaRPr lang="zh-CN" altLang="en-US" sz="1800" dirty="0"/>
          </a:p>
        </p:txBody>
      </p:sp>
      <p:sp>
        <p:nvSpPr>
          <p:cNvPr id="15" name="文本框 14"/>
          <p:cNvSpPr txBox="1"/>
          <p:nvPr/>
        </p:nvSpPr>
        <p:spPr>
          <a:xfrm>
            <a:off x="7730868" y="4889997"/>
            <a:ext cx="3960141" cy="1477328"/>
          </a:xfrm>
          <a:prstGeom prst="rect">
            <a:avLst/>
          </a:prstGeom>
          <a:noFill/>
        </p:spPr>
        <p:txBody>
          <a:bodyPr wrap="square" rtlCol="0">
            <a:spAutoFit/>
          </a:bodyPr>
          <a:lstStyle/>
          <a:p>
            <a:r>
              <a:rPr lang="zh-CN" altLang="en-US" sz="1800" b="1" dirty="0">
                <a:solidFill>
                  <a:srgbClr val="FF0000"/>
                </a:solidFill>
              </a:rPr>
              <a:t>行政要求</a:t>
            </a:r>
            <a:endParaRPr lang="zh-CN" altLang="en-US" sz="1800" b="1" dirty="0">
              <a:solidFill>
                <a:srgbClr val="FF0000"/>
              </a:solidFill>
            </a:endParaRPr>
          </a:p>
          <a:p>
            <a:r>
              <a:rPr lang="zh-CN" altLang="en-US" sz="1800" dirty="0"/>
              <a:t>国家方针政策</a:t>
            </a:r>
            <a:endParaRPr lang="zh-CN" altLang="en-US" sz="1800" dirty="0"/>
          </a:p>
          <a:p>
            <a:r>
              <a:rPr lang="zh-CN" altLang="en-US" sz="1800" dirty="0"/>
              <a:t>省委省政府工作部署</a:t>
            </a:r>
            <a:endParaRPr lang="zh-CN" altLang="en-US" sz="1800" dirty="0"/>
          </a:p>
          <a:p>
            <a:r>
              <a:rPr lang="zh-CN" altLang="en-US" sz="1800" dirty="0"/>
              <a:t>市委市政府工作部署</a:t>
            </a:r>
            <a:endParaRPr lang="zh-CN" altLang="en-US" sz="1800" dirty="0"/>
          </a:p>
          <a:p>
            <a:r>
              <a:rPr lang="zh-CN" altLang="en-US" sz="1800" dirty="0"/>
              <a:t>法律法规规定企业主体责任</a:t>
            </a:r>
            <a:endParaRPr lang="zh-CN" altLang="en-US" sz="1800" dirty="0"/>
          </a:p>
        </p:txBody>
      </p:sp>
      <p:cxnSp>
        <p:nvCxnSpPr>
          <p:cNvPr id="17" name="肘形连接符 16"/>
          <p:cNvCxnSpPr/>
          <p:nvPr/>
        </p:nvCxnSpPr>
        <p:spPr>
          <a:xfrm rot="10800000">
            <a:off x="1973896" y="2329068"/>
            <a:ext cx="3676866" cy="212774"/>
          </a:xfrm>
          <a:prstGeom prst="bentConnector3">
            <a:avLst>
              <a:gd name="adj1" fmla="val 49769"/>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8" name="肘形连接符 17"/>
          <p:cNvCxnSpPr/>
          <p:nvPr/>
        </p:nvCxnSpPr>
        <p:spPr>
          <a:xfrm flipV="1">
            <a:off x="5906725" y="1761264"/>
            <a:ext cx="1689491" cy="1263307"/>
          </a:xfrm>
          <a:prstGeom prst="bentConnector3">
            <a:avLst>
              <a:gd name="adj1" fmla="val 50038"/>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9" name="肘形连接符 18"/>
          <p:cNvCxnSpPr/>
          <p:nvPr/>
        </p:nvCxnSpPr>
        <p:spPr>
          <a:xfrm rot="10800000" flipV="1">
            <a:off x="1434021" y="3805166"/>
            <a:ext cx="4202768" cy="1220753"/>
          </a:xfrm>
          <a:prstGeom prst="bentConnector3">
            <a:avLst>
              <a:gd name="adj1" fmla="val 49992"/>
            </a:avLst>
          </a:prstGeom>
          <a:ln>
            <a:tailEnd type="arrow" w="med" len="med"/>
          </a:ln>
        </p:spPr>
        <p:style>
          <a:lnRef idx="1">
            <a:schemeClr val="dk1"/>
          </a:lnRef>
          <a:fillRef idx="0">
            <a:schemeClr val="dk1"/>
          </a:fillRef>
          <a:effectRef idx="0">
            <a:schemeClr val="dk1"/>
          </a:effectRef>
          <a:fontRef idx="minor">
            <a:schemeClr val="tx1"/>
          </a:fontRef>
        </p:style>
      </p:cxnSp>
      <p:cxnSp>
        <p:nvCxnSpPr>
          <p:cNvPr id="20" name="肘形连接符 19"/>
          <p:cNvCxnSpPr/>
          <p:nvPr/>
        </p:nvCxnSpPr>
        <p:spPr>
          <a:xfrm>
            <a:off x="5869887" y="4771225"/>
            <a:ext cx="1967685" cy="269302"/>
          </a:xfrm>
          <a:prstGeom prst="bentConnector3">
            <a:avLst>
              <a:gd name="adj1" fmla="val 50032"/>
            </a:avLst>
          </a:prstGeom>
          <a:ln>
            <a:tailEnd type="arrow" w="med" len="med"/>
          </a:ln>
        </p:spPr>
        <p:style>
          <a:lnRef idx="1">
            <a:schemeClr val="dk1"/>
          </a:lnRef>
          <a:fillRef idx="0">
            <a:schemeClr val="dk1"/>
          </a:fillRef>
          <a:effectRef idx="0">
            <a:schemeClr val="dk1"/>
          </a:effectRef>
          <a:fontRef idx="minor">
            <a:schemeClr val="tx1"/>
          </a:fontRef>
        </p:style>
      </p:cxnSp>
      <p:grpSp>
        <p:nvGrpSpPr>
          <p:cNvPr id="2" name="组合 1"/>
          <p:cNvGrpSpPr/>
          <p:nvPr/>
        </p:nvGrpSpPr>
        <p:grpSpPr>
          <a:xfrm>
            <a:off x="11430" y="180975"/>
            <a:ext cx="7016115" cy="525145"/>
            <a:chOff x="18" y="285"/>
            <a:chExt cx="11049" cy="827"/>
          </a:xfrm>
        </p:grpSpPr>
        <p:sp>
          <p:nvSpPr>
            <p:cNvPr id="3" name="文本框 2"/>
            <p:cNvSpPr txBox="1"/>
            <p:nvPr/>
          </p:nvSpPr>
          <p:spPr>
            <a:xfrm>
              <a:off x="193" y="285"/>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双重预防体系策划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pic>
        <p:nvPicPr>
          <p:cNvPr id="21" name="图片 20"/>
          <p:cNvPicPr>
            <a:picLocks noChangeAspect="1"/>
          </p:cNvPicPr>
          <p:nvPr/>
        </p:nvPicPr>
        <p:blipFill>
          <a:blip r:embed="rId1"/>
          <a:stretch>
            <a:fillRect/>
          </a:stretch>
        </p:blipFill>
        <p:spPr>
          <a:xfrm>
            <a:off x="138430" y="796290"/>
            <a:ext cx="1295400" cy="1355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timg"/>
          <p:cNvPicPr>
            <a:picLocks noChangeAspect="1"/>
          </p:cNvPicPr>
          <p:nvPr/>
        </p:nvPicPr>
        <p:blipFill>
          <a:blip r:embed="rId1"/>
          <a:stretch>
            <a:fillRect/>
          </a:stretch>
        </p:blipFill>
        <p:spPr>
          <a:xfrm>
            <a:off x="565150" y="919480"/>
            <a:ext cx="4694555" cy="5186680"/>
          </a:xfrm>
          <a:prstGeom prst="rect">
            <a:avLst/>
          </a:prstGeom>
        </p:spPr>
      </p:pic>
      <p:sp>
        <p:nvSpPr>
          <p:cNvPr id="100" name="文本框 99"/>
          <p:cNvSpPr txBox="1"/>
          <p:nvPr/>
        </p:nvSpPr>
        <p:spPr>
          <a:xfrm>
            <a:off x="6103620" y="919480"/>
            <a:ext cx="5393055" cy="3448685"/>
          </a:xfrm>
          <a:prstGeom prst="rect">
            <a:avLst/>
          </a:prstGeom>
          <a:noFill/>
          <a:ln w="9525">
            <a:noFill/>
          </a:ln>
        </p:spPr>
        <p:txBody>
          <a:bodyPr wrap="square">
            <a:spAutoFit/>
          </a:bodyPr>
          <a:p>
            <a:pPr indent="356870">
              <a:lnSpc>
                <a:spcPct val="130000"/>
              </a:lnSpc>
            </a:pPr>
            <a:r>
              <a:rPr lang="en-US" altLang="zh-CN" sz="2400">
                <a:latin typeface="微软雅黑" panose="020B0503020204020204" pitchFamily="34" charset="-122"/>
                <a:ea typeface="微软雅黑" panose="020B0503020204020204" pitchFamily="34" charset="-122"/>
              </a:rPr>
              <a:t>  </a:t>
            </a:r>
            <a:r>
              <a:rPr lang="zh-CN" sz="2400">
                <a:latin typeface="微软雅黑" panose="020B0503020204020204" pitchFamily="34" charset="-122"/>
                <a:ea typeface="微软雅黑" panose="020B0503020204020204" pitchFamily="34" charset="-122"/>
              </a:rPr>
              <a:t>中共中央总书记习近平在天津港“8·12”瑞海公司危险品仓库特别重大火灾爆炸事故抢险救援和应急处置情况汇报中指出：</a:t>
            </a:r>
            <a:r>
              <a:rPr lang="zh-CN" sz="2400">
                <a:solidFill>
                  <a:srgbClr val="FF0000"/>
                </a:solidFill>
                <a:latin typeface="微软雅黑" panose="020B0503020204020204" pitchFamily="34" charset="-122"/>
                <a:ea typeface="微软雅黑" panose="020B0503020204020204" pitchFamily="34" charset="-122"/>
              </a:rPr>
              <a:t>血的教训极其深刻，必须牢牢记取</a:t>
            </a:r>
            <a:r>
              <a:rPr lang="zh-CN" sz="2400">
                <a:latin typeface="微软雅黑" panose="020B0503020204020204" pitchFamily="34" charset="-122"/>
                <a:ea typeface="微软雅黑" panose="020B0503020204020204" pitchFamily="34" charset="-122"/>
              </a:rPr>
              <a:t>。要</a:t>
            </a:r>
            <a:r>
              <a:rPr lang="zh-CN" sz="2400">
                <a:solidFill>
                  <a:srgbClr val="FF0000"/>
                </a:solidFill>
                <a:latin typeface="微软雅黑" panose="020B0503020204020204" pitchFamily="34" charset="-122"/>
                <a:ea typeface="微软雅黑" panose="020B0503020204020204" pitchFamily="34" charset="-122"/>
              </a:rPr>
              <a:t>牢固树立安全发展理念</a:t>
            </a:r>
            <a:r>
              <a:rPr lang="zh-CN" sz="2400">
                <a:latin typeface="微软雅黑" panose="020B0503020204020204" pitchFamily="34" charset="-122"/>
                <a:ea typeface="微软雅黑" panose="020B0503020204020204" pitchFamily="34" charset="-122"/>
              </a:rPr>
              <a:t>，坚持人民利益至上，</a:t>
            </a:r>
            <a:r>
              <a:rPr lang="zh-CN" sz="2400">
                <a:solidFill>
                  <a:srgbClr val="FF0000"/>
                </a:solidFill>
                <a:latin typeface="微软雅黑" panose="020B0503020204020204" pitchFamily="34" charset="-122"/>
                <a:ea typeface="微软雅黑" panose="020B0503020204020204" pitchFamily="34" charset="-122"/>
              </a:rPr>
              <a:t>坚决落实安全生产责任制</a:t>
            </a:r>
            <a:r>
              <a:rPr lang="en-US" altLang="zh-CN" sz="2400">
                <a:latin typeface="微软雅黑" panose="020B0503020204020204" pitchFamily="34" charset="-122"/>
                <a:ea typeface="微软雅黑" panose="020B0503020204020204" pitchFamily="34" charset="-122"/>
              </a:rPr>
              <a:t>……</a:t>
            </a:r>
            <a:endParaRPr lang="en-US" altLang="zh-CN" sz="24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8189595" y="4042410"/>
            <a:ext cx="2954655" cy="2530475"/>
          </a:xfrm>
          <a:prstGeom prst="rect">
            <a:avLst/>
          </a:prstGeom>
        </p:spPr>
      </p:pic>
      <p:grpSp>
        <p:nvGrpSpPr>
          <p:cNvPr id="5" name="组合 4"/>
          <p:cNvGrpSpPr/>
          <p:nvPr/>
        </p:nvGrpSpPr>
        <p:grpSpPr>
          <a:xfrm>
            <a:off x="11430" y="184150"/>
            <a:ext cx="7033895" cy="521970"/>
            <a:chOff x="18" y="290"/>
            <a:chExt cx="11077" cy="822"/>
          </a:xfrm>
        </p:grpSpPr>
        <p:sp>
          <p:nvSpPr>
            <p:cNvPr id="17"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8435"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图形"/>
          <p:cNvSpPr/>
          <p:nvPr/>
        </p:nvSpPr>
        <p:spPr bwMode="auto">
          <a:xfrm>
            <a:off x="3768374" y="4399441"/>
            <a:ext cx="1902013" cy="1695334"/>
          </a:xfrm>
          <a:custGeom>
            <a:avLst/>
            <a:gdLst>
              <a:gd name="T0" fmla="*/ 0 w 288"/>
              <a:gd name="T1" fmla="*/ 91 h 257"/>
              <a:gd name="T2" fmla="*/ 288 w 288"/>
              <a:gd name="T3" fmla="*/ 257 h 257"/>
              <a:gd name="T4" fmla="*/ 288 w 288"/>
              <a:gd name="T5" fmla="*/ 76 h 257"/>
              <a:gd name="T6" fmla="*/ 157 w 288"/>
              <a:gd name="T7" fmla="*/ 0 h 257"/>
              <a:gd name="T8" fmla="*/ 0 w 288"/>
              <a:gd name="T9" fmla="*/ 91 h 257"/>
            </a:gdLst>
            <a:ahLst/>
            <a:cxnLst>
              <a:cxn ang="0">
                <a:pos x="T0" y="T1"/>
              </a:cxn>
              <a:cxn ang="0">
                <a:pos x="T2" y="T3"/>
              </a:cxn>
              <a:cxn ang="0">
                <a:pos x="T4" y="T5"/>
              </a:cxn>
              <a:cxn ang="0">
                <a:pos x="T6" y="T7"/>
              </a:cxn>
              <a:cxn ang="0">
                <a:pos x="T8" y="T9"/>
              </a:cxn>
            </a:cxnLst>
            <a:rect l="0" t="0" r="r" b="b"/>
            <a:pathLst>
              <a:path w="288" h="257">
                <a:moveTo>
                  <a:pt x="0" y="91"/>
                </a:moveTo>
                <a:cubicBezTo>
                  <a:pt x="60" y="188"/>
                  <a:pt x="166" y="253"/>
                  <a:pt x="288" y="257"/>
                </a:cubicBezTo>
                <a:cubicBezTo>
                  <a:pt x="288" y="76"/>
                  <a:pt x="288" y="76"/>
                  <a:pt x="288" y="76"/>
                </a:cubicBezTo>
                <a:cubicBezTo>
                  <a:pt x="157" y="0"/>
                  <a:pt x="157" y="0"/>
                  <a:pt x="157" y="0"/>
                </a:cubicBezTo>
                <a:lnTo>
                  <a:pt x="0" y="91"/>
                </a:lnTo>
                <a:close/>
              </a:path>
            </a:pathLst>
          </a:custGeom>
          <a:solidFill>
            <a:srgbClr val="404040"/>
          </a:solidFill>
          <a:ln>
            <a:noFill/>
          </a:ln>
        </p:spPr>
        <p:txBody>
          <a:bodyPr/>
          <a:lstStyle/>
          <a:p>
            <a:endParaRPr lang="zh-CN" altLang="en-US" sz="3200">
              <a:solidFill>
                <a:prstClr val="black">
                  <a:lumMod val="50000"/>
                  <a:lumOff val="50000"/>
                </a:prstClr>
              </a:solidFill>
              <a:latin typeface="+mn-ea"/>
            </a:endParaRPr>
          </a:p>
        </p:txBody>
      </p:sp>
      <p:sp>
        <p:nvSpPr>
          <p:cNvPr id="102" name="图形"/>
          <p:cNvSpPr/>
          <p:nvPr/>
        </p:nvSpPr>
        <p:spPr bwMode="auto">
          <a:xfrm>
            <a:off x="5826794" y="4399441"/>
            <a:ext cx="1899221" cy="1695334"/>
          </a:xfrm>
          <a:custGeom>
            <a:avLst/>
            <a:gdLst>
              <a:gd name="T0" fmla="*/ 0 w 288"/>
              <a:gd name="T1" fmla="*/ 257 h 257"/>
              <a:gd name="T2" fmla="*/ 288 w 288"/>
              <a:gd name="T3" fmla="*/ 91 h 257"/>
              <a:gd name="T4" fmla="*/ 131 w 288"/>
              <a:gd name="T5" fmla="*/ 0 h 257"/>
              <a:gd name="T6" fmla="*/ 0 w 288"/>
              <a:gd name="T7" fmla="*/ 76 h 257"/>
              <a:gd name="T8" fmla="*/ 0 w 288"/>
              <a:gd name="T9" fmla="*/ 257 h 257"/>
            </a:gdLst>
            <a:ahLst/>
            <a:cxnLst>
              <a:cxn ang="0">
                <a:pos x="T0" y="T1"/>
              </a:cxn>
              <a:cxn ang="0">
                <a:pos x="T2" y="T3"/>
              </a:cxn>
              <a:cxn ang="0">
                <a:pos x="T4" y="T5"/>
              </a:cxn>
              <a:cxn ang="0">
                <a:pos x="T6" y="T7"/>
              </a:cxn>
              <a:cxn ang="0">
                <a:pos x="T8" y="T9"/>
              </a:cxn>
            </a:cxnLst>
            <a:rect l="0" t="0" r="r" b="b"/>
            <a:pathLst>
              <a:path w="288" h="257">
                <a:moveTo>
                  <a:pt x="0" y="257"/>
                </a:moveTo>
                <a:cubicBezTo>
                  <a:pt x="122" y="253"/>
                  <a:pt x="228" y="188"/>
                  <a:pt x="288" y="91"/>
                </a:cubicBezTo>
                <a:cubicBezTo>
                  <a:pt x="131" y="0"/>
                  <a:pt x="131" y="0"/>
                  <a:pt x="131" y="0"/>
                </a:cubicBezTo>
                <a:cubicBezTo>
                  <a:pt x="0" y="76"/>
                  <a:pt x="0" y="76"/>
                  <a:pt x="0" y="76"/>
                </a:cubicBezTo>
                <a:lnTo>
                  <a:pt x="0" y="257"/>
                </a:lnTo>
                <a:close/>
              </a:path>
            </a:pathLst>
          </a:custGeom>
          <a:solidFill>
            <a:srgbClr val="0070C0"/>
          </a:solidFill>
          <a:ln>
            <a:noFill/>
          </a:ln>
        </p:spPr>
        <p:txBody>
          <a:bodyPr/>
          <a:lstStyle/>
          <a:p>
            <a:endParaRPr lang="zh-CN" altLang="en-US" sz="3200">
              <a:solidFill>
                <a:prstClr val="black">
                  <a:lumMod val="50000"/>
                  <a:lumOff val="50000"/>
                </a:prstClr>
              </a:solidFill>
              <a:latin typeface="+mn-ea"/>
            </a:endParaRPr>
          </a:p>
        </p:txBody>
      </p:sp>
      <p:sp>
        <p:nvSpPr>
          <p:cNvPr id="103" name="图形"/>
          <p:cNvSpPr/>
          <p:nvPr/>
        </p:nvSpPr>
        <p:spPr bwMode="auto">
          <a:xfrm>
            <a:off x="3768374" y="1430512"/>
            <a:ext cx="1902013" cy="1695335"/>
          </a:xfrm>
          <a:custGeom>
            <a:avLst/>
            <a:gdLst>
              <a:gd name="T0" fmla="*/ 288 w 288"/>
              <a:gd name="T1" fmla="*/ 0 h 257"/>
              <a:gd name="T2" fmla="*/ 0 w 288"/>
              <a:gd name="T3" fmla="*/ 166 h 257"/>
              <a:gd name="T4" fmla="*/ 157 w 288"/>
              <a:gd name="T5" fmla="*/ 257 h 257"/>
              <a:gd name="T6" fmla="*/ 288 w 288"/>
              <a:gd name="T7" fmla="*/ 181 h 257"/>
              <a:gd name="T8" fmla="*/ 288 w 288"/>
              <a:gd name="T9" fmla="*/ 0 h 257"/>
            </a:gdLst>
            <a:ahLst/>
            <a:cxnLst>
              <a:cxn ang="0">
                <a:pos x="T0" y="T1"/>
              </a:cxn>
              <a:cxn ang="0">
                <a:pos x="T2" y="T3"/>
              </a:cxn>
              <a:cxn ang="0">
                <a:pos x="T4" y="T5"/>
              </a:cxn>
              <a:cxn ang="0">
                <a:pos x="T6" y="T7"/>
              </a:cxn>
              <a:cxn ang="0">
                <a:pos x="T8" y="T9"/>
              </a:cxn>
            </a:cxnLst>
            <a:rect l="0" t="0" r="r" b="b"/>
            <a:pathLst>
              <a:path w="288" h="257">
                <a:moveTo>
                  <a:pt x="288" y="0"/>
                </a:moveTo>
                <a:cubicBezTo>
                  <a:pt x="166" y="4"/>
                  <a:pt x="60" y="69"/>
                  <a:pt x="0" y="166"/>
                </a:cubicBezTo>
                <a:cubicBezTo>
                  <a:pt x="157" y="257"/>
                  <a:pt x="157" y="257"/>
                  <a:pt x="157" y="257"/>
                </a:cubicBezTo>
                <a:cubicBezTo>
                  <a:pt x="288" y="181"/>
                  <a:pt x="288" y="181"/>
                  <a:pt x="288" y="181"/>
                </a:cubicBezTo>
                <a:lnTo>
                  <a:pt x="288" y="0"/>
                </a:lnTo>
                <a:close/>
              </a:path>
            </a:pathLst>
          </a:custGeom>
          <a:solidFill>
            <a:srgbClr val="404040"/>
          </a:solidFill>
          <a:ln>
            <a:noFill/>
          </a:ln>
        </p:spPr>
        <p:txBody>
          <a:bodyPr/>
          <a:lstStyle/>
          <a:p>
            <a:endParaRPr lang="zh-CN" altLang="en-US" sz="3200">
              <a:solidFill>
                <a:prstClr val="black">
                  <a:lumMod val="50000"/>
                  <a:lumOff val="50000"/>
                </a:prstClr>
              </a:solidFill>
              <a:latin typeface="+mn-ea"/>
            </a:endParaRPr>
          </a:p>
        </p:txBody>
      </p:sp>
      <p:sp>
        <p:nvSpPr>
          <p:cNvPr id="104" name="图形"/>
          <p:cNvSpPr/>
          <p:nvPr/>
        </p:nvSpPr>
        <p:spPr bwMode="auto">
          <a:xfrm>
            <a:off x="6770818" y="2665005"/>
            <a:ext cx="1312698" cy="2195276"/>
          </a:xfrm>
          <a:custGeom>
            <a:avLst/>
            <a:gdLst>
              <a:gd name="T0" fmla="*/ 157 w 199"/>
              <a:gd name="T1" fmla="*/ 333 h 333"/>
              <a:gd name="T2" fmla="*/ 199 w 199"/>
              <a:gd name="T3" fmla="*/ 167 h 333"/>
              <a:gd name="T4" fmla="*/ 157 w 199"/>
              <a:gd name="T5" fmla="*/ 0 h 333"/>
              <a:gd name="T6" fmla="*/ 0 w 199"/>
              <a:gd name="T7" fmla="*/ 91 h 333"/>
              <a:gd name="T8" fmla="*/ 0 w 199"/>
              <a:gd name="T9" fmla="*/ 242 h 333"/>
              <a:gd name="T10" fmla="*/ 157 w 199"/>
              <a:gd name="T11" fmla="*/ 333 h 333"/>
            </a:gdLst>
            <a:ahLst/>
            <a:cxnLst>
              <a:cxn ang="0">
                <a:pos x="T0" y="T1"/>
              </a:cxn>
              <a:cxn ang="0">
                <a:pos x="T2" y="T3"/>
              </a:cxn>
              <a:cxn ang="0">
                <a:pos x="T4" y="T5"/>
              </a:cxn>
              <a:cxn ang="0">
                <a:pos x="T6" y="T7"/>
              </a:cxn>
              <a:cxn ang="0">
                <a:pos x="T8" y="T9"/>
              </a:cxn>
              <a:cxn ang="0">
                <a:pos x="T10" y="T11"/>
              </a:cxn>
            </a:cxnLst>
            <a:rect l="0" t="0" r="r" b="b"/>
            <a:pathLst>
              <a:path w="199" h="333">
                <a:moveTo>
                  <a:pt x="157" y="333"/>
                </a:moveTo>
                <a:cubicBezTo>
                  <a:pt x="184" y="283"/>
                  <a:pt x="199" y="227"/>
                  <a:pt x="199" y="167"/>
                </a:cubicBezTo>
                <a:cubicBezTo>
                  <a:pt x="199" y="106"/>
                  <a:pt x="184" y="50"/>
                  <a:pt x="157" y="0"/>
                </a:cubicBezTo>
                <a:cubicBezTo>
                  <a:pt x="0" y="91"/>
                  <a:pt x="0" y="91"/>
                  <a:pt x="0" y="91"/>
                </a:cubicBezTo>
                <a:cubicBezTo>
                  <a:pt x="0" y="242"/>
                  <a:pt x="0" y="242"/>
                  <a:pt x="0" y="242"/>
                </a:cubicBezTo>
                <a:lnTo>
                  <a:pt x="157" y="333"/>
                </a:lnTo>
                <a:close/>
              </a:path>
            </a:pathLst>
          </a:custGeom>
          <a:solidFill>
            <a:srgbClr val="404040"/>
          </a:solidFill>
          <a:ln w="9525">
            <a:noFill/>
            <a:round/>
          </a:ln>
        </p:spPr>
        <p:txBody>
          <a:bodyPr/>
          <a:lstStyle/>
          <a:p>
            <a:endParaRPr lang="zh-CN" altLang="en-US" sz="3200">
              <a:solidFill>
                <a:prstClr val="black">
                  <a:lumMod val="50000"/>
                  <a:lumOff val="50000"/>
                </a:prstClr>
              </a:solidFill>
              <a:latin typeface="+mn-ea"/>
            </a:endParaRPr>
          </a:p>
        </p:txBody>
      </p:sp>
      <p:sp>
        <p:nvSpPr>
          <p:cNvPr id="105" name="图形"/>
          <p:cNvSpPr/>
          <p:nvPr/>
        </p:nvSpPr>
        <p:spPr bwMode="auto">
          <a:xfrm>
            <a:off x="5826794" y="1430512"/>
            <a:ext cx="1899221" cy="1695335"/>
          </a:xfrm>
          <a:custGeom>
            <a:avLst/>
            <a:gdLst>
              <a:gd name="T0" fmla="*/ 288 w 288"/>
              <a:gd name="T1" fmla="*/ 166 h 257"/>
              <a:gd name="T2" fmla="*/ 0 w 288"/>
              <a:gd name="T3" fmla="*/ 0 h 257"/>
              <a:gd name="T4" fmla="*/ 0 w 288"/>
              <a:gd name="T5" fmla="*/ 181 h 257"/>
              <a:gd name="T6" fmla="*/ 131 w 288"/>
              <a:gd name="T7" fmla="*/ 257 h 257"/>
              <a:gd name="T8" fmla="*/ 288 w 288"/>
              <a:gd name="T9" fmla="*/ 166 h 257"/>
            </a:gdLst>
            <a:ahLst/>
            <a:cxnLst>
              <a:cxn ang="0">
                <a:pos x="T0" y="T1"/>
              </a:cxn>
              <a:cxn ang="0">
                <a:pos x="T2" y="T3"/>
              </a:cxn>
              <a:cxn ang="0">
                <a:pos x="T4" y="T5"/>
              </a:cxn>
              <a:cxn ang="0">
                <a:pos x="T6" y="T7"/>
              </a:cxn>
              <a:cxn ang="0">
                <a:pos x="T8" y="T9"/>
              </a:cxn>
            </a:cxnLst>
            <a:rect l="0" t="0" r="r" b="b"/>
            <a:pathLst>
              <a:path w="288" h="257">
                <a:moveTo>
                  <a:pt x="288" y="166"/>
                </a:moveTo>
                <a:cubicBezTo>
                  <a:pt x="228" y="69"/>
                  <a:pt x="122" y="4"/>
                  <a:pt x="0" y="0"/>
                </a:cubicBezTo>
                <a:cubicBezTo>
                  <a:pt x="0" y="181"/>
                  <a:pt x="0" y="181"/>
                  <a:pt x="0" y="181"/>
                </a:cubicBezTo>
                <a:cubicBezTo>
                  <a:pt x="131" y="257"/>
                  <a:pt x="131" y="257"/>
                  <a:pt x="131" y="257"/>
                </a:cubicBezTo>
                <a:lnTo>
                  <a:pt x="288" y="166"/>
                </a:lnTo>
                <a:close/>
              </a:path>
            </a:pathLst>
          </a:custGeom>
          <a:solidFill>
            <a:srgbClr val="0070C0"/>
          </a:solidFill>
          <a:ln w="9525">
            <a:noFill/>
            <a:round/>
          </a:ln>
        </p:spPr>
        <p:txBody>
          <a:bodyPr/>
          <a:lstStyle/>
          <a:p>
            <a:endParaRPr lang="zh-CN" altLang="en-US" sz="3200">
              <a:solidFill>
                <a:prstClr val="black">
                  <a:lumMod val="50000"/>
                  <a:lumOff val="50000"/>
                </a:prstClr>
              </a:solidFill>
              <a:latin typeface="+mn-ea"/>
            </a:endParaRPr>
          </a:p>
        </p:txBody>
      </p:sp>
      <p:sp>
        <p:nvSpPr>
          <p:cNvPr id="106" name="文本"/>
          <p:cNvSpPr/>
          <p:nvPr/>
        </p:nvSpPr>
        <p:spPr>
          <a:xfrm>
            <a:off x="7885126" y="1829139"/>
            <a:ext cx="4157056" cy="460375"/>
          </a:xfrm>
          <a:prstGeom prst="rect">
            <a:avLst/>
          </a:prstGeom>
          <a:noFill/>
        </p:spPr>
        <p:txBody>
          <a:bodyPr wrap="square" rtlCol="0">
            <a:spAutoFit/>
          </a:bodyPr>
          <a:lstStyle/>
          <a:p>
            <a:pPr>
              <a:lnSpc>
                <a:spcPct val="150000"/>
              </a:lnSpc>
            </a:pPr>
            <a:r>
              <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sym typeface="+mn-ea"/>
              </a:rPr>
              <a:t>抓住推进双重预防体系建设的关键环节</a:t>
            </a:r>
            <a:endPar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7" name="文本"/>
          <p:cNvSpPr/>
          <p:nvPr/>
        </p:nvSpPr>
        <p:spPr>
          <a:xfrm>
            <a:off x="7964694" y="1050713"/>
            <a:ext cx="3218180" cy="749300"/>
          </a:xfrm>
          <a:prstGeom prst="rect">
            <a:avLst/>
          </a:prstGeom>
        </p:spPr>
        <p:txBody>
          <a:bodyPr wrap="none">
            <a:spAutoFit/>
          </a:bodyPr>
          <a:lstStyle/>
          <a:p>
            <a:pPr algn="ctr"/>
            <a:r>
              <a:rPr lang="en-US" altLang="zh-CN"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2</a:t>
            </a:r>
            <a:r>
              <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、有全面的覆盖的</a:t>
            </a:r>
            <a:endPar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a:p>
            <a:pPr algn="ctr"/>
            <a:r>
              <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风险辨识分级管控体系</a:t>
            </a:r>
            <a:endPar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8" name="文本"/>
          <p:cNvSpPr/>
          <p:nvPr/>
        </p:nvSpPr>
        <p:spPr>
          <a:xfrm>
            <a:off x="8083282" y="3903009"/>
            <a:ext cx="4138426" cy="460375"/>
          </a:xfrm>
          <a:prstGeom prst="rect">
            <a:avLst/>
          </a:prstGeom>
          <a:noFill/>
        </p:spPr>
        <p:txBody>
          <a:bodyPr wrap="square" rtlCol="0">
            <a:spAutoFit/>
          </a:bodyPr>
          <a:lstStyle/>
          <a:p>
            <a:pPr>
              <a:lnSpc>
                <a:spcPct val="150000"/>
              </a:lnSpc>
            </a:pPr>
            <a:r>
              <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sym typeface="+mn-ea"/>
              </a:rPr>
              <a:t>突出推进双重预防体系建设的核心内容</a:t>
            </a:r>
            <a:endPar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9" name="文本"/>
          <p:cNvSpPr/>
          <p:nvPr/>
        </p:nvSpPr>
        <p:spPr>
          <a:xfrm>
            <a:off x="8443481" y="3124671"/>
            <a:ext cx="2680335" cy="749300"/>
          </a:xfrm>
          <a:prstGeom prst="rect">
            <a:avLst/>
          </a:prstGeom>
        </p:spPr>
        <p:txBody>
          <a:bodyPr wrap="none">
            <a:spAutoFit/>
          </a:bodyPr>
          <a:lstStyle/>
          <a:p>
            <a:pPr algn="l"/>
            <a:r>
              <a:rPr lang="en-US" altLang="zh-CN"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3</a:t>
            </a:r>
            <a:r>
              <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、有责任明确的</a:t>
            </a:r>
            <a:endPar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a:p>
            <a:pPr algn="ctr"/>
            <a:r>
              <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隐患排查治理体系</a:t>
            </a:r>
            <a:endPar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0" name="文本"/>
          <p:cNvSpPr/>
          <p:nvPr/>
        </p:nvSpPr>
        <p:spPr>
          <a:xfrm>
            <a:off x="7904695" y="6094219"/>
            <a:ext cx="3827294" cy="460375"/>
          </a:xfrm>
          <a:prstGeom prst="rect">
            <a:avLst/>
          </a:prstGeom>
          <a:noFill/>
        </p:spPr>
        <p:txBody>
          <a:bodyPr wrap="square" rtlCol="0">
            <a:spAutoFit/>
          </a:bodyPr>
          <a:lstStyle/>
          <a:p>
            <a:pPr>
              <a:lnSpc>
                <a:spcPct val="150000"/>
              </a:lnSpc>
            </a:pPr>
            <a:r>
              <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sym typeface="+mn-ea"/>
              </a:rPr>
              <a:t>为推进双体系建设提供载体支撑</a:t>
            </a:r>
            <a:endPar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1" name="文本"/>
          <p:cNvSpPr/>
          <p:nvPr/>
        </p:nvSpPr>
        <p:spPr>
          <a:xfrm>
            <a:off x="7885218" y="5316738"/>
            <a:ext cx="2506980" cy="749300"/>
          </a:xfrm>
          <a:prstGeom prst="rect">
            <a:avLst/>
          </a:prstGeom>
        </p:spPr>
        <p:txBody>
          <a:bodyPr wrap="none">
            <a:spAutoFit/>
          </a:bodyPr>
          <a:lstStyle/>
          <a:p>
            <a:pPr algn="l"/>
            <a:r>
              <a:rPr lang="en-US" altLang="zh-CN"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4</a:t>
            </a:r>
            <a:r>
              <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、有线上线下的</a:t>
            </a:r>
            <a:endPar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a:p>
            <a:pPr algn="ctr"/>
            <a:r>
              <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智能化信息平台</a:t>
            </a:r>
            <a:endPar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2" name="文本"/>
          <p:cNvSpPr/>
          <p:nvPr/>
        </p:nvSpPr>
        <p:spPr>
          <a:xfrm>
            <a:off x="471533" y="1606327"/>
            <a:ext cx="3827294" cy="460375"/>
          </a:xfrm>
          <a:prstGeom prst="rect">
            <a:avLst/>
          </a:prstGeom>
          <a:noFill/>
        </p:spPr>
        <p:txBody>
          <a:bodyPr wrap="square" rtlCol="0">
            <a:spAutoFit/>
          </a:bodyPr>
          <a:lstStyle/>
          <a:p>
            <a:pPr algn="r">
              <a:lnSpc>
                <a:spcPct val="150000"/>
              </a:lnSpc>
            </a:pPr>
            <a:r>
              <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sym typeface="+mn-ea"/>
              </a:rPr>
              <a:t>为推进双体系建设提供组织保障</a:t>
            </a:r>
            <a:endPar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3" name="文本"/>
          <p:cNvSpPr/>
          <p:nvPr/>
        </p:nvSpPr>
        <p:spPr>
          <a:xfrm>
            <a:off x="574392" y="1214997"/>
            <a:ext cx="3721100" cy="420370"/>
          </a:xfrm>
          <a:prstGeom prst="rect">
            <a:avLst/>
          </a:prstGeom>
        </p:spPr>
        <p:txBody>
          <a:bodyPr wrap="none">
            <a:spAutoFit/>
          </a:bodyPr>
          <a:lstStyle/>
          <a:p>
            <a:pPr algn="r"/>
            <a:r>
              <a:rPr lang="en-US" altLang="zh-CN"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1</a:t>
            </a:r>
            <a:r>
              <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、有完善的工作推进机制</a:t>
            </a:r>
            <a:endPar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6" name="文本"/>
          <p:cNvSpPr/>
          <p:nvPr/>
        </p:nvSpPr>
        <p:spPr>
          <a:xfrm>
            <a:off x="674424" y="6094588"/>
            <a:ext cx="3478751" cy="460375"/>
          </a:xfrm>
          <a:prstGeom prst="rect">
            <a:avLst/>
          </a:prstGeom>
          <a:noFill/>
        </p:spPr>
        <p:txBody>
          <a:bodyPr wrap="square" rtlCol="0">
            <a:spAutoFit/>
          </a:bodyPr>
          <a:lstStyle/>
          <a:p>
            <a:pPr algn="r">
              <a:lnSpc>
                <a:spcPct val="150000"/>
              </a:lnSpc>
            </a:pPr>
            <a:r>
              <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sym typeface="+mn-ea"/>
              </a:rPr>
              <a:t>建立推进双体系建设的长效机制</a:t>
            </a:r>
            <a:endParaRPr lang="zh-CN" altLang="en-US" sz="1600" spc="15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7" name="文本"/>
          <p:cNvSpPr/>
          <p:nvPr/>
        </p:nvSpPr>
        <p:spPr>
          <a:xfrm>
            <a:off x="969239" y="5316738"/>
            <a:ext cx="2506980" cy="749300"/>
          </a:xfrm>
          <a:prstGeom prst="rect">
            <a:avLst/>
          </a:prstGeom>
        </p:spPr>
        <p:txBody>
          <a:bodyPr wrap="none">
            <a:spAutoFit/>
          </a:bodyPr>
          <a:lstStyle/>
          <a:p>
            <a:pPr algn="r"/>
            <a:r>
              <a:rPr lang="en-US" altLang="zh-CN"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5</a:t>
            </a:r>
            <a:r>
              <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、有奖惩分明的</a:t>
            </a:r>
            <a:endPar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a:p>
            <a:pPr algn="ctr"/>
            <a:r>
              <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rPr>
              <a:t>激励约束制度</a:t>
            </a:r>
            <a:endParaRPr lang="zh-CN" altLang="en-US" sz="2135" b="1" spc="250"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p:txBody>
      </p:sp>
      <p:sp>
        <p:nvSpPr>
          <p:cNvPr id="118" name="图标"/>
          <p:cNvSpPr>
            <a:spLocks noChangeAspect="1" noChangeArrowheads="1"/>
          </p:cNvSpPr>
          <p:nvPr/>
        </p:nvSpPr>
        <p:spPr bwMode="auto">
          <a:xfrm>
            <a:off x="4658816" y="1970013"/>
            <a:ext cx="524992" cy="586591"/>
          </a:xfrm>
          <a:custGeom>
            <a:avLst/>
            <a:gdLst>
              <a:gd name="T0" fmla="*/ 49403 w 2960688"/>
              <a:gd name="T1" fmla="*/ 176950 h 3298826"/>
              <a:gd name="T2" fmla="*/ 38380 w 2960688"/>
              <a:gd name="T3" fmla="*/ 188577 h 3298826"/>
              <a:gd name="T4" fmla="*/ 38559 w 2960688"/>
              <a:gd name="T5" fmla="*/ 210512 h 3298826"/>
              <a:gd name="T6" fmla="*/ 32914 w 2960688"/>
              <a:gd name="T7" fmla="*/ 217944 h 3298826"/>
              <a:gd name="T8" fmla="*/ 25625 w 2960688"/>
              <a:gd name="T9" fmla="*/ 200234 h 3298826"/>
              <a:gd name="T10" fmla="*/ 32436 w 2960688"/>
              <a:gd name="T11" fmla="*/ 178299 h 3298826"/>
              <a:gd name="T12" fmla="*/ 84017 w 2960688"/>
              <a:gd name="T13" fmla="*/ 168293 h 3298826"/>
              <a:gd name="T14" fmla="*/ 100178 w 2960688"/>
              <a:gd name="T15" fmla="*/ 190090 h 3298826"/>
              <a:gd name="T16" fmla="*/ 100118 w 2960688"/>
              <a:gd name="T17" fmla="*/ 210091 h 3298826"/>
              <a:gd name="T18" fmla="*/ 89910 w 2960688"/>
              <a:gd name="T19" fmla="*/ 227158 h 3298826"/>
              <a:gd name="T20" fmla="*/ 66904 w 2960688"/>
              <a:gd name="T21" fmla="*/ 237428 h 3298826"/>
              <a:gd name="T22" fmla="*/ 65000 w 2960688"/>
              <a:gd name="T23" fmla="*/ 184521 h 3298826"/>
              <a:gd name="T24" fmla="*/ 60000 w 2960688"/>
              <a:gd name="T25" fmla="*/ 154045 h 3298826"/>
              <a:gd name="T26" fmla="*/ 36786 w 2960688"/>
              <a:gd name="T27" fmla="*/ 163024 h 3298826"/>
              <a:gd name="T28" fmla="*/ 21756 w 2960688"/>
              <a:gd name="T29" fmla="*/ 182418 h 3298826"/>
              <a:gd name="T30" fmla="*/ 18750 w 2960688"/>
              <a:gd name="T31" fmla="*/ 206331 h 3298826"/>
              <a:gd name="T32" fmla="*/ 28839 w 2960688"/>
              <a:gd name="T33" fmla="*/ 229287 h 3298826"/>
              <a:gd name="T34" fmla="*/ 48750 w 2960688"/>
              <a:gd name="T35" fmla="*/ 243324 h 3298826"/>
              <a:gd name="T36" fmla="*/ 72678 w 2960688"/>
              <a:gd name="T37" fmla="*/ 245209 h 3298826"/>
              <a:gd name="T38" fmla="*/ 95059 w 2960688"/>
              <a:gd name="T39" fmla="*/ 233926 h 3298826"/>
              <a:gd name="T40" fmla="*/ 107976 w 2960688"/>
              <a:gd name="T41" fmla="*/ 213335 h 3298826"/>
              <a:gd name="T42" fmla="*/ 108690 w 2960688"/>
              <a:gd name="T43" fmla="*/ 189122 h 3298826"/>
              <a:gd name="T44" fmla="*/ 96338 w 2960688"/>
              <a:gd name="T45" fmla="*/ 167184 h 3298826"/>
              <a:gd name="T46" fmla="*/ 75297 w 2960688"/>
              <a:gd name="T47" fmla="*/ 155272 h 3298826"/>
              <a:gd name="T48" fmla="*/ 147618 w 2960688"/>
              <a:gd name="T49" fmla="*/ 197282 h 3298826"/>
              <a:gd name="T50" fmla="*/ 201903 w 2960688"/>
              <a:gd name="T51" fmla="*/ 141054 h 3298826"/>
              <a:gd name="T52" fmla="*/ 259968 w 2960688"/>
              <a:gd name="T53" fmla="*/ 160793 h 3298826"/>
              <a:gd name="T54" fmla="*/ 274671 w 2960688"/>
              <a:gd name="T55" fmla="*/ 191779 h 3298826"/>
              <a:gd name="T56" fmla="*/ 237558 w 2960688"/>
              <a:gd name="T57" fmla="*/ 219922 h 3298826"/>
              <a:gd name="T58" fmla="*/ 193362 w 2960688"/>
              <a:gd name="T59" fmla="*/ 266968 h 3298826"/>
              <a:gd name="T60" fmla="*/ 130654 w 2960688"/>
              <a:gd name="T61" fmla="*/ 229582 h 3298826"/>
              <a:gd name="T62" fmla="*/ 135892 w 2960688"/>
              <a:gd name="T63" fmla="*/ 187681 h 3298826"/>
              <a:gd name="T64" fmla="*/ 121279 w 2960688"/>
              <a:gd name="T65" fmla="*/ 154842 h 3298826"/>
              <a:gd name="T66" fmla="*/ 76756 w 2960688"/>
              <a:gd name="T67" fmla="*/ 136716 h 3298826"/>
              <a:gd name="T68" fmla="*/ 106963 w 2960688"/>
              <a:gd name="T69" fmla="*/ 151920 h 3298826"/>
              <a:gd name="T70" fmla="*/ 125684 w 2960688"/>
              <a:gd name="T71" fmla="*/ 181730 h 3298826"/>
              <a:gd name="T72" fmla="*/ 126398 w 2960688"/>
              <a:gd name="T73" fmla="*/ 215370 h 3298826"/>
              <a:gd name="T74" fmla="*/ 114642 w 2960688"/>
              <a:gd name="T75" fmla="*/ 239613 h 3298826"/>
              <a:gd name="T76" fmla="*/ 138094 w 2960688"/>
              <a:gd name="T77" fmla="*/ 300548 h 3298826"/>
              <a:gd name="T78" fmla="*/ 132142 w 2960688"/>
              <a:gd name="T79" fmla="*/ 309856 h 3298826"/>
              <a:gd name="T80" fmla="*/ 121279 w 2960688"/>
              <a:gd name="T81" fmla="*/ 309018 h 3298826"/>
              <a:gd name="T82" fmla="*/ 73154 w 2960688"/>
              <a:gd name="T83" fmla="*/ 263765 h 3298826"/>
              <a:gd name="T84" fmla="*/ 45535 w 2960688"/>
              <a:gd name="T85" fmla="*/ 261670 h 3298826"/>
              <a:gd name="T86" fmla="*/ 16815 w 2960688"/>
              <a:gd name="T87" fmla="*/ 243473 h 3298826"/>
              <a:gd name="T88" fmla="*/ 1101 w 2960688"/>
              <a:gd name="T89" fmla="*/ 211988 h 3298826"/>
              <a:gd name="T90" fmla="*/ 3720 w 2960688"/>
              <a:gd name="T91" fmla="*/ 178318 h 3298826"/>
              <a:gd name="T92" fmla="*/ 23274 w 2960688"/>
              <a:gd name="T93" fmla="*/ 150214 h 3298826"/>
              <a:gd name="T94" fmla="*/ 55268 w 2960688"/>
              <a:gd name="T95" fmla="*/ 136058 h 3298826"/>
              <a:gd name="T96" fmla="*/ 188372 w 2960688"/>
              <a:gd name="T97" fmla="*/ 4192 h 3298826"/>
              <a:gd name="T98" fmla="*/ 207281 w 2960688"/>
              <a:gd name="T99" fmla="*/ 21469 h 3298826"/>
              <a:gd name="T100" fmla="*/ 216394 w 2960688"/>
              <a:gd name="T101" fmla="*/ 48208 h 3298826"/>
              <a:gd name="T102" fmla="*/ 223629 w 2960688"/>
              <a:gd name="T103" fmla="*/ 64287 h 3298826"/>
              <a:gd name="T104" fmla="*/ 218091 w 2960688"/>
              <a:gd name="T105" fmla="*/ 80516 h 3298826"/>
              <a:gd name="T106" fmla="*/ 200819 w 2960688"/>
              <a:gd name="T107" fmla="*/ 112974 h 3298826"/>
              <a:gd name="T108" fmla="*/ 181851 w 2960688"/>
              <a:gd name="T109" fmla="*/ 128245 h 3298826"/>
              <a:gd name="T110" fmla="*/ 159220 w 2960688"/>
              <a:gd name="T111" fmla="*/ 128934 h 3298826"/>
              <a:gd name="T112" fmla="*/ 141085 w 2960688"/>
              <a:gd name="T113" fmla="*/ 116478 h 3298826"/>
              <a:gd name="T114" fmla="*/ 121729 w 2960688"/>
              <a:gd name="T115" fmla="*/ 82313 h 3298826"/>
              <a:gd name="T116" fmla="*/ 114285 w 2960688"/>
              <a:gd name="T117" fmla="*/ 66024 h 3298826"/>
              <a:gd name="T118" fmla="*/ 122474 w 2960688"/>
              <a:gd name="T119" fmla="*/ 50574 h 3298826"/>
              <a:gd name="T120" fmla="*/ 130752 w 2960688"/>
              <a:gd name="T121" fmla="*/ 23385 h 3298826"/>
              <a:gd name="T122" fmla="*/ 148798 w 2960688"/>
              <a:gd name="T123" fmla="*/ 5180 h 3298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60688"/>
              <a:gd name="T187" fmla="*/ 0 h 3298826"/>
              <a:gd name="T188" fmla="*/ 2960688 w 2960688"/>
              <a:gd name="T189" fmla="*/ 3298826 h 3298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chemeClr val="bg1"/>
          </a:solidFill>
          <a:ln>
            <a:noFill/>
          </a:ln>
        </p:spPr>
        <p:txBody>
          <a:bodyPr anchor="ctr"/>
          <a:lstStyle/>
          <a:p>
            <a:endParaRPr lang="zh-CN" altLang="en-US" sz="3200">
              <a:solidFill>
                <a:schemeClr val="tx1">
                  <a:lumMod val="95000"/>
                  <a:lumOff val="5000"/>
                </a:schemeClr>
              </a:solidFill>
              <a:latin typeface="+mn-ea"/>
            </a:endParaRPr>
          </a:p>
        </p:txBody>
      </p:sp>
      <p:sp>
        <p:nvSpPr>
          <p:cNvPr id="119" name="图标"/>
          <p:cNvSpPr>
            <a:spLocks noChangeAspect="1" noChangeArrowheads="1"/>
          </p:cNvSpPr>
          <p:nvPr/>
        </p:nvSpPr>
        <p:spPr bwMode="auto">
          <a:xfrm>
            <a:off x="6241308" y="2014625"/>
            <a:ext cx="579559" cy="504211"/>
          </a:xfrm>
          <a:custGeom>
            <a:avLst/>
            <a:gdLst>
              <a:gd name="connsiteX0" fmla="*/ 26987 w 428625"/>
              <a:gd name="connsiteY0" fmla="*/ 341312 h 446087"/>
              <a:gd name="connsiteX1" fmla="*/ 101600 w 428625"/>
              <a:gd name="connsiteY1" fmla="*/ 341312 h 446087"/>
              <a:gd name="connsiteX2" fmla="*/ 101600 w 428625"/>
              <a:gd name="connsiteY2" fmla="*/ 446087 h 446087"/>
              <a:gd name="connsiteX3" fmla="*/ 26987 w 428625"/>
              <a:gd name="connsiteY3" fmla="*/ 446087 h 446087"/>
              <a:gd name="connsiteX4" fmla="*/ 249237 w 428625"/>
              <a:gd name="connsiteY4" fmla="*/ 296862 h 446087"/>
              <a:gd name="connsiteX5" fmla="*/ 320675 w 428625"/>
              <a:gd name="connsiteY5" fmla="*/ 296862 h 446087"/>
              <a:gd name="connsiteX6" fmla="*/ 320675 w 428625"/>
              <a:gd name="connsiteY6" fmla="*/ 446087 h 446087"/>
              <a:gd name="connsiteX7" fmla="*/ 249237 w 428625"/>
              <a:gd name="connsiteY7" fmla="*/ 446087 h 446087"/>
              <a:gd name="connsiteX8" fmla="*/ 139700 w 428625"/>
              <a:gd name="connsiteY8" fmla="*/ 247650 h 446087"/>
              <a:gd name="connsiteX9" fmla="*/ 211137 w 428625"/>
              <a:gd name="connsiteY9" fmla="*/ 247650 h 446087"/>
              <a:gd name="connsiteX10" fmla="*/ 211137 w 428625"/>
              <a:gd name="connsiteY10" fmla="*/ 446087 h 446087"/>
              <a:gd name="connsiteX11" fmla="*/ 139700 w 428625"/>
              <a:gd name="connsiteY11" fmla="*/ 446087 h 446087"/>
              <a:gd name="connsiteX12" fmla="*/ 350837 w 428625"/>
              <a:gd name="connsiteY12" fmla="*/ 198437 h 446087"/>
              <a:gd name="connsiteX13" fmla="*/ 425450 w 428625"/>
              <a:gd name="connsiteY13" fmla="*/ 198437 h 446087"/>
              <a:gd name="connsiteX14" fmla="*/ 425450 w 428625"/>
              <a:gd name="connsiteY14" fmla="*/ 446087 h 446087"/>
              <a:gd name="connsiteX15" fmla="*/ 350837 w 428625"/>
              <a:gd name="connsiteY15" fmla="*/ 446087 h 446087"/>
              <a:gd name="connsiteX16" fmla="*/ 428625 w 428625"/>
              <a:gd name="connsiteY16" fmla="*/ 0 h 446087"/>
              <a:gd name="connsiteX17" fmla="*/ 417513 w 428625"/>
              <a:gd name="connsiteY17" fmla="*/ 77787 h 446087"/>
              <a:gd name="connsiteX18" fmla="*/ 411163 w 428625"/>
              <a:gd name="connsiteY18" fmla="*/ 157162 h 446087"/>
              <a:gd name="connsiteX19" fmla="*/ 361950 w 428625"/>
              <a:gd name="connsiteY19" fmla="*/ 112712 h 446087"/>
              <a:gd name="connsiteX20" fmla="*/ 290512 w 428625"/>
              <a:gd name="connsiteY20" fmla="*/ 184150 h 446087"/>
              <a:gd name="connsiteX21" fmla="*/ 244475 w 428625"/>
              <a:gd name="connsiteY21" fmla="*/ 228600 h 446087"/>
              <a:gd name="connsiteX22" fmla="*/ 200025 w 428625"/>
              <a:gd name="connsiteY22" fmla="*/ 184150 h 446087"/>
              <a:gd name="connsiteX23" fmla="*/ 161925 w 428625"/>
              <a:gd name="connsiteY23" fmla="*/ 149225 h 446087"/>
              <a:gd name="connsiteX24" fmla="*/ 46037 w 428625"/>
              <a:gd name="connsiteY24" fmla="*/ 266700 h 446087"/>
              <a:gd name="connsiteX25" fmla="*/ 0 w 428625"/>
              <a:gd name="connsiteY25" fmla="*/ 220663 h 446087"/>
              <a:gd name="connsiteX26" fmla="*/ 117475 w 428625"/>
              <a:gd name="connsiteY26" fmla="*/ 104775 h 446087"/>
              <a:gd name="connsiteX27" fmla="*/ 161925 w 428625"/>
              <a:gd name="connsiteY27" fmla="*/ 60325 h 446087"/>
              <a:gd name="connsiteX28" fmla="*/ 207962 w 428625"/>
              <a:gd name="connsiteY28" fmla="*/ 104775 h 446087"/>
              <a:gd name="connsiteX29" fmla="*/ 244475 w 428625"/>
              <a:gd name="connsiteY29" fmla="*/ 138112 h 446087"/>
              <a:gd name="connsiteX30" fmla="*/ 315912 w 428625"/>
              <a:gd name="connsiteY30" fmla="*/ 66675 h 446087"/>
              <a:gd name="connsiteX31" fmla="*/ 271462 w 428625"/>
              <a:gd name="connsiteY31" fmla="*/ 17462 h 446087"/>
              <a:gd name="connsiteX32" fmla="*/ 350838 w 428625"/>
              <a:gd name="connsiteY32" fmla="*/ 11112 h 44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8625" h="446087">
                <a:moveTo>
                  <a:pt x="26987" y="341312"/>
                </a:moveTo>
                <a:lnTo>
                  <a:pt x="101600" y="341312"/>
                </a:lnTo>
                <a:lnTo>
                  <a:pt x="101600" y="446087"/>
                </a:lnTo>
                <a:lnTo>
                  <a:pt x="26987" y="446087"/>
                </a:lnTo>
                <a:close/>
                <a:moveTo>
                  <a:pt x="249237" y="296862"/>
                </a:moveTo>
                <a:lnTo>
                  <a:pt x="320675" y="296862"/>
                </a:lnTo>
                <a:lnTo>
                  <a:pt x="320675" y="446087"/>
                </a:lnTo>
                <a:lnTo>
                  <a:pt x="249237" y="446087"/>
                </a:lnTo>
                <a:close/>
                <a:moveTo>
                  <a:pt x="139700" y="247650"/>
                </a:moveTo>
                <a:lnTo>
                  <a:pt x="211137" y="247650"/>
                </a:lnTo>
                <a:lnTo>
                  <a:pt x="211137" y="446087"/>
                </a:lnTo>
                <a:lnTo>
                  <a:pt x="139700" y="446087"/>
                </a:lnTo>
                <a:close/>
                <a:moveTo>
                  <a:pt x="350837" y="198437"/>
                </a:moveTo>
                <a:lnTo>
                  <a:pt x="425450" y="198437"/>
                </a:lnTo>
                <a:lnTo>
                  <a:pt x="425450" y="446087"/>
                </a:lnTo>
                <a:lnTo>
                  <a:pt x="350837" y="446087"/>
                </a:lnTo>
                <a:close/>
                <a:moveTo>
                  <a:pt x="428625" y="0"/>
                </a:moveTo>
                <a:lnTo>
                  <a:pt x="417513" y="77787"/>
                </a:lnTo>
                <a:lnTo>
                  <a:pt x="411163" y="157162"/>
                </a:lnTo>
                <a:lnTo>
                  <a:pt x="361950" y="112712"/>
                </a:lnTo>
                <a:lnTo>
                  <a:pt x="290512" y="184150"/>
                </a:lnTo>
                <a:lnTo>
                  <a:pt x="244475" y="228600"/>
                </a:lnTo>
                <a:lnTo>
                  <a:pt x="200025" y="184150"/>
                </a:lnTo>
                <a:lnTo>
                  <a:pt x="161925" y="149225"/>
                </a:lnTo>
                <a:lnTo>
                  <a:pt x="46037" y="266700"/>
                </a:lnTo>
                <a:lnTo>
                  <a:pt x="0" y="220663"/>
                </a:lnTo>
                <a:lnTo>
                  <a:pt x="117475" y="104775"/>
                </a:lnTo>
                <a:lnTo>
                  <a:pt x="161925" y="60325"/>
                </a:lnTo>
                <a:lnTo>
                  <a:pt x="207962" y="104775"/>
                </a:lnTo>
                <a:lnTo>
                  <a:pt x="244475" y="138112"/>
                </a:lnTo>
                <a:lnTo>
                  <a:pt x="315912" y="66675"/>
                </a:lnTo>
                <a:lnTo>
                  <a:pt x="271462" y="17462"/>
                </a:lnTo>
                <a:lnTo>
                  <a:pt x="350838" y="11112"/>
                </a:lnTo>
                <a:close/>
              </a:path>
            </a:pathLst>
          </a:custGeom>
          <a:solidFill>
            <a:schemeClr val="bg1"/>
          </a:solidFill>
          <a:ln>
            <a:noFill/>
          </a:ln>
        </p:spPr>
        <p:txBody>
          <a:bodyPr wrap="square">
            <a:noAutofit/>
          </a:bodyPr>
          <a:lstStyle/>
          <a:p>
            <a:pPr fontAlgn="base">
              <a:spcBef>
                <a:spcPct val="0"/>
              </a:spcBef>
              <a:spcAft>
                <a:spcPct val="0"/>
              </a:spcAft>
              <a:buFont typeface="Arial" panose="020B0604020202020204" pitchFamily="34" charset="0"/>
              <a:buNone/>
            </a:pPr>
            <a:endParaRPr lang="zh-CN" altLang="en-US" sz="3200">
              <a:solidFill>
                <a:srgbClr val="000000"/>
              </a:solidFill>
              <a:latin typeface="+mn-ea"/>
            </a:endParaRPr>
          </a:p>
        </p:txBody>
      </p:sp>
      <p:sp>
        <p:nvSpPr>
          <p:cNvPr id="120" name="图标"/>
          <p:cNvSpPr>
            <a:spLocks noChangeAspect="1" noEditPoints="1"/>
          </p:cNvSpPr>
          <p:nvPr/>
        </p:nvSpPr>
        <p:spPr bwMode="auto">
          <a:xfrm>
            <a:off x="7140844" y="3493104"/>
            <a:ext cx="601285" cy="469526"/>
          </a:xfrm>
          <a:custGeom>
            <a:avLst/>
            <a:gdLst>
              <a:gd name="T0" fmla="*/ 451 w 771"/>
              <a:gd name="T1" fmla="*/ 411 h 602"/>
              <a:gd name="T2" fmla="*/ 457 w 771"/>
              <a:gd name="T3" fmla="*/ 396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6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solidFill>
            <a:schemeClr val="bg1"/>
          </a:solidFill>
          <a:ln>
            <a:noFill/>
          </a:ln>
        </p:spPr>
        <p:txBody>
          <a:bodyPr vert="horz" wrap="square" lIns="121910" tIns="60955" rIns="121910" bIns="60955" numCol="1" anchor="t" anchorCtr="0" compatLnSpc="1"/>
          <a:lstStyle/>
          <a:p>
            <a:endParaRPr lang="zh-CN" altLang="en-US" sz="3200">
              <a:solidFill>
                <a:prstClr val="black"/>
              </a:solidFill>
              <a:latin typeface="+mn-ea"/>
            </a:endParaRPr>
          </a:p>
        </p:txBody>
      </p:sp>
      <p:sp>
        <p:nvSpPr>
          <p:cNvPr id="121" name="图标"/>
          <p:cNvSpPr>
            <a:spLocks noChangeAspect="1" noChangeArrowheads="1"/>
          </p:cNvSpPr>
          <p:nvPr/>
        </p:nvSpPr>
        <p:spPr bwMode="auto">
          <a:xfrm>
            <a:off x="4608538" y="4986151"/>
            <a:ext cx="625546" cy="438668"/>
          </a:xfrm>
          <a:custGeom>
            <a:avLst/>
            <a:gdLst>
              <a:gd name="T0" fmla="*/ 410562 w 2074863"/>
              <a:gd name="T1" fmla="*/ 138366 h 1449388"/>
              <a:gd name="T2" fmla="*/ 424299 w 2074863"/>
              <a:gd name="T3" fmla="*/ 143238 h 1449388"/>
              <a:gd name="T4" fmla="*/ 424991 w 2074863"/>
              <a:gd name="T5" fmla="*/ 128538 h 1449388"/>
              <a:gd name="T6" fmla="*/ 120959 w 2074863"/>
              <a:gd name="T7" fmla="*/ 38719 h 1449388"/>
              <a:gd name="T8" fmla="*/ 116712 w 2074863"/>
              <a:gd name="T9" fmla="*/ 53209 h 1449388"/>
              <a:gd name="T10" fmla="*/ 103884 w 2074863"/>
              <a:gd name="T11" fmla="*/ 44978 h 1449388"/>
              <a:gd name="T12" fmla="*/ 378420 w 2074863"/>
              <a:gd name="T13" fmla="*/ 33907 h 1449388"/>
              <a:gd name="T14" fmla="*/ 446419 w 2074863"/>
              <a:gd name="T15" fmla="*/ 131148 h 1449388"/>
              <a:gd name="T16" fmla="*/ 375569 w 2074863"/>
              <a:gd name="T17" fmla="*/ 107403 h 1449388"/>
              <a:gd name="T18" fmla="*/ 115187 w 2074863"/>
              <a:gd name="T19" fmla="*/ 17225 h 1449388"/>
              <a:gd name="T20" fmla="*/ 35807 w 2074863"/>
              <a:gd name="T21" fmla="*/ 85259 h 1449388"/>
              <a:gd name="T22" fmla="*/ 70061 w 2074863"/>
              <a:gd name="T23" fmla="*/ 97264 h 1449388"/>
              <a:gd name="T24" fmla="*/ 115187 w 2074863"/>
              <a:gd name="T25" fmla="*/ 17225 h 1449388"/>
              <a:gd name="T26" fmla="*/ 161434 w 2074863"/>
              <a:gd name="T27" fmla="*/ 50111 h 1449388"/>
              <a:gd name="T28" fmla="*/ 215706 w 2074863"/>
              <a:gd name="T29" fmla="*/ 65771 h 1449388"/>
              <a:gd name="T30" fmla="*/ 280418 w 2074863"/>
              <a:gd name="T31" fmla="*/ 83867 h 1449388"/>
              <a:gd name="T32" fmla="*/ 330634 w 2074863"/>
              <a:gd name="T33" fmla="*/ 79429 h 1449388"/>
              <a:gd name="T34" fmla="*/ 380333 w 2074863"/>
              <a:gd name="T35" fmla="*/ 134239 h 1449388"/>
              <a:gd name="T36" fmla="*/ 388530 w 2074863"/>
              <a:gd name="T37" fmla="*/ 176520 h 1449388"/>
              <a:gd name="T38" fmla="*/ 326665 w 2074863"/>
              <a:gd name="T39" fmla="*/ 201401 h 1449388"/>
              <a:gd name="T40" fmla="*/ 266354 w 2074863"/>
              <a:gd name="T41" fmla="*/ 153030 h 1449388"/>
              <a:gd name="T42" fmla="*/ 170580 w 2074863"/>
              <a:gd name="T43" fmla="*/ 123973 h 1449388"/>
              <a:gd name="T44" fmla="*/ 154791 w 2074863"/>
              <a:gd name="T45" fmla="*/ 74297 h 1449388"/>
              <a:gd name="T46" fmla="*/ 77050 w 2074863"/>
              <a:gd name="T47" fmla="*/ 114751 h 1449388"/>
              <a:gd name="T48" fmla="*/ 103107 w 2074863"/>
              <a:gd name="T49" fmla="*/ 163122 h 1449388"/>
              <a:gd name="T50" fmla="*/ 125627 w 2074863"/>
              <a:gd name="T51" fmla="*/ 189657 h 1449388"/>
              <a:gd name="T52" fmla="*/ 144782 w 2074863"/>
              <a:gd name="T53" fmla="*/ 212450 h 1449388"/>
              <a:gd name="T54" fmla="*/ 163074 w 2074863"/>
              <a:gd name="T55" fmla="*/ 238985 h 1449388"/>
              <a:gd name="T56" fmla="*/ 189476 w 2074863"/>
              <a:gd name="T57" fmla="*/ 293533 h 1449388"/>
              <a:gd name="T58" fmla="*/ 216310 w 2074863"/>
              <a:gd name="T59" fmla="*/ 299623 h 1449388"/>
              <a:gd name="T60" fmla="*/ 181969 w 2074863"/>
              <a:gd name="T61" fmla="*/ 253774 h 1449388"/>
              <a:gd name="T62" fmla="*/ 189131 w 2074863"/>
              <a:gd name="T63" fmla="*/ 243944 h 1449388"/>
              <a:gd name="T64" fmla="*/ 248062 w 2074863"/>
              <a:gd name="T65" fmla="*/ 297100 h 1449388"/>
              <a:gd name="T66" fmla="*/ 263420 w 2074863"/>
              <a:gd name="T67" fmla="*/ 282658 h 1449388"/>
              <a:gd name="T68" fmla="*/ 199312 w 2074863"/>
              <a:gd name="T69" fmla="*/ 213842 h 1449388"/>
              <a:gd name="T70" fmla="*/ 209839 w 2074863"/>
              <a:gd name="T71" fmla="*/ 207143 h 1449388"/>
              <a:gd name="T72" fmla="*/ 285422 w 2074863"/>
              <a:gd name="T73" fmla="*/ 271609 h 1449388"/>
              <a:gd name="T74" fmla="*/ 284732 w 2074863"/>
              <a:gd name="T75" fmla="*/ 244988 h 1449388"/>
              <a:gd name="T76" fmla="*/ 226319 w 2074863"/>
              <a:gd name="T77" fmla="*/ 178782 h 1449388"/>
              <a:gd name="T78" fmla="*/ 238398 w 2074863"/>
              <a:gd name="T79" fmla="*/ 175737 h 1449388"/>
              <a:gd name="T80" fmla="*/ 310444 w 2074863"/>
              <a:gd name="T81" fmla="*/ 238985 h 1449388"/>
              <a:gd name="T82" fmla="*/ 308546 w 2074863"/>
              <a:gd name="T83" fmla="*/ 212450 h 1449388"/>
              <a:gd name="T84" fmla="*/ 310272 w 2074863"/>
              <a:gd name="T85" fmla="*/ 200096 h 1449388"/>
              <a:gd name="T86" fmla="*/ 333826 w 2074863"/>
              <a:gd name="T87" fmla="*/ 219323 h 1449388"/>
              <a:gd name="T88" fmla="*/ 326493 w 2074863"/>
              <a:gd name="T89" fmla="*/ 245336 h 1449388"/>
              <a:gd name="T90" fmla="*/ 309322 w 2074863"/>
              <a:gd name="T91" fmla="*/ 268042 h 1449388"/>
              <a:gd name="T92" fmla="*/ 286544 w 2074863"/>
              <a:gd name="T93" fmla="*/ 287704 h 1449388"/>
              <a:gd name="T94" fmla="*/ 263765 w 2074863"/>
              <a:gd name="T95" fmla="*/ 307888 h 1449388"/>
              <a:gd name="T96" fmla="*/ 240728 w 2074863"/>
              <a:gd name="T97" fmla="*/ 310411 h 1449388"/>
              <a:gd name="T98" fmla="*/ 212513 w 2074863"/>
              <a:gd name="T99" fmla="*/ 316675 h 1449388"/>
              <a:gd name="T100" fmla="*/ 148147 w 2074863"/>
              <a:gd name="T101" fmla="*/ 277003 h 1449388"/>
              <a:gd name="T102" fmla="*/ 116481 w 2074863"/>
              <a:gd name="T103" fmla="*/ 286921 h 1449388"/>
              <a:gd name="T104" fmla="*/ 108629 w 2074863"/>
              <a:gd name="T105" fmla="*/ 270739 h 1449388"/>
              <a:gd name="T106" fmla="*/ 86541 w 2074863"/>
              <a:gd name="T107" fmla="*/ 252296 h 1449388"/>
              <a:gd name="T108" fmla="*/ 75152 w 2074863"/>
              <a:gd name="T109" fmla="*/ 231416 h 1449388"/>
              <a:gd name="T110" fmla="*/ 55221 w 2074863"/>
              <a:gd name="T111" fmla="*/ 206448 h 1449388"/>
              <a:gd name="T112" fmla="*/ 63676 w 2074863"/>
              <a:gd name="T113" fmla="*/ 175041 h 1449388"/>
              <a:gd name="T114" fmla="*/ 44176 w 2074863"/>
              <a:gd name="T115" fmla="*/ 154596 h 1449388"/>
              <a:gd name="T116" fmla="*/ 432 w 2074863"/>
              <a:gd name="T117" fmla="*/ 104659 h 1449388"/>
              <a:gd name="T118" fmla="*/ 64625 w 2074863"/>
              <a:gd name="T119" fmla="*/ 33407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74863"/>
              <a:gd name="T181" fmla="*/ 0 h 1449388"/>
              <a:gd name="T182" fmla="*/ 2074863 w 2074863"/>
              <a:gd name="T183" fmla="*/ 1449388 h 14493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5"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5"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p:spPr>
        <p:txBody>
          <a:bodyPr anchor="ctr"/>
          <a:lstStyle/>
          <a:p>
            <a:endParaRPr lang="zh-CN" altLang="en-US" sz="3200">
              <a:latin typeface="+mn-ea"/>
            </a:endParaRPr>
          </a:p>
        </p:txBody>
      </p:sp>
      <p:sp>
        <p:nvSpPr>
          <p:cNvPr id="123" name="图标"/>
          <p:cNvSpPr>
            <a:spLocks noEditPoints="1" noChangeArrowheads="1"/>
          </p:cNvSpPr>
          <p:nvPr/>
        </p:nvSpPr>
        <p:spPr bwMode="auto">
          <a:xfrm>
            <a:off x="6291357" y="4954124"/>
            <a:ext cx="529510" cy="551769"/>
          </a:xfrm>
          <a:custGeom>
            <a:avLst/>
            <a:gdLst>
              <a:gd name="T0" fmla="*/ 2147483647 w 89"/>
              <a:gd name="T1" fmla="*/ 2147483647 h 92"/>
              <a:gd name="T2" fmla="*/ 2147483647 w 89"/>
              <a:gd name="T3" fmla="*/ 2147483647 h 92"/>
              <a:gd name="T4" fmla="*/ 2147483647 w 89"/>
              <a:gd name="T5" fmla="*/ 2147483647 h 92"/>
              <a:gd name="T6" fmla="*/ 2147483647 w 89"/>
              <a:gd name="T7" fmla="*/ 2147483647 h 92"/>
              <a:gd name="T8" fmla="*/ 2147483647 w 89"/>
              <a:gd name="T9" fmla="*/ 2147483647 h 92"/>
              <a:gd name="T10" fmla="*/ 2147483647 w 89"/>
              <a:gd name="T11" fmla="*/ 2147483647 h 92"/>
              <a:gd name="T12" fmla="*/ 2147483647 w 89"/>
              <a:gd name="T13" fmla="*/ 2147483647 h 92"/>
              <a:gd name="T14" fmla="*/ 2147483647 w 89"/>
              <a:gd name="T15" fmla="*/ 2147483647 h 92"/>
              <a:gd name="T16" fmla="*/ 2147483647 w 89"/>
              <a:gd name="T17" fmla="*/ 2147483647 h 92"/>
              <a:gd name="T18" fmla="*/ 2147483647 w 89"/>
              <a:gd name="T19" fmla="*/ 2147483647 h 92"/>
              <a:gd name="T20" fmla="*/ 2147483647 w 89"/>
              <a:gd name="T21" fmla="*/ 2147483647 h 92"/>
              <a:gd name="T22" fmla="*/ 2147483647 w 89"/>
              <a:gd name="T23" fmla="*/ 2147483647 h 92"/>
              <a:gd name="T24" fmla="*/ 2147483647 w 89"/>
              <a:gd name="T25" fmla="*/ 2147483647 h 92"/>
              <a:gd name="T26" fmla="*/ 2147483647 w 89"/>
              <a:gd name="T27" fmla="*/ 2147483647 h 92"/>
              <a:gd name="T28" fmla="*/ 2147483647 w 89"/>
              <a:gd name="T29" fmla="*/ 2147483647 h 92"/>
              <a:gd name="T30" fmla="*/ 2147483647 w 89"/>
              <a:gd name="T31" fmla="*/ 2147483647 h 92"/>
              <a:gd name="T32" fmla="*/ 2147483647 w 89"/>
              <a:gd name="T33" fmla="*/ 2147483647 h 92"/>
              <a:gd name="T34" fmla="*/ 2147483647 w 89"/>
              <a:gd name="T35" fmla="*/ 2147483647 h 92"/>
              <a:gd name="T36" fmla="*/ 2147483647 w 89"/>
              <a:gd name="T37" fmla="*/ 2147483647 h 92"/>
              <a:gd name="T38" fmla="*/ 2147483647 w 89"/>
              <a:gd name="T39" fmla="*/ 2147483647 h 92"/>
              <a:gd name="T40" fmla="*/ 2147483647 w 89"/>
              <a:gd name="T41" fmla="*/ 2147483647 h 92"/>
              <a:gd name="T42" fmla="*/ 2147483647 w 89"/>
              <a:gd name="T43" fmla="*/ 2147483647 h 92"/>
              <a:gd name="T44" fmla="*/ 2147483647 w 89"/>
              <a:gd name="T45" fmla="*/ 2147483647 h 92"/>
              <a:gd name="T46" fmla="*/ 2147483647 w 89"/>
              <a:gd name="T47" fmla="*/ 2147483647 h 92"/>
              <a:gd name="T48" fmla="*/ 2147483647 w 89"/>
              <a:gd name="T49" fmla="*/ 2147483647 h 92"/>
              <a:gd name="T50" fmla="*/ 2147483647 w 89"/>
              <a:gd name="T51" fmla="*/ 2147483647 h 92"/>
              <a:gd name="T52" fmla="*/ 2147483647 w 89"/>
              <a:gd name="T53" fmla="*/ 2147483647 h 92"/>
              <a:gd name="T54" fmla="*/ 2147483647 w 89"/>
              <a:gd name="T55" fmla="*/ 2147483647 h 92"/>
              <a:gd name="T56" fmla="*/ 2147483647 w 89"/>
              <a:gd name="T57" fmla="*/ 2147483647 h 92"/>
              <a:gd name="T58" fmla="*/ 2147483647 w 89"/>
              <a:gd name="T59" fmla="*/ 2147483647 h 92"/>
              <a:gd name="T60" fmla="*/ 2147483647 w 89"/>
              <a:gd name="T61" fmla="*/ 2147483647 h 92"/>
              <a:gd name="T62" fmla="*/ 2147483647 w 89"/>
              <a:gd name="T63" fmla="*/ 2147483647 h 92"/>
              <a:gd name="T64" fmla="*/ 2147483647 w 89"/>
              <a:gd name="T65" fmla="*/ 2147483647 h 92"/>
              <a:gd name="T66" fmla="*/ 2147483647 w 89"/>
              <a:gd name="T67" fmla="*/ 2147483647 h 92"/>
              <a:gd name="T68" fmla="*/ 2147483647 w 89"/>
              <a:gd name="T69" fmla="*/ 2147483647 h 92"/>
              <a:gd name="T70" fmla="*/ 2147483647 w 89"/>
              <a:gd name="T71" fmla="*/ 2147483647 h 92"/>
              <a:gd name="T72" fmla="*/ 2147483647 w 89"/>
              <a:gd name="T73" fmla="*/ 2147483647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92"/>
              <a:gd name="T113" fmla="*/ 89 w 89"/>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92">
                <a:moveTo>
                  <a:pt x="45" y="0"/>
                </a:moveTo>
                <a:cubicBezTo>
                  <a:pt x="40" y="0"/>
                  <a:pt x="35" y="5"/>
                  <a:pt x="35" y="11"/>
                </a:cubicBezTo>
                <a:cubicBezTo>
                  <a:pt x="35" y="16"/>
                  <a:pt x="40" y="21"/>
                  <a:pt x="45" y="21"/>
                </a:cubicBezTo>
                <a:cubicBezTo>
                  <a:pt x="51" y="21"/>
                  <a:pt x="56" y="16"/>
                  <a:pt x="56" y="11"/>
                </a:cubicBezTo>
                <a:cubicBezTo>
                  <a:pt x="56" y="5"/>
                  <a:pt x="51" y="0"/>
                  <a:pt x="45" y="0"/>
                </a:cubicBezTo>
                <a:close/>
                <a:moveTo>
                  <a:pt x="70" y="10"/>
                </a:moveTo>
                <a:cubicBezTo>
                  <a:pt x="65" y="10"/>
                  <a:pt x="61" y="14"/>
                  <a:pt x="61" y="18"/>
                </a:cubicBezTo>
                <a:cubicBezTo>
                  <a:pt x="61" y="23"/>
                  <a:pt x="65" y="27"/>
                  <a:pt x="70" y="27"/>
                </a:cubicBezTo>
                <a:cubicBezTo>
                  <a:pt x="74" y="27"/>
                  <a:pt x="78" y="23"/>
                  <a:pt x="78" y="18"/>
                </a:cubicBezTo>
                <a:cubicBezTo>
                  <a:pt x="78" y="14"/>
                  <a:pt x="74" y="10"/>
                  <a:pt x="70" y="10"/>
                </a:cubicBezTo>
                <a:close/>
                <a:moveTo>
                  <a:pt x="30" y="52"/>
                </a:moveTo>
                <a:cubicBezTo>
                  <a:pt x="30" y="55"/>
                  <a:pt x="30" y="55"/>
                  <a:pt x="30" y="55"/>
                </a:cubicBezTo>
                <a:cubicBezTo>
                  <a:pt x="30" y="55"/>
                  <a:pt x="30" y="55"/>
                  <a:pt x="30" y="55"/>
                </a:cubicBezTo>
                <a:cubicBezTo>
                  <a:pt x="32" y="85"/>
                  <a:pt x="32" y="85"/>
                  <a:pt x="32" y="85"/>
                </a:cubicBezTo>
                <a:cubicBezTo>
                  <a:pt x="24" y="85"/>
                  <a:pt x="24" y="85"/>
                  <a:pt x="24" y="85"/>
                </a:cubicBezTo>
                <a:cubicBezTo>
                  <a:pt x="22" y="59"/>
                  <a:pt x="22" y="59"/>
                  <a:pt x="22" y="59"/>
                </a:cubicBezTo>
                <a:cubicBezTo>
                  <a:pt x="19" y="59"/>
                  <a:pt x="19" y="59"/>
                  <a:pt x="19" y="59"/>
                </a:cubicBezTo>
                <a:cubicBezTo>
                  <a:pt x="17" y="85"/>
                  <a:pt x="17" y="85"/>
                  <a:pt x="17" y="85"/>
                </a:cubicBezTo>
                <a:cubicBezTo>
                  <a:pt x="10" y="85"/>
                  <a:pt x="10" y="85"/>
                  <a:pt x="10" y="85"/>
                </a:cubicBezTo>
                <a:cubicBezTo>
                  <a:pt x="11" y="55"/>
                  <a:pt x="11" y="55"/>
                  <a:pt x="11" y="55"/>
                </a:cubicBezTo>
                <a:cubicBezTo>
                  <a:pt x="10" y="43"/>
                  <a:pt x="10" y="43"/>
                  <a:pt x="10" y="43"/>
                </a:cubicBezTo>
                <a:cubicBezTo>
                  <a:pt x="4" y="53"/>
                  <a:pt x="4" y="53"/>
                  <a:pt x="4" y="53"/>
                </a:cubicBezTo>
                <a:cubicBezTo>
                  <a:pt x="0" y="50"/>
                  <a:pt x="0" y="50"/>
                  <a:pt x="0" y="50"/>
                </a:cubicBezTo>
                <a:cubicBezTo>
                  <a:pt x="10" y="28"/>
                  <a:pt x="10" y="28"/>
                  <a:pt x="10" y="28"/>
                </a:cubicBezTo>
                <a:cubicBezTo>
                  <a:pt x="16" y="28"/>
                  <a:pt x="16" y="28"/>
                  <a:pt x="16" y="28"/>
                </a:cubicBezTo>
                <a:cubicBezTo>
                  <a:pt x="21" y="35"/>
                  <a:pt x="21" y="35"/>
                  <a:pt x="21" y="35"/>
                </a:cubicBezTo>
                <a:cubicBezTo>
                  <a:pt x="26" y="28"/>
                  <a:pt x="26" y="28"/>
                  <a:pt x="26" y="28"/>
                </a:cubicBezTo>
                <a:cubicBezTo>
                  <a:pt x="31" y="28"/>
                  <a:pt x="31" y="28"/>
                  <a:pt x="31" y="28"/>
                </a:cubicBezTo>
                <a:cubicBezTo>
                  <a:pt x="33" y="24"/>
                  <a:pt x="33" y="24"/>
                  <a:pt x="33" y="24"/>
                </a:cubicBezTo>
                <a:cubicBezTo>
                  <a:pt x="44" y="24"/>
                  <a:pt x="44" y="24"/>
                  <a:pt x="44" y="24"/>
                </a:cubicBezTo>
                <a:cubicBezTo>
                  <a:pt x="43" y="25"/>
                  <a:pt x="43" y="25"/>
                  <a:pt x="43" y="25"/>
                </a:cubicBezTo>
                <a:cubicBezTo>
                  <a:pt x="44" y="27"/>
                  <a:pt x="44" y="27"/>
                  <a:pt x="44" y="27"/>
                </a:cubicBezTo>
                <a:cubicBezTo>
                  <a:pt x="41" y="44"/>
                  <a:pt x="41" y="44"/>
                  <a:pt x="41" y="44"/>
                </a:cubicBezTo>
                <a:cubicBezTo>
                  <a:pt x="45" y="48"/>
                  <a:pt x="45" y="48"/>
                  <a:pt x="45" y="48"/>
                </a:cubicBezTo>
                <a:cubicBezTo>
                  <a:pt x="45" y="48"/>
                  <a:pt x="45" y="48"/>
                  <a:pt x="45" y="48"/>
                </a:cubicBezTo>
                <a:cubicBezTo>
                  <a:pt x="45" y="48"/>
                  <a:pt x="45" y="48"/>
                  <a:pt x="45" y="48"/>
                </a:cubicBezTo>
                <a:cubicBezTo>
                  <a:pt x="45" y="48"/>
                  <a:pt x="45" y="48"/>
                  <a:pt x="45" y="48"/>
                </a:cubicBezTo>
                <a:cubicBezTo>
                  <a:pt x="45" y="48"/>
                  <a:pt x="45" y="48"/>
                  <a:pt x="45" y="48"/>
                </a:cubicBezTo>
                <a:cubicBezTo>
                  <a:pt x="49" y="44"/>
                  <a:pt x="49" y="44"/>
                  <a:pt x="49" y="44"/>
                </a:cubicBezTo>
                <a:cubicBezTo>
                  <a:pt x="47" y="27"/>
                  <a:pt x="47" y="27"/>
                  <a:pt x="47" y="27"/>
                </a:cubicBezTo>
                <a:cubicBezTo>
                  <a:pt x="48" y="25"/>
                  <a:pt x="48" y="25"/>
                  <a:pt x="48" y="25"/>
                </a:cubicBezTo>
                <a:cubicBezTo>
                  <a:pt x="47" y="24"/>
                  <a:pt x="47" y="24"/>
                  <a:pt x="47" y="24"/>
                </a:cubicBezTo>
                <a:cubicBezTo>
                  <a:pt x="58" y="24"/>
                  <a:pt x="58" y="24"/>
                  <a:pt x="58" y="24"/>
                </a:cubicBezTo>
                <a:cubicBezTo>
                  <a:pt x="59" y="28"/>
                  <a:pt x="59" y="28"/>
                  <a:pt x="59" y="28"/>
                </a:cubicBezTo>
                <a:cubicBezTo>
                  <a:pt x="64" y="28"/>
                  <a:pt x="64" y="28"/>
                  <a:pt x="64" y="28"/>
                </a:cubicBezTo>
                <a:cubicBezTo>
                  <a:pt x="70" y="35"/>
                  <a:pt x="70" y="35"/>
                  <a:pt x="70" y="35"/>
                </a:cubicBezTo>
                <a:cubicBezTo>
                  <a:pt x="75" y="28"/>
                  <a:pt x="75" y="28"/>
                  <a:pt x="75" y="28"/>
                </a:cubicBezTo>
                <a:cubicBezTo>
                  <a:pt x="80" y="28"/>
                  <a:pt x="80" y="28"/>
                  <a:pt x="80" y="28"/>
                </a:cubicBezTo>
                <a:cubicBezTo>
                  <a:pt x="89" y="48"/>
                  <a:pt x="89" y="48"/>
                  <a:pt x="89" y="48"/>
                </a:cubicBezTo>
                <a:cubicBezTo>
                  <a:pt x="85" y="51"/>
                  <a:pt x="85" y="51"/>
                  <a:pt x="85" y="51"/>
                </a:cubicBezTo>
                <a:cubicBezTo>
                  <a:pt x="79" y="41"/>
                  <a:pt x="79" y="41"/>
                  <a:pt x="79" y="41"/>
                </a:cubicBezTo>
                <a:cubicBezTo>
                  <a:pt x="79" y="55"/>
                  <a:pt x="79" y="55"/>
                  <a:pt x="79" y="55"/>
                </a:cubicBezTo>
                <a:cubicBezTo>
                  <a:pt x="79" y="55"/>
                  <a:pt x="79" y="55"/>
                  <a:pt x="79" y="55"/>
                </a:cubicBezTo>
                <a:cubicBezTo>
                  <a:pt x="80" y="85"/>
                  <a:pt x="80" y="85"/>
                  <a:pt x="80" y="85"/>
                </a:cubicBezTo>
                <a:cubicBezTo>
                  <a:pt x="72" y="85"/>
                  <a:pt x="72" y="85"/>
                  <a:pt x="72" y="85"/>
                </a:cubicBezTo>
                <a:cubicBezTo>
                  <a:pt x="71" y="59"/>
                  <a:pt x="71" y="59"/>
                  <a:pt x="71" y="59"/>
                </a:cubicBezTo>
                <a:cubicBezTo>
                  <a:pt x="68" y="59"/>
                  <a:pt x="68" y="59"/>
                  <a:pt x="68" y="59"/>
                </a:cubicBezTo>
                <a:cubicBezTo>
                  <a:pt x="66" y="85"/>
                  <a:pt x="66" y="85"/>
                  <a:pt x="66" y="85"/>
                </a:cubicBezTo>
                <a:cubicBezTo>
                  <a:pt x="59" y="85"/>
                  <a:pt x="59" y="85"/>
                  <a:pt x="59" y="85"/>
                </a:cubicBezTo>
                <a:cubicBezTo>
                  <a:pt x="60" y="55"/>
                  <a:pt x="60" y="55"/>
                  <a:pt x="60" y="55"/>
                </a:cubicBezTo>
                <a:cubicBezTo>
                  <a:pt x="60" y="53"/>
                  <a:pt x="60" y="53"/>
                  <a:pt x="60" y="53"/>
                </a:cubicBezTo>
                <a:cubicBezTo>
                  <a:pt x="57" y="55"/>
                  <a:pt x="57" y="55"/>
                  <a:pt x="57" y="55"/>
                </a:cubicBezTo>
                <a:cubicBezTo>
                  <a:pt x="58" y="92"/>
                  <a:pt x="58" y="92"/>
                  <a:pt x="58" y="92"/>
                </a:cubicBezTo>
                <a:cubicBezTo>
                  <a:pt x="49" y="92"/>
                  <a:pt x="49" y="92"/>
                  <a:pt x="49" y="92"/>
                </a:cubicBezTo>
                <a:cubicBezTo>
                  <a:pt x="47" y="61"/>
                  <a:pt x="47" y="61"/>
                  <a:pt x="47" y="61"/>
                </a:cubicBezTo>
                <a:cubicBezTo>
                  <a:pt x="43" y="61"/>
                  <a:pt x="43" y="61"/>
                  <a:pt x="43" y="61"/>
                </a:cubicBezTo>
                <a:cubicBezTo>
                  <a:pt x="42" y="92"/>
                  <a:pt x="42" y="92"/>
                  <a:pt x="42" y="92"/>
                </a:cubicBezTo>
                <a:cubicBezTo>
                  <a:pt x="32" y="92"/>
                  <a:pt x="32" y="92"/>
                  <a:pt x="32" y="92"/>
                </a:cubicBezTo>
                <a:cubicBezTo>
                  <a:pt x="34" y="55"/>
                  <a:pt x="34" y="55"/>
                  <a:pt x="34" y="55"/>
                </a:cubicBezTo>
                <a:cubicBezTo>
                  <a:pt x="30" y="52"/>
                  <a:pt x="30" y="52"/>
                  <a:pt x="30" y="52"/>
                </a:cubicBezTo>
                <a:close/>
                <a:moveTo>
                  <a:pt x="21" y="10"/>
                </a:moveTo>
                <a:cubicBezTo>
                  <a:pt x="16" y="10"/>
                  <a:pt x="13" y="14"/>
                  <a:pt x="13" y="18"/>
                </a:cubicBezTo>
                <a:cubicBezTo>
                  <a:pt x="13" y="23"/>
                  <a:pt x="16" y="27"/>
                  <a:pt x="21" y="27"/>
                </a:cubicBezTo>
                <a:cubicBezTo>
                  <a:pt x="25" y="27"/>
                  <a:pt x="29" y="23"/>
                  <a:pt x="29" y="18"/>
                </a:cubicBezTo>
                <a:cubicBezTo>
                  <a:pt x="29" y="14"/>
                  <a:pt x="25" y="10"/>
                  <a:pt x="21" y="10"/>
                </a:cubicBezTo>
                <a:close/>
              </a:path>
            </a:pathLst>
          </a:custGeom>
          <a:solidFill>
            <a:schemeClr val="bg1"/>
          </a:solidFill>
          <a:ln>
            <a:noFill/>
          </a:ln>
        </p:spPr>
        <p:txBody>
          <a:bodyPr/>
          <a:lstStyle/>
          <a:p>
            <a:pPr fontAlgn="base">
              <a:spcBef>
                <a:spcPct val="0"/>
              </a:spcBef>
              <a:spcAft>
                <a:spcPct val="0"/>
              </a:spcAft>
            </a:pPr>
            <a:endParaRPr lang="zh-CN" altLang="en-US" sz="3200">
              <a:solidFill>
                <a:srgbClr val="000000"/>
              </a:solidFill>
              <a:latin typeface="+mn-ea"/>
            </a:endParaRPr>
          </a:p>
        </p:txBody>
      </p:sp>
      <p:cxnSp>
        <p:nvCxnSpPr>
          <p:cNvPr id="134" name="直接连接符 133"/>
          <p:cNvCxnSpPr/>
          <p:nvPr/>
        </p:nvCxnSpPr>
        <p:spPr>
          <a:xfrm>
            <a:off x="1927860" y="725805"/>
            <a:ext cx="10287000" cy="0"/>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2" name="组合 1"/>
          <p:cNvGrpSpPr/>
          <p:nvPr/>
        </p:nvGrpSpPr>
        <p:grpSpPr>
          <a:xfrm>
            <a:off x="11430" y="180975"/>
            <a:ext cx="7016115" cy="525145"/>
            <a:chOff x="18" y="285"/>
            <a:chExt cx="11049" cy="827"/>
          </a:xfrm>
        </p:grpSpPr>
        <p:sp>
          <p:nvSpPr>
            <p:cNvPr id="17" name="文本框 2"/>
            <p:cNvSpPr txBox="1"/>
            <p:nvPr/>
          </p:nvSpPr>
          <p:spPr>
            <a:xfrm>
              <a:off x="193" y="285"/>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双重预防体系策划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
        <p:nvSpPr>
          <p:cNvPr id="39953" name="圆角矩形 2"/>
          <p:cNvSpPr>
            <a:spLocks noChangeArrowheads="1"/>
          </p:cNvSpPr>
          <p:nvPr/>
        </p:nvSpPr>
        <p:spPr bwMode="auto">
          <a:xfrm>
            <a:off x="471964" y="3403770"/>
            <a:ext cx="5871369" cy="648483"/>
          </a:xfrm>
          <a:prstGeom prst="roundRect">
            <a:avLst>
              <a:gd name="adj" fmla="val 16667"/>
            </a:avLst>
          </a:prstGeom>
          <a:solidFill>
            <a:srgbClr val="CCFFFF"/>
          </a:solidFill>
          <a:ln w="9525" algn="ctr">
            <a:solidFill>
              <a:srgbClr val="FF0000"/>
            </a:solidFill>
            <a:round/>
          </a:ln>
        </p:spPr>
        <p:txBody>
          <a:bodyPr anchor="ctr"/>
          <a:p>
            <a:pPr algn="ctr">
              <a:buFont typeface="Arial" panose="020B0604020202020204" pitchFamily="34" charset="0"/>
              <a:buNone/>
            </a:pPr>
            <a:r>
              <a:rPr lang="zh-CN" altLang="en-US" sz="2800" dirty="0" smtClean="0">
                <a:solidFill>
                  <a:schemeClr val="tx1"/>
                </a:solidFill>
                <a:latin typeface="华文新魏" panose="02010800040101010101" pitchFamily="2" charset="-122"/>
                <a:ea typeface="华文新魏" panose="02010800040101010101" pitchFamily="2" charset="-122"/>
                <a:cs typeface="方正小标宋_GBK" panose="02000000000000000000" charset="-122"/>
                <a:sym typeface="+mn-ea"/>
              </a:rPr>
              <a:t>双体系建设</a:t>
            </a:r>
            <a:r>
              <a:rPr lang="zh-CN" altLang="en-US" sz="2800"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sym typeface="+mn-ea"/>
              </a:rPr>
              <a:t>五有标准</a:t>
            </a:r>
            <a:endPar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5"/>
                                        </p:tgtEl>
                                        <p:attrNameLst>
                                          <p:attrName>style.visibility</p:attrName>
                                        </p:attrNameLst>
                                      </p:cBhvr>
                                      <p:to>
                                        <p:strVal val="visible"/>
                                      </p:to>
                                    </p:set>
                                    <p:anim calcmode="lin" valueType="num">
                                      <p:cBhvr>
                                        <p:cTn id="11" dur="500" fill="hold"/>
                                        <p:tgtEl>
                                          <p:spTgt spid="105"/>
                                        </p:tgtEl>
                                        <p:attrNameLst>
                                          <p:attrName>ppt_w</p:attrName>
                                        </p:attrNameLst>
                                      </p:cBhvr>
                                      <p:tavLst>
                                        <p:tav tm="0">
                                          <p:val>
                                            <p:fltVal val="0"/>
                                          </p:val>
                                        </p:tav>
                                        <p:tav tm="100000">
                                          <p:val>
                                            <p:strVal val="#ppt_w"/>
                                          </p:val>
                                        </p:tav>
                                      </p:tavLst>
                                    </p:anim>
                                    <p:anim calcmode="lin" valueType="num">
                                      <p:cBhvr>
                                        <p:cTn id="12" dur="500" fill="hold"/>
                                        <p:tgtEl>
                                          <p:spTgt spid="10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04"/>
                                        </p:tgtEl>
                                        <p:attrNameLst>
                                          <p:attrName>style.visibility</p:attrName>
                                        </p:attrNameLst>
                                      </p:cBhvr>
                                      <p:to>
                                        <p:strVal val="visible"/>
                                      </p:to>
                                    </p:set>
                                    <p:anim calcmode="lin" valueType="num">
                                      <p:cBhvr>
                                        <p:cTn id="15" dur="500" fill="hold"/>
                                        <p:tgtEl>
                                          <p:spTgt spid="104"/>
                                        </p:tgtEl>
                                        <p:attrNameLst>
                                          <p:attrName>ppt_w</p:attrName>
                                        </p:attrNameLst>
                                      </p:cBhvr>
                                      <p:tavLst>
                                        <p:tav tm="0">
                                          <p:val>
                                            <p:fltVal val="0"/>
                                          </p:val>
                                        </p:tav>
                                        <p:tav tm="100000">
                                          <p:val>
                                            <p:strVal val="#ppt_w"/>
                                          </p:val>
                                        </p:tav>
                                      </p:tavLst>
                                    </p:anim>
                                    <p:anim calcmode="lin" valueType="num">
                                      <p:cBhvr>
                                        <p:cTn id="16" dur="500" fill="hold"/>
                                        <p:tgtEl>
                                          <p:spTgt spid="10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p:cTn id="19" dur="500" fill="hold"/>
                                        <p:tgtEl>
                                          <p:spTgt spid="102"/>
                                        </p:tgtEl>
                                        <p:attrNameLst>
                                          <p:attrName>ppt_w</p:attrName>
                                        </p:attrNameLst>
                                      </p:cBhvr>
                                      <p:tavLst>
                                        <p:tav tm="0">
                                          <p:val>
                                            <p:fltVal val="0"/>
                                          </p:val>
                                        </p:tav>
                                        <p:tav tm="100000">
                                          <p:val>
                                            <p:strVal val="#ppt_w"/>
                                          </p:val>
                                        </p:tav>
                                      </p:tavLst>
                                    </p:anim>
                                    <p:anim calcmode="lin" valueType="num">
                                      <p:cBhvr>
                                        <p:cTn id="20" dur="500" fill="hold"/>
                                        <p:tgtEl>
                                          <p:spTgt spid="102"/>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p:cTn id="23" dur="500" fill="hold"/>
                                        <p:tgtEl>
                                          <p:spTgt spid="100"/>
                                        </p:tgtEl>
                                        <p:attrNameLst>
                                          <p:attrName>ppt_w</p:attrName>
                                        </p:attrNameLst>
                                      </p:cBhvr>
                                      <p:tavLst>
                                        <p:tav tm="0">
                                          <p:val>
                                            <p:fltVal val="0"/>
                                          </p:val>
                                        </p:tav>
                                        <p:tav tm="100000">
                                          <p:val>
                                            <p:strVal val="#ppt_w"/>
                                          </p:val>
                                        </p:tav>
                                      </p:tavLst>
                                    </p:anim>
                                    <p:anim calcmode="lin" valueType="num">
                                      <p:cBhvr>
                                        <p:cTn id="24" dur="500" fill="hold"/>
                                        <p:tgtEl>
                                          <p:spTgt spid="100"/>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12" presetClass="entr" presetSubtype="4" fill="hold" grpId="0" nodeType="after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additive="base">
                                        <p:cTn id="28" dur="500"/>
                                        <p:tgtEl>
                                          <p:spTgt spid="118"/>
                                        </p:tgtEl>
                                        <p:attrNameLst>
                                          <p:attrName>ppt_y</p:attrName>
                                        </p:attrNameLst>
                                      </p:cBhvr>
                                      <p:tavLst>
                                        <p:tav tm="0">
                                          <p:val>
                                            <p:strVal val="#ppt_y+#ppt_h*1.125000"/>
                                          </p:val>
                                        </p:tav>
                                        <p:tav tm="100000">
                                          <p:val>
                                            <p:strVal val="#ppt_y"/>
                                          </p:val>
                                        </p:tav>
                                      </p:tavLst>
                                    </p:anim>
                                    <p:animEffect transition="in" filter="wipe(up)">
                                      <p:cBhvr>
                                        <p:cTn id="29" dur="500"/>
                                        <p:tgtEl>
                                          <p:spTgt spid="118"/>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19"/>
                                        </p:tgtEl>
                                        <p:attrNameLst>
                                          <p:attrName>style.visibility</p:attrName>
                                        </p:attrNameLst>
                                      </p:cBhvr>
                                      <p:to>
                                        <p:strVal val="visible"/>
                                      </p:to>
                                    </p:set>
                                    <p:anim calcmode="lin" valueType="num">
                                      <p:cBhvr additive="base">
                                        <p:cTn id="32" dur="500"/>
                                        <p:tgtEl>
                                          <p:spTgt spid="119"/>
                                        </p:tgtEl>
                                        <p:attrNameLst>
                                          <p:attrName>ppt_y</p:attrName>
                                        </p:attrNameLst>
                                      </p:cBhvr>
                                      <p:tavLst>
                                        <p:tav tm="0">
                                          <p:val>
                                            <p:strVal val="#ppt_y+#ppt_h*1.125000"/>
                                          </p:val>
                                        </p:tav>
                                        <p:tav tm="100000">
                                          <p:val>
                                            <p:strVal val="#ppt_y"/>
                                          </p:val>
                                        </p:tav>
                                      </p:tavLst>
                                    </p:anim>
                                    <p:animEffect transition="in" filter="wipe(up)">
                                      <p:cBhvr>
                                        <p:cTn id="33" dur="500"/>
                                        <p:tgtEl>
                                          <p:spTgt spid="119"/>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20"/>
                                        </p:tgtEl>
                                        <p:attrNameLst>
                                          <p:attrName>style.visibility</p:attrName>
                                        </p:attrNameLst>
                                      </p:cBhvr>
                                      <p:to>
                                        <p:strVal val="visible"/>
                                      </p:to>
                                    </p:set>
                                    <p:anim calcmode="lin" valueType="num">
                                      <p:cBhvr additive="base">
                                        <p:cTn id="36" dur="500"/>
                                        <p:tgtEl>
                                          <p:spTgt spid="120"/>
                                        </p:tgtEl>
                                        <p:attrNameLst>
                                          <p:attrName>ppt_y</p:attrName>
                                        </p:attrNameLst>
                                      </p:cBhvr>
                                      <p:tavLst>
                                        <p:tav tm="0">
                                          <p:val>
                                            <p:strVal val="#ppt_y+#ppt_h*1.125000"/>
                                          </p:val>
                                        </p:tav>
                                        <p:tav tm="100000">
                                          <p:val>
                                            <p:strVal val="#ppt_y"/>
                                          </p:val>
                                        </p:tav>
                                      </p:tavLst>
                                    </p:anim>
                                    <p:animEffect transition="in" filter="wipe(up)">
                                      <p:cBhvr>
                                        <p:cTn id="37" dur="500"/>
                                        <p:tgtEl>
                                          <p:spTgt spid="120"/>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p:tgtEl>
                                          <p:spTgt spid="121"/>
                                        </p:tgtEl>
                                        <p:attrNameLst>
                                          <p:attrName>ppt_y</p:attrName>
                                        </p:attrNameLst>
                                      </p:cBhvr>
                                      <p:tavLst>
                                        <p:tav tm="0">
                                          <p:val>
                                            <p:strVal val="#ppt_y+#ppt_h*1.125000"/>
                                          </p:val>
                                        </p:tav>
                                        <p:tav tm="100000">
                                          <p:val>
                                            <p:strVal val="#ppt_y"/>
                                          </p:val>
                                        </p:tav>
                                      </p:tavLst>
                                    </p:anim>
                                    <p:animEffect transition="in" filter="wipe(up)">
                                      <p:cBhvr>
                                        <p:cTn id="41" dur="500"/>
                                        <p:tgtEl>
                                          <p:spTgt spid="121"/>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23"/>
                                        </p:tgtEl>
                                        <p:attrNameLst>
                                          <p:attrName>style.visibility</p:attrName>
                                        </p:attrNameLst>
                                      </p:cBhvr>
                                      <p:to>
                                        <p:strVal val="visible"/>
                                      </p:to>
                                    </p:set>
                                    <p:anim calcmode="lin" valueType="num">
                                      <p:cBhvr additive="base">
                                        <p:cTn id="44" dur="500"/>
                                        <p:tgtEl>
                                          <p:spTgt spid="123"/>
                                        </p:tgtEl>
                                        <p:attrNameLst>
                                          <p:attrName>ppt_y</p:attrName>
                                        </p:attrNameLst>
                                      </p:cBhvr>
                                      <p:tavLst>
                                        <p:tav tm="0">
                                          <p:val>
                                            <p:strVal val="#ppt_y+#ppt_h*1.125000"/>
                                          </p:val>
                                        </p:tav>
                                        <p:tav tm="100000">
                                          <p:val>
                                            <p:strVal val="#ppt_y"/>
                                          </p:val>
                                        </p:tav>
                                      </p:tavLst>
                                    </p:anim>
                                    <p:animEffect transition="in" filter="wipe(up)">
                                      <p:cBhvr>
                                        <p:cTn id="45" dur="500"/>
                                        <p:tgtEl>
                                          <p:spTgt spid="123"/>
                                        </p:tgtEl>
                                      </p:cBhvr>
                                    </p:animEffect>
                                  </p:childTnLst>
                                </p:cTn>
                              </p:par>
                            </p:childTnLst>
                          </p:cTn>
                        </p:par>
                        <p:par>
                          <p:cTn id="46" fill="hold">
                            <p:stCondLst>
                              <p:cond delay="1000"/>
                            </p:stCondLst>
                            <p:childTnLst>
                              <p:par>
                                <p:cTn id="47" presetID="16" presetClass="entr" presetSubtype="37" fill="hold" grpId="0" nodeType="after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barn(outVertical)">
                                      <p:cBhvr>
                                        <p:cTn id="49" dur="500"/>
                                        <p:tgtEl>
                                          <p:spTgt spid="113"/>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117"/>
                                        </p:tgtEl>
                                        <p:attrNameLst>
                                          <p:attrName>style.visibility</p:attrName>
                                        </p:attrNameLst>
                                      </p:cBhvr>
                                      <p:to>
                                        <p:strVal val="visible"/>
                                      </p:to>
                                    </p:set>
                                    <p:animEffect transition="in" filter="barn(outVertical)">
                                      <p:cBhvr>
                                        <p:cTn id="52" dur="500"/>
                                        <p:tgtEl>
                                          <p:spTgt spid="117"/>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barn(outVertical)">
                                      <p:cBhvr>
                                        <p:cTn id="55" dur="500"/>
                                        <p:tgtEl>
                                          <p:spTgt spid="107"/>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barn(outVertical)">
                                      <p:cBhvr>
                                        <p:cTn id="58" dur="500"/>
                                        <p:tgtEl>
                                          <p:spTgt spid="109"/>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111"/>
                                        </p:tgtEl>
                                        <p:attrNameLst>
                                          <p:attrName>style.visibility</p:attrName>
                                        </p:attrNameLst>
                                      </p:cBhvr>
                                      <p:to>
                                        <p:strVal val="visible"/>
                                      </p:to>
                                    </p:set>
                                    <p:animEffect transition="in" filter="barn(outVertical)">
                                      <p:cBhvr>
                                        <p:cTn id="61" dur="500"/>
                                        <p:tgtEl>
                                          <p:spTgt spid="111"/>
                                        </p:tgtEl>
                                      </p:cBhvr>
                                    </p:animEffect>
                                  </p:childTnLst>
                                </p:cTn>
                              </p:par>
                            </p:childTnLst>
                          </p:cTn>
                        </p:par>
                        <p:par>
                          <p:cTn id="62" fill="hold">
                            <p:stCondLst>
                              <p:cond delay="1500"/>
                            </p:stCondLst>
                            <p:childTnLst>
                              <p:par>
                                <p:cTn id="63" presetID="42" presetClass="entr" presetSubtype="0" fill="hold" grpId="0" nodeType="afterEffect">
                                  <p:stCondLst>
                                    <p:cond delay="0"/>
                                  </p:stCondLst>
                                  <p:childTnLst>
                                    <p:set>
                                      <p:cBhvr>
                                        <p:cTn id="64" dur="1" fill="hold">
                                          <p:stCondLst>
                                            <p:cond delay="0"/>
                                          </p:stCondLst>
                                        </p:cTn>
                                        <p:tgtEl>
                                          <p:spTgt spid="112"/>
                                        </p:tgtEl>
                                        <p:attrNameLst>
                                          <p:attrName>style.visibility</p:attrName>
                                        </p:attrNameLst>
                                      </p:cBhvr>
                                      <p:to>
                                        <p:strVal val="visible"/>
                                      </p:to>
                                    </p:set>
                                    <p:animEffect transition="in" filter="fade">
                                      <p:cBhvr>
                                        <p:cTn id="65" dur="500"/>
                                        <p:tgtEl>
                                          <p:spTgt spid="112"/>
                                        </p:tgtEl>
                                      </p:cBhvr>
                                    </p:animEffect>
                                    <p:anim calcmode="lin" valueType="num">
                                      <p:cBhvr>
                                        <p:cTn id="66" dur="500" fill="hold"/>
                                        <p:tgtEl>
                                          <p:spTgt spid="112"/>
                                        </p:tgtEl>
                                        <p:attrNameLst>
                                          <p:attrName>ppt_x</p:attrName>
                                        </p:attrNameLst>
                                      </p:cBhvr>
                                      <p:tavLst>
                                        <p:tav tm="0">
                                          <p:val>
                                            <p:strVal val="#ppt_x"/>
                                          </p:val>
                                        </p:tav>
                                        <p:tav tm="100000">
                                          <p:val>
                                            <p:strVal val="#ppt_x"/>
                                          </p:val>
                                        </p:tav>
                                      </p:tavLst>
                                    </p:anim>
                                    <p:anim calcmode="lin" valueType="num">
                                      <p:cBhvr>
                                        <p:cTn id="67" dur="500" fill="hold"/>
                                        <p:tgtEl>
                                          <p:spTgt spid="11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06"/>
                                        </p:tgtEl>
                                        <p:attrNameLst>
                                          <p:attrName>style.visibility</p:attrName>
                                        </p:attrNameLst>
                                      </p:cBhvr>
                                      <p:to>
                                        <p:strVal val="visible"/>
                                      </p:to>
                                    </p:set>
                                    <p:animEffect transition="in" filter="fade">
                                      <p:cBhvr>
                                        <p:cTn id="70" dur="500"/>
                                        <p:tgtEl>
                                          <p:spTgt spid="106"/>
                                        </p:tgtEl>
                                      </p:cBhvr>
                                    </p:animEffect>
                                    <p:anim calcmode="lin" valueType="num">
                                      <p:cBhvr>
                                        <p:cTn id="71" dur="500" fill="hold"/>
                                        <p:tgtEl>
                                          <p:spTgt spid="106"/>
                                        </p:tgtEl>
                                        <p:attrNameLst>
                                          <p:attrName>ppt_x</p:attrName>
                                        </p:attrNameLst>
                                      </p:cBhvr>
                                      <p:tavLst>
                                        <p:tav tm="0">
                                          <p:val>
                                            <p:strVal val="#ppt_x"/>
                                          </p:val>
                                        </p:tav>
                                        <p:tav tm="100000">
                                          <p:val>
                                            <p:strVal val="#ppt_x"/>
                                          </p:val>
                                        </p:tav>
                                      </p:tavLst>
                                    </p:anim>
                                    <p:anim calcmode="lin" valueType="num">
                                      <p:cBhvr>
                                        <p:cTn id="72" dur="500" fill="hold"/>
                                        <p:tgtEl>
                                          <p:spTgt spid="106"/>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08"/>
                                        </p:tgtEl>
                                        <p:attrNameLst>
                                          <p:attrName>style.visibility</p:attrName>
                                        </p:attrNameLst>
                                      </p:cBhvr>
                                      <p:to>
                                        <p:strVal val="visible"/>
                                      </p:to>
                                    </p:set>
                                    <p:animEffect transition="in" filter="fade">
                                      <p:cBhvr>
                                        <p:cTn id="75" dur="500"/>
                                        <p:tgtEl>
                                          <p:spTgt spid="108"/>
                                        </p:tgtEl>
                                      </p:cBhvr>
                                    </p:animEffect>
                                    <p:anim calcmode="lin" valueType="num">
                                      <p:cBhvr>
                                        <p:cTn id="76" dur="500" fill="hold"/>
                                        <p:tgtEl>
                                          <p:spTgt spid="108"/>
                                        </p:tgtEl>
                                        <p:attrNameLst>
                                          <p:attrName>ppt_x</p:attrName>
                                        </p:attrNameLst>
                                      </p:cBhvr>
                                      <p:tavLst>
                                        <p:tav tm="0">
                                          <p:val>
                                            <p:strVal val="#ppt_x"/>
                                          </p:val>
                                        </p:tav>
                                        <p:tav tm="100000">
                                          <p:val>
                                            <p:strVal val="#ppt_x"/>
                                          </p:val>
                                        </p:tav>
                                      </p:tavLst>
                                    </p:anim>
                                    <p:anim calcmode="lin" valueType="num">
                                      <p:cBhvr>
                                        <p:cTn id="77" dur="500" fill="hold"/>
                                        <p:tgtEl>
                                          <p:spTgt spid="10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fade">
                                      <p:cBhvr>
                                        <p:cTn id="80" dur="500"/>
                                        <p:tgtEl>
                                          <p:spTgt spid="110"/>
                                        </p:tgtEl>
                                      </p:cBhvr>
                                    </p:animEffect>
                                    <p:anim calcmode="lin" valueType="num">
                                      <p:cBhvr>
                                        <p:cTn id="81" dur="500" fill="hold"/>
                                        <p:tgtEl>
                                          <p:spTgt spid="110"/>
                                        </p:tgtEl>
                                        <p:attrNameLst>
                                          <p:attrName>ppt_x</p:attrName>
                                        </p:attrNameLst>
                                      </p:cBhvr>
                                      <p:tavLst>
                                        <p:tav tm="0">
                                          <p:val>
                                            <p:strVal val="#ppt_x"/>
                                          </p:val>
                                        </p:tav>
                                        <p:tav tm="100000">
                                          <p:val>
                                            <p:strVal val="#ppt_x"/>
                                          </p:val>
                                        </p:tav>
                                      </p:tavLst>
                                    </p:anim>
                                    <p:anim calcmode="lin" valueType="num">
                                      <p:cBhvr>
                                        <p:cTn id="82" dur="500" fill="hold"/>
                                        <p:tgtEl>
                                          <p:spTgt spid="11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16"/>
                                        </p:tgtEl>
                                        <p:attrNameLst>
                                          <p:attrName>style.visibility</p:attrName>
                                        </p:attrNameLst>
                                      </p:cBhvr>
                                      <p:to>
                                        <p:strVal val="visible"/>
                                      </p:to>
                                    </p:set>
                                    <p:animEffect transition="in" filter="fade">
                                      <p:cBhvr>
                                        <p:cTn id="85" dur="500"/>
                                        <p:tgtEl>
                                          <p:spTgt spid="116"/>
                                        </p:tgtEl>
                                      </p:cBhvr>
                                    </p:animEffect>
                                    <p:anim calcmode="lin" valueType="num">
                                      <p:cBhvr>
                                        <p:cTn id="86" dur="500" fill="hold"/>
                                        <p:tgtEl>
                                          <p:spTgt spid="116"/>
                                        </p:tgtEl>
                                        <p:attrNameLst>
                                          <p:attrName>ppt_x</p:attrName>
                                        </p:attrNameLst>
                                      </p:cBhvr>
                                      <p:tavLst>
                                        <p:tav tm="0">
                                          <p:val>
                                            <p:strVal val="#ppt_x"/>
                                          </p:val>
                                        </p:tav>
                                        <p:tav tm="100000">
                                          <p:val>
                                            <p:strVal val="#ppt_x"/>
                                          </p:val>
                                        </p:tav>
                                      </p:tavLst>
                                    </p:anim>
                                    <p:anim calcmode="lin" valueType="num">
                                      <p:cBhvr>
                                        <p:cTn id="87" dur="5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2" grpId="0" bldLvl="0" animBg="1"/>
      <p:bldP spid="103" grpId="0" bldLvl="0" animBg="1"/>
      <p:bldP spid="104" grpId="0" bldLvl="0" animBg="1"/>
      <p:bldP spid="105" grpId="0" bldLvl="0" animBg="1"/>
      <p:bldP spid="106" grpId="0"/>
      <p:bldP spid="107" grpId="0"/>
      <p:bldP spid="108" grpId="0"/>
      <p:bldP spid="109" grpId="0"/>
      <p:bldP spid="110" grpId="0"/>
      <p:bldP spid="111" grpId="0"/>
      <p:bldP spid="112" grpId="0"/>
      <p:bldP spid="113" grpId="0"/>
      <p:bldP spid="116" grpId="0"/>
      <p:bldP spid="117" grpId="0"/>
      <p:bldP spid="118" grpId="0" bldLvl="0" animBg="1"/>
      <p:bldP spid="119" grpId="0" bldLvl="0" animBg="1"/>
      <p:bldP spid="120" grpId="0" bldLvl="0" animBg="1"/>
      <p:bldP spid="121" grpId="0" bldLvl="0" animBg="1"/>
      <p:bldP spid="123"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双重预防体系策划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39953" name="圆角矩形 2"/>
          <p:cNvSpPr>
            <a:spLocks noChangeArrowheads="1"/>
          </p:cNvSpPr>
          <p:nvPr/>
        </p:nvSpPr>
        <p:spPr bwMode="auto">
          <a:xfrm>
            <a:off x="2973864" y="849165"/>
            <a:ext cx="5871369" cy="648483"/>
          </a:xfrm>
          <a:prstGeom prst="roundRect">
            <a:avLst>
              <a:gd name="adj" fmla="val 16667"/>
            </a:avLst>
          </a:prstGeom>
          <a:solidFill>
            <a:srgbClr val="CCFFFF"/>
          </a:solidFill>
          <a:ln w="9525" algn="ctr">
            <a:solidFill>
              <a:srgbClr val="FF0000"/>
            </a:solidFill>
            <a:round/>
          </a:ln>
        </p:spPr>
        <p:txBody>
          <a:bodyPr anchor="ctr"/>
          <a:p>
            <a:pPr algn="ctr">
              <a:buFont typeface="Arial" panose="020B0604020202020204" pitchFamily="34" charset="0"/>
              <a:buNone/>
            </a:pPr>
            <a:r>
              <a:rPr lang="zh-CN" altLang="en-US" sz="2800" u="none" dirty="0" smtClean="0">
                <a:solidFill>
                  <a:schemeClr val="tx1"/>
                </a:solidFill>
                <a:latin typeface="华文新魏" panose="02010800040101010101" pitchFamily="2" charset="-122"/>
                <a:ea typeface="华文新魏" panose="02010800040101010101" pitchFamily="2" charset="-122"/>
                <a:cs typeface="方正小标宋_GBK" panose="02000000000000000000" charset="-122"/>
              </a:rPr>
              <a:t>双重预防体系建设</a:t>
            </a:r>
            <a:r>
              <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rPr>
              <a:t>主要流程</a:t>
            </a:r>
            <a:endParaRPr lang="zh-CN" altLang="en-US" sz="2000" u="none" dirty="0">
              <a:solidFill>
                <a:srgbClr val="FF0000"/>
              </a:solidFill>
              <a:ea typeface="华文新魏" panose="02010800040101010101" pitchFamily="2" charset="-122"/>
              <a:cs typeface="方正小标宋_GBK" panose="02000000000000000000" charset="-122"/>
            </a:endParaRPr>
          </a:p>
        </p:txBody>
      </p:sp>
      <p:pic>
        <p:nvPicPr>
          <p:cNvPr id="2" name="图片 1"/>
          <p:cNvPicPr>
            <a:picLocks noChangeAspect="1"/>
          </p:cNvPicPr>
          <p:nvPr/>
        </p:nvPicPr>
        <p:blipFill>
          <a:blip r:embed="rId1"/>
          <a:srcRect/>
          <a:stretch>
            <a:fillRect/>
          </a:stretch>
        </p:blipFill>
        <p:spPr>
          <a:xfrm>
            <a:off x="262890" y="1568450"/>
            <a:ext cx="11671935" cy="4772025"/>
          </a:xfrm>
          <a:prstGeom prst="rect">
            <a:avLst/>
          </a:prstGeom>
        </p:spPr>
      </p:pic>
    </p:spTree>
  </p:cSld>
  <p:clrMapOvr>
    <a:masterClrMapping/>
  </p:clrMapOvr>
  <p:transition spd="slow" advTm="0">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00"/>
          <p:cNvSpPr>
            <a:spLocks noEditPoints="1"/>
          </p:cNvSpPr>
          <p:nvPr/>
        </p:nvSpPr>
        <p:spPr bwMode="auto">
          <a:xfrm>
            <a:off x="5435068" y="1658876"/>
            <a:ext cx="1582262" cy="4999719"/>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rgbClr val="404040"/>
          </a:solidFill>
          <a:ln>
            <a:noFill/>
          </a:ln>
          <a:effectLst>
            <a:outerShdw blurRad="76200" dir="13500000" sy="23000" kx="1200000" algn="br" rotWithShape="0">
              <a:prstClr val="black">
                <a:alpha val="6000"/>
              </a:prstClr>
            </a:outerShdw>
          </a:effectLst>
        </p:spPr>
        <p:txBody>
          <a:bodyPr vert="horz" wrap="square" lIns="162590" tIns="81295" rIns="162590" bIns="81295" numCol="1" anchor="t" anchorCtr="0" compatLnSpc="1"/>
          <a:lstStyle/>
          <a:p>
            <a:endParaRPr lang="id-ID" sz="3200"/>
          </a:p>
        </p:txBody>
      </p:sp>
      <p:cxnSp>
        <p:nvCxnSpPr>
          <p:cNvPr id="50" name="Straight Connector 49"/>
          <p:cNvCxnSpPr>
            <a:stCxn id="5" idx="1"/>
            <a:endCxn id="2" idx="1"/>
          </p:cNvCxnSpPr>
          <p:nvPr/>
        </p:nvCxnSpPr>
        <p:spPr>
          <a:xfrm flipV="1">
            <a:off x="6538892" y="2115008"/>
            <a:ext cx="1029970" cy="434340"/>
          </a:xfrm>
          <a:prstGeom prst="line">
            <a:avLst/>
          </a:prstGeom>
          <a:ln w="3175">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 idx="17"/>
          </p:cNvCxnSpPr>
          <p:nvPr/>
        </p:nvCxnSpPr>
        <p:spPr>
          <a:xfrm flipH="1" flipV="1">
            <a:off x="4155440" y="1989455"/>
            <a:ext cx="1549400" cy="802005"/>
          </a:xfrm>
          <a:prstGeom prst="line">
            <a:avLst/>
          </a:prstGeom>
          <a:ln w="3175">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 idx="20"/>
            <a:endCxn id="34" idx="3"/>
          </p:cNvCxnSpPr>
          <p:nvPr/>
        </p:nvCxnSpPr>
        <p:spPr>
          <a:xfrm flipH="1">
            <a:off x="4479678" y="4253969"/>
            <a:ext cx="1245235" cy="178435"/>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 idx="35"/>
            <a:endCxn id="7" idx="1"/>
          </p:cNvCxnSpPr>
          <p:nvPr/>
        </p:nvCxnSpPr>
        <p:spPr>
          <a:xfrm>
            <a:off x="6720015" y="4352603"/>
            <a:ext cx="848360" cy="410845"/>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7568515" y="1502043"/>
            <a:ext cx="3872422" cy="2176502"/>
            <a:chOff x="5673801" y="1126324"/>
            <a:chExt cx="2903779" cy="1632074"/>
          </a:xfrm>
        </p:grpSpPr>
        <p:sp>
          <p:nvSpPr>
            <p:cNvPr id="2" name="TextBox 1"/>
            <p:cNvSpPr txBox="1"/>
            <p:nvPr/>
          </p:nvSpPr>
          <p:spPr>
            <a:xfrm>
              <a:off x="5673801" y="1243927"/>
              <a:ext cx="679483" cy="684245"/>
            </a:xfrm>
            <a:prstGeom prst="rect">
              <a:avLst/>
            </a:prstGeom>
            <a:noFill/>
          </p:spPr>
          <p:txBody>
            <a:bodyPr wrap="none" rtlCol="0">
              <a:spAutoFit/>
            </a:bodyPr>
            <a:lstStyle/>
            <a:p>
              <a:r>
                <a:rPr lang="en-US" sz="5335" dirty="0">
                  <a:solidFill>
                    <a:schemeClr val="tx1">
                      <a:lumMod val="65000"/>
                      <a:lumOff val="35000"/>
                    </a:schemeClr>
                  </a:solidFill>
                  <a:latin typeface="Impact" panose="020B0806030902050204" pitchFamily="34" charset="0"/>
                </a:rPr>
                <a:t>03</a:t>
              </a:r>
              <a:endParaRPr lang="en-US" sz="5335" dirty="0">
                <a:solidFill>
                  <a:schemeClr val="tx1">
                    <a:lumMod val="65000"/>
                    <a:lumOff val="35000"/>
                  </a:schemeClr>
                </a:solidFill>
                <a:latin typeface="Impact" panose="020B0806030902050204" pitchFamily="34" charset="0"/>
              </a:endParaRPr>
            </a:p>
          </p:txBody>
        </p:sp>
        <p:sp>
          <p:nvSpPr>
            <p:cNvPr id="3" name="TextBox 2"/>
            <p:cNvSpPr txBox="1"/>
            <p:nvPr/>
          </p:nvSpPr>
          <p:spPr>
            <a:xfrm>
              <a:off x="6493788" y="1126324"/>
              <a:ext cx="2007790" cy="351700"/>
            </a:xfrm>
            <a:prstGeom prst="roundRect">
              <a:avLst/>
            </a:prstGeom>
            <a:solidFill>
              <a:srgbClr val="0070C0"/>
            </a:solidFill>
          </p:spPr>
          <p:txBody>
            <a:bodyPr wrap="none" rtlCol="0">
              <a:spAutoFit/>
            </a:bodyPr>
            <a:lstStyle/>
            <a:p>
              <a:pPr algn="l"/>
              <a:r>
                <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Gill Sans" charset="0"/>
                </a:rPr>
                <a:t>没有针对性采取措施</a:t>
              </a:r>
              <a:endPar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4" name="文本框 83"/>
            <p:cNvSpPr txBox="1"/>
            <p:nvPr/>
          </p:nvSpPr>
          <p:spPr>
            <a:xfrm>
              <a:off x="6501130" y="1673225"/>
              <a:ext cx="2076450" cy="1085173"/>
            </a:xfrm>
            <a:prstGeom prst="rect">
              <a:avLst/>
            </a:prstGeom>
            <a:noFill/>
          </p:spPr>
          <p:txBody>
            <a:bodyPr wrap="square" rtlCol="0">
              <a:spAutoFit/>
            </a:bodyPr>
            <a:lstStyle/>
            <a:p>
              <a:pPr algn="just">
                <a:lnSpc>
                  <a:spcPct val="120000"/>
                </a:lnSpc>
                <a:spcBef>
                  <a:spcPct val="50000"/>
                </a:spcBef>
              </a:pP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有些项目在建立体系过程中的采取措施基本都是千篇一律，措施都是加强管理、遵守操作规程等内容，没有对风险点采取针对性的措施。</a:t>
              </a:r>
              <a:endPar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7568515" y="4149525"/>
            <a:ext cx="3872422" cy="2218153"/>
            <a:chOff x="5673801" y="3295366"/>
            <a:chExt cx="2903779" cy="1663307"/>
          </a:xfrm>
        </p:grpSpPr>
        <p:sp>
          <p:nvSpPr>
            <p:cNvPr id="7" name="TextBox 15"/>
            <p:cNvSpPr txBox="1"/>
            <p:nvPr/>
          </p:nvSpPr>
          <p:spPr>
            <a:xfrm>
              <a:off x="5673801" y="3412969"/>
              <a:ext cx="663770" cy="684245"/>
            </a:xfrm>
            <a:prstGeom prst="rect">
              <a:avLst/>
            </a:prstGeom>
            <a:noFill/>
          </p:spPr>
          <p:txBody>
            <a:bodyPr wrap="none" rtlCol="0">
              <a:spAutoFit/>
            </a:bodyPr>
            <a:lstStyle/>
            <a:p>
              <a:r>
                <a:rPr lang="en-US" sz="5335" dirty="0">
                  <a:solidFill>
                    <a:schemeClr val="tx1">
                      <a:lumMod val="65000"/>
                      <a:lumOff val="35000"/>
                    </a:schemeClr>
                  </a:solidFill>
                  <a:latin typeface="Impact" panose="020B0806030902050204" pitchFamily="34" charset="0"/>
                </a:rPr>
                <a:t>04</a:t>
              </a:r>
              <a:endParaRPr lang="en-US" sz="5335" dirty="0">
                <a:solidFill>
                  <a:schemeClr val="tx1">
                    <a:lumMod val="65000"/>
                    <a:lumOff val="35000"/>
                  </a:schemeClr>
                </a:solidFill>
                <a:latin typeface="Impact" panose="020B0806030902050204" pitchFamily="34" charset="0"/>
              </a:endParaRPr>
            </a:p>
          </p:txBody>
        </p:sp>
        <p:sp>
          <p:nvSpPr>
            <p:cNvPr id="19" name="TextBox 16"/>
            <p:cNvSpPr txBox="1"/>
            <p:nvPr/>
          </p:nvSpPr>
          <p:spPr>
            <a:xfrm>
              <a:off x="6493788" y="3295366"/>
              <a:ext cx="1803994" cy="351700"/>
            </a:xfrm>
            <a:prstGeom prst="roundRect">
              <a:avLst/>
            </a:prstGeom>
            <a:solidFill>
              <a:srgbClr val="404040"/>
            </a:solidFill>
          </p:spPr>
          <p:txBody>
            <a:bodyPr wrap="none" rtlCol="0">
              <a:spAutoFit/>
            </a:bodyPr>
            <a:lstStyle/>
            <a:p>
              <a:pPr algn="l"/>
              <a:r>
                <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rPr>
                <a:t>未能做到有机结合</a:t>
              </a:r>
              <a:endPar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endParaRPr>
            </a:p>
          </p:txBody>
        </p:sp>
        <p:sp>
          <p:nvSpPr>
            <p:cNvPr id="44" name="文本框 43"/>
            <p:cNvSpPr txBox="1"/>
            <p:nvPr/>
          </p:nvSpPr>
          <p:spPr>
            <a:xfrm>
              <a:off x="6501130" y="3873500"/>
              <a:ext cx="2076450" cy="1085173"/>
            </a:xfrm>
            <a:prstGeom prst="rect">
              <a:avLst/>
            </a:prstGeom>
            <a:noFill/>
          </p:spPr>
          <p:txBody>
            <a:bodyPr wrap="square" rtlCol="0">
              <a:spAutoFit/>
            </a:bodyPr>
            <a:lstStyle/>
            <a:p>
              <a:pPr algn="just">
                <a:lnSpc>
                  <a:spcPct val="120000"/>
                </a:lnSpc>
                <a:spcBef>
                  <a:spcPct val="50000"/>
                </a:spcBef>
              </a:pP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项目上把现在的双体系推进与原有的安全管理模式做成了两套独立的内容，未有效的运行体系内容，还用原来的“老办法”，没有做到有机结合。</a:t>
              </a:r>
              <a:endPar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561823" y="1658652"/>
            <a:ext cx="3593883" cy="2019915"/>
            <a:chOff x="419755" y="1243759"/>
            <a:chExt cx="2694913" cy="1514656"/>
          </a:xfrm>
        </p:grpSpPr>
        <p:sp>
          <p:nvSpPr>
            <p:cNvPr id="26" name="TextBox 24"/>
            <p:cNvSpPr txBox="1"/>
            <p:nvPr/>
          </p:nvSpPr>
          <p:spPr>
            <a:xfrm>
              <a:off x="2510895" y="1243772"/>
              <a:ext cx="603773" cy="684245"/>
            </a:xfrm>
            <a:prstGeom prst="rect">
              <a:avLst/>
            </a:prstGeom>
            <a:noFill/>
          </p:spPr>
          <p:txBody>
            <a:bodyPr wrap="none" rtlCol="0">
              <a:spAutoFit/>
            </a:bodyPr>
            <a:lstStyle/>
            <a:p>
              <a:r>
                <a:rPr lang="en-US" sz="5335" dirty="0">
                  <a:solidFill>
                    <a:schemeClr val="tx1">
                      <a:lumMod val="65000"/>
                      <a:lumOff val="35000"/>
                    </a:schemeClr>
                  </a:solidFill>
                  <a:latin typeface="Impact" panose="020B0806030902050204" pitchFamily="34" charset="0"/>
                </a:rPr>
                <a:t>01</a:t>
              </a:r>
              <a:endParaRPr lang="en-US" sz="5335" dirty="0">
                <a:solidFill>
                  <a:schemeClr val="tx1">
                    <a:lumMod val="65000"/>
                    <a:lumOff val="35000"/>
                  </a:schemeClr>
                </a:solidFill>
                <a:latin typeface="Impact" panose="020B0806030902050204" pitchFamily="34" charset="0"/>
              </a:endParaRPr>
            </a:p>
          </p:txBody>
        </p:sp>
        <p:sp>
          <p:nvSpPr>
            <p:cNvPr id="27" name="TextBox 26"/>
            <p:cNvSpPr txBox="1"/>
            <p:nvPr/>
          </p:nvSpPr>
          <p:spPr>
            <a:xfrm>
              <a:off x="609769" y="1243759"/>
              <a:ext cx="1803994" cy="351700"/>
            </a:xfrm>
            <a:prstGeom prst="roundRect">
              <a:avLst/>
            </a:prstGeom>
            <a:solidFill>
              <a:srgbClr val="404040"/>
            </a:solidFill>
          </p:spPr>
          <p:txBody>
            <a:bodyPr wrap="none" rtlCol="0">
              <a:spAutoFit/>
            </a:bodyPr>
            <a:lstStyle/>
            <a:p>
              <a:pPr algn="r"/>
              <a:r>
                <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Gill Sans" charset="0"/>
                </a:rPr>
                <a:t>对双体系认识不足</a:t>
              </a:r>
              <a:endPar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endParaRPr>
            </a:p>
          </p:txBody>
        </p:sp>
        <p:sp>
          <p:nvSpPr>
            <p:cNvPr id="46" name="文本框 45"/>
            <p:cNvSpPr txBox="1"/>
            <p:nvPr/>
          </p:nvSpPr>
          <p:spPr>
            <a:xfrm>
              <a:off x="419755" y="1876563"/>
              <a:ext cx="2372995" cy="881852"/>
            </a:xfrm>
            <a:prstGeom prst="rect">
              <a:avLst/>
            </a:prstGeom>
            <a:noFill/>
          </p:spPr>
          <p:txBody>
            <a:bodyPr wrap="square" rtlCol="0">
              <a:spAutoFit/>
            </a:bodyPr>
            <a:lstStyle/>
            <a:p>
              <a:pPr algn="just">
                <a:lnSpc>
                  <a:spcPct val="120000"/>
                </a:lnSpc>
                <a:spcBef>
                  <a:spcPct val="50000"/>
                </a:spcBef>
              </a:pP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管理人员对双重预防体系建设的重要意义和作用认识不清，对管理效果预估不全面，致使推进工作没有明显效果。</a:t>
              </a:r>
              <a:endParaRPr lang="zh-CN" altLang="en-US" sz="1465" dirty="0">
                <a:solidFill>
                  <a:srgbClr val="404040"/>
                </a:solidFill>
                <a:latin typeface="微软雅黑" panose="020B0503020204020204" pitchFamily="34" charset="-122"/>
                <a:ea typeface="微软雅黑" panose="020B0503020204020204" pitchFamily="34" charset="-122"/>
                <a:sym typeface="Gill Sans" charset="0"/>
              </a:endParaRPr>
            </a:p>
          </p:txBody>
        </p:sp>
      </p:grpSp>
      <p:grpSp>
        <p:nvGrpSpPr>
          <p:cNvPr id="8" name="组合 7"/>
          <p:cNvGrpSpPr/>
          <p:nvPr/>
        </p:nvGrpSpPr>
        <p:grpSpPr>
          <a:xfrm>
            <a:off x="634916" y="3975952"/>
            <a:ext cx="3845268" cy="2576989"/>
            <a:chOff x="532656" y="3059026"/>
            <a:chExt cx="2883417" cy="1932384"/>
          </a:xfrm>
        </p:grpSpPr>
        <p:sp>
          <p:nvSpPr>
            <p:cNvPr id="34" name="TextBox 33"/>
            <p:cNvSpPr txBox="1"/>
            <p:nvPr/>
          </p:nvSpPr>
          <p:spPr>
            <a:xfrm>
              <a:off x="2750875" y="3059026"/>
              <a:ext cx="665198" cy="684245"/>
            </a:xfrm>
            <a:prstGeom prst="rect">
              <a:avLst/>
            </a:prstGeom>
            <a:noFill/>
          </p:spPr>
          <p:txBody>
            <a:bodyPr wrap="none" rtlCol="0">
              <a:spAutoFit/>
            </a:bodyPr>
            <a:lstStyle/>
            <a:p>
              <a:r>
                <a:rPr lang="en-US" sz="5335" dirty="0">
                  <a:solidFill>
                    <a:schemeClr val="tx1">
                      <a:lumMod val="65000"/>
                      <a:lumOff val="35000"/>
                    </a:schemeClr>
                  </a:solidFill>
                  <a:latin typeface="Impact" panose="020B0806030902050204" pitchFamily="34" charset="0"/>
                </a:rPr>
                <a:t>02</a:t>
              </a:r>
              <a:endParaRPr lang="en-US" sz="5335" dirty="0">
                <a:solidFill>
                  <a:schemeClr val="tx1">
                    <a:lumMod val="65000"/>
                    <a:lumOff val="35000"/>
                  </a:schemeClr>
                </a:solidFill>
                <a:latin typeface="Impact" panose="020B0806030902050204" pitchFamily="34" charset="0"/>
              </a:endParaRPr>
            </a:p>
          </p:txBody>
        </p:sp>
        <p:sp>
          <p:nvSpPr>
            <p:cNvPr id="35" name="TextBox 34"/>
            <p:cNvSpPr txBox="1"/>
            <p:nvPr/>
          </p:nvSpPr>
          <p:spPr>
            <a:xfrm>
              <a:off x="648333" y="3111860"/>
              <a:ext cx="2007790" cy="351700"/>
            </a:xfrm>
            <a:prstGeom prst="roundRect">
              <a:avLst/>
            </a:prstGeom>
            <a:solidFill>
              <a:srgbClr val="0070C0"/>
            </a:solidFill>
          </p:spPr>
          <p:txBody>
            <a:bodyPr wrap="none" rtlCol="0">
              <a:spAutoFit/>
            </a:bodyPr>
            <a:lstStyle/>
            <a:p>
              <a:pPr algn="r"/>
              <a:r>
                <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Gill Sans" charset="0"/>
                </a:rPr>
                <a:t>辨识未做到全员参与</a:t>
              </a:r>
              <a:endPar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endParaRPr>
            </a:p>
          </p:txBody>
        </p:sp>
        <p:sp>
          <p:nvSpPr>
            <p:cNvPr id="47" name="文本框 46"/>
            <p:cNvSpPr txBox="1"/>
            <p:nvPr/>
          </p:nvSpPr>
          <p:spPr>
            <a:xfrm>
              <a:off x="532656" y="3702916"/>
              <a:ext cx="2372360" cy="1288494"/>
            </a:xfrm>
            <a:prstGeom prst="rect">
              <a:avLst/>
            </a:prstGeom>
            <a:noFill/>
          </p:spPr>
          <p:txBody>
            <a:bodyPr wrap="square" rtlCol="0">
              <a:spAutoFit/>
            </a:bodyPr>
            <a:lstStyle/>
            <a:p>
              <a:pPr algn="just">
                <a:lnSpc>
                  <a:spcPct val="120000"/>
                </a:lnSpc>
                <a:spcBef>
                  <a:spcPct val="50000"/>
                </a:spcBef>
              </a:pP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风险辨识时需要综合能力的应用，目前管理人员没有形成风险意识，对某些部位、场所、设备设施的风险认识不清，在辨识过程中容易出现辨识错误、漏项或没有抓住重点等问题。</a:t>
              </a:r>
              <a:endPar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cxnSp>
        <p:nvCxnSpPr>
          <p:cNvPr id="134" name="直接连接符 133"/>
          <p:cNvCxnSpPr/>
          <p:nvPr/>
        </p:nvCxnSpPr>
        <p:spPr>
          <a:xfrm>
            <a:off x="1927860" y="725805"/>
            <a:ext cx="10287000" cy="0"/>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 name="文本框 2"/>
          <p:cNvSpPr txBox="1"/>
          <p:nvPr/>
        </p:nvSpPr>
        <p:spPr>
          <a:xfrm>
            <a:off x="122511" y="181284"/>
            <a:ext cx="6905352" cy="521970"/>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双重预防体系策划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39953" name="圆角矩形 2"/>
          <p:cNvSpPr>
            <a:spLocks noChangeArrowheads="1"/>
          </p:cNvSpPr>
          <p:nvPr/>
        </p:nvSpPr>
        <p:spPr bwMode="auto">
          <a:xfrm>
            <a:off x="3076734" y="789475"/>
            <a:ext cx="5871369" cy="648483"/>
          </a:xfrm>
          <a:prstGeom prst="roundRect">
            <a:avLst>
              <a:gd name="adj" fmla="val 16667"/>
            </a:avLst>
          </a:prstGeom>
          <a:solidFill>
            <a:srgbClr val="CCFFFF"/>
          </a:solidFill>
          <a:ln w="9525" algn="ctr">
            <a:solidFill>
              <a:srgbClr val="FF0000"/>
            </a:solidFill>
            <a:round/>
          </a:ln>
        </p:spPr>
        <p:txBody>
          <a:bodyPr anchor="ctr"/>
          <a:p>
            <a:pPr algn="ctr">
              <a:buFont typeface="Arial" panose="020B0604020202020204" pitchFamily="34" charset="0"/>
              <a:buNone/>
            </a:pPr>
            <a:r>
              <a:rPr lang="zh-CN" altLang="en-US" sz="2800" u="none" dirty="0" smtClean="0">
                <a:solidFill>
                  <a:schemeClr val="tx1"/>
                </a:solidFill>
                <a:latin typeface="华文新魏" panose="02010800040101010101" pitchFamily="2" charset="-122"/>
                <a:ea typeface="华文新魏" panose="02010800040101010101" pitchFamily="2" charset="-122"/>
                <a:cs typeface="方正小标宋_GBK" panose="02000000000000000000" charset="-122"/>
              </a:rPr>
              <a:t>双重预防体系建设</a:t>
            </a:r>
            <a:r>
              <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rPr>
              <a:t>目前存在的问题</a:t>
            </a:r>
            <a:endPar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2" fill="hold" nodeType="afterEffect">
                                  <p:stCondLst>
                                    <p:cond delay="0"/>
                                  </p:stCondLst>
                                  <p:childTnLst>
                                    <p:set>
                                      <p:cBhvr>
                                        <p:cTn id="12" dur="500" fill="hold">
                                          <p:stCondLst>
                                            <p:cond delay="0"/>
                                          </p:stCondLst>
                                        </p:cTn>
                                        <p:tgtEl>
                                          <p:spTgt spid="52"/>
                                        </p:tgtEl>
                                        <p:attrNameLst>
                                          <p:attrName>style.visibility</p:attrName>
                                        </p:attrNameLst>
                                      </p:cBhvr>
                                      <p:to>
                                        <p:strVal val="visible"/>
                                      </p:to>
                                    </p:set>
                                    <p:animEffect transition="in" filter="wipe(right)">
                                      <p:cBhvr>
                                        <p:cTn id="13" dur="500"/>
                                        <p:tgtEl>
                                          <p:spTgt spid="52"/>
                                        </p:tgtEl>
                                      </p:cBhvr>
                                    </p:animEffect>
                                  </p:childTnLst>
                                </p:cTn>
                              </p:par>
                              <p:par>
                                <p:cTn id="14" presetID="22" presetClass="entr" presetSubtype="2" fill="hold" nodeType="withEffect">
                                  <p:stCondLst>
                                    <p:cond delay="0"/>
                                  </p:stCondLst>
                                  <p:childTnLst>
                                    <p:set>
                                      <p:cBhvr>
                                        <p:cTn id="15" dur="500" fill="hold">
                                          <p:stCondLst>
                                            <p:cond delay="0"/>
                                          </p:stCondLst>
                                        </p:cTn>
                                        <p:tgtEl>
                                          <p:spTgt spid="54"/>
                                        </p:tgtEl>
                                        <p:attrNameLst>
                                          <p:attrName>style.visibility</p:attrName>
                                        </p:attrNameLst>
                                      </p:cBhvr>
                                      <p:to>
                                        <p:strVal val="visible"/>
                                      </p:to>
                                    </p:set>
                                    <p:animEffect transition="in" filter="wipe(right)">
                                      <p:cBhvr>
                                        <p:cTn id="16" dur="500"/>
                                        <p:tgtEl>
                                          <p:spTgt spid="54"/>
                                        </p:tgtEl>
                                      </p:cBhvr>
                                    </p:animEffect>
                                  </p:childTnLst>
                                </p:cTn>
                              </p:par>
                              <p:par>
                                <p:cTn id="17" presetID="22" presetClass="entr" presetSubtype="8" fill="hold" nodeType="withEffect">
                                  <p:stCondLst>
                                    <p:cond delay="0"/>
                                  </p:stCondLst>
                                  <p:childTnLst>
                                    <p:set>
                                      <p:cBhvr>
                                        <p:cTn id="18" dur="500"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22" presetClass="entr" presetSubtype="8" fill="hold" nodeType="withEffect">
                                  <p:stCondLst>
                                    <p:cond delay="0"/>
                                  </p:stCondLst>
                                  <p:childTnLst>
                                    <p:set>
                                      <p:cBhvr>
                                        <p:cTn id="21" dur="500"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par>
                                <p:cTn id="27" presetID="22" presetClass="entr" presetSubtype="2"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00"/>
          <p:cNvSpPr>
            <a:spLocks noEditPoints="1"/>
          </p:cNvSpPr>
          <p:nvPr/>
        </p:nvSpPr>
        <p:spPr bwMode="auto">
          <a:xfrm>
            <a:off x="5435068" y="1658876"/>
            <a:ext cx="1582262" cy="4999719"/>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rgbClr val="404040"/>
          </a:solidFill>
          <a:ln>
            <a:noFill/>
          </a:ln>
          <a:effectLst>
            <a:outerShdw blurRad="76200" dir="13500000" sy="23000" kx="1200000" algn="br" rotWithShape="0">
              <a:prstClr val="black">
                <a:alpha val="6000"/>
              </a:prstClr>
            </a:outerShdw>
          </a:effectLst>
        </p:spPr>
        <p:txBody>
          <a:bodyPr vert="horz" wrap="square" lIns="162590" tIns="81295" rIns="162590" bIns="81295" numCol="1" anchor="t" anchorCtr="0" compatLnSpc="1"/>
          <a:lstStyle/>
          <a:p>
            <a:endParaRPr lang="id-ID" sz="3200"/>
          </a:p>
        </p:txBody>
      </p:sp>
      <p:cxnSp>
        <p:nvCxnSpPr>
          <p:cNvPr id="50" name="Straight Connector 49"/>
          <p:cNvCxnSpPr>
            <a:stCxn id="5" idx="1"/>
            <a:endCxn id="2" idx="1"/>
          </p:cNvCxnSpPr>
          <p:nvPr/>
        </p:nvCxnSpPr>
        <p:spPr>
          <a:xfrm flipV="1">
            <a:off x="6538892" y="2115008"/>
            <a:ext cx="1029970" cy="434340"/>
          </a:xfrm>
          <a:prstGeom prst="line">
            <a:avLst/>
          </a:prstGeom>
          <a:ln w="3175">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 idx="17"/>
            <a:endCxn id="26" idx="3"/>
          </p:cNvCxnSpPr>
          <p:nvPr/>
        </p:nvCxnSpPr>
        <p:spPr>
          <a:xfrm flipH="1" flipV="1">
            <a:off x="4487113" y="1958346"/>
            <a:ext cx="1217930" cy="833120"/>
          </a:xfrm>
          <a:prstGeom prst="line">
            <a:avLst/>
          </a:prstGeom>
          <a:ln w="3175">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 idx="20"/>
            <a:endCxn id="34" idx="3"/>
          </p:cNvCxnSpPr>
          <p:nvPr/>
        </p:nvCxnSpPr>
        <p:spPr>
          <a:xfrm flipH="1">
            <a:off x="4583818" y="4253969"/>
            <a:ext cx="1141095" cy="281940"/>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 idx="35"/>
            <a:endCxn id="7" idx="1"/>
          </p:cNvCxnSpPr>
          <p:nvPr/>
        </p:nvCxnSpPr>
        <p:spPr>
          <a:xfrm>
            <a:off x="6720015" y="4352603"/>
            <a:ext cx="848360" cy="655955"/>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7568515" y="1502043"/>
            <a:ext cx="4096085" cy="1905135"/>
            <a:chOff x="5673801" y="1126324"/>
            <a:chExt cx="3071495" cy="1428587"/>
          </a:xfrm>
        </p:grpSpPr>
        <p:sp>
          <p:nvSpPr>
            <p:cNvPr id="2" name="TextBox 1"/>
            <p:cNvSpPr txBox="1"/>
            <p:nvPr/>
          </p:nvSpPr>
          <p:spPr>
            <a:xfrm>
              <a:off x="5673801" y="1243927"/>
              <a:ext cx="609011" cy="684245"/>
            </a:xfrm>
            <a:prstGeom prst="rect">
              <a:avLst/>
            </a:prstGeom>
            <a:noFill/>
          </p:spPr>
          <p:txBody>
            <a:bodyPr wrap="none" rtlCol="0">
              <a:spAutoFit/>
            </a:bodyPr>
            <a:lstStyle/>
            <a:p>
              <a:r>
                <a:rPr lang="en-US" sz="5335" dirty="0">
                  <a:solidFill>
                    <a:schemeClr val="tx1">
                      <a:lumMod val="65000"/>
                      <a:lumOff val="35000"/>
                    </a:schemeClr>
                  </a:solidFill>
                  <a:latin typeface="Impact" panose="020B0806030902050204" pitchFamily="34" charset="0"/>
                </a:rPr>
                <a:t>07</a:t>
              </a:r>
              <a:endParaRPr lang="en-US" sz="5335" dirty="0">
                <a:solidFill>
                  <a:schemeClr val="tx1">
                    <a:lumMod val="65000"/>
                    <a:lumOff val="35000"/>
                  </a:schemeClr>
                </a:solidFill>
                <a:latin typeface="Impact" panose="020B0806030902050204" pitchFamily="34" charset="0"/>
              </a:endParaRPr>
            </a:p>
          </p:txBody>
        </p:sp>
        <p:sp>
          <p:nvSpPr>
            <p:cNvPr id="3" name="TextBox 2"/>
            <p:cNvSpPr txBox="1"/>
            <p:nvPr/>
          </p:nvSpPr>
          <p:spPr>
            <a:xfrm>
              <a:off x="6493788" y="1126324"/>
              <a:ext cx="2211588" cy="351700"/>
            </a:xfrm>
            <a:prstGeom prst="roundRect">
              <a:avLst/>
            </a:prstGeom>
            <a:solidFill>
              <a:srgbClr val="0070C0"/>
            </a:solidFill>
          </p:spPr>
          <p:txBody>
            <a:bodyPr wrap="none" rtlCol="0">
              <a:spAutoFit/>
            </a:bodyPr>
            <a:lstStyle/>
            <a:p>
              <a:pPr algn="l"/>
              <a:r>
                <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Gill Sans" charset="0"/>
                </a:rPr>
                <a:t>动态管理存在一定困难</a:t>
              </a:r>
              <a:endPar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4" name="文本框 83"/>
            <p:cNvSpPr txBox="1"/>
            <p:nvPr/>
          </p:nvSpPr>
          <p:spPr>
            <a:xfrm>
              <a:off x="6501206" y="1673059"/>
              <a:ext cx="2244090" cy="881852"/>
            </a:xfrm>
            <a:prstGeom prst="rect">
              <a:avLst/>
            </a:prstGeom>
            <a:noFill/>
          </p:spPr>
          <p:txBody>
            <a:bodyPr wrap="square" rtlCol="0">
              <a:spAutoFit/>
            </a:bodyPr>
            <a:lstStyle/>
            <a:p>
              <a:pPr algn="just">
                <a:lnSpc>
                  <a:spcPct val="120000"/>
                </a:lnSpc>
                <a:spcBef>
                  <a:spcPct val="50000"/>
                </a:spcBef>
              </a:pPr>
              <a:r>
                <a:rPr lang="zh-CN" altLang="en-US" sz="1465" dirty="0">
                  <a:solidFill>
                    <a:srgbClr val="404040"/>
                  </a:solidFill>
                  <a:latin typeface="微软雅黑" panose="020B0503020204020204" pitchFamily="34" charset="-122"/>
                  <a:ea typeface="微软雅黑" panose="020B0503020204020204" pitchFamily="34" charset="-122"/>
                  <a:sym typeface="+mn-ea"/>
                </a:rPr>
                <a:t>涉及到不同项目的实际情况，施工环境多变复杂，存在不同施工阶段和工序穿插，风险辨识分级评价和公示实时动态管理较困难</a:t>
              </a: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a:t>
              </a:r>
              <a:endPar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7568515" y="4394635"/>
            <a:ext cx="4096085" cy="2488919"/>
            <a:chOff x="5673801" y="3295366"/>
            <a:chExt cx="3071495" cy="1866344"/>
          </a:xfrm>
        </p:grpSpPr>
        <p:sp>
          <p:nvSpPr>
            <p:cNvPr id="7" name="TextBox 15"/>
            <p:cNvSpPr txBox="1"/>
            <p:nvPr/>
          </p:nvSpPr>
          <p:spPr>
            <a:xfrm>
              <a:off x="5673801" y="3412969"/>
              <a:ext cx="681864" cy="684245"/>
            </a:xfrm>
            <a:prstGeom prst="rect">
              <a:avLst/>
            </a:prstGeom>
            <a:noFill/>
          </p:spPr>
          <p:txBody>
            <a:bodyPr wrap="none" rtlCol="0">
              <a:spAutoFit/>
            </a:bodyPr>
            <a:lstStyle/>
            <a:p>
              <a:r>
                <a:rPr lang="en-US" sz="5335" dirty="0">
                  <a:solidFill>
                    <a:schemeClr val="tx1">
                      <a:lumMod val="65000"/>
                      <a:lumOff val="35000"/>
                    </a:schemeClr>
                  </a:solidFill>
                  <a:latin typeface="Impact" panose="020B0806030902050204" pitchFamily="34" charset="0"/>
                </a:rPr>
                <a:t>08</a:t>
              </a:r>
              <a:endParaRPr lang="en-US" sz="5335" dirty="0">
                <a:solidFill>
                  <a:schemeClr val="tx1">
                    <a:lumMod val="65000"/>
                    <a:lumOff val="35000"/>
                  </a:schemeClr>
                </a:solidFill>
                <a:latin typeface="Impact" panose="020B0806030902050204" pitchFamily="34" charset="0"/>
              </a:endParaRPr>
            </a:p>
          </p:txBody>
        </p:sp>
        <p:sp>
          <p:nvSpPr>
            <p:cNvPr id="19" name="TextBox 16"/>
            <p:cNvSpPr txBox="1"/>
            <p:nvPr/>
          </p:nvSpPr>
          <p:spPr>
            <a:xfrm>
              <a:off x="6493788" y="3295366"/>
              <a:ext cx="2211588" cy="351700"/>
            </a:xfrm>
            <a:prstGeom prst="roundRect">
              <a:avLst/>
            </a:prstGeom>
            <a:solidFill>
              <a:srgbClr val="404040"/>
            </a:solidFill>
          </p:spPr>
          <p:txBody>
            <a:bodyPr wrap="none" rtlCol="0">
              <a:spAutoFit/>
            </a:bodyPr>
            <a:lstStyle/>
            <a:p>
              <a:pPr algn="l"/>
              <a:r>
                <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rPr>
                <a:t>教育宣传成效有待提高</a:t>
              </a:r>
              <a:endPar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endParaRPr>
            </a:p>
          </p:txBody>
        </p:sp>
        <p:sp>
          <p:nvSpPr>
            <p:cNvPr id="44" name="文本框 43"/>
            <p:cNvSpPr txBox="1"/>
            <p:nvPr/>
          </p:nvSpPr>
          <p:spPr>
            <a:xfrm>
              <a:off x="6501206" y="3873216"/>
              <a:ext cx="2244090" cy="1288494"/>
            </a:xfrm>
            <a:prstGeom prst="rect">
              <a:avLst/>
            </a:prstGeom>
            <a:noFill/>
          </p:spPr>
          <p:txBody>
            <a:bodyPr wrap="square" rtlCol="0">
              <a:spAutoFit/>
            </a:bodyPr>
            <a:lstStyle/>
            <a:p>
              <a:pPr algn="just">
                <a:lnSpc>
                  <a:spcPct val="120000"/>
                </a:lnSpc>
                <a:spcBef>
                  <a:spcPct val="50000"/>
                </a:spcBef>
              </a:pP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一线作业人员本身素质不高，即使耳提面命效果也未见得好，另外项目往往会遇到工期紧，任务重的情况，而且建筑施工人员流动性大，教育宣传工作很难一步步按照计划实施。</a:t>
              </a:r>
              <a:endPar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48705" y="1501825"/>
            <a:ext cx="4038472" cy="2120229"/>
            <a:chOff x="399690" y="889984"/>
            <a:chExt cx="3028293" cy="1589877"/>
          </a:xfrm>
        </p:grpSpPr>
        <p:sp>
          <p:nvSpPr>
            <p:cNvPr id="26" name="TextBox 24"/>
            <p:cNvSpPr txBox="1"/>
            <p:nvPr/>
          </p:nvSpPr>
          <p:spPr>
            <a:xfrm>
              <a:off x="2745167" y="889984"/>
              <a:ext cx="682816" cy="684245"/>
            </a:xfrm>
            <a:prstGeom prst="rect">
              <a:avLst/>
            </a:prstGeom>
            <a:noFill/>
          </p:spPr>
          <p:txBody>
            <a:bodyPr wrap="none" rtlCol="0">
              <a:spAutoFit/>
            </a:bodyPr>
            <a:lstStyle/>
            <a:p>
              <a:r>
                <a:rPr lang="en-US" sz="5335" dirty="0">
                  <a:solidFill>
                    <a:schemeClr val="tx1">
                      <a:lumMod val="65000"/>
                      <a:lumOff val="35000"/>
                    </a:schemeClr>
                  </a:solidFill>
                  <a:latin typeface="Impact" panose="020B0806030902050204" pitchFamily="34" charset="0"/>
                </a:rPr>
                <a:t>05</a:t>
              </a:r>
              <a:endParaRPr lang="en-US" sz="5335" dirty="0">
                <a:solidFill>
                  <a:schemeClr val="tx1">
                    <a:lumMod val="65000"/>
                    <a:lumOff val="35000"/>
                  </a:schemeClr>
                </a:solidFill>
                <a:latin typeface="Impact" panose="020B0806030902050204" pitchFamily="34" charset="0"/>
              </a:endParaRPr>
            </a:p>
          </p:txBody>
        </p:sp>
        <p:sp>
          <p:nvSpPr>
            <p:cNvPr id="27" name="TextBox 26"/>
            <p:cNvSpPr txBox="1"/>
            <p:nvPr/>
          </p:nvSpPr>
          <p:spPr>
            <a:xfrm>
              <a:off x="438827" y="980918"/>
              <a:ext cx="2211588" cy="351700"/>
            </a:xfrm>
            <a:prstGeom prst="roundRect">
              <a:avLst/>
            </a:prstGeom>
            <a:solidFill>
              <a:srgbClr val="404040"/>
            </a:solidFill>
          </p:spPr>
          <p:txBody>
            <a:bodyPr wrap="none" rtlCol="0">
              <a:spAutoFit/>
            </a:bodyPr>
            <a:lstStyle/>
            <a:p>
              <a:pPr algn="r"/>
              <a:r>
                <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Gill Sans" charset="0"/>
                </a:rPr>
                <a:t>考核、奖罚未有效落实</a:t>
              </a:r>
              <a:endPar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endParaRPr>
            </a:p>
          </p:txBody>
        </p:sp>
        <p:sp>
          <p:nvSpPr>
            <p:cNvPr id="46" name="文本框 45"/>
            <p:cNvSpPr txBox="1"/>
            <p:nvPr/>
          </p:nvSpPr>
          <p:spPr>
            <a:xfrm>
              <a:off x="399690" y="1598009"/>
              <a:ext cx="2505710" cy="881852"/>
            </a:xfrm>
            <a:prstGeom prst="rect">
              <a:avLst/>
            </a:prstGeom>
            <a:noFill/>
          </p:spPr>
          <p:txBody>
            <a:bodyPr wrap="square" rtlCol="0">
              <a:spAutoFit/>
            </a:bodyPr>
            <a:lstStyle/>
            <a:p>
              <a:pPr algn="just">
                <a:lnSpc>
                  <a:spcPct val="120000"/>
                </a:lnSpc>
                <a:spcBef>
                  <a:spcPct val="50000"/>
                </a:spcBef>
              </a:pP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目前双体系推进过程中的考核机制继承了原先安全管理模式中</a:t>
              </a:r>
              <a:r>
                <a:rPr lang="en-US" altLang="zh-CN" sz="1465" dirty="0">
                  <a:solidFill>
                    <a:srgbClr val="404040"/>
                  </a:solidFill>
                  <a:latin typeface="微软雅黑" panose="020B0503020204020204" pitchFamily="34" charset="-122"/>
                  <a:ea typeface="微软雅黑" panose="020B0503020204020204" pitchFamily="34" charset="-122"/>
                  <a:sym typeface="Gill Sans" charset="0"/>
                </a:rPr>
                <a:t>“</a:t>
              </a: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流于形式</a:t>
              </a:r>
              <a:r>
                <a:rPr lang="en-US" altLang="zh-CN" sz="1465" dirty="0">
                  <a:solidFill>
                    <a:srgbClr val="404040"/>
                  </a:solidFill>
                  <a:latin typeface="微软雅黑" panose="020B0503020204020204" pitchFamily="34" charset="-122"/>
                  <a:ea typeface="微软雅黑" panose="020B0503020204020204" pitchFamily="34" charset="-122"/>
                  <a:sym typeface="Gill Sans" charset="0"/>
                </a:rPr>
                <a:t>”</a:t>
              </a: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的弊病；其次奖少罚多，虽与行为安全之星活动结合开展，但收效甚微。</a:t>
              </a:r>
              <a:endParaRPr lang="zh-CN" altLang="en-US" sz="1465" dirty="0">
                <a:solidFill>
                  <a:srgbClr val="404040"/>
                </a:solidFill>
                <a:latin typeface="微软雅黑" panose="020B0503020204020204" pitchFamily="34" charset="-122"/>
                <a:ea typeface="微软雅黑" panose="020B0503020204020204" pitchFamily="34" charset="-122"/>
                <a:sym typeface="Gill Sans" charset="0"/>
              </a:endParaRPr>
            </a:p>
          </p:txBody>
        </p:sp>
      </p:grpSp>
      <p:grpSp>
        <p:nvGrpSpPr>
          <p:cNvPr id="8" name="组合 7"/>
          <p:cNvGrpSpPr/>
          <p:nvPr/>
        </p:nvGrpSpPr>
        <p:grpSpPr>
          <a:xfrm>
            <a:off x="533706" y="4079457"/>
            <a:ext cx="4050618" cy="2034699"/>
            <a:chOff x="398671" y="3059026"/>
            <a:chExt cx="3037401" cy="1525742"/>
          </a:xfrm>
        </p:grpSpPr>
        <p:sp>
          <p:nvSpPr>
            <p:cNvPr id="34" name="TextBox 33"/>
            <p:cNvSpPr txBox="1"/>
            <p:nvPr/>
          </p:nvSpPr>
          <p:spPr>
            <a:xfrm>
              <a:off x="2750875" y="3059026"/>
              <a:ext cx="685197" cy="684245"/>
            </a:xfrm>
            <a:prstGeom prst="rect">
              <a:avLst/>
            </a:prstGeom>
            <a:noFill/>
          </p:spPr>
          <p:txBody>
            <a:bodyPr wrap="none" rtlCol="0">
              <a:spAutoFit/>
            </a:bodyPr>
            <a:lstStyle/>
            <a:p>
              <a:r>
                <a:rPr lang="en-US" sz="5335" dirty="0">
                  <a:solidFill>
                    <a:schemeClr val="tx1">
                      <a:lumMod val="65000"/>
                      <a:lumOff val="35000"/>
                    </a:schemeClr>
                  </a:solidFill>
                  <a:latin typeface="Impact" panose="020B0806030902050204" pitchFamily="34" charset="0"/>
                </a:rPr>
                <a:t>06</a:t>
              </a:r>
              <a:endParaRPr lang="en-US" sz="5335" dirty="0">
                <a:solidFill>
                  <a:schemeClr val="tx1">
                    <a:lumMod val="65000"/>
                    <a:lumOff val="35000"/>
                  </a:schemeClr>
                </a:solidFill>
                <a:latin typeface="Impact" panose="020B0806030902050204" pitchFamily="34" charset="0"/>
              </a:endParaRPr>
            </a:p>
          </p:txBody>
        </p:sp>
        <p:sp>
          <p:nvSpPr>
            <p:cNvPr id="35" name="TextBox 34"/>
            <p:cNvSpPr txBox="1"/>
            <p:nvPr/>
          </p:nvSpPr>
          <p:spPr>
            <a:xfrm>
              <a:off x="696901" y="3111860"/>
              <a:ext cx="1959222" cy="351700"/>
            </a:xfrm>
            <a:prstGeom prst="roundRect">
              <a:avLst/>
            </a:prstGeom>
            <a:solidFill>
              <a:srgbClr val="0070C0"/>
            </a:solidFill>
          </p:spPr>
          <p:txBody>
            <a:bodyPr wrap="none" rtlCol="0">
              <a:spAutoFit/>
            </a:bodyPr>
            <a:lstStyle/>
            <a:p>
              <a:pPr algn="r"/>
              <a:r>
                <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rPr>
                <a:t>线上</a:t>
              </a:r>
              <a:r>
                <a:rPr lang="en-US" altLang="zh-CN"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rPr>
                <a:t>+</a:t>
              </a:r>
              <a:r>
                <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rPr>
                <a:t>线下信息重叠</a:t>
              </a:r>
              <a:endParaRPr lang="zh-CN" altLang="en-US" sz="2135"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ea"/>
              </a:endParaRPr>
            </a:p>
          </p:txBody>
        </p:sp>
        <p:sp>
          <p:nvSpPr>
            <p:cNvPr id="47" name="文本框 46"/>
            <p:cNvSpPr txBox="1"/>
            <p:nvPr/>
          </p:nvSpPr>
          <p:spPr>
            <a:xfrm>
              <a:off x="398671" y="3702916"/>
              <a:ext cx="2506345" cy="881852"/>
            </a:xfrm>
            <a:prstGeom prst="rect">
              <a:avLst/>
            </a:prstGeom>
            <a:noFill/>
          </p:spPr>
          <p:txBody>
            <a:bodyPr wrap="square" rtlCol="0">
              <a:spAutoFit/>
            </a:bodyPr>
            <a:lstStyle/>
            <a:p>
              <a:pPr algn="just">
                <a:lnSpc>
                  <a:spcPct val="120000"/>
                </a:lnSpc>
                <a:spcBef>
                  <a:spcPct val="50000"/>
                </a:spcBef>
              </a:pPr>
              <a:r>
                <a:rPr lang="zh-CN" altLang="en-US" sz="1465" dirty="0">
                  <a:solidFill>
                    <a:srgbClr val="404040"/>
                  </a:solidFill>
                  <a:latin typeface="微软雅黑" panose="020B0503020204020204" pitchFamily="34" charset="-122"/>
                  <a:ea typeface="微软雅黑" panose="020B0503020204020204" pitchFamily="34" charset="-122"/>
                  <a:sym typeface="Gill Sans" charset="0"/>
                </a:rPr>
                <a:t>双体系建设中注重智能化平台的应用，但目前涉及到四级风险点辨识及分级管控上，线上线下存在重复性报表，无形中增加了工作量。</a:t>
              </a:r>
              <a:endPar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29" name="组合 128"/>
          <p:cNvGrpSpPr/>
          <p:nvPr/>
        </p:nvGrpSpPr>
        <p:grpSpPr>
          <a:xfrm>
            <a:off x="118061" y="195616"/>
            <a:ext cx="12096873" cy="530112"/>
            <a:chOff x="137" y="231"/>
            <a:chExt cx="14285" cy="626"/>
          </a:xfrm>
        </p:grpSpPr>
        <p:sp>
          <p:nvSpPr>
            <p:cNvPr id="133" name="文本框 132"/>
            <p:cNvSpPr txBox="1"/>
            <p:nvPr/>
          </p:nvSpPr>
          <p:spPr>
            <a:xfrm>
              <a:off x="137" y="231"/>
              <a:ext cx="922" cy="592"/>
            </a:xfrm>
            <a:prstGeom prst="rect">
              <a:avLst/>
            </a:prstGeom>
            <a:noFill/>
          </p:spPr>
          <p:txBody>
            <a:bodyPr wrap="square" rtlCol="0">
              <a:spAutoFit/>
            </a:bodyPr>
            <a:lstStyle/>
            <a:p>
              <a:r>
                <a:rPr lang="en-US" sz="2665" b="1" dirty="0">
                  <a:solidFill>
                    <a:schemeClr val="bg1"/>
                  </a:solidFill>
                  <a:latin typeface="微软雅黑" panose="020B0503020204020204" pitchFamily="34" charset="-122"/>
                  <a:ea typeface="微软雅黑" panose="020B0503020204020204" pitchFamily="34" charset="-122"/>
                </a:rPr>
                <a:t>2</a:t>
              </a:r>
              <a:endParaRPr lang="en-US" sz="2665" b="1" dirty="0">
                <a:solidFill>
                  <a:schemeClr val="bg1"/>
                </a:solidFill>
                <a:latin typeface="微软雅黑" panose="020B0503020204020204" pitchFamily="34" charset="-122"/>
                <a:ea typeface="微软雅黑" panose="020B0503020204020204" pitchFamily="34" charset="-122"/>
              </a:endParaRPr>
            </a:p>
          </p:txBody>
        </p:sp>
        <p:cxnSp>
          <p:nvCxnSpPr>
            <p:cNvPr id="134" name="直接连接符 133"/>
            <p:cNvCxnSpPr/>
            <p:nvPr/>
          </p:nvCxnSpPr>
          <p:spPr>
            <a:xfrm>
              <a:off x="2274" y="857"/>
              <a:ext cx="12148" cy="0"/>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39953" name="圆角矩形 2"/>
          <p:cNvSpPr>
            <a:spLocks noChangeArrowheads="1"/>
          </p:cNvSpPr>
          <p:nvPr/>
        </p:nvSpPr>
        <p:spPr bwMode="auto">
          <a:xfrm>
            <a:off x="3076734" y="789475"/>
            <a:ext cx="5871369" cy="648483"/>
          </a:xfrm>
          <a:prstGeom prst="roundRect">
            <a:avLst>
              <a:gd name="adj" fmla="val 16667"/>
            </a:avLst>
          </a:prstGeom>
          <a:solidFill>
            <a:srgbClr val="CCFFFF"/>
          </a:solidFill>
          <a:ln w="9525" algn="ctr">
            <a:solidFill>
              <a:srgbClr val="FF0000"/>
            </a:solidFill>
            <a:round/>
          </a:ln>
        </p:spPr>
        <p:txBody>
          <a:bodyPr anchor="ctr"/>
          <a:p>
            <a:pPr algn="ctr">
              <a:buFont typeface="Arial" panose="020B0604020202020204" pitchFamily="34" charset="0"/>
              <a:buNone/>
            </a:pPr>
            <a:r>
              <a:rPr lang="zh-CN" altLang="en-US" sz="2800" u="none" dirty="0" smtClean="0">
                <a:solidFill>
                  <a:schemeClr val="tx1"/>
                </a:solidFill>
                <a:latin typeface="华文新魏" panose="02010800040101010101" pitchFamily="2" charset="-122"/>
                <a:ea typeface="华文新魏" panose="02010800040101010101" pitchFamily="2" charset="-122"/>
                <a:cs typeface="方正小标宋_GBK" panose="02000000000000000000" charset="-122"/>
              </a:rPr>
              <a:t>双重预防体系建设</a:t>
            </a:r>
            <a:r>
              <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rPr>
              <a:t>目前存在的问题</a:t>
            </a:r>
            <a:endPar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endParaRPr>
          </a:p>
        </p:txBody>
      </p:sp>
      <p:sp>
        <p:nvSpPr>
          <p:cNvPr id="17" name="文本框 2"/>
          <p:cNvSpPr txBox="1"/>
          <p:nvPr/>
        </p:nvSpPr>
        <p:spPr>
          <a:xfrm>
            <a:off x="131401" y="184459"/>
            <a:ext cx="6905352" cy="521970"/>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双重预防体系策划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129"/>
                                        </p:tgtEl>
                                        <p:attrNameLst>
                                          <p:attrName>style.visibility</p:attrName>
                                        </p:attrNameLst>
                                      </p:cBhvr>
                                      <p:to>
                                        <p:strVal val="visible"/>
                                      </p:to>
                                    </p:set>
                                    <p:animEffect transition="in" filter="wipe(left)">
                                      <p:cBhvr>
                                        <p:cTn id="7" dur="1000"/>
                                        <p:tgtEl>
                                          <p:spTgt spid="129"/>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500"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500"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par>
                                <p:cTn id="18" presetID="22" presetClass="entr" presetSubtype="2" fill="hold" nodeType="withEffect">
                                  <p:stCondLst>
                                    <p:cond delay="0"/>
                                  </p:stCondLst>
                                  <p:childTnLst>
                                    <p:set>
                                      <p:cBhvr>
                                        <p:cTn id="19" dur="500" fill="hold">
                                          <p:stCondLst>
                                            <p:cond delay="0"/>
                                          </p:stCondLst>
                                        </p:cTn>
                                        <p:tgtEl>
                                          <p:spTgt spid="54"/>
                                        </p:tgtEl>
                                        <p:attrNameLst>
                                          <p:attrName>style.visibility</p:attrName>
                                        </p:attrNameLst>
                                      </p:cBhvr>
                                      <p:to>
                                        <p:strVal val="visible"/>
                                      </p:to>
                                    </p:set>
                                    <p:animEffect transition="in" filter="wipe(right)">
                                      <p:cBhvr>
                                        <p:cTn id="20" dur="500"/>
                                        <p:tgtEl>
                                          <p:spTgt spid="54"/>
                                        </p:tgtEl>
                                      </p:cBhvr>
                                    </p:animEffect>
                                  </p:childTnLst>
                                </p:cTn>
                              </p:par>
                              <p:par>
                                <p:cTn id="21" presetID="22" presetClass="entr" presetSubtype="8" fill="hold" nodeType="withEffect">
                                  <p:stCondLst>
                                    <p:cond delay="0"/>
                                  </p:stCondLst>
                                  <p:childTnLst>
                                    <p:set>
                                      <p:cBhvr>
                                        <p:cTn id="22" dur="500"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par>
                                <p:cTn id="24" presetID="22" presetClass="entr" presetSubtype="8" fill="hold" nodeType="withEffect">
                                  <p:stCondLst>
                                    <p:cond delay="0"/>
                                  </p:stCondLst>
                                  <p:childTnLst>
                                    <p:set>
                                      <p:cBhvr>
                                        <p:cTn id="25" dur="500" fill="hold">
                                          <p:stCondLst>
                                            <p:cond delay="0"/>
                                          </p:stCondLst>
                                        </p:cTn>
                                        <p:tgtEl>
                                          <p:spTgt spid="56"/>
                                        </p:tgtEl>
                                        <p:attrNameLst>
                                          <p:attrName>style.visibility</p:attrName>
                                        </p:attrNameLst>
                                      </p:cBhvr>
                                      <p:to>
                                        <p:strVal val="visible"/>
                                      </p:to>
                                    </p:set>
                                    <p:animEffect transition="in" filter="wipe(left)">
                                      <p:cBhvr>
                                        <p:cTn id="26" dur="500"/>
                                        <p:tgtEl>
                                          <p:spTgt spid="56"/>
                                        </p:tgtEl>
                                      </p:cBhvr>
                                    </p:animEffect>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par>
                                <p:cTn id="31" presetID="22" presetClass="entr" presetSubtype="2"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500"/>
                                        <p:tgtEl>
                                          <p:spTgt spid="8"/>
                                        </p:tgtEl>
                                      </p:cBhvr>
                                    </p:animEffect>
                                  </p:childTnLst>
                                </p:cTn>
                              </p:par>
                              <p:par>
                                <p:cTn id="34" presetID="22" presetClass="entr" presetSubtype="8"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par>
                                <p:cTn id="37" presetID="22" presetClass="entr" presetSubtype="8"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991136" y="1458402"/>
            <a:ext cx="1453149" cy="1122041"/>
            <a:chOff x="1858" y="2443"/>
            <a:chExt cx="1716" cy="1325"/>
          </a:xfrm>
        </p:grpSpPr>
        <p:sp>
          <p:nvSpPr>
            <p:cNvPr id="56" name="椭圆 55"/>
            <p:cNvSpPr/>
            <p:nvPr/>
          </p:nvSpPr>
          <p:spPr>
            <a:xfrm>
              <a:off x="1858" y="2443"/>
              <a:ext cx="1325" cy="13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7" name="TextBox 2"/>
            <p:cNvSpPr txBox="1"/>
            <p:nvPr/>
          </p:nvSpPr>
          <p:spPr>
            <a:xfrm>
              <a:off x="2055" y="2636"/>
              <a:ext cx="1519" cy="885"/>
            </a:xfrm>
            <a:prstGeom prst="rect">
              <a:avLst/>
            </a:prstGeom>
            <a:noFill/>
          </p:spPr>
          <p:txBody>
            <a:bodyPr wrap="square" rtlCol="0">
              <a:spAutoFit/>
            </a:bodyPr>
            <a:lstStyle/>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rPr>
                <a:t>提高</a:t>
              </a:r>
              <a:endParaRPr lang="zh-CN" altLang="en-US" sz="2135" b="1" dirty="0">
                <a:solidFill>
                  <a:schemeClr val="bg1"/>
                </a:solidFill>
                <a:latin typeface="微软雅黑" panose="020B0503020204020204" pitchFamily="34" charset="-122"/>
                <a:ea typeface="微软雅黑" panose="020B0503020204020204" pitchFamily="34" charset="-122"/>
              </a:endParaRPr>
            </a:p>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rPr>
                <a:t>认识</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991136" y="2631927"/>
            <a:ext cx="1453149" cy="1122041"/>
            <a:chOff x="1858" y="4413"/>
            <a:chExt cx="1716" cy="1325"/>
          </a:xfrm>
        </p:grpSpPr>
        <p:sp>
          <p:nvSpPr>
            <p:cNvPr id="58" name="椭圆 57"/>
            <p:cNvSpPr/>
            <p:nvPr/>
          </p:nvSpPr>
          <p:spPr>
            <a:xfrm>
              <a:off x="1858" y="4413"/>
              <a:ext cx="1325" cy="1325"/>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9" name="TextBox 2"/>
            <p:cNvSpPr txBox="1"/>
            <p:nvPr/>
          </p:nvSpPr>
          <p:spPr>
            <a:xfrm>
              <a:off x="2055" y="4606"/>
              <a:ext cx="1519" cy="885"/>
            </a:xfrm>
            <a:prstGeom prst="rect">
              <a:avLst/>
            </a:prstGeom>
            <a:noFill/>
          </p:spPr>
          <p:txBody>
            <a:bodyPr wrap="square" rtlCol="0">
              <a:spAutoFit/>
            </a:bodyPr>
            <a:lstStyle/>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sym typeface="+mn-ea"/>
                </a:rPr>
                <a:t>全员</a:t>
              </a:r>
              <a:endParaRPr lang="zh-CN" altLang="en-US" sz="2135" b="1" dirty="0">
                <a:solidFill>
                  <a:schemeClr val="bg1"/>
                </a:solidFill>
                <a:latin typeface="微软雅黑" panose="020B0503020204020204" pitchFamily="34" charset="-122"/>
                <a:ea typeface="微软雅黑" panose="020B0503020204020204" pitchFamily="34" charset="-122"/>
                <a:sym typeface="+mn-ea"/>
              </a:endParaRPr>
            </a:p>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sym typeface="+mn-ea"/>
                </a:rPr>
                <a:t>参与</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991136" y="3827470"/>
            <a:ext cx="1453149" cy="1122041"/>
            <a:chOff x="1858" y="6388"/>
            <a:chExt cx="1716" cy="1325"/>
          </a:xfrm>
        </p:grpSpPr>
        <p:sp>
          <p:nvSpPr>
            <p:cNvPr id="60" name="椭圆 59"/>
            <p:cNvSpPr/>
            <p:nvPr/>
          </p:nvSpPr>
          <p:spPr>
            <a:xfrm>
              <a:off x="1858" y="6388"/>
              <a:ext cx="1325" cy="13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1" name="TextBox 2"/>
            <p:cNvSpPr txBox="1"/>
            <p:nvPr/>
          </p:nvSpPr>
          <p:spPr>
            <a:xfrm>
              <a:off x="2055" y="6581"/>
              <a:ext cx="1519" cy="885"/>
            </a:xfrm>
            <a:prstGeom prst="rect">
              <a:avLst/>
            </a:prstGeom>
            <a:noFill/>
          </p:spPr>
          <p:txBody>
            <a:bodyPr wrap="square" rtlCol="0">
              <a:spAutoFit/>
            </a:bodyPr>
            <a:lstStyle/>
            <a:p>
              <a:pPr algn="just">
                <a:lnSpc>
                  <a:spcPct val="100000"/>
                </a:lnSpc>
                <a:defRPr/>
              </a:pPr>
              <a:r>
                <a:rPr lang="zh-CN" sz="2135" b="1" dirty="0">
                  <a:solidFill>
                    <a:schemeClr val="bg1"/>
                  </a:solidFill>
                  <a:latin typeface="微软雅黑" panose="020B0503020204020204" pitchFamily="34" charset="-122"/>
                  <a:ea typeface="微软雅黑" panose="020B0503020204020204" pitchFamily="34" charset="-122"/>
                  <a:sym typeface="+mn-ea"/>
                </a:rPr>
                <a:t>有效</a:t>
              </a:r>
              <a:endParaRPr lang="zh-CN" sz="2135" b="1" dirty="0">
                <a:solidFill>
                  <a:schemeClr val="bg1"/>
                </a:solidFill>
                <a:latin typeface="微软雅黑" panose="020B0503020204020204" pitchFamily="34" charset="-122"/>
                <a:ea typeface="微软雅黑" panose="020B0503020204020204" pitchFamily="34" charset="-122"/>
                <a:sym typeface="+mn-ea"/>
              </a:endParaRPr>
            </a:p>
            <a:p>
              <a:pPr algn="just">
                <a:lnSpc>
                  <a:spcPct val="100000"/>
                </a:lnSpc>
                <a:defRPr/>
              </a:pPr>
              <a:r>
                <a:rPr lang="zh-CN" sz="2135" b="1" dirty="0">
                  <a:solidFill>
                    <a:schemeClr val="bg1"/>
                  </a:solidFill>
                  <a:latin typeface="微软雅黑" panose="020B0503020204020204" pitchFamily="34" charset="-122"/>
                  <a:ea typeface="微软雅黑" panose="020B0503020204020204" pitchFamily="34" charset="-122"/>
                </a:rPr>
                <a:t>措施</a:t>
              </a:r>
              <a:endParaRPr lang="zh-CN" sz="2135" b="1"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991136" y="5111480"/>
            <a:ext cx="1453149" cy="1122041"/>
            <a:chOff x="1858" y="8398"/>
            <a:chExt cx="1716" cy="1325"/>
          </a:xfrm>
        </p:grpSpPr>
        <p:sp>
          <p:nvSpPr>
            <p:cNvPr id="62" name="椭圆 61"/>
            <p:cNvSpPr/>
            <p:nvPr/>
          </p:nvSpPr>
          <p:spPr>
            <a:xfrm>
              <a:off x="1858" y="8398"/>
              <a:ext cx="1325" cy="1325"/>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3" name="TextBox 2"/>
            <p:cNvSpPr txBox="1"/>
            <p:nvPr/>
          </p:nvSpPr>
          <p:spPr>
            <a:xfrm>
              <a:off x="2055" y="8603"/>
              <a:ext cx="1519" cy="885"/>
            </a:xfrm>
            <a:prstGeom prst="rect">
              <a:avLst/>
            </a:prstGeom>
            <a:noFill/>
          </p:spPr>
          <p:txBody>
            <a:bodyPr wrap="square" rtlCol="0">
              <a:spAutoFit/>
            </a:bodyPr>
            <a:lstStyle/>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sym typeface="+mn-ea"/>
                </a:rPr>
                <a:t>有机</a:t>
              </a:r>
              <a:endParaRPr lang="zh-CN" altLang="en-US" sz="2135" b="1" dirty="0">
                <a:solidFill>
                  <a:schemeClr val="bg1"/>
                </a:solidFill>
                <a:latin typeface="微软雅黑" panose="020B0503020204020204" pitchFamily="34" charset="-122"/>
                <a:ea typeface="微软雅黑" panose="020B0503020204020204" pitchFamily="34" charset="-122"/>
                <a:sym typeface="+mn-ea"/>
              </a:endParaRPr>
            </a:p>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rPr>
                <a:t>结合</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707293" y="2539624"/>
            <a:ext cx="4168344" cy="3793769"/>
            <a:chOff x="11073" y="3484"/>
            <a:chExt cx="7165" cy="6520"/>
          </a:xfrm>
        </p:grpSpPr>
        <p:grpSp>
          <p:nvGrpSpPr>
            <p:cNvPr id="18" name="组合 17"/>
            <p:cNvGrpSpPr/>
            <p:nvPr/>
          </p:nvGrpSpPr>
          <p:grpSpPr>
            <a:xfrm>
              <a:off x="13120" y="5718"/>
              <a:ext cx="3437" cy="4286"/>
              <a:chOff x="5508358" y="2421924"/>
              <a:chExt cx="2182316" cy="2721576"/>
            </a:xfrm>
          </p:grpSpPr>
          <p:sp>
            <p:nvSpPr>
              <p:cNvPr id="19" name="Freeform 112"/>
              <p:cNvSpPr/>
              <p:nvPr/>
            </p:nvSpPr>
            <p:spPr bwMode="auto">
              <a:xfrm flipH="1">
                <a:off x="5508358" y="2421924"/>
                <a:ext cx="2182316" cy="2721576"/>
              </a:xfrm>
              <a:custGeom>
                <a:avLst/>
                <a:gdLst>
                  <a:gd name="T0" fmla="*/ 219 w 219"/>
                  <a:gd name="T1" fmla="*/ 273 h 273"/>
                  <a:gd name="T2" fmla="*/ 0 w 219"/>
                  <a:gd name="T3" fmla="*/ 273 h 273"/>
                  <a:gd name="T4" fmla="*/ 51 w 219"/>
                  <a:gd name="T5" fmla="*/ 131 h 273"/>
                  <a:gd name="T6" fmla="*/ 31 w 219"/>
                  <a:gd name="T7" fmla="*/ 99 h 273"/>
                  <a:gd name="T8" fmla="*/ 92 w 219"/>
                  <a:gd name="T9" fmla="*/ 0 h 273"/>
                  <a:gd name="T10" fmla="*/ 132 w 219"/>
                  <a:gd name="T11" fmla="*/ 3 h 273"/>
                  <a:gd name="T12" fmla="*/ 193 w 219"/>
                  <a:gd name="T13" fmla="*/ 66 h 273"/>
                  <a:gd name="T14" fmla="*/ 193 w 219"/>
                  <a:gd name="T15" fmla="*/ 73 h 273"/>
                  <a:gd name="T16" fmla="*/ 195 w 219"/>
                  <a:gd name="T17" fmla="*/ 86 h 273"/>
                  <a:gd name="T18" fmla="*/ 211 w 219"/>
                  <a:gd name="T19" fmla="*/ 105 h 273"/>
                  <a:gd name="T20" fmla="*/ 207 w 219"/>
                  <a:gd name="T21" fmla="*/ 120 h 273"/>
                  <a:gd name="T22" fmla="*/ 200 w 219"/>
                  <a:gd name="T23" fmla="*/ 127 h 273"/>
                  <a:gd name="T24" fmla="*/ 201 w 219"/>
                  <a:gd name="T25" fmla="*/ 133 h 273"/>
                  <a:gd name="T26" fmla="*/ 200 w 219"/>
                  <a:gd name="T27" fmla="*/ 137 h 273"/>
                  <a:gd name="T28" fmla="*/ 197 w 219"/>
                  <a:gd name="T29" fmla="*/ 141 h 273"/>
                  <a:gd name="T30" fmla="*/ 197 w 219"/>
                  <a:gd name="T31" fmla="*/ 146 h 273"/>
                  <a:gd name="T32" fmla="*/ 196 w 219"/>
                  <a:gd name="T33" fmla="*/ 149 h 273"/>
                  <a:gd name="T34" fmla="*/ 192 w 219"/>
                  <a:gd name="T35" fmla="*/ 152 h 273"/>
                  <a:gd name="T36" fmla="*/ 191 w 219"/>
                  <a:gd name="T37" fmla="*/ 156 h 273"/>
                  <a:gd name="T38" fmla="*/ 178 w 219"/>
                  <a:gd name="T39" fmla="*/ 179 h 273"/>
                  <a:gd name="T40" fmla="*/ 154 w 219"/>
                  <a:gd name="T41" fmla="*/ 200 h 273"/>
                  <a:gd name="T42" fmla="*/ 219 w 219"/>
                  <a:gd name="T43"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 h="273">
                    <a:moveTo>
                      <a:pt x="219" y="273"/>
                    </a:moveTo>
                    <a:cubicBezTo>
                      <a:pt x="0" y="273"/>
                      <a:pt x="0" y="273"/>
                      <a:pt x="0" y="273"/>
                    </a:cubicBezTo>
                    <a:cubicBezTo>
                      <a:pt x="11" y="240"/>
                      <a:pt x="105" y="193"/>
                      <a:pt x="51" y="131"/>
                    </a:cubicBezTo>
                    <a:cubicBezTo>
                      <a:pt x="42" y="121"/>
                      <a:pt x="34" y="111"/>
                      <a:pt x="31" y="99"/>
                    </a:cubicBezTo>
                    <a:cubicBezTo>
                      <a:pt x="18" y="44"/>
                      <a:pt x="40" y="4"/>
                      <a:pt x="92" y="0"/>
                    </a:cubicBezTo>
                    <a:cubicBezTo>
                      <a:pt x="105" y="0"/>
                      <a:pt x="118" y="0"/>
                      <a:pt x="132" y="3"/>
                    </a:cubicBezTo>
                    <a:cubicBezTo>
                      <a:pt x="170" y="9"/>
                      <a:pt x="187" y="27"/>
                      <a:pt x="193" y="66"/>
                    </a:cubicBezTo>
                    <a:cubicBezTo>
                      <a:pt x="194" y="69"/>
                      <a:pt x="194" y="72"/>
                      <a:pt x="193" y="73"/>
                    </a:cubicBezTo>
                    <a:cubicBezTo>
                      <a:pt x="192" y="79"/>
                      <a:pt x="192" y="82"/>
                      <a:pt x="195" y="86"/>
                    </a:cubicBezTo>
                    <a:cubicBezTo>
                      <a:pt x="200" y="92"/>
                      <a:pt x="206" y="99"/>
                      <a:pt x="211" y="105"/>
                    </a:cubicBezTo>
                    <a:cubicBezTo>
                      <a:pt x="216" y="112"/>
                      <a:pt x="215" y="117"/>
                      <a:pt x="207" y="120"/>
                    </a:cubicBezTo>
                    <a:cubicBezTo>
                      <a:pt x="206" y="120"/>
                      <a:pt x="200" y="120"/>
                      <a:pt x="200" y="127"/>
                    </a:cubicBezTo>
                    <a:cubicBezTo>
                      <a:pt x="201" y="133"/>
                      <a:pt x="201" y="133"/>
                      <a:pt x="201" y="133"/>
                    </a:cubicBezTo>
                    <a:cubicBezTo>
                      <a:pt x="201" y="135"/>
                      <a:pt x="201" y="136"/>
                      <a:pt x="200" y="137"/>
                    </a:cubicBezTo>
                    <a:cubicBezTo>
                      <a:pt x="197" y="141"/>
                      <a:pt x="197" y="141"/>
                      <a:pt x="197" y="141"/>
                    </a:cubicBezTo>
                    <a:cubicBezTo>
                      <a:pt x="197" y="146"/>
                      <a:pt x="197" y="146"/>
                      <a:pt x="197" y="146"/>
                    </a:cubicBezTo>
                    <a:cubicBezTo>
                      <a:pt x="197" y="147"/>
                      <a:pt x="197" y="148"/>
                      <a:pt x="196" y="149"/>
                    </a:cubicBezTo>
                    <a:cubicBezTo>
                      <a:pt x="192" y="152"/>
                      <a:pt x="192" y="152"/>
                      <a:pt x="192" y="152"/>
                    </a:cubicBezTo>
                    <a:cubicBezTo>
                      <a:pt x="191" y="153"/>
                      <a:pt x="191" y="154"/>
                      <a:pt x="191" y="156"/>
                    </a:cubicBezTo>
                    <a:cubicBezTo>
                      <a:pt x="195" y="169"/>
                      <a:pt x="192" y="177"/>
                      <a:pt x="178" y="179"/>
                    </a:cubicBezTo>
                    <a:cubicBezTo>
                      <a:pt x="166" y="182"/>
                      <a:pt x="155" y="187"/>
                      <a:pt x="154" y="200"/>
                    </a:cubicBezTo>
                    <a:cubicBezTo>
                      <a:pt x="151" y="233"/>
                      <a:pt x="191" y="255"/>
                      <a:pt x="219" y="273"/>
                    </a:cubicBezTo>
                    <a:close/>
                  </a:path>
                </a:pathLst>
              </a:custGeom>
              <a:solidFill>
                <a:srgbClr val="404040"/>
              </a:solidFill>
              <a:ln>
                <a:noFill/>
              </a:ln>
            </p:spPr>
            <p:txBody>
              <a:bodyPr vert="horz" wrap="square" lIns="121942" tIns="60971" rIns="121942" bIns="60971" numCol="1" anchor="t" anchorCtr="0" compatLnSpc="1"/>
              <a:lstStyle/>
              <a:p>
                <a:endParaRPr lang="zh-CN" altLang="en-US" dirty="0"/>
              </a:p>
            </p:txBody>
          </p:sp>
          <p:grpSp>
            <p:nvGrpSpPr>
              <p:cNvPr id="43" name="组 42"/>
              <p:cNvGrpSpPr/>
              <p:nvPr/>
            </p:nvGrpSpPr>
            <p:grpSpPr>
              <a:xfrm>
                <a:off x="6467617" y="2698859"/>
                <a:ext cx="565203" cy="564075"/>
                <a:chOff x="6467617" y="2698859"/>
                <a:chExt cx="565203" cy="564075"/>
              </a:xfrm>
              <a:solidFill>
                <a:srgbClr val="E4A902"/>
              </a:solidFill>
            </p:grpSpPr>
            <p:sp>
              <p:nvSpPr>
                <p:cNvPr id="20" name="Freeform 15"/>
                <p:cNvSpPr/>
                <p:nvPr/>
              </p:nvSpPr>
              <p:spPr bwMode="auto">
                <a:xfrm>
                  <a:off x="6555789" y="2698859"/>
                  <a:ext cx="477031" cy="564075"/>
                </a:xfrm>
                <a:custGeom>
                  <a:avLst/>
                  <a:gdLst>
                    <a:gd name="T0" fmla="*/ 150 w 178"/>
                    <a:gd name="T1" fmla="*/ 0 h 211"/>
                    <a:gd name="T2" fmla="*/ 106 w 178"/>
                    <a:gd name="T3" fmla="*/ 0 h 211"/>
                    <a:gd name="T4" fmla="*/ 106 w 178"/>
                    <a:gd name="T5" fmla="*/ 14 h 211"/>
                    <a:gd name="T6" fmla="*/ 132 w 178"/>
                    <a:gd name="T7" fmla="*/ 14 h 211"/>
                    <a:gd name="T8" fmla="*/ 132 w 178"/>
                    <a:gd name="T9" fmla="*/ 33 h 211"/>
                    <a:gd name="T10" fmla="*/ 3 w 178"/>
                    <a:gd name="T11" fmla="*/ 33 h 211"/>
                    <a:gd name="T12" fmla="*/ 3 w 178"/>
                    <a:gd name="T13" fmla="*/ 33 h 211"/>
                    <a:gd name="T14" fmla="*/ 0 w 178"/>
                    <a:gd name="T15" fmla="*/ 33 h 211"/>
                    <a:gd name="T16" fmla="*/ 0 w 178"/>
                    <a:gd name="T17" fmla="*/ 79 h 211"/>
                    <a:gd name="T18" fmla="*/ 14 w 178"/>
                    <a:gd name="T19" fmla="*/ 79 h 211"/>
                    <a:gd name="T20" fmla="*/ 14 w 178"/>
                    <a:gd name="T21" fmla="*/ 47 h 211"/>
                    <a:gd name="T22" fmla="*/ 66 w 178"/>
                    <a:gd name="T23" fmla="*/ 47 h 211"/>
                    <a:gd name="T24" fmla="*/ 66 w 178"/>
                    <a:gd name="T25" fmla="*/ 131 h 211"/>
                    <a:gd name="T26" fmla="*/ 0 w 178"/>
                    <a:gd name="T27" fmla="*/ 131 h 211"/>
                    <a:gd name="T28" fmla="*/ 0 w 178"/>
                    <a:gd name="T29" fmla="*/ 145 h 211"/>
                    <a:gd name="T30" fmla="*/ 80 w 178"/>
                    <a:gd name="T31" fmla="*/ 145 h 211"/>
                    <a:gd name="T32" fmla="*/ 80 w 178"/>
                    <a:gd name="T33" fmla="*/ 47 h 211"/>
                    <a:gd name="T34" fmla="*/ 146 w 178"/>
                    <a:gd name="T35" fmla="*/ 47 h 211"/>
                    <a:gd name="T36" fmla="*/ 146 w 178"/>
                    <a:gd name="T37" fmla="*/ 14 h 211"/>
                    <a:gd name="T38" fmla="*/ 150 w 178"/>
                    <a:gd name="T39" fmla="*/ 14 h 211"/>
                    <a:gd name="T40" fmla="*/ 164 w 178"/>
                    <a:gd name="T41" fmla="*/ 28 h 211"/>
                    <a:gd name="T42" fmla="*/ 164 w 178"/>
                    <a:gd name="T43" fmla="*/ 98 h 211"/>
                    <a:gd name="T44" fmla="*/ 99 w 178"/>
                    <a:gd name="T45" fmla="*/ 98 h 211"/>
                    <a:gd name="T46" fmla="*/ 99 w 178"/>
                    <a:gd name="T47" fmla="*/ 99 h 211"/>
                    <a:gd name="T48" fmla="*/ 99 w 178"/>
                    <a:gd name="T49" fmla="*/ 99 h 211"/>
                    <a:gd name="T50" fmla="*/ 99 w 178"/>
                    <a:gd name="T51" fmla="*/ 164 h 211"/>
                    <a:gd name="T52" fmla="*/ 0 w 178"/>
                    <a:gd name="T53" fmla="*/ 164 h 211"/>
                    <a:gd name="T54" fmla="*/ 0 w 178"/>
                    <a:gd name="T55" fmla="*/ 178 h 211"/>
                    <a:gd name="T56" fmla="*/ 146 w 178"/>
                    <a:gd name="T57" fmla="*/ 178 h 211"/>
                    <a:gd name="T58" fmla="*/ 146 w 178"/>
                    <a:gd name="T59" fmla="*/ 131 h 211"/>
                    <a:gd name="T60" fmla="*/ 132 w 178"/>
                    <a:gd name="T61" fmla="*/ 131 h 211"/>
                    <a:gd name="T62" fmla="*/ 132 w 178"/>
                    <a:gd name="T63" fmla="*/ 164 h 211"/>
                    <a:gd name="T64" fmla="*/ 113 w 178"/>
                    <a:gd name="T65" fmla="*/ 164 h 211"/>
                    <a:gd name="T66" fmla="*/ 113 w 178"/>
                    <a:gd name="T67" fmla="*/ 112 h 211"/>
                    <a:gd name="T68" fmla="*/ 164 w 178"/>
                    <a:gd name="T69" fmla="*/ 112 h 211"/>
                    <a:gd name="T70" fmla="*/ 164 w 178"/>
                    <a:gd name="T71" fmla="*/ 183 h 211"/>
                    <a:gd name="T72" fmla="*/ 150 w 178"/>
                    <a:gd name="T73" fmla="*/ 197 h 211"/>
                    <a:gd name="T74" fmla="*/ 59 w 178"/>
                    <a:gd name="T75" fmla="*/ 197 h 211"/>
                    <a:gd name="T76" fmla="*/ 59 w 178"/>
                    <a:gd name="T77" fmla="*/ 211 h 211"/>
                    <a:gd name="T78" fmla="*/ 150 w 178"/>
                    <a:gd name="T79" fmla="*/ 211 h 211"/>
                    <a:gd name="T80" fmla="*/ 178 w 178"/>
                    <a:gd name="T81" fmla="*/ 183 h 211"/>
                    <a:gd name="T82" fmla="*/ 178 w 178"/>
                    <a:gd name="T83" fmla="*/ 28 h 211"/>
                    <a:gd name="T84" fmla="*/ 150 w 178"/>
                    <a:gd name="T8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211">
                      <a:moveTo>
                        <a:pt x="150" y="0"/>
                      </a:moveTo>
                      <a:cubicBezTo>
                        <a:pt x="106" y="0"/>
                        <a:pt x="106" y="0"/>
                        <a:pt x="106" y="0"/>
                      </a:cubicBezTo>
                      <a:cubicBezTo>
                        <a:pt x="106" y="14"/>
                        <a:pt x="106" y="14"/>
                        <a:pt x="106" y="14"/>
                      </a:cubicBezTo>
                      <a:cubicBezTo>
                        <a:pt x="132" y="14"/>
                        <a:pt x="132" y="14"/>
                        <a:pt x="132" y="14"/>
                      </a:cubicBezTo>
                      <a:cubicBezTo>
                        <a:pt x="132" y="33"/>
                        <a:pt x="132" y="33"/>
                        <a:pt x="132" y="33"/>
                      </a:cubicBezTo>
                      <a:cubicBezTo>
                        <a:pt x="3" y="33"/>
                        <a:pt x="3" y="33"/>
                        <a:pt x="3" y="33"/>
                      </a:cubicBezTo>
                      <a:cubicBezTo>
                        <a:pt x="3" y="33"/>
                        <a:pt x="3" y="33"/>
                        <a:pt x="3" y="33"/>
                      </a:cubicBezTo>
                      <a:cubicBezTo>
                        <a:pt x="0" y="33"/>
                        <a:pt x="0" y="33"/>
                        <a:pt x="0" y="33"/>
                      </a:cubicBezTo>
                      <a:cubicBezTo>
                        <a:pt x="0" y="79"/>
                        <a:pt x="0" y="79"/>
                        <a:pt x="0" y="79"/>
                      </a:cubicBezTo>
                      <a:cubicBezTo>
                        <a:pt x="14" y="79"/>
                        <a:pt x="14" y="79"/>
                        <a:pt x="14" y="79"/>
                      </a:cubicBezTo>
                      <a:cubicBezTo>
                        <a:pt x="14" y="47"/>
                        <a:pt x="14" y="47"/>
                        <a:pt x="14" y="47"/>
                      </a:cubicBezTo>
                      <a:cubicBezTo>
                        <a:pt x="66" y="47"/>
                        <a:pt x="66" y="47"/>
                        <a:pt x="66" y="47"/>
                      </a:cubicBezTo>
                      <a:cubicBezTo>
                        <a:pt x="66" y="131"/>
                        <a:pt x="66" y="131"/>
                        <a:pt x="66" y="131"/>
                      </a:cubicBezTo>
                      <a:cubicBezTo>
                        <a:pt x="0" y="131"/>
                        <a:pt x="0" y="131"/>
                        <a:pt x="0" y="131"/>
                      </a:cubicBezTo>
                      <a:cubicBezTo>
                        <a:pt x="0" y="145"/>
                        <a:pt x="0" y="145"/>
                        <a:pt x="0" y="145"/>
                      </a:cubicBezTo>
                      <a:cubicBezTo>
                        <a:pt x="80" y="145"/>
                        <a:pt x="80" y="145"/>
                        <a:pt x="80" y="145"/>
                      </a:cubicBezTo>
                      <a:cubicBezTo>
                        <a:pt x="80" y="47"/>
                        <a:pt x="80" y="47"/>
                        <a:pt x="80" y="47"/>
                      </a:cubicBezTo>
                      <a:cubicBezTo>
                        <a:pt x="146" y="47"/>
                        <a:pt x="146" y="47"/>
                        <a:pt x="146" y="47"/>
                      </a:cubicBezTo>
                      <a:cubicBezTo>
                        <a:pt x="146" y="14"/>
                        <a:pt x="146" y="14"/>
                        <a:pt x="146" y="14"/>
                      </a:cubicBezTo>
                      <a:cubicBezTo>
                        <a:pt x="150" y="14"/>
                        <a:pt x="150" y="14"/>
                        <a:pt x="150" y="14"/>
                      </a:cubicBezTo>
                      <a:cubicBezTo>
                        <a:pt x="158" y="14"/>
                        <a:pt x="164" y="20"/>
                        <a:pt x="164" y="28"/>
                      </a:cubicBezTo>
                      <a:cubicBezTo>
                        <a:pt x="164" y="98"/>
                        <a:pt x="164" y="98"/>
                        <a:pt x="164" y="98"/>
                      </a:cubicBezTo>
                      <a:cubicBezTo>
                        <a:pt x="99" y="98"/>
                        <a:pt x="99" y="98"/>
                        <a:pt x="99" y="98"/>
                      </a:cubicBezTo>
                      <a:cubicBezTo>
                        <a:pt x="99" y="99"/>
                        <a:pt x="99" y="99"/>
                        <a:pt x="99" y="99"/>
                      </a:cubicBezTo>
                      <a:cubicBezTo>
                        <a:pt x="99" y="99"/>
                        <a:pt x="99" y="99"/>
                        <a:pt x="99" y="99"/>
                      </a:cubicBezTo>
                      <a:cubicBezTo>
                        <a:pt x="99" y="164"/>
                        <a:pt x="99" y="164"/>
                        <a:pt x="99" y="164"/>
                      </a:cubicBezTo>
                      <a:cubicBezTo>
                        <a:pt x="0" y="164"/>
                        <a:pt x="0" y="164"/>
                        <a:pt x="0" y="164"/>
                      </a:cubicBezTo>
                      <a:cubicBezTo>
                        <a:pt x="0" y="178"/>
                        <a:pt x="0" y="178"/>
                        <a:pt x="0" y="178"/>
                      </a:cubicBezTo>
                      <a:cubicBezTo>
                        <a:pt x="146" y="178"/>
                        <a:pt x="146" y="178"/>
                        <a:pt x="146" y="178"/>
                      </a:cubicBezTo>
                      <a:cubicBezTo>
                        <a:pt x="146" y="131"/>
                        <a:pt x="146" y="131"/>
                        <a:pt x="146" y="131"/>
                      </a:cubicBezTo>
                      <a:cubicBezTo>
                        <a:pt x="132" y="131"/>
                        <a:pt x="132" y="131"/>
                        <a:pt x="132" y="131"/>
                      </a:cubicBezTo>
                      <a:cubicBezTo>
                        <a:pt x="132" y="164"/>
                        <a:pt x="132" y="164"/>
                        <a:pt x="132" y="164"/>
                      </a:cubicBezTo>
                      <a:cubicBezTo>
                        <a:pt x="113" y="164"/>
                        <a:pt x="113" y="164"/>
                        <a:pt x="113" y="164"/>
                      </a:cubicBezTo>
                      <a:cubicBezTo>
                        <a:pt x="113" y="112"/>
                        <a:pt x="113" y="112"/>
                        <a:pt x="113" y="112"/>
                      </a:cubicBezTo>
                      <a:cubicBezTo>
                        <a:pt x="164" y="112"/>
                        <a:pt x="164" y="112"/>
                        <a:pt x="164" y="112"/>
                      </a:cubicBezTo>
                      <a:cubicBezTo>
                        <a:pt x="164" y="183"/>
                        <a:pt x="164" y="183"/>
                        <a:pt x="164" y="183"/>
                      </a:cubicBezTo>
                      <a:cubicBezTo>
                        <a:pt x="164" y="191"/>
                        <a:pt x="158" y="197"/>
                        <a:pt x="150" y="197"/>
                      </a:cubicBezTo>
                      <a:cubicBezTo>
                        <a:pt x="59" y="197"/>
                        <a:pt x="59" y="197"/>
                        <a:pt x="59" y="197"/>
                      </a:cubicBezTo>
                      <a:cubicBezTo>
                        <a:pt x="59" y="211"/>
                        <a:pt x="59" y="211"/>
                        <a:pt x="59" y="211"/>
                      </a:cubicBezTo>
                      <a:cubicBezTo>
                        <a:pt x="150" y="211"/>
                        <a:pt x="150" y="211"/>
                        <a:pt x="150" y="211"/>
                      </a:cubicBezTo>
                      <a:cubicBezTo>
                        <a:pt x="166" y="211"/>
                        <a:pt x="178" y="198"/>
                        <a:pt x="178" y="183"/>
                      </a:cubicBezTo>
                      <a:cubicBezTo>
                        <a:pt x="178" y="28"/>
                        <a:pt x="178" y="28"/>
                        <a:pt x="178" y="28"/>
                      </a:cubicBezTo>
                      <a:cubicBezTo>
                        <a:pt x="178" y="13"/>
                        <a:pt x="166" y="0"/>
                        <a:pt x="150"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42" tIns="60971" rIns="121942" bIns="60971" numCol="1" anchor="t" anchorCtr="0" compatLnSpc="1"/>
                <a:lstStyle/>
                <a:p>
                  <a:endParaRPr lang="zh-CN" altLang="en-US" sz="3200"/>
                </a:p>
              </p:txBody>
            </p:sp>
            <p:sp>
              <p:nvSpPr>
                <p:cNvPr id="21" name="Rectangle 13"/>
                <p:cNvSpPr>
                  <a:spLocks noChangeArrowheads="1"/>
                </p:cNvSpPr>
                <p:nvPr/>
              </p:nvSpPr>
              <p:spPr bwMode="auto">
                <a:xfrm>
                  <a:off x="6818043" y="2875203"/>
                  <a:ext cx="128866" cy="37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42" tIns="60971" rIns="121942" bIns="60971" numCol="1" anchor="t" anchorCtr="0" compatLnSpc="1"/>
                <a:lstStyle/>
                <a:p>
                  <a:endParaRPr lang="zh-CN" altLang="en-US" sz="3200"/>
                </a:p>
              </p:txBody>
            </p:sp>
            <p:sp>
              <p:nvSpPr>
                <p:cNvPr id="22" name="Freeform 14"/>
                <p:cNvSpPr/>
                <p:nvPr/>
              </p:nvSpPr>
              <p:spPr bwMode="auto">
                <a:xfrm>
                  <a:off x="6467617" y="2698859"/>
                  <a:ext cx="318774" cy="564075"/>
                </a:xfrm>
                <a:custGeom>
                  <a:avLst/>
                  <a:gdLst>
                    <a:gd name="T0" fmla="*/ 14 w 119"/>
                    <a:gd name="T1" fmla="*/ 183 h 211"/>
                    <a:gd name="T2" fmla="*/ 14 w 119"/>
                    <a:gd name="T3" fmla="*/ 112 h 211"/>
                    <a:gd name="T4" fmla="*/ 80 w 119"/>
                    <a:gd name="T5" fmla="*/ 112 h 211"/>
                    <a:gd name="T6" fmla="*/ 80 w 119"/>
                    <a:gd name="T7" fmla="*/ 66 h 211"/>
                    <a:gd name="T8" fmla="*/ 66 w 119"/>
                    <a:gd name="T9" fmla="*/ 66 h 211"/>
                    <a:gd name="T10" fmla="*/ 66 w 119"/>
                    <a:gd name="T11" fmla="*/ 98 h 211"/>
                    <a:gd name="T12" fmla="*/ 14 w 119"/>
                    <a:gd name="T13" fmla="*/ 98 h 211"/>
                    <a:gd name="T14" fmla="*/ 14 w 119"/>
                    <a:gd name="T15" fmla="*/ 28 h 211"/>
                    <a:gd name="T16" fmla="*/ 28 w 119"/>
                    <a:gd name="T17" fmla="*/ 14 h 211"/>
                    <a:gd name="T18" fmla="*/ 119 w 119"/>
                    <a:gd name="T19" fmla="*/ 14 h 211"/>
                    <a:gd name="T20" fmla="*/ 119 w 119"/>
                    <a:gd name="T21" fmla="*/ 0 h 211"/>
                    <a:gd name="T22" fmla="*/ 28 w 119"/>
                    <a:gd name="T23" fmla="*/ 0 h 211"/>
                    <a:gd name="T24" fmla="*/ 0 w 119"/>
                    <a:gd name="T25" fmla="*/ 28 h 211"/>
                    <a:gd name="T26" fmla="*/ 0 w 119"/>
                    <a:gd name="T27" fmla="*/ 183 h 211"/>
                    <a:gd name="T28" fmla="*/ 28 w 119"/>
                    <a:gd name="T29" fmla="*/ 211 h 211"/>
                    <a:gd name="T30" fmla="*/ 72 w 119"/>
                    <a:gd name="T31" fmla="*/ 211 h 211"/>
                    <a:gd name="T32" fmla="*/ 72 w 119"/>
                    <a:gd name="T33" fmla="*/ 197 h 211"/>
                    <a:gd name="T34" fmla="*/ 28 w 119"/>
                    <a:gd name="T35" fmla="*/ 197 h 211"/>
                    <a:gd name="T36" fmla="*/ 14 w 119"/>
                    <a:gd name="T3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211">
                      <a:moveTo>
                        <a:pt x="14" y="183"/>
                      </a:moveTo>
                      <a:cubicBezTo>
                        <a:pt x="14" y="112"/>
                        <a:pt x="14" y="112"/>
                        <a:pt x="14" y="112"/>
                      </a:cubicBezTo>
                      <a:cubicBezTo>
                        <a:pt x="80" y="112"/>
                        <a:pt x="80" y="112"/>
                        <a:pt x="80" y="112"/>
                      </a:cubicBezTo>
                      <a:cubicBezTo>
                        <a:pt x="80" y="66"/>
                        <a:pt x="80" y="66"/>
                        <a:pt x="80" y="66"/>
                      </a:cubicBezTo>
                      <a:cubicBezTo>
                        <a:pt x="66" y="66"/>
                        <a:pt x="66" y="66"/>
                        <a:pt x="66" y="66"/>
                      </a:cubicBezTo>
                      <a:cubicBezTo>
                        <a:pt x="66" y="98"/>
                        <a:pt x="66" y="98"/>
                        <a:pt x="66" y="98"/>
                      </a:cubicBezTo>
                      <a:cubicBezTo>
                        <a:pt x="14" y="98"/>
                        <a:pt x="14" y="98"/>
                        <a:pt x="14" y="98"/>
                      </a:cubicBezTo>
                      <a:cubicBezTo>
                        <a:pt x="14" y="28"/>
                        <a:pt x="14" y="28"/>
                        <a:pt x="14" y="28"/>
                      </a:cubicBezTo>
                      <a:cubicBezTo>
                        <a:pt x="14" y="20"/>
                        <a:pt x="21" y="14"/>
                        <a:pt x="28" y="14"/>
                      </a:cubicBezTo>
                      <a:cubicBezTo>
                        <a:pt x="119" y="14"/>
                        <a:pt x="119" y="14"/>
                        <a:pt x="119" y="14"/>
                      </a:cubicBezTo>
                      <a:cubicBezTo>
                        <a:pt x="119" y="0"/>
                        <a:pt x="119" y="0"/>
                        <a:pt x="119" y="0"/>
                      </a:cubicBezTo>
                      <a:cubicBezTo>
                        <a:pt x="28" y="0"/>
                        <a:pt x="28" y="0"/>
                        <a:pt x="28" y="0"/>
                      </a:cubicBezTo>
                      <a:cubicBezTo>
                        <a:pt x="13" y="0"/>
                        <a:pt x="0" y="13"/>
                        <a:pt x="0" y="28"/>
                      </a:cubicBezTo>
                      <a:cubicBezTo>
                        <a:pt x="0" y="183"/>
                        <a:pt x="0" y="183"/>
                        <a:pt x="0" y="183"/>
                      </a:cubicBezTo>
                      <a:cubicBezTo>
                        <a:pt x="0" y="198"/>
                        <a:pt x="13" y="211"/>
                        <a:pt x="28" y="211"/>
                      </a:cubicBezTo>
                      <a:cubicBezTo>
                        <a:pt x="72" y="211"/>
                        <a:pt x="72" y="211"/>
                        <a:pt x="72" y="211"/>
                      </a:cubicBezTo>
                      <a:cubicBezTo>
                        <a:pt x="72" y="197"/>
                        <a:pt x="72" y="197"/>
                        <a:pt x="72" y="197"/>
                      </a:cubicBezTo>
                      <a:cubicBezTo>
                        <a:pt x="28" y="197"/>
                        <a:pt x="28" y="197"/>
                        <a:pt x="28" y="197"/>
                      </a:cubicBezTo>
                      <a:cubicBezTo>
                        <a:pt x="21" y="197"/>
                        <a:pt x="14" y="191"/>
                        <a:pt x="14" y="18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42" tIns="60971" rIns="121942" bIns="60971" numCol="1" anchor="t" anchorCtr="0" compatLnSpc="1"/>
                <a:lstStyle/>
                <a:p>
                  <a:endParaRPr lang="zh-CN" altLang="en-US" sz="3200"/>
                </a:p>
              </p:txBody>
            </p:sp>
          </p:grpSp>
        </p:grpSp>
        <p:sp>
          <p:nvSpPr>
            <p:cNvPr id="23" name="任意多边形 55"/>
            <p:cNvSpPr/>
            <p:nvPr/>
          </p:nvSpPr>
          <p:spPr>
            <a:xfrm rot="4450783">
              <a:off x="11157" y="7264"/>
              <a:ext cx="1811" cy="1979"/>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 name="任意多边形 56"/>
            <p:cNvSpPr/>
            <p:nvPr/>
          </p:nvSpPr>
          <p:spPr>
            <a:xfrm rot="13721046" flipH="1">
              <a:off x="16069" y="4093"/>
              <a:ext cx="1811" cy="1979"/>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8" name="任意多边形 58"/>
            <p:cNvSpPr/>
            <p:nvPr/>
          </p:nvSpPr>
          <p:spPr>
            <a:xfrm rot="8278260">
              <a:off x="11578" y="4549"/>
              <a:ext cx="1811" cy="1979"/>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noFill/>
            <a:ln w="28575">
              <a:solidFill>
                <a:srgbClr val="0070C0"/>
              </a:solidFill>
            </a:ln>
            <a:extLst>
              <a:ext uri="{909E8E84-426E-40DD-AFC4-6F175D3DCCD1}">
                <a14:hiddenFill xmlns:a14="http://schemas.microsoft.com/office/drawing/2010/main">
                  <a:solidFill>
                    <a:srgbClr val="0188A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0" name="任意多边形 66"/>
            <p:cNvSpPr/>
            <p:nvPr/>
          </p:nvSpPr>
          <p:spPr>
            <a:xfrm rot="10800000">
              <a:off x="13975" y="3484"/>
              <a:ext cx="1714" cy="1872"/>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7" name="TextBox 2"/>
            <p:cNvSpPr txBox="1"/>
            <p:nvPr/>
          </p:nvSpPr>
          <p:spPr>
            <a:xfrm rot="2700000">
              <a:off x="16342" y="4047"/>
              <a:ext cx="1519" cy="2273"/>
            </a:xfrm>
            <a:prstGeom prst="rect">
              <a:avLst/>
            </a:prstGeom>
            <a:noFill/>
          </p:spPr>
          <p:txBody>
            <a:bodyPr wrap="square" rtlCol="0">
              <a:spAutoFit/>
            </a:bodyPr>
            <a:lstStyle/>
            <a:p>
              <a:pPr algn="just">
                <a:lnSpc>
                  <a:spcPct val="100000"/>
                </a:lnSpc>
                <a:defRPr/>
              </a:pPr>
              <a:r>
                <a:rPr lang="en-US" altLang="zh-CN" sz="8000" b="1" dirty="0">
                  <a:solidFill>
                    <a:srgbClr val="0070C0"/>
                  </a:solidFill>
                  <a:latin typeface="微软雅黑" panose="020B0503020204020204" pitchFamily="34" charset="-122"/>
                  <a:ea typeface="微软雅黑" panose="020B0503020204020204" pitchFamily="34" charset="-122"/>
                </a:rPr>
                <a:t>?</a:t>
              </a:r>
              <a:endParaRPr lang="en-US" altLang="zh-CN" sz="8000" b="1" dirty="0">
                <a:solidFill>
                  <a:srgbClr val="0070C0"/>
                </a:solidFill>
                <a:latin typeface="微软雅黑" panose="020B0503020204020204" pitchFamily="34" charset="-122"/>
                <a:ea typeface="微软雅黑" panose="020B0503020204020204" pitchFamily="34" charset="-122"/>
              </a:endParaRPr>
            </a:p>
          </p:txBody>
        </p:sp>
        <p:sp>
          <p:nvSpPr>
            <p:cNvPr id="74" name="Freeform 14"/>
            <p:cNvSpPr>
              <a:spLocks noChangeAspect="1" noEditPoints="1"/>
            </p:cNvSpPr>
            <p:nvPr/>
          </p:nvSpPr>
          <p:spPr bwMode="auto">
            <a:xfrm rot="18900000">
              <a:off x="12060" y="5016"/>
              <a:ext cx="850" cy="981"/>
            </a:xfrm>
            <a:custGeom>
              <a:avLst/>
              <a:gdLst>
                <a:gd name="T0" fmla="*/ 83 w 131"/>
                <a:gd name="T1" fmla="*/ 130 h 151"/>
                <a:gd name="T2" fmla="*/ 86 w 131"/>
                <a:gd name="T3" fmla="*/ 136 h 151"/>
                <a:gd name="T4" fmla="*/ 48 w 131"/>
                <a:gd name="T5" fmla="*/ 138 h 151"/>
                <a:gd name="T6" fmla="*/ 45 w 131"/>
                <a:gd name="T7" fmla="*/ 132 h 151"/>
                <a:gd name="T8" fmla="*/ 48 w 131"/>
                <a:gd name="T9" fmla="*/ 130 h 151"/>
                <a:gd name="T10" fmla="*/ 78 w 131"/>
                <a:gd name="T11" fmla="*/ 147 h 151"/>
                <a:gd name="T12" fmla="*/ 57 w 131"/>
                <a:gd name="T13" fmla="*/ 151 h 151"/>
                <a:gd name="T14" fmla="*/ 52 w 131"/>
                <a:gd name="T15" fmla="*/ 143 h 151"/>
                <a:gd name="T16" fmla="*/ 65 w 131"/>
                <a:gd name="T17" fmla="*/ 34 h 151"/>
                <a:gd name="T18" fmla="*/ 82 w 131"/>
                <a:gd name="T19" fmla="*/ 125 h 151"/>
                <a:gd name="T20" fmla="*/ 31 w 131"/>
                <a:gd name="T21" fmla="*/ 68 h 151"/>
                <a:gd name="T22" fmla="*/ 65 w 131"/>
                <a:gd name="T23" fmla="*/ 34 h 151"/>
                <a:gd name="T24" fmla="*/ 72 w 131"/>
                <a:gd name="T25" fmla="*/ 41 h 151"/>
                <a:gd name="T26" fmla="*/ 79 w 131"/>
                <a:gd name="T27" fmla="*/ 45 h 151"/>
                <a:gd name="T28" fmla="*/ 71 w 131"/>
                <a:gd name="T29" fmla="*/ 43 h 151"/>
                <a:gd name="T30" fmla="*/ 50 w 131"/>
                <a:gd name="T31" fmla="*/ 53 h 151"/>
                <a:gd name="T32" fmla="*/ 42 w 131"/>
                <a:gd name="T33" fmla="*/ 68 h 151"/>
                <a:gd name="T34" fmla="*/ 40 w 131"/>
                <a:gd name="T35" fmla="*/ 81 h 151"/>
                <a:gd name="T36" fmla="*/ 38 w 131"/>
                <a:gd name="T37" fmla="*/ 74 h 151"/>
                <a:gd name="T38" fmla="*/ 38 w 131"/>
                <a:gd name="T39" fmla="*/ 60 h 151"/>
                <a:gd name="T40" fmla="*/ 47 w 131"/>
                <a:gd name="T41" fmla="*/ 47 h 151"/>
                <a:gd name="T42" fmla="*/ 65 w 131"/>
                <a:gd name="T43" fmla="*/ 40 h 151"/>
                <a:gd name="T44" fmla="*/ 70 w 131"/>
                <a:gd name="T45" fmla="*/ 40 h 151"/>
                <a:gd name="T46" fmla="*/ 70 w 131"/>
                <a:gd name="T47" fmla="*/ 0 h 151"/>
                <a:gd name="T48" fmla="*/ 66 w 131"/>
                <a:gd name="T49" fmla="*/ 23 h 151"/>
                <a:gd name="T50" fmla="*/ 62 w 131"/>
                <a:gd name="T51" fmla="*/ 0 h 151"/>
                <a:gd name="T52" fmla="*/ 115 w 131"/>
                <a:gd name="T53" fmla="*/ 22 h 151"/>
                <a:gd name="T54" fmla="*/ 93 w 131"/>
                <a:gd name="T55" fmla="*/ 32 h 151"/>
                <a:gd name="T56" fmla="*/ 34 w 131"/>
                <a:gd name="T57" fmla="*/ 102 h 151"/>
                <a:gd name="T58" fmla="*/ 17 w 131"/>
                <a:gd name="T59" fmla="*/ 108 h 151"/>
                <a:gd name="T60" fmla="*/ 34 w 131"/>
                <a:gd name="T61" fmla="*/ 102 h 151"/>
                <a:gd name="T62" fmla="*/ 22 w 131"/>
                <a:gd name="T63" fmla="*/ 16 h 151"/>
                <a:gd name="T64" fmla="*/ 32 w 131"/>
                <a:gd name="T65" fmla="*/ 37 h 151"/>
                <a:gd name="T66" fmla="*/ 22 w 131"/>
                <a:gd name="T67" fmla="*/ 16 h 151"/>
                <a:gd name="T68" fmla="*/ 109 w 131"/>
                <a:gd name="T69" fmla="*/ 114 h 151"/>
                <a:gd name="T70" fmla="*/ 102 w 131"/>
                <a:gd name="T71" fmla="*/ 96 h 151"/>
                <a:gd name="T72" fmla="*/ 97 w 131"/>
                <a:gd name="T73" fmla="*/ 102 h 151"/>
                <a:gd name="T74" fmla="*/ 131 w 131"/>
                <a:gd name="T75" fmla="*/ 69 h 151"/>
                <a:gd name="T76" fmla="*/ 112 w 131"/>
                <a:gd name="T77" fmla="*/ 68 h 151"/>
                <a:gd name="T78" fmla="*/ 131 w 131"/>
                <a:gd name="T79" fmla="*/ 61 h 151"/>
                <a:gd name="T80" fmla="*/ 0 w 131"/>
                <a:gd name="T81" fmla="*/ 69 h 151"/>
                <a:gd name="T82" fmla="*/ 20 w 131"/>
                <a:gd name="T83" fmla="*/ 61 h 151"/>
                <a:gd name="T84" fmla="*/ 20 w 131"/>
                <a:gd name="T85" fmla="*/ 6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 h="151">
                  <a:moveTo>
                    <a:pt x="48" y="130"/>
                  </a:moveTo>
                  <a:cubicBezTo>
                    <a:pt x="83" y="130"/>
                    <a:pt x="83" y="130"/>
                    <a:pt x="83" y="130"/>
                  </a:cubicBezTo>
                  <a:cubicBezTo>
                    <a:pt x="84" y="130"/>
                    <a:pt x="86" y="131"/>
                    <a:pt x="86" y="132"/>
                  </a:cubicBezTo>
                  <a:cubicBezTo>
                    <a:pt x="86" y="136"/>
                    <a:pt x="86" y="136"/>
                    <a:pt x="86" y="136"/>
                  </a:cubicBezTo>
                  <a:cubicBezTo>
                    <a:pt x="86" y="137"/>
                    <a:pt x="84" y="138"/>
                    <a:pt x="83" y="138"/>
                  </a:cubicBezTo>
                  <a:cubicBezTo>
                    <a:pt x="48" y="138"/>
                    <a:pt x="48" y="138"/>
                    <a:pt x="48" y="138"/>
                  </a:cubicBezTo>
                  <a:cubicBezTo>
                    <a:pt x="46" y="138"/>
                    <a:pt x="45" y="137"/>
                    <a:pt x="45" y="136"/>
                  </a:cubicBezTo>
                  <a:cubicBezTo>
                    <a:pt x="45" y="132"/>
                    <a:pt x="45" y="132"/>
                    <a:pt x="45" y="132"/>
                  </a:cubicBezTo>
                  <a:cubicBezTo>
                    <a:pt x="45" y="131"/>
                    <a:pt x="46" y="130"/>
                    <a:pt x="48" y="130"/>
                  </a:cubicBezTo>
                  <a:cubicBezTo>
                    <a:pt x="48" y="130"/>
                    <a:pt x="48" y="130"/>
                    <a:pt x="48" y="130"/>
                  </a:cubicBezTo>
                  <a:close/>
                  <a:moveTo>
                    <a:pt x="78" y="143"/>
                  </a:moveTo>
                  <a:cubicBezTo>
                    <a:pt x="78" y="147"/>
                    <a:pt x="78" y="147"/>
                    <a:pt x="78" y="147"/>
                  </a:cubicBezTo>
                  <a:cubicBezTo>
                    <a:pt x="78" y="149"/>
                    <a:pt x="76" y="151"/>
                    <a:pt x="74" y="151"/>
                  </a:cubicBezTo>
                  <a:cubicBezTo>
                    <a:pt x="57" y="151"/>
                    <a:pt x="57" y="151"/>
                    <a:pt x="57" y="151"/>
                  </a:cubicBezTo>
                  <a:cubicBezTo>
                    <a:pt x="54" y="151"/>
                    <a:pt x="52" y="149"/>
                    <a:pt x="52" y="147"/>
                  </a:cubicBezTo>
                  <a:cubicBezTo>
                    <a:pt x="52" y="143"/>
                    <a:pt x="52" y="143"/>
                    <a:pt x="52" y="143"/>
                  </a:cubicBezTo>
                  <a:cubicBezTo>
                    <a:pt x="78" y="143"/>
                    <a:pt x="78" y="143"/>
                    <a:pt x="78" y="143"/>
                  </a:cubicBezTo>
                  <a:close/>
                  <a:moveTo>
                    <a:pt x="65" y="34"/>
                  </a:moveTo>
                  <a:cubicBezTo>
                    <a:pt x="84" y="34"/>
                    <a:pt x="99" y="49"/>
                    <a:pt x="99" y="68"/>
                  </a:cubicBezTo>
                  <a:cubicBezTo>
                    <a:pt x="99" y="89"/>
                    <a:pt x="82" y="94"/>
                    <a:pt x="82" y="125"/>
                  </a:cubicBezTo>
                  <a:cubicBezTo>
                    <a:pt x="49" y="125"/>
                    <a:pt x="49" y="125"/>
                    <a:pt x="49" y="125"/>
                  </a:cubicBezTo>
                  <a:cubicBezTo>
                    <a:pt x="49" y="94"/>
                    <a:pt x="31" y="89"/>
                    <a:pt x="31" y="68"/>
                  </a:cubicBezTo>
                  <a:cubicBezTo>
                    <a:pt x="31" y="49"/>
                    <a:pt x="47" y="34"/>
                    <a:pt x="65" y="34"/>
                  </a:cubicBezTo>
                  <a:cubicBezTo>
                    <a:pt x="65" y="34"/>
                    <a:pt x="65" y="34"/>
                    <a:pt x="65" y="34"/>
                  </a:cubicBezTo>
                  <a:close/>
                  <a:moveTo>
                    <a:pt x="70" y="40"/>
                  </a:moveTo>
                  <a:cubicBezTo>
                    <a:pt x="72" y="41"/>
                    <a:pt x="72" y="41"/>
                    <a:pt x="72" y="41"/>
                  </a:cubicBezTo>
                  <a:cubicBezTo>
                    <a:pt x="76" y="42"/>
                    <a:pt x="80" y="44"/>
                    <a:pt x="83" y="46"/>
                  </a:cubicBezTo>
                  <a:cubicBezTo>
                    <a:pt x="82" y="46"/>
                    <a:pt x="80" y="45"/>
                    <a:pt x="79" y="45"/>
                  </a:cubicBezTo>
                  <a:cubicBezTo>
                    <a:pt x="76" y="44"/>
                    <a:pt x="76" y="44"/>
                    <a:pt x="76" y="44"/>
                  </a:cubicBezTo>
                  <a:cubicBezTo>
                    <a:pt x="74" y="44"/>
                    <a:pt x="73" y="44"/>
                    <a:pt x="71" y="43"/>
                  </a:cubicBezTo>
                  <a:cubicBezTo>
                    <a:pt x="69" y="44"/>
                    <a:pt x="66" y="44"/>
                    <a:pt x="64" y="45"/>
                  </a:cubicBezTo>
                  <a:cubicBezTo>
                    <a:pt x="59" y="46"/>
                    <a:pt x="54" y="49"/>
                    <a:pt x="50" y="53"/>
                  </a:cubicBezTo>
                  <a:cubicBezTo>
                    <a:pt x="49" y="55"/>
                    <a:pt x="49" y="55"/>
                    <a:pt x="49" y="55"/>
                  </a:cubicBezTo>
                  <a:cubicBezTo>
                    <a:pt x="45" y="59"/>
                    <a:pt x="43" y="63"/>
                    <a:pt x="42" y="68"/>
                  </a:cubicBezTo>
                  <a:cubicBezTo>
                    <a:pt x="41" y="72"/>
                    <a:pt x="41" y="72"/>
                    <a:pt x="41" y="72"/>
                  </a:cubicBezTo>
                  <a:cubicBezTo>
                    <a:pt x="40" y="75"/>
                    <a:pt x="40" y="78"/>
                    <a:pt x="40" y="81"/>
                  </a:cubicBezTo>
                  <a:cubicBezTo>
                    <a:pt x="40" y="80"/>
                    <a:pt x="39" y="78"/>
                    <a:pt x="38" y="77"/>
                  </a:cubicBezTo>
                  <a:cubicBezTo>
                    <a:pt x="38" y="74"/>
                    <a:pt x="38" y="74"/>
                    <a:pt x="38" y="74"/>
                  </a:cubicBezTo>
                  <a:cubicBezTo>
                    <a:pt x="37" y="70"/>
                    <a:pt x="37" y="66"/>
                    <a:pt x="38" y="62"/>
                  </a:cubicBezTo>
                  <a:cubicBezTo>
                    <a:pt x="38" y="60"/>
                    <a:pt x="38" y="60"/>
                    <a:pt x="38" y="60"/>
                  </a:cubicBezTo>
                  <a:cubicBezTo>
                    <a:pt x="40" y="56"/>
                    <a:pt x="42" y="53"/>
                    <a:pt x="45" y="49"/>
                  </a:cubicBezTo>
                  <a:cubicBezTo>
                    <a:pt x="47" y="47"/>
                    <a:pt x="47" y="47"/>
                    <a:pt x="47" y="47"/>
                  </a:cubicBezTo>
                  <a:cubicBezTo>
                    <a:pt x="50" y="44"/>
                    <a:pt x="54" y="42"/>
                    <a:pt x="58" y="41"/>
                  </a:cubicBezTo>
                  <a:cubicBezTo>
                    <a:pt x="61" y="40"/>
                    <a:pt x="63" y="40"/>
                    <a:pt x="65" y="40"/>
                  </a:cubicBezTo>
                  <a:cubicBezTo>
                    <a:pt x="67" y="40"/>
                    <a:pt x="68" y="40"/>
                    <a:pt x="70" y="40"/>
                  </a:cubicBezTo>
                  <a:cubicBezTo>
                    <a:pt x="70" y="40"/>
                    <a:pt x="70" y="40"/>
                    <a:pt x="70" y="40"/>
                  </a:cubicBezTo>
                  <a:close/>
                  <a:moveTo>
                    <a:pt x="62" y="0"/>
                  </a:moveTo>
                  <a:cubicBezTo>
                    <a:pt x="70" y="0"/>
                    <a:pt x="70" y="0"/>
                    <a:pt x="70" y="0"/>
                  </a:cubicBezTo>
                  <a:cubicBezTo>
                    <a:pt x="70" y="23"/>
                    <a:pt x="70" y="23"/>
                    <a:pt x="70" y="23"/>
                  </a:cubicBezTo>
                  <a:cubicBezTo>
                    <a:pt x="68" y="23"/>
                    <a:pt x="67" y="23"/>
                    <a:pt x="66" y="23"/>
                  </a:cubicBezTo>
                  <a:cubicBezTo>
                    <a:pt x="64" y="23"/>
                    <a:pt x="63" y="23"/>
                    <a:pt x="62" y="23"/>
                  </a:cubicBezTo>
                  <a:cubicBezTo>
                    <a:pt x="62" y="0"/>
                    <a:pt x="62" y="0"/>
                    <a:pt x="62" y="0"/>
                  </a:cubicBezTo>
                  <a:close/>
                  <a:moveTo>
                    <a:pt x="109" y="16"/>
                  </a:moveTo>
                  <a:cubicBezTo>
                    <a:pt x="115" y="22"/>
                    <a:pt x="115" y="22"/>
                    <a:pt x="115" y="22"/>
                  </a:cubicBezTo>
                  <a:cubicBezTo>
                    <a:pt x="99" y="37"/>
                    <a:pt x="99" y="37"/>
                    <a:pt x="99" y="37"/>
                  </a:cubicBezTo>
                  <a:cubicBezTo>
                    <a:pt x="97" y="35"/>
                    <a:pt x="95" y="33"/>
                    <a:pt x="93" y="32"/>
                  </a:cubicBezTo>
                  <a:cubicBezTo>
                    <a:pt x="109" y="16"/>
                    <a:pt x="109" y="16"/>
                    <a:pt x="109" y="16"/>
                  </a:cubicBezTo>
                  <a:close/>
                  <a:moveTo>
                    <a:pt x="34" y="102"/>
                  </a:moveTo>
                  <a:cubicBezTo>
                    <a:pt x="22" y="114"/>
                    <a:pt x="22" y="114"/>
                    <a:pt x="22" y="114"/>
                  </a:cubicBezTo>
                  <a:cubicBezTo>
                    <a:pt x="17" y="108"/>
                    <a:pt x="17" y="108"/>
                    <a:pt x="17" y="108"/>
                  </a:cubicBezTo>
                  <a:cubicBezTo>
                    <a:pt x="29" y="96"/>
                    <a:pt x="29" y="96"/>
                    <a:pt x="29" y="96"/>
                  </a:cubicBezTo>
                  <a:cubicBezTo>
                    <a:pt x="31" y="98"/>
                    <a:pt x="32" y="100"/>
                    <a:pt x="34" y="102"/>
                  </a:cubicBezTo>
                  <a:cubicBezTo>
                    <a:pt x="34" y="102"/>
                    <a:pt x="34" y="102"/>
                    <a:pt x="34" y="102"/>
                  </a:cubicBezTo>
                  <a:close/>
                  <a:moveTo>
                    <a:pt x="22" y="16"/>
                  </a:moveTo>
                  <a:cubicBezTo>
                    <a:pt x="17" y="22"/>
                    <a:pt x="17" y="22"/>
                    <a:pt x="17" y="22"/>
                  </a:cubicBezTo>
                  <a:cubicBezTo>
                    <a:pt x="32" y="37"/>
                    <a:pt x="32" y="37"/>
                    <a:pt x="32" y="37"/>
                  </a:cubicBezTo>
                  <a:cubicBezTo>
                    <a:pt x="34" y="35"/>
                    <a:pt x="36" y="33"/>
                    <a:pt x="38" y="32"/>
                  </a:cubicBezTo>
                  <a:cubicBezTo>
                    <a:pt x="22" y="16"/>
                    <a:pt x="22" y="16"/>
                    <a:pt x="22" y="16"/>
                  </a:cubicBezTo>
                  <a:close/>
                  <a:moveTo>
                    <a:pt x="97" y="102"/>
                  </a:moveTo>
                  <a:cubicBezTo>
                    <a:pt x="109" y="114"/>
                    <a:pt x="109" y="114"/>
                    <a:pt x="109" y="114"/>
                  </a:cubicBezTo>
                  <a:cubicBezTo>
                    <a:pt x="115" y="108"/>
                    <a:pt x="115" y="108"/>
                    <a:pt x="115" y="108"/>
                  </a:cubicBezTo>
                  <a:cubicBezTo>
                    <a:pt x="102" y="96"/>
                    <a:pt x="102" y="96"/>
                    <a:pt x="102" y="96"/>
                  </a:cubicBezTo>
                  <a:cubicBezTo>
                    <a:pt x="101" y="98"/>
                    <a:pt x="99" y="100"/>
                    <a:pt x="97" y="102"/>
                  </a:cubicBezTo>
                  <a:cubicBezTo>
                    <a:pt x="97" y="102"/>
                    <a:pt x="97" y="102"/>
                    <a:pt x="97" y="102"/>
                  </a:cubicBezTo>
                  <a:close/>
                  <a:moveTo>
                    <a:pt x="131" y="61"/>
                  </a:moveTo>
                  <a:cubicBezTo>
                    <a:pt x="131" y="69"/>
                    <a:pt x="131" y="69"/>
                    <a:pt x="131" y="69"/>
                  </a:cubicBezTo>
                  <a:cubicBezTo>
                    <a:pt x="112" y="69"/>
                    <a:pt x="112" y="69"/>
                    <a:pt x="112" y="69"/>
                  </a:cubicBezTo>
                  <a:cubicBezTo>
                    <a:pt x="112" y="69"/>
                    <a:pt x="112" y="68"/>
                    <a:pt x="112" y="68"/>
                  </a:cubicBezTo>
                  <a:cubicBezTo>
                    <a:pt x="112" y="66"/>
                    <a:pt x="111" y="63"/>
                    <a:pt x="111" y="61"/>
                  </a:cubicBezTo>
                  <a:cubicBezTo>
                    <a:pt x="131" y="61"/>
                    <a:pt x="131" y="61"/>
                    <a:pt x="131" y="61"/>
                  </a:cubicBezTo>
                  <a:close/>
                  <a:moveTo>
                    <a:pt x="20" y="69"/>
                  </a:moveTo>
                  <a:cubicBezTo>
                    <a:pt x="0" y="69"/>
                    <a:pt x="0" y="69"/>
                    <a:pt x="0" y="69"/>
                  </a:cubicBezTo>
                  <a:cubicBezTo>
                    <a:pt x="0" y="61"/>
                    <a:pt x="0" y="61"/>
                    <a:pt x="0" y="61"/>
                  </a:cubicBezTo>
                  <a:cubicBezTo>
                    <a:pt x="20" y="61"/>
                    <a:pt x="20" y="61"/>
                    <a:pt x="20" y="61"/>
                  </a:cubicBezTo>
                  <a:cubicBezTo>
                    <a:pt x="20" y="63"/>
                    <a:pt x="20" y="66"/>
                    <a:pt x="20" y="68"/>
                  </a:cubicBezTo>
                  <a:cubicBezTo>
                    <a:pt x="20" y="68"/>
                    <a:pt x="20" y="69"/>
                    <a:pt x="20" y="69"/>
                  </a:cubicBezTo>
                  <a:cubicBezTo>
                    <a:pt x="20" y="69"/>
                    <a:pt x="20" y="69"/>
                    <a:pt x="20" y="69"/>
                  </a:cubicBezTo>
                  <a:close/>
                </a:path>
              </a:pathLst>
            </a:custGeom>
            <a:solidFill>
              <a:srgbClr val="0070C0"/>
            </a:solidFill>
            <a:ln>
              <a:noFill/>
            </a:ln>
          </p:spPr>
          <p:txBody>
            <a:bodyPr vert="horz" wrap="square" lIns="121942" tIns="60971" rIns="121942" bIns="60971" numCol="1" anchor="t" anchorCtr="0" compatLnSpc="1"/>
            <a:lstStyle/>
            <a:p>
              <a:endParaRPr lang="zh-CN" altLang="en-US" sz="3200"/>
            </a:p>
          </p:txBody>
        </p:sp>
        <p:grpSp>
          <p:nvGrpSpPr>
            <p:cNvPr id="4122" name="Group 44"/>
            <p:cNvGrpSpPr/>
            <p:nvPr/>
          </p:nvGrpSpPr>
          <p:grpSpPr bwMode="auto">
            <a:xfrm>
              <a:off x="14365" y="3851"/>
              <a:ext cx="920" cy="893"/>
              <a:chOff x="0" y="0"/>
              <a:chExt cx="1730" cy="1680"/>
            </a:xfrm>
            <a:solidFill>
              <a:schemeClr val="bg1"/>
            </a:solidFill>
          </p:grpSpPr>
          <p:sp>
            <p:nvSpPr>
              <p:cNvPr id="4124" name="Freeform 45"/>
              <p:cNvSpPr>
                <a:spLocks noChangeArrowheads="1"/>
              </p:cNvSpPr>
              <p:nvPr/>
            </p:nvSpPr>
            <p:spPr bwMode="auto">
              <a:xfrm>
                <a:off x="0" y="0"/>
                <a:ext cx="1521" cy="1336"/>
              </a:xfrm>
              <a:custGeom>
                <a:avLst/>
                <a:gdLst>
                  <a:gd name="T0" fmla="*/ 9368 w 327"/>
                  <a:gd name="T1" fmla="*/ 498 h 287"/>
                  <a:gd name="T2" fmla="*/ 12377 w 327"/>
                  <a:gd name="T3" fmla="*/ 410 h 287"/>
                  <a:gd name="T4" fmla="*/ 20229 w 327"/>
                  <a:gd name="T5" fmla="*/ 3729 h 287"/>
                  <a:gd name="T6" fmla="*/ 22545 w 327"/>
                  <a:gd name="T7" fmla="*/ 3943 h 287"/>
                  <a:gd name="T8" fmla="*/ 30094 w 327"/>
                  <a:gd name="T9" fmla="*/ 1103 h 287"/>
                  <a:gd name="T10" fmla="*/ 32192 w 327"/>
                  <a:gd name="T11" fmla="*/ 912 h 287"/>
                  <a:gd name="T12" fmla="*/ 32713 w 327"/>
                  <a:gd name="T13" fmla="*/ 2923 h 287"/>
                  <a:gd name="T14" fmla="*/ 32713 w 327"/>
                  <a:gd name="T15" fmla="*/ 13411 h 287"/>
                  <a:gd name="T16" fmla="*/ 29880 w 327"/>
                  <a:gd name="T17" fmla="*/ 10488 h 287"/>
                  <a:gd name="T18" fmla="*/ 29792 w 327"/>
                  <a:gd name="T19" fmla="*/ 4441 h 287"/>
                  <a:gd name="T20" fmla="*/ 21527 w 327"/>
                  <a:gd name="T21" fmla="*/ 7257 h 287"/>
                  <a:gd name="T22" fmla="*/ 10968 w 327"/>
                  <a:gd name="T23" fmla="*/ 2923 h 287"/>
                  <a:gd name="T24" fmla="*/ 2726 w 327"/>
                  <a:gd name="T25" fmla="*/ 6759 h 287"/>
                  <a:gd name="T26" fmla="*/ 2726 w 327"/>
                  <a:gd name="T27" fmla="*/ 25114 h 287"/>
                  <a:gd name="T28" fmla="*/ 9456 w 327"/>
                  <a:gd name="T29" fmla="*/ 22079 h 287"/>
                  <a:gd name="T30" fmla="*/ 10559 w 327"/>
                  <a:gd name="T31" fmla="*/ 24918 h 287"/>
                  <a:gd name="T32" fmla="*/ 2316 w 327"/>
                  <a:gd name="T33" fmla="*/ 28540 h 287"/>
                  <a:gd name="T34" fmla="*/ 195 w 327"/>
                  <a:gd name="T35" fmla="*/ 28754 h 287"/>
                  <a:gd name="T36" fmla="*/ 195 w 327"/>
                  <a:gd name="T37" fmla="*/ 4636 h 287"/>
                  <a:gd name="T38" fmla="*/ 9368 w 327"/>
                  <a:gd name="T39" fmla="*/ 498 h 2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7"/>
                  <a:gd name="T61" fmla="*/ 0 h 287"/>
                  <a:gd name="T62" fmla="*/ 327 w 327"/>
                  <a:gd name="T63" fmla="*/ 287 h 2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7" h="287">
                    <a:moveTo>
                      <a:pt x="93" y="5"/>
                    </a:moveTo>
                    <a:cubicBezTo>
                      <a:pt x="102" y="0"/>
                      <a:pt x="113" y="0"/>
                      <a:pt x="123" y="4"/>
                    </a:cubicBezTo>
                    <a:cubicBezTo>
                      <a:pt x="149" y="15"/>
                      <a:pt x="175" y="25"/>
                      <a:pt x="201" y="37"/>
                    </a:cubicBezTo>
                    <a:cubicBezTo>
                      <a:pt x="208" y="41"/>
                      <a:pt x="216" y="42"/>
                      <a:pt x="224" y="39"/>
                    </a:cubicBezTo>
                    <a:cubicBezTo>
                      <a:pt x="249" y="30"/>
                      <a:pt x="274" y="20"/>
                      <a:pt x="299" y="11"/>
                    </a:cubicBezTo>
                    <a:cubicBezTo>
                      <a:pt x="305" y="8"/>
                      <a:pt x="313" y="7"/>
                      <a:pt x="320" y="9"/>
                    </a:cubicBezTo>
                    <a:cubicBezTo>
                      <a:pt x="327" y="13"/>
                      <a:pt x="325" y="22"/>
                      <a:pt x="325" y="29"/>
                    </a:cubicBezTo>
                    <a:cubicBezTo>
                      <a:pt x="325" y="64"/>
                      <a:pt x="326" y="99"/>
                      <a:pt x="325" y="133"/>
                    </a:cubicBezTo>
                    <a:cubicBezTo>
                      <a:pt x="316" y="123"/>
                      <a:pt x="307" y="113"/>
                      <a:pt x="297" y="104"/>
                    </a:cubicBezTo>
                    <a:cubicBezTo>
                      <a:pt x="296" y="84"/>
                      <a:pt x="297" y="64"/>
                      <a:pt x="296" y="44"/>
                    </a:cubicBezTo>
                    <a:cubicBezTo>
                      <a:pt x="268" y="50"/>
                      <a:pt x="242" y="66"/>
                      <a:pt x="214" y="72"/>
                    </a:cubicBezTo>
                    <a:cubicBezTo>
                      <a:pt x="178" y="61"/>
                      <a:pt x="144" y="43"/>
                      <a:pt x="109" y="29"/>
                    </a:cubicBezTo>
                    <a:cubicBezTo>
                      <a:pt x="98" y="34"/>
                      <a:pt x="44" y="59"/>
                      <a:pt x="27" y="67"/>
                    </a:cubicBezTo>
                    <a:cubicBezTo>
                      <a:pt x="26" y="81"/>
                      <a:pt x="25" y="203"/>
                      <a:pt x="27" y="249"/>
                    </a:cubicBezTo>
                    <a:cubicBezTo>
                      <a:pt x="50" y="241"/>
                      <a:pt x="72" y="229"/>
                      <a:pt x="94" y="219"/>
                    </a:cubicBezTo>
                    <a:cubicBezTo>
                      <a:pt x="101" y="227"/>
                      <a:pt x="103" y="237"/>
                      <a:pt x="105" y="247"/>
                    </a:cubicBezTo>
                    <a:cubicBezTo>
                      <a:pt x="77" y="258"/>
                      <a:pt x="51" y="272"/>
                      <a:pt x="23" y="283"/>
                    </a:cubicBezTo>
                    <a:cubicBezTo>
                      <a:pt x="16" y="287"/>
                      <a:pt x="9" y="285"/>
                      <a:pt x="2" y="285"/>
                    </a:cubicBezTo>
                    <a:cubicBezTo>
                      <a:pt x="1" y="235"/>
                      <a:pt x="0" y="77"/>
                      <a:pt x="2" y="46"/>
                    </a:cubicBezTo>
                    <a:cubicBezTo>
                      <a:pt x="32" y="32"/>
                      <a:pt x="63" y="19"/>
                      <a:pt x="93" y="5"/>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lIns="91456" tIns="45728" rIns="91456" bIns="45728"/>
              <a:lstStyle/>
              <a:p>
                <a:endParaRPr lang="zh-CN" altLang="en-US" sz="3200">
                  <a:ea typeface="微软雅黑" panose="020B0503020204020204" pitchFamily="34" charset="-122"/>
                </a:endParaRPr>
              </a:p>
            </p:txBody>
          </p:sp>
          <p:sp>
            <p:nvSpPr>
              <p:cNvPr id="4125" name="Freeform 46"/>
              <p:cNvSpPr>
                <a:spLocks noEditPoints="1" noChangeArrowheads="1"/>
              </p:cNvSpPr>
              <p:nvPr/>
            </p:nvSpPr>
            <p:spPr bwMode="auto">
              <a:xfrm>
                <a:off x="498" y="461"/>
                <a:ext cx="1232" cy="1219"/>
              </a:xfrm>
              <a:custGeom>
                <a:avLst/>
                <a:gdLst>
                  <a:gd name="T0" fmla="*/ 1297 w 265"/>
                  <a:gd name="T1" fmla="*/ 11883 h 262"/>
                  <a:gd name="T2" fmla="*/ 9856 w 265"/>
                  <a:gd name="T3" fmla="*/ 195 h 262"/>
                  <a:gd name="T4" fmla="*/ 16774 w 265"/>
                  <a:gd name="T5" fmla="*/ 2122 h 262"/>
                  <a:gd name="T6" fmla="*/ 19907 w 265"/>
                  <a:gd name="T7" fmla="*/ 5844 h 262"/>
                  <a:gd name="T8" fmla="*/ 20707 w 265"/>
                  <a:gd name="T9" fmla="*/ 11083 h 262"/>
                  <a:gd name="T10" fmla="*/ 18480 w 265"/>
                  <a:gd name="T11" fmla="*/ 16819 h 262"/>
                  <a:gd name="T12" fmla="*/ 21613 w 265"/>
                  <a:gd name="T13" fmla="*/ 18229 h 262"/>
                  <a:gd name="T14" fmla="*/ 25635 w 265"/>
                  <a:gd name="T15" fmla="*/ 22165 h 262"/>
                  <a:gd name="T16" fmla="*/ 22501 w 265"/>
                  <a:gd name="T17" fmla="*/ 25371 h 262"/>
                  <a:gd name="T18" fmla="*/ 17787 w 265"/>
                  <a:gd name="T19" fmla="*/ 21258 h 262"/>
                  <a:gd name="T20" fmla="*/ 16165 w 265"/>
                  <a:gd name="T21" fmla="*/ 18420 h 262"/>
                  <a:gd name="T22" fmla="*/ 9033 w 265"/>
                  <a:gd name="T23" fmla="*/ 19634 h 262"/>
                  <a:gd name="T24" fmla="*/ 1297 w 265"/>
                  <a:gd name="T25" fmla="*/ 11883 h 262"/>
                  <a:gd name="T26" fmla="*/ 10051 w 265"/>
                  <a:gd name="T27" fmla="*/ 3615 h 262"/>
                  <a:gd name="T28" fmla="*/ 5016 w 265"/>
                  <a:gd name="T29" fmla="*/ 7449 h 262"/>
                  <a:gd name="T30" fmla="*/ 8233 w 265"/>
                  <a:gd name="T31" fmla="*/ 15912 h 262"/>
                  <a:gd name="T32" fmla="*/ 17183 w 265"/>
                  <a:gd name="T33" fmla="*/ 11581 h 262"/>
                  <a:gd name="T34" fmla="*/ 10051 w 265"/>
                  <a:gd name="T35" fmla="*/ 3615 h 2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5"/>
                  <a:gd name="T55" fmla="*/ 0 h 262"/>
                  <a:gd name="T56" fmla="*/ 265 w 265"/>
                  <a:gd name="T57" fmla="*/ 262 h 2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5" h="262">
                    <a:moveTo>
                      <a:pt x="13" y="118"/>
                    </a:moveTo>
                    <a:cubicBezTo>
                      <a:pt x="0" y="64"/>
                      <a:pt x="44" y="7"/>
                      <a:pt x="98" y="2"/>
                    </a:cubicBezTo>
                    <a:cubicBezTo>
                      <a:pt x="120" y="0"/>
                      <a:pt x="150" y="7"/>
                      <a:pt x="167" y="21"/>
                    </a:cubicBezTo>
                    <a:cubicBezTo>
                      <a:pt x="180" y="30"/>
                      <a:pt x="190" y="44"/>
                      <a:pt x="198" y="58"/>
                    </a:cubicBezTo>
                    <a:cubicBezTo>
                      <a:pt x="205" y="72"/>
                      <a:pt x="207" y="95"/>
                      <a:pt x="206" y="110"/>
                    </a:cubicBezTo>
                    <a:cubicBezTo>
                      <a:pt x="205" y="131"/>
                      <a:pt x="192" y="148"/>
                      <a:pt x="184" y="167"/>
                    </a:cubicBezTo>
                    <a:cubicBezTo>
                      <a:pt x="195" y="170"/>
                      <a:pt x="207" y="172"/>
                      <a:pt x="215" y="181"/>
                    </a:cubicBezTo>
                    <a:cubicBezTo>
                      <a:pt x="228" y="195"/>
                      <a:pt x="246" y="204"/>
                      <a:pt x="255" y="220"/>
                    </a:cubicBezTo>
                    <a:cubicBezTo>
                      <a:pt x="265" y="239"/>
                      <a:pt x="242" y="262"/>
                      <a:pt x="224" y="252"/>
                    </a:cubicBezTo>
                    <a:cubicBezTo>
                      <a:pt x="207" y="240"/>
                      <a:pt x="192" y="225"/>
                      <a:pt x="177" y="211"/>
                    </a:cubicBezTo>
                    <a:cubicBezTo>
                      <a:pt x="168" y="204"/>
                      <a:pt x="172" y="189"/>
                      <a:pt x="161" y="183"/>
                    </a:cubicBezTo>
                    <a:cubicBezTo>
                      <a:pt x="139" y="193"/>
                      <a:pt x="114" y="202"/>
                      <a:pt x="90" y="195"/>
                    </a:cubicBezTo>
                    <a:cubicBezTo>
                      <a:pt x="51" y="188"/>
                      <a:pt x="20" y="156"/>
                      <a:pt x="13" y="118"/>
                    </a:cubicBezTo>
                    <a:close/>
                    <a:moveTo>
                      <a:pt x="100" y="36"/>
                    </a:moveTo>
                    <a:cubicBezTo>
                      <a:pt x="78" y="40"/>
                      <a:pt x="59" y="54"/>
                      <a:pt x="50" y="74"/>
                    </a:cubicBezTo>
                    <a:cubicBezTo>
                      <a:pt x="38" y="105"/>
                      <a:pt x="50" y="145"/>
                      <a:pt x="82" y="158"/>
                    </a:cubicBezTo>
                    <a:cubicBezTo>
                      <a:pt x="117" y="175"/>
                      <a:pt x="163" y="153"/>
                      <a:pt x="171" y="115"/>
                    </a:cubicBezTo>
                    <a:cubicBezTo>
                      <a:pt x="184" y="73"/>
                      <a:pt x="142" y="28"/>
                      <a:pt x="100" y="36"/>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lIns="91456" tIns="45728" rIns="91456" bIns="45728"/>
              <a:lstStyle/>
              <a:p>
                <a:endParaRPr lang="zh-CN" altLang="en-US" sz="3200">
                  <a:ea typeface="微软雅黑" panose="020B0503020204020204" pitchFamily="34" charset="-122"/>
                </a:endParaRPr>
              </a:p>
            </p:txBody>
          </p:sp>
          <p:sp>
            <p:nvSpPr>
              <p:cNvPr id="4126" name="Freeform 47"/>
              <p:cNvSpPr>
                <a:spLocks noChangeArrowheads="1"/>
              </p:cNvSpPr>
              <p:nvPr/>
            </p:nvSpPr>
            <p:spPr bwMode="auto">
              <a:xfrm>
                <a:off x="749" y="894"/>
                <a:ext cx="279" cy="297"/>
              </a:xfrm>
              <a:custGeom>
                <a:avLst/>
                <a:gdLst>
                  <a:gd name="T0" fmla="*/ 0 w 60"/>
                  <a:gd name="T1" fmla="*/ 988 h 64"/>
                  <a:gd name="T2" fmla="*/ 1902 w 60"/>
                  <a:gd name="T3" fmla="*/ 107 h 64"/>
                  <a:gd name="T4" fmla="*/ 3116 w 60"/>
                  <a:gd name="T5" fmla="*/ 2692 h 64"/>
                  <a:gd name="T6" fmla="*/ 5924 w 60"/>
                  <a:gd name="T7" fmla="*/ 4200 h 64"/>
                  <a:gd name="T8" fmla="*/ 6031 w 60"/>
                  <a:gd name="T9" fmla="*/ 5792 h 64"/>
                  <a:gd name="T10" fmla="*/ 0 w 60"/>
                  <a:gd name="T11" fmla="*/ 988 h 64"/>
                  <a:gd name="T12" fmla="*/ 0 60000 65536"/>
                  <a:gd name="T13" fmla="*/ 0 60000 65536"/>
                  <a:gd name="T14" fmla="*/ 0 60000 65536"/>
                  <a:gd name="T15" fmla="*/ 0 60000 65536"/>
                  <a:gd name="T16" fmla="*/ 0 60000 65536"/>
                  <a:gd name="T17" fmla="*/ 0 60000 65536"/>
                  <a:gd name="T18" fmla="*/ 0 w 60"/>
                  <a:gd name="T19" fmla="*/ 0 h 64"/>
                  <a:gd name="T20" fmla="*/ 60 w 6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0" h="64">
                    <a:moveTo>
                      <a:pt x="0" y="10"/>
                    </a:moveTo>
                    <a:cubicBezTo>
                      <a:pt x="1" y="0"/>
                      <a:pt x="12" y="0"/>
                      <a:pt x="19" y="1"/>
                    </a:cubicBezTo>
                    <a:cubicBezTo>
                      <a:pt x="21" y="10"/>
                      <a:pt x="24" y="20"/>
                      <a:pt x="31" y="27"/>
                    </a:cubicBezTo>
                    <a:cubicBezTo>
                      <a:pt x="38" y="35"/>
                      <a:pt x="49" y="38"/>
                      <a:pt x="59" y="42"/>
                    </a:cubicBezTo>
                    <a:cubicBezTo>
                      <a:pt x="60" y="47"/>
                      <a:pt x="60" y="52"/>
                      <a:pt x="60" y="58"/>
                    </a:cubicBezTo>
                    <a:cubicBezTo>
                      <a:pt x="31" y="64"/>
                      <a:pt x="4" y="38"/>
                      <a:pt x="0" y="1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lIns="91456" tIns="45728" rIns="91456" bIns="45728"/>
              <a:lstStyle/>
              <a:p>
                <a:endParaRPr lang="zh-CN" altLang="en-US" sz="3200">
                  <a:ea typeface="微软雅黑" panose="020B0503020204020204" pitchFamily="34" charset="-122"/>
                </a:endParaRPr>
              </a:p>
            </p:txBody>
          </p:sp>
        </p:grpSp>
        <p:sp>
          <p:nvSpPr>
            <p:cNvPr id="72" name="Freeform 101"/>
            <p:cNvSpPr>
              <a:spLocks noEditPoints="1"/>
            </p:cNvSpPr>
            <p:nvPr/>
          </p:nvSpPr>
          <p:spPr bwMode="auto">
            <a:xfrm>
              <a:off x="11441" y="7985"/>
              <a:ext cx="964" cy="639"/>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rgbClr val="0070C0"/>
            </a:solidFill>
            <a:ln w="9525">
              <a:noFill/>
              <a:round/>
            </a:ln>
          </p:spPr>
          <p:txBody>
            <a:bodyPr vert="horz" wrap="square" lIns="216786" tIns="108393" rIns="216786" bIns="108393" numCol="1" anchor="t" anchorCtr="0" compatLnSpc="1"/>
            <a:lstStyle/>
            <a:p>
              <a:endParaRPr lang="en-US" sz="6320"/>
            </a:p>
          </p:txBody>
        </p:sp>
      </p:grpSp>
      <p:sp>
        <p:nvSpPr>
          <p:cNvPr id="24" name="矩形 23"/>
          <p:cNvSpPr/>
          <p:nvPr/>
        </p:nvSpPr>
        <p:spPr>
          <a:xfrm>
            <a:off x="2352675" y="1550670"/>
            <a:ext cx="5938520" cy="730885"/>
          </a:xfrm>
          <a:prstGeom prst="rect">
            <a:avLst/>
          </a:prstGeom>
        </p:spPr>
        <p:txBody>
          <a:bodyPr wrap="square">
            <a:spAutoFit/>
          </a:bodyPr>
          <a:lstStyle/>
          <a:p>
            <a:pPr algn="just">
              <a:lnSpc>
                <a:spcPct val="130000"/>
              </a:lnSpc>
              <a:defRPr/>
            </a:pP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基层管理人员对双体系建设存在迷茫情况，不知道双重预防体系是干什么、如何干，建议分公司组织一些对标学习观摩活动。</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2352675" y="2703830"/>
            <a:ext cx="5568950" cy="730885"/>
          </a:xfrm>
          <a:prstGeom prst="rect">
            <a:avLst/>
          </a:prstGeom>
        </p:spPr>
        <p:txBody>
          <a:bodyPr wrap="square">
            <a:spAutoFit/>
          </a:bodyPr>
          <a:lstStyle/>
          <a:p>
            <a:pPr algn="just">
              <a:lnSpc>
                <a:spcPct val="130000"/>
              </a:lnSpc>
              <a:defRPr/>
            </a:pP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双重预防体系建设推进的工作不能仅依靠安全部来完成，落实全员责任制，明确分工，各司其职。</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2352828" y="3999375"/>
            <a:ext cx="5088562" cy="730885"/>
          </a:xfrm>
          <a:prstGeom prst="rect">
            <a:avLst/>
          </a:prstGeom>
        </p:spPr>
        <p:txBody>
          <a:bodyPr wrap="square">
            <a:spAutoFit/>
          </a:bodyPr>
          <a:lstStyle/>
          <a:p>
            <a:pPr algn="just">
              <a:lnSpc>
                <a:spcPct val="130000"/>
              </a:lnSpc>
              <a:defRPr/>
            </a:pPr>
            <a:r>
              <a:rPr lang="zh-CN" sz="1600" dirty="0">
                <a:solidFill>
                  <a:srgbClr val="404040"/>
                </a:solidFill>
                <a:latin typeface="微软雅黑" panose="020B0503020204020204" pitchFamily="34" charset="-122"/>
                <a:ea typeface="微软雅黑" panose="020B0503020204020204" pitchFamily="34" charset="-122"/>
                <a:sym typeface="Gill Sans" charset="0"/>
              </a:rPr>
              <a:t>针对不同</a:t>
            </a: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风险点并结合施工现场实际情况，采取具有针对性的措施，不可一言以蔽之，同一而论。</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2352828" y="5203558"/>
            <a:ext cx="5088562" cy="1050925"/>
          </a:xfrm>
          <a:prstGeom prst="rect">
            <a:avLst/>
          </a:prstGeom>
        </p:spPr>
        <p:txBody>
          <a:bodyPr wrap="square">
            <a:spAutoFit/>
          </a:bodyPr>
          <a:lstStyle/>
          <a:p>
            <a:pPr algn="just">
              <a:lnSpc>
                <a:spcPct val="130000"/>
              </a:lnSpc>
              <a:defRPr/>
            </a:pP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管理人员结合原有安全管理模式与自身经验，将双体系建设与之合并同类项，采用新思路进行管理，做到</a:t>
            </a:r>
            <a:r>
              <a:rPr lang="en-US" altLang="zh-CN" sz="1600" dirty="0">
                <a:solidFill>
                  <a:srgbClr val="404040"/>
                </a:solidFill>
                <a:latin typeface="微软雅黑" panose="020B0503020204020204" pitchFamily="34" charset="-122"/>
                <a:ea typeface="微软雅黑" panose="020B0503020204020204" pitchFamily="34" charset="-122"/>
                <a:sym typeface="Gill Sans" charset="0"/>
              </a:rPr>
              <a:t>“</a:t>
            </a: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换汤不换药</a:t>
            </a:r>
            <a:r>
              <a:rPr lang="en-US" altLang="zh-CN" sz="1600" dirty="0">
                <a:solidFill>
                  <a:srgbClr val="404040"/>
                </a:solidFill>
                <a:latin typeface="微软雅黑" panose="020B0503020204020204" pitchFamily="34" charset="-122"/>
                <a:ea typeface="微软雅黑" panose="020B0503020204020204" pitchFamily="34" charset="-122"/>
                <a:sym typeface="Gill Sans" charset="0"/>
              </a:rPr>
              <a:t>”</a:t>
            </a: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37" name="直接连接符 36"/>
          <p:cNvCxnSpPr/>
          <p:nvPr/>
        </p:nvCxnSpPr>
        <p:spPr>
          <a:xfrm>
            <a:off x="1930400" y="716915"/>
            <a:ext cx="10287000" cy="0"/>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 name="文本框 2"/>
          <p:cNvSpPr txBox="1"/>
          <p:nvPr/>
        </p:nvSpPr>
        <p:spPr>
          <a:xfrm>
            <a:off x="131401" y="184459"/>
            <a:ext cx="6905352" cy="521970"/>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双重预防体系策划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39953" name="圆角矩形 2"/>
          <p:cNvSpPr>
            <a:spLocks noChangeArrowheads="1"/>
          </p:cNvSpPr>
          <p:nvPr/>
        </p:nvSpPr>
        <p:spPr bwMode="auto">
          <a:xfrm>
            <a:off x="2611279" y="810430"/>
            <a:ext cx="5871369" cy="648483"/>
          </a:xfrm>
          <a:prstGeom prst="roundRect">
            <a:avLst>
              <a:gd name="adj" fmla="val 16667"/>
            </a:avLst>
          </a:prstGeom>
          <a:solidFill>
            <a:srgbClr val="CCFFFF"/>
          </a:solidFill>
          <a:ln w="9525" algn="ctr">
            <a:solidFill>
              <a:srgbClr val="FF0000"/>
            </a:solidFill>
            <a:round/>
          </a:ln>
        </p:spPr>
        <p:txBody>
          <a:bodyPr anchor="ctr"/>
          <a:p>
            <a:pPr algn="ctr">
              <a:buFont typeface="Arial" panose="020B0604020202020204" pitchFamily="34" charset="0"/>
              <a:buNone/>
            </a:pPr>
            <a:r>
              <a:rPr lang="zh-CN" altLang="en-US" sz="2800" u="none" dirty="0" smtClean="0">
                <a:solidFill>
                  <a:schemeClr val="tx1"/>
                </a:solidFill>
                <a:latin typeface="华文新魏" panose="02010800040101010101" pitchFamily="2" charset="-122"/>
                <a:ea typeface="华文新魏" panose="02010800040101010101" pitchFamily="2" charset="-122"/>
                <a:cs typeface="方正小标宋_GBK" panose="02000000000000000000" charset="-122"/>
              </a:rPr>
              <a:t>双重预防体系建设</a:t>
            </a:r>
            <a:r>
              <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rPr>
              <a:t>如何构建？</a:t>
            </a:r>
            <a:endPar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edge">
                                      <p:cBhvr>
                                        <p:cTn id="14" dur="2000"/>
                                        <p:tgtEl>
                                          <p:spTgt spid="11"/>
                                        </p:tgtEl>
                                      </p:cBhvr>
                                    </p:animEffect>
                                  </p:childTnLst>
                                </p:cTn>
                              </p:par>
                              <p:par>
                                <p:cTn id="15" presetID="2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edge">
                                      <p:cBhvr>
                                        <p:cTn id="17" dur="2000"/>
                                        <p:tgtEl>
                                          <p:spTgt spid="12"/>
                                        </p:tgtEl>
                                      </p:cBhvr>
                                    </p:animEffect>
                                  </p:childTnLst>
                                </p:cTn>
                              </p:par>
                              <p:par>
                                <p:cTn id="18" presetID="2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2000"/>
                                        <p:tgtEl>
                                          <p:spTgt spid="7"/>
                                        </p:tgtEl>
                                      </p:cBhvr>
                                    </p:animEffect>
                                  </p:childTnLst>
                                </p:cTn>
                              </p:par>
                              <p:par>
                                <p:cTn id="21" presetID="2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edge">
                                      <p:cBhvr>
                                        <p:cTn id="23" dur="20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991136" y="1386647"/>
            <a:ext cx="1453149" cy="1122041"/>
            <a:chOff x="1858" y="2443"/>
            <a:chExt cx="1716" cy="1325"/>
          </a:xfrm>
        </p:grpSpPr>
        <p:sp>
          <p:nvSpPr>
            <p:cNvPr id="56" name="椭圆 55"/>
            <p:cNvSpPr/>
            <p:nvPr/>
          </p:nvSpPr>
          <p:spPr>
            <a:xfrm>
              <a:off x="1858" y="2443"/>
              <a:ext cx="1325" cy="13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7" name="TextBox 2"/>
            <p:cNvSpPr txBox="1"/>
            <p:nvPr/>
          </p:nvSpPr>
          <p:spPr>
            <a:xfrm>
              <a:off x="2055" y="2636"/>
              <a:ext cx="1519" cy="885"/>
            </a:xfrm>
            <a:prstGeom prst="rect">
              <a:avLst/>
            </a:prstGeom>
            <a:noFill/>
          </p:spPr>
          <p:txBody>
            <a:bodyPr wrap="square" rtlCol="0">
              <a:spAutoFit/>
            </a:bodyPr>
            <a:lstStyle/>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rPr>
                <a:t>考核</a:t>
              </a:r>
              <a:endParaRPr lang="zh-CN" altLang="en-US" sz="2135" b="1" dirty="0">
                <a:solidFill>
                  <a:schemeClr val="bg1"/>
                </a:solidFill>
                <a:latin typeface="微软雅黑" panose="020B0503020204020204" pitchFamily="34" charset="-122"/>
                <a:ea typeface="微软雅黑" panose="020B0503020204020204" pitchFamily="34" charset="-122"/>
              </a:endParaRPr>
            </a:p>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rPr>
                <a:t>奖惩</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991136" y="2631927"/>
            <a:ext cx="1453149" cy="1122041"/>
            <a:chOff x="1858" y="4413"/>
            <a:chExt cx="1716" cy="1325"/>
          </a:xfrm>
        </p:grpSpPr>
        <p:sp>
          <p:nvSpPr>
            <p:cNvPr id="58" name="椭圆 57"/>
            <p:cNvSpPr/>
            <p:nvPr/>
          </p:nvSpPr>
          <p:spPr>
            <a:xfrm>
              <a:off x="1858" y="4413"/>
              <a:ext cx="1325" cy="1325"/>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9" name="TextBox 2"/>
            <p:cNvSpPr txBox="1"/>
            <p:nvPr/>
          </p:nvSpPr>
          <p:spPr>
            <a:xfrm>
              <a:off x="2055" y="4606"/>
              <a:ext cx="1519" cy="885"/>
            </a:xfrm>
            <a:prstGeom prst="rect">
              <a:avLst/>
            </a:prstGeom>
            <a:noFill/>
          </p:spPr>
          <p:txBody>
            <a:bodyPr wrap="square" rtlCol="0">
              <a:spAutoFit/>
            </a:bodyPr>
            <a:lstStyle/>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sym typeface="+mn-ea"/>
                </a:rPr>
                <a:t>流程</a:t>
              </a:r>
              <a:endParaRPr lang="zh-CN" altLang="en-US" sz="2135" b="1" dirty="0">
                <a:solidFill>
                  <a:schemeClr val="bg1"/>
                </a:solidFill>
                <a:latin typeface="微软雅黑" panose="020B0503020204020204" pitchFamily="34" charset="-122"/>
                <a:ea typeface="微软雅黑" panose="020B0503020204020204" pitchFamily="34" charset="-122"/>
                <a:sym typeface="+mn-ea"/>
              </a:endParaRPr>
            </a:p>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sym typeface="+mn-ea"/>
                </a:rPr>
                <a:t>简化</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991136" y="4042735"/>
            <a:ext cx="1453149" cy="1122041"/>
            <a:chOff x="1858" y="6388"/>
            <a:chExt cx="1716" cy="1325"/>
          </a:xfrm>
        </p:grpSpPr>
        <p:sp>
          <p:nvSpPr>
            <p:cNvPr id="60" name="椭圆 59"/>
            <p:cNvSpPr/>
            <p:nvPr/>
          </p:nvSpPr>
          <p:spPr>
            <a:xfrm>
              <a:off x="1858" y="6388"/>
              <a:ext cx="1325" cy="13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1" name="TextBox 2"/>
            <p:cNvSpPr txBox="1"/>
            <p:nvPr/>
          </p:nvSpPr>
          <p:spPr>
            <a:xfrm>
              <a:off x="2055" y="6581"/>
              <a:ext cx="1519" cy="885"/>
            </a:xfrm>
            <a:prstGeom prst="rect">
              <a:avLst/>
            </a:prstGeom>
            <a:noFill/>
          </p:spPr>
          <p:txBody>
            <a:bodyPr wrap="square" rtlCol="0">
              <a:spAutoFit/>
            </a:bodyPr>
            <a:lstStyle/>
            <a:p>
              <a:pPr algn="just">
                <a:lnSpc>
                  <a:spcPct val="100000"/>
                </a:lnSpc>
                <a:defRPr/>
              </a:pPr>
              <a:r>
                <a:rPr lang="zh-CN" sz="2135" b="1" dirty="0">
                  <a:solidFill>
                    <a:schemeClr val="bg1"/>
                  </a:solidFill>
                  <a:latin typeface="微软雅黑" panose="020B0503020204020204" pitchFamily="34" charset="-122"/>
                  <a:ea typeface="微软雅黑" panose="020B0503020204020204" pitchFamily="34" charset="-122"/>
                  <a:sym typeface="+mn-ea"/>
                </a:rPr>
                <a:t>前期</a:t>
              </a:r>
              <a:endParaRPr lang="zh-CN" sz="2135" b="1" dirty="0">
                <a:solidFill>
                  <a:schemeClr val="bg1"/>
                </a:solidFill>
                <a:latin typeface="微软雅黑" panose="020B0503020204020204" pitchFamily="34" charset="-122"/>
                <a:ea typeface="微软雅黑" panose="020B0503020204020204" pitchFamily="34" charset="-122"/>
                <a:sym typeface="+mn-ea"/>
              </a:endParaRPr>
            </a:p>
            <a:p>
              <a:pPr algn="just">
                <a:lnSpc>
                  <a:spcPct val="100000"/>
                </a:lnSpc>
                <a:defRPr/>
              </a:pPr>
              <a:r>
                <a:rPr lang="zh-CN" sz="2135" b="1" dirty="0">
                  <a:solidFill>
                    <a:schemeClr val="bg1"/>
                  </a:solidFill>
                  <a:latin typeface="微软雅黑" panose="020B0503020204020204" pitchFamily="34" charset="-122"/>
                  <a:ea typeface="微软雅黑" panose="020B0503020204020204" pitchFamily="34" charset="-122"/>
                </a:rPr>
                <a:t>策划</a:t>
              </a:r>
              <a:endParaRPr lang="zh-CN" sz="2135" b="1"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991136" y="5398500"/>
            <a:ext cx="1453149" cy="1122041"/>
            <a:chOff x="1858" y="8398"/>
            <a:chExt cx="1716" cy="1325"/>
          </a:xfrm>
        </p:grpSpPr>
        <p:sp>
          <p:nvSpPr>
            <p:cNvPr id="62" name="椭圆 61"/>
            <p:cNvSpPr/>
            <p:nvPr/>
          </p:nvSpPr>
          <p:spPr>
            <a:xfrm>
              <a:off x="1858" y="8398"/>
              <a:ext cx="1325" cy="1325"/>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3" name="TextBox 2"/>
            <p:cNvSpPr txBox="1"/>
            <p:nvPr/>
          </p:nvSpPr>
          <p:spPr>
            <a:xfrm>
              <a:off x="2055" y="8603"/>
              <a:ext cx="1519" cy="885"/>
            </a:xfrm>
            <a:prstGeom prst="rect">
              <a:avLst/>
            </a:prstGeom>
            <a:noFill/>
          </p:spPr>
          <p:txBody>
            <a:bodyPr wrap="square" rtlCol="0">
              <a:spAutoFit/>
            </a:bodyPr>
            <a:lstStyle/>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sym typeface="+mn-ea"/>
                </a:rPr>
                <a:t>教育</a:t>
              </a:r>
              <a:endParaRPr lang="zh-CN" altLang="en-US" sz="2135" b="1" dirty="0">
                <a:solidFill>
                  <a:schemeClr val="bg1"/>
                </a:solidFill>
                <a:latin typeface="微软雅黑" panose="020B0503020204020204" pitchFamily="34" charset="-122"/>
                <a:ea typeface="微软雅黑" panose="020B0503020204020204" pitchFamily="34" charset="-122"/>
                <a:sym typeface="+mn-ea"/>
              </a:endParaRPr>
            </a:p>
            <a:p>
              <a:pPr algn="just">
                <a:lnSpc>
                  <a:spcPct val="100000"/>
                </a:lnSpc>
                <a:defRPr/>
              </a:pPr>
              <a:r>
                <a:rPr lang="zh-CN" altLang="en-US" sz="2135" b="1" dirty="0">
                  <a:solidFill>
                    <a:schemeClr val="bg1"/>
                  </a:solidFill>
                  <a:latin typeface="微软雅黑" panose="020B0503020204020204" pitchFamily="34" charset="-122"/>
                  <a:ea typeface="微软雅黑" panose="020B0503020204020204" pitchFamily="34" charset="-122"/>
                  <a:sym typeface="+mn-ea"/>
                </a:rPr>
                <a:t>形式</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707293" y="2539624"/>
            <a:ext cx="4168344" cy="3793769"/>
            <a:chOff x="11073" y="3484"/>
            <a:chExt cx="7165" cy="6520"/>
          </a:xfrm>
        </p:grpSpPr>
        <p:grpSp>
          <p:nvGrpSpPr>
            <p:cNvPr id="18" name="组合 17"/>
            <p:cNvGrpSpPr/>
            <p:nvPr/>
          </p:nvGrpSpPr>
          <p:grpSpPr>
            <a:xfrm>
              <a:off x="13120" y="5718"/>
              <a:ext cx="3437" cy="4286"/>
              <a:chOff x="5508358" y="2421924"/>
              <a:chExt cx="2182316" cy="2721576"/>
            </a:xfrm>
          </p:grpSpPr>
          <p:sp>
            <p:nvSpPr>
              <p:cNvPr id="19" name="Freeform 112"/>
              <p:cNvSpPr/>
              <p:nvPr/>
            </p:nvSpPr>
            <p:spPr bwMode="auto">
              <a:xfrm flipH="1">
                <a:off x="5508358" y="2421924"/>
                <a:ext cx="2182316" cy="2721576"/>
              </a:xfrm>
              <a:custGeom>
                <a:avLst/>
                <a:gdLst>
                  <a:gd name="T0" fmla="*/ 219 w 219"/>
                  <a:gd name="T1" fmla="*/ 273 h 273"/>
                  <a:gd name="T2" fmla="*/ 0 w 219"/>
                  <a:gd name="T3" fmla="*/ 273 h 273"/>
                  <a:gd name="T4" fmla="*/ 51 w 219"/>
                  <a:gd name="T5" fmla="*/ 131 h 273"/>
                  <a:gd name="T6" fmla="*/ 31 w 219"/>
                  <a:gd name="T7" fmla="*/ 99 h 273"/>
                  <a:gd name="T8" fmla="*/ 92 w 219"/>
                  <a:gd name="T9" fmla="*/ 0 h 273"/>
                  <a:gd name="T10" fmla="*/ 132 w 219"/>
                  <a:gd name="T11" fmla="*/ 3 h 273"/>
                  <a:gd name="T12" fmla="*/ 193 w 219"/>
                  <a:gd name="T13" fmla="*/ 66 h 273"/>
                  <a:gd name="T14" fmla="*/ 193 w 219"/>
                  <a:gd name="T15" fmla="*/ 73 h 273"/>
                  <a:gd name="T16" fmla="*/ 195 w 219"/>
                  <a:gd name="T17" fmla="*/ 86 h 273"/>
                  <a:gd name="T18" fmla="*/ 211 w 219"/>
                  <a:gd name="T19" fmla="*/ 105 h 273"/>
                  <a:gd name="T20" fmla="*/ 207 w 219"/>
                  <a:gd name="T21" fmla="*/ 120 h 273"/>
                  <a:gd name="T22" fmla="*/ 200 w 219"/>
                  <a:gd name="T23" fmla="*/ 127 h 273"/>
                  <a:gd name="T24" fmla="*/ 201 w 219"/>
                  <a:gd name="T25" fmla="*/ 133 h 273"/>
                  <a:gd name="T26" fmla="*/ 200 w 219"/>
                  <a:gd name="T27" fmla="*/ 137 h 273"/>
                  <a:gd name="T28" fmla="*/ 197 w 219"/>
                  <a:gd name="T29" fmla="*/ 141 h 273"/>
                  <a:gd name="T30" fmla="*/ 197 w 219"/>
                  <a:gd name="T31" fmla="*/ 146 h 273"/>
                  <a:gd name="T32" fmla="*/ 196 w 219"/>
                  <a:gd name="T33" fmla="*/ 149 h 273"/>
                  <a:gd name="T34" fmla="*/ 192 w 219"/>
                  <a:gd name="T35" fmla="*/ 152 h 273"/>
                  <a:gd name="T36" fmla="*/ 191 w 219"/>
                  <a:gd name="T37" fmla="*/ 156 h 273"/>
                  <a:gd name="T38" fmla="*/ 178 w 219"/>
                  <a:gd name="T39" fmla="*/ 179 h 273"/>
                  <a:gd name="T40" fmla="*/ 154 w 219"/>
                  <a:gd name="T41" fmla="*/ 200 h 273"/>
                  <a:gd name="T42" fmla="*/ 219 w 219"/>
                  <a:gd name="T43"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 h="273">
                    <a:moveTo>
                      <a:pt x="219" y="273"/>
                    </a:moveTo>
                    <a:cubicBezTo>
                      <a:pt x="0" y="273"/>
                      <a:pt x="0" y="273"/>
                      <a:pt x="0" y="273"/>
                    </a:cubicBezTo>
                    <a:cubicBezTo>
                      <a:pt x="11" y="240"/>
                      <a:pt x="105" y="193"/>
                      <a:pt x="51" y="131"/>
                    </a:cubicBezTo>
                    <a:cubicBezTo>
                      <a:pt x="42" y="121"/>
                      <a:pt x="34" y="111"/>
                      <a:pt x="31" y="99"/>
                    </a:cubicBezTo>
                    <a:cubicBezTo>
                      <a:pt x="18" y="44"/>
                      <a:pt x="40" y="4"/>
                      <a:pt x="92" y="0"/>
                    </a:cubicBezTo>
                    <a:cubicBezTo>
                      <a:pt x="105" y="0"/>
                      <a:pt x="118" y="0"/>
                      <a:pt x="132" y="3"/>
                    </a:cubicBezTo>
                    <a:cubicBezTo>
                      <a:pt x="170" y="9"/>
                      <a:pt x="187" y="27"/>
                      <a:pt x="193" y="66"/>
                    </a:cubicBezTo>
                    <a:cubicBezTo>
                      <a:pt x="194" y="69"/>
                      <a:pt x="194" y="72"/>
                      <a:pt x="193" y="73"/>
                    </a:cubicBezTo>
                    <a:cubicBezTo>
                      <a:pt x="192" y="79"/>
                      <a:pt x="192" y="82"/>
                      <a:pt x="195" y="86"/>
                    </a:cubicBezTo>
                    <a:cubicBezTo>
                      <a:pt x="200" y="92"/>
                      <a:pt x="206" y="99"/>
                      <a:pt x="211" y="105"/>
                    </a:cubicBezTo>
                    <a:cubicBezTo>
                      <a:pt x="216" y="112"/>
                      <a:pt x="215" y="117"/>
                      <a:pt x="207" y="120"/>
                    </a:cubicBezTo>
                    <a:cubicBezTo>
                      <a:pt x="206" y="120"/>
                      <a:pt x="200" y="120"/>
                      <a:pt x="200" y="127"/>
                    </a:cubicBezTo>
                    <a:cubicBezTo>
                      <a:pt x="201" y="133"/>
                      <a:pt x="201" y="133"/>
                      <a:pt x="201" y="133"/>
                    </a:cubicBezTo>
                    <a:cubicBezTo>
                      <a:pt x="201" y="135"/>
                      <a:pt x="201" y="136"/>
                      <a:pt x="200" y="137"/>
                    </a:cubicBezTo>
                    <a:cubicBezTo>
                      <a:pt x="197" y="141"/>
                      <a:pt x="197" y="141"/>
                      <a:pt x="197" y="141"/>
                    </a:cubicBezTo>
                    <a:cubicBezTo>
                      <a:pt x="197" y="146"/>
                      <a:pt x="197" y="146"/>
                      <a:pt x="197" y="146"/>
                    </a:cubicBezTo>
                    <a:cubicBezTo>
                      <a:pt x="197" y="147"/>
                      <a:pt x="197" y="148"/>
                      <a:pt x="196" y="149"/>
                    </a:cubicBezTo>
                    <a:cubicBezTo>
                      <a:pt x="192" y="152"/>
                      <a:pt x="192" y="152"/>
                      <a:pt x="192" y="152"/>
                    </a:cubicBezTo>
                    <a:cubicBezTo>
                      <a:pt x="191" y="153"/>
                      <a:pt x="191" y="154"/>
                      <a:pt x="191" y="156"/>
                    </a:cubicBezTo>
                    <a:cubicBezTo>
                      <a:pt x="195" y="169"/>
                      <a:pt x="192" y="177"/>
                      <a:pt x="178" y="179"/>
                    </a:cubicBezTo>
                    <a:cubicBezTo>
                      <a:pt x="166" y="182"/>
                      <a:pt x="155" y="187"/>
                      <a:pt x="154" y="200"/>
                    </a:cubicBezTo>
                    <a:cubicBezTo>
                      <a:pt x="151" y="233"/>
                      <a:pt x="191" y="255"/>
                      <a:pt x="219" y="273"/>
                    </a:cubicBezTo>
                    <a:close/>
                  </a:path>
                </a:pathLst>
              </a:custGeom>
              <a:solidFill>
                <a:srgbClr val="404040"/>
              </a:solidFill>
              <a:ln>
                <a:noFill/>
              </a:ln>
            </p:spPr>
            <p:txBody>
              <a:bodyPr vert="horz" wrap="square" lIns="121942" tIns="60971" rIns="121942" bIns="60971" numCol="1" anchor="t" anchorCtr="0" compatLnSpc="1"/>
              <a:lstStyle/>
              <a:p>
                <a:endParaRPr lang="zh-CN" altLang="en-US" dirty="0"/>
              </a:p>
            </p:txBody>
          </p:sp>
          <p:grpSp>
            <p:nvGrpSpPr>
              <p:cNvPr id="43" name="组 42"/>
              <p:cNvGrpSpPr/>
              <p:nvPr/>
            </p:nvGrpSpPr>
            <p:grpSpPr>
              <a:xfrm>
                <a:off x="6467617" y="2698859"/>
                <a:ext cx="565203" cy="564075"/>
                <a:chOff x="6467617" y="2698859"/>
                <a:chExt cx="565203" cy="564075"/>
              </a:xfrm>
              <a:solidFill>
                <a:srgbClr val="E4A902"/>
              </a:solidFill>
            </p:grpSpPr>
            <p:sp>
              <p:nvSpPr>
                <p:cNvPr id="20" name="Freeform 15"/>
                <p:cNvSpPr/>
                <p:nvPr/>
              </p:nvSpPr>
              <p:spPr bwMode="auto">
                <a:xfrm>
                  <a:off x="6555789" y="2698859"/>
                  <a:ext cx="477031" cy="564075"/>
                </a:xfrm>
                <a:custGeom>
                  <a:avLst/>
                  <a:gdLst>
                    <a:gd name="T0" fmla="*/ 150 w 178"/>
                    <a:gd name="T1" fmla="*/ 0 h 211"/>
                    <a:gd name="T2" fmla="*/ 106 w 178"/>
                    <a:gd name="T3" fmla="*/ 0 h 211"/>
                    <a:gd name="T4" fmla="*/ 106 w 178"/>
                    <a:gd name="T5" fmla="*/ 14 h 211"/>
                    <a:gd name="T6" fmla="*/ 132 w 178"/>
                    <a:gd name="T7" fmla="*/ 14 h 211"/>
                    <a:gd name="T8" fmla="*/ 132 w 178"/>
                    <a:gd name="T9" fmla="*/ 33 h 211"/>
                    <a:gd name="T10" fmla="*/ 3 w 178"/>
                    <a:gd name="T11" fmla="*/ 33 h 211"/>
                    <a:gd name="T12" fmla="*/ 3 w 178"/>
                    <a:gd name="T13" fmla="*/ 33 h 211"/>
                    <a:gd name="T14" fmla="*/ 0 w 178"/>
                    <a:gd name="T15" fmla="*/ 33 h 211"/>
                    <a:gd name="T16" fmla="*/ 0 w 178"/>
                    <a:gd name="T17" fmla="*/ 79 h 211"/>
                    <a:gd name="T18" fmla="*/ 14 w 178"/>
                    <a:gd name="T19" fmla="*/ 79 h 211"/>
                    <a:gd name="T20" fmla="*/ 14 w 178"/>
                    <a:gd name="T21" fmla="*/ 47 h 211"/>
                    <a:gd name="T22" fmla="*/ 66 w 178"/>
                    <a:gd name="T23" fmla="*/ 47 h 211"/>
                    <a:gd name="T24" fmla="*/ 66 w 178"/>
                    <a:gd name="T25" fmla="*/ 131 h 211"/>
                    <a:gd name="T26" fmla="*/ 0 w 178"/>
                    <a:gd name="T27" fmla="*/ 131 h 211"/>
                    <a:gd name="T28" fmla="*/ 0 w 178"/>
                    <a:gd name="T29" fmla="*/ 145 h 211"/>
                    <a:gd name="T30" fmla="*/ 80 w 178"/>
                    <a:gd name="T31" fmla="*/ 145 h 211"/>
                    <a:gd name="T32" fmla="*/ 80 w 178"/>
                    <a:gd name="T33" fmla="*/ 47 h 211"/>
                    <a:gd name="T34" fmla="*/ 146 w 178"/>
                    <a:gd name="T35" fmla="*/ 47 h 211"/>
                    <a:gd name="T36" fmla="*/ 146 w 178"/>
                    <a:gd name="T37" fmla="*/ 14 h 211"/>
                    <a:gd name="T38" fmla="*/ 150 w 178"/>
                    <a:gd name="T39" fmla="*/ 14 h 211"/>
                    <a:gd name="T40" fmla="*/ 164 w 178"/>
                    <a:gd name="T41" fmla="*/ 28 h 211"/>
                    <a:gd name="T42" fmla="*/ 164 w 178"/>
                    <a:gd name="T43" fmla="*/ 98 h 211"/>
                    <a:gd name="T44" fmla="*/ 99 w 178"/>
                    <a:gd name="T45" fmla="*/ 98 h 211"/>
                    <a:gd name="T46" fmla="*/ 99 w 178"/>
                    <a:gd name="T47" fmla="*/ 99 h 211"/>
                    <a:gd name="T48" fmla="*/ 99 w 178"/>
                    <a:gd name="T49" fmla="*/ 99 h 211"/>
                    <a:gd name="T50" fmla="*/ 99 w 178"/>
                    <a:gd name="T51" fmla="*/ 164 h 211"/>
                    <a:gd name="T52" fmla="*/ 0 w 178"/>
                    <a:gd name="T53" fmla="*/ 164 h 211"/>
                    <a:gd name="T54" fmla="*/ 0 w 178"/>
                    <a:gd name="T55" fmla="*/ 178 h 211"/>
                    <a:gd name="T56" fmla="*/ 146 w 178"/>
                    <a:gd name="T57" fmla="*/ 178 h 211"/>
                    <a:gd name="T58" fmla="*/ 146 w 178"/>
                    <a:gd name="T59" fmla="*/ 131 h 211"/>
                    <a:gd name="T60" fmla="*/ 132 w 178"/>
                    <a:gd name="T61" fmla="*/ 131 h 211"/>
                    <a:gd name="T62" fmla="*/ 132 w 178"/>
                    <a:gd name="T63" fmla="*/ 164 h 211"/>
                    <a:gd name="T64" fmla="*/ 113 w 178"/>
                    <a:gd name="T65" fmla="*/ 164 h 211"/>
                    <a:gd name="T66" fmla="*/ 113 w 178"/>
                    <a:gd name="T67" fmla="*/ 112 h 211"/>
                    <a:gd name="T68" fmla="*/ 164 w 178"/>
                    <a:gd name="T69" fmla="*/ 112 h 211"/>
                    <a:gd name="T70" fmla="*/ 164 w 178"/>
                    <a:gd name="T71" fmla="*/ 183 h 211"/>
                    <a:gd name="T72" fmla="*/ 150 w 178"/>
                    <a:gd name="T73" fmla="*/ 197 h 211"/>
                    <a:gd name="T74" fmla="*/ 59 w 178"/>
                    <a:gd name="T75" fmla="*/ 197 h 211"/>
                    <a:gd name="T76" fmla="*/ 59 w 178"/>
                    <a:gd name="T77" fmla="*/ 211 h 211"/>
                    <a:gd name="T78" fmla="*/ 150 w 178"/>
                    <a:gd name="T79" fmla="*/ 211 h 211"/>
                    <a:gd name="T80" fmla="*/ 178 w 178"/>
                    <a:gd name="T81" fmla="*/ 183 h 211"/>
                    <a:gd name="T82" fmla="*/ 178 w 178"/>
                    <a:gd name="T83" fmla="*/ 28 h 211"/>
                    <a:gd name="T84" fmla="*/ 150 w 178"/>
                    <a:gd name="T8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211">
                      <a:moveTo>
                        <a:pt x="150" y="0"/>
                      </a:moveTo>
                      <a:cubicBezTo>
                        <a:pt x="106" y="0"/>
                        <a:pt x="106" y="0"/>
                        <a:pt x="106" y="0"/>
                      </a:cubicBezTo>
                      <a:cubicBezTo>
                        <a:pt x="106" y="14"/>
                        <a:pt x="106" y="14"/>
                        <a:pt x="106" y="14"/>
                      </a:cubicBezTo>
                      <a:cubicBezTo>
                        <a:pt x="132" y="14"/>
                        <a:pt x="132" y="14"/>
                        <a:pt x="132" y="14"/>
                      </a:cubicBezTo>
                      <a:cubicBezTo>
                        <a:pt x="132" y="33"/>
                        <a:pt x="132" y="33"/>
                        <a:pt x="132" y="33"/>
                      </a:cubicBezTo>
                      <a:cubicBezTo>
                        <a:pt x="3" y="33"/>
                        <a:pt x="3" y="33"/>
                        <a:pt x="3" y="33"/>
                      </a:cubicBezTo>
                      <a:cubicBezTo>
                        <a:pt x="3" y="33"/>
                        <a:pt x="3" y="33"/>
                        <a:pt x="3" y="33"/>
                      </a:cubicBezTo>
                      <a:cubicBezTo>
                        <a:pt x="0" y="33"/>
                        <a:pt x="0" y="33"/>
                        <a:pt x="0" y="33"/>
                      </a:cubicBezTo>
                      <a:cubicBezTo>
                        <a:pt x="0" y="79"/>
                        <a:pt x="0" y="79"/>
                        <a:pt x="0" y="79"/>
                      </a:cubicBezTo>
                      <a:cubicBezTo>
                        <a:pt x="14" y="79"/>
                        <a:pt x="14" y="79"/>
                        <a:pt x="14" y="79"/>
                      </a:cubicBezTo>
                      <a:cubicBezTo>
                        <a:pt x="14" y="47"/>
                        <a:pt x="14" y="47"/>
                        <a:pt x="14" y="47"/>
                      </a:cubicBezTo>
                      <a:cubicBezTo>
                        <a:pt x="66" y="47"/>
                        <a:pt x="66" y="47"/>
                        <a:pt x="66" y="47"/>
                      </a:cubicBezTo>
                      <a:cubicBezTo>
                        <a:pt x="66" y="131"/>
                        <a:pt x="66" y="131"/>
                        <a:pt x="66" y="131"/>
                      </a:cubicBezTo>
                      <a:cubicBezTo>
                        <a:pt x="0" y="131"/>
                        <a:pt x="0" y="131"/>
                        <a:pt x="0" y="131"/>
                      </a:cubicBezTo>
                      <a:cubicBezTo>
                        <a:pt x="0" y="145"/>
                        <a:pt x="0" y="145"/>
                        <a:pt x="0" y="145"/>
                      </a:cubicBezTo>
                      <a:cubicBezTo>
                        <a:pt x="80" y="145"/>
                        <a:pt x="80" y="145"/>
                        <a:pt x="80" y="145"/>
                      </a:cubicBezTo>
                      <a:cubicBezTo>
                        <a:pt x="80" y="47"/>
                        <a:pt x="80" y="47"/>
                        <a:pt x="80" y="47"/>
                      </a:cubicBezTo>
                      <a:cubicBezTo>
                        <a:pt x="146" y="47"/>
                        <a:pt x="146" y="47"/>
                        <a:pt x="146" y="47"/>
                      </a:cubicBezTo>
                      <a:cubicBezTo>
                        <a:pt x="146" y="14"/>
                        <a:pt x="146" y="14"/>
                        <a:pt x="146" y="14"/>
                      </a:cubicBezTo>
                      <a:cubicBezTo>
                        <a:pt x="150" y="14"/>
                        <a:pt x="150" y="14"/>
                        <a:pt x="150" y="14"/>
                      </a:cubicBezTo>
                      <a:cubicBezTo>
                        <a:pt x="158" y="14"/>
                        <a:pt x="164" y="20"/>
                        <a:pt x="164" y="28"/>
                      </a:cubicBezTo>
                      <a:cubicBezTo>
                        <a:pt x="164" y="98"/>
                        <a:pt x="164" y="98"/>
                        <a:pt x="164" y="98"/>
                      </a:cubicBezTo>
                      <a:cubicBezTo>
                        <a:pt x="99" y="98"/>
                        <a:pt x="99" y="98"/>
                        <a:pt x="99" y="98"/>
                      </a:cubicBezTo>
                      <a:cubicBezTo>
                        <a:pt x="99" y="99"/>
                        <a:pt x="99" y="99"/>
                        <a:pt x="99" y="99"/>
                      </a:cubicBezTo>
                      <a:cubicBezTo>
                        <a:pt x="99" y="99"/>
                        <a:pt x="99" y="99"/>
                        <a:pt x="99" y="99"/>
                      </a:cubicBezTo>
                      <a:cubicBezTo>
                        <a:pt x="99" y="164"/>
                        <a:pt x="99" y="164"/>
                        <a:pt x="99" y="164"/>
                      </a:cubicBezTo>
                      <a:cubicBezTo>
                        <a:pt x="0" y="164"/>
                        <a:pt x="0" y="164"/>
                        <a:pt x="0" y="164"/>
                      </a:cubicBezTo>
                      <a:cubicBezTo>
                        <a:pt x="0" y="178"/>
                        <a:pt x="0" y="178"/>
                        <a:pt x="0" y="178"/>
                      </a:cubicBezTo>
                      <a:cubicBezTo>
                        <a:pt x="146" y="178"/>
                        <a:pt x="146" y="178"/>
                        <a:pt x="146" y="178"/>
                      </a:cubicBezTo>
                      <a:cubicBezTo>
                        <a:pt x="146" y="131"/>
                        <a:pt x="146" y="131"/>
                        <a:pt x="146" y="131"/>
                      </a:cubicBezTo>
                      <a:cubicBezTo>
                        <a:pt x="132" y="131"/>
                        <a:pt x="132" y="131"/>
                        <a:pt x="132" y="131"/>
                      </a:cubicBezTo>
                      <a:cubicBezTo>
                        <a:pt x="132" y="164"/>
                        <a:pt x="132" y="164"/>
                        <a:pt x="132" y="164"/>
                      </a:cubicBezTo>
                      <a:cubicBezTo>
                        <a:pt x="113" y="164"/>
                        <a:pt x="113" y="164"/>
                        <a:pt x="113" y="164"/>
                      </a:cubicBezTo>
                      <a:cubicBezTo>
                        <a:pt x="113" y="112"/>
                        <a:pt x="113" y="112"/>
                        <a:pt x="113" y="112"/>
                      </a:cubicBezTo>
                      <a:cubicBezTo>
                        <a:pt x="164" y="112"/>
                        <a:pt x="164" y="112"/>
                        <a:pt x="164" y="112"/>
                      </a:cubicBezTo>
                      <a:cubicBezTo>
                        <a:pt x="164" y="183"/>
                        <a:pt x="164" y="183"/>
                        <a:pt x="164" y="183"/>
                      </a:cubicBezTo>
                      <a:cubicBezTo>
                        <a:pt x="164" y="191"/>
                        <a:pt x="158" y="197"/>
                        <a:pt x="150" y="197"/>
                      </a:cubicBezTo>
                      <a:cubicBezTo>
                        <a:pt x="59" y="197"/>
                        <a:pt x="59" y="197"/>
                        <a:pt x="59" y="197"/>
                      </a:cubicBezTo>
                      <a:cubicBezTo>
                        <a:pt x="59" y="211"/>
                        <a:pt x="59" y="211"/>
                        <a:pt x="59" y="211"/>
                      </a:cubicBezTo>
                      <a:cubicBezTo>
                        <a:pt x="150" y="211"/>
                        <a:pt x="150" y="211"/>
                        <a:pt x="150" y="211"/>
                      </a:cubicBezTo>
                      <a:cubicBezTo>
                        <a:pt x="166" y="211"/>
                        <a:pt x="178" y="198"/>
                        <a:pt x="178" y="183"/>
                      </a:cubicBezTo>
                      <a:cubicBezTo>
                        <a:pt x="178" y="28"/>
                        <a:pt x="178" y="28"/>
                        <a:pt x="178" y="28"/>
                      </a:cubicBezTo>
                      <a:cubicBezTo>
                        <a:pt x="178" y="13"/>
                        <a:pt x="166" y="0"/>
                        <a:pt x="150"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42" tIns="60971" rIns="121942" bIns="60971" numCol="1" anchor="t" anchorCtr="0" compatLnSpc="1"/>
                <a:lstStyle/>
                <a:p>
                  <a:endParaRPr lang="zh-CN" altLang="en-US" sz="3200"/>
                </a:p>
              </p:txBody>
            </p:sp>
            <p:sp>
              <p:nvSpPr>
                <p:cNvPr id="21" name="Rectangle 13"/>
                <p:cNvSpPr>
                  <a:spLocks noChangeArrowheads="1"/>
                </p:cNvSpPr>
                <p:nvPr/>
              </p:nvSpPr>
              <p:spPr bwMode="auto">
                <a:xfrm>
                  <a:off x="6818043" y="2875203"/>
                  <a:ext cx="128866" cy="37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42" tIns="60971" rIns="121942" bIns="60971" numCol="1" anchor="t" anchorCtr="0" compatLnSpc="1"/>
                <a:lstStyle/>
                <a:p>
                  <a:endParaRPr lang="zh-CN" altLang="en-US" sz="3200"/>
                </a:p>
              </p:txBody>
            </p:sp>
            <p:sp>
              <p:nvSpPr>
                <p:cNvPr id="22" name="Freeform 14"/>
                <p:cNvSpPr/>
                <p:nvPr/>
              </p:nvSpPr>
              <p:spPr bwMode="auto">
                <a:xfrm>
                  <a:off x="6467617" y="2698859"/>
                  <a:ext cx="318774" cy="564075"/>
                </a:xfrm>
                <a:custGeom>
                  <a:avLst/>
                  <a:gdLst>
                    <a:gd name="T0" fmla="*/ 14 w 119"/>
                    <a:gd name="T1" fmla="*/ 183 h 211"/>
                    <a:gd name="T2" fmla="*/ 14 w 119"/>
                    <a:gd name="T3" fmla="*/ 112 h 211"/>
                    <a:gd name="T4" fmla="*/ 80 w 119"/>
                    <a:gd name="T5" fmla="*/ 112 h 211"/>
                    <a:gd name="T6" fmla="*/ 80 w 119"/>
                    <a:gd name="T7" fmla="*/ 66 h 211"/>
                    <a:gd name="T8" fmla="*/ 66 w 119"/>
                    <a:gd name="T9" fmla="*/ 66 h 211"/>
                    <a:gd name="T10" fmla="*/ 66 w 119"/>
                    <a:gd name="T11" fmla="*/ 98 h 211"/>
                    <a:gd name="T12" fmla="*/ 14 w 119"/>
                    <a:gd name="T13" fmla="*/ 98 h 211"/>
                    <a:gd name="T14" fmla="*/ 14 w 119"/>
                    <a:gd name="T15" fmla="*/ 28 h 211"/>
                    <a:gd name="T16" fmla="*/ 28 w 119"/>
                    <a:gd name="T17" fmla="*/ 14 h 211"/>
                    <a:gd name="T18" fmla="*/ 119 w 119"/>
                    <a:gd name="T19" fmla="*/ 14 h 211"/>
                    <a:gd name="T20" fmla="*/ 119 w 119"/>
                    <a:gd name="T21" fmla="*/ 0 h 211"/>
                    <a:gd name="T22" fmla="*/ 28 w 119"/>
                    <a:gd name="T23" fmla="*/ 0 h 211"/>
                    <a:gd name="T24" fmla="*/ 0 w 119"/>
                    <a:gd name="T25" fmla="*/ 28 h 211"/>
                    <a:gd name="T26" fmla="*/ 0 w 119"/>
                    <a:gd name="T27" fmla="*/ 183 h 211"/>
                    <a:gd name="T28" fmla="*/ 28 w 119"/>
                    <a:gd name="T29" fmla="*/ 211 h 211"/>
                    <a:gd name="T30" fmla="*/ 72 w 119"/>
                    <a:gd name="T31" fmla="*/ 211 h 211"/>
                    <a:gd name="T32" fmla="*/ 72 w 119"/>
                    <a:gd name="T33" fmla="*/ 197 h 211"/>
                    <a:gd name="T34" fmla="*/ 28 w 119"/>
                    <a:gd name="T35" fmla="*/ 197 h 211"/>
                    <a:gd name="T36" fmla="*/ 14 w 119"/>
                    <a:gd name="T3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211">
                      <a:moveTo>
                        <a:pt x="14" y="183"/>
                      </a:moveTo>
                      <a:cubicBezTo>
                        <a:pt x="14" y="112"/>
                        <a:pt x="14" y="112"/>
                        <a:pt x="14" y="112"/>
                      </a:cubicBezTo>
                      <a:cubicBezTo>
                        <a:pt x="80" y="112"/>
                        <a:pt x="80" y="112"/>
                        <a:pt x="80" y="112"/>
                      </a:cubicBezTo>
                      <a:cubicBezTo>
                        <a:pt x="80" y="66"/>
                        <a:pt x="80" y="66"/>
                        <a:pt x="80" y="66"/>
                      </a:cubicBezTo>
                      <a:cubicBezTo>
                        <a:pt x="66" y="66"/>
                        <a:pt x="66" y="66"/>
                        <a:pt x="66" y="66"/>
                      </a:cubicBezTo>
                      <a:cubicBezTo>
                        <a:pt x="66" y="98"/>
                        <a:pt x="66" y="98"/>
                        <a:pt x="66" y="98"/>
                      </a:cubicBezTo>
                      <a:cubicBezTo>
                        <a:pt x="14" y="98"/>
                        <a:pt x="14" y="98"/>
                        <a:pt x="14" y="98"/>
                      </a:cubicBezTo>
                      <a:cubicBezTo>
                        <a:pt x="14" y="28"/>
                        <a:pt x="14" y="28"/>
                        <a:pt x="14" y="28"/>
                      </a:cubicBezTo>
                      <a:cubicBezTo>
                        <a:pt x="14" y="20"/>
                        <a:pt x="21" y="14"/>
                        <a:pt x="28" y="14"/>
                      </a:cubicBezTo>
                      <a:cubicBezTo>
                        <a:pt x="119" y="14"/>
                        <a:pt x="119" y="14"/>
                        <a:pt x="119" y="14"/>
                      </a:cubicBezTo>
                      <a:cubicBezTo>
                        <a:pt x="119" y="0"/>
                        <a:pt x="119" y="0"/>
                        <a:pt x="119" y="0"/>
                      </a:cubicBezTo>
                      <a:cubicBezTo>
                        <a:pt x="28" y="0"/>
                        <a:pt x="28" y="0"/>
                        <a:pt x="28" y="0"/>
                      </a:cubicBezTo>
                      <a:cubicBezTo>
                        <a:pt x="13" y="0"/>
                        <a:pt x="0" y="13"/>
                        <a:pt x="0" y="28"/>
                      </a:cubicBezTo>
                      <a:cubicBezTo>
                        <a:pt x="0" y="183"/>
                        <a:pt x="0" y="183"/>
                        <a:pt x="0" y="183"/>
                      </a:cubicBezTo>
                      <a:cubicBezTo>
                        <a:pt x="0" y="198"/>
                        <a:pt x="13" y="211"/>
                        <a:pt x="28" y="211"/>
                      </a:cubicBezTo>
                      <a:cubicBezTo>
                        <a:pt x="72" y="211"/>
                        <a:pt x="72" y="211"/>
                        <a:pt x="72" y="211"/>
                      </a:cubicBezTo>
                      <a:cubicBezTo>
                        <a:pt x="72" y="197"/>
                        <a:pt x="72" y="197"/>
                        <a:pt x="72" y="197"/>
                      </a:cubicBezTo>
                      <a:cubicBezTo>
                        <a:pt x="28" y="197"/>
                        <a:pt x="28" y="197"/>
                        <a:pt x="28" y="197"/>
                      </a:cubicBezTo>
                      <a:cubicBezTo>
                        <a:pt x="21" y="197"/>
                        <a:pt x="14" y="191"/>
                        <a:pt x="14" y="18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42" tIns="60971" rIns="121942" bIns="60971" numCol="1" anchor="t" anchorCtr="0" compatLnSpc="1"/>
                <a:lstStyle/>
                <a:p>
                  <a:endParaRPr lang="zh-CN" altLang="en-US" sz="3200"/>
                </a:p>
              </p:txBody>
            </p:sp>
          </p:grpSp>
        </p:grpSp>
        <p:sp>
          <p:nvSpPr>
            <p:cNvPr id="23" name="任意多边形 55"/>
            <p:cNvSpPr/>
            <p:nvPr/>
          </p:nvSpPr>
          <p:spPr>
            <a:xfrm rot="4450783">
              <a:off x="11157" y="7264"/>
              <a:ext cx="1811" cy="1979"/>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 name="任意多边形 56"/>
            <p:cNvSpPr/>
            <p:nvPr/>
          </p:nvSpPr>
          <p:spPr>
            <a:xfrm rot="13721046" flipH="1">
              <a:off x="16069" y="4093"/>
              <a:ext cx="1811" cy="1979"/>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8" name="任意多边形 58"/>
            <p:cNvSpPr/>
            <p:nvPr/>
          </p:nvSpPr>
          <p:spPr>
            <a:xfrm rot="8278260">
              <a:off x="11578" y="4549"/>
              <a:ext cx="1811" cy="1979"/>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noFill/>
            <a:ln w="28575">
              <a:solidFill>
                <a:srgbClr val="0070C0"/>
              </a:solidFill>
            </a:ln>
            <a:extLst>
              <a:ext uri="{909E8E84-426E-40DD-AFC4-6F175D3DCCD1}">
                <a14:hiddenFill xmlns:a14="http://schemas.microsoft.com/office/drawing/2010/main">
                  <a:solidFill>
                    <a:srgbClr val="0188A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0" name="任意多边形 66"/>
            <p:cNvSpPr/>
            <p:nvPr/>
          </p:nvSpPr>
          <p:spPr>
            <a:xfrm rot="10800000">
              <a:off x="13975" y="3484"/>
              <a:ext cx="1714" cy="1872"/>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67" name="TextBox 2"/>
            <p:cNvSpPr txBox="1"/>
            <p:nvPr/>
          </p:nvSpPr>
          <p:spPr>
            <a:xfrm rot="2700000">
              <a:off x="16342" y="4047"/>
              <a:ext cx="1519" cy="2273"/>
            </a:xfrm>
            <a:prstGeom prst="rect">
              <a:avLst/>
            </a:prstGeom>
            <a:noFill/>
          </p:spPr>
          <p:txBody>
            <a:bodyPr wrap="square" rtlCol="0">
              <a:spAutoFit/>
            </a:bodyPr>
            <a:lstStyle/>
            <a:p>
              <a:pPr algn="just">
                <a:lnSpc>
                  <a:spcPct val="100000"/>
                </a:lnSpc>
                <a:defRPr/>
              </a:pPr>
              <a:r>
                <a:rPr lang="en-US" altLang="zh-CN" sz="8000" b="1" dirty="0">
                  <a:solidFill>
                    <a:srgbClr val="0070C0"/>
                  </a:solidFill>
                  <a:latin typeface="微软雅黑" panose="020B0503020204020204" pitchFamily="34" charset="-122"/>
                  <a:ea typeface="微软雅黑" panose="020B0503020204020204" pitchFamily="34" charset="-122"/>
                </a:rPr>
                <a:t>?</a:t>
              </a:r>
              <a:endParaRPr lang="en-US" altLang="zh-CN" sz="8000" b="1" dirty="0">
                <a:solidFill>
                  <a:srgbClr val="0070C0"/>
                </a:solidFill>
                <a:latin typeface="微软雅黑" panose="020B0503020204020204" pitchFamily="34" charset="-122"/>
                <a:ea typeface="微软雅黑" panose="020B0503020204020204" pitchFamily="34" charset="-122"/>
              </a:endParaRPr>
            </a:p>
          </p:txBody>
        </p:sp>
        <p:sp>
          <p:nvSpPr>
            <p:cNvPr id="74" name="Freeform 14"/>
            <p:cNvSpPr>
              <a:spLocks noChangeAspect="1" noEditPoints="1"/>
            </p:cNvSpPr>
            <p:nvPr/>
          </p:nvSpPr>
          <p:spPr bwMode="auto">
            <a:xfrm rot="18900000">
              <a:off x="12060" y="5016"/>
              <a:ext cx="850" cy="981"/>
            </a:xfrm>
            <a:custGeom>
              <a:avLst/>
              <a:gdLst>
                <a:gd name="T0" fmla="*/ 83 w 131"/>
                <a:gd name="T1" fmla="*/ 130 h 151"/>
                <a:gd name="T2" fmla="*/ 86 w 131"/>
                <a:gd name="T3" fmla="*/ 136 h 151"/>
                <a:gd name="T4" fmla="*/ 48 w 131"/>
                <a:gd name="T5" fmla="*/ 138 h 151"/>
                <a:gd name="T6" fmla="*/ 45 w 131"/>
                <a:gd name="T7" fmla="*/ 132 h 151"/>
                <a:gd name="T8" fmla="*/ 48 w 131"/>
                <a:gd name="T9" fmla="*/ 130 h 151"/>
                <a:gd name="T10" fmla="*/ 78 w 131"/>
                <a:gd name="T11" fmla="*/ 147 h 151"/>
                <a:gd name="T12" fmla="*/ 57 w 131"/>
                <a:gd name="T13" fmla="*/ 151 h 151"/>
                <a:gd name="T14" fmla="*/ 52 w 131"/>
                <a:gd name="T15" fmla="*/ 143 h 151"/>
                <a:gd name="T16" fmla="*/ 65 w 131"/>
                <a:gd name="T17" fmla="*/ 34 h 151"/>
                <a:gd name="T18" fmla="*/ 82 w 131"/>
                <a:gd name="T19" fmla="*/ 125 h 151"/>
                <a:gd name="T20" fmla="*/ 31 w 131"/>
                <a:gd name="T21" fmla="*/ 68 h 151"/>
                <a:gd name="T22" fmla="*/ 65 w 131"/>
                <a:gd name="T23" fmla="*/ 34 h 151"/>
                <a:gd name="T24" fmla="*/ 72 w 131"/>
                <a:gd name="T25" fmla="*/ 41 h 151"/>
                <a:gd name="T26" fmla="*/ 79 w 131"/>
                <a:gd name="T27" fmla="*/ 45 h 151"/>
                <a:gd name="T28" fmla="*/ 71 w 131"/>
                <a:gd name="T29" fmla="*/ 43 h 151"/>
                <a:gd name="T30" fmla="*/ 50 w 131"/>
                <a:gd name="T31" fmla="*/ 53 h 151"/>
                <a:gd name="T32" fmla="*/ 42 w 131"/>
                <a:gd name="T33" fmla="*/ 68 h 151"/>
                <a:gd name="T34" fmla="*/ 40 w 131"/>
                <a:gd name="T35" fmla="*/ 81 h 151"/>
                <a:gd name="T36" fmla="*/ 38 w 131"/>
                <a:gd name="T37" fmla="*/ 74 h 151"/>
                <a:gd name="T38" fmla="*/ 38 w 131"/>
                <a:gd name="T39" fmla="*/ 60 h 151"/>
                <a:gd name="T40" fmla="*/ 47 w 131"/>
                <a:gd name="T41" fmla="*/ 47 h 151"/>
                <a:gd name="T42" fmla="*/ 65 w 131"/>
                <a:gd name="T43" fmla="*/ 40 h 151"/>
                <a:gd name="T44" fmla="*/ 70 w 131"/>
                <a:gd name="T45" fmla="*/ 40 h 151"/>
                <a:gd name="T46" fmla="*/ 70 w 131"/>
                <a:gd name="T47" fmla="*/ 0 h 151"/>
                <a:gd name="T48" fmla="*/ 66 w 131"/>
                <a:gd name="T49" fmla="*/ 23 h 151"/>
                <a:gd name="T50" fmla="*/ 62 w 131"/>
                <a:gd name="T51" fmla="*/ 0 h 151"/>
                <a:gd name="T52" fmla="*/ 115 w 131"/>
                <a:gd name="T53" fmla="*/ 22 h 151"/>
                <a:gd name="T54" fmla="*/ 93 w 131"/>
                <a:gd name="T55" fmla="*/ 32 h 151"/>
                <a:gd name="T56" fmla="*/ 34 w 131"/>
                <a:gd name="T57" fmla="*/ 102 h 151"/>
                <a:gd name="T58" fmla="*/ 17 w 131"/>
                <a:gd name="T59" fmla="*/ 108 h 151"/>
                <a:gd name="T60" fmla="*/ 34 w 131"/>
                <a:gd name="T61" fmla="*/ 102 h 151"/>
                <a:gd name="T62" fmla="*/ 22 w 131"/>
                <a:gd name="T63" fmla="*/ 16 h 151"/>
                <a:gd name="T64" fmla="*/ 32 w 131"/>
                <a:gd name="T65" fmla="*/ 37 h 151"/>
                <a:gd name="T66" fmla="*/ 22 w 131"/>
                <a:gd name="T67" fmla="*/ 16 h 151"/>
                <a:gd name="T68" fmla="*/ 109 w 131"/>
                <a:gd name="T69" fmla="*/ 114 h 151"/>
                <a:gd name="T70" fmla="*/ 102 w 131"/>
                <a:gd name="T71" fmla="*/ 96 h 151"/>
                <a:gd name="T72" fmla="*/ 97 w 131"/>
                <a:gd name="T73" fmla="*/ 102 h 151"/>
                <a:gd name="T74" fmla="*/ 131 w 131"/>
                <a:gd name="T75" fmla="*/ 69 h 151"/>
                <a:gd name="T76" fmla="*/ 112 w 131"/>
                <a:gd name="T77" fmla="*/ 68 h 151"/>
                <a:gd name="T78" fmla="*/ 131 w 131"/>
                <a:gd name="T79" fmla="*/ 61 h 151"/>
                <a:gd name="T80" fmla="*/ 0 w 131"/>
                <a:gd name="T81" fmla="*/ 69 h 151"/>
                <a:gd name="T82" fmla="*/ 20 w 131"/>
                <a:gd name="T83" fmla="*/ 61 h 151"/>
                <a:gd name="T84" fmla="*/ 20 w 131"/>
                <a:gd name="T85" fmla="*/ 6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 h="151">
                  <a:moveTo>
                    <a:pt x="48" y="130"/>
                  </a:moveTo>
                  <a:cubicBezTo>
                    <a:pt x="83" y="130"/>
                    <a:pt x="83" y="130"/>
                    <a:pt x="83" y="130"/>
                  </a:cubicBezTo>
                  <a:cubicBezTo>
                    <a:pt x="84" y="130"/>
                    <a:pt x="86" y="131"/>
                    <a:pt x="86" y="132"/>
                  </a:cubicBezTo>
                  <a:cubicBezTo>
                    <a:pt x="86" y="136"/>
                    <a:pt x="86" y="136"/>
                    <a:pt x="86" y="136"/>
                  </a:cubicBezTo>
                  <a:cubicBezTo>
                    <a:pt x="86" y="137"/>
                    <a:pt x="84" y="138"/>
                    <a:pt x="83" y="138"/>
                  </a:cubicBezTo>
                  <a:cubicBezTo>
                    <a:pt x="48" y="138"/>
                    <a:pt x="48" y="138"/>
                    <a:pt x="48" y="138"/>
                  </a:cubicBezTo>
                  <a:cubicBezTo>
                    <a:pt x="46" y="138"/>
                    <a:pt x="45" y="137"/>
                    <a:pt x="45" y="136"/>
                  </a:cubicBezTo>
                  <a:cubicBezTo>
                    <a:pt x="45" y="132"/>
                    <a:pt x="45" y="132"/>
                    <a:pt x="45" y="132"/>
                  </a:cubicBezTo>
                  <a:cubicBezTo>
                    <a:pt x="45" y="131"/>
                    <a:pt x="46" y="130"/>
                    <a:pt x="48" y="130"/>
                  </a:cubicBezTo>
                  <a:cubicBezTo>
                    <a:pt x="48" y="130"/>
                    <a:pt x="48" y="130"/>
                    <a:pt x="48" y="130"/>
                  </a:cubicBezTo>
                  <a:close/>
                  <a:moveTo>
                    <a:pt x="78" y="143"/>
                  </a:moveTo>
                  <a:cubicBezTo>
                    <a:pt x="78" y="147"/>
                    <a:pt x="78" y="147"/>
                    <a:pt x="78" y="147"/>
                  </a:cubicBezTo>
                  <a:cubicBezTo>
                    <a:pt x="78" y="149"/>
                    <a:pt x="76" y="151"/>
                    <a:pt x="74" y="151"/>
                  </a:cubicBezTo>
                  <a:cubicBezTo>
                    <a:pt x="57" y="151"/>
                    <a:pt x="57" y="151"/>
                    <a:pt x="57" y="151"/>
                  </a:cubicBezTo>
                  <a:cubicBezTo>
                    <a:pt x="54" y="151"/>
                    <a:pt x="52" y="149"/>
                    <a:pt x="52" y="147"/>
                  </a:cubicBezTo>
                  <a:cubicBezTo>
                    <a:pt x="52" y="143"/>
                    <a:pt x="52" y="143"/>
                    <a:pt x="52" y="143"/>
                  </a:cubicBezTo>
                  <a:cubicBezTo>
                    <a:pt x="78" y="143"/>
                    <a:pt x="78" y="143"/>
                    <a:pt x="78" y="143"/>
                  </a:cubicBezTo>
                  <a:close/>
                  <a:moveTo>
                    <a:pt x="65" y="34"/>
                  </a:moveTo>
                  <a:cubicBezTo>
                    <a:pt x="84" y="34"/>
                    <a:pt x="99" y="49"/>
                    <a:pt x="99" y="68"/>
                  </a:cubicBezTo>
                  <a:cubicBezTo>
                    <a:pt x="99" y="89"/>
                    <a:pt x="82" y="94"/>
                    <a:pt x="82" y="125"/>
                  </a:cubicBezTo>
                  <a:cubicBezTo>
                    <a:pt x="49" y="125"/>
                    <a:pt x="49" y="125"/>
                    <a:pt x="49" y="125"/>
                  </a:cubicBezTo>
                  <a:cubicBezTo>
                    <a:pt x="49" y="94"/>
                    <a:pt x="31" y="89"/>
                    <a:pt x="31" y="68"/>
                  </a:cubicBezTo>
                  <a:cubicBezTo>
                    <a:pt x="31" y="49"/>
                    <a:pt x="47" y="34"/>
                    <a:pt x="65" y="34"/>
                  </a:cubicBezTo>
                  <a:cubicBezTo>
                    <a:pt x="65" y="34"/>
                    <a:pt x="65" y="34"/>
                    <a:pt x="65" y="34"/>
                  </a:cubicBezTo>
                  <a:close/>
                  <a:moveTo>
                    <a:pt x="70" y="40"/>
                  </a:moveTo>
                  <a:cubicBezTo>
                    <a:pt x="72" y="41"/>
                    <a:pt x="72" y="41"/>
                    <a:pt x="72" y="41"/>
                  </a:cubicBezTo>
                  <a:cubicBezTo>
                    <a:pt x="76" y="42"/>
                    <a:pt x="80" y="44"/>
                    <a:pt x="83" y="46"/>
                  </a:cubicBezTo>
                  <a:cubicBezTo>
                    <a:pt x="82" y="46"/>
                    <a:pt x="80" y="45"/>
                    <a:pt x="79" y="45"/>
                  </a:cubicBezTo>
                  <a:cubicBezTo>
                    <a:pt x="76" y="44"/>
                    <a:pt x="76" y="44"/>
                    <a:pt x="76" y="44"/>
                  </a:cubicBezTo>
                  <a:cubicBezTo>
                    <a:pt x="74" y="44"/>
                    <a:pt x="73" y="44"/>
                    <a:pt x="71" y="43"/>
                  </a:cubicBezTo>
                  <a:cubicBezTo>
                    <a:pt x="69" y="44"/>
                    <a:pt x="66" y="44"/>
                    <a:pt x="64" y="45"/>
                  </a:cubicBezTo>
                  <a:cubicBezTo>
                    <a:pt x="59" y="46"/>
                    <a:pt x="54" y="49"/>
                    <a:pt x="50" y="53"/>
                  </a:cubicBezTo>
                  <a:cubicBezTo>
                    <a:pt x="49" y="55"/>
                    <a:pt x="49" y="55"/>
                    <a:pt x="49" y="55"/>
                  </a:cubicBezTo>
                  <a:cubicBezTo>
                    <a:pt x="45" y="59"/>
                    <a:pt x="43" y="63"/>
                    <a:pt x="42" y="68"/>
                  </a:cubicBezTo>
                  <a:cubicBezTo>
                    <a:pt x="41" y="72"/>
                    <a:pt x="41" y="72"/>
                    <a:pt x="41" y="72"/>
                  </a:cubicBezTo>
                  <a:cubicBezTo>
                    <a:pt x="40" y="75"/>
                    <a:pt x="40" y="78"/>
                    <a:pt x="40" y="81"/>
                  </a:cubicBezTo>
                  <a:cubicBezTo>
                    <a:pt x="40" y="80"/>
                    <a:pt x="39" y="78"/>
                    <a:pt x="38" y="77"/>
                  </a:cubicBezTo>
                  <a:cubicBezTo>
                    <a:pt x="38" y="74"/>
                    <a:pt x="38" y="74"/>
                    <a:pt x="38" y="74"/>
                  </a:cubicBezTo>
                  <a:cubicBezTo>
                    <a:pt x="37" y="70"/>
                    <a:pt x="37" y="66"/>
                    <a:pt x="38" y="62"/>
                  </a:cubicBezTo>
                  <a:cubicBezTo>
                    <a:pt x="38" y="60"/>
                    <a:pt x="38" y="60"/>
                    <a:pt x="38" y="60"/>
                  </a:cubicBezTo>
                  <a:cubicBezTo>
                    <a:pt x="40" y="56"/>
                    <a:pt x="42" y="53"/>
                    <a:pt x="45" y="49"/>
                  </a:cubicBezTo>
                  <a:cubicBezTo>
                    <a:pt x="47" y="47"/>
                    <a:pt x="47" y="47"/>
                    <a:pt x="47" y="47"/>
                  </a:cubicBezTo>
                  <a:cubicBezTo>
                    <a:pt x="50" y="44"/>
                    <a:pt x="54" y="42"/>
                    <a:pt x="58" y="41"/>
                  </a:cubicBezTo>
                  <a:cubicBezTo>
                    <a:pt x="61" y="40"/>
                    <a:pt x="63" y="40"/>
                    <a:pt x="65" y="40"/>
                  </a:cubicBezTo>
                  <a:cubicBezTo>
                    <a:pt x="67" y="40"/>
                    <a:pt x="68" y="40"/>
                    <a:pt x="70" y="40"/>
                  </a:cubicBezTo>
                  <a:cubicBezTo>
                    <a:pt x="70" y="40"/>
                    <a:pt x="70" y="40"/>
                    <a:pt x="70" y="40"/>
                  </a:cubicBezTo>
                  <a:close/>
                  <a:moveTo>
                    <a:pt x="62" y="0"/>
                  </a:moveTo>
                  <a:cubicBezTo>
                    <a:pt x="70" y="0"/>
                    <a:pt x="70" y="0"/>
                    <a:pt x="70" y="0"/>
                  </a:cubicBezTo>
                  <a:cubicBezTo>
                    <a:pt x="70" y="23"/>
                    <a:pt x="70" y="23"/>
                    <a:pt x="70" y="23"/>
                  </a:cubicBezTo>
                  <a:cubicBezTo>
                    <a:pt x="68" y="23"/>
                    <a:pt x="67" y="23"/>
                    <a:pt x="66" y="23"/>
                  </a:cubicBezTo>
                  <a:cubicBezTo>
                    <a:pt x="64" y="23"/>
                    <a:pt x="63" y="23"/>
                    <a:pt x="62" y="23"/>
                  </a:cubicBezTo>
                  <a:cubicBezTo>
                    <a:pt x="62" y="0"/>
                    <a:pt x="62" y="0"/>
                    <a:pt x="62" y="0"/>
                  </a:cubicBezTo>
                  <a:close/>
                  <a:moveTo>
                    <a:pt x="109" y="16"/>
                  </a:moveTo>
                  <a:cubicBezTo>
                    <a:pt x="115" y="22"/>
                    <a:pt x="115" y="22"/>
                    <a:pt x="115" y="22"/>
                  </a:cubicBezTo>
                  <a:cubicBezTo>
                    <a:pt x="99" y="37"/>
                    <a:pt x="99" y="37"/>
                    <a:pt x="99" y="37"/>
                  </a:cubicBezTo>
                  <a:cubicBezTo>
                    <a:pt x="97" y="35"/>
                    <a:pt x="95" y="33"/>
                    <a:pt x="93" y="32"/>
                  </a:cubicBezTo>
                  <a:cubicBezTo>
                    <a:pt x="109" y="16"/>
                    <a:pt x="109" y="16"/>
                    <a:pt x="109" y="16"/>
                  </a:cubicBezTo>
                  <a:close/>
                  <a:moveTo>
                    <a:pt x="34" y="102"/>
                  </a:moveTo>
                  <a:cubicBezTo>
                    <a:pt x="22" y="114"/>
                    <a:pt x="22" y="114"/>
                    <a:pt x="22" y="114"/>
                  </a:cubicBezTo>
                  <a:cubicBezTo>
                    <a:pt x="17" y="108"/>
                    <a:pt x="17" y="108"/>
                    <a:pt x="17" y="108"/>
                  </a:cubicBezTo>
                  <a:cubicBezTo>
                    <a:pt x="29" y="96"/>
                    <a:pt x="29" y="96"/>
                    <a:pt x="29" y="96"/>
                  </a:cubicBezTo>
                  <a:cubicBezTo>
                    <a:pt x="31" y="98"/>
                    <a:pt x="32" y="100"/>
                    <a:pt x="34" y="102"/>
                  </a:cubicBezTo>
                  <a:cubicBezTo>
                    <a:pt x="34" y="102"/>
                    <a:pt x="34" y="102"/>
                    <a:pt x="34" y="102"/>
                  </a:cubicBezTo>
                  <a:close/>
                  <a:moveTo>
                    <a:pt x="22" y="16"/>
                  </a:moveTo>
                  <a:cubicBezTo>
                    <a:pt x="17" y="22"/>
                    <a:pt x="17" y="22"/>
                    <a:pt x="17" y="22"/>
                  </a:cubicBezTo>
                  <a:cubicBezTo>
                    <a:pt x="32" y="37"/>
                    <a:pt x="32" y="37"/>
                    <a:pt x="32" y="37"/>
                  </a:cubicBezTo>
                  <a:cubicBezTo>
                    <a:pt x="34" y="35"/>
                    <a:pt x="36" y="33"/>
                    <a:pt x="38" y="32"/>
                  </a:cubicBezTo>
                  <a:cubicBezTo>
                    <a:pt x="22" y="16"/>
                    <a:pt x="22" y="16"/>
                    <a:pt x="22" y="16"/>
                  </a:cubicBezTo>
                  <a:close/>
                  <a:moveTo>
                    <a:pt x="97" y="102"/>
                  </a:moveTo>
                  <a:cubicBezTo>
                    <a:pt x="109" y="114"/>
                    <a:pt x="109" y="114"/>
                    <a:pt x="109" y="114"/>
                  </a:cubicBezTo>
                  <a:cubicBezTo>
                    <a:pt x="115" y="108"/>
                    <a:pt x="115" y="108"/>
                    <a:pt x="115" y="108"/>
                  </a:cubicBezTo>
                  <a:cubicBezTo>
                    <a:pt x="102" y="96"/>
                    <a:pt x="102" y="96"/>
                    <a:pt x="102" y="96"/>
                  </a:cubicBezTo>
                  <a:cubicBezTo>
                    <a:pt x="101" y="98"/>
                    <a:pt x="99" y="100"/>
                    <a:pt x="97" y="102"/>
                  </a:cubicBezTo>
                  <a:cubicBezTo>
                    <a:pt x="97" y="102"/>
                    <a:pt x="97" y="102"/>
                    <a:pt x="97" y="102"/>
                  </a:cubicBezTo>
                  <a:close/>
                  <a:moveTo>
                    <a:pt x="131" y="61"/>
                  </a:moveTo>
                  <a:cubicBezTo>
                    <a:pt x="131" y="69"/>
                    <a:pt x="131" y="69"/>
                    <a:pt x="131" y="69"/>
                  </a:cubicBezTo>
                  <a:cubicBezTo>
                    <a:pt x="112" y="69"/>
                    <a:pt x="112" y="69"/>
                    <a:pt x="112" y="69"/>
                  </a:cubicBezTo>
                  <a:cubicBezTo>
                    <a:pt x="112" y="69"/>
                    <a:pt x="112" y="68"/>
                    <a:pt x="112" y="68"/>
                  </a:cubicBezTo>
                  <a:cubicBezTo>
                    <a:pt x="112" y="66"/>
                    <a:pt x="111" y="63"/>
                    <a:pt x="111" y="61"/>
                  </a:cubicBezTo>
                  <a:cubicBezTo>
                    <a:pt x="131" y="61"/>
                    <a:pt x="131" y="61"/>
                    <a:pt x="131" y="61"/>
                  </a:cubicBezTo>
                  <a:close/>
                  <a:moveTo>
                    <a:pt x="20" y="69"/>
                  </a:moveTo>
                  <a:cubicBezTo>
                    <a:pt x="0" y="69"/>
                    <a:pt x="0" y="69"/>
                    <a:pt x="0" y="69"/>
                  </a:cubicBezTo>
                  <a:cubicBezTo>
                    <a:pt x="0" y="61"/>
                    <a:pt x="0" y="61"/>
                    <a:pt x="0" y="61"/>
                  </a:cubicBezTo>
                  <a:cubicBezTo>
                    <a:pt x="20" y="61"/>
                    <a:pt x="20" y="61"/>
                    <a:pt x="20" y="61"/>
                  </a:cubicBezTo>
                  <a:cubicBezTo>
                    <a:pt x="20" y="63"/>
                    <a:pt x="20" y="66"/>
                    <a:pt x="20" y="68"/>
                  </a:cubicBezTo>
                  <a:cubicBezTo>
                    <a:pt x="20" y="68"/>
                    <a:pt x="20" y="69"/>
                    <a:pt x="20" y="69"/>
                  </a:cubicBezTo>
                  <a:cubicBezTo>
                    <a:pt x="20" y="69"/>
                    <a:pt x="20" y="69"/>
                    <a:pt x="20" y="69"/>
                  </a:cubicBezTo>
                  <a:close/>
                </a:path>
              </a:pathLst>
            </a:custGeom>
            <a:solidFill>
              <a:srgbClr val="0070C0"/>
            </a:solidFill>
            <a:ln>
              <a:noFill/>
            </a:ln>
          </p:spPr>
          <p:txBody>
            <a:bodyPr vert="horz" wrap="square" lIns="121942" tIns="60971" rIns="121942" bIns="60971" numCol="1" anchor="t" anchorCtr="0" compatLnSpc="1"/>
            <a:lstStyle/>
            <a:p>
              <a:endParaRPr lang="zh-CN" altLang="en-US" sz="3200"/>
            </a:p>
          </p:txBody>
        </p:sp>
        <p:grpSp>
          <p:nvGrpSpPr>
            <p:cNvPr id="4122" name="Group 44"/>
            <p:cNvGrpSpPr/>
            <p:nvPr/>
          </p:nvGrpSpPr>
          <p:grpSpPr bwMode="auto">
            <a:xfrm>
              <a:off x="14365" y="3851"/>
              <a:ext cx="920" cy="893"/>
              <a:chOff x="0" y="0"/>
              <a:chExt cx="1730" cy="1680"/>
            </a:xfrm>
            <a:solidFill>
              <a:schemeClr val="bg1"/>
            </a:solidFill>
          </p:grpSpPr>
          <p:sp>
            <p:nvSpPr>
              <p:cNvPr id="4124" name="Freeform 45"/>
              <p:cNvSpPr>
                <a:spLocks noChangeArrowheads="1"/>
              </p:cNvSpPr>
              <p:nvPr/>
            </p:nvSpPr>
            <p:spPr bwMode="auto">
              <a:xfrm>
                <a:off x="0" y="0"/>
                <a:ext cx="1521" cy="1336"/>
              </a:xfrm>
              <a:custGeom>
                <a:avLst/>
                <a:gdLst>
                  <a:gd name="T0" fmla="*/ 9368 w 327"/>
                  <a:gd name="T1" fmla="*/ 498 h 287"/>
                  <a:gd name="T2" fmla="*/ 12377 w 327"/>
                  <a:gd name="T3" fmla="*/ 410 h 287"/>
                  <a:gd name="T4" fmla="*/ 20229 w 327"/>
                  <a:gd name="T5" fmla="*/ 3729 h 287"/>
                  <a:gd name="T6" fmla="*/ 22545 w 327"/>
                  <a:gd name="T7" fmla="*/ 3943 h 287"/>
                  <a:gd name="T8" fmla="*/ 30094 w 327"/>
                  <a:gd name="T9" fmla="*/ 1103 h 287"/>
                  <a:gd name="T10" fmla="*/ 32192 w 327"/>
                  <a:gd name="T11" fmla="*/ 912 h 287"/>
                  <a:gd name="T12" fmla="*/ 32713 w 327"/>
                  <a:gd name="T13" fmla="*/ 2923 h 287"/>
                  <a:gd name="T14" fmla="*/ 32713 w 327"/>
                  <a:gd name="T15" fmla="*/ 13411 h 287"/>
                  <a:gd name="T16" fmla="*/ 29880 w 327"/>
                  <a:gd name="T17" fmla="*/ 10488 h 287"/>
                  <a:gd name="T18" fmla="*/ 29792 w 327"/>
                  <a:gd name="T19" fmla="*/ 4441 h 287"/>
                  <a:gd name="T20" fmla="*/ 21527 w 327"/>
                  <a:gd name="T21" fmla="*/ 7257 h 287"/>
                  <a:gd name="T22" fmla="*/ 10968 w 327"/>
                  <a:gd name="T23" fmla="*/ 2923 h 287"/>
                  <a:gd name="T24" fmla="*/ 2726 w 327"/>
                  <a:gd name="T25" fmla="*/ 6759 h 287"/>
                  <a:gd name="T26" fmla="*/ 2726 w 327"/>
                  <a:gd name="T27" fmla="*/ 25114 h 287"/>
                  <a:gd name="T28" fmla="*/ 9456 w 327"/>
                  <a:gd name="T29" fmla="*/ 22079 h 287"/>
                  <a:gd name="T30" fmla="*/ 10559 w 327"/>
                  <a:gd name="T31" fmla="*/ 24918 h 287"/>
                  <a:gd name="T32" fmla="*/ 2316 w 327"/>
                  <a:gd name="T33" fmla="*/ 28540 h 287"/>
                  <a:gd name="T34" fmla="*/ 195 w 327"/>
                  <a:gd name="T35" fmla="*/ 28754 h 287"/>
                  <a:gd name="T36" fmla="*/ 195 w 327"/>
                  <a:gd name="T37" fmla="*/ 4636 h 287"/>
                  <a:gd name="T38" fmla="*/ 9368 w 327"/>
                  <a:gd name="T39" fmla="*/ 498 h 2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7"/>
                  <a:gd name="T61" fmla="*/ 0 h 287"/>
                  <a:gd name="T62" fmla="*/ 327 w 327"/>
                  <a:gd name="T63" fmla="*/ 287 h 2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7" h="287">
                    <a:moveTo>
                      <a:pt x="93" y="5"/>
                    </a:moveTo>
                    <a:cubicBezTo>
                      <a:pt x="102" y="0"/>
                      <a:pt x="113" y="0"/>
                      <a:pt x="123" y="4"/>
                    </a:cubicBezTo>
                    <a:cubicBezTo>
                      <a:pt x="149" y="15"/>
                      <a:pt x="175" y="25"/>
                      <a:pt x="201" y="37"/>
                    </a:cubicBezTo>
                    <a:cubicBezTo>
                      <a:pt x="208" y="41"/>
                      <a:pt x="216" y="42"/>
                      <a:pt x="224" y="39"/>
                    </a:cubicBezTo>
                    <a:cubicBezTo>
                      <a:pt x="249" y="30"/>
                      <a:pt x="274" y="20"/>
                      <a:pt x="299" y="11"/>
                    </a:cubicBezTo>
                    <a:cubicBezTo>
                      <a:pt x="305" y="8"/>
                      <a:pt x="313" y="7"/>
                      <a:pt x="320" y="9"/>
                    </a:cubicBezTo>
                    <a:cubicBezTo>
                      <a:pt x="327" y="13"/>
                      <a:pt x="325" y="22"/>
                      <a:pt x="325" y="29"/>
                    </a:cubicBezTo>
                    <a:cubicBezTo>
                      <a:pt x="325" y="64"/>
                      <a:pt x="326" y="99"/>
                      <a:pt x="325" y="133"/>
                    </a:cubicBezTo>
                    <a:cubicBezTo>
                      <a:pt x="316" y="123"/>
                      <a:pt x="307" y="113"/>
                      <a:pt x="297" y="104"/>
                    </a:cubicBezTo>
                    <a:cubicBezTo>
                      <a:pt x="296" y="84"/>
                      <a:pt x="297" y="64"/>
                      <a:pt x="296" y="44"/>
                    </a:cubicBezTo>
                    <a:cubicBezTo>
                      <a:pt x="268" y="50"/>
                      <a:pt x="242" y="66"/>
                      <a:pt x="214" y="72"/>
                    </a:cubicBezTo>
                    <a:cubicBezTo>
                      <a:pt x="178" y="61"/>
                      <a:pt x="144" y="43"/>
                      <a:pt x="109" y="29"/>
                    </a:cubicBezTo>
                    <a:cubicBezTo>
                      <a:pt x="98" y="34"/>
                      <a:pt x="44" y="59"/>
                      <a:pt x="27" y="67"/>
                    </a:cubicBezTo>
                    <a:cubicBezTo>
                      <a:pt x="26" y="81"/>
                      <a:pt x="25" y="203"/>
                      <a:pt x="27" y="249"/>
                    </a:cubicBezTo>
                    <a:cubicBezTo>
                      <a:pt x="50" y="241"/>
                      <a:pt x="72" y="229"/>
                      <a:pt x="94" y="219"/>
                    </a:cubicBezTo>
                    <a:cubicBezTo>
                      <a:pt x="101" y="227"/>
                      <a:pt x="103" y="237"/>
                      <a:pt x="105" y="247"/>
                    </a:cubicBezTo>
                    <a:cubicBezTo>
                      <a:pt x="77" y="258"/>
                      <a:pt x="51" y="272"/>
                      <a:pt x="23" y="283"/>
                    </a:cubicBezTo>
                    <a:cubicBezTo>
                      <a:pt x="16" y="287"/>
                      <a:pt x="9" y="285"/>
                      <a:pt x="2" y="285"/>
                    </a:cubicBezTo>
                    <a:cubicBezTo>
                      <a:pt x="1" y="235"/>
                      <a:pt x="0" y="77"/>
                      <a:pt x="2" y="46"/>
                    </a:cubicBezTo>
                    <a:cubicBezTo>
                      <a:pt x="32" y="32"/>
                      <a:pt x="63" y="19"/>
                      <a:pt x="93" y="5"/>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lIns="91456" tIns="45728" rIns="91456" bIns="45728"/>
              <a:lstStyle/>
              <a:p>
                <a:endParaRPr lang="zh-CN" altLang="en-US" sz="3200">
                  <a:ea typeface="微软雅黑" panose="020B0503020204020204" pitchFamily="34" charset="-122"/>
                </a:endParaRPr>
              </a:p>
            </p:txBody>
          </p:sp>
          <p:sp>
            <p:nvSpPr>
              <p:cNvPr id="4125" name="Freeform 46"/>
              <p:cNvSpPr>
                <a:spLocks noEditPoints="1" noChangeArrowheads="1"/>
              </p:cNvSpPr>
              <p:nvPr/>
            </p:nvSpPr>
            <p:spPr bwMode="auto">
              <a:xfrm>
                <a:off x="498" y="461"/>
                <a:ext cx="1232" cy="1219"/>
              </a:xfrm>
              <a:custGeom>
                <a:avLst/>
                <a:gdLst>
                  <a:gd name="T0" fmla="*/ 1297 w 265"/>
                  <a:gd name="T1" fmla="*/ 11883 h 262"/>
                  <a:gd name="T2" fmla="*/ 9856 w 265"/>
                  <a:gd name="T3" fmla="*/ 195 h 262"/>
                  <a:gd name="T4" fmla="*/ 16774 w 265"/>
                  <a:gd name="T5" fmla="*/ 2122 h 262"/>
                  <a:gd name="T6" fmla="*/ 19907 w 265"/>
                  <a:gd name="T7" fmla="*/ 5844 h 262"/>
                  <a:gd name="T8" fmla="*/ 20707 w 265"/>
                  <a:gd name="T9" fmla="*/ 11083 h 262"/>
                  <a:gd name="T10" fmla="*/ 18480 w 265"/>
                  <a:gd name="T11" fmla="*/ 16819 h 262"/>
                  <a:gd name="T12" fmla="*/ 21613 w 265"/>
                  <a:gd name="T13" fmla="*/ 18229 h 262"/>
                  <a:gd name="T14" fmla="*/ 25635 w 265"/>
                  <a:gd name="T15" fmla="*/ 22165 h 262"/>
                  <a:gd name="T16" fmla="*/ 22501 w 265"/>
                  <a:gd name="T17" fmla="*/ 25371 h 262"/>
                  <a:gd name="T18" fmla="*/ 17787 w 265"/>
                  <a:gd name="T19" fmla="*/ 21258 h 262"/>
                  <a:gd name="T20" fmla="*/ 16165 w 265"/>
                  <a:gd name="T21" fmla="*/ 18420 h 262"/>
                  <a:gd name="T22" fmla="*/ 9033 w 265"/>
                  <a:gd name="T23" fmla="*/ 19634 h 262"/>
                  <a:gd name="T24" fmla="*/ 1297 w 265"/>
                  <a:gd name="T25" fmla="*/ 11883 h 262"/>
                  <a:gd name="T26" fmla="*/ 10051 w 265"/>
                  <a:gd name="T27" fmla="*/ 3615 h 262"/>
                  <a:gd name="T28" fmla="*/ 5016 w 265"/>
                  <a:gd name="T29" fmla="*/ 7449 h 262"/>
                  <a:gd name="T30" fmla="*/ 8233 w 265"/>
                  <a:gd name="T31" fmla="*/ 15912 h 262"/>
                  <a:gd name="T32" fmla="*/ 17183 w 265"/>
                  <a:gd name="T33" fmla="*/ 11581 h 262"/>
                  <a:gd name="T34" fmla="*/ 10051 w 265"/>
                  <a:gd name="T35" fmla="*/ 3615 h 2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5"/>
                  <a:gd name="T55" fmla="*/ 0 h 262"/>
                  <a:gd name="T56" fmla="*/ 265 w 265"/>
                  <a:gd name="T57" fmla="*/ 262 h 2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5" h="262">
                    <a:moveTo>
                      <a:pt x="13" y="118"/>
                    </a:moveTo>
                    <a:cubicBezTo>
                      <a:pt x="0" y="64"/>
                      <a:pt x="44" y="7"/>
                      <a:pt x="98" y="2"/>
                    </a:cubicBezTo>
                    <a:cubicBezTo>
                      <a:pt x="120" y="0"/>
                      <a:pt x="150" y="7"/>
                      <a:pt x="167" y="21"/>
                    </a:cubicBezTo>
                    <a:cubicBezTo>
                      <a:pt x="180" y="30"/>
                      <a:pt x="190" y="44"/>
                      <a:pt x="198" y="58"/>
                    </a:cubicBezTo>
                    <a:cubicBezTo>
                      <a:pt x="205" y="72"/>
                      <a:pt x="207" y="95"/>
                      <a:pt x="206" y="110"/>
                    </a:cubicBezTo>
                    <a:cubicBezTo>
                      <a:pt x="205" y="131"/>
                      <a:pt x="192" y="148"/>
                      <a:pt x="184" y="167"/>
                    </a:cubicBezTo>
                    <a:cubicBezTo>
                      <a:pt x="195" y="170"/>
                      <a:pt x="207" y="172"/>
                      <a:pt x="215" y="181"/>
                    </a:cubicBezTo>
                    <a:cubicBezTo>
                      <a:pt x="228" y="195"/>
                      <a:pt x="246" y="204"/>
                      <a:pt x="255" y="220"/>
                    </a:cubicBezTo>
                    <a:cubicBezTo>
                      <a:pt x="265" y="239"/>
                      <a:pt x="242" y="262"/>
                      <a:pt x="224" y="252"/>
                    </a:cubicBezTo>
                    <a:cubicBezTo>
                      <a:pt x="207" y="240"/>
                      <a:pt x="192" y="225"/>
                      <a:pt x="177" y="211"/>
                    </a:cubicBezTo>
                    <a:cubicBezTo>
                      <a:pt x="168" y="204"/>
                      <a:pt x="172" y="189"/>
                      <a:pt x="161" y="183"/>
                    </a:cubicBezTo>
                    <a:cubicBezTo>
                      <a:pt x="139" y="193"/>
                      <a:pt x="114" y="202"/>
                      <a:pt x="90" y="195"/>
                    </a:cubicBezTo>
                    <a:cubicBezTo>
                      <a:pt x="51" y="188"/>
                      <a:pt x="20" y="156"/>
                      <a:pt x="13" y="118"/>
                    </a:cubicBezTo>
                    <a:close/>
                    <a:moveTo>
                      <a:pt x="100" y="36"/>
                    </a:moveTo>
                    <a:cubicBezTo>
                      <a:pt x="78" y="40"/>
                      <a:pt x="59" y="54"/>
                      <a:pt x="50" y="74"/>
                    </a:cubicBezTo>
                    <a:cubicBezTo>
                      <a:pt x="38" y="105"/>
                      <a:pt x="50" y="145"/>
                      <a:pt x="82" y="158"/>
                    </a:cubicBezTo>
                    <a:cubicBezTo>
                      <a:pt x="117" y="175"/>
                      <a:pt x="163" y="153"/>
                      <a:pt x="171" y="115"/>
                    </a:cubicBezTo>
                    <a:cubicBezTo>
                      <a:pt x="184" y="73"/>
                      <a:pt x="142" y="28"/>
                      <a:pt x="100" y="36"/>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lIns="91456" tIns="45728" rIns="91456" bIns="45728"/>
              <a:lstStyle/>
              <a:p>
                <a:endParaRPr lang="zh-CN" altLang="en-US" sz="3200">
                  <a:ea typeface="微软雅黑" panose="020B0503020204020204" pitchFamily="34" charset="-122"/>
                </a:endParaRPr>
              </a:p>
            </p:txBody>
          </p:sp>
          <p:sp>
            <p:nvSpPr>
              <p:cNvPr id="4126" name="Freeform 47"/>
              <p:cNvSpPr>
                <a:spLocks noChangeArrowheads="1"/>
              </p:cNvSpPr>
              <p:nvPr/>
            </p:nvSpPr>
            <p:spPr bwMode="auto">
              <a:xfrm>
                <a:off x="749" y="894"/>
                <a:ext cx="279" cy="297"/>
              </a:xfrm>
              <a:custGeom>
                <a:avLst/>
                <a:gdLst>
                  <a:gd name="T0" fmla="*/ 0 w 60"/>
                  <a:gd name="T1" fmla="*/ 988 h 64"/>
                  <a:gd name="T2" fmla="*/ 1902 w 60"/>
                  <a:gd name="T3" fmla="*/ 107 h 64"/>
                  <a:gd name="T4" fmla="*/ 3116 w 60"/>
                  <a:gd name="T5" fmla="*/ 2692 h 64"/>
                  <a:gd name="T6" fmla="*/ 5924 w 60"/>
                  <a:gd name="T7" fmla="*/ 4200 h 64"/>
                  <a:gd name="T8" fmla="*/ 6031 w 60"/>
                  <a:gd name="T9" fmla="*/ 5792 h 64"/>
                  <a:gd name="T10" fmla="*/ 0 w 60"/>
                  <a:gd name="T11" fmla="*/ 988 h 64"/>
                  <a:gd name="T12" fmla="*/ 0 60000 65536"/>
                  <a:gd name="T13" fmla="*/ 0 60000 65536"/>
                  <a:gd name="T14" fmla="*/ 0 60000 65536"/>
                  <a:gd name="T15" fmla="*/ 0 60000 65536"/>
                  <a:gd name="T16" fmla="*/ 0 60000 65536"/>
                  <a:gd name="T17" fmla="*/ 0 60000 65536"/>
                  <a:gd name="T18" fmla="*/ 0 w 60"/>
                  <a:gd name="T19" fmla="*/ 0 h 64"/>
                  <a:gd name="T20" fmla="*/ 60 w 60"/>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0" h="64">
                    <a:moveTo>
                      <a:pt x="0" y="10"/>
                    </a:moveTo>
                    <a:cubicBezTo>
                      <a:pt x="1" y="0"/>
                      <a:pt x="12" y="0"/>
                      <a:pt x="19" y="1"/>
                    </a:cubicBezTo>
                    <a:cubicBezTo>
                      <a:pt x="21" y="10"/>
                      <a:pt x="24" y="20"/>
                      <a:pt x="31" y="27"/>
                    </a:cubicBezTo>
                    <a:cubicBezTo>
                      <a:pt x="38" y="35"/>
                      <a:pt x="49" y="38"/>
                      <a:pt x="59" y="42"/>
                    </a:cubicBezTo>
                    <a:cubicBezTo>
                      <a:pt x="60" y="47"/>
                      <a:pt x="60" y="52"/>
                      <a:pt x="60" y="58"/>
                    </a:cubicBezTo>
                    <a:cubicBezTo>
                      <a:pt x="31" y="64"/>
                      <a:pt x="4" y="38"/>
                      <a:pt x="0" y="1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lIns="91456" tIns="45728" rIns="91456" bIns="45728"/>
              <a:lstStyle/>
              <a:p>
                <a:endParaRPr lang="zh-CN" altLang="en-US" sz="3200">
                  <a:ea typeface="微软雅黑" panose="020B0503020204020204" pitchFamily="34" charset="-122"/>
                </a:endParaRPr>
              </a:p>
            </p:txBody>
          </p:sp>
        </p:grpSp>
        <p:sp>
          <p:nvSpPr>
            <p:cNvPr id="72" name="Freeform 101"/>
            <p:cNvSpPr>
              <a:spLocks noEditPoints="1"/>
            </p:cNvSpPr>
            <p:nvPr/>
          </p:nvSpPr>
          <p:spPr bwMode="auto">
            <a:xfrm>
              <a:off x="11441" y="7985"/>
              <a:ext cx="964" cy="639"/>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rgbClr val="0070C0"/>
            </a:solidFill>
            <a:ln w="9525">
              <a:noFill/>
              <a:round/>
            </a:ln>
          </p:spPr>
          <p:txBody>
            <a:bodyPr vert="horz" wrap="square" lIns="216786" tIns="108393" rIns="216786" bIns="108393" numCol="1" anchor="t" anchorCtr="0" compatLnSpc="1"/>
            <a:lstStyle/>
            <a:p>
              <a:endParaRPr lang="en-US" sz="6320"/>
            </a:p>
          </p:txBody>
        </p:sp>
      </p:grpSp>
      <p:sp>
        <p:nvSpPr>
          <p:cNvPr id="24" name="矩形 23"/>
          <p:cNvSpPr/>
          <p:nvPr/>
        </p:nvSpPr>
        <p:spPr>
          <a:xfrm>
            <a:off x="2352828" y="1698887"/>
            <a:ext cx="5088562" cy="730885"/>
          </a:xfrm>
          <a:prstGeom prst="rect">
            <a:avLst/>
          </a:prstGeom>
        </p:spPr>
        <p:txBody>
          <a:bodyPr wrap="square">
            <a:spAutoFit/>
          </a:bodyPr>
          <a:lstStyle/>
          <a:p>
            <a:pPr algn="just">
              <a:lnSpc>
                <a:spcPct val="130000"/>
              </a:lnSpc>
              <a:defRPr/>
            </a:pP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责任制考核、过程中奖罚严格按照公司制度执行，确保有据可依。</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2352828" y="2803832"/>
            <a:ext cx="5088562" cy="730885"/>
          </a:xfrm>
          <a:prstGeom prst="rect">
            <a:avLst/>
          </a:prstGeom>
        </p:spPr>
        <p:txBody>
          <a:bodyPr wrap="square">
            <a:spAutoFit/>
          </a:bodyPr>
          <a:lstStyle/>
          <a:p>
            <a:pPr algn="just">
              <a:lnSpc>
                <a:spcPct val="130000"/>
              </a:lnSpc>
              <a:defRPr/>
            </a:pP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减少</a:t>
            </a:r>
            <a:r>
              <a:rPr lang="en-US" altLang="zh-CN" sz="1600" dirty="0">
                <a:solidFill>
                  <a:srgbClr val="404040"/>
                </a:solidFill>
                <a:latin typeface="微软雅黑" panose="020B0503020204020204" pitchFamily="34" charset="-122"/>
                <a:ea typeface="微软雅黑" panose="020B0503020204020204" pitchFamily="34" charset="-122"/>
                <a:sym typeface="Gill Sans" charset="0"/>
              </a:rPr>
              <a:t>“</a:t>
            </a: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线上</a:t>
            </a:r>
            <a:r>
              <a:rPr lang="en-US" altLang="zh-CN" sz="1600" dirty="0">
                <a:solidFill>
                  <a:srgbClr val="404040"/>
                </a:solidFill>
                <a:latin typeface="微软雅黑" panose="020B0503020204020204" pitchFamily="34" charset="-122"/>
                <a:ea typeface="微软雅黑" panose="020B0503020204020204" pitchFamily="34" charset="-122"/>
                <a:sym typeface="Gill Sans" charset="0"/>
              </a:rPr>
              <a:t>+</a:t>
            </a: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线下</a:t>
            </a:r>
            <a:r>
              <a:rPr lang="en-US" altLang="zh-CN" sz="1600" dirty="0">
                <a:solidFill>
                  <a:srgbClr val="404040"/>
                </a:solidFill>
                <a:latin typeface="微软雅黑" panose="020B0503020204020204" pitchFamily="34" charset="-122"/>
                <a:ea typeface="微软雅黑" panose="020B0503020204020204" pitchFamily="34" charset="-122"/>
                <a:sym typeface="Gill Sans" charset="0"/>
              </a:rPr>
              <a:t>”</a:t>
            </a: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重复性报表，简化使用流程，进而减轻工作量。</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2352828" y="4063059"/>
            <a:ext cx="5088562" cy="1050925"/>
          </a:xfrm>
          <a:prstGeom prst="rect">
            <a:avLst/>
          </a:prstGeom>
        </p:spPr>
        <p:txBody>
          <a:bodyPr wrap="square">
            <a:spAutoFit/>
          </a:bodyPr>
          <a:lstStyle/>
          <a:p>
            <a:pPr algn="just">
              <a:lnSpc>
                <a:spcPct val="130000"/>
              </a:lnSpc>
              <a:defRPr/>
            </a:pP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做好前期策划工作，提前考量各种因素以及各种情况下的应对措施，要做到事前把控，事中重视，事后查漏补缺，才可保证动态管理的及时性。</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2352828" y="5421364"/>
            <a:ext cx="5088562" cy="1050925"/>
          </a:xfrm>
          <a:prstGeom prst="rect">
            <a:avLst/>
          </a:prstGeom>
        </p:spPr>
        <p:txBody>
          <a:bodyPr wrap="square">
            <a:spAutoFit/>
          </a:bodyPr>
          <a:lstStyle/>
          <a:p>
            <a:pPr algn="just">
              <a:lnSpc>
                <a:spcPct val="130000"/>
              </a:lnSpc>
              <a:defRPr/>
            </a:pPr>
            <a:r>
              <a:rPr lang="zh-CN" altLang="en-US" sz="1600" dirty="0">
                <a:solidFill>
                  <a:srgbClr val="404040"/>
                </a:solidFill>
                <a:latin typeface="微软雅黑" panose="020B0503020204020204" pitchFamily="34" charset="-122"/>
                <a:ea typeface="微软雅黑" panose="020B0503020204020204" pitchFamily="34" charset="-122"/>
                <a:sym typeface="Gill Sans" charset="0"/>
              </a:rPr>
              <a:t>双体系教育培训应结合建筑施工行业实际，可与三级安全教育、安全生产责任制教育、事故警示教育、应急救援知识培训等结合，组织形式多样化的教育。</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7" name="文本框 2"/>
          <p:cNvSpPr txBox="1"/>
          <p:nvPr/>
        </p:nvSpPr>
        <p:spPr>
          <a:xfrm>
            <a:off x="-44" y="21430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双重预防体系策划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317" y="213995"/>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39953" name="圆角矩形 2"/>
          <p:cNvSpPr>
            <a:spLocks noChangeArrowheads="1"/>
          </p:cNvSpPr>
          <p:nvPr/>
        </p:nvSpPr>
        <p:spPr bwMode="auto">
          <a:xfrm>
            <a:off x="2611279" y="882185"/>
            <a:ext cx="5871369" cy="648483"/>
          </a:xfrm>
          <a:prstGeom prst="roundRect">
            <a:avLst>
              <a:gd name="adj" fmla="val 16667"/>
            </a:avLst>
          </a:prstGeom>
          <a:solidFill>
            <a:srgbClr val="CCFFFF"/>
          </a:solidFill>
          <a:ln w="9525" algn="ctr">
            <a:solidFill>
              <a:srgbClr val="FF0000"/>
            </a:solidFill>
            <a:round/>
          </a:ln>
        </p:spPr>
        <p:txBody>
          <a:bodyPr anchor="ctr"/>
          <a:p>
            <a:pPr algn="ctr">
              <a:buFont typeface="Arial" panose="020B0604020202020204" pitchFamily="34" charset="0"/>
              <a:buNone/>
            </a:pPr>
            <a:r>
              <a:rPr lang="zh-CN" altLang="en-US" sz="2800" u="none" dirty="0" smtClean="0">
                <a:solidFill>
                  <a:schemeClr val="tx1"/>
                </a:solidFill>
                <a:latin typeface="华文新魏" panose="02010800040101010101" pitchFamily="2" charset="-122"/>
                <a:ea typeface="华文新魏" panose="02010800040101010101" pitchFamily="2" charset="-122"/>
                <a:cs typeface="方正小标宋_GBK" panose="02000000000000000000" charset="-122"/>
              </a:rPr>
              <a:t>双重预防体系建设</a:t>
            </a:r>
            <a:r>
              <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rPr>
              <a:t>如何构建？</a:t>
            </a:r>
            <a:endParaRPr lang="zh-CN" altLang="en-US" sz="2800" u="none" dirty="0" smtClean="0">
              <a:solidFill>
                <a:srgbClr val="FF0000"/>
              </a:solidFill>
              <a:latin typeface="华文新魏" panose="02010800040101010101" pitchFamily="2" charset="-122"/>
              <a:ea typeface="华文新魏" panose="02010800040101010101" pitchFamily="2" charset="-122"/>
              <a:cs typeface="方正小标宋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edge">
                                      <p:cBhvr>
                                        <p:cTn id="14" dur="2000"/>
                                        <p:tgtEl>
                                          <p:spTgt spid="11"/>
                                        </p:tgtEl>
                                      </p:cBhvr>
                                    </p:animEffect>
                                  </p:childTnLst>
                                </p:cTn>
                              </p:par>
                              <p:par>
                                <p:cTn id="15" presetID="2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edge">
                                      <p:cBhvr>
                                        <p:cTn id="17" dur="2000"/>
                                        <p:tgtEl>
                                          <p:spTgt spid="12"/>
                                        </p:tgtEl>
                                      </p:cBhvr>
                                    </p:animEffect>
                                  </p:childTnLst>
                                </p:cTn>
                              </p:par>
                              <p:par>
                                <p:cTn id="18" presetID="2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2000"/>
                                        <p:tgtEl>
                                          <p:spTgt spid="7"/>
                                        </p:tgtEl>
                                      </p:cBhvr>
                                    </p:animEffect>
                                  </p:childTnLst>
                                </p:cTn>
                              </p:par>
                              <p:par>
                                <p:cTn id="21" presetID="2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edge">
                                      <p:cBhvr>
                                        <p:cTn id="23" dur="20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行为安全策划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3</a:t>
            </a:r>
            <a:endParaRPr lang="en-US" altLang="zh-CN" sz="2800" b="1">
              <a:solidFill>
                <a:schemeClr val="bg1"/>
              </a:solidFill>
              <a:latin typeface="微软雅黑" panose="020B0503020204020204" pitchFamily="34" charset="-122"/>
              <a:ea typeface="微软雅黑" panose="020B0503020204020204" pitchFamily="34" charset="-122"/>
            </a:endParaRPr>
          </a:p>
        </p:txBody>
      </p:sp>
      <p:pic>
        <p:nvPicPr>
          <p:cNvPr id="14" name="Picture 1" descr="C:\Users\liuwei\AppData\Roaming\Tencent\Users\279383926\QQ\WinTemp\RichOle\)A@XD)2JDNS3Y7}9NBRJ~HL.png"/>
          <p:cNvPicPr>
            <a:picLocks noChangeAspect="1" noChangeArrowheads="1"/>
          </p:cNvPicPr>
          <p:nvPr/>
        </p:nvPicPr>
        <p:blipFill>
          <a:blip r:embed="rId1" cstate="print"/>
          <a:srcRect/>
          <a:stretch>
            <a:fillRect/>
          </a:stretch>
        </p:blipFill>
        <p:spPr bwMode="auto">
          <a:xfrm>
            <a:off x="4375785" y="934720"/>
            <a:ext cx="5490210" cy="1342390"/>
          </a:xfrm>
          <a:prstGeom prst="rect">
            <a:avLst/>
          </a:prstGeom>
          <a:ln>
            <a:noFill/>
          </a:ln>
          <a:effectLst>
            <a:outerShdw blurRad="292100" dist="139700" dir="2700000" algn="tl" rotWithShape="0">
              <a:srgbClr val="333333">
                <a:alpha val="65000"/>
              </a:srgbClr>
            </a:outerShdw>
          </a:effectLst>
        </p:spPr>
      </p:pic>
      <p:grpSp>
        <p:nvGrpSpPr>
          <p:cNvPr id="2" name="组合 1"/>
          <p:cNvGrpSpPr/>
          <p:nvPr/>
        </p:nvGrpSpPr>
        <p:grpSpPr>
          <a:xfrm>
            <a:off x="1879600" y="2417445"/>
            <a:ext cx="8581390" cy="3313430"/>
            <a:chOff x="2960" y="3807"/>
            <a:chExt cx="13514" cy="5218"/>
          </a:xfrm>
        </p:grpSpPr>
        <p:pic>
          <p:nvPicPr>
            <p:cNvPr id="15" name="Picture 2" descr="C:\Users\liuwei\AppData\Roaming\Tencent\Users\279383926\QQ\WinTemp\RichOle\H87(OKJ7CX4G(XE{U4TG`~V.png"/>
            <p:cNvPicPr>
              <a:picLocks noChangeAspect="1" noChangeArrowheads="1"/>
            </p:cNvPicPr>
            <p:nvPr/>
          </p:nvPicPr>
          <p:blipFill>
            <a:blip r:embed="rId2" cstate="print"/>
            <a:srcRect/>
            <a:stretch>
              <a:fillRect/>
            </a:stretch>
          </p:blipFill>
          <p:spPr bwMode="auto">
            <a:xfrm>
              <a:off x="7829" y="3807"/>
              <a:ext cx="4107" cy="5218"/>
            </a:xfrm>
            <a:prstGeom prst="rect">
              <a:avLst/>
            </a:prstGeom>
            <a:ln>
              <a:noFill/>
            </a:ln>
            <a:effectLst>
              <a:outerShdw blurRad="292100" dist="139700" dir="2700000" algn="tl" rotWithShape="0">
                <a:srgbClr val="333333">
                  <a:alpha val="65000"/>
                </a:srgbClr>
              </a:outerShdw>
            </a:effectLst>
          </p:spPr>
        </p:pic>
        <p:pic>
          <p:nvPicPr>
            <p:cNvPr id="16" name="Picture 3" descr="C:\Users\liuwei\AppData\Roaming\Tencent\Users\279383926\QQ\WinTemp\RichOle\QY3O_R@I6QUN{B9WO$93CN7.png"/>
            <p:cNvPicPr>
              <a:picLocks noChangeAspect="1" noChangeArrowheads="1"/>
            </p:cNvPicPr>
            <p:nvPr/>
          </p:nvPicPr>
          <p:blipFill>
            <a:blip r:embed="rId3" cstate="print"/>
            <a:srcRect/>
            <a:stretch>
              <a:fillRect/>
            </a:stretch>
          </p:blipFill>
          <p:spPr bwMode="auto">
            <a:xfrm>
              <a:off x="12514" y="3808"/>
              <a:ext cx="3960" cy="5217"/>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4"/>
            <a:srcRect/>
            <a:stretch>
              <a:fillRect/>
            </a:stretch>
          </p:blipFill>
          <p:spPr>
            <a:xfrm>
              <a:off x="2960" y="3808"/>
              <a:ext cx="4261" cy="5217"/>
            </a:xfrm>
            <a:prstGeom prst="rect">
              <a:avLst/>
            </a:prstGeom>
            <a:ln>
              <a:solidFill>
                <a:schemeClr val="bg1"/>
              </a:solidFill>
            </a:ln>
            <a:effectLst>
              <a:outerShdw blurRad="50800" dist="38100" algn="l" rotWithShape="0">
                <a:prstClr val="black">
                  <a:alpha val="40000"/>
                </a:prstClr>
              </a:outerShdw>
            </a:effectLst>
          </p:spPr>
        </p:pic>
      </p:grpSp>
      <p:sp>
        <p:nvSpPr>
          <p:cNvPr id="13" name="六边形 12"/>
          <p:cNvSpPr/>
          <p:nvPr/>
        </p:nvSpPr>
        <p:spPr>
          <a:xfrm>
            <a:off x="295245" y="847711"/>
            <a:ext cx="1714512" cy="1428760"/>
          </a:xfrm>
          <a:prstGeom prst="hexagon">
            <a:avLst/>
          </a:prstGeom>
          <a:solidFill>
            <a:srgbClr val="99CCFF"/>
          </a:solidFill>
          <a:ln>
            <a:solidFill>
              <a:srgbClr val="00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smtClean="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rPr>
              <a:t>转方式</a:t>
            </a:r>
            <a:endParaRPr lang="en-US" altLang="zh-CN" sz="2400" dirty="0" smtClean="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endParaRPr>
          </a:p>
          <a:p>
            <a:pPr algn="ctr"/>
            <a:r>
              <a:rPr lang="zh-CN" altLang="en-US" sz="2400" dirty="0" smtClean="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rPr>
              <a:t>促安全</a:t>
            </a:r>
            <a:endParaRPr lang="zh-CN" altLang="en-US" sz="2400"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Tree>
  </p:cSld>
  <p:clrMapOvr>
    <a:masterClrMapping/>
  </p:clrMapOvr>
  <p:transition spd="slow" advTm="0">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11" y="181284"/>
            <a:ext cx="6905352" cy="521970"/>
          </a:xfrm>
          <a:prstGeom prst="rect">
            <a:avLst/>
          </a:prstGeom>
          <a:noFill/>
          <a:ln>
            <a:noFill/>
          </a:ln>
        </p:spPr>
        <p:txBody>
          <a:bodyPr wrap="square">
            <a:spAutoFit/>
          </a:bodyPr>
          <a:lstStyle/>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行为安全策划</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3</a:t>
            </a:r>
            <a:endParaRPr lang="en-US" altLang="zh-CN" sz="2800" b="1">
              <a:solidFill>
                <a:schemeClr val="bg1"/>
              </a:solidFill>
              <a:latin typeface="微软雅黑" panose="020B0503020204020204" pitchFamily="34" charset="-122"/>
              <a:ea typeface="微软雅黑" panose="020B0503020204020204" pitchFamily="34" charset="-122"/>
            </a:endParaRPr>
          </a:p>
        </p:txBody>
      </p:sp>
      <p:pic>
        <p:nvPicPr>
          <p:cNvPr id="14" name="Picture 1" descr="C:\Users\liuwei\AppData\Roaming\Tencent\Users\279383926\QQ\WinTemp\RichOle\)A@XD)2JDNS3Y7}9NBRJ~HL.png"/>
          <p:cNvPicPr>
            <a:picLocks noChangeAspect="1" noChangeArrowheads="1"/>
          </p:cNvPicPr>
          <p:nvPr/>
        </p:nvPicPr>
        <p:blipFill>
          <a:blip r:embed="rId1" cstate="print"/>
          <a:srcRect/>
          <a:stretch>
            <a:fillRect/>
          </a:stretch>
        </p:blipFill>
        <p:spPr bwMode="auto">
          <a:xfrm>
            <a:off x="4779010" y="887730"/>
            <a:ext cx="5680075" cy="1388745"/>
          </a:xfrm>
          <a:prstGeom prst="rect">
            <a:avLst/>
          </a:prstGeom>
          <a:ln>
            <a:noFill/>
          </a:ln>
          <a:effectLst>
            <a:outerShdw blurRad="292100" dist="139700" dir="2700000" algn="tl" rotWithShape="0">
              <a:srgbClr val="333333">
                <a:alpha val="65000"/>
              </a:srgbClr>
            </a:outerShdw>
          </a:effectLst>
        </p:spPr>
      </p:pic>
      <p:sp>
        <p:nvSpPr>
          <p:cNvPr id="13" name="六边形 12"/>
          <p:cNvSpPr/>
          <p:nvPr/>
        </p:nvSpPr>
        <p:spPr>
          <a:xfrm>
            <a:off x="295245" y="847711"/>
            <a:ext cx="1714512" cy="1428760"/>
          </a:xfrm>
          <a:prstGeom prst="hexagon">
            <a:avLst/>
          </a:prstGeom>
          <a:solidFill>
            <a:srgbClr val="99CCFF"/>
          </a:solidFill>
          <a:ln>
            <a:solidFill>
              <a:srgbClr val="0099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smtClean="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rPr>
              <a:t>转方式</a:t>
            </a:r>
            <a:endParaRPr lang="en-US" altLang="zh-CN" sz="2400" dirty="0" smtClean="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endParaRPr>
          </a:p>
          <a:p>
            <a:pPr algn="ctr"/>
            <a:r>
              <a:rPr lang="zh-CN" altLang="en-US" sz="2400" dirty="0" smtClean="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rPr>
              <a:t>促安全</a:t>
            </a:r>
            <a:endParaRPr lang="zh-CN" altLang="en-US" sz="2400" dirty="0">
              <a:solidFill>
                <a:srgbClr val="0000FF"/>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9" name="矩形 8"/>
          <p:cNvSpPr/>
          <p:nvPr/>
        </p:nvSpPr>
        <p:spPr>
          <a:xfrm>
            <a:off x="3456305" y="2411730"/>
            <a:ext cx="7731760" cy="3322955"/>
          </a:xfrm>
          <a:prstGeom prst="rect">
            <a:avLst/>
          </a:prstGeom>
        </p:spPr>
        <p:txBody>
          <a:bodyPr wrap="square">
            <a:spAutoFit/>
          </a:bodyPr>
          <a:p>
            <a:pPr marL="358775" indent="-358775">
              <a:lnSpc>
                <a:spcPct val="150000"/>
              </a:lnSpc>
              <a:buBlip>
                <a:blip r:embed="rId2"/>
              </a:buBlip>
            </a:pPr>
            <a:r>
              <a:rPr lang="zh-CN" altLang="en-US" sz="2000" dirty="0" smtClean="0">
                <a:solidFill>
                  <a:srgbClr val="0000FF"/>
                </a:solidFill>
                <a:latin typeface="黑体" panose="02010609060101010101" charset="-122"/>
                <a:ea typeface="黑体" panose="02010609060101010101" charset="-122"/>
              </a:rPr>
              <a:t>行为观察</a:t>
            </a:r>
            <a:endParaRPr lang="en-US" altLang="zh-CN" sz="2000" dirty="0" smtClean="0">
              <a:solidFill>
                <a:srgbClr val="0000FF"/>
              </a:solidFill>
              <a:latin typeface="黑体" panose="02010609060101010101" charset="-122"/>
              <a:ea typeface="黑体" panose="02010609060101010101" charset="-122"/>
            </a:endParaRPr>
          </a:p>
          <a:p>
            <a:pPr marL="358775" indent="-358775">
              <a:lnSpc>
                <a:spcPct val="150000"/>
              </a:lnSpc>
              <a:buBlip>
                <a:blip r:embed="rId2"/>
              </a:buBlip>
            </a:pPr>
            <a:r>
              <a:rPr lang="zh-CN" altLang="en-US" sz="2000" dirty="0" smtClean="0">
                <a:solidFill>
                  <a:srgbClr val="0000FF"/>
                </a:solidFill>
                <a:latin typeface="黑体" panose="02010609060101010101" charset="-122"/>
                <a:ea typeface="黑体" panose="02010609060101010101" charset="-122"/>
              </a:rPr>
              <a:t>一线员工五种安全行为：“</a:t>
            </a:r>
            <a:r>
              <a:rPr lang="zh-CN" altLang="en-US" sz="2000" dirty="0" smtClean="0">
                <a:solidFill>
                  <a:srgbClr val="FF0000"/>
                </a:solidFill>
                <a:latin typeface="黑体" panose="02010609060101010101" charset="-122"/>
                <a:ea typeface="黑体" panose="02010609060101010101" charset="-122"/>
              </a:rPr>
              <a:t>自我安全、他人安全、环境安全、合理建议和应急得当</a:t>
            </a:r>
            <a:r>
              <a:rPr lang="zh-CN" altLang="en-US" sz="2000" dirty="0" smtClean="0">
                <a:solidFill>
                  <a:srgbClr val="0000FF"/>
                </a:solidFill>
                <a:latin typeface="黑体" panose="02010609060101010101" charset="-122"/>
                <a:ea typeface="黑体" panose="02010609060101010101" charset="-122"/>
              </a:rPr>
              <a:t>” </a:t>
            </a:r>
            <a:endParaRPr lang="en-US" altLang="zh-CN" sz="2000" dirty="0" smtClean="0">
              <a:solidFill>
                <a:srgbClr val="0000FF"/>
              </a:solidFill>
              <a:latin typeface="黑体" panose="02010609060101010101" charset="-122"/>
              <a:ea typeface="黑体" panose="02010609060101010101" charset="-122"/>
            </a:endParaRPr>
          </a:p>
          <a:p>
            <a:pPr marL="358775" indent="-358775">
              <a:lnSpc>
                <a:spcPct val="150000"/>
              </a:lnSpc>
              <a:buBlip>
                <a:blip r:embed="rId2"/>
              </a:buBlip>
            </a:pPr>
            <a:r>
              <a:rPr lang="zh-CN" altLang="en-US" sz="2000" dirty="0" smtClean="0">
                <a:solidFill>
                  <a:srgbClr val="0000FF"/>
                </a:solidFill>
                <a:latin typeface="黑体" panose="02010609060101010101" charset="-122"/>
                <a:ea typeface="黑体" panose="02010609060101010101" charset="-122"/>
              </a:rPr>
              <a:t>发放“行为安全表彰卡”</a:t>
            </a:r>
            <a:endParaRPr lang="en-US" altLang="zh-CN" sz="2000" dirty="0" smtClean="0">
              <a:solidFill>
                <a:srgbClr val="0000FF"/>
              </a:solidFill>
              <a:latin typeface="黑体" panose="02010609060101010101" charset="-122"/>
              <a:ea typeface="黑体" panose="02010609060101010101" charset="-122"/>
            </a:endParaRPr>
          </a:p>
          <a:p>
            <a:pPr marL="358775" indent="-358775">
              <a:lnSpc>
                <a:spcPct val="150000"/>
              </a:lnSpc>
              <a:buBlip>
                <a:blip r:embed="rId2"/>
              </a:buBlip>
            </a:pPr>
            <a:r>
              <a:rPr lang="zh-CN" altLang="en-US" sz="2000" dirty="0" smtClean="0">
                <a:solidFill>
                  <a:srgbClr val="0000FF"/>
                </a:solidFill>
                <a:latin typeface="黑体" panose="02010609060101010101" charset="-122"/>
                <a:ea typeface="黑体" panose="02010609060101010101" charset="-122"/>
              </a:rPr>
              <a:t>月度综合评定 “行为安全之星”和“平安班组”</a:t>
            </a:r>
            <a:endParaRPr lang="en-US" altLang="zh-CN" sz="2000" dirty="0" smtClean="0">
              <a:solidFill>
                <a:srgbClr val="0000FF"/>
              </a:solidFill>
              <a:latin typeface="黑体" panose="02010609060101010101" charset="-122"/>
              <a:ea typeface="黑体" panose="02010609060101010101" charset="-122"/>
            </a:endParaRPr>
          </a:p>
          <a:p>
            <a:pPr marL="358775" indent="-358775">
              <a:lnSpc>
                <a:spcPct val="150000"/>
              </a:lnSpc>
              <a:buBlip>
                <a:blip r:embed="rId2"/>
              </a:buBlip>
            </a:pPr>
            <a:r>
              <a:rPr lang="zh-CN" altLang="en-US" sz="2000" dirty="0" smtClean="0">
                <a:solidFill>
                  <a:srgbClr val="0000FF"/>
                </a:solidFill>
                <a:latin typeface="黑体" panose="02010609060101010101" charset="-122"/>
                <a:ea typeface="黑体" panose="02010609060101010101" charset="-122"/>
              </a:rPr>
              <a:t>变说教为引导、变处罚为奖励，提升一线作业人员的安全意识</a:t>
            </a:r>
            <a:endParaRPr lang="en-US" altLang="zh-CN" sz="2000" dirty="0" smtClean="0">
              <a:solidFill>
                <a:srgbClr val="0000FF"/>
              </a:solidFill>
              <a:latin typeface="黑体" panose="02010609060101010101" charset="-122"/>
              <a:ea typeface="黑体" panose="02010609060101010101" charset="-122"/>
            </a:endParaRPr>
          </a:p>
          <a:p>
            <a:pPr marL="358775" indent="-358775">
              <a:lnSpc>
                <a:spcPct val="150000"/>
              </a:lnSpc>
              <a:buBlip>
                <a:blip r:embed="rId2"/>
              </a:buBlip>
            </a:pPr>
            <a:r>
              <a:rPr lang="zh-CN" altLang="en-US" sz="2000" dirty="0" smtClean="0">
                <a:solidFill>
                  <a:srgbClr val="0000FF"/>
                </a:solidFill>
                <a:latin typeface="黑体" panose="02010609060101010101" charset="-122"/>
                <a:ea typeface="黑体" panose="02010609060101010101" charset="-122"/>
              </a:rPr>
              <a:t>从被动安全逐渐转变为主动安全         </a:t>
            </a:r>
            <a:endParaRPr lang="zh-CN" altLang="en-US" sz="1600" dirty="0" smtClean="0">
              <a:solidFill>
                <a:srgbClr val="0000FF"/>
              </a:solidFill>
              <a:latin typeface="黑体" panose="02010609060101010101" charset="-122"/>
              <a:ea typeface="黑体" panose="02010609060101010101" charset="-122"/>
            </a:endParaRPr>
          </a:p>
        </p:txBody>
      </p:sp>
      <p:pic>
        <p:nvPicPr>
          <p:cNvPr id="10" name="Picture 6" descr="C:\Users\liuwei\AppData\Roaming\Tencent\Users\279383926\QQ\WinTemp\RichOle\$AF4((84]~N@2VZV_X0R7{W.png"/>
          <p:cNvPicPr>
            <a:picLocks noChangeAspect="1" noChangeArrowheads="1"/>
          </p:cNvPicPr>
          <p:nvPr/>
        </p:nvPicPr>
        <p:blipFill>
          <a:blip r:embed="rId3"/>
          <a:srcRect/>
          <a:stretch>
            <a:fillRect/>
          </a:stretch>
        </p:blipFill>
        <p:spPr bwMode="auto">
          <a:xfrm>
            <a:off x="487045" y="3237865"/>
            <a:ext cx="2202815" cy="209486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Tm="0">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3448844"/>
            <a:ext cx="12198350" cy="34106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269034" y="3930767"/>
            <a:ext cx="7910239" cy="988695"/>
          </a:xfrm>
          <a:prstGeom prst="rect">
            <a:avLst/>
          </a:prstGeom>
          <a:noFill/>
        </p:spPr>
        <p:txBody>
          <a:bodyPr wrap="square">
            <a:spAutoFit/>
          </a:bodyPr>
          <a:lstStyle/>
          <a:p>
            <a:pPr algn="ctr" fontAlgn="auto">
              <a:lnSpc>
                <a:spcPts val="7000"/>
              </a:lnSpc>
              <a:spcBef>
                <a:spcPts val="0"/>
              </a:spcBef>
              <a:spcAft>
                <a:spcPts val="0"/>
              </a:spcAft>
              <a:defRPr/>
            </a:pPr>
            <a:r>
              <a:rPr lang="zh-CN" altLang="en-US" sz="5400" dirty="0">
                <a:ln w="0"/>
                <a:solidFill>
                  <a:schemeClr val="bg1"/>
                </a:solidFill>
                <a:effectLst>
                  <a:outerShdw blurRad="38100" dist="19050" dir="2700000" algn="tl" rotWithShape="0">
                    <a:schemeClr val="dk1">
                      <a:alpha val="40000"/>
                    </a:schemeClr>
                  </a:outerShdw>
                </a:effectLst>
                <a:latin typeface="+mn-lt"/>
                <a:ea typeface="+mn-ea"/>
                <a:sym typeface="+mn-ea"/>
              </a:rPr>
              <a:t>项目安全管理的过程管控</a:t>
            </a:r>
            <a:endParaRPr lang="zh-CN" altLang="en-US" sz="5400" dirty="0">
              <a:ln w="0"/>
              <a:solidFill>
                <a:schemeClr val="bg1"/>
              </a:solidFill>
              <a:effectLst>
                <a:outerShdw blurRad="38100" dist="19050" dir="2700000" algn="tl" rotWithShape="0">
                  <a:schemeClr val="dk1">
                    <a:alpha val="40000"/>
                  </a:schemeClr>
                </a:outerShdw>
              </a:effectLst>
              <a:latin typeface="+mn-lt"/>
              <a:ea typeface="+mn-ea"/>
              <a:sym typeface="+mn-ea"/>
            </a:endParaRPr>
          </a:p>
        </p:txBody>
      </p:sp>
      <p:sp>
        <p:nvSpPr>
          <p:cNvPr id="3" name="矩形 2"/>
          <p:cNvSpPr/>
          <p:nvPr/>
        </p:nvSpPr>
        <p:spPr>
          <a:xfrm>
            <a:off x="3794919" y="1845618"/>
            <a:ext cx="4486286" cy="1014730"/>
          </a:xfrm>
          <a:prstGeom prst="rect">
            <a:avLst/>
          </a:prstGeom>
          <a:noFill/>
        </p:spPr>
        <p:txBody>
          <a:bodyPr wrap="square" lIns="91440" tIns="45720" rIns="91440" bIns="45720">
            <a:spAutoFit/>
          </a:bodyPr>
          <a:lstStyle/>
          <a:p>
            <a:pPr marL="857250" indent="-857250" algn="ctr">
              <a:buFont typeface="Wingdings" panose="05000000000000000000" pitchFamily="2" charset="2"/>
              <a:buChar char="Ø"/>
            </a:pPr>
            <a:r>
              <a:rPr lang="zh-CN" altLang="en-US" sz="6000" b="1" cap="none" spc="0" dirty="0">
                <a:ln w="22225">
                  <a:solidFill>
                    <a:schemeClr val="accent2"/>
                  </a:solidFill>
                  <a:prstDash val="solid"/>
                </a:ln>
                <a:solidFill>
                  <a:srgbClr val="FF0000"/>
                </a:solidFill>
                <a:effectLst/>
              </a:rPr>
              <a:t>第五部分</a:t>
            </a:r>
            <a:endParaRPr lang="zh-CN" altLang="en-US" sz="6000" b="1" cap="none" spc="0" dirty="0">
              <a:ln w="22225">
                <a:solidFill>
                  <a:schemeClr val="accent2"/>
                </a:solidFill>
                <a:prstDash val="solid"/>
              </a:ln>
              <a:solidFill>
                <a:srgbClr val="FF0000"/>
              </a:solidFill>
              <a:effectLst/>
            </a:endParaRPr>
          </a:p>
        </p:txBody>
      </p:sp>
    </p:spTree>
  </p:cSld>
  <p:clrMapOvr>
    <a:masterClrMapping/>
  </p:clrMapOvr>
  <p:transition spd="slow" advTm="0">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55" y="180975"/>
            <a:ext cx="8006080" cy="521970"/>
          </a:xfrm>
          <a:prstGeom prst="rect">
            <a:avLst/>
          </a:prstGeom>
          <a:noFill/>
          <a:ln>
            <a:noFill/>
          </a:ln>
        </p:spPr>
        <p:txBody>
          <a:bodyPr wrap="square">
            <a:spAutoFit/>
          </a:bodyPr>
          <a:lstStyle/>
          <a:p>
            <a:pPr algn="ctr" fontAlgn="auto">
              <a:spcBef>
                <a:spcPts val="0"/>
              </a:spcBef>
              <a:spcAft>
                <a:spcPts val="0"/>
              </a:spcAft>
              <a:defRPr/>
            </a:pPr>
            <a:r>
              <a:rPr lang="zh-CN" altLang="en-US" sz="28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全面推动党组织的领导责任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1</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931545" y="1818640"/>
            <a:ext cx="10074275" cy="3150870"/>
            <a:chOff x="2550" y="4231"/>
            <a:chExt cx="15865" cy="4962"/>
          </a:xfrm>
        </p:grpSpPr>
        <p:sp>
          <p:nvSpPr>
            <p:cNvPr id="66" name="文本框 48"/>
            <p:cNvSpPr txBox="1"/>
            <p:nvPr/>
          </p:nvSpPr>
          <p:spPr>
            <a:xfrm>
              <a:off x="10144" y="4231"/>
              <a:ext cx="8271" cy="4506"/>
            </a:xfrm>
            <a:prstGeom prst="rect">
              <a:avLst/>
            </a:prstGeom>
            <a:noFill/>
            <a:effectLst/>
          </p:spPr>
          <p:txBody>
            <a:bodyPr wrap="square" rtlCol="0">
              <a:spAutoFit/>
            </a:bodyPr>
            <a:p>
              <a:pPr algn="just">
                <a:lnSpc>
                  <a:spcPct val="200000"/>
                </a:lnSpc>
                <a:spcBef>
                  <a:spcPts val="500"/>
                </a:spcBef>
                <a:spcAft>
                  <a:spcPts val="0"/>
                </a:spcAft>
              </a:pPr>
              <a:r>
                <a:rPr lang="zh-CN" altLang="en-US" sz="1800" dirty="0">
                  <a:solidFill>
                    <a:schemeClr val="tx1"/>
                  </a:solidFill>
                  <a:latin typeface="微软雅黑" panose="020B0503020204020204" pitchFamily="34" charset="-122"/>
                  <a:ea typeface="微软雅黑" panose="020B0503020204020204" pitchFamily="34" charset="-122"/>
                </a:rPr>
                <a:t>       </a:t>
              </a:r>
              <a:r>
                <a:rPr lang="zh-CN" altLang="en-US" sz="1800" dirty="0">
                  <a:solidFill>
                    <a:srgbClr val="FF0000"/>
                  </a:solidFill>
                  <a:latin typeface="微软雅黑" panose="020B0503020204020204" pitchFamily="34" charset="-122"/>
                  <a:ea typeface="微软雅黑" panose="020B0503020204020204" pitchFamily="34" charset="-122"/>
                </a:rPr>
                <a:t>项目部每月</a:t>
              </a:r>
              <a:r>
                <a:rPr lang="zh-CN" altLang="en-US" sz="1800" dirty="0">
                  <a:solidFill>
                    <a:schemeClr val="tx1"/>
                  </a:solidFill>
                  <a:latin typeface="微软雅黑" panose="020B0503020204020204" pitchFamily="34" charset="-122"/>
                  <a:ea typeface="微软雅黑" panose="020B0503020204020204" pitchFamily="34" charset="-122"/>
                </a:rPr>
                <a:t>应至少组织</a:t>
              </a:r>
              <a:r>
                <a:rPr lang="en-US" altLang="zh-CN" sz="1800" dirty="0">
                  <a:solidFill>
                    <a:schemeClr val="tx1"/>
                  </a:solidFill>
                  <a:latin typeface="微软雅黑" panose="020B0503020204020204" pitchFamily="34" charset="-122"/>
                  <a:ea typeface="微软雅黑" panose="020B0503020204020204" pitchFamily="34" charset="-122"/>
                </a:rPr>
                <a:t>1</a:t>
              </a:r>
              <a:r>
                <a:rPr lang="zh-CN" altLang="en-US" sz="1800" dirty="0">
                  <a:solidFill>
                    <a:schemeClr val="tx1"/>
                  </a:solidFill>
                  <a:latin typeface="微软雅黑" panose="020B0503020204020204" pitchFamily="34" charset="-122"/>
                  <a:ea typeface="微软雅黑" panose="020B0503020204020204" pitchFamily="34" charset="-122"/>
                </a:rPr>
                <a:t>次项目班子成员学习习近平总书记有关安全生产的重要论述，贯彻有关</a:t>
              </a:r>
              <a:endParaRPr lang="zh-CN" altLang="en-US" sz="1800" dirty="0">
                <a:solidFill>
                  <a:schemeClr val="tx1"/>
                </a:solidFill>
                <a:latin typeface="微软雅黑" panose="020B0503020204020204" pitchFamily="34" charset="-122"/>
                <a:ea typeface="微软雅黑" panose="020B0503020204020204" pitchFamily="34" charset="-122"/>
              </a:endParaRPr>
            </a:p>
            <a:p>
              <a:pPr algn="just">
                <a:lnSpc>
                  <a:spcPct val="200000"/>
                </a:lnSpc>
                <a:spcBef>
                  <a:spcPts val="0"/>
                </a:spcBef>
                <a:spcAft>
                  <a:spcPts val="0"/>
                </a:spcAft>
                <a:buClrTx/>
                <a:buSzTx/>
                <a:buNone/>
              </a:pPr>
              <a:r>
                <a:rPr lang="zh-CN" altLang="en-US" sz="1800" dirty="0">
                  <a:solidFill>
                    <a:schemeClr val="tx1"/>
                  </a:solidFill>
                  <a:latin typeface="微软雅黑" panose="020B0503020204020204" pitchFamily="34" charset="-122"/>
                  <a:ea typeface="微软雅黑" panose="020B0503020204020204" pitchFamily="34" charset="-122"/>
                </a:rPr>
                <a:t>   安全生产工作的决策部署，研究解决安全生产问</a:t>
              </a:r>
              <a:r>
                <a:rPr lang="zh-CN" altLang="en-US" sz="1800" dirty="0">
                  <a:latin typeface="微软雅黑" panose="020B0503020204020204" pitchFamily="34" charset="-122"/>
                  <a:ea typeface="微软雅黑" panose="020B0503020204020204" pitchFamily="34" charset="-122"/>
                  <a:sym typeface="+mn-ea"/>
                </a:rPr>
                <a:t>题，</a:t>
              </a:r>
              <a:r>
                <a:rPr lang="zh-CN" altLang="en-US" sz="1800" dirty="0">
                  <a:solidFill>
                    <a:schemeClr val="tx1"/>
                  </a:solidFill>
                  <a:latin typeface="微软雅黑" panose="020B0503020204020204" pitchFamily="34" charset="-122"/>
                  <a:ea typeface="微软雅黑" panose="020B0503020204020204" pitchFamily="34" charset="-122"/>
                </a:rPr>
                <a:t>学习应由项目经理主持，可在项目月度生产会套开。</a:t>
              </a: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57" name="文本框 47"/>
            <p:cNvSpPr txBox="1"/>
            <p:nvPr/>
          </p:nvSpPr>
          <p:spPr>
            <a:xfrm>
              <a:off x="2550" y="4561"/>
              <a:ext cx="5328" cy="4067"/>
            </a:xfrm>
            <a:prstGeom prst="rect">
              <a:avLst/>
            </a:prstGeom>
            <a:noFill/>
            <a:effectLst/>
          </p:spPr>
          <p:txBody>
            <a:bodyPr wrap="none" rtlCol="0">
              <a:spAutoFit/>
            </a:bodyPr>
            <a:p>
              <a:pPr algn="l">
                <a:lnSpc>
                  <a:spcPct val="180000"/>
                </a:lnSpc>
                <a:spcBef>
                  <a:spcPts val="0"/>
                </a:spcBef>
                <a:spcAft>
                  <a:spcPts val="0"/>
                </a:spcAft>
              </a:pPr>
              <a:r>
                <a:rPr lang="zh-CN" altLang="en-US" sz="1800" b="1" dirty="0">
                  <a:solidFill>
                    <a:srgbClr val="558ED5"/>
                  </a:solidFill>
                  <a:latin typeface="微软雅黑" panose="020B0503020204020204" pitchFamily="34" charset="-122"/>
                  <a:ea typeface="微软雅黑" panose="020B0503020204020204" pitchFamily="34" charset="-122"/>
                </a:rPr>
                <a:t>对</a:t>
              </a:r>
              <a:r>
                <a:rPr lang="zh-CN" altLang="en-US" sz="1800" b="1" dirty="0">
                  <a:solidFill>
                    <a:srgbClr val="558ED5"/>
                  </a:solidFill>
                  <a:latin typeface="微软雅黑" panose="020B0503020204020204" pitchFamily="34" charset="-122"/>
                  <a:ea typeface="微软雅黑" panose="020B0503020204020204" pitchFamily="34" charset="-122"/>
                  <a:sym typeface="+mn-ea"/>
                </a:rPr>
                <a:t>安全</a:t>
              </a:r>
              <a:r>
                <a:rPr lang="zh-CN" altLang="en-US" sz="1800" b="1" dirty="0">
                  <a:solidFill>
                    <a:srgbClr val="558ED5"/>
                  </a:solidFill>
                  <a:latin typeface="微软雅黑" panose="020B0503020204020204" pitchFamily="34" charset="-122"/>
                  <a:ea typeface="微软雅黑" panose="020B0503020204020204" pitchFamily="34" charset="-122"/>
                </a:rPr>
                <a:t>生产极端重要性</a:t>
              </a:r>
              <a:endParaRPr lang="zh-CN" altLang="en-US" sz="1800" b="1" dirty="0">
                <a:solidFill>
                  <a:srgbClr val="558ED5"/>
                </a:solidFill>
                <a:latin typeface="微软雅黑" panose="020B0503020204020204" pitchFamily="34" charset="-122"/>
                <a:ea typeface="微软雅黑" panose="020B0503020204020204" pitchFamily="34" charset="-122"/>
              </a:endParaRPr>
            </a:p>
            <a:p>
              <a:pPr algn="l">
                <a:lnSpc>
                  <a:spcPct val="180000"/>
                </a:lnSpc>
                <a:spcBef>
                  <a:spcPts val="0"/>
                </a:spcBef>
                <a:spcAft>
                  <a:spcPts val="0"/>
                </a:spcAft>
              </a:pPr>
              <a:r>
                <a:rPr lang="zh-CN" altLang="en-US" sz="1800" b="1" dirty="0">
                  <a:solidFill>
                    <a:srgbClr val="558ED5"/>
                  </a:solidFill>
                  <a:latin typeface="微软雅黑" panose="020B0503020204020204" pitchFamily="34" charset="-122"/>
                  <a:ea typeface="微软雅黑" panose="020B0503020204020204" pitchFamily="34" charset="-122"/>
                </a:rPr>
                <a:t>认识</a:t>
              </a:r>
              <a:r>
                <a:rPr lang="zh-CN" altLang="en-US" sz="1800" b="1" dirty="0">
                  <a:solidFill>
                    <a:srgbClr val="558ED5"/>
                  </a:solidFill>
                  <a:latin typeface="微软雅黑" panose="020B0503020204020204" pitchFamily="34" charset="-122"/>
                  <a:ea typeface="微软雅黑" panose="020B0503020204020204" pitchFamily="34" charset="-122"/>
                  <a:sym typeface="+mn-ea"/>
                </a:rPr>
                <a:t>不够，</a:t>
              </a:r>
              <a:r>
                <a:rPr lang="zh-CN" altLang="en-US" sz="1800" b="1" dirty="0">
                  <a:solidFill>
                    <a:srgbClr val="558ED5"/>
                  </a:solidFill>
                  <a:latin typeface="微软雅黑" panose="020B0503020204020204" pitchFamily="34" charset="-122"/>
                  <a:ea typeface="微软雅黑" panose="020B0503020204020204" pitchFamily="34" charset="-122"/>
                </a:rPr>
                <a:t>对</a:t>
              </a:r>
              <a:r>
                <a:rPr lang="zh-CN" altLang="en-US" sz="1800" b="1" dirty="0">
                  <a:solidFill>
                    <a:srgbClr val="558ED5"/>
                  </a:solidFill>
                  <a:latin typeface="微软雅黑" panose="020B0503020204020204" pitchFamily="34" charset="-122"/>
                  <a:ea typeface="微软雅黑" panose="020B0503020204020204" pitchFamily="34" charset="-122"/>
                  <a:sym typeface="+mn-ea"/>
                </a:rPr>
                <a:t>各级党委</a:t>
              </a:r>
              <a:r>
                <a:rPr lang="zh-CN" altLang="en-US" sz="1800" b="1" dirty="0">
                  <a:solidFill>
                    <a:srgbClr val="558ED5"/>
                  </a:solidFill>
                  <a:latin typeface="微软雅黑" panose="020B0503020204020204" pitchFamily="34" charset="-122"/>
                  <a:ea typeface="微软雅黑" panose="020B0503020204020204" pitchFamily="34" charset="-122"/>
                </a:rPr>
                <a:t>有关</a:t>
              </a:r>
              <a:endParaRPr lang="zh-CN" altLang="en-US" sz="1800" b="1" dirty="0">
                <a:solidFill>
                  <a:srgbClr val="558ED5"/>
                </a:solidFill>
                <a:latin typeface="微软雅黑" panose="020B0503020204020204" pitchFamily="34" charset="-122"/>
                <a:ea typeface="微软雅黑" panose="020B0503020204020204" pitchFamily="34" charset="-122"/>
              </a:endParaRPr>
            </a:p>
            <a:p>
              <a:pPr algn="l">
                <a:lnSpc>
                  <a:spcPct val="180000"/>
                </a:lnSpc>
                <a:spcBef>
                  <a:spcPts val="0"/>
                </a:spcBef>
                <a:spcAft>
                  <a:spcPts val="0"/>
                </a:spcAft>
              </a:pPr>
              <a:r>
                <a:rPr lang="zh-CN" altLang="en-US" sz="1800" b="1" dirty="0">
                  <a:solidFill>
                    <a:srgbClr val="558ED5"/>
                  </a:solidFill>
                  <a:latin typeface="微软雅黑" panose="020B0503020204020204" pitchFamily="34" charset="-122"/>
                  <a:ea typeface="微软雅黑" panose="020B0503020204020204" pitchFamily="34" charset="-122"/>
                </a:rPr>
                <a:t>安全生产决策部署</a:t>
              </a:r>
              <a:r>
                <a:rPr lang="zh-CN" altLang="en-US" sz="1800" b="1" dirty="0">
                  <a:solidFill>
                    <a:srgbClr val="558ED5"/>
                  </a:solidFill>
                  <a:latin typeface="微软雅黑" panose="020B0503020204020204" pitchFamily="34" charset="-122"/>
                  <a:ea typeface="微软雅黑" panose="020B0503020204020204" pitchFamily="34" charset="-122"/>
                  <a:sym typeface="+mn-ea"/>
                </a:rPr>
                <a:t>不认</a:t>
              </a:r>
              <a:r>
                <a:rPr lang="zh-CN" altLang="en-US" sz="1800" b="1" dirty="0">
                  <a:solidFill>
                    <a:srgbClr val="558ED5"/>
                  </a:solidFill>
                  <a:latin typeface="微软雅黑" panose="020B0503020204020204" pitchFamily="34" charset="-122"/>
                  <a:ea typeface="微软雅黑" panose="020B0503020204020204" pitchFamily="34" charset="-122"/>
                </a:rPr>
                <a:t>真落实，</a:t>
              </a:r>
              <a:endParaRPr lang="zh-CN" altLang="en-US" sz="1800" b="1" dirty="0">
                <a:solidFill>
                  <a:srgbClr val="558ED5"/>
                </a:solidFill>
                <a:latin typeface="微软雅黑" panose="020B0503020204020204" pitchFamily="34" charset="-122"/>
                <a:ea typeface="微软雅黑" panose="020B0503020204020204" pitchFamily="34" charset="-122"/>
              </a:endParaRPr>
            </a:p>
            <a:p>
              <a:pPr algn="l">
                <a:lnSpc>
                  <a:spcPct val="180000"/>
                </a:lnSpc>
                <a:spcBef>
                  <a:spcPts val="0"/>
                </a:spcBef>
                <a:spcAft>
                  <a:spcPts val="0"/>
                </a:spcAft>
              </a:pPr>
              <a:r>
                <a:rPr lang="zh-CN" altLang="en-US" sz="1800" b="1" dirty="0">
                  <a:solidFill>
                    <a:srgbClr val="558ED5"/>
                  </a:solidFill>
                  <a:latin typeface="微软雅黑" panose="020B0503020204020204" pitchFamily="34" charset="-122"/>
                  <a:ea typeface="微软雅黑" panose="020B0503020204020204" pitchFamily="34" charset="-122"/>
                </a:rPr>
                <a:t>对安全生产工</a:t>
              </a:r>
              <a:r>
                <a:rPr lang="zh-CN" altLang="en-US" sz="1800" b="1" dirty="0">
                  <a:solidFill>
                    <a:srgbClr val="558ED5"/>
                  </a:solidFill>
                  <a:latin typeface="微软雅黑" panose="020B0503020204020204" pitchFamily="34" charset="-122"/>
                  <a:ea typeface="微软雅黑" panose="020B0503020204020204" pitchFamily="34" charset="-122"/>
                  <a:sym typeface="+mn-ea"/>
                </a:rPr>
                <a:t>作不研</a:t>
              </a:r>
              <a:r>
                <a:rPr lang="zh-CN" altLang="en-US" sz="1800" b="1" dirty="0">
                  <a:solidFill>
                    <a:srgbClr val="558ED5"/>
                  </a:solidFill>
                  <a:latin typeface="微软雅黑" panose="020B0503020204020204" pitchFamily="34" charset="-122"/>
                  <a:ea typeface="微软雅黑" panose="020B0503020204020204" pitchFamily="34" charset="-122"/>
                </a:rPr>
                <a:t>究、不</a:t>
              </a:r>
              <a:endParaRPr lang="zh-CN" altLang="en-US" sz="1800" b="1" dirty="0">
                <a:solidFill>
                  <a:srgbClr val="558ED5"/>
                </a:solidFill>
                <a:latin typeface="微软雅黑" panose="020B0503020204020204" pitchFamily="34" charset="-122"/>
                <a:ea typeface="微软雅黑" panose="020B0503020204020204" pitchFamily="34" charset="-122"/>
              </a:endParaRPr>
            </a:p>
            <a:p>
              <a:pPr algn="l">
                <a:lnSpc>
                  <a:spcPct val="180000"/>
                </a:lnSpc>
                <a:spcBef>
                  <a:spcPts val="0"/>
                </a:spcBef>
                <a:spcAft>
                  <a:spcPts val="0"/>
                </a:spcAft>
              </a:pPr>
              <a:r>
                <a:rPr lang="zh-CN" altLang="en-US" sz="1800" b="1" dirty="0">
                  <a:solidFill>
                    <a:srgbClr val="558ED5"/>
                  </a:solidFill>
                  <a:latin typeface="微软雅黑" panose="020B0503020204020204" pitchFamily="34" charset="-122"/>
                  <a:ea typeface="微软雅黑" panose="020B0503020204020204" pitchFamily="34" charset="-122"/>
                </a:rPr>
                <a:t>部署、不督办</a:t>
              </a:r>
              <a:endParaRPr lang="zh-CN" altLang="en-US" sz="1800" b="1" dirty="0">
                <a:solidFill>
                  <a:srgbClr val="558ED5"/>
                </a:solidFill>
                <a:latin typeface="微软雅黑" panose="020B0503020204020204" pitchFamily="34" charset="-122"/>
                <a:ea typeface="微软雅黑" panose="020B0503020204020204" pitchFamily="34" charset="-122"/>
              </a:endParaRPr>
            </a:p>
          </p:txBody>
        </p:sp>
        <p:sp>
          <p:nvSpPr>
            <p:cNvPr id="5" name="燕尾形 4"/>
            <p:cNvSpPr/>
            <p:nvPr/>
          </p:nvSpPr>
          <p:spPr>
            <a:xfrm>
              <a:off x="6651" y="4343"/>
              <a:ext cx="3493" cy="4850"/>
            </a:xfrm>
            <a:prstGeom prst="chevron">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 name="椭圆 5"/>
            <p:cNvSpPr/>
            <p:nvPr/>
          </p:nvSpPr>
          <p:spPr>
            <a:xfrm>
              <a:off x="8520" y="6107"/>
              <a:ext cx="1336" cy="1418"/>
            </a:xfrm>
            <a:prstGeom prst="ellipse">
              <a:avLst/>
            </a:prstGeom>
            <a:solidFill>
              <a:schemeClr val="bg1"/>
            </a:solidFill>
            <a:ln w="57150">
              <a:solidFill>
                <a:srgbClr val="17375E"/>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7" name="Freeform 105"/>
            <p:cNvSpPr/>
            <p:nvPr/>
          </p:nvSpPr>
          <p:spPr bwMode="auto">
            <a:xfrm>
              <a:off x="8594" y="6285"/>
              <a:ext cx="1149" cy="929"/>
            </a:xfrm>
            <a:custGeom>
              <a:avLst/>
              <a:gdLst>
                <a:gd name="T0" fmla="*/ 251 w 256"/>
                <a:gd name="T1" fmla="*/ 106 h 244"/>
                <a:gd name="T2" fmla="*/ 251 w 256"/>
                <a:gd name="T3" fmla="*/ 106 h 244"/>
                <a:gd name="T4" fmla="*/ 187 w 256"/>
                <a:gd name="T5" fmla="*/ 152 h 244"/>
                <a:gd name="T6" fmla="*/ 211 w 256"/>
                <a:gd name="T7" fmla="*/ 228 h 244"/>
                <a:gd name="T8" fmla="*/ 212 w 256"/>
                <a:gd name="T9" fmla="*/ 232 h 244"/>
                <a:gd name="T10" fmla="*/ 200 w 256"/>
                <a:gd name="T11" fmla="*/ 244 h 244"/>
                <a:gd name="T12" fmla="*/ 193 w 256"/>
                <a:gd name="T13" fmla="*/ 242 h 244"/>
                <a:gd name="T14" fmla="*/ 193 w 256"/>
                <a:gd name="T15" fmla="*/ 242 h 244"/>
                <a:gd name="T16" fmla="*/ 128 w 256"/>
                <a:gd name="T17" fmla="*/ 195 h 244"/>
                <a:gd name="T18" fmla="*/ 63 w 256"/>
                <a:gd name="T19" fmla="*/ 242 h 244"/>
                <a:gd name="T20" fmla="*/ 63 w 256"/>
                <a:gd name="T21" fmla="*/ 242 h 244"/>
                <a:gd name="T22" fmla="*/ 56 w 256"/>
                <a:gd name="T23" fmla="*/ 244 h 244"/>
                <a:gd name="T24" fmla="*/ 44 w 256"/>
                <a:gd name="T25" fmla="*/ 232 h 244"/>
                <a:gd name="T26" fmla="*/ 45 w 256"/>
                <a:gd name="T27" fmla="*/ 228 h 244"/>
                <a:gd name="T28" fmla="*/ 69 w 256"/>
                <a:gd name="T29" fmla="*/ 152 h 244"/>
                <a:gd name="T30" fmla="*/ 5 w 256"/>
                <a:gd name="T31" fmla="*/ 106 h 244"/>
                <a:gd name="T32" fmla="*/ 0 w 256"/>
                <a:gd name="T33" fmla="*/ 96 h 244"/>
                <a:gd name="T34" fmla="*/ 12 w 256"/>
                <a:gd name="T35" fmla="*/ 84 h 244"/>
                <a:gd name="T36" fmla="*/ 92 w 256"/>
                <a:gd name="T37" fmla="*/ 84 h 244"/>
                <a:gd name="T38" fmla="*/ 117 w 256"/>
                <a:gd name="T39" fmla="*/ 8 h 244"/>
                <a:gd name="T40" fmla="*/ 128 w 256"/>
                <a:gd name="T41" fmla="*/ 0 h 244"/>
                <a:gd name="T42" fmla="*/ 139 w 256"/>
                <a:gd name="T43" fmla="*/ 8 h 244"/>
                <a:gd name="T44" fmla="*/ 164 w 256"/>
                <a:gd name="T45" fmla="*/ 84 h 244"/>
                <a:gd name="T46" fmla="*/ 244 w 256"/>
                <a:gd name="T47" fmla="*/ 84 h 244"/>
                <a:gd name="T48" fmla="*/ 256 w 256"/>
                <a:gd name="T49" fmla="*/ 96 h 244"/>
                <a:gd name="T50" fmla="*/ 251 w 256"/>
                <a:gd name="T51" fmla="*/ 10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244">
                  <a:moveTo>
                    <a:pt x="251" y="106"/>
                  </a:moveTo>
                  <a:cubicBezTo>
                    <a:pt x="251" y="106"/>
                    <a:pt x="251" y="106"/>
                    <a:pt x="251" y="106"/>
                  </a:cubicBezTo>
                  <a:cubicBezTo>
                    <a:pt x="187" y="152"/>
                    <a:pt x="187" y="152"/>
                    <a:pt x="187" y="152"/>
                  </a:cubicBezTo>
                  <a:cubicBezTo>
                    <a:pt x="211" y="228"/>
                    <a:pt x="211" y="228"/>
                    <a:pt x="211" y="228"/>
                  </a:cubicBezTo>
                  <a:cubicBezTo>
                    <a:pt x="212" y="229"/>
                    <a:pt x="212" y="231"/>
                    <a:pt x="212" y="232"/>
                  </a:cubicBezTo>
                  <a:cubicBezTo>
                    <a:pt x="212" y="239"/>
                    <a:pt x="207" y="244"/>
                    <a:pt x="200" y="244"/>
                  </a:cubicBezTo>
                  <a:cubicBezTo>
                    <a:pt x="197" y="244"/>
                    <a:pt x="195" y="243"/>
                    <a:pt x="193" y="242"/>
                  </a:cubicBezTo>
                  <a:cubicBezTo>
                    <a:pt x="193" y="242"/>
                    <a:pt x="193" y="242"/>
                    <a:pt x="193" y="242"/>
                  </a:cubicBezTo>
                  <a:cubicBezTo>
                    <a:pt x="128" y="195"/>
                    <a:pt x="128" y="195"/>
                    <a:pt x="128" y="195"/>
                  </a:cubicBezTo>
                  <a:cubicBezTo>
                    <a:pt x="63" y="242"/>
                    <a:pt x="63" y="242"/>
                    <a:pt x="63" y="242"/>
                  </a:cubicBezTo>
                  <a:cubicBezTo>
                    <a:pt x="63" y="242"/>
                    <a:pt x="63" y="242"/>
                    <a:pt x="63" y="242"/>
                  </a:cubicBezTo>
                  <a:cubicBezTo>
                    <a:pt x="61" y="243"/>
                    <a:pt x="59" y="244"/>
                    <a:pt x="56" y="244"/>
                  </a:cubicBezTo>
                  <a:cubicBezTo>
                    <a:pt x="49" y="244"/>
                    <a:pt x="44" y="239"/>
                    <a:pt x="44" y="232"/>
                  </a:cubicBezTo>
                  <a:cubicBezTo>
                    <a:pt x="44" y="231"/>
                    <a:pt x="44" y="229"/>
                    <a:pt x="45" y="228"/>
                  </a:cubicBezTo>
                  <a:cubicBezTo>
                    <a:pt x="69" y="152"/>
                    <a:pt x="69" y="152"/>
                    <a:pt x="69" y="152"/>
                  </a:cubicBezTo>
                  <a:cubicBezTo>
                    <a:pt x="5" y="106"/>
                    <a:pt x="5" y="106"/>
                    <a:pt x="5" y="106"/>
                  </a:cubicBezTo>
                  <a:cubicBezTo>
                    <a:pt x="2" y="104"/>
                    <a:pt x="0" y="100"/>
                    <a:pt x="0" y="96"/>
                  </a:cubicBezTo>
                  <a:cubicBezTo>
                    <a:pt x="0" y="89"/>
                    <a:pt x="5" y="84"/>
                    <a:pt x="12" y="84"/>
                  </a:cubicBezTo>
                  <a:cubicBezTo>
                    <a:pt x="92" y="84"/>
                    <a:pt x="92" y="84"/>
                    <a:pt x="92" y="84"/>
                  </a:cubicBezTo>
                  <a:cubicBezTo>
                    <a:pt x="117" y="8"/>
                    <a:pt x="117" y="8"/>
                    <a:pt x="117" y="8"/>
                  </a:cubicBezTo>
                  <a:cubicBezTo>
                    <a:pt x="118" y="4"/>
                    <a:pt x="123" y="0"/>
                    <a:pt x="128" y="0"/>
                  </a:cubicBezTo>
                  <a:cubicBezTo>
                    <a:pt x="133" y="0"/>
                    <a:pt x="138" y="4"/>
                    <a:pt x="139" y="8"/>
                  </a:cubicBezTo>
                  <a:cubicBezTo>
                    <a:pt x="164" y="84"/>
                    <a:pt x="164" y="84"/>
                    <a:pt x="164" y="84"/>
                  </a:cubicBezTo>
                  <a:cubicBezTo>
                    <a:pt x="244" y="84"/>
                    <a:pt x="244" y="84"/>
                    <a:pt x="244" y="84"/>
                  </a:cubicBezTo>
                  <a:cubicBezTo>
                    <a:pt x="251" y="84"/>
                    <a:pt x="256" y="89"/>
                    <a:pt x="256" y="96"/>
                  </a:cubicBezTo>
                  <a:cubicBezTo>
                    <a:pt x="256" y="100"/>
                    <a:pt x="254" y="104"/>
                    <a:pt x="251" y="106"/>
                  </a:cubicBezTo>
                </a:path>
              </a:pathLst>
            </a:custGeom>
            <a:solidFill>
              <a:srgbClr val="17375E"/>
            </a:solidFill>
            <a:ln>
              <a:solidFill>
                <a:srgbClr val="17375E"/>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
              <a:endParaRPr lang="zh-CN" altLang="en-US">
                <a:solidFill>
                  <a:srgbClr val="0070C0"/>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cstate="print"/>
          <a:srcRect l="402" t="11116" r="1862" b="39006"/>
          <a:stretch>
            <a:fillRect/>
          </a:stretch>
        </p:blipFill>
        <p:spPr>
          <a:xfrm>
            <a:off x="887988" y="1033910"/>
            <a:ext cx="9978494" cy="4791855"/>
          </a:xfrm>
          <a:prstGeom prst="rect">
            <a:avLst/>
          </a:prstGeom>
        </p:spPr>
      </p:pic>
      <p:grpSp>
        <p:nvGrpSpPr>
          <p:cNvPr id="2" name="组合 1"/>
          <p:cNvGrpSpPr/>
          <p:nvPr/>
        </p:nvGrpSpPr>
        <p:grpSpPr>
          <a:xfrm>
            <a:off x="11430" y="184150"/>
            <a:ext cx="7033895" cy="521970"/>
            <a:chOff x="18" y="290"/>
            <a:chExt cx="11077" cy="822"/>
          </a:xfrm>
        </p:grpSpPr>
        <p:sp>
          <p:nvSpPr>
            <p:cNvPr id="17"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55" y="180975"/>
            <a:ext cx="8006080" cy="521970"/>
          </a:xfrm>
          <a:prstGeom prst="rect">
            <a:avLst/>
          </a:prstGeom>
          <a:noFill/>
          <a:ln>
            <a:noFill/>
          </a:ln>
        </p:spPr>
        <p:txBody>
          <a:bodyPr wrap="square">
            <a:spAutoFit/>
          </a:bodyPr>
          <a:lstStyle/>
          <a:p>
            <a:pPr algn="ctr" fontAlgn="auto">
              <a:spcBef>
                <a:spcPts val="0"/>
              </a:spcBef>
              <a:spcAft>
                <a:spcPts val="0"/>
              </a:spcAft>
              <a:defRPr/>
            </a:pPr>
            <a:r>
              <a:rPr lang="zh-CN" altLang="en-US" sz="28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持续发力推进全员知责履责</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07459" y="1844040"/>
            <a:ext cx="2483416" cy="3171825"/>
            <a:chOff x="4584934" y="-714128"/>
            <a:chExt cx="2483502" cy="2880864"/>
          </a:xfrm>
        </p:grpSpPr>
        <p:sp>
          <p:nvSpPr>
            <p:cNvPr id="9" name="六边形 8"/>
            <p:cNvSpPr/>
            <p:nvPr/>
          </p:nvSpPr>
          <p:spPr>
            <a:xfrm rot="16200000">
              <a:off x="4386253" y="-515447"/>
              <a:ext cx="2880864" cy="2483502"/>
            </a:xfrm>
            <a:prstGeom prst="hexagon">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11" name="矩形 58"/>
            <p:cNvSpPr>
              <a:spLocks noChangeArrowheads="1"/>
            </p:cNvSpPr>
            <p:nvPr/>
          </p:nvSpPr>
          <p:spPr bwMode="auto">
            <a:xfrm>
              <a:off x="4585500" y="-325142"/>
              <a:ext cx="2482850" cy="1892892"/>
            </a:xfrm>
            <a:prstGeom prst="rect">
              <a:avLst/>
            </a:prstGeom>
            <a:noFill/>
            <a:ln w="9525">
              <a:noFill/>
              <a:miter lim="800000"/>
            </a:ln>
          </p:spPr>
          <p:txBody>
            <a:bodyPr wrap="square">
              <a:spAutoFit/>
            </a:bodyPr>
            <a:p>
              <a:pPr algn="ctr">
                <a:lnSpc>
                  <a:spcPct val="180000"/>
                </a:lnSpc>
                <a:spcBef>
                  <a:spcPts val="0"/>
                </a:spcBef>
                <a:spcAft>
                  <a:spcPts val="0"/>
                </a:spcAft>
              </a:pPr>
              <a:r>
                <a:rPr lang="zh-CN" altLang="en-US" sz="1800" b="1" dirty="0">
                  <a:ln w="6600">
                    <a:solidFill>
                      <a:schemeClr val="accent2"/>
                    </a:solidFill>
                    <a:prstDash val="solid"/>
                  </a:ln>
                  <a:solidFill>
                    <a:schemeClr val="bg1"/>
                  </a:solidFill>
                  <a:effectLst>
                    <a:outerShdw dist="38100" dir="2700000" algn="tl" rotWithShape="0">
                      <a:schemeClr val="accent2"/>
                    </a:outerShdw>
                  </a:effectLst>
                  <a:latin typeface="微软雅黑" panose="020B0503020204020204" pitchFamily="34" charset="-122"/>
                  <a:ea typeface="微软雅黑" panose="020B0503020204020204" pitchFamily="34" charset="-122"/>
                  <a:cs typeface="+mn-ea"/>
                  <a:sym typeface="+mn-lt"/>
                </a:rPr>
                <a:t>分公司、项目部</a:t>
              </a:r>
              <a:endParaRPr lang="en-US" sz="1800" dirty="0">
                <a:ln w="6600">
                  <a:solidFill>
                    <a:schemeClr val="accent2"/>
                  </a:solidFill>
                  <a:prstDash val="solid"/>
                </a:ln>
                <a:solidFill>
                  <a:schemeClr val="bg1"/>
                </a:solidFill>
                <a:effectLst>
                  <a:outerShdw dist="38100" dir="2700000" algn="tl" rotWithShape="0">
                    <a:schemeClr val="accent2"/>
                  </a:outerShdw>
                </a:effectLst>
                <a:latin typeface="微软雅黑" panose="020B0503020204020204" pitchFamily="34" charset="-122"/>
                <a:ea typeface="微软雅黑" panose="020B0503020204020204" pitchFamily="34" charset="-122"/>
                <a:cs typeface="+mn-ea"/>
                <a:sym typeface="+mn-lt"/>
              </a:endParaRPr>
            </a:p>
            <a:p>
              <a:pPr algn="ctr">
                <a:lnSpc>
                  <a:spcPct val="180000"/>
                </a:lnSpc>
                <a:spcBef>
                  <a:spcPts val="0"/>
                </a:spcBef>
                <a:spcAft>
                  <a:spcPts val="0"/>
                </a:spcAft>
              </a:pPr>
              <a:r>
                <a:rPr lang="en-US" sz="1800" dirty="0">
                  <a:solidFill>
                    <a:srgbClr val="FFC000"/>
                  </a:solidFill>
                  <a:latin typeface="微软雅黑" panose="020B0503020204020204" pitchFamily="34" charset="-122"/>
                  <a:ea typeface="微软雅黑" panose="020B0503020204020204" pitchFamily="34" charset="-122"/>
                  <a:cs typeface="+mn-ea"/>
                  <a:sym typeface="+mn-lt"/>
                </a:rPr>
                <a:t>安全生产制度不够完善岗位职责不够明确</a:t>
              </a:r>
              <a:endParaRPr lang="en-US" sz="1800" dirty="0">
                <a:solidFill>
                  <a:srgbClr val="FFC000"/>
                </a:solidFill>
                <a:latin typeface="微软雅黑" panose="020B0503020204020204" pitchFamily="34" charset="-122"/>
                <a:ea typeface="微软雅黑" panose="020B0503020204020204" pitchFamily="34" charset="-122"/>
                <a:cs typeface="+mn-ea"/>
                <a:sym typeface="+mn-lt"/>
              </a:endParaRPr>
            </a:p>
            <a:p>
              <a:pPr algn="ctr">
                <a:lnSpc>
                  <a:spcPct val="180000"/>
                </a:lnSpc>
                <a:spcBef>
                  <a:spcPts val="0"/>
                </a:spcBef>
                <a:spcAft>
                  <a:spcPts val="0"/>
                </a:spcAft>
              </a:pPr>
              <a:r>
                <a:rPr lang="en-US" sz="1800" dirty="0">
                  <a:solidFill>
                    <a:srgbClr val="FFC000"/>
                  </a:solidFill>
                  <a:latin typeface="微软雅黑" panose="020B0503020204020204" pitchFamily="34" charset="-122"/>
                  <a:ea typeface="微软雅黑" panose="020B0503020204020204" pitchFamily="34" charset="-122"/>
                  <a:cs typeface="+mn-ea"/>
                  <a:sym typeface="+mn-lt"/>
                </a:rPr>
                <a:t>培训交底落实不够到位</a:t>
              </a:r>
              <a:endParaRPr lang="en-US" altLang="en-US" sz="1800" b="1" dirty="0">
                <a:solidFill>
                  <a:srgbClr val="FFC000"/>
                </a:solidFill>
                <a:latin typeface="微软雅黑" panose="020B0503020204020204" pitchFamily="34" charset="-122"/>
                <a:ea typeface="微软雅黑" panose="020B0503020204020204" pitchFamily="34" charset="-122"/>
                <a:cs typeface="+mn-ea"/>
                <a:sym typeface="+mn-lt"/>
              </a:endParaRPr>
            </a:p>
          </p:txBody>
        </p:sp>
      </p:grpSp>
      <p:sp>
        <p:nvSpPr>
          <p:cNvPr id="13" name="文本框 81"/>
          <p:cNvSpPr txBox="1">
            <a:spLocks noChangeArrowheads="1"/>
          </p:cNvSpPr>
          <p:nvPr/>
        </p:nvSpPr>
        <p:spPr bwMode="auto">
          <a:xfrm>
            <a:off x="4147820" y="1844040"/>
            <a:ext cx="7534275" cy="304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fontAlgn="auto">
              <a:lnSpc>
                <a:spcPct val="150000"/>
              </a:lnSpc>
              <a:spcAft>
                <a:spcPts val="1000"/>
              </a:spcAft>
            </a:pPr>
            <a:r>
              <a:rPr lang="zh-CN" altLang="en-US" sz="1800" dirty="0">
                <a:solidFill>
                  <a:srgbClr val="17375E"/>
                </a:solidFill>
                <a:latin typeface="微软雅黑" panose="020B0503020204020204" pitchFamily="34" charset="-122"/>
                <a:ea typeface="微软雅黑" panose="020B0503020204020204" pitchFamily="34" charset="-122"/>
              </a:rPr>
              <a:t>各分公司、</a:t>
            </a:r>
            <a:r>
              <a:rPr lang="zh-CN" altLang="en-US" sz="1800" dirty="0">
                <a:solidFill>
                  <a:srgbClr val="FF0000"/>
                </a:solidFill>
                <a:latin typeface="微软雅黑" panose="020B0503020204020204" pitchFamily="34" charset="-122"/>
                <a:ea typeface="微软雅黑" panose="020B0503020204020204" pitchFamily="34" charset="-122"/>
              </a:rPr>
              <a:t>项目部</a:t>
            </a:r>
            <a:r>
              <a:rPr lang="zh-CN" altLang="en-US" sz="1800" dirty="0">
                <a:solidFill>
                  <a:srgbClr val="17375E"/>
                </a:solidFill>
                <a:latin typeface="微软雅黑" panose="020B0503020204020204" pitchFamily="34" charset="-122"/>
                <a:ea typeface="微软雅黑" panose="020B0503020204020204" pitchFamily="34" charset="-122"/>
              </a:rPr>
              <a:t>对组织</a:t>
            </a:r>
            <a:r>
              <a:rPr lang="zh-CN" altLang="en-US" sz="1800" dirty="0">
                <a:solidFill>
                  <a:srgbClr val="17375E"/>
                </a:solidFill>
                <a:latin typeface="微软雅黑" panose="020B0503020204020204" pitchFamily="34" charset="-122"/>
                <a:ea typeface="微软雅黑" panose="020B0503020204020204" pitchFamily="34" charset="-122"/>
                <a:sym typeface="+mn-ea"/>
              </a:rPr>
              <a:t>各部门、各岗位安全生产责任清单和安全生产工作清单</a:t>
            </a:r>
            <a:r>
              <a:rPr lang="zh-CN" altLang="en-US" sz="1800" dirty="0">
                <a:solidFill>
                  <a:srgbClr val="17375E"/>
                </a:solidFill>
                <a:latin typeface="微软雅黑" panose="020B0503020204020204" pitchFamily="34" charset="-122"/>
                <a:ea typeface="微软雅黑" panose="020B0503020204020204" pitchFamily="34" charset="-122"/>
              </a:rPr>
              <a:t>宣贯和学习，按照清单开展安全生产工作，做到知责守责履责尽责。</a:t>
            </a:r>
            <a:endParaRPr lang="zh-CN" altLang="en-US" sz="1800" dirty="0">
              <a:solidFill>
                <a:srgbClr val="17375E"/>
              </a:solidFill>
              <a:latin typeface="微软雅黑" panose="020B0503020204020204" pitchFamily="34" charset="-122"/>
              <a:ea typeface="微软雅黑" panose="020B0503020204020204" pitchFamily="34" charset="-122"/>
            </a:endParaRPr>
          </a:p>
          <a:p>
            <a:pPr algn="just" fontAlgn="auto">
              <a:lnSpc>
                <a:spcPct val="150000"/>
              </a:lnSpc>
              <a:spcAft>
                <a:spcPts val="1000"/>
              </a:spcAft>
            </a:pPr>
            <a:r>
              <a:rPr lang="zh-CN" altLang="en-US" sz="1800" dirty="0">
                <a:solidFill>
                  <a:srgbClr val="17375E"/>
                </a:solidFill>
                <a:latin typeface="微软雅黑" panose="020B0503020204020204" pitchFamily="34" charset="-122"/>
                <a:ea typeface="微软雅黑" panose="020B0503020204020204" pitchFamily="34" charset="-122"/>
              </a:rPr>
              <a:t>分公司</a:t>
            </a:r>
            <a:r>
              <a:rPr lang="zh-CN" altLang="en-US" sz="1800" dirty="0">
                <a:solidFill>
                  <a:srgbClr val="FF0000"/>
                </a:solidFill>
                <a:latin typeface="微软雅黑" panose="020B0503020204020204" pitchFamily="34" charset="-122"/>
                <a:ea typeface="微软雅黑" panose="020B0503020204020204" pitchFamily="34" charset="-122"/>
              </a:rPr>
              <a:t>每季度</a:t>
            </a:r>
            <a:r>
              <a:rPr lang="zh-CN" altLang="en-US" sz="1800" dirty="0">
                <a:solidFill>
                  <a:srgbClr val="17375E"/>
                </a:solidFill>
                <a:latin typeface="微软雅黑" panose="020B0503020204020204" pitchFamily="34" charset="-122"/>
                <a:ea typeface="微软雅黑" panose="020B0503020204020204" pitchFamily="34" charset="-122"/>
              </a:rPr>
              <a:t>、项目部</a:t>
            </a:r>
            <a:r>
              <a:rPr lang="zh-CN" altLang="en-US" sz="1800" dirty="0">
                <a:solidFill>
                  <a:srgbClr val="FF0000"/>
                </a:solidFill>
                <a:latin typeface="微软雅黑" panose="020B0503020204020204" pitchFamily="34" charset="-122"/>
                <a:ea typeface="微软雅黑" panose="020B0503020204020204" pitchFamily="34" charset="-122"/>
              </a:rPr>
              <a:t>每月</a:t>
            </a:r>
            <a:r>
              <a:rPr lang="zh-CN" altLang="en-US" sz="1800" dirty="0">
                <a:solidFill>
                  <a:srgbClr val="17375E"/>
                </a:solidFill>
                <a:latin typeface="微软雅黑" panose="020B0503020204020204" pitchFamily="34" charset="-122"/>
                <a:ea typeface="微软雅黑" panose="020B0503020204020204" pitchFamily="34" charset="-122"/>
              </a:rPr>
              <a:t>按责任清单和工作清单开展相应部门和岗位量化评价和考核。</a:t>
            </a:r>
            <a:endParaRPr lang="zh-CN" altLang="en-US" sz="1800" dirty="0">
              <a:solidFill>
                <a:srgbClr val="17375E"/>
              </a:solidFill>
              <a:latin typeface="微软雅黑" panose="020B0503020204020204" pitchFamily="34" charset="-122"/>
              <a:ea typeface="微软雅黑" panose="020B0503020204020204" pitchFamily="34" charset="-122"/>
            </a:endParaRPr>
          </a:p>
          <a:p>
            <a:pPr algn="just" fontAlgn="auto">
              <a:lnSpc>
                <a:spcPct val="150000"/>
              </a:lnSpc>
              <a:spcAft>
                <a:spcPts val="1000"/>
              </a:spcAft>
            </a:pPr>
            <a:r>
              <a:rPr lang="zh-CN" altLang="en-US" sz="1800" dirty="0">
                <a:solidFill>
                  <a:srgbClr val="FF0000"/>
                </a:solidFill>
                <a:latin typeface="微软雅黑" panose="020B0503020204020204" pitchFamily="34" charset="-122"/>
                <a:ea typeface="微软雅黑" panose="020B0503020204020204" pitchFamily="34" charset="-122"/>
              </a:rPr>
              <a:t>公司在季度综合考评时抽查项目部人员</a:t>
            </a:r>
            <a:r>
              <a:rPr lang="zh-CN" altLang="en-US" sz="1800" dirty="0">
                <a:solidFill>
                  <a:srgbClr val="17375E"/>
                </a:solidFill>
                <a:latin typeface="微软雅黑" panose="020B0503020204020204" pitchFamily="34" charset="-122"/>
                <a:ea typeface="微软雅黑" panose="020B0503020204020204" pitchFamily="34" charset="-122"/>
              </a:rPr>
              <a:t>知责履责情况，对自身责任不明晰、履责不到位的人员予以通报。</a:t>
            </a:r>
            <a:endParaRPr lang="zh-CN" altLang="en-US" sz="1800" dirty="0">
              <a:solidFill>
                <a:srgbClr val="17375E"/>
              </a:solidFill>
              <a:latin typeface="微软雅黑" panose="020B0503020204020204" pitchFamily="34" charset="-122"/>
              <a:ea typeface="微软雅黑" panose="020B0503020204020204" pitchFamily="34" charset="-122"/>
            </a:endParaRPr>
          </a:p>
        </p:txBody>
      </p:sp>
      <p:pic>
        <p:nvPicPr>
          <p:cNvPr id="14" name="图片 13" descr="13325091"/>
          <p:cNvPicPr>
            <a:picLocks noChangeAspect="1"/>
          </p:cNvPicPr>
          <p:nvPr/>
        </p:nvPicPr>
        <p:blipFill>
          <a:blip r:embed="rId1"/>
          <a:stretch>
            <a:fillRect/>
          </a:stretch>
        </p:blipFill>
        <p:spPr>
          <a:xfrm>
            <a:off x="3516630" y="2143760"/>
            <a:ext cx="441960" cy="441960"/>
          </a:xfrm>
          <a:prstGeom prst="rect">
            <a:avLst/>
          </a:prstGeom>
        </p:spPr>
      </p:pic>
      <p:pic>
        <p:nvPicPr>
          <p:cNvPr id="16" name="图片 15" descr="13325091"/>
          <p:cNvPicPr>
            <a:picLocks noChangeAspect="1"/>
          </p:cNvPicPr>
          <p:nvPr/>
        </p:nvPicPr>
        <p:blipFill>
          <a:blip r:embed="rId1"/>
          <a:stretch>
            <a:fillRect/>
          </a:stretch>
        </p:blipFill>
        <p:spPr>
          <a:xfrm>
            <a:off x="3516630" y="3028950"/>
            <a:ext cx="441960" cy="441960"/>
          </a:xfrm>
          <a:prstGeom prst="rect">
            <a:avLst/>
          </a:prstGeom>
        </p:spPr>
      </p:pic>
      <p:pic>
        <p:nvPicPr>
          <p:cNvPr id="18" name="图片 17" descr="13325091"/>
          <p:cNvPicPr>
            <a:picLocks noChangeAspect="1"/>
          </p:cNvPicPr>
          <p:nvPr/>
        </p:nvPicPr>
        <p:blipFill>
          <a:blip r:embed="rId1"/>
          <a:stretch>
            <a:fillRect/>
          </a:stretch>
        </p:blipFill>
        <p:spPr>
          <a:xfrm>
            <a:off x="3516630" y="3914140"/>
            <a:ext cx="441960" cy="441960"/>
          </a:xfrm>
          <a:prstGeom prst="rect">
            <a:avLst/>
          </a:prstGeom>
        </p:spPr>
      </p:pic>
    </p:spTree>
  </p:cSld>
  <p:clrMapOvr>
    <a:masterClrMapping/>
  </p:clrMapOvr>
  <p:transition spd="slow" advTm="0">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55" y="180975"/>
            <a:ext cx="8006080" cy="521970"/>
          </a:xfrm>
          <a:prstGeom prst="rect">
            <a:avLst/>
          </a:prstGeom>
          <a:noFill/>
          <a:ln>
            <a:noFill/>
          </a:ln>
        </p:spPr>
        <p:txBody>
          <a:bodyPr wrap="square">
            <a:spAutoFit/>
          </a:bodyPr>
          <a:lstStyle/>
          <a:p>
            <a:pPr algn="ctr" fontAlgn="auto">
              <a:spcBef>
                <a:spcPts val="0"/>
              </a:spcBef>
              <a:spcAft>
                <a:spcPts val="0"/>
              </a:spcAft>
              <a:defRPr/>
            </a:pPr>
            <a:r>
              <a:rPr lang="zh-CN" altLang="en-US" sz="28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夯实教育培训提升作业能力</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3</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464820" y="1715135"/>
            <a:ext cx="2454910" cy="3949700"/>
            <a:chOff x="1881" y="3459"/>
            <a:chExt cx="3434" cy="5489"/>
          </a:xfrm>
        </p:grpSpPr>
        <p:sp>
          <p:nvSpPr>
            <p:cNvPr id="2" name="五边形 1"/>
            <p:cNvSpPr/>
            <p:nvPr/>
          </p:nvSpPr>
          <p:spPr>
            <a:xfrm>
              <a:off x="1881" y="3459"/>
              <a:ext cx="3311" cy="5489"/>
            </a:xfrm>
            <a:prstGeom prst="homePlate">
              <a:avLst>
                <a:gd name="adj" fmla="val 1555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文本框 47"/>
            <p:cNvSpPr txBox="1"/>
            <p:nvPr/>
          </p:nvSpPr>
          <p:spPr>
            <a:xfrm>
              <a:off x="2003" y="3609"/>
              <a:ext cx="3312" cy="4281"/>
            </a:xfrm>
            <a:prstGeom prst="rect">
              <a:avLst/>
            </a:prstGeom>
            <a:noFill/>
            <a:effectLst/>
          </p:spPr>
          <p:txBody>
            <a:bodyPr wrap="square" rtlCol="0">
              <a:spAutoFit/>
            </a:bodyPr>
            <a:p>
              <a:pPr algn="just">
                <a:lnSpc>
                  <a:spcPct val="180000"/>
                </a:lnSpc>
                <a:spcBef>
                  <a:spcPts val="0"/>
                </a:spcBef>
                <a:spcAft>
                  <a:spcPts val="0"/>
                </a:spcAft>
              </a:pPr>
              <a:r>
                <a:rPr lang="zh-CN" altLang="en-US" sz="1800" b="1" dirty="0">
                  <a:solidFill>
                    <a:srgbClr val="FF0000"/>
                  </a:solidFill>
                  <a:latin typeface="微软雅黑" panose="020B0503020204020204" pitchFamily="34" charset="-122"/>
                  <a:ea typeface="微软雅黑" panose="020B0503020204020204" pitchFamily="34" charset="-122"/>
                </a:rPr>
                <a:t>管理、作业人员</a:t>
              </a:r>
              <a:endParaRPr lang="zh-CN" altLang="en-US" sz="1800" b="1" dirty="0">
                <a:solidFill>
                  <a:srgbClr val="17375E"/>
                </a:solidFill>
                <a:latin typeface="微软雅黑" panose="020B0503020204020204" pitchFamily="34" charset="-122"/>
                <a:ea typeface="微软雅黑" panose="020B0503020204020204" pitchFamily="34" charset="-122"/>
              </a:endParaRPr>
            </a:p>
            <a:p>
              <a:pPr algn="just">
                <a:lnSpc>
                  <a:spcPct val="18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rPr>
                <a:t>防护不到位</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just">
                <a:lnSpc>
                  <a:spcPct val="18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sym typeface="+mn-ea"/>
                </a:rPr>
                <a:t>安全意识淡薄</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just">
                <a:lnSpc>
                  <a:spcPct val="18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rPr>
                <a:t>应急处置能力不足</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just">
                <a:lnSpc>
                  <a:spcPct val="18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rPr>
                <a:t>三级教育不落实</a:t>
              </a:r>
              <a:endParaRPr lang="zh-CN" altLang="en-US" sz="1800" b="1" dirty="0">
                <a:solidFill>
                  <a:schemeClr val="bg1"/>
                </a:solidFill>
                <a:latin typeface="微软雅黑" panose="020B0503020204020204" pitchFamily="34" charset="-122"/>
                <a:ea typeface="微软雅黑" panose="020B0503020204020204" pitchFamily="34" charset="-122"/>
              </a:endParaRPr>
            </a:p>
            <a:p>
              <a:pPr algn="just">
                <a:lnSpc>
                  <a:spcPct val="18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sym typeface="+mn-ea"/>
                </a:rPr>
                <a:t>安全技能差</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9" name="组合 8"/>
          <p:cNvGrpSpPr/>
          <p:nvPr/>
        </p:nvGrpSpPr>
        <p:grpSpPr>
          <a:xfrm>
            <a:off x="2974975" y="1823085"/>
            <a:ext cx="2626995" cy="3858260"/>
            <a:chOff x="5314" y="3459"/>
            <a:chExt cx="3847" cy="5488"/>
          </a:xfrm>
        </p:grpSpPr>
        <p:sp>
          <p:nvSpPr>
            <p:cNvPr id="3" name="矩形 2"/>
            <p:cNvSpPr/>
            <p:nvPr/>
          </p:nvSpPr>
          <p:spPr>
            <a:xfrm>
              <a:off x="5314" y="3459"/>
              <a:ext cx="3831" cy="1361"/>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spcBef>
                  <a:spcPts val="0"/>
                </a:spcBef>
                <a:spcAft>
                  <a:spcPts val="0"/>
                </a:spcAft>
              </a:pPr>
              <a:r>
                <a:rPr lang="zh-CN" altLang="en-US" sz="1600" b="1" dirty="0">
                  <a:latin typeface="微软雅黑" panose="020B0503020204020204" pitchFamily="34" charset="-122"/>
                  <a:ea typeface="微软雅黑" panose="020B0503020204020204" pitchFamily="34" charset="-122"/>
                </a:rPr>
                <a:t>分公司</a:t>
              </a:r>
              <a:r>
                <a:rPr lang="zh-CN" altLang="en-US" sz="1600" b="1" dirty="0">
                  <a:solidFill>
                    <a:srgbClr val="FF0000"/>
                  </a:solidFill>
                  <a:latin typeface="微软雅黑" panose="020B0503020204020204" pitchFamily="34" charset="-122"/>
                  <a:ea typeface="微软雅黑" panose="020B0503020204020204" pitchFamily="34" charset="-122"/>
                </a:rPr>
                <a:t>每季度</a:t>
              </a:r>
              <a:r>
                <a:rPr lang="zh-CN" altLang="en-US" sz="1600" b="1" dirty="0">
                  <a:latin typeface="微软雅黑" panose="020B0503020204020204" pitchFamily="34" charset="-122"/>
                  <a:ea typeface="微软雅黑" panose="020B0503020204020204" pitchFamily="34" charset="-122"/>
                </a:rPr>
                <a:t>至少组织一次</a:t>
              </a:r>
              <a:r>
                <a:rPr lang="zh-CN" altLang="en-US" sz="1600" b="1" dirty="0">
                  <a:solidFill>
                    <a:srgbClr val="FF0000"/>
                  </a:solidFill>
                  <a:latin typeface="微软雅黑" panose="020B0503020204020204" pitchFamily="34" charset="-122"/>
                  <a:ea typeface="微软雅黑" panose="020B0503020204020204" pitchFamily="34" charset="-122"/>
                </a:rPr>
                <a:t>A类</a:t>
              </a:r>
              <a:r>
                <a:rPr lang="zh-CN" altLang="en-US" sz="1600" b="1" dirty="0">
                  <a:latin typeface="微软雅黑" panose="020B0503020204020204" pitchFamily="34" charset="-122"/>
                  <a:ea typeface="微软雅黑" panose="020B0503020204020204" pitchFamily="34" charset="-122"/>
                </a:rPr>
                <a:t>安全教育培训</a:t>
              </a:r>
              <a:endParaRPr lang="zh-CN" altLang="en-US" sz="1600" b="1" dirty="0">
                <a:latin typeface="微软雅黑" panose="020B0503020204020204" pitchFamily="34" charset="-122"/>
                <a:ea typeface="微软雅黑" panose="020B0503020204020204" pitchFamily="34" charset="-122"/>
              </a:endParaRPr>
            </a:p>
          </p:txBody>
        </p:sp>
        <p:sp>
          <p:nvSpPr>
            <p:cNvPr id="4" name="矩形 3"/>
            <p:cNvSpPr/>
            <p:nvPr/>
          </p:nvSpPr>
          <p:spPr>
            <a:xfrm>
              <a:off x="5315" y="4835"/>
              <a:ext cx="3830" cy="1361"/>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spcBef>
                  <a:spcPts val="0"/>
                </a:spcBef>
                <a:spcAft>
                  <a:spcPts val="0"/>
                </a:spcAft>
              </a:pPr>
              <a:r>
                <a:rPr lang="zh-CN" altLang="en-US" sz="1600" b="1" dirty="0">
                  <a:latin typeface="微软雅黑" panose="020B0503020204020204" pitchFamily="34" charset="-122"/>
                  <a:ea typeface="微软雅黑" panose="020B0503020204020204" pitchFamily="34" charset="-122"/>
                  <a:sym typeface="+mn-ea"/>
                </a:rPr>
                <a:t>分公司</a:t>
              </a:r>
              <a:r>
                <a:rPr lang="zh-CN" altLang="en-US" sz="1600" b="1" dirty="0">
                  <a:solidFill>
                    <a:srgbClr val="FF0000"/>
                  </a:solidFill>
                  <a:latin typeface="微软雅黑" panose="020B0503020204020204" pitchFamily="34" charset="-122"/>
                  <a:ea typeface="微软雅黑" panose="020B0503020204020204" pitchFamily="34" charset="-122"/>
                  <a:sym typeface="+mn-ea"/>
                </a:rPr>
                <a:t>每季度</a:t>
              </a:r>
              <a:r>
                <a:rPr lang="zh-CN" altLang="en-US" sz="1600" b="1" dirty="0">
                  <a:latin typeface="微软雅黑" panose="020B0503020204020204" pitchFamily="34" charset="-122"/>
                  <a:ea typeface="微软雅黑" panose="020B0503020204020204" pitchFamily="34" charset="-122"/>
                  <a:sym typeface="+mn-ea"/>
                </a:rPr>
                <a:t>至少组织一次</a:t>
              </a:r>
              <a:r>
                <a:rPr lang="zh-CN" altLang="en-US" sz="1600" b="1" dirty="0">
                  <a:solidFill>
                    <a:srgbClr val="FF0000"/>
                  </a:solidFill>
                  <a:latin typeface="微软雅黑" panose="020B0503020204020204" pitchFamily="34" charset="-122"/>
                  <a:ea typeface="微软雅黑" panose="020B0503020204020204" pitchFamily="34" charset="-122"/>
                  <a:sym typeface="+mn-ea"/>
                </a:rPr>
                <a:t>B类</a:t>
              </a:r>
              <a:r>
                <a:rPr lang="zh-CN" altLang="en-US" sz="1600" b="1" dirty="0">
                  <a:latin typeface="微软雅黑" panose="020B0503020204020204" pitchFamily="34" charset="-122"/>
                  <a:ea typeface="微软雅黑" panose="020B0503020204020204" pitchFamily="34" charset="-122"/>
                  <a:sym typeface="+mn-ea"/>
                </a:rPr>
                <a:t>安全教育培训</a:t>
              </a:r>
              <a:endParaRPr lang="zh-CN" altLang="en-US" sz="1600" b="1" dirty="0">
                <a:latin typeface="微软雅黑" panose="020B0503020204020204" pitchFamily="34" charset="-122"/>
                <a:ea typeface="微软雅黑" panose="020B0503020204020204" pitchFamily="34" charset="-122"/>
              </a:endParaRPr>
            </a:p>
          </p:txBody>
        </p:sp>
        <p:sp>
          <p:nvSpPr>
            <p:cNvPr id="5" name="矩形 4"/>
            <p:cNvSpPr/>
            <p:nvPr/>
          </p:nvSpPr>
          <p:spPr>
            <a:xfrm>
              <a:off x="5315" y="6211"/>
              <a:ext cx="3846" cy="1361"/>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zh-CN" altLang="en-US" sz="1600" b="1" dirty="0">
                  <a:latin typeface="微软雅黑" panose="020B0503020204020204" pitchFamily="34" charset="-122"/>
                  <a:ea typeface="微软雅黑" panose="020B0503020204020204" pitchFamily="34" charset="-122"/>
                </a:rPr>
                <a:t>项目部</a:t>
              </a:r>
              <a:r>
                <a:rPr lang="zh-CN" altLang="en-US" sz="1600" b="1" dirty="0">
                  <a:solidFill>
                    <a:srgbClr val="FF0000"/>
                  </a:solidFill>
                  <a:latin typeface="微软雅黑" panose="020B0503020204020204" pitchFamily="34" charset="-122"/>
                  <a:ea typeface="微软雅黑" panose="020B0503020204020204" pitchFamily="34" charset="-122"/>
                </a:rPr>
                <a:t>每月</a:t>
              </a:r>
              <a:r>
                <a:rPr lang="zh-CN" altLang="en-US" sz="1600" b="1" dirty="0">
                  <a:latin typeface="微软雅黑" panose="020B0503020204020204" pitchFamily="34" charset="-122"/>
                  <a:ea typeface="微软雅黑" panose="020B0503020204020204" pitchFamily="34" charset="-122"/>
                </a:rPr>
                <a:t>至少组织一次</a:t>
              </a:r>
              <a:r>
                <a:rPr lang="zh-CN" altLang="en-US" sz="1600" b="1" dirty="0">
                  <a:solidFill>
                    <a:srgbClr val="FF0000"/>
                  </a:solidFill>
                  <a:latin typeface="微软雅黑" panose="020B0503020204020204" pitchFamily="34" charset="-122"/>
                  <a:ea typeface="微软雅黑" panose="020B0503020204020204" pitchFamily="34" charset="-122"/>
                </a:rPr>
                <a:t>C类</a:t>
              </a:r>
              <a:r>
                <a:rPr lang="zh-CN" altLang="en-US" sz="1600" b="1" dirty="0">
                  <a:latin typeface="微软雅黑" panose="020B0503020204020204" pitchFamily="34" charset="-122"/>
                  <a:ea typeface="微软雅黑" panose="020B0503020204020204" pitchFamily="34" charset="-122"/>
                </a:rPr>
                <a:t>安全教育培训</a:t>
              </a:r>
              <a:endParaRPr lang="zh-CN" altLang="en-US" sz="1600" b="1" dirty="0">
                <a:latin typeface="微软雅黑" panose="020B0503020204020204" pitchFamily="34" charset="-122"/>
                <a:ea typeface="微软雅黑" panose="020B0503020204020204" pitchFamily="34" charset="-122"/>
              </a:endParaRPr>
            </a:p>
          </p:txBody>
        </p:sp>
        <p:sp>
          <p:nvSpPr>
            <p:cNvPr id="6" name="矩形 5"/>
            <p:cNvSpPr/>
            <p:nvPr/>
          </p:nvSpPr>
          <p:spPr>
            <a:xfrm>
              <a:off x="5316" y="7587"/>
              <a:ext cx="3845" cy="1361"/>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zh-CN" altLang="en-US" sz="1600" b="1" dirty="0">
                  <a:latin typeface="微软雅黑" panose="020B0503020204020204" pitchFamily="34" charset="-122"/>
                  <a:ea typeface="微软雅黑" panose="020B0503020204020204" pitchFamily="34" charset="-122"/>
                </a:rPr>
                <a:t>项目部应做好</a:t>
              </a:r>
              <a:r>
                <a:rPr lang="zh-CN" altLang="en-US" sz="1600" b="1" dirty="0">
                  <a:solidFill>
                    <a:srgbClr val="FF0000"/>
                  </a:solidFill>
                  <a:latin typeface="微软雅黑" panose="020B0503020204020204" pitchFamily="34" charset="-122"/>
                  <a:ea typeface="微软雅黑" panose="020B0503020204020204" pitchFamily="34" charset="-122"/>
                </a:rPr>
                <a:t>一线作业人员</a:t>
              </a:r>
              <a:r>
                <a:rPr lang="zh-CN" altLang="en-US" sz="1600" b="1" dirty="0">
                  <a:latin typeface="微软雅黑" panose="020B0503020204020204" pitchFamily="34" charset="-122"/>
                  <a:ea typeface="微软雅黑" panose="020B0503020204020204" pitchFamily="34" charset="-122"/>
                </a:rPr>
                <a:t>安全教育培训</a:t>
              </a:r>
              <a:endParaRPr lang="zh-CN" altLang="en-US" sz="1600" b="1"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6371590" y="1922145"/>
            <a:ext cx="5033010" cy="3567430"/>
            <a:chOff x="9920" y="3365"/>
            <a:chExt cx="7926" cy="5618"/>
          </a:xfrm>
        </p:grpSpPr>
        <p:sp>
          <p:nvSpPr>
            <p:cNvPr id="18" name="文本框 7"/>
            <p:cNvSpPr txBox="1">
              <a:spLocks noChangeArrowheads="1"/>
            </p:cNvSpPr>
            <p:nvPr/>
          </p:nvSpPr>
          <p:spPr bwMode="auto">
            <a:xfrm>
              <a:off x="9920" y="4944"/>
              <a:ext cx="7924"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1400" b="1" dirty="0">
                  <a:solidFill>
                    <a:schemeClr val="tx1">
                      <a:lumMod val="85000"/>
                      <a:lumOff val="15000"/>
                    </a:schemeClr>
                  </a:solidFill>
                  <a:latin typeface="微软雅黑" panose="020B0503020204020204" pitchFamily="34" charset="-122"/>
                </a:rPr>
                <a:t>B类安全教育培训</a:t>
              </a:r>
              <a:endParaRPr lang="zh-CN" altLang="en-US" sz="1400" b="1" dirty="0">
                <a:solidFill>
                  <a:schemeClr val="tx1">
                    <a:lumMod val="85000"/>
                    <a:lumOff val="15000"/>
                  </a:schemeClr>
                </a:solidFill>
                <a:latin typeface="微软雅黑" panose="020B0503020204020204" pitchFamily="34" charset="-122"/>
              </a:endParaRPr>
            </a:p>
            <a:p>
              <a:pPr eaLnBrk="1" hangingPunct="1">
                <a:lnSpc>
                  <a:spcPct val="100000"/>
                </a:lnSpc>
                <a:spcBef>
                  <a:spcPts val="200"/>
                </a:spcBef>
                <a:spcAft>
                  <a:spcPts val="0"/>
                </a:spcAft>
              </a:pPr>
              <a:r>
                <a:rPr lang="zh-CN" altLang="en-US" sz="1400" dirty="0">
                  <a:solidFill>
                    <a:schemeClr val="tx1">
                      <a:lumMod val="85000"/>
                      <a:lumOff val="15000"/>
                    </a:schemeClr>
                  </a:solidFill>
                  <a:latin typeface="微软雅黑" panose="020B0503020204020204" pitchFamily="34" charset="-122"/>
                </a:rPr>
                <a:t>组织项目总工程师、技术负责人、技术人员等，开展提升施工安全技术管理能力的培训</a:t>
              </a:r>
              <a:endParaRPr lang="zh-CN" altLang="en-US" sz="1400" dirty="0">
                <a:solidFill>
                  <a:schemeClr val="tx1">
                    <a:lumMod val="85000"/>
                    <a:lumOff val="15000"/>
                  </a:schemeClr>
                </a:solidFill>
                <a:latin typeface="微软雅黑" panose="020B0503020204020204" pitchFamily="34" charset="-122"/>
              </a:endParaRPr>
            </a:p>
          </p:txBody>
        </p:sp>
        <p:sp>
          <p:nvSpPr>
            <p:cNvPr id="19" name="文本框 7"/>
            <p:cNvSpPr txBox="1">
              <a:spLocks noChangeArrowheads="1"/>
            </p:cNvSpPr>
            <p:nvPr/>
          </p:nvSpPr>
          <p:spPr bwMode="auto">
            <a:xfrm>
              <a:off x="9920" y="7461"/>
              <a:ext cx="7922" cy="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1400" b="1" dirty="0">
                  <a:solidFill>
                    <a:schemeClr val="tx1">
                      <a:lumMod val="85000"/>
                      <a:lumOff val="15000"/>
                    </a:schemeClr>
                  </a:solidFill>
                  <a:latin typeface="微软雅黑" panose="020B0503020204020204" pitchFamily="34" charset="-122"/>
                </a:rPr>
                <a:t>一线作业人员安全教育培训</a:t>
              </a:r>
              <a:endParaRPr lang="en-US" altLang="zh-CN" sz="1400" b="1" dirty="0">
                <a:solidFill>
                  <a:schemeClr val="tx1">
                    <a:lumMod val="85000"/>
                    <a:lumOff val="15000"/>
                  </a:schemeClr>
                </a:solidFill>
                <a:latin typeface="微软雅黑" panose="020B0503020204020204" pitchFamily="34" charset="-122"/>
              </a:endParaRPr>
            </a:p>
            <a:p>
              <a:pPr>
                <a:lnSpc>
                  <a:spcPct val="100000"/>
                </a:lnSpc>
                <a:spcBef>
                  <a:spcPts val="300"/>
                </a:spcBef>
              </a:pPr>
              <a:r>
                <a:rPr lang="zh-CN" altLang="en-US" sz="1400" dirty="0">
                  <a:solidFill>
                    <a:schemeClr val="tx1">
                      <a:lumMod val="85000"/>
                      <a:lumOff val="15000"/>
                    </a:schemeClr>
                  </a:solidFill>
                  <a:latin typeface="微软雅黑" panose="020B0503020204020204" pitchFamily="34" charset="-122"/>
                </a:rPr>
                <a:t>落实入场人员三级安全教育</a:t>
              </a:r>
              <a:endParaRPr lang="zh-CN" altLang="en-US" sz="1400" dirty="0">
                <a:solidFill>
                  <a:schemeClr val="tx1">
                    <a:lumMod val="85000"/>
                    <a:lumOff val="15000"/>
                  </a:schemeClr>
                </a:solidFill>
                <a:latin typeface="微软雅黑" panose="020B0503020204020204" pitchFamily="34" charset="-122"/>
              </a:endParaRPr>
            </a:p>
            <a:p>
              <a:pPr>
                <a:lnSpc>
                  <a:spcPct val="100000"/>
                </a:lnSpc>
                <a:spcBef>
                  <a:spcPts val="300"/>
                </a:spcBef>
              </a:pPr>
              <a:r>
                <a:rPr lang="zh-CN" altLang="en-US" sz="1400" dirty="0">
                  <a:solidFill>
                    <a:schemeClr val="tx1">
                      <a:lumMod val="85000"/>
                      <a:lumOff val="15000"/>
                    </a:schemeClr>
                  </a:solidFill>
                  <a:latin typeface="微软雅黑" panose="020B0503020204020204" pitchFamily="34" charset="-122"/>
                </a:rPr>
                <a:t>每天由当天带班人员负责落实早班会和安全喊话</a:t>
              </a:r>
              <a:endParaRPr lang="zh-CN" altLang="en-US" sz="1400" dirty="0">
                <a:solidFill>
                  <a:schemeClr val="tx1">
                    <a:lumMod val="85000"/>
                    <a:lumOff val="15000"/>
                  </a:schemeClr>
                </a:solidFill>
                <a:latin typeface="微软雅黑" panose="020B0503020204020204" pitchFamily="34" charset="-122"/>
              </a:endParaRPr>
            </a:p>
            <a:p>
              <a:pPr>
                <a:lnSpc>
                  <a:spcPct val="100000"/>
                </a:lnSpc>
                <a:spcBef>
                  <a:spcPts val="300"/>
                </a:spcBef>
              </a:pPr>
              <a:r>
                <a:rPr lang="zh-CN" altLang="en-US" sz="1400" dirty="0">
                  <a:solidFill>
                    <a:schemeClr val="tx1">
                      <a:lumMod val="85000"/>
                      <a:lumOff val="15000"/>
                    </a:schemeClr>
                  </a:solidFill>
                  <a:latin typeface="微软雅黑" panose="020B0503020204020204" pitchFamily="34" charset="-122"/>
                </a:rPr>
                <a:t>每月至少一次作业人员安全教育培训</a:t>
              </a:r>
              <a:endParaRPr lang="zh-CN" altLang="en-US" sz="1400" dirty="0">
                <a:solidFill>
                  <a:schemeClr val="tx1">
                    <a:lumMod val="85000"/>
                    <a:lumOff val="15000"/>
                  </a:schemeClr>
                </a:solidFill>
                <a:latin typeface="微软雅黑" panose="020B0503020204020204" pitchFamily="34" charset="-122"/>
              </a:endParaRPr>
            </a:p>
          </p:txBody>
        </p:sp>
        <p:sp>
          <p:nvSpPr>
            <p:cNvPr id="21" name="文本框 7"/>
            <p:cNvSpPr txBox="1">
              <a:spLocks noChangeArrowheads="1"/>
            </p:cNvSpPr>
            <p:nvPr/>
          </p:nvSpPr>
          <p:spPr bwMode="auto">
            <a:xfrm>
              <a:off x="9920" y="3365"/>
              <a:ext cx="7926" cy="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en-US" altLang="zh-CN" sz="1400" b="1" dirty="0">
                  <a:solidFill>
                    <a:schemeClr val="tx1">
                      <a:lumMod val="85000"/>
                      <a:lumOff val="15000"/>
                    </a:schemeClr>
                  </a:solidFill>
                  <a:latin typeface="微软雅黑" panose="020B0503020204020204" pitchFamily="34" charset="-122"/>
                </a:rPr>
                <a:t>A</a:t>
              </a:r>
              <a:r>
                <a:rPr lang="zh-CN" altLang="en-US" sz="1400" b="1" dirty="0">
                  <a:solidFill>
                    <a:schemeClr val="tx1">
                      <a:lumMod val="85000"/>
                      <a:lumOff val="15000"/>
                    </a:schemeClr>
                  </a:solidFill>
                  <a:latin typeface="微软雅黑" panose="020B0503020204020204" pitchFamily="34" charset="-122"/>
                </a:rPr>
                <a:t>类安全教育培训</a:t>
              </a:r>
              <a:endParaRPr lang="zh-CN" altLang="en-US" sz="1400" b="1" dirty="0">
                <a:solidFill>
                  <a:schemeClr val="tx1">
                    <a:lumMod val="85000"/>
                    <a:lumOff val="15000"/>
                  </a:schemeClr>
                </a:solidFill>
                <a:latin typeface="微软雅黑" panose="020B0503020204020204" pitchFamily="34" charset="-122"/>
              </a:endParaRPr>
            </a:p>
            <a:p>
              <a:pPr eaLnBrk="1" hangingPunct="1">
                <a:lnSpc>
                  <a:spcPct val="100000"/>
                </a:lnSpc>
                <a:spcBef>
                  <a:spcPts val="200"/>
                </a:spcBef>
                <a:spcAft>
                  <a:spcPts val="0"/>
                </a:spcAft>
              </a:pPr>
              <a:r>
                <a:rPr lang="zh-CN" altLang="en-US" sz="1400" dirty="0">
                  <a:solidFill>
                    <a:schemeClr val="tx1">
                      <a:lumMod val="85000"/>
                      <a:lumOff val="15000"/>
                    </a:schemeClr>
                  </a:solidFill>
                  <a:latin typeface="微软雅黑" panose="020B0503020204020204" pitchFamily="34" charset="-122"/>
                </a:rPr>
                <a:t>组织项目经理、生产经理、安全总监，开展安全生产法律法规、标准规范、管理制度的专题培训和安全风险识别能力、隐患排查治理能力的培训</a:t>
              </a:r>
              <a:endParaRPr lang="zh-CN" altLang="en-US" sz="1400" dirty="0">
                <a:solidFill>
                  <a:schemeClr val="tx1">
                    <a:lumMod val="85000"/>
                    <a:lumOff val="15000"/>
                  </a:schemeClr>
                </a:solidFill>
                <a:latin typeface="微软雅黑" panose="020B0503020204020204" pitchFamily="34" charset="-122"/>
              </a:endParaRPr>
            </a:p>
          </p:txBody>
        </p:sp>
        <p:sp>
          <p:nvSpPr>
            <p:cNvPr id="23" name="文本框 7"/>
            <p:cNvSpPr txBox="1">
              <a:spLocks noChangeArrowheads="1"/>
            </p:cNvSpPr>
            <p:nvPr/>
          </p:nvSpPr>
          <p:spPr bwMode="auto">
            <a:xfrm>
              <a:off x="9920" y="6158"/>
              <a:ext cx="7923" cy="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en-US" altLang="zh-CN" sz="1400" b="1" dirty="0">
                  <a:solidFill>
                    <a:schemeClr val="tx1">
                      <a:lumMod val="85000"/>
                      <a:lumOff val="15000"/>
                    </a:schemeClr>
                  </a:solidFill>
                  <a:latin typeface="微软雅黑" panose="020B0503020204020204" pitchFamily="34" charset="-122"/>
                </a:rPr>
                <a:t>C</a:t>
              </a:r>
              <a:r>
                <a:rPr lang="zh-CN" altLang="en-US" sz="1400" b="1" dirty="0">
                  <a:solidFill>
                    <a:schemeClr val="tx1">
                      <a:lumMod val="85000"/>
                      <a:lumOff val="15000"/>
                    </a:schemeClr>
                  </a:solidFill>
                  <a:latin typeface="微软雅黑" panose="020B0503020204020204" pitchFamily="34" charset="-122"/>
                </a:rPr>
                <a:t>类安全教育培训</a:t>
              </a:r>
              <a:endParaRPr lang="zh-CN" altLang="en-US" sz="1400" b="1" dirty="0">
                <a:solidFill>
                  <a:schemeClr val="tx1">
                    <a:lumMod val="85000"/>
                    <a:lumOff val="15000"/>
                  </a:schemeClr>
                </a:solidFill>
                <a:latin typeface="微软雅黑" panose="020B0503020204020204" pitchFamily="34" charset="-122"/>
              </a:endParaRPr>
            </a:p>
            <a:p>
              <a:pPr eaLnBrk="1" hangingPunct="1">
                <a:lnSpc>
                  <a:spcPct val="100000"/>
                </a:lnSpc>
                <a:spcBef>
                  <a:spcPts val="200"/>
                </a:spcBef>
                <a:spcAft>
                  <a:spcPts val="0"/>
                </a:spcAft>
              </a:pPr>
              <a:r>
                <a:rPr lang="zh-CN" altLang="en-US" sz="1400" dirty="0">
                  <a:solidFill>
                    <a:schemeClr val="tx1">
                      <a:lumMod val="85000"/>
                      <a:lumOff val="15000"/>
                    </a:schemeClr>
                  </a:solidFill>
                  <a:latin typeface="微软雅黑" panose="020B0503020204020204" pitchFamily="34" charset="-122"/>
                </a:rPr>
                <a:t>组织工程、质量、安全等管理岗位人员开展安全生产应知应会、基本技能的培训</a:t>
              </a:r>
              <a:endParaRPr lang="zh-CN" altLang="en-US" sz="1400" dirty="0">
                <a:solidFill>
                  <a:schemeClr val="tx1">
                    <a:lumMod val="85000"/>
                    <a:lumOff val="15000"/>
                  </a:schemeClr>
                </a:solidFill>
                <a:latin typeface="微软雅黑" panose="020B0503020204020204" pitchFamily="34" charset="-122"/>
              </a:endParaRPr>
            </a:p>
          </p:txBody>
        </p:sp>
      </p:grpSp>
      <p:grpSp>
        <p:nvGrpSpPr>
          <p:cNvPr id="11" name="组合 10"/>
          <p:cNvGrpSpPr/>
          <p:nvPr/>
        </p:nvGrpSpPr>
        <p:grpSpPr>
          <a:xfrm>
            <a:off x="5843905" y="2334895"/>
            <a:ext cx="334010" cy="2912745"/>
            <a:chOff x="9316" y="3907"/>
            <a:chExt cx="526" cy="4587"/>
          </a:xfrm>
        </p:grpSpPr>
        <p:sp>
          <p:nvSpPr>
            <p:cNvPr id="14" name="等腰三角形 13"/>
            <p:cNvSpPr/>
            <p:nvPr/>
          </p:nvSpPr>
          <p:spPr>
            <a:xfrm rot="19800000" flipH="1">
              <a:off x="9316" y="5290"/>
              <a:ext cx="526" cy="454"/>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等腰三角形 12"/>
            <p:cNvSpPr/>
            <p:nvPr/>
          </p:nvSpPr>
          <p:spPr>
            <a:xfrm rot="19800000" flipH="1">
              <a:off x="9316" y="8040"/>
              <a:ext cx="526" cy="454"/>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等腰三角形 19"/>
            <p:cNvSpPr/>
            <p:nvPr/>
          </p:nvSpPr>
          <p:spPr>
            <a:xfrm rot="19800000" flipH="1">
              <a:off x="9316" y="3907"/>
              <a:ext cx="526" cy="454"/>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等腰三角形 21"/>
            <p:cNvSpPr/>
            <p:nvPr/>
          </p:nvSpPr>
          <p:spPr>
            <a:xfrm rot="19800000" flipH="1">
              <a:off x="9316" y="6571"/>
              <a:ext cx="526" cy="454"/>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ransition spd="slow" advTm="0">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55" y="180975"/>
            <a:ext cx="8006080" cy="521970"/>
          </a:xfrm>
          <a:prstGeom prst="rect">
            <a:avLst/>
          </a:prstGeom>
          <a:noFill/>
          <a:ln>
            <a:noFill/>
          </a:ln>
        </p:spPr>
        <p:txBody>
          <a:bodyPr wrap="square">
            <a:spAutoFit/>
          </a:bodyPr>
          <a:lstStyle/>
          <a:p>
            <a:pPr algn="ctr" fontAlgn="auto">
              <a:spcBef>
                <a:spcPts val="0"/>
              </a:spcBef>
              <a:spcAft>
                <a:spcPts val="0"/>
              </a:spcAft>
              <a:defRPr/>
            </a:pPr>
            <a:r>
              <a:rPr lang="zh-CN" altLang="en-US" sz="28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夯实教育培训提升作业能力</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3</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1164590" y="1308735"/>
            <a:ext cx="9868535" cy="4246245"/>
          </a:xfrm>
          <a:prstGeom prst="rect">
            <a:avLst/>
          </a:prstGeom>
          <a:noFill/>
          <a:ln w="9525">
            <a:noFill/>
          </a:ln>
        </p:spPr>
        <p:txBody>
          <a:bodyPr wrap="square">
            <a:spAutoFit/>
          </a:bodyPr>
          <a:p>
            <a:pPr indent="0" fontAlgn="auto">
              <a:lnSpc>
                <a:spcPct val="150000"/>
              </a:lnSpc>
            </a:pPr>
            <a:r>
              <a:rPr lang="en-US" altLang="zh-CN" sz="2000" b="0">
                <a:latin typeface="微软雅黑" panose="020B0503020204020204" pitchFamily="34" charset="-122"/>
                <a:ea typeface="微软雅黑" panose="020B0503020204020204" pitchFamily="34" charset="-122"/>
                <a:cs typeface="宋体" panose="02010600030101010101" pitchFamily="2" charset="-122"/>
              </a:rPr>
              <a:t>1</a:t>
            </a:r>
            <a:r>
              <a:rPr lang="zh-CN" altLang="en-US" sz="2000" b="0">
                <a:latin typeface="微软雅黑" panose="020B0503020204020204" pitchFamily="34" charset="-122"/>
                <a:ea typeface="微软雅黑" panose="020B0503020204020204" pitchFamily="34" charset="-122"/>
                <a:cs typeface="宋体" panose="02010600030101010101" pitchFamily="2" charset="-122"/>
              </a:rPr>
              <a:t>、近年来，项目部</a:t>
            </a:r>
            <a:r>
              <a:rPr lang="zh-CN" altLang="en-US" sz="2000" b="0">
                <a:solidFill>
                  <a:srgbClr val="FF0000"/>
                </a:solidFill>
                <a:latin typeface="微软雅黑" panose="020B0503020204020204" pitchFamily="34" charset="-122"/>
                <a:ea typeface="微软雅黑" panose="020B0503020204020204" pitchFamily="34" charset="-122"/>
                <a:cs typeface="宋体" panose="02010600030101010101" pitchFamily="2" charset="-122"/>
              </a:rPr>
              <a:t>工伤人群偏年轻</a:t>
            </a:r>
            <a:r>
              <a:rPr lang="zh-CN" altLang="en-US" sz="2000" b="0">
                <a:latin typeface="微软雅黑" panose="020B0503020204020204" pitchFamily="34" charset="-122"/>
                <a:ea typeface="微软雅黑" panose="020B0503020204020204" pitchFamily="34" charset="-122"/>
                <a:cs typeface="宋体" panose="02010600030101010101" pitchFamily="2" charset="-122"/>
              </a:rPr>
              <a:t>，工人进入施工现场不久（</a:t>
            </a:r>
            <a:r>
              <a:rPr lang="en-US" altLang="zh-CN" sz="2000" b="0">
                <a:latin typeface="微软雅黑" panose="020B0503020204020204" pitchFamily="34" charset="-122"/>
                <a:ea typeface="微软雅黑" panose="020B0503020204020204" pitchFamily="34" charset="-122"/>
                <a:cs typeface="Calibri" panose="020F0502020204030204" pitchFamily="34" charset="0"/>
              </a:rPr>
              <a:t>3-5</a:t>
            </a:r>
            <a:r>
              <a:rPr lang="zh-CN" altLang="en-US" sz="2000" b="0">
                <a:latin typeface="微软雅黑" panose="020B0503020204020204" pitchFamily="34" charset="-122"/>
                <a:ea typeface="微软雅黑" panose="020B0503020204020204" pitchFamily="34" charset="-122"/>
                <a:cs typeface="宋体" panose="02010600030101010101" pitchFamily="2" charset="-122"/>
              </a:rPr>
              <a:t>天）就发生事故，对作业环境不熟悉，安全意识淡薄等原因。</a:t>
            </a:r>
            <a:endParaRPr lang="zh-CN" altLang="en-US" sz="2000" b="0">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pPr>
            <a:r>
              <a:rPr lang="en-US" altLang="zh-CN" sz="2000" b="0">
                <a:latin typeface="微软雅黑" panose="020B0503020204020204" pitchFamily="34" charset="-122"/>
                <a:ea typeface="微软雅黑" panose="020B0503020204020204" pitchFamily="34" charset="-122"/>
                <a:cs typeface="宋体" panose="02010600030101010101" pitchFamily="2" charset="-122"/>
              </a:rPr>
              <a:t>2</a:t>
            </a:r>
            <a:r>
              <a:rPr lang="zh-CN" altLang="en-US" sz="2000" b="0">
                <a:latin typeface="微软雅黑" panose="020B0503020204020204" pitchFamily="34" charset="-122"/>
                <a:ea typeface="微软雅黑" panose="020B0503020204020204" pitchFamily="34" charset="-122"/>
                <a:cs typeface="宋体" panose="02010600030101010101" pitchFamily="2" charset="-122"/>
              </a:rPr>
              <a:t>、项目应</a:t>
            </a:r>
            <a:r>
              <a:rPr lang="zh-CN" altLang="en-US" sz="2000" b="0">
                <a:solidFill>
                  <a:srgbClr val="FF0000"/>
                </a:solidFill>
                <a:latin typeface="微软雅黑" panose="020B0503020204020204" pitchFamily="34" charset="-122"/>
                <a:ea typeface="微软雅黑" panose="020B0503020204020204" pitchFamily="34" charset="-122"/>
                <a:cs typeface="宋体" panose="02010600030101010101" pitchFamily="2" charset="-122"/>
              </a:rPr>
              <a:t>结合劳务实名制管理</a:t>
            </a:r>
            <a:r>
              <a:rPr lang="zh-CN" altLang="en-US" sz="2000" b="0">
                <a:latin typeface="微软雅黑" panose="020B0503020204020204" pitchFamily="34" charset="-122"/>
                <a:ea typeface="微软雅黑" panose="020B0503020204020204" pitchFamily="34" charset="-122"/>
                <a:cs typeface="宋体" panose="02010600030101010101" pitchFamily="2" charset="-122"/>
              </a:rPr>
              <a:t>，对新进场人员、转场人员到施工现场后（</a:t>
            </a:r>
            <a:r>
              <a:rPr lang="en-US" altLang="zh-CN" sz="2000" b="0">
                <a:latin typeface="微软雅黑" panose="020B0503020204020204" pitchFamily="34" charset="-122"/>
                <a:ea typeface="微软雅黑" panose="020B0503020204020204" pitchFamily="34" charset="-122"/>
                <a:cs typeface="Calibri" panose="020F0502020204030204" pitchFamily="34" charset="0"/>
              </a:rPr>
              <a:t>1-2</a:t>
            </a:r>
            <a:r>
              <a:rPr lang="zh-CN" altLang="en-US" sz="2000" b="0">
                <a:latin typeface="微软雅黑" panose="020B0503020204020204" pitchFamily="34" charset="-122"/>
                <a:ea typeface="微软雅黑" panose="020B0503020204020204" pitchFamily="34" charset="-122"/>
                <a:cs typeface="宋体" panose="02010600030101010101" pitchFamily="2" charset="-122"/>
              </a:rPr>
              <a:t>天）由安全管理人员采取现场培训（熟悉现场环境，结合现场安全体验区等）和会议室培训（脱产培训）开展日常的安全教育。</a:t>
            </a:r>
            <a:endParaRPr lang="zh-CN" altLang="en-US" sz="2000" b="0">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pPr>
            <a:r>
              <a:rPr lang="en-US" altLang="zh-CN" sz="2000" b="0">
                <a:latin typeface="微软雅黑" panose="020B0503020204020204" pitchFamily="34" charset="-122"/>
                <a:ea typeface="微软雅黑" panose="020B0503020204020204" pitchFamily="34" charset="-122"/>
                <a:cs typeface="宋体" panose="02010600030101010101" pitchFamily="2" charset="-122"/>
              </a:rPr>
              <a:t>3</a:t>
            </a:r>
            <a:r>
              <a:rPr lang="zh-CN" altLang="en-US" sz="2000" b="0">
                <a:latin typeface="微软雅黑" panose="020B0503020204020204" pitchFamily="34" charset="-122"/>
                <a:ea typeface="微软雅黑" panose="020B0503020204020204" pitchFamily="34" charset="-122"/>
                <a:cs typeface="宋体" panose="02010600030101010101" pitchFamily="2" charset="-122"/>
              </a:rPr>
              <a:t>、建议项目部对每个新进场工人</a:t>
            </a:r>
            <a:r>
              <a:rPr lang="zh-CN" altLang="en-US" sz="2000" b="0">
                <a:solidFill>
                  <a:srgbClr val="FF0000"/>
                </a:solidFill>
                <a:latin typeface="微软雅黑" panose="020B0503020204020204" pitchFamily="34" charset="-122"/>
                <a:ea typeface="微软雅黑" panose="020B0503020204020204" pitchFamily="34" charset="-122"/>
                <a:cs typeface="宋体" panose="02010600030101010101" pitchFamily="2" charset="-122"/>
              </a:rPr>
              <a:t>制作三级教育卡</a:t>
            </a:r>
            <a:r>
              <a:rPr lang="zh-CN" altLang="en-US" sz="2000" b="0">
                <a:latin typeface="微软雅黑" panose="020B0503020204020204" pitchFamily="34" charset="-122"/>
                <a:ea typeface="微软雅黑" panose="020B0503020204020204" pitchFamily="34" charset="-122"/>
                <a:cs typeface="宋体" panose="02010600030101010101" pitchFamily="2" charset="-122"/>
              </a:rPr>
              <a:t>（类似身份证），增加二维码，确保每位工人持证上岗。</a:t>
            </a:r>
            <a:endParaRPr lang="zh-CN" altLang="en-US" sz="2000" b="0">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pPr>
            <a:r>
              <a:rPr lang="en-US" altLang="zh-CN" sz="2000" b="0">
                <a:latin typeface="微软雅黑" panose="020B0503020204020204" pitchFamily="34" charset="-122"/>
                <a:ea typeface="微软雅黑" panose="020B0503020204020204" pitchFamily="34" charset="-122"/>
                <a:cs typeface="宋体" panose="02010600030101010101" pitchFamily="2" charset="-122"/>
              </a:rPr>
              <a:t>4</a:t>
            </a:r>
            <a:r>
              <a:rPr lang="zh-CN" altLang="en-US" sz="2000" b="0">
                <a:latin typeface="微软雅黑" panose="020B0503020204020204" pitchFamily="34" charset="-122"/>
                <a:ea typeface="微软雅黑" panose="020B0503020204020204" pitchFamily="34" charset="-122"/>
                <a:cs typeface="宋体" panose="02010600030101010101" pitchFamily="2" charset="-122"/>
              </a:rPr>
              <a:t>、坚持</a:t>
            </a:r>
            <a:r>
              <a:rPr lang="zh-CN" altLang="en-US" sz="2000" b="0">
                <a:solidFill>
                  <a:srgbClr val="FF0000"/>
                </a:solidFill>
                <a:latin typeface="微软雅黑" panose="020B0503020204020204" pitchFamily="34" charset="-122"/>
                <a:ea typeface="微软雅黑" panose="020B0503020204020204" pitchFamily="34" charset="-122"/>
                <a:cs typeface="宋体" panose="02010600030101010101" pitchFamily="2" charset="-122"/>
              </a:rPr>
              <a:t>安全早班会</a:t>
            </a:r>
            <a:r>
              <a:rPr lang="zh-CN" altLang="en-US" sz="2000" b="0">
                <a:latin typeface="微软雅黑" panose="020B0503020204020204" pitchFamily="34" charset="-122"/>
                <a:ea typeface="微软雅黑" panose="020B0503020204020204" pitchFamily="34" charset="-122"/>
                <a:cs typeface="宋体" panose="02010600030101010101" pitchFamily="2" charset="-122"/>
              </a:rPr>
              <a:t>，值班领导和值班人员进行旁站监督，形成影像资料和相关记录，分公司应进行随机抽查。</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55" y="180975"/>
            <a:ext cx="8006080" cy="521970"/>
          </a:xfrm>
          <a:prstGeom prst="rect">
            <a:avLst/>
          </a:prstGeom>
          <a:noFill/>
          <a:ln>
            <a:noFill/>
          </a:ln>
        </p:spPr>
        <p:txBody>
          <a:bodyPr wrap="square">
            <a:spAutoFit/>
          </a:bodyPr>
          <a:lstStyle/>
          <a:p>
            <a:pPr algn="ctr" fontAlgn="auto">
              <a:spcBef>
                <a:spcPts val="0"/>
              </a:spcBef>
              <a:spcAft>
                <a:spcPts val="0"/>
              </a:spcAft>
              <a:defRPr/>
            </a:pPr>
            <a:r>
              <a:rPr lang="zh-CN" altLang="en-US" sz="28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强化监督检查提升安全水平</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4</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122680" y="1817370"/>
            <a:ext cx="2432685" cy="3289300"/>
            <a:chOff x="2093" y="3729"/>
            <a:chExt cx="3831" cy="5180"/>
          </a:xfrm>
          <a:solidFill>
            <a:schemeClr val="accent2">
              <a:lumMod val="20000"/>
              <a:lumOff val="80000"/>
            </a:schemeClr>
          </a:solidFill>
        </p:grpSpPr>
        <p:sp>
          <p:nvSpPr>
            <p:cNvPr id="15" name="AutoShape 17"/>
            <p:cNvSpPr>
              <a:spLocks noChangeArrowheads="1"/>
            </p:cNvSpPr>
            <p:nvPr/>
          </p:nvSpPr>
          <p:spPr bwMode="auto">
            <a:xfrm>
              <a:off x="2093" y="4173"/>
              <a:ext cx="3831" cy="4736"/>
            </a:xfrm>
            <a:prstGeom prst="roundRect">
              <a:avLst>
                <a:gd name="adj" fmla="val 4690"/>
              </a:avLst>
            </a:prstGeom>
            <a:grpFill/>
            <a:ln w="12700">
              <a:solidFill>
                <a:schemeClr val="tx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4" name="AutoShape 18"/>
            <p:cNvSpPr>
              <a:spLocks noChangeArrowheads="1"/>
            </p:cNvSpPr>
            <p:nvPr/>
          </p:nvSpPr>
          <p:spPr bwMode="gray">
            <a:xfrm>
              <a:off x="2433" y="3729"/>
              <a:ext cx="2935" cy="838"/>
            </a:xfrm>
            <a:prstGeom prst="roundRect">
              <a:avLst>
                <a:gd name="adj" fmla="val 50000"/>
              </a:avLst>
            </a:prstGeom>
            <a:solidFill>
              <a:schemeClr val="bg1">
                <a:lumMod val="65000"/>
              </a:schemeClr>
            </a:solidFill>
            <a:ln w="9525">
              <a:noFill/>
              <a:round/>
            </a:ln>
            <a:effectLst/>
          </p:spPr>
          <p:txBody>
            <a:bodyPr wrap="none" anchor="ctr"/>
            <a:lstStyle/>
            <a:p>
              <a:pPr algn="ctr">
                <a:defRPr/>
              </a:pPr>
              <a:r>
                <a:rPr lang="zh-CN" altLang="en-US" b="1" dirty="0">
                  <a:solidFill>
                    <a:srgbClr val="17375E"/>
                  </a:solidFill>
                  <a:latin typeface="微软雅黑" panose="020B0503020204020204" pitchFamily="34" charset="-122"/>
                  <a:ea typeface="微软雅黑" panose="020B0503020204020204" pitchFamily="34" charset="-122"/>
                </a:rPr>
                <a:t>存在问题</a:t>
              </a:r>
              <a:endParaRPr lang="zh-CN" altLang="en-US" b="1" dirty="0">
                <a:solidFill>
                  <a:srgbClr val="17375E"/>
                </a:solidFill>
                <a:latin typeface="微软雅黑" panose="020B0503020204020204" pitchFamily="34" charset="-122"/>
                <a:ea typeface="微软雅黑" panose="020B0503020204020204" pitchFamily="34" charset="-122"/>
              </a:endParaRPr>
            </a:p>
          </p:txBody>
        </p:sp>
      </p:grpSp>
      <p:sp>
        <p:nvSpPr>
          <p:cNvPr id="10" name="MH_SubTitle_4"/>
          <p:cNvSpPr/>
          <p:nvPr>
            <p:custDataLst>
              <p:tags r:id="rId1"/>
            </p:custDataLst>
          </p:nvPr>
        </p:nvSpPr>
        <p:spPr>
          <a:xfrm>
            <a:off x="1122680" y="2468880"/>
            <a:ext cx="2472055" cy="2268855"/>
          </a:xfrm>
          <a:prstGeom prst="rect">
            <a:avLst/>
          </a:prstGeom>
        </p:spPr>
        <p:txBody>
          <a:bodyPr anchor="ctr"/>
          <a:p>
            <a:pPr lvl="0" algn="l">
              <a:lnSpc>
                <a:spcPct val="150000"/>
              </a:lnSpc>
              <a:spcBef>
                <a:spcPct val="0"/>
              </a:spcBef>
            </a:pPr>
            <a:r>
              <a:rPr lang="zh-CN" altLang="en-US" sz="16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项目</a:t>
            </a:r>
            <a:r>
              <a:rPr lang="en-US" altLang="zh-CN" sz="16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6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小时外值挂牌班制度执行不到位，项目经理未带队周检、月检，项目未按要求召开周例会、月形势分析会、</a:t>
            </a:r>
            <a:r>
              <a:rPr lang="zh-CN" altLang="en-US" sz="16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未落实</a:t>
            </a:r>
            <a:endParaRPr lang="zh-CN" altLang="en-US" sz="16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MH_SubTitle_4"/>
          <p:cNvSpPr/>
          <p:nvPr>
            <p:custDataLst>
              <p:tags r:id="rId2"/>
            </p:custDataLst>
          </p:nvPr>
        </p:nvSpPr>
        <p:spPr>
          <a:xfrm>
            <a:off x="4636770" y="2284095"/>
            <a:ext cx="6425565" cy="2186940"/>
          </a:xfrm>
          <a:prstGeom prst="rect">
            <a:avLst/>
          </a:prstGeom>
          <a:ln w="12700" cmpd="sng">
            <a:solidFill>
              <a:srgbClr val="17375E"/>
            </a:solidFill>
            <a:prstDash val="solid"/>
          </a:ln>
        </p:spPr>
        <p:txBody>
          <a:bodyPr anchor="ctr"/>
          <a:p>
            <a:pPr lvl="0">
              <a:lnSpc>
                <a:spcPct val="150000"/>
              </a:lnSpc>
              <a:spcBef>
                <a:spcPts val="0"/>
              </a:spcBef>
              <a:spcAft>
                <a:spcPts val="500"/>
              </a:spcAft>
            </a:pPr>
            <a:r>
              <a:rPr sz="1800" dirty="0">
                <a:solidFill>
                  <a:prstClr val="black">
                    <a:lumMod val="75000"/>
                    <a:lumOff val="25000"/>
                  </a:prstClr>
                </a:solidFill>
                <a:latin typeface="宋体" panose="02010600030101010101" pitchFamily="2" charset="-122"/>
                <a:ea typeface="宋体" panose="02010600030101010101" pitchFamily="2" charset="-122"/>
              </a:rPr>
              <a:t>▲ </a:t>
            </a:r>
            <a:r>
              <a:rPr sz="1800" dirty="0">
                <a:solidFill>
                  <a:prstClr val="black">
                    <a:lumMod val="75000"/>
                    <a:lumOff val="25000"/>
                  </a:prstClr>
                </a:solidFill>
                <a:latin typeface="微软雅黑" panose="020B0503020204020204" pitchFamily="34" charset="-122"/>
                <a:ea typeface="微软雅黑" panose="020B0503020204020204" pitchFamily="34" charset="-122"/>
              </a:rPr>
              <a:t>项目经理必须</a:t>
            </a:r>
            <a:r>
              <a:rPr sz="1800" dirty="0">
                <a:solidFill>
                  <a:srgbClr val="FF0000"/>
                </a:solidFill>
                <a:latin typeface="微软雅黑" panose="020B0503020204020204" pitchFamily="34" charset="-122"/>
                <a:ea typeface="微软雅黑" panose="020B0503020204020204" pitchFamily="34" charset="-122"/>
              </a:rPr>
              <a:t>早晚</a:t>
            </a:r>
            <a:r>
              <a:rPr sz="1800" dirty="0">
                <a:solidFill>
                  <a:prstClr val="black">
                    <a:lumMod val="75000"/>
                    <a:lumOff val="25000"/>
                  </a:prstClr>
                </a:solidFill>
                <a:latin typeface="微软雅黑" panose="020B0503020204020204" pitchFamily="34" charset="-122"/>
                <a:ea typeface="微软雅黑" panose="020B0503020204020204" pitchFamily="34" charset="-122"/>
              </a:rPr>
              <a:t>至少各检查一次施工现场，</a:t>
            </a:r>
            <a:r>
              <a:rPr sz="1800" dirty="0">
                <a:solidFill>
                  <a:srgbClr val="FF0000"/>
                </a:solidFill>
                <a:latin typeface="微软雅黑" panose="020B0503020204020204" pitchFamily="34" charset="-122"/>
                <a:ea typeface="微软雅黑" panose="020B0503020204020204" pitchFamily="34" charset="-122"/>
              </a:rPr>
              <a:t>每周</a:t>
            </a:r>
            <a:r>
              <a:rPr sz="1800" dirty="0">
                <a:solidFill>
                  <a:prstClr val="black">
                    <a:lumMod val="75000"/>
                    <a:lumOff val="25000"/>
                  </a:prstClr>
                </a:solidFill>
                <a:latin typeface="微软雅黑" panose="020B0503020204020204" pitchFamily="34" charset="-122"/>
                <a:ea typeface="微软雅黑" panose="020B0503020204020204" pitchFamily="34" charset="-122"/>
              </a:rPr>
              <a:t>组织一次安全专项检查，</a:t>
            </a:r>
            <a:r>
              <a:rPr sz="1800" dirty="0">
                <a:solidFill>
                  <a:srgbClr val="FF0000"/>
                </a:solidFill>
                <a:latin typeface="微软雅黑" panose="020B0503020204020204" pitchFamily="34" charset="-122"/>
                <a:ea typeface="微软雅黑" panose="020B0503020204020204" pitchFamily="34" charset="-122"/>
              </a:rPr>
              <a:t>每月</a:t>
            </a:r>
            <a:r>
              <a:rPr sz="1800" dirty="0">
                <a:solidFill>
                  <a:prstClr val="black">
                    <a:lumMod val="75000"/>
                    <a:lumOff val="25000"/>
                  </a:prstClr>
                </a:solidFill>
                <a:latin typeface="微软雅黑" panose="020B0503020204020204" pitchFamily="34" charset="-122"/>
                <a:ea typeface="微软雅黑" panose="020B0503020204020204" pitchFamily="34" charset="-122"/>
              </a:rPr>
              <a:t>开展一次安全生产大检查</a:t>
            </a:r>
            <a:r>
              <a:rPr lang="zh-CN" sz="1800" dirty="0">
                <a:solidFill>
                  <a:prstClr val="black">
                    <a:lumMod val="75000"/>
                    <a:lumOff val="25000"/>
                  </a:prstClr>
                </a:solidFill>
                <a:latin typeface="微软雅黑" panose="020B0503020204020204" pitchFamily="34" charset="-122"/>
                <a:ea typeface="微软雅黑" panose="020B0503020204020204" pitchFamily="34" charset="-122"/>
              </a:rPr>
              <a:t>；</a:t>
            </a:r>
            <a:endParaRPr sz="1800" dirty="0">
              <a:solidFill>
                <a:prstClr val="black">
                  <a:lumMod val="75000"/>
                  <a:lumOff val="25000"/>
                </a:prstClr>
              </a:solidFill>
              <a:latin typeface="微软雅黑" panose="020B0503020204020204" pitchFamily="34" charset="-122"/>
              <a:ea typeface="微软雅黑" panose="020B0503020204020204" pitchFamily="34" charset="-122"/>
            </a:endParaRPr>
          </a:p>
          <a:p>
            <a:pPr lvl="0">
              <a:lnSpc>
                <a:spcPct val="150000"/>
              </a:lnSpc>
              <a:spcBef>
                <a:spcPts val="0"/>
              </a:spcBef>
              <a:spcAft>
                <a:spcPts val="500"/>
              </a:spcAft>
            </a:pPr>
            <a:r>
              <a:rPr sz="1800" dirty="0">
                <a:solidFill>
                  <a:prstClr val="black">
                    <a:lumMod val="75000"/>
                    <a:lumOff val="25000"/>
                  </a:prstClr>
                </a:solidFill>
                <a:latin typeface="宋体" panose="02010600030101010101" pitchFamily="2" charset="-122"/>
                <a:ea typeface="宋体" panose="02010600030101010101" pitchFamily="2" charset="-122"/>
                <a:sym typeface="+mn-ea"/>
              </a:rPr>
              <a:t>▲ </a:t>
            </a:r>
            <a:r>
              <a:rPr sz="1800" dirty="0">
                <a:solidFill>
                  <a:prstClr val="black">
                    <a:lumMod val="75000"/>
                    <a:lumOff val="25000"/>
                  </a:prstClr>
                </a:solidFill>
                <a:latin typeface="微软雅黑" panose="020B0503020204020204" pitchFamily="34" charset="-122"/>
                <a:ea typeface="微软雅黑" panose="020B0503020204020204" pitchFamily="34" charset="-122"/>
                <a:sym typeface="+mn-ea"/>
              </a:rPr>
              <a:t>项目经理</a:t>
            </a:r>
            <a:r>
              <a:rPr lang="zh-CN" sz="1800" dirty="0">
                <a:solidFill>
                  <a:prstClr val="black">
                    <a:lumMod val="75000"/>
                    <a:lumOff val="25000"/>
                  </a:prstClr>
                </a:solidFill>
                <a:latin typeface="微软雅黑" panose="020B0503020204020204" pitchFamily="34" charset="-122"/>
                <a:ea typeface="微软雅黑" panose="020B0503020204020204" pitchFamily="34" charset="-122"/>
                <a:sym typeface="+mn-ea"/>
              </a:rPr>
              <a:t>必须及时组织</a:t>
            </a:r>
            <a:r>
              <a:rPr sz="1800" dirty="0">
                <a:solidFill>
                  <a:prstClr val="black">
                    <a:lumMod val="75000"/>
                    <a:lumOff val="25000"/>
                  </a:prstClr>
                </a:solidFill>
                <a:latin typeface="微软雅黑" panose="020B0503020204020204" pitchFamily="34" charset="-122"/>
                <a:ea typeface="微软雅黑" panose="020B0503020204020204" pitchFamily="34" charset="-122"/>
              </a:rPr>
              <a:t>召开</a:t>
            </a:r>
            <a:r>
              <a:rPr sz="1800" dirty="0">
                <a:solidFill>
                  <a:srgbClr val="FF0000"/>
                </a:solidFill>
                <a:latin typeface="微软雅黑" panose="020B0503020204020204" pitchFamily="34" charset="-122"/>
                <a:ea typeface="微软雅黑" panose="020B0503020204020204" pitchFamily="34" charset="-122"/>
              </a:rPr>
              <a:t>周例会</a:t>
            </a:r>
            <a:r>
              <a:rPr sz="1800" dirty="0">
                <a:solidFill>
                  <a:prstClr val="black">
                    <a:lumMod val="75000"/>
                    <a:lumOff val="25000"/>
                  </a:prstClr>
                </a:solidFill>
                <a:latin typeface="微软雅黑" panose="020B0503020204020204" pitchFamily="34" charset="-122"/>
                <a:ea typeface="微软雅黑" panose="020B0503020204020204" pitchFamily="34" charset="-122"/>
              </a:rPr>
              <a:t>和</a:t>
            </a:r>
            <a:r>
              <a:rPr sz="1800" dirty="0">
                <a:solidFill>
                  <a:srgbClr val="FF0000"/>
                </a:solidFill>
                <a:latin typeface="微软雅黑" panose="020B0503020204020204" pitchFamily="34" charset="-122"/>
                <a:ea typeface="微软雅黑" panose="020B0503020204020204" pitchFamily="34" charset="-122"/>
              </a:rPr>
              <a:t>月度形势分析会</a:t>
            </a:r>
            <a:r>
              <a:rPr sz="1800" dirty="0">
                <a:solidFill>
                  <a:prstClr val="black">
                    <a:lumMod val="75000"/>
                    <a:lumOff val="25000"/>
                  </a:prstClr>
                </a:solidFill>
                <a:latin typeface="微软雅黑" panose="020B0503020204020204" pitchFamily="34" charset="-122"/>
                <a:ea typeface="微软雅黑" panose="020B0503020204020204" pitchFamily="34" charset="-122"/>
              </a:rPr>
              <a:t>，分析项目安全生产形势，制定下一步工作重点和计划</a:t>
            </a:r>
            <a:r>
              <a:rPr lang="zh-CN" sz="1800" dirty="0">
                <a:solidFill>
                  <a:prstClr val="black">
                    <a:lumMod val="75000"/>
                    <a:lumOff val="25000"/>
                  </a:prstClr>
                </a:solidFill>
                <a:latin typeface="微软雅黑" panose="020B0503020204020204" pitchFamily="34" charset="-122"/>
                <a:ea typeface="微软雅黑" panose="020B0503020204020204" pitchFamily="34" charset="-122"/>
              </a:rPr>
              <a:t>；</a:t>
            </a:r>
            <a:endParaRPr sz="1800" dirty="0">
              <a:solidFill>
                <a:prstClr val="black">
                  <a:lumMod val="75000"/>
                  <a:lumOff val="25000"/>
                </a:prstClr>
              </a:solidFill>
              <a:latin typeface="微软雅黑" panose="020B0503020204020204" pitchFamily="34" charset="-122"/>
              <a:ea typeface="微软雅黑" panose="020B0503020204020204" pitchFamily="34" charset="-122"/>
            </a:endParaRPr>
          </a:p>
          <a:p>
            <a:pPr lvl="0">
              <a:lnSpc>
                <a:spcPct val="150000"/>
              </a:lnSpc>
              <a:spcBef>
                <a:spcPts val="0"/>
              </a:spcBef>
              <a:spcAft>
                <a:spcPts val="500"/>
              </a:spcAft>
            </a:pPr>
            <a:r>
              <a:rPr sz="1800" dirty="0">
                <a:solidFill>
                  <a:prstClr val="black">
                    <a:lumMod val="75000"/>
                    <a:lumOff val="25000"/>
                  </a:prstClr>
                </a:solidFill>
                <a:latin typeface="宋体" panose="02010600030101010101" pitchFamily="2" charset="-122"/>
                <a:ea typeface="宋体" panose="02010600030101010101" pitchFamily="2" charset="-122"/>
              </a:rPr>
              <a:t>▲ </a:t>
            </a:r>
            <a:r>
              <a:rPr sz="1800" dirty="0">
                <a:solidFill>
                  <a:prstClr val="black">
                    <a:lumMod val="75000"/>
                    <a:lumOff val="25000"/>
                  </a:prstClr>
                </a:solidFill>
                <a:latin typeface="微软雅黑" panose="020B0503020204020204" pitchFamily="34" charset="-122"/>
                <a:ea typeface="微软雅黑" panose="020B0503020204020204" pitchFamily="34" charset="-122"/>
              </a:rPr>
              <a:t>安全员巡检要坚持项目指引工作，做到</a:t>
            </a:r>
            <a:r>
              <a:rPr sz="1800" dirty="0">
                <a:solidFill>
                  <a:srgbClr val="FF0000"/>
                </a:solidFill>
                <a:latin typeface="微软雅黑" panose="020B0503020204020204" pitchFamily="34" charset="-122"/>
                <a:ea typeface="微软雅黑" panose="020B0503020204020204" pitchFamily="34" charset="-122"/>
              </a:rPr>
              <a:t>每日</a:t>
            </a:r>
            <a:r>
              <a:rPr sz="1800" dirty="0">
                <a:solidFill>
                  <a:prstClr val="black">
                    <a:lumMod val="75000"/>
                    <a:lumOff val="25000"/>
                  </a:prstClr>
                </a:solidFill>
                <a:latin typeface="微软雅黑" panose="020B0503020204020204" pitchFamily="34" charset="-122"/>
                <a:ea typeface="微软雅黑" panose="020B0503020204020204" pitchFamily="34" charset="-122"/>
              </a:rPr>
              <a:t>巡查上报</a:t>
            </a:r>
            <a:r>
              <a:rPr lang="zh-CN" sz="1800" dirty="0">
                <a:solidFill>
                  <a:prstClr val="black">
                    <a:lumMod val="75000"/>
                    <a:lumOff val="25000"/>
                  </a:prstClr>
                </a:solidFill>
                <a:latin typeface="微软雅黑" panose="020B0503020204020204" pitchFamily="34" charset="-122"/>
                <a:ea typeface="微软雅黑" panose="020B0503020204020204" pitchFamily="34" charset="-122"/>
              </a:rPr>
              <a:t>。</a:t>
            </a:r>
            <a:endParaRPr lang="zh-CN" sz="18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4" name="五边形 3"/>
          <p:cNvSpPr/>
          <p:nvPr/>
        </p:nvSpPr>
        <p:spPr>
          <a:xfrm>
            <a:off x="3716655" y="2925445"/>
            <a:ext cx="798195" cy="575945"/>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0">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55" y="180975"/>
            <a:ext cx="8006080" cy="521970"/>
          </a:xfrm>
          <a:prstGeom prst="rect">
            <a:avLst/>
          </a:prstGeom>
          <a:noFill/>
          <a:ln>
            <a:noFill/>
          </a:ln>
        </p:spPr>
        <p:txBody>
          <a:bodyPr wrap="square">
            <a:spAutoFit/>
          </a:bodyPr>
          <a:lstStyle/>
          <a:p>
            <a:pPr algn="ctr" fontAlgn="auto">
              <a:spcBef>
                <a:spcPts val="0"/>
              </a:spcBef>
              <a:spcAft>
                <a:spcPts val="0"/>
              </a:spcAft>
              <a:defRPr/>
            </a:pPr>
            <a:r>
              <a:rPr lang="zh-CN" altLang="en-US" sz="28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强化监督检查提升安全水平</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4</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1111885" y="1750695"/>
            <a:ext cx="9868535" cy="2399665"/>
          </a:xfrm>
          <a:prstGeom prst="rect">
            <a:avLst/>
          </a:prstGeom>
          <a:noFill/>
          <a:ln w="9525">
            <a:noFill/>
          </a:ln>
        </p:spPr>
        <p:txBody>
          <a:bodyPr wrap="square">
            <a:spAutoFit/>
          </a:bodyPr>
          <a:p>
            <a:pPr indent="0" fontAlgn="auto">
              <a:lnSpc>
                <a:spcPct val="150000"/>
              </a:lnSpc>
            </a:pPr>
            <a:r>
              <a:rPr sz="2000" b="0">
                <a:latin typeface="微软雅黑" panose="020B0503020204020204" pitchFamily="34" charset="-122"/>
                <a:ea typeface="微软雅黑" panose="020B0503020204020204" pitchFamily="34" charset="-122"/>
              </a:rPr>
              <a:t>1、</a:t>
            </a:r>
            <a:r>
              <a:rPr sz="2000">
                <a:latin typeface="微软雅黑" panose="020B0503020204020204" pitchFamily="34" charset="-122"/>
                <a:ea typeface="微软雅黑" panose="020B0503020204020204" pitchFamily="34" charset="-122"/>
                <a:sym typeface="+mn-ea"/>
              </a:rPr>
              <a:t>周例会、月例会</a:t>
            </a:r>
            <a:r>
              <a:rPr sz="2000" b="0">
                <a:latin typeface="微软雅黑" panose="020B0503020204020204" pitchFamily="34" charset="-122"/>
                <a:ea typeface="微软雅黑" panose="020B0503020204020204" pitchFamily="34" charset="-122"/>
              </a:rPr>
              <a:t>参会人员：周例会要求</a:t>
            </a:r>
            <a:r>
              <a:rPr sz="2000" b="0">
                <a:solidFill>
                  <a:srgbClr val="FF0000"/>
                </a:solidFill>
                <a:latin typeface="微软雅黑" panose="020B0503020204020204" pitchFamily="34" charset="-122"/>
                <a:ea typeface="微软雅黑" panose="020B0503020204020204" pitchFamily="34" charset="-122"/>
              </a:rPr>
              <a:t>管理人员和班组长</a:t>
            </a:r>
            <a:r>
              <a:rPr lang="zh-CN" sz="2000" b="0">
                <a:solidFill>
                  <a:srgbClr val="FF0000"/>
                </a:solidFill>
                <a:latin typeface="微软雅黑" panose="020B0503020204020204" pitchFamily="34" charset="-122"/>
                <a:ea typeface="微软雅黑" panose="020B0503020204020204" pitchFamily="34" charset="-122"/>
              </a:rPr>
              <a:t>应</a:t>
            </a:r>
            <a:r>
              <a:rPr sz="2000" b="0">
                <a:solidFill>
                  <a:srgbClr val="FF0000"/>
                </a:solidFill>
                <a:latin typeface="微软雅黑" panose="020B0503020204020204" pitchFamily="34" charset="-122"/>
                <a:ea typeface="微软雅黑" panose="020B0503020204020204" pitchFamily="34" charset="-122"/>
              </a:rPr>
              <a:t>参加</a:t>
            </a:r>
            <a:r>
              <a:rPr sz="2000" b="0">
                <a:latin typeface="微软雅黑" panose="020B0503020204020204" pitchFamily="34" charset="-122"/>
                <a:ea typeface="微软雅黑" panose="020B0503020204020204" pitchFamily="34" charset="-122"/>
              </a:rPr>
              <a:t>；月度安全生产形势分析会除了主要管理人员参加外，</a:t>
            </a:r>
            <a:r>
              <a:rPr sz="2000" b="0">
                <a:solidFill>
                  <a:srgbClr val="FF0000"/>
                </a:solidFill>
                <a:latin typeface="微软雅黑" panose="020B0503020204020204" pitchFamily="34" charset="-122"/>
                <a:ea typeface="微软雅黑" panose="020B0503020204020204" pitchFamily="34" charset="-122"/>
              </a:rPr>
              <a:t>班组长和部分劳务工人</a:t>
            </a:r>
            <a:r>
              <a:rPr lang="zh-CN" sz="2000" b="0">
                <a:latin typeface="微软雅黑" panose="020B0503020204020204" pitchFamily="34" charset="-122"/>
                <a:ea typeface="微软雅黑" panose="020B0503020204020204" pitchFamily="34" charset="-122"/>
              </a:rPr>
              <a:t>应</a:t>
            </a:r>
            <a:r>
              <a:rPr sz="2000" b="0">
                <a:latin typeface="微软雅黑" panose="020B0503020204020204" pitchFamily="34" charset="-122"/>
                <a:ea typeface="微软雅黑" panose="020B0503020204020204" pitchFamily="34" charset="-122"/>
              </a:rPr>
              <a:t>参加。</a:t>
            </a:r>
            <a:endParaRPr sz="2000" b="0">
              <a:latin typeface="微软雅黑" panose="020B0503020204020204" pitchFamily="34" charset="-122"/>
              <a:ea typeface="微软雅黑" panose="020B0503020204020204" pitchFamily="34" charset="-122"/>
            </a:endParaRPr>
          </a:p>
          <a:p>
            <a:pPr indent="0" fontAlgn="auto">
              <a:lnSpc>
                <a:spcPct val="150000"/>
              </a:lnSpc>
            </a:pPr>
            <a:r>
              <a:rPr sz="2000" b="0">
                <a:latin typeface="微软雅黑" panose="020B0503020204020204" pitchFamily="34" charset="-122"/>
                <a:ea typeface="微软雅黑" panose="020B0503020204020204" pitchFamily="34" charset="-122"/>
              </a:rPr>
              <a:t>2、</a:t>
            </a:r>
            <a:r>
              <a:rPr lang="zh-CN" sz="2000" b="0">
                <a:latin typeface="微软雅黑" panose="020B0503020204020204" pitchFamily="34" charset="-122"/>
                <a:ea typeface="微软雅黑" panose="020B0503020204020204" pitchFamily="34" charset="-122"/>
              </a:rPr>
              <a:t>在周例会和月例会后项目应</a:t>
            </a:r>
            <a:r>
              <a:rPr sz="2000" b="0">
                <a:latin typeface="微软雅黑" panose="020B0503020204020204" pitchFamily="34" charset="-122"/>
                <a:ea typeface="微软雅黑" panose="020B0503020204020204" pitchFamily="34" charset="-122"/>
              </a:rPr>
              <a:t>形成会议资料。</a:t>
            </a:r>
            <a:endParaRPr sz="2000" b="0">
              <a:latin typeface="微软雅黑" panose="020B0503020204020204" pitchFamily="34" charset="-122"/>
              <a:ea typeface="微软雅黑" panose="020B0503020204020204" pitchFamily="34" charset="-122"/>
            </a:endParaRPr>
          </a:p>
          <a:p>
            <a:pPr indent="0" fontAlgn="auto">
              <a:lnSpc>
                <a:spcPct val="150000"/>
              </a:lnSpc>
            </a:pPr>
            <a:r>
              <a:rPr sz="2000" b="0">
                <a:latin typeface="微软雅黑" panose="020B0503020204020204" pitchFamily="34" charset="-122"/>
                <a:ea typeface="微软雅黑" panose="020B0503020204020204" pitchFamily="34" charset="-122"/>
              </a:rPr>
              <a:t>3、</a:t>
            </a:r>
            <a:r>
              <a:rPr lang="zh-CN" sz="2000" b="0">
                <a:latin typeface="微软雅黑" panose="020B0503020204020204" pitchFamily="34" charset="-122"/>
                <a:ea typeface="微软雅黑" panose="020B0503020204020204" pitchFamily="34" charset="-122"/>
              </a:rPr>
              <a:t>项目部应积极参与各层级检查，把检查当作</a:t>
            </a:r>
            <a:r>
              <a:rPr sz="2000" b="0">
                <a:latin typeface="微软雅黑" panose="020B0503020204020204" pitchFamily="34" charset="-122"/>
                <a:ea typeface="微软雅黑" panose="020B0503020204020204" pitchFamily="34" charset="-122"/>
              </a:rPr>
              <a:t>学习平台，</a:t>
            </a:r>
            <a:r>
              <a:rPr sz="2000" b="0">
                <a:solidFill>
                  <a:srgbClr val="FF0000"/>
                </a:solidFill>
                <a:latin typeface="微软雅黑" panose="020B0503020204020204" pitchFamily="34" charset="-122"/>
                <a:ea typeface="微软雅黑" panose="020B0503020204020204" pitchFamily="34" charset="-122"/>
              </a:rPr>
              <a:t>陪同检查人员要做好记录</a:t>
            </a:r>
            <a:r>
              <a:rPr sz="2000" b="0">
                <a:latin typeface="微软雅黑" panose="020B0503020204020204" pitchFamily="34" charset="-122"/>
                <a:ea typeface="微软雅黑" panose="020B0503020204020204" pitchFamily="34" charset="-122"/>
              </a:rPr>
              <a:t>，特别大型设备管理</a:t>
            </a:r>
            <a:r>
              <a:rPr lang="zh-CN" sz="2000" b="0">
                <a:latin typeface="微软雅黑" panose="020B0503020204020204" pitchFamily="34" charset="-122"/>
                <a:ea typeface="微软雅黑" panose="020B0503020204020204" pitchFamily="34" charset="-122"/>
              </a:rPr>
              <a:t>等</a:t>
            </a:r>
            <a:r>
              <a:rPr sz="2000" b="0">
                <a:latin typeface="微软雅黑" panose="020B0503020204020204" pitchFamily="34" charset="-122"/>
                <a:ea typeface="微软雅黑" panose="020B0503020204020204" pitchFamily="34" charset="-122"/>
              </a:rPr>
              <a:t>。</a:t>
            </a:r>
            <a:endParaRPr sz="2000" b="0">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55" y="180975"/>
            <a:ext cx="8006080" cy="521970"/>
          </a:xfrm>
          <a:prstGeom prst="rect">
            <a:avLst/>
          </a:prstGeom>
          <a:noFill/>
          <a:ln>
            <a:noFill/>
          </a:ln>
        </p:spPr>
        <p:txBody>
          <a:bodyPr wrap="square">
            <a:spAutoFit/>
          </a:bodyPr>
          <a:lstStyle/>
          <a:p>
            <a:pPr algn="ctr" fontAlgn="auto">
              <a:spcBef>
                <a:spcPts val="0"/>
              </a:spcBef>
              <a:spcAft>
                <a:spcPts val="0"/>
              </a:spcAft>
              <a:defRPr/>
            </a:pPr>
            <a:r>
              <a:rPr lang="zh-CN" altLang="en-US" sz="28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严守危大工程提升防范能力</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5</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5" name="右箭头 4"/>
          <p:cNvSpPr/>
          <p:nvPr/>
        </p:nvSpPr>
        <p:spPr>
          <a:xfrm>
            <a:off x="447675" y="1879600"/>
            <a:ext cx="3919855" cy="3111500"/>
          </a:xfrm>
          <a:prstGeom prst="rightArrow">
            <a:avLst>
              <a:gd name="adj1" fmla="val 69095"/>
              <a:gd name="adj2" fmla="val 24374"/>
            </a:avLst>
          </a:prstGeom>
          <a:solidFill>
            <a:schemeClr val="bg2">
              <a:lumMod val="50000"/>
            </a:schemeClr>
          </a:solidFill>
          <a:ln w="12700" cap="flat" cmpd="sng" algn="ctr">
            <a:solidFill>
              <a:srgbClr val="FFC000"/>
            </a:solidFill>
            <a:prstDash val="solid"/>
            <a:miter lim="800000"/>
          </a:ln>
          <a:effectLst/>
          <a:scene3d>
            <a:camera prst="orthographicFront">
              <a:rot lat="0" lon="0" rev="0"/>
            </a:camera>
            <a:lightRig rig="glow" dir="t">
              <a:rot lat="0" lon="0" rev="14100000"/>
            </a:lightRig>
          </a:scene3d>
          <a:sp3d prstMaterial="softEdge"/>
        </p:spPr>
        <p:txBody>
          <a:bodyPr rtlCol="0" anchor="ctr"/>
          <a:p>
            <a:pPr algn="just">
              <a:lnSpc>
                <a:spcPct val="120000"/>
              </a:lnSpc>
              <a:defRPr/>
            </a:pPr>
            <a:r>
              <a:rPr lang="zh-CN" altLang="en-US" sz="1800" b="1" kern="0" dirty="0">
                <a:solidFill>
                  <a:prstClr val="white"/>
                </a:solidFill>
                <a:latin typeface="微软雅黑" panose="020B0503020204020204" pitchFamily="34" charset="-122"/>
                <a:ea typeface="微软雅黑" panose="020B0503020204020204" pitchFamily="34" charset="-122"/>
              </a:rPr>
              <a:t>危大工程未按要求编制、审批、论证专项施工方案，未对方案进行交底，不按专项方案施工，未按规定进行施工监测和安全巡视</a:t>
            </a:r>
            <a:endParaRPr lang="zh-CN" altLang="en-US" sz="1800" b="1" kern="0" dirty="0">
              <a:solidFill>
                <a:prstClr val="white"/>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4766310" y="1604645"/>
            <a:ext cx="6536690" cy="3650615"/>
            <a:chOff x="7276" y="3312"/>
            <a:chExt cx="10294" cy="5749"/>
          </a:xfrm>
        </p:grpSpPr>
        <p:sp>
          <p:nvSpPr>
            <p:cNvPr id="9" name="TextBox 17"/>
            <p:cNvSpPr txBox="1"/>
            <p:nvPr/>
          </p:nvSpPr>
          <p:spPr>
            <a:xfrm>
              <a:off x="7276" y="3312"/>
              <a:ext cx="10294" cy="1290"/>
            </a:xfrm>
            <a:prstGeom prst="rect">
              <a:avLst/>
            </a:prstGeom>
            <a:noFill/>
          </p:spPr>
          <p:txBody>
            <a:bodyPr wrap="square" lIns="100803" tIns="50402" rIns="100803" bIns="50402" rtlCol="0">
              <a:spAutoFit/>
            </a:bodyPr>
            <a:p>
              <a:pPr lvl="0">
                <a:lnSpc>
                  <a:spcPct val="130000"/>
                </a:lnSpc>
              </a:pPr>
              <a:r>
                <a:rPr sz="1800" b="1">
                  <a:solidFill>
                    <a:schemeClr val="tx1"/>
                  </a:solidFill>
                  <a:latin typeface="微软雅黑" panose="020B0503020204020204" pitchFamily="34" charset="-122"/>
                  <a:ea typeface="微软雅黑" panose="020B0503020204020204" pitchFamily="34" charset="-122"/>
                </a:rPr>
                <a:t>危大工程施工前</a:t>
              </a:r>
              <a:r>
                <a:rPr sz="1800">
                  <a:solidFill>
                    <a:schemeClr val="tx1"/>
                  </a:solidFill>
                  <a:latin typeface="微软雅黑" panose="020B0503020204020204" pitchFamily="34" charset="-122"/>
                  <a:ea typeface="微软雅黑" panose="020B0503020204020204" pitchFamily="34" charset="-122"/>
                </a:rPr>
                <a:t>，项目技术负责人组织编制专项施工方案，报公司审批，超过一定规模的危大工程组织专家论证</a:t>
              </a:r>
              <a:r>
                <a:rPr lang="zh-CN" sz="1800">
                  <a:solidFill>
                    <a:schemeClr val="tx1"/>
                  </a:solidFill>
                  <a:latin typeface="微软雅黑" panose="020B0503020204020204" pitchFamily="34" charset="-122"/>
                  <a:ea typeface="微软雅黑" panose="020B0503020204020204" pitchFamily="34" charset="-122"/>
                </a:rPr>
                <a:t>。</a:t>
              </a:r>
              <a:endParaRPr lang="zh-CN" sz="1800">
                <a:solidFill>
                  <a:schemeClr val="tx1"/>
                </a:solidFill>
                <a:latin typeface="微软雅黑" panose="020B0503020204020204" pitchFamily="34" charset="-122"/>
                <a:ea typeface="微软雅黑" panose="020B0503020204020204" pitchFamily="34" charset="-122"/>
              </a:endParaRPr>
            </a:p>
          </p:txBody>
        </p:sp>
        <p:sp>
          <p:nvSpPr>
            <p:cNvPr id="16" name="TextBox 17"/>
            <p:cNvSpPr txBox="1"/>
            <p:nvPr/>
          </p:nvSpPr>
          <p:spPr>
            <a:xfrm>
              <a:off x="7276" y="4781"/>
              <a:ext cx="10294" cy="1857"/>
            </a:xfrm>
            <a:prstGeom prst="rect">
              <a:avLst/>
            </a:prstGeom>
            <a:noFill/>
          </p:spPr>
          <p:txBody>
            <a:bodyPr wrap="square" lIns="100803" tIns="50402" rIns="100803" bIns="50402" rtlCol="0">
              <a:spAutoFit/>
            </a:bodyPr>
            <a:p>
              <a:pPr lvl="0">
                <a:lnSpc>
                  <a:spcPct val="130000"/>
                </a:lnSpc>
              </a:pPr>
              <a:r>
                <a:rPr sz="1800" b="1">
                  <a:solidFill>
                    <a:schemeClr val="tx1"/>
                  </a:solidFill>
                  <a:latin typeface="微软雅黑" panose="020B0503020204020204" pitchFamily="34" charset="-122"/>
                  <a:ea typeface="微软雅黑" panose="020B0503020204020204" pitchFamily="34" charset="-122"/>
                </a:rPr>
                <a:t>专项方案实施前</a:t>
              </a:r>
              <a:r>
                <a:rPr sz="1800">
                  <a:solidFill>
                    <a:schemeClr val="tx1"/>
                  </a:solidFill>
                  <a:latin typeface="微软雅黑" panose="020B0503020204020204" pitchFamily="34" charset="-122"/>
                  <a:ea typeface="微软雅黑" panose="020B0503020204020204" pitchFamily="34" charset="-122"/>
                </a:rPr>
                <a:t>，项目技术负责人向现场管理人员方案交底，现场管理人员向作业人员安全技术交底，交底记录由交底双方和项目安全员</a:t>
              </a:r>
              <a:r>
                <a:rPr lang="zh-CN" sz="1800">
                  <a:solidFill>
                    <a:schemeClr val="tx1"/>
                  </a:solidFill>
                  <a:latin typeface="微软雅黑" panose="020B0503020204020204" pitchFamily="34" charset="-122"/>
                  <a:ea typeface="微软雅黑" panose="020B0503020204020204" pitchFamily="34" charset="-122"/>
                </a:rPr>
                <a:t>共同</a:t>
              </a:r>
              <a:r>
                <a:rPr sz="1800">
                  <a:solidFill>
                    <a:schemeClr val="tx1"/>
                  </a:solidFill>
                  <a:latin typeface="微软雅黑" panose="020B0503020204020204" pitchFamily="34" charset="-122"/>
                  <a:ea typeface="微软雅黑" panose="020B0503020204020204" pitchFamily="34" charset="-122"/>
                </a:rPr>
                <a:t>签字确认。</a:t>
              </a:r>
              <a:endParaRPr sz="1800">
                <a:solidFill>
                  <a:schemeClr val="tx1"/>
                </a:solidFill>
                <a:latin typeface="微软雅黑" panose="020B0503020204020204" pitchFamily="34" charset="-122"/>
                <a:ea typeface="微软雅黑" panose="020B0503020204020204" pitchFamily="34" charset="-122"/>
              </a:endParaRPr>
            </a:p>
          </p:txBody>
        </p:sp>
        <p:sp>
          <p:nvSpPr>
            <p:cNvPr id="3" name="TextBox 17"/>
            <p:cNvSpPr txBox="1"/>
            <p:nvPr/>
          </p:nvSpPr>
          <p:spPr>
            <a:xfrm>
              <a:off x="7276" y="6638"/>
              <a:ext cx="10294" cy="2423"/>
            </a:xfrm>
            <a:prstGeom prst="rect">
              <a:avLst/>
            </a:prstGeom>
            <a:noFill/>
          </p:spPr>
          <p:txBody>
            <a:bodyPr wrap="square" lIns="100803" tIns="50402" rIns="100803" bIns="50402" rtlCol="0">
              <a:spAutoFit/>
            </a:bodyPr>
            <a:p>
              <a:pPr lvl="0">
                <a:lnSpc>
                  <a:spcPct val="130000"/>
                </a:lnSpc>
              </a:pPr>
              <a:r>
                <a:rPr sz="1800" b="1">
                  <a:solidFill>
                    <a:schemeClr val="tx1"/>
                  </a:solidFill>
                  <a:latin typeface="微软雅黑" panose="020B0503020204020204" pitchFamily="34" charset="-122"/>
                  <a:ea typeface="微软雅黑" panose="020B0503020204020204" pitchFamily="34" charset="-122"/>
                </a:rPr>
                <a:t>危大工程施工期间</a:t>
              </a:r>
              <a:r>
                <a:rPr sz="1800">
                  <a:solidFill>
                    <a:schemeClr val="tx1"/>
                  </a:solidFill>
                  <a:latin typeface="微软雅黑" panose="020B0503020204020204" pitchFamily="34" charset="-122"/>
                  <a:ea typeface="微软雅黑" panose="020B0503020204020204" pitchFamily="34" charset="-122"/>
                </a:rPr>
                <a:t>，项目负责人现场履职，安全总监</a:t>
              </a:r>
              <a:r>
                <a:rPr lang="zh-CN" sz="1800">
                  <a:solidFill>
                    <a:schemeClr val="tx1"/>
                  </a:solidFill>
                  <a:latin typeface="微软雅黑" panose="020B0503020204020204" pitchFamily="34" charset="-122"/>
                  <a:ea typeface="微软雅黑" panose="020B0503020204020204" pitchFamily="34" charset="-122"/>
                </a:rPr>
                <a:t>（安全负责人）</a:t>
              </a:r>
              <a:r>
                <a:rPr sz="1800">
                  <a:solidFill>
                    <a:schemeClr val="tx1"/>
                  </a:solidFill>
                  <a:latin typeface="微软雅黑" panose="020B0503020204020204" pitchFamily="34" charset="-122"/>
                  <a:ea typeface="微软雅黑" panose="020B0503020204020204" pitchFamily="34" charset="-122"/>
                </a:rPr>
                <a:t>现场监督，</a:t>
              </a:r>
              <a:r>
                <a:rPr lang="zh-CN" altLang="en-US" sz="1800" dirty="0">
                  <a:latin typeface="微软雅黑" panose="020B0503020204020204" pitchFamily="34" charset="-122"/>
                  <a:ea typeface="微软雅黑" panose="020B0503020204020204" pitchFamily="34" charset="-122"/>
                  <a:sym typeface="+mn-ea"/>
                </a:rPr>
                <a:t>推行危大工程的举牌验收制度，</a:t>
              </a:r>
              <a:r>
                <a:rPr sz="1800">
                  <a:solidFill>
                    <a:schemeClr val="tx1"/>
                  </a:solidFill>
                  <a:latin typeface="微软雅黑" panose="020B0503020204020204" pitchFamily="34" charset="-122"/>
                  <a:ea typeface="微软雅黑" panose="020B0503020204020204" pitchFamily="34" charset="-122"/>
                </a:rPr>
                <a:t>项目可建立危大工程巡视点“二维码”，关键岗位人员签到打卡，切实施工监测和安全巡视。</a:t>
              </a:r>
              <a:endParaRPr sz="1800">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55" y="180975"/>
            <a:ext cx="8006080" cy="521970"/>
          </a:xfrm>
          <a:prstGeom prst="rect">
            <a:avLst/>
          </a:prstGeom>
          <a:noFill/>
          <a:ln>
            <a:noFill/>
          </a:ln>
        </p:spPr>
        <p:txBody>
          <a:bodyPr wrap="square">
            <a:spAutoFit/>
          </a:bodyPr>
          <a:lstStyle/>
          <a:p>
            <a:pPr algn="ctr" fontAlgn="auto">
              <a:spcBef>
                <a:spcPts val="0"/>
              </a:spcBef>
              <a:spcAft>
                <a:spcPts val="0"/>
              </a:spcAft>
              <a:defRPr/>
            </a:pPr>
            <a:r>
              <a:rPr lang="zh-CN" altLang="en-US" sz="28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坚持本质安全强化防护意识</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6</a:t>
            </a:r>
            <a:endParaRPr lang="en-US" altLang="zh-CN" sz="2800" b="1">
              <a:solidFill>
                <a:schemeClr val="bg1"/>
              </a:solidFill>
              <a:latin typeface="微软雅黑" panose="020B0503020204020204" pitchFamily="34" charset="-122"/>
              <a:ea typeface="微软雅黑" panose="020B0503020204020204" pitchFamily="34" charset="-122"/>
            </a:endParaRPr>
          </a:p>
        </p:txBody>
      </p:sp>
      <p:sp>
        <p:nvSpPr>
          <p:cNvPr id="24" name="文本框 7"/>
          <p:cNvSpPr txBox="1">
            <a:spLocks noChangeArrowheads="1"/>
          </p:cNvSpPr>
          <p:nvPr/>
        </p:nvSpPr>
        <p:spPr bwMode="auto">
          <a:xfrm>
            <a:off x="819785" y="1136650"/>
            <a:ext cx="10581640" cy="11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fontAlgn="auto">
              <a:lnSpc>
                <a:spcPct val="150000"/>
              </a:lnSpc>
            </a:pPr>
            <a:r>
              <a:rPr lang="en-US" altLang="zh-CN" sz="2000" dirty="0">
                <a:solidFill>
                  <a:schemeClr val="tx1"/>
                </a:solidFill>
                <a:latin typeface="微软雅黑" panose="020B0503020204020204" pitchFamily="34" charset="-122"/>
              </a:rPr>
              <a:t>    </a:t>
            </a:r>
            <a:r>
              <a:rPr lang="zh-CN" altLang="en-US" sz="2000" dirty="0">
                <a:solidFill>
                  <a:schemeClr val="tx1"/>
                </a:solidFill>
                <a:latin typeface="微软雅黑" panose="020B0503020204020204" pitchFamily="34" charset="-122"/>
              </a:rPr>
              <a:t>针对施工现场作业区域防护设施滞后或措施不当等突出问题，各项目要作为重点工作抓，</a:t>
            </a:r>
            <a:r>
              <a:rPr lang="zh-CN" altLang="en-US" sz="2000" dirty="0">
                <a:solidFill>
                  <a:srgbClr val="FF0000"/>
                </a:solidFill>
                <a:latin typeface="微软雅黑" panose="020B0503020204020204" pitchFamily="34" charset="-122"/>
              </a:rPr>
              <a:t>如侧模搭设、拆除过程作业部位防护设施不全</a:t>
            </a:r>
            <a:r>
              <a:rPr lang="zh-CN" altLang="en-US" sz="2000" dirty="0">
                <a:solidFill>
                  <a:schemeClr val="tx1"/>
                </a:solidFill>
                <a:latin typeface="微软雅黑" panose="020B0503020204020204" pitchFamily="34" charset="-122"/>
              </a:rPr>
              <a:t>，导致高处坠落事故频发等现象比比皆是。</a:t>
            </a:r>
            <a:endParaRPr lang="zh-CN" altLang="en-US" sz="2000" dirty="0">
              <a:solidFill>
                <a:schemeClr val="tx1"/>
              </a:solidFill>
              <a:latin typeface="微软雅黑" panose="020B0503020204020204" pitchFamily="34" charset="-122"/>
            </a:endParaRPr>
          </a:p>
        </p:txBody>
      </p:sp>
      <p:pic>
        <p:nvPicPr>
          <p:cNvPr id="15" name="图片 14"/>
          <p:cNvPicPr>
            <a:picLocks noChangeAspect="1"/>
          </p:cNvPicPr>
          <p:nvPr/>
        </p:nvPicPr>
        <p:blipFill>
          <a:blip r:embed="rId1"/>
          <a:stretch>
            <a:fillRect/>
          </a:stretch>
        </p:blipFill>
        <p:spPr>
          <a:xfrm>
            <a:off x="694055" y="2468245"/>
            <a:ext cx="2093595" cy="3712845"/>
          </a:xfrm>
          <a:prstGeom prst="rect">
            <a:avLst/>
          </a:prstGeom>
          <a:ln w="12700" cmpd="sng">
            <a:solidFill>
              <a:srgbClr val="FF0000"/>
            </a:solidFill>
            <a:prstDash val="solid"/>
          </a:ln>
        </p:spPr>
      </p:pic>
      <p:pic>
        <p:nvPicPr>
          <p:cNvPr id="4" name="图片 3"/>
          <p:cNvPicPr>
            <a:picLocks noChangeAspect="1"/>
          </p:cNvPicPr>
          <p:nvPr/>
        </p:nvPicPr>
        <p:blipFill>
          <a:blip r:embed="rId2"/>
          <a:stretch>
            <a:fillRect/>
          </a:stretch>
        </p:blipFill>
        <p:spPr>
          <a:xfrm>
            <a:off x="7694930" y="2205355"/>
            <a:ext cx="3706495" cy="1941195"/>
          </a:xfrm>
          <a:prstGeom prst="rect">
            <a:avLst/>
          </a:prstGeom>
          <a:ln>
            <a:solidFill>
              <a:schemeClr val="accent1">
                <a:lumMod val="50000"/>
              </a:schemeClr>
            </a:solidFill>
          </a:ln>
        </p:spPr>
      </p:pic>
      <p:sp>
        <p:nvSpPr>
          <p:cNvPr id="6" name="矩形 5"/>
          <p:cNvSpPr/>
          <p:nvPr/>
        </p:nvSpPr>
        <p:spPr>
          <a:xfrm rot="10800000">
            <a:off x="1172210" y="3263900"/>
            <a:ext cx="277495" cy="124460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p:cNvPicPr>
            <a:picLocks noChangeAspect="1"/>
          </p:cNvPicPr>
          <p:nvPr/>
        </p:nvPicPr>
        <p:blipFill>
          <a:blip r:embed="rId3"/>
          <a:stretch>
            <a:fillRect/>
          </a:stretch>
        </p:blipFill>
        <p:spPr>
          <a:xfrm>
            <a:off x="7694930" y="4218940"/>
            <a:ext cx="3716020" cy="1908175"/>
          </a:xfrm>
          <a:prstGeom prst="rect">
            <a:avLst/>
          </a:prstGeom>
          <a:ln>
            <a:solidFill>
              <a:schemeClr val="accent1">
                <a:lumMod val="50000"/>
              </a:schemeClr>
            </a:solidFill>
          </a:ln>
        </p:spPr>
      </p:pic>
      <p:pic>
        <p:nvPicPr>
          <p:cNvPr id="18" name="图片 17"/>
          <p:cNvPicPr>
            <a:picLocks noChangeAspect="1"/>
          </p:cNvPicPr>
          <p:nvPr/>
        </p:nvPicPr>
        <p:blipFill>
          <a:blip r:embed="rId4"/>
          <a:stretch>
            <a:fillRect/>
          </a:stretch>
        </p:blipFill>
        <p:spPr>
          <a:xfrm>
            <a:off x="2964180" y="2633980"/>
            <a:ext cx="2429510" cy="3240405"/>
          </a:xfrm>
          <a:prstGeom prst="rect">
            <a:avLst/>
          </a:prstGeom>
          <a:ln w="12700" cmpd="sng">
            <a:solidFill>
              <a:srgbClr val="FF0000"/>
            </a:solidFill>
            <a:prstDash val="solid"/>
          </a:ln>
        </p:spPr>
      </p:pic>
      <p:sp>
        <p:nvSpPr>
          <p:cNvPr id="22" name="矩形 21"/>
          <p:cNvSpPr/>
          <p:nvPr/>
        </p:nvSpPr>
        <p:spPr>
          <a:xfrm rot="13620000">
            <a:off x="3794125" y="3742690"/>
            <a:ext cx="1142365" cy="205740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箭头 6"/>
          <p:cNvSpPr/>
          <p:nvPr/>
        </p:nvSpPr>
        <p:spPr>
          <a:xfrm>
            <a:off x="5569585" y="3721735"/>
            <a:ext cx="1915795" cy="861060"/>
          </a:xfrm>
          <a:prstGeom prst="notchedRightArrow">
            <a:avLst/>
          </a:prstGeom>
          <a:solidFill>
            <a:schemeClr val="accent3">
              <a:lumMod val="50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9" name="矩形 8"/>
          <p:cNvSpPr/>
          <p:nvPr/>
        </p:nvSpPr>
        <p:spPr>
          <a:xfrm>
            <a:off x="5873750" y="3983990"/>
            <a:ext cx="1176655" cy="368300"/>
          </a:xfrm>
          <a:prstGeom prst="rect">
            <a:avLst/>
          </a:prstGeom>
        </p:spPr>
        <p:txBody>
          <a:bodyPr wrap="square">
            <a:spAutoFit/>
          </a:bodyPr>
          <a:p>
            <a:pPr lvl="0" algn="just">
              <a:defRPr/>
            </a:pPr>
            <a:r>
              <a:rPr lang="zh-CN" altLang="en-US" sz="1800" b="1" dirty="0">
                <a:solidFill>
                  <a:srgbClr val="FFC000"/>
                </a:solidFill>
                <a:latin typeface="微软雅黑" panose="020B0503020204020204" pitchFamily="34" charset="-122"/>
                <a:ea typeface="微软雅黑" panose="020B0503020204020204" pitchFamily="34" charset="-122"/>
              </a:rPr>
              <a:t>标准做法</a:t>
            </a:r>
            <a:endParaRPr lang="zh-CN" altLang="en-US" sz="1800" b="1" dirty="0">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22555" y="180975"/>
            <a:ext cx="8006080" cy="521970"/>
          </a:xfrm>
          <a:prstGeom prst="rect">
            <a:avLst/>
          </a:prstGeom>
          <a:noFill/>
          <a:ln>
            <a:noFill/>
          </a:ln>
        </p:spPr>
        <p:txBody>
          <a:bodyPr wrap="square">
            <a:spAutoFit/>
          </a:bodyPr>
          <a:lstStyle/>
          <a:p>
            <a:pPr algn="ctr" fontAlgn="auto">
              <a:spcBef>
                <a:spcPts val="0"/>
              </a:spcBef>
              <a:spcAft>
                <a:spcPts val="0"/>
              </a:spcAft>
              <a:defRPr/>
            </a:pPr>
            <a:r>
              <a:rPr lang="zh-CN" altLang="en-US" sz="28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坚持本质安全强化防护意识</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8435" name="文本框 2"/>
          <p:cNvSpPr txBox="1">
            <a:spLocks noChangeArrowheads="1"/>
          </p:cNvSpPr>
          <p:nvPr/>
        </p:nvSpPr>
        <p:spPr bwMode="auto">
          <a:xfrm>
            <a:off x="11113" y="184150"/>
            <a:ext cx="550862" cy="521970"/>
          </a:xfrm>
          <a:prstGeom prst="rect">
            <a:avLst/>
          </a:prstGeom>
          <a:noFill/>
          <a:ln w="9525">
            <a:noFill/>
            <a:miter lim="800000"/>
          </a:ln>
        </p:spPr>
        <p:txBody>
          <a:bodyPr>
            <a:spAutoFit/>
          </a:bodyPr>
          <a:lstStyle/>
          <a:p>
            <a:pPr algn="ctr"/>
            <a:r>
              <a:rPr lang="en-US" altLang="zh-CN" sz="2800" b="1">
                <a:solidFill>
                  <a:schemeClr val="bg1"/>
                </a:solidFill>
                <a:latin typeface="微软雅黑" panose="020B0503020204020204" pitchFamily="34" charset="-122"/>
                <a:ea typeface="微软雅黑" panose="020B0503020204020204" pitchFamily="34" charset="-122"/>
              </a:rPr>
              <a:t>6</a:t>
            </a:r>
            <a:endParaRPr lang="en-US" altLang="zh-CN" sz="2800" b="1">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stretch>
            <a:fillRect/>
          </a:stretch>
        </p:blipFill>
        <p:spPr>
          <a:xfrm>
            <a:off x="906145" y="2118360"/>
            <a:ext cx="3296920" cy="3000375"/>
          </a:xfrm>
          <a:prstGeom prst="rect">
            <a:avLst/>
          </a:prstGeom>
          <a:ln w="12700" cmpd="sng">
            <a:solidFill>
              <a:srgbClr val="FF0000"/>
            </a:solidFill>
            <a:prstDash val="solid"/>
          </a:ln>
        </p:spPr>
      </p:pic>
      <p:pic>
        <p:nvPicPr>
          <p:cNvPr id="19" name="图片 18"/>
          <p:cNvPicPr>
            <a:picLocks noChangeAspect="1"/>
          </p:cNvPicPr>
          <p:nvPr/>
        </p:nvPicPr>
        <p:blipFill>
          <a:blip r:embed="rId2"/>
          <a:stretch>
            <a:fillRect/>
          </a:stretch>
        </p:blipFill>
        <p:spPr>
          <a:xfrm>
            <a:off x="5642610" y="2118360"/>
            <a:ext cx="5734685" cy="3000375"/>
          </a:xfrm>
          <a:prstGeom prst="rect">
            <a:avLst/>
          </a:prstGeom>
          <a:ln>
            <a:solidFill>
              <a:schemeClr val="accent1"/>
            </a:solidFill>
          </a:ln>
        </p:spPr>
      </p:pic>
      <p:sp>
        <p:nvSpPr>
          <p:cNvPr id="8" name="矩形 7"/>
          <p:cNvSpPr/>
          <p:nvPr/>
        </p:nvSpPr>
        <p:spPr>
          <a:xfrm rot="5400000">
            <a:off x="2348865" y="2272030"/>
            <a:ext cx="696595" cy="276415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4203065" y="3366770"/>
            <a:ext cx="995680" cy="337185"/>
          </a:xfrm>
          <a:prstGeom prst="rect">
            <a:avLst/>
          </a:prstGeom>
        </p:spPr>
        <p:txBody>
          <a:bodyPr wrap="none">
            <a:spAutoFit/>
          </a:bodyPr>
          <a:lstStyle/>
          <a:p>
            <a:pPr lvl="0" algn="just">
              <a:defRPr/>
            </a:pP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标准做法</a:t>
            </a:r>
            <a:endParaRPr lang="zh-CN" altLang="en-US" sz="16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5" name="文本框 81"/>
          <p:cNvSpPr txBox="1">
            <a:spLocks noChangeArrowheads="1"/>
          </p:cNvSpPr>
          <p:nvPr/>
        </p:nvSpPr>
        <p:spPr bwMode="auto">
          <a:xfrm>
            <a:off x="2992755" y="1201420"/>
            <a:ext cx="5135880" cy="3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600"/>
              </a:spcAft>
            </a:pPr>
            <a:r>
              <a:rPr lang="zh-CN" altLang="en-US" b="1" dirty="0">
                <a:solidFill>
                  <a:srgbClr val="FFC000"/>
                </a:solidFill>
                <a:latin typeface="微软雅黑" panose="020B0503020204020204" pitchFamily="34" charset="-122"/>
                <a:ea typeface="微软雅黑" panose="020B0503020204020204" pitchFamily="34" charset="-122"/>
                <a:sym typeface="+mn-ea"/>
              </a:rPr>
              <a:t>基础设施盖梁侧模拆除防护标准要求</a:t>
            </a:r>
            <a:endParaRPr lang="zh-CN" altLang="en-US" b="1" dirty="0">
              <a:solidFill>
                <a:srgbClr val="FFC000"/>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881880" y="2691765"/>
            <a:ext cx="727710" cy="1503045"/>
            <a:chOff x="7688" y="4917"/>
            <a:chExt cx="1146" cy="2367"/>
          </a:xfrm>
        </p:grpSpPr>
        <p:sp>
          <p:nvSpPr>
            <p:cNvPr id="13" name="MH_Other_3"/>
            <p:cNvSpPr/>
            <p:nvPr>
              <p:custDataLst>
                <p:tags r:id="rId3"/>
              </p:custDataLst>
            </p:nvPr>
          </p:nvSpPr>
          <p:spPr bwMode="auto">
            <a:xfrm>
              <a:off x="7760" y="5206"/>
              <a:ext cx="1074" cy="2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tx2">
                <a:lumMod val="75000"/>
              </a:schemeClr>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fontAlgn="auto" hangingPunct="1">
                <a:spcBef>
                  <a:spcPts val="0"/>
                </a:spcBef>
                <a:spcAft>
                  <a:spcPts val="0"/>
                </a:spcAft>
                <a:defRPr/>
              </a:pPr>
              <a:endParaRPr lang="zh-CN" altLang="en-US" sz="3600" b="1" dirty="0">
                <a:solidFill>
                  <a:schemeClr val="accent3">
                    <a:lumMod val="75000"/>
                  </a:schemeClr>
                </a:solidFill>
                <a:latin typeface="+mn-lt"/>
                <a:ea typeface="+mn-ea"/>
              </a:endParaRPr>
            </a:p>
          </p:txBody>
        </p:sp>
        <p:pic>
          <p:nvPicPr>
            <p:cNvPr id="14" name="MH_Other_4"/>
            <p:cNvPicPr/>
            <p:nvPr>
              <p:custDataLst>
                <p:tags r:id="rId4"/>
              </p:custDataLst>
            </p:nvPr>
          </p:nvPicPr>
          <p:blipFill>
            <a:blip r:embed="rId5" cstate="screen"/>
            <a:srcRect/>
            <a:stretch>
              <a:fillRect/>
            </a:stretch>
          </p:blipFill>
          <p:spPr bwMode="auto">
            <a:xfrm>
              <a:off x="7688" y="4917"/>
              <a:ext cx="72"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Tm="0">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00100" y="319405"/>
            <a:ext cx="10401300" cy="4338320"/>
          </a:xfrm>
          <a:prstGeom prst="rect">
            <a:avLst/>
          </a:prstGeom>
          <a:noFill/>
        </p:spPr>
        <p:txBody>
          <a:bodyPr wrap="square" rtlCol="0" anchor="t">
            <a:spAutoFit/>
          </a:bodyPr>
          <a:p>
            <a:pPr>
              <a:lnSpc>
                <a:spcPct val="150000"/>
              </a:lnSpc>
            </a:pPr>
            <a:r>
              <a:rPr 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同志们：</a:t>
            </a:r>
            <a:endParaRPr 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业精于勤而荒于嬉,行成于思而毁于随。</a:t>
            </a:r>
            <a:r>
              <a:rPr 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在</a:t>
            </a:r>
            <a:r>
              <a:rPr 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以后的安全生产工作中，我希望大家能坚守岗位安全生产职责，以更加务实的工作作风，对安全生产专项整治三年行动、“行为安全之星”、“安全卫士”、“三铁六律”、双重预防体系建设等制度多学习、多培训、多交流，做到</a:t>
            </a:r>
            <a:r>
              <a:rPr lang="en-US" alt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知责制度化，履职规范化</a:t>
            </a:r>
            <a:r>
              <a:rPr lang="en-US" alt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，实现</a:t>
            </a:r>
            <a:r>
              <a:rPr lang="en-US" alt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人人有责、个个知责、时时负责、事事尽责、失职问责</a:t>
            </a:r>
            <a:r>
              <a:rPr lang="en-US" alt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争做安全生产的表率，为公司发展保驾护航！</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8083550" y="4718685"/>
            <a:ext cx="4114800" cy="2140585"/>
          </a:xfrm>
          <a:prstGeom prst="rect">
            <a:avLst/>
          </a:prstGeom>
        </p:spPr>
      </p:pic>
      <p:pic>
        <p:nvPicPr>
          <p:cNvPr id="3" name="图片 2"/>
          <p:cNvPicPr>
            <a:picLocks noChangeAspect="1"/>
          </p:cNvPicPr>
          <p:nvPr/>
        </p:nvPicPr>
        <p:blipFill>
          <a:blip r:embed="rId2"/>
          <a:stretch>
            <a:fillRect/>
          </a:stretch>
        </p:blipFill>
        <p:spPr>
          <a:xfrm>
            <a:off x="4794250" y="4719320"/>
            <a:ext cx="3289300" cy="2141220"/>
          </a:xfrm>
          <a:prstGeom prst="rect">
            <a:avLst/>
          </a:prstGeom>
          <a:ln w="12700" cmpd="sng">
            <a:solidFill>
              <a:schemeClr val="accent1">
                <a:shade val="50000"/>
              </a:schemeClr>
            </a:solidFill>
            <a:prstDash val="solid"/>
          </a:ln>
        </p:spPr>
      </p:pic>
      <p:pic>
        <p:nvPicPr>
          <p:cNvPr id="4" name="图片 3"/>
          <p:cNvPicPr>
            <a:picLocks noChangeAspect="1"/>
          </p:cNvPicPr>
          <p:nvPr/>
        </p:nvPicPr>
        <p:blipFill>
          <a:blip r:embed="rId3"/>
          <a:stretch>
            <a:fillRect/>
          </a:stretch>
        </p:blipFill>
        <p:spPr>
          <a:xfrm>
            <a:off x="0" y="4718685"/>
            <a:ext cx="4794250" cy="2141855"/>
          </a:xfrm>
          <a:prstGeom prst="rect">
            <a:avLst/>
          </a:prstGeom>
        </p:spPr>
      </p:pic>
    </p:spTree>
  </p:cSld>
  <p:clrMapOvr>
    <a:masterClrMapping/>
  </p:clrMapOvr>
  <p:transition spd="slow" advTm="0">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图片 7"/>
          <p:cNvPicPr>
            <a:picLocks noChangeAspect="1"/>
          </p:cNvPicPr>
          <p:nvPr/>
        </p:nvPicPr>
        <p:blipFill>
          <a:blip r:embed="rId1"/>
          <a:srcRect/>
          <a:stretch>
            <a:fillRect/>
          </a:stretch>
        </p:blipFill>
        <p:spPr bwMode="auto">
          <a:xfrm>
            <a:off x="4763" y="0"/>
            <a:ext cx="12193587" cy="6859588"/>
          </a:xfrm>
          <a:prstGeom prst="rect">
            <a:avLst/>
          </a:prstGeom>
          <a:noFill/>
          <a:ln w="9525">
            <a:noFill/>
            <a:miter lim="800000"/>
            <a:headEnd/>
            <a:tailEnd/>
          </a:ln>
        </p:spPr>
      </p:pic>
      <p:cxnSp>
        <p:nvCxnSpPr>
          <p:cNvPr id="11" name="直接连接符 10"/>
          <p:cNvCxnSpPr/>
          <p:nvPr/>
        </p:nvCxnSpPr>
        <p:spPr>
          <a:xfrm>
            <a:off x="5327650" y="3605213"/>
            <a:ext cx="6027738"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文本占位符 16"/>
          <p:cNvSpPr txBox="1"/>
          <p:nvPr/>
        </p:nvSpPr>
        <p:spPr>
          <a:xfrm>
            <a:off x="6485776" y="2617531"/>
            <a:ext cx="3460977" cy="757130"/>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zh-CN" altLang="en-US" sz="4800" dirty="0" smtClean="0">
                <a:solidFill>
                  <a:schemeClr val="tx1">
                    <a:lumMod val="75000"/>
                    <a:lumOff val="25000"/>
                  </a:schemeClr>
                </a:solidFill>
                <a:cs typeface="+mn-ea"/>
                <a:sym typeface="+mn-lt"/>
              </a:rPr>
              <a:t>谢谢观看！</a:t>
            </a:r>
            <a:endParaRPr lang="zh-CN" altLang="en-US" sz="4800" dirty="0">
              <a:solidFill>
                <a:schemeClr val="tx1">
                  <a:lumMod val="75000"/>
                  <a:lumOff val="25000"/>
                </a:schemeClr>
              </a:solidFill>
              <a:cs typeface="+mn-ea"/>
              <a:sym typeface="+mn-lt"/>
            </a:endParaRPr>
          </a:p>
        </p:txBody>
      </p:sp>
      <p:sp>
        <p:nvSpPr>
          <p:cNvPr id="6" name="TextBox 7"/>
          <p:cNvSpPr>
            <a:spLocks noChangeArrowheads="1"/>
          </p:cNvSpPr>
          <p:nvPr/>
        </p:nvSpPr>
        <p:spPr bwMode="auto">
          <a:xfrm>
            <a:off x="3506470" y="3705225"/>
            <a:ext cx="8265160"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scene3d>
              <a:camera prst="orthographicFront"/>
              <a:lightRig rig="threePt" dir="t"/>
            </a:scene3d>
            <a:sp3d>
              <a:bevelT w="0" h="0"/>
              <a:bevelB w="0" h="0"/>
            </a:sp3d>
          </a:bodyPr>
          <a:p>
            <a:pPr algn="ctr"/>
            <a:r>
              <a:rPr lang="en-US" altLang="zh-CN" sz="4800" b="1"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——THANKS FOR </a:t>
            </a:r>
            <a:endParaRPr lang="en-US" altLang="zh-CN" sz="4800" b="1"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gn="ctr"/>
            <a:r>
              <a:rPr lang="en-US" altLang="zh-CN" sz="4800" b="1"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WATCHING——</a:t>
            </a:r>
            <a:endParaRPr lang="en-US" altLang="zh-CN" sz="4800" b="1"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3075" name="Picture 3"/>
          <p:cNvPicPr>
            <a:picLocks noChangeAspect="1" noChangeArrowheads="1"/>
          </p:cNvPicPr>
          <p:nvPr/>
        </p:nvPicPr>
        <p:blipFill>
          <a:blip r:embed="rId2" cstate="print"/>
          <a:srcRect/>
          <a:stretch>
            <a:fillRect/>
          </a:stretch>
        </p:blipFill>
        <p:spPr bwMode="auto">
          <a:xfrm>
            <a:off x="9834534" y="100002"/>
            <a:ext cx="2085975" cy="2609850"/>
          </a:xfrm>
          <a:prstGeom prst="rect">
            <a:avLst/>
          </a:prstGeom>
          <a:noFill/>
          <a:ln w="9525">
            <a:noFill/>
            <a:miter lim="800000"/>
            <a:headEnd/>
            <a:tailEnd/>
          </a:ln>
          <a:effectLst/>
        </p:spPr>
      </p:pic>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by="(-#ppt_w*2)" calcmode="lin" valueType="num">
                                      <p:cBhvr rctx="PPT">
                                        <p:cTn id="11" dur="500" autoRev="1" fill="hold">
                                          <p:stCondLst>
                                            <p:cond delay="0"/>
                                          </p:stCondLst>
                                        </p:cTn>
                                        <p:tgtEl>
                                          <p:spTgt spid="6"/>
                                        </p:tgtEl>
                                        <p:attrNameLst>
                                          <p:attrName>ppt_w</p:attrName>
                                        </p:attrNameLst>
                                      </p:cBhvr>
                                    </p:anim>
                                    <p:anim by="(#ppt_w*0.50)" calcmode="lin" valueType="num">
                                      <p:cBhvr>
                                        <p:cTn id="12" dur="500" decel="50000" autoRev="1" fill="hold">
                                          <p:stCondLst>
                                            <p:cond delay="0"/>
                                          </p:stCondLst>
                                        </p:cTn>
                                        <p:tgtEl>
                                          <p:spTgt spid="6"/>
                                        </p:tgtEl>
                                        <p:attrNameLst>
                                          <p:attrName>ppt_x</p:attrName>
                                        </p:attrNameLst>
                                      </p:cBhvr>
                                    </p:anim>
                                    <p:anim from="(-#ppt_h/2)" to="(#ppt_y)" calcmode="lin" valueType="num">
                                      <p:cBhvr>
                                        <p:cTn id="13" dur="1000" fill="hold">
                                          <p:stCondLst>
                                            <p:cond delay="0"/>
                                          </p:stCondLst>
                                        </p:cTn>
                                        <p:tgtEl>
                                          <p:spTgt spid="6"/>
                                        </p:tgtEl>
                                        <p:attrNameLst>
                                          <p:attrName>ppt_y</p:attrName>
                                        </p:attrNameLst>
                                      </p:cBhvr>
                                    </p:anim>
                                    <p:animRot by="21600000">
                                      <p:cBhvr>
                                        <p:cTn id="14"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p:cNvPicPr>
            <a:picLocks noChangeAspect="1"/>
          </p:cNvPicPr>
          <p:nvPr/>
        </p:nvPicPr>
        <p:blipFill>
          <a:blip r:embed="rId1" cstate="print">
            <a:lum/>
          </a:blip>
          <a:srcRect l="1816" t="13767" r="1201"/>
          <a:stretch>
            <a:fillRect/>
          </a:stretch>
        </p:blipFill>
        <p:spPr>
          <a:xfrm>
            <a:off x="2731245" y="1241370"/>
            <a:ext cx="6270436" cy="4689453"/>
          </a:xfrm>
          <a:prstGeom prst="rect">
            <a:avLst/>
          </a:prstGeom>
          <a:noFill/>
          <a:ln w="9525">
            <a:noFill/>
            <a:miter/>
          </a:ln>
        </p:spPr>
      </p:pic>
      <p:sp>
        <p:nvSpPr>
          <p:cNvPr id="30" name="文本框 10"/>
          <p:cNvSpPr txBox="1"/>
          <p:nvPr/>
        </p:nvSpPr>
        <p:spPr>
          <a:xfrm>
            <a:off x="1013881" y="1677735"/>
            <a:ext cx="1857732" cy="583565"/>
          </a:xfrm>
          <a:prstGeom prst="rect">
            <a:avLst/>
          </a:prstGeom>
          <a:noFill/>
        </p:spPr>
        <p:txBody>
          <a:bodyPr wrap="square" rtlCol="0">
            <a:spAutoFit/>
          </a:bodyPr>
          <a:p>
            <a:r>
              <a:rPr kumimoji="1" lang="zh-CN" altLang="en-US" sz="3200" b="1" dirty="0">
                <a:solidFill>
                  <a:srgbClr val="000000"/>
                </a:solidFill>
              </a:rPr>
              <a:t>六大要点</a:t>
            </a:r>
            <a:endParaRPr kumimoji="1" lang="zh-CN" altLang="en-US" sz="3200" b="1" dirty="0">
              <a:solidFill>
                <a:srgbClr val="000000"/>
              </a:solidFill>
            </a:endParaRPr>
          </a:p>
        </p:txBody>
      </p:sp>
      <p:grpSp>
        <p:nvGrpSpPr>
          <p:cNvPr id="2" name="组合 1"/>
          <p:cNvGrpSpPr/>
          <p:nvPr/>
        </p:nvGrpSpPr>
        <p:grpSpPr>
          <a:xfrm>
            <a:off x="11430" y="184150"/>
            <a:ext cx="7033895" cy="521970"/>
            <a:chOff x="18" y="290"/>
            <a:chExt cx="11077" cy="822"/>
          </a:xfrm>
        </p:grpSpPr>
        <p:sp>
          <p:nvSpPr>
            <p:cNvPr id="3"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4"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23620" y="919480"/>
            <a:ext cx="10647045" cy="5431155"/>
            <a:chOff x="1612" y="1448"/>
            <a:chExt cx="16767" cy="8553"/>
          </a:xfrm>
        </p:grpSpPr>
        <p:sp>
          <p:nvSpPr>
            <p:cNvPr id="6" name="文本框 10"/>
            <p:cNvSpPr txBox="1"/>
            <p:nvPr/>
          </p:nvSpPr>
          <p:spPr>
            <a:xfrm>
              <a:off x="2266" y="1958"/>
              <a:ext cx="3225" cy="919"/>
            </a:xfrm>
            <a:prstGeom prst="rect">
              <a:avLst/>
            </a:prstGeom>
            <a:noFill/>
          </p:spPr>
          <p:txBody>
            <a:bodyPr wrap="square" rtlCol="0">
              <a:spAutoFit/>
            </a:bodyPr>
            <a:p>
              <a:r>
                <a:rPr kumimoji="1" lang="zh-CN" altLang="en-US" sz="3200" b="1" dirty="0">
                  <a:solidFill>
                    <a:srgbClr val="000000"/>
                  </a:solidFill>
                </a:rPr>
                <a:t>十句硬话</a:t>
              </a:r>
              <a:endParaRPr kumimoji="1" lang="zh-CN" altLang="en-US" sz="3200" b="1" dirty="0">
                <a:solidFill>
                  <a:srgbClr val="000000"/>
                </a:solidFill>
              </a:endParaRPr>
            </a:p>
          </p:txBody>
        </p:sp>
        <p:sp>
          <p:nvSpPr>
            <p:cNvPr id="13" name="TextBox 12"/>
            <p:cNvSpPr txBox="1"/>
            <p:nvPr/>
          </p:nvSpPr>
          <p:spPr>
            <a:xfrm>
              <a:off x="1612" y="6501"/>
              <a:ext cx="4450" cy="3052"/>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chemeClr val="bg1"/>
                  </a:solidFill>
                  <a:latin typeface="微软雅黑" panose="020B0503020204020204" pitchFamily="34" charset="-122"/>
                  <a:ea typeface="微软雅黑" panose="020B0503020204020204" pitchFamily="34" charset="-122"/>
                </a:rPr>
                <a:t>人命关天，发展决不能以牺牲人的生命为代价，这必须作为一条不可逾越的</a:t>
              </a:r>
              <a:r>
                <a:rPr lang="zh-CN" altLang="en-US" dirty="0">
                  <a:solidFill>
                    <a:srgbClr val="FF0000"/>
                  </a:solidFill>
                  <a:latin typeface="微软雅黑" panose="020B0503020204020204" pitchFamily="34" charset="-122"/>
                  <a:ea typeface="微软雅黑" panose="020B0503020204020204" pitchFamily="34" charset="-122"/>
                </a:rPr>
                <a:t>红线</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8999" y="1448"/>
              <a:ext cx="8361" cy="3633"/>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chemeClr val="bg1"/>
                  </a:solidFill>
                  <a:latin typeface="微软雅黑" panose="020B0503020204020204" pitchFamily="34" charset="-122"/>
                  <a:ea typeface="微软雅黑" panose="020B0503020204020204" pitchFamily="34" charset="-122"/>
                </a:rPr>
                <a:t>落实安全生产责任制，要落实行业主管部门直接监管、安全监管部门综合监管、地方政府属地监管，坚持</a:t>
              </a:r>
              <a:r>
                <a:rPr lang="zh-CN" altLang="en-US" dirty="0">
                  <a:solidFill>
                    <a:srgbClr val="FF0000"/>
                  </a:solidFill>
                  <a:latin typeface="微软雅黑" panose="020B0503020204020204" pitchFamily="34" charset="-122"/>
                  <a:ea typeface="微软雅黑" panose="020B0503020204020204" pitchFamily="34" charset="-122"/>
                </a:rPr>
                <a:t>管行业必须管安全，管业务必须管安全，管生产必须管安全，而且要党政同责，一岗双责，齐抓共管。</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11873" y="6949"/>
              <a:ext cx="6506" cy="3052"/>
            </a:xfrm>
            <a:prstGeom prst="rect">
              <a:avLst/>
            </a:prstGeom>
            <a:solidFill>
              <a:srgbClr val="00ADEA"/>
            </a:solidFill>
            <a:ln>
              <a:noFill/>
            </a:ln>
            <a:effectLst>
              <a:innerShdw blurRad="63500" dist="50800" dir="16200000">
                <a:prstClr val="black">
                  <a:alpha val="50000"/>
                </a:prstClr>
              </a:innerShdw>
            </a:effectLst>
            <a:scene3d>
              <a:camera prst="orthographicFront">
                <a:rot lat="0" lon="0" rev="0"/>
              </a:camera>
              <a:lightRig rig="balanced" dir="t">
                <a:rot lat="0" lon="0" rev="8700000"/>
              </a:lightRig>
            </a:scene3d>
            <a:sp3d>
              <a:bevelT w="190500" h="38100" prst="coolSlant"/>
            </a:sp3d>
          </p:spPr>
          <p:txBody>
            <a:bodyPr wrap="square" rtlCol="0">
              <a:spAutoFit/>
            </a:bodyPr>
            <a:p>
              <a:r>
                <a:rPr lang="zh-CN" altLang="en-US" dirty="0">
                  <a:solidFill>
                    <a:schemeClr val="bg1"/>
                  </a:solidFill>
                  <a:latin typeface="微软雅黑" panose="020B0503020204020204" pitchFamily="34" charset="-122"/>
                  <a:ea typeface="微软雅黑" panose="020B0503020204020204" pitchFamily="34" charset="-122"/>
                </a:rPr>
                <a:t>当干部不要当的那么潇洒，要临事而惧，这是一种</a:t>
              </a:r>
              <a:r>
                <a:rPr lang="zh-CN" altLang="en-US" dirty="0">
                  <a:solidFill>
                    <a:srgbClr val="FF0000"/>
                  </a:solidFill>
                  <a:latin typeface="微软雅黑" panose="020B0503020204020204" pitchFamily="34" charset="-122"/>
                  <a:ea typeface="微软雅黑" panose="020B0503020204020204" pitchFamily="34" charset="-122"/>
                </a:rPr>
                <a:t>负责任的态度</a:t>
              </a:r>
              <a:r>
                <a:rPr lang="zh-CN" altLang="en-US" dirty="0">
                  <a:solidFill>
                    <a:schemeClr val="bg1"/>
                  </a:solidFill>
                  <a:latin typeface="微软雅黑" panose="020B0503020204020204" pitchFamily="34" charset="-122"/>
                  <a:ea typeface="微软雅黑" panose="020B0503020204020204" pitchFamily="34" charset="-122"/>
                </a:rPr>
                <a:t>。要经常有睡不着觉，半夜惊醒的情况，当官当的太潇洒，准要出事。</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Freeform 6"/>
            <p:cNvSpPr/>
            <p:nvPr/>
          </p:nvSpPr>
          <p:spPr bwMode="auto">
            <a:xfrm>
              <a:off x="1866" y="4154"/>
              <a:ext cx="16141" cy="3654"/>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rgbClr val="08A810"/>
            </a:solidFill>
            <a:ln w="0">
              <a:solidFill>
                <a:srgbClr val="08A810"/>
              </a:solidFill>
              <a:prstDash val="solid"/>
              <a:round/>
            </a:ln>
            <a:effectLst>
              <a:outerShdw algn="tl" rotWithShape="0">
                <a:schemeClr val="bg1"/>
              </a:outerShdw>
            </a:effectLst>
          </p:spPr>
          <p:txBody>
            <a:bodyPr vert="horz" wrap="square" lIns="91456" tIns="45728" rIns="91456" bIns="45728" numCol="1" anchor="t" anchorCtr="0" compatLnSpc="1"/>
            <a:p>
              <a:endParaRPr lang="en-US">
                <a:latin typeface="微软雅黑" panose="020B0503020204020204" pitchFamily="34" charset="-122"/>
                <a:ea typeface="微软雅黑" panose="020B0503020204020204" pitchFamily="34" charset="-122"/>
              </a:endParaRPr>
            </a:p>
          </p:txBody>
        </p:sp>
        <p:sp>
          <p:nvSpPr>
            <p:cNvPr id="7" name="Freeform 7"/>
            <p:cNvSpPr/>
            <p:nvPr/>
          </p:nvSpPr>
          <p:spPr bwMode="auto">
            <a:xfrm>
              <a:off x="2846" y="5140"/>
              <a:ext cx="2471" cy="993"/>
            </a:xfrm>
            <a:custGeom>
              <a:avLst/>
              <a:gdLst>
                <a:gd name="T0" fmla="*/ 102 w 203"/>
                <a:gd name="T1" fmla="*/ 0 h 204"/>
                <a:gd name="T2" fmla="*/ 129 w 203"/>
                <a:gd name="T3" fmla="*/ 3 h 204"/>
                <a:gd name="T4" fmla="*/ 153 w 203"/>
                <a:gd name="T5" fmla="*/ 13 h 204"/>
                <a:gd name="T6" fmla="*/ 174 w 203"/>
                <a:gd name="T7" fmla="*/ 30 h 204"/>
                <a:gd name="T8" fmla="*/ 190 w 203"/>
                <a:gd name="T9" fmla="*/ 50 h 204"/>
                <a:gd name="T10" fmla="*/ 200 w 203"/>
                <a:gd name="T11" fmla="*/ 74 h 204"/>
                <a:gd name="T12" fmla="*/ 203 w 203"/>
                <a:gd name="T13" fmla="*/ 102 h 204"/>
                <a:gd name="T14" fmla="*/ 200 w 203"/>
                <a:gd name="T15" fmla="*/ 129 h 204"/>
                <a:gd name="T16" fmla="*/ 190 w 203"/>
                <a:gd name="T17" fmla="*/ 153 h 204"/>
                <a:gd name="T18" fmla="*/ 174 w 203"/>
                <a:gd name="T19" fmla="*/ 174 h 204"/>
                <a:gd name="T20" fmla="*/ 153 w 203"/>
                <a:gd name="T21" fmla="*/ 190 h 204"/>
                <a:gd name="T22" fmla="*/ 129 w 203"/>
                <a:gd name="T23" fmla="*/ 201 h 204"/>
                <a:gd name="T24" fmla="*/ 102 w 203"/>
                <a:gd name="T25" fmla="*/ 204 h 204"/>
                <a:gd name="T26" fmla="*/ 74 w 203"/>
                <a:gd name="T27" fmla="*/ 201 h 204"/>
                <a:gd name="T28" fmla="*/ 50 w 203"/>
                <a:gd name="T29" fmla="*/ 190 h 204"/>
                <a:gd name="T30" fmla="*/ 30 w 203"/>
                <a:gd name="T31" fmla="*/ 174 h 204"/>
                <a:gd name="T32" fmla="*/ 13 w 203"/>
                <a:gd name="T33" fmla="*/ 153 h 204"/>
                <a:gd name="T34" fmla="*/ 3 w 203"/>
                <a:gd name="T35" fmla="*/ 129 h 204"/>
                <a:gd name="T36" fmla="*/ 0 w 203"/>
                <a:gd name="T37" fmla="*/ 102 h 204"/>
                <a:gd name="T38" fmla="*/ 3 w 203"/>
                <a:gd name="T39" fmla="*/ 74 h 204"/>
                <a:gd name="T40" fmla="*/ 13 w 203"/>
                <a:gd name="T41" fmla="*/ 50 h 204"/>
                <a:gd name="T42" fmla="*/ 30 w 203"/>
                <a:gd name="T43" fmla="*/ 30 h 204"/>
                <a:gd name="T44" fmla="*/ 50 w 203"/>
                <a:gd name="T45" fmla="*/ 13 h 204"/>
                <a:gd name="T46" fmla="*/ 74 w 203"/>
                <a:gd name="T47" fmla="*/ 3 h 204"/>
                <a:gd name="T48" fmla="*/ 102 w 203"/>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4">
                  <a:moveTo>
                    <a:pt x="102" y="0"/>
                  </a:moveTo>
                  <a:lnTo>
                    <a:pt x="129" y="3"/>
                  </a:lnTo>
                  <a:lnTo>
                    <a:pt x="153" y="13"/>
                  </a:lnTo>
                  <a:lnTo>
                    <a:pt x="174" y="30"/>
                  </a:lnTo>
                  <a:lnTo>
                    <a:pt x="190" y="50"/>
                  </a:lnTo>
                  <a:lnTo>
                    <a:pt x="200" y="74"/>
                  </a:lnTo>
                  <a:lnTo>
                    <a:pt x="203" y="102"/>
                  </a:lnTo>
                  <a:lnTo>
                    <a:pt x="200" y="129"/>
                  </a:lnTo>
                  <a:lnTo>
                    <a:pt x="190" y="153"/>
                  </a:lnTo>
                  <a:lnTo>
                    <a:pt x="174" y="174"/>
                  </a:lnTo>
                  <a:lnTo>
                    <a:pt x="153" y="190"/>
                  </a:lnTo>
                  <a:lnTo>
                    <a:pt x="129" y="201"/>
                  </a:lnTo>
                  <a:lnTo>
                    <a:pt x="102" y="204"/>
                  </a:lnTo>
                  <a:lnTo>
                    <a:pt x="74" y="201"/>
                  </a:lnTo>
                  <a:lnTo>
                    <a:pt x="50" y="190"/>
                  </a:lnTo>
                  <a:lnTo>
                    <a:pt x="30" y="174"/>
                  </a:lnTo>
                  <a:lnTo>
                    <a:pt x="13" y="153"/>
                  </a:lnTo>
                  <a:lnTo>
                    <a:pt x="3" y="129"/>
                  </a:lnTo>
                  <a:lnTo>
                    <a:pt x="0" y="102"/>
                  </a:lnTo>
                  <a:lnTo>
                    <a:pt x="3" y="74"/>
                  </a:lnTo>
                  <a:lnTo>
                    <a:pt x="13" y="50"/>
                  </a:lnTo>
                  <a:lnTo>
                    <a:pt x="30" y="30"/>
                  </a:lnTo>
                  <a:lnTo>
                    <a:pt x="50" y="13"/>
                  </a:lnTo>
                  <a:lnTo>
                    <a:pt x="74" y="3"/>
                  </a:lnTo>
                  <a:lnTo>
                    <a:pt x="102" y="0"/>
                  </a:lnTo>
                  <a:close/>
                </a:path>
              </a:pathLst>
            </a:custGeom>
            <a:solidFill>
              <a:srgbClr val="08A810"/>
            </a:solidFill>
            <a:ln w="0">
              <a:noFill/>
              <a:prstDash val="solid"/>
              <a:round/>
            </a:ln>
          </p:spPr>
          <p:txBody>
            <a:bodyPr vert="horz" wrap="square" lIns="91456" tIns="45728" rIns="91456" bIns="45728" numCol="1" anchor="ctr" anchorCtr="1" compatLnSpc="1"/>
            <a:p>
              <a:r>
                <a:rPr lang="en-US" sz="1600" dirty="0">
                  <a:solidFill>
                    <a:schemeClr val="bg1"/>
                  </a:solidFill>
                  <a:latin typeface="微软雅黑" panose="020B0503020204020204" pitchFamily="34" charset="-122"/>
                  <a:ea typeface="微软雅黑" panose="020B0503020204020204" pitchFamily="34" charset="-122"/>
                </a:rPr>
                <a:t>2013</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6</a:t>
              </a:r>
              <a:r>
                <a:rPr lang="zh-CN" altLang="en-US" sz="1600" dirty="0">
                  <a:solidFill>
                    <a:schemeClr val="bg1"/>
                  </a:solidFill>
                  <a:latin typeface="微软雅黑" panose="020B0503020204020204" pitchFamily="34" charset="-122"/>
                  <a:ea typeface="微软雅黑" panose="020B0503020204020204" pitchFamily="34" charset="-122"/>
                </a:rPr>
                <a:t>月</a:t>
              </a:r>
              <a:r>
                <a:rPr lang="en-US" altLang="zh-CN" sz="1600" dirty="0">
                  <a:solidFill>
                    <a:schemeClr val="bg1"/>
                  </a:solidFill>
                  <a:latin typeface="微软雅黑" panose="020B0503020204020204" pitchFamily="34" charset="-122"/>
                  <a:ea typeface="微软雅黑" panose="020B0503020204020204" pitchFamily="34" charset="-122"/>
                </a:rPr>
                <a:t>6</a:t>
              </a:r>
              <a:r>
                <a:rPr lang="zh-CN" altLang="en-US" sz="1600" dirty="0">
                  <a:solidFill>
                    <a:schemeClr val="bg1"/>
                  </a:solidFill>
                  <a:latin typeface="微软雅黑" panose="020B0503020204020204" pitchFamily="34" charset="-122"/>
                  <a:ea typeface="微软雅黑" panose="020B0503020204020204" pitchFamily="34" charset="-122"/>
                </a:rPr>
                <a:t>日</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18" name="Freeform 8"/>
            <p:cNvSpPr/>
            <p:nvPr/>
          </p:nvSpPr>
          <p:spPr bwMode="auto">
            <a:xfrm>
              <a:off x="5888" y="2657"/>
              <a:ext cx="2763" cy="919"/>
            </a:xfrm>
            <a:custGeom>
              <a:avLst/>
              <a:gdLst>
                <a:gd name="T0" fmla="*/ 101 w 203"/>
                <a:gd name="T1" fmla="*/ 0 h 203"/>
                <a:gd name="T2" fmla="*/ 129 w 203"/>
                <a:gd name="T3" fmla="*/ 2 h 203"/>
                <a:gd name="T4" fmla="*/ 153 w 203"/>
                <a:gd name="T5" fmla="*/ 13 h 203"/>
                <a:gd name="T6" fmla="*/ 173 w 203"/>
                <a:gd name="T7" fmla="*/ 29 h 203"/>
                <a:gd name="T8" fmla="*/ 190 w 203"/>
                <a:gd name="T9" fmla="*/ 50 h 203"/>
                <a:gd name="T10" fmla="*/ 200 w 203"/>
                <a:gd name="T11" fmla="*/ 74 h 203"/>
                <a:gd name="T12" fmla="*/ 203 w 203"/>
                <a:gd name="T13" fmla="*/ 101 h 203"/>
                <a:gd name="T14" fmla="*/ 200 w 203"/>
                <a:gd name="T15" fmla="*/ 129 h 203"/>
                <a:gd name="T16" fmla="*/ 190 w 203"/>
                <a:gd name="T17" fmla="*/ 153 h 203"/>
                <a:gd name="T18" fmla="*/ 173 w 203"/>
                <a:gd name="T19" fmla="*/ 174 h 203"/>
                <a:gd name="T20" fmla="*/ 153 w 203"/>
                <a:gd name="T21" fmla="*/ 190 h 203"/>
                <a:gd name="T22" fmla="*/ 129 w 203"/>
                <a:gd name="T23" fmla="*/ 200 h 203"/>
                <a:gd name="T24" fmla="*/ 101 w 203"/>
                <a:gd name="T25" fmla="*/ 203 h 203"/>
                <a:gd name="T26" fmla="*/ 74 w 203"/>
                <a:gd name="T27" fmla="*/ 200 h 203"/>
                <a:gd name="T28" fmla="*/ 50 w 203"/>
                <a:gd name="T29" fmla="*/ 190 h 203"/>
                <a:gd name="T30" fmla="*/ 29 w 203"/>
                <a:gd name="T31" fmla="*/ 174 h 203"/>
                <a:gd name="T32" fmla="*/ 13 w 203"/>
                <a:gd name="T33" fmla="*/ 153 h 203"/>
                <a:gd name="T34" fmla="*/ 3 w 203"/>
                <a:gd name="T35" fmla="*/ 129 h 203"/>
                <a:gd name="T36" fmla="*/ 0 w 203"/>
                <a:gd name="T37" fmla="*/ 101 h 203"/>
                <a:gd name="T38" fmla="*/ 3 w 203"/>
                <a:gd name="T39" fmla="*/ 74 h 203"/>
                <a:gd name="T40" fmla="*/ 13 w 203"/>
                <a:gd name="T41" fmla="*/ 50 h 203"/>
                <a:gd name="T42" fmla="*/ 29 w 203"/>
                <a:gd name="T43" fmla="*/ 29 h 203"/>
                <a:gd name="T44" fmla="*/ 50 w 203"/>
                <a:gd name="T45" fmla="*/ 13 h 203"/>
                <a:gd name="T46" fmla="*/ 74 w 203"/>
                <a:gd name="T47" fmla="*/ 2 h 203"/>
                <a:gd name="T48" fmla="*/ 101 w 203"/>
                <a:gd name="T4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203">
                  <a:moveTo>
                    <a:pt x="101" y="0"/>
                  </a:moveTo>
                  <a:lnTo>
                    <a:pt x="129" y="2"/>
                  </a:lnTo>
                  <a:lnTo>
                    <a:pt x="153" y="13"/>
                  </a:lnTo>
                  <a:lnTo>
                    <a:pt x="173" y="29"/>
                  </a:lnTo>
                  <a:lnTo>
                    <a:pt x="190" y="50"/>
                  </a:lnTo>
                  <a:lnTo>
                    <a:pt x="200" y="74"/>
                  </a:lnTo>
                  <a:lnTo>
                    <a:pt x="203" y="101"/>
                  </a:lnTo>
                  <a:lnTo>
                    <a:pt x="200" y="129"/>
                  </a:lnTo>
                  <a:lnTo>
                    <a:pt x="190" y="153"/>
                  </a:lnTo>
                  <a:lnTo>
                    <a:pt x="173" y="174"/>
                  </a:lnTo>
                  <a:lnTo>
                    <a:pt x="153" y="190"/>
                  </a:lnTo>
                  <a:lnTo>
                    <a:pt x="129" y="200"/>
                  </a:lnTo>
                  <a:lnTo>
                    <a:pt x="101" y="203"/>
                  </a:lnTo>
                  <a:lnTo>
                    <a:pt x="74" y="200"/>
                  </a:lnTo>
                  <a:lnTo>
                    <a:pt x="50" y="190"/>
                  </a:lnTo>
                  <a:lnTo>
                    <a:pt x="29" y="174"/>
                  </a:lnTo>
                  <a:lnTo>
                    <a:pt x="13" y="153"/>
                  </a:lnTo>
                  <a:lnTo>
                    <a:pt x="3" y="129"/>
                  </a:lnTo>
                  <a:lnTo>
                    <a:pt x="0" y="101"/>
                  </a:lnTo>
                  <a:lnTo>
                    <a:pt x="3" y="74"/>
                  </a:lnTo>
                  <a:lnTo>
                    <a:pt x="13" y="50"/>
                  </a:lnTo>
                  <a:lnTo>
                    <a:pt x="29" y="29"/>
                  </a:lnTo>
                  <a:lnTo>
                    <a:pt x="50" y="13"/>
                  </a:lnTo>
                  <a:lnTo>
                    <a:pt x="74" y="2"/>
                  </a:lnTo>
                  <a:lnTo>
                    <a:pt x="101" y="0"/>
                  </a:lnTo>
                  <a:close/>
                </a:path>
              </a:pathLst>
            </a:custGeom>
            <a:solidFill>
              <a:srgbClr val="08A810"/>
            </a:solidFill>
            <a:ln w="0">
              <a:noFill/>
              <a:prstDash val="solid"/>
              <a:round/>
            </a:ln>
          </p:spPr>
          <p:txBody>
            <a:bodyPr vert="horz" wrap="square" lIns="91456" tIns="45728" rIns="91456" bIns="45728" numCol="1" anchor="ctr" anchorCtr="1" compatLnSpc="1"/>
            <a:p>
              <a:r>
                <a:rPr lang="en-US" sz="1600" dirty="0">
                  <a:solidFill>
                    <a:schemeClr val="bg1"/>
                  </a:solidFill>
                  <a:latin typeface="微软雅黑" panose="020B0503020204020204" pitchFamily="34" charset="-122"/>
                  <a:ea typeface="微软雅黑" panose="020B0503020204020204" pitchFamily="34" charset="-122"/>
                </a:rPr>
                <a:t>2013</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7</a:t>
              </a:r>
              <a:r>
                <a:rPr lang="zh-CN" altLang="en-US" sz="1600" dirty="0">
                  <a:solidFill>
                    <a:schemeClr val="bg1"/>
                  </a:solidFill>
                  <a:latin typeface="微软雅黑" panose="020B0503020204020204" pitchFamily="34" charset="-122"/>
                  <a:ea typeface="微软雅黑" panose="020B0503020204020204" pitchFamily="34" charset="-122"/>
                </a:rPr>
                <a:t>月</a:t>
              </a:r>
              <a:r>
                <a:rPr lang="en-US" altLang="zh-CN" sz="1600" dirty="0">
                  <a:solidFill>
                    <a:schemeClr val="bg1"/>
                  </a:solidFill>
                  <a:latin typeface="微软雅黑" panose="020B0503020204020204" pitchFamily="34" charset="-122"/>
                  <a:ea typeface="微软雅黑" panose="020B0503020204020204" pitchFamily="34" charset="-122"/>
                </a:rPr>
                <a:t>18</a:t>
              </a:r>
              <a:r>
                <a:rPr lang="zh-CN" altLang="en-US" sz="1600" dirty="0">
                  <a:solidFill>
                    <a:schemeClr val="bg1"/>
                  </a:solidFill>
                  <a:latin typeface="微软雅黑" panose="020B0503020204020204" pitchFamily="34" charset="-122"/>
                  <a:ea typeface="微软雅黑" panose="020B0503020204020204" pitchFamily="34" charset="-122"/>
                </a:rPr>
                <a:t>日</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19" name="Freeform 11"/>
            <p:cNvSpPr/>
            <p:nvPr/>
          </p:nvSpPr>
          <p:spPr bwMode="auto">
            <a:xfrm>
              <a:off x="11464" y="6009"/>
              <a:ext cx="3066" cy="726"/>
            </a:xfrm>
            <a:custGeom>
              <a:avLst/>
              <a:gdLst>
                <a:gd name="T0" fmla="*/ 103 w 204"/>
                <a:gd name="T1" fmla="*/ 0 h 204"/>
                <a:gd name="T2" fmla="*/ 130 w 204"/>
                <a:gd name="T3" fmla="*/ 3 h 204"/>
                <a:gd name="T4" fmla="*/ 153 w 204"/>
                <a:gd name="T5" fmla="*/ 13 h 204"/>
                <a:gd name="T6" fmla="*/ 174 w 204"/>
                <a:gd name="T7" fmla="*/ 30 h 204"/>
                <a:gd name="T8" fmla="*/ 191 w 204"/>
                <a:gd name="T9" fmla="*/ 51 h 204"/>
                <a:gd name="T10" fmla="*/ 201 w 204"/>
                <a:gd name="T11" fmla="*/ 74 h 204"/>
                <a:gd name="T12" fmla="*/ 204 w 204"/>
                <a:gd name="T13" fmla="*/ 101 h 204"/>
                <a:gd name="T14" fmla="*/ 201 w 204"/>
                <a:gd name="T15" fmla="*/ 128 h 204"/>
                <a:gd name="T16" fmla="*/ 191 w 204"/>
                <a:gd name="T17" fmla="*/ 153 h 204"/>
                <a:gd name="T18" fmla="*/ 174 w 204"/>
                <a:gd name="T19" fmla="*/ 174 h 204"/>
                <a:gd name="T20" fmla="*/ 153 w 204"/>
                <a:gd name="T21" fmla="*/ 189 h 204"/>
                <a:gd name="T22" fmla="*/ 130 w 204"/>
                <a:gd name="T23" fmla="*/ 199 h 204"/>
                <a:gd name="T24" fmla="*/ 103 w 204"/>
                <a:gd name="T25" fmla="*/ 204 h 204"/>
                <a:gd name="T26" fmla="*/ 76 w 204"/>
                <a:gd name="T27" fmla="*/ 199 h 204"/>
                <a:gd name="T28" fmla="*/ 51 w 204"/>
                <a:gd name="T29" fmla="*/ 189 h 204"/>
                <a:gd name="T30" fmla="*/ 30 w 204"/>
                <a:gd name="T31" fmla="*/ 174 h 204"/>
                <a:gd name="T32" fmla="*/ 15 w 204"/>
                <a:gd name="T33" fmla="*/ 153 h 204"/>
                <a:gd name="T34" fmla="*/ 5 w 204"/>
                <a:gd name="T35" fmla="*/ 128 h 204"/>
                <a:gd name="T36" fmla="*/ 0 w 204"/>
                <a:gd name="T37" fmla="*/ 101 h 204"/>
                <a:gd name="T38" fmla="*/ 5 w 204"/>
                <a:gd name="T39" fmla="*/ 74 h 204"/>
                <a:gd name="T40" fmla="*/ 15 w 204"/>
                <a:gd name="T41" fmla="*/ 51 h 204"/>
                <a:gd name="T42" fmla="*/ 30 w 204"/>
                <a:gd name="T43" fmla="*/ 30 h 204"/>
                <a:gd name="T44" fmla="*/ 51 w 204"/>
                <a:gd name="T45" fmla="*/ 13 h 204"/>
                <a:gd name="T46" fmla="*/ 76 w 204"/>
                <a:gd name="T47" fmla="*/ 3 h 204"/>
                <a:gd name="T48" fmla="*/ 103 w 204"/>
                <a:gd name="T4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04">
                  <a:moveTo>
                    <a:pt x="103" y="0"/>
                  </a:moveTo>
                  <a:lnTo>
                    <a:pt x="130" y="3"/>
                  </a:lnTo>
                  <a:lnTo>
                    <a:pt x="153" y="13"/>
                  </a:lnTo>
                  <a:lnTo>
                    <a:pt x="174" y="30"/>
                  </a:lnTo>
                  <a:lnTo>
                    <a:pt x="191" y="51"/>
                  </a:lnTo>
                  <a:lnTo>
                    <a:pt x="201" y="74"/>
                  </a:lnTo>
                  <a:lnTo>
                    <a:pt x="204" y="101"/>
                  </a:lnTo>
                  <a:lnTo>
                    <a:pt x="201" y="128"/>
                  </a:lnTo>
                  <a:lnTo>
                    <a:pt x="191" y="153"/>
                  </a:lnTo>
                  <a:lnTo>
                    <a:pt x="174" y="174"/>
                  </a:lnTo>
                  <a:lnTo>
                    <a:pt x="153" y="189"/>
                  </a:lnTo>
                  <a:lnTo>
                    <a:pt x="130" y="199"/>
                  </a:lnTo>
                  <a:lnTo>
                    <a:pt x="103" y="204"/>
                  </a:lnTo>
                  <a:lnTo>
                    <a:pt x="76" y="199"/>
                  </a:lnTo>
                  <a:lnTo>
                    <a:pt x="51" y="189"/>
                  </a:lnTo>
                  <a:lnTo>
                    <a:pt x="30" y="174"/>
                  </a:lnTo>
                  <a:lnTo>
                    <a:pt x="15" y="153"/>
                  </a:lnTo>
                  <a:lnTo>
                    <a:pt x="5" y="128"/>
                  </a:lnTo>
                  <a:lnTo>
                    <a:pt x="0" y="101"/>
                  </a:lnTo>
                  <a:lnTo>
                    <a:pt x="5" y="74"/>
                  </a:lnTo>
                  <a:lnTo>
                    <a:pt x="15" y="51"/>
                  </a:lnTo>
                  <a:lnTo>
                    <a:pt x="30" y="30"/>
                  </a:lnTo>
                  <a:lnTo>
                    <a:pt x="51" y="13"/>
                  </a:lnTo>
                  <a:lnTo>
                    <a:pt x="76" y="3"/>
                  </a:lnTo>
                  <a:lnTo>
                    <a:pt x="103" y="0"/>
                  </a:lnTo>
                  <a:close/>
                </a:path>
              </a:pathLst>
            </a:custGeom>
            <a:solidFill>
              <a:srgbClr val="08A810"/>
            </a:solidFill>
            <a:ln w="0">
              <a:noFill/>
              <a:prstDash val="solid"/>
              <a:round/>
            </a:ln>
          </p:spPr>
          <p:txBody>
            <a:bodyPr vert="horz" wrap="square" lIns="91456" tIns="45728" rIns="91456" bIns="45728" numCol="1" anchor="ctr" anchorCtr="1" compatLnSpc="1"/>
            <a:p>
              <a:r>
                <a:rPr lang="en-US" sz="1600" dirty="0">
                  <a:solidFill>
                    <a:schemeClr val="bg1"/>
                  </a:solidFill>
                  <a:latin typeface="微软雅黑" panose="020B0503020204020204" pitchFamily="34" charset="-122"/>
                  <a:ea typeface="微软雅黑" panose="020B0503020204020204" pitchFamily="34" charset="-122"/>
                </a:rPr>
                <a:t>2013</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7</a:t>
              </a:r>
              <a:r>
                <a:rPr lang="zh-CN" altLang="en-US" sz="1600" dirty="0">
                  <a:solidFill>
                    <a:schemeClr val="bg1"/>
                  </a:solidFill>
                  <a:latin typeface="微软雅黑" panose="020B0503020204020204" pitchFamily="34" charset="-122"/>
                  <a:ea typeface="微软雅黑" panose="020B0503020204020204" pitchFamily="34" charset="-122"/>
                </a:rPr>
                <a:t>月</a:t>
              </a:r>
              <a:r>
                <a:rPr lang="en-US" altLang="zh-CN" sz="1600" dirty="0">
                  <a:solidFill>
                    <a:schemeClr val="bg1"/>
                  </a:solidFill>
                  <a:latin typeface="微软雅黑" panose="020B0503020204020204" pitchFamily="34" charset="-122"/>
                  <a:ea typeface="微软雅黑" panose="020B0503020204020204" pitchFamily="34" charset="-122"/>
                </a:rPr>
                <a:t>18</a:t>
              </a:r>
              <a:r>
                <a:rPr lang="zh-CN" altLang="en-US" sz="1600" dirty="0">
                  <a:solidFill>
                    <a:schemeClr val="bg1"/>
                  </a:solidFill>
                  <a:latin typeface="微软雅黑" panose="020B0503020204020204" pitchFamily="34" charset="-122"/>
                  <a:ea typeface="微软雅黑" panose="020B0503020204020204" pitchFamily="34" charset="-122"/>
                </a:rPr>
                <a:t>日</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430" y="184150"/>
            <a:ext cx="7033895" cy="521970"/>
            <a:chOff x="18" y="290"/>
            <a:chExt cx="11077" cy="822"/>
          </a:xfrm>
        </p:grpSpPr>
        <p:sp>
          <p:nvSpPr>
            <p:cNvPr id="11" name="文本框 2"/>
            <p:cNvSpPr txBox="1"/>
            <p:nvPr/>
          </p:nvSpPr>
          <p:spPr>
            <a:xfrm>
              <a:off x="220" y="290"/>
              <a:ext cx="10875" cy="822"/>
            </a:xfrm>
            <a:prstGeom prst="rect">
              <a:avLst/>
            </a:prstGeom>
            <a:noFill/>
            <a:ln>
              <a:noFill/>
            </a:ln>
          </p:spPr>
          <p:txBody>
            <a:bodyPr wrap="square">
              <a:spAutoFit/>
            </a:bodyPr>
            <a:p>
              <a:pPr algn="ctr" fontAlgn="auto">
                <a:spcBef>
                  <a:spcPts val="0"/>
                </a:spcBef>
                <a:spcAft>
                  <a:spcPts val="0"/>
                </a:spcAft>
                <a:defRPr/>
              </a:pPr>
              <a:r>
                <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rPr>
                <a:t>国家层面的安全生产整治</a:t>
              </a:r>
              <a:endParaRPr lang="zh-CN" altLang="en-US" sz="2800" b="1" kern="1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2" name="文本框 2"/>
            <p:cNvSpPr txBox="1">
              <a:spLocks noChangeArrowheads="1"/>
            </p:cNvSpPr>
            <p:nvPr/>
          </p:nvSpPr>
          <p:spPr bwMode="auto">
            <a:xfrm>
              <a:off x="18" y="290"/>
              <a:ext cx="867" cy="822"/>
            </a:xfrm>
            <a:prstGeom prst="rect">
              <a:avLst/>
            </a:prstGeom>
            <a:noFill/>
            <a:ln w="9525">
              <a:noFill/>
              <a:miter lim="800000"/>
            </a:ln>
          </p:spPr>
          <p:txBody>
            <a:bodyPr>
              <a:spAutoFit/>
            </a:bodyPr>
            <a:p>
              <a:pPr algn="ctr"/>
              <a:r>
                <a:rPr lang="en-US" altLang="zh-CN" sz="2800" b="1">
                  <a:solidFill>
                    <a:schemeClr val="bg1"/>
                  </a:solidFill>
                  <a:latin typeface="微软雅黑" panose="020B0503020204020204" pitchFamily="34" charset="-122"/>
                  <a:ea typeface="微软雅黑" panose="020B0503020204020204" pitchFamily="34" charset="-122"/>
                </a:rPr>
                <a:t>2</a:t>
              </a:r>
              <a:endParaRPr lang="en-US" altLang="zh-CN" sz="2800"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wipe/>
  </p:transition>
</p:sld>
</file>

<file path=ppt/tags/tag1.xml><?xml version="1.0" encoding="utf-8"?>
<p:tagLst xmlns:p="http://schemas.openxmlformats.org/presentationml/2006/main">
  <p:tag name="THINKCELLSHAPEDONOTDELETE" val="pDIWvw15fn0uLgw6JiHUHTw"/>
</p:tagLst>
</file>

<file path=ppt/tags/tag10.xml><?xml version="1.0" encoding="utf-8"?>
<p:tagLst xmlns:p="http://schemas.openxmlformats.org/presentationml/2006/main">
  <p:tag name="KSO_WM_UNIT_TABLE_BEAUTIFY" val="smartTable{365dcef8-e4f9-47d2-9c4f-59c29424d2b6}"/>
</p:tagLst>
</file>

<file path=ppt/tags/tag11.xml><?xml version="1.0" encoding="utf-8"?>
<p:tagLst xmlns:p="http://schemas.openxmlformats.org/presentationml/2006/main">
  <p:tag name="KSO_WM_UNIT_TABLE_BEAUTIFY" val="smartTable{365dcef8-e4f9-47d2-9c4f-59c29424d2b6}"/>
</p:tagLst>
</file>

<file path=ppt/tags/tag12.xml><?xml version="1.0" encoding="utf-8"?>
<p:tagLst xmlns:p="http://schemas.openxmlformats.org/presentationml/2006/main">
  <p:tag name="KSO_WM_UNIT_TABLE_BEAUTIFY" val="smartTable{365dcef8-e4f9-47d2-9c4f-59c29424d2b6}"/>
</p:tagLst>
</file>

<file path=ppt/tags/tag13.xml><?xml version="1.0" encoding="utf-8"?>
<p:tagLst xmlns:p="http://schemas.openxmlformats.org/presentationml/2006/main">
  <p:tag name="MH" val="20151121191650"/>
  <p:tag name="MH_LIBRARY" val="GRAPHIC"/>
  <p:tag name="MH_TYPE" val="SubTitle"/>
  <p:tag name="MH_ORDER" val="4"/>
</p:tagLst>
</file>

<file path=ppt/tags/tag14.xml><?xml version="1.0" encoding="utf-8"?>
<p:tagLst xmlns:p="http://schemas.openxmlformats.org/presentationml/2006/main">
  <p:tag name="MH" val="20151121191650"/>
  <p:tag name="MH_LIBRARY" val="GRAPHIC"/>
  <p:tag name="MH_TYPE" val="SubTitle"/>
  <p:tag name="MH_ORDER" val="4"/>
</p:tagLst>
</file>

<file path=ppt/tags/tag15.xml><?xml version="1.0" encoding="utf-8"?>
<p:tagLst xmlns:p="http://schemas.openxmlformats.org/presentationml/2006/main">
  <p:tag name="MH" val="20151121191650"/>
  <p:tag name="MH_LIBRARY" val="GRAPHIC"/>
  <p:tag name="MH_TYPE" val="Other"/>
  <p:tag name="MH_ORDER" val="3"/>
</p:tagLst>
</file>

<file path=ppt/tags/tag16.xml><?xml version="1.0" encoding="utf-8"?>
<p:tagLst xmlns:p="http://schemas.openxmlformats.org/presentationml/2006/main">
  <p:tag name="MH" val="20151121191650"/>
  <p:tag name="MH_LIBRARY" val="GRAPHIC"/>
  <p:tag name="MH_TYPE" val="Other"/>
  <p:tag name="MH_ORDER" val="4"/>
</p:tagLst>
</file>

<file path=ppt/tags/tag2.xml><?xml version="1.0" encoding="utf-8"?>
<p:tagLst xmlns:p="http://schemas.openxmlformats.org/presentationml/2006/main">
  <p:tag name="THINKCELLSHAPEDONOTDELETE" val="pc5iW903TQUG48RGUtMq7Sg"/>
</p:tagLst>
</file>

<file path=ppt/tags/tag3.xml><?xml version="1.0" encoding="utf-8"?>
<p:tagLst xmlns:p="http://schemas.openxmlformats.org/presentationml/2006/main">
  <p:tag name="THINKCELLSHAPEDONOTDELETE" val="p.dacTb96sk6WWvIJqPCSAA"/>
</p:tagLst>
</file>

<file path=ppt/tags/tag4.xml><?xml version="1.0" encoding="utf-8"?>
<p:tagLst xmlns:p="http://schemas.openxmlformats.org/presentationml/2006/main">
  <p:tag name="THINKCELLSHAPEDONOTDELETE" val="pl7MScJa3lkKJ.lKc.8yBdw"/>
</p:tagLst>
</file>

<file path=ppt/tags/tag5.xml><?xml version="1.0" encoding="utf-8"?>
<p:tagLst xmlns:p="http://schemas.openxmlformats.org/presentationml/2006/main">
  <p:tag name="THINKCELLSHAPEDONOTDELETE" val="po0RECamgLEiwU_jojNOZYg"/>
</p:tagLst>
</file>

<file path=ppt/tags/tag6.xml><?xml version="1.0" encoding="utf-8"?>
<p:tagLst xmlns:p="http://schemas.openxmlformats.org/presentationml/2006/main">
  <p:tag name="THINKCELLSHAPEDONOTDELETE" val="pBoS_mBexhESzhvWKaLW2Mw"/>
</p:tagLst>
</file>

<file path=ppt/tags/tag7.xml><?xml version="1.0" encoding="utf-8"?>
<p:tagLst xmlns:p="http://schemas.openxmlformats.org/presentationml/2006/main">
  <p:tag name="THINKCELLSHAPEDONOTDELETE" val="po1IaQKfpvEGTqN363fUUeg"/>
</p:tagLst>
</file>

<file path=ppt/tags/tag8.xml><?xml version="1.0" encoding="utf-8"?>
<p:tagLst xmlns:p="http://schemas.openxmlformats.org/presentationml/2006/main">
  <p:tag name="THINKCELLSHAPEDONOTDELETE" val="pbm9CVYYy3USdfa4r8bpFPA"/>
</p:tagLst>
</file>

<file path=ppt/tags/tag9.xml><?xml version="1.0" encoding="utf-8"?>
<p:tagLst xmlns:p="http://schemas.openxmlformats.org/presentationml/2006/main">
  <p:tag name="KSO_WM_TEMPLATE_TOPIC_ID" val="2806067"/>
  <p:tag name="KSO_WM_TEMPLATE_OUTLINE_ID" val="14"/>
  <p:tag name="KSO_WM_TEMPLATE_SCENE_ID" val="1"/>
  <p:tag name="KSO_WM_TEMPLATE_JOB_ID" val="14"/>
  <p:tag name="KSO_WM_TEMPLATE_TOPIC_DEFAULT" val="0"/>
</p:tagLst>
</file>

<file path=ppt/theme/theme1.xml><?xml version="1.0" encoding="utf-8"?>
<a:theme xmlns:a="http://schemas.openxmlformats.org/drawingml/2006/main" name="Office 主题​​">
  <a:themeElements>
    <a:clrScheme name="自定义 107">
      <a:dk1>
        <a:sysClr val="windowText" lastClr="000000"/>
      </a:dk1>
      <a:lt1>
        <a:sysClr val="window" lastClr="FFFFFF"/>
      </a:lt1>
      <a:dk2>
        <a:srgbClr val="1F497D"/>
      </a:dk2>
      <a:lt2>
        <a:srgbClr val="EEECE1"/>
      </a:lt2>
      <a:accent1>
        <a:srgbClr val="0070C0"/>
      </a:accent1>
      <a:accent2>
        <a:srgbClr val="FFC000"/>
      </a:accent2>
      <a:accent3>
        <a:srgbClr val="BFBFBF"/>
      </a:accent3>
      <a:accent4>
        <a:srgbClr val="BFBFBF"/>
      </a:accent4>
      <a:accent5>
        <a:srgbClr val="BFBFBF"/>
      </a:accent5>
      <a:accent6>
        <a:srgbClr val="BFBFB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61704547-3176-4FA0-AAD0-7DF1A1D1964B-1">
      <extobjdata type="61704547-3176-4FA0-AAD0-7DF1A1D1964B" data="ewogICAiZXhwcmVzc2lvbiIgOiAiZXlKcFkyOXVjeUk2VzNzaWRIbHdaU0k2SWxOMlowSmxibnBsYm1WSUlpd2lkWFZwWkNJNkltcDZZbWh2WlhSdFp6Qm5NREF3TURBd01DSXNJbmd4SWpvNU9Dd2llVEVpT2pFd09Dd2llRElpT2pRM05pd2llVElpT2pNNE1Td2lhVzVwZEdWa0lqcDBjblZsZlYwc0ltTnZiRzl5SWpvaUl6QXdZakExTUNJc0luZHBaSFJvSWpvek56Z3NJbWhsYVdkb2RDSTZNamN6ZlE9PSIsCiAgICJpbWFnZUJhc2U2NCIgOiAiUEQ5NGJXd2dkbVZ5YzJsdmJqMGlNUzR3SWlCbGJtTnZaR2x1WnowaVZWUkdMVGdpUHo0S0lDQWdJQ0FnUEhOMlp5QjJhV1YzUW05NFBTSTVPQ0F4TURnZ016YzRJREkzTXlJZ2NISmxjMlZ5ZG1WQmMzQmxZM1JTWVhScGJ6MGlibTl1WlNJZ2RtVnljMmx2YmowaU1TNHhJaUI0Yld4dWN6MGlhSFIwY0RvdkwzZDNkeTUzTXk1dmNtY3ZNakF3TUM5emRtY2lJSGh0Ykc1ek9uaHNhVzVyUFNKb2RIUndPaTh2ZDNkM0xuY3pMbTl5Wnk4eE9UazVMM2hzYVc1cklqNEtJQ0FnSUNBZ1BDRXRMUzB0UGp4bklHUmhkR0V0ZGkwellqUTFZbVJrT1QwaUlpQnBaRDBpYW5waWFHOWxkRzFuTUdjd01EQXdNREF3SWlCemRIbHNaVDBpWTNWeWMyOXlPaUJ3YjJsdWRHVnlPeUJ6ZEhKdmEyVXRkMmxrZEdnNklERTdJR1pwYkd3dGIzQmhZMmwwZVRvZ01Ec2djM1J5YjJ0bE9pQnlaMklvTUN3Z01UYzJMQ0E0TUNrN0lqNDhjRzlzZVdkdmJpQmtZWFJoTFhZdE0ySTBOV0prWkRrOUlpSWdjRzlwYm5SelBTSXhPVEl1TlN3eE1EZ2dNemd4TGpVc01UQTRJRFEzTml3eU5EUXVOU0F6T0RFdU5Td3pPREVnTVRreUxqVXNNemd4SURrNExESTBOQzQxSWlCemRIbHNaVDBpYzNSeWIydGxMVzl3WVdOcGRIazZJREE3SWo0OEwzQnZiSGxuYjI0K1BDRXRMUzB0UGp4bklHUmhkR0V0ZGkwellqUTFZbVJrT1QwaUlqNDhiR2x1WlNCa1lYUmhMWFl0TTJJME5XSmtaRGs5SWlJZ2VERTlJakU1TWk0MUlpQjRNajBpTXpneExqVWlJSGt4UFNJeE1EZ2lJSGt5UFNJeE1EZ2lQand2YkdsdVpUNDhiR2x1WlNCa1lYUmhMWFl0TTJJME5XSmtaRGs5SWlJZ2VERTlJakl4TVM0MElpQjRNajBpTXpZeUxqWWlJSGt4UFNJeE16VXVNeUlnZVRJOUlqRXpOUzR6SWo0OEwyeHBibVUrUEhCdmJIbG5iMjRnWkdGMFlTMTJMVE5pTkRWaVpHUTVQU0lpSUhCdmFXNTBjejBpTVRreUxqVXNNVEE0SURNNE1TNDFMREV3T0NBeU1URXVOQ3d4TXpVdU15QXpOakl1Tml3eE16VXVNeUlnYzNSNWJHVTlJbk4wY205clpTMTNhV1IwYURvZ05Uc2djM1J5YjJ0bExXOXdZV05wZEhrNklEQTdJajQ4TDNCdmJIbG5iMjQrUEM5blBqeG5JR1JoZEdFdGRpMHpZalExWW1Sa09UMGlJajQ4YkdsdVpTQmtZWFJoTFhZdE0ySTBOV0prWkRrOUlpSWdlREU5SWpNNE1TNDFJaUI0TWowaU5EYzJJaUI1TVQwaU1UQTRJaUI1TWowaU1qUTBMalVpUGp3dmJHbHVaVDQ4SVMwdExTMCtQSEJ2YkhsbmIyNGdaR0YwWVMxMkxUTmlORFZpWkdRNVBTSWlJSEJ2YVc1MGN6MGlNemd4TGpVc01UQTRJRFEzTml3eU5EUXVOU0F6TmpJdU5pd3hNelV1TXlBME16Z3VNaXd5TkRRdU5TSWdjM1I1YkdVOUluTjBjbTlyWlMxM2FXUjBhRG9nTlRzZ2MzUnliMnRsTFc5d1lXTnBkSGs2SURBN0lqNDhMM0J2YkhsbmIyNCtQQzluUGp4bklHUmhkR0V0ZGkwellqUTFZbVJrT1QwaUlqNDhiR2x1WlNCa1lYUmhMWFl0TTJJME5XSmtaRGs5SWlJZ2VERTlJalEzTmlJZ2VESTlJak00TVM0MUlpQjVNVDBpTWpRMExqVWlJSGt5UFNJek9ERWlQand2YkdsdVpUNDhiR2x1WlNCa1lYUmhMWFl0TTJJME5XSmtaRGs5SWlJZ2VERTlJalF6T0M0eUlpQjRNajBpTXpZeUxqWWlJSGt4UFNJeU5EUXVOU0lnZVRJOUlqTTFNeTQzSWo0OEwyeHBibVUrUEhCdmJIbG5iMjRnWkdGMFlTMTJMVE5pTkRWaVpHUTVQU0lpSUhCdmFXNTBjejBpTkRjMkxESTBOQzQxSURNNE1TNDFMRE00TVNBME16Z3VNaXd5TkRRdU5TQXpOakl1Tml3ek5UTXVOeUlnYzNSNWJHVTlJbk4wY205clpTMTNhV1IwYURvZ05Uc2djM1J5YjJ0bExXOXdZV05wZEhrNklEQTdJajQ4TDNCdmJIbG5iMjQrUEM5blBqeG5JR1JoZEdFdGRpMHpZalExWW1Sa09UMGlJajQ4YkdsdVpTQmtZWFJoTFhZdE0ySTBOV0prWkRrOUlpSWdlREU5SWpNNE1TNDFJaUI0TWowaU1Ua3lMalVpSUhreFBTSXpPREVpSUhreVBTSXpPREVpUGp3dmJHbHVaVDQ4SVMwdExTMCtQSEJ2YkhsbmIyNGdaR0YwWVMxMkxUTmlORFZpWkdRNVBTSWlJSEJ2YVc1MGN6MGlNemd4TGpVc016Z3hJREU1TWk0MUxETTRNU0F6TmpJdU5pd3pOVE11TnlBeU1URXVOQ3d6TlRNdU55SWdjM1I1YkdVOUluTjBjbTlyWlMxM2FXUjBhRG9nTlRzZ2MzUnliMnRsTFc5d1lXTnBkSGs2SURBN0lqNDhMM0J2YkhsbmIyNCtQQzluUGp4bklHUmhkR0V0ZGkwellqUTFZbVJrT1QwaUlqNDhiR2x1WlNCa1lYUmhMWFl0TTJJME5XSmtaRGs5SWlJZ2VERTlJakU1TWk0MUlpQjRNajBpT1RnaUlIa3hQU0l6T0RFaUlIa3lQU0l5TkRRdU5TSStQQzlzYVc1bFBqeHNhVzVsSUdSaGRHRXRkaTB6WWpRMVltUmtPVDBpSWlCNE1UMGlNakV4TGpRaUlIZ3lQU0l4TXpVdU9DSWdlVEU5SWpNMU15NDNJaUI1TWowaU1qUTBMalVpUGp3dmJHbHVaVDQ4Y0c5c2VXZHZiaUJrWVhSaExYWXRNMkkwTldKa1pEazlJaUlnY0c5cGJuUnpQU0l4T1RJdU5Td3pPREVnT1Rnc01qUTBMalVnTWpFeExqUXNNelV6TGpjZ01UTTFMamdzTWpRMExqVWlJSE4wZVd4bFBTSnpkSEp2YTJVdGQybGtkR2c2SURVN0lITjBjbTlyWlMxdmNHRmphWFI1T2lBd095SStQQzl3YjJ4NVoyOXVQand2Wno0OFp5QmtZWFJoTFhZdE0ySTBOV0prWkRrOUlpSStQR3hwYm1VZ1pHRjBZUzEyTFROaU5EVmlaR1E1UFNJaUlIZ3hQU0k1T0NJZ2VESTlJakU1TWk0MUlpQjVNVDBpTWpRMExqVWlJSGt5UFNJeE1EZ2lQand2YkdsdVpUNDhJUzB0TFMwK1BIQnZiSGxuYjI0Z1pHRjBZUzEyTFROaU5EVmlaR1E1UFNJaUlIQnZhVzUwY3owaU9UZ3NNalEwTGpVZ01Ua3lMalVzTVRBNElERXpOUzQ0TERJME5DNDFJREl4TVM0MExERXpOUzR6SWlCemRIbHNaVDBpYzNSeWIydGxMWGRwWkhSb09pQTFPeUJ6ZEhKdmEyVXRiM0JoWTJsMGVUb2dNRHNpUGp3dmNHOXNlV2R2Ymo0OEwyYytQQzluUGdvZ0lDQWdJQ0E4TDNOMlp6ND0iLAogICAidHlwZSIgOiAib3JhZ2FuaWNfc3RydWN0dXJlIgp9Cg=="/>
    </extobj>
  </extobjs>
</s:customData>
</file>

<file path=customXml/itemProps17.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16334</Words>
  <Application>WPS 演示</Application>
  <PresentationFormat>自定义</PresentationFormat>
  <Paragraphs>1131</Paragraphs>
  <Slides>79</Slides>
  <Notes>41</Notes>
  <HiddenSlides>0</HiddenSlides>
  <MMClips>0</MMClips>
  <ScaleCrop>false</ScaleCrop>
  <HeadingPairs>
    <vt:vector size="8" baseType="variant">
      <vt:variant>
        <vt:lpstr>已用的字体</vt:lpstr>
      </vt:variant>
      <vt:variant>
        <vt:i4>25</vt:i4>
      </vt:variant>
      <vt:variant>
        <vt:lpstr>主题</vt:lpstr>
      </vt:variant>
      <vt:variant>
        <vt:i4>1</vt:i4>
      </vt:variant>
      <vt:variant>
        <vt:lpstr>嵌入 OLE 服务器</vt:lpstr>
      </vt:variant>
      <vt:variant>
        <vt:i4>0</vt:i4>
      </vt:variant>
      <vt:variant>
        <vt:lpstr>幻灯片标题</vt:lpstr>
      </vt:variant>
      <vt:variant>
        <vt:i4>79</vt:i4>
      </vt:variant>
    </vt:vector>
  </HeadingPairs>
  <TitlesOfParts>
    <vt:vector size="105" baseType="lpstr">
      <vt:lpstr>Arial</vt:lpstr>
      <vt:lpstr>宋体</vt:lpstr>
      <vt:lpstr>Wingdings</vt:lpstr>
      <vt:lpstr>Calibri</vt:lpstr>
      <vt:lpstr>微软雅黑</vt:lpstr>
      <vt:lpstr>方正兰亭大黑_GBK</vt:lpstr>
      <vt:lpstr>黑体</vt:lpstr>
      <vt:lpstr>Times New Roman</vt:lpstr>
      <vt:lpstr>方正小标宋简体</vt:lpstr>
      <vt:lpstr>Arial Unicode MS</vt:lpstr>
      <vt:lpstr>等线</vt:lpstr>
      <vt:lpstr>-apple-system-font</vt:lpstr>
      <vt:lpstr>Segoe Print</vt:lpstr>
      <vt:lpstr>Wingdings</vt:lpstr>
      <vt:lpstr>楷体_GB2312</vt:lpstr>
      <vt:lpstr>新宋体</vt:lpstr>
      <vt:lpstr>华文中宋</vt:lpstr>
      <vt:lpstr>华文宋体</vt:lpstr>
      <vt:lpstr>华文新魏</vt:lpstr>
      <vt:lpstr>方正小标宋_GBK</vt:lpstr>
      <vt:lpstr>Impact</vt:lpstr>
      <vt:lpstr>Open Sans</vt:lpstr>
      <vt:lpstr>Gill Sans</vt:lpstr>
      <vt:lpstr>Gill Sans MT</vt:lpstr>
      <vt:lpstr>Arial Narrow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动真格 ！《刑法》修正案生效后，首例负责人因隐患入刑案例</vt:lpstr>
      <vt:lpstr>动真格 ！《刑法》修正案生效后，首例负责人因隐患入刑案例</vt:lpstr>
      <vt:lpstr>动真格 ！《刑法》修正案生效后，首例负责人因隐患入刑案例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A呀土豆baby</cp:lastModifiedBy>
  <cp:revision>620</cp:revision>
  <dcterms:created xsi:type="dcterms:W3CDTF">2014-08-23T07:50:00Z</dcterms:created>
  <dcterms:modified xsi:type="dcterms:W3CDTF">2021-07-01T15:05:59Z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2052-11.1.0.10578</vt:lpwstr>
  </property>
  <property fmtid="{D5CDD505-2E9C-101B-9397-08002B2CF9AE}" pid="3" name="KSORubyTemplateID">
    <vt:lpwstr>2</vt:lpwstr>
  </property>
  <property fmtid="{D5CDD505-2E9C-101B-9397-08002B2CF9AE}" pid="4" name="ICV">
    <vt:lpwstr>98E44D88D49F4841A7AD451AF7F98A99</vt:lpwstr>
  </property>
  <property fmtid="{D5CDD505-2E9C-101B-9397-08002B2CF9AE}" pid="5" name="KSOSaveFontToCloudKey">
    <vt:lpwstr>194358947_embed</vt:lpwstr>
  </property>
</Properties>
</file>