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57"/>
  </p:notesMasterIdLst>
  <p:handoutMasterIdLst>
    <p:handoutMasterId r:id="rId58"/>
  </p:handoutMasterIdLst>
  <p:sldIdLst>
    <p:sldId id="434" r:id="rId2"/>
    <p:sldId id="805" r:id="rId3"/>
    <p:sldId id="806" r:id="rId4"/>
    <p:sldId id="807" r:id="rId5"/>
    <p:sldId id="809" r:id="rId6"/>
    <p:sldId id="810" r:id="rId7"/>
    <p:sldId id="811" r:id="rId8"/>
    <p:sldId id="812" r:id="rId9"/>
    <p:sldId id="813" r:id="rId10"/>
    <p:sldId id="814" r:id="rId11"/>
    <p:sldId id="815" r:id="rId12"/>
    <p:sldId id="816" r:id="rId13"/>
    <p:sldId id="818" r:id="rId14"/>
    <p:sldId id="819" r:id="rId15"/>
    <p:sldId id="820" r:id="rId16"/>
    <p:sldId id="821" r:id="rId17"/>
    <p:sldId id="822" r:id="rId18"/>
    <p:sldId id="823" r:id="rId19"/>
    <p:sldId id="824" r:id="rId20"/>
    <p:sldId id="825" r:id="rId21"/>
    <p:sldId id="826" r:id="rId22"/>
    <p:sldId id="827" r:id="rId23"/>
    <p:sldId id="828" r:id="rId24"/>
    <p:sldId id="829" r:id="rId25"/>
    <p:sldId id="830" r:id="rId26"/>
    <p:sldId id="831" r:id="rId27"/>
    <p:sldId id="832" r:id="rId28"/>
    <p:sldId id="833" r:id="rId29"/>
    <p:sldId id="834" r:id="rId30"/>
    <p:sldId id="835" r:id="rId31"/>
    <p:sldId id="836" r:id="rId32"/>
    <p:sldId id="837" r:id="rId33"/>
    <p:sldId id="838" r:id="rId34"/>
    <p:sldId id="839" r:id="rId35"/>
    <p:sldId id="840" r:id="rId36"/>
    <p:sldId id="841" r:id="rId37"/>
    <p:sldId id="842" r:id="rId38"/>
    <p:sldId id="843" r:id="rId39"/>
    <p:sldId id="844" r:id="rId40"/>
    <p:sldId id="845" r:id="rId41"/>
    <p:sldId id="846" r:id="rId42"/>
    <p:sldId id="847" r:id="rId43"/>
    <p:sldId id="848" r:id="rId44"/>
    <p:sldId id="849" r:id="rId45"/>
    <p:sldId id="850" r:id="rId46"/>
    <p:sldId id="851" r:id="rId47"/>
    <p:sldId id="852" r:id="rId48"/>
    <p:sldId id="853" r:id="rId49"/>
    <p:sldId id="854" r:id="rId50"/>
    <p:sldId id="855" r:id="rId51"/>
    <p:sldId id="856" r:id="rId52"/>
    <p:sldId id="857" r:id="rId53"/>
    <p:sldId id="858" r:id="rId54"/>
    <p:sldId id="859" r:id="rId55"/>
    <p:sldId id="860" r:id="rId56"/>
  </p:sldIdLst>
  <p:sldSz cx="9144000" cy="6858000" type="screen4x3"/>
  <p:notesSz cx="9723438" cy="6858000"/>
  <p:defaultTextStyle>
    <a:defPPr>
      <a:defRPr lang="en-US"/>
    </a:defPPr>
    <a:lvl1pPr algn="l" rtl="0" fontAlgn="base">
      <a:spcBef>
        <a:spcPct val="0"/>
      </a:spcBef>
      <a:spcAft>
        <a:spcPct val="0"/>
      </a:spcAft>
      <a:defRPr b="1" kern="1200">
        <a:solidFill>
          <a:schemeClr val="tx1"/>
        </a:solidFill>
        <a:latin typeface="Arial" charset="0"/>
        <a:ea typeface="宋体" charset="-122"/>
        <a:cs typeface="+mn-cs"/>
      </a:defRPr>
    </a:lvl1pPr>
    <a:lvl2pPr marL="457200" algn="l" rtl="0" fontAlgn="base">
      <a:spcBef>
        <a:spcPct val="0"/>
      </a:spcBef>
      <a:spcAft>
        <a:spcPct val="0"/>
      </a:spcAft>
      <a:defRPr b="1" kern="1200">
        <a:solidFill>
          <a:schemeClr val="tx1"/>
        </a:solidFill>
        <a:latin typeface="Arial" charset="0"/>
        <a:ea typeface="宋体" charset="-122"/>
        <a:cs typeface="+mn-cs"/>
      </a:defRPr>
    </a:lvl2pPr>
    <a:lvl3pPr marL="914400" algn="l" rtl="0" fontAlgn="base">
      <a:spcBef>
        <a:spcPct val="0"/>
      </a:spcBef>
      <a:spcAft>
        <a:spcPct val="0"/>
      </a:spcAft>
      <a:defRPr b="1" kern="1200">
        <a:solidFill>
          <a:schemeClr val="tx1"/>
        </a:solidFill>
        <a:latin typeface="Arial" charset="0"/>
        <a:ea typeface="宋体" charset="-122"/>
        <a:cs typeface="+mn-cs"/>
      </a:defRPr>
    </a:lvl3pPr>
    <a:lvl4pPr marL="1371600" algn="l" rtl="0" fontAlgn="base">
      <a:spcBef>
        <a:spcPct val="0"/>
      </a:spcBef>
      <a:spcAft>
        <a:spcPct val="0"/>
      </a:spcAft>
      <a:defRPr b="1" kern="1200">
        <a:solidFill>
          <a:schemeClr val="tx1"/>
        </a:solidFill>
        <a:latin typeface="Arial" charset="0"/>
        <a:ea typeface="宋体" charset="-122"/>
        <a:cs typeface="+mn-cs"/>
      </a:defRPr>
    </a:lvl4pPr>
    <a:lvl5pPr marL="1828800" algn="l" rtl="0" fontAlgn="base">
      <a:spcBef>
        <a:spcPct val="0"/>
      </a:spcBef>
      <a:spcAft>
        <a:spcPct val="0"/>
      </a:spcAft>
      <a:defRPr b="1" kern="1200">
        <a:solidFill>
          <a:schemeClr val="tx1"/>
        </a:solidFill>
        <a:latin typeface="Arial" charset="0"/>
        <a:ea typeface="宋体" charset="-122"/>
        <a:cs typeface="+mn-cs"/>
      </a:defRPr>
    </a:lvl5pPr>
    <a:lvl6pPr marL="2286000" algn="l" defTabSz="914400" rtl="0" eaLnBrk="1" latinLnBrk="0" hangingPunct="1">
      <a:defRPr b="1" kern="1200">
        <a:solidFill>
          <a:schemeClr val="tx1"/>
        </a:solidFill>
        <a:latin typeface="Arial" charset="0"/>
        <a:ea typeface="宋体" charset="-122"/>
        <a:cs typeface="+mn-cs"/>
      </a:defRPr>
    </a:lvl6pPr>
    <a:lvl7pPr marL="2743200" algn="l" defTabSz="914400" rtl="0" eaLnBrk="1" latinLnBrk="0" hangingPunct="1">
      <a:defRPr b="1" kern="1200">
        <a:solidFill>
          <a:schemeClr val="tx1"/>
        </a:solidFill>
        <a:latin typeface="Arial" charset="0"/>
        <a:ea typeface="宋体" charset="-122"/>
        <a:cs typeface="+mn-cs"/>
      </a:defRPr>
    </a:lvl7pPr>
    <a:lvl8pPr marL="3200400" algn="l" defTabSz="914400" rtl="0" eaLnBrk="1" latinLnBrk="0" hangingPunct="1">
      <a:defRPr b="1" kern="1200">
        <a:solidFill>
          <a:schemeClr val="tx1"/>
        </a:solidFill>
        <a:latin typeface="Arial" charset="0"/>
        <a:ea typeface="宋体" charset="-122"/>
        <a:cs typeface="+mn-cs"/>
      </a:defRPr>
    </a:lvl8pPr>
    <a:lvl9pPr marL="3657600" algn="l" defTabSz="914400" rtl="0" eaLnBrk="1" latinLnBrk="0" hangingPunct="1">
      <a:defRPr b="1" kern="1200">
        <a:solidFill>
          <a:schemeClr val="tx1"/>
        </a:solidFill>
        <a:latin typeface="Arial" charset="0"/>
        <a:ea typeface="宋体" charset="-122"/>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160">
          <p15:clr>
            <a:srgbClr val="A4A3A4"/>
          </p15:clr>
        </p15:guide>
        <p15:guide id="2" pos="306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BFFF"/>
    <a:srgbClr val="00FFFF"/>
    <a:srgbClr val="FF66FF"/>
    <a:srgbClr val="FF3300"/>
    <a:srgbClr val="FFCCFF"/>
    <a:srgbClr val="CC00CC"/>
    <a:srgbClr val="FF66CC"/>
    <a:srgbClr val="F8F8F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74" autoAdjust="0"/>
    <p:restoredTop sz="97466" autoAdjust="0"/>
  </p:normalViewPr>
  <p:slideViewPr>
    <p:cSldViewPr snapToGrid="0">
      <p:cViewPr>
        <p:scale>
          <a:sx n="75" d="100"/>
          <a:sy n="75" d="100"/>
        </p:scale>
        <p:origin x="-1332" y="180"/>
      </p:cViewPr>
      <p:guideLst>
        <p:guide orient="horz" pos="2160"/>
        <p:guide pos="2880"/>
      </p:guideLst>
    </p:cSldViewPr>
  </p:slideViewPr>
  <p:notesTextViewPr>
    <p:cViewPr>
      <p:scale>
        <a:sx n="100" d="100"/>
        <a:sy n="100" d="100"/>
      </p:scale>
      <p:origin x="0" y="0"/>
    </p:cViewPr>
  </p:notesTextViewPr>
  <p:notesViewPr>
    <p:cSldViewPr snapToGrid="0">
      <p:cViewPr varScale="1">
        <p:scale>
          <a:sx n="90" d="100"/>
          <a:sy n="90" d="100"/>
        </p:scale>
        <p:origin x="-2058" y="-96"/>
      </p:cViewPr>
      <p:guideLst>
        <p:guide orient="horz" pos="2160"/>
        <p:guide pos="3062"/>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4214813"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ea typeface="+mn-ea"/>
              </a:defRPr>
            </a:lvl1pPr>
          </a:lstStyle>
          <a:p>
            <a:pPr>
              <a:defRPr/>
            </a:pPr>
            <a:endParaRPr lang="en-US" altLang="zh-CN"/>
          </a:p>
        </p:txBody>
      </p:sp>
      <p:sp>
        <p:nvSpPr>
          <p:cNvPr id="27651" name="Rectangle 3"/>
          <p:cNvSpPr>
            <a:spLocks noGrp="1" noChangeArrowheads="1"/>
          </p:cNvSpPr>
          <p:nvPr>
            <p:ph type="dt" sz="quarter" idx="1"/>
          </p:nvPr>
        </p:nvSpPr>
        <p:spPr bwMode="auto">
          <a:xfrm>
            <a:off x="5507038" y="0"/>
            <a:ext cx="4214812"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ea typeface="+mn-ea"/>
              </a:defRPr>
            </a:lvl1pPr>
          </a:lstStyle>
          <a:p>
            <a:pPr>
              <a:defRPr/>
            </a:pPr>
            <a:endParaRPr lang="en-US" altLang="zh-CN"/>
          </a:p>
        </p:txBody>
      </p:sp>
      <p:sp>
        <p:nvSpPr>
          <p:cNvPr id="27652" name="Rectangle 4"/>
          <p:cNvSpPr>
            <a:spLocks noGrp="1" noChangeArrowheads="1"/>
          </p:cNvSpPr>
          <p:nvPr>
            <p:ph type="ftr" sz="quarter" idx="2"/>
          </p:nvPr>
        </p:nvSpPr>
        <p:spPr bwMode="auto">
          <a:xfrm>
            <a:off x="0" y="6513513"/>
            <a:ext cx="4214813"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ea typeface="+mn-ea"/>
              </a:defRPr>
            </a:lvl1pPr>
          </a:lstStyle>
          <a:p>
            <a:pPr>
              <a:defRPr/>
            </a:pPr>
            <a:endParaRPr lang="en-US" altLang="zh-CN"/>
          </a:p>
        </p:txBody>
      </p:sp>
      <p:sp>
        <p:nvSpPr>
          <p:cNvPr id="27653" name="Rectangle 5"/>
          <p:cNvSpPr>
            <a:spLocks noGrp="1" noChangeArrowheads="1"/>
          </p:cNvSpPr>
          <p:nvPr>
            <p:ph type="sldNum" sz="quarter" idx="3"/>
          </p:nvPr>
        </p:nvSpPr>
        <p:spPr bwMode="auto">
          <a:xfrm>
            <a:off x="5507038" y="6513513"/>
            <a:ext cx="4214812"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ea typeface="+mn-ea"/>
              </a:defRPr>
            </a:lvl1pPr>
          </a:lstStyle>
          <a:p>
            <a:pPr>
              <a:defRPr/>
            </a:pPr>
            <a:fld id="{C78DC793-C627-4E4D-9921-D629C874EB26}"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1794" name="Rectangle 2"/>
          <p:cNvSpPr>
            <a:spLocks noGrp="1" noChangeArrowheads="1"/>
          </p:cNvSpPr>
          <p:nvPr>
            <p:ph type="hdr" sz="quarter"/>
          </p:nvPr>
        </p:nvSpPr>
        <p:spPr bwMode="auto">
          <a:xfrm>
            <a:off x="0" y="0"/>
            <a:ext cx="4214813"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ea typeface="+mn-ea"/>
              </a:defRPr>
            </a:lvl1pPr>
          </a:lstStyle>
          <a:p>
            <a:pPr>
              <a:defRPr/>
            </a:pPr>
            <a:endParaRPr lang="en-US" altLang="zh-CN"/>
          </a:p>
        </p:txBody>
      </p:sp>
      <p:sp>
        <p:nvSpPr>
          <p:cNvPr id="161795" name="Rectangle 3"/>
          <p:cNvSpPr>
            <a:spLocks noGrp="1" noChangeArrowheads="1"/>
          </p:cNvSpPr>
          <p:nvPr>
            <p:ph type="dt" idx="1"/>
          </p:nvPr>
        </p:nvSpPr>
        <p:spPr bwMode="auto">
          <a:xfrm>
            <a:off x="5507038" y="0"/>
            <a:ext cx="4214812"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ea typeface="+mn-ea"/>
              </a:defRPr>
            </a:lvl1pPr>
          </a:lstStyle>
          <a:p>
            <a:pPr>
              <a:defRPr/>
            </a:pPr>
            <a:endParaRPr lang="en-US" altLang="zh-CN"/>
          </a:p>
        </p:txBody>
      </p:sp>
      <p:sp>
        <p:nvSpPr>
          <p:cNvPr id="71684" name="Rectangle 4"/>
          <p:cNvSpPr>
            <a:spLocks noGrp="1" noRot="1" noChangeAspect="1" noChangeArrowheads="1" noTextEdit="1"/>
          </p:cNvSpPr>
          <p:nvPr>
            <p:ph type="sldImg" idx="2"/>
          </p:nvPr>
        </p:nvSpPr>
        <p:spPr bwMode="auto">
          <a:xfrm>
            <a:off x="3148013" y="514350"/>
            <a:ext cx="3429000" cy="2571750"/>
          </a:xfrm>
          <a:prstGeom prst="rect">
            <a:avLst/>
          </a:prstGeom>
          <a:noFill/>
          <a:ln w="9525">
            <a:solidFill>
              <a:srgbClr val="000000"/>
            </a:solidFill>
            <a:miter lim="800000"/>
            <a:headEnd/>
            <a:tailEnd/>
          </a:ln>
        </p:spPr>
      </p:sp>
      <p:sp>
        <p:nvSpPr>
          <p:cNvPr id="161797" name="Rectangle 5"/>
          <p:cNvSpPr>
            <a:spLocks noGrp="1" noChangeArrowheads="1"/>
          </p:cNvSpPr>
          <p:nvPr>
            <p:ph type="body" sz="quarter" idx="3"/>
          </p:nvPr>
        </p:nvSpPr>
        <p:spPr bwMode="auto">
          <a:xfrm>
            <a:off x="971550" y="3257550"/>
            <a:ext cx="7780338"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zh-CN" noProof="0"/>
              <a:t>Click to edit Master text styles</a:t>
            </a:r>
          </a:p>
          <a:p>
            <a:pPr lvl="1"/>
            <a:r>
              <a:rPr lang="en-US" altLang="zh-CN" noProof="0"/>
              <a:t>Second level</a:t>
            </a:r>
          </a:p>
          <a:p>
            <a:pPr lvl="2"/>
            <a:r>
              <a:rPr lang="en-US" altLang="zh-CN" noProof="0"/>
              <a:t>Third level</a:t>
            </a:r>
          </a:p>
          <a:p>
            <a:pPr lvl="3"/>
            <a:r>
              <a:rPr lang="en-US" altLang="zh-CN" noProof="0"/>
              <a:t>Fourth level</a:t>
            </a:r>
          </a:p>
          <a:p>
            <a:pPr lvl="4"/>
            <a:r>
              <a:rPr lang="en-US" altLang="zh-CN" noProof="0"/>
              <a:t>Fifth level</a:t>
            </a:r>
          </a:p>
        </p:txBody>
      </p:sp>
      <p:sp>
        <p:nvSpPr>
          <p:cNvPr id="161798" name="Rectangle 6"/>
          <p:cNvSpPr>
            <a:spLocks noGrp="1" noChangeArrowheads="1"/>
          </p:cNvSpPr>
          <p:nvPr>
            <p:ph type="ftr" sz="quarter" idx="4"/>
          </p:nvPr>
        </p:nvSpPr>
        <p:spPr bwMode="auto">
          <a:xfrm>
            <a:off x="0" y="6513513"/>
            <a:ext cx="4214813"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ea typeface="+mn-ea"/>
              </a:defRPr>
            </a:lvl1pPr>
          </a:lstStyle>
          <a:p>
            <a:pPr>
              <a:defRPr/>
            </a:pPr>
            <a:endParaRPr lang="en-US" altLang="zh-CN"/>
          </a:p>
        </p:txBody>
      </p:sp>
      <p:sp>
        <p:nvSpPr>
          <p:cNvPr id="161799" name="Rectangle 7"/>
          <p:cNvSpPr>
            <a:spLocks noGrp="1" noChangeArrowheads="1"/>
          </p:cNvSpPr>
          <p:nvPr>
            <p:ph type="sldNum" sz="quarter" idx="5"/>
          </p:nvPr>
        </p:nvSpPr>
        <p:spPr bwMode="auto">
          <a:xfrm>
            <a:off x="5507038" y="6513513"/>
            <a:ext cx="4214812"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ea typeface="+mn-ea"/>
              </a:defRPr>
            </a:lvl1pPr>
          </a:lstStyle>
          <a:p>
            <a:pPr>
              <a:defRPr/>
            </a:pPr>
            <a:fld id="{A829253D-409A-44F3-B0FE-B5079611EB84}"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ABB59D81-78CB-41C6-BCEC-3A186619AC43}" type="slidenum">
              <a:rPr lang="en-US" altLang="zh-CN" smtClean="0"/>
              <a:pPr/>
              <a:t>3</a:t>
            </a:fld>
            <a:endParaRPr lang="en-US" altLang="zh-CN"/>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xfrm>
            <a:off x="1296988" y="3257550"/>
            <a:ext cx="7129462" cy="3086100"/>
          </a:xfrm>
          <a:noFill/>
          <a:ln/>
        </p:spPr>
        <p:txBody>
          <a:bodyPr/>
          <a:lstStyle/>
          <a:p>
            <a:pPr eaLnBrk="1" hangingPunct="1"/>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3040A06F-979A-4A43-90DB-9B2128589639}" type="slidenum">
              <a:rPr lang="en-US" altLang="zh-CN" smtClean="0"/>
              <a:pPr/>
              <a:t>4</a:t>
            </a:fld>
            <a:endParaRPr lang="en-US" altLang="zh-CN"/>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xfrm>
            <a:off x="1296988" y="3257550"/>
            <a:ext cx="7129462" cy="3086100"/>
          </a:xfrm>
          <a:noFill/>
          <a:ln/>
        </p:spPr>
        <p:txBody>
          <a:bodyPr/>
          <a:lstStyle/>
          <a:p>
            <a:pPr eaLnBrk="1" hangingPunct="1"/>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标题幻灯片">
    <p:bg bwMode="gray">
      <p:bgPr>
        <a:solidFill>
          <a:schemeClr val="bg1"/>
        </a:solidFill>
        <a:effectLst/>
      </p:bgPr>
    </p:bg>
    <p:spTree>
      <p:nvGrpSpPr>
        <p:cNvPr id="1" name=""/>
        <p:cNvGrpSpPr/>
        <p:nvPr/>
      </p:nvGrpSpPr>
      <p:grpSpPr>
        <a:xfrm>
          <a:off x="0" y="0"/>
          <a:ext cx="0" cy="0"/>
          <a:chOff x="0" y="0"/>
          <a:chExt cx="0" cy="0"/>
        </a:xfrm>
      </p:grpSpPr>
      <p:sp>
        <p:nvSpPr>
          <p:cNvPr id="4" name="Rectangle 1642"/>
          <p:cNvSpPr>
            <a:spLocks noChangeArrowheads="1"/>
          </p:cNvSpPr>
          <p:nvPr/>
        </p:nvSpPr>
        <p:spPr bwMode="gray">
          <a:xfrm>
            <a:off x="3071813" y="0"/>
            <a:ext cx="1417637" cy="6858000"/>
          </a:xfrm>
          <a:prstGeom prst="rect">
            <a:avLst/>
          </a:prstGeom>
          <a:solidFill>
            <a:schemeClr val="accent2">
              <a:alpha val="70000"/>
            </a:schemeClr>
          </a:solidFill>
          <a:ln w="28575" algn="ctr">
            <a:noFill/>
            <a:miter lim="800000"/>
            <a:headEnd/>
            <a:tailEnd/>
          </a:ln>
          <a:effectLst/>
        </p:spPr>
        <p:txBody>
          <a:bodyPr wrap="none" anchor="ctr"/>
          <a:lstStyle/>
          <a:p>
            <a:pPr algn="ctr"/>
            <a:endParaRPr lang="zh-CN" altLang="en-US"/>
          </a:p>
        </p:txBody>
      </p:sp>
      <p:sp>
        <p:nvSpPr>
          <p:cNvPr id="5" name="Rectangle 1634"/>
          <p:cNvSpPr>
            <a:spLocks noChangeArrowheads="1"/>
          </p:cNvSpPr>
          <p:nvPr/>
        </p:nvSpPr>
        <p:spPr bwMode="gray">
          <a:xfrm>
            <a:off x="0" y="0"/>
            <a:ext cx="3152775" cy="6858000"/>
          </a:xfrm>
          <a:prstGeom prst="rect">
            <a:avLst/>
          </a:prstGeom>
          <a:gradFill rotWithShape="1">
            <a:gsLst>
              <a:gs pos="0">
                <a:schemeClr val="accent2"/>
              </a:gs>
              <a:gs pos="100000">
                <a:schemeClr val="accent2">
                  <a:gamma/>
                  <a:shade val="85882"/>
                  <a:invGamma/>
                </a:schemeClr>
              </a:gs>
            </a:gsLst>
            <a:lin ang="5400000" scaled="1"/>
          </a:gradFill>
          <a:ln w="28575" algn="ctr">
            <a:noFill/>
            <a:miter lim="800000"/>
            <a:headEnd/>
            <a:tailEnd/>
          </a:ln>
          <a:effectLst/>
        </p:spPr>
        <p:txBody>
          <a:bodyPr wrap="none" anchor="ctr"/>
          <a:lstStyle/>
          <a:p>
            <a:pPr algn="ctr"/>
            <a:endParaRPr lang="zh-CN" altLang="en-US"/>
          </a:p>
        </p:txBody>
      </p:sp>
      <p:sp>
        <p:nvSpPr>
          <p:cNvPr id="6" name="Rectangle 1596"/>
          <p:cNvSpPr>
            <a:spLocks noChangeArrowheads="1"/>
          </p:cNvSpPr>
          <p:nvPr/>
        </p:nvSpPr>
        <p:spPr bwMode="gray">
          <a:xfrm>
            <a:off x="6902450" y="1588"/>
            <a:ext cx="303213" cy="6858000"/>
          </a:xfrm>
          <a:prstGeom prst="rect">
            <a:avLst/>
          </a:prstGeom>
          <a:solidFill>
            <a:schemeClr val="accent2">
              <a:alpha val="30000"/>
            </a:schemeClr>
          </a:solidFill>
          <a:ln w="28575" algn="ctr">
            <a:noFill/>
            <a:miter lim="800000"/>
            <a:headEnd/>
            <a:tailEnd/>
          </a:ln>
          <a:effectLst/>
        </p:spPr>
        <p:txBody>
          <a:bodyPr wrap="none" anchor="ctr"/>
          <a:lstStyle/>
          <a:p>
            <a:pPr algn="ctr"/>
            <a:endParaRPr lang="zh-CN" altLang="en-US"/>
          </a:p>
        </p:txBody>
      </p:sp>
      <p:sp>
        <p:nvSpPr>
          <p:cNvPr id="7" name="Rectangle 1597"/>
          <p:cNvSpPr>
            <a:spLocks noChangeArrowheads="1"/>
          </p:cNvSpPr>
          <p:nvPr/>
        </p:nvSpPr>
        <p:spPr bwMode="gray">
          <a:xfrm>
            <a:off x="7158038" y="0"/>
            <a:ext cx="227012" cy="6858000"/>
          </a:xfrm>
          <a:prstGeom prst="rect">
            <a:avLst/>
          </a:prstGeom>
          <a:solidFill>
            <a:schemeClr val="accent2">
              <a:alpha val="20000"/>
            </a:schemeClr>
          </a:solidFill>
          <a:ln w="28575" algn="ctr">
            <a:noFill/>
            <a:miter lim="800000"/>
            <a:headEnd/>
            <a:tailEnd/>
          </a:ln>
          <a:effectLst/>
        </p:spPr>
        <p:txBody>
          <a:bodyPr wrap="none" anchor="ctr"/>
          <a:lstStyle/>
          <a:p>
            <a:pPr algn="ctr"/>
            <a:endParaRPr lang="zh-CN" altLang="en-US"/>
          </a:p>
        </p:txBody>
      </p:sp>
      <p:sp>
        <p:nvSpPr>
          <p:cNvPr id="8" name="Rectangle 1592"/>
          <p:cNvSpPr>
            <a:spLocks noChangeArrowheads="1"/>
          </p:cNvSpPr>
          <p:nvPr/>
        </p:nvSpPr>
        <p:spPr bwMode="gray">
          <a:xfrm>
            <a:off x="4375150" y="0"/>
            <a:ext cx="1060450" cy="6858000"/>
          </a:xfrm>
          <a:prstGeom prst="rect">
            <a:avLst/>
          </a:prstGeom>
          <a:solidFill>
            <a:schemeClr val="accent2">
              <a:alpha val="64000"/>
            </a:schemeClr>
          </a:solidFill>
          <a:ln w="28575" algn="ctr">
            <a:noFill/>
            <a:miter lim="800000"/>
            <a:headEnd/>
            <a:tailEnd/>
          </a:ln>
          <a:effectLst/>
        </p:spPr>
        <p:txBody>
          <a:bodyPr wrap="none" anchor="ctr"/>
          <a:lstStyle/>
          <a:p>
            <a:pPr algn="ctr"/>
            <a:endParaRPr lang="zh-CN" altLang="en-US"/>
          </a:p>
        </p:txBody>
      </p:sp>
      <p:sp>
        <p:nvSpPr>
          <p:cNvPr id="9" name="Rectangle 1593"/>
          <p:cNvSpPr>
            <a:spLocks noChangeArrowheads="1"/>
          </p:cNvSpPr>
          <p:nvPr/>
        </p:nvSpPr>
        <p:spPr bwMode="gray">
          <a:xfrm>
            <a:off x="5359400" y="-17463"/>
            <a:ext cx="728663" cy="6938963"/>
          </a:xfrm>
          <a:prstGeom prst="rect">
            <a:avLst/>
          </a:prstGeom>
          <a:solidFill>
            <a:schemeClr val="accent2">
              <a:alpha val="53999"/>
            </a:schemeClr>
          </a:solidFill>
          <a:ln w="28575" algn="ctr">
            <a:noFill/>
            <a:miter lim="800000"/>
            <a:headEnd/>
            <a:tailEnd/>
          </a:ln>
          <a:effectLst/>
        </p:spPr>
        <p:txBody>
          <a:bodyPr wrap="none" anchor="ctr"/>
          <a:lstStyle/>
          <a:p>
            <a:pPr algn="ctr"/>
            <a:endParaRPr lang="zh-CN" altLang="en-US"/>
          </a:p>
        </p:txBody>
      </p:sp>
      <p:sp>
        <p:nvSpPr>
          <p:cNvPr id="10" name="Rectangle 1594"/>
          <p:cNvSpPr>
            <a:spLocks noChangeArrowheads="1"/>
          </p:cNvSpPr>
          <p:nvPr/>
        </p:nvSpPr>
        <p:spPr bwMode="gray">
          <a:xfrm>
            <a:off x="6018213" y="-19050"/>
            <a:ext cx="547687" cy="6938963"/>
          </a:xfrm>
          <a:prstGeom prst="rect">
            <a:avLst/>
          </a:prstGeom>
          <a:solidFill>
            <a:schemeClr val="accent2">
              <a:alpha val="47000"/>
            </a:schemeClr>
          </a:solidFill>
          <a:ln w="28575" algn="ctr">
            <a:noFill/>
            <a:miter lim="800000"/>
            <a:headEnd/>
            <a:tailEnd/>
          </a:ln>
          <a:effectLst/>
        </p:spPr>
        <p:txBody>
          <a:bodyPr wrap="none" anchor="ctr"/>
          <a:lstStyle/>
          <a:p>
            <a:pPr algn="ctr"/>
            <a:endParaRPr lang="zh-CN" altLang="en-US"/>
          </a:p>
        </p:txBody>
      </p:sp>
      <p:sp>
        <p:nvSpPr>
          <p:cNvPr id="11" name="Rectangle 1595"/>
          <p:cNvSpPr>
            <a:spLocks noChangeArrowheads="1"/>
          </p:cNvSpPr>
          <p:nvPr/>
        </p:nvSpPr>
        <p:spPr bwMode="gray">
          <a:xfrm>
            <a:off x="6505575" y="0"/>
            <a:ext cx="446088" cy="6858000"/>
          </a:xfrm>
          <a:prstGeom prst="rect">
            <a:avLst/>
          </a:prstGeom>
          <a:solidFill>
            <a:schemeClr val="accent2">
              <a:alpha val="37000"/>
            </a:schemeClr>
          </a:solidFill>
          <a:ln w="28575" algn="ctr">
            <a:noFill/>
            <a:miter lim="800000"/>
            <a:headEnd/>
            <a:tailEnd/>
          </a:ln>
          <a:effectLst/>
        </p:spPr>
        <p:txBody>
          <a:bodyPr wrap="none" anchor="ctr"/>
          <a:lstStyle/>
          <a:p>
            <a:pPr algn="ctr"/>
            <a:endParaRPr lang="zh-CN" altLang="en-US"/>
          </a:p>
        </p:txBody>
      </p:sp>
      <p:sp>
        <p:nvSpPr>
          <p:cNvPr id="12" name="Rectangle 1622"/>
          <p:cNvSpPr>
            <a:spLocks noChangeArrowheads="1"/>
          </p:cNvSpPr>
          <p:nvPr/>
        </p:nvSpPr>
        <p:spPr bwMode="gray">
          <a:xfrm>
            <a:off x="7339013" y="1588"/>
            <a:ext cx="136525" cy="6858000"/>
          </a:xfrm>
          <a:prstGeom prst="rect">
            <a:avLst/>
          </a:prstGeom>
          <a:solidFill>
            <a:schemeClr val="accent2">
              <a:alpha val="14999"/>
            </a:schemeClr>
          </a:solidFill>
          <a:ln w="28575" algn="ctr">
            <a:noFill/>
            <a:miter lim="800000"/>
            <a:headEnd/>
            <a:tailEnd/>
          </a:ln>
          <a:effectLst/>
        </p:spPr>
        <p:txBody>
          <a:bodyPr wrap="none" anchor="ctr"/>
          <a:lstStyle/>
          <a:p>
            <a:pPr algn="ctr"/>
            <a:endParaRPr lang="zh-CN" altLang="en-US"/>
          </a:p>
        </p:txBody>
      </p:sp>
      <p:sp>
        <p:nvSpPr>
          <p:cNvPr id="13" name="Rectangle 1623"/>
          <p:cNvSpPr>
            <a:spLocks noChangeArrowheads="1"/>
          </p:cNvSpPr>
          <p:nvPr/>
        </p:nvSpPr>
        <p:spPr bwMode="gray">
          <a:xfrm>
            <a:off x="8366125" y="-4763"/>
            <a:ext cx="344488" cy="6858001"/>
          </a:xfrm>
          <a:prstGeom prst="rect">
            <a:avLst/>
          </a:prstGeom>
          <a:solidFill>
            <a:schemeClr val="accent2">
              <a:alpha val="23000"/>
            </a:schemeClr>
          </a:solidFill>
          <a:ln w="28575" algn="ctr">
            <a:noFill/>
            <a:miter lim="800000"/>
            <a:headEnd/>
            <a:tailEnd/>
          </a:ln>
          <a:effectLst/>
        </p:spPr>
        <p:txBody>
          <a:bodyPr wrap="none" anchor="ctr"/>
          <a:lstStyle/>
          <a:p>
            <a:pPr algn="ctr"/>
            <a:endParaRPr lang="zh-CN" altLang="en-US"/>
          </a:p>
        </p:txBody>
      </p:sp>
      <p:sp>
        <p:nvSpPr>
          <p:cNvPr id="14" name="Rectangle 1624"/>
          <p:cNvSpPr>
            <a:spLocks noChangeArrowheads="1"/>
          </p:cNvSpPr>
          <p:nvPr/>
        </p:nvSpPr>
        <p:spPr bwMode="gray">
          <a:xfrm>
            <a:off x="8664575" y="0"/>
            <a:ext cx="474663" cy="6858000"/>
          </a:xfrm>
          <a:prstGeom prst="rect">
            <a:avLst/>
          </a:prstGeom>
          <a:solidFill>
            <a:schemeClr val="accent2">
              <a:alpha val="28000"/>
            </a:schemeClr>
          </a:solidFill>
          <a:ln w="28575" algn="ctr">
            <a:noFill/>
            <a:miter lim="800000"/>
            <a:headEnd/>
            <a:tailEnd/>
          </a:ln>
          <a:effectLst/>
        </p:spPr>
        <p:txBody>
          <a:bodyPr wrap="none" anchor="ctr"/>
          <a:lstStyle/>
          <a:p>
            <a:pPr algn="ctr"/>
            <a:endParaRPr lang="zh-CN" altLang="en-US"/>
          </a:p>
        </p:txBody>
      </p:sp>
      <p:sp>
        <p:nvSpPr>
          <p:cNvPr id="15" name="Rectangle 1643"/>
          <p:cNvSpPr>
            <a:spLocks noChangeArrowheads="1"/>
          </p:cNvSpPr>
          <p:nvPr/>
        </p:nvSpPr>
        <p:spPr bwMode="gray">
          <a:xfrm>
            <a:off x="7953375" y="4763"/>
            <a:ext cx="136525" cy="6858000"/>
          </a:xfrm>
          <a:prstGeom prst="rect">
            <a:avLst/>
          </a:prstGeom>
          <a:solidFill>
            <a:schemeClr val="accent2">
              <a:alpha val="6000"/>
            </a:schemeClr>
          </a:solidFill>
          <a:ln w="28575" algn="ctr">
            <a:noFill/>
            <a:miter lim="800000"/>
            <a:headEnd/>
            <a:tailEnd/>
          </a:ln>
          <a:effectLst/>
        </p:spPr>
        <p:txBody>
          <a:bodyPr wrap="none" anchor="ctr"/>
          <a:lstStyle/>
          <a:p>
            <a:pPr algn="ctr"/>
            <a:endParaRPr lang="zh-CN" altLang="en-US"/>
          </a:p>
        </p:txBody>
      </p:sp>
      <p:sp>
        <p:nvSpPr>
          <p:cNvPr id="16" name="Rectangle 1644"/>
          <p:cNvSpPr>
            <a:spLocks noChangeArrowheads="1"/>
          </p:cNvSpPr>
          <p:nvPr/>
        </p:nvSpPr>
        <p:spPr bwMode="gray">
          <a:xfrm>
            <a:off x="8045450" y="4763"/>
            <a:ext cx="168275" cy="6858000"/>
          </a:xfrm>
          <a:prstGeom prst="rect">
            <a:avLst/>
          </a:prstGeom>
          <a:solidFill>
            <a:schemeClr val="accent2">
              <a:alpha val="12000"/>
            </a:schemeClr>
          </a:solidFill>
          <a:ln w="28575" algn="ctr">
            <a:noFill/>
            <a:miter lim="800000"/>
            <a:headEnd/>
            <a:tailEnd/>
          </a:ln>
          <a:effectLst/>
        </p:spPr>
        <p:txBody>
          <a:bodyPr wrap="none" anchor="ctr"/>
          <a:lstStyle/>
          <a:p>
            <a:pPr algn="ctr"/>
            <a:endParaRPr lang="zh-CN" altLang="en-US"/>
          </a:p>
        </p:txBody>
      </p:sp>
      <p:sp>
        <p:nvSpPr>
          <p:cNvPr id="17" name="Rectangle 1645"/>
          <p:cNvSpPr>
            <a:spLocks noChangeArrowheads="1"/>
          </p:cNvSpPr>
          <p:nvPr/>
        </p:nvSpPr>
        <p:spPr bwMode="gray">
          <a:xfrm>
            <a:off x="8177213" y="-11113"/>
            <a:ext cx="230187" cy="6858001"/>
          </a:xfrm>
          <a:prstGeom prst="rect">
            <a:avLst/>
          </a:prstGeom>
          <a:solidFill>
            <a:schemeClr val="accent2">
              <a:alpha val="17999"/>
            </a:schemeClr>
          </a:solidFill>
          <a:ln w="28575" algn="ctr">
            <a:noFill/>
            <a:miter lim="800000"/>
            <a:headEnd/>
            <a:tailEnd/>
          </a:ln>
          <a:effectLst/>
        </p:spPr>
        <p:txBody>
          <a:bodyPr wrap="none" anchor="ctr"/>
          <a:lstStyle/>
          <a:p>
            <a:pPr algn="ctr"/>
            <a:endParaRPr lang="zh-CN" altLang="en-US"/>
          </a:p>
        </p:txBody>
      </p:sp>
      <p:sp>
        <p:nvSpPr>
          <p:cNvPr id="436847" name="Rectangle 1647"/>
          <p:cNvSpPr>
            <a:spLocks noGrp="1" noChangeArrowheads="1"/>
          </p:cNvSpPr>
          <p:nvPr>
            <p:ph type="ctrTitle" sz="quarter"/>
          </p:nvPr>
        </p:nvSpPr>
        <p:spPr bwMode="gray">
          <a:xfrm>
            <a:off x="3802063" y="1314450"/>
            <a:ext cx="5105400" cy="1470025"/>
          </a:xfrm>
        </p:spPr>
        <p:txBody>
          <a:bodyPr/>
          <a:lstStyle>
            <a:lvl1pPr algn="ctr">
              <a:defRPr sz="4400"/>
            </a:lvl1pPr>
          </a:lstStyle>
          <a:p>
            <a:r>
              <a:rPr lang="zh-CN" altLang="en-US" dirty="0"/>
              <a:t>单击此处编辑母版标题样式</a:t>
            </a:r>
            <a:endParaRPr lang="en-US" altLang="zh-CN" dirty="0"/>
          </a:p>
        </p:txBody>
      </p:sp>
      <p:sp>
        <p:nvSpPr>
          <p:cNvPr id="436848" name="Rectangle 1648"/>
          <p:cNvSpPr>
            <a:spLocks noGrp="1" noChangeArrowheads="1"/>
          </p:cNvSpPr>
          <p:nvPr>
            <p:ph type="subTitle" sz="quarter" idx="1"/>
          </p:nvPr>
        </p:nvSpPr>
        <p:spPr bwMode="gray">
          <a:xfrm>
            <a:off x="3810000" y="2762250"/>
            <a:ext cx="5151438" cy="757238"/>
          </a:xfrm>
        </p:spPr>
        <p:txBody>
          <a:bodyPr/>
          <a:lstStyle>
            <a:lvl1pPr marL="0" indent="0" algn="ctr">
              <a:buFont typeface="Wingdings" pitchFamily="2" charset="2"/>
              <a:buNone/>
              <a:defRPr sz="2000" b="0">
                <a:solidFill>
                  <a:schemeClr val="tx1"/>
                </a:solidFill>
              </a:defRPr>
            </a:lvl1pPr>
          </a:lstStyle>
          <a:p>
            <a:r>
              <a:rPr lang="zh-CN" altLang="en-US"/>
              <a:t>单击此处编辑母版副标题样式</a:t>
            </a:r>
            <a:endParaRPr lang="en-US" altLang="zh-CN"/>
          </a:p>
        </p:txBody>
      </p:sp>
      <p:sp>
        <p:nvSpPr>
          <p:cNvPr id="18" name="Rectangle 1650"/>
          <p:cNvSpPr>
            <a:spLocks noGrp="1" noChangeArrowheads="1"/>
          </p:cNvSpPr>
          <p:nvPr>
            <p:ph type="ftr" sz="quarter" idx="10"/>
          </p:nvPr>
        </p:nvSpPr>
        <p:spPr bwMode="gray">
          <a:xfrm>
            <a:off x="3552825" y="6534150"/>
            <a:ext cx="2895600" cy="234950"/>
          </a:xfrm>
        </p:spPr>
        <p:txBody>
          <a:bodyPr/>
          <a:lstStyle>
            <a:lvl1pPr>
              <a:defRPr/>
            </a:lvl1pPr>
          </a:lstStyle>
          <a:p>
            <a:pPr>
              <a:defRPr/>
            </a:pPr>
            <a:endParaRPr lang="en-US" altLang="zh-CN"/>
          </a:p>
        </p:txBody>
      </p:sp>
      <p:sp>
        <p:nvSpPr>
          <p:cNvPr id="19" name="Rectangle 1649"/>
          <p:cNvSpPr>
            <a:spLocks noGrp="1" noChangeArrowheads="1"/>
          </p:cNvSpPr>
          <p:nvPr>
            <p:ph type="dt" sz="quarter" idx="11"/>
          </p:nvPr>
        </p:nvSpPr>
        <p:spPr bwMode="gray">
          <a:xfrm>
            <a:off x="6900863" y="6526213"/>
            <a:ext cx="2133600" cy="274637"/>
          </a:xfrm>
        </p:spPr>
        <p:txBody>
          <a:bodyPr/>
          <a:lstStyle>
            <a:lvl1pPr>
              <a:defRPr/>
            </a:lvl1pPr>
          </a:lstStyle>
          <a:p>
            <a:pPr>
              <a:defRPr/>
            </a:pPr>
            <a:endParaRPr lang="en-US" altLang="zh-CN"/>
          </a:p>
        </p:txBody>
      </p:sp>
      <p:sp>
        <p:nvSpPr>
          <p:cNvPr id="20" name="Rectangle 1651"/>
          <p:cNvSpPr>
            <a:spLocks noGrp="1" noChangeArrowheads="1"/>
          </p:cNvSpPr>
          <p:nvPr>
            <p:ph type="sldNum" sz="quarter" idx="12"/>
          </p:nvPr>
        </p:nvSpPr>
        <p:spPr bwMode="gray">
          <a:xfrm>
            <a:off x="3011488" y="6527800"/>
            <a:ext cx="373062" cy="234950"/>
          </a:xfrm>
        </p:spPr>
        <p:txBody>
          <a:bodyPr/>
          <a:lstStyle>
            <a:lvl1pPr>
              <a:defRPr/>
            </a:lvl1pPr>
          </a:lstStyle>
          <a:p>
            <a:pPr>
              <a:defRPr/>
            </a:pPr>
            <a:fld id="{7FFE4186-081C-40F5-8DC0-C5CA5F6E4D12}" type="slidenum">
              <a:rPr lang="en-US" altLang="zh-CN"/>
              <a:pPr>
                <a:defRPr/>
              </a:pPr>
              <a:t>‹#›</a:t>
            </a:fld>
            <a:endParaRPr lang="en-US" altLang="zh-CN"/>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par>
                                <p:cTn id="8" presetID="22" presetClass="entr" presetSubtype="1" fill="hold" grpId="0" nodeType="withEffect">
                                  <p:stCondLst>
                                    <p:cond delay="20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1" fill="hold" grpId="0"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par>
                                <p:cTn id="14" presetID="22" presetClass="entr" presetSubtype="1" fill="hold" grpId="0" nodeType="withEffect">
                                  <p:stCondLst>
                                    <p:cond delay="80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par>
                                <p:cTn id="17" presetID="47" presetClass="entr" presetSubtype="0" fill="hold" grpId="0" nodeType="withEffect">
                                  <p:stCondLst>
                                    <p:cond delay="11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150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190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anim calcmode="lin" valueType="num">
                                      <p:cBhvr>
                                        <p:cTn id="30" dur="500" fill="hold"/>
                                        <p:tgtEl>
                                          <p:spTgt spid="6"/>
                                        </p:tgtEl>
                                        <p:attrNameLst>
                                          <p:attrName>ppt_x</p:attrName>
                                        </p:attrNameLst>
                                      </p:cBhvr>
                                      <p:tavLst>
                                        <p:tav tm="0">
                                          <p:val>
                                            <p:strVal val="#ppt_x"/>
                                          </p:val>
                                        </p:tav>
                                        <p:tav tm="100000">
                                          <p:val>
                                            <p:strVal val="#ppt_x"/>
                                          </p:val>
                                        </p:tav>
                                      </p:tavLst>
                                    </p:anim>
                                    <p:anim calcmode="lin" valueType="num">
                                      <p:cBhvr>
                                        <p:cTn id="31" dur="500" fill="hold"/>
                                        <p:tgtEl>
                                          <p:spTgt spid="6"/>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230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anim calcmode="lin" valueType="num">
                                      <p:cBhvr>
                                        <p:cTn id="35" dur="500" fill="hold"/>
                                        <p:tgtEl>
                                          <p:spTgt spid="7"/>
                                        </p:tgtEl>
                                        <p:attrNameLst>
                                          <p:attrName>ppt_x</p:attrName>
                                        </p:attrNameLst>
                                      </p:cBhvr>
                                      <p:tavLst>
                                        <p:tav tm="0">
                                          <p:val>
                                            <p:strVal val="#ppt_x"/>
                                          </p:val>
                                        </p:tav>
                                        <p:tav tm="100000">
                                          <p:val>
                                            <p:strVal val="#ppt_x"/>
                                          </p:val>
                                        </p:tav>
                                      </p:tavLst>
                                    </p:anim>
                                    <p:anim calcmode="lin" valueType="num">
                                      <p:cBhvr>
                                        <p:cTn id="36" dur="500" fill="hold"/>
                                        <p:tgtEl>
                                          <p:spTgt spid="7"/>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26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260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anim calcmode="lin" valueType="num">
                                      <p:cBhvr>
                                        <p:cTn id="45" dur="500" fill="hold"/>
                                        <p:tgtEl>
                                          <p:spTgt spid="16"/>
                                        </p:tgtEl>
                                        <p:attrNameLst>
                                          <p:attrName>ppt_x</p:attrName>
                                        </p:attrNameLst>
                                      </p:cBhvr>
                                      <p:tavLst>
                                        <p:tav tm="0">
                                          <p:val>
                                            <p:strVal val="#ppt_x"/>
                                          </p:val>
                                        </p:tav>
                                        <p:tav tm="100000">
                                          <p:val>
                                            <p:strVal val="#ppt_x"/>
                                          </p:val>
                                        </p:tav>
                                      </p:tavLst>
                                    </p:anim>
                                    <p:anim calcmode="lin" valueType="num">
                                      <p:cBhvr>
                                        <p:cTn id="46" dur="500" fill="hold"/>
                                        <p:tgtEl>
                                          <p:spTgt spid="16"/>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250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24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anim calcmode="lin" valueType="num">
                                      <p:cBhvr>
                                        <p:cTn id="55" dur="500" fill="hold"/>
                                        <p:tgtEl>
                                          <p:spTgt spid="17"/>
                                        </p:tgtEl>
                                        <p:attrNameLst>
                                          <p:attrName>ppt_x</p:attrName>
                                        </p:attrNameLst>
                                      </p:cBhvr>
                                      <p:tavLst>
                                        <p:tav tm="0">
                                          <p:val>
                                            <p:strVal val="#ppt_x"/>
                                          </p:val>
                                        </p:tav>
                                        <p:tav tm="100000">
                                          <p:val>
                                            <p:strVal val="#ppt_x"/>
                                          </p:val>
                                        </p:tav>
                                      </p:tavLst>
                                    </p:anim>
                                    <p:anim calcmode="lin" valueType="num">
                                      <p:cBhvr>
                                        <p:cTn id="56" dur="500" fill="hold"/>
                                        <p:tgtEl>
                                          <p:spTgt spid="17"/>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200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anim calcmode="lin" valueType="num">
                                      <p:cBhvr>
                                        <p:cTn id="60" dur="500" fill="hold"/>
                                        <p:tgtEl>
                                          <p:spTgt spid="13"/>
                                        </p:tgtEl>
                                        <p:attrNameLst>
                                          <p:attrName>ppt_x</p:attrName>
                                        </p:attrNameLst>
                                      </p:cBhvr>
                                      <p:tavLst>
                                        <p:tav tm="0">
                                          <p:val>
                                            <p:strVal val="#ppt_x"/>
                                          </p:val>
                                        </p:tav>
                                        <p:tav tm="100000">
                                          <p:val>
                                            <p:strVal val="#ppt_x"/>
                                          </p:val>
                                        </p:tav>
                                      </p:tavLst>
                                    </p:anim>
                                    <p:anim calcmode="lin" valueType="num">
                                      <p:cBhvr>
                                        <p:cTn id="61" dur="500" fill="hold"/>
                                        <p:tgtEl>
                                          <p:spTgt spid="13"/>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180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anim calcmode="lin" valueType="num">
                                      <p:cBhvr>
                                        <p:cTn id="65" dur="500" fill="hold"/>
                                        <p:tgtEl>
                                          <p:spTgt spid="14"/>
                                        </p:tgtEl>
                                        <p:attrNameLst>
                                          <p:attrName>ppt_x</p:attrName>
                                        </p:attrNameLst>
                                      </p:cBhvr>
                                      <p:tavLst>
                                        <p:tav tm="0">
                                          <p:val>
                                            <p:strVal val="#ppt_x"/>
                                          </p:val>
                                        </p:tav>
                                        <p:tav tm="100000">
                                          <p:val>
                                            <p:strVal val="#ppt_x"/>
                                          </p:val>
                                        </p:tav>
                                      </p:tavLst>
                                    </p:anim>
                                    <p:anim calcmode="lin" valueType="num">
                                      <p:cBhvr>
                                        <p:cTn id="66" dur="500" fill="hold"/>
                                        <p:tgtEl>
                                          <p:spTgt spid="14"/>
                                        </p:tgtEl>
                                        <p:attrNameLst>
                                          <p:attrName>ppt_y</p:attrName>
                                        </p:attrNameLst>
                                      </p:cBhvr>
                                      <p:tavLst>
                                        <p:tav tm="0">
                                          <p:val>
                                            <p:strVal val="#ppt_y-.1"/>
                                          </p:val>
                                        </p:tav>
                                        <p:tav tm="100000">
                                          <p:val>
                                            <p:strVal val="#ppt_y"/>
                                          </p:val>
                                        </p:tav>
                                      </p:tavLst>
                                    </p:anim>
                                  </p:childTnLst>
                                </p:cTn>
                              </p:par>
                            </p:childTnLst>
                          </p:cTn>
                        </p:par>
                        <p:par>
                          <p:cTn id="67" fill="hold">
                            <p:stCondLst>
                              <p:cond delay="3100"/>
                            </p:stCondLst>
                            <p:childTnLst>
                              <p:par>
                                <p:cTn id="68" presetID="6" presetClass="emph" presetSubtype="0" fill="hold" grpId="1" nodeType="afterEffect">
                                  <p:stCondLst>
                                    <p:cond delay="0"/>
                                  </p:stCondLst>
                                  <p:childTnLst>
                                    <p:animScale>
                                      <p:cBhvr>
                                        <p:cTn id="69" dur="500" fill="hold"/>
                                        <p:tgtEl>
                                          <p:spTgt spid="5"/>
                                        </p:tgtEl>
                                      </p:cBhvr>
                                      <p:by x="150000" y="150000"/>
                                    </p:animScale>
                                  </p:childTnLst>
                                </p:cTn>
                              </p:par>
                              <p:par>
                                <p:cTn id="70" presetID="6" presetClass="emph" presetSubtype="0" fill="hold" grpId="1" nodeType="withEffect">
                                  <p:stCondLst>
                                    <p:cond delay="200"/>
                                  </p:stCondLst>
                                  <p:childTnLst>
                                    <p:animScale>
                                      <p:cBhvr>
                                        <p:cTn id="71" dur="500" fill="hold"/>
                                        <p:tgtEl>
                                          <p:spTgt spid="8"/>
                                        </p:tgtEl>
                                      </p:cBhvr>
                                      <p:by x="150000" y="150000"/>
                                    </p:animScale>
                                  </p:childTnLst>
                                </p:cTn>
                              </p:par>
                              <p:par>
                                <p:cTn id="72" presetID="6" presetClass="emph" presetSubtype="0" fill="hold" grpId="1" nodeType="withEffect">
                                  <p:stCondLst>
                                    <p:cond delay="400"/>
                                  </p:stCondLst>
                                  <p:childTnLst>
                                    <p:animScale>
                                      <p:cBhvr>
                                        <p:cTn id="73" dur="500" fill="hold"/>
                                        <p:tgtEl>
                                          <p:spTgt spid="9"/>
                                        </p:tgtEl>
                                      </p:cBhvr>
                                      <p:by x="150000" y="150000"/>
                                    </p:animScale>
                                  </p:childTnLst>
                                </p:cTn>
                              </p:par>
                              <p:par>
                                <p:cTn id="74" presetID="6" presetClass="emph" presetSubtype="0" fill="hold" grpId="1" nodeType="withEffect">
                                  <p:stCondLst>
                                    <p:cond delay="800"/>
                                  </p:stCondLst>
                                  <p:childTnLst>
                                    <p:animScale>
                                      <p:cBhvr>
                                        <p:cTn id="75" dur="500" fill="hold"/>
                                        <p:tgtEl>
                                          <p:spTgt spid="10"/>
                                        </p:tgtEl>
                                      </p:cBhvr>
                                      <p:by x="150000" y="150000"/>
                                    </p:animScale>
                                  </p:childTnLst>
                                </p:cTn>
                              </p:par>
                              <p:par>
                                <p:cTn id="76" presetID="6" presetClass="emph" presetSubtype="0" fill="hold" grpId="1" nodeType="withEffect">
                                  <p:stCondLst>
                                    <p:cond delay="1100"/>
                                  </p:stCondLst>
                                  <p:childTnLst>
                                    <p:animScale>
                                      <p:cBhvr>
                                        <p:cTn id="77" dur="500" fill="hold"/>
                                        <p:tgtEl>
                                          <p:spTgt spid="11"/>
                                        </p:tgtEl>
                                      </p:cBhvr>
                                      <p:by x="150000" y="150000"/>
                                    </p:animScale>
                                  </p:childTnLst>
                                </p:cTn>
                              </p:par>
                              <p:par>
                                <p:cTn id="78" presetID="6" presetClass="emph" presetSubtype="0" fill="hold" grpId="1" nodeType="withEffect">
                                  <p:stCondLst>
                                    <p:cond delay="1400"/>
                                  </p:stCondLst>
                                  <p:childTnLst>
                                    <p:animScale>
                                      <p:cBhvr>
                                        <p:cTn id="79" dur="500" fill="hold"/>
                                        <p:tgtEl>
                                          <p:spTgt spid="6"/>
                                        </p:tgtEl>
                                      </p:cBhvr>
                                      <p:by x="150000" y="150000"/>
                                    </p:animScale>
                                  </p:childTnLst>
                                </p:cTn>
                              </p:par>
                              <p:par>
                                <p:cTn id="80" presetID="6" presetClass="emph" presetSubtype="0" fill="hold" grpId="1" nodeType="withEffect">
                                  <p:stCondLst>
                                    <p:cond delay="1700"/>
                                  </p:stCondLst>
                                  <p:childTnLst>
                                    <p:animScale>
                                      <p:cBhvr>
                                        <p:cTn id="81" dur="500" fill="hold"/>
                                        <p:tgtEl>
                                          <p:spTgt spid="7"/>
                                        </p:tgtEl>
                                      </p:cBhvr>
                                      <p:by x="150000" y="150000"/>
                                    </p:animScale>
                                  </p:childTnLst>
                                </p:cTn>
                              </p:par>
                              <p:par>
                                <p:cTn id="82" presetID="6" presetClass="emph" presetSubtype="0" fill="hold" grpId="1" nodeType="withEffect">
                                  <p:stCondLst>
                                    <p:cond delay="2000"/>
                                  </p:stCondLst>
                                  <p:childTnLst>
                                    <p:animScale>
                                      <p:cBhvr>
                                        <p:cTn id="83" dur="500" fill="hold"/>
                                        <p:tgtEl>
                                          <p:spTgt spid="12"/>
                                        </p:tgtEl>
                                      </p:cBhvr>
                                      <p:by x="150000" y="150000"/>
                                    </p:animScale>
                                  </p:childTnLst>
                                </p:cTn>
                              </p:par>
                              <p:par>
                                <p:cTn id="84" presetID="6" presetClass="emph" presetSubtype="0" fill="hold" grpId="1" nodeType="withEffect">
                                  <p:stCondLst>
                                    <p:cond delay="2200"/>
                                  </p:stCondLst>
                                  <p:childTnLst>
                                    <p:animScale>
                                      <p:cBhvr>
                                        <p:cTn id="85" dur="500" fill="hold"/>
                                        <p:tgtEl>
                                          <p:spTgt spid="13"/>
                                        </p:tgtEl>
                                      </p:cBhvr>
                                      <p:by x="150000" y="150000"/>
                                    </p:animScale>
                                  </p:childTnLst>
                                </p:cTn>
                              </p:par>
                              <p:par>
                                <p:cTn id="86" presetID="6" presetClass="emph" presetSubtype="0" fill="hold" grpId="1" nodeType="withEffect">
                                  <p:stCondLst>
                                    <p:cond delay="2300"/>
                                  </p:stCondLst>
                                  <p:childTnLst>
                                    <p:animScale>
                                      <p:cBhvr>
                                        <p:cTn id="87" dur="500" fill="hold"/>
                                        <p:tgtEl>
                                          <p:spTgt spid="14"/>
                                        </p:tgtEl>
                                      </p:cBhvr>
                                      <p:by x="150000" y="150000"/>
                                    </p:animScale>
                                  </p:childTnLst>
                                </p:cTn>
                              </p:par>
                            </p:childTnLst>
                          </p:cTn>
                        </p:par>
                        <p:par>
                          <p:cTn id="88" fill="hold">
                            <p:stCondLst>
                              <p:cond delay="5900"/>
                            </p:stCondLst>
                            <p:childTnLst>
                              <p:par>
                                <p:cTn id="89" presetID="6" presetClass="emph" presetSubtype="0" fill="hold" grpId="1" nodeType="afterEffect">
                                  <p:stCondLst>
                                    <p:cond delay="0"/>
                                  </p:stCondLst>
                                  <p:childTnLst>
                                    <p:animScale>
                                      <p:cBhvr>
                                        <p:cTn id="90" dur="500" fill="hold"/>
                                        <p:tgtEl>
                                          <p:spTgt spid="4"/>
                                        </p:tgtEl>
                                      </p:cBhvr>
                                      <p:by x="150000" y="150000"/>
                                    </p:animScale>
                                  </p:childTnLst>
                                </p:cTn>
                              </p:par>
                              <p:par>
                                <p:cTn id="91" presetID="6" presetClass="emph" presetSubtype="0" fill="hold" grpId="1" nodeType="withEffect">
                                  <p:stCondLst>
                                    <p:cond delay="400"/>
                                  </p:stCondLst>
                                  <p:childTnLst>
                                    <p:animScale>
                                      <p:cBhvr>
                                        <p:cTn id="92" dur="500" fill="hold"/>
                                        <p:tgtEl>
                                          <p:spTgt spid="15"/>
                                        </p:tgtEl>
                                      </p:cBhvr>
                                      <p:by x="150000" y="150000"/>
                                    </p:animScale>
                                  </p:childTnLst>
                                </p:cTn>
                              </p:par>
                              <p:par>
                                <p:cTn id="93" presetID="6" presetClass="emph" presetSubtype="0" fill="hold" grpId="1" nodeType="withEffect">
                                  <p:stCondLst>
                                    <p:cond delay="800"/>
                                  </p:stCondLst>
                                  <p:childTnLst>
                                    <p:animScale>
                                      <p:cBhvr>
                                        <p:cTn id="94" dur="500" fill="hold"/>
                                        <p:tgtEl>
                                          <p:spTgt spid="16"/>
                                        </p:tgtEl>
                                      </p:cBhvr>
                                      <p:by x="150000" y="150000"/>
                                    </p:animScale>
                                  </p:childTnLst>
                                </p:cTn>
                              </p:par>
                              <p:par>
                                <p:cTn id="95" presetID="6" presetClass="emph" presetSubtype="0" fill="hold" grpId="1" nodeType="withEffect">
                                  <p:stCondLst>
                                    <p:cond delay="1100"/>
                                  </p:stCondLst>
                                  <p:childTnLst>
                                    <p:animScale>
                                      <p:cBhvr>
                                        <p:cTn id="96" dur="500" fill="hold"/>
                                        <p:tgtEl>
                                          <p:spTgt spid="1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Rectangle 463"/>
          <p:cNvSpPr txBox="1">
            <a:spLocks noChangeArrowheads="1"/>
          </p:cNvSpPr>
          <p:nvPr userDrawn="1"/>
        </p:nvSpPr>
        <p:spPr bwMode="auto">
          <a:xfrm>
            <a:off x="6273800" y="6480175"/>
            <a:ext cx="2895600" cy="241300"/>
          </a:xfrm>
          <a:prstGeom prst="rect">
            <a:avLst/>
          </a:prstGeom>
          <a:noFill/>
          <a:ln w="9525">
            <a:noFill/>
            <a:miter lim="800000"/>
            <a:headEnd/>
            <a:tailEnd/>
          </a:ln>
          <a:effectLst/>
        </p:spPr>
        <p:txBody>
          <a:bodyPr/>
          <a:lstStyle>
            <a:lvl1pPr>
              <a:defRPr sz="1200" b="0">
                <a:latin typeface="黑体" pitchFamily="49" charset="-122"/>
                <a:ea typeface="黑体" pitchFamily="49" charset="-122"/>
              </a:defRPr>
            </a:lvl1pPr>
          </a:lstStyle>
          <a:p>
            <a:pPr algn="ctr">
              <a:defRPr/>
            </a:pPr>
            <a:r>
              <a:rPr lang="zh-CN" altLang="en-US"/>
              <a:t>深圳市宝安区安全生产监督管理局制作</a:t>
            </a:r>
            <a:endParaRPr lang="en-US" altLang="zh-CN" dirty="0"/>
          </a:p>
        </p:txBody>
      </p:sp>
      <p:pic>
        <p:nvPicPr>
          <p:cNvPr id="5" name="图片 14" descr="hdImg_0f8764f9c7185ca3d0c9be8c8ecd992b.png"/>
          <p:cNvPicPr>
            <a:picLocks noChangeAspect="1"/>
          </p:cNvPicPr>
          <p:nvPr userDrawn="1"/>
        </p:nvPicPr>
        <p:blipFill>
          <a:blip r:embed="rId2" cstate="print"/>
          <a:srcRect/>
          <a:stretch>
            <a:fillRect/>
          </a:stretch>
        </p:blipFill>
        <p:spPr bwMode="auto">
          <a:xfrm>
            <a:off x="6162675" y="6510338"/>
            <a:ext cx="228600" cy="228600"/>
          </a:xfrm>
          <a:prstGeom prst="rect">
            <a:avLst/>
          </a:prstGeom>
          <a:noFill/>
          <a:ln w="9525">
            <a:noFill/>
            <a:miter lim="800000"/>
            <a:headEnd/>
            <a:tailEnd/>
          </a:ln>
        </p:spPr>
      </p:pic>
      <p:sp>
        <p:nvSpPr>
          <p:cNvPr id="2" name="标题 1"/>
          <p:cNvSpPr>
            <a:spLocks noGrp="1"/>
          </p:cNvSpPr>
          <p:nvPr>
            <p:ph type="title"/>
          </p:nvPr>
        </p:nvSpPr>
        <p:spPr/>
        <p:txBody>
          <a:bodyPr/>
          <a:lstStyle>
            <a:lvl1pPr>
              <a:defRPr>
                <a:latin typeface="黑体" pitchFamily="49" charset="-122"/>
                <a:ea typeface="黑体" pitchFamily="49" charset="-122"/>
              </a:defRPr>
            </a:lvl1pPr>
          </a:lstStyle>
          <a:p>
            <a:r>
              <a:rPr lang="zh-CN" altLang="en-US" dirty="0"/>
              <a:t>单击此处编辑母版标题样式</a:t>
            </a:r>
          </a:p>
        </p:txBody>
      </p:sp>
      <p:sp>
        <p:nvSpPr>
          <p:cNvPr id="3" name="内容占位符 2"/>
          <p:cNvSpPr>
            <a:spLocks noGrp="1"/>
          </p:cNvSpPr>
          <p:nvPr>
            <p:ph idx="1"/>
          </p:nvPr>
        </p:nvSpPr>
        <p:spPr/>
        <p:txBody>
          <a:bodyPr/>
          <a:lstStyle>
            <a:lvl1pPr>
              <a:defRPr>
                <a:latin typeface="黑体" pitchFamily="49" charset="-122"/>
                <a:ea typeface="黑体" pitchFamily="49" charset="-122"/>
              </a:defRPr>
            </a:lvl1pPr>
            <a:lvl2pPr>
              <a:defRPr>
                <a:latin typeface="黑体" pitchFamily="49" charset="-122"/>
                <a:ea typeface="黑体" pitchFamily="49" charset="-122"/>
              </a:defRPr>
            </a:lvl2pPr>
            <a:lvl3pPr>
              <a:defRPr>
                <a:latin typeface="黑体" pitchFamily="49" charset="-122"/>
                <a:ea typeface="黑体" pitchFamily="49" charset="-122"/>
              </a:defRPr>
            </a:lvl3pPr>
            <a:lvl4pPr>
              <a:defRPr>
                <a:latin typeface="黑体" pitchFamily="49" charset="-122"/>
                <a:ea typeface="黑体" pitchFamily="49" charset="-122"/>
              </a:defRPr>
            </a:lvl4pPr>
            <a:lvl5pPr>
              <a:defRPr>
                <a:latin typeface="黑体" pitchFamily="49" charset="-122"/>
                <a:ea typeface="黑体" pitchFamily="49"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日期占位符 3"/>
          <p:cNvSpPr>
            <a:spLocks noGrp="1"/>
          </p:cNvSpPr>
          <p:nvPr>
            <p:ph type="dt" sz="half" idx="10"/>
          </p:nvPr>
        </p:nvSpPr>
        <p:spPr/>
        <p:txBody>
          <a:bodyPr/>
          <a:lstStyle>
            <a:lvl1pPr>
              <a:defRPr/>
            </a:lvl1pPr>
          </a:lstStyle>
          <a:p>
            <a:pPr>
              <a:defRPr/>
            </a:pPr>
            <a:endParaRPr lang="en-US" altLang="zh-CN"/>
          </a:p>
        </p:txBody>
      </p:sp>
      <p:sp>
        <p:nvSpPr>
          <p:cNvPr id="7" name="页脚占位符 4"/>
          <p:cNvSpPr>
            <a:spLocks noGrp="1"/>
          </p:cNvSpPr>
          <p:nvPr>
            <p:ph type="ftr" sz="quarter" idx="11"/>
          </p:nvPr>
        </p:nvSpPr>
        <p:spPr/>
        <p:txBody>
          <a:bodyPr/>
          <a:lstStyle>
            <a:lvl1pPr>
              <a:defRPr dirty="0"/>
            </a:lvl1pPr>
          </a:lstStyle>
          <a:p>
            <a:pPr>
              <a:defRPr/>
            </a:pPr>
            <a:endParaRPr lang="en-US" altLang="zh-CN"/>
          </a:p>
        </p:txBody>
      </p:sp>
      <p:sp>
        <p:nvSpPr>
          <p:cNvPr id="8" name="灯片编号占位符 5"/>
          <p:cNvSpPr>
            <a:spLocks noGrp="1"/>
          </p:cNvSpPr>
          <p:nvPr>
            <p:ph type="sldNum" sz="quarter" idx="12"/>
          </p:nvPr>
        </p:nvSpPr>
        <p:spPr/>
        <p:txBody>
          <a:bodyPr/>
          <a:lstStyle>
            <a:lvl1pPr>
              <a:defRPr/>
            </a:lvl1pPr>
          </a:lstStyle>
          <a:p>
            <a:pPr>
              <a:defRPr/>
            </a:pPr>
            <a:fld id="{6B0785D7-FCE6-4B3E-A3A6-33F6FCAED877}" type="slidenum">
              <a:rPr lang="en-US" altLang="zh-CN"/>
              <a:pPr>
                <a:defRPr/>
              </a:pPr>
              <a:t>‹#›</a:t>
            </a:fld>
            <a:endParaRPr lang="en-US" altLang="zh-CN"/>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4" name="Rectangle 463"/>
          <p:cNvSpPr txBox="1">
            <a:spLocks noChangeArrowheads="1"/>
          </p:cNvSpPr>
          <p:nvPr userDrawn="1"/>
        </p:nvSpPr>
        <p:spPr bwMode="auto">
          <a:xfrm>
            <a:off x="6273800" y="6480175"/>
            <a:ext cx="2895600" cy="241300"/>
          </a:xfrm>
          <a:prstGeom prst="rect">
            <a:avLst/>
          </a:prstGeom>
          <a:noFill/>
          <a:ln w="9525">
            <a:noFill/>
            <a:miter lim="800000"/>
            <a:headEnd/>
            <a:tailEnd/>
          </a:ln>
          <a:effectLst/>
        </p:spPr>
        <p:txBody>
          <a:bodyPr/>
          <a:lstStyle>
            <a:lvl1pPr>
              <a:defRPr sz="1200" b="0">
                <a:latin typeface="黑体" pitchFamily="49" charset="-122"/>
                <a:ea typeface="黑体" pitchFamily="49" charset="-122"/>
              </a:defRPr>
            </a:lvl1pPr>
          </a:lstStyle>
          <a:p>
            <a:pPr algn="ctr">
              <a:defRPr/>
            </a:pPr>
            <a:r>
              <a:rPr lang="zh-CN" altLang="en-US"/>
              <a:t>深圳市宝安区安全生产监督管理局制作</a:t>
            </a:r>
            <a:endParaRPr lang="en-US" altLang="zh-CN" dirty="0"/>
          </a:p>
        </p:txBody>
      </p:sp>
      <p:pic>
        <p:nvPicPr>
          <p:cNvPr id="5" name="图片 14" descr="hdImg_0f8764f9c7185ca3d0c9be8c8ecd992b.png"/>
          <p:cNvPicPr>
            <a:picLocks noChangeAspect="1"/>
          </p:cNvPicPr>
          <p:nvPr userDrawn="1"/>
        </p:nvPicPr>
        <p:blipFill>
          <a:blip r:embed="rId2" cstate="print"/>
          <a:srcRect/>
          <a:stretch>
            <a:fillRect/>
          </a:stretch>
        </p:blipFill>
        <p:spPr bwMode="auto">
          <a:xfrm>
            <a:off x="6162675" y="6510338"/>
            <a:ext cx="228600" cy="228600"/>
          </a:xfrm>
          <a:prstGeom prst="rect">
            <a:avLst/>
          </a:prstGeom>
          <a:noFill/>
          <a:ln w="9525">
            <a:noFill/>
            <a:miter lim="800000"/>
            <a:headEnd/>
            <a:tailEnd/>
          </a:ln>
        </p:spPr>
      </p:pic>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6" name="日期占位符 3"/>
          <p:cNvSpPr>
            <a:spLocks noGrp="1"/>
          </p:cNvSpPr>
          <p:nvPr>
            <p:ph type="dt" sz="half" idx="10"/>
          </p:nvPr>
        </p:nvSpPr>
        <p:spPr/>
        <p:txBody>
          <a:bodyPr/>
          <a:lstStyle>
            <a:lvl1pPr>
              <a:defRPr/>
            </a:lvl1pPr>
          </a:lstStyle>
          <a:p>
            <a:pPr>
              <a:defRPr/>
            </a:pPr>
            <a:endParaRPr lang="en-US" altLang="zh-CN"/>
          </a:p>
        </p:txBody>
      </p:sp>
      <p:sp>
        <p:nvSpPr>
          <p:cNvPr id="7" name="页脚占位符 4"/>
          <p:cNvSpPr>
            <a:spLocks noGrp="1"/>
          </p:cNvSpPr>
          <p:nvPr>
            <p:ph type="ftr" sz="quarter" idx="11"/>
          </p:nvPr>
        </p:nvSpPr>
        <p:spPr/>
        <p:txBody>
          <a:bodyPr/>
          <a:lstStyle>
            <a:lvl1pPr>
              <a:defRPr/>
            </a:lvl1pPr>
          </a:lstStyle>
          <a:p>
            <a:pPr>
              <a:defRPr/>
            </a:pPr>
            <a:endParaRPr lang="en-US" altLang="zh-CN"/>
          </a:p>
        </p:txBody>
      </p:sp>
      <p:sp>
        <p:nvSpPr>
          <p:cNvPr id="8" name="灯片编号占位符 5"/>
          <p:cNvSpPr>
            <a:spLocks noGrp="1"/>
          </p:cNvSpPr>
          <p:nvPr>
            <p:ph type="sldNum" sz="quarter" idx="12"/>
          </p:nvPr>
        </p:nvSpPr>
        <p:spPr/>
        <p:txBody>
          <a:bodyPr/>
          <a:lstStyle>
            <a:lvl1pPr>
              <a:defRPr/>
            </a:lvl1pPr>
          </a:lstStyle>
          <a:p>
            <a:pPr>
              <a:defRPr/>
            </a:pPr>
            <a:fld id="{E95149FB-F909-44A7-8F1C-CE2D2B17E873}" type="slidenum">
              <a:rPr lang="en-US" altLang="zh-CN"/>
              <a:pPr>
                <a:defRPr/>
              </a:pPr>
              <a:t>‹#›</a:t>
            </a:fld>
            <a:endParaRPr lang="en-US" altLang="zh-CN"/>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5" name="Rectangle 463"/>
          <p:cNvSpPr txBox="1">
            <a:spLocks noChangeArrowheads="1"/>
          </p:cNvSpPr>
          <p:nvPr userDrawn="1"/>
        </p:nvSpPr>
        <p:spPr bwMode="auto">
          <a:xfrm>
            <a:off x="6248400" y="6467475"/>
            <a:ext cx="2895600" cy="241300"/>
          </a:xfrm>
          <a:prstGeom prst="rect">
            <a:avLst/>
          </a:prstGeom>
          <a:noFill/>
          <a:ln w="9525">
            <a:noFill/>
            <a:miter lim="800000"/>
            <a:headEnd/>
            <a:tailEnd/>
          </a:ln>
          <a:effectLst/>
        </p:spPr>
        <p:txBody>
          <a:bodyPr/>
          <a:lstStyle>
            <a:lvl1pPr>
              <a:defRPr sz="1200" b="0">
                <a:latin typeface="黑体" pitchFamily="49" charset="-122"/>
                <a:ea typeface="黑体" pitchFamily="49" charset="-122"/>
              </a:defRPr>
            </a:lvl1pPr>
          </a:lstStyle>
          <a:p>
            <a:pPr algn="ctr">
              <a:defRPr/>
            </a:pPr>
            <a:r>
              <a:rPr lang="zh-CN" altLang="en-US"/>
              <a:t>深圳市宝安区安全生产监督管理局制作</a:t>
            </a:r>
            <a:endParaRPr lang="en-US" altLang="zh-CN" dirty="0"/>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1030288" y="1163638"/>
            <a:ext cx="3903662" cy="53609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5086350" y="1163638"/>
            <a:ext cx="3905250" cy="53609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日期占位符 4"/>
          <p:cNvSpPr>
            <a:spLocks noGrp="1"/>
          </p:cNvSpPr>
          <p:nvPr>
            <p:ph type="dt" sz="half" idx="10"/>
          </p:nvPr>
        </p:nvSpPr>
        <p:spPr/>
        <p:txBody>
          <a:bodyPr/>
          <a:lstStyle>
            <a:lvl1pPr>
              <a:defRPr/>
            </a:lvl1pPr>
          </a:lstStyle>
          <a:p>
            <a:pPr>
              <a:defRPr/>
            </a:pPr>
            <a:endParaRPr lang="en-US" altLang="zh-CN"/>
          </a:p>
        </p:txBody>
      </p:sp>
      <p:sp>
        <p:nvSpPr>
          <p:cNvPr id="7" name="页脚占位符 5"/>
          <p:cNvSpPr>
            <a:spLocks noGrp="1"/>
          </p:cNvSpPr>
          <p:nvPr>
            <p:ph type="ftr" sz="quarter" idx="11"/>
          </p:nvPr>
        </p:nvSpPr>
        <p:spPr/>
        <p:txBody>
          <a:bodyPr/>
          <a:lstStyle>
            <a:lvl1pPr>
              <a:defRPr/>
            </a:lvl1pPr>
          </a:lstStyle>
          <a:p>
            <a:pPr>
              <a:defRPr/>
            </a:pPr>
            <a:endParaRPr lang="en-US" altLang="zh-CN"/>
          </a:p>
        </p:txBody>
      </p:sp>
      <p:sp>
        <p:nvSpPr>
          <p:cNvPr id="8" name="灯片编号占位符 6"/>
          <p:cNvSpPr>
            <a:spLocks noGrp="1"/>
          </p:cNvSpPr>
          <p:nvPr>
            <p:ph type="sldNum" sz="quarter" idx="12"/>
          </p:nvPr>
        </p:nvSpPr>
        <p:spPr/>
        <p:txBody>
          <a:bodyPr/>
          <a:lstStyle>
            <a:lvl1pPr>
              <a:defRPr/>
            </a:lvl1pPr>
          </a:lstStyle>
          <a:p>
            <a:pPr>
              <a:defRPr/>
            </a:pPr>
            <a:fld id="{15A1C496-0AB7-4317-8AC7-D2F6C58E2033}" type="slidenum">
              <a:rPr lang="en-US" altLang="zh-CN"/>
              <a:pPr>
                <a:defRPr/>
              </a:pPr>
              <a:t>‹#›</a:t>
            </a:fld>
            <a:endParaRPr lang="en-US" altLang="zh-CN"/>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pPr>
              <a:defRPr/>
            </a:pPr>
            <a:endParaRPr lang="en-US" altLang="zh-CN"/>
          </a:p>
        </p:txBody>
      </p:sp>
      <p:sp>
        <p:nvSpPr>
          <p:cNvPr id="8" name="页脚占位符 7"/>
          <p:cNvSpPr>
            <a:spLocks noGrp="1"/>
          </p:cNvSpPr>
          <p:nvPr>
            <p:ph type="ftr" sz="quarter" idx="11"/>
          </p:nvPr>
        </p:nvSpPr>
        <p:spPr/>
        <p:txBody>
          <a:bodyPr/>
          <a:lstStyle>
            <a:lvl1pPr>
              <a:defRPr/>
            </a:lvl1pPr>
          </a:lstStyle>
          <a:p>
            <a:pPr>
              <a:defRPr/>
            </a:pPr>
            <a:endParaRPr lang="en-US" altLang="zh-CN"/>
          </a:p>
        </p:txBody>
      </p:sp>
      <p:sp>
        <p:nvSpPr>
          <p:cNvPr id="9" name="灯片编号占位符 8"/>
          <p:cNvSpPr>
            <a:spLocks noGrp="1"/>
          </p:cNvSpPr>
          <p:nvPr>
            <p:ph type="sldNum" sz="quarter" idx="12"/>
          </p:nvPr>
        </p:nvSpPr>
        <p:spPr/>
        <p:txBody>
          <a:bodyPr/>
          <a:lstStyle>
            <a:lvl1pPr>
              <a:defRPr/>
            </a:lvl1pPr>
          </a:lstStyle>
          <a:p>
            <a:pPr>
              <a:defRPr/>
            </a:pPr>
            <a:fld id="{E5F68102-48AF-4ABA-A211-258D328176CF}" type="slidenum">
              <a:rPr lang="en-US" altLang="zh-CN"/>
              <a:pPr>
                <a:defRPr/>
              </a:pPr>
              <a:t>‹#›</a:t>
            </a:fld>
            <a:endParaRPr lang="en-US" altLang="zh-CN"/>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pPr>
              <a:defRPr/>
            </a:pPr>
            <a:endParaRPr lang="en-US" altLang="zh-CN"/>
          </a:p>
        </p:txBody>
      </p:sp>
      <p:sp>
        <p:nvSpPr>
          <p:cNvPr id="4" name="页脚占位符 3"/>
          <p:cNvSpPr>
            <a:spLocks noGrp="1"/>
          </p:cNvSpPr>
          <p:nvPr>
            <p:ph type="ftr" sz="quarter" idx="11"/>
          </p:nvPr>
        </p:nvSpPr>
        <p:spPr/>
        <p:txBody>
          <a:bodyPr/>
          <a:lstStyle>
            <a:lvl1pPr>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vl1pPr>
          </a:lstStyle>
          <a:p>
            <a:pPr>
              <a:defRPr/>
            </a:pPr>
            <a:fld id="{F393226A-6EFB-4B7F-9E3C-D2D680FA0CD5}" type="slidenum">
              <a:rPr lang="en-US" altLang="zh-CN"/>
              <a:pPr>
                <a:defRPr/>
              </a:pPr>
              <a:t>‹#›</a:t>
            </a:fld>
            <a:endParaRPr lang="en-US" altLang="zh-CN"/>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ltLang="zh-CN"/>
          </a:p>
        </p:txBody>
      </p:sp>
      <p:sp>
        <p:nvSpPr>
          <p:cNvPr id="3" name="页脚占位符 2"/>
          <p:cNvSpPr>
            <a:spLocks noGrp="1"/>
          </p:cNvSpPr>
          <p:nvPr>
            <p:ph type="ftr" sz="quarter" idx="11"/>
          </p:nvPr>
        </p:nvSpPr>
        <p:spPr/>
        <p:txBody>
          <a:bodyPr/>
          <a:lstStyle>
            <a:lvl1pPr>
              <a:defRPr/>
            </a:lvl1pPr>
          </a:lstStyle>
          <a:p>
            <a:pPr>
              <a:defRPr/>
            </a:pPr>
            <a:endParaRPr lang="en-US" altLang="zh-CN"/>
          </a:p>
        </p:txBody>
      </p:sp>
      <p:sp>
        <p:nvSpPr>
          <p:cNvPr id="4" name="灯片编号占位符 3"/>
          <p:cNvSpPr>
            <a:spLocks noGrp="1"/>
          </p:cNvSpPr>
          <p:nvPr>
            <p:ph type="sldNum" sz="quarter" idx="12"/>
          </p:nvPr>
        </p:nvSpPr>
        <p:spPr/>
        <p:txBody>
          <a:bodyPr/>
          <a:lstStyle>
            <a:lvl1pPr>
              <a:defRPr/>
            </a:lvl1pPr>
          </a:lstStyle>
          <a:p>
            <a:pPr>
              <a:defRPr/>
            </a:pPr>
            <a:fld id="{3B3A2196-7B94-40E5-ABD1-8FD352C09252}" type="slidenum">
              <a:rPr lang="en-US" altLang="zh-CN"/>
              <a:pPr>
                <a:defRPr/>
              </a:pPr>
              <a:t>‹#›</a:t>
            </a:fld>
            <a:endParaRPr lang="en-US" altLang="zh-CN"/>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pPr>
              <a:defRPr/>
            </a:pPr>
            <a:endParaRPr lang="en-US" altLang="zh-CN"/>
          </a:p>
        </p:txBody>
      </p:sp>
      <p:sp>
        <p:nvSpPr>
          <p:cNvPr id="6" name="页脚占位符 5"/>
          <p:cNvSpPr>
            <a:spLocks noGrp="1"/>
          </p:cNvSpPr>
          <p:nvPr>
            <p:ph type="ftr" sz="quarter" idx="11"/>
          </p:nvPr>
        </p:nvSpPr>
        <p:spPr/>
        <p:txBody>
          <a:bodyPr/>
          <a:lstStyle>
            <a:lvl1pPr>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pPr>
              <a:defRPr/>
            </a:pPr>
            <a:fld id="{44B8587E-8D1C-4CC3-985B-B9459FAF7949}" type="slidenum">
              <a:rPr lang="en-US" altLang="zh-CN"/>
              <a:pPr>
                <a:defRPr/>
              </a:pPr>
              <a:t>‹#›</a:t>
            </a:fld>
            <a:endParaRPr lang="en-US" altLang="zh-CN"/>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pPr>
              <a:defRPr/>
            </a:pPr>
            <a:endParaRPr lang="en-US" altLang="zh-CN"/>
          </a:p>
        </p:txBody>
      </p:sp>
      <p:sp>
        <p:nvSpPr>
          <p:cNvPr id="6" name="页脚占位符 5"/>
          <p:cNvSpPr>
            <a:spLocks noGrp="1"/>
          </p:cNvSpPr>
          <p:nvPr>
            <p:ph type="ftr" sz="quarter" idx="11"/>
          </p:nvPr>
        </p:nvSpPr>
        <p:spPr/>
        <p:txBody>
          <a:bodyPr/>
          <a:lstStyle>
            <a:lvl1pPr>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pPr>
              <a:defRPr/>
            </a:pPr>
            <a:fld id="{3B972552-8E12-4775-8396-AC7110152076}" type="slidenum">
              <a:rPr lang="en-US" altLang="zh-CN"/>
              <a:pPr>
                <a:defRPr/>
              </a:pPr>
              <a:t>‹#›</a:t>
            </a:fld>
            <a:endParaRPr lang="en-US" altLang="zh-CN"/>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pPr>
              <a:defRPr/>
            </a:pPr>
            <a:endParaRPr lang="en-US" altLang="zh-CN"/>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744A5D4B-52D0-427F-8EF3-C5D5E75D5673}" type="slidenum">
              <a:rPr lang="en-US" altLang="zh-CN"/>
              <a:pPr>
                <a:defRPr/>
              </a:pPr>
              <a:t>‹#›</a:t>
            </a:fld>
            <a:endParaRPr lang="en-US" altLang="zh-CN"/>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18338" y="65088"/>
            <a:ext cx="1995487" cy="6459537"/>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1030288" y="65088"/>
            <a:ext cx="5835650" cy="6459537"/>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pPr>
              <a:defRPr/>
            </a:pPr>
            <a:endParaRPr lang="en-US" altLang="zh-CN"/>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E630F366-30BA-4FB7-A1A5-17689645F7D1}" type="slidenum">
              <a:rPr lang="en-US" altLang="zh-CN"/>
              <a:pPr>
                <a:defRPr/>
              </a:pPr>
              <a:t>‹#›</a:t>
            </a:fld>
            <a:endParaRPr lang="en-US" altLang="zh-CN"/>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标题和图表">
    <p:spTree>
      <p:nvGrpSpPr>
        <p:cNvPr id="1" name=""/>
        <p:cNvGrpSpPr/>
        <p:nvPr/>
      </p:nvGrpSpPr>
      <p:grpSpPr>
        <a:xfrm>
          <a:off x="0" y="0"/>
          <a:ext cx="0" cy="0"/>
          <a:chOff x="0" y="0"/>
          <a:chExt cx="0" cy="0"/>
        </a:xfrm>
      </p:grpSpPr>
      <p:sp>
        <p:nvSpPr>
          <p:cNvPr id="2" name="标题 1"/>
          <p:cNvSpPr>
            <a:spLocks noGrp="1"/>
          </p:cNvSpPr>
          <p:nvPr>
            <p:ph type="title"/>
          </p:nvPr>
        </p:nvSpPr>
        <p:spPr>
          <a:xfrm>
            <a:off x="1055688" y="65088"/>
            <a:ext cx="7958137" cy="1011237"/>
          </a:xfrm>
        </p:spPr>
        <p:txBody>
          <a:bodyPr/>
          <a:lstStyle/>
          <a:p>
            <a:r>
              <a:rPr lang="zh-CN" altLang="en-US"/>
              <a:t>单击此处编辑母版标题样式</a:t>
            </a:r>
          </a:p>
        </p:txBody>
      </p:sp>
      <p:sp>
        <p:nvSpPr>
          <p:cNvPr id="3" name="图表占位符 2"/>
          <p:cNvSpPr>
            <a:spLocks noGrp="1"/>
          </p:cNvSpPr>
          <p:nvPr>
            <p:ph type="chart" idx="1"/>
          </p:nvPr>
        </p:nvSpPr>
        <p:spPr>
          <a:xfrm>
            <a:off x="1030288" y="1163638"/>
            <a:ext cx="7961312" cy="5360987"/>
          </a:xfrm>
        </p:spPr>
        <p:txBody>
          <a:bodyPr/>
          <a:lstStyle/>
          <a:p>
            <a:pPr lvl="0"/>
            <a:r>
              <a:rPr lang="zh-CN" altLang="en-US" noProof="0"/>
              <a:t>单击图标添加图表</a:t>
            </a:r>
          </a:p>
        </p:txBody>
      </p:sp>
      <p:sp>
        <p:nvSpPr>
          <p:cNvPr id="4" name="日期占位符 3"/>
          <p:cNvSpPr>
            <a:spLocks noGrp="1"/>
          </p:cNvSpPr>
          <p:nvPr>
            <p:ph type="dt" sz="half" idx="10"/>
          </p:nvPr>
        </p:nvSpPr>
        <p:spPr/>
        <p:txBody>
          <a:bodyPr/>
          <a:lstStyle>
            <a:lvl1pPr>
              <a:defRPr/>
            </a:lvl1pPr>
          </a:lstStyle>
          <a:p>
            <a:pPr>
              <a:defRPr/>
            </a:pPr>
            <a:endParaRPr lang="en-US" altLang="zh-CN"/>
          </a:p>
        </p:txBody>
      </p:sp>
      <p:sp>
        <p:nvSpPr>
          <p:cNvPr id="5" name="页脚占位符 4"/>
          <p:cNvSpPr>
            <a:spLocks noGrp="1"/>
          </p:cNvSpPr>
          <p:nvPr>
            <p:ph type="ftr" sz="quarter" idx="11"/>
          </p:nvPr>
        </p:nvSpPr>
        <p:spPr>
          <a:xfrm>
            <a:off x="5838825" y="6616700"/>
            <a:ext cx="2895600" cy="241300"/>
          </a:xfrm>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6AD07885-3360-442D-AE3A-5194583D1D24}" type="slidenum">
              <a:rPr lang="en-US" altLang="zh-CN"/>
              <a:pPr>
                <a:defRPr/>
              </a:pPr>
              <a:t>‹#›</a:t>
            </a:fld>
            <a:endParaRPr lang="en-US" altLang="zh-CN"/>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1019" name="Line 491"/>
          <p:cNvSpPr>
            <a:spLocks noChangeShapeType="1"/>
          </p:cNvSpPr>
          <p:nvPr/>
        </p:nvSpPr>
        <p:spPr bwMode="auto">
          <a:xfrm>
            <a:off x="1101725" y="1000125"/>
            <a:ext cx="7834313" cy="0"/>
          </a:xfrm>
          <a:prstGeom prst="line">
            <a:avLst/>
          </a:prstGeom>
          <a:noFill/>
          <a:ln w="12700">
            <a:solidFill>
              <a:schemeClr val="hlink"/>
            </a:solidFill>
            <a:round/>
            <a:headEnd/>
            <a:tailEnd/>
          </a:ln>
          <a:effectLst/>
        </p:spPr>
        <p:txBody>
          <a:bodyPr wrap="none" anchor="ctr"/>
          <a:lstStyle/>
          <a:p>
            <a:pPr algn="ctr">
              <a:defRPr/>
            </a:pPr>
            <a:endParaRPr lang="zh-CN" altLang="en-US">
              <a:ea typeface="+mn-ea"/>
            </a:endParaRPr>
          </a:p>
        </p:txBody>
      </p:sp>
      <p:sp>
        <p:nvSpPr>
          <p:cNvPr id="151002" name="Rectangle 474"/>
          <p:cNvSpPr>
            <a:spLocks noChangeArrowheads="1"/>
          </p:cNvSpPr>
          <p:nvPr/>
        </p:nvSpPr>
        <p:spPr bwMode="gray">
          <a:xfrm>
            <a:off x="269875" y="-12700"/>
            <a:ext cx="284163" cy="6889750"/>
          </a:xfrm>
          <a:prstGeom prst="rect">
            <a:avLst/>
          </a:prstGeom>
          <a:solidFill>
            <a:schemeClr val="accent2">
              <a:alpha val="80000"/>
            </a:schemeClr>
          </a:solidFill>
          <a:ln w="28575" algn="ctr">
            <a:noFill/>
            <a:miter lim="800000"/>
            <a:headEnd/>
            <a:tailEnd/>
          </a:ln>
          <a:effectLst/>
        </p:spPr>
        <p:txBody>
          <a:bodyPr wrap="none" anchor="ctr"/>
          <a:lstStyle/>
          <a:p>
            <a:pPr algn="ctr"/>
            <a:endParaRPr lang="zh-CN" altLang="en-US"/>
          </a:p>
        </p:txBody>
      </p:sp>
      <p:sp>
        <p:nvSpPr>
          <p:cNvPr id="151003" name="Rectangle 475"/>
          <p:cNvSpPr>
            <a:spLocks noChangeArrowheads="1"/>
          </p:cNvSpPr>
          <p:nvPr/>
        </p:nvSpPr>
        <p:spPr bwMode="gray">
          <a:xfrm>
            <a:off x="-12700" y="0"/>
            <a:ext cx="330200" cy="6858000"/>
          </a:xfrm>
          <a:prstGeom prst="rect">
            <a:avLst/>
          </a:prstGeom>
          <a:gradFill rotWithShape="1">
            <a:gsLst>
              <a:gs pos="0">
                <a:schemeClr val="accent2">
                  <a:gamma/>
                  <a:shade val="28627"/>
                  <a:invGamma/>
                </a:schemeClr>
              </a:gs>
              <a:gs pos="100000">
                <a:schemeClr val="accent2"/>
              </a:gs>
            </a:gsLst>
            <a:lin ang="18900000" scaled="1"/>
          </a:gradFill>
          <a:ln w="28575" algn="ctr">
            <a:noFill/>
            <a:miter lim="800000"/>
            <a:headEnd/>
            <a:tailEnd/>
          </a:ln>
          <a:effectLst/>
        </p:spPr>
        <p:txBody>
          <a:bodyPr wrap="none" anchor="ctr"/>
          <a:lstStyle/>
          <a:p>
            <a:pPr algn="ctr"/>
            <a:endParaRPr lang="zh-CN" altLang="en-US"/>
          </a:p>
        </p:txBody>
      </p:sp>
      <p:sp>
        <p:nvSpPr>
          <p:cNvPr id="151005" name="Rectangle 477"/>
          <p:cNvSpPr>
            <a:spLocks noChangeArrowheads="1"/>
          </p:cNvSpPr>
          <p:nvPr/>
        </p:nvSpPr>
        <p:spPr bwMode="gray">
          <a:xfrm>
            <a:off x="749300" y="-14288"/>
            <a:ext cx="71438" cy="6872288"/>
          </a:xfrm>
          <a:prstGeom prst="rect">
            <a:avLst/>
          </a:prstGeom>
          <a:solidFill>
            <a:schemeClr val="accent2">
              <a:alpha val="20000"/>
            </a:schemeClr>
          </a:solidFill>
          <a:ln w="28575" algn="ctr">
            <a:noFill/>
            <a:miter lim="800000"/>
            <a:headEnd/>
            <a:tailEnd/>
          </a:ln>
          <a:effectLst/>
        </p:spPr>
        <p:txBody>
          <a:bodyPr wrap="none" anchor="ctr"/>
          <a:lstStyle/>
          <a:p>
            <a:pPr algn="ctr"/>
            <a:endParaRPr lang="zh-CN" altLang="en-US"/>
          </a:p>
        </p:txBody>
      </p:sp>
      <p:sp>
        <p:nvSpPr>
          <p:cNvPr id="151007" name="Rectangle 479"/>
          <p:cNvSpPr>
            <a:spLocks noChangeArrowheads="1"/>
          </p:cNvSpPr>
          <p:nvPr/>
        </p:nvSpPr>
        <p:spPr bwMode="gray">
          <a:xfrm>
            <a:off x="508000" y="0"/>
            <a:ext cx="168275" cy="6865938"/>
          </a:xfrm>
          <a:prstGeom prst="rect">
            <a:avLst/>
          </a:prstGeom>
          <a:solidFill>
            <a:schemeClr val="accent2">
              <a:alpha val="53999"/>
            </a:schemeClr>
          </a:solidFill>
          <a:ln w="28575" algn="ctr">
            <a:noFill/>
            <a:miter lim="800000"/>
            <a:headEnd/>
            <a:tailEnd/>
          </a:ln>
          <a:effectLst/>
        </p:spPr>
        <p:txBody>
          <a:bodyPr wrap="none" anchor="ctr"/>
          <a:lstStyle/>
          <a:p>
            <a:pPr algn="ctr"/>
            <a:endParaRPr lang="zh-CN" altLang="en-US"/>
          </a:p>
        </p:txBody>
      </p:sp>
      <p:sp>
        <p:nvSpPr>
          <p:cNvPr id="151009" name="Rectangle 481"/>
          <p:cNvSpPr>
            <a:spLocks noChangeArrowheads="1"/>
          </p:cNvSpPr>
          <p:nvPr/>
        </p:nvSpPr>
        <p:spPr bwMode="gray">
          <a:xfrm>
            <a:off x="661988" y="0"/>
            <a:ext cx="114300" cy="6872288"/>
          </a:xfrm>
          <a:prstGeom prst="rect">
            <a:avLst/>
          </a:prstGeom>
          <a:solidFill>
            <a:schemeClr val="accent2">
              <a:alpha val="37000"/>
            </a:schemeClr>
          </a:solidFill>
          <a:ln w="28575" algn="ctr">
            <a:noFill/>
            <a:miter lim="800000"/>
            <a:headEnd/>
            <a:tailEnd/>
          </a:ln>
          <a:effectLst/>
        </p:spPr>
        <p:txBody>
          <a:bodyPr wrap="none" anchor="ctr"/>
          <a:lstStyle/>
          <a:p>
            <a:pPr algn="ctr"/>
            <a:endParaRPr lang="zh-CN" altLang="en-US"/>
          </a:p>
        </p:txBody>
      </p:sp>
      <p:sp>
        <p:nvSpPr>
          <p:cNvPr id="1032" name="Rectangle 460"/>
          <p:cNvSpPr>
            <a:spLocks noGrp="1" noChangeArrowheads="1"/>
          </p:cNvSpPr>
          <p:nvPr>
            <p:ph type="title"/>
          </p:nvPr>
        </p:nvSpPr>
        <p:spPr bwMode="auto">
          <a:xfrm>
            <a:off x="1055688" y="65088"/>
            <a:ext cx="7958137" cy="10112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en-US" altLang="zh-CN"/>
          </a:p>
        </p:txBody>
      </p:sp>
      <p:sp>
        <p:nvSpPr>
          <p:cNvPr id="1033" name="Rectangle 461"/>
          <p:cNvSpPr>
            <a:spLocks noGrp="1" noChangeArrowheads="1"/>
          </p:cNvSpPr>
          <p:nvPr>
            <p:ph type="body" idx="1"/>
          </p:nvPr>
        </p:nvSpPr>
        <p:spPr bwMode="auto">
          <a:xfrm>
            <a:off x="1030288" y="1163638"/>
            <a:ext cx="7961312" cy="53609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50990" name="Rectangle 462"/>
          <p:cNvSpPr>
            <a:spLocks noGrp="1" noChangeArrowheads="1"/>
          </p:cNvSpPr>
          <p:nvPr>
            <p:ph type="dt" sz="half" idx="2"/>
          </p:nvPr>
        </p:nvSpPr>
        <p:spPr bwMode="auto">
          <a:xfrm>
            <a:off x="1077913" y="6616700"/>
            <a:ext cx="2133600" cy="241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ea typeface="宋体" charset="-122"/>
              </a:defRPr>
            </a:lvl1pPr>
          </a:lstStyle>
          <a:p>
            <a:pPr>
              <a:defRPr/>
            </a:pPr>
            <a:endParaRPr lang="en-US" altLang="zh-CN"/>
          </a:p>
        </p:txBody>
      </p:sp>
      <p:sp>
        <p:nvSpPr>
          <p:cNvPr id="150991" name="Rectangle 463"/>
          <p:cNvSpPr>
            <a:spLocks noGrp="1" noChangeArrowheads="1"/>
          </p:cNvSpPr>
          <p:nvPr>
            <p:ph type="ftr" sz="quarter" idx="3"/>
          </p:nvPr>
        </p:nvSpPr>
        <p:spPr bwMode="auto">
          <a:xfrm>
            <a:off x="6273800" y="6480175"/>
            <a:ext cx="2895600" cy="241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b="0" dirty="0" smtClean="0">
                <a:latin typeface="黑体" pitchFamily="49" charset="-122"/>
                <a:ea typeface="黑体" pitchFamily="49" charset="-122"/>
              </a:defRPr>
            </a:lvl1pPr>
          </a:lstStyle>
          <a:p>
            <a:pPr>
              <a:defRPr/>
            </a:pPr>
            <a:r>
              <a:rPr lang="zh-CN" altLang="en-US"/>
              <a:t>深圳市宝安区安全生产监督管理局制作</a:t>
            </a:r>
            <a:endParaRPr lang="en-US" altLang="zh-CN"/>
          </a:p>
        </p:txBody>
      </p:sp>
      <p:sp>
        <p:nvSpPr>
          <p:cNvPr id="150992" name="Rectangle 464"/>
          <p:cNvSpPr>
            <a:spLocks noGrp="1" noChangeArrowheads="1"/>
          </p:cNvSpPr>
          <p:nvPr>
            <p:ph type="sldNum" sz="quarter" idx="4"/>
          </p:nvPr>
        </p:nvSpPr>
        <p:spPr bwMode="auto">
          <a:xfrm>
            <a:off x="4187825" y="6616700"/>
            <a:ext cx="661988" cy="241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ea typeface="宋体" charset="-122"/>
              </a:defRPr>
            </a:lvl1pPr>
          </a:lstStyle>
          <a:p>
            <a:pPr>
              <a:defRPr/>
            </a:pPr>
            <a:fld id="{39EEF64B-7E0E-4A3A-9E85-32F52521B871}" type="slidenum">
              <a:rPr lang="en-US" altLang="zh-CN"/>
              <a:pPr>
                <a:defRPr/>
              </a:pPr>
              <a:t>‹#›</a:t>
            </a:fld>
            <a:endParaRPr lang="en-US" altLang="zh-CN"/>
          </a:p>
        </p:txBody>
      </p:sp>
      <p:pic>
        <p:nvPicPr>
          <p:cNvPr id="1037" name="图片 15" descr="hdImg_0f8764f9c7185ca3d0c9be8c8ecd992b.png"/>
          <p:cNvPicPr>
            <a:picLocks noChangeAspect="1"/>
          </p:cNvPicPr>
          <p:nvPr/>
        </p:nvPicPr>
        <p:blipFill>
          <a:blip r:embed="rId14" cstate="print"/>
          <a:srcRect/>
          <a:stretch>
            <a:fillRect/>
          </a:stretch>
        </p:blipFill>
        <p:spPr bwMode="auto">
          <a:xfrm>
            <a:off x="6162675" y="6510338"/>
            <a:ext cx="228600" cy="2286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ransition>
    <p:wipe dir="d"/>
  </p:transition>
  <p:txStyles>
    <p:titleStyle>
      <a:lvl1pPr algn="l" rtl="0" fontAlgn="base">
        <a:spcBef>
          <a:spcPct val="0"/>
        </a:spcBef>
        <a:spcAft>
          <a:spcPct val="0"/>
        </a:spcAft>
        <a:defRPr sz="4000" b="1">
          <a:solidFill>
            <a:schemeClr val="tx2"/>
          </a:solidFill>
          <a:latin typeface="+mj-lt"/>
          <a:ea typeface="+mj-ea"/>
          <a:cs typeface="+mj-cs"/>
        </a:defRPr>
      </a:lvl1pPr>
      <a:lvl2pPr algn="l" rtl="0" fontAlgn="base">
        <a:spcBef>
          <a:spcPct val="0"/>
        </a:spcBef>
        <a:spcAft>
          <a:spcPct val="0"/>
        </a:spcAft>
        <a:defRPr sz="4000" b="1">
          <a:solidFill>
            <a:schemeClr val="tx2"/>
          </a:solidFill>
          <a:latin typeface="Arial" charset="0"/>
        </a:defRPr>
      </a:lvl2pPr>
      <a:lvl3pPr algn="l" rtl="0" fontAlgn="base">
        <a:spcBef>
          <a:spcPct val="0"/>
        </a:spcBef>
        <a:spcAft>
          <a:spcPct val="0"/>
        </a:spcAft>
        <a:defRPr sz="4000" b="1">
          <a:solidFill>
            <a:schemeClr val="tx2"/>
          </a:solidFill>
          <a:latin typeface="Arial" charset="0"/>
        </a:defRPr>
      </a:lvl3pPr>
      <a:lvl4pPr algn="l" rtl="0" fontAlgn="base">
        <a:spcBef>
          <a:spcPct val="0"/>
        </a:spcBef>
        <a:spcAft>
          <a:spcPct val="0"/>
        </a:spcAft>
        <a:defRPr sz="4000" b="1">
          <a:solidFill>
            <a:schemeClr val="tx2"/>
          </a:solidFill>
          <a:latin typeface="Arial" charset="0"/>
        </a:defRPr>
      </a:lvl4pPr>
      <a:lvl5pPr algn="l" rtl="0" fontAlgn="base">
        <a:spcBef>
          <a:spcPct val="0"/>
        </a:spcBef>
        <a:spcAft>
          <a:spcPct val="0"/>
        </a:spcAft>
        <a:defRPr sz="4000" b="1">
          <a:solidFill>
            <a:schemeClr val="tx2"/>
          </a:solidFill>
          <a:latin typeface="Arial" charset="0"/>
        </a:defRPr>
      </a:lvl5pPr>
      <a:lvl6pPr marL="457200" algn="l" rtl="0" eaLnBrk="1" fontAlgn="base" hangingPunct="1">
        <a:spcBef>
          <a:spcPct val="0"/>
        </a:spcBef>
        <a:spcAft>
          <a:spcPct val="0"/>
        </a:spcAft>
        <a:defRPr sz="4000" b="1">
          <a:solidFill>
            <a:schemeClr val="tx2"/>
          </a:solidFill>
          <a:latin typeface="Arial" charset="0"/>
        </a:defRPr>
      </a:lvl6pPr>
      <a:lvl7pPr marL="914400" algn="l" rtl="0" eaLnBrk="1" fontAlgn="base" hangingPunct="1">
        <a:spcBef>
          <a:spcPct val="0"/>
        </a:spcBef>
        <a:spcAft>
          <a:spcPct val="0"/>
        </a:spcAft>
        <a:defRPr sz="4000" b="1">
          <a:solidFill>
            <a:schemeClr val="tx2"/>
          </a:solidFill>
          <a:latin typeface="Arial" charset="0"/>
        </a:defRPr>
      </a:lvl7pPr>
      <a:lvl8pPr marL="1371600" algn="l" rtl="0" eaLnBrk="1" fontAlgn="base" hangingPunct="1">
        <a:spcBef>
          <a:spcPct val="0"/>
        </a:spcBef>
        <a:spcAft>
          <a:spcPct val="0"/>
        </a:spcAft>
        <a:defRPr sz="4000" b="1">
          <a:solidFill>
            <a:schemeClr val="tx2"/>
          </a:solidFill>
          <a:latin typeface="Arial" charset="0"/>
        </a:defRPr>
      </a:lvl8pPr>
      <a:lvl9pPr marL="1828800" algn="l" rtl="0" eaLnBrk="1" fontAlgn="base" hangingPunct="1">
        <a:spcBef>
          <a:spcPct val="0"/>
        </a:spcBef>
        <a:spcAft>
          <a:spcPct val="0"/>
        </a:spcAft>
        <a:defRPr sz="4000" b="1">
          <a:solidFill>
            <a:schemeClr val="tx2"/>
          </a:solidFill>
          <a:latin typeface="Arial" charset="0"/>
        </a:defRPr>
      </a:lvl9pPr>
    </p:titleStyle>
    <p:bodyStyle>
      <a:lvl1pPr marL="342900" indent="-342900" algn="l" rtl="0" fontAlgn="base">
        <a:spcBef>
          <a:spcPct val="20000"/>
        </a:spcBef>
        <a:spcAft>
          <a:spcPct val="0"/>
        </a:spcAft>
        <a:buSzPct val="85000"/>
        <a:buFont typeface="Wingdings" pitchFamily="2" charset="2"/>
        <a:buChar char="£"/>
        <a:defRPr sz="3200" b="1">
          <a:solidFill>
            <a:schemeClr val="accent1"/>
          </a:solidFill>
          <a:latin typeface="+mn-lt"/>
          <a:ea typeface="+mn-ea"/>
          <a:cs typeface="+mn-cs"/>
        </a:defRPr>
      </a:lvl1pPr>
      <a:lvl2pPr marL="742950" indent="-285750" algn="l" rtl="0" fontAlgn="base">
        <a:spcBef>
          <a:spcPct val="20000"/>
        </a:spcBef>
        <a:spcAft>
          <a:spcPct val="0"/>
        </a:spcAft>
        <a:buClr>
          <a:schemeClr val="hlink"/>
        </a:buClr>
        <a:buSzPct val="105000"/>
        <a:buChar char="•"/>
        <a:defRPr sz="2800">
          <a:solidFill>
            <a:schemeClr val="tx2"/>
          </a:solidFill>
          <a:latin typeface="+mn-lt"/>
        </a:defRPr>
      </a:lvl2pPr>
      <a:lvl3pPr marL="1143000" indent="-228600" algn="l" rtl="0" fontAlgn="base">
        <a:spcBef>
          <a:spcPct val="20000"/>
        </a:spcBef>
        <a:spcAft>
          <a:spcPct val="0"/>
        </a:spcAft>
        <a:buClr>
          <a:schemeClr val="folHlink"/>
        </a:buClr>
        <a:buChar char="•"/>
        <a:defRPr sz="2400">
          <a:solidFill>
            <a:schemeClr val="tx2"/>
          </a:solidFill>
          <a:latin typeface="+mn-lt"/>
        </a:defRPr>
      </a:lvl3pPr>
      <a:lvl4pPr marL="1600200" indent="-228600" algn="l" rtl="0" fontAlgn="base">
        <a:spcBef>
          <a:spcPct val="20000"/>
        </a:spcBef>
        <a:spcAft>
          <a:spcPct val="0"/>
        </a:spcAft>
        <a:buClr>
          <a:schemeClr val="tx2"/>
        </a:buClr>
        <a:buSzPct val="85000"/>
        <a:buChar char="•"/>
        <a:defRPr sz="2000">
          <a:solidFill>
            <a:schemeClr val="tx2"/>
          </a:solidFill>
          <a:latin typeface="+mn-lt"/>
        </a:defRPr>
      </a:lvl4pPr>
      <a:lvl5pPr marL="2057400" indent="-228600" algn="l" rtl="0" fontAlgn="base">
        <a:spcBef>
          <a:spcPct val="20000"/>
        </a:spcBef>
        <a:spcAft>
          <a:spcPct val="0"/>
        </a:spcAft>
        <a:buClr>
          <a:schemeClr val="accent1"/>
        </a:buClr>
        <a:buSzPct val="85000"/>
        <a:buChar char="•"/>
        <a:defRPr sz="2000">
          <a:solidFill>
            <a:schemeClr val="tx2"/>
          </a:solidFill>
          <a:latin typeface="+mn-lt"/>
        </a:defRPr>
      </a:lvl5pPr>
      <a:lvl6pPr marL="2514600" indent="-228600" algn="l" rtl="0" eaLnBrk="1" fontAlgn="base" hangingPunct="1">
        <a:spcBef>
          <a:spcPct val="20000"/>
        </a:spcBef>
        <a:spcAft>
          <a:spcPct val="0"/>
        </a:spcAft>
        <a:buClr>
          <a:schemeClr val="accent1"/>
        </a:buClr>
        <a:buSzPct val="85000"/>
        <a:buChar char="•"/>
        <a:defRPr sz="2000">
          <a:solidFill>
            <a:schemeClr val="tx2"/>
          </a:solidFill>
          <a:latin typeface="+mn-lt"/>
        </a:defRPr>
      </a:lvl6pPr>
      <a:lvl7pPr marL="2971800" indent="-228600" algn="l" rtl="0" eaLnBrk="1" fontAlgn="base" hangingPunct="1">
        <a:spcBef>
          <a:spcPct val="20000"/>
        </a:spcBef>
        <a:spcAft>
          <a:spcPct val="0"/>
        </a:spcAft>
        <a:buClr>
          <a:schemeClr val="accent1"/>
        </a:buClr>
        <a:buSzPct val="85000"/>
        <a:buChar char="•"/>
        <a:defRPr sz="2000">
          <a:solidFill>
            <a:schemeClr val="tx2"/>
          </a:solidFill>
          <a:latin typeface="+mn-lt"/>
        </a:defRPr>
      </a:lvl7pPr>
      <a:lvl8pPr marL="3429000" indent="-228600" algn="l" rtl="0" eaLnBrk="1" fontAlgn="base" hangingPunct="1">
        <a:spcBef>
          <a:spcPct val="20000"/>
        </a:spcBef>
        <a:spcAft>
          <a:spcPct val="0"/>
        </a:spcAft>
        <a:buClr>
          <a:schemeClr val="accent1"/>
        </a:buClr>
        <a:buSzPct val="85000"/>
        <a:buChar char="•"/>
        <a:defRPr sz="2000">
          <a:solidFill>
            <a:schemeClr val="tx2"/>
          </a:solidFill>
          <a:latin typeface="+mn-lt"/>
        </a:defRPr>
      </a:lvl8pPr>
      <a:lvl9pPr marL="3886200" indent="-228600" algn="l" rtl="0" eaLnBrk="1" fontAlgn="base" hangingPunct="1">
        <a:spcBef>
          <a:spcPct val="20000"/>
        </a:spcBef>
        <a:spcAft>
          <a:spcPct val="0"/>
        </a:spcAft>
        <a:buClr>
          <a:schemeClr val="accent1"/>
        </a:buClr>
        <a:buSzPct val="85000"/>
        <a:buChar char="•"/>
        <a:defRPr sz="2000">
          <a:solidFill>
            <a:schemeClr val="tx2"/>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video" Target="file:///E:\FFOutput\7B7A3988~1.mp4" TargetMode="Externa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409" name="Rectangle 41"/>
          <p:cNvSpPr>
            <a:spLocks noGrp="1" noChangeArrowheads="1"/>
          </p:cNvSpPr>
          <p:nvPr>
            <p:ph type="ctrTitle"/>
          </p:nvPr>
        </p:nvSpPr>
        <p:spPr>
          <a:xfrm>
            <a:off x="1801812" y="1990133"/>
            <a:ext cx="5868988" cy="2150067"/>
          </a:xfrm>
          <a:effectLst>
            <a:outerShdw dist="17961" dir="2700000" algn="ctr" rotWithShape="0">
              <a:srgbClr val="F8F8F8">
                <a:alpha val="50000"/>
              </a:srgbClr>
            </a:outerShdw>
          </a:effectLst>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zh-CN" altLang="en-US" sz="4800" spc="50" dirty="0" smtClean="0">
                <a:ln w="11430"/>
                <a:solidFill>
                  <a:schemeClr val="accent1">
                    <a:lumMod val="75000"/>
                  </a:schemeClr>
                </a:solidFill>
                <a:effectLst>
                  <a:outerShdw blurRad="76200" dist="50800" dir="5400000" algn="tl" rotWithShape="0">
                    <a:srgbClr val="000000">
                      <a:alpha val="65000"/>
                    </a:srgbClr>
                  </a:outerShdw>
                </a:effectLst>
                <a:latin typeface="黑体" pitchFamily="49" charset="-122"/>
                <a:ea typeface="黑体" pitchFamily="49" charset="-122"/>
              </a:rPr>
              <a:t>木</a:t>
            </a:r>
            <a:r>
              <a:rPr lang="zh-CN" altLang="en-US" sz="4800" spc="50" dirty="0">
                <a:ln w="11430"/>
                <a:solidFill>
                  <a:schemeClr val="accent1">
                    <a:lumMod val="75000"/>
                  </a:schemeClr>
                </a:solidFill>
                <a:effectLst>
                  <a:outerShdw blurRad="76200" dist="50800" dir="5400000" algn="tl" rotWithShape="0">
                    <a:srgbClr val="000000">
                      <a:alpha val="65000"/>
                    </a:srgbClr>
                  </a:outerShdw>
                </a:effectLst>
                <a:latin typeface="黑体" pitchFamily="49" charset="-122"/>
                <a:ea typeface="黑体" pitchFamily="49" charset="-122"/>
              </a:rPr>
              <a:t>制品加工企业</a:t>
            </a:r>
            <a:r>
              <a:rPr lang="en-US" altLang="zh-CN" sz="4800" spc="50" dirty="0">
                <a:ln w="11430"/>
                <a:solidFill>
                  <a:schemeClr val="accent1">
                    <a:lumMod val="75000"/>
                  </a:schemeClr>
                </a:solidFill>
                <a:effectLst>
                  <a:outerShdw blurRad="76200" dist="50800" dir="5400000" algn="tl" rotWithShape="0">
                    <a:srgbClr val="000000">
                      <a:alpha val="65000"/>
                    </a:srgbClr>
                  </a:outerShdw>
                </a:effectLst>
                <a:latin typeface="黑体" pitchFamily="49" charset="-122"/>
                <a:ea typeface="黑体" pitchFamily="49" charset="-122"/>
              </a:rPr>
              <a:t/>
            </a:r>
            <a:br>
              <a:rPr lang="en-US" altLang="zh-CN" sz="4800" spc="50" dirty="0">
                <a:ln w="11430"/>
                <a:solidFill>
                  <a:schemeClr val="accent1">
                    <a:lumMod val="75000"/>
                  </a:schemeClr>
                </a:solidFill>
                <a:effectLst>
                  <a:outerShdw blurRad="76200" dist="50800" dir="5400000" algn="tl" rotWithShape="0">
                    <a:srgbClr val="000000">
                      <a:alpha val="65000"/>
                    </a:srgbClr>
                  </a:outerShdw>
                </a:effectLst>
                <a:latin typeface="黑体" pitchFamily="49" charset="-122"/>
                <a:ea typeface="黑体" pitchFamily="49" charset="-122"/>
              </a:rPr>
            </a:br>
            <a:r>
              <a:rPr lang="zh-CN" altLang="en-US" sz="4800" spc="50" dirty="0">
                <a:ln w="11430"/>
                <a:solidFill>
                  <a:schemeClr val="accent1">
                    <a:lumMod val="75000"/>
                  </a:schemeClr>
                </a:solidFill>
                <a:effectLst>
                  <a:outerShdw blurRad="76200" dist="50800" dir="5400000" algn="tl" rotWithShape="0">
                    <a:srgbClr val="000000">
                      <a:alpha val="65000"/>
                    </a:srgbClr>
                  </a:outerShdw>
                </a:effectLst>
                <a:latin typeface="黑体" pitchFamily="49" charset="-122"/>
                <a:ea typeface="黑体" pitchFamily="49" charset="-122"/>
              </a:rPr>
              <a:t>安全管理与技术措施</a:t>
            </a:r>
            <a:endParaRPr lang="en-US" altLang="zh-CN" sz="4800" spc="50" dirty="0">
              <a:ln w="11430"/>
              <a:solidFill>
                <a:schemeClr val="accent1">
                  <a:lumMod val="75000"/>
                </a:schemeClr>
              </a:solidFill>
              <a:effectLst>
                <a:outerShdw blurRad="76200" dist="50800" dir="5400000" algn="tl" rotWithShape="0">
                  <a:srgbClr val="000000">
                    <a:alpha val="65000"/>
                  </a:srgbClr>
                </a:outerShdw>
              </a:effectLst>
              <a:latin typeface="黑体" pitchFamily="49" charset="-122"/>
              <a:ea typeface="黑体" pitchFamily="49"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42409"/>
                                        </p:tgtEl>
                                        <p:attrNameLst>
                                          <p:attrName>style.visibility</p:attrName>
                                        </p:attrNameLst>
                                      </p:cBhvr>
                                      <p:to>
                                        <p:strVal val="visible"/>
                                      </p:to>
                                    </p:set>
                                    <p:anim calcmode="lin" valueType="num">
                                      <p:cBhvr>
                                        <p:cTn id="7" dur="500" fill="hold"/>
                                        <p:tgtEl>
                                          <p:spTgt spid="442409"/>
                                        </p:tgtEl>
                                        <p:attrNameLst>
                                          <p:attrName>ppt_w</p:attrName>
                                        </p:attrNameLst>
                                      </p:cBhvr>
                                      <p:tavLst>
                                        <p:tav tm="0">
                                          <p:val>
                                            <p:fltVal val="0"/>
                                          </p:val>
                                        </p:tav>
                                        <p:tav tm="100000">
                                          <p:val>
                                            <p:strVal val="#ppt_w"/>
                                          </p:val>
                                        </p:tav>
                                      </p:tavLst>
                                    </p:anim>
                                    <p:anim calcmode="lin" valueType="num">
                                      <p:cBhvr>
                                        <p:cTn id="8" dur="500" fill="hold"/>
                                        <p:tgtEl>
                                          <p:spTgt spid="442409"/>
                                        </p:tgtEl>
                                        <p:attrNameLst>
                                          <p:attrName>ppt_h</p:attrName>
                                        </p:attrNameLst>
                                      </p:cBhvr>
                                      <p:tavLst>
                                        <p:tav tm="0">
                                          <p:val>
                                            <p:fltVal val="0"/>
                                          </p:val>
                                        </p:tav>
                                        <p:tav tm="100000">
                                          <p:val>
                                            <p:strVal val="#ppt_h"/>
                                          </p:val>
                                        </p:tav>
                                      </p:tavLst>
                                    </p:anim>
                                    <p:animEffect transition="in" filter="fade">
                                      <p:cBhvr>
                                        <p:cTn id="9" dur="500"/>
                                        <p:tgtEl>
                                          <p:spTgt spid="442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21" name="Rectangle 9"/>
          <p:cNvSpPr>
            <a:spLocks noGrp="1" noChangeArrowheads="1"/>
          </p:cNvSpPr>
          <p:nvPr>
            <p:ph type="title"/>
          </p:nvPr>
        </p:nvSpPr>
        <p:spPr>
          <a:xfrm>
            <a:off x="1066977" y="76377"/>
            <a:ext cx="7958137" cy="1011237"/>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zh-CN" altLang="en-US" sz="32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目录</a:t>
            </a:r>
            <a:endParaRPr lang="en-US" altLang="zh-CN" sz="32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74148" name="Line 36"/>
          <p:cNvSpPr>
            <a:spLocks noChangeShapeType="1"/>
          </p:cNvSpPr>
          <p:nvPr/>
        </p:nvSpPr>
        <p:spPr bwMode="auto">
          <a:xfrm flipV="1">
            <a:off x="3389313" y="3097213"/>
            <a:ext cx="608012" cy="0"/>
          </a:xfrm>
          <a:prstGeom prst="line">
            <a:avLst/>
          </a:prstGeom>
          <a:noFill/>
          <a:ln w="12700">
            <a:solidFill>
              <a:schemeClr val="tx1"/>
            </a:solidFill>
            <a:round/>
            <a:headEnd/>
            <a:tailEnd/>
          </a:ln>
        </p:spPr>
        <p:txBody>
          <a:bodyPr/>
          <a:lstStyle/>
          <a:p>
            <a:endParaRPr lang="zh-CN" altLang="en-US"/>
          </a:p>
        </p:txBody>
      </p:sp>
      <p:sp>
        <p:nvSpPr>
          <p:cNvPr id="474149" name="Line 37"/>
          <p:cNvSpPr>
            <a:spLocks noChangeShapeType="1"/>
          </p:cNvSpPr>
          <p:nvPr/>
        </p:nvSpPr>
        <p:spPr bwMode="auto">
          <a:xfrm>
            <a:off x="3455988" y="3773488"/>
            <a:ext cx="541337" cy="0"/>
          </a:xfrm>
          <a:prstGeom prst="line">
            <a:avLst/>
          </a:prstGeom>
          <a:noFill/>
          <a:ln w="12700">
            <a:solidFill>
              <a:schemeClr val="tx1"/>
            </a:solidFill>
            <a:round/>
            <a:headEnd/>
            <a:tailEnd/>
          </a:ln>
        </p:spPr>
        <p:txBody>
          <a:bodyPr/>
          <a:lstStyle/>
          <a:p>
            <a:endParaRPr lang="zh-CN" altLang="en-US"/>
          </a:p>
        </p:txBody>
      </p:sp>
      <p:sp>
        <p:nvSpPr>
          <p:cNvPr id="474150" name="Line 38"/>
          <p:cNvSpPr>
            <a:spLocks noChangeShapeType="1"/>
          </p:cNvSpPr>
          <p:nvPr/>
        </p:nvSpPr>
        <p:spPr bwMode="auto">
          <a:xfrm flipV="1">
            <a:off x="3389313" y="4381500"/>
            <a:ext cx="608012" cy="0"/>
          </a:xfrm>
          <a:prstGeom prst="line">
            <a:avLst/>
          </a:prstGeom>
          <a:noFill/>
          <a:ln w="12700">
            <a:solidFill>
              <a:schemeClr val="tx1"/>
            </a:solidFill>
            <a:round/>
            <a:headEnd/>
            <a:tailEnd/>
          </a:ln>
        </p:spPr>
        <p:txBody>
          <a:bodyPr/>
          <a:lstStyle/>
          <a:p>
            <a:endParaRPr lang="zh-CN" altLang="en-US"/>
          </a:p>
        </p:txBody>
      </p:sp>
      <p:grpSp>
        <p:nvGrpSpPr>
          <p:cNvPr id="2" name="Group 39"/>
          <p:cNvGrpSpPr>
            <a:grpSpLocks/>
          </p:cNvGrpSpPr>
          <p:nvPr/>
        </p:nvGrpSpPr>
        <p:grpSpPr bwMode="auto">
          <a:xfrm>
            <a:off x="3117850" y="2420938"/>
            <a:ext cx="879475" cy="338137"/>
            <a:chOff x="1492" y="1538"/>
            <a:chExt cx="624" cy="240"/>
          </a:xfrm>
        </p:grpSpPr>
        <p:sp>
          <p:nvSpPr>
            <p:cNvPr id="15396" name="Line 40"/>
            <p:cNvSpPr>
              <a:spLocks noChangeShapeType="1"/>
            </p:cNvSpPr>
            <p:nvPr/>
          </p:nvSpPr>
          <p:spPr bwMode="auto">
            <a:xfrm>
              <a:off x="1732" y="1538"/>
              <a:ext cx="384" cy="0"/>
            </a:xfrm>
            <a:prstGeom prst="line">
              <a:avLst/>
            </a:prstGeom>
            <a:noFill/>
            <a:ln w="12700">
              <a:solidFill>
                <a:schemeClr val="tx1"/>
              </a:solidFill>
              <a:round/>
              <a:headEnd/>
              <a:tailEnd/>
            </a:ln>
          </p:spPr>
          <p:txBody>
            <a:bodyPr/>
            <a:lstStyle/>
            <a:p>
              <a:endParaRPr lang="zh-CN" altLang="en-US"/>
            </a:p>
          </p:txBody>
        </p:sp>
        <p:sp>
          <p:nvSpPr>
            <p:cNvPr id="15397" name="Line 41"/>
            <p:cNvSpPr>
              <a:spLocks noChangeShapeType="1"/>
            </p:cNvSpPr>
            <p:nvPr/>
          </p:nvSpPr>
          <p:spPr bwMode="auto">
            <a:xfrm flipV="1">
              <a:off x="1492" y="1538"/>
              <a:ext cx="240" cy="240"/>
            </a:xfrm>
            <a:prstGeom prst="line">
              <a:avLst/>
            </a:prstGeom>
            <a:noFill/>
            <a:ln w="12700">
              <a:solidFill>
                <a:schemeClr val="tx1"/>
              </a:solidFill>
              <a:round/>
              <a:headEnd/>
              <a:tailEnd/>
            </a:ln>
          </p:spPr>
          <p:txBody>
            <a:bodyPr/>
            <a:lstStyle/>
            <a:p>
              <a:endParaRPr lang="zh-CN" altLang="en-US"/>
            </a:p>
          </p:txBody>
        </p:sp>
      </p:grpSp>
      <p:grpSp>
        <p:nvGrpSpPr>
          <p:cNvPr id="3" name="Group 42"/>
          <p:cNvGrpSpPr>
            <a:grpSpLocks/>
          </p:cNvGrpSpPr>
          <p:nvPr/>
        </p:nvGrpSpPr>
        <p:grpSpPr bwMode="auto">
          <a:xfrm>
            <a:off x="3051175" y="4787900"/>
            <a:ext cx="946150" cy="269875"/>
            <a:chOff x="1444" y="3218"/>
            <a:chExt cx="672" cy="192"/>
          </a:xfrm>
        </p:grpSpPr>
        <p:sp>
          <p:nvSpPr>
            <p:cNvPr id="15394" name="Line 43"/>
            <p:cNvSpPr>
              <a:spLocks noChangeShapeType="1"/>
            </p:cNvSpPr>
            <p:nvPr/>
          </p:nvSpPr>
          <p:spPr bwMode="auto">
            <a:xfrm>
              <a:off x="1732" y="3410"/>
              <a:ext cx="384" cy="0"/>
            </a:xfrm>
            <a:prstGeom prst="line">
              <a:avLst/>
            </a:prstGeom>
            <a:noFill/>
            <a:ln w="12700">
              <a:solidFill>
                <a:schemeClr val="tx1"/>
              </a:solidFill>
              <a:round/>
              <a:headEnd/>
              <a:tailEnd/>
            </a:ln>
          </p:spPr>
          <p:txBody>
            <a:bodyPr/>
            <a:lstStyle/>
            <a:p>
              <a:endParaRPr lang="zh-CN" altLang="en-US"/>
            </a:p>
          </p:txBody>
        </p:sp>
        <p:sp>
          <p:nvSpPr>
            <p:cNvPr id="15395" name="Line 44"/>
            <p:cNvSpPr>
              <a:spLocks noChangeShapeType="1"/>
            </p:cNvSpPr>
            <p:nvPr/>
          </p:nvSpPr>
          <p:spPr bwMode="auto">
            <a:xfrm>
              <a:off x="1444" y="3218"/>
              <a:ext cx="288" cy="192"/>
            </a:xfrm>
            <a:prstGeom prst="line">
              <a:avLst/>
            </a:prstGeom>
            <a:noFill/>
            <a:ln w="12700">
              <a:solidFill>
                <a:schemeClr val="tx1"/>
              </a:solidFill>
              <a:round/>
              <a:headEnd/>
              <a:tailEnd/>
            </a:ln>
          </p:spPr>
          <p:txBody>
            <a:bodyPr/>
            <a:lstStyle/>
            <a:p>
              <a:endParaRPr lang="zh-CN" altLang="en-US"/>
            </a:p>
          </p:txBody>
        </p:sp>
      </p:grpSp>
      <p:sp>
        <p:nvSpPr>
          <p:cNvPr id="474157" name="AutoShape 45"/>
          <p:cNvSpPr>
            <a:spLocks noChangeArrowheads="1"/>
          </p:cNvSpPr>
          <p:nvPr/>
        </p:nvSpPr>
        <p:spPr bwMode="gray">
          <a:xfrm>
            <a:off x="3992563" y="2217738"/>
            <a:ext cx="4532312" cy="433387"/>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p>
            <a:pPr algn="ctr"/>
            <a:endParaRPr lang="zh-CN" altLang="en-US"/>
          </a:p>
        </p:txBody>
      </p:sp>
      <p:sp>
        <p:nvSpPr>
          <p:cNvPr id="474158" name="Rectangle 46"/>
          <p:cNvSpPr>
            <a:spLocks noChangeArrowheads="1"/>
          </p:cNvSpPr>
          <p:nvPr/>
        </p:nvSpPr>
        <p:spPr bwMode="auto">
          <a:xfrm>
            <a:off x="4497388" y="2260600"/>
            <a:ext cx="3648075" cy="369888"/>
          </a:xfrm>
          <a:prstGeom prst="rect">
            <a:avLst/>
          </a:prstGeom>
          <a:noFill/>
          <a:ln w="9525">
            <a:noFill/>
            <a:miter lim="800000"/>
            <a:headEnd/>
            <a:tailEnd/>
          </a:ln>
        </p:spPr>
        <p:txBody>
          <a:bodyPr wrap="none">
            <a:spAutoFit/>
          </a:bodyPr>
          <a:lstStyle/>
          <a:p>
            <a:pPr eaLnBrk="0" hangingPunct="0"/>
            <a:r>
              <a:rPr lang="en-US" altLang="zh-CN" b="0">
                <a:solidFill>
                  <a:srgbClr val="000000"/>
                </a:solidFill>
                <a:latin typeface="黑体" pitchFamily="49" charset="-122"/>
                <a:ea typeface="黑体" pitchFamily="49" charset="-122"/>
              </a:rPr>
              <a:t>1 </a:t>
            </a:r>
            <a:r>
              <a:rPr lang="zh-CN" altLang="en-US" b="0">
                <a:solidFill>
                  <a:srgbClr val="000000"/>
                </a:solidFill>
                <a:latin typeface="黑体" pitchFamily="49" charset="-122"/>
                <a:ea typeface="黑体" pitchFamily="49" charset="-122"/>
              </a:rPr>
              <a:t>木制品加工危险特性及管理要求</a:t>
            </a:r>
            <a:endParaRPr lang="en-US" altLang="zh-CN" b="0">
              <a:solidFill>
                <a:srgbClr val="000000"/>
              </a:solidFill>
              <a:latin typeface="黑体" pitchFamily="49" charset="-122"/>
              <a:ea typeface="黑体" pitchFamily="49" charset="-122"/>
            </a:endParaRPr>
          </a:p>
        </p:txBody>
      </p:sp>
      <p:sp>
        <p:nvSpPr>
          <p:cNvPr id="474159" name="AutoShape 47"/>
          <p:cNvSpPr>
            <a:spLocks noChangeArrowheads="1"/>
          </p:cNvSpPr>
          <p:nvPr/>
        </p:nvSpPr>
        <p:spPr bwMode="gray">
          <a:xfrm>
            <a:off x="3992563" y="2882900"/>
            <a:ext cx="4532312" cy="433388"/>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p>
            <a:pPr algn="ctr"/>
            <a:endParaRPr lang="zh-CN" altLang="en-US"/>
          </a:p>
        </p:txBody>
      </p:sp>
      <p:sp>
        <p:nvSpPr>
          <p:cNvPr id="474160" name="Rectangle 48"/>
          <p:cNvSpPr>
            <a:spLocks noChangeArrowheads="1"/>
          </p:cNvSpPr>
          <p:nvPr/>
        </p:nvSpPr>
        <p:spPr bwMode="auto">
          <a:xfrm>
            <a:off x="4497388" y="2925763"/>
            <a:ext cx="2493962" cy="369887"/>
          </a:xfrm>
          <a:prstGeom prst="rect">
            <a:avLst/>
          </a:prstGeom>
          <a:noFill/>
          <a:ln w="9525">
            <a:noFill/>
            <a:miter lim="800000"/>
            <a:headEnd/>
            <a:tailEnd/>
          </a:ln>
        </p:spPr>
        <p:txBody>
          <a:bodyPr wrap="none">
            <a:spAutoFit/>
          </a:bodyPr>
          <a:lstStyle/>
          <a:p>
            <a:pPr eaLnBrk="0" hangingPunct="0"/>
            <a:r>
              <a:rPr lang="en-US" altLang="zh-CN" b="0">
                <a:solidFill>
                  <a:srgbClr val="000000"/>
                </a:solidFill>
                <a:latin typeface="黑体" pitchFamily="49" charset="-122"/>
                <a:ea typeface="黑体" pitchFamily="49" charset="-122"/>
              </a:rPr>
              <a:t>2 </a:t>
            </a:r>
            <a:r>
              <a:rPr lang="zh-CN" altLang="en-US" b="0">
                <a:solidFill>
                  <a:srgbClr val="000000"/>
                </a:solidFill>
                <a:latin typeface="黑体" pitchFamily="49" charset="-122"/>
                <a:ea typeface="黑体" pitchFamily="49" charset="-122"/>
              </a:rPr>
              <a:t>设备和机械安全管理</a:t>
            </a:r>
            <a:endParaRPr lang="en-US" altLang="zh-CN" b="0">
              <a:solidFill>
                <a:srgbClr val="000000"/>
              </a:solidFill>
              <a:latin typeface="黑体" pitchFamily="49" charset="-122"/>
              <a:ea typeface="黑体" pitchFamily="49" charset="-122"/>
            </a:endParaRPr>
          </a:p>
        </p:txBody>
      </p:sp>
      <p:sp>
        <p:nvSpPr>
          <p:cNvPr id="474161" name="AutoShape 49"/>
          <p:cNvSpPr>
            <a:spLocks noChangeArrowheads="1"/>
          </p:cNvSpPr>
          <p:nvPr/>
        </p:nvSpPr>
        <p:spPr bwMode="gray">
          <a:xfrm>
            <a:off x="3989388" y="3541713"/>
            <a:ext cx="4532312" cy="434975"/>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p>
            <a:pPr algn="ctr"/>
            <a:endParaRPr lang="zh-CN" altLang="en-US"/>
          </a:p>
        </p:txBody>
      </p:sp>
      <p:sp>
        <p:nvSpPr>
          <p:cNvPr id="474162" name="Rectangle 50"/>
          <p:cNvSpPr>
            <a:spLocks noChangeArrowheads="1"/>
          </p:cNvSpPr>
          <p:nvPr/>
        </p:nvSpPr>
        <p:spPr bwMode="auto">
          <a:xfrm>
            <a:off x="4494213" y="3584575"/>
            <a:ext cx="1801812" cy="369888"/>
          </a:xfrm>
          <a:prstGeom prst="rect">
            <a:avLst/>
          </a:prstGeom>
          <a:noFill/>
          <a:ln w="9525">
            <a:noFill/>
            <a:miter lim="800000"/>
            <a:headEnd/>
            <a:tailEnd/>
          </a:ln>
        </p:spPr>
        <p:txBody>
          <a:bodyPr wrap="none">
            <a:spAutoFit/>
          </a:bodyPr>
          <a:lstStyle/>
          <a:p>
            <a:pPr eaLnBrk="0" hangingPunct="0"/>
            <a:r>
              <a:rPr lang="en-US" altLang="zh-CN" b="0">
                <a:solidFill>
                  <a:srgbClr val="000000"/>
                </a:solidFill>
                <a:latin typeface="黑体" pitchFamily="49" charset="-122"/>
                <a:ea typeface="黑体" pitchFamily="49" charset="-122"/>
              </a:rPr>
              <a:t>3 </a:t>
            </a:r>
            <a:r>
              <a:rPr lang="zh-CN" altLang="en-US" b="0">
                <a:solidFill>
                  <a:srgbClr val="000000"/>
                </a:solidFill>
                <a:latin typeface="黑体" pitchFamily="49" charset="-122"/>
                <a:ea typeface="黑体" pitchFamily="49" charset="-122"/>
              </a:rPr>
              <a:t>用电安全管理</a:t>
            </a:r>
            <a:endParaRPr lang="en-US" altLang="zh-CN" b="0">
              <a:solidFill>
                <a:srgbClr val="000000"/>
              </a:solidFill>
              <a:latin typeface="黑体" pitchFamily="49" charset="-122"/>
              <a:ea typeface="黑体" pitchFamily="49" charset="-122"/>
            </a:endParaRPr>
          </a:p>
        </p:txBody>
      </p:sp>
      <p:sp>
        <p:nvSpPr>
          <p:cNvPr id="474163" name="Oval 51"/>
          <p:cNvSpPr>
            <a:spLocks noChangeArrowheads="1"/>
          </p:cNvSpPr>
          <p:nvPr/>
        </p:nvSpPr>
        <p:spPr bwMode="gray">
          <a:xfrm>
            <a:off x="3913188" y="2322513"/>
            <a:ext cx="203200" cy="201612"/>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endParaRPr lang="zh-CN" altLang="en-US"/>
          </a:p>
        </p:txBody>
      </p:sp>
      <p:sp>
        <p:nvSpPr>
          <p:cNvPr id="474164" name="Oval 52"/>
          <p:cNvSpPr>
            <a:spLocks noChangeArrowheads="1"/>
          </p:cNvSpPr>
          <p:nvPr/>
        </p:nvSpPr>
        <p:spPr bwMode="gray">
          <a:xfrm>
            <a:off x="3924300" y="3000375"/>
            <a:ext cx="203200" cy="203200"/>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endParaRPr lang="zh-CN" altLang="en-US"/>
          </a:p>
        </p:txBody>
      </p:sp>
      <p:sp>
        <p:nvSpPr>
          <p:cNvPr id="474165" name="Oval 53"/>
          <p:cNvSpPr>
            <a:spLocks noChangeArrowheads="1"/>
          </p:cNvSpPr>
          <p:nvPr/>
        </p:nvSpPr>
        <p:spPr bwMode="gray">
          <a:xfrm>
            <a:off x="3924300" y="3671888"/>
            <a:ext cx="203200" cy="203200"/>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endParaRPr lang="zh-CN" altLang="en-US"/>
          </a:p>
        </p:txBody>
      </p:sp>
      <p:sp>
        <p:nvSpPr>
          <p:cNvPr id="474166" name="AutoShape 54"/>
          <p:cNvSpPr>
            <a:spLocks noChangeArrowheads="1"/>
          </p:cNvSpPr>
          <p:nvPr/>
        </p:nvSpPr>
        <p:spPr bwMode="gray">
          <a:xfrm>
            <a:off x="3992563" y="4191000"/>
            <a:ext cx="4532312" cy="434975"/>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p>
            <a:pPr algn="ctr"/>
            <a:endParaRPr lang="zh-CN" altLang="en-US"/>
          </a:p>
        </p:txBody>
      </p:sp>
      <p:sp>
        <p:nvSpPr>
          <p:cNvPr id="474167" name="Rectangle 55"/>
          <p:cNvSpPr>
            <a:spLocks noChangeArrowheads="1"/>
          </p:cNvSpPr>
          <p:nvPr/>
        </p:nvSpPr>
        <p:spPr bwMode="auto">
          <a:xfrm>
            <a:off x="4497388" y="4233863"/>
            <a:ext cx="3186112" cy="369887"/>
          </a:xfrm>
          <a:prstGeom prst="rect">
            <a:avLst/>
          </a:prstGeom>
          <a:noFill/>
          <a:ln w="9525">
            <a:noFill/>
            <a:miter lim="800000"/>
            <a:headEnd/>
            <a:tailEnd/>
          </a:ln>
        </p:spPr>
        <p:txBody>
          <a:bodyPr wrap="none">
            <a:spAutoFit/>
          </a:bodyPr>
          <a:lstStyle/>
          <a:p>
            <a:pPr eaLnBrk="0" hangingPunct="0"/>
            <a:r>
              <a:rPr lang="en-US" altLang="zh-CN" b="0">
                <a:solidFill>
                  <a:srgbClr val="000000"/>
                </a:solidFill>
                <a:latin typeface="黑体" pitchFamily="49" charset="-122"/>
                <a:ea typeface="黑体" pitchFamily="49" charset="-122"/>
              </a:rPr>
              <a:t>4 </a:t>
            </a:r>
            <a:r>
              <a:rPr lang="zh-CN" altLang="en-US" b="0">
                <a:solidFill>
                  <a:srgbClr val="000000"/>
                </a:solidFill>
                <a:latin typeface="黑体" pitchFamily="49" charset="-122"/>
                <a:ea typeface="黑体" pitchFamily="49" charset="-122"/>
              </a:rPr>
              <a:t>喷涂与危险化学品安全管理</a:t>
            </a:r>
            <a:endParaRPr lang="en-US" altLang="zh-CN" b="0">
              <a:solidFill>
                <a:srgbClr val="000000"/>
              </a:solidFill>
              <a:latin typeface="黑体" pitchFamily="49" charset="-122"/>
              <a:ea typeface="黑体" pitchFamily="49" charset="-122"/>
            </a:endParaRPr>
          </a:p>
        </p:txBody>
      </p:sp>
      <p:sp>
        <p:nvSpPr>
          <p:cNvPr id="474168" name="Oval 56"/>
          <p:cNvSpPr>
            <a:spLocks noChangeArrowheads="1"/>
          </p:cNvSpPr>
          <p:nvPr/>
        </p:nvSpPr>
        <p:spPr bwMode="gray">
          <a:xfrm>
            <a:off x="3913188" y="4314825"/>
            <a:ext cx="203200" cy="203200"/>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endParaRPr lang="zh-CN" altLang="en-US"/>
          </a:p>
        </p:txBody>
      </p:sp>
      <p:sp>
        <p:nvSpPr>
          <p:cNvPr id="474169" name="AutoShape 57"/>
          <p:cNvSpPr>
            <a:spLocks noChangeArrowheads="1"/>
          </p:cNvSpPr>
          <p:nvPr/>
        </p:nvSpPr>
        <p:spPr bwMode="gray">
          <a:xfrm>
            <a:off x="3992563" y="4892675"/>
            <a:ext cx="4532312" cy="433388"/>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p>
            <a:pPr algn="ctr"/>
            <a:endParaRPr lang="zh-CN" altLang="en-US"/>
          </a:p>
        </p:txBody>
      </p:sp>
      <p:sp>
        <p:nvSpPr>
          <p:cNvPr id="474170" name="Rectangle 58"/>
          <p:cNvSpPr>
            <a:spLocks noChangeArrowheads="1"/>
          </p:cNvSpPr>
          <p:nvPr/>
        </p:nvSpPr>
        <p:spPr bwMode="auto">
          <a:xfrm>
            <a:off x="4497388" y="4933950"/>
            <a:ext cx="2955925" cy="369888"/>
          </a:xfrm>
          <a:prstGeom prst="rect">
            <a:avLst/>
          </a:prstGeom>
          <a:noFill/>
          <a:ln w="9525">
            <a:noFill/>
            <a:miter lim="800000"/>
            <a:headEnd/>
            <a:tailEnd/>
          </a:ln>
        </p:spPr>
        <p:txBody>
          <a:bodyPr wrap="none">
            <a:spAutoFit/>
          </a:bodyPr>
          <a:lstStyle/>
          <a:p>
            <a:pPr eaLnBrk="0" hangingPunct="0"/>
            <a:r>
              <a:rPr lang="en-US" altLang="zh-CN" b="0">
                <a:solidFill>
                  <a:srgbClr val="000000"/>
                </a:solidFill>
                <a:latin typeface="黑体" pitchFamily="49" charset="-122"/>
                <a:ea typeface="黑体" pitchFamily="49" charset="-122"/>
              </a:rPr>
              <a:t>5 </a:t>
            </a:r>
            <a:r>
              <a:rPr lang="zh-CN" altLang="en-US" b="0">
                <a:solidFill>
                  <a:srgbClr val="000000"/>
                </a:solidFill>
                <a:latin typeface="黑体" pitchFamily="49" charset="-122"/>
                <a:ea typeface="黑体" pitchFamily="49" charset="-122"/>
              </a:rPr>
              <a:t>作业环境与职业卫生管理</a:t>
            </a:r>
            <a:endParaRPr lang="en-US" altLang="zh-CN" b="0">
              <a:solidFill>
                <a:srgbClr val="000000"/>
              </a:solidFill>
              <a:latin typeface="黑体" pitchFamily="49" charset="-122"/>
              <a:ea typeface="黑体" pitchFamily="49" charset="-122"/>
            </a:endParaRPr>
          </a:p>
        </p:txBody>
      </p:sp>
      <p:sp>
        <p:nvSpPr>
          <p:cNvPr id="474171" name="Oval 59"/>
          <p:cNvSpPr>
            <a:spLocks noChangeArrowheads="1"/>
          </p:cNvSpPr>
          <p:nvPr/>
        </p:nvSpPr>
        <p:spPr bwMode="gray">
          <a:xfrm>
            <a:off x="3924300" y="5010150"/>
            <a:ext cx="203200" cy="203200"/>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endParaRPr lang="zh-CN" altLang="en-US"/>
          </a:p>
        </p:txBody>
      </p:sp>
      <p:grpSp>
        <p:nvGrpSpPr>
          <p:cNvPr id="4" name="Group 60"/>
          <p:cNvGrpSpPr>
            <a:grpSpLocks/>
          </p:cNvGrpSpPr>
          <p:nvPr/>
        </p:nvGrpSpPr>
        <p:grpSpPr bwMode="auto">
          <a:xfrm>
            <a:off x="1285875" y="2551113"/>
            <a:ext cx="2373313" cy="2371725"/>
            <a:chOff x="192" y="1631"/>
            <a:chExt cx="1684" cy="1683"/>
          </a:xfrm>
        </p:grpSpPr>
        <p:sp>
          <p:nvSpPr>
            <p:cNvPr id="474173" name="Oval 61"/>
            <p:cNvSpPr>
              <a:spLocks noChangeArrowheads="1"/>
            </p:cNvSpPr>
            <p:nvPr/>
          </p:nvSpPr>
          <p:spPr bwMode="gray">
            <a:xfrm>
              <a:off x="192" y="1631"/>
              <a:ext cx="1684" cy="168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lgn="ctr"/>
              <a:endParaRPr lang="zh-CN" altLang="en-US"/>
            </a:p>
          </p:txBody>
        </p:sp>
        <p:sp>
          <p:nvSpPr>
            <p:cNvPr id="474174" name="Oval 62"/>
            <p:cNvSpPr>
              <a:spLocks noChangeArrowheads="1"/>
            </p:cNvSpPr>
            <p:nvPr/>
          </p:nvSpPr>
          <p:spPr bwMode="gray">
            <a:xfrm>
              <a:off x="304" y="1740"/>
              <a:ext cx="1461" cy="146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lgn="ctr"/>
              <a:endParaRPr lang="zh-CN" altLang="en-US"/>
            </a:p>
          </p:txBody>
        </p:sp>
        <p:sp>
          <p:nvSpPr>
            <p:cNvPr id="474175" name="Oval 63"/>
            <p:cNvSpPr>
              <a:spLocks noChangeArrowheads="1"/>
            </p:cNvSpPr>
            <p:nvPr/>
          </p:nvSpPr>
          <p:spPr bwMode="gray">
            <a:xfrm>
              <a:off x="288" y="1754"/>
              <a:ext cx="1461" cy="1462"/>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algn="ctr"/>
              <a:endParaRPr lang="zh-CN" altLang="en-US"/>
            </a:p>
          </p:txBody>
        </p:sp>
        <p:sp>
          <p:nvSpPr>
            <p:cNvPr id="15388" name="Oval 64"/>
            <p:cNvSpPr>
              <a:spLocks noChangeArrowheads="1"/>
            </p:cNvSpPr>
            <p:nvPr/>
          </p:nvSpPr>
          <p:spPr bwMode="gray">
            <a:xfrm>
              <a:off x="375" y="1814"/>
              <a:ext cx="1317" cy="1316"/>
            </a:xfrm>
            <a:prstGeom prst="ellipse">
              <a:avLst/>
            </a:prstGeom>
            <a:solidFill>
              <a:srgbClr val="000000"/>
            </a:solidFill>
            <a:ln w="38100" algn="ctr">
              <a:noFill/>
              <a:round/>
              <a:headEnd/>
              <a:tailEnd/>
            </a:ln>
          </p:spPr>
          <p:txBody>
            <a:bodyPr anchor="ctr">
              <a:spAutoFit/>
            </a:bodyPr>
            <a:lstStyle/>
            <a:p>
              <a:pPr algn="ctr"/>
              <a:endParaRPr lang="zh-CN" altLang="en-US"/>
            </a:p>
          </p:txBody>
        </p:sp>
        <p:sp>
          <p:nvSpPr>
            <p:cNvPr id="15389" name="Oval 65"/>
            <p:cNvSpPr>
              <a:spLocks noChangeArrowheads="1"/>
            </p:cNvSpPr>
            <p:nvPr/>
          </p:nvSpPr>
          <p:spPr bwMode="gray">
            <a:xfrm>
              <a:off x="396" y="1835"/>
              <a:ext cx="1276" cy="127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pPr algn="ctr"/>
              <a:endParaRPr lang="zh-CN" altLang="en-US"/>
            </a:p>
          </p:txBody>
        </p:sp>
        <p:sp>
          <p:nvSpPr>
            <p:cNvPr id="15390" name="Oval 66"/>
            <p:cNvSpPr>
              <a:spLocks noChangeArrowheads="1"/>
            </p:cNvSpPr>
            <p:nvPr/>
          </p:nvSpPr>
          <p:spPr bwMode="gray">
            <a:xfrm>
              <a:off x="412" y="1842"/>
              <a:ext cx="1246" cy="1246"/>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pPr algn="ctr"/>
              <a:endParaRPr lang="zh-CN" altLang="en-US"/>
            </a:p>
          </p:txBody>
        </p:sp>
        <p:sp>
          <p:nvSpPr>
            <p:cNvPr id="15391" name="Oval 67"/>
            <p:cNvSpPr>
              <a:spLocks noChangeArrowheads="1"/>
            </p:cNvSpPr>
            <p:nvPr/>
          </p:nvSpPr>
          <p:spPr bwMode="gray">
            <a:xfrm>
              <a:off x="426" y="1854"/>
              <a:ext cx="1184" cy="1164"/>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pPr algn="ctr"/>
              <a:endParaRPr lang="zh-CN" altLang="en-US"/>
            </a:p>
          </p:txBody>
        </p:sp>
        <p:sp>
          <p:nvSpPr>
            <p:cNvPr id="15392" name="Oval 68"/>
            <p:cNvSpPr>
              <a:spLocks noChangeArrowheads="1"/>
            </p:cNvSpPr>
            <p:nvPr/>
          </p:nvSpPr>
          <p:spPr bwMode="gray">
            <a:xfrm>
              <a:off x="480" y="1872"/>
              <a:ext cx="1053" cy="945"/>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pPr algn="ctr"/>
              <a:endParaRPr lang="zh-CN" altLang="en-US"/>
            </a:p>
          </p:txBody>
        </p:sp>
        <p:sp>
          <p:nvSpPr>
            <p:cNvPr id="15393" name="Text Box 69"/>
            <p:cNvSpPr txBox="1">
              <a:spLocks noChangeArrowheads="1"/>
            </p:cNvSpPr>
            <p:nvPr/>
          </p:nvSpPr>
          <p:spPr bwMode="gray">
            <a:xfrm>
              <a:off x="383" y="2160"/>
              <a:ext cx="1297" cy="339"/>
            </a:xfrm>
            <a:prstGeom prst="rect">
              <a:avLst/>
            </a:prstGeom>
            <a:noFill/>
            <a:ln w="9525">
              <a:noFill/>
              <a:miter lim="800000"/>
              <a:headEnd/>
              <a:tailEnd/>
            </a:ln>
          </p:spPr>
          <p:txBody>
            <a:bodyPr>
              <a:spAutoFit/>
            </a:bodyPr>
            <a:lstStyle/>
            <a:p>
              <a:pPr algn="ctr"/>
              <a:endParaRPr lang="en-US" altLang="zh-CN" sz="2500" i="1">
                <a:solidFill>
                  <a:srgbClr val="000000"/>
                </a:solidFill>
              </a:endParaRPr>
            </a:p>
          </p:txBody>
        </p:sp>
      </p:grpSp>
      <p:sp>
        <p:nvSpPr>
          <p:cNvPr id="37" name="Rectangle 9"/>
          <p:cNvSpPr txBox="1">
            <a:spLocks noChangeArrowheads="1"/>
          </p:cNvSpPr>
          <p:nvPr/>
        </p:nvSpPr>
        <p:spPr bwMode="auto">
          <a:xfrm>
            <a:off x="1841500" y="3251200"/>
            <a:ext cx="1346200" cy="1011238"/>
          </a:xfrm>
          <a:prstGeom prst="rect">
            <a:avLst/>
          </a:prstGeom>
          <a:noFill/>
          <a:ln w="9525">
            <a:noFill/>
            <a:miter lim="800000"/>
            <a:headEnd/>
            <a:tailEnd/>
          </a:ln>
          <a:effectLst/>
        </p:spPr>
        <p:txBody>
          <a:bodyPr anchor="ctr"/>
          <a:lstStyle/>
          <a:p>
            <a:pPr>
              <a:defRPr/>
            </a:pPr>
            <a:r>
              <a:rPr lang="zh-CN" altLang="en-US" sz="3200" kern="0" dirty="0">
                <a:solidFill>
                  <a:schemeClr val="tx2"/>
                </a:solidFill>
                <a:latin typeface="黑体" pitchFamily="49" charset="-122"/>
                <a:ea typeface="黑体" pitchFamily="49" charset="-122"/>
                <a:cs typeface="+mj-cs"/>
              </a:rPr>
              <a:t>目 录</a:t>
            </a:r>
            <a:endParaRPr lang="en-US" altLang="zh-CN" sz="3200" kern="0" dirty="0">
              <a:solidFill>
                <a:schemeClr val="tx2"/>
              </a:solidFill>
              <a:latin typeface="黑体" pitchFamily="49" charset="-122"/>
              <a:ea typeface="黑体" pitchFamily="49" charset="-122"/>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dissolve">
                                      <p:cBhvr>
                                        <p:cTn id="10" dur="500"/>
                                        <p:tgtEl>
                                          <p:spTgt spid="37"/>
                                        </p:tgtEl>
                                      </p:cBhvr>
                                    </p:animEffect>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474157"/>
                                        </p:tgtEl>
                                        <p:attrNameLst>
                                          <p:attrName>style.visibility</p:attrName>
                                        </p:attrNameLst>
                                      </p:cBhvr>
                                      <p:to>
                                        <p:strVal val="visible"/>
                                      </p:to>
                                    </p:set>
                                    <p:anim calcmode="lin" valueType="num">
                                      <p:cBhvr additive="base">
                                        <p:cTn id="19" dur="500" fill="hold"/>
                                        <p:tgtEl>
                                          <p:spTgt spid="474157"/>
                                        </p:tgtEl>
                                        <p:attrNameLst>
                                          <p:attrName>ppt_x</p:attrName>
                                        </p:attrNameLst>
                                      </p:cBhvr>
                                      <p:tavLst>
                                        <p:tav tm="0">
                                          <p:val>
                                            <p:strVal val="0-#ppt_w/2"/>
                                          </p:val>
                                        </p:tav>
                                        <p:tav tm="100000">
                                          <p:val>
                                            <p:strVal val="#ppt_x"/>
                                          </p:val>
                                        </p:tav>
                                      </p:tavLst>
                                    </p:anim>
                                    <p:anim calcmode="lin" valueType="num">
                                      <p:cBhvr additive="base">
                                        <p:cTn id="20" dur="500" fill="hold"/>
                                        <p:tgtEl>
                                          <p:spTgt spid="47415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74158"/>
                                        </p:tgtEl>
                                        <p:attrNameLst>
                                          <p:attrName>style.visibility</p:attrName>
                                        </p:attrNameLst>
                                      </p:cBhvr>
                                      <p:to>
                                        <p:strVal val="visible"/>
                                      </p:to>
                                    </p:set>
                                    <p:anim calcmode="lin" valueType="num">
                                      <p:cBhvr additive="base">
                                        <p:cTn id="23" dur="500" fill="hold"/>
                                        <p:tgtEl>
                                          <p:spTgt spid="474158"/>
                                        </p:tgtEl>
                                        <p:attrNameLst>
                                          <p:attrName>ppt_x</p:attrName>
                                        </p:attrNameLst>
                                      </p:cBhvr>
                                      <p:tavLst>
                                        <p:tav tm="0">
                                          <p:val>
                                            <p:strVal val="0-#ppt_w/2"/>
                                          </p:val>
                                        </p:tav>
                                        <p:tav tm="100000">
                                          <p:val>
                                            <p:strVal val="#ppt_x"/>
                                          </p:val>
                                        </p:tav>
                                      </p:tavLst>
                                    </p:anim>
                                    <p:anim calcmode="lin" valueType="num">
                                      <p:cBhvr additive="base">
                                        <p:cTn id="24" dur="500" fill="hold"/>
                                        <p:tgtEl>
                                          <p:spTgt spid="474158"/>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9" presetClass="entr" presetSubtype="0" fill="hold" grpId="0" nodeType="afterEffect">
                                  <p:stCondLst>
                                    <p:cond delay="0"/>
                                  </p:stCondLst>
                                  <p:childTnLst>
                                    <p:set>
                                      <p:cBhvr>
                                        <p:cTn id="27" dur="1" fill="hold">
                                          <p:stCondLst>
                                            <p:cond delay="0"/>
                                          </p:stCondLst>
                                        </p:cTn>
                                        <p:tgtEl>
                                          <p:spTgt spid="474163"/>
                                        </p:tgtEl>
                                        <p:attrNameLst>
                                          <p:attrName>style.visibility</p:attrName>
                                        </p:attrNameLst>
                                      </p:cBhvr>
                                      <p:to>
                                        <p:strVal val="visible"/>
                                      </p:to>
                                    </p:set>
                                    <p:animEffect transition="in" filter="dissolve">
                                      <p:cBhvr>
                                        <p:cTn id="28" dur="500"/>
                                        <p:tgtEl>
                                          <p:spTgt spid="474163"/>
                                        </p:tgtEl>
                                      </p:cBhvr>
                                    </p:animEffect>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474148"/>
                                        </p:tgtEl>
                                        <p:attrNameLst>
                                          <p:attrName>style.visibility</p:attrName>
                                        </p:attrNameLst>
                                      </p:cBhvr>
                                      <p:to>
                                        <p:strVal val="visible"/>
                                      </p:to>
                                    </p:set>
                                    <p:anim calcmode="lin" valueType="num">
                                      <p:cBhvr additive="base">
                                        <p:cTn id="32" dur="500" fill="hold"/>
                                        <p:tgtEl>
                                          <p:spTgt spid="474148"/>
                                        </p:tgtEl>
                                        <p:attrNameLst>
                                          <p:attrName>ppt_x</p:attrName>
                                        </p:attrNameLst>
                                      </p:cBhvr>
                                      <p:tavLst>
                                        <p:tav tm="0">
                                          <p:val>
                                            <p:strVal val="0-#ppt_w/2"/>
                                          </p:val>
                                        </p:tav>
                                        <p:tav tm="100000">
                                          <p:val>
                                            <p:strVal val="#ppt_x"/>
                                          </p:val>
                                        </p:tav>
                                      </p:tavLst>
                                    </p:anim>
                                    <p:anim calcmode="lin" valueType="num">
                                      <p:cBhvr additive="base">
                                        <p:cTn id="33" dur="500" fill="hold"/>
                                        <p:tgtEl>
                                          <p:spTgt spid="474148"/>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474159"/>
                                        </p:tgtEl>
                                        <p:attrNameLst>
                                          <p:attrName>style.visibility</p:attrName>
                                        </p:attrNameLst>
                                      </p:cBhvr>
                                      <p:to>
                                        <p:strVal val="visible"/>
                                      </p:to>
                                    </p:set>
                                    <p:anim calcmode="lin" valueType="num">
                                      <p:cBhvr additive="base">
                                        <p:cTn id="37" dur="500" fill="hold"/>
                                        <p:tgtEl>
                                          <p:spTgt spid="474159"/>
                                        </p:tgtEl>
                                        <p:attrNameLst>
                                          <p:attrName>ppt_x</p:attrName>
                                        </p:attrNameLst>
                                      </p:cBhvr>
                                      <p:tavLst>
                                        <p:tav tm="0">
                                          <p:val>
                                            <p:strVal val="0-#ppt_w/2"/>
                                          </p:val>
                                        </p:tav>
                                        <p:tav tm="100000">
                                          <p:val>
                                            <p:strVal val="#ppt_x"/>
                                          </p:val>
                                        </p:tav>
                                      </p:tavLst>
                                    </p:anim>
                                    <p:anim calcmode="lin" valueType="num">
                                      <p:cBhvr additive="base">
                                        <p:cTn id="38" dur="500" fill="hold"/>
                                        <p:tgtEl>
                                          <p:spTgt spid="47415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74160"/>
                                        </p:tgtEl>
                                        <p:attrNameLst>
                                          <p:attrName>style.visibility</p:attrName>
                                        </p:attrNameLst>
                                      </p:cBhvr>
                                      <p:to>
                                        <p:strVal val="visible"/>
                                      </p:to>
                                    </p:set>
                                    <p:anim calcmode="lin" valueType="num">
                                      <p:cBhvr additive="base">
                                        <p:cTn id="41" dur="500" fill="hold"/>
                                        <p:tgtEl>
                                          <p:spTgt spid="474160"/>
                                        </p:tgtEl>
                                        <p:attrNameLst>
                                          <p:attrName>ppt_x</p:attrName>
                                        </p:attrNameLst>
                                      </p:cBhvr>
                                      <p:tavLst>
                                        <p:tav tm="0">
                                          <p:val>
                                            <p:strVal val="0-#ppt_w/2"/>
                                          </p:val>
                                        </p:tav>
                                        <p:tav tm="100000">
                                          <p:val>
                                            <p:strVal val="#ppt_x"/>
                                          </p:val>
                                        </p:tav>
                                      </p:tavLst>
                                    </p:anim>
                                    <p:anim calcmode="lin" valueType="num">
                                      <p:cBhvr additive="base">
                                        <p:cTn id="42" dur="500" fill="hold"/>
                                        <p:tgtEl>
                                          <p:spTgt spid="474160"/>
                                        </p:tgtEl>
                                        <p:attrNameLst>
                                          <p:attrName>ppt_y</p:attrName>
                                        </p:attrNameLst>
                                      </p:cBhvr>
                                      <p:tavLst>
                                        <p:tav tm="0">
                                          <p:val>
                                            <p:strVal val="#ppt_y"/>
                                          </p:val>
                                        </p:tav>
                                        <p:tav tm="100000">
                                          <p:val>
                                            <p:strVal val="#ppt_y"/>
                                          </p:val>
                                        </p:tav>
                                      </p:tavLst>
                                    </p:anim>
                                  </p:childTnLst>
                                </p:cTn>
                              </p:par>
                            </p:childTnLst>
                          </p:cTn>
                        </p:par>
                        <p:par>
                          <p:cTn id="43" fill="hold">
                            <p:stCondLst>
                              <p:cond delay="3000"/>
                            </p:stCondLst>
                            <p:childTnLst>
                              <p:par>
                                <p:cTn id="44" presetID="9" presetClass="entr" presetSubtype="0" fill="hold" grpId="0" nodeType="afterEffect">
                                  <p:stCondLst>
                                    <p:cond delay="0"/>
                                  </p:stCondLst>
                                  <p:childTnLst>
                                    <p:set>
                                      <p:cBhvr>
                                        <p:cTn id="45" dur="1" fill="hold">
                                          <p:stCondLst>
                                            <p:cond delay="0"/>
                                          </p:stCondLst>
                                        </p:cTn>
                                        <p:tgtEl>
                                          <p:spTgt spid="474164"/>
                                        </p:tgtEl>
                                        <p:attrNameLst>
                                          <p:attrName>style.visibility</p:attrName>
                                        </p:attrNameLst>
                                      </p:cBhvr>
                                      <p:to>
                                        <p:strVal val="visible"/>
                                      </p:to>
                                    </p:set>
                                    <p:animEffect transition="in" filter="dissolve">
                                      <p:cBhvr>
                                        <p:cTn id="46" dur="500"/>
                                        <p:tgtEl>
                                          <p:spTgt spid="474164"/>
                                        </p:tgtEl>
                                      </p:cBhvr>
                                    </p:animEffect>
                                  </p:childTnLst>
                                </p:cTn>
                              </p:par>
                            </p:childTnLst>
                          </p:cTn>
                        </p:par>
                        <p:par>
                          <p:cTn id="47" fill="hold">
                            <p:stCondLst>
                              <p:cond delay="3500"/>
                            </p:stCondLst>
                            <p:childTnLst>
                              <p:par>
                                <p:cTn id="48" presetID="2" presetClass="entr" presetSubtype="8" fill="hold" grpId="0" nodeType="afterEffect">
                                  <p:stCondLst>
                                    <p:cond delay="0"/>
                                  </p:stCondLst>
                                  <p:childTnLst>
                                    <p:set>
                                      <p:cBhvr>
                                        <p:cTn id="49" dur="1" fill="hold">
                                          <p:stCondLst>
                                            <p:cond delay="0"/>
                                          </p:stCondLst>
                                        </p:cTn>
                                        <p:tgtEl>
                                          <p:spTgt spid="474149"/>
                                        </p:tgtEl>
                                        <p:attrNameLst>
                                          <p:attrName>style.visibility</p:attrName>
                                        </p:attrNameLst>
                                      </p:cBhvr>
                                      <p:to>
                                        <p:strVal val="visible"/>
                                      </p:to>
                                    </p:set>
                                    <p:anim calcmode="lin" valueType="num">
                                      <p:cBhvr additive="base">
                                        <p:cTn id="50" dur="500" fill="hold"/>
                                        <p:tgtEl>
                                          <p:spTgt spid="474149"/>
                                        </p:tgtEl>
                                        <p:attrNameLst>
                                          <p:attrName>ppt_x</p:attrName>
                                        </p:attrNameLst>
                                      </p:cBhvr>
                                      <p:tavLst>
                                        <p:tav tm="0">
                                          <p:val>
                                            <p:strVal val="0-#ppt_w/2"/>
                                          </p:val>
                                        </p:tav>
                                        <p:tav tm="100000">
                                          <p:val>
                                            <p:strVal val="#ppt_x"/>
                                          </p:val>
                                        </p:tav>
                                      </p:tavLst>
                                    </p:anim>
                                    <p:anim calcmode="lin" valueType="num">
                                      <p:cBhvr additive="base">
                                        <p:cTn id="51" dur="500" fill="hold"/>
                                        <p:tgtEl>
                                          <p:spTgt spid="474149"/>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8" fill="hold" grpId="0" nodeType="afterEffect">
                                  <p:stCondLst>
                                    <p:cond delay="0"/>
                                  </p:stCondLst>
                                  <p:childTnLst>
                                    <p:set>
                                      <p:cBhvr>
                                        <p:cTn id="54" dur="1" fill="hold">
                                          <p:stCondLst>
                                            <p:cond delay="0"/>
                                          </p:stCondLst>
                                        </p:cTn>
                                        <p:tgtEl>
                                          <p:spTgt spid="474161"/>
                                        </p:tgtEl>
                                        <p:attrNameLst>
                                          <p:attrName>style.visibility</p:attrName>
                                        </p:attrNameLst>
                                      </p:cBhvr>
                                      <p:to>
                                        <p:strVal val="visible"/>
                                      </p:to>
                                    </p:set>
                                    <p:anim calcmode="lin" valueType="num">
                                      <p:cBhvr additive="base">
                                        <p:cTn id="55" dur="500" fill="hold"/>
                                        <p:tgtEl>
                                          <p:spTgt spid="474161"/>
                                        </p:tgtEl>
                                        <p:attrNameLst>
                                          <p:attrName>ppt_x</p:attrName>
                                        </p:attrNameLst>
                                      </p:cBhvr>
                                      <p:tavLst>
                                        <p:tav tm="0">
                                          <p:val>
                                            <p:strVal val="0-#ppt_w/2"/>
                                          </p:val>
                                        </p:tav>
                                        <p:tav tm="100000">
                                          <p:val>
                                            <p:strVal val="#ppt_x"/>
                                          </p:val>
                                        </p:tav>
                                      </p:tavLst>
                                    </p:anim>
                                    <p:anim calcmode="lin" valueType="num">
                                      <p:cBhvr additive="base">
                                        <p:cTn id="56" dur="500" fill="hold"/>
                                        <p:tgtEl>
                                          <p:spTgt spid="47416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74162"/>
                                        </p:tgtEl>
                                        <p:attrNameLst>
                                          <p:attrName>style.visibility</p:attrName>
                                        </p:attrNameLst>
                                      </p:cBhvr>
                                      <p:to>
                                        <p:strVal val="visible"/>
                                      </p:to>
                                    </p:set>
                                    <p:anim calcmode="lin" valueType="num">
                                      <p:cBhvr additive="base">
                                        <p:cTn id="59" dur="500" fill="hold"/>
                                        <p:tgtEl>
                                          <p:spTgt spid="474162"/>
                                        </p:tgtEl>
                                        <p:attrNameLst>
                                          <p:attrName>ppt_x</p:attrName>
                                        </p:attrNameLst>
                                      </p:cBhvr>
                                      <p:tavLst>
                                        <p:tav tm="0">
                                          <p:val>
                                            <p:strVal val="0-#ppt_w/2"/>
                                          </p:val>
                                        </p:tav>
                                        <p:tav tm="100000">
                                          <p:val>
                                            <p:strVal val="#ppt_x"/>
                                          </p:val>
                                        </p:tav>
                                      </p:tavLst>
                                    </p:anim>
                                    <p:anim calcmode="lin" valueType="num">
                                      <p:cBhvr additive="base">
                                        <p:cTn id="60" dur="500" fill="hold"/>
                                        <p:tgtEl>
                                          <p:spTgt spid="47416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9" presetClass="entr" presetSubtype="0" fill="hold" grpId="0" nodeType="afterEffect">
                                  <p:stCondLst>
                                    <p:cond delay="0"/>
                                  </p:stCondLst>
                                  <p:childTnLst>
                                    <p:set>
                                      <p:cBhvr>
                                        <p:cTn id="63" dur="1" fill="hold">
                                          <p:stCondLst>
                                            <p:cond delay="0"/>
                                          </p:stCondLst>
                                        </p:cTn>
                                        <p:tgtEl>
                                          <p:spTgt spid="474165"/>
                                        </p:tgtEl>
                                        <p:attrNameLst>
                                          <p:attrName>style.visibility</p:attrName>
                                        </p:attrNameLst>
                                      </p:cBhvr>
                                      <p:to>
                                        <p:strVal val="visible"/>
                                      </p:to>
                                    </p:set>
                                    <p:animEffect transition="in" filter="dissolve">
                                      <p:cBhvr>
                                        <p:cTn id="64" dur="500"/>
                                        <p:tgtEl>
                                          <p:spTgt spid="474165"/>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474150"/>
                                        </p:tgtEl>
                                        <p:attrNameLst>
                                          <p:attrName>style.visibility</p:attrName>
                                        </p:attrNameLst>
                                      </p:cBhvr>
                                      <p:to>
                                        <p:strVal val="visible"/>
                                      </p:to>
                                    </p:set>
                                    <p:anim calcmode="lin" valueType="num">
                                      <p:cBhvr additive="base">
                                        <p:cTn id="68" dur="500" fill="hold"/>
                                        <p:tgtEl>
                                          <p:spTgt spid="474150"/>
                                        </p:tgtEl>
                                        <p:attrNameLst>
                                          <p:attrName>ppt_x</p:attrName>
                                        </p:attrNameLst>
                                      </p:cBhvr>
                                      <p:tavLst>
                                        <p:tav tm="0">
                                          <p:val>
                                            <p:strVal val="0-#ppt_w/2"/>
                                          </p:val>
                                        </p:tav>
                                        <p:tav tm="100000">
                                          <p:val>
                                            <p:strVal val="#ppt_x"/>
                                          </p:val>
                                        </p:tav>
                                      </p:tavLst>
                                    </p:anim>
                                    <p:anim calcmode="lin" valueType="num">
                                      <p:cBhvr additive="base">
                                        <p:cTn id="69" dur="500" fill="hold"/>
                                        <p:tgtEl>
                                          <p:spTgt spid="474150"/>
                                        </p:tgtEl>
                                        <p:attrNameLst>
                                          <p:attrName>ppt_y</p:attrName>
                                        </p:attrNameLst>
                                      </p:cBhvr>
                                      <p:tavLst>
                                        <p:tav tm="0">
                                          <p:val>
                                            <p:strVal val="#ppt_y"/>
                                          </p:val>
                                        </p:tav>
                                        <p:tav tm="100000">
                                          <p:val>
                                            <p:strVal val="#ppt_y"/>
                                          </p:val>
                                        </p:tav>
                                      </p:tavLst>
                                    </p:anim>
                                  </p:childTnLst>
                                </p:cTn>
                              </p:par>
                            </p:childTnLst>
                          </p:cTn>
                        </p:par>
                        <p:par>
                          <p:cTn id="70" fill="hold">
                            <p:stCondLst>
                              <p:cond delay="5500"/>
                            </p:stCondLst>
                            <p:childTnLst>
                              <p:par>
                                <p:cTn id="71" presetID="2" presetClass="entr" presetSubtype="8" fill="hold" grpId="0" nodeType="afterEffect">
                                  <p:stCondLst>
                                    <p:cond delay="0"/>
                                  </p:stCondLst>
                                  <p:childTnLst>
                                    <p:set>
                                      <p:cBhvr>
                                        <p:cTn id="72" dur="1" fill="hold">
                                          <p:stCondLst>
                                            <p:cond delay="0"/>
                                          </p:stCondLst>
                                        </p:cTn>
                                        <p:tgtEl>
                                          <p:spTgt spid="474166"/>
                                        </p:tgtEl>
                                        <p:attrNameLst>
                                          <p:attrName>style.visibility</p:attrName>
                                        </p:attrNameLst>
                                      </p:cBhvr>
                                      <p:to>
                                        <p:strVal val="visible"/>
                                      </p:to>
                                    </p:set>
                                    <p:anim calcmode="lin" valueType="num">
                                      <p:cBhvr additive="base">
                                        <p:cTn id="73" dur="500" fill="hold"/>
                                        <p:tgtEl>
                                          <p:spTgt spid="474166"/>
                                        </p:tgtEl>
                                        <p:attrNameLst>
                                          <p:attrName>ppt_x</p:attrName>
                                        </p:attrNameLst>
                                      </p:cBhvr>
                                      <p:tavLst>
                                        <p:tav tm="0">
                                          <p:val>
                                            <p:strVal val="0-#ppt_w/2"/>
                                          </p:val>
                                        </p:tav>
                                        <p:tav tm="100000">
                                          <p:val>
                                            <p:strVal val="#ppt_x"/>
                                          </p:val>
                                        </p:tav>
                                      </p:tavLst>
                                    </p:anim>
                                    <p:anim calcmode="lin" valueType="num">
                                      <p:cBhvr additive="base">
                                        <p:cTn id="74" dur="500" fill="hold"/>
                                        <p:tgtEl>
                                          <p:spTgt spid="47416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474167"/>
                                        </p:tgtEl>
                                        <p:attrNameLst>
                                          <p:attrName>style.visibility</p:attrName>
                                        </p:attrNameLst>
                                      </p:cBhvr>
                                      <p:to>
                                        <p:strVal val="visible"/>
                                      </p:to>
                                    </p:set>
                                    <p:anim calcmode="lin" valueType="num">
                                      <p:cBhvr additive="base">
                                        <p:cTn id="77" dur="500" fill="hold"/>
                                        <p:tgtEl>
                                          <p:spTgt spid="474167"/>
                                        </p:tgtEl>
                                        <p:attrNameLst>
                                          <p:attrName>ppt_x</p:attrName>
                                        </p:attrNameLst>
                                      </p:cBhvr>
                                      <p:tavLst>
                                        <p:tav tm="0">
                                          <p:val>
                                            <p:strVal val="0-#ppt_w/2"/>
                                          </p:val>
                                        </p:tav>
                                        <p:tav tm="100000">
                                          <p:val>
                                            <p:strVal val="#ppt_x"/>
                                          </p:val>
                                        </p:tav>
                                      </p:tavLst>
                                    </p:anim>
                                    <p:anim calcmode="lin" valueType="num">
                                      <p:cBhvr additive="base">
                                        <p:cTn id="78" dur="500" fill="hold"/>
                                        <p:tgtEl>
                                          <p:spTgt spid="474167"/>
                                        </p:tgtEl>
                                        <p:attrNameLst>
                                          <p:attrName>ppt_y</p:attrName>
                                        </p:attrNameLst>
                                      </p:cBhvr>
                                      <p:tavLst>
                                        <p:tav tm="0">
                                          <p:val>
                                            <p:strVal val="#ppt_y"/>
                                          </p:val>
                                        </p:tav>
                                        <p:tav tm="100000">
                                          <p:val>
                                            <p:strVal val="#ppt_y"/>
                                          </p:val>
                                        </p:tav>
                                      </p:tavLst>
                                    </p:anim>
                                  </p:childTnLst>
                                </p:cTn>
                              </p:par>
                            </p:childTnLst>
                          </p:cTn>
                        </p:par>
                        <p:par>
                          <p:cTn id="79" fill="hold">
                            <p:stCondLst>
                              <p:cond delay="6000"/>
                            </p:stCondLst>
                            <p:childTnLst>
                              <p:par>
                                <p:cTn id="80" presetID="9" presetClass="entr" presetSubtype="0" fill="hold" grpId="0" nodeType="afterEffect">
                                  <p:stCondLst>
                                    <p:cond delay="0"/>
                                  </p:stCondLst>
                                  <p:childTnLst>
                                    <p:set>
                                      <p:cBhvr>
                                        <p:cTn id="81" dur="1" fill="hold">
                                          <p:stCondLst>
                                            <p:cond delay="0"/>
                                          </p:stCondLst>
                                        </p:cTn>
                                        <p:tgtEl>
                                          <p:spTgt spid="474168"/>
                                        </p:tgtEl>
                                        <p:attrNameLst>
                                          <p:attrName>style.visibility</p:attrName>
                                        </p:attrNameLst>
                                      </p:cBhvr>
                                      <p:to>
                                        <p:strVal val="visible"/>
                                      </p:to>
                                    </p:set>
                                    <p:animEffect transition="in" filter="dissolve">
                                      <p:cBhvr>
                                        <p:cTn id="82" dur="500"/>
                                        <p:tgtEl>
                                          <p:spTgt spid="474168"/>
                                        </p:tgtEl>
                                      </p:cBhvr>
                                    </p:animEffect>
                                  </p:childTnLst>
                                </p:cTn>
                              </p:par>
                            </p:childTnLst>
                          </p:cTn>
                        </p:par>
                        <p:par>
                          <p:cTn id="83" fill="hold">
                            <p:stCondLst>
                              <p:cond delay="6500"/>
                            </p:stCondLst>
                            <p:childTnLst>
                              <p:par>
                                <p:cTn id="84" presetID="2" presetClass="entr" presetSubtype="8" fill="hold" nodeType="afterEffect">
                                  <p:stCondLst>
                                    <p:cond delay="0"/>
                                  </p:stCondLst>
                                  <p:childTnLst>
                                    <p:set>
                                      <p:cBhvr>
                                        <p:cTn id="85" dur="1" fill="hold">
                                          <p:stCondLst>
                                            <p:cond delay="0"/>
                                          </p:stCondLst>
                                        </p:cTn>
                                        <p:tgtEl>
                                          <p:spTgt spid="3"/>
                                        </p:tgtEl>
                                        <p:attrNameLst>
                                          <p:attrName>style.visibility</p:attrName>
                                        </p:attrNameLst>
                                      </p:cBhvr>
                                      <p:to>
                                        <p:strVal val="visible"/>
                                      </p:to>
                                    </p:set>
                                    <p:anim calcmode="lin" valueType="num">
                                      <p:cBhvr additive="base">
                                        <p:cTn id="86" dur="500" fill="hold"/>
                                        <p:tgtEl>
                                          <p:spTgt spid="3"/>
                                        </p:tgtEl>
                                        <p:attrNameLst>
                                          <p:attrName>ppt_x</p:attrName>
                                        </p:attrNameLst>
                                      </p:cBhvr>
                                      <p:tavLst>
                                        <p:tav tm="0">
                                          <p:val>
                                            <p:strVal val="0-#ppt_w/2"/>
                                          </p:val>
                                        </p:tav>
                                        <p:tav tm="100000">
                                          <p:val>
                                            <p:strVal val="#ppt_x"/>
                                          </p:val>
                                        </p:tav>
                                      </p:tavLst>
                                    </p:anim>
                                    <p:anim calcmode="lin" valueType="num">
                                      <p:cBhvr additive="base">
                                        <p:cTn id="87" dur="500" fill="hold"/>
                                        <p:tgtEl>
                                          <p:spTgt spid="3"/>
                                        </p:tgtEl>
                                        <p:attrNameLst>
                                          <p:attrName>ppt_y</p:attrName>
                                        </p:attrNameLst>
                                      </p:cBhvr>
                                      <p:tavLst>
                                        <p:tav tm="0">
                                          <p:val>
                                            <p:strVal val="#ppt_y"/>
                                          </p:val>
                                        </p:tav>
                                        <p:tav tm="100000">
                                          <p:val>
                                            <p:strVal val="#ppt_y"/>
                                          </p:val>
                                        </p:tav>
                                      </p:tavLst>
                                    </p:anim>
                                  </p:childTnLst>
                                </p:cTn>
                              </p:par>
                            </p:childTnLst>
                          </p:cTn>
                        </p:par>
                        <p:par>
                          <p:cTn id="88" fill="hold">
                            <p:stCondLst>
                              <p:cond delay="7000"/>
                            </p:stCondLst>
                            <p:childTnLst>
                              <p:par>
                                <p:cTn id="89" presetID="2" presetClass="entr" presetSubtype="8" fill="hold" grpId="0" nodeType="afterEffect">
                                  <p:stCondLst>
                                    <p:cond delay="0"/>
                                  </p:stCondLst>
                                  <p:childTnLst>
                                    <p:set>
                                      <p:cBhvr>
                                        <p:cTn id="90" dur="1" fill="hold">
                                          <p:stCondLst>
                                            <p:cond delay="0"/>
                                          </p:stCondLst>
                                        </p:cTn>
                                        <p:tgtEl>
                                          <p:spTgt spid="474169"/>
                                        </p:tgtEl>
                                        <p:attrNameLst>
                                          <p:attrName>style.visibility</p:attrName>
                                        </p:attrNameLst>
                                      </p:cBhvr>
                                      <p:to>
                                        <p:strVal val="visible"/>
                                      </p:to>
                                    </p:set>
                                    <p:anim calcmode="lin" valueType="num">
                                      <p:cBhvr additive="base">
                                        <p:cTn id="91" dur="500" fill="hold"/>
                                        <p:tgtEl>
                                          <p:spTgt spid="474169"/>
                                        </p:tgtEl>
                                        <p:attrNameLst>
                                          <p:attrName>ppt_x</p:attrName>
                                        </p:attrNameLst>
                                      </p:cBhvr>
                                      <p:tavLst>
                                        <p:tav tm="0">
                                          <p:val>
                                            <p:strVal val="0-#ppt_w/2"/>
                                          </p:val>
                                        </p:tav>
                                        <p:tav tm="100000">
                                          <p:val>
                                            <p:strVal val="#ppt_x"/>
                                          </p:val>
                                        </p:tav>
                                      </p:tavLst>
                                    </p:anim>
                                    <p:anim calcmode="lin" valueType="num">
                                      <p:cBhvr additive="base">
                                        <p:cTn id="92" dur="500" fill="hold"/>
                                        <p:tgtEl>
                                          <p:spTgt spid="474169"/>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474170"/>
                                        </p:tgtEl>
                                        <p:attrNameLst>
                                          <p:attrName>style.visibility</p:attrName>
                                        </p:attrNameLst>
                                      </p:cBhvr>
                                      <p:to>
                                        <p:strVal val="visible"/>
                                      </p:to>
                                    </p:set>
                                    <p:anim calcmode="lin" valueType="num">
                                      <p:cBhvr additive="base">
                                        <p:cTn id="95" dur="500" fill="hold"/>
                                        <p:tgtEl>
                                          <p:spTgt spid="474170"/>
                                        </p:tgtEl>
                                        <p:attrNameLst>
                                          <p:attrName>ppt_x</p:attrName>
                                        </p:attrNameLst>
                                      </p:cBhvr>
                                      <p:tavLst>
                                        <p:tav tm="0">
                                          <p:val>
                                            <p:strVal val="0-#ppt_w/2"/>
                                          </p:val>
                                        </p:tav>
                                        <p:tav tm="100000">
                                          <p:val>
                                            <p:strVal val="#ppt_x"/>
                                          </p:val>
                                        </p:tav>
                                      </p:tavLst>
                                    </p:anim>
                                    <p:anim calcmode="lin" valueType="num">
                                      <p:cBhvr additive="base">
                                        <p:cTn id="96" dur="500" fill="hold"/>
                                        <p:tgtEl>
                                          <p:spTgt spid="474170"/>
                                        </p:tgtEl>
                                        <p:attrNameLst>
                                          <p:attrName>ppt_y</p:attrName>
                                        </p:attrNameLst>
                                      </p:cBhvr>
                                      <p:tavLst>
                                        <p:tav tm="0">
                                          <p:val>
                                            <p:strVal val="#ppt_y"/>
                                          </p:val>
                                        </p:tav>
                                        <p:tav tm="100000">
                                          <p:val>
                                            <p:strVal val="#ppt_y"/>
                                          </p:val>
                                        </p:tav>
                                      </p:tavLst>
                                    </p:anim>
                                  </p:childTnLst>
                                </p:cTn>
                              </p:par>
                            </p:childTnLst>
                          </p:cTn>
                        </p:par>
                        <p:par>
                          <p:cTn id="97" fill="hold">
                            <p:stCondLst>
                              <p:cond delay="7500"/>
                            </p:stCondLst>
                            <p:childTnLst>
                              <p:par>
                                <p:cTn id="98" presetID="9" presetClass="entr" presetSubtype="0" fill="hold" grpId="0" nodeType="afterEffect">
                                  <p:stCondLst>
                                    <p:cond delay="0"/>
                                  </p:stCondLst>
                                  <p:childTnLst>
                                    <p:set>
                                      <p:cBhvr>
                                        <p:cTn id="99" dur="1" fill="hold">
                                          <p:stCondLst>
                                            <p:cond delay="0"/>
                                          </p:stCondLst>
                                        </p:cTn>
                                        <p:tgtEl>
                                          <p:spTgt spid="474171"/>
                                        </p:tgtEl>
                                        <p:attrNameLst>
                                          <p:attrName>style.visibility</p:attrName>
                                        </p:attrNameLst>
                                      </p:cBhvr>
                                      <p:to>
                                        <p:strVal val="visible"/>
                                      </p:to>
                                    </p:set>
                                    <p:animEffect transition="in" filter="dissolve">
                                      <p:cBhvr>
                                        <p:cTn id="100" dur="500"/>
                                        <p:tgtEl>
                                          <p:spTgt spid="474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4148" grpId="0" animBg="1"/>
      <p:bldP spid="474149" grpId="0" animBg="1"/>
      <p:bldP spid="474150" grpId="0" animBg="1"/>
      <p:bldP spid="474157" grpId="0" animBg="1"/>
      <p:bldP spid="474158" grpId="0"/>
      <p:bldP spid="474159" grpId="0" animBg="1"/>
      <p:bldP spid="474160" grpId="0"/>
      <p:bldP spid="474161" grpId="0" animBg="1"/>
      <p:bldP spid="474162" grpId="0"/>
      <p:bldP spid="474163" grpId="0" animBg="1"/>
      <p:bldP spid="474164" grpId="0" animBg="1"/>
      <p:bldP spid="474165" grpId="0" animBg="1"/>
      <p:bldP spid="474166" grpId="0" animBg="1"/>
      <p:bldP spid="474167" grpId="0"/>
      <p:bldP spid="474168" grpId="0" animBg="1"/>
      <p:bldP spid="474169" grpId="0" animBg="1"/>
      <p:bldP spid="474170" grpId="0"/>
      <p:bldP spid="474171"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1</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木制品加工危险特性与管理要求</a:t>
            </a:r>
          </a:p>
        </p:txBody>
      </p:sp>
      <p:pic>
        <p:nvPicPr>
          <p:cNvPr id="6" name="图片 5" descr="2816061_002241224862_2.jpg"/>
          <p:cNvPicPr>
            <a:picLocks noChangeAspect="1"/>
          </p:cNvPicPr>
          <p:nvPr/>
        </p:nvPicPr>
        <p:blipFill>
          <a:blip r:embed="rId3" cstate="print"/>
          <a:srcRect r="4429" b="4980"/>
          <a:stretch>
            <a:fillRect/>
          </a:stretch>
        </p:blipFill>
        <p:spPr>
          <a:xfrm>
            <a:off x="2336800" y="1611313"/>
            <a:ext cx="2443163" cy="1620837"/>
          </a:xfrm>
          <a:prstGeom prst="rect">
            <a:avLst/>
          </a:prstGeom>
          <a:ln w="25400">
            <a:solidFill>
              <a:schemeClr val="bg1"/>
            </a:solidFill>
          </a:ln>
          <a:effectLst>
            <a:outerShdw blurRad="63500" sx="102000" sy="102000" algn="ctr" rotWithShape="0">
              <a:prstClr val="black">
                <a:alpha val="40000"/>
              </a:prstClr>
            </a:outerShdw>
          </a:effectLst>
        </p:spPr>
      </p:pic>
      <p:pic>
        <p:nvPicPr>
          <p:cNvPr id="7" name="图片 6" descr="201331811372274.jpg"/>
          <p:cNvPicPr>
            <a:picLocks/>
          </p:cNvPicPr>
          <p:nvPr/>
        </p:nvPicPr>
        <p:blipFill>
          <a:blip r:embed="rId4" cstate="print"/>
          <a:srcRect t="8867" b="8867"/>
          <a:stretch>
            <a:fillRect/>
          </a:stretch>
        </p:blipFill>
        <p:spPr>
          <a:xfrm>
            <a:off x="5772150" y="1611313"/>
            <a:ext cx="2444750" cy="1620837"/>
          </a:xfrm>
          <a:prstGeom prst="rect">
            <a:avLst/>
          </a:prstGeom>
          <a:ln w="25400">
            <a:solidFill>
              <a:schemeClr val="bg1"/>
            </a:solidFill>
          </a:ln>
          <a:effectLst>
            <a:outerShdw blurRad="63500" sx="102000" sy="102000" algn="ctr" rotWithShape="0">
              <a:prstClr val="black">
                <a:alpha val="40000"/>
              </a:prstClr>
            </a:outerShdw>
          </a:effectLst>
        </p:spPr>
      </p:pic>
      <p:pic>
        <p:nvPicPr>
          <p:cNvPr id="9" name="图片 8" descr="1231166918515_000.jpg"/>
          <p:cNvPicPr>
            <a:picLocks/>
          </p:cNvPicPr>
          <p:nvPr/>
        </p:nvPicPr>
        <p:blipFill>
          <a:blip r:embed="rId5" cstate="print"/>
          <a:srcRect r="8504" b="11339"/>
          <a:stretch>
            <a:fillRect/>
          </a:stretch>
        </p:blipFill>
        <p:spPr>
          <a:xfrm>
            <a:off x="2336800" y="4114800"/>
            <a:ext cx="2444750" cy="1619250"/>
          </a:xfrm>
          <a:prstGeom prst="rect">
            <a:avLst/>
          </a:prstGeom>
          <a:ln w="25400">
            <a:solidFill>
              <a:schemeClr val="bg1"/>
            </a:solidFill>
          </a:ln>
          <a:effectLst>
            <a:outerShdw blurRad="63500" sx="102000" sy="102000" algn="ctr" rotWithShape="0">
              <a:prstClr val="black">
                <a:alpha val="40000"/>
              </a:prstClr>
            </a:outerShdw>
          </a:effectLst>
        </p:spPr>
      </p:pic>
      <p:pic>
        <p:nvPicPr>
          <p:cNvPr id="10" name="图片 9" descr="QQ截图20140608161059.jpg"/>
          <p:cNvPicPr>
            <a:picLocks/>
          </p:cNvPicPr>
          <p:nvPr/>
        </p:nvPicPr>
        <p:blipFill>
          <a:blip r:embed="rId6" cstate="print"/>
          <a:srcRect l="3006" r="2254"/>
          <a:stretch>
            <a:fillRect/>
          </a:stretch>
        </p:blipFill>
        <p:spPr>
          <a:xfrm>
            <a:off x="5772150" y="4114800"/>
            <a:ext cx="2444750" cy="1619250"/>
          </a:xfrm>
          <a:prstGeom prst="rect">
            <a:avLst/>
          </a:prstGeom>
          <a:ln w="25400">
            <a:solidFill>
              <a:schemeClr val="bg1"/>
            </a:solidFill>
          </a:ln>
          <a:effectLst>
            <a:outerShdw blurRad="63500" sx="102000" sy="102000" algn="ctr" rotWithShape="0">
              <a:prstClr val="black">
                <a:alpha val="40000"/>
              </a:prstClr>
            </a:outerShdw>
          </a:effectLst>
        </p:spPr>
      </p:pic>
      <p:sp>
        <p:nvSpPr>
          <p:cNvPr id="16391" name="矩形 10"/>
          <p:cNvSpPr>
            <a:spLocks noChangeArrowheads="1"/>
          </p:cNvSpPr>
          <p:nvPr/>
        </p:nvSpPr>
        <p:spPr bwMode="auto">
          <a:xfrm>
            <a:off x="2462213" y="3295650"/>
            <a:ext cx="2262187" cy="368300"/>
          </a:xfrm>
          <a:prstGeom prst="rect">
            <a:avLst/>
          </a:prstGeom>
          <a:noFill/>
          <a:ln w="9525">
            <a:noFill/>
            <a:miter lim="800000"/>
            <a:headEnd/>
            <a:tailEnd/>
          </a:ln>
        </p:spPr>
        <p:txBody>
          <a:bodyPr wrap="none">
            <a:spAutoFit/>
          </a:bodyPr>
          <a:lstStyle/>
          <a:p>
            <a:pPr algn="ctr"/>
            <a:r>
              <a:rPr lang="zh-CN" altLang="en-US" b="0">
                <a:latin typeface="黑体" pitchFamily="49" charset="-122"/>
                <a:ea typeface="黑体" pitchFamily="49" charset="-122"/>
              </a:rPr>
              <a:t>天然生长物的特殊性</a:t>
            </a:r>
            <a:endParaRPr lang="zh-CN" altLang="en-US">
              <a:latin typeface="黑体" pitchFamily="49" charset="-122"/>
              <a:ea typeface="黑体" pitchFamily="49" charset="-122"/>
            </a:endParaRPr>
          </a:p>
        </p:txBody>
      </p:sp>
      <p:sp>
        <p:nvSpPr>
          <p:cNvPr id="16392" name="矩形 11"/>
          <p:cNvSpPr>
            <a:spLocks noChangeArrowheads="1"/>
          </p:cNvSpPr>
          <p:nvPr/>
        </p:nvSpPr>
        <p:spPr bwMode="auto">
          <a:xfrm>
            <a:off x="6132513" y="3295650"/>
            <a:ext cx="1800225" cy="368300"/>
          </a:xfrm>
          <a:prstGeom prst="rect">
            <a:avLst/>
          </a:prstGeom>
          <a:noFill/>
          <a:ln w="9525">
            <a:noFill/>
            <a:miter lim="800000"/>
            <a:headEnd/>
            <a:tailEnd/>
          </a:ln>
        </p:spPr>
        <p:txBody>
          <a:bodyPr wrap="none">
            <a:spAutoFit/>
          </a:bodyPr>
          <a:lstStyle/>
          <a:p>
            <a:pPr algn="ctr"/>
            <a:r>
              <a:rPr lang="zh-CN" altLang="en-US" b="0">
                <a:latin typeface="黑体" pitchFamily="49" charset="-122"/>
                <a:ea typeface="黑体" pitchFamily="49" charset="-122"/>
              </a:rPr>
              <a:t>刀具运转速度高</a:t>
            </a:r>
          </a:p>
        </p:txBody>
      </p:sp>
      <p:sp>
        <p:nvSpPr>
          <p:cNvPr id="16393" name="矩形 12"/>
          <p:cNvSpPr>
            <a:spLocks noChangeArrowheads="1"/>
          </p:cNvSpPr>
          <p:nvPr/>
        </p:nvSpPr>
        <p:spPr bwMode="auto">
          <a:xfrm>
            <a:off x="2576513" y="5861050"/>
            <a:ext cx="2030412" cy="368300"/>
          </a:xfrm>
          <a:prstGeom prst="rect">
            <a:avLst/>
          </a:prstGeom>
          <a:noFill/>
          <a:ln w="9525">
            <a:noFill/>
            <a:miter lim="800000"/>
            <a:headEnd/>
            <a:tailEnd/>
          </a:ln>
        </p:spPr>
        <p:txBody>
          <a:bodyPr wrap="none">
            <a:spAutoFit/>
          </a:bodyPr>
          <a:lstStyle/>
          <a:p>
            <a:pPr algn="ctr"/>
            <a:r>
              <a:rPr lang="zh-CN" altLang="en-US" b="0">
                <a:latin typeface="黑体" pitchFamily="49" charset="-122"/>
                <a:ea typeface="黑体" pitchFamily="49" charset="-122"/>
              </a:rPr>
              <a:t>敞开式及手工作业</a:t>
            </a:r>
          </a:p>
        </p:txBody>
      </p:sp>
      <p:sp>
        <p:nvSpPr>
          <p:cNvPr id="16394" name="矩形 13"/>
          <p:cNvSpPr>
            <a:spLocks noChangeArrowheads="1"/>
          </p:cNvSpPr>
          <p:nvPr/>
        </p:nvSpPr>
        <p:spPr bwMode="auto">
          <a:xfrm>
            <a:off x="5726113" y="5861050"/>
            <a:ext cx="2508250" cy="368300"/>
          </a:xfrm>
          <a:prstGeom prst="rect">
            <a:avLst/>
          </a:prstGeom>
          <a:noFill/>
          <a:ln w="9525">
            <a:noFill/>
            <a:miter lim="800000"/>
            <a:headEnd/>
            <a:tailEnd/>
          </a:ln>
        </p:spPr>
        <p:txBody>
          <a:bodyPr wrap="none">
            <a:spAutoFit/>
          </a:bodyPr>
          <a:lstStyle/>
          <a:p>
            <a:pPr algn="ctr"/>
            <a:r>
              <a:rPr lang="zh-CN" altLang="en-US" b="0">
                <a:latin typeface="黑体" pitchFamily="49" charset="-122"/>
                <a:ea typeface="黑体" pitchFamily="49" charset="-122"/>
              </a:rPr>
              <a:t>使用或产生易燃爆物质</a:t>
            </a:r>
          </a:p>
        </p:txBody>
      </p:sp>
      <p:sp>
        <p:nvSpPr>
          <p:cNvPr id="15" name="TextBox 14"/>
          <p:cNvSpPr txBox="1"/>
          <p:nvPr/>
        </p:nvSpPr>
        <p:spPr>
          <a:xfrm>
            <a:off x="1379538" y="1841500"/>
            <a:ext cx="492125" cy="3486150"/>
          </a:xfrm>
          <a:prstGeom prst="rect">
            <a:avLst/>
          </a:prstGeom>
          <a:solidFill>
            <a:schemeClr val="bg1"/>
          </a:solidFill>
          <a:effectLst>
            <a:outerShdw blurRad="63500" sx="102000" sy="102000" algn="ctr" rotWithShape="0">
              <a:prstClr val="black">
                <a:alpha val="40000"/>
              </a:prstClr>
            </a:outerShdw>
          </a:effectLst>
        </p:spPr>
        <p:txBody>
          <a:bodyPr vert="eaVert" wrap="none">
            <a:spAutoFit/>
          </a:bodyPr>
          <a:lstStyle/>
          <a:p>
            <a:pPr algn="ctr">
              <a:defRPr/>
            </a:pPr>
            <a:r>
              <a:rPr lang="en-US" altLang="zh-CN" sz="2000" b="0" dirty="0">
                <a:latin typeface="华文琥珀" pitchFamily="2" charset="-122"/>
                <a:ea typeface="华文琥珀" pitchFamily="2" charset="-122"/>
              </a:rPr>
              <a:t>1.1  </a:t>
            </a:r>
            <a:r>
              <a:rPr lang="zh-CN" altLang="en-US" sz="2000" b="0" dirty="0">
                <a:latin typeface="华文琥珀" pitchFamily="2" charset="-122"/>
                <a:ea typeface="华文琥珀" pitchFamily="2" charset="-122"/>
              </a:rPr>
              <a:t>木 制 品 加 工 作 业 特 点</a:t>
            </a:r>
          </a:p>
        </p:txBody>
      </p:sp>
    </p:spTree>
  </p:cSld>
  <p:clrMapOvr>
    <a:masterClrMapping/>
  </p:clrMapOvr>
  <p:transition>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404938" y="1739900"/>
            <a:ext cx="492125" cy="3548063"/>
          </a:xfrm>
          <a:prstGeom prst="rect">
            <a:avLst/>
          </a:prstGeom>
          <a:solidFill>
            <a:schemeClr val="bg1"/>
          </a:solidFill>
          <a:effectLst>
            <a:outerShdw blurRad="63500" sx="102000" sy="102000" algn="ctr" rotWithShape="0">
              <a:prstClr val="black">
                <a:alpha val="40000"/>
              </a:prstClr>
            </a:outerShdw>
          </a:effectLst>
        </p:spPr>
        <p:txBody>
          <a:bodyPr vert="eaVert" wrap="none">
            <a:spAutoFit/>
          </a:bodyPr>
          <a:lstStyle/>
          <a:p>
            <a:pPr algn="ctr">
              <a:defRPr/>
            </a:pPr>
            <a:r>
              <a:rPr lang="en-US" altLang="zh-CN" sz="2000" b="0" dirty="0">
                <a:latin typeface="华文琥珀" pitchFamily="2" charset="-122"/>
                <a:ea typeface="华文琥珀" pitchFamily="2" charset="-122"/>
              </a:rPr>
              <a:t>1.2  </a:t>
            </a:r>
            <a:r>
              <a:rPr lang="zh-CN" altLang="en-US" sz="2000" b="0" dirty="0">
                <a:latin typeface="华文琥珀" pitchFamily="2" charset="-122"/>
                <a:ea typeface="华文琥珀" pitchFamily="2" charset="-122"/>
              </a:rPr>
              <a:t>主 要 危 险 和 有 害 因 素 </a:t>
            </a:r>
          </a:p>
        </p:txBody>
      </p:sp>
      <p:sp>
        <p:nvSpPr>
          <p:cNvPr id="17411" name="TextBox 15"/>
          <p:cNvSpPr txBox="1">
            <a:spLocks noChangeArrowheads="1"/>
          </p:cNvSpPr>
          <p:nvPr/>
        </p:nvSpPr>
        <p:spPr bwMode="auto">
          <a:xfrm>
            <a:off x="2349500" y="1485900"/>
            <a:ext cx="6108700" cy="2170113"/>
          </a:xfrm>
          <a:prstGeom prst="rect">
            <a:avLst/>
          </a:prstGeom>
          <a:solidFill>
            <a:schemeClr val="bg1"/>
          </a:solidFill>
          <a:ln w="9525">
            <a:noFill/>
            <a:miter lim="800000"/>
            <a:headEnd/>
            <a:tailEnd/>
          </a:ln>
        </p:spPr>
        <p:txBody>
          <a:bodyPr>
            <a:spAutoFit/>
          </a:bodyPr>
          <a:lstStyle/>
          <a:p>
            <a:pPr>
              <a:lnSpc>
                <a:spcPct val="150000"/>
              </a:lnSpc>
            </a:pPr>
            <a:r>
              <a:rPr lang="zh-CN" altLang="en-US">
                <a:latin typeface="黑体" pitchFamily="49" charset="-122"/>
                <a:ea typeface="黑体" pitchFamily="49" charset="-122"/>
              </a:rPr>
              <a:t>    危险因素：</a:t>
            </a:r>
            <a:r>
              <a:rPr lang="zh-CN" altLang="en-US" b="0">
                <a:latin typeface="黑体" pitchFamily="49" charset="-122"/>
                <a:ea typeface="黑体" pitchFamily="49" charset="-122"/>
              </a:rPr>
              <a:t>机械伤害、触电、火灾和爆炸等。</a:t>
            </a:r>
            <a:endParaRPr lang="en-US" altLang="zh-CN" b="0">
              <a:latin typeface="黑体" pitchFamily="49" charset="-122"/>
              <a:ea typeface="黑体" pitchFamily="49" charset="-122"/>
            </a:endParaRPr>
          </a:p>
          <a:p>
            <a:pPr>
              <a:lnSpc>
                <a:spcPct val="150000"/>
              </a:lnSpc>
            </a:pPr>
            <a:r>
              <a:rPr lang="zh-CN" altLang="en-US">
                <a:latin typeface="黑体" pitchFamily="49" charset="-122"/>
                <a:ea typeface="黑体" pitchFamily="49" charset="-122"/>
              </a:rPr>
              <a:t>    有害因素：</a:t>
            </a:r>
            <a:r>
              <a:rPr lang="zh-CN" altLang="en-US" b="0">
                <a:latin typeface="黑体" pitchFamily="49" charset="-122"/>
                <a:ea typeface="黑体" pitchFamily="49" charset="-122"/>
              </a:rPr>
              <a:t>粉尘、化学性有害物质、噪声和振动、木材生物效应等。</a:t>
            </a:r>
            <a:endParaRPr lang="en-US" altLang="zh-CN" b="0">
              <a:latin typeface="黑体" pitchFamily="49" charset="-122"/>
              <a:ea typeface="黑体" pitchFamily="49" charset="-122"/>
            </a:endParaRPr>
          </a:p>
          <a:p>
            <a:pPr>
              <a:lnSpc>
                <a:spcPct val="150000"/>
              </a:lnSpc>
            </a:pPr>
            <a:r>
              <a:rPr kumimoji="1" lang="zh-CN" altLang="en-US">
                <a:latin typeface="黑体" pitchFamily="49" charset="-122"/>
                <a:ea typeface="黑体" pitchFamily="49" charset="-122"/>
                <a:cs typeface="Times New Roman" pitchFamily="18" charset="0"/>
              </a:rPr>
              <a:t>    例：</a:t>
            </a:r>
            <a:r>
              <a:rPr kumimoji="1" lang="zh-CN" altLang="en-US" b="0">
                <a:latin typeface="黑体" pitchFamily="49" charset="-122"/>
                <a:ea typeface="黑体" pitchFamily="49" charset="-122"/>
                <a:cs typeface="Times New Roman" pitchFamily="18" charset="0"/>
              </a:rPr>
              <a:t>常用木工机械加工产生的粉尘浓度和噪声级如下。</a:t>
            </a:r>
            <a:endParaRPr kumimoji="1" lang="zh-CN" altLang="en-US" b="0">
              <a:latin typeface="黑体" pitchFamily="49" charset="-122"/>
              <a:ea typeface="黑体" pitchFamily="49" charset="-122"/>
            </a:endParaRPr>
          </a:p>
          <a:p>
            <a:pPr>
              <a:lnSpc>
                <a:spcPct val="150000"/>
              </a:lnSpc>
            </a:pPr>
            <a:endParaRPr lang="zh-CN" altLang="en-US" b="0">
              <a:latin typeface="黑体" pitchFamily="49" charset="-122"/>
              <a:ea typeface="黑体" pitchFamily="49" charset="-122"/>
            </a:endParaRPr>
          </a:p>
        </p:txBody>
      </p:sp>
      <p:graphicFrame>
        <p:nvGraphicFramePr>
          <p:cNvPr id="17" name="Group 4"/>
          <p:cNvGraphicFramePr>
            <a:graphicFrameLocks noGrp="1"/>
          </p:cNvGraphicFramePr>
          <p:nvPr/>
        </p:nvGraphicFramePr>
        <p:xfrm>
          <a:off x="2355850" y="3335338"/>
          <a:ext cx="6089650" cy="2734344"/>
        </p:xfrm>
        <a:graphic>
          <a:graphicData uri="http://schemas.openxmlformats.org/drawingml/2006/table">
            <a:tbl>
              <a:tblPr/>
              <a:tblGrid>
                <a:gridCol w="1522413">
                  <a:extLst>
                    <a:ext uri="{9D8B030D-6E8A-4147-A177-3AD203B41FA5}">
                      <a16:colId xmlns:a16="http://schemas.microsoft.com/office/drawing/2014/main" xmlns="" val="20000"/>
                    </a:ext>
                  </a:extLst>
                </a:gridCol>
                <a:gridCol w="1522412">
                  <a:extLst>
                    <a:ext uri="{9D8B030D-6E8A-4147-A177-3AD203B41FA5}">
                      <a16:colId xmlns:a16="http://schemas.microsoft.com/office/drawing/2014/main" xmlns="" val="20001"/>
                    </a:ext>
                  </a:extLst>
                </a:gridCol>
                <a:gridCol w="1522413">
                  <a:extLst>
                    <a:ext uri="{9D8B030D-6E8A-4147-A177-3AD203B41FA5}">
                      <a16:colId xmlns:a16="http://schemas.microsoft.com/office/drawing/2014/main" xmlns="" val="20002"/>
                    </a:ext>
                  </a:extLst>
                </a:gridCol>
                <a:gridCol w="1522412">
                  <a:extLst>
                    <a:ext uri="{9D8B030D-6E8A-4147-A177-3AD203B41FA5}">
                      <a16:colId xmlns:a16="http://schemas.microsoft.com/office/drawing/2014/main" xmlns="" val="20003"/>
                    </a:ext>
                  </a:extLst>
                </a:gridCol>
              </a:tblGrid>
              <a:tr h="298450">
                <a:tc row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CN" altLang="en-US"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木工机械</a:t>
                      </a:r>
                    </a:p>
                  </a:txBody>
                  <a:tcPr marL="72323" marR="72323" marT="37608" marB="3760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粉尘浓度</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CN"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mg/m</a:t>
                      </a:r>
                      <a:r>
                        <a:rPr kumimoji="1" lang="en-US" altLang="zh-CN" sz="1500" b="1" i="0" u="none" strike="noStrike" cap="none" normalizeH="0" baseline="30000">
                          <a:ln>
                            <a:noFill/>
                          </a:ln>
                          <a:solidFill>
                            <a:schemeClr val="tx1"/>
                          </a:solidFill>
                          <a:effectLst/>
                          <a:latin typeface="黑体" pitchFamily="49" charset="-122"/>
                          <a:ea typeface="黑体" pitchFamily="49" charset="-122"/>
                          <a:cs typeface="Times New Roman" pitchFamily="18" charset="0"/>
                        </a:rPr>
                        <a:t>3</a:t>
                      </a:r>
                      <a:endParaRPr kumimoji="1" lang="en-US" altLang="zh-CN" sz="1500" b="1" i="0" u="none" strike="noStrike" cap="none" normalizeH="0" baseline="0">
                        <a:ln>
                          <a:noFill/>
                        </a:ln>
                        <a:solidFill>
                          <a:schemeClr val="tx1"/>
                        </a:solidFill>
                        <a:effectLst/>
                        <a:latin typeface="黑体" pitchFamily="49" charset="-122"/>
                        <a:ea typeface="黑体" pitchFamily="49" charset="-122"/>
                        <a:cs typeface="Times New Roman" pitchFamily="18" charset="0"/>
                      </a:endParaRP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噪声级（</a:t>
                      </a:r>
                      <a:r>
                        <a:rPr kumimoji="1" lang="en-US" altLang="zh-CN"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dB(A)</a:t>
                      </a:r>
                      <a:r>
                        <a:rPr kumimoji="1" lang="zh-CN" altLang="en-US"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CN" altLang="en-US"/>
                    </a:p>
                  </a:txBody>
                  <a:tcPr/>
                </a:tc>
                <a:extLst>
                  <a:ext uri="{0D108BD9-81ED-4DB2-BD59-A6C34878D82A}">
                    <a16:rowId xmlns:a16="http://schemas.microsoft.com/office/drawing/2014/main" xmlns="" val="10000"/>
                  </a:ext>
                </a:extLst>
              </a:tr>
              <a:tr h="298450">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空转时</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1" i="0" u="none" strike="noStrike" cap="none" normalizeH="0" baseline="0">
                          <a:ln>
                            <a:noFill/>
                          </a:ln>
                          <a:solidFill>
                            <a:schemeClr val="tx1"/>
                          </a:solidFill>
                          <a:effectLst/>
                          <a:latin typeface="黑体" pitchFamily="49" charset="-122"/>
                          <a:ea typeface="黑体" pitchFamily="49" charset="-122"/>
                          <a:cs typeface="Times New Roman" pitchFamily="18" charset="0"/>
                        </a:rPr>
                        <a:t>运行时</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1"/>
                  </a:ext>
                </a:extLst>
              </a:tr>
              <a:tr h="298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木工平刨床</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4</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5</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95</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107</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98</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100</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r h="298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木工压刨床</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6</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97</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115</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101</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120</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3"/>
                  </a:ext>
                </a:extLst>
              </a:tr>
              <a:tr h="298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圆锯机</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5</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6</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89</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103</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93</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115</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4"/>
                  </a:ext>
                </a:extLst>
              </a:tr>
              <a:tr h="298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截锯机</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6</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95</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99</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104</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111</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5"/>
                  </a:ext>
                </a:extLst>
              </a:tr>
              <a:tr h="298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榫槽机</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5</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7</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85</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100</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98</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103</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6"/>
                  </a:ext>
                </a:extLst>
              </a:tr>
              <a:tr h="298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木工钻床</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6</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80</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88</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85</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96</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7"/>
                  </a:ext>
                </a:extLst>
              </a:tr>
              <a:tr h="298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磨光床</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83</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98</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94</a:t>
                      </a:r>
                      <a:r>
                        <a:rPr kumimoji="1" lang="zh-CN" altLang="en-US"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a:t>
                      </a:r>
                      <a:r>
                        <a:rPr kumimoji="1" lang="en-US" altLang="zh-CN" sz="1500" b="0" i="0" u="none" strike="noStrike" cap="none" normalizeH="0" baseline="0">
                          <a:ln>
                            <a:noFill/>
                          </a:ln>
                          <a:solidFill>
                            <a:schemeClr val="tx1"/>
                          </a:solidFill>
                          <a:effectLst/>
                          <a:latin typeface="黑体" pitchFamily="49" charset="-122"/>
                          <a:ea typeface="黑体" pitchFamily="49" charset="-122"/>
                          <a:cs typeface="Times New Roman" pitchFamily="18" charset="0"/>
                        </a:rPr>
                        <a:t>105</a:t>
                      </a:r>
                    </a:p>
                  </a:txBody>
                  <a:tcPr marL="72323" marR="72323" marT="37608" marB="376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8"/>
                  </a:ext>
                </a:extLst>
              </a:tr>
            </a:tbl>
          </a:graphicData>
        </a:graphic>
      </p:graphicFrame>
      <p:sp>
        <p:nvSpPr>
          <p:cNvPr id="6"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1</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木制品加工危险特性与管理要求</a:t>
            </a:r>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6"/>
          <p:cNvGrpSpPr/>
          <p:nvPr/>
        </p:nvGrpSpPr>
        <p:grpSpPr>
          <a:xfrm>
            <a:off x="2039939" y="1943101"/>
            <a:ext cx="5859461" cy="3921233"/>
            <a:chOff x="1900239" y="2351816"/>
            <a:chExt cx="6126162" cy="4099713"/>
          </a:xfrm>
          <a:effectLst>
            <a:outerShdw blurRad="63500" sx="102000" sy="102000" algn="ctr" rotWithShape="0">
              <a:prstClr val="black">
                <a:alpha val="40000"/>
              </a:prstClr>
            </a:outerShdw>
          </a:effectLst>
        </p:grpSpPr>
        <p:sp>
          <p:nvSpPr>
            <p:cNvPr id="5" name="矩形 4"/>
            <p:cNvSpPr/>
            <p:nvPr/>
          </p:nvSpPr>
          <p:spPr bwMode="auto">
            <a:xfrm>
              <a:off x="1900241" y="6053666"/>
              <a:ext cx="6126160" cy="397863"/>
            </a:xfrm>
            <a:prstGeom prst="rect">
              <a:avLst/>
            </a:prstGeom>
            <a:solidFill>
              <a:schemeClr val="bg1">
                <a:lumMod val="50000"/>
              </a:schemeClr>
            </a:solidFill>
            <a:ln w="28575" cap="flat" cmpd="sng" algn="ctr">
              <a:solidFill>
                <a:schemeClr val="bg1">
                  <a:lumMod val="50000"/>
                </a:schemeClr>
              </a:solidFill>
              <a:prstDash val="solid"/>
              <a:round/>
              <a:headEnd type="none" w="med" len="med"/>
              <a:tailEnd type="none" w="med" len="med"/>
            </a:ln>
            <a:effectLst/>
          </p:spPr>
          <p:txBody>
            <a:bodyPr wrap="none" anchor="ctr"/>
            <a:lstStyle/>
            <a:p>
              <a:pPr algn="ctr">
                <a:defRPr/>
              </a:pPr>
              <a:endParaRPr lang="zh-CN" altLang="en-US">
                <a:ea typeface="+mn-ea"/>
              </a:endParaRPr>
            </a:p>
          </p:txBody>
        </p:sp>
        <p:sp>
          <p:nvSpPr>
            <p:cNvPr id="7" name="矩形 6"/>
            <p:cNvSpPr/>
            <p:nvPr/>
          </p:nvSpPr>
          <p:spPr bwMode="auto">
            <a:xfrm>
              <a:off x="1900239" y="2351816"/>
              <a:ext cx="6123710" cy="3685566"/>
            </a:xfrm>
            <a:prstGeom prst="rect">
              <a:avLst/>
            </a:prstGeom>
            <a:gradFill flip="none" rotWithShape="1">
              <a:gsLst>
                <a:gs pos="0">
                  <a:schemeClr val="accent1">
                    <a:lumMod val="40000"/>
                    <a:lumOff val="60000"/>
                  </a:schemeClr>
                </a:gs>
                <a:gs pos="50000">
                  <a:schemeClr val="accent1">
                    <a:lumMod val="40000"/>
                    <a:lumOff val="60000"/>
                  </a:schemeClr>
                </a:gs>
                <a:gs pos="100000">
                  <a:schemeClr val="accent5">
                    <a:lumMod val="40000"/>
                    <a:lumOff val="60000"/>
                  </a:schemeClr>
                </a:gs>
              </a:gsLst>
              <a:path path="rect">
                <a:fillToRect l="50000" t="50000" r="50000" b="50000"/>
              </a:path>
              <a:tileRect/>
            </a:gradFill>
            <a:ln w="19050" cap="flat" cmpd="sng" algn="ctr">
              <a:solidFill>
                <a:schemeClr val="tx1"/>
              </a:solidFill>
              <a:prstDash val="solid"/>
              <a:round/>
              <a:headEnd type="none" w="med" len="med"/>
              <a:tailEnd type="none" w="med" len="med"/>
            </a:ln>
            <a:effectLst/>
          </p:spPr>
          <p:txBody>
            <a:bodyPr wrap="none" anchor="ctr"/>
            <a:lstStyle/>
            <a:p>
              <a:pPr algn="ctr">
                <a:defRPr/>
              </a:pPr>
              <a:endParaRPr lang="zh-CN" altLang="en-US">
                <a:ea typeface="+mn-ea"/>
              </a:endParaRPr>
            </a:p>
          </p:txBody>
        </p:sp>
      </p:grpSp>
      <p:sp>
        <p:nvSpPr>
          <p:cNvPr id="12"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1</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木制品加工危险特性与管理要求</a:t>
            </a:r>
          </a:p>
        </p:txBody>
      </p:sp>
      <p:pic>
        <p:nvPicPr>
          <p:cNvPr id="18436" name="图片 12" descr="hdImg_0f8764f9c7185ca3d0c9be8c8ecd992b.png"/>
          <p:cNvPicPr>
            <a:picLocks noChangeAspect="1"/>
          </p:cNvPicPr>
          <p:nvPr/>
        </p:nvPicPr>
        <p:blipFill>
          <a:blip r:embed="rId2" cstate="print"/>
          <a:srcRect/>
          <a:stretch>
            <a:fillRect/>
          </a:stretch>
        </p:blipFill>
        <p:spPr bwMode="auto">
          <a:xfrm>
            <a:off x="4838700" y="5511800"/>
            <a:ext cx="317500" cy="317500"/>
          </a:xfrm>
          <a:prstGeom prst="rect">
            <a:avLst/>
          </a:prstGeom>
          <a:noFill/>
          <a:ln w="9525">
            <a:noFill/>
            <a:miter lim="800000"/>
            <a:headEnd/>
            <a:tailEnd/>
          </a:ln>
        </p:spPr>
      </p:pic>
      <p:sp>
        <p:nvSpPr>
          <p:cNvPr id="14" name="矩形 13"/>
          <p:cNvSpPr>
            <a:spLocks noChangeArrowheads="1"/>
          </p:cNvSpPr>
          <p:nvPr/>
        </p:nvSpPr>
        <p:spPr bwMode="auto">
          <a:xfrm>
            <a:off x="2336800" y="2273300"/>
            <a:ext cx="5511800" cy="2862263"/>
          </a:xfrm>
          <a:prstGeom prst="rect">
            <a:avLst/>
          </a:prstGeom>
          <a:noFill/>
          <a:ln w="9525">
            <a:noFill/>
            <a:miter lim="800000"/>
            <a:headEnd/>
            <a:tailEnd/>
          </a:ln>
        </p:spPr>
        <p:txBody>
          <a:bodyPr>
            <a:spAutoFit/>
          </a:bodyPr>
          <a:lstStyle/>
          <a:p>
            <a:pPr indent="457200">
              <a:lnSpc>
                <a:spcPct val="150000"/>
              </a:lnSpc>
            </a:pPr>
            <a:r>
              <a:rPr lang="en-US" altLang="zh-CN" sz="2000" b="0">
                <a:latin typeface="华文新魏" pitchFamily="2" charset="-122"/>
                <a:ea typeface="华文新魏" pitchFamily="2" charset="-122"/>
              </a:rPr>
              <a:t>2014</a:t>
            </a:r>
            <a:r>
              <a:rPr lang="zh-CN" altLang="en-US" sz="2000" b="0">
                <a:latin typeface="华文新魏" pitchFamily="2" charset="-122"/>
                <a:ea typeface="华文新魏" pitchFamily="2" charset="-122"/>
              </a:rPr>
              <a:t>年</a:t>
            </a:r>
            <a:r>
              <a:rPr lang="en-US" altLang="zh-CN" sz="2000" b="0">
                <a:latin typeface="华文新魏" pitchFamily="2" charset="-122"/>
                <a:ea typeface="华文新魏" pitchFamily="2" charset="-122"/>
              </a:rPr>
              <a:t>4</a:t>
            </a:r>
            <a:r>
              <a:rPr lang="zh-CN" altLang="en-US" sz="2000" b="0">
                <a:latin typeface="华文新魏" pitchFamily="2" charset="-122"/>
                <a:ea typeface="华文新魏" pitchFamily="2" charset="-122"/>
              </a:rPr>
              <a:t>月</a:t>
            </a:r>
            <a:r>
              <a:rPr lang="en-US" altLang="zh-CN" sz="2000" b="0">
                <a:latin typeface="华文新魏" pitchFamily="2" charset="-122"/>
                <a:ea typeface="华文新魏" pitchFamily="2" charset="-122"/>
              </a:rPr>
              <a:t>12</a:t>
            </a:r>
            <a:r>
              <a:rPr lang="zh-CN" altLang="en-US" sz="2000" b="0">
                <a:latin typeface="华文新魏" pitchFamily="2" charset="-122"/>
                <a:ea typeface="华文新魏" pitchFamily="2" charset="-122"/>
              </a:rPr>
              <a:t>日下午</a:t>
            </a:r>
            <a:r>
              <a:rPr lang="en-US" altLang="zh-CN" sz="2000" b="0">
                <a:latin typeface="华文新魏" pitchFamily="2" charset="-122"/>
                <a:ea typeface="华文新魏" pitchFamily="2" charset="-122"/>
              </a:rPr>
              <a:t>3</a:t>
            </a:r>
            <a:r>
              <a:rPr lang="zh-CN" altLang="en-US" sz="2000" b="0">
                <a:latin typeface="华文新魏" pitchFamily="2" charset="-122"/>
                <a:ea typeface="华文新魏" pitchFamily="2" charset="-122"/>
              </a:rPr>
              <a:t>点多，沙井黄埔富城工业区声浪威音箱木制品（深圳）有限公司的材料仓库发生火灾，起火的原因是因为材料库漏雨，电焊工在铁皮棚的外墙进行违章的电焊作业，焊割后火花飞溅入仓库内点燃了纸箱材料等物品，过火面积达到</a:t>
            </a:r>
            <a:r>
              <a:rPr lang="en-US" altLang="zh-CN" sz="2000" b="0">
                <a:latin typeface="华文新魏" pitchFamily="2" charset="-122"/>
                <a:ea typeface="华文新魏" pitchFamily="2" charset="-122"/>
              </a:rPr>
              <a:t>480</a:t>
            </a:r>
            <a:r>
              <a:rPr lang="zh-CN" altLang="en-US" sz="2000" b="0">
                <a:latin typeface="华文新魏" pitchFamily="2" charset="-122"/>
                <a:ea typeface="华文新魏" pitchFamily="2" charset="-122"/>
              </a:rPr>
              <a:t>平方米。</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4"/>
                                        </p:tgtEl>
                                        <p:attrNameLst>
                                          <p:attrName>style.visibility</p:attrName>
                                        </p:attrNameLst>
                                      </p:cBhvr>
                                      <p:to>
                                        <p:strVal val="visible"/>
                                      </p:to>
                                    </p:set>
                                    <p:anim calcmode="discrete" valueType="clr">
                                      <p:cBhvr override="childStyle">
                                        <p:cTn id="7" dur="500"/>
                                        <p:tgtEl>
                                          <p:spTgt spid="14"/>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14"/>
                                        </p:tgtEl>
                                        <p:attrNameLst>
                                          <p:attrName>fillcolor</p:attrName>
                                        </p:attrNameLst>
                                      </p:cBhvr>
                                      <p:tavLst>
                                        <p:tav tm="0">
                                          <p:val>
                                            <p:clrVal>
                                              <a:schemeClr val="accent2"/>
                                            </p:clrVal>
                                          </p:val>
                                        </p:tav>
                                        <p:tav tm="50000">
                                          <p:val>
                                            <p:clrVal>
                                              <a:schemeClr val="hlink"/>
                                            </p:clrVal>
                                          </p:val>
                                        </p:tav>
                                      </p:tavLst>
                                    </p:anim>
                                    <p:set>
                                      <p:cBhvr>
                                        <p:cTn id="9" dur="500"/>
                                        <p:tgtEl>
                                          <p:spTgt spid="1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25"/>
          <p:cNvGrpSpPr>
            <a:grpSpLocks/>
          </p:cNvGrpSpPr>
          <p:nvPr/>
        </p:nvGrpSpPr>
        <p:grpSpPr bwMode="auto">
          <a:xfrm>
            <a:off x="2514600" y="1485900"/>
            <a:ext cx="4800600" cy="4724400"/>
            <a:chOff x="1488" y="960"/>
            <a:chExt cx="2928" cy="2880"/>
          </a:xfrm>
        </p:grpSpPr>
        <p:grpSp>
          <p:nvGrpSpPr>
            <p:cNvPr id="19461" name="Group 26"/>
            <p:cNvGrpSpPr>
              <a:grpSpLocks/>
            </p:cNvGrpSpPr>
            <p:nvPr/>
          </p:nvGrpSpPr>
          <p:grpSpPr bwMode="auto">
            <a:xfrm>
              <a:off x="2356" y="960"/>
              <a:ext cx="1192" cy="959"/>
              <a:chOff x="2356" y="960"/>
              <a:chExt cx="1192" cy="959"/>
            </a:xfrm>
          </p:grpSpPr>
          <p:grpSp>
            <p:nvGrpSpPr>
              <p:cNvPr id="19498" name="Group 27"/>
              <p:cNvGrpSpPr>
                <a:grpSpLocks/>
              </p:cNvGrpSpPr>
              <p:nvPr/>
            </p:nvGrpSpPr>
            <p:grpSpPr bwMode="auto">
              <a:xfrm>
                <a:off x="2356" y="960"/>
                <a:ext cx="1192" cy="959"/>
                <a:chOff x="2057" y="862"/>
                <a:chExt cx="1549" cy="1351"/>
              </a:xfrm>
            </p:grpSpPr>
            <p:sp>
              <p:nvSpPr>
                <p:cNvPr id="19500" name="AutoShape 28"/>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501" name="AutoShape 29"/>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502" name="AutoShape 30"/>
                <p:cNvSpPr>
                  <a:spLocks noChangeArrowheads="1"/>
                </p:cNvSpPr>
                <p:nvPr/>
              </p:nvSpPr>
              <p:spPr bwMode="gray">
                <a:xfrm>
                  <a:off x="2147" y="942"/>
                  <a:ext cx="1350" cy="1168"/>
                </a:xfrm>
                <a:prstGeom prst="hexagon">
                  <a:avLst>
                    <a:gd name="adj" fmla="val 28896"/>
                    <a:gd name="vf" fmla="val 115470"/>
                  </a:avLst>
                </a:prstGeom>
                <a:gradFill rotWithShape="1">
                  <a:gsLst>
                    <a:gs pos="0">
                      <a:srgbClr val="7262EC"/>
                    </a:gs>
                    <a:gs pos="100000">
                      <a:srgbClr val="2614AA"/>
                    </a:gs>
                  </a:gsLst>
                  <a:lin ang="2700000" scaled="1"/>
                </a:gradFill>
                <a:ln w="9525">
                  <a:solidFill>
                    <a:srgbClr val="FFFFFF"/>
                  </a:solidFill>
                  <a:miter lim="800000"/>
                  <a:headEnd/>
                  <a:tailEnd/>
                </a:ln>
              </p:spPr>
              <p:txBody>
                <a:bodyPr wrap="none" anchor="ctr"/>
                <a:lstStyle/>
                <a:p>
                  <a:pPr algn="ctr"/>
                  <a:endParaRPr lang="zh-CN" altLang="en-US" sz="1600">
                    <a:latin typeface="黑体" pitchFamily="49" charset="-122"/>
                    <a:ea typeface="黑体" pitchFamily="49" charset="-122"/>
                  </a:endParaRPr>
                </a:p>
              </p:txBody>
            </p:sp>
          </p:grpSp>
          <p:sp>
            <p:nvSpPr>
              <p:cNvPr id="19499" name="Text Box 31"/>
              <p:cNvSpPr txBox="1">
                <a:spLocks noChangeArrowheads="1"/>
              </p:cNvSpPr>
              <p:nvPr/>
            </p:nvSpPr>
            <p:spPr bwMode="gray">
              <a:xfrm>
                <a:off x="2584" y="1155"/>
                <a:ext cx="717" cy="507"/>
              </a:xfrm>
              <a:prstGeom prst="rect">
                <a:avLst/>
              </a:prstGeom>
              <a:noFill/>
              <a:ln w="9525" algn="ctr">
                <a:noFill/>
                <a:miter lim="800000"/>
                <a:headEnd/>
                <a:tailEnd/>
              </a:ln>
            </p:spPr>
            <p:txBody>
              <a:bodyPr>
                <a:spAutoFit/>
              </a:bodyPr>
              <a:lstStyle/>
              <a:p>
                <a:pPr algn="ctr" eaLnBrk="0" hangingPunct="0"/>
                <a:r>
                  <a:rPr lang="zh-CN" altLang="en-US" sz="1600" b="0">
                    <a:solidFill>
                      <a:srgbClr val="FFFFFF"/>
                    </a:solidFill>
                    <a:latin typeface="黑体" pitchFamily="49" charset="-122"/>
                    <a:ea typeface="黑体" pitchFamily="49" charset="-122"/>
                  </a:rPr>
                  <a:t>加强从业人员安全教育培训</a:t>
                </a:r>
                <a:endParaRPr lang="en-US" altLang="zh-CN" sz="1600" b="0">
                  <a:solidFill>
                    <a:srgbClr val="FFFFFF"/>
                  </a:solidFill>
                  <a:latin typeface="黑体" pitchFamily="49" charset="-122"/>
                  <a:ea typeface="黑体" pitchFamily="49" charset="-122"/>
                </a:endParaRPr>
              </a:p>
            </p:txBody>
          </p:sp>
        </p:grpSp>
        <p:grpSp>
          <p:nvGrpSpPr>
            <p:cNvPr id="19462" name="Group 32"/>
            <p:cNvGrpSpPr>
              <a:grpSpLocks/>
            </p:cNvGrpSpPr>
            <p:nvPr/>
          </p:nvGrpSpPr>
          <p:grpSpPr bwMode="auto">
            <a:xfrm>
              <a:off x="1488" y="1438"/>
              <a:ext cx="1193" cy="959"/>
              <a:chOff x="1488" y="1438"/>
              <a:chExt cx="1193" cy="959"/>
            </a:xfrm>
          </p:grpSpPr>
          <p:grpSp>
            <p:nvGrpSpPr>
              <p:cNvPr id="19493" name="Group 33"/>
              <p:cNvGrpSpPr>
                <a:grpSpLocks/>
              </p:cNvGrpSpPr>
              <p:nvPr/>
            </p:nvGrpSpPr>
            <p:grpSpPr bwMode="auto">
              <a:xfrm>
                <a:off x="1488" y="1438"/>
                <a:ext cx="1193" cy="959"/>
                <a:chOff x="1110" y="2656"/>
                <a:chExt cx="1549" cy="1351"/>
              </a:xfrm>
            </p:grpSpPr>
            <p:sp>
              <p:nvSpPr>
                <p:cNvPr id="19495" name="AutoShape 3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96" name="AutoShape 3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97" name="AutoShape 36"/>
                <p:cNvSpPr>
                  <a:spLocks noChangeArrowheads="1"/>
                </p:cNvSpPr>
                <p:nvPr/>
              </p:nvSpPr>
              <p:spPr bwMode="gray">
                <a:xfrm>
                  <a:off x="1200" y="2736"/>
                  <a:ext cx="1350" cy="1168"/>
                </a:xfrm>
                <a:prstGeom prst="hexagon">
                  <a:avLst>
                    <a:gd name="adj" fmla="val 28896"/>
                    <a:gd name="vf" fmla="val 115470"/>
                  </a:avLst>
                </a:prstGeom>
                <a:gradFill rotWithShape="1">
                  <a:gsLst>
                    <a:gs pos="0">
                      <a:srgbClr val="45A2D6"/>
                    </a:gs>
                    <a:gs pos="100000">
                      <a:srgbClr val="49ACE3"/>
                    </a:gs>
                  </a:gsLst>
                  <a:lin ang="2700000" scaled="1"/>
                </a:gradFill>
                <a:ln w="9525">
                  <a:solidFill>
                    <a:srgbClr val="FFFFFF"/>
                  </a:solidFill>
                  <a:miter lim="800000"/>
                  <a:headEnd/>
                  <a:tailEnd/>
                </a:ln>
              </p:spPr>
              <p:txBody>
                <a:bodyPr wrap="none" anchor="ctr"/>
                <a:lstStyle/>
                <a:p>
                  <a:pPr algn="ctr"/>
                  <a:endParaRPr lang="zh-CN" altLang="en-US" sz="1600">
                    <a:latin typeface="黑体" pitchFamily="49" charset="-122"/>
                    <a:ea typeface="黑体" pitchFamily="49" charset="-122"/>
                  </a:endParaRPr>
                </a:p>
              </p:txBody>
            </p:sp>
          </p:grpSp>
          <p:sp>
            <p:nvSpPr>
              <p:cNvPr id="19494" name="Text Box 37"/>
              <p:cNvSpPr txBox="1">
                <a:spLocks noChangeArrowheads="1"/>
              </p:cNvSpPr>
              <p:nvPr/>
            </p:nvSpPr>
            <p:spPr bwMode="gray">
              <a:xfrm>
                <a:off x="1752" y="1510"/>
                <a:ext cx="643" cy="807"/>
              </a:xfrm>
              <a:prstGeom prst="rect">
                <a:avLst/>
              </a:prstGeom>
              <a:noFill/>
              <a:ln w="9525" algn="ctr">
                <a:noFill/>
                <a:miter lim="800000"/>
                <a:headEnd/>
                <a:tailEnd/>
              </a:ln>
            </p:spPr>
            <p:txBody>
              <a:bodyPr>
                <a:spAutoFit/>
              </a:bodyPr>
              <a:lstStyle/>
              <a:p>
                <a:pPr algn="ctr" eaLnBrk="0" hangingPunct="0"/>
                <a:r>
                  <a:rPr lang="zh-CN" altLang="en-US" sz="1600" b="0">
                    <a:solidFill>
                      <a:srgbClr val="FFFFFF"/>
                    </a:solidFill>
                    <a:latin typeface="黑体" pitchFamily="49" charset="-122"/>
                    <a:ea typeface="黑体" pitchFamily="49" charset="-122"/>
                  </a:rPr>
                  <a:t>建立健全责任制、安全管理制度和操作规程</a:t>
                </a:r>
                <a:endParaRPr lang="en-US" altLang="zh-CN" sz="1600" b="0">
                  <a:solidFill>
                    <a:srgbClr val="FFFFFF"/>
                  </a:solidFill>
                  <a:latin typeface="黑体" pitchFamily="49" charset="-122"/>
                  <a:ea typeface="黑体" pitchFamily="49" charset="-122"/>
                </a:endParaRPr>
              </a:p>
            </p:txBody>
          </p:sp>
        </p:grpSp>
        <p:grpSp>
          <p:nvGrpSpPr>
            <p:cNvPr id="19463" name="Group 38"/>
            <p:cNvGrpSpPr>
              <a:grpSpLocks/>
            </p:cNvGrpSpPr>
            <p:nvPr/>
          </p:nvGrpSpPr>
          <p:grpSpPr bwMode="auto">
            <a:xfrm>
              <a:off x="2356" y="1919"/>
              <a:ext cx="1192" cy="959"/>
              <a:chOff x="2356" y="1919"/>
              <a:chExt cx="1192" cy="959"/>
            </a:xfrm>
          </p:grpSpPr>
          <p:grpSp>
            <p:nvGrpSpPr>
              <p:cNvPr id="19488" name="Group 39"/>
              <p:cNvGrpSpPr>
                <a:grpSpLocks/>
              </p:cNvGrpSpPr>
              <p:nvPr/>
            </p:nvGrpSpPr>
            <p:grpSpPr bwMode="auto">
              <a:xfrm>
                <a:off x="2356" y="1919"/>
                <a:ext cx="1192" cy="959"/>
                <a:chOff x="3174" y="2656"/>
                <a:chExt cx="1549" cy="1351"/>
              </a:xfrm>
            </p:grpSpPr>
            <p:sp>
              <p:nvSpPr>
                <p:cNvPr id="19490" name="AutoShape 40"/>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91" name="AutoShape 41"/>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92" name="AutoShape 42"/>
                <p:cNvSpPr>
                  <a:spLocks noChangeArrowheads="1"/>
                </p:cNvSpPr>
                <p:nvPr/>
              </p:nvSpPr>
              <p:spPr bwMode="gray">
                <a:xfrm>
                  <a:off x="3264" y="2736"/>
                  <a:ext cx="1350" cy="1168"/>
                </a:xfrm>
                <a:prstGeom prst="hexagon">
                  <a:avLst>
                    <a:gd name="adj" fmla="val 28896"/>
                    <a:gd name="vf" fmla="val 115470"/>
                  </a:avLst>
                </a:prstGeom>
                <a:gradFill rotWithShape="1">
                  <a:gsLst>
                    <a:gs pos="0">
                      <a:srgbClr val="182F5E"/>
                    </a:gs>
                    <a:gs pos="100000">
                      <a:srgbClr val="3366CC"/>
                    </a:gs>
                  </a:gsLst>
                  <a:lin ang="2700000" scaled="1"/>
                </a:gradFill>
                <a:ln w="9525">
                  <a:solidFill>
                    <a:srgbClr val="FFFFFF"/>
                  </a:solidFill>
                  <a:miter lim="800000"/>
                  <a:headEnd/>
                  <a:tailEnd/>
                </a:ln>
              </p:spPr>
              <p:txBody>
                <a:bodyPr wrap="none" anchor="ctr"/>
                <a:lstStyle/>
                <a:p>
                  <a:pPr algn="ctr"/>
                  <a:endParaRPr lang="zh-CN" altLang="en-US" sz="1600">
                    <a:latin typeface="黑体" pitchFamily="49" charset="-122"/>
                    <a:ea typeface="黑体" pitchFamily="49" charset="-122"/>
                  </a:endParaRPr>
                </a:p>
              </p:txBody>
            </p:sp>
          </p:grpSp>
          <p:sp>
            <p:nvSpPr>
              <p:cNvPr id="19489" name="Text Box 43"/>
              <p:cNvSpPr txBox="1">
                <a:spLocks noChangeArrowheads="1"/>
              </p:cNvSpPr>
              <p:nvPr/>
            </p:nvSpPr>
            <p:spPr bwMode="gray">
              <a:xfrm>
                <a:off x="2618" y="2063"/>
                <a:ext cx="674" cy="657"/>
              </a:xfrm>
              <a:prstGeom prst="rect">
                <a:avLst/>
              </a:prstGeom>
              <a:noFill/>
              <a:ln w="9525" algn="ctr">
                <a:noFill/>
                <a:miter lim="800000"/>
                <a:headEnd/>
                <a:tailEnd/>
              </a:ln>
            </p:spPr>
            <p:txBody>
              <a:bodyPr>
                <a:spAutoFit/>
              </a:bodyPr>
              <a:lstStyle/>
              <a:p>
                <a:pPr algn="ctr" eaLnBrk="0" hangingPunct="0"/>
                <a:r>
                  <a:rPr lang="zh-CN" altLang="en-US" sz="1600" b="0">
                    <a:solidFill>
                      <a:srgbClr val="FFFFFF"/>
                    </a:solidFill>
                    <a:latin typeface="黑体" pitchFamily="49" charset="-122"/>
                    <a:ea typeface="黑体" pitchFamily="49" charset="-122"/>
                  </a:rPr>
                  <a:t>配备安全生产管理机构和专业人员</a:t>
                </a:r>
                <a:endParaRPr lang="en-US" altLang="zh-CN" sz="1600" b="0">
                  <a:solidFill>
                    <a:srgbClr val="FFFFFF"/>
                  </a:solidFill>
                  <a:latin typeface="黑体" pitchFamily="49" charset="-122"/>
                  <a:ea typeface="黑体" pitchFamily="49" charset="-122"/>
                </a:endParaRPr>
              </a:p>
            </p:txBody>
          </p:sp>
        </p:grpSp>
        <p:grpSp>
          <p:nvGrpSpPr>
            <p:cNvPr id="19464" name="Group 44"/>
            <p:cNvGrpSpPr>
              <a:grpSpLocks/>
            </p:cNvGrpSpPr>
            <p:nvPr/>
          </p:nvGrpSpPr>
          <p:grpSpPr bwMode="auto">
            <a:xfrm>
              <a:off x="3223" y="1438"/>
              <a:ext cx="1193" cy="959"/>
              <a:chOff x="3223" y="1438"/>
              <a:chExt cx="1193" cy="959"/>
            </a:xfrm>
          </p:grpSpPr>
          <p:grpSp>
            <p:nvGrpSpPr>
              <p:cNvPr id="19483" name="Group 45"/>
              <p:cNvGrpSpPr>
                <a:grpSpLocks/>
              </p:cNvGrpSpPr>
              <p:nvPr/>
            </p:nvGrpSpPr>
            <p:grpSpPr bwMode="auto">
              <a:xfrm>
                <a:off x="3223" y="1438"/>
                <a:ext cx="1193" cy="959"/>
                <a:chOff x="2057" y="862"/>
                <a:chExt cx="1549" cy="1351"/>
              </a:xfrm>
            </p:grpSpPr>
            <p:sp>
              <p:nvSpPr>
                <p:cNvPr id="19485" name="AutoShape 46"/>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86" name="AutoShape 47"/>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87" name="AutoShape 48"/>
                <p:cNvSpPr>
                  <a:spLocks noChangeArrowheads="1"/>
                </p:cNvSpPr>
                <p:nvPr/>
              </p:nvSpPr>
              <p:spPr bwMode="gray">
                <a:xfrm>
                  <a:off x="2147" y="942"/>
                  <a:ext cx="1350" cy="1168"/>
                </a:xfrm>
                <a:prstGeom prst="hexagon">
                  <a:avLst>
                    <a:gd name="adj" fmla="val 28896"/>
                    <a:gd name="vf" fmla="val 115470"/>
                  </a:avLst>
                </a:prstGeom>
                <a:gradFill rotWithShape="1">
                  <a:gsLst>
                    <a:gs pos="0">
                      <a:srgbClr val="3E565A"/>
                    </a:gs>
                    <a:gs pos="100000">
                      <a:srgbClr val="85B9C3"/>
                    </a:gs>
                  </a:gsLst>
                  <a:lin ang="2700000" scaled="1"/>
                </a:gradFill>
                <a:ln w="9525">
                  <a:solidFill>
                    <a:srgbClr val="FFFFFF"/>
                  </a:solidFill>
                  <a:miter lim="800000"/>
                  <a:headEnd/>
                  <a:tailEnd/>
                </a:ln>
              </p:spPr>
              <p:txBody>
                <a:bodyPr wrap="none" anchor="ctr"/>
                <a:lstStyle/>
                <a:p>
                  <a:pPr algn="ctr"/>
                  <a:endParaRPr lang="zh-CN" altLang="en-US" sz="1600">
                    <a:latin typeface="黑体" pitchFamily="49" charset="-122"/>
                    <a:ea typeface="黑体" pitchFamily="49" charset="-122"/>
                  </a:endParaRPr>
                </a:p>
              </p:txBody>
            </p:sp>
          </p:grpSp>
          <p:sp>
            <p:nvSpPr>
              <p:cNvPr id="19484" name="Text Box 49"/>
              <p:cNvSpPr txBox="1">
                <a:spLocks noChangeArrowheads="1"/>
              </p:cNvSpPr>
              <p:nvPr/>
            </p:nvSpPr>
            <p:spPr bwMode="gray">
              <a:xfrm>
                <a:off x="3470" y="1497"/>
                <a:ext cx="675" cy="807"/>
              </a:xfrm>
              <a:prstGeom prst="rect">
                <a:avLst/>
              </a:prstGeom>
              <a:noFill/>
              <a:ln w="9525" algn="ctr">
                <a:noFill/>
                <a:miter lim="800000"/>
                <a:headEnd/>
                <a:tailEnd/>
              </a:ln>
            </p:spPr>
            <p:txBody>
              <a:bodyPr>
                <a:spAutoFit/>
              </a:bodyPr>
              <a:lstStyle/>
              <a:p>
                <a:pPr algn="ctr" eaLnBrk="0" hangingPunct="0"/>
                <a:r>
                  <a:rPr lang="zh-CN" altLang="en-US" sz="1600" b="0">
                    <a:solidFill>
                      <a:srgbClr val="FFFFFF"/>
                    </a:solidFill>
                    <a:latin typeface="黑体" pitchFamily="49" charset="-122"/>
                    <a:ea typeface="黑体" pitchFamily="49" charset="-122"/>
                  </a:rPr>
                  <a:t>按规定进行危害因素检测和职业健康检查</a:t>
                </a:r>
                <a:endParaRPr lang="en-US" altLang="zh-CN" sz="1600" b="0">
                  <a:solidFill>
                    <a:srgbClr val="FFFFFF"/>
                  </a:solidFill>
                  <a:latin typeface="黑体" pitchFamily="49" charset="-122"/>
                  <a:ea typeface="黑体" pitchFamily="49" charset="-122"/>
                </a:endParaRPr>
              </a:p>
            </p:txBody>
          </p:sp>
        </p:grpSp>
        <p:grpSp>
          <p:nvGrpSpPr>
            <p:cNvPr id="19465" name="Group 50"/>
            <p:cNvGrpSpPr>
              <a:grpSpLocks/>
            </p:cNvGrpSpPr>
            <p:nvPr/>
          </p:nvGrpSpPr>
          <p:grpSpPr bwMode="auto">
            <a:xfrm>
              <a:off x="3223" y="2400"/>
              <a:ext cx="1193" cy="959"/>
              <a:chOff x="3223" y="2400"/>
              <a:chExt cx="1193" cy="959"/>
            </a:xfrm>
          </p:grpSpPr>
          <p:grpSp>
            <p:nvGrpSpPr>
              <p:cNvPr id="19478" name="Group 51"/>
              <p:cNvGrpSpPr>
                <a:grpSpLocks/>
              </p:cNvGrpSpPr>
              <p:nvPr/>
            </p:nvGrpSpPr>
            <p:grpSpPr bwMode="auto">
              <a:xfrm>
                <a:off x="3223" y="2400"/>
                <a:ext cx="1193" cy="959"/>
                <a:chOff x="3174" y="2656"/>
                <a:chExt cx="1549" cy="1351"/>
              </a:xfrm>
            </p:grpSpPr>
            <p:sp>
              <p:nvSpPr>
                <p:cNvPr id="19480" name="AutoShape 52"/>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81" name="AutoShape 5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82" name="AutoShape 54"/>
                <p:cNvSpPr>
                  <a:spLocks noChangeArrowheads="1"/>
                </p:cNvSpPr>
                <p:nvPr/>
              </p:nvSpPr>
              <p:spPr bwMode="gray">
                <a:xfrm>
                  <a:off x="3264" y="2736"/>
                  <a:ext cx="1350" cy="1168"/>
                </a:xfrm>
                <a:prstGeom prst="hexagon">
                  <a:avLst>
                    <a:gd name="adj" fmla="val 28896"/>
                    <a:gd name="vf" fmla="val 115470"/>
                  </a:avLst>
                </a:prstGeom>
                <a:gradFill rotWithShape="1">
                  <a:gsLst>
                    <a:gs pos="0">
                      <a:srgbClr val="216D4B"/>
                    </a:gs>
                    <a:gs pos="100000">
                      <a:srgbClr val="41D592"/>
                    </a:gs>
                  </a:gsLst>
                  <a:lin ang="2700000" scaled="1"/>
                </a:gradFill>
                <a:ln w="9525">
                  <a:solidFill>
                    <a:srgbClr val="FFFFFF"/>
                  </a:solidFill>
                  <a:miter lim="800000"/>
                  <a:headEnd/>
                  <a:tailEnd/>
                </a:ln>
              </p:spPr>
              <p:txBody>
                <a:bodyPr wrap="none" anchor="ctr"/>
                <a:lstStyle/>
                <a:p>
                  <a:pPr algn="ctr"/>
                  <a:endParaRPr lang="zh-CN" altLang="en-US" sz="1600">
                    <a:latin typeface="黑体" pitchFamily="49" charset="-122"/>
                    <a:ea typeface="黑体" pitchFamily="49" charset="-122"/>
                  </a:endParaRPr>
                </a:p>
              </p:txBody>
            </p:sp>
          </p:grpSp>
          <p:sp>
            <p:nvSpPr>
              <p:cNvPr id="19479" name="Text Box 55"/>
              <p:cNvSpPr txBox="1">
                <a:spLocks noChangeArrowheads="1"/>
              </p:cNvSpPr>
              <p:nvPr/>
            </p:nvSpPr>
            <p:spPr bwMode="gray">
              <a:xfrm>
                <a:off x="3477" y="2541"/>
                <a:ext cx="653" cy="657"/>
              </a:xfrm>
              <a:prstGeom prst="rect">
                <a:avLst/>
              </a:prstGeom>
              <a:noFill/>
              <a:ln w="9525" algn="ctr">
                <a:noFill/>
                <a:miter lim="800000"/>
                <a:headEnd/>
                <a:tailEnd/>
              </a:ln>
            </p:spPr>
            <p:txBody>
              <a:bodyPr>
                <a:spAutoFit/>
              </a:bodyPr>
              <a:lstStyle/>
              <a:p>
                <a:pPr algn="ctr" eaLnBrk="0" hangingPunct="0"/>
                <a:r>
                  <a:rPr lang="zh-CN" altLang="en-US" sz="1600" b="0">
                    <a:solidFill>
                      <a:srgbClr val="FFFFFF"/>
                    </a:solidFill>
                    <a:latin typeface="黑体" pitchFamily="49" charset="-122"/>
                    <a:ea typeface="黑体" pitchFamily="49" charset="-122"/>
                  </a:rPr>
                  <a:t>加强安全检查和事故隐患排查和治理</a:t>
                </a:r>
                <a:endParaRPr lang="en-US" altLang="zh-CN" sz="1600" b="0">
                  <a:solidFill>
                    <a:srgbClr val="FFFFFF"/>
                  </a:solidFill>
                  <a:latin typeface="黑体" pitchFamily="49" charset="-122"/>
                  <a:ea typeface="黑体" pitchFamily="49" charset="-122"/>
                </a:endParaRPr>
              </a:p>
            </p:txBody>
          </p:sp>
        </p:grpSp>
        <p:grpSp>
          <p:nvGrpSpPr>
            <p:cNvPr id="19466" name="Group 56"/>
            <p:cNvGrpSpPr>
              <a:grpSpLocks/>
            </p:cNvGrpSpPr>
            <p:nvPr/>
          </p:nvGrpSpPr>
          <p:grpSpPr bwMode="auto">
            <a:xfrm>
              <a:off x="1488" y="2400"/>
              <a:ext cx="1193" cy="1019"/>
              <a:chOff x="1488" y="2400"/>
              <a:chExt cx="1193" cy="1019"/>
            </a:xfrm>
          </p:grpSpPr>
          <p:grpSp>
            <p:nvGrpSpPr>
              <p:cNvPr id="19473" name="Group 57"/>
              <p:cNvGrpSpPr>
                <a:grpSpLocks/>
              </p:cNvGrpSpPr>
              <p:nvPr/>
            </p:nvGrpSpPr>
            <p:grpSpPr bwMode="auto">
              <a:xfrm>
                <a:off x="1488" y="2400"/>
                <a:ext cx="1193" cy="959"/>
                <a:chOff x="3174" y="2656"/>
                <a:chExt cx="1549" cy="1351"/>
              </a:xfrm>
            </p:grpSpPr>
            <p:sp>
              <p:nvSpPr>
                <p:cNvPr id="19475" name="AutoShape 5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76" name="AutoShape 5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77" name="AutoShape 60"/>
                <p:cNvSpPr>
                  <a:spLocks noChangeArrowheads="1"/>
                </p:cNvSpPr>
                <p:nvPr/>
              </p:nvSpPr>
              <p:spPr bwMode="gray">
                <a:xfrm>
                  <a:off x="3264" y="2736"/>
                  <a:ext cx="1350" cy="1168"/>
                </a:xfrm>
                <a:prstGeom prst="hexagon">
                  <a:avLst>
                    <a:gd name="adj" fmla="val 28896"/>
                    <a:gd name="vf" fmla="val 115470"/>
                  </a:avLst>
                </a:prstGeom>
                <a:gradFill rotWithShape="1">
                  <a:gsLst>
                    <a:gs pos="0">
                      <a:srgbClr val="0082AD"/>
                    </a:gs>
                    <a:gs pos="100000">
                      <a:srgbClr val="0099CC"/>
                    </a:gs>
                  </a:gsLst>
                  <a:lin ang="2700000" scaled="1"/>
                </a:gradFill>
                <a:ln w="9525">
                  <a:solidFill>
                    <a:srgbClr val="FFFFFF"/>
                  </a:solidFill>
                  <a:miter lim="800000"/>
                  <a:headEnd/>
                  <a:tailEnd/>
                </a:ln>
              </p:spPr>
              <p:txBody>
                <a:bodyPr wrap="none" anchor="ctr"/>
                <a:lstStyle/>
                <a:p>
                  <a:pPr algn="ctr"/>
                  <a:endParaRPr lang="zh-CN" altLang="en-US" sz="1600">
                    <a:latin typeface="黑体" pitchFamily="49" charset="-122"/>
                    <a:ea typeface="黑体" pitchFamily="49" charset="-122"/>
                  </a:endParaRPr>
                </a:p>
              </p:txBody>
            </p:sp>
          </p:grpSp>
          <p:sp>
            <p:nvSpPr>
              <p:cNvPr id="19474" name="Text Box 61"/>
              <p:cNvSpPr txBox="1">
                <a:spLocks noChangeArrowheads="1"/>
              </p:cNvSpPr>
              <p:nvPr/>
            </p:nvSpPr>
            <p:spPr bwMode="gray">
              <a:xfrm>
                <a:off x="1721" y="2462"/>
                <a:ext cx="720" cy="957"/>
              </a:xfrm>
              <a:prstGeom prst="rect">
                <a:avLst/>
              </a:prstGeom>
              <a:noFill/>
              <a:ln w="9525" algn="ctr">
                <a:noFill/>
                <a:miter lim="800000"/>
                <a:headEnd/>
                <a:tailEnd/>
              </a:ln>
            </p:spPr>
            <p:txBody>
              <a:bodyPr>
                <a:spAutoFit/>
              </a:bodyPr>
              <a:lstStyle/>
              <a:p>
                <a:pPr algn="ctr" eaLnBrk="0" hangingPunct="0"/>
                <a:r>
                  <a:rPr lang="zh-CN" altLang="en-US" sz="1600" b="0">
                    <a:solidFill>
                      <a:srgbClr val="FFFFFF"/>
                    </a:solidFill>
                    <a:latin typeface="黑体" pitchFamily="49" charset="-122"/>
                    <a:ea typeface="黑体" pitchFamily="49" charset="-122"/>
                  </a:rPr>
                  <a:t>加强现场作业、危险作业和个体防护装备管理，</a:t>
                </a:r>
                <a:endParaRPr lang="en-US" altLang="zh-CN" sz="1600" b="0">
                  <a:solidFill>
                    <a:srgbClr val="FFFFFF"/>
                  </a:solidFill>
                  <a:latin typeface="黑体" pitchFamily="49" charset="-122"/>
                  <a:ea typeface="黑体" pitchFamily="49" charset="-122"/>
                </a:endParaRPr>
              </a:p>
            </p:txBody>
          </p:sp>
        </p:grpSp>
        <p:grpSp>
          <p:nvGrpSpPr>
            <p:cNvPr id="19467" name="Group 62"/>
            <p:cNvGrpSpPr>
              <a:grpSpLocks/>
            </p:cNvGrpSpPr>
            <p:nvPr/>
          </p:nvGrpSpPr>
          <p:grpSpPr bwMode="auto">
            <a:xfrm>
              <a:off x="2356" y="2881"/>
              <a:ext cx="1192" cy="959"/>
              <a:chOff x="2356" y="2881"/>
              <a:chExt cx="1192" cy="959"/>
            </a:xfrm>
          </p:grpSpPr>
          <p:grpSp>
            <p:nvGrpSpPr>
              <p:cNvPr id="19468" name="Group 63"/>
              <p:cNvGrpSpPr>
                <a:grpSpLocks/>
              </p:cNvGrpSpPr>
              <p:nvPr/>
            </p:nvGrpSpPr>
            <p:grpSpPr bwMode="auto">
              <a:xfrm>
                <a:off x="2356" y="2881"/>
                <a:ext cx="1192" cy="959"/>
                <a:chOff x="3174" y="2656"/>
                <a:chExt cx="1549" cy="1351"/>
              </a:xfrm>
            </p:grpSpPr>
            <p:sp>
              <p:nvSpPr>
                <p:cNvPr id="19470" name="AutoShape 64"/>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71" name="AutoShape 65"/>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algn="ctr"/>
                  <a:endParaRPr lang="zh-CN" altLang="en-US" sz="1600">
                    <a:latin typeface="黑体" pitchFamily="49" charset="-122"/>
                    <a:ea typeface="黑体" pitchFamily="49" charset="-122"/>
                  </a:endParaRPr>
                </a:p>
              </p:txBody>
            </p:sp>
            <p:sp>
              <p:nvSpPr>
                <p:cNvPr id="19472" name="AutoShape 66"/>
                <p:cNvSpPr>
                  <a:spLocks noChangeArrowheads="1"/>
                </p:cNvSpPr>
                <p:nvPr/>
              </p:nvSpPr>
              <p:spPr bwMode="gray">
                <a:xfrm>
                  <a:off x="3264" y="2736"/>
                  <a:ext cx="1350" cy="1168"/>
                </a:xfrm>
                <a:prstGeom prst="hexagon">
                  <a:avLst>
                    <a:gd name="adj" fmla="val 28896"/>
                    <a:gd name="vf" fmla="val 115470"/>
                  </a:avLst>
                </a:prstGeom>
                <a:gradFill rotWithShape="1">
                  <a:gsLst>
                    <a:gs pos="0">
                      <a:srgbClr val="185E5E"/>
                    </a:gs>
                    <a:gs pos="100000">
                      <a:srgbClr val="33CCCC"/>
                    </a:gs>
                  </a:gsLst>
                  <a:lin ang="2700000" scaled="1"/>
                </a:gradFill>
                <a:ln w="9525">
                  <a:solidFill>
                    <a:srgbClr val="FFFFFF"/>
                  </a:solidFill>
                  <a:miter lim="800000"/>
                  <a:headEnd/>
                  <a:tailEnd/>
                </a:ln>
              </p:spPr>
              <p:txBody>
                <a:bodyPr wrap="none" anchor="ctr"/>
                <a:lstStyle/>
                <a:p>
                  <a:pPr algn="ctr"/>
                  <a:endParaRPr lang="zh-CN" altLang="en-US" sz="1600">
                    <a:latin typeface="黑体" pitchFamily="49" charset="-122"/>
                    <a:ea typeface="黑体" pitchFamily="49" charset="-122"/>
                  </a:endParaRPr>
                </a:p>
              </p:txBody>
            </p:sp>
          </p:grpSp>
          <p:sp>
            <p:nvSpPr>
              <p:cNvPr id="19469" name="Text Box 67"/>
              <p:cNvSpPr txBox="1">
                <a:spLocks noChangeArrowheads="1"/>
              </p:cNvSpPr>
              <p:nvPr/>
            </p:nvSpPr>
            <p:spPr bwMode="gray">
              <a:xfrm>
                <a:off x="2595" y="3033"/>
                <a:ext cx="705" cy="657"/>
              </a:xfrm>
              <a:prstGeom prst="rect">
                <a:avLst/>
              </a:prstGeom>
              <a:noFill/>
              <a:ln w="9525" algn="ctr">
                <a:noFill/>
                <a:miter lim="800000"/>
                <a:headEnd/>
                <a:tailEnd/>
              </a:ln>
            </p:spPr>
            <p:txBody>
              <a:bodyPr>
                <a:spAutoFit/>
              </a:bodyPr>
              <a:lstStyle/>
              <a:p>
                <a:pPr algn="ctr" eaLnBrk="0" hangingPunct="0"/>
                <a:r>
                  <a:rPr lang="zh-CN" altLang="en-US" sz="1600" b="0">
                    <a:solidFill>
                      <a:srgbClr val="FFFFFF"/>
                    </a:solidFill>
                    <a:latin typeface="黑体" pitchFamily="49" charset="-122"/>
                    <a:ea typeface="黑体" pitchFamily="49" charset="-122"/>
                  </a:rPr>
                  <a:t>制定应急预案并做好应急准备与响应</a:t>
                </a:r>
                <a:endParaRPr lang="en-US" altLang="zh-CN" sz="1600" b="0">
                  <a:solidFill>
                    <a:srgbClr val="FFFFFF"/>
                  </a:solidFill>
                  <a:latin typeface="黑体" pitchFamily="49" charset="-122"/>
                  <a:ea typeface="黑体" pitchFamily="49" charset="-122"/>
                </a:endParaRPr>
              </a:p>
            </p:txBody>
          </p:sp>
        </p:grpSp>
      </p:grpSp>
      <p:sp>
        <p:nvSpPr>
          <p:cNvPr id="19459" name="矩形 46"/>
          <p:cNvSpPr>
            <a:spLocks noChangeArrowheads="1"/>
          </p:cNvSpPr>
          <p:nvPr/>
        </p:nvSpPr>
        <p:spPr bwMode="auto">
          <a:xfrm>
            <a:off x="850900" y="1374775"/>
            <a:ext cx="3209925" cy="461963"/>
          </a:xfrm>
          <a:prstGeom prst="rect">
            <a:avLst/>
          </a:prstGeom>
          <a:noFill/>
          <a:ln w="9525">
            <a:noFill/>
            <a:miter lim="800000"/>
            <a:headEnd/>
            <a:tailEnd/>
          </a:ln>
        </p:spPr>
        <p:txBody>
          <a:bodyPr wrap="none">
            <a:spAutoFit/>
          </a:bodyPr>
          <a:lstStyle/>
          <a:p>
            <a:pPr indent="457200">
              <a:lnSpc>
                <a:spcPct val="120000"/>
              </a:lnSpc>
              <a:spcBef>
                <a:spcPts val="600"/>
              </a:spcBef>
            </a:pPr>
            <a:r>
              <a:rPr lang="en-US" altLang="zh-CN" sz="2000" b="0">
                <a:latin typeface="华文琥珀" pitchFamily="2" charset="-122"/>
                <a:ea typeface="华文琥珀" pitchFamily="2" charset="-122"/>
              </a:rPr>
              <a:t>1.3  </a:t>
            </a:r>
            <a:r>
              <a:rPr lang="zh-CN" altLang="en-US" sz="2000" b="0">
                <a:latin typeface="华文琥珀" pitchFamily="2" charset="-122"/>
                <a:ea typeface="华文琥珀" pitchFamily="2" charset="-122"/>
              </a:rPr>
              <a:t>安全管理总体要求</a:t>
            </a:r>
          </a:p>
        </p:txBody>
      </p:sp>
      <p:sp>
        <p:nvSpPr>
          <p:cNvPr id="49"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1</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木制品加工危险特性与管理要求</a:t>
            </a:r>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3"/>
          <p:cNvSpPr>
            <a:spLocks noChangeArrowheads="1"/>
          </p:cNvSpPr>
          <p:nvPr/>
        </p:nvSpPr>
        <p:spPr bwMode="auto">
          <a:xfrm>
            <a:off x="1485900" y="1219200"/>
            <a:ext cx="7099300" cy="5016500"/>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2.1</a:t>
            </a:r>
            <a:r>
              <a:rPr lang="zh-CN" altLang="en-US" sz="2000" b="0">
                <a:latin typeface="华文琥珀" pitchFamily="2" charset="-122"/>
                <a:ea typeface="华文琥珀" pitchFamily="2" charset="-122"/>
              </a:rPr>
              <a:t>  设备和机械安全管理总体要求</a:t>
            </a:r>
          </a:p>
          <a:p>
            <a:pPr indent="457200">
              <a:lnSpc>
                <a:spcPct val="150000"/>
              </a:lnSpc>
              <a:spcBef>
                <a:spcPts val="600"/>
              </a:spcBef>
            </a:pPr>
            <a:r>
              <a:rPr lang="en-US" altLang="zh-CN" b="0">
                <a:latin typeface="黑体" pitchFamily="49" charset="-122"/>
                <a:ea typeface="黑体" pitchFamily="49" charset="-122"/>
              </a:rPr>
              <a:t>2.1.1  </a:t>
            </a:r>
            <a:r>
              <a:rPr lang="zh-CN" altLang="en-US" b="0">
                <a:latin typeface="黑体" pitchFamily="49" charset="-122"/>
                <a:ea typeface="黑体" pitchFamily="49" charset="-122"/>
              </a:rPr>
              <a:t>每台机器控制系统应有总电源开关，总电源开关应能切断机器的所有电源。</a:t>
            </a:r>
          </a:p>
          <a:p>
            <a:pPr indent="457200">
              <a:lnSpc>
                <a:spcPct val="150000"/>
              </a:lnSpc>
              <a:spcBef>
                <a:spcPts val="600"/>
              </a:spcBef>
            </a:pPr>
            <a:r>
              <a:rPr lang="en-US" altLang="zh-CN" b="0">
                <a:latin typeface="黑体" pitchFamily="49" charset="-122"/>
                <a:ea typeface="黑体" pitchFamily="49" charset="-122"/>
              </a:rPr>
              <a:t>2.1.2  </a:t>
            </a:r>
            <a:r>
              <a:rPr lang="zh-CN" altLang="en-US" b="0">
                <a:latin typeface="黑体" pitchFamily="49" charset="-122"/>
                <a:ea typeface="黑体" pitchFamily="49" charset="-122"/>
              </a:rPr>
              <a:t>对于生产设备中包含木材烘干设备和木材定型设备等高温设备应防止热危险，并设有高温危险警告标志。</a:t>
            </a:r>
          </a:p>
          <a:p>
            <a:pPr indent="457200">
              <a:lnSpc>
                <a:spcPct val="150000"/>
              </a:lnSpc>
              <a:spcBef>
                <a:spcPts val="600"/>
              </a:spcBef>
            </a:pPr>
            <a:r>
              <a:rPr lang="en-US" altLang="zh-CN" b="0">
                <a:latin typeface="黑体" pitchFamily="49" charset="-122"/>
                <a:ea typeface="黑体" pitchFamily="49" charset="-122"/>
              </a:rPr>
              <a:t>2.1.3  </a:t>
            </a:r>
            <a:r>
              <a:rPr lang="zh-CN" altLang="en-US" b="0">
                <a:latin typeface="黑体" pitchFamily="49" charset="-122"/>
                <a:ea typeface="黑体" pitchFamily="49" charset="-122"/>
              </a:rPr>
              <a:t>机器上安装的切削刀具、刀体和刀夹应有紧固和防松脱措施，确保当启动、运转和制动时不会松脱。</a:t>
            </a:r>
          </a:p>
          <a:p>
            <a:pPr indent="457200">
              <a:lnSpc>
                <a:spcPct val="150000"/>
              </a:lnSpc>
              <a:spcBef>
                <a:spcPts val="600"/>
              </a:spcBef>
            </a:pPr>
            <a:r>
              <a:rPr lang="en-US" altLang="zh-CN" b="0">
                <a:latin typeface="黑体" pitchFamily="49" charset="-122"/>
                <a:ea typeface="黑体" pitchFamily="49" charset="-122"/>
              </a:rPr>
              <a:t>2.1.4  </a:t>
            </a:r>
            <a:r>
              <a:rPr lang="zh-CN" altLang="en-US" b="0">
                <a:latin typeface="黑体" pitchFamily="49" charset="-122"/>
                <a:ea typeface="黑体" pitchFamily="49" charset="-122"/>
              </a:rPr>
              <a:t>木工圆锯机、木工带锯机、木工平刨床、单面木工压刨床、护指键式和护罩式木工平刨床、三、四面木工刨床和铣床、木工开榫机、木工车床、木工镂铣机、木工刀具修磨机必须设有急停操纵装置。</a:t>
            </a:r>
            <a:endParaRPr lang="en-US" altLang="zh-CN" b="0">
              <a:latin typeface="黑体" pitchFamily="49" charset="-122"/>
              <a:ea typeface="黑体" pitchFamily="49" charset="-122"/>
              <a:cs typeface="Times New Roman" pitchFamily="18" charset="0"/>
            </a:endParaRP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3"/>
          <p:cNvSpPr>
            <a:spLocks noChangeArrowheads="1"/>
          </p:cNvSpPr>
          <p:nvPr/>
        </p:nvSpPr>
        <p:spPr bwMode="auto">
          <a:xfrm>
            <a:off x="1371600" y="1320800"/>
            <a:ext cx="7251700" cy="4740275"/>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a:latin typeface="黑体" pitchFamily="49" charset="-122"/>
                <a:ea typeface="黑体" pitchFamily="49" charset="-122"/>
              </a:rPr>
              <a:t>2.1.5  </a:t>
            </a:r>
            <a:r>
              <a:rPr lang="zh-CN" altLang="en-US" b="0">
                <a:latin typeface="黑体" pitchFamily="49" charset="-122"/>
                <a:ea typeface="黑体" pitchFamily="49" charset="-122"/>
              </a:rPr>
              <a:t>旋转圆锯片、木工带锯机的锯轮和锯条、木工平刨床刀具的传动机构、护指键式和护罩式木工平刨床、三、四面木工刨床和铣床水平刀轴、立刀轴、送料机构、链传动、带传动等装置的外露旋转件、机器上旋转刀轴、木工开榫机传动装置、木工铣床传动装置、利用顶尖带动棒料的木工车床应在棒料上方、木工镂铣机刀具、盘式、筒式木工磨光机除盘、筒的工作部分外，其余部分 </a:t>
            </a:r>
            <a:r>
              <a:rPr lang="en-US" altLang="zh-CN" b="0">
                <a:latin typeface="黑体" pitchFamily="49" charset="-122"/>
                <a:ea typeface="黑体" pitchFamily="49" charset="-122"/>
              </a:rPr>
              <a:t>(</a:t>
            </a:r>
            <a:r>
              <a:rPr lang="zh-CN" altLang="en-US" b="0">
                <a:latin typeface="黑体" pitchFamily="49" charset="-122"/>
                <a:ea typeface="黑体" pitchFamily="49" charset="-122"/>
              </a:rPr>
              <a:t>包括其他旋转件</a:t>
            </a:r>
            <a:r>
              <a:rPr lang="en-US" altLang="zh-CN" b="0">
                <a:latin typeface="黑体" pitchFamily="49" charset="-122"/>
                <a:ea typeface="黑体" pitchFamily="49" charset="-122"/>
              </a:rPr>
              <a:t>)</a:t>
            </a:r>
            <a:r>
              <a:rPr lang="zh-CN" altLang="en-US" b="0">
                <a:latin typeface="黑体" pitchFamily="49" charset="-122"/>
                <a:ea typeface="黑体" pitchFamily="49" charset="-122"/>
              </a:rPr>
              <a:t>、木工刀具修磨机沿手工送料的一侧应设置防护罩或接触预防装置。若操作者需伸手进入这一防护区域工作时，则可使用活动式防护装置，使用活动式防护装置时，防护装置开启应与机器启动联锁。</a:t>
            </a:r>
          </a:p>
          <a:p>
            <a:pPr indent="457200">
              <a:lnSpc>
                <a:spcPct val="150000"/>
              </a:lnSpc>
              <a:spcBef>
                <a:spcPts val="600"/>
              </a:spcBef>
            </a:pPr>
            <a:r>
              <a:rPr lang="en-US" altLang="zh-CN" b="0">
                <a:latin typeface="黑体" pitchFamily="49" charset="-122"/>
                <a:ea typeface="黑体" pitchFamily="49" charset="-122"/>
              </a:rPr>
              <a:t>2.1.6  </a:t>
            </a:r>
            <a:r>
              <a:rPr lang="zh-CN" altLang="en-US" b="0">
                <a:latin typeface="黑体" pitchFamily="49" charset="-122"/>
                <a:ea typeface="黑体" pitchFamily="49" charset="-122"/>
              </a:rPr>
              <a:t>冲、剪、压机械，砂轮机、空压机等危险机械、设备的防护装置完好有效。</a:t>
            </a:r>
            <a:endParaRPr lang="en-US" altLang="zh-CN" b="0">
              <a:latin typeface="黑体" pitchFamily="49" charset="-122"/>
              <a:ea typeface="黑体" pitchFamily="49" charset="-122"/>
              <a:cs typeface="Times New Roman" pitchFamily="18" charset="0"/>
            </a:endParaRP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3"/>
          <p:cNvSpPr>
            <a:spLocks noChangeArrowheads="1"/>
          </p:cNvSpPr>
          <p:nvPr/>
        </p:nvSpPr>
        <p:spPr bwMode="auto">
          <a:xfrm>
            <a:off x="1371600" y="1244600"/>
            <a:ext cx="7251700" cy="4986338"/>
          </a:xfrm>
          <a:prstGeom prst="rect">
            <a:avLst/>
          </a:prstGeom>
          <a:noFill/>
          <a:ln w="9525">
            <a:noFill/>
            <a:miter lim="800000"/>
            <a:headEnd/>
            <a:tailEnd/>
          </a:ln>
        </p:spPr>
        <p:txBody>
          <a:bodyPr>
            <a:spAutoFit/>
          </a:bodyPr>
          <a:lstStyle/>
          <a:p>
            <a:pPr indent="457200">
              <a:spcBef>
                <a:spcPts val="600"/>
              </a:spcBef>
            </a:pPr>
            <a:r>
              <a:rPr lang="en-US" altLang="zh-CN" b="0">
                <a:latin typeface="黑体" pitchFamily="49" charset="-122"/>
                <a:ea typeface="黑体" pitchFamily="49" charset="-122"/>
              </a:rPr>
              <a:t>2.1.7  </a:t>
            </a:r>
            <a:r>
              <a:rPr lang="zh-CN" altLang="en-US" b="0">
                <a:latin typeface="黑体" pitchFamily="49" charset="-122"/>
                <a:ea typeface="黑体" pitchFamily="49" charset="-122"/>
              </a:rPr>
              <a:t>机械设备的附属设施如金属构架、平台、脚手架、梯、防护栏杆、绳、网等应符合有关安全技术要求。</a:t>
            </a:r>
          </a:p>
          <a:p>
            <a:pPr indent="457200">
              <a:spcBef>
                <a:spcPts val="600"/>
              </a:spcBef>
            </a:pPr>
            <a:r>
              <a:rPr lang="en-US" altLang="zh-CN" b="0">
                <a:latin typeface="黑体" pitchFamily="49" charset="-122"/>
                <a:ea typeface="黑体" pitchFamily="49" charset="-122"/>
              </a:rPr>
              <a:t>2.1.8  </a:t>
            </a:r>
            <a:r>
              <a:rPr lang="zh-CN" altLang="en-US" b="0">
                <a:latin typeface="黑体" pitchFamily="49" charset="-122"/>
                <a:ea typeface="黑体" pitchFamily="49" charset="-122"/>
              </a:rPr>
              <a:t>移动风扇网孔大于安全网孔（直径及边长或椭圆形孔的短轴尺寸大于</a:t>
            </a:r>
            <a:r>
              <a:rPr lang="en-US" altLang="zh-CN" b="0">
                <a:latin typeface="黑体" pitchFamily="49" charset="-122"/>
                <a:ea typeface="黑体" pitchFamily="49" charset="-122"/>
              </a:rPr>
              <a:t>6.5mm</a:t>
            </a:r>
            <a:r>
              <a:rPr lang="zh-CN" altLang="en-US" b="0">
                <a:latin typeface="黑体" pitchFamily="49" charset="-122"/>
                <a:ea typeface="黑体" pitchFamily="49" charset="-122"/>
              </a:rPr>
              <a:t>）时应有有效防护。</a:t>
            </a:r>
          </a:p>
          <a:p>
            <a:pPr indent="457200">
              <a:spcBef>
                <a:spcPts val="600"/>
              </a:spcBef>
            </a:pPr>
            <a:r>
              <a:rPr lang="en-US" altLang="zh-CN" b="0">
                <a:latin typeface="黑体" pitchFamily="49" charset="-122"/>
                <a:ea typeface="黑体" pitchFamily="49" charset="-122"/>
              </a:rPr>
              <a:t>2.1.9  </a:t>
            </a:r>
            <a:r>
              <a:rPr lang="zh-CN" altLang="en-US" b="0">
                <a:latin typeface="黑体" pitchFamily="49" charset="-122"/>
                <a:ea typeface="黑体" pitchFamily="49" charset="-122"/>
              </a:rPr>
              <a:t>生产区域的危险处、危险设施、设备有明显的安全警示标识。</a:t>
            </a:r>
            <a:endParaRPr lang="en-US" altLang="zh-CN" b="0">
              <a:latin typeface="黑体" pitchFamily="49" charset="-122"/>
              <a:ea typeface="黑体" pitchFamily="49" charset="-122"/>
            </a:endParaRPr>
          </a:p>
          <a:p>
            <a:pPr indent="457200">
              <a:spcBef>
                <a:spcPts val="600"/>
              </a:spcBef>
            </a:pPr>
            <a:r>
              <a:rPr lang="en-US" altLang="zh-CN" b="0">
                <a:latin typeface="黑体" pitchFamily="49" charset="-122"/>
                <a:ea typeface="黑体" pitchFamily="49" charset="-122"/>
                <a:cs typeface="Times New Roman" pitchFamily="18" charset="0"/>
              </a:rPr>
              <a:t>2.1.10  </a:t>
            </a:r>
            <a:r>
              <a:rPr lang="zh-CN" altLang="en-US" b="0">
                <a:latin typeface="黑体" pitchFamily="49" charset="-122"/>
                <a:ea typeface="黑体" pitchFamily="49" charset="-122"/>
                <a:cs typeface="Times New Roman" pitchFamily="18" charset="0"/>
              </a:rPr>
              <a:t>凡存在易爆燃木质粉尘的场所，均应设置除尘装置</a:t>
            </a:r>
            <a:r>
              <a:rPr lang="en-US" altLang="zh-CN" b="0">
                <a:latin typeface="黑体" pitchFamily="49" charset="-122"/>
                <a:ea typeface="黑体" pitchFamily="49" charset="-122"/>
                <a:cs typeface="Times New Roman" pitchFamily="18" charset="0"/>
              </a:rPr>
              <a:t>，</a:t>
            </a:r>
            <a:r>
              <a:rPr lang="zh-CN" altLang="en-US" b="0">
                <a:latin typeface="黑体" pitchFamily="49" charset="-122"/>
                <a:ea typeface="黑体" pitchFamily="49" charset="-122"/>
                <a:cs typeface="Times New Roman" pitchFamily="18" charset="0"/>
              </a:rPr>
              <a:t>产生粉尘的木工设备应设有单机收尘设备或连接至集中吸尘设施，收集木粉尘的集尘区（库）内不得设置其它电气设备。</a:t>
            </a:r>
            <a:endParaRPr lang="zh-CN" altLang="en-US" b="0">
              <a:latin typeface="黑体" pitchFamily="49" charset="-122"/>
              <a:ea typeface="黑体" pitchFamily="49" charset="-122"/>
              <a:cs typeface="宋体" charset="-122"/>
            </a:endParaRPr>
          </a:p>
          <a:p>
            <a:pPr indent="457200" eaLnBrk="0" hangingPunct="0">
              <a:spcBef>
                <a:spcPts val="600"/>
              </a:spcBef>
            </a:pPr>
            <a:r>
              <a:rPr lang="en-US" altLang="zh-CN" b="0">
                <a:latin typeface="黑体" pitchFamily="49" charset="-122"/>
                <a:ea typeface="黑体" pitchFamily="49" charset="-122"/>
                <a:cs typeface="Times New Roman" pitchFamily="18" charset="0"/>
              </a:rPr>
              <a:t>2.1.11  </a:t>
            </a:r>
            <a:r>
              <a:rPr lang="zh-CN" altLang="en-US" b="0">
                <a:latin typeface="黑体" pitchFamily="49" charset="-122"/>
                <a:ea typeface="黑体" pitchFamily="49" charset="-122"/>
                <a:cs typeface="Times New Roman" pitchFamily="18" charset="0"/>
              </a:rPr>
              <a:t>具有爆燃危险的除尘器应设置在室外，不得设置于建筑物屋顶且远离其他建筑物，并禁止非工作人员出入其周边区域。</a:t>
            </a:r>
            <a:endParaRPr lang="zh-CN" altLang="en-US" b="0">
              <a:latin typeface="黑体" pitchFamily="49" charset="-122"/>
              <a:ea typeface="黑体" pitchFamily="49" charset="-122"/>
              <a:cs typeface="宋体" charset="-122"/>
            </a:endParaRPr>
          </a:p>
          <a:p>
            <a:pPr indent="457200" eaLnBrk="0" hangingPunct="0">
              <a:spcBef>
                <a:spcPts val="600"/>
              </a:spcBef>
            </a:pPr>
            <a:r>
              <a:rPr lang="en-US" altLang="zh-CN" b="0">
                <a:latin typeface="黑体" pitchFamily="49" charset="-122"/>
                <a:ea typeface="黑体" pitchFamily="49" charset="-122"/>
                <a:cs typeface="Times New Roman" pitchFamily="18" charset="0"/>
              </a:rPr>
              <a:t>2.1.12  </a:t>
            </a:r>
            <a:r>
              <a:rPr lang="zh-CN" altLang="en-US" b="0">
                <a:latin typeface="黑体" pitchFamily="49" charset="-122"/>
                <a:ea typeface="黑体" pitchFamily="49" charset="-122"/>
                <a:cs typeface="Times New Roman" pitchFamily="18" charset="0"/>
              </a:rPr>
              <a:t>集尘器、输送管道要设置泄爆口，泄爆口应通到建筑物外，并确保处于正常工作状态。</a:t>
            </a:r>
            <a:endParaRPr lang="zh-CN" altLang="en-US" b="0">
              <a:latin typeface="黑体" pitchFamily="49" charset="-122"/>
              <a:ea typeface="黑体" pitchFamily="49" charset="-122"/>
              <a:cs typeface="宋体" charset="-122"/>
            </a:endParaRPr>
          </a:p>
          <a:p>
            <a:pPr indent="457200" eaLnBrk="0" hangingPunct="0">
              <a:spcBef>
                <a:spcPts val="600"/>
              </a:spcBef>
            </a:pPr>
            <a:r>
              <a:rPr lang="en-US" altLang="zh-CN" b="0">
                <a:latin typeface="黑体" pitchFamily="49" charset="-122"/>
                <a:ea typeface="黑体" pitchFamily="49" charset="-122"/>
                <a:cs typeface="Times New Roman" pitchFamily="18" charset="0"/>
              </a:rPr>
              <a:t>2.1.13  </a:t>
            </a:r>
            <a:r>
              <a:rPr lang="zh-CN" altLang="en-US" b="0">
                <a:latin typeface="黑体" pitchFamily="49" charset="-122"/>
                <a:ea typeface="黑体" pitchFamily="49" charset="-122"/>
                <a:cs typeface="Times New Roman" pitchFamily="18" charset="0"/>
              </a:rPr>
              <a:t>防爆设施应每月检查、维护，并建立档案，不应任意更改或拆除防爆设施</a:t>
            </a:r>
            <a:r>
              <a:rPr lang="en-US" altLang="zh-CN" b="0">
                <a:latin typeface="黑体" pitchFamily="49" charset="-122"/>
                <a:ea typeface="黑体" pitchFamily="49" charset="-122"/>
                <a:cs typeface="Times New Roman" pitchFamily="18" charset="0"/>
              </a:rPr>
              <a:t>,</a:t>
            </a:r>
            <a:r>
              <a:rPr lang="zh-CN" altLang="en-US" b="0">
                <a:latin typeface="黑体" pitchFamily="49" charset="-122"/>
                <a:ea typeface="黑体" pitchFamily="49" charset="-122"/>
                <a:cs typeface="Times New Roman" pitchFamily="18" charset="0"/>
              </a:rPr>
              <a:t>如有更改，应重新进行测试，保证各项性能符合防爆要求。</a:t>
            </a:r>
            <a:endParaRPr lang="en-US" altLang="zh-CN" b="0">
              <a:latin typeface="黑体" pitchFamily="49" charset="-122"/>
              <a:ea typeface="黑体" pitchFamily="49" charset="-122"/>
              <a:cs typeface="Times New Roman" pitchFamily="18" charset="0"/>
            </a:endParaRP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3"/>
          <p:cNvSpPr>
            <a:spLocks noChangeArrowheads="1"/>
          </p:cNvSpPr>
          <p:nvPr/>
        </p:nvSpPr>
        <p:spPr bwMode="auto">
          <a:xfrm>
            <a:off x="1485900" y="1358900"/>
            <a:ext cx="7099300" cy="554038"/>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2.2</a:t>
            </a:r>
            <a:r>
              <a:rPr lang="zh-CN" altLang="en-US" sz="2000" b="0">
                <a:latin typeface="华文琥珀" pitchFamily="2" charset="-122"/>
                <a:ea typeface="华文琥珀" pitchFamily="2" charset="-122"/>
              </a:rPr>
              <a:t>  设备和机械安全管理要求图片分析</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grpSp>
        <p:nvGrpSpPr>
          <p:cNvPr id="23556" name="Group 79"/>
          <p:cNvGrpSpPr>
            <a:grpSpLocks/>
          </p:cNvGrpSpPr>
          <p:nvPr/>
        </p:nvGrpSpPr>
        <p:grpSpPr bwMode="auto">
          <a:xfrm>
            <a:off x="4864100" y="2565400"/>
            <a:ext cx="3375025" cy="3124200"/>
            <a:chOff x="2880" y="1344"/>
            <a:chExt cx="2126" cy="1968"/>
          </a:xfrm>
        </p:grpSpPr>
        <p:sp>
          <p:nvSpPr>
            <p:cNvPr id="7" name="AutoShape 80"/>
            <p:cNvSpPr>
              <a:spLocks noChangeArrowheads="1"/>
            </p:cNvSpPr>
            <p:nvPr/>
          </p:nvSpPr>
          <p:spPr bwMode="gray">
            <a:xfrm>
              <a:off x="2894" y="1872"/>
              <a:ext cx="2112" cy="1440"/>
            </a:xfrm>
            <a:prstGeom prst="roundRect">
              <a:avLst>
                <a:gd name="adj" fmla="val 10347"/>
              </a:avLst>
            </a:prstGeom>
            <a:gradFill rotWithShape="1">
              <a:gsLst>
                <a:gs pos="0">
                  <a:srgbClr val="D8F4BE">
                    <a:gamma/>
                    <a:tint val="0"/>
                    <a:invGamma/>
                  </a:srgbClr>
                </a:gs>
                <a:gs pos="100000">
                  <a:srgbClr val="D8F4BE"/>
                </a:gs>
              </a:gsLst>
              <a:lin ang="2700000" scaled="1"/>
            </a:gradFill>
            <a:ln w="50800">
              <a:solidFill>
                <a:srgbClr val="44988C"/>
              </a:solidFill>
              <a:round/>
              <a:headEnd/>
              <a:tailEnd/>
            </a:ln>
            <a:effectLst>
              <a:outerShdw dist="107763" dir="2700000" algn="ctr" rotWithShape="0">
                <a:srgbClr val="C0C0C0">
                  <a:alpha val="50000"/>
                </a:srgbClr>
              </a:outerShdw>
            </a:effectLst>
          </p:spPr>
          <p:txBody>
            <a:bodyPr wrap="none" anchor="ctr"/>
            <a:lstStyle/>
            <a:p>
              <a:pPr algn="ctr"/>
              <a:endParaRPr lang="zh-CN" altLang="en-US"/>
            </a:p>
          </p:txBody>
        </p:sp>
        <p:grpSp>
          <p:nvGrpSpPr>
            <p:cNvPr id="23570" name="Group 82"/>
            <p:cNvGrpSpPr>
              <a:grpSpLocks/>
            </p:cNvGrpSpPr>
            <p:nvPr/>
          </p:nvGrpSpPr>
          <p:grpSpPr bwMode="auto">
            <a:xfrm>
              <a:off x="2880" y="1344"/>
              <a:ext cx="498" cy="1245"/>
              <a:chOff x="2880" y="1344"/>
              <a:chExt cx="498" cy="1245"/>
            </a:xfrm>
          </p:grpSpPr>
          <p:sp>
            <p:nvSpPr>
              <p:cNvPr id="9" name="Freeform 83"/>
              <p:cNvSpPr>
                <a:spLocks/>
              </p:cNvSpPr>
              <p:nvPr/>
            </p:nvSpPr>
            <p:spPr bwMode="gray">
              <a:xfrm>
                <a:off x="3001" y="1344"/>
                <a:ext cx="233" cy="254"/>
              </a:xfrm>
              <a:custGeom>
                <a:avLst/>
                <a:gdLst/>
                <a:ahLst/>
                <a:cxnLst>
                  <a:cxn ang="0">
                    <a:pos x="133" y="0"/>
                  </a:cxn>
                  <a:cxn ang="0">
                    <a:pos x="161" y="3"/>
                  </a:cxn>
                  <a:cxn ang="0">
                    <a:pos x="186" y="12"/>
                  </a:cxn>
                  <a:cxn ang="0">
                    <a:pos x="209" y="25"/>
                  </a:cxn>
                  <a:cxn ang="0">
                    <a:pos x="228" y="42"/>
                  </a:cxn>
                  <a:cxn ang="0">
                    <a:pos x="245" y="64"/>
                  </a:cxn>
                  <a:cxn ang="0">
                    <a:pos x="257" y="88"/>
                  </a:cxn>
                  <a:cxn ang="0">
                    <a:pos x="265" y="116"/>
                  </a:cxn>
                  <a:cxn ang="0">
                    <a:pos x="267" y="146"/>
                  </a:cxn>
                  <a:cxn ang="0">
                    <a:pos x="265" y="175"/>
                  </a:cxn>
                  <a:cxn ang="0">
                    <a:pos x="257" y="203"/>
                  </a:cxn>
                  <a:cxn ang="0">
                    <a:pos x="245" y="227"/>
                  </a:cxn>
                  <a:cxn ang="0">
                    <a:pos x="228" y="249"/>
                  </a:cxn>
                  <a:cxn ang="0">
                    <a:pos x="209" y="267"/>
                  </a:cxn>
                  <a:cxn ang="0">
                    <a:pos x="186" y="281"/>
                  </a:cxn>
                  <a:cxn ang="0">
                    <a:pos x="161" y="289"/>
                  </a:cxn>
                  <a:cxn ang="0">
                    <a:pos x="133" y="292"/>
                  </a:cxn>
                  <a:cxn ang="0">
                    <a:pos x="103" y="288"/>
                  </a:cxn>
                  <a:cxn ang="0">
                    <a:pos x="75" y="277"/>
                  </a:cxn>
                  <a:cxn ang="0">
                    <a:pos x="51" y="260"/>
                  </a:cxn>
                  <a:cxn ang="0">
                    <a:pos x="29" y="237"/>
                  </a:cxn>
                  <a:cxn ang="0">
                    <a:pos x="13" y="210"/>
                  </a:cxn>
                  <a:cxn ang="0">
                    <a:pos x="4" y="178"/>
                  </a:cxn>
                  <a:cxn ang="0">
                    <a:pos x="0" y="146"/>
                  </a:cxn>
                  <a:cxn ang="0">
                    <a:pos x="4" y="113"/>
                  </a:cxn>
                  <a:cxn ang="0">
                    <a:pos x="13" y="81"/>
                  </a:cxn>
                  <a:cxn ang="0">
                    <a:pos x="29" y="54"/>
                  </a:cxn>
                  <a:cxn ang="0">
                    <a:pos x="51" y="32"/>
                  </a:cxn>
                  <a:cxn ang="0">
                    <a:pos x="75" y="14"/>
                  </a:cxn>
                  <a:cxn ang="0">
                    <a:pos x="103" y="3"/>
                  </a:cxn>
                  <a:cxn ang="0">
                    <a:pos x="133" y="0"/>
                  </a:cxn>
                </a:cxnLst>
                <a:rect l="0" t="0" r="r" b="b"/>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rgbClr val="44988C"/>
              </a:solidFill>
              <a:ln w="0">
                <a:noFill/>
                <a:prstDash val="solid"/>
                <a:round/>
                <a:headEnd/>
                <a:tailEnd/>
              </a:ln>
              <a:effectLst>
                <a:outerShdw dist="91581" dir="3378596" algn="ctr" rotWithShape="0">
                  <a:srgbClr val="C0C0C0">
                    <a:alpha val="50000"/>
                  </a:srgbClr>
                </a:outerShdw>
              </a:effectLst>
            </p:spPr>
            <p:txBody>
              <a:bodyPr/>
              <a:lstStyle/>
              <a:p>
                <a:pPr algn="ctr"/>
                <a:endParaRPr lang="zh-CN" altLang="en-US"/>
              </a:p>
            </p:txBody>
          </p:sp>
          <p:sp>
            <p:nvSpPr>
              <p:cNvPr id="10" name="Freeform 84"/>
              <p:cNvSpPr>
                <a:spLocks/>
              </p:cNvSpPr>
              <p:nvPr/>
            </p:nvSpPr>
            <p:spPr bwMode="gray">
              <a:xfrm>
                <a:off x="2880" y="1625"/>
                <a:ext cx="498" cy="964"/>
              </a:xfrm>
              <a:custGeom>
                <a:avLst/>
                <a:gdLst/>
                <a:ahLst/>
                <a:cxnLst>
                  <a:cxn ang="0">
                    <a:pos x="72" y="5"/>
                  </a:cxn>
                  <a:cxn ang="0">
                    <a:pos x="30" y="32"/>
                  </a:cxn>
                  <a:cxn ang="0">
                    <a:pos x="4" y="75"/>
                  </a:cxn>
                  <a:cxn ang="0">
                    <a:pos x="0" y="509"/>
                  </a:cxn>
                  <a:cxn ang="0">
                    <a:pos x="1" y="516"/>
                  </a:cxn>
                  <a:cxn ang="0">
                    <a:pos x="9" y="533"/>
                  </a:cxn>
                  <a:cxn ang="0">
                    <a:pos x="26" y="550"/>
                  </a:cxn>
                  <a:cxn ang="0">
                    <a:pos x="56" y="557"/>
                  </a:cxn>
                  <a:cxn ang="0">
                    <a:pos x="84" y="551"/>
                  </a:cxn>
                  <a:cxn ang="0">
                    <a:pos x="100" y="534"/>
                  </a:cxn>
                  <a:cxn ang="0">
                    <a:pos x="106" y="516"/>
                  </a:cxn>
                  <a:cxn ang="0">
                    <a:pos x="108" y="503"/>
                  </a:cxn>
                  <a:cxn ang="0">
                    <a:pos x="108" y="166"/>
                  </a:cxn>
                  <a:cxn ang="0">
                    <a:pos x="135" y="1066"/>
                  </a:cxn>
                  <a:cxn ang="0">
                    <a:pos x="138" y="1073"/>
                  </a:cxn>
                  <a:cxn ang="0">
                    <a:pos x="151" y="1089"/>
                  </a:cxn>
                  <a:cxn ang="0">
                    <a:pos x="174" y="1105"/>
                  </a:cxn>
                  <a:cxn ang="0">
                    <a:pos x="199" y="1111"/>
                  </a:cxn>
                  <a:cxn ang="0">
                    <a:pos x="227" y="1110"/>
                  </a:cxn>
                  <a:cxn ang="0">
                    <a:pos x="255" y="1097"/>
                  </a:cxn>
                  <a:cxn ang="0">
                    <a:pos x="272" y="1080"/>
                  </a:cxn>
                  <a:cxn ang="0">
                    <a:pos x="278" y="1068"/>
                  </a:cxn>
                  <a:cxn ang="0">
                    <a:pos x="279" y="499"/>
                  </a:cxn>
                  <a:cxn ang="0">
                    <a:pos x="302" y="503"/>
                  </a:cxn>
                  <a:cxn ang="0">
                    <a:pos x="302" y="534"/>
                  </a:cxn>
                  <a:cxn ang="0">
                    <a:pos x="304" y="590"/>
                  </a:cxn>
                  <a:cxn ang="0">
                    <a:pos x="304" y="664"/>
                  </a:cxn>
                  <a:cxn ang="0">
                    <a:pos x="304" y="750"/>
                  </a:cxn>
                  <a:cxn ang="0">
                    <a:pos x="304" y="838"/>
                  </a:cxn>
                  <a:cxn ang="0">
                    <a:pos x="305" y="926"/>
                  </a:cxn>
                  <a:cxn ang="0">
                    <a:pos x="305" y="1004"/>
                  </a:cxn>
                  <a:cxn ang="0">
                    <a:pos x="305" y="1066"/>
                  </a:cxn>
                  <a:cxn ang="0">
                    <a:pos x="306" y="1073"/>
                  </a:cxn>
                  <a:cxn ang="0">
                    <a:pos x="315" y="1088"/>
                  </a:cxn>
                  <a:cxn ang="0">
                    <a:pos x="335" y="1103"/>
                  </a:cxn>
                  <a:cxn ang="0">
                    <a:pos x="372" y="1111"/>
                  </a:cxn>
                  <a:cxn ang="0">
                    <a:pos x="408" y="1103"/>
                  </a:cxn>
                  <a:cxn ang="0">
                    <a:pos x="429" y="1089"/>
                  </a:cxn>
                  <a:cxn ang="0">
                    <a:pos x="437" y="1073"/>
                  </a:cxn>
                  <a:cxn ang="0">
                    <a:pos x="438" y="1067"/>
                  </a:cxn>
                  <a:cxn ang="0">
                    <a:pos x="466" y="166"/>
                  </a:cxn>
                  <a:cxn ang="0">
                    <a:pos x="468" y="503"/>
                  </a:cxn>
                  <a:cxn ang="0">
                    <a:pos x="472" y="517"/>
                  </a:cxn>
                  <a:cxn ang="0">
                    <a:pos x="483" y="537"/>
                  </a:cxn>
                  <a:cxn ang="0">
                    <a:pos x="505" y="551"/>
                  </a:cxn>
                  <a:cxn ang="0">
                    <a:pos x="536" y="551"/>
                  </a:cxn>
                  <a:cxn ang="0">
                    <a:pos x="557" y="537"/>
                  </a:cxn>
                  <a:cxn ang="0">
                    <a:pos x="570" y="517"/>
                  </a:cxn>
                  <a:cxn ang="0">
                    <a:pos x="573" y="508"/>
                  </a:cxn>
                  <a:cxn ang="0">
                    <a:pos x="572" y="68"/>
                  </a:cxn>
                  <a:cxn ang="0">
                    <a:pos x="546" y="28"/>
                  </a:cxn>
                  <a:cxn ang="0">
                    <a:pos x="506" y="4"/>
                  </a:cxn>
                  <a:cxn ang="0">
                    <a:pos x="94" y="0"/>
                  </a:cxn>
                </a:cxnLst>
                <a:rect l="0" t="0" r="r" b="b"/>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lnTo>
                      <a:pt x="94" y="0"/>
                    </a:lnTo>
                    <a:close/>
                  </a:path>
                </a:pathLst>
              </a:custGeom>
              <a:solidFill>
                <a:srgbClr val="44988C"/>
              </a:solidFill>
              <a:ln w="0">
                <a:noFill/>
                <a:prstDash val="solid"/>
                <a:round/>
                <a:headEnd/>
                <a:tailEnd/>
              </a:ln>
              <a:effectLst>
                <a:outerShdw dist="91581" dir="3378596" algn="ctr" rotWithShape="0">
                  <a:srgbClr val="C0C0C0">
                    <a:alpha val="50000"/>
                  </a:srgbClr>
                </a:outerShdw>
              </a:effectLst>
            </p:spPr>
            <p:txBody>
              <a:bodyPr/>
              <a:lstStyle/>
              <a:p>
                <a:pPr algn="ctr"/>
                <a:endParaRPr lang="zh-CN" altLang="en-US"/>
              </a:p>
            </p:txBody>
          </p:sp>
        </p:grpSp>
      </p:grpSp>
      <p:sp>
        <p:nvSpPr>
          <p:cNvPr id="11" name="矩形 10"/>
          <p:cNvSpPr/>
          <p:nvPr/>
        </p:nvSpPr>
        <p:spPr>
          <a:xfrm>
            <a:off x="5410200" y="4146550"/>
            <a:ext cx="2705100" cy="1477963"/>
          </a:xfrm>
          <a:prstGeom prst="rect">
            <a:avLst/>
          </a:prstGeom>
        </p:spPr>
        <p:txBody>
          <a:bodyPr>
            <a:spAutoFit/>
          </a:bodyPr>
          <a:lstStyle/>
          <a:p>
            <a:pPr>
              <a:defRPr/>
            </a:pPr>
            <a:r>
              <a:rPr lang="zh-CN" altLang="en-US" b="0" kern="100" dirty="0">
                <a:latin typeface="黑体" pitchFamily="49" charset="-122"/>
                <a:ea typeface="黑体" pitchFamily="49" charset="-122"/>
              </a:rPr>
              <a:t>    对于生产设备中包含木材烘干设备和木材定型设备等高温设备应防止热危险，并设有高温危险警告标志。</a:t>
            </a:r>
            <a:endParaRPr lang="zh-CN" altLang="en-US" b="0" dirty="0">
              <a:latin typeface="黑体" pitchFamily="49" charset="-122"/>
              <a:ea typeface="黑体" pitchFamily="49" charset="-122"/>
            </a:endParaRPr>
          </a:p>
        </p:txBody>
      </p:sp>
      <p:grpSp>
        <p:nvGrpSpPr>
          <p:cNvPr id="23558" name="Group 73"/>
          <p:cNvGrpSpPr>
            <a:grpSpLocks/>
          </p:cNvGrpSpPr>
          <p:nvPr/>
        </p:nvGrpSpPr>
        <p:grpSpPr bwMode="auto">
          <a:xfrm>
            <a:off x="1358900" y="2565400"/>
            <a:ext cx="3381375" cy="3124200"/>
            <a:chOff x="672" y="1344"/>
            <a:chExt cx="2130" cy="1968"/>
          </a:xfrm>
        </p:grpSpPr>
        <p:sp>
          <p:nvSpPr>
            <p:cNvPr id="13" name="AutoShape 74"/>
            <p:cNvSpPr>
              <a:spLocks noChangeArrowheads="1"/>
            </p:cNvSpPr>
            <p:nvPr/>
          </p:nvSpPr>
          <p:spPr bwMode="gray">
            <a:xfrm>
              <a:off x="672" y="1872"/>
              <a:ext cx="2112" cy="1440"/>
            </a:xfrm>
            <a:prstGeom prst="roundRect">
              <a:avLst>
                <a:gd name="adj" fmla="val 10347"/>
              </a:avLst>
            </a:prstGeom>
            <a:gradFill rotWithShape="1">
              <a:gsLst>
                <a:gs pos="0">
                  <a:srgbClr val="CCECFF"/>
                </a:gs>
                <a:gs pos="100000">
                  <a:srgbClr val="CCECFF">
                    <a:gamma/>
                    <a:tint val="0"/>
                    <a:invGamma/>
                  </a:srgbClr>
                </a:gs>
              </a:gsLst>
              <a:lin ang="18900000" scaled="1"/>
            </a:gradFill>
            <a:ln w="50800">
              <a:solidFill>
                <a:srgbClr val="7099E2"/>
              </a:solidFill>
              <a:round/>
              <a:headEnd/>
              <a:tailEnd/>
            </a:ln>
            <a:effectLst>
              <a:outerShdw dist="107763" dir="2700000" algn="ctr" rotWithShape="0">
                <a:srgbClr val="C0C0C0">
                  <a:alpha val="50000"/>
                </a:srgbClr>
              </a:outerShdw>
            </a:effectLst>
          </p:spPr>
          <p:txBody>
            <a:bodyPr wrap="none" anchor="ctr"/>
            <a:lstStyle/>
            <a:p>
              <a:pPr algn="ctr"/>
              <a:endParaRPr lang="zh-CN" altLang="en-US"/>
            </a:p>
          </p:txBody>
        </p:sp>
        <p:grpSp>
          <p:nvGrpSpPr>
            <p:cNvPr id="23566" name="Group 75"/>
            <p:cNvGrpSpPr>
              <a:grpSpLocks/>
            </p:cNvGrpSpPr>
            <p:nvPr/>
          </p:nvGrpSpPr>
          <p:grpSpPr bwMode="auto">
            <a:xfrm>
              <a:off x="2304" y="1344"/>
              <a:ext cx="498" cy="1245"/>
              <a:chOff x="2304" y="1344"/>
              <a:chExt cx="498" cy="1245"/>
            </a:xfrm>
          </p:grpSpPr>
          <p:sp>
            <p:nvSpPr>
              <p:cNvPr id="15" name="Freeform 76"/>
              <p:cNvSpPr>
                <a:spLocks/>
              </p:cNvSpPr>
              <p:nvPr/>
            </p:nvSpPr>
            <p:spPr bwMode="gray">
              <a:xfrm>
                <a:off x="2425" y="1344"/>
                <a:ext cx="233" cy="254"/>
              </a:xfrm>
              <a:custGeom>
                <a:avLst/>
                <a:gdLst/>
                <a:ahLst/>
                <a:cxnLst>
                  <a:cxn ang="0">
                    <a:pos x="133" y="0"/>
                  </a:cxn>
                  <a:cxn ang="0">
                    <a:pos x="161" y="3"/>
                  </a:cxn>
                  <a:cxn ang="0">
                    <a:pos x="186" y="12"/>
                  </a:cxn>
                  <a:cxn ang="0">
                    <a:pos x="209" y="25"/>
                  </a:cxn>
                  <a:cxn ang="0">
                    <a:pos x="228" y="42"/>
                  </a:cxn>
                  <a:cxn ang="0">
                    <a:pos x="245" y="64"/>
                  </a:cxn>
                  <a:cxn ang="0">
                    <a:pos x="257" y="88"/>
                  </a:cxn>
                  <a:cxn ang="0">
                    <a:pos x="265" y="116"/>
                  </a:cxn>
                  <a:cxn ang="0">
                    <a:pos x="267" y="146"/>
                  </a:cxn>
                  <a:cxn ang="0">
                    <a:pos x="265" y="175"/>
                  </a:cxn>
                  <a:cxn ang="0">
                    <a:pos x="257" y="203"/>
                  </a:cxn>
                  <a:cxn ang="0">
                    <a:pos x="245" y="227"/>
                  </a:cxn>
                  <a:cxn ang="0">
                    <a:pos x="228" y="249"/>
                  </a:cxn>
                  <a:cxn ang="0">
                    <a:pos x="209" y="267"/>
                  </a:cxn>
                  <a:cxn ang="0">
                    <a:pos x="186" y="281"/>
                  </a:cxn>
                  <a:cxn ang="0">
                    <a:pos x="161" y="289"/>
                  </a:cxn>
                  <a:cxn ang="0">
                    <a:pos x="133" y="292"/>
                  </a:cxn>
                  <a:cxn ang="0">
                    <a:pos x="103" y="288"/>
                  </a:cxn>
                  <a:cxn ang="0">
                    <a:pos x="75" y="277"/>
                  </a:cxn>
                  <a:cxn ang="0">
                    <a:pos x="51" y="260"/>
                  </a:cxn>
                  <a:cxn ang="0">
                    <a:pos x="29" y="237"/>
                  </a:cxn>
                  <a:cxn ang="0">
                    <a:pos x="13" y="210"/>
                  </a:cxn>
                  <a:cxn ang="0">
                    <a:pos x="4" y="178"/>
                  </a:cxn>
                  <a:cxn ang="0">
                    <a:pos x="0" y="146"/>
                  </a:cxn>
                  <a:cxn ang="0">
                    <a:pos x="4" y="113"/>
                  </a:cxn>
                  <a:cxn ang="0">
                    <a:pos x="13" y="81"/>
                  </a:cxn>
                  <a:cxn ang="0">
                    <a:pos x="29" y="54"/>
                  </a:cxn>
                  <a:cxn ang="0">
                    <a:pos x="51" y="32"/>
                  </a:cxn>
                  <a:cxn ang="0">
                    <a:pos x="75" y="14"/>
                  </a:cxn>
                  <a:cxn ang="0">
                    <a:pos x="103" y="3"/>
                  </a:cxn>
                  <a:cxn ang="0">
                    <a:pos x="133" y="0"/>
                  </a:cxn>
                </a:cxnLst>
                <a:rect l="0" t="0" r="r" b="b"/>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rgbClr val="7099E2"/>
              </a:solidFill>
              <a:ln w="0">
                <a:noFill/>
                <a:prstDash val="solid"/>
                <a:round/>
                <a:headEnd/>
                <a:tailEnd/>
              </a:ln>
              <a:effectLst>
                <a:outerShdw dist="91581" dir="3378596" algn="ctr" rotWithShape="0">
                  <a:srgbClr val="C0C0C0">
                    <a:alpha val="50000"/>
                  </a:srgbClr>
                </a:outerShdw>
              </a:effectLst>
            </p:spPr>
            <p:txBody>
              <a:bodyPr/>
              <a:lstStyle/>
              <a:p>
                <a:pPr algn="ctr"/>
                <a:endParaRPr lang="zh-CN" altLang="en-US"/>
              </a:p>
            </p:txBody>
          </p:sp>
          <p:sp>
            <p:nvSpPr>
              <p:cNvPr id="16" name="Freeform 77"/>
              <p:cNvSpPr>
                <a:spLocks/>
              </p:cNvSpPr>
              <p:nvPr/>
            </p:nvSpPr>
            <p:spPr bwMode="gray">
              <a:xfrm>
                <a:off x="2304" y="1625"/>
                <a:ext cx="498" cy="964"/>
              </a:xfrm>
              <a:custGeom>
                <a:avLst/>
                <a:gdLst/>
                <a:ahLst/>
                <a:cxnLst>
                  <a:cxn ang="0">
                    <a:pos x="72" y="5"/>
                  </a:cxn>
                  <a:cxn ang="0">
                    <a:pos x="30" y="32"/>
                  </a:cxn>
                  <a:cxn ang="0">
                    <a:pos x="4" y="75"/>
                  </a:cxn>
                  <a:cxn ang="0">
                    <a:pos x="0" y="509"/>
                  </a:cxn>
                  <a:cxn ang="0">
                    <a:pos x="1" y="516"/>
                  </a:cxn>
                  <a:cxn ang="0">
                    <a:pos x="9" y="533"/>
                  </a:cxn>
                  <a:cxn ang="0">
                    <a:pos x="26" y="550"/>
                  </a:cxn>
                  <a:cxn ang="0">
                    <a:pos x="56" y="557"/>
                  </a:cxn>
                  <a:cxn ang="0">
                    <a:pos x="84" y="551"/>
                  </a:cxn>
                  <a:cxn ang="0">
                    <a:pos x="100" y="534"/>
                  </a:cxn>
                  <a:cxn ang="0">
                    <a:pos x="106" y="516"/>
                  </a:cxn>
                  <a:cxn ang="0">
                    <a:pos x="108" y="503"/>
                  </a:cxn>
                  <a:cxn ang="0">
                    <a:pos x="108" y="166"/>
                  </a:cxn>
                  <a:cxn ang="0">
                    <a:pos x="135" y="1066"/>
                  </a:cxn>
                  <a:cxn ang="0">
                    <a:pos x="138" y="1073"/>
                  </a:cxn>
                  <a:cxn ang="0">
                    <a:pos x="151" y="1089"/>
                  </a:cxn>
                  <a:cxn ang="0">
                    <a:pos x="174" y="1105"/>
                  </a:cxn>
                  <a:cxn ang="0">
                    <a:pos x="199" y="1111"/>
                  </a:cxn>
                  <a:cxn ang="0">
                    <a:pos x="227" y="1110"/>
                  </a:cxn>
                  <a:cxn ang="0">
                    <a:pos x="255" y="1097"/>
                  </a:cxn>
                  <a:cxn ang="0">
                    <a:pos x="272" y="1080"/>
                  </a:cxn>
                  <a:cxn ang="0">
                    <a:pos x="278" y="1068"/>
                  </a:cxn>
                  <a:cxn ang="0">
                    <a:pos x="279" y="499"/>
                  </a:cxn>
                  <a:cxn ang="0">
                    <a:pos x="302" y="503"/>
                  </a:cxn>
                  <a:cxn ang="0">
                    <a:pos x="302" y="534"/>
                  </a:cxn>
                  <a:cxn ang="0">
                    <a:pos x="304" y="590"/>
                  </a:cxn>
                  <a:cxn ang="0">
                    <a:pos x="304" y="664"/>
                  </a:cxn>
                  <a:cxn ang="0">
                    <a:pos x="304" y="750"/>
                  </a:cxn>
                  <a:cxn ang="0">
                    <a:pos x="304" y="838"/>
                  </a:cxn>
                  <a:cxn ang="0">
                    <a:pos x="305" y="926"/>
                  </a:cxn>
                  <a:cxn ang="0">
                    <a:pos x="305" y="1004"/>
                  </a:cxn>
                  <a:cxn ang="0">
                    <a:pos x="305" y="1066"/>
                  </a:cxn>
                  <a:cxn ang="0">
                    <a:pos x="306" y="1073"/>
                  </a:cxn>
                  <a:cxn ang="0">
                    <a:pos x="315" y="1088"/>
                  </a:cxn>
                  <a:cxn ang="0">
                    <a:pos x="335" y="1103"/>
                  </a:cxn>
                  <a:cxn ang="0">
                    <a:pos x="372" y="1111"/>
                  </a:cxn>
                  <a:cxn ang="0">
                    <a:pos x="408" y="1103"/>
                  </a:cxn>
                  <a:cxn ang="0">
                    <a:pos x="429" y="1089"/>
                  </a:cxn>
                  <a:cxn ang="0">
                    <a:pos x="437" y="1073"/>
                  </a:cxn>
                  <a:cxn ang="0">
                    <a:pos x="438" y="1067"/>
                  </a:cxn>
                  <a:cxn ang="0">
                    <a:pos x="466" y="166"/>
                  </a:cxn>
                  <a:cxn ang="0">
                    <a:pos x="468" y="503"/>
                  </a:cxn>
                  <a:cxn ang="0">
                    <a:pos x="472" y="517"/>
                  </a:cxn>
                  <a:cxn ang="0">
                    <a:pos x="483" y="537"/>
                  </a:cxn>
                  <a:cxn ang="0">
                    <a:pos x="505" y="551"/>
                  </a:cxn>
                  <a:cxn ang="0">
                    <a:pos x="536" y="551"/>
                  </a:cxn>
                  <a:cxn ang="0">
                    <a:pos x="557" y="537"/>
                  </a:cxn>
                  <a:cxn ang="0">
                    <a:pos x="570" y="517"/>
                  </a:cxn>
                  <a:cxn ang="0">
                    <a:pos x="573" y="508"/>
                  </a:cxn>
                  <a:cxn ang="0">
                    <a:pos x="572" y="68"/>
                  </a:cxn>
                  <a:cxn ang="0">
                    <a:pos x="546" y="28"/>
                  </a:cxn>
                  <a:cxn ang="0">
                    <a:pos x="506" y="4"/>
                  </a:cxn>
                  <a:cxn ang="0">
                    <a:pos x="94" y="0"/>
                  </a:cxn>
                </a:cxnLst>
                <a:rect l="0" t="0" r="r" b="b"/>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lnTo>
                      <a:pt x="94" y="0"/>
                    </a:lnTo>
                    <a:close/>
                  </a:path>
                </a:pathLst>
              </a:custGeom>
              <a:solidFill>
                <a:srgbClr val="7099E2"/>
              </a:solidFill>
              <a:ln w="0">
                <a:noFill/>
                <a:prstDash val="solid"/>
                <a:round/>
                <a:headEnd/>
                <a:tailEnd/>
              </a:ln>
              <a:effectLst>
                <a:outerShdw dist="91581" dir="3378596" algn="ctr" rotWithShape="0">
                  <a:srgbClr val="C0C0C0">
                    <a:alpha val="50000"/>
                  </a:srgbClr>
                </a:outerShdw>
              </a:effectLst>
            </p:spPr>
            <p:txBody>
              <a:bodyPr/>
              <a:lstStyle/>
              <a:p>
                <a:pPr algn="ctr"/>
                <a:endParaRPr lang="zh-CN" altLang="en-US"/>
              </a:p>
            </p:txBody>
          </p:sp>
        </p:grpSp>
      </p:grpSp>
      <p:sp>
        <p:nvSpPr>
          <p:cNvPr id="17" name="矩形 16"/>
          <p:cNvSpPr/>
          <p:nvPr/>
        </p:nvSpPr>
        <p:spPr>
          <a:xfrm>
            <a:off x="1625600" y="4318000"/>
            <a:ext cx="2489200" cy="1200150"/>
          </a:xfrm>
          <a:prstGeom prst="rect">
            <a:avLst/>
          </a:prstGeom>
        </p:spPr>
        <p:txBody>
          <a:bodyPr>
            <a:spAutoFit/>
          </a:bodyPr>
          <a:lstStyle/>
          <a:p>
            <a:pPr indent="457200">
              <a:defRPr/>
            </a:pPr>
            <a:r>
              <a:rPr lang="zh-CN" altLang="en-US" b="0" kern="100" dirty="0">
                <a:latin typeface="黑体" pitchFamily="49" charset="-122"/>
                <a:ea typeface="黑体" pitchFamily="49" charset="-122"/>
              </a:rPr>
              <a:t>每台机器控制系统应有总电源开关，总电源开关应能切断机器的所有电源。</a:t>
            </a:r>
            <a:endParaRPr lang="zh-CN" altLang="en-US" b="0" dirty="0">
              <a:latin typeface="黑体" pitchFamily="49" charset="-122"/>
              <a:ea typeface="黑体" pitchFamily="49" charset="-122"/>
            </a:endParaRPr>
          </a:p>
        </p:txBody>
      </p:sp>
      <p:grpSp>
        <p:nvGrpSpPr>
          <p:cNvPr id="12" name="组合 17"/>
          <p:cNvGrpSpPr>
            <a:grpSpLocks noChangeAspect="1"/>
          </p:cNvGrpSpPr>
          <p:nvPr/>
        </p:nvGrpSpPr>
        <p:grpSpPr>
          <a:xfrm>
            <a:off x="2060552" y="2667000"/>
            <a:ext cx="1440000" cy="1440000"/>
            <a:chOff x="1285852" y="1500174"/>
            <a:chExt cx="1076348" cy="1076348"/>
          </a:xfrm>
          <a:effectLst>
            <a:outerShdw blurRad="63500" sx="102000" sy="102000" algn="ctr" rotWithShape="0">
              <a:prstClr val="black">
                <a:alpha val="40000"/>
              </a:prstClr>
            </a:outerShdw>
          </a:effectLst>
        </p:grpSpPr>
        <p:sp>
          <p:nvSpPr>
            <p:cNvPr id="19" name="矩形 11"/>
            <p:cNvSpPr/>
            <p:nvPr/>
          </p:nvSpPr>
          <p:spPr bwMode="auto">
            <a:xfrm>
              <a:off x="1285852" y="1500174"/>
              <a:ext cx="1076348" cy="1076348"/>
            </a:xfrm>
            <a:prstGeom prst="rect">
              <a:avLst/>
            </a:prstGeom>
            <a:solidFill>
              <a:srgbClr val="FFFFFF"/>
            </a:solidFill>
            <a:ln w="22225" cap="flat" cmpd="sng" algn="ctr">
              <a:solidFill>
                <a:schemeClr val="tx2">
                  <a:lumMod val="60000"/>
                  <a:lumOff val="40000"/>
                </a:schemeClr>
              </a:solidFill>
              <a:prstDash val="solid"/>
              <a:round/>
              <a:headEnd type="none" w="med" len="med"/>
              <a:tailEnd type="none" w="med" len="med"/>
            </a:ln>
            <a:effectLst/>
          </p:spPr>
          <p:txBody>
            <a:bodyPr wrap="none" anchor="ctr"/>
            <a:lstStyle/>
            <a:p>
              <a:pPr algn="ctr">
                <a:defRPr/>
              </a:pPr>
              <a:endParaRPr lang="zh-CN" altLang="en-US">
                <a:ea typeface="+mn-ea"/>
              </a:endParaRPr>
            </a:p>
          </p:txBody>
        </p:sp>
        <p:pic>
          <p:nvPicPr>
            <p:cNvPr id="20" name="图片 3" descr="禁止明火.png"/>
            <p:cNvPicPr>
              <a:picLocks noChangeAspect="1"/>
            </p:cNvPicPr>
            <p:nvPr/>
          </p:nvPicPr>
          <p:blipFill>
            <a:blip r:embed="rId2" cstate="print"/>
            <a:stretch>
              <a:fillRect/>
            </a:stretch>
          </p:blipFill>
          <p:spPr>
            <a:xfrm>
              <a:off x="1339850" y="1543050"/>
              <a:ext cx="984250" cy="984250"/>
            </a:xfrm>
            <a:prstGeom prst="rect">
              <a:avLst/>
            </a:prstGeom>
            <a:ln>
              <a:noFill/>
            </a:ln>
          </p:spPr>
        </p:pic>
      </p:grpSp>
      <p:sp>
        <p:nvSpPr>
          <p:cNvPr id="21" name="矩形 20"/>
          <p:cNvSpPr/>
          <p:nvPr/>
        </p:nvSpPr>
        <p:spPr bwMode="auto">
          <a:xfrm>
            <a:off x="6184900" y="2667000"/>
            <a:ext cx="1439863" cy="1439863"/>
          </a:xfrm>
          <a:prstGeom prst="rect">
            <a:avLst/>
          </a:prstGeom>
          <a:solidFill>
            <a:srgbClr val="FFFFFF"/>
          </a:solidFill>
          <a:ln w="19050" cap="flat" cmpd="sng" algn="ctr">
            <a:solidFill>
              <a:srgbClr val="00B050"/>
            </a:solidFill>
            <a:prstDash val="solid"/>
            <a:round/>
            <a:headEnd type="none" w="med" len="med"/>
            <a:tailEnd type="none" w="med" len="med"/>
          </a:ln>
          <a:effectLst>
            <a:outerShdw blurRad="63500" sx="102000" sy="102000" algn="ctr" rotWithShape="0">
              <a:prstClr val="black">
                <a:alpha val="40000"/>
              </a:prstClr>
            </a:outerShdw>
          </a:effectLst>
        </p:spPr>
        <p:txBody>
          <a:bodyPr wrap="none" anchor="ctr"/>
          <a:lstStyle/>
          <a:p>
            <a:pPr algn="ctr"/>
            <a:endParaRPr lang="zh-CN" altLang="en-US"/>
          </a:p>
        </p:txBody>
      </p:sp>
      <p:pic>
        <p:nvPicPr>
          <p:cNvPr id="23562" name="内容占位符 3" descr="QQ截图20140608184439.jpg"/>
          <p:cNvPicPr>
            <a:picLocks noGrp="1" noChangeAspect="1"/>
          </p:cNvPicPr>
          <p:nvPr>
            <p:ph idx="1"/>
          </p:nvPr>
        </p:nvPicPr>
        <p:blipFill>
          <a:blip r:embed="rId3" cstate="print"/>
          <a:srcRect/>
          <a:stretch>
            <a:fillRect/>
          </a:stretch>
        </p:blipFill>
        <p:spPr>
          <a:xfrm>
            <a:off x="6313488" y="2697163"/>
            <a:ext cx="1179512" cy="1031875"/>
          </a:xfrm>
        </p:spPr>
      </p:pic>
      <p:pic>
        <p:nvPicPr>
          <p:cNvPr id="23563" name="图片 22" descr="2012516357789203598.jpg"/>
          <p:cNvPicPr>
            <a:picLocks noChangeAspect="1"/>
          </p:cNvPicPr>
          <p:nvPr/>
        </p:nvPicPr>
        <p:blipFill>
          <a:blip r:embed="rId4" cstate="print"/>
          <a:srcRect l="2054" t="53227" r="2054" b="23518"/>
          <a:stretch>
            <a:fillRect/>
          </a:stretch>
        </p:blipFill>
        <p:spPr bwMode="auto">
          <a:xfrm>
            <a:off x="6273800" y="3687763"/>
            <a:ext cx="1257300" cy="388937"/>
          </a:xfrm>
          <a:prstGeom prst="rect">
            <a:avLst/>
          </a:prstGeom>
          <a:noFill/>
          <a:ln w="9525">
            <a:noFill/>
            <a:miter lim="800000"/>
            <a:headEnd/>
            <a:tailEnd/>
          </a:ln>
        </p:spPr>
      </p:pic>
      <p:pic>
        <p:nvPicPr>
          <p:cNvPr id="23564" name="图片 23" descr="226898.jpg"/>
          <p:cNvPicPr>
            <a:picLocks noChangeAspect="1"/>
          </p:cNvPicPr>
          <p:nvPr/>
        </p:nvPicPr>
        <p:blipFill>
          <a:blip r:embed="rId5" cstate="print"/>
          <a:srcRect l="2835" t="52615" r="53386" b="3317"/>
          <a:stretch>
            <a:fillRect/>
          </a:stretch>
        </p:blipFill>
        <p:spPr bwMode="auto">
          <a:xfrm>
            <a:off x="2133600" y="2725738"/>
            <a:ext cx="1282700" cy="1287462"/>
          </a:xfrm>
          <a:prstGeom prst="rect">
            <a:avLst/>
          </a:prstGeom>
          <a:noFill/>
          <a:ln w="9525">
            <a:noFill/>
            <a:miter lim="800000"/>
            <a:headEnd/>
            <a:tailEnd/>
          </a:ln>
        </p:spPr>
      </p:pic>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714500" y="1714500"/>
            <a:ext cx="6480175"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5334000" y="3505200"/>
            <a:ext cx="2413000" cy="1117600"/>
          </a:xfrm>
          <a:prstGeom prst="wedgeRoundRectCallout">
            <a:avLst>
              <a:gd name="adj1" fmla="val -89778"/>
              <a:gd name="adj2" fmla="val 49449"/>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木工机械按要求</a:t>
            </a:r>
            <a:endParaRPr lang="en-US" altLang="zh-CN">
              <a:solidFill>
                <a:srgbClr val="002060"/>
              </a:solidFill>
              <a:latin typeface="黑体" pitchFamily="49" charset="-122"/>
              <a:ea typeface="黑体" pitchFamily="49" charset="-122"/>
            </a:endParaRPr>
          </a:p>
          <a:p>
            <a:pPr algn="ctr"/>
            <a:r>
              <a:rPr lang="zh-CN" altLang="en-US">
                <a:solidFill>
                  <a:srgbClr val="002060"/>
                </a:solidFill>
                <a:latin typeface="黑体" pitchFamily="49" charset="-122"/>
                <a:ea typeface="黑体" pitchFamily="49" charset="-122"/>
              </a:rPr>
              <a:t>设置急停操纵装置</a:t>
            </a:r>
          </a:p>
        </p:txBody>
      </p:sp>
      <p:sp>
        <p:nvSpPr>
          <p:cNvPr id="24580" name="椭圆 5"/>
          <p:cNvSpPr>
            <a:spLocks noChangeArrowheads="1"/>
          </p:cNvSpPr>
          <p:nvPr/>
        </p:nvSpPr>
        <p:spPr bwMode="auto">
          <a:xfrm>
            <a:off x="3581400" y="4445000"/>
            <a:ext cx="812800" cy="8128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8"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714500" y="1714500"/>
            <a:ext cx="6480175"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5334000" y="3505200"/>
            <a:ext cx="2413000" cy="1117600"/>
          </a:xfrm>
          <a:prstGeom prst="wedgeRoundRectCallout">
            <a:avLst>
              <a:gd name="adj1" fmla="val -50833"/>
              <a:gd name="adj2" fmla="val -10623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活动式防护装置开</a:t>
            </a:r>
            <a:endParaRPr lang="en-US" altLang="zh-CN">
              <a:solidFill>
                <a:srgbClr val="002060"/>
              </a:solidFill>
              <a:latin typeface="黑体" pitchFamily="49" charset="-122"/>
              <a:ea typeface="黑体" pitchFamily="49" charset="-122"/>
            </a:endParaRPr>
          </a:p>
          <a:p>
            <a:pPr algn="ctr"/>
            <a:r>
              <a:rPr lang="zh-CN" altLang="en-US">
                <a:solidFill>
                  <a:srgbClr val="002060"/>
                </a:solidFill>
                <a:latin typeface="黑体" pitchFamily="49" charset="-122"/>
                <a:ea typeface="黑体" pitchFamily="49" charset="-122"/>
              </a:rPr>
              <a:t>启应与机器启动联锁</a:t>
            </a:r>
          </a:p>
        </p:txBody>
      </p:sp>
      <p:sp>
        <p:nvSpPr>
          <p:cNvPr id="25604" name="椭圆 5"/>
          <p:cNvSpPr>
            <a:spLocks noChangeArrowheads="1"/>
          </p:cNvSpPr>
          <p:nvPr/>
        </p:nvSpPr>
        <p:spPr bwMode="auto">
          <a:xfrm>
            <a:off x="2768600" y="1790700"/>
            <a:ext cx="4102100" cy="10668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8"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
        <p:nvSpPr>
          <p:cNvPr id="26627" name="矩形 5"/>
          <p:cNvSpPr>
            <a:spLocks noChangeArrowheads="1"/>
          </p:cNvSpPr>
          <p:nvPr/>
        </p:nvSpPr>
        <p:spPr bwMode="auto">
          <a:xfrm>
            <a:off x="2247900" y="1179513"/>
            <a:ext cx="5664200" cy="369887"/>
          </a:xfrm>
          <a:prstGeom prst="rect">
            <a:avLst/>
          </a:prstGeom>
          <a:noFill/>
          <a:ln w="9525">
            <a:noFill/>
            <a:miter lim="800000"/>
            <a:headEnd/>
            <a:tailEnd/>
          </a:ln>
        </p:spPr>
        <p:txBody>
          <a:bodyPr>
            <a:spAutoFit/>
          </a:bodyPr>
          <a:lstStyle/>
          <a:p>
            <a:pPr algn="ctr"/>
            <a:r>
              <a:rPr lang="zh-CN" altLang="en-US">
                <a:solidFill>
                  <a:srgbClr val="002060"/>
                </a:solidFill>
                <a:latin typeface="黑体" pitchFamily="49" charset="-122"/>
                <a:ea typeface="黑体" pitchFamily="49" charset="-122"/>
              </a:rPr>
              <a:t>讨论：如何防护才能有效避免伤害事故发生？</a:t>
            </a:r>
          </a:p>
        </p:txBody>
      </p:sp>
      <p:sp>
        <p:nvSpPr>
          <p:cNvPr id="13" name="矩形 12"/>
          <p:cNvSpPr/>
          <p:nvPr/>
        </p:nvSpPr>
        <p:spPr bwMode="auto">
          <a:xfrm>
            <a:off x="1397000" y="5745163"/>
            <a:ext cx="7124700" cy="461962"/>
          </a:xfrm>
          <a:prstGeom prst="rect">
            <a:avLst/>
          </a:prstGeom>
          <a:solidFill>
            <a:schemeClr val="bg1">
              <a:lumMod val="50000"/>
            </a:schemeClr>
          </a:solidFill>
          <a:ln w="28575" cap="flat" cmpd="sng" algn="ctr">
            <a:solidFill>
              <a:schemeClr val="bg1">
                <a:lumMod val="50000"/>
              </a:schemeClr>
            </a:solidFill>
            <a:prstDash val="solid"/>
            <a:round/>
            <a:headEnd type="none" w="med" len="med"/>
            <a:tailEnd type="none" w="med" len="med"/>
          </a:ln>
          <a:effectLst/>
        </p:spPr>
        <p:txBody>
          <a:bodyPr wrap="none" anchor="ctr"/>
          <a:lstStyle/>
          <a:p>
            <a:pPr algn="ctr">
              <a:defRPr/>
            </a:pPr>
            <a:endParaRPr lang="zh-CN" altLang="en-US" dirty="0">
              <a:solidFill>
                <a:schemeClr val="bg1"/>
              </a:solidFill>
              <a:latin typeface="黑体" pitchFamily="49" charset="-122"/>
              <a:ea typeface="黑体" pitchFamily="49" charset="-122"/>
            </a:endParaRPr>
          </a:p>
        </p:txBody>
      </p:sp>
      <p:sp>
        <p:nvSpPr>
          <p:cNvPr id="14" name="矩形 13"/>
          <p:cNvSpPr/>
          <p:nvPr/>
        </p:nvSpPr>
        <p:spPr bwMode="auto">
          <a:xfrm>
            <a:off x="1397000" y="1714500"/>
            <a:ext cx="7121525" cy="4011613"/>
          </a:xfrm>
          <a:prstGeom prst="rect">
            <a:avLst/>
          </a:prstGeom>
          <a:solidFill>
            <a:schemeClr val="bg1">
              <a:lumMod val="85000"/>
            </a:schemeClr>
          </a:solidFill>
          <a:ln w="19050" cap="flat" cmpd="sng" algn="ctr">
            <a:solidFill>
              <a:schemeClr val="tx1"/>
            </a:solidFill>
            <a:prstDash val="solid"/>
            <a:round/>
            <a:headEnd type="none" w="med" len="med"/>
            <a:tailEnd type="none" w="med" len="med"/>
          </a:ln>
          <a:effectLst/>
        </p:spPr>
        <p:txBody>
          <a:bodyPr wrap="none" anchor="ctr"/>
          <a:lstStyle/>
          <a:p>
            <a:pPr algn="ctr"/>
            <a:endParaRPr lang="zh-CN" altLang="en-US"/>
          </a:p>
        </p:txBody>
      </p:sp>
      <p:pic>
        <p:nvPicPr>
          <p:cNvPr id="26630" name="图片 14" descr="hdImg_0f8764f9c7185ca3d0c9be8c8ecd992b.png"/>
          <p:cNvPicPr>
            <a:picLocks noChangeAspect="1"/>
          </p:cNvPicPr>
          <p:nvPr/>
        </p:nvPicPr>
        <p:blipFill>
          <a:blip r:embed="rId3" cstate="print"/>
          <a:srcRect/>
          <a:stretch>
            <a:fillRect/>
          </a:stretch>
        </p:blipFill>
        <p:spPr bwMode="auto">
          <a:xfrm>
            <a:off x="4768850" y="5778500"/>
            <a:ext cx="371475" cy="371475"/>
          </a:xfrm>
          <a:prstGeom prst="rect">
            <a:avLst/>
          </a:prstGeom>
          <a:noFill/>
          <a:ln w="9525">
            <a:noFill/>
            <a:miter lim="800000"/>
            <a:headEnd/>
            <a:tailEnd/>
          </a:ln>
        </p:spPr>
      </p:pic>
      <p:sp>
        <p:nvSpPr>
          <p:cNvPr id="26631" name="TextBox 15"/>
          <p:cNvSpPr txBox="1">
            <a:spLocks noChangeArrowheads="1"/>
          </p:cNvSpPr>
          <p:nvPr/>
        </p:nvSpPr>
        <p:spPr bwMode="auto">
          <a:xfrm>
            <a:off x="1238250" y="5786438"/>
            <a:ext cx="2219325" cy="411162"/>
          </a:xfrm>
          <a:prstGeom prst="rect">
            <a:avLst/>
          </a:prstGeom>
          <a:noFill/>
          <a:ln w="9525">
            <a:noFill/>
            <a:miter lim="800000"/>
            <a:headEnd/>
            <a:tailEnd/>
          </a:ln>
        </p:spPr>
        <p:txBody>
          <a:bodyPr wrap="none">
            <a:spAutoFit/>
          </a:bodyPr>
          <a:lstStyle/>
          <a:p>
            <a:pPr algn="ctr"/>
            <a:r>
              <a:rPr lang="zh-CN" altLang="en-US" sz="1600" b="0">
                <a:solidFill>
                  <a:schemeClr val="bg1"/>
                </a:solidFill>
                <a:latin typeface="黑体" pitchFamily="49" charset="-122"/>
                <a:ea typeface="黑体" pitchFamily="49" charset="-122"/>
              </a:rPr>
              <a:t>点击视频开始播放</a:t>
            </a:r>
          </a:p>
        </p:txBody>
      </p:sp>
      <p:pic>
        <p:nvPicPr>
          <p:cNvPr id="17" name="7B7A3988~1.mp4">
            <a:hlinkClick r:id="" action="ppaction://media"/>
          </p:cNvPr>
          <p:cNvPicPr>
            <a:picLocks noRot="1" noChangeAspect="1"/>
          </p:cNvPicPr>
          <p:nvPr>
            <a:videoFile r:link="rId1"/>
          </p:nvPr>
        </p:nvPicPr>
        <p:blipFill>
          <a:blip r:embed="rId4" cstate="print"/>
          <a:srcRect/>
          <a:stretch>
            <a:fillRect/>
          </a:stretch>
        </p:blipFill>
        <p:spPr bwMode="auto">
          <a:xfrm>
            <a:off x="1416050" y="1739900"/>
            <a:ext cx="7080250" cy="39703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7"/>
                                        </p:tgtEl>
                                      </p:cBhvr>
                                    </p:cmd>
                                  </p:childTnLst>
                                </p:cTn>
                              </p:par>
                            </p:childTnLst>
                          </p:cTn>
                        </p:par>
                      </p:childTnLst>
                    </p:cTn>
                  </p:par>
                </p:childTnLst>
              </p:cTn>
              <p:nextCondLst>
                <p:cond evt="onClick" delay="0">
                  <p:tgtEl>
                    <p:spTgt spid="17"/>
                  </p:tgtEl>
                </p:cond>
              </p:nextCondLst>
            </p:seq>
            <p:video>
              <p:cMediaNode>
                <p:cTn id="7" fill="hold" display="0">
                  <p:stCondLst>
                    <p:cond delay="indefinite"/>
                  </p:stCondLst>
                  <p:endCondLst>
                    <p:cond evt="onNext" delay="0">
                      <p:tgtEl>
                        <p:sldTgt/>
                      </p:tgtEl>
                    </p:cond>
                    <p:cond evt="onPrev" delay="0">
                      <p:tgtEl>
                        <p:sldTgt/>
                      </p:tgtEl>
                    </p:cond>
                  </p:endCondLst>
                </p:cTn>
                <p:tgtEl>
                  <p:spTgt spid="17"/>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714500" y="1714500"/>
            <a:ext cx="6480175"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2616200" y="4089400"/>
            <a:ext cx="1892300" cy="1117600"/>
          </a:xfrm>
          <a:prstGeom prst="wedgeRoundRectCallout">
            <a:avLst>
              <a:gd name="adj1" fmla="val 70222"/>
              <a:gd name="adj2" fmla="val -41463"/>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防护网开口</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失去保护作用</a:t>
            </a:r>
          </a:p>
        </p:txBody>
      </p:sp>
      <p:sp>
        <p:nvSpPr>
          <p:cNvPr id="27652" name="椭圆 5"/>
          <p:cNvSpPr>
            <a:spLocks noChangeArrowheads="1"/>
          </p:cNvSpPr>
          <p:nvPr/>
        </p:nvSpPr>
        <p:spPr bwMode="auto">
          <a:xfrm>
            <a:off x="4927600" y="2806700"/>
            <a:ext cx="1981200" cy="19177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8"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2100263" y="1714500"/>
            <a:ext cx="5683250"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8"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
        <p:nvSpPr>
          <p:cNvPr id="7" name="圆角矩形标注 6"/>
          <p:cNvSpPr/>
          <p:nvPr/>
        </p:nvSpPr>
        <p:spPr bwMode="auto">
          <a:xfrm>
            <a:off x="5854700" y="4799013"/>
            <a:ext cx="1778000" cy="1117600"/>
          </a:xfrm>
          <a:prstGeom prst="wedgeRoundRectCallout">
            <a:avLst>
              <a:gd name="adj1" fmla="val -44379"/>
              <a:gd name="adj2" fmla="val -89568"/>
              <a:gd name="adj3" fmla="val 16667"/>
            </a:avLst>
          </a:prstGeom>
          <a:solidFill>
            <a:srgbClr val="FFFFFF">
              <a:alpha val="50000"/>
            </a:srgbClr>
          </a:solidFill>
          <a:ln w="28575" cap="flat" cmpd="sng" algn="ctr">
            <a:solidFill>
              <a:srgbClr val="FFFFFF"/>
            </a:solidFill>
            <a:prstDash val="solid"/>
            <a:round/>
            <a:headEnd type="none" w="med" len="med"/>
            <a:tailEnd type="none" w="med" len="med"/>
          </a:ln>
          <a:effectLst/>
        </p:spPr>
        <p:txBody>
          <a:bodyPr wrap="none" anchor="ctr"/>
          <a:lstStyle/>
          <a:p>
            <a:pPr algn="ctr">
              <a:defRPr/>
            </a:pPr>
            <a:r>
              <a:rPr lang="zh-CN" altLang="en-US" kern="100" dirty="0">
                <a:solidFill>
                  <a:srgbClr val="C00000"/>
                </a:solidFill>
                <a:latin typeface="黑体" pitchFamily="49" charset="-122"/>
                <a:ea typeface="黑体" pitchFamily="49" charset="-122"/>
              </a:rPr>
              <a:t>移动风扇网孔</a:t>
            </a:r>
            <a:endParaRPr lang="en-US" altLang="zh-CN" kern="100" dirty="0">
              <a:solidFill>
                <a:srgbClr val="C00000"/>
              </a:solidFill>
              <a:latin typeface="黑体" pitchFamily="49" charset="-122"/>
              <a:ea typeface="黑体" pitchFamily="49" charset="-122"/>
            </a:endParaRPr>
          </a:p>
          <a:p>
            <a:pPr algn="ctr">
              <a:defRPr/>
            </a:pPr>
            <a:r>
              <a:rPr lang="zh-CN" altLang="en-US" kern="100" dirty="0">
                <a:solidFill>
                  <a:srgbClr val="C00000"/>
                </a:solidFill>
                <a:latin typeface="黑体" pitchFamily="49" charset="-122"/>
                <a:ea typeface="黑体" pitchFamily="49" charset="-122"/>
              </a:rPr>
              <a:t>大于安全网孔</a:t>
            </a:r>
            <a:endParaRPr lang="en-US" altLang="zh-CN" kern="100" dirty="0">
              <a:solidFill>
                <a:srgbClr val="C00000"/>
              </a:solidFill>
              <a:latin typeface="黑体" pitchFamily="49" charset="-122"/>
              <a:ea typeface="黑体" pitchFamily="49" charset="-122"/>
            </a:endParaRPr>
          </a:p>
          <a:p>
            <a:pPr algn="ctr">
              <a:defRPr/>
            </a:pPr>
            <a:r>
              <a:rPr lang="zh-CN" altLang="en-US" kern="100" dirty="0">
                <a:solidFill>
                  <a:srgbClr val="C00000"/>
                </a:solidFill>
                <a:latin typeface="黑体" pitchFamily="49" charset="-122"/>
                <a:ea typeface="黑体" pitchFamily="49" charset="-122"/>
              </a:rPr>
              <a:t>时无有效防护</a:t>
            </a:r>
            <a:endParaRPr lang="zh-CN" altLang="en-US" dirty="0">
              <a:solidFill>
                <a:srgbClr val="C00000"/>
              </a:solidFill>
              <a:latin typeface="黑体" pitchFamily="49" charset="-122"/>
              <a:ea typeface="黑体" pitchFamily="49" charset="-122"/>
            </a:endParaRPr>
          </a:p>
        </p:txBody>
      </p:sp>
      <p:sp>
        <p:nvSpPr>
          <p:cNvPr id="28677" name="椭圆 8"/>
          <p:cNvSpPr>
            <a:spLocks noChangeArrowheads="1"/>
          </p:cNvSpPr>
          <p:nvPr/>
        </p:nvSpPr>
        <p:spPr bwMode="auto">
          <a:xfrm>
            <a:off x="3038475" y="2393950"/>
            <a:ext cx="2962275" cy="2960688"/>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727200" y="1447800"/>
            <a:ext cx="6480175"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1860550" y="4324350"/>
            <a:ext cx="1955800" cy="1117600"/>
          </a:xfrm>
          <a:prstGeom prst="wedgeRoundRectCallout">
            <a:avLst>
              <a:gd name="adj1" fmla="val 62671"/>
              <a:gd name="adj2" fmla="val -4335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安全标志不符</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合国家标准</a:t>
            </a:r>
          </a:p>
        </p:txBody>
      </p:sp>
      <p:sp>
        <p:nvSpPr>
          <p:cNvPr id="29700" name="椭圆 5"/>
          <p:cNvSpPr>
            <a:spLocks noChangeArrowheads="1"/>
          </p:cNvSpPr>
          <p:nvPr/>
        </p:nvSpPr>
        <p:spPr bwMode="auto">
          <a:xfrm>
            <a:off x="3816350" y="2357438"/>
            <a:ext cx="2481263" cy="2481262"/>
          </a:xfrm>
          <a:prstGeom prst="ellipse">
            <a:avLst/>
          </a:prstGeom>
          <a:noFill/>
          <a:ln w="50800" algn="ctr">
            <a:solidFill>
              <a:srgbClr val="FF0000"/>
            </a:solidFill>
            <a:round/>
            <a:headEnd/>
            <a:tailEnd/>
          </a:ln>
        </p:spPr>
        <p:txBody>
          <a:bodyPr wrap="none" anchor="ctr"/>
          <a:lstStyle/>
          <a:p>
            <a:pPr algn="ctr"/>
            <a:endParaRPr lang="zh-CN" altLang="en-US"/>
          </a:p>
        </p:txBody>
      </p:sp>
      <p:sp>
        <p:nvSpPr>
          <p:cNvPr id="29701" name="矩形 6"/>
          <p:cNvSpPr>
            <a:spLocks noChangeArrowheads="1"/>
          </p:cNvSpPr>
          <p:nvPr/>
        </p:nvSpPr>
        <p:spPr bwMode="auto">
          <a:xfrm>
            <a:off x="1600200" y="5862638"/>
            <a:ext cx="6769100" cy="369887"/>
          </a:xfrm>
          <a:prstGeom prst="rect">
            <a:avLst/>
          </a:prstGeom>
          <a:noFill/>
          <a:ln w="9525">
            <a:noFill/>
            <a:miter lim="800000"/>
            <a:headEnd/>
            <a:tailEnd/>
          </a:ln>
        </p:spPr>
        <p:txBody>
          <a:bodyPr>
            <a:spAutoFit/>
          </a:bodyPr>
          <a:lstStyle/>
          <a:p>
            <a:pPr algn="ctr"/>
            <a:r>
              <a:rPr lang="zh-CN" altLang="en-US">
                <a:latin typeface="黑体" pitchFamily="49" charset="-122"/>
                <a:ea typeface="黑体" pitchFamily="49" charset="-122"/>
              </a:rPr>
              <a:t>参考资料：</a:t>
            </a:r>
            <a:r>
              <a:rPr lang="en-US" altLang="zh-CN">
                <a:latin typeface="黑体" pitchFamily="49" charset="-122"/>
                <a:ea typeface="黑体" pitchFamily="49" charset="-122"/>
              </a:rPr>
              <a:t>《</a:t>
            </a:r>
            <a:r>
              <a:rPr lang="zh-CN" altLang="en-US">
                <a:latin typeface="黑体" pitchFamily="49" charset="-122"/>
                <a:ea typeface="黑体" pitchFamily="49" charset="-122"/>
              </a:rPr>
              <a:t>安​全​标​志​及​其​使​用​导​则​</a:t>
            </a:r>
            <a:r>
              <a:rPr lang="en-US" altLang="zh-CN">
                <a:latin typeface="黑体" pitchFamily="49" charset="-122"/>
                <a:ea typeface="黑体" pitchFamily="49" charset="-122"/>
              </a:rPr>
              <a:t>》（G​B 2​8​9​4​-​2​0​0​8）</a:t>
            </a:r>
            <a:endParaRPr lang="zh-CN" altLang="en-US">
              <a:latin typeface="黑体" pitchFamily="49" charset="-122"/>
              <a:ea typeface="黑体" pitchFamily="49" charset="-122"/>
            </a:endParaRPr>
          </a:p>
        </p:txBody>
      </p:sp>
      <p:sp>
        <p:nvSpPr>
          <p:cNvPr id="8"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714500" y="1727200"/>
            <a:ext cx="6480175"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5797550" y="2063750"/>
            <a:ext cx="1955800" cy="1117600"/>
          </a:xfrm>
          <a:prstGeom prst="wedgeRoundRectCallout">
            <a:avLst>
              <a:gd name="adj1" fmla="val -62653"/>
              <a:gd name="adj2" fmla="val 46417"/>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布袋吸尘机</a:t>
            </a:r>
          </a:p>
        </p:txBody>
      </p:sp>
      <p:sp>
        <p:nvSpPr>
          <p:cNvPr id="30724" name="椭圆 5"/>
          <p:cNvSpPr>
            <a:spLocks noChangeArrowheads="1"/>
          </p:cNvSpPr>
          <p:nvPr/>
        </p:nvSpPr>
        <p:spPr bwMode="auto">
          <a:xfrm>
            <a:off x="3725863" y="2916238"/>
            <a:ext cx="2205037" cy="1985962"/>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689100" y="1689100"/>
            <a:ext cx="6480175"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5670550" y="4540250"/>
            <a:ext cx="1955800" cy="1117600"/>
          </a:xfrm>
          <a:prstGeom prst="wedgeRoundRectCallout">
            <a:avLst>
              <a:gd name="adj1" fmla="val -50315"/>
              <a:gd name="adj2" fmla="val -104718"/>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吸尘管道</a:t>
            </a:r>
          </a:p>
        </p:txBody>
      </p:sp>
      <p:sp>
        <p:nvSpPr>
          <p:cNvPr id="31748" name="椭圆 5"/>
          <p:cNvSpPr>
            <a:spLocks noChangeArrowheads="1"/>
          </p:cNvSpPr>
          <p:nvPr/>
        </p:nvSpPr>
        <p:spPr bwMode="auto">
          <a:xfrm>
            <a:off x="3001963" y="2078038"/>
            <a:ext cx="2700337" cy="2671762"/>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739900" y="1371600"/>
            <a:ext cx="6480175"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2305050" y="4210050"/>
            <a:ext cx="1955800" cy="1117600"/>
          </a:xfrm>
          <a:prstGeom prst="wedgeRoundRectCallout">
            <a:avLst>
              <a:gd name="adj1" fmla="val 75009"/>
              <a:gd name="adj2" fmla="val -74037"/>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室外除尘器</a:t>
            </a:r>
          </a:p>
        </p:txBody>
      </p:sp>
      <p:sp>
        <p:nvSpPr>
          <p:cNvPr id="32772" name="椭圆 5"/>
          <p:cNvSpPr>
            <a:spLocks noChangeArrowheads="1"/>
          </p:cNvSpPr>
          <p:nvPr/>
        </p:nvSpPr>
        <p:spPr bwMode="auto">
          <a:xfrm>
            <a:off x="4208463" y="1785938"/>
            <a:ext cx="2263775" cy="2265362"/>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noChangeAspect="1"/>
          </p:cNvPicPr>
          <p:nvPr/>
        </p:nvPicPr>
        <p:blipFill>
          <a:blip r:embed="rId2" cstate="print"/>
          <a:stretch>
            <a:fillRect/>
          </a:stretch>
        </p:blipFill>
        <p:spPr>
          <a:xfrm>
            <a:off x="1744663" y="1662113"/>
            <a:ext cx="6480175" cy="4319587"/>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4930775" y="2487613"/>
            <a:ext cx="2689225" cy="1117600"/>
          </a:xfrm>
          <a:prstGeom prst="wedgeRoundRectCallout">
            <a:avLst>
              <a:gd name="adj1" fmla="val -57032"/>
              <a:gd name="adj2" fmla="val 91870"/>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严禁使用气动工具吹扫</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台面、地面及身上粉尘</a:t>
            </a:r>
          </a:p>
        </p:txBody>
      </p:sp>
      <p:sp>
        <p:nvSpPr>
          <p:cNvPr id="33796" name="椭圆 5"/>
          <p:cNvSpPr>
            <a:spLocks noChangeArrowheads="1"/>
          </p:cNvSpPr>
          <p:nvPr/>
        </p:nvSpPr>
        <p:spPr bwMode="auto">
          <a:xfrm>
            <a:off x="3441700" y="3521075"/>
            <a:ext cx="1263650" cy="1262063"/>
          </a:xfrm>
          <a:prstGeom prst="ellipse">
            <a:avLst/>
          </a:prstGeom>
          <a:noFill/>
          <a:ln w="50800" algn="ctr">
            <a:solidFill>
              <a:srgbClr val="FF0000"/>
            </a:solidFill>
            <a:round/>
            <a:headEnd/>
            <a:tailEnd/>
          </a:ln>
        </p:spPr>
        <p:txBody>
          <a:bodyPr wrap="none" anchor="ctr"/>
          <a:lstStyle/>
          <a:p>
            <a:pPr algn="ctr"/>
            <a:endParaRPr lang="zh-CN" altLang="en-US"/>
          </a:p>
        </p:txBody>
      </p:sp>
      <p:sp>
        <p:nvSpPr>
          <p:cNvPr id="8"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2</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设备和机械安全管理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矩形 3"/>
          <p:cNvSpPr>
            <a:spLocks noChangeArrowheads="1"/>
          </p:cNvSpPr>
          <p:nvPr/>
        </p:nvSpPr>
        <p:spPr bwMode="auto">
          <a:xfrm>
            <a:off x="1473200" y="1003300"/>
            <a:ext cx="7099300" cy="5462588"/>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3.1</a:t>
            </a:r>
            <a:r>
              <a:rPr lang="zh-CN" altLang="en-US" sz="2000" b="0">
                <a:latin typeface="华文琥珀" pitchFamily="2" charset="-122"/>
                <a:ea typeface="华文琥珀" pitchFamily="2" charset="-122"/>
              </a:rPr>
              <a:t>  用电安全管理总体要求</a:t>
            </a:r>
          </a:p>
          <a:p>
            <a:pPr indent="457200">
              <a:lnSpc>
                <a:spcPct val="150000"/>
              </a:lnSpc>
              <a:spcBef>
                <a:spcPts val="600"/>
              </a:spcBef>
            </a:pPr>
            <a:r>
              <a:rPr lang="en-US" altLang="zh-CN" b="0">
                <a:latin typeface="黑体" pitchFamily="49" charset="-122"/>
                <a:ea typeface="黑体" pitchFamily="49" charset="-122"/>
              </a:rPr>
              <a:t>3.1.1</a:t>
            </a:r>
            <a:r>
              <a:rPr lang="zh-CN" altLang="en-US" b="0">
                <a:latin typeface="黑体" pitchFamily="49" charset="-122"/>
                <a:ea typeface="黑体" pitchFamily="49" charset="-122"/>
              </a:rPr>
              <a:t>  配电室建筑（位置、室内空间、门窗、孔洞）及设施配置应符合要求，电缆沟应采取防水、排水措施；配电柜有</a:t>
            </a:r>
            <a:r>
              <a:rPr lang="en-US" altLang="zh-CN" b="0">
                <a:latin typeface="黑体" pitchFamily="49" charset="-122"/>
                <a:ea typeface="黑体" pitchFamily="49" charset="-122"/>
              </a:rPr>
              <a:t>PE</a:t>
            </a:r>
            <a:r>
              <a:rPr lang="zh-CN" altLang="en-US" b="0">
                <a:latin typeface="黑体" pitchFamily="49" charset="-122"/>
                <a:ea typeface="黑体" pitchFamily="49" charset="-122"/>
              </a:rPr>
              <a:t>线输入、输出，配有应急照明灯和消防器材。</a:t>
            </a:r>
          </a:p>
          <a:p>
            <a:pPr indent="457200">
              <a:lnSpc>
                <a:spcPct val="150000"/>
              </a:lnSpc>
              <a:spcBef>
                <a:spcPts val="600"/>
              </a:spcBef>
            </a:pPr>
            <a:r>
              <a:rPr lang="en-US" altLang="zh-CN" b="0">
                <a:latin typeface="黑体" pitchFamily="49" charset="-122"/>
                <a:ea typeface="黑体" pitchFamily="49" charset="-122"/>
              </a:rPr>
              <a:t>3.1.2  </a:t>
            </a:r>
            <a:r>
              <a:rPr lang="zh-CN" altLang="en-US" b="0">
                <a:latin typeface="黑体" pitchFamily="49" charset="-122"/>
                <a:ea typeface="黑体" pitchFamily="49" charset="-122"/>
              </a:rPr>
              <a:t>配电箱（柜）前方</a:t>
            </a:r>
            <a:r>
              <a:rPr lang="en-US" altLang="zh-CN" b="0">
                <a:latin typeface="黑体" pitchFamily="49" charset="-122"/>
                <a:ea typeface="黑体" pitchFamily="49" charset="-122"/>
              </a:rPr>
              <a:t>1.2</a:t>
            </a:r>
            <a:r>
              <a:rPr lang="zh-CN" altLang="en-US" b="0">
                <a:latin typeface="黑体" pitchFamily="49" charset="-122"/>
                <a:ea typeface="黑体" pitchFamily="49" charset="-122"/>
              </a:rPr>
              <a:t>米的范围内无障碍物，外露带电部分屏护完好，配电箱、开关箱有“小心触电”安全标志。</a:t>
            </a:r>
          </a:p>
          <a:p>
            <a:pPr indent="457200">
              <a:lnSpc>
                <a:spcPct val="150000"/>
              </a:lnSpc>
              <a:spcBef>
                <a:spcPts val="600"/>
              </a:spcBef>
            </a:pPr>
            <a:r>
              <a:rPr lang="en-US" altLang="zh-CN" b="0">
                <a:latin typeface="黑体" pitchFamily="49" charset="-122"/>
                <a:ea typeface="黑体" pitchFamily="49" charset="-122"/>
              </a:rPr>
              <a:t>3.1.3  </a:t>
            </a:r>
            <a:r>
              <a:rPr lang="zh-CN" altLang="en-US" b="0">
                <a:latin typeface="黑体" pitchFamily="49" charset="-122"/>
                <a:ea typeface="黑体" pitchFamily="49" charset="-122"/>
              </a:rPr>
              <a:t>配电箱</a:t>
            </a:r>
            <a:r>
              <a:rPr lang="en-US" altLang="zh-CN" b="0">
                <a:latin typeface="黑体" pitchFamily="49" charset="-122"/>
                <a:ea typeface="黑体" pitchFamily="49" charset="-122"/>
              </a:rPr>
              <a:t>PE</a:t>
            </a:r>
            <a:r>
              <a:rPr lang="zh-CN" altLang="en-US" b="0">
                <a:latin typeface="黑体" pitchFamily="49" charset="-122"/>
                <a:ea typeface="黑体" pitchFamily="49" charset="-122"/>
              </a:rPr>
              <a:t>连接可靠，安装有二级剩余电流动作保护装置（漏电断路器）。</a:t>
            </a:r>
          </a:p>
          <a:p>
            <a:pPr indent="457200">
              <a:lnSpc>
                <a:spcPct val="150000"/>
              </a:lnSpc>
              <a:spcBef>
                <a:spcPts val="600"/>
              </a:spcBef>
            </a:pPr>
            <a:r>
              <a:rPr lang="en-US" altLang="zh-CN" b="0">
                <a:latin typeface="黑体" pitchFamily="49" charset="-122"/>
                <a:ea typeface="黑体" pitchFamily="49" charset="-122"/>
              </a:rPr>
              <a:t>3.1.4  </a:t>
            </a:r>
            <a:r>
              <a:rPr lang="zh-CN" altLang="en-US" b="0">
                <a:latin typeface="黑体" pitchFamily="49" charset="-122"/>
                <a:ea typeface="黑体" pitchFamily="49" charset="-122"/>
              </a:rPr>
              <a:t>插头与插座应按规定正确接线，插座的保护接地极在任何情况下都应单独与保护接地线可靠连接。</a:t>
            </a:r>
          </a:p>
          <a:p>
            <a:pPr indent="457200">
              <a:lnSpc>
                <a:spcPct val="150000"/>
              </a:lnSpc>
              <a:spcBef>
                <a:spcPts val="600"/>
              </a:spcBef>
            </a:pPr>
            <a:r>
              <a:rPr lang="en-US" altLang="zh-CN" b="0">
                <a:latin typeface="黑体" pitchFamily="49" charset="-122"/>
                <a:ea typeface="黑体" pitchFamily="49" charset="-122"/>
              </a:rPr>
              <a:t>3.1.5  </a:t>
            </a:r>
            <a:r>
              <a:rPr lang="zh-CN" altLang="en-US" b="0">
                <a:latin typeface="黑体" pitchFamily="49" charset="-122"/>
                <a:ea typeface="黑体" pitchFamily="49" charset="-122"/>
              </a:rPr>
              <a:t>各用电区域的插座回路，独立安装剩余电流动作保护装置（</a:t>
            </a:r>
            <a:r>
              <a:rPr lang="en-US" altLang="zh-CN" b="0">
                <a:latin typeface="黑体" pitchFamily="49" charset="-122"/>
                <a:ea typeface="黑体" pitchFamily="49" charset="-122"/>
              </a:rPr>
              <a:t>30mA</a:t>
            </a:r>
            <a:r>
              <a:rPr lang="zh-CN" altLang="en-US" b="0">
                <a:latin typeface="黑体" pitchFamily="49" charset="-122"/>
                <a:ea typeface="黑体" pitchFamily="49" charset="-122"/>
              </a:rPr>
              <a:t>、</a:t>
            </a:r>
            <a:r>
              <a:rPr lang="en-US" altLang="zh-CN" b="0">
                <a:latin typeface="黑体" pitchFamily="49" charset="-122"/>
                <a:ea typeface="黑体" pitchFamily="49" charset="-122"/>
              </a:rPr>
              <a:t>0.1S</a:t>
            </a:r>
            <a:r>
              <a:rPr lang="zh-CN" altLang="en-US" b="0">
                <a:latin typeface="黑体" pitchFamily="49" charset="-122"/>
                <a:ea typeface="黑体" pitchFamily="49" charset="-122"/>
              </a:rPr>
              <a:t>一般型（无延时）的漏电开关）。</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矩形 3"/>
          <p:cNvSpPr>
            <a:spLocks noChangeArrowheads="1"/>
          </p:cNvSpPr>
          <p:nvPr/>
        </p:nvSpPr>
        <p:spPr bwMode="auto">
          <a:xfrm>
            <a:off x="1460500" y="1231900"/>
            <a:ext cx="7099300" cy="5341938"/>
          </a:xfrm>
          <a:prstGeom prst="rect">
            <a:avLst/>
          </a:prstGeom>
          <a:noFill/>
          <a:ln w="9525">
            <a:noFill/>
            <a:miter lim="800000"/>
            <a:headEnd/>
            <a:tailEnd/>
          </a:ln>
        </p:spPr>
        <p:txBody>
          <a:bodyPr>
            <a:spAutoFit/>
          </a:bodyPr>
          <a:lstStyle/>
          <a:p>
            <a:pPr indent="457200">
              <a:lnSpc>
                <a:spcPct val="120000"/>
              </a:lnSpc>
              <a:spcBef>
                <a:spcPts val="600"/>
              </a:spcBef>
            </a:pPr>
            <a:r>
              <a:rPr lang="en-US" altLang="zh-CN" b="0">
                <a:latin typeface="黑体" pitchFamily="49" charset="-122"/>
                <a:ea typeface="黑体" pitchFamily="49" charset="-122"/>
              </a:rPr>
              <a:t>3.1.6  </a:t>
            </a:r>
            <a:r>
              <a:rPr lang="zh-CN" altLang="en-US" b="0">
                <a:latin typeface="黑体" pitchFamily="49" charset="-122"/>
                <a:ea typeface="黑体" pitchFamily="49" charset="-122"/>
              </a:rPr>
              <a:t>低于</a:t>
            </a:r>
            <a:r>
              <a:rPr lang="en-US" altLang="zh-CN" b="0">
                <a:latin typeface="黑体" pitchFamily="49" charset="-122"/>
                <a:ea typeface="黑体" pitchFamily="49" charset="-122"/>
              </a:rPr>
              <a:t>2.4</a:t>
            </a:r>
            <a:r>
              <a:rPr lang="zh-CN" altLang="en-US" b="0">
                <a:latin typeface="黑体" pitchFamily="49" charset="-122"/>
                <a:ea typeface="黑体" pitchFamily="49" charset="-122"/>
              </a:rPr>
              <a:t>米以下照明灯安装剩余电流动作保护装置（</a:t>
            </a:r>
            <a:r>
              <a:rPr lang="en-US" altLang="zh-CN" b="0">
                <a:latin typeface="黑体" pitchFamily="49" charset="-122"/>
                <a:ea typeface="黑体" pitchFamily="49" charset="-122"/>
              </a:rPr>
              <a:t>30mA</a:t>
            </a:r>
            <a:r>
              <a:rPr lang="zh-CN" altLang="en-US" b="0">
                <a:latin typeface="黑体" pitchFamily="49" charset="-122"/>
                <a:ea typeface="黑体" pitchFamily="49" charset="-122"/>
              </a:rPr>
              <a:t>、</a:t>
            </a:r>
            <a:r>
              <a:rPr lang="en-US" altLang="zh-CN" b="0">
                <a:latin typeface="黑体" pitchFamily="49" charset="-122"/>
                <a:ea typeface="黑体" pitchFamily="49" charset="-122"/>
              </a:rPr>
              <a:t>0.1S</a:t>
            </a:r>
            <a:r>
              <a:rPr lang="zh-CN" altLang="en-US" b="0">
                <a:latin typeface="黑体" pitchFamily="49" charset="-122"/>
                <a:ea typeface="黑体" pitchFamily="49" charset="-122"/>
              </a:rPr>
              <a:t>一般型（无延时）的漏电开关），灯具金属外壳（或铁架）与保护零线（</a:t>
            </a:r>
            <a:r>
              <a:rPr lang="en-US" altLang="zh-CN" b="0">
                <a:latin typeface="黑体" pitchFamily="49" charset="-122"/>
                <a:ea typeface="黑体" pitchFamily="49" charset="-122"/>
              </a:rPr>
              <a:t>PE</a:t>
            </a:r>
            <a:r>
              <a:rPr lang="zh-CN" altLang="en-US" b="0">
                <a:latin typeface="黑体" pitchFamily="49" charset="-122"/>
                <a:ea typeface="黑体" pitchFamily="49" charset="-122"/>
              </a:rPr>
              <a:t>线）相联结。</a:t>
            </a:r>
          </a:p>
          <a:p>
            <a:pPr indent="457200">
              <a:lnSpc>
                <a:spcPct val="120000"/>
              </a:lnSpc>
              <a:spcBef>
                <a:spcPts val="600"/>
              </a:spcBef>
            </a:pPr>
            <a:r>
              <a:rPr lang="en-US" altLang="zh-CN" b="0">
                <a:latin typeface="黑体" pitchFamily="49" charset="-122"/>
                <a:ea typeface="黑体" pitchFamily="49" charset="-122"/>
              </a:rPr>
              <a:t>3.1.7  </a:t>
            </a:r>
            <a:r>
              <a:rPr lang="zh-CN" altLang="en-US" b="0">
                <a:latin typeface="黑体" pitchFamily="49" charset="-122"/>
                <a:ea typeface="黑体" pitchFamily="49" charset="-122"/>
              </a:rPr>
              <a:t>使用</a:t>
            </a:r>
            <a:r>
              <a:rPr lang="en-US" altLang="zh-CN" b="0">
                <a:latin typeface="黑体" pitchFamily="49" charset="-122"/>
                <a:ea typeface="黑体" pitchFamily="49" charset="-122"/>
              </a:rPr>
              <a:t>Ⅰ</a:t>
            </a:r>
            <a:r>
              <a:rPr lang="zh-CN" altLang="en-US" b="0">
                <a:latin typeface="黑体" pitchFamily="49" charset="-122"/>
                <a:ea typeface="黑体" pitchFamily="49" charset="-122"/>
              </a:rPr>
              <a:t>类手持电动工具、移动电器、应配用漏电保护装置（</a:t>
            </a:r>
            <a:r>
              <a:rPr lang="en-US" altLang="zh-CN" b="0">
                <a:latin typeface="黑体" pitchFamily="49" charset="-122"/>
                <a:ea typeface="黑体" pitchFamily="49" charset="-122"/>
              </a:rPr>
              <a:t>30mA</a:t>
            </a:r>
            <a:r>
              <a:rPr lang="zh-CN" altLang="en-US" b="0">
                <a:latin typeface="黑体" pitchFamily="49" charset="-122"/>
                <a:ea typeface="黑体" pitchFamily="49" charset="-122"/>
              </a:rPr>
              <a:t>、</a:t>
            </a:r>
            <a:r>
              <a:rPr lang="en-US" altLang="zh-CN" b="0">
                <a:latin typeface="黑体" pitchFamily="49" charset="-122"/>
                <a:ea typeface="黑体" pitchFamily="49" charset="-122"/>
              </a:rPr>
              <a:t>0.1S</a:t>
            </a:r>
            <a:r>
              <a:rPr lang="zh-CN" altLang="en-US" b="0">
                <a:latin typeface="黑体" pitchFamily="49" charset="-122"/>
                <a:ea typeface="黑体" pitchFamily="49" charset="-122"/>
              </a:rPr>
              <a:t>一般型（无延时）的漏电开关），</a:t>
            </a:r>
            <a:r>
              <a:rPr lang="en-US" altLang="zh-CN" b="0">
                <a:latin typeface="黑体" pitchFamily="49" charset="-122"/>
                <a:ea typeface="黑体" pitchFamily="49" charset="-122"/>
              </a:rPr>
              <a:t>PE</a:t>
            </a:r>
            <a:r>
              <a:rPr lang="zh-CN" altLang="en-US" b="0">
                <a:latin typeface="黑体" pitchFamily="49" charset="-122"/>
                <a:ea typeface="黑体" pitchFamily="49" charset="-122"/>
              </a:rPr>
              <a:t>线连接可靠，采用完整的（无破损接头）铜芯橡皮套软电缆作电源线。</a:t>
            </a:r>
          </a:p>
          <a:p>
            <a:pPr indent="457200">
              <a:lnSpc>
                <a:spcPct val="120000"/>
              </a:lnSpc>
              <a:spcBef>
                <a:spcPts val="600"/>
              </a:spcBef>
            </a:pPr>
            <a:r>
              <a:rPr lang="en-US" altLang="zh-CN" b="0">
                <a:latin typeface="黑体" pitchFamily="49" charset="-122"/>
                <a:ea typeface="黑体" pitchFamily="49" charset="-122"/>
              </a:rPr>
              <a:t>3.1.8  </a:t>
            </a:r>
            <a:r>
              <a:rPr lang="zh-CN" altLang="en-US" b="0">
                <a:latin typeface="黑体" pitchFamily="49" charset="-122"/>
                <a:ea typeface="黑体" pitchFamily="49" charset="-122"/>
              </a:rPr>
              <a:t>与电动工具、移动电器配套的移动接线排，必须接</a:t>
            </a:r>
            <a:r>
              <a:rPr lang="en-US" altLang="zh-CN" b="0">
                <a:latin typeface="黑体" pitchFamily="49" charset="-122"/>
                <a:ea typeface="黑体" pitchFamily="49" charset="-122"/>
              </a:rPr>
              <a:t>PE</a:t>
            </a:r>
            <a:r>
              <a:rPr lang="zh-CN" altLang="en-US" b="0">
                <a:latin typeface="黑体" pitchFamily="49" charset="-122"/>
                <a:ea typeface="黑体" pitchFamily="49" charset="-122"/>
              </a:rPr>
              <a:t>线，采用完整的（无破损接头）铜芯橡皮套软电缆作电源线。</a:t>
            </a:r>
          </a:p>
          <a:p>
            <a:pPr indent="457200">
              <a:lnSpc>
                <a:spcPct val="120000"/>
              </a:lnSpc>
              <a:spcBef>
                <a:spcPts val="600"/>
              </a:spcBef>
            </a:pPr>
            <a:r>
              <a:rPr lang="en-US" altLang="zh-CN" b="0">
                <a:latin typeface="黑体" pitchFamily="49" charset="-122"/>
                <a:ea typeface="黑体" pitchFamily="49" charset="-122"/>
              </a:rPr>
              <a:t>3.1.9  </a:t>
            </a:r>
            <a:r>
              <a:rPr lang="zh-CN" altLang="en-US" b="0">
                <a:latin typeface="黑体" pitchFamily="49" charset="-122"/>
                <a:ea typeface="黑体" pitchFamily="49" charset="-122"/>
              </a:rPr>
              <a:t>所有电气机械设备金属底座和外壳，均应接地。</a:t>
            </a:r>
          </a:p>
          <a:p>
            <a:pPr indent="457200">
              <a:lnSpc>
                <a:spcPct val="120000"/>
              </a:lnSpc>
              <a:spcBef>
                <a:spcPts val="600"/>
              </a:spcBef>
            </a:pPr>
            <a:r>
              <a:rPr lang="en-US" altLang="zh-CN" b="0">
                <a:latin typeface="黑体" pitchFamily="49" charset="-122"/>
                <a:ea typeface="黑体" pitchFamily="49" charset="-122"/>
              </a:rPr>
              <a:t>3.1.10  </a:t>
            </a:r>
            <a:r>
              <a:rPr lang="zh-CN" altLang="en-US" b="0">
                <a:latin typeface="黑体" pitchFamily="49" charset="-122"/>
                <a:ea typeface="黑体" pitchFamily="49" charset="-122"/>
              </a:rPr>
              <a:t>单台电气机械设备，可根据其容量大小选用额定剩余动作电流</a:t>
            </a:r>
            <a:r>
              <a:rPr lang="en-US" altLang="zh-CN" b="0">
                <a:latin typeface="黑体" pitchFamily="49" charset="-122"/>
                <a:ea typeface="黑体" pitchFamily="49" charset="-122"/>
              </a:rPr>
              <a:t>30 mA</a:t>
            </a:r>
            <a:r>
              <a:rPr lang="zh-CN" altLang="en-US" b="0">
                <a:latin typeface="黑体" pitchFamily="49" charset="-122"/>
                <a:ea typeface="黑体" pitchFamily="49" charset="-122"/>
              </a:rPr>
              <a:t>以上、</a:t>
            </a:r>
            <a:r>
              <a:rPr lang="en-US" altLang="zh-CN" b="0">
                <a:latin typeface="黑体" pitchFamily="49" charset="-122"/>
                <a:ea typeface="黑体" pitchFamily="49" charset="-122"/>
              </a:rPr>
              <a:t>100 mA</a:t>
            </a:r>
            <a:r>
              <a:rPr lang="zh-CN" altLang="en-US" b="0">
                <a:latin typeface="黑体" pitchFamily="49" charset="-122"/>
                <a:ea typeface="黑体" pitchFamily="49" charset="-122"/>
              </a:rPr>
              <a:t>及以下、一般型</a:t>
            </a:r>
            <a:r>
              <a:rPr lang="en-US" altLang="zh-CN" b="0">
                <a:latin typeface="黑体" pitchFamily="49" charset="-122"/>
                <a:ea typeface="黑体" pitchFamily="49" charset="-122"/>
              </a:rPr>
              <a:t>(</a:t>
            </a:r>
            <a:r>
              <a:rPr lang="zh-CN" altLang="en-US" b="0">
                <a:latin typeface="黑体" pitchFamily="49" charset="-122"/>
                <a:ea typeface="黑体" pitchFamily="49" charset="-122"/>
              </a:rPr>
              <a:t>无延时</a:t>
            </a:r>
            <a:r>
              <a:rPr lang="en-US" altLang="zh-CN" b="0">
                <a:latin typeface="黑体" pitchFamily="49" charset="-122"/>
                <a:ea typeface="黑体" pitchFamily="49" charset="-122"/>
              </a:rPr>
              <a:t>)</a:t>
            </a:r>
            <a:r>
              <a:rPr lang="zh-CN" altLang="en-US" b="0">
                <a:latin typeface="黑体" pitchFamily="49" charset="-122"/>
                <a:ea typeface="黑体" pitchFamily="49" charset="-122"/>
              </a:rPr>
              <a:t>的剩余电流动作保护装置；（每台设备独立安装剩余电流动作保护装置</a:t>
            </a:r>
            <a:r>
              <a:rPr lang="en-US" altLang="zh-CN" b="0">
                <a:latin typeface="黑体" pitchFamily="49" charset="-122"/>
                <a:ea typeface="黑体" pitchFamily="49" charset="-122"/>
              </a:rPr>
              <a:t>;</a:t>
            </a:r>
            <a:r>
              <a:rPr lang="zh-CN" altLang="en-US" b="0">
                <a:latin typeface="黑体" pitchFamily="49" charset="-122"/>
                <a:ea typeface="黑体" pitchFamily="49" charset="-122"/>
              </a:rPr>
              <a:t>小型单相用电设备，可以多台共用一个剩余电流动作保护装置，但应优先选用额定剩余动作电流不大于</a:t>
            </a:r>
            <a:r>
              <a:rPr lang="en-US" altLang="zh-CN" b="0">
                <a:latin typeface="黑体" pitchFamily="49" charset="-122"/>
                <a:ea typeface="黑体" pitchFamily="49" charset="-122"/>
              </a:rPr>
              <a:t>30mA</a:t>
            </a:r>
            <a:r>
              <a:rPr lang="zh-CN" altLang="en-US" b="0">
                <a:latin typeface="黑体" pitchFamily="49" charset="-122"/>
                <a:ea typeface="黑体" pitchFamily="49" charset="-122"/>
              </a:rPr>
              <a:t>、一般型（无延时）的剩余电流动作保护装置）。</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矩形 3"/>
          <p:cNvSpPr>
            <a:spLocks noChangeArrowheads="1"/>
          </p:cNvSpPr>
          <p:nvPr/>
        </p:nvSpPr>
        <p:spPr bwMode="auto">
          <a:xfrm>
            <a:off x="1473200" y="1231900"/>
            <a:ext cx="7099300" cy="5048250"/>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a:latin typeface="黑体" pitchFamily="49" charset="-122"/>
                <a:ea typeface="黑体" pitchFamily="49" charset="-122"/>
              </a:rPr>
              <a:t>3.1.11  </a:t>
            </a:r>
            <a:r>
              <a:rPr lang="zh-CN" altLang="en-US" b="0">
                <a:latin typeface="黑体" pitchFamily="49" charset="-122"/>
                <a:ea typeface="黑体" pitchFamily="49" charset="-122"/>
              </a:rPr>
              <a:t>在用电设备和电气线路的周围留有足够的安全通道和工作空间，且不应堆放易燃、易爆和腐蚀性物品。</a:t>
            </a:r>
          </a:p>
          <a:p>
            <a:pPr indent="457200">
              <a:lnSpc>
                <a:spcPct val="150000"/>
              </a:lnSpc>
              <a:spcBef>
                <a:spcPts val="600"/>
              </a:spcBef>
            </a:pPr>
            <a:r>
              <a:rPr lang="en-US" altLang="zh-CN" b="0">
                <a:latin typeface="黑体" pitchFamily="49" charset="-122"/>
                <a:ea typeface="黑体" pitchFamily="49" charset="-122"/>
              </a:rPr>
              <a:t>3.1.12  </a:t>
            </a:r>
            <a:r>
              <a:rPr lang="zh-CN" altLang="en-US" b="0">
                <a:latin typeface="黑体" pitchFamily="49" charset="-122"/>
                <a:ea typeface="黑体" pitchFamily="49" charset="-122"/>
              </a:rPr>
              <a:t>配电箱、电气设备、开关、插座不得安装在可燃材料上，配电箱周围、电线下不得堆放可燃物质。</a:t>
            </a:r>
          </a:p>
          <a:p>
            <a:pPr indent="457200">
              <a:lnSpc>
                <a:spcPct val="150000"/>
              </a:lnSpc>
              <a:spcBef>
                <a:spcPts val="600"/>
              </a:spcBef>
            </a:pPr>
            <a:r>
              <a:rPr lang="en-US" altLang="zh-CN" b="0">
                <a:latin typeface="黑体" pitchFamily="49" charset="-122"/>
                <a:ea typeface="黑体" pitchFamily="49" charset="-122"/>
              </a:rPr>
              <a:t>3.1.13  </a:t>
            </a:r>
            <a:r>
              <a:rPr lang="zh-CN" altLang="en-US" b="0">
                <a:latin typeface="黑体" pitchFamily="49" charset="-122"/>
                <a:ea typeface="黑体" pitchFamily="49" charset="-122"/>
              </a:rPr>
              <a:t>保护接地线应采用焊接、压接、螺栓连接，严禁缠绕或钩挂。</a:t>
            </a:r>
          </a:p>
          <a:p>
            <a:pPr indent="457200">
              <a:lnSpc>
                <a:spcPct val="150000"/>
              </a:lnSpc>
              <a:spcBef>
                <a:spcPts val="600"/>
              </a:spcBef>
            </a:pPr>
            <a:r>
              <a:rPr lang="en-US" altLang="zh-CN" b="0">
                <a:latin typeface="黑体" pitchFamily="49" charset="-122"/>
                <a:ea typeface="黑体" pitchFamily="49" charset="-122"/>
              </a:rPr>
              <a:t>3.1.14  </a:t>
            </a:r>
            <a:r>
              <a:rPr lang="zh-CN" altLang="en-US" b="0">
                <a:latin typeface="黑体" pitchFamily="49" charset="-122"/>
                <a:ea typeface="黑体" pitchFamily="49" charset="-122"/>
              </a:rPr>
              <a:t>电缆</a:t>
            </a:r>
            <a:r>
              <a:rPr lang="en-US" altLang="zh-CN" b="0">
                <a:latin typeface="黑体" pitchFamily="49" charset="-122"/>
                <a:ea typeface="黑体" pitchFamily="49" charset="-122"/>
              </a:rPr>
              <a:t>(</a:t>
            </a:r>
            <a:r>
              <a:rPr lang="zh-CN" altLang="en-US" b="0">
                <a:latin typeface="黑体" pitchFamily="49" charset="-122"/>
                <a:ea typeface="黑体" pitchFamily="49" charset="-122"/>
              </a:rPr>
              <a:t>线</a:t>
            </a:r>
            <a:r>
              <a:rPr lang="en-US" altLang="zh-CN" b="0">
                <a:latin typeface="黑体" pitchFamily="49" charset="-122"/>
                <a:ea typeface="黑体" pitchFamily="49" charset="-122"/>
              </a:rPr>
              <a:t>)</a:t>
            </a:r>
            <a:r>
              <a:rPr lang="zh-CN" altLang="en-US" b="0">
                <a:latin typeface="黑体" pitchFamily="49" charset="-122"/>
                <a:ea typeface="黑体" pitchFamily="49" charset="-122"/>
              </a:rPr>
              <a:t>中的绿</a:t>
            </a:r>
            <a:r>
              <a:rPr lang="en-US" altLang="zh-CN" b="0">
                <a:latin typeface="黑体" pitchFamily="49" charset="-122"/>
                <a:ea typeface="黑体" pitchFamily="49" charset="-122"/>
              </a:rPr>
              <a:t>/</a:t>
            </a:r>
            <a:r>
              <a:rPr lang="zh-CN" altLang="en-US" b="0">
                <a:latin typeface="黑体" pitchFamily="49" charset="-122"/>
                <a:ea typeface="黑体" pitchFamily="49" charset="-122"/>
              </a:rPr>
              <a:t>黄双色线在任何情况下只能用作保护接地线。</a:t>
            </a:r>
          </a:p>
          <a:p>
            <a:pPr indent="457200">
              <a:lnSpc>
                <a:spcPct val="150000"/>
              </a:lnSpc>
              <a:spcBef>
                <a:spcPts val="600"/>
              </a:spcBef>
            </a:pPr>
            <a:r>
              <a:rPr lang="en-US" altLang="zh-CN" b="0">
                <a:latin typeface="黑体" pitchFamily="49" charset="-122"/>
                <a:ea typeface="黑体" pitchFamily="49" charset="-122"/>
              </a:rPr>
              <a:t>3.1.15  </a:t>
            </a:r>
            <a:r>
              <a:rPr lang="zh-CN" altLang="en-US" b="0">
                <a:latin typeface="黑体" pitchFamily="49" charset="-122"/>
                <a:ea typeface="黑体" pitchFamily="49" charset="-122"/>
              </a:rPr>
              <a:t>沿地面敷设的设备电源线应穿钢管保护。</a:t>
            </a:r>
          </a:p>
          <a:p>
            <a:pPr indent="457200">
              <a:lnSpc>
                <a:spcPct val="150000"/>
              </a:lnSpc>
              <a:spcBef>
                <a:spcPts val="600"/>
              </a:spcBef>
            </a:pPr>
            <a:r>
              <a:rPr lang="en-US" altLang="zh-CN" b="0">
                <a:latin typeface="黑体" pitchFamily="49" charset="-122"/>
                <a:ea typeface="黑体" pitchFamily="49" charset="-122"/>
              </a:rPr>
              <a:t>3.1.16  </a:t>
            </a:r>
            <a:r>
              <a:rPr lang="zh-CN" altLang="en-US" b="0">
                <a:latin typeface="黑体" pitchFamily="49" charset="-122"/>
                <a:ea typeface="黑体" pitchFamily="49" charset="-122"/>
              </a:rPr>
              <a:t>局部照明行灯、机床设备工作灯以及潮湿狭窄场所、金属容器内照明应使用安全（特低）电压（</a:t>
            </a:r>
            <a:r>
              <a:rPr lang="en-US" altLang="zh-CN" b="0">
                <a:latin typeface="黑体" pitchFamily="49" charset="-122"/>
                <a:ea typeface="黑体" pitchFamily="49" charset="-122"/>
              </a:rPr>
              <a:t>36V</a:t>
            </a:r>
            <a:r>
              <a:rPr lang="zh-CN" altLang="en-US" b="0">
                <a:latin typeface="黑体" pitchFamily="49" charset="-122"/>
                <a:ea typeface="黑体" pitchFamily="49" charset="-122"/>
              </a:rPr>
              <a:t>以下电压）。</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870075"/>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6092825" y="3952875"/>
            <a:ext cx="1616075" cy="917575"/>
          </a:xfrm>
          <a:prstGeom prst="wedgeRoundRectCallout">
            <a:avLst>
              <a:gd name="adj1" fmla="val -40449"/>
              <a:gd name="adj2" fmla="val 93829"/>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非防爆线路</a:t>
            </a:r>
          </a:p>
        </p:txBody>
      </p:sp>
      <p:sp>
        <p:nvSpPr>
          <p:cNvPr id="37892" name="椭圆 5"/>
          <p:cNvSpPr>
            <a:spLocks noChangeArrowheads="1"/>
          </p:cNvSpPr>
          <p:nvPr/>
        </p:nvSpPr>
        <p:spPr bwMode="auto">
          <a:xfrm>
            <a:off x="5346700" y="5094288"/>
            <a:ext cx="927100" cy="10414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37893" name="椭圆 7"/>
          <p:cNvSpPr>
            <a:spLocks noChangeArrowheads="1"/>
          </p:cNvSpPr>
          <p:nvPr/>
        </p:nvSpPr>
        <p:spPr bwMode="auto">
          <a:xfrm>
            <a:off x="3024188" y="2419350"/>
            <a:ext cx="2881312" cy="28321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9" name="圆角矩形标注 8"/>
          <p:cNvSpPr>
            <a:spLocks noChangeArrowheads="1"/>
          </p:cNvSpPr>
          <p:nvPr/>
        </p:nvSpPr>
        <p:spPr bwMode="auto">
          <a:xfrm>
            <a:off x="1736725" y="4894263"/>
            <a:ext cx="1616075" cy="919162"/>
          </a:xfrm>
          <a:prstGeom prst="wedgeRoundRectCallout">
            <a:avLst>
              <a:gd name="adj1" fmla="val 63736"/>
              <a:gd name="adj2" fmla="val -37532"/>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防爆转换开关</a:t>
            </a:r>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
        <p:nvSpPr>
          <p:cNvPr id="37896" name="矩形 9"/>
          <p:cNvSpPr>
            <a:spLocks noChangeArrowheads="1"/>
          </p:cNvSpPr>
          <p:nvPr/>
        </p:nvSpPr>
        <p:spPr bwMode="auto">
          <a:xfrm>
            <a:off x="1485900" y="1166813"/>
            <a:ext cx="7099300" cy="554037"/>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3.2</a:t>
            </a:r>
            <a:r>
              <a:rPr lang="zh-CN" altLang="en-US" sz="2000" b="0">
                <a:latin typeface="华文琥珀" pitchFamily="2" charset="-122"/>
                <a:ea typeface="华文琥珀" pitchFamily="2" charset="-122"/>
              </a:rPr>
              <a:t>  用电安全管理要求图片分析</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9"/>
                                        </p:tgtEl>
                                        <p:attrNameLst>
                                          <p:attrName>style.visibility</p:attrName>
                                        </p:attrNameLst>
                                      </p:cBhvr>
                                      <p:to>
                                        <p:strVal val="visible"/>
                                      </p:to>
                                    </p:set>
                                    <p:anim calcmode="discrete" valueType="clr">
                                      <p:cBhvr override="childStyle">
                                        <p:cTn id="14"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9"/>
                                        </p:tgtEl>
                                        <p:attrNameLst>
                                          <p:attrName>fillcolor</p:attrName>
                                        </p:attrNameLst>
                                      </p:cBhvr>
                                      <p:tavLst>
                                        <p:tav tm="0">
                                          <p:val>
                                            <p:clrVal>
                                              <a:schemeClr val="accent2"/>
                                            </p:clrVal>
                                          </p:val>
                                        </p:tav>
                                        <p:tav tm="50000">
                                          <p:val>
                                            <p:clrVal>
                                              <a:schemeClr val="hlink"/>
                                            </p:clrVal>
                                          </p:val>
                                        </p:tav>
                                      </p:tavLst>
                                    </p:anim>
                                    <p:set>
                                      <p:cBhvr>
                                        <p:cTn id="16"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2411413" y="1689100"/>
            <a:ext cx="5053012"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2536825" y="4832350"/>
            <a:ext cx="1616075" cy="919163"/>
          </a:xfrm>
          <a:prstGeom prst="wedgeRoundRectCallout">
            <a:avLst>
              <a:gd name="adj1" fmla="val 74236"/>
              <a:gd name="adj2" fmla="val -29644"/>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非防爆灯具</a:t>
            </a:r>
          </a:p>
        </p:txBody>
      </p:sp>
      <p:sp>
        <p:nvSpPr>
          <p:cNvPr id="38916" name="椭圆 7"/>
          <p:cNvSpPr>
            <a:spLocks noChangeArrowheads="1"/>
          </p:cNvSpPr>
          <p:nvPr/>
        </p:nvSpPr>
        <p:spPr bwMode="auto">
          <a:xfrm>
            <a:off x="3865563" y="2573338"/>
            <a:ext cx="2568575" cy="2525712"/>
          </a:xfrm>
          <a:prstGeom prst="ellipse">
            <a:avLst/>
          </a:prstGeom>
          <a:noFill/>
          <a:ln w="50800" algn="ctr">
            <a:solidFill>
              <a:srgbClr val="FF0000"/>
            </a:solidFill>
            <a:round/>
            <a:headEnd/>
            <a:tailEnd/>
          </a:ln>
        </p:spPr>
        <p:txBody>
          <a:bodyPr wrap="none" anchor="ctr"/>
          <a:lstStyle/>
          <a:p>
            <a:pPr algn="ctr"/>
            <a:endParaRPr lang="zh-CN" altLang="en-US"/>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6891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6159500" y="3140075"/>
            <a:ext cx="1617663" cy="917575"/>
          </a:xfrm>
          <a:prstGeom prst="wedgeRoundRectCallout">
            <a:avLst>
              <a:gd name="adj1" fmla="val -70301"/>
              <a:gd name="adj2" fmla="val 10898"/>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防爆灯</a:t>
            </a:r>
          </a:p>
        </p:txBody>
      </p:sp>
      <p:sp>
        <p:nvSpPr>
          <p:cNvPr id="39940" name="椭圆 7"/>
          <p:cNvSpPr>
            <a:spLocks noChangeArrowheads="1"/>
          </p:cNvSpPr>
          <p:nvPr/>
        </p:nvSpPr>
        <p:spPr bwMode="auto">
          <a:xfrm rot="-2024922">
            <a:off x="3816350" y="1941513"/>
            <a:ext cx="1873250" cy="3679825"/>
          </a:xfrm>
          <a:prstGeom prst="ellipse">
            <a:avLst/>
          </a:prstGeom>
          <a:noFill/>
          <a:ln w="50800" algn="ctr">
            <a:solidFill>
              <a:srgbClr val="FF0000"/>
            </a:solidFill>
            <a:round/>
            <a:headEnd/>
            <a:tailEnd/>
          </a:ln>
        </p:spPr>
        <p:txBody>
          <a:bodyPr wrap="none" anchor="ctr"/>
          <a:lstStyle/>
          <a:p>
            <a:pPr algn="ctr"/>
            <a:endParaRPr lang="zh-CN" altLang="en-US"/>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6891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6092825" y="3917950"/>
            <a:ext cx="1616075" cy="919163"/>
          </a:xfrm>
          <a:prstGeom prst="wedgeRoundRectCallout">
            <a:avLst>
              <a:gd name="adj1" fmla="val -70301"/>
              <a:gd name="adj2" fmla="val 10898"/>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插座未接地</a:t>
            </a:r>
          </a:p>
        </p:txBody>
      </p:sp>
      <p:sp>
        <p:nvSpPr>
          <p:cNvPr id="40964" name="椭圆 7"/>
          <p:cNvSpPr>
            <a:spLocks noChangeArrowheads="1"/>
          </p:cNvSpPr>
          <p:nvPr/>
        </p:nvSpPr>
        <p:spPr bwMode="auto">
          <a:xfrm>
            <a:off x="4365625" y="3365500"/>
            <a:ext cx="1476375" cy="1450975"/>
          </a:xfrm>
          <a:prstGeom prst="ellipse">
            <a:avLst/>
          </a:prstGeom>
          <a:noFill/>
          <a:ln w="50800" algn="ctr">
            <a:solidFill>
              <a:srgbClr val="FF0000"/>
            </a:solidFill>
            <a:round/>
            <a:headEnd/>
            <a:tailEnd/>
          </a:ln>
        </p:spPr>
        <p:txBody>
          <a:bodyPr wrap="none" anchor="ctr"/>
          <a:lstStyle/>
          <a:p>
            <a:pPr algn="ctr"/>
            <a:endParaRPr lang="zh-CN" altLang="en-US"/>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0_2927"/>
          <p:cNvPicPr>
            <a:picLocks noChangeAspect="1" noChangeArrowheads="1"/>
          </p:cNvPicPr>
          <p:nvPr/>
        </p:nvPicPr>
        <p:blipFill>
          <a:blip r:embed="rId2" cstate="print"/>
          <a:srcRect/>
          <a:stretch>
            <a:fillRect/>
          </a:stretch>
        </p:blipFill>
        <p:spPr bwMode="auto">
          <a:xfrm>
            <a:off x="2044700" y="1689100"/>
            <a:ext cx="5759450" cy="4319588"/>
          </a:xfrm>
          <a:prstGeom prst="rect">
            <a:avLst/>
          </a:prstGeom>
          <a:noFill/>
          <a:ln w="25400">
            <a:solidFill>
              <a:schemeClr val="bg1"/>
            </a:solidFill>
            <a:miter lim="800000"/>
            <a:headEnd/>
            <a:tailEnd/>
          </a:ln>
          <a:effectLst>
            <a:outerShdw blurRad="63500" sx="102000" sy="102000" algn="ctr" rotWithShape="0">
              <a:prstClr val="black">
                <a:alpha val="40000"/>
              </a:prstClr>
            </a:outerShdw>
          </a:effectLst>
        </p:spPr>
      </p:pic>
      <p:sp>
        <p:nvSpPr>
          <p:cNvPr id="6"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
        <p:nvSpPr>
          <p:cNvPr id="7" name="圆角矩形标注 6"/>
          <p:cNvSpPr>
            <a:spLocks noChangeArrowheads="1"/>
          </p:cNvSpPr>
          <p:nvPr/>
        </p:nvSpPr>
        <p:spPr bwMode="auto">
          <a:xfrm>
            <a:off x="5368925" y="5010150"/>
            <a:ext cx="2251075" cy="919163"/>
          </a:xfrm>
          <a:prstGeom prst="wedgeRoundRectCallout">
            <a:avLst>
              <a:gd name="adj1" fmla="val -32106"/>
              <a:gd name="adj2" fmla="val -99676"/>
              <a:gd name="adj3" fmla="val 16667"/>
            </a:avLst>
          </a:prstGeom>
          <a:solidFill>
            <a:srgbClr val="FFFFFF">
              <a:alpha val="50195"/>
            </a:srgbClr>
          </a:solidFill>
          <a:ln w="28575" algn="ctr">
            <a:solidFill>
              <a:srgbClr val="FFFFFF"/>
            </a:solidFill>
            <a:round/>
            <a:headEnd/>
            <a:tailEnd/>
          </a:ln>
        </p:spPr>
        <p:txBody>
          <a:bodyPr wrap="none" anchor="ctr"/>
          <a:lstStyle/>
          <a:p>
            <a:r>
              <a:rPr lang="zh-CN" altLang="en-US">
                <a:solidFill>
                  <a:srgbClr val="002060"/>
                </a:solidFill>
                <a:latin typeface="黑体" pitchFamily="49" charset="-122"/>
                <a:ea typeface="黑体" pitchFamily="49" charset="-122"/>
              </a:rPr>
              <a:t>抽风管道静电接地，</a:t>
            </a:r>
            <a:endParaRPr lang="en-US" altLang="zh-CN">
              <a:solidFill>
                <a:srgbClr val="002060"/>
              </a:solidFill>
              <a:latin typeface="黑体" pitchFamily="49" charset="-122"/>
              <a:ea typeface="黑体" pitchFamily="49" charset="-122"/>
            </a:endParaRPr>
          </a:p>
          <a:p>
            <a:r>
              <a:rPr lang="zh-CN" altLang="en-US">
                <a:solidFill>
                  <a:srgbClr val="002060"/>
                </a:solidFill>
                <a:latin typeface="黑体" pitchFamily="49" charset="-122"/>
                <a:ea typeface="黑体" pitchFamily="49" charset="-122"/>
              </a:rPr>
              <a:t>连接处跨接，接地</a:t>
            </a:r>
            <a:endParaRPr lang="en-US" altLang="zh-CN">
              <a:solidFill>
                <a:srgbClr val="002060"/>
              </a:solidFill>
              <a:latin typeface="黑体" pitchFamily="49" charset="-122"/>
              <a:ea typeface="黑体" pitchFamily="49" charset="-122"/>
            </a:endParaRPr>
          </a:p>
          <a:p>
            <a:r>
              <a:rPr lang="zh-CN" altLang="en-US">
                <a:solidFill>
                  <a:srgbClr val="002060"/>
                </a:solidFill>
                <a:latin typeface="黑体" pitchFamily="49" charset="-122"/>
                <a:ea typeface="黑体" pitchFamily="49" charset="-122"/>
              </a:rPr>
              <a:t>电阻不大于</a:t>
            </a:r>
            <a:r>
              <a:rPr lang="en-US" altLang="zh-CN">
                <a:solidFill>
                  <a:srgbClr val="002060"/>
                </a:solidFill>
                <a:latin typeface="黑体" pitchFamily="49" charset="-122"/>
                <a:ea typeface="黑体" pitchFamily="49" charset="-122"/>
              </a:rPr>
              <a:t>100</a:t>
            </a:r>
            <a:r>
              <a:rPr lang="zh-CN" altLang="en-US">
                <a:solidFill>
                  <a:srgbClr val="002060"/>
                </a:solidFill>
                <a:latin typeface="黑体" pitchFamily="49" charset="-122"/>
                <a:ea typeface="黑体" pitchFamily="49" charset="-122"/>
              </a:rPr>
              <a:t>欧姆</a:t>
            </a:r>
          </a:p>
        </p:txBody>
      </p:sp>
      <p:sp>
        <p:nvSpPr>
          <p:cNvPr id="41989" name="椭圆 7"/>
          <p:cNvSpPr>
            <a:spLocks noChangeArrowheads="1"/>
          </p:cNvSpPr>
          <p:nvPr/>
        </p:nvSpPr>
        <p:spPr bwMode="auto">
          <a:xfrm>
            <a:off x="2997200" y="2082800"/>
            <a:ext cx="3098800" cy="3046413"/>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5748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4670425" y="4895850"/>
            <a:ext cx="1730375" cy="919163"/>
          </a:xfrm>
          <a:prstGeom prst="wedgeRoundRectCallout">
            <a:avLst>
              <a:gd name="adj1" fmla="val 26699"/>
              <a:gd name="adj2" fmla="val -80324"/>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电箱门无</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跨接接地</a:t>
            </a:r>
          </a:p>
        </p:txBody>
      </p:sp>
      <p:sp>
        <p:nvSpPr>
          <p:cNvPr id="43012" name="椭圆 5"/>
          <p:cNvSpPr>
            <a:spLocks noChangeArrowheads="1"/>
          </p:cNvSpPr>
          <p:nvPr/>
        </p:nvSpPr>
        <p:spPr bwMode="auto">
          <a:xfrm>
            <a:off x="5499100" y="2578100"/>
            <a:ext cx="922338" cy="19939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43013" name="椭圆 7"/>
          <p:cNvSpPr>
            <a:spLocks noChangeArrowheads="1"/>
          </p:cNvSpPr>
          <p:nvPr/>
        </p:nvSpPr>
        <p:spPr bwMode="auto">
          <a:xfrm>
            <a:off x="2655888" y="2425700"/>
            <a:ext cx="1663700" cy="16637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9" name="圆角矩形标注 8"/>
          <p:cNvSpPr>
            <a:spLocks noChangeArrowheads="1"/>
          </p:cNvSpPr>
          <p:nvPr/>
        </p:nvSpPr>
        <p:spPr bwMode="auto">
          <a:xfrm>
            <a:off x="2235200" y="4781550"/>
            <a:ext cx="1820863" cy="917575"/>
          </a:xfrm>
          <a:prstGeom prst="wedgeRoundRectCallout">
            <a:avLst>
              <a:gd name="adj1" fmla="val 26949"/>
              <a:gd name="adj2" fmla="val -117699"/>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警示标志</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不符合标准</a:t>
            </a:r>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pic>
        <p:nvPicPr>
          <p:cNvPr id="10" name="图片 9" descr="QQ截图20140609151202.jpg"/>
          <p:cNvPicPr>
            <a:picLocks noChangeAspect="1"/>
          </p:cNvPicPr>
          <p:nvPr/>
        </p:nvPicPr>
        <p:blipFill>
          <a:blip r:embed="rId3" cstate="print"/>
          <a:stretch>
            <a:fillRect/>
          </a:stretch>
        </p:blipFill>
        <p:spPr>
          <a:xfrm>
            <a:off x="6575425" y="1689100"/>
            <a:ext cx="1501775" cy="1517650"/>
          </a:xfrm>
          <a:prstGeom prst="rect">
            <a:avLst/>
          </a:prstGeom>
          <a:ln w="25400">
            <a:solidFill>
              <a:schemeClr val="bg1"/>
            </a:solidFill>
          </a:ln>
          <a:effectLst>
            <a:outerShdw blurRad="63500" sx="102000" sy="102000" algn="ctr" rotWithShape="0">
              <a:prstClr val="black">
                <a:alpha val="40000"/>
              </a:prst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7" presetClass="entr" presetSubtype="0" fill="hold" grpId="0" nodeType="clickEffect">
                                  <p:stCondLst>
                                    <p:cond delay="0"/>
                                  </p:stCondLst>
                                  <p:iterate type="lt">
                                    <p:tmPct val="50000"/>
                                  </p:iterate>
                                  <p:childTnLst>
                                    <p:set>
                                      <p:cBhvr>
                                        <p:cTn id="19" dur="1" fill="hold">
                                          <p:stCondLst>
                                            <p:cond delay="0"/>
                                          </p:stCondLst>
                                        </p:cTn>
                                        <p:tgtEl>
                                          <p:spTgt spid="9"/>
                                        </p:tgtEl>
                                        <p:attrNameLst>
                                          <p:attrName>style.visibility</p:attrName>
                                        </p:attrNameLst>
                                      </p:cBhvr>
                                      <p:to>
                                        <p:strVal val="visible"/>
                                      </p:to>
                                    </p:set>
                                    <p:anim calcmode="discrete" valueType="clr">
                                      <p:cBhvr override="childStyle">
                                        <p:cTn id="20"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1" dur="80"/>
                                        <p:tgtEl>
                                          <p:spTgt spid="9"/>
                                        </p:tgtEl>
                                        <p:attrNameLst>
                                          <p:attrName>fillcolor</p:attrName>
                                        </p:attrNameLst>
                                      </p:cBhvr>
                                      <p:tavLst>
                                        <p:tav tm="0">
                                          <p:val>
                                            <p:clrVal>
                                              <a:schemeClr val="accent2"/>
                                            </p:clrVal>
                                          </p:val>
                                        </p:tav>
                                        <p:tav tm="50000">
                                          <p:val>
                                            <p:clrVal>
                                              <a:schemeClr val="hlink"/>
                                            </p:clrVal>
                                          </p:val>
                                        </p:tav>
                                      </p:tavLst>
                                    </p:anim>
                                    <p:set>
                                      <p:cBhvr>
                                        <p:cTn id="22"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5748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44035" name="椭圆 7"/>
          <p:cNvSpPr>
            <a:spLocks noChangeArrowheads="1"/>
          </p:cNvSpPr>
          <p:nvPr/>
        </p:nvSpPr>
        <p:spPr bwMode="auto">
          <a:xfrm>
            <a:off x="3341688" y="2768600"/>
            <a:ext cx="1370012" cy="12319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9" name="圆角矩形标注 8"/>
          <p:cNvSpPr>
            <a:spLocks noChangeArrowheads="1"/>
          </p:cNvSpPr>
          <p:nvPr/>
        </p:nvSpPr>
        <p:spPr bwMode="auto">
          <a:xfrm>
            <a:off x="2882900" y="4641850"/>
            <a:ext cx="1820863" cy="917575"/>
          </a:xfrm>
          <a:prstGeom prst="wedgeRoundRectCallout">
            <a:avLst>
              <a:gd name="adj1" fmla="val 26949"/>
              <a:gd name="adj2" fmla="val -117699"/>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剩余电流动</a:t>
            </a:r>
            <a:endParaRPr lang="en-US" altLang="zh-CN">
              <a:solidFill>
                <a:srgbClr val="002060"/>
              </a:solidFill>
              <a:latin typeface="黑体" pitchFamily="49" charset="-122"/>
              <a:ea typeface="黑体" pitchFamily="49" charset="-122"/>
            </a:endParaRPr>
          </a:p>
          <a:p>
            <a:pPr algn="ctr"/>
            <a:r>
              <a:rPr lang="zh-CN" altLang="en-US">
                <a:solidFill>
                  <a:srgbClr val="002060"/>
                </a:solidFill>
                <a:latin typeface="黑体" pitchFamily="49" charset="-122"/>
                <a:ea typeface="黑体" pitchFamily="49" charset="-122"/>
              </a:rPr>
              <a:t>作保护装置</a:t>
            </a:r>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
                                        </p:tgtEl>
                                        <p:attrNameLst>
                                          <p:attrName>style.visibility</p:attrName>
                                        </p:attrNameLst>
                                      </p:cBhvr>
                                      <p:to>
                                        <p:strVal val="visible"/>
                                      </p:to>
                                    </p:set>
                                    <p:anim calcmode="discrete" valueType="clr">
                                      <p:cBhvr override="childStyle">
                                        <p:cTn id="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
                                        </p:tgtEl>
                                        <p:attrNameLst>
                                          <p:attrName>fillcolor</p:attrName>
                                        </p:attrNameLst>
                                      </p:cBhvr>
                                      <p:tavLst>
                                        <p:tav tm="0">
                                          <p:val>
                                            <p:clrVal>
                                              <a:schemeClr val="accent2"/>
                                            </p:clrVal>
                                          </p:val>
                                        </p:tav>
                                        <p:tav tm="50000">
                                          <p:val>
                                            <p:clrVal>
                                              <a:schemeClr val="hlink"/>
                                            </p:clrVal>
                                          </p:val>
                                        </p:tav>
                                      </p:tavLst>
                                    </p:anim>
                                    <p:set>
                                      <p:cBhvr>
                                        <p:cTn id="9"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7399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4289425" y="4908550"/>
            <a:ext cx="2319338" cy="919163"/>
          </a:xfrm>
          <a:prstGeom prst="wedgeRoundRectCallout">
            <a:avLst>
              <a:gd name="adj1" fmla="val -32236"/>
              <a:gd name="adj2" fmla="val -7479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电源线有破损和接头</a:t>
            </a:r>
          </a:p>
        </p:txBody>
      </p:sp>
      <p:sp>
        <p:nvSpPr>
          <p:cNvPr id="45060" name="椭圆 5"/>
          <p:cNvSpPr>
            <a:spLocks noChangeArrowheads="1"/>
          </p:cNvSpPr>
          <p:nvPr/>
        </p:nvSpPr>
        <p:spPr bwMode="auto">
          <a:xfrm>
            <a:off x="3900488" y="3613150"/>
            <a:ext cx="1068387" cy="1068388"/>
          </a:xfrm>
          <a:prstGeom prst="ellipse">
            <a:avLst/>
          </a:prstGeom>
          <a:noFill/>
          <a:ln w="50800" algn="ctr">
            <a:solidFill>
              <a:srgbClr val="FF0000"/>
            </a:solidFill>
            <a:round/>
            <a:headEnd/>
            <a:tailEnd/>
          </a:ln>
        </p:spPr>
        <p:txBody>
          <a:bodyPr wrap="none" anchor="ctr"/>
          <a:lstStyle/>
          <a:p>
            <a:pPr algn="ctr"/>
            <a:endParaRPr lang="zh-CN" altLang="en-US"/>
          </a:p>
        </p:txBody>
      </p:sp>
      <p:sp>
        <p:nvSpPr>
          <p:cNvPr id="45061" name="椭圆 7"/>
          <p:cNvSpPr>
            <a:spLocks noChangeArrowheads="1"/>
          </p:cNvSpPr>
          <p:nvPr/>
        </p:nvSpPr>
        <p:spPr bwMode="auto">
          <a:xfrm>
            <a:off x="3976688" y="1778000"/>
            <a:ext cx="954087" cy="954088"/>
          </a:xfrm>
          <a:prstGeom prst="ellipse">
            <a:avLst/>
          </a:prstGeom>
          <a:noFill/>
          <a:ln w="50800" algn="ctr">
            <a:solidFill>
              <a:srgbClr val="FF0000"/>
            </a:solidFill>
            <a:round/>
            <a:headEnd/>
            <a:tailEnd/>
          </a:ln>
        </p:spPr>
        <p:txBody>
          <a:bodyPr wrap="none" anchor="ctr"/>
          <a:lstStyle/>
          <a:p>
            <a:pPr algn="ctr"/>
            <a:endParaRPr lang="zh-CN" altLang="en-US"/>
          </a:p>
        </p:txBody>
      </p:sp>
      <p:sp>
        <p:nvSpPr>
          <p:cNvPr id="9" name="圆角矩形标注 8"/>
          <p:cNvSpPr>
            <a:spLocks noChangeArrowheads="1"/>
          </p:cNvSpPr>
          <p:nvPr/>
        </p:nvSpPr>
        <p:spPr bwMode="auto">
          <a:xfrm>
            <a:off x="5038725" y="2952750"/>
            <a:ext cx="2319338" cy="917575"/>
          </a:xfrm>
          <a:prstGeom prst="wedgeRoundRectCallout">
            <a:avLst>
              <a:gd name="adj1" fmla="val -54644"/>
              <a:gd name="adj2" fmla="val -110787"/>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缺失防护罩</a:t>
            </a:r>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9"/>
                                        </p:tgtEl>
                                        <p:attrNameLst>
                                          <p:attrName>style.visibility</p:attrName>
                                        </p:attrNameLst>
                                      </p:cBhvr>
                                      <p:to>
                                        <p:strVal val="visible"/>
                                      </p:to>
                                    </p:set>
                                    <p:anim calcmode="discrete" valueType="clr">
                                      <p:cBhvr override="childStyle">
                                        <p:cTn id="14"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9"/>
                                        </p:tgtEl>
                                        <p:attrNameLst>
                                          <p:attrName>fillcolor</p:attrName>
                                        </p:attrNameLst>
                                      </p:cBhvr>
                                      <p:tavLst>
                                        <p:tav tm="0">
                                          <p:val>
                                            <p:clrVal>
                                              <a:schemeClr val="accent2"/>
                                            </p:clrVal>
                                          </p:val>
                                        </p:tav>
                                        <p:tav tm="50000">
                                          <p:val>
                                            <p:clrVal>
                                              <a:schemeClr val="hlink"/>
                                            </p:clrVal>
                                          </p:val>
                                        </p:tav>
                                      </p:tavLst>
                                    </p:anim>
                                    <p:set>
                                      <p:cBhvr>
                                        <p:cTn id="16"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860550" y="1320800"/>
            <a:ext cx="6076950" cy="5133975"/>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5748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47107" name="椭圆 7"/>
          <p:cNvSpPr>
            <a:spLocks noChangeArrowheads="1"/>
          </p:cNvSpPr>
          <p:nvPr/>
        </p:nvSpPr>
        <p:spPr bwMode="auto">
          <a:xfrm>
            <a:off x="3811588" y="2565400"/>
            <a:ext cx="1598612" cy="14605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9" name="圆角矩形标注 8"/>
          <p:cNvSpPr>
            <a:spLocks noChangeArrowheads="1"/>
          </p:cNvSpPr>
          <p:nvPr/>
        </p:nvSpPr>
        <p:spPr bwMode="auto">
          <a:xfrm>
            <a:off x="2882900" y="4641850"/>
            <a:ext cx="1820863" cy="917575"/>
          </a:xfrm>
          <a:prstGeom prst="wedgeRoundRectCallout">
            <a:avLst>
              <a:gd name="adj1" fmla="val 26949"/>
              <a:gd name="adj2" fmla="val -117699"/>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插头损坏，</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周围堆放木材</a:t>
            </a:r>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3</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用电安全管理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
                                        </p:tgtEl>
                                        <p:attrNameLst>
                                          <p:attrName>style.visibility</p:attrName>
                                        </p:attrNameLst>
                                      </p:cBhvr>
                                      <p:to>
                                        <p:strVal val="visible"/>
                                      </p:to>
                                    </p:set>
                                    <p:anim calcmode="discrete" valueType="clr">
                                      <p:cBhvr override="childStyle">
                                        <p:cTn id="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
                                        </p:tgtEl>
                                        <p:attrNameLst>
                                          <p:attrName>fillcolor</p:attrName>
                                        </p:attrNameLst>
                                      </p:cBhvr>
                                      <p:tavLst>
                                        <p:tav tm="0">
                                          <p:val>
                                            <p:clrVal>
                                              <a:schemeClr val="accent2"/>
                                            </p:clrVal>
                                          </p:val>
                                        </p:tav>
                                        <p:tav tm="50000">
                                          <p:val>
                                            <p:clrVal>
                                              <a:schemeClr val="hlink"/>
                                            </p:clrVal>
                                          </p:val>
                                        </p:tav>
                                      </p:tavLst>
                                    </p:anim>
                                    <p:set>
                                      <p:cBhvr>
                                        <p:cTn id="9"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矩形 3"/>
          <p:cNvSpPr>
            <a:spLocks noChangeArrowheads="1"/>
          </p:cNvSpPr>
          <p:nvPr/>
        </p:nvSpPr>
        <p:spPr bwMode="auto">
          <a:xfrm>
            <a:off x="1439863" y="1327150"/>
            <a:ext cx="7099300" cy="4938713"/>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4.1</a:t>
            </a:r>
            <a:r>
              <a:rPr lang="zh-CN" altLang="en-US" sz="2000" b="0">
                <a:latin typeface="华文琥珀" pitchFamily="2" charset="-122"/>
                <a:ea typeface="华文琥珀" pitchFamily="2" charset="-122"/>
              </a:rPr>
              <a:t>  喷涂与危险化学品安全管理总体要求</a:t>
            </a:r>
          </a:p>
          <a:p>
            <a:pPr indent="457200">
              <a:lnSpc>
                <a:spcPct val="150000"/>
              </a:lnSpc>
              <a:spcBef>
                <a:spcPts val="600"/>
              </a:spcBef>
            </a:pPr>
            <a:r>
              <a:rPr lang="en-US" altLang="zh-CN" b="0">
                <a:latin typeface="黑体" pitchFamily="49" charset="-122"/>
                <a:ea typeface="黑体" pitchFamily="49" charset="-122"/>
              </a:rPr>
              <a:t>4.1.1</a:t>
            </a:r>
            <a:r>
              <a:rPr lang="zh-CN" altLang="en-US" b="0">
                <a:latin typeface="黑体" pitchFamily="49" charset="-122"/>
                <a:ea typeface="黑体" pitchFamily="49" charset="-122"/>
              </a:rPr>
              <a:t>  建筑耐火等级不低于现行国家标准</a:t>
            </a:r>
            <a:r>
              <a:rPr lang="en-US" altLang="zh-CN" b="0">
                <a:latin typeface="黑体" pitchFamily="49" charset="-122"/>
                <a:ea typeface="黑体" pitchFamily="49" charset="-122"/>
              </a:rPr>
              <a:t>《</a:t>
            </a:r>
            <a:r>
              <a:rPr lang="zh-CN" altLang="en-US" b="0">
                <a:latin typeface="黑体" pitchFamily="49" charset="-122"/>
                <a:ea typeface="黑体" pitchFamily="49" charset="-122"/>
              </a:rPr>
              <a:t>建筑设计防火规范</a:t>
            </a:r>
            <a:r>
              <a:rPr lang="en-US" altLang="zh-CN" b="0">
                <a:latin typeface="黑体" pitchFamily="49" charset="-122"/>
                <a:ea typeface="黑体" pitchFamily="49" charset="-122"/>
              </a:rPr>
              <a:t>》</a:t>
            </a:r>
            <a:r>
              <a:rPr lang="zh-CN" altLang="en-US" b="0">
                <a:latin typeface="黑体" pitchFamily="49" charset="-122"/>
                <a:ea typeface="黑体" pitchFamily="49" charset="-122"/>
              </a:rPr>
              <a:t>（</a:t>
            </a:r>
            <a:r>
              <a:rPr lang="en-US" altLang="zh-CN" b="0">
                <a:latin typeface="黑体" pitchFamily="49" charset="-122"/>
                <a:ea typeface="黑体" pitchFamily="49" charset="-122"/>
              </a:rPr>
              <a:t>GB50016</a:t>
            </a:r>
            <a:r>
              <a:rPr lang="zh-CN" altLang="en-US" b="0">
                <a:latin typeface="黑体" pitchFamily="49" charset="-122"/>
                <a:ea typeface="黑体" pitchFamily="49" charset="-122"/>
              </a:rPr>
              <a:t>）规定的“二级”；相邻房间应是非明火、散发火花地点；与其他房间相邻的墙应为无门、窗洞口的防火墙。</a:t>
            </a:r>
          </a:p>
          <a:p>
            <a:pPr indent="457200">
              <a:lnSpc>
                <a:spcPct val="150000"/>
              </a:lnSpc>
              <a:spcBef>
                <a:spcPts val="600"/>
              </a:spcBef>
            </a:pPr>
            <a:r>
              <a:rPr lang="en-US" altLang="zh-CN" b="0">
                <a:latin typeface="黑体" pitchFamily="49" charset="-122"/>
                <a:ea typeface="黑体" pitchFamily="49" charset="-122"/>
              </a:rPr>
              <a:t>4.1.2  </a:t>
            </a:r>
            <a:r>
              <a:rPr lang="zh-CN" altLang="en-US" b="0">
                <a:latin typeface="黑体" pitchFamily="49" charset="-122"/>
                <a:ea typeface="黑体" pitchFamily="49" charset="-122"/>
              </a:rPr>
              <a:t>危化品中间仓储存的易燃液体，单一品种存放量不能超过</a:t>
            </a:r>
            <a:r>
              <a:rPr lang="en-US" altLang="zh-CN" b="0">
                <a:latin typeface="黑体" pitchFamily="49" charset="-122"/>
                <a:ea typeface="黑体" pitchFamily="49" charset="-122"/>
              </a:rPr>
              <a:t>500kg</a:t>
            </a:r>
            <a:r>
              <a:rPr lang="zh-CN" altLang="en-US" b="0">
                <a:latin typeface="黑体" pitchFamily="49" charset="-122"/>
                <a:ea typeface="黑体" pitchFamily="49" charset="-122"/>
              </a:rPr>
              <a:t>，总质量不能超过</a:t>
            </a:r>
            <a:r>
              <a:rPr lang="en-US" altLang="zh-CN" b="0">
                <a:latin typeface="黑体" pitchFamily="49" charset="-122"/>
                <a:ea typeface="黑体" pitchFamily="49" charset="-122"/>
              </a:rPr>
              <a:t>2000kg;</a:t>
            </a:r>
            <a:endParaRPr lang="zh-CN" altLang="en-US" b="0">
              <a:latin typeface="黑体" pitchFamily="49" charset="-122"/>
              <a:ea typeface="黑体" pitchFamily="49" charset="-122"/>
            </a:endParaRPr>
          </a:p>
          <a:p>
            <a:pPr indent="457200">
              <a:lnSpc>
                <a:spcPct val="150000"/>
              </a:lnSpc>
              <a:spcBef>
                <a:spcPts val="600"/>
              </a:spcBef>
            </a:pPr>
            <a:r>
              <a:rPr lang="en-US" altLang="zh-CN" b="0">
                <a:latin typeface="黑体" pitchFamily="49" charset="-122"/>
                <a:ea typeface="黑体" pitchFamily="49" charset="-122"/>
              </a:rPr>
              <a:t>4.1.3  </a:t>
            </a:r>
            <a:r>
              <a:rPr lang="zh-CN" altLang="en-US" b="0">
                <a:latin typeface="黑体" pitchFamily="49" charset="-122"/>
                <a:ea typeface="黑体" pitchFamily="49" charset="-122"/>
              </a:rPr>
              <a:t>危险化学品应按其危险特性进行分类、分区、分库贮存；库房符合安全标准的要求，消防设施齐全，通道畅通；库内有隔热、降温、通风等措施；电气设施应采用相应等级的防爆型电器；按危险化学品的特性处理废弃物品或包装容器。</a:t>
            </a:r>
            <a:r>
              <a:rPr lang="en-US" altLang="zh-CN" b="0">
                <a:latin typeface="黑体" pitchFamily="49" charset="-122"/>
                <a:ea typeface="黑体" pitchFamily="49" charset="-122"/>
              </a:rPr>
              <a:t>2</a:t>
            </a:r>
            <a:r>
              <a:rPr lang="zh-CN" altLang="en-US" b="0">
                <a:latin typeface="黑体" pitchFamily="49" charset="-122"/>
                <a:ea typeface="黑体" pitchFamily="49" charset="-122"/>
              </a:rPr>
              <a:t>．喷漆房、调漆房、晾干房应张贴安全警示、张贴危化品安全告知、张贴安全操作规程。</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矩形 3"/>
          <p:cNvSpPr>
            <a:spLocks noChangeArrowheads="1"/>
          </p:cNvSpPr>
          <p:nvPr/>
        </p:nvSpPr>
        <p:spPr bwMode="auto">
          <a:xfrm>
            <a:off x="1462088" y="1292225"/>
            <a:ext cx="7099300" cy="4894263"/>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a:latin typeface="黑体" pitchFamily="49" charset="-122"/>
                <a:ea typeface="黑体" pitchFamily="49" charset="-122"/>
              </a:rPr>
              <a:t>4.1.4  </a:t>
            </a:r>
            <a:r>
              <a:rPr lang="zh-CN" altLang="en-US" b="0">
                <a:latin typeface="黑体" pitchFamily="49" charset="-122"/>
                <a:ea typeface="黑体" pitchFamily="49" charset="-122"/>
              </a:rPr>
              <a:t>涂漆作业场所的门应向外开，其内部的通道宽度应不小于</a:t>
            </a:r>
            <a:r>
              <a:rPr lang="en-US" altLang="zh-CN" b="0">
                <a:latin typeface="黑体" pitchFamily="49" charset="-122"/>
                <a:ea typeface="黑体" pitchFamily="49" charset="-122"/>
              </a:rPr>
              <a:t>1.2 m</a:t>
            </a:r>
            <a:r>
              <a:rPr lang="zh-CN" altLang="en-US" b="0">
                <a:latin typeface="黑体" pitchFamily="49" charset="-122"/>
                <a:ea typeface="黑体" pitchFamily="49" charset="-122"/>
              </a:rPr>
              <a:t>。</a:t>
            </a:r>
          </a:p>
          <a:p>
            <a:pPr indent="457200">
              <a:lnSpc>
                <a:spcPct val="150000"/>
              </a:lnSpc>
              <a:spcBef>
                <a:spcPts val="600"/>
              </a:spcBef>
            </a:pPr>
            <a:r>
              <a:rPr lang="en-US" altLang="zh-CN" b="0">
                <a:latin typeface="黑体" pitchFamily="49" charset="-122"/>
                <a:ea typeface="黑体" pitchFamily="49" charset="-122"/>
              </a:rPr>
              <a:t>4.1.5  </a:t>
            </a:r>
            <a:r>
              <a:rPr lang="zh-CN" altLang="en-US" b="0">
                <a:latin typeface="黑体" pitchFamily="49" charset="-122"/>
                <a:ea typeface="黑体" pitchFamily="49" charset="-122"/>
              </a:rPr>
              <a:t>与涂漆区相邻车间之间的隔墙应为不燃烧体的实体墙。隔墙上的门亦应是不燃烧体。</a:t>
            </a:r>
          </a:p>
          <a:p>
            <a:pPr indent="457200">
              <a:lnSpc>
                <a:spcPct val="150000"/>
              </a:lnSpc>
              <a:spcBef>
                <a:spcPts val="600"/>
              </a:spcBef>
            </a:pPr>
            <a:r>
              <a:rPr lang="en-US" altLang="zh-CN" b="0">
                <a:latin typeface="黑体" pitchFamily="49" charset="-122"/>
                <a:ea typeface="黑体" pitchFamily="49" charset="-122"/>
              </a:rPr>
              <a:t>4.1.6  </a:t>
            </a:r>
            <a:r>
              <a:rPr lang="zh-CN" altLang="en-US" b="0">
                <a:latin typeface="黑体" pitchFamily="49" charset="-122"/>
                <a:ea typeface="黑体" pitchFamily="49" charset="-122"/>
              </a:rPr>
              <a:t>涂漆作业场所允许存放一定量的涂料及辅料，但不应超过一个班的用量。</a:t>
            </a:r>
          </a:p>
          <a:p>
            <a:pPr indent="457200">
              <a:lnSpc>
                <a:spcPct val="150000"/>
              </a:lnSpc>
              <a:spcBef>
                <a:spcPts val="600"/>
              </a:spcBef>
            </a:pPr>
            <a:r>
              <a:rPr lang="en-US" altLang="zh-CN" b="0">
                <a:latin typeface="黑体" pitchFamily="49" charset="-122"/>
                <a:ea typeface="黑体" pitchFamily="49" charset="-122"/>
              </a:rPr>
              <a:t>4.1.7  </a:t>
            </a:r>
            <a:r>
              <a:rPr lang="zh-CN" altLang="en-US" b="0">
                <a:latin typeface="黑体" pitchFamily="49" charset="-122"/>
                <a:ea typeface="黑体" pitchFamily="49" charset="-122"/>
              </a:rPr>
              <a:t>涂装作业场内的电气安全，必须符合整体防爆的要求，即电机、电器、照明、线路、开关、接头等必须符合防爆安全要求，严禁乱接临时电线。（封闭或半封闭涂漆工艺装置内部为</a:t>
            </a:r>
            <a:r>
              <a:rPr lang="en-US" altLang="zh-CN" b="0">
                <a:latin typeface="黑体" pitchFamily="49" charset="-122"/>
                <a:ea typeface="黑体" pitchFamily="49" charset="-122"/>
              </a:rPr>
              <a:t>1</a:t>
            </a:r>
            <a:r>
              <a:rPr lang="zh-CN" altLang="en-US" b="0">
                <a:latin typeface="黑体" pitchFamily="49" charset="-122"/>
                <a:ea typeface="黑体" pitchFamily="49" charset="-122"/>
              </a:rPr>
              <a:t>区危险区域，其开敞面以外，水平距离</a:t>
            </a:r>
            <a:r>
              <a:rPr lang="en-US" altLang="zh-CN" b="0">
                <a:latin typeface="黑体" pitchFamily="49" charset="-122"/>
                <a:ea typeface="黑体" pitchFamily="49" charset="-122"/>
              </a:rPr>
              <a:t>3m</a:t>
            </a:r>
            <a:r>
              <a:rPr lang="zh-CN" altLang="en-US" b="0">
                <a:latin typeface="黑体" pitchFamily="49" charset="-122"/>
                <a:ea typeface="黑体" pitchFamily="49" charset="-122"/>
              </a:rPr>
              <a:t>，垂直距离</a:t>
            </a:r>
            <a:r>
              <a:rPr lang="en-US" altLang="zh-CN" b="0">
                <a:latin typeface="黑体" pitchFamily="49" charset="-122"/>
                <a:ea typeface="黑体" pitchFamily="49" charset="-122"/>
              </a:rPr>
              <a:t>1m</a:t>
            </a:r>
            <a:r>
              <a:rPr lang="zh-CN" altLang="en-US" b="0">
                <a:latin typeface="黑体" pitchFamily="49" charset="-122"/>
                <a:ea typeface="黑体" pitchFamily="49" charset="-122"/>
              </a:rPr>
              <a:t>以内的空间区域划为</a:t>
            </a:r>
            <a:r>
              <a:rPr lang="en-US" altLang="zh-CN" b="0">
                <a:latin typeface="黑体" pitchFamily="49" charset="-122"/>
                <a:ea typeface="黑体" pitchFamily="49" charset="-122"/>
              </a:rPr>
              <a:t>2</a:t>
            </a:r>
            <a:r>
              <a:rPr lang="zh-CN" altLang="en-US" b="0">
                <a:latin typeface="黑体" pitchFamily="49" charset="-122"/>
                <a:ea typeface="黑体" pitchFamily="49" charset="-122"/>
              </a:rPr>
              <a:t>区。）</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矩形 3"/>
          <p:cNvSpPr>
            <a:spLocks noChangeArrowheads="1"/>
          </p:cNvSpPr>
          <p:nvPr/>
        </p:nvSpPr>
        <p:spPr bwMode="auto">
          <a:xfrm>
            <a:off x="1473200" y="1439863"/>
            <a:ext cx="7099300" cy="4970591"/>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dirty="0">
                <a:latin typeface="黑体" pitchFamily="49" charset="-122"/>
                <a:ea typeface="黑体" pitchFamily="49" charset="-122"/>
              </a:rPr>
              <a:t>4.1.8  </a:t>
            </a:r>
            <a:r>
              <a:rPr lang="zh-CN" altLang="en-US" b="0" dirty="0">
                <a:latin typeface="黑体" pitchFamily="49" charset="-122"/>
                <a:ea typeface="黑体" pitchFamily="49" charset="-122"/>
              </a:rPr>
              <a:t>喷漆室或喷漆房的所有导电部件、排气管、喷漆设备、被喷涂的工件、供漆容器及输漆管路均应可靠接地，设置专用的静电接地体，其接地电阻值应小于</a:t>
            </a:r>
            <a:r>
              <a:rPr lang="en-US" altLang="zh-CN" b="0" dirty="0">
                <a:latin typeface="黑体" pitchFamily="49" charset="-122"/>
                <a:ea typeface="黑体" pitchFamily="49" charset="-122"/>
              </a:rPr>
              <a:t>100Ω;</a:t>
            </a:r>
            <a:r>
              <a:rPr lang="zh-CN" altLang="en-US" b="0" dirty="0">
                <a:latin typeface="黑体" pitchFamily="49" charset="-122"/>
                <a:ea typeface="黑体" pitchFamily="49" charset="-122"/>
              </a:rPr>
              <a:t>带电体的带电区对地的总泄漏电阻值应小于</a:t>
            </a:r>
            <a:r>
              <a:rPr lang="en-US" altLang="zh-CN" b="0" dirty="0">
                <a:latin typeface="黑体" pitchFamily="49" charset="-122"/>
                <a:ea typeface="黑体" pitchFamily="49" charset="-122"/>
              </a:rPr>
              <a:t>1×10</a:t>
            </a:r>
            <a:r>
              <a:rPr lang="en-US" altLang="zh-CN" b="0" baseline="30000" dirty="0">
                <a:latin typeface="黑体" pitchFamily="49" charset="-122"/>
                <a:ea typeface="黑体" pitchFamily="49" charset="-122"/>
              </a:rPr>
              <a:t>6</a:t>
            </a:r>
            <a:r>
              <a:rPr lang="en-US" altLang="zh-CN" b="0" dirty="0">
                <a:latin typeface="黑体" pitchFamily="49" charset="-122"/>
                <a:ea typeface="黑体" pitchFamily="49" charset="-122"/>
              </a:rPr>
              <a:t>Ω</a:t>
            </a:r>
            <a:r>
              <a:rPr lang="zh-CN" altLang="en-US" b="0" dirty="0">
                <a:latin typeface="黑体" pitchFamily="49" charset="-122"/>
                <a:ea typeface="黑体" pitchFamily="49" charset="-122"/>
              </a:rPr>
              <a:t>。</a:t>
            </a:r>
          </a:p>
          <a:p>
            <a:pPr indent="457200">
              <a:lnSpc>
                <a:spcPct val="150000"/>
              </a:lnSpc>
              <a:spcBef>
                <a:spcPts val="600"/>
              </a:spcBef>
            </a:pPr>
            <a:r>
              <a:rPr lang="en-US" altLang="zh-CN" b="0" dirty="0">
                <a:latin typeface="黑体" pitchFamily="49" charset="-122"/>
                <a:ea typeface="黑体" pitchFamily="49" charset="-122"/>
              </a:rPr>
              <a:t>4.1.9  </a:t>
            </a:r>
            <a:r>
              <a:rPr lang="zh-CN" altLang="en-US" b="0" dirty="0">
                <a:latin typeface="黑体" pitchFamily="49" charset="-122"/>
                <a:ea typeface="黑体" pitchFamily="49" charset="-122"/>
              </a:rPr>
              <a:t>当用软管输送易燃液体时，应使用导电软管或内附金属丝、网的橡胶管，且在管连接处，注意进行等电位跨接，确保静电的导通性。</a:t>
            </a:r>
          </a:p>
          <a:p>
            <a:pPr indent="457200">
              <a:lnSpc>
                <a:spcPct val="150000"/>
              </a:lnSpc>
              <a:spcBef>
                <a:spcPts val="600"/>
              </a:spcBef>
            </a:pPr>
            <a:r>
              <a:rPr lang="en-US" altLang="zh-CN" b="0" dirty="0">
                <a:latin typeface="黑体" pitchFamily="49" charset="-122"/>
                <a:ea typeface="黑体" pitchFamily="49" charset="-122"/>
              </a:rPr>
              <a:t>4.1.10  </a:t>
            </a:r>
            <a:r>
              <a:rPr lang="zh-CN" altLang="en-US" b="0" dirty="0">
                <a:latin typeface="黑体" pitchFamily="49" charset="-122"/>
                <a:ea typeface="黑体" pitchFamily="49" charset="-122"/>
              </a:rPr>
              <a:t>喷漆室应采用独立的排风系统。</a:t>
            </a:r>
          </a:p>
          <a:p>
            <a:pPr indent="457200">
              <a:lnSpc>
                <a:spcPct val="150000"/>
              </a:lnSpc>
              <a:spcBef>
                <a:spcPts val="600"/>
              </a:spcBef>
            </a:pPr>
            <a:r>
              <a:rPr lang="en-US" altLang="zh-CN" b="0" dirty="0">
                <a:latin typeface="黑体" pitchFamily="49" charset="-122"/>
                <a:ea typeface="黑体" pitchFamily="49" charset="-122"/>
              </a:rPr>
              <a:t>4.1.11  </a:t>
            </a:r>
            <a:r>
              <a:rPr lang="zh-CN" altLang="en-US" b="0" dirty="0">
                <a:latin typeface="黑体" pitchFamily="49" charset="-122"/>
                <a:ea typeface="黑体" pitchFamily="49" charset="-122"/>
              </a:rPr>
              <a:t>水帘柜开关箱内应安装剩余电流动作保护装置（漏电开关）。</a:t>
            </a:r>
          </a:p>
          <a:p>
            <a:pPr indent="457200">
              <a:lnSpc>
                <a:spcPct val="150000"/>
              </a:lnSpc>
              <a:spcBef>
                <a:spcPts val="600"/>
              </a:spcBef>
            </a:pPr>
            <a:r>
              <a:rPr lang="en-US" altLang="zh-CN" b="0" dirty="0">
                <a:latin typeface="黑体" pitchFamily="49" charset="-122"/>
                <a:ea typeface="黑体" pitchFamily="49" charset="-122"/>
              </a:rPr>
              <a:t>4.1.12  </a:t>
            </a:r>
            <a:r>
              <a:rPr lang="zh-CN" altLang="en-US" b="0" dirty="0">
                <a:latin typeface="黑体" pitchFamily="49" charset="-122"/>
                <a:ea typeface="黑体" pitchFamily="49" charset="-122"/>
              </a:rPr>
              <a:t>正在进行喷涂作业的喷漆区不应使用任何便携灯。</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矩形 3"/>
          <p:cNvSpPr>
            <a:spLocks noChangeArrowheads="1"/>
          </p:cNvSpPr>
          <p:nvPr/>
        </p:nvSpPr>
        <p:spPr bwMode="auto">
          <a:xfrm>
            <a:off x="1473200" y="1104900"/>
            <a:ext cx="7099300" cy="5386388"/>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a:latin typeface="黑体" pitchFamily="49" charset="-122"/>
                <a:ea typeface="黑体" pitchFamily="49" charset="-122"/>
              </a:rPr>
              <a:t>4.1.13  </a:t>
            </a:r>
            <a:r>
              <a:rPr lang="zh-CN" altLang="en-US" b="0">
                <a:latin typeface="黑体" pitchFamily="49" charset="-122"/>
                <a:ea typeface="黑体" pitchFamily="49" charset="-122"/>
              </a:rPr>
              <a:t>不能继续使用的涂料和辅料及其容器，应放到有明显标志的指定的废物堆放处，按当地有关固体危险废弃物处理规定集中妥善处理。废弃的液体涂料和辅料严禁倒入下水道。</a:t>
            </a:r>
          </a:p>
          <a:p>
            <a:pPr indent="457200">
              <a:lnSpc>
                <a:spcPct val="150000"/>
              </a:lnSpc>
              <a:spcBef>
                <a:spcPts val="600"/>
              </a:spcBef>
            </a:pPr>
            <a:r>
              <a:rPr lang="en-US" altLang="zh-CN" b="0">
                <a:latin typeface="黑体" pitchFamily="49" charset="-122"/>
                <a:ea typeface="黑体" pitchFamily="49" charset="-122"/>
              </a:rPr>
              <a:t>4.1.14  </a:t>
            </a:r>
            <a:r>
              <a:rPr lang="zh-CN" altLang="en-US" b="0">
                <a:latin typeface="黑体" pitchFamily="49" charset="-122"/>
                <a:ea typeface="黑体" pitchFamily="49" charset="-122"/>
              </a:rPr>
              <a:t>喷漆室内各类可燃残留物应及时清理，放入带盖的金属桶内，妥善处理。</a:t>
            </a:r>
          </a:p>
          <a:p>
            <a:pPr indent="457200">
              <a:lnSpc>
                <a:spcPct val="150000"/>
              </a:lnSpc>
              <a:spcBef>
                <a:spcPts val="600"/>
              </a:spcBef>
            </a:pPr>
            <a:r>
              <a:rPr lang="en-US" altLang="zh-CN" b="0">
                <a:latin typeface="黑体" pitchFamily="49" charset="-122"/>
                <a:ea typeface="黑体" pitchFamily="49" charset="-122"/>
              </a:rPr>
              <a:t>4.1.15  </a:t>
            </a:r>
            <a:r>
              <a:rPr lang="zh-CN" altLang="en-US" b="0">
                <a:latin typeface="黑体" pitchFamily="49" charset="-122"/>
                <a:ea typeface="黑体" pitchFamily="49" charset="-122"/>
              </a:rPr>
              <a:t>调漆（含有机溶剂）间应独立，封闭设置，与火灾、爆炸危险区（</a:t>
            </a:r>
            <a:r>
              <a:rPr lang="en-US" altLang="zh-CN" b="0">
                <a:latin typeface="黑体" pitchFamily="49" charset="-122"/>
                <a:ea typeface="黑体" pitchFamily="49" charset="-122"/>
              </a:rPr>
              <a:t>1</a:t>
            </a:r>
            <a:r>
              <a:rPr lang="zh-CN" altLang="en-US" b="0">
                <a:latin typeface="黑体" pitchFamily="49" charset="-122"/>
                <a:ea typeface="黑体" pitchFamily="49" charset="-122"/>
              </a:rPr>
              <a:t>区）的安全距离应大于</a:t>
            </a:r>
            <a:r>
              <a:rPr lang="en-US" altLang="zh-CN" b="0">
                <a:latin typeface="黑体" pitchFamily="49" charset="-122"/>
                <a:ea typeface="黑体" pitchFamily="49" charset="-122"/>
              </a:rPr>
              <a:t>6m</a:t>
            </a:r>
            <a:r>
              <a:rPr lang="zh-CN" altLang="en-US" b="0">
                <a:latin typeface="黑体" pitchFamily="49" charset="-122"/>
                <a:ea typeface="黑体" pitchFamily="49" charset="-122"/>
              </a:rPr>
              <a:t>。</a:t>
            </a:r>
          </a:p>
          <a:p>
            <a:pPr indent="457200">
              <a:lnSpc>
                <a:spcPct val="150000"/>
              </a:lnSpc>
              <a:spcBef>
                <a:spcPts val="600"/>
              </a:spcBef>
            </a:pPr>
            <a:r>
              <a:rPr lang="en-US" altLang="zh-CN" b="0">
                <a:latin typeface="黑体" pitchFamily="49" charset="-122"/>
                <a:ea typeface="黑体" pitchFamily="49" charset="-122"/>
              </a:rPr>
              <a:t>4.1.16  </a:t>
            </a:r>
            <a:r>
              <a:rPr lang="zh-CN" altLang="en-US" b="0">
                <a:latin typeface="黑体" pitchFamily="49" charset="-122"/>
                <a:ea typeface="黑体" pitchFamily="49" charset="-122"/>
              </a:rPr>
              <a:t>调漆室应为不燃烧、不发火的地面；室内通风换气次数</a:t>
            </a:r>
            <a:r>
              <a:rPr lang="en-US" altLang="zh-CN" b="0">
                <a:latin typeface="黑体" pitchFamily="49" charset="-122"/>
                <a:ea typeface="黑体" pitchFamily="49" charset="-122"/>
              </a:rPr>
              <a:t>15</a:t>
            </a:r>
            <a:r>
              <a:rPr lang="zh-CN" altLang="en-US" b="0">
                <a:latin typeface="黑体" pitchFamily="49" charset="-122"/>
                <a:ea typeface="黑体" pitchFamily="49" charset="-122"/>
              </a:rPr>
              <a:t>次／</a:t>
            </a:r>
            <a:r>
              <a:rPr lang="en-US" altLang="zh-CN" b="0">
                <a:latin typeface="黑体" pitchFamily="49" charset="-122"/>
                <a:ea typeface="黑体" pitchFamily="49" charset="-122"/>
              </a:rPr>
              <a:t>h</a:t>
            </a:r>
            <a:r>
              <a:rPr lang="zh-CN" altLang="en-US" b="0">
                <a:latin typeface="黑体" pitchFamily="49" charset="-122"/>
                <a:ea typeface="黑体" pitchFamily="49" charset="-122"/>
              </a:rPr>
              <a:t>～</a:t>
            </a:r>
            <a:r>
              <a:rPr lang="en-US" altLang="zh-CN" b="0">
                <a:latin typeface="黑体" pitchFamily="49" charset="-122"/>
                <a:ea typeface="黑体" pitchFamily="49" charset="-122"/>
              </a:rPr>
              <a:t>25</a:t>
            </a:r>
            <a:r>
              <a:rPr lang="zh-CN" altLang="en-US" b="0">
                <a:latin typeface="黑体" pitchFamily="49" charset="-122"/>
                <a:ea typeface="黑体" pitchFamily="49" charset="-122"/>
              </a:rPr>
              <a:t>次</a:t>
            </a:r>
            <a:r>
              <a:rPr lang="en-US" altLang="zh-CN" b="0">
                <a:latin typeface="黑体" pitchFamily="49" charset="-122"/>
                <a:ea typeface="黑体" pitchFamily="49" charset="-122"/>
              </a:rPr>
              <a:t>/h</a:t>
            </a:r>
            <a:r>
              <a:rPr lang="zh-CN" altLang="en-US" b="0">
                <a:latin typeface="黑体" pitchFamily="49" charset="-122"/>
                <a:ea typeface="黑体" pitchFamily="49" charset="-122"/>
              </a:rPr>
              <a:t>。</a:t>
            </a:r>
          </a:p>
          <a:p>
            <a:pPr indent="457200">
              <a:lnSpc>
                <a:spcPct val="150000"/>
              </a:lnSpc>
              <a:spcBef>
                <a:spcPts val="600"/>
              </a:spcBef>
            </a:pPr>
            <a:r>
              <a:rPr lang="en-US" altLang="zh-CN" b="0">
                <a:latin typeface="黑体" pitchFamily="49" charset="-122"/>
                <a:ea typeface="黑体" pitchFamily="49" charset="-122"/>
              </a:rPr>
              <a:t>4.1.17 </a:t>
            </a:r>
            <a:r>
              <a:rPr lang="zh-CN" altLang="en-US" b="0">
                <a:latin typeface="黑体" pitchFamily="49" charset="-122"/>
                <a:ea typeface="黑体" pitchFamily="49" charset="-122"/>
              </a:rPr>
              <a:t>照明及各类电气设备应为防爆型；必须符合整体防爆的要求，即电机、电器、照明、线路、开关、接头等必须符合防爆安全要求，严禁乱接临时电线。</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矩形 3"/>
          <p:cNvSpPr>
            <a:spLocks noChangeArrowheads="1"/>
          </p:cNvSpPr>
          <p:nvPr/>
        </p:nvSpPr>
        <p:spPr bwMode="auto">
          <a:xfrm>
            <a:off x="1473200" y="1709738"/>
            <a:ext cx="7099300" cy="4140200"/>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a:latin typeface="黑体" pitchFamily="49" charset="-122"/>
                <a:ea typeface="黑体" pitchFamily="49" charset="-122"/>
              </a:rPr>
              <a:t>4.1.18  </a:t>
            </a:r>
            <a:r>
              <a:rPr lang="zh-CN" altLang="en-US" b="0">
                <a:latin typeface="黑体" pitchFamily="49" charset="-122"/>
                <a:ea typeface="黑体" pitchFamily="49" charset="-122"/>
              </a:rPr>
              <a:t>调漆室应正确安装和使用可燃气体浓度报警装置及配置消防器材。</a:t>
            </a:r>
          </a:p>
          <a:p>
            <a:pPr indent="457200">
              <a:lnSpc>
                <a:spcPct val="150000"/>
              </a:lnSpc>
              <a:spcBef>
                <a:spcPts val="600"/>
              </a:spcBef>
            </a:pPr>
            <a:r>
              <a:rPr lang="en-US" altLang="zh-CN" b="0">
                <a:latin typeface="黑体" pitchFamily="49" charset="-122"/>
                <a:ea typeface="黑体" pitchFamily="49" charset="-122"/>
              </a:rPr>
              <a:t>4.1.19  </a:t>
            </a:r>
            <a:r>
              <a:rPr lang="zh-CN" altLang="en-US" b="0">
                <a:latin typeface="黑体" pitchFamily="49" charset="-122"/>
                <a:ea typeface="黑体" pitchFamily="49" charset="-122"/>
              </a:rPr>
              <a:t>使用溶剂型涂料量较少时</a:t>
            </a:r>
            <a:r>
              <a:rPr lang="en-US" altLang="zh-CN" b="0">
                <a:latin typeface="黑体" pitchFamily="49" charset="-122"/>
                <a:ea typeface="黑体" pitchFamily="49" charset="-122"/>
              </a:rPr>
              <a:t>(</a:t>
            </a:r>
            <a:r>
              <a:rPr lang="zh-CN" altLang="en-US" b="0">
                <a:latin typeface="黑体" pitchFamily="49" charset="-122"/>
                <a:ea typeface="黑体" pitchFamily="49" charset="-122"/>
              </a:rPr>
              <a:t>一般少于</a:t>
            </a:r>
            <a:r>
              <a:rPr lang="en-US" altLang="zh-CN" b="0">
                <a:latin typeface="黑体" pitchFamily="49" charset="-122"/>
                <a:ea typeface="黑体" pitchFamily="49" charset="-122"/>
              </a:rPr>
              <a:t>2O kg)</a:t>
            </a:r>
            <a:r>
              <a:rPr lang="zh-CN" altLang="en-US" b="0">
                <a:latin typeface="黑体" pitchFamily="49" charset="-122"/>
                <a:ea typeface="黑体" pitchFamily="49" charset="-122"/>
              </a:rPr>
              <a:t>，允许在涂漆区现场配制，但调配人员应严格遵守安全操作规程。</a:t>
            </a:r>
          </a:p>
          <a:p>
            <a:pPr indent="457200">
              <a:lnSpc>
                <a:spcPct val="150000"/>
              </a:lnSpc>
              <a:spcBef>
                <a:spcPts val="600"/>
              </a:spcBef>
            </a:pPr>
            <a:r>
              <a:rPr lang="en-US" altLang="zh-CN" b="0">
                <a:latin typeface="黑体" pitchFamily="49" charset="-122"/>
                <a:ea typeface="黑体" pitchFamily="49" charset="-122"/>
              </a:rPr>
              <a:t>4.1.20  </a:t>
            </a:r>
            <a:r>
              <a:rPr lang="zh-CN" altLang="en-US" b="0">
                <a:latin typeface="黑体" pitchFamily="49" charset="-122"/>
                <a:ea typeface="黑体" pitchFamily="49" charset="-122"/>
              </a:rPr>
              <a:t>在使用小型便携式容器灌装易燃绝缘性液体时，宜用金属或导静电容器，避免采用静电非导体容器。对金属容器及金属漏斗应跨接并接地。</a:t>
            </a:r>
          </a:p>
          <a:p>
            <a:pPr indent="457200">
              <a:lnSpc>
                <a:spcPct val="150000"/>
              </a:lnSpc>
              <a:spcBef>
                <a:spcPts val="600"/>
              </a:spcBef>
            </a:pPr>
            <a:r>
              <a:rPr lang="en-US" altLang="zh-CN" b="0">
                <a:latin typeface="黑体" pitchFamily="49" charset="-122"/>
                <a:ea typeface="黑体" pitchFamily="49" charset="-122"/>
              </a:rPr>
              <a:t>4.1.21  </a:t>
            </a:r>
            <a:r>
              <a:rPr lang="zh-CN" altLang="en-US" b="0">
                <a:latin typeface="黑体" pitchFamily="49" charset="-122"/>
                <a:ea typeface="黑体" pitchFamily="49" charset="-122"/>
              </a:rPr>
              <a:t>各项操作不得使用能产生火花的工具。</a:t>
            </a:r>
          </a:p>
          <a:p>
            <a:pPr indent="457200">
              <a:lnSpc>
                <a:spcPct val="150000"/>
              </a:lnSpc>
              <a:spcBef>
                <a:spcPts val="600"/>
              </a:spcBef>
            </a:pPr>
            <a:r>
              <a:rPr lang="en-US" altLang="zh-CN" b="0">
                <a:latin typeface="黑体" pitchFamily="49" charset="-122"/>
                <a:ea typeface="黑体" pitchFamily="49" charset="-122"/>
              </a:rPr>
              <a:t>4.1.22  </a:t>
            </a:r>
            <a:r>
              <a:rPr lang="zh-CN" altLang="en-US" b="0">
                <a:latin typeface="黑体" pitchFamily="49" charset="-122"/>
                <a:ea typeface="黑体" pitchFamily="49" charset="-122"/>
              </a:rPr>
              <a:t>甲、乙、丙类液体仓库应设置防止液体流散的设施。</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矩形 3"/>
          <p:cNvSpPr>
            <a:spLocks noChangeArrowheads="1"/>
          </p:cNvSpPr>
          <p:nvPr/>
        </p:nvSpPr>
        <p:spPr bwMode="auto">
          <a:xfrm>
            <a:off x="1473200" y="1495425"/>
            <a:ext cx="7099300" cy="4632325"/>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a:latin typeface="黑体" pitchFamily="49" charset="-122"/>
                <a:ea typeface="黑体" pitchFamily="49" charset="-122"/>
              </a:rPr>
              <a:t>4.1.23  </a:t>
            </a:r>
            <a:r>
              <a:rPr lang="zh-CN" altLang="en-US" b="0">
                <a:latin typeface="黑体" pitchFamily="49" charset="-122"/>
                <a:ea typeface="黑体" pitchFamily="49" charset="-122"/>
              </a:rPr>
              <a:t>严禁使用非防爆灯具烘烤涂层。</a:t>
            </a:r>
          </a:p>
          <a:p>
            <a:pPr indent="457200">
              <a:lnSpc>
                <a:spcPct val="150000"/>
              </a:lnSpc>
              <a:spcBef>
                <a:spcPts val="600"/>
              </a:spcBef>
            </a:pPr>
            <a:r>
              <a:rPr lang="en-US" altLang="zh-CN" b="0">
                <a:latin typeface="黑体" pitchFamily="49" charset="-122"/>
                <a:ea typeface="黑体" pitchFamily="49" charset="-122"/>
              </a:rPr>
              <a:t>4.1.24  </a:t>
            </a:r>
            <a:r>
              <a:rPr lang="zh-CN" altLang="en-US" b="0">
                <a:latin typeface="黑体" pitchFamily="49" charset="-122"/>
                <a:ea typeface="黑体" pitchFamily="49" charset="-122"/>
              </a:rPr>
              <a:t>涂覆作业及涂层干燥固化期间，禁止可能产生明火的作业。</a:t>
            </a:r>
          </a:p>
          <a:p>
            <a:pPr indent="457200">
              <a:lnSpc>
                <a:spcPct val="150000"/>
              </a:lnSpc>
              <a:spcBef>
                <a:spcPts val="600"/>
              </a:spcBef>
            </a:pPr>
            <a:r>
              <a:rPr lang="en-US" altLang="zh-CN" b="0">
                <a:latin typeface="黑体" pitchFamily="49" charset="-122"/>
                <a:ea typeface="黑体" pitchFamily="49" charset="-122"/>
              </a:rPr>
              <a:t>4.1.25  </a:t>
            </a:r>
            <a:r>
              <a:rPr lang="zh-CN" altLang="en-US" b="0">
                <a:latin typeface="黑体" pitchFamily="49" charset="-122"/>
                <a:ea typeface="黑体" pitchFamily="49" charset="-122"/>
              </a:rPr>
              <a:t>涂覆作业及涂层干燥固化期间，应全面通风换气。</a:t>
            </a:r>
          </a:p>
          <a:p>
            <a:pPr indent="457200">
              <a:lnSpc>
                <a:spcPct val="150000"/>
              </a:lnSpc>
              <a:spcBef>
                <a:spcPts val="600"/>
              </a:spcBef>
            </a:pPr>
            <a:r>
              <a:rPr lang="en-US" altLang="zh-CN" b="0">
                <a:latin typeface="黑体" pitchFamily="49" charset="-122"/>
                <a:ea typeface="黑体" pitchFamily="49" charset="-122"/>
              </a:rPr>
              <a:t>4.1.26  </a:t>
            </a:r>
            <a:r>
              <a:rPr lang="zh-CN" altLang="en-US" b="0">
                <a:latin typeface="黑体" pitchFamily="49" charset="-122"/>
                <a:ea typeface="黑体" pitchFamily="49" charset="-122"/>
              </a:rPr>
              <a:t>海绵弹簧包喷胶作业和海绵弹簧包存放安全应有消除静电措施。</a:t>
            </a:r>
          </a:p>
          <a:p>
            <a:pPr indent="457200">
              <a:lnSpc>
                <a:spcPct val="150000"/>
              </a:lnSpc>
              <a:spcBef>
                <a:spcPts val="600"/>
              </a:spcBef>
            </a:pPr>
            <a:r>
              <a:rPr lang="en-US" altLang="zh-CN" b="0">
                <a:latin typeface="黑体" pitchFamily="49" charset="-122"/>
                <a:ea typeface="黑体" pitchFamily="49" charset="-122"/>
              </a:rPr>
              <a:t>4.1.27  </a:t>
            </a:r>
            <a:r>
              <a:rPr lang="zh-CN" altLang="en-US" b="0">
                <a:latin typeface="黑体" pitchFamily="49" charset="-122"/>
                <a:ea typeface="黑体" pitchFamily="49" charset="-122"/>
              </a:rPr>
              <a:t>喷漆房、调漆房、晾干房应张贴安全警示、张贴危化品安全告知、张贴安全操作规程。</a:t>
            </a:r>
          </a:p>
          <a:p>
            <a:pPr indent="457200">
              <a:lnSpc>
                <a:spcPct val="150000"/>
              </a:lnSpc>
              <a:spcBef>
                <a:spcPts val="600"/>
              </a:spcBef>
            </a:pPr>
            <a:r>
              <a:rPr lang="en-US" altLang="zh-CN" b="0">
                <a:latin typeface="黑体" pitchFamily="49" charset="-122"/>
                <a:ea typeface="黑体" pitchFamily="49" charset="-122"/>
              </a:rPr>
              <a:t>4.1.28  </a:t>
            </a:r>
            <a:r>
              <a:rPr lang="zh-CN" altLang="en-US" b="0">
                <a:latin typeface="黑体" pitchFamily="49" charset="-122"/>
                <a:ea typeface="黑体" pitchFamily="49" charset="-122"/>
              </a:rPr>
              <a:t>员工从事喷、调漆、喷胶、丝印作业，应按安全操作规程的规定，佩戴防毒面具。</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98625" y="1912938"/>
            <a:ext cx="6478588" cy="4321175"/>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
        <p:nvSpPr>
          <p:cNvPr id="54276" name="矩形 9"/>
          <p:cNvSpPr>
            <a:spLocks noChangeArrowheads="1"/>
          </p:cNvSpPr>
          <p:nvPr/>
        </p:nvSpPr>
        <p:spPr bwMode="auto">
          <a:xfrm>
            <a:off x="1644650" y="1177925"/>
            <a:ext cx="7099300" cy="554038"/>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4.2</a:t>
            </a:r>
            <a:r>
              <a:rPr lang="zh-CN" altLang="en-US" sz="2000" b="0">
                <a:latin typeface="华文琥珀" pitchFamily="2" charset="-122"/>
                <a:ea typeface="华文琥珀" pitchFamily="2" charset="-122"/>
              </a:rPr>
              <a:t>  喷涂与危险化学品安全管理要求图片分析</a:t>
            </a:r>
          </a:p>
        </p:txBody>
      </p:sp>
      <p:sp>
        <p:nvSpPr>
          <p:cNvPr id="5" name="圆角矩形标注 4"/>
          <p:cNvSpPr>
            <a:spLocks noChangeArrowheads="1"/>
          </p:cNvSpPr>
          <p:nvPr/>
        </p:nvSpPr>
        <p:spPr bwMode="auto">
          <a:xfrm>
            <a:off x="4619625" y="2022475"/>
            <a:ext cx="1636713" cy="787400"/>
          </a:xfrm>
          <a:prstGeom prst="wedgeRoundRectCallout">
            <a:avLst>
              <a:gd name="adj1" fmla="val -22236"/>
              <a:gd name="adj2" fmla="val 76694"/>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安全标志</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87513" y="1733550"/>
            <a:ext cx="6478587"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
        <p:nvSpPr>
          <p:cNvPr id="55300" name="椭圆 4"/>
          <p:cNvSpPr>
            <a:spLocks noChangeArrowheads="1"/>
          </p:cNvSpPr>
          <p:nvPr/>
        </p:nvSpPr>
        <p:spPr bwMode="auto">
          <a:xfrm>
            <a:off x="2263775" y="2178050"/>
            <a:ext cx="900113" cy="9017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55301" name="椭圆 5"/>
          <p:cNvSpPr>
            <a:spLocks noChangeArrowheads="1"/>
          </p:cNvSpPr>
          <p:nvPr/>
        </p:nvSpPr>
        <p:spPr bwMode="auto">
          <a:xfrm>
            <a:off x="3860800" y="3482975"/>
            <a:ext cx="474663" cy="474663"/>
          </a:xfrm>
          <a:prstGeom prst="ellipse">
            <a:avLst/>
          </a:prstGeom>
          <a:noFill/>
          <a:ln w="50800" algn="ctr">
            <a:solidFill>
              <a:srgbClr val="FF0000"/>
            </a:solidFill>
            <a:round/>
            <a:headEnd/>
            <a:tailEnd/>
          </a:ln>
        </p:spPr>
        <p:txBody>
          <a:bodyPr wrap="none" anchor="ctr"/>
          <a:lstStyle/>
          <a:p>
            <a:pPr algn="ctr"/>
            <a:endParaRPr lang="zh-CN" altLang="en-US"/>
          </a:p>
        </p:txBody>
      </p:sp>
      <p:sp>
        <p:nvSpPr>
          <p:cNvPr id="55302" name="椭圆 7"/>
          <p:cNvSpPr>
            <a:spLocks noChangeArrowheads="1"/>
          </p:cNvSpPr>
          <p:nvPr/>
        </p:nvSpPr>
        <p:spPr bwMode="auto">
          <a:xfrm>
            <a:off x="4271963" y="3059113"/>
            <a:ext cx="1069975" cy="485775"/>
          </a:xfrm>
          <a:prstGeom prst="ellipse">
            <a:avLst/>
          </a:prstGeom>
          <a:noFill/>
          <a:ln w="50800" algn="ctr">
            <a:solidFill>
              <a:srgbClr val="FF0000"/>
            </a:solidFill>
            <a:round/>
            <a:headEnd/>
            <a:tailEnd/>
          </a:ln>
        </p:spPr>
        <p:txBody>
          <a:bodyPr wrap="none" anchor="ctr"/>
          <a:lstStyle/>
          <a:p>
            <a:pPr algn="ctr"/>
            <a:endParaRPr lang="zh-CN" altLang="en-US"/>
          </a:p>
        </p:txBody>
      </p:sp>
      <p:sp>
        <p:nvSpPr>
          <p:cNvPr id="55303" name="椭圆 8"/>
          <p:cNvSpPr>
            <a:spLocks noChangeArrowheads="1"/>
          </p:cNvSpPr>
          <p:nvPr/>
        </p:nvSpPr>
        <p:spPr bwMode="auto">
          <a:xfrm>
            <a:off x="6999288" y="2692400"/>
            <a:ext cx="1150937" cy="954088"/>
          </a:xfrm>
          <a:prstGeom prst="ellipse">
            <a:avLst/>
          </a:prstGeom>
          <a:noFill/>
          <a:ln w="50800" algn="ctr">
            <a:solidFill>
              <a:srgbClr val="FF0000"/>
            </a:solidFill>
            <a:round/>
            <a:headEnd/>
            <a:tailEnd/>
          </a:ln>
        </p:spPr>
        <p:txBody>
          <a:bodyPr wrap="none" anchor="ctr"/>
          <a:lstStyle/>
          <a:p>
            <a:pPr algn="ctr"/>
            <a:endParaRPr lang="zh-CN" altLang="en-US"/>
          </a:p>
        </p:txBody>
      </p:sp>
      <p:sp>
        <p:nvSpPr>
          <p:cNvPr id="11" name="圆角矩形标注 10"/>
          <p:cNvSpPr>
            <a:spLocks noChangeArrowheads="1"/>
          </p:cNvSpPr>
          <p:nvPr/>
        </p:nvSpPr>
        <p:spPr bwMode="auto">
          <a:xfrm>
            <a:off x="3240088" y="4418013"/>
            <a:ext cx="1795462" cy="785812"/>
          </a:xfrm>
          <a:prstGeom prst="wedgeRoundRectCallout">
            <a:avLst>
              <a:gd name="adj1" fmla="val -5231"/>
              <a:gd name="adj2" fmla="val -101324"/>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防爆型通风设施</a:t>
            </a:r>
          </a:p>
        </p:txBody>
      </p:sp>
      <p:sp>
        <p:nvSpPr>
          <p:cNvPr id="12" name="圆角矩形标注 11"/>
          <p:cNvSpPr>
            <a:spLocks noChangeArrowheads="1"/>
          </p:cNvSpPr>
          <p:nvPr/>
        </p:nvSpPr>
        <p:spPr bwMode="auto">
          <a:xfrm>
            <a:off x="1766888" y="3463925"/>
            <a:ext cx="1795462" cy="785813"/>
          </a:xfrm>
          <a:prstGeom prst="wedgeRoundRectCallout">
            <a:avLst>
              <a:gd name="adj1" fmla="val -5231"/>
              <a:gd name="adj2" fmla="val -101324"/>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悬挂式自动</a:t>
            </a:r>
            <a:endParaRPr lang="en-US" altLang="zh-CN">
              <a:solidFill>
                <a:srgbClr val="002060"/>
              </a:solidFill>
              <a:latin typeface="黑体" pitchFamily="49" charset="-122"/>
              <a:ea typeface="黑体" pitchFamily="49" charset="-122"/>
            </a:endParaRPr>
          </a:p>
          <a:p>
            <a:pPr algn="ctr"/>
            <a:r>
              <a:rPr lang="zh-CN" altLang="en-US">
                <a:solidFill>
                  <a:srgbClr val="002060"/>
                </a:solidFill>
                <a:latin typeface="黑体" pitchFamily="49" charset="-122"/>
                <a:ea typeface="黑体" pitchFamily="49" charset="-122"/>
              </a:rPr>
              <a:t>灭火装置</a:t>
            </a:r>
          </a:p>
        </p:txBody>
      </p:sp>
      <p:sp>
        <p:nvSpPr>
          <p:cNvPr id="13" name="圆角矩形标注 12"/>
          <p:cNvSpPr>
            <a:spLocks noChangeArrowheads="1"/>
          </p:cNvSpPr>
          <p:nvPr/>
        </p:nvSpPr>
        <p:spPr bwMode="auto">
          <a:xfrm>
            <a:off x="4086225" y="2035175"/>
            <a:ext cx="1636713" cy="787400"/>
          </a:xfrm>
          <a:prstGeom prst="wedgeRoundRectCallout">
            <a:avLst>
              <a:gd name="adj1" fmla="val -22236"/>
              <a:gd name="adj2" fmla="val 76694"/>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防爆型灯具</a:t>
            </a:r>
          </a:p>
        </p:txBody>
      </p:sp>
      <p:sp>
        <p:nvSpPr>
          <p:cNvPr id="14" name="圆角矩形标注 13"/>
          <p:cNvSpPr>
            <a:spLocks noChangeArrowheads="1"/>
          </p:cNvSpPr>
          <p:nvPr/>
        </p:nvSpPr>
        <p:spPr bwMode="auto">
          <a:xfrm>
            <a:off x="5695950" y="3881438"/>
            <a:ext cx="1992313" cy="814387"/>
          </a:xfrm>
          <a:prstGeom prst="wedgeRoundRectCallout">
            <a:avLst>
              <a:gd name="adj1" fmla="val 34375"/>
              <a:gd name="adj2" fmla="val -78949"/>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相关管理制度</a:t>
            </a:r>
            <a:endParaRPr lang="en-US" altLang="zh-CN">
              <a:solidFill>
                <a:srgbClr val="002060"/>
              </a:solidFill>
              <a:latin typeface="黑体" pitchFamily="49" charset="-122"/>
              <a:ea typeface="黑体" pitchFamily="49" charset="-122"/>
            </a:endParaRPr>
          </a:p>
          <a:p>
            <a:pPr algn="ctr"/>
            <a:r>
              <a:rPr lang="zh-CN" altLang="en-US">
                <a:solidFill>
                  <a:srgbClr val="002060"/>
                </a:solidFill>
                <a:latin typeface="黑体" pitchFamily="49" charset="-122"/>
                <a:ea typeface="黑体" pitchFamily="49" charset="-122"/>
              </a:rPr>
              <a:t>及相关资料</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
                                        </p:tgtEl>
                                        <p:attrNameLst>
                                          <p:attrName>style.visibility</p:attrName>
                                        </p:attrNameLst>
                                      </p:cBhvr>
                                      <p:to>
                                        <p:strVal val="visible"/>
                                      </p:to>
                                    </p:set>
                                    <p:anim calcmode="discrete" valueType="clr">
                                      <p:cBhvr override="childStyle">
                                        <p:cTn id="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gtEl>
                                        <p:attrNameLst>
                                          <p:attrName>fillcolor</p:attrName>
                                        </p:attrNameLst>
                                      </p:cBhvr>
                                      <p:tavLst>
                                        <p:tav tm="0">
                                          <p:val>
                                            <p:clrVal>
                                              <a:schemeClr val="accent2"/>
                                            </p:clrVal>
                                          </p:val>
                                        </p:tav>
                                        <p:tav tm="50000">
                                          <p:val>
                                            <p:clrVal>
                                              <a:schemeClr val="hlink"/>
                                            </p:clrVal>
                                          </p:val>
                                        </p:tav>
                                      </p:tavLst>
                                    </p:anim>
                                    <p:set>
                                      <p:cBhvr>
                                        <p:cTn id="9" dur="80"/>
                                        <p:tgtEl>
                                          <p:spTgt spid="11"/>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2"/>
                                        </p:tgtEl>
                                        <p:attrNameLst>
                                          <p:attrName>style.visibility</p:attrName>
                                        </p:attrNameLst>
                                      </p:cBhvr>
                                      <p:to>
                                        <p:strVal val="visible"/>
                                      </p:to>
                                    </p:set>
                                    <p:anim calcmode="discrete" valueType="clr">
                                      <p:cBhvr override="childStyle">
                                        <p:cTn id="14" dur="80"/>
                                        <p:tgtEl>
                                          <p:spTgt spid="12"/>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2"/>
                                        </p:tgtEl>
                                        <p:attrNameLst>
                                          <p:attrName>fillcolor</p:attrName>
                                        </p:attrNameLst>
                                      </p:cBhvr>
                                      <p:tavLst>
                                        <p:tav tm="0">
                                          <p:val>
                                            <p:clrVal>
                                              <a:schemeClr val="accent2"/>
                                            </p:clrVal>
                                          </p:val>
                                        </p:tav>
                                        <p:tav tm="50000">
                                          <p:val>
                                            <p:clrVal>
                                              <a:schemeClr val="hlink"/>
                                            </p:clrVal>
                                          </p:val>
                                        </p:tav>
                                      </p:tavLst>
                                    </p:anim>
                                    <p:set>
                                      <p:cBhvr>
                                        <p:cTn id="16" dur="80"/>
                                        <p:tgtEl>
                                          <p:spTgt spid="12"/>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13"/>
                                        </p:tgtEl>
                                        <p:attrNameLst>
                                          <p:attrName>style.visibility</p:attrName>
                                        </p:attrNameLst>
                                      </p:cBhvr>
                                      <p:to>
                                        <p:strVal val="visible"/>
                                      </p:to>
                                    </p:set>
                                    <p:anim calcmode="discrete" valueType="clr">
                                      <p:cBhvr override="childStyle">
                                        <p:cTn id="21"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3"/>
                                        </p:tgtEl>
                                        <p:attrNameLst>
                                          <p:attrName>fillcolor</p:attrName>
                                        </p:attrNameLst>
                                      </p:cBhvr>
                                      <p:tavLst>
                                        <p:tav tm="0">
                                          <p:val>
                                            <p:clrVal>
                                              <a:schemeClr val="accent2"/>
                                            </p:clrVal>
                                          </p:val>
                                        </p:tav>
                                        <p:tav tm="50000">
                                          <p:val>
                                            <p:clrVal>
                                              <a:schemeClr val="hlink"/>
                                            </p:clrVal>
                                          </p:val>
                                        </p:tav>
                                      </p:tavLst>
                                    </p:anim>
                                    <p:set>
                                      <p:cBhvr>
                                        <p:cTn id="23" dur="80"/>
                                        <p:tgtEl>
                                          <p:spTgt spid="13"/>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14"/>
                                        </p:tgtEl>
                                        <p:attrNameLst>
                                          <p:attrName>style.visibility</p:attrName>
                                        </p:attrNameLst>
                                      </p:cBhvr>
                                      <p:to>
                                        <p:strVal val="visible"/>
                                      </p:to>
                                    </p:set>
                                    <p:anim calcmode="discrete" valueType="clr">
                                      <p:cBhvr override="childStyle">
                                        <p:cTn id="28" dur="80"/>
                                        <p:tgtEl>
                                          <p:spTgt spid="14"/>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14"/>
                                        </p:tgtEl>
                                        <p:attrNameLst>
                                          <p:attrName>fillcolor</p:attrName>
                                        </p:attrNameLst>
                                      </p:cBhvr>
                                      <p:tavLst>
                                        <p:tav tm="0">
                                          <p:val>
                                            <p:clrVal>
                                              <a:schemeClr val="accent2"/>
                                            </p:clrVal>
                                          </p:val>
                                        </p:tav>
                                        <p:tav tm="50000">
                                          <p:val>
                                            <p:clrVal>
                                              <a:schemeClr val="hlink"/>
                                            </p:clrVal>
                                          </p:val>
                                        </p:tav>
                                      </p:tavLst>
                                    </p:anim>
                                    <p:set>
                                      <p:cBhvr>
                                        <p:cTn id="30" dur="80"/>
                                        <p:tgtEl>
                                          <p:spTgt spid="1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87513" y="1733550"/>
            <a:ext cx="6478587"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
        <p:nvSpPr>
          <p:cNvPr id="56324" name="椭圆 4"/>
          <p:cNvSpPr>
            <a:spLocks noChangeArrowheads="1"/>
          </p:cNvSpPr>
          <p:nvPr/>
        </p:nvSpPr>
        <p:spPr bwMode="auto">
          <a:xfrm>
            <a:off x="3405188" y="2498725"/>
            <a:ext cx="2136775" cy="2073275"/>
          </a:xfrm>
          <a:prstGeom prst="ellipse">
            <a:avLst/>
          </a:prstGeom>
          <a:noFill/>
          <a:ln w="50800" algn="ctr">
            <a:solidFill>
              <a:srgbClr val="FF0000"/>
            </a:solidFill>
            <a:round/>
            <a:headEnd/>
            <a:tailEnd/>
          </a:ln>
        </p:spPr>
        <p:txBody>
          <a:bodyPr wrap="none" anchor="ctr"/>
          <a:lstStyle/>
          <a:p>
            <a:pPr algn="ctr"/>
            <a:endParaRPr lang="zh-CN" altLang="en-US"/>
          </a:p>
        </p:txBody>
      </p:sp>
      <p:sp>
        <p:nvSpPr>
          <p:cNvPr id="6" name="圆角矩形标注 5"/>
          <p:cNvSpPr>
            <a:spLocks noChangeArrowheads="1"/>
          </p:cNvSpPr>
          <p:nvPr/>
        </p:nvSpPr>
        <p:spPr bwMode="auto">
          <a:xfrm>
            <a:off x="5397500" y="4673600"/>
            <a:ext cx="1784350" cy="860425"/>
          </a:xfrm>
          <a:prstGeom prst="wedgeRoundRectCallout">
            <a:avLst>
              <a:gd name="adj1" fmla="val -54727"/>
              <a:gd name="adj2" fmla="val -101241"/>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dirty="0">
                <a:solidFill>
                  <a:srgbClr val="002060"/>
                </a:solidFill>
                <a:latin typeface="黑体" pitchFamily="49" charset="-122"/>
                <a:ea typeface="黑体" pitchFamily="49" charset="-122"/>
              </a:rPr>
              <a:t>典型可燃</a:t>
            </a:r>
            <a:endParaRPr lang="en-US" altLang="zh-CN" dirty="0">
              <a:solidFill>
                <a:srgbClr val="002060"/>
              </a:solidFill>
              <a:latin typeface="黑体" pitchFamily="49" charset="-122"/>
              <a:ea typeface="黑体" pitchFamily="49" charset="-122"/>
            </a:endParaRPr>
          </a:p>
          <a:p>
            <a:pPr algn="ctr"/>
            <a:r>
              <a:rPr lang="zh-CN" altLang="en-US" dirty="0">
                <a:solidFill>
                  <a:srgbClr val="002060"/>
                </a:solidFill>
                <a:latin typeface="黑体" pitchFamily="49" charset="-122"/>
                <a:ea typeface="黑体" pitchFamily="49" charset="-122"/>
              </a:rPr>
              <a:t>气体探测器</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87513" y="1733550"/>
            <a:ext cx="6478587"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
        <p:nvSpPr>
          <p:cNvPr id="57348" name="椭圆 4"/>
          <p:cNvSpPr>
            <a:spLocks noChangeArrowheads="1"/>
          </p:cNvSpPr>
          <p:nvPr/>
        </p:nvSpPr>
        <p:spPr bwMode="auto">
          <a:xfrm>
            <a:off x="3582988" y="2625725"/>
            <a:ext cx="2640012" cy="2428875"/>
          </a:xfrm>
          <a:prstGeom prst="ellipse">
            <a:avLst/>
          </a:prstGeom>
          <a:noFill/>
          <a:ln w="50800" algn="ctr">
            <a:solidFill>
              <a:srgbClr val="FF0000"/>
            </a:solidFill>
            <a:round/>
            <a:headEnd/>
            <a:tailEnd/>
          </a:ln>
        </p:spPr>
        <p:txBody>
          <a:bodyPr wrap="none" anchor="ctr"/>
          <a:lstStyle/>
          <a:p>
            <a:pPr algn="ctr"/>
            <a:endParaRPr lang="zh-CN" altLang="en-US"/>
          </a:p>
        </p:txBody>
      </p:sp>
      <p:sp>
        <p:nvSpPr>
          <p:cNvPr id="6" name="圆角矩形标注 5"/>
          <p:cNvSpPr>
            <a:spLocks noChangeArrowheads="1"/>
          </p:cNvSpPr>
          <p:nvPr/>
        </p:nvSpPr>
        <p:spPr bwMode="auto">
          <a:xfrm>
            <a:off x="1866900" y="4864100"/>
            <a:ext cx="1784350" cy="860425"/>
          </a:xfrm>
          <a:prstGeom prst="wedgeRoundRectCallout">
            <a:avLst>
              <a:gd name="adj1" fmla="val 68435"/>
              <a:gd name="adj2" fmla="val -5692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静电接地夹</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709738" y="1687513"/>
            <a:ext cx="6480175" cy="4319587"/>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5757863" y="2825750"/>
            <a:ext cx="2359025" cy="919163"/>
          </a:xfrm>
          <a:prstGeom prst="wedgeRoundRectCallout">
            <a:avLst>
              <a:gd name="adj1" fmla="val -54685"/>
              <a:gd name="adj2" fmla="val 127000"/>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输送线路无有效防护，</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有人员从中跨越</a:t>
            </a:r>
          </a:p>
        </p:txBody>
      </p:sp>
      <p:sp>
        <p:nvSpPr>
          <p:cNvPr id="58372" name="椭圆 5"/>
          <p:cNvSpPr>
            <a:spLocks noChangeArrowheads="1"/>
          </p:cNvSpPr>
          <p:nvPr/>
        </p:nvSpPr>
        <p:spPr bwMode="auto">
          <a:xfrm>
            <a:off x="4165600" y="4292600"/>
            <a:ext cx="1727200" cy="14859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58373" name="椭圆 7"/>
          <p:cNvSpPr>
            <a:spLocks noChangeArrowheads="1"/>
          </p:cNvSpPr>
          <p:nvPr/>
        </p:nvSpPr>
        <p:spPr bwMode="auto">
          <a:xfrm>
            <a:off x="4002088" y="2438400"/>
            <a:ext cx="1663700" cy="16637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9" name="圆角矩形标注 8"/>
          <p:cNvSpPr>
            <a:spLocks noChangeArrowheads="1"/>
          </p:cNvSpPr>
          <p:nvPr/>
        </p:nvSpPr>
        <p:spPr bwMode="auto">
          <a:xfrm>
            <a:off x="1800225" y="1733550"/>
            <a:ext cx="2319338" cy="917575"/>
          </a:xfrm>
          <a:prstGeom prst="wedgeRoundRectCallout">
            <a:avLst>
              <a:gd name="adj1" fmla="val 44472"/>
              <a:gd name="adj2" fmla="val 96537"/>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喷漆间墙非不</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燃烧体的实体墙</a:t>
            </a:r>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9"/>
                                        </p:tgtEl>
                                        <p:attrNameLst>
                                          <p:attrName>style.visibility</p:attrName>
                                        </p:attrNameLst>
                                      </p:cBhvr>
                                      <p:to>
                                        <p:strVal val="visible"/>
                                      </p:to>
                                    </p:set>
                                    <p:anim calcmode="discrete" valueType="clr">
                                      <p:cBhvr override="childStyle">
                                        <p:cTn id="14"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9"/>
                                        </p:tgtEl>
                                        <p:attrNameLst>
                                          <p:attrName>fillcolor</p:attrName>
                                        </p:attrNameLst>
                                      </p:cBhvr>
                                      <p:tavLst>
                                        <p:tav tm="0">
                                          <p:val>
                                            <p:clrVal>
                                              <a:schemeClr val="accent2"/>
                                            </p:clrVal>
                                          </p:val>
                                        </p:tav>
                                        <p:tav tm="50000">
                                          <p:val>
                                            <p:clrVal>
                                              <a:schemeClr val="hlink"/>
                                            </p:clrVal>
                                          </p:val>
                                        </p:tav>
                                      </p:tavLst>
                                    </p:anim>
                                    <p:set>
                                      <p:cBhvr>
                                        <p:cTn id="16"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709738" y="1693863"/>
            <a:ext cx="6480175" cy="4306887"/>
          </a:xfrm>
          <a:prstGeom prst="rect">
            <a:avLst/>
          </a:prstGeom>
          <a:ln w="25400">
            <a:solidFill>
              <a:schemeClr val="bg1"/>
            </a:solidFill>
          </a:ln>
          <a:effectLst>
            <a:outerShdw blurRad="63500" sx="102000" sy="102000" algn="ctr" rotWithShape="0">
              <a:prstClr val="black">
                <a:alpha val="40000"/>
              </a:prstClr>
            </a:outerShdw>
          </a:effectLst>
        </p:spPr>
      </p:pic>
      <p:sp>
        <p:nvSpPr>
          <p:cNvPr id="5" name="圆角矩形标注 4"/>
          <p:cNvSpPr>
            <a:spLocks noChangeArrowheads="1"/>
          </p:cNvSpPr>
          <p:nvPr/>
        </p:nvSpPr>
        <p:spPr bwMode="auto">
          <a:xfrm>
            <a:off x="5935663" y="2914650"/>
            <a:ext cx="1951037" cy="919163"/>
          </a:xfrm>
          <a:prstGeom prst="wedgeRoundRectCallout">
            <a:avLst>
              <a:gd name="adj1" fmla="val -3736"/>
              <a:gd name="adj2" fmla="val -9967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dirty="0">
                <a:solidFill>
                  <a:srgbClr val="C00000"/>
                </a:solidFill>
                <a:latin typeface="黑体" pitchFamily="49" charset="-122"/>
                <a:ea typeface="黑体" pitchFamily="49" charset="-122"/>
              </a:rPr>
              <a:t>未使用不燃烧</a:t>
            </a:r>
            <a:endParaRPr lang="en-US" altLang="zh-CN" dirty="0">
              <a:solidFill>
                <a:srgbClr val="C00000"/>
              </a:solidFill>
              <a:latin typeface="黑体" pitchFamily="49" charset="-122"/>
              <a:ea typeface="黑体" pitchFamily="49" charset="-122"/>
            </a:endParaRPr>
          </a:p>
          <a:p>
            <a:pPr algn="ctr"/>
            <a:r>
              <a:rPr lang="zh-CN" altLang="en-US" dirty="0">
                <a:solidFill>
                  <a:srgbClr val="C00000"/>
                </a:solidFill>
                <a:latin typeface="黑体" pitchFamily="49" charset="-122"/>
                <a:ea typeface="黑体" pitchFamily="49" charset="-122"/>
              </a:rPr>
              <a:t>材料的门有效隔离</a:t>
            </a:r>
          </a:p>
        </p:txBody>
      </p:sp>
      <p:sp>
        <p:nvSpPr>
          <p:cNvPr id="59396" name="椭圆 7"/>
          <p:cNvSpPr>
            <a:spLocks noChangeArrowheads="1"/>
          </p:cNvSpPr>
          <p:nvPr/>
        </p:nvSpPr>
        <p:spPr bwMode="auto">
          <a:xfrm>
            <a:off x="1970088" y="2552700"/>
            <a:ext cx="1090612" cy="1028700"/>
          </a:xfrm>
          <a:prstGeom prst="ellipse">
            <a:avLst/>
          </a:prstGeom>
          <a:noFill/>
          <a:ln w="50800" algn="ctr">
            <a:solidFill>
              <a:srgbClr val="FF0000"/>
            </a:solidFill>
            <a:round/>
            <a:headEnd/>
            <a:tailEnd/>
          </a:ln>
        </p:spPr>
        <p:txBody>
          <a:bodyPr wrap="none" anchor="ctr"/>
          <a:lstStyle/>
          <a:p>
            <a:pPr algn="ctr"/>
            <a:endParaRPr lang="zh-CN" altLang="en-US"/>
          </a:p>
        </p:txBody>
      </p:sp>
      <p:sp>
        <p:nvSpPr>
          <p:cNvPr id="9" name="圆角矩形标注 8"/>
          <p:cNvSpPr>
            <a:spLocks noChangeArrowheads="1"/>
          </p:cNvSpPr>
          <p:nvPr/>
        </p:nvSpPr>
        <p:spPr bwMode="auto">
          <a:xfrm>
            <a:off x="3629025" y="2711450"/>
            <a:ext cx="1997075" cy="917575"/>
          </a:xfrm>
          <a:prstGeom prst="wedgeRoundRectCallout">
            <a:avLst>
              <a:gd name="adj1" fmla="val -74356"/>
              <a:gd name="adj2" fmla="val -11273"/>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防毒面具未配戴好</a:t>
            </a:r>
          </a:p>
        </p:txBody>
      </p:sp>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4</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喷涂与危险化学品安全管理</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9"/>
                                        </p:tgtEl>
                                        <p:attrNameLst>
                                          <p:attrName>style.visibility</p:attrName>
                                        </p:attrNameLst>
                                      </p:cBhvr>
                                      <p:to>
                                        <p:strVal val="visible"/>
                                      </p:to>
                                    </p:set>
                                    <p:anim calcmode="discrete" valueType="clr">
                                      <p:cBhvr override="childStyle">
                                        <p:cTn id="14"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9"/>
                                        </p:tgtEl>
                                        <p:attrNameLst>
                                          <p:attrName>fillcolor</p:attrName>
                                        </p:attrNameLst>
                                      </p:cBhvr>
                                      <p:tavLst>
                                        <p:tav tm="0">
                                          <p:val>
                                            <p:clrVal>
                                              <a:schemeClr val="accent2"/>
                                            </p:clrVal>
                                          </p:val>
                                        </p:tav>
                                        <p:tav tm="50000">
                                          <p:val>
                                            <p:clrVal>
                                              <a:schemeClr val="hlink"/>
                                            </p:clrVal>
                                          </p:val>
                                        </p:tav>
                                      </p:tavLst>
                                    </p:anim>
                                    <p:set>
                                      <p:cBhvr>
                                        <p:cTn id="16"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矩形 3"/>
          <p:cNvSpPr>
            <a:spLocks noChangeArrowheads="1"/>
          </p:cNvSpPr>
          <p:nvPr/>
        </p:nvSpPr>
        <p:spPr bwMode="auto">
          <a:xfrm>
            <a:off x="1439863" y="1238250"/>
            <a:ext cx="7099300" cy="5092700"/>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5.1  </a:t>
            </a:r>
            <a:r>
              <a:rPr lang="zh-CN" altLang="en-US" sz="2000" b="0">
                <a:latin typeface="华文琥珀" pitchFamily="2" charset="-122"/>
                <a:ea typeface="华文琥珀" pitchFamily="2" charset="-122"/>
              </a:rPr>
              <a:t>作业环境与职业卫生管理总体要求</a:t>
            </a:r>
          </a:p>
          <a:p>
            <a:pPr indent="457200">
              <a:lnSpc>
                <a:spcPct val="150000"/>
              </a:lnSpc>
              <a:spcBef>
                <a:spcPts val="600"/>
              </a:spcBef>
            </a:pPr>
            <a:r>
              <a:rPr lang="en-US" altLang="zh-CN" b="0">
                <a:latin typeface="黑体" pitchFamily="49" charset="-122"/>
                <a:ea typeface="黑体" pitchFamily="49" charset="-122"/>
              </a:rPr>
              <a:t>5.1.1  </a:t>
            </a:r>
            <a:r>
              <a:rPr lang="zh-CN" altLang="en-US" b="0">
                <a:latin typeface="黑体" pitchFamily="49" charset="-122"/>
                <a:ea typeface="黑体" pitchFamily="49" charset="-122"/>
              </a:rPr>
              <a:t>透光瓦有防坠落措施。</a:t>
            </a:r>
          </a:p>
          <a:p>
            <a:pPr indent="457200">
              <a:lnSpc>
                <a:spcPct val="150000"/>
              </a:lnSpc>
              <a:spcBef>
                <a:spcPts val="600"/>
              </a:spcBef>
            </a:pPr>
            <a:r>
              <a:rPr lang="en-US" altLang="zh-CN" b="0">
                <a:latin typeface="黑体" pitchFamily="49" charset="-122"/>
                <a:ea typeface="黑体" pitchFamily="49" charset="-122"/>
              </a:rPr>
              <a:t>5.1.2</a:t>
            </a:r>
            <a:r>
              <a:rPr lang="zh-CN" altLang="en-US" b="0">
                <a:latin typeface="黑体" pitchFamily="49" charset="-122"/>
                <a:ea typeface="黑体" pitchFamily="49" charset="-122"/>
              </a:rPr>
              <a:t>  生产经营场所和员工宿舍应当设有符合紧急疏散要求的出口，并确保标志明显和保持畅通。</a:t>
            </a:r>
          </a:p>
          <a:p>
            <a:pPr indent="457200">
              <a:lnSpc>
                <a:spcPct val="150000"/>
              </a:lnSpc>
              <a:spcBef>
                <a:spcPts val="600"/>
              </a:spcBef>
            </a:pPr>
            <a:r>
              <a:rPr lang="en-US" altLang="zh-CN" b="0">
                <a:latin typeface="黑体" pitchFamily="49" charset="-122"/>
                <a:ea typeface="黑体" pitchFamily="49" charset="-122"/>
              </a:rPr>
              <a:t>5.1.3</a:t>
            </a:r>
            <a:r>
              <a:rPr lang="zh-CN" altLang="en-US" b="0">
                <a:latin typeface="黑体" pitchFamily="49" charset="-122"/>
                <a:ea typeface="黑体" pitchFamily="49" charset="-122"/>
              </a:rPr>
              <a:t>  疏散楼梯通道上不得堆放杂物，配有应急照明灯，天面出口不得上锁。</a:t>
            </a:r>
          </a:p>
          <a:p>
            <a:pPr indent="457200">
              <a:lnSpc>
                <a:spcPct val="150000"/>
              </a:lnSpc>
              <a:spcBef>
                <a:spcPts val="600"/>
              </a:spcBef>
            </a:pPr>
            <a:r>
              <a:rPr lang="en-US" altLang="zh-CN" b="0">
                <a:latin typeface="黑体" pitchFamily="49" charset="-122"/>
                <a:ea typeface="黑体" pitchFamily="49" charset="-122"/>
              </a:rPr>
              <a:t>5.1.4</a:t>
            </a:r>
            <a:r>
              <a:rPr lang="zh-CN" altLang="en-US" b="0">
                <a:latin typeface="黑体" pitchFamily="49" charset="-122"/>
                <a:ea typeface="黑体" pitchFamily="49" charset="-122"/>
              </a:rPr>
              <a:t>  厂房与车间疏散用门应采用平开门，不应采用推拉门、卷帘门、吊门和转门等。</a:t>
            </a:r>
          </a:p>
          <a:p>
            <a:pPr indent="457200">
              <a:lnSpc>
                <a:spcPct val="150000"/>
              </a:lnSpc>
              <a:spcBef>
                <a:spcPts val="600"/>
              </a:spcBef>
            </a:pPr>
            <a:r>
              <a:rPr lang="en-US" altLang="zh-CN" b="0">
                <a:latin typeface="黑体" pitchFamily="49" charset="-122"/>
                <a:ea typeface="黑体" pitchFamily="49" charset="-122"/>
              </a:rPr>
              <a:t>5.1.5  </a:t>
            </a:r>
            <a:r>
              <a:rPr lang="zh-CN" altLang="en-US" b="0">
                <a:latin typeface="黑体" pitchFamily="49" charset="-122"/>
                <a:ea typeface="黑体" pitchFamily="49" charset="-122"/>
              </a:rPr>
              <a:t>有明火和高温的厂房、甲、乙、丙类厂房或甲、乙、丙类仓库内布置有不同类别火灾危险性的房间、通向疏散走道或楼梯的门应为乙级防火门。</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Tree>
  </p:cSld>
  <p:clrMapOvr>
    <a:masterClrMapping/>
  </p:clrMapOvr>
  <p:transition>
    <p:wipe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矩形 3"/>
          <p:cNvSpPr>
            <a:spLocks noChangeArrowheads="1"/>
          </p:cNvSpPr>
          <p:nvPr/>
        </p:nvSpPr>
        <p:spPr bwMode="auto">
          <a:xfrm>
            <a:off x="1439863" y="1439863"/>
            <a:ext cx="7099300" cy="4554537"/>
          </a:xfrm>
          <a:prstGeom prst="rect">
            <a:avLst/>
          </a:prstGeom>
          <a:noFill/>
          <a:ln w="9525">
            <a:noFill/>
            <a:miter lim="800000"/>
            <a:headEnd/>
            <a:tailEnd/>
          </a:ln>
        </p:spPr>
        <p:txBody>
          <a:bodyPr>
            <a:spAutoFit/>
          </a:bodyPr>
          <a:lstStyle/>
          <a:p>
            <a:pPr indent="457200">
              <a:lnSpc>
                <a:spcPct val="150000"/>
              </a:lnSpc>
              <a:spcBef>
                <a:spcPts val="600"/>
              </a:spcBef>
            </a:pPr>
            <a:r>
              <a:rPr lang="en-US" altLang="zh-CN" b="0">
                <a:latin typeface="黑体" pitchFamily="49" charset="-122"/>
                <a:ea typeface="黑体" pitchFamily="49" charset="-122"/>
              </a:rPr>
              <a:t>5.1.6  </a:t>
            </a:r>
            <a:r>
              <a:rPr lang="zh-CN" altLang="en-US" b="0">
                <a:latin typeface="黑体" pitchFamily="49" charset="-122"/>
                <a:ea typeface="黑体" pitchFamily="49" charset="-122"/>
              </a:rPr>
              <a:t>安全出口和疏散门的正上方应采用“安全出口”灯光指示标识及安装消防应急灯。</a:t>
            </a:r>
          </a:p>
          <a:p>
            <a:pPr indent="457200">
              <a:lnSpc>
                <a:spcPct val="150000"/>
              </a:lnSpc>
              <a:spcBef>
                <a:spcPts val="600"/>
              </a:spcBef>
            </a:pPr>
            <a:r>
              <a:rPr lang="en-US" altLang="zh-CN" b="0">
                <a:latin typeface="黑体" pitchFamily="49" charset="-122"/>
                <a:ea typeface="黑体" pitchFamily="49" charset="-122"/>
              </a:rPr>
              <a:t>5.1.7  </a:t>
            </a:r>
            <a:r>
              <a:rPr lang="zh-CN" altLang="en-US" b="0">
                <a:latin typeface="黑体" pitchFamily="49" charset="-122"/>
                <a:ea typeface="黑体" pitchFamily="49" charset="-122"/>
              </a:rPr>
              <a:t>消防设施、器材和工具应按规定配置，齐全有效。</a:t>
            </a:r>
          </a:p>
          <a:p>
            <a:pPr indent="457200">
              <a:lnSpc>
                <a:spcPct val="150000"/>
              </a:lnSpc>
              <a:spcBef>
                <a:spcPts val="600"/>
              </a:spcBef>
            </a:pPr>
            <a:r>
              <a:rPr lang="en-US" altLang="zh-CN" b="0">
                <a:latin typeface="黑体" pitchFamily="49" charset="-122"/>
                <a:ea typeface="黑体" pitchFamily="49" charset="-122"/>
              </a:rPr>
              <a:t>5.1.8  </a:t>
            </a:r>
            <a:r>
              <a:rPr lang="zh-CN" altLang="en-US" b="0">
                <a:latin typeface="黑体" pitchFamily="49" charset="-122"/>
                <a:ea typeface="黑体" pitchFamily="49" charset="-122"/>
              </a:rPr>
              <a:t>厂房内设置丙类仓库时，必须采用防火墙和耐火极限不低于</a:t>
            </a:r>
            <a:r>
              <a:rPr lang="en-US" altLang="zh-CN" b="0">
                <a:latin typeface="黑体" pitchFamily="49" charset="-122"/>
                <a:ea typeface="黑体" pitchFamily="49" charset="-122"/>
              </a:rPr>
              <a:t>1.50h</a:t>
            </a:r>
            <a:r>
              <a:rPr lang="zh-CN" altLang="en-US" b="0">
                <a:latin typeface="黑体" pitchFamily="49" charset="-122"/>
                <a:ea typeface="黑体" pitchFamily="49" charset="-122"/>
              </a:rPr>
              <a:t>的楼板与厂房隔开，设置丁、戊类仓库时，必须采用耐火极限不低于</a:t>
            </a:r>
            <a:r>
              <a:rPr lang="en-US" altLang="zh-CN" b="0">
                <a:latin typeface="黑体" pitchFamily="49" charset="-122"/>
                <a:ea typeface="黑体" pitchFamily="49" charset="-122"/>
              </a:rPr>
              <a:t>2.50h</a:t>
            </a:r>
            <a:r>
              <a:rPr lang="zh-CN" altLang="en-US" b="0">
                <a:latin typeface="黑体" pitchFamily="49" charset="-122"/>
                <a:ea typeface="黑体" pitchFamily="49" charset="-122"/>
              </a:rPr>
              <a:t>的不燃烧体隔墙和</a:t>
            </a:r>
            <a:r>
              <a:rPr lang="en-US" altLang="zh-CN" b="0">
                <a:latin typeface="黑体" pitchFamily="49" charset="-122"/>
                <a:ea typeface="黑体" pitchFamily="49" charset="-122"/>
              </a:rPr>
              <a:t>1.00h </a:t>
            </a:r>
            <a:r>
              <a:rPr lang="zh-CN" altLang="en-US" b="0">
                <a:latin typeface="黑体" pitchFamily="49" charset="-122"/>
                <a:ea typeface="黑体" pitchFamily="49" charset="-122"/>
              </a:rPr>
              <a:t>的楼板与厂房隔开。</a:t>
            </a:r>
          </a:p>
          <a:p>
            <a:pPr indent="457200">
              <a:lnSpc>
                <a:spcPct val="150000"/>
              </a:lnSpc>
              <a:spcBef>
                <a:spcPts val="600"/>
              </a:spcBef>
            </a:pPr>
            <a:r>
              <a:rPr lang="en-US" altLang="zh-CN" b="0">
                <a:latin typeface="黑体" pitchFamily="49" charset="-122"/>
                <a:ea typeface="黑体" pitchFamily="49" charset="-122"/>
              </a:rPr>
              <a:t>5.1.9  </a:t>
            </a:r>
            <a:r>
              <a:rPr lang="zh-CN" altLang="en-US" b="0">
                <a:latin typeface="黑体" pitchFamily="49" charset="-122"/>
                <a:ea typeface="黑体" pitchFamily="49" charset="-122"/>
              </a:rPr>
              <a:t>生产区域要有合格的安全疏散通道，原材料、成品、半成品和废料的堆放，应该不妨碍通行和装卸。</a:t>
            </a:r>
          </a:p>
          <a:p>
            <a:pPr indent="457200">
              <a:lnSpc>
                <a:spcPct val="150000"/>
              </a:lnSpc>
              <a:spcBef>
                <a:spcPts val="600"/>
              </a:spcBef>
            </a:pPr>
            <a:r>
              <a:rPr lang="en-US" altLang="zh-CN" b="0">
                <a:latin typeface="黑体" pitchFamily="49" charset="-122"/>
                <a:ea typeface="黑体" pitchFamily="49" charset="-122"/>
              </a:rPr>
              <a:t>5.1.10  </a:t>
            </a:r>
            <a:r>
              <a:rPr lang="zh-CN" altLang="en-US" b="0">
                <a:latin typeface="黑体" pitchFamily="49" charset="-122"/>
                <a:ea typeface="黑体" pitchFamily="49" charset="-122"/>
              </a:rPr>
              <a:t>生产区内应将有害作业与无害作业分开布置，且避免尘毒交叉污染。涂胶、晾漆等作业场所应隔离设置。</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矩形 3"/>
          <p:cNvSpPr>
            <a:spLocks noChangeArrowheads="1"/>
          </p:cNvSpPr>
          <p:nvPr/>
        </p:nvSpPr>
        <p:spPr bwMode="auto">
          <a:xfrm>
            <a:off x="1439863" y="1327150"/>
            <a:ext cx="7099300" cy="5029200"/>
          </a:xfrm>
          <a:prstGeom prst="rect">
            <a:avLst/>
          </a:prstGeom>
          <a:noFill/>
          <a:ln w="9525">
            <a:noFill/>
            <a:miter lim="800000"/>
            <a:headEnd/>
            <a:tailEnd/>
          </a:ln>
        </p:spPr>
        <p:txBody>
          <a:bodyPr>
            <a:spAutoFit/>
          </a:bodyPr>
          <a:lstStyle/>
          <a:p>
            <a:pPr indent="457200">
              <a:lnSpc>
                <a:spcPct val="130000"/>
              </a:lnSpc>
              <a:spcBef>
                <a:spcPts val="600"/>
              </a:spcBef>
            </a:pPr>
            <a:r>
              <a:rPr lang="en-US" altLang="zh-CN" b="0">
                <a:latin typeface="黑体" pitchFamily="49" charset="-122"/>
                <a:ea typeface="黑体" pitchFamily="49" charset="-122"/>
              </a:rPr>
              <a:t>5.1.11  </a:t>
            </a:r>
            <a:r>
              <a:rPr lang="zh-CN" altLang="en-US" b="0">
                <a:latin typeface="黑体" pitchFamily="49" charset="-122"/>
                <a:ea typeface="黑体" pitchFamily="49" charset="-122"/>
              </a:rPr>
              <a:t>使用和产生粉尘、毒物或酸碱等强腐蚀性物质的作业场所，应有冲洗地面、墙壁的设施。车间地面应平整、防滑、易于清扫。经常有积液的地面应做防水处理并设置坡向排水系统。</a:t>
            </a:r>
          </a:p>
          <a:p>
            <a:pPr indent="457200">
              <a:lnSpc>
                <a:spcPct val="130000"/>
              </a:lnSpc>
              <a:spcBef>
                <a:spcPts val="600"/>
              </a:spcBef>
            </a:pPr>
            <a:r>
              <a:rPr lang="en-US" altLang="zh-CN" b="0">
                <a:latin typeface="黑体" pitchFamily="49" charset="-122"/>
                <a:ea typeface="黑体" pitchFamily="49" charset="-122"/>
              </a:rPr>
              <a:t>5.1.12  </a:t>
            </a:r>
            <a:r>
              <a:rPr lang="zh-CN" altLang="en-US" b="0">
                <a:latin typeface="黑体" pitchFamily="49" charset="-122"/>
                <a:ea typeface="黑体" pitchFamily="49" charset="-122"/>
              </a:rPr>
              <a:t>车间生产中会产生大量粉尘的设备，应有单机吸尘或集中吸尘的设施，车间空气中的木屑（木粉尘）浓度不得高于</a:t>
            </a:r>
            <a:r>
              <a:rPr lang="en-US" altLang="zh-CN" b="0">
                <a:latin typeface="黑体" pitchFamily="49" charset="-122"/>
                <a:ea typeface="黑体" pitchFamily="49" charset="-122"/>
              </a:rPr>
              <a:t>3 mg/m</a:t>
            </a:r>
            <a:r>
              <a:rPr lang="en-US" altLang="zh-CN" b="0" baseline="30000">
                <a:latin typeface="黑体" pitchFamily="49" charset="-122"/>
                <a:ea typeface="黑体" pitchFamily="49" charset="-122"/>
              </a:rPr>
              <a:t>3</a:t>
            </a:r>
            <a:r>
              <a:rPr lang="zh-CN" altLang="en-US" b="0">
                <a:latin typeface="黑体" pitchFamily="49" charset="-122"/>
                <a:ea typeface="黑体" pitchFamily="49" charset="-122"/>
              </a:rPr>
              <a:t>。</a:t>
            </a:r>
          </a:p>
          <a:p>
            <a:pPr indent="457200">
              <a:lnSpc>
                <a:spcPct val="130000"/>
              </a:lnSpc>
              <a:spcBef>
                <a:spcPts val="600"/>
              </a:spcBef>
            </a:pPr>
            <a:r>
              <a:rPr lang="en-US" altLang="zh-CN" b="0">
                <a:latin typeface="黑体" pitchFamily="49" charset="-122"/>
                <a:ea typeface="黑体" pitchFamily="49" charset="-122"/>
              </a:rPr>
              <a:t>5.1.13  </a:t>
            </a:r>
            <a:r>
              <a:rPr lang="zh-CN" altLang="en-US" b="0">
                <a:latin typeface="黑体" pitchFamily="49" charset="-122"/>
                <a:ea typeface="黑体" pitchFamily="49" charset="-122"/>
              </a:rPr>
              <a:t>打磨作业要设置具有通风除尘效果的打磨台，且打磨台不应采取下送上排的通风除尘方式。打磨位置不固定时应采用移动式除尘装置。</a:t>
            </a:r>
          </a:p>
          <a:p>
            <a:pPr indent="457200">
              <a:lnSpc>
                <a:spcPct val="130000"/>
              </a:lnSpc>
              <a:spcBef>
                <a:spcPts val="600"/>
              </a:spcBef>
            </a:pPr>
            <a:r>
              <a:rPr lang="en-US" altLang="zh-CN" b="0">
                <a:latin typeface="黑体" pitchFamily="49" charset="-122"/>
                <a:ea typeface="黑体" pitchFamily="49" charset="-122"/>
              </a:rPr>
              <a:t>5.1.14  </a:t>
            </a:r>
            <a:r>
              <a:rPr lang="zh-CN" altLang="en-US" b="0">
                <a:latin typeface="黑体" pitchFamily="49" charset="-122"/>
                <a:ea typeface="黑体" pitchFamily="49" charset="-122"/>
              </a:rPr>
              <a:t>作业人员不应在尘毒作业区饮水、进食和休息，不应穿工作服进入餐厅等非作业场所。</a:t>
            </a:r>
          </a:p>
          <a:p>
            <a:pPr indent="457200">
              <a:lnSpc>
                <a:spcPct val="130000"/>
              </a:lnSpc>
              <a:spcBef>
                <a:spcPts val="600"/>
              </a:spcBef>
            </a:pPr>
            <a:r>
              <a:rPr lang="en-US" altLang="zh-CN" b="0">
                <a:latin typeface="黑体" pitchFamily="49" charset="-122"/>
                <a:ea typeface="黑体" pitchFamily="49" charset="-122"/>
              </a:rPr>
              <a:t>5.1.15  </a:t>
            </a:r>
            <a:r>
              <a:rPr lang="zh-CN" altLang="en-US" b="0">
                <a:latin typeface="黑体" pitchFamily="49" charset="-122"/>
                <a:ea typeface="黑体" pitchFamily="49" charset="-122"/>
              </a:rPr>
              <a:t>接触尘毒的作业人员应具有正确使用个人防护用品的能力，了解个人防护用品的适用性和局限性，上岗时应穿戴好个人防护用品。</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Tree>
  </p:cSld>
  <p:clrMapOvr>
    <a:masterClrMapping/>
  </p:clrMapOvr>
  <p:transition>
    <p:wipe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矩形 3"/>
          <p:cNvSpPr>
            <a:spLocks noChangeArrowheads="1"/>
          </p:cNvSpPr>
          <p:nvPr/>
        </p:nvSpPr>
        <p:spPr bwMode="auto">
          <a:xfrm>
            <a:off x="1428750" y="1360488"/>
            <a:ext cx="7099300" cy="4953000"/>
          </a:xfrm>
          <a:prstGeom prst="rect">
            <a:avLst/>
          </a:prstGeom>
          <a:noFill/>
          <a:ln w="9525">
            <a:noFill/>
            <a:miter lim="800000"/>
            <a:headEnd/>
            <a:tailEnd/>
          </a:ln>
        </p:spPr>
        <p:txBody>
          <a:bodyPr>
            <a:spAutoFit/>
          </a:bodyPr>
          <a:lstStyle/>
          <a:p>
            <a:pPr indent="457200">
              <a:lnSpc>
                <a:spcPct val="130000"/>
              </a:lnSpc>
              <a:spcBef>
                <a:spcPts val="600"/>
              </a:spcBef>
            </a:pPr>
            <a:r>
              <a:rPr lang="en-US" altLang="zh-CN" b="0">
                <a:latin typeface="黑体" pitchFamily="49" charset="-122"/>
                <a:ea typeface="黑体" pitchFamily="49" charset="-122"/>
              </a:rPr>
              <a:t>5.1.16  </a:t>
            </a:r>
            <a:r>
              <a:rPr lang="zh-CN" altLang="en-US" b="0">
                <a:latin typeface="黑体" pitchFamily="49" charset="-122"/>
                <a:ea typeface="黑体" pitchFamily="49" charset="-122"/>
              </a:rPr>
              <a:t>家具制造企业应具备现场快速、简易的急救能力，按照相关规范在尘毒作业区域就近设置淋浴器、洗眼器、急救药品和其他相关急救装备。</a:t>
            </a:r>
          </a:p>
          <a:p>
            <a:pPr indent="457200">
              <a:lnSpc>
                <a:spcPct val="130000"/>
              </a:lnSpc>
              <a:spcBef>
                <a:spcPts val="600"/>
              </a:spcBef>
            </a:pPr>
            <a:r>
              <a:rPr lang="en-US" altLang="zh-CN" b="0">
                <a:latin typeface="黑体" pitchFamily="49" charset="-122"/>
                <a:ea typeface="黑体" pitchFamily="49" charset="-122"/>
              </a:rPr>
              <a:t>5.1.17  </a:t>
            </a:r>
            <a:r>
              <a:rPr lang="zh-CN" altLang="en-US" b="0">
                <a:latin typeface="黑体" pitchFamily="49" charset="-122"/>
                <a:ea typeface="黑体" pitchFamily="49" charset="-122"/>
              </a:rPr>
              <a:t>家具制造企业应按有关规定定期对尘毒作业点进行有毒有害物质检测，检测结果报告应整理归档，妥善保存。有毒有害物质浓度检测应在正常工况下进行，检测点的位置和数量等参数选择应符合</a:t>
            </a:r>
            <a:r>
              <a:rPr lang="en-US" altLang="zh-CN" b="0">
                <a:latin typeface="黑体" pitchFamily="49" charset="-122"/>
                <a:ea typeface="黑体" pitchFamily="49" charset="-122"/>
              </a:rPr>
              <a:t>GB13733</a:t>
            </a:r>
            <a:r>
              <a:rPr lang="zh-CN" altLang="en-US" b="0">
                <a:latin typeface="黑体" pitchFamily="49" charset="-122"/>
                <a:ea typeface="黑体" pitchFamily="49" charset="-122"/>
              </a:rPr>
              <a:t>、</a:t>
            </a:r>
            <a:r>
              <a:rPr lang="en-US" altLang="zh-CN" b="0">
                <a:latin typeface="黑体" pitchFamily="49" charset="-122"/>
                <a:ea typeface="黑体" pitchFamily="49" charset="-122"/>
              </a:rPr>
              <a:t>GBZ159 </a:t>
            </a:r>
            <a:r>
              <a:rPr lang="zh-CN" altLang="en-US" b="0">
                <a:latin typeface="黑体" pitchFamily="49" charset="-122"/>
                <a:ea typeface="黑体" pitchFamily="49" charset="-122"/>
              </a:rPr>
              <a:t>的相关规定。</a:t>
            </a:r>
          </a:p>
          <a:p>
            <a:pPr indent="457200">
              <a:lnSpc>
                <a:spcPct val="130000"/>
              </a:lnSpc>
              <a:spcBef>
                <a:spcPts val="600"/>
              </a:spcBef>
            </a:pPr>
            <a:r>
              <a:rPr lang="en-US" altLang="zh-CN" b="0">
                <a:latin typeface="黑体" pitchFamily="49" charset="-122"/>
                <a:ea typeface="黑体" pitchFamily="49" charset="-122"/>
              </a:rPr>
              <a:t>5.1.18  </a:t>
            </a:r>
            <a:r>
              <a:rPr lang="zh-CN" altLang="en-US" b="0">
                <a:latin typeface="黑体" pitchFamily="49" charset="-122"/>
                <a:ea typeface="黑体" pitchFamily="49" charset="-122"/>
              </a:rPr>
              <a:t>对生产职业病危害的作业岗位，应当在醒目位置设置公告栏、警示标志；对产生严重职业危害的作业场所，除设置警示标志外，还要说明产生职业病危害的种类、后果、预防措施。</a:t>
            </a:r>
          </a:p>
          <a:p>
            <a:pPr indent="457200">
              <a:lnSpc>
                <a:spcPct val="130000"/>
              </a:lnSpc>
              <a:spcBef>
                <a:spcPts val="600"/>
              </a:spcBef>
            </a:pPr>
            <a:r>
              <a:rPr lang="en-US" altLang="zh-CN" b="0">
                <a:latin typeface="黑体" pitchFamily="49" charset="-122"/>
                <a:ea typeface="黑体" pitchFamily="49" charset="-122"/>
              </a:rPr>
              <a:t>5.1.19  </a:t>
            </a:r>
            <a:r>
              <a:rPr lang="zh-CN" altLang="en-US" b="0">
                <a:latin typeface="黑体" pitchFamily="49" charset="-122"/>
                <a:ea typeface="黑体" pitchFamily="49" charset="-122"/>
              </a:rPr>
              <a:t>家具制造企业应按照</a:t>
            </a:r>
            <a:r>
              <a:rPr lang="en-US" altLang="zh-CN" b="0">
                <a:latin typeface="黑体" pitchFamily="49" charset="-122"/>
                <a:ea typeface="黑体" pitchFamily="49" charset="-122"/>
              </a:rPr>
              <a:t>GBZ188 </a:t>
            </a:r>
            <a:r>
              <a:rPr lang="zh-CN" altLang="en-US" b="0">
                <a:latin typeface="黑体" pitchFamily="49" charset="-122"/>
                <a:ea typeface="黑体" pitchFamily="49" charset="-122"/>
              </a:rPr>
              <a:t>的要求保证从事尘毒作业的人员能按时进行职业健康检查，不应安排职业禁忌症者从事其禁忌的作业或者相关作业。</a:t>
            </a:r>
          </a:p>
        </p:txBody>
      </p:sp>
      <p:sp>
        <p:nvSpPr>
          <p:cNvPr id="5"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Tree>
  </p:cSld>
  <p:clrMapOvr>
    <a:masterClrMapping/>
  </p:clrMapOvr>
  <p:transition>
    <p:wipe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73225" y="18415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
        <p:nvSpPr>
          <p:cNvPr id="64516" name="矩形 9"/>
          <p:cNvSpPr>
            <a:spLocks noChangeArrowheads="1"/>
          </p:cNvSpPr>
          <p:nvPr/>
        </p:nvSpPr>
        <p:spPr bwMode="auto">
          <a:xfrm>
            <a:off x="1655763" y="1168400"/>
            <a:ext cx="7099300" cy="554038"/>
          </a:xfrm>
          <a:prstGeom prst="rect">
            <a:avLst/>
          </a:prstGeom>
          <a:noFill/>
          <a:ln w="9525">
            <a:noFill/>
            <a:miter lim="800000"/>
            <a:headEnd/>
            <a:tailEnd/>
          </a:ln>
        </p:spPr>
        <p:txBody>
          <a:bodyPr>
            <a:spAutoFit/>
          </a:bodyPr>
          <a:lstStyle/>
          <a:p>
            <a:pPr indent="457200">
              <a:lnSpc>
                <a:spcPct val="150000"/>
              </a:lnSpc>
              <a:spcBef>
                <a:spcPts val="600"/>
              </a:spcBef>
            </a:pPr>
            <a:r>
              <a:rPr lang="en-US" altLang="zh-CN" sz="2000" b="0">
                <a:latin typeface="华文琥珀" pitchFamily="2" charset="-122"/>
                <a:ea typeface="华文琥珀" pitchFamily="2" charset="-122"/>
              </a:rPr>
              <a:t>5.2</a:t>
            </a:r>
            <a:r>
              <a:rPr lang="zh-CN" altLang="en-US" sz="2000" b="0">
                <a:latin typeface="华文琥珀" pitchFamily="2" charset="-122"/>
                <a:ea typeface="华文琥珀" pitchFamily="2" charset="-122"/>
              </a:rPr>
              <a:t>  作业环境与职业卫生管理要求图片分析</a:t>
            </a:r>
          </a:p>
        </p:txBody>
      </p:sp>
      <p:sp>
        <p:nvSpPr>
          <p:cNvPr id="11" name="圆角矩形标注 10"/>
          <p:cNvSpPr>
            <a:spLocks noChangeArrowheads="1"/>
          </p:cNvSpPr>
          <p:nvPr/>
        </p:nvSpPr>
        <p:spPr bwMode="auto">
          <a:xfrm>
            <a:off x="4386263" y="3956050"/>
            <a:ext cx="3068637" cy="919163"/>
          </a:xfrm>
          <a:prstGeom prst="wedgeRoundRectCallout">
            <a:avLst>
              <a:gd name="adj1" fmla="val -31588"/>
              <a:gd name="adj2" fmla="val -119023"/>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002060"/>
                </a:solidFill>
                <a:latin typeface="黑体" pitchFamily="49" charset="-122"/>
                <a:ea typeface="黑体" pitchFamily="49" charset="-122"/>
              </a:rPr>
              <a:t>出口上方安装</a:t>
            </a:r>
            <a:r>
              <a:rPr lang="en-US" altLang="zh-CN">
                <a:solidFill>
                  <a:srgbClr val="002060"/>
                </a:solidFill>
                <a:latin typeface="黑体" pitchFamily="49" charset="-122"/>
                <a:ea typeface="黑体" pitchFamily="49" charset="-122"/>
              </a:rPr>
              <a:t>“</a:t>
            </a:r>
            <a:r>
              <a:rPr lang="zh-CN" altLang="en-US">
                <a:solidFill>
                  <a:srgbClr val="002060"/>
                </a:solidFill>
                <a:latin typeface="黑体" pitchFamily="49" charset="-122"/>
                <a:ea typeface="黑体" pitchFamily="49" charset="-122"/>
              </a:rPr>
              <a:t>安全出口</a:t>
            </a:r>
            <a:r>
              <a:rPr lang="en-US" altLang="zh-CN">
                <a:solidFill>
                  <a:srgbClr val="002060"/>
                </a:solidFill>
                <a:latin typeface="黑体" pitchFamily="49" charset="-122"/>
                <a:ea typeface="黑体" pitchFamily="49" charset="-122"/>
              </a:rPr>
              <a:t>”</a:t>
            </a:r>
          </a:p>
          <a:p>
            <a:pPr algn="ctr"/>
            <a:r>
              <a:rPr lang="zh-CN" altLang="en-US">
                <a:solidFill>
                  <a:srgbClr val="002060"/>
                </a:solidFill>
                <a:latin typeface="黑体" pitchFamily="49" charset="-122"/>
                <a:ea typeface="黑体" pitchFamily="49" charset="-122"/>
              </a:rPr>
              <a:t>灯光指示标志及应急灯</a:t>
            </a:r>
          </a:p>
        </p:txBody>
      </p:sp>
      <p:sp>
        <p:nvSpPr>
          <p:cNvPr id="64518" name="椭圆 11"/>
          <p:cNvSpPr>
            <a:spLocks noChangeArrowheads="1"/>
          </p:cNvSpPr>
          <p:nvPr/>
        </p:nvSpPr>
        <p:spPr bwMode="auto">
          <a:xfrm>
            <a:off x="3416300" y="1841500"/>
            <a:ext cx="2133600" cy="1485900"/>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
                                        </p:tgtEl>
                                        <p:attrNameLst>
                                          <p:attrName>style.visibility</p:attrName>
                                        </p:attrNameLst>
                                      </p:cBhvr>
                                      <p:to>
                                        <p:strVal val="visible"/>
                                      </p:to>
                                    </p:set>
                                    <p:anim calcmode="discrete" valueType="clr">
                                      <p:cBhvr override="childStyle">
                                        <p:cTn id="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gtEl>
                                        <p:attrNameLst>
                                          <p:attrName>fillcolor</p:attrName>
                                        </p:attrNameLst>
                                      </p:cBhvr>
                                      <p:tavLst>
                                        <p:tav tm="0">
                                          <p:val>
                                            <p:clrVal>
                                              <a:schemeClr val="accent2"/>
                                            </p:clrVal>
                                          </p:val>
                                        </p:tav>
                                        <p:tav tm="50000">
                                          <p:val>
                                            <p:clrVal>
                                              <a:schemeClr val="hlink"/>
                                            </p:clrVal>
                                          </p:val>
                                        </p:tav>
                                      </p:tavLst>
                                    </p:anim>
                                    <p:set>
                                      <p:cBhvr>
                                        <p:cTn id="9" dur="8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73225" y="17018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
        <p:nvSpPr>
          <p:cNvPr id="11" name="圆角矩形标注 10"/>
          <p:cNvSpPr>
            <a:spLocks noChangeArrowheads="1"/>
          </p:cNvSpPr>
          <p:nvPr/>
        </p:nvSpPr>
        <p:spPr bwMode="auto">
          <a:xfrm>
            <a:off x="4660900" y="2851150"/>
            <a:ext cx="2133600" cy="919163"/>
          </a:xfrm>
          <a:prstGeom prst="wedgeRoundRectCallout">
            <a:avLst>
              <a:gd name="adj1" fmla="val -57199"/>
              <a:gd name="adj2" fmla="val 129764"/>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安全出口采用侧</a:t>
            </a:r>
            <a:endParaRPr lang="en-US" altLang="zh-CN">
              <a:solidFill>
                <a:srgbClr val="C00000"/>
              </a:solidFill>
              <a:latin typeface="黑体" pitchFamily="49" charset="-122"/>
              <a:ea typeface="黑体" pitchFamily="49" charset="-122"/>
            </a:endParaRPr>
          </a:p>
          <a:p>
            <a:pPr algn="ctr"/>
            <a:r>
              <a:rPr lang="zh-CN" altLang="en-US">
                <a:solidFill>
                  <a:srgbClr val="C00000"/>
                </a:solidFill>
                <a:latin typeface="黑体" pitchFamily="49" charset="-122"/>
                <a:ea typeface="黑体" pitchFamily="49" charset="-122"/>
              </a:rPr>
              <a:t>向推拉门且上锁</a:t>
            </a:r>
          </a:p>
        </p:txBody>
      </p:sp>
      <p:sp>
        <p:nvSpPr>
          <p:cNvPr id="65541" name="椭圆 4"/>
          <p:cNvSpPr>
            <a:spLocks noChangeArrowheads="1"/>
          </p:cNvSpPr>
          <p:nvPr/>
        </p:nvSpPr>
        <p:spPr bwMode="auto">
          <a:xfrm>
            <a:off x="3124200" y="4064000"/>
            <a:ext cx="1422400" cy="1371600"/>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
                                        </p:tgtEl>
                                        <p:attrNameLst>
                                          <p:attrName>style.visibility</p:attrName>
                                        </p:attrNameLst>
                                      </p:cBhvr>
                                      <p:to>
                                        <p:strVal val="visible"/>
                                      </p:to>
                                    </p:set>
                                    <p:anim calcmode="discrete" valueType="clr">
                                      <p:cBhvr override="childStyle">
                                        <p:cTn id="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gtEl>
                                        <p:attrNameLst>
                                          <p:attrName>fillcolor</p:attrName>
                                        </p:attrNameLst>
                                      </p:cBhvr>
                                      <p:tavLst>
                                        <p:tav tm="0">
                                          <p:val>
                                            <p:clrVal>
                                              <a:schemeClr val="accent2"/>
                                            </p:clrVal>
                                          </p:val>
                                        </p:tav>
                                        <p:tav tm="50000">
                                          <p:val>
                                            <p:clrVal>
                                              <a:schemeClr val="hlink"/>
                                            </p:clrVal>
                                          </p:val>
                                        </p:tav>
                                      </p:tavLst>
                                    </p:anim>
                                    <p:set>
                                      <p:cBhvr>
                                        <p:cTn id="9" dur="8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73225" y="17018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
        <p:nvSpPr>
          <p:cNvPr id="11" name="圆角矩形标注 10"/>
          <p:cNvSpPr>
            <a:spLocks noChangeArrowheads="1"/>
          </p:cNvSpPr>
          <p:nvPr/>
        </p:nvSpPr>
        <p:spPr bwMode="auto">
          <a:xfrm>
            <a:off x="1820863" y="2247900"/>
            <a:ext cx="2395537" cy="1204913"/>
          </a:xfrm>
          <a:prstGeom prst="wedgeRoundRectCallout">
            <a:avLst>
              <a:gd name="adj1" fmla="val 40486"/>
              <a:gd name="adj2" fmla="val 79551"/>
              <a:gd name="adj3" fmla="val 16667"/>
            </a:avLst>
          </a:prstGeom>
          <a:solidFill>
            <a:srgbClr val="FFFFFF">
              <a:alpha val="50195"/>
            </a:srgbClr>
          </a:solidFill>
          <a:ln w="28575" algn="ctr">
            <a:solidFill>
              <a:srgbClr val="FFFFFF"/>
            </a:solidFill>
            <a:round/>
            <a:headEnd/>
            <a:tailEnd/>
          </a:ln>
        </p:spPr>
        <p:txBody>
          <a:bodyPr wrap="none" anchor="ctr"/>
          <a:lstStyle/>
          <a:p>
            <a:r>
              <a:rPr lang="zh-CN" altLang="en-US">
                <a:solidFill>
                  <a:srgbClr val="C00000"/>
                </a:solidFill>
                <a:latin typeface="黑体" pitchFamily="49" charset="-122"/>
                <a:ea typeface="黑体" pitchFamily="49" charset="-122"/>
              </a:rPr>
              <a:t>消防栓周围堆放杂物，</a:t>
            </a:r>
            <a:endParaRPr lang="en-US" altLang="zh-CN">
              <a:solidFill>
                <a:srgbClr val="C00000"/>
              </a:solidFill>
              <a:latin typeface="黑体" pitchFamily="49" charset="-122"/>
              <a:ea typeface="黑体" pitchFamily="49" charset="-122"/>
            </a:endParaRPr>
          </a:p>
          <a:p>
            <a:r>
              <a:rPr lang="zh-CN" altLang="en-US">
                <a:solidFill>
                  <a:srgbClr val="C00000"/>
                </a:solidFill>
                <a:latin typeface="黑体" pitchFamily="49" charset="-122"/>
                <a:ea typeface="黑体" pitchFamily="49" charset="-122"/>
              </a:rPr>
              <a:t>未定期检查并确保配</a:t>
            </a:r>
            <a:endParaRPr lang="en-US" altLang="zh-CN">
              <a:solidFill>
                <a:srgbClr val="C00000"/>
              </a:solidFill>
              <a:latin typeface="黑体" pitchFamily="49" charset="-122"/>
              <a:ea typeface="黑体" pitchFamily="49" charset="-122"/>
            </a:endParaRPr>
          </a:p>
          <a:p>
            <a:r>
              <a:rPr lang="zh-CN" altLang="en-US">
                <a:solidFill>
                  <a:srgbClr val="C00000"/>
                </a:solidFill>
                <a:latin typeface="黑体" pitchFamily="49" charset="-122"/>
                <a:ea typeface="黑体" pitchFamily="49" charset="-122"/>
              </a:rPr>
              <a:t>件齐全有效</a:t>
            </a:r>
          </a:p>
        </p:txBody>
      </p:sp>
      <p:sp>
        <p:nvSpPr>
          <p:cNvPr id="66565" name="椭圆 5"/>
          <p:cNvSpPr>
            <a:spLocks noChangeArrowheads="1"/>
          </p:cNvSpPr>
          <p:nvPr/>
        </p:nvSpPr>
        <p:spPr bwMode="auto">
          <a:xfrm>
            <a:off x="3683000" y="3390900"/>
            <a:ext cx="2692400" cy="2595563"/>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
                                        </p:tgtEl>
                                        <p:attrNameLst>
                                          <p:attrName>style.visibility</p:attrName>
                                        </p:attrNameLst>
                                      </p:cBhvr>
                                      <p:to>
                                        <p:strVal val="visible"/>
                                      </p:to>
                                    </p:set>
                                    <p:anim calcmode="discrete" valueType="clr">
                                      <p:cBhvr override="childStyle">
                                        <p:cTn id="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gtEl>
                                        <p:attrNameLst>
                                          <p:attrName>fillcolor</p:attrName>
                                        </p:attrNameLst>
                                      </p:cBhvr>
                                      <p:tavLst>
                                        <p:tav tm="0">
                                          <p:val>
                                            <p:clrVal>
                                              <a:schemeClr val="accent2"/>
                                            </p:clrVal>
                                          </p:val>
                                        </p:tav>
                                        <p:tav tm="50000">
                                          <p:val>
                                            <p:clrVal>
                                              <a:schemeClr val="hlink"/>
                                            </p:clrVal>
                                          </p:val>
                                        </p:tav>
                                      </p:tavLst>
                                    </p:anim>
                                    <p:set>
                                      <p:cBhvr>
                                        <p:cTn id="9" dur="8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73225" y="17018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
        <p:nvSpPr>
          <p:cNvPr id="11" name="圆角矩形标注 10"/>
          <p:cNvSpPr>
            <a:spLocks noChangeArrowheads="1"/>
          </p:cNvSpPr>
          <p:nvPr/>
        </p:nvSpPr>
        <p:spPr bwMode="auto">
          <a:xfrm>
            <a:off x="5499100" y="2279650"/>
            <a:ext cx="1841500" cy="919163"/>
          </a:xfrm>
          <a:prstGeom prst="wedgeRoundRectCallout">
            <a:avLst>
              <a:gd name="adj1" fmla="val -46611"/>
              <a:gd name="adj2" fmla="val 11179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灭火器已失效</a:t>
            </a:r>
          </a:p>
        </p:txBody>
      </p:sp>
      <p:sp>
        <p:nvSpPr>
          <p:cNvPr id="67589" name="椭圆 4"/>
          <p:cNvSpPr>
            <a:spLocks noChangeArrowheads="1"/>
          </p:cNvSpPr>
          <p:nvPr/>
        </p:nvSpPr>
        <p:spPr bwMode="auto">
          <a:xfrm>
            <a:off x="5080000" y="3759200"/>
            <a:ext cx="539750" cy="520700"/>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
                                        </p:tgtEl>
                                        <p:attrNameLst>
                                          <p:attrName>style.visibility</p:attrName>
                                        </p:attrNameLst>
                                      </p:cBhvr>
                                      <p:to>
                                        <p:strVal val="visible"/>
                                      </p:to>
                                    </p:set>
                                    <p:anim calcmode="discrete" valueType="clr">
                                      <p:cBhvr override="childStyle">
                                        <p:cTn id="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gtEl>
                                        <p:attrNameLst>
                                          <p:attrName>fillcolor</p:attrName>
                                        </p:attrNameLst>
                                      </p:cBhvr>
                                      <p:tavLst>
                                        <p:tav tm="0">
                                          <p:val>
                                            <p:clrVal>
                                              <a:schemeClr val="accent2"/>
                                            </p:clrVal>
                                          </p:val>
                                        </p:tav>
                                        <p:tav tm="50000">
                                          <p:val>
                                            <p:clrVal>
                                              <a:schemeClr val="hlink"/>
                                            </p:clrVal>
                                          </p:val>
                                        </p:tav>
                                      </p:tavLst>
                                    </p:anim>
                                    <p:set>
                                      <p:cBhvr>
                                        <p:cTn id="9" dur="8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srcRect/>
          <a:stretch>
            <a:fillRect/>
          </a:stretch>
        </p:blipFill>
        <p:spPr bwMode="auto">
          <a:xfrm>
            <a:off x="2047875" y="1608138"/>
            <a:ext cx="5759450" cy="4319587"/>
          </a:xfrm>
          <a:prstGeom prst="rect">
            <a:avLst/>
          </a:prstGeom>
          <a:noFill/>
          <a:ln w="25400">
            <a:solidFill>
              <a:schemeClr val="bg1"/>
            </a:solidFill>
            <a:miter lim="800000"/>
            <a:headEnd/>
            <a:tailEnd/>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
        <p:nvSpPr>
          <p:cNvPr id="11" name="圆角矩形标注 10"/>
          <p:cNvSpPr>
            <a:spLocks noChangeArrowheads="1"/>
          </p:cNvSpPr>
          <p:nvPr/>
        </p:nvSpPr>
        <p:spPr bwMode="auto">
          <a:xfrm>
            <a:off x="5219700" y="2127250"/>
            <a:ext cx="1841500" cy="919163"/>
          </a:xfrm>
          <a:prstGeom prst="wedgeRoundRectCallout">
            <a:avLst>
              <a:gd name="adj1" fmla="val -46611"/>
              <a:gd name="adj2" fmla="val 11179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粉尘未及时清扫</a:t>
            </a:r>
          </a:p>
        </p:txBody>
      </p:sp>
      <p:sp>
        <p:nvSpPr>
          <p:cNvPr id="68613" name="椭圆 5"/>
          <p:cNvSpPr>
            <a:spLocks noChangeArrowheads="1"/>
          </p:cNvSpPr>
          <p:nvPr/>
        </p:nvSpPr>
        <p:spPr bwMode="auto">
          <a:xfrm>
            <a:off x="3309938" y="3403600"/>
            <a:ext cx="2436812" cy="2349500"/>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
                                        </p:tgtEl>
                                        <p:attrNameLst>
                                          <p:attrName>style.visibility</p:attrName>
                                        </p:attrNameLst>
                                      </p:cBhvr>
                                      <p:to>
                                        <p:strVal val="visible"/>
                                      </p:to>
                                    </p:set>
                                    <p:anim calcmode="discrete" valueType="clr">
                                      <p:cBhvr override="childStyle">
                                        <p:cTn id="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gtEl>
                                        <p:attrNameLst>
                                          <p:attrName>fillcolor</p:attrName>
                                        </p:attrNameLst>
                                      </p:cBhvr>
                                      <p:tavLst>
                                        <p:tav tm="0">
                                          <p:val>
                                            <p:clrVal>
                                              <a:schemeClr val="accent2"/>
                                            </p:clrVal>
                                          </p:val>
                                        </p:tav>
                                        <p:tav tm="50000">
                                          <p:val>
                                            <p:clrVal>
                                              <a:schemeClr val="hlink"/>
                                            </p:clrVal>
                                          </p:val>
                                        </p:tav>
                                      </p:tavLst>
                                    </p:anim>
                                    <p:set>
                                      <p:cBhvr>
                                        <p:cTn id="9" dur="8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7B7A4169.JPG"/>
          <p:cNvPicPr>
            <a:picLocks/>
          </p:cNvPicPr>
          <p:nvPr/>
        </p:nvPicPr>
        <p:blipFill>
          <a:blip r:embed="rId2" cstate="print"/>
          <a:stretch>
            <a:fillRect/>
          </a:stretch>
        </p:blipFill>
        <p:spPr>
          <a:xfrm>
            <a:off x="1673225" y="1701800"/>
            <a:ext cx="6478588" cy="4319588"/>
          </a:xfrm>
          <a:prstGeom prst="rect">
            <a:avLst/>
          </a:prstGeom>
          <a:ln w="25400">
            <a:solidFill>
              <a:schemeClr val="bg1"/>
            </a:solidFill>
          </a:ln>
          <a:effectLst>
            <a:outerShdw blurRad="63500" sx="102000" sy="102000" algn="ctr" rotWithShape="0">
              <a:prstClr val="black">
                <a:alpha val="40000"/>
              </a:prstClr>
            </a:outerShdw>
          </a:effectLst>
        </p:spPr>
      </p:pic>
      <p:sp>
        <p:nvSpPr>
          <p:cNvPr id="7" name="标题 1"/>
          <p:cNvSpPr txBox="1">
            <a:spLocks/>
          </p:cNvSpPr>
          <p:nvPr/>
        </p:nvSpPr>
        <p:spPr bwMode="auto">
          <a:xfrm>
            <a:off x="1055688" y="87666"/>
            <a:ext cx="7958137" cy="1011237"/>
          </a:xfrm>
          <a:prstGeom prst="rect">
            <a:avLst/>
          </a:prstGeom>
          <a:noFill/>
          <a:ln w="9525">
            <a:noFill/>
            <a:miter lim="800000"/>
            <a:headEnd/>
            <a:tailEnd/>
          </a:ln>
          <a:effectLst/>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altLang="zh-CN"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5</a:t>
            </a:r>
            <a:r>
              <a:rPr lang="zh-CN" altLang="en-US" sz="3200" kern="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黑体" pitchFamily="49" charset="-122"/>
                <a:ea typeface="黑体" pitchFamily="49" charset="-122"/>
                <a:cs typeface="+mj-cs"/>
              </a:rPr>
              <a:t> 作业环境与职业卫生管理</a:t>
            </a:r>
          </a:p>
        </p:txBody>
      </p:sp>
      <p:sp>
        <p:nvSpPr>
          <p:cNvPr id="11" name="圆角矩形标注 10"/>
          <p:cNvSpPr>
            <a:spLocks noChangeArrowheads="1"/>
          </p:cNvSpPr>
          <p:nvPr/>
        </p:nvSpPr>
        <p:spPr bwMode="auto">
          <a:xfrm>
            <a:off x="4876800" y="2216150"/>
            <a:ext cx="1841500" cy="919163"/>
          </a:xfrm>
          <a:prstGeom prst="wedgeRoundRectCallout">
            <a:avLst>
              <a:gd name="adj1" fmla="val -46611"/>
              <a:gd name="adj2" fmla="val 111796"/>
              <a:gd name="adj3" fmla="val 16667"/>
            </a:avLst>
          </a:prstGeom>
          <a:solidFill>
            <a:srgbClr val="FFFFFF">
              <a:alpha val="50195"/>
            </a:srgbClr>
          </a:solidFill>
          <a:ln w="28575" algn="ctr">
            <a:solidFill>
              <a:srgbClr val="FFFFFF"/>
            </a:solidFill>
            <a:round/>
            <a:headEnd/>
            <a:tailEnd/>
          </a:ln>
        </p:spPr>
        <p:txBody>
          <a:bodyPr wrap="none" anchor="ctr"/>
          <a:lstStyle/>
          <a:p>
            <a:pPr algn="ctr"/>
            <a:r>
              <a:rPr lang="zh-CN" altLang="en-US">
                <a:solidFill>
                  <a:srgbClr val="C00000"/>
                </a:solidFill>
                <a:latin typeface="黑体" pitchFamily="49" charset="-122"/>
                <a:ea typeface="黑体" pitchFamily="49" charset="-122"/>
              </a:rPr>
              <a:t>现场杂乱</a:t>
            </a:r>
          </a:p>
        </p:txBody>
      </p:sp>
      <p:sp>
        <p:nvSpPr>
          <p:cNvPr id="69637" name="椭圆 4"/>
          <p:cNvSpPr>
            <a:spLocks noChangeArrowheads="1"/>
          </p:cNvSpPr>
          <p:nvPr/>
        </p:nvSpPr>
        <p:spPr bwMode="auto">
          <a:xfrm>
            <a:off x="1854200" y="3759200"/>
            <a:ext cx="6134100" cy="2146300"/>
          </a:xfrm>
          <a:prstGeom prst="ellipse">
            <a:avLst/>
          </a:prstGeom>
          <a:noFill/>
          <a:ln w="50800" algn="ctr">
            <a:solidFill>
              <a:srgbClr val="FF0000"/>
            </a:solidFill>
            <a:round/>
            <a:headEnd/>
            <a:tailEnd/>
          </a:ln>
        </p:spPr>
        <p:txBody>
          <a:bodyPr wrap="none" anchor="ctr"/>
          <a:lstStyle/>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
                                        </p:tgtEl>
                                        <p:attrNameLst>
                                          <p:attrName>style.visibility</p:attrName>
                                        </p:attrNameLst>
                                      </p:cBhvr>
                                      <p:to>
                                        <p:strVal val="visible"/>
                                      </p:to>
                                    </p:set>
                                    <p:anim calcmode="discrete" valueType="clr">
                                      <p:cBhvr override="childStyle">
                                        <p:cTn id="7"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gtEl>
                                        <p:attrNameLst>
                                          <p:attrName>fillcolor</p:attrName>
                                        </p:attrNameLst>
                                      </p:cBhvr>
                                      <p:tavLst>
                                        <p:tav tm="0">
                                          <p:val>
                                            <p:clrVal>
                                              <a:schemeClr val="accent2"/>
                                            </p:clrVal>
                                          </p:val>
                                        </p:tav>
                                        <p:tav tm="50000">
                                          <p:val>
                                            <p:clrVal>
                                              <a:schemeClr val="hlink"/>
                                            </p:clrVal>
                                          </p:val>
                                        </p:tav>
                                      </p:tavLst>
                                    </p:anim>
                                    <p:set>
                                      <p:cBhvr>
                                        <p:cTn id="9" dur="8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theme1.xml><?xml version="1.0" encoding="utf-8"?>
<a:theme xmlns:a="http://schemas.openxmlformats.org/drawingml/2006/main" name="商务片段">
  <a:themeElements>
    <a:clrScheme name="437TGp_bizpeople_light_ani 1">
      <a:dk1>
        <a:srgbClr val="30311D"/>
      </a:dk1>
      <a:lt1>
        <a:srgbClr val="FFFFFF"/>
      </a:lt1>
      <a:dk2>
        <a:srgbClr val="003366"/>
      </a:dk2>
      <a:lt2>
        <a:srgbClr val="DDDDDD"/>
      </a:lt2>
      <a:accent1>
        <a:srgbClr val="7E52CC"/>
      </a:accent1>
      <a:accent2>
        <a:srgbClr val="4A9ACC"/>
      </a:accent2>
      <a:accent3>
        <a:srgbClr val="FFFFFF"/>
      </a:accent3>
      <a:accent4>
        <a:srgbClr val="272817"/>
      </a:accent4>
      <a:accent5>
        <a:srgbClr val="C0B3E2"/>
      </a:accent5>
      <a:accent6>
        <a:srgbClr val="428BB9"/>
      </a:accent6>
      <a:hlink>
        <a:srgbClr val="4582A7"/>
      </a:hlink>
      <a:folHlink>
        <a:srgbClr val="B2AF7A"/>
      </a:folHlink>
    </a:clrScheme>
    <a:fontScheme name="437TGp_bizpeople_light_a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28575" cap="flat" cmpd="sng" algn="ctr">
          <a:solidFill>
            <a:srgbClr val="FFFFFF"/>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FFFF"/>
        </a:solidFill>
        <a:ln w="28575" cap="flat" cmpd="sng" algn="ctr">
          <a:solidFill>
            <a:srgbClr val="FFFFFF"/>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437TGp_bizpeople_light_ani 1">
        <a:dk1>
          <a:srgbClr val="30311D"/>
        </a:dk1>
        <a:lt1>
          <a:srgbClr val="FFFFFF"/>
        </a:lt1>
        <a:dk2>
          <a:srgbClr val="003366"/>
        </a:dk2>
        <a:lt2>
          <a:srgbClr val="DDDDDD"/>
        </a:lt2>
        <a:accent1>
          <a:srgbClr val="7E52CC"/>
        </a:accent1>
        <a:accent2>
          <a:srgbClr val="4A9ACC"/>
        </a:accent2>
        <a:accent3>
          <a:srgbClr val="FFFFFF"/>
        </a:accent3>
        <a:accent4>
          <a:srgbClr val="272817"/>
        </a:accent4>
        <a:accent5>
          <a:srgbClr val="C0B3E2"/>
        </a:accent5>
        <a:accent6>
          <a:srgbClr val="428BB9"/>
        </a:accent6>
        <a:hlink>
          <a:srgbClr val="4582A7"/>
        </a:hlink>
        <a:folHlink>
          <a:srgbClr val="B2AF7A"/>
        </a:folHlink>
      </a:clrScheme>
      <a:clrMap bg1="lt1" tx1="dk1" bg2="lt2" tx2="dk2" accent1="accent1" accent2="accent2" accent3="accent3" accent4="accent4" accent5="accent5" accent6="accent6" hlink="hlink" folHlink="folHlink"/>
    </a:extraClrScheme>
    <a:extraClrScheme>
      <a:clrScheme name="437TGp_bizpeople_light_ani 2">
        <a:dk1>
          <a:srgbClr val="000000"/>
        </a:dk1>
        <a:lt1>
          <a:srgbClr val="FFFFFF"/>
        </a:lt1>
        <a:dk2>
          <a:srgbClr val="702424"/>
        </a:dk2>
        <a:lt2>
          <a:srgbClr val="C0C0C0"/>
        </a:lt2>
        <a:accent1>
          <a:srgbClr val="54BBBE"/>
        </a:accent1>
        <a:accent2>
          <a:srgbClr val="E49514"/>
        </a:accent2>
        <a:accent3>
          <a:srgbClr val="FFFFFF"/>
        </a:accent3>
        <a:accent4>
          <a:srgbClr val="000000"/>
        </a:accent4>
        <a:accent5>
          <a:srgbClr val="B3DADB"/>
        </a:accent5>
        <a:accent6>
          <a:srgbClr val="CF8711"/>
        </a:accent6>
        <a:hlink>
          <a:srgbClr val="6C9A42"/>
        </a:hlink>
        <a:folHlink>
          <a:srgbClr val="82ABBE"/>
        </a:folHlink>
      </a:clrScheme>
      <a:clrMap bg1="lt1" tx1="dk1" bg2="lt2" tx2="dk2" accent1="accent1" accent2="accent2" accent3="accent3" accent4="accent4" accent5="accent5" accent6="accent6" hlink="hlink" folHlink="folHlink"/>
    </a:extraClrScheme>
    <a:extraClrScheme>
      <a:clrScheme name="437TGp_bizpeople_light_ani 3">
        <a:dk1>
          <a:srgbClr val="003366"/>
        </a:dk1>
        <a:lt1>
          <a:srgbClr val="FFFFFF"/>
        </a:lt1>
        <a:dk2>
          <a:srgbClr val="000000"/>
        </a:dk2>
        <a:lt2>
          <a:srgbClr val="DDDDDD"/>
        </a:lt2>
        <a:accent1>
          <a:srgbClr val="438ACB"/>
        </a:accent1>
        <a:accent2>
          <a:srgbClr val="32A287"/>
        </a:accent2>
        <a:accent3>
          <a:srgbClr val="FFFFFF"/>
        </a:accent3>
        <a:accent4>
          <a:srgbClr val="002A56"/>
        </a:accent4>
        <a:accent5>
          <a:srgbClr val="B0C4E2"/>
        </a:accent5>
        <a:accent6>
          <a:srgbClr val="2C927A"/>
        </a:accent6>
        <a:hlink>
          <a:srgbClr val="729943"/>
        </a:hlink>
        <a:folHlink>
          <a:srgbClr val="82B4B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商务片段</Template>
  <TotalTime>2388</TotalTime>
  <Words>5722</Words>
  <Application>Microsoft Office PowerPoint</Application>
  <PresentationFormat>全屏显示(4:3)</PresentationFormat>
  <Paragraphs>262</Paragraphs>
  <Slides>55</Slides>
  <Notes>2</Notes>
  <HiddenSlides>0</HiddenSlides>
  <MMClips>1</MMClips>
  <ScaleCrop>false</ScaleCrop>
  <HeadingPairs>
    <vt:vector size="4" baseType="variant">
      <vt:variant>
        <vt:lpstr>主题</vt:lpstr>
      </vt:variant>
      <vt:variant>
        <vt:i4>1</vt:i4>
      </vt:variant>
      <vt:variant>
        <vt:lpstr>幻灯片标题</vt:lpstr>
      </vt:variant>
      <vt:variant>
        <vt:i4>55</vt:i4>
      </vt:variant>
    </vt:vector>
  </HeadingPairs>
  <TitlesOfParts>
    <vt:vector size="56" baseType="lpstr">
      <vt:lpstr>商务片段</vt:lpstr>
      <vt:lpstr>木制品加工企业 安全管理与技术措施</vt:lpstr>
      <vt:lpstr>目录</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dahabo</dc:creator>
  <cp:lastModifiedBy>Administrator</cp:lastModifiedBy>
  <cp:revision>273</cp:revision>
  <dcterms:created xsi:type="dcterms:W3CDTF">2014-04-16T07:02:08Z</dcterms:created>
  <dcterms:modified xsi:type="dcterms:W3CDTF">2019-11-16T15:14:14Z</dcterms:modified>
</cp:coreProperties>
</file>