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0"/>
  </p:notesMasterIdLst>
  <p:handoutMasterIdLst>
    <p:handoutMasterId r:id="rId91"/>
  </p:handoutMasterIdLst>
  <p:sldIdLst>
    <p:sldId id="272" r:id="rId2"/>
    <p:sldId id="276" r:id="rId3"/>
    <p:sldId id="293" r:id="rId4"/>
    <p:sldId id="294" r:id="rId5"/>
    <p:sldId id="295" r:id="rId6"/>
    <p:sldId id="297" r:id="rId7"/>
    <p:sldId id="299" r:id="rId8"/>
    <p:sldId id="298" r:id="rId9"/>
    <p:sldId id="300" r:id="rId10"/>
    <p:sldId id="301" r:id="rId11"/>
    <p:sldId id="302" r:id="rId12"/>
    <p:sldId id="303" r:id="rId13"/>
    <p:sldId id="304" r:id="rId14"/>
    <p:sldId id="305" r:id="rId15"/>
    <p:sldId id="307" r:id="rId16"/>
    <p:sldId id="308" r:id="rId17"/>
    <p:sldId id="309" r:id="rId18"/>
    <p:sldId id="310" r:id="rId19"/>
    <p:sldId id="306"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1" r:id="rId40"/>
    <p:sldId id="330" r:id="rId41"/>
    <p:sldId id="332" r:id="rId42"/>
    <p:sldId id="333" r:id="rId43"/>
    <p:sldId id="334" r:id="rId44"/>
    <p:sldId id="335" r:id="rId45"/>
    <p:sldId id="336" r:id="rId46"/>
    <p:sldId id="337" r:id="rId47"/>
    <p:sldId id="339" r:id="rId48"/>
    <p:sldId id="340" r:id="rId49"/>
    <p:sldId id="338"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366" r:id="rId76"/>
    <p:sldId id="367" r:id="rId77"/>
    <p:sldId id="296" r:id="rId78"/>
    <p:sldId id="368" r:id="rId79"/>
    <p:sldId id="369" r:id="rId80"/>
    <p:sldId id="370" r:id="rId81"/>
    <p:sldId id="372" r:id="rId82"/>
    <p:sldId id="376" r:id="rId83"/>
    <p:sldId id="378" r:id="rId84"/>
    <p:sldId id="377" r:id="rId85"/>
    <p:sldId id="380" r:id="rId86"/>
    <p:sldId id="379" r:id="rId87"/>
    <p:sldId id="381" r:id="rId88"/>
    <p:sldId id="270" r:id="rId8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p15:clr>
            <a:srgbClr val="A4A3A4"/>
          </p15:clr>
        </p15:guide>
        <p15:guide id="2" pos="290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884"/>
    <a:srgbClr val="00A13A"/>
    <a:srgbClr val="2541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7" autoAdjust="0"/>
    <p:restoredTop sz="94660"/>
  </p:normalViewPr>
  <p:slideViewPr>
    <p:cSldViewPr snapToGrid="0">
      <p:cViewPr varScale="1">
        <p:scale>
          <a:sx n="113" d="100"/>
          <a:sy n="113" d="100"/>
        </p:scale>
        <p:origin x="1218" y="96"/>
      </p:cViewPr>
      <p:guideLst>
        <p:guide orient="horz" pos="2202"/>
        <p:guide pos="2903"/>
      </p:guideLst>
    </p:cSldViewPr>
  </p:slideViewPr>
  <p:notesTextViewPr>
    <p:cViewPr>
      <p:scale>
        <a:sx n="1" d="1"/>
        <a:sy n="1" d="1"/>
      </p:scale>
      <p:origin x="0" y="0"/>
    </p:cViewPr>
  </p:notesTextViewPr>
  <p:notesViewPr>
    <p:cSldViewPr snapToGrid="0">
      <p:cViewPr varScale="1">
        <p:scale>
          <a:sx n="87" d="100"/>
          <a:sy n="87" d="100"/>
        </p:scale>
        <p:origin x="298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0_2#3">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4">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FFA7C7D-CB28-4981-B8FC-4B662A09729E}" type="doc">
      <dgm:prSet loTypeId="urn:microsoft.com/office/officeart/2005/8/layout/chevron2" loCatId="process" qsTypeId="urn:microsoft.com/office/officeart/2005/8/quickstyle/3d3#1" qsCatId="3D" csTypeId="urn:microsoft.com/office/officeart/2005/8/colors/accent0_2#3" csCatId="mainScheme" phldr="1"/>
      <dgm:spPr/>
      <dgm:t>
        <a:bodyPr/>
        <a:lstStyle/>
        <a:p>
          <a:endParaRPr lang="zh-CN" altLang="en-US"/>
        </a:p>
      </dgm:t>
    </dgm:pt>
    <dgm:pt modelId="{A6BAB215-54BD-4F8C-AE3A-19310BB7A6DE}">
      <dgm:prSet phldrT="[文本]" custT="1"/>
      <dgm:spPr/>
      <dgm:t>
        <a:bodyPr/>
        <a:lstStyle/>
        <a:p>
          <a:r>
            <a:rPr lang="zh-CN" altLang="en-US" sz="2000" b="1" dirty="0" smtClean="0">
              <a:latin typeface="微软雅黑" panose="020B0503020204020204" charset="-122"/>
              <a:ea typeface="微软雅黑" panose="020B0503020204020204" charset="-122"/>
            </a:rPr>
            <a:t>第一步</a:t>
          </a:r>
          <a:endParaRPr lang="zh-CN" altLang="en-US" sz="2000" b="1" dirty="0">
            <a:latin typeface="微软雅黑" panose="020B0503020204020204" charset="-122"/>
            <a:ea typeface="微软雅黑" panose="020B0503020204020204" charset="-122"/>
          </a:endParaRPr>
        </a:p>
      </dgm:t>
    </dgm:pt>
    <dgm:pt modelId="{70D8719B-3336-4919-A1EC-FF9327CF5976}" type="parTrans" cxnId="{97D8B997-AD87-4A66-83D4-095C08B6020A}">
      <dgm:prSet/>
      <dgm:spPr/>
      <dgm:t>
        <a:bodyPr/>
        <a:lstStyle/>
        <a:p>
          <a:endParaRPr lang="zh-CN" altLang="en-US"/>
        </a:p>
      </dgm:t>
    </dgm:pt>
    <dgm:pt modelId="{423A3D54-9A77-4B8E-A5FE-D12684F42A8C}" type="sibTrans" cxnId="{97D8B997-AD87-4A66-83D4-095C08B6020A}">
      <dgm:prSet/>
      <dgm:spPr/>
      <dgm:t>
        <a:bodyPr/>
        <a:lstStyle/>
        <a:p>
          <a:endParaRPr lang="zh-CN" altLang="en-US"/>
        </a:p>
      </dgm:t>
    </dgm:pt>
    <dgm:pt modelId="{A0498C60-D7B4-4CA0-BEED-57CCEB7BCC39}">
      <dgm:prSet phldrT="[文本]" custT="1"/>
      <dgm:spPr/>
      <dgm:t>
        <a:bodyPr/>
        <a:lstStyle/>
        <a:p>
          <a:r>
            <a:rPr lang="zh-CN" altLang="en-US" sz="1600" b="0" dirty="0" smtClean="0">
              <a:solidFill>
                <a:schemeClr val="tx1"/>
              </a:solidFill>
              <a:latin typeface="微软雅黑" panose="020B0503020204020204" charset="-122"/>
              <a:ea typeface="微软雅黑" panose="020B0503020204020204" charset="-122"/>
            </a:rPr>
            <a:t>利用</a:t>
          </a:r>
          <a:r>
            <a:rPr lang="en-US" altLang="en-US" sz="1600" b="0" dirty="0" smtClean="0">
              <a:solidFill>
                <a:schemeClr val="tx1"/>
              </a:solidFill>
              <a:latin typeface="微软雅黑" panose="020B0503020204020204" charset="-122"/>
              <a:ea typeface="微软雅黑" panose="020B0503020204020204" charset="-122"/>
            </a:rPr>
            <a:t>LEC</a:t>
          </a:r>
          <a:r>
            <a:rPr lang="zh-CN" altLang="en-US" sz="1600" b="0" dirty="0" smtClean="0">
              <a:solidFill>
                <a:schemeClr val="tx1"/>
              </a:solidFill>
              <a:latin typeface="微软雅黑" panose="020B0503020204020204" charset="-122"/>
              <a:ea typeface="微软雅黑" panose="020B0503020204020204" charset="-122"/>
            </a:rPr>
            <a:t>法（作业条件危险性评价法）对已识别的危险源可能发生事故的风险大小和发生事故的后果严重性进行分析和评价，确定每个危险源的风险等级</a:t>
          </a:r>
          <a:endParaRPr lang="zh-CN" altLang="en-US" sz="1600" b="0" dirty="0">
            <a:solidFill>
              <a:schemeClr val="tx1"/>
            </a:solidFill>
            <a:latin typeface="微软雅黑" panose="020B0503020204020204" charset="-122"/>
            <a:ea typeface="微软雅黑" panose="020B0503020204020204" charset="-122"/>
          </a:endParaRPr>
        </a:p>
      </dgm:t>
    </dgm:pt>
    <dgm:pt modelId="{AB986910-AE38-43F0-BE72-C75864689665}" type="parTrans" cxnId="{EF8BD976-819E-47F9-99D2-7DD8788F6C53}">
      <dgm:prSet/>
      <dgm:spPr/>
      <dgm:t>
        <a:bodyPr/>
        <a:lstStyle/>
        <a:p>
          <a:endParaRPr lang="zh-CN" altLang="en-US"/>
        </a:p>
      </dgm:t>
    </dgm:pt>
    <dgm:pt modelId="{2132407C-6CB9-48B0-8B8A-1E39E521446F}" type="sibTrans" cxnId="{EF8BD976-819E-47F9-99D2-7DD8788F6C53}">
      <dgm:prSet/>
      <dgm:spPr/>
      <dgm:t>
        <a:bodyPr/>
        <a:lstStyle/>
        <a:p>
          <a:endParaRPr lang="zh-CN" altLang="en-US"/>
        </a:p>
      </dgm:t>
    </dgm:pt>
    <dgm:pt modelId="{31A9E244-D920-430D-B9E7-BF1E749D5947}">
      <dgm:prSet phldrT="[文本]" custT="1"/>
      <dgm:spPr/>
      <dgm:t>
        <a:bodyPr/>
        <a:lstStyle/>
        <a:p>
          <a:r>
            <a:rPr lang="zh-CN" altLang="en-US" sz="2000" b="1" dirty="0" smtClean="0">
              <a:latin typeface="微软雅黑" panose="020B0503020204020204" charset="-122"/>
              <a:ea typeface="微软雅黑" panose="020B0503020204020204" charset="-122"/>
            </a:rPr>
            <a:t>第二步</a:t>
          </a:r>
          <a:endParaRPr lang="zh-CN" altLang="en-US" sz="2000" b="1" dirty="0">
            <a:latin typeface="微软雅黑" panose="020B0503020204020204" charset="-122"/>
            <a:ea typeface="微软雅黑" panose="020B0503020204020204" charset="-122"/>
          </a:endParaRPr>
        </a:p>
      </dgm:t>
    </dgm:pt>
    <dgm:pt modelId="{AC953B94-AC7A-4061-93AB-39628DC4C1AF}" type="parTrans" cxnId="{53532781-B0F1-4F65-9951-BF5D20502FCC}">
      <dgm:prSet/>
      <dgm:spPr/>
      <dgm:t>
        <a:bodyPr/>
        <a:lstStyle/>
        <a:p>
          <a:endParaRPr lang="zh-CN" altLang="en-US"/>
        </a:p>
      </dgm:t>
    </dgm:pt>
    <dgm:pt modelId="{3449E2D6-3533-4628-864D-0B53CC4D9EE6}" type="sibTrans" cxnId="{53532781-B0F1-4F65-9951-BF5D20502FCC}">
      <dgm:prSet/>
      <dgm:spPr/>
      <dgm:t>
        <a:bodyPr/>
        <a:lstStyle/>
        <a:p>
          <a:endParaRPr lang="zh-CN" altLang="en-US"/>
        </a:p>
      </dgm:t>
    </dgm:pt>
    <dgm:pt modelId="{59357873-C672-48E5-89A9-3C2F113AAB00}">
      <dgm:prSet phldrT="[文本]" custT="1"/>
      <dgm:spPr/>
      <dgm:t>
        <a:bodyPr/>
        <a:lstStyle/>
        <a:p>
          <a:r>
            <a:rPr lang="zh-CN" altLang="en-US" sz="1600" b="0" dirty="0" smtClean="0">
              <a:solidFill>
                <a:schemeClr val="tx1"/>
              </a:solidFill>
              <a:latin typeface="微软雅黑" panose="020B0503020204020204" charset="-122"/>
              <a:ea typeface="微软雅黑" panose="020B0503020204020204" charset="-122"/>
            </a:rPr>
            <a:t>按照“消除风险、降低风险、进行防护”的原则，确定每个危险源的控制措施，并详细记录</a:t>
          </a:r>
        </a:p>
      </dgm:t>
    </dgm:pt>
    <dgm:pt modelId="{1CE8E10A-21F3-4E66-B8BB-AAC5F2F6F03E}" type="parTrans" cxnId="{38BA067F-79C3-4500-BAF3-18C41AC1D699}">
      <dgm:prSet/>
      <dgm:spPr/>
      <dgm:t>
        <a:bodyPr/>
        <a:lstStyle/>
        <a:p>
          <a:endParaRPr lang="zh-CN" altLang="en-US"/>
        </a:p>
      </dgm:t>
    </dgm:pt>
    <dgm:pt modelId="{C191A182-36D6-4BCA-8CB8-126851DFD226}" type="sibTrans" cxnId="{38BA067F-79C3-4500-BAF3-18C41AC1D699}">
      <dgm:prSet/>
      <dgm:spPr/>
      <dgm:t>
        <a:bodyPr/>
        <a:lstStyle/>
        <a:p>
          <a:endParaRPr lang="zh-CN" altLang="en-US"/>
        </a:p>
      </dgm:t>
    </dgm:pt>
    <dgm:pt modelId="{F52D3912-F057-4BA3-999A-05CE59653843}">
      <dgm:prSet phldrT="[文本]" custT="1"/>
      <dgm:spPr/>
      <dgm:t>
        <a:bodyPr/>
        <a:lstStyle/>
        <a:p>
          <a:r>
            <a:rPr lang="zh-CN" altLang="en-US" sz="2000" b="1" dirty="0" smtClean="0">
              <a:latin typeface="微软雅黑" panose="020B0503020204020204" charset="-122"/>
              <a:ea typeface="微软雅黑" panose="020B0503020204020204" charset="-122"/>
            </a:rPr>
            <a:t>第三步</a:t>
          </a:r>
          <a:endParaRPr lang="zh-CN" altLang="en-US" sz="2000" b="1" dirty="0">
            <a:latin typeface="微软雅黑" panose="020B0503020204020204" charset="-122"/>
            <a:ea typeface="微软雅黑" panose="020B0503020204020204" charset="-122"/>
          </a:endParaRPr>
        </a:p>
      </dgm:t>
    </dgm:pt>
    <dgm:pt modelId="{BEEE89A4-A4C2-41D2-A493-EAAE9FED8FAF}" type="parTrans" cxnId="{2DA3B4E2-584D-4FC1-856C-C27BD9836F67}">
      <dgm:prSet/>
      <dgm:spPr/>
      <dgm:t>
        <a:bodyPr/>
        <a:lstStyle/>
        <a:p>
          <a:endParaRPr lang="zh-CN" altLang="en-US"/>
        </a:p>
      </dgm:t>
    </dgm:pt>
    <dgm:pt modelId="{B98AD0B8-0FA8-4C16-8FE7-6DCDE1501935}" type="sibTrans" cxnId="{2DA3B4E2-584D-4FC1-856C-C27BD9836F67}">
      <dgm:prSet/>
      <dgm:spPr/>
      <dgm:t>
        <a:bodyPr/>
        <a:lstStyle/>
        <a:p>
          <a:endParaRPr lang="zh-CN" altLang="en-US"/>
        </a:p>
      </dgm:t>
    </dgm:pt>
    <dgm:pt modelId="{04EAD64E-2588-4DB2-91E4-0C91C290603C}">
      <dgm:prSet phldrT="[文本]" custT="1"/>
      <dgm:spPr/>
      <dgm:t>
        <a:bodyPr/>
        <a:lstStyle/>
        <a:p>
          <a:r>
            <a:rPr lang="zh-CN" altLang="en-US" sz="1600" b="0" dirty="0" smtClean="0">
              <a:solidFill>
                <a:schemeClr val="tx1"/>
              </a:solidFill>
              <a:latin typeface="微软雅黑" panose="020B0503020204020204" charset="-122"/>
              <a:ea typeface="微软雅黑" panose="020B0503020204020204" charset="-122"/>
            </a:rPr>
            <a:t>利用《危险源风险评价与控制方式表》对本岗位识别出的活动、危险源、事故类型、风险评价、风险等级、控制方式进行汇总</a:t>
          </a:r>
        </a:p>
      </dgm:t>
    </dgm:pt>
    <dgm:pt modelId="{792AF46A-EDF7-42A3-8008-3697D33CE50F}" type="parTrans" cxnId="{0B790C6E-5D6E-49C2-8C1E-CFA6CC7A29B8}">
      <dgm:prSet/>
      <dgm:spPr/>
      <dgm:t>
        <a:bodyPr/>
        <a:lstStyle/>
        <a:p>
          <a:endParaRPr lang="zh-CN" altLang="en-US"/>
        </a:p>
      </dgm:t>
    </dgm:pt>
    <dgm:pt modelId="{B06D9D82-E008-40C4-805F-F6FE528288A6}" type="sibTrans" cxnId="{0B790C6E-5D6E-49C2-8C1E-CFA6CC7A29B8}">
      <dgm:prSet/>
      <dgm:spPr/>
      <dgm:t>
        <a:bodyPr/>
        <a:lstStyle/>
        <a:p>
          <a:endParaRPr lang="zh-CN" altLang="en-US"/>
        </a:p>
      </dgm:t>
    </dgm:pt>
    <dgm:pt modelId="{D495F456-C08B-4BF4-8BE9-3B21DF45825F}" type="pres">
      <dgm:prSet presAssocID="{FFFA7C7D-CB28-4981-B8FC-4B662A09729E}" presName="linearFlow" presStyleCnt="0">
        <dgm:presLayoutVars>
          <dgm:dir/>
          <dgm:animLvl val="lvl"/>
          <dgm:resizeHandles val="exact"/>
        </dgm:presLayoutVars>
      </dgm:prSet>
      <dgm:spPr/>
      <dgm:t>
        <a:bodyPr/>
        <a:lstStyle/>
        <a:p>
          <a:endParaRPr lang="zh-CN" altLang="en-US"/>
        </a:p>
      </dgm:t>
    </dgm:pt>
    <dgm:pt modelId="{A03099C9-FCAD-4D66-A960-B61FD17A7AA0}" type="pres">
      <dgm:prSet presAssocID="{A6BAB215-54BD-4F8C-AE3A-19310BB7A6DE}" presName="composite" presStyleCnt="0"/>
      <dgm:spPr/>
      <dgm:t>
        <a:bodyPr/>
        <a:lstStyle/>
        <a:p>
          <a:endParaRPr lang="zh-CN" altLang="en-US"/>
        </a:p>
      </dgm:t>
    </dgm:pt>
    <dgm:pt modelId="{F7C74A28-E746-429B-B3C7-3ACE52BAD6B9}" type="pres">
      <dgm:prSet presAssocID="{A6BAB215-54BD-4F8C-AE3A-19310BB7A6DE}" presName="parentText" presStyleLbl="alignNode1" presStyleIdx="0" presStyleCnt="3">
        <dgm:presLayoutVars>
          <dgm:chMax val="1"/>
          <dgm:bulletEnabled val="1"/>
        </dgm:presLayoutVars>
      </dgm:prSet>
      <dgm:spPr/>
      <dgm:t>
        <a:bodyPr/>
        <a:lstStyle/>
        <a:p>
          <a:endParaRPr lang="zh-CN" altLang="en-US"/>
        </a:p>
      </dgm:t>
    </dgm:pt>
    <dgm:pt modelId="{925CC702-7CF2-4947-BBB9-0712558D32D3}" type="pres">
      <dgm:prSet presAssocID="{A6BAB215-54BD-4F8C-AE3A-19310BB7A6DE}" presName="descendantText" presStyleLbl="alignAcc1" presStyleIdx="0" presStyleCnt="3">
        <dgm:presLayoutVars>
          <dgm:bulletEnabled val="1"/>
        </dgm:presLayoutVars>
      </dgm:prSet>
      <dgm:spPr/>
      <dgm:t>
        <a:bodyPr/>
        <a:lstStyle/>
        <a:p>
          <a:endParaRPr lang="zh-CN" altLang="en-US"/>
        </a:p>
      </dgm:t>
    </dgm:pt>
    <dgm:pt modelId="{9F20A1CA-88D4-4C4A-AC81-ABE199724A8D}" type="pres">
      <dgm:prSet presAssocID="{423A3D54-9A77-4B8E-A5FE-D12684F42A8C}" presName="sp" presStyleCnt="0"/>
      <dgm:spPr/>
      <dgm:t>
        <a:bodyPr/>
        <a:lstStyle/>
        <a:p>
          <a:endParaRPr lang="zh-CN" altLang="en-US"/>
        </a:p>
      </dgm:t>
    </dgm:pt>
    <dgm:pt modelId="{D301FE69-A39E-40A3-B98B-28DA759843E8}" type="pres">
      <dgm:prSet presAssocID="{31A9E244-D920-430D-B9E7-BF1E749D5947}" presName="composite" presStyleCnt="0"/>
      <dgm:spPr/>
      <dgm:t>
        <a:bodyPr/>
        <a:lstStyle/>
        <a:p>
          <a:endParaRPr lang="zh-CN" altLang="en-US"/>
        </a:p>
      </dgm:t>
    </dgm:pt>
    <dgm:pt modelId="{A27C7855-62C4-4DE8-A519-BDA185451097}" type="pres">
      <dgm:prSet presAssocID="{31A9E244-D920-430D-B9E7-BF1E749D5947}" presName="parentText" presStyleLbl="alignNode1" presStyleIdx="1" presStyleCnt="3">
        <dgm:presLayoutVars>
          <dgm:chMax val="1"/>
          <dgm:bulletEnabled val="1"/>
        </dgm:presLayoutVars>
      </dgm:prSet>
      <dgm:spPr/>
      <dgm:t>
        <a:bodyPr/>
        <a:lstStyle/>
        <a:p>
          <a:endParaRPr lang="zh-CN" altLang="en-US"/>
        </a:p>
      </dgm:t>
    </dgm:pt>
    <dgm:pt modelId="{C83C1C77-D526-4330-929E-ED6B75D68C0F}" type="pres">
      <dgm:prSet presAssocID="{31A9E244-D920-430D-B9E7-BF1E749D5947}" presName="descendantText" presStyleLbl="alignAcc1" presStyleIdx="1" presStyleCnt="3">
        <dgm:presLayoutVars>
          <dgm:bulletEnabled val="1"/>
        </dgm:presLayoutVars>
      </dgm:prSet>
      <dgm:spPr/>
      <dgm:t>
        <a:bodyPr/>
        <a:lstStyle/>
        <a:p>
          <a:endParaRPr lang="zh-CN" altLang="en-US"/>
        </a:p>
      </dgm:t>
    </dgm:pt>
    <dgm:pt modelId="{3D779A90-4DD6-4058-B361-986323E545F5}" type="pres">
      <dgm:prSet presAssocID="{3449E2D6-3533-4628-864D-0B53CC4D9EE6}" presName="sp" presStyleCnt="0"/>
      <dgm:spPr/>
      <dgm:t>
        <a:bodyPr/>
        <a:lstStyle/>
        <a:p>
          <a:endParaRPr lang="zh-CN" altLang="en-US"/>
        </a:p>
      </dgm:t>
    </dgm:pt>
    <dgm:pt modelId="{C30932DB-7220-473F-ADBC-DC76B716AAD9}" type="pres">
      <dgm:prSet presAssocID="{F52D3912-F057-4BA3-999A-05CE59653843}" presName="composite" presStyleCnt="0"/>
      <dgm:spPr/>
      <dgm:t>
        <a:bodyPr/>
        <a:lstStyle/>
        <a:p>
          <a:endParaRPr lang="zh-CN" altLang="en-US"/>
        </a:p>
      </dgm:t>
    </dgm:pt>
    <dgm:pt modelId="{9626900C-4227-45FD-B2CB-00D14A094CFC}" type="pres">
      <dgm:prSet presAssocID="{F52D3912-F057-4BA3-999A-05CE59653843}" presName="parentText" presStyleLbl="alignNode1" presStyleIdx="2" presStyleCnt="3">
        <dgm:presLayoutVars>
          <dgm:chMax val="1"/>
          <dgm:bulletEnabled val="1"/>
        </dgm:presLayoutVars>
      </dgm:prSet>
      <dgm:spPr/>
      <dgm:t>
        <a:bodyPr/>
        <a:lstStyle/>
        <a:p>
          <a:endParaRPr lang="zh-CN" altLang="en-US"/>
        </a:p>
      </dgm:t>
    </dgm:pt>
    <dgm:pt modelId="{31D4F56D-0B91-4AE1-948E-E494A67C6F5A}" type="pres">
      <dgm:prSet presAssocID="{F52D3912-F057-4BA3-999A-05CE59653843}" presName="descendantText" presStyleLbl="alignAcc1" presStyleIdx="2" presStyleCnt="3">
        <dgm:presLayoutVars>
          <dgm:bulletEnabled val="1"/>
        </dgm:presLayoutVars>
      </dgm:prSet>
      <dgm:spPr/>
      <dgm:t>
        <a:bodyPr/>
        <a:lstStyle/>
        <a:p>
          <a:endParaRPr lang="zh-CN" altLang="en-US"/>
        </a:p>
      </dgm:t>
    </dgm:pt>
  </dgm:ptLst>
  <dgm:cxnLst>
    <dgm:cxn modelId="{53532781-B0F1-4F65-9951-BF5D20502FCC}" srcId="{FFFA7C7D-CB28-4981-B8FC-4B662A09729E}" destId="{31A9E244-D920-430D-B9E7-BF1E749D5947}" srcOrd="1" destOrd="0" parTransId="{AC953B94-AC7A-4061-93AB-39628DC4C1AF}" sibTransId="{3449E2D6-3533-4628-864D-0B53CC4D9EE6}"/>
    <dgm:cxn modelId="{5573DC68-0E11-465A-82E9-86FF8137C12C}" type="presOf" srcId="{04EAD64E-2588-4DB2-91E4-0C91C290603C}" destId="{31D4F56D-0B91-4AE1-948E-E494A67C6F5A}" srcOrd="0" destOrd="0" presId="urn:microsoft.com/office/officeart/2005/8/layout/chevron2"/>
    <dgm:cxn modelId="{6CEAB532-63BD-4D5D-ABDE-09D54C778170}" type="presOf" srcId="{FFFA7C7D-CB28-4981-B8FC-4B662A09729E}" destId="{D495F456-C08B-4BF4-8BE9-3B21DF45825F}" srcOrd="0" destOrd="0" presId="urn:microsoft.com/office/officeart/2005/8/layout/chevron2"/>
    <dgm:cxn modelId="{38BA067F-79C3-4500-BAF3-18C41AC1D699}" srcId="{31A9E244-D920-430D-B9E7-BF1E749D5947}" destId="{59357873-C672-48E5-89A9-3C2F113AAB00}" srcOrd="0" destOrd="0" parTransId="{1CE8E10A-21F3-4E66-B8BB-AAC5F2F6F03E}" sibTransId="{C191A182-36D6-4BCA-8CB8-126851DFD226}"/>
    <dgm:cxn modelId="{EF8BD976-819E-47F9-99D2-7DD8788F6C53}" srcId="{A6BAB215-54BD-4F8C-AE3A-19310BB7A6DE}" destId="{A0498C60-D7B4-4CA0-BEED-57CCEB7BCC39}" srcOrd="0" destOrd="0" parTransId="{AB986910-AE38-43F0-BE72-C75864689665}" sibTransId="{2132407C-6CB9-48B0-8B8A-1E39E521446F}"/>
    <dgm:cxn modelId="{C4828472-BC33-42D2-AFD7-302DB094118E}" type="presOf" srcId="{A0498C60-D7B4-4CA0-BEED-57CCEB7BCC39}" destId="{925CC702-7CF2-4947-BBB9-0712558D32D3}" srcOrd="0" destOrd="0" presId="urn:microsoft.com/office/officeart/2005/8/layout/chevron2"/>
    <dgm:cxn modelId="{BBDC4614-FED9-45E3-97AA-09AFDB42D7B6}" type="presOf" srcId="{F52D3912-F057-4BA3-999A-05CE59653843}" destId="{9626900C-4227-45FD-B2CB-00D14A094CFC}" srcOrd="0" destOrd="0" presId="urn:microsoft.com/office/officeart/2005/8/layout/chevron2"/>
    <dgm:cxn modelId="{97D8B997-AD87-4A66-83D4-095C08B6020A}" srcId="{FFFA7C7D-CB28-4981-B8FC-4B662A09729E}" destId="{A6BAB215-54BD-4F8C-AE3A-19310BB7A6DE}" srcOrd="0" destOrd="0" parTransId="{70D8719B-3336-4919-A1EC-FF9327CF5976}" sibTransId="{423A3D54-9A77-4B8E-A5FE-D12684F42A8C}"/>
    <dgm:cxn modelId="{32D26A16-A3A1-45F9-BAC4-4382108AC38C}" type="presOf" srcId="{A6BAB215-54BD-4F8C-AE3A-19310BB7A6DE}" destId="{F7C74A28-E746-429B-B3C7-3ACE52BAD6B9}" srcOrd="0" destOrd="0" presId="urn:microsoft.com/office/officeart/2005/8/layout/chevron2"/>
    <dgm:cxn modelId="{44ACB34F-5DAF-471E-A26B-CBAC10F59BF4}" type="presOf" srcId="{31A9E244-D920-430D-B9E7-BF1E749D5947}" destId="{A27C7855-62C4-4DE8-A519-BDA185451097}" srcOrd="0" destOrd="0" presId="urn:microsoft.com/office/officeart/2005/8/layout/chevron2"/>
    <dgm:cxn modelId="{0B790C6E-5D6E-49C2-8C1E-CFA6CC7A29B8}" srcId="{F52D3912-F057-4BA3-999A-05CE59653843}" destId="{04EAD64E-2588-4DB2-91E4-0C91C290603C}" srcOrd="0" destOrd="0" parTransId="{792AF46A-EDF7-42A3-8008-3697D33CE50F}" sibTransId="{B06D9D82-E008-40C4-805F-F6FE528288A6}"/>
    <dgm:cxn modelId="{2DA3B4E2-584D-4FC1-856C-C27BD9836F67}" srcId="{FFFA7C7D-CB28-4981-B8FC-4B662A09729E}" destId="{F52D3912-F057-4BA3-999A-05CE59653843}" srcOrd="2" destOrd="0" parTransId="{BEEE89A4-A4C2-41D2-A493-EAAE9FED8FAF}" sibTransId="{B98AD0B8-0FA8-4C16-8FE7-6DCDE1501935}"/>
    <dgm:cxn modelId="{A6F271F0-321D-4DA3-9D9A-71B8E008BE9B}" type="presOf" srcId="{59357873-C672-48E5-89A9-3C2F113AAB00}" destId="{C83C1C77-D526-4330-929E-ED6B75D68C0F}" srcOrd="0" destOrd="0" presId="urn:microsoft.com/office/officeart/2005/8/layout/chevron2"/>
    <dgm:cxn modelId="{FF0EC6B4-4502-42F6-BC06-2913B772A2E3}" type="presParOf" srcId="{D495F456-C08B-4BF4-8BE9-3B21DF45825F}" destId="{A03099C9-FCAD-4D66-A960-B61FD17A7AA0}" srcOrd="0" destOrd="0" presId="urn:microsoft.com/office/officeart/2005/8/layout/chevron2"/>
    <dgm:cxn modelId="{B77D4CD7-6ECD-4DE1-A415-8E7EE9FC1973}" type="presParOf" srcId="{A03099C9-FCAD-4D66-A960-B61FD17A7AA0}" destId="{F7C74A28-E746-429B-B3C7-3ACE52BAD6B9}" srcOrd="0" destOrd="0" presId="urn:microsoft.com/office/officeart/2005/8/layout/chevron2"/>
    <dgm:cxn modelId="{3CE28169-999D-4FD9-99A2-55DFF5A2E9C8}" type="presParOf" srcId="{A03099C9-FCAD-4D66-A960-B61FD17A7AA0}" destId="{925CC702-7CF2-4947-BBB9-0712558D32D3}" srcOrd="1" destOrd="0" presId="urn:microsoft.com/office/officeart/2005/8/layout/chevron2"/>
    <dgm:cxn modelId="{CC8DFB43-9344-49CB-91A2-EEFB0D42F4F3}" type="presParOf" srcId="{D495F456-C08B-4BF4-8BE9-3B21DF45825F}" destId="{9F20A1CA-88D4-4C4A-AC81-ABE199724A8D}" srcOrd="1" destOrd="0" presId="urn:microsoft.com/office/officeart/2005/8/layout/chevron2"/>
    <dgm:cxn modelId="{180563A0-C958-4774-B8F3-642554CB9335}" type="presParOf" srcId="{D495F456-C08B-4BF4-8BE9-3B21DF45825F}" destId="{D301FE69-A39E-40A3-B98B-28DA759843E8}" srcOrd="2" destOrd="0" presId="urn:microsoft.com/office/officeart/2005/8/layout/chevron2"/>
    <dgm:cxn modelId="{CD9F2528-B749-4AE2-AC31-7B28A1119393}" type="presParOf" srcId="{D301FE69-A39E-40A3-B98B-28DA759843E8}" destId="{A27C7855-62C4-4DE8-A519-BDA185451097}" srcOrd="0" destOrd="0" presId="urn:microsoft.com/office/officeart/2005/8/layout/chevron2"/>
    <dgm:cxn modelId="{03A132B4-EA5A-407A-9D18-1213362FBD56}" type="presParOf" srcId="{D301FE69-A39E-40A3-B98B-28DA759843E8}" destId="{C83C1C77-D526-4330-929E-ED6B75D68C0F}" srcOrd="1" destOrd="0" presId="urn:microsoft.com/office/officeart/2005/8/layout/chevron2"/>
    <dgm:cxn modelId="{DE732E6D-BE9D-475A-99E1-C353C791D787}" type="presParOf" srcId="{D495F456-C08B-4BF4-8BE9-3B21DF45825F}" destId="{3D779A90-4DD6-4058-B361-986323E545F5}" srcOrd="3" destOrd="0" presId="urn:microsoft.com/office/officeart/2005/8/layout/chevron2"/>
    <dgm:cxn modelId="{B724F47E-BD84-4C05-BAD9-298AD8E4CB32}" type="presParOf" srcId="{D495F456-C08B-4BF4-8BE9-3B21DF45825F}" destId="{C30932DB-7220-473F-ADBC-DC76B716AAD9}" srcOrd="4" destOrd="0" presId="urn:microsoft.com/office/officeart/2005/8/layout/chevron2"/>
    <dgm:cxn modelId="{07785E0F-2900-4226-A2ED-007DB77B6F4A}" type="presParOf" srcId="{C30932DB-7220-473F-ADBC-DC76B716AAD9}" destId="{9626900C-4227-45FD-B2CB-00D14A094CFC}" srcOrd="0" destOrd="0" presId="urn:microsoft.com/office/officeart/2005/8/layout/chevron2"/>
    <dgm:cxn modelId="{F2F3127E-89AC-4C89-9B05-2E6D62FF3D0C}" type="presParOf" srcId="{C30932DB-7220-473F-ADBC-DC76B716AAD9}" destId="{31D4F56D-0B91-4AE1-948E-E494A67C6F5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AD2BB1-C388-4A7A-8356-65EB802F1AB5}" type="doc">
      <dgm:prSet loTypeId="urn:microsoft.com/office/officeart/2005/8/layout/process1" loCatId="process" qsTypeId="urn:microsoft.com/office/officeart/2005/8/quickstyle/simple1#60" qsCatId="simple" csTypeId="urn:microsoft.com/office/officeart/2005/8/colors/accent0_2#4" csCatId="mainScheme" phldr="1"/>
      <dgm:spPr/>
    </dgm:pt>
    <dgm:pt modelId="{0FFDC9AC-AD87-4E4D-899D-AE6AAFAC2A16}">
      <dgm:prSet phldrT="[文本]" custT="1"/>
      <dgm:spPr>
        <a:solidFill>
          <a:srgbClr val="183884"/>
        </a:solidFill>
      </dgm:spPr>
      <dgm:t>
        <a:bodyPr/>
        <a:lstStyle/>
        <a:p>
          <a:r>
            <a:rPr lang="zh-CN" altLang="en-US" sz="1600" dirty="0" smtClean="0">
              <a:solidFill>
                <a:schemeClr val="bg1"/>
              </a:solidFill>
            </a:rPr>
            <a:t>检查准备</a:t>
          </a:r>
          <a:endParaRPr lang="zh-CN" altLang="en-US" sz="1600" dirty="0">
            <a:solidFill>
              <a:schemeClr val="bg1"/>
            </a:solidFill>
          </a:endParaRPr>
        </a:p>
      </dgm:t>
    </dgm:pt>
    <dgm:pt modelId="{49E6F395-FFAE-48E0-AC69-6651B424690D}" type="parTrans" cxnId="{656A4E0F-39D2-449E-BA0B-D7A89F24BD96}">
      <dgm:prSet/>
      <dgm:spPr/>
      <dgm:t>
        <a:bodyPr/>
        <a:lstStyle/>
        <a:p>
          <a:endParaRPr lang="zh-CN" altLang="en-US" sz="1600">
            <a:solidFill>
              <a:schemeClr val="bg1"/>
            </a:solidFill>
          </a:endParaRPr>
        </a:p>
      </dgm:t>
    </dgm:pt>
    <dgm:pt modelId="{BA253CF3-4974-46E5-8260-34C1E626C668}" type="sibTrans" cxnId="{656A4E0F-39D2-449E-BA0B-D7A89F24BD96}">
      <dgm:prSet/>
      <dgm:spPr/>
      <dgm:t>
        <a:bodyPr/>
        <a:lstStyle/>
        <a:p>
          <a:endParaRPr lang="zh-CN" altLang="en-US" sz="1600">
            <a:solidFill>
              <a:schemeClr val="bg1"/>
            </a:solidFill>
          </a:endParaRPr>
        </a:p>
      </dgm:t>
    </dgm:pt>
    <dgm:pt modelId="{7A8B6B1D-31C1-4149-ADD0-696D0A5EDCB9}">
      <dgm:prSet phldrT="[文本]" custT="1"/>
      <dgm:spPr>
        <a:solidFill>
          <a:srgbClr val="183884"/>
        </a:solidFill>
      </dgm:spPr>
      <dgm:t>
        <a:bodyPr/>
        <a:lstStyle/>
        <a:p>
          <a:r>
            <a:rPr lang="zh-CN" altLang="en-US" sz="1600" dirty="0" smtClean="0">
              <a:solidFill>
                <a:schemeClr val="bg1"/>
              </a:solidFill>
            </a:rPr>
            <a:t>检查实施</a:t>
          </a:r>
          <a:endParaRPr lang="zh-CN" altLang="en-US" sz="1600" dirty="0">
            <a:solidFill>
              <a:schemeClr val="bg1"/>
            </a:solidFill>
          </a:endParaRPr>
        </a:p>
      </dgm:t>
    </dgm:pt>
    <dgm:pt modelId="{773DCAB1-5D1B-40D6-806B-51EA4DA09BB9}" type="parTrans" cxnId="{8F3E1BEE-FC7E-4C17-8FCC-5E99ADDD1F67}">
      <dgm:prSet/>
      <dgm:spPr/>
      <dgm:t>
        <a:bodyPr/>
        <a:lstStyle/>
        <a:p>
          <a:endParaRPr lang="zh-CN" altLang="en-US" sz="1600">
            <a:solidFill>
              <a:schemeClr val="bg1"/>
            </a:solidFill>
          </a:endParaRPr>
        </a:p>
      </dgm:t>
    </dgm:pt>
    <dgm:pt modelId="{5844BD2C-FEF1-42F2-9F12-8B0B9D8DEB4B}" type="sibTrans" cxnId="{8F3E1BEE-FC7E-4C17-8FCC-5E99ADDD1F67}">
      <dgm:prSet/>
      <dgm:spPr/>
      <dgm:t>
        <a:bodyPr/>
        <a:lstStyle/>
        <a:p>
          <a:endParaRPr lang="zh-CN" altLang="en-US" sz="1600">
            <a:solidFill>
              <a:schemeClr val="bg1"/>
            </a:solidFill>
          </a:endParaRPr>
        </a:p>
      </dgm:t>
    </dgm:pt>
    <dgm:pt modelId="{6E022A2E-776C-4ED0-B778-975E51703D69}">
      <dgm:prSet phldrT="[文本]" custT="1"/>
      <dgm:spPr>
        <a:solidFill>
          <a:srgbClr val="183884"/>
        </a:solidFill>
      </dgm:spPr>
      <dgm:t>
        <a:bodyPr/>
        <a:lstStyle/>
        <a:p>
          <a:r>
            <a:rPr lang="zh-CN" altLang="en-US" sz="1600" dirty="0" smtClean="0">
              <a:solidFill>
                <a:schemeClr val="bg1"/>
              </a:solidFill>
            </a:rPr>
            <a:t>分析判断</a:t>
          </a:r>
          <a:endParaRPr lang="zh-CN" altLang="en-US" sz="1600" dirty="0">
            <a:solidFill>
              <a:schemeClr val="bg1"/>
            </a:solidFill>
          </a:endParaRPr>
        </a:p>
      </dgm:t>
    </dgm:pt>
    <dgm:pt modelId="{1D9A2B5E-5222-498D-A1DD-E2CF2E50B5C1}" type="parTrans" cxnId="{81E2008D-1E95-479B-B497-F04FED5BE1B9}">
      <dgm:prSet/>
      <dgm:spPr/>
      <dgm:t>
        <a:bodyPr/>
        <a:lstStyle/>
        <a:p>
          <a:endParaRPr lang="zh-CN" altLang="en-US" sz="1600">
            <a:solidFill>
              <a:schemeClr val="bg1"/>
            </a:solidFill>
          </a:endParaRPr>
        </a:p>
      </dgm:t>
    </dgm:pt>
    <dgm:pt modelId="{E4C6836A-CEEF-4FDA-AABA-1FE362C0C3BC}" type="sibTrans" cxnId="{81E2008D-1E95-479B-B497-F04FED5BE1B9}">
      <dgm:prSet/>
      <dgm:spPr/>
      <dgm:t>
        <a:bodyPr/>
        <a:lstStyle/>
        <a:p>
          <a:endParaRPr lang="zh-CN" altLang="en-US" sz="1600">
            <a:solidFill>
              <a:schemeClr val="bg1"/>
            </a:solidFill>
          </a:endParaRPr>
        </a:p>
      </dgm:t>
    </dgm:pt>
    <dgm:pt modelId="{DF3AFD6F-D2BE-4641-9473-93370C94CA3E}">
      <dgm:prSet phldrT="[文本]" custT="1"/>
      <dgm:spPr>
        <a:solidFill>
          <a:srgbClr val="183884"/>
        </a:solidFill>
      </dgm:spPr>
      <dgm:t>
        <a:bodyPr/>
        <a:lstStyle/>
        <a:p>
          <a:r>
            <a:rPr lang="zh-CN" altLang="en-US" sz="1600" dirty="0" smtClean="0">
              <a:solidFill>
                <a:schemeClr val="bg1"/>
              </a:solidFill>
            </a:rPr>
            <a:t>整改措施</a:t>
          </a:r>
          <a:endParaRPr lang="zh-CN" altLang="en-US" sz="1600" dirty="0">
            <a:solidFill>
              <a:schemeClr val="bg1"/>
            </a:solidFill>
          </a:endParaRPr>
        </a:p>
      </dgm:t>
    </dgm:pt>
    <dgm:pt modelId="{25BEE4A6-2612-4F01-9078-B4FAFEDEA7F0}" type="parTrans" cxnId="{19293F9E-01CC-44B9-BDC3-53CA8E5B230B}">
      <dgm:prSet/>
      <dgm:spPr/>
      <dgm:t>
        <a:bodyPr/>
        <a:lstStyle/>
        <a:p>
          <a:endParaRPr lang="zh-CN" altLang="en-US">
            <a:solidFill>
              <a:schemeClr val="bg1"/>
            </a:solidFill>
          </a:endParaRPr>
        </a:p>
      </dgm:t>
    </dgm:pt>
    <dgm:pt modelId="{AF8494BC-EF8D-4D73-A0AB-3B54E4A25338}" type="sibTrans" cxnId="{19293F9E-01CC-44B9-BDC3-53CA8E5B230B}">
      <dgm:prSet/>
      <dgm:spPr/>
      <dgm:t>
        <a:bodyPr/>
        <a:lstStyle/>
        <a:p>
          <a:endParaRPr lang="zh-CN" altLang="en-US">
            <a:solidFill>
              <a:schemeClr val="bg1"/>
            </a:solidFill>
          </a:endParaRPr>
        </a:p>
      </dgm:t>
    </dgm:pt>
    <dgm:pt modelId="{FA34AE0F-0625-4B78-A6E6-D8BA999503A6}">
      <dgm:prSet phldrT="[文本]" custT="1"/>
      <dgm:spPr>
        <a:solidFill>
          <a:srgbClr val="183884"/>
        </a:solidFill>
      </dgm:spPr>
      <dgm:t>
        <a:bodyPr/>
        <a:lstStyle/>
        <a:p>
          <a:r>
            <a:rPr lang="zh-CN" altLang="en-US" sz="1600" dirty="0" smtClean="0">
              <a:solidFill>
                <a:schemeClr val="bg1"/>
              </a:solidFill>
            </a:rPr>
            <a:t>整改落实</a:t>
          </a:r>
          <a:endParaRPr lang="zh-CN" altLang="en-US" sz="1600" dirty="0">
            <a:solidFill>
              <a:schemeClr val="bg1"/>
            </a:solidFill>
          </a:endParaRPr>
        </a:p>
      </dgm:t>
    </dgm:pt>
    <dgm:pt modelId="{C5DFE2D9-169E-408B-9982-0249B922F69A}" type="parTrans" cxnId="{667DF37A-528A-4014-A1DB-FDA11074DB4D}">
      <dgm:prSet/>
      <dgm:spPr/>
      <dgm:t>
        <a:bodyPr/>
        <a:lstStyle/>
        <a:p>
          <a:endParaRPr lang="zh-CN" altLang="en-US">
            <a:solidFill>
              <a:schemeClr val="bg1"/>
            </a:solidFill>
          </a:endParaRPr>
        </a:p>
      </dgm:t>
    </dgm:pt>
    <dgm:pt modelId="{F604FC2C-E6CB-4FDB-885D-EEC15EF75747}" type="sibTrans" cxnId="{667DF37A-528A-4014-A1DB-FDA11074DB4D}">
      <dgm:prSet/>
      <dgm:spPr/>
      <dgm:t>
        <a:bodyPr/>
        <a:lstStyle/>
        <a:p>
          <a:endParaRPr lang="zh-CN" altLang="en-US">
            <a:solidFill>
              <a:schemeClr val="bg1"/>
            </a:solidFill>
          </a:endParaRPr>
        </a:p>
      </dgm:t>
    </dgm:pt>
    <dgm:pt modelId="{288EE789-D0A3-4EC7-88E6-7CABCF56F3A4}">
      <dgm:prSet phldrT="[文本]" custT="1"/>
      <dgm:spPr>
        <a:solidFill>
          <a:srgbClr val="183884"/>
        </a:solidFill>
      </dgm:spPr>
      <dgm:t>
        <a:bodyPr/>
        <a:lstStyle/>
        <a:p>
          <a:r>
            <a:rPr lang="zh-CN" altLang="en-US" sz="1600" dirty="0" smtClean="0">
              <a:solidFill>
                <a:schemeClr val="bg1"/>
              </a:solidFill>
            </a:rPr>
            <a:t>复查验收</a:t>
          </a:r>
          <a:endParaRPr lang="zh-CN" altLang="en-US" sz="1600" dirty="0">
            <a:solidFill>
              <a:schemeClr val="bg1"/>
            </a:solidFill>
          </a:endParaRPr>
        </a:p>
      </dgm:t>
    </dgm:pt>
    <dgm:pt modelId="{A84B7B14-3225-4A9E-A020-4824C32CDB7A}" type="parTrans" cxnId="{0D6BDD3A-AEC4-450A-8ED1-3878671D51BB}">
      <dgm:prSet/>
      <dgm:spPr/>
      <dgm:t>
        <a:bodyPr/>
        <a:lstStyle/>
        <a:p>
          <a:endParaRPr lang="zh-CN" altLang="en-US">
            <a:solidFill>
              <a:schemeClr val="bg1"/>
            </a:solidFill>
          </a:endParaRPr>
        </a:p>
      </dgm:t>
    </dgm:pt>
    <dgm:pt modelId="{2C601059-ACC9-4E4C-BB3F-6CBC047E3A57}" type="sibTrans" cxnId="{0D6BDD3A-AEC4-450A-8ED1-3878671D51BB}">
      <dgm:prSet/>
      <dgm:spPr/>
      <dgm:t>
        <a:bodyPr/>
        <a:lstStyle/>
        <a:p>
          <a:endParaRPr lang="zh-CN" altLang="en-US">
            <a:solidFill>
              <a:schemeClr val="bg1"/>
            </a:solidFill>
          </a:endParaRPr>
        </a:p>
      </dgm:t>
    </dgm:pt>
    <dgm:pt modelId="{42C4D60A-00E5-4B52-84CA-D1E39217B8DE}" type="pres">
      <dgm:prSet presAssocID="{64AD2BB1-C388-4A7A-8356-65EB802F1AB5}" presName="Name0" presStyleCnt="0">
        <dgm:presLayoutVars>
          <dgm:dir/>
          <dgm:resizeHandles val="exact"/>
        </dgm:presLayoutVars>
      </dgm:prSet>
      <dgm:spPr/>
    </dgm:pt>
    <dgm:pt modelId="{B4D30BBC-24B3-4A0C-8B44-97AC81B092CD}" type="pres">
      <dgm:prSet presAssocID="{0FFDC9AC-AD87-4E4D-899D-AE6AAFAC2A16}" presName="node" presStyleLbl="node1" presStyleIdx="0" presStyleCnt="6">
        <dgm:presLayoutVars>
          <dgm:bulletEnabled val="1"/>
        </dgm:presLayoutVars>
      </dgm:prSet>
      <dgm:spPr/>
      <dgm:t>
        <a:bodyPr/>
        <a:lstStyle/>
        <a:p>
          <a:endParaRPr lang="zh-CN" altLang="en-US"/>
        </a:p>
      </dgm:t>
    </dgm:pt>
    <dgm:pt modelId="{0CA62D23-50B7-436E-8D14-996BE7B28DB6}" type="pres">
      <dgm:prSet presAssocID="{BA253CF3-4974-46E5-8260-34C1E626C668}" presName="sibTrans" presStyleLbl="sibTrans2D1" presStyleIdx="0" presStyleCnt="5"/>
      <dgm:spPr/>
      <dgm:t>
        <a:bodyPr/>
        <a:lstStyle/>
        <a:p>
          <a:endParaRPr lang="zh-CN" altLang="en-US"/>
        </a:p>
      </dgm:t>
    </dgm:pt>
    <dgm:pt modelId="{995FB1D3-E955-4CDE-8B78-1ED4E93B342B}" type="pres">
      <dgm:prSet presAssocID="{BA253CF3-4974-46E5-8260-34C1E626C668}" presName="connectorText" presStyleLbl="sibTrans2D1" presStyleIdx="0" presStyleCnt="5"/>
      <dgm:spPr/>
      <dgm:t>
        <a:bodyPr/>
        <a:lstStyle/>
        <a:p>
          <a:endParaRPr lang="zh-CN" altLang="en-US"/>
        </a:p>
      </dgm:t>
    </dgm:pt>
    <dgm:pt modelId="{A437B5C0-71D5-4D68-AFB2-1D5149FD2C72}" type="pres">
      <dgm:prSet presAssocID="{7A8B6B1D-31C1-4149-ADD0-696D0A5EDCB9}" presName="node" presStyleLbl="node1" presStyleIdx="1" presStyleCnt="6">
        <dgm:presLayoutVars>
          <dgm:bulletEnabled val="1"/>
        </dgm:presLayoutVars>
      </dgm:prSet>
      <dgm:spPr/>
      <dgm:t>
        <a:bodyPr/>
        <a:lstStyle/>
        <a:p>
          <a:endParaRPr lang="zh-CN" altLang="en-US"/>
        </a:p>
      </dgm:t>
    </dgm:pt>
    <dgm:pt modelId="{E0D7C829-FEC4-453F-9CA5-DF07545D23FD}" type="pres">
      <dgm:prSet presAssocID="{5844BD2C-FEF1-42F2-9F12-8B0B9D8DEB4B}" presName="sibTrans" presStyleLbl="sibTrans2D1" presStyleIdx="1" presStyleCnt="5"/>
      <dgm:spPr/>
      <dgm:t>
        <a:bodyPr/>
        <a:lstStyle/>
        <a:p>
          <a:endParaRPr lang="zh-CN" altLang="en-US"/>
        </a:p>
      </dgm:t>
    </dgm:pt>
    <dgm:pt modelId="{C3F60B25-BCBE-40D5-9581-83998DF81BC0}" type="pres">
      <dgm:prSet presAssocID="{5844BD2C-FEF1-42F2-9F12-8B0B9D8DEB4B}" presName="connectorText" presStyleLbl="sibTrans2D1" presStyleIdx="1" presStyleCnt="5"/>
      <dgm:spPr/>
      <dgm:t>
        <a:bodyPr/>
        <a:lstStyle/>
        <a:p>
          <a:endParaRPr lang="zh-CN" altLang="en-US"/>
        </a:p>
      </dgm:t>
    </dgm:pt>
    <dgm:pt modelId="{1554CBD9-0A80-492F-A4D3-91D460723EE5}" type="pres">
      <dgm:prSet presAssocID="{6E022A2E-776C-4ED0-B778-975E51703D69}" presName="node" presStyleLbl="node1" presStyleIdx="2" presStyleCnt="6">
        <dgm:presLayoutVars>
          <dgm:bulletEnabled val="1"/>
        </dgm:presLayoutVars>
      </dgm:prSet>
      <dgm:spPr/>
      <dgm:t>
        <a:bodyPr/>
        <a:lstStyle/>
        <a:p>
          <a:endParaRPr lang="zh-CN" altLang="en-US"/>
        </a:p>
      </dgm:t>
    </dgm:pt>
    <dgm:pt modelId="{AD26F30F-D14A-49A0-8BC5-9798B939C330}" type="pres">
      <dgm:prSet presAssocID="{E4C6836A-CEEF-4FDA-AABA-1FE362C0C3BC}" presName="sibTrans" presStyleLbl="sibTrans2D1" presStyleIdx="2" presStyleCnt="5"/>
      <dgm:spPr/>
      <dgm:t>
        <a:bodyPr/>
        <a:lstStyle/>
        <a:p>
          <a:endParaRPr lang="zh-CN" altLang="en-US"/>
        </a:p>
      </dgm:t>
    </dgm:pt>
    <dgm:pt modelId="{17E84DF7-0E56-424C-ACBD-45F6834A2FB6}" type="pres">
      <dgm:prSet presAssocID="{E4C6836A-CEEF-4FDA-AABA-1FE362C0C3BC}" presName="connectorText" presStyleLbl="sibTrans2D1" presStyleIdx="2" presStyleCnt="5"/>
      <dgm:spPr/>
      <dgm:t>
        <a:bodyPr/>
        <a:lstStyle/>
        <a:p>
          <a:endParaRPr lang="zh-CN" altLang="en-US"/>
        </a:p>
      </dgm:t>
    </dgm:pt>
    <dgm:pt modelId="{ACECE876-F35C-4A96-AA05-A4552643253B}" type="pres">
      <dgm:prSet presAssocID="{DF3AFD6F-D2BE-4641-9473-93370C94CA3E}" presName="node" presStyleLbl="node1" presStyleIdx="3" presStyleCnt="6">
        <dgm:presLayoutVars>
          <dgm:bulletEnabled val="1"/>
        </dgm:presLayoutVars>
      </dgm:prSet>
      <dgm:spPr/>
      <dgm:t>
        <a:bodyPr/>
        <a:lstStyle/>
        <a:p>
          <a:endParaRPr lang="zh-CN" altLang="en-US"/>
        </a:p>
      </dgm:t>
    </dgm:pt>
    <dgm:pt modelId="{CF090BD8-A4DA-4BB6-9DA1-CD1E23E99520}" type="pres">
      <dgm:prSet presAssocID="{AF8494BC-EF8D-4D73-A0AB-3B54E4A25338}" presName="sibTrans" presStyleLbl="sibTrans2D1" presStyleIdx="3" presStyleCnt="5"/>
      <dgm:spPr/>
      <dgm:t>
        <a:bodyPr/>
        <a:lstStyle/>
        <a:p>
          <a:endParaRPr lang="zh-CN" altLang="en-US"/>
        </a:p>
      </dgm:t>
    </dgm:pt>
    <dgm:pt modelId="{A96E8D16-73A2-439B-977A-E682B2109330}" type="pres">
      <dgm:prSet presAssocID="{AF8494BC-EF8D-4D73-A0AB-3B54E4A25338}" presName="connectorText" presStyleLbl="sibTrans2D1" presStyleIdx="3" presStyleCnt="5"/>
      <dgm:spPr/>
      <dgm:t>
        <a:bodyPr/>
        <a:lstStyle/>
        <a:p>
          <a:endParaRPr lang="zh-CN" altLang="en-US"/>
        </a:p>
      </dgm:t>
    </dgm:pt>
    <dgm:pt modelId="{7B33A93C-00EA-4FB4-B1E1-3B3C6352666D}" type="pres">
      <dgm:prSet presAssocID="{FA34AE0F-0625-4B78-A6E6-D8BA999503A6}" presName="node" presStyleLbl="node1" presStyleIdx="4" presStyleCnt="6">
        <dgm:presLayoutVars>
          <dgm:bulletEnabled val="1"/>
        </dgm:presLayoutVars>
      </dgm:prSet>
      <dgm:spPr/>
      <dgm:t>
        <a:bodyPr/>
        <a:lstStyle/>
        <a:p>
          <a:endParaRPr lang="zh-CN" altLang="en-US"/>
        </a:p>
      </dgm:t>
    </dgm:pt>
    <dgm:pt modelId="{C8197179-7591-4606-B142-6FCD44F2DD2B}" type="pres">
      <dgm:prSet presAssocID="{F604FC2C-E6CB-4FDB-885D-EEC15EF75747}" presName="sibTrans" presStyleLbl="sibTrans2D1" presStyleIdx="4" presStyleCnt="5"/>
      <dgm:spPr/>
      <dgm:t>
        <a:bodyPr/>
        <a:lstStyle/>
        <a:p>
          <a:endParaRPr lang="zh-CN" altLang="en-US"/>
        </a:p>
      </dgm:t>
    </dgm:pt>
    <dgm:pt modelId="{A01D81A7-FED7-4580-962C-BE6A3206D347}" type="pres">
      <dgm:prSet presAssocID="{F604FC2C-E6CB-4FDB-885D-EEC15EF75747}" presName="connectorText" presStyleLbl="sibTrans2D1" presStyleIdx="4" presStyleCnt="5"/>
      <dgm:spPr/>
      <dgm:t>
        <a:bodyPr/>
        <a:lstStyle/>
        <a:p>
          <a:endParaRPr lang="zh-CN" altLang="en-US"/>
        </a:p>
      </dgm:t>
    </dgm:pt>
    <dgm:pt modelId="{FA98AF11-E44B-4101-BC1A-BBDAA783FD44}" type="pres">
      <dgm:prSet presAssocID="{288EE789-D0A3-4EC7-88E6-7CABCF56F3A4}" presName="node" presStyleLbl="node1" presStyleIdx="5" presStyleCnt="6">
        <dgm:presLayoutVars>
          <dgm:bulletEnabled val="1"/>
        </dgm:presLayoutVars>
      </dgm:prSet>
      <dgm:spPr/>
      <dgm:t>
        <a:bodyPr/>
        <a:lstStyle/>
        <a:p>
          <a:endParaRPr lang="zh-CN" altLang="en-US"/>
        </a:p>
      </dgm:t>
    </dgm:pt>
  </dgm:ptLst>
  <dgm:cxnLst>
    <dgm:cxn modelId="{0EA7234F-6EBB-4708-B635-6A03D7D71D29}" type="presOf" srcId="{5844BD2C-FEF1-42F2-9F12-8B0B9D8DEB4B}" destId="{C3F60B25-BCBE-40D5-9581-83998DF81BC0}" srcOrd="1" destOrd="0" presId="urn:microsoft.com/office/officeart/2005/8/layout/process1"/>
    <dgm:cxn modelId="{100923A9-7243-431F-AADE-8DFF3ED2F304}" type="presOf" srcId="{BA253CF3-4974-46E5-8260-34C1E626C668}" destId="{995FB1D3-E955-4CDE-8B78-1ED4E93B342B}" srcOrd="1" destOrd="0" presId="urn:microsoft.com/office/officeart/2005/8/layout/process1"/>
    <dgm:cxn modelId="{667DF37A-528A-4014-A1DB-FDA11074DB4D}" srcId="{64AD2BB1-C388-4A7A-8356-65EB802F1AB5}" destId="{FA34AE0F-0625-4B78-A6E6-D8BA999503A6}" srcOrd="4" destOrd="0" parTransId="{C5DFE2D9-169E-408B-9982-0249B922F69A}" sibTransId="{F604FC2C-E6CB-4FDB-885D-EEC15EF75747}"/>
    <dgm:cxn modelId="{616EFF80-9C15-4473-BEDA-E4B0764CF1D3}" type="presOf" srcId="{5844BD2C-FEF1-42F2-9F12-8B0B9D8DEB4B}" destId="{E0D7C829-FEC4-453F-9CA5-DF07545D23FD}" srcOrd="0" destOrd="0" presId="urn:microsoft.com/office/officeart/2005/8/layout/process1"/>
    <dgm:cxn modelId="{81E2008D-1E95-479B-B497-F04FED5BE1B9}" srcId="{64AD2BB1-C388-4A7A-8356-65EB802F1AB5}" destId="{6E022A2E-776C-4ED0-B778-975E51703D69}" srcOrd="2" destOrd="0" parTransId="{1D9A2B5E-5222-498D-A1DD-E2CF2E50B5C1}" sibTransId="{E4C6836A-CEEF-4FDA-AABA-1FE362C0C3BC}"/>
    <dgm:cxn modelId="{E03041C3-8B60-49BF-9D75-9781AE4EA32E}" type="presOf" srcId="{64AD2BB1-C388-4A7A-8356-65EB802F1AB5}" destId="{42C4D60A-00E5-4B52-84CA-D1E39217B8DE}" srcOrd="0" destOrd="0" presId="urn:microsoft.com/office/officeart/2005/8/layout/process1"/>
    <dgm:cxn modelId="{D46E762C-7154-48AD-8DA7-A6095F404145}" type="presOf" srcId="{F604FC2C-E6CB-4FDB-885D-EEC15EF75747}" destId="{A01D81A7-FED7-4580-962C-BE6A3206D347}" srcOrd="1" destOrd="0" presId="urn:microsoft.com/office/officeart/2005/8/layout/process1"/>
    <dgm:cxn modelId="{0ACDD04F-2811-4670-B0B5-930330190C78}" type="presOf" srcId="{AF8494BC-EF8D-4D73-A0AB-3B54E4A25338}" destId="{A96E8D16-73A2-439B-977A-E682B2109330}" srcOrd="1" destOrd="0" presId="urn:microsoft.com/office/officeart/2005/8/layout/process1"/>
    <dgm:cxn modelId="{9FFFFE85-A8E9-465C-824C-35FDBE910BF1}" type="presOf" srcId="{288EE789-D0A3-4EC7-88E6-7CABCF56F3A4}" destId="{FA98AF11-E44B-4101-BC1A-BBDAA783FD44}" srcOrd="0" destOrd="0" presId="urn:microsoft.com/office/officeart/2005/8/layout/process1"/>
    <dgm:cxn modelId="{62EA2876-14FE-45AE-958E-C348D149FC2D}" type="presOf" srcId="{6E022A2E-776C-4ED0-B778-975E51703D69}" destId="{1554CBD9-0A80-492F-A4D3-91D460723EE5}" srcOrd="0" destOrd="0" presId="urn:microsoft.com/office/officeart/2005/8/layout/process1"/>
    <dgm:cxn modelId="{8F3E1BEE-FC7E-4C17-8FCC-5E99ADDD1F67}" srcId="{64AD2BB1-C388-4A7A-8356-65EB802F1AB5}" destId="{7A8B6B1D-31C1-4149-ADD0-696D0A5EDCB9}" srcOrd="1" destOrd="0" parTransId="{773DCAB1-5D1B-40D6-806B-51EA4DA09BB9}" sibTransId="{5844BD2C-FEF1-42F2-9F12-8B0B9D8DEB4B}"/>
    <dgm:cxn modelId="{BFA6342F-854F-4CB9-AF09-0F5357C11A67}" type="presOf" srcId="{7A8B6B1D-31C1-4149-ADD0-696D0A5EDCB9}" destId="{A437B5C0-71D5-4D68-AFB2-1D5149FD2C72}" srcOrd="0" destOrd="0" presId="urn:microsoft.com/office/officeart/2005/8/layout/process1"/>
    <dgm:cxn modelId="{0D6BDD3A-AEC4-450A-8ED1-3878671D51BB}" srcId="{64AD2BB1-C388-4A7A-8356-65EB802F1AB5}" destId="{288EE789-D0A3-4EC7-88E6-7CABCF56F3A4}" srcOrd="5" destOrd="0" parTransId="{A84B7B14-3225-4A9E-A020-4824C32CDB7A}" sibTransId="{2C601059-ACC9-4E4C-BB3F-6CBC047E3A57}"/>
    <dgm:cxn modelId="{306B19CD-998F-4109-9D9E-930232DB2100}" type="presOf" srcId="{AF8494BC-EF8D-4D73-A0AB-3B54E4A25338}" destId="{CF090BD8-A4DA-4BB6-9DA1-CD1E23E99520}" srcOrd="0" destOrd="0" presId="urn:microsoft.com/office/officeart/2005/8/layout/process1"/>
    <dgm:cxn modelId="{E2F36F0B-A9CB-442E-BF03-DE72D38949D5}" type="presOf" srcId="{BA253CF3-4974-46E5-8260-34C1E626C668}" destId="{0CA62D23-50B7-436E-8D14-996BE7B28DB6}" srcOrd="0" destOrd="0" presId="urn:microsoft.com/office/officeart/2005/8/layout/process1"/>
    <dgm:cxn modelId="{C6AE046D-3A23-4F6B-8B09-C710B16FB77C}" type="presOf" srcId="{0FFDC9AC-AD87-4E4D-899D-AE6AAFAC2A16}" destId="{B4D30BBC-24B3-4A0C-8B44-97AC81B092CD}" srcOrd="0" destOrd="0" presId="urn:microsoft.com/office/officeart/2005/8/layout/process1"/>
    <dgm:cxn modelId="{AB1EF129-8FF4-4E8A-AA10-E800994A027A}" type="presOf" srcId="{F604FC2C-E6CB-4FDB-885D-EEC15EF75747}" destId="{C8197179-7591-4606-B142-6FCD44F2DD2B}" srcOrd="0" destOrd="0" presId="urn:microsoft.com/office/officeart/2005/8/layout/process1"/>
    <dgm:cxn modelId="{D8D7F0AF-C695-4561-BB25-57A8BF4CA8FE}" type="presOf" srcId="{FA34AE0F-0625-4B78-A6E6-D8BA999503A6}" destId="{7B33A93C-00EA-4FB4-B1E1-3B3C6352666D}" srcOrd="0" destOrd="0" presId="urn:microsoft.com/office/officeart/2005/8/layout/process1"/>
    <dgm:cxn modelId="{345938F8-B9AE-42FB-A1A5-518DF6605940}" type="presOf" srcId="{E4C6836A-CEEF-4FDA-AABA-1FE362C0C3BC}" destId="{AD26F30F-D14A-49A0-8BC5-9798B939C330}" srcOrd="0" destOrd="0" presId="urn:microsoft.com/office/officeart/2005/8/layout/process1"/>
    <dgm:cxn modelId="{656A4E0F-39D2-449E-BA0B-D7A89F24BD96}" srcId="{64AD2BB1-C388-4A7A-8356-65EB802F1AB5}" destId="{0FFDC9AC-AD87-4E4D-899D-AE6AAFAC2A16}" srcOrd="0" destOrd="0" parTransId="{49E6F395-FFAE-48E0-AC69-6651B424690D}" sibTransId="{BA253CF3-4974-46E5-8260-34C1E626C668}"/>
    <dgm:cxn modelId="{0A36E5E4-DA96-4AF9-973A-492CB48E2B10}" type="presOf" srcId="{E4C6836A-CEEF-4FDA-AABA-1FE362C0C3BC}" destId="{17E84DF7-0E56-424C-ACBD-45F6834A2FB6}" srcOrd="1" destOrd="0" presId="urn:microsoft.com/office/officeart/2005/8/layout/process1"/>
    <dgm:cxn modelId="{19293F9E-01CC-44B9-BDC3-53CA8E5B230B}" srcId="{64AD2BB1-C388-4A7A-8356-65EB802F1AB5}" destId="{DF3AFD6F-D2BE-4641-9473-93370C94CA3E}" srcOrd="3" destOrd="0" parTransId="{25BEE4A6-2612-4F01-9078-B4FAFEDEA7F0}" sibTransId="{AF8494BC-EF8D-4D73-A0AB-3B54E4A25338}"/>
    <dgm:cxn modelId="{53933EC7-D8E8-45B2-94FE-E940E72A442F}" type="presOf" srcId="{DF3AFD6F-D2BE-4641-9473-93370C94CA3E}" destId="{ACECE876-F35C-4A96-AA05-A4552643253B}" srcOrd="0" destOrd="0" presId="urn:microsoft.com/office/officeart/2005/8/layout/process1"/>
    <dgm:cxn modelId="{90F80586-A674-4D06-84CC-262636C6E62D}" type="presParOf" srcId="{42C4D60A-00E5-4B52-84CA-D1E39217B8DE}" destId="{B4D30BBC-24B3-4A0C-8B44-97AC81B092CD}" srcOrd="0" destOrd="0" presId="urn:microsoft.com/office/officeart/2005/8/layout/process1"/>
    <dgm:cxn modelId="{C4F552A9-27C4-4555-BD84-85C75DE26E7F}" type="presParOf" srcId="{42C4D60A-00E5-4B52-84CA-D1E39217B8DE}" destId="{0CA62D23-50B7-436E-8D14-996BE7B28DB6}" srcOrd="1" destOrd="0" presId="urn:microsoft.com/office/officeart/2005/8/layout/process1"/>
    <dgm:cxn modelId="{B309728A-80BC-4920-AD96-CF261F90A999}" type="presParOf" srcId="{0CA62D23-50B7-436E-8D14-996BE7B28DB6}" destId="{995FB1D3-E955-4CDE-8B78-1ED4E93B342B}" srcOrd="0" destOrd="0" presId="urn:microsoft.com/office/officeart/2005/8/layout/process1"/>
    <dgm:cxn modelId="{3F353191-2D0D-4D39-82C3-F2D43CBE9101}" type="presParOf" srcId="{42C4D60A-00E5-4B52-84CA-D1E39217B8DE}" destId="{A437B5C0-71D5-4D68-AFB2-1D5149FD2C72}" srcOrd="2" destOrd="0" presId="urn:microsoft.com/office/officeart/2005/8/layout/process1"/>
    <dgm:cxn modelId="{1C529402-7A08-4B33-AF39-38D0702A16DC}" type="presParOf" srcId="{42C4D60A-00E5-4B52-84CA-D1E39217B8DE}" destId="{E0D7C829-FEC4-453F-9CA5-DF07545D23FD}" srcOrd="3" destOrd="0" presId="urn:microsoft.com/office/officeart/2005/8/layout/process1"/>
    <dgm:cxn modelId="{4EC558FA-45DD-4BC0-8602-45A19579CE67}" type="presParOf" srcId="{E0D7C829-FEC4-453F-9CA5-DF07545D23FD}" destId="{C3F60B25-BCBE-40D5-9581-83998DF81BC0}" srcOrd="0" destOrd="0" presId="urn:microsoft.com/office/officeart/2005/8/layout/process1"/>
    <dgm:cxn modelId="{B143D311-9F56-465B-8B1B-0805EADE5321}" type="presParOf" srcId="{42C4D60A-00E5-4B52-84CA-D1E39217B8DE}" destId="{1554CBD9-0A80-492F-A4D3-91D460723EE5}" srcOrd="4" destOrd="0" presId="urn:microsoft.com/office/officeart/2005/8/layout/process1"/>
    <dgm:cxn modelId="{AE2514D2-5160-4D75-ACF4-37378663E006}" type="presParOf" srcId="{42C4D60A-00E5-4B52-84CA-D1E39217B8DE}" destId="{AD26F30F-D14A-49A0-8BC5-9798B939C330}" srcOrd="5" destOrd="0" presId="urn:microsoft.com/office/officeart/2005/8/layout/process1"/>
    <dgm:cxn modelId="{72F86678-CEF5-4899-8854-A6C71027597F}" type="presParOf" srcId="{AD26F30F-D14A-49A0-8BC5-9798B939C330}" destId="{17E84DF7-0E56-424C-ACBD-45F6834A2FB6}" srcOrd="0" destOrd="0" presId="urn:microsoft.com/office/officeart/2005/8/layout/process1"/>
    <dgm:cxn modelId="{DB252089-EE4E-4818-9F9A-19917E3633CB}" type="presParOf" srcId="{42C4D60A-00E5-4B52-84CA-D1E39217B8DE}" destId="{ACECE876-F35C-4A96-AA05-A4552643253B}" srcOrd="6" destOrd="0" presId="urn:microsoft.com/office/officeart/2005/8/layout/process1"/>
    <dgm:cxn modelId="{C840F9A0-DA3F-458A-8EE5-04584C12FE09}" type="presParOf" srcId="{42C4D60A-00E5-4B52-84CA-D1E39217B8DE}" destId="{CF090BD8-A4DA-4BB6-9DA1-CD1E23E99520}" srcOrd="7" destOrd="0" presId="urn:microsoft.com/office/officeart/2005/8/layout/process1"/>
    <dgm:cxn modelId="{1A196860-597B-4161-86F1-6206B1511F69}" type="presParOf" srcId="{CF090BD8-A4DA-4BB6-9DA1-CD1E23E99520}" destId="{A96E8D16-73A2-439B-977A-E682B2109330}" srcOrd="0" destOrd="0" presId="urn:microsoft.com/office/officeart/2005/8/layout/process1"/>
    <dgm:cxn modelId="{A29F5BCC-CBF8-4820-8522-F085D11A788C}" type="presParOf" srcId="{42C4D60A-00E5-4B52-84CA-D1E39217B8DE}" destId="{7B33A93C-00EA-4FB4-B1E1-3B3C6352666D}" srcOrd="8" destOrd="0" presId="urn:microsoft.com/office/officeart/2005/8/layout/process1"/>
    <dgm:cxn modelId="{8875EB9F-FEE9-441B-8305-A1A4C7F1EF1F}" type="presParOf" srcId="{42C4D60A-00E5-4B52-84CA-D1E39217B8DE}" destId="{C8197179-7591-4606-B142-6FCD44F2DD2B}" srcOrd="9" destOrd="0" presId="urn:microsoft.com/office/officeart/2005/8/layout/process1"/>
    <dgm:cxn modelId="{79C79891-94C8-4738-A900-CBA63839DFE5}" type="presParOf" srcId="{C8197179-7591-4606-B142-6FCD44F2DD2B}" destId="{A01D81A7-FED7-4580-962C-BE6A3206D347}" srcOrd="0" destOrd="0" presId="urn:microsoft.com/office/officeart/2005/8/layout/process1"/>
    <dgm:cxn modelId="{498EB45D-794E-439C-AA28-BA4813E33B4A}" type="presParOf" srcId="{42C4D60A-00E5-4B52-84CA-D1E39217B8DE}" destId="{FA98AF11-E44B-4101-BC1A-BBDAA783FD44}" srcOrd="10"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74A28-E746-429B-B3C7-3ACE52BAD6B9}">
      <dsp:nvSpPr>
        <dsp:cNvPr id="0" name=""/>
        <dsp:cNvSpPr/>
      </dsp:nvSpPr>
      <dsp:spPr>
        <a:xfrm rot="5400000">
          <a:off x="-222646" y="223826"/>
          <a:ext cx="1484312" cy="1039018"/>
        </a:xfrm>
        <a:prstGeom prst="chevron">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第一步</a:t>
          </a:r>
          <a:endParaRPr lang="zh-CN" altLang="en-US" sz="2000" b="1" kern="1200" dirty="0">
            <a:latin typeface="微软雅黑" panose="020B0503020204020204" charset="-122"/>
            <a:ea typeface="微软雅黑" panose="020B0503020204020204" charset="-122"/>
          </a:endParaRPr>
        </a:p>
      </dsp:txBody>
      <dsp:txXfrm rot="-5400000">
        <a:off x="1" y="520688"/>
        <a:ext cx="1039018" cy="445294"/>
      </dsp:txXfrm>
    </dsp:sp>
    <dsp:sp modelId="{925CC702-7CF2-4947-BBB9-0712558D32D3}">
      <dsp:nvSpPr>
        <dsp:cNvPr id="0" name=""/>
        <dsp:cNvSpPr/>
      </dsp:nvSpPr>
      <dsp:spPr>
        <a:xfrm rot="5400000">
          <a:off x="4156513" y="-3116314"/>
          <a:ext cx="964803" cy="7199792"/>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altLang="en-US" sz="1600" b="0" kern="1200" dirty="0" smtClean="0">
              <a:solidFill>
                <a:schemeClr val="tx1"/>
              </a:solidFill>
              <a:latin typeface="微软雅黑" panose="020B0503020204020204" charset="-122"/>
              <a:ea typeface="微软雅黑" panose="020B0503020204020204" charset="-122"/>
            </a:rPr>
            <a:t>利用</a:t>
          </a:r>
          <a:r>
            <a:rPr lang="en-US" altLang="en-US" sz="1600" b="0" kern="1200" dirty="0" smtClean="0">
              <a:solidFill>
                <a:schemeClr val="tx1"/>
              </a:solidFill>
              <a:latin typeface="微软雅黑" panose="020B0503020204020204" charset="-122"/>
              <a:ea typeface="微软雅黑" panose="020B0503020204020204" charset="-122"/>
            </a:rPr>
            <a:t>LEC</a:t>
          </a:r>
          <a:r>
            <a:rPr lang="zh-CN" altLang="en-US" sz="1600" b="0" kern="1200" dirty="0" smtClean="0">
              <a:solidFill>
                <a:schemeClr val="tx1"/>
              </a:solidFill>
              <a:latin typeface="微软雅黑" panose="020B0503020204020204" charset="-122"/>
              <a:ea typeface="微软雅黑" panose="020B0503020204020204" charset="-122"/>
            </a:rPr>
            <a:t>法（作业条件危险性评价法）对已识别的危险源可能发生事故的风险大小和发生事故的后果严重性进行分析和评价，确定每个危险源的风险等级</a:t>
          </a:r>
          <a:endParaRPr lang="zh-CN" altLang="en-US" sz="1600" b="0" kern="1200" dirty="0">
            <a:solidFill>
              <a:schemeClr val="tx1"/>
            </a:solidFill>
            <a:latin typeface="微软雅黑" panose="020B0503020204020204" charset="-122"/>
            <a:ea typeface="微软雅黑" panose="020B0503020204020204" charset="-122"/>
          </a:endParaRPr>
        </a:p>
      </dsp:txBody>
      <dsp:txXfrm rot="-5400000">
        <a:off x="1039019" y="48278"/>
        <a:ext cx="7152694" cy="870607"/>
      </dsp:txXfrm>
    </dsp:sp>
    <dsp:sp modelId="{A27C7855-62C4-4DE8-A519-BDA185451097}">
      <dsp:nvSpPr>
        <dsp:cNvPr id="0" name=""/>
        <dsp:cNvSpPr/>
      </dsp:nvSpPr>
      <dsp:spPr>
        <a:xfrm rot="5400000">
          <a:off x="-222646" y="1512490"/>
          <a:ext cx="1484312" cy="1039018"/>
        </a:xfrm>
        <a:prstGeom prst="chevron">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第二步</a:t>
          </a:r>
          <a:endParaRPr lang="zh-CN" altLang="en-US" sz="2000" b="1" kern="1200" dirty="0">
            <a:latin typeface="微软雅黑" panose="020B0503020204020204" charset="-122"/>
            <a:ea typeface="微软雅黑" panose="020B0503020204020204" charset="-122"/>
          </a:endParaRPr>
        </a:p>
      </dsp:txBody>
      <dsp:txXfrm rot="-5400000">
        <a:off x="1" y="1809352"/>
        <a:ext cx="1039018" cy="445294"/>
      </dsp:txXfrm>
    </dsp:sp>
    <dsp:sp modelId="{C83C1C77-D526-4330-929E-ED6B75D68C0F}">
      <dsp:nvSpPr>
        <dsp:cNvPr id="0" name=""/>
        <dsp:cNvSpPr/>
      </dsp:nvSpPr>
      <dsp:spPr>
        <a:xfrm rot="5400000">
          <a:off x="4156513" y="-1827650"/>
          <a:ext cx="964803" cy="7199792"/>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altLang="en-US" sz="1600" b="0" kern="1200" dirty="0" smtClean="0">
              <a:solidFill>
                <a:schemeClr val="tx1"/>
              </a:solidFill>
              <a:latin typeface="微软雅黑" panose="020B0503020204020204" charset="-122"/>
              <a:ea typeface="微软雅黑" panose="020B0503020204020204" charset="-122"/>
            </a:rPr>
            <a:t>按照“消除风险、降低风险、进行防护”的原则，确定每个危险源的控制措施，并详细记录</a:t>
          </a:r>
        </a:p>
      </dsp:txBody>
      <dsp:txXfrm rot="-5400000">
        <a:off x="1039019" y="1336942"/>
        <a:ext cx="7152694" cy="870607"/>
      </dsp:txXfrm>
    </dsp:sp>
    <dsp:sp modelId="{9626900C-4227-45FD-B2CB-00D14A094CFC}">
      <dsp:nvSpPr>
        <dsp:cNvPr id="0" name=""/>
        <dsp:cNvSpPr/>
      </dsp:nvSpPr>
      <dsp:spPr>
        <a:xfrm rot="5400000">
          <a:off x="-222646" y="2801154"/>
          <a:ext cx="1484312" cy="1039018"/>
        </a:xfrm>
        <a:prstGeom prst="chevron">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第三步</a:t>
          </a:r>
          <a:endParaRPr lang="zh-CN" altLang="en-US" sz="2000" b="1" kern="1200" dirty="0">
            <a:latin typeface="微软雅黑" panose="020B0503020204020204" charset="-122"/>
            <a:ea typeface="微软雅黑" panose="020B0503020204020204" charset="-122"/>
          </a:endParaRPr>
        </a:p>
      </dsp:txBody>
      <dsp:txXfrm rot="-5400000">
        <a:off x="1" y="3098016"/>
        <a:ext cx="1039018" cy="445294"/>
      </dsp:txXfrm>
    </dsp:sp>
    <dsp:sp modelId="{31D4F56D-0B91-4AE1-948E-E494A67C6F5A}">
      <dsp:nvSpPr>
        <dsp:cNvPr id="0" name=""/>
        <dsp:cNvSpPr/>
      </dsp:nvSpPr>
      <dsp:spPr>
        <a:xfrm rot="5400000">
          <a:off x="4156513" y="-538987"/>
          <a:ext cx="964803" cy="7199792"/>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altLang="en-US" sz="1600" b="0" kern="1200" dirty="0" smtClean="0">
              <a:solidFill>
                <a:schemeClr val="tx1"/>
              </a:solidFill>
              <a:latin typeface="微软雅黑" panose="020B0503020204020204" charset="-122"/>
              <a:ea typeface="微软雅黑" panose="020B0503020204020204" charset="-122"/>
            </a:rPr>
            <a:t>利用《危险源风险评价与控制方式表》对本岗位识别出的活动、危险源、事故类型、风险评价、风险等级、控制方式进行汇总</a:t>
          </a:r>
        </a:p>
      </dsp:txBody>
      <dsp:txXfrm rot="-5400000">
        <a:off x="1039019" y="2625605"/>
        <a:ext cx="7152694"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30BBC-24B3-4A0C-8B44-97AC81B092CD}">
      <dsp:nvSpPr>
        <dsp:cNvPr id="0" name=""/>
        <dsp:cNvSpPr/>
      </dsp:nvSpPr>
      <dsp:spPr>
        <a:xfrm>
          <a:off x="0" y="0"/>
          <a:ext cx="1026089" cy="612000"/>
        </a:xfrm>
        <a:prstGeom prst="roundRect">
          <a:avLst>
            <a:gd name="adj" fmla="val 10000"/>
          </a:avLst>
        </a:prstGeom>
        <a:solidFill>
          <a:srgbClr val="183884"/>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检查准备</a:t>
          </a:r>
          <a:endParaRPr lang="zh-CN" altLang="en-US" sz="1600" kern="1200" dirty="0">
            <a:solidFill>
              <a:schemeClr val="bg1"/>
            </a:solidFill>
          </a:endParaRPr>
        </a:p>
      </dsp:txBody>
      <dsp:txXfrm>
        <a:off x="17925" y="17925"/>
        <a:ext cx="990239" cy="576150"/>
      </dsp:txXfrm>
    </dsp:sp>
    <dsp:sp modelId="{0CA62D23-50B7-436E-8D14-996BE7B28DB6}">
      <dsp:nvSpPr>
        <dsp:cNvPr id="0" name=""/>
        <dsp:cNvSpPr/>
      </dsp:nvSpPr>
      <dsp:spPr>
        <a:xfrm>
          <a:off x="1128698" y="178764"/>
          <a:ext cx="217530" cy="2544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solidFill>
              <a:schemeClr val="bg1"/>
            </a:solidFill>
          </a:endParaRPr>
        </a:p>
      </dsp:txBody>
      <dsp:txXfrm>
        <a:off x="1128698" y="229658"/>
        <a:ext cx="152271" cy="152682"/>
      </dsp:txXfrm>
    </dsp:sp>
    <dsp:sp modelId="{A437B5C0-71D5-4D68-AFB2-1D5149FD2C72}">
      <dsp:nvSpPr>
        <dsp:cNvPr id="0" name=""/>
        <dsp:cNvSpPr/>
      </dsp:nvSpPr>
      <dsp:spPr>
        <a:xfrm>
          <a:off x="1436524" y="0"/>
          <a:ext cx="1026089" cy="612000"/>
        </a:xfrm>
        <a:prstGeom prst="roundRect">
          <a:avLst>
            <a:gd name="adj" fmla="val 10000"/>
          </a:avLst>
        </a:prstGeom>
        <a:solidFill>
          <a:srgbClr val="183884"/>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检查实施</a:t>
          </a:r>
          <a:endParaRPr lang="zh-CN" altLang="en-US" sz="1600" kern="1200" dirty="0">
            <a:solidFill>
              <a:schemeClr val="bg1"/>
            </a:solidFill>
          </a:endParaRPr>
        </a:p>
      </dsp:txBody>
      <dsp:txXfrm>
        <a:off x="1454449" y="17925"/>
        <a:ext cx="990239" cy="576150"/>
      </dsp:txXfrm>
    </dsp:sp>
    <dsp:sp modelId="{E0D7C829-FEC4-453F-9CA5-DF07545D23FD}">
      <dsp:nvSpPr>
        <dsp:cNvPr id="0" name=""/>
        <dsp:cNvSpPr/>
      </dsp:nvSpPr>
      <dsp:spPr>
        <a:xfrm>
          <a:off x="2565222" y="178764"/>
          <a:ext cx="217530" cy="2544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solidFill>
              <a:schemeClr val="bg1"/>
            </a:solidFill>
          </a:endParaRPr>
        </a:p>
      </dsp:txBody>
      <dsp:txXfrm>
        <a:off x="2565222" y="229658"/>
        <a:ext cx="152271" cy="152682"/>
      </dsp:txXfrm>
    </dsp:sp>
    <dsp:sp modelId="{1554CBD9-0A80-492F-A4D3-91D460723EE5}">
      <dsp:nvSpPr>
        <dsp:cNvPr id="0" name=""/>
        <dsp:cNvSpPr/>
      </dsp:nvSpPr>
      <dsp:spPr>
        <a:xfrm>
          <a:off x="2873049" y="0"/>
          <a:ext cx="1026089" cy="612000"/>
        </a:xfrm>
        <a:prstGeom prst="roundRect">
          <a:avLst>
            <a:gd name="adj" fmla="val 10000"/>
          </a:avLst>
        </a:prstGeom>
        <a:solidFill>
          <a:srgbClr val="183884"/>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分析判断</a:t>
          </a:r>
          <a:endParaRPr lang="zh-CN" altLang="en-US" sz="1600" kern="1200" dirty="0">
            <a:solidFill>
              <a:schemeClr val="bg1"/>
            </a:solidFill>
          </a:endParaRPr>
        </a:p>
      </dsp:txBody>
      <dsp:txXfrm>
        <a:off x="2890974" y="17925"/>
        <a:ext cx="990239" cy="576150"/>
      </dsp:txXfrm>
    </dsp:sp>
    <dsp:sp modelId="{AD26F30F-D14A-49A0-8BC5-9798B939C330}">
      <dsp:nvSpPr>
        <dsp:cNvPr id="0" name=""/>
        <dsp:cNvSpPr/>
      </dsp:nvSpPr>
      <dsp:spPr>
        <a:xfrm>
          <a:off x="4001747" y="178764"/>
          <a:ext cx="217530" cy="2544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solidFill>
              <a:schemeClr val="bg1"/>
            </a:solidFill>
          </a:endParaRPr>
        </a:p>
      </dsp:txBody>
      <dsp:txXfrm>
        <a:off x="4001747" y="229658"/>
        <a:ext cx="152271" cy="152682"/>
      </dsp:txXfrm>
    </dsp:sp>
    <dsp:sp modelId="{ACECE876-F35C-4A96-AA05-A4552643253B}">
      <dsp:nvSpPr>
        <dsp:cNvPr id="0" name=""/>
        <dsp:cNvSpPr/>
      </dsp:nvSpPr>
      <dsp:spPr>
        <a:xfrm>
          <a:off x="4309574" y="0"/>
          <a:ext cx="1026089" cy="612000"/>
        </a:xfrm>
        <a:prstGeom prst="roundRect">
          <a:avLst>
            <a:gd name="adj" fmla="val 10000"/>
          </a:avLst>
        </a:prstGeom>
        <a:solidFill>
          <a:srgbClr val="183884"/>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整改措施</a:t>
          </a:r>
          <a:endParaRPr lang="zh-CN" altLang="en-US" sz="1600" kern="1200" dirty="0">
            <a:solidFill>
              <a:schemeClr val="bg1"/>
            </a:solidFill>
          </a:endParaRPr>
        </a:p>
      </dsp:txBody>
      <dsp:txXfrm>
        <a:off x="4327499" y="17925"/>
        <a:ext cx="990239" cy="576150"/>
      </dsp:txXfrm>
    </dsp:sp>
    <dsp:sp modelId="{CF090BD8-A4DA-4BB6-9DA1-CD1E23E99520}">
      <dsp:nvSpPr>
        <dsp:cNvPr id="0" name=""/>
        <dsp:cNvSpPr/>
      </dsp:nvSpPr>
      <dsp:spPr>
        <a:xfrm>
          <a:off x="5438272" y="178764"/>
          <a:ext cx="217530" cy="2544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solidFill>
              <a:schemeClr val="bg1"/>
            </a:solidFill>
          </a:endParaRPr>
        </a:p>
      </dsp:txBody>
      <dsp:txXfrm>
        <a:off x="5438272" y="229658"/>
        <a:ext cx="152271" cy="152682"/>
      </dsp:txXfrm>
    </dsp:sp>
    <dsp:sp modelId="{7B33A93C-00EA-4FB4-B1E1-3B3C6352666D}">
      <dsp:nvSpPr>
        <dsp:cNvPr id="0" name=""/>
        <dsp:cNvSpPr/>
      </dsp:nvSpPr>
      <dsp:spPr>
        <a:xfrm>
          <a:off x="5746099" y="0"/>
          <a:ext cx="1026089" cy="612000"/>
        </a:xfrm>
        <a:prstGeom prst="roundRect">
          <a:avLst>
            <a:gd name="adj" fmla="val 10000"/>
          </a:avLst>
        </a:prstGeom>
        <a:solidFill>
          <a:srgbClr val="183884"/>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整改落实</a:t>
          </a:r>
          <a:endParaRPr lang="zh-CN" altLang="en-US" sz="1600" kern="1200" dirty="0">
            <a:solidFill>
              <a:schemeClr val="bg1"/>
            </a:solidFill>
          </a:endParaRPr>
        </a:p>
      </dsp:txBody>
      <dsp:txXfrm>
        <a:off x="5764024" y="17925"/>
        <a:ext cx="990239" cy="576150"/>
      </dsp:txXfrm>
    </dsp:sp>
    <dsp:sp modelId="{C8197179-7591-4606-B142-6FCD44F2DD2B}">
      <dsp:nvSpPr>
        <dsp:cNvPr id="0" name=""/>
        <dsp:cNvSpPr/>
      </dsp:nvSpPr>
      <dsp:spPr>
        <a:xfrm>
          <a:off x="6874797" y="178764"/>
          <a:ext cx="217530" cy="2544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CN" altLang="en-US" sz="1100" kern="1200">
            <a:solidFill>
              <a:schemeClr val="bg1"/>
            </a:solidFill>
          </a:endParaRPr>
        </a:p>
      </dsp:txBody>
      <dsp:txXfrm>
        <a:off x="6874797" y="229658"/>
        <a:ext cx="152271" cy="152682"/>
      </dsp:txXfrm>
    </dsp:sp>
    <dsp:sp modelId="{FA98AF11-E44B-4101-BC1A-BBDAA783FD44}">
      <dsp:nvSpPr>
        <dsp:cNvPr id="0" name=""/>
        <dsp:cNvSpPr/>
      </dsp:nvSpPr>
      <dsp:spPr>
        <a:xfrm>
          <a:off x="7182623" y="0"/>
          <a:ext cx="1026089" cy="612000"/>
        </a:xfrm>
        <a:prstGeom prst="roundRect">
          <a:avLst>
            <a:gd name="adj" fmla="val 10000"/>
          </a:avLst>
        </a:prstGeom>
        <a:solidFill>
          <a:srgbClr val="183884"/>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复查验收</a:t>
          </a:r>
          <a:endParaRPr lang="zh-CN" altLang="en-US" sz="1600" kern="1200" dirty="0">
            <a:solidFill>
              <a:schemeClr val="bg1"/>
            </a:solidFill>
          </a:endParaRPr>
        </a:p>
      </dsp:txBody>
      <dsp:txXfrm>
        <a:off x="7200548" y="17925"/>
        <a:ext cx="990239" cy="5761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6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734809-3692-46E6-884E-99C6F6000D99}" type="datetimeFigureOut">
              <a:rPr lang="zh-CN" altLang="en-US" smtClean="0"/>
              <a:t>2019/11/19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3AE478-7AD6-40DD-AF38-E54ED6E3F88D}" type="slidenum">
              <a:rPr lang="zh-CN" altLang="en-US" smtClean="0"/>
              <a:t>‹#›</a:t>
            </a:fld>
            <a:endParaRPr lang="zh-CN" altLang="en-US"/>
          </a:p>
        </p:txBody>
      </p:sp>
    </p:spTree>
    <p:extLst>
      <p:ext uri="{BB962C8B-B14F-4D97-AF65-F5344CB8AC3E}">
        <p14:creationId xmlns:p14="http://schemas.microsoft.com/office/powerpoint/2010/main" val="1569707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057FE-35E9-4160-B0FC-2BDD21801847}" type="datetimeFigureOut">
              <a:rPr lang="zh-CN" altLang="en-US" smtClean="0"/>
              <a:t>2019/11/19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AB94B-2862-4206-8CC1-185EC2E25ED6}" type="slidenum">
              <a:rPr lang="zh-CN" altLang="en-US" smtClean="0"/>
              <a:t>‹#›</a:t>
            </a:fld>
            <a:endParaRPr lang="zh-CN" altLang="en-US"/>
          </a:p>
        </p:txBody>
      </p:sp>
    </p:spTree>
    <p:extLst>
      <p:ext uri="{BB962C8B-B14F-4D97-AF65-F5344CB8AC3E}">
        <p14:creationId xmlns:p14="http://schemas.microsoft.com/office/powerpoint/2010/main" val="272486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93DB42-B646-4F33-A4FE-B23D10D1CEE9}" type="slidenum">
              <a:rPr lang="zh-CN" altLang="en-US" smtClean="0"/>
              <a:t>1</a:t>
            </a:fld>
            <a:endParaRPr lang="zh-CN" altLang="en-US"/>
          </a:p>
        </p:txBody>
      </p:sp>
    </p:spTree>
    <p:extLst>
      <p:ext uri="{BB962C8B-B14F-4D97-AF65-F5344CB8AC3E}">
        <p14:creationId xmlns:p14="http://schemas.microsoft.com/office/powerpoint/2010/main" val="21587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10</a:t>
            </a:fld>
            <a:endParaRPr lang="zh-CN" altLang="en-US"/>
          </a:p>
        </p:txBody>
      </p:sp>
    </p:spTree>
    <p:extLst>
      <p:ext uri="{BB962C8B-B14F-4D97-AF65-F5344CB8AC3E}">
        <p14:creationId xmlns:p14="http://schemas.microsoft.com/office/powerpoint/2010/main" val="2701558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11</a:t>
            </a:fld>
            <a:endParaRPr lang="zh-CN" altLang="en-US"/>
          </a:p>
        </p:txBody>
      </p:sp>
    </p:spTree>
    <p:extLst>
      <p:ext uri="{BB962C8B-B14F-4D97-AF65-F5344CB8AC3E}">
        <p14:creationId xmlns:p14="http://schemas.microsoft.com/office/powerpoint/2010/main" val="577926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12</a:t>
            </a:fld>
            <a:endParaRPr lang="zh-CN" altLang="en-US"/>
          </a:p>
        </p:txBody>
      </p:sp>
    </p:spTree>
    <p:extLst>
      <p:ext uri="{BB962C8B-B14F-4D97-AF65-F5344CB8AC3E}">
        <p14:creationId xmlns:p14="http://schemas.microsoft.com/office/powerpoint/2010/main" val="889813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13</a:t>
            </a:fld>
            <a:endParaRPr lang="zh-CN" altLang="en-US"/>
          </a:p>
        </p:txBody>
      </p:sp>
    </p:spTree>
    <p:extLst>
      <p:ext uri="{BB962C8B-B14F-4D97-AF65-F5344CB8AC3E}">
        <p14:creationId xmlns:p14="http://schemas.microsoft.com/office/powerpoint/2010/main" val="181583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14</a:t>
            </a:fld>
            <a:endParaRPr lang="zh-CN" altLang="en-US"/>
          </a:p>
        </p:txBody>
      </p:sp>
    </p:spTree>
    <p:extLst>
      <p:ext uri="{BB962C8B-B14F-4D97-AF65-F5344CB8AC3E}">
        <p14:creationId xmlns:p14="http://schemas.microsoft.com/office/powerpoint/2010/main" val="42166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15</a:t>
            </a:fld>
            <a:endParaRPr lang="zh-CN" altLang="en-US"/>
          </a:p>
        </p:txBody>
      </p:sp>
    </p:spTree>
    <p:extLst>
      <p:ext uri="{BB962C8B-B14F-4D97-AF65-F5344CB8AC3E}">
        <p14:creationId xmlns:p14="http://schemas.microsoft.com/office/powerpoint/2010/main" val="2554078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16</a:t>
            </a:fld>
            <a:endParaRPr lang="zh-CN" altLang="en-US"/>
          </a:p>
        </p:txBody>
      </p:sp>
    </p:spTree>
    <p:extLst>
      <p:ext uri="{BB962C8B-B14F-4D97-AF65-F5344CB8AC3E}">
        <p14:creationId xmlns:p14="http://schemas.microsoft.com/office/powerpoint/2010/main" val="271473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17</a:t>
            </a:fld>
            <a:endParaRPr lang="zh-CN" altLang="en-US"/>
          </a:p>
        </p:txBody>
      </p:sp>
    </p:spTree>
    <p:extLst>
      <p:ext uri="{BB962C8B-B14F-4D97-AF65-F5344CB8AC3E}">
        <p14:creationId xmlns:p14="http://schemas.microsoft.com/office/powerpoint/2010/main" val="3283660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18</a:t>
            </a:fld>
            <a:endParaRPr lang="zh-CN" altLang="en-US"/>
          </a:p>
        </p:txBody>
      </p:sp>
    </p:spTree>
    <p:extLst>
      <p:ext uri="{BB962C8B-B14F-4D97-AF65-F5344CB8AC3E}">
        <p14:creationId xmlns:p14="http://schemas.microsoft.com/office/powerpoint/2010/main" val="1526580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19</a:t>
            </a:fld>
            <a:endParaRPr lang="zh-CN" altLang="en-US"/>
          </a:p>
        </p:txBody>
      </p:sp>
    </p:spTree>
    <p:extLst>
      <p:ext uri="{BB962C8B-B14F-4D97-AF65-F5344CB8AC3E}">
        <p14:creationId xmlns:p14="http://schemas.microsoft.com/office/powerpoint/2010/main" val="28775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a:t>
            </a:fld>
            <a:endParaRPr lang="zh-CN" altLang="en-US"/>
          </a:p>
        </p:txBody>
      </p:sp>
    </p:spTree>
    <p:extLst>
      <p:ext uri="{BB962C8B-B14F-4D97-AF65-F5344CB8AC3E}">
        <p14:creationId xmlns:p14="http://schemas.microsoft.com/office/powerpoint/2010/main" val="3535364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20</a:t>
            </a:fld>
            <a:endParaRPr lang="zh-CN" altLang="en-US"/>
          </a:p>
        </p:txBody>
      </p:sp>
    </p:spTree>
    <p:extLst>
      <p:ext uri="{BB962C8B-B14F-4D97-AF65-F5344CB8AC3E}">
        <p14:creationId xmlns:p14="http://schemas.microsoft.com/office/powerpoint/2010/main" val="695700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21</a:t>
            </a:fld>
            <a:endParaRPr lang="zh-CN" altLang="en-US"/>
          </a:p>
        </p:txBody>
      </p:sp>
    </p:spTree>
    <p:extLst>
      <p:ext uri="{BB962C8B-B14F-4D97-AF65-F5344CB8AC3E}">
        <p14:creationId xmlns:p14="http://schemas.microsoft.com/office/powerpoint/2010/main" val="1859839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22</a:t>
            </a:fld>
            <a:endParaRPr lang="zh-CN" altLang="en-US"/>
          </a:p>
        </p:txBody>
      </p:sp>
    </p:spTree>
    <p:extLst>
      <p:ext uri="{BB962C8B-B14F-4D97-AF65-F5344CB8AC3E}">
        <p14:creationId xmlns:p14="http://schemas.microsoft.com/office/powerpoint/2010/main" val="1498709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23</a:t>
            </a:fld>
            <a:endParaRPr lang="zh-CN" altLang="en-US"/>
          </a:p>
        </p:txBody>
      </p:sp>
    </p:spTree>
    <p:extLst>
      <p:ext uri="{BB962C8B-B14F-4D97-AF65-F5344CB8AC3E}">
        <p14:creationId xmlns:p14="http://schemas.microsoft.com/office/powerpoint/2010/main" val="3995406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24</a:t>
            </a:fld>
            <a:endParaRPr lang="zh-CN" altLang="en-US"/>
          </a:p>
        </p:txBody>
      </p:sp>
    </p:spTree>
    <p:extLst>
      <p:ext uri="{BB962C8B-B14F-4D97-AF65-F5344CB8AC3E}">
        <p14:creationId xmlns:p14="http://schemas.microsoft.com/office/powerpoint/2010/main" val="935911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25</a:t>
            </a:fld>
            <a:endParaRPr lang="zh-CN" altLang="en-US"/>
          </a:p>
        </p:txBody>
      </p:sp>
    </p:spTree>
    <p:extLst>
      <p:ext uri="{BB962C8B-B14F-4D97-AF65-F5344CB8AC3E}">
        <p14:creationId xmlns:p14="http://schemas.microsoft.com/office/powerpoint/2010/main" val="3374408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26</a:t>
            </a:fld>
            <a:endParaRPr lang="zh-CN" altLang="en-US"/>
          </a:p>
        </p:txBody>
      </p:sp>
    </p:spTree>
    <p:extLst>
      <p:ext uri="{BB962C8B-B14F-4D97-AF65-F5344CB8AC3E}">
        <p14:creationId xmlns:p14="http://schemas.microsoft.com/office/powerpoint/2010/main" val="3161135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27</a:t>
            </a:fld>
            <a:endParaRPr lang="zh-CN" altLang="en-US"/>
          </a:p>
        </p:txBody>
      </p:sp>
    </p:spTree>
    <p:extLst>
      <p:ext uri="{BB962C8B-B14F-4D97-AF65-F5344CB8AC3E}">
        <p14:creationId xmlns:p14="http://schemas.microsoft.com/office/powerpoint/2010/main" val="667594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28</a:t>
            </a:fld>
            <a:endParaRPr lang="zh-CN" altLang="en-US"/>
          </a:p>
        </p:txBody>
      </p:sp>
    </p:spTree>
    <p:extLst>
      <p:ext uri="{BB962C8B-B14F-4D97-AF65-F5344CB8AC3E}">
        <p14:creationId xmlns:p14="http://schemas.microsoft.com/office/powerpoint/2010/main" val="872939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29</a:t>
            </a:fld>
            <a:endParaRPr lang="zh-CN" altLang="en-US"/>
          </a:p>
        </p:txBody>
      </p:sp>
    </p:spTree>
    <p:extLst>
      <p:ext uri="{BB962C8B-B14F-4D97-AF65-F5344CB8AC3E}">
        <p14:creationId xmlns:p14="http://schemas.microsoft.com/office/powerpoint/2010/main" val="64705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a:t>
            </a:fld>
            <a:endParaRPr lang="zh-CN" altLang="en-US"/>
          </a:p>
        </p:txBody>
      </p:sp>
    </p:spTree>
    <p:extLst>
      <p:ext uri="{BB962C8B-B14F-4D97-AF65-F5344CB8AC3E}">
        <p14:creationId xmlns:p14="http://schemas.microsoft.com/office/powerpoint/2010/main" val="2366108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30</a:t>
            </a:fld>
            <a:endParaRPr lang="zh-CN" altLang="en-US"/>
          </a:p>
        </p:txBody>
      </p:sp>
    </p:spTree>
    <p:extLst>
      <p:ext uri="{BB962C8B-B14F-4D97-AF65-F5344CB8AC3E}">
        <p14:creationId xmlns:p14="http://schemas.microsoft.com/office/powerpoint/2010/main" val="446068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31</a:t>
            </a:fld>
            <a:endParaRPr lang="zh-CN" altLang="en-US"/>
          </a:p>
        </p:txBody>
      </p:sp>
    </p:spTree>
    <p:extLst>
      <p:ext uri="{BB962C8B-B14F-4D97-AF65-F5344CB8AC3E}">
        <p14:creationId xmlns:p14="http://schemas.microsoft.com/office/powerpoint/2010/main" val="149097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32</a:t>
            </a:fld>
            <a:endParaRPr lang="zh-CN" altLang="en-US"/>
          </a:p>
        </p:txBody>
      </p:sp>
    </p:spTree>
    <p:extLst>
      <p:ext uri="{BB962C8B-B14F-4D97-AF65-F5344CB8AC3E}">
        <p14:creationId xmlns:p14="http://schemas.microsoft.com/office/powerpoint/2010/main" val="3424416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33</a:t>
            </a:fld>
            <a:endParaRPr lang="zh-CN" altLang="en-US"/>
          </a:p>
        </p:txBody>
      </p:sp>
    </p:spTree>
    <p:extLst>
      <p:ext uri="{BB962C8B-B14F-4D97-AF65-F5344CB8AC3E}">
        <p14:creationId xmlns:p14="http://schemas.microsoft.com/office/powerpoint/2010/main" val="2686392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34</a:t>
            </a:fld>
            <a:endParaRPr lang="zh-CN" altLang="en-US"/>
          </a:p>
        </p:txBody>
      </p:sp>
    </p:spTree>
    <p:extLst>
      <p:ext uri="{BB962C8B-B14F-4D97-AF65-F5344CB8AC3E}">
        <p14:creationId xmlns:p14="http://schemas.microsoft.com/office/powerpoint/2010/main" val="3689838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35</a:t>
            </a:fld>
            <a:endParaRPr lang="zh-CN" altLang="en-US"/>
          </a:p>
        </p:txBody>
      </p:sp>
    </p:spTree>
    <p:extLst>
      <p:ext uri="{BB962C8B-B14F-4D97-AF65-F5344CB8AC3E}">
        <p14:creationId xmlns:p14="http://schemas.microsoft.com/office/powerpoint/2010/main" val="2527809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36</a:t>
            </a:fld>
            <a:endParaRPr lang="zh-CN" altLang="en-US"/>
          </a:p>
        </p:txBody>
      </p:sp>
    </p:spTree>
    <p:extLst>
      <p:ext uri="{BB962C8B-B14F-4D97-AF65-F5344CB8AC3E}">
        <p14:creationId xmlns:p14="http://schemas.microsoft.com/office/powerpoint/2010/main" val="3243496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37</a:t>
            </a:fld>
            <a:endParaRPr lang="zh-CN" altLang="en-US"/>
          </a:p>
        </p:txBody>
      </p:sp>
    </p:spTree>
    <p:extLst>
      <p:ext uri="{BB962C8B-B14F-4D97-AF65-F5344CB8AC3E}">
        <p14:creationId xmlns:p14="http://schemas.microsoft.com/office/powerpoint/2010/main" val="657449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38</a:t>
            </a:fld>
            <a:endParaRPr lang="zh-CN" altLang="en-US"/>
          </a:p>
        </p:txBody>
      </p:sp>
    </p:spTree>
    <p:extLst>
      <p:ext uri="{BB962C8B-B14F-4D97-AF65-F5344CB8AC3E}">
        <p14:creationId xmlns:p14="http://schemas.microsoft.com/office/powerpoint/2010/main" val="1616958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39</a:t>
            </a:fld>
            <a:endParaRPr lang="zh-CN" altLang="en-US"/>
          </a:p>
        </p:txBody>
      </p:sp>
    </p:spTree>
    <p:extLst>
      <p:ext uri="{BB962C8B-B14F-4D97-AF65-F5344CB8AC3E}">
        <p14:creationId xmlns:p14="http://schemas.microsoft.com/office/powerpoint/2010/main" val="321569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a:t>
            </a:fld>
            <a:endParaRPr lang="zh-CN" altLang="en-US"/>
          </a:p>
        </p:txBody>
      </p:sp>
    </p:spTree>
    <p:extLst>
      <p:ext uri="{BB962C8B-B14F-4D97-AF65-F5344CB8AC3E}">
        <p14:creationId xmlns:p14="http://schemas.microsoft.com/office/powerpoint/2010/main" val="1809921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40</a:t>
            </a:fld>
            <a:endParaRPr lang="zh-CN" altLang="en-US"/>
          </a:p>
        </p:txBody>
      </p:sp>
    </p:spTree>
    <p:extLst>
      <p:ext uri="{BB962C8B-B14F-4D97-AF65-F5344CB8AC3E}">
        <p14:creationId xmlns:p14="http://schemas.microsoft.com/office/powerpoint/2010/main" val="1420634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41</a:t>
            </a:fld>
            <a:endParaRPr lang="zh-CN" altLang="en-US"/>
          </a:p>
        </p:txBody>
      </p:sp>
    </p:spTree>
    <p:extLst>
      <p:ext uri="{BB962C8B-B14F-4D97-AF65-F5344CB8AC3E}">
        <p14:creationId xmlns:p14="http://schemas.microsoft.com/office/powerpoint/2010/main" val="3710119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42</a:t>
            </a:fld>
            <a:endParaRPr lang="zh-CN" altLang="en-US"/>
          </a:p>
        </p:txBody>
      </p:sp>
    </p:spTree>
    <p:extLst>
      <p:ext uri="{BB962C8B-B14F-4D97-AF65-F5344CB8AC3E}">
        <p14:creationId xmlns:p14="http://schemas.microsoft.com/office/powerpoint/2010/main" val="2779683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43</a:t>
            </a:fld>
            <a:endParaRPr lang="zh-CN" altLang="en-US"/>
          </a:p>
        </p:txBody>
      </p:sp>
    </p:spTree>
    <p:extLst>
      <p:ext uri="{BB962C8B-B14F-4D97-AF65-F5344CB8AC3E}">
        <p14:creationId xmlns:p14="http://schemas.microsoft.com/office/powerpoint/2010/main" val="4281364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44</a:t>
            </a:fld>
            <a:endParaRPr lang="zh-CN" altLang="en-US"/>
          </a:p>
        </p:txBody>
      </p:sp>
    </p:spTree>
    <p:extLst>
      <p:ext uri="{BB962C8B-B14F-4D97-AF65-F5344CB8AC3E}">
        <p14:creationId xmlns:p14="http://schemas.microsoft.com/office/powerpoint/2010/main" val="815354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45</a:t>
            </a:fld>
            <a:endParaRPr lang="zh-CN" altLang="en-US"/>
          </a:p>
        </p:txBody>
      </p:sp>
    </p:spTree>
    <p:extLst>
      <p:ext uri="{BB962C8B-B14F-4D97-AF65-F5344CB8AC3E}">
        <p14:creationId xmlns:p14="http://schemas.microsoft.com/office/powerpoint/2010/main" val="3189970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46</a:t>
            </a:fld>
            <a:endParaRPr lang="zh-CN" altLang="en-US"/>
          </a:p>
        </p:txBody>
      </p:sp>
    </p:spTree>
    <p:extLst>
      <p:ext uri="{BB962C8B-B14F-4D97-AF65-F5344CB8AC3E}">
        <p14:creationId xmlns:p14="http://schemas.microsoft.com/office/powerpoint/2010/main" val="612576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47</a:t>
            </a:fld>
            <a:endParaRPr lang="zh-CN" altLang="en-US"/>
          </a:p>
        </p:txBody>
      </p:sp>
    </p:spTree>
    <p:extLst>
      <p:ext uri="{BB962C8B-B14F-4D97-AF65-F5344CB8AC3E}">
        <p14:creationId xmlns:p14="http://schemas.microsoft.com/office/powerpoint/2010/main" val="2271324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48</a:t>
            </a:fld>
            <a:endParaRPr lang="zh-CN" altLang="en-US"/>
          </a:p>
        </p:txBody>
      </p:sp>
    </p:spTree>
    <p:extLst>
      <p:ext uri="{BB962C8B-B14F-4D97-AF65-F5344CB8AC3E}">
        <p14:creationId xmlns:p14="http://schemas.microsoft.com/office/powerpoint/2010/main" val="1927597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49</a:t>
            </a:fld>
            <a:endParaRPr lang="zh-CN" altLang="en-US"/>
          </a:p>
        </p:txBody>
      </p:sp>
    </p:spTree>
    <p:extLst>
      <p:ext uri="{BB962C8B-B14F-4D97-AF65-F5344CB8AC3E}">
        <p14:creationId xmlns:p14="http://schemas.microsoft.com/office/powerpoint/2010/main" val="1199289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a:t>
            </a:fld>
            <a:endParaRPr lang="zh-CN" altLang="en-US"/>
          </a:p>
        </p:txBody>
      </p:sp>
    </p:spTree>
    <p:extLst>
      <p:ext uri="{BB962C8B-B14F-4D97-AF65-F5344CB8AC3E}">
        <p14:creationId xmlns:p14="http://schemas.microsoft.com/office/powerpoint/2010/main" val="40570913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50</a:t>
            </a:fld>
            <a:endParaRPr lang="zh-CN" altLang="en-US"/>
          </a:p>
        </p:txBody>
      </p:sp>
    </p:spTree>
    <p:extLst>
      <p:ext uri="{BB962C8B-B14F-4D97-AF65-F5344CB8AC3E}">
        <p14:creationId xmlns:p14="http://schemas.microsoft.com/office/powerpoint/2010/main" val="1703180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51</a:t>
            </a:fld>
            <a:endParaRPr lang="zh-CN" altLang="en-US"/>
          </a:p>
        </p:txBody>
      </p:sp>
    </p:spTree>
    <p:extLst>
      <p:ext uri="{BB962C8B-B14F-4D97-AF65-F5344CB8AC3E}">
        <p14:creationId xmlns:p14="http://schemas.microsoft.com/office/powerpoint/2010/main" val="2181826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52</a:t>
            </a:fld>
            <a:endParaRPr lang="zh-CN" altLang="en-US"/>
          </a:p>
        </p:txBody>
      </p:sp>
    </p:spTree>
    <p:extLst>
      <p:ext uri="{BB962C8B-B14F-4D97-AF65-F5344CB8AC3E}">
        <p14:creationId xmlns:p14="http://schemas.microsoft.com/office/powerpoint/2010/main" val="3739070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53</a:t>
            </a:fld>
            <a:endParaRPr lang="zh-CN" altLang="en-US"/>
          </a:p>
        </p:txBody>
      </p:sp>
    </p:spTree>
    <p:extLst>
      <p:ext uri="{BB962C8B-B14F-4D97-AF65-F5344CB8AC3E}">
        <p14:creationId xmlns:p14="http://schemas.microsoft.com/office/powerpoint/2010/main" val="3837752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54</a:t>
            </a:fld>
            <a:endParaRPr lang="zh-CN" altLang="en-US"/>
          </a:p>
        </p:txBody>
      </p:sp>
    </p:spTree>
    <p:extLst>
      <p:ext uri="{BB962C8B-B14F-4D97-AF65-F5344CB8AC3E}">
        <p14:creationId xmlns:p14="http://schemas.microsoft.com/office/powerpoint/2010/main" val="4183710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55</a:t>
            </a:fld>
            <a:endParaRPr lang="zh-CN" altLang="en-US"/>
          </a:p>
        </p:txBody>
      </p:sp>
    </p:spTree>
    <p:extLst>
      <p:ext uri="{BB962C8B-B14F-4D97-AF65-F5344CB8AC3E}">
        <p14:creationId xmlns:p14="http://schemas.microsoft.com/office/powerpoint/2010/main" val="41690292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56</a:t>
            </a:fld>
            <a:endParaRPr lang="zh-CN" altLang="en-US"/>
          </a:p>
        </p:txBody>
      </p:sp>
    </p:spTree>
    <p:extLst>
      <p:ext uri="{BB962C8B-B14F-4D97-AF65-F5344CB8AC3E}">
        <p14:creationId xmlns:p14="http://schemas.microsoft.com/office/powerpoint/2010/main" val="1006524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57</a:t>
            </a:fld>
            <a:endParaRPr lang="zh-CN" altLang="en-US"/>
          </a:p>
        </p:txBody>
      </p:sp>
    </p:spTree>
    <p:extLst>
      <p:ext uri="{BB962C8B-B14F-4D97-AF65-F5344CB8AC3E}">
        <p14:creationId xmlns:p14="http://schemas.microsoft.com/office/powerpoint/2010/main" val="20605927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58</a:t>
            </a:fld>
            <a:endParaRPr lang="zh-CN" altLang="en-US"/>
          </a:p>
        </p:txBody>
      </p:sp>
    </p:spTree>
    <p:extLst>
      <p:ext uri="{BB962C8B-B14F-4D97-AF65-F5344CB8AC3E}">
        <p14:creationId xmlns:p14="http://schemas.microsoft.com/office/powerpoint/2010/main" val="28496175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59</a:t>
            </a:fld>
            <a:endParaRPr lang="zh-CN" altLang="en-US"/>
          </a:p>
        </p:txBody>
      </p:sp>
    </p:spTree>
    <p:extLst>
      <p:ext uri="{BB962C8B-B14F-4D97-AF65-F5344CB8AC3E}">
        <p14:creationId xmlns:p14="http://schemas.microsoft.com/office/powerpoint/2010/main" val="375396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a:t>
            </a:fld>
            <a:endParaRPr lang="zh-CN" altLang="en-US"/>
          </a:p>
        </p:txBody>
      </p:sp>
    </p:spTree>
    <p:extLst>
      <p:ext uri="{BB962C8B-B14F-4D97-AF65-F5344CB8AC3E}">
        <p14:creationId xmlns:p14="http://schemas.microsoft.com/office/powerpoint/2010/main" val="5749737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60</a:t>
            </a:fld>
            <a:endParaRPr lang="zh-CN" altLang="en-US"/>
          </a:p>
        </p:txBody>
      </p:sp>
    </p:spTree>
    <p:extLst>
      <p:ext uri="{BB962C8B-B14F-4D97-AF65-F5344CB8AC3E}">
        <p14:creationId xmlns:p14="http://schemas.microsoft.com/office/powerpoint/2010/main" val="19190478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61</a:t>
            </a:fld>
            <a:endParaRPr lang="zh-CN" altLang="en-US"/>
          </a:p>
        </p:txBody>
      </p:sp>
    </p:spTree>
    <p:extLst>
      <p:ext uri="{BB962C8B-B14F-4D97-AF65-F5344CB8AC3E}">
        <p14:creationId xmlns:p14="http://schemas.microsoft.com/office/powerpoint/2010/main" val="867730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62</a:t>
            </a:fld>
            <a:endParaRPr lang="zh-CN" altLang="en-US"/>
          </a:p>
        </p:txBody>
      </p:sp>
    </p:spTree>
    <p:extLst>
      <p:ext uri="{BB962C8B-B14F-4D97-AF65-F5344CB8AC3E}">
        <p14:creationId xmlns:p14="http://schemas.microsoft.com/office/powerpoint/2010/main" val="13850258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63</a:t>
            </a:fld>
            <a:endParaRPr lang="zh-CN" altLang="en-US"/>
          </a:p>
        </p:txBody>
      </p:sp>
    </p:spTree>
    <p:extLst>
      <p:ext uri="{BB962C8B-B14F-4D97-AF65-F5344CB8AC3E}">
        <p14:creationId xmlns:p14="http://schemas.microsoft.com/office/powerpoint/2010/main" val="24312539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64</a:t>
            </a:fld>
            <a:endParaRPr lang="zh-CN" altLang="en-US"/>
          </a:p>
        </p:txBody>
      </p:sp>
    </p:spTree>
    <p:extLst>
      <p:ext uri="{BB962C8B-B14F-4D97-AF65-F5344CB8AC3E}">
        <p14:creationId xmlns:p14="http://schemas.microsoft.com/office/powerpoint/2010/main" val="25506934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65</a:t>
            </a:fld>
            <a:endParaRPr lang="zh-CN" altLang="en-US"/>
          </a:p>
        </p:txBody>
      </p:sp>
    </p:spTree>
    <p:extLst>
      <p:ext uri="{BB962C8B-B14F-4D97-AF65-F5344CB8AC3E}">
        <p14:creationId xmlns:p14="http://schemas.microsoft.com/office/powerpoint/2010/main" val="26985521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66</a:t>
            </a:fld>
            <a:endParaRPr lang="zh-CN" altLang="en-US"/>
          </a:p>
        </p:txBody>
      </p:sp>
    </p:spTree>
    <p:extLst>
      <p:ext uri="{BB962C8B-B14F-4D97-AF65-F5344CB8AC3E}">
        <p14:creationId xmlns:p14="http://schemas.microsoft.com/office/powerpoint/2010/main" val="6496392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67</a:t>
            </a:fld>
            <a:endParaRPr lang="zh-CN" altLang="en-US"/>
          </a:p>
        </p:txBody>
      </p:sp>
    </p:spTree>
    <p:extLst>
      <p:ext uri="{BB962C8B-B14F-4D97-AF65-F5344CB8AC3E}">
        <p14:creationId xmlns:p14="http://schemas.microsoft.com/office/powerpoint/2010/main" val="26905993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68</a:t>
            </a:fld>
            <a:endParaRPr lang="zh-CN" altLang="en-US"/>
          </a:p>
        </p:txBody>
      </p:sp>
    </p:spTree>
    <p:extLst>
      <p:ext uri="{BB962C8B-B14F-4D97-AF65-F5344CB8AC3E}">
        <p14:creationId xmlns:p14="http://schemas.microsoft.com/office/powerpoint/2010/main" val="1206094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69</a:t>
            </a:fld>
            <a:endParaRPr lang="zh-CN" altLang="en-US"/>
          </a:p>
        </p:txBody>
      </p:sp>
    </p:spTree>
    <p:extLst>
      <p:ext uri="{BB962C8B-B14F-4D97-AF65-F5344CB8AC3E}">
        <p14:creationId xmlns:p14="http://schemas.microsoft.com/office/powerpoint/2010/main" val="323718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a:t>
            </a:fld>
            <a:endParaRPr lang="zh-CN" altLang="en-US"/>
          </a:p>
        </p:txBody>
      </p:sp>
    </p:spTree>
    <p:extLst>
      <p:ext uri="{BB962C8B-B14F-4D97-AF65-F5344CB8AC3E}">
        <p14:creationId xmlns:p14="http://schemas.microsoft.com/office/powerpoint/2010/main" val="35395129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70</a:t>
            </a:fld>
            <a:endParaRPr lang="zh-CN" altLang="en-US"/>
          </a:p>
        </p:txBody>
      </p:sp>
    </p:spTree>
    <p:extLst>
      <p:ext uri="{BB962C8B-B14F-4D97-AF65-F5344CB8AC3E}">
        <p14:creationId xmlns:p14="http://schemas.microsoft.com/office/powerpoint/2010/main" val="33235915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71</a:t>
            </a:fld>
            <a:endParaRPr lang="zh-CN" altLang="en-US"/>
          </a:p>
        </p:txBody>
      </p:sp>
    </p:spTree>
    <p:extLst>
      <p:ext uri="{BB962C8B-B14F-4D97-AF65-F5344CB8AC3E}">
        <p14:creationId xmlns:p14="http://schemas.microsoft.com/office/powerpoint/2010/main" val="34663459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72</a:t>
            </a:fld>
            <a:endParaRPr lang="zh-CN" altLang="en-US"/>
          </a:p>
        </p:txBody>
      </p:sp>
    </p:spTree>
    <p:extLst>
      <p:ext uri="{BB962C8B-B14F-4D97-AF65-F5344CB8AC3E}">
        <p14:creationId xmlns:p14="http://schemas.microsoft.com/office/powerpoint/2010/main" val="39481472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73</a:t>
            </a:fld>
            <a:endParaRPr lang="zh-CN" altLang="en-US"/>
          </a:p>
        </p:txBody>
      </p:sp>
    </p:spTree>
    <p:extLst>
      <p:ext uri="{BB962C8B-B14F-4D97-AF65-F5344CB8AC3E}">
        <p14:creationId xmlns:p14="http://schemas.microsoft.com/office/powerpoint/2010/main" val="40702251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74</a:t>
            </a:fld>
            <a:endParaRPr lang="zh-CN" altLang="en-US"/>
          </a:p>
        </p:txBody>
      </p:sp>
    </p:spTree>
    <p:extLst>
      <p:ext uri="{BB962C8B-B14F-4D97-AF65-F5344CB8AC3E}">
        <p14:creationId xmlns:p14="http://schemas.microsoft.com/office/powerpoint/2010/main" val="1895303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75</a:t>
            </a:fld>
            <a:endParaRPr lang="zh-CN" altLang="en-US"/>
          </a:p>
        </p:txBody>
      </p:sp>
    </p:spTree>
    <p:extLst>
      <p:ext uri="{BB962C8B-B14F-4D97-AF65-F5344CB8AC3E}">
        <p14:creationId xmlns:p14="http://schemas.microsoft.com/office/powerpoint/2010/main" val="42907083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76</a:t>
            </a:fld>
            <a:endParaRPr lang="zh-CN" altLang="en-US"/>
          </a:p>
        </p:txBody>
      </p:sp>
    </p:spTree>
    <p:extLst>
      <p:ext uri="{BB962C8B-B14F-4D97-AF65-F5344CB8AC3E}">
        <p14:creationId xmlns:p14="http://schemas.microsoft.com/office/powerpoint/2010/main" val="2323740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77</a:t>
            </a:fld>
            <a:endParaRPr lang="zh-CN" altLang="en-US"/>
          </a:p>
        </p:txBody>
      </p:sp>
    </p:spTree>
    <p:extLst>
      <p:ext uri="{BB962C8B-B14F-4D97-AF65-F5344CB8AC3E}">
        <p14:creationId xmlns:p14="http://schemas.microsoft.com/office/powerpoint/2010/main" val="28619862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78</a:t>
            </a:fld>
            <a:endParaRPr lang="zh-CN" altLang="en-US"/>
          </a:p>
        </p:txBody>
      </p:sp>
    </p:spTree>
    <p:extLst>
      <p:ext uri="{BB962C8B-B14F-4D97-AF65-F5344CB8AC3E}">
        <p14:creationId xmlns:p14="http://schemas.microsoft.com/office/powerpoint/2010/main" val="26789223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79</a:t>
            </a:fld>
            <a:endParaRPr lang="zh-CN" altLang="en-US"/>
          </a:p>
        </p:txBody>
      </p:sp>
    </p:spTree>
    <p:extLst>
      <p:ext uri="{BB962C8B-B14F-4D97-AF65-F5344CB8AC3E}">
        <p14:creationId xmlns:p14="http://schemas.microsoft.com/office/powerpoint/2010/main" val="387753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a:t>
            </a:fld>
            <a:endParaRPr lang="zh-CN" altLang="en-US"/>
          </a:p>
        </p:txBody>
      </p:sp>
    </p:spTree>
    <p:extLst>
      <p:ext uri="{BB962C8B-B14F-4D97-AF65-F5344CB8AC3E}">
        <p14:creationId xmlns:p14="http://schemas.microsoft.com/office/powerpoint/2010/main" val="22226902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80</a:t>
            </a:fld>
            <a:endParaRPr lang="zh-CN" altLang="en-US"/>
          </a:p>
        </p:txBody>
      </p:sp>
    </p:spTree>
    <p:extLst>
      <p:ext uri="{BB962C8B-B14F-4D97-AF65-F5344CB8AC3E}">
        <p14:creationId xmlns:p14="http://schemas.microsoft.com/office/powerpoint/2010/main" val="18380266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81</a:t>
            </a:fld>
            <a:endParaRPr lang="zh-CN" altLang="en-US"/>
          </a:p>
        </p:txBody>
      </p:sp>
    </p:spTree>
    <p:extLst>
      <p:ext uri="{BB962C8B-B14F-4D97-AF65-F5344CB8AC3E}">
        <p14:creationId xmlns:p14="http://schemas.microsoft.com/office/powerpoint/2010/main" val="40867013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82</a:t>
            </a:fld>
            <a:endParaRPr lang="zh-CN" altLang="en-US"/>
          </a:p>
        </p:txBody>
      </p:sp>
    </p:spTree>
    <p:extLst>
      <p:ext uri="{BB962C8B-B14F-4D97-AF65-F5344CB8AC3E}">
        <p14:creationId xmlns:p14="http://schemas.microsoft.com/office/powerpoint/2010/main" val="34421189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83</a:t>
            </a:fld>
            <a:endParaRPr lang="zh-CN" altLang="en-US"/>
          </a:p>
        </p:txBody>
      </p:sp>
    </p:spTree>
    <p:extLst>
      <p:ext uri="{BB962C8B-B14F-4D97-AF65-F5344CB8AC3E}">
        <p14:creationId xmlns:p14="http://schemas.microsoft.com/office/powerpoint/2010/main" val="2591633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84</a:t>
            </a:fld>
            <a:endParaRPr lang="zh-CN" altLang="en-US"/>
          </a:p>
        </p:txBody>
      </p:sp>
    </p:spTree>
    <p:extLst>
      <p:ext uri="{BB962C8B-B14F-4D97-AF65-F5344CB8AC3E}">
        <p14:creationId xmlns:p14="http://schemas.microsoft.com/office/powerpoint/2010/main" val="24106298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85</a:t>
            </a:fld>
            <a:endParaRPr lang="zh-CN" altLang="en-US"/>
          </a:p>
        </p:txBody>
      </p:sp>
    </p:spTree>
    <p:extLst>
      <p:ext uri="{BB962C8B-B14F-4D97-AF65-F5344CB8AC3E}">
        <p14:creationId xmlns:p14="http://schemas.microsoft.com/office/powerpoint/2010/main" val="32076865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86</a:t>
            </a:fld>
            <a:endParaRPr lang="zh-CN" altLang="en-US"/>
          </a:p>
        </p:txBody>
      </p:sp>
    </p:spTree>
    <p:extLst>
      <p:ext uri="{BB962C8B-B14F-4D97-AF65-F5344CB8AC3E}">
        <p14:creationId xmlns:p14="http://schemas.microsoft.com/office/powerpoint/2010/main" val="29929040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87</a:t>
            </a:fld>
            <a:endParaRPr lang="zh-CN" altLang="en-US"/>
          </a:p>
        </p:txBody>
      </p:sp>
    </p:spTree>
    <p:extLst>
      <p:ext uri="{BB962C8B-B14F-4D97-AF65-F5344CB8AC3E}">
        <p14:creationId xmlns:p14="http://schemas.microsoft.com/office/powerpoint/2010/main" val="36542800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93DB42-B646-4F33-A4FE-B23D10D1CEE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3372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endParaRPr lang="zh-CN" altLang="en-US" sz="1200" dirty="0" smtClean="0"/>
          </a:p>
          <a:p>
            <a:endParaRPr lang="zh-CN" altLang="en-US" dirty="0"/>
          </a:p>
        </p:txBody>
      </p:sp>
      <p:sp>
        <p:nvSpPr>
          <p:cNvPr id="4" name="灯片编号占位符 3"/>
          <p:cNvSpPr>
            <a:spLocks noGrp="1"/>
          </p:cNvSpPr>
          <p:nvPr>
            <p:ph type="sldNum" sz="quarter" idx="10"/>
          </p:nvPr>
        </p:nvSpPr>
        <p:spPr/>
        <p:txBody>
          <a:bodyPr/>
          <a:lstStyle/>
          <a:p>
            <a:fld id="{9193DB42-B646-4F33-A4FE-B23D10D1CEE9}" type="slidenum">
              <a:rPr lang="zh-CN" altLang="en-US" smtClean="0"/>
              <a:t>9</a:t>
            </a:fld>
            <a:endParaRPr lang="zh-CN" altLang="en-US"/>
          </a:p>
        </p:txBody>
      </p:sp>
    </p:spTree>
    <p:extLst>
      <p:ext uri="{BB962C8B-B14F-4D97-AF65-F5344CB8AC3E}">
        <p14:creationId xmlns:p14="http://schemas.microsoft.com/office/powerpoint/2010/main" val="421042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浅色封面">
    <p:spTree>
      <p:nvGrpSpPr>
        <p:cNvPr id="1" name=""/>
        <p:cNvGrpSpPr/>
        <p:nvPr/>
      </p:nvGrpSpPr>
      <p:grpSpPr>
        <a:xfrm>
          <a:off x="0" y="0"/>
          <a:ext cx="0" cy="0"/>
          <a:chOff x="0" y="0"/>
          <a:chExt cx="0" cy="0"/>
        </a:xfrm>
      </p:grpSpPr>
      <p:sp>
        <p:nvSpPr>
          <p:cNvPr id="2" name="标题 1"/>
          <p:cNvSpPr>
            <a:spLocks noGrp="1"/>
          </p:cNvSpPr>
          <p:nvPr>
            <p:ph type="ctrTitle"/>
          </p:nvPr>
        </p:nvSpPr>
        <p:spPr>
          <a:xfrm>
            <a:off x="539552" y="1562098"/>
            <a:ext cx="7772400" cy="504056"/>
          </a:xfrm>
        </p:spPr>
        <p:txBody>
          <a:bodyPr>
            <a:noAutofit/>
          </a:bodyPr>
          <a:lstStyle>
            <a:lvl1pPr algn="r">
              <a:defRPr sz="4000" b="1">
                <a:solidFill>
                  <a:schemeClr val="tx2"/>
                </a:solidFill>
                <a:latin typeface="微软雅黑" panose="020B0503020204020204" charset="-122"/>
                <a:ea typeface="微软雅黑" panose="020B0503020204020204" charset="-122"/>
              </a:defRPr>
            </a:lvl1pPr>
          </a:lstStyle>
          <a:p>
            <a:endParaRPr lang="zh-CN" altLang="en-US" dirty="0"/>
          </a:p>
        </p:txBody>
      </p:sp>
      <p:sp>
        <p:nvSpPr>
          <p:cNvPr id="3" name="副标题 2"/>
          <p:cNvSpPr>
            <a:spLocks noGrp="1"/>
          </p:cNvSpPr>
          <p:nvPr>
            <p:ph type="subTitle" idx="1" hasCustomPrompt="1"/>
          </p:nvPr>
        </p:nvSpPr>
        <p:spPr>
          <a:xfrm>
            <a:off x="1371600" y="2186124"/>
            <a:ext cx="6944816" cy="432048"/>
          </a:xfrm>
        </p:spPr>
        <p:txBody>
          <a:bodyPr>
            <a:no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单击此处编辑幻灯片副标题</a:t>
            </a:r>
            <a:endParaRPr lang="zh-CN" altLang="en-US" dirty="0"/>
          </a:p>
        </p:txBody>
      </p:sp>
      <p:sp>
        <p:nvSpPr>
          <p:cNvPr id="42"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43"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44"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
        <p:nvSpPr>
          <p:cNvPr id="4" name="矩形 3"/>
          <p:cNvSpPr/>
          <p:nvPr userDrawn="1"/>
        </p:nvSpPr>
        <p:spPr>
          <a:xfrm>
            <a:off x="6713984" y="6349133"/>
            <a:ext cx="2430016" cy="100011"/>
          </a:xfrm>
          <a:prstGeom prst="rect">
            <a:avLst/>
          </a:pr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三张图片排列样式(横)">
    <p:spTree>
      <p:nvGrpSpPr>
        <p:cNvPr id="1" name=""/>
        <p:cNvGrpSpPr/>
        <p:nvPr/>
      </p:nvGrpSpPr>
      <p:grpSpPr>
        <a:xfrm>
          <a:off x="0" y="0"/>
          <a:ext cx="0" cy="0"/>
          <a:chOff x="0" y="0"/>
          <a:chExt cx="0" cy="0"/>
        </a:xfrm>
      </p:grpSpPr>
      <p:sp>
        <p:nvSpPr>
          <p:cNvPr id="14" name="标题 1"/>
          <p:cNvSpPr>
            <a:spLocks noGrp="1"/>
          </p:cNvSpPr>
          <p:nvPr>
            <p:ph type="title" hasCustomPrompt="1"/>
          </p:nvPr>
        </p:nvSpPr>
        <p:spPr>
          <a:xfrm>
            <a:off x="395289" y="404814"/>
            <a:ext cx="8353425" cy="647923"/>
          </a:xfrm>
        </p:spPr>
        <p:txBody>
          <a:bodyPr>
            <a:normAutofit/>
          </a:bodyPr>
          <a:lstStyle>
            <a:lvl1pPr algn="l">
              <a:defRPr sz="3200" b="1">
                <a:solidFill>
                  <a:schemeClr val="tx2"/>
                </a:solidFill>
              </a:defRPr>
            </a:lvl1pPr>
          </a:lstStyle>
          <a:p>
            <a:r>
              <a:rPr lang="zh-CN" altLang="en-US" dirty="0" smtClean="0"/>
              <a:t>三张图片排列样式</a:t>
            </a:r>
            <a:r>
              <a:rPr lang="en-US" altLang="zh-CN" dirty="0" smtClean="0"/>
              <a:t>(</a:t>
            </a:r>
            <a:r>
              <a:rPr lang="zh-CN" altLang="en-US" dirty="0" smtClean="0"/>
              <a:t>横</a:t>
            </a:r>
            <a:r>
              <a:rPr lang="en-US" altLang="zh-CN" dirty="0" smtClean="0"/>
              <a:t>)</a:t>
            </a:r>
            <a:endParaRPr lang="zh-CN" altLang="en-US" dirty="0"/>
          </a:p>
        </p:txBody>
      </p:sp>
      <p:sp>
        <p:nvSpPr>
          <p:cNvPr id="15" name="图片占位符 16"/>
          <p:cNvSpPr>
            <a:spLocks noGrp="1"/>
          </p:cNvSpPr>
          <p:nvPr>
            <p:ph type="pic" sz="quarter" idx="13"/>
          </p:nvPr>
        </p:nvSpPr>
        <p:spPr>
          <a:xfrm>
            <a:off x="395288" y="3356992"/>
            <a:ext cx="2721658" cy="1943671"/>
          </a:xfrm>
        </p:spPr>
        <p:txBody>
          <a:bodyPr>
            <a:normAutofit/>
          </a:bodyPr>
          <a:lstStyle>
            <a:lvl1pPr>
              <a:defRPr sz="1600"/>
            </a:lvl1pPr>
          </a:lstStyle>
          <a:p>
            <a:endParaRPr lang="zh-CN" altLang="en-US" dirty="0"/>
          </a:p>
        </p:txBody>
      </p:sp>
      <p:sp>
        <p:nvSpPr>
          <p:cNvPr id="18" name="文本占位符 21"/>
          <p:cNvSpPr>
            <a:spLocks noGrp="1"/>
          </p:cNvSpPr>
          <p:nvPr>
            <p:ph type="body" sz="quarter" idx="14" hasCustomPrompt="1"/>
          </p:nvPr>
        </p:nvSpPr>
        <p:spPr>
          <a:xfrm>
            <a:off x="395289" y="5445224"/>
            <a:ext cx="2721657" cy="720081"/>
          </a:xfrm>
        </p:spPr>
        <p:txBody>
          <a:bodyPr>
            <a:normAutofit/>
          </a:bodyPr>
          <a:lstStyle>
            <a:lvl1pPr marL="0" indent="0" algn="l">
              <a:buNone/>
              <a:defRPr sz="1400"/>
            </a:lvl1pPr>
          </a:lstStyle>
          <a:p>
            <a:pPr lvl="0"/>
            <a:r>
              <a:rPr lang="zh-CN" altLang="en-US" dirty="0" smtClean="0"/>
              <a:t>单击</a:t>
            </a:r>
            <a:r>
              <a:rPr lang="zh-CN" altLang="en-US" smtClean="0"/>
              <a:t>此处编辑图片说明文字</a:t>
            </a:r>
            <a:endParaRPr lang="zh-CN" altLang="en-US" dirty="0" smtClean="0"/>
          </a:p>
        </p:txBody>
      </p:sp>
      <p:sp>
        <p:nvSpPr>
          <p:cNvPr id="31" name="图片占位符 16"/>
          <p:cNvSpPr>
            <a:spLocks noGrp="1"/>
          </p:cNvSpPr>
          <p:nvPr>
            <p:ph type="pic" sz="quarter" idx="15"/>
          </p:nvPr>
        </p:nvSpPr>
        <p:spPr>
          <a:xfrm>
            <a:off x="3275856" y="3356992"/>
            <a:ext cx="2721658" cy="1943671"/>
          </a:xfrm>
        </p:spPr>
        <p:txBody>
          <a:bodyPr>
            <a:normAutofit/>
          </a:bodyPr>
          <a:lstStyle>
            <a:lvl1pPr>
              <a:defRPr sz="1600"/>
            </a:lvl1pPr>
          </a:lstStyle>
          <a:p>
            <a:endParaRPr lang="zh-CN" altLang="en-US" dirty="0"/>
          </a:p>
        </p:txBody>
      </p:sp>
      <p:sp>
        <p:nvSpPr>
          <p:cNvPr id="33" name="文本占位符 21"/>
          <p:cNvSpPr>
            <a:spLocks noGrp="1"/>
          </p:cNvSpPr>
          <p:nvPr>
            <p:ph type="body" sz="quarter" idx="16" hasCustomPrompt="1"/>
          </p:nvPr>
        </p:nvSpPr>
        <p:spPr>
          <a:xfrm>
            <a:off x="3275857" y="5445224"/>
            <a:ext cx="2721657" cy="720081"/>
          </a:xfrm>
        </p:spPr>
        <p:txBody>
          <a:bodyPr>
            <a:normAutofit/>
          </a:bodyPr>
          <a:lstStyle>
            <a:lvl1pPr marL="0" indent="0" algn="l">
              <a:buNone/>
              <a:defRPr sz="1400"/>
            </a:lvl1pPr>
          </a:lstStyle>
          <a:p>
            <a:pPr lvl="0"/>
            <a:r>
              <a:rPr lang="zh-CN" altLang="en-US" dirty="0" smtClean="0"/>
              <a:t>单击</a:t>
            </a:r>
            <a:r>
              <a:rPr lang="zh-CN" altLang="en-US" smtClean="0"/>
              <a:t>此处编辑图片说明文字</a:t>
            </a:r>
            <a:endParaRPr lang="zh-CN" altLang="en-US" dirty="0" smtClean="0"/>
          </a:p>
        </p:txBody>
      </p:sp>
      <p:sp>
        <p:nvSpPr>
          <p:cNvPr id="34" name="图片占位符 16"/>
          <p:cNvSpPr>
            <a:spLocks noGrp="1"/>
          </p:cNvSpPr>
          <p:nvPr>
            <p:ph type="pic" sz="quarter" idx="17"/>
          </p:nvPr>
        </p:nvSpPr>
        <p:spPr>
          <a:xfrm>
            <a:off x="6116626" y="3356992"/>
            <a:ext cx="2721658" cy="1943671"/>
          </a:xfrm>
        </p:spPr>
        <p:txBody>
          <a:bodyPr>
            <a:normAutofit/>
          </a:bodyPr>
          <a:lstStyle>
            <a:lvl1pPr>
              <a:defRPr sz="1600"/>
            </a:lvl1pPr>
          </a:lstStyle>
          <a:p>
            <a:endParaRPr lang="zh-CN" altLang="en-US" dirty="0"/>
          </a:p>
        </p:txBody>
      </p:sp>
      <p:sp>
        <p:nvSpPr>
          <p:cNvPr id="36" name="文本占位符 21"/>
          <p:cNvSpPr>
            <a:spLocks noGrp="1"/>
          </p:cNvSpPr>
          <p:nvPr>
            <p:ph type="body" sz="quarter" idx="18" hasCustomPrompt="1"/>
          </p:nvPr>
        </p:nvSpPr>
        <p:spPr>
          <a:xfrm>
            <a:off x="6116627" y="5445224"/>
            <a:ext cx="2721657" cy="720081"/>
          </a:xfrm>
        </p:spPr>
        <p:txBody>
          <a:bodyPr>
            <a:normAutofit/>
          </a:bodyPr>
          <a:lstStyle>
            <a:lvl1pPr marL="0" indent="0" algn="l">
              <a:buNone/>
              <a:defRPr sz="1400"/>
            </a:lvl1pPr>
          </a:lstStyle>
          <a:p>
            <a:pPr lvl="0"/>
            <a:r>
              <a:rPr lang="zh-CN" altLang="en-US" dirty="0" smtClean="0"/>
              <a:t>单击</a:t>
            </a:r>
            <a:r>
              <a:rPr lang="zh-CN" altLang="en-US" smtClean="0"/>
              <a:t>此处编辑图片说明文字</a:t>
            </a:r>
            <a:endParaRPr lang="zh-CN" altLang="en-US" dirty="0" smtClean="0"/>
          </a:p>
        </p:txBody>
      </p:sp>
      <p:sp>
        <p:nvSpPr>
          <p:cNvPr id="29"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0"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2"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三张图片排列样式(竖)">
    <p:spTree>
      <p:nvGrpSpPr>
        <p:cNvPr id="1" name=""/>
        <p:cNvGrpSpPr/>
        <p:nvPr/>
      </p:nvGrpSpPr>
      <p:grpSpPr>
        <a:xfrm>
          <a:off x="0" y="0"/>
          <a:ext cx="0" cy="0"/>
          <a:chOff x="0" y="0"/>
          <a:chExt cx="0" cy="0"/>
        </a:xfrm>
      </p:grpSpPr>
      <p:sp>
        <p:nvSpPr>
          <p:cNvPr id="14" name="标题 1"/>
          <p:cNvSpPr>
            <a:spLocks noGrp="1"/>
          </p:cNvSpPr>
          <p:nvPr>
            <p:ph type="title" hasCustomPrompt="1"/>
          </p:nvPr>
        </p:nvSpPr>
        <p:spPr>
          <a:xfrm>
            <a:off x="395289" y="404814"/>
            <a:ext cx="8353425" cy="647923"/>
          </a:xfrm>
        </p:spPr>
        <p:txBody>
          <a:bodyPr>
            <a:normAutofit/>
          </a:bodyPr>
          <a:lstStyle>
            <a:lvl1pPr algn="l">
              <a:defRPr sz="3200" b="1">
                <a:solidFill>
                  <a:schemeClr val="tx2"/>
                </a:solidFill>
              </a:defRPr>
            </a:lvl1pPr>
          </a:lstStyle>
          <a:p>
            <a:r>
              <a:rPr lang="zh-CN" altLang="en-US" dirty="0" smtClean="0"/>
              <a:t>三张图片排列样式</a:t>
            </a:r>
            <a:r>
              <a:rPr lang="en-US" altLang="zh-CN" dirty="0" smtClean="0"/>
              <a:t>(</a:t>
            </a:r>
            <a:r>
              <a:rPr lang="zh-CN" altLang="en-US" dirty="0" smtClean="0"/>
              <a:t>竖</a:t>
            </a:r>
            <a:r>
              <a:rPr lang="en-US" altLang="zh-CN" dirty="0" smtClean="0"/>
              <a:t>)</a:t>
            </a:r>
            <a:endParaRPr lang="zh-CN" altLang="en-US" dirty="0"/>
          </a:p>
        </p:txBody>
      </p:sp>
      <p:sp>
        <p:nvSpPr>
          <p:cNvPr id="15" name="图片占位符 16"/>
          <p:cNvSpPr>
            <a:spLocks noGrp="1"/>
          </p:cNvSpPr>
          <p:nvPr>
            <p:ph type="pic" sz="quarter" idx="13"/>
          </p:nvPr>
        </p:nvSpPr>
        <p:spPr>
          <a:xfrm>
            <a:off x="395288" y="1268761"/>
            <a:ext cx="2304504" cy="1440159"/>
          </a:xfrm>
        </p:spPr>
        <p:txBody>
          <a:bodyPr>
            <a:normAutofit/>
          </a:bodyPr>
          <a:lstStyle>
            <a:lvl1pPr>
              <a:defRPr sz="1600"/>
            </a:lvl1pPr>
          </a:lstStyle>
          <a:p>
            <a:endParaRPr lang="zh-CN" altLang="en-US" dirty="0"/>
          </a:p>
        </p:txBody>
      </p:sp>
      <p:sp>
        <p:nvSpPr>
          <p:cNvPr id="18" name="文本占位符 21"/>
          <p:cNvSpPr>
            <a:spLocks noGrp="1"/>
          </p:cNvSpPr>
          <p:nvPr>
            <p:ph type="body" sz="quarter" idx="14" hasCustomPrompt="1"/>
          </p:nvPr>
        </p:nvSpPr>
        <p:spPr>
          <a:xfrm>
            <a:off x="2838773" y="1268760"/>
            <a:ext cx="5909691" cy="1440160"/>
          </a:xfrm>
        </p:spPr>
        <p:txBody>
          <a:bodyPr>
            <a:normAutofit/>
          </a:bodyPr>
          <a:lstStyle>
            <a:lvl1pPr marL="0" indent="0" algn="l">
              <a:buNone/>
              <a:defRPr sz="1400"/>
            </a:lvl1pPr>
          </a:lstStyle>
          <a:p>
            <a:pPr lvl="0"/>
            <a:r>
              <a:rPr lang="zh-CN" altLang="en-US" dirty="0" smtClean="0"/>
              <a:t>单击此处编辑图片说明文字</a:t>
            </a:r>
          </a:p>
        </p:txBody>
      </p:sp>
      <p:sp>
        <p:nvSpPr>
          <p:cNvPr id="39" name="图片占位符 16"/>
          <p:cNvSpPr>
            <a:spLocks noGrp="1"/>
          </p:cNvSpPr>
          <p:nvPr>
            <p:ph type="pic" sz="quarter" idx="15"/>
          </p:nvPr>
        </p:nvSpPr>
        <p:spPr>
          <a:xfrm>
            <a:off x="395288" y="2924945"/>
            <a:ext cx="2304504" cy="1440159"/>
          </a:xfrm>
        </p:spPr>
        <p:txBody>
          <a:bodyPr>
            <a:normAutofit/>
          </a:bodyPr>
          <a:lstStyle>
            <a:lvl1pPr>
              <a:defRPr sz="1600"/>
            </a:lvl1pPr>
          </a:lstStyle>
          <a:p>
            <a:endParaRPr lang="zh-CN" altLang="en-US" dirty="0"/>
          </a:p>
        </p:txBody>
      </p:sp>
      <p:sp>
        <p:nvSpPr>
          <p:cNvPr id="40" name="文本占位符 21"/>
          <p:cNvSpPr>
            <a:spLocks noGrp="1"/>
          </p:cNvSpPr>
          <p:nvPr>
            <p:ph type="body" sz="quarter" idx="16" hasCustomPrompt="1"/>
          </p:nvPr>
        </p:nvSpPr>
        <p:spPr>
          <a:xfrm>
            <a:off x="2838773" y="2924944"/>
            <a:ext cx="5909691" cy="1440160"/>
          </a:xfrm>
        </p:spPr>
        <p:txBody>
          <a:bodyPr>
            <a:normAutofit/>
          </a:bodyPr>
          <a:lstStyle>
            <a:lvl1pPr marL="0" indent="0" algn="l">
              <a:buNone/>
              <a:defRPr sz="1400"/>
            </a:lvl1pPr>
          </a:lstStyle>
          <a:p>
            <a:pPr lvl="0"/>
            <a:r>
              <a:rPr lang="zh-CN" altLang="en-US" dirty="0" smtClean="0"/>
              <a:t>单击此处编辑图片说明文字</a:t>
            </a:r>
          </a:p>
        </p:txBody>
      </p:sp>
      <p:sp>
        <p:nvSpPr>
          <p:cNvPr id="43" name="图片占位符 16"/>
          <p:cNvSpPr>
            <a:spLocks noGrp="1"/>
          </p:cNvSpPr>
          <p:nvPr>
            <p:ph type="pic" sz="quarter" idx="17"/>
          </p:nvPr>
        </p:nvSpPr>
        <p:spPr>
          <a:xfrm>
            <a:off x="395288" y="4581129"/>
            <a:ext cx="2304504" cy="1440159"/>
          </a:xfrm>
        </p:spPr>
        <p:txBody>
          <a:bodyPr>
            <a:normAutofit/>
          </a:bodyPr>
          <a:lstStyle>
            <a:lvl1pPr>
              <a:defRPr sz="1600"/>
            </a:lvl1pPr>
          </a:lstStyle>
          <a:p>
            <a:endParaRPr lang="zh-CN" altLang="en-US" dirty="0"/>
          </a:p>
        </p:txBody>
      </p:sp>
      <p:sp>
        <p:nvSpPr>
          <p:cNvPr id="44" name="文本占位符 21"/>
          <p:cNvSpPr>
            <a:spLocks noGrp="1"/>
          </p:cNvSpPr>
          <p:nvPr>
            <p:ph type="body" sz="quarter" idx="18" hasCustomPrompt="1"/>
          </p:nvPr>
        </p:nvSpPr>
        <p:spPr>
          <a:xfrm>
            <a:off x="2838773" y="4581128"/>
            <a:ext cx="5909691" cy="1440160"/>
          </a:xfrm>
        </p:spPr>
        <p:txBody>
          <a:bodyPr>
            <a:normAutofit/>
          </a:bodyPr>
          <a:lstStyle>
            <a:lvl1pPr marL="0" indent="0" algn="l">
              <a:buNone/>
              <a:defRPr sz="1400"/>
            </a:lvl1pPr>
          </a:lstStyle>
          <a:p>
            <a:pPr lvl="0"/>
            <a:r>
              <a:rPr lang="zh-CN" altLang="en-US" dirty="0" smtClean="0"/>
              <a:t>单击此处编辑图片说明文字</a:t>
            </a:r>
          </a:p>
        </p:txBody>
      </p:sp>
      <p:sp>
        <p:nvSpPr>
          <p:cNvPr id="29"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0"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1"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深色封面">
    <p:spTree>
      <p:nvGrpSpPr>
        <p:cNvPr id="1" name=""/>
        <p:cNvGrpSpPr/>
        <p:nvPr/>
      </p:nvGrpSpPr>
      <p:grpSpPr>
        <a:xfrm>
          <a:off x="0" y="0"/>
          <a:ext cx="0" cy="0"/>
          <a:chOff x="0" y="0"/>
          <a:chExt cx="0" cy="0"/>
        </a:xfrm>
      </p:grpSpPr>
      <p:sp>
        <p:nvSpPr>
          <p:cNvPr id="4" name="矩形 3"/>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ahoma" panose="020B0604030504040204"/>
              <a:ea typeface="微软雅黑" panose="020B0503020204020204" charset="-122"/>
              <a:cs typeface="+mn-cs"/>
            </a:endParaRPr>
          </a:p>
        </p:txBody>
      </p:sp>
      <p:sp>
        <p:nvSpPr>
          <p:cNvPr id="3" name="副标题 2"/>
          <p:cNvSpPr>
            <a:spLocks noGrp="1"/>
          </p:cNvSpPr>
          <p:nvPr>
            <p:ph type="subTitle" idx="1" hasCustomPrompt="1"/>
          </p:nvPr>
        </p:nvSpPr>
        <p:spPr>
          <a:xfrm>
            <a:off x="1371600" y="2186124"/>
            <a:ext cx="6944816" cy="432048"/>
          </a:xfrm>
        </p:spPr>
        <p:txBody>
          <a:bodyPr>
            <a:noAutofit/>
          </a:bodyPr>
          <a:lstStyle>
            <a:lvl1pPr marL="0" indent="0" algn="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单击此处编辑幻灯片副标题</a:t>
            </a:r>
            <a:endParaRPr lang="zh-CN" altLang="en-US" dirty="0"/>
          </a:p>
        </p:txBody>
      </p:sp>
      <p:sp>
        <p:nvSpPr>
          <p:cNvPr id="32" name="Freeform 5"/>
          <p:cNvSpPr/>
          <p:nvPr userDrawn="1"/>
        </p:nvSpPr>
        <p:spPr bwMode="auto">
          <a:xfrm>
            <a:off x="-3174" y="6498804"/>
            <a:ext cx="1298575" cy="90488"/>
          </a:xfrm>
          <a:custGeom>
            <a:avLst/>
            <a:gdLst>
              <a:gd name="T0" fmla="*/ 0 w 2453"/>
              <a:gd name="T1" fmla="*/ 0 h 171"/>
              <a:gd name="T2" fmla="*/ 2453 w 2453"/>
              <a:gd name="T3" fmla="*/ 0 h 171"/>
              <a:gd name="T4" fmla="*/ 2250 w 2453"/>
              <a:gd name="T5" fmla="*/ 171 h 171"/>
              <a:gd name="T6" fmla="*/ 0 w 2453"/>
              <a:gd name="T7" fmla="*/ 171 h 171"/>
              <a:gd name="T8" fmla="*/ 0 w 2453"/>
              <a:gd name="T9" fmla="*/ 0 h 171"/>
            </a:gdLst>
            <a:ahLst/>
            <a:cxnLst>
              <a:cxn ang="0">
                <a:pos x="T0" y="T1"/>
              </a:cxn>
              <a:cxn ang="0">
                <a:pos x="T2" y="T3"/>
              </a:cxn>
              <a:cxn ang="0">
                <a:pos x="T4" y="T5"/>
              </a:cxn>
              <a:cxn ang="0">
                <a:pos x="T6" y="T7"/>
              </a:cxn>
              <a:cxn ang="0">
                <a:pos x="T8" y="T9"/>
              </a:cxn>
            </a:cxnLst>
            <a:rect l="0" t="0" r="r" b="b"/>
            <a:pathLst>
              <a:path w="2453" h="171">
                <a:moveTo>
                  <a:pt x="0" y="0"/>
                </a:moveTo>
                <a:lnTo>
                  <a:pt x="2453" y="0"/>
                </a:lnTo>
                <a:lnTo>
                  <a:pt x="2250" y="171"/>
                </a:lnTo>
                <a:lnTo>
                  <a:pt x="0" y="171"/>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3" name="Freeform 6"/>
          <p:cNvSpPr/>
          <p:nvPr userDrawn="1"/>
        </p:nvSpPr>
        <p:spPr bwMode="auto">
          <a:xfrm>
            <a:off x="1295400" y="6381329"/>
            <a:ext cx="7848600" cy="117475"/>
          </a:xfrm>
          <a:custGeom>
            <a:avLst/>
            <a:gdLst>
              <a:gd name="T0" fmla="*/ 254 w 14869"/>
              <a:gd name="T1" fmla="*/ 0 h 222"/>
              <a:gd name="T2" fmla="*/ 14869 w 14869"/>
              <a:gd name="T3" fmla="*/ 0 h 222"/>
              <a:gd name="T4" fmla="*/ 14869 w 14869"/>
              <a:gd name="T5" fmla="*/ 222 h 222"/>
              <a:gd name="T6" fmla="*/ 0 w 14869"/>
              <a:gd name="T7" fmla="*/ 222 h 222"/>
              <a:gd name="T8" fmla="*/ 254 w 14869"/>
              <a:gd name="T9" fmla="*/ 0 h 222"/>
            </a:gdLst>
            <a:ahLst/>
            <a:cxnLst>
              <a:cxn ang="0">
                <a:pos x="T0" y="T1"/>
              </a:cxn>
              <a:cxn ang="0">
                <a:pos x="T2" y="T3"/>
              </a:cxn>
              <a:cxn ang="0">
                <a:pos x="T4" y="T5"/>
              </a:cxn>
              <a:cxn ang="0">
                <a:pos x="T6" y="T7"/>
              </a:cxn>
              <a:cxn ang="0">
                <a:pos x="T8" y="T9"/>
              </a:cxn>
            </a:cxnLst>
            <a:rect l="0" t="0" r="r" b="b"/>
            <a:pathLst>
              <a:path w="14869" h="222">
                <a:moveTo>
                  <a:pt x="254" y="0"/>
                </a:moveTo>
                <a:lnTo>
                  <a:pt x="14869" y="0"/>
                </a:lnTo>
                <a:lnTo>
                  <a:pt x="14869" y="222"/>
                </a:lnTo>
                <a:lnTo>
                  <a:pt x="0" y="222"/>
                </a:lnTo>
                <a:lnTo>
                  <a:pt x="254" y="0"/>
                </a:lnTo>
                <a:close/>
              </a:path>
            </a:pathLst>
          </a:custGeom>
          <a:solidFill>
            <a:schemeClr val="bg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6" name="标题 1"/>
          <p:cNvSpPr>
            <a:spLocks noGrp="1"/>
          </p:cNvSpPr>
          <p:nvPr>
            <p:ph type="ctrTitle"/>
          </p:nvPr>
        </p:nvSpPr>
        <p:spPr>
          <a:xfrm>
            <a:off x="539552" y="1562098"/>
            <a:ext cx="7772400" cy="504056"/>
          </a:xfrm>
        </p:spPr>
        <p:txBody>
          <a:bodyPr>
            <a:noAutofit/>
          </a:bodyPr>
          <a:lstStyle>
            <a:lvl1pPr algn="r">
              <a:defRPr sz="4000" b="1">
                <a:solidFill>
                  <a:schemeClr val="bg1"/>
                </a:solidFill>
                <a:latin typeface="微软雅黑" panose="020B0503020204020204" charset="-122"/>
                <a:ea typeface="微软雅黑" panose="020B0503020204020204" charset="-122"/>
              </a:defRPr>
            </a:lvl1pPr>
          </a:lstStyle>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及章节页">
    <p:spTree>
      <p:nvGrpSpPr>
        <p:cNvPr id="1" name=""/>
        <p:cNvGrpSpPr/>
        <p:nvPr/>
      </p:nvGrpSpPr>
      <p:grpSpPr>
        <a:xfrm>
          <a:off x="0" y="0"/>
          <a:ext cx="0" cy="0"/>
          <a:chOff x="0" y="0"/>
          <a:chExt cx="0" cy="0"/>
        </a:xfrm>
      </p:grpSpPr>
      <p:sp>
        <p:nvSpPr>
          <p:cNvPr id="18"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
        <p:nvSpPr>
          <p:cNvPr id="22" name="矩形 21"/>
          <p:cNvSpPr/>
          <p:nvPr userDrawn="1"/>
        </p:nvSpPr>
        <p:spPr>
          <a:xfrm>
            <a:off x="0" y="0"/>
            <a:ext cx="24117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ahoma" panose="020B0604030504040204"/>
              <a:ea typeface="微软雅黑" panose="020B0503020204020204" charset="-122"/>
              <a:cs typeface="+mn-cs"/>
            </a:endParaRPr>
          </a:p>
        </p:txBody>
      </p:sp>
      <p:sp>
        <p:nvSpPr>
          <p:cNvPr id="39" name="TextBox 38"/>
          <p:cNvSpPr txBox="1"/>
          <p:nvPr userDrawn="1"/>
        </p:nvSpPr>
        <p:spPr>
          <a:xfrm>
            <a:off x="1704454" y="553379"/>
            <a:ext cx="923330" cy="402774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smtClean="0">
                <a:ln>
                  <a:noFill/>
                </a:ln>
                <a:solidFill>
                  <a:prstClr val="white"/>
                </a:solidFill>
                <a:effectLst/>
                <a:uLnTx/>
                <a:uFillTx/>
                <a:latin typeface="Impact" panose="020B0806030902050204" pitchFamily="34" charset="0"/>
                <a:ea typeface="微软雅黑" panose="020B0503020204020204" charset="-122"/>
                <a:cs typeface="Tahoma" panose="020B0604030504040204" pitchFamily="34" charset="0"/>
              </a:rPr>
              <a:t>CONTENTS</a:t>
            </a:r>
            <a:endParaRPr kumimoji="0" lang="zh-CN" altLang="en-US" sz="4800" b="0" i="0" u="none" strike="noStrike" kern="1200" cap="none" spc="0" normalizeH="0" baseline="0" noProof="0" dirty="0">
              <a:ln>
                <a:noFill/>
              </a:ln>
              <a:solidFill>
                <a:prstClr val="white"/>
              </a:solidFill>
              <a:effectLst/>
              <a:uLnTx/>
              <a:uFillTx/>
              <a:latin typeface="Impact" panose="020B0806030902050204" pitchFamily="34" charset="0"/>
              <a:ea typeface="微软雅黑" panose="020B0503020204020204" charset="-122"/>
              <a:cs typeface="Tahoma" panose="020B0604030504040204" pitchFamily="34" charset="0"/>
            </a:endParaRPr>
          </a:p>
        </p:txBody>
      </p:sp>
      <p:sp>
        <p:nvSpPr>
          <p:cNvPr id="40" name="TextBox 39"/>
          <p:cNvSpPr txBox="1"/>
          <p:nvPr userDrawn="1"/>
        </p:nvSpPr>
        <p:spPr>
          <a:xfrm>
            <a:off x="1313056" y="557188"/>
            <a:ext cx="738664" cy="144016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smtClean="0">
                <a:ln>
                  <a:noFill/>
                </a:ln>
                <a:solidFill>
                  <a:prstClr val="white"/>
                </a:solidFill>
                <a:effectLst/>
                <a:uLnTx/>
                <a:uFillTx/>
                <a:latin typeface="Tahoma" panose="020B0604030504040204"/>
                <a:ea typeface="微软雅黑" panose="020B0503020204020204" charset="-122"/>
                <a:cs typeface="+mn-cs"/>
              </a:rPr>
              <a:t>目 录</a:t>
            </a:r>
            <a:endParaRPr kumimoji="0" lang="zh-CN" altLang="en-US" sz="3600" b="1" i="0" u="none" strike="noStrike" kern="1200" cap="none" spc="0" normalizeH="0" baseline="0" noProof="0" dirty="0">
              <a:ln>
                <a:noFill/>
              </a:ln>
              <a:solidFill>
                <a:prstClr val="white"/>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浅色底版">
    <p:spTree>
      <p:nvGrpSpPr>
        <p:cNvPr id="1" name=""/>
        <p:cNvGrpSpPr/>
        <p:nvPr/>
      </p:nvGrpSpPr>
      <p:grpSpPr>
        <a:xfrm>
          <a:off x="0" y="0"/>
          <a:ext cx="0" cy="0"/>
          <a:chOff x="0" y="0"/>
          <a:chExt cx="0" cy="0"/>
        </a:xfrm>
      </p:grpSpPr>
      <p:sp>
        <p:nvSpPr>
          <p:cNvPr id="19"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20"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2" name="标题 1"/>
          <p:cNvSpPr>
            <a:spLocks noGrp="1"/>
          </p:cNvSpPr>
          <p:nvPr>
            <p:ph type="title"/>
          </p:nvPr>
        </p:nvSpPr>
        <p:spPr>
          <a:xfrm>
            <a:off x="395289" y="404814"/>
            <a:ext cx="8353425" cy="647923"/>
          </a:xfrm>
        </p:spPr>
        <p:txBody>
          <a:bodyPr>
            <a:normAutofit/>
          </a:bodyPr>
          <a:lstStyle>
            <a:lvl1pPr algn="l">
              <a:defRPr sz="3200" b="1">
                <a:solidFill>
                  <a:schemeClr val="tx2"/>
                </a:solidFill>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95289" y="1340769"/>
            <a:ext cx="8353425" cy="4785395"/>
          </a:xfrm>
        </p:spPr>
        <p:txBody>
          <a:bodyPr>
            <a:normAutofit/>
          </a:bodyPr>
          <a:lstStyle>
            <a:lvl1pPr>
              <a:lnSpc>
                <a:spcPts val="2800"/>
              </a:lnSpc>
              <a:spcBef>
                <a:spcPts val="600"/>
              </a:spcBef>
              <a:defRPr sz="2000"/>
            </a:lvl1pPr>
            <a:lvl2pPr>
              <a:lnSpc>
                <a:spcPts val="2800"/>
              </a:lnSpc>
              <a:spcBef>
                <a:spcPts val="600"/>
              </a:spcBef>
              <a:defRPr sz="2000"/>
            </a:lvl2pPr>
            <a:lvl3pPr>
              <a:lnSpc>
                <a:spcPts val="2800"/>
              </a:lnSpc>
              <a:spcBef>
                <a:spcPts val="600"/>
              </a:spcBef>
              <a:defRPr sz="2000"/>
            </a:lvl3pPr>
            <a:lvl4pPr>
              <a:lnSpc>
                <a:spcPts val="2800"/>
              </a:lnSpc>
              <a:spcBef>
                <a:spcPts val="600"/>
              </a:spcBef>
              <a:defRPr sz="2000"/>
            </a:lvl4pPr>
            <a:lvl5pPr>
              <a:lnSpc>
                <a:spcPts val="2800"/>
              </a:lnSpc>
              <a:spcBef>
                <a:spcPts val="600"/>
              </a:spcBef>
              <a:defRPr sz="20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深色底版">
    <p:spTree>
      <p:nvGrpSpPr>
        <p:cNvPr id="1" name=""/>
        <p:cNvGrpSpPr/>
        <p:nvPr/>
      </p:nvGrpSpPr>
      <p:grpSpPr>
        <a:xfrm>
          <a:off x="0" y="0"/>
          <a:ext cx="0" cy="0"/>
          <a:chOff x="0" y="0"/>
          <a:chExt cx="0" cy="0"/>
        </a:xfrm>
      </p:grpSpPr>
      <p:sp>
        <p:nvSpPr>
          <p:cNvPr id="4" name="矩形 3"/>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ahoma" panose="020B0604030504040204"/>
              <a:ea typeface="微软雅黑" panose="020B0503020204020204" charset="-122"/>
              <a:cs typeface="+mn-cs"/>
            </a:endParaRPr>
          </a:p>
        </p:txBody>
      </p:sp>
      <p:sp>
        <p:nvSpPr>
          <p:cNvPr id="19"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bg1">
              <a:lumMod val="6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20"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bg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2" name="标题 1"/>
          <p:cNvSpPr>
            <a:spLocks noGrp="1"/>
          </p:cNvSpPr>
          <p:nvPr>
            <p:ph type="title" hasCustomPrompt="1"/>
          </p:nvPr>
        </p:nvSpPr>
        <p:spPr>
          <a:xfrm>
            <a:off x="395289" y="404814"/>
            <a:ext cx="8353425" cy="647923"/>
          </a:xfrm>
        </p:spPr>
        <p:txBody>
          <a:bodyPr>
            <a:normAutofit/>
          </a:bodyPr>
          <a:lstStyle>
            <a:lvl1pPr algn="l">
              <a:defRPr sz="3200" b="1">
                <a:solidFill>
                  <a:schemeClr val="bg1"/>
                </a:solidFill>
              </a:defRPr>
            </a:lvl1pPr>
          </a:lstStyle>
          <a:p>
            <a:r>
              <a:rPr lang="zh-CN" altLang="en-US" dirty="0" smtClean="0"/>
              <a:t>单击此处添加标题（黑底白字）</a:t>
            </a:r>
            <a:endParaRPr lang="zh-CN" altLang="en-US" dirty="0"/>
          </a:p>
        </p:txBody>
      </p:sp>
      <p:sp>
        <p:nvSpPr>
          <p:cNvPr id="3" name="内容占位符 2"/>
          <p:cNvSpPr>
            <a:spLocks noGrp="1"/>
          </p:cNvSpPr>
          <p:nvPr>
            <p:ph idx="1"/>
          </p:nvPr>
        </p:nvSpPr>
        <p:spPr>
          <a:xfrm>
            <a:off x="395289" y="1340769"/>
            <a:ext cx="8353425" cy="4785395"/>
          </a:xfrm>
        </p:spPr>
        <p:txBody>
          <a:bodyPr>
            <a:normAutofit/>
          </a:bodyPr>
          <a:lstStyle>
            <a:lvl1pPr>
              <a:lnSpc>
                <a:spcPts val="2800"/>
              </a:lnSpc>
              <a:defRPr sz="2000">
                <a:solidFill>
                  <a:schemeClr val="bg1"/>
                </a:solidFill>
              </a:defRPr>
            </a:lvl1pPr>
            <a:lvl2pPr>
              <a:lnSpc>
                <a:spcPts val="2800"/>
              </a:lnSpc>
              <a:defRPr sz="2000">
                <a:solidFill>
                  <a:schemeClr val="bg1"/>
                </a:solidFill>
              </a:defRPr>
            </a:lvl2pPr>
            <a:lvl3pPr>
              <a:lnSpc>
                <a:spcPts val="2800"/>
              </a:lnSpc>
              <a:defRPr sz="2000">
                <a:solidFill>
                  <a:schemeClr val="bg1"/>
                </a:solidFill>
              </a:defRPr>
            </a:lvl3pPr>
            <a:lvl4pPr>
              <a:lnSpc>
                <a:spcPts val="2800"/>
              </a:lnSpc>
              <a:defRPr sz="2000">
                <a:solidFill>
                  <a:schemeClr val="bg1"/>
                </a:solidFill>
              </a:defRPr>
            </a:lvl4pPr>
            <a:lvl5pPr>
              <a:lnSpc>
                <a:spcPts val="2800"/>
              </a:lnSpc>
              <a:defRPr sz="2000">
                <a:solidFill>
                  <a:schemeClr val="bg1"/>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灯片编号占位符 5"/>
          <p:cNvSpPr>
            <a:spLocks noGrp="1"/>
          </p:cNvSpPr>
          <p:nvPr>
            <p:ph type="sldNum" sz="quarter" idx="12"/>
          </p:nvPr>
        </p:nvSpPr>
        <p:spPr>
          <a:xfrm>
            <a:off x="7625004" y="6466992"/>
            <a:ext cx="1204347" cy="365125"/>
          </a:xfrm>
        </p:spPr>
        <p:txBody>
          <a:bodyPr/>
          <a:lstStyle>
            <a:lvl1pPr>
              <a:defRPr sz="10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white"/>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white"/>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white"/>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22313" y="2132857"/>
            <a:ext cx="7772400" cy="1362075"/>
          </a:xfrm>
        </p:spPr>
        <p:txBody>
          <a:bodyPr anchor="t"/>
          <a:lstStyle>
            <a:lvl1pPr algn="l">
              <a:defRPr sz="4000" b="1" cap="all">
                <a:solidFill>
                  <a:schemeClr val="tx2"/>
                </a:solidFill>
              </a:defRPr>
            </a:lvl1pPr>
          </a:lstStyle>
          <a:p>
            <a:r>
              <a:rPr lang="zh-CN" altLang="en-US" dirty="0" smtClean="0"/>
              <a:t>单击此处编辑章节标题</a:t>
            </a:r>
            <a:endParaRPr lang="zh-CN" altLang="en-US" dirty="0"/>
          </a:p>
        </p:txBody>
      </p:sp>
      <p:sp>
        <p:nvSpPr>
          <p:cNvPr id="3" name="文本占位符 2"/>
          <p:cNvSpPr>
            <a:spLocks noGrp="1"/>
          </p:cNvSpPr>
          <p:nvPr>
            <p:ph type="body" idx="1" hasCustomPrompt="1"/>
          </p:nvPr>
        </p:nvSpPr>
        <p:spPr>
          <a:xfrm>
            <a:off x="722313" y="1484784"/>
            <a:ext cx="7772400" cy="648072"/>
          </a:xfrm>
        </p:spPr>
        <p:txBody>
          <a:bodyPr anchor="b">
            <a:normAutofit/>
          </a:bodyPr>
          <a:lstStyle>
            <a:lvl1pPr marL="0" indent="0">
              <a:buNone/>
              <a:defRPr sz="2400" baseline="0">
                <a:solidFill>
                  <a:schemeClr val="tx1">
                    <a:tint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单击此处编辑章节编号</a:t>
            </a:r>
          </a:p>
        </p:txBody>
      </p:sp>
      <p:sp>
        <p:nvSpPr>
          <p:cNvPr id="7"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
        <p:nvSpPr>
          <p:cNvPr id="29"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0"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1" name="矩形 30"/>
          <p:cNvSpPr/>
          <p:nvPr userDrawn="1"/>
        </p:nvSpPr>
        <p:spPr>
          <a:xfrm>
            <a:off x="6713984" y="6349133"/>
            <a:ext cx="2430016" cy="100011"/>
          </a:xfrm>
          <a:prstGeom prst="rect">
            <a:avLst/>
          </a:pr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pic>
        <p:nvPicPr>
          <p:cNvPr id="14" name="图片 13"/>
          <p:cNvPicPr>
            <a:picLocks noChangeAspect="1"/>
          </p:cNvPicPr>
          <p:nvPr userDrawn="1"/>
        </p:nvPicPr>
        <p:blipFill>
          <a:blip r:embed="rId2"/>
          <a:stretch>
            <a:fillRect/>
          </a:stretch>
        </p:blipFill>
        <p:spPr>
          <a:xfrm>
            <a:off x="5753291" y="4966164"/>
            <a:ext cx="3211974" cy="129600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单张图片(常规)">
    <p:spTree>
      <p:nvGrpSpPr>
        <p:cNvPr id="1" name=""/>
        <p:cNvGrpSpPr/>
        <p:nvPr/>
      </p:nvGrpSpPr>
      <p:grpSpPr>
        <a:xfrm>
          <a:off x="0" y="0"/>
          <a:ext cx="0" cy="0"/>
          <a:chOff x="0" y="0"/>
          <a:chExt cx="0" cy="0"/>
        </a:xfrm>
      </p:grpSpPr>
      <p:sp>
        <p:nvSpPr>
          <p:cNvPr id="2" name="标题 1"/>
          <p:cNvSpPr>
            <a:spLocks noGrp="1"/>
          </p:cNvSpPr>
          <p:nvPr>
            <p:ph type="title"/>
          </p:nvPr>
        </p:nvSpPr>
        <p:spPr>
          <a:xfrm>
            <a:off x="1792288" y="5400723"/>
            <a:ext cx="5486400" cy="36472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1212897"/>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837459"/>
            <a:ext cx="5486400" cy="3998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14" name="标题 1"/>
          <p:cNvSpPr txBox="1"/>
          <p:nvPr userDrawn="1"/>
        </p:nvSpPr>
        <p:spPr>
          <a:xfrm>
            <a:off x="395289" y="404814"/>
            <a:ext cx="8353425" cy="64792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2"/>
                </a:solidFill>
                <a:latin typeface="微软雅黑" panose="020B0503020204020204" charset="-122"/>
                <a:ea typeface="微软雅黑" panose="020B0503020204020204" charset="-122"/>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0" dirty="0" smtClean="0">
                <a:ln>
                  <a:noFill/>
                </a:ln>
                <a:solidFill>
                  <a:srgbClr val="183884"/>
                </a:solidFill>
                <a:effectLst/>
                <a:uLnTx/>
                <a:uFillTx/>
                <a:latin typeface="微软雅黑" panose="020B0503020204020204" charset="-122"/>
                <a:ea typeface="微软雅黑" panose="020B0503020204020204" charset="-122"/>
                <a:cs typeface="+mj-cs"/>
              </a:rPr>
              <a:t>单张图片排列样式</a:t>
            </a:r>
            <a:r>
              <a:rPr kumimoji="0" lang="en-US" altLang="zh-CN" sz="3200" b="1" i="0" u="none" strike="noStrike" kern="1200" cap="none" spc="0" normalizeH="0" baseline="0" noProof="0" dirty="0" smtClean="0">
                <a:ln>
                  <a:noFill/>
                </a:ln>
                <a:solidFill>
                  <a:srgbClr val="183884"/>
                </a:solidFill>
                <a:effectLst/>
                <a:uLnTx/>
                <a:uFillTx/>
                <a:latin typeface="微软雅黑" panose="020B0503020204020204" charset="-122"/>
                <a:ea typeface="微软雅黑" panose="020B0503020204020204" charset="-122"/>
                <a:cs typeface="+mj-cs"/>
              </a:rPr>
              <a:t>(</a:t>
            </a:r>
            <a:r>
              <a:rPr kumimoji="0" lang="zh-CN" altLang="en-US" sz="3200" b="1" i="0" u="none" strike="noStrike" kern="1200" cap="none" spc="0" normalizeH="0" baseline="0" noProof="0" dirty="0" smtClean="0">
                <a:ln>
                  <a:noFill/>
                </a:ln>
                <a:solidFill>
                  <a:srgbClr val="183884"/>
                </a:solidFill>
                <a:effectLst/>
                <a:uLnTx/>
                <a:uFillTx/>
                <a:latin typeface="微软雅黑" panose="020B0503020204020204" charset="-122"/>
                <a:ea typeface="微软雅黑" panose="020B0503020204020204" charset="-122"/>
                <a:cs typeface="+mj-cs"/>
              </a:rPr>
              <a:t>常规</a:t>
            </a:r>
            <a:r>
              <a:rPr kumimoji="0" lang="en-US" altLang="zh-CN" sz="3200" b="1" i="0" u="none" strike="noStrike" kern="1200" cap="none" spc="0" normalizeH="0" baseline="0" noProof="0" dirty="0" smtClean="0">
                <a:ln>
                  <a:noFill/>
                </a:ln>
                <a:solidFill>
                  <a:srgbClr val="183884"/>
                </a:solidFill>
                <a:effectLst/>
                <a:uLnTx/>
                <a:uFillTx/>
                <a:latin typeface="微软雅黑" panose="020B0503020204020204" charset="-122"/>
                <a:ea typeface="微软雅黑" panose="020B0503020204020204" charset="-122"/>
                <a:cs typeface="+mj-cs"/>
              </a:rPr>
              <a:t>)</a:t>
            </a:r>
            <a:endParaRPr kumimoji="0" lang="zh-CN" altLang="en-US" sz="3200" b="1" i="0" u="none" strike="noStrike" kern="1200" cap="none" spc="0" normalizeH="0" baseline="0" noProof="0" dirty="0">
              <a:ln>
                <a:noFill/>
              </a:ln>
              <a:solidFill>
                <a:srgbClr val="183884"/>
              </a:solidFill>
              <a:effectLst/>
              <a:uLnTx/>
              <a:uFillTx/>
              <a:latin typeface="微软雅黑" panose="020B0503020204020204" charset="-122"/>
              <a:ea typeface="微软雅黑" panose="020B0503020204020204" charset="-122"/>
              <a:cs typeface="+mj-cs"/>
            </a:endParaRPr>
          </a:p>
        </p:txBody>
      </p:sp>
      <p:sp>
        <p:nvSpPr>
          <p:cNvPr id="27"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28"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29"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单张图片(宽幅)">
    <p:spTree>
      <p:nvGrpSpPr>
        <p:cNvPr id="1" name=""/>
        <p:cNvGrpSpPr/>
        <p:nvPr/>
      </p:nvGrpSpPr>
      <p:grpSpPr>
        <a:xfrm>
          <a:off x="0" y="0"/>
          <a:ext cx="0" cy="0"/>
          <a:chOff x="0" y="0"/>
          <a:chExt cx="0" cy="0"/>
        </a:xfrm>
      </p:grpSpPr>
      <p:sp>
        <p:nvSpPr>
          <p:cNvPr id="14" name="标题 1"/>
          <p:cNvSpPr>
            <a:spLocks noGrp="1"/>
          </p:cNvSpPr>
          <p:nvPr>
            <p:ph type="title" hasCustomPrompt="1"/>
          </p:nvPr>
        </p:nvSpPr>
        <p:spPr>
          <a:xfrm>
            <a:off x="395289" y="404814"/>
            <a:ext cx="8353425" cy="647923"/>
          </a:xfrm>
        </p:spPr>
        <p:txBody>
          <a:bodyPr>
            <a:normAutofit/>
          </a:bodyPr>
          <a:lstStyle>
            <a:lvl1pPr algn="l">
              <a:defRPr sz="3200" b="1">
                <a:solidFill>
                  <a:schemeClr val="tx2"/>
                </a:solidFill>
              </a:defRPr>
            </a:lvl1pPr>
          </a:lstStyle>
          <a:p>
            <a:r>
              <a:rPr lang="zh-CN" altLang="en-US" dirty="0" smtClean="0"/>
              <a:t>单张图片排列样式</a:t>
            </a:r>
            <a:r>
              <a:rPr lang="en-US" altLang="zh-CN" dirty="0" smtClean="0"/>
              <a:t>(</a:t>
            </a:r>
            <a:r>
              <a:rPr lang="zh-CN" altLang="en-US" dirty="0" smtClean="0"/>
              <a:t>宽幅</a:t>
            </a:r>
            <a:r>
              <a:rPr lang="en-US" altLang="zh-CN" dirty="0" smtClean="0"/>
              <a:t>)</a:t>
            </a:r>
            <a:endParaRPr lang="zh-CN" altLang="en-US" dirty="0"/>
          </a:p>
        </p:txBody>
      </p:sp>
      <p:sp>
        <p:nvSpPr>
          <p:cNvPr id="17" name="图片占位符 16"/>
          <p:cNvSpPr>
            <a:spLocks noGrp="1"/>
          </p:cNvSpPr>
          <p:nvPr>
            <p:ph type="pic" sz="quarter" idx="13"/>
          </p:nvPr>
        </p:nvSpPr>
        <p:spPr>
          <a:xfrm>
            <a:off x="395288" y="1341438"/>
            <a:ext cx="8353425" cy="3959225"/>
          </a:xfrm>
        </p:spPr>
        <p:txBody>
          <a:bodyPr>
            <a:normAutofit/>
          </a:bodyPr>
          <a:lstStyle>
            <a:lvl1pPr>
              <a:defRPr sz="2000"/>
            </a:lvl1pPr>
          </a:lstStyle>
          <a:p>
            <a:endParaRPr lang="zh-CN" altLang="en-US"/>
          </a:p>
        </p:txBody>
      </p:sp>
      <p:sp>
        <p:nvSpPr>
          <p:cNvPr id="22" name="文本占位符 21"/>
          <p:cNvSpPr>
            <a:spLocks noGrp="1"/>
          </p:cNvSpPr>
          <p:nvPr>
            <p:ph type="body" sz="quarter" idx="14" hasCustomPrompt="1"/>
          </p:nvPr>
        </p:nvSpPr>
        <p:spPr>
          <a:xfrm>
            <a:off x="395288" y="5589240"/>
            <a:ext cx="8353425" cy="576065"/>
          </a:xfrm>
        </p:spPr>
        <p:txBody>
          <a:bodyPr>
            <a:normAutofit/>
          </a:bodyPr>
          <a:lstStyle>
            <a:lvl1pPr marL="0" indent="0" algn="ctr">
              <a:buNone/>
              <a:defRPr sz="1800"/>
            </a:lvl1pPr>
          </a:lstStyle>
          <a:p>
            <a:pPr lvl="0"/>
            <a:r>
              <a:rPr lang="zh-CN" altLang="en-US" dirty="0" smtClean="0"/>
              <a:t>单击</a:t>
            </a:r>
            <a:r>
              <a:rPr lang="zh-CN" altLang="en-US" smtClean="0"/>
              <a:t>此处编辑图片说明文字</a:t>
            </a:r>
            <a:endParaRPr lang="zh-CN" altLang="en-US" dirty="0" smtClean="0"/>
          </a:p>
        </p:txBody>
      </p:sp>
      <p:sp>
        <p:nvSpPr>
          <p:cNvPr id="29"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0"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1"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张图片排列样式">
    <p:spTree>
      <p:nvGrpSpPr>
        <p:cNvPr id="1" name=""/>
        <p:cNvGrpSpPr/>
        <p:nvPr/>
      </p:nvGrpSpPr>
      <p:grpSpPr>
        <a:xfrm>
          <a:off x="0" y="0"/>
          <a:ext cx="0" cy="0"/>
          <a:chOff x="0" y="0"/>
          <a:chExt cx="0" cy="0"/>
        </a:xfrm>
      </p:grpSpPr>
      <p:sp>
        <p:nvSpPr>
          <p:cNvPr id="16" name="标题 1"/>
          <p:cNvSpPr>
            <a:spLocks noGrp="1"/>
          </p:cNvSpPr>
          <p:nvPr>
            <p:ph type="title" hasCustomPrompt="1"/>
          </p:nvPr>
        </p:nvSpPr>
        <p:spPr>
          <a:xfrm>
            <a:off x="395289" y="404814"/>
            <a:ext cx="8353425" cy="647923"/>
          </a:xfrm>
        </p:spPr>
        <p:txBody>
          <a:bodyPr>
            <a:normAutofit/>
          </a:bodyPr>
          <a:lstStyle>
            <a:lvl1pPr algn="l">
              <a:defRPr sz="3200" b="1">
                <a:solidFill>
                  <a:schemeClr val="tx2"/>
                </a:solidFill>
              </a:defRPr>
            </a:lvl1pPr>
          </a:lstStyle>
          <a:p>
            <a:r>
              <a:rPr lang="zh-CN" altLang="en-US" dirty="0" smtClean="0"/>
              <a:t>两张图片排列样式</a:t>
            </a:r>
            <a:endParaRPr lang="zh-CN" altLang="en-US" dirty="0"/>
          </a:p>
        </p:txBody>
      </p:sp>
      <p:sp>
        <p:nvSpPr>
          <p:cNvPr id="17" name="图片占位符 16"/>
          <p:cNvSpPr>
            <a:spLocks noGrp="1"/>
          </p:cNvSpPr>
          <p:nvPr>
            <p:ph type="pic" sz="quarter" idx="13"/>
          </p:nvPr>
        </p:nvSpPr>
        <p:spPr>
          <a:xfrm>
            <a:off x="395288" y="1341438"/>
            <a:ext cx="4104704" cy="3959225"/>
          </a:xfrm>
        </p:spPr>
        <p:txBody>
          <a:bodyPr>
            <a:normAutofit/>
          </a:bodyPr>
          <a:lstStyle>
            <a:lvl1pPr>
              <a:defRPr sz="2000"/>
            </a:lvl1pPr>
          </a:lstStyle>
          <a:p>
            <a:endParaRPr lang="zh-CN" altLang="en-US" dirty="0"/>
          </a:p>
        </p:txBody>
      </p:sp>
      <p:sp>
        <p:nvSpPr>
          <p:cNvPr id="20" name="文本占位符 21"/>
          <p:cNvSpPr>
            <a:spLocks noGrp="1"/>
          </p:cNvSpPr>
          <p:nvPr>
            <p:ph type="body" sz="quarter" idx="14" hasCustomPrompt="1"/>
          </p:nvPr>
        </p:nvSpPr>
        <p:spPr>
          <a:xfrm>
            <a:off x="395289" y="5589240"/>
            <a:ext cx="4104704" cy="576065"/>
          </a:xfrm>
        </p:spPr>
        <p:txBody>
          <a:bodyPr>
            <a:normAutofit/>
          </a:bodyPr>
          <a:lstStyle>
            <a:lvl1pPr marL="0" indent="0" algn="l">
              <a:buNone/>
              <a:defRPr sz="1800"/>
            </a:lvl1pPr>
          </a:lstStyle>
          <a:p>
            <a:pPr lvl="0"/>
            <a:r>
              <a:rPr lang="zh-CN" altLang="en-US" dirty="0" smtClean="0"/>
              <a:t>单击</a:t>
            </a:r>
            <a:r>
              <a:rPr lang="zh-CN" altLang="en-US" smtClean="0"/>
              <a:t>此处编辑图片说明文字</a:t>
            </a:r>
            <a:endParaRPr lang="zh-CN" altLang="en-US" dirty="0" smtClean="0"/>
          </a:p>
        </p:txBody>
      </p:sp>
      <p:sp>
        <p:nvSpPr>
          <p:cNvPr id="24" name="图片占位符 16"/>
          <p:cNvSpPr>
            <a:spLocks noGrp="1"/>
          </p:cNvSpPr>
          <p:nvPr>
            <p:ph type="pic" sz="quarter" idx="15"/>
          </p:nvPr>
        </p:nvSpPr>
        <p:spPr>
          <a:xfrm>
            <a:off x="4661632" y="1341438"/>
            <a:ext cx="4104704" cy="3959225"/>
          </a:xfrm>
        </p:spPr>
        <p:txBody>
          <a:bodyPr>
            <a:normAutofit/>
          </a:bodyPr>
          <a:lstStyle>
            <a:lvl1pPr>
              <a:defRPr sz="2000"/>
            </a:lvl1pPr>
          </a:lstStyle>
          <a:p>
            <a:endParaRPr lang="zh-CN" altLang="en-US" dirty="0"/>
          </a:p>
        </p:txBody>
      </p:sp>
      <p:sp>
        <p:nvSpPr>
          <p:cNvPr id="27" name="文本占位符 21"/>
          <p:cNvSpPr>
            <a:spLocks noGrp="1"/>
          </p:cNvSpPr>
          <p:nvPr>
            <p:ph type="body" sz="quarter" idx="16" hasCustomPrompt="1"/>
          </p:nvPr>
        </p:nvSpPr>
        <p:spPr>
          <a:xfrm>
            <a:off x="4661633" y="5589240"/>
            <a:ext cx="4104704" cy="576065"/>
          </a:xfrm>
        </p:spPr>
        <p:txBody>
          <a:bodyPr>
            <a:normAutofit/>
          </a:bodyPr>
          <a:lstStyle>
            <a:lvl1pPr marL="0" indent="0" algn="l">
              <a:buNone/>
              <a:defRPr sz="1800"/>
            </a:lvl1pPr>
          </a:lstStyle>
          <a:p>
            <a:pPr lvl="0"/>
            <a:r>
              <a:rPr lang="zh-CN" altLang="en-US" dirty="0" smtClean="0"/>
              <a:t>单击</a:t>
            </a:r>
            <a:r>
              <a:rPr lang="zh-CN" altLang="en-US" smtClean="0"/>
              <a:t>此处编辑图片说明文字</a:t>
            </a:r>
            <a:endParaRPr lang="zh-CN" altLang="en-US" dirty="0" smtClean="0"/>
          </a:p>
        </p:txBody>
      </p:sp>
      <p:sp>
        <p:nvSpPr>
          <p:cNvPr id="33" name="Freeform 15"/>
          <p:cNvSpPr/>
          <p:nvPr userDrawn="1"/>
        </p:nvSpPr>
        <p:spPr bwMode="auto">
          <a:xfrm>
            <a:off x="2" y="6449144"/>
            <a:ext cx="1109663" cy="76200"/>
          </a:xfrm>
          <a:custGeom>
            <a:avLst/>
            <a:gdLst>
              <a:gd name="T0" fmla="*/ 0 w 2795"/>
              <a:gd name="T1" fmla="*/ 0 h 193"/>
              <a:gd name="T2" fmla="*/ 2795 w 2795"/>
              <a:gd name="T3" fmla="*/ 0 h 193"/>
              <a:gd name="T4" fmla="*/ 2564 w 2795"/>
              <a:gd name="T5" fmla="*/ 193 h 193"/>
              <a:gd name="T6" fmla="*/ 0 w 2795"/>
              <a:gd name="T7" fmla="*/ 193 h 193"/>
              <a:gd name="T8" fmla="*/ 0 w 2795"/>
              <a:gd name="T9" fmla="*/ 0 h 193"/>
            </a:gdLst>
            <a:ahLst/>
            <a:cxnLst>
              <a:cxn ang="0">
                <a:pos x="T0" y="T1"/>
              </a:cxn>
              <a:cxn ang="0">
                <a:pos x="T2" y="T3"/>
              </a:cxn>
              <a:cxn ang="0">
                <a:pos x="T4" y="T5"/>
              </a:cxn>
              <a:cxn ang="0">
                <a:pos x="T6" y="T7"/>
              </a:cxn>
              <a:cxn ang="0">
                <a:pos x="T8" y="T9"/>
              </a:cxn>
            </a:cxnLst>
            <a:rect l="0" t="0" r="r" b="b"/>
            <a:pathLst>
              <a:path w="2795" h="193">
                <a:moveTo>
                  <a:pt x="0" y="0"/>
                </a:moveTo>
                <a:lnTo>
                  <a:pt x="2795" y="0"/>
                </a:lnTo>
                <a:lnTo>
                  <a:pt x="2564" y="193"/>
                </a:lnTo>
                <a:lnTo>
                  <a:pt x="0" y="193"/>
                </a:lnTo>
                <a:lnTo>
                  <a:pt x="0" y="0"/>
                </a:lnTo>
                <a:close/>
              </a:path>
            </a:pathLst>
          </a:custGeom>
          <a:solidFill>
            <a:schemeClr val="tx1">
              <a:lumMod val="50000"/>
              <a:lumOff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4" name="Freeform 16"/>
          <p:cNvSpPr/>
          <p:nvPr userDrawn="1"/>
        </p:nvSpPr>
        <p:spPr bwMode="auto">
          <a:xfrm>
            <a:off x="1109664" y="6349133"/>
            <a:ext cx="5622925" cy="100012"/>
          </a:xfrm>
          <a:custGeom>
            <a:avLst/>
            <a:gdLst>
              <a:gd name="T0" fmla="*/ 289 w 14169"/>
              <a:gd name="T1" fmla="*/ 0 h 251"/>
              <a:gd name="T2" fmla="*/ 14169 w 14169"/>
              <a:gd name="T3" fmla="*/ 0 h 251"/>
              <a:gd name="T4" fmla="*/ 14169 w 14169"/>
              <a:gd name="T5" fmla="*/ 251 h 251"/>
              <a:gd name="T6" fmla="*/ 0 w 14169"/>
              <a:gd name="T7" fmla="*/ 251 h 251"/>
              <a:gd name="T8" fmla="*/ 289 w 14169"/>
              <a:gd name="T9" fmla="*/ 0 h 251"/>
            </a:gdLst>
            <a:ahLst/>
            <a:cxnLst>
              <a:cxn ang="0">
                <a:pos x="T0" y="T1"/>
              </a:cxn>
              <a:cxn ang="0">
                <a:pos x="T2" y="T3"/>
              </a:cxn>
              <a:cxn ang="0">
                <a:pos x="T4" y="T5"/>
              </a:cxn>
              <a:cxn ang="0">
                <a:pos x="T6" y="T7"/>
              </a:cxn>
              <a:cxn ang="0">
                <a:pos x="T8" y="T9"/>
              </a:cxn>
            </a:cxnLst>
            <a:rect l="0" t="0" r="r" b="b"/>
            <a:pathLst>
              <a:path w="14169" h="251">
                <a:moveTo>
                  <a:pt x="289" y="0"/>
                </a:moveTo>
                <a:lnTo>
                  <a:pt x="14169" y="0"/>
                </a:lnTo>
                <a:lnTo>
                  <a:pt x="14169" y="251"/>
                </a:lnTo>
                <a:lnTo>
                  <a:pt x="0" y="251"/>
                </a:lnTo>
                <a:lnTo>
                  <a:pt x="289" y="0"/>
                </a:lnTo>
                <a:close/>
              </a:path>
            </a:pathLst>
          </a:custGeom>
          <a:solidFill>
            <a:schemeClr val="tx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Tahoma" panose="020B0604030504040204"/>
              <a:ea typeface="微软雅黑" panose="020B0503020204020204" charset="-122"/>
              <a:cs typeface="+mn-cs"/>
            </a:endParaRPr>
          </a:p>
        </p:txBody>
      </p:sp>
      <p:sp>
        <p:nvSpPr>
          <p:cNvPr id="35" name="灯片编号占位符 5"/>
          <p:cNvSpPr>
            <a:spLocks noGrp="1"/>
          </p:cNvSpPr>
          <p:nvPr>
            <p:ph type="sldNum" sz="quarter" idx="12"/>
          </p:nvPr>
        </p:nvSpPr>
        <p:spPr>
          <a:xfrm>
            <a:off x="7625004" y="6466992"/>
            <a:ext cx="1204347" cy="365125"/>
          </a:xfrm>
        </p:spPr>
        <p:txBody>
          <a:bodyPr/>
          <a:lstStyle>
            <a:lvl1pPr>
              <a:defRPr sz="10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Page </a:t>
            </a:r>
            <a:fld id="{D1F08B2E-A90E-4249-95E7-6D957DD709F4}" type="slidenum">
              <a:rPr kumimoji="0" lang="zh-CN" altLang="en-US" sz="1000" b="0" i="0" u="none" strike="noStrike" kern="1200" cap="none" spc="0" normalizeH="0" baseline="0" noProof="0" smtClean="0">
                <a:ln>
                  <a:noFill/>
                </a:ln>
                <a:solidFill>
                  <a:prstClr val="black">
                    <a:lumMod val="65000"/>
                    <a:lumOff val="35000"/>
                  </a:prstClr>
                </a:solidFill>
                <a:effectLst/>
                <a:uLnTx/>
                <a:uFillTx/>
                <a:latin typeface="Tahoma" panose="020B0604030504040204"/>
                <a:ea typeface="微软雅黑" panose="020B0503020204020204" charset="-122"/>
                <a:cs typeface="+mn-cs"/>
              </a:rPr>
              <a:t>‹#›</a:t>
            </a:fld>
            <a:endParaRPr kumimoji="0" lang="zh-CN" altLang="en-US" sz="1000" b="0" i="0" u="none" strike="noStrike" kern="1200" cap="none" spc="0" normalizeH="0" baseline="0" noProof="0" dirty="0">
              <a:ln>
                <a:noFill/>
              </a:ln>
              <a:solidFill>
                <a:prstClr val="black">
                  <a:lumMod val="65000"/>
                  <a:lumOff val="35000"/>
                </a:prstClr>
              </a:solidFill>
              <a:effectLst/>
              <a:uLnTx/>
              <a:uFillTx/>
              <a:latin typeface="Tahoma" panose="020B0604030504040204"/>
              <a:ea typeface="微软雅黑" panose="020B0503020204020204" charset="-122"/>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395289" y="274638"/>
            <a:ext cx="8353425"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395289" y="1600201"/>
            <a:ext cx="8353425"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786AC20-64AA-46A2-A88E-8A3AA3BBFC2F}" type="datetime1">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charset="-122"/>
                <a:ea typeface="微软雅黑" panose="020B0503020204020204" charset="-122"/>
                <a:cs typeface="+mn-cs"/>
              </a:rPr>
              <a:t>2019/11/19</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charset="-122"/>
              <a:ea typeface="微软雅黑" panose="020B0503020204020204" charset="-122"/>
              <a:cs typeface="+mn-cs"/>
            </a:endParaRPr>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charset="-122"/>
              <a:ea typeface="微软雅黑" panose="020B0503020204020204" charset="-122"/>
              <a:cs typeface="+mn-cs"/>
            </a:endParaRP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1F08B2E-A90E-4249-95E7-6D957DD709F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charset="-122"/>
                <a:ea typeface="微软雅黑" panose="020B0503020204020204"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charset="-122"/>
              <a:ea typeface="微软雅黑"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wmf"/><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8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notesSlide" Target="../notesSlides/notesSlide88.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24.emf"/><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ctrTitle"/>
          </p:nvPr>
        </p:nvSpPr>
        <p:spPr>
          <a:xfrm>
            <a:off x="531085" y="2349496"/>
            <a:ext cx="7772400" cy="504056"/>
          </a:xfrm>
          <a:effectLst/>
        </p:spPr>
        <p:txBody>
          <a:bodyPr>
            <a:noAutofit/>
          </a:bodyPr>
          <a:lstStyle/>
          <a:p>
            <a:r>
              <a:rPr lang="zh-CN" altLang="en-US" sz="5400" dirty="0" smtClean="0"/>
              <a:t>企业安全生产标准化落地</a:t>
            </a:r>
            <a:endParaRPr lang="zh-CN" altLang="en-US" sz="5400" dirty="0"/>
          </a:p>
        </p:txBody>
      </p:sp>
      <p:sp>
        <p:nvSpPr>
          <p:cNvPr id="7" name="副标题 2"/>
          <p:cNvSpPr>
            <a:spLocks noGrp="1"/>
          </p:cNvSpPr>
          <p:nvPr>
            <p:ph type="subTitle" idx="1"/>
          </p:nvPr>
        </p:nvSpPr>
        <p:spPr>
          <a:xfrm>
            <a:off x="1265536" y="3235989"/>
            <a:ext cx="6944816" cy="432048"/>
          </a:xfrm>
        </p:spPr>
        <p:txBody>
          <a:bodyPr anchor="ctr" anchorCtr="0">
            <a:normAutofit lnSpcReduction="10000"/>
          </a:bodyPr>
          <a:lstStyle/>
          <a:p>
            <a:r>
              <a:rPr lang="en-US" altLang="zh-CN" dirty="0" smtClean="0"/>
              <a:t>——</a:t>
            </a:r>
            <a:r>
              <a:rPr lang="zh-CN" altLang="en-US" dirty="0" smtClean="0"/>
              <a:t>安</a:t>
            </a:r>
            <a:r>
              <a:rPr lang="zh-CN" altLang="en-US" dirty="0" smtClean="0"/>
              <a:t>环系列管理制度重点解读</a:t>
            </a: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、环境因素辨识与评价控制程序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10</a:t>
            </a:fld>
            <a:endParaRPr lang="zh-CN" altLang="en-US" dirty="0"/>
          </a:p>
        </p:txBody>
      </p:sp>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a:t>4.2.2.1</a:t>
            </a:r>
            <a:r>
              <a:rPr lang="zh-CN" altLang="en-US" dirty="0"/>
              <a:t>　环境影响因子评价</a:t>
            </a:r>
            <a:r>
              <a:rPr lang="zh-CN" altLang="en-US" dirty="0" smtClean="0"/>
              <a:t>法</a:t>
            </a:r>
            <a:endParaRPr lang="en-US" altLang="zh-CN" dirty="0" smtClean="0"/>
          </a:p>
          <a:p>
            <a:pPr marL="0" indent="0" algn="ctr">
              <a:spcAft>
                <a:spcPts val="1200"/>
              </a:spcAft>
              <a:buNone/>
            </a:pPr>
            <a:r>
              <a:rPr lang="zh-CN" altLang="en-US" sz="1600" dirty="0" smtClean="0"/>
              <a:t>表</a:t>
            </a:r>
            <a:r>
              <a:rPr lang="en-US" altLang="zh-CN" sz="1600" dirty="0" smtClean="0"/>
              <a:t>1 </a:t>
            </a:r>
            <a:r>
              <a:rPr lang="zh-CN" altLang="en-US" sz="1600" dirty="0" smtClean="0"/>
              <a:t>影响因子评分矩阵</a:t>
            </a:r>
            <a:endParaRPr lang="en-US" altLang="zh-CN" sz="1600" dirty="0" smtClean="0"/>
          </a:p>
        </p:txBody>
      </p:sp>
      <p:graphicFrame>
        <p:nvGraphicFramePr>
          <p:cNvPr id="3" name="表格 2"/>
          <p:cNvGraphicFramePr>
            <a:graphicFrameLocks noGrp="1"/>
          </p:cNvGraphicFramePr>
          <p:nvPr/>
        </p:nvGraphicFramePr>
        <p:xfrm>
          <a:off x="538138" y="2486323"/>
          <a:ext cx="8067724" cy="3276000"/>
        </p:xfrm>
        <a:graphic>
          <a:graphicData uri="http://schemas.openxmlformats.org/drawingml/2006/table">
            <a:tbl>
              <a:tblPr firstRow="1" bandRow="1">
                <a:tableStyleId>{073A0DAA-6AF3-43AB-8588-CEC1D06C72B9}</a:tableStyleId>
              </a:tblPr>
              <a:tblGrid>
                <a:gridCol w="2016931"/>
                <a:gridCol w="2016931"/>
                <a:gridCol w="2016931"/>
                <a:gridCol w="2016931"/>
              </a:tblGrid>
              <a:tr h="468000">
                <a:tc rowSpan="2">
                  <a:txBody>
                    <a:bodyPr/>
                    <a:lstStyle/>
                    <a:p>
                      <a:pPr marL="0" indent="0" algn="ctr">
                        <a:buNone/>
                      </a:pPr>
                      <a:r>
                        <a:rPr lang="zh-CN" altLang="en-US" sz="1600" u="none" dirty="0">
                          <a:latin typeface="+mn-ea"/>
                          <a:ea typeface="+mn-ea"/>
                        </a:rPr>
                        <a:t>环境影响因子</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gridSpan="3">
                  <a:txBody>
                    <a:bodyPr/>
                    <a:lstStyle/>
                    <a:p>
                      <a:pPr marL="0" indent="0" algn="ctr">
                        <a:buNone/>
                      </a:pPr>
                      <a:r>
                        <a:rPr lang="zh-CN" altLang="en-US" sz="1600" u="none" dirty="0">
                          <a:latin typeface="+mn-ea"/>
                          <a:ea typeface="+mn-ea"/>
                        </a:rPr>
                        <a:t>分数值</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46800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marL="0" indent="0" algn="ctr">
                        <a:buNone/>
                      </a:pPr>
                      <a:r>
                        <a:rPr lang="en-US" altLang="zh-CN" sz="1600" u="none" dirty="0">
                          <a:solidFill>
                            <a:schemeClr val="bg1"/>
                          </a:solidFill>
                          <a:latin typeface="+mn-ea"/>
                          <a:ea typeface="+mn-ea"/>
                        </a:rPr>
                        <a:t>5</a:t>
                      </a:r>
                      <a:r>
                        <a:rPr lang="zh-CN" altLang="en-US" sz="1600" u="none" dirty="0">
                          <a:solidFill>
                            <a:schemeClr val="bg1"/>
                          </a:solidFill>
                          <a:latin typeface="+mn-ea"/>
                          <a:ea typeface="+mn-ea"/>
                        </a:rPr>
                        <a:t>分</a:t>
                      </a:r>
                      <a:endParaRPr lang="zh-CN" altLang="en-US" sz="1600" b="0" u="none" dirty="0">
                        <a:solidFill>
                          <a:schemeClr val="bg1"/>
                        </a:solidFill>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en-US" altLang="zh-CN" sz="1600" u="none" dirty="0">
                          <a:solidFill>
                            <a:schemeClr val="bg1"/>
                          </a:solidFill>
                          <a:latin typeface="+mn-ea"/>
                          <a:ea typeface="+mn-ea"/>
                        </a:rPr>
                        <a:t>3</a:t>
                      </a:r>
                      <a:r>
                        <a:rPr lang="zh-CN" altLang="en-US" sz="1600" u="none" dirty="0">
                          <a:solidFill>
                            <a:schemeClr val="bg1"/>
                          </a:solidFill>
                          <a:latin typeface="+mn-ea"/>
                          <a:ea typeface="+mn-ea"/>
                        </a:rPr>
                        <a:t>分</a:t>
                      </a:r>
                      <a:endParaRPr lang="zh-CN" altLang="en-US" sz="1600" b="0" u="none" dirty="0">
                        <a:solidFill>
                          <a:schemeClr val="bg1"/>
                        </a:solidFill>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en-US" altLang="zh-CN" sz="1600" u="none" dirty="0">
                          <a:solidFill>
                            <a:schemeClr val="bg1"/>
                          </a:solidFill>
                          <a:latin typeface="+mn-ea"/>
                          <a:ea typeface="+mn-ea"/>
                        </a:rPr>
                        <a:t>1</a:t>
                      </a:r>
                      <a:r>
                        <a:rPr lang="zh-CN" altLang="en-US" sz="1600" u="none" dirty="0">
                          <a:solidFill>
                            <a:schemeClr val="bg1"/>
                          </a:solidFill>
                          <a:latin typeface="+mn-ea"/>
                          <a:ea typeface="+mn-ea"/>
                        </a:rPr>
                        <a:t>分</a:t>
                      </a:r>
                      <a:endParaRPr lang="zh-CN" altLang="en-US" sz="1600" b="0" u="none" dirty="0">
                        <a:solidFill>
                          <a:schemeClr val="bg1"/>
                        </a:solidFill>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r>
                        <a:rPr lang="zh-CN" altLang="en-US" sz="1600" u="none" dirty="0">
                          <a:latin typeface="+mn-ea"/>
                          <a:ea typeface="+mn-ea"/>
                        </a:rPr>
                        <a:t>影响的范围（</a:t>
                      </a:r>
                      <a:r>
                        <a:rPr lang="en-US" altLang="zh-CN" sz="1600" u="none" dirty="0">
                          <a:latin typeface="+mn-ea"/>
                          <a:ea typeface="+mn-ea"/>
                        </a:rPr>
                        <a:t>a</a:t>
                      </a:r>
                      <a:r>
                        <a:rPr lang="zh-CN" altLang="en-US" sz="1600" u="none" dirty="0">
                          <a:latin typeface="+mn-ea"/>
                          <a:ea typeface="+mn-ea"/>
                        </a:rPr>
                        <a:t>）</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在公司范围以外</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覆盖公司多个区域</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a:latin typeface="+mn-ea"/>
                          <a:ea typeface="+mn-ea"/>
                        </a:rPr>
                        <a:t>公司个别区域</a:t>
                      </a:r>
                      <a:endParaRPr lang="zh-CN" altLang="en-US" sz="1600" b="0" u="none">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latin typeface="+mn-ea"/>
                          <a:ea typeface="+mn-ea"/>
                        </a:rPr>
                        <a:t>发生的频率（</a:t>
                      </a:r>
                      <a:r>
                        <a:rPr lang="en-US" altLang="zh-CN" sz="1600" u="none">
                          <a:latin typeface="+mn-ea"/>
                          <a:ea typeface="+mn-ea"/>
                        </a:rPr>
                        <a:t>b</a:t>
                      </a:r>
                      <a:r>
                        <a:rPr lang="zh-CN" altLang="en-US" sz="1600" u="none">
                          <a:latin typeface="+mn-ea"/>
                          <a:ea typeface="+mn-ea"/>
                        </a:rPr>
                        <a:t>）</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持续发生</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经常发生</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偶尔发生</a:t>
                      </a: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latin typeface="+mn-ea"/>
                          <a:ea typeface="+mn-ea"/>
                        </a:rPr>
                        <a:t>影响的程度（</a:t>
                      </a:r>
                      <a:r>
                        <a:rPr lang="en-US" altLang="zh-CN" sz="1600" u="none">
                          <a:latin typeface="+mn-ea"/>
                          <a:ea typeface="+mn-ea"/>
                        </a:rPr>
                        <a:t>c</a:t>
                      </a:r>
                      <a:r>
                        <a:rPr lang="zh-CN" altLang="en-US" sz="1600" u="none">
                          <a:latin typeface="+mn-ea"/>
                          <a:ea typeface="+mn-ea"/>
                        </a:rPr>
                        <a:t>）</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a:latin typeface="+mn-ea"/>
                          <a:ea typeface="+mn-ea"/>
                        </a:rPr>
                        <a:t>严重</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较重</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一般</a:t>
                      </a: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latin typeface="+mn-ea"/>
                          <a:ea typeface="+mn-ea"/>
                        </a:rPr>
                        <a:t>持续的时间（</a:t>
                      </a:r>
                      <a:r>
                        <a:rPr lang="en-US" altLang="zh-CN" sz="1600" u="none">
                          <a:latin typeface="+mn-ea"/>
                          <a:ea typeface="+mn-ea"/>
                        </a:rPr>
                        <a:t>d</a:t>
                      </a:r>
                      <a:r>
                        <a:rPr lang="zh-CN" altLang="en-US" sz="1600" u="none">
                          <a:latin typeface="+mn-ea"/>
                          <a:ea typeface="+mn-ea"/>
                        </a:rPr>
                        <a:t>）</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a:latin typeface="+mn-ea"/>
                          <a:ea typeface="+mn-ea"/>
                        </a:rPr>
                        <a:t>每天</a:t>
                      </a:r>
                      <a:r>
                        <a:rPr lang="en-US" altLang="zh-CN" sz="1600" u="none">
                          <a:latin typeface="+mn-ea"/>
                          <a:ea typeface="+mn-ea"/>
                        </a:rPr>
                        <a:t>10h</a:t>
                      </a:r>
                      <a:r>
                        <a:rPr lang="zh-CN" altLang="en-US" sz="1600" u="none">
                          <a:latin typeface="+mn-ea"/>
                          <a:ea typeface="+mn-ea"/>
                        </a:rPr>
                        <a:t>以上</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每天</a:t>
                      </a:r>
                      <a:r>
                        <a:rPr lang="en-US" altLang="zh-CN" sz="1600" u="none" dirty="0">
                          <a:latin typeface="+mn-ea"/>
                          <a:ea typeface="+mn-ea"/>
                        </a:rPr>
                        <a:t>4h</a:t>
                      </a:r>
                      <a:r>
                        <a:rPr lang="zh-CN" altLang="en-US" sz="1600" u="none" dirty="0">
                          <a:latin typeface="+mn-ea"/>
                          <a:ea typeface="+mn-ea"/>
                        </a:rPr>
                        <a:t>～</a:t>
                      </a:r>
                      <a:r>
                        <a:rPr lang="en-US" altLang="zh-CN" sz="1600" u="none" dirty="0">
                          <a:latin typeface="+mn-ea"/>
                          <a:ea typeface="+mn-ea"/>
                        </a:rPr>
                        <a:t>10h</a:t>
                      </a:r>
                      <a:r>
                        <a:rPr lang="zh-CN" altLang="en-US" sz="1600" u="none" dirty="0">
                          <a:latin typeface="+mn-ea"/>
                          <a:ea typeface="+mn-ea"/>
                        </a:rPr>
                        <a:t>之内</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每天</a:t>
                      </a:r>
                      <a:r>
                        <a:rPr lang="en-US" altLang="zh-CN" sz="1600" u="none" dirty="0">
                          <a:latin typeface="+mn-ea"/>
                          <a:ea typeface="+mn-ea"/>
                        </a:rPr>
                        <a:t>4h</a:t>
                      </a:r>
                      <a:r>
                        <a:rPr lang="zh-CN" altLang="en-US" sz="1600" u="none" dirty="0">
                          <a:latin typeface="+mn-ea"/>
                          <a:ea typeface="+mn-ea"/>
                        </a:rPr>
                        <a:t>以下</a:t>
                      </a: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dirty="0">
                          <a:latin typeface="+mn-ea"/>
                          <a:ea typeface="+mn-ea"/>
                        </a:rPr>
                        <a:t>社区</a:t>
                      </a:r>
                      <a:r>
                        <a:rPr lang="zh-CN" altLang="en-US" sz="1600" u="none" dirty="0" smtClean="0">
                          <a:latin typeface="+mn-ea"/>
                          <a:ea typeface="+mn-ea"/>
                        </a:rPr>
                        <a:t>的关注</a:t>
                      </a:r>
                      <a:r>
                        <a:rPr lang="zh-CN" altLang="en-US" sz="1600" u="none" dirty="0">
                          <a:latin typeface="+mn-ea"/>
                          <a:ea typeface="+mn-ea"/>
                        </a:rPr>
                        <a:t>程度（</a:t>
                      </a:r>
                      <a:r>
                        <a:rPr lang="en-US" altLang="zh-CN" sz="1600" u="none" dirty="0">
                          <a:latin typeface="+mn-ea"/>
                          <a:ea typeface="+mn-ea"/>
                        </a:rPr>
                        <a:t>e</a:t>
                      </a:r>
                      <a:r>
                        <a:rPr lang="zh-CN" altLang="en-US" sz="1600" u="none" dirty="0">
                          <a:latin typeface="+mn-ea"/>
                          <a:ea typeface="+mn-ea"/>
                        </a:rPr>
                        <a:t>）</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抱怨很多</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抱怨较多</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很少抱怨</a:t>
                      </a:r>
                      <a:endParaRPr lang="zh-CN" altLang="en-US" sz="1600" b="0" u="none" dirty="0">
                        <a:latin typeface="+mn-ea"/>
                        <a:ea typeface="+mn-ea"/>
                        <a:cs typeface="宋体" panose="02010600030101010101" pitchFamily="2" charset="-122"/>
                      </a:endParaRPr>
                    </a:p>
                  </a:txBody>
                  <a:tcPr marL="0" marR="0" marT="0" marB="1" anchor="ctr"/>
                </a:tc>
              </a:tr>
            </a:tbl>
          </a:graphicData>
        </a:graphic>
      </p:graphicFrame>
    </p:spTree>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、环境因素辨识与评价控制程序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11</a:t>
            </a:fld>
            <a:endParaRPr lang="zh-CN" altLang="en-US" dirty="0"/>
          </a:p>
        </p:txBody>
      </p:sp>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a:t>4.3</a:t>
            </a:r>
            <a:r>
              <a:rPr lang="zh-CN" altLang="en-US" dirty="0"/>
              <a:t>　环境因素</a:t>
            </a:r>
            <a:r>
              <a:rPr lang="zh-CN" altLang="en-US" dirty="0" smtClean="0"/>
              <a:t>更新</a:t>
            </a:r>
            <a:endParaRPr lang="en-US" altLang="zh-CN" dirty="0" smtClean="0"/>
          </a:p>
          <a:p>
            <a:pPr marL="0" indent="0">
              <a:lnSpc>
                <a:spcPts val="2400"/>
              </a:lnSpc>
              <a:spcAft>
                <a:spcPts val="1200"/>
              </a:spcAft>
              <a:buNone/>
            </a:pPr>
            <a:r>
              <a:rPr lang="en-US" altLang="zh-CN" sz="1600" dirty="0"/>
              <a:t>4.3.1</a:t>
            </a:r>
            <a:r>
              <a:rPr lang="zh-CN" altLang="en-US" sz="1600" dirty="0"/>
              <a:t>　环境因素辨识与评价应根据环境变化、作业条件变化、人员变化等因素进行更新。</a:t>
            </a:r>
          </a:p>
          <a:p>
            <a:pPr marL="0" indent="0">
              <a:lnSpc>
                <a:spcPts val="2400"/>
              </a:lnSpc>
              <a:spcAft>
                <a:spcPts val="1200"/>
              </a:spcAft>
              <a:buNone/>
            </a:pPr>
            <a:r>
              <a:rPr lang="en-US" altLang="zh-CN" sz="1600" dirty="0"/>
              <a:t>4.3.2</a:t>
            </a:r>
            <a:r>
              <a:rPr lang="zh-CN" altLang="en-US" sz="1600" dirty="0"/>
              <a:t>　当出现下列情况时，对</a:t>
            </a:r>
            <a:r>
              <a:rPr lang="zh-CN" altLang="en-US" sz="1600" b="1" dirty="0">
                <a:solidFill>
                  <a:srgbClr val="C00000"/>
                </a:solidFill>
              </a:rPr>
              <a:t>新增环境因素应重新</a:t>
            </a:r>
            <a:r>
              <a:rPr lang="zh-CN" altLang="en-US" sz="1600" dirty="0"/>
              <a:t>进行辨识与评价：</a:t>
            </a:r>
          </a:p>
          <a:p>
            <a:pPr marL="0" indent="0">
              <a:lnSpc>
                <a:spcPts val="2400"/>
              </a:lnSpc>
              <a:spcAft>
                <a:spcPts val="1200"/>
              </a:spcAft>
              <a:buNone/>
            </a:pPr>
            <a:r>
              <a:rPr lang="en-US" altLang="zh-CN" sz="1600" dirty="0"/>
              <a:t>a) </a:t>
            </a:r>
            <a:r>
              <a:rPr lang="zh-CN" altLang="en-US" sz="1600" dirty="0"/>
              <a:t>法律法规有重大调整时；</a:t>
            </a:r>
          </a:p>
          <a:p>
            <a:pPr marL="0" indent="0">
              <a:lnSpc>
                <a:spcPts val="2400"/>
              </a:lnSpc>
              <a:spcAft>
                <a:spcPts val="1200"/>
              </a:spcAft>
              <a:buNone/>
            </a:pPr>
            <a:r>
              <a:rPr lang="en-US" altLang="zh-CN" sz="1600" dirty="0"/>
              <a:t>b) </a:t>
            </a:r>
            <a:r>
              <a:rPr lang="zh-CN" altLang="en-US" sz="1600" dirty="0"/>
              <a:t>公司的经营活动发生变化时；</a:t>
            </a:r>
          </a:p>
          <a:p>
            <a:pPr marL="0" indent="0">
              <a:lnSpc>
                <a:spcPts val="2400"/>
              </a:lnSpc>
              <a:spcAft>
                <a:spcPts val="1200"/>
              </a:spcAft>
              <a:buNone/>
            </a:pPr>
            <a:r>
              <a:rPr lang="en-US" altLang="zh-CN" sz="1600" dirty="0"/>
              <a:t>c) </a:t>
            </a:r>
            <a:r>
              <a:rPr lang="zh-CN" altLang="en-US" sz="1600" dirty="0"/>
              <a:t>公司采用新技术、新工艺、新材料、新设备时；</a:t>
            </a:r>
          </a:p>
          <a:p>
            <a:pPr marL="0" indent="0">
              <a:lnSpc>
                <a:spcPts val="2400"/>
              </a:lnSpc>
              <a:spcAft>
                <a:spcPts val="1200"/>
              </a:spcAft>
              <a:buNone/>
            </a:pPr>
            <a:r>
              <a:rPr lang="en-US" altLang="zh-CN" sz="1600" dirty="0"/>
              <a:t>d) </a:t>
            </a:r>
            <a:r>
              <a:rPr lang="zh-CN" altLang="en-US" sz="1600" dirty="0"/>
              <a:t>环境管理方案实施完成后；</a:t>
            </a:r>
          </a:p>
          <a:p>
            <a:pPr marL="0" indent="0">
              <a:lnSpc>
                <a:spcPts val="2400"/>
              </a:lnSpc>
              <a:spcAft>
                <a:spcPts val="1200"/>
              </a:spcAft>
              <a:buNone/>
            </a:pPr>
            <a:r>
              <a:rPr lang="en-US" altLang="zh-CN" sz="1600" dirty="0"/>
              <a:t>e) </a:t>
            </a:r>
            <a:r>
              <a:rPr lang="zh-CN" altLang="en-US" sz="1600" dirty="0"/>
              <a:t>新的生产和服务项目开工前、编制生产和服务方案时。</a:t>
            </a:r>
          </a:p>
          <a:p>
            <a:pPr marL="0" indent="0">
              <a:buNone/>
            </a:pPr>
            <a:endParaRPr lang="zh-CN" altLang="en-US" dirty="0"/>
          </a:p>
        </p:txBody>
      </p:sp>
    </p:spTree>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、环境因素辨识与评价控制程序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12</a:t>
            </a:fld>
            <a:endParaRPr lang="zh-CN" altLang="en-US" dirty="0"/>
          </a:p>
        </p:txBody>
      </p:sp>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a:t>5</a:t>
            </a:r>
            <a:r>
              <a:rPr lang="zh-CN" altLang="en-US" dirty="0"/>
              <a:t>　相关</a:t>
            </a:r>
            <a:r>
              <a:rPr lang="zh-CN" altLang="en-US" dirty="0" smtClean="0"/>
              <a:t>记录</a:t>
            </a:r>
            <a:endParaRPr lang="zh-CN" altLang="en-US" dirty="0"/>
          </a:p>
        </p:txBody>
      </p:sp>
      <p:graphicFrame>
        <p:nvGraphicFramePr>
          <p:cNvPr id="5" name="表格 4"/>
          <p:cNvGraphicFramePr>
            <a:graphicFrameLocks noGrp="1"/>
          </p:cNvGraphicFramePr>
          <p:nvPr/>
        </p:nvGraphicFramePr>
        <p:xfrm>
          <a:off x="395290" y="2025000"/>
          <a:ext cx="8353424" cy="1404000"/>
        </p:xfrm>
        <a:graphic>
          <a:graphicData uri="http://schemas.openxmlformats.org/drawingml/2006/table">
            <a:tbl>
              <a:tblPr firstRow="1" bandRow="1">
                <a:tableStyleId>{073A0DAA-6AF3-43AB-8588-CEC1D06C72B9}</a:tableStyleId>
              </a:tblPr>
              <a:tblGrid>
                <a:gridCol w="1548651"/>
                <a:gridCol w="2312717"/>
                <a:gridCol w="1682031"/>
                <a:gridCol w="1027204"/>
                <a:gridCol w="1782821"/>
              </a:tblGrid>
              <a:tr h="468000">
                <a:tc>
                  <a:txBody>
                    <a:bodyPr/>
                    <a:lstStyle/>
                    <a:p>
                      <a:pPr marL="0" indent="0" algn="ctr">
                        <a:buNone/>
                      </a:pPr>
                      <a:r>
                        <a:rPr lang="zh-CN" altLang="en-US" sz="1600" u="none" dirty="0">
                          <a:latin typeface="+mn-ea"/>
                          <a:ea typeface="+mn-ea"/>
                        </a:rPr>
                        <a:t>编号</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记录名称</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使用部门及岗位</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保存期限</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收集保存部门</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r>
                        <a:rPr lang="en-US" altLang="zh-CN" sz="1600" u="none" dirty="0">
                          <a:latin typeface="+mn-ea"/>
                          <a:ea typeface="+mn-ea"/>
                        </a:rPr>
                        <a:t>VT/JL-214-012</a:t>
                      </a:r>
                      <a:endParaRPr lang="en-US" altLang="zh-CN"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环境因素辨识及评价表</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各部门</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latin typeface="+mn-ea"/>
                          <a:ea typeface="+mn-ea"/>
                        </a:rPr>
                        <a:t>2</a:t>
                      </a:r>
                      <a:r>
                        <a:rPr lang="zh-CN" altLang="en-US" sz="1600" u="none" dirty="0">
                          <a:latin typeface="+mn-ea"/>
                          <a:ea typeface="+mn-ea"/>
                        </a:rPr>
                        <a:t>年</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en-US" altLang="zh-CN" sz="1600" u="none">
                          <a:latin typeface="+mn-ea"/>
                          <a:ea typeface="+mn-ea"/>
                        </a:rPr>
                        <a:t>VT/JL-214-013</a:t>
                      </a:r>
                      <a:endParaRPr lang="en-US" altLang="zh-CN"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重大环境因素清单</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各部门</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latin typeface="+mn-ea"/>
                          <a:ea typeface="+mn-ea"/>
                        </a:rPr>
                        <a:t>2</a:t>
                      </a:r>
                      <a:r>
                        <a:rPr lang="zh-CN" altLang="en-US" sz="1600" u="none" dirty="0">
                          <a:latin typeface="+mn-ea"/>
                          <a:ea typeface="+mn-ea"/>
                        </a:rPr>
                        <a:t>年</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bl>
          </a:graphicData>
        </a:graphic>
      </p:graphicFrame>
    </p:spTree>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13</a:t>
            </a:fld>
            <a:endParaRPr lang="zh-CN" altLang="en-US" dirty="0"/>
          </a:p>
        </p:txBody>
      </p:sp>
      <p:grpSp>
        <p:nvGrpSpPr>
          <p:cNvPr id="7" name="组合 6"/>
          <p:cNvGrpSpPr/>
          <p:nvPr/>
        </p:nvGrpSpPr>
        <p:grpSpPr>
          <a:xfrm>
            <a:off x="522000" y="1372266"/>
            <a:ext cx="8100000" cy="1080000"/>
            <a:chOff x="542106" y="1588838"/>
            <a:chExt cx="8100000" cy="1080000"/>
          </a:xfrm>
        </p:grpSpPr>
        <p:sp>
          <p:nvSpPr>
            <p:cNvPr id="14" name="矩形 13"/>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15" name="Text Box 44"/>
            <p:cNvSpPr txBox="1">
              <a:spLocks noChangeArrowheads="1"/>
            </p:cNvSpPr>
            <p:nvPr/>
          </p:nvSpPr>
          <p:spPr bwMode="auto">
            <a:xfrm>
              <a:off x="1897194" y="1706632"/>
              <a:ext cx="6623351" cy="83099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2.1</a:t>
              </a:r>
              <a:r>
                <a:rPr lang="zh-CN" altLang="en-US" sz="1600" b="1" dirty="0">
                  <a:solidFill>
                    <a:srgbClr val="C00000"/>
                  </a:solidFill>
                </a:rPr>
                <a:t>　</a:t>
              </a:r>
              <a:r>
                <a:rPr lang="zh-CN" altLang="en-US" sz="1600" b="1" dirty="0" smtClean="0">
                  <a:solidFill>
                    <a:srgbClr val="C00000"/>
                  </a:solidFill>
                </a:rPr>
                <a:t>危险源</a:t>
              </a:r>
              <a:endParaRPr lang="zh-CN" altLang="en-US" sz="1600" b="1" dirty="0">
                <a:solidFill>
                  <a:srgbClr val="C00000"/>
                </a:solidFill>
              </a:endParaRPr>
            </a:p>
            <a:p>
              <a:pPr indent="0"/>
              <a:r>
                <a:rPr lang="zh-CN" altLang="en-US" sz="1600" dirty="0" smtClean="0"/>
                <a:t>可能</a:t>
              </a:r>
              <a:r>
                <a:rPr lang="zh-CN" altLang="en-US" sz="1600" dirty="0"/>
                <a:t>导致人身伤害和（或）健康损害、财产损失的根源、状态或行为，或其</a:t>
              </a:r>
              <a:r>
                <a:rPr lang="zh-CN" altLang="en-US" sz="1600" dirty="0" smtClean="0"/>
                <a:t>组合</a:t>
              </a:r>
              <a:endParaRPr lang="zh-CN" altLang="en-US" sz="1600" dirty="0"/>
            </a:p>
          </p:txBody>
        </p:sp>
        <p:pic>
          <p:nvPicPr>
            <p:cNvPr id="16" name="图片 15"/>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grpSp>
        <p:nvGrpSpPr>
          <p:cNvPr id="6" name="组合 5"/>
          <p:cNvGrpSpPr/>
          <p:nvPr/>
        </p:nvGrpSpPr>
        <p:grpSpPr>
          <a:xfrm>
            <a:off x="5625105" y="1232208"/>
            <a:ext cx="3134974" cy="3960440"/>
            <a:chOff x="5694380" y="1448780"/>
            <a:chExt cx="3134974" cy="3960440"/>
          </a:xfrm>
        </p:grpSpPr>
        <p:cxnSp>
          <p:nvCxnSpPr>
            <p:cNvPr id="17" name="直接连接符 16"/>
            <p:cNvCxnSpPr/>
            <p:nvPr/>
          </p:nvCxnSpPr>
          <p:spPr>
            <a:xfrm>
              <a:off x="5694380" y="1448780"/>
              <a:ext cx="3134971" cy="0"/>
            </a:xfrm>
            <a:prstGeom prst="line">
              <a:avLst/>
            </a:prstGeom>
            <a:solidFill>
              <a:srgbClr val="7F7F7F">
                <a:alpha val="69804"/>
              </a:srgbClr>
            </a:solidFill>
            <a:ln w="19050">
              <a:solidFill>
                <a:srgbClr val="183884"/>
              </a:solidFill>
            </a:ln>
          </p:spPr>
        </p:cxnSp>
        <p:cxnSp>
          <p:nvCxnSpPr>
            <p:cNvPr id="19" name="直接连接符 18"/>
            <p:cNvCxnSpPr/>
            <p:nvPr/>
          </p:nvCxnSpPr>
          <p:spPr>
            <a:xfrm flipH="1">
              <a:off x="8829351" y="1448780"/>
              <a:ext cx="3" cy="3960440"/>
            </a:xfrm>
            <a:prstGeom prst="line">
              <a:avLst/>
            </a:prstGeom>
            <a:solidFill>
              <a:srgbClr val="7F7F7F">
                <a:alpha val="69804"/>
              </a:srgbClr>
            </a:solidFill>
            <a:ln w="19050">
              <a:solidFill>
                <a:srgbClr val="183884"/>
              </a:solidFill>
            </a:ln>
          </p:spPr>
        </p:cxnSp>
      </p:grpSp>
      <p:grpSp>
        <p:nvGrpSpPr>
          <p:cNvPr id="30" name="组合 29"/>
          <p:cNvGrpSpPr/>
          <p:nvPr/>
        </p:nvGrpSpPr>
        <p:grpSpPr>
          <a:xfrm>
            <a:off x="522000" y="3776230"/>
            <a:ext cx="8100000" cy="1080000"/>
            <a:chOff x="542106" y="1588838"/>
            <a:chExt cx="8100000" cy="1080000"/>
          </a:xfrm>
        </p:grpSpPr>
        <p:sp>
          <p:nvSpPr>
            <p:cNvPr id="31" name="矩形 30"/>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32" name="Text Box 44"/>
            <p:cNvSpPr txBox="1">
              <a:spLocks noChangeArrowheads="1"/>
            </p:cNvSpPr>
            <p:nvPr/>
          </p:nvSpPr>
          <p:spPr bwMode="auto">
            <a:xfrm>
              <a:off x="1897194" y="1706632"/>
              <a:ext cx="6623351" cy="83099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2.3</a:t>
              </a:r>
              <a:r>
                <a:rPr lang="zh-CN" altLang="en-US" sz="1600" b="1" dirty="0">
                  <a:solidFill>
                    <a:srgbClr val="C00000"/>
                  </a:solidFill>
                </a:rPr>
                <a:t>　</a:t>
              </a:r>
              <a:r>
                <a:rPr lang="zh-CN" altLang="en-US" sz="1600" b="1" dirty="0" smtClean="0">
                  <a:solidFill>
                    <a:srgbClr val="C00000"/>
                  </a:solidFill>
                </a:rPr>
                <a:t>风险</a:t>
              </a:r>
              <a:endParaRPr lang="zh-CN" altLang="en-US" sz="1600" b="1" dirty="0">
                <a:solidFill>
                  <a:srgbClr val="C00000"/>
                </a:solidFill>
              </a:endParaRPr>
            </a:p>
            <a:p>
              <a:pPr indent="0"/>
              <a:r>
                <a:rPr lang="zh-CN" altLang="en-US" sz="1600" dirty="0"/>
                <a:t>发生危险事件或有害暴露的可能性，与随之引发的人身伤害或健康损害、财产损失的严重性的</a:t>
              </a:r>
              <a:r>
                <a:rPr lang="zh-CN" altLang="en-US" sz="1600" dirty="0" smtClean="0"/>
                <a:t>组合</a:t>
              </a:r>
              <a:endParaRPr lang="zh-CN" altLang="en-US" sz="1600" dirty="0"/>
            </a:p>
          </p:txBody>
        </p:sp>
        <p:pic>
          <p:nvPicPr>
            <p:cNvPr id="33" name="图片 32"/>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grpSp>
        <p:nvGrpSpPr>
          <p:cNvPr id="34" name="组合 33"/>
          <p:cNvGrpSpPr/>
          <p:nvPr/>
        </p:nvGrpSpPr>
        <p:grpSpPr>
          <a:xfrm>
            <a:off x="522000" y="4978211"/>
            <a:ext cx="8100000" cy="1080000"/>
            <a:chOff x="542106" y="1588838"/>
            <a:chExt cx="8100000" cy="1080000"/>
          </a:xfrm>
        </p:grpSpPr>
        <p:sp>
          <p:nvSpPr>
            <p:cNvPr id="35" name="矩形 34"/>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36" name="Text Box 44"/>
            <p:cNvSpPr txBox="1">
              <a:spLocks noChangeArrowheads="1"/>
            </p:cNvSpPr>
            <p:nvPr/>
          </p:nvSpPr>
          <p:spPr bwMode="auto">
            <a:xfrm>
              <a:off x="1897194" y="1730696"/>
              <a:ext cx="6623351" cy="880241"/>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b="1" dirty="0" smtClean="0">
                  <a:solidFill>
                    <a:srgbClr val="C00000"/>
                  </a:solidFill>
                  <a:latin typeface="微软雅黑" panose="020B0503020204020204" charset="-122"/>
                  <a:ea typeface="微软雅黑" panose="020B0503020204020204" charset="-122"/>
                  <a:cs typeface="黑体" panose="02010609060101010101" charset="-122"/>
                </a:rPr>
                <a:t>2.4</a:t>
              </a:r>
              <a:r>
                <a:rPr lang="zh-CN" altLang="en-US" sz="1600" b="1" dirty="0">
                  <a:solidFill>
                    <a:srgbClr val="C00000"/>
                  </a:solidFill>
                  <a:latin typeface="微软雅黑" panose="020B0503020204020204" charset="-122"/>
                  <a:ea typeface="微软雅黑" panose="020B0503020204020204" charset="-122"/>
                  <a:cs typeface="黑体" panose="02010609060101010101" charset="-122"/>
                </a:rPr>
                <a:t>　</a:t>
              </a:r>
              <a:r>
                <a:rPr lang="zh-CN" altLang="en-US" sz="1600" b="1" dirty="0" smtClean="0">
                  <a:solidFill>
                    <a:srgbClr val="C00000"/>
                  </a:solidFill>
                  <a:latin typeface="微软雅黑" panose="020B0503020204020204" charset="-122"/>
                  <a:ea typeface="微软雅黑" panose="020B0503020204020204" charset="-122"/>
                  <a:cs typeface="黑体" panose="02010609060101010101" charset="-122"/>
                </a:rPr>
                <a:t>风险评价</a:t>
              </a:r>
              <a:endParaRPr lang="zh-CN" altLang="en-US" sz="1600" b="1" dirty="0" smtClean="0">
                <a:solidFill>
                  <a:srgbClr val="C00000"/>
                </a:solidFill>
                <a:latin typeface="微软雅黑" panose="020B0503020204020204" charset="-122"/>
                <a:ea typeface="微软雅黑" panose="020B0503020204020204" charset="-122"/>
                <a:cs typeface="宋体" panose="02010600030101010101" pitchFamily="2" charset="-122"/>
              </a:endParaRPr>
            </a:p>
            <a:p>
              <a:r>
                <a:rPr lang="zh-CN" altLang="en-US" sz="1600" dirty="0" smtClean="0">
                  <a:latin typeface="微软雅黑" panose="020B0503020204020204" charset="-122"/>
                  <a:ea typeface="微软雅黑" panose="020B0503020204020204" charset="-122"/>
                  <a:cs typeface="宋体" panose="02010600030101010101" pitchFamily="2" charset="-122"/>
                </a:rPr>
                <a:t>对危险源导致的风险进行评估、对现有控制措施的充分性加以考虑，以及对风险是否可接受予以确定的过程</a:t>
              </a:r>
              <a:endParaRPr lang="zh-CN" altLang="en-US" sz="1600" dirty="0"/>
            </a:p>
          </p:txBody>
        </p:sp>
        <p:pic>
          <p:nvPicPr>
            <p:cNvPr id="37" name="图片 36"/>
            <p:cNvPicPr>
              <a:picLocks noChangeAspect="1"/>
            </p:cNvPicPr>
            <p:nvPr/>
          </p:nvPicPr>
          <p:blipFill>
            <a:blip r:embed="rId3" cstate="screen">
              <a:biLevel thresh="25000"/>
            </a:blip>
            <a:stretch>
              <a:fillRect/>
            </a:stretch>
          </p:blipFill>
          <p:spPr>
            <a:xfrm>
              <a:off x="766992" y="1693535"/>
              <a:ext cx="905317" cy="905317"/>
            </a:xfrm>
            <a:prstGeom prst="rect">
              <a:avLst/>
            </a:prstGeom>
            <a:solidFill>
              <a:srgbClr val="183884"/>
            </a:solidFill>
          </p:spPr>
        </p:pic>
      </p:grpSp>
      <p:grpSp>
        <p:nvGrpSpPr>
          <p:cNvPr id="20" name="组合 19"/>
          <p:cNvGrpSpPr/>
          <p:nvPr/>
        </p:nvGrpSpPr>
        <p:grpSpPr>
          <a:xfrm>
            <a:off x="522000" y="2574248"/>
            <a:ext cx="8100000" cy="1080000"/>
            <a:chOff x="542106" y="1588838"/>
            <a:chExt cx="8100000" cy="1080000"/>
          </a:xfrm>
        </p:grpSpPr>
        <p:sp>
          <p:nvSpPr>
            <p:cNvPr id="21" name="矩形 20"/>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22" name="Text Box 44"/>
            <p:cNvSpPr txBox="1">
              <a:spLocks noChangeArrowheads="1"/>
            </p:cNvSpPr>
            <p:nvPr/>
          </p:nvSpPr>
          <p:spPr bwMode="auto">
            <a:xfrm>
              <a:off x="1897194" y="1706632"/>
              <a:ext cx="6623351" cy="58477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2.2</a:t>
              </a:r>
              <a:r>
                <a:rPr lang="zh-CN" altLang="en-US" sz="1600" b="1" dirty="0">
                  <a:solidFill>
                    <a:srgbClr val="C00000"/>
                  </a:solidFill>
                </a:rPr>
                <a:t>　</a:t>
              </a:r>
              <a:r>
                <a:rPr lang="zh-CN" altLang="en-US" sz="1600" b="1" dirty="0" smtClean="0">
                  <a:solidFill>
                    <a:srgbClr val="C00000"/>
                  </a:solidFill>
                </a:rPr>
                <a:t>危险源辨识</a:t>
              </a:r>
              <a:endParaRPr lang="zh-CN" altLang="en-US" sz="1600" b="1" dirty="0">
                <a:solidFill>
                  <a:srgbClr val="C00000"/>
                </a:solidFill>
              </a:endParaRPr>
            </a:p>
            <a:p>
              <a:pPr indent="0"/>
              <a:r>
                <a:rPr lang="zh-CN" altLang="en-US" sz="1600" dirty="0"/>
                <a:t>识别危险源的存在并确定其特性的</a:t>
              </a:r>
              <a:r>
                <a:rPr lang="zh-CN" altLang="en-US" sz="1600" dirty="0" smtClean="0"/>
                <a:t>过程</a:t>
              </a:r>
              <a:endParaRPr lang="zh-CN" altLang="en-US" sz="1600" dirty="0"/>
            </a:p>
          </p:txBody>
        </p:sp>
        <p:pic>
          <p:nvPicPr>
            <p:cNvPr id="23" name="图片 22"/>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spTree>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539166" y="1298951"/>
            <a:ext cx="2577268" cy="461665"/>
          </a:xfrm>
          <a:prstGeom prst="rect">
            <a:avLst/>
          </a:prstGeom>
          <a:solidFill>
            <a:srgbClr val="183884"/>
          </a:solidFill>
        </p:spPr>
        <p:txBody>
          <a:bodyPr wrap="square" rtlCol="0">
            <a:spAutoFit/>
          </a:bodyPr>
          <a:lstStyle/>
          <a:p>
            <a:pPr algn="ctr"/>
            <a:r>
              <a:rPr lang="zh-CN" altLang="en-US" sz="2400" dirty="0" smtClean="0">
                <a:solidFill>
                  <a:schemeClr val="bg1"/>
                </a:solidFill>
              </a:rPr>
              <a:t>四个维度</a:t>
            </a:r>
            <a:endParaRPr lang="zh-CN" altLang="en-US" sz="2400" dirty="0">
              <a:solidFill>
                <a:schemeClr val="bg1"/>
              </a:solidFill>
            </a:endParaRPr>
          </a:p>
        </p:txBody>
      </p:sp>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14</a:t>
            </a:fld>
            <a:endParaRPr lang="zh-CN" altLang="en-US" dirty="0"/>
          </a:p>
        </p:txBody>
      </p:sp>
      <p:grpSp>
        <p:nvGrpSpPr>
          <p:cNvPr id="3" name="组合 2"/>
          <p:cNvGrpSpPr/>
          <p:nvPr/>
        </p:nvGrpSpPr>
        <p:grpSpPr>
          <a:xfrm>
            <a:off x="1263255" y="1880621"/>
            <a:ext cx="360001" cy="2808000"/>
            <a:chOff x="1467799" y="1880621"/>
            <a:chExt cx="360001" cy="2808000"/>
          </a:xfrm>
        </p:grpSpPr>
        <p:cxnSp>
          <p:nvCxnSpPr>
            <p:cNvPr id="160" name="直接连接符 159"/>
            <p:cNvCxnSpPr/>
            <p:nvPr/>
          </p:nvCxnSpPr>
          <p:spPr>
            <a:xfrm flipH="1">
              <a:off x="1467799" y="1880621"/>
              <a:ext cx="0" cy="2808000"/>
            </a:xfrm>
            <a:prstGeom prst="line">
              <a:avLst/>
            </a:prstGeom>
            <a:noFill/>
            <a:ln w="19050">
              <a:solidFill>
                <a:srgbClr val="C00000"/>
              </a:solidFill>
              <a:prstDash val="dash"/>
              <a:round/>
            </a:ln>
          </p:spPr>
        </p:cxnSp>
        <p:cxnSp>
          <p:nvCxnSpPr>
            <p:cNvPr id="161" name="直接连接符 160"/>
            <p:cNvCxnSpPr/>
            <p:nvPr/>
          </p:nvCxnSpPr>
          <p:spPr>
            <a:xfrm>
              <a:off x="1467799" y="2252989"/>
              <a:ext cx="360000" cy="0"/>
            </a:xfrm>
            <a:prstGeom prst="line">
              <a:avLst/>
            </a:prstGeom>
            <a:noFill/>
            <a:ln w="19050">
              <a:solidFill>
                <a:srgbClr val="C00000"/>
              </a:solidFill>
              <a:prstDash val="dash"/>
              <a:round/>
            </a:ln>
          </p:spPr>
        </p:cxnSp>
        <p:cxnSp>
          <p:nvCxnSpPr>
            <p:cNvPr id="162" name="直接连接符 161"/>
            <p:cNvCxnSpPr/>
            <p:nvPr/>
          </p:nvCxnSpPr>
          <p:spPr>
            <a:xfrm>
              <a:off x="1467800" y="3871783"/>
              <a:ext cx="360000" cy="0"/>
            </a:xfrm>
            <a:prstGeom prst="line">
              <a:avLst/>
            </a:prstGeom>
            <a:noFill/>
            <a:ln w="19050">
              <a:solidFill>
                <a:srgbClr val="C00000"/>
              </a:solidFill>
              <a:prstDash val="dash"/>
              <a:round/>
            </a:ln>
          </p:spPr>
        </p:cxnSp>
        <p:cxnSp>
          <p:nvCxnSpPr>
            <p:cNvPr id="163" name="直接连接符 162"/>
            <p:cNvCxnSpPr/>
            <p:nvPr/>
          </p:nvCxnSpPr>
          <p:spPr>
            <a:xfrm>
              <a:off x="1467800" y="4681179"/>
              <a:ext cx="360000" cy="0"/>
            </a:xfrm>
            <a:prstGeom prst="line">
              <a:avLst/>
            </a:prstGeom>
            <a:noFill/>
            <a:ln w="19050">
              <a:solidFill>
                <a:srgbClr val="C00000"/>
              </a:solidFill>
              <a:prstDash val="dash"/>
              <a:round/>
            </a:ln>
          </p:spPr>
        </p:cxnSp>
        <p:cxnSp>
          <p:nvCxnSpPr>
            <p:cNvPr id="164" name="直接连接符 163"/>
            <p:cNvCxnSpPr/>
            <p:nvPr/>
          </p:nvCxnSpPr>
          <p:spPr>
            <a:xfrm>
              <a:off x="1467800" y="3062386"/>
              <a:ext cx="360000" cy="0"/>
            </a:xfrm>
            <a:prstGeom prst="line">
              <a:avLst/>
            </a:prstGeom>
            <a:noFill/>
            <a:ln w="19050">
              <a:solidFill>
                <a:srgbClr val="C00000"/>
              </a:solidFill>
              <a:prstDash val="dash"/>
              <a:round/>
            </a:ln>
          </p:spPr>
        </p:cxnSp>
      </p:grpSp>
      <p:sp>
        <p:nvSpPr>
          <p:cNvPr id="30" name="文本框 29"/>
          <p:cNvSpPr txBox="1"/>
          <p:nvPr/>
        </p:nvSpPr>
        <p:spPr>
          <a:xfrm>
            <a:off x="1576126" y="2877720"/>
            <a:ext cx="1728000" cy="396000"/>
          </a:xfrm>
          <a:prstGeom prst="rect">
            <a:avLst/>
          </a:prstGeom>
          <a:noFill/>
        </p:spPr>
        <p:txBody>
          <a:bodyPr wrap="square" rtlCol="0">
            <a:spAutoFit/>
          </a:bodyPr>
          <a:lstStyle/>
          <a:p>
            <a:r>
              <a:rPr lang="zh-CN" altLang="en-US" sz="2000" b="1" dirty="0" smtClean="0">
                <a:solidFill>
                  <a:srgbClr val="C00000"/>
                </a:solidFill>
              </a:rPr>
              <a:t>机</a:t>
            </a:r>
            <a:r>
              <a:rPr lang="en-US" altLang="zh-CN" sz="2000" dirty="0" smtClean="0"/>
              <a:t>(</a:t>
            </a:r>
            <a:r>
              <a:rPr lang="zh-CN" altLang="en-US" sz="2000" dirty="0" smtClean="0"/>
              <a:t>物</a:t>
            </a:r>
            <a:r>
              <a:rPr lang="en-US" altLang="zh-CN" sz="2000" dirty="0" smtClean="0"/>
              <a:t>)</a:t>
            </a:r>
            <a:r>
              <a:rPr lang="zh-CN" altLang="en-US" sz="2000" dirty="0" smtClean="0"/>
              <a:t>的故障</a:t>
            </a:r>
            <a:endParaRPr lang="zh-CN" altLang="en-US" sz="2000" dirty="0"/>
          </a:p>
        </p:txBody>
      </p:sp>
      <p:sp>
        <p:nvSpPr>
          <p:cNvPr id="31" name="文本框 30"/>
          <p:cNvSpPr txBox="1"/>
          <p:nvPr/>
        </p:nvSpPr>
        <p:spPr>
          <a:xfrm>
            <a:off x="1576126" y="3685368"/>
            <a:ext cx="1728000" cy="396000"/>
          </a:xfrm>
          <a:prstGeom prst="rect">
            <a:avLst/>
          </a:prstGeom>
          <a:noFill/>
        </p:spPr>
        <p:txBody>
          <a:bodyPr wrap="square" rtlCol="0">
            <a:spAutoFit/>
          </a:bodyPr>
          <a:lstStyle/>
          <a:p>
            <a:r>
              <a:rPr lang="zh-CN" altLang="en-US" sz="2000" b="1" dirty="0" smtClean="0">
                <a:solidFill>
                  <a:srgbClr val="C00000"/>
                </a:solidFill>
              </a:rPr>
              <a:t>环境</a:t>
            </a:r>
            <a:r>
              <a:rPr lang="zh-CN" altLang="en-US" sz="2000" dirty="0" smtClean="0"/>
              <a:t>因素</a:t>
            </a:r>
            <a:endParaRPr lang="zh-CN" altLang="en-US" sz="2000" dirty="0"/>
          </a:p>
        </p:txBody>
      </p:sp>
      <p:sp>
        <p:nvSpPr>
          <p:cNvPr id="32" name="文本框 31"/>
          <p:cNvSpPr txBox="1"/>
          <p:nvPr/>
        </p:nvSpPr>
        <p:spPr>
          <a:xfrm>
            <a:off x="1576126" y="4481042"/>
            <a:ext cx="1728000" cy="396000"/>
          </a:xfrm>
          <a:prstGeom prst="rect">
            <a:avLst/>
          </a:prstGeom>
          <a:noFill/>
        </p:spPr>
        <p:txBody>
          <a:bodyPr wrap="square" rtlCol="0">
            <a:spAutoFit/>
          </a:bodyPr>
          <a:lstStyle/>
          <a:p>
            <a:r>
              <a:rPr lang="zh-CN" altLang="en-US" sz="2000" b="1" dirty="0" smtClean="0">
                <a:solidFill>
                  <a:srgbClr val="C00000"/>
                </a:solidFill>
              </a:rPr>
              <a:t>法</a:t>
            </a:r>
            <a:r>
              <a:rPr lang="en-US" altLang="zh-CN" sz="2000" dirty="0" smtClean="0"/>
              <a:t>(</a:t>
            </a:r>
            <a:r>
              <a:rPr lang="zh-CN" altLang="en-US" sz="2000" dirty="0" smtClean="0"/>
              <a:t>管理</a:t>
            </a:r>
            <a:r>
              <a:rPr lang="en-US" altLang="zh-CN" sz="2000" dirty="0" smtClean="0"/>
              <a:t>)</a:t>
            </a:r>
            <a:r>
              <a:rPr lang="zh-CN" altLang="en-US" sz="2000" dirty="0" smtClean="0"/>
              <a:t>缺陷</a:t>
            </a:r>
            <a:endParaRPr lang="zh-CN" altLang="en-US" sz="2000" dirty="0"/>
          </a:p>
        </p:txBody>
      </p:sp>
      <p:sp>
        <p:nvSpPr>
          <p:cNvPr id="33" name="文本框 32"/>
          <p:cNvSpPr txBox="1"/>
          <p:nvPr/>
        </p:nvSpPr>
        <p:spPr>
          <a:xfrm>
            <a:off x="1576126" y="2104564"/>
            <a:ext cx="1728000" cy="396000"/>
          </a:xfrm>
          <a:prstGeom prst="rect">
            <a:avLst/>
          </a:prstGeom>
          <a:noFill/>
        </p:spPr>
        <p:txBody>
          <a:bodyPr wrap="square" rtlCol="0">
            <a:spAutoFit/>
          </a:bodyPr>
          <a:lstStyle/>
          <a:p>
            <a:r>
              <a:rPr lang="zh-CN" altLang="en-US" sz="2000" b="1" dirty="0" smtClean="0">
                <a:solidFill>
                  <a:srgbClr val="C00000"/>
                </a:solidFill>
              </a:rPr>
              <a:t>人</a:t>
            </a:r>
            <a:r>
              <a:rPr lang="zh-CN" altLang="en-US" sz="2000" dirty="0" smtClean="0"/>
              <a:t>的失误</a:t>
            </a:r>
            <a:endParaRPr lang="zh-CN" altLang="en-US" sz="2000" dirty="0"/>
          </a:p>
        </p:txBody>
      </p:sp>
      <p:grpSp>
        <p:nvGrpSpPr>
          <p:cNvPr id="7" name="组合 6"/>
          <p:cNvGrpSpPr/>
          <p:nvPr/>
        </p:nvGrpSpPr>
        <p:grpSpPr>
          <a:xfrm>
            <a:off x="3416968" y="1951878"/>
            <a:ext cx="5412383" cy="540000"/>
            <a:chOff x="3416968" y="1951878"/>
            <a:chExt cx="5412383" cy="540000"/>
          </a:xfrm>
        </p:grpSpPr>
        <p:sp>
          <p:nvSpPr>
            <p:cNvPr id="34" name="Text Box 44"/>
            <p:cNvSpPr txBox="1">
              <a:spLocks noChangeArrowheads="1"/>
            </p:cNvSpPr>
            <p:nvPr/>
          </p:nvSpPr>
          <p:spPr bwMode="auto">
            <a:xfrm>
              <a:off x="3868669" y="1991046"/>
              <a:ext cx="4960682" cy="46166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200" dirty="0"/>
                <a:t>人的失误可能直接破坏对第一类危险源的控制，</a:t>
              </a:r>
              <a:r>
                <a:rPr lang="zh-CN" altLang="en-US" sz="1200" dirty="0" smtClean="0"/>
                <a:t>人</a:t>
              </a:r>
              <a:r>
                <a:rPr lang="zh-CN" altLang="en-US" sz="1200" dirty="0"/>
                <a:t>的</a:t>
              </a:r>
              <a:r>
                <a:rPr lang="zh-CN" altLang="en-US" sz="1200" dirty="0" smtClean="0"/>
                <a:t>失误</a:t>
              </a:r>
              <a:r>
                <a:rPr lang="zh-CN" altLang="en-US" sz="1200" dirty="0"/>
                <a:t>也可能造成物的故障，进而导致事故发生</a:t>
              </a:r>
            </a:p>
          </p:txBody>
        </p:sp>
        <p:pic>
          <p:nvPicPr>
            <p:cNvPr id="35" name="图片 34"/>
            <p:cNvPicPr>
              <a:picLocks noChangeAspect="1"/>
            </p:cNvPicPr>
            <p:nvPr/>
          </p:nvPicPr>
          <p:blipFill>
            <a:blip r:embed="rId3" cstate="screen">
              <a:biLevel thresh="25000"/>
            </a:blip>
            <a:stretch>
              <a:fillRect/>
            </a:stretch>
          </p:blipFill>
          <p:spPr>
            <a:xfrm>
              <a:off x="3508670" y="2041878"/>
              <a:ext cx="360000" cy="360000"/>
            </a:xfrm>
            <a:prstGeom prst="rect">
              <a:avLst/>
            </a:prstGeom>
            <a:solidFill>
              <a:srgbClr val="183884"/>
            </a:solidFill>
          </p:spPr>
        </p:pic>
        <p:sp>
          <p:nvSpPr>
            <p:cNvPr id="36" name="矩形 35"/>
            <p:cNvSpPr>
              <a:spLocks noChangeArrowheads="1"/>
            </p:cNvSpPr>
            <p:nvPr/>
          </p:nvSpPr>
          <p:spPr bwMode="auto">
            <a:xfrm>
              <a:off x="3416968" y="1951878"/>
              <a:ext cx="5400000" cy="54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grpSp>
        <p:nvGrpSpPr>
          <p:cNvPr id="38" name="组合 37"/>
          <p:cNvGrpSpPr/>
          <p:nvPr/>
        </p:nvGrpSpPr>
        <p:grpSpPr>
          <a:xfrm>
            <a:off x="3416968" y="2708162"/>
            <a:ext cx="5412383" cy="685499"/>
            <a:chOff x="3416968" y="1951878"/>
            <a:chExt cx="5412383" cy="685499"/>
          </a:xfrm>
        </p:grpSpPr>
        <p:sp>
          <p:nvSpPr>
            <p:cNvPr id="39" name="Text Box 44"/>
            <p:cNvSpPr txBox="1">
              <a:spLocks noChangeArrowheads="1"/>
            </p:cNvSpPr>
            <p:nvPr/>
          </p:nvSpPr>
          <p:spPr bwMode="auto">
            <a:xfrm>
              <a:off x="3868669" y="1991046"/>
              <a:ext cx="4960682" cy="646331"/>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200" dirty="0" smtClean="0"/>
                <a:t>指</a:t>
              </a:r>
              <a:r>
                <a:rPr lang="zh-CN" altLang="en-US" sz="1200" dirty="0"/>
                <a:t>由于性能低下而不能实现预定功能的现象。物的不安全状态，就是某种故障状态。物的故障可使约束、限制有害物质或能量的措施失效而发生事故。人的失误会造成物的故障，物的故障也可能诱发人的失误</a:t>
              </a:r>
            </a:p>
          </p:txBody>
        </p:sp>
        <p:pic>
          <p:nvPicPr>
            <p:cNvPr id="40" name="图片 39"/>
            <p:cNvPicPr>
              <a:picLocks noChangeAspect="1"/>
            </p:cNvPicPr>
            <p:nvPr/>
          </p:nvPicPr>
          <p:blipFill>
            <a:blip r:embed="rId3" cstate="screen">
              <a:biLevel thresh="25000"/>
            </a:blip>
            <a:stretch>
              <a:fillRect/>
            </a:stretch>
          </p:blipFill>
          <p:spPr>
            <a:xfrm>
              <a:off x="3508670" y="2114070"/>
              <a:ext cx="360000" cy="360000"/>
            </a:xfrm>
            <a:prstGeom prst="rect">
              <a:avLst/>
            </a:prstGeom>
            <a:solidFill>
              <a:srgbClr val="183884"/>
            </a:solidFill>
          </p:spPr>
        </p:pic>
        <p:sp>
          <p:nvSpPr>
            <p:cNvPr id="41" name="矩形 40"/>
            <p:cNvSpPr>
              <a:spLocks noChangeArrowheads="1"/>
            </p:cNvSpPr>
            <p:nvPr/>
          </p:nvSpPr>
          <p:spPr bwMode="auto">
            <a:xfrm>
              <a:off x="3416968" y="1951878"/>
              <a:ext cx="5400000" cy="684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grpSp>
        <p:nvGrpSpPr>
          <p:cNvPr id="42" name="组合 41"/>
          <p:cNvGrpSpPr/>
          <p:nvPr/>
        </p:nvGrpSpPr>
        <p:grpSpPr>
          <a:xfrm>
            <a:off x="3404585" y="3624842"/>
            <a:ext cx="5412383" cy="540000"/>
            <a:chOff x="3416968" y="1951878"/>
            <a:chExt cx="5412383" cy="540000"/>
          </a:xfrm>
        </p:grpSpPr>
        <p:sp>
          <p:nvSpPr>
            <p:cNvPr id="43" name="Text Box 44"/>
            <p:cNvSpPr txBox="1">
              <a:spLocks noChangeArrowheads="1"/>
            </p:cNvSpPr>
            <p:nvPr/>
          </p:nvSpPr>
          <p:spPr bwMode="auto">
            <a:xfrm>
              <a:off x="3868669" y="1991046"/>
              <a:ext cx="4960682" cy="46166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200" dirty="0"/>
                <a:t>环境因素主要指系统运行的环境因素，如温（湿）度，照明、粉尘、通风、噪声和振动等物理环境，企业和设备等软环境等</a:t>
              </a:r>
            </a:p>
          </p:txBody>
        </p:sp>
        <p:pic>
          <p:nvPicPr>
            <p:cNvPr id="44" name="图片 43"/>
            <p:cNvPicPr>
              <a:picLocks noChangeAspect="1"/>
            </p:cNvPicPr>
            <p:nvPr/>
          </p:nvPicPr>
          <p:blipFill>
            <a:blip r:embed="rId3" cstate="screen">
              <a:biLevel thresh="25000"/>
            </a:blip>
            <a:stretch>
              <a:fillRect/>
            </a:stretch>
          </p:blipFill>
          <p:spPr>
            <a:xfrm>
              <a:off x="3508670" y="2029846"/>
              <a:ext cx="360000" cy="360000"/>
            </a:xfrm>
            <a:prstGeom prst="rect">
              <a:avLst/>
            </a:prstGeom>
            <a:solidFill>
              <a:srgbClr val="183884"/>
            </a:solidFill>
          </p:spPr>
        </p:pic>
        <p:sp>
          <p:nvSpPr>
            <p:cNvPr id="45" name="矩形 44"/>
            <p:cNvSpPr>
              <a:spLocks noChangeArrowheads="1"/>
            </p:cNvSpPr>
            <p:nvPr/>
          </p:nvSpPr>
          <p:spPr bwMode="auto">
            <a:xfrm>
              <a:off x="3416968" y="1951878"/>
              <a:ext cx="5400000" cy="54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grpSp>
        <p:nvGrpSpPr>
          <p:cNvPr id="47" name="组合 46"/>
          <p:cNvGrpSpPr/>
          <p:nvPr/>
        </p:nvGrpSpPr>
        <p:grpSpPr>
          <a:xfrm>
            <a:off x="3404585" y="4418621"/>
            <a:ext cx="5412383" cy="1080000"/>
            <a:chOff x="3416968" y="1951878"/>
            <a:chExt cx="5412383" cy="1080000"/>
          </a:xfrm>
        </p:grpSpPr>
        <p:sp>
          <p:nvSpPr>
            <p:cNvPr id="48" name="Text Box 44"/>
            <p:cNvSpPr txBox="1">
              <a:spLocks noChangeArrowheads="1"/>
            </p:cNvSpPr>
            <p:nvPr/>
          </p:nvSpPr>
          <p:spPr bwMode="auto">
            <a:xfrm>
              <a:off x="3868669" y="1991046"/>
              <a:ext cx="4960682" cy="1015663"/>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200" dirty="0"/>
                <a:t>管理缺陷实际是指在人</a:t>
              </a:r>
              <a:r>
                <a:rPr lang="en-US" altLang="zh-CN" sz="1200" dirty="0"/>
                <a:t>-</a:t>
              </a:r>
              <a:r>
                <a:rPr lang="zh-CN" altLang="en-US" sz="1200" dirty="0"/>
                <a:t>机（物）</a:t>
              </a:r>
              <a:r>
                <a:rPr lang="en-US" altLang="zh-CN" sz="1200" dirty="0"/>
                <a:t>-</a:t>
              </a:r>
              <a:r>
                <a:rPr lang="zh-CN" altLang="en-US" sz="1200" dirty="0"/>
                <a:t>环境的安排上出现失误。在硬件上不能使机和环境保障人的安全；在软件上没有制定人</a:t>
              </a:r>
              <a:r>
                <a:rPr lang="en-US" altLang="zh-CN" sz="1200" dirty="0"/>
                <a:t>-</a:t>
              </a:r>
              <a:r>
                <a:rPr lang="zh-CN" altLang="en-US" sz="1200" dirty="0"/>
                <a:t>机（物）的交互规则或制定的规则被违反而不能实施，不能消除机对人的伤害。管理缺陷属于导致事故发生的间接原因，但管理缺陷这个间接原因又是促成人失误、机（物）故障、环境不良这些导致事故发生直接原因的原因</a:t>
              </a:r>
            </a:p>
          </p:txBody>
        </p:sp>
        <p:pic>
          <p:nvPicPr>
            <p:cNvPr id="49" name="图片 48"/>
            <p:cNvPicPr>
              <a:picLocks noChangeAspect="1"/>
            </p:cNvPicPr>
            <p:nvPr/>
          </p:nvPicPr>
          <p:blipFill>
            <a:blip r:embed="rId3" cstate="screen">
              <a:biLevel thresh="25000"/>
            </a:blip>
            <a:stretch>
              <a:fillRect/>
            </a:stretch>
          </p:blipFill>
          <p:spPr>
            <a:xfrm>
              <a:off x="3508670" y="2294542"/>
              <a:ext cx="360000" cy="360000"/>
            </a:xfrm>
            <a:prstGeom prst="rect">
              <a:avLst/>
            </a:prstGeom>
            <a:solidFill>
              <a:srgbClr val="183884"/>
            </a:solidFill>
          </p:spPr>
        </p:pic>
        <p:sp>
          <p:nvSpPr>
            <p:cNvPr id="50" name="矩形 49"/>
            <p:cNvSpPr>
              <a:spLocks noChangeArrowheads="1"/>
            </p:cNvSpPr>
            <p:nvPr/>
          </p:nvSpPr>
          <p:spPr bwMode="auto">
            <a:xfrm>
              <a:off x="3416968" y="1951878"/>
              <a:ext cx="54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spTree>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539166" y="1298951"/>
            <a:ext cx="3600000" cy="460800"/>
          </a:xfrm>
          <a:prstGeom prst="rect">
            <a:avLst/>
          </a:prstGeom>
          <a:solidFill>
            <a:srgbClr val="183884"/>
          </a:solidFill>
        </p:spPr>
        <p:txBody>
          <a:bodyPr wrap="square" rtlCol="0">
            <a:spAutoFit/>
          </a:bodyPr>
          <a:lstStyle/>
          <a:p>
            <a:r>
              <a:rPr lang="zh-CN" altLang="en-US" sz="2400" dirty="0" smtClean="0">
                <a:solidFill>
                  <a:schemeClr val="bg1"/>
                </a:solidFill>
              </a:rPr>
              <a:t>人的失误（不</a:t>
            </a:r>
            <a:r>
              <a:rPr lang="zh-CN" altLang="en-US" sz="2400" dirty="0">
                <a:solidFill>
                  <a:schemeClr val="bg1"/>
                </a:solidFill>
              </a:rPr>
              <a:t>安全行为）</a:t>
            </a:r>
          </a:p>
        </p:txBody>
      </p:sp>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15</a:t>
            </a:fld>
            <a:endParaRPr lang="zh-CN" altLang="en-US" dirty="0"/>
          </a:p>
        </p:txBody>
      </p:sp>
      <p:grpSp>
        <p:nvGrpSpPr>
          <p:cNvPr id="6" name="组合 5"/>
          <p:cNvGrpSpPr/>
          <p:nvPr/>
        </p:nvGrpSpPr>
        <p:grpSpPr>
          <a:xfrm>
            <a:off x="1263255" y="1748269"/>
            <a:ext cx="360000" cy="3600000"/>
            <a:chOff x="1263255" y="1748269"/>
            <a:chExt cx="360000" cy="3600000"/>
          </a:xfrm>
        </p:grpSpPr>
        <p:cxnSp>
          <p:nvCxnSpPr>
            <p:cNvPr id="160" name="直接连接符 159"/>
            <p:cNvCxnSpPr/>
            <p:nvPr/>
          </p:nvCxnSpPr>
          <p:spPr>
            <a:xfrm flipH="1">
              <a:off x="1263255" y="1748269"/>
              <a:ext cx="0" cy="3600000"/>
            </a:xfrm>
            <a:prstGeom prst="line">
              <a:avLst/>
            </a:prstGeom>
            <a:noFill/>
            <a:ln w="19050">
              <a:solidFill>
                <a:srgbClr val="C00000"/>
              </a:solidFill>
              <a:prstDash val="dash"/>
              <a:round/>
            </a:ln>
          </p:spPr>
        </p:cxnSp>
        <p:cxnSp>
          <p:nvCxnSpPr>
            <p:cNvPr id="161" name="直接连接符 160"/>
            <p:cNvCxnSpPr/>
            <p:nvPr/>
          </p:nvCxnSpPr>
          <p:spPr>
            <a:xfrm>
              <a:off x="1263255" y="2252989"/>
              <a:ext cx="360000" cy="0"/>
            </a:xfrm>
            <a:prstGeom prst="line">
              <a:avLst/>
            </a:prstGeom>
            <a:noFill/>
            <a:ln w="19050">
              <a:solidFill>
                <a:srgbClr val="C00000"/>
              </a:solidFill>
              <a:prstDash val="dash"/>
              <a:round/>
            </a:ln>
          </p:spPr>
        </p:cxnSp>
        <p:cxnSp>
          <p:nvCxnSpPr>
            <p:cNvPr id="162" name="直接连接符 161"/>
            <p:cNvCxnSpPr/>
            <p:nvPr/>
          </p:nvCxnSpPr>
          <p:spPr>
            <a:xfrm>
              <a:off x="1263255" y="3222073"/>
              <a:ext cx="360000" cy="0"/>
            </a:xfrm>
            <a:prstGeom prst="line">
              <a:avLst/>
            </a:prstGeom>
            <a:noFill/>
            <a:ln w="19050">
              <a:solidFill>
                <a:srgbClr val="C00000"/>
              </a:solidFill>
              <a:prstDash val="dash"/>
              <a:round/>
            </a:ln>
          </p:spPr>
        </p:cxnSp>
        <p:cxnSp>
          <p:nvCxnSpPr>
            <p:cNvPr id="163" name="直接连接符 162"/>
            <p:cNvCxnSpPr/>
            <p:nvPr/>
          </p:nvCxnSpPr>
          <p:spPr>
            <a:xfrm>
              <a:off x="1263255" y="3682559"/>
              <a:ext cx="360000" cy="0"/>
            </a:xfrm>
            <a:prstGeom prst="line">
              <a:avLst/>
            </a:prstGeom>
            <a:noFill/>
            <a:ln w="19050">
              <a:solidFill>
                <a:srgbClr val="C00000"/>
              </a:solidFill>
              <a:prstDash val="dash"/>
              <a:round/>
            </a:ln>
          </p:spPr>
        </p:cxnSp>
        <p:cxnSp>
          <p:nvCxnSpPr>
            <p:cNvPr id="164" name="直接连接符 163"/>
            <p:cNvCxnSpPr/>
            <p:nvPr/>
          </p:nvCxnSpPr>
          <p:spPr>
            <a:xfrm>
              <a:off x="1263255" y="2737532"/>
              <a:ext cx="360000" cy="0"/>
            </a:xfrm>
            <a:prstGeom prst="line">
              <a:avLst/>
            </a:prstGeom>
            <a:noFill/>
            <a:ln w="19050">
              <a:solidFill>
                <a:srgbClr val="C00000"/>
              </a:solidFill>
              <a:prstDash val="dash"/>
              <a:round/>
            </a:ln>
          </p:spPr>
        </p:cxnSp>
        <p:cxnSp>
          <p:nvCxnSpPr>
            <p:cNvPr id="54" name="直接连接符 53"/>
            <p:cNvCxnSpPr/>
            <p:nvPr/>
          </p:nvCxnSpPr>
          <p:spPr>
            <a:xfrm>
              <a:off x="1263255" y="4878416"/>
              <a:ext cx="360000" cy="0"/>
            </a:xfrm>
            <a:prstGeom prst="line">
              <a:avLst/>
            </a:prstGeom>
            <a:noFill/>
            <a:ln w="19050">
              <a:solidFill>
                <a:srgbClr val="C00000"/>
              </a:solidFill>
              <a:prstDash val="dash"/>
              <a:round/>
            </a:ln>
          </p:spPr>
        </p:cxnSp>
        <p:cxnSp>
          <p:nvCxnSpPr>
            <p:cNvPr id="55" name="直接连接符 54"/>
            <p:cNvCxnSpPr/>
            <p:nvPr/>
          </p:nvCxnSpPr>
          <p:spPr>
            <a:xfrm>
              <a:off x="1263255" y="5338902"/>
              <a:ext cx="360000" cy="0"/>
            </a:xfrm>
            <a:prstGeom prst="line">
              <a:avLst/>
            </a:prstGeom>
            <a:noFill/>
            <a:ln w="19050">
              <a:solidFill>
                <a:srgbClr val="C00000"/>
              </a:solidFill>
              <a:prstDash val="dash"/>
              <a:round/>
            </a:ln>
          </p:spPr>
        </p:cxnSp>
        <p:cxnSp>
          <p:nvCxnSpPr>
            <p:cNvPr id="56" name="直接连接符 55"/>
            <p:cNvCxnSpPr/>
            <p:nvPr/>
          </p:nvCxnSpPr>
          <p:spPr>
            <a:xfrm>
              <a:off x="1263255" y="4177299"/>
              <a:ext cx="360000" cy="0"/>
            </a:xfrm>
            <a:prstGeom prst="line">
              <a:avLst/>
            </a:prstGeom>
            <a:noFill/>
            <a:ln w="19050">
              <a:solidFill>
                <a:srgbClr val="C00000"/>
              </a:solidFill>
              <a:prstDash val="dash"/>
              <a:round/>
            </a:ln>
          </p:spPr>
        </p:cxnSp>
      </p:grpSp>
      <p:grpSp>
        <p:nvGrpSpPr>
          <p:cNvPr id="57" name="组合 56"/>
          <p:cNvGrpSpPr/>
          <p:nvPr/>
        </p:nvGrpSpPr>
        <p:grpSpPr>
          <a:xfrm>
            <a:off x="4950115" y="1977186"/>
            <a:ext cx="360000" cy="3142184"/>
            <a:chOff x="1263255" y="1964839"/>
            <a:chExt cx="360000" cy="3142184"/>
          </a:xfrm>
        </p:grpSpPr>
        <p:cxnSp>
          <p:nvCxnSpPr>
            <p:cNvPr id="58" name="直接连接符 57"/>
            <p:cNvCxnSpPr/>
            <p:nvPr/>
          </p:nvCxnSpPr>
          <p:spPr>
            <a:xfrm flipH="1">
              <a:off x="1263255" y="1964839"/>
              <a:ext cx="0" cy="3132000"/>
            </a:xfrm>
            <a:prstGeom prst="line">
              <a:avLst/>
            </a:prstGeom>
            <a:noFill/>
            <a:ln w="19050">
              <a:solidFill>
                <a:srgbClr val="C00000"/>
              </a:solidFill>
              <a:prstDash val="dash"/>
              <a:round/>
            </a:ln>
          </p:spPr>
        </p:cxnSp>
        <p:cxnSp>
          <p:nvCxnSpPr>
            <p:cNvPr id="59" name="直接连接符 58"/>
            <p:cNvCxnSpPr/>
            <p:nvPr/>
          </p:nvCxnSpPr>
          <p:spPr>
            <a:xfrm>
              <a:off x="1263255" y="2252989"/>
              <a:ext cx="360000" cy="0"/>
            </a:xfrm>
            <a:prstGeom prst="line">
              <a:avLst/>
            </a:prstGeom>
            <a:noFill/>
            <a:ln w="19050">
              <a:solidFill>
                <a:srgbClr val="C00000"/>
              </a:solidFill>
              <a:prstDash val="dash"/>
              <a:round/>
            </a:ln>
          </p:spPr>
        </p:cxnSp>
        <p:cxnSp>
          <p:nvCxnSpPr>
            <p:cNvPr id="60" name="直接连接符 59"/>
            <p:cNvCxnSpPr/>
            <p:nvPr/>
          </p:nvCxnSpPr>
          <p:spPr>
            <a:xfrm>
              <a:off x="1263255" y="3438644"/>
              <a:ext cx="360000" cy="0"/>
            </a:xfrm>
            <a:prstGeom prst="line">
              <a:avLst/>
            </a:prstGeom>
            <a:noFill/>
            <a:ln w="19050">
              <a:solidFill>
                <a:srgbClr val="C00000"/>
              </a:solidFill>
              <a:prstDash val="dash"/>
              <a:round/>
            </a:ln>
          </p:spPr>
        </p:cxnSp>
        <p:cxnSp>
          <p:nvCxnSpPr>
            <p:cNvPr id="61" name="直接连接符 60"/>
            <p:cNvCxnSpPr/>
            <p:nvPr/>
          </p:nvCxnSpPr>
          <p:spPr>
            <a:xfrm>
              <a:off x="1263255" y="3911164"/>
              <a:ext cx="360000" cy="0"/>
            </a:xfrm>
            <a:prstGeom prst="line">
              <a:avLst/>
            </a:prstGeom>
            <a:noFill/>
            <a:ln w="19050">
              <a:solidFill>
                <a:srgbClr val="C00000"/>
              </a:solidFill>
              <a:prstDash val="dash"/>
              <a:round/>
            </a:ln>
          </p:spPr>
        </p:cxnSp>
        <p:cxnSp>
          <p:nvCxnSpPr>
            <p:cNvPr id="62" name="直接连接符 61"/>
            <p:cNvCxnSpPr/>
            <p:nvPr/>
          </p:nvCxnSpPr>
          <p:spPr>
            <a:xfrm>
              <a:off x="1263255" y="2713468"/>
              <a:ext cx="360000" cy="0"/>
            </a:xfrm>
            <a:prstGeom prst="line">
              <a:avLst/>
            </a:prstGeom>
            <a:noFill/>
            <a:ln w="19050">
              <a:solidFill>
                <a:srgbClr val="C00000"/>
              </a:solidFill>
              <a:prstDash val="dash"/>
              <a:round/>
            </a:ln>
          </p:spPr>
        </p:cxnSp>
        <p:cxnSp>
          <p:nvCxnSpPr>
            <p:cNvPr id="63" name="直接连接符 62"/>
            <p:cNvCxnSpPr/>
            <p:nvPr/>
          </p:nvCxnSpPr>
          <p:spPr>
            <a:xfrm>
              <a:off x="1263255" y="5107023"/>
              <a:ext cx="360000" cy="0"/>
            </a:xfrm>
            <a:prstGeom prst="line">
              <a:avLst/>
            </a:prstGeom>
            <a:noFill/>
            <a:ln w="19050">
              <a:solidFill>
                <a:srgbClr val="C00000"/>
              </a:solidFill>
              <a:prstDash val="dash"/>
              <a:round/>
            </a:ln>
          </p:spPr>
        </p:cxnSp>
        <p:cxnSp>
          <p:nvCxnSpPr>
            <p:cNvPr id="65" name="直接连接符 64"/>
            <p:cNvCxnSpPr/>
            <p:nvPr/>
          </p:nvCxnSpPr>
          <p:spPr>
            <a:xfrm>
              <a:off x="1263255" y="4634501"/>
              <a:ext cx="360000" cy="0"/>
            </a:xfrm>
            <a:prstGeom prst="line">
              <a:avLst/>
            </a:prstGeom>
            <a:noFill/>
            <a:ln w="19050">
              <a:solidFill>
                <a:srgbClr val="C00000"/>
              </a:solidFill>
              <a:prstDash val="dash"/>
              <a:round/>
            </a:ln>
          </p:spPr>
        </p:cxnSp>
      </p:grpSp>
      <p:cxnSp>
        <p:nvCxnSpPr>
          <p:cNvPr id="66" name="直接连接符 65"/>
          <p:cNvCxnSpPr/>
          <p:nvPr/>
        </p:nvCxnSpPr>
        <p:spPr>
          <a:xfrm>
            <a:off x="1263907" y="1977186"/>
            <a:ext cx="3672000" cy="0"/>
          </a:xfrm>
          <a:prstGeom prst="line">
            <a:avLst/>
          </a:prstGeom>
          <a:noFill/>
          <a:ln w="19050">
            <a:solidFill>
              <a:srgbClr val="C00000"/>
            </a:solidFill>
            <a:prstDash val="dash"/>
            <a:round/>
          </a:ln>
        </p:spPr>
      </p:cxnSp>
      <p:sp>
        <p:nvSpPr>
          <p:cNvPr id="8" name="矩形 7"/>
          <p:cNvSpPr/>
          <p:nvPr/>
        </p:nvSpPr>
        <p:spPr>
          <a:xfrm>
            <a:off x="3844759" y="5821227"/>
            <a:ext cx="5040000" cy="338554"/>
          </a:xfrm>
          <a:prstGeom prst="rect">
            <a:avLst/>
          </a:prstGeom>
        </p:spPr>
        <p:txBody>
          <a:bodyPr wrap="none">
            <a:spAutoFit/>
          </a:bodyPr>
          <a:lstStyle/>
          <a:p>
            <a:r>
              <a:rPr lang="zh-CN" altLang="en-US" sz="1600" dirty="0" smtClean="0"/>
              <a:t>（</a:t>
            </a:r>
            <a:r>
              <a:rPr lang="en-US" altLang="zh-CN" sz="1600" i="1" dirty="0" smtClean="0"/>
              <a:t>GB 6441-86</a:t>
            </a:r>
            <a:r>
              <a:rPr lang="en-US" altLang="zh-CN" sz="1600" i="1" dirty="0"/>
              <a:t>《</a:t>
            </a:r>
            <a:r>
              <a:rPr lang="zh-CN" altLang="en-US" sz="1600" i="1" dirty="0"/>
              <a:t>企业职工伤亡事故分类标准</a:t>
            </a:r>
            <a:r>
              <a:rPr lang="en-US" altLang="zh-CN" sz="1600" i="1" dirty="0" smtClean="0"/>
              <a:t>》 </a:t>
            </a:r>
            <a:r>
              <a:rPr lang="zh-CN" altLang="en-US" sz="1600" i="1" dirty="0" smtClean="0"/>
              <a:t>表 </a:t>
            </a:r>
            <a:r>
              <a:rPr lang="en-US" altLang="zh-CN" sz="1600" i="1" dirty="0" smtClean="0"/>
              <a:t>A.7</a:t>
            </a:r>
            <a:r>
              <a:rPr lang="zh-CN" altLang="en-US" sz="1600" dirty="0" smtClean="0"/>
              <a:t>）</a:t>
            </a:r>
            <a:endParaRPr lang="zh-CN" altLang="en-US" sz="1600" dirty="0"/>
          </a:p>
        </p:txBody>
      </p:sp>
      <p:sp>
        <p:nvSpPr>
          <p:cNvPr id="67" name="文本框 66"/>
          <p:cNvSpPr txBox="1"/>
          <p:nvPr/>
        </p:nvSpPr>
        <p:spPr>
          <a:xfrm>
            <a:off x="1587159" y="2112137"/>
            <a:ext cx="3348000" cy="3447098"/>
          </a:xfrm>
          <a:prstGeom prst="rect">
            <a:avLst/>
          </a:prstGeom>
          <a:noFill/>
        </p:spPr>
        <p:txBody>
          <a:bodyPr wrap="square" rtlCol="0">
            <a:spAutoFit/>
          </a:bodyPr>
          <a:lstStyle/>
          <a:p>
            <a:pPr>
              <a:spcBef>
                <a:spcPts val="600"/>
              </a:spcBef>
              <a:spcAft>
                <a:spcPts val="1200"/>
              </a:spcAft>
            </a:pPr>
            <a:r>
              <a:rPr lang="en-US" altLang="zh-CN" sz="1600" dirty="0" smtClean="0">
                <a:latin typeface="+mn-ea"/>
              </a:rPr>
              <a:t>01 </a:t>
            </a:r>
            <a:r>
              <a:rPr lang="zh-CN" altLang="en-US" sz="1600" dirty="0" smtClean="0">
                <a:latin typeface="+mn-ea"/>
              </a:rPr>
              <a:t>操作</a:t>
            </a:r>
            <a:r>
              <a:rPr lang="zh-CN" altLang="en-US" sz="1600" dirty="0">
                <a:latin typeface="+mn-ea"/>
              </a:rPr>
              <a:t>错误、忽视安全、忽视</a:t>
            </a:r>
            <a:r>
              <a:rPr lang="zh-CN" altLang="en-US" sz="1600" dirty="0" smtClean="0">
                <a:latin typeface="+mn-ea"/>
              </a:rPr>
              <a:t>警告</a:t>
            </a:r>
            <a:endParaRPr lang="en-US" altLang="zh-CN" sz="1600" dirty="0" smtClean="0">
              <a:latin typeface="+mn-ea"/>
            </a:endParaRPr>
          </a:p>
          <a:p>
            <a:pPr>
              <a:spcBef>
                <a:spcPts val="600"/>
              </a:spcBef>
              <a:spcAft>
                <a:spcPts val="1200"/>
              </a:spcAft>
            </a:pPr>
            <a:r>
              <a:rPr lang="en-US" altLang="zh-CN" sz="1600" dirty="0" smtClean="0">
                <a:latin typeface="+mn-ea"/>
              </a:rPr>
              <a:t>02 </a:t>
            </a:r>
            <a:r>
              <a:rPr lang="zh-CN" altLang="en-US" sz="1600" dirty="0" smtClean="0">
                <a:latin typeface="+mn-ea"/>
              </a:rPr>
              <a:t>造成</a:t>
            </a:r>
            <a:r>
              <a:rPr lang="zh-CN" altLang="en-US" sz="1600" dirty="0">
                <a:latin typeface="+mn-ea"/>
              </a:rPr>
              <a:t>安全装置失效</a:t>
            </a:r>
          </a:p>
          <a:p>
            <a:pPr>
              <a:spcBef>
                <a:spcPts val="600"/>
              </a:spcBef>
              <a:spcAft>
                <a:spcPts val="1200"/>
              </a:spcAft>
            </a:pPr>
            <a:r>
              <a:rPr lang="en-US" altLang="zh-CN" sz="1600" dirty="0" smtClean="0">
                <a:latin typeface="+mn-ea"/>
              </a:rPr>
              <a:t>03 </a:t>
            </a:r>
            <a:r>
              <a:rPr lang="zh-CN" altLang="en-US" sz="1600" dirty="0">
                <a:latin typeface="+mn-ea"/>
              </a:rPr>
              <a:t>使用不安全</a:t>
            </a:r>
            <a:r>
              <a:rPr lang="zh-CN" altLang="en-US" sz="1600" dirty="0" smtClean="0">
                <a:latin typeface="+mn-ea"/>
              </a:rPr>
              <a:t>设备</a:t>
            </a:r>
            <a:endParaRPr lang="en-US" altLang="zh-CN" sz="1600" dirty="0" smtClean="0">
              <a:latin typeface="+mn-ea"/>
            </a:endParaRPr>
          </a:p>
          <a:p>
            <a:pPr>
              <a:spcBef>
                <a:spcPts val="600"/>
              </a:spcBef>
              <a:spcAft>
                <a:spcPts val="1200"/>
              </a:spcAft>
            </a:pPr>
            <a:r>
              <a:rPr lang="en-US" altLang="zh-CN" sz="1600" dirty="0" smtClean="0">
                <a:latin typeface="+mn-ea"/>
              </a:rPr>
              <a:t>04 </a:t>
            </a:r>
            <a:r>
              <a:rPr lang="zh-CN" altLang="en-US" sz="1600" dirty="0" smtClean="0">
                <a:latin typeface="+mn-ea"/>
              </a:rPr>
              <a:t>手</a:t>
            </a:r>
            <a:r>
              <a:rPr lang="zh-CN" altLang="en-US" sz="1600" dirty="0">
                <a:latin typeface="+mn-ea"/>
              </a:rPr>
              <a:t>代替工具操作</a:t>
            </a:r>
          </a:p>
          <a:p>
            <a:pPr>
              <a:spcBef>
                <a:spcPts val="600"/>
              </a:spcBef>
              <a:spcAft>
                <a:spcPts val="1200"/>
              </a:spcAft>
            </a:pPr>
            <a:r>
              <a:rPr lang="en-US" altLang="zh-CN" sz="1600" dirty="0" smtClean="0">
                <a:latin typeface="+mn-ea"/>
              </a:rPr>
              <a:t>05 </a:t>
            </a:r>
            <a:r>
              <a:rPr lang="zh-CN" altLang="en-US" sz="1600" dirty="0" smtClean="0">
                <a:latin typeface="+mn-ea"/>
              </a:rPr>
              <a:t>物体</a:t>
            </a:r>
            <a:r>
              <a:rPr lang="zh-CN" altLang="en-US" sz="1600" dirty="0">
                <a:latin typeface="+mn-ea"/>
              </a:rPr>
              <a:t>（成品、材料、工具等）存放</a:t>
            </a:r>
            <a:r>
              <a:rPr lang="zh-CN" altLang="en-US" sz="1600" dirty="0" smtClean="0">
                <a:latin typeface="+mn-ea"/>
              </a:rPr>
              <a:t>不当</a:t>
            </a:r>
            <a:endParaRPr lang="en-US" altLang="zh-CN" sz="1600" dirty="0" smtClean="0">
              <a:latin typeface="+mn-ea"/>
            </a:endParaRPr>
          </a:p>
          <a:p>
            <a:pPr>
              <a:spcBef>
                <a:spcPts val="600"/>
              </a:spcBef>
              <a:spcAft>
                <a:spcPts val="1200"/>
              </a:spcAft>
            </a:pPr>
            <a:r>
              <a:rPr lang="en-US" altLang="zh-CN" sz="1600" dirty="0" smtClean="0">
                <a:latin typeface="+mn-ea"/>
              </a:rPr>
              <a:t>06 </a:t>
            </a:r>
            <a:r>
              <a:rPr lang="zh-CN" altLang="en-US" sz="1600" dirty="0" smtClean="0">
                <a:latin typeface="+mn-ea"/>
              </a:rPr>
              <a:t>冒险</a:t>
            </a:r>
            <a:r>
              <a:rPr lang="zh-CN" altLang="en-US" sz="1600" dirty="0">
                <a:latin typeface="+mn-ea"/>
              </a:rPr>
              <a:t>进入危险场所</a:t>
            </a:r>
          </a:p>
          <a:p>
            <a:pPr>
              <a:spcBef>
                <a:spcPts val="600"/>
              </a:spcBef>
              <a:spcAft>
                <a:spcPts val="1200"/>
              </a:spcAft>
            </a:pPr>
            <a:r>
              <a:rPr lang="en-US" altLang="zh-CN" sz="1600" dirty="0" smtClean="0">
                <a:latin typeface="+mn-ea"/>
              </a:rPr>
              <a:t>07 </a:t>
            </a:r>
            <a:r>
              <a:rPr lang="zh-CN" altLang="en-US" sz="1600" dirty="0" smtClean="0">
                <a:latin typeface="+mn-ea"/>
              </a:rPr>
              <a:t>攀</a:t>
            </a:r>
            <a:r>
              <a:rPr lang="zh-CN" altLang="en-US" sz="1600" dirty="0">
                <a:latin typeface="+mn-ea"/>
              </a:rPr>
              <a:t>、坐不安全位置 </a:t>
            </a:r>
          </a:p>
        </p:txBody>
      </p:sp>
      <p:sp>
        <p:nvSpPr>
          <p:cNvPr id="68" name="文本框 67"/>
          <p:cNvSpPr txBox="1"/>
          <p:nvPr/>
        </p:nvSpPr>
        <p:spPr>
          <a:xfrm>
            <a:off x="5274019" y="2112137"/>
            <a:ext cx="3348000" cy="3600000"/>
          </a:xfrm>
          <a:prstGeom prst="rect">
            <a:avLst/>
          </a:prstGeom>
          <a:noFill/>
        </p:spPr>
        <p:txBody>
          <a:bodyPr wrap="square" rtlCol="0">
            <a:spAutoFit/>
          </a:bodyPr>
          <a:lstStyle/>
          <a:p>
            <a:pPr>
              <a:spcBef>
                <a:spcPts val="600"/>
              </a:spcBef>
              <a:spcAft>
                <a:spcPts val="1200"/>
              </a:spcAft>
            </a:pPr>
            <a:r>
              <a:rPr lang="en-US" altLang="zh-CN" sz="1600" dirty="0" smtClean="0">
                <a:latin typeface="+mn-ea"/>
              </a:rPr>
              <a:t>08 </a:t>
            </a:r>
            <a:r>
              <a:rPr lang="zh-CN" altLang="en-US" sz="1600" dirty="0" smtClean="0">
                <a:latin typeface="+mn-ea"/>
              </a:rPr>
              <a:t>在</a:t>
            </a:r>
            <a:r>
              <a:rPr lang="zh-CN" altLang="en-US" sz="1600" dirty="0">
                <a:latin typeface="+mn-ea"/>
              </a:rPr>
              <a:t>起吊物下作业、停留</a:t>
            </a:r>
          </a:p>
          <a:p>
            <a:pPr>
              <a:spcBef>
                <a:spcPts val="600"/>
              </a:spcBef>
              <a:spcAft>
                <a:spcPts val="1200"/>
              </a:spcAft>
            </a:pPr>
            <a:r>
              <a:rPr lang="en-US" altLang="zh-CN" sz="1600" dirty="0" smtClean="0">
                <a:latin typeface="+mn-ea"/>
              </a:rPr>
              <a:t>09 </a:t>
            </a:r>
            <a:r>
              <a:rPr lang="zh-CN" altLang="en-US" sz="1600" dirty="0" smtClean="0">
                <a:latin typeface="+mn-ea"/>
              </a:rPr>
              <a:t>机器</a:t>
            </a:r>
            <a:r>
              <a:rPr lang="zh-CN" altLang="en-US" sz="1600" dirty="0">
                <a:latin typeface="+mn-ea"/>
              </a:rPr>
              <a:t>运转时加油、修理、检查、调整、焊接、清扫等</a:t>
            </a:r>
            <a:r>
              <a:rPr lang="zh-CN" altLang="en-US" sz="1600" dirty="0" smtClean="0">
                <a:latin typeface="+mn-ea"/>
              </a:rPr>
              <a:t>工作</a:t>
            </a:r>
            <a:endParaRPr lang="en-US" altLang="zh-CN" sz="1600" dirty="0" smtClean="0">
              <a:latin typeface="+mn-ea"/>
            </a:endParaRPr>
          </a:p>
          <a:p>
            <a:pPr>
              <a:spcBef>
                <a:spcPts val="600"/>
              </a:spcBef>
              <a:spcAft>
                <a:spcPts val="1200"/>
              </a:spcAft>
            </a:pPr>
            <a:r>
              <a:rPr lang="en-US" altLang="zh-CN" sz="1600" dirty="0" smtClean="0">
                <a:latin typeface="+mn-ea"/>
              </a:rPr>
              <a:t>10 </a:t>
            </a:r>
            <a:r>
              <a:rPr lang="zh-CN" altLang="en-US" sz="1600" dirty="0" smtClean="0">
                <a:latin typeface="+mn-ea"/>
              </a:rPr>
              <a:t>有</a:t>
            </a:r>
            <a:r>
              <a:rPr lang="zh-CN" altLang="en-US" sz="1600" dirty="0">
                <a:latin typeface="+mn-ea"/>
              </a:rPr>
              <a:t>分散注意力行为                               </a:t>
            </a:r>
          </a:p>
          <a:p>
            <a:pPr>
              <a:spcBef>
                <a:spcPts val="600"/>
              </a:spcBef>
              <a:spcAft>
                <a:spcPts val="1200"/>
              </a:spcAft>
            </a:pPr>
            <a:r>
              <a:rPr lang="en-US" altLang="zh-CN" sz="1600" dirty="0" smtClean="0">
                <a:latin typeface="+mn-ea"/>
              </a:rPr>
              <a:t>11 </a:t>
            </a:r>
            <a:r>
              <a:rPr lang="zh-CN" altLang="en-US" sz="1600" dirty="0" smtClean="0">
                <a:latin typeface="+mn-ea"/>
              </a:rPr>
              <a:t>在</a:t>
            </a:r>
            <a:r>
              <a:rPr lang="zh-CN" altLang="en-US" sz="1600" dirty="0">
                <a:latin typeface="+mn-ea"/>
              </a:rPr>
              <a:t>必须使用个人防护用品用具的作业或场合中，忽视其</a:t>
            </a:r>
            <a:r>
              <a:rPr lang="zh-CN" altLang="en-US" sz="1600" dirty="0" smtClean="0">
                <a:latin typeface="+mn-ea"/>
              </a:rPr>
              <a:t>使用</a:t>
            </a:r>
            <a:endParaRPr lang="en-US" altLang="zh-CN" sz="1600" dirty="0" smtClean="0">
              <a:latin typeface="+mn-ea"/>
            </a:endParaRPr>
          </a:p>
          <a:p>
            <a:pPr>
              <a:spcBef>
                <a:spcPts val="600"/>
              </a:spcBef>
              <a:spcAft>
                <a:spcPts val="1200"/>
              </a:spcAft>
            </a:pPr>
            <a:r>
              <a:rPr lang="en-US" altLang="zh-CN" sz="1600" dirty="0" smtClean="0">
                <a:latin typeface="+mn-ea"/>
              </a:rPr>
              <a:t>12 </a:t>
            </a:r>
            <a:r>
              <a:rPr lang="zh-CN" altLang="en-US" sz="1600" dirty="0" smtClean="0">
                <a:latin typeface="+mn-ea"/>
              </a:rPr>
              <a:t>不</a:t>
            </a:r>
            <a:r>
              <a:rPr lang="zh-CN" altLang="en-US" sz="1600" dirty="0">
                <a:latin typeface="+mn-ea"/>
              </a:rPr>
              <a:t>安全装束               </a:t>
            </a:r>
          </a:p>
          <a:p>
            <a:pPr>
              <a:spcBef>
                <a:spcPts val="600"/>
              </a:spcBef>
              <a:spcAft>
                <a:spcPts val="1200"/>
              </a:spcAft>
            </a:pPr>
            <a:r>
              <a:rPr lang="en-US" altLang="zh-CN" sz="1600" dirty="0" smtClean="0">
                <a:latin typeface="+mn-ea"/>
              </a:rPr>
              <a:t>13 </a:t>
            </a:r>
            <a:r>
              <a:rPr lang="zh-CN" altLang="en-US" sz="1600" dirty="0" smtClean="0">
                <a:latin typeface="+mn-ea"/>
              </a:rPr>
              <a:t>对</a:t>
            </a:r>
            <a:r>
              <a:rPr lang="zh-CN" altLang="en-US" sz="1600" dirty="0">
                <a:latin typeface="+mn-ea"/>
              </a:rPr>
              <a:t>易燃易爆等危险物品处理错误 </a:t>
            </a:r>
          </a:p>
        </p:txBody>
      </p:sp>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539166" y="1298951"/>
            <a:ext cx="3600000" cy="460800"/>
          </a:xfrm>
          <a:prstGeom prst="rect">
            <a:avLst/>
          </a:prstGeom>
          <a:solidFill>
            <a:srgbClr val="183884"/>
          </a:solidFill>
        </p:spPr>
        <p:txBody>
          <a:bodyPr wrap="square" rtlCol="0">
            <a:spAutoFit/>
          </a:bodyPr>
          <a:lstStyle/>
          <a:p>
            <a:r>
              <a:rPr lang="zh-CN" altLang="en-US" sz="2400" dirty="0" smtClean="0">
                <a:solidFill>
                  <a:schemeClr val="bg1"/>
                </a:solidFill>
              </a:rPr>
              <a:t>物的故障（不安全状态）</a:t>
            </a:r>
            <a:endParaRPr lang="zh-CN" altLang="en-US" sz="2400" dirty="0">
              <a:solidFill>
                <a:schemeClr val="bg1"/>
              </a:solidFill>
            </a:endParaRPr>
          </a:p>
        </p:txBody>
      </p:sp>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16</a:t>
            </a:fld>
            <a:endParaRPr lang="zh-CN" altLang="en-US" dirty="0"/>
          </a:p>
        </p:txBody>
      </p:sp>
      <p:sp>
        <p:nvSpPr>
          <p:cNvPr id="52" name="文本框 51"/>
          <p:cNvSpPr txBox="1"/>
          <p:nvPr/>
        </p:nvSpPr>
        <p:spPr>
          <a:xfrm>
            <a:off x="1587159" y="2112137"/>
            <a:ext cx="6120000" cy="2015936"/>
          </a:xfrm>
          <a:prstGeom prst="rect">
            <a:avLst/>
          </a:prstGeom>
          <a:noFill/>
        </p:spPr>
        <p:txBody>
          <a:bodyPr wrap="square" rtlCol="0">
            <a:spAutoFit/>
          </a:bodyPr>
          <a:lstStyle/>
          <a:p>
            <a:pPr>
              <a:spcBef>
                <a:spcPts val="600"/>
              </a:spcBef>
              <a:spcAft>
                <a:spcPts val="1200"/>
              </a:spcAft>
            </a:pPr>
            <a:r>
              <a:rPr lang="en-US" altLang="zh-CN" sz="1600" dirty="0" smtClean="0">
                <a:latin typeface="+mn-ea"/>
              </a:rPr>
              <a:t>01 </a:t>
            </a:r>
            <a:r>
              <a:rPr lang="zh-CN" altLang="en-US" sz="1600" dirty="0" smtClean="0">
                <a:latin typeface="+mn-ea"/>
              </a:rPr>
              <a:t>防护</a:t>
            </a:r>
            <a:r>
              <a:rPr lang="zh-CN" altLang="en-US" sz="1600" dirty="0">
                <a:latin typeface="+mn-ea"/>
              </a:rPr>
              <a:t>、保险、信号等装置缺乏或有</a:t>
            </a:r>
            <a:r>
              <a:rPr lang="zh-CN" altLang="en-US" sz="1600" dirty="0" smtClean="0">
                <a:latin typeface="+mn-ea"/>
              </a:rPr>
              <a:t>缺陷</a:t>
            </a:r>
            <a:endParaRPr lang="en-US" altLang="zh-CN" sz="1600" dirty="0" smtClean="0">
              <a:latin typeface="+mn-ea"/>
            </a:endParaRPr>
          </a:p>
          <a:p>
            <a:pPr>
              <a:spcBef>
                <a:spcPts val="600"/>
              </a:spcBef>
              <a:spcAft>
                <a:spcPts val="1200"/>
              </a:spcAft>
            </a:pPr>
            <a:r>
              <a:rPr lang="en-US" altLang="zh-CN" sz="1600" dirty="0" smtClean="0">
                <a:latin typeface="+mn-ea"/>
              </a:rPr>
              <a:t>02 </a:t>
            </a:r>
            <a:r>
              <a:rPr lang="zh-CN" altLang="en-US" sz="1600" dirty="0" smtClean="0">
                <a:latin typeface="+mn-ea"/>
              </a:rPr>
              <a:t>设备</a:t>
            </a:r>
            <a:r>
              <a:rPr lang="zh-CN" altLang="en-US" sz="1600" dirty="0">
                <a:latin typeface="+mn-ea"/>
              </a:rPr>
              <a:t>、设施、工具、附件有</a:t>
            </a:r>
            <a:r>
              <a:rPr lang="zh-CN" altLang="en-US" sz="1600" dirty="0" smtClean="0">
                <a:latin typeface="+mn-ea"/>
              </a:rPr>
              <a:t>缺陷</a:t>
            </a:r>
            <a:endParaRPr lang="zh-CN" altLang="en-US" sz="1600" dirty="0">
              <a:latin typeface="+mn-ea"/>
            </a:endParaRPr>
          </a:p>
          <a:p>
            <a:pPr>
              <a:spcBef>
                <a:spcPts val="600"/>
              </a:spcBef>
              <a:spcAft>
                <a:spcPts val="1200"/>
              </a:spcAft>
            </a:pPr>
            <a:r>
              <a:rPr lang="en-US" altLang="zh-CN" sz="1600" dirty="0" smtClean="0">
                <a:latin typeface="+mn-ea"/>
              </a:rPr>
              <a:t>03 </a:t>
            </a:r>
            <a:r>
              <a:rPr lang="zh-CN" altLang="en-US" sz="1600" dirty="0" smtClean="0">
                <a:latin typeface="+mn-ea"/>
              </a:rPr>
              <a:t>个人</a:t>
            </a:r>
            <a:r>
              <a:rPr lang="zh-CN" altLang="en-US" sz="1600" dirty="0">
                <a:latin typeface="+mn-ea"/>
              </a:rPr>
              <a:t>防护用品用具</a:t>
            </a:r>
            <a:r>
              <a:rPr lang="en-US" altLang="zh-CN" sz="1600" dirty="0">
                <a:latin typeface="+mn-ea"/>
              </a:rPr>
              <a:t>——</a:t>
            </a:r>
            <a:r>
              <a:rPr lang="zh-CN" altLang="en-US" sz="1600" dirty="0">
                <a:latin typeface="+mn-ea"/>
              </a:rPr>
              <a:t>防护服、手 套、护目镜及面罩、呼吸器官护具、听力护具、安全带、安全帽、安全鞋等缺少或有</a:t>
            </a:r>
            <a:r>
              <a:rPr lang="zh-CN" altLang="en-US" sz="1600" dirty="0" smtClean="0">
                <a:latin typeface="+mn-ea"/>
              </a:rPr>
              <a:t>缺陷</a:t>
            </a:r>
            <a:endParaRPr lang="zh-CN" altLang="en-US" sz="1600" dirty="0">
              <a:latin typeface="+mn-ea"/>
            </a:endParaRPr>
          </a:p>
          <a:p>
            <a:pPr>
              <a:spcBef>
                <a:spcPts val="600"/>
              </a:spcBef>
              <a:spcAft>
                <a:spcPts val="1200"/>
              </a:spcAft>
            </a:pPr>
            <a:r>
              <a:rPr lang="en-US" altLang="zh-CN" sz="1600" dirty="0" smtClean="0">
                <a:latin typeface="+mn-ea"/>
              </a:rPr>
              <a:t>04 </a:t>
            </a:r>
            <a:r>
              <a:rPr lang="zh-CN" altLang="en-US" sz="1600" dirty="0" smtClean="0">
                <a:latin typeface="+mn-ea"/>
              </a:rPr>
              <a:t>生产</a:t>
            </a:r>
            <a:r>
              <a:rPr lang="zh-CN" altLang="en-US" sz="1600" dirty="0">
                <a:latin typeface="+mn-ea"/>
              </a:rPr>
              <a:t>（施工）场地环境不良</a:t>
            </a:r>
          </a:p>
        </p:txBody>
      </p:sp>
      <p:grpSp>
        <p:nvGrpSpPr>
          <p:cNvPr id="6" name="组合 5"/>
          <p:cNvGrpSpPr/>
          <p:nvPr/>
        </p:nvGrpSpPr>
        <p:grpSpPr>
          <a:xfrm>
            <a:off x="1263255" y="1748269"/>
            <a:ext cx="360000" cy="2162898"/>
            <a:chOff x="1263255" y="1748269"/>
            <a:chExt cx="360000" cy="2162898"/>
          </a:xfrm>
        </p:grpSpPr>
        <p:cxnSp>
          <p:nvCxnSpPr>
            <p:cNvPr id="160" name="直接连接符 159"/>
            <p:cNvCxnSpPr/>
            <p:nvPr/>
          </p:nvCxnSpPr>
          <p:spPr>
            <a:xfrm flipH="1">
              <a:off x="1263255" y="1748269"/>
              <a:ext cx="0" cy="2160000"/>
            </a:xfrm>
            <a:prstGeom prst="line">
              <a:avLst/>
            </a:prstGeom>
            <a:noFill/>
            <a:ln w="19050">
              <a:solidFill>
                <a:srgbClr val="C00000"/>
              </a:solidFill>
              <a:prstDash val="dash"/>
              <a:round/>
            </a:ln>
          </p:spPr>
        </p:cxnSp>
        <p:cxnSp>
          <p:nvCxnSpPr>
            <p:cNvPr id="161" name="直接连接符 160"/>
            <p:cNvCxnSpPr/>
            <p:nvPr/>
          </p:nvCxnSpPr>
          <p:spPr>
            <a:xfrm>
              <a:off x="1263255" y="2252989"/>
              <a:ext cx="360000" cy="0"/>
            </a:xfrm>
            <a:prstGeom prst="line">
              <a:avLst/>
            </a:prstGeom>
            <a:noFill/>
            <a:ln w="19050">
              <a:solidFill>
                <a:srgbClr val="C00000"/>
              </a:solidFill>
              <a:prstDash val="dash"/>
              <a:round/>
            </a:ln>
          </p:spPr>
        </p:cxnSp>
        <p:cxnSp>
          <p:nvCxnSpPr>
            <p:cNvPr id="162" name="直接连接符 161"/>
            <p:cNvCxnSpPr/>
            <p:nvPr/>
          </p:nvCxnSpPr>
          <p:spPr>
            <a:xfrm>
              <a:off x="1263255" y="3222073"/>
              <a:ext cx="360000" cy="0"/>
            </a:xfrm>
            <a:prstGeom prst="line">
              <a:avLst/>
            </a:prstGeom>
            <a:noFill/>
            <a:ln w="19050">
              <a:solidFill>
                <a:srgbClr val="C00000"/>
              </a:solidFill>
              <a:prstDash val="dash"/>
              <a:round/>
            </a:ln>
          </p:spPr>
        </p:cxnSp>
        <p:cxnSp>
          <p:nvCxnSpPr>
            <p:cNvPr id="163" name="直接连接符 162"/>
            <p:cNvCxnSpPr/>
            <p:nvPr/>
          </p:nvCxnSpPr>
          <p:spPr>
            <a:xfrm>
              <a:off x="1263255" y="3911167"/>
              <a:ext cx="360000" cy="0"/>
            </a:xfrm>
            <a:prstGeom prst="line">
              <a:avLst/>
            </a:prstGeom>
            <a:noFill/>
            <a:ln w="19050">
              <a:solidFill>
                <a:srgbClr val="C00000"/>
              </a:solidFill>
              <a:prstDash val="dash"/>
              <a:round/>
            </a:ln>
          </p:spPr>
        </p:cxnSp>
        <p:cxnSp>
          <p:nvCxnSpPr>
            <p:cNvPr id="164" name="直接连接符 163"/>
            <p:cNvCxnSpPr/>
            <p:nvPr/>
          </p:nvCxnSpPr>
          <p:spPr>
            <a:xfrm>
              <a:off x="1263255" y="2737532"/>
              <a:ext cx="360000" cy="0"/>
            </a:xfrm>
            <a:prstGeom prst="line">
              <a:avLst/>
            </a:prstGeom>
            <a:noFill/>
            <a:ln w="19050">
              <a:solidFill>
                <a:srgbClr val="C00000"/>
              </a:solidFill>
              <a:prstDash val="dash"/>
              <a:round/>
            </a:ln>
          </p:spPr>
        </p:cxnSp>
      </p:grpSp>
      <p:sp>
        <p:nvSpPr>
          <p:cNvPr id="8" name="矩形 7"/>
          <p:cNvSpPr/>
          <p:nvPr/>
        </p:nvSpPr>
        <p:spPr>
          <a:xfrm>
            <a:off x="3832727" y="4395406"/>
            <a:ext cx="5168403" cy="338554"/>
          </a:xfrm>
          <a:prstGeom prst="rect">
            <a:avLst/>
          </a:prstGeom>
        </p:spPr>
        <p:txBody>
          <a:bodyPr wrap="none">
            <a:spAutoFit/>
          </a:bodyPr>
          <a:lstStyle/>
          <a:p>
            <a:r>
              <a:rPr lang="zh-CN" altLang="en-US" sz="1600" dirty="0" smtClean="0"/>
              <a:t>（</a:t>
            </a:r>
            <a:r>
              <a:rPr lang="en-US" altLang="zh-CN" sz="1600" i="1" dirty="0" smtClean="0"/>
              <a:t>GB 6441-86</a:t>
            </a:r>
            <a:r>
              <a:rPr lang="en-US" altLang="zh-CN" sz="1600" i="1" dirty="0"/>
              <a:t>《</a:t>
            </a:r>
            <a:r>
              <a:rPr lang="zh-CN" altLang="en-US" sz="1600" i="1" dirty="0"/>
              <a:t>企业职工伤亡事故分类标准</a:t>
            </a:r>
            <a:r>
              <a:rPr lang="en-US" altLang="zh-CN" sz="1600" i="1" dirty="0" smtClean="0"/>
              <a:t>》 </a:t>
            </a:r>
            <a:r>
              <a:rPr lang="zh-CN" altLang="en-US" sz="1600" i="1" dirty="0" smtClean="0"/>
              <a:t>表 </a:t>
            </a:r>
            <a:r>
              <a:rPr lang="en-US" altLang="zh-CN" sz="1600" i="1" dirty="0" smtClean="0"/>
              <a:t>A.6</a:t>
            </a:r>
            <a:r>
              <a:rPr lang="zh-CN" altLang="en-US" sz="1600" dirty="0" smtClean="0"/>
              <a:t>）</a:t>
            </a:r>
            <a:endParaRPr lang="zh-CN" altLang="en-US" sz="1600" dirty="0"/>
          </a:p>
        </p:txBody>
      </p:sp>
    </p:spTree>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539166" y="1298951"/>
            <a:ext cx="3600000" cy="460800"/>
          </a:xfrm>
          <a:prstGeom prst="rect">
            <a:avLst/>
          </a:prstGeom>
          <a:solidFill>
            <a:srgbClr val="183884"/>
          </a:solidFill>
        </p:spPr>
        <p:txBody>
          <a:bodyPr wrap="square" rtlCol="0">
            <a:spAutoFit/>
          </a:bodyPr>
          <a:lstStyle/>
          <a:p>
            <a:r>
              <a:rPr lang="zh-CN" altLang="en-US" sz="2400" dirty="0" smtClean="0">
                <a:solidFill>
                  <a:schemeClr val="bg1"/>
                </a:solidFill>
              </a:rPr>
              <a:t>环境因素</a:t>
            </a:r>
            <a:endParaRPr lang="zh-CN" altLang="en-US" sz="2400" dirty="0">
              <a:solidFill>
                <a:schemeClr val="bg1"/>
              </a:solidFill>
            </a:endParaRPr>
          </a:p>
        </p:txBody>
      </p:sp>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17</a:t>
            </a:fld>
            <a:endParaRPr lang="zh-CN" altLang="en-US" dirty="0"/>
          </a:p>
        </p:txBody>
      </p:sp>
      <p:sp>
        <p:nvSpPr>
          <p:cNvPr id="52" name="文本框 51"/>
          <p:cNvSpPr txBox="1"/>
          <p:nvPr/>
        </p:nvSpPr>
        <p:spPr>
          <a:xfrm>
            <a:off x="1587159" y="2112137"/>
            <a:ext cx="6120000" cy="815608"/>
          </a:xfrm>
          <a:prstGeom prst="rect">
            <a:avLst/>
          </a:prstGeom>
          <a:noFill/>
        </p:spPr>
        <p:txBody>
          <a:bodyPr wrap="square" rtlCol="0">
            <a:spAutoFit/>
          </a:bodyPr>
          <a:lstStyle/>
          <a:p>
            <a:pPr>
              <a:spcBef>
                <a:spcPts val="600"/>
              </a:spcBef>
              <a:spcAft>
                <a:spcPts val="1200"/>
              </a:spcAft>
            </a:pPr>
            <a:r>
              <a:rPr lang="en-US" altLang="zh-CN" sz="1600" dirty="0" smtClean="0">
                <a:latin typeface="+mn-ea"/>
              </a:rPr>
              <a:t>01 </a:t>
            </a:r>
            <a:r>
              <a:rPr lang="zh-CN" altLang="en-US" sz="1600" dirty="0" smtClean="0">
                <a:latin typeface="+mn-ea"/>
              </a:rPr>
              <a:t>温度、湿度、照明</a:t>
            </a:r>
            <a:r>
              <a:rPr lang="zh-CN" altLang="en-US" sz="1600" dirty="0">
                <a:latin typeface="+mn-ea"/>
              </a:rPr>
              <a:t>、粉尘、通风、噪声和振动等物理环境</a:t>
            </a:r>
            <a:endParaRPr lang="en-US" altLang="zh-CN" sz="1600" dirty="0" smtClean="0">
              <a:latin typeface="+mn-ea"/>
            </a:endParaRPr>
          </a:p>
          <a:p>
            <a:pPr>
              <a:spcBef>
                <a:spcPts val="600"/>
              </a:spcBef>
              <a:spcAft>
                <a:spcPts val="1200"/>
              </a:spcAft>
            </a:pPr>
            <a:r>
              <a:rPr lang="en-US" altLang="zh-CN" sz="1600" dirty="0" smtClean="0">
                <a:latin typeface="+mn-ea"/>
              </a:rPr>
              <a:t>02 </a:t>
            </a:r>
            <a:r>
              <a:rPr lang="zh-CN" altLang="en-US" sz="1600" dirty="0" smtClean="0">
                <a:latin typeface="+mn-ea"/>
              </a:rPr>
              <a:t>企业</a:t>
            </a:r>
            <a:r>
              <a:rPr lang="zh-CN" altLang="en-US" sz="1600" dirty="0">
                <a:latin typeface="+mn-ea"/>
              </a:rPr>
              <a:t>和设备等</a:t>
            </a:r>
            <a:r>
              <a:rPr lang="zh-CN" altLang="en-US" sz="1600" dirty="0" smtClean="0">
                <a:latin typeface="+mn-ea"/>
              </a:rPr>
              <a:t>软环境</a:t>
            </a:r>
            <a:endParaRPr lang="zh-CN" altLang="en-US" sz="1600" dirty="0">
              <a:latin typeface="+mn-ea"/>
            </a:endParaRPr>
          </a:p>
        </p:txBody>
      </p:sp>
      <p:grpSp>
        <p:nvGrpSpPr>
          <p:cNvPr id="6" name="组合 5"/>
          <p:cNvGrpSpPr/>
          <p:nvPr/>
        </p:nvGrpSpPr>
        <p:grpSpPr>
          <a:xfrm>
            <a:off x="1263255" y="1748269"/>
            <a:ext cx="360000" cy="989263"/>
            <a:chOff x="1263255" y="1748269"/>
            <a:chExt cx="360000" cy="989263"/>
          </a:xfrm>
        </p:grpSpPr>
        <p:cxnSp>
          <p:nvCxnSpPr>
            <p:cNvPr id="160" name="直接连接符 159"/>
            <p:cNvCxnSpPr/>
            <p:nvPr/>
          </p:nvCxnSpPr>
          <p:spPr>
            <a:xfrm flipH="1">
              <a:off x="1263255" y="1748269"/>
              <a:ext cx="0" cy="972000"/>
            </a:xfrm>
            <a:prstGeom prst="line">
              <a:avLst/>
            </a:prstGeom>
            <a:noFill/>
            <a:ln w="19050">
              <a:solidFill>
                <a:srgbClr val="C00000"/>
              </a:solidFill>
              <a:prstDash val="dash"/>
              <a:round/>
            </a:ln>
          </p:spPr>
        </p:cxnSp>
        <p:cxnSp>
          <p:nvCxnSpPr>
            <p:cNvPr id="161" name="直接连接符 160"/>
            <p:cNvCxnSpPr/>
            <p:nvPr/>
          </p:nvCxnSpPr>
          <p:spPr>
            <a:xfrm>
              <a:off x="1263255" y="2252989"/>
              <a:ext cx="360000" cy="0"/>
            </a:xfrm>
            <a:prstGeom prst="line">
              <a:avLst/>
            </a:prstGeom>
            <a:noFill/>
            <a:ln w="19050">
              <a:solidFill>
                <a:srgbClr val="C00000"/>
              </a:solidFill>
              <a:prstDash val="dash"/>
              <a:round/>
            </a:ln>
          </p:spPr>
        </p:cxnSp>
        <p:cxnSp>
          <p:nvCxnSpPr>
            <p:cNvPr id="164" name="直接连接符 163"/>
            <p:cNvCxnSpPr/>
            <p:nvPr/>
          </p:nvCxnSpPr>
          <p:spPr>
            <a:xfrm>
              <a:off x="1263255" y="2737532"/>
              <a:ext cx="360000" cy="0"/>
            </a:xfrm>
            <a:prstGeom prst="line">
              <a:avLst/>
            </a:prstGeom>
            <a:noFill/>
            <a:ln w="19050">
              <a:solidFill>
                <a:srgbClr val="C00000"/>
              </a:solidFill>
              <a:prstDash val="dash"/>
              <a:round/>
            </a:ln>
          </p:spPr>
        </p:cxnSp>
      </p:grpSp>
    </p:spTree>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文本框 66"/>
          <p:cNvSpPr txBox="1"/>
          <p:nvPr/>
        </p:nvSpPr>
        <p:spPr>
          <a:xfrm>
            <a:off x="1587159" y="2112137"/>
            <a:ext cx="7242192" cy="4278094"/>
          </a:xfrm>
          <a:prstGeom prst="rect">
            <a:avLst/>
          </a:prstGeom>
          <a:noFill/>
        </p:spPr>
        <p:txBody>
          <a:bodyPr wrap="square" rtlCol="0">
            <a:spAutoFit/>
          </a:bodyPr>
          <a:lstStyle/>
          <a:p>
            <a:pPr>
              <a:spcBef>
                <a:spcPts val="600"/>
              </a:spcBef>
              <a:spcAft>
                <a:spcPts val="600"/>
              </a:spcAft>
            </a:pPr>
            <a:r>
              <a:rPr lang="en-US" altLang="zh-CN" sz="1600" dirty="0" smtClean="0">
                <a:latin typeface="+mn-ea"/>
              </a:rPr>
              <a:t>01 </a:t>
            </a:r>
            <a:r>
              <a:rPr lang="zh-CN" altLang="en-US" sz="1600" dirty="0" smtClean="0">
                <a:latin typeface="+mn-ea"/>
              </a:rPr>
              <a:t>工程设计</a:t>
            </a:r>
            <a:r>
              <a:rPr lang="zh-CN" altLang="en-US" sz="1600" dirty="0">
                <a:latin typeface="+mn-ea"/>
              </a:rPr>
              <a:t>使用的材料有问题，未达到质量要求等，造成物的不安全</a:t>
            </a:r>
            <a:r>
              <a:rPr lang="zh-CN" altLang="en-US" sz="1600" dirty="0" smtClean="0">
                <a:latin typeface="+mn-ea"/>
              </a:rPr>
              <a:t>状态</a:t>
            </a:r>
            <a:endParaRPr lang="en-US" altLang="zh-CN" sz="1600" dirty="0" smtClean="0">
              <a:latin typeface="+mn-ea"/>
            </a:endParaRPr>
          </a:p>
          <a:p>
            <a:pPr>
              <a:spcBef>
                <a:spcPts val="600"/>
              </a:spcBef>
              <a:spcAft>
                <a:spcPts val="600"/>
              </a:spcAft>
            </a:pPr>
            <a:r>
              <a:rPr lang="en-US" altLang="zh-CN" sz="1600" dirty="0" smtClean="0">
                <a:latin typeface="+mn-ea"/>
              </a:rPr>
              <a:t>02 </a:t>
            </a:r>
            <a:r>
              <a:rPr lang="zh-CN" altLang="en-US" sz="1600" dirty="0" smtClean="0">
                <a:latin typeface="+mn-ea"/>
              </a:rPr>
              <a:t>安全管理</a:t>
            </a:r>
            <a:r>
              <a:rPr lang="zh-CN" altLang="en-US" sz="1600" dirty="0">
                <a:latin typeface="+mn-ea"/>
              </a:rPr>
              <a:t>不科学，安全组织不健全，安全生产责任制不明确或贯彻</a:t>
            </a:r>
            <a:r>
              <a:rPr lang="zh-CN" altLang="en-US" sz="1600" dirty="0" smtClean="0">
                <a:latin typeface="+mn-ea"/>
              </a:rPr>
              <a:t>不力</a:t>
            </a:r>
            <a:endParaRPr lang="en-US" altLang="zh-CN" sz="1600" dirty="0" smtClean="0">
              <a:latin typeface="+mn-ea"/>
            </a:endParaRPr>
          </a:p>
          <a:p>
            <a:pPr>
              <a:spcBef>
                <a:spcPts val="600"/>
              </a:spcBef>
              <a:spcAft>
                <a:spcPts val="600"/>
              </a:spcAft>
            </a:pPr>
            <a:r>
              <a:rPr lang="en-US" altLang="zh-CN" sz="1600" dirty="0" smtClean="0">
                <a:latin typeface="+mn-ea"/>
              </a:rPr>
              <a:t>03 </a:t>
            </a:r>
            <a:r>
              <a:rPr lang="zh-CN" altLang="en-US" sz="1600" dirty="0" smtClean="0">
                <a:latin typeface="+mn-ea"/>
              </a:rPr>
              <a:t>安全</a:t>
            </a:r>
            <a:r>
              <a:rPr lang="zh-CN" altLang="en-US" sz="1600" dirty="0">
                <a:latin typeface="+mn-ea"/>
              </a:rPr>
              <a:t>工作流于形式</a:t>
            </a:r>
            <a:r>
              <a:rPr lang="en-US" altLang="zh-CN" sz="1600" dirty="0">
                <a:latin typeface="+mn-ea"/>
              </a:rPr>
              <a:t>,</a:t>
            </a:r>
            <a:r>
              <a:rPr lang="zh-CN" altLang="en-US" sz="1600" dirty="0">
                <a:latin typeface="+mn-ea"/>
              </a:rPr>
              <a:t>出了事故抓一抓，上级检查抓一抓，平常无人负责。安全措施不落实，不认真贯彻安全生产的</a:t>
            </a:r>
            <a:r>
              <a:rPr lang="zh-CN" altLang="en-US" sz="1600" dirty="0" smtClean="0">
                <a:latin typeface="+mn-ea"/>
              </a:rPr>
              <a:t>方针</a:t>
            </a:r>
            <a:endParaRPr lang="zh-CN" altLang="en-US" sz="1600" dirty="0">
              <a:latin typeface="+mn-ea"/>
            </a:endParaRPr>
          </a:p>
          <a:p>
            <a:pPr>
              <a:spcBef>
                <a:spcPts val="600"/>
              </a:spcBef>
              <a:spcAft>
                <a:spcPts val="600"/>
              </a:spcAft>
            </a:pPr>
            <a:r>
              <a:rPr lang="en-US" altLang="zh-CN" sz="1600" dirty="0" smtClean="0">
                <a:latin typeface="+mn-ea"/>
              </a:rPr>
              <a:t>04 </a:t>
            </a:r>
            <a:r>
              <a:rPr lang="zh-CN" altLang="en-US" sz="1600" dirty="0" smtClean="0">
                <a:latin typeface="+mn-ea"/>
              </a:rPr>
              <a:t>对</a:t>
            </a:r>
            <a:r>
              <a:rPr lang="zh-CN" altLang="en-US" sz="1600" dirty="0">
                <a:latin typeface="+mn-ea"/>
              </a:rPr>
              <a:t>职工不进行思想教育，劳动纪律</a:t>
            </a:r>
            <a:r>
              <a:rPr lang="zh-CN" altLang="en-US" sz="1600" dirty="0" smtClean="0">
                <a:latin typeface="+mn-ea"/>
              </a:rPr>
              <a:t>松弛</a:t>
            </a:r>
            <a:endParaRPr lang="en-US" altLang="zh-CN" sz="1600" dirty="0" smtClean="0">
              <a:latin typeface="+mn-ea"/>
            </a:endParaRPr>
          </a:p>
          <a:p>
            <a:pPr>
              <a:spcBef>
                <a:spcPts val="600"/>
              </a:spcBef>
              <a:spcAft>
                <a:spcPts val="600"/>
              </a:spcAft>
            </a:pPr>
            <a:r>
              <a:rPr lang="en-US" altLang="zh-CN" sz="1600" dirty="0" smtClean="0">
                <a:latin typeface="+mn-ea"/>
              </a:rPr>
              <a:t>05 </a:t>
            </a:r>
            <a:r>
              <a:rPr lang="zh-CN" altLang="en-US" sz="1600" dirty="0" smtClean="0">
                <a:latin typeface="+mn-ea"/>
              </a:rPr>
              <a:t>忽略</a:t>
            </a:r>
            <a:r>
              <a:rPr lang="zh-CN" altLang="en-US" sz="1600" dirty="0">
                <a:latin typeface="+mn-ea"/>
              </a:rPr>
              <a:t>防护措施，机器设备无防护保险装置，安全信号失灵，通风照明不合要求，安全工具不齐备，存在的隐患没有及时</a:t>
            </a:r>
            <a:r>
              <a:rPr lang="zh-CN" altLang="en-US" sz="1600" dirty="0" smtClean="0">
                <a:latin typeface="+mn-ea"/>
              </a:rPr>
              <a:t>消除</a:t>
            </a:r>
            <a:endParaRPr lang="en-US" altLang="zh-CN" sz="1600" dirty="0" smtClean="0">
              <a:latin typeface="+mn-ea"/>
            </a:endParaRPr>
          </a:p>
          <a:p>
            <a:pPr>
              <a:spcBef>
                <a:spcPts val="600"/>
              </a:spcBef>
              <a:spcAft>
                <a:spcPts val="600"/>
              </a:spcAft>
            </a:pPr>
            <a:r>
              <a:rPr lang="en-US" altLang="zh-CN" sz="1600" dirty="0" smtClean="0">
                <a:latin typeface="+mn-ea"/>
              </a:rPr>
              <a:t>06 </a:t>
            </a:r>
            <a:r>
              <a:rPr lang="zh-CN" altLang="en-US" sz="1600" dirty="0" smtClean="0">
                <a:latin typeface="+mn-ea"/>
              </a:rPr>
              <a:t>分配</a:t>
            </a:r>
            <a:r>
              <a:rPr lang="zh-CN" altLang="en-US" sz="1600" dirty="0">
                <a:latin typeface="+mn-ea"/>
              </a:rPr>
              <a:t>工人工作缺乏适当程序，</a:t>
            </a:r>
            <a:r>
              <a:rPr lang="zh-CN" altLang="en-US" sz="1600" dirty="0" smtClean="0">
                <a:latin typeface="+mn-ea"/>
              </a:rPr>
              <a:t>用人不当</a:t>
            </a:r>
            <a:endParaRPr lang="en-US" altLang="zh-CN" sz="1600" dirty="0" smtClean="0">
              <a:latin typeface="+mn-ea"/>
            </a:endParaRPr>
          </a:p>
          <a:p>
            <a:pPr>
              <a:spcBef>
                <a:spcPts val="600"/>
              </a:spcBef>
              <a:spcAft>
                <a:spcPts val="600"/>
              </a:spcAft>
            </a:pPr>
            <a:r>
              <a:rPr lang="en-US" altLang="zh-CN" sz="1600" dirty="0" smtClean="0">
                <a:latin typeface="+mn-ea"/>
              </a:rPr>
              <a:t>07 </a:t>
            </a:r>
            <a:r>
              <a:rPr lang="zh-CN" altLang="en-US" sz="1600" dirty="0" smtClean="0">
                <a:latin typeface="+mn-ea"/>
              </a:rPr>
              <a:t>安全教育</a:t>
            </a:r>
            <a:r>
              <a:rPr lang="zh-CN" altLang="en-US" sz="1600" dirty="0">
                <a:latin typeface="+mn-ea"/>
              </a:rPr>
              <a:t>和技术培训不足或流于形式，对新工人的安全教育不</a:t>
            </a:r>
            <a:r>
              <a:rPr lang="zh-CN" altLang="en-US" sz="1600" dirty="0" smtClean="0">
                <a:latin typeface="+mn-ea"/>
              </a:rPr>
              <a:t>落实</a:t>
            </a:r>
            <a:endParaRPr lang="en-US" altLang="zh-CN" sz="1600" dirty="0" smtClean="0">
              <a:latin typeface="+mn-ea"/>
            </a:endParaRPr>
          </a:p>
          <a:p>
            <a:pPr>
              <a:spcBef>
                <a:spcPts val="600"/>
              </a:spcBef>
              <a:spcAft>
                <a:spcPts val="600"/>
              </a:spcAft>
            </a:pPr>
            <a:r>
              <a:rPr lang="en-US" altLang="zh-CN" sz="1600" dirty="0" smtClean="0">
                <a:latin typeface="+mn-ea"/>
              </a:rPr>
              <a:t>08 </a:t>
            </a:r>
            <a:r>
              <a:rPr lang="zh-CN" altLang="en-US" sz="1600" dirty="0" smtClean="0">
                <a:latin typeface="+mn-ea"/>
              </a:rPr>
              <a:t>安全</a:t>
            </a:r>
            <a:r>
              <a:rPr lang="zh-CN" altLang="en-US" sz="1600" dirty="0">
                <a:latin typeface="+mn-ea"/>
              </a:rPr>
              <a:t>规程</a:t>
            </a:r>
            <a:r>
              <a:rPr lang="zh-CN" altLang="en-US" sz="1600" dirty="0" smtClean="0">
                <a:latin typeface="+mn-ea"/>
              </a:rPr>
              <a:t>、法规</a:t>
            </a:r>
            <a:r>
              <a:rPr lang="zh-CN" altLang="en-US" sz="1600" dirty="0">
                <a:latin typeface="+mn-ea"/>
              </a:rPr>
              <a:t>实施不力，贯彻不彻底，没有作到横向到边，纵向</a:t>
            </a:r>
            <a:r>
              <a:rPr lang="zh-CN" altLang="en-US" sz="1600" dirty="0" smtClean="0">
                <a:latin typeface="+mn-ea"/>
              </a:rPr>
              <a:t>到底</a:t>
            </a:r>
            <a:endParaRPr lang="en-US" altLang="zh-CN" sz="1600" dirty="0" smtClean="0">
              <a:latin typeface="+mn-ea"/>
            </a:endParaRPr>
          </a:p>
          <a:p>
            <a:pPr>
              <a:spcBef>
                <a:spcPts val="600"/>
              </a:spcBef>
              <a:spcAft>
                <a:spcPts val="600"/>
              </a:spcAft>
            </a:pPr>
            <a:r>
              <a:rPr lang="en-US" altLang="zh-CN" sz="1600" dirty="0" smtClean="0">
                <a:latin typeface="+mn-ea"/>
              </a:rPr>
              <a:t>09 </a:t>
            </a:r>
            <a:r>
              <a:rPr lang="zh-CN" altLang="en-US" sz="1600" dirty="0" smtClean="0">
                <a:latin typeface="+mn-ea"/>
              </a:rPr>
              <a:t>事故</a:t>
            </a:r>
            <a:r>
              <a:rPr lang="zh-CN" altLang="en-US" sz="1600" dirty="0">
                <a:latin typeface="+mn-ea"/>
              </a:rPr>
              <a:t>应急预案不落实，对事故报告不及时，调查、处理不当，法制观念不强，执法不严等</a:t>
            </a:r>
          </a:p>
        </p:txBody>
      </p:sp>
      <p:sp>
        <p:nvSpPr>
          <p:cNvPr id="27" name="文本框 26"/>
          <p:cNvSpPr txBox="1"/>
          <p:nvPr/>
        </p:nvSpPr>
        <p:spPr>
          <a:xfrm>
            <a:off x="539166" y="1298951"/>
            <a:ext cx="3600000" cy="460800"/>
          </a:xfrm>
          <a:prstGeom prst="rect">
            <a:avLst/>
          </a:prstGeom>
          <a:solidFill>
            <a:srgbClr val="183884"/>
          </a:solidFill>
        </p:spPr>
        <p:txBody>
          <a:bodyPr wrap="square" rtlCol="0">
            <a:spAutoFit/>
          </a:bodyPr>
          <a:lstStyle/>
          <a:p>
            <a:r>
              <a:rPr lang="zh-CN" altLang="en-US" sz="2400" dirty="0">
                <a:solidFill>
                  <a:schemeClr val="bg1"/>
                </a:solidFill>
              </a:rPr>
              <a:t>法（管理）缺陷</a:t>
            </a:r>
          </a:p>
        </p:txBody>
      </p:sp>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18</a:t>
            </a:fld>
            <a:endParaRPr lang="zh-CN" altLang="en-US" dirty="0"/>
          </a:p>
        </p:txBody>
      </p:sp>
      <p:grpSp>
        <p:nvGrpSpPr>
          <p:cNvPr id="3" name="组合 2"/>
          <p:cNvGrpSpPr/>
          <p:nvPr/>
        </p:nvGrpSpPr>
        <p:grpSpPr>
          <a:xfrm>
            <a:off x="1263255" y="1748269"/>
            <a:ext cx="360000" cy="4176000"/>
            <a:chOff x="1263255" y="1748269"/>
            <a:chExt cx="360000" cy="4176000"/>
          </a:xfrm>
        </p:grpSpPr>
        <p:cxnSp>
          <p:nvCxnSpPr>
            <p:cNvPr id="160" name="直接连接符 159"/>
            <p:cNvCxnSpPr/>
            <p:nvPr/>
          </p:nvCxnSpPr>
          <p:spPr>
            <a:xfrm flipH="1">
              <a:off x="1263255" y="1748269"/>
              <a:ext cx="0" cy="4176000"/>
            </a:xfrm>
            <a:prstGeom prst="line">
              <a:avLst/>
            </a:prstGeom>
            <a:noFill/>
            <a:ln w="19050">
              <a:solidFill>
                <a:srgbClr val="C00000"/>
              </a:solidFill>
              <a:prstDash val="dash"/>
              <a:round/>
            </a:ln>
          </p:spPr>
        </p:cxnSp>
        <p:cxnSp>
          <p:nvCxnSpPr>
            <p:cNvPr id="161" name="直接连接符 160"/>
            <p:cNvCxnSpPr/>
            <p:nvPr/>
          </p:nvCxnSpPr>
          <p:spPr>
            <a:xfrm>
              <a:off x="1263255" y="2252989"/>
              <a:ext cx="360000" cy="0"/>
            </a:xfrm>
            <a:prstGeom prst="line">
              <a:avLst/>
            </a:prstGeom>
            <a:noFill/>
            <a:ln w="19050">
              <a:solidFill>
                <a:srgbClr val="C00000"/>
              </a:solidFill>
              <a:prstDash val="dash"/>
              <a:round/>
            </a:ln>
          </p:spPr>
        </p:cxnSp>
        <p:cxnSp>
          <p:nvCxnSpPr>
            <p:cNvPr id="162" name="直接连接符 161"/>
            <p:cNvCxnSpPr/>
            <p:nvPr/>
          </p:nvCxnSpPr>
          <p:spPr>
            <a:xfrm>
              <a:off x="1263255" y="3077689"/>
              <a:ext cx="360000" cy="0"/>
            </a:xfrm>
            <a:prstGeom prst="line">
              <a:avLst/>
            </a:prstGeom>
            <a:noFill/>
            <a:ln w="19050">
              <a:solidFill>
                <a:srgbClr val="C00000"/>
              </a:solidFill>
              <a:prstDash val="dash"/>
              <a:round/>
            </a:ln>
          </p:spPr>
        </p:cxnSp>
        <p:cxnSp>
          <p:nvCxnSpPr>
            <p:cNvPr id="163" name="直接连接符 162"/>
            <p:cNvCxnSpPr/>
            <p:nvPr/>
          </p:nvCxnSpPr>
          <p:spPr>
            <a:xfrm>
              <a:off x="1263255" y="3682559"/>
              <a:ext cx="360000" cy="0"/>
            </a:xfrm>
            <a:prstGeom prst="line">
              <a:avLst/>
            </a:prstGeom>
            <a:noFill/>
            <a:ln w="19050">
              <a:solidFill>
                <a:srgbClr val="C00000"/>
              </a:solidFill>
              <a:prstDash val="dash"/>
              <a:round/>
            </a:ln>
          </p:spPr>
        </p:cxnSp>
        <p:cxnSp>
          <p:nvCxnSpPr>
            <p:cNvPr id="164" name="直接连接符 163"/>
            <p:cNvCxnSpPr/>
            <p:nvPr/>
          </p:nvCxnSpPr>
          <p:spPr>
            <a:xfrm>
              <a:off x="1263255" y="2665340"/>
              <a:ext cx="360000" cy="0"/>
            </a:xfrm>
            <a:prstGeom prst="line">
              <a:avLst/>
            </a:prstGeom>
            <a:noFill/>
            <a:ln w="19050">
              <a:solidFill>
                <a:srgbClr val="C00000"/>
              </a:solidFill>
              <a:prstDash val="dash"/>
              <a:round/>
            </a:ln>
          </p:spPr>
        </p:cxnSp>
        <p:cxnSp>
          <p:nvCxnSpPr>
            <p:cNvPr id="54" name="直接连接符 53"/>
            <p:cNvCxnSpPr/>
            <p:nvPr/>
          </p:nvCxnSpPr>
          <p:spPr>
            <a:xfrm>
              <a:off x="1263255" y="4734036"/>
              <a:ext cx="360000" cy="0"/>
            </a:xfrm>
            <a:prstGeom prst="line">
              <a:avLst/>
            </a:prstGeom>
            <a:noFill/>
            <a:ln w="19050">
              <a:solidFill>
                <a:srgbClr val="C00000"/>
              </a:solidFill>
              <a:prstDash val="dash"/>
              <a:round/>
            </a:ln>
          </p:spPr>
        </p:cxnSp>
        <p:cxnSp>
          <p:nvCxnSpPr>
            <p:cNvPr id="55" name="直接连接符 54"/>
            <p:cNvCxnSpPr/>
            <p:nvPr/>
          </p:nvCxnSpPr>
          <p:spPr>
            <a:xfrm>
              <a:off x="1263255" y="5122329"/>
              <a:ext cx="360000" cy="0"/>
            </a:xfrm>
            <a:prstGeom prst="line">
              <a:avLst/>
            </a:prstGeom>
            <a:noFill/>
            <a:ln w="19050">
              <a:solidFill>
                <a:srgbClr val="C00000"/>
              </a:solidFill>
              <a:prstDash val="dash"/>
              <a:round/>
            </a:ln>
          </p:spPr>
        </p:cxnSp>
        <p:cxnSp>
          <p:nvCxnSpPr>
            <p:cNvPr id="56" name="直接连接符 55"/>
            <p:cNvCxnSpPr/>
            <p:nvPr/>
          </p:nvCxnSpPr>
          <p:spPr>
            <a:xfrm>
              <a:off x="1263255" y="4093075"/>
              <a:ext cx="360000" cy="0"/>
            </a:xfrm>
            <a:prstGeom prst="line">
              <a:avLst/>
            </a:prstGeom>
            <a:noFill/>
            <a:ln w="19050">
              <a:solidFill>
                <a:srgbClr val="C00000"/>
              </a:solidFill>
              <a:prstDash val="dash"/>
              <a:round/>
            </a:ln>
          </p:spPr>
        </p:cxnSp>
        <p:cxnSp>
          <p:nvCxnSpPr>
            <p:cNvPr id="26" name="直接连接符 25"/>
            <p:cNvCxnSpPr/>
            <p:nvPr/>
          </p:nvCxnSpPr>
          <p:spPr>
            <a:xfrm>
              <a:off x="1263255" y="5527396"/>
              <a:ext cx="360000" cy="0"/>
            </a:xfrm>
            <a:prstGeom prst="line">
              <a:avLst/>
            </a:prstGeom>
            <a:noFill/>
            <a:ln w="19050">
              <a:solidFill>
                <a:srgbClr val="C00000"/>
              </a:solidFill>
              <a:prstDash val="dash"/>
              <a:round/>
            </a:ln>
          </p:spPr>
        </p:cxnSp>
        <p:cxnSp>
          <p:nvCxnSpPr>
            <p:cNvPr id="28" name="直接连接符 27"/>
            <p:cNvCxnSpPr/>
            <p:nvPr/>
          </p:nvCxnSpPr>
          <p:spPr>
            <a:xfrm>
              <a:off x="1263255" y="5920428"/>
              <a:ext cx="360000" cy="0"/>
            </a:xfrm>
            <a:prstGeom prst="line">
              <a:avLst/>
            </a:prstGeom>
            <a:noFill/>
            <a:ln w="19050">
              <a:solidFill>
                <a:srgbClr val="C00000"/>
              </a:solidFill>
              <a:prstDash val="dash"/>
              <a:round/>
            </a:ln>
          </p:spPr>
        </p:cxnSp>
      </p:grpSp>
    </p:spTree>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19</a:t>
            </a:fld>
            <a:endParaRPr lang="zh-CN" altLang="en-US" dirty="0"/>
          </a:p>
        </p:txBody>
      </p:sp>
      <p:sp>
        <p:nvSpPr>
          <p:cNvPr id="6" name="内容占位符 5"/>
          <p:cNvSpPr>
            <a:spLocks noGrp="1"/>
          </p:cNvSpPr>
          <p:nvPr>
            <p:ph idx="1"/>
          </p:nvPr>
        </p:nvSpPr>
        <p:spPr>
          <a:xfrm>
            <a:off x="395289" y="1340769"/>
            <a:ext cx="8353425" cy="4785395"/>
          </a:xfrm>
        </p:spPr>
        <p:txBody>
          <a:bodyPr/>
          <a:lstStyle/>
          <a:p>
            <a:pPr marL="0" indent="0">
              <a:buNone/>
            </a:pPr>
            <a:r>
              <a:rPr lang="en-US" altLang="zh-CN" dirty="0" smtClean="0"/>
              <a:t>4.2.2</a:t>
            </a:r>
            <a:r>
              <a:rPr lang="zh-CN" altLang="en-US" dirty="0"/>
              <a:t>　</a:t>
            </a:r>
            <a:r>
              <a:rPr lang="zh-CN" altLang="en-US" dirty="0" smtClean="0"/>
              <a:t>事故分类（</a:t>
            </a:r>
            <a:r>
              <a:rPr lang="en-US" altLang="zh-CN" dirty="0" smtClean="0"/>
              <a:t>20</a:t>
            </a:r>
            <a:r>
              <a:rPr lang="zh-CN" altLang="en-US" dirty="0" smtClean="0"/>
              <a:t>类）</a:t>
            </a:r>
            <a:endParaRPr lang="zh-CN" altLang="en-US" dirty="0"/>
          </a:p>
        </p:txBody>
      </p:sp>
      <p:sp>
        <p:nvSpPr>
          <p:cNvPr id="15" name="文本框 14"/>
          <p:cNvSpPr txBox="1"/>
          <p:nvPr/>
        </p:nvSpPr>
        <p:spPr>
          <a:xfrm>
            <a:off x="1791702" y="2124169"/>
            <a:ext cx="3600000" cy="3672000"/>
          </a:xfrm>
          <a:prstGeom prst="rect">
            <a:avLst/>
          </a:prstGeom>
          <a:noFill/>
        </p:spPr>
        <p:txBody>
          <a:bodyPr wrap="square" rtlCol="0">
            <a:spAutoFit/>
          </a:bodyPr>
          <a:lstStyle/>
          <a:p>
            <a:pPr>
              <a:lnSpc>
                <a:spcPts val="2800"/>
              </a:lnSpc>
              <a:spcBef>
                <a:spcPts val="600"/>
              </a:spcBef>
              <a:spcAft>
                <a:spcPts val="1200"/>
              </a:spcAft>
            </a:pPr>
            <a:r>
              <a:rPr lang="en-US" altLang="zh-CN" sz="1600" dirty="0">
                <a:latin typeface="+mn-ea"/>
              </a:rPr>
              <a:t>01  </a:t>
            </a:r>
            <a:r>
              <a:rPr lang="zh-CN" altLang="en-US" sz="1600" dirty="0">
                <a:latin typeface="+mn-ea"/>
              </a:rPr>
              <a:t>物体打击</a:t>
            </a:r>
            <a:br>
              <a:rPr lang="zh-CN" altLang="en-US" sz="1600" dirty="0">
                <a:latin typeface="+mn-ea"/>
              </a:rPr>
            </a:br>
            <a:r>
              <a:rPr lang="en-US" altLang="zh-CN" sz="1600" dirty="0">
                <a:latin typeface="+mn-ea"/>
              </a:rPr>
              <a:t>02  </a:t>
            </a:r>
            <a:r>
              <a:rPr lang="zh-CN" altLang="en-US" sz="1600" dirty="0">
                <a:latin typeface="+mn-ea"/>
              </a:rPr>
              <a:t>车辆伤害</a:t>
            </a:r>
            <a:br>
              <a:rPr lang="zh-CN" altLang="en-US" sz="1600" dirty="0">
                <a:latin typeface="+mn-ea"/>
              </a:rPr>
            </a:br>
            <a:r>
              <a:rPr lang="en-US" altLang="zh-CN" sz="1600" dirty="0">
                <a:latin typeface="+mn-ea"/>
              </a:rPr>
              <a:t>03  </a:t>
            </a:r>
            <a:r>
              <a:rPr lang="zh-CN" altLang="en-US" sz="1600" dirty="0">
                <a:latin typeface="+mn-ea"/>
              </a:rPr>
              <a:t>机械伤害</a:t>
            </a:r>
            <a:br>
              <a:rPr lang="zh-CN" altLang="en-US" sz="1600" dirty="0">
                <a:latin typeface="+mn-ea"/>
              </a:rPr>
            </a:br>
            <a:r>
              <a:rPr lang="en-US" altLang="zh-CN" sz="1600" dirty="0">
                <a:latin typeface="+mn-ea"/>
              </a:rPr>
              <a:t>04  </a:t>
            </a:r>
            <a:r>
              <a:rPr lang="zh-CN" altLang="en-US" sz="1600" dirty="0">
                <a:latin typeface="+mn-ea"/>
              </a:rPr>
              <a:t>起重伤害</a:t>
            </a:r>
            <a:br>
              <a:rPr lang="zh-CN" altLang="en-US" sz="1600" dirty="0">
                <a:latin typeface="+mn-ea"/>
              </a:rPr>
            </a:br>
            <a:r>
              <a:rPr lang="en-US" altLang="zh-CN" sz="1600" dirty="0">
                <a:latin typeface="+mn-ea"/>
              </a:rPr>
              <a:t>05  </a:t>
            </a:r>
            <a:r>
              <a:rPr lang="zh-CN" altLang="en-US" sz="1600" dirty="0">
                <a:latin typeface="+mn-ea"/>
              </a:rPr>
              <a:t>触电（包括雷击</a:t>
            </a:r>
            <a:r>
              <a:rPr lang="en-US" altLang="zh-CN" sz="1600" dirty="0">
                <a:latin typeface="+mn-ea"/>
              </a:rPr>
              <a:t>) </a:t>
            </a:r>
            <a:br>
              <a:rPr lang="en-US" altLang="zh-CN" sz="1600" dirty="0">
                <a:latin typeface="+mn-ea"/>
              </a:rPr>
            </a:br>
            <a:r>
              <a:rPr lang="en-US" altLang="zh-CN" sz="1600" dirty="0">
                <a:latin typeface="+mn-ea"/>
              </a:rPr>
              <a:t>06  </a:t>
            </a:r>
            <a:r>
              <a:rPr lang="zh-CN" altLang="en-US" sz="1600" dirty="0">
                <a:latin typeface="+mn-ea"/>
              </a:rPr>
              <a:t>淹溺</a:t>
            </a:r>
            <a:br>
              <a:rPr lang="zh-CN" altLang="en-US" sz="1600" dirty="0">
                <a:latin typeface="+mn-ea"/>
              </a:rPr>
            </a:br>
            <a:r>
              <a:rPr lang="en-US" altLang="zh-CN" sz="1600" dirty="0">
                <a:latin typeface="+mn-ea"/>
              </a:rPr>
              <a:t>07  </a:t>
            </a:r>
            <a:r>
              <a:rPr lang="zh-CN" altLang="en-US" sz="1600" dirty="0">
                <a:latin typeface="+mn-ea"/>
              </a:rPr>
              <a:t>灼</a:t>
            </a:r>
            <a:r>
              <a:rPr lang="zh-CN" altLang="en-US" sz="1600" dirty="0" smtClean="0">
                <a:latin typeface="+mn-ea"/>
              </a:rPr>
              <a:t>烫</a:t>
            </a:r>
            <a:r>
              <a:rPr lang="zh-CN" altLang="en-US" sz="1600" dirty="0">
                <a:latin typeface="+mn-ea"/>
              </a:rPr>
              <a:t/>
            </a:r>
            <a:br>
              <a:rPr lang="zh-CN" altLang="en-US" sz="1600" dirty="0">
                <a:latin typeface="+mn-ea"/>
              </a:rPr>
            </a:br>
            <a:r>
              <a:rPr lang="en-US" altLang="zh-CN" sz="1600" dirty="0">
                <a:latin typeface="+mn-ea"/>
              </a:rPr>
              <a:t>08  </a:t>
            </a:r>
            <a:r>
              <a:rPr lang="zh-CN" altLang="en-US" sz="1600" dirty="0">
                <a:latin typeface="+mn-ea"/>
              </a:rPr>
              <a:t>火灾</a:t>
            </a:r>
            <a:br>
              <a:rPr lang="zh-CN" altLang="en-US" sz="1600" dirty="0">
                <a:latin typeface="+mn-ea"/>
              </a:rPr>
            </a:br>
            <a:r>
              <a:rPr lang="en-US" altLang="zh-CN" sz="1600" dirty="0">
                <a:latin typeface="+mn-ea"/>
              </a:rPr>
              <a:t>09  </a:t>
            </a:r>
            <a:r>
              <a:rPr lang="zh-CN" altLang="en-US" sz="1600" dirty="0">
                <a:latin typeface="+mn-ea"/>
              </a:rPr>
              <a:t>高处坠落</a:t>
            </a:r>
            <a:br>
              <a:rPr lang="zh-CN" altLang="en-US" sz="1600" dirty="0">
                <a:latin typeface="+mn-ea"/>
              </a:rPr>
            </a:br>
            <a:r>
              <a:rPr lang="en-US" altLang="zh-CN" sz="1600" dirty="0">
                <a:latin typeface="+mn-ea"/>
              </a:rPr>
              <a:t>10  </a:t>
            </a:r>
            <a:r>
              <a:rPr lang="zh-CN" altLang="en-US" sz="1600" dirty="0">
                <a:latin typeface="+mn-ea"/>
              </a:rPr>
              <a:t>坍塌</a:t>
            </a:r>
          </a:p>
        </p:txBody>
      </p:sp>
      <p:sp>
        <p:nvSpPr>
          <p:cNvPr id="3" name="矩形 2"/>
          <p:cNvSpPr/>
          <p:nvPr/>
        </p:nvSpPr>
        <p:spPr>
          <a:xfrm>
            <a:off x="4736191" y="2124169"/>
            <a:ext cx="3600000" cy="3672000"/>
          </a:xfrm>
          <a:prstGeom prst="rect">
            <a:avLst/>
          </a:prstGeom>
        </p:spPr>
        <p:txBody>
          <a:bodyPr wrap="square">
            <a:spAutoFit/>
          </a:bodyPr>
          <a:lstStyle/>
          <a:p>
            <a:pPr>
              <a:lnSpc>
                <a:spcPts val="2800"/>
              </a:lnSpc>
              <a:spcBef>
                <a:spcPts val="600"/>
              </a:spcBef>
              <a:spcAft>
                <a:spcPts val="1200"/>
              </a:spcAft>
            </a:pPr>
            <a:r>
              <a:rPr lang="en-US" altLang="zh-CN" sz="1600" dirty="0">
                <a:latin typeface="+mn-ea"/>
              </a:rPr>
              <a:t>11  </a:t>
            </a:r>
            <a:r>
              <a:rPr lang="zh-CN" altLang="en-US" sz="1600" dirty="0">
                <a:latin typeface="+mn-ea"/>
              </a:rPr>
              <a:t>冒顶片帮</a:t>
            </a:r>
            <a:br>
              <a:rPr lang="zh-CN" altLang="en-US" sz="1600" dirty="0">
                <a:latin typeface="+mn-ea"/>
              </a:rPr>
            </a:br>
            <a:r>
              <a:rPr lang="en-US" altLang="zh-CN" sz="1600" dirty="0">
                <a:latin typeface="+mn-ea"/>
              </a:rPr>
              <a:t>12  </a:t>
            </a:r>
            <a:r>
              <a:rPr lang="zh-CN" altLang="en-US" sz="1600" dirty="0">
                <a:latin typeface="+mn-ea"/>
              </a:rPr>
              <a:t>透水</a:t>
            </a:r>
            <a:br>
              <a:rPr lang="zh-CN" altLang="en-US" sz="1600" dirty="0">
                <a:latin typeface="+mn-ea"/>
              </a:rPr>
            </a:br>
            <a:r>
              <a:rPr lang="en-US" altLang="zh-CN" sz="1600" dirty="0">
                <a:latin typeface="+mn-ea"/>
              </a:rPr>
              <a:t>13  </a:t>
            </a:r>
            <a:r>
              <a:rPr lang="zh-CN" altLang="en-US" sz="1600" dirty="0">
                <a:latin typeface="+mn-ea"/>
              </a:rPr>
              <a:t>放炮（爆破作业发生的伤亡事故）</a:t>
            </a:r>
            <a:br>
              <a:rPr lang="zh-CN" altLang="en-US" sz="1600" dirty="0">
                <a:latin typeface="+mn-ea"/>
              </a:rPr>
            </a:br>
            <a:r>
              <a:rPr lang="en-US" altLang="zh-CN" sz="1600" dirty="0">
                <a:latin typeface="+mn-ea"/>
              </a:rPr>
              <a:t>14  </a:t>
            </a:r>
            <a:r>
              <a:rPr lang="zh-CN" altLang="en-US" sz="1600" dirty="0">
                <a:latin typeface="+mn-ea"/>
              </a:rPr>
              <a:t>火药爆炸</a:t>
            </a:r>
            <a:br>
              <a:rPr lang="zh-CN" altLang="en-US" sz="1600" dirty="0">
                <a:latin typeface="+mn-ea"/>
              </a:rPr>
            </a:br>
            <a:r>
              <a:rPr lang="en-US" altLang="zh-CN" sz="1600" dirty="0">
                <a:latin typeface="+mn-ea"/>
              </a:rPr>
              <a:t>15  </a:t>
            </a:r>
            <a:r>
              <a:rPr lang="zh-CN" altLang="en-US" sz="1600" dirty="0">
                <a:latin typeface="+mn-ea"/>
              </a:rPr>
              <a:t>瓦斯爆炸</a:t>
            </a:r>
            <a:br>
              <a:rPr lang="zh-CN" altLang="en-US" sz="1600" dirty="0">
                <a:latin typeface="+mn-ea"/>
              </a:rPr>
            </a:br>
            <a:r>
              <a:rPr lang="en-US" altLang="zh-CN" sz="1600" dirty="0">
                <a:latin typeface="+mn-ea"/>
              </a:rPr>
              <a:t>16  </a:t>
            </a:r>
            <a:r>
              <a:rPr lang="zh-CN" altLang="en-US" sz="1600" dirty="0">
                <a:latin typeface="+mn-ea"/>
              </a:rPr>
              <a:t>锅炉爆炸</a:t>
            </a:r>
            <a:br>
              <a:rPr lang="zh-CN" altLang="en-US" sz="1600" dirty="0">
                <a:latin typeface="+mn-ea"/>
              </a:rPr>
            </a:br>
            <a:r>
              <a:rPr lang="en-US" altLang="zh-CN" sz="1600" dirty="0">
                <a:latin typeface="+mn-ea"/>
              </a:rPr>
              <a:t>17  </a:t>
            </a:r>
            <a:r>
              <a:rPr lang="zh-CN" altLang="en-US" sz="1600" dirty="0">
                <a:latin typeface="+mn-ea"/>
              </a:rPr>
              <a:t>容器爆炸</a:t>
            </a:r>
            <a:br>
              <a:rPr lang="zh-CN" altLang="en-US" sz="1600" dirty="0">
                <a:latin typeface="+mn-ea"/>
              </a:rPr>
            </a:br>
            <a:r>
              <a:rPr lang="en-US" altLang="zh-CN" sz="1600" dirty="0">
                <a:latin typeface="+mn-ea"/>
              </a:rPr>
              <a:t>18  </a:t>
            </a:r>
            <a:r>
              <a:rPr lang="zh-CN" altLang="en-US" sz="1600" dirty="0">
                <a:latin typeface="+mn-ea"/>
              </a:rPr>
              <a:t>其它爆炸</a:t>
            </a:r>
            <a:br>
              <a:rPr lang="zh-CN" altLang="en-US" sz="1600" dirty="0">
                <a:latin typeface="+mn-ea"/>
              </a:rPr>
            </a:br>
            <a:r>
              <a:rPr lang="en-US" altLang="zh-CN" sz="1600" dirty="0">
                <a:latin typeface="+mn-ea"/>
              </a:rPr>
              <a:t>19  </a:t>
            </a:r>
            <a:r>
              <a:rPr lang="zh-CN" altLang="en-US" sz="1600" dirty="0">
                <a:latin typeface="+mn-ea"/>
              </a:rPr>
              <a:t>中毒和窒息</a:t>
            </a:r>
            <a:br>
              <a:rPr lang="zh-CN" altLang="en-US" sz="1600" dirty="0">
                <a:latin typeface="+mn-ea"/>
              </a:rPr>
            </a:br>
            <a:r>
              <a:rPr lang="en-US" altLang="zh-CN" sz="1600" dirty="0">
                <a:latin typeface="+mn-ea"/>
              </a:rPr>
              <a:t>20  </a:t>
            </a:r>
            <a:r>
              <a:rPr lang="zh-CN" altLang="en-US" sz="1600" dirty="0">
                <a:latin typeface="+mn-ea"/>
              </a:rPr>
              <a:t>其它伤害</a:t>
            </a:r>
          </a:p>
        </p:txBody>
      </p:sp>
      <p:grpSp>
        <p:nvGrpSpPr>
          <p:cNvPr id="5" name="组合 4"/>
          <p:cNvGrpSpPr/>
          <p:nvPr/>
        </p:nvGrpSpPr>
        <p:grpSpPr>
          <a:xfrm>
            <a:off x="1431702" y="1836137"/>
            <a:ext cx="360000" cy="3711820"/>
            <a:chOff x="1431702" y="1836137"/>
            <a:chExt cx="360000" cy="3711820"/>
          </a:xfrm>
        </p:grpSpPr>
        <p:cxnSp>
          <p:nvCxnSpPr>
            <p:cNvPr id="18" name="直接连接符 17"/>
            <p:cNvCxnSpPr/>
            <p:nvPr/>
          </p:nvCxnSpPr>
          <p:spPr>
            <a:xfrm flipH="1">
              <a:off x="1431702" y="1836137"/>
              <a:ext cx="0" cy="3708000"/>
            </a:xfrm>
            <a:prstGeom prst="line">
              <a:avLst/>
            </a:prstGeom>
            <a:noFill/>
            <a:ln w="19050">
              <a:solidFill>
                <a:srgbClr val="C00000"/>
              </a:solidFill>
              <a:prstDash val="dash"/>
              <a:round/>
            </a:ln>
          </p:spPr>
        </p:cxnSp>
        <p:cxnSp>
          <p:nvCxnSpPr>
            <p:cNvPr id="19" name="直接连接符 18"/>
            <p:cNvCxnSpPr/>
            <p:nvPr/>
          </p:nvCxnSpPr>
          <p:spPr>
            <a:xfrm>
              <a:off x="1431702" y="2351874"/>
              <a:ext cx="360000" cy="0"/>
            </a:xfrm>
            <a:prstGeom prst="line">
              <a:avLst/>
            </a:prstGeom>
            <a:noFill/>
            <a:ln w="19050">
              <a:solidFill>
                <a:srgbClr val="C00000"/>
              </a:solidFill>
              <a:prstDash val="dash"/>
              <a:round/>
            </a:ln>
          </p:spPr>
        </p:cxnSp>
        <p:cxnSp>
          <p:nvCxnSpPr>
            <p:cNvPr id="20" name="直接连接符 19"/>
            <p:cNvCxnSpPr/>
            <p:nvPr/>
          </p:nvCxnSpPr>
          <p:spPr>
            <a:xfrm>
              <a:off x="1431702" y="3062114"/>
              <a:ext cx="360000" cy="0"/>
            </a:xfrm>
            <a:prstGeom prst="line">
              <a:avLst/>
            </a:prstGeom>
            <a:noFill/>
            <a:ln w="19050">
              <a:solidFill>
                <a:srgbClr val="C00000"/>
              </a:solidFill>
              <a:prstDash val="dash"/>
              <a:round/>
            </a:ln>
          </p:spPr>
        </p:cxnSp>
        <p:cxnSp>
          <p:nvCxnSpPr>
            <p:cNvPr id="21" name="直接连接符 20"/>
            <p:cNvCxnSpPr/>
            <p:nvPr/>
          </p:nvCxnSpPr>
          <p:spPr>
            <a:xfrm>
              <a:off x="1431702" y="3772354"/>
              <a:ext cx="360000" cy="0"/>
            </a:xfrm>
            <a:prstGeom prst="line">
              <a:avLst/>
            </a:prstGeom>
            <a:noFill/>
            <a:ln w="19050">
              <a:solidFill>
                <a:srgbClr val="C00000"/>
              </a:solidFill>
              <a:prstDash val="dash"/>
              <a:round/>
            </a:ln>
          </p:spPr>
        </p:cxnSp>
        <p:cxnSp>
          <p:nvCxnSpPr>
            <p:cNvPr id="22" name="直接连接符 21"/>
            <p:cNvCxnSpPr/>
            <p:nvPr/>
          </p:nvCxnSpPr>
          <p:spPr>
            <a:xfrm>
              <a:off x="1431702" y="2706994"/>
              <a:ext cx="360000" cy="0"/>
            </a:xfrm>
            <a:prstGeom prst="line">
              <a:avLst/>
            </a:prstGeom>
            <a:noFill/>
            <a:ln w="19050">
              <a:solidFill>
                <a:srgbClr val="C00000"/>
              </a:solidFill>
              <a:prstDash val="dash"/>
              <a:round/>
            </a:ln>
          </p:spPr>
        </p:cxnSp>
        <p:cxnSp>
          <p:nvCxnSpPr>
            <p:cNvPr id="23" name="直接连接符 22"/>
            <p:cNvCxnSpPr/>
            <p:nvPr/>
          </p:nvCxnSpPr>
          <p:spPr>
            <a:xfrm>
              <a:off x="1431702" y="4837714"/>
              <a:ext cx="360000" cy="0"/>
            </a:xfrm>
            <a:prstGeom prst="line">
              <a:avLst/>
            </a:prstGeom>
            <a:noFill/>
            <a:ln w="19050">
              <a:solidFill>
                <a:srgbClr val="C00000"/>
              </a:solidFill>
              <a:prstDash val="dash"/>
              <a:round/>
            </a:ln>
          </p:spPr>
        </p:cxnSp>
        <p:cxnSp>
          <p:nvCxnSpPr>
            <p:cNvPr id="24" name="直接连接符 23"/>
            <p:cNvCxnSpPr/>
            <p:nvPr/>
          </p:nvCxnSpPr>
          <p:spPr>
            <a:xfrm>
              <a:off x="1431702" y="5547957"/>
              <a:ext cx="360000" cy="0"/>
            </a:xfrm>
            <a:prstGeom prst="line">
              <a:avLst/>
            </a:prstGeom>
            <a:noFill/>
            <a:ln w="19050">
              <a:solidFill>
                <a:srgbClr val="C00000"/>
              </a:solidFill>
              <a:prstDash val="dash"/>
              <a:round/>
            </a:ln>
          </p:spPr>
        </p:cxnSp>
        <p:cxnSp>
          <p:nvCxnSpPr>
            <p:cNvPr id="25" name="直接连接符 24"/>
            <p:cNvCxnSpPr/>
            <p:nvPr/>
          </p:nvCxnSpPr>
          <p:spPr>
            <a:xfrm>
              <a:off x="1431702" y="4482594"/>
              <a:ext cx="360000" cy="0"/>
            </a:xfrm>
            <a:prstGeom prst="line">
              <a:avLst/>
            </a:prstGeom>
            <a:noFill/>
            <a:ln w="19050">
              <a:solidFill>
                <a:srgbClr val="C00000"/>
              </a:solidFill>
              <a:prstDash val="dash"/>
              <a:round/>
            </a:ln>
          </p:spPr>
        </p:cxnSp>
        <p:cxnSp>
          <p:nvCxnSpPr>
            <p:cNvPr id="16" name="直接连接符 15"/>
            <p:cNvCxnSpPr/>
            <p:nvPr/>
          </p:nvCxnSpPr>
          <p:spPr>
            <a:xfrm>
              <a:off x="1431702" y="3417234"/>
              <a:ext cx="360000" cy="0"/>
            </a:xfrm>
            <a:prstGeom prst="line">
              <a:avLst/>
            </a:prstGeom>
            <a:noFill/>
            <a:ln w="19050">
              <a:solidFill>
                <a:srgbClr val="C00000"/>
              </a:solidFill>
              <a:prstDash val="dash"/>
              <a:round/>
            </a:ln>
          </p:spPr>
        </p:cxnSp>
        <p:cxnSp>
          <p:nvCxnSpPr>
            <p:cNvPr id="26" name="直接连接符 25"/>
            <p:cNvCxnSpPr/>
            <p:nvPr/>
          </p:nvCxnSpPr>
          <p:spPr>
            <a:xfrm>
              <a:off x="1431702" y="4127474"/>
              <a:ext cx="360000" cy="0"/>
            </a:xfrm>
            <a:prstGeom prst="line">
              <a:avLst/>
            </a:prstGeom>
            <a:noFill/>
            <a:ln w="19050">
              <a:solidFill>
                <a:srgbClr val="C00000"/>
              </a:solidFill>
              <a:prstDash val="dash"/>
              <a:round/>
            </a:ln>
          </p:spPr>
        </p:cxnSp>
        <p:cxnSp>
          <p:nvCxnSpPr>
            <p:cNvPr id="27" name="直接连接符 26"/>
            <p:cNvCxnSpPr/>
            <p:nvPr/>
          </p:nvCxnSpPr>
          <p:spPr>
            <a:xfrm>
              <a:off x="1431702" y="5192834"/>
              <a:ext cx="360000" cy="0"/>
            </a:xfrm>
            <a:prstGeom prst="line">
              <a:avLst/>
            </a:prstGeom>
            <a:noFill/>
            <a:ln w="19050">
              <a:solidFill>
                <a:srgbClr val="C00000"/>
              </a:solidFill>
              <a:prstDash val="dash"/>
              <a:round/>
            </a:ln>
          </p:spPr>
        </p:cxnSp>
      </p:grpSp>
      <p:grpSp>
        <p:nvGrpSpPr>
          <p:cNvPr id="28" name="组合 27"/>
          <p:cNvGrpSpPr/>
          <p:nvPr/>
        </p:nvGrpSpPr>
        <p:grpSpPr>
          <a:xfrm>
            <a:off x="4425052" y="2016087"/>
            <a:ext cx="360000" cy="3531870"/>
            <a:chOff x="1431702" y="2016087"/>
            <a:chExt cx="360000" cy="3531870"/>
          </a:xfrm>
        </p:grpSpPr>
        <p:cxnSp>
          <p:nvCxnSpPr>
            <p:cNvPr id="29" name="直接连接符 28"/>
            <p:cNvCxnSpPr/>
            <p:nvPr/>
          </p:nvCxnSpPr>
          <p:spPr>
            <a:xfrm>
              <a:off x="1431702" y="2016087"/>
              <a:ext cx="0" cy="3528050"/>
            </a:xfrm>
            <a:prstGeom prst="line">
              <a:avLst/>
            </a:prstGeom>
            <a:noFill/>
            <a:ln w="19050">
              <a:solidFill>
                <a:srgbClr val="C00000"/>
              </a:solidFill>
              <a:prstDash val="dash"/>
              <a:round/>
            </a:ln>
          </p:spPr>
        </p:cxnSp>
        <p:cxnSp>
          <p:nvCxnSpPr>
            <p:cNvPr id="30" name="直接连接符 29"/>
            <p:cNvCxnSpPr/>
            <p:nvPr/>
          </p:nvCxnSpPr>
          <p:spPr>
            <a:xfrm>
              <a:off x="1431702" y="2351874"/>
              <a:ext cx="360000" cy="0"/>
            </a:xfrm>
            <a:prstGeom prst="line">
              <a:avLst/>
            </a:prstGeom>
            <a:noFill/>
            <a:ln w="19050">
              <a:solidFill>
                <a:srgbClr val="C00000"/>
              </a:solidFill>
              <a:prstDash val="dash"/>
              <a:round/>
            </a:ln>
          </p:spPr>
        </p:cxnSp>
        <p:cxnSp>
          <p:nvCxnSpPr>
            <p:cNvPr id="31" name="直接连接符 30"/>
            <p:cNvCxnSpPr/>
            <p:nvPr/>
          </p:nvCxnSpPr>
          <p:spPr>
            <a:xfrm>
              <a:off x="1431702" y="3062114"/>
              <a:ext cx="360000" cy="0"/>
            </a:xfrm>
            <a:prstGeom prst="line">
              <a:avLst/>
            </a:prstGeom>
            <a:noFill/>
            <a:ln w="19050">
              <a:solidFill>
                <a:srgbClr val="C00000"/>
              </a:solidFill>
              <a:prstDash val="dash"/>
              <a:round/>
            </a:ln>
          </p:spPr>
        </p:cxnSp>
        <p:cxnSp>
          <p:nvCxnSpPr>
            <p:cNvPr id="32" name="直接连接符 31"/>
            <p:cNvCxnSpPr/>
            <p:nvPr/>
          </p:nvCxnSpPr>
          <p:spPr>
            <a:xfrm>
              <a:off x="1431702" y="3772354"/>
              <a:ext cx="360000" cy="0"/>
            </a:xfrm>
            <a:prstGeom prst="line">
              <a:avLst/>
            </a:prstGeom>
            <a:noFill/>
            <a:ln w="19050">
              <a:solidFill>
                <a:srgbClr val="C00000"/>
              </a:solidFill>
              <a:prstDash val="dash"/>
              <a:round/>
            </a:ln>
          </p:spPr>
        </p:cxnSp>
        <p:cxnSp>
          <p:nvCxnSpPr>
            <p:cNvPr id="33" name="直接连接符 32"/>
            <p:cNvCxnSpPr/>
            <p:nvPr/>
          </p:nvCxnSpPr>
          <p:spPr>
            <a:xfrm>
              <a:off x="1431702" y="2706994"/>
              <a:ext cx="360000" cy="0"/>
            </a:xfrm>
            <a:prstGeom prst="line">
              <a:avLst/>
            </a:prstGeom>
            <a:noFill/>
            <a:ln w="19050">
              <a:solidFill>
                <a:srgbClr val="C00000"/>
              </a:solidFill>
              <a:prstDash val="dash"/>
              <a:round/>
            </a:ln>
          </p:spPr>
        </p:cxnSp>
        <p:cxnSp>
          <p:nvCxnSpPr>
            <p:cNvPr id="34" name="直接连接符 33"/>
            <p:cNvCxnSpPr/>
            <p:nvPr/>
          </p:nvCxnSpPr>
          <p:spPr>
            <a:xfrm>
              <a:off x="1431702" y="4837714"/>
              <a:ext cx="360000" cy="0"/>
            </a:xfrm>
            <a:prstGeom prst="line">
              <a:avLst/>
            </a:prstGeom>
            <a:noFill/>
            <a:ln w="19050">
              <a:solidFill>
                <a:srgbClr val="C00000"/>
              </a:solidFill>
              <a:prstDash val="dash"/>
              <a:round/>
            </a:ln>
          </p:spPr>
        </p:cxnSp>
        <p:cxnSp>
          <p:nvCxnSpPr>
            <p:cNvPr id="35" name="直接连接符 34"/>
            <p:cNvCxnSpPr/>
            <p:nvPr/>
          </p:nvCxnSpPr>
          <p:spPr>
            <a:xfrm>
              <a:off x="1431702" y="5547957"/>
              <a:ext cx="360000" cy="0"/>
            </a:xfrm>
            <a:prstGeom prst="line">
              <a:avLst/>
            </a:prstGeom>
            <a:noFill/>
            <a:ln w="19050">
              <a:solidFill>
                <a:srgbClr val="C00000"/>
              </a:solidFill>
              <a:prstDash val="dash"/>
              <a:round/>
            </a:ln>
          </p:spPr>
        </p:cxnSp>
        <p:cxnSp>
          <p:nvCxnSpPr>
            <p:cNvPr id="36" name="直接连接符 35"/>
            <p:cNvCxnSpPr/>
            <p:nvPr/>
          </p:nvCxnSpPr>
          <p:spPr>
            <a:xfrm>
              <a:off x="1431702" y="4482594"/>
              <a:ext cx="360000" cy="0"/>
            </a:xfrm>
            <a:prstGeom prst="line">
              <a:avLst/>
            </a:prstGeom>
            <a:noFill/>
            <a:ln w="19050">
              <a:solidFill>
                <a:srgbClr val="C00000"/>
              </a:solidFill>
              <a:prstDash val="dash"/>
              <a:round/>
            </a:ln>
          </p:spPr>
        </p:cxnSp>
        <p:cxnSp>
          <p:nvCxnSpPr>
            <p:cNvPr id="37" name="直接连接符 36"/>
            <p:cNvCxnSpPr/>
            <p:nvPr/>
          </p:nvCxnSpPr>
          <p:spPr>
            <a:xfrm>
              <a:off x="1431702" y="3417234"/>
              <a:ext cx="360000" cy="0"/>
            </a:xfrm>
            <a:prstGeom prst="line">
              <a:avLst/>
            </a:prstGeom>
            <a:noFill/>
            <a:ln w="19050">
              <a:solidFill>
                <a:srgbClr val="C00000"/>
              </a:solidFill>
              <a:prstDash val="dash"/>
              <a:round/>
            </a:ln>
          </p:spPr>
        </p:cxnSp>
        <p:cxnSp>
          <p:nvCxnSpPr>
            <p:cNvPr id="38" name="直接连接符 37"/>
            <p:cNvCxnSpPr/>
            <p:nvPr/>
          </p:nvCxnSpPr>
          <p:spPr>
            <a:xfrm>
              <a:off x="1431702" y="4127474"/>
              <a:ext cx="360000" cy="0"/>
            </a:xfrm>
            <a:prstGeom prst="line">
              <a:avLst/>
            </a:prstGeom>
            <a:noFill/>
            <a:ln w="19050">
              <a:solidFill>
                <a:srgbClr val="C00000"/>
              </a:solidFill>
              <a:prstDash val="dash"/>
              <a:round/>
            </a:ln>
          </p:spPr>
        </p:cxnSp>
        <p:cxnSp>
          <p:nvCxnSpPr>
            <p:cNvPr id="39" name="直接连接符 38"/>
            <p:cNvCxnSpPr/>
            <p:nvPr/>
          </p:nvCxnSpPr>
          <p:spPr>
            <a:xfrm>
              <a:off x="1431702" y="5192834"/>
              <a:ext cx="360000" cy="0"/>
            </a:xfrm>
            <a:prstGeom prst="line">
              <a:avLst/>
            </a:prstGeom>
            <a:noFill/>
            <a:ln w="19050">
              <a:solidFill>
                <a:srgbClr val="C00000"/>
              </a:solidFill>
              <a:prstDash val="dash"/>
              <a:round/>
            </a:ln>
          </p:spPr>
        </p:cxnSp>
      </p:grpSp>
      <p:cxnSp>
        <p:nvCxnSpPr>
          <p:cNvPr id="40" name="直接连接符 39"/>
          <p:cNvCxnSpPr/>
          <p:nvPr/>
        </p:nvCxnSpPr>
        <p:spPr>
          <a:xfrm>
            <a:off x="1418850" y="2016087"/>
            <a:ext cx="3024000" cy="0"/>
          </a:xfrm>
          <a:prstGeom prst="line">
            <a:avLst/>
          </a:prstGeom>
          <a:noFill/>
          <a:ln w="19050">
            <a:solidFill>
              <a:srgbClr val="C00000"/>
            </a:solidFill>
            <a:prstDash val="dash"/>
            <a:round/>
          </a:ln>
        </p:spPr>
      </p:cxnSp>
      <p:sp>
        <p:nvSpPr>
          <p:cNvPr id="42" name="矩形 41"/>
          <p:cNvSpPr/>
          <p:nvPr/>
        </p:nvSpPr>
        <p:spPr>
          <a:xfrm>
            <a:off x="3832727" y="5860649"/>
            <a:ext cx="4600940" cy="338554"/>
          </a:xfrm>
          <a:prstGeom prst="rect">
            <a:avLst/>
          </a:prstGeom>
        </p:spPr>
        <p:txBody>
          <a:bodyPr wrap="none">
            <a:spAutoFit/>
          </a:bodyPr>
          <a:lstStyle/>
          <a:p>
            <a:r>
              <a:rPr lang="zh-CN" altLang="en-US" sz="1600" dirty="0" smtClean="0"/>
              <a:t>（</a:t>
            </a:r>
            <a:r>
              <a:rPr lang="en-US" altLang="zh-CN" sz="1600" i="1" dirty="0" smtClean="0"/>
              <a:t>GB 6441-86</a:t>
            </a:r>
            <a:r>
              <a:rPr lang="en-US" altLang="zh-CN" sz="1600" i="1" dirty="0"/>
              <a:t>《</a:t>
            </a:r>
            <a:r>
              <a:rPr lang="zh-CN" altLang="en-US" sz="1600" i="1" dirty="0"/>
              <a:t>企业职工伤亡事故分类标准</a:t>
            </a:r>
            <a:r>
              <a:rPr lang="en-US" altLang="zh-CN" sz="1600" i="1" dirty="0" smtClean="0"/>
              <a:t>》</a:t>
            </a:r>
            <a:r>
              <a:rPr lang="zh-CN" altLang="en-US" sz="1600" dirty="0" smtClean="0"/>
              <a:t>）</a:t>
            </a:r>
            <a:endParaRPr lang="zh-CN" altLang="en-US" sz="1600" dirty="0"/>
          </a:p>
        </p:txBody>
      </p:sp>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en-US" dirty="0"/>
              <a:t>、安环组织构架与安环责任制</a:t>
            </a:r>
          </a:p>
        </p:txBody>
      </p:sp>
      <p:sp>
        <p:nvSpPr>
          <p:cNvPr id="18" name="内容占位符 17"/>
          <p:cNvSpPr>
            <a:spLocks noGrp="1"/>
          </p:cNvSpPr>
          <p:nvPr>
            <p:ph idx="1"/>
          </p:nvPr>
        </p:nvSpPr>
        <p:spPr>
          <a:xfrm>
            <a:off x="539826" y="1847545"/>
            <a:ext cx="5453350" cy="4428987"/>
          </a:xfrm>
          <a:ln>
            <a:noFill/>
          </a:ln>
        </p:spPr>
        <p:txBody>
          <a:bodyPr>
            <a:noAutofit/>
          </a:bodyPr>
          <a:lstStyle/>
          <a:p>
            <a:pPr marL="0" indent="0" algn="just">
              <a:lnSpc>
                <a:spcPts val="2400"/>
              </a:lnSpc>
              <a:spcAft>
                <a:spcPts val="1200"/>
              </a:spcAft>
              <a:buNone/>
            </a:pPr>
            <a:r>
              <a:rPr lang="en-US" altLang="zh-CN" sz="1600" dirty="0" smtClean="0"/>
              <a:t>4.1</a:t>
            </a:r>
            <a:r>
              <a:rPr lang="zh-CN" altLang="en-US" sz="1600" dirty="0"/>
              <a:t>　公司</a:t>
            </a:r>
            <a:r>
              <a:rPr lang="zh-CN" altLang="en-US" sz="1600" dirty="0" smtClean="0"/>
              <a:t>的质量安</a:t>
            </a:r>
            <a:r>
              <a:rPr lang="zh-CN" altLang="en-US" sz="1600" dirty="0"/>
              <a:t>环管理机构</a:t>
            </a:r>
            <a:r>
              <a:rPr lang="zh-CN" altLang="en-US" sz="1600" dirty="0" smtClean="0"/>
              <a:t>由</a:t>
            </a:r>
            <a:r>
              <a:rPr lang="zh-CN" altLang="en-US" sz="1600" b="1" dirty="0">
                <a:solidFill>
                  <a:schemeClr val="accent1">
                    <a:lumMod val="75000"/>
                  </a:schemeClr>
                </a:solidFill>
              </a:rPr>
              <a:t>质量安环委员会、质量安环管理办公室、各部门安环员</a:t>
            </a:r>
            <a:r>
              <a:rPr lang="zh-CN" altLang="en-US" sz="1600" dirty="0"/>
              <a:t>构成：</a:t>
            </a:r>
          </a:p>
          <a:p>
            <a:pPr marL="0" indent="0" algn="just">
              <a:lnSpc>
                <a:spcPts val="2400"/>
              </a:lnSpc>
              <a:spcAft>
                <a:spcPts val="1200"/>
              </a:spcAft>
              <a:buNone/>
            </a:pPr>
            <a:r>
              <a:rPr lang="en-US" altLang="zh-CN" sz="1600" dirty="0"/>
              <a:t>a</a:t>
            </a:r>
            <a:r>
              <a:rPr lang="en-US" altLang="zh-CN" sz="1600" dirty="0" smtClean="0"/>
              <a:t>) </a:t>
            </a:r>
            <a:r>
              <a:rPr lang="zh-CN" altLang="en-US" sz="1600" dirty="0" smtClean="0"/>
              <a:t>公司</a:t>
            </a:r>
            <a:r>
              <a:rPr lang="zh-CN" altLang="en-US" sz="1600" dirty="0"/>
              <a:t>成立质量安环委员会作为质量安环管理的领导机构，质量安环委员会主任由公司战略、预算与绩效执行委员会（以下简称执委会）主任担任，副主任由分管生产和项目建设的公司领导担任，各部门（跨部门的项目部视为一个部门，下同）负责人为成员；</a:t>
            </a:r>
          </a:p>
          <a:p>
            <a:pPr marL="0" indent="0" algn="just">
              <a:lnSpc>
                <a:spcPts val="2400"/>
              </a:lnSpc>
              <a:spcAft>
                <a:spcPts val="1200"/>
              </a:spcAft>
              <a:buNone/>
            </a:pPr>
            <a:r>
              <a:rPr lang="en-US" altLang="zh-CN" sz="1600" dirty="0"/>
              <a:t>b</a:t>
            </a:r>
            <a:r>
              <a:rPr lang="en-US" altLang="zh-CN" sz="1600" dirty="0" smtClean="0"/>
              <a:t>) </a:t>
            </a:r>
            <a:r>
              <a:rPr lang="zh-CN" altLang="en-US" sz="1600" dirty="0" smtClean="0"/>
              <a:t>质量</a:t>
            </a:r>
            <a:r>
              <a:rPr lang="zh-CN" altLang="en-US" sz="1600" dirty="0"/>
              <a:t>安环委员会设立日常办事机构</a:t>
            </a:r>
            <a:r>
              <a:rPr lang="en-US" altLang="zh-CN" sz="1600" dirty="0"/>
              <a:t>——</a:t>
            </a:r>
            <a:r>
              <a:rPr lang="zh-CN" altLang="en-US" sz="1600" dirty="0"/>
              <a:t>质量安环管理办公室；办公室主任由质量、安全和环境管理者代表兼任。</a:t>
            </a:r>
          </a:p>
          <a:p>
            <a:pPr marL="0" indent="0" algn="just">
              <a:lnSpc>
                <a:spcPts val="2400"/>
              </a:lnSpc>
              <a:spcAft>
                <a:spcPts val="1200"/>
              </a:spcAft>
              <a:buNone/>
            </a:pPr>
            <a:r>
              <a:rPr lang="en-US" altLang="zh-CN" sz="1600" dirty="0"/>
              <a:t>c</a:t>
            </a:r>
            <a:r>
              <a:rPr lang="en-US" altLang="zh-CN" sz="1600" dirty="0" smtClean="0"/>
              <a:t>) </a:t>
            </a:r>
            <a:r>
              <a:rPr lang="zh-CN" altLang="en-US" sz="1600" dirty="0" smtClean="0"/>
              <a:t>各</a:t>
            </a:r>
            <a:r>
              <a:rPr lang="zh-CN" altLang="en-US" sz="1600" dirty="0"/>
              <a:t>生产和工程部门根据需要设置数量不等的专兼职安环员，其他部门可根据实际需要确定是否设置兼职安环员。</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a:t>
            </a:fld>
            <a:endParaRPr lang="zh-CN" altLang="en-US" dirty="0"/>
          </a:p>
        </p:txBody>
      </p:sp>
      <p:grpSp>
        <p:nvGrpSpPr>
          <p:cNvPr id="5" name="组合 4"/>
          <p:cNvGrpSpPr/>
          <p:nvPr/>
        </p:nvGrpSpPr>
        <p:grpSpPr>
          <a:xfrm>
            <a:off x="6101639" y="1968732"/>
            <a:ext cx="2716219" cy="3933486"/>
            <a:chOff x="6163516" y="1379647"/>
            <a:chExt cx="2716219" cy="3933486"/>
          </a:xfrm>
        </p:grpSpPr>
        <p:pic>
          <p:nvPicPr>
            <p:cNvPr id="21" name="Picture 7"/>
            <p:cNvPicPr>
              <a:picLocks noChangeAspect="1"/>
            </p:cNvPicPr>
            <p:nvPr/>
          </p:nvPicPr>
          <p:blipFill>
            <a:blip r:embed="rId3" cstate="print"/>
            <a:stretch>
              <a:fillRect/>
            </a:stretch>
          </p:blipFill>
          <p:spPr>
            <a:xfrm>
              <a:off x="6262099" y="1469116"/>
              <a:ext cx="2548492" cy="3806818"/>
            </a:xfrm>
            <a:prstGeom prst="rect">
              <a:avLst/>
            </a:prstGeom>
            <a:noFill/>
            <a:ln w="9525">
              <a:noFill/>
            </a:ln>
          </p:spPr>
        </p:pic>
        <p:grpSp>
          <p:nvGrpSpPr>
            <p:cNvPr id="22" name="Group 110"/>
            <p:cNvGrpSpPr/>
            <p:nvPr/>
          </p:nvGrpSpPr>
          <p:grpSpPr bwMode="auto">
            <a:xfrm>
              <a:off x="6163516" y="1379647"/>
              <a:ext cx="2716219" cy="3933486"/>
              <a:chOff x="587" y="186"/>
              <a:chExt cx="2401" cy="3477"/>
            </a:xfrm>
          </p:grpSpPr>
          <p:sp>
            <p:nvSpPr>
              <p:cNvPr id="23"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24"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25"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26"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grpSp>
      <p:sp>
        <p:nvSpPr>
          <p:cNvPr id="27" name="文本框 26"/>
          <p:cNvSpPr txBox="1"/>
          <p:nvPr/>
        </p:nvSpPr>
        <p:spPr>
          <a:xfrm>
            <a:off x="539166" y="1298951"/>
            <a:ext cx="2577268" cy="461665"/>
          </a:xfrm>
          <a:prstGeom prst="rect">
            <a:avLst/>
          </a:prstGeom>
          <a:solidFill>
            <a:srgbClr val="183884"/>
          </a:solidFill>
        </p:spPr>
        <p:txBody>
          <a:bodyPr wrap="square" rtlCol="0">
            <a:spAutoFit/>
          </a:bodyPr>
          <a:lstStyle/>
          <a:p>
            <a:pPr algn="ctr"/>
            <a:r>
              <a:rPr lang="zh-CN" altLang="en-US" sz="2400" dirty="0" smtClean="0">
                <a:solidFill>
                  <a:schemeClr val="bg1"/>
                </a:solidFill>
              </a:rPr>
              <a:t>一套班子</a:t>
            </a:r>
            <a:endParaRPr lang="zh-CN" altLang="en-US" sz="2400" dirty="0">
              <a:solidFill>
                <a:schemeClr val="bg1"/>
              </a:solidFill>
            </a:endParaRPr>
          </a:p>
        </p:txBody>
      </p:sp>
    </p:spTree>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20</a:t>
            </a:fld>
            <a:endParaRPr lang="zh-CN" altLang="en-US" dirty="0"/>
          </a:p>
        </p:txBody>
      </p:sp>
      <p:sp>
        <p:nvSpPr>
          <p:cNvPr id="6" name="内容占位符 5"/>
          <p:cNvSpPr>
            <a:spLocks noGrp="1"/>
          </p:cNvSpPr>
          <p:nvPr>
            <p:ph idx="1"/>
          </p:nvPr>
        </p:nvSpPr>
        <p:spPr>
          <a:xfrm>
            <a:off x="395289" y="1340769"/>
            <a:ext cx="8353425" cy="4785395"/>
          </a:xfrm>
        </p:spPr>
        <p:txBody>
          <a:bodyPr/>
          <a:lstStyle/>
          <a:p>
            <a:pPr marL="0" indent="0">
              <a:buNone/>
            </a:pPr>
            <a:r>
              <a:rPr lang="en-US" altLang="zh-CN" dirty="0" smtClean="0"/>
              <a:t>4.2.3</a:t>
            </a:r>
            <a:r>
              <a:rPr lang="zh-CN" altLang="en-US" dirty="0"/>
              <a:t>　</a:t>
            </a:r>
            <a:r>
              <a:rPr lang="zh-CN" altLang="en-US" dirty="0" smtClean="0"/>
              <a:t>职业病分类（</a:t>
            </a:r>
            <a:r>
              <a:rPr lang="en-US" altLang="zh-CN" dirty="0" smtClean="0"/>
              <a:t>10</a:t>
            </a:r>
            <a:r>
              <a:rPr lang="zh-CN" altLang="en-US" dirty="0" smtClean="0"/>
              <a:t>类</a:t>
            </a:r>
            <a:r>
              <a:rPr lang="en-US" altLang="zh-CN" dirty="0" smtClean="0"/>
              <a:t>132</a:t>
            </a:r>
            <a:r>
              <a:rPr lang="zh-CN" altLang="en-US" dirty="0"/>
              <a:t>种</a:t>
            </a:r>
            <a:r>
              <a:rPr lang="zh-CN" altLang="en-US" dirty="0" smtClean="0"/>
              <a:t>）</a:t>
            </a:r>
            <a:endParaRPr lang="zh-CN" altLang="en-US" dirty="0"/>
          </a:p>
        </p:txBody>
      </p:sp>
      <p:sp>
        <p:nvSpPr>
          <p:cNvPr id="15" name="文本框 14"/>
          <p:cNvSpPr txBox="1"/>
          <p:nvPr/>
        </p:nvSpPr>
        <p:spPr>
          <a:xfrm>
            <a:off x="1791702" y="2124169"/>
            <a:ext cx="3600000" cy="3683060"/>
          </a:xfrm>
          <a:prstGeom prst="rect">
            <a:avLst/>
          </a:prstGeom>
          <a:noFill/>
        </p:spPr>
        <p:txBody>
          <a:bodyPr wrap="square" rtlCol="0">
            <a:spAutoFit/>
          </a:bodyPr>
          <a:lstStyle/>
          <a:p>
            <a:pPr>
              <a:lnSpc>
                <a:spcPts val="2800"/>
              </a:lnSpc>
              <a:spcBef>
                <a:spcPts val="600"/>
              </a:spcBef>
              <a:spcAft>
                <a:spcPts val="1200"/>
              </a:spcAft>
            </a:pPr>
            <a:r>
              <a:rPr lang="en-US" altLang="zh-CN" sz="1600" dirty="0" smtClean="0">
                <a:latin typeface="+mn-ea"/>
              </a:rPr>
              <a:t>01 </a:t>
            </a:r>
            <a:r>
              <a:rPr lang="zh-CN" altLang="en-US" sz="1600" dirty="0" smtClean="0">
                <a:latin typeface="+mn-ea"/>
              </a:rPr>
              <a:t>职业性</a:t>
            </a:r>
            <a:r>
              <a:rPr lang="zh-CN" altLang="en-US" sz="1600" dirty="0">
                <a:latin typeface="+mn-ea"/>
              </a:rPr>
              <a:t>尘肺病及其他呼吸系统</a:t>
            </a:r>
            <a:r>
              <a:rPr lang="zh-CN" altLang="en-US" sz="1600" dirty="0" smtClean="0">
                <a:latin typeface="+mn-ea"/>
              </a:rPr>
              <a:t>疾病</a:t>
            </a:r>
            <a:r>
              <a:rPr lang="zh-CN" altLang="en-US" sz="1600" dirty="0">
                <a:latin typeface="+mn-ea"/>
              </a:rPr>
              <a:t/>
            </a:r>
            <a:br>
              <a:rPr lang="zh-CN" altLang="en-US" sz="1600" dirty="0">
                <a:latin typeface="+mn-ea"/>
              </a:rPr>
            </a:br>
            <a:r>
              <a:rPr lang="en-US" altLang="zh-CN" sz="1600" dirty="0" smtClean="0">
                <a:latin typeface="+mn-ea"/>
              </a:rPr>
              <a:t>02 </a:t>
            </a:r>
            <a:r>
              <a:rPr lang="zh-CN" altLang="en-US" sz="1600" dirty="0" smtClean="0">
                <a:latin typeface="+mn-ea"/>
              </a:rPr>
              <a:t>职业性</a:t>
            </a:r>
            <a:r>
              <a:rPr lang="zh-CN" altLang="en-US" sz="1600" dirty="0">
                <a:latin typeface="+mn-ea"/>
              </a:rPr>
              <a:t>皮肤病</a:t>
            </a:r>
            <a:br>
              <a:rPr lang="zh-CN" altLang="en-US" sz="1600" dirty="0">
                <a:latin typeface="+mn-ea"/>
              </a:rPr>
            </a:br>
            <a:r>
              <a:rPr lang="en-US" altLang="zh-CN" sz="1600" dirty="0" smtClean="0">
                <a:latin typeface="+mn-ea"/>
              </a:rPr>
              <a:t>03 </a:t>
            </a:r>
            <a:r>
              <a:rPr lang="zh-CN" altLang="en-US" sz="1600" dirty="0" smtClean="0">
                <a:latin typeface="+mn-ea"/>
              </a:rPr>
              <a:t>职业性</a:t>
            </a:r>
            <a:r>
              <a:rPr lang="zh-CN" altLang="en-US" sz="1600" dirty="0">
                <a:latin typeface="+mn-ea"/>
              </a:rPr>
              <a:t>眼病</a:t>
            </a:r>
            <a:br>
              <a:rPr lang="zh-CN" altLang="en-US" sz="1600" dirty="0">
                <a:latin typeface="+mn-ea"/>
              </a:rPr>
            </a:br>
            <a:r>
              <a:rPr lang="en-US" altLang="zh-CN" sz="1600" dirty="0" smtClean="0">
                <a:latin typeface="+mn-ea"/>
              </a:rPr>
              <a:t>04 </a:t>
            </a:r>
            <a:r>
              <a:rPr lang="zh-CN" altLang="en-US" sz="1600" dirty="0" smtClean="0">
                <a:latin typeface="+mn-ea"/>
              </a:rPr>
              <a:t>职业性</a:t>
            </a:r>
            <a:r>
              <a:rPr lang="zh-CN" altLang="en-US" sz="1600" dirty="0">
                <a:latin typeface="+mn-ea"/>
              </a:rPr>
              <a:t>耳鼻喉口腔</a:t>
            </a:r>
            <a:r>
              <a:rPr lang="zh-CN" altLang="en-US" sz="1600" dirty="0" smtClean="0">
                <a:latin typeface="+mn-ea"/>
              </a:rPr>
              <a:t>疾病</a:t>
            </a:r>
            <a:r>
              <a:rPr lang="zh-CN" altLang="en-US" sz="1600" dirty="0">
                <a:latin typeface="+mn-ea"/>
              </a:rPr>
              <a:t/>
            </a:r>
            <a:br>
              <a:rPr lang="zh-CN" altLang="en-US" sz="1600" dirty="0">
                <a:latin typeface="+mn-ea"/>
              </a:rPr>
            </a:br>
            <a:r>
              <a:rPr lang="en-US" altLang="zh-CN" sz="1600" dirty="0" smtClean="0">
                <a:latin typeface="+mn-ea"/>
              </a:rPr>
              <a:t>05 </a:t>
            </a:r>
            <a:r>
              <a:rPr lang="zh-CN" altLang="en-US" sz="1600" dirty="0" smtClean="0">
                <a:latin typeface="+mn-ea"/>
              </a:rPr>
              <a:t>职业性</a:t>
            </a:r>
            <a:r>
              <a:rPr lang="zh-CN" altLang="en-US" sz="1600" dirty="0">
                <a:latin typeface="+mn-ea"/>
              </a:rPr>
              <a:t>化学</a:t>
            </a:r>
            <a:r>
              <a:rPr lang="zh-CN" altLang="en-US" sz="1600" dirty="0" smtClean="0">
                <a:latin typeface="+mn-ea"/>
              </a:rPr>
              <a:t>中毒</a:t>
            </a:r>
            <a:r>
              <a:rPr lang="en-US" altLang="zh-CN" sz="1600" dirty="0" smtClean="0">
                <a:latin typeface="+mn-ea"/>
              </a:rPr>
              <a:t> </a:t>
            </a:r>
            <a:r>
              <a:rPr lang="en-US" altLang="zh-CN" sz="1600" dirty="0">
                <a:latin typeface="+mn-ea"/>
              </a:rPr>
              <a:t/>
            </a:r>
            <a:br>
              <a:rPr lang="en-US" altLang="zh-CN" sz="1600" dirty="0">
                <a:latin typeface="+mn-ea"/>
              </a:rPr>
            </a:br>
            <a:r>
              <a:rPr lang="en-US" altLang="zh-CN" sz="1600" dirty="0" smtClean="0">
                <a:latin typeface="+mn-ea"/>
              </a:rPr>
              <a:t>06 </a:t>
            </a:r>
            <a:r>
              <a:rPr lang="zh-CN" altLang="en-US" sz="1600" dirty="0" smtClean="0">
                <a:latin typeface="+mn-ea"/>
              </a:rPr>
              <a:t>物理</a:t>
            </a:r>
            <a:r>
              <a:rPr lang="zh-CN" altLang="en-US" sz="1600" dirty="0">
                <a:latin typeface="+mn-ea"/>
              </a:rPr>
              <a:t>因素所致</a:t>
            </a:r>
            <a:r>
              <a:rPr lang="zh-CN" altLang="en-US" sz="1600" dirty="0" smtClean="0">
                <a:latin typeface="+mn-ea"/>
              </a:rPr>
              <a:t>职业病</a:t>
            </a:r>
            <a:br>
              <a:rPr lang="zh-CN" altLang="en-US" sz="1600" dirty="0" smtClean="0">
                <a:latin typeface="+mn-ea"/>
              </a:rPr>
            </a:br>
            <a:r>
              <a:rPr lang="en-US" altLang="zh-CN" sz="1600" dirty="0" smtClean="0">
                <a:latin typeface="+mn-ea"/>
              </a:rPr>
              <a:t>07 </a:t>
            </a:r>
            <a:r>
              <a:rPr lang="zh-CN" altLang="en-US" sz="1600" dirty="0" smtClean="0">
                <a:latin typeface="+mn-ea"/>
              </a:rPr>
              <a:t>职业性</a:t>
            </a:r>
            <a:r>
              <a:rPr lang="zh-CN" altLang="en-US" sz="1600" dirty="0">
                <a:latin typeface="+mn-ea"/>
              </a:rPr>
              <a:t>放射性</a:t>
            </a:r>
            <a:r>
              <a:rPr lang="zh-CN" altLang="en-US" sz="1600" dirty="0" smtClean="0">
                <a:latin typeface="+mn-ea"/>
              </a:rPr>
              <a:t>疾病</a:t>
            </a:r>
            <a:br>
              <a:rPr lang="zh-CN" altLang="en-US" sz="1600" dirty="0" smtClean="0">
                <a:latin typeface="+mn-ea"/>
              </a:rPr>
            </a:br>
            <a:r>
              <a:rPr lang="en-US" altLang="zh-CN" sz="1600" dirty="0" smtClean="0">
                <a:latin typeface="+mn-ea"/>
              </a:rPr>
              <a:t>08 </a:t>
            </a:r>
            <a:r>
              <a:rPr lang="zh-CN" altLang="en-US" sz="1600" dirty="0" smtClean="0">
                <a:latin typeface="+mn-ea"/>
              </a:rPr>
              <a:t>职业性传染病</a:t>
            </a:r>
            <a:br>
              <a:rPr lang="zh-CN" altLang="en-US" sz="1600" dirty="0" smtClean="0">
                <a:latin typeface="+mn-ea"/>
              </a:rPr>
            </a:br>
            <a:r>
              <a:rPr lang="en-US" altLang="zh-CN" sz="1600" dirty="0" smtClean="0">
                <a:latin typeface="+mn-ea"/>
              </a:rPr>
              <a:t>09 </a:t>
            </a:r>
            <a:r>
              <a:rPr lang="zh-CN" altLang="en-US" sz="1600" dirty="0" smtClean="0">
                <a:latin typeface="+mn-ea"/>
              </a:rPr>
              <a:t>职业性肿瘤</a:t>
            </a:r>
            <a:br>
              <a:rPr lang="zh-CN" altLang="en-US" sz="1600" dirty="0" smtClean="0">
                <a:latin typeface="+mn-ea"/>
              </a:rPr>
            </a:br>
            <a:r>
              <a:rPr lang="en-US" altLang="zh-CN" sz="1600" dirty="0" smtClean="0">
                <a:latin typeface="+mn-ea"/>
              </a:rPr>
              <a:t>10 </a:t>
            </a:r>
            <a:r>
              <a:rPr lang="zh-CN" altLang="en-US" sz="1600" dirty="0" smtClean="0">
                <a:latin typeface="+mn-ea"/>
              </a:rPr>
              <a:t>其他职业病</a:t>
            </a:r>
            <a:endParaRPr lang="zh-CN" altLang="en-US" sz="1600" dirty="0">
              <a:latin typeface="+mn-ea"/>
            </a:endParaRPr>
          </a:p>
        </p:txBody>
      </p:sp>
      <p:grpSp>
        <p:nvGrpSpPr>
          <p:cNvPr id="5" name="组合 4"/>
          <p:cNvGrpSpPr/>
          <p:nvPr/>
        </p:nvGrpSpPr>
        <p:grpSpPr>
          <a:xfrm>
            <a:off x="1431702" y="1836137"/>
            <a:ext cx="360000" cy="3711820"/>
            <a:chOff x="1431702" y="1836137"/>
            <a:chExt cx="360000" cy="3711820"/>
          </a:xfrm>
        </p:grpSpPr>
        <p:cxnSp>
          <p:nvCxnSpPr>
            <p:cNvPr id="18" name="直接连接符 17"/>
            <p:cNvCxnSpPr/>
            <p:nvPr/>
          </p:nvCxnSpPr>
          <p:spPr>
            <a:xfrm flipH="1">
              <a:off x="1431702" y="1836137"/>
              <a:ext cx="0" cy="3708000"/>
            </a:xfrm>
            <a:prstGeom prst="line">
              <a:avLst/>
            </a:prstGeom>
            <a:noFill/>
            <a:ln w="19050">
              <a:solidFill>
                <a:srgbClr val="C00000"/>
              </a:solidFill>
              <a:prstDash val="dash"/>
              <a:round/>
            </a:ln>
          </p:spPr>
        </p:cxnSp>
        <p:cxnSp>
          <p:nvCxnSpPr>
            <p:cNvPr id="19" name="直接连接符 18"/>
            <p:cNvCxnSpPr/>
            <p:nvPr/>
          </p:nvCxnSpPr>
          <p:spPr>
            <a:xfrm>
              <a:off x="1431702" y="2351874"/>
              <a:ext cx="360000" cy="0"/>
            </a:xfrm>
            <a:prstGeom prst="line">
              <a:avLst/>
            </a:prstGeom>
            <a:noFill/>
            <a:ln w="19050">
              <a:solidFill>
                <a:srgbClr val="C00000"/>
              </a:solidFill>
              <a:prstDash val="dash"/>
              <a:round/>
            </a:ln>
          </p:spPr>
        </p:cxnSp>
        <p:cxnSp>
          <p:nvCxnSpPr>
            <p:cNvPr id="20" name="直接连接符 19"/>
            <p:cNvCxnSpPr/>
            <p:nvPr/>
          </p:nvCxnSpPr>
          <p:spPr>
            <a:xfrm>
              <a:off x="1431702" y="3062114"/>
              <a:ext cx="360000" cy="0"/>
            </a:xfrm>
            <a:prstGeom prst="line">
              <a:avLst/>
            </a:prstGeom>
            <a:noFill/>
            <a:ln w="19050">
              <a:solidFill>
                <a:srgbClr val="C00000"/>
              </a:solidFill>
              <a:prstDash val="dash"/>
              <a:round/>
            </a:ln>
          </p:spPr>
        </p:cxnSp>
        <p:cxnSp>
          <p:nvCxnSpPr>
            <p:cNvPr id="21" name="直接连接符 20"/>
            <p:cNvCxnSpPr/>
            <p:nvPr/>
          </p:nvCxnSpPr>
          <p:spPr>
            <a:xfrm>
              <a:off x="1431702" y="3772354"/>
              <a:ext cx="360000" cy="0"/>
            </a:xfrm>
            <a:prstGeom prst="line">
              <a:avLst/>
            </a:prstGeom>
            <a:noFill/>
            <a:ln w="19050">
              <a:solidFill>
                <a:srgbClr val="C00000"/>
              </a:solidFill>
              <a:prstDash val="dash"/>
              <a:round/>
            </a:ln>
          </p:spPr>
        </p:cxnSp>
        <p:cxnSp>
          <p:nvCxnSpPr>
            <p:cNvPr id="22" name="直接连接符 21"/>
            <p:cNvCxnSpPr/>
            <p:nvPr/>
          </p:nvCxnSpPr>
          <p:spPr>
            <a:xfrm>
              <a:off x="1431702" y="2706994"/>
              <a:ext cx="360000" cy="0"/>
            </a:xfrm>
            <a:prstGeom prst="line">
              <a:avLst/>
            </a:prstGeom>
            <a:noFill/>
            <a:ln w="19050">
              <a:solidFill>
                <a:srgbClr val="C00000"/>
              </a:solidFill>
              <a:prstDash val="dash"/>
              <a:round/>
            </a:ln>
          </p:spPr>
        </p:cxnSp>
        <p:cxnSp>
          <p:nvCxnSpPr>
            <p:cNvPr id="23" name="直接连接符 22"/>
            <p:cNvCxnSpPr/>
            <p:nvPr/>
          </p:nvCxnSpPr>
          <p:spPr>
            <a:xfrm>
              <a:off x="1431702" y="4837714"/>
              <a:ext cx="360000" cy="0"/>
            </a:xfrm>
            <a:prstGeom prst="line">
              <a:avLst/>
            </a:prstGeom>
            <a:noFill/>
            <a:ln w="19050">
              <a:solidFill>
                <a:srgbClr val="C00000"/>
              </a:solidFill>
              <a:prstDash val="dash"/>
              <a:round/>
            </a:ln>
          </p:spPr>
        </p:cxnSp>
        <p:cxnSp>
          <p:nvCxnSpPr>
            <p:cNvPr id="24" name="直接连接符 23"/>
            <p:cNvCxnSpPr/>
            <p:nvPr/>
          </p:nvCxnSpPr>
          <p:spPr>
            <a:xfrm>
              <a:off x="1431702" y="5547957"/>
              <a:ext cx="360000" cy="0"/>
            </a:xfrm>
            <a:prstGeom prst="line">
              <a:avLst/>
            </a:prstGeom>
            <a:noFill/>
            <a:ln w="19050">
              <a:solidFill>
                <a:srgbClr val="C00000"/>
              </a:solidFill>
              <a:prstDash val="dash"/>
              <a:round/>
            </a:ln>
          </p:spPr>
        </p:cxnSp>
        <p:cxnSp>
          <p:nvCxnSpPr>
            <p:cNvPr id="25" name="直接连接符 24"/>
            <p:cNvCxnSpPr/>
            <p:nvPr/>
          </p:nvCxnSpPr>
          <p:spPr>
            <a:xfrm>
              <a:off x="1431702" y="4482594"/>
              <a:ext cx="360000" cy="0"/>
            </a:xfrm>
            <a:prstGeom prst="line">
              <a:avLst/>
            </a:prstGeom>
            <a:noFill/>
            <a:ln w="19050">
              <a:solidFill>
                <a:srgbClr val="C00000"/>
              </a:solidFill>
              <a:prstDash val="dash"/>
              <a:round/>
            </a:ln>
          </p:spPr>
        </p:cxnSp>
        <p:cxnSp>
          <p:nvCxnSpPr>
            <p:cNvPr id="16" name="直接连接符 15"/>
            <p:cNvCxnSpPr/>
            <p:nvPr/>
          </p:nvCxnSpPr>
          <p:spPr>
            <a:xfrm>
              <a:off x="1431702" y="3417234"/>
              <a:ext cx="360000" cy="0"/>
            </a:xfrm>
            <a:prstGeom prst="line">
              <a:avLst/>
            </a:prstGeom>
            <a:noFill/>
            <a:ln w="19050">
              <a:solidFill>
                <a:srgbClr val="C00000"/>
              </a:solidFill>
              <a:prstDash val="dash"/>
              <a:round/>
            </a:ln>
          </p:spPr>
        </p:cxnSp>
        <p:cxnSp>
          <p:nvCxnSpPr>
            <p:cNvPr id="26" name="直接连接符 25"/>
            <p:cNvCxnSpPr/>
            <p:nvPr/>
          </p:nvCxnSpPr>
          <p:spPr>
            <a:xfrm>
              <a:off x="1431702" y="4127474"/>
              <a:ext cx="360000" cy="0"/>
            </a:xfrm>
            <a:prstGeom prst="line">
              <a:avLst/>
            </a:prstGeom>
            <a:noFill/>
            <a:ln w="19050">
              <a:solidFill>
                <a:srgbClr val="C00000"/>
              </a:solidFill>
              <a:prstDash val="dash"/>
              <a:round/>
            </a:ln>
          </p:spPr>
        </p:cxnSp>
        <p:cxnSp>
          <p:nvCxnSpPr>
            <p:cNvPr id="27" name="直接连接符 26"/>
            <p:cNvCxnSpPr/>
            <p:nvPr/>
          </p:nvCxnSpPr>
          <p:spPr>
            <a:xfrm>
              <a:off x="1431702" y="5192834"/>
              <a:ext cx="360000" cy="0"/>
            </a:xfrm>
            <a:prstGeom prst="line">
              <a:avLst/>
            </a:prstGeom>
            <a:noFill/>
            <a:ln w="19050">
              <a:solidFill>
                <a:srgbClr val="C00000"/>
              </a:solidFill>
              <a:prstDash val="dash"/>
              <a:round/>
            </a:ln>
          </p:spPr>
        </p:cxnSp>
      </p:grpSp>
      <p:sp>
        <p:nvSpPr>
          <p:cNvPr id="54" name="矩形 53"/>
          <p:cNvSpPr/>
          <p:nvPr/>
        </p:nvSpPr>
        <p:spPr>
          <a:xfrm>
            <a:off x="3832727" y="5728451"/>
            <a:ext cx="4961615" cy="338554"/>
          </a:xfrm>
          <a:prstGeom prst="rect">
            <a:avLst/>
          </a:prstGeom>
        </p:spPr>
        <p:txBody>
          <a:bodyPr wrap="none">
            <a:spAutoFit/>
          </a:bodyPr>
          <a:lstStyle/>
          <a:p>
            <a:r>
              <a:rPr lang="zh-CN" altLang="en-US" sz="1600" i="1" dirty="0"/>
              <a:t>（</a:t>
            </a:r>
            <a:r>
              <a:rPr lang="en-US" altLang="zh-CN" sz="1600" i="1" dirty="0"/>
              <a:t>《</a:t>
            </a:r>
            <a:r>
              <a:rPr lang="zh-CN" altLang="en-US" sz="1600" i="1" dirty="0"/>
              <a:t>职业病分类和目录</a:t>
            </a:r>
            <a:r>
              <a:rPr lang="en-US" altLang="zh-CN" sz="1600" i="1" dirty="0"/>
              <a:t>》</a:t>
            </a:r>
            <a:r>
              <a:rPr lang="zh-CN" altLang="en-US" sz="1600" i="1" dirty="0"/>
              <a:t>国卫疾控发</a:t>
            </a:r>
            <a:r>
              <a:rPr lang="en-US" altLang="zh-CN" sz="1600" i="1" dirty="0"/>
              <a:t>〔2013〕48</a:t>
            </a:r>
            <a:r>
              <a:rPr lang="zh-CN" altLang="en-US" sz="1600" i="1" dirty="0"/>
              <a:t>号）</a:t>
            </a:r>
          </a:p>
        </p:txBody>
      </p:sp>
    </p:spTree>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21</a:t>
            </a:fld>
            <a:endParaRPr lang="zh-CN" altLang="en-US" dirty="0"/>
          </a:p>
        </p:txBody>
      </p:sp>
      <p:sp>
        <p:nvSpPr>
          <p:cNvPr id="6" name="内容占位符 5"/>
          <p:cNvSpPr>
            <a:spLocks noGrp="1"/>
          </p:cNvSpPr>
          <p:nvPr>
            <p:ph idx="1"/>
          </p:nvPr>
        </p:nvSpPr>
        <p:spPr>
          <a:xfrm>
            <a:off x="395289" y="1340769"/>
            <a:ext cx="8353425" cy="4785395"/>
          </a:xfrm>
        </p:spPr>
        <p:txBody>
          <a:bodyPr/>
          <a:lstStyle/>
          <a:p>
            <a:pPr marL="0" indent="0">
              <a:buNone/>
            </a:pPr>
            <a:r>
              <a:rPr lang="en-US" altLang="zh-CN" dirty="0" smtClean="0"/>
              <a:t>4.2.4</a:t>
            </a:r>
            <a:r>
              <a:rPr lang="zh-CN" altLang="en-US" dirty="0"/>
              <a:t>　</a:t>
            </a:r>
            <a:r>
              <a:rPr lang="zh-CN" altLang="en-US" dirty="0" smtClean="0"/>
              <a:t>应</a:t>
            </a:r>
            <a:r>
              <a:rPr lang="zh-CN" altLang="en-US" dirty="0"/>
              <a:t>考虑</a:t>
            </a:r>
            <a:r>
              <a:rPr lang="zh-CN" altLang="en-US" b="1" dirty="0">
                <a:solidFill>
                  <a:srgbClr val="C00000"/>
                </a:solidFill>
              </a:rPr>
              <a:t>三种状态、三种时态、六个</a:t>
            </a:r>
            <a:r>
              <a:rPr lang="zh-CN" altLang="en-US" b="1" dirty="0" smtClean="0">
                <a:solidFill>
                  <a:srgbClr val="C00000"/>
                </a:solidFill>
              </a:rPr>
              <a:t>方面</a:t>
            </a:r>
            <a:r>
              <a:rPr lang="zh-CN" altLang="en-US" dirty="0" smtClean="0"/>
              <a:t>（危害因素）</a:t>
            </a:r>
            <a:endParaRPr lang="zh-CN" altLang="en-US" dirty="0"/>
          </a:p>
        </p:txBody>
      </p:sp>
      <p:grpSp>
        <p:nvGrpSpPr>
          <p:cNvPr id="166" name="组合 165"/>
          <p:cNvGrpSpPr/>
          <p:nvPr/>
        </p:nvGrpSpPr>
        <p:grpSpPr>
          <a:xfrm>
            <a:off x="4724546" y="1862582"/>
            <a:ext cx="360001" cy="2808000"/>
            <a:chOff x="5308439" y="1917666"/>
            <a:chExt cx="360001" cy="2808000"/>
          </a:xfrm>
        </p:grpSpPr>
        <p:cxnSp>
          <p:nvCxnSpPr>
            <p:cNvPr id="158" name="直接连接符 157"/>
            <p:cNvCxnSpPr/>
            <p:nvPr/>
          </p:nvCxnSpPr>
          <p:spPr>
            <a:xfrm>
              <a:off x="5308439" y="2775672"/>
              <a:ext cx="360000" cy="0"/>
            </a:xfrm>
            <a:prstGeom prst="line">
              <a:avLst/>
            </a:prstGeom>
            <a:noFill/>
            <a:ln w="19050">
              <a:solidFill>
                <a:srgbClr val="C00000"/>
              </a:solidFill>
              <a:prstDash val="dash"/>
              <a:round/>
            </a:ln>
          </p:spPr>
        </p:cxnSp>
        <p:cxnSp>
          <p:nvCxnSpPr>
            <p:cNvPr id="159" name="直接连接符 158"/>
            <p:cNvCxnSpPr/>
            <p:nvPr/>
          </p:nvCxnSpPr>
          <p:spPr>
            <a:xfrm>
              <a:off x="5308439" y="3746948"/>
              <a:ext cx="360000" cy="0"/>
            </a:xfrm>
            <a:prstGeom prst="line">
              <a:avLst/>
            </a:prstGeom>
            <a:noFill/>
            <a:ln w="19050">
              <a:solidFill>
                <a:srgbClr val="C00000"/>
              </a:solidFill>
              <a:prstDash val="dash"/>
              <a:round/>
            </a:ln>
          </p:spPr>
        </p:cxnSp>
        <p:cxnSp>
          <p:nvCxnSpPr>
            <p:cNvPr id="160" name="直接连接符 159"/>
            <p:cNvCxnSpPr/>
            <p:nvPr/>
          </p:nvCxnSpPr>
          <p:spPr>
            <a:xfrm flipH="1">
              <a:off x="5308439" y="1917666"/>
              <a:ext cx="0" cy="2808000"/>
            </a:xfrm>
            <a:prstGeom prst="line">
              <a:avLst/>
            </a:prstGeom>
            <a:noFill/>
            <a:ln w="19050">
              <a:solidFill>
                <a:srgbClr val="C00000"/>
              </a:solidFill>
              <a:prstDash val="dash"/>
              <a:round/>
            </a:ln>
          </p:spPr>
        </p:cxnSp>
        <p:cxnSp>
          <p:nvCxnSpPr>
            <p:cNvPr id="161" name="直接连接符 160"/>
            <p:cNvCxnSpPr/>
            <p:nvPr/>
          </p:nvCxnSpPr>
          <p:spPr>
            <a:xfrm>
              <a:off x="5308439" y="2290034"/>
              <a:ext cx="360000" cy="0"/>
            </a:xfrm>
            <a:prstGeom prst="line">
              <a:avLst/>
            </a:prstGeom>
            <a:noFill/>
            <a:ln w="19050">
              <a:solidFill>
                <a:srgbClr val="C00000"/>
              </a:solidFill>
              <a:prstDash val="dash"/>
              <a:round/>
            </a:ln>
          </p:spPr>
        </p:cxnSp>
        <p:cxnSp>
          <p:nvCxnSpPr>
            <p:cNvPr id="162" name="直接连接符 161"/>
            <p:cNvCxnSpPr/>
            <p:nvPr/>
          </p:nvCxnSpPr>
          <p:spPr>
            <a:xfrm>
              <a:off x="5308440" y="4232586"/>
              <a:ext cx="360000" cy="0"/>
            </a:xfrm>
            <a:prstGeom prst="line">
              <a:avLst/>
            </a:prstGeom>
            <a:noFill/>
            <a:ln w="19050">
              <a:solidFill>
                <a:srgbClr val="C00000"/>
              </a:solidFill>
              <a:prstDash val="dash"/>
              <a:round/>
            </a:ln>
          </p:spPr>
        </p:cxnSp>
        <p:cxnSp>
          <p:nvCxnSpPr>
            <p:cNvPr id="163" name="直接连接符 162"/>
            <p:cNvCxnSpPr/>
            <p:nvPr/>
          </p:nvCxnSpPr>
          <p:spPr>
            <a:xfrm>
              <a:off x="5308440" y="4718224"/>
              <a:ext cx="360000" cy="0"/>
            </a:xfrm>
            <a:prstGeom prst="line">
              <a:avLst/>
            </a:prstGeom>
            <a:noFill/>
            <a:ln w="19050">
              <a:solidFill>
                <a:srgbClr val="C00000"/>
              </a:solidFill>
              <a:prstDash val="dash"/>
              <a:round/>
            </a:ln>
          </p:spPr>
        </p:cxnSp>
        <p:cxnSp>
          <p:nvCxnSpPr>
            <p:cNvPr id="164" name="直接连接符 163"/>
            <p:cNvCxnSpPr/>
            <p:nvPr/>
          </p:nvCxnSpPr>
          <p:spPr>
            <a:xfrm>
              <a:off x="5308440" y="3261310"/>
              <a:ext cx="360000" cy="0"/>
            </a:xfrm>
            <a:prstGeom prst="line">
              <a:avLst/>
            </a:prstGeom>
            <a:noFill/>
            <a:ln w="19050">
              <a:solidFill>
                <a:srgbClr val="C00000"/>
              </a:solidFill>
              <a:prstDash val="dash"/>
              <a:round/>
            </a:ln>
          </p:spPr>
        </p:cxnSp>
      </p:grpSp>
      <p:sp>
        <p:nvSpPr>
          <p:cNvPr id="165" name="文本框 164"/>
          <p:cNvSpPr txBox="1"/>
          <p:nvPr/>
        </p:nvSpPr>
        <p:spPr>
          <a:xfrm>
            <a:off x="4999120" y="2067088"/>
            <a:ext cx="4054683" cy="2723823"/>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a:latin typeface="+mn-ea"/>
              </a:rPr>
              <a:t>物理</a:t>
            </a:r>
            <a:r>
              <a:rPr lang="zh-CN" altLang="en-US" sz="1600" dirty="0" smtClean="0">
                <a:latin typeface="+mn-ea"/>
              </a:rPr>
              <a:t>性</a:t>
            </a:r>
            <a:r>
              <a:rPr lang="zh-CN" altLang="en-US" sz="1200" dirty="0" smtClean="0">
                <a:latin typeface="+mn-ea"/>
              </a:rPr>
              <a:t>（如防护缺陷、漏电）</a:t>
            </a:r>
            <a:endParaRPr lang="en-US" altLang="zh-CN" sz="12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化学性</a:t>
            </a:r>
            <a:r>
              <a:rPr lang="zh-CN" altLang="en-US" sz="1200" dirty="0" smtClean="0">
                <a:latin typeface="+mn-ea"/>
              </a:rPr>
              <a:t>（如易燃易爆品、有毒物质）</a:t>
            </a:r>
            <a:endParaRPr lang="en-US" altLang="zh-CN" sz="12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生物性</a:t>
            </a:r>
            <a:r>
              <a:rPr lang="zh-CN" altLang="en-US" sz="1200" dirty="0" smtClean="0">
                <a:latin typeface="+mn-ea"/>
              </a:rPr>
              <a:t>（如致病微生物、传染病媒介物）</a:t>
            </a:r>
            <a:endParaRPr lang="en-US" altLang="zh-CN" sz="12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心理生理性</a:t>
            </a:r>
            <a:r>
              <a:rPr lang="zh-CN" altLang="en-US" sz="1200" dirty="0" smtClean="0">
                <a:latin typeface="+mn-ea"/>
              </a:rPr>
              <a:t>（如健康状况异常）</a:t>
            </a:r>
            <a:endParaRPr lang="en-US" altLang="zh-CN" sz="12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行为性</a:t>
            </a:r>
            <a:r>
              <a:rPr lang="zh-CN" altLang="en-US" sz="1200" dirty="0" smtClean="0">
                <a:latin typeface="+mn-ea"/>
              </a:rPr>
              <a:t>（如指挥失误、操作失误）</a:t>
            </a:r>
            <a:endParaRPr lang="en-US" altLang="zh-CN" sz="12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其他</a:t>
            </a:r>
            <a:r>
              <a:rPr lang="zh-CN" altLang="en-US" sz="1200" dirty="0" smtClean="0">
                <a:latin typeface="+mn-ea"/>
              </a:rPr>
              <a:t>（如管理缺陷、制度不健全）</a:t>
            </a:r>
            <a:endParaRPr lang="zh-CN" altLang="en-US" sz="1200" dirty="0">
              <a:latin typeface="+mn-ea"/>
            </a:endParaRPr>
          </a:p>
        </p:txBody>
      </p:sp>
      <p:grpSp>
        <p:nvGrpSpPr>
          <p:cNvPr id="167" name="组合 166"/>
          <p:cNvGrpSpPr/>
          <p:nvPr/>
        </p:nvGrpSpPr>
        <p:grpSpPr>
          <a:xfrm>
            <a:off x="3468622" y="1862582"/>
            <a:ext cx="360001" cy="1343644"/>
            <a:chOff x="5308439" y="1917666"/>
            <a:chExt cx="360001" cy="1343644"/>
          </a:xfrm>
        </p:grpSpPr>
        <p:cxnSp>
          <p:nvCxnSpPr>
            <p:cNvPr id="168" name="直接连接符 167"/>
            <p:cNvCxnSpPr/>
            <p:nvPr/>
          </p:nvCxnSpPr>
          <p:spPr>
            <a:xfrm>
              <a:off x="5308439" y="2775672"/>
              <a:ext cx="360000" cy="0"/>
            </a:xfrm>
            <a:prstGeom prst="line">
              <a:avLst/>
            </a:prstGeom>
            <a:noFill/>
            <a:ln w="19050">
              <a:solidFill>
                <a:srgbClr val="C00000"/>
              </a:solidFill>
              <a:prstDash val="dash"/>
              <a:round/>
            </a:ln>
          </p:spPr>
        </p:cxnSp>
        <p:cxnSp>
          <p:nvCxnSpPr>
            <p:cNvPr id="170" name="直接连接符 169"/>
            <p:cNvCxnSpPr/>
            <p:nvPr/>
          </p:nvCxnSpPr>
          <p:spPr>
            <a:xfrm flipH="1">
              <a:off x="5308439" y="1917666"/>
              <a:ext cx="0" cy="1332000"/>
            </a:xfrm>
            <a:prstGeom prst="line">
              <a:avLst/>
            </a:prstGeom>
            <a:noFill/>
            <a:ln w="19050">
              <a:solidFill>
                <a:srgbClr val="C00000"/>
              </a:solidFill>
              <a:prstDash val="dash"/>
              <a:round/>
            </a:ln>
          </p:spPr>
        </p:cxnSp>
        <p:cxnSp>
          <p:nvCxnSpPr>
            <p:cNvPr id="171" name="直接连接符 170"/>
            <p:cNvCxnSpPr/>
            <p:nvPr/>
          </p:nvCxnSpPr>
          <p:spPr>
            <a:xfrm>
              <a:off x="5308439" y="2290034"/>
              <a:ext cx="360000" cy="0"/>
            </a:xfrm>
            <a:prstGeom prst="line">
              <a:avLst/>
            </a:prstGeom>
            <a:noFill/>
            <a:ln w="19050">
              <a:solidFill>
                <a:srgbClr val="C00000"/>
              </a:solidFill>
              <a:prstDash val="dash"/>
              <a:round/>
            </a:ln>
          </p:spPr>
        </p:cxnSp>
        <p:cxnSp>
          <p:nvCxnSpPr>
            <p:cNvPr id="174" name="直接连接符 173"/>
            <p:cNvCxnSpPr/>
            <p:nvPr/>
          </p:nvCxnSpPr>
          <p:spPr>
            <a:xfrm>
              <a:off x="5308440" y="3261310"/>
              <a:ext cx="360000" cy="0"/>
            </a:xfrm>
            <a:prstGeom prst="line">
              <a:avLst/>
            </a:prstGeom>
            <a:noFill/>
            <a:ln w="19050">
              <a:solidFill>
                <a:srgbClr val="C00000"/>
              </a:solidFill>
              <a:prstDash val="dash"/>
              <a:round/>
            </a:ln>
          </p:spPr>
        </p:cxnSp>
      </p:grpSp>
      <p:grpSp>
        <p:nvGrpSpPr>
          <p:cNvPr id="175" name="组合 174"/>
          <p:cNvGrpSpPr/>
          <p:nvPr/>
        </p:nvGrpSpPr>
        <p:grpSpPr>
          <a:xfrm>
            <a:off x="2180084" y="1862582"/>
            <a:ext cx="360001" cy="1343644"/>
            <a:chOff x="5308439" y="1917666"/>
            <a:chExt cx="360001" cy="1343644"/>
          </a:xfrm>
        </p:grpSpPr>
        <p:cxnSp>
          <p:nvCxnSpPr>
            <p:cNvPr id="176" name="直接连接符 175"/>
            <p:cNvCxnSpPr/>
            <p:nvPr/>
          </p:nvCxnSpPr>
          <p:spPr>
            <a:xfrm>
              <a:off x="5308439" y="2775672"/>
              <a:ext cx="360000" cy="0"/>
            </a:xfrm>
            <a:prstGeom prst="line">
              <a:avLst/>
            </a:prstGeom>
            <a:noFill/>
            <a:ln w="19050">
              <a:solidFill>
                <a:srgbClr val="C00000"/>
              </a:solidFill>
              <a:prstDash val="dash"/>
              <a:round/>
            </a:ln>
          </p:spPr>
        </p:cxnSp>
        <p:cxnSp>
          <p:nvCxnSpPr>
            <p:cNvPr id="177" name="直接连接符 176"/>
            <p:cNvCxnSpPr/>
            <p:nvPr/>
          </p:nvCxnSpPr>
          <p:spPr>
            <a:xfrm flipH="1">
              <a:off x="5308439" y="1917666"/>
              <a:ext cx="0" cy="1332000"/>
            </a:xfrm>
            <a:prstGeom prst="line">
              <a:avLst/>
            </a:prstGeom>
            <a:noFill/>
            <a:ln w="19050">
              <a:solidFill>
                <a:srgbClr val="C00000"/>
              </a:solidFill>
              <a:prstDash val="dash"/>
              <a:round/>
            </a:ln>
          </p:spPr>
        </p:cxnSp>
        <p:cxnSp>
          <p:nvCxnSpPr>
            <p:cNvPr id="178" name="直接连接符 177"/>
            <p:cNvCxnSpPr/>
            <p:nvPr/>
          </p:nvCxnSpPr>
          <p:spPr>
            <a:xfrm>
              <a:off x="5308439" y="2290034"/>
              <a:ext cx="360000" cy="0"/>
            </a:xfrm>
            <a:prstGeom prst="line">
              <a:avLst/>
            </a:prstGeom>
            <a:noFill/>
            <a:ln w="19050">
              <a:solidFill>
                <a:srgbClr val="C00000"/>
              </a:solidFill>
              <a:prstDash val="dash"/>
              <a:round/>
            </a:ln>
          </p:spPr>
        </p:cxnSp>
        <p:cxnSp>
          <p:nvCxnSpPr>
            <p:cNvPr id="179" name="直接连接符 178"/>
            <p:cNvCxnSpPr/>
            <p:nvPr/>
          </p:nvCxnSpPr>
          <p:spPr>
            <a:xfrm>
              <a:off x="5308440" y="3261310"/>
              <a:ext cx="360000" cy="0"/>
            </a:xfrm>
            <a:prstGeom prst="line">
              <a:avLst/>
            </a:prstGeom>
            <a:noFill/>
            <a:ln w="19050">
              <a:solidFill>
                <a:srgbClr val="C00000"/>
              </a:solidFill>
              <a:prstDash val="dash"/>
              <a:round/>
            </a:ln>
          </p:spPr>
        </p:cxnSp>
      </p:grpSp>
      <p:sp>
        <p:nvSpPr>
          <p:cNvPr id="180" name="文本框 179"/>
          <p:cNvSpPr txBox="1"/>
          <p:nvPr/>
        </p:nvSpPr>
        <p:spPr>
          <a:xfrm>
            <a:off x="3765157" y="2067088"/>
            <a:ext cx="962946" cy="1292662"/>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smtClean="0">
                <a:latin typeface="+mn-ea"/>
              </a:rPr>
              <a:t>过去</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现在</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a:latin typeface="+mn-ea"/>
              </a:rPr>
              <a:t>将来</a:t>
            </a:r>
          </a:p>
        </p:txBody>
      </p:sp>
      <p:sp>
        <p:nvSpPr>
          <p:cNvPr id="181" name="文本框 180"/>
          <p:cNvSpPr txBox="1"/>
          <p:nvPr/>
        </p:nvSpPr>
        <p:spPr>
          <a:xfrm>
            <a:off x="2472748" y="2067088"/>
            <a:ext cx="1017832" cy="1292662"/>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smtClean="0">
                <a:latin typeface="+mn-ea"/>
              </a:rPr>
              <a:t>正常</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异常</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a:latin typeface="+mn-ea"/>
              </a:rPr>
              <a:t>紧急</a:t>
            </a:r>
          </a:p>
        </p:txBody>
      </p:sp>
    </p:spTree>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22</a:t>
            </a:fld>
            <a:endParaRPr lang="zh-CN" altLang="en-US" dirty="0"/>
          </a:p>
        </p:txBody>
      </p:sp>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smtClean="0"/>
              <a:t>4.3.2.1</a:t>
            </a:r>
            <a:r>
              <a:rPr lang="zh-CN" altLang="en-US" dirty="0"/>
              <a:t>　作业条件危险性分析</a:t>
            </a:r>
            <a:r>
              <a:rPr lang="en-US" altLang="zh-CN" dirty="0"/>
              <a:t>(LEC)</a:t>
            </a:r>
            <a:r>
              <a:rPr lang="zh-CN" altLang="en-US" dirty="0"/>
              <a:t>评价</a:t>
            </a:r>
            <a:r>
              <a:rPr lang="zh-CN" altLang="en-US" dirty="0" smtClean="0"/>
              <a:t>法</a:t>
            </a:r>
            <a:endParaRPr lang="en-US" altLang="zh-CN" dirty="0" smtClean="0"/>
          </a:p>
          <a:p>
            <a:pPr marL="0" indent="457200">
              <a:lnSpc>
                <a:spcPts val="2400"/>
              </a:lnSpc>
              <a:buNone/>
            </a:pPr>
            <a:r>
              <a:rPr lang="zh-CN" altLang="en-US" sz="1600" dirty="0"/>
              <a:t>根据发生事故的</a:t>
            </a:r>
            <a:r>
              <a:rPr lang="zh-CN" altLang="en-US" sz="1600" b="1" dirty="0">
                <a:solidFill>
                  <a:srgbClr val="C00000"/>
                </a:solidFill>
              </a:rPr>
              <a:t>可能性大小</a:t>
            </a:r>
            <a:r>
              <a:rPr lang="zh-CN" altLang="en-US" sz="1600" dirty="0"/>
              <a:t>、暴露于危险环境中的</a:t>
            </a:r>
            <a:r>
              <a:rPr lang="zh-CN" altLang="en-US" sz="1600" b="1" dirty="0">
                <a:solidFill>
                  <a:srgbClr val="C00000"/>
                </a:solidFill>
              </a:rPr>
              <a:t>频繁程度</a:t>
            </a:r>
            <a:r>
              <a:rPr lang="zh-CN" altLang="en-US" sz="1600" dirty="0"/>
              <a:t>、发生</a:t>
            </a:r>
            <a:r>
              <a:rPr lang="zh-CN" altLang="en-US" sz="1600" b="1" dirty="0">
                <a:solidFill>
                  <a:srgbClr val="C00000"/>
                </a:solidFill>
              </a:rPr>
              <a:t>事故后果</a:t>
            </a:r>
            <a:r>
              <a:rPr lang="zh-CN" altLang="en-US" sz="1600" dirty="0"/>
              <a:t>三种因素值的乘积来评价系统人员伤亡危险性的大小。公式如下：</a:t>
            </a:r>
          </a:p>
          <a:p>
            <a:pPr marL="0" indent="0" algn="ctr">
              <a:lnSpc>
                <a:spcPts val="2400"/>
              </a:lnSpc>
              <a:buNone/>
            </a:pPr>
            <a:r>
              <a:rPr lang="en-US" altLang="zh-CN" sz="1600" b="1" i="1" dirty="0" smtClean="0">
                <a:solidFill>
                  <a:srgbClr val="C00000"/>
                </a:solidFill>
              </a:rPr>
              <a:t>D=L×E×C</a:t>
            </a:r>
            <a:endParaRPr lang="en-US" altLang="zh-CN" sz="1600" b="1" i="1" dirty="0">
              <a:solidFill>
                <a:srgbClr val="C00000"/>
              </a:solidFill>
            </a:endParaRPr>
          </a:p>
          <a:p>
            <a:pPr marL="0" indent="457200">
              <a:lnSpc>
                <a:spcPts val="2400"/>
              </a:lnSpc>
              <a:buNone/>
            </a:pPr>
            <a:r>
              <a:rPr lang="zh-CN" altLang="en-US" sz="1600" dirty="0"/>
              <a:t>式中：</a:t>
            </a:r>
          </a:p>
          <a:p>
            <a:pPr marL="0" indent="457200">
              <a:lnSpc>
                <a:spcPts val="2400"/>
              </a:lnSpc>
              <a:buNone/>
            </a:pPr>
            <a:r>
              <a:rPr lang="en-US" altLang="zh-CN" sz="1600" i="1" dirty="0" smtClean="0"/>
              <a:t>D</a:t>
            </a:r>
            <a:r>
              <a:rPr lang="en-US" altLang="zh-CN" sz="1600" dirty="0" smtClean="0"/>
              <a:t>——</a:t>
            </a:r>
            <a:r>
              <a:rPr lang="zh-CN" altLang="en-US" sz="1600" dirty="0"/>
              <a:t>风险</a:t>
            </a:r>
            <a:r>
              <a:rPr lang="zh-CN" altLang="en-US" sz="1600" dirty="0" smtClean="0"/>
              <a:t>值</a:t>
            </a:r>
            <a:r>
              <a:rPr lang="zh-CN" altLang="en-US" sz="1600" dirty="0"/>
              <a:t>；</a:t>
            </a:r>
          </a:p>
          <a:p>
            <a:pPr marL="0" indent="457200">
              <a:lnSpc>
                <a:spcPts val="2400"/>
              </a:lnSpc>
              <a:buNone/>
            </a:pPr>
            <a:r>
              <a:rPr lang="en-US" altLang="zh-CN" sz="1600" i="1" dirty="0" smtClean="0"/>
              <a:t>L</a:t>
            </a:r>
            <a:r>
              <a:rPr lang="en-US" altLang="zh-CN" sz="1600" dirty="0" smtClean="0"/>
              <a:t>——</a:t>
            </a:r>
            <a:r>
              <a:rPr lang="zh-CN" altLang="en-US" sz="1600" dirty="0" smtClean="0"/>
              <a:t>发生事故的可能性大小；</a:t>
            </a:r>
            <a:endParaRPr lang="zh-CN" altLang="en-US" sz="1600" dirty="0"/>
          </a:p>
          <a:p>
            <a:pPr marL="0" indent="457200">
              <a:lnSpc>
                <a:spcPts val="2400"/>
              </a:lnSpc>
              <a:buNone/>
            </a:pPr>
            <a:r>
              <a:rPr lang="en-US" altLang="zh-CN" sz="1600" i="1" dirty="0" smtClean="0"/>
              <a:t>E</a:t>
            </a:r>
            <a:r>
              <a:rPr lang="en-US" altLang="zh-CN" sz="1600" dirty="0" smtClean="0"/>
              <a:t>——</a:t>
            </a:r>
            <a:r>
              <a:rPr lang="zh-CN" altLang="en-US" sz="1600" dirty="0" smtClean="0"/>
              <a:t>暴露于危险环境中的频繁程度；</a:t>
            </a:r>
            <a:endParaRPr lang="zh-CN" altLang="en-US" sz="1600" dirty="0"/>
          </a:p>
          <a:p>
            <a:pPr marL="0" indent="457200">
              <a:lnSpc>
                <a:spcPts val="2400"/>
              </a:lnSpc>
              <a:buNone/>
            </a:pPr>
            <a:r>
              <a:rPr lang="en-US" altLang="zh-CN" sz="1600" i="1" dirty="0" smtClean="0"/>
              <a:t>C</a:t>
            </a:r>
            <a:r>
              <a:rPr lang="en-US" altLang="zh-CN" sz="1600" dirty="0" smtClean="0"/>
              <a:t>——</a:t>
            </a:r>
            <a:r>
              <a:rPr lang="zh-CN" altLang="en-US" sz="1600" dirty="0" smtClean="0"/>
              <a:t>发生事故后果。</a:t>
            </a:r>
            <a:endParaRPr lang="zh-CN" altLang="en-US" sz="1600" dirty="0"/>
          </a:p>
          <a:p>
            <a:pPr marL="0" indent="457200">
              <a:lnSpc>
                <a:spcPts val="2400"/>
              </a:lnSpc>
              <a:buNone/>
            </a:pPr>
            <a:r>
              <a:rPr lang="en-US" altLang="zh-CN" sz="1600" i="1" dirty="0" smtClean="0"/>
              <a:t>L</a:t>
            </a:r>
            <a:r>
              <a:rPr lang="zh-CN" altLang="en-US" sz="1600" i="1" dirty="0" smtClean="0"/>
              <a:t>、</a:t>
            </a:r>
            <a:r>
              <a:rPr lang="en-US" altLang="zh-CN" sz="1600" i="1" dirty="0" smtClean="0"/>
              <a:t>E</a:t>
            </a:r>
            <a:r>
              <a:rPr lang="zh-CN" altLang="en-US" sz="1600" i="1" dirty="0" smtClean="0"/>
              <a:t>、</a:t>
            </a:r>
            <a:r>
              <a:rPr lang="en-US" altLang="zh-CN" sz="1600" i="1" dirty="0" smtClean="0"/>
              <a:t>C</a:t>
            </a:r>
            <a:r>
              <a:rPr lang="zh-CN" altLang="en-US" sz="1600" i="1" dirty="0" smtClean="0"/>
              <a:t>、</a:t>
            </a:r>
            <a:r>
              <a:rPr lang="en-US" altLang="zh-CN" sz="1600" i="1" dirty="0" smtClean="0"/>
              <a:t>D</a:t>
            </a:r>
            <a:r>
              <a:rPr lang="zh-CN" altLang="en-US" sz="1600" dirty="0"/>
              <a:t>值</a:t>
            </a:r>
            <a:r>
              <a:rPr lang="zh-CN" altLang="en-US" sz="1600" dirty="0" smtClean="0"/>
              <a:t>据表查出，风险等级共</a:t>
            </a:r>
            <a:r>
              <a:rPr lang="en-US" altLang="zh-CN" sz="1600" dirty="0" smtClean="0"/>
              <a:t>5</a:t>
            </a:r>
            <a:r>
              <a:rPr lang="zh-CN" altLang="en-US" sz="1600" dirty="0" smtClean="0"/>
              <a:t>级，其中：</a:t>
            </a:r>
            <a:r>
              <a:rPr lang="en-US" altLang="zh-CN" sz="1600" b="1" dirty="0" smtClean="0">
                <a:solidFill>
                  <a:srgbClr val="C00000"/>
                </a:solidFill>
              </a:rPr>
              <a:t>Ⅲ</a:t>
            </a:r>
            <a:r>
              <a:rPr lang="zh-CN" altLang="en-US" sz="1600" b="1" dirty="0">
                <a:solidFill>
                  <a:srgbClr val="C00000"/>
                </a:solidFill>
              </a:rPr>
              <a:t>级～</a:t>
            </a:r>
            <a:r>
              <a:rPr lang="en-US" altLang="zh-CN" sz="1600" b="1" dirty="0">
                <a:solidFill>
                  <a:srgbClr val="C00000"/>
                </a:solidFill>
              </a:rPr>
              <a:t>Ⅳ</a:t>
            </a:r>
            <a:r>
              <a:rPr lang="zh-CN" altLang="en-US" sz="1600" b="1" dirty="0">
                <a:solidFill>
                  <a:srgbClr val="C00000"/>
                </a:solidFill>
              </a:rPr>
              <a:t>级为重大风险；</a:t>
            </a:r>
            <a:r>
              <a:rPr lang="en-US" altLang="zh-CN" sz="1600" b="1" dirty="0">
                <a:solidFill>
                  <a:srgbClr val="C00000"/>
                </a:solidFill>
              </a:rPr>
              <a:t>0</a:t>
            </a:r>
            <a:r>
              <a:rPr lang="zh-CN" altLang="en-US" sz="1600" b="1" dirty="0">
                <a:solidFill>
                  <a:srgbClr val="C00000"/>
                </a:solidFill>
              </a:rPr>
              <a:t>级～</a:t>
            </a:r>
            <a:r>
              <a:rPr lang="en-US" altLang="zh-CN" sz="1600" b="1" dirty="0">
                <a:solidFill>
                  <a:srgbClr val="C00000"/>
                </a:solidFill>
              </a:rPr>
              <a:t>Ⅱ</a:t>
            </a:r>
            <a:r>
              <a:rPr lang="zh-CN" altLang="en-US" sz="1600" b="1" dirty="0">
                <a:solidFill>
                  <a:srgbClr val="C00000"/>
                </a:solidFill>
              </a:rPr>
              <a:t>级为一般</a:t>
            </a:r>
            <a:r>
              <a:rPr lang="zh-CN" altLang="en-US" sz="1600" b="1" dirty="0" smtClean="0">
                <a:solidFill>
                  <a:srgbClr val="C00000"/>
                </a:solidFill>
              </a:rPr>
              <a:t>风险</a:t>
            </a:r>
            <a:r>
              <a:rPr lang="zh-CN" altLang="en-US" sz="1600" dirty="0" smtClean="0"/>
              <a:t>。</a:t>
            </a:r>
            <a:endParaRPr lang="en-US" altLang="zh-CN" sz="1600" dirty="0" smtClean="0"/>
          </a:p>
        </p:txBody>
      </p:sp>
    </p:spTree>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23</a:t>
            </a:fld>
            <a:endParaRPr lang="zh-CN" altLang="en-US" dirty="0"/>
          </a:p>
        </p:txBody>
      </p:sp>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smtClean="0"/>
              <a:t>4.3.2.1</a:t>
            </a:r>
            <a:r>
              <a:rPr lang="zh-CN" altLang="en-US" dirty="0"/>
              <a:t>　作业条件危险性分析</a:t>
            </a:r>
            <a:r>
              <a:rPr lang="en-US" altLang="zh-CN" dirty="0"/>
              <a:t>(LEC)</a:t>
            </a:r>
            <a:r>
              <a:rPr lang="zh-CN" altLang="en-US" dirty="0"/>
              <a:t>评价</a:t>
            </a:r>
            <a:r>
              <a:rPr lang="zh-CN" altLang="en-US" dirty="0" smtClean="0"/>
              <a:t>法</a:t>
            </a:r>
            <a:endParaRPr lang="en-US" altLang="zh-CN" dirty="0" smtClean="0"/>
          </a:p>
          <a:p>
            <a:pPr marL="0" indent="0" algn="ctr">
              <a:spcAft>
                <a:spcPts val="1200"/>
              </a:spcAft>
              <a:buNone/>
            </a:pPr>
            <a:r>
              <a:rPr lang="zh-CN" altLang="en-US" sz="1600" dirty="0"/>
              <a:t>表</a:t>
            </a:r>
            <a:r>
              <a:rPr lang="en-US" altLang="zh-CN" sz="1600" dirty="0" smtClean="0"/>
              <a:t>1 </a:t>
            </a:r>
            <a:r>
              <a:rPr lang="zh-CN" altLang="en-US" sz="1600" dirty="0" smtClean="0"/>
              <a:t>事故</a:t>
            </a:r>
            <a:r>
              <a:rPr lang="zh-CN" altLang="en-US" sz="1600" dirty="0"/>
              <a:t>发生的可能性（</a:t>
            </a:r>
            <a:r>
              <a:rPr lang="en-US" altLang="zh-CN" sz="1600" dirty="0"/>
              <a:t>L</a:t>
            </a:r>
            <a:r>
              <a:rPr lang="zh-CN" altLang="en-US" sz="1600" dirty="0" smtClean="0"/>
              <a:t>）</a:t>
            </a:r>
            <a:endParaRPr lang="en-US" altLang="zh-CN" sz="1600" dirty="0"/>
          </a:p>
          <a:p>
            <a:pPr marL="0" indent="0">
              <a:spcAft>
                <a:spcPts val="1200"/>
              </a:spcAft>
              <a:buNone/>
            </a:pPr>
            <a:endParaRPr lang="en-US" altLang="zh-CN" dirty="0" smtClean="0"/>
          </a:p>
        </p:txBody>
      </p:sp>
      <p:graphicFrame>
        <p:nvGraphicFramePr>
          <p:cNvPr id="3" name="表格 2"/>
          <p:cNvGraphicFramePr>
            <a:graphicFrameLocks noGrp="1"/>
          </p:cNvGraphicFramePr>
          <p:nvPr/>
        </p:nvGraphicFramePr>
        <p:xfrm>
          <a:off x="490920" y="2558668"/>
          <a:ext cx="8257794" cy="2808000"/>
        </p:xfrm>
        <a:graphic>
          <a:graphicData uri="http://schemas.openxmlformats.org/drawingml/2006/table">
            <a:tbl>
              <a:tblPr firstRow="1" bandRow="1">
                <a:tableStyleId>{073A0DAA-6AF3-43AB-8588-CEC1D06C72B9}</a:tableStyleId>
              </a:tblPr>
              <a:tblGrid>
                <a:gridCol w="4128897"/>
                <a:gridCol w="4128897"/>
              </a:tblGrid>
              <a:tr h="468000">
                <a:tc>
                  <a:txBody>
                    <a:bodyPr/>
                    <a:lstStyle/>
                    <a:p>
                      <a:pPr marL="0" indent="0" algn="ctr">
                        <a:buNone/>
                      </a:pPr>
                      <a:r>
                        <a:rPr lang="zh-CN" altLang="en-US" sz="1600" u="none" dirty="0">
                          <a:latin typeface="+mn-ea"/>
                          <a:ea typeface="+mn-ea"/>
                        </a:rPr>
                        <a:t>事故发生的可能性</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分数值</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r>
                        <a:rPr lang="zh-CN" altLang="en-US" sz="1600" u="none" dirty="0">
                          <a:latin typeface="+mn-ea"/>
                          <a:ea typeface="+mn-ea"/>
                        </a:rPr>
                        <a:t>完全可以预料</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a:latin typeface="+mn-ea"/>
                          <a:ea typeface="+mn-ea"/>
                        </a:rPr>
                        <a:t>10</a:t>
                      </a:r>
                      <a:endParaRPr lang="en-US" altLang="zh-CN" sz="1600" b="0" u="none">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dirty="0">
                          <a:latin typeface="+mn-ea"/>
                          <a:ea typeface="+mn-ea"/>
                        </a:rPr>
                        <a:t>相当可能</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latin typeface="+mn-ea"/>
                          <a:ea typeface="+mn-ea"/>
                        </a:rPr>
                        <a:t>6</a:t>
                      </a:r>
                      <a:endParaRPr lang="en-US" altLang="zh-CN"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latin typeface="+mn-ea"/>
                          <a:ea typeface="+mn-ea"/>
                        </a:rPr>
                        <a:t>可能，但不经常</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latin typeface="+mn-ea"/>
                          <a:ea typeface="+mn-ea"/>
                        </a:rPr>
                        <a:t>3</a:t>
                      </a:r>
                      <a:endParaRPr lang="en-US" altLang="zh-CN"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latin typeface="+mn-ea"/>
                          <a:ea typeface="+mn-ea"/>
                        </a:rPr>
                        <a:t>可能性小，完全意外</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latin typeface="+mn-ea"/>
                          <a:ea typeface="+mn-ea"/>
                        </a:rPr>
                        <a:t>1</a:t>
                      </a:r>
                      <a:endParaRPr lang="en-US" altLang="zh-CN"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latin typeface="+mn-ea"/>
                          <a:ea typeface="+mn-ea"/>
                        </a:rPr>
                        <a:t>可能性极小</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latin typeface="+mn-ea"/>
                          <a:ea typeface="+mn-ea"/>
                        </a:rPr>
                        <a:t>0.5</a:t>
                      </a:r>
                      <a:endParaRPr lang="en-US" altLang="zh-CN" sz="1600" b="0" u="none" dirty="0">
                        <a:latin typeface="+mn-ea"/>
                        <a:ea typeface="+mn-ea"/>
                        <a:cs typeface="宋体" panose="02010600030101010101" pitchFamily="2" charset="-122"/>
                      </a:endParaRPr>
                    </a:p>
                  </a:txBody>
                  <a:tcPr marL="0" marR="0" marT="0" marB="1" anchor="ctr"/>
                </a:tc>
              </a:tr>
            </a:tbl>
          </a:graphicData>
        </a:graphic>
      </p:graphicFrame>
    </p:spTree>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490920" y="2558668"/>
          <a:ext cx="8257794" cy="3276000"/>
        </p:xfrm>
        <a:graphic>
          <a:graphicData uri="http://schemas.openxmlformats.org/drawingml/2006/table">
            <a:tbl>
              <a:tblPr firstRow="1" bandRow="1">
                <a:tableStyleId>{073A0DAA-6AF3-43AB-8588-CEC1D06C72B9}</a:tableStyleId>
              </a:tblPr>
              <a:tblGrid>
                <a:gridCol w="4128897"/>
                <a:gridCol w="4128897"/>
              </a:tblGrid>
              <a:tr h="468000">
                <a:tc>
                  <a:txBody>
                    <a:bodyPr/>
                    <a:lstStyle/>
                    <a:p>
                      <a:pPr marL="0" indent="0" algn="ctr">
                        <a:buNone/>
                      </a:pPr>
                      <a:r>
                        <a:rPr lang="zh-CN" altLang="en-US" sz="1600" u="none" dirty="0"/>
                        <a:t>暴露于危险环境中的频繁程度</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t>分数值</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r>
                        <a:rPr lang="zh-CN" altLang="en-US" sz="1600" u="none"/>
                        <a:t>连续暴露</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t>10</a:t>
                      </a:r>
                      <a:endParaRPr lang="en-US" altLang="zh-CN"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t>每天工作时间内暴露</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a:t>6</a:t>
                      </a:r>
                      <a:endParaRPr lang="en-US" altLang="zh-CN" sz="1600" b="0" u="none">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dirty="0"/>
                        <a:t>每周一次，或偶然暴露</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t>3</a:t>
                      </a:r>
                      <a:endParaRPr lang="en-US" altLang="zh-CN"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t>每月一次暴露</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a:t>2</a:t>
                      </a:r>
                      <a:endParaRPr lang="en-US" altLang="zh-CN" sz="1600" b="0" u="none">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t>每年几次暴露</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a:t>1</a:t>
                      </a:r>
                      <a:endParaRPr lang="en-US" altLang="zh-CN" sz="1600" b="0" u="none">
                        <a:latin typeface="+mn-ea"/>
                        <a:ea typeface="+mn-ea"/>
                        <a:cs typeface="宋体" panose="02010600030101010101" pitchFamily="2" charset="-122"/>
                      </a:endParaRPr>
                    </a:p>
                  </a:txBody>
                  <a:tcPr marL="0" marR="0" marT="0" marB="1" anchor="ctr"/>
                </a:tc>
              </a:tr>
              <a:tr h="468000">
                <a:tc>
                  <a:txBody>
                    <a:bodyPr/>
                    <a:lstStyle/>
                    <a:p>
                      <a:pPr marL="0" indent="0" algn="ctr">
                        <a:buNone/>
                      </a:pPr>
                      <a:r>
                        <a:rPr lang="zh-CN" altLang="en-US" sz="1600" u="none"/>
                        <a:t>非常罕见地暴露</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t>0.5</a:t>
                      </a:r>
                      <a:endParaRPr lang="en-US" altLang="zh-CN" sz="1600" b="0" u="none" dirty="0">
                        <a:latin typeface="+mn-ea"/>
                        <a:ea typeface="+mn-ea"/>
                        <a:cs typeface="宋体" panose="02010600030101010101" pitchFamily="2" charset="-122"/>
                      </a:endParaRPr>
                    </a:p>
                  </a:txBody>
                  <a:tcPr marL="0" marR="0" marT="0" marB="1" anchor="ctr"/>
                </a:tc>
              </a:tr>
            </a:tbl>
          </a:graphicData>
        </a:graphic>
      </p:graphicFrame>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24</a:t>
            </a:fld>
            <a:endParaRPr lang="zh-CN" altLang="en-US" dirty="0"/>
          </a:p>
        </p:txBody>
      </p:sp>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smtClean="0"/>
              <a:t>4.3.2.1</a:t>
            </a:r>
            <a:r>
              <a:rPr lang="zh-CN" altLang="en-US" dirty="0"/>
              <a:t>　作业条件危险性分析</a:t>
            </a:r>
            <a:r>
              <a:rPr lang="en-US" altLang="zh-CN" dirty="0"/>
              <a:t>(LEC)</a:t>
            </a:r>
            <a:r>
              <a:rPr lang="zh-CN" altLang="en-US" dirty="0"/>
              <a:t>评价</a:t>
            </a:r>
            <a:r>
              <a:rPr lang="zh-CN" altLang="en-US" dirty="0" smtClean="0"/>
              <a:t>法</a:t>
            </a:r>
            <a:endParaRPr lang="en-US" altLang="zh-CN" dirty="0" smtClean="0"/>
          </a:p>
          <a:p>
            <a:pPr marL="0" indent="0" algn="ctr">
              <a:spcAft>
                <a:spcPts val="1200"/>
              </a:spcAft>
              <a:buNone/>
            </a:pPr>
            <a:r>
              <a:rPr lang="zh-CN" altLang="en-US" sz="1600" dirty="0" smtClean="0"/>
              <a:t>表</a:t>
            </a:r>
            <a:r>
              <a:rPr lang="en-US" altLang="zh-CN" sz="1600" dirty="0" smtClean="0"/>
              <a:t>2 </a:t>
            </a:r>
            <a:r>
              <a:rPr lang="zh-CN" altLang="en-US" sz="1600" dirty="0" smtClean="0"/>
              <a:t>暴露</a:t>
            </a:r>
            <a:r>
              <a:rPr lang="zh-CN" altLang="en-US" sz="1600" dirty="0"/>
              <a:t>于危险环境中的频繁程度（</a:t>
            </a:r>
            <a:r>
              <a:rPr lang="en-US" altLang="zh-CN" sz="1600" dirty="0"/>
              <a:t>E</a:t>
            </a:r>
            <a:r>
              <a:rPr lang="zh-CN" altLang="en-US" sz="1600" dirty="0"/>
              <a:t>）</a:t>
            </a:r>
          </a:p>
          <a:p>
            <a:pPr marL="0" indent="0" algn="ctr">
              <a:spcAft>
                <a:spcPts val="1200"/>
              </a:spcAft>
              <a:buNone/>
            </a:pPr>
            <a:endParaRPr lang="en-US" altLang="zh-CN" sz="1600" dirty="0"/>
          </a:p>
          <a:p>
            <a:pPr marL="0" indent="0">
              <a:spcAft>
                <a:spcPts val="1200"/>
              </a:spcAft>
              <a:buNone/>
            </a:pPr>
            <a:endParaRPr lang="en-US" altLang="zh-CN" dirty="0" smtClean="0"/>
          </a:p>
        </p:txBody>
      </p:sp>
    </p:spTree>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smtClean="0"/>
              <a:t>4.3.2.1</a:t>
            </a:r>
            <a:r>
              <a:rPr lang="zh-CN" altLang="en-US" dirty="0"/>
              <a:t>　作业条件危险性分析</a:t>
            </a:r>
            <a:r>
              <a:rPr lang="en-US" altLang="zh-CN" dirty="0"/>
              <a:t>(LEC)</a:t>
            </a:r>
            <a:r>
              <a:rPr lang="zh-CN" altLang="en-US" dirty="0"/>
              <a:t>评价</a:t>
            </a:r>
            <a:r>
              <a:rPr lang="zh-CN" altLang="en-US" dirty="0" smtClean="0"/>
              <a:t>法</a:t>
            </a:r>
            <a:endParaRPr lang="en-US" altLang="zh-CN" dirty="0" smtClean="0"/>
          </a:p>
          <a:p>
            <a:pPr marL="0" indent="0" algn="ctr">
              <a:spcAft>
                <a:spcPts val="1200"/>
              </a:spcAft>
              <a:buNone/>
            </a:pPr>
            <a:r>
              <a:rPr lang="zh-CN" altLang="en-US" sz="1600" dirty="0" smtClean="0"/>
              <a:t>表</a:t>
            </a:r>
            <a:r>
              <a:rPr lang="en-US" altLang="zh-CN" sz="1600" dirty="0" smtClean="0"/>
              <a:t>3 </a:t>
            </a:r>
            <a:r>
              <a:rPr lang="zh-CN" altLang="en-US" sz="1600" dirty="0" smtClean="0"/>
              <a:t>发生</a:t>
            </a:r>
            <a:r>
              <a:rPr lang="zh-CN" altLang="en-US" sz="1600" dirty="0"/>
              <a:t>事故后果（</a:t>
            </a:r>
            <a:r>
              <a:rPr lang="en-US" altLang="zh-CN" sz="1600" dirty="0"/>
              <a:t>C</a:t>
            </a:r>
            <a:r>
              <a:rPr lang="zh-CN" altLang="en-US" sz="1600" dirty="0"/>
              <a:t>）</a:t>
            </a:r>
          </a:p>
          <a:p>
            <a:pPr marL="0" indent="0" algn="ctr">
              <a:spcAft>
                <a:spcPts val="1200"/>
              </a:spcAft>
              <a:buNone/>
            </a:pPr>
            <a:endParaRPr lang="en-US" altLang="zh-CN" sz="1600" dirty="0"/>
          </a:p>
          <a:p>
            <a:pPr marL="0" indent="0">
              <a:spcAft>
                <a:spcPts val="1200"/>
              </a:spcAft>
              <a:buNone/>
            </a:pPr>
            <a:endParaRPr lang="en-US" altLang="zh-CN" dirty="0" smtClean="0"/>
          </a:p>
        </p:txBody>
      </p:sp>
      <p:graphicFrame>
        <p:nvGraphicFramePr>
          <p:cNvPr id="5" name="表格 4"/>
          <p:cNvGraphicFramePr>
            <a:graphicFrameLocks noGrp="1"/>
          </p:cNvGraphicFramePr>
          <p:nvPr/>
        </p:nvGraphicFramePr>
        <p:xfrm>
          <a:off x="490920" y="2558668"/>
          <a:ext cx="8257794" cy="3276000"/>
        </p:xfrm>
        <a:graphic>
          <a:graphicData uri="http://schemas.openxmlformats.org/drawingml/2006/table">
            <a:tbl>
              <a:tblPr firstRow="1" bandRow="1">
                <a:tableStyleId>{073A0DAA-6AF3-43AB-8588-CEC1D06C72B9}</a:tableStyleId>
              </a:tblPr>
              <a:tblGrid>
                <a:gridCol w="5017514"/>
                <a:gridCol w="3240280"/>
              </a:tblGrid>
              <a:tr h="468000">
                <a:tc>
                  <a:txBody>
                    <a:bodyPr/>
                    <a:lstStyle/>
                    <a:p>
                      <a:pPr marL="0" indent="0" algn="ctr">
                        <a:buNone/>
                      </a:pPr>
                      <a:r>
                        <a:rPr lang="zh-CN" altLang="en-US" sz="1600" b="0" u="none" dirty="0">
                          <a:latin typeface="微软雅黑" panose="020B0503020204020204" charset="-122"/>
                          <a:ea typeface="微软雅黑" panose="020B0503020204020204" charset="-122"/>
                          <a:cs typeface="宋体" panose="02010600030101010101" pitchFamily="2" charset="-122"/>
                        </a:rPr>
                        <a:t>产生的后果</a:t>
                      </a:r>
                    </a:p>
                  </a:txBody>
                  <a:tcPr marL="0" marR="0" marT="0" marB="1" anchor="ctr">
                    <a:solidFill>
                      <a:srgbClr val="183884"/>
                    </a:solidFill>
                  </a:tcPr>
                </a:tc>
                <a:tc>
                  <a:txBody>
                    <a:bodyPr/>
                    <a:lstStyle/>
                    <a:p>
                      <a:pPr marL="0" indent="0" algn="ctr">
                        <a:buNone/>
                      </a:pPr>
                      <a:r>
                        <a:rPr lang="zh-CN" altLang="en-US" sz="1600" b="0" u="none">
                          <a:latin typeface="微软雅黑" panose="020B0503020204020204" charset="-122"/>
                          <a:ea typeface="微软雅黑" panose="020B0503020204020204" charset="-122"/>
                          <a:cs typeface="宋体" panose="02010600030101010101" pitchFamily="2" charset="-122"/>
                        </a:rPr>
                        <a:t>分数值</a:t>
                      </a:r>
                    </a:p>
                  </a:txBody>
                  <a:tcPr marL="0" marR="0" marT="0" marB="1" anchor="ctr">
                    <a:solidFill>
                      <a:srgbClr val="183884"/>
                    </a:solidFill>
                  </a:tcPr>
                </a:tc>
              </a:tr>
              <a:tr h="468000">
                <a:tc>
                  <a:txBody>
                    <a:bodyPr/>
                    <a:lstStyle/>
                    <a:p>
                      <a:pPr marL="0" indent="0" algn="ctr">
                        <a:buNone/>
                      </a:pPr>
                      <a:r>
                        <a:rPr lang="zh-CN" altLang="en-US" sz="1600" b="0" u="none" dirty="0">
                          <a:latin typeface="微软雅黑" panose="020B0503020204020204" charset="-122"/>
                          <a:ea typeface="微软雅黑" panose="020B0503020204020204" charset="-122"/>
                          <a:cs typeface="宋体" panose="02010600030101010101" pitchFamily="2" charset="-122"/>
                        </a:rPr>
                        <a:t>大灾难，许多人死亡或</a:t>
                      </a:r>
                      <a:r>
                        <a:rPr lang="en-US" altLang="zh-CN" sz="1600" b="0" u="none" dirty="0">
                          <a:latin typeface="微软雅黑" panose="020B0503020204020204" charset="-122"/>
                          <a:ea typeface="微软雅黑" panose="020B0503020204020204" charset="-122"/>
                          <a:cs typeface="宋体" panose="02010600030101010101" pitchFamily="2" charset="-122"/>
                        </a:rPr>
                        <a:t>100</a:t>
                      </a:r>
                      <a:r>
                        <a:rPr lang="zh-CN" altLang="en-US" sz="1600" b="0" u="none" dirty="0">
                          <a:latin typeface="微软雅黑" panose="020B0503020204020204" charset="-122"/>
                          <a:ea typeface="微软雅黑" panose="020B0503020204020204" charset="-122"/>
                          <a:cs typeface="宋体" panose="02010600030101010101" pitchFamily="2" charset="-122"/>
                        </a:rPr>
                        <a:t>万元以上财产损失</a:t>
                      </a:r>
                    </a:p>
                  </a:txBody>
                  <a:tcPr marL="0" marR="0" marT="0" marB="1" anchor="ctr"/>
                </a:tc>
                <a:tc>
                  <a:txBody>
                    <a:bodyPr/>
                    <a:lstStyle/>
                    <a:p>
                      <a:pPr marL="0" indent="0" algn="ctr">
                        <a:buNone/>
                      </a:pPr>
                      <a:r>
                        <a:rPr lang="en-US" altLang="zh-CN" sz="1600" b="0" u="none" dirty="0">
                          <a:latin typeface="微软雅黑" panose="020B0503020204020204" charset="-122"/>
                          <a:ea typeface="微软雅黑" panose="020B0503020204020204" charset="-122"/>
                          <a:cs typeface="宋体" panose="02010600030101010101" pitchFamily="2" charset="-122"/>
                        </a:rPr>
                        <a:t>100</a:t>
                      </a:r>
                    </a:p>
                  </a:txBody>
                  <a:tcPr marL="0" marR="0" marT="0" marB="1" anchor="ctr"/>
                </a:tc>
              </a:tr>
              <a:tr h="468000">
                <a:tc>
                  <a:txBody>
                    <a:bodyPr/>
                    <a:lstStyle/>
                    <a:p>
                      <a:pPr marL="0" indent="0" algn="ctr">
                        <a:buNone/>
                      </a:pPr>
                      <a:r>
                        <a:rPr lang="zh-CN" altLang="en-US" sz="1600" b="0" u="none" dirty="0">
                          <a:latin typeface="微软雅黑" panose="020B0503020204020204" charset="-122"/>
                          <a:ea typeface="微软雅黑" panose="020B0503020204020204" charset="-122"/>
                          <a:cs typeface="宋体" panose="02010600030101010101" pitchFamily="2" charset="-122"/>
                        </a:rPr>
                        <a:t>灾难，数人死亡或</a:t>
                      </a:r>
                      <a:r>
                        <a:rPr lang="en-US" altLang="zh-CN" sz="1600" b="0" u="none" dirty="0">
                          <a:latin typeface="微软雅黑" panose="020B0503020204020204" charset="-122"/>
                          <a:ea typeface="微软雅黑" panose="020B0503020204020204" charset="-122"/>
                          <a:cs typeface="宋体" panose="02010600030101010101" pitchFamily="2" charset="-122"/>
                        </a:rPr>
                        <a:t>10</a:t>
                      </a:r>
                      <a:r>
                        <a:rPr lang="zh-CN" altLang="en-US" sz="1600" b="0" u="none" dirty="0">
                          <a:latin typeface="微软雅黑" panose="020B0503020204020204" charset="-122"/>
                          <a:ea typeface="微软雅黑" panose="020B0503020204020204" charset="-122"/>
                          <a:cs typeface="宋体" panose="02010600030101010101" pitchFamily="2" charset="-122"/>
                        </a:rPr>
                        <a:t>万元以上</a:t>
                      </a:r>
                      <a:r>
                        <a:rPr lang="en-US" altLang="zh-CN" sz="1600" b="0" u="none" dirty="0">
                          <a:latin typeface="微软雅黑" panose="020B0503020204020204" charset="-122"/>
                          <a:ea typeface="微软雅黑" panose="020B0503020204020204" charset="-122"/>
                          <a:cs typeface="宋体" panose="02010600030101010101" pitchFamily="2" charset="-122"/>
                        </a:rPr>
                        <a:t>100</a:t>
                      </a:r>
                      <a:r>
                        <a:rPr lang="zh-CN" altLang="en-US" sz="1600" b="0" u="none" dirty="0">
                          <a:latin typeface="微软雅黑" panose="020B0503020204020204" charset="-122"/>
                          <a:ea typeface="微软雅黑" panose="020B0503020204020204" charset="-122"/>
                          <a:cs typeface="宋体" panose="02010600030101010101" pitchFamily="2" charset="-122"/>
                        </a:rPr>
                        <a:t>万元以下财产损失</a:t>
                      </a:r>
                    </a:p>
                  </a:txBody>
                  <a:tcPr marL="0" marR="0" marT="0" marB="1" anchor="ctr"/>
                </a:tc>
                <a:tc>
                  <a:txBody>
                    <a:bodyPr/>
                    <a:lstStyle/>
                    <a:p>
                      <a:pPr marL="0" indent="0" algn="ctr">
                        <a:buNone/>
                      </a:pPr>
                      <a:r>
                        <a:rPr lang="en-US" altLang="zh-CN" sz="1600" b="0" u="none" dirty="0">
                          <a:latin typeface="微软雅黑" panose="020B0503020204020204" charset="-122"/>
                          <a:ea typeface="微软雅黑" panose="020B0503020204020204" charset="-122"/>
                          <a:cs typeface="宋体" panose="02010600030101010101" pitchFamily="2" charset="-122"/>
                        </a:rPr>
                        <a:t>40</a:t>
                      </a:r>
                    </a:p>
                  </a:txBody>
                  <a:tcPr marL="0" marR="0" marT="0" marB="1" anchor="ctr"/>
                </a:tc>
              </a:tr>
              <a:tr h="468000">
                <a:tc>
                  <a:txBody>
                    <a:bodyPr/>
                    <a:lstStyle/>
                    <a:p>
                      <a:pPr marL="0" indent="0" algn="ctr">
                        <a:buNone/>
                      </a:pPr>
                      <a:r>
                        <a:rPr lang="zh-CN" altLang="en-US" sz="1600" b="0" u="none" dirty="0">
                          <a:latin typeface="微软雅黑" panose="020B0503020204020204" charset="-122"/>
                          <a:ea typeface="微软雅黑" panose="020B0503020204020204" charset="-122"/>
                          <a:cs typeface="宋体" panose="02010600030101010101" pitchFamily="2" charset="-122"/>
                        </a:rPr>
                        <a:t>非常严重，一人死亡或</a:t>
                      </a:r>
                      <a:r>
                        <a:rPr lang="en-US" altLang="zh-CN" sz="1600" b="0" u="none" dirty="0">
                          <a:latin typeface="微软雅黑" panose="020B0503020204020204" charset="-122"/>
                          <a:ea typeface="微软雅黑" panose="020B0503020204020204" charset="-122"/>
                          <a:cs typeface="宋体" panose="02010600030101010101" pitchFamily="2" charset="-122"/>
                        </a:rPr>
                        <a:t>3</a:t>
                      </a:r>
                      <a:r>
                        <a:rPr lang="zh-CN" altLang="en-US" sz="1600" b="0" u="none" dirty="0">
                          <a:latin typeface="微软雅黑" panose="020B0503020204020204" charset="-122"/>
                          <a:ea typeface="微软雅黑" panose="020B0503020204020204" charset="-122"/>
                          <a:cs typeface="宋体" panose="02010600030101010101" pitchFamily="2" charset="-122"/>
                        </a:rPr>
                        <a:t>万元以上</a:t>
                      </a:r>
                      <a:r>
                        <a:rPr lang="en-US" altLang="zh-CN" sz="1600" b="0" u="none" dirty="0">
                          <a:latin typeface="微软雅黑" panose="020B0503020204020204" charset="-122"/>
                          <a:ea typeface="微软雅黑" panose="020B0503020204020204" charset="-122"/>
                          <a:cs typeface="宋体" panose="02010600030101010101" pitchFamily="2" charset="-122"/>
                        </a:rPr>
                        <a:t>10</a:t>
                      </a:r>
                      <a:r>
                        <a:rPr lang="zh-CN" altLang="en-US" sz="1600" b="0" u="none" dirty="0">
                          <a:latin typeface="微软雅黑" panose="020B0503020204020204" charset="-122"/>
                          <a:ea typeface="微软雅黑" panose="020B0503020204020204" charset="-122"/>
                          <a:cs typeface="宋体" panose="02010600030101010101" pitchFamily="2" charset="-122"/>
                        </a:rPr>
                        <a:t>万元以下财产损失</a:t>
                      </a:r>
                    </a:p>
                  </a:txBody>
                  <a:tcPr marL="0" marR="0" marT="0" marB="1" anchor="ctr"/>
                </a:tc>
                <a:tc>
                  <a:txBody>
                    <a:bodyPr/>
                    <a:lstStyle/>
                    <a:p>
                      <a:pPr marL="0" indent="0" algn="ctr">
                        <a:buNone/>
                      </a:pPr>
                      <a:r>
                        <a:rPr lang="en-US" altLang="zh-CN" sz="1600" b="0" u="none" dirty="0">
                          <a:latin typeface="微软雅黑" panose="020B0503020204020204" charset="-122"/>
                          <a:ea typeface="微软雅黑" panose="020B0503020204020204" charset="-122"/>
                          <a:cs typeface="宋体" panose="02010600030101010101" pitchFamily="2" charset="-122"/>
                        </a:rPr>
                        <a:t>15</a:t>
                      </a:r>
                    </a:p>
                  </a:txBody>
                  <a:tcPr marL="0" marR="0" marT="0" marB="1" anchor="ctr"/>
                </a:tc>
              </a:tr>
              <a:tr h="468000">
                <a:tc>
                  <a:txBody>
                    <a:bodyPr/>
                    <a:lstStyle/>
                    <a:p>
                      <a:pPr marL="0" indent="0" algn="ctr">
                        <a:buNone/>
                      </a:pPr>
                      <a:r>
                        <a:rPr lang="zh-CN" altLang="en-US" sz="1600" b="0" u="none" dirty="0">
                          <a:latin typeface="微软雅黑" panose="020B0503020204020204" charset="-122"/>
                          <a:ea typeface="微软雅黑" panose="020B0503020204020204" charset="-122"/>
                          <a:cs typeface="宋体" panose="02010600030101010101" pitchFamily="2" charset="-122"/>
                        </a:rPr>
                        <a:t>严重，重伤或</a:t>
                      </a:r>
                      <a:r>
                        <a:rPr lang="en-US" altLang="zh-CN" sz="1600" b="0" u="none" dirty="0">
                          <a:latin typeface="微软雅黑" panose="020B0503020204020204" charset="-122"/>
                          <a:ea typeface="微软雅黑" panose="020B0503020204020204" charset="-122"/>
                          <a:cs typeface="宋体" panose="02010600030101010101" pitchFamily="2" charset="-122"/>
                        </a:rPr>
                        <a:t>1</a:t>
                      </a:r>
                      <a:r>
                        <a:rPr lang="zh-CN" altLang="en-US" sz="1600" b="0" u="none" dirty="0">
                          <a:latin typeface="微软雅黑" panose="020B0503020204020204" charset="-122"/>
                          <a:ea typeface="微软雅黑" panose="020B0503020204020204" charset="-122"/>
                          <a:cs typeface="宋体" panose="02010600030101010101" pitchFamily="2" charset="-122"/>
                        </a:rPr>
                        <a:t>万元以上</a:t>
                      </a:r>
                      <a:r>
                        <a:rPr lang="en-US" altLang="zh-CN" sz="1600" b="0" u="none" dirty="0">
                          <a:latin typeface="微软雅黑" panose="020B0503020204020204" charset="-122"/>
                          <a:ea typeface="微软雅黑" panose="020B0503020204020204" charset="-122"/>
                          <a:cs typeface="宋体" panose="02010600030101010101" pitchFamily="2" charset="-122"/>
                        </a:rPr>
                        <a:t>3</a:t>
                      </a:r>
                      <a:r>
                        <a:rPr lang="zh-CN" altLang="en-US" sz="1600" b="0" u="none" dirty="0">
                          <a:latin typeface="微软雅黑" panose="020B0503020204020204" charset="-122"/>
                          <a:ea typeface="微软雅黑" panose="020B0503020204020204" charset="-122"/>
                          <a:cs typeface="宋体" panose="02010600030101010101" pitchFamily="2" charset="-122"/>
                        </a:rPr>
                        <a:t>万元以下财产损失</a:t>
                      </a:r>
                    </a:p>
                  </a:txBody>
                  <a:tcPr marL="0" marR="0" marT="0" marB="1" anchor="ctr"/>
                </a:tc>
                <a:tc>
                  <a:txBody>
                    <a:bodyPr/>
                    <a:lstStyle/>
                    <a:p>
                      <a:pPr marL="0" indent="0" algn="ctr">
                        <a:buNone/>
                      </a:pPr>
                      <a:r>
                        <a:rPr lang="en-US" altLang="zh-CN" sz="1600" b="0" u="none">
                          <a:latin typeface="微软雅黑" panose="020B0503020204020204" charset="-122"/>
                          <a:ea typeface="微软雅黑" panose="020B0503020204020204" charset="-122"/>
                          <a:cs typeface="宋体" panose="02010600030101010101" pitchFamily="2" charset="-122"/>
                        </a:rPr>
                        <a:t>7</a:t>
                      </a:r>
                    </a:p>
                  </a:txBody>
                  <a:tcPr marL="0" marR="0" marT="0" marB="1" anchor="ctr"/>
                </a:tc>
              </a:tr>
              <a:tr h="468000">
                <a:tc>
                  <a:txBody>
                    <a:bodyPr/>
                    <a:lstStyle/>
                    <a:p>
                      <a:pPr marL="0" indent="0" algn="ctr">
                        <a:buNone/>
                      </a:pPr>
                      <a:r>
                        <a:rPr lang="zh-CN" altLang="en-US" sz="1600" b="0" u="none">
                          <a:latin typeface="微软雅黑" panose="020B0503020204020204" charset="-122"/>
                          <a:ea typeface="微软雅黑" panose="020B0503020204020204" charset="-122"/>
                          <a:cs typeface="宋体" panose="02010600030101010101" pitchFamily="2" charset="-122"/>
                        </a:rPr>
                        <a:t>重大，致残或</a:t>
                      </a:r>
                      <a:r>
                        <a:rPr lang="en-US" altLang="zh-CN" sz="1600" b="0" u="none">
                          <a:latin typeface="微软雅黑" panose="020B0503020204020204" charset="-122"/>
                          <a:ea typeface="微软雅黑" panose="020B0503020204020204" charset="-122"/>
                          <a:cs typeface="宋体" panose="02010600030101010101" pitchFamily="2" charset="-122"/>
                        </a:rPr>
                        <a:t>1,000</a:t>
                      </a:r>
                      <a:r>
                        <a:rPr lang="zh-CN" altLang="en-US" sz="1600" b="0" u="none">
                          <a:latin typeface="微软雅黑" panose="020B0503020204020204" charset="-122"/>
                          <a:ea typeface="微软雅黑" panose="020B0503020204020204" charset="-122"/>
                          <a:cs typeface="宋体" panose="02010600030101010101" pitchFamily="2" charset="-122"/>
                        </a:rPr>
                        <a:t>元以上</a:t>
                      </a:r>
                      <a:r>
                        <a:rPr lang="en-US" altLang="zh-CN" sz="1600" b="0" u="none">
                          <a:latin typeface="微软雅黑" panose="020B0503020204020204" charset="-122"/>
                          <a:ea typeface="微软雅黑" panose="020B0503020204020204" charset="-122"/>
                          <a:cs typeface="宋体" panose="02010600030101010101" pitchFamily="2" charset="-122"/>
                        </a:rPr>
                        <a:t>1</a:t>
                      </a:r>
                      <a:r>
                        <a:rPr lang="zh-CN" altLang="en-US" sz="1600" b="0" u="none">
                          <a:latin typeface="微软雅黑" panose="020B0503020204020204" charset="-122"/>
                          <a:ea typeface="微软雅黑" panose="020B0503020204020204" charset="-122"/>
                          <a:cs typeface="宋体" panose="02010600030101010101" pitchFamily="2" charset="-122"/>
                        </a:rPr>
                        <a:t>万元以下财产损失</a:t>
                      </a:r>
                    </a:p>
                  </a:txBody>
                  <a:tcPr marL="0" marR="0" marT="0" marB="1" anchor="ctr"/>
                </a:tc>
                <a:tc>
                  <a:txBody>
                    <a:bodyPr/>
                    <a:lstStyle/>
                    <a:p>
                      <a:pPr marL="0" indent="0" algn="ctr">
                        <a:buNone/>
                      </a:pPr>
                      <a:r>
                        <a:rPr lang="en-US" altLang="zh-CN" sz="1600" b="0" u="none" dirty="0">
                          <a:latin typeface="微软雅黑" panose="020B0503020204020204" charset="-122"/>
                          <a:ea typeface="微软雅黑" panose="020B0503020204020204" charset="-122"/>
                          <a:cs typeface="宋体" panose="02010600030101010101" pitchFamily="2" charset="-122"/>
                        </a:rPr>
                        <a:t>3</a:t>
                      </a:r>
                    </a:p>
                  </a:txBody>
                  <a:tcPr marL="0" marR="0" marT="0" marB="1" anchor="ctr"/>
                </a:tc>
              </a:tr>
              <a:tr h="468000">
                <a:tc>
                  <a:txBody>
                    <a:bodyPr/>
                    <a:lstStyle/>
                    <a:p>
                      <a:pPr marL="0" indent="0" algn="ctr">
                        <a:buNone/>
                      </a:pPr>
                      <a:r>
                        <a:rPr lang="zh-CN" altLang="en-US" sz="1600" b="0" u="none">
                          <a:latin typeface="微软雅黑" panose="020B0503020204020204" charset="-122"/>
                          <a:ea typeface="微软雅黑" panose="020B0503020204020204" charset="-122"/>
                          <a:cs typeface="宋体" panose="02010600030101010101" pitchFamily="2" charset="-122"/>
                        </a:rPr>
                        <a:t>一般，轻伤或</a:t>
                      </a:r>
                      <a:r>
                        <a:rPr lang="en-US" altLang="zh-CN" sz="1600" b="0" u="none">
                          <a:latin typeface="微软雅黑" panose="020B0503020204020204" charset="-122"/>
                          <a:ea typeface="微软雅黑" panose="020B0503020204020204" charset="-122"/>
                          <a:cs typeface="宋体" panose="02010600030101010101" pitchFamily="2" charset="-122"/>
                        </a:rPr>
                        <a:t>1000</a:t>
                      </a:r>
                      <a:r>
                        <a:rPr lang="zh-CN" altLang="en-US" sz="1600" b="0" u="none">
                          <a:latin typeface="微软雅黑" panose="020B0503020204020204" charset="-122"/>
                          <a:ea typeface="微软雅黑" panose="020B0503020204020204" charset="-122"/>
                          <a:cs typeface="宋体" panose="02010600030101010101" pitchFamily="2" charset="-122"/>
                        </a:rPr>
                        <a:t>元以下财产损失</a:t>
                      </a:r>
                    </a:p>
                  </a:txBody>
                  <a:tcPr marL="0" marR="0" marT="0" marB="1" anchor="ctr"/>
                </a:tc>
                <a:tc>
                  <a:txBody>
                    <a:bodyPr/>
                    <a:lstStyle/>
                    <a:p>
                      <a:pPr marL="0" indent="0" algn="ctr">
                        <a:buNone/>
                      </a:pPr>
                      <a:r>
                        <a:rPr lang="en-US" altLang="zh-CN" sz="1600" b="0" u="none" dirty="0">
                          <a:latin typeface="微软雅黑" panose="020B0503020204020204" charset="-122"/>
                          <a:ea typeface="微软雅黑" panose="020B0503020204020204" charset="-122"/>
                          <a:cs typeface="宋体" panose="02010600030101010101" pitchFamily="2" charset="-122"/>
                        </a:rPr>
                        <a:t>1</a:t>
                      </a:r>
                    </a:p>
                  </a:txBody>
                  <a:tcPr marL="0" marR="0" marT="0" marB="1" anchor="ctr"/>
                </a:tc>
              </a:tr>
            </a:tbl>
          </a:graphicData>
        </a:graphic>
      </p:graphicFrame>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25</a:t>
            </a:fld>
            <a:endParaRPr lang="zh-CN" altLang="en-US" dirty="0"/>
          </a:p>
        </p:txBody>
      </p:sp>
    </p:spTree>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smtClean="0"/>
              <a:t>4.3.2.1</a:t>
            </a:r>
            <a:r>
              <a:rPr lang="zh-CN" altLang="en-US" dirty="0"/>
              <a:t>　作业条件危险性分析</a:t>
            </a:r>
            <a:r>
              <a:rPr lang="en-US" altLang="zh-CN" dirty="0"/>
              <a:t>(LEC)</a:t>
            </a:r>
            <a:r>
              <a:rPr lang="zh-CN" altLang="en-US" dirty="0"/>
              <a:t>评价</a:t>
            </a:r>
            <a:r>
              <a:rPr lang="zh-CN" altLang="en-US" dirty="0" smtClean="0"/>
              <a:t>法</a:t>
            </a:r>
            <a:endParaRPr lang="en-US" altLang="zh-CN" dirty="0" smtClean="0"/>
          </a:p>
          <a:p>
            <a:pPr marL="0" indent="0" algn="ctr">
              <a:spcAft>
                <a:spcPts val="1200"/>
              </a:spcAft>
              <a:buNone/>
            </a:pPr>
            <a:r>
              <a:rPr lang="zh-CN" altLang="en-US" sz="1600" dirty="0" smtClean="0"/>
              <a:t>表</a:t>
            </a:r>
            <a:r>
              <a:rPr lang="en-US" altLang="zh-CN" sz="1600" dirty="0" smtClean="0"/>
              <a:t>4 </a:t>
            </a:r>
            <a:r>
              <a:rPr lang="zh-CN" altLang="en-US" sz="1600" dirty="0" smtClean="0"/>
              <a:t>风险</a:t>
            </a:r>
            <a:r>
              <a:rPr lang="zh-CN" altLang="en-US" sz="1600" dirty="0"/>
              <a:t>等级</a:t>
            </a:r>
            <a:r>
              <a:rPr lang="zh-CN" altLang="en-US" sz="1600" dirty="0" smtClean="0"/>
              <a:t>划分</a:t>
            </a:r>
            <a:endParaRPr lang="en-US" altLang="zh-CN" sz="1600" dirty="0"/>
          </a:p>
          <a:p>
            <a:pPr marL="0" indent="0">
              <a:spcAft>
                <a:spcPts val="1200"/>
              </a:spcAft>
              <a:buNone/>
            </a:pPr>
            <a:endParaRPr lang="en-US" altLang="zh-CN" dirty="0" smtClean="0"/>
          </a:p>
        </p:txBody>
      </p:sp>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26</a:t>
            </a:fld>
            <a:endParaRPr lang="zh-CN" altLang="en-US" dirty="0"/>
          </a:p>
        </p:txBody>
      </p:sp>
      <p:graphicFrame>
        <p:nvGraphicFramePr>
          <p:cNvPr id="3" name="表格 2"/>
          <p:cNvGraphicFramePr>
            <a:graphicFrameLocks noGrp="1"/>
          </p:cNvGraphicFramePr>
          <p:nvPr/>
        </p:nvGraphicFramePr>
        <p:xfrm>
          <a:off x="494440" y="2558665"/>
          <a:ext cx="8254275" cy="2808000"/>
        </p:xfrm>
        <a:graphic>
          <a:graphicData uri="http://schemas.openxmlformats.org/drawingml/2006/table">
            <a:tbl>
              <a:tblPr firstRow="1" bandRow="1">
                <a:tableStyleId>{073A0DAA-6AF3-43AB-8588-CEC1D06C72B9}</a:tableStyleId>
              </a:tblPr>
              <a:tblGrid>
                <a:gridCol w="2751425"/>
                <a:gridCol w="2751425"/>
                <a:gridCol w="2751425"/>
              </a:tblGrid>
              <a:tr h="468000">
                <a:tc>
                  <a:txBody>
                    <a:bodyPr/>
                    <a:lstStyle/>
                    <a:p>
                      <a:pPr marL="0" indent="0" algn="ctr">
                        <a:buNone/>
                      </a:pPr>
                      <a:r>
                        <a:rPr lang="en-US" altLang="zh-CN" sz="1600" u="none" dirty="0" smtClean="0"/>
                        <a:t>D</a:t>
                      </a:r>
                      <a:r>
                        <a:rPr lang="zh-CN" altLang="en-US" sz="1600" u="none" dirty="0" smtClean="0"/>
                        <a:t>值</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t>风险程度</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t>分数值</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r>
                        <a:rPr lang="zh-CN" altLang="en-US" sz="1600" u="none" dirty="0"/>
                        <a:t>＞</a:t>
                      </a:r>
                      <a:r>
                        <a:rPr lang="en-US" altLang="zh-CN" sz="1600" u="none" dirty="0"/>
                        <a:t>320</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t>极其危险，不能继续作业</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a:t>Ⅳ</a:t>
                      </a:r>
                      <a:endParaRPr lang="en-US" altLang="zh-CN" sz="1600" b="0" u="none">
                        <a:latin typeface="+mn-ea"/>
                        <a:ea typeface="+mn-ea"/>
                        <a:cs typeface="微软雅黑" panose="020B0503020204020204" charset="-122"/>
                      </a:endParaRPr>
                    </a:p>
                  </a:txBody>
                  <a:tcPr marL="0" marR="0" marT="0" marB="1" anchor="ctr"/>
                </a:tc>
              </a:tr>
              <a:tr h="468000">
                <a:tc>
                  <a:txBody>
                    <a:bodyPr/>
                    <a:lstStyle/>
                    <a:p>
                      <a:pPr marL="0" indent="0" algn="ctr">
                        <a:buNone/>
                      </a:pPr>
                      <a:r>
                        <a:rPr lang="en-US" altLang="zh-CN" sz="1600" u="none"/>
                        <a:t>160</a:t>
                      </a:r>
                      <a:r>
                        <a:rPr lang="zh-CN" altLang="en-US" sz="1600" u="none"/>
                        <a:t>～</a:t>
                      </a:r>
                      <a:r>
                        <a:rPr lang="en-US" altLang="zh-CN" sz="1600" u="none"/>
                        <a:t>320</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t>高度危险，需立即整改</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a:t>Ⅲ</a:t>
                      </a:r>
                      <a:endParaRPr lang="en-US" altLang="zh-CN" sz="1600" b="0" u="none">
                        <a:latin typeface="+mn-ea"/>
                        <a:ea typeface="+mn-ea"/>
                        <a:cs typeface="微软雅黑" panose="020B0503020204020204" charset="-122"/>
                      </a:endParaRPr>
                    </a:p>
                  </a:txBody>
                  <a:tcPr marL="0" marR="0" marT="0" marB="1" anchor="ctr"/>
                </a:tc>
              </a:tr>
              <a:tr h="468000">
                <a:tc>
                  <a:txBody>
                    <a:bodyPr/>
                    <a:lstStyle/>
                    <a:p>
                      <a:pPr marL="0" indent="0" algn="ctr">
                        <a:buNone/>
                      </a:pPr>
                      <a:r>
                        <a:rPr lang="en-US" altLang="zh-CN" sz="1600" u="none"/>
                        <a:t>70</a:t>
                      </a:r>
                      <a:r>
                        <a:rPr lang="zh-CN" altLang="en-US" sz="1600" u="none"/>
                        <a:t>～</a:t>
                      </a:r>
                      <a:r>
                        <a:rPr lang="en-US" altLang="zh-CN" sz="1600" u="none"/>
                        <a:t>160</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t>显著危险，需要整改</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t>Ⅱ</a:t>
                      </a:r>
                      <a:endParaRPr lang="en-US" altLang="zh-CN" sz="1600" b="0" u="none" dirty="0">
                        <a:latin typeface="+mn-ea"/>
                        <a:ea typeface="+mn-ea"/>
                        <a:cs typeface="微软雅黑" panose="020B0503020204020204" charset="-122"/>
                      </a:endParaRPr>
                    </a:p>
                  </a:txBody>
                  <a:tcPr marL="0" marR="0" marT="0" marB="1" anchor="ctr"/>
                </a:tc>
              </a:tr>
              <a:tr h="468000">
                <a:tc>
                  <a:txBody>
                    <a:bodyPr/>
                    <a:lstStyle/>
                    <a:p>
                      <a:pPr marL="0" indent="0" algn="ctr">
                        <a:buNone/>
                      </a:pPr>
                      <a:r>
                        <a:rPr lang="en-US" altLang="zh-CN" sz="1600" u="none"/>
                        <a:t>20</a:t>
                      </a:r>
                      <a:r>
                        <a:rPr lang="zh-CN" altLang="en-US" sz="1600" u="none"/>
                        <a:t>～</a:t>
                      </a:r>
                      <a:r>
                        <a:rPr lang="en-US" altLang="zh-CN" sz="1600" u="none"/>
                        <a:t>70</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a:t>一般危险，需要注意</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t>Ⅰ</a:t>
                      </a:r>
                      <a:endParaRPr lang="en-US" altLang="zh-CN" sz="1600" b="0" u="none" dirty="0">
                        <a:latin typeface="+mn-ea"/>
                        <a:ea typeface="+mn-ea"/>
                        <a:cs typeface="微软雅黑" panose="020B0503020204020204" charset="-122"/>
                      </a:endParaRPr>
                    </a:p>
                  </a:txBody>
                  <a:tcPr marL="0" marR="0" marT="0" marB="1" anchor="ctr"/>
                </a:tc>
              </a:tr>
              <a:tr h="468000">
                <a:tc>
                  <a:txBody>
                    <a:bodyPr/>
                    <a:lstStyle/>
                    <a:p>
                      <a:pPr marL="0" indent="0" algn="ctr">
                        <a:buNone/>
                      </a:pPr>
                      <a:r>
                        <a:rPr lang="zh-CN" altLang="en-US" sz="1600" u="none"/>
                        <a:t>＜</a:t>
                      </a:r>
                      <a:r>
                        <a:rPr lang="en-US" altLang="zh-CN" sz="1600" u="none"/>
                        <a:t>20</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a:t>稍有危险，可以接受</a:t>
                      </a:r>
                      <a:endParaRPr lang="zh-CN" altLang="en-US" sz="1600" b="0" u="none">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t>0</a:t>
                      </a:r>
                      <a:endParaRPr lang="en-US" altLang="zh-CN" sz="1600" b="0" u="none" dirty="0">
                        <a:latin typeface="+mn-ea"/>
                        <a:ea typeface="+mn-ea"/>
                        <a:cs typeface="宋体" panose="02010600030101010101" pitchFamily="2" charset="-122"/>
                      </a:endParaRPr>
                    </a:p>
                  </a:txBody>
                  <a:tcPr marL="0" marR="0" marT="0" marB="1" anchor="ctr"/>
                </a:tc>
              </a:tr>
            </a:tbl>
          </a:graphicData>
        </a:graphic>
      </p:graphicFrame>
    </p:spTree>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zh-CN" altLang="en-US" b="1" dirty="0" smtClean="0">
                <a:solidFill>
                  <a:srgbClr val="C00000"/>
                </a:solidFill>
              </a:rPr>
              <a:t>风险评价控制程序</a:t>
            </a:r>
            <a:endParaRPr lang="en-US" altLang="zh-CN" b="1" dirty="0" smtClean="0">
              <a:solidFill>
                <a:srgbClr val="C00000"/>
              </a:solidFill>
            </a:endParaRPr>
          </a:p>
        </p:txBody>
      </p:sp>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27</a:t>
            </a:fld>
            <a:endParaRPr lang="zh-CN" altLang="en-US" dirty="0"/>
          </a:p>
        </p:txBody>
      </p:sp>
      <p:graphicFrame>
        <p:nvGraphicFramePr>
          <p:cNvPr id="7" name="图示 6"/>
          <p:cNvGraphicFramePr/>
          <p:nvPr/>
        </p:nvGraphicFramePr>
        <p:xfrm>
          <a:off x="509903" y="1970740"/>
          <a:ext cx="823881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zh-CN" altLang="en-US" b="1" dirty="0" smtClean="0">
                <a:solidFill>
                  <a:srgbClr val="C00000"/>
                </a:solidFill>
              </a:rPr>
              <a:t>降低风险</a:t>
            </a:r>
            <a:endParaRPr lang="en-US" altLang="zh-CN" b="1" dirty="0" smtClean="0">
              <a:solidFill>
                <a:srgbClr val="C00000"/>
              </a:solidFill>
            </a:endParaRPr>
          </a:p>
          <a:p>
            <a:pPr marL="0" indent="0">
              <a:spcAft>
                <a:spcPts val="1200"/>
              </a:spcAft>
              <a:buNone/>
            </a:pPr>
            <a:r>
              <a:rPr lang="zh-CN" altLang="en-US" sz="1600" dirty="0" smtClean="0"/>
              <a:t>在</a:t>
            </a:r>
            <a:r>
              <a:rPr lang="zh-CN" altLang="en-US" sz="1600" dirty="0"/>
              <a:t>确定控制措施或考虑变更现有控制措施时，应按如下顺序考虑降低风险：</a:t>
            </a:r>
          </a:p>
          <a:p>
            <a:pPr marL="0" indent="0">
              <a:spcAft>
                <a:spcPts val="1200"/>
              </a:spcAft>
              <a:buNone/>
            </a:pPr>
            <a:r>
              <a:rPr lang="en-US" altLang="zh-CN" sz="1600" dirty="0"/>
              <a:t>a) </a:t>
            </a:r>
            <a:r>
              <a:rPr lang="zh-CN" altLang="en-US" sz="1600" b="1" dirty="0">
                <a:solidFill>
                  <a:srgbClr val="C00000"/>
                </a:solidFill>
              </a:rPr>
              <a:t>消除</a:t>
            </a:r>
            <a:r>
              <a:rPr lang="en-US" altLang="zh-CN" sz="1600" dirty="0"/>
              <a:t>----</a:t>
            </a:r>
            <a:r>
              <a:rPr lang="zh-CN" altLang="en-US" sz="1600" dirty="0"/>
              <a:t>停止使用有害物料、不安全的操作工艺；</a:t>
            </a:r>
          </a:p>
          <a:p>
            <a:pPr marL="0" indent="0">
              <a:spcAft>
                <a:spcPts val="1200"/>
              </a:spcAft>
              <a:buNone/>
            </a:pPr>
            <a:r>
              <a:rPr lang="en-US" altLang="zh-CN" sz="1600" dirty="0"/>
              <a:t>b) </a:t>
            </a:r>
            <a:r>
              <a:rPr lang="zh-CN" altLang="en-US" sz="1600" b="1" dirty="0">
                <a:solidFill>
                  <a:srgbClr val="C00000"/>
                </a:solidFill>
              </a:rPr>
              <a:t>替代</a:t>
            </a:r>
            <a:r>
              <a:rPr lang="en-US" altLang="zh-CN" sz="1600" dirty="0"/>
              <a:t>----</a:t>
            </a:r>
            <a:r>
              <a:rPr lang="zh-CN" altLang="en-US" sz="1600" dirty="0"/>
              <a:t>以低危害物料取代等方式；</a:t>
            </a:r>
          </a:p>
          <a:p>
            <a:pPr marL="0" indent="0">
              <a:spcAft>
                <a:spcPts val="1200"/>
              </a:spcAft>
              <a:buNone/>
            </a:pPr>
            <a:r>
              <a:rPr lang="en-US" altLang="zh-CN" sz="1600" dirty="0"/>
              <a:t>c) </a:t>
            </a:r>
            <a:r>
              <a:rPr lang="zh-CN" altLang="en-US" sz="1600" b="1" dirty="0">
                <a:solidFill>
                  <a:srgbClr val="C00000"/>
                </a:solidFill>
              </a:rPr>
              <a:t>工程控制</a:t>
            </a:r>
            <a:r>
              <a:rPr lang="zh-CN" altLang="en-US" sz="1600" dirty="0"/>
              <a:t>措施</a:t>
            </a:r>
            <a:r>
              <a:rPr lang="en-US" altLang="zh-CN" sz="1600" dirty="0"/>
              <a:t>----</a:t>
            </a:r>
            <a:r>
              <a:rPr lang="zh-CN" altLang="en-US" sz="1600" dirty="0"/>
              <a:t>通风、防护罩、隔音墙等方式；</a:t>
            </a:r>
          </a:p>
          <a:p>
            <a:pPr marL="0" indent="0">
              <a:spcAft>
                <a:spcPts val="1200"/>
              </a:spcAft>
              <a:buNone/>
            </a:pPr>
            <a:r>
              <a:rPr lang="en-US" altLang="zh-CN" sz="1600" dirty="0"/>
              <a:t>d) </a:t>
            </a:r>
            <a:r>
              <a:rPr lang="zh-CN" altLang="en-US" sz="1600" b="1" dirty="0">
                <a:solidFill>
                  <a:srgbClr val="C00000"/>
                </a:solidFill>
              </a:rPr>
              <a:t>标志、警告和（或）管理控制</a:t>
            </a:r>
            <a:r>
              <a:rPr lang="zh-CN" altLang="en-US" sz="1600" dirty="0" smtClean="0"/>
              <a:t>措施</a:t>
            </a:r>
            <a:r>
              <a:rPr lang="en-US" altLang="zh-CN" sz="1600" dirty="0"/>
              <a:t>----</a:t>
            </a:r>
            <a:r>
              <a:rPr lang="zh-CN" altLang="en-US" sz="1600" dirty="0" smtClean="0"/>
              <a:t>安全</a:t>
            </a:r>
            <a:r>
              <a:rPr lang="zh-CN" altLang="en-US" sz="1600" dirty="0"/>
              <a:t>规定、重新、工作许可、培训等方式；</a:t>
            </a:r>
          </a:p>
          <a:p>
            <a:pPr marL="0" indent="0">
              <a:spcAft>
                <a:spcPts val="1200"/>
              </a:spcAft>
              <a:buNone/>
            </a:pPr>
            <a:r>
              <a:rPr lang="en-US" altLang="zh-CN" sz="1600" dirty="0"/>
              <a:t>e) </a:t>
            </a:r>
            <a:r>
              <a:rPr lang="zh-CN" altLang="en-US" sz="1600" b="1" dirty="0">
                <a:solidFill>
                  <a:srgbClr val="C00000"/>
                </a:solidFill>
              </a:rPr>
              <a:t>个人防护装备</a:t>
            </a:r>
            <a:r>
              <a:rPr lang="en-US" altLang="zh-CN" sz="1600" dirty="0"/>
              <a:t>----</a:t>
            </a:r>
            <a:r>
              <a:rPr lang="zh-CN" altLang="en-US" sz="1600" dirty="0"/>
              <a:t>口罩、耳塞等</a:t>
            </a:r>
            <a:endParaRPr lang="en-US" altLang="zh-CN" sz="1600" dirty="0" smtClean="0"/>
          </a:p>
        </p:txBody>
      </p:sp>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28</a:t>
            </a:fld>
            <a:endParaRPr lang="zh-CN" altLang="en-US" dirty="0"/>
          </a:p>
        </p:txBody>
      </p:sp>
    </p:spTree>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、危险源辨识、风险评价控制程序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29</a:t>
            </a:fld>
            <a:endParaRPr lang="zh-CN" altLang="en-US" dirty="0"/>
          </a:p>
        </p:txBody>
      </p:sp>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a:t>5</a:t>
            </a:r>
            <a:r>
              <a:rPr lang="zh-CN" altLang="en-US" dirty="0"/>
              <a:t>　相关</a:t>
            </a:r>
            <a:r>
              <a:rPr lang="zh-CN" altLang="en-US" dirty="0" smtClean="0"/>
              <a:t>记录</a:t>
            </a:r>
            <a:endParaRPr lang="zh-CN" altLang="en-US" dirty="0"/>
          </a:p>
        </p:txBody>
      </p:sp>
      <p:graphicFrame>
        <p:nvGraphicFramePr>
          <p:cNvPr id="5" name="表格 4"/>
          <p:cNvGraphicFramePr>
            <a:graphicFrameLocks noGrp="1"/>
          </p:cNvGraphicFramePr>
          <p:nvPr/>
        </p:nvGraphicFramePr>
        <p:xfrm>
          <a:off x="395290" y="2025000"/>
          <a:ext cx="8353424" cy="1404000"/>
        </p:xfrm>
        <a:graphic>
          <a:graphicData uri="http://schemas.openxmlformats.org/drawingml/2006/table">
            <a:tbl>
              <a:tblPr firstRow="1" bandRow="1">
                <a:tableStyleId>{073A0DAA-6AF3-43AB-8588-CEC1D06C72B9}</a:tableStyleId>
              </a:tblPr>
              <a:tblGrid>
                <a:gridCol w="1548651"/>
                <a:gridCol w="2312717"/>
                <a:gridCol w="1682031"/>
                <a:gridCol w="1027204"/>
                <a:gridCol w="1782821"/>
              </a:tblGrid>
              <a:tr h="468000">
                <a:tc>
                  <a:txBody>
                    <a:bodyPr/>
                    <a:lstStyle/>
                    <a:p>
                      <a:pPr marL="0" indent="0" algn="ctr">
                        <a:buNone/>
                      </a:pPr>
                      <a:r>
                        <a:rPr lang="zh-CN" altLang="en-US" sz="1600" u="none" dirty="0">
                          <a:latin typeface="+mn-ea"/>
                          <a:ea typeface="+mn-ea"/>
                        </a:rPr>
                        <a:t>编号</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记录名称</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使用部门及岗位</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保存期限</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收集保存部门</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r>
                        <a:rPr lang="en-US" altLang="zh-CN" sz="1600" u="none" dirty="0" smtClean="0">
                          <a:latin typeface="+mn-ea"/>
                          <a:ea typeface="+mn-ea"/>
                        </a:rPr>
                        <a:t>VT/JL-214-010</a:t>
                      </a:r>
                      <a:endParaRPr lang="en-US" altLang="zh-CN"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smtClean="0">
                          <a:latin typeface="+mn-ea"/>
                          <a:ea typeface="+mn-ea"/>
                        </a:rPr>
                        <a:t>危险源辨识、风险评价</a:t>
                      </a:r>
                      <a:r>
                        <a:rPr lang="zh-CN" altLang="en-US" sz="1600" u="none" dirty="0">
                          <a:latin typeface="+mn-ea"/>
                          <a:ea typeface="+mn-ea"/>
                        </a:rPr>
                        <a:t>表</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各部门</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latin typeface="+mn-ea"/>
                          <a:ea typeface="+mn-ea"/>
                        </a:rPr>
                        <a:t>2</a:t>
                      </a:r>
                      <a:r>
                        <a:rPr lang="zh-CN" altLang="en-US" sz="1600" u="none" dirty="0">
                          <a:latin typeface="+mn-ea"/>
                          <a:ea typeface="+mn-ea"/>
                        </a:rPr>
                        <a:t>年</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en-US" altLang="zh-CN" sz="1600" u="none" dirty="0" smtClean="0">
                          <a:latin typeface="+mn-ea"/>
                          <a:ea typeface="+mn-ea"/>
                        </a:rPr>
                        <a:t>VT/JL-214-011</a:t>
                      </a:r>
                      <a:endParaRPr lang="en-US" altLang="zh-CN"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smtClean="0">
                          <a:latin typeface="+mn-ea"/>
                          <a:ea typeface="+mn-ea"/>
                        </a:rPr>
                        <a:t>重大危险源清单</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各部门</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en-US" altLang="zh-CN" sz="1600" u="none" dirty="0">
                          <a:latin typeface="+mn-ea"/>
                          <a:ea typeface="+mn-ea"/>
                        </a:rPr>
                        <a:t>2</a:t>
                      </a:r>
                      <a:r>
                        <a:rPr lang="zh-CN" altLang="en-US" sz="1600" u="none" dirty="0">
                          <a:latin typeface="+mn-ea"/>
                          <a:ea typeface="+mn-ea"/>
                        </a:rPr>
                        <a:t>年</a:t>
                      </a:r>
                      <a:endParaRPr lang="zh-CN" altLang="en-US" sz="1600" b="0" u="none" dirty="0">
                        <a:latin typeface="+mn-ea"/>
                        <a:ea typeface="+mn-ea"/>
                        <a:cs typeface="宋体" panose="02010600030101010101" pitchFamily="2" charset="-122"/>
                      </a:endParaRPr>
                    </a:p>
                  </a:txBody>
                  <a:tcPr marL="0" marR="0" marT="0" marB="1"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bl>
          </a:graphicData>
        </a:graphic>
      </p:graphicFrame>
    </p:spTree>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en-US" dirty="0"/>
              <a:t>、安环组织构架与安环责任制</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a:t>
            </a:fld>
            <a:endParaRPr lang="zh-CN" altLang="en-US" dirty="0"/>
          </a:p>
        </p:txBody>
      </p:sp>
      <p:sp>
        <p:nvSpPr>
          <p:cNvPr id="3" name="内容占位符 2"/>
          <p:cNvSpPr>
            <a:spLocks noGrp="1"/>
          </p:cNvSpPr>
          <p:nvPr>
            <p:ph idx="1"/>
          </p:nvPr>
        </p:nvSpPr>
        <p:spPr>
          <a:xfrm>
            <a:off x="539166" y="1985833"/>
            <a:ext cx="3294704" cy="4117512"/>
          </a:xfrm>
        </p:spPr>
        <p:txBody>
          <a:bodyPr>
            <a:noAutofit/>
          </a:bodyPr>
          <a:lstStyle/>
          <a:p>
            <a:pPr marL="0" indent="0">
              <a:spcBef>
                <a:spcPts val="0"/>
              </a:spcBef>
              <a:buNone/>
            </a:pPr>
            <a:r>
              <a:rPr lang="en-US" altLang="zh-CN" sz="1600" b="1" dirty="0">
                <a:solidFill>
                  <a:schemeClr val="accent1">
                    <a:lumMod val="75000"/>
                  </a:schemeClr>
                </a:solidFill>
              </a:rPr>
              <a:t>5.1 </a:t>
            </a:r>
            <a:r>
              <a:rPr lang="zh-CN" altLang="en-US" sz="1600" b="1" dirty="0">
                <a:solidFill>
                  <a:schemeClr val="accent1">
                    <a:lumMod val="75000"/>
                  </a:schemeClr>
                </a:solidFill>
              </a:rPr>
              <a:t>公司</a:t>
            </a:r>
            <a:r>
              <a:rPr lang="zh-CN" altLang="en-US" sz="1600" b="1" dirty="0" smtClean="0">
                <a:solidFill>
                  <a:schemeClr val="accent1">
                    <a:lumMod val="75000"/>
                  </a:schemeClr>
                </a:solidFill>
              </a:rPr>
              <a:t>级安环职责</a:t>
            </a:r>
            <a:endParaRPr lang="en-US" altLang="zh-CN" sz="1600" b="1" dirty="0">
              <a:solidFill>
                <a:schemeClr val="accent1">
                  <a:lumMod val="75000"/>
                </a:schemeClr>
              </a:solidFill>
            </a:endParaRPr>
          </a:p>
          <a:p>
            <a:pPr marL="0" indent="0">
              <a:spcBef>
                <a:spcPts val="0"/>
              </a:spcBef>
              <a:buNone/>
            </a:pPr>
            <a:r>
              <a:rPr lang="en-US" altLang="zh-CN" sz="1600" dirty="0" smtClean="0"/>
              <a:t>5.1.1 </a:t>
            </a:r>
            <a:r>
              <a:rPr lang="zh-CN" altLang="en-US" sz="1600" dirty="0" smtClean="0"/>
              <a:t>质量安环委员会</a:t>
            </a:r>
            <a:endParaRPr lang="en-US" altLang="zh-CN" sz="1600" dirty="0" smtClean="0"/>
          </a:p>
          <a:p>
            <a:pPr marL="0" indent="0">
              <a:spcBef>
                <a:spcPts val="0"/>
              </a:spcBef>
              <a:buNone/>
            </a:pPr>
            <a:r>
              <a:rPr lang="en-US" altLang="zh-CN" sz="1600" dirty="0" smtClean="0"/>
              <a:t>5.1.2 </a:t>
            </a:r>
            <a:r>
              <a:rPr lang="zh-CN" altLang="en-US" sz="1600" dirty="0" smtClean="0"/>
              <a:t>质量安环委员会主任</a:t>
            </a:r>
            <a:endParaRPr lang="en-US" altLang="zh-CN" sz="1600" dirty="0" smtClean="0"/>
          </a:p>
          <a:p>
            <a:pPr marL="0" indent="0">
              <a:spcBef>
                <a:spcPts val="0"/>
              </a:spcBef>
              <a:buNone/>
            </a:pPr>
            <a:r>
              <a:rPr lang="en-US" altLang="zh-CN" sz="1600" dirty="0" smtClean="0"/>
              <a:t>5.1.3 </a:t>
            </a:r>
            <a:r>
              <a:rPr lang="zh-CN" altLang="en-US" sz="1600" dirty="0" smtClean="0"/>
              <a:t>质量</a:t>
            </a:r>
            <a:r>
              <a:rPr lang="zh-CN" altLang="en-US" sz="1600" dirty="0"/>
              <a:t>安环委员会</a:t>
            </a:r>
            <a:r>
              <a:rPr lang="zh-CN" altLang="en-US" sz="1600" dirty="0" smtClean="0"/>
              <a:t>副主任</a:t>
            </a:r>
            <a:endParaRPr lang="en-US" altLang="zh-CN" sz="1600" dirty="0" smtClean="0"/>
          </a:p>
          <a:p>
            <a:pPr marL="0" indent="0">
              <a:spcBef>
                <a:spcPts val="0"/>
              </a:spcBef>
              <a:buNone/>
            </a:pPr>
            <a:r>
              <a:rPr lang="en-US" altLang="zh-CN" sz="1600" dirty="0" smtClean="0"/>
              <a:t>5.1.4 </a:t>
            </a:r>
            <a:r>
              <a:rPr lang="zh-CN" altLang="en-US" sz="1600" dirty="0" smtClean="0"/>
              <a:t>管理者代表</a:t>
            </a:r>
            <a:endParaRPr lang="en-US" altLang="zh-CN" sz="1600" dirty="0" smtClean="0"/>
          </a:p>
          <a:p>
            <a:pPr marL="0" indent="0">
              <a:spcBef>
                <a:spcPts val="0"/>
              </a:spcBef>
              <a:buNone/>
            </a:pPr>
            <a:r>
              <a:rPr lang="en-US" altLang="zh-CN" sz="1600" dirty="0" smtClean="0"/>
              <a:t>5.1.5 </a:t>
            </a:r>
            <a:r>
              <a:rPr lang="zh-CN" altLang="en-US" sz="1600" dirty="0" smtClean="0"/>
              <a:t>质量安环委员会成员</a:t>
            </a:r>
            <a:endParaRPr lang="en-US" altLang="zh-CN" sz="1600" dirty="0" smtClean="0"/>
          </a:p>
          <a:p>
            <a:pPr marL="0" indent="0">
              <a:spcBef>
                <a:spcPts val="0"/>
              </a:spcBef>
              <a:buNone/>
            </a:pPr>
            <a:r>
              <a:rPr lang="en-US" altLang="zh-CN" sz="1600" dirty="0" smtClean="0"/>
              <a:t>5.1.6 </a:t>
            </a:r>
            <a:r>
              <a:rPr lang="zh-CN" altLang="en-US" sz="1600" dirty="0" smtClean="0"/>
              <a:t>质量安环管理办公室</a:t>
            </a:r>
            <a:endParaRPr lang="en-US" altLang="zh-CN" sz="1600" dirty="0" smtClean="0"/>
          </a:p>
          <a:p>
            <a:pPr marL="0" indent="0">
              <a:spcBef>
                <a:spcPts val="0"/>
              </a:spcBef>
              <a:buNone/>
            </a:pPr>
            <a:r>
              <a:rPr lang="en-US" altLang="zh-CN" sz="1600" dirty="0" smtClean="0"/>
              <a:t>5.1.7 </a:t>
            </a:r>
            <a:r>
              <a:rPr lang="zh-CN" altLang="en-US" sz="1600" dirty="0" smtClean="0"/>
              <a:t>安环经理</a:t>
            </a:r>
            <a:endParaRPr lang="en-US" altLang="zh-CN" sz="1600" dirty="0" smtClean="0"/>
          </a:p>
          <a:p>
            <a:pPr marL="0" indent="0">
              <a:spcBef>
                <a:spcPts val="0"/>
              </a:spcBef>
              <a:buNone/>
            </a:pPr>
            <a:r>
              <a:rPr lang="en-US" altLang="zh-CN" sz="1600" dirty="0" smtClean="0"/>
              <a:t>5.1.8 </a:t>
            </a:r>
            <a:r>
              <a:rPr lang="zh-CN" altLang="en-US" sz="1600" dirty="0" smtClean="0"/>
              <a:t>安环副经理</a:t>
            </a:r>
            <a:endParaRPr lang="en-US" altLang="zh-CN" sz="1600" dirty="0" smtClean="0"/>
          </a:p>
          <a:p>
            <a:pPr marL="0" indent="0">
              <a:spcBef>
                <a:spcPts val="0"/>
              </a:spcBef>
              <a:buNone/>
            </a:pPr>
            <a:r>
              <a:rPr lang="en-US" altLang="zh-CN" sz="1600" dirty="0" smtClean="0"/>
              <a:t>5.1.9 </a:t>
            </a:r>
            <a:r>
              <a:rPr lang="zh-CN" altLang="en-US" sz="1600" dirty="0" smtClean="0"/>
              <a:t>质量安环管理办公室成员</a:t>
            </a:r>
            <a:endParaRPr lang="zh-CN" altLang="en-US" sz="1600" dirty="0"/>
          </a:p>
        </p:txBody>
      </p:sp>
      <p:sp>
        <p:nvSpPr>
          <p:cNvPr id="14" name="内容占位符 2"/>
          <p:cNvSpPr txBox="1"/>
          <p:nvPr/>
        </p:nvSpPr>
        <p:spPr>
          <a:xfrm>
            <a:off x="3907569" y="1985833"/>
            <a:ext cx="2135513" cy="4323468"/>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altLang="zh-CN" sz="1600" b="1" dirty="0" smtClean="0">
                <a:solidFill>
                  <a:srgbClr val="C00000"/>
                </a:solidFill>
              </a:rPr>
              <a:t>5.2 </a:t>
            </a:r>
            <a:r>
              <a:rPr lang="zh-CN" altLang="en-US" sz="1600" b="1" dirty="0" smtClean="0">
                <a:solidFill>
                  <a:srgbClr val="C00000"/>
                </a:solidFill>
              </a:rPr>
              <a:t>部门级安环职责</a:t>
            </a:r>
            <a:endParaRPr lang="en-US" altLang="zh-CN" sz="1600" b="1" dirty="0" smtClean="0">
              <a:solidFill>
                <a:srgbClr val="C00000"/>
              </a:solidFill>
            </a:endParaRPr>
          </a:p>
          <a:p>
            <a:pPr marL="0" indent="0">
              <a:spcBef>
                <a:spcPts val="0"/>
              </a:spcBef>
              <a:buNone/>
            </a:pPr>
            <a:r>
              <a:rPr lang="en-US" altLang="zh-CN" sz="1600" dirty="0" smtClean="0"/>
              <a:t>5.2.1 </a:t>
            </a:r>
            <a:r>
              <a:rPr lang="zh-CN" altLang="en-US" sz="1600" dirty="0" smtClean="0"/>
              <a:t>行政部门</a:t>
            </a:r>
            <a:endParaRPr lang="en-US" altLang="zh-CN" sz="1600" dirty="0" smtClean="0"/>
          </a:p>
          <a:p>
            <a:pPr marL="0" indent="0">
              <a:spcBef>
                <a:spcPts val="0"/>
              </a:spcBef>
              <a:buNone/>
            </a:pPr>
            <a:r>
              <a:rPr lang="en-US" altLang="zh-CN" sz="1600" dirty="0" smtClean="0"/>
              <a:t>5.2.2 </a:t>
            </a:r>
            <a:r>
              <a:rPr lang="zh-CN" altLang="en-US" sz="1600" dirty="0" smtClean="0"/>
              <a:t>人力资源部门</a:t>
            </a:r>
            <a:endParaRPr lang="en-US" altLang="zh-CN" sz="1600" dirty="0" smtClean="0"/>
          </a:p>
          <a:p>
            <a:pPr marL="0" indent="0">
              <a:spcBef>
                <a:spcPts val="0"/>
              </a:spcBef>
              <a:buNone/>
            </a:pPr>
            <a:r>
              <a:rPr lang="en-US" altLang="zh-CN" sz="1600" dirty="0" smtClean="0"/>
              <a:t>5.2.3 </a:t>
            </a:r>
            <a:r>
              <a:rPr lang="zh-CN" altLang="en-US" sz="1600" dirty="0" smtClean="0"/>
              <a:t>财务部门</a:t>
            </a:r>
            <a:endParaRPr lang="en-US" altLang="zh-CN" sz="1600" dirty="0" smtClean="0"/>
          </a:p>
          <a:p>
            <a:pPr marL="0" indent="0">
              <a:spcBef>
                <a:spcPts val="0"/>
              </a:spcBef>
              <a:buNone/>
            </a:pPr>
            <a:r>
              <a:rPr lang="en-US" altLang="zh-CN" sz="1600" dirty="0" smtClean="0"/>
              <a:t>5.2.4 </a:t>
            </a:r>
            <a:r>
              <a:rPr lang="zh-CN" altLang="en-US" sz="1600" dirty="0" smtClean="0"/>
              <a:t>技术部门</a:t>
            </a:r>
            <a:endParaRPr lang="en-US" altLang="zh-CN" sz="1600" dirty="0" smtClean="0"/>
          </a:p>
          <a:p>
            <a:pPr marL="0" indent="0">
              <a:spcBef>
                <a:spcPts val="0"/>
              </a:spcBef>
              <a:buNone/>
            </a:pPr>
            <a:r>
              <a:rPr lang="en-US" altLang="zh-CN" sz="1600" dirty="0" smtClean="0"/>
              <a:t>5.2.5 </a:t>
            </a:r>
            <a:r>
              <a:rPr lang="zh-CN" altLang="en-US" sz="1600" dirty="0" smtClean="0"/>
              <a:t>采购部门</a:t>
            </a:r>
            <a:endParaRPr lang="en-US" altLang="zh-CN" sz="1600" dirty="0" smtClean="0"/>
          </a:p>
          <a:p>
            <a:pPr marL="0" indent="0">
              <a:spcBef>
                <a:spcPts val="0"/>
              </a:spcBef>
              <a:buNone/>
            </a:pPr>
            <a:r>
              <a:rPr lang="en-US" altLang="zh-CN" sz="1600" dirty="0" smtClean="0"/>
              <a:t>5.2.6 </a:t>
            </a:r>
            <a:r>
              <a:rPr lang="zh-CN" altLang="en-US" sz="1600" dirty="0" smtClean="0"/>
              <a:t>营销部门</a:t>
            </a:r>
            <a:endParaRPr lang="en-US" altLang="zh-CN" sz="1600" dirty="0" smtClean="0"/>
          </a:p>
          <a:p>
            <a:pPr marL="0" indent="0">
              <a:spcBef>
                <a:spcPts val="0"/>
              </a:spcBef>
              <a:buNone/>
            </a:pPr>
            <a:r>
              <a:rPr lang="en-US" altLang="zh-CN" sz="1600" dirty="0" smtClean="0"/>
              <a:t>5.2.7 </a:t>
            </a:r>
            <a:r>
              <a:rPr lang="zh-CN" altLang="en-US" sz="1600" dirty="0" smtClean="0"/>
              <a:t>质量安全部门</a:t>
            </a:r>
            <a:endParaRPr lang="en-US" altLang="zh-CN" sz="1600" dirty="0" smtClean="0"/>
          </a:p>
          <a:p>
            <a:pPr marL="0" indent="0">
              <a:spcBef>
                <a:spcPts val="0"/>
              </a:spcBef>
              <a:buNone/>
            </a:pPr>
            <a:r>
              <a:rPr lang="en-US" altLang="zh-CN" sz="1600" dirty="0" smtClean="0"/>
              <a:t>5.2.8 </a:t>
            </a:r>
            <a:r>
              <a:rPr lang="zh-CN" altLang="en-US" sz="1600" dirty="0" smtClean="0"/>
              <a:t>工程部门</a:t>
            </a:r>
            <a:endParaRPr lang="en-US" altLang="zh-CN" sz="1600" dirty="0" smtClean="0"/>
          </a:p>
          <a:p>
            <a:pPr marL="0" indent="0">
              <a:spcBef>
                <a:spcPts val="0"/>
              </a:spcBef>
              <a:buNone/>
            </a:pPr>
            <a:r>
              <a:rPr lang="en-US" altLang="zh-CN" sz="1600" dirty="0" smtClean="0"/>
              <a:t>5.2.9 </a:t>
            </a:r>
            <a:r>
              <a:rPr lang="zh-CN" altLang="en-US" sz="1600" dirty="0" smtClean="0"/>
              <a:t>各部门负责人</a:t>
            </a:r>
            <a:endParaRPr lang="en-US" altLang="zh-CN" sz="1600" dirty="0" smtClean="0"/>
          </a:p>
          <a:p>
            <a:pPr marL="0" indent="0">
              <a:spcBef>
                <a:spcPts val="0"/>
              </a:spcBef>
              <a:buNone/>
            </a:pPr>
            <a:r>
              <a:rPr lang="en-US" altLang="zh-CN" sz="1600" dirty="0" smtClean="0"/>
              <a:t>5.2.10 </a:t>
            </a:r>
            <a:r>
              <a:rPr lang="zh-CN" altLang="en-US" sz="1600" dirty="0" smtClean="0"/>
              <a:t>部门安环员</a:t>
            </a:r>
            <a:endParaRPr lang="zh-CN" altLang="en-US" sz="1600" dirty="0"/>
          </a:p>
        </p:txBody>
      </p:sp>
      <p:sp>
        <p:nvSpPr>
          <p:cNvPr id="15" name="内容占位符 2"/>
          <p:cNvSpPr txBox="1"/>
          <p:nvPr/>
        </p:nvSpPr>
        <p:spPr>
          <a:xfrm>
            <a:off x="6116780" y="1985833"/>
            <a:ext cx="2631934" cy="2729384"/>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altLang="zh-CN" sz="1600" b="1" dirty="0" smtClean="0">
                <a:solidFill>
                  <a:srgbClr val="C00000"/>
                </a:solidFill>
              </a:rPr>
              <a:t>5.3 </a:t>
            </a:r>
            <a:r>
              <a:rPr lang="zh-CN" altLang="en-US" sz="1600" b="1" dirty="0" smtClean="0">
                <a:solidFill>
                  <a:srgbClr val="C00000"/>
                </a:solidFill>
              </a:rPr>
              <a:t>车间</a:t>
            </a:r>
            <a:r>
              <a:rPr lang="en-US" altLang="zh-CN" sz="1600" b="1" dirty="0" smtClean="0">
                <a:solidFill>
                  <a:srgbClr val="C00000"/>
                </a:solidFill>
              </a:rPr>
              <a:t>/</a:t>
            </a:r>
            <a:r>
              <a:rPr lang="zh-CN" altLang="en-US" sz="1600" b="1" dirty="0" smtClean="0">
                <a:solidFill>
                  <a:srgbClr val="C00000"/>
                </a:solidFill>
              </a:rPr>
              <a:t>班组级安环职责</a:t>
            </a:r>
            <a:endParaRPr lang="en-US" altLang="zh-CN" sz="1600" b="1" dirty="0" smtClean="0">
              <a:solidFill>
                <a:srgbClr val="C00000"/>
              </a:solidFill>
            </a:endParaRPr>
          </a:p>
          <a:p>
            <a:pPr marL="0" indent="0">
              <a:spcBef>
                <a:spcPts val="0"/>
              </a:spcBef>
              <a:buNone/>
            </a:pPr>
            <a:r>
              <a:rPr lang="en-US" altLang="zh-CN" sz="1600" dirty="0" smtClean="0"/>
              <a:t>5.3.1 </a:t>
            </a:r>
            <a:r>
              <a:rPr lang="zh-CN" altLang="en-US" sz="1600" dirty="0" smtClean="0"/>
              <a:t>各车间</a:t>
            </a:r>
            <a:r>
              <a:rPr lang="en-US" altLang="zh-CN" sz="1600" dirty="0" smtClean="0"/>
              <a:t>/</a:t>
            </a:r>
            <a:r>
              <a:rPr lang="zh-CN" altLang="en-US" sz="1600" dirty="0" smtClean="0"/>
              <a:t>班组负责人</a:t>
            </a:r>
            <a:endParaRPr lang="en-US" altLang="zh-CN" sz="1600" dirty="0" smtClean="0"/>
          </a:p>
          <a:p>
            <a:pPr marL="0" indent="0">
              <a:spcBef>
                <a:spcPts val="0"/>
              </a:spcBef>
              <a:buNone/>
            </a:pPr>
            <a:r>
              <a:rPr lang="en-US" altLang="zh-CN" sz="1600" dirty="0" smtClean="0"/>
              <a:t>5.3.2 </a:t>
            </a:r>
            <a:r>
              <a:rPr lang="zh-CN" altLang="en-US" sz="1600" dirty="0" smtClean="0"/>
              <a:t>司机</a:t>
            </a:r>
            <a:endParaRPr lang="en-US" altLang="zh-CN" sz="1600" dirty="0" smtClean="0"/>
          </a:p>
          <a:p>
            <a:pPr marL="0" indent="0">
              <a:spcBef>
                <a:spcPts val="0"/>
              </a:spcBef>
              <a:buNone/>
            </a:pPr>
            <a:r>
              <a:rPr lang="en-US" altLang="zh-CN" sz="1600" dirty="0" smtClean="0"/>
              <a:t>5.3.3 </a:t>
            </a:r>
            <a:r>
              <a:rPr lang="zh-CN" altLang="en-US" sz="1600" dirty="0" smtClean="0"/>
              <a:t>特种作业人员</a:t>
            </a:r>
            <a:endParaRPr lang="en-US" altLang="zh-CN" sz="1600" dirty="0" smtClean="0"/>
          </a:p>
          <a:p>
            <a:pPr marL="0" indent="0">
              <a:spcBef>
                <a:spcPts val="0"/>
              </a:spcBef>
              <a:buNone/>
            </a:pPr>
            <a:r>
              <a:rPr lang="en-US" altLang="zh-CN" sz="1600" dirty="0" smtClean="0"/>
              <a:t>5.3.4 </a:t>
            </a:r>
            <a:r>
              <a:rPr lang="zh-CN" altLang="en-US" sz="1600" dirty="0" smtClean="0"/>
              <a:t>实验</a:t>
            </a:r>
            <a:r>
              <a:rPr lang="en-US" altLang="zh-CN" sz="1600" dirty="0" smtClean="0"/>
              <a:t>/</a:t>
            </a:r>
            <a:r>
              <a:rPr lang="zh-CN" altLang="en-US" sz="1600" dirty="0" smtClean="0"/>
              <a:t>化验员</a:t>
            </a:r>
            <a:endParaRPr lang="en-US" altLang="zh-CN" sz="1600" dirty="0" smtClean="0"/>
          </a:p>
          <a:p>
            <a:pPr marL="0" indent="0">
              <a:spcBef>
                <a:spcPts val="0"/>
              </a:spcBef>
              <a:buNone/>
            </a:pPr>
            <a:r>
              <a:rPr lang="en-US" altLang="zh-CN" sz="1600" dirty="0" smtClean="0"/>
              <a:t>5.3.5 </a:t>
            </a:r>
            <a:r>
              <a:rPr lang="zh-CN" altLang="en-US" sz="1600" dirty="0" smtClean="0"/>
              <a:t>员工</a:t>
            </a:r>
            <a:endParaRPr lang="zh-CN" altLang="en-US" sz="1600" dirty="0"/>
          </a:p>
        </p:txBody>
      </p:sp>
      <p:sp>
        <p:nvSpPr>
          <p:cNvPr id="7" name="文本框 6"/>
          <p:cNvSpPr txBox="1"/>
          <p:nvPr/>
        </p:nvSpPr>
        <p:spPr>
          <a:xfrm>
            <a:off x="539166" y="1298951"/>
            <a:ext cx="2577268" cy="461665"/>
          </a:xfrm>
          <a:prstGeom prst="rect">
            <a:avLst/>
          </a:prstGeom>
          <a:solidFill>
            <a:srgbClr val="183884"/>
          </a:solidFill>
        </p:spPr>
        <p:txBody>
          <a:bodyPr wrap="square" rtlCol="0">
            <a:spAutoFit/>
          </a:bodyPr>
          <a:lstStyle/>
          <a:p>
            <a:pPr algn="ctr"/>
            <a:r>
              <a:rPr lang="zh-CN" altLang="en-US" sz="2400" dirty="0" smtClean="0">
                <a:solidFill>
                  <a:schemeClr val="bg1"/>
                </a:solidFill>
              </a:rPr>
              <a:t>三级管理</a:t>
            </a:r>
            <a:endParaRPr lang="zh-CN" altLang="en-US" sz="2400" dirty="0">
              <a:solidFill>
                <a:schemeClr val="bg1"/>
              </a:solidFill>
            </a:endParaRPr>
          </a:p>
        </p:txBody>
      </p:sp>
    </p:spTree>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539166" y="1298951"/>
            <a:ext cx="2577268" cy="461665"/>
          </a:xfrm>
          <a:prstGeom prst="rect">
            <a:avLst/>
          </a:prstGeom>
          <a:solidFill>
            <a:srgbClr val="183884"/>
          </a:solidFill>
        </p:spPr>
        <p:txBody>
          <a:bodyPr wrap="square" rtlCol="0">
            <a:spAutoFit/>
          </a:bodyPr>
          <a:lstStyle/>
          <a:p>
            <a:pPr algn="ctr"/>
            <a:r>
              <a:rPr lang="en-US" altLang="zh-CN" sz="2400" dirty="0" smtClean="0">
                <a:solidFill>
                  <a:schemeClr val="bg1"/>
                </a:solidFill>
              </a:rPr>
              <a:t>3+1</a:t>
            </a:r>
            <a:endParaRPr lang="zh-CN" altLang="en-US" sz="2400" dirty="0">
              <a:solidFill>
                <a:schemeClr val="bg1"/>
              </a:solidFill>
            </a:endParaRPr>
          </a:p>
        </p:txBody>
      </p:sp>
      <p:sp>
        <p:nvSpPr>
          <p:cNvPr id="2" name="标题 1"/>
          <p:cNvSpPr>
            <a:spLocks noGrp="1"/>
          </p:cNvSpPr>
          <p:nvPr>
            <p:ph type="title"/>
          </p:nvPr>
        </p:nvSpPr>
        <p:spPr/>
        <p:txBody>
          <a:bodyPr/>
          <a:lstStyle/>
          <a:p>
            <a:r>
              <a:rPr lang="en-US" altLang="zh-CN" dirty="0" smtClean="0"/>
              <a:t>4</a:t>
            </a:r>
            <a:r>
              <a:rPr lang="zh-CN" altLang="en-US" dirty="0" smtClean="0"/>
              <a:t>、安环会议管理办法</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30</a:t>
            </a:fld>
            <a:endParaRPr lang="zh-CN" altLang="en-US" dirty="0"/>
          </a:p>
        </p:txBody>
      </p:sp>
      <p:grpSp>
        <p:nvGrpSpPr>
          <p:cNvPr id="3" name="组合 2"/>
          <p:cNvGrpSpPr/>
          <p:nvPr/>
        </p:nvGrpSpPr>
        <p:grpSpPr>
          <a:xfrm>
            <a:off x="1263255" y="1880621"/>
            <a:ext cx="360001" cy="2808000"/>
            <a:chOff x="1467799" y="1880621"/>
            <a:chExt cx="360001" cy="2808000"/>
          </a:xfrm>
        </p:grpSpPr>
        <p:cxnSp>
          <p:nvCxnSpPr>
            <p:cNvPr id="160" name="直接连接符 159"/>
            <p:cNvCxnSpPr/>
            <p:nvPr/>
          </p:nvCxnSpPr>
          <p:spPr>
            <a:xfrm flipH="1">
              <a:off x="1467799" y="1880621"/>
              <a:ext cx="0" cy="2808000"/>
            </a:xfrm>
            <a:prstGeom prst="line">
              <a:avLst/>
            </a:prstGeom>
            <a:noFill/>
            <a:ln w="19050">
              <a:solidFill>
                <a:srgbClr val="C00000"/>
              </a:solidFill>
              <a:prstDash val="dash"/>
              <a:round/>
            </a:ln>
          </p:spPr>
        </p:cxnSp>
        <p:cxnSp>
          <p:nvCxnSpPr>
            <p:cNvPr id="161" name="直接连接符 160"/>
            <p:cNvCxnSpPr/>
            <p:nvPr/>
          </p:nvCxnSpPr>
          <p:spPr>
            <a:xfrm>
              <a:off x="1467799" y="2252989"/>
              <a:ext cx="360000" cy="0"/>
            </a:xfrm>
            <a:prstGeom prst="line">
              <a:avLst/>
            </a:prstGeom>
            <a:noFill/>
            <a:ln w="19050">
              <a:solidFill>
                <a:srgbClr val="C00000"/>
              </a:solidFill>
              <a:prstDash val="dash"/>
              <a:round/>
            </a:ln>
          </p:spPr>
        </p:cxnSp>
        <p:cxnSp>
          <p:nvCxnSpPr>
            <p:cNvPr id="162" name="直接连接符 161"/>
            <p:cNvCxnSpPr/>
            <p:nvPr/>
          </p:nvCxnSpPr>
          <p:spPr>
            <a:xfrm>
              <a:off x="1467800" y="3871783"/>
              <a:ext cx="360000" cy="0"/>
            </a:xfrm>
            <a:prstGeom prst="line">
              <a:avLst/>
            </a:prstGeom>
            <a:noFill/>
            <a:ln w="19050">
              <a:solidFill>
                <a:srgbClr val="C00000"/>
              </a:solidFill>
              <a:prstDash val="dash"/>
              <a:round/>
            </a:ln>
          </p:spPr>
        </p:cxnSp>
        <p:cxnSp>
          <p:nvCxnSpPr>
            <p:cNvPr id="163" name="直接连接符 162"/>
            <p:cNvCxnSpPr/>
            <p:nvPr/>
          </p:nvCxnSpPr>
          <p:spPr>
            <a:xfrm>
              <a:off x="1467800" y="4681179"/>
              <a:ext cx="360000" cy="0"/>
            </a:xfrm>
            <a:prstGeom prst="line">
              <a:avLst/>
            </a:prstGeom>
            <a:noFill/>
            <a:ln w="19050">
              <a:solidFill>
                <a:srgbClr val="C00000"/>
              </a:solidFill>
              <a:prstDash val="dash"/>
              <a:round/>
            </a:ln>
          </p:spPr>
        </p:cxnSp>
        <p:cxnSp>
          <p:nvCxnSpPr>
            <p:cNvPr id="164" name="直接连接符 163"/>
            <p:cNvCxnSpPr/>
            <p:nvPr/>
          </p:nvCxnSpPr>
          <p:spPr>
            <a:xfrm>
              <a:off x="1467800" y="3062386"/>
              <a:ext cx="360000" cy="0"/>
            </a:xfrm>
            <a:prstGeom prst="line">
              <a:avLst/>
            </a:prstGeom>
            <a:noFill/>
            <a:ln w="19050">
              <a:solidFill>
                <a:srgbClr val="C00000"/>
              </a:solidFill>
              <a:prstDash val="dash"/>
              <a:round/>
            </a:ln>
          </p:spPr>
        </p:cxnSp>
      </p:grpSp>
      <p:sp>
        <p:nvSpPr>
          <p:cNvPr id="30" name="文本框 29"/>
          <p:cNvSpPr txBox="1"/>
          <p:nvPr/>
        </p:nvSpPr>
        <p:spPr>
          <a:xfrm>
            <a:off x="1576126" y="2877720"/>
            <a:ext cx="1728000" cy="400110"/>
          </a:xfrm>
          <a:prstGeom prst="rect">
            <a:avLst/>
          </a:prstGeom>
          <a:noFill/>
        </p:spPr>
        <p:txBody>
          <a:bodyPr wrap="square" rtlCol="0">
            <a:spAutoFit/>
          </a:bodyPr>
          <a:lstStyle/>
          <a:p>
            <a:r>
              <a:rPr lang="zh-CN" altLang="en-US" sz="2000" b="1" dirty="0" smtClean="0">
                <a:solidFill>
                  <a:srgbClr val="C00000"/>
                </a:solidFill>
              </a:rPr>
              <a:t>部门级</a:t>
            </a:r>
            <a:endParaRPr lang="zh-CN" altLang="en-US" sz="2000" b="1" dirty="0">
              <a:solidFill>
                <a:srgbClr val="C00000"/>
              </a:solidFill>
            </a:endParaRPr>
          </a:p>
        </p:txBody>
      </p:sp>
      <p:sp>
        <p:nvSpPr>
          <p:cNvPr id="31" name="文本框 30"/>
          <p:cNvSpPr txBox="1"/>
          <p:nvPr/>
        </p:nvSpPr>
        <p:spPr>
          <a:xfrm>
            <a:off x="1576126" y="3685368"/>
            <a:ext cx="1728000" cy="400110"/>
          </a:xfrm>
          <a:prstGeom prst="rect">
            <a:avLst/>
          </a:prstGeom>
          <a:noFill/>
        </p:spPr>
        <p:txBody>
          <a:bodyPr wrap="square" rtlCol="0">
            <a:spAutoFit/>
          </a:bodyPr>
          <a:lstStyle/>
          <a:p>
            <a:r>
              <a:rPr lang="zh-CN" altLang="en-US" sz="2000" b="1" dirty="0" smtClean="0">
                <a:solidFill>
                  <a:srgbClr val="C00000"/>
                </a:solidFill>
              </a:rPr>
              <a:t>班组级</a:t>
            </a:r>
            <a:endParaRPr lang="zh-CN" altLang="en-US" sz="2000" dirty="0"/>
          </a:p>
        </p:txBody>
      </p:sp>
      <p:sp>
        <p:nvSpPr>
          <p:cNvPr id="32" name="文本框 31"/>
          <p:cNvSpPr txBox="1"/>
          <p:nvPr/>
        </p:nvSpPr>
        <p:spPr>
          <a:xfrm>
            <a:off x="1576126" y="4481042"/>
            <a:ext cx="1728000" cy="400110"/>
          </a:xfrm>
          <a:prstGeom prst="rect">
            <a:avLst/>
          </a:prstGeom>
          <a:noFill/>
        </p:spPr>
        <p:txBody>
          <a:bodyPr wrap="square" rtlCol="0">
            <a:spAutoFit/>
          </a:bodyPr>
          <a:lstStyle/>
          <a:p>
            <a:r>
              <a:rPr lang="zh-CN" altLang="en-US" sz="2000" b="1" dirty="0" smtClean="0">
                <a:solidFill>
                  <a:srgbClr val="C00000"/>
                </a:solidFill>
              </a:rPr>
              <a:t>不定期</a:t>
            </a:r>
            <a:endParaRPr lang="zh-CN" altLang="en-US" sz="2000" dirty="0"/>
          </a:p>
        </p:txBody>
      </p:sp>
      <p:sp>
        <p:nvSpPr>
          <p:cNvPr id="33" name="文本框 32"/>
          <p:cNvSpPr txBox="1"/>
          <p:nvPr/>
        </p:nvSpPr>
        <p:spPr>
          <a:xfrm>
            <a:off x="1576126" y="2104564"/>
            <a:ext cx="1728000" cy="400110"/>
          </a:xfrm>
          <a:prstGeom prst="rect">
            <a:avLst/>
          </a:prstGeom>
          <a:noFill/>
        </p:spPr>
        <p:txBody>
          <a:bodyPr wrap="square" rtlCol="0">
            <a:spAutoFit/>
          </a:bodyPr>
          <a:lstStyle/>
          <a:p>
            <a:r>
              <a:rPr lang="zh-CN" altLang="en-US" sz="2000" b="1" dirty="0" smtClean="0">
                <a:solidFill>
                  <a:srgbClr val="C00000"/>
                </a:solidFill>
              </a:rPr>
              <a:t>公司级</a:t>
            </a:r>
            <a:endParaRPr lang="zh-CN" altLang="en-US" sz="2000" b="1" dirty="0">
              <a:solidFill>
                <a:srgbClr val="C00000"/>
              </a:solidFill>
            </a:endParaRPr>
          </a:p>
        </p:txBody>
      </p:sp>
      <p:grpSp>
        <p:nvGrpSpPr>
          <p:cNvPr id="7" name="组合 6"/>
          <p:cNvGrpSpPr/>
          <p:nvPr/>
        </p:nvGrpSpPr>
        <p:grpSpPr>
          <a:xfrm>
            <a:off x="3416968" y="1951878"/>
            <a:ext cx="5412383" cy="540000"/>
            <a:chOff x="3416968" y="1951878"/>
            <a:chExt cx="5412383" cy="540000"/>
          </a:xfrm>
        </p:grpSpPr>
        <p:sp>
          <p:nvSpPr>
            <p:cNvPr id="34" name="Text Box 44"/>
            <p:cNvSpPr txBox="1">
              <a:spLocks noChangeArrowheads="1"/>
            </p:cNvSpPr>
            <p:nvPr/>
          </p:nvSpPr>
          <p:spPr bwMode="auto">
            <a:xfrm>
              <a:off x="3868669" y="1991046"/>
              <a:ext cx="4960682" cy="46166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200" dirty="0"/>
                <a:t>宜每季度一次，</a:t>
              </a:r>
              <a:r>
                <a:rPr lang="zh-CN" altLang="en-US" sz="1200" dirty="0" smtClean="0"/>
                <a:t>由安环</a:t>
              </a:r>
              <a:r>
                <a:rPr lang="zh-CN" altLang="en-US" sz="1200" dirty="0"/>
                <a:t>委员会副主任</a:t>
              </a:r>
              <a:r>
                <a:rPr lang="zh-CN" altLang="en-US" sz="1200" dirty="0" smtClean="0"/>
                <a:t>主持，参加</a:t>
              </a:r>
              <a:r>
                <a:rPr lang="zh-CN" altLang="en-US" sz="1200" dirty="0"/>
                <a:t>会议的人员为</a:t>
              </a:r>
              <a:r>
                <a:rPr lang="zh-CN" altLang="en-US" sz="1200" dirty="0" smtClean="0"/>
                <a:t>全体安环</a:t>
              </a:r>
              <a:r>
                <a:rPr lang="zh-CN" altLang="en-US" sz="1200" dirty="0"/>
                <a:t>委员会成员</a:t>
              </a:r>
              <a:r>
                <a:rPr lang="zh-CN" altLang="en-US" sz="1200" dirty="0" smtClean="0"/>
                <a:t>和安</a:t>
              </a:r>
              <a:r>
                <a:rPr lang="zh-CN" altLang="en-US" sz="1200" dirty="0"/>
                <a:t>环管理办公室安环成员、各</a:t>
              </a:r>
              <a:r>
                <a:rPr lang="zh-CN" altLang="en-US" sz="1200" dirty="0" smtClean="0"/>
                <a:t>部门</a:t>
              </a:r>
              <a:r>
                <a:rPr lang="en-US" altLang="zh-CN" sz="1200" dirty="0" smtClean="0"/>
                <a:t>/</a:t>
              </a:r>
              <a:r>
                <a:rPr lang="zh-CN" altLang="en-US" sz="1200" dirty="0" smtClean="0"/>
                <a:t>项目</a:t>
              </a:r>
              <a:r>
                <a:rPr lang="en-US" altLang="zh-CN" sz="1200" dirty="0" smtClean="0"/>
                <a:t>/</a:t>
              </a:r>
              <a:r>
                <a:rPr lang="zh-CN" altLang="en-US" sz="1200" dirty="0" smtClean="0"/>
                <a:t>子公司</a:t>
              </a:r>
              <a:r>
                <a:rPr lang="zh-CN" altLang="en-US" sz="1200" dirty="0"/>
                <a:t>安环员等</a:t>
              </a:r>
            </a:p>
          </p:txBody>
        </p:sp>
        <p:pic>
          <p:nvPicPr>
            <p:cNvPr id="35" name="图片 34"/>
            <p:cNvPicPr>
              <a:picLocks noChangeAspect="1"/>
            </p:cNvPicPr>
            <p:nvPr/>
          </p:nvPicPr>
          <p:blipFill>
            <a:blip r:embed="rId3" cstate="screen">
              <a:biLevel thresh="25000"/>
            </a:blip>
            <a:stretch>
              <a:fillRect/>
            </a:stretch>
          </p:blipFill>
          <p:spPr>
            <a:xfrm>
              <a:off x="3508670" y="2041878"/>
              <a:ext cx="360000" cy="360000"/>
            </a:xfrm>
            <a:prstGeom prst="rect">
              <a:avLst/>
            </a:prstGeom>
            <a:solidFill>
              <a:srgbClr val="183884"/>
            </a:solidFill>
          </p:spPr>
        </p:pic>
        <p:sp>
          <p:nvSpPr>
            <p:cNvPr id="36" name="矩形 35"/>
            <p:cNvSpPr>
              <a:spLocks noChangeArrowheads="1"/>
            </p:cNvSpPr>
            <p:nvPr/>
          </p:nvSpPr>
          <p:spPr bwMode="auto">
            <a:xfrm>
              <a:off x="3416968" y="1951878"/>
              <a:ext cx="5400000" cy="54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grpSp>
        <p:nvGrpSpPr>
          <p:cNvPr id="38" name="组合 37"/>
          <p:cNvGrpSpPr/>
          <p:nvPr/>
        </p:nvGrpSpPr>
        <p:grpSpPr>
          <a:xfrm>
            <a:off x="3416968" y="2788360"/>
            <a:ext cx="5412383" cy="540000"/>
            <a:chOff x="3416968" y="1951878"/>
            <a:chExt cx="5412383" cy="540000"/>
          </a:xfrm>
        </p:grpSpPr>
        <p:sp>
          <p:nvSpPr>
            <p:cNvPr id="39" name="Text Box 44"/>
            <p:cNvSpPr txBox="1">
              <a:spLocks noChangeArrowheads="1"/>
            </p:cNvSpPr>
            <p:nvPr/>
          </p:nvSpPr>
          <p:spPr bwMode="auto">
            <a:xfrm>
              <a:off x="3868669" y="1991046"/>
              <a:ext cx="4960682" cy="46166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200" dirty="0"/>
                <a:t>宜</a:t>
              </a:r>
              <a:r>
                <a:rPr lang="zh-CN" altLang="en-US" sz="1200" dirty="0" smtClean="0"/>
                <a:t>每月一</a:t>
              </a:r>
              <a:r>
                <a:rPr lang="zh-CN" altLang="en-US" sz="1200" dirty="0"/>
                <a:t>次，</a:t>
              </a:r>
              <a:r>
                <a:rPr lang="zh-CN" altLang="en-US" sz="1200" dirty="0" smtClean="0"/>
                <a:t>由</a:t>
              </a:r>
              <a:r>
                <a:rPr lang="zh-CN" altLang="en-US" sz="1200" dirty="0"/>
                <a:t>各部门</a:t>
              </a:r>
              <a:r>
                <a:rPr lang="en-US" altLang="zh-CN" sz="1200" dirty="0"/>
                <a:t>/</a:t>
              </a:r>
              <a:r>
                <a:rPr lang="zh-CN" altLang="en-US" sz="1200" dirty="0"/>
                <a:t>项目</a:t>
              </a:r>
              <a:r>
                <a:rPr lang="en-US" altLang="zh-CN" sz="1200" dirty="0"/>
                <a:t>/</a:t>
              </a:r>
              <a:r>
                <a:rPr lang="zh-CN" altLang="en-US" sz="1200" dirty="0" smtClean="0"/>
                <a:t>子公司负责人主持</a:t>
              </a:r>
              <a:r>
                <a:rPr lang="zh-CN" altLang="en-US" sz="1200" dirty="0"/>
                <a:t>，参加会议的人员</a:t>
              </a:r>
              <a:r>
                <a:rPr lang="zh-CN" altLang="en-US" sz="1200" dirty="0" smtClean="0"/>
                <a:t>为各</a:t>
              </a:r>
              <a:r>
                <a:rPr lang="zh-CN" altLang="en-US" sz="1200" dirty="0"/>
                <a:t>部门</a:t>
              </a:r>
              <a:r>
                <a:rPr lang="en-US" altLang="zh-CN" sz="1200" dirty="0"/>
                <a:t>/</a:t>
              </a:r>
              <a:r>
                <a:rPr lang="zh-CN" altLang="en-US" sz="1200" dirty="0"/>
                <a:t>项目</a:t>
              </a:r>
              <a:r>
                <a:rPr lang="en-US" altLang="zh-CN" sz="1200" dirty="0"/>
                <a:t>/</a:t>
              </a:r>
              <a:r>
                <a:rPr lang="zh-CN" altLang="en-US" sz="1200" dirty="0" smtClean="0"/>
                <a:t>子公司有关人员</a:t>
              </a:r>
              <a:endParaRPr lang="zh-CN" altLang="en-US" sz="1200" dirty="0"/>
            </a:p>
          </p:txBody>
        </p:sp>
        <p:pic>
          <p:nvPicPr>
            <p:cNvPr id="40" name="图片 39"/>
            <p:cNvPicPr>
              <a:picLocks noChangeAspect="1"/>
            </p:cNvPicPr>
            <p:nvPr/>
          </p:nvPicPr>
          <p:blipFill>
            <a:blip r:embed="rId3" cstate="screen">
              <a:biLevel thresh="25000"/>
            </a:blip>
            <a:stretch>
              <a:fillRect/>
            </a:stretch>
          </p:blipFill>
          <p:spPr>
            <a:xfrm>
              <a:off x="3508670" y="2047968"/>
              <a:ext cx="360000" cy="360000"/>
            </a:xfrm>
            <a:prstGeom prst="rect">
              <a:avLst/>
            </a:prstGeom>
            <a:solidFill>
              <a:srgbClr val="183884"/>
            </a:solidFill>
          </p:spPr>
        </p:pic>
        <p:sp>
          <p:nvSpPr>
            <p:cNvPr id="41" name="矩形 40"/>
            <p:cNvSpPr>
              <a:spLocks noChangeArrowheads="1"/>
            </p:cNvSpPr>
            <p:nvPr/>
          </p:nvSpPr>
          <p:spPr bwMode="auto">
            <a:xfrm>
              <a:off x="3416968" y="1951878"/>
              <a:ext cx="5400000" cy="54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grpSp>
        <p:nvGrpSpPr>
          <p:cNvPr id="42" name="组合 41"/>
          <p:cNvGrpSpPr/>
          <p:nvPr/>
        </p:nvGrpSpPr>
        <p:grpSpPr>
          <a:xfrm>
            <a:off x="3404585" y="3624842"/>
            <a:ext cx="5412383" cy="540000"/>
            <a:chOff x="3416968" y="1951878"/>
            <a:chExt cx="5412383" cy="540000"/>
          </a:xfrm>
        </p:grpSpPr>
        <p:sp>
          <p:nvSpPr>
            <p:cNvPr id="43" name="Text Box 44"/>
            <p:cNvSpPr txBox="1">
              <a:spLocks noChangeArrowheads="1"/>
            </p:cNvSpPr>
            <p:nvPr/>
          </p:nvSpPr>
          <p:spPr bwMode="auto">
            <a:xfrm>
              <a:off x="3868669" y="2068165"/>
              <a:ext cx="4960682" cy="276999"/>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200" dirty="0"/>
                <a:t>宜</a:t>
              </a:r>
              <a:r>
                <a:rPr lang="zh-CN" altLang="en-US" sz="1200" dirty="0" smtClean="0"/>
                <a:t>每日一次（晨会</a:t>
              </a:r>
              <a:r>
                <a:rPr lang="en-US" altLang="zh-CN" sz="1200" dirty="0" smtClean="0"/>
                <a:t>/</a:t>
              </a:r>
              <a:r>
                <a:rPr lang="zh-CN" altLang="en-US" sz="1200" dirty="0" smtClean="0"/>
                <a:t>夕会），</a:t>
              </a:r>
              <a:r>
                <a:rPr lang="zh-CN" altLang="en-US" sz="1200" dirty="0"/>
                <a:t>由班组负责人负责组织，班组成员参加</a:t>
              </a:r>
            </a:p>
          </p:txBody>
        </p:sp>
        <p:pic>
          <p:nvPicPr>
            <p:cNvPr id="44" name="图片 43"/>
            <p:cNvPicPr>
              <a:picLocks noChangeAspect="1"/>
            </p:cNvPicPr>
            <p:nvPr/>
          </p:nvPicPr>
          <p:blipFill>
            <a:blip r:embed="rId3" cstate="screen">
              <a:biLevel thresh="25000"/>
            </a:blip>
            <a:stretch>
              <a:fillRect/>
            </a:stretch>
          </p:blipFill>
          <p:spPr>
            <a:xfrm>
              <a:off x="3508670" y="2029846"/>
              <a:ext cx="360000" cy="360000"/>
            </a:xfrm>
            <a:prstGeom prst="rect">
              <a:avLst/>
            </a:prstGeom>
            <a:solidFill>
              <a:srgbClr val="183884"/>
            </a:solidFill>
          </p:spPr>
        </p:pic>
        <p:sp>
          <p:nvSpPr>
            <p:cNvPr id="45" name="矩形 44"/>
            <p:cNvSpPr>
              <a:spLocks noChangeArrowheads="1"/>
            </p:cNvSpPr>
            <p:nvPr/>
          </p:nvSpPr>
          <p:spPr bwMode="auto">
            <a:xfrm>
              <a:off x="3416968" y="1951878"/>
              <a:ext cx="5400000" cy="54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grpSp>
        <p:nvGrpSpPr>
          <p:cNvPr id="47" name="组合 46"/>
          <p:cNvGrpSpPr/>
          <p:nvPr/>
        </p:nvGrpSpPr>
        <p:grpSpPr>
          <a:xfrm>
            <a:off x="3404585" y="4418621"/>
            <a:ext cx="5412383" cy="1080000"/>
            <a:chOff x="3416968" y="1951878"/>
            <a:chExt cx="5412383" cy="1080000"/>
          </a:xfrm>
        </p:grpSpPr>
        <p:sp>
          <p:nvSpPr>
            <p:cNvPr id="48" name="Text Box 44"/>
            <p:cNvSpPr txBox="1">
              <a:spLocks noChangeArrowheads="1"/>
            </p:cNvSpPr>
            <p:nvPr/>
          </p:nvSpPr>
          <p:spPr bwMode="auto">
            <a:xfrm>
              <a:off x="3868669" y="1991046"/>
              <a:ext cx="4960682" cy="1015663"/>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200" dirty="0"/>
                <a:t>a</a:t>
              </a:r>
              <a:r>
                <a:rPr lang="en-US" altLang="zh-CN" sz="1200" dirty="0" smtClean="0"/>
                <a:t>) </a:t>
              </a:r>
              <a:r>
                <a:rPr lang="zh-CN" altLang="en-US" sz="1200" dirty="0" smtClean="0"/>
                <a:t>根据安全生产需要</a:t>
              </a:r>
              <a:r>
                <a:rPr lang="zh-CN" altLang="en-US" sz="1200" dirty="0"/>
                <a:t>，</a:t>
              </a:r>
              <a:r>
                <a:rPr lang="zh-CN" altLang="en-US" sz="1200" dirty="0" smtClean="0"/>
                <a:t>召开专题</a:t>
              </a:r>
              <a:r>
                <a:rPr lang="zh-CN" altLang="en-US" sz="1200" dirty="0"/>
                <a:t>安环工作会议，及时解决新出现的问题； </a:t>
              </a:r>
            </a:p>
            <a:p>
              <a:pPr indent="0"/>
              <a:r>
                <a:rPr lang="en-US" altLang="zh-CN" sz="1200" dirty="0"/>
                <a:t>b</a:t>
              </a:r>
              <a:r>
                <a:rPr lang="en-US" altLang="zh-CN" sz="1200" dirty="0" smtClean="0"/>
                <a:t>) </a:t>
              </a:r>
              <a:r>
                <a:rPr lang="zh-CN" altLang="en-US" sz="1200" dirty="0" smtClean="0"/>
                <a:t>发生</a:t>
              </a:r>
              <a:r>
                <a:rPr lang="zh-CN" altLang="en-US" sz="1200" dirty="0"/>
                <a:t>事故或未遂事故，应召</a:t>
              </a:r>
              <a:r>
                <a:rPr lang="zh-CN" altLang="en-US" sz="1200" dirty="0" smtClean="0"/>
                <a:t>开事故分析</a:t>
              </a:r>
              <a:r>
                <a:rPr lang="zh-CN" altLang="en-US" sz="1200" dirty="0"/>
                <a:t>会议，贯彻执行安环</a:t>
              </a:r>
              <a:r>
                <a:rPr lang="zh-CN" altLang="en-US" sz="1200" dirty="0" smtClean="0"/>
                <a:t>事故四不放过原则</a:t>
              </a:r>
              <a:r>
                <a:rPr lang="zh-CN" altLang="en-US" sz="1200" dirty="0"/>
                <a:t>；</a:t>
              </a:r>
            </a:p>
            <a:p>
              <a:pPr indent="0"/>
              <a:r>
                <a:rPr lang="en-US" altLang="zh-CN" sz="1200" dirty="0"/>
                <a:t>c</a:t>
              </a:r>
              <a:r>
                <a:rPr lang="en-US" altLang="zh-CN" sz="1200" dirty="0" smtClean="0"/>
                <a:t>) </a:t>
              </a:r>
              <a:r>
                <a:rPr lang="zh-CN" altLang="en-US" sz="1200" dirty="0" smtClean="0"/>
                <a:t>全国</a:t>
              </a:r>
              <a:r>
                <a:rPr lang="zh-CN" altLang="en-US" sz="1200" dirty="0"/>
                <a:t>安全生产活动月、消防活动月、工程施工、设备大修大改等活动</a:t>
              </a:r>
              <a:r>
                <a:rPr lang="zh-CN" altLang="en-US" sz="1200" dirty="0" smtClean="0"/>
                <a:t>，应</a:t>
              </a:r>
              <a:r>
                <a:rPr lang="zh-CN" altLang="en-US" sz="1200" dirty="0"/>
                <a:t>发起会议布置和（或）总结安环工作，防止安环事故发生</a:t>
              </a:r>
            </a:p>
          </p:txBody>
        </p:sp>
        <p:pic>
          <p:nvPicPr>
            <p:cNvPr id="49" name="图片 48"/>
            <p:cNvPicPr>
              <a:picLocks noChangeAspect="1"/>
            </p:cNvPicPr>
            <p:nvPr/>
          </p:nvPicPr>
          <p:blipFill>
            <a:blip r:embed="rId3" cstate="screen">
              <a:biLevel thresh="25000"/>
            </a:blip>
            <a:stretch>
              <a:fillRect/>
            </a:stretch>
          </p:blipFill>
          <p:spPr>
            <a:xfrm>
              <a:off x="3508670" y="2294542"/>
              <a:ext cx="360000" cy="360000"/>
            </a:xfrm>
            <a:prstGeom prst="rect">
              <a:avLst/>
            </a:prstGeom>
            <a:solidFill>
              <a:srgbClr val="183884"/>
            </a:solidFill>
          </p:spPr>
        </p:pic>
        <p:sp>
          <p:nvSpPr>
            <p:cNvPr id="50" name="矩形 49"/>
            <p:cNvSpPr>
              <a:spLocks noChangeArrowheads="1"/>
            </p:cNvSpPr>
            <p:nvPr/>
          </p:nvSpPr>
          <p:spPr bwMode="auto">
            <a:xfrm>
              <a:off x="3416968" y="1951878"/>
              <a:ext cx="54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spTree>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、安环检查及隐患排查管理办法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31</a:t>
            </a:fld>
            <a:endParaRPr lang="zh-CN" altLang="en-US" dirty="0"/>
          </a:p>
        </p:txBody>
      </p:sp>
      <p:sp>
        <p:nvSpPr>
          <p:cNvPr id="37" name="内容占位符 17"/>
          <p:cNvSpPr>
            <a:spLocks noGrp="1"/>
          </p:cNvSpPr>
          <p:nvPr>
            <p:ph idx="1"/>
          </p:nvPr>
        </p:nvSpPr>
        <p:spPr>
          <a:xfrm>
            <a:off x="395289" y="1999951"/>
            <a:ext cx="5453350" cy="3865068"/>
          </a:xfrm>
          <a:ln>
            <a:noFill/>
          </a:ln>
        </p:spPr>
        <p:txBody>
          <a:bodyPr>
            <a:noAutofit/>
          </a:bodyPr>
          <a:lstStyle/>
          <a:p>
            <a:pPr marL="0" indent="0" algn="just">
              <a:lnSpc>
                <a:spcPts val="2400"/>
              </a:lnSpc>
              <a:spcAft>
                <a:spcPts val="1200"/>
              </a:spcAft>
              <a:buNone/>
            </a:pPr>
            <a:r>
              <a:rPr lang="en-US" altLang="zh-CN" sz="1600" dirty="0" smtClean="0"/>
              <a:t>3.1 </a:t>
            </a:r>
            <a:r>
              <a:rPr lang="zh-CN" altLang="en-US" sz="1600" dirty="0" smtClean="0"/>
              <a:t>安环</a:t>
            </a:r>
            <a:r>
              <a:rPr lang="zh-CN" altLang="en-US" sz="1600" dirty="0"/>
              <a:t>委员会主任对隐患排查和整改负全面的领导责任，负责组织建立健全公司安环隐患排查治理的长效机制，保证安环资金的投入，逐步消除各类事故隐患。</a:t>
            </a:r>
          </a:p>
          <a:p>
            <a:pPr marL="0" indent="0" algn="just">
              <a:lnSpc>
                <a:spcPts val="2400"/>
              </a:lnSpc>
              <a:spcAft>
                <a:spcPts val="1200"/>
              </a:spcAft>
              <a:buNone/>
            </a:pPr>
            <a:r>
              <a:rPr lang="en-US" altLang="zh-CN" sz="1600" dirty="0" smtClean="0"/>
              <a:t>3.2</a:t>
            </a:r>
            <a:r>
              <a:rPr lang="zh-CN" altLang="en-US" sz="1600" dirty="0" smtClean="0"/>
              <a:t> 各</a:t>
            </a:r>
            <a:r>
              <a:rPr lang="zh-CN" altLang="en-US" sz="1600" dirty="0"/>
              <a:t>子公司负责人全面负责本公司的安环检查和隐患排查管理工作。</a:t>
            </a:r>
          </a:p>
          <a:p>
            <a:pPr marL="0" indent="0" algn="just">
              <a:lnSpc>
                <a:spcPts val="2400"/>
              </a:lnSpc>
              <a:spcAft>
                <a:spcPts val="1200"/>
              </a:spcAft>
              <a:buNone/>
            </a:pPr>
            <a:r>
              <a:rPr lang="en-US" altLang="zh-CN" sz="1600" dirty="0" smtClean="0"/>
              <a:t>3.3</a:t>
            </a:r>
            <a:r>
              <a:rPr lang="zh-CN" altLang="en-US" sz="1600" dirty="0" smtClean="0"/>
              <a:t> 各单位</a:t>
            </a:r>
            <a:r>
              <a:rPr lang="zh-CN" altLang="en-US" sz="1600" dirty="0"/>
              <a:t>安环部门或安环员负责对查出的安环隐患进行记录，并组织制定整改措施，形成安环检查记录</a:t>
            </a:r>
            <a:r>
              <a:rPr lang="zh-CN" altLang="en-US" sz="1600" dirty="0" smtClean="0"/>
              <a:t>表，并</a:t>
            </a:r>
            <a:r>
              <a:rPr lang="zh-CN" altLang="en-US" sz="1600" dirty="0"/>
              <a:t>协助负责人对各类隐患排查治理进行监督、检查、考核等。</a:t>
            </a:r>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3 </a:t>
            </a:r>
            <a:r>
              <a:rPr lang="zh-CN" altLang="en-US" dirty="0"/>
              <a:t>职责</a:t>
            </a:r>
          </a:p>
        </p:txBody>
      </p:sp>
      <p:grpSp>
        <p:nvGrpSpPr>
          <p:cNvPr id="8" name="组合 7"/>
          <p:cNvGrpSpPr/>
          <p:nvPr/>
        </p:nvGrpSpPr>
        <p:grpSpPr>
          <a:xfrm>
            <a:off x="6196904" y="2051716"/>
            <a:ext cx="2556000" cy="3780000"/>
            <a:chOff x="1555706" y="1760840"/>
            <a:chExt cx="2556000" cy="3780000"/>
          </a:xfrm>
        </p:grpSpPr>
        <p:sp>
          <p:nvSpPr>
            <p:cNvPr id="5" name="矩形 4"/>
            <p:cNvSpPr/>
            <p:nvPr/>
          </p:nvSpPr>
          <p:spPr>
            <a:xfrm>
              <a:off x="1555706" y="1760840"/>
              <a:ext cx="2556000" cy="3780000"/>
            </a:xfrm>
            <a:prstGeom prst="rect">
              <a:avLst/>
            </a:prstGeom>
            <a:solidFill>
              <a:srgbClr val="183884">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591706" y="2054928"/>
              <a:ext cx="2520000" cy="3195747"/>
            </a:xfrm>
            <a:prstGeom prst="rect">
              <a:avLst/>
            </a:prstGeom>
            <a:noFill/>
          </p:spPr>
          <p:txBody>
            <a:bodyPr wrap="square" rtlCol="0">
              <a:spAutoFit/>
            </a:bodyPr>
            <a:lstStyle/>
            <a:p>
              <a:pPr algn="ctr">
                <a:lnSpc>
                  <a:spcPts val="2800"/>
                </a:lnSpc>
                <a:spcBef>
                  <a:spcPts val="600"/>
                </a:spcBef>
                <a:spcAft>
                  <a:spcPts val="1200"/>
                </a:spcAft>
              </a:pPr>
              <a:r>
                <a:rPr lang="zh-CN" altLang="en-US" sz="2000" b="1" dirty="0" smtClean="0">
                  <a:solidFill>
                    <a:schemeClr val="bg1"/>
                  </a:solidFill>
                </a:rPr>
                <a:t>什么是安全检查</a:t>
              </a:r>
              <a:endParaRPr lang="en-US" altLang="zh-CN" sz="2000" b="1" dirty="0" smtClean="0">
                <a:solidFill>
                  <a:schemeClr val="bg1"/>
                </a:solidFill>
              </a:endParaRPr>
            </a:p>
            <a:p>
              <a:pPr>
                <a:lnSpc>
                  <a:spcPts val="2800"/>
                </a:lnSpc>
                <a:spcBef>
                  <a:spcPts val="600"/>
                </a:spcBef>
                <a:spcAft>
                  <a:spcPts val="1200"/>
                </a:spcAft>
              </a:pPr>
              <a:r>
                <a:rPr lang="zh-CN" altLang="en-US" sz="1200" dirty="0">
                  <a:solidFill>
                    <a:schemeClr val="bg1"/>
                  </a:solidFill>
                </a:rPr>
                <a:t>是对生产过程及安全管理中可能存在的隐患、有害和危险因素、缺陷等进行查证，以确定隐患或有害和危险因素、缺陷的存在状态，以及它们转化为事故的条件，以便制定整改措施，消除隐患、有害和危险因素，确保生产安全</a:t>
              </a:r>
            </a:p>
          </p:txBody>
        </p:sp>
      </p:grpSp>
      <p:grpSp>
        <p:nvGrpSpPr>
          <p:cNvPr id="52" name="Group 110"/>
          <p:cNvGrpSpPr/>
          <p:nvPr/>
        </p:nvGrpSpPr>
        <p:grpSpPr bwMode="auto">
          <a:xfrm>
            <a:off x="6101639" y="1968732"/>
            <a:ext cx="2716219" cy="3933486"/>
            <a:chOff x="587" y="186"/>
            <a:chExt cx="2401" cy="3477"/>
          </a:xfrm>
        </p:grpSpPr>
        <p:sp>
          <p:nvSpPr>
            <p:cNvPr id="53"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54"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55"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56"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spTree>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、安环检查及隐患排查管理办法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32</a:t>
            </a:fld>
            <a:endParaRPr lang="zh-CN" altLang="en-US" dirty="0"/>
          </a:p>
        </p:txBody>
      </p:sp>
      <p:grpSp>
        <p:nvGrpSpPr>
          <p:cNvPr id="3" name="组合 2"/>
          <p:cNvGrpSpPr/>
          <p:nvPr/>
        </p:nvGrpSpPr>
        <p:grpSpPr>
          <a:xfrm>
            <a:off x="1263255" y="1747618"/>
            <a:ext cx="360001" cy="1836000"/>
            <a:chOff x="1467799" y="1747618"/>
            <a:chExt cx="360001" cy="1836000"/>
          </a:xfrm>
        </p:grpSpPr>
        <p:cxnSp>
          <p:nvCxnSpPr>
            <p:cNvPr id="160" name="直接连接符 159"/>
            <p:cNvCxnSpPr/>
            <p:nvPr/>
          </p:nvCxnSpPr>
          <p:spPr>
            <a:xfrm flipH="1">
              <a:off x="1467799" y="1747618"/>
              <a:ext cx="0" cy="1836000"/>
            </a:xfrm>
            <a:prstGeom prst="line">
              <a:avLst/>
            </a:prstGeom>
            <a:noFill/>
            <a:ln w="19050">
              <a:solidFill>
                <a:srgbClr val="C00000"/>
              </a:solidFill>
              <a:prstDash val="dash"/>
              <a:round/>
            </a:ln>
          </p:spPr>
        </p:cxnSp>
        <p:cxnSp>
          <p:nvCxnSpPr>
            <p:cNvPr id="161" name="直接连接符 160"/>
            <p:cNvCxnSpPr/>
            <p:nvPr/>
          </p:nvCxnSpPr>
          <p:spPr>
            <a:xfrm>
              <a:off x="1467799" y="2252989"/>
              <a:ext cx="360000" cy="0"/>
            </a:xfrm>
            <a:prstGeom prst="line">
              <a:avLst/>
            </a:prstGeom>
            <a:noFill/>
            <a:ln w="19050">
              <a:solidFill>
                <a:srgbClr val="C00000"/>
              </a:solidFill>
              <a:prstDash val="dash"/>
              <a:round/>
            </a:ln>
          </p:spPr>
        </p:cxnSp>
        <p:cxnSp>
          <p:nvCxnSpPr>
            <p:cNvPr id="162" name="直接连接符 161"/>
            <p:cNvCxnSpPr/>
            <p:nvPr/>
          </p:nvCxnSpPr>
          <p:spPr>
            <a:xfrm>
              <a:off x="1467800" y="3581497"/>
              <a:ext cx="360000" cy="0"/>
            </a:xfrm>
            <a:prstGeom prst="line">
              <a:avLst/>
            </a:prstGeom>
            <a:noFill/>
            <a:ln w="19050">
              <a:solidFill>
                <a:srgbClr val="C00000"/>
              </a:solidFill>
              <a:prstDash val="dash"/>
              <a:round/>
            </a:ln>
          </p:spPr>
        </p:cxnSp>
        <p:cxnSp>
          <p:nvCxnSpPr>
            <p:cNvPr id="164" name="直接连接符 163"/>
            <p:cNvCxnSpPr/>
            <p:nvPr/>
          </p:nvCxnSpPr>
          <p:spPr>
            <a:xfrm>
              <a:off x="1467800" y="2946274"/>
              <a:ext cx="360000" cy="0"/>
            </a:xfrm>
            <a:prstGeom prst="line">
              <a:avLst/>
            </a:prstGeom>
            <a:noFill/>
            <a:ln w="19050">
              <a:solidFill>
                <a:srgbClr val="C00000"/>
              </a:solidFill>
              <a:prstDash val="dash"/>
              <a:round/>
            </a:ln>
          </p:spPr>
        </p:cxnSp>
      </p:grpSp>
      <p:sp>
        <p:nvSpPr>
          <p:cNvPr id="30" name="文本框 29"/>
          <p:cNvSpPr txBox="1"/>
          <p:nvPr/>
        </p:nvSpPr>
        <p:spPr>
          <a:xfrm>
            <a:off x="1576126" y="2748840"/>
            <a:ext cx="1980000" cy="338554"/>
          </a:xfrm>
          <a:prstGeom prst="rect">
            <a:avLst/>
          </a:prstGeom>
          <a:noFill/>
        </p:spPr>
        <p:txBody>
          <a:bodyPr wrap="square" rtlCol="0">
            <a:spAutoFit/>
          </a:bodyPr>
          <a:lstStyle/>
          <a:p>
            <a:r>
              <a:rPr lang="en-US" altLang="zh-CN" sz="1600" dirty="0" smtClean="0">
                <a:latin typeface="+mn-ea"/>
              </a:rPr>
              <a:t>6.2.2 </a:t>
            </a:r>
            <a:r>
              <a:rPr lang="zh-CN" altLang="en-US" sz="1600" b="1" dirty="0" smtClean="0">
                <a:solidFill>
                  <a:srgbClr val="C00000"/>
                </a:solidFill>
                <a:latin typeface="+mn-ea"/>
              </a:rPr>
              <a:t>年度检查</a:t>
            </a:r>
            <a:endParaRPr lang="zh-CN" altLang="en-US" sz="1600" b="1" dirty="0">
              <a:solidFill>
                <a:srgbClr val="C00000"/>
              </a:solidFill>
              <a:latin typeface="+mn-ea"/>
            </a:endParaRPr>
          </a:p>
        </p:txBody>
      </p:sp>
      <p:sp>
        <p:nvSpPr>
          <p:cNvPr id="31" name="文本框 30"/>
          <p:cNvSpPr txBox="1"/>
          <p:nvPr/>
        </p:nvSpPr>
        <p:spPr>
          <a:xfrm>
            <a:off x="1576126" y="3393116"/>
            <a:ext cx="1980000" cy="338554"/>
          </a:xfrm>
          <a:prstGeom prst="rect">
            <a:avLst/>
          </a:prstGeom>
          <a:noFill/>
        </p:spPr>
        <p:txBody>
          <a:bodyPr wrap="square" rtlCol="0">
            <a:spAutoFit/>
          </a:bodyPr>
          <a:lstStyle/>
          <a:p>
            <a:r>
              <a:rPr lang="en-US" altLang="zh-CN" sz="1600" dirty="0" smtClean="0">
                <a:latin typeface="+mn-ea"/>
              </a:rPr>
              <a:t>6.2.3 </a:t>
            </a:r>
            <a:r>
              <a:rPr lang="zh-CN" altLang="en-US" sz="1600" b="1" dirty="0" smtClean="0">
                <a:solidFill>
                  <a:srgbClr val="C00000"/>
                </a:solidFill>
                <a:latin typeface="+mn-ea"/>
              </a:rPr>
              <a:t>专项安全检查</a:t>
            </a:r>
            <a:endParaRPr lang="zh-CN" altLang="en-US" sz="1600" b="1" dirty="0">
              <a:solidFill>
                <a:srgbClr val="C00000"/>
              </a:solidFill>
              <a:latin typeface="+mn-ea"/>
            </a:endParaRPr>
          </a:p>
        </p:txBody>
      </p:sp>
      <p:sp>
        <p:nvSpPr>
          <p:cNvPr id="32" name="文本框 31"/>
          <p:cNvSpPr txBox="1"/>
          <p:nvPr/>
        </p:nvSpPr>
        <p:spPr>
          <a:xfrm>
            <a:off x="5162420" y="2106985"/>
            <a:ext cx="1980000" cy="338554"/>
          </a:xfrm>
          <a:prstGeom prst="rect">
            <a:avLst/>
          </a:prstGeom>
          <a:noFill/>
        </p:spPr>
        <p:txBody>
          <a:bodyPr wrap="square" rtlCol="0">
            <a:spAutoFit/>
          </a:bodyPr>
          <a:lstStyle/>
          <a:p>
            <a:r>
              <a:rPr lang="en-US" altLang="zh-CN" sz="1600" dirty="0" smtClean="0">
                <a:latin typeface="+mn-ea"/>
              </a:rPr>
              <a:t>6.2.4 </a:t>
            </a:r>
            <a:r>
              <a:rPr lang="zh-CN" altLang="en-US" sz="1600" b="1" dirty="0" smtClean="0">
                <a:solidFill>
                  <a:srgbClr val="C00000"/>
                </a:solidFill>
                <a:latin typeface="+mn-ea"/>
              </a:rPr>
              <a:t>季度检查</a:t>
            </a:r>
            <a:endParaRPr lang="zh-CN" altLang="en-US" sz="1600" b="1" dirty="0">
              <a:solidFill>
                <a:srgbClr val="C00000"/>
              </a:solidFill>
              <a:latin typeface="+mn-ea"/>
            </a:endParaRPr>
          </a:p>
        </p:txBody>
      </p:sp>
      <p:sp>
        <p:nvSpPr>
          <p:cNvPr id="33" name="文本框 32"/>
          <p:cNvSpPr txBox="1"/>
          <p:nvPr/>
        </p:nvSpPr>
        <p:spPr>
          <a:xfrm>
            <a:off x="1576126" y="2104564"/>
            <a:ext cx="1980000" cy="338554"/>
          </a:xfrm>
          <a:prstGeom prst="rect">
            <a:avLst/>
          </a:prstGeom>
          <a:noFill/>
        </p:spPr>
        <p:txBody>
          <a:bodyPr wrap="square" rtlCol="0">
            <a:spAutoFit/>
          </a:bodyPr>
          <a:lstStyle/>
          <a:p>
            <a:r>
              <a:rPr lang="en-US" altLang="zh-CN" sz="1600" dirty="0" smtClean="0">
                <a:latin typeface="+mn-ea"/>
              </a:rPr>
              <a:t>6.2.1 </a:t>
            </a:r>
            <a:r>
              <a:rPr lang="zh-CN" altLang="en-US" sz="1600" b="1" dirty="0" smtClean="0">
                <a:solidFill>
                  <a:srgbClr val="C00000"/>
                </a:solidFill>
                <a:latin typeface="+mn-ea"/>
              </a:rPr>
              <a:t>重点区域检查</a:t>
            </a:r>
            <a:endParaRPr lang="zh-CN" altLang="en-US" sz="1600" b="1" dirty="0">
              <a:solidFill>
                <a:srgbClr val="C00000"/>
              </a:solidFill>
              <a:latin typeface="+mn-ea"/>
            </a:endParaRPr>
          </a:p>
        </p:txBody>
      </p:sp>
      <p:sp>
        <p:nvSpPr>
          <p:cNvPr id="3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6.2 </a:t>
            </a:r>
            <a:r>
              <a:rPr lang="zh-CN" altLang="en-US" dirty="0" smtClean="0"/>
              <a:t>检查层次</a:t>
            </a:r>
            <a:endParaRPr lang="zh-CN" altLang="en-US" dirty="0"/>
          </a:p>
        </p:txBody>
      </p:sp>
      <p:sp>
        <p:nvSpPr>
          <p:cNvPr id="46" name="文本框 45"/>
          <p:cNvSpPr txBox="1"/>
          <p:nvPr/>
        </p:nvSpPr>
        <p:spPr>
          <a:xfrm>
            <a:off x="5162420" y="2751261"/>
            <a:ext cx="1980000" cy="338554"/>
          </a:xfrm>
          <a:prstGeom prst="rect">
            <a:avLst/>
          </a:prstGeom>
          <a:noFill/>
        </p:spPr>
        <p:txBody>
          <a:bodyPr wrap="square" rtlCol="0">
            <a:spAutoFit/>
          </a:bodyPr>
          <a:lstStyle/>
          <a:p>
            <a:r>
              <a:rPr lang="en-US" altLang="zh-CN" sz="1600" dirty="0" smtClean="0">
                <a:latin typeface="+mn-ea"/>
              </a:rPr>
              <a:t>6.2.5 </a:t>
            </a:r>
            <a:r>
              <a:rPr lang="zh-CN" altLang="en-US" sz="1600" b="1" dirty="0" smtClean="0">
                <a:solidFill>
                  <a:srgbClr val="C00000"/>
                </a:solidFill>
                <a:latin typeface="+mn-ea"/>
              </a:rPr>
              <a:t>月度检查</a:t>
            </a:r>
            <a:endParaRPr lang="zh-CN" altLang="en-US" sz="1600" b="1" dirty="0">
              <a:solidFill>
                <a:srgbClr val="C00000"/>
              </a:solidFill>
              <a:latin typeface="+mn-ea"/>
            </a:endParaRPr>
          </a:p>
        </p:txBody>
      </p:sp>
      <p:sp>
        <p:nvSpPr>
          <p:cNvPr id="51" name="文本框 50"/>
          <p:cNvSpPr txBox="1"/>
          <p:nvPr/>
        </p:nvSpPr>
        <p:spPr>
          <a:xfrm>
            <a:off x="5162420" y="3395537"/>
            <a:ext cx="1980000" cy="338554"/>
          </a:xfrm>
          <a:prstGeom prst="rect">
            <a:avLst/>
          </a:prstGeom>
          <a:noFill/>
        </p:spPr>
        <p:txBody>
          <a:bodyPr wrap="square" rtlCol="0">
            <a:spAutoFit/>
          </a:bodyPr>
          <a:lstStyle/>
          <a:p>
            <a:r>
              <a:rPr lang="en-US" altLang="zh-CN" sz="1600" dirty="0" smtClean="0">
                <a:latin typeface="+mn-ea"/>
              </a:rPr>
              <a:t>6.2.6 </a:t>
            </a:r>
            <a:r>
              <a:rPr lang="zh-CN" altLang="en-US" sz="1600" b="1" dirty="0" smtClean="0">
                <a:solidFill>
                  <a:srgbClr val="C00000"/>
                </a:solidFill>
                <a:latin typeface="+mn-ea"/>
              </a:rPr>
              <a:t>日常检查</a:t>
            </a:r>
            <a:endParaRPr lang="zh-CN" altLang="en-US" sz="1600" b="1" dirty="0">
              <a:solidFill>
                <a:srgbClr val="C00000"/>
              </a:solidFill>
              <a:latin typeface="+mn-ea"/>
            </a:endParaRPr>
          </a:p>
        </p:txBody>
      </p:sp>
      <p:sp>
        <p:nvSpPr>
          <p:cNvPr id="57" name="文本框 56"/>
          <p:cNvSpPr txBox="1"/>
          <p:nvPr/>
        </p:nvSpPr>
        <p:spPr>
          <a:xfrm>
            <a:off x="5162420" y="4039813"/>
            <a:ext cx="1980000" cy="338554"/>
          </a:xfrm>
          <a:prstGeom prst="rect">
            <a:avLst/>
          </a:prstGeom>
          <a:noFill/>
        </p:spPr>
        <p:txBody>
          <a:bodyPr wrap="square" rtlCol="0">
            <a:spAutoFit/>
          </a:bodyPr>
          <a:lstStyle/>
          <a:p>
            <a:r>
              <a:rPr lang="en-US" altLang="zh-CN" sz="1600" dirty="0" smtClean="0">
                <a:latin typeface="+mn-ea"/>
              </a:rPr>
              <a:t>6.2.7 </a:t>
            </a:r>
            <a:r>
              <a:rPr lang="zh-CN" altLang="en-US" sz="1600" b="1" dirty="0" smtClean="0">
                <a:solidFill>
                  <a:srgbClr val="C00000"/>
                </a:solidFill>
                <a:latin typeface="+mn-ea"/>
              </a:rPr>
              <a:t>不</a:t>
            </a:r>
            <a:r>
              <a:rPr lang="zh-CN" altLang="en-US" sz="1600" b="1" dirty="0">
                <a:solidFill>
                  <a:srgbClr val="C00000"/>
                </a:solidFill>
                <a:latin typeface="+mn-ea"/>
              </a:rPr>
              <a:t>定期</a:t>
            </a:r>
            <a:r>
              <a:rPr lang="zh-CN" altLang="en-US" sz="1600" b="1" dirty="0" smtClean="0">
                <a:solidFill>
                  <a:srgbClr val="C00000"/>
                </a:solidFill>
                <a:latin typeface="+mn-ea"/>
              </a:rPr>
              <a:t>检查</a:t>
            </a:r>
            <a:endParaRPr lang="zh-CN" altLang="en-US" sz="1600" b="1" dirty="0">
              <a:solidFill>
                <a:srgbClr val="C00000"/>
              </a:solidFill>
              <a:latin typeface="+mn-ea"/>
            </a:endParaRPr>
          </a:p>
        </p:txBody>
      </p:sp>
      <p:grpSp>
        <p:nvGrpSpPr>
          <p:cNvPr id="58" name="组合 57"/>
          <p:cNvGrpSpPr/>
          <p:nvPr/>
        </p:nvGrpSpPr>
        <p:grpSpPr>
          <a:xfrm>
            <a:off x="4802419" y="1880621"/>
            <a:ext cx="360001" cy="2350615"/>
            <a:chOff x="1467799" y="1880621"/>
            <a:chExt cx="360001" cy="2350615"/>
          </a:xfrm>
        </p:grpSpPr>
        <p:cxnSp>
          <p:nvCxnSpPr>
            <p:cNvPr id="59" name="直接连接符 58"/>
            <p:cNvCxnSpPr/>
            <p:nvPr/>
          </p:nvCxnSpPr>
          <p:spPr>
            <a:xfrm flipH="1">
              <a:off x="1467799" y="1880621"/>
              <a:ext cx="0" cy="2340000"/>
            </a:xfrm>
            <a:prstGeom prst="line">
              <a:avLst/>
            </a:prstGeom>
            <a:noFill/>
            <a:ln w="19050">
              <a:solidFill>
                <a:srgbClr val="C00000"/>
              </a:solidFill>
              <a:prstDash val="dash"/>
              <a:round/>
            </a:ln>
          </p:spPr>
        </p:cxnSp>
        <p:cxnSp>
          <p:nvCxnSpPr>
            <p:cNvPr id="60" name="直接连接符 59"/>
            <p:cNvCxnSpPr/>
            <p:nvPr/>
          </p:nvCxnSpPr>
          <p:spPr>
            <a:xfrm>
              <a:off x="1467799" y="2252989"/>
              <a:ext cx="360000" cy="0"/>
            </a:xfrm>
            <a:prstGeom prst="line">
              <a:avLst/>
            </a:prstGeom>
            <a:noFill/>
            <a:ln w="19050">
              <a:solidFill>
                <a:srgbClr val="C00000"/>
              </a:solidFill>
              <a:prstDash val="dash"/>
              <a:round/>
            </a:ln>
          </p:spPr>
        </p:cxnSp>
        <p:cxnSp>
          <p:nvCxnSpPr>
            <p:cNvPr id="61" name="直接连接符 60"/>
            <p:cNvCxnSpPr/>
            <p:nvPr/>
          </p:nvCxnSpPr>
          <p:spPr>
            <a:xfrm>
              <a:off x="1467800" y="3581497"/>
              <a:ext cx="360000" cy="0"/>
            </a:xfrm>
            <a:prstGeom prst="line">
              <a:avLst/>
            </a:prstGeom>
            <a:noFill/>
            <a:ln w="19050">
              <a:solidFill>
                <a:srgbClr val="C00000"/>
              </a:solidFill>
              <a:prstDash val="dash"/>
              <a:round/>
            </a:ln>
          </p:spPr>
        </p:cxnSp>
        <p:cxnSp>
          <p:nvCxnSpPr>
            <p:cNvPr id="62" name="直接连接符 61"/>
            <p:cNvCxnSpPr/>
            <p:nvPr/>
          </p:nvCxnSpPr>
          <p:spPr>
            <a:xfrm>
              <a:off x="1467800" y="4231236"/>
              <a:ext cx="360000" cy="0"/>
            </a:xfrm>
            <a:prstGeom prst="line">
              <a:avLst/>
            </a:prstGeom>
            <a:noFill/>
            <a:ln w="19050">
              <a:solidFill>
                <a:srgbClr val="C00000"/>
              </a:solidFill>
              <a:prstDash val="dash"/>
              <a:round/>
            </a:ln>
          </p:spPr>
        </p:cxnSp>
        <p:cxnSp>
          <p:nvCxnSpPr>
            <p:cNvPr id="63" name="直接连接符 62"/>
            <p:cNvCxnSpPr/>
            <p:nvPr/>
          </p:nvCxnSpPr>
          <p:spPr>
            <a:xfrm>
              <a:off x="1467800" y="2946274"/>
              <a:ext cx="360000" cy="0"/>
            </a:xfrm>
            <a:prstGeom prst="line">
              <a:avLst/>
            </a:prstGeom>
            <a:noFill/>
            <a:ln w="19050">
              <a:solidFill>
                <a:srgbClr val="C00000"/>
              </a:solidFill>
              <a:prstDash val="dash"/>
              <a:round/>
            </a:ln>
          </p:spPr>
        </p:cxnSp>
      </p:grpSp>
      <p:cxnSp>
        <p:nvCxnSpPr>
          <p:cNvPr id="64" name="直接连接符 63"/>
          <p:cNvCxnSpPr/>
          <p:nvPr/>
        </p:nvCxnSpPr>
        <p:spPr>
          <a:xfrm>
            <a:off x="1263255" y="1888200"/>
            <a:ext cx="3528000" cy="0"/>
          </a:xfrm>
          <a:prstGeom prst="line">
            <a:avLst/>
          </a:prstGeom>
          <a:noFill/>
          <a:ln w="19050">
            <a:solidFill>
              <a:srgbClr val="C00000"/>
            </a:solidFill>
            <a:prstDash val="dash"/>
            <a:round/>
          </a:ln>
        </p:spPr>
      </p:cxnSp>
      <p:sp>
        <p:nvSpPr>
          <p:cNvPr id="68" name="文本框 67"/>
          <p:cNvSpPr txBox="1"/>
          <p:nvPr/>
        </p:nvSpPr>
        <p:spPr>
          <a:xfrm>
            <a:off x="2124742" y="2398850"/>
            <a:ext cx="2968918" cy="276999"/>
          </a:xfrm>
          <a:prstGeom prst="rect">
            <a:avLst/>
          </a:prstGeom>
          <a:noFill/>
        </p:spPr>
        <p:txBody>
          <a:bodyPr wrap="square" rtlCol="0">
            <a:spAutoFit/>
          </a:bodyPr>
          <a:lstStyle/>
          <a:p>
            <a:r>
              <a:rPr lang="zh-CN" altLang="en-US" sz="1200" dirty="0" smtClean="0"/>
              <a:t>按</a:t>
            </a:r>
            <a:r>
              <a:rPr lang="en-US" altLang="zh-CN" sz="1200" dirty="0" smtClean="0"/>
              <a:t>《</a:t>
            </a:r>
            <a:r>
              <a:rPr lang="zh-CN" altLang="en-US" sz="1200" dirty="0"/>
              <a:t>安环重点预防区域管理办法</a:t>
            </a:r>
            <a:r>
              <a:rPr lang="en-US" altLang="zh-CN" sz="1200" dirty="0"/>
              <a:t>》</a:t>
            </a:r>
            <a:r>
              <a:rPr lang="zh-CN" altLang="en-US" sz="1200" dirty="0" smtClean="0"/>
              <a:t>执行</a:t>
            </a:r>
            <a:endParaRPr lang="zh-CN" altLang="en-US" sz="1200" dirty="0"/>
          </a:p>
        </p:txBody>
      </p:sp>
      <p:sp>
        <p:nvSpPr>
          <p:cNvPr id="69" name="文本框 68"/>
          <p:cNvSpPr txBox="1"/>
          <p:nvPr/>
        </p:nvSpPr>
        <p:spPr>
          <a:xfrm>
            <a:off x="2124742" y="3015829"/>
            <a:ext cx="2968918" cy="276999"/>
          </a:xfrm>
          <a:prstGeom prst="rect">
            <a:avLst/>
          </a:prstGeom>
          <a:noFill/>
        </p:spPr>
        <p:txBody>
          <a:bodyPr wrap="square" rtlCol="0">
            <a:spAutoFit/>
          </a:bodyPr>
          <a:lstStyle/>
          <a:p>
            <a:r>
              <a:rPr lang="zh-CN" altLang="en-US" sz="1200" dirty="0" smtClean="0"/>
              <a:t>安环委主任组织</a:t>
            </a:r>
            <a:endParaRPr lang="zh-CN" altLang="en-US" sz="1200" dirty="0"/>
          </a:p>
        </p:txBody>
      </p:sp>
      <p:sp>
        <p:nvSpPr>
          <p:cNvPr id="70" name="文本框 69"/>
          <p:cNvSpPr txBox="1"/>
          <p:nvPr/>
        </p:nvSpPr>
        <p:spPr>
          <a:xfrm>
            <a:off x="2124742" y="3693458"/>
            <a:ext cx="2968918" cy="276999"/>
          </a:xfrm>
          <a:prstGeom prst="rect">
            <a:avLst/>
          </a:prstGeom>
          <a:noFill/>
        </p:spPr>
        <p:txBody>
          <a:bodyPr wrap="square" rtlCol="0">
            <a:spAutoFit/>
          </a:bodyPr>
          <a:lstStyle/>
          <a:p>
            <a:r>
              <a:rPr lang="zh-CN" altLang="en-US" sz="1200" dirty="0" smtClean="0"/>
              <a:t>安环委副主任组织</a:t>
            </a:r>
            <a:endParaRPr lang="zh-CN" altLang="en-US" sz="1200" dirty="0"/>
          </a:p>
        </p:txBody>
      </p:sp>
      <p:sp>
        <p:nvSpPr>
          <p:cNvPr id="71" name="文本框 70"/>
          <p:cNvSpPr txBox="1"/>
          <p:nvPr/>
        </p:nvSpPr>
        <p:spPr>
          <a:xfrm>
            <a:off x="5705769" y="2398850"/>
            <a:ext cx="2968918" cy="276999"/>
          </a:xfrm>
          <a:prstGeom prst="rect">
            <a:avLst/>
          </a:prstGeom>
          <a:noFill/>
        </p:spPr>
        <p:txBody>
          <a:bodyPr wrap="square" rtlCol="0">
            <a:spAutoFit/>
          </a:bodyPr>
          <a:lstStyle/>
          <a:p>
            <a:r>
              <a:rPr lang="zh-CN" altLang="en-US" sz="1200" dirty="0" smtClean="0"/>
              <a:t>质量安全部组织</a:t>
            </a:r>
            <a:endParaRPr lang="zh-CN" altLang="en-US" sz="1200" dirty="0"/>
          </a:p>
        </p:txBody>
      </p:sp>
      <p:sp>
        <p:nvSpPr>
          <p:cNvPr id="72" name="文本框 71"/>
          <p:cNvSpPr txBox="1"/>
          <p:nvPr/>
        </p:nvSpPr>
        <p:spPr>
          <a:xfrm>
            <a:off x="5705769" y="3015829"/>
            <a:ext cx="2968918" cy="276999"/>
          </a:xfrm>
          <a:prstGeom prst="rect">
            <a:avLst/>
          </a:prstGeom>
          <a:noFill/>
        </p:spPr>
        <p:txBody>
          <a:bodyPr wrap="square" rtlCol="0">
            <a:spAutoFit/>
          </a:bodyPr>
          <a:lstStyle/>
          <a:p>
            <a:r>
              <a:rPr lang="zh-CN" altLang="en-US" sz="1200" dirty="0" smtClean="0"/>
              <a:t>各部门负责人组织</a:t>
            </a:r>
            <a:endParaRPr lang="zh-CN" altLang="en-US" sz="1200" dirty="0"/>
          </a:p>
        </p:txBody>
      </p:sp>
      <p:sp>
        <p:nvSpPr>
          <p:cNvPr id="73" name="文本框 72"/>
          <p:cNvSpPr txBox="1"/>
          <p:nvPr/>
        </p:nvSpPr>
        <p:spPr>
          <a:xfrm>
            <a:off x="5705769" y="3693458"/>
            <a:ext cx="2968918" cy="276999"/>
          </a:xfrm>
          <a:prstGeom prst="rect">
            <a:avLst/>
          </a:prstGeom>
          <a:noFill/>
        </p:spPr>
        <p:txBody>
          <a:bodyPr wrap="square" rtlCol="0">
            <a:spAutoFit/>
          </a:bodyPr>
          <a:lstStyle/>
          <a:p>
            <a:r>
              <a:rPr lang="zh-CN" altLang="en-US" sz="1200" dirty="0" smtClean="0"/>
              <a:t>各班组、安环员组织</a:t>
            </a:r>
            <a:endParaRPr lang="zh-CN" altLang="en-US" sz="1200" dirty="0"/>
          </a:p>
        </p:txBody>
      </p:sp>
      <p:sp>
        <p:nvSpPr>
          <p:cNvPr id="74" name="文本框 73"/>
          <p:cNvSpPr txBox="1"/>
          <p:nvPr/>
        </p:nvSpPr>
        <p:spPr>
          <a:xfrm>
            <a:off x="5705769" y="4330990"/>
            <a:ext cx="2968918" cy="276999"/>
          </a:xfrm>
          <a:prstGeom prst="rect">
            <a:avLst/>
          </a:prstGeom>
          <a:noFill/>
        </p:spPr>
        <p:txBody>
          <a:bodyPr wrap="square" rtlCol="0">
            <a:spAutoFit/>
          </a:bodyPr>
          <a:lstStyle/>
          <a:p>
            <a:r>
              <a:rPr lang="zh-CN" altLang="en-US" sz="1200" dirty="0" smtClean="0"/>
              <a:t>需要时</a:t>
            </a:r>
            <a:endParaRPr lang="zh-CN" altLang="en-US" sz="1200" dirty="0"/>
          </a:p>
        </p:txBody>
      </p:sp>
    </p:spTree>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、安环检查及隐患排查管理办法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33</a:t>
            </a:fld>
            <a:endParaRPr lang="zh-CN" altLang="en-US" dirty="0"/>
          </a:p>
        </p:txBody>
      </p:sp>
      <p:sp>
        <p:nvSpPr>
          <p:cNvPr id="3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7 </a:t>
            </a:r>
            <a:r>
              <a:rPr lang="zh-CN" altLang="en-US" dirty="0" smtClean="0"/>
              <a:t>管理要求</a:t>
            </a:r>
            <a:endParaRPr lang="zh-CN" altLang="en-US" dirty="0"/>
          </a:p>
        </p:txBody>
      </p:sp>
      <p:graphicFrame>
        <p:nvGraphicFramePr>
          <p:cNvPr id="5" name="图示 4"/>
          <p:cNvGraphicFramePr/>
          <p:nvPr/>
        </p:nvGraphicFramePr>
        <p:xfrm>
          <a:off x="540000" y="2295278"/>
          <a:ext cx="8208713" cy="61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内容占位符 5"/>
          <p:cNvSpPr>
            <a:spLocks noGrp="1"/>
          </p:cNvSpPr>
          <p:nvPr>
            <p:ph idx="1"/>
          </p:nvPr>
        </p:nvSpPr>
        <p:spPr>
          <a:xfrm>
            <a:off x="395289" y="3456659"/>
            <a:ext cx="8353425" cy="1736856"/>
          </a:xfrm>
        </p:spPr>
        <p:txBody>
          <a:bodyPr>
            <a:normAutofit/>
          </a:bodyPr>
          <a:lstStyle/>
          <a:p>
            <a:pPr marL="0" indent="0">
              <a:spcAft>
                <a:spcPts val="1200"/>
              </a:spcAft>
              <a:buNone/>
            </a:pPr>
            <a:r>
              <a:rPr lang="en-US" altLang="zh-CN" dirty="0" smtClean="0"/>
              <a:t>8 </a:t>
            </a:r>
            <a:r>
              <a:rPr lang="zh-CN" altLang="en-US" dirty="0" smtClean="0"/>
              <a:t>相关记录</a:t>
            </a:r>
            <a:endParaRPr lang="zh-CN" altLang="en-US" dirty="0"/>
          </a:p>
        </p:txBody>
      </p:sp>
      <p:graphicFrame>
        <p:nvGraphicFramePr>
          <p:cNvPr id="35" name="表格 34"/>
          <p:cNvGraphicFramePr>
            <a:graphicFrameLocks noGrp="1"/>
          </p:cNvGraphicFramePr>
          <p:nvPr/>
        </p:nvGraphicFramePr>
        <p:xfrm>
          <a:off x="540001" y="4225948"/>
          <a:ext cx="8208712" cy="1404000"/>
        </p:xfrm>
        <a:graphic>
          <a:graphicData uri="http://schemas.openxmlformats.org/drawingml/2006/table">
            <a:tbl>
              <a:tblPr firstRow="1" bandRow="1">
                <a:tableStyleId>{073A0DAA-6AF3-43AB-8588-CEC1D06C72B9}</a:tableStyleId>
              </a:tblPr>
              <a:tblGrid>
                <a:gridCol w="1521822"/>
                <a:gridCol w="2272653"/>
                <a:gridCol w="1652892"/>
                <a:gridCol w="1009409"/>
                <a:gridCol w="1751936"/>
              </a:tblGrid>
              <a:tr h="468000">
                <a:tc>
                  <a:txBody>
                    <a:bodyPr/>
                    <a:lstStyle/>
                    <a:p>
                      <a:pPr marL="0" indent="0" algn="ctr">
                        <a:buNone/>
                      </a:pPr>
                      <a:r>
                        <a:rPr lang="zh-CN" altLang="en-US" sz="1600" u="none" dirty="0">
                          <a:latin typeface="+mn-ea"/>
                          <a:ea typeface="+mn-ea"/>
                        </a:rPr>
                        <a:t>编号</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记录名称</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使用部门及岗位</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保存期限</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收集保存部门</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r>
                        <a:rPr lang="en-US" altLang="zh-CN" sz="1600" u="none" dirty="0" smtClean="0">
                          <a:latin typeface="+mn-ea"/>
                          <a:ea typeface="+mn-ea"/>
                        </a:rPr>
                        <a:t>VT/JL-214-006</a:t>
                      </a:r>
                      <a:endParaRPr lang="en-US" altLang="zh-CN" sz="1600" b="0" u="none" dirty="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r>
                        <a:rPr lang="zh-CN" sz="1600" kern="100" dirty="0">
                          <a:solidFill>
                            <a:srgbClr val="000000"/>
                          </a:solidFill>
                          <a:effectLst/>
                          <a:latin typeface="+mn-ea"/>
                          <a:ea typeface="+mn-ea"/>
                        </a:rPr>
                        <a:t>安环检查记录表</a:t>
                      </a:r>
                      <a:endParaRPr lang="zh-CN" sz="2000" kern="100" dirty="0">
                        <a:effectLst/>
                        <a:latin typeface="+mn-ea"/>
                        <a:ea typeface="+mn-ea"/>
                      </a:endParaRPr>
                    </a:p>
                  </a:txBody>
                  <a:tcPr marL="68580" marR="68580" marT="0" marB="0" anchor="ctr"/>
                </a:tc>
                <a:tc>
                  <a:txBody>
                    <a:bodyPr/>
                    <a:lstStyle/>
                    <a:p>
                      <a:pPr algn="ctr">
                        <a:spcAft>
                          <a:spcPts val="0"/>
                        </a:spcAft>
                      </a:pPr>
                      <a:r>
                        <a:rPr lang="zh-CN" sz="1600" kern="0" dirty="0" smtClean="0">
                          <a:effectLst/>
                          <a:latin typeface="+mn-ea"/>
                          <a:ea typeface="+mn-ea"/>
                          <a:cs typeface="宋体" panose="02010600030101010101" pitchFamily="2" charset="-122"/>
                        </a:rPr>
                        <a:t>安</a:t>
                      </a:r>
                      <a:r>
                        <a:rPr lang="zh-CN" sz="1600" kern="0" dirty="0">
                          <a:effectLst/>
                          <a:latin typeface="+mn-ea"/>
                          <a:ea typeface="+mn-ea"/>
                          <a:cs typeface="宋体" panose="02010600030101010101" pitchFamily="2" charset="-122"/>
                        </a:rPr>
                        <a:t>环管</a:t>
                      </a:r>
                      <a:r>
                        <a:rPr lang="zh-CN" sz="1600" kern="0" dirty="0" smtClean="0">
                          <a:effectLst/>
                          <a:latin typeface="+mn-ea"/>
                          <a:ea typeface="+mn-ea"/>
                          <a:cs typeface="宋体" panose="02010600030101010101" pitchFamily="2" charset="-122"/>
                        </a:rPr>
                        <a:t>理</a:t>
                      </a:r>
                      <a:r>
                        <a:rPr lang="zh-CN" altLang="en-US" sz="1600" kern="0" dirty="0" smtClean="0">
                          <a:effectLst/>
                          <a:latin typeface="+mn-ea"/>
                          <a:ea typeface="+mn-ea"/>
                          <a:cs typeface="宋体" panose="02010600030101010101" pitchFamily="2" charset="-122"/>
                        </a:rPr>
                        <a:t>部门</a:t>
                      </a:r>
                      <a:endParaRPr lang="zh-CN" sz="2000" kern="100" dirty="0">
                        <a:effectLst/>
                        <a:latin typeface="+mn-ea"/>
                        <a:ea typeface="+mn-ea"/>
                      </a:endParaRPr>
                    </a:p>
                  </a:txBody>
                  <a:tcPr marL="68580" marR="68580" marT="0" marB="0" anchor="ctr"/>
                </a:tc>
                <a:tc>
                  <a:txBody>
                    <a:bodyPr/>
                    <a:lstStyle/>
                    <a:p>
                      <a:pPr algn="ctr">
                        <a:spcAft>
                          <a:spcPts val="0"/>
                        </a:spcAft>
                      </a:pPr>
                      <a:r>
                        <a:rPr lang="en-US" sz="1600" kern="0">
                          <a:solidFill>
                            <a:srgbClr val="000000"/>
                          </a:solidFill>
                          <a:effectLst/>
                          <a:latin typeface="+mn-ea"/>
                          <a:ea typeface="+mn-ea"/>
                          <a:cs typeface="宋体" panose="02010600030101010101" pitchFamily="2" charset="-122"/>
                        </a:rPr>
                        <a:t>3</a:t>
                      </a:r>
                      <a:r>
                        <a:rPr lang="zh-CN" sz="1600" kern="0">
                          <a:solidFill>
                            <a:srgbClr val="000000"/>
                          </a:solidFill>
                          <a:effectLst/>
                          <a:latin typeface="+mn-ea"/>
                          <a:ea typeface="+mn-ea"/>
                          <a:cs typeface="宋体" panose="02010600030101010101" pitchFamily="2" charset="-122"/>
                        </a:rPr>
                        <a:t>年</a:t>
                      </a:r>
                      <a:endParaRPr lang="zh-CN" sz="2000" kern="100">
                        <a:effectLst/>
                        <a:latin typeface="+mn-ea"/>
                        <a:ea typeface="+mn-ea"/>
                      </a:endParaRPr>
                    </a:p>
                  </a:txBody>
                  <a:tcPr marL="68580" marR="68580" marT="0" marB="0"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en-US" altLang="zh-CN" sz="1600" u="none" dirty="0" smtClean="0">
                          <a:latin typeface="+mn-ea"/>
                          <a:ea typeface="+mn-ea"/>
                        </a:rPr>
                        <a:t>VT/JL-214-007</a:t>
                      </a:r>
                      <a:endParaRPr lang="en-US" altLang="zh-CN" sz="1600" b="0" u="none" dirty="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r>
                        <a:rPr lang="zh-CN" sz="1600" kern="100">
                          <a:solidFill>
                            <a:srgbClr val="000000"/>
                          </a:solidFill>
                          <a:effectLst/>
                          <a:latin typeface="+mn-ea"/>
                          <a:ea typeface="+mn-ea"/>
                        </a:rPr>
                        <a:t>安环检查内容表</a:t>
                      </a:r>
                      <a:endParaRPr lang="zh-CN" sz="2000" kern="100">
                        <a:effectLst/>
                        <a:latin typeface="+mn-ea"/>
                        <a:ea typeface="+mn-ea"/>
                      </a:endParaRPr>
                    </a:p>
                  </a:txBody>
                  <a:tcPr marL="68580" marR="68580" marT="0" marB="0" anchor="ctr"/>
                </a:tc>
                <a:tc>
                  <a:txBody>
                    <a:bodyPr/>
                    <a:lstStyle/>
                    <a:p>
                      <a:pPr algn="ctr">
                        <a:spcAft>
                          <a:spcPts val="0"/>
                        </a:spcAft>
                      </a:pPr>
                      <a:r>
                        <a:rPr lang="zh-CN" sz="1600" kern="0" dirty="0" smtClean="0">
                          <a:effectLst/>
                          <a:latin typeface="+mn-ea"/>
                          <a:ea typeface="+mn-ea"/>
                          <a:cs typeface="宋体" panose="02010600030101010101" pitchFamily="2" charset="-122"/>
                        </a:rPr>
                        <a:t>安</a:t>
                      </a:r>
                      <a:r>
                        <a:rPr lang="zh-CN" sz="1600" kern="0" dirty="0">
                          <a:effectLst/>
                          <a:latin typeface="+mn-ea"/>
                          <a:ea typeface="+mn-ea"/>
                          <a:cs typeface="宋体" panose="02010600030101010101" pitchFamily="2" charset="-122"/>
                        </a:rPr>
                        <a:t>环管</a:t>
                      </a:r>
                      <a:r>
                        <a:rPr lang="zh-CN" sz="1600" kern="0" dirty="0" smtClean="0">
                          <a:effectLst/>
                          <a:latin typeface="+mn-ea"/>
                          <a:ea typeface="+mn-ea"/>
                          <a:cs typeface="宋体" panose="02010600030101010101" pitchFamily="2" charset="-122"/>
                        </a:rPr>
                        <a:t>理</a:t>
                      </a:r>
                      <a:r>
                        <a:rPr lang="zh-CN" altLang="en-US" sz="1600" kern="0" dirty="0" smtClean="0">
                          <a:effectLst/>
                          <a:latin typeface="+mn-ea"/>
                          <a:ea typeface="+mn-ea"/>
                          <a:cs typeface="宋体" panose="02010600030101010101" pitchFamily="2" charset="-122"/>
                        </a:rPr>
                        <a:t>部门</a:t>
                      </a:r>
                      <a:endParaRPr lang="zh-CN" sz="2000" kern="100" dirty="0">
                        <a:effectLst/>
                        <a:latin typeface="+mn-ea"/>
                        <a:ea typeface="+mn-ea"/>
                      </a:endParaRPr>
                    </a:p>
                  </a:txBody>
                  <a:tcPr marL="68580" marR="68580" marT="0" marB="0" anchor="ctr"/>
                </a:tc>
                <a:tc>
                  <a:txBody>
                    <a:bodyPr/>
                    <a:lstStyle/>
                    <a:p>
                      <a:pPr algn="ctr">
                        <a:spcAft>
                          <a:spcPts val="0"/>
                        </a:spcAft>
                      </a:pPr>
                      <a:r>
                        <a:rPr lang="en-US" sz="1600" kern="0" dirty="0">
                          <a:solidFill>
                            <a:srgbClr val="000000"/>
                          </a:solidFill>
                          <a:effectLst/>
                          <a:latin typeface="+mn-ea"/>
                          <a:ea typeface="+mn-ea"/>
                          <a:cs typeface="宋体" panose="02010600030101010101" pitchFamily="2" charset="-122"/>
                        </a:rPr>
                        <a:t>3</a:t>
                      </a:r>
                      <a:r>
                        <a:rPr lang="zh-CN" sz="1600" kern="0" dirty="0">
                          <a:solidFill>
                            <a:srgbClr val="000000"/>
                          </a:solidFill>
                          <a:effectLst/>
                          <a:latin typeface="+mn-ea"/>
                          <a:ea typeface="+mn-ea"/>
                          <a:cs typeface="宋体" panose="02010600030101010101" pitchFamily="2" charset="-122"/>
                        </a:rPr>
                        <a:t>年</a:t>
                      </a:r>
                      <a:endParaRPr lang="zh-CN" sz="2000" kern="100" dirty="0">
                        <a:effectLst/>
                        <a:latin typeface="+mn-ea"/>
                        <a:ea typeface="+mn-ea"/>
                      </a:endParaRPr>
                    </a:p>
                  </a:txBody>
                  <a:tcPr marL="68580" marR="68580" marT="0" marB="0"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bl>
          </a:graphicData>
        </a:graphic>
      </p:graphicFrame>
    </p:spTree>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、安环检查及隐患排查管理办法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34</a:t>
            </a:fld>
            <a:endParaRPr lang="zh-CN" altLang="en-US" dirty="0"/>
          </a:p>
        </p:txBody>
      </p:sp>
      <p:sp>
        <p:nvSpPr>
          <p:cNvPr id="3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8 </a:t>
            </a:r>
            <a:r>
              <a:rPr lang="zh-CN" altLang="en-US" dirty="0" smtClean="0"/>
              <a:t>相关记录</a:t>
            </a:r>
            <a:endParaRPr lang="zh-CN" altLang="en-US" dirty="0"/>
          </a:p>
        </p:txBody>
      </p:sp>
      <p:graphicFrame>
        <p:nvGraphicFramePr>
          <p:cNvPr id="35" name="表格 34"/>
          <p:cNvGraphicFramePr>
            <a:graphicFrameLocks noGrp="1"/>
          </p:cNvGraphicFramePr>
          <p:nvPr/>
        </p:nvGraphicFramePr>
        <p:xfrm>
          <a:off x="467644" y="2231639"/>
          <a:ext cx="8208712" cy="1404000"/>
        </p:xfrm>
        <a:graphic>
          <a:graphicData uri="http://schemas.openxmlformats.org/drawingml/2006/table">
            <a:tbl>
              <a:tblPr firstRow="1" bandRow="1">
                <a:tableStyleId>{073A0DAA-6AF3-43AB-8588-CEC1D06C72B9}</a:tableStyleId>
              </a:tblPr>
              <a:tblGrid>
                <a:gridCol w="691305"/>
                <a:gridCol w="1584251"/>
                <a:gridCol w="1297172"/>
                <a:gridCol w="1489064"/>
                <a:gridCol w="1178351"/>
                <a:gridCol w="719610"/>
                <a:gridCol w="1248959"/>
              </a:tblGrid>
              <a:tr h="468000">
                <a:tc>
                  <a:txBody>
                    <a:bodyPr/>
                    <a:lstStyle/>
                    <a:p>
                      <a:pPr marL="0" indent="0" algn="ctr">
                        <a:buNone/>
                      </a:pPr>
                      <a:r>
                        <a:rPr lang="zh-CN" altLang="en-US" sz="1600" b="0" u="none" dirty="0" smtClean="0">
                          <a:latin typeface="+mn-ea"/>
                          <a:ea typeface="+mn-ea"/>
                          <a:cs typeface="宋体" panose="02010600030101010101" pitchFamily="2" charset="-122"/>
                        </a:rPr>
                        <a:t>序号</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存在问题</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现场照片</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整改措施及费用</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完成时间</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责任人</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整改后照片</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endParaRPr lang="en-US" altLang="zh-CN" sz="1600" b="0" u="none" dirty="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marL="0" indent="0" algn="ctr">
                        <a:buNone/>
                      </a:pP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endParaRPr lang="en-US" altLang="zh-CN" sz="1600" b="0" u="none" dirty="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endParaRPr lang="zh-CN" sz="2000" kern="10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marL="0" indent="0" algn="ctr">
                        <a:buNone/>
                      </a:pPr>
                      <a:endParaRPr lang="zh-CN" altLang="en-US" sz="1600" b="0" u="none" dirty="0">
                        <a:latin typeface="+mn-ea"/>
                        <a:ea typeface="+mn-ea"/>
                        <a:cs typeface="宋体" panose="02010600030101010101" pitchFamily="2" charset="-122"/>
                      </a:endParaRPr>
                    </a:p>
                  </a:txBody>
                  <a:tcPr marL="0" marR="0" marT="0" marB="1" anchor="ctr"/>
                </a:tc>
              </a:tr>
            </a:tbl>
          </a:graphicData>
        </a:graphic>
      </p:graphicFrame>
      <p:sp>
        <p:nvSpPr>
          <p:cNvPr id="6" name="矩形 5"/>
          <p:cNvSpPr/>
          <p:nvPr/>
        </p:nvSpPr>
        <p:spPr>
          <a:xfrm>
            <a:off x="3293130" y="1830410"/>
            <a:ext cx="2188420" cy="338554"/>
          </a:xfrm>
          <a:prstGeom prst="rect">
            <a:avLst/>
          </a:prstGeom>
        </p:spPr>
        <p:txBody>
          <a:bodyPr wrap="none">
            <a:spAutoFit/>
          </a:bodyPr>
          <a:lstStyle/>
          <a:p>
            <a:r>
              <a:rPr lang="zh-CN" altLang="en-US" sz="1600" dirty="0">
                <a:latin typeface="+mn-ea"/>
              </a:rPr>
              <a:t>表</a:t>
            </a:r>
            <a:r>
              <a:rPr lang="en-US" altLang="zh-CN" sz="1600" dirty="0" smtClean="0">
                <a:latin typeface="+mn-ea"/>
              </a:rPr>
              <a:t>A.1 </a:t>
            </a:r>
            <a:r>
              <a:rPr lang="zh-CN" altLang="en-US" sz="1600" dirty="0" smtClean="0">
                <a:latin typeface="+mn-ea"/>
              </a:rPr>
              <a:t>安环</a:t>
            </a:r>
            <a:r>
              <a:rPr lang="zh-CN" altLang="en-US" sz="1600" dirty="0">
                <a:latin typeface="+mn-ea"/>
              </a:rPr>
              <a:t>检查记录表</a:t>
            </a:r>
          </a:p>
        </p:txBody>
      </p:sp>
      <p:graphicFrame>
        <p:nvGraphicFramePr>
          <p:cNvPr id="10" name="表格 9"/>
          <p:cNvGraphicFramePr>
            <a:graphicFrameLocks noGrp="1"/>
          </p:cNvGraphicFramePr>
          <p:nvPr/>
        </p:nvGraphicFramePr>
        <p:xfrm>
          <a:off x="504156" y="4377696"/>
          <a:ext cx="8172198" cy="1404000"/>
        </p:xfrm>
        <a:graphic>
          <a:graphicData uri="http://schemas.openxmlformats.org/drawingml/2006/table">
            <a:tbl>
              <a:tblPr firstRow="1" bandRow="1">
                <a:tableStyleId>{073A0DAA-6AF3-43AB-8588-CEC1D06C72B9}</a:tableStyleId>
              </a:tblPr>
              <a:tblGrid>
                <a:gridCol w="1362033"/>
                <a:gridCol w="1362033"/>
                <a:gridCol w="1362033"/>
                <a:gridCol w="1362033"/>
                <a:gridCol w="1362033"/>
                <a:gridCol w="1362033"/>
              </a:tblGrid>
              <a:tr h="468000">
                <a:tc>
                  <a:txBody>
                    <a:bodyPr/>
                    <a:lstStyle/>
                    <a:p>
                      <a:pPr marL="0" indent="0" algn="ctr">
                        <a:buNone/>
                      </a:pPr>
                      <a:r>
                        <a:rPr lang="zh-CN" altLang="en-US" sz="1600" b="0" u="none" dirty="0" smtClean="0">
                          <a:latin typeface="+mn-ea"/>
                          <a:ea typeface="+mn-ea"/>
                          <a:cs typeface="宋体" panose="02010600030101010101" pitchFamily="2" charset="-122"/>
                        </a:rPr>
                        <a:t>序号</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检查项目</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检查标准</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检查方式</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检查周期</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b="0" u="none" dirty="0" smtClean="0">
                          <a:latin typeface="+mn-ea"/>
                          <a:ea typeface="+mn-ea"/>
                          <a:cs typeface="宋体" panose="02010600030101010101" pitchFamily="2" charset="-122"/>
                        </a:rPr>
                        <a:t>得分</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endParaRPr lang="en-US" altLang="zh-CN" sz="1600" b="0" u="none" dirty="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marL="0" indent="0" algn="ctr">
                        <a:buNone/>
                      </a:pP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endParaRPr lang="en-US" altLang="zh-CN" sz="1600" b="0" u="none" dirty="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endParaRPr lang="zh-CN" sz="2000" kern="10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algn="ctr">
                        <a:spcAft>
                          <a:spcPts val="0"/>
                        </a:spcAft>
                      </a:pPr>
                      <a:endParaRPr lang="zh-CN" sz="2000" kern="100" dirty="0">
                        <a:effectLst/>
                        <a:latin typeface="+mn-ea"/>
                        <a:ea typeface="+mn-ea"/>
                      </a:endParaRPr>
                    </a:p>
                  </a:txBody>
                  <a:tcPr marL="68580" marR="68580" marT="0" marB="0" anchor="ctr"/>
                </a:tc>
                <a:tc>
                  <a:txBody>
                    <a:bodyPr/>
                    <a:lstStyle/>
                    <a:p>
                      <a:pPr marL="0" indent="0" algn="ctr">
                        <a:buNone/>
                      </a:pPr>
                      <a:endParaRPr lang="zh-CN" altLang="en-US" sz="1600" b="0" u="none" dirty="0">
                        <a:latin typeface="+mn-ea"/>
                        <a:ea typeface="+mn-ea"/>
                        <a:cs typeface="宋体" panose="02010600030101010101" pitchFamily="2" charset="-122"/>
                      </a:endParaRPr>
                    </a:p>
                  </a:txBody>
                  <a:tcPr marL="0" marR="0" marT="0" marB="1" anchor="ctr"/>
                </a:tc>
              </a:tr>
            </a:tbl>
          </a:graphicData>
        </a:graphic>
      </p:graphicFrame>
      <p:sp>
        <p:nvSpPr>
          <p:cNvPr id="11" name="矩形 10"/>
          <p:cNvSpPr/>
          <p:nvPr/>
        </p:nvSpPr>
        <p:spPr>
          <a:xfrm>
            <a:off x="3329643" y="3976467"/>
            <a:ext cx="2185214"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B.1 </a:t>
            </a:r>
            <a:r>
              <a:rPr lang="zh-CN" altLang="en-US" sz="1600" dirty="0" smtClean="0">
                <a:latin typeface="+mn-ea"/>
              </a:rPr>
              <a:t>安环检查</a:t>
            </a:r>
            <a:r>
              <a:rPr lang="zh-CN" altLang="en-US" sz="1600" dirty="0">
                <a:latin typeface="+mn-ea"/>
              </a:rPr>
              <a:t>内容</a:t>
            </a:r>
            <a:r>
              <a:rPr lang="zh-CN" altLang="en-US" sz="1600" dirty="0" smtClean="0">
                <a:latin typeface="+mn-ea"/>
              </a:rPr>
              <a:t>表</a:t>
            </a:r>
            <a:endParaRPr lang="zh-CN" altLang="en-US" sz="1600" dirty="0">
              <a:latin typeface="+mn-ea"/>
            </a:endParaRPr>
          </a:p>
        </p:txBody>
      </p:sp>
      <p:sp>
        <p:nvSpPr>
          <p:cNvPr id="7" name="五角星 6"/>
          <p:cNvSpPr/>
          <p:nvPr/>
        </p:nvSpPr>
        <p:spPr>
          <a:xfrm>
            <a:off x="2093603" y="4776293"/>
            <a:ext cx="900000" cy="900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bg1"/>
                </a:solidFill>
              </a:rPr>
              <a:t>重点</a:t>
            </a:r>
            <a:endParaRPr lang="zh-CN" altLang="en-US" sz="1600" b="1" dirty="0">
              <a:solidFill>
                <a:schemeClr val="bg1"/>
              </a:solidFill>
            </a:endParaRPr>
          </a:p>
        </p:txBody>
      </p:sp>
    </p:spTree>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6</a:t>
            </a:r>
            <a:r>
              <a:rPr lang="zh-CN" altLang="en-US" dirty="0" smtClean="0"/>
              <a:t>、</a:t>
            </a:r>
            <a:r>
              <a:rPr lang="zh-CN" altLang="en-US" dirty="0"/>
              <a:t>安环教育培训管理办法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35</a:t>
            </a:fld>
            <a:endParaRPr lang="zh-CN" altLang="en-US" dirty="0"/>
          </a:p>
        </p:txBody>
      </p:sp>
      <p:sp>
        <p:nvSpPr>
          <p:cNvPr id="37" name="内容占位符 17"/>
          <p:cNvSpPr>
            <a:spLocks noGrp="1"/>
          </p:cNvSpPr>
          <p:nvPr>
            <p:ph idx="1"/>
          </p:nvPr>
        </p:nvSpPr>
        <p:spPr>
          <a:xfrm>
            <a:off x="395289" y="1999951"/>
            <a:ext cx="5453350" cy="3865068"/>
          </a:xfrm>
          <a:ln>
            <a:noFill/>
          </a:ln>
        </p:spPr>
        <p:txBody>
          <a:bodyPr>
            <a:noAutofit/>
          </a:bodyPr>
          <a:lstStyle/>
          <a:p>
            <a:pPr marL="0" indent="0" algn="just">
              <a:lnSpc>
                <a:spcPts val="2400"/>
              </a:lnSpc>
              <a:spcAft>
                <a:spcPts val="1200"/>
              </a:spcAft>
              <a:buNone/>
            </a:pPr>
            <a:r>
              <a:rPr lang="en-US" altLang="zh-CN" sz="1600" dirty="0" smtClean="0"/>
              <a:t>4.1</a:t>
            </a:r>
            <a:r>
              <a:rPr lang="zh-CN" altLang="en-US" sz="1600" dirty="0" smtClean="0"/>
              <a:t> 公司</a:t>
            </a:r>
            <a:r>
              <a:rPr lang="zh-CN" altLang="en-US" sz="1600" dirty="0"/>
              <a:t>级安环教育培训由公司人力资源部门负责。</a:t>
            </a:r>
          </a:p>
          <a:p>
            <a:pPr marL="0" indent="0" algn="just">
              <a:lnSpc>
                <a:spcPts val="2400"/>
              </a:lnSpc>
              <a:spcAft>
                <a:spcPts val="1200"/>
              </a:spcAft>
              <a:buNone/>
            </a:pPr>
            <a:r>
              <a:rPr lang="en-US" altLang="zh-CN" sz="1600" dirty="0" smtClean="0"/>
              <a:t>4.2</a:t>
            </a:r>
            <a:r>
              <a:rPr lang="zh-CN" altLang="en-US" sz="1600" dirty="0" smtClean="0"/>
              <a:t> 部门</a:t>
            </a:r>
            <a:r>
              <a:rPr lang="en-US" altLang="zh-CN" sz="1600" dirty="0"/>
              <a:t>/</a:t>
            </a:r>
            <a:r>
              <a:rPr lang="zh-CN" altLang="en-US" sz="1600" dirty="0"/>
              <a:t>车间级安环教育培训由各部门负责人负责，建设工程项目安环教育培训由项目施工经理负责。</a:t>
            </a:r>
          </a:p>
          <a:p>
            <a:pPr marL="0" indent="0" algn="just">
              <a:lnSpc>
                <a:spcPts val="2400"/>
              </a:lnSpc>
              <a:spcAft>
                <a:spcPts val="1200"/>
              </a:spcAft>
              <a:buNone/>
            </a:pPr>
            <a:r>
              <a:rPr lang="en-US" altLang="zh-CN" sz="1600" dirty="0" smtClean="0"/>
              <a:t>4.3</a:t>
            </a:r>
            <a:r>
              <a:rPr lang="zh-CN" altLang="en-US" sz="1600" dirty="0" smtClean="0"/>
              <a:t> 班组</a:t>
            </a:r>
            <a:r>
              <a:rPr lang="zh-CN" altLang="en-US" sz="1600" dirty="0"/>
              <a:t>级安环教育培训由班组长负责。</a:t>
            </a:r>
          </a:p>
          <a:p>
            <a:pPr marL="0" indent="0" algn="just">
              <a:lnSpc>
                <a:spcPts val="2400"/>
              </a:lnSpc>
              <a:spcAft>
                <a:spcPts val="1200"/>
              </a:spcAft>
              <a:buNone/>
            </a:pPr>
            <a:r>
              <a:rPr lang="en-US" altLang="zh-CN" sz="1600" dirty="0" smtClean="0"/>
              <a:t>4.4</a:t>
            </a:r>
            <a:r>
              <a:rPr lang="zh-CN" altLang="en-US" sz="1600" dirty="0" smtClean="0"/>
              <a:t> 各级</a:t>
            </a:r>
            <a:r>
              <a:rPr lang="zh-CN" altLang="en-US" sz="1600" dirty="0"/>
              <a:t>培训负责部门应按要求建立培训档案。</a:t>
            </a:r>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4 </a:t>
            </a:r>
            <a:r>
              <a:rPr lang="zh-CN" altLang="en-US" dirty="0"/>
              <a:t>职责</a:t>
            </a:r>
          </a:p>
        </p:txBody>
      </p:sp>
      <p:grpSp>
        <p:nvGrpSpPr>
          <p:cNvPr id="8" name="组合 7"/>
          <p:cNvGrpSpPr/>
          <p:nvPr/>
        </p:nvGrpSpPr>
        <p:grpSpPr>
          <a:xfrm>
            <a:off x="6196904" y="2051716"/>
            <a:ext cx="2556000" cy="3780000"/>
            <a:chOff x="1555706" y="1760840"/>
            <a:chExt cx="2556000" cy="3780000"/>
          </a:xfrm>
        </p:grpSpPr>
        <p:sp>
          <p:nvSpPr>
            <p:cNvPr id="5" name="矩形 4"/>
            <p:cNvSpPr/>
            <p:nvPr/>
          </p:nvSpPr>
          <p:spPr>
            <a:xfrm>
              <a:off x="1555706" y="1760840"/>
              <a:ext cx="2556000" cy="3780000"/>
            </a:xfrm>
            <a:prstGeom prst="rect">
              <a:avLst/>
            </a:prstGeom>
            <a:solidFill>
              <a:srgbClr val="183884">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591706" y="1863536"/>
              <a:ext cx="2520000" cy="3554819"/>
            </a:xfrm>
            <a:prstGeom prst="rect">
              <a:avLst/>
            </a:prstGeom>
            <a:noFill/>
          </p:spPr>
          <p:txBody>
            <a:bodyPr wrap="square" rtlCol="0">
              <a:spAutoFit/>
            </a:bodyPr>
            <a:lstStyle/>
            <a:p>
              <a:pPr algn="ctr">
                <a:lnSpc>
                  <a:spcPts val="2800"/>
                </a:lnSpc>
                <a:spcBef>
                  <a:spcPts val="600"/>
                </a:spcBef>
                <a:spcAft>
                  <a:spcPts val="1200"/>
                </a:spcAft>
              </a:pPr>
              <a:r>
                <a:rPr lang="zh-CN" altLang="en-US" sz="2000" b="1" dirty="0" smtClean="0">
                  <a:solidFill>
                    <a:schemeClr val="bg1"/>
                  </a:solidFill>
                </a:rPr>
                <a:t>安全生产法</a:t>
              </a:r>
              <a:endParaRPr lang="en-US" altLang="zh-CN" sz="2000" b="1" dirty="0" smtClean="0">
                <a:solidFill>
                  <a:schemeClr val="bg1"/>
                </a:solidFill>
              </a:endParaRPr>
            </a:p>
            <a:p>
              <a:pPr>
                <a:lnSpc>
                  <a:spcPts val="2800"/>
                </a:lnSpc>
                <a:spcBef>
                  <a:spcPts val="600"/>
                </a:spcBef>
                <a:spcAft>
                  <a:spcPts val="1200"/>
                </a:spcAft>
              </a:pPr>
              <a:r>
                <a:rPr lang="zh-CN" altLang="en-US" sz="1200" dirty="0">
                  <a:solidFill>
                    <a:schemeClr val="bg1"/>
                  </a:solidFill>
                </a:rPr>
                <a:t>第二十五条：生产经营单位应当对从业人员进行安全生产教育和培训，保证从业人员具备必要的安全生产知识，熟悉有关的安全生产规章制度和安全操作规程，掌握本岗位的安全操作技能。未经安全生产教育和培训合格的从业人员，不得上岗作业</a:t>
              </a:r>
            </a:p>
          </p:txBody>
        </p:sp>
      </p:grpSp>
      <p:grpSp>
        <p:nvGrpSpPr>
          <p:cNvPr id="52" name="Group 110"/>
          <p:cNvGrpSpPr/>
          <p:nvPr/>
        </p:nvGrpSpPr>
        <p:grpSpPr bwMode="auto">
          <a:xfrm>
            <a:off x="6101639" y="1968732"/>
            <a:ext cx="2716219" cy="3933486"/>
            <a:chOff x="587" y="186"/>
            <a:chExt cx="2401" cy="3477"/>
          </a:xfrm>
        </p:grpSpPr>
        <p:sp>
          <p:nvSpPr>
            <p:cNvPr id="53"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54"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55"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56"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spTree>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6</a:t>
            </a:r>
            <a:r>
              <a:rPr lang="zh-CN" altLang="en-US" dirty="0"/>
              <a:t>、安环教育培训管理办法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36</a:t>
            </a:fld>
            <a:endParaRPr lang="zh-CN" altLang="en-US" dirty="0"/>
          </a:p>
        </p:txBody>
      </p:sp>
      <p:grpSp>
        <p:nvGrpSpPr>
          <p:cNvPr id="3" name="组合 2"/>
          <p:cNvGrpSpPr/>
          <p:nvPr/>
        </p:nvGrpSpPr>
        <p:grpSpPr>
          <a:xfrm>
            <a:off x="1263255" y="1747618"/>
            <a:ext cx="360001" cy="2988000"/>
            <a:chOff x="1467799" y="1747618"/>
            <a:chExt cx="360001" cy="2988000"/>
          </a:xfrm>
        </p:grpSpPr>
        <p:cxnSp>
          <p:nvCxnSpPr>
            <p:cNvPr id="160" name="直接连接符 159"/>
            <p:cNvCxnSpPr/>
            <p:nvPr/>
          </p:nvCxnSpPr>
          <p:spPr>
            <a:xfrm flipH="1">
              <a:off x="1467799" y="1747618"/>
              <a:ext cx="0" cy="2988000"/>
            </a:xfrm>
            <a:prstGeom prst="line">
              <a:avLst/>
            </a:prstGeom>
            <a:noFill/>
            <a:ln w="19050">
              <a:solidFill>
                <a:srgbClr val="C00000"/>
              </a:solidFill>
              <a:prstDash val="dash"/>
              <a:round/>
            </a:ln>
          </p:spPr>
        </p:cxnSp>
        <p:cxnSp>
          <p:nvCxnSpPr>
            <p:cNvPr id="161" name="直接连接符 160"/>
            <p:cNvCxnSpPr/>
            <p:nvPr/>
          </p:nvCxnSpPr>
          <p:spPr>
            <a:xfrm>
              <a:off x="1467799" y="2189191"/>
              <a:ext cx="360000" cy="0"/>
            </a:xfrm>
            <a:prstGeom prst="line">
              <a:avLst/>
            </a:prstGeom>
            <a:noFill/>
            <a:ln w="19050">
              <a:solidFill>
                <a:srgbClr val="C00000"/>
              </a:solidFill>
              <a:prstDash val="dash"/>
              <a:round/>
            </a:ln>
          </p:spPr>
        </p:cxnSp>
        <p:cxnSp>
          <p:nvCxnSpPr>
            <p:cNvPr id="162" name="直接连接符 161"/>
            <p:cNvCxnSpPr/>
            <p:nvPr/>
          </p:nvCxnSpPr>
          <p:spPr>
            <a:xfrm>
              <a:off x="1467800" y="4719191"/>
              <a:ext cx="360000" cy="0"/>
            </a:xfrm>
            <a:prstGeom prst="line">
              <a:avLst/>
            </a:prstGeom>
            <a:noFill/>
            <a:ln w="19050">
              <a:solidFill>
                <a:srgbClr val="C00000"/>
              </a:solidFill>
              <a:prstDash val="dash"/>
              <a:round/>
            </a:ln>
          </p:spPr>
        </p:cxnSp>
        <p:cxnSp>
          <p:nvCxnSpPr>
            <p:cNvPr id="164" name="直接连接符 163"/>
            <p:cNvCxnSpPr/>
            <p:nvPr/>
          </p:nvCxnSpPr>
          <p:spPr>
            <a:xfrm>
              <a:off x="1467800" y="3477912"/>
              <a:ext cx="360000" cy="0"/>
            </a:xfrm>
            <a:prstGeom prst="line">
              <a:avLst/>
            </a:prstGeom>
            <a:noFill/>
            <a:ln w="19050">
              <a:solidFill>
                <a:srgbClr val="C00000"/>
              </a:solidFill>
              <a:prstDash val="dash"/>
              <a:round/>
            </a:ln>
          </p:spPr>
        </p:cxnSp>
      </p:grpSp>
      <p:sp>
        <p:nvSpPr>
          <p:cNvPr id="30" name="文本框 29"/>
          <p:cNvSpPr txBox="1"/>
          <p:nvPr/>
        </p:nvSpPr>
        <p:spPr>
          <a:xfrm>
            <a:off x="1576126" y="3312370"/>
            <a:ext cx="1980000" cy="338554"/>
          </a:xfrm>
          <a:prstGeom prst="rect">
            <a:avLst/>
          </a:prstGeom>
          <a:noFill/>
        </p:spPr>
        <p:txBody>
          <a:bodyPr wrap="square" rtlCol="0">
            <a:spAutoFit/>
          </a:bodyPr>
          <a:lstStyle/>
          <a:p>
            <a:r>
              <a:rPr lang="en-US" altLang="zh-CN" sz="1600" dirty="0" smtClean="0">
                <a:latin typeface="+mn-ea"/>
              </a:rPr>
              <a:t>5.2 </a:t>
            </a:r>
            <a:r>
              <a:rPr lang="zh-CN" altLang="en-US" sz="1600" b="1" dirty="0" smtClean="0">
                <a:solidFill>
                  <a:srgbClr val="C00000"/>
                </a:solidFill>
                <a:latin typeface="+mn-ea"/>
              </a:rPr>
              <a:t>部门级安环培训</a:t>
            </a:r>
            <a:endParaRPr lang="zh-CN" altLang="en-US" sz="1600" b="1" dirty="0">
              <a:solidFill>
                <a:srgbClr val="C00000"/>
              </a:solidFill>
              <a:latin typeface="+mn-ea"/>
            </a:endParaRPr>
          </a:p>
        </p:txBody>
      </p:sp>
      <p:sp>
        <p:nvSpPr>
          <p:cNvPr id="31" name="文本框 30"/>
          <p:cNvSpPr txBox="1"/>
          <p:nvPr/>
        </p:nvSpPr>
        <p:spPr>
          <a:xfrm>
            <a:off x="1576126" y="4573341"/>
            <a:ext cx="1980000" cy="338554"/>
          </a:xfrm>
          <a:prstGeom prst="rect">
            <a:avLst/>
          </a:prstGeom>
          <a:noFill/>
        </p:spPr>
        <p:txBody>
          <a:bodyPr wrap="square" rtlCol="0">
            <a:spAutoFit/>
          </a:bodyPr>
          <a:lstStyle/>
          <a:p>
            <a:r>
              <a:rPr lang="en-US" altLang="zh-CN" sz="1600" dirty="0" smtClean="0">
                <a:latin typeface="+mn-ea"/>
              </a:rPr>
              <a:t>5.3 </a:t>
            </a:r>
            <a:r>
              <a:rPr lang="zh-CN" altLang="en-US" sz="1600" b="1" dirty="0" smtClean="0">
                <a:solidFill>
                  <a:srgbClr val="C00000"/>
                </a:solidFill>
                <a:latin typeface="+mn-ea"/>
              </a:rPr>
              <a:t>班组级安环培训</a:t>
            </a:r>
            <a:endParaRPr lang="zh-CN" altLang="en-US" sz="1600" b="1" dirty="0">
              <a:solidFill>
                <a:srgbClr val="C00000"/>
              </a:solidFill>
              <a:latin typeface="+mn-ea"/>
            </a:endParaRPr>
          </a:p>
        </p:txBody>
      </p:sp>
      <p:sp>
        <p:nvSpPr>
          <p:cNvPr id="33" name="文本框 32"/>
          <p:cNvSpPr txBox="1"/>
          <p:nvPr/>
        </p:nvSpPr>
        <p:spPr>
          <a:xfrm>
            <a:off x="1576126" y="2030133"/>
            <a:ext cx="1980000" cy="338554"/>
          </a:xfrm>
          <a:prstGeom prst="rect">
            <a:avLst/>
          </a:prstGeom>
          <a:noFill/>
        </p:spPr>
        <p:txBody>
          <a:bodyPr wrap="square" rtlCol="0">
            <a:spAutoFit/>
          </a:bodyPr>
          <a:lstStyle/>
          <a:p>
            <a:r>
              <a:rPr lang="en-US" altLang="zh-CN" sz="1600" dirty="0" smtClean="0">
                <a:latin typeface="+mn-ea"/>
              </a:rPr>
              <a:t>5.1 </a:t>
            </a:r>
            <a:r>
              <a:rPr lang="zh-CN" altLang="en-US" sz="1600" b="1" dirty="0" smtClean="0">
                <a:solidFill>
                  <a:srgbClr val="C00000"/>
                </a:solidFill>
                <a:latin typeface="+mn-ea"/>
              </a:rPr>
              <a:t>公司级安环培训</a:t>
            </a:r>
            <a:endParaRPr lang="zh-CN" altLang="en-US" sz="1600" b="1" dirty="0">
              <a:solidFill>
                <a:srgbClr val="C00000"/>
              </a:solidFill>
              <a:latin typeface="+mn-ea"/>
            </a:endParaRPr>
          </a:p>
        </p:txBody>
      </p:sp>
      <p:sp>
        <p:nvSpPr>
          <p:cNvPr id="3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5 </a:t>
            </a:r>
            <a:r>
              <a:rPr lang="zh-CN" altLang="en-US" dirty="0" smtClean="0"/>
              <a:t>培训层次及内容</a:t>
            </a:r>
            <a:endParaRPr lang="zh-CN" altLang="en-US" dirty="0"/>
          </a:p>
        </p:txBody>
      </p:sp>
      <p:grpSp>
        <p:nvGrpSpPr>
          <p:cNvPr id="38" name="组合 37"/>
          <p:cNvGrpSpPr/>
          <p:nvPr/>
        </p:nvGrpSpPr>
        <p:grpSpPr>
          <a:xfrm>
            <a:off x="3708714" y="2007840"/>
            <a:ext cx="5040000" cy="1080000"/>
            <a:chOff x="3416968" y="1951878"/>
            <a:chExt cx="5400000" cy="1080000"/>
          </a:xfrm>
        </p:grpSpPr>
        <p:sp>
          <p:nvSpPr>
            <p:cNvPr id="39" name="Text Box 44"/>
            <p:cNvSpPr txBox="1">
              <a:spLocks noChangeArrowheads="1"/>
            </p:cNvSpPr>
            <p:nvPr/>
          </p:nvSpPr>
          <p:spPr bwMode="auto">
            <a:xfrm>
              <a:off x="3868669" y="1991046"/>
              <a:ext cx="4948299" cy="95410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国家</a:t>
              </a:r>
              <a:r>
                <a:rPr lang="zh-CN" altLang="en-US" sz="1400" dirty="0">
                  <a:latin typeface="微软雅黑" panose="020B0503020204020204" charset="-122"/>
                  <a:ea typeface="微软雅黑" panose="020B0503020204020204" charset="-122"/>
                  <a:sym typeface="+mn-ea"/>
                </a:rPr>
                <a:t>有关安全生产方针政策和</a:t>
              </a:r>
              <a:r>
                <a:rPr lang="zh-CN" altLang="en-US" sz="1400" dirty="0" smtClean="0">
                  <a:latin typeface="微软雅黑" panose="020B0503020204020204" charset="-122"/>
                  <a:ea typeface="微软雅黑" panose="020B0503020204020204" charset="-122"/>
                  <a:sym typeface="+mn-ea"/>
                </a:rPr>
                <a:t>法规；</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本</a:t>
              </a:r>
              <a:r>
                <a:rPr lang="zh-CN" altLang="en-US" sz="1400" dirty="0">
                  <a:latin typeface="微软雅黑" panose="020B0503020204020204" charset="-122"/>
                  <a:ea typeface="微软雅黑" panose="020B0503020204020204" charset="-122"/>
                  <a:sym typeface="+mn-ea"/>
                </a:rPr>
                <a:t>厂安全生产的一般</a:t>
              </a:r>
              <a:r>
                <a:rPr lang="zh-CN" altLang="en-US" sz="1400" dirty="0" smtClean="0">
                  <a:latin typeface="微软雅黑" panose="020B0503020204020204" charset="-122"/>
                  <a:ea typeface="微软雅黑" panose="020B0503020204020204" charset="-122"/>
                  <a:sym typeface="+mn-ea"/>
                </a:rPr>
                <a:t>状况；</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企业</a:t>
              </a:r>
              <a:r>
                <a:rPr lang="zh-CN" altLang="en-US" sz="1400" dirty="0">
                  <a:latin typeface="微软雅黑" panose="020B0503020204020204" charset="-122"/>
                  <a:ea typeface="微软雅黑" panose="020B0503020204020204" charset="-122"/>
                  <a:sym typeface="+mn-ea"/>
                </a:rPr>
                <a:t>内部特殊危险部位的</a:t>
              </a:r>
              <a:r>
                <a:rPr lang="zh-CN" altLang="en-US" sz="1400" dirty="0" smtClean="0">
                  <a:latin typeface="微软雅黑" panose="020B0503020204020204" charset="-122"/>
                  <a:ea typeface="微软雅黑" panose="020B0503020204020204" charset="-122"/>
                  <a:sym typeface="+mn-ea"/>
                </a:rPr>
                <a:t>介绍；</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一般</a:t>
              </a:r>
              <a:r>
                <a:rPr lang="zh-CN" altLang="en-US" sz="1400" dirty="0">
                  <a:latin typeface="微软雅黑" panose="020B0503020204020204" charset="-122"/>
                  <a:ea typeface="微软雅黑" panose="020B0503020204020204" charset="-122"/>
                  <a:sym typeface="+mn-ea"/>
                </a:rPr>
                <a:t>的机械电气安全知识</a:t>
              </a:r>
              <a:endParaRPr lang="zh-CN" altLang="en-US" sz="1400" dirty="0"/>
            </a:p>
          </p:txBody>
        </p:sp>
        <p:pic>
          <p:nvPicPr>
            <p:cNvPr id="40" name="图片 39"/>
            <p:cNvPicPr>
              <a:picLocks noChangeAspect="1"/>
            </p:cNvPicPr>
            <p:nvPr/>
          </p:nvPicPr>
          <p:blipFill>
            <a:blip r:embed="rId3" cstate="screen">
              <a:biLevel thresh="25000"/>
            </a:blip>
            <a:stretch>
              <a:fillRect/>
            </a:stretch>
          </p:blipFill>
          <p:spPr>
            <a:xfrm>
              <a:off x="3508670" y="2294542"/>
              <a:ext cx="360000" cy="360000"/>
            </a:xfrm>
            <a:prstGeom prst="rect">
              <a:avLst/>
            </a:prstGeom>
            <a:solidFill>
              <a:srgbClr val="183884"/>
            </a:solidFill>
          </p:spPr>
        </p:pic>
        <p:sp>
          <p:nvSpPr>
            <p:cNvPr id="41" name="矩形 40"/>
            <p:cNvSpPr>
              <a:spLocks noChangeArrowheads="1"/>
            </p:cNvSpPr>
            <p:nvPr/>
          </p:nvSpPr>
          <p:spPr bwMode="auto">
            <a:xfrm>
              <a:off x="3416968" y="1951878"/>
              <a:ext cx="54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grpSp>
        <p:nvGrpSpPr>
          <p:cNvPr id="42" name="组合 41"/>
          <p:cNvGrpSpPr/>
          <p:nvPr/>
        </p:nvGrpSpPr>
        <p:grpSpPr>
          <a:xfrm>
            <a:off x="3708714" y="3284712"/>
            <a:ext cx="5040000" cy="1080000"/>
            <a:chOff x="3416968" y="1951878"/>
            <a:chExt cx="5400000" cy="1080000"/>
          </a:xfrm>
        </p:grpSpPr>
        <p:sp>
          <p:nvSpPr>
            <p:cNvPr id="43" name="Text Box 44"/>
            <p:cNvSpPr txBox="1">
              <a:spLocks noChangeArrowheads="1"/>
            </p:cNvSpPr>
            <p:nvPr/>
          </p:nvSpPr>
          <p:spPr bwMode="auto">
            <a:xfrm>
              <a:off x="3868669" y="1991046"/>
              <a:ext cx="4948299" cy="95410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mj-lt"/>
                <a:buAutoNum type="alphaLcParenR"/>
              </a:pPr>
              <a:r>
                <a:rPr lang="zh-CN" altLang="en-US" sz="1400" dirty="0">
                  <a:latin typeface="微软雅黑" panose="020B0503020204020204" charset="-122"/>
                  <a:ea typeface="微软雅黑" panose="020B0503020204020204" charset="-122"/>
                  <a:sym typeface="+mn-ea"/>
                </a:rPr>
                <a:t>本车间的生产概况，安全生产</a:t>
              </a:r>
              <a:r>
                <a:rPr lang="zh-CN" altLang="en-US" sz="1400" dirty="0" smtClean="0">
                  <a:latin typeface="微软雅黑" panose="020B0503020204020204" charset="-122"/>
                  <a:ea typeface="微软雅黑" panose="020B0503020204020204" charset="-122"/>
                  <a:sym typeface="+mn-ea"/>
                </a:rPr>
                <a:t>情况；</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本</a:t>
              </a:r>
              <a:r>
                <a:rPr lang="zh-CN" altLang="en-US" sz="1400" dirty="0">
                  <a:latin typeface="微软雅黑" panose="020B0503020204020204" charset="-122"/>
                  <a:ea typeface="微软雅黑" panose="020B0503020204020204" charset="-122"/>
                  <a:sym typeface="+mn-ea"/>
                </a:rPr>
                <a:t>车间的劳动纪律和生产规则，安全注意</a:t>
              </a:r>
              <a:r>
                <a:rPr lang="zh-CN" altLang="en-US" sz="1400" dirty="0" smtClean="0">
                  <a:latin typeface="微软雅黑" panose="020B0503020204020204" charset="-122"/>
                  <a:ea typeface="微软雅黑" panose="020B0503020204020204" charset="-122"/>
                  <a:sym typeface="+mn-ea"/>
                </a:rPr>
                <a:t>事项；</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车间</a:t>
              </a:r>
              <a:r>
                <a:rPr lang="zh-CN" altLang="en-US" sz="1400" dirty="0">
                  <a:latin typeface="微软雅黑" panose="020B0503020204020204" charset="-122"/>
                  <a:ea typeface="微软雅黑" panose="020B0503020204020204" charset="-122"/>
                  <a:sym typeface="+mn-ea"/>
                </a:rPr>
                <a:t>的危险邻位，危险机电设施、尘毒作业</a:t>
              </a:r>
              <a:r>
                <a:rPr lang="zh-CN" altLang="en-US" sz="1400" dirty="0" smtClean="0">
                  <a:latin typeface="微软雅黑" panose="020B0503020204020204" charset="-122"/>
                  <a:ea typeface="微软雅黑" panose="020B0503020204020204" charset="-122"/>
                  <a:sym typeface="+mn-ea"/>
                </a:rPr>
                <a:t>情况；</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以及</a:t>
              </a:r>
              <a:r>
                <a:rPr lang="zh-CN" altLang="en-US" sz="1400" dirty="0">
                  <a:latin typeface="微软雅黑" panose="020B0503020204020204" charset="-122"/>
                  <a:ea typeface="微软雅黑" panose="020B0503020204020204" charset="-122"/>
                  <a:sym typeface="+mn-ea"/>
                </a:rPr>
                <a:t>必须遵守的安全生产规章制度</a:t>
              </a:r>
              <a:endParaRPr lang="zh-CN" altLang="en-US" sz="1400" dirty="0"/>
            </a:p>
          </p:txBody>
        </p:sp>
        <p:pic>
          <p:nvPicPr>
            <p:cNvPr id="44" name="图片 43"/>
            <p:cNvPicPr>
              <a:picLocks noChangeAspect="1"/>
            </p:cNvPicPr>
            <p:nvPr/>
          </p:nvPicPr>
          <p:blipFill>
            <a:blip r:embed="rId3" cstate="screen">
              <a:biLevel thresh="25000"/>
            </a:blip>
            <a:stretch>
              <a:fillRect/>
            </a:stretch>
          </p:blipFill>
          <p:spPr>
            <a:xfrm>
              <a:off x="3508670" y="2294542"/>
              <a:ext cx="360000" cy="360000"/>
            </a:xfrm>
            <a:prstGeom prst="rect">
              <a:avLst/>
            </a:prstGeom>
            <a:solidFill>
              <a:srgbClr val="183884"/>
            </a:solidFill>
          </p:spPr>
        </p:pic>
        <p:sp>
          <p:nvSpPr>
            <p:cNvPr id="45" name="矩形 44"/>
            <p:cNvSpPr>
              <a:spLocks noChangeArrowheads="1"/>
            </p:cNvSpPr>
            <p:nvPr/>
          </p:nvSpPr>
          <p:spPr bwMode="auto">
            <a:xfrm>
              <a:off x="3416968" y="1951878"/>
              <a:ext cx="54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grpSp>
        <p:nvGrpSpPr>
          <p:cNvPr id="47" name="组合 46"/>
          <p:cNvGrpSpPr/>
          <p:nvPr/>
        </p:nvGrpSpPr>
        <p:grpSpPr>
          <a:xfrm>
            <a:off x="3708714" y="4597547"/>
            <a:ext cx="5040000" cy="1476000"/>
            <a:chOff x="3416968" y="1951878"/>
            <a:chExt cx="5400000" cy="1476000"/>
          </a:xfrm>
        </p:grpSpPr>
        <p:sp>
          <p:nvSpPr>
            <p:cNvPr id="48" name="Text Box 44"/>
            <p:cNvSpPr txBox="1">
              <a:spLocks noChangeArrowheads="1"/>
            </p:cNvSpPr>
            <p:nvPr/>
          </p:nvSpPr>
          <p:spPr bwMode="auto">
            <a:xfrm>
              <a:off x="3868669" y="1991045"/>
              <a:ext cx="4948299" cy="138499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mj-lt"/>
                <a:buAutoNum type="alphaLcParenR"/>
              </a:pPr>
              <a:r>
                <a:rPr lang="zh-CN" altLang="en-US" sz="1400" dirty="0">
                  <a:latin typeface="微软雅黑" panose="020B0503020204020204" charset="-122"/>
                  <a:ea typeface="微软雅黑" panose="020B0503020204020204" charset="-122"/>
                  <a:sym typeface="+mn-ea"/>
                </a:rPr>
                <a:t>班组安全生产概况，工作性质和职责范围，</a:t>
              </a:r>
              <a:r>
                <a:rPr lang="zh-CN" altLang="en-US" sz="1400" dirty="0" smtClean="0">
                  <a:latin typeface="微软雅黑" panose="020B0503020204020204" charset="-122"/>
                  <a:ea typeface="微软雅黑" panose="020B0503020204020204" charset="-122"/>
                  <a:sym typeface="+mn-ea"/>
                </a:rPr>
                <a:t>应知应会；</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岗位</a:t>
              </a:r>
              <a:r>
                <a:rPr lang="zh-CN" altLang="en-US" sz="1400" dirty="0">
                  <a:latin typeface="微软雅黑" panose="020B0503020204020204" charset="-122"/>
                  <a:ea typeface="微软雅黑" panose="020B0503020204020204" charset="-122"/>
                  <a:sym typeface="+mn-ea"/>
                </a:rPr>
                <a:t>工种的工作性质、机电设备的安全操作</a:t>
              </a:r>
              <a:r>
                <a:rPr lang="zh-CN" altLang="en-US" sz="1400" dirty="0" smtClean="0">
                  <a:latin typeface="微软雅黑" panose="020B0503020204020204" charset="-122"/>
                  <a:ea typeface="微软雅黑" panose="020B0503020204020204" charset="-122"/>
                  <a:sym typeface="+mn-ea"/>
                </a:rPr>
                <a:t>方法；</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各种</a:t>
              </a:r>
              <a:r>
                <a:rPr lang="zh-CN" altLang="en-US" sz="1400" dirty="0">
                  <a:latin typeface="微软雅黑" panose="020B0503020204020204" charset="-122"/>
                  <a:ea typeface="微软雅黑" panose="020B0503020204020204" charset="-122"/>
                  <a:sym typeface="+mn-ea"/>
                </a:rPr>
                <a:t>安全防护设施的性能和</a:t>
              </a:r>
              <a:r>
                <a:rPr lang="zh-CN" altLang="en-US" sz="1400" dirty="0" smtClean="0">
                  <a:latin typeface="微软雅黑" panose="020B0503020204020204" charset="-122"/>
                  <a:ea typeface="微软雅黑" panose="020B0503020204020204" charset="-122"/>
                  <a:sym typeface="+mn-ea"/>
                </a:rPr>
                <a:t>作用；</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工作地</a:t>
              </a:r>
              <a:r>
                <a:rPr lang="zh-CN" altLang="en-US" sz="1400" dirty="0">
                  <a:latin typeface="微软雅黑" panose="020B0503020204020204" charset="-122"/>
                  <a:ea typeface="微软雅黑" panose="020B0503020204020204" charset="-122"/>
                  <a:sym typeface="+mn-ea"/>
                </a:rPr>
                <a:t>点的环境卫生、危险因素及控制</a:t>
              </a:r>
              <a:r>
                <a:rPr lang="zh-CN" altLang="en-US" sz="1400" dirty="0" smtClean="0">
                  <a:latin typeface="微软雅黑" panose="020B0503020204020204" charset="-122"/>
                  <a:ea typeface="微软雅黑" panose="020B0503020204020204" charset="-122"/>
                  <a:sym typeface="+mn-ea"/>
                </a:rPr>
                <a:t>方法；</a:t>
              </a:r>
              <a:endParaRPr lang="en-US" altLang="zh-CN" sz="1400" dirty="0" smtClean="0">
                <a:latin typeface="微软雅黑" panose="020B0503020204020204" charset="-122"/>
                <a:ea typeface="微软雅黑" panose="020B0503020204020204" charset="-122"/>
                <a:sym typeface="+mn-ea"/>
              </a:endParaRPr>
            </a:p>
            <a:p>
              <a:pPr marL="228600" indent="-228600">
                <a:buFont typeface="+mj-lt"/>
                <a:buAutoNum type="alphaLcParenR"/>
              </a:pPr>
              <a:r>
                <a:rPr lang="zh-CN" altLang="en-US" sz="1400" dirty="0" smtClean="0">
                  <a:latin typeface="微软雅黑" panose="020B0503020204020204" charset="-122"/>
                  <a:ea typeface="微软雅黑" panose="020B0503020204020204" charset="-122"/>
                  <a:sym typeface="+mn-ea"/>
                </a:rPr>
                <a:t>个人</a:t>
              </a:r>
              <a:r>
                <a:rPr lang="zh-CN" altLang="en-US" sz="1400" dirty="0">
                  <a:latin typeface="微软雅黑" panose="020B0503020204020204" charset="-122"/>
                  <a:ea typeface="微软雅黑" panose="020B0503020204020204" charset="-122"/>
                  <a:sym typeface="+mn-ea"/>
                </a:rPr>
                <a:t>防护用具的使用方法，以及发生事故时的紧急救灾</a:t>
              </a:r>
              <a:r>
                <a:rPr lang="zh-CN" altLang="en-US" sz="1400" dirty="0" smtClean="0">
                  <a:latin typeface="微软雅黑" panose="020B0503020204020204" charset="-122"/>
                  <a:ea typeface="微软雅黑" panose="020B0503020204020204" charset="-122"/>
                  <a:sym typeface="+mn-ea"/>
                </a:rPr>
                <a:t>措施等</a:t>
              </a:r>
              <a:endParaRPr lang="zh-CN" altLang="en-US" sz="1400" dirty="0"/>
            </a:p>
          </p:txBody>
        </p:sp>
        <p:pic>
          <p:nvPicPr>
            <p:cNvPr id="49" name="图片 48"/>
            <p:cNvPicPr>
              <a:picLocks noChangeAspect="1"/>
            </p:cNvPicPr>
            <p:nvPr/>
          </p:nvPicPr>
          <p:blipFill>
            <a:blip r:embed="rId3" cstate="screen">
              <a:biLevel thresh="25000"/>
            </a:blip>
            <a:stretch>
              <a:fillRect/>
            </a:stretch>
          </p:blipFill>
          <p:spPr>
            <a:xfrm>
              <a:off x="3508670" y="2400872"/>
              <a:ext cx="360000" cy="360000"/>
            </a:xfrm>
            <a:prstGeom prst="rect">
              <a:avLst/>
            </a:prstGeom>
            <a:solidFill>
              <a:srgbClr val="183884"/>
            </a:solidFill>
          </p:spPr>
        </p:pic>
        <p:sp>
          <p:nvSpPr>
            <p:cNvPr id="50" name="矩形 49"/>
            <p:cNvSpPr>
              <a:spLocks noChangeArrowheads="1"/>
            </p:cNvSpPr>
            <p:nvPr/>
          </p:nvSpPr>
          <p:spPr bwMode="auto">
            <a:xfrm>
              <a:off x="3416968" y="1951878"/>
              <a:ext cx="5400000" cy="1476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grpSp>
    </p:spTree>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6</a:t>
            </a:r>
            <a:r>
              <a:rPr lang="zh-CN" altLang="en-US" dirty="0" smtClean="0"/>
              <a:t>、</a:t>
            </a:r>
            <a:r>
              <a:rPr lang="zh-CN" altLang="en-US" dirty="0"/>
              <a:t>安环教育培训管理办法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37</a:t>
            </a:fld>
            <a:endParaRPr lang="zh-CN" altLang="en-US" dirty="0"/>
          </a:p>
        </p:txBody>
      </p:sp>
      <p:sp>
        <p:nvSpPr>
          <p:cNvPr id="37" name="内容占位符 17"/>
          <p:cNvSpPr>
            <a:spLocks noGrp="1"/>
          </p:cNvSpPr>
          <p:nvPr>
            <p:ph idx="1"/>
          </p:nvPr>
        </p:nvSpPr>
        <p:spPr>
          <a:xfrm>
            <a:off x="395288" y="1999950"/>
            <a:ext cx="8353425" cy="4126213"/>
          </a:xfrm>
          <a:ln>
            <a:noFill/>
          </a:ln>
        </p:spPr>
        <p:txBody>
          <a:bodyPr>
            <a:noAutofit/>
          </a:bodyPr>
          <a:lstStyle/>
          <a:p>
            <a:pPr marL="0" indent="0" algn="just">
              <a:lnSpc>
                <a:spcPts val="2400"/>
              </a:lnSpc>
              <a:spcAft>
                <a:spcPts val="1200"/>
              </a:spcAft>
              <a:buNone/>
            </a:pPr>
            <a:r>
              <a:rPr lang="en-US" altLang="zh-CN" sz="1600" dirty="0" smtClean="0"/>
              <a:t>7.1</a:t>
            </a:r>
            <a:r>
              <a:rPr lang="zh-CN" altLang="en-US" sz="1600" dirty="0" smtClean="0"/>
              <a:t>　凡新招聘、调入公司员工</a:t>
            </a:r>
            <a:r>
              <a:rPr lang="en-US" altLang="zh-CN" sz="1600" dirty="0" smtClean="0"/>
              <a:t>……</a:t>
            </a:r>
            <a:r>
              <a:rPr lang="zh-CN" altLang="en-US" sz="1600" b="1" dirty="0" smtClean="0">
                <a:solidFill>
                  <a:srgbClr val="C00000"/>
                </a:solidFill>
              </a:rPr>
              <a:t>都应进行三级安环教育</a:t>
            </a:r>
            <a:r>
              <a:rPr lang="zh-CN" altLang="en-US" sz="1600" dirty="0" smtClean="0"/>
              <a:t>（公司级、车间级、班组级），经考试合格后，在领用劳动防护用品后方可上岗。</a:t>
            </a:r>
          </a:p>
          <a:p>
            <a:pPr marL="0" indent="0" algn="just">
              <a:lnSpc>
                <a:spcPts val="2400"/>
              </a:lnSpc>
              <a:spcAft>
                <a:spcPts val="1200"/>
              </a:spcAft>
              <a:buNone/>
            </a:pPr>
            <a:r>
              <a:rPr lang="en-US" altLang="zh-CN" sz="1600" dirty="0" smtClean="0"/>
              <a:t>7.2</a:t>
            </a:r>
            <a:r>
              <a:rPr lang="zh-CN" altLang="en-US" sz="1600" dirty="0" smtClean="0"/>
              <a:t>　三级安环教育培训的时间要求：</a:t>
            </a:r>
            <a:r>
              <a:rPr lang="zh-CN" altLang="en-US" sz="1600" b="1" dirty="0" smtClean="0">
                <a:solidFill>
                  <a:srgbClr val="C00000"/>
                </a:solidFill>
              </a:rPr>
              <a:t>新入职员工不低于</a:t>
            </a:r>
            <a:r>
              <a:rPr lang="en-US" altLang="zh-CN" sz="1600" b="1" dirty="0" smtClean="0">
                <a:solidFill>
                  <a:srgbClr val="C00000"/>
                </a:solidFill>
              </a:rPr>
              <a:t>24</a:t>
            </a:r>
            <a:r>
              <a:rPr lang="zh-CN" altLang="en-US" sz="1600" b="1" dirty="0" smtClean="0">
                <a:solidFill>
                  <a:srgbClr val="C00000"/>
                </a:solidFill>
              </a:rPr>
              <a:t>小时</a:t>
            </a:r>
            <a:r>
              <a:rPr lang="zh-CN" altLang="en-US" sz="1600" dirty="0" smtClean="0"/>
              <a:t>，</a:t>
            </a:r>
            <a:r>
              <a:rPr lang="zh-CN" altLang="en-US" sz="1600" b="1" dirty="0" smtClean="0">
                <a:solidFill>
                  <a:srgbClr val="C00000"/>
                </a:solidFill>
              </a:rPr>
              <a:t>在职员工不低于</a:t>
            </a:r>
            <a:r>
              <a:rPr lang="en-US" altLang="zh-CN" sz="1600" b="1" dirty="0" smtClean="0">
                <a:solidFill>
                  <a:srgbClr val="C00000"/>
                </a:solidFill>
              </a:rPr>
              <a:t>8</a:t>
            </a:r>
            <a:r>
              <a:rPr lang="zh-CN" altLang="en-US" sz="1600" b="1" dirty="0" smtClean="0">
                <a:solidFill>
                  <a:srgbClr val="C00000"/>
                </a:solidFill>
              </a:rPr>
              <a:t>个小时</a:t>
            </a:r>
            <a:r>
              <a:rPr lang="zh-CN" altLang="en-US" sz="1600" dirty="0" smtClean="0"/>
              <a:t>。</a:t>
            </a:r>
          </a:p>
          <a:p>
            <a:pPr marL="0" indent="0" algn="just">
              <a:lnSpc>
                <a:spcPts val="2400"/>
              </a:lnSpc>
              <a:spcAft>
                <a:spcPts val="1200"/>
              </a:spcAft>
              <a:buNone/>
            </a:pPr>
            <a:r>
              <a:rPr lang="en-US" altLang="zh-CN" sz="1600" dirty="0" smtClean="0"/>
              <a:t>7.7</a:t>
            </a:r>
            <a:r>
              <a:rPr lang="zh-CN" altLang="en-US" sz="1600" dirty="0" smtClean="0"/>
              <a:t>　各级领导要经常对职工进行安全思想、安全制度和劳动纪律教育，组织学习有关政策、指示、通知通报和有关安全知识，经常分析本公司安全生产情况，对隐患提出整改意见及措施，教育员工吸取安全生产的经验和教训，加强防范工作。</a:t>
            </a:r>
          </a:p>
          <a:p>
            <a:pPr marL="0" indent="0" algn="just">
              <a:lnSpc>
                <a:spcPts val="2400"/>
              </a:lnSpc>
              <a:spcAft>
                <a:spcPts val="1200"/>
              </a:spcAft>
              <a:buNone/>
            </a:pPr>
            <a:r>
              <a:rPr lang="en-US" altLang="zh-CN" sz="1600" dirty="0" smtClean="0"/>
              <a:t>7.8</a:t>
            </a:r>
            <a:r>
              <a:rPr lang="zh-CN" altLang="en-US" sz="1600" dirty="0" smtClean="0"/>
              <a:t>　采用新技术、新工艺、新设备时，技术人员和有关管理人员要对员工进行操作方法和岗位的安环教育。</a:t>
            </a:r>
            <a:endParaRPr lang="en-US" altLang="zh-CN" sz="1600" dirty="0" smtClean="0"/>
          </a:p>
          <a:p>
            <a:pPr marL="0" indent="0" algn="just">
              <a:lnSpc>
                <a:spcPts val="2400"/>
              </a:lnSpc>
              <a:spcAft>
                <a:spcPts val="1200"/>
              </a:spcAft>
              <a:buNone/>
            </a:pPr>
            <a:r>
              <a:rPr lang="en-US" altLang="zh-CN" sz="1600" dirty="0" smtClean="0"/>
              <a:t>7.10</a:t>
            </a:r>
            <a:r>
              <a:rPr lang="zh-CN" altLang="en-US" sz="1600" dirty="0" smtClean="0"/>
              <a:t>　安环教育培训可根据各自特点采取多种形式进行。如开设培训班、上安全课、安全知识讲座、报告会、安全知识竞赛、图片展、多媒体、墙报等，使教育培训形象生动。</a:t>
            </a:r>
            <a:endParaRPr lang="zh-CN" altLang="en-US" sz="1600"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7</a:t>
            </a:r>
            <a:r>
              <a:rPr lang="zh-CN" altLang="en-US" dirty="0" smtClean="0"/>
              <a:t>　管理内容与要求</a:t>
            </a:r>
            <a:endParaRPr lang="zh-CN" altLang="en-US" dirty="0"/>
          </a:p>
        </p:txBody>
      </p:sp>
    </p:spTree>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7</a:t>
            </a:r>
            <a:r>
              <a:rPr lang="zh-CN" altLang="en-US" dirty="0" smtClean="0"/>
              <a:t>、</a:t>
            </a:r>
            <a:r>
              <a:rPr lang="zh-CN" altLang="en-US" dirty="0"/>
              <a:t>作业场所职业安全卫生健康管理</a:t>
            </a:r>
            <a:r>
              <a:rPr lang="zh-CN" altLang="en-US" dirty="0" smtClean="0"/>
              <a:t>办法</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38</a:t>
            </a:fld>
            <a:endParaRPr lang="zh-CN" altLang="en-US" dirty="0"/>
          </a:p>
        </p:txBody>
      </p:sp>
      <p:sp>
        <p:nvSpPr>
          <p:cNvPr id="37" name="内容占位符 17"/>
          <p:cNvSpPr>
            <a:spLocks noGrp="1"/>
          </p:cNvSpPr>
          <p:nvPr>
            <p:ph idx="1"/>
          </p:nvPr>
        </p:nvSpPr>
        <p:spPr>
          <a:xfrm>
            <a:off x="395288" y="1999950"/>
            <a:ext cx="5637207" cy="4126213"/>
          </a:xfrm>
          <a:ln>
            <a:noFill/>
          </a:ln>
        </p:spPr>
        <p:txBody>
          <a:bodyPr>
            <a:noAutofit/>
          </a:bodyPr>
          <a:lstStyle/>
          <a:p>
            <a:pPr marL="0" indent="0" algn="just">
              <a:lnSpc>
                <a:spcPts val="2400"/>
              </a:lnSpc>
              <a:spcAft>
                <a:spcPts val="1200"/>
              </a:spcAft>
              <a:buNone/>
            </a:pPr>
            <a:r>
              <a:rPr lang="en-US" altLang="zh-CN" sz="1600" dirty="0"/>
              <a:t>3.1</a:t>
            </a:r>
            <a:r>
              <a:rPr lang="zh-CN" altLang="en-US" sz="1600" dirty="0"/>
              <a:t>　安环委员会贯彻、落实国家有关职业安全卫生管理与职业病防治工作的法律法规，并将此工作列入公司管理的重要内容。</a:t>
            </a:r>
          </a:p>
          <a:p>
            <a:pPr marL="0" indent="0" algn="just">
              <a:lnSpc>
                <a:spcPts val="2400"/>
              </a:lnSpc>
              <a:spcAft>
                <a:spcPts val="1200"/>
              </a:spcAft>
              <a:buNone/>
            </a:pPr>
            <a:r>
              <a:rPr lang="en-US" altLang="zh-CN" sz="1600" dirty="0"/>
              <a:t>3.2</a:t>
            </a:r>
            <a:r>
              <a:rPr lang="zh-CN" altLang="en-US" sz="1600" dirty="0"/>
              <a:t>　公司按要求配备好相应的免遭或减轻职业危害的劳保用品，各单位主要负责人负责本单位的职业危害因素检测及职业卫生预防控制工作。</a:t>
            </a:r>
          </a:p>
          <a:p>
            <a:pPr marL="0" indent="0" algn="just">
              <a:lnSpc>
                <a:spcPts val="2400"/>
              </a:lnSpc>
              <a:spcAft>
                <a:spcPts val="1200"/>
              </a:spcAft>
              <a:buNone/>
            </a:pPr>
            <a:r>
              <a:rPr lang="en-US" altLang="zh-CN" sz="1600" dirty="0"/>
              <a:t>3.3</a:t>
            </a:r>
            <a:r>
              <a:rPr lang="zh-CN" altLang="en-US" sz="1600" dirty="0"/>
              <a:t>　人力资源部负责新入厂员工上岗前的健康检查和员工离岗前的职业健康体检工作，并每年按时体检，建立员工的体检健康档案袋且存档保存好。</a:t>
            </a:r>
          </a:p>
          <a:p>
            <a:pPr marL="0" indent="0" algn="just">
              <a:lnSpc>
                <a:spcPts val="2400"/>
              </a:lnSpc>
              <a:spcAft>
                <a:spcPts val="1200"/>
              </a:spcAft>
              <a:buNone/>
            </a:pPr>
            <a:r>
              <a:rPr lang="en-US" altLang="zh-CN" sz="1600" dirty="0"/>
              <a:t>3.4</a:t>
            </a:r>
            <a:r>
              <a:rPr lang="zh-CN" altLang="en-US" sz="1600" dirty="0"/>
              <a:t>　安全管理人员负责职业健康教育工作，普及和提高全体员工的职业健康知识，保障全员职业健康。</a:t>
            </a:r>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3</a:t>
            </a:r>
            <a:r>
              <a:rPr lang="zh-CN" altLang="en-US" dirty="0"/>
              <a:t>　</a:t>
            </a:r>
            <a:r>
              <a:rPr lang="zh-CN" altLang="en-US" dirty="0" smtClean="0"/>
              <a:t>职责</a:t>
            </a:r>
            <a:endParaRPr lang="zh-CN" altLang="en-US" dirty="0"/>
          </a:p>
        </p:txBody>
      </p:sp>
      <p:grpSp>
        <p:nvGrpSpPr>
          <p:cNvPr id="19" name="组合 18"/>
          <p:cNvGrpSpPr/>
          <p:nvPr/>
        </p:nvGrpSpPr>
        <p:grpSpPr>
          <a:xfrm>
            <a:off x="6101715" y="1968500"/>
            <a:ext cx="2716530" cy="3933190"/>
            <a:chOff x="9609" y="3100"/>
            <a:chExt cx="4278" cy="6194"/>
          </a:xfrm>
        </p:grpSpPr>
        <p:grpSp>
          <p:nvGrpSpPr>
            <p:cNvPr id="6" name="组合 5"/>
            <p:cNvGrpSpPr/>
            <p:nvPr/>
          </p:nvGrpSpPr>
          <p:grpSpPr>
            <a:xfrm>
              <a:off x="9609" y="3100"/>
              <a:ext cx="4278" cy="6194"/>
              <a:chOff x="6163516" y="1379647"/>
              <a:chExt cx="2716219" cy="3933486"/>
            </a:xfrm>
          </p:grpSpPr>
          <p:pic>
            <p:nvPicPr>
              <p:cNvPr id="7" name="Picture 7"/>
              <p:cNvPicPr>
                <a:picLocks noChangeAspect="1"/>
              </p:cNvPicPr>
              <p:nvPr/>
            </p:nvPicPr>
            <p:blipFill>
              <a:blip r:embed="rId3" cstate="print"/>
              <a:stretch>
                <a:fillRect/>
              </a:stretch>
            </p:blipFill>
            <p:spPr>
              <a:xfrm>
                <a:off x="6262099" y="1469116"/>
                <a:ext cx="2548492" cy="3806818"/>
              </a:xfrm>
              <a:prstGeom prst="rect">
                <a:avLst/>
              </a:prstGeom>
              <a:noFill/>
              <a:ln w="9525">
                <a:noFill/>
              </a:ln>
            </p:spPr>
          </p:pic>
          <p:grpSp>
            <p:nvGrpSpPr>
              <p:cNvPr id="8" name="Group 110"/>
              <p:cNvGrpSpPr/>
              <p:nvPr/>
            </p:nvGrpSpPr>
            <p:grpSpPr bwMode="auto">
              <a:xfrm>
                <a:off x="6163516" y="1379647"/>
                <a:ext cx="2716219" cy="3933486"/>
                <a:chOff x="587" y="186"/>
                <a:chExt cx="2401" cy="3477"/>
              </a:xfrm>
            </p:grpSpPr>
            <p:sp>
              <p:nvSpPr>
                <p:cNvPr id="9"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0"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1"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12"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grpSp>
        <p:pic>
          <p:nvPicPr>
            <p:cNvPr id="18" name="图片 17"/>
            <p:cNvPicPr>
              <a:picLocks noChangeAspect="1"/>
            </p:cNvPicPr>
            <p:nvPr/>
          </p:nvPicPr>
          <p:blipFill>
            <a:blip r:embed="rId4"/>
            <a:stretch>
              <a:fillRect/>
            </a:stretch>
          </p:blipFill>
          <p:spPr>
            <a:xfrm>
              <a:off x="9759" y="3218"/>
              <a:ext cx="4020" cy="5978"/>
            </a:xfrm>
            <a:prstGeom prst="rect">
              <a:avLst/>
            </a:prstGeom>
          </p:spPr>
        </p:pic>
      </p:grpSp>
    </p:spTree>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7</a:t>
            </a:r>
            <a:r>
              <a:rPr lang="zh-CN" altLang="en-US" dirty="0" smtClean="0"/>
              <a:t>、</a:t>
            </a:r>
            <a:r>
              <a:rPr lang="zh-CN" altLang="en-US" dirty="0"/>
              <a:t>作业场所职业安全卫生健康管理</a:t>
            </a:r>
            <a:r>
              <a:rPr lang="zh-CN" altLang="en-US" dirty="0" smtClean="0"/>
              <a:t>办法</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39</a:t>
            </a:fld>
            <a:endParaRPr lang="zh-CN" altLang="en-US" dirty="0"/>
          </a:p>
        </p:txBody>
      </p:sp>
      <p:sp>
        <p:nvSpPr>
          <p:cNvPr id="37" name="内容占位符 17"/>
          <p:cNvSpPr>
            <a:spLocks noGrp="1"/>
          </p:cNvSpPr>
          <p:nvPr>
            <p:ph idx="1"/>
          </p:nvPr>
        </p:nvSpPr>
        <p:spPr>
          <a:xfrm>
            <a:off x="395288" y="1999950"/>
            <a:ext cx="8353425" cy="4126213"/>
          </a:xfrm>
          <a:ln>
            <a:noFill/>
          </a:ln>
        </p:spPr>
        <p:txBody>
          <a:bodyPr>
            <a:noAutofit/>
          </a:bodyPr>
          <a:lstStyle/>
          <a:p>
            <a:pPr marL="0" indent="0" algn="just">
              <a:lnSpc>
                <a:spcPts val="2400"/>
              </a:lnSpc>
              <a:spcAft>
                <a:spcPts val="1200"/>
              </a:spcAft>
              <a:buNone/>
            </a:pPr>
            <a:r>
              <a:rPr lang="en-US" altLang="zh-CN" sz="1600" dirty="0"/>
              <a:t>4.1</a:t>
            </a:r>
            <a:r>
              <a:rPr lang="zh-CN" altLang="en-US" sz="1600" dirty="0"/>
              <a:t>　在组织施工设计或编制专项施工方案时，应有对有毒、有害、高温或粉尘环境等危险有害因素</a:t>
            </a:r>
            <a:r>
              <a:rPr lang="zh-CN" altLang="en-US" sz="1600" b="1" dirty="0">
                <a:solidFill>
                  <a:srgbClr val="C00000"/>
                </a:solidFill>
              </a:rPr>
              <a:t>采取职业卫生安全的检测措施</a:t>
            </a:r>
            <a:r>
              <a:rPr lang="zh-CN" altLang="en-US" sz="1600" dirty="0"/>
              <a:t>，确保职工的安全卫生和健康。</a:t>
            </a:r>
          </a:p>
          <a:p>
            <a:pPr marL="0" indent="0" algn="just">
              <a:lnSpc>
                <a:spcPts val="2400"/>
              </a:lnSpc>
              <a:spcAft>
                <a:spcPts val="1200"/>
              </a:spcAft>
              <a:buNone/>
            </a:pPr>
            <a:r>
              <a:rPr lang="en-US" altLang="zh-CN" sz="1600" dirty="0"/>
              <a:t>4.2</a:t>
            </a:r>
            <a:r>
              <a:rPr lang="zh-CN" altLang="en-US" sz="1600" dirty="0"/>
              <a:t>　特殊季节</a:t>
            </a:r>
            <a:r>
              <a:rPr lang="zh-CN" altLang="en-US" sz="1600" b="1" dirty="0">
                <a:solidFill>
                  <a:srgbClr val="C00000"/>
                </a:solidFill>
              </a:rPr>
              <a:t>做好防寒、防冻、防暑降温</a:t>
            </a:r>
            <a:r>
              <a:rPr lang="zh-CN" altLang="en-US" sz="1600" dirty="0"/>
              <a:t>和有害气体中毒检测等工作。</a:t>
            </a:r>
          </a:p>
          <a:p>
            <a:pPr marL="0" indent="0" algn="just">
              <a:lnSpc>
                <a:spcPts val="2400"/>
              </a:lnSpc>
              <a:spcAft>
                <a:spcPts val="1200"/>
              </a:spcAft>
              <a:buNone/>
            </a:pPr>
            <a:r>
              <a:rPr lang="en-US" altLang="zh-CN" sz="1600" dirty="0" smtClean="0"/>
              <a:t>4.4</a:t>
            </a:r>
            <a:r>
              <a:rPr lang="zh-CN" altLang="en-US" sz="1600" dirty="0"/>
              <a:t>　焊接作业场所应通风良好，可视情况在焊接作业点装设局部排烟装置，采取局部通风或全面通风换气措施。</a:t>
            </a:r>
          </a:p>
          <a:p>
            <a:pPr marL="0" indent="0" algn="just">
              <a:lnSpc>
                <a:spcPts val="2400"/>
              </a:lnSpc>
              <a:spcAft>
                <a:spcPts val="1200"/>
              </a:spcAft>
              <a:buNone/>
            </a:pPr>
            <a:r>
              <a:rPr lang="en-US" altLang="zh-CN" sz="1600" dirty="0" smtClean="0"/>
              <a:t>4.6</a:t>
            </a:r>
            <a:r>
              <a:rPr lang="zh-CN" altLang="en-US" sz="1600" dirty="0"/>
              <a:t>　保持车间各场所通道畅通，抽风除尘设备良好，定期检查，经常打扫，工作前应打开抽风机。</a:t>
            </a:r>
          </a:p>
          <a:p>
            <a:pPr marL="0" indent="0" algn="just">
              <a:lnSpc>
                <a:spcPts val="2400"/>
              </a:lnSpc>
              <a:spcAft>
                <a:spcPts val="1200"/>
              </a:spcAft>
              <a:buNone/>
            </a:pPr>
            <a:r>
              <a:rPr lang="en-US" altLang="zh-CN" sz="1600" dirty="0"/>
              <a:t>4.7</a:t>
            </a:r>
            <a:r>
              <a:rPr lang="zh-CN" altLang="en-US" sz="1600" dirty="0"/>
              <a:t>　作业场所</a:t>
            </a:r>
            <a:r>
              <a:rPr lang="zh-CN" altLang="en-US" sz="1600" b="1" dirty="0">
                <a:solidFill>
                  <a:srgbClr val="C00000"/>
                </a:solidFill>
              </a:rPr>
              <a:t>噪音应严格控制在</a:t>
            </a:r>
            <a:r>
              <a:rPr lang="en-US" altLang="zh-CN" sz="1600" b="1" dirty="0">
                <a:solidFill>
                  <a:srgbClr val="C00000"/>
                </a:solidFill>
              </a:rPr>
              <a:t>85</a:t>
            </a:r>
            <a:r>
              <a:rPr lang="zh-CN" altLang="en-US" sz="1600" b="1" dirty="0">
                <a:solidFill>
                  <a:srgbClr val="C00000"/>
                </a:solidFill>
              </a:rPr>
              <a:t>分贝内</a:t>
            </a:r>
            <a:r>
              <a:rPr lang="zh-CN" altLang="en-US" sz="1600" dirty="0"/>
              <a:t>。</a:t>
            </a:r>
          </a:p>
          <a:p>
            <a:pPr marL="0" indent="0" algn="just">
              <a:lnSpc>
                <a:spcPts val="2400"/>
              </a:lnSpc>
              <a:spcAft>
                <a:spcPts val="1200"/>
              </a:spcAft>
              <a:buNone/>
            </a:pPr>
            <a:r>
              <a:rPr lang="en-US" altLang="zh-CN" sz="1600" dirty="0"/>
              <a:t>4.8</a:t>
            </a:r>
            <a:r>
              <a:rPr lang="zh-CN" altLang="en-US" sz="1600" dirty="0"/>
              <a:t>　应改进工艺和选用低噪音设备，控制噪音源；采取消音措施，装设消音器，减弱</a:t>
            </a:r>
            <a:r>
              <a:rPr lang="zh-CN" altLang="en-US" sz="1600" dirty="0" smtClean="0"/>
              <a:t>噪音。</a:t>
            </a:r>
            <a:endParaRPr lang="zh-CN" altLang="en-US" sz="1600"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4</a:t>
            </a:r>
            <a:r>
              <a:rPr lang="zh-CN" altLang="en-US" dirty="0"/>
              <a:t>　对作业场所及施工</a:t>
            </a:r>
            <a:r>
              <a:rPr lang="zh-CN" altLang="en-US" dirty="0" smtClean="0"/>
              <a:t>要求</a:t>
            </a:r>
            <a:endParaRPr lang="zh-CN" altLang="en-US" dirty="0"/>
          </a:p>
        </p:txBody>
      </p:sp>
    </p:spTree>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en-US" dirty="0"/>
              <a:t>、安环组织构架与安环责任制</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a:t>
            </a:fld>
            <a:endParaRPr lang="zh-CN" altLang="en-US" dirty="0"/>
          </a:p>
        </p:txBody>
      </p:sp>
      <p:sp>
        <p:nvSpPr>
          <p:cNvPr id="7" name="文本框 6"/>
          <p:cNvSpPr txBox="1"/>
          <p:nvPr/>
        </p:nvSpPr>
        <p:spPr>
          <a:xfrm>
            <a:off x="539166" y="1298951"/>
            <a:ext cx="2577268" cy="461665"/>
          </a:xfrm>
          <a:prstGeom prst="rect">
            <a:avLst/>
          </a:prstGeom>
          <a:solidFill>
            <a:srgbClr val="183884"/>
          </a:solidFill>
        </p:spPr>
        <p:txBody>
          <a:bodyPr wrap="square" rtlCol="0">
            <a:spAutoFit/>
          </a:bodyPr>
          <a:lstStyle/>
          <a:p>
            <a:pPr algn="ctr"/>
            <a:r>
              <a:rPr lang="zh-CN" altLang="en-US" sz="2400" dirty="0" smtClean="0">
                <a:solidFill>
                  <a:schemeClr val="bg1"/>
                </a:solidFill>
              </a:rPr>
              <a:t>两份责任状</a:t>
            </a:r>
            <a:endParaRPr lang="zh-CN" altLang="en-US" sz="2400" dirty="0">
              <a:solidFill>
                <a:schemeClr val="bg1"/>
              </a:solidFill>
            </a:endParaRPr>
          </a:p>
        </p:txBody>
      </p:sp>
      <p:sp>
        <p:nvSpPr>
          <p:cNvPr id="9" name="矩形 8"/>
          <p:cNvSpPr/>
          <p:nvPr/>
        </p:nvSpPr>
        <p:spPr>
          <a:xfrm>
            <a:off x="528149" y="5395187"/>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9"/>
          <p:cNvSpPr/>
          <p:nvPr/>
        </p:nvSpPr>
        <p:spPr>
          <a:xfrm>
            <a:off x="3279562" y="5395187"/>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文本占位符 7"/>
          <p:cNvSpPr txBox="1"/>
          <p:nvPr/>
        </p:nvSpPr>
        <p:spPr>
          <a:xfrm>
            <a:off x="539166" y="5599806"/>
            <a:ext cx="2865046" cy="3493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1600" dirty="0"/>
              <a:t>安环管理责任状（管理人员）</a:t>
            </a:r>
          </a:p>
        </p:txBody>
      </p:sp>
      <p:sp>
        <p:nvSpPr>
          <p:cNvPr id="16" name="文本占位符 7"/>
          <p:cNvSpPr txBox="1"/>
          <p:nvPr/>
        </p:nvSpPr>
        <p:spPr>
          <a:xfrm>
            <a:off x="4780561" y="5569585"/>
            <a:ext cx="2478794" cy="4103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1600" dirty="0"/>
              <a:t>安环管理责任状（员工）</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562" y="1892854"/>
            <a:ext cx="2441356" cy="3452437"/>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958" y="1892854"/>
            <a:ext cx="2441354" cy="3452437"/>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166" y="1892854"/>
            <a:ext cx="2441356" cy="3452437"/>
          </a:xfrm>
          <a:prstGeom prst="rect">
            <a:avLst/>
          </a:prstGeom>
          <a:ln>
            <a:noFill/>
          </a:ln>
          <a:effectLst>
            <a:outerShdw blurRad="292100" dist="139700" dir="2700000" algn="tl" rotWithShape="0">
              <a:srgbClr val="333333">
                <a:alpha val="65000"/>
              </a:srgbClr>
            </a:outerShdw>
          </a:effectLst>
        </p:spPr>
      </p:pic>
      <p:sp>
        <p:nvSpPr>
          <p:cNvPr id="18" name="矩形 17"/>
          <p:cNvSpPr/>
          <p:nvPr/>
        </p:nvSpPr>
        <p:spPr>
          <a:xfrm>
            <a:off x="6019958" y="5395187"/>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4" name="直接连接符 13"/>
          <p:cNvCxnSpPr/>
          <p:nvPr/>
        </p:nvCxnSpPr>
        <p:spPr>
          <a:xfrm>
            <a:off x="522381" y="5384232"/>
            <a:ext cx="2448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279562" y="5384459"/>
            <a:ext cx="2448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013312" y="5395187"/>
            <a:ext cx="2448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7</a:t>
            </a:r>
            <a:r>
              <a:rPr lang="zh-CN" altLang="en-US" dirty="0" smtClean="0"/>
              <a:t>、</a:t>
            </a:r>
            <a:r>
              <a:rPr lang="zh-CN" altLang="en-US" dirty="0"/>
              <a:t>作业场所职业安全卫生健康管理</a:t>
            </a:r>
            <a:r>
              <a:rPr lang="zh-CN" altLang="en-US" dirty="0" smtClean="0"/>
              <a:t>办法</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40</a:t>
            </a:fld>
            <a:endParaRPr lang="zh-CN" altLang="en-US" dirty="0"/>
          </a:p>
        </p:txBody>
      </p:sp>
      <p:sp>
        <p:nvSpPr>
          <p:cNvPr id="37" name="内容占位符 17"/>
          <p:cNvSpPr>
            <a:spLocks noGrp="1"/>
          </p:cNvSpPr>
          <p:nvPr>
            <p:ph idx="1"/>
          </p:nvPr>
        </p:nvSpPr>
        <p:spPr>
          <a:xfrm>
            <a:off x="395288" y="1999950"/>
            <a:ext cx="8353425" cy="4126213"/>
          </a:xfrm>
          <a:ln>
            <a:noFill/>
          </a:ln>
        </p:spPr>
        <p:txBody>
          <a:bodyPr>
            <a:noAutofit/>
          </a:bodyPr>
          <a:lstStyle/>
          <a:p>
            <a:pPr marL="0" indent="0" algn="just">
              <a:lnSpc>
                <a:spcPts val="2400"/>
              </a:lnSpc>
              <a:spcAft>
                <a:spcPts val="1200"/>
              </a:spcAft>
              <a:buNone/>
            </a:pPr>
            <a:r>
              <a:rPr lang="en-US" altLang="zh-CN" sz="1600" dirty="0" smtClean="0"/>
              <a:t>4.11</a:t>
            </a:r>
            <a:r>
              <a:rPr lang="zh-CN" altLang="en-US" sz="1600" dirty="0"/>
              <a:t>　应在可能产生严重职业病作业岗位的醒目位置</a:t>
            </a:r>
            <a:r>
              <a:rPr lang="zh-CN" altLang="en-US" sz="1600" b="1" dirty="0">
                <a:solidFill>
                  <a:srgbClr val="C00000"/>
                </a:solidFill>
              </a:rPr>
              <a:t>设置警示标识和警示说明</a:t>
            </a:r>
            <a:r>
              <a:rPr lang="zh-CN" altLang="en-US" sz="1600" dirty="0"/>
              <a:t>，警示说明应当阐明产生职业病危害的种类、后果、预防及应急救治措施。安环员及各级领导有权随时进行检查。如发现有违反有关制度的行为时，有权制止，并应按规定处罚</a:t>
            </a:r>
            <a:r>
              <a:rPr lang="zh-CN" altLang="en-US" sz="1600" dirty="0" smtClean="0"/>
              <a:t>。</a:t>
            </a:r>
            <a:endParaRPr lang="en-US" altLang="zh-CN" sz="1600" dirty="0" smtClean="0"/>
          </a:p>
          <a:p>
            <a:pPr marL="0" indent="0" algn="just">
              <a:lnSpc>
                <a:spcPts val="2400"/>
              </a:lnSpc>
              <a:spcAft>
                <a:spcPts val="1200"/>
              </a:spcAft>
              <a:buNone/>
            </a:pPr>
            <a:endParaRPr lang="en-US" altLang="zh-CN" sz="1600" dirty="0"/>
          </a:p>
          <a:p>
            <a:pPr marL="0" indent="0" algn="just">
              <a:lnSpc>
                <a:spcPts val="2400"/>
              </a:lnSpc>
              <a:spcAft>
                <a:spcPts val="1200"/>
              </a:spcAft>
              <a:buNone/>
            </a:pPr>
            <a:r>
              <a:rPr lang="en-US" altLang="zh-CN" sz="1600" dirty="0"/>
              <a:t>5.1</a:t>
            </a:r>
            <a:r>
              <a:rPr lang="zh-CN" altLang="en-US" sz="1600" dirty="0"/>
              <a:t>　新进员工入职前</a:t>
            </a:r>
            <a:r>
              <a:rPr lang="zh-CN" altLang="en-US" sz="1600" b="1" dirty="0">
                <a:solidFill>
                  <a:srgbClr val="C00000"/>
                </a:solidFill>
              </a:rPr>
              <a:t>应进行岗前体检</a:t>
            </a:r>
            <a:r>
              <a:rPr lang="zh-CN" altLang="en-US" sz="1600" dirty="0"/>
              <a:t>。在职从事有职业病危害工作的员工</a:t>
            </a:r>
            <a:r>
              <a:rPr lang="zh-CN" altLang="en-US" sz="1600" b="1" dirty="0">
                <a:solidFill>
                  <a:srgbClr val="C00000"/>
                </a:solidFill>
              </a:rPr>
              <a:t>每年定期进行相应项目体检</a:t>
            </a:r>
            <a:r>
              <a:rPr lang="zh-CN" altLang="en-US" sz="1600" dirty="0"/>
              <a:t>，查出问题应及时安排治疗。</a:t>
            </a:r>
          </a:p>
          <a:p>
            <a:pPr marL="0" indent="0" algn="just">
              <a:lnSpc>
                <a:spcPts val="2400"/>
              </a:lnSpc>
              <a:spcAft>
                <a:spcPts val="1200"/>
              </a:spcAft>
              <a:buNone/>
            </a:pPr>
            <a:r>
              <a:rPr lang="en-US" altLang="zh-CN" sz="1600" dirty="0"/>
              <a:t>5.2</a:t>
            </a:r>
            <a:r>
              <a:rPr lang="zh-CN" altLang="en-US" sz="1600" dirty="0"/>
              <a:t>　工作中</a:t>
            </a:r>
            <a:r>
              <a:rPr lang="zh-CN" altLang="en-US" sz="1600" b="1" dirty="0">
                <a:solidFill>
                  <a:srgbClr val="C00000"/>
                </a:solidFill>
              </a:rPr>
              <a:t>做好自身安全保护及防尘保护措施</a:t>
            </a:r>
            <a:r>
              <a:rPr lang="zh-CN" altLang="en-US" sz="1600" dirty="0"/>
              <a:t>，操作时应充分、正确使用劳保用品，如：戴安全帽、口罩、手套，塞耳塞，穿劳保鞋，系安全带等。</a:t>
            </a:r>
          </a:p>
          <a:p>
            <a:pPr marL="0" indent="0" algn="just">
              <a:lnSpc>
                <a:spcPts val="2400"/>
              </a:lnSpc>
              <a:spcAft>
                <a:spcPts val="1200"/>
              </a:spcAft>
              <a:buNone/>
            </a:pPr>
            <a:r>
              <a:rPr lang="en-US" altLang="zh-CN" sz="1600" dirty="0"/>
              <a:t>5.3</a:t>
            </a:r>
            <a:r>
              <a:rPr lang="zh-CN" altLang="en-US" sz="1600" dirty="0"/>
              <a:t>　在有粉尘、噪声、高温等环境存在的作业员工，应坚持</a:t>
            </a:r>
            <a:r>
              <a:rPr lang="zh-CN" altLang="en-US" sz="1600" b="1" dirty="0">
                <a:solidFill>
                  <a:srgbClr val="C00000"/>
                </a:solidFill>
              </a:rPr>
              <a:t>每天检查安全防护用品</a:t>
            </a:r>
            <a:r>
              <a:rPr lang="zh-CN" altLang="en-US" sz="1600" dirty="0"/>
              <a:t>是否安全可靠、预防措施和卫生健康保护措施是否落实</a:t>
            </a:r>
            <a:r>
              <a:rPr lang="zh-CN" altLang="en-US" sz="1600" dirty="0" smtClean="0"/>
              <a:t>。</a:t>
            </a:r>
            <a:endParaRPr lang="zh-CN" altLang="en-US" sz="1600"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4</a:t>
            </a:r>
            <a:r>
              <a:rPr lang="zh-CN" altLang="en-US" dirty="0"/>
              <a:t>　对作业场所及施工</a:t>
            </a:r>
            <a:r>
              <a:rPr lang="zh-CN" altLang="en-US" dirty="0" smtClean="0"/>
              <a:t>要求</a:t>
            </a:r>
            <a:endParaRPr lang="en-US" altLang="zh-CN" dirty="0" smtClean="0"/>
          </a:p>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r>
              <a:rPr lang="en-US" altLang="zh-CN" dirty="0" smtClean="0"/>
              <a:t>5</a:t>
            </a:r>
            <a:r>
              <a:rPr lang="zh-CN" altLang="en-US" dirty="0"/>
              <a:t>　</a:t>
            </a:r>
            <a:r>
              <a:rPr lang="zh-CN" altLang="en-US" dirty="0" smtClean="0"/>
              <a:t>作业人员的管理</a:t>
            </a:r>
            <a:endParaRPr lang="zh-CN" altLang="en-US" dirty="0"/>
          </a:p>
        </p:txBody>
      </p:sp>
    </p:spTree>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8</a:t>
            </a:r>
            <a:r>
              <a:rPr lang="zh-CN" altLang="en-US" dirty="0" smtClean="0"/>
              <a:t>、</a:t>
            </a:r>
            <a:r>
              <a:rPr lang="zh-CN" altLang="en-US" dirty="0"/>
              <a:t>特种设备及特种作业人员安全管理办法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41</a:t>
            </a:fld>
            <a:endParaRPr lang="zh-CN" altLang="en-US" dirty="0"/>
          </a:p>
        </p:txBody>
      </p:sp>
      <p:grpSp>
        <p:nvGrpSpPr>
          <p:cNvPr id="7" name="组合 6"/>
          <p:cNvGrpSpPr/>
          <p:nvPr/>
        </p:nvGrpSpPr>
        <p:grpSpPr>
          <a:xfrm>
            <a:off x="522000" y="1372266"/>
            <a:ext cx="8100000" cy="1080000"/>
            <a:chOff x="542106" y="1588838"/>
            <a:chExt cx="8100000" cy="1080000"/>
          </a:xfrm>
        </p:grpSpPr>
        <p:sp>
          <p:nvSpPr>
            <p:cNvPr id="14" name="矩形 13"/>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15" name="Text Box 44"/>
            <p:cNvSpPr txBox="1">
              <a:spLocks noChangeArrowheads="1"/>
            </p:cNvSpPr>
            <p:nvPr/>
          </p:nvSpPr>
          <p:spPr bwMode="auto">
            <a:xfrm>
              <a:off x="1897194" y="1706632"/>
              <a:ext cx="6744912" cy="83099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3.1</a:t>
              </a:r>
              <a:r>
                <a:rPr lang="zh-CN" altLang="en-US" sz="1600" b="1" dirty="0">
                  <a:solidFill>
                    <a:srgbClr val="C00000"/>
                  </a:solidFill>
                </a:rPr>
                <a:t>　</a:t>
              </a:r>
              <a:r>
                <a:rPr lang="zh-CN" altLang="en-US" sz="1600" b="1" dirty="0" smtClean="0">
                  <a:solidFill>
                    <a:srgbClr val="C00000"/>
                  </a:solidFill>
                </a:rPr>
                <a:t>特种设备</a:t>
              </a:r>
              <a:endParaRPr lang="zh-CN" altLang="en-US" sz="1600" b="1" dirty="0">
                <a:solidFill>
                  <a:srgbClr val="C00000"/>
                </a:solidFill>
              </a:endParaRPr>
            </a:p>
            <a:p>
              <a:pPr indent="0"/>
              <a:r>
                <a:rPr lang="zh-CN" altLang="en-US" sz="1600" dirty="0" smtClean="0"/>
                <a:t>指</a:t>
              </a:r>
              <a:r>
                <a:rPr lang="zh-CN" altLang="en-US" sz="1600" dirty="0"/>
                <a:t>涉及生命安全、危险性较大的锅炉、压力容器（含气</a:t>
              </a:r>
              <a:r>
                <a:rPr lang="zh-CN" altLang="en-US" sz="1600" dirty="0" smtClean="0"/>
                <a:t>瓶）</a:t>
              </a:r>
              <a:r>
                <a:rPr lang="zh-CN" altLang="en-US" sz="1600" dirty="0"/>
                <a:t>、压力管道、电梯、起重机械、客运索道、大型游乐设施和场（厂）内专用机动车辆</a:t>
              </a:r>
            </a:p>
          </p:txBody>
        </p:sp>
        <p:pic>
          <p:nvPicPr>
            <p:cNvPr id="16" name="图片 15"/>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grpSp>
        <p:nvGrpSpPr>
          <p:cNvPr id="6" name="组合 5"/>
          <p:cNvGrpSpPr/>
          <p:nvPr/>
        </p:nvGrpSpPr>
        <p:grpSpPr>
          <a:xfrm>
            <a:off x="5625105" y="1232208"/>
            <a:ext cx="3134974" cy="3960440"/>
            <a:chOff x="5694380" y="1448780"/>
            <a:chExt cx="3134974" cy="3960440"/>
          </a:xfrm>
        </p:grpSpPr>
        <p:cxnSp>
          <p:nvCxnSpPr>
            <p:cNvPr id="17" name="直接连接符 16"/>
            <p:cNvCxnSpPr/>
            <p:nvPr/>
          </p:nvCxnSpPr>
          <p:spPr>
            <a:xfrm>
              <a:off x="5694380" y="1448780"/>
              <a:ext cx="3134971" cy="0"/>
            </a:xfrm>
            <a:prstGeom prst="line">
              <a:avLst/>
            </a:prstGeom>
            <a:solidFill>
              <a:srgbClr val="7F7F7F">
                <a:alpha val="69804"/>
              </a:srgbClr>
            </a:solidFill>
            <a:ln w="19050">
              <a:solidFill>
                <a:srgbClr val="183884"/>
              </a:solidFill>
            </a:ln>
          </p:spPr>
        </p:cxnSp>
        <p:cxnSp>
          <p:nvCxnSpPr>
            <p:cNvPr id="19" name="直接连接符 18"/>
            <p:cNvCxnSpPr/>
            <p:nvPr/>
          </p:nvCxnSpPr>
          <p:spPr>
            <a:xfrm flipH="1">
              <a:off x="8829351" y="1448780"/>
              <a:ext cx="3" cy="3960440"/>
            </a:xfrm>
            <a:prstGeom prst="line">
              <a:avLst/>
            </a:prstGeom>
            <a:solidFill>
              <a:srgbClr val="7F7F7F">
                <a:alpha val="69804"/>
              </a:srgbClr>
            </a:solidFill>
            <a:ln w="19050">
              <a:solidFill>
                <a:srgbClr val="183884"/>
              </a:solidFill>
            </a:ln>
          </p:spPr>
        </p:cxnSp>
      </p:grpSp>
      <p:grpSp>
        <p:nvGrpSpPr>
          <p:cNvPr id="30" name="组合 29"/>
          <p:cNvGrpSpPr/>
          <p:nvPr/>
        </p:nvGrpSpPr>
        <p:grpSpPr>
          <a:xfrm>
            <a:off x="522000" y="3776230"/>
            <a:ext cx="8100000" cy="1080000"/>
            <a:chOff x="542106" y="1588838"/>
            <a:chExt cx="8100000" cy="1080000"/>
          </a:xfrm>
        </p:grpSpPr>
        <p:sp>
          <p:nvSpPr>
            <p:cNvPr id="31" name="矩形 30"/>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32" name="Text Box 44"/>
            <p:cNvSpPr txBox="1">
              <a:spLocks noChangeArrowheads="1"/>
            </p:cNvSpPr>
            <p:nvPr/>
          </p:nvSpPr>
          <p:spPr bwMode="auto">
            <a:xfrm>
              <a:off x="1897194" y="1706632"/>
              <a:ext cx="6623351" cy="58477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3.3</a:t>
              </a:r>
              <a:r>
                <a:rPr lang="zh-CN" altLang="en-US" sz="1600" b="1" dirty="0">
                  <a:solidFill>
                    <a:srgbClr val="C00000"/>
                  </a:solidFill>
                </a:rPr>
                <a:t>　</a:t>
              </a:r>
              <a:r>
                <a:rPr lang="zh-CN" altLang="en-US" sz="1600" b="1" dirty="0" smtClean="0">
                  <a:solidFill>
                    <a:srgbClr val="C00000"/>
                  </a:solidFill>
                </a:rPr>
                <a:t>特种作业人员</a:t>
              </a:r>
              <a:endParaRPr lang="zh-CN" altLang="en-US" sz="1600" b="1" dirty="0">
                <a:solidFill>
                  <a:srgbClr val="C00000"/>
                </a:solidFill>
              </a:endParaRPr>
            </a:p>
            <a:p>
              <a:pPr indent="0"/>
              <a:r>
                <a:rPr lang="zh-CN" altLang="en-US" sz="1600" dirty="0"/>
                <a:t>直接从事特种作业的人员</a:t>
              </a:r>
            </a:p>
          </p:txBody>
        </p:sp>
        <p:pic>
          <p:nvPicPr>
            <p:cNvPr id="33" name="图片 32"/>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grpSp>
        <p:nvGrpSpPr>
          <p:cNvPr id="20" name="组合 19"/>
          <p:cNvGrpSpPr/>
          <p:nvPr/>
        </p:nvGrpSpPr>
        <p:grpSpPr>
          <a:xfrm>
            <a:off x="522000" y="2574248"/>
            <a:ext cx="8100000" cy="1080000"/>
            <a:chOff x="542106" y="1588838"/>
            <a:chExt cx="8100000" cy="1080000"/>
          </a:xfrm>
        </p:grpSpPr>
        <p:sp>
          <p:nvSpPr>
            <p:cNvPr id="21" name="矩形 20"/>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22" name="Text Box 44"/>
            <p:cNvSpPr txBox="1">
              <a:spLocks noChangeArrowheads="1"/>
            </p:cNvSpPr>
            <p:nvPr/>
          </p:nvSpPr>
          <p:spPr bwMode="auto">
            <a:xfrm>
              <a:off x="1897194" y="1706632"/>
              <a:ext cx="6623351" cy="83099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3.2</a:t>
              </a:r>
              <a:r>
                <a:rPr lang="zh-CN" altLang="en-US" sz="1600" b="1" dirty="0">
                  <a:solidFill>
                    <a:srgbClr val="C00000"/>
                  </a:solidFill>
                </a:rPr>
                <a:t>　</a:t>
              </a:r>
              <a:r>
                <a:rPr lang="zh-CN" altLang="en-US" sz="1600" b="1" dirty="0" smtClean="0">
                  <a:solidFill>
                    <a:srgbClr val="C00000"/>
                  </a:solidFill>
                </a:rPr>
                <a:t>特种作业</a:t>
              </a:r>
              <a:endParaRPr lang="en-US" altLang="zh-CN" sz="1600" b="1" dirty="0">
                <a:solidFill>
                  <a:srgbClr val="C00000"/>
                </a:solidFill>
              </a:endParaRPr>
            </a:p>
            <a:p>
              <a:pPr indent="0"/>
              <a:r>
                <a:rPr lang="zh-CN" altLang="en-US" sz="1600" dirty="0" smtClean="0"/>
                <a:t>指</a:t>
              </a:r>
              <a:r>
                <a:rPr lang="zh-CN" altLang="en-US" sz="1600" dirty="0"/>
                <a:t>容易发生人员伤亡事故，对操作者本人，尤其对他人和周围设施的安全有重大危害的作业</a:t>
              </a:r>
            </a:p>
          </p:txBody>
        </p:sp>
        <p:pic>
          <p:nvPicPr>
            <p:cNvPr id="23" name="图片 22"/>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spTree>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a:t>
            </a:r>
            <a:r>
              <a:rPr lang="zh-CN" altLang="en-US" dirty="0"/>
              <a:t>、特种设备及特种作业人员安全管理办法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42</a:t>
            </a:fld>
            <a:endParaRPr lang="zh-CN" altLang="en-US" dirty="0"/>
          </a:p>
        </p:txBody>
      </p:sp>
      <p:grpSp>
        <p:nvGrpSpPr>
          <p:cNvPr id="22" name="组合 21"/>
          <p:cNvGrpSpPr/>
          <p:nvPr/>
        </p:nvGrpSpPr>
        <p:grpSpPr>
          <a:xfrm>
            <a:off x="1009859" y="2164372"/>
            <a:ext cx="7196193" cy="2564759"/>
            <a:chOff x="1009859" y="2164372"/>
            <a:chExt cx="7196193" cy="2564759"/>
          </a:xfrm>
        </p:grpSpPr>
        <p:sp>
          <p:nvSpPr>
            <p:cNvPr id="8" name="任意多边形 7"/>
            <p:cNvSpPr/>
            <p:nvPr/>
          </p:nvSpPr>
          <p:spPr>
            <a:xfrm>
              <a:off x="1009859" y="3685131"/>
              <a:ext cx="1044000" cy="1044000"/>
            </a:xfrm>
            <a:custGeom>
              <a:avLst/>
              <a:gdLst>
                <a:gd name="connsiteX0" fmla="*/ 0 w 800191"/>
                <a:gd name="connsiteY0" fmla="*/ 400096 h 800191"/>
                <a:gd name="connsiteX1" fmla="*/ 400096 w 800191"/>
                <a:gd name="connsiteY1" fmla="*/ 0 h 800191"/>
                <a:gd name="connsiteX2" fmla="*/ 800192 w 800191"/>
                <a:gd name="connsiteY2" fmla="*/ 400096 h 800191"/>
                <a:gd name="connsiteX3" fmla="*/ 400096 w 800191"/>
                <a:gd name="connsiteY3" fmla="*/ 800192 h 800191"/>
                <a:gd name="connsiteX4" fmla="*/ 0 w 800191"/>
                <a:gd name="connsiteY4" fmla="*/ 400096 h 80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91" h="800191">
                  <a:moveTo>
                    <a:pt x="0" y="400096"/>
                  </a:moveTo>
                  <a:cubicBezTo>
                    <a:pt x="0" y="179129"/>
                    <a:pt x="179129" y="0"/>
                    <a:pt x="400096" y="0"/>
                  </a:cubicBezTo>
                  <a:cubicBezTo>
                    <a:pt x="621063" y="0"/>
                    <a:pt x="800192" y="179129"/>
                    <a:pt x="800192" y="400096"/>
                  </a:cubicBezTo>
                  <a:cubicBezTo>
                    <a:pt x="800192" y="621063"/>
                    <a:pt x="621063" y="800192"/>
                    <a:pt x="400096" y="800192"/>
                  </a:cubicBezTo>
                  <a:cubicBezTo>
                    <a:pt x="179129" y="800192"/>
                    <a:pt x="0" y="621063"/>
                    <a:pt x="0" y="400096"/>
                  </a:cubicBezTo>
                  <a:close/>
                </a:path>
              </a:pathLst>
            </a:custGeom>
            <a:solidFill>
              <a:srgbClr val="183884"/>
            </a:solid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585" tIns="142585" rIns="142585" bIns="142585" numCol="1" spcCol="1270" anchor="ctr" anchorCtr="0">
              <a:noAutofit/>
            </a:bodyPr>
            <a:lstStyle/>
            <a:p>
              <a:pPr lvl="0" algn="ctr" defTabSz="889000">
                <a:lnSpc>
                  <a:spcPct val="90000"/>
                </a:lnSpc>
                <a:spcBef>
                  <a:spcPct val="0"/>
                </a:spcBef>
                <a:spcAft>
                  <a:spcPct val="35000"/>
                </a:spcAft>
              </a:pPr>
              <a:r>
                <a:rPr lang="zh-CN" altLang="en-US" sz="2000" kern="1200" dirty="0" smtClean="0">
                  <a:solidFill>
                    <a:schemeClr val="bg1"/>
                  </a:solidFill>
                </a:rPr>
                <a:t>三</a:t>
              </a:r>
              <a:r>
                <a:rPr lang="en-US" altLang="zh-CN" sz="2000" kern="1200" dirty="0" smtClean="0">
                  <a:solidFill>
                    <a:schemeClr val="bg1"/>
                  </a:solidFill>
                </a:rPr>
                <a:t/>
              </a:r>
              <a:br>
                <a:rPr lang="en-US" altLang="zh-CN" sz="2000" kern="1200" dirty="0" smtClean="0">
                  <a:solidFill>
                    <a:schemeClr val="bg1"/>
                  </a:solidFill>
                </a:rPr>
              </a:br>
              <a:r>
                <a:rPr lang="zh-CN" altLang="en-US" sz="2000" kern="1200" dirty="0" smtClean="0">
                  <a:solidFill>
                    <a:schemeClr val="bg1"/>
                  </a:solidFill>
                </a:rPr>
                <a:t>落实</a:t>
              </a:r>
              <a:endParaRPr lang="zh-CN" altLang="en-US" sz="2000" kern="1200" dirty="0">
                <a:solidFill>
                  <a:schemeClr val="bg1"/>
                </a:solidFill>
              </a:endParaRPr>
            </a:p>
          </p:txBody>
        </p:sp>
        <p:sp>
          <p:nvSpPr>
            <p:cNvPr id="9" name="任意多边形 8"/>
            <p:cNvSpPr/>
            <p:nvPr/>
          </p:nvSpPr>
          <p:spPr>
            <a:xfrm>
              <a:off x="2068828" y="3975076"/>
              <a:ext cx="464111" cy="464111"/>
            </a:xfrm>
            <a:custGeom>
              <a:avLst/>
              <a:gdLst>
                <a:gd name="connsiteX0" fmla="*/ 61518 w 464111"/>
                <a:gd name="connsiteY0" fmla="*/ 177476 h 464111"/>
                <a:gd name="connsiteX1" fmla="*/ 177476 w 464111"/>
                <a:gd name="connsiteY1" fmla="*/ 177476 h 464111"/>
                <a:gd name="connsiteX2" fmla="*/ 177476 w 464111"/>
                <a:gd name="connsiteY2" fmla="*/ 61518 h 464111"/>
                <a:gd name="connsiteX3" fmla="*/ 286635 w 464111"/>
                <a:gd name="connsiteY3" fmla="*/ 61518 h 464111"/>
                <a:gd name="connsiteX4" fmla="*/ 286635 w 464111"/>
                <a:gd name="connsiteY4" fmla="*/ 177476 h 464111"/>
                <a:gd name="connsiteX5" fmla="*/ 402593 w 464111"/>
                <a:gd name="connsiteY5" fmla="*/ 177476 h 464111"/>
                <a:gd name="connsiteX6" fmla="*/ 402593 w 464111"/>
                <a:gd name="connsiteY6" fmla="*/ 286635 h 464111"/>
                <a:gd name="connsiteX7" fmla="*/ 286635 w 464111"/>
                <a:gd name="connsiteY7" fmla="*/ 286635 h 464111"/>
                <a:gd name="connsiteX8" fmla="*/ 286635 w 464111"/>
                <a:gd name="connsiteY8" fmla="*/ 402593 h 464111"/>
                <a:gd name="connsiteX9" fmla="*/ 177476 w 464111"/>
                <a:gd name="connsiteY9" fmla="*/ 402593 h 464111"/>
                <a:gd name="connsiteX10" fmla="*/ 177476 w 464111"/>
                <a:gd name="connsiteY10" fmla="*/ 286635 h 464111"/>
                <a:gd name="connsiteX11" fmla="*/ 61518 w 464111"/>
                <a:gd name="connsiteY11" fmla="*/ 286635 h 464111"/>
                <a:gd name="connsiteX12" fmla="*/ 61518 w 464111"/>
                <a:gd name="connsiteY12" fmla="*/ 177476 h 4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111" h="464111">
                  <a:moveTo>
                    <a:pt x="61518" y="177476"/>
                  </a:moveTo>
                  <a:lnTo>
                    <a:pt x="177476" y="177476"/>
                  </a:lnTo>
                  <a:lnTo>
                    <a:pt x="177476" y="61518"/>
                  </a:lnTo>
                  <a:lnTo>
                    <a:pt x="286635" y="61518"/>
                  </a:lnTo>
                  <a:lnTo>
                    <a:pt x="286635" y="177476"/>
                  </a:lnTo>
                  <a:lnTo>
                    <a:pt x="402593" y="177476"/>
                  </a:lnTo>
                  <a:lnTo>
                    <a:pt x="402593" y="286635"/>
                  </a:lnTo>
                  <a:lnTo>
                    <a:pt x="286635" y="286635"/>
                  </a:lnTo>
                  <a:lnTo>
                    <a:pt x="286635" y="402593"/>
                  </a:lnTo>
                  <a:lnTo>
                    <a:pt x="177476" y="402593"/>
                  </a:lnTo>
                  <a:lnTo>
                    <a:pt x="177476" y="286635"/>
                  </a:lnTo>
                  <a:lnTo>
                    <a:pt x="61518" y="286635"/>
                  </a:lnTo>
                  <a:lnTo>
                    <a:pt x="61518" y="177476"/>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61518" tIns="177476" rIns="61518" bIns="177476" numCol="1" spcCol="1270" anchor="ctr" anchorCtr="0">
              <a:noAutofit/>
            </a:bodyPr>
            <a:lstStyle/>
            <a:p>
              <a:pPr lvl="0" algn="ctr" defTabSz="889000">
                <a:lnSpc>
                  <a:spcPct val="90000"/>
                </a:lnSpc>
                <a:spcBef>
                  <a:spcPct val="0"/>
                </a:spcBef>
                <a:spcAft>
                  <a:spcPct val="35000"/>
                </a:spcAft>
              </a:pPr>
              <a:endParaRPr lang="zh-CN" altLang="en-US" sz="2000" kern="1200"/>
            </a:p>
          </p:txBody>
        </p:sp>
        <p:sp>
          <p:nvSpPr>
            <p:cNvPr id="10" name="任意多边形 9"/>
            <p:cNvSpPr/>
            <p:nvPr/>
          </p:nvSpPr>
          <p:spPr>
            <a:xfrm>
              <a:off x="2547908" y="3685131"/>
              <a:ext cx="1044000" cy="1044000"/>
            </a:xfrm>
            <a:custGeom>
              <a:avLst/>
              <a:gdLst>
                <a:gd name="connsiteX0" fmla="*/ 0 w 800191"/>
                <a:gd name="connsiteY0" fmla="*/ 400096 h 800191"/>
                <a:gd name="connsiteX1" fmla="*/ 400096 w 800191"/>
                <a:gd name="connsiteY1" fmla="*/ 0 h 800191"/>
                <a:gd name="connsiteX2" fmla="*/ 800192 w 800191"/>
                <a:gd name="connsiteY2" fmla="*/ 400096 h 800191"/>
                <a:gd name="connsiteX3" fmla="*/ 400096 w 800191"/>
                <a:gd name="connsiteY3" fmla="*/ 800192 h 800191"/>
                <a:gd name="connsiteX4" fmla="*/ 0 w 800191"/>
                <a:gd name="connsiteY4" fmla="*/ 400096 h 80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91" h="800191">
                  <a:moveTo>
                    <a:pt x="0" y="400096"/>
                  </a:moveTo>
                  <a:cubicBezTo>
                    <a:pt x="0" y="179129"/>
                    <a:pt x="179129" y="0"/>
                    <a:pt x="400096" y="0"/>
                  </a:cubicBezTo>
                  <a:cubicBezTo>
                    <a:pt x="621063" y="0"/>
                    <a:pt x="800192" y="179129"/>
                    <a:pt x="800192" y="400096"/>
                  </a:cubicBezTo>
                  <a:cubicBezTo>
                    <a:pt x="800192" y="621063"/>
                    <a:pt x="621063" y="800192"/>
                    <a:pt x="400096" y="800192"/>
                  </a:cubicBezTo>
                  <a:cubicBezTo>
                    <a:pt x="179129" y="800192"/>
                    <a:pt x="0" y="621063"/>
                    <a:pt x="0" y="400096"/>
                  </a:cubicBezTo>
                  <a:close/>
                </a:path>
              </a:pathLst>
            </a:custGeom>
            <a:solidFill>
              <a:srgbClr val="183884"/>
            </a:solid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585" tIns="142585" rIns="142585" bIns="142585" numCol="1" spcCol="1270" anchor="ctr" anchorCtr="0">
              <a:noAutofit/>
            </a:bodyPr>
            <a:lstStyle/>
            <a:p>
              <a:pPr lvl="0" algn="ctr" defTabSz="889000">
                <a:lnSpc>
                  <a:spcPct val="90000"/>
                </a:lnSpc>
                <a:spcBef>
                  <a:spcPct val="0"/>
                </a:spcBef>
                <a:spcAft>
                  <a:spcPct val="35000"/>
                </a:spcAft>
              </a:pPr>
              <a:r>
                <a:rPr lang="zh-CN" altLang="en-US" sz="2000" kern="1200" dirty="0" smtClean="0">
                  <a:solidFill>
                    <a:schemeClr val="bg1"/>
                  </a:solidFill>
                </a:rPr>
                <a:t>两</a:t>
              </a:r>
              <a:r>
                <a:rPr lang="en-US" altLang="zh-CN" sz="2000" kern="1200" dirty="0" smtClean="0">
                  <a:solidFill>
                    <a:schemeClr val="bg1"/>
                  </a:solidFill>
                </a:rPr>
                <a:t/>
              </a:r>
              <a:br>
                <a:rPr lang="en-US" altLang="zh-CN" sz="2000" kern="1200" dirty="0" smtClean="0">
                  <a:solidFill>
                    <a:schemeClr val="bg1"/>
                  </a:solidFill>
                </a:rPr>
              </a:br>
              <a:r>
                <a:rPr lang="zh-CN" altLang="en-US" sz="2000" kern="1200" dirty="0" smtClean="0">
                  <a:solidFill>
                    <a:schemeClr val="bg1"/>
                  </a:solidFill>
                </a:rPr>
                <a:t>有证</a:t>
              </a:r>
              <a:endParaRPr lang="zh-CN" altLang="en-US" sz="2000" kern="1200" dirty="0">
                <a:solidFill>
                  <a:schemeClr val="bg1"/>
                </a:solidFill>
              </a:endParaRPr>
            </a:p>
          </p:txBody>
        </p:sp>
        <p:sp>
          <p:nvSpPr>
            <p:cNvPr id="11" name="任意多边形 10"/>
            <p:cNvSpPr/>
            <p:nvPr/>
          </p:nvSpPr>
          <p:spPr>
            <a:xfrm>
              <a:off x="3606877" y="3975076"/>
              <a:ext cx="464111" cy="464111"/>
            </a:xfrm>
            <a:custGeom>
              <a:avLst/>
              <a:gdLst>
                <a:gd name="connsiteX0" fmla="*/ 61518 w 464111"/>
                <a:gd name="connsiteY0" fmla="*/ 177476 h 464111"/>
                <a:gd name="connsiteX1" fmla="*/ 177476 w 464111"/>
                <a:gd name="connsiteY1" fmla="*/ 177476 h 464111"/>
                <a:gd name="connsiteX2" fmla="*/ 177476 w 464111"/>
                <a:gd name="connsiteY2" fmla="*/ 61518 h 464111"/>
                <a:gd name="connsiteX3" fmla="*/ 286635 w 464111"/>
                <a:gd name="connsiteY3" fmla="*/ 61518 h 464111"/>
                <a:gd name="connsiteX4" fmla="*/ 286635 w 464111"/>
                <a:gd name="connsiteY4" fmla="*/ 177476 h 464111"/>
                <a:gd name="connsiteX5" fmla="*/ 402593 w 464111"/>
                <a:gd name="connsiteY5" fmla="*/ 177476 h 464111"/>
                <a:gd name="connsiteX6" fmla="*/ 402593 w 464111"/>
                <a:gd name="connsiteY6" fmla="*/ 286635 h 464111"/>
                <a:gd name="connsiteX7" fmla="*/ 286635 w 464111"/>
                <a:gd name="connsiteY7" fmla="*/ 286635 h 464111"/>
                <a:gd name="connsiteX8" fmla="*/ 286635 w 464111"/>
                <a:gd name="connsiteY8" fmla="*/ 402593 h 464111"/>
                <a:gd name="connsiteX9" fmla="*/ 177476 w 464111"/>
                <a:gd name="connsiteY9" fmla="*/ 402593 h 464111"/>
                <a:gd name="connsiteX10" fmla="*/ 177476 w 464111"/>
                <a:gd name="connsiteY10" fmla="*/ 286635 h 464111"/>
                <a:gd name="connsiteX11" fmla="*/ 61518 w 464111"/>
                <a:gd name="connsiteY11" fmla="*/ 286635 h 464111"/>
                <a:gd name="connsiteX12" fmla="*/ 61518 w 464111"/>
                <a:gd name="connsiteY12" fmla="*/ 177476 h 4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111" h="464111">
                  <a:moveTo>
                    <a:pt x="61518" y="177476"/>
                  </a:moveTo>
                  <a:lnTo>
                    <a:pt x="177476" y="177476"/>
                  </a:lnTo>
                  <a:lnTo>
                    <a:pt x="177476" y="61518"/>
                  </a:lnTo>
                  <a:lnTo>
                    <a:pt x="286635" y="61518"/>
                  </a:lnTo>
                  <a:lnTo>
                    <a:pt x="286635" y="177476"/>
                  </a:lnTo>
                  <a:lnTo>
                    <a:pt x="402593" y="177476"/>
                  </a:lnTo>
                  <a:lnTo>
                    <a:pt x="402593" y="286635"/>
                  </a:lnTo>
                  <a:lnTo>
                    <a:pt x="286635" y="286635"/>
                  </a:lnTo>
                  <a:lnTo>
                    <a:pt x="286635" y="402593"/>
                  </a:lnTo>
                  <a:lnTo>
                    <a:pt x="177476" y="402593"/>
                  </a:lnTo>
                  <a:lnTo>
                    <a:pt x="177476" y="286635"/>
                  </a:lnTo>
                  <a:lnTo>
                    <a:pt x="61518" y="286635"/>
                  </a:lnTo>
                  <a:lnTo>
                    <a:pt x="61518" y="177476"/>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61518" tIns="177476" rIns="61518" bIns="177476" numCol="1" spcCol="1270" anchor="ctr" anchorCtr="0">
              <a:noAutofit/>
            </a:bodyPr>
            <a:lstStyle/>
            <a:p>
              <a:pPr lvl="0" algn="ctr" defTabSz="889000">
                <a:lnSpc>
                  <a:spcPct val="90000"/>
                </a:lnSpc>
                <a:spcBef>
                  <a:spcPct val="0"/>
                </a:spcBef>
                <a:spcAft>
                  <a:spcPct val="35000"/>
                </a:spcAft>
              </a:pPr>
              <a:endParaRPr lang="zh-CN" altLang="en-US" sz="2000" kern="1200"/>
            </a:p>
          </p:txBody>
        </p:sp>
        <p:sp>
          <p:nvSpPr>
            <p:cNvPr id="12" name="任意多边形 11"/>
            <p:cNvSpPr/>
            <p:nvPr/>
          </p:nvSpPr>
          <p:spPr>
            <a:xfrm>
              <a:off x="4085957" y="3685131"/>
              <a:ext cx="1044000" cy="1044000"/>
            </a:xfrm>
            <a:custGeom>
              <a:avLst/>
              <a:gdLst>
                <a:gd name="connsiteX0" fmla="*/ 0 w 800191"/>
                <a:gd name="connsiteY0" fmla="*/ 400096 h 800191"/>
                <a:gd name="connsiteX1" fmla="*/ 400096 w 800191"/>
                <a:gd name="connsiteY1" fmla="*/ 0 h 800191"/>
                <a:gd name="connsiteX2" fmla="*/ 800192 w 800191"/>
                <a:gd name="connsiteY2" fmla="*/ 400096 h 800191"/>
                <a:gd name="connsiteX3" fmla="*/ 400096 w 800191"/>
                <a:gd name="connsiteY3" fmla="*/ 800192 h 800191"/>
                <a:gd name="connsiteX4" fmla="*/ 0 w 800191"/>
                <a:gd name="connsiteY4" fmla="*/ 400096 h 80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91" h="800191">
                  <a:moveTo>
                    <a:pt x="0" y="400096"/>
                  </a:moveTo>
                  <a:cubicBezTo>
                    <a:pt x="0" y="179129"/>
                    <a:pt x="179129" y="0"/>
                    <a:pt x="400096" y="0"/>
                  </a:cubicBezTo>
                  <a:cubicBezTo>
                    <a:pt x="621063" y="0"/>
                    <a:pt x="800192" y="179129"/>
                    <a:pt x="800192" y="400096"/>
                  </a:cubicBezTo>
                  <a:cubicBezTo>
                    <a:pt x="800192" y="621063"/>
                    <a:pt x="621063" y="800192"/>
                    <a:pt x="400096" y="800192"/>
                  </a:cubicBezTo>
                  <a:cubicBezTo>
                    <a:pt x="179129" y="800192"/>
                    <a:pt x="0" y="621063"/>
                    <a:pt x="0" y="400096"/>
                  </a:cubicBezTo>
                  <a:close/>
                </a:path>
              </a:pathLst>
            </a:custGeom>
            <a:solidFill>
              <a:srgbClr val="183884"/>
            </a:solid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585" tIns="142585" rIns="142585" bIns="142585" numCol="1" spcCol="1270" anchor="ctr" anchorCtr="0">
              <a:noAutofit/>
            </a:bodyPr>
            <a:lstStyle/>
            <a:p>
              <a:pPr lvl="0" algn="ctr" defTabSz="889000">
                <a:lnSpc>
                  <a:spcPct val="90000"/>
                </a:lnSpc>
                <a:spcBef>
                  <a:spcPct val="0"/>
                </a:spcBef>
                <a:spcAft>
                  <a:spcPct val="35000"/>
                </a:spcAft>
              </a:pPr>
              <a:r>
                <a:rPr lang="zh-CN" altLang="en-US" sz="2000" kern="1200" dirty="0" smtClean="0">
                  <a:solidFill>
                    <a:schemeClr val="bg1"/>
                  </a:solidFill>
                </a:rPr>
                <a:t>一</a:t>
              </a:r>
              <a:r>
                <a:rPr lang="en-US" altLang="zh-CN" sz="2000" kern="1200" dirty="0" smtClean="0">
                  <a:solidFill>
                    <a:schemeClr val="bg1"/>
                  </a:solidFill>
                </a:rPr>
                <a:t/>
              </a:r>
              <a:br>
                <a:rPr lang="en-US" altLang="zh-CN" sz="2000" kern="1200" dirty="0" smtClean="0">
                  <a:solidFill>
                    <a:schemeClr val="bg1"/>
                  </a:solidFill>
                </a:rPr>
              </a:br>
              <a:r>
                <a:rPr lang="zh-CN" altLang="en-US" sz="2000" kern="1200" dirty="0" smtClean="0">
                  <a:solidFill>
                    <a:schemeClr val="bg1"/>
                  </a:solidFill>
                </a:rPr>
                <a:t>检验</a:t>
              </a:r>
              <a:endParaRPr lang="zh-CN" altLang="en-US" sz="2000" kern="1200" dirty="0">
                <a:solidFill>
                  <a:schemeClr val="bg1"/>
                </a:solidFill>
              </a:endParaRPr>
            </a:p>
          </p:txBody>
        </p:sp>
        <p:sp>
          <p:nvSpPr>
            <p:cNvPr id="13" name="任意多边形 12"/>
            <p:cNvSpPr/>
            <p:nvPr/>
          </p:nvSpPr>
          <p:spPr>
            <a:xfrm>
              <a:off x="5144926" y="3975076"/>
              <a:ext cx="464111" cy="464111"/>
            </a:xfrm>
            <a:custGeom>
              <a:avLst/>
              <a:gdLst>
                <a:gd name="connsiteX0" fmla="*/ 61518 w 464111"/>
                <a:gd name="connsiteY0" fmla="*/ 177476 h 464111"/>
                <a:gd name="connsiteX1" fmla="*/ 177476 w 464111"/>
                <a:gd name="connsiteY1" fmla="*/ 177476 h 464111"/>
                <a:gd name="connsiteX2" fmla="*/ 177476 w 464111"/>
                <a:gd name="connsiteY2" fmla="*/ 61518 h 464111"/>
                <a:gd name="connsiteX3" fmla="*/ 286635 w 464111"/>
                <a:gd name="connsiteY3" fmla="*/ 61518 h 464111"/>
                <a:gd name="connsiteX4" fmla="*/ 286635 w 464111"/>
                <a:gd name="connsiteY4" fmla="*/ 177476 h 464111"/>
                <a:gd name="connsiteX5" fmla="*/ 402593 w 464111"/>
                <a:gd name="connsiteY5" fmla="*/ 177476 h 464111"/>
                <a:gd name="connsiteX6" fmla="*/ 402593 w 464111"/>
                <a:gd name="connsiteY6" fmla="*/ 286635 h 464111"/>
                <a:gd name="connsiteX7" fmla="*/ 286635 w 464111"/>
                <a:gd name="connsiteY7" fmla="*/ 286635 h 464111"/>
                <a:gd name="connsiteX8" fmla="*/ 286635 w 464111"/>
                <a:gd name="connsiteY8" fmla="*/ 402593 h 464111"/>
                <a:gd name="connsiteX9" fmla="*/ 177476 w 464111"/>
                <a:gd name="connsiteY9" fmla="*/ 402593 h 464111"/>
                <a:gd name="connsiteX10" fmla="*/ 177476 w 464111"/>
                <a:gd name="connsiteY10" fmla="*/ 286635 h 464111"/>
                <a:gd name="connsiteX11" fmla="*/ 61518 w 464111"/>
                <a:gd name="connsiteY11" fmla="*/ 286635 h 464111"/>
                <a:gd name="connsiteX12" fmla="*/ 61518 w 464111"/>
                <a:gd name="connsiteY12" fmla="*/ 177476 h 4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111" h="464111">
                  <a:moveTo>
                    <a:pt x="61518" y="177476"/>
                  </a:moveTo>
                  <a:lnTo>
                    <a:pt x="177476" y="177476"/>
                  </a:lnTo>
                  <a:lnTo>
                    <a:pt x="177476" y="61518"/>
                  </a:lnTo>
                  <a:lnTo>
                    <a:pt x="286635" y="61518"/>
                  </a:lnTo>
                  <a:lnTo>
                    <a:pt x="286635" y="177476"/>
                  </a:lnTo>
                  <a:lnTo>
                    <a:pt x="402593" y="177476"/>
                  </a:lnTo>
                  <a:lnTo>
                    <a:pt x="402593" y="286635"/>
                  </a:lnTo>
                  <a:lnTo>
                    <a:pt x="286635" y="286635"/>
                  </a:lnTo>
                  <a:lnTo>
                    <a:pt x="286635" y="402593"/>
                  </a:lnTo>
                  <a:lnTo>
                    <a:pt x="177476" y="402593"/>
                  </a:lnTo>
                  <a:lnTo>
                    <a:pt x="177476" y="286635"/>
                  </a:lnTo>
                  <a:lnTo>
                    <a:pt x="61518" y="286635"/>
                  </a:lnTo>
                  <a:lnTo>
                    <a:pt x="61518" y="177476"/>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61518" tIns="177476" rIns="61518" bIns="177476" numCol="1" spcCol="1270" anchor="ctr" anchorCtr="0">
              <a:noAutofit/>
            </a:bodyPr>
            <a:lstStyle/>
            <a:p>
              <a:pPr lvl="0" algn="ctr" defTabSz="889000">
                <a:lnSpc>
                  <a:spcPct val="90000"/>
                </a:lnSpc>
                <a:spcBef>
                  <a:spcPct val="0"/>
                </a:spcBef>
                <a:spcAft>
                  <a:spcPct val="35000"/>
                </a:spcAft>
              </a:pPr>
              <a:endParaRPr lang="zh-CN" altLang="en-US" sz="2000" kern="1200"/>
            </a:p>
          </p:txBody>
        </p:sp>
        <p:sp>
          <p:nvSpPr>
            <p:cNvPr id="14" name="任意多边形 13"/>
            <p:cNvSpPr/>
            <p:nvPr/>
          </p:nvSpPr>
          <p:spPr>
            <a:xfrm>
              <a:off x="5624006" y="3685131"/>
              <a:ext cx="1044000" cy="1044000"/>
            </a:xfrm>
            <a:custGeom>
              <a:avLst/>
              <a:gdLst>
                <a:gd name="connsiteX0" fmla="*/ 0 w 800191"/>
                <a:gd name="connsiteY0" fmla="*/ 400096 h 800191"/>
                <a:gd name="connsiteX1" fmla="*/ 400096 w 800191"/>
                <a:gd name="connsiteY1" fmla="*/ 0 h 800191"/>
                <a:gd name="connsiteX2" fmla="*/ 800192 w 800191"/>
                <a:gd name="connsiteY2" fmla="*/ 400096 h 800191"/>
                <a:gd name="connsiteX3" fmla="*/ 400096 w 800191"/>
                <a:gd name="connsiteY3" fmla="*/ 800192 h 800191"/>
                <a:gd name="connsiteX4" fmla="*/ 0 w 800191"/>
                <a:gd name="connsiteY4" fmla="*/ 400096 h 80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91" h="800191">
                  <a:moveTo>
                    <a:pt x="0" y="400096"/>
                  </a:moveTo>
                  <a:cubicBezTo>
                    <a:pt x="0" y="179129"/>
                    <a:pt x="179129" y="0"/>
                    <a:pt x="400096" y="0"/>
                  </a:cubicBezTo>
                  <a:cubicBezTo>
                    <a:pt x="621063" y="0"/>
                    <a:pt x="800192" y="179129"/>
                    <a:pt x="800192" y="400096"/>
                  </a:cubicBezTo>
                  <a:cubicBezTo>
                    <a:pt x="800192" y="621063"/>
                    <a:pt x="621063" y="800192"/>
                    <a:pt x="400096" y="800192"/>
                  </a:cubicBezTo>
                  <a:cubicBezTo>
                    <a:pt x="179129" y="800192"/>
                    <a:pt x="0" y="621063"/>
                    <a:pt x="0" y="400096"/>
                  </a:cubicBezTo>
                  <a:close/>
                </a:path>
              </a:pathLst>
            </a:custGeom>
            <a:solidFill>
              <a:srgbClr val="183884"/>
            </a:solid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585" tIns="142585" rIns="142585" bIns="142585" numCol="1" spcCol="1270" anchor="ctr" anchorCtr="0">
              <a:noAutofit/>
            </a:bodyPr>
            <a:lstStyle/>
            <a:p>
              <a:pPr lvl="0" algn="ctr" defTabSz="889000">
                <a:lnSpc>
                  <a:spcPct val="90000"/>
                </a:lnSpc>
                <a:spcBef>
                  <a:spcPct val="0"/>
                </a:spcBef>
                <a:spcAft>
                  <a:spcPct val="35000"/>
                </a:spcAft>
              </a:pPr>
              <a:r>
                <a:rPr lang="zh-CN" altLang="en-US" sz="2000" kern="1200" dirty="0" smtClean="0">
                  <a:solidFill>
                    <a:schemeClr val="bg1"/>
                  </a:solidFill>
                </a:rPr>
                <a:t>正确使用</a:t>
              </a:r>
              <a:endParaRPr lang="zh-CN" altLang="en-US" sz="2000" kern="1200" dirty="0">
                <a:solidFill>
                  <a:schemeClr val="bg1"/>
                </a:solidFill>
              </a:endParaRPr>
            </a:p>
          </p:txBody>
        </p:sp>
        <p:sp>
          <p:nvSpPr>
            <p:cNvPr id="15" name="任意多边形 14"/>
            <p:cNvSpPr/>
            <p:nvPr/>
          </p:nvSpPr>
          <p:spPr>
            <a:xfrm>
              <a:off x="6682975" y="3975076"/>
              <a:ext cx="464111" cy="464111"/>
            </a:xfrm>
            <a:custGeom>
              <a:avLst/>
              <a:gdLst>
                <a:gd name="connsiteX0" fmla="*/ 61518 w 464111"/>
                <a:gd name="connsiteY0" fmla="*/ 177476 h 464111"/>
                <a:gd name="connsiteX1" fmla="*/ 177476 w 464111"/>
                <a:gd name="connsiteY1" fmla="*/ 177476 h 464111"/>
                <a:gd name="connsiteX2" fmla="*/ 177476 w 464111"/>
                <a:gd name="connsiteY2" fmla="*/ 61518 h 464111"/>
                <a:gd name="connsiteX3" fmla="*/ 286635 w 464111"/>
                <a:gd name="connsiteY3" fmla="*/ 61518 h 464111"/>
                <a:gd name="connsiteX4" fmla="*/ 286635 w 464111"/>
                <a:gd name="connsiteY4" fmla="*/ 177476 h 464111"/>
                <a:gd name="connsiteX5" fmla="*/ 402593 w 464111"/>
                <a:gd name="connsiteY5" fmla="*/ 177476 h 464111"/>
                <a:gd name="connsiteX6" fmla="*/ 402593 w 464111"/>
                <a:gd name="connsiteY6" fmla="*/ 286635 h 464111"/>
                <a:gd name="connsiteX7" fmla="*/ 286635 w 464111"/>
                <a:gd name="connsiteY7" fmla="*/ 286635 h 464111"/>
                <a:gd name="connsiteX8" fmla="*/ 286635 w 464111"/>
                <a:gd name="connsiteY8" fmla="*/ 402593 h 464111"/>
                <a:gd name="connsiteX9" fmla="*/ 177476 w 464111"/>
                <a:gd name="connsiteY9" fmla="*/ 402593 h 464111"/>
                <a:gd name="connsiteX10" fmla="*/ 177476 w 464111"/>
                <a:gd name="connsiteY10" fmla="*/ 286635 h 464111"/>
                <a:gd name="connsiteX11" fmla="*/ 61518 w 464111"/>
                <a:gd name="connsiteY11" fmla="*/ 286635 h 464111"/>
                <a:gd name="connsiteX12" fmla="*/ 61518 w 464111"/>
                <a:gd name="connsiteY12" fmla="*/ 177476 h 4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111" h="464111">
                  <a:moveTo>
                    <a:pt x="61518" y="177476"/>
                  </a:moveTo>
                  <a:lnTo>
                    <a:pt x="177476" y="177476"/>
                  </a:lnTo>
                  <a:lnTo>
                    <a:pt x="177476" y="61518"/>
                  </a:lnTo>
                  <a:lnTo>
                    <a:pt x="286635" y="61518"/>
                  </a:lnTo>
                  <a:lnTo>
                    <a:pt x="286635" y="177476"/>
                  </a:lnTo>
                  <a:lnTo>
                    <a:pt x="402593" y="177476"/>
                  </a:lnTo>
                  <a:lnTo>
                    <a:pt x="402593" y="286635"/>
                  </a:lnTo>
                  <a:lnTo>
                    <a:pt x="286635" y="286635"/>
                  </a:lnTo>
                  <a:lnTo>
                    <a:pt x="286635" y="402593"/>
                  </a:lnTo>
                  <a:lnTo>
                    <a:pt x="177476" y="402593"/>
                  </a:lnTo>
                  <a:lnTo>
                    <a:pt x="177476" y="286635"/>
                  </a:lnTo>
                  <a:lnTo>
                    <a:pt x="61518" y="286635"/>
                  </a:lnTo>
                  <a:lnTo>
                    <a:pt x="61518" y="177476"/>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61518" tIns="177476" rIns="61518" bIns="177476" numCol="1" spcCol="1270" anchor="ctr" anchorCtr="0">
              <a:noAutofit/>
            </a:bodyPr>
            <a:lstStyle/>
            <a:p>
              <a:pPr lvl="0" algn="ctr" defTabSz="889000">
                <a:lnSpc>
                  <a:spcPct val="90000"/>
                </a:lnSpc>
                <a:spcBef>
                  <a:spcPct val="0"/>
                </a:spcBef>
                <a:spcAft>
                  <a:spcPct val="35000"/>
                </a:spcAft>
              </a:pPr>
              <a:endParaRPr lang="zh-CN" altLang="en-US" sz="2000" kern="1200"/>
            </a:p>
          </p:txBody>
        </p:sp>
        <p:sp>
          <p:nvSpPr>
            <p:cNvPr id="16" name="任意多边形 15"/>
            <p:cNvSpPr/>
            <p:nvPr/>
          </p:nvSpPr>
          <p:spPr>
            <a:xfrm>
              <a:off x="7162052" y="3685131"/>
              <a:ext cx="1044000" cy="1044000"/>
            </a:xfrm>
            <a:custGeom>
              <a:avLst/>
              <a:gdLst>
                <a:gd name="connsiteX0" fmla="*/ 0 w 800191"/>
                <a:gd name="connsiteY0" fmla="*/ 400096 h 800191"/>
                <a:gd name="connsiteX1" fmla="*/ 400096 w 800191"/>
                <a:gd name="connsiteY1" fmla="*/ 0 h 800191"/>
                <a:gd name="connsiteX2" fmla="*/ 800192 w 800191"/>
                <a:gd name="connsiteY2" fmla="*/ 400096 h 800191"/>
                <a:gd name="connsiteX3" fmla="*/ 400096 w 800191"/>
                <a:gd name="connsiteY3" fmla="*/ 800192 h 800191"/>
                <a:gd name="connsiteX4" fmla="*/ 0 w 800191"/>
                <a:gd name="connsiteY4" fmla="*/ 400096 h 80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91" h="800191">
                  <a:moveTo>
                    <a:pt x="0" y="400096"/>
                  </a:moveTo>
                  <a:cubicBezTo>
                    <a:pt x="0" y="179129"/>
                    <a:pt x="179129" y="0"/>
                    <a:pt x="400096" y="0"/>
                  </a:cubicBezTo>
                  <a:cubicBezTo>
                    <a:pt x="621063" y="0"/>
                    <a:pt x="800192" y="179129"/>
                    <a:pt x="800192" y="400096"/>
                  </a:cubicBezTo>
                  <a:cubicBezTo>
                    <a:pt x="800192" y="621063"/>
                    <a:pt x="621063" y="800192"/>
                    <a:pt x="400096" y="800192"/>
                  </a:cubicBezTo>
                  <a:cubicBezTo>
                    <a:pt x="179129" y="800192"/>
                    <a:pt x="0" y="621063"/>
                    <a:pt x="0" y="400096"/>
                  </a:cubicBezTo>
                  <a:close/>
                </a:path>
              </a:pathLst>
            </a:custGeom>
            <a:solidFill>
              <a:srgbClr val="183884"/>
            </a:solid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585" tIns="142585" rIns="142585" bIns="142585" numCol="1" spcCol="1270" anchor="ctr" anchorCtr="0">
              <a:noAutofit/>
            </a:bodyPr>
            <a:lstStyle/>
            <a:p>
              <a:pPr lvl="0" algn="ctr" defTabSz="889000">
                <a:lnSpc>
                  <a:spcPct val="90000"/>
                </a:lnSpc>
                <a:spcBef>
                  <a:spcPct val="0"/>
                </a:spcBef>
                <a:spcAft>
                  <a:spcPct val="35000"/>
                </a:spcAft>
              </a:pPr>
              <a:r>
                <a:rPr lang="zh-CN" altLang="en-US" sz="2000" kern="1200" dirty="0" smtClean="0">
                  <a:solidFill>
                    <a:schemeClr val="bg1"/>
                  </a:solidFill>
                </a:rPr>
                <a:t>精心维护</a:t>
              </a:r>
              <a:endParaRPr lang="zh-CN" altLang="en-US" sz="2000" kern="1200" dirty="0">
                <a:solidFill>
                  <a:schemeClr val="bg1"/>
                </a:solidFill>
              </a:endParaRPr>
            </a:p>
          </p:txBody>
        </p:sp>
        <p:sp>
          <p:nvSpPr>
            <p:cNvPr id="17" name="任意多边形 16"/>
            <p:cNvSpPr/>
            <p:nvPr/>
          </p:nvSpPr>
          <p:spPr>
            <a:xfrm rot="16200000">
              <a:off x="4376457" y="3099258"/>
              <a:ext cx="464111" cy="464111"/>
            </a:xfrm>
            <a:custGeom>
              <a:avLst/>
              <a:gdLst>
                <a:gd name="connsiteX0" fmla="*/ 61518 w 464111"/>
                <a:gd name="connsiteY0" fmla="*/ 95607 h 464111"/>
                <a:gd name="connsiteX1" fmla="*/ 402593 w 464111"/>
                <a:gd name="connsiteY1" fmla="*/ 95607 h 464111"/>
                <a:gd name="connsiteX2" fmla="*/ 402593 w 464111"/>
                <a:gd name="connsiteY2" fmla="*/ 204766 h 464111"/>
                <a:gd name="connsiteX3" fmla="*/ 61518 w 464111"/>
                <a:gd name="connsiteY3" fmla="*/ 204766 h 464111"/>
                <a:gd name="connsiteX4" fmla="*/ 61518 w 464111"/>
                <a:gd name="connsiteY4" fmla="*/ 95607 h 464111"/>
                <a:gd name="connsiteX5" fmla="*/ 61518 w 464111"/>
                <a:gd name="connsiteY5" fmla="*/ 259345 h 464111"/>
                <a:gd name="connsiteX6" fmla="*/ 402593 w 464111"/>
                <a:gd name="connsiteY6" fmla="*/ 259345 h 464111"/>
                <a:gd name="connsiteX7" fmla="*/ 402593 w 464111"/>
                <a:gd name="connsiteY7" fmla="*/ 368504 h 464111"/>
                <a:gd name="connsiteX8" fmla="*/ 61518 w 464111"/>
                <a:gd name="connsiteY8" fmla="*/ 368504 h 464111"/>
                <a:gd name="connsiteX9" fmla="*/ 61518 w 464111"/>
                <a:gd name="connsiteY9" fmla="*/ 259345 h 4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111" h="464111">
                  <a:moveTo>
                    <a:pt x="61518" y="95607"/>
                  </a:moveTo>
                  <a:lnTo>
                    <a:pt x="402593" y="95607"/>
                  </a:lnTo>
                  <a:lnTo>
                    <a:pt x="402593" y="204766"/>
                  </a:lnTo>
                  <a:lnTo>
                    <a:pt x="61518" y="204766"/>
                  </a:lnTo>
                  <a:lnTo>
                    <a:pt x="61518" y="95607"/>
                  </a:lnTo>
                  <a:close/>
                  <a:moveTo>
                    <a:pt x="61518" y="259345"/>
                  </a:moveTo>
                  <a:lnTo>
                    <a:pt x="402593" y="259345"/>
                  </a:lnTo>
                  <a:lnTo>
                    <a:pt x="402593" y="368504"/>
                  </a:lnTo>
                  <a:lnTo>
                    <a:pt x="61518" y="368504"/>
                  </a:lnTo>
                  <a:lnTo>
                    <a:pt x="61518" y="259345"/>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61518" tIns="95607" rIns="61518" bIns="95607" numCol="1" spcCol="1270" anchor="ctr" anchorCtr="0">
              <a:noAutofit/>
            </a:bodyPr>
            <a:lstStyle/>
            <a:p>
              <a:pPr lvl="0" algn="ctr" defTabSz="889000">
                <a:lnSpc>
                  <a:spcPct val="90000"/>
                </a:lnSpc>
                <a:spcBef>
                  <a:spcPct val="0"/>
                </a:spcBef>
                <a:spcAft>
                  <a:spcPct val="35000"/>
                </a:spcAft>
              </a:pPr>
              <a:endParaRPr lang="zh-CN" altLang="en-US" sz="2000" kern="1200" dirty="0"/>
            </a:p>
          </p:txBody>
        </p:sp>
        <p:sp>
          <p:nvSpPr>
            <p:cNvPr id="19" name="圆角矩形 18"/>
            <p:cNvSpPr/>
            <p:nvPr/>
          </p:nvSpPr>
          <p:spPr>
            <a:xfrm>
              <a:off x="3474513" y="2164372"/>
              <a:ext cx="2268000" cy="756000"/>
            </a:xfrm>
            <a:prstGeom prst="roundRect">
              <a:avLst/>
            </a:prstGeom>
            <a:solidFill>
              <a:srgbClr val="183884"/>
            </a:solid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585" tIns="142585" rIns="142585" bIns="142585" numCol="1" spcCol="1270" anchor="ctr" anchorCtr="0">
              <a:noAutofit/>
            </a:bodyPr>
            <a:lstStyle/>
            <a:p>
              <a:pPr algn="ctr" defTabSz="889000">
                <a:lnSpc>
                  <a:spcPct val="90000"/>
                </a:lnSpc>
                <a:spcBef>
                  <a:spcPct val="0"/>
                </a:spcBef>
                <a:spcAft>
                  <a:spcPct val="35000"/>
                </a:spcAft>
              </a:pPr>
              <a:r>
                <a:rPr lang="zh-CN" altLang="en-US" sz="2000" dirty="0" smtClean="0">
                  <a:solidFill>
                    <a:schemeClr val="bg1"/>
                  </a:solidFill>
                </a:rPr>
                <a:t>“十七字”要点</a:t>
              </a:r>
              <a:endParaRPr lang="zh-CN" altLang="en-US" sz="2000" dirty="0">
                <a:solidFill>
                  <a:schemeClr val="bg1"/>
                </a:solidFill>
              </a:endParaRPr>
            </a:p>
          </p:txBody>
        </p:sp>
      </p:grpSp>
      <p:sp>
        <p:nvSpPr>
          <p:cNvPr id="51"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5  </a:t>
            </a:r>
            <a:r>
              <a:rPr lang="zh-CN" altLang="en-US" dirty="0" smtClean="0"/>
              <a:t>特种设备管理</a:t>
            </a:r>
            <a:endParaRPr lang="en-US" altLang="zh-CN" dirty="0" smtClean="0"/>
          </a:p>
        </p:txBody>
      </p:sp>
    </p:spTree>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a:t>
            </a:r>
            <a:r>
              <a:rPr lang="zh-CN" altLang="en-US" dirty="0"/>
              <a:t>、特种设备及特种作业人员安全管理办法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43</a:t>
            </a:fld>
            <a:endParaRPr lang="zh-CN" altLang="en-US" dirty="0"/>
          </a:p>
        </p:txBody>
      </p:sp>
      <p:sp>
        <p:nvSpPr>
          <p:cNvPr id="6" name="内容占位符 5"/>
          <p:cNvSpPr>
            <a:spLocks noGrp="1"/>
          </p:cNvSpPr>
          <p:nvPr>
            <p:ph idx="1"/>
          </p:nvPr>
        </p:nvSpPr>
        <p:spPr>
          <a:xfrm>
            <a:off x="395289" y="1340769"/>
            <a:ext cx="8353425" cy="4785395"/>
          </a:xfrm>
        </p:spPr>
        <p:txBody>
          <a:bodyPr/>
          <a:lstStyle/>
          <a:p>
            <a:pPr marL="0" indent="0">
              <a:buNone/>
            </a:pPr>
            <a:r>
              <a:rPr lang="zh-CN" altLang="en-US" b="1" dirty="0" smtClean="0">
                <a:solidFill>
                  <a:srgbClr val="C00000"/>
                </a:solidFill>
              </a:rPr>
              <a:t>三落实                     </a:t>
            </a:r>
            <a:endParaRPr lang="en-US" altLang="zh-CN" b="1" dirty="0" smtClean="0">
              <a:solidFill>
                <a:srgbClr val="C00000"/>
              </a:solidFill>
            </a:endParaRPr>
          </a:p>
          <a:p>
            <a:pPr marL="0" indent="0">
              <a:buNone/>
            </a:pPr>
            <a:endParaRPr lang="en-US" altLang="zh-CN" b="1" dirty="0">
              <a:solidFill>
                <a:srgbClr val="C00000"/>
              </a:solidFill>
            </a:endParaRPr>
          </a:p>
          <a:p>
            <a:pPr marL="0" indent="0">
              <a:buNone/>
            </a:pPr>
            <a:endParaRPr lang="en-US" altLang="zh-CN" b="1" dirty="0" smtClean="0">
              <a:solidFill>
                <a:srgbClr val="C00000"/>
              </a:solidFill>
            </a:endParaRPr>
          </a:p>
          <a:p>
            <a:pPr marL="0" indent="0">
              <a:buNone/>
            </a:pPr>
            <a:endParaRPr lang="en-US" altLang="zh-CN" b="1" dirty="0">
              <a:solidFill>
                <a:srgbClr val="C00000"/>
              </a:solidFill>
            </a:endParaRPr>
          </a:p>
          <a:p>
            <a:pPr marL="0" indent="0">
              <a:buNone/>
            </a:pPr>
            <a:endParaRPr lang="en-US" altLang="zh-CN" b="1" dirty="0" smtClean="0">
              <a:solidFill>
                <a:srgbClr val="C00000"/>
              </a:solidFill>
            </a:endParaRPr>
          </a:p>
          <a:p>
            <a:pPr marL="0" indent="0">
              <a:buNone/>
            </a:pPr>
            <a:r>
              <a:rPr lang="zh-CN" altLang="en-US" b="1" dirty="0" smtClean="0">
                <a:solidFill>
                  <a:srgbClr val="C00000"/>
                </a:solidFill>
              </a:rPr>
              <a:t>两有证           </a:t>
            </a:r>
            <a:endParaRPr lang="en-US" altLang="zh-CN" b="1" dirty="0" smtClean="0">
              <a:solidFill>
                <a:srgbClr val="C00000"/>
              </a:solidFill>
            </a:endParaRPr>
          </a:p>
          <a:p>
            <a:pPr marL="0" indent="0">
              <a:buNone/>
            </a:pPr>
            <a:endParaRPr lang="en-US" altLang="zh-CN" b="1" dirty="0">
              <a:solidFill>
                <a:srgbClr val="C00000"/>
              </a:solidFill>
            </a:endParaRPr>
          </a:p>
          <a:p>
            <a:pPr marL="0" indent="0">
              <a:buNone/>
            </a:pPr>
            <a:endParaRPr lang="en-US" altLang="zh-CN" b="1" dirty="0" smtClean="0">
              <a:solidFill>
                <a:srgbClr val="C00000"/>
              </a:solidFill>
            </a:endParaRPr>
          </a:p>
          <a:p>
            <a:pPr marL="0" indent="0">
              <a:buNone/>
            </a:pPr>
            <a:endParaRPr lang="en-US" altLang="zh-CN" b="1" dirty="0">
              <a:solidFill>
                <a:srgbClr val="C00000"/>
              </a:solidFill>
            </a:endParaRPr>
          </a:p>
          <a:p>
            <a:pPr marL="0" indent="0">
              <a:buNone/>
            </a:pPr>
            <a:r>
              <a:rPr lang="zh-CN" altLang="en-US" b="1" dirty="0" smtClean="0">
                <a:solidFill>
                  <a:srgbClr val="C00000"/>
                </a:solidFill>
              </a:rPr>
              <a:t>一检验</a:t>
            </a:r>
            <a:endParaRPr lang="zh-CN" altLang="en-US" dirty="0"/>
          </a:p>
        </p:txBody>
      </p:sp>
      <p:grpSp>
        <p:nvGrpSpPr>
          <p:cNvPr id="167" name="组合 166"/>
          <p:cNvGrpSpPr/>
          <p:nvPr/>
        </p:nvGrpSpPr>
        <p:grpSpPr>
          <a:xfrm>
            <a:off x="627730" y="3934941"/>
            <a:ext cx="360000" cy="864000"/>
            <a:chOff x="5308439" y="1917666"/>
            <a:chExt cx="360000" cy="864000"/>
          </a:xfrm>
        </p:grpSpPr>
        <p:cxnSp>
          <p:nvCxnSpPr>
            <p:cNvPr id="168" name="直接连接符 167"/>
            <p:cNvCxnSpPr/>
            <p:nvPr/>
          </p:nvCxnSpPr>
          <p:spPr>
            <a:xfrm>
              <a:off x="5308439" y="2775672"/>
              <a:ext cx="360000" cy="0"/>
            </a:xfrm>
            <a:prstGeom prst="line">
              <a:avLst/>
            </a:prstGeom>
            <a:noFill/>
            <a:ln w="19050">
              <a:solidFill>
                <a:srgbClr val="C00000"/>
              </a:solidFill>
              <a:prstDash val="dash"/>
              <a:round/>
            </a:ln>
          </p:spPr>
        </p:cxnSp>
        <p:cxnSp>
          <p:nvCxnSpPr>
            <p:cNvPr id="170" name="直接连接符 169"/>
            <p:cNvCxnSpPr/>
            <p:nvPr/>
          </p:nvCxnSpPr>
          <p:spPr>
            <a:xfrm flipH="1">
              <a:off x="5308439" y="1917666"/>
              <a:ext cx="0" cy="864000"/>
            </a:xfrm>
            <a:prstGeom prst="line">
              <a:avLst/>
            </a:prstGeom>
            <a:noFill/>
            <a:ln w="19050">
              <a:solidFill>
                <a:srgbClr val="C00000"/>
              </a:solidFill>
              <a:prstDash val="dash"/>
              <a:round/>
            </a:ln>
          </p:spPr>
        </p:cxnSp>
        <p:cxnSp>
          <p:nvCxnSpPr>
            <p:cNvPr id="171" name="直接连接符 170"/>
            <p:cNvCxnSpPr/>
            <p:nvPr/>
          </p:nvCxnSpPr>
          <p:spPr>
            <a:xfrm>
              <a:off x="5308439" y="2290034"/>
              <a:ext cx="360000" cy="0"/>
            </a:xfrm>
            <a:prstGeom prst="line">
              <a:avLst/>
            </a:prstGeom>
            <a:noFill/>
            <a:ln w="19050">
              <a:solidFill>
                <a:srgbClr val="C00000"/>
              </a:solidFill>
              <a:prstDash val="dash"/>
              <a:round/>
            </a:ln>
          </p:spPr>
        </p:cxnSp>
      </p:grpSp>
      <p:grpSp>
        <p:nvGrpSpPr>
          <p:cNvPr id="175" name="组合 174"/>
          <p:cNvGrpSpPr/>
          <p:nvPr/>
        </p:nvGrpSpPr>
        <p:grpSpPr>
          <a:xfrm>
            <a:off x="627730" y="1703087"/>
            <a:ext cx="360001" cy="1343644"/>
            <a:chOff x="5308439" y="1917666"/>
            <a:chExt cx="360001" cy="1343644"/>
          </a:xfrm>
        </p:grpSpPr>
        <p:cxnSp>
          <p:nvCxnSpPr>
            <p:cNvPr id="176" name="直接连接符 175"/>
            <p:cNvCxnSpPr/>
            <p:nvPr/>
          </p:nvCxnSpPr>
          <p:spPr>
            <a:xfrm>
              <a:off x="5308439" y="2775672"/>
              <a:ext cx="360000" cy="0"/>
            </a:xfrm>
            <a:prstGeom prst="line">
              <a:avLst/>
            </a:prstGeom>
            <a:noFill/>
            <a:ln w="19050">
              <a:solidFill>
                <a:srgbClr val="C00000"/>
              </a:solidFill>
              <a:prstDash val="dash"/>
              <a:round/>
            </a:ln>
          </p:spPr>
        </p:cxnSp>
        <p:cxnSp>
          <p:nvCxnSpPr>
            <p:cNvPr id="177" name="直接连接符 176"/>
            <p:cNvCxnSpPr/>
            <p:nvPr/>
          </p:nvCxnSpPr>
          <p:spPr>
            <a:xfrm flipH="1">
              <a:off x="5308439" y="1917666"/>
              <a:ext cx="0" cy="1332000"/>
            </a:xfrm>
            <a:prstGeom prst="line">
              <a:avLst/>
            </a:prstGeom>
            <a:noFill/>
            <a:ln w="19050">
              <a:solidFill>
                <a:srgbClr val="C00000"/>
              </a:solidFill>
              <a:prstDash val="dash"/>
              <a:round/>
            </a:ln>
          </p:spPr>
        </p:cxnSp>
        <p:cxnSp>
          <p:nvCxnSpPr>
            <p:cNvPr id="178" name="直接连接符 177"/>
            <p:cNvCxnSpPr/>
            <p:nvPr/>
          </p:nvCxnSpPr>
          <p:spPr>
            <a:xfrm>
              <a:off x="5308439" y="2290034"/>
              <a:ext cx="360000" cy="0"/>
            </a:xfrm>
            <a:prstGeom prst="line">
              <a:avLst/>
            </a:prstGeom>
            <a:noFill/>
            <a:ln w="19050">
              <a:solidFill>
                <a:srgbClr val="C00000"/>
              </a:solidFill>
              <a:prstDash val="dash"/>
              <a:round/>
            </a:ln>
          </p:spPr>
        </p:cxnSp>
        <p:cxnSp>
          <p:nvCxnSpPr>
            <p:cNvPr id="179" name="直接连接符 178"/>
            <p:cNvCxnSpPr/>
            <p:nvPr/>
          </p:nvCxnSpPr>
          <p:spPr>
            <a:xfrm>
              <a:off x="5308440" y="3261310"/>
              <a:ext cx="360000" cy="0"/>
            </a:xfrm>
            <a:prstGeom prst="line">
              <a:avLst/>
            </a:prstGeom>
            <a:noFill/>
            <a:ln w="19050">
              <a:solidFill>
                <a:srgbClr val="C00000"/>
              </a:solidFill>
              <a:prstDash val="dash"/>
              <a:round/>
            </a:ln>
          </p:spPr>
        </p:cxnSp>
      </p:grpSp>
      <p:sp>
        <p:nvSpPr>
          <p:cNvPr id="180" name="文本框 179"/>
          <p:cNvSpPr txBox="1"/>
          <p:nvPr/>
        </p:nvSpPr>
        <p:spPr>
          <a:xfrm>
            <a:off x="924264" y="4139447"/>
            <a:ext cx="4294329" cy="815608"/>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a:latin typeface="+mn-ea"/>
              </a:rPr>
              <a:t>特种设备要有注册</a:t>
            </a:r>
            <a:r>
              <a:rPr lang="zh-CN" altLang="en-US" sz="1600" dirty="0" smtClean="0">
                <a:latin typeface="+mn-ea"/>
              </a:rPr>
              <a:t>登记证</a:t>
            </a:r>
            <a:endParaRPr lang="zh-CN" altLang="en-US" sz="1600" dirty="0">
              <a:latin typeface="+mn-ea"/>
            </a:endParaRPr>
          </a:p>
          <a:p>
            <a:pPr marL="285750" indent="-285750">
              <a:spcBef>
                <a:spcPts val="600"/>
              </a:spcBef>
              <a:spcAft>
                <a:spcPts val="1200"/>
              </a:spcAft>
              <a:buFont typeface="Wingdings" panose="05000000000000000000" pitchFamily="2" charset="2"/>
              <a:buChar char="p"/>
            </a:pPr>
            <a:r>
              <a:rPr lang="zh-CN" altLang="en-US" sz="1600" dirty="0">
                <a:latin typeface="+mn-ea"/>
              </a:rPr>
              <a:t>管理人员与操作人员要取得作业资格证</a:t>
            </a:r>
          </a:p>
        </p:txBody>
      </p:sp>
      <p:sp>
        <p:nvSpPr>
          <p:cNvPr id="181" name="文本框 180"/>
          <p:cNvSpPr txBox="1"/>
          <p:nvPr/>
        </p:nvSpPr>
        <p:spPr>
          <a:xfrm>
            <a:off x="920393" y="1907593"/>
            <a:ext cx="3832360" cy="1292662"/>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a:latin typeface="+mn-ea"/>
              </a:rPr>
              <a:t>要落实管理机构和责任</a:t>
            </a:r>
            <a:r>
              <a:rPr lang="zh-CN" altLang="en-US" sz="1600" dirty="0" smtClean="0">
                <a:latin typeface="+mn-ea"/>
              </a:rPr>
              <a:t>人员</a:t>
            </a:r>
            <a:endParaRPr lang="zh-CN" altLang="en-US" sz="1600" dirty="0">
              <a:latin typeface="+mn-ea"/>
            </a:endParaRPr>
          </a:p>
          <a:p>
            <a:pPr marL="285750" indent="-285750">
              <a:spcBef>
                <a:spcPts val="600"/>
              </a:spcBef>
              <a:spcAft>
                <a:spcPts val="1200"/>
              </a:spcAft>
              <a:buFont typeface="Wingdings" panose="05000000000000000000" pitchFamily="2" charset="2"/>
              <a:buChar char="p"/>
            </a:pPr>
            <a:r>
              <a:rPr lang="zh-CN" altLang="en-US" sz="1600" dirty="0">
                <a:latin typeface="+mn-ea"/>
              </a:rPr>
              <a:t>要落实岗位责任制及各项管理</a:t>
            </a:r>
            <a:r>
              <a:rPr lang="zh-CN" altLang="en-US" sz="1600" dirty="0" smtClean="0">
                <a:latin typeface="+mn-ea"/>
              </a:rPr>
              <a:t>制度</a:t>
            </a:r>
            <a:endParaRPr lang="zh-CN" altLang="en-US" sz="1600" dirty="0">
              <a:latin typeface="+mn-ea"/>
            </a:endParaRPr>
          </a:p>
          <a:p>
            <a:pPr marL="285750" indent="-285750">
              <a:spcBef>
                <a:spcPts val="600"/>
              </a:spcBef>
              <a:spcAft>
                <a:spcPts val="1200"/>
              </a:spcAft>
              <a:buFont typeface="Wingdings" panose="05000000000000000000" pitchFamily="2" charset="2"/>
              <a:buChar char="p"/>
            </a:pPr>
            <a:r>
              <a:rPr lang="zh-CN" altLang="en-US" sz="1600" dirty="0">
                <a:latin typeface="+mn-ea"/>
              </a:rPr>
              <a:t>要落实操作规程</a:t>
            </a:r>
          </a:p>
        </p:txBody>
      </p:sp>
      <p:grpSp>
        <p:nvGrpSpPr>
          <p:cNvPr id="26" name="组合 25"/>
          <p:cNvGrpSpPr/>
          <p:nvPr/>
        </p:nvGrpSpPr>
        <p:grpSpPr>
          <a:xfrm>
            <a:off x="627730" y="5582015"/>
            <a:ext cx="360000" cy="372368"/>
            <a:chOff x="5308439" y="1917666"/>
            <a:chExt cx="360000" cy="372368"/>
          </a:xfrm>
        </p:grpSpPr>
        <p:cxnSp>
          <p:nvCxnSpPr>
            <p:cNvPr id="28" name="直接连接符 27"/>
            <p:cNvCxnSpPr/>
            <p:nvPr/>
          </p:nvCxnSpPr>
          <p:spPr>
            <a:xfrm flipH="1">
              <a:off x="5308439" y="1917666"/>
              <a:ext cx="0" cy="360000"/>
            </a:xfrm>
            <a:prstGeom prst="line">
              <a:avLst/>
            </a:prstGeom>
            <a:noFill/>
            <a:ln w="19050">
              <a:solidFill>
                <a:srgbClr val="C00000"/>
              </a:solidFill>
              <a:prstDash val="dash"/>
              <a:round/>
            </a:ln>
          </p:spPr>
        </p:cxnSp>
        <p:cxnSp>
          <p:nvCxnSpPr>
            <p:cNvPr id="29" name="直接连接符 28"/>
            <p:cNvCxnSpPr/>
            <p:nvPr/>
          </p:nvCxnSpPr>
          <p:spPr>
            <a:xfrm>
              <a:off x="5308439" y="2290034"/>
              <a:ext cx="360000" cy="0"/>
            </a:xfrm>
            <a:prstGeom prst="line">
              <a:avLst/>
            </a:prstGeom>
            <a:noFill/>
            <a:ln w="19050">
              <a:solidFill>
                <a:srgbClr val="C00000"/>
              </a:solidFill>
              <a:prstDash val="dash"/>
              <a:round/>
            </a:ln>
          </p:spPr>
        </p:cxnSp>
      </p:grpSp>
      <p:sp>
        <p:nvSpPr>
          <p:cNvPr id="30" name="文本框 29"/>
          <p:cNvSpPr txBox="1"/>
          <p:nvPr/>
        </p:nvSpPr>
        <p:spPr>
          <a:xfrm>
            <a:off x="924264" y="5786521"/>
            <a:ext cx="5370210" cy="338554"/>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a:latin typeface="+mn-ea"/>
              </a:rPr>
              <a:t>要在检验有效期届满前</a:t>
            </a:r>
            <a:r>
              <a:rPr lang="en-US" altLang="zh-CN" sz="1600" dirty="0">
                <a:latin typeface="+mn-ea"/>
              </a:rPr>
              <a:t>1</a:t>
            </a:r>
            <a:r>
              <a:rPr lang="zh-CN" altLang="en-US" sz="1600" dirty="0">
                <a:latin typeface="+mn-ea"/>
              </a:rPr>
              <a:t>个月主动申报</a:t>
            </a:r>
            <a:r>
              <a:rPr lang="zh-CN" altLang="en-US" sz="1600" dirty="0" smtClean="0">
                <a:latin typeface="+mn-ea"/>
              </a:rPr>
              <a:t>定期检验</a:t>
            </a:r>
            <a:endParaRPr lang="zh-CN" altLang="en-US" sz="1600" dirty="0">
              <a:latin typeface="+mn-ea"/>
            </a:endParaRPr>
          </a:p>
        </p:txBody>
      </p:sp>
      <p:grpSp>
        <p:nvGrpSpPr>
          <p:cNvPr id="13" name="组合 12"/>
          <p:cNvGrpSpPr/>
          <p:nvPr/>
        </p:nvGrpSpPr>
        <p:grpSpPr>
          <a:xfrm>
            <a:off x="6101715" y="1968500"/>
            <a:ext cx="2716530" cy="3933190"/>
            <a:chOff x="9609" y="3100"/>
            <a:chExt cx="4278" cy="6194"/>
          </a:xfrm>
        </p:grpSpPr>
        <p:grpSp>
          <p:nvGrpSpPr>
            <p:cNvPr id="19" name="组合 18"/>
            <p:cNvGrpSpPr/>
            <p:nvPr/>
          </p:nvGrpSpPr>
          <p:grpSpPr>
            <a:xfrm>
              <a:off x="9609" y="3100"/>
              <a:ext cx="4278" cy="6194"/>
              <a:chOff x="9609" y="3100"/>
              <a:chExt cx="4278" cy="6194"/>
            </a:xfrm>
          </p:grpSpPr>
          <p:grpSp>
            <p:nvGrpSpPr>
              <p:cNvPr id="3" name="组合 2"/>
              <p:cNvGrpSpPr/>
              <p:nvPr/>
            </p:nvGrpSpPr>
            <p:grpSpPr>
              <a:xfrm>
                <a:off x="9609" y="3100"/>
                <a:ext cx="4278" cy="6194"/>
                <a:chOff x="6163516" y="1379647"/>
                <a:chExt cx="2716219" cy="3933486"/>
              </a:xfrm>
            </p:grpSpPr>
            <p:pic>
              <p:nvPicPr>
                <p:cNvPr id="7" name="Picture 7"/>
                <p:cNvPicPr>
                  <a:picLocks noChangeAspect="1"/>
                </p:cNvPicPr>
                <p:nvPr/>
              </p:nvPicPr>
              <p:blipFill>
                <a:blip r:embed="rId3" cstate="print"/>
                <a:stretch>
                  <a:fillRect/>
                </a:stretch>
              </p:blipFill>
              <p:spPr>
                <a:xfrm>
                  <a:off x="6262099" y="1469116"/>
                  <a:ext cx="2548492" cy="3806818"/>
                </a:xfrm>
                <a:prstGeom prst="rect">
                  <a:avLst/>
                </a:prstGeom>
                <a:noFill/>
                <a:ln w="9525">
                  <a:noFill/>
                </a:ln>
              </p:spPr>
            </p:pic>
            <p:grpSp>
              <p:nvGrpSpPr>
                <p:cNvPr id="8" name="Group 110"/>
                <p:cNvGrpSpPr/>
                <p:nvPr/>
              </p:nvGrpSpPr>
              <p:grpSpPr bwMode="auto">
                <a:xfrm>
                  <a:off x="6163516" y="1379647"/>
                  <a:ext cx="2716219" cy="3933486"/>
                  <a:chOff x="587" y="186"/>
                  <a:chExt cx="2401" cy="3477"/>
                </a:xfrm>
              </p:grpSpPr>
              <p:sp>
                <p:nvSpPr>
                  <p:cNvPr id="9"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0"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1"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12"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grpSp>
          <p:pic>
            <p:nvPicPr>
              <p:cNvPr id="18" name="图片 17"/>
              <p:cNvPicPr>
                <a:picLocks noChangeAspect="1"/>
              </p:cNvPicPr>
              <p:nvPr/>
            </p:nvPicPr>
            <p:blipFill>
              <a:blip r:embed="rId4"/>
              <a:stretch>
                <a:fillRect/>
              </a:stretch>
            </p:blipFill>
            <p:spPr>
              <a:xfrm>
                <a:off x="9759" y="3218"/>
                <a:ext cx="4020" cy="5978"/>
              </a:xfrm>
              <a:prstGeom prst="rect">
                <a:avLst/>
              </a:prstGeom>
            </p:spPr>
          </p:pic>
        </p:grpSp>
        <p:pic>
          <p:nvPicPr>
            <p:cNvPr id="5" name="图片 4"/>
            <p:cNvPicPr>
              <a:picLocks noChangeAspect="1"/>
            </p:cNvPicPr>
            <p:nvPr/>
          </p:nvPicPr>
          <p:blipFill>
            <a:blip r:embed="rId5"/>
            <a:stretch>
              <a:fillRect/>
            </a:stretch>
          </p:blipFill>
          <p:spPr>
            <a:xfrm>
              <a:off x="9827" y="3311"/>
              <a:ext cx="3935" cy="5829"/>
            </a:xfrm>
            <a:prstGeom prst="rect">
              <a:avLst/>
            </a:prstGeom>
          </p:spPr>
        </p:pic>
      </p:grpSp>
    </p:spTree>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a:t>
            </a:r>
            <a:r>
              <a:rPr lang="zh-CN" altLang="en-US" dirty="0"/>
              <a:t>、特种设备及特种作业人员安全管理办法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44</a:t>
            </a:fld>
            <a:endParaRPr lang="zh-CN" altLang="en-US" dirty="0"/>
          </a:p>
        </p:txBody>
      </p:sp>
      <p:sp>
        <p:nvSpPr>
          <p:cNvPr id="6" name="内容占位符 5"/>
          <p:cNvSpPr>
            <a:spLocks noGrp="1"/>
          </p:cNvSpPr>
          <p:nvPr>
            <p:ph idx="1"/>
          </p:nvPr>
        </p:nvSpPr>
        <p:spPr>
          <a:xfrm>
            <a:off x="395289" y="1340769"/>
            <a:ext cx="8353425" cy="4785395"/>
          </a:xfrm>
        </p:spPr>
        <p:txBody>
          <a:bodyPr/>
          <a:lstStyle/>
          <a:p>
            <a:pPr marL="0" indent="0">
              <a:buNone/>
            </a:pPr>
            <a:r>
              <a:rPr lang="zh-CN" altLang="en-US" b="1" dirty="0" smtClean="0">
                <a:solidFill>
                  <a:srgbClr val="C00000"/>
                </a:solidFill>
              </a:rPr>
              <a:t>正确使用                     </a:t>
            </a:r>
            <a:endParaRPr lang="en-US" altLang="zh-CN" b="1" dirty="0" smtClean="0">
              <a:solidFill>
                <a:srgbClr val="C00000"/>
              </a:solidFill>
            </a:endParaRPr>
          </a:p>
          <a:p>
            <a:pPr marL="0" indent="0">
              <a:buNone/>
            </a:pPr>
            <a:endParaRPr lang="en-US" altLang="zh-CN" b="1" dirty="0">
              <a:solidFill>
                <a:srgbClr val="C00000"/>
              </a:solidFill>
            </a:endParaRPr>
          </a:p>
          <a:p>
            <a:pPr marL="0" indent="0">
              <a:buNone/>
            </a:pPr>
            <a:endParaRPr lang="en-US" altLang="zh-CN" b="1" dirty="0" smtClean="0">
              <a:solidFill>
                <a:srgbClr val="C00000"/>
              </a:solidFill>
            </a:endParaRPr>
          </a:p>
          <a:p>
            <a:pPr marL="0" indent="0">
              <a:buNone/>
            </a:pPr>
            <a:endParaRPr lang="en-US" altLang="zh-CN" b="1" dirty="0">
              <a:solidFill>
                <a:srgbClr val="C00000"/>
              </a:solidFill>
            </a:endParaRPr>
          </a:p>
          <a:p>
            <a:pPr marL="0" indent="0">
              <a:buNone/>
            </a:pPr>
            <a:endParaRPr lang="en-US" altLang="zh-CN" b="1" dirty="0" smtClean="0">
              <a:solidFill>
                <a:srgbClr val="C00000"/>
              </a:solidFill>
            </a:endParaRPr>
          </a:p>
          <a:p>
            <a:pPr marL="0" indent="0">
              <a:buNone/>
            </a:pPr>
            <a:endParaRPr lang="en-US" altLang="zh-CN" b="1" dirty="0" smtClean="0">
              <a:solidFill>
                <a:srgbClr val="C00000"/>
              </a:solidFill>
            </a:endParaRPr>
          </a:p>
          <a:p>
            <a:pPr marL="0" indent="0">
              <a:buNone/>
            </a:pPr>
            <a:r>
              <a:rPr lang="zh-CN" altLang="en-US" b="1" dirty="0" smtClean="0">
                <a:solidFill>
                  <a:srgbClr val="C00000"/>
                </a:solidFill>
              </a:rPr>
              <a:t>精心维护           </a:t>
            </a:r>
            <a:endParaRPr lang="en-US" altLang="zh-CN" b="1" dirty="0" smtClean="0">
              <a:solidFill>
                <a:srgbClr val="C00000"/>
              </a:solidFill>
            </a:endParaRPr>
          </a:p>
          <a:p>
            <a:pPr marL="0" indent="0">
              <a:buNone/>
            </a:pPr>
            <a:endParaRPr lang="en-US" altLang="zh-CN" b="1" dirty="0">
              <a:solidFill>
                <a:srgbClr val="C00000"/>
              </a:solidFill>
            </a:endParaRPr>
          </a:p>
          <a:p>
            <a:pPr marL="0" indent="0">
              <a:buNone/>
            </a:pPr>
            <a:endParaRPr lang="en-US" altLang="zh-CN" b="1" dirty="0" smtClean="0">
              <a:solidFill>
                <a:srgbClr val="C00000"/>
              </a:solidFill>
            </a:endParaRPr>
          </a:p>
          <a:p>
            <a:pPr marL="0" indent="0">
              <a:buNone/>
            </a:pPr>
            <a:endParaRPr lang="en-US" altLang="zh-CN" b="1" dirty="0">
              <a:solidFill>
                <a:srgbClr val="C00000"/>
              </a:solidFill>
            </a:endParaRPr>
          </a:p>
        </p:txBody>
      </p:sp>
      <p:grpSp>
        <p:nvGrpSpPr>
          <p:cNvPr id="167" name="组合 166"/>
          <p:cNvGrpSpPr/>
          <p:nvPr/>
        </p:nvGrpSpPr>
        <p:grpSpPr>
          <a:xfrm>
            <a:off x="627730" y="4317717"/>
            <a:ext cx="360000" cy="1081295"/>
            <a:chOff x="5308439" y="1917666"/>
            <a:chExt cx="360000" cy="1081295"/>
          </a:xfrm>
        </p:grpSpPr>
        <p:cxnSp>
          <p:nvCxnSpPr>
            <p:cNvPr id="168" name="直接连接符 167"/>
            <p:cNvCxnSpPr/>
            <p:nvPr/>
          </p:nvCxnSpPr>
          <p:spPr>
            <a:xfrm>
              <a:off x="5308439" y="2998961"/>
              <a:ext cx="360000" cy="0"/>
            </a:xfrm>
            <a:prstGeom prst="line">
              <a:avLst/>
            </a:prstGeom>
            <a:noFill/>
            <a:ln w="19050">
              <a:solidFill>
                <a:srgbClr val="C00000"/>
              </a:solidFill>
              <a:prstDash val="dash"/>
              <a:round/>
            </a:ln>
          </p:spPr>
        </p:cxnSp>
        <p:cxnSp>
          <p:nvCxnSpPr>
            <p:cNvPr id="170" name="直接连接符 169"/>
            <p:cNvCxnSpPr/>
            <p:nvPr/>
          </p:nvCxnSpPr>
          <p:spPr>
            <a:xfrm flipH="1">
              <a:off x="5308439" y="1917666"/>
              <a:ext cx="0" cy="1080000"/>
            </a:xfrm>
            <a:prstGeom prst="line">
              <a:avLst/>
            </a:prstGeom>
            <a:noFill/>
            <a:ln w="19050">
              <a:solidFill>
                <a:srgbClr val="C00000"/>
              </a:solidFill>
              <a:prstDash val="dash"/>
              <a:round/>
            </a:ln>
          </p:spPr>
        </p:cxnSp>
        <p:cxnSp>
          <p:nvCxnSpPr>
            <p:cNvPr id="171" name="直接连接符 170"/>
            <p:cNvCxnSpPr/>
            <p:nvPr/>
          </p:nvCxnSpPr>
          <p:spPr>
            <a:xfrm>
              <a:off x="5308439" y="2290034"/>
              <a:ext cx="360000" cy="0"/>
            </a:xfrm>
            <a:prstGeom prst="line">
              <a:avLst/>
            </a:prstGeom>
            <a:noFill/>
            <a:ln w="19050">
              <a:solidFill>
                <a:srgbClr val="C00000"/>
              </a:solidFill>
              <a:prstDash val="dash"/>
              <a:round/>
            </a:ln>
          </p:spPr>
        </p:cxnSp>
      </p:grpSp>
      <p:sp>
        <p:nvSpPr>
          <p:cNvPr id="180" name="文本框 179"/>
          <p:cNvSpPr txBox="1"/>
          <p:nvPr/>
        </p:nvSpPr>
        <p:spPr>
          <a:xfrm>
            <a:off x="924264" y="4522223"/>
            <a:ext cx="7824450" cy="1308050"/>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smtClean="0">
                <a:latin typeface="+mn-ea"/>
              </a:rPr>
              <a:t>根据</a:t>
            </a:r>
            <a:r>
              <a:rPr lang="zh-CN" altLang="en-US" sz="1600" dirty="0">
                <a:latin typeface="+mn-ea"/>
              </a:rPr>
              <a:t>不同设备的不同时限要求，</a:t>
            </a:r>
            <a:r>
              <a:rPr lang="zh-CN" altLang="en-US" sz="1600" dirty="0" smtClean="0">
                <a:latin typeface="+mn-ea"/>
              </a:rPr>
              <a:t>定期自行</a:t>
            </a:r>
            <a:r>
              <a:rPr lang="zh-CN" altLang="en-US" sz="1600" dirty="0">
                <a:latin typeface="+mn-ea"/>
              </a:rPr>
              <a:t>检查和维护保养，发现异常</a:t>
            </a:r>
            <a:r>
              <a:rPr lang="zh-CN" altLang="en-US" sz="1600" dirty="0" smtClean="0">
                <a:latin typeface="+mn-ea"/>
              </a:rPr>
              <a:t>情况及时</a:t>
            </a:r>
            <a:r>
              <a:rPr lang="zh-CN" altLang="en-US" sz="1600" dirty="0">
                <a:latin typeface="+mn-ea"/>
              </a:rPr>
              <a:t>处理，做好</a:t>
            </a:r>
            <a:r>
              <a:rPr lang="zh-CN" altLang="en-US" sz="1600" dirty="0" smtClean="0">
                <a:latin typeface="+mn-ea"/>
              </a:rPr>
              <a:t>记录</a:t>
            </a:r>
            <a:endParaRPr lang="zh-CN" altLang="en-US" sz="1600" dirty="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定期</a:t>
            </a:r>
            <a:r>
              <a:rPr lang="zh-CN" altLang="en-US" sz="1600" dirty="0">
                <a:latin typeface="+mn-ea"/>
              </a:rPr>
              <a:t>对特种设备的安全附件、安全保护装置、测量调控装置、仪器仪表进行定期校验、检修，做好记录</a:t>
            </a:r>
          </a:p>
        </p:txBody>
      </p:sp>
      <p:sp>
        <p:nvSpPr>
          <p:cNvPr id="181" name="文本框 180"/>
          <p:cNvSpPr txBox="1"/>
          <p:nvPr/>
        </p:nvSpPr>
        <p:spPr>
          <a:xfrm>
            <a:off x="920392" y="1907593"/>
            <a:ext cx="7908959" cy="1769715"/>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a:latin typeface="+mn-ea"/>
              </a:rPr>
              <a:t>合理确定使用条件，加强对使用</a:t>
            </a:r>
            <a:r>
              <a:rPr lang="zh-CN" altLang="en-US" sz="1600" dirty="0" smtClean="0">
                <a:latin typeface="+mn-ea"/>
              </a:rPr>
              <a:t>过程中</a:t>
            </a:r>
            <a:r>
              <a:rPr lang="zh-CN" altLang="en-US" sz="1600" dirty="0">
                <a:latin typeface="+mn-ea"/>
              </a:rPr>
              <a:t>技术要素的控制，严禁超规范、超负荷</a:t>
            </a:r>
            <a:r>
              <a:rPr lang="zh-CN" altLang="en-US" sz="1600" dirty="0" smtClean="0">
                <a:latin typeface="+mn-ea"/>
              </a:rPr>
              <a:t>运转</a:t>
            </a:r>
            <a:endParaRPr lang="zh-CN" altLang="en-US" sz="1600" dirty="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合理</a:t>
            </a:r>
            <a:r>
              <a:rPr lang="zh-CN" altLang="en-US" sz="1600" dirty="0">
                <a:latin typeface="+mn-ea"/>
              </a:rPr>
              <a:t>制定操作规程，严格按操作规程</a:t>
            </a:r>
            <a:r>
              <a:rPr lang="zh-CN" altLang="en-US" sz="1600" dirty="0" smtClean="0">
                <a:latin typeface="+mn-ea"/>
              </a:rPr>
              <a:t>操作</a:t>
            </a:r>
            <a:endParaRPr lang="zh-CN" altLang="en-US" sz="1600" dirty="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合理</a:t>
            </a:r>
            <a:r>
              <a:rPr lang="zh-CN" altLang="en-US" sz="1600" dirty="0">
                <a:latin typeface="+mn-ea"/>
              </a:rPr>
              <a:t>选用安全保护装置，确保灵敏</a:t>
            </a:r>
            <a:r>
              <a:rPr lang="zh-CN" altLang="en-US" sz="1600" dirty="0" smtClean="0">
                <a:latin typeface="+mn-ea"/>
              </a:rPr>
              <a:t>可靠</a:t>
            </a:r>
            <a:endParaRPr lang="zh-CN" altLang="en-US" sz="1600" dirty="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作业</a:t>
            </a:r>
            <a:r>
              <a:rPr lang="zh-CN" altLang="en-US" sz="1600" dirty="0">
                <a:latin typeface="+mn-ea"/>
              </a:rPr>
              <a:t>人员持证上岗，严禁违章作业</a:t>
            </a:r>
          </a:p>
        </p:txBody>
      </p:sp>
      <p:grpSp>
        <p:nvGrpSpPr>
          <p:cNvPr id="5" name="组合 4"/>
          <p:cNvGrpSpPr/>
          <p:nvPr/>
        </p:nvGrpSpPr>
        <p:grpSpPr>
          <a:xfrm>
            <a:off x="627730" y="1703087"/>
            <a:ext cx="360000" cy="1811329"/>
            <a:chOff x="627730" y="1703087"/>
            <a:chExt cx="360000" cy="1811329"/>
          </a:xfrm>
        </p:grpSpPr>
        <p:cxnSp>
          <p:nvCxnSpPr>
            <p:cNvPr id="176" name="直接连接符 175"/>
            <p:cNvCxnSpPr/>
            <p:nvPr/>
          </p:nvCxnSpPr>
          <p:spPr>
            <a:xfrm>
              <a:off x="627730" y="2561093"/>
              <a:ext cx="360000" cy="0"/>
            </a:xfrm>
            <a:prstGeom prst="line">
              <a:avLst/>
            </a:prstGeom>
            <a:noFill/>
            <a:ln w="19050">
              <a:solidFill>
                <a:srgbClr val="C00000"/>
              </a:solidFill>
              <a:prstDash val="dash"/>
              <a:round/>
            </a:ln>
          </p:spPr>
        </p:cxnSp>
        <p:cxnSp>
          <p:nvCxnSpPr>
            <p:cNvPr id="177" name="直接连接符 176"/>
            <p:cNvCxnSpPr/>
            <p:nvPr/>
          </p:nvCxnSpPr>
          <p:spPr>
            <a:xfrm flipH="1">
              <a:off x="627730" y="1703087"/>
              <a:ext cx="0" cy="1800000"/>
            </a:xfrm>
            <a:prstGeom prst="line">
              <a:avLst/>
            </a:prstGeom>
            <a:noFill/>
            <a:ln w="19050">
              <a:solidFill>
                <a:srgbClr val="C00000"/>
              </a:solidFill>
              <a:prstDash val="dash"/>
              <a:round/>
            </a:ln>
          </p:spPr>
        </p:cxnSp>
        <p:cxnSp>
          <p:nvCxnSpPr>
            <p:cNvPr id="178" name="直接连接符 177"/>
            <p:cNvCxnSpPr/>
            <p:nvPr/>
          </p:nvCxnSpPr>
          <p:spPr>
            <a:xfrm>
              <a:off x="627730" y="2075455"/>
              <a:ext cx="360000" cy="0"/>
            </a:xfrm>
            <a:prstGeom prst="line">
              <a:avLst/>
            </a:prstGeom>
            <a:noFill/>
            <a:ln w="19050">
              <a:solidFill>
                <a:srgbClr val="C00000"/>
              </a:solidFill>
              <a:prstDash val="dash"/>
              <a:round/>
            </a:ln>
          </p:spPr>
        </p:cxnSp>
        <p:cxnSp>
          <p:nvCxnSpPr>
            <p:cNvPr id="179" name="直接连接符 178"/>
            <p:cNvCxnSpPr/>
            <p:nvPr/>
          </p:nvCxnSpPr>
          <p:spPr>
            <a:xfrm>
              <a:off x="627730" y="3046731"/>
              <a:ext cx="360000" cy="0"/>
            </a:xfrm>
            <a:prstGeom prst="line">
              <a:avLst/>
            </a:prstGeom>
            <a:noFill/>
            <a:ln w="19050">
              <a:solidFill>
                <a:srgbClr val="C00000"/>
              </a:solidFill>
              <a:prstDash val="dash"/>
              <a:round/>
            </a:ln>
          </p:spPr>
        </p:cxnSp>
        <p:cxnSp>
          <p:nvCxnSpPr>
            <p:cNvPr id="20" name="直接连接符 19"/>
            <p:cNvCxnSpPr/>
            <p:nvPr/>
          </p:nvCxnSpPr>
          <p:spPr>
            <a:xfrm>
              <a:off x="627730" y="3514416"/>
              <a:ext cx="360000" cy="0"/>
            </a:xfrm>
            <a:prstGeom prst="line">
              <a:avLst/>
            </a:prstGeom>
            <a:noFill/>
            <a:ln w="19050">
              <a:solidFill>
                <a:srgbClr val="C00000"/>
              </a:solidFill>
              <a:prstDash val="dash"/>
              <a:round/>
            </a:ln>
          </p:spPr>
        </p:cxnSp>
      </p:grpSp>
    </p:spTree>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9</a:t>
            </a:r>
            <a:r>
              <a:rPr lang="zh-CN" altLang="en-US" dirty="0" smtClean="0"/>
              <a:t>、</a:t>
            </a:r>
            <a:r>
              <a:rPr lang="zh-CN" altLang="en-US" dirty="0"/>
              <a:t>危险作业安全管理</a:t>
            </a:r>
            <a:r>
              <a:rPr lang="zh-CN" altLang="en-US" dirty="0" smtClean="0"/>
              <a:t>制度</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45</a:t>
            </a:fld>
            <a:endParaRPr lang="zh-CN" altLang="en-US" dirty="0"/>
          </a:p>
        </p:txBody>
      </p:sp>
      <p:grpSp>
        <p:nvGrpSpPr>
          <p:cNvPr id="7" name="组合 6"/>
          <p:cNvGrpSpPr/>
          <p:nvPr/>
        </p:nvGrpSpPr>
        <p:grpSpPr>
          <a:xfrm>
            <a:off x="522000" y="1372266"/>
            <a:ext cx="8100000" cy="1106042"/>
            <a:chOff x="542106" y="1588838"/>
            <a:chExt cx="8100000" cy="1106042"/>
          </a:xfrm>
        </p:grpSpPr>
        <p:sp>
          <p:nvSpPr>
            <p:cNvPr id="14" name="矩形 13"/>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15" name="Text Box 44"/>
            <p:cNvSpPr txBox="1">
              <a:spLocks noChangeArrowheads="1"/>
            </p:cNvSpPr>
            <p:nvPr/>
          </p:nvSpPr>
          <p:spPr bwMode="auto">
            <a:xfrm>
              <a:off x="1897194" y="1610935"/>
              <a:ext cx="6623351" cy="108394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zh-CN" altLang="en-US" sz="1600" b="1" dirty="0" smtClean="0">
                  <a:solidFill>
                    <a:srgbClr val="C00000"/>
                  </a:solidFill>
                </a:rPr>
                <a:t>特殊作业</a:t>
              </a:r>
              <a:endParaRPr lang="zh-CN" altLang="en-US" sz="1600" b="1" dirty="0">
                <a:solidFill>
                  <a:srgbClr val="C00000"/>
                </a:solidFill>
              </a:endParaRPr>
            </a:p>
            <a:p>
              <a:pPr indent="0"/>
              <a:r>
                <a:rPr lang="zh-CN" altLang="en-US" sz="1600" dirty="0" smtClean="0"/>
                <a:t>化学品生产单位设备检修过程中可能涉及的</a:t>
              </a:r>
              <a:r>
                <a:rPr lang="zh-CN" altLang="en-US" sz="1600" b="1" dirty="0" smtClean="0">
                  <a:solidFill>
                    <a:srgbClr val="C00000"/>
                  </a:solidFill>
                </a:rPr>
                <a:t>动火、进入受限空间、盲板抽堵、高处作业、吊装、临时用电、动土、断路</a:t>
              </a:r>
              <a:r>
                <a:rPr lang="zh-CN" altLang="en-US" sz="1600" dirty="0" smtClean="0"/>
                <a:t>等，对操作者本人、他人及周围构筑物、设备、设施的安全可能造成危害的作业。</a:t>
              </a:r>
              <a:r>
                <a:rPr lang="en-US" altLang="zh-CN" sz="1600" dirty="0" smtClean="0"/>
                <a:t>(GB 30871)</a:t>
              </a:r>
              <a:endParaRPr lang="zh-CN" altLang="en-US" sz="1600" dirty="0"/>
            </a:p>
          </p:txBody>
        </p:sp>
        <p:pic>
          <p:nvPicPr>
            <p:cNvPr id="16" name="图片 15"/>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grpSp>
        <p:nvGrpSpPr>
          <p:cNvPr id="6" name="组合 5"/>
          <p:cNvGrpSpPr/>
          <p:nvPr/>
        </p:nvGrpSpPr>
        <p:grpSpPr>
          <a:xfrm>
            <a:off x="5625105" y="1232208"/>
            <a:ext cx="3134974" cy="3960440"/>
            <a:chOff x="5694380" y="1448780"/>
            <a:chExt cx="3134974" cy="3960440"/>
          </a:xfrm>
        </p:grpSpPr>
        <p:cxnSp>
          <p:nvCxnSpPr>
            <p:cNvPr id="17" name="直接连接符 16"/>
            <p:cNvCxnSpPr/>
            <p:nvPr/>
          </p:nvCxnSpPr>
          <p:spPr>
            <a:xfrm>
              <a:off x="5694380" y="1448780"/>
              <a:ext cx="3134971" cy="0"/>
            </a:xfrm>
            <a:prstGeom prst="line">
              <a:avLst/>
            </a:prstGeom>
            <a:solidFill>
              <a:srgbClr val="7F7F7F">
                <a:alpha val="69804"/>
              </a:srgbClr>
            </a:solidFill>
            <a:ln w="19050">
              <a:solidFill>
                <a:srgbClr val="183884"/>
              </a:solidFill>
            </a:ln>
          </p:spPr>
        </p:cxnSp>
        <p:cxnSp>
          <p:nvCxnSpPr>
            <p:cNvPr id="19" name="直接连接符 18"/>
            <p:cNvCxnSpPr/>
            <p:nvPr/>
          </p:nvCxnSpPr>
          <p:spPr>
            <a:xfrm flipH="1">
              <a:off x="8829351" y="1448780"/>
              <a:ext cx="3" cy="3960440"/>
            </a:xfrm>
            <a:prstGeom prst="line">
              <a:avLst/>
            </a:prstGeom>
            <a:solidFill>
              <a:srgbClr val="7F7F7F">
                <a:alpha val="69804"/>
              </a:srgbClr>
            </a:solidFill>
            <a:ln w="19050">
              <a:solidFill>
                <a:srgbClr val="183884"/>
              </a:solidFill>
            </a:ln>
          </p:spPr>
        </p:cxnSp>
      </p:grpSp>
      <p:grpSp>
        <p:nvGrpSpPr>
          <p:cNvPr id="30" name="组合 29"/>
          <p:cNvGrpSpPr/>
          <p:nvPr/>
        </p:nvGrpSpPr>
        <p:grpSpPr>
          <a:xfrm>
            <a:off x="522000" y="3776230"/>
            <a:ext cx="8100000" cy="1080000"/>
            <a:chOff x="542106" y="1588838"/>
            <a:chExt cx="8100000" cy="1080000"/>
          </a:xfrm>
        </p:grpSpPr>
        <p:sp>
          <p:nvSpPr>
            <p:cNvPr id="31" name="矩形 30"/>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32" name="Text Box 44"/>
            <p:cNvSpPr txBox="1">
              <a:spLocks noChangeArrowheads="1"/>
            </p:cNvSpPr>
            <p:nvPr/>
          </p:nvSpPr>
          <p:spPr bwMode="auto">
            <a:xfrm>
              <a:off x="1897194" y="1706632"/>
              <a:ext cx="6623351" cy="59626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3.2</a:t>
              </a:r>
              <a:r>
                <a:rPr lang="zh-CN" altLang="en-US" sz="1600" b="1" dirty="0">
                  <a:solidFill>
                    <a:srgbClr val="C00000"/>
                  </a:solidFill>
                </a:rPr>
                <a:t>　</a:t>
              </a:r>
              <a:r>
                <a:rPr lang="zh-CN" altLang="en-US" sz="1600" b="1" dirty="0" smtClean="0">
                  <a:solidFill>
                    <a:srgbClr val="C00000"/>
                  </a:solidFill>
                </a:rPr>
                <a:t>高处作业</a:t>
              </a:r>
              <a:r>
                <a:rPr lang="en-US" altLang="zh-CN" sz="1600" b="1" dirty="0" smtClean="0">
                  <a:solidFill>
                    <a:srgbClr val="C00000"/>
                  </a:solidFill>
                </a:rPr>
                <a:t>---</a:t>
              </a:r>
              <a:r>
                <a:rPr lang="zh-CN" altLang="zh-CN" sz="1600" b="1" dirty="0" smtClean="0">
                  <a:solidFill>
                    <a:srgbClr val="C00000"/>
                  </a:solidFill>
                </a:rPr>
                <a:t>高处</a:t>
              </a:r>
              <a:r>
                <a:rPr lang="en-US" altLang="zh-CN" sz="1600" b="1" dirty="0" smtClean="0">
                  <a:solidFill>
                    <a:srgbClr val="C00000"/>
                  </a:solidFill>
                </a:rPr>
                <a:t>作业安全规范(JGJ80-2016)</a:t>
              </a:r>
            </a:p>
            <a:p>
              <a:pPr indent="0"/>
              <a:r>
                <a:rPr lang="zh-CN" altLang="en-US" sz="1600" dirty="0" smtClean="0"/>
                <a:t>在距坠落基准面</a:t>
              </a:r>
              <a:r>
                <a:rPr lang="en-US" altLang="zh-CN" sz="1600" dirty="0" smtClean="0"/>
                <a:t>2m</a:t>
              </a:r>
              <a:r>
                <a:rPr lang="zh-CN" altLang="en-US" sz="1600" dirty="0" smtClean="0"/>
                <a:t>及</a:t>
              </a:r>
              <a:r>
                <a:rPr lang="en-US" altLang="zh-CN" sz="1600" dirty="0" smtClean="0"/>
                <a:t>2m</a:t>
              </a:r>
              <a:r>
                <a:rPr lang="zh-CN" altLang="en-US" sz="1600" dirty="0" smtClean="0"/>
                <a:t>以上有可能坠落的高处进行的作业。</a:t>
              </a:r>
              <a:endParaRPr lang="zh-CN" altLang="en-US" sz="1600" dirty="0"/>
            </a:p>
          </p:txBody>
        </p:sp>
        <p:pic>
          <p:nvPicPr>
            <p:cNvPr id="33" name="图片 32"/>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grpSp>
        <p:nvGrpSpPr>
          <p:cNvPr id="34" name="组合 33"/>
          <p:cNvGrpSpPr/>
          <p:nvPr/>
        </p:nvGrpSpPr>
        <p:grpSpPr>
          <a:xfrm>
            <a:off x="522000" y="4978211"/>
            <a:ext cx="8100000" cy="1134970"/>
            <a:chOff x="542106" y="1588838"/>
            <a:chExt cx="8100000" cy="1134970"/>
          </a:xfrm>
        </p:grpSpPr>
        <p:sp>
          <p:nvSpPr>
            <p:cNvPr id="35" name="矩形 34"/>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36" name="Text Box 44"/>
            <p:cNvSpPr txBox="1">
              <a:spLocks noChangeArrowheads="1"/>
            </p:cNvSpPr>
            <p:nvPr/>
          </p:nvSpPr>
          <p:spPr bwMode="auto">
            <a:xfrm>
              <a:off x="1897194" y="1597346"/>
              <a:ext cx="6623351" cy="1126462"/>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b="1" dirty="0" smtClean="0">
                  <a:solidFill>
                    <a:srgbClr val="C00000"/>
                  </a:solidFill>
                  <a:latin typeface="微软雅黑" panose="020B0503020204020204" charset="-122"/>
                  <a:ea typeface="微软雅黑" panose="020B0503020204020204" charset="-122"/>
                  <a:cs typeface="黑体" panose="02010609060101010101" charset="-122"/>
                </a:rPr>
                <a:t>3.3</a:t>
              </a:r>
              <a:r>
                <a:rPr lang="zh-CN" altLang="en-US" sz="1600" b="1" dirty="0">
                  <a:solidFill>
                    <a:srgbClr val="C00000"/>
                  </a:solidFill>
                  <a:latin typeface="微软雅黑" panose="020B0503020204020204" charset="-122"/>
                  <a:ea typeface="微软雅黑" panose="020B0503020204020204" charset="-122"/>
                  <a:cs typeface="黑体" panose="02010609060101010101" charset="-122"/>
                </a:rPr>
                <a:t>　</a:t>
              </a:r>
              <a:r>
                <a:rPr lang="zh-CN" altLang="en-US" sz="1600" b="1" dirty="0" smtClean="0">
                  <a:solidFill>
                    <a:srgbClr val="C00000"/>
                  </a:solidFill>
                  <a:latin typeface="微软雅黑" panose="020B0503020204020204" charset="-122"/>
                  <a:ea typeface="微软雅黑" panose="020B0503020204020204" charset="-122"/>
                  <a:cs typeface="黑体" panose="02010609060101010101" charset="-122"/>
                </a:rPr>
                <a:t>受限空间作业</a:t>
              </a:r>
              <a:endParaRPr lang="zh-CN" altLang="en-US" sz="1600" b="1" dirty="0" smtClean="0">
                <a:solidFill>
                  <a:srgbClr val="C00000"/>
                </a:solidFill>
                <a:latin typeface="微软雅黑" panose="020B0503020204020204" charset="-122"/>
                <a:ea typeface="微软雅黑" panose="020B0503020204020204" charset="-122"/>
                <a:cs typeface="宋体" panose="02010600030101010101" pitchFamily="2" charset="-122"/>
              </a:endParaRPr>
            </a:p>
            <a:p>
              <a:r>
                <a:rPr lang="zh-CN" altLang="en-US" sz="1600" dirty="0" smtClean="0"/>
                <a:t>进入或探入受限空间（进出口受限，通风不良，可能存在易燃易爆、有毒有害物质或缺氧，对进入人员的身体健康和生命安全构成威胁的封闭、半封闭设施及场所）进行的作业。</a:t>
              </a:r>
              <a:endParaRPr lang="zh-CN" altLang="en-US" sz="1600" dirty="0"/>
            </a:p>
          </p:txBody>
        </p:sp>
        <p:pic>
          <p:nvPicPr>
            <p:cNvPr id="37" name="图片 36"/>
            <p:cNvPicPr>
              <a:picLocks noChangeAspect="1"/>
            </p:cNvPicPr>
            <p:nvPr/>
          </p:nvPicPr>
          <p:blipFill>
            <a:blip r:embed="rId3" cstate="screen">
              <a:biLevel thresh="25000"/>
            </a:blip>
            <a:stretch>
              <a:fillRect/>
            </a:stretch>
          </p:blipFill>
          <p:spPr>
            <a:xfrm>
              <a:off x="766992" y="1693535"/>
              <a:ext cx="905317" cy="905317"/>
            </a:xfrm>
            <a:prstGeom prst="rect">
              <a:avLst/>
            </a:prstGeom>
            <a:solidFill>
              <a:srgbClr val="183884"/>
            </a:solidFill>
          </p:spPr>
        </p:pic>
      </p:grpSp>
      <p:grpSp>
        <p:nvGrpSpPr>
          <p:cNvPr id="20" name="组合 19"/>
          <p:cNvGrpSpPr/>
          <p:nvPr/>
        </p:nvGrpSpPr>
        <p:grpSpPr>
          <a:xfrm>
            <a:off x="522000" y="2574248"/>
            <a:ext cx="8100000" cy="1080000"/>
            <a:chOff x="542106" y="1588838"/>
            <a:chExt cx="8100000" cy="1080000"/>
          </a:xfrm>
        </p:grpSpPr>
        <p:sp>
          <p:nvSpPr>
            <p:cNvPr id="21" name="矩形 20"/>
            <p:cNvSpPr>
              <a:spLocks noChangeArrowheads="1"/>
            </p:cNvSpPr>
            <p:nvPr/>
          </p:nvSpPr>
          <p:spPr bwMode="auto">
            <a:xfrm>
              <a:off x="542106" y="1588838"/>
              <a:ext cx="8100000" cy="108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22" name="Text Box 44"/>
            <p:cNvSpPr txBox="1">
              <a:spLocks noChangeArrowheads="1"/>
            </p:cNvSpPr>
            <p:nvPr/>
          </p:nvSpPr>
          <p:spPr bwMode="auto">
            <a:xfrm>
              <a:off x="1897194" y="1706632"/>
              <a:ext cx="6623351" cy="840105"/>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3.1</a:t>
              </a:r>
              <a:r>
                <a:rPr lang="zh-CN" altLang="en-US" sz="1600" b="1" dirty="0">
                  <a:solidFill>
                    <a:srgbClr val="C00000"/>
                  </a:solidFill>
                </a:rPr>
                <a:t>　</a:t>
              </a:r>
              <a:r>
                <a:rPr lang="zh-CN" altLang="en-US" sz="1600" b="1" dirty="0" smtClean="0">
                  <a:solidFill>
                    <a:srgbClr val="C00000"/>
                  </a:solidFill>
                </a:rPr>
                <a:t>动火作业</a:t>
              </a:r>
              <a:r>
                <a:rPr lang="en-US" altLang="zh-CN" sz="1600" b="1" dirty="0" smtClean="0">
                  <a:solidFill>
                    <a:srgbClr val="C00000"/>
                  </a:solidFill>
                </a:rPr>
                <a:t>---动火作业安全规范(AQ3022-2008)(A4-4)</a:t>
              </a:r>
            </a:p>
            <a:p>
              <a:pPr indent="0"/>
              <a:r>
                <a:rPr lang="zh-CN" altLang="en-US" sz="1600" dirty="0" smtClean="0"/>
                <a:t>直接或间接产生明火的工艺设备以外的禁火区内可能产生火焰、火花或炽热表面的非常规作业，如使用电焊、气焊、电钻、砂轮等进行的作业。</a:t>
              </a:r>
              <a:endParaRPr lang="zh-CN" altLang="en-US" sz="1600" dirty="0"/>
            </a:p>
          </p:txBody>
        </p:sp>
        <p:pic>
          <p:nvPicPr>
            <p:cNvPr id="23" name="图片 22"/>
            <p:cNvPicPr>
              <a:picLocks noChangeAspect="1"/>
            </p:cNvPicPr>
            <p:nvPr/>
          </p:nvPicPr>
          <p:blipFill>
            <a:blip r:embed="rId3" cstate="screen">
              <a:biLevel thresh="25000"/>
            </a:blip>
            <a:stretch>
              <a:fillRect/>
            </a:stretch>
          </p:blipFill>
          <p:spPr>
            <a:xfrm>
              <a:off x="766992" y="1669471"/>
              <a:ext cx="905317" cy="905317"/>
            </a:xfrm>
            <a:prstGeom prst="rect">
              <a:avLst/>
            </a:prstGeom>
            <a:solidFill>
              <a:srgbClr val="183884"/>
            </a:solidFill>
          </p:spPr>
        </p:pic>
      </p:grpSp>
    </p:spTree>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9</a:t>
            </a:r>
            <a:r>
              <a:rPr lang="zh-CN" altLang="en-US" dirty="0" smtClean="0"/>
              <a:t>、</a:t>
            </a:r>
            <a:r>
              <a:rPr lang="zh-CN" altLang="en-US" dirty="0"/>
              <a:t>危险作业安全管理</a:t>
            </a:r>
            <a:r>
              <a:rPr lang="zh-CN" altLang="en-US" dirty="0" smtClean="0"/>
              <a:t>制度</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46</a:t>
            </a:fld>
            <a:endParaRPr lang="zh-CN" altLang="en-US" dirty="0"/>
          </a:p>
        </p:txBody>
      </p:sp>
      <p:sp>
        <p:nvSpPr>
          <p:cNvPr id="24"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4</a:t>
            </a:r>
            <a:r>
              <a:rPr lang="zh-CN" altLang="en-US" dirty="0"/>
              <a:t>　</a:t>
            </a:r>
            <a:r>
              <a:rPr lang="zh-CN" altLang="en-US" dirty="0" smtClean="0"/>
              <a:t>动火作业</a:t>
            </a:r>
            <a:endParaRPr lang="en-US" altLang="zh-CN" dirty="0" smtClean="0"/>
          </a:p>
        </p:txBody>
      </p:sp>
      <p:sp>
        <p:nvSpPr>
          <p:cNvPr id="39" name="Freeform 241"/>
          <p:cNvSpPr>
            <a:spLocks noEditPoints="1"/>
          </p:cNvSpPr>
          <p:nvPr/>
        </p:nvSpPr>
        <p:spPr bwMode="auto">
          <a:xfrm rot="1349103">
            <a:off x="7419148" y="1315622"/>
            <a:ext cx="1002795" cy="978728"/>
          </a:xfrm>
          <a:custGeom>
            <a:avLst/>
            <a:gdLst>
              <a:gd name="T0" fmla="*/ 37 w 250"/>
              <a:gd name="T1" fmla="*/ 94 h 244"/>
              <a:gd name="T2" fmla="*/ 5 w 250"/>
              <a:gd name="T3" fmla="*/ 63 h 244"/>
              <a:gd name="T4" fmla="*/ 5 w 250"/>
              <a:gd name="T5" fmla="*/ 125 h 244"/>
              <a:gd name="T6" fmla="*/ 37 w 250"/>
              <a:gd name="T7" fmla="*/ 94 h 244"/>
              <a:gd name="T8" fmla="*/ 51 w 250"/>
              <a:gd name="T9" fmla="*/ 94 h 244"/>
              <a:gd name="T10" fmla="*/ 5 w 250"/>
              <a:gd name="T11" fmla="*/ 140 h 244"/>
              <a:gd name="T12" fmla="*/ 5 w 250"/>
              <a:gd name="T13" fmla="*/ 244 h 244"/>
              <a:gd name="T14" fmla="*/ 250 w 250"/>
              <a:gd name="T15" fmla="*/ 244 h 244"/>
              <a:gd name="T16" fmla="*/ 250 w 250"/>
              <a:gd name="T17" fmla="*/ 94 h 244"/>
              <a:gd name="T18" fmla="*/ 51 w 250"/>
              <a:gd name="T19" fmla="*/ 94 h 244"/>
              <a:gd name="T20" fmla="*/ 198 w 250"/>
              <a:gd name="T21" fmla="*/ 194 h 244"/>
              <a:gd name="T22" fmla="*/ 59 w 250"/>
              <a:gd name="T23" fmla="*/ 194 h 244"/>
              <a:gd name="T24" fmla="*/ 59 w 250"/>
              <a:gd name="T25" fmla="*/ 179 h 244"/>
              <a:gd name="T26" fmla="*/ 198 w 250"/>
              <a:gd name="T27" fmla="*/ 179 h 244"/>
              <a:gd name="T28" fmla="*/ 198 w 250"/>
              <a:gd name="T29" fmla="*/ 194 h 244"/>
              <a:gd name="T30" fmla="*/ 198 w 250"/>
              <a:gd name="T31" fmla="*/ 159 h 244"/>
              <a:gd name="T32" fmla="*/ 59 w 250"/>
              <a:gd name="T33" fmla="*/ 159 h 244"/>
              <a:gd name="T34" fmla="*/ 59 w 250"/>
              <a:gd name="T35" fmla="*/ 144 h 244"/>
              <a:gd name="T36" fmla="*/ 198 w 250"/>
              <a:gd name="T37" fmla="*/ 144 h 244"/>
              <a:gd name="T38" fmla="*/ 198 w 250"/>
              <a:gd name="T39" fmla="*/ 159 h 244"/>
              <a:gd name="T40" fmla="*/ 245 w 250"/>
              <a:gd name="T41" fmla="*/ 51 h 244"/>
              <a:gd name="T42" fmla="*/ 235 w 250"/>
              <a:gd name="T43" fmla="*/ 0 h 244"/>
              <a:gd name="T44" fmla="*/ 0 w 250"/>
              <a:gd name="T45" fmla="*/ 42 h 244"/>
              <a:gd name="T46" fmla="*/ 45 w 250"/>
              <a:gd name="T47" fmla="*/ 87 h 244"/>
              <a:gd name="T48" fmla="*/ 245 w 250"/>
              <a:gd name="T49" fmla="*/ 51 h 244"/>
              <a:gd name="T50" fmla="*/ 218 w 250"/>
              <a:gd name="T51" fmla="*/ 12 h 244"/>
              <a:gd name="T52" fmla="*/ 232 w 250"/>
              <a:gd name="T53" fmla="*/ 34 h 244"/>
              <a:gd name="T54" fmla="*/ 233 w 250"/>
              <a:gd name="T55" fmla="*/ 43 h 244"/>
              <a:gd name="T56" fmla="*/ 205 w 250"/>
              <a:gd name="T57" fmla="*/ 48 h 244"/>
              <a:gd name="T58" fmla="*/ 187 w 250"/>
              <a:gd name="T59" fmla="*/ 18 h 244"/>
              <a:gd name="T60" fmla="*/ 218 w 250"/>
              <a:gd name="T61" fmla="*/ 12 h 244"/>
              <a:gd name="T62" fmla="*/ 154 w 250"/>
              <a:gd name="T63" fmla="*/ 23 h 244"/>
              <a:gd name="T64" fmla="*/ 171 w 250"/>
              <a:gd name="T65" fmla="*/ 54 h 244"/>
              <a:gd name="T66" fmla="*/ 140 w 250"/>
              <a:gd name="T67" fmla="*/ 61 h 244"/>
              <a:gd name="T68" fmla="*/ 122 w 250"/>
              <a:gd name="T69" fmla="*/ 29 h 244"/>
              <a:gd name="T70" fmla="*/ 154 w 250"/>
              <a:gd name="T71" fmla="*/ 23 h 244"/>
              <a:gd name="T72" fmla="*/ 90 w 250"/>
              <a:gd name="T73" fmla="*/ 36 h 244"/>
              <a:gd name="T74" fmla="*/ 108 w 250"/>
              <a:gd name="T75" fmla="*/ 66 h 244"/>
              <a:gd name="T76" fmla="*/ 76 w 250"/>
              <a:gd name="T77" fmla="*/ 72 h 244"/>
              <a:gd name="T78" fmla="*/ 58 w 250"/>
              <a:gd name="T79" fmla="*/ 41 h 244"/>
              <a:gd name="T80" fmla="*/ 90 w 250"/>
              <a:gd name="T81" fmla="*/ 3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0" h="244">
                <a:moveTo>
                  <a:pt x="37" y="94"/>
                </a:moveTo>
                <a:lnTo>
                  <a:pt x="5" y="63"/>
                </a:lnTo>
                <a:lnTo>
                  <a:pt x="5" y="125"/>
                </a:lnTo>
                <a:lnTo>
                  <a:pt x="37" y="94"/>
                </a:lnTo>
                <a:close/>
                <a:moveTo>
                  <a:pt x="51" y="94"/>
                </a:moveTo>
                <a:lnTo>
                  <a:pt x="5" y="140"/>
                </a:lnTo>
                <a:lnTo>
                  <a:pt x="5" y="244"/>
                </a:lnTo>
                <a:lnTo>
                  <a:pt x="250" y="244"/>
                </a:lnTo>
                <a:lnTo>
                  <a:pt x="250" y="94"/>
                </a:lnTo>
                <a:lnTo>
                  <a:pt x="51" y="94"/>
                </a:lnTo>
                <a:close/>
                <a:moveTo>
                  <a:pt x="198" y="194"/>
                </a:moveTo>
                <a:lnTo>
                  <a:pt x="59" y="194"/>
                </a:lnTo>
                <a:lnTo>
                  <a:pt x="59" y="179"/>
                </a:lnTo>
                <a:lnTo>
                  <a:pt x="198" y="179"/>
                </a:lnTo>
                <a:lnTo>
                  <a:pt x="198" y="194"/>
                </a:lnTo>
                <a:close/>
                <a:moveTo>
                  <a:pt x="198" y="159"/>
                </a:moveTo>
                <a:lnTo>
                  <a:pt x="59" y="159"/>
                </a:lnTo>
                <a:lnTo>
                  <a:pt x="59" y="144"/>
                </a:lnTo>
                <a:lnTo>
                  <a:pt x="198" y="144"/>
                </a:lnTo>
                <a:lnTo>
                  <a:pt x="198" y="159"/>
                </a:lnTo>
                <a:close/>
                <a:moveTo>
                  <a:pt x="245" y="51"/>
                </a:moveTo>
                <a:lnTo>
                  <a:pt x="235" y="0"/>
                </a:lnTo>
                <a:lnTo>
                  <a:pt x="0" y="42"/>
                </a:lnTo>
                <a:lnTo>
                  <a:pt x="45" y="87"/>
                </a:lnTo>
                <a:lnTo>
                  <a:pt x="245" y="51"/>
                </a:lnTo>
                <a:close/>
                <a:moveTo>
                  <a:pt x="218" y="12"/>
                </a:moveTo>
                <a:lnTo>
                  <a:pt x="232" y="34"/>
                </a:lnTo>
                <a:lnTo>
                  <a:pt x="233" y="43"/>
                </a:lnTo>
                <a:lnTo>
                  <a:pt x="205" y="48"/>
                </a:lnTo>
                <a:lnTo>
                  <a:pt x="187" y="18"/>
                </a:lnTo>
                <a:lnTo>
                  <a:pt x="218" y="12"/>
                </a:lnTo>
                <a:close/>
                <a:moveTo>
                  <a:pt x="154" y="23"/>
                </a:moveTo>
                <a:lnTo>
                  <a:pt x="171" y="54"/>
                </a:lnTo>
                <a:lnTo>
                  <a:pt x="140" y="61"/>
                </a:lnTo>
                <a:lnTo>
                  <a:pt x="122" y="29"/>
                </a:lnTo>
                <a:lnTo>
                  <a:pt x="154" y="23"/>
                </a:lnTo>
                <a:close/>
                <a:moveTo>
                  <a:pt x="90" y="36"/>
                </a:moveTo>
                <a:lnTo>
                  <a:pt x="108" y="66"/>
                </a:lnTo>
                <a:lnTo>
                  <a:pt x="76" y="72"/>
                </a:lnTo>
                <a:lnTo>
                  <a:pt x="58" y="41"/>
                </a:lnTo>
                <a:lnTo>
                  <a:pt x="90" y="36"/>
                </a:lnTo>
                <a:close/>
              </a:path>
            </a:pathLst>
          </a:custGeom>
          <a:solidFill>
            <a:schemeClr val="tx1">
              <a:lumMod val="75000"/>
              <a:lumOff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9</a:t>
            </a:r>
            <a:r>
              <a:rPr lang="zh-CN" altLang="en-US" dirty="0" smtClean="0"/>
              <a:t>、</a:t>
            </a:r>
            <a:r>
              <a:rPr lang="zh-CN" altLang="en-US" dirty="0"/>
              <a:t>危险作业安全管理</a:t>
            </a:r>
            <a:r>
              <a:rPr lang="zh-CN" altLang="en-US" dirty="0" smtClean="0"/>
              <a:t>制度</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47</a:t>
            </a:fld>
            <a:endParaRPr lang="zh-CN" altLang="en-US" dirty="0"/>
          </a:p>
        </p:txBody>
      </p:sp>
      <p:sp>
        <p:nvSpPr>
          <p:cNvPr id="24"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5</a:t>
            </a:r>
            <a:r>
              <a:rPr lang="zh-CN" altLang="en-US" dirty="0"/>
              <a:t>　高处</a:t>
            </a:r>
            <a:r>
              <a:rPr lang="zh-CN" altLang="en-US" dirty="0" smtClean="0"/>
              <a:t>作业</a:t>
            </a:r>
            <a:endParaRPr lang="en-US" altLang="zh-CN" dirty="0" smtClean="0"/>
          </a:p>
        </p:txBody>
      </p:sp>
      <p:sp>
        <p:nvSpPr>
          <p:cNvPr id="39" name="Freeform 241"/>
          <p:cNvSpPr>
            <a:spLocks noEditPoints="1"/>
          </p:cNvSpPr>
          <p:nvPr/>
        </p:nvSpPr>
        <p:spPr bwMode="auto">
          <a:xfrm rot="1349103">
            <a:off x="7419148" y="1315622"/>
            <a:ext cx="1002795" cy="978728"/>
          </a:xfrm>
          <a:custGeom>
            <a:avLst/>
            <a:gdLst>
              <a:gd name="T0" fmla="*/ 37 w 250"/>
              <a:gd name="T1" fmla="*/ 94 h 244"/>
              <a:gd name="T2" fmla="*/ 5 w 250"/>
              <a:gd name="T3" fmla="*/ 63 h 244"/>
              <a:gd name="T4" fmla="*/ 5 w 250"/>
              <a:gd name="T5" fmla="*/ 125 h 244"/>
              <a:gd name="T6" fmla="*/ 37 w 250"/>
              <a:gd name="T7" fmla="*/ 94 h 244"/>
              <a:gd name="T8" fmla="*/ 51 w 250"/>
              <a:gd name="T9" fmla="*/ 94 h 244"/>
              <a:gd name="T10" fmla="*/ 5 w 250"/>
              <a:gd name="T11" fmla="*/ 140 h 244"/>
              <a:gd name="T12" fmla="*/ 5 w 250"/>
              <a:gd name="T13" fmla="*/ 244 h 244"/>
              <a:gd name="T14" fmla="*/ 250 w 250"/>
              <a:gd name="T15" fmla="*/ 244 h 244"/>
              <a:gd name="T16" fmla="*/ 250 w 250"/>
              <a:gd name="T17" fmla="*/ 94 h 244"/>
              <a:gd name="T18" fmla="*/ 51 w 250"/>
              <a:gd name="T19" fmla="*/ 94 h 244"/>
              <a:gd name="T20" fmla="*/ 198 w 250"/>
              <a:gd name="T21" fmla="*/ 194 h 244"/>
              <a:gd name="T22" fmla="*/ 59 w 250"/>
              <a:gd name="T23" fmla="*/ 194 h 244"/>
              <a:gd name="T24" fmla="*/ 59 w 250"/>
              <a:gd name="T25" fmla="*/ 179 h 244"/>
              <a:gd name="T26" fmla="*/ 198 w 250"/>
              <a:gd name="T27" fmla="*/ 179 h 244"/>
              <a:gd name="T28" fmla="*/ 198 w 250"/>
              <a:gd name="T29" fmla="*/ 194 h 244"/>
              <a:gd name="T30" fmla="*/ 198 w 250"/>
              <a:gd name="T31" fmla="*/ 159 h 244"/>
              <a:gd name="T32" fmla="*/ 59 w 250"/>
              <a:gd name="T33" fmla="*/ 159 h 244"/>
              <a:gd name="T34" fmla="*/ 59 w 250"/>
              <a:gd name="T35" fmla="*/ 144 h 244"/>
              <a:gd name="T36" fmla="*/ 198 w 250"/>
              <a:gd name="T37" fmla="*/ 144 h 244"/>
              <a:gd name="T38" fmla="*/ 198 w 250"/>
              <a:gd name="T39" fmla="*/ 159 h 244"/>
              <a:gd name="T40" fmla="*/ 245 w 250"/>
              <a:gd name="T41" fmla="*/ 51 h 244"/>
              <a:gd name="T42" fmla="*/ 235 w 250"/>
              <a:gd name="T43" fmla="*/ 0 h 244"/>
              <a:gd name="T44" fmla="*/ 0 w 250"/>
              <a:gd name="T45" fmla="*/ 42 h 244"/>
              <a:gd name="T46" fmla="*/ 45 w 250"/>
              <a:gd name="T47" fmla="*/ 87 h 244"/>
              <a:gd name="T48" fmla="*/ 245 w 250"/>
              <a:gd name="T49" fmla="*/ 51 h 244"/>
              <a:gd name="T50" fmla="*/ 218 w 250"/>
              <a:gd name="T51" fmla="*/ 12 h 244"/>
              <a:gd name="T52" fmla="*/ 232 w 250"/>
              <a:gd name="T53" fmla="*/ 34 h 244"/>
              <a:gd name="T54" fmla="*/ 233 w 250"/>
              <a:gd name="T55" fmla="*/ 43 h 244"/>
              <a:gd name="T56" fmla="*/ 205 w 250"/>
              <a:gd name="T57" fmla="*/ 48 h 244"/>
              <a:gd name="T58" fmla="*/ 187 w 250"/>
              <a:gd name="T59" fmla="*/ 18 h 244"/>
              <a:gd name="T60" fmla="*/ 218 w 250"/>
              <a:gd name="T61" fmla="*/ 12 h 244"/>
              <a:gd name="T62" fmla="*/ 154 w 250"/>
              <a:gd name="T63" fmla="*/ 23 h 244"/>
              <a:gd name="T64" fmla="*/ 171 w 250"/>
              <a:gd name="T65" fmla="*/ 54 h 244"/>
              <a:gd name="T66" fmla="*/ 140 w 250"/>
              <a:gd name="T67" fmla="*/ 61 h 244"/>
              <a:gd name="T68" fmla="*/ 122 w 250"/>
              <a:gd name="T69" fmla="*/ 29 h 244"/>
              <a:gd name="T70" fmla="*/ 154 w 250"/>
              <a:gd name="T71" fmla="*/ 23 h 244"/>
              <a:gd name="T72" fmla="*/ 90 w 250"/>
              <a:gd name="T73" fmla="*/ 36 h 244"/>
              <a:gd name="T74" fmla="*/ 108 w 250"/>
              <a:gd name="T75" fmla="*/ 66 h 244"/>
              <a:gd name="T76" fmla="*/ 76 w 250"/>
              <a:gd name="T77" fmla="*/ 72 h 244"/>
              <a:gd name="T78" fmla="*/ 58 w 250"/>
              <a:gd name="T79" fmla="*/ 41 h 244"/>
              <a:gd name="T80" fmla="*/ 90 w 250"/>
              <a:gd name="T81" fmla="*/ 3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0" h="244">
                <a:moveTo>
                  <a:pt x="37" y="94"/>
                </a:moveTo>
                <a:lnTo>
                  <a:pt x="5" y="63"/>
                </a:lnTo>
                <a:lnTo>
                  <a:pt x="5" y="125"/>
                </a:lnTo>
                <a:lnTo>
                  <a:pt x="37" y="94"/>
                </a:lnTo>
                <a:close/>
                <a:moveTo>
                  <a:pt x="51" y="94"/>
                </a:moveTo>
                <a:lnTo>
                  <a:pt x="5" y="140"/>
                </a:lnTo>
                <a:lnTo>
                  <a:pt x="5" y="244"/>
                </a:lnTo>
                <a:lnTo>
                  <a:pt x="250" y="244"/>
                </a:lnTo>
                <a:lnTo>
                  <a:pt x="250" y="94"/>
                </a:lnTo>
                <a:lnTo>
                  <a:pt x="51" y="94"/>
                </a:lnTo>
                <a:close/>
                <a:moveTo>
                  <a:pt x="198" y="194"/>
                </a:moveTo>
                <a:lnTo>
                  <a:pt x="59" y="194"/>
                </a:lnTo>
                <a:lnTo>
                  <a:pt x="59" y="179"/>
                </a:lnTo>
                <a:lnTo>
                  <a:pt x="198" y="179"/>
                </a:lnTo>
                <a:lnTo>
                  <a:pt x="198" y="194"/>
                </a:lnTo>
                <a:close/>
                <a:moveTo>
                  <a:pt x="198" y="159"/>
                </a:moveTo>
                <a:lnTo>
                  <a:pt x="59" y="159"/>
                </a:lnTo>
                <a:lnTo>
                  <a:pt x="59" y="144"/>
                </a:lnTo>
                <a:lnTo>
                  <a:pt x="198" y="144"/>
                </a:lnTo>
                <a:lnTo>
                  <a:pt x="198" y="159"/>
                </a:lnTo>
                <a:close/>
                <a:moveTo>
                  <a:pt x="245" y="51"/>
                </a:moveTo>
                <a:lnTo>
                  <a:pt x="235" y="0"/>
                </a:lnTo>
                <a:lnTo>
                  <a:pt x="0" y="42"/>
                </a:lnTo>
                <a:lnTo>
                  <a:pt x="45" y="87"/>
                </a:lnTo>
                <a:lnTo>
                  <a:pt x="245" y="51"/>
                </a:lnTo>
                <a:close/>
                <a:moveTo>
                  <a:pt x="218" y="12"/>
                </a:moveTo>
                <a:lnTo>
                  <a:pt x="232" y="34"/>
                </a:lnTo>
                <a:lnTo>
                  <a:pt x="233" y="43"/>
                </a:lnTo>
                <a:lnTo>
                  <a:pt x="205" y="48"/>
                </a:lnTo>
                <a:lnTo>
                  <a:pt x="187" y="18"/>
                </a:lnTo>
                <a:lnTo>
                  <a:pt x="218" y="12"/>
                </a:lnTo>
                <a:close/>
                <a:moveTo>
                  <a:pt x="154" y="23"/>
                </a:moveTo>
                <a:lnTo>
                  <a:pt x="171" y="54"/>
                </a:lnTo>
                <a:lnTo>
                  <a:pt x="140" y="61"/>
                </a:lnTo>
                <a:lnTo>
                  <a:pt x="122" y="29"/>
                </a:lnTo>
                <a:lnTo>
                  <a:pt x="154" y="23"/>
                </a:lnTo>
                <a:close/>
                <a:moveTo>
                  <a:pt x="90" y="36"/>
                </a:moveTo>
                <a:lnTo>
                  <a:pt x="108" y="66"/>
                </a:lnTo>
                <a:lnTo>
                  <a:pt x="76" y="72"/>
                </a:lnTo>
                <a:lnTo>
                  <a:pt x="58" y="41"/>
                </a:lnTo>
                <a:lnTo>
                  <a:pt x="90" y="36"/>
                </a:lnTo>
                <a:close/>
              </a:path>
            </a:pathLst>
          </a:custGeom>
          <a:solidFill>
            <a:schemeClr val="tx1">
              <a:lumMod val="75000"/>
              <a:lumOff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9</a:t>
            </a:r>
            <a:r>
              <a:rPr lang="zh-CN" altLang="en-US" dirty="0" smtClean="0"/>
              <a:t>、</a:t>
            </a:r>
            <a:r>
              <a:rPr lang="zh-CN" altLang="en-US" dirty="0"/>
              <a:t>危险作业安全管理</a:t>
            </a:r>
            <a:r>
              <a:rPr lang="zh-CN" altLang="en-US" dirty="0" smtClean="0"/>
              <a:t>制度</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48</a:t>
            </a:fld>
            <a:endParaRPr lang="zh-CN" altLang="en-US" dirty="0"/>
          </a:p>
        </p:txBody>
      </p:sp>
      <p:sp>
        <p:nvSpPr>
          <p:cNvPr id="24"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6</a:t>
            </a:r>
            <a:r>
              <a:rPr lang="zh-CN" altLang="en-US" dirty="0"/>
              <a:t>　</a:t>
            </a:r>
            <a:r>
              <a:rPr lang="zh-CN" altLang="en-US" dirty="0" smtClean="0"/>
              <a:t>受限空间作业</a:t>
            </a:r>
            <a:endParaRPr lang="en-US" altLang="zh-CN" dirty="0" smtClean="0"/>
          </a:p>
        </p:txBody>
      </p:sp>
      <p:sp>
        <p:nvSpPr>
          <p:cNvPr id="39" name="Freeform 241"/>
          <p:cNvSpPr>
            <a:spLocks noEditPoints="1"/>
          </p:cNvSpPr>
          <p:nvPr/>
        </p:nvSpPr>
        <p:spPr bwMode="auto">
          <a:xfrm rot="1349103">
            <a:off x="7419148" y="1315622"/>
            <a:ext cx="1002795" cy="978728"/>
          </a:xfrm>
          <a:custGeom>
            <a:avLst/>
            <a:gdLst>
              <a:gd name="T0" fmla="*/ 37 w 250"/>
              <a:gd name="T1" fmla="*/ 94 h 244"/>
              <a:gd name="T2" fmla="*/ 5 w 250"/>
              <a:gd name="T3" fmla="*/ 63 h 244"/>
              <a:gd name="T4" fmla="*/ 5 w 250"/>
              <a:gd name="T5" fmla="*/ 125 h 244"/>
              <a:gd name="T6" fmla="*/ 37 w 250"/>
              <a:gd name="T7" fmla="*/ 94 h 244"/>
              <a:gd name="T8" fmla="*/ 51 w 250"/>
              <a:gd name="T9" fmla="*/ 94 h 244"/>
              <a:gd name="T10" fmla="*/ 5 w 250"/>
              <a:gd name="T11" fmla="*/ 140 h 244"/>
              <a:gd name="T12" fmla="*/ 5 w 250"/>
              <a:gd name="T13" fmla="*/ 244 h 244"/>
              <a:gd name="T14" fmla="*/ 250 w 250"/>
              <a:gd name="T15" fmla="*/ 244 h 244"/>
              <a:gd name="T16" fmla="*/ 250 w 250"/>
              <a:gd name="T17" fmla="*/ 94 h 244"/>
              <a:gd name="T18" fmla="*/ 51 w 250"/>
              <a:gd name="T19" fmla="*/ 94 h 244"/>
              <a:gd name="T20" fmla="*/ 198 w 250"/>
              <a:gd name="T21" fmla="*/ 194 h 244"/>
              <a:gd name="T22" fmla="*/ 59 w 250"/>
              <a:gd name="T23" fmla="*/ 194 h 244"/>
              <a:gd name="T24" fmla="*/ 59 w 250"/>
              <a:gd name="T25" fmla="*/ 179 h 244"/>
              <a:gd name="T26" fmla="*/ 198 w 250"/>
              <a:gd name="T27" fmla="*/ 179 h 244"/>
              <a:gd name="T28" fmla="*/ 198 w 250"/>
              <a:gd name="T29" fmla="*/ 194 h 244"/>
              <a:gd name="T30" fmla="*/ 198 w 250"/>
              <a:gd name="T31" fmla="*/ 159 h 244"/>
              <a:gd name="T32" fmla="*/ 59 w 250"/>
              <a:gd name="T33" fmla="*/ 159 h 244"/>
              <a:gd name="T34" fmla="*/ 59 w 250"/>
              <a:gd name="T35" fmla="*/ 144 h 244"/>
              <a:gd name="T36" fmla="*/ 198 w 250"/>
              <a:gd name="T37" fmla="*/ 144 h 244"/>
              <a:gd name="T38" fmla="*/ 198 w 250"/>
              <a:gd name="T39" fmla="*/ 159 h 244"/>
              <a:gd name="T40" fmla="*/ 245 w 250"/>
              <a:gd name="T41" fmla="*/ 51 h 244"/>
              <a:gd name="T42" fmla="*/ 235 w 250"/>
              <a:gd name="T43" fmla="*/ 0 h 244"/>
              <a:gd name="T44" fmla="*/ 0 w 250"/>
              <a:gd name="T45" fmla="*/ 42 h 244"/>
              <a:gd name="T46" fmla="*/ 45 w 250"/>
              <a:gd name="T47" fmla="*/ 87 h 244"/>
              <a:gd name="T48" fmla="*/ 245 w 250"/>
              <a:gd name="T49" fmla="*/ 51 h 244"/>
              <a:gd name="T50" fmla="*/ 218 w 250"/>
              <a:gd name="T51" fmla="*/ 12 h 244"/>
              <a:gd name="T52" fmla="*/ 232 w 250"/>
              <a:gd name="T53" fmla="*/ 34 h 244"/>
              <a:gd name="T54" fmla="*/ 233 w 250"/>
              <a:gd name="T55" fmla="*/ 43 h 244"/>
              <a:gd name="T56" fmla="*/ 205 w 250"/>
              <a:gd name="T57" fmla="*/ 48 h 244"/>
              <a:gd name="T58" fmla="*/ 187 w 250"/>
              <a:gd name="T59" fmla="*/ 18 h 244"/>
              <a:gd name="T60" fmla="*/ 218 w 250"/>
              <a:gd name="T61" fmla="*/ 12 h 244"/>
              <a:gd name="T62" fmla="*/ 154 w 250"/>
              <a:gd name="T63" fmla="*/ 23 h 244"/>
              <a:gd name="T64" fmla="*/ 171 w 250"/>
              <a:gd name="T65" fmla="*/ 54 h 244"/>
              <a:gd name="T66" fmla="*/ 140 w 250"/>
              <a:gd name="T67" fmla="*/ 61 h 244"/>
              <a:gd name="T68" fmla="*/ 122 w 250"/>
              <a:gd name="T69" fmla="*/ 29 h 244"/>
              <a:gd name="T70" fmla="*/ 154 w 250"/>
              <a:gd name="T71" fmla="*/ 23 h 244"/>
              <a:gd name="T72" fmla="*/ 90 w 250"/>
              <a:gd name="T73" fmla="*/ 36 h 244"/>
              <a:gd name="T74" fmla="*/ 108 w 250"/>
              <a:gd name="T75" fmla="*/ 66 h 244"/>
              <a:gd name="T76" fmla="*/ 76 w 250"/>
              <a:gd name="T77" fmla="*/ 72 h 244"/>
              <a:gd name="T78" fmla="*/ 58 w 250"/>
              <a:gd name="T79" fmla="*/ 41 h 244"/>
              <a:gd name="T80" fmla="*/ 90 w 250"/>
              <a:gd name="T81" fmla="*/ 3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0" h="244">
                <a:moveTo>
                  <a:pt x="37" y="94"/>
                </a:moveTo>
                <a:lnTo>
                  <a:pt x="5" y="63"/>
                </a:lnTo>
                <a:lnTo>
                  <a:pt x="5" y="125"/>
                </a:lnTo>
                <a:lnTo>
                  <a:pt x="37" y="94"/>
                </a:lnTo>
                <a:close/>
                <a:moveTo>
                  <a:pt x="51" y="94"/>
                </a:moveTo>
                <a:lnTo>
                  <a:pt x="5" y="140"/>
                </a:lnTo>
                <a:lnTo>
                  <a:pt x="5" y="244"/>
                </a:lnTo>
                <a:lnTo>
                  <a:pt x="250" y="244"/>
                </a:lnTo>
                <a:lnTo>
                  <a:pt x="250" y="94"/>
                </a:lnTo>
                <a:lnTo>
                  <a:pt x="51" y="94"/>
                </a:lnTo>
                <a:close/>
                <a:moveTo>
                  <a:pt x="198" y="194"/>
                </a:moveTo>
                <a:lnTo>
                  <a:pt x="59" y="194"/>
                </a:lnTo>
                <a:lnTo>
                  <a:pt x="59" y="179"/>
                </a:lnTo>
                <a:lnTo>
                  <a:pt x="198" y="179"/>
                </a:lnTo>
                <a:lnTo>
                  <a:pt x="198" y="194"/>
                </a:lnTo>
                <a:close/>
                <a:moveTo>
                  <a:pt x="198" y="159"/>
                </a:moveTo>
                <a:lnTo>
                  <a:pt x="59" y="159"/>
                </a:lnTo>
                <a:lnTo>
                  <a:pt x="59" y="144"/>
                </a:lnTo>
                <a:lnTo>
                  <a:pt x="198" y="144"/>
                </a:lnTo>
                <a:lnTo>
                  <a:pt x="198" y="159"/>
                </a:lnTo>
                <a:close/>
                <a:moveTo>
                  <a:pt x="245" y="51"/>
                </a:moveTo>
                <a:lnTo>
                  <a:pt x="235" y="0"/>
                </a:lnTo>
                <a:lnTo>
                  <a:pt x="0" y="42"/>
                </a:lnTo>
                <a:lnTo>
                  <a:pt x="45" y="87"/>
                </a:lnTo>
                <a:lnTo>
                  <a:pt x="245" y="51"/>
                </a:lnTo>
                <a:close/>
                <a:moveTo>
                  <a:pt x="218" y="12"/>
                </a:moveTo>
                <a:lnTo>
                  <a:pt x="232" y="34"/>
                </a:lnTo>
                <a:lnTo>
                  <a:pt x="233" y="43"/>
                </a:lnTo>
                <a:lnTo>
                  <a:pt x="205" y="48"/>
                </a:lnTo>
                <a:lnTo>
                  <a:pt x="187" y="18"/>
                </a:lnTo>
                <a:lnTo>
                  <a:pt x="218" y="12"/>
                </a:lnTo>
                <a:close/>
                <a:moveTo>
                  <a:pt x="154" y="23"/>
                </a:moveTo>
                <a:lnTo>
                  <a:pt x="171" y="54"/>
                </a:lnTo>
                <a:lnTo>
                  <a:pt x="140" y="61"/>
                </a:lnTo>
                <a:lnTo>
                  <a:pt x="122" y="29"/>
                </a:lnTo>
                <a:lnTo>
                  <a:pt x="154" y="23"/>
                </a:lnTo>
                <a:close/>
                <a:moveTo>
                  <a:pt x="90" y="36"/>
                </a:moveTo>
                <a:lnTo>
                  <a:pt x="108" y="66"/>
                </a:lnTo>
                <a:lnTo>
                  <a:pt x="76" y="72"/>
                </a:lnTo>
                <a:lnTo>
                  <a:pt x="58" y="41"/>
                </a:lnTo>
                <a:lnTo>
                  <a:pt x="90" y="36"/>
                </a:lnTo>
                <a:close/>
              </a:path>
            </a:pathLst>
          </a:custGeom>
          <a:solidFill>
            <a:schemeClr val="tx1">
              <a:lumMod val="75000"/>
              <a:lumOff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9</a:t>
            </a:r>
            <a:r>
              <a:rPr lang="zh-CN" altLang="en-US" dirty="0" smtClean="0"/>
              <a:t>、</a:t>
            </a:r>
            <a:r>
              <a:rPr lang="zh-CN" altLang="en-US" dirty="0"/>
              <a:t>危险作业安全管理</a:t>
            </a:r>
            <a:r>
              <a:rPr lang="zh-CN" altLang="en-US" dirty="0" smtClean="0"/>
              <a:t>制度</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49</a:t>
            </a:fld>
            <a:endParaRPr lang="zh-CN" altLang="en-US" dirty="0"/>
          </a:p>
        </p:txBody>
      </p:sp>
      <p:sp>
        <p:nvSpPr>
          <p:cNvPr id="24"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a:t>8</a:t>
            </a:r>
            <a:r>
              <a:rPr lang="zh-CN" altLang="en-US" dirty="0"/>
              <a:t>　</a:t>
            </a:r>
            <a:r>
              <a:rPr lang="zh-CN" altLang="en-US" dirty="0" smtClean="0"/>
              <a:t>相关记录</a:t>
            </a:r>
            <a:endParaRPr lang="en-US" altLang="zh-CN" dirty="0" smtClean="0"/>
          </a:p>
        </p:txBody>
      </p:sp>
      <p:graphicFrame>
        <p:nvGraphicFramePr>
          <p:cNvPr id="16" name="表格 15"/>
          <p:cNvGraphicFramePr>
            <a:graphicFrameLocks noGrp="1"/>
          </p:cNvGraphicFramePr>
          <p:nvPr/>
        </p:nvGraphicFramePr>
        <p:xfrm>
          <a:off x="540001" y="2282848"/>
          <a:ext cx="8208712" cy="1872000"/>
        </p:xfrm>
        <a:graphic>
          <a:graphicData uri="http://schemas.openxmlformats.org/drawingml/2006/table">
            <a:tbl>
              <a:tblPr firstRow="1" bandRow="1">
                <a:tableStyleId>{073A0DAA-6AF3-43AB-8588-CEC1D06C72B9}</a:tableStyleId>
              </a:tblPr>
              <a:tblGrid>
                <a:gridCol w="1521822"/>
                <a:gridCol w="2272653"/>
                <a:gridCol w="1652892"/>
                <a:gridCol w="1009409"/>
                <a:gridCol w="1751936"/>
              </a:tblGrid>
              <a:tr h="468000">
                <a:tc>
                  <a:txBody>
                    <a:bodyPr/>
                    <a:lstStyle/>
                    <a:p>
                      <a:pPr marL="0" indent="0" algn="ctr">
                        <a:buNone/>
                      </a:pPr>
                      <a:r>
                        <a:rPr lang="zh-CN" altLang="en-US" sz="1600" u="none" dirty="0">
                          <a:latin typeface="+mn-ea"/>
                          <a:ea typeface="+mn-ea"/>
                        </a:rPr>
                        <a:t>编号</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记录名称</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使用部门及岗位</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保存期限</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c>
                  <a:txBody>
                    <a:bodyPr/>
                    <a:lstStyle/>
                    <a:p>
                      <a:pPr marL="0" indent="0" algn="ctr">
                        <a:buNone/>
                      </a:pPr>
                      <a:r>
                        <a:rPr lang="zh-CN" altLang="en-US" sz="1600" u="none" dirty="0">
                          <a:latin typeface="+mn-ea"/>
                          <a:ea typeface="+mn-ea"/>
                        </a:rPr>
                        <a:t>收集保存部门</a:t>
                      </a:r>
                      <a:endParaRPr lang="zh-CN" altLang="en-US" sz="1600" b="0" u="none" dirty="0">
                        <a:latin typeface="+mn-ea"/>
                        <a:ea typeface="+mn-ea"/>
                        <a:cs typeface="宋体" panose="02010600030101010101" pitchFamily="2" charset="-122"/>
                      </a:endParaRPr>
                    </a:p>
                  </a:txBody>
                  <a:tcPr marL="0" marR="0" marT="0" marB="1" anchor="ctr">
                    <a:solidFill>
                      <a:srgbClr val="183884"/>
                    </a:solidFill>
                  </a:tcPr>
                </a:tc>
              </a:tr>
              <a:tr h="468000">
                <a:tc>
                  <a:txBody>
                    <a:bodyPr/>
                    <a:lstStyle/>
                    <a:p>
                      <a:pPr marL="0" indent="0" algn="ctr">
                        <a:buNone/>
                      </a:pPr>
                      <a:r>
                        <a:rPr lang="en-US" altLang="zh-CN" sz="1600" u="none" dirty="0" smtClean="0">
                          <a:latin typeface="+mn-ea"/>
                          <a:ea typeface="+mn-ea"/>
                        </a:rPr>
                        <a:t>VT/JL-214-016</a:t>
                      </a:r>
                      <a:endParaRPr lang="en-US" altLang="zh-CN" sz="1600" b="0" u="none" dirty="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r>
                        <a:rPr lang="zh-CN" altLang="en-US" sz="1600" kern="100" dirty="0" smtClean="0">
                          <a:effectLst/>
                          <a:latin typeface="+mn-ea"/>
                          <a:ea typeface="+mn-ea"/>
                        </a:rPr>
                        <a:t>动火作业许可证</a:t>
                      </a:r>
                      <a:endParaRPr lang="zh-CN" sz="1600" kern="100" dirty="0">
                        <a:effectLst/>
                        <a:latin typeface="+mn-ea"/>
                        <a:ea typeface="+mn-ea"/>
                      </a:endParaRPr>
                    </a:p>
                  </a:txBody>
                  <a:tcPr marL="68580" marR="68580" marT="0" marB="0" anchor="ctr"/>
                </a:tc>
                <a:tc>
                  <a:txBody>
                    <a:bodyPr/>
                    <a:lstStyle/>
                    <a:p>
                      <a:pPr algn="ctr">
                        <a:spcAft>
                          <a:spcPts val="0"/>
                        </a:spcAft>
                      </a:pPr>
                      <a:r>
                        <a:rPr lang="zh-CN" sz="1600" kern="0" dirty="0" smtClean="0">
                          <a:effectLst/>
                          <a:latin typeface="+mn-ea"/>
                          <a:ea typeface="+mn-ea"/>
                          <a:cs typeface="宋体" panose="02010600030101010101" pitchFamily="2" charset="-122"/>
                        </a:rPr>
                        <a:t>安</a:t>
                      </a:r>
                      <a:r>
                        <a:rPr lang="zh-CN" sz="1600" kern="0" dirty="0">
                          <a:effectLst/>
                          <a:latin typeface="+mn-ea"/>
                          <a:ea typeface="+mn-ea"/>
                          <a:cs typeface="宋体" panose="02010600030101010101" pitchFamily="2" charset="-122"/>
                        </a:rPr>
                        <a:t>环管</a:t>
                      </a:r>
                      <a:r>
                        <a:rPr lang="zh-CN" sz="1600" kern="0" dirty="0" smtClean="0">
                          <a:effectLst/>
                          <a:latin typeface="+mn-ea"/>
                          <a:ea typeface="+mn-ea"/>
                          <a:cs typeface="宋体" panose="02010600030101010101" pitchFamily="2" charset="-122"/>
                        </a:rPr>
                        <a:t>理</a:t>
                      </a:r>
                      <a:r>
                        <a:rPr lang="zh-CN" altLang="en-US" sz="1600" kern="0" dirty="0" smtClean="0">
                          <a:effectLst/>
                          <a:latin typeface="+mn-ea"/>
                          <a:ea typeface="+mn-ea"/>
                          <a:cs typeface="宋体" panose="02010600030101010101" pitchFamily="2" charset="-122"/>
                        </a:rPr>
                        <a:t>部门</a:t>
                      </a:r>
                      <a:endParaRPr lang="zh-CN" sz="1600" kern="100" dirty="0">
                        <a:effectLst/>
                        <a:latin typeface="+mn-ea"/>
                        <a:ea typeface="+mn-ea"/>
                      </a:endParaRPr>
                    </a:p>
                  </a:txBody>
                  <a:tcPr marL="68580" marR="68580" marT="0" marB="0" anchor="ctr"/>
                </a:tc>
                <a:tc>
                  <a:txBody>
                    <a:bodyPr/>
                    <a:lstStyle/>
                    <a:p>
                      <a:pPr algn="ctr">
                        <a:spcAft>
                          <a:spcPts val="0"/>
                        </a:spcAft>
                      </a:pPr>
                      <a:r>
                        <a:rPr lang="en-US" sz="1600" kern="0" dirty="0">
                          <a:solidFill>
                            <a:srgbClr val="000000"/>
                          </a:solidFill>
                          <a:effectLst/>
                          <a:latin typeface="+mn-ea"/>
                          <a:ea typeface="+mn-ea"/>
                          <a:cs typeface="宋体" panose="02010600030101010101" pitchFamily="2" charset="-122"/>
                        </a:rPr>
                        <a:t>3</a:t>
                      </a:r>
                      <a:r>
                        <a:rPr lang="zh-CN" sz="1600" kern="0" dirty="0">
                          <a:solidFill>
                            <a:srgbClr val="000000"/>
                          </a:solidFill>
                          <a:effectLst/>
                          <a:latin typeface="+mn-ea"/>
                          <a:ea typeface="+mn-ea"/>
                          <a:cs typeface="宋体" panose="02010600030101010101" pitchFamily="2" charset="-122"/>
                        </a:rPr>
                        <a:t>年</a:t>
                      </a:r>
                      <a:endParaRPr lang="zh-CN" sz="2000" kern="100" dirty="0">
                        <a:effectLst/>
                        <a:latin typeface="+mn-ea"/>
                        <a:ea typeface="+mn-ea"/>
                      </a:endParaRPr>
                    </a:p>
                  </a:txBody>
                  <a:tcPr marL="68580" marR="68580" marT="0" marB="0"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u="none" dirty="0" smtClean="0">
                          <a:latin typeface="+mn-ea"/>
                          <a:ea typeface="+mn-ea"/>
                        </a:rPr>
                        <a:t>VT/JL-214-017</a:t>
                      </a:r>
                      <a:endParaRPr lang="en-US" altLang="zh-CN" sz="1600" b="0" u="none" dirty="0" smtClean="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r>
                        <a:rPr lang="zh-CN" altLang="en-US" sz="1600" kern="100" dirty="0" smtClean="0">
                          <a:effectLst/>
                          <a:latin typeface="+mn-ea"/>
                          <a:ea typeface="+mn-ea"/>
                        </a:rPr>
                        <a:t>高处作业审批表</a:t>
                      </a:r>
                      <a:endParaRPr lang="zh-CN" sz="1600" kern="100" dirty="0">
                        <a:effectLst/>
                        <a:latin typeface="+mn-ea"/>
                        <a:ea typeface="+mn-ea"/>
                      </a:endParaRPr>
                    </a:p>
                  </a:txBody>
                  <a:tcPr marL="68580" marR="68580" marT="0" marB="0" anchor="ctr"/>
                </a:tc>
                <a:tc>
                  <a:txBody>
                    <a:bodyPr/>
                    <a:lstStyle/>
                    <a:p>
                      <a:pPr algn="ctr">
                        <a:spcAft>
                          <a:spcPts val="0"/>
                        </a:spcAft>
                      </a:pPr>
                      <a:r>
                        <a:rPr lang="zh-CN" altLang="en-US" sz="1600" kern="100" dirty="0" smtClean="0">
                          <a:effectLst/>
                          <a:latin typeface="+mn-ea"/>
                          <a:ea typeface="+mn-ea"/>
                        </a:rPr>
                        <a:t>安环管理部门</a:t>
                      </a:r>
                      <a:endParaRPr lang="zh-CN" sz="1600" kern="100" dirty="0">
                        <a:effectLst/>
                        <a:latin typeface="+mn-ea"/>
                        <a:ea typeface="+mn-ea"/>
                      </a:endParaRPr>
                    </a:p>
                  </a:txBody>
                  <a:tcPr marL="68580" marR="68580" marT="0" marB="0" anchor="ctr"/>
                </a:tc>
                <a:tc>
                  <a:txBody>
                    <a:bodyPr/>
                    <a:lstStyle/>
                    <a:p>
                      <a:pPr algn="ctr">
                        <a:spcAft>
                          <a:spcPts val="0"/>
                        </a:spcAft>
                      </a:pPr>
                      <a:r>
                        <a:rPr lang="en-US" sz="1600" kern="0" dirty="0">
                          <a:solidFill>
                            <a:srgbClr val="000000"/>
                          </a:solidFill>
                          <a:effectLst/>
                          <a:latin typeface="+mn-ea"/>
                          <a:ea typeface="+mn-ea"/>
                          <a:cs typeface="宋体" panose="02010600030101010101" pitchFamily="2" charset="-122"/>
                        </a:rPr>
                        <a:t>3</a:t>
                      </a:r>
                      <a:r>
                        <a:rPr lang="zh-CN" sz="1600" kern="0" dirty="0">
                          <a:solidFill>
                            <a:srgbClr val="000000"/>
                          </a:solidFill>
                          <a:effectLst/>
                          <a:latin typeface="+mn-ea"/>
                          <a:ea typeface="+mn-ea"/>
                          <a:cs typeface="宋体" panose="02010600030101010101" pitchFamily="2" charset="-122"/>
                        </a:rPr>
                        <a:t>年</a:t>
                      </a:r>
                      <a:endParaRPr lang="zh-CN" sz="2000" kern="100" dirty="0">
                        <a:effectLst/>
                        <a:latin typeface="+mn-ea"/>
                        <a:ea typeface="+mn-ea"/>
                      </a:endParaRPr>
                    </a:p>
                  </a:txBody>
                  <a:tcPr marL="68580" marR="68580" marT="0" marB="0"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r h="468000">
                <a:tc>
                  <a:txBody>
                    <a:bodyPr/>
                    <a:lstStyle/>
                    <a:p>
                      <a:pPr marL="0" indent="0" algn="ctr">
                        <a:buNone/>
                      </a:pPr>
                      <a:r>
                        <a:rPr lang="en-US" altLang="zh-CN" sz="1600" u="none" dirty="0" smtClean="0">
                          <a:latin typeface="+mn-ea"/>
                          <a:ea typeface="+mn-ea"/>
                        </a:rPr>
                        <a:t>VT/JL-214-018</a:t>
                      </a:r>
                      <a:endParaRPr lang="en-US" altLang="zh-CN" sz="1600" b="0" u="none" dirty="0">
                        <a:latin typeface="+mn-ea"/>
                        <a:ea typeface="+mn-ea"/>
                        <a:cs typeface="宋体" panose="02010600030101010101" pitchFamily="2" charset="-122"/>
                      </a:endParaRPr>
                    </a:p>
                  </a:txBody>
                  <a:tcPr marL="0" marR="0" marT="0" marB="1" anchor="ctr"/>
                </a:tc>
                <a:tc>
                  <a:txBody>
                    <a:bodyPr/>
                    <a:lstStyle/>
                    <a:p>
                      <a:pPr algn="ctr">
                        <a:spcAft>
                          <a:spcPts val="0"/>
                        </a:spcAft>
                        <a:tabLst>
                          <a:tab pos="2667635" algn="ctr"/>
                          <a:tab pos="5904230" algn="r"/>
                        </a:tabLst>
                      </a:pPr>
                      <a:r>
                        <a:rPr lang="zh-CN" altLang="en-US" sz="1600" kern="100" dirty="0" smtClean="0">
                          <a:solidFill>
                            <a:srgbClr val="000000"/>
                          </a:solidFill>
                          <a:effectLst/>
                          <a:latin typeface="+mn-ea"/>
                          <a:ea typeface="+mn-ea"/>
                        </a:rPr>
                        <a:t>受限空间作业证</a:t>
                      </a:r>
                      <a:endParaRPr lang="zh-CN" sz="1600" kern="100" dirty="0">
                        <a:effectLst/>
                        <a:latin typeface="+mn-ea"/>
                        <a:ea typeface="+mn-ea"/>
                      </a:endParaRPr>
                    </a:p>
                  </a:txBody>
                  <a:tcPr marL="68580" marR="68580" marT="0" marB="0" anchor="ctr"/>
                </a:tc>
                <a:tc>
                  <a:txBody>
                    <a:bodyPr/>
                    <a:lstStyle/>
                    <a:p>
                      <a:pPr algn="ctr">
                        <a:spcAft>
                          <a:spcPts val="0"/>
                        </a:spcAft>
                      </a:pPr>
                      <a:r>
                        <a:rPr lang="zh-CN" sz="1600" kern="0" dirty="0" smtClean="0">
                          <a:effectLst/>
                          <a:latin typeface="+mn-ea"/>
                          <a:ea typeface="+mn-ea"/>
                          <a:cs typeface="宋体" panose="02010600030101010101" pitchFamily="2" charset="-122"/>
                        </a:rPr>
                        <a:t>安</a:t>
                      </a:r>
                      <a:r>
                        <a:rPr lang="zh-CN" sz="1600" kern="0" dirty="0">
                          <a:effectLst/>
                          <a:latin typeface="+mn-ea"/>
                          <a:ea typeface="+mn-ea"/>
                          <a:cs typeface="宋体" panose="02010600030101010101" pitchFamily="2" charset="-122"/>
                        </a:rPr>
                        <a:t>环管</a:t>
                      </a:r>
                      <a:r>
                        <a:rPr lang="zh-CN" sz="1600" kern="0" dirty="0" smtClean="0">
                          <a:effectLst/>
                          <a:latin typeface="+mn-ea"/>
                          <a:ea typeface="+mn-ea"/>
                          <a:cs typeface="宋体" panose="02010600030101010101" pitchFamily="2" charset="-122"/>
                        </a:rPr>
                        <a:t>理</a:t>
                      </a:r>
                      <a:r>
                        <a:rPr lang="zh-CN" altLang="en-US" sz="1600" kern="0" dirty="0" smtClean="0">
                          <a:effectLst/>
                          <a:latin typeface="+mn-ea"/>
                          <a:ea typeface="+mn-ea"/>
                          <a:cs typeface="宋体" panose="02010600030101010101" pitchFamily="2" charset="-122"/>
                        </a:rPr>
                        <a:t>部门</a:t>
                      </a:r>
                      <a:endParaRPr lang="zh-CN" sz="1600" kern="100" dirty="0">
                        <a:effectLst/>
                        <a:latin typeface="+mn-ea"/>
                        <a:ea typeface="+mn-ea"/>
                      </a:endParaRPr>
                    </a:p>
                  </a:txBody>
                  <a:tcPr marL="68580" marR="68580" marT="0" marB="0" anchor="ctr"/>
                </a:tc>
                <a:tc>
                  <a:txBody>
                    <a:bodyPr/>
                    <a:lstStyle/>
                    <a:p>
                      <a:pPr algn="ctr">
                        <a:spcAft>
                          <a:spcPts val="0"/>
                        </a:spcAft>
                      </a:pPr>
                      <a:r>
                        <a:rPr lang="en-US" sz="1600" kern="0" dirty="0">
                          <a:solidFill>
                            <a:srgbClr val="000000"/>
                          </a:solidFill>
                          <a:effectLst/>
                          <a:latin typeface="+mn-ea"/>
                          <a:ea typeface="+mn-ea"/>
                          <a:cs typeface="宋体" panose="02010600030101010101" pitchFamily="2" charset="-122"/>
                        </a:rPr>
                        <a:t>3</a:t>
                      </a:r>
                      <a:r>
                        <a:rPr lang="zh-CN" sz="1600" kern="0" dirty="0">
                          <a:solidFill>
                            <a:srgbClr val="000000"/>
                          </a:solidFill>
                          <a:effectLst/>
                          <a:latin typeface="+mn-ea"/>
                          <a:ea typeface="+mn-ea"/>
                          <a:cs typeface="宋体" panose="02010600030101010101" pitchFamily="2" charset="-122"/>
                        </a:rPr>
                        <a:t>年</a:t>
                      </a:r>
                      <a:endParaRPr lang="zh-CN" sz="2000" kern="100" dirty="0">
                        <a:effectLst/>
                        <a:latin typeface="+mn-ea"/>
                        <a:ea typeface="+mn-ea"/>
                      </a:endParaRPr>
                    </a:p>
                  </a:txBody>
                  <a:tcPr marL="68580" marR="68580" marT="0" marB="0" anchor="ctr"/>
                </a:tc>
                <a:tc>
                  <a:txBody>
                    <a:bodyPr/>
                    <a:lstStyle/>
                    <a:p>
                      <a:pPr marL="0" indent="0" algn="ctr">
                        <a:buNone/>
                      </a:pPr>
                      <a:r>
                        <a:rPr lang="zh-CN" altLang="en-US" sz="1600" u="none" dirty="0">
                          <a:latin typeface="+mn-ea"/>
                          <a:ea typeface="+mn-ea"/>
                        </a:rPr>
                        <a:t>安环管理部门</a:t>
                      </a:r>
                      <a:endParaRPr lang="zh-CN" altLang="en-US" sz="1600" b="0" u="none" dirty="0">
                        <a:latin typeface="+mn-ea"/>
                        <a:ea typeface="+mn-ea"/>
                        <a:cs typeface="宋体" panose="02010600030101010101" pitchFamily="2" charset="-122"/>
                      </a:endParaRPr>
                    </a:p>
                  </a:txBody>
                  <a:tcPr marL="0" marR="0" marT="0" marB="1" anchor="ctr"/>
                </a:tc>
              </a:tr>
            </a:tbl>
          </a:graphicData>
        </a:graphic>
      </p:graphicFrame>
    </p:spTree>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、环境因素辨识与评价控制程序</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a:t>
            </a:fld>
            <a:endParaRPr lang="zh-CN" altLang="en-US" dirty="0"/>
          </a:p>
        </p:txBody>
      </p:sp>
      <p:grpSp>
        <p:nvGrpSpPr>
          <p:cNvPr id="7" name="组合 6"/>
          <p:cNvGrpSpPr/>
          <p:nvPr/>
        </p:nvGrpSpPr>
        <p:grpSpPr>
          <a:xfrm>
            <a:off x="542106" y="1588838"/>
            <a:ext cx="8100000" cy="1260000"/>
            <a:chOff x="542106" y="1588838"/>
            <a:chExt cx="8100000" cy="1260000"/>
          </a:xfrm>
        </p:grpSpPr>
        <p:sp>
          <p:nvSpPr>
            <p:cNvPr id="14" name="矩形 13"/>
            <p:cNvSpPr>
              <a:spLocks noChangeArrowheads="1"/>
            </p:cNvSpPr>
            <p:nvPr/>
          </p:nvSpPr>
          <p:spPr bwMode="auto">
            <a:xfrm>
              <a:off x="542106" y="1588838"/>
              <a:ext cx="8100000" cy="126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15" name="Text Box 44"/>
            <p:cNvSpPr txBox="1">
              <a:spLocks noChangeArrowheads="1"/>
            </p:cNvSpPr>
            <p:nvPr/>
          </p:nvSpPr>
          <p:spPr bwMode="auto">
            <a:xfrm>
              <a:off x="1897194" y="1826952"/>
              <a:ext cx="6623351" cy="83099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2.1</a:t>
              </a:r>
              <a:r>
                <a:rPr lang="zh-CN" altLang="en-US" sz="1600" b="1" dirty="0">
                  <a:solidFill>
                    <a:srgbClr val="C00000"/>
                  </a:solidFill>
                </a:rPr>
                <a:t>　环境</a:t>
              </a:r>
            </a:p>
            <a:p>
              <a:pPr indent="0"/>
              <a:r>
                <a:rPr lang="zh-CN" altLang="en-US" sz="1600" dirty="0"/>
                <a:t>组织运行活动的外部存在，包括空气、水、土地、自然资源、植物、动物、人，以及它们之间的相互关系。</a:t>
              </a:r>
            </a:p>
          </p:txBody>
        </p:sp>
        <p:pic>
          <p:nvPicPr>
            <p:cNvPr id="16" name="图片 15"/>
            <p:cNvPicPr>
              <a:picLocks noChangeAspect="1"/>
            </p:cNvPicPr>
            <p:nvPr/>
          </p:nvPicPr>
          <p:blipFill>
            <a:blip r:embed="rId3" cstate="screen">
              <a:biLevel thresh="25000"/>
            </a:blip>
            <a:stretch>
              <a:fillRect/>
            </a:stretch>
          </p:blipFill>
          <p:spPr>
            <a:xfrm>
              <a:off x="766992" y="1789791"/>
              <a:ext cx="905317" cy="905317"/>
            </a:xfrm>
            <a:prstGeom prst="rect">
              <a:avLst/>
            </a:prstGeom>
            <a:solidFill>
              <a:srgbClr val="183884"/>
            </a:solidFill>
          </p:spPr>
        </p:pic>
      </p:grpSp>
      <p:grpSp>
        <p:nvGrpSpPr>
          <p:cNvPr id="6" name="组合 5"/>
          <p:cNvGrpSpPr/>
          <p:nvPr/>
        </p:nvGrpSpPr>
        <p:grpSpPr>
          <a:xfrm>
            <a:off x="5625105" y="1448780"/>
            <a:ext cx="3134974" cy="3960440"/>
            <a:chOff x="5694380" y="1448780"/>
            <a:chExt cx="3134974" cy="3960440"/>
          </a:xfrm>
        </p:grpSpPr>
        <p:cxnSp>
          <p:nvCxnSpPr>
            <p:cNvPr id="17" name="直接连接符 16"/>
            <p:cNvCxnSpPr/>
            <p:nvPr/>
          </p:nvCxnSpPr>
          <p:spPr>
            <a:xfrm>
              <a:off x="5694380" y="1448780"/>
              <a:ext cx="3134971" cy="0"/>
            </a:xfrm>
            <a:prstGeom prst="line">
              <a:avLst/>
            </a:prstGeom>
            <a:solidFill>
              <a:srgbClr val="7F7F7F">
                <a:alpha val="69804"/>
              </a:srgbClr>
            </a:solidFill>
            <a:ln w="19050">
              <a:solidFill>
                <a:srgbClr val="183884"/>
              </a:solidFill>
            </a:ln>
          </p:spPr>
        </p:cxnSp>
        <p:cxnSp>
          <p:nvCxnSpPr>
            <p:cNvPr id="19" name="直接连接符 18"/>
            <p:cNvCxnSpPr/>
            <p:nvPr/>
          </p:nvCxnSpPr>
          <p:spPr>
            <a:xfrm flipH="1">
              <a:off x="8829351" y="1448780"/>
              <a:ext cx="3" cy="3960440"/>
            </a:xfrm>
            <a:prstGeom prst="line">
              <a:avLst/>
            </a:prstGeom>
            <a:solidFill>
              <a:srgbClr val="7F7F7F">
                <a:alpha val="69804"/>
              </a:srgbClr>
            </a:solidFill>
            <a:ln w="19050">
              <a:solidFill>
                <a:srgbClr val="183884"/>
              </a:solidFill>
            </a:ln>
          </p:spPr>
        </p:cxnSp>
      </p:grpSp>
      <p:grpSp>
        <p:nvGrpSpPr>
          <p:cNvPr id="30" name="组合 29"/>
          <p:cNvGrpSpPr/>
          <p:nvPr/>
        </p:nvGrpSpPr>
        <p:grpSpPr>
          <a:xfrm>
            <a:off x="522000" y="3131200"/>
            <a:ext cx="8100000" cy="1260000"/>
            <a:chOff x="542106" y="1588838"/>
            <a:chExt cx="8100000" cy="1260000"/>
          </a:xfrm>
        </p:grpSpPr>
        <p:sp>
          <p:nvSpPr>
            <p:cNvPr id="31" name="矩形 30"/>
            <p:cNvSpPr>
              <a:spLocks noChangeArrowheads="1"/>
            </p:cNvSpPr>
            <p:nvPr/>
          </p:nvSpPr>
          <p:spPr bwMode="auto">
            <a:xfrm>
              <a:off x="542106" y="1588838"/>
              <a:ext cx="8100000" cy="126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32" name="Text Box 44"/>
            <p:cNvSpPr txBox="1">
              <a:spLocks noChangeArrowheads="1"/>
            </p:cNvSpPr>
            <p:nvPr/>
          </p:nvSpPr>
          <p:spPr bwMode="auto">
            <a:xfrm>
              <a:off x="1897194" y="1826952"/>
              <a:ext cx="6623351" cy="83099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US" altLang="zh-CN" sz="1600" b="1" dirty="0" smtClean="0">
                  <a:solidFill>
                    <a:srgbClr val="C00000"/>
                  </a:solidFill>
                </a:rPr>
                <a:t>2.2</a:t>
              </a:r>
              <a:r>
                <a:rPr lang="zh-CN" altLang="en-US" sz="1600" b="1" dirty="0">
                  <a:solidFill>
                    <a:srgbClr val="C00000"/>
                  </a:solidFill>
                </a:rPr>
                <a:t>　环境因素</a:t>
              </a:r>
            </a:p>
            <a:p>
              <a:pPr indent="0"/>
              <a:r>
                <a:rPr lang="zh-CN" altLang="en-US" sz="1600" dirty="0"/>
                <a:t>一个组织的活动、工程、产品或服务中与环境或能与环境发生相互作用的要素</a:t>
              </a:r>
              <a:r>
                <a:rPr lang="zh-CN" altLang="en-US" sz="1600" dirty="0" smtClean="0"/>
                <a:t>。</a:t>
              </a:r>
              <a:endParaRPr lang="zh-CN" altLang="en-US" sz="1600" dirty="0"/>
            </a:p>
          </p:txBody>
        </p:sp>
        <p:pic>
          <p:nvPicPr>
            <p:cNvPr id="33" name="图片 32"/>
            <p:cNvPicPr>
              <a:picLocks noChangeAspect="1"/>
            </p:cNvPicPr>
            <p:nvPr/>
          </p:nvPicPr>
          <p:blipFill>
            <a:blip r:embed="rId3" cstate="screen">
              <a:biLevel thresh="25000"/>
            </a:blip>
            <a:stretch>
              <a:fillRect/>
            </a:stretch>
          </p:blipFill>
          <p:spPr>
            <a:xfrm>
              <a:off x="766992" y="1789791"/>
              <a:ext cx="905317" cy="905317"/>
            </a:xfrm>
            <a:prstGeom prst="rect">
              <a:avLst/>
            </a:prstGeom>
            <a:solidFill>
              <a:srgbClr val="183884"/>
            </a:solidFill>
          </p:spPr>
        </p:pic>
      </p:grpSp>
      <p:grpSp>
        <p:nvGrpSpPr>
          <p:cNvPr id="34" name="组合 33"/>
          <p:cNvGrpSpPr/>
          <p:nvPr/>
        </p:nvGrpSpPr>
        <p:grpSpPr>
          <a:xfrm>
            <a:off x="522000" y="4653352"/>
            <a:ext cx="8100000" cy="1260000"/>
            <a:chOff x="542106" y="1588838"/>
            <a:chExt cx="8100000" cy="1260000"/>
          </a:xfrm>
        </p:grpSpPr>
        <p:sp>
          <p:nvSpPr>
            <p:cNvPr id="35" name="矩形 34"/>
            <p:cNvSpPr>
              <a:spLocks noChangeArrowheads="1"/>
            </p:cNvSpPr>
            <p:nvPr/>
          </p:nvSpPr>
          <p:spPr bwMode="auto">
            <a:xfrm>
              <a:off x="542106" y="1588838"/>
              <a:ext cx="8100000" cy="1260000"/>
            </a:xfrm>
            <a:prstGeom prst="rect">
              <a:avLst/>
            </a:prstGeom>
            <a:noFill/>
            <a:ln w="19050">
              <a:solidFill>
                <a:srgbClr val="183884"/>
              </a:solid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宋体" panose="02010600030101010101" pitchFamily="2" charset="-122"/>
              </a:endParaRPr>
            </a:p>
          </p:txBody>
        </p:sp>
        <p:sp>
          <p:nvSpPr>
            <p:cNvPr id="36" name="Text Box 44"/>
            <p:cNvSpPr txBox="1">
              <a:spLocks noChangeArrowheads="1"/>
            </p:cNvSpPr>
            <p:nvPr/>
          </p:nvSpPr>
          <p:spPr bwMode="auto">
            <a:xfrm>
              <a:off x="1897194" y="1826952"/>
              <a:ext cx="6623351" cy="634020"/>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b="1" dirty="0" smtClean="0">
                  <a:solidFill>
                    <a:srgbClr val="C00000"/>
                  </a:solidFill>
                  <a:latin typeface="微软雅黑" panose="020B0503020204020204" charset="-122"/>
                  <a:ea typeface="微软雅黑" panose="020B0503020204020204" charset="-122"/>
                  <a:cs typeface="黑体" panose="02010609060101010101" charset="-122"/>
                </a:rPr>
                <a:t>2.3</a:t>
              </a:r>
              <a:r>
                <a:rPr lang="zh-CN" altLang="en-US" sz="1600" b="1" dirty="0">
                  <a:solidFill>
                    <a:srgbClr val="C00000"/>
                  </a:solidFill>
                  <a:latin typeface="微软雅黑" panose="020B0503020204020204" charset="-122"/>
                  <a:ea typeface="微软雅黑" panose="020B0503020204020204" charset="-122"/>
                  <a:cs typeface="黑体" panose="02010609060101010101" charset="-122"/>
                </a:rPr>
                <a:t>　环境影响</a:t>
              </a:r>
              <a:endParaRPr lang="zh-CN" altLang="en-US" sz="1600" b="1" dirty="0">
                <a:solidFill>
                  <a:srgbClr val="C00000"/>
                </a:solidFill>
                <a:latin typeface="微软雅黑" panose="020B0503020204020204" charset="-122"/>
                <a:ea typeface="微软雅黑" panose="020B0503020204020204" charset="-122"/>
                <a:cs typeface="宋体" panose="02010600030101010101" pitchFamily="2" charset="-122"/>
              </a:endParaRPr>
            </a:p>
            <a:p>
              <a:r>
                <a:rPr lang="zh-CN" altLang="en-US" sz="1600" dirty="0">
                  <a:latin typeface="微软雅黑" panose="020B0503020204020204" charset="-122"/>
                  <a:ea typeface="微软雅黑" panose="020B0503020204020204" charset="-122"/>
                  <a:cs typeface="宋体" panose="02010600030101010101" pitchFamily="2" charset="-122"/>
                </a:rPr>
                <a:t>全部或部分地由组织的环境因素给环境造成的不利或有益的变化</a:t>
              </a:r>
              <a:r>
                <a:rPr lang="zh-CN" altLang="en-US" sz="1600" dirty="0" smtClean="0"/>
                <a:t>。</a:t>
              </a:r>
              <a:endParaRPr lang="zh-CN" altLang="en-US" sz="1600" dirty="0"/>
            </a:p>
          </p:txBody>
        </p:sp>
        <p:pic>
          <p:nvPicPr>
            <p:cNvPr id="37" name="图片 36"/>
            <p:cNvPicPr>
              <a:picLocks noChangeAspect="1"/>
            </p:cNvPicPr>
            <p:nvPr/>
          </p:nvPicPr>
          <p:blipFill>
            <a:blip r:embed="rId3" cstate="screen">
              <a:biLevel thresh="25000"/>
            </a:blip>
            <a:stretch>
              <a:fillRect/>
            </a:stretch>
          </p:blipFill>
          <p:spPr>
            <a:xfrm>
              <a:off x="766992" y="1789791"/>
              <a:ext cx="905317" cy="905317"/>
            </a:xfrm>
            <a:prstGeom prst="rect">
              <a:avLst/>
            </a:prstGeom>
            <a:solidFill>
              <a:srgbClr val="183884"/>
            </a:solidFill>
          </p:spPr>
        </p:pic>
      </p:grpSp>
    </p:spTree>
  </p:cSld>
  <p:clrMapOvr>
    <a:masterClrMapping/>
  </p:clrMapOvr>
  <p:transition spd="slow">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screen"/>
          <a:srcRect l="15174" r="15230"/>
          <a:stretch>
            <a:fillRect/>
          </a:stretch>
        </p:blipFill>
        <p:spPr>
          <a:xfrm>
            <a:off x="6181749" y="2030731"/>
            <a:ext cx="2556000" cy="3809488"/>
          </a:xfrm>
          <a:prstGeom prst="rect">
            <a:avLst/>
          </a:prstGeom>
        </p:spPr>
      </p:pic>
      <p:sp>
        <p:nvSpPr>
          <p:cNvPr id="2" name="标题 1"/>
          <p:cNvSpPr>
            <a:spLocks noGrp="1"/>
          </p:cNvSpPr>
          <p:nvPr>
            <p:ph type="title"/>
          </p:nvPr>
        </p:nvSpPr>
        <p:spPr/>
        <p:txBody>
          <a:bodyPr>
            <a:normAutofit/>
          </a:bodyPr>
          <a:lstStyle/>
          <a:p>
            <a:r>
              <a:rPr lang="en-US" altLang="zh-CN" dirty="0" smtClean="0"/>
              <a:t>10</a:t>
            </a:r>
            <a:r>
              <a:rPr lang="zh-CN" altLang="en-US" dirty="0" smtClean="0"/>
              <a:t>、</a:t>
            </a:r>
            <a:r>
              <a:rPr lang="zh-CN" altLang="en-US" dirty="0"/>
              <a:t>消防安全管理</a:t>
            </a:r>
            <a:r>
              <a:rPr lang="zh-CN" altLang="en-US" dirty="0" smtClean="0"/>
              <a:t>制度</a:t>
            </a:r>
            <a:endParaRPr lang="zh-CN" altLang="en-US" dirty="0"/>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50</a:t>
            </a:fld>
            <a:endParaRPr lang="zh-CN" altLang="en-US" dirty="0"/>
          </a:p>
        </p:txBody>
      </p:sp>
      <p:sp>
        <p:nvSpPr>
          <p:cNvPr id="37" name="内容占位符 17"/>
          <p:cNvSpPr>
            <a:spLocks noGrp="1"/>
          </p:cNvSpPr>
          <p:nvPr>
            <p:ph idx="1"/>
          </p:nvPr>
        </p:nvSpPr>
        <p:spPr>
          <a:xfrm>
            <a:off x="395288" y="1999950"/>
            <a:ext cx="5637207" cy="4126213"/>
          </a:xfrm>
          <a:ln>
            <a:noFill/>
          </a:ln>
        </p:spPr>
        <p:txBody>
          <a:bodyPr>
            <a:noAutofit/>
          </a:bodyPr>
          <a:lstStyle/>
          <a:p>
            <a:pPr marL="0" indent="0" algn="just">
              <a:lnSpc>
                <a:spcPts val="2400"/>
              </a:lnSpc>
              <a:spcAft>
                <a:spcPts val="1200"/>
              </a:spcAft>
              <a:buNone/>
            </a:pPr>
            <a:r>
              <a:rPr lang="en-US" altLang="zh-CN" sz="1600" dirty="0" smtClean="0"/>
              <a:t>3.1</a:t>
            </a:r>
            <a:r>
              <a:rPr lang="zh-CN" altLang="en-US" sz="1600" dirty="0" smtClean="0"/>
              <a:t> 人力资源</a:t>
            </a:r>
            <a:r>
              <a:rPr lang="zh-CN" altLang="en-US" sz="1600" dirty="0"/>
              <a:t>部负责组织消防知识、技能的宣传教育和培训。</a:t>
            </a:r>
          </a:p>
          <a:p>
            <a:pPr marL="0" indent="0" algn="just">
              <a:lnSpc>
                <a:spcPts val="2400"/>
              </a:lnSpc>
              <a:spcAft>
                <a:spcPts val="1200"/>
              </a:spcAft>
              <a:buNone/>
            </a:pPr>
            <a:r>
              <a:rPr lang="en-US" altLang="zh-CN" sz="1600" dirty="0" smtClean="0"/>
              <a:t>3.2</a:t>
            </a:r>
            <a:r>
              <a:rPr lang="zh-CN" altLang="en-US" sz="1600" dirty="0" smtClean="0"/>
              <a:t> 行政</a:t>
            </a:r>
            <a:r>
              <a:rPr lang="zh-CN" altLang="en-US" sz="1600" dirty="0"/>
              <a:t>部负责组织实施消防设施、灭火器材和消防安全标志的维护保养，确保其完好有效，确保疏散通道和安全出口畅通。</a:t>
            </a:r>
          </a:p>
          <a:p>
            <a:pPr marL="0" indent="0" algn="just">
              <a:lnSpc>
                <a:spcPts val="2400"/>
              </a:lnSpc>
              <a:spcAft>
                <a:spcPts val="1200"/>
              </a:spcAft>
              <a:buNone/>
            </a:pPr>
            <a:r>
              <a:rPr lang="en-US" altLang="zh-CN" sz="1600" dirty="0" smtClean="0"/>
              <a:t>3.3</a:t>
            </a:r>
            <a:r>
              <a:rPr lang="zh-CN" altLang="en-US" sz="1600" dirty="0" smtClean="0"/>
              <a:t> 安环</a:t>
            </a:r>
            <a:r>
              <a:rPr lang="zh-CN" altLang="en-US" sz="1600" dirty="0"/>
              <a:t>委员会负责组织实施防火检查和火灾隐患整改工作，组织灭火和应急疏散预案的演练和实施。</a:t>
            </a:r>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3</a:t>
            </a:r>
            <a:r>
              <a:rPr lang="zh-CN" altLang="en-US" dirty="0"/>
              <a:t>　</a:t>
            </a:r>
            <a:r>
              <a:rPr lang="zh-CN" altLang="en-US" dirty="0" smtClean="0"/>
              <a:t>职责</a:t>
            </a:r>
            <a:endParaRPr lang="zh-CN" altLang="en-US" dirty="0"/>
          </a:p>
        </p:txBody>
      </p:sp>
      <p:grpSp>
        <p:nvGrpSpPr>
          <p:cNvPr id="8" name="Group 110"/>
          <p:cNvGrpSpPr/>
          <p:nvPr/>
        </p:nvGrpSpPr>
        <p:grpSpPr bwMode="auto">
          <a:xfrm>
            <a:off x="6101639" y="1968732"/>
            <a:ext cx="2716219" cy="3933486"/>
            <a:chOff x="587" y="186"/>
            <a:chExt cx="2401" cy="3477"/>
          </a:xfrm>
        </p:grpSpPr>
        <p:sp>
          <p:nvSpPr>
            <p:cNvPr id="9"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0"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1"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12"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spTree>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10</a:t>
            </a:r>
            <a:r>
              <a:rPr lang="zh-CN" altLang="en-US" dirty="0" smtClean="0"/>
              <a:t>、</a:t>
            </a:r>
            <a:r>
              <a:rPr lang="zh-CN" altLang="en-US" dirty="0"/>
              <a:t>消防安全管理制度</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51</a:t>
            </a:fld>
            <a:endParaRPr lang="zh-CN" altLang="en-US" dirty="0"/>
          </a:p>
        </p:txBody>
      </p:sp>
      <p:sp>
        <p:nvSpPr>
          <p:cNvPr id="37" name="内容占位符 17"/>
          <p:cNvSpPr>
            <a:spLocks noGrp="1"/>
          </p:cNvSpPr>
          <p:nvPr>
            <p:ph idx="1"/>
          </p:nvPr>
        </p:nvSpPr>
        <p:spPr>
          <a:xfrm>
            <a:off x="2012950" y="1866601"/>
            <a:ext cx="8353425" cy="4126213"/>
          </a:xfrm>
          <a:ln>
            <a:noFill/>
          </a:ln>
        </p:spPr>
        <p:txBody>
          <a:bodyPr>
            <a:noAutofit/>
          </a:bodyPr>
          <a:lstStyle/>
          <a:p>
            <a:pPr marL="0" indent="0" algn="just">
              <a:lnSpc>
                <a:spcPts val="2400"/>
              </a:lnSpc>
              <a:spcAft>
                <a:spcPts val="1200"/>
              </a:spcAft>
              <a:buNone/>
            </a:pPr>
            <a:endParaRPr lang="en-US" altLang="zh-CN" sz="1600" dirty="0"/>
          </a:p>
          <a:p>
            <a:pPr marL="0" indent="0" algn="just">
              <a:lnSpc>
                <a:spcPts val="2400"/>
              </a:lnSpc>
              <a:spcAft>
                <a:spcPts val="1200"/>
              </a:spcAft>
              <a:buNone/>
            </a:pPr>
            <a:endParaRPr lang="zh-CN" altLang="en-US" sz="1600"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4</a:t>
            </a:r>
            <a:r>
              <a:rPr lang="zh-CN" altLang="en-US" dirty="0"/>
              <a:t>　</a:t>
            </a:r>
            <a:r>
              <a:rPr lang="zh-CN" altLang="en-US" dirty="0" smtClean="0"/>
              <a:t>消防宣传与教育</a:t>
            </a:r>
            <a:endParaRPr lang="en-US" altLang="zh-CN" dirty="0" smtClean="0"/>
          </a:p>
          <a:p>
            <a:pPr marL="0" indent="0" algn="just">
              <a:lnSpc>
                <a:spcPts val="2400"/>
              </a:lnSpc>
              <a:spcAft>
                <a:spcPts val="1200"/>
              </a:spcAft>
              <a:buNone/>
            </a:pPr>
            <a:r>
              <a:rPr lang="en-US" altLang="zh-CN" sz="1600" dirty="0"/>
              <a:t>4.1</a:t>
            </a:r>
            <a:r>
              <a:rPr lang="zh-CN" altLang="en-US" sz="1600" dirty="0"/>
              <a:t>　人力资源部结合公司防火工作特点，组织消防法规和消防安全知识宣传教育，切实增强全体员工的消防安全意识，使之了解本岗位的火灾危险性、火灾特点，会使用消防器材扑救初起火灾，会报警，会自救逃生，会组织人员疏散</a:t>
            </a:r>
            <a:r>
              <a:rPr lang="zh-CN" altLang="en-US" sz="1600" dirty="0" smtClean="0"/>
              <a:t>。</a:t>
            </a:r>
            <a:endParaRPr lang="en-US" altLang="zh-CN" sz="1600" dirty="0" smtClean="0"/>
          </a:p>
          <a:p>
            <a:pPr marL="0" indent="0" algn="just">
              <a:lnSpc>
                <a:spcPts val="2400"/>
              </a:lnSpc>
              <a:spcAft>
                <a:spcPts val="1200"/>
              </a:spcAft>
              <a:buNone/>
            </a:pPr>
            <a:r>
              <a:rPr lang="en-US" altLang="zh-CN" dirty="0" smtClean="0"/>
              <a:t>5 </a:t>
            </a:r>
            <a:r>
              <a:rPr lang="zh-CN" altLang="en-US" dirty="0" smtClean="0"/>
              <a:t>用火管理</a:t>
            </a:r>
            <a:endParaRPr lang="en-US" altLang="zh-CN" dirty="0"/>
          </a:p>
          <a:p>
            <a:pPr marL="0" indent="0" algn="just">
              <a:lnSpc>
                <a:spcPts val="2400"/>
              </a:lnSpc>
              <a:spcAft>
                <a:spcPts val="1200"/>
              </a:spcAft>
              <a:buNone/>
            </a:pPr>
            <a:r>
              <a:rPr lang="en-US" altLang="zh-CN" sz="1600" dirty="0" smtClean="0">
                <a:latin typeface="微软雅黑" panose="020B0503020204020204" charset="-122"/>
                <a:ea typeface="微软雅黑" panose="020B0503020204020204" charset="-122"/>
              </a:rPr>
              <a:t>5.1 </a:t>
            </a:r>
            <a:r>
              <a:rPr lang="zh-CN" altLang="en-US" sz="1600" dirty="0">
                <a:latin typeface="微软雅黑" panose="020B0503020204020204" charset="-122"/>
                <a:ea typeface="微软雅黑" panose="020B0503020204020204" charset="-122"/>
              </a:rPr>
              <a:t>进行电焊、气焊等具有火灾危险的作业人员，应在指定地点进行，必须持证上岗，并严格遵守消防安全操作规程（动火作业</a:t>
            </a:r>
            <a:r>
              <a:rPr lang="zh-CN" altLang="en-US" sz="1600" dirty="0" smtClean="0">
                <a:latin typeface="微软雅黑" panose="020B0503020204020204" charset="-122"/>
                <a:ea typeface="微软雅黑" panose="020B0503020204020204" charset="-122"/>
              </a:rPr>
              <a:t>）。</a:t>
            </a:r>
            <a:endParaRPr lang="en-US" altLang="zh-CN" sz="1600" dirty="0" smtClean="0">
              <a:latin typeface="微软雅黑" panose="020B0503020204020204" charset="-122"/>
              <a:ea typeface="微软雅黑" panose="020B0503020204020204" charset="-122"/>
            </a:endParaRPr>
          </a:p>
          <a:p>
            <a:pPr marL="0" indent="0" algn="just">
              <a:lnSpc>
                <a:spcPts val="2400"/>
              </a:lnSpc>
              <a:spcAft>
                <a:spcPts val="1200"/>
              </a:spcAft>
              <a:buNone/>
            </a:pPr>
            <a:r>
              <a:rPr lang="en-US" altLang="zh-CN" dirty="0"/>
              <a:t>6</a:t>
            </a:r>
            <a:r>
              <a:rPr lang="zh-CN" altLang="en-US" dirty="0"/>
              <a:t>　用电</a:t>
            </a:r>
            <a:r>
              <a:rPr lang="zh-CN" altLang="en-US" dirty="0" smtClean="0"/>
              <a:t>管理</a:t>
            </a:r>
            <a:endParaRPr lang="en-US" altLang="zh-CN" dirty="0" smtClean="0"/>
          </a:p>
          <a:p>
            <a:pPr marL="0" indent="0" algn="just">
              <a:lnSpc>
                <a:spcPts val="2400"/>
              </a:lnSpc>
              <a:spcAft>
                <a:spcPts val="1200"/>
              </a:spcAft>
              <a:buNone/>
            </a:pPr>
            <a:r>
              <a:rPr lang="en-US" altLang="zh-CN" sz="1600" dirty="0" smtClean="0"/>
              <a:t>6.1 </a:t>
            </a:r>
            <a:r>
              <a:rPr lang="zh-CN" altLang="en-US" sz="1600" dirty="0" smtClean="0"/>
              <a:t>设备</a:t>
            </a:r>
            <a:r>
              <a:rPr lang="zh-CN" altLang="en-US" sz="1600" dirty="0"/>
              <a:t>安装应由专门人员按照电气安全操作规程进行安装，得超负荷用电，不得擅自拉接临时电线。</a:t>
            </a:r>
          </a:p>
          <a:p>
            <a:pPr marL="0" indent="0" algn="just">
              <a:lnSpc>
                <a:spcPts val="2400"/>
              </a:lnSpc>
              <a:spcAft>
                <a:spcPts val="1200"/>
              </a:spcAft>
              <a:buNone/>
            </a:pPr>
            <a:endParaRPr lang="en-US" altLang="zh-CN" sz="1600" dirty="0"/>
          </a:p>
        </p:txBody>
      </p:sp>
    </p:spTree>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10</a:t>
            </a:r>
            <a:r>
              <a:rPr lang="zh-CN" altLang="en-US" dirty="0" smtClean="0"/>
              <a:t>、</a:t>
            </a:r>
            <a:r>
              <a:rPr lang="zh-CN" altLang="en-US" dirty="0"/>
              <a:t>消防安全管理制度</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52</a:t>
            </a:fld>
            <a:endParaRPr lang="zh-CN" altLang="en-US" dirty="0"/>
          </a:p>
        </p:txBody>
      </p:sp>
      <p:sp>
        <p:nvSpPr>
          <p:cNvPr id="37" name="内容占位符 17"/>
          <p:cNvSpPr>
            <a:spLocks noGrp="1"/>
          </p:cNvSpPr>
          <p:nvPr>
            <p:ph idx="1"/>
          </p:nvPr>
        </p:nvSpPr>
        <p:spPr>
          <a:xfrm>
            <a:off x="2012950" y="1866601"/>
            <a:ext cx="8353425" cy="4126213"/>
          </a:xfrm>
          <a:ln>
            <a:noFill/>
          </a:ln>
        </p:spPr>
        <p:txBody>
          <a:bodyPr>
            <a:noAutofit/>
          </a:bodyPr>
          <a:lstStyle/>
          <a:p>
            <a:pPr marL="0" indent="0" algn="just">
              <a:lnSpc>
                <a:spcPts val="2400"/>
              </a:lnSpc>
              <a:spcAft>
                <a:spcPts val="1200"/>
              </a:spcAft>
              <a:buNone/>
            </a:pPr>
            <a:endParaRPr lang="en-US" altLang="zh-CN" sz="1600" dirty="0"/>
          </a:p>
          <a:p>
            <a:pPr marL="0" indent="0" algn="just">
              <a:lnSpc>
                <a:spcPts val="2400"/>
              </a:lnSpc>
              <a:spcAft>
                <a:spcPts val="1200"/>
              </a:spcAft>
              <a:buNone/>
            </a:pPr>
            <a:endParaRPr lang="zh-CN" altLang="en-US" sz="1600"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ts val="2400"/>
              </a:lnSpc>
              <a:spcAft>
                <a:spcPts val="1200"/>
              </a:spcAft>
              <a:buNone/>
            </a:pPr>
            <a:r>
              <a:rPr lang="en-US" altLang="zh-CN" dirty="0"/>
              <a:t>7</a:t>
            </a:r>
            <a:r>
              <a:rPr lang="zh-CN" altLang="en-US" dirty="0"/>
              <a:t>　消防器材维护</a:t>
            </a:r>
            <a:r>
              <a:rPr lang="zh-CN" altLang="en-US" dirty="0" smtClean="0"/>
              <a:t>保养</a:t>
            </a:r>
            <a:endParaRPr lang="en-US" altLang="zh-CN" dirty="0" smtClean="0"/>
          </a:p>
          <a:p>
            <a:pPr marL="0" indent="0" algn="just">
              <a:lnSpc>
                <a:spcPts val="2400"/>
              </a:lnSpc>
              <a:spcAft>
                <a:spcPts val="1200"/>
              </a:spcAft>
              <a:buNone/>
            </a:pPr>
            <a:r>
              <a:rPr lang="en-US" altLang="zh-CN" sz="1600" dirty="0" smtClean="0"/>
              <a:t>7.1 </a:t>
            </a:r>
            <a:r>
              <a:rPr lang="zh-CN" altLang="en-US" sz="1600" dirty="0" smtClean="0"/>
              <a:t>灭火器</a:t>
            </a:r>
            <a:r>
              <a:rPr lang="zh-CN" altLang="en-US" sz="1600" dirty="0"/>
              <a:t>应设置在明显、便于取用，避免高温、潮湿或强腐蚀性的地点。各部门定期（每月）对本部门消防器材进行检查保养，发现不符合要求的应及时更换。</a:t>
            </a:r>
          </a:p>
          <a:p>
            <a:pPr marL="0" indent="0" algn="just">
              <a:lnSpc>
                <a:spcPts val="2400"/>
              </a:lnSpc>
              <a:spcAft>
                <a:spcPts val="1200"/>
              </a:spcAft>
              <a:buNone/>
            </a:pPr>
            <a:r>
              <a:rPr lang="en-US" altLang="zh-CN" dirty="0" smtClean="0"/>
              <a:t>8</a:t>
            </a:r>
            <a:r>
              <a:rPr lang="zh-CN" altLang="en-US" dirty="0"/>
              <a:t>　消防</a:t>
            </a:r>
            <a:r>
              <a:rPr lang="zh-CN" altLang="en-US" dirty="0" smtClean="0"/>
              <a:t>安全检查</a:t>
            </a:r>
            <a:endParaRPr lang="zh-CN" altLang="en-US" dirty="0"/>
          </a:p>
          <a:p>
            <a:pPr marL="0" indent="0" algn="just">
              <a:lnSpc>
                <a:spcPts val="2400"/>
              </a:lnSpc>
              <a:spcAft>
                <a:spcPts val="1200"/>
              </a:spcAft>
              <a:buNone/>
            </a:pPr>
            <a:r>
              <a:rPr lang="en-US" altLang="zh-CN" sz="1600" dirty="0" smtClean="0"/>
              <a:t>8.1</a:t>
            </a:r>
            <a:r>
              <a:rPr lang="zh-CN" altLang="en-US" sz="1600" dirty="0" smtClean="0"/>
              <a:t> 安全员</a:t>
            </a:r>
            <a:r>
              <a:rPr lang="zh-CN" altLang="en-US" sz="1600" dirty="0"/>
              <a:t>应按安全检查制度做好防火巡查，并建立巡查记录。巡查员工遵守消防安全制度情况，纠正违章违规行为，检查安全出口、通道是否畅通无阻，安全疏散标识是否完好，各类消防设施、器材是否完整，及时发现火灾隐患并予以处置。</a:t>
            </a:r>
          </a:p>
          <a:p>
            <a:pPr marL="0" indent="0" algn="just">
              <a:lnSpc>
                <a:spcPts val="2400"/>
              </a:lnSpc>
              <a:spcAft>
                <a:spcPts val="1200"/>
              </a:spcAft>
              <a:buNone/>
            </a:pPr>
            <a:r>
              <a:rPr lang="en-US" altLang="zh-CN" sz="1600" dirty="0" smtClean="0"/>
              <a:t>8.2</a:t>
            </a:r>
            <a:r>
              <a:rPr lang="zh-CN" altLang="en-US" sz="1600" dirty="0" smtClean="0"/>
              <a:t> 每次</a:t>
            </a:r>
            <a:r>
              <a:rPr lang="zh-CN" altLang="en-US" sz="1600" dirty="0"/>
              <a:t>的各级安全检查，发现火灾隐患时应及时落实整改。</a:t>
            </a:r>
          </a:p>
          <a:p>
            <a:pPr marL="0" indent="0" algn="just">
              <a:lnSpc>
                <a:spcPts val="2400"/>
              </a:lnSpc>
              <a:spcAft>
                <a:spcPts val="1200"/>
              </a:spcAft>
              <a:buNone/>
            </a:pPr>
            <a:r>
              <a:rPr lang="en-US" altLang="zh-CN" sz="1600" dirty="0" smtClean="0"/>
              <a:t>8.3</a:t>
            </a:r>
            <a:r>
              <a:rPr lang="zh-CN" altLang="en-US" sz="1600" dirty="0" smtClean="0"/>
              <a:t> 对</a:t>
            </a:r>
            <a:r>
              <a:rPr lang="zh-CN" altLang="en-US" sz="1600" dirty="0"/>
              <a:t>有关部门进行的消防安全检查，提出的火灾隐患，在整改期限内及时落实整改，并采取措施防止整改期间发生火灾，整改完毕后，及时通知复查</a:t>
            </a:r>
            <a:r>
              <a:rPr lang="zh-CN" altLang="en-US" sz="1600" dirty="0" smtClean="0"/>
              <a:t>。</a:t>
            </a:r>
            <a:endParaRPr lang="zh-CN" altLang="en-US" sz="1600" dirty="0"/>
          </a:p>
        </p:txBody>
      </p:sp>
    </p:spTree>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11</a:t>
            </a:r>
            <a:r>
              <a:rPr lang="zh-CN" altLang="en-US" dirty="0"/>
              <a:t>、危险物品管理办法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53</a:t>
            </a:fld>
            <a:endParaRPr lang="zh-CN" altLang="en-US" dirty="0"/>
          </a:p>
        </p:txBody>
      </p:sp>
      <p:sp>
        <p:nvSpPr>
          <p:cNvPr id="37" name="内容占位符 17"/>
          <p:cNvSpPr>
            <a:spLocks noGrp="1"/>
          </p:cNvSpPr>
          <p:nvPr>
            <p:ph idx="1"/>
          </p:nvPr>
        </p:nvSpPr>
        <p:spPr>
          <a:xfrm>
            <a:off x="395288" y="1999950"/>
            <a:ext cx="5637207" cy="4126213"/>
          </a:xfrm>
          <a:ln>
            <a:noFill/>
          </a:ln>
        </p:spPr>
        <p:txBody>
          <a:bodyPr>
            <a:noAutofit/>
          </a:bodyPr>
          <a:lstStyle/>
          <a:p>
            <a:pPr marL="0" indent="0" algn="just">
              <a:lnSpc>
                <a:spcPts val="2400"/>
              </a:lnSpc>
              <a:spcAft>
                <a:spcPts val="1200"/>
              </a:spcAft>
              <a:buNone/>
            </a:pPr>
            <a:r>
              <a:rPr lang="en-US" altLang="zh-CN" sz="1600" dirty="0" smtClean="0"/>
              <a:t>3.1</a:t>
            </a:r>
            <a:r>
              <a:rPr lang="zh-CN" altLang="en-US" sz="1600" dirty="0" smtClean="0"/>
              <a:t> </a:t>
            </a:r>
            <a:r>
              <a:rPr lang="en-US" altLang="zh-CN" sz="1600" dirty="0" smtClean="0"/>
              <a:t> </a:t>
            </a:r>
            <a:r>
              <a:rPr lang="zh-CN" altLang="en-US" sz="1600" dirty="0" smtClean="0"/>
              <a:t>危</a:t>
            </a:r>
            <a:r>
              <a:rPr lang="zh-CN" altLang="en-US" sz="1600" dirty="0"/>
              <a:t>化品使用部门负责建立健全</a:t>
            </a:r>
            <a:r>
              <a:rPr lang="en-US" altLang="zh-CN" sz="1600" dirty="0"/>
              <a:t>《</a:t>
            </a:r>
            <a:r>
              <a:rPr lang="zh-CN" altLang="en-US" sz="1600" dirty="0"/>
              <a:t>危险物品安全操作规程</a:t>
            </a:r>
            <a:r>
              <a:rPr lang="en-US" altLang="zh-CN" sz="1600" dirty="0"/>
              <a:t>》</a:t>
            </a:r>
            <a:r>
              <a:rPr lang="zh-CN" altLang="en-US" sz="1600" dirty="0"/>
              <a:t>，定期对部门范围内的员工进行危险物品使用、储存、突发状况的处理办法等安环教育，并定期组织考核。</a:t>
            </a:r>
          </a:p>
          <a:p>
            <a:pPr marL="0" indent="0" algn="just">
              <a:lnSpc>
                <a:spcPts val="2400"/>
              </a:lnSpc>
              <a:spcAft>
                <a:spcPts val="1200"/>
              </a:spcAft>
              <a:buNone/>
            </a:pPr>
            <a:r>
              <a:rPr lang="en-US" altLang="zh-CN" sz="1600" dirty="0" smtClean="0"/>
              <a:t>3.2</a:t>
            </a:r>
            <a:r>
              <a:rPr lang="zh-CN" altLang="en-US" sz="1600" dirty="0" smtClean="0"/>
              <a:t> 采购</a:t>
            </a:r>
            <a:r>
              <a:rPr lang="zh-CN" altLang="en-US" sz="1600" dirty="0"/>
              <a:t>部门应严格按有关标准，从取得危险化学品生产或经营许可证的企业采购危险化学品，物品入库时必须组织质量验收，对所采购的物品质量负责。</a:t>
            </a:r>
          </a:p>
          <a:p>
            <a:pPr marL="0" indent="0" algn="just">
              <a:lnSpc>
                <a:spcPts val="2400"/>
              </a:lnSpc>
              <a:spcAft>
                <a:spcPts val="1200"/>
              </a:spcAft>
              <a:buNone/>
            </a:pPr>
            <a:r>
              <a:rPr lang="en-US" altLang="zh-CN" sz="1600" dirty="0" smtClean="0"/>
              <a:t>3.3</a:t>
            </a:r>
            <a:r>
              <a:rPr lang="zh-CN" altLang="en-US" sz="1600" dirty="0" smtClean="0"/>
              <a:t> 危险</a:t>
            </a:r>
            <a:r>
              <a:rPr lang="zh-CN" altLang="en-US" sz="1600" dirty="0"/>
              <a:t>物品管理人员严格按照</a:t>
            </a:r>
            <a:r>
              <a:rPr lang="en-US" altLang="zh-CN" sz="1600" dirty="0"/>
              <a:t>《</a:t>
            </a:r>
            <a:r>
              <a:rPr lang="zh-CN" altLang="en-US" sz="1600" dirty="0"/>
              <a:t>危险化学品安全管理条例（国务院令第</a:t>
            </a:r>
            <a:r>
              <a:rPr lang="en-US" altLang="zh-CN" sz="1600" dirty="0"/>
              <a:t>591</a:t>
            </a:r>
            <a:r>
              <a:rPr lang="zh-CN" altLang="en-US" sz="1600" dirty="0"/>
              <a:t>号）</a:t>
            </a:r>
            <a:r>
              <a:rPr lang="en-US" altLang="zh-CN" sz="1600" dirty="0"/>
              <a:t>》</a:t>
            </a:r>
            <a:r>
              <a:rPr lang="zh-CN" altLang="en-US" sz="1600" dirty="0"/>
              <a:t>等法律法规，管理存储好危险物品，确保危险物品的安全，建立出入库登记台账，同时在规定的存储仓库设立危险品警示标志，并有专人看管。</a:t>
            </a:r>
          </a:p>
          <a:p>
            <a:pPr marL="0" indent="0" algn="just">
              <a:lnSpc>
                <a:spcPts val="2400"/>
              </a:lnSpc>
              <a:spcAft>
                <a:spcPts val="1200"/>
              </a:spcAft>
              <a:buNone/>
            </a:pPr>
            <a:r>
              <a:rPr lang="en-US" altLang="zh-CN" sz="1600" dirty="0" smtClean="0"/>
              <a:t>3.4</a:t>
            </a:r>
            <a:r>
              <a:rPr lang="zh-CN" altLang="en-US" sz="1600" dirty="0" smtClean="0"/>
              <a:t> 安</a:t>
            </a:r>
            <a:r>
              <a:rPr lang="zh-CN" altLang="en-US" sz="1600" dirty="0"/>
              <a:t>环管理人员日常检查将危险品存放区作为安全检查项目重点区域，加强监督管理</a:t>
            </a:r>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3</a:t>
            </a:r>
            <a:r>
              <a:rPr lang="zh-CN" altLang="en-US" dirty="0"/>
              <a:t>　</a:t>
            </a:r>
            <a:r>
              <a:rPr lang="zh-CN" altLang="en-US" dirty="0" smtClean="0"/>
              <a:t>职责</a:t>
            </a:r>
            <a:endParaRPr lang="zh-CN" altLang="en-US" dirty="0"/>
          </a:p>
        </p:txBody>
      </p:sp>
      <p:grpSp>
        <p:nvGrpSpPr>
          <p:cNvPr id="5" name="组合 4"/>
          <p:cNvGrpSpPr/>
          <p:nvPr/>
        </p:nvGrpSpPr>
        <p:grpSpPr>
          <a:xfrm>
            <a:off x="6101715" y="2134870"/>
            <a:ext cx="2716530" cy="3933190"/>
            <a:chOff x="9609" y="3362"/>
            <a:chExt cx="4278" cy="6194"/>
          </a:xfrm>
        </p:grpSpPr>
        <p:grpSp>
          <p:nvGrpSpPr>
            <p:cNvPr id="13" name="组合 12"/>
            <p:cNvGrpSpPr/>
            <p:nvPr/>
          </p:nvGrpSpPr>
          <p:grpSpPr>
            <a:xfrm>
              <a:off x="9609" y="3362"/>
              <a:ext cx="4278" cy="6194"/>
              <a:chOff x="6163516" y="1379647"/>
              <a:chExt cx="2716219" cy="3933486"/>
            </a:xfrm>
          </p:grpSpPr>
          <p:pic>
            <p:nvPicPr>
              <p:cNvPr id="14" name="Picture 7"/>
              <p:cNvPicPr>
                <a:picLocks noChangeAspect="1"/>
              </p:cNvPicPr>
              <p:nvPr/>
            </p:nvPicPr>
            <p:blipFill>
              <a:blip r:embed="rId3" cstate="print"/>
              <a:stretch>
                <a:fillRect/>
              </a:stretch>
            </p:blipFill>
            <p:spPr>
              <a:xfrm>
                <a:off x="6262099" y="1469116"/>
                <a:ext cx="2548492" cy="3806818"/>
              </a:xfrm>
              <a:prstGeom prst="rect">
                <a:avLst/>
              </a:prstGeom>
              <a:noFill/>
              <a:ln w="9525">
                <a:noFill/>
              </a:ln>
            </p:spPr>
          </p:pic>
          <p:grpSp>
            <p:nvGrpSpPr>
              <p:cNvPr id="15" name="Group 110"/>
              <p:cNvGrpSpPr/>
              <p:nvPr/>
            </p:nvGrpSpPr>
            <p:grpSpPr bwMode="auto">
              <a:xfrm>
                <a:off x="6163516" y="1379647"/>
                <a:ext cx="2716219" cy="3933486"/>
                <a:chOff x="587" y="186"/>
                <a:chExt cx="2401" cy="3477"/>
              </a:xfrm>
            </p:grpSpPr>
            <p:sp>
              <p:nvSpPr>
                <p:cNvPr id="16"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7"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8"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19"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grpSp>
        <p:pic>
          <p:nvPicPr>
            <p:cNvPr id="3" name="图片 2"/>
            <p:cNvPicPr>
              <a:picLocks noChangeAspect="1"/>
            </p:cNvPicPr>
            <p:nvPr/>
          </p:nvPicPr>
          <p:blipFill>
            <a:blip r:embed="rId4"/>
            <a:stretch>
              <a:fillRect/>
            </a:stretch>
          </p:blipFill>
          <p:spPr>
            <a:xfrm>
              <a:off x="9752" y="3517"/>
              <a:ext cx="4049" cy="5946"/>
            </a:xfrm>
            <a:prstGeom prst="rect">
              <a:avLst/>
            </a:prstGeom>
          </p:spPr>
        </p:pic>
      </p:grpSp>
    </p:spTree>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11</a:t>
            </a:r>
            <a:r>
              <a:rPr lang="zh-CN" altLang="en-US" dirty="0" smtClean="0"/>
              <a:t>、</a:t>
            </a:r>
            <a:r>
              <a:rPr lang="zh-CN" altLang="en-US" dirty="0"/>
              <a:t>危险物品管理办法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54</a:t>
            </a:fld>
            <a:endParaRPr lang="zh-CN" altLang="en-US"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a:t>
            </a:r>
            <a:r>
              <a:rPr lang="zh-CN" altLang="en-US" dirty="0"/>
              <a:t>　</a:t>
            </a:r>
            <a:r>
              <a:rPr lang="zh-CN" altLang="en-US" dirty="0" smtClean="0"/>
              <a:t>管理内容和要求</a:t>
            </a:r>
            <a:endParaRPr lang="en-US" altLang="zh-CN" dirty="0" smtClean="0"/>
          </a:p>
          <a:p>
            <a:pPr marL="0" indent="0" algn="just">
              <a:lnSpc>
                <a:spcPts val="2400"/>
              </a:lnSpc>
              <a:spcAft>
                <a:spcPts val="1200"/>
              </a:spcAft>
              <a:buNone/>
            </a:pPr>
            <a:r>
              <a:rPr lang="en-US" altLang="zh-CN" sz="1600" dirty="0" smtClean="0"/>
              <a:t>5.1 </a:t>
            </a:r>
            <a:r>
              <a:rPr lang="zh-CN" altLang="en-US" sz="1600" dirty="0" smtClean="0"/>
              <a:t>危险</a:t>
            </a:r>
            <a:r>
              <a:rPr lang="zh-CN" altLang="en-US" sz="1600" dirty="0"/>
              <a:t>物品应按其性质和储运要求，严格执行危险品的配装规定，对不能配装的危险品</a:t>
            </a:r>
            <a:r>
              <a:rPr lang="zh-CN" altLang="en-US" sz="1600" b="1" dirty="0">
                <a:solidFill>
                  <a:srgbClr val="C00000"/>
                </a:solidFill>
              </a:rPr>
              <a:t>严格隔离</a:t>
            </a:r>
            <a:r>
              <a:rPr lang="zh-CN" altLang="en-US" sz="1600" dirty="0"/>
              <a:t>。</a:t>
            </a:r>
          </a:p>
          <a:p>
            <a:pPr marL="0" indent="0" algn="just">
              <a:lnSpc>
                <a:spcPts val="2400"/>
              </a:lnSpc>
              <a:spcAft>
                <a:spcPts val="1200"/>
              </a:spcAft>
              <a:buNone/>
            </a:pPr>
            <a:r>
              <a:rPr lang="en-US" altLang="zh-CN" sz="1600" dirty="0" smtClean="0"/>
              <a:t>5.2 </a:t>
            </a:r>
            <a:r>
              <a:rPr lang="zh-CN" altLang="en-US" sz="1600" dirty="0" smtClean="0"/>
              <a:t>危险</a:t>
            </a:r>
            <a:r>
              <a:rPr lang="zh-CN" altLang="en-US" sz="1600" dirty="0"/>
              <a:t>物品的装卸和运输应由</a:t>
            </a:r>
            <a:r>
              <a:rPr lang="zh-CN" altLang="en-US" sz="1600" b="1" dirty="0">
                <a:solidFill>
                  <a:srgbClr val="C00000"/>
                </a:solidFill>
              </a:rPr>
              <a:t>持证专业人员承担</a:t>
            </a:r>
            <a:r>
              <a:rPr lang="zh-CN" altLang="en-US" sz="1600" dirty="0"/>
              <a:t>，应轻放，严防震动、撞击、重压、倒置和摩擦。</a:t>
            </a:r>
          </a:p>
          <a:p>
            <a:pPr marL="0" indent="0" algn="just">
              <a:lnSpc>
                <a:spcPts val="2400"/>
              </a:lnSpc>
              <a:spcAft>
                <a:spcPts val="1200"/>
              </a:spcAft>
              <a:buNone/>
            </a:pPr>
            <a:r>
              <a:rPr lang="en-US" altLang="zh-CN" sz="1600" dirty="0" smtClean="0"/>
              <a:t>5.3 </a:t>
            </a:r>
            <a:r>
              <a:rPr lang="zh-CN" altLang="en-US" sz="1600" dirty="0" smtClean="0"/>
              <a:t>危险品</a:t>
            </a:r>
            <a:r>
              <a:rPr lang="zh-CN" altLang="en-US" sz="1600" dirty="0"/>
              <a:t>仓库、货场，应</a:t>
            </a:r>
            <a:r>
              <a:rPr lang="zh-CN" altLang="en-US" sz="1600" b="1" dirty="0">
                <a:solidFill>
                  <a:srgbClr val="C00000"/>
                </a:solidFill>
              </a:rPr>
              <a:t>严格执行出入库收发</a:t>
            </a:r>
            <a:r>
              <a:rPr lang="zh-CN" altLang="en-US" sz="1600" dirty="0"/>
              <a:t>制度。</a:t>
            </a:r>
          </a:p>
          <a:p>
            <a:pPr marL="0" indent="0" algn="just">
              <a:lnSpc>
                <a:spcPts val="2400"/>
              </a:lnSpc>
              <a:spcAft>
                <a:spcPts val="1200"/>
              </a:spcAft>
              <a:buNone/>
            </a:pPr>
            <a:r>
              <a:rPr lang="en-US" altLang="zh-CN" sz="1600" dirty="0" smtClean="0"/>
              <a:t>5.4 </a:t>
            </a:r>
            <a:r>
              <a:rPr lang="zh-CN" altLang="en-US" sz="1600" dirty="0" smtClean="0"/>
              <a:t>储存</a:t>
            </a:r>
            <a:r>
              <a:rPr lang="zh-CN" altLang="en-US" sz="1600" dirty="0"/>
              <a:t>易燃、易爆物料的库房、货场区的附近，不准进行明火作业，不准堆放可燃物品。进入库房人员不准使用易产生火花的工具，不准穿带钉子的鞋，并应当在消除静电的设备上消除身上可能的静电。</a:t>
            </a:r>
          </a:p>
          <a:p>
            <a:pPr marL="0" indent="0" algn="just">
              <a:lnSpc>
                <a:spcPts val="2400"/>
              </a:lnSpc>
              <a:spcAft>
                <a:spcPts val="1200"/>
              </a:spcAft>
              <a:buNone/>
            </a:pPr>
            <a:r>
              <a:rPr lang="en-US" altLang="zh-CN" sz="1600" dirty="0" smtClean="0"/>
              <a:t>5.5 </a:t>
            </a:r>
            <a:r>
              <a:rPr lang="zh-CN" altLang="en-US" sz="1600" dirty="0" smtClean="0"/>
              <a:t>库区</a:t>
            </a:r>
            <a:r>
              <a:rPr lang="zh-CN" altLang="en-US" sz="1600" dirty="0"/>
              <a:t>、场区应保持整洁，对散落的危险物品和杂物应及时清理。装卸作业后，应当进行安全检查</a:t>
            </a:r>
            <a:r>
              <a:rPr lang="zh-CN" altLang="en-US" sz="1600" dirty="0" smtClean="0"/>
              <a:t>。</a:t>
            </a:r>
            <a:endParaRPr lang="en-US" altLang="zh-CN" sz="1600" dirty="0"/>
          </a:p>
        </p:txBody>
      </p:sp>
    </p:spTree>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11</a:t>
            </a:r>
            <a:r>
              <a:rPr lang="zh-CN" altLang="en-US" dirty="0" smtClean="0"/>
              <a:t>、</a:t>
            </a:r>
            <a:r>
              <a:rPr lang="zh-CN" altLang="en-US" dirty="0"/>
              <a:t>危险物品管理办法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55</a:t>
            </a:fld>
            <a:endParaRPr lang="zh-CN" altLang="en-US" dirty="0"/>
          </a:p>
        </p:txBody>
      </p:sp>
      <p:sp>
        <p:nvSpPr>
          <p:cNvPr id="37" name="内容占位符 17"/>
          <p:cNvSpPr>
            <a:spLocks noGrp="1"/>
          </p:cNvSpPr>
          <p:nvPr>
            <p:ph idx="1"/>
          </p:nvPr>
        </p:nvSpPr>
        <p:spPr>
          <a:xfrm>
            <a:off x="2012950" y="1866601"/>
            <a:ext cx="8353425" cy="4126213"/>
          </a:xfrm>
          <a:ln>
            <a:noFill/>
          </a:ln>
        </p:spPr>
        <p:txBody>
          <a:bodyPr>
            <a:noAutofit/>
          </a:bodyPr>
          <a:lstStyle/>
          <a:p>
            <a:pPr marL="0" indent="0" algn="just">
              <a:lnSpc>
                <a:spcPts val="2400"/>
              </a:lnSpc>
              <a:spcAft>
                <a:spcPts val="1200"/>
              </a:spcAft>
              <a:buNone/>
            </a:pPr>
            <a:endParaRPr lang="en-US" altLang="zh-CN" sz="1600" dirty="0"/>
          </a:p>
          <a:p>
            <a:pPr marL="0" indent="0" algn="just">
              <a:lnSpc>
                <a:spcPts val="2400"/>
              </a:lnSpc>
              <a:spcAft>
                <a:spcPts val="1200"/>
              </a:spcAft>
              <a:buNone/>
            </a:pPr>
            <a:endParaRPr lang="zh-CN" altLang="en-US" sz="1600"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a:t>
            </a:r>
            <a:r>
              <a:rPr lang="zh-CN" altLang="en-US" dirty="0"/>
              <a:t>　</a:t>
            </a:r>
            <a:r>
              <a:rPr lang="zh-CN" altLang="en-US" dirty="0" smtClean="0"/>
              <a:t>管理内容和要求</a:t>
            </a:r>
            <a:endParaRPr lang="en-US" altLang="zh-CN" dirty="0" smtClean="0"/>
          </a:p>
          <a:p>
            <a:pPr marL="0" indent="0" algn="just">
              <a:lnSpc>
                <a:spcPts val="2400"/>
              </a:lnSpc>
              <a:spcAft>
                <a:spcPts val="1200"/>
              </a:spcAft>
              <a:buNone/>
            </a:pPr>
            <a:r>
              <a:rPr lang="en-US" altLang="zh-CN" sz="1600" dirty="0" smtClean="0"/>
              <a:t>5.6 </a:t>
            </a:r>
            <a:r>
              <a:rPr lang="zh-CN" altLang="en-US" sz="1600" dirty="0" smtClean="0"/>
              <a:t>包装</a:t>
            </a:r>
            <a:r>
              <a:rPr lang="zh-CN" altLang="en-US" sz="1600" dirty="0"/>
              <a:t>容器应当牢固、密封，发现破坏、残缺、变形和物品变质等情况，应当立即进行处理。使用完后严禁直接丢弃，应清洗置换后才能丢弃。</a:t>
            </a:r>
          </a:p>
          <a:p>
            <a:pPr marL="0" indent="0" algn="just">
              <a:lnSpc>
                <a:spcPts val="2400"/>
              </a:lnSpc>
              <a:spcAft>
                <a:spcPts val="1200"/>
              </a:spcAft>
              <a:buNone/>
            </a:pPr>
            <a:r>
              <a:rPr lang="en-US" altLang="zh-CN" sz="1600" dirty="0" smtClean="0"/>
              <a:t>5.7 </a:t>
            </a:r>
            <a:r>
              <a:rPr lang="zh-CN" altLang="en-US" sz="1600" dirty="0" smtClean="0"/>
              <a:t>易燃</a:t>
            </a:r>
            <a:r>
              <a:rPr lang="zh-CN" altLang="en-US" sz="1600" dirty="0"/>
              <a:t>、易爆液化气体，使用时瓶内物质不得用净，应留有余压，以防物料进入。</a:t>
            </a:r>
          </a:p>
          <a:p>
            <a:pPr marL="0" indent="0" algn="just">
              <a:lnSpc>
                <a:spcPts val="2400"/>
              </a:lnSpc>
              <a:spcAft>
                <a:spcPts val="1200"/>
              </a:spcAft>
              <a:buNone/>
            </a:pPr>
            <a:r>
              <a:rPr lang="en-US" altLang="zh-CN" sz="1600" dirty="0" smtClean="0"/>
              <a:t>5.8 </a:t>
            </a:r>
            <a:r>
              <a:rPr lang="zh-CN" altLang="en-US" sz="1600" dirty="0" smtClean="0"/>
              <a:t>受</a:t>
            </a:r>
            <a:r>
              <a:rPr lang="zh-CN" altLang="en-US" sz="1600" dirty="0"/>
              <a:t>阳光照射容易燃烧、爆炸的物品不得露天存放。</a:t>
            </a:r>
          </a:p>
          <a:p>
            <a:pPr marL="0" indent="0" algn="just">
              <a:lnSpc>
                <a:spcPts val="2400"/>
              </a:lnSpc>
              <a:spcAft>
                <a:spcPts val="1200"/>
              </a:spcAft>
              <a:buNone/>
            </a:pPr>
            <a:r>
              <a:rPr lang="en-US" altLang="zh-CN" sz="1600" dirty="0" smtClean="0"/>
              <a:t>5.9 </a:t>
            </a:r>
            <a:r>
              <a:rPr lang="zh-CN" altLang="en-US" sz="1600" dirty="0" smtClean="0"/>
              <a:t>危险</a:t>
            </a:r>
            <a:r>
              <a:rPr lang="zh-CN" altLang="en-US" sz="1600" dirty="0"/>
              <a:t>物品作业场所和储存仓库内</a:t>
            </a:r>
            <a:r>
              <a:rPr lang="en-US" altLang="zh-CN" sz="1600" dirty="0"/>
              <a:t>,</a:t>
            </a:r>
            <a:r>
              <a:rPr lang="zh-CN" altLang="en-US" sz="1600" dirty="0"/>
              <a:t>应有通风设备</a:t>
            </a:r>
            <a:r>
              <a:rPr lang="en-US" altLang="zh-CN" sz="1600" dirty="0"/>
              <a:t>,</a:t>
            </a:r>
            <a:r>
              <a:rPr lang="zh-CN" altLang="en-US" sz="1600" dirty="0"/>
              <a:t>所有电器、电源装置、照明开关等都应符合要求。</a:t>
            </a:r>
          </a:p>
          <a:p>
            <a:pPr marL="0" indent="0" algn="just">
              <a:lnSpc>
                <a:spcPts val="2400"/>
              </a:lnSpc>
              <a:spcAft>
                <a:spcPts val="1200"/>
              </a:spcAft>
              <a:buNone/>
            </a:pPr>
            <a:r>
              <a:rPr lang="en-US" altLang="zh-CN" sz="1600" dirty="0" smtClean="0"/>
              <a:t>5.10 </a:t>
            </a:r>
            <a:r>
              <a:rPr lang="zh-CN" altLang="en-US" sz="1600" dirty="0" smtClean="0"/>
              <a:t>部门</a:t>
            </a:r>
            <a:r>
              <a:rPr lang="zh-CN" altLang="en-US" sz="1600" dirty="0"/>
              <a:t>安全人员要做到每天一查，发现通风、电器有隐患的应及时整改。</a:t>
            </a:r>
          </a:p>
          <a:p>
            <a:pPr marL="0" indent="0" algn="just">
              <a:lnSpc>
                <a:spcPts val="2400"/>
              </a:lnSpc>
              <a:spcAft>
                <a:spcPts val="1200"/>
              </a:spcAft>
              <a:buNone/>
            </a:pPr>
            <a:endParaRPr lang="en-US" altLang="zh-CN" sz="1600" dirty="0"/>
          </a:p>
        </p:txBody>
      </p:sp>
    </p:spTree>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12</a:t>
            </a:r>
            <a:r>
              <a:rPr lang="zh-CN" altLang="en-US" dirty="0" smtClean="0"/>
              <a:t>、</a:t>
            </a:r>
            <a:r>
              <a:rPr lang="zh-CN" altLang="en-US" dirty="0"/>
              <a:t>外来人员安环管理办法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56</a:t>
            </a:fld>
            <a:endParaRPr lang="zh-CN" altLang="en-US" dirty="0"/>
          </a:p>
        </p:txBody>
      </p:sp>
      <p:sp>
        <p:nvSpPr>
          <p:cNvPr id="37" name="内容占位符 17"/>
          <p:cNvSpPr>
            <a:spLocks noGrp="1"/>
          </p:cNvSpPr>
          <p:nvPr>
            <p:ph idx="1"/>
          </p:nvPr>
        </p:nvSpPr>
        <p:spPr>
          <a:xfrm>
            <a:off x="395288" y="1999950"/>
            <a:ext cx="5637207" cy="4126213"/>
          </a:xfrm>
          <a:ln>
            <a:noFill/>
          </a:ln>
        </p:spPr>
        <p:txBody>
          <a:bodyPr>
            <a:noAutofit/>
          </a:bodyPr>
          <a:lstStyle/>
          <a:p>
            <a:pPr marL="0" indent="0" algn="just">
              <a:lnSpc>
                <a:spcPts val="2400"/>
              </a:lnSpc>
              <a:spcAft>
                <a:spcPts val="1200"/>
              </a:spcAft>
              <a:buNone/>
            </a:pPr>
            <a:r>
              <a:rPr lang="en-US" altLang="zh-CN" sz="1600" dirty="0"/>
              <a:t>3.1</a:t>
            </a:r>
            <a:r>
              <a:rPr lang="zh-CN" altLang="en-US" sz="1600" dirty="0"/>
              <a:t>　外来人员应自觉做到遵守公司的各项规章制度，对违反公司规章制度者应按公司规定处理。</a:t>
            </a:r>
          </a:p>
          <a:p>
            <a:pPr marL="0" indent="0" algn="just">
              <a:lnSpc>
                <a:spcPts val="2400"/>
              </a:lnSpc>
              <a:spcAft>
                <a:spcPts val="1200"/>
              </a:spcAft>
              <a:buNone/>
            </a:pPr>
            <a:r>
              <a:rPr lang="en-US" altLang="zh-CN" sz="1600" dirty="0"/>
              <a:t>3.2</a:t>
            </a:r>
            <a:r>
              <a:rPr lang="zh-CN" altLang="en-US" sz="1600" dirty="0"/>
              <a:t>　行政部门应严格把控好外来人员的进出管理，所有外来人员都需在门卫室说明来由、提供证明、做好登记，方可进入公司。</a:t>
            </a:r>
          </a:p>
          <a:p>
            <a:pPr marL="0" indent="0" algn="just">
              <a:lnSpc>
                <a:spcPts val="2400"/>
              </a:lnSpc>
              <a:spcAft>
                <a:spcPts val="1200"/>
              </a:spcAft>
              <a:buNone/>
            </a:pPr>
            <a:r>
              <a:rPr lang="en-US" altLang="zh-CN" sz="1600" dirty="0"/>
              <a:t>3.3</a:t>
            </a:r>
            <a:r>
              <a:rPr lang="zh-CN" altLang="en-US" sz="1600" dirty="0"/>
              <a:t>　具备资格的外来施工人员，更应严格遵守公司的规章制度，并随时做好接受安环人员及各级各部门领导安环检查的准备，不符合规定的，须立即停工整改，以确保施工安全环保。</a:t>
            </a:r>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3</a:t>
            </a:r>
            <a:r>
              <a:rPr lang="zh-CN" altLang="en-US" dirty="0"/>
              <a:t>　</a:t>
            </a:r>
            <a:r>
              <a:rPr lang="zh-CN" altLang="en-US" dirty="0" smtClean="0"/>
              <a:t>职责</a:t>
            </a:r>
            <a:endParaRPr lang="zh-CN" altLang="en-US" dirty="0"/>
          </a:p>
        </p:txBody>
      </p:sp>
      <p:grpSp>
        <p:nvGrpSpPr>
          <p:cNvPr id="13" name="组合 12"/>
          <p:cNvGrpSpPr/>
          <p:nvPr/>
        </p:nvGrpSpPr>
        <p:grpSpPr>
          <a:xfrm>
            <a:off x="6101639" y="2134985"/>
            <a:ext cx="2716219" cy="3933486"/>
            <a:chOff x="6163516" y="1379647"/>
            <a:chExt cx="2716219" cy="3933486"/>
          </a:xfrm>
        </p:grpSpPr>
        <p:pic>
          <p:nvPicPr>
            <p:cNvPr id="14" name="Picture 7"/>
            <p:cNvPicPr>
              <a:picLocks noChangeAspect="1"/>
            </p:cNvPicPr>
            <p:nvPr/>
          </p:nvPicPr>
          <p:blipFill>
            <a:blip r:embed="rId3" cstate="print"/>
            <a:stretch>
              <a:fillRect/>
            </a:stretch>
          </p:blipFill>
          <p:spPr>
            <a:xfrm>
              <a:off x="6262099" y="1469116"/>
              <a:ext cx="2548492" cy="3806818"/>
            </a:xfrm>
            <a:prstGeom prst="rect">
              <a:avLst/>
            </a:prstGeom>
            <a:noFill/>
            <a:ln w="9525">
              <a:noFill/>
            </a:ln>
          </p:spPr>
        </p:pic>
        <p:grpSp>
          <p:nvGrpSpPr>
            <p:cNvPr id="15" name="Group 110"/>
            <p:cNvGrpSpPr/>
            <p:nvPr/>
          </p:nvGrpSpPr>
          <p:grpSpPr bwMode="auto">
            <a:xfrm>
              <a:off x="6163516" y="1379647"/>
              <a:ext cx="2716219" cy="3933486"/>
              <a:chOff x="587" y="186"/>
              <a:chExt cx="2401" cy="3477"/>
            </a:xfrm>
          </p:grpSpPr>
          <p:sp>
            <p:nvSpPr>
              <p:cNvPr id="16"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7"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8"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19"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grpSp>
    </p:spTree>
  </p:cSld>
  <p:clrMapOvr>
    <a:masterClrMapping/>
  </p:clrMapOvr>
  <p:transition spd="slow">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12</a:t>
            </a:r>
            <a:r>
              <a:rPr lang="zh-CN" altLang="en-US" dirty="0"/>
              <a:t>、外来人员安环管理办法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57</a:t>
            </a:fld>
            <a:endParaRPr lang="zh-CN" altLang="en-US"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6</a:t>
            </a:r>
            <a:r>
              <a:rPr lang="zh-CN" altLang="en-US" dirty="0" smtClean="0"/>
              <a:t>  外来</a:t>
            </a:r>
            <a:r>
              <a:rPr lang="zh-CN" altLang="en-US" dirty="0"/>
              <a:t>施工人员的</a:t>
            </a:r>
            <a:r>
              <a:rPr lang="zh-CN" altLang="en-US" dirty="0" smtClean="0"/>
              <a:t>安全管理</a:t>
            </a:r>
            <a:endParaRPr lang="en-US" altLang="zh-CN" dirty="0" smtClean="0"/>
          </a:p>
          <a:p>
            <a:pPr marL="0" indent="0" algn="just">
              <a:lnSpc>
                <a:spcPts val="2400"/>
              </a:lnSpc>
              <a:spcAft>
                <a:spcPts val="1200"/>
              </a:spcAft>
              <a:buNone/>
            </a:pPr>
            <a:r>
              <a:rPr lang="en-US" altLang="zh-CN" sz="1600" dirty="0"/>
              <a:t>6.1</a:t>
            </a:r>
            <a:r>
              <a:rPr lang="zh-CN" altLang="en-US" sz="1600" dirty="0"/>
              <a:t>、资质审查：在确定外来施工单位时，由安环委员会对该单位的安全资质进行严格审查。审核内容包括但不限于：工商营业执照和施工资质证书；施工单位负责人、工程技术人员和特殊工种人员资格证书</a:t>
            </a:r>
            <a:r>
              <a:rPr lang="zh-CN" altLang="en-US" sz="1600" dirty="0" smtClean="0"/>
              <a:t>；安全管理</a:t>
            </a:r>
            <a:r>
              <a:rPr lang="zh-CN" altLang="en-US" sz="1600" dirty="0"/>
              <a:t>机构及其人员配备情况；安全施工措施等。凡不具备条件的，公司有权拒绝施工。</a:t>
            </a:r>
          </a:p>
          <a:p>
            <a:pPr marL="0" indent="0" algn="just">
              <a:lnSpc>
                <a:spcPts val="2400"/>
              </a:lnSpc>
              <a:spcAft>
                <a:spcPts val="1200"/>
              </a:spcAft>
              <a:buNone/>
            </a:pPr>
            <a:r>
              <a:rPr lang="en-US" altLang="zh-CN" sz="1600" dirty="0"/>
              <a:t>6.2</a:t>
            </a:r>
            <a:r>
              <a:rPr lang="zh-CN" altLang="en-US" sz="1600" dirty="0"/>
              <a:t>签订协议：外来施工单位及其人员到公司施工和工作，在签订工程项目协议书的同时，在公司施工三天以上的工程项目，施工单位必须同时与公司对接部门</a:t>
            </a:r>
            <a:r>
              <a:rPr lang="zh-CN" altLang="en-US" sz="1600" b="1" dirty="0">
                <a:solidFill>
                  <a:srgbClr val="C00000"/>
                </a:solidFill>
              </a:rPr>
              <a:t>签订安全施工协议</a:t>
            </a:r>
            <a:r>
              <a:rPr lang="zh-CN" altLang="en-US" sz="1600" dirty="0"/>
              <a:t>，明确各自的安全、消防责任，并到行政部办理厂区出入证。未签订协议或没有厂区出入证者公司有权拒绝施工，因此造成的损失由公司该项目合同签订者承担。</a:t>
            </a:r>
          </a:p>
          <a:p>
            <a:pPr marL="0" indent="0" algn="just">
              <a:lnSpc>
                <a:spcPts val="2400"/>
              </a:lnSpc>
              <a:spcAft>
                <a:spcPts val="1200"/>
              </a:spcAft>
              <a:buNone/>
            </a:pPr>
            <a:r>
              <a:rPr lang="en-US" altLang="zh-CN" sz="1600" dirty="0"/>
              <a:t>6.3</a:t>
            </a:r>
            <a:r>
              <a:rPr lang="zh-CN" altLang="en-US" sz="1600" dirty="0"/>
              <a:t>、职业体检：外来施工单位的所有人员进行施工前，要进行职业体检，禁止患有高血压、心脏病、癫痫病的人员从事施工及高空作业。</a:t>
            </a:r>
          </a:p>
          <a:p>
            <a:pPr marL="0" indent="0" algn="just">
              <a:lnSpc>
                <a:spcPts val="2400"/>
              </a:lnSpc>
              <a:spcAft>
                <a:spcPts val="1200"/>
              </a:spcAft>
              <a:buNone/>
            </a:pPr>
            <a:r>
              <a:rPr lang="en-US" altLang="zh-CN" sz="1600" dirty="0"/>
              <a:t>6.4</a:t>
            </a:r>
            <a:r>
              <a:rPr lang="zh-CN" altLang="en-US" sz="1600" dirty="0"/>
              <a:t>、安全教育：外来施工人员必须接受安全教育，未经安全教育的不准进行施工作业</a:t>
            </a:r>
            <a:r>
              <a:rPr lang="zh-CN" altLang="en-US" sz="1600" dirty="0" smtClean="0"/>
              <a:t>。</a:t>
            </a:r>
            <a:endParaRPr lang="en-US" altLang="zh-CN" sz="1600" dirty="0"/>
          </a:p>
        </p:txBody>
      </p:sp>
    </p:spTree>
  </p:cSld>
  <p:clrMapOvr>
    <a:masterClrMapping/>
  </p:clrMapOvr>
  <p:transition spd="slow">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12</a:t>
            </a:r>
            <a:r>
              <a:rPr lang="zh-CN" altLang="en-US" dirty="0"/>
              <a:t>、外来人员安环管理办法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58</a:t>
            </a:fld>
            <a:endParaRPr lang="zh-CN" altLang="en-US"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6</a:t>
            </a:r>
            <a:r>
              <a:rPr lang="zh-CN" altLang="en-US" dirty="0" smtClean="0"/>
              <a:t>  外来</a:t>
            </a:r>
            <a:r>
              <a:rPr lang="zh-CN" altLang="en-US" dirty="0"/>
              <a:t>施工人员的</a:t>
            </a:r>
            <a:r>
              <a:rPr lang="zh-CN" altLang="en-US" dirty="0" smtClean="0"/>
              <a:t>安全管理</a:t>
            </a:r>
            <a:endParaRPr lang="en-US" altLang="zh-CN" dirty="0" smtClean="0"/>
          </a:p>
          <a:p>
            <a:pPr marL="0" indent="0" algn="just">
              <a:lnSpc>
                <a:spcPts val="2400"/>
              </a:lnSpc>
              <a:spcAft>
                <a:spcPts val="1200"/>
              </a:spcAft>
              <a:buNone/>
            </a:pPr>
            <a:r>
              <a:rPr lang="en-US" altLang="zh-CN" sz="1600" dirty="0"/>
              <a:t>6.5</a:t>
            </a:r>
            <a:r>
              <a:rPr lang="zh-CN" altLang="en-US" sz="1600" dirty="0"/>
              <a:t>　安环管理措施</a:t>
            </a:r>
          </a:p>
          <a:p>
            <a:pPr marL="0" indent="0" algn="just">
              <a:lnSpc>
                <a:spcPts val="2400"/>
              </a:lnSpc>
              <a:spcAft>
                <a:spcPts val="1200"/>
              </a:spcAft>
              <a:buNone/>
            </a:pPr>
            <a:r>
              <a:rPr lang="en-US" altLang="zh-CN" sz="1600" dirty="0"/>
              <a:t>6.5.1</a:t>
            </a:r>
            <a:r>
              <a:rPr lang="zh-CN" altLang="en-US" sz="1600" dirty="0"/>
              <a:t>　</a:t>
            </a:r>
            <a:r>
              <a:rPr lang="zh-CN" altLang="en-US" sz="1600" b="1" dirty="0">
                <a:solidFill>
                  <a:srgbClr val="C00000"/>
                </a:solidFill>
              </a:rPr>
              <a:t>制定安全环保</a:t>
            </a:r>
            <a:r>
              <a:rPr lang="zh-CN" altLang="en-US" sz="1600" b="1" dirty="0" smtClean="0">
                <a:solidFill>
                  <a:srgbClr val="C00000"/>
                </a:solidFill>
              </a:rPr>
              <a:t>措施</a:t>
            </a:r>
            <a:r>
              <a:rPr lang="zh-CN" altLang="en-US" sz="1600" dirty="0" smtClean="0"/>
              <a:t>：每</a:t>
            </a:r>
            <a:r>
              <a:rPr lang="zh-CN" altLang="en-US" sz="1600" dirty="0"/>
              <a:t>一个施工项目，外来施工单位必须制定切实可行的安全措施和环境保护措施，经工程项目主管部门、项目所在区域安环人员审核，区域部门负责人批准后，方可进行施工。</a:t>
            </a:r>
          </a:p>
          <a:p>
            <a:pPr marL="0" indent="0" algn="just">
              <a:lnSpc>
                <a:spcPts val="2400"/>
              </a:lnSpc>
              <a:spcAft>
                <a:spcPts val="1200"/>
              </a:spcAft>
              <a:buNone/>
            </a:pPr>
            <a:r>
              <a:rPr lang="en-US" altLang="zh-CN" sz="1600" dirty="0"/>
              <a:t>6.5.2</a:t>
            </a:r>
            <a:r>
              <a:rPr lang="zh-CN" altLang="en-US" sz="1600" dirty="0"/>
              <a:t>　</a:t>
            </a:r>
            <a:r>
              <a:rPr lang="zh-CN" altLang="en-US" sz="1600" b="1" dirty="0">
                <a:solidFill>
                  <a:srgbClr val="C00000"/>
                </a:solidFill>
              </a:rPr>
              <a:t>严格持证上岗</a:t>
            </a:r>
            <a:r>
              <a:rPr lang="zh-CN" altLang="en-US" sz="1600" b="1" dirty="0" smtClean="0">
                <a:solidFill>
                  <a:srgbClr val="C00000"/>
                </a:solidFill>
              </a:rPr>
              <a:t>制度</a:t>
            </a:r>
            <a:r>
              <a:rPr lang="zh-CN" altLang="en-US" sz="1600" dirty="0" smtClean="0"/>
              <a:t>：外来</a:t>
            </a:r>
            <a:r>
              <a:rPr lang="zh-CN" altLang="en-US" sz="1600" dirty="0"/>
              <a:t>施工单位的电工、焊工、架子工等特殊工种要做到持证上岗。所使用的各种工器具，要齐全完好，安全可靠。</a:t>
            </a:r>
          </a:p>
          <a:p>
            <a:pPr marL="0" indent="0" algn="just">
              <a:lnSpc>
                <a:spcPts val="2400"/>
              </a:lnSpc>
              <a:spcAft>
                <a:spcPts val="1200"/>
              </a:spcAft>
              <a:buNone/>
            </a:pPr>
            <a:r>
              <a:rPr lang="en-US" altLang="zh-CN" sz="1600" dirty="0"/>
              <a:t>6.5.3</a:t>
            </a:r>
            <a:r>
              <a:rPr lang="zh-CN" altLang="en-US" sz="1600" dirty="0"/>
              <a:t>　</a:t>
            </a:r>
            <a:r>
              <a:rPr lang="zh-CN" altLang="en-US" sz="1600" b="1" dirty="0">
                <a:solidFill>
                  <a:srgbClr val="C00000"/>
                </a:solidFill>
              </a:rPr>
              <a:t>落实安全环保措施</a:t>
            </a:r>
            <a:r>
              <a:rPr lang="zh-CN" altLang="en-US" sz="1600" dirty="0"/>
              <a:t>：外来施工单位进入现场必须按规定穿戴劳动保护用品，施工现场要设置围栏、防护网、安全标识等，禁止乱扔垃圾，控制噪音、粉尘、油污等，保护施工现场及周边环境。</a:t>
            </a:r>
          </a:p>
          <a:p>
            <a:pPr marL="0" indent="0" algn="just">
              <a:lnSpc>
                <a:spcPts val="2400"/>
              </a:lnSpc>
              <a:spcAft>
                <a:spcPts val="1200"/>
              </a:spcAft>
              <a:buNone/>
            </a:pPr>
            <a:r>
              <a:rPr lang="en-US" altLang="zh-CN" sz="1600" dirty="0"/>
              <a:t>6.5.4</a:t>
            </a:r>
            <a:r>
              <a:rPr lang="zh-CN" altLang="en-US" sz="1600" dirty="0"/>
              <a:t>　</a:t>
            </a:r>
            <a:r>
              <a:rPr lang="zh-CN" altLang="en-US" sz="1600" b="1" dirty="0">
                <a:solidFill>
                  <a:srgbClr val="C00000"/>
                </a:solidFill>
              </a:rPr>
              <a:t>确定安环责任人</a:t>
            </a:r>
            <a:r>
              <a:rPr lang="zh-CN" altLang="en-US" sz="1600" dirty="0"/>
              <a:t>：施工单位必须专人负责施工安全和环保，安环责任人应及时与工程项目主管部门、项目所在区域安环人员和负责人沟通，报告施工现场安全情况</a:t>
            </a:r>
            <a:r>
              <a:rPr lang="zh-CN" altLang="en-US" sz="1600" dirty="0" smtClean="0"/>
              <a:t>。</a:t>
            </a:r>
            <a:endParaRPr lang="en-US" altLang="zh-CN" sz="1600" dirty="0"/>
          </a:p>
        </p:txBody>
      </p:sp>
    </p:spTree>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12</a:t>
            </a:r>
            <a:r>
              <a:rPr lang="zh-CN" altLang="en-US" dirty="0"/>
              <a:t>、外来人员安环管理办法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59</a:t>
            </a:fld>
            <a:endParaRPr lang="zh-CN" altLang="en-US"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6</a:t>
            </a:r>
            <a:r>
              <a:rPr lang="zh-CN" altLang="en-US" dirty="0" smtClean="0"/>
              <a:t>  外来</a:t>
            </a:r>
            <a:r>
              <a:rPr lang="zh-CN" altLang="en-US" dirty="0"/>
              <a:t>施工人员的</a:t>
            </a:r>
            <a:r>
              <a:rPr lang="zh-CN" altLang="en-US" dirty="0" smtClean="0"/>
              <a:t>安全管理</a:t>
            </a:r>
            <a:endParaRPr lang="en-US" altLang="zh-CN" dirty="0" smtClean="0"/>
          </a:p>
          <a:p>
            <a:pPr marL="0" indent="0" algn="just">
              <a:lnSpc>
                <a:spcPts val="2400"/>
              </a:lnSpc>
              <a:spcAft>
                <a:spcPts val="1200"/>
              </a:spcAft>
              <a:buNone/>
            </a:pPr>
            <a:r>
              <a:rPr lang="en-US" altLang="zh-CN" sz="1600" dirty="0"/>
              <a:t>6.5</a:t>
            </a:r>
            <a:r>
              <a:rPr lang="zh-CN" altLang="en-US" sz="1600" dirty="0"/>
              <a:t>　安环管理措施</a:t>
            </a:r>
          </a:p>
          <a:p>
            <a:pPr marL="0" indent="0" algn="just">
              <a:lnSpc>
                <a:spcPts val="2400"/>
              </a:lnSpc>
              <a:spcAft>
                <a:spcPts val="1200"/>
              </a:spcAft>
              <a:buNone/>
            </a:pPr>
            <a:r>
              <a:rPr lang="en-US" altLang="zh-CN" sz="1600" dirty="0" smtClean="0"/>
              <a:t>6.5.5</a:t>
            </a:r>
            <a:r>
              <a:rPr lang="zh-CN" altLang="en-US" sz="1600" dirty="0"/>
              <a:t>　</a:t>
            </a:r>
            <a:r>
              <a:rPr lang="zh-CN" altLang="en-US" sz="1600" b="1" dirty="0">
                <a:solidFill>
                  <a:srgbClr val="C00000"/>
                </a:solidFill>
              </a:rPr>
              <a:t>严格票证办理</a:t>
            </a:r>
            <a:r>
              <a:rPr lang="zh-CN" altLang="en-US" sz="1600" dirty="0"/>
              <a:t>：外来施工单位必须严格遵守公司的各项安环规章制度及相关行业施工安环要求，按规定办理各种作业票证。未经许可不准乱动公司的任何设备、管道、开关、阀门，不准擅自乱接水、电、风、气等管线。施工现场的各种防护设施，如护栏、设备预留口的盖板、跳板、安全网绳、地沟、电葫芦、楼梯、操作台板等，未经本公司有关部门同意，不得移动或拆除。</a:t>
            </a:r>
          </a:p>
          <a:p>
            <a:pPr marL="0" indent="0" algn="just">
              <a:lnSpc>
                <a:spcPts val="2400"/>
              </a:lnSpc>
              <a:spcAft>
                <a:spcPts val="1200"/>
              </a:spcAft>
              <a:buNone/>
            </a:pPr>
            <a:r>
              <a:rPr lang="en-US" altLang="zh-CN" sz="1600" dirty="0"/>
              <a:t>6.5.6</a:t>
            </a:r>
            <a:r>
              <a:rPr lang="zh-CN" altLang="en-US" sz="1600" dirty="0"/>
              <a:t>　外来施工人员未经有关负责人同意，不得随意进入与作业无关的生产区域，不准动用生产工具、原料、设备、车辆、设施等。</a:t>
            </a:r>
          </a:p>
          <a:p>
            <a:pPr marL="0" indent="0" algn="just">
              <a:lnSpc>
                <a:spcPts val="2400"/>
              </a:lnSpc>
              <a:spcAft>
                <a:spcPts val="1200"/>
              </a:spcAft>
              <a:buNone/>
            </a:pPr>
            <a:r>
              <a:rPr lang="en-US" altLang="zh-CN" sz="1600" dirty="0"/>
              <a:t>6.5.7</a:t>
            </a:r>
            <a:r>
              <a:rPr lang="zh-CN" altLang="en-US" sz="1600" dirty="0"/>
              <a:t>　</a:t>
            </a:r>
            <a:r>
              <a:rPr lang="zh-CN" altLang="en-US" sz="1600" b="1" dirty="0">
                <a:solidFill>
                  <a:srgbClr val="C00000"/>
                </a:solidFill>
              </a:rPr>
              <a:t>加强监管</a:t>
            </a:r>
            <a:r>
              <a:rPr lang="zh-CN" altLang="en-US" sz="1600" dirty="0"/>
              <a:t>：工程项目主管部门必须指定专人具体协调与施工安环有关的事项。区域安环人员负责日常安环监管工作，并对违章行为进行监督检查和考核</a:t>
            </a:r>
            <a:r>
              <a:rPr lang="zh-CN" altLang="en-US" sz="1600" dirty="0" smtClean="0"/>
              <a:t>。</a:t>
            </a:r>
            <a:endParaRPr lang="en-US" altLang="zh-CN" sz="1600" dirty="0"/>
          </a:p>
        </p:txBody>
      </p:sp>
    </p:spTree>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、环境因素辨识与评价控制程序</a:t>
            </a:r>
          </a:p>
        </p:txBody>
      </p:sp>
      <p:sp>
        <p:nvSpPr>
          <p:cNvPr id="18" name="内容占位符 17"/>
          <p:cNvSpPr>
            <a:spLocks noGrp="1"/>
          </p:cNvSpPr>
          <p:nvPr>
            <p:ph idx="1"/>
          </p:nvPr>
        </p:nvSpPr>
        <p:spPr>
          <a:xfrm>
            <a:off x="395289" y="1999951"/>
            <a:ext cx="5453350" cy="3865068"/>
          </a:xfrm>
          <a:ln>
            <a:noFill/>
          </a:ln>
        </p:spPr>
        <p:txBody>
          <a:bodyPr>
            <a:noAutofit/>
          </a:bodyPr>
          <a:lstStyle/>
          <a:p>
            <a:pPr marL="0" indent="0" algn="just">
              <a:lnSpc>
                <a:spcPts val="2400"/>
              </a:lnSpc>
              <a:spcAft>
                <a:spcPts val="1200"/>
              </a:spcAft>
              <a:buNone/>
            </a:pPr>
            <a:r>
              <a:rPr lang="en-US" altLang="zh-CN" sz="1600" dirty="0" smtClean="0"/>
              <a:t>3.1</a:t>
            </a:r>
            <a:r>
              <a:rPr lang="zh-CN" altLang="en-US" sz="1600" dirty="0"/>
              <a:t>　管理者代表负责公司重大环境因素及控制方案的批准，负责控制方案实施过程中的资源落实。</a:t>
            </a:r>
          </a:p>
          <a:p>
            <a:pPr marL="0" indent="0" algn="just">
              <a:lnSpc>
                <a:spcPts val="2400"/>
              </a:lnSpc>
              <a:spcAft>
                <a:spcPts val="1200"/>
              </a:spcAft>
              <a:buNone/>
            </a:pPr>
            <a:r>
              <a:rPr lang="en-US" altLang="zh-CN" sz="1600" dirty="0" smtClean="0"/>
              <a:t>3.2</a:t>
            </a:r>
            <a:r>
              <a:rPr lang="zh-CN" altLang="en-US" sz="1600" dirty="0"/>
              <a:t>　安环管理部门负责收集、汇总各部门的重大环境因素清单，负责组织公司环境因素的识别、评价，组织策划重大环境因素的控制方案，对实施过程进行监督指导。</a:t>
            </a:r>
          </a:p>
          <a:p>
            <a:pPr marL="0" indent="0" algn="just">
              <a:lnSpc>
                <a:spcPts val="2400"/>
              </a:lnSpc>
              <a:spcAft>
                <a:spcPts val="1200"/>
              </a:spcAft>
              <a:buNone/>
            </a:pPr>
            <a:r>
              <a:rPr lang="en-US" altLang="zh-CN" sz="1600" dirty="0" smtClean="0"/>
              <a:t>3.3</a:t>
            </a:r>
            <a:r>
              <a:rPr lang="zh-CN" altLang="en-US" sz="1600" dirty="0"/>
              <a:t>　各部门、各工程项目部负责对本部门、本工程项目活动区域内环境因素的识别、评价，提出并实施控制方案。</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3 </a:t>
            </a:r>
            <a:r>
              <a:rPr lang="zh-CN" altLang="en-US" dirty="0"/>
              <a:t>职责</a:t>
            </a:r>
          </a:p>
        </p:txBody>
      </p:sp>
      <p:grpSp>
        <p:nvGrpSpPr>
          <p:cNvPr id="6" name="组合 5"/>
          <p:cNvGrpSpPr/>
          <p:nvPr/>
        </p:nvGrpSpPr>
        <p:grpSpPr>
          <a:xfrm>
            <a:off x="6101715" y="1968500"/>
            <a:ext cx="2716530" cy="3933190"/>
            <a:chOff x="9609" y="3100"/>
            <a:chExt cx="4278" cy="6194"/>
          </a:xfrm>
        </p:grpSpPr>
        <p:grpSp>
          <p:nvGrpSpPr>
            <p:cNvPr id="5" name="组合 4"/>
            <p:cNvGrpSpPr/>
            <p:nvPr/>
          </p:nvGrpSpPr>
          <p:grpSpPr>
            <a:xfrm>
              <a:off x="9609" y="3100"/>
              <a:ext cx="4278" cy="6194"/>
              <a:chOff x="6163516" y="1379647"/>
              <a:chExt cx="2716219" cy="3933486"/>
            </a:xfrm>
          </p:grpSpPr>
          <p:pic>
            <p:nvPicPr>
              <p:cNvPr id="21" name="Picture 7"/>
              <p:cNvPicPr>
                <a:picLocks noChangeAspect="1"/>
              </p:cNvPicPr>
              <p:nvPr/>
            </p:nvPicPr>
            <p:blipFill>
              <a:blip r:embed="rId3" cstate="print"/>
              <a:stretch>
                <a:fillRect/>
              </a:stretch>
            </p:blipFill>
            <p:spPr>
              <a:xfrm>
                <a:off x="6262099" y="1469116"/>
                <a:ext cx="2548492" cy="3806818"/>
              </a:xfrm>
              <a:prstGeom prst="rect">
                <a:avLst/>
              </a:prstGeom>
              <a:noFill/>
              <a:ln w="9525">
                <a:noFill/>
              </a:ln>
            </p:spPr>
          </p:pic>
          <p:grpSp>
            <p:nvGrpSpPr>
              <p:cNvPr id="22" name="Group 110"/>
              <p:cNvGrpSpPr/>
              <p:nvPr/>
            </p:nvGrpSpPr>
            <p:grpSpPr bwMode="auto">
              <a:xfrm>
                <a:off x="6163516" y="1379647"/>
                <a:ext cx="2716219" cy="3933486"/>
                <a:chOff x="587" y="186"/>
                <a:chExt cx="2401" cy="3477"/>
              </a:xfrm>
            </p:grpSpPr>
            <p:sp>
              <p:nvSpPr>
                <p:cNvPr id="23"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24"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25"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26"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grpSp>
        <p:pic>
          <p:nvPicPr>
            <p:cNvPr id="3" name="图片 2"/>
            <p:cNvPicPr>
              <a:picLocks noChangeAspect="1"/>
            </p:cNvPicPr>
            <p:nvPr/>
          </p:nvPicPr>
          <p:blipFill>
            <a:blip r:embed="rId4"/>
            <a:stretch>
              <a:fillRect/>
            </a:stretch>
          </p:blipFill>
          <p:spPr>
            <a:xfrm>
              <a:off x="9718" y="3231"/>
              <a:ext cx="4049" cy="5934"/>
            </a:xfrm>
            <a:prstGeom prst="rect">
              <a:avLst/>
            </a:prstGeom>
          </p:spPr>
        </p:pic>
      </p:grpSp>
    </p:spTree>
  </p:cSld>
  <p:clrMapOvr>
    <a:masterClrMapping/>
  </p:clrMapOvr>
  <p:transition spd="slow">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12</a:t>
            </a:r>
            <a:r>
              <a:rPr lang="zh-CN" altLang="en-US" dirty="0"/>
              <a:t>、外来人员安环管理办法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60</a:t>
            </a:fld>
            <a:endParaRPr lang="zh-CN" altLang="en-US"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6</a:t>
            </a:r>
            <a:r>
              <a:rPr lang="zh-CN" altLang="en-US" dirty="0" smtClean="0"/>
              <a:t>  外来</a:t>
            </a:r>
            <a:r>
              <a:rPr lang="zh-CN" altLang="en-US" dirty="0"/>
              <a:t>施工人员的</a:t>
            </a:r>
            <a:r>
              <a:rPr lang="zh-CN" altLang="en-US" dirty="0" smtClean="0"/>
              <a:t>安全管理</a:t>
            </a:r>
            <a:endParaRPr lang="en-US" altLang="zh-CN" dirty="0" smtClean="0"/>
          </a:p>
          <a:p>
            <a:pPr marL="0" indent="0" algn="just">
              <a:lnSpc>
                <a:spcPts val="2400"/>
              </a:lnSpc>
              <a:spcAft>
                <a:spcPts val="1200"/>
              </a:spcAft>
              <a:buNone/>
            </a:pPr>
            <a:r>
              <a:rPr lang="en-US" altLang="zh-CN" sz="1600" dirty="0" smtClean="0"/>
              <a:t>6.6</a:t>
            </a:r>
            <a:r>
              <a:rPr lang="zh-CN" altLang="en-US" sz="1600" dirty="0"/>
              <a:t>　其他规定</a:t>
            </a:r>
          </a:p>
          <a:p>
            <a:pPr marL="0" indent="0" algn="just">
              <a:lnSpc>
                <a:spcPts val="2400"/>
              </a:lnSpc>
              <a:spcAft>
                <a:spcPts val="1200"/>
              </a:spcAft>
              <a:buNone/>
            </a:pPr>
            <a:r>
              <a:rPr lang="en-US" altLang="zh-CN" sz="1600" dirty="0"/>
              <a:t>6.6.1</a:t>
            </a:r>
            <a:r>
              <a:rPr lang="zh-CN" altLang="en-US" sz="1600" dirty="0"/>
              <a:t>　外来施工人员在进场前必须</a:t>
            </a:r>
            <a:r>
              <a:rPr lang="zh-CN" altLang="en-US" sz="1600" b="1" dirty="0">
                <a:solidFill>
                  <a:srgbClr val="C00000"/>
                </a:solidFill>
              </a:rPr>
              <a:t>购买工伤保险或商业保险</a:t>
            </a:r>
            <a:r>
              <a:rPr lang="zh-CN" altLang="en-US" sz="1600" dirty="0"/>
              <a:t>，并提供有关证明。</a:t>
            </a:r>
          </a:p>
          <a:p>
            <a:pPr marL="0" indent="0" algn="just">
              <a:lnSpc>
                <a:spcPts val="2400"/>
              </a:lnSpc>
              <a:spcAft>
                <a:spcPts val="1200"/>
              </a:spcAft>
              <a:buNone/>
            </a:pPr>
            <a:r>
              <a:rPr lang="en-US" altLang="zh-CN" sz="1600" dirty="0"/>
              <a:t>6.6.2</a:t>
            </a:r>
            <a:r>
              <a:rPr lang="zh-CN" altLang="en-US" sz="1600" dirty="0"/>
              <a:t>　外来施工人员在施工过程中，要注意保证施工现场道路和通道畅通。每项施工作业完后，必须及时清理现场，否则不予办理工程结算。安环协议有约定的按约定执行。</a:t>
            </a:r>
          </a:p>
          <a:p>
            <a:pPr marL="0" indent="0" algn="just">
              <a:lnSpc>
                <a:spcPts val="2400"/>
              </a:lnSpc>
              <a:spcAft>
                <a:spcPts val="1200"/>
              </a:spcAft>
              <a:buNone/>
            </a:pPr>
            <a:r>
              <a:rPr lang="en-US" altLang="zh-CN" sz="1600" dirty="0"/>
              <a:t>6.6.3</a:t>
            </a:r>
            <a:r>
              <a:rPr lang="zh-CN" altLang="en-US" sz="1600" dirty="0"/>
              <a:t>　因外来施工人员在生产区引起事故而造成的我公司各项损失及其后果， 全部责任应由外来施工单位负责。</a:t>
            </a:r>
          </a:p>
          <a:p>
            <a:pPr marL="0" indent="0" algn="just">
              <a:lnSpc>
                <a:spcPts val="2400"/>
              </a:lnSpc>
              <a:spcAft>
                <a:spcPts val="1200"/>
              </a:spcAft>
              <a:buNone/>
            </a:pPr>
            <a:r>
              <a:rPr lang="en-US" altLang="zh-CN" sz="1600" dirty="0"/>
              <a:t>6.6.4</a:t>
            </a:r>
            <a:r>
              <a:rPr lang="zh-CN" altLang="en-US" sz="1600" dirty="0"/>
              <a:t>　公司各级安环人员及各级领导有权随时进行安环检查。如发现违反规章制度或作业有危险时，有权制止，并按约定处罚</a:t>
            </a:r>
            <a:r>
              <a:rPr lang="zh-CN" altLang="en-US" sz="1600" dirty="0" smtClean="0"/>
              <a:t>。</a:t>
            </a:r>
            <a:endParaRPr lang="en-US" altLang="zh-CN" sz="1600" dirty="0"/>
          </a:p>
        </p:txBody>
      </p:sp>
    </p:spTree>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5023" y="1460369"/>
            <a:ext cx="2880000" cy="4072748"/>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644" y="1460369"/>
            <a:ext cx="2880000" cy="4072748"/>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p:txBody>
          <a:bodyPr>
            <a:normAutofit/>
          </a:bodyPr>
          <a:lstStyle/>
          <a:p>
            <a:r>
              <a:rPr lang="en-US" altLang="zh-CN" dirty="0"/>
              <a:t>12</a:t>
            </a:r>
            <a:r>
              <a:rPr lang="zh-CN" altLang="en-US" dirty="0"/>
              <a:t>、外来人员安环管理办法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61</a:t>
            </a:fld>
            <a:endParaRPr lang="zh-CN" altLang="en-US" dirty="0"/>
          </a:p>
        </p:txBody>
      </p:sp>
      <p:sp>
        <p:nvSpPr>
          <p:cNvPr id="8" name="文本占位符 7"/>
          <p:cNvSpPr txBox="1"/>
          <p:nvPr/>
        </p:nvSpPr>
        <p:spPr>
          <a:xfrm>
            <a:off x="2364902" y="5742114"/>
            <a:ext cx="4104704" cy="37377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dirty="0" smtClean="0"/>
              <a:t>安环施工协议</a:t>
            </a:r>
            <a:endParaRPr lang="zh-CN" altLang="en-US" sz="1600" dirty="0"/>
          </a:p>
        </p:txBody>
      </p:sp>
      <p:cxnSp>
        <p:nvCxnSpPr>
          <p:cNvPr id="9" name="直接连接符 8"/>
          <p:cNvCxnSpPr/>
          <p:nvPr/>
        </p:nvCxnSpPr>
        <p:spPr>
          <a:xfrm>
            <a:off x="1158706" y="5637615"/>
            <a:ext cx="2952000"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158706" y="5637615"/>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5" name="直接连接符 14"/>
          <p:cNvCxnSpPr/>
          <p:nvPr/>
        </p:nvCxnSpPr>
        <p:spPr>
          <a:xfrm>
            <a:off x="4508815" y="5637615"/>
            <a:ext cx="2952000" cy="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508815" y="5637615"/>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cSld>
  <p:clrMapOvr>
    <a:masterClrMapping/>
  </p:clrMapOvr>
  <p:transition spd="slow">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62</a:t>
            </a:fld>
            <a:endParaRPr lang="zh-CN" altLang="en-US" dirty="0"/>
          </a:p>
        </p:txBody>
      </p:sp>
      <p:sp>
        <p:nvSpPr>
          <p:cNvPr id="37" name="内容占位符 17"/>
          <p:cNvSpPr>
            <a:spLocks noGrp="1"/>
          </p:cNvSpPr>
          <p:nvPr>
            <p:ph idx="1"/>
          </p:nvPr>
        </p:nvSpPr>
        <p:spPr>
          <a:xfrm>
            <a:off x="395288" y="1999950"/>
            <a:ext cx="5637207" cy="4126213"/>
          </a:xfrm>
          <a:ln>
            <a:noFill/>
          </a:ln>
        </p:spPr>
        <p:txBody>
          <a:bodyPr>
            <a:noAutofit/>
          </a:bodyPr>
          <a:lstStyle/>
          <a:p>
            <a:pPr marL="0" indent="0" algn="just">
              <a:lnSpc>
                <a:spcPts val="2400"/>
              </a:lnSpc>
              <a:spcAft>
                <a:spcPts val="1200"/>
              </a:spcAft>
              <a:buNone/>
            </a:pPr>
            <a:r>
              <a:rPr lang="en-US" altLang="zh-CN" sz="1600" dirty="0"/>
              <a:t>3.1</a:t>
            </a:r>
            <a:r>
              <a:rPr lang="zh-CN" altLang="en-US" sz="1600" dirty="0"/>
              <a:t>　</a:t>
            </a:r>
            <a:r>
              <a:rPr lang="zh-CN" altLang="en-US" sz="1600" dirty="0" smtClean="0"/>
              <a:t>各</a:t>
            </a:r>
            <a:r>
              <a:rPr lang="zh-CN" altLang="en-US" sz="1600" dirty="0"/>
              <a:t>部门负责本部门安环奖惩事宜的提出，公司质量安环管理办公室审核，质量安环委员会副主任审批。</a:t>
            </a:r>
          </a:p>
          <a:p>
            <a:pPr marL="0" indent="0" algn="just">
              <a:lnSpc>
                <a:spcPts val="2400"/>
              </a:lnSpc>
              <a:spcAft>
                <a:spcPts val="1200"/>
              </a:spcAft>
              <a:buNone/>
            </a:pPr>
            <a:r>
              <a:rPr lang="en-US" altLang="zh-CN" sz="1600" dirty="0"/>
              <a:t>3.2</a:t>
            </a:r>
            <a:r>
              <a:rPr lang="zh-CN" altLang="en-US" sz="1600" dirty="0"/>
              <a:t>　公司质量安环管理办公室负责员工举报和在检查中发现的安环奖惩事项的提出，管理者代表负责审核，质量安环委员会副主任审批。</a:t>
            </a:r>
          </a:p>
          <a:p>
            <a:pPr marL="0" indent="0" algn="just">
              <a:lnSpc>
                <a:spcPts val="2400"/>
              </a:lnSpc>
              <a:spcAft>
                <a:spcPts val="1200"/>
              </a:spcAft>
              <a:buNone/>
            </a:pPr>
            <a:r>
              <a:rPr lang="en-US" altLang="zh-CN" sz="1600" dirty="0"/>
              <a:t>3.3</a:t>
            </a:r>
            <a:r>
              <a:rPr lang="zh-CN" altLang="en-US" sz="1600" dirty="0"/>
              <a:t>　年度、半年度检查中产生的奖罚事宜由检查小组提出并决定。</a:t>
            </a:r>
          </a:p>
          <a:p>
            <a:pPr marL="0" indent="0" algn="just">
              <a:lnSpc>
                <a:spcPts val="2400"/>
              </a:lnSpc>
              <a:spcAft>
                <a:spcPts val="1200"/>
              </a:spcAft>
              <a:buNone/>
            </a:pPr>
            <a:r>
              <a:rPr lang="en-US" altLang="zh-CN" sz="1600" dirty="0"/>
              <a:t>3.4</a:t>
            </a:r>
            <a:r>
              <a:rPr lang="zh-CN" altLang="en-US" sz="1600" dirty="0"/>
              <a:t>　重大奖惩由质量安环委员会审核，主任</a:t>
            </a:r>
            <a:r>
              <a:rPr lang="zh-CN" altLang="en-US" sz="1600" dirty="0" smtClean="0"/>
              <a:t>审批。</a:t>
            </a:r>
            <a:endParaRPr lang="zh-CN" altLang="en-US" sz="1600" dirty="0"/>
          </a:p>
        </p:txBody>
      </p:sp>
      <p:sp>
        <p:nvSpPr>
          <p:cNvPr id="57"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3</a:t>
            </a:r>
            <a:r>
              <a:rPr lang="zh-CN" altLang="en-US" dirty="0"/>
              <a:t>　</a:t>
            </a:r>
            <a:r>
              <a:rPr lang="zh-CN" altLang="en-US" dirty="0" smtClean="0"/>
              <a:t>职责</a:t>
            </a:r>
            <a:endParaRPr lang="zh-CN" altLang="en-US" dirty="0"/>
          </a:p>
        </p:txBody>
      </p:sp>
      <p:grpSp>
        <p:nvGrpSpPr>
          <p:cNvPr id="13" name="组合 12"/>
          <p:cNvGrpSpPr/>
          <p:nvPr/>
        </p:nvGrpSpPr>
        <p:grpSpPr>
          <a:xfrm>
            <a:off x="6101639" y="2134985"/>
            <a:ext cx="2716219" cy="3933486"/>
            <a:chOff x="6163516" y="1379647"/>
            <a:chExt cx="2716219" cy="3933486"/>
          </a:xfrm>
        </p:grpSpPr>
        <p:pic>
          <p:nvPicPr>
            <p:cNvPr id="14" name="Picture 7"/>
            <p:cNvPicPr>
              <a:picLocks noChangeAspect="1"/>
            </p:cNvPicPr>
            <p:nvPr/>
          </p:nvPicPr>
          <p:blipFill>
            <a:blip r:embed="rId3" cstate="print"/>
            <a:stretch>
              <a:fillRect/>
            </a:stretch>
          </p:blipFill>
          <p:spPr>
            <a:xfrm>
              <a:off x="6262099" y="1469116"/>
              <a:ext cx="2548492" cy="3806818"/>
            </a:xfrm>
            <a:prstGeom prst="rect">
              <a:avLst/>
            </a:prstGeom>
            <a:noFill/>
            <a:ln w="9525">
              <a:noFill/>
            </a:ln>
          </p:spPr>
        </p:pic>
        <p:grpSp>
          <p:nvGrpSpPr>
            <p:cNvPr id="15" name="Group 110"/>
            <p:cNvGrpSpPr/>
            <p:nvPr/>
          </p:nvGrpSpPr>
          <p:grpSpPr bwMode="auto">
            <a:xfrm>
              <a:off x="6163516" y="1379647"/>
              <a:ext cx="2716219" cy="3933486"/>
              <a:chOff x="587" y="186"/>
              <a:chExt cx="2401" cy="3477"/>
            </a:xfrm>
          </p:grpSpPr>
          <p:sp>
            <p:nvSpPr>
              <p:cNvPr id="16"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7"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18"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19"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grpSp>
    </p:spTree>
  </p:cSld>
  <p:clrMapOvr>
    <a:masterClrMapping/>
  </p:clrMapOvr>
  <p:transition spd="slow">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63</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4</a:t>
            </a:r>
            <a:r>
              <a:rPr lang="zh-CN" altLang="en-US" dirty="0" smtClean="0"/>
              <a:t>  安环奖励</a:t>
            </a:r>
            <a:endParaRPr lang="en-US" altLang="zh-CN" dirty="0" smtClean="0"/>
          </a:p>
          <a:p>
            <a:pPr marL="0" indent="0" algn="just">
              <a:lnSpc>
                <a:spcPts val="2400"/>
              </a:lnSpc>
              <a:spcAft>
                <a:spcPts val="1200"/>
              </a:spcAft>
              <a:buNone/>
            </a:pPr>
            <a:r>
              <a:rPr lang="en-US" altLang="zh-CN" sz="1600" dirty="0" smtClean="0"/>
              <a:t>4.1</a:t>
            </a:r>
            <a:r>
              <a:rPr lang="zh-CN" altLang="en-US" sz="1600" dirty="0"/>
              <a:t>　奖励实现年度安环目标的部门负责人、安环员。具体金额根据安环风险大小在年度安环责任状中明确；对在安环活动中表现突出者可给予适当奖励。</a:t>
            </a:r>
            <a:endParaRPr lang="en-US" altLang="zh-CN" sz="1600" dirty="0"/>
          </a:p>
        </p:txBody>
      </p:sp>
      <p:graphicFrame>
        <p:nvGraphicFramePr>
          <p:cNvPr id="15" name="表格 14"/>
          <p:cNvGraphicFramePr>
            <a:graphicFrameLocks noGrp="1"/>
          </p:cNvGraphicFramePr>
          <p:nvPr/>
        </p:nvGraphicFramePr>
        <p:xfrm>
          <a:off x="395289" y="2709844"/>
          <a:ext cx="8208712" cy="3024000"/>
        </p:xfrm>
        <a:graphic>
          <a:graphicData uri="http://schemas.openxmlformats.org/drawingml/2006/table">
            <a:tbl>
              <a:tblPr firstRow="1" bandRow="1">
                <a:tableStyleId>{073A0DAA-6AF3-43AB-8588-CEC1D06C72B9}</a:tableStyleId>
              </a:tblPr>
              <a:tblGrid>
                <a:gridCol w="607246"/>
                <a:gridCol w="3216925"/>
                <a:gridCol w="1674564"/>
                <a:gridCol w="1597446"/>
                <a:gridCol w="1112531"/>
              </a:tblGrid>
              <a:tr h="504000">
                <a:tc>
                  <a:txBody>
                    <a:bodyPr/>
                    <a:lstStyle/>
                    <a:p>
                      <a:pPr algn="ctr">
                        <a:lnSpc>
                          <a:spcPct val="100000"/>
                        </a:lnSpc>
                        <a:spcAft>
                          <a:spcPts val="0"/>
                        </a:spcAft>
                      </a:pPr>
                      <a:r>
                        <a:rPr lang="zh-CN" sz="1600" kern="100" dirty="0">
                          <a:effectLst/>
                        </a:rPr>
                        <a:t>序号</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solidFill>
                      <a:srgbClr val="183884"/>
                    </a:solidFill>
                  </a:tcPr>
                </a:tc>
                <a:tc>
                  <a:txBody>
                    <a:bodyPr/>
                    <a:lstStyle/>
                    <a:p>
                      <a:pPr algn="ctr">
                        <a:lnSpc>
                          <a:spcPct val="100000"/>
                        </a:lnSpc>
                        <a:spcAft>
                          <a:spcPts val="0"/>
                        </a:spcAft>
                      </a:pPr>
                      <a:r>
                        <a:rPr lang="zh-CN" sz="1600" kern="100" dirty="0">
                          <a:effectLst/>
                        </a:rPr>
                        <a:t>奖励事项</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solidFill>
                      <a:srgbClr val="183884"/>
                    </a:solidFill>
                  </a:tcPr>
                </a:tc>
                <a:tc>
                  <a:txBody>
                    <a:bodyPr/>
                    <a:lstStyle/>
                    <a:p>
                      <a:pPr algn="ctr">
                        <a:lnSpc>
                          <a:spcPct val="100000"/>
                        </a:lnSpc>
                        <a:spcAft>
                          <a:spcPts val="0"/>
                        </a:spcAft>
                      </a:pPr>
                      <a:r>
                        <a:rPr lang="zh-CN" sz="1600" kern="100">
                          <a:effectLst/>
                        </a:rPr>
                        <a:t>奖励</a:t>
                      </a:r>
                      <a:endParaRPr lang="zh-CN" sz="1600" kern="100">
                        <a:effectLst/>
                        <a:latin typeface="Times New Roman" panose="02020603050405020304" pitchFamily="18" charset="0"/>
                        <a:ea typeface="宋体" panose="02010600030101010101" pitchFamily="2" charset="-122"/>
                      </a:endParaRPr>
                    </a:p>
                  </a:txBody>
                  <a:tcPr marL="68580" marR="68580" marT="0" marB="0" anchor="ctr">
                    <a:solidFill>
                      <a:srgbClr val="183884"/>
                    </a:solidFill>
                  </a:tcPr>
                </a:tc>
                <a:tc>
                  <a:txBody>
                    <a:bodyPr/>
                    <a:lstStyle/>
                    <a:p>
                      <a:pPr algn="ctr">
                        <a:lnSpc>
                          <a:spcPct val="100000"/>
                        </a:lnSpc>
                        <a:spcAft>
                          <a:spcPts val="0"/>
                        </a:spcAft>
                      </a:pPr>
                      <a:r>
                        <a:rPr lang="zh-CN" sz="1600" kern="100">
                          <a:effectLst/>
                        </a:rPr>
                        <a:t>奖励依据</a:t>
                      </a:r>
                      <a:endParaRPr lang="zh-CN" sz="1600" kern="100">
                        <a:effectLst/>
                        <a:latin typeface="Times New Roman" panose="02020603050405020304" pitchFamily="18" charset="0"/>
                        <a:ea typeface="宋体" panose="02010600030101010101" pitchFamily="2" charset="-122"/>
                      </a:endParaRPr>
                    </a:p>
                  </a:txBody>
                  <a:tcPr marL="68580" marR="68580" marT="0" marB="0" anchor="ctr">
                    <a:solidFill>
                      <a:srgbClr val="183884"/>
                    </a:solidFill>
                  </a:tcPr>
                </a:tc>
                <a:tc>
                  <a:txBody>
                    <a:bodyPr/>
                    <a:lstStyle/>
                    <a:p>
                      <a:pPr algn="ctr">
                        <a:lnSpc>
                          <a:spcPct val="100000"/>
                        </a:lnSpc>
                        <a:spcAft>
                          <a:spcPts val="0"/>
                        </a:spcAft>
                      </a:pPr>
                      <a:r>
                        <a:rPr lang="zh-CN" sz="1600" kern="100">
                          <a:effectLst/>
                        </a:rPr>
                        <a:t>奖励对象</a:t>
                      </a:r>
                      <a:endParaRPr lang="zh-CN" sz="1600" kern="100">
                        <a:effectLst/>
                        <a:latin typeface="Times New Roman" panose="02020603050405020304" pitchFamily="18" charset="0"/>
                        <a:ea typeface="宋体" panose="02010600030101010101" pitchFamily="2" charset="-122"/>
                      </a:endParaRPr>
                    </a:p>
                  </a:txBody>
                  <a:tcPr marL="68580" marR="68580" marT="0" marB="0" anchor="ctr">
                    <a:solidFill>
                      <a:srgbClr val="183884"/>
                    </a:solidFill>
                  </a:tcPr>
                </a:tc>
              </a:tr>
              <a:tr h="504000">
                <a:tc>
                  <a:txBody>
                    <a:bodyPr/>
                    <a:lstStyle/>
                    <a:p>
                      <a:pPr algn="ctr">
                        <a:lnSpc>
                          <a:spcPct val="100000"/>
                        </a:lnSpc>
                        <a:spcAft>
                          <a:spcPts val="0"/>
                        </a:spcAft>
                      </a:pPr>
                      <a:r>
                        <a:rPr lang="en-US" sz="1600" kern="100" dirty="0">
                          <a:effectLst/>
                        </a:rPr>
                        <a:t>1</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a:effectLst/>
                        </a:rPr>
                        <a:t>年度安环目标实现奖</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a:effectLst/>
                        </a:rPr>
                        <a:t>按责任状约定</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a:effectLst/>
                        </a:rPr>
                        <a:t>安环管理责任状</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sz="1600" kern="100" dirty="0">
                          <a:effectLst/>
                        </a:rPr>
                        <a:t>签责任状的人</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r>
              <a:tr h="504000">
                <a:tc>
                  <a:txBody>
                    <a:bodyPr/>
                    <a:lstStyle/>
                    <a:p>
                      <a:pPr algn="ctr">
                        <a:lnSpc>
                          <a:spcPct val="100000"/>
                        </a:lnSpc>
                        <a:spcAft>
                          <a:spcPts val="0"/>
                        </a:spcAft>
                      </a:pPr>
                      <a:r>
                        <a:rPr lang="en-US" sz="1600" kern="100">
                          <a:effectLst/>
                        </a:rPr>
                        <a:t>2</a:t>
                      </a:r>
                      <a:endParaRPr lang="zh-CN" sz="16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a:effectLst/>
                        </a:rPr>
                        <a:t>在安环专项活动中成绩显著的单位或个人</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a:effectLst/>
                        </a:rPr>
                        <a:t>按活动方案规定</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a:effectLst/>
                        </a:rPr>
                        <a:t>根据专项活动方案进行奖励</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sz="1600" kern="100" dirty="0">
                          <a:effectLst/>
                        </a:rPr>
                        <a:t>部门或有功人员</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r>
              <a:tr h="504000">
                <a:tc>
                  <a:txBody>
                    <a:bodyPr/>
                    <a:lstStyle/>
                    <a:p>
                      <a:pPr algn="ctr">
                        <a:lnSpc>
                          <a:spcPct val="100000"/>
                        </a:lnSpc>
                        <a:spcAft>
                          <a:spcPts val="0"/>
                        </a:spcAft>
                      </a:pPr>
                      <a:r>
                        <a:rPr lang="en-US" sz="1600" kern="100">
                          <a:effectLst/>
                        </a:rPr>
                        <a:t>3</a:t>
                      </a:r>
                      <a:endParaRPr lang="zh-CN" sz="16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a:effectLst/>
                        </a:rPr>
                        <a:t>在发现险情后，能够及时采取有效措施，避免重大安环事故发生者</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a:effectLst/>
                        </a:rPr>
                        <a:t>通报表扬或嘉奖或记功</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smtClean="0">
                          <a:effectLst/>
                        </a:rPr>
                        <a:t>《员工奖惩管理办法》</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sz="1600" kern="100" dirty="0">
                          <a:effectLst/>
                        </a:rPr>
                        <a:t>有功人员</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r>
              <a:tr h="504000">
                <a:tc>
                  <a:txBody>
                    <a:bodyPr/>
                    <a:lstStyle/>
                    <a:p>
                      <a:pPr algn="ctr">
                        <a:lnSpc>
                          <a:spcPct val="100000"/>
                        </a:lnSpc>
                        <a:spcAft>
                          <a:spcPts val="0"/>
                        </a:spcAft>
                      </a:pPr>
                      <a:r>
                        <a:rPr lang="en-US" sz="1600" kern="100">
                          <a:effectLst/>
                        </a:rPr>
                        <a:t>4</a:t>
                      </a:r>
                      <a:endParaRPr lang="zh-CN" sz="16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a:effectLst/>
                        </a:rPr>
                        <a:t>提出安环合理建议，经审查确实有重大价值的</a:t>
                      </a:r>
                      <a:endParaRPr lang="zh-CN" sz="16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a:effectLst/>
                        </a:rPr>
                        <a:t>按合理化建议标准奖励</a:t>
                      </a:r>
                      <a:endParaRPr lang="zh-CN" sz="16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dirty="0" smtClean="0">
                          <a:effectLst/>
                        </a:rPr>
                        <a:t>《合理化建议管理办法》</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sz="1600" kern="100" dirty="0">
                          <a:effectLst/>
                        </a:rPr>
                        <a:t>建议提出人</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r>
              <a:tr h="504000">
                <a:tc>
                  <a:txBody>
                    <a:bodyPr/>
                    <a:lstStyle/>
                    <a:p>
                      <a:pPr algn="ctr">
                        <a:lnSpc>
                          <a:spcPct val="100000"/>
                        </a:lnSpc>
                        <a:spcAft>
                          <a:spcPts val="0"/>
                        </a:spcAft>
                      </a:pPr>
                      <a:r>
                        <a:rPr lang="en-US" sz="1600" kern="100" dirty="0">
                          <a:effectLst/>
                        </a:rPr>
                        <a:t>5</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zh-CN" sz="1600" kern="100">
                          <a:effectLst/>
                        </a:rPr>
                        <a:t>在公司的季安、半年度、年度安环检查评比中获得第一名</a:t>
                      </a:r>
                      <a:endParaRPr lang="zh-CN" sz="16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en-US" sz="1600" kern="100" dirty="0">
                          <a:effectLst/>
                        </a:rPr>
                        <a:t>1000</a:t>
                      </a:r>
                      <a:r>
                        <a:rPr lang="zh-CN" sz="1600" kern="100" dirty="0">
                          <a:effectLst/>
                        </a:rPr>
                        <a:t>元或按检查通知规定</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l">
                        <a:lnSpc>
                          <a:spcPct val="100000"/>
                        </a:lnSpc>
                        <a:spcAft>
                          <a:spcPts val="0"/>
                        </a:spcAft>
                      </a:pPr>
                      <a:r>
                        <a:rPr lang="en-US" sz="1600" kern="100">
                          <a:effectLst/>
                        </a:rPr>
                        <a:t> </a:t>
                      </a:r>
                      <a:endParaRPr lang="zh-CN" sz="16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lnSpc>
                          <a:spcPct val="100000"/>
                        </a:lnSpc>
                        <a:spcAft>
                          <a:spcPts val="0"/>
                        </a:spcAft>
                      </a:pPr>
                      <a:r>
                        <a:rPr lang="zh-CN" sz="1600" kern="100" dirty="0">
                          <a:effectLst/>
                        </a:rPr>
                        <a:t>负责人与安环员</a:t>
                      </a:r>
                      <a:endParaRPr lang="zh-CN" sz="1600" kern="100" dirty="0">
                        <a:effectLst/>
                        <a:latin typeface="Times New Roman" panose="02020603050405020304" pitchFamily="18" charset="0"/>
                        <a:ea typeface="宋体" panose="02010600030101010101" pitchFamily="2" charset="-122"/>
                      </a:endParaRPr>
                    </a:p>
                  </a:txBody>
                  <a:tcPr marL="68580" marR="68580" marT="0" marB="0" anchor="ctr"/>
                </a:tc>
              </a:tr>
            </a:tbl>
          </a:graphicData>
        </a:graphic>
      </p:graphicFrame>
    </p:spTree>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64</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310400"/>
        </p:xfrm>
        <a:graphic>
          <a:graphicData uri="http://schemas.openxmlformats.org/drawingml/2006/table">
            <a:tbl>
              <a:tblPr firstRow="1" bandRow="1">
                <a:tableStyleId>{073A0DAA-6AF3-43AB-8588-CEC1D06C72B9}</a:tableStyleId>
              </a:tblPr>
              <a:tblGrid>
                <a:gridCol w="575496"/>
                <a:gridCol w="5971879"/>
                <a:gridCol w="1618743"/>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1</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algn="l">
                        <a:lnSpc>
                          <a:spcPts val="2400"/>
                        </a:lnSpc>
                        <a:spcAft>
                          <a:spcPts val="0"/>
                        </a:spcAft>
                      </a:pPr>
                      <a:r>
                        <a:rPr lang="zh-CN" sz="1600" kern="100" dirty="0">
                          <a:effectLst/>
                          <a:latin typeface="+mn-ea"/>
                          <a:ea typeface="+mn-ea"/>
                        </a:rPr>
                        <a:t>未依适用的法律法规、标准要求建立安环管理机构或设置安环管理人员尚未被政府主管部门追责的</a:t>
                      </a:r>
                    </a:p>
                  </a:txBody>
                  <a:tcPr marL="68580" marR="68580" marT="0" marB="0" anchor="ctr"/>
                </a:tc>
                <a:tc>
                  <a:txBody>
                    <a:bodyPr/>
                    <a:lstStyle/>
                    <a:p>
                      <a:pPr algn="ctr">
                        <a:lnSpc>
                          <a:spcPts val="2400"/>
                        </a:lnSpc>
                        <a:spcAft>
                          <a:spcPts val="0"/>
                        </a:spcAft>
                      </a:pPr>
                      <a:r>
                        <a:rPr lang="en-US" sz="1600" kern="100">
                          <a:effectLst/>
                          <a:latin typeface="+mn-ea"/>
                          <a:ea typeface="+mn-ea"/>
                        </a:rPr>
                        <a:t>5000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2</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algn="l">
                        <a:lnSpc>
                          <a:spcPts val="2400"/>
                        </a:lnSpc>
                        <a:spcAft>
                          <a:spcPts val="0"/>
                        </a:spcAft>
                      </a:pPr>
                      <a:r>
                        <a:rPr lang="zh-CN" sz="1600" kern="100" dirty="0">
                          <a:effectLst/>
                          <a:latin typeface="+mn-ea"/>
                          <a:ea typeface="+mn-ea"/>
                        </a:rPr>
                        <a:t>未制定并发布安环方针目标指标及实施方案的</a:t>
                      </a:r>
                    </a:p>
                  </a:txBody>
                  <a:tcPr marL="68580" marR="68580" marT="0" marB="0" anchor="ctr"/>
                </a:tc>
                <a:tc>
                  <a:txBody>
                    <a:bodyPr/>
                    <a:lstStyle/>
                    <a:p>
                      <a:pPr algn="ctr">
                        <a:lnSpc>
                          <a:spcPts val="2400"/>
                        </a:lnSpc>
                        <a:spcAft>
                          <a:spcPts val="0"/>
                        </a:spcAft>
                      </a:pPr>
                      <a:r>
                        <a:rPr lang="en-US" sz="1600" kern="100">
                          <a:effectLst/>
                          <a:latin typeface="+mn-ea"/>
                          <a:ea typeface="+mn-ea"/>
                        </a:rPr>
                        <a:t>3000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3</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algn="l">
                        <a:lnSpc>
                          <a:spcPts val="2400"/>
                        </a:lnSpc>
                        <a:spcAft>
                          <a:spcPts val="0"/>
                        </a:spcAft>
                      </a:pPr>
                      <a:r>
                        <a:rPr lang="zh-CN" sz="1600" kern="100" dirty="0">
                          <a:effectLst/>
                          <a:latin typeface="+mn-ea"/>
                          <a:ea typeface="+mn-ea"/>
                        </a:rPr>
                        <a:t>安环管理机构明显不健全</a:t>
                      </a:r>
                    </a:p>
                  </a:txBody>
                  <a:tcPr marL="68580" marR="68580" marT="0" marB="0" anchor="ctr"/>
                </a:tc>
                <a:tc>
                  <a:txBody>
                    <a:bodyPr/>
                    <a:lstStyle/>
                    <a:p>
                      <a:pPr algn="ctr">
                        <a:lnSpc>
                          <a:spcPts val="2400"/>
                        </a:lnSpc>
                        <a:spcAft>
                          <a:spcPts val="0"/>
                        </a:spcAft>
                      </a:pPr>
                      <a:r>
                        <a:rPr lang="en-US" sz="1600" kern="100">
                          <a:effectLst/>
                          <a:latin typeface="+mn-ea"/>
                          <a:ea typeface="+mn-ea"/>
                        </a:rPr>
                        <a:t>1000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4</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algn="l">
                        <a:lnSpc>
                          <a:spcPts val="2400"/>
                        </a:lnSpc>
                        <a:spcAft>
                          <a:spcPts val="0"/>
                        </a:spcAft>
                      </a:pPr>
                      <a:r>
                        <a:rPr lang="zh-CN" sz="1600" kern="100" dirty="0">
                          <a:effectLst/>
                          <a:latin typeface="+mn-ea"/>
                          <a:ea typeface="+mn-ea"/>
                        </a:rPr>
                        <a:t>未建立安环管理责任制</a:t>
                      </a:r>
                    </a:p>
                  </a:txBody>
                  <a:tcPr marL="68580" marR="68580" marT="0" marB="0" anchor="ctr"/>
                </a:tc>
                <a:tc>
                  <a:txBody>
                    <a:bodyPr/>
                    <a:lstStyle/>
                    <a:p>
                      <a:pPr algn="ctr">
                        <a:lnSpc>
                          <a:spcPts val="2400"/>
                        </a:lnSpc>
                        <a:spcAft>
                          <a:spcPts val="0"/>
                        </a:spcAft>
                      </a:pPr>
                      <a:r>
                        <a:rPr lang="en-US" sz="1600" kern="100">
                          <a:effectLst/>
                          <a:latin typeface="+mn-ea"/>
                          <a:ea typeface="+mn-ea"/>
                        </a:rPr>
                        <a:t>1000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5</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algn="l">
                        <a:lnSpc>
                          <a:spcPts val="2400"/>
                        </a:lnSpc>
                        <a:spcAft>
                          <a:spcPts val="0"/>
                        </a:spcAft>
                      </a:pPr>
                      <a:r>
                        <a:rPr lang="zh-CN" sz="1600" kern="100" dirty="0">
                          <a:effectLst/>
                          <a:latin typeface="+mn-ea"/>
                          <a:ea typeface="+mn-ea"/>
                        </a:rPr>
                        <a:t>质量安环委员会主任未与生产、工程、技术及涉及危废贮存等安环风险较高的部门签订安环责任状</a:t>
                      </a:r>
                    </a:p>
                  </a:txBody>
                  <a:tcPr marL="68580" marR="68580" marT="0" marB="0" anchor="ctr"/>
                </a:tc>
                <a:tc>
                  <a:txBody>
                    <a:bodyPr/>
                    <a:lstStyle/>
                    <a:p>
                      <a:pPr algn="ctr">
                        <a:lnSpc>
                          <a:spcPts val="2400"/>
                        </a:lnSpc>
                        <a:spcAft>
                          <a:spcPts val="0"/>
                        </a:spcAft>
                      </a:pPr>
                      <a:r>
                        <a:rPr lang="en-US" sz="1600" kern="100" dirty="0">
                          <a:effectLst/>
                          <a:latin typeface="+mn-ea"/>
                          <a:ea typeface="+mn-ea"/>
                        </a:rPr>
                        <a:t>1000</a:t>
                      </a:r>
                      <a:r>
                        <a:rPr lang="zh-CN" sz="1600" kern="100" dirty="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6</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algn="l">
                        <a:lnSpc>
                          <a:spcPts val="2400"/>
                        </a:lnSpc>
                        <a:spcAft>
                          <a:spcPts val="0"/>
                        </a:spcAft>
                      </a:pPr>
                      <a:r>
                        <a:rPr lang="zh-CN" sz="1600" kern="100" dirty="0">
                          <a:effectLst/>
                          <a:latin typeface="+mn-ea"/>
                          <a:ea typeface="+mn-ea"/>
                        </a:rPr>
                        <a:t>生产、工程、技术及涉及危废贮存等安环风险较高的部门未将安环目标展开至各安环风险较高的岗位并及时与其签订安环责任状</a:t>
                      </a:r>
                    </a:p>
                  </a:txBody>
                  <a:tcPr marL="68580" marR="68580" marT="0" marB="0" anchor="ctr"/>
                </a:tc>
                <a:tc>
                  <a:txBody>
                    <a:bodyPr/>
                    <a:lstStyle/>
                    <a:p>
                      <a:pPr algn="ctr">
                        <a:lnSpc>
                          <a:spcPts val="2400"/>
                        </a:lnSpc>
                        <a:spcAft>
                          <a:spcPts val="0"/>
                        </a:spcAft>
                      </a:pPr>
                      <a:r>
                        <a:rPr lang="en-US" sz="1600" kern="100" dirty="0">
                          <a:effectLst/>
                          <a:latin typeface="+mn-ea"/>
                          <a:ea typeface="+mn-ea"/>
                        </a:rPr>
                        <a:t>500</a:t>
                      </a:r>
                      <a:r>
                        <a:rPr lang="zh-CN" sz="1600" kern="100" dirty="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7</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algn="l">
                        <a:lnSpc>
                          <a:spcPts val="2400"/>
                        </a:lnSpc>
                        <a:spcAft>
                          <a:spcPts val="0"/>
                        </a:spcAft>
                      </a:pPr>
                      <a:r>
                        <a:rPr lang="zh-CN" sz="1600" kern="100" dirty="0">
                          <a:effectLst/>
                          <a:latin typeface="+mn-ea"/>
                          <a:ea typeface="+mn-ea"/>
                        </a:rPr>
                        <a:t>未依法保证安全生产所必需的资金投入，致使公司不具备安全生产条件导致事故的</a:t>
                      </a:r>
                    </a:p>
                  </a:txBody>
                  <a:tcPr marL="68580" marR="68580" marT="0" marB="0" anchor="ctr"/>
                </a:tc>
                <a:tc>
                  <a:txBody>
                    <a:bodyPr/>
                    <a:lstStyle/>
                    <a:p>
                      <a:pPr algn="ctr">
                        <a:lnSpc>
                          <a:spcPts val="2400"/>
                        </a:lnSpc>
                        <a:spcAft>
                          <a:spcPts val="0"/>
                        </a:spcAft>
                      </a:pPr>
                      <a:r>
                        <a:rPr lang="zh-CN" sz="1600" kern="100" dirty="0" smtClean="0">
                          <a:effectLst/>
                          <a:latin typeface="+mn-ea"/>
                          <a:ea typeface="+mn-ea"/>
                        </a:rPr>
                        <a:t>酌情</a:t>
                      </a:r>
                      <a:r>
                        <a:rPr lang="zh-CN" sz="1600" kern="100" dirty="0">
                          <a:effectLst/>
                          <a:latin typeface="+mn-ea"/>
                          <a:ea typeface="+mn-ea"/>
                        </a:rPr>
                        <a:t>确定</a:t>
                      </a:r>
                    </a:p>
                  </a:txBody>
                  <a:tcPr marL="68580" marR="68580" marT="0" marB="0" anchor="ctr"/>
                </a:tc>
              </a:tr>
            </a:tbl>
          </a:graphicData>
        </a:graphic>
      </p:graphicFrame>
      <p:sp>
        <p:nvSpPr>
          <p:cNvPr id="3" name="矩形 2"/>
          <p:cNvSpPr/>
          <p:nvPr/>
        </p:nvSpPr>
        <p:spPr>
          <a:xfrm>
            <a:off x="3275433" y="1635585"/>
            <a:ext cx="2273379" cy="338554"/>
          </a:xfrm>
          <a:prstGeom prst="rect">
            <a:avLst/>
          </a:prstGeom>
        </p:spPr>
        <p:txBody>
          <a:bodyPr wrap="none">
            <a:spAutoFit/>
          </a:bodyPr>
          <a:lstStyle/>
          <a:p>
            <a:r>
              <a:rPr lang="zh-CN" altLang="en-US" sz="1600" dirty="0">
                <a:latin typeface="+mn-ea"/>
              </a:rPr>
              <a:t>表</a:t>
            </a:r>
            <a:r>
              <a:rPr lang="en-US" altLang="zh-CN" sz="1600" dirty="0" smtClean="0">
                <a:latin typeface="+mn-ea"/>
              </a:rPr>
              <a:t>2  </a:t>
            </a:r>
            <a:r>
              <a:rPr lang="zh-CN" altLang="en-US" sz="1600" dirty="0" smtClean="0">
                <a:latin typeface="+mn-ea"/>
              </a:rPr>
              <a:t>安</a:t>
            </a:r>
            <a:r>
              <a:rPr lang="zh-CN" altLang="en-US" sz="1600" dirty="0">
                <a:latin typeface="+mn-ea"/>
              </a:rPr>
              <a:t>环管理失职处罚</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65</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473600"/>
        </p:xfrm>
        <a:graphic>
          <a:graphicData uri="http://schemas.openxmlformats.org/drawingml/2006/table">
            <a:tbl>
              <a:tblPr firstRow="1" bandRow="1">
                <a:tableStyleId>{073A0DAA-6AF3-43AB-8588-CEC1D06C72B9}</a:tableStyleId>
              </a:tblPr>
              <a:tblGrid>
                <a:gridCol w="575496"/>
                <a:gridCol w="5971879"/>
                <a:gridCol w="1618743"/>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8</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公司主要负责人未履行好安环职责导致个人被政府主管部门</a:t>
                      </a:r>
                      <a:r>
                        <a:rPr lang="zh-CN" sz="1600" dirty="0" smtClean="0">
                          <a:effectLst/>
                          <a:latin typeface="+mn-ea"/>
                          <a:ea typeface="+mn-ea"/>
                          <a:cs typeface="Times New Roman" panose="02020603050405020304" pitchFamily="18" charset="0"/>
                        </a:rPr>
                        <a:t>罚款</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indent="0" algn="ctr">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即政府罚金</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9</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公司主要负责人未履行好安环职责导致公司被政府主管部门罚款或停产</a:t>
                      </a:r>
                      <a:r>
                        <a:rPr lang="zh-CN" sz="1600" dirty="0" smtClean="0">
                          <a:effectLst/>
                          <a:latin typeface="+mn-ea"/>
                          <a:ea typeface="+mn-ea"/>
                          <a:cs typeface="Times New Roman" panose="02020603050405020304" pitchFamily="18" charset="0"/>
                        </a:rPr>
                        <a:t>整顿</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indent="0" algn="ctr">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酌情确定金额</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10</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未依法依规提取与使用安全生产费用、参加工伤保险、购买安全生产责任险或足额缴纳安全生产风险抵押金，安全费用使用台帐的记录不规范</a:t>
                      </a:r>
                    </a:p>
                  </a:txBody>
                  <a:tcPr marL="68580" marR="68580" marT="0" marB="0" anchor="ctr"/>
                </a:tc>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500</a:t>
                      </a:r>
                      <a:r>
                        <a:rPr lang="zh-CN" sz="1600">
                          <a:effectLst/>
                          <a:latin typeface="+mn-ea"/>
                          <a:ea typeface="+mn-ea"/>
                          <a:cs typeface="Times New Roman" panose="02020603050405020304" pitchFamily="18" charset="0"/>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11</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未做到重大危险源登记建档、定期检测、监控评估情况</a:t>
                      </a:r>
                    </a:p>
                  </a:txBody>
                  <a:tcPr marL="68580" marR="68580" marT="0" marB="0" anchor="ctr"/>
                </a:tc>
                <a:tc>
                  <a:txBody>
                    <a:bodyPr/>
                    <a:lstStyle/>
                    <a:p>
                      <a:pPr indent="0"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12</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负责人未按规定频次检查重点预防区域的</a:t>
                      </a:r>
                    </a:p>
                  </a:txBody>
                  <a:tcPr marL="68580" marR="68580" marT="0" marB="0" anchor="ctr"/>
                </a:tc>
                <a:tc>
                  <a:txBody>
                    <a:bodyPr/>
                    <a:lstStyle/>
                    <a:p>
                      <a:pPr indent="0" algn="ctr">
                        <a:lnSpc>
                          <a:spcPts val="2400"/>
                        </a:lnSpc>
                        <a:spcAft>
                          <a:spcPts val="0"/>
                        </a:spcAft>
                      </a:pPr>
                      <a:r>
                        <a:rPr lang="en-US" sz="1600" kern="100">
                          <a:effectLst/>
                          <a:latin typeface="+mn-ea"/>
                          <a:ea typeface="+mn-ea"/>
                        </a:rPr>
                        <a:t>200</a:t>
                      </a:r>
                      <a:r>
                        <a:rPr lang="zh-CN" sz="1600" kern="100">
                          <a:effectLst/>
                          <a:latin typeface="+mn-ea"/>
                          <a:ea typeface="+mn-ea"/>
                        </a:rPr>
                        <a:t>元</a:t>
                      </a:r>
                      <a:r>
                        <a:rPr lang="en-US" sz="1600" kern="100">
                          <a:effectLst/>
                          <a:latin typeface="+mn-ea"/>
                          <a:ea typeface="+mn-ea"/>
                        </a:rPr>
                        <a:t>/</a:t>
                      </a:r>
                      <a:r>
                        <a:rPr lang="zh-CN" sz="1600" kern="100">
                          <a:effectLst/>
                          <a:latin typeface="+mn-ea"/>
                          <a:ea typeface="+mn-ea"/>
                        </a:rPr>
                        <a:t>次</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13</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质量安环管理办公室、工程、生产、技术、危废收集与贮存部门未建立了适用法律、标准的清单和文件数据库，并监视和更新</a:t>
                      </a:r>
                    </a:p>
                  </a:txBody>
                  <a:tcPr marL="68580" marR="68580" marT="0" marB="0" anchor="ctr"/>
                </a:tc>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100</a:t>
                      </a:r>
                      <a:r>
                        <a:rPr lang="zh-CN" sz="1600" dirty="0">
                          <a:effectLst/>
                          <a:latin typeface="+mn-ea"/>
                          <a:ea typeface="+mn-ea"/>
                          <a:cs typeface="Times New Roman" panose="02020603050405020304" pitchFamily="18" charset="0"/>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14</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安环管理人员没有安全资格证书且未参加安全资格考试的</a:t>
                      </a:r>
                    </a:p>
                  </a:txBody>
                  <a:tcPr marL="68580" marR="68580" marT="0" marB="0" anchor="ctr"/>
                </a:tc>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200</a:t>
                      </a:r>
                      <a:r>
                        <a:rPr lang="zh-CN" sz="1600" dirty="0">
                          <a:effectLst/>
                          <a:latin typeface="+mn-ea"/>
                          <a:ea typeface="+mn-ea"/>
                          <a:cs typeface="Times New Roman" panose="02020603050405020304" pitchFamily="18" charset="0"/>
                        </a:rPr>
                        <a:t>元</a:t>
                      </a:r>
                    </a:p>
                  </a:txBody>
                  <a:tcPr marL="68580" marR="68580" marT="0" marB="0" anchor="ctr"/>
                </a:tc>
              </a:tr>
            </a:tbl>
          </a:graphicData>
        </a:graphic>
      </p:graphicFrame>
      <p:sp>
        <p:nvSpPr>
          <p:cNvPr id="3" name="矩形 2"/>
          <p:cNvSpPr/>
          <p:nvPr/>
        </p:nvSpPr>
        <p:spPr>
          <a:xfrm>
            <a:off x="3275433" y="1635585"/>
            <a:ext cx="2273379" cy="338554"/>
          </a:xfrm>
          <a:prstGeom prst="rect">
            <a:avLst/>
          </a:prstGeom>
        </p:spPr>
        <p:txBody>
          <a:bodyPr wrap="none">
            <a:spAutoFit/>
          </a:bodyPr>
          <a:lstStyle/>
          <a:p>
            <a:r>
              <a:rPr lang="zh-CN" altLang="en-US" sz="1600" dirty="0">
                <a:latin typeface="+mn-ea"/>
              </a:rPr>
              <a:t>表</a:t>
            </a:r>
            <a:r>
              <a:rPr lang="en-US" altLang="zh-CN" sz="1600" dirty="0" smtClean="0">
                <a:latin typeface="+mn-ea"/>
              </a:rPr>
              <a:t>2  </a:t>
            </a:r>
            <a:r>
              <a:rPr lang="zh-CN" altLang="en-US" sz="1600" dirty="0" smtClean="0">
                <a:latin typeface="+mn-ea"/>
              </a:rPr>
              <a:t>安</a:t>
            </a:r>
            <a:r>
              <a:rPr lang="zh-CN" altLang="en-US" sz="1600" dirty="0">
                <a:latin typeface="+mn-ea"/>
              </a:rPr>
              <a:t>环管理失职处罚</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66</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310400"/>
        </p:xfrm>
        <a:graphic>
          <a:graphicData uri="http://schemas.openxmlformats.org/drawingml/2006/table">
            <a:tbl>
              <a:tblPr firstRow="1" bandRow="1">
                <a:tableStyleId>{073A0DAA-6AF3-43AB-8588-CEC1D06C72B9}</a:tableStyleId>
              </a:tblPr>
              <a:tblGrid>
                <a:gridCol w="575496"/>
                <a:gridCol w="5971879"/>
                <a:gridCol w="1618743"/>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15</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a:solidFill>
                            <a:srgbClr val="FF0000"/>
                          </a:solidFill>
                          <a:effectLst/>
                          <a:latin typeface="+mn-ea"/>
                          <a:ea typeface="+mn-ea"/>
                        </a:rPr>
                        <a:t>生产、工程等安环风险较高的部门未按月进行安环隐患自查自纠和报告的，或安环管理机构未按规定频率开展安环检查的</a:t>
                      </a:r>
                    </a:p>
                  </a:txBody>
                  <a:tcPr marL="68580" marR="68580" marT="0" marB="0" anchor="ctr"/>
                </a:tc>
                <a:tc>
                  <a:txBody>
                    <a:bodyPr/>
                    <a:lstStyle/>
                    <a:p>
                      <a:pPr indent="0" algn="ctr">
                        <a:lnSpc>
                          <a:spcPts val="2400"/>
                        </a:lnSpc>
                        <a:spcAft>
                          <a:spcPts val="0"/>
                        </a:spcAft>
                      </a:pPr>
                      <a:r>
                        <a:rPr lang="en-US" sz="1600" kern="100">
                          <a:effectLst/>
                          <a:latin typeface="+mn-ea"/>
                          <a:ea typeface="+mn-ea"/>
                        </a:rPr>
                        <a:t>500</a:t>
                      </a:r>
                      <a:r>
                        <a:rPr lang="zh-CN" sz="1600" kern="100">
                          <a:effectLst/>
                          <a:latin typeface="+mn-ea"/>
                          <a:ea typeface="+mn-ea"/>
                        </a:rPr>
                        <a:t>元</a:t>
                      </a:r>
                      <a:r>
                        <a:rPr lang="en-US" sz="1600" kern="100">
                          <a:effectLst/>
                          <a:latin typeface="+mn-ea"/>
                          <a:ea typeface="+mn-ea"/>
                        </a:rPr>
                        <a:t>/</a:t>
                      </a:r>
                      <a:r>
                        <a:rPr lang="zh-CN" sz="1600" kern="100">
                          <a:effectLst/>
                          <a:latin typeface="+mn-ea"/>
                          <a:ea typeface="+mn-ea"/>
                        </a:rPr>
                        <a:t>次</a:t>
                      </a:r>
                    </a:p>
                  </a:txBody>
                  <a:tcPr marL="68580" marR="68580" marT="0" marB="0" anchor="ctr"/>
                </a:tc>
              </a:tr>
              <a:tr h="6096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16</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a:solidFill>
                            <a:srgbClr val="FF0000"/>
                          </a:solidFill>
                          <a:effectLst/>
                          <a:latin typeface="+mn-ea"/>
                          <a:ea typeface="+mn-ea"/>
                        </a:rPr>
                        <a:t>某次安环检查隐患整改率在</a:t>
                      </a:r>
                      <a:r>
                        <a:rPr lang="en-US" sz="1600" kern="100">
                          <a:solidFill>
                            <a:srgbClr val="FF0000"/>
                          </a:solidFill>
                          <a:effectLst/>
                          <a:latin typeface="+mn-ea"/>
                          <a:ea typeface="+mn-ea"/>
                        </a:rPr>
                        <a:t> 90%</a:t>
                      </a:r>
                      <a:r>
                        <a:rPr lang="zh-CN" sz="1600" kern="100">
                          <a:solidFill>
                            <a:srgbClr val="FF0000"/>
                          </a:solidFill>
                          <a:effectLst/>
                          <a:latin typeface="+mn-ea"/>
                          <a:ea typeface="+mn-ea"/>
                        </a:rPr>
                        <a:t>以下或整改进展显著落后于计划者，或重大风险源未</a:t>
                      </a:r>
                      <a:r>
                        <a:rPr lang="en-US" sz="1600" kern="100">
                          <a:solidFill>
                            <a:srgbClr val="FF0000"/>
                          </a:solidFill>
                          <a:effectLst/>
                          <a:latin typeface="+mn-ea"/>
                          <a:ea typeface="+mn-ea"/>
                        </a:rPr>
                        <a:t>100%</a:t>
                      </a:r>
                      <a:r>
                        <a:rPr lang="zh-CN" sz="1600" kern="100">
                          <a:solidFill>
                            <a:srgbClr val="FF0000"/>
                          </a:solidFill>
                          <a:effectLst/>
                          <a:latin typeface="+mn-ea"/>
                          <a:ea typeface="+mn-ea"/>
                        </a:rPr>
                        <a:t>整改且无正当理由的</a:t>
                      </a:r>
                    </a:p>
                  </a:txBody>
                  <a:tcPr marL="68580" marR="68580" marT="0" marB="0" anchor="ctr"/>
                </a:tc>
                <a:tc>
                  <a:txBody>
                    <a:bodyPr/>
                    <a:lstStyle/>
                    <a:p>
                      <a:pPr indent="0" algn="ctr">
                        <a:lnSpc>
                          <a:spcPts val="2400"/>
                        </a:lnSpc>
                        <a:spcAft>
                          <a:spcPts val="0"/>
                        </a:spcAft>
                      </a:pPr>
                      <a:r>
                        <a:rPr lang="en-US" sz="1600" kern="100">
                          <a:effectLst/>
                          <a:latin typeface="+mn-ea"/>
                          <a:ea typeface="+mn-ea"/>
                        </a:rPr>
                        <a:t>1000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17</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未按规定召开专门的安环会议的</a:t>
                      </a:r>
                    </a:p>
                  </a:txBody>
                  <a:tcPr marL="68580" marR="68580" marT="0" marB="0" anchor="ctr"/>
                </a:tc>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200</a:t>
                      </a:r>
                      <a:r>
                        <a:rPr lang="zh-CN" sz="1600">
                          <a:effectLst/>
                          <a:latin typeface="+mn-ea"/>
                          <a:ea typeface="+mn-ea"/>
                          <a:cs typeface="Times New Roman" panose="02020603050405020304" pitchFamily="18" charset="0"/>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18</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a:effectLst/>
                          <a:latin typeface="+mn-ea"/>
                          <a:ea typeface="+mn-ea"/>
                        </a:rPr>
                        <a:t>相关人员在与承包商、供应商（见外来人员管理制度）签订合同时未同时签订安环协议的</a:t>
                      </a:r>
                    </a:p>
                  </a:txBody>
                  <a:tcPr marL="68580" marR="68580" marT="0" marB="0" anchor="ctr"/>
                </a:tc>
                <a:tc>
                  <a:txBody>
                    <a:bodyPr/>
                    <a:lstStyle/>
                    <a:p>
                      <a:pPr indent="0" algn="ctr">
                        <a:lnSpc>
                          <a:spcPts val="2400"/>
                        </a:lnSpc>
                        <a:spcAft>
                          <a:spcPts val="0"/>
                        </a:spcAft>
                      </a:pPr>
                      <a:r>
                        <a:rPr lang="en-US" sz="1600" kern="100">
                          <a:effectLst/>
                          <a:latin typeface="+mn-ea"/>
                          <a:ea typeface="+mn-ea"/>
                        </a:rPr>
                        <a:t>500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19</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a:effectLst/>
                          <a:latin typeface="+mn-ea"/>
                          <a:ea typeface="+mn-ea"/>
                        </a:rPr>
                        <a:t>擅自将项目或设备、场所发包或租赁给不具备安全条件资格、资质的生产经营单位或个人</a:t>
                      </a:r>
                    </a:p>
                  </a:txBody>
                  <a:tcPr marL="68580" marR="68580" marT="0" marB="0" anchor="ctr"/>
                </a:tc>
                <a:tc>
                  <a:txBody>
                    <a:bodyPr/>
                    <a:lstStyle/>
                    <a:p>
                      <a:pPr indent="0" algn="ctr">
                        <a:lnSpc>
                          <a:spcPts val="2400"/>
                        </a:lnSpc>
                        <a:spcAft>
                          <a:spcPts val="0"/>
                        </a:spcAft>
                      </a:pPr>
                      <a:r>
                        <a:rPr lang="en-US" sz="1600" kern="100">
                          <a:effectLst/>
                          <a:latin typeface="+mn-ea"/>
                          <a:ea typeface="+mn-ea"/>
                        </a:rPr>
                        <a:t>1000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20</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a:effectLst/>
                          <a:latin typeface="+mn-ea"/>
                          <a:ea typeface="+mn-ea"/>
                        </a:rPr>
                        <a:t>交叉作业未明确现场统一指挥管理责任</a:t>
                      </a:r>
                    </a:p>
                  </a:txBody>
                  <a:tcPr marL="68580" marR="68580" marT="0" marB="0" anchor="ctr"/>
                </a:tc>
                <a:tc>
                  <a:txBody>
                    <a:bodyPr/>
                    <a:lstStyle/>
                    <a:p>
                      <a:pPr indent="0" algn="ctr">
                        <a:lnSpc>
                          <a:spcPts val="2400"/>
                        </a:lnSpc>
                        <a:spcAft>
                          <a:spcPts val="0"/>
                        </a:spcAft>
                      </a:pPr>
                      <a:r>
                        <a:rPr lang="en-US" sz="1600" kern="100" dirty="0">
                          <a:effectLst/>
                          <a:latin typeface="+mn-ea"/>
                          <a:ea typeface="+mn-ea"/>
                        </a:rPr>
                        <a:t>1000</a:t>
                      </a:r>
                      <a:r>
                        <a:rPr lang="zh-CN" sz="1600" kern="100" dirty="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21</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a:solidFill>
                            <a:srgbClr val="FF0000"/>
                          </a:solidFill>
                          <a:effectLst/>
                          <a:latin typeface="+mn-ea"/>
                          <a:ea typeface="+mn-ea"/>
                        </a:rPr>
                        <a:t>采购回不合格劳保用品尚未导致事故的</a:t>
                      </a:r>
                    </a:p>
                  </a:txBody>
                  <a:tcPr marL="68580" marR="68580" marT="0" marB="0" anchor="ctr"/>
                </a:tc>
                <a:tc>
                  <a:txBody>
                    <a:bodyPr/>
                    <a:lstStyle/>
                    <a:p>
                      <a:pPr indent="0" algn="ctr">
                        <a:lnSpc>
                          <a:spcPts val="2400"/>
                        </a:lnSpc>
                        <a:spcAft>
                          <a:spcPts val="0"/>
                        </a:spcAft>
                      </a:pPr>
                      <a:r>
                        <a:rPr lang="en-US" sz="1600" kern="100" dirty="0" smtClean="0">
                          <a:effectLst/>
                          <a:latin typeface="+mn-ea"/>
                          <a:ea typeface="+mn-ea"/>
                        </a:rPr>
                        <a:t>500</a:t>
                      </a:r>
                      <a:r>
                        <a:rPr lang="zh-CN" altLang="zh-CN" sz="1600" kern="100" dirty="0" smtClean="0">
                          <a:effectLst/>
                          <a:latin typeface="+mn-ea"/>
                          <a:ea typeface="+mn-ea"/>
                        </a:rPr>
                        <a:t>元</a:t>
                      </a:r>
                      <a:endParaRPr lang="zh-CN" sz="1600" kern="100" dirty="0">
                        <a:effectLst/>
                        <a:latin typeface="+mn-ea"/>
                        <a:ea typeface="+mn-ea"/>
                      </a:endParaRPr>
                    </a:p>
                  </a:txBody>
                  <a:tcPr marL="68580" marR="68580" marT="0" marB="0" anchor="ctr"/>
                </a:tc>
              </a:tr>
            </a:tbl>
          </a:graphicData>
        </a:graphic>
      </p:graphicFrame>
      <p:sp>
        <p:nvSpPr>
          <p:cNvPr id="3" name="矩形 2"/>
          <p:cNvSpPr/>
          <p:nvPr/>
        </p:nvSpPr>
        <p:spPr>
          <a:xfrm>
            <a:off x="3275433" y="1635585"/>
            <a:ext cx="2273379" cy="338554"/>
          </a:xfrm>
          <a:prstGeom prst="rect">
            <a:avLst/>
          </a:prstGeom>
        </p:spPr>
        <p:txBody>
          <a:bodyPr wrap="none">
            <a:spAutoFit/>
          </a:bodyPr>
          <a:lstStyle/>
          <a:p>
            <a:r>
              <a:rPr lang="zh-CN" altLang="en-US" sz="1600" dirty="0">
                <a:latin typeface="+mn-ea"/>
              </a:rPr>
              <a:t>表</a:t>
            </a:r>
            <a:r>
              <a:rPr lang="en-US" altLang="zh-CN" sz="1600" dirty="0" smtClean="0">
                <a:latin typeface="+mn-ea"/>
              </a:rPr>
              <a:t>2  </a:t>
            </a:r>
            <a:r>
              <a:rPr lang="zh-CN" altLang="en-US" sz="1600" dirty="0" smtClean="0">
                <a:latin typeface="+mn-ea"/>
              </a:rPr>
              <a:t>安</a:t>
            </a:r>
            <a:r>
              <a:rPr lang="zh-CN" altLang="en-US" sz="1600" dirty="0">
                <a:latin typeface="+mn-ea"/>
              </a:rPr>
              <a:t>环管理失职处罚</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67</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310400"/>
        </p:xfrm>
        <a:graphic>
          <a:graphicData uri="http://schemas.openxmlformats.org/drawingml/2006/table">
            <a:tbl>
              <a:tblPr firstRow="1" bandRow="1">
                <a:tableStyleId>{073A0DAA-6AF3-43AB-8588-CEC1D06C72B9}</a:tableStyleId>
              </a:tblPr>
              <a:tblGrid>
                <a:gridCol w="575496"/>
                <a:gridCol w="5971879"/>
                <a:gridCol w="1618743"/>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22</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solidFill>
                            <a:srgbClr val="FF0000"/>
                          </a:solidFill>
                          <a:effectLst/>
                          <a:latin typeface="+mn-ea"/>
                          <a:ea typeface="+mn-ea"/>
                        </a:rPr>
                        <a:t>未建立操作规程的</a:t>
                      </a:r>
                    </a:p>
                  </a:txBody>
                  <a:tcPr marL="68580" marR="68580" marT="0" marB="0" anchor="ctr"/>
                </a:tc>
                <a:tc>
                  <a:txBody>
                    <a:bodyPr/>
                    <a:lstStyle/>
                    <a:p>
                      <a:pPr indent="0" algn="ctr">
                        <a:lnSpc>
                          <a:spcPts val="2400"/>
                        </a:lnSpc>
                        <a:spcAft>
                          <a:spcPts val="0"/>
                        </a:spcAft>
                      </a:pPr>
                      <a:r>
                        <a:rPr lang="en-US" sz="1600" kern="100">
                          <a:effectLst/>
                          <a:latin typeface="+mn-ea"/>
                          <a:ea typeface="+mn-ea"/>
                        </a:rPr>
                        <a:t>200</a:t>
                      </a:r>
                      <a:r>
                        <a:rPr lang="zh-CN" sz="1600" kern="100">
                          <a:effectLst/>
                          <a:latin typeface="+mn-ea"/>
                          <a:ea typeface="+mn-ea"/>
                        </a:rPr>
                        <a:t>元</a:t>
                      </a:r>
                      <a:r>
                        <a:rPr lang="en-US" sz="1600" kern="100">
                          <a:effectLst/>
                          <a:latin typeface="+mn-ea"/>
                          <a:ea typeface="+mn-ea"/>
                        </a:rPr>
                        <a:t>/</a:t>
                      </a:r>
                      <a:r>
                        <a:rPr lang="zh-CN" sz="1600" kern="100">
                          <a:effectLst/>
                          <a:latin typeface="+mn-ea"/>
                          <a:ea typeface="+mn-ea"/>
                        </a:rPr>
                        <a:t>个</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23</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规章制度、操作规程、应急救援措施等未上墙的</a:t>
                      </a:r>
                    </a:p>
                  </a:txBody>
                  <a:tcPr marL="68580" marR="68580" marT="0" marB="0" anchor="ctr"/>
                </a:tc>
                <a:tc>
                  <a:txBody>
                    <a:bodyPr/>
                    <a:lstStyle/>
                    <a:p>
                      <a:pPr indent="0"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24</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未经批准擅自违反新建、改建、扩建工程项目安全生产、职业卫生“三同时”审批或备案规定的</a:t>
                      </a:r>
                    </a:p>
                  </a:txBody>
                  <a:tcPr marL="68580" marR="68580" marT="0" marB="0" anchor="ctr"/>
                </a:tc>
                <a:tc>
                  <a:txBody>
                    <a:bodyPr/>
                    <a:lstStyle/>
                    <a:p>
                      <a:pPr indent="0" algn="ctr">
                        <a:lnSpc>
                          <a:spcPts val="2400"/>
                        </a:lnSpc>
                        <a:spcAft>
                          <a:spcPts val="0"/>
                        </a:spcAft>
                      </a:pPr>
                      <a:r>
                        <a:rPr lang="en-US" sz="1600" kern="100">
                          <a:effectLst/>
                          <a:latin typeface="+mn-ea"/>
                          <a:ea typeface="+mn-ea"/>
                        </a:rPr>
                        <a:t>1000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25</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未制订生产安全事故应急预案、未对应急预案演练；危险物品（含易燃易爆物品）产生、回收、贮存单位未建立应急救援组织或者兼职救援队伍等应急工作的</a:t>
                      </a:r>
                    </a:p>
                  </a:txBody>
                  <a:tcPr marL="68580" marR="68580" marT="0" marB="0" anchor="ctr"/>
                </a:tc>
                <a:tc>
                  <a:txBody>
                    <a:bodyPr/>
                    <a:lstStyle/>
                    <a:p>
                      <a:pPr indent="0"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26</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新员工三级教育合格率未达</a:t>
                      </a:r>
                      <a:r>
                        <a:rPr lang="en-US" sz="1600" kern="100" dirty="0">
                          <a:effectLst/>
                          <a:latin typeface="+mn-ea"/>
                          <a:ea typeface="+mn-ea"/>
                        </a:rPr>
                        <a:t>100%</a:t>
                      </a:r>
                      <a:endParaRPr lang="zh-CN" sz="1600" kern="100" dirty="0">
                        <a:effectLst/>
                        <a:latin typeface="+mn-ea"/>
                        <a:ea typeface="+mn-ea"/>
                      </a:endParaRPr>
                    </a:p>
                  </a:txBody>
                  <a:tcPr marL="68580" marR="68580" marT="0" marB="0" anchor="ctr"/>
                </a:tc>
                <a:tc>
                  <a:txBody>
                    <a:bodyPr/>
                    <a:lstStyle/>
                    <a:p>
                      <a:pPr indent="0" algn="ctr">
                        <a:lnSpc>
                          <a:spcPts val="2400"/>
                        </a:lnSpc>
                        <a:spcAft>
                          <a:spcPts val="0"/>
                        </a:spcAft>
                      </a:pPr>
                      <a:r>
                        <a:rPr lang="en-US" sz="1600" kern="100">
                          <a:effectLst/>
                          <a:latin typeface="+mn-ea"/>
                          <a:ea typeface="+mn-ea"/>
                        </a:rPr>
                        <a:t>500</a:t>
                      </a:r>
                      <a:r>
                        <a:rPr lang="zh-CN" sz="1600" kern="100">
                          <a:effectLst/>
                          <a:latin typeface="+mn-ea"/>
                          <a:ea typeface="+mn-ea"/>
                        </a:rPr>
                        <a:t>元</a:t>
                      </a:r>
                      <a:r>
                        <a:rPr lang="en-US" sz="1600" kern="100">
                          <a:effectLst/>
                          <a:latin typeface="+mn-ea"/>
                          <a:ea typeface="+mn-ea"/>
                        </a:rPr>
                        <a:t>/</a:t>
                      </a:r>
                      <a:r>
                        <a:rPr lang="zh-CN" sz="1600" kern="100">
                          <a:effectLst/>
                          <a:latin typeface="+mn-ea"/>
                          <a:ea typeface="+mn-ea"/>
                        </a:rPr>
                        <a:t>人</a:t>
                      </a:r>
                      <a:r>
                        <a:rPr lang="en-US" sz="1600" kern="100">
                          <a:effectLst/>
                          <a:latin typeface="+mn-ea"/>
                          <a:ea typeface="+mn-ea"/>
                        </a:rPr>
                        <a:t>.</a:t>
                      </a:r>
                      <a:r>
                        <a:rPr lang="zh-CN" sz="1600" kern="100">
                          <a:effectLst/>
                          <a:latin typeface="+mn-ea"/>
                          <a:ea typeface="+mn-ea"/>
                        </a:rPr>
                        <a:t>级</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27</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无从业人员三级安环培训计划，或未按计划执行，或无培训记录，或培训内容未涵盖本单位安全生产规章制度、操作规程、作业场所（岗位）职业危害告知和应急处置等内容</a:t>
                      </a:r>
                    </a:p>
                  </a:txBody>
                  <a:tcPr marL="68580" marR="68580" marT="0" marB="0" anchor="ctr"/>
                </a:tc>
                <a:tc>
                  <a:txBody>
                    <a:bodyPr/>
                    <a:lstStyle/>
                    <a:p>
                      <a:pPr indent="0" algn="ctr">
                        <a:lnSpc>
                          <a:spcPts val="2400"/>
                        </a:lnSpc>
                        <a:spcAft>
                          <a:spcPts val="0"/>
                        </a:spcAft>
                      </a:pPr>
                      <a:r>
                        <a:rPr lang="en-US" sz="1600" kern="100" dirty="0">
                          <a:effectLst/>
                          <a:latin typeface="+mn-ea"/>
                          <a:ea typeface="+mn-ea"/>
                        </a:rPr>
                        <a:t>200</a:t>
                      </a:r>
                      <a:r>
                        <a:rPr lang="zh-CN" sz="1600" kern="100" dirty="0">
                          <a:effectLst/>
                          <a:latin typeface="+mn-ea"/>
                          <a:ea typeface="+mn-ea"/>
                        </a:rPr>
                        <a:t>元</a:t>
                      </a:r>
                    </a:p>
                  </a:txBody>
                  <a:tcPr marL="68580" marR="68580" marT="0" marB="0" anchor="ctr"/>
                </a:tc>
              </a:tr>
            </a:tbl>
          </a:graphicData>
        </a:graphic>
      </p:graphicFrame>
      <p:sp>
        <p:nvSpPr>
          <p:cNvPr id="3" name="矩形 2"/>
          <p:cNvSpPr/>
          <p:nvPr/>
        </p:nvSpPr>
        <p:spPr>
          <a:xfrm>
            <a:off x="3275433" y="1635585"/>
            <a:ext cx="2273379" cy="338554"/>
          </a:xfrm>
          <a:prstGeom prst="rect">
            <a:avLst/>
          </a:prstGeom>
        </p:spPr>
        <p:txBody>
          <a:bodyPr wrap="none">
            <a:spAutoFit/>
          </a:bodyPr>
          <a:lstStyle/>
          <a:p>
            <a:r>
              <a:rPr lang="zh-CN" altLang="en-US" sz="1600" dirty="0">
                <a:latin typeface="+mn-ea"/>
              </a:rPr>
              <a:t>表</a:t>
            </a:r>
            <a:r>
              <a:rPr lang="en-US" altLang="zh-CN" sz="1600" dirty="0" smtClean="0">
                <a:latin typeface="+mn-ea"/>
              </a:rPr>
              <a:t>2  </a:t>
            </a:r>
            <a:r>
              <a:rPr lang="zh-CN" altLang="en-US" sz="1600" dirty="0" smtClean="0">
                <a:latin typeface="+mn-ea"/>
              </a:rPr>
              <a:t>安</a:t>
            </a:r>
            <a:r>
              <a:rPr lang="zh-CN" altLang="en-US" sz="1600" dirty="0">
                <a:latin typeface="+mn-ea"/>
              </a:rPr>
              <a:t>环管理失职处罚</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68</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2340000"/>
        </p:xfrm>
        <a:graphic>
          <a:graphicData uri="http://schemas.openxmlformats.org/drawingml/2006/table">
            <a:tbl>
              <a:tblPr firstRow="1" bandRow="1">
                <a:tableStyleId>{073A0DAA-6AF3-43AB-8588-CEC1D06C72B9}</a:tableStyleId>
              </a:tblPr>
              <a:tblGrid>
                <a:gridCol w="575496"/>
                <a:gridCol w="5971879"/>
                <a:gridCol w="1618743"/>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indent="0" algn="ctr">
                        <a:lnSpc>
                          <a:spcPts val="2400"/>
                        </a:lnSpc>
                        <a:spcAft>
                          <a:spcPts val="0"/>
                        </a:spcAft>
                        <a:tabLst>
                          <a:tab pos="2667635" algn="ctr"/>
                          <a:tab pos="5904230" algn="r"/>
                        </a:tabLst>
                      </a:pPr>
                      <a:r>
                        <a:rPr lang="en-US" sz="1600" dirty="0">
                          <a:effectLst/>
                          <a:latin typeface="+mn-ea"/>
                          <a:ea typeface="+mn-ea"/>
                          <a:cs typeface="Times New Roman" panose="02020603050405020304" pitchFamily="18" charset="0"/>
                        </a:rPr>
                        <a:t>28</a:t>
                      </a:r>
                      <a:endParaRPr lang="zh-CN" sz="1600" dirty="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未经三级教育考试合格就上岗的</a:t>
                      </a:r>
                    </a:p>
                  </a:txBody>
                  <a:tcPr marL="68580" marR="68580" marT="0" marB="0" anchor="ctr"/>
                </a:tc>
                <a:tc>
                  <a:txBody>
                    <a:bodyPr/>
                    <a:lstStyle/>
                    <a:p>
                      <a:pPr indent="0"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29</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无特种设备专门档案，或特种设备手续不齐全</a:t>
                      </a:r>
                    </a:p>
                  </a:txBody>
                  <a:tcPr marL="68580" marR="68580" marT="0" marB="0" anchor="ctr"/>
                </a:tc>
                <a:tc>
                  <a:txBody>
                    <a:bodyPr/>
                    <a:lstStyle/>
                    <a:p>
                      <a:pPr indent="0"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30</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是否建立起专门的安环台账和安环档案</a:t>
                      </a:r>
                    </a:p>
                  </a:txBody>
                  <a:tcPr marL="68580" marR="68580" marT="0" marB="0" anchor="ctr"/>
                </a:tc>
                <a:tc>
                  <a:txBody>
                    <a:bodyPr/>
                    <a:lstStyle/>
                    <a:p>
                      <a:pPr indent="0"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31</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l">
                        <a:lnSpc>
                          <a:spcPts val="2400"/>
                        </a:lnSpc>
                        <a:spcAft>
                          <a:spcPts val="0"/>
                        </a:spcAft>
                      </a:pPr>
                      <a:r>
                        <a:rPr lang="zh-CN" sz="1600" kern="100" dirty="0">
                          <a:effectLst/>
                          <a:latin typeface="+mn-ea"/>
                          <a:ea typeface="+mn-ea"/>
                        </a:rPr>
                        <a:t>安环台账、档案严重不全的</a:t>
                      </a:r>
                    </a:p>
                  </a:txBody>
                  <a:tcPr marL="68580" marR="68580" marT="0" marB="0" anchor="ctr"/>
                </a:tc>
                <a:tc>
                  <a:txBody>
                    <a:bodyPr/>
                    <a:lstStyle/>
                    <a:p>
                      <a:pPr indent="0" algn="ctr">
                        <a:lnSpc>
                          <a:spcPts val="2400"/>
                        </a:lnSpc>
                        <a:spcAft>
                          <a:spcPts val="0"/>
                        </a:spcAft>
                      </a:pPr>
                      <a:r>
                        <a:rPr lang="en-US" sz="1600" kern="100" dirty="0">
                          <a:effectLst/>
                          <a:latin typeface="+mn-ea"/>
                          <a:ea typeface="+mn-ea"/>
                        </a:rPr>
                        <a:t>100</a:t>
                      </a:r>
                      <a:r>
                        <a:rPr lang="zh-CN" sz="1600" kern="100" dirty="0">
                          <a:effectLst/>
                          <a:latin typeface="+mn-ea"/>
                          <a:ea typeface="+mn-ea"/>
                        </a:rPr>
                        <a:t>元</a:t>
                      </a:r>
                    </a:p>
                  </a:txBody>
                  <a:tcPr marL="68580" marR="68580" marT="0" marB="0" anchor="ctr"/>
                </a:tc>
              </a:tr>
            </a:tbl>
          </a:graphicData>
        </a:graphic>
      </p:graphicFrame>
      <p:sp>
        <p:nvSpPr>
          <p:cNvPr id="3" name="矩形 2"/>
          <p:cNvSpPr/>
          <p:nvPr/>
        </p:nvSpPr>
        <p:spPr>
          <a:xfrm>
            <a:off x="3275433" y="1635585"/>
            <a:ext cx="2273379" cy="338554"/>
          </a:xfrm>
          <a:prstGeom prst="rect">
            <a:avLst/>
          </a:prstGeom>
        </p:spPr>
        <p:txBody>
          <a:bodyPr wrap="none">
            <a:spAutoFit/>
          </a:bodyPr>
          <a:lstStyle/>
          <a:p>
            <a:r>
              <a:rPr lang="zh-CN" altLang="en-US" sz="1600" dirty="0">
                <a:latin typeface="+mn-ea"/>
              </a:rPr>
              <a:t>表</a:t>
            </a:r>
            <a:r>
              <a:rPr lang="en-US" altLang="zh-CN" sz="1600" dirty="0" smtClean="0">
                <a:latin typeface="+mn-ea"/>
              </a:rPr>
              <a:t>2  </a:t>
            </a:r>
            <a:r>
              <a:rPr lang="zh-CN" altLang="en-US" sz="1600" dirty="0" smtClean="0">
                <a:latin typeface="+mn-ea"/>
              </a:rPr>
              <a:t>安</a:t>
            </a:r>
            <a:r>
              <a:rPr lang="zh-CN" altLang="en-US" sz="1600" dirty="0">
                <a:latin typeface="+mn-ea"/>
              </a:rPr>
              <a:t>环管理失职处罚</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69</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3842400"/>
        </p:xfrm>
        <a:graphic>
          <a:graphicData uri="http://schemas.openxmlformats.org/drawingml/2006/table">
            <a:tbl>
              <a:tblPr firstRow="1" bandRow="1">
                <a:tableStyleId>{073A0DAA-6AF3-43AB-8588-CEC1D06C72B9}</a:tableStyleId>
              </a:tblPr>
              <a:tblGrid>
                <a:gridCol w="575496"/>
                <a:gridCol w="4782057"/>
                <a:gridCol w="2808565"/>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1</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一次造成无人死亡、无人重伤，总工伤费用</a:t>
                      </a:r>
                      <a:r>
                        <a:rPr lang="en-US" sz="1600" dirty="0">
                          <a:effectLst/>
                          <a:latin typeface="+mn-ea"/>
                          <a:ea typeface="+mn-ea"/>
                          <a:cs typeface="Times New Roman" panose="02020603050405020304" pitchFamily="18" charset="0"/>
                        </a:rPr>
                        <a:t>0.5-3</a:t>
                      </a:r>
                      <a:r>
                        <a:rPr lang="zh-CN" sz="1600" dirty="0">
                          <a:effectLst/>
                          <a:latin typeface="+mn-ea"/>
                          <a:ea typeface="+mn-ea"/>
                          <a:cs typeface="Times New Roman" panose="02020603050405020304" pitchFamily="18" charset="0"/>
                        </a:rPr>
                        <a:t>万元的小伤，或者</a:t>
                      </a:r>
                      <a:r>
                        <a:rPr lang="en-US" sz="1600" dirty="0">
                          <a:effectLst/>
                          <a:latin typeface="+mn-ea"/>
                          <a:ea typeface="+mn-ea"/>
                          <a:cs typeface="Times New Roman" panose="02020603050405020304" pitchFamily="18" charset="0"/>
                        </a:rPr>
                        <a:t>0.5-3</a:t>
                      </a:r>
                      <a:r>
                        <a:rPr lang="zh-CN" sz="1600" dirty="0">
                          <a:effectLst/>
                          <a:latin typeface="+mn-ea"/>
                          <a:ea typeface="+mn-ea"/>
                          <a:cs typeface="Times New Roman" panose="02020603050405020304" pitchFamily="18" charset="0"/>
                        </a:rPr>
                        <a:t>万元直接经济损失的事故</a:t>
                      </a: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处当月月薪的百分之二十的罚款 </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2</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一次造成无人死亡、无人重伤、</a:t>
                      </a:r>
                      <a:r>
                        <a:rPr lang="en-US" sz="1600" dirty="0">
                          <a:effectLst/>
                          <a:latin typeface="+mn-ea"/>
                          <a:ea typeface="+mn-ea"/>
                          <a:cs typeface="Times New Roman" panose="02020603050405020304" pitchFamily="18" charset="0"/>
                        </a:rPr>
                        <a:t>1-3</a:t>
                      </a:r>
                      <a:r>
                        <a:rPr lang="zh-CN" sz="1600" dirty="0">
                          <a:effectLst/>
                          <a:latin typeface="+mn-ea"/>
                          <a:ea typeface="+mn-ea"/>
                          <a:cs typeface="Times New Roman" panose="02020603050405020304" pitchFamily="18" charset="0"/>
                        </a:rPr>
                        <a:t>人轻伤，或者</a:t>
                      </a:r>
                      <a:r>
                        <a:rPr lang="en-US" sz="1600" dirty="0">
                          <a:effectLst/>
                          <a:latin typeface="+mn-ea"/>
                          <a:ea typeface="+mn-ea"/>
                          <a:cs typeface="Times New Roman" panose="02020603050405020304" pitchFamily="18" charset="0"/>
                        </a:rPr>
                        <a:t>3-10</a:t>
                      </a:r>
                      <a:r>
                        <a:rPr lang="zh-CN" sz="1600" dirty="0">
                          <a:effectLst/>
                          <a:latin typeface="+mn-ea"/>
                          <a:ea typeface="+mn-ea"/>
                          <a:cs typeface="Times New Roman" panose="02020603050405020304" pitchFamily="18" charset="0"/>
                        </a:rPr>
                        <a:t>万元直接经济损失的事故</a:t>
                      </a: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处当月月薪的百分之五十的罚款，并记过或（和）降级降薪</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3</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一次造成无人死亡、无人重伤、</a:t>
                      </a:r>
                      <a:r>
                        <a:rPr lang="en-US" sz="1600" dirty="0">
                          <a:effectLst/>
                          <a:latin typeface="+mn-ea"/>
                          <a:ea typeface="+mn-ea"/>
                          <a:cs typeface="Times New Roman" panose="02020603050405020304" pitchFamily="18" charset="0"/>
                        </a:rPr>
                        <a:t>4</a:t>
                      </a:r>
                      <a:r>
                        <a:rPr lang="zh-CN" sz="1600" dirty="0">
                          <a:effectLst/>
                          <a:latin typeface="+mn-ea"/>
                          <a:ea typeface="+mn-ea"/>
                          <a:cs typeface="Times New Roman" panose="02020603050405020304" pitchFamily="18" charset="0"/>
                        </a:rPr>
                        <a:t>人以上轻伤，或者</a:t>
                      </a:r>
                      <a:r>
                        <a:rPr lang="en-US" sz="1600" dirty="0">
                          <a:effectLst/>
                          <a:latin typeface="+mn-ea"/>
                          <a:ea typeface="+mn-ea"/>
                          <a:cs typeface="Times New Roman" panose="02020603050405020304" pitchFamily="18" charset="0"/>
                        </a:rPr>
                        <a:t>10-50</a:t>
                      </a:r>
                      <a:r>
                        <a:rPr lang="zh-CN" sz="1600" dirty="0">
                          <a:effectLst/>
                          <a:latin typeface="+mn-ea"/>
                          <a:ea typeface="+mn-ea"/>
                          <a:cs typeface="Times New Roman" panose="02020603050405020304" pitchFamily="18" charset="0"/>
                        </a:rPr>
                        <a:t>万元直接经济损失的事故</a:t>
                      </a: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处当月月薪的百分之八十的罚款，并记过或（和）降级降薪</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4</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一次造成无人死亡，或者</a:t>
                      </a:r>
                      <a:r>
                        <a:rPr lang="en-US" sz="1600" dirty="0">
                          <a:effectLst/>
                          <a:latin typeface="+mn-ea"/>
                          <a:ea typeface="+mn-ea"/>
                          <a:cs typeface="Times New Roman" panose="02020603050405020304" pitchFamily="18" charset="0"/>
                        </a:rPr>
                        <a:t>1-3</a:t>
                      </a:r>
                      <a:r>
                        <a:rPr lang="zh-CN" sz="1600" dirty="0">
                          <a:effectLst/>
                          <a:latin typeface="+mn-ea"/>
                          <a:ea typeface="+mn-ea"/>
                          <a:cs typeface="Times New Roman" panose="02020603050405020304" pitchFamily="18" charset="0"/>
                        </a:rPr>
                        <a:t>人重伤，或者</a:t>
                      </a:r>
                      <a:r>
                        <a:rPr lang="en-US" sz="1600" dirty="0">
                          <a:effectLst/>
                          <a:latin typeface="+mn-ea"/>
                          <a:ea typeface="+mn-ea"/>
                          <a:cs typeface="Times New Roman" panose="02020603050405020304" pitchFamily="18" charset="0"/>
                        </a:rPr>
                        <a:t>50-100</a:t>
                      </a:r>
                      <a:r>
                        <a:rPr lang="zh-CN" sz="1600" dirty="0">
                          <a:effectLst/>
                          <a:latin typeface="+mn-ea"/>
                          <a:ea typeface="+mn-ea"/>
                          <a:cs typeface="Times New Roman" panose="02020603050405020304" pitchFamily="18" charset="0"/>
                        </a:rPr>
                        <a:t>万元直接经济损失的事故</a:t>
                      </a: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处预计当年年薪的百分之十的罚款，并降级降薪或辞退</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5</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发生国家规定的比本表</a:t>
                      </a:r>
                      <a:r>
                        <a:rPr lang="en-US" sz="1600">
                          <a:effectLst/>
                          <a:latin typeface="+mn-ea"/>
                          <a:ea typeface="+mn-ea"/>
                          <a:cs typeface="Times New Roman" panose="02020603050405020304" pitchFamily="18" charset="0"/>
                        </a:rPr>
                        <a:t>1-4</a:t>
                      </a:r>
                      <a:r>
                        <a:rPr lang="zh-CN" sz="1600">
                          <a:effectLst/>
                          <a:latin typeface="+mn-ea"/>
                          <a:ea typeface="+mn-ea"/>
                          <a:cs typeface="Times New Roman" panose="02020603050405020304" pitchFamily="18" charset="0"/>
                        </a:rPr>
                        <a:t>项更严重的一般事故的</a:t>
                      </a: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按政府要求进行处罚</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6</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发生国家规定的较大事故的</a:t>
                      </a: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按政府要求进行处罚</a:t>
                      </a:r>
                    </a:p>
                  </a:txBody>
                  <a:tcPr marL="68580" marR="68580" marT="0" marB="0" anchor="ctr"/>
                </a:tc>
              </a:tr>
            </a:tbl>
          </a:graphicData>
        </a:graphic>
      </p:graphicFrame>
      <p:sp>
        <p:nvSpPr>
          <p:cNvPr id="3" name="矩形 2"/>
          <p:cNvSpPr/>
          <p:nvPr/>
        </p:nvSpPr>
        <p:spPr>
          <a:xfrm>
            <a:off x="3275433" y="1635585"/>
            <a:ext cx="1863011"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3  </a:t>
            </a:r>
            <a:r>
              <a:rPr lang="zh-CN" altLang="en-US" sz="1600" dirty="0" smtClean="0">
                <a:latin typeface="+mn-ea"/>
              </a:rPr>
              <a:t>安环事故处罚</a:t>
            </a:r>
            <a:endParaRPr lang="zh-CN" altLang="en-US" sz="1600" dirty="0">
              <a:latin typeface="+mn-ea"/>
            </a:endParaRPr>
          </a:p>
        </p:txBody>
      </p:sp>
    </p:spTree>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、环境因素辨识与评价控制程序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a:t>
            </a:fld>
            <a:endParaRPr lang="zh-CN" altLang="en-US" dirty="0"/>
          </a:p>
        </p:txBody>
      </p:sp>
      <p:sp>
        <p:nvSpPr>
          <p:cNvPr id="6" name="内容占位符 5"/>
          <p:cNvSpPr>
            <a:spLocks noGrp="1"/>
          </p:cNvSpPr>
          <p:nvPr>
            <p:ph idx="1"/>
          </p:nvPr>
        </p:nvSpPr>
        <p:spPr>
          <a:xfrm>
            <a:off x="395289" y="1340769"/>
            <a:ext cx="8353425" cy="4785395"/>
          </a:xfrm>
        </p:spPr>
        <p:txBody>
          <a:bodyPr/>
          <a:lstStyle/>
          <a:p>
            <a:pPr marL="0" indent="0">
              <a:buNone/>
            </a:pPr>
            <a:r>
              <a:rPr lang="en-US" altLang="zh-CN" dirty="0" smtClean="0"/>
              <a:t>4.1 </a:t>
            </a:r>
            <a:r>
              <a:rPr lang="zh-CN" altLang="en-US" dirty="0" smtClean="0"/>
              <a:t>环境因素识别</a:t>
            </a:r>
            <a:endParaRPr lang="zh-CN" altLang="en-US" dirty="0"/>
          </a:p>
        </p:txBody>
      </p:sp>
      <p:grpSp>
        <p:nvGrpSpPr>
          <p:cNvPr id="157" name="组合 156"/>
          <p:cNvGrpSpPr/>
          <p:nvPr/>
        </p:nvGrpSpPr>
        <p:grpSpPr>
          <a:xfrm>
            <a:off x="587399" y="2024510"/>
            <a:ext cx="8172000" cy="3875450"/>
            <a:chOff x="278923" y="2156714"/>
            <a:chExt cx="8172000" cy="3875450"/>
          </a:xfrm>
        </p:grpSpPr>
        <p:sp>
          <p:nvSpPr>
            <p:cNvPr id="15" name="AutoShape 2"/>
            <p:cNvSpPr/>
            <p:nvPr/>
          </p:nvSpPr>
          <p:spPr>
            <a:xfrm rot="10800000" flipH="1" flipV="1">
              <a:off x="6350741" y="4941075"/>
              <a:ext cx="830263" cy="344488"/>
            </a:xfrm>
            <a:custGeom>
              <a:avLst/>
              <a:gdLst>
                <a:gd name="txL" fmla="*/ 4500 w 21600"/>
                <a:gd name="txT" fmla="*/ 4500 h 21600"/>
                <a:gd name="txR" fmla="*/ 17100 w 21600"/>
                <a:gd name="txB" fmla="*/ 17100 h 21600"/>
              </a:gdLst>
              <a:ahLst/>
              <a:cxnLst>
                <a:cxn ang="0">
                  <a:pos x="726480" y="172244"/>
                </a:cxn>
                <a:cxn ang="0">
                  <a:pos x="415132" y="344488"/>
                </a:cxn>
                <a:cxn ang="0">
                  <a:pos x="103783" y="172244"/>
                </a:cxn>
                <a:cxn ang="0">
                  <a:pos x="415132" y="0"/>
                </a:cxn>
              </a:cxnLst>
              <a:rect l="txL" t="txT" r="txR" b="txB"/>
              <a:pathLst>
                <a:path w="21600" h="21600">
                  <a:moveTo>
                    <a:pt x="0" y="0"/>
                  </a:moveTo>
                  <a:lnTo>
                    <a:pt x="5399" y="21600"/>
                  </a:lnTo>
                  <a:lnTo>
                    <a:pt x="16201" y="21600"/>
                  </a:lnTo>
                  <a:lnTo>
                    <a:pt x="21600" y="0"/>
                  </a:lnTo>
                  <a:close/>
                </a:path>
              </a:pathLst>
            </a:custGeom>
            <a:solidFill>
              <a:srgbClr val="714400"/>
            </a:solidFill>
            <a:ln w="12700" cap="flat" cmpd="sng">
              <a:solidFill>
                <a:schemeClr val="tx1"/>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1" hangingPunct="1"/>
              <a:endParaRPr lang="zh-CN" altLang="en-US" sz="1600" dirty="0">
                <a:latin typeface="+mn-ea"/>
              </a:endParaRPr>
            </a:p>
          </p:txBody>
        </p:sp>
        <p:pic>
          <p:nvPicPr>
            <p:cNvPr id="17" name="图片 1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374" y="4407675"/>
              <a:ext cx="11334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9" name="Line 5"/>
            <p:cNvSpPr/>
            <p:nvPr/>
          </p:nvSpPr>
          <p:spPr>
            <a:xfrm>
              <a:off x="278923" y="4941075"/>
              <a:ext cx="8172000" cy="0"/>
            </a:xfrm>
            <a:prstGeom prst="line">
              <a:avLst/>
            </a:prstGeom>
            <a:ln w="50800" cap="flat" cmpd="sng">
              <a:solidFill>
                <a:schemeClr val="tx1">
                  <a:lumMod val="65000"/>
                  <a:lumOff val="35000"/>
                </a:schemeClr>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pic>
          <p:nvPicPr>
            <p:cNvPr id="20" name="图片 1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5141" y="4331475"/>
              <a:ext cx="10588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8" name="Oval 7"/>
            <p:cNvSpPr/>
            <p:nvPr/>
          </p:nvSpPr>
          <p:spPr>
            <a:xfrm>
              <a:off x="3983038" y="4331475"/>
              <a:ext cx="514350" cy="476250"/>
            </a:xfrm>
            <a:prstGeom prst="ellipse">
              <a:avLst/>
            </a:prstGeom>
            <a:solidFill>
              <a:srgbClr val="919191"/>
            </a:solidFill>
            <a:ln w="12700" cap="flat" cmpd="sng">
              <a:solidFill>
                <a:schemeClr val="tx1"/>
              </a:solid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1" hangingPunct="1"/>
              <a:endParaRPr lang="zh-CN" altLang="en-US" sz="1600" dirty="0">
                <a:latin typeface="+mn-ea"/>
              </a:endParaRPr>
            </a:p>
          </p:txBody>
        </p:sp>
        <p:sp>
          <p:nvSpPr>
            <p:cNvPr id="29" name="Rectangle 8"/>
            <p:cNvSpPr/>
            <p:nvPr/>
          </p:nvSpPr>
          <p:spPr>
            <a:xfrm>
              <a:off x="4135438" y="4331475"/>
              <a:ext cx="231775" cy="46038"/>
            </a:xfrm>
            <a:prstGeom prst="rect">
              <a:avLst/>
            </a:prstGeom>
            <a:solidFill>
              <a:srgbClr val="CECECE"/>
            </a:solidFill>
            <a:ln w="12700" cap="flat" cmpd="sng">
              <a:solidFill>
                <a:schemeClr val="tx1"/>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1" hangingPunct="1"/>
              <a:endParaRPr lang="zh-CN" altLang="en-US" sz="1600" dirty="0">
                <a:latin typeface="+mn-ea"/>
              </a:endParaRPr>
            </a:p>
          </p:txBody>
        </p:sp>
        <p:sp>
          <p:nvSpPr>
            <p:cNvPr id="30" name="Rectangle 9"/>
            <p:cNvSpPr/>
            <p:nvPr/>
          </p:nvSpPr>
          <p:spPr>
            <a:xfrm>
              <a:off x="1925638" y="5398275"/>
              <a:ext cx="1377950"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a:latin typeface="+mn-ea"/>
                </a:rPr>
                <a:t>废水处理</a:t>
              </a:r>
            </a:p>
          </p:txBody>
        </p:sp>
        <p:sp>
          <p:nvSpPr>
            <p:cNvPr id="31" name="Rectangle 10"/>
            <p:cNvSpPr/>
            <p:nvPr/>
          </p:nvSpPr>
          <p:spPr>
            <a:xfrm>
              <a:off x="4725750" y="5398275"/>
              <a:ext cx="1377950"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a:latin typeface="+mn-ea"/>
                </a:rPr>
                <a:t>污水系统</a:t>
              </a:r>
            </a:p>
          </p:txBody>
        </p:sp>
        <p:sp>
          <p:nvSpPr>
            <p:cNvPr id="32" name="Rectangle 11"/>
            <p:cNvSpPr/>
            <p:nvPr/>
          </p:nvSpPr>
          <p:spPr>
            <a:xfrm>
              <a:off x="7045494" y="3398655"/>
              <a:ext cx="1339850" cy="339725"/>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CN" altLang="en-US" sz="1600" b="1" dirty="0">
                  <a:latin typeface="+mn-ea"/>
                </a:rPr>
                <a:t>废弃物存放</a:t>
              </a:r>
              <a:endParaRPr lang="zh-TW" altLang="en-US" sz="1600" b="1" dirty="0">
                <a:latin typeface="+mn-ea"/>
              </a:endParaRPr>
            </a:p>
          </p:txBody>
        </p:sp>
        <p:sp>
          <p:nvSpPr>
            <p:cNvPr id="33" name="Rectangle 12"/>
            <p:cNvSpPr/>
            <p:nvPr/>
          </p:nvSpPr>
          <p:spPr>
            <a:xfrm>
              <a:off x="6350741" y="5398275"/>
              <a:ext cx="815975"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a:latin typeface="+mn-ea"/>
                </a:rPr>
                <a:t>掩埋</a:t>
              </a:r>
            </a:p>
          </p:txBody>
        </p:sp>
        <p:sp>
          <p:nvSpPr>
            <p:cNvPr id="34" name="Rectangle 13"/>
            <p:cNvSpPr/>
            <p:nvPr/>
          </p:nvSpPr>
          <p:spPr>
            <a:xfrm>
              <a:off x="337374" y="3417075"/>
              <a:ext cx="815975"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a:latin typeface="+mn-ea"/>
                </a:rPr>
                <a:t>运输</a:t>
              </a:r>
            </a:p>
          </p:txBody>
        </p:sp>
        <p:sp>
          <p:nvSpPr>
            <p:cNvPr id="35" name="Rectangle 14"/>
            <p:cNvSpPr/>
            <p:nvPr/>
          </p:nvSpPr>
          <p:spPr>
            <a:xfrm>
              <a:off x="1249936" y="3417075"/>
              <a:ext cx="815975"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smtClean="0">
                  <a:latin typeface="+mn-ea"/>
                </a:rPr>
                <a:t>锅炉</a:t>
              </a:r>
              <a:endParaRPr lang="zh-TW" altLang="en-US" sz="1600" b="1" dirty="0">
                <a:latin typeface="+mn-ea"/>
              </a:endParaRPr>
            </a:p>
          </p:txBody>
        </p:sp>
        <p:sp>
          <p:nvSpPr>
            <p:cNvPr id="36" name="Line 15"/>
            <p:cNvSpPr/>
            <p:nvPr/>
          </p:nvSpPr>
          <p:spPr>
            <a:xfrm>
              <a:off x="794574" y="3798075"/>
              <a:ext cx="0" cy="517525"/>
            </a:xfrm>
            <a:prstGeom prst="line">
              <a:avLst/>
            </a:prstGeom>
            <a:ln w="38100" cap="flat" cmpd="sng">
              <a:solidFill>
                <a:schemeClr val="tx1"/>
              </a:solidFill>
              <a:prstDash val="solid"/>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sp>
          <p:nvSpPr>
            <p:cNvPr id="37" name="Line 16"/>
            <p:cNvSpPr/>
            <p:nvPr/>
          </p:nvSpPr>
          <p:spPr>
            <a:xfrm>
              <a:off x="1916459" y="3754926"/>
              <a:ext cx="0" cy="648000"/>
            </a:xfrm>
            <a:prstGeom prst="line">
              <a:avLst/>
            </a:prstGeom>
            <a:ln w="38100" cap="flat" cmpd="sng">
              <a:solidFill>
                <a:schemeClr val="tx1"/>
              </a:solidFill>
              <a:prstDash val="solid"/>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sp>
          <p:nvSpPr>
            <p:cNvPr id="38" name="Line 17"/>
            <p:cNvSpPr/>
            <p:nvPr/>
          </p:nvSpPr>
          <p:spPr>
            <a:xfrm>
              <a:off x="3221038" y="3171036"/>
              <a:ext cx="0" cy="216000"/>
            </a:xfrm>
            <a:prstGeom prst="line">
              <a:avLst/>
            </a:prstGeom>
            <a:ln w="38100" cap="flat" cmpd="sng">
              <a:solidFill>
                <a:schemeClr val="tx1"/>
              </a:solidFill>
              <a:prstDash val="solid"/>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sp>
          <p:nvSpPr>
            <p:cNvPr id="39" name="Rectangle 18"/>
            <p:cNvSpPr/>
            <p:nvPr/>
          </p:nvSpPr>
          <p:spPr>
            <a:xfrm>
              <a:off x="2840038" y="2790036"/>
              <a:ext cx="815975"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a:latin typeface="+mn-ea"/>
                </a:rPr>
                <a:t>烟囱</a:t>
              </a:r>
            </a:p>
          </p:txBody>
        </p:sp>
        <p:sp>
          <p:nvSpPr>
            <p:cNvPr id="40" name="Line 19"/>
            <p:cNvSpPr/>
            <p:nvPr/>
          </p:nvSpPr>
          <p:spPr>
            <a:xfrm>
              <a:off x="4211638" y="3721875"/>
              <a:ext cx="0" cy="517525"/>
            </a:xfrm>
            <a:prstGeom prst="line">
              <a:avLst/>
            </a:prstGeom>
            <a:ln w="38100" cap="flat" cmpd="sng">
              <a:solidFill>
                <a:schemeClr val="tx1"/>
              </a:solidFill>
              <a:prstDash val="solid"/>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sp>
          <p:nvSpPr>
            <p:cNvPr id="41" name="Rectangle 20"/>
            <p:cNvSpPr/>
            <p:nvPr/>
          </p:nvSpPr>
          <p:spPr>
            <a:xfrm>
              <a:off x="3602038" y="3417075"/>
              <a:ext cx="1244600"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a:latin typeface="+mn-ea"/>
                </a:rPr>
                <a:t>化学储槽</a:t>
              </a:r>
            </a:p>
          </p:txBody>
        </p:sp>
        <p:sp>
          <p:nvSpPr>
            <p:cNvPr id="42" name="Line 21"/>
            <p:cNvSpPr/>
            <p:nvPr/>
          </p:nvSpPr>
          <p:spPr>
            <a:xfrm>
              <a:off x="2626130" y="3790733"/>
              <a:ext cx="0" cy="252000"/>
            </a:xfrm>
            <a:prstGeom prst="line">
              <a:avLst/>
            </a:prstGeom>
            <a:ln w="38100" cap="flat" cmpd="sng">
              <a:solidFill>
                <a:schemeClr val="tx1"/>
              </a:solidFill>
              <a:prstDash val="solid"/>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sp>
          <p:nvSpPr>
            <p:cNvPr id="43" name="Rectangle 22"/>
            <p:cNvSpPr/>
            <p:nvPr/>
          </p:nvSpPr>
          <p:spPr>
            <a:xfrm>
              <a:off x="2154238" y="3417075"/>
              <a:ext cx="815975"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a:latin typeface="+mn-ea"/>
                </a:rPr>
                <a:t>工厂</a:t>
              </a:r>
            </a:p>
          </p:txBody>
        </p:sp>
        <p:pic>
          <p:nvPicPr>
            <p:cNvPr id="44" name="图片 43"/>
            <p:cNvPicPr>
              <a:picLocks noChangeArrowheads="1"/>
            </p:cNvPicPr>
            <p:nvPr/>
          </p:nvPicPr>
          <p:blipFill>
            <a:blip r:embed="rId5" cstate="print">
              <a:extLst>
                <a:ext uri="{28A0092B-C50C-407E-A947-70E740481C1C}">
                  <a14:useLocalDpi xmlns:a14="http://schemas.microsoft.com/office/drawing/2010/main" val="0"/>
                </a:ext>
              </a:extLst>
            </a:blip>
            <a:srcRect b="10001"/>
            <a:stretch>
              <a:fillRect/>
            </a:stretch>
          </p:blipFill>
          <p:spPr bwMode="auto">
            <a:xfrm>
              <a:off x="5055341" y="3417075"/>
              <a:ext cx="12731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5" name="Line 24"/>
            <p:cNvSpPr/>
            <p:nvPr/>
          </p:nvSpPr>
          <p:spPr>
            <a:xfrm>
              <a:off x="5719433" y="3171036"/>
              <a:ext cx="0" cy="432000"/>
            </a:xfrm>
            <a:prstGeom prst="line">
              <a:avLst/>
            </a:prstGeom>
            <a:ln w="38100" cap="flat" cmpd="sng">
              <a:solidFill>
                <a:schemeClr val="tx1"/>
              </a:solidFill>
              <a:prstDash val="solid"/>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sp>
          <p:nvSpPr>
            <p:cNvPr id="46" name="Rectangle 25"/>
            <p:cNvSpPr/>
            <p:nvPr/>
          </p:nvSpPr>
          <p:spPr>
            <a:xfrm>
              <a:off x="5183928" y="2805448"/>
              <a:ext cx="1016000" cy="334963"/>
            </a:xfrm>
            <a:prstGeom prst="rect">
              <a:avLst/>
            </a:prstGeom>
            <a:solidFill>
              <a:schemeClr val="tx2">
                <a:lumMod val="40000"/>
                <a:lumOff val="60000"/>
              </a:schemeClr>
            </a:solidFill>
            <a:ln w="12700" cap="flat" cmpd="sng">
              <a:solidFill>
                <a:schemeClr val="tx1"/>
              </a:solidFill>
              <a:prstDash val="solid"/>
              <a:miter/>
              <a:headEnd type="none" w="med" len="med"/>
              <a:tailEnd type="none" w="med" len="med"/>
            </a:ln>
          </p:spPr>
          <p:txBody>
            <a:bodyPr wrap="none" lIns="90488" tIns="44450" rIns="90488" bIns="444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600" b="1" dirty="0">
                  <a:latin typeface="+mn-ea"/>
                </a:rPr>
                <a:t>写字楼</a:t>
              </a:r>
            </a:p>
          </p:txBody>
        </p:sp>
        <p:sp>
          <p:nvSpPr>
            <p:cNvPr id="47" name="Rectangle 27"/>
            <p:cNvSpPr/>
            <p:nvPr/>
          </p:nvSpPr>
          <p:spPr>
            <a:xfrm>
              <a:off x="500791" y="2823266"/>
              <a:ext cx="490520" cy="588366"/>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lnSpc>
                  <a:spcPct val="90000"/>
                </a:lnSpc>
              </a:pPr>
              <a:r>
                <a:rPr lang="zh-TW" altLang="en-US" sz="1200" dirty="0" smtClean="0">
                  <a:latin typeface="+mn-ea"/>
                </a:rPr>
                <a:t>噪音</a:t>
              </a:r>
            </a:p>
            <a:p>
              <a:pPr lvl="0" defTabSz="762000" eaLnBrk="1" hangingPunct="1">
                <a:lnSpc>
                  <a:spcPct val="90000"/>
                </a:lnSpc>
              </a:pPr>
              <a:r>
                <a:rPr lang="zh-TW" altLang="en-US" sz="1200" dirty="0" smtClean="0">
                  <a:latin typeface="+mn-ea"/>
                </a:rPr>
                <a:t>烟尘</a:t>
              </a:r>
            </a:p>
            <a:p>
              <a:pPr lvl="0" defTabSz="762000" eaLnBrk="1" hangingPunct="1">
                <a:lnSpc>
                  <a:spcPct val="90000"/>
                </a:lnSpc>
              </a:pPr>
              <a:r>
                <a:rPr lang="zh-TW" altLang="en-US" sz="1200" dirty="0" smtClean="0">
                  <a:latin typeface="+mn-ea"/>
                </a:rPr>
                <a:t>尾气</a:t>
              </a:r>
              <a:endParaRPr lang="zh-TW" altLang="en-US" sz="1200" dirty="0">
                <a:latin typeface="+mn-ea"/>
              </a:endParaRPr>
            </a:p>
          </p:txBody>
        </p:sp>
        <p:sp>
          <p:nvSpPr>
            <p:cNvPr id="48" name="Rectangle 28"/>
            <p:cNvSpPr/>
            <p:nvPr/>
          </p:nvSpPr>
          <p:spPr>
            <a:xfrm>
              <a:off x="1394076" y="2823266"/>
              <a:ext cx="490520" cy="588366"/>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lnSpc>
                  <a:spcPct val="90000"/>
                </a:lnSpc>
              </a:pPr>
              <a:r>
                <a:rPr lang="zh-TW" altLang="en-US" sz="1200" dirty="0">
                  <a:latin typeface="+mn-ea"/>
                </a:rPr>
                <a:t>空污</a:t>
              </a:r>
            </a:p>
            <a:p>
              <a:pPr lvl="0" defTabSz="762000" eaLnBrk="1" hangingPunct="1">
                <a:lnSpc>
                  <a:spcPct val="90000"/>
                </a:lnSpc>
              </a:pPr>
              <a:r>
                <a:rPr lang="zh-TW" altLang="en-US" sz="1200" dirty="0">
                  <a:latin typeface="+mn-ea"/>
                </a:rPr>
                <a:t>噪音</a:t>
              </a:r>
            </a:p>
            <a:p>
              <a:pPr lvl="0" defTabSz="762000" eaLnBrk="1" hangingPunct="1">
                <a:lnSpc>
                  <a:spcPct val="90000"/>
                </a:lnSpc>
              </a:pPr>
              <a:r>
                <a:rPr lang="zh-TW" altLang="en-US" sz="1200" dirty="0">
                  <a:latin typeface="+mn-ea"/>
                </a:rPr>
                <a:t>能源</a:t>
              </a:r>
            </a:p>
          </p:txBody>
        </p:sp>
        <p:sp>
          <p:nvSpPr>
            <p:cNvPr id="49" name="Rectangle 29"/>
            <p:cNvSpPr/>
            <p:nvPr/>
          </p:nvSpPr>
          <p:spPr>
            <a:xfrm>
              <a:off x="2975466" y="2316378"/>
              <a:ext cx="490520" cy="459100"/>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r>
                <a:rPr lang="zh-TW" altLang="en-US" sz="1200" dirty="0">
                  <a:latin typeface="+mn-ea"/>
                </a:rPr>
                <a:t>废气</a:t>
              </a:r>
            </a:p>
            <a:p>
              <a:pPr lvl="0" defTabSz="762000" eaLnBrk="1" hangingPunct="1"/>
              <a:r>
                <a:rPr lang="zh-TW" altLang="en-US" sz="1200" dirty="0">
                  <a:latin typeface="+mn-ea"/>
                </a:rPr>
                <a:t>景观</a:t>
              </a:r>
            </a:p>
          </p:txBody>
        </p:sp>
        <p:sp>
          <p:nvSpPr>
            <p:cNvPr id="50" name="Rectangle 30"/>
            <p:cNvSpPr/>
            <p:nvPr/>
          </p:nvSpPr>
          <p:spPr>
            <a:xfrm>
              <a:off x="5334631" y="2156714"/>
              <a:ext cx="798296" cy="643766"/>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r>
                <a:rPr lang="zh-TW" altLang="en-US" sz="1200" dirty="0">
                  <a:latin typeface="+mn-ea"/>
                </a:rPr>
                <a:t>废弃物</a:t>
              </a:r>
            </a:p>
            <a:p>
              <a:pPr lvl="0" defTabSz="762000" eaLnBrk="1" hangingPunct="1"/>
              <a:r>
                <a:rPr lang="zh-TW" altLang="en-US" sz="1200" dirty="0">
                  <a:latin typeface="+mn-ea"/>
                </a:rPr>
                <a:t>生活污水</a:t>
              </a:r>
            </a:p>
            <a:p>
              <a:pPr lvl="0" defTabSz="762000" eaLnBrk="1" hangingPunct="1"/>
              <a:r>
                <a:rPr lang="zh-TW" altLang="en-US" sz="1200" dirty="0">
                  <a:latin typeface="+mn-ea"/>
                </a:rPr>
                <a:t>氟氯昂</a:t>
              </a:r>
            </a:p>
          </p:txBody>
        </p:sp>
        <p:sp>
          <p:nvSpPr>
            <p:cNvPr id="51" name="Rectangle 31"/>
            <p:cNvSpPr/>
            <p:nvPr/>
          </p:nvSpPr>
          <p:spPr>
            <a:xfrm>
              <a:off x="3961923" y="2952532"/>
              <a:ext cx="490520" cy="459100"/>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r>
                <a:rPr lang="zh-TW" altLang="en-US" sz="1200" dirty="0">
                  <a:latin typeface="+mn-ea"/>
                </a:rPr>
                <a:t>泄漏</a:t>
              </a:r>
            </a:p>
            <a:p>
              <a:pPr lvl="0" defTabSz="762000" eaLnBrk="1" hangingPunct="1"/>
              <a:r>
                <a:rPr lang="zh-TW" altLang="en-US" sz="1200" dirty="0">
                  <a:latin typeface="+mn-ea"/>
                </a:rPr>
                <a:t>爆炸</a:t>
              </a:r>
            </a:p>
          </p:txBody>
        </p:sp>
        <p:sp>
          <p:nvSpPr>
            <p:cNvPr id="52" name="Rectangle 32"/>
            <p:cNvSpPr/>
            <p:nvPr/>
          </p:nvSpPr>
          <p:spPr>
            <a:xfrm>
              <a:off x="2156995" y="2657066"/>
              <a:ext cx="644408" cy="754566"/>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lnSpc>
                  <a:spcPct val="90000"/>
                </a:lnSpc>
              </a:pPr>
              <a:r>
                <a:rPr lang="zh-TW" altLang="en-US" sz="1200" dirty="0">
                  <a:latin typeface="+mn-ea"/>
                </a:rPr>
                <a:t>空污</a:t>
              </a:r>
            </a:p>
            <a:p>
              <a:pPr lvl="0" defTabSz="762000" eaLnBrk="1" hangingPunct="1">
                <a:lnSpc>
                  <a:spcPct val="90000"/>
                </a:lnSpc>
              </a:pPr>
              <a:r>
                <a:rPr lang="zh-TW" altLang="en-US" sz="1200" dirty="0">
                  <a:latin typeface="+mn-ea"/>
                </a:rPr>
                <a:t>废水</a:t>
              </a:r>
            </a:p>
            <a:p>
              <a:pPr lvl="0" defTabSz="762000" eaLnBrk="1" hangingPunct="1">
                <a:lnSpc>
                  <a:spcPct val="90000"/>
                </a:lnSpc>
              </a:pPr>
              <a:r>
                <a:rPr lang="zh-TW" altLang="en-US" sz="1200" dirty="0">
                  <a:latin typeface="+mn-ea"/>
                </a:rPr>
                <a:t>废弃物</a:t>
              </a:r>
            </a:p>
            <a:p>
              <a:pPr lvl="0" defTabSz="762000" eaLnBrk="1" hangingPunct="1">
                <a:lnSpc>
                  <a:spcPct val="90000"/>
                </a:lnSpc>
              </a:pPr>
              <a:r>
                <a:rPr lang="zh-TW" altLang="en-US" sz="1200" dirty="0">
                  <a:latin typeface="+mn-ea"/>
                </a:rPr>
                <a:t>能资源</a:t>
              </a:r>
            </a:p>
          </p:txBody>
        </p:sp>
        <p:sp>
          <p:nvSpPr>
            <p:cNvPr id="53" name="Rectangle 33"/>
            <p:cNvSpPr/>
            <p:nvPr/>
          </p:nvSpPr>
          <p:spPr>
            <a:xfrm>
              <a:off x="7321380" y="3123648"/>
              <a:ext cx="798296" cy="274434"/>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r>
                <a:rPr lang="zh-TW" altLang="en-US" sz="1200" dirty="0">
                  <a:latin typeface="+mn-ea"/>
                </a:rPr>
                <a:t>土壤污染</a:t>
              </a:r>
            </a:p>
          </p:txBody>
        </p:sp>
        <p:sp>
          <p:nvSpPr>
            <p:cNvPr id="54" name="Rectangle 34"/>
            <p:cNvSpPr/>
            <p:nvPr/>
          </p:nvSpPr>
          <p:spPr>
            <a:xfrm>
              <a:off x="4938632" y="5724038"/>
              <a:ext cx="952185" cy="274434"/>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r>
                <a:rPr lang="zh-TW" altLang="en-US" sz="1200" dirty="0">
                  <a:latin typeface="+mn-ea"/>
                </a:rPr>
                <a:t>地下水污染</a:t>
              </a:r>
            </a:p>
          </p:txBody>
        </p:sp>
        <p:sp>
          <p:nvSpPr>
            <p:cNvPr id="55" name="Rectangle 35"/>
            <p:cNvSpPr/>
            <p:nvPr/>
          </p:nvSpPr>
          <p:spPr>
            <a:xfrm>
              <a:off x="2081114" y="5746224"/>
              <a:ext cx="1032639" cy="274434"/>
            </a:xfrm>
            <a:prstGeom prst="rect">
              <a:avLst/>
            </a:prstGeom>
            <a:noFill/>
            <a:ln w="12700">
              <a:noFill/>
              <a:miter/>
            </a:ln>
          </p:spPr>
          <p:txBody>
            <a:bodyPr wrap="squar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762000" eaLnBrk="1" hangingPunct="1"/>
              <a:r>
                <a:rPr lang="zh-TW" altLang="en-US" sz="1200" dirty="0">
                  <a:latin typeface="+mn-ea"/>
                </a:rPr>
                <a:t>污泥、废水</a:t>
              </a:r>
            </a:p>
          </p:txBody>
        </p:sp>
        <p:sp>
          <p:nvSpPr>
            <p:cNvPr id="56" name="Rectangle 36"/>
            <p:cNvSpPr/>
            <p:nvPr/>
          </p:nvSpPr>
          <p:spPr>
            <a:xfrm>
              <a:off x="6375011" y="5757730"/>
              <a:ext cx="798296" cy="274434"/>
            </a:xfrm>
            <a:prstGeom prst="rect">
              <a:avLst/>
            </a:prstGeom>
            <a:noFill/>
            <a:ln w="12700">
              <a:noFill/>
              <a:miter/>
            </a:ln>
          </p:spPr>
          <p:txBody>
            <a:bodyPr wrap="none" lIns="90488" tIns="44450" rIns="90488" bIns="4445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762000" eaLnBrk="1" hangingPunct="1"/>
              <a:r>
                <a:rPr lang="zh-TW" altLang="en-US" sz="1200" dirty="0">
                  <a:latin typeface="+mn-ea"/>
                </a:rPr>
                <a:t>土壤污染</a:t>
              </a:r>
            </a:p>
          </p:txBody>
        </p:sp>
        <p:sp>
          <p:nvSpPr>
            <p:cNvPr id="57" name="Rectangle 37"/>
            <p:cNvSpPr/>
            <p:nvPr/>
          </p:nvSpPr>
          <p:spPr>
            <a:xfrm>
              <a:off x="4135438" y="4788675"/>
              <a:ext cx="228600" cy="1524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1" hangingPunct="1"/>
              <a:endParaRPr lang="zh-CN" altLang="en-US" sz="1600" dirty="0">
                <a:latin typeface="+mn-ea"/>
              </a:endParaRPr>
            </a:p>
          </p:txBody>
        </p:sp>
        <p:sp>
          <p:nvSpPr>
            <p:cNvPr id="58" name="Line 38"/>
            <p:cNvSpPr/>
            <p:nvPr/>
          </p:nvSpPr>
          <p:spPr>
            <a:xfrm>
              <a:off x="2611438" y="5017275"/>
              <a:ext cx="0" cy="360000"/>
            </a:xfrm>
            <a:prstGeom prst="line">
              <a:avLst/>
            </a:prstGeom>
            <a:ln w="38100" cap="flat" cmpd="sng">
              <a:solidFill>
                <a:schemeClr val="tx1"/>
              </a:solidFill>
              <a:prstDash val="solid"/>
              <a:miter/>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sp>
          <p:nvSpPr>
            <p:cNvPr id="59" name="Line 39"/>
            <p:cNvSpPr/>
            <p:nvPr/>
          </p:nvSpPr>
          <p:spPr>
            <a:xfrm>
              <a:off x="5360140" y="5017274"/>
              <a:ext cx="0" cy="360000"/>
            </a:xfrm>
            <a:prstGeom prst="line">
              <a:avLst/>
            </a:prstGeom>
            <a:ln w="38100" cap="flat" cmpd="sng">
              <a:solidFill>
                <a:schemeClr val="tx1"/>
              </a:solidFill>
              <a:prstDash val="solid"/>
              <a:miter/>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grpSp>
          <p:nvGrpSpPr>
            <p:cNvPr id="9" name="Group 7"/>
            <p:cNvGrpSpPr/>
            <p:nvPr/>
          </p:nvGrpSpPr>
          <p:grpSpPr bwMode="auto">
            <a:xfrm>
              <a:off x="3117848" y="3349625"/>
              <a:ext cx="204787" cy="1274763"/>
              <a:chOff x="1964" y="2110"/>
              <a:chExt cx="129" cy="803"/>
            </a:xfrm>
          </p:grpSpPr>
          <p:sp>
            <p:nvSpPr>
              <p:cNvPr id="154" name="Freeform 5"/>
              <p:cNvSpPr/>
              <p:nvPr/>
            </p:nvSpPr>
            <p:spPr bwMode="auto">
              <a:xfrm>
                <a:off x="1964" y="2110"/>
                <a:ext cx="45" cy="803"/>
              </a:xfrm>
              <a:custGeom>
                <a:avLst/>
                <a:gdLst>
                  <a:gd name="T0" fmla="*/ 48 w 183"/>
                  <a:gd name="T1" fmla="*/ 0 h 1605"/>
                  <a:gd name="T2" fmla="*/ 48 w 183"/>
                  <a:gd name="T3" fmla="*/ 254 h 1605"/>
                  <a:gd name="T4" fmla="*/ 33 w 183"/>
                  <a:gd name="T5" fmla="*/ 254 h 1605"/>
                  <a:gd name="T6" fmla="*/ 33 w 183"/>
                  <a:gd name="T7" fmla="*/ 510 h 1605"/>
                  <a:gd name="T8" fmla="*/ 19 w 183"/>
                  <a:gd name="T9" fmla="*/ 510 h 1605"/>
                  <a:gd name="T10" fmla="*/ 19 w 183"/>
                  <a:gd name="T11" fmla="*/ 749 h 1605"/>
                  <a:gd name="T12" fmla="*/ 10 w 183"/>
                  <a:gd name="T13" fmla="*/ 749 h 1605"/>
                  <a:gd name="T14" fmla="*/ 10 w 183"/>
                  <a:gd name="T15" fmla="*/ 1070 h 1605"/>
                  <a:gd name="T16" fmla="*/ 0 w 183"/>
                  <a:gd name="T17" fmla="*/ 1070 h 1605"/>
                  <a:gd name="T18" fmla="*/ 0 w 183"/>
                  <a:gd name="T19" fmla="*/ 1605 h 1605"/>
                  <a:gd name="T20" fmla="*/ 99 w 183"/>
                  <a:gd name="T21" fmla="*/ 1605 h 1605"/>
                  <a:gd name="T22" fmla="*/ 183 w 183"/>
                  <a:gd name="T23" fmla="*/ 1066 h 1605"/>
                  <a:gd name="T24" fmla="*/ 183 w 183"/>
                  <a:gd name="T25" fmla="*/ 748 h 1605"/>
                  <a:gd name="T26" fmla="*/ 173 w 183"/>
                  <a:gd name="T27" fmla="*/ 748 h 1605"/>
                  <a:gd name="T28" fmla="*/ 173 w 183"/>
                  <a:gd name="T29" fmla="*/ 510 h 1605"/>
                  <a:gd name="T30" fmla="*/ 162 w 183"/>
                  <a:gd name="T31" fmla="*/ 510 h 1605"/>
                  <a:gd name="T32" fmla="*/ 162 w 183"/>
                  <a:gd name="T33" fmla="*/ 254 h 1605"/>
                  <a:gd name="T34" fmla="*/ 147 w 183"/>
                  <a:gd name="T35" fmla="*/ 254 h 1605"/>
                  <a:gd name="T36" fmla="*/ 147 w 183"/>
                  <a:gd name="T37" fmla="*/ 0 h 1605"/>
                  <a:gd name="T38" fmla="*/ 48 w 183"/>
                  <a:gd name="T39" fmla="*/ 0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1605">
                    <a:moveTo>
                      <a:pt x="48" y="0"/>
                    </a:moveTo>
                    <a:lnTo>
                      <a:pt x="48" y="254"/>
                    </a:lnTo>
                    <a:lnTo>
                      <a:pt x="33" y="254"/>
                    </a:lnTo>
                    <a:lnTo>
                      <a:pt x="33" y="510"/>
                    </a:lnTo>
                    <a:lnTo>
                      <a:pt x="19" y="510"/>
                    </a:lnTo>
                    <a:lnTo>
                      <a:pt x="19" y="749"/>
                    </a:lnTo>
                    <a:lnTo>
                      <a:pt x="10" y="749"/>
                    </a:lnTo>
                    <a:lnTo>
                      <a:pt x="10" y="1070"/>
                    </a:lnTo>
                    <a:lnTo>
                      <a:pt x="0" y="1070"/>
                    </a:lnTo>
                    <a:lnTo>
                      <a:pt x="0" y="1605"/>
                    </a:lnTo>
                    <a:lnTo>
                      <a:pt x="99" y="1605"/>
                    </a:lnTo>
                    <a:lnTo>
                      <a:pt x="183" y="1066"/>
                    </a:lnTo>
                    <a:lnTo>
                      <a:pt x="183" y="748"/>
                    </a:lnTo>
                    <a:lnTo>
                      <a:pt x="173" y="748"/>
                    </a:lnTo>
                    <a:lnTo>
                      <a:pt x="173" y="510"/>
                    </a:lnTo>
                    <a:lnTo>
                      <a:pt x="162" y="510"/>
                    </a:lnTo>
                    <a:lnTo>
                      <a:pt x="162" y="254"/>
                    </a:lnTo>
                    <a:lnTo>
                      <a:pt x="147" y="254"/>
                    </a:lnTo>
                    <a:lnTo>
                      <a:pt x="147" y="0"/>
                    </a:lnTo>
                    <a:lnTo>
                      <a:pt x="48" y="0"/>
                    </a:lnTo>
                    <a:close/>
                  </a:path>
                </a:pathLst>
              </a:custGeom>
              <a:solidFill>
                <a:srgbClr val="808080"/>
              </a:solidFill>
              <a:ln w="4763">
                <a:solidFill>
                  <a:srgbClr val="000000"/>
                </a:solidFill>
                <a:prstDash val="solid"/>
                <a:round/>
              </a:ln>
            </p:spPr>
            <p:txBody>
              <a:bodyPr vert="horz" wrap="square" lIns="91440" tIns="45720" rIns="91440" bIns="45720" numCol="1" anchor="t" anchorCtr="0" compatLnSpc="1"/>
              <a:lstStyle/>
              <a:p>
                <a:endParaRPr lang="zh-CN" altLang="en-US"/>
              </a:p>
            </p:txBody>
          </p:sp>
          <p:sp>
            <p:nvSpPr>
              <p:cNvPr id="155" name="Freeform 6"/>
              <p:cNvSpPr/>
              <p:nvPr/>
            </p:nvSpPr>
            <p:spPr bwMode="auto">
              <a:xfrm>
                <a:off x="2045" y="2110"/>
                <a:ext cx="48" cy="803"/>
              </a:xfrm>
              <a:custGeom>
                <a:avLst/>
                <a:gdLst>
                  <a:gd name="T0" fmla="*/ 46 w 191"/>
                  <a:gd name="T1" fmla="*/ 0 h 1605"/>
                  <a:gd name="T2" fmla="*/ 46 w 191"/>
                  <a:gd name="T3" fmla="*/ 254 h 1605"/>
                  <a:gd name="T4" fmla="*/ 31 w 191"/>
                  <a:gd name="T5" fmla="*/ 254 h 1605"/>
                  <a:gd name="T6" fmla="*/ 31 w 191"/>
                  <a:gd name="T7" fmla="*/ 510 h 1605"/>
                  <a:gd name="T8" fmla="*/ 18 w 191"/>
                  <a:gd name="T9" fmla="*/ 510 h 1605"/>
                  <a:gd name="T10" fmla="*/ 18 w 191"/>
                  <a:gd name="T11" fmla="*/ 749 h 1605"/>
                  <a:gd name="T12" fmla="*/ 9 w 191"/>
                  <a:gd name="T13" fmla="*/ 749 h 1605"/>
                  <a:gd name="T14" fmla="*/ 9 w 191"/>
                  <a:gd name="T15" fmla="*/ 1070 h 1605"/>
                  <a:gd name="T16" fmla="*/ 0 w 191"/>
                  <a:gd name="T17" fmla="*/ 1070 h 1605"/>
                  <a:gd name="T18" fmla="*/ 0 w 191"/>
                  <a:gd name="T19" fmla="*/ 1605 h 1605"/>
                  <a:gd name="T20" fmla="*/ 191 w 191"/>
                  <a:gd name="T21" fmla="*/ 1605 h 1605"/>
                  <a:gd name="T22" fmla="*/ 191 w 191"/>
                  <a:gd name="T23" fmla="*/ 1069 h 1605"/>
                  <a:gd name="T24" fmla="*/ 182 w 191"/>
                  <a:gd name="T25" fmla="*/ 1069 h 1605"/>
                  <a:gd name="T26" fmla="*/ 181 w 191"/>
                  <a:gd name="T27" fmla="*/ 748 h 1605"/>
                  <a:gd name="T28" fmla="*/ 171 w 191"/>
                  <a:gd name="T29" fmla="*/ 748 h 1605"/>
                  <a:gd name="T30" fmla="*/ 171 w 191"/>
                  <a:gd name="T31" fmla="*/ 510 h 1605"/>
                  <a:gd name="T32" fmla="*/ 158 w 191"/>
                  <a:gd name="T33" fmla="*/ 510 h 1605"/>
                  <a:gd name="T34" fmla="*/ 158 w 191"/>
                  <a:gd name="T35" fmla="*/ 254 h 1605"/>
                  <a:gd name="T36" fmla="*/ 145 w 191"/>
                  <a:gd name="T37" fmla="*/ 254 h 1605"/>
                  <a:gd name="T38" fmla="*/ 145 w 191"/>
                  <a:gd name="T39" fmla="*/ 0 h 1605"/>
                  <a:gd name="T40" fmla="*/ 46 w 191"/>
                  <a:gd name="T41" fmla="*/ 0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1" h="1605">
                    <a:moveTo>
                      <a:pt x="46" y="0"/>
                    </a:moveTo>
                    <a:lnTo>
                      <a:pt x="46" y="254"/>
                    </a:lnTo>
                    <a:lnTo>
                      <a:pt x="31" y="254"/>
                    </a:lnTo>
                    <a:lnTo>
                      <a:pt x="31" y="510"/>
                    </a:lnTo>
                    <a:lnTo>
                      <a:pt x="18" y="510"/>
                    </a:lnTo>
                    <a:lnTo>
                      <a:pt x="18" y="749"/>
                    </a:lnTo>
                    <a:lnTo>
                      <a:pt x="9" y="749"/>
                    </a:lnTo>
                    <a:lnTo>
                      <a:pt x="9" y="1070"/>
                    </a:lnTo>
                    <a:lnTo>
                      <a:pt x="0" y="1070"/>
                    </a:lnTo>
                    <a:lnTo>
                      <a:pt x="0" y="1605"/>
                    </a:lnTo>
                    <a:lnTo>
                      <a:pt x="191" y="1605"/>
                    </a:lnTo>
                    <a:lnTo>
                      <a:pt x="191" y="1069"/>
                    </a:lnTo>
                    <a:lnTo>
                      <a:pt x="182" y="1069"/>
                    </a:lnTo>
                    <a:lnTo>
                      <a:pt x="181" y="748"/>
                    </a:lnTo>
                    <a:lnTo>
                      <a:pt x="171" y="748"/>
                    </a:lnTo>
                    <a:lnTo>
                      <a:pt x="171" y="510"/>
                    </a:lnTo>
                    <a:lnTo>
                      <a:pt x="158" y="510"/>
                    </a:lnTo>
                    <a:lnTo>
                      <a:pt x="158" y="254"/>
                    </a:lnTo>
                    <a:lnTo>
                      <a:pt x="145" y="254"/>
                    </a:lnTo>
                    <a:lnTo>
                      <a:pt x="145" y="0"/>
                    </a:lnTo>
                    <a:lnTo>
                      <a:pt x="46" y="0"/>
                    </a:lnTo>
                    <a:close/>
                  </a:path>
                </a:pathLst>
              </a:custGeom>
              <a:solidFill>
                <a:srgbClr val="808080"/>
              </a:solidFill>
              <a:ln w="4763">
                <a:solidFill>
                  <a:srgbClr val="000000"/>
                </a:solidFill>
                <a:prstDash val="solid"/>
                <a:round/>
              </a:ln>
            </p:spPr>
            <p:txBody>
              <a:bodyPr vert="horz" wrap="square" lIns="91440" tIns="45720" rIns="91440" bIns="45720" numCol="1" anchor="t" anchorCtr="0" compatLnSpc="1"/>
              <a:lstStyle/>
              <a:p>
                <a:endParaRPr lang="zh-CN" altLang="en-US"/>
              </a:p>
            </p:txBody>
          </p:sp>
        </p:grpSp>
        <p:grpSp>
          <p:nvGrpSpPr>
            <p:cNvPr id="10" name="Group 19"/>
            <p:cNvGrpSpPr/>
            <p:nvPr/>
          </p:nvGrpSpPr>
          <p:grpSpPr bwMode="auto">
            <a:xfrm>
              <a:off x="3273423" y="4364038"/>
              <a:ext cx="336550" cy="547688"/>
              <a:chOff x="2062" y="2749"/>
              <a:chExt cx="212" cy="345"/>
            </a:xfrm>
          </p:grpSpPr>
          <p:grpSp>
            <p:nvGrpSpPr>
              <p:cNvPr id="143" name="Group 14"/>
              <p:cNvGrpSpPr/>
              <p:nvPr/>
            </p:nvGrpSpPr>
            <p:grpSpPr bwMode="auto">
              <a:xfrm>
                <a:off x="2062" y="2749"/>
                <a:ext cx="212" cy="345"/>
                <a:chOff x="2062" y="2749"/>
                <a:chExt cx="212" cy="345"/>
              </a:xfrm>
            </p:grpSpPr>
            <p:grpSp>
              <p:nvGrpSpPr>
                <p:cNvPr id="148" name="Group 10"/>
                <p:cNvGrpSpPr/>
                <p:nvPr/>
              </p:nvGrpSpPr>
              <p:grpSpPr bwMode="auto">
                <a:xfrm>
                  <a:off x="2115" y="2749"/>
                  <a:ext cx="62" cy="167"/>
                  <a:chOff x="2115" y="2749"/>
                  <a:chExt cx="62" cy="167"/>
                </a:xfrm>
              </p:grpSpPr>
              <p:sp>
                <p:nvSpPr>
                  <p:cNvPr id="152" name="Rectangle 8"/>
                  <p:cNvSpPr>
                    <a:spLocks noChangeArrowheads="1"/>
                  </p:cNvSpPr>
                  <p:nvPr/>
                </p:nvSpPr>
                <p:spPr bwMode="auto">
                  <a:xfrm>
                    <a:off x="2127" y="2749"/>
                    <a:ext cx="38" cy="3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53" name="Rectangle 9"/>
                  <p:cNvSpPr>
                    <a:spLocks noChangeArrowheads="1"/>
                  </p:cNvSpPr>
                  <p:nvPr/>
                </p:nvSpPr>
                <p:spPr bwMode="auto">
                  <a:xfrm>
                    <a:off x="2115" y="2775"/>
                    <a:ext cx="62" cy="141"/>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grpSp>
            <p:grpSp>
              <p:nvGrpSpPr>
                <p:cNvPr id="149" name="Group 13"/>
                <p:cNvGrpSpPr/>
                <p:nvPr/>
              </p:nvGrpSpPr>
              <p:grpSpPr bwMode="auto">
                <a:xfrm>
                  <a:off x="2062" y="2905"/>
                  <a:ext cx="212" cy="189"/>
                  <a:chOff x="2062" y="2905"/>
                  <a:chExt cx="212" cy="189"/>
                </a:xfrm>
              </p:grpSpPr>
              <p:sp>
                <p:nvSpPr>
                  <p:cNvPr id="150" name="Rectangle 11"/>
                  <p:cNvSpPr>
                    <a:spLocks noChangeArrowheads="1"/>
                  </p:cNvSpPr>
                  <p:nvPr/>
                </p:nvSpPr>
                <p:spPr bwMode="auto">
                  <a:xfrm>
                    <a:off x="2069" y="2924"/>
                    <a:ext cx="198" cy="170"/>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51" name="Rectangle 12"/>
                  <p:cNvSpPr>
                    <a:spLocks noChangeArrowheads="1"/>
                  </p:cNvSpPr>
                  <p:nvPr/>
                </p:nvSpPr>
                <p:spPr bwMode="auto">
                  <a:xfrm>
                    <a:off x="2062" y="2905"/>
                    <a:ext cx="212" cy="30"/>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grpSp>
          </p:grpSp>
          <p:grpSp>
            <p:nvGrpSpPr>
              <p:cNvPr id="144" name="Group 18"/>
              <p:cNvGrpSpPr/>
              <p:nvPr/>
            </p:nvGrpSpPr>
            <p:grpSpPr bwMode="auto">
              <a:xfrm>
                <a:off x="2085" y="2951"/>
                <a:ext cx="162" cy="113"/>
                <a:chOff x="2085" y="2951"/>
                <a:chExt cx="162" cy="113"/>
              </a:xfrm>
            </p:grpSpPr>
            <p:sp>
              <p:nvSpPr>
                <p:cNvPr id="145" name="Rectangle 15"/>
                <p:cNvSpPr>
                  <a:spLocks noChangeArrowheads="1"/>
                </p:cNvSpPr>
                <p:nvPr/>
              </p:nvSpPr>
              <p:spPr bwMode="auto">
                <a:xfrm>
                  <a:off x="2085" y="2951"/>
                  <a:ext cx="41" cy="113"/>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46" name="Rectangle 16"/>
                <p:cNvSpPr>
                  <a:spLocks noChangeArrowheads="1"/>
                </p:cNvSpPr>
                <p:nvPr/>
              </p:nvSpPr>
              <p:spPr bwMode="auto">
                <a:xfrm>
                  <a:off x="2206" y="2951"/>
                  <a:ext cx="41" cy="113"/>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47" name="Rectangle 17"/>
                <p:cNvSpPr>
                  <a:spLocks noChangeArrowheads="1"/>
                </p:cNvSpPr>
                <p:nvPr/>
              </p:nvSpPr>
              <p:spPr bwMode="auto">
                <a:xfrm>
                  <a:off x="2146" y="2951"/>
                  <a:ext cx="40" cy="113"/>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grpSp>
        </p:grpSp>
        <p:grpSp>
          <p:nvGrpSpPr>
            <p:cNvPr id="11" name="Group 29"/>
            <p:cNvGrpSpPr/>
            <p:nvPr/>
          </p:nvGrpSpPr>
          <p:grpSpPr bwMode="auto">
            <a:xfrm>
              <a:off x="1701799" y="4519613"/>
              <a:ext cx="336550" cy="392113"/>
              <a:chOff x="1072" y="2847"/>
              <a:chExt cx="212" cy="247"/>
            </a:xfrm>
          </p:grpSpPr>
          <p:grpSp>
            <p:nvGrpSpPr>
              <p:cNvPr id="134" name="Group 24"/>
              <p:cNvGrpSpPr/>
              <p:nvPr/>
            </p:nvGrpSpPr>
            <p:grpSpPr bwMode="auto">
              <a:xfrm>
                <a:off x="1072" y="2847"/>
                <a:ext cx="212" cy="247"/>
                <a:chOff x="1072" y="2847"/>
                <a:chExt cx="212" cy="247"/>
              </a:xfrm>
            </p:grpSpPr>
            <p:sp>
              <p:nvSpPr>
                <p:cNvPr id="139" name="Rectangle 20"/>
                <p:cNvSpPr>
                  <a:spLocks noChangeArrowheads="1"/>
                </p:cNvSpPr>
                <p:nvPr/>
              </p:nvSpPr>
              <p:spPr bwMode="auto">
                <a:xfrm>
                  <a:off x="1195" y="2847"/>
                  <a:ext cx="66" cy="69"/>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grpSp>
              <p:nvGrpSpPr>
                <p:cNvPr id="140" name="Group 23"/>
                <p:cNvGrpSpPr/>
                <p:nvPr/>
              </p:nvGrpSpPr>
              <p:grpSpPr bwMode="auto">
                <a:xfrm>
                  <a:off x="1072" y="2905"/>
                  <a:ext cx="212" cy="189"/>
                  <a:chOff x="1072" y="2905"/>
                  <a:chExt cx="212" cy="189"/>
                </a:xfrm>
              </p:grpSpPr>
              <p:sp>
                <p:nvSpPr>
                  <p:cNvPr id="141" name="Rectangle 21"/>
                  <p:cNvSpPr>
                    <a:spLocks noChangeArrowheads="1"/>
                  </p:cNvSpPr>
                  <p:nvPr/>
                </p:nvSpPr>
                <p:spPr bwMode="auto">
                  <a:xfrm>
                    <a:off x="1079" y="2924"/>
                    <a:ext cx="198" cy="170"/>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42" name="Rectangle 22"/>
                  <p:cNvSpPr>
                    <a:spLocks noChangeArrowheads="1"/>
                  </p:cNvSpPr>
                  <p:nvPr/>
                </p:nvSpPr>
                <p:spPr bwMode="auto">
                  <a:xfrm>
                    <a:off x="1072" y="2905"/>
                    <a:ext cx="212" cy="30"/>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grpSp>
          </p:grpSp>
          <p:grpSp>
            <p:nvGrpSpPr>
              <p:cNvPr id="135" name="Group 28"/>
              <p:cNvGrpSpPr/>
              <p:nvPr/>
            </p:nvGrpSpPr>
            <p:grpSpPr bwMode="auto">
              <a:xfrm>
                <a:off x="1093" y="2951"/>
                <a:ext cx="168" cy="113"/>
                <a:chOff x="1093" y="2951"/>
                <a:chExt cx="168" cy="113"/>
              </a:xfrm>
            </p:grpSpPr>
            <p:sp>
              <p:nvSpPr>
                <p:cNvPr id="136" name="Rectangle 25"/>
                <p:cNvSpPr>
                  <a:spLocks noChangeArrowheads="1"/>
                </p:cNvSpPr>
                <p:nvPr/>
              </p:nvSpPr>
              <p:spPr bwMode="auto">
                <a:xfrm>
                  <a:off x="1213" y="2951"/>
                  <a:ext cx="48" cy="113"/>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37" name="Rectangle 26"/>
                <p:cNvSpPr>
                  <a:spLocks noChangeArrowheads="1"/>
                </p:cNvSpPr>
                <p:nvPr/>
              </p:nvSpPr>
              <p:spPr bwMode="auto">
                <a:xfrm>
                  <a:off x="1093" y="2951"/>
                  <a:ext cx="47" cy="113"/>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38" name="Rectangle 27"/>
                <p:cNvSpPr>
                  <a:spLocks noChangeArrowheads="1"/>
                </p:cNvSpPr>
                <p:nvPr/>
              </p:nvSpPr>
              <p:spPr bwMode="auto">
                <a:xfrm>
                  <a:off x="1153" y="2951"/>
                  <a:ext cx="48" cy="113"/>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grpSp>
        </p:grpSp>
        <p:grpSp>
          <p:nvGrpSpPr>
            <p:cNvPr id="12" name="Group 106"/>
            <p:cNvGrpSpPr/>
            <p:nvPr/>
          </p:nvGrpSpPr>
          <p:grpSpPr bwMode="auto">
            <a:xfrm>
              <a:off x="1992312" y="4025900"/>
              <a:ext cx="1316036" cy="935038"/>
              <a:chOff x="1255" y="2536"/>
              <a:chExt cx="829" cy="589"/>
            </a:xfrm>
          </p:grpSpPr>
          <p:grpSp>
            <p:nvGrpSpPr>
              <p:cNvPr id="13" name="Group 35"/>
              <p:cNvGrpSpPr/>
              <p:nvPr/>
            </p:nvGrpSpPr>
            <p:grpSpPr bwMode="auto">
              <a:xfrm>
                <a:off x="1255" y="2536"/>
                <a:ext cx="829" cy="589"/>
                <a:chOff x="1255" y="2536"/>
                <a:chExt cx="829" cy="589"/>
              </a:xfrm>
            </p:grpSpPr>
            <p:sp>
              <p:nvSpPr>
                <p:cNvPr id="129" name="Rectangle 30"/>
                <p:cNvSpPr>
                  <a:spLocks noChangeArrowheads="1"/>
                </p:cNvSpPr>
                <p:nvPr/>
              </p:nvSpPr>
              <p:spPr bwMode="auto">
                <a:xfrm>
                  <a:off x="1269" y="2632"/>
                  <a:ext cx="801" cy="493"/>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30" name="Rectangle 31"/>
                <p:cNvSpPr>
                  <a:spLocks noChangeArrowheads="1"/>
                </p:cNvSpPr>
                <p:nvPr/>
              </p:nvSpPr>
              <p:spPr bwMode="auto">
                <a:xfrm>
                  <a:off x="1469" y="2551"/>
                  <a:ext cx="59" cy="61"/>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31" name="Rectangle 32"/>
                <p:cNvSpPr>
                  <a:spLocks noChangeArrowheads="1"/>
                </p:cNvSpPr>
                <p:nvPr/>
              </p:nvSpPr>
              <p:spPr bwMode="auto">
                <a:xfrm>
                  <a:off x="1615" y="2536"/>
                  <a:ext cx="79" cy="8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32" name="Rectangle 33"/>
                <p:cNvSpPr>
                  <a:spLocks noChangeArrowheads="1"/>
                </p:cNvSpPr>
                <p:nvPr/>
              </p:nvSpPr>
              <p:spPr bwMode="auto">
                <a:xfrm>
                  <a:off x="1255" y="2605"/>
                  <a:ext cx="829" cy="41"/>
                </a:xfrm>
                <a:prstGeom prst="rect">
                  <a:avLst/>
                </a:prstGeom>
                <a:solidFill>
                  <a:srgbClr val="C0C0C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33" name="Rectangle 34"/>
                <p:cNvSpPr>
                  <a:spLocks noChangeArrowheads="1"/>
                </p:cNvSpPr>
                <p:nvPr/>
              </p:nvSpPr>
              <p:spPr bwMode="auto">
                <a:xfrm>
                  <a:off x="1269" y="2871"/>
                  <a:ext cx="801" cy="20"/>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grpSp>
          <p:grpSp>
            <p:nvGrpSpPr>
              <p:cNvPr id="14" name="Group 101"/>
              <p:cNvGrpSpPr/>
              <p:nvPr/>
            </p:nvGrpSpPr>
            <p:grpSpPr bwMode="auto">
              <a:xfrm>
                <a:off x="1283" y="2677"/>
                <a:ext cx="762" cy="400"/>
                <a:chOff x="1283" y="2677"/>
                <a:chExt cx="762" cy="400"/>
              </a:xfrm>
            </p:grpSpPr>
            <p:grpSp>
              <p:nvGrpSpPr>
                <p:cNvPr id="64" name="Group 40"/>
                <p:cNvGrpSpPr/>
                <p:nvPr/>
              </p:nvGrpSpPr>
              <p:grpSpPr bwMode="auto">
                <a:xfrm>
                  <a:off x="1394" y="2917"/>
                  <a:ext cx="99" cy="160"/>
                  <a:chOff x="1394" y="2917"/>
                  <a:chExt cx="99" cy="160"/>
                </a:xfrm>
              </p:grpSpPr>
              <p:sp>
                <p:nvSpPr>
                  <p:cNvPr id="125" name="Rectangle 36"/>
                  <p:cNvSpPr>
                    <a:spLocks noChangeArrowheads="1"/>
                  </p:cNvSpPr>
                  <p:nvPr/>
                </p:nvSpPr>
                <p:spPr bwMode="auto">
                  <a:xfrm>
                    <a:off x="1399" y="291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26" name="Rectangle 37"/>
                  <p:cNvSpPr>
                    <a:spLocks noChangeArrowheads="1"/>
                  </p:cNvSpPr>
                  <p:nvPr/>
                </p:nvSpPr>
                <p:spPr bwMode="auto">
                  <a:xfrm>
                    <a:off x="1394" y="306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27" name="Line 38"/>
                  <p:cNvSpPr>
                    <a:spLocks noChangeShapeType="1"/>
                  </p:cNvSpPr>
                  <p:nvPr/>
                </p:nvSpPr>
                <p:spPr bwMode="auto">
                  <a:xfrm>
                    <a:off x="1443" y="2917"/>
                    <a:ext cx="0" cy="142"/>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8" name="Line 39"/>
                  <p:cNvSpPr>
                    <a:spLocks noChangeShapeType="1"/>
                  </p:cNvSpPr>
                  <p:nvPr/>
                </p:nvSpPr>
                <p:spPr bwMode="auto">
                  <a:xfrm>
                    <a:off x="1399" y="2990"/>
                    <a:ext cx="88" cy="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65" name="Group 45"/>
                <p:cNvGrpSpPr/>
                <p:nvPr/>
              </p:nvGrpSpPr>
              <p:grpSpPr bwMode="auto">
                <a:xfrm>
                  <a:off x="1505" y="2917"/>
                  <a:ext cx="99" cy="160"/>
                  <a:chOff x="1505" y="2917"/>
                  <a:chExt cx="99" cy="160"/>
                </a:xfrm>
              </p:grpSpPr>
              <p:sp>
                <p:nvSpPr>
                  <p:cNvPr id="121" name="Rectangle 41"/>
                  <p:cNvSpPr>
                    <a:spLocks noChangeArrowheads="1"/>
                  </p:cNvSpPr>
                  <p:nvPr/>
                </p:nvSpPr>
                <p:spPr bwMode="auto">
                  <a:xfrm>
                    <a:off x="1510" y="291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22" name="Rectangle 42"/>
                  <p:cNvSpPr>
                    <a:spLocks noChangeArrowheads="1"/>
                  </p:cNvSpPr>
                  <p:nvPr/>
                </p:nvSpPr>
                <p:spPr bwMode="auto">
                  <a:xfrm>
                    <a:off x="1505" y="306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23" name="Line 43"/>
                  <p:cNvSpPr>
                    <a:spLocks noChangeShapeType="1"/>
                  </p:cNvSpPr>
                  <p:nvPr/>
                </p:nvSpPr>
                <p:spPr bwMode="auto">
                  <a:xfrm>
                    <a:off x="1554" y="2917"/>
                    <a:ext cx="0" cy="142"/>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4" name="Line 44"/>
                  <p:cNvSpPr>
                    <a:spLocks noChangeShapeType="1"/>
                  </p:cNvSpPr>
                  <p:nvPr/>
                </p:nvSpPr>
                <p:spPr bwMode="auto">
                  <a:xfrm>
                    <a:off x="1510" y="2990"/>
                    <a:ext cx="88"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66" name="Group 50"/>
                <p:cNvGrpSpPr/>
                <p:nvPr/>
              </p:nvGrpSpPr>
              <p:grpSpPr bwMode="auto">
                <a:xfrm>
                  <a:off x="1945" y="2917"/>
                  <a:ext cx="99" cy="160"/>
                  <a:chOff x="1945" y="2917"/>
                  <a:chExt cx="99" cy="160"/>
                </a:xfrm>
              </p:grpSpPr>
              <p:sp>
                <p:nvSpPr>
                  <p:cNvPr id="117" name="Rectangle 46"/>
                  <p:cNvSpPr>
                    <a:spLocks noChangeArrowheads="1"/>
                  </p:cNvSpPr>
                  <p:nvPr/>
                </p:nvSpPr>
                <p:spPr bwMode="auto">
                  <a:xfrm>
                    <a:off x="1950" y="2917"/>
                    <a:ext cx="90"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18" name="Rectangle 47"/>
                  <p:cNvSpPr>
                    <a:spLocks noChangeArrowheads="1"/>
                  </p:cNvSpPr>
                  <p:nvPr/>
                </p:nvSpPr>
                <p:spPr bwMode="auto">
                  <a:xfrm>
                    <a:off x="1945" y="306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19" name="Line 48"/>
                  <p:cNvSpPr>
                    <a:spLocks noChangeShapeType="1"/>
                  </p:cNvSpPr>
                  <p:nvPr/>
                </p:nvSpPr>
                <p:spPr bwMode="auto">
                  <a:xfrm>
                    <a:off x="1994" y="2917"/>
                    <a:ext cx="0" cy="142"/>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0" name="Line 49"/>
                  <p:cNvSpPr>
                    <a:spLocks noChangeShapeType="1"/>
                  </p:cNvSpPr>
                  <p:nvPr/>
                </p:nvSpPr>
                <p:spPr bwMode="auto">
                  <a:xfrm>
                    <a:off x="1950" y="2990"/>
                    <a:ext cx="89"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67" name="Group 55"/>
                <p:cNvGrpSpPr/>
                <p:nvPr/>
              </p:nvGrpSpPr>
              <p:grpSpPr bwMode="auto">
                <a:xfrm>
                  <a:off x="1283" y="2917"/>
                  <a:ext cx="99" cy="160"/>
                  <a:chOff x="1283" y="2917"/>
                  <a:chExt cx="99" cy="160"/>
                </a:xfrm>
              </p:grpSpPr>
              <p:sp>
                <p:nvSpPr>
                  <p:cNvPr id="113" name="Rectangle 51"/>
                  <p:cNvSpPr>
                    <a:spLocks noChangeArrowheads="1"/>
                  </p:cNvSpPr>
                  <p:nvPr/>
                </p:nvSpPr>
                <p:spPr bwMode="auto">
                  <a:xfrm>
                    <a:off x="1288" y="291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14" name="Rectangle 52"/>
                  <p:cNvSpPr>
                    <a:spLocks noChangeArrowheads="1"/>
                  </p:cNvSpPr>
                  <p:nvPr/>
                </p:nvSpPr>
                <p:spPr bwMode="auto">
                  <a:xfrm>
                    <a:off x="1283" y="306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15" name="Line 53"/>
                  <p:cNvSpPr>
                    <a:spLocks noChangeShapeType="1"/>
                  </p:cNvSpPr>
                  <p:nvPr/>
                </p:nvSpPr>
                <p:spPr bwMode="auto">
                  <a:xfrm>
                    <a:off x="1332" y="2917"/>
                    <a:ext cx="0" cy="142"/>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6" name="Line 54"/>
                  <p:cNvSpPr>
                    <a:spLocks noChangeShapeType="1"/>
                  </p:cNvSpPr>
                  <p:nvPr/>
                </p:nvSpPr>
                <p:spPr bwMode="auto">
                  <a:xfrm>
                    <a:off x="1288" y="2990"/>
                    <a:ext cx="88" cy="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68" name="Group 60"/>
                <p:cNvGrpSpPr/>
                <p:nvPr/>
              </p:nvGrpSpPr>
              <p:grpSpPr bwMode="auto">
                <a:xfrm>
                  <a:off x="1618" y="2677"/>
                  <a:ext cx="98" cy="160"/>
                  <a:chOff x="1618" y="2677"/>
                  <a:chExt cx="98" cy="160"/>
                </a:xfrm>
              </p:grpSpPr>
              <p:sp>
                <p:nvSpPr>
                  <p:cNvPr id="109" name="Rectangle 56"/>
                  <p:cNvSpPr>
                    <a:spLocks noChangeArrowheads="1"/>
                  </p:cNvSpPr>
                  <p:nvPr/>
                </p:nvSpPr>
                <p:spPr bwMode="auto">
                  <a:xfrm>
                    <a:off x="1622" y="267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10" name="Rectangle 57"/>
                  <p:cNvSpPr>
                    <a:spLocks noChangeArrowheads="1"/>
                  </p:cNvSpPr>
                  <p:nvPr/>
                </p:nvSpPr>
                <p:spPr bwMode="auto">
                  <a:xfrm>
                    <a:off x="1618" y="2824"/>
                    <a:ext cx="98"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11" name="Line 58"/>
                  <p:cNvSpPr>
                    <a:spLocks noChangeShapeType="1"/>
                  </p:cNvSpPr>
                  <p:nvPr/>
                </p:nvSpPr>
                <p:spPr bwMode="auto">
                  <a:xfrm>
                    <a:off x="1666" y="2678"/>
                    <a:ext cx="0" cy="14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2" name="Line 59"/>
                  <p:cNvSpPr>
                    <a:spLocks noChangeShapeType="1"/>
                  </p:cNvSpPr>
                  <p:nvPr/>
                </p:nvSpPr>
                <p:spPr bwMode="auto">
                  <a:xfrm>
                    <a:off x="1622" y="2751"/>
                    <a:ext cx="88"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69" name="Group 65"/>
                <p:cNvGrpSpPr/>
                <p:nvPr/>
              </p:nvGrpSpPr>
              <p:grpSpPr bwMode="auto">
                <a:xfrm>
                  <a:off x="1725" y="2917"/>
                  <a:ext cx="99" cy="160"/>
                  <a:chOff x="1725" y="2917"/>
                  <a:chExt cx="99" cy="160"/>
                </a:xfrm>
              </p:grpSpPr>
              <p:sp>
                <p:nvSpPr>
                  <p:cNvPr id="105" name="Rectangle 61"/>
                  <p:cNvSpPr>
                    <a:spLocks noChangeArrowheads="1"/>
                  </p:cNvSpPr>
                  <p:nvPr/>
                </p:nvSpPr>
                <p:spPr bwMode="auto">
                  <a:xfrm>
                    <a:off x="1730" y="291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06" name="Rectangle 62"/>
                  <p:cNvSpPr>
                    <a:spLocks noChangeArrowheads="1"/>
                  </p:cNvSpPr>
                  <p:nvPr/>
                </p:nvSpPr>
                <p:spPr bwMode="auto">
                  <a:xfrm>
                    <a:off x="1725" y="306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07" name="Line 63"/>
                  <p:cNvSpPr>
                    <a:spLocks noChangeShapeType="1"/>
                  </p:cNvSpPr>
                  <p:nvPr/>
                </p:nvSpPr>
                <p:spPr bwMode="auto">
                  <a:xfrm>
                    <a:off x="1774" y="2917"/>
                    <a:ext cx="0" cy="142"/>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8" name="Line 64"/>
                  <p:cNvSpPr>
                    <a:spLocks noChangeShapeType="1"/>
                  </p:cNvSpPr>
                  <p:nvPr/>
                </p:nvSpPr>
                <p:spPr bwMode="auto">
                  <a:xfrm>
                    <a:off x="1730" y="2990"/>
                    <a:ext cx="88"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70" name="Group 70"/>
                <p:cNvGrpSpPr/>
                <p:nvPr/>
              </p:nvGrpSpPr>
              <p:grpSpPr bwMode="auto">
                <a:xfrm>
                  <a:off x="1835" y="2917"/>
                  <a:ext cx="99" cy="160"/>
                  <a:chOff x="1835" y="2917"/>
                  <a:chExt cx="99" cy="160"/>
                </a:xfrm>
              </p:grpSpPr>
              <p:sp>
                <p:nvSpPr>
                  <p:cNvPr id="101" name="Rectangle 66"/>
                  <p:cNvSpPr>
                    <a:spLocks noChangeArrowheads="1"/>
                  </p:cNvSpPr>
                  <p:nvPr/>
                </p:nvSpPr>
                <p:spPr bwMode="auto">
                  <a:xfrm>
                    <a:off x="1840" y="291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02" name="Rectangle 67"/>
                  <p:cNvSpPr>
                    <a:spLocks noChangeArrowheads="1"/>
                  </p:cNvSpPr>
                  <p:nvPr/>
                </p:nvSpPr>
                <p:spPr bwMode="auto">
                  <a:xfrm>
                    <a:off x="1835" y="306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103" name="Line 68"/>
                  <p:cNvSpPr>
                    <a:spLocks noChangeShapeType="1"/>
                  </p:cNvSpPr>
                  <p:nvPr/>
                </p:nvSpPr>
                <p:spPr bwMode="auto">
                  <a:xfrm>
                    <a:off x="1884" y="2917"/>
                    <a:ext cx="0" cy="142"/>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4" name="Line 69"/>
                  <p:cNvSpPr>
                    <a:spLocks noChangeShapeType="1"/>
                  </p:cNvSpPr>
                  <p:nvPr/>
                </p:nvSpPr>
                <p:spPr bwMode="auto">
                  <a:xfrm>
                    <a:off x="1840" y="2990"/>
                    <a:ext cx="89" cy="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71" name="Group 75"/>
                <p:cNvGrpSpPr/>
                <p:nvPr/>
              </p:nvGrpSpPr>
              <p:grpSpPr bwMode="auto">
                <a:xfrm>
                  <a:off x="1395" y="2677"/>
                  <a:ext cx="99" cy="160"/>
                  <a:chOff x="1395" y="2677"/>
                  <a:chExt cx="99" cy="160"/>
                </a:xfrm>
              </p:grpSpPr>
              <p:sp>
                <p:nvSpPr>
                  <p:cNvPr id="97" name="Rectangle 71"/>
                  <p:cNvSpPr>
                    <a:spLocks noChangeArrowheads="1"/>
                  </p:cNvSpPr>
                  <p:nvPr/>
                </p:nvSpPr>
                <p:spPr bwMode="auto">
                  <a:xfrm>
                    <a:off x="1400" y="267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98" name="Rectangle 72"/>
                  <p:cNvSpPr>
                    <a:spLocks noChangeArrowheads="1"/>
                  </p:cNvSpPr>
                  <p:nvPr/>
                </p:nvSpPr>
                <p:spPr bwMode="auto">
                  <a:xfrm>
                    <a:off x="1395" y="282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99" name="Line 73"/>
                  <p:cNvSpPr>
                    <a:spLocks noChangeShapeType="1"/>
                  </p:cNvSpPr>
                  <p:nvPr/>
                </p:nvSpPr>
                <p:spPr bwMode="auto">
                  <a:xfrm>
                    <a:off x="1444" y="2678"/>
                    <a:ext cx="0" cy="14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0" name="Line 74"/>
                  <p:cNvSpPr>
                    <a:spLocks noChangeShapeType="1"/>
                  </p:cNvSpPr>
                  <p:nvPr/>
                </p:nvSpPr>
                <p:spPr bwMode="auto">
                  <a:xfrm>
                    <a:off x="1400" y="2751"/>
                    <a:ext cx="88"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72" name="Group 80"/>
                <p:cNvGrpSpPr/>
                <p:nvPr/>
              </p:nvGrpSpPr>
              <p:grpSpPr bwMode="auto">
                <a:xfrm>
                  <a:off x="1507" y="2677"/>
                  <a:ext cx="98" cy="160"/>
                  <a:chOff x="1507" y="2677"/>
                  <a:chExt cx="98" cy="160"/>
                </a:xfrm>
              </p:grpSpPr>
              <p:sp>
                <p:nvSpPr>
                  <p:cNvPr id="93" name="Rectangle 76"/>
                  <p:cNvSpPr>
                    <a:spLocks noChangeArrowheads="1"/>
                  </p:cNvSpPr>
                  <p:nvPr/>
                </p:nvSpPr>
                <p:spPr bwMode="auto">
                  <a:xfrm>
                    <a:off x="1511" y="267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94" name="Rectangle 77"/>
                  <p:cNvSpPr>
                    <a:spLocks noChangeArrowheads="1"/>
                  </p:cNvSpPr>
                  <p:nvPr/>
                </p:nvSpPr>
                <p:spPr bwMode="auto">
                  <a:xfrm>
                    <a:off x="1507" y="2824"/>
                    <a:ext cx="98"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95" name="Line 78"/>
                  <p:cNvSpPr>
                    <a:spLocks noChangeShapeType="1"/>
                  </p:cNvSpPr>
                  <p:nvPr/>
                </p:nvSpPr>
                <p:spPr bwMode="auto">
                  <a:xfrm>
                    <a:off x="1555" y="2678"/>
                    <a:ext cx="0" cy="14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6" name="Line 79"/>
                  <p:cNvSpPr>
                    <a:spLocks noChangeShapeType="1"/>
                  </p:cNvSpPr>
                  <p:nvPr/>
                </p:nvSpPr>
                <p:spPr bwMode="auto">
                  <a:xfrm>
                    <a:off x="1511" y="2751"/>
                    <a:ext cx="88"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73" name="Group 85"/>
                <p:cNvGrpSpPr/>
                <p:nvPr/>
              </p:nvGrpSpPr>
              <p:grpSpPr bwMode="auto">
                <a:xfrm>
                  <a:off x="1946" y="2677"/>
                  <a:ext cx="99" cy="160"/>
                  <a:chOff x="1946" y="2677"/>
                  <a:chExt cx="99" cy="160"/>
                </a:xfrm>
              </p:grpSpPr>
              <p:sp>
                <p:nvSpPr>
                  <p:cNvPr id="89" name="Rectangle 81"/>
                  <p:cNvSpPr>
                    <a:spLocks noChangeArrowheads="1"/>
                  </p:cNvSpPr>
                  <p:nvPr/>
                </p:nvSpPr>
                <p:spPr bwMode="auto">
                  <a:xfrm>
                    <a:off x="1951" y="2677"/>
                    <a:ext cx="90"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90" name="Rectangle 82"/>
                  <p:cNvSpPr>
                    <a:spLocks noChangeArrowheads="1"/>
                  </p:cNvSpPr>
                  <p:nvPr/>
                </p:nvSpPr>
                <p:spPr bwMode="auto">
                  <a:xfrm>
                    <a:off x="1946" y="282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91" name="Line 83"/>
                  <p:cNvSpPr>
                    <a:spLocks noChangeShapeType="1"/>
                  </p:cNvSpPr>
                  <p:nvPr/>
                </p:nvSpPr>
                <p:spPr bwMode="auto">
                  <a:xfrm>
                    <a:off x="1996" y="2678"/>
                    <a:ext cx="0" cy="14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2" name="Line 84"/>
                  <p:cNvSpPr>
                    <a:spLocks noChangeShapeType="1"/>
                  </p:cNvSpPr>
                  <p:nvPr/>
                </p:nvSpPr>
                <p:spPr bwMode="auto">
                  <a:xfrm>
                    <a:off x="1951" y="2751"/>
                    <a:ext cx="89"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74" name="Group 90"/>
                <p:cNvGrpSpPr/>
                <p:nvPr/>
              </p:nvGrpSpPr>
              <p:grpSpPr bwMode="auto">
                <a:xfrm>
                  <a:off x="1284" y="2677"/>
                  <a:ext cx="99" cy="160"/>
                  <a:chOff x="1284" y="2677"/>
                  <a:chExt cx="99" cy="160"/>
                </a:xfrm>
              </p:grpSpPr>
              <p:sp>
                <p:nvSpPr>
                  <p:cNvPr id="85" name="Rectangle 86"/>
                  <p:cNvSpPr>
                    <a:spLocks noChangeArrowheads="1"/>
                  </p:cNvSpPr>
                  <p:nvPr/>
                </p:nvSpPr>
                <p:spPr bwMode="auto">
                  <a:xfrm>
                    <a:off x="1289" y="2677"/>
                    <a:ext cx="90"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86" name="Rectangle 87"/>
                  <p:cNvSpPr>
                    <a:spLocks noChangeArrowheads="1"/>
                  </p:cNvSpPr>
                  <p:nvPr/>
                </p:nvSpPr>
                <p:spPr bwMode="auto">
                  <a:xfrm>
                    <a:off x="1284" y="282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87" name="Line 88"/>
                  <p:cNvSpPr>
                    <a:spLocks noChangeShapeType="1"/>
                  </p:cNvSpPr>
                  <p:nvPr/>
                </p:nvSpPr>
                <p:spPr bwMode="auto">
                  <a:xfrm>
                    <a:off x="1333" y="2678"/>
                    <a:ext cx="0" cy="14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8" name="Line 89"/>
                  <p:cNvSpPr>
                    <a:spLocks noChangeShapeType="1"/>
                  </p:cNvSpPr>
                  <p:nvPr/>
                </p:nvSpPr>
                <p:spPr bwMode="auto">
                  <a:xfrm>
                    <a:off x="1289" y="2751"/>
                    <a:ext cx="89"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75" name="Group 95"/>
                <p:cNvGrpSpPr/>
                <p:nvPr/>
              </p:nvGrpSpPr>
              <p:grpSpPr bwMode="auto">
                <a:xfrm>
                  <a:off x="1726" y="2677"/>
                  <a:ext cx="99" cy="160"/>
                  <a:chOff x="1726" y="2677"/>
                  <a:chExt cx="99" cy="160"/>
                </a:xfrm>
              </p:grpSpPr>
              <p:sp>
                <p:nvSpPr>
                  <p:cNvPr id="81" name="Rectangle 91"/>
                  <p:cNvSpPr>
                    <a:spLocks noChangeArrowheads="1"/>
                  </p:cNvSpPr>
                  <p:nvPr/>
                </p:nvSpPr>
                <p:spPr bwMode="auto">
                  <a:xfrm>
                    <a:off x="1731" y="267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82" name="Rectangle 92"/>
                  <p:cNvSpPr>
                    <a:spLocks noChangeArrowheads="1"/>
                  </p:cNvSpPr>
                  <p:nvPr/>
                </p:nvSpPr>
                <p:spPr bwMode="auto">
                  <a:xfrm>
                    <a:off x="1726" y="282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83" name="Line 93"/>
                  <p:cNvSpPr>
                    <a:spLocks noChangeShapeType="1"/>
                  </p:cNvSpPr>
                  <p:nvPr/>
                </p:nvSpPr>
                <p:spPr bwMode="auto">
                  <a:xfrm>
                    <a:off x="1775" y="2678"/>
                    <a:ext cx="0" cy="14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4" name="Line 94"/>
                  <p:cNvSpPr>
                    <a:spLocks noChangeShapeType="1"/>
                  </p:cNvSpPr>
                  <p:nvPr/>
                </p:nvSpPr>
                <p:spPr bwMode="auto">
                  <a:xfrm>
                    <a:off x="1731" y="2751"/>
                    <a:ext cx="88"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76" name="Group 100"/>
                <p:cNvGrpSpPr/>
                <p:nvPr/>
              </p:nvGrpSpPr>
              <p:grpSpPr bwMode="auto">
                <a:xfrm>
                  <a:off x="1836" y="2677"/>
                  <a:ext cx="99" cy="160"/>
                  <a:chOff x="1836" y="2677"/>
                  <a:chExt cx="99" cy="160"/>
                </a:xfrm>
              </p:grpSpPr>
              <p:sp>
                <p:nvSpPr>
                  <p:cNvPr id="77" name="Rectangle 96"/>
                  <p:cNvSpPr>
                    <a:spLocks noChangeArrowheads="1"/>
                  </p:cNvSpPr>
                  <p:nvPr/>
                </p:nvSpPr>
                <p:spPr bwMode="auto">
                  <a:xfrm>
                    <a:off x="1841" y="2677"/>
                    <a:ext cx="89" cy="147"/>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78" name="Rectangle 97"/>
                  <p:cNvSpPr>
                    <a:spLocks noChangeArrowheads="1"/>
                  </p:cNvSpPr>
                  <p:nvPr/>
                </p:nvSpPr>
                <p:spPr bwMode="auto">
                  <a:xfrm>
                    <a:off x="1836" y="2824"/>
                    <a:ext cx="99" cy="13"/>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79" name="Line 98"/>
                  <p:cNvSpPr>
                    <a:spLocks noChangeShapeType="1"/>
                  </p:cNvSpPr>
                  <p:nvPr/>
                </p:nvSpPr>
                <p:spPr bwMode="auto">
                  <a:xfrm>
                    <a:off x="1885" y="2678"/>
                    <a:ext cx="0" cy="141"/>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0" name="Line 99"/>
                  <p:cNvSpPr>
                    <a:spLocks noChangeShapeType="1"/>
                  </p:cNvSpPr>
                  <p:nvPr/>
                </p:nvSpPr>
                <p:spPr bwMode="auto">
                  <a:xfrm>
                    <a:off x="1841" y="2751"/>
                    <a:ext cx="89" cy="0"/>
                  </a:xfrm>
                  <a:prstGeom prst="line">
                    <a:avLst/>
                  </a:prstGeom>
                  <a:noFill/>
                  <a:ln w="4763">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60" name="Group 105"/>
              <p:cNvGrpSpPr/>
              <p:nvPr/>
            </p:nvGrpSpPr>
            <p:grpSpPr bwMode="auto">
              <a:xfrm>
                <a:off x="1619" y="2902"/>
                <a:ext cx="93" cy="221"/>
                <a:chOff x="1619" y="2902"/>
                <a:chExt cx="93" cy="221"/>
              </a:xfrm>
            </p:grpSpPr>
            <p:sp>
              <p:nvSpPr>
                <p:cNvPr id="61" name="Rectangle 102"/>
                <p:cNvSpPr>
                  <a:spLocks noChangeArrowheads="1"/>
                </p:cNvSpPr>
                <p:nvPr/>
              </p:nvSpPr>
              <p:spPr bwMode="auto">
                <a:xfrm>
                  <a:off x="1619" y="2902"/>
                  <a:ext cx="93" cy="221"/>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62" name="Rectangle 103"/>
                <p:cNvSpPr>
                  <a:spLocks noChangeArrowheads="1"/>
                </p:cNvSpPr>
                <p:nvPr/>
              </p:nvSpPr>
              <p:spPr bwMode="auto">
                <a:xfrm>
                  <a:off x="1628" y="2925"/>
                  <a:ext cx="72" cy="185"/>
                </a:xfrm>
                <a:prstGeom prst="rect">
                  <a:avLst/>
                </a:prstGeom>
                <a:solidFill>
                  <a:srgbClr val="808080"/>
                </a:solidFill>
                <a:ln w="4763">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63" name="Oval 104"/>
                <p:cNvSpPr>
                  <a:spLocks noChangeArrowheads="1"/>
                </p:cNvSpPr>
                <p:nvPr/>
              </p:nvSpPr>
              <p:spPr bwMode="auto">
                <a:xfrm>
                  <a:off x="1686" y="3016"/>
                  <a:ext cx="6" cy="9"/>
                </a:xfrm>
                <a:prstGeom prst="ellipse">
                  <a:avLst/>
                </a:prstGeom>
                <a:solidFill>
                  <a:srgbClr val="C0C0C0"/>
                </a:solidFill>
                <a:ln w="4763">
                  <a:solidFill>
                    <a:srgbClr val="000000"/>
                  </a:solidFill>
                  <a:prstDash val="solid"/>
                  <a:round/>
                </a:ln>
              </p:spPr>
              <p:txBody>
                <a:bodyPr vert="horz" wrap="square" lIns="91440" tIns="45720" rIns="91440" bIns="45720" numCol="1" anchor="t" anchorCtr="0" compatLnSpc="1"/>
                <a:lstStyle/>
                <a:p>
                  <a:endParaRPr lang="zh-CN" altLang="en-US"/>
                </a:p>
              </p:txBody>
            </p:sp>
          </p:grpSp>
        </p:grpSp>
        <p:sp>
          <p:nvSpPr>
            <p:cNvPr id="156" name="Line 24"/>
            <p:cNvSpPr/>
            <p:nvPr/>
          </p:nvSpPr>
          <p:spPr>
            <a:xfrm>
              <a:off x="7715419" y="3740925"/>
              <a:ext cx="0" cy="576000"/>
            </a:xfrm>
            <a:prstGeom prst="line">
              <a:avLst/>
            </a:prstGeom>
            <a:ln w="38100" cap="flat" cmpd="sng">
              <a:solidFill>
                <a:schemeClr val="tx1"/>
              </a:solidFill>
              <a:prstDash val="solid"/>
              <a:headEnd type="none" w="med" len="med"/>
              <a:tailEnd type="triangl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mn-ea"/>
              </a:endParaRPr>
            </a:p>
          </p:txBody>
        </p:sp>
      </p:grpSp>
    </p:spTree>
  </p:cSld>
  <p:clrMapOvr>
    <a:masterClrMapping/>
  </p:clrMapOvr>
  <p:transition spd="slow">
    <p:pull/>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70</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2786400"/>
        </p:xfrm>
        <a:graphic>
          <a:graphicData uri="http://schemas.openxmlformats.org/drawingml/2006/table">
            <a:tbl>
              <a:tblPr firstRow="1" bandRow="1">
                <a:tableStyleId>{073A0DAA-6AF3-43AB-8588-CEC1D06C72B9}</a:tableStyleId>
              </a:tblPr>
              <a:tblGrid>
                <a:gridCol w="575496"/>
                <a:gridCol w="4782057"/>
                <a:gridCol w="2808565"/>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7</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发生国家规定的重大事故的</a:t>
                      </a: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按政府要求进行处罚</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8</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发生国家规定的特别重大事故的</a:t>
                      </a: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按政府要求进行处罚</a:t>
                      </a:r>
                    </a:p>
                  </a:txBody>
                  <a:tcPr marL="68580" marR="68580" marT="0" marB="0" anchor="ctr"/>
                </a:tc>
              </a:tr>
              <a:tr h="468000">
                <a:tc>
                  <a:txBody>
                    <a:bodyPr/>
                    <a:lstStyle/>
                    <a:p>
                      <a:pPr indent="0" algn="ctr">
                        <a:lnSpc>
                          <a:spcPts val="2400"/>
                        </a:lnSpc>
                        <a:spcAft>
                          <a:spcPts val="0"/>
                        </a:spcAft>
                        <a:tabLst>
                          <a:tab pos="2667635" algn="ctr"/>
                          <a:tab pos="5904230" algn="r"/>
                        </a:tabLst>
                      </a:pPr>
                      <a:r>
                        <a:rPr lang="en-US" sz="1600">
                          <a:effectLst/>
                          <a:latin typeface="+mn-ea"/>
                          <a:ea typeface="+mn-ea"/>
                          <a:cs typeface="Times New Roman" panose="02020603050405020304" pitchFamily="18" charset="0"/>
                        </a:rPr>
                        <a:t>9</a:t>
                      </a:r>
                      <a:endParaRPr lang="zh-CN" sz="1600">
                        <a:effectLst/>
                        <a:latin typeface="+mn-ea"/>
                        <a:ea typeface="+mn-ea"/>
                        <a:cs typeface="Times New Roman" panose="02020603050405020304" pitchFamily="18" charset="0"/>
                      </a:endParaRPr>
                    </a:p>
                  </a:txBody>
                  <a:tcPr marL="68580" marR="68580" marT="0" marB="0" anchor="ctr"/>
                </a:tc>
                <a:tc>
                  <a:txBody>
                    <a:bodyPr/>
                    <a:lstStyle/>
                    <a:p>
                      <a:pPr indent="0" algn="just">
                        <a:lnSpc>
                          <a:spcPts val="2400"/>
                        </a:lnSpc>
                        <a:spcAft>
                          <a:spcPts val="0"/>
                        </a:spcAft>
                        <a:tabLst>
                          <a:tab pos="2667635" algn="ctr"/>
                          <a:tab pos="5904230" algn="r"/>
                        </a:tabLst>
                      </a:pPr>
                      <a:r>
                        <a:rPr lang="zh-CN" sz="1600">
                          <a:effectLst/>
                          <a:latin typeface="+mn-ea"/>
                          <a:ea typeface="+mn-ea"/>
                          <a:cs typeface="Times New Roman" panose="02020603050405020304" pitchFamily="18" charset="0"/>
                        </a:rPr>
                        <a:t>发生受到政府约谈及以上的责任环境污染事故</a:t>
                      </a:r>
                    </a:p>
                  </a:txBody>
                  <a:tcPr marL="68580" marR="68580" marT="0" marB="0" anchor="ctr"/>
                </a:tc>
                <a:tc>
                  <a:txBody>
                    <a:bodyPr/>
                    <a:lstStyle/>
                    <a:p>
                      <a:pPr indent="0" algn="just">
                        <a:lnSpc>
                          <a:spcPts val="2400"/>
                        </a:lnSpc>
                        <a:spcAft>
                          <a:spcPts val="0"/>
                        </a:spcAft>
                        <a:tabLst>
                          <a:tab pos="2667635" algn="ctr"/>
                          <a:tab pos="5904230" algn="r"/>
                        </a:tabLst>
                      </a:pPr>
                      <a:r>
                        <a:rPr lang="zh-CN" sz="1600" dirty="0">
                          <a:effectLst/>
                          <a:latin typeface="+mn-ea"/>
                          <a:ea typeface="+mn-ea"/>
                          <a:cs typeface="Times New Roman" panose="02020603050405020304" pitchFamily="18" charset="0"/>
                        </a:rPr>
                        <a:t>按政府要求进行处罚</a:t>
                      </a:r>
                    </a:p>
                  </a:txBody>
                  <a:tcPr marL="68580" marR="68580" marT="0" marB="0" anchor="ctr"/>
                </a:tc>
              </a:tr>
              <a:tr h="468000">
                <a:tc gridSpan="3">
                  <a:txBody>
                    <a:bodyPr/>
                    <a:lstStyle/>
                    <a:p>
                      <a:pPr indent="0" algn="l">
                        <a:lnSpc>
                          <a:spcPts val="2400"/>
                        </a:lnSpc>
                        <a:spcAft>
                          <a:spcPts val="0"/>
                        </a:spcAft>
                        <a:tabLst>
                          <a:tab pos="2667635" algn="ctr"/>
                          <a:tab pos="5904230" algn="r"/>
                        </a:tabLst>
                      </a:pPr>
                      <a:r>
                        <a:rPr lang="zh-CN" altLang="en-US" sz="1200" dirty="0" smtClean="0">
                          <a:effectLst/>
                          <a:latin typeface="+mn-ea"/>
                          <a:ea typeface="+mn-ea"/>
                          <a:cs typeface="Times New Roman" panose="02020603050405020304" pitchFamily="18" charset="0"/>
                        </a:rPr>
                        <a:t>注</a:t>
                      </a:r>
                      <a:r>
                        <a:rPr lang="en-US" altLang="zh-CN" sz="1200" dirty="0" smtClean="0">
                          <a:effectLst/>
                          <a:latin typeface="+mn-ea"/>
                          <a:ea typeface="+mn-ea"/>
                          <a:cs typeface="Times New Roman" panose="02020603050405020304" pitchFamily="18" charset="0"/>
                        </a:rPr>
                        <a:t>1</a:t>
                      </a:r>
                      <a:r>
                        <a:rPr lang="zh-CN" altLang="en-US" sz="1200" dirty="0" smtClean="0">
                          <a:effectLst/>
                          <a:latin typeface="+mn-ea"/>
                          <a:ea typeface="+mn-ea"/>
                          <a:cs typeface="Times New Roman" panose="02020603050405020304" pitchFamily="18" charset="0"/>
                        </a:rPr>
                        <a:t>：处罚对象：部门负责人、部门安环员、当事人；</a:t>
                      </a:r>
                      <a:endParaRPr lang="en-US" altLang="zh-CN" sz="1200" dirty="0" smtClean="0">
                        <a:effectLst/>
                        <a:latin typeface="+mn-ea"/>
                        <a:ea typeface="+mn-ea"/>
                        <a:cs typeface="Times New Roman" panose="02020603050405020304" pitchFamily="18" charset="0"/>
                      </a:endParaRPr>
                    </a:p>
                    <a:p>
                      <a:pPr indent="0" algn="l">
                        <a:lnSpc>
                          <a:spcPts val="2400"/>
                        </a:lnSpc>
                        <a:spcAft>
                          <a:spcPts val="0"/>
                        </a:spcAft>
                        <a:tabLst>
                          <a:tab pos="2667635" algn="ctr"/>
                          <a:tab pos="5904230" algn="r"/>
                        </a:tabLst>
                      </a:pPr>
                      <a:r>
                        <a:rPr lang="zh-CN" altLang="en-US" sz="1200" dirty="0" smtClean="0">
                          <a:effectLst/>
                          <a:latin typeface="+mn-ea"/>
                          <a:ea typeface="+mn-ea"/>
                          <a:cs typeface="Times New Roman" panose="02020603050405020304" pitchFamily="18" charset="0"/>
                        </a:rPr>
                        <a:t>注</a:t>
                      </a:r>
                      <a:r>
                        <a:rPr lang="en-US" altLang="zh-CN" sz="1200" dirty="0" smtClean="0">
                          <a:effectLst/>
                          <a:latin typeface="+mn-ea"/>
                          <a:ea typeface="+mn-ea"/>
                          <a:cs typeface="Times New Roman" panose="02020603050405020304" pitchFamily="18" charset="0"/>
                        </a:rPr>
                        <a:t>2</a:t>
                      </a:r>
                      <a:r>
                        <a:rPr lang="zh-CN" altLang="en-US" sz="1200" dirty="0" smtClean="0">
                          <a:effectLst/>
                          <a:latin typeface="+mn-ea"/>
                          <a:ea typeface="+mn-ea"/>
                          <a:cs typeface="Times New Roman" panose="02020603050405020304" pitchFamily="18" charset="0"/>
                        </a:rPr>
                        <a:t>：发生第</a:t>
                      </a:r>
                      <a:r>
                        <a:rPr lang="en-US" altLang="zh-CN" sz="1200" dirty="0" smtClean="0">
                          <a:effectLst/>
                          <a:latin typeface="+mn-ea"/>
                          <a:ea typeface="+mn-ea"/>
                          <a:cs typeface="Times New Roman" panose="02020603050405020304" pitchFamily="18" charset="0"/>
                        </a:rPr>
                        <a:t>4-9</a:t>
                      </a:r>
                      <a:r>
                        <a:rPr lang="zh-CN" altLang="en-US" sz="1200" dirty="0" smtClean="0">
                          <a:effectLst/>
                          <a:latin typeface="+mn-ea"/>
                          <a:ea typeface="+mn-ea"/>
                          <a:cs typeface="Times New Roman" panose="02020603050405020304" pitchFamily="18" charset="0"/>
                        </a:rPr>
                        <a:t>项事故时，部门责任人和安环员取消当年一切评先评优资格，安环委员会主任、副主任、安环经理等均应酌情连带处罚。</a:t>
                      </a:r>
                      <a:endParaRPr lang="zh-CN" sz="1200" dirty="0">
                        <a:effectLst/>
                        <a:latin typeface="+mn-ea"/>
                        <a:ea typeface="+mn-ea"/>
                        <a:cs typeface="Times New Roman" panose="02020603050405020304" pitchFamily="18" charset="0"/>
                      </a:endParaRPr>
                    </a:p>
                  </a:txBody>
                  <a:tcPr marL="68580" marR="68580" marT="0" marB="0" anchor="ctr"/>
                </a:tc>
                <a:tc hMerge="1">
                  <a:txBody>
                    <a:bodyPr/>
                    <a:lstStyle/>
                    <a:p>
                      <a:endParaRPr lang="zh-CN"/>
                    </a:p>
                  </a:txBody>
                  <a:tcPr marL="68580" marR="68580" marT="0" marB="0" anchor="ctr"/>
                </a:tc>
                <a:tc hMerge="1">
                  <a:txBody>
                    <a:bodyPr/>
                    <a:lstStyle/>
                    <a:p>
                      <a:endParaRPr lang="zh-CN"/>
                    </a:p>
                  </a:txBody>
                  <a:tcPr marL="68580" marR="68580" marT="0" marB="0" anchor="ctr"/>
                </a:tc>
              </a:tr>
            </a:tbl>
          </a:graphicData>
        </a:graphic>
      </p:graphicFrame>
      <p:sp>
        <p:nvSpPr>
          <p:cNvPr id="3" name="矩形 2"/>
          <p:cNvSpPr/>
          <p:nvPr/>
        </p:nvSpPr>
        <p:spPr>
          <a:xfrm>
            <a:off x="3275433" y="1635585"/>
            <a:ext cx="1863011"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3  </a:t>
            </a:r>
            <a:r>
              <a:rPr lang="zh-CN" altLang="en-US" sz="1600" dirty="0" smtClean="0">
                <a:latin typeface="+mn-ea"/>
              </a:rPr>
              <a:t>安环事故处罚</a:t>
            </a:r>
            <a:endParaRPr lang="zh-CN" altLang="en-US" sz="1600" dirty="0">
              <a:latin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71</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212000"/>
        </p:xfrm>
        <a:graphic>
          <a:graphicData uri="http://schemas.openxmlformats.org/drawingml/2006/table">
            <a:tbl>
              <a:tblPr firstRow="1" bandRow="1">
                <a:tableStyleId>{073A0DAA-6AF3-43AB-8588-CEC1D06C72B9}</a:tableStyleId>
              </a:tblPr>
              <a:tblGrid>
                <a:gridCol w="575496"/>
                <a:gridCol w="5927811"/>
                <a:gridCol w="1662811"/>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algn="ctr">
                        <a:lnSpc>
                          <a:spcPts val="2400"/>
                        </a:lnSpc>
                        <a:spcAft>
                          <a:spcPts val="0"/>
                        </a:spcAft>
                      </a:pPr>
                      <a:r>
                        <a:rPr lang="en-US" sz="1600" kern="100">
                          <a:effectLst/>
                          <a:latin typeface="+mn-ea"/>
                          <a:ea typeface="+mn-ea"/>
                        </a:rPr>
                        <a:t>1</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dirty="0">
                          <a:effectLst/>
                          <a:latin typeface="+mn-ea"/>
                          <a:ea typeface="+mn-ea"/>
                        </a:rPr>
                        <a:t>有伤害他人行为的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r>
                        <a:rPr lang="en-US" sz="1600" kern="100">
                          <a:effectLst/>
                          <a:latin typeface="+mn-ea"/>
                          <a:ea typeface="+mn-ea"/>
                        </a:rPr>
                        <a:t>2000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人为形成事故隐患危及他人安全的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r>
                        <a:rPr lang="en-US" sz="1600" kern="100">
                          <a:effectLst/>
                          <a:latin typeface="+mn-ea"/>
                          <a:ea typeface="+mn-ea"/>
                        </a:rPr>
                        <a:t>1000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dirty="0">
                          <a:effectLst/>
                          <a:latin typeface="+mn-ea"/>
                          <a:ea typeface="+mn-ea"/>
                        </a:rPr>
                        <a:t>发生事故隐瞒不报、谎报，故意拖延不报或故意破坏事故</a:t>
                      </a:r>
                      <a:r>
                        <a:rPr lang="zh-CN" sz="1600" kern="100" dirty="0" smtClean="0">
                          <a:effectLst/>
                          <a:latin typeface="+mn-ea"/>
                          <a:ea typeface="+mn-ea"/>
                        </a:rPr>
                        <a:t>现场</a:t>
                      </a:r>
                      <a:r>
                        <a:rPr lang="zh-CN" altLang="en-US" sz="1600" kern="100" dirty="0" smtClean="0">
                          <a:effectLst/>
                          <a:latin typeface="+mn-ea"/>
                          <a:ea typeface="+mn-ea"/>
                        </a:rPr>
                        <a:t>的</a:t>
                      </a:r>
                      <a:endParaRPr lang="zh-CN" sz="1600" kern="100" dirty="0">
                        <a:effectLst/>
                        <a:latin typeface="+mn-ea"/>
                        <a:ea typeface="+mn-ea"/>
                      </a:endParaRPr>
                    </a:p>
                  </a:txBody>
                  <a:tcPr marL="68580" marR="68580" marT="0" marB="0" anchor="ctr"/>
                </a:tc>
                <a:tc>
                  <a:txBody>
                    <a:bodyPr/>
                    <a:lstStyle/>
                    <a:p>
                      <a:pPr algn="ctr">
                        <a:lnSpc>
                          <a:spcPts val="2400"/>
                        </a:lnSpc>
                        <a:spcAft>
                          <a:spcPts val="0"/>
                        </a:spcAft>
                      </a:pPr>
                      <a:r>
                        <a:rPr lang="en-US" sz="1600" kern="100" dirty="0">
                          <a:effectLst/>
                          <a:latin typeface="+mn-ea"/>
                          <a:ea typeface="+mn-ea"/>
                        </a:rPr>
                        <a:t>1000</a:t>
                      </a:r>
                      <a:r>
                        <a:rPr lang="zh-CN" sz="1600" kern="100" dirty="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4</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dirty="0">
                          <a:effectLst/>
                          <a:latin typeface="+mn-ea"/>
                          <a:ea typeface="+mn-ea"/>
                        </a:rPr>
                        <a:t>作业过程中违反安全操作规程的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r>
                        <a:rPr lang="en-US" sz="1600" kern="100">
                          <a:effectLst/>
                          <a:latin typeface="+mn-ea"/>
                          <a:ea typeface="+mn-ea"/>
                        </a:rPr>
                        <a:t>2000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5</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未按要求佩戴劳护用品的 （包括安全帽、口罩等）</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6</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私自携带危险品、 违禁品进入公司的（如管制刀具、烟花爆竹）</a:t>
                      </a:r>
                    </a:p>
                  </a:txBody>
                  <a:tcPr marL="68580" marR="68580" marT="0" marB="0" anchor="ctr"/>
                </a:tc>
                <a:tc>
                  <a:txBody>
                    <a:bodyPr/>
                    <a:lstStyle/>
                    <a:p>
                      <a:pPr algn="ctr">
                        <a:lnSpc>
                          <a:spcPts val="2400"/>
                        </a:lnSpc>
                        <a:spcAft>
                          <a:spcPts val="0"/>
                        </a:spcAft>
                      </a:pPr>
                      <a:r>
                        <a:rPr lang="en-US" sz="1600" kern="100">
                          <a:effectLst/>
                          <a:latin typeface="+mn-ea"/>
                          <a:ea typeface="+mn-ea"/>
                        </a:rPr>
                        <a:t>500</a:t>
                      </a:r>
                      <a:endParaRPr lang="zh-CN" sz="1600" kern="100">
                        <a:effectLst/>
                        <a:latin typeface="+mn-ea"/>
                        <a:ea typeface="+mn-ea"/>
                      </a:endParaRPr>
                    </a:p>
                  </a:txBody>
                  <a:tcPr marL="68580" marR="68580" marT="0" marB="0" anchor="ctr"/>
                </a:tc>
              </a:tr>
              <a:tr h="468000">
                <a:tc>
                  <a:txBody>
                    <a:bodyPr/>
                    <a:lstStyle/>
                    <a:p>
                      <a:pPr algn="ctr">
                        <a:lnSpc>
                          <a:spcPts val="2400"/>
                        </a:lnSpc>
                        <a:spcAft>
                          <a:spcPts val="0"/>
                        </a:spcAft>
                      </a:pPr>
                      <a:r>
                        <a:rPr lang="en-US" sz="1600" kern="100">
                          <a:effectLst/>
                          <a:latin typeface="+mn-ea"/>
                          <a:ea typeface="+mn-ea"/>
                        </a:rPr>
                        <a:t>7</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私自进行危险作业的</a:t>
                      </a:r>
                    </a:p>
                  </a:txBody>
                  <a:tcPr marL="68580" marR="68580" marT="0" marB="0" anchor="ctr"/>
                </a:tc>
                <a:tc>
                  <a:txBody>
                    <a:bodyPr/>
                    <a:lstStyle/>
                    <a:p>
                      <a:pPr algn="ctr">
                        <a:lnSpc>
                          <a:spcPts val="2400"/>
                        </a:lnSpc>
                        <a:spcAft>
                          <a:spcPts val="0"/>
                        </a:spcAft>
                      </a:pPr>
                      <a:r>
                        <a:rPr lang="en-US" sz="1600" kern="100" dirty="0">
                          <a:effectLst/>
                          <a:latin typeface="+mn-ea"/>
                          <a:ea typeface="+mn-ea"/>
                        </a:rPr>
                        <a:t>200</a:t>
                      </a:r>
                      <a:r>
                        <a:rPr lang="zh-CN" sz="1600" kern="100" dirty="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8</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危险作业未按要求办理相关审批表的</a:t>
                      </a:r>
                    </a:p>
                  </a:txBody>
                  <a:tcPr marL="68580" marR="68580" marT="0" marB="0" anchor="ctr"/>
                </a:tc>
                <a:tc>
                  <a:txBody>
                    <a:bodyPr/>
                    <a:lstStyle/>
                    <a:p>
                      <a:pPr algn="ctr">
                        <a:lnSpc>
                          <a:spcPts val="2400"/>
                        </a:lnSpc>
                        <a:spcAft>
                          <a:spcPts val="0"/>
                        </a:spcAft>
                      </a:pPr>
                      <a:r>
                        <a:rPr lang="en-US" sz="1600" kern="100" dirty="0">
                          <a:effectLst/>
                          <a:latin typeface="+mn-ea"/>
                          <a:ea typeface="+mn-ea"/>
                        </a:rPr>
                        <a:t>500</a:t>
                      </a:r>
                      <a:r>
                        <a:rPr lang="zh-CN" sz="1600" kern="100" dirty="0">
                          <a:effectLst/>
                          <a:latin typeface="+mn-ea"/>
                          <a:ea typeface="+mn-ea"/>
                        </a:rPr>
                        <a:t>元</a:t>
                      </a:r>
                    </a:p>
                  </a:txBody>
                  <a:tcPr marL="68580" marR="68580" marT="0" marB="0" anchor="ctr"/>
                </a:tc>
              </a:tr>
            </a:tbl>
          </a:graphicData>
        </a:graphic>
      </p:graphicFrame>
      <p:sp>
        <p:nvSpPr>
          <p:cNvPr id="3" name="矩形 2"/>
          <p:cNvSpPr/>
          <p:nvPr/>
        </p:nvSpPr>
        <p:spPr>
          <a:xfrm>
            <a:off x="3275433" y="1635585"/>
            <a:ext cx="1863011"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4  </a:t>
            </a:r>
            <a:r>
              <a:rPr lang="zh-CN" altLang="en-US" sz="1600" dirty="0" smtClean="0">
                <a:latin typeface="+mn-ea"/>
              </a:rPr>
              <a:t>不良行为处罚</a:t>
            </a:r>
            <a:endParaRPr lang="zh-CN" altLang="en-US" sz="1600" dirty="0">
              <a:latin typeface="+mn-ea"/>
            </a:endParaRPr>
          </a:p>
        </p:txBody>
      </p:sp>
    </p:spTree>
  </p:cSld>
  <p:clrMapOvr>
    <a:masterClrMapping/>
  </p:clrMapOvr>
  <p:transition spd="slow">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72</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212000"/>
        </p:xfrm>
        <a:graphic>
          <a:graphicData uri="http://schemas.openxmlformats.org/drawingml/2006/table">
            <a:tbl>
              <a:tblPr firstRow="1" bandRow="1">
                <a:tableStyleId>{073A0DAA-6AF3-43AB-8588-CEC1D06C72B9}</a:tableStyleId>
              </a:tblPr>
              <a:tblGrid>
                <a:gridCol w="575496"/>
                <a:gridCol w="5927811"/>
                <a:gridCol w="1662811"/>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algn="ctr">
                        <a:lnSpc>
                          <a:spcPts val="2400"/>
                        </a:lnSpc>
                        <a:spcAft>
                          <a:spcPts val="0"/>
                        </a:spcAft>
                      </a:pPr>
                      <a:r>
                        <a:rPr lang="en-US" sz="1600" kern="100">
                          <a:effectLst/>
                          <a:latin typeface="+mn-ea"/>
                          <a:ea typeface="+mn-ea"/>
                        </a:rPr>
                        <a:t>9</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危险作业未按要求双人操作的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10</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酒后作业或工作时间饮酒的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11</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solidFill>
                            <a:srgbClr val="FF0000"/>
                          </a:solidFill>
                          <a:effectLst/>
                          <a:latin typeface="+mn-ea"/>
                          <a:ea typeface="+mn-ea"/>
                        </a:rPr>
                        <a:t>非吸烟区吸烟或制造明火的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12</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dirty="0">
                          <a:solidFill>
                            <a:srgbClr val="FF0000"/>
                          </a:solidFill>
                          <a:effectLst/>
                          <a:latin typeface="+mn-ea"/>
                          <a:ea typeface="+mn-ea"/>
                        </a:rPr>
                        <a:t>经办人联系的外协人员在非吸烟区吸烟或制造明火的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13</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外来承包商、 供应商卸料过程中无人员进行现场监管的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14</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消防器材未按时点检的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15</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未经允许擅自挪动或挪用消防器材的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16</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发现占用、 随意堆放物料造成消防通道不畅的</a:t>
                      </a:r>
                    </a:p>
                  </a:txBody>
                  <a:tcPr marL="68580" marR="68580" marT="0" marB="0" anchor="ctr"/>
                </a:tc>
                <a:tc>
                  <a:txBody>
                    <a:bodyPr/>
                    <a:lstStyle/>
                    <a:p>
                      <a:pPr algn="ctr">
                        <a:lnSpc>
                          <a:spcPts val="2400"/>
                        </a:lnSpc>
                        <a:spcAft>
                          <a:spcPts val="0"/>
                        </a:spcAft>
                      </a:pPr>
                      <a:r>
                        <a:rPr lang="en-US" sz="1600" kern="100" dirty="0">
                          <a:effectLst/>
                          <a:latin typeface="+mn-ea"/>
                          <a:ea typeface="+mn-ea"/>
                        </a:rPr>
                        <a:t>200</a:t>
                      </a:r>
                      <a:r>
                        <a:rPr lang="zh-CN" sz="1600" kern="100" dirty="0">
                          <a:effectLst/>
                          <a:latin typeface="+mn-ea"/>
                          <a:ea typeface="+mn-ea"/>
                        </a:rPr>
                        <a:t>元</a:t>
                      </a:r>
                    </a:p>
                  </a:txBody>
                  <a:tcPr marL="68580" marR="68580" marT="0" marB="0" anchor="ctr"/>
                </a:tc>
              </a:tr>
            </a:tbl>
          </a:graphicData>
        </a:graphic>
      </p:graphicFrame>
      <p:sp>
        <p:nvSpPr>
          <p:cNvPr id="3" name="矩形 2"/>
          <p:cNvSpPr/>
          <p:nvPr/>
        </p:nvSpPr>
        <p:spPr>
          <a:xfrm>
            <a:off x="3275433" y="1635585"/>
            <a:ext cx="1863011"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4  </a:t>
            </a:r>
            <a:r>
              <a:rPr lang="zh-CN" altLang="en-US" sz="1600" dirty="0" smtClean="0">
                <a:latin typeface="+mn-ea"/>
              </a:rPr>
              <a:t>不良行为处罚</a:t>
            </a:r>
            <a:endParaRPr lang="zh-CN" altLang="en-US" sz="1600" dirty="0">
              <a:latin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73</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353600"/>
        </p:xfrm>
        <a:graphic>
          <a:graphicData uri="http://schemas.openxmlformats.org/drawingml/2006/table">
            <a:tbl>
              <a:tblPr firstRow="1" bandRow="1">
                <a:tableStyleId>{073A0DAA-6AF3-43AB-8588-CEC1D06C72B9}</a:tableStyleId>
              </a:tblPr>
              <a:tblGrid>
                <a:gridCol w="575496"/>
                <a:gridCol w="5927811"/>
                <a:gridCol w="1662811"/>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algn="ctr">
                        <a:lnSpc>
                          <a:spcPts val="2400"/>
                        </a:lnSpc>
                        <a:spcAft>
                          <a:spcPts val="0"/>
                        </a:spcAft>
                      </a:pPr>
                      <a:r>
                        <a:rPr lang="en-US" sz="1600" kern="100">
                          <a:effectLst/>
                          <a:latin typeface="+mn-ea"/>
                          <a:ea typeface="+mn-ea"/>
                        </a:rPr>
                        <a:t>17</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未按要求对设备进行点检的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18</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设备故障不及时报修的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19</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报修后， 无正当理由在</a:t>
                      </a:r>
                      <a:r>
                        <a:rPr lang="en-US" sz="1600" kern="100">
                          <a:effectLst/>
                          <a:latin typeface="+mn-ea"/>
                          <a:ea typeface="+mn-ea"/>
                        </a:rPr>
                        <a:t> 2 </a:t>
                      </a:r>
                      <a:r>
                        <a:rPr lang="zh-CN" sz="1600" kern="100">
                          <a:effectLst/>
                          <a:latin typeface="+mn-ea"/>
                          <a:ea typeface="+mn-ea"/>
                        </a:rPr>
                        <a:t>小时内不进行维修的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20</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设备维修时未悬挂警示牌的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21</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dirty="0">
                          <a:effectLst/>
                          <a:latin typeface="+mn-ea"/>
                          <a:ea typeface="+mn-ea"/>
                        </a:rPr>
                        <a:t>在设有警戒线的设备在运行时超越警戒线的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22</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擅自将需要相关操作证的车辆、 设备交给无证人员操作的或自己无证操作的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23</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solidFill>
                            <a:srgbClr val="FF0000"/>
                          </a:solidFill>
                          <a:effectLst/>
                          <a:latin typeface="+mn-ea"/>
                          <a:ea typeface="+mn-ea"/>
                        </a:rPr>
                        <a:t>超限使用起重</a:t>
                      </a:r>
                      <a:r>
                        <a:rPr lang="en-US" sz="1600" kern="100">
                          <a:solidFill>
                            <a:srgbClr val="FF0000"/>
                          </a:solidFill>
                          <a:effectLst/>
                          <a:latin typeface="+mn-ea"/>
                          <a:ea typeface="+mn-ea"/>
                        </a:rPr>
                        <a:t>/</a:t>
                      </a:r>
                      <a:r>
                        <a:rPr lang="zh-CN" sz="1600" kern="100">
                          <a:solidFill>
                            <a:srgbClr val="FF0000"/>
                          </a:solidFill>
                          <a:effectLst/>
                          <a:latin typeface="+mn-ea"/>
                          <a:ea typeface="+mn-ea"/>
                        </a:rPr>
                        <a:t>货运设备的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24</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使用起重设备不戴安全帽的</a:t>
                      </a:r>
                    </a:p>
                  </a:txBody>
                  <a:tcPr marL="68580" marR="68580" marT="0" marB="0" anchor="ctr"/>
                </a:tc>
                <a:tc>
                  <a:txBody>
                    <a:bodyPr/>
                    <a:lstStyle/>
                    <a:p>
                      <a:pPr algn="ctr">
                        <a:lnSpc>
                          <a:spcPts val="2400"/>
                        </a:lnSpc>
                        <a:spcAft>
                          <a:spcPts val="0"/>
                        </a:spcAft>
                      </a:pPr>
                      <a:r>
                        <a:rPr lang="en-US" sz="1600" kern="100" dirty="0">
                          <a:effectLst/>
                          <a:latin typeface="+mn-ea"/>
                          <a:ea typeface="+mn-ea"/>
                        </a:rPr>
                        <a:t>200</a:t>
                      </a:r>
                      <a:r>
                        <a:rPr lang="zh-CN" sz="1600" kern="100" dirty="0">
                          <a:effectLst/>
                          <a:latin typeface="+mn-ea"/>
                          <a:ea typeface="+mn-ea"/>
                        </a:rPr>
                        <a:t>元</a:t>
                      </a:r>
                    </a:p>
                  </a:txBody>
                  <a:tcPr marL="68580" marR="68580" marT="0" marB="0" anchor="ctr"/>
                </a:tc>
              </a:tr>
            </a:tbl>
          </a:graphicData>
        </a:graphic>
      </p:graphicFrame>
      <p:sp>
        <p:nvSpPr>
          <p:cNvPr id="3" name="矩形 2"/>
          <p:cNvSpPr/>
          <p:nvPr/>
        </p:nvSpPr>
        <p:spPr>
          <a:xfrm>
            <a:off x="3275433" y="1635585"/>
            <a:ext cx="1863011"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4  </a:t>
            </a:r>
            <a:r>
              <a:rPr lang="zh-CN" altLang="en-US" sz="1600" dirty="0" smtClean="0">
                <a:latin typeface="+mn-ea"/>
              </a:rPr>
              <a:t>不良行为处罚</a:t>
            </a:r>
            <a:endParaRPr lang="zh-CN" altLang="en-US" sz="1600" dirty="0">
              <a:latin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74</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212000"/>
        </p:xfrm>
        <a:graphic>
          <a:graphicData uri="http://schemas.openxmlformats.org/drawingml/2006/table">
            <a:tbl>
              <a:tblPr firstRow="1" bandRow="1">
                <a:tableStyleId>{073A0DAA-6AF3-43AB-8588-CEC1D06C72B9}</a:tableStyleId>
              </a:tblPr>
              <a:tblGrid>
                <a:gridCol w="575496"/>
                <a:gridCol w="5927811"/>
                <a:gridCol w="1662811"/>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algn="ctr">
                        <a:lnSpc>
                          <a:spcPts val="2400"/>
                        </a:lnSpc>
                        <a:spcAft>
                          <a:spcPts val="0"/>
                        </a:spcAft>
                      </a:pPr>
                      <a:r>
                        <a:rPr lang="en-US" sz="1600" kern="100">
                          <a:effectLst/>
                          <a:latin typeface="+mn-ea"/>
                          <a:ea typeface="+mn-ea"/>
                        </a:rPr>
                        <a:t>25</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起重设备载人的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26</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起重设备使用过程中下面站人的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27</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起重设备用完后未放到最低位置</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28</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叉车行驶明显超速者</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a:t>
                      </a:r>
                      <a:r>
                        <a:rPr lang="en-US" sz="1600" kern="100">
                          <a:effectLst/>
                          <a:latin typeface="+mn-ea"/>
                          <a:ea typeface="+mn-ea"/>
                        </a:rPr>
                        <a:t>500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29</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操作叉车不戴安全帽或不穿安全鞋者</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30</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滑手动叉车的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31</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乘坐叉车者</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32</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乘坐载货平台的</a:t>
                      </a:r>
                    </a:p>
                  </a:txBody>
                  <a:tcPr marL="68580" marR="68580" marT="0" marB="0" anchor="ctr"/>
                </a:tc>
                <a:tc>
                  <a:txBody>
                    <a:bodyPr/>
                    <a:lstStyle/>
                    <a:p>
                      <a:pPr algn="ctr">
                        <a:lnSpc>
                          <a:spcPts val="2400"/>
                        </a:lnSpc>
                        <a:spcAft>
                          <a:spcPts val="0"/>
                        </a:spcAft>
                      </a:pPr>
                      <a:r>
                        <a:rPr lang="en-US" sz="1600" kern="100" dirty="0">
                          <a:effectLst/>
                          <a:latin typeface="+mn-ea"/>
                          <a:ea typeface="+mn-ea"/>
                        </a:rPr>
                        <a:t>200</a:t>
                      </a:r>
                      <a:r>
                        <a:rPr lang="zh-CN" sz="1600" kern="100" dirty="0">
                          <a:effectLst/>
                          <a:latin typeface="+mn-ea"/>
                          <a:ea typeface="+mn-ea"/>
                        </a:rPr>
                        <a:t>元</a:t>
                      </a:r>
                    </a:p>
                  </a:txBody>
                  <a:tcPr marL="68580" marR="68580" marT="0" marB="0" anchor="ctr"/>
                </a:tc>
              </a:tr>
            </a:tbl>
          </a:graphicData>
        </a:graphic>
      </p:graphicFrame>
      <p:sp>
        <p:nvSpPr>
          <p:cNvPr id="3" name="矩形 2"/>
          <p:cNvSpPr/>
          <p:nvPr/>
        </p:nvSpPr>
        <p:spPr>
          <a:xfrm>
            <a:off x="3275433" y="1635585"/>
            <a:ext cx="1863011"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4  </a:t>
            </a:r>
            <a:r>
              <a:rPr lang="zh-CN" altLang="en-US" sz="1600" dirty="0" smtClean="0">
                <a:latin typeface="+mn-ea"/>
              </a:rPr>
              <a:t>不良行为处罚</a:t>
            </a:r>
            <a:endParaRPr lang="zh-CN" altLang="en-US" sz="1600" dirty="0">
              <a:latin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75</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4212000"/>
        </p:xfrm>
        <a:graphic>
          <a:graphicData uri="http://schemas.openxmlformats.org/drawingml/2006/table">
            <a:tbl>
              <a:tblPr firstRow="1" bandRow="1">
                <a:tableStyleId>{073A0DAA-6AF3-43AB-8588-CEC1D06C72B9}</a:tableStyleId>
              </a:tblPr>
              <a:tblGrid>
                <a:gridCol w="575496"/>
                <a:gridCol w="5927811"/>
                <a:gridCol w="1662811"/>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algn="ctr">
                        <a:lnSpc>
                          <a:spcPts val="2400"/>
                        </a:lnSpc>
                        <a:spcAft>
                          <a:spcPts val="0"/>
                        </a:spcAft>
                      </a:pPr>
                      <a:r>
                        <a:rPr lang="en-US" sz="1600" kern="100">
                          <a:effectLst/>
                          <a:latin typeface="+mn-ea"/>
                          <a:ea typeface="+mn-ea"/>
                        </a:rPr>
                        <a:t>33</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未按规定路线行驶的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34</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擅自开启电控柜的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35</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坐卧设备</a:t>
                      </a:r>
                      <a:r>
                        <a:rPr lang="en-US" sz="1600" kern="100">
                          <a:effectLst/>
                          <a:latin typeface="+mn-ea"/>
                          <a:ea typeface="+mn-ea"/>
                        </a:rPr>
                        <a:t>/</a:t>
                      </a:r>
                      <a:r>
                        <a:rPr lang="zh-CN" sz="1600" kern="100">
                          <a:effectLst/>
                          <a:latin typeface="+mn-ea"/>
                          <a:ea typeface="+mn-ea"/>
                        </a:rPr>
                        <a:t>压力管道的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36</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dirty="0">
                          <a:effectLst/>
                          <a:latin typeface="+mn-ea"/>
                          <a:ea typeface="+mn-ea"/>
                        </a:rPr>
                        <a:t>超限堆高（要制定堆高限度）的</a:t>
                      </a:r>
                    </a:p>
                  </a:txBody>
                  <a:tcPr marL="68580" marR="68580" marT="0" marB="0" anchor="ctr"/>
                </a:tc>
                <a:tc>
                  <a:txBody>
                    <a:bodyPr/>
                    <a:lstStyle/>
                    <a:p>
                      <a:pPr algn="ctr">
                        <a:lnSpc>
                          <a:spcPts val="2400"/>
                        </a:lnSpc>
                        <a:spcAft>
                          <a:spcPts val="0"/>
                        </a:spcAft>
                      </a:pPr>
                      <a:r>
                        <a:rPr lang="en-US" sz="1600" kern="100">
                          <a:effectLst/>
                          <a:latin typeface="+mn-ea"/>
                          <a:ea typeface="+mn-ea"/>
                        </a:rPr>
                        <a:t>200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37</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造成微小环境污染的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38</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生产中产生的危险固废未及时合规回收的</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39</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未按要求清洗、置换的危险化学品包装容器随意丢弃的</a:t>
                      </a:r>
                    </a:p>
                  </a:txBody>
                  <a:tcPr marL="68580" marR="68580" marT="0" marB="0" anchor="ctr"/>
                </a:tc>
                <a:tc>
                  <a:txBody>
                    <a:bodyPr/>
                    <a:lstStyle/>
                    <a:p>
                      <a:pPr algn="ctr">
                        <a:lnSpc>
                          <a:spcPts val="2400"/>
                        </a:lnSpc>
                        <a:spcAft>
                          <a:spcPts val="0"/>
                        </a:spcAft>
                      </a:pPr>
                      <a:r>
                        <a:rPr lang="en-US" sz="1600" kern="100">
                          <a:effectLst/>
                          <a:latin typeface="+mn-ea"/>
                          <a:ea typeface="+mn-ea"/>
                        </a:rPr>
                        <a:t>500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40</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危险物料未按照要求分开存放的</a:t>
                      </a:r>
                    </a:p>
                  </a:txBody>
                  <a:tcPr marL="68580" marR="68580" marT="0" marB="0" anchor="ctr"/>
                </a:tc>
                <a:tc>
                  <a:txBody>
                    <a:bodyPr/>
                    <a:lstStyle/>
                    <a:p>
                      <a:pPr algn="ctr">
                        <a:lnSpc>
                          <a:spcPts val="2400"/>
                        </a:lnSpc>
                        <a:spcAft>
                          <a:spcPts val="0"/>
                        </a:spcAft>
                      </a:pPr>
                      <a:r>
                        <a:rPr lang="en-US" sz="1600" kern="100" dirty="0">
                          <a:effectLst/>
                          <a:latin typeface="+mn-ea"/>
                          <a:ea typeface="+mn-ea"/>
                        </a:rPr>
                        <a:t>500</a:t>
                      </a:r>
                      <a:r>
                        <a:rPr lang="zh-CN" sz="1600" kern="100" dirty="0">
                          <a:effectLst/>
                          <a:latin typeface="+mn-ea"/>
                          <a:ea typeface="+mn-ea"/>
                        </a:rPr>
                        <a:t>元</a:t>
                      </a:r>
                    </a:p>
                  </a:txBody>
                  <a:tcPr marL="68580" marR="68580" marT="0" marB="0" anchor="ctr"/>
                </a:tc>
              </a:tr>
            </a:tbl>
          </a:graphicData>
        </a:graphic>
      </p:graphicFrame>
      <p:sp>
        <p:nvSpPr>
          <p:cNvPr id="3" name="矩形 2"/>
          <p:cNvSpPr/>
          <p:nvPr/>
        </p:nvSpPr>
        <p:spPr>
          <a:xfrm>
            <a:off x="3275433" y="1635585"/>
            <a:ext cx="1863011"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4  </a:t>
            </a:r>
            <a:r>
              <a:rPr lang="zh-CN" altLang="en-US" sz="1600" dirty="0" smtClean="0">
                <a:latin typeface="+mn-ea"/>
              </a:rPr>
              <a:t>不良行为处罚</a:t>
            </a:r>
            <a:endParaRPr lang="zh-CN" altLang="en-US" sz="1600" dirty="0">
              <a:latin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13</a:t>
            </a:r>
            <a:r>
              <a:rPr lang="zh-CN" altLang="en-US" dirty="0" smtClean="0"/>
              <a:t>、</a:t>
            </a:r>
            <a:r>
              <a:rPr lang="zh-CN" altLang="en-US" dirty="0"/>
              <a:t>安环奖惩管理办法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76</a:t>
            </a:fld>
            <a:endParaRPr lang="zh-CN" altLang="en-US" dirty="0"/>
          </a:p>
        </p:txBody>
      </p:sp>
      <p:sp>
        <p:nvSpPr>
          <p:cNvPr id="13"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1200"/>
              </a:spcAft>
              <a:buNone/>
            </a:pPr>
            <a:r>
              <a:rPr lang="en-US" altLang="zh-CN" dirty="0" smtClean="0"/>
              <a:t>5  </a:t>
            </a:r>
            <a:r>
              <a:rPr lang="zh-CN" altLang="en-US" dirty="0" smtClean="0"/>
              <a:t>安环惩罚</a:t>
            </a:r>
            <a:endParaRPr lang="en-US" altLang="zh-CN" dirty="0" smtClean="0"/>
          </a:p>
        </p:txBody>
      </p:sp>
      <p:graphicFrame>
        <p:nvGraphicFramePr>
          <p:cNvPr id="6" name="表格 5"/>
          <p:cNvGraphicFramePr>
            <a:graphicFrameLocks noGrp="1"/>
          </p:cNvGraphicFramePr>
          <p:nvPr/>
        </p:nvGraphicFramePr>
        <p:xfrm>
          <a:off x="525454" y="2004758"/>
          <a:ext cx="8166118" cy="2623200"/>
        </p:xfrm>
        <a:graphic>
          <a:graphicData uri="http://schemas.openxmlformats.org/drawingml/2006/table">
            <a:tbl>
              <a:tblPr firstRow="1" bandRow="1">
                <a:tableStyleId>{073A0DAA-6AF3-43AB-8588-CEC1D06C72B9}</a:tableStyleId>
              </a:tblPr>
              <a:tblGrid>
                <a:gridCol w="575496"/>
                <a:gridCol w="5927811"/>
                <a:gridCol w="1662811"/>
              </a:tblGrid>
              <a:tr h="468000">
                <a:tc>
                  <a:txBody>
                    <a:bodyPr/>
                    <a:lstStyle/>
                    <a:p>
                      <a:pPr algn="ctr">
                        <a:lnSpc>
                          <a:spcPts val="2400"/>
                        </a:lnSpc>
                        <a:spcAft>
                          <a:spcPts val="0"/>
                        </a:spcAft>
                      </a:pPr>
                      <a:r>
                        <a:rPr lang="zh-CN" sz="1600" kern="100" dirty="0">
                          <a:effectLst/>
                          <a:latin typeface="+mn-ea"/>
                          <a:ea typeface="+mn-ea"/>
                        </a:rPr>
                        <a:t>序号</a:t>
                      </a: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事故大小</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处罚</a:t>
                      </a:r>
                      <a:endParaRPr lang="zh-CN" sz="1600" kern="100" dirty="0">
                        <a:effectLst/>
                        <a:latin typeface="+mn-ea"/>
                        <a:ea typeface="+mn-ea"/>
                      </a:endParaRPr>
                    </a:p>
                  </a:txBody>
                  <a:tcPr marL="68580" marR="68580" marT="0" marB="0" anchor="ctr">
                    <a:solidFill>
                      <a:srgbClr val="183884"/>
                    </a:solidFill>
                  </a:tcPr>
                </a:tc>
              </a:tr>
              <a:tr h="468000">
                <a:tc>
                  <a:txBody>
                    <a:bodyPr/>
                    <a:lstStyle/>
                    <a:p>
                      <a:pPr algn="ctr">
                        <a:lnSpc>
                          <a:spcPts val="2400"/>
                        </a:lnSpc>
                        <a:spcAft>
                          <a:spcPts val="0"/>
                        </a:spcAft>
                      </a:pPr>
                      <a:r>
                        <a:rPr lang="en-US" sz="1600" kern="100">
                          <a:effectLst/>
                          <a:latin typeface="+mn-ea"/>
                          <a:ea typeface="+mn-ea"/>
                        </a:rPr>
                        <a:t>41</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dirty="0">
                          <a:effectLst/>
                          <a:latin typeface="+mn-ea"/>
                          <a:ea typeface="+mn-ea"/>
                        </a:rPr>
                        <a:t>危险物料（如热解液等）装卸料时未按要求做好防护措施（如导除静电等），或未全程现场监督的</a:t>
                      </a:r>
                    </a:p>
                  </a:txBody>
                  <a:tcPr marL="68580" marR="68580" marT="0" marB="0" anchor="ctr"/>
                </a:tc>
                <a:tc>
                  <a:txBody>
                    <a:bodyPr/>
                    <a:lstStyle/>
                    <a:p>
                      <a:pPr algn="ctr">
                        <a:lnSpc>
                          <a:spcPts val="2400"/>
                        </a:lnSpc>
                        <a:spcAft>
                          <a:spcPts val="0"/>
                        </a:spcAft>
                      </a:pPr>
                      <a:r>
                        <a:rPr lang="en-US" sz="1600" kern="100" dirty="0">
                          <a:effectLst/>
                          <a:latin typeface="+mn-ea"/>
                          <a:ea typeface="+mn-ea"/>
                        </a:rPr>
                        <a:t>500</a:t>
                      </a:r>
                      <a:r>
                        <a:rPr lang="zh-CN" sz="1600" kern="100" dirty="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42</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在生产场所着装不符合规范者</a:t>
                      </a:r>
                    </a:p>
                  </a:txBody>
                  <a:tcPr marL="68580" marR="68580" marT="0" marB="0" anchor="ctr"/>
                </a:tc>
                <a:tc>
                  <a:txBody>
                    <a:bodyPr/>
                    <a:lstStyle/>
                    <a:p>
                      <a:pPr algn="ctr">
                        <a:lnSpc>
                          <a:spcPts val="2400"/>
                        </a:lnSpc>
                        <a:spcAft>
                          <a:spcPts val="0"/>
                        </a:spcAft>
                      </a:pPr>
                      <a:r>
                        <a:rPr lang="en-US" sz="1600" kern="100">
                          <a:effectLst/>
                          <a:latin typeface="+mn-ea"/>
                          <a:ea typeface="+mn-ea"/>
                        </a:rPr>
                        <a:t>100</a:t>
                      </a:r>
                      <a:r>
                        <a:rPr lang="zh-CN" sz="1600" kern="10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43</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dirty="0">
                          <a:effectLst/>
                          <a:latin typeface="+mn-ea"/>
                          <a:ea typeface="+mn-ea"/>
                        </a:rPr>
                        <a:t>安环会议、培训无故缺席者</a:t>
                      </a:r>
                    </a:p>
                  </a:txBody>
                  <a:tcPr marL="68580" marR="68580" marT="0" marB="0" anchor="ctr"/>
                </a:tc>
                <a:tc>
                  <a:txBody>
                    <a:bodyPr/>
                    <a:lstStyle/>
                    <a:p>
                      <a:pPr algn="ctr">
                        <a:lnSpc>
                          <a:spcPts val="2400"/>
                        </a:lnSpc>
                        <a:spcAft>
                          <a:spcPts val="0"/>
                        </a:spcAft>
                      </a:pPr>
                      <a:r>
                        <a:rPr lang="zh-CN" sz="1600" kern="100" dirty="0">
                          <a:effectLst/>
                          <a:latin typeface="+mn-ea"/>
                          <a:ea typeface="+mn-ea"/>
                        </a:rPr>
                        <a:t>迟到：</a:t>
                      </a:r>
                      <a:r>
                        <a:rPr lang="en-US" sz="1600" kern="100" dirty="0">
                          <a:effectLst/>
                          <a:latin typeface="+mn-ea"/>
                          <a:ea typeface="+mn-ea"/>
                        </a:rPr>
                        <a:t>50</a:t>
                      </a:r>
                      <a:r>
                        <a:rPr lang="zh-CN" sz="1600" kern="100" dirty="0">
                          <a:effectLst/>
                          <a:latin typeface="+mn-ea"/>
                          <a:ea typeface="+mn-ea"/>
                        </a:rPr>
                        <a:t>元</a:t>
                      </a:r>
                    </a:p>
                    <a:p>
                      <a:pPr algn="ctr">
                        <a:lnSpc>
                          <a:spcPts val="2400"/>
                        </a:lnSpc>
                        <a:spcAft>
                          <a:spcPts val="0"/>
                        </a:spcAft>
                      </a:pPr>
                      <a:r>
                        <a:rPr lang="zh-CN" sz="1600" kern="100" dirty="0">
                          <a:effectLst/>
                          <a:latin typeface="+mn-ea"/>
                          <a:ea typeface="+mn-ea"/>
                        </a:rPr>
                        <a:t>未到：</a:t>
                      </a:r>
                      <a:r>
                        <a:rPr lang="en-US" sz="1600" kern="100" dirty="0">
                          <a:effectLst/>
                          <a:latin typeface="+mn-ea"/>
                          <a:ea typeface="+mn-ea"/>
                        </a:rPr>
                        <a:t>200</a:t>
                      </a:r>
                      <a:r>
                        <a:rPr lang="zh-CN" sz="1600" kern="100" dirty="0">
                          <a:effectLst/>
                          <a:latin typeface="+mn-ea"/>
                          <a:ea typeface="+mn-ea"/>
                        </a:rPr>
                        <a:t>元</a:t>
                      </a:r>
                    </a:p>
                  </a:txBody>
                  <a:tcPr marL="68580" marR="68580" marT="0" marB="0" anchor="ctr"/>
                </a:tc>
              </a:tr>
              <a:tr h="468000">
                <a:tc>
                  <a:txBody>
                    <a:bodyPr/>
                    <a:lstStyle/>
                    <a:p>
                      <a:pPr algn="ctr">
                        <a:lnSpc>
                          <a:spcPts val="2400"/>
                        </a:lnSpc>
                        <a:spcAft>
                          <a:spcPts val="0"/>
                        </a:spcAft>
                      </a:pPr>
                      <a:r>
                        <a:rPr lang="en-US" sz="1600" kern="100">
                          <a:effectLst/>
                          <a:latin typeface="+mn-ea"/>
                          <a:ea typeface="+mn-ea"/>
                        </a:rPr>
                        <a:t>44</a:t>
                      </a:r>
                      <a:endParaRPr lang="zh-CN" sz="1600" kern="100">
                        <a:effectLst/>
                        <a:latin typeface="+mn-ea"/>
                        <a:ea typeface="+mn-ea"/>
                      </a:endParaRPr>
                    </a:p>
                  </a:txBody>
                  <a:tcPr marL="68580" marR="68580" marT="0" marB="0" anchor="ctr"/>
                </a:tc>
                <a:tc>
                  <a:txBody>
                    <a:bodyPr/>
                    <a:lstStyle/>
                    <a:p>
                      <a:pPr algn="l">
                        <a:lnSpc>
                          <a:spcPts val="2400"/>
                        </a:lnSpc>
                        <a:spcAft>
                          <a:spcPts val="0"/>
                        </a:spcAft>
                      </a:pPr>
                      <a:r>
                        <a:rPr lang="zh-CN" sz="1600" kern="100">
                          <a:effectLst/>
                          <a:latin typeface="+mn-ea"/>
                          <a:ea typeface="+mn-ea"/>
                        </a:rPr>
                        <a:t>其它不安环行为</a:t>
                      </a:r>
                    </a:p>
                  </a:txBody>
                  <a:tcPr marL="68580" marR="68580" marT="0" marB="0" anchor="ctr"/>
                </a:tc>
                <a:tc>
                  <a:txBody>
                    <a:bodyPr/>
                    <a:lstStyle/>
                    <a:p>
                      <a:pPr algn="ctr">
                        <a:lnSpc>
                          <a:spcPts val="2400"/>
                        </a:lnSpc>
                        <a:spcAft>
                          <a:spcPts val="0"/>
                        </a:spcAft>
                      </a:pPr>
                      <a:r>
                        <a:rPr lang="en-US" sz="1600" kern="100" dirty="0">
                          <a:effectLst/>
                          <a:latin typeface="+mn-ea"/>
                          <a:ea typeface="+mn-ea"/>
                        </a:rPr>
                        <a:t>50</a:t>
                      </a:r>
                      <a:r>
                        <a:rPr lang="zh-CN" sz="1600" kern="100" dirty="0">
                          <a:effectLst/>
                          <a:latin typeface="+mn-ea"/>
                          <a:ea typeface="+mn-ea"/>
                        </a:rPr>
                        <a:t>～</a:t>
                      </a:r>
                      <a:r>
                        <a:rPr lang="en-US" sz="1600" kern="100" dirty="0">
                          <a:effectLst/>
                          <a:latin typeface="+mn-ea"/>
                          <a:ea typeface="+mn-ea"/>
                        </a:rPr>
                        <a:t>500</a:t>
                      </a:r>
                      <a:r>
                        <a:rPr lang="zh-CN" sz="1600" kern="100" dirty="0">
                          <a:effectLst/>
                          <a:latin typeface="+mn-ea"/>
                          <a:ea typeface="+mn-ea"/>
                        </a:rPr>
                        <a:t>元</a:t>
                      </a:r>
                    </a:p>
                  </a:txBody>
                  <a:tcPr marL="68580" marR="68580" marT="0" marB="0" anchor="ctr"/>
                </a:tc>
              </a:tr>
            </a:tbl>
          </a:graphicData>
        </a:graphic>
      </p:graphicFrame>
      <p:sp>
        <p:nvSpPr>
          <p:cNvPr id="3" name="矩形 2"/>
          <p:cNvSpPr/>
          <p:nvPr/>
        </p:nvSpPr>
        <p:spPr>
          <a:xfrm>
            <a:off x="3275433" y="1635585"/>
            <a:ext cx="1863011" cy="338554"/>
          </a:xfrm>
          <a:prstGeom prst="rect">
            <a:avLst/>
          </a:prstGeom>
        </p:spPr>
        <p:txBody>
          <a:bodyPr wrap="none">
            <a:spAutoFit/>
          </a:bodyPr>
          <a:lstStyle/>
          <a:p>
            <a:r>
              <a:rPr lang="zh-CN" altLang="en-US" sz="1600" dirty="0" smtClean="0">
                <a:latin typeface="+mn-ea"/>
              </a:rPr>
              <a:t>表</a:t>
            </a:r>
            <a:r>
              <a:rPr lang="en-US" altLang="zh-CN" sz="1600" dirty="0" smtClean="0">
                <a:latin typeface="+mn-ea"/>
              </a:rPr>
              <a:t>4  </a:t>
            </a:r>
            <a:r>
              <a:rPr lang="zh-CN" altLang="en-US" sz="1600" dirty="0" smtClean="0">
                <a:latin typeface="+mn-ea"/>
              </a:rPr>
              <a:t>不良行为处罚</a:t>
            </a:r>
            <a:endParaRPr lang="zh-CN" altLang="en-US" sz="1600" dirty="0">
              <a:latin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14</a:t>
            </a:r>
            <a:r>
              <a:rPr lang="zh-CN" altLang="en-US" dirty="0" smtClean="0"/>
              <a:t>、</a:t>
            </a:r>
            <a:r>
              <a:rPr lang="zh-CN" altLang="en-US" dirty="0"/>
              <a:t>安环事故管理制度</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77</a:t>
            </a:fld>
            <a:endParaRPr lang="zh-CN" altLang="en-US" dirty="0"/>
          </a:p>
        </p:txBody>
      </p:sp>
      <p:sp>
        <p:nvSpPr>
          <p:cNvPr id="11" name="内容占位符 17"/>
          <p:cNvSpPr>
            <a:spLocks noGrp="1"/>
          </p:cNvSpPr>
          <p:nvPr>
            <p:ph idx="1"/>
          </p:nvPr>
        </p:nvSpPr>
        <p:spPr>
          <a:xfrm>
            <a:off x="395288" y="1999950"/>
            <a:ext cx="5637207" cy="4126213"/>
          </a:xfrm>
          <a:ln>
            <a:noFill/>
          </a:ln>
        </p:spPr>
        <p:txBody>
          <a:bodyPr>
            <a:noAutofit/>
          </a:bodyPr>
          <a:lstStyle/>
          <a:p>
            <a:pPr marL="0" indent="0" algn="just">
              <a:lnSpc>
                <a:spcPts val="2400"/>
              </a:lnSpc>
              <a:spcAft>
                <a:spcPts val="1200"/>
              </a:spcAft>
              <a:buNone/>
            </a:pPr>
            <a:r>
              <a:rPr lang="en-US" altLang="zh-CN" sz="1600" dirty="0"/>
              <a:t>3.1</a:t>
            </a:r>
            <a:r>
              <a:rPr lang="zh-CN" altLang="en-US" sz="1600" dirty="0"/>
              <a:t>　</a:t>
            </a:r>
            <a:r>
              <a:rPr lang="zh-CN" altLang="en-US" sz="1600" dirty="0" smtClean="0"/>
              <a:t>事故</a:t>
            </a:r>
            <a:r>
              <a:rPr lang="zh-CN" altLang="en-US" sz="1600" dirty="0"/>
              <a:t>现场人员应立即直接或逐级上报相关负责人。</a:t>
            </a:r>
          </a:p>
          <a:p>
            <a:pPr marL="0" indent="0" algn="just">
              <a:lnSpc>
                <a:spcPts val="2400"/>
              </a:lnSpc>
              <a:spcAft>
                <a:spcPts val="1200"/>
              </a:spcAft>
              <a:buNone/>
            </a:pPr>
            <a:r>
              <a:rPr lang="en-US" altLang="zh-CN" sz="1600" dirty="0"/>
              <a:t>3.2</a:t>
            </a:r>
            <a:r>
              <a:rPr lang="zh-CN" altLang="en-US" sz="1600" dirty="0"/>
              <a:t>　公司质量安环委员会负责事故的应急救援组织与事故调查处理。</a:t>
            </a:r>
          </a:p>
          <a:p>
            <a:pPr marL="0" indent="0" algn="just">
              <a:lnSpc>
                <a:spcPts val="2400"/>
              </a:lnSpc>
              <a:spcAft>
                <a:spcPts val="1200"/>
              </a:spcAft>
              <a:buNone/>
            </a:pPr>
            <a:r>
              <a:rPr lang="en-US" altLang="zh-CN" sz="1600" dirty="0"/>
              <a:t>3.3</a:t>
            </a:r>
            <a:r>
              <a:rPr lang="zh-CN" altLang="en-US" sz="1600" dirty="0"/>
              <a:t>　所有员工应全力配合事故调查、处理的相关</a:t>
            </a:r>
            <a:r>
              <a:rPr lang="zh-CN" altLang="en-US" sz="1600" dirty="0" smtClean="0"/>
              <a:t>工作。</a:t>
            </a:r>
            <a:endParaRPr lang="en-US" altLang="zh-CN" sz="1600" dirty="0" smtClean="0"/>
          </a:p>
          <a:p>
            <a:pPr marL="0" indent="0" algn="just">
              <a:lnSpc>
                <a:spcPts val="2400"/>
              </a:lnSpc>
              <a:spcAft>
                <a:spcPts val="1200"/>
              </a:spcAft>
              <a:buNone/>
            </a:pPr>
            <a:endParaRPr lang="en-US" altLang="zh-CN" sz="1600" dirty="0"/>
          </a:p>
          <a:p>
            <a:pPr marL="0" indent="0" algn="just">
              <a:lnSpc>
                <a:spcPts val="2400"/>
              </a:lnSpc>
              <a:spcAft>
                <a:spcPts val="1200"/>
              </a:spcAft>
              <a:buNone/>
            </a:pPr>
            <a:r>
              <a:rPr lang="en-US" altLang="zh-CN" sz="1600" dirty="0" smtClean="0"/>
              <a:t>4.1  </a:t>
            </a:r>
            <a:r>
              <a:rPr lang="zh-CN" altLang="en-US" sz="1600" dirty="0" smtClean="0"/>
              <a:t>事故：</a:t>
            </a:r>
            <a:r>
              <a:rPr lang="zh-CN" altLang="zh-CN" sz="1600" dirty="0" smtClean="0">
                <a:solidFill>
                  <a:srgbClr val="000000"/>
                </a:solidFill>
                <a:latin typeface="+mn-ea"/>
                <a:cs typeface="Times New Roman" panose="02020603050405020304" pitchFamily="18" charset="0"/>
              </a:rPr>
              <a:t>指</a:t>
            </a:r>
            <a:r>
              <a:rPr lang="zh-CN" altLang="zh-CN" sz="1600" dirty="0">
                <a:solidFill>
                  <a:srgbClr val="000000"/>
                </a:solidFill>
                <a:latin typeface="+mn-ea"/>
                <a:cs typeface="Times New Roman" panose="02020603050405020304" pitchFamily="18" charset="0"/>
              </a:rPr>
              <a:t>公司发生的职业卫生、安全生产、环境安全事故及未遂事故（含职业卫生、消防事故、设备安全事故、人身伤害事故、厂区及上下班交通事故等）。</a:t>
            </a:r>
            <a:endParaRPr lang="zh-CN" altLang="zh-CN" sz="1600" dirty="0">
              <a:latin typeface="+mn-ea"/>
              <a:cs typeface="宋体" panose="02010600030101010101" pitchFamily="2" charset="-122"/>
            </a:endParaRPr>
          </a:p>
          <a:p>
            <a:pPr marL="0" indent="0" algn="just">
              <a:lnSpc>
                <a:spcPts val="2400"/>
              </a:lnSpc>
              <a:spcAft>
                <a:spcPts val="1200"/>
              </a:spcAft>
              <a:buNone/>
            </a:pPr>
            <a:endParaRPr lang="zh-CN" altLang="en-US" sz="1600"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3</a:t>
            </a:r>
            <a:r>
              <a:rPr lang="zh-CN" altLang="en-US" dirty="0" smtClean="0"/>
              <a:t>  职责</a:t>
            </a:r>
            <a:endParaRPr lang="en-US" altLang="zh-CN" dirty="0" smtClean="0"/>
          </a:p>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endParaRPr lang="en-US" altLang="zh-CN" dirty="0" smtClean="0"/>
          </a:p>
          <a:p>
            <a:pPr marL="0" indent="0">
              <a:buNone/>
            </a:pPr>
            <a:endParaRPr lang="en-US" altLang="zh-CN" dirty="0"/>
          </a:p>
          <a:p>
            <a:pPr marL="0" indent="0">
              <a:buNone/>
            </a:pPr>
            <a:r>
              <a:rPr lang="en-US" altLang="zh-CN" dirty="0" smtClean="0"/>
              <a:t>4  </a:t>
            </a:r>
            <a:r>
              <a:rPr lang="zh-CN" altLang="en-US" dirty="0" smtClean="0"/>
              <a:t>定义</a:t>
            </a:r>
            <a:endParaRPr lang="zh-CN" altLang="en-US" dirty="0"/>
          </a:p>
        </p:txBody>
      </p:sp>
      <p:grpSp>
        <p:nvGrpSpPr>
          <p:cNvPr id="5" name="组合 4"/>
          <p:cNvGrpSpPr/>
          <p:nvPr/>
        </p:nvGrpSpPr>
        <p:grpSpPr>
          <a:xfrm>
            <a:off x="6101715" y="2134870"/>
            <a:ext cx="2716530" cy="3933190"/>
            <a:chOff x="9609" y="3362"/>
            <a:chExt cx="4278" cy="6194"/>
          </a:xfrm>
        </p:grpSpPr>
        <p:grpSp>
          <p:nvGrpSpPr>
            <p:cNvPr id="22" name="组合 21"/>
            <p:cNvGrpSpPr/>
            <p:nvPr/>
          </p:nvGrpSpPr>
          <p:grpSpPr>
            <a:xfrm>
              <a:off x="9609" y="3362"/>
              <a:ext cx="4278" cy="6194"/>
              <a:chOff x="6163516" y="1379647"/>
              <a:chExt cx="2716219" cy="3933486"/>
            </a:xfrm>
          </p:grpSpPr>
          <p:pic>
            <p:nvPicPr>
              <p:cNvPr id="23" name="Picture 7"/>
              <p:cNvPicPr>
                <a:picLocks noChangeAspect="1"/>
              </p:cNvPicPr>
              <p:nvPr/>
            </p:nvPicPr>
            <p:blipFill>
              <a:blip r:embed="rId3" cstate="print"/>
              <a:stretch>
                <a:fillRect/>
              </a:stretch>
            </p:blipFill>
            <p:spPr>
              <a:xfrm>
                <a:off x="6262099" y="1469116"/>
                <a:ext cx="2548492" cy="3806818"/>
              </a:xfrm>
              <a:prstGeom prst="rect">
                <a:avLst/>
              </a:prstGeom>
              <a:noFill/>
              <a:ln w="9525">
                <a:noFill/>
              </a:ln>
            </p:spPr>
          </p:pic>
          <p:grpSp>
            <p:nvGrpSpPr>
              <p:cNvPr id="24" name="Group 110"/>
              <p:cNvGrpSpPr/>
              <p:nvPr/>
            </p:nvGrpSpPr>
            <p:grpSpPr bwMode="auto">
              <a:xfrm>
                <a:off x="6163516" y="1379647"/>
                <a:ext cx="2716219" cy="3933486"/>
                <a:chOff x="587" y="186"/>
                <a:chExt cx="2401" cy="3477"/>
              </a:xfrm>
            </p:grpSpPr>
            <p:sp>
              <p:nvSpPr>
                <p:cNvPr id="25" name="AutoShape 35"/>
                <p:cNvSpPr>
                  <a:spLocks noChangeArrowheads="1"/>
                </p:cNvSpPr>
                <p:nvPr/>
              </p:nvSpPr>
              <p:spPr bwMode="auto">
                <a:xfrm>
                  <a:off x="58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26" name="AutoShape 36"/>
                <p:cNvSpPr>
                  <a:spLocks noChangeArrowheads="1"/>
                </p:cNvSpPr>
                <p:nvPr/>
              </p:nvSpPr>
              <p:spPr bwMode="auto">
                <a:xfrm flipH="1">
                  <a:off x="2667" y="3341"/>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noProof="1"/>
                </a:p>
              </p:txBody>
            </p:sp>
            <p:sp>
              <p:nvSpPr>
                <p:cNvPr id="27" name="AutoShape 38"/>
                <p:cNvSpPr>
                  <a:spLocks noChangeArrowheads="1"/>
                </p:cNvSpPr>
                <p:nvPr/>
              </p:nvSpPr>
              <p:spPr bwMode="auto">
                <a:xfrm flipH="1" flipV="1">
                  <a:off x="266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sp>
              <p:nvSpPr>
                <p:cNvPr id="28" name="AutoShape 37"/>
                <p:cNvSpPr>
                  <a:spLocks noChangeArrowheads="1"/>
                </p:cNvSpPr>
                <p:nvPr/>
              </p:nvSpPr>
              <p:spPr bwMode="auto">
                <a:xfrm flipV="1">
                  <a:off x="587" y="186"/>
                  <a:ext cx="321" cy="322"/>
                </a:xfrm>
                <a:prstGeom prst="rtTriangle">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zh-CN" noProof="1"/>
                </a:p>
              </p:txBody>
            </p:sp>
          </p:grpSp>
        </p:grpSp>
        <p:pic>
          <p:nvPicPr>
            <p:cNvPr id="3" name="图片 2"/>
            <p:cNvPicPr>
              <a:picLocks noChangeAspect="1"/>
            </p:cNvPicPr>
            <p:nvPr/>
          </p:nvPicPr>
          <p:blipFill>
            <a:blip r:embed="rId4"/>
            <a:stretch>
              <a:fillRect/>
            </a:stretch>
          </p:blipFill>
          <p:spPr>
            <a:xfrm>
              <a:off x="9724" y="3469"/>
              <a:ext cx="4062" cy="5991"/>
            </a:xfrm>
            <a:prstGeom prst="rect">
              <a:avLst/>
            </a:prstGeom>
          </p:spPr>
        </p:pic>
      </p:grpSp>
    </p:spTree>
  </p:cSld>
  <p:clrMapOvr>
    <a:masterClrMapping/>
  </p:clrMapOvr>
  <p:transition spd="slow">
    <p:pull/>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14</a:t>
            </a:r>
            <a:r>
              <a:rPr lang="zh-CN" altLang="en-US" dirty="0" smtClean="0"/>
              <a:t>、</a:t>
            </a:r>
            <a:r>
              <a:rPr lang="zh-CN" altLang="en-US" dirty="0"/>
              <a:t>安环事故管理制度</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78</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dirty="0" smtClean="0"/>
              <a:t>事故报告流程</a:t>
            </a:r>
            <a:endParaRPr lang="en-US" altLang="zh-CN" dirty="0" smtClean="0"/>
          </a:p>
          <a:p>
            <a:pPr marL="0" indent="0">
              <a:buNone/>
            </a:pPr>
            <a:endParaRPr lang="en-US" altLang="zh-CN" dirty="0"/>
          </a:p>
        </p:txBody>
      </p:sp>
      <p:sp>
        <p:nvSpPr>
          <p:cNvPr id="7" name="任意多边形 6"/>
          <p:cNvSpPr/>
          <p:nvPr/>
        </p:nvSpPr>
        <p:spPr>
          <a:xfrm>
            <a:off x="841465" y="3580968"/>
            <a:ext cx="1025087"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现场有关人员</a:t>
            </a:r>
            <a:endParaRPr lang="zh-CN" altLang="en-US" sz="1600" kern="1200" dirty="0">
              <a:solidFill>
                <a:schemeClr val="bg1"/>
              </a:solidFill>
            </a:endParaRPr>
          </a:p>
        </p:txBody>
      </p:sp>
      <p:sp>
        <p:nvSpPr>
          <p:cNvPr id="8" name="任意多边形 7"/>
          <p:cNvSpPr/>
          <p:nvPr/>
        </p:nvSpPr>
        <p:spPr>
          <a:xfrm>
            <a:off x="1902958" y="3759857"/>
            <a:ext cx="360000"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9" name="任意多边形 8"/>
          <p:cNvSpPr/>
          <p:nvPr/>
        </p:nvSpPr>
        <p:spPr>
          <a:xfrm>
            <a:off x="2276587" y="3580968"/>
            <a:ext cx="1025087"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单位负责人</a:t>
            </a:r>
            <a:endParaRPr lang="zh-CN" altLang="en-US" sz="1600" kern="1200" dirty="0">
              <a:solidFill>
                <a:schemeClr val="bg1"/>
              </a:solidFill>
            </a:endParaRPr>
          </a:p>
        </p:txBody>
      </p:sp>
      <p:sp>
        <p:nvSpPr>
          <p:cNvPr id="19" name="任意多边形 18"/>
          <p:cNvSpPr/>
          <p:nvPr/>
        </p:nvSpPr>
        <p:spPr>
          <a:xfrm>
            <a:off x="3349097" y="3759857"/>
            <a:ext cx="360000"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22" name="任意多边形 21"/>
          <p:cNvSpPr/>
          <p:nvPr/>
        </p:nvSpPr>
        <p:spPr>
          <a:xfrm>
            <a:off x="3711707" y="3580968"/>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县级安监部门和有关部门</a:t>
            </a:r>
            <a:endParaRPr lang="zh-CN" altLang="en-US" sz="1600" kern="1200" dirty="0">
              <a:solidFill>
                <a:schemeClr val="bg1"/>
              </a:solidFill>
            </a:endParaRPr>
          </a:p>
        </p:txBody>
      </p:sp>
      <p:sp>
        <p:nvSpPr>
          <p:cNvPr id="23" name="任意多边形 22"/>
          <p:cNvSpPr/>
          <p:nvPr/>
        </p:nvSpPr>
        <p:spPr>
          <a:xfrm>
            <a:off x="5202056" y="3759857"/>
            <a:ext cx="360000"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24" name="任意多边形 23"/>
          <p:cNvSpPr/>
          <p:nvPr/>
        </p:nvSpPr>
        <p:spPr>
          <a:xfrm>
            <a:off x="5601388" y="3582615"/>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市级安监部门和有关部门</a:t>
            </a:r>
            <a:endParaRPr lang="zh-CN" altLang="en-US" sz="1600" kern="1200" dirty="0">
              <a:solidFill>
                <a:schemeClr val="bg1"/>
              </a:solidFill>
            </a:endParaRPr>
          </a:p>
        </p:txBody>
      </p:sp>
      <p:sp>
        <p:nvSpPr>
          <p:cNvPr id="27" name="任意多边形 26"/>
          <p:cNvSpPr/>
          <p:nvPr/>
        </p:nvSpPr>
        <p:spPr>
          <a:xfrm rot="16200000">
            <a:off x="6222627" y="3315852"/>
            <a:ext cx="217318"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29" name="任意多边形 28"/>
          <p:cNvSpPr/>
          <p:nvPr/>
        </p:nvSpPr>
        <p:spPr>
          <a:xfrm>
            <a:off x="5611287" y="2704425"/>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省级安监部门和有关部门</a:t>
            </a:r>
            <a:endParaRPr lang="zh-CN" altLang="en-US" sz="1600" kern="1200" dirty="0">
              <a:solidFill>
                <a:schemeClr val="bg1"/>
              </a:solidFill>
            </a:endParaRPr>
          </a:p>
        </p:txBody>
      </p:sp>
      <p:sp>
        <p:nvSpPr>
          <p:cNvPr id="30" name="任意多边形 29"/>
          <p:cNvSpPr/>
          <p:nvPr/>
        </p:nvSpPr>
        <p:spPr>
          <a:xfrm>
            <a:off x="5611287" y="1826235"/>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dirty="0" smtClean="0">
                <a:solidFill>
                  <a:schemeClr val="bg1"/>
                </a:solidFill>
              </a:rPr>
              <a:t>省部级</a:t>
            </a:r>
            <a:r>
              <a:rPr lang="zh-CN" altLang="en-US" sz="1600" kern="1200" dirty="0" smtClean="0">
                <a:solidFill>
                  <a:schemeClr val="bg1"/>
                </a:solidFill>
              </a:rPr>
              <a:t>安监部门、国务院</a:t>
            </a:r>
            <a:endParaRPr lang="zh-CN" altLang="en-US" sz="1600" kern="1200" dirty="0">
              <a:solidFill>
                <a:schemeClr val="bg1"/>
              </a:solidFill>
            </a:endParaRPr>
          </a:p>
        </p:txBody>
      </p:sp>
      <p:sp>
        <p:nvSpPr>
          <p:cNvPr id="31" name="任意多边形 30"/>
          <p:cNvSpPr/>
          <p:nvPr/>
        </p:nvSpPr>
        <p:spPr>
          <a:xfrm rot="16200000">
            <a:off x="6222627" y="2421915"/>
            <a:ext cx="217318"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32" name="文本框 31"/>
          <p:cNvSpPr txBox="1"/>
          <p:nvPr/>
        </p:nvSpPr>
        <p:spPr>
          <a:xfrm>
            <a:off x="7221587" y="3672616"/>
            <a:ext cx="1620000" cy="396000"/>
          </a:xfrm>
          <a:prstGeom prst="rect">
            <a:avLst/>
          </a:prstGeom>
          <a:noFill/>
        </p:spPr>
        <p:txBody>
          <a:bodyPr wrap="square" rtlCol="0">
            <a:spAutoFit/>
          </a:bodyPr>
          <a:lstStyle/>
          <a:p>
            <a:r>
              <a:rPr lang="zh-CN" altLang="en-US" sz="2000" b="1" dirty="0" smtClean="0">
                <a:solidFill>
                  <a:srgbClr val="C00000"/>
                </a:solidFill>
              </a:rPr>
              <a:t>一般事故</a:t>
            </a:r>
            <a:endParaRPr lang="zh-CN" altLang="en-US" sz="2000" b="1" dirty="0">
              <a:solidFill>
                <a:srgbClr val="C00000"/>
              </a:solidFill>
            </a:endParaRPr>
          </a:p>
        </p:txBody>
      </p:sp>
      <p:sp>
        <p:nvSpPr>
          <p:cNvPr id="33" name="文本框 32"/>
          <p:cNvSpPr txBox="1"/>
          <p:nvPr/>
        </p:nvSpPr>
        <p:spPr>
          <a:xfrm>
            <a:off x="7221587" y="2810370"/>
            <a:ext cx="1620000" cy="396000"/>
          </a:xfrm>
          <a:prstGeom prst="rect">
            <a:avLst/>
          </a:prstGeom>
          <a:noFill/>
        </p:spPr>
        <p:txBody>
          <a:bodyPr wrap="square" rtlCol="0">
            <a:spAutoFit/>
          </a:bodyPr>
          <a:lstStyle/>
          <a:p>
            <a:r>
              <a:rPr lang="zh-CN" altLang="en-US" sz="2000" b="1" dirty="0" smtClean="0">
                <a:solidFill>
                  <a:srgbClr val="C00000"/>
                </a:solidFill>
              </a:rPr>
              <a:t>较大事故</a:t>
            </a:r>
            <a:endParaRPr lang="zh-CN" altLang="en-US" sz="2000" b="1" dirty="0">
              <a:solidFill>
                <a:srgbClr val="C00000"/>
              </a:solidFill>
            </a:endParaRPr>
          </a:p>
        </p:txBody>
      </p:sp>
      <p:sp>
        <p:nvSpPr>
          <p:cNvPr id="34" name="文本框 33"/>
          <p:cNvSpPr txBox="1"/>
          <p:nvPr/>
        </p:nvSpPr>
        <p:spPr>
          <a:xfrm>
            <a:off x="7221587" y="1925091"/>
            <a:ext cx="1620000" cy="396000"/>
          </a:xfrm>
          <a:prstGeom prst="rect">
            <a:avLst/>
          </a:prstGeom>
          <a:noFill/>
        </p:spPr>
        <p:txBody>
          <a:bodyPr wrap="square" rtlCol="0">
            <a:spAutoFit/>
          </a:bodyPr>
          <a:lstStyle/>
          <a:p>
            <a:r>
              <a:rPr lang="zh-CN" altLang="en-US" sz="2000" b="1" dirty="0" smtClean="0">
                <a:solidFill>
                  <a:srgbClr val="C00000"/>
                </a:solidFill>
              </a:rPr>
              <a:t>特</a:t>
            </a:r>
            <a:r>
              <a:rPr lang="en-US" altLang="zh-CN" sz="2000" b="1" dirty="0" smtClean="0">
                <a:solidFill>
                  <a:srgbClr val="C00000"/>
                </a:solidFill>
              </a:rPr>
              <a:t>/</a:t>
            </a:r>
            <a:r>
              <a:rPr lang="zh-CN" altLang="en-US" sz="2000" b="1" dirty="0" smtClean="0">
                <a:solidFill>
                  <a:srgbClr val="C00000"/>
                </a:solidFill>
              </a:rPr>
              <a:t>重大事故</a:t>
            </a:r>
            <a:endParaRPr lang="zh-CN" altLang="en-US" sz="2000" b="1" dirty="0">
              <a:solidFill>
                <a:srgbClr val="C00000"/>
              </a:solidFill>
            </a:endParaRPr>
          </a:p>
        </p:txBody>
      </p:sp>
      <p:sp>
        <p:nvSpPr>
          <p:cNvPr id="36" name="矩形 35"/>
          <p:cNvSpPr/>
          <p:nvPr/>
        </p:nvSpPr>
        <p:spPr>
          <a:xfrm>
            <a:off x="3624548" y="1707615"/>
            <a:ext cx="3597039" cy="2666083"/>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3711707" y="4817324"/>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bg1"/>
                </a:solidFill>
              </a:rPr>
              <a:t>同级人民政府</a:t>
            </a:r>
            <a:endParaRPr lang="zh-CN" altLang="en-US" sz="1600" kern="1200" dirty="0">
              <a:solidFill>
                <a:schemeClr val="bg1"/>
              </a:solidFill>
            </a:endParaRPr>
          </a:p>
        </p:txBody>
      </p:sp>
      <p:sp>
        <p:nvSpPr>
          <p:cNvPr id="38" name="任意多边形 37"/>
          <p:cNvSpPr/>
          <p:nvPr/>
        </p:nvSpPr>
        <p:spPr>
          <a:xfrm>
            <a:off x="5611287" y="4814622"/>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dirty="0" smtClean="0">
                <a:solidFill>
                  <a:schemeClr val="bg1"/>
                </a:solidFill>
              </a:rPr>
              <a:t>公安、劳动、工会、检察院</a:t>
            </a:r>
            <a:endParaRPr lang="zh-CN" altLang="en-US" sz="1600" dirty="0">
              <a:solidFill>
                <a:schemeClr val="bg1"/>
              </a:solidFill>
            </a:endParaRPr>
          </a:p>
        </p:txBody>
      </p:sp>
      <p:sp>
        <p:nvSpPr>
          <p:cNvPr id="39" name="任意多边形 38"/>
          <p:cNvSpPr/>
          <p:nvPr/>
        </p:nvSpPr>
        <p:spPr>
          <a:xfrm rot="5400000">
            <a:off x="4245782" y="4464584"/>
            <a:ext cx="360000"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40" name="任意多边形 39"/>
          <p:cNvSpPr/>
          <p:nvPr/>
        </p:nvSpPr>
        <p:spPr>
          <a:xfrm rot="5400000">
            <a:off x="6141387" y="4457581"/>
            <a:ext cx="360000"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41" name="文本框 40"/>
          <p:cNvSpPr txBox="1"/>
          <p:nvPr/>
        </p:nvSpPr>
        <p:spPr>
          <a:xfrm>
            <a:off x="3757972" y="4382658"/>
            <a:ext cx="670766" cy="338554"/>
          </a:xfrm>
          <a:prstGeom prst="rect">
            <a:avLst/>
          </a:prstGeom>
          <a:noFill/>
        </p:spPr>
        <p:txBody>
          <a:bodyPr wrap="square" rtlCol="0">
            <a:spAutoFit/>
          </a:bodyPr>
          <a:lstStyle/>
          <a:p>
            <a:pPr algn="ctr"/>
            <a:r>
              <a:rPr lang="zh-CN" altLang="en-US" sz="1600" b="1" dirty="0" smtClean="0">
                <a:solidFill>
                  <a:srgbClr val="C00000"/>
                </a:solidFill>
              </a:rPr>
              <a:t>同报</a:t>
            </a:r>
            <a:endParaRPr lang="zh-CN" altLang="en-US" sz="1600" b="1" dirty="0">
              <a:solidFill>
                <a:srgbClr val="C00000"/>
              </a:solidFill>
            </a:endParaRPr>
          </a:p>
        </p:txBody>
      </p:sp>
      <p:sp>
        <p:nvSpPr>
          <p:cNvPr id="42" name="文本框 41"/>
          <p:cNvSpPr txBox="1"/>
          <p:nvPr/>
        </p:nvSpPr>
        <p:spPr>
          <a:xfrm>
            <a:off x="5570427" y="4382658"/>
            <a:ext cx="670766" cy="338554"/>
          </a:xfrm>
          <a:prstGeom prst="rect">
            <a:avLst/>
          </a:prstGeom>
          <a:noFill/>
        </p:spPr>
        <p:txBody>
          <a:bodyPr wrap="square" rtlCol="0">
            <a:spAutoFit/>
          </a:bodyPr>
          <a:lstStyle/>
          <a:p>
            <a:pPr algn="ctr"/>
            <a:r>
              <a:rPr lang="zh-CN" altLang="en-US" sz="1600" b="1" dirty="0" smtClean="0">
                <a:solidFill>
                  <a:srgbClr val="C00000"/>
                </a:solidFill>
              </a:rPr>
              <a:t>通知</a:t>
            </a:r>
            <a:endParaRPr lang="zh-CN" altLang="en-US" sz="1600" b="1" dirty="0">
              <a:solidFill>
                <a:srgbClr val="C00000"/>
              </a:solidFill>
            </a:endParaRPr>
          </a:p>
        </p:txBody>
      </p:sp>
    </p:spTree>
  </p:cSld>
  <p:clrMapOvr>
    <a:masterClrMapping/>
  </p:clrMapOvr>
  <p:transition spd="slow">
    <p:pull/>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14</a:t>
            </a:r>
            <a:r>
              <a:rPr lang="zh-CN" altLang="en-US" dirty="0" smtClean="0"/>
              <a:t>、</a:t>
            </a:r>
            <a:r>
              <a:rPr lang="zh-CN" altLang="en-US" dirty="0"/>
              <a:t>安环事故管理制度</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79</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dirty="0" smtClean="0"/>
              <a:t>事故报告内容</a:t>
            </a:r>
            <a:endParaRPr lang="en-US" altLang="zh-CN" dirty="0" smtClean="0"/>
          </a:p>
          <a:p>
            <a:pPr marL="0" indent="0">
              <a:buNone/>
            </a:pPr>
            <a:endParaRPr lang="en-US" altLang="zh-CN" dirty="0"/>
          </a:p>
        </p:txBody>
      </p:sp>
      <p:grpSp>
        <p:nvGrpSpPr>
          <p:cNvPr id="18" name="组合 17"/>
          <p:cNvGrpSpPr/>
          <p:nvPr/>
        </p:nvGrpSpPr>
        <p:grpSpPr>
          <a:xfrm>
            <a:off x="3852602" y="2003381"/>
            <a:ext cx="1800000" cy="1723368"/>
            <a:chOff x="3843627" y="2003381"/>
            <a:chExt cx="1800000" cy="1723368"/>
          </a:xfrm>
        </p:grpSpPr>
        <p:grpSp>
          <p:nvGrpSpPr>
            <p:cNvPr id="58" name="îs1ïḓé"/>
            <p:cNvGrpSpPr/>
            <p:nvPr/>
          </p:nvGrpSpPr>
          <p:grpSpPr>
            <a:xfrm>
              <a:off x="4293627" y="2003381"/>
              <a:ext cx="900000" cy="900000"/>
              <a:chOff x="5638800" y="1225947"/>
              <a:chExt cx="914400" cy="914400"/>
            </a:xfrm>
          </p:grpSpPr>
          <p:sp>
            <p:nvSpPr>
              <p:cNvPr id="59" name="iṡlïḑè"/>
              <p:cNvSpPr/>
              <p:nvPr/>
            </p:nvSpPr>
            <p:spPr>
              <a:xfrm>
                <a:off x="5638800" y="1225947"/>
                <a:ext cx="914400" cy="914400"/>
              </a:xfrm>
              <a:prstGeom prst="roundRect">
                <a:avLst/>
              </a:prstGeom>
              <a:solidFill>
                <a:srgbClr val="183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600">
                  <a:latin typeface="+mn-ea"/>
                </a:endParaRPr>
              </a:p>
            </p:txBody>
          </p:sp>
          <p:sp>
            <p:nvSpPr>
              <p:cNvPr id="60" name="iŝlïḋê"/>
              <p:cNvSpPr/>
              <p:nvPr/>
            </p:nvSpPr>
            <p:spPr bwMode="auto">
              <a:xfrm>
                <a:off x="5852919" y="1449011"/>
                <a:ext cx="486162" cy="475360"/>
              </a:xfrm>
              <a:custGeom>
                <a:avLst/>
                <a:gdLst>
                  <a:gd name="T0" fmla="*/ 203841 w 594"/>
                  <a:gd name="T1" fmla="*/ 122628 h 581"/>
                  <a:gd name="T2" fmla="*/ 201316 w 594"/>
                  <a:gd name="T3" fmla="*/ 122628 h 581"/>
                  <a:gd name="T4" fmla="*/ 196265 w 594"/>
                  <a:gd name="T5" fmla="*/ 140301 h 581"/>
                  <a:gd name="T6" fmla="*/ 196265 w 594"/>
                  <a:gd name="T7" fmla="*/ 142826 h 581"/>
                  <a:gd name="T8" fmla="*/ 196265 w 594"/>
                  <a:gd name="T9" fmla="*/ 145351 h 581"/>
                  <a:gd name="T10" fmla="*/ 196265 w 594"/>
                  <a:gd name="T11" fmla="*/ 145351 h 581"/>
                  <a:gd name="T12" fmla="*/ 193739 w 594"/>
                  <a:gd name="T13" fmla="*/ 147875 h 581"/>
                  <a:gd name="T14" fmla="*/ 185802 w 594"/>
                  <a:gd name="T15" fmla="*/ 150400 h 581"/>
                  <a:gd name="T16" fmla="*/ 185802 w 594"/>
                  <a:gd name="T17" fmla="*/ 150400 h 581"/>
                  <a:gd name="T18" fmla="*/ 155497 w 594"/>
                  <a:gd name="T19" fmla="*/ 122628 h 581"/>
                  <a:gd name="T20" fmla="*/ 155497 w 594"/>
                  <a:gd name="T21" fmla="*/ 122628 h 581"/>
                  <a:gd name="T22" fmla="*/ 50870 w 594"/>
                  <a:gd name="T23" fmla="*/ 112169 h 581"/>
                  <a:gd name="T24" fmla="*/ 60972 w 594"/>
                  <a:gd name="T25" fmla="*/ 0 h 581"/>
                  <a:gd name="T26" fmla="*/ 213943 w 594"/>
                  <a:gd name="T27" fmla="*/ 10459 h 581"/>
                  <a:gd name="T28" fmla="*/ 203841 w 594"/>
                  <a:gd name="T29" fmla="*/ 122628 h 581"/>
                  <a:gd name="T30" fmla="*/ 150446 w 594"/>
                  <a:gd name="T31" fmla="*/ 132727 h 581"/>
                  <a:gd name="T32" fmla="*/ 173175 w 594"/>
                  <a:gd name="T33" fmla="*/ 155810 h 581"/>
                  <a:gd name="T34" fmla="*/ 185802 w 594"/>
                  <a:gd name="T35" fmla="*/ 168433 h 581"/>
                  <a:gd name="T36" fmla="*/ 175700 w 594"/>
                  <a:gd name="T37" fmla="*/ 178532 h 581"/>
                  <a:gd name="T38" fmla="*/ 104266 w 594"/>
                  <a:gd name="T39" fmla="*/ 178532 h 581"/>
                  <a:gd name="T40" fmla="*/ 81537 w 594"/>
                  <a:gd name="T41" fmla="*/ 178532 h 581"/>
                  <a:gd name="T42" fmla="*/ 71074 w 594"/>
                  <a:gd name="T43" fmla="*/ 178532 h 581"/>
                  <a:gd name="T44" fmla="*/ 40768 w 594"/>
                  <a:gd name="T45" fmla="*/ 204140 h 581"/>
                  <a:gd name="T46" fmla="*/ 32831 w 594"/>
                  <a:gd name="T47" fmla="*/ 209189 h 581"/>
                  <a:gd name="T48" fmla="*/ 32831 w 594"/>
                  <a:gd name="T49" fmla="*/ 209189 h 581"/>
                  <a:gd name="T50" fmla="*/ 25255 w 594"/>
                  <a:gd name="T51" fmla="*/ 204140 h 581"/>
                  <a:gd name="T52" fmla="*/ 25255 w 594"/>
                  <a:gd name="T53" fmla="*/ 204140 h 581"/>
                  <a:gd name="T54" fmla="*/ 25255 w 594"/>
                  <a:gd name="T55" fmla="*/ 201615 h 581"/>
                  <a:gd name="T56" fmla="*/ 22729 w 594"/>
                  <a:gd name="T57" fmla="*/ 199091 h 581"/>
                  <a:gd name="T58" fmla="*/ 22729 w 594"/>
                  <a:gd name="T59" fmla="*/ 178532 h 581"/>
                  <a:gd name="T60" fmla="*/ 22729 w 594"/>
                  <a:gd name="T61" fmla="*/ 178532 h 581"/>
                  <a:gd name="T62" fmla="*/ 0 w 594"/>
                  <a:gd name="T63" fmla="*/ 168433 h 581"/>
                  <a:gd name="T64" fmla="*/ 0 w 594"/>
                  <a:gd name="T65" fmla="*/ 51215 h 581"/>
                  <a:gd name="T66" fmla="*/ 40768 w 594"/>
                  <a:gd name="T67" fmla="*/ 40756 h 581"/>
                  <a:gd name="T68" fmla="*/ 60972 w 594"/>
                  <a:gd name="T69" fmla="*/ 132727 h 5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4" h="581">
                    <a:moveTo>
                      <a:pt x="565" y="340"/>
                    </a:moveTo>
                    <a:lnTo>
                      <a:pt x="565" y="340"/>
                    </a:lnTo>
                    <a:cubicBezTo>
                      <a:pt x="558" y="340"/>
                      <a:pt x="558" y="340"/>
                      <a:pt x="558" y="340"/>
                    </a:cubicBezTo>
                    <a:cubicBezTo>
                      <a:pt x="544" y="340"/>
                      <a:pt x="544" y="340"/>
                      <a:pt x="544" y="340"/>
                    </a:cubicBezTo>
                    <a:cubicBezTo>
                      <a:pt x="544" y="389"/>
                      <a:pt x="544" y="389"/>
                      <a:pt x="544" y="389"/>
                    </a:cubicBezTo>
                    <a:lnTo>
                      <a:pt x="544" y="396"/>
                    </a:lnTo>
                    <a:cubicBezTo>
                      <a:pt x="544" y="396"/>
                      <a:pt x="544" y="396"/>
                      <a:pt x="544" y="403"/>
                    </a:cubicBezTo>
                    <a:lnTo>
                      <a:pt x="537" y="410"/>
                    </a:lnTo>
                    <a:cubicBezTo>
                      <a:pt x="530" y="417"/>
                      <a:pt x="523" y="417"/>
                      <a:pt x="515" y="417"/>
                    </a:cubicBezTo>
                    <a:cubicBezTo>
                      <a:pt x="508" y="417"/>
                      <a:pt x="501" y="417"/>
                      <a:pt x="501" y="410"/>
                    </a:cubicBezTo>
                    <a:cubicBezTo>
                      <a:pt x="431" y="340"/>
                      <a:pt x="431" y="340"/>
                      <a:pt x="431" y="340"/>
                    </a:cubicBezTo>
                    <a:cubicBezTo>
                      <a:pt x="169" y="340"/>
                      <a:pt x="169" y="340"/>
                      <a:pt x="169" y="340"/>
                    </a:cubicBezTo>
                    <a:cubicBezTo>
                      <a:pt x="155" y="340"/>
                      <a:pt x="141" y="332"/>
                      <a:pt x="141" y="311"/>
                    </a:cubicBezTo>
                    <a:cubicBezTo>
                      <a:pt x="141" y="29"/>
                      <a:pt x="141" y="29"/>
                      <a:pt x="141" y="29"/>
                    </a:cubicBezTo>
                    <a:cubicBezTo>
                      <a:pt x="141" y="14"/>
                      <a:pt x="155" y="0"/>
                      <a:pt x="169" y="0"/>
                    </a:cubicBezTo>
                    <a:cubicBezTo>
                      <a:pt x="565" y="0"/>
                      <a:pt x="565" y="0"/>
                      <a:pt x="565" y="0"/>
                    </a:cubicBezTo>
                    <a:cubicBezTo>
                      <a:pt x="579" y="0"/>
                      <a:pt x="593" y="14"/>
                      <a:pt x="593" y="29"/>
                    </a:cubicBezTo>
                    <a:cubicBezTo>
                      <a:pt x="593" y="311"/>
                      <a:pt x="593" y="311"/>
                      <a:pt x="593" y="311"/>
                    </a:cubicBezTo>
                    <a:cubicBezTo>
                      <a:pt x="593" y="332"/>
                      <a:pt x="579" y="340"/>
                      <a:pt x="565" y="340"/>
                    </a:cubicBezTo>
                    <a:close/>
                    <a:moveTo>
                      <a:pt x="417" y="368"/>
                    </a:moveTo>
                    <a:lnTo>
                      <a:pt x="417" y="368"/>
                    </a:lnTo>
                    <a:cubicBezTo>
                      <a:pt x="480" y="432"/>
                      <a:pt x="480" y="432"/>
                      <a:pt x="480" y="432"/>
                    </a:cubicBezTo>
                    <a:cubicBezTo>
                      <a:pt x="487" y="439"/>
                      <a:pt x="501" y="446"/>
                      <a:pt x="515" y="446"/>
                    </a:cubicBezTo>
                    <a:cubicBezTo>
                      <a:pt x="515" y="467"/>
                      <a:pt x="515" y="467"/>
                      <a:pt x="515" y="467"/>
                    </a:cubicBezTo>
                    <a:cubicBezTo>
                      <a:pt x="515" y="481"/>
                      <a:pt x="508" y="495"/>
                      <a:pt x="487" y="495"/>
                    </a:cubicBezTo>
                    <a:cubicBezTo>
                      <a:pt x="289" y="495"/>
                      <a:pt x="289" y="495"/>
                      <a:pt x="289" y="495"/>
                    </a:cubicBezTo>
                    <a:cubicBezTo>
                      <a:pt x="226" y="495"/>
                      <a:pt x="226" y="495"/>
                      <a:pt x="226" y="495"/>
                    </a:cubicBezTo>
                    <a:cubicBezTo>
                      <a:pt x="197" y="495"/>
                      <a:pt x="197" y="495"/>
                      <a:pt x="197" y="495"/>
                    </a:cubicBezTo>
                    <a:cubicBezTo>
                      <a:pt x="190" y="495"/>
                      <a:pt x="190" y="495"/>
                      <a:pt x="190" y="495"/>
                    </a:cubicBezTo>
                    <a:cubicBezTo>
                      <a:pt x="113" y="566"/>
                      <a:pt x="113" y="566"/>
                      <a:pt x="113" y="566"/>
                    </a:cubicBezTo>
                    <a:cubicBezTo>
                      <a:pt x="106" y="573"/>
                      <a:pt x="99" y="580"/>
                      <a:pt x="91" y="580"/>
                    </a:cubicBezTo>
                    <a:cubicBezTo>
                      <a:pt x="84" y="580"/>
                      <a:pt x="77" y="573"/>
                      <a:pt x="77" y="566"/>
                    </a:cubicBezTo>
                    <a:cubicBezTo>
                      <a:pt x="70" y="566"/>
                      <a:pt x="70" y="566"/>
                      <a:pt x="70" y="566"/>
                    </a:cubicBezTo>
                    <a:lnTo>
                      <a:pt x="70" y="559"/>
                    </a:lnTo>
                    <a:cubicBezTo>
                      <a:pt x="70" y="559"/>
                      <a:pt x="63" y="559"/>
                      <a:pt x="63" y="552"/>
                    </a:cubicBezTo>
                    <a:cubicBezTo>
                      <a:pt x="63" y="495"/>
                      <a:pt x="63" y="495"/>
                      <a:pt x="63" y="495"/>
                    </a:cubicBezTo>
                    <a:cubicBezTo>
                      <a:pt x="28" y="495"/>
                      <a:pt x="28" y="495"/>
                      <a:pt x="28" y="495"/>
                    </a:cubicBezTo>
                    <a:cubicBezTo>
                      <a:pt x="14" y="495"/>
                      <a:pt x="0" y="481"/>
                      <a:pt x="0" y="467"/>
                    </a:cubicBezTo>
                    <a:cubicBezTo>
                      <a:pt x="0" y="142"/>
                      <a:pt x="0" y="142"/>
                      <a:pt x="0" y="142"/>
                    </a:cubicBezTo>
                    <a:cubicBezTo>
                      <a:pt x="0" y="128"/>
                      <a:pt x="14" y="113"/>
                      <a:pt x="28" y="113"/>
                    </a:cubicBezTo>
                    <a:cubicBezTo>
                      <a:pt x="113" y="113"/>
                      <a:pt x="113" y="113"/>
                      <a:pt x="113" y="113"/>
                    </a:cubicBezTo>
                    <a:cubicBezTo>
                      <a:pt x="113" y="311"/>
                      <a:pt x="113" y="311"/>
                      <a:pt x="113" y="311"/>
                    </a:cubicBezTo>
                    <a:cubicBezTo>
                      <a:pt x="113" y="347"/>
                      <a:pt x="141" y="368"/>
                      <a:pt x="169" y="368"/>
                    </a:cubicBezTo>
                    <a:lnTo>
                      <a:pt x="417" y="368"/>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600">
                  <a:latin typeface="+mn-ea"/>
                </a:endParaRPr>
              </a:p>
            </p:txBody>
          </p:sp>
        </p:grpSp>
        <p:sp>
          <p:nvSpPr>
            <p:cNvPr id="73" name="文本框 72"/>
            <p:cNvSpPr txBox="1"/>
            <p:nvPr/>
          </p:nvSpPr>
          <p:spPr>
            <a:xfrm>
              <a:off x="3843627" y="3131144"/>
              <a:ext cx="1800000" cy="584775"/>
            </a:xfrm>
            <a:prstGeom prst="rect">
              <a:avLst/>
            </a:prstGeom>
            <a:noFill/>
          </p:spPr>
          <p:txBody>
            <a:bodyPr wrap="square" rtlCol="0">
              <a:spAutoFit/>
            </a:bodyPr>
            <a:lstStyle/>
            <a:p>
              <a:pPr algn="ctr"/>
              <a:r>
                <a:rPr lang="zh-CN" altLang="en-US" sz="1600" dirty="0" smtClean="0"/>
                <a:t>事故时间、地点、现场情况</a:t>
              </a:r>
              <a:endParaRPr lang="zh-CN" altLang="en-US" sz="1600" dirty="0"/>
            </a:p>
          </p:txBody>
        </p:sp>
        <p:sp>
          <p:nvSpPr>
            <p:cNvPr id="97" name="任意多边形 96"/>
            <p:cNvSpPr/>
            <p:nvPr/>
          </p:nvSpPr>
          <p:spPr>
            <a:xfrm>
              <a:off x="3843627" y="2502749"/>
              <a:ext cx="1800000" cy="1224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9050">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388964" y="2003381"/>
            <a:ext cx="1800000" cy="1723368"/>
            <a:chOff x="6388964" y="2003381"/>
            <a:chExt cx="1800000" cy="1723368"/>
          </a:xfrm>
        </p:grpSpPr>
        <p:grpSp>
          <p:nvGrpSpPr>
            <p:cNvPr id="61" name="iṧḷíḓè"/>
            <p:cNvGrpSpPr/>
            <p:nvPr/>
          </p:nvGrpSpPr>
          <p:grpSpPr>
            <a:xfrm>
              <a:off x="6838964" y="2003381"/>
              <a:ext cx="900000" cy="900000"/>
              <a:chOff x="9029700" y="1225947"/>
              <a:chExt cx="914400" cy="914400"/>
            </a:xfrm>
          </p:grpSpPr>
          <p:sp>
            <p:nvSpPr>
              <p:cNvPr id="62" name="iṧḷíḑé"/>
              <p:cNvSpPr/>
              <p:nvPr/>
            </p:nvSpPr>
            <p:spPr>
              <a:xfrm>
                <a:off x="9029700" y="1225947"/>
                <a:ext cx="914400" cy="914400"/>
              </a:xfrm>
              <a:prstGeom prst="roundRect">
                <a:avLst/>
              </a:prstGeom>
              <a:solidFill>
                <a:srgbClr val="183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600">
                  <a:latin typeface="+mn-ea"/>
                </a:endParaRPr>
              </a:p>
            </p:txBody>
          </p:sp>
          <p:sp>
            <p:nvSpPr>
              <p:cNvPr id="63" name="ïşļîḋè"/>
              <p:cNvSpPr/>
              <p:nvPr/>
            </p:nvSpPr>
            <p:spPr bwMode="auto">
              <a:xfrm>
                <a:off x="9242018" y="1422852"/>
                <a:ext cx="489764" cy="421343"/>
              </a:xfrm>
              <a:custGeom>
                <a:avLst/>
                <a:gdLst>
                  <a:gd name="T0" fmla="*/ 205475 w 601"/>
                  <a:gd name="T1" fmla="*/ 185379 h 517"/>
                  <a:gd name="T2" fmla="*/ 0 w 601"/>
                  <a:gd name="T3" fmla="*/ 174960 h 517"/>
                  <a:gd name="T4" fmla="*/ 0 w 601"/>
                  <a:gd name="T5" fmla="*/ 111730 h 517"/>
                  <a:gd name="T6" fmla="*/ 28019 w 601"/>
                  <a:gd name="T7" fmla="*/ 35567 h 517"/>
                  <a:gd name="T8" fmla="*/ 35563 w 601"/>
                  <a:gd name="T9" fmla="*/ 30537 h 517"/>
                  <a:gd name="T10" fmla="*/ 53165 w 601"/>
                  <a:gd name="T11" fmla="*/ 30537 h 517"/>
                  <a:gd name="T12" fmla="*/ 86213 w 601"/>
                  <a:gd name="T13" fmla="*/ 35567 h 517"/>
                  <a:gd name="T14" fmla="*/ 53165 w 601"/>
                  <a:gd name="T15" fmla="*/ 50656 h 517"/>
                  <a:gd name="T16" fmla="*/ 43107 w 601"/>
                  <a:gd name="T17" fmla="*/ 50656 h 517"/>
                  <a:gd name="T18" fmla="*/ 45621 w 601"/>
                  <a:gd name="T19" fmla="*/ 101312 h 517"/>
                  <a:gd name="T20" fmla="*/ 55679 w 601"/>
                  <a:gd name="T21" fmla="*/ 101312 h 517"/>
                  <a:gd name="T22" fmla="*/ 65737 w 601"/>
                  <a:gd name="T23" fmla="*/ 121790 h 517"/>
                  <a:gd name="T24" fmla="*/ 147281 w 601"/>
                  <a:gd name="T25" fmla="*/ 111730 h 517"/>
                  <a:gd name="T26" fmla="*/ 167397 w 601"/>
                  <a:gd name="T27" fmla="*/ 101312 h 517"/>
                  <a:gd name="T28" fmla="*/ 190387 w 601"/>
                  <a:gd name="T29" fmla="*/ 101312 h 517"/>
                  <a:gd name="T30" fmla="*/ 162368 w 601"/>
                  <a:gd name="T31" fmla="*/ 50656 h 517"/>
                  <a:gd name="T32" fmla="*/ 126805 w 601"/>
                  <a:gd name="T33" fmla="*/ 50656 h 517"/>
                  <a:gd name="T34" fmla="*/ 126805 w 601"/>
                  <a:gd name="T35" fmla="*/ 30537 h 517"/>
                  <a:gd name="T36" fmla="*/ 162368 w 601"/>
                  <a:gd name="T37" fmla="*/ 30537 h 517"/>
                  <a:gd name="T38" fmla="*/ 177455 w 601"/>
                  <a:gd name="T39" fmla="*/ 30537 h 517"/>
                  <a:gd name="T40" fmla="*/ 215533 w 601"/>
                  <a:gd name="T41" fmla="*/ 106341 h 517"/>
                  <a:gd name="T42" fmla="*/ 215533 w 601"/>
                  <a:gd name="T43" fmla="*/ 111730 h 517"/>
                  <a:gd name="T44" fmla="*/ 215533 w 601"/>
                  <a:gd name="T45" fmla="*/ 174960 h 517"/>
                  <a:gd name="T46" fmla="*/ 142252 w 601"/>
                  <a:gd name="T47" fmla="*/ 73649 h 517"/>
                  <a:gd name="T48" fmla="*/ 136863 w 601"/>
                  <a:gd name="T49" fmla="*/ 81193 h 517"/>
                  <a:gd name="T50" fmla="*/ 106689 w 601"/>
                  <a:gd name="T51" fmla="*/ 106341 h 517"/>
                  <a:gd name="T52" fmla="*/ 76155 w 601"/>
                  <a:gd name="T53" fmla="*/ 81193 h 517"/>
                  <a:gd name="T54" fmla="*/ 83699 w 601"/>
                  <a:gd name="T55" fmla="*/ 63230 h 517"/>
                  <a:gd name="T56" fmla="*/ 96271 w 601"/>
                  <a:gd name="T57" fmla="*/ 73649 h 517"/>
                  <a:gd name="T58" fmla="*/ 96271 w 601"/>
                  <a:gd name="T59" fmla="*/ 25148 h 517"/>
                  <a:gd name="T60" fmla="*/ 106689 w 601"/>
                  <a:gd name="T61" fmla="*/ 0 h 517"/>
                  <a:gd name="T62" fmla="*/ 116747 w 601"/>
                  <a:gd name="T63" fmla="*/ 30537 h 517"/>
                  <a:gd name="T64" fmla="*/ 116747 w 601"/>
                  <a:gd name="T65" fmla="*/ 73649 h 517"/>
                  <a:gd name="T66" fmla="*/ 131834 w 601"/>
                  <a:gd name="T67" fmla="*/ 63230 h 5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1" h="517">
                    <a:moveTo>
                      <a:pt x="572" y="516"/>
                    </a:moveTo>
                    <a:lnTo>
                      <a:pt x="572" y="516"/>
                    </a:lnTo>
                    <a:cubicBezTo>
                      <a:pt x="28" y="516"/>
                      <a:pt x="28" y="516"/>
                      <a:pt x="28" y="516"/>
                    </a:cubicBezTo>
                    <a:cubicBezTo>
                      <a:pt x="7" y="516"/>
                      <a:pt x="0" y="502"/>
                      <a:pt x="0" y="487"/>
                    </a:cubicBezTo>
                    <a:cubicBezTo>
                      <a:pt x="0" y="311"/>
                      <a:pt x="0" y="311"/>
                      <a:pt x="0" y="311"/>
                    </a:cubicBezTo>
                    <a:cubicBezTo>
                      <a:pt x="0" y="304"/>
                      <a:pt x="0" y="304"/>
                      <a:pt x="0" y="296"/>
                    </a:cubicBezTo>
                    <a:cubicBezTo>
                      <a:pt x="78" y="99"/>
                      <a:pt x="78" y="99"/>
                      <a:pt x="78" y="99"/>
                    </a:cubicBezTo>
                    <a:cubicBezTo>
                      <a:pt x="78" y="92"/>
                      <a:pt x="92" y="85"/>
                      <a:pt x="99" y="85"/>
                    </a:cubicBezTo>
                    <a:cubicBezTo>
                      <a:pt x="148" y="85"/>
                      <a:pt x="148" y="85"/>
                      <a:pt x="148" y="85"/>
                    </a:cubicBezTo>
                    <a:cubicBezTo>
                      <a:pt x="240" y="85"/>
                      <a:pt x="240" y="85"/>
                      <a:pt x="240" y="85"/>
                    </a:cubicBezTo>
                    <a:cubicBezTo>
                      <a:pt x="240" y="99"/>
                      <a:pt x="240" y="99"/>
                      <a:pt x="240" y="99"/>
                    </a:cubicBezTo>
                    <a:cubicBezTo>
                      <a:pt x="240" y="141"/>
                      <a:pt x="240" y="141"/>
                      <a:pt x="240" y="141"/>
                    </a:cubicBezTo>
                    <a:cubicBezTo>
                      <a:pt x="148" y="141"/>
                      <a:pt x="148" y="141"/>
                      <a:pt x="148" y="141"/>
                    </a:cubicBezTo>
                    <a:cubicBezTo>
                      <a:pt x="120" y="141"/>
                      <a:pt x="120" y="141"/>
                      <a:pt x="120" y="141"/>
                    </a:cubicBezTo>
                    <a:cubicBezTo>
                      <a:pt x="63" y="282"/>
                      <a:pt x="63" y="282"/>
                      <a:pt x="63" y="282"/>
                    </a:cubicBezTo>
                    <a:cubicBezTo>
                      <a:pt x="127" y="282"/>
                      <a:pt x="127" y="282"/>
                      <a:pt x="127" y="282"/>
                    </a:cubicBezTo>
                    <a:cubicBezTo>
                      <a:pt x="155" y="282"/>
                      <a:pt x="155" y="282"/>
                      <a:pt x="155" y="282"/>
                    </a:cubicBezTo>
                    <a:cubicBezTo>
                      <a:pt x="176" y="282"/>
                      <a:pt x="183" y="289"/>
                      <a:pt x="183" y="311"/>
                    </a:cubicBezTo>
                    <a:cubicBezTo>
                      <a:pt x="183" y="339"/>
                      <a:pt x="183" y="339"/>
                      <a:pt x="183" y="339"/>
                    </a:cubicBezTo>
                    <a:cubicBezTo>
                      <a:pt x="410" y="339"/>
                      <a:pt x="410" y="339"/>
                      <a:pt x="410" y="339"/>
                    </a:cubicBezTo>
                    <a:cubicBezTo>
                      <a:pt x="410" y="311"/>
                      <a:pt x="410" y="311"/>
                      <a:pt x="410" y="311"/>
                    </a:cubicBezTo>
                    <a:cubicBezTo>
                      <a:pt x="410" y="289"/>
                      <a:pt x="424" y="282"/>
                      <a:pt x="438" y="282"/>
                    </a:cubicBezTo>
                    <a:cubicBezTo>
                      <a:pt x="466" y="282"/>
                      <a:pt x="466" y="282"/>
                      <a:pt x="466" y="282"/>
                    </a:cubicBezTo>
                    <a:cubicBezTo>
                      <a:pt x="530" y="282"/>
                      <a:pt x="530" y="282"/>
                      <a:pt x="530" y="282"/>
                    </a:cubicBezTo>
                    <a:cubicBezTo>
                      <a:pt x="480" y="141"/>
                      <a:pt x="480" y="141"/>
                      <a:pt x="480" y="141"/>
                    </a:cubicBezTo>
                    <a:cubicBezTo>
                      <a:pt x="452" y="141"/>
                      <a:pt x="452" y="141"/>
                      <a:pt x="452" y="141"/>
                    </a:cubicBezTo>
                    <a:cubicBezTo>
                      <a:pt x="353" y="141"/>
                      <a:pt x="353" y="141"/>
                      <a:pt x="353" y="141"/>
                    </a:cubicBezTo>
                    <a:cubicBezTo>
                      <a:pt x="353" y="99"/>
                      <a:pt x="353" y="99"/>
                      <a:pt x="353" y="99"/>
                    </a:cubicBezTo>
                    <a:cubicBezTo>
                      <a:pt x="353" y="85"/>
                      <a:pt x="353" y="85"/>
                      <a:pt x="353" y="85"/>
                    </a:cubicBezTo>
                    <a:cubicBezTo>
                      <a:pt x="452" y="85"/>
                      <a:pt x="452" y="85"/>
                      <a:pt x="452" y="85"/>
                    </a:cubicBezTo>
                    <a:cubicBezTo>
                      <a:pt x="494" y="85"/>
                      <a:pt x="494" y="85"/>
                      <a:pt x="494" y="85"/>
                    </a:cubicBezTo>
                    <a:cubicBezTo>
                      <a:pt x="509" y="85"/>
                      <a:pt x="523" y="92"/>
                      <a:pt x="523" y="99"/>
                    </a:cubicBezTo>
                    <a:cubicBezTo>
                      <a:pt x="600" y="296"/>
                      <a:pt x="600" y="296"/>
                      <a:pt x="600" y="296"/>
                    </a:cubicBezTo>
                    <a:cubicBezTo>
                      <a:pt x="600" y="304"/>
                      <a:pt x="600" y="304"/>
                      <a:pt x="600" y="311"/>
                    </a:cubicBezTo>
                    <a:cubicBezTo>
                      <a:pt x="600" y="487"/>
                      <a:pt x="600" y="487"/>
                      <a:pt x="600" y="487"/>
                    </a:cubicBezTo>
                    <a:cubicBezTo>
                      <a:pt x="600" y="502"/>
                      <a:pt x="586" y="516"/>
                      <a:pt x="572" y="516"/>
                    </a:cubicBezTo>
                    <a:close/>
                    <a:moveTo>
                      <a:pt x="396" y="205"/>
                    </a:moveTo>
                    <a:lnTo>
                      <a:pt x="396" y="205"/>
                    </a:lnTo>
                    <a:cubicBezTo>
                      <a:pt x="396" y="212"/>
                      <a:pt x="389" y="219"/>
                      <a:pt x="381" y="226"/>
                    </a:cubicBezTo>
                    <a:cubicBezTo>
                      <a:pt x="318" y="289"/>
                      <a:pt x="318" y="289"/>
                      <a:pt x="318" y="289"/>
                    </a:cubicBezTo>
                    <a:cubicBezTo>
                      <a:pt x="311" y="296"/>
                      <a:pt x="304" y="296"/>
                      <a:pt x="297" y="296"/>
                    </a:cubicBezTo>
                    <a:cubicBezTo>
                      <a:pt x="290" y="296"/>
                      <a:pt x="283" y="296"/>
                      <a:pt x="283" y="289"/>
                    </a:cubicBezTo>
                    <a:cubicBezTo>
                      <a:pt x="212" y="226"/>
                      <a:pt x="212" y="226"/>
                      <a:pt x="212" y="226"/>
                    </a:cubicBezTo>
                    <a:cubicBezTo>
                      <a:pt x="205" y="219"/>
                      <a:pt x="205" y="212"/>
                      <a:pt x="205" y="205"/>
                    </a:cubicBezTo>
                    <a:cubicBezTo>
                      <a:pt x="205" y="191"/>
                      <a:pt x="219" y="176"/>
                      <a:pt x="233" y="176"/>
                    </a:cubicBezTo>
                    <a:cubicBezTo>
                      <a:pt x="240" y="176"/>
                      <a:pt x="247" y="176"/>
                      <a:pt x="254" y="183"/>
                    </a:cubicBezTo>
                    <a:cubicBezTo>
                      <a:pt x="268" y="205"/>
                      <a:pt x="268" y="205"/>
                      <a:pt x="268" y="205"/>
                    </a:cubicBezTo>
                    <a:cubicBezTo>
                      <a:pt x="268" y="99"/>
                      <a:pt x="268" y="99"/>
                      <a:pt x="268" y="99"/>
                    </a:cubicBezTo>
                    <a:cubicBezTo>
                      <a:pt x="268" y="70"/>
                      <a:pt x="268" y="70"/>
                      <a:pt x="268" y="70"/>
                    </a:cubicBezTo>
                    <a:cubicBezTo>
                      <a:pt x="268" y="28"/>
                      <a:pt x="268" y="28"/>
                      <a:pt x="268" y="28"/>
                    </a:cubicBezTo>
                    <a:cubicBezTo>
                      <a:pt x="268" y="7"/>
                      <a:pt x="283" y="0"/>
                      <a:pt x="297" y="0"/>
                    </a:cubicBezTo>
                    <a:cubicBezTo>
                      <a:pt x="318" y="0"/>
                      <a:pt x="325" y="7"/>
                      <a:pt x="325" y="28"/>
                    </a:cubicBezTo>
                    <a:cubicBezTo>
                      <a:pt x="325" y="85"/>
                      <a:pt x="325" y="85"/>
                      <a:pt x="325" y="85"/>
                    </a:cubicBezTo>
                    <a:cubicBezTo>
                      <a:pt x="325" y="92"/>
                      <a:pt x="325" y="92"/>
                      <a:pt x="325" y="92"/>
                    </a:cubicBezTo>
                    <a:cubicBezTo>
                      <a:pt x="325" y="205"/>
                      <a:pt x="325" y="205"/>
                      <a:pt x="325" y="205"/>
                    </a:cubicBezTo>
                    <a:cubicBezTo>
                      <a:pt x="346" y="183"/>
                      <a:pt x="346" y="183"/>
                      <a:pt x="346" y="183"/>
                    </a:cubicBezTo>
                    <a:cubicBezTo>
                      <a:pt x="353" y="176"/>
                      <a:pt x="360" y="176"/>
                      <a:pt x="367" y="176"/>
                    </a:cubicBezTo>
                    <a:cubicBezTo>
                      <a:pt x="381" y="176"/>
                      <a:pt x="396" y="191"/>
                      <a:pt x="396" y="205"/>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600">
                  <a:latin typeface="+mn-ea"/>
                </a:endParaRPr>
              </a:p>
            </p:txBody>
          </p:sp>
        </p:grpSp>
        <p:sp>
          <p:nvSpPr>
            <p:cNvPr id="74" name="文本框 73"/>
            <p:cNvSpPr txBox="1"/>
            <p:nvPr/>
          </p:nvSpPr>
          <p:spPr>
            <a:xfrm>
              <a:off x="6388964" y="3131144"/>
              <a:ext cx="1800000" cy="338554"/>
            </a:xfrm>
            <a:prstGeom prst="rect">
              <a:avLst/>
            </a:prstGeom>
            <a:noFill/>
          </p:spPr>
          <p:txBody>
            <a:bodyPr wrap="square" rtlCol="0">
              <a:spAutoFit/>
            </a:bodyPr>
            <a:lstStyle/>
            <a:p>
              <a:pPr algn="ctr"/>
              <a:r>
                <a:rPr lang="zh-CN" altLang="en-US" sz="1600" dirty="0" smtClean="0"/>
                <a:t>事故的简要经过</a:t>
              </a:r>
              <a:endParaRPr lang="zh-CN" altLang="en-US" sz="1600" dirty="0"/>
            </a:p>
          </p:txBody>
        </p:sp>
        <p:sp>
          <p:nvSpPr>
            <p:cNvPr id="100" name="任意多边形 99"/>
            <p:cNvSpPr/>
            <p:nvPr/>
          </p:nvSpPr>
          <p:spPr>
            <a:xfrm>
              <a:off x="6388964" y="2502749"/>
              <a:ext cx="1800000" cy="1224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9050">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1316239" y="2003381"/>
            <a:ext cx="1800000" cy="1723368"/>
            <a:chOff x="1316239" y="2003381"/>
            <a:chExt cx="1800000" cy="1723368"/>
          </a:xfrm>
        </p:grpSpPr>
        <p:grpSp>
          <p:nvGrpSpPr>
            <p:cNvPr id="52" name="íS1íďê"/>
            <p:cNvGrpSpPr/>
            <p:nvPr/>
          </p:nvGrpSpPr>
          <p:grpSpPr>
            <a:xfrm>
              <a:off x="1766239" y="2003381"/>
              <a:ext cx="900000" cy="900000"/>
              <a:chOff x="2247900" y="1225947"/>
              <a:chExt cx="914400" cy="914400"/>
            </a:xfrm>
          </p:grpSpPr>
          <p:sp>
            <p:nvSpPr>
              <p:cNvPr id="53" name="íśļíḍè"/>
              <p:cNvSpPr/>
              <p:nvPr/>
            </p:nvSpPr>
            <p:spPr>
              <a:xfrm>
                <a:off x="2247900" y="1225947"/>
                <a:ext cx="914400" cy="914400"/>
              </a:xfrm>
              <a:prstGeom prst="roundRect">
                <a:avLst/>
              </a:prstGeom>
              <a:solidFill>
                <a:srgbClr val="183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1600">
                  <a:latin typeface="+mn-ea"/>
                </a:endParaRPr>
              </a:p>
            </p:txBody>
          </p:sp>
          <p:sp>
            <p:nvSpPr>
              <p:cNvPr id="54" name="íṧḻíḓe"/>
              <p:cNvSpPr/>
              <p:nvPr/>
            </p:nvSpPr>
            <p:spPr bwMode="auto">
              <a:xfrm>
                <a:off x="2458417" y="1467073"/>
                <a:ext cx="493366" cy="432146"/>
              </a:xfrm>
              <a:custGeom>
                <a:avLst/>
                <a:gdLst>
                  <a:gd name="T0" fmla="*/ 212060 w 602"/>
                  <a:gd name="T1" fmla="*/ 103681 h 531"/>
                  <a:gd name="T2" fmla="*/ 112352 w 602"/>
                  <a:gd name="T3" fmla="*/ 144579 h 531"/>
                  <a:gd name="T4" fmla="*/ 112352 w 602"/>
                  <a:gd name="T5" fmla="*/ 144579 h 531"/>
                  <a:gd name="T6" fmla="*/ 109823 w 602"/>
                  <a:gd name="T7" fmla="*/ 147090 h 531"/>
                  <a:gd name="T8" fmla="*/ 104766 w 602"/>
                  <a:gd name="T9" fmla="*/ 144579 h 531"/>
                  <a:gd name="T10" fmla="*/ 104766 w 602"/>
                  <a:gd name="T11" fmla="*/ 144579 h 531"/>
                  <a:gd name="T12" fmla="*/ 5419 w 602"/>
                  <a:gd name="T13" fmla="*/ 103681 h 531"/>
                  <a:gd name="T14" fmla="*/ 10477 w 602"/>
                  <a:gd name="T15" fmla="*/ 86102 h 531"/>
                  <a:gd name="T16" fmla="*/ 15534 w 602"/>
                  <a:gd name="T17" fmla="*/ 86102 h 531"/>
                  <a:gd name="T18" fmla="*/ 15534 w 602"/>
                  <a:gd name="T19" fmla="*/ 86102 h 531"/>
                  <a:gd name="T20" fmla="*/ 204474 w 602"/>
                  <a:gd name="T21" fmla="*/ 86102 h 531"/>
                  <a:gd name="T22" fmla="*/ 204474 w 602"/>
                  <a:gd name="T23" fmla="*/ 86102 h 531"/>
                  <a:gd name="T24" fmla="*/ 207002 w 602"/>
                  <a:gd name="T25" fmla="*/ 86102 h 531"/>
                  <a:gd name="T26" fmla="*/ 212060 w 602"/>
                  <a:gd name="T27" fmla="*/ 103681 h 531"/>
                  <a:gd name="T28" fmla="*/ 212060 w 602"/>
                  <a:gd name="T29" fmla="*/ 60630 h 531"/>
                  <a:gd name="T30" fmla="*/ 112352 w 602"/>
                  <a:gd name="T31" fmla="*/ 101169 h 531"/>
                  <a:gd name="T32" fmla="*/ 112352 w 602"/>
                  <a:gd name="T33" fmla="*/ 101169 h 531"/>
                  <a:gd name="T34" fmla="*/ 109823 w 602"/>
                  <a:gd name="T35" fmla="*/ 101169 h 531"/>
                  <a:gd name="T36" fmla="*/ 104766 w 602"/>
                  <a:gd name="T37" fmla="*/ 101169 h 531"/>
                  <a:gd name="T38" fmla="*/ 104766 w 602"/>
                  <a:gd name="T39" fmla="*/ 101169 h 531"/>
                  <a:gd name="T40" fmla="*/ 5419 w 602"/>
                  <a:gd name="T41" fmla="*/ 60630 h 531"/>
                  <a:gd name="T42" fmla="*/ 5419 w 602"/>
                  <a:gd name="T43" fmla="*/ 43051 h 531"/>
                  <a:gd name="T44" fmla="*/ 104766 w 602"/>
                  <a:gd name="T45" fmla="*/ 2511 h 531"/>
                  <a:gd name="T46" fmla="*/ 104766 w 602"/>
                  <a:gd name="T47" fmla="*/ 2511 h 531"/>
                  <a:gd name="T48" fmla="*/ 109823 w 602"/>
                  <a:gd name="T49" fmla="*/ 0 h 531"/>
                  <a:gd name="T50" fmla="*/ 112352 w 602"/>
                  <a:gd name="T51" fmla="*/ 2511 h 531"/>
                  <a:gd name="T52" fmla="*/ 112352 w 602"/>
                  <a:gd name="T53" fmla="*/ 2511 h 531"/>
                  <a:gd name="T54" fmla="*/ 212060 w 602"/>
                  <a:gd name="T55" fmla="*/ 43051 h 531"/>
                  <a:gd name="T56" fmla="*/ 212060 w 602"/>
                  <a:gd name="T57" fmla="*/ 60630 h 531"/>
                  <a:gd name="T58" fmla="*/ 10477 w 602"/>
                  <a:gd name="T59" fmla="*/ 129153 h 531"/>
                  <a:gd name="T60" fmla="*/ 15534 w 602"/>
                  <a:gd name="T61" fmla="*/ 129153 h 531"/>
                  <a:gd name="T62" fmla="*/ 15534 w 602"/>
                  <a:gd name="T63" fmla="*/ 129153 h 531"/>
                  <a:gd name="T64" fmla="*/ 204474 w 602"/>
                  <a:gd name="T65" fmla="*/ 129153 h 531"/>
                  <a:gd name="T66" fmla="*/ 204474 w 602"/>
                  <a:gd name="T67" fmla="*/ 129153 h 531"/>
                  <a:gd name="T68" fmla="*/ 207002 w 602"/>
                  <a:gd name="T69" fmla="*/ 129153 h 531"/>
                  <a:gd name="T70" fmla="*/ 212060 w 602"/>
                  <a:gd name="T71" fmla="*/ 149602 h 531"/>
                  <a:gd name="T72" fmla="*/ 112352 w 602"/>
                  <a:gd name="T73" fmla="*/ 190141 h 531"/>
                  <a:gd name="T74" fmla="*/ 112352 w 602"/>
                  <a:gd name="T75" fmla="*/ 190141 h 531"/>
                  <a:gd name="T76" fmla="*/ 109823 w 602"/>
                  <a:gd name="T77" fmla="*/ 190141 h 531"/>
                  <a:gd name="T78" fmla="*/ 104766 w 602"/>
                  <a:gd name="T79" fmla="*/ 190141 h 531"/>
                  <a:gd name="T80" fmla="*/ 104766 w 602"/>
                  <a:gd name="T81" fmla="*/ 190141 h 531"/>
                  <a:gd name="T82" fmla="*/ 5419 w 602"/>
                  <a:gd name="T83" fmla="*/ 149602 h 531"/>
                  <a:gd name="T84" fmla="*/ 10477 w 602"/>
                  <a:gd name="T85" fmla="*/ 129153 h 5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31">
                    <a:moveTo>
                      <a:pt x="587" y="289"/>
                    </a:moveTo>
                    <a:lnTo>
                      <a:pt x="587" y="289"/>
                    </a:lnTo>
                    <a:cubicBezTo>
                      <a:pt x="311" y="403"/>
                      <a:pt x="311" y="403"/>
                      <a:pt x="311" y="403"/>
                    </a:cubicBezTo>
                    <a:cubicBezTo>
                      <a:pt x="311" y="410"/>
                      <a:pt x="304" y="410"/>
                      <a:pt x="304" y="410"/>
                    </a:cubicBezTo>
                    <a:cubicBezTo>
                      <a:pt x="297" y="410"/>
                      <a:pt x="297" y="410"/>
                      <a:pt x="290" y="403"/>
                    </a:cubicBezTo>
                    <a:cubicBezTo>
                      <a:pt x="15" y="289"/>
                      <a:pt x="15" y="289"/>
                      <a:pt x="15" y="289"/>
                    </a:cubicBezTo>
                    <a:cubicBezTo>
                      <a:pt x="7" y="289"/>
                      <a:pt x="0" y="275"/>
                      <a:pt x="0" y="268"/>
                    </a:cubicBezTo>
                    <a:cubicBezTo>
                      <a:pt x="0" y="247"/>
                      <a:pt x="15" y="240"/>
                      <a:pt x="29" y="240"/>
                    </a:cubicBezTo>
                    <a:cubicBezTo>
                      <a:pt x="36" y="240"/>
                      <a:pt x="36" y="240"/>
                      <a:pt x="43" y="240"/>
                    </a:cubicBezTo>
                    <a:cubicBezTo>
                      <a:pt x="304" y="346"/>
                      <a:pt x="304" y="346"/>
                      <a:pt x="304" y="346"/>
                    </a:cubicBezTo>
                    <a:cubicBezTo>
                      <a:pt x="566" y="240"/>
                      <a:pt x="566" y="240"/>
                      <a:pt x="566" y="240"/>
                    </a:cubicBezTo>
                    <a:lnTo>
                      <a:pt x="573" y="240"/>
                    </a:lnTo>
                    <a:cubicBezTo>
                      <a:pt x="594" y="240"/>
                      <a:pt x="601" y="247"/>
                      <a:pt x="601" y="268"/>
                    </a:cubicBezTo>
                    <a:cubicBezTo>
                      <a:pt x="601" y="275"/>
                      <a:pt x="594" y="289"/>
                      <a:pt x="587" y="289"/>
                    </a:cubicBezTo>
                    <a:close/>
                    <a:moveTo>
                      <a:pt x="587" y="169"/>
                    </a:moveTo>
                    <a:lnTo>
                      <a:pt x="587" y="169"/>
                    </a:lnTo>
                    <a:cubicBezTo>
                      <a:pt x="311" y="282"/>
                      <a:pt x="311" y="282"/>
                      <a:pt x="311" y="282"/>
                    </a:cubicBezTo>
                    <a:lnTo>
                      <a:pt x="304" y="282"/>
                    </a:lnTo>
                    <a:cubicBezTo>
                      <a:pt x="297" y="282"/>
                      <a:pt x="297" y="282"/>
                      <a:pt x="290" y="282"/>
                    </a:cubicBezTo>
                    <a:cubicBezTo>
                      <a:pt x="15" y="169"/>
                      <a:pt x="15" y="169"/>
                      <a:pt x="15" y="169"/>
                    </a:cubicBezTo>
                    <a:cubicBezTo>
                      <a:pt x="7" y="162"/>
                      <a:pt x="0" y="155"/>
                      <a:pt x="0" y="141"/>
                    </a:cubicBezTo>
                    <a:cubicBezTo>
                      <a:pt x="0" y="134"/>
                      <a:pt x="7" y="120"/>
                      <a:pt x="15" y="120"/>
                    </a:cubicBezTo>
                    <a:cubicBezTo>
                      <a:pt x="290" y="7"/>
                      <a:pt x="290" y="7"/>
                      <a:pt x="290" y="7"/>
                    </a:cubicBezTo>
                    <a:cubicBezTo>
                      <a:pt x="297" y="0"/>
                      <a:pt x="297" y="0"/>
                      <a:pt x="304" y="0"/>
                    </a:cubicBezTo>
                    <a:cubicBezTo>
                      <a:pt x="304" y="0"/>
                      <a:pt x="311" y="0"/>
                      <a:pt x="311" y="7"/>
                    </a:cubicBezTo>
                    <a:cubicBezTo>
                      <a:pt x="587" y="120"/>
                      <a:pt x="587" y="120"/>
                      <a:pt x="587" y="120"/>
                    </a:cubicBezTo>
                    <a:cubicBezTo>
                      <a:pt x="594" y="120"/>
                      <a:pt x="601" y="134"/>
                      <a:pt x="601" y="141"/>
                    </a:cubicBezTo>
                    <a:cubicBezTo>
                      <a:pt x="601" y="155"/>
                      <a:pt x="594" y="162"/>
                      <a:pt x="587" y="169"/>
                    </a:cubicBezTo>
                    <a:close/>
                    <a:moveTo>
                      <a:pt x="29" y="360"/>
                    </a:moveTo>
                    <a:lnTo>
                      <a:pt x="29" y="360"/>
                    </a:lnTo>
                    <a:cubicBezTo>
                      <a:pt x="36" y="360"/>
                      <a:pt x="36" y="360"/>
                      <a:pt x="43" y="360"/>
                    </a:cubicBezTo>
                    <a:cubicBezTo>
                      <a:pt x="304" y="473"/>
                      <a:pt x="304" y="473"/>
                      <a:pt x="304" y="473"/>
                    </a:cubicBezTo>
                    <a:cubicBezTo>
                      <a:pt x="566" y="360"/>
                      <a:pt x="566" y="360"/>
                      <a:pt x="566" y="360"/>
                    </a:cubicBezTo>
                    <a:lnTo>
                      <a:pt x="573" y="360"/>
                    </a:lnTo>
                    <a:cubicBezTo>
                      <a:pt x="594" y="360"/>
                      <a:pt x="601" y="374"/>
                      <a:pt x="601" y="388"/>
                    </a:cubicBezTo>
                    <a:cubicBezTo>
                      <a:pt x="601" y="403"/>
                      <a:pt x="594" y="410"/>
                      <a:pt x="587" y="417"/>
                    </a:cubicBezTo>
                    <a:cubicBezTo>
                      <a:pt x="311" y="530"/>
                      <a:pt x="311" y="530"/>
                      <a:pt x="311" y="530"/>
                    </a:cubicBezTo>
                    <a:lnTo>
                      <a:pt x="304" y="530"/>
                    </a:lnTo>
                    <a:cubicBezTo>
                      <a:pt x="297" y="530"/>
                      <a:pt x="297" y="530"/>
                      <a:pt x="290" y="530"/>
                    </a:cubicBezTo>
                    <a:cubicBezTo>
                      <a:pt x="15" y="417"/>
                      <a:pt x="15" y="417"/>
                      <a:pt x="15" y="417"/>
                    </a:cubicBezTo>
                    <a:cubicBezTo>
                      <a:pt x="7" y="410"/>
                      <a:pt x="0" y="403"/>
                      <a:pt x="0" y="388"/>
                    </a:cubicBezTo>
                    <a:cubicBezTo>
                      <a:pt x="0" y="374"/>
                      <a:pt x="15" y="360"/>
                      <a:pt x="29" y="36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600">
                  <a:latin typeface="+mn-ea"/>
                </a:endParaRPr>
              </a:p>
            </p:txBody>
          </p:sp>
        </p:grpSp>
        <p:sp>
          <p:nvSpPr>
            <p:cNvPr id="10" name="文本框 9"/>
            <p:cNvSpPr txBox="1"/>
            <p:nvPr/>
          </p:nvSpPr>
          <p:spPr>
            <a:xfrm>
              <a:off x="1316239" y="3131144"/>
              <a:ext cx="1800000" cy="338554"/>
            </a:xfrm>
            <a:prstGeom prst="rect">
              <a:avLst/>
            </a:prstGeom>
            <a:noFill/>
          </p:spPr>
          <p:txBody>
            <a:bodyPr wrap="square" rtlCol="0">
              <a:spAutoFit/>
            </a:bodyPr>
            <a:lstStyle/>
            <a:p>
              <a:pPr algn="ctr"/>
              <a:r>
                <a:rPr lang="zh-CN" altLang="en-US" sz="1600" dirty="0" smtClean="0"/>
                <a:t>事故单位概况</a:t>
              </a:r>
              <a:endParaRPr lang="zh-CN" altLang="en-US" sz="1600" dirty="0"/>
            </a:p>
          </p:txBody>
        </p:sp>
        <p:sp>
          <p:nvSpPr>
            <p:cNvPr id="101" name="任意多边形 100"/>
            <p:cNvSpPr/>
            <p:nvPr/>
          </p:nvSpPr>
          <p:spPr>
            <a:xfrm>
              <a:off x="1316239" y="2502749"/>
              <a:ext cx="1800000" cy="1224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9050">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3852602" y="3924914"/>
            <a:ext cx="1800000" cy="1664773"/>
            <a:chOff x="3843627" y="3906621"/>
            <a:chExt cx="1800000" cy="1664773"/>
          </a:xfrm>
        </p:grpSpPr>
        <p:grpSp>
          <p:nvGrpSpPr>
            <p:cNvPr id="67" name="í$ľíḋè"/>
            <p:cNvGrpSpPr/>
            <p:nvPr/>
          </p:nvGrpSpPr>
          <p:grpSpPr>
            <a:xfrm>
              <a:off x="4293627" y="3906621"/>
              <a:ext cx="900000" cy="900000"/>
              <a:chOff x="5638800" y="1225947"/>
              <a:chExt cx="914400" cy="914400"/>
            </a:xfrm>
          </p:grpSpPr>
          <p:sp>
            <p:nvSpPr>
              <p:cNvPr id="68" name="íśliḍê"/>
              <p:cNvSpPr/>
              <p:nvPr/>
            </p:nvSpPr>
            <p:spPr>
              <a:xfrm>
                <a:off x="5638800" y="1225947"/>
                <a:ext cx="914400" cy="914400"/>
              </a:xfrm>
              <a:prstGeom prst="roundRect">
                <a:avLst/>
              </a:prstGeom>
              <a:solidFill>
                <a:srgbClr val="183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000" dirty="0">
                  <a:latin typeface="+mn-ea"/>
                </a:endParaRPr>
              </a:p>
            </p:txBody>
          </p:sp>
          <p:sp>
            <p:nvSpPr>
              <p:cNvPr id="69" name="ïṥ1îḋé"/>
              <p:cNvSpPr/>
              <p:nvPr/>
            </p:nvSpPr>
            <p:spPr bwMode="auto">
              <a:xfrm>
                <a:off x="5856636" y="1443610"/>
                <a:ext cx="478726" cy="486162"/>
              </a:xfrm>
              <a:custGeom>
                <a:avLst/>
                <a:gdLst>
                  <a:gd name="connsiteX0" fmla="*/ 245596 w 595149"/>
                  <a:gd name="connsiteY0" fmla="*/ 349634 h 604393"/>
                  <a:gd name="connsiteX1" fmla="*/ 230506 w 595149"/>
                  <a:gd name="connsiteY1" fmla="*/ 419020 h 604393"/>
                  <a:gd name="connsiteX2" fmla="*/ 300099 w 595149"/>
                  <a:gd name="connsiteY2" fmla="*/ 404053 h 604393"/>
                  <a:gd name="connsiteX3" fmla="*/ 514040 w 595149"/>
                  <a:gd name="connsiteY3" fmla="*/ 55041 h 604393"/>
                  <a:gd name="connsiteX4" fmla="*/ 571422 w 595149"/>
                  <a:gd name="connsiteY4" fmla="*/ 78731 h 604393"/>
                  <a:gd name="connsiteX5" fmla="*/ 595149 w 595149"/>
                  <a:gd name="connsiteY5" fmla="*/ 136024 h 604393"/>
                  <a:gd name="connsiteX6" fmla="*/ 581548 w 595149"/>
                  <a:gd name="connsiteY6" fmla="*/ 180927 h 604393"/>
                  <a:gd name="connsiteX7" fmla="*/ 330180 w 595149"/>
                  <a:gd name="connsiteY7" fmla="*/ 434087 h 604393"/>
                  <a:gd name="connsiteX8" fmla="*/ 320550 w 595149"/>
                  <a:gd name="connsiteY8" fmla="*/ 439340 h 604393"/>
                  <a:gd name="connsiteX9" fmla="*/ 209261 w 595149"/>
                  <a:gd name="connsiteY9" fmla="*/ 463427 h 604393"/>
                  <a:gd name="connsiteX10" fmla="*/ 191392 w 595149"/>
                  <a:gd name="connsiteY10" fmla="*/ 458174 h 604393"/>
                  <a:gd name="connsiteX11" fmla="*/ 186130 w 595149"/>
                  <a:gd name="connsiteY11" fmla="*/ 440332 h 604393"/>
                  <a:gd name="connsiteX12" fmla="*/ 210254 w 595149"/>
                  <a:gd name="connsiteY12" fmla="*/ 329116 h 604393"/>
                  <a:gd name="connsiteX13" fmla="*/ 215516 w 595149"/>
                  <a:gd name="connsiteY13" fmla="*/ 319501 h 604393"/>
                  <a:gd name="connsiteX14" fmla="*/ 456658 w 595149"/>
                  <a:gd name="connsiteY14" fmla="*/ 78731 h 604393"/>
                  <a:gd name="connsiteX15" fmla="*/ 514040 w 595149"/>
                  <a:gd name="connsiteY15" fmla="*/ 55041 h 604393"/>
                  <a:gd name="connsiteX16" fmla="*/ 42687 w 595149"/>
                  <a:gd name="connsiteY16" fmla="*/ 0 h 604393"/>
                  <a:gd name="connsiteX17" fmla="*/ 397783 w 595149"/>
                  <a:gd name="connsiteY17" fmla="*/ 0 h 604393"/>
                  <a:gd name="connsiteX18" fmla="*/ 440371 w 595149"/>
                  <a:gd name="connsiteY18" fmla="*/ 41238 h 604393"/>
                  <a:gd name="connsiteX19" fmla="*/ 429054 w 595149"/>
                  <a:gd name="connsiteY19" fmla="*/ 51250 h 604393"/>
                  <a:gd name="connsiteX20" fmla="*/ 336433 w 595149"/>
                  <a:gd name="connsiteY20" fmla="*/ 143738 h 604393"/>
                  <a:gd name="connsiteX21" fmla="*/ 87558 w 595149"/>
                  <a:gd name="connsiteY21" fmla="*/ 143738 h 604393"/>
                  <a:gd name="connsiteX22" fmla="*/ 68101 w 595149"/>
                  <a:gd name="connsiteY22" fmla="*/ 163167 h 604393"/>
                  <a:gd name="connsiteX23" fmla="*/ 87558 w 595149"/>
                  <a:gd name="connsiteY23" fmla="*/ 182696 h 604393"/>
                  <a:gd name="connsiteX24" fmla="*/ 297518 w 595149"/>
                  <a:gd name="connsiteY24" fmla="*/ 182696 h 604393"/>
                  <a:gd name="connsiteX25" fmla="*/ 238749 w 595149"/>
                  <a:gd name="connsiteY25" fmla="*/ 241381 h 604393"/>
                  <a:gd name="connsiteX26" fmla="*/ 87558 w 595149"/>
                  <a:gd name="connsiteY26" fmla="*/ 241381 h 604393"/>
                  <a:gd name="connsiteX27" fmla="*/ 68101 w 595149"/>
                  <a:gd name="connsiteY27" fmla="*/ 260810 h 604393"/>
                  <a:gd name="connsiteX28" fmla="*/ 87558 w 595149"/>
                  <a:gd name="connsiteY28" fmla="*/ 280239 h 604393"/>
                  <a:gd name="connsiteX29" fmla="*/ 199735 w 595149"/>
                  <a:gd name="connsiteY29" fmla="*/ 280239 h 604393"/>
                  <a:gd name="connsiteX30" fmla="*/ 187922 w 595149"/>
                  <a:gd name="connsiteY30" fmla="*/ 292036 h 604393"/>
                  <a:gd name="connsiteX31" fmla="*/ 172138 w 595149"/>
                  <a:gd name="connsiteY31" fmla="*/ 320882 h 604393"/>
                  <a:gd name="connsiteX32" fmla="*/ 168266 w 595149"/>
                  <a:gd name="connsiteY32" fmla="*/ 338924 h 604393"/>
                  <a:gd name="connsiteX33" fmla="*/ 87558 w 595149"/>
                  <a:gd name="connsiteY33" fmla="*/ 338924 h 604393"/>
                  <a:gd name="connsiteX34" fmla="*/ 68101 w 595149"/>
                  <a:gd name="connsiteY34" fmla="*/ 358353 h 604393"/>
                  <a:gd name="connsiteX35" fmla="*/ 87558 w 595149"/>
                  <a:gd name="connsiteY35" fmla="*/ 377783 h 604393"/>
                  <a:gd name="connsiteX36" fmla="*/ 159828 w 595149"/>
                  <a:gd name="connsiteY36" fmla="*/ 377783 h 604393"/>
                  <a:gd name="connsiteX37" fmla="*/ 148015 w 595149"/>
                  <a:gd name="connsiteY37" fmla="*/ 432106 h 604393"/>
                  <a:gd name="connsiteX38" fmla="*/ 147320 w 595149"/>
                  <a:gd name="connsiteY38" fmla="*/ 436467 h 604393"/>
                  <a:gd name="connsiteX39" fmla="*/ 87558 w 595149"/>
                  <a:gd name="connsiteY39" fmla="*/ 436467 h 604393"/>
                  <a:gd name="connsiteX40" fmla="*/ 68101 w 595149"/>
                  <a:gd name="connsiteY40" fmla="*/ 455996 h 604393"/>
                  <a:gd name="connsiteX41" fmla="*/ 87558 w 595149"/>
                  <a:gd name="connsiteY41" fmla="*/ 475425 h 604393"/>
                  <a:gd name="connsiteX42" fmla="*/ 155659 w 595149"/>
                  <a:gd name="connsiteY42" fmla="*/ 475425 h 604393"/>
                  <a:gd name="connsiteX43" fmla="*/ 163799 w 595149"/>
                  <a:gd name="connsiteY43" fmla="*/ 485735 h 604393"/>
                  <a:gd name="connsiteX44" fmla="*/ 217505 w 595149"/>
                  <a:gd name="connsiteY44" fmla="*/ 501497 h 604393"/>
                  <a:gd name="connsiteX45" fmla="*/ 328789 w 595149"/>
                  <a:gd name="connsiteY45" fmla="*/ 477408 h 604393"/>
                  <a:gd name="connsiteX46" fmla="*/ 357776 w 595149"/>
                  <a:gd name="connsiteY46" fmla="*/ 461646 h 604393"/>
                  <a:gd name="connsiteX47" fmla="*/ 440470 w 595149"/>
                  <a:gd name="connsiteY47" fmla="*/ 379071 h 604393"/>
                  <a:gd name="connsiteX48" fmla="*/ 440470 w 595149"/>
                  <a:gd name="connsiteY48" fmla="*/ 561866 h 604393"/>
                  <a:gd name="connsiteX49" fmla="*/ 397783 w 595149"/>
                  <a:gd name="connsiteY49" fmla="*/ 604393 h 604393"/>
                  <a:gd name="connsiteX50" fmla="*/ 42687 w 595149"/>
                  <a:gd name="connsiteY50" fmla="*/ 604393 h 604393"/>
                  <a:gd name="connsiteX51" fmla="*/ 0 w 595149"/>
                  <a:gd name="connsiteY51" fmla="*/ 561866 h 604393"/>
                  <a:gd name="connsiteX52" fmla="*/ 0 w 595149"/>
                  <a:gd name="connsiteY52" fmla="*/ 42626 h 604393"/>
                  <a:gd name="connsiteX53" fmla="*/ 42687 w 595149"/>
                  <a:gd name="connsiteY53" fmla="*/ 0 h 60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5149" h="604393">
                    <a:moveTo>
                      <a:pt x="245596" y="349634"/>
                    </a:moveTo>
                    <a:lnTo>
                      <a:pt x="230506" y="419020"/>
                    </a:lnTo>
                    <a:lnTo>
                      <a:pt x="300099" y="404053"/>
                    </a:lnTo>
                    <a:close/>
                    <a:moveTo>
                      <a:pt x="514040" y="55041"/>
                    </a:moveTo>
                    <a:cubicBezTo>
                      <a:pt x="535682" y="55041"/>
                      <a:pt x="556034" y="63466"/>
                      <a:pt x="571422" y="78731"/>
                    </a:cubicBezTo>
                    <a:cubicBezTo>
                      <a:pt x="586710" y="93996"/>
                      <a:pt x="595149" y="114416"/>
                      <a:pt x="595149" y="136024"/>
                    </a:cubicBezTo>
                    <a:cubicBezTo>
                      <a:pt x="595149" y="152181"/>
                      <a:pt x="590483" y="167645"/>
                      <a:pt x="581548" y="180927"/>
                    </a:cubicBezTo>
                    <a:cubicBezTo>
                      <a:pt x="575194" y="190443"/>
                      <a:pt x="593163" y="171610"/>
                      <a:pt x="330180" y="434087"/>
                    </a:cubicBezTo>
                    <a:cubicBezTo>
                      <a:pt x="327698" y="436664"/>
                      <a:pt x="324323" y="438547"/>
                      <a:pt x="320550" y="439340"/>
                    </a:cubicBezTo>
                    <a:cubicBezTo>
                      <a:pt x="308141" y="442017"/>
                      <a:pt x="224153" y="460255"/>
                      <a:pt x="209261" y="463427"/>
                    </a:cubicBezTo>
                    <a:cubicBezTo>
                      <a:pt x="202808" y="464815"/>
                      <a:pt x="196058" y="462833"/>
                      <a:pt x="191392" y="458174"/>
                    </a:cubicBezTo>
                    <a:cubicBezTo>
                      <a:pt x="186626" y="453515"/>
                      <a:pt x="184740" y="446775"/>
                      <a:pt x="186130" y="440332"/>
                    </a:cubicBezTo>
                    <a:cubicBezTo>
                      <a:pt x="188810" y="427743"/>
                      <a:pt x="206978" y="343984"/>
                      <a:pt x="210254" y="329116"/>
                    </a:cubicBezTo>
                    <a:cubicBezTo>
                      <a:pt x="211048" y="325448"/>
                      <a:pt x="212935" y="322078"/>
                      <a:pt x="215516" y="319501"/>
                    </a:cubicBezTo>
                    <a:cubicBezTo>
                      <a:pt x="227032" y="308003"/>
                      <a:pt x="444348" y="91023"/>
                      <a:pt x="456658" y="78731"/>
                    </a:cubicBezTo>
                    <a:cubicBezTo>
                      <a:pt x="471947" y="63466"/>
                      <a:pt x="492299" y="55041"/>
                      <a:pt x="514040" y="55041"/>
                    </a:cubicBezTo>
                    <a:close/>
                    <a:moveTo>
                      <a:pt x="42687" y="0"/>
                    </a:moveTo>
                    <a:lnTo>
                      <a:pt x="397783" y="0"/>
                    </a:lnTo>
                    <a:cubicBezTo>
                      <a:pt x="420814" y="0"/>
                      <a:pt x="439676" y="18438"/>
                      <a:pt x="440371" y="41238"/>
                    </a:cubicBezTo>
                    <a:cubicBezTo>
                      <a:pt x="436499" y="44311"/>
                      <a:pt x="432727" y="47681"/>
                      <a:pt x="429054" y="51250"/>
                    </a:cubicBezTo>
                    <a:lnTo>
                      <a:pt x="336433" y="143738"/>
                    </a:lnTo>
                    <a:lnTo>
                      <a:pt x="87558" y="143738"/>
                    </a:lnTo>
                    <a:cubicBezTo>
                      <a:pt x="76737" y="143738"/>
                      <a:pt x="68101" y="152461"/>
                      <a:pt x="68101" y="163167"/>
                    </a:cubicBezTo>
                    <a:cubicBezTo>
                      <a:pt x="68101" y="173972"/>
                      <a:pt x="76737" y="182696"/>
                      <a:pt x="87558" y="182696"/>
                    </a:cubicBezTo>
                    <a:lnTo>
                      <a:pt x="297518" y="182696"/>
                    </a:lnTo>
                    <a:lnTo>
                      <a:pt x="238749" y="241381"/>
                    </a:lnTo>
                    <a:lnTo>
                      <a:pt x="87558" y="241381"/>
                    </a:lnTo>
                    <a:cubicBezTo>
                      <a:pt x="76737" y="241381"/>
                      <a:pt x="68101" y="250005"/>
                      <a:pt x="68101" y="260810"/>
                    </a:cubicBezTo>
                    <a:cubicBezTo>
                      <a:pt x="68101" y="271516"/>
                      <a:pt x="76737" y="280239"/>
                      <a:pt x="87558" y="280239"/>
                    </a:cubicBezTo>
                    <a:lnTo>
                      <a:pt x="199735" y="280239"/>
                    </a:lnTo>
                    <a:lnTo>
                      <a:pt x="187922" y="292036"/>
                    </a:lnTo>
                    <a:cubicBezTo>
                      <a:pt x="179980" y="299966"/>
                      <a:pt x="174520" y="309978"/>
                      <a:pt x="172138" y="320882"/>
                    </a:cubicBezTo>
                    <a:lnTo>
                      <a:pt x="168266" y="338924"/>
                    </a:lnTo>
                    <a:lnTo>
                      <a:pt x="87558" y="338924"/>
                    </a:lnTo>
                    <a:cubicBezTo>
                      <a:pt x="76737" y="338924"/>
                      <a:pt x="68101" y="347647"/>
                      <a:pt x="68101" y="358353"/>
                    </a:cubicBezTo>
                    <a:cubicBezTo>
                      <a:pt x="68101" y="369059"/>
                      <a:pt x="76737" y="377783"/>
                      <a:pt x="87558" y="377783"/>
                    </a:cubicBezTo>
                    <a:lnTo>
                      <a:pt x="159828" y="377783"/>
                    </a:lnTo>
                    <a:lnTo>
                      <a:pt x="148015" y="432106"/>
                    </a:lnTo>
                    <a:cubicBezTo>
                      <a:pt x="147717" y="433593"/>
                      <a:pt x="147518" y="435080"/>
                      <a:pt x="147320" y="436467"/>
                    </a:cubicBezTo>
                    <a:lnTo>
                      <a:pt x="87558" y="436467"/>
                    </a:lnTo>
                    <a:cubicBezTo>
                      <a:pt x="76737" y="436467"/>
                      <a:pt x="68101" y="445191"/>
                      <a:pt x="68101" y="455996"/>
                    </a:cubicBezTo>
                    <a:cubicBezTo>
                      <a:pt x="68101" y="466702"/>
                      <a:pt x="76737" y="475425"/>
                      <a:pt x="87558" y="475425"/>
                    </a:cubicBezTo>
                    <a:lnTo>
                      <a:pt x="155659" y="475425"/>
                    </a:lnTo>
                    <a:cubicBezTo>
                      <a:pt x="157942" y="479093"/>
                      <a:pt x="160622" y="482563"/>
                      <a:pt x="163799" y="485735"/>
                    </a:cubicBezTo>
                    <a:cubicBezTo>
                      <a:pt x="178491" y="500307"/>
                      <a:pt x="198842" y="505462"/>
                      <a:pt x="217505" y="501497"/>
                    </a:cubicBezTo>
                    <a:lnTo>
                      <a:pt x="328789" y="477408"/>
                    </a:lnTo>
                    <a:cubicBezTo>
                      <a:pt x="339808" y="475029"/>
                      <a:pt x="349835" y="469577"/>
                      <a:pt x="357776" y="461646"/>
                    </a:cubicBezTo>
                    <a:cubicBezTo>
                      <a:pt x="368398" y="450940"/>
                      <a:pt x="432628" y="386804"/>
                      <a:pt x="440470" y="379071"/>
                    </a:cubicBezTo>
                    <a:lnTo>
                      <a:pt x="440470" y="561866"/>
                    </a:lnTo>
                    <a:cubicBezTo>
                      <a:pt x="440470" y="585261"/>
                      <a:pt x="421310" y="604393"/>
                      <a:pt x="397783" y="604393"/>
                    </a:cubicBezTo>
                    <a:lnTo>
                      <a:pt x="42687" y="604393"/>
                    </a:lnTo>
                    <a:cubicBezTo>
                      <a:pt x="19160" y="604393"/>
                      <a:pt x="0" y="585261"/>
                      <a:pt x="0" y="561866"/>
                    </a:cubicBezTo>
                    <a:lnTo>
                      <a:pt x="0" y="42626"/>
                    </a:lnTo>
                    <a:cubicBezTo>
                      <a:pt x="0" y="19132"/>
                      <a:pt x="19160" y="0"/>
                      <a:pt x="42687"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000">
                  <a:latin typeface="+mn-ea"/>
                </a:endParaRPr>
              </a:p>
            </p:txBody>
          </p:sp>
        </p:grpSp>
        <p:sp>
          <p:nvSpPr>
            <p:cNvPr id="76" name="文本框 75"/>
            <p:cNvSpPr txBox="1"/>
            <p:nvPr/>
          </p:nvSpPr>
          <p:spPr>
            <a:xfrm>
              <a:off x="3843627" y="5004911"/>
              <a:ext cx="1800000" cy="338554"/>
            </a:xfrm>
            <a:prstGeom prst="rect">
              <a:avLst/>
            </a:prstGeom>
            <a:noFill/>
          </p:spPr>
          <p:txBody>
            <a:bodyPr wrap="square" rtlCol="0">
              <a:spAutoFit/>
            </a:bodyPr>
            <a:lstStyle/>
            <a:p>
              <a:pPr algn="ctr"/>
              <a:r>
                <a:rPr lang="zh-CN" altLang="en-US" sz="1600" dirty="0" smtClean="0"/>
                <a:t>已采取的措施</a:t>
              </a:r>
              <a:endParaRPr lang="zh-CN" altLang="en-US" sz="1600" dirty="0"/>
            </a:p>
          </p:txBody>
        </p:sp>
        <p:sp>
          <p:nvSpPr>
            <p:cNvPr id="102" name="任意多边形 101"/>
            <p:cNvSpPr/>
            <p:nvPr/>
          </p:nvSpPr>
          <p:spPr>
            <a:xfrm>
              <a:off x="3843627" y="4347394"/>
              <a:ext cx="1800000" cy="1224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9050">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6388964" y="3872354"/>
            <a:ext cx="1800000" cy="1717333"/>
            <a:chOff x="6402954" y="3854061"/>
            <a:chExt cx="1800000" cy="1717333"/>
          </a:xfrm>
        </p:grpSpPr>
        <p:grpSp>
          <p:nvGrpSpPr>
            <p:cNvPr id="70" name="íṡlîḑê"/>
            <p:cNvGrpSpPr/>
            <p:nvPr/>
          </p:nvGrpSpPr>
          <p:grpSpPr>
            <a:xfrm>
              <a:off x="6852954" y="3854061"/>
              <a:ext cx="900000" cy="900000"/>
              <a:chOff x="9029700" y="1225947"/>
              <a:chExt cx="914400" cy="914400"/>
            </a:xfrm>
          </p:grpSpPr>
          <p:sp>
            <p:nvSpPr>
              <p:cNvPr id="71" name="îS1iḋê"/>
              <p:cNvSpPr/>
              <p:nvPr/>
            </p:nvSpPr>
            <p:spPr>
              <a:xfrm>
                <a:off x="9029700" y="1225947"/>
                <a:ext cx="914400" cy="914400"/>
              </a:xfrm>
              <a:prstGeom prst="roundRect">
                <a:avLst/>
              </a:prstGeom>
              <a:solidFill>
                <a:srgbClr val="183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000" dirty="0">
                  <a:latin typeface="+mn-ea"/>
                </a:endParaRPr>
              </a:p>
            </p:txBody>
          </p:sp>
          <p:sp>
            <p:nvSpPr>
              <p:cNvPr id="72" name="îṥ1ïḍè"/>
              <p:cNvSpPr/>
              <p:nvPr/>
            </p:nvSpPr>
            <p:spPr bwMode="auto">
              <a:xfrm>
                <a:off x="9242018" y="1389016"/>
                <a:ext cx="489764" cy="489013"/>
              </a:xfrm>
              <a:custGeom>
                <a:avLst/>
                <a:gdLst>
                  <a:gd name="connsiteX0" fmla="*/ 400237 w 591547"/>
                  <a:gd name="connsiteY0" fmla="*/ 426340 h 590640"/>
                  <a:gd name="connsiteX1" fmla="*/ 436555 w 591547"/>
                  <a:gd name="connsiteY1" fmla="*/ 525427 h 590640"/>
                  <a:gd name="connsiteX2" fmla="*/ 457538 w 591547"/>
                  <a:gd name="connsiteY2" fmla="*/ 483537 h 590640"/>
                  <a:gd name="connsiteX3" fmla="*/ 499505 w 591547"/>
                  <a:gd name="connsiteY3" fmla="*/ 463397 h 590640"/>
                  <a:gd name="connsiteX4" fmla="*/ 363919 w 591547"/>
                  <a:gd name="connsiteY4" fmla="*/ 390089 h 590640"/>
                  <a:gd name="connsiteX5" fmla="*/ 553578 w 591547"/>
                  <a:gd name="connsiteY5" fmla="*/ 460175 h 590640"/>
                  <a:gd name="connsiteX6" fmla="*/ 484171 w 591547"/>
                  <a:gd name="connsiteY6" fmla="*/ 494815 h 590640"/>
                  <a:gd name="connsiteX7" fmla="*/ 556807 w 591547"/>
                  <a:gd name="connsiteY7" fmla="*/ 568123 h 590640"/>
                  <a:gd name="connsiteX8" fmla="*/ 556807 w 591547"/>
                  <a:gd name="connsiteY8" fmla="*/ 583429 h 590640"/>
                  <a:gd name="connsiteX9" fmla="*/ 549543 w 591547"/>
                  <a:gd name="connsiteY9" fmla="*/ 585846 h 590640"/>
                  <a:gd name="connsiteX10" fmla="*/ 541473 w 591547"/>
                  <a:gd name="connsiteY10" fmla="*/ 583429 h 590640"/>
                  <a:gd name="connsiteX11" fmla="*/ 468837 w 591547"/>
                  <a:gd name="connsiteY11" fmla="*/ 510121 h 590640"/>
                  <a:gd name="connsiteX12" fmla="*/ 434133 w 591547"/>
                  <a:gd name="connsiteY12" fmla="*/ 579401 h 590640"/>
                  <a:gd name="connsiteX13" fmla="*/ 296177 w 591547"/>
                  <a:gd name="connsiteY13" fmla="*/ 0 h 590640"/>
                  <a:gd name="connsiteX14" fmla="*/ 591547 w 591547"/>
                  <a:gd name="connsiteY14" fmla="*/ 295723 h 590640"/>
                  <a:gd name="connsiteX15" fmla="*/ 560073 w 591547"/>
                  <a:gd name="connsiteY15" fmla="*/ 427872 h 590640"/>
                  <a:gd name="connsiteX16" fmla="*/ 539898 w 591547"/>
                  <a:gd name="connsiteY16" fmla="*/ 420619 h 590640"/>
                  <a:gd name="connsiteX17" fmla="*/ 570564 w 591547"/>
                  <a:gd name="connsiteY17" fmla="*/ 295723 h 590640"/>
                  <a:gd name="connsiteX18" fmla="*/ 296177 w 591547"/>
                  <a:gd name="connsiteY18" fmla="*/ 21756 h 590640"/>
                  <a:gd name="connsiteX19" fmla="*/ 21790 w 591547"/>
                  <a:gd name="connsiteY19" fmla="*/ 295723 h 590640"/>
                  <a:gd name="connsiteX20" fmla="*/ 112983 w 591547"/>
                  <a:gd name="connsiteY20" fmla="*/ 499586 h 590640"/>
                  <a:gd name="connsiteX21" fmla="*/ 121053 w 591547"/>
                  <a:gd name="connsiteY21" fmla="*/ 493946 h 590640"/>
                  <a:gd name="connsiteX22" fmla="*/ 205791 w 591547"/>
                  <a:gd name="connsiteY22" fmla="*/ 448016 h 590640"/>
                  <a:gd name="connsiteX23" fmla="*/ 218703 w 591547"/>
                  <a:gd name="connsiteY23" fmla="*/ 427066 h 590640"/>
                  <a:gd name="connsiteX24" fmla="*/ 218703 w 591547"/>
                  <a:gd name="connsiteY24" fmla="*/ 395640 h 590640"/>
                  <a:gd name="connsiteX25" fmla="*/ 184808 w 591547"/>
                  <a:gd name="connsiteY25" fmla="*/ 327149 h 590640"/>
                  <a:gd name="connsiteX26" fmla="*/ 171089 w 591547"/>
                  <a:gd name="connsiteY26" fmla="*/ 296529 h 590640"/>
                  <a:gd name="connsiteX27" fmla="*/ 171089 w 591547"/>
                  <a:gd name="connsiteY27" fmla="*/ 258657 h 590640"/>
                  <a:gd name="connsiteX28" fmla="*/ 179966 w 591547"/>
                  <a:gd name="connsiteY28" fmla="*/ 232872 h 590640"/>
                  <a:gd name="connsiteX29" fmla="*/ 179966 w 591547"/>
                  <a:gd name="connsiteY29" fmla="*/ 182913 h 590640"/>
                  <a:gd name="connsiteX30" fmla="*/ 200141 w 591547"/>
                  <a:gd name="connsiteY30" fmla="*/ 120062 h 590640"/>
                  <a:gd name="connsiteX31" fmla="*/ 296177 w 591547"/>
                  <a:gd name="connsiteY31" fmla="*/ 86219 h 590640"/>
                  <a:gd name="connsiteX32" fmla="*/ 391406 w 591547"/>
                  <a:gd name="connsiteY32" fmla="*/ 120062 h 590640"/>
                  <a:gd name="connsiteX33" fmla="*/ 411581 w 591547"/>
                  <a:gd name="connsiteY33" fmla="*/ 182913 h 590640"/>
                  <a:gd name="connsiteX34" fmla="*/ 411581 w 591547"/>
                  <a:gd name="connsiteY34" fmla="*/ 232872 h 590640"/>
                  <a:gd name="connsiteX35" fmla="*/ 421265 w 591547"/>
                  <a:gd name="connsiteY35" fmla="*/ 258657 h 590640"/>
                  <a:gd name="connsiteX36" fmla="*/ 421265 w 591547"/>
                  <a:gd name="connsiteY36" fmla="*/ 296529 h 590640"/>
                  <a:gd name="connsiteX37" fmla="*/ 398669 w 591547"/>
                  <a:gd name="connsiteY37" fmla="*/ 331983 h 590640"/>
                  <a:gd name="connsiteX38" fmla="*/ 384949 w 591547"/>
                  <a:gd name="connsiteY38" fmla="*/ 363409 h 590640"/>
                  <a:gd name="connsiteX39" fmla="*/ 309089 w 591547"/>
                  <a:gd name="connsiteY39" fmla="*/ 336012 h 590640"/>
                  <a:gd name="connsiteX40" fmla="*/ 397055 w 591547"/>
                  <a:gd name="connsiteY40" fmla="*/ 572913 h 590640"/>
                  <a:gd name="connsiteX41" fmla="*/ 348633 w 591547"/>
                  <a:gd name="connsiteY41" fmla="*/ 585805 h 590640"/>
                  <a:gd name="connsiteX42" fmla="*/ 346212 w 591547"/>
                  <a:gd name="connsiteY42" fmla="*/ 586611 h 590640"/>
                  <a:gd name="connsiteX43" fmla="*/ 322809 w 591547"/>
                  <a:gd name="connsiteY43" fmla="*/ 589834 h 590640"/>
                  <a:gd name="connsiteX44" fmla="*/ 319581 w 591547"/>
                  <a:gd name="connsiteY44" fmla="*/ 589834 h 590640"/>
                  <a:gd name="connsiteX45" fmla="*/ 296177 w 591547"/>
                  <a:gd name="connsiteY45" fmla="*/ 590640 h 590640"/>
                  <a:gd name="connsiteX46" fmla="*/ 271966 w 591547"/>
                  <a:gd name="connsiteY46" fmla="*/ 589834 h 590640"/>
                  <a:gd name="connsiteX47" fmla="*/ 268738 w 591547"/>
                  <a:gd name="connsiteY47" fmla="*/ 589834 h 590640"/>
                  <a:gd name="connsiteX48" fmla="*/ 245335 w 591547"/>
                  <a:gd name="connsiteY48" fmla="*/ 586611 h 590640"/>
                  <a:gd name="connsiteX49" fmla="*/ 242914 w 591547"/>
                  <a:gd name="connsiteY49" fmla="*/ 585805 h 590640"/>
                  <a:gd name="connsiteX50" fmla="*/ 171896 w 591547"/>
                  <a:gd name="connsiteY50" fmla="*/ 563243 h 590640"/>
                  <a:gd name="connsiteX51" fmla="*/ 170282 w 591547"/>
                  <a:gd name="connsiteY51" fmla="*/ 562438 h 590640"/>
                  <a:gd name="connsiteX52" fmla="*/ 150106 w 591547"/>
                  <a:gd name="connsiteY52" fmla="*/ 551962 h 590640"/>
                  <a:gd name="connsiteX53" fmla="*/ 146071 w 591547"/>
                  <a:gd name="connsiteY53" fmla="*/ 550351 h 590640"/>
                  <a:gd name="connsiteX54" fmla="*/ 128316 w 591547"/>
                  <a:gd name="connsiteY54" fmla="*/ 539070 h 590640"/>
                  <a:gd name="connsiteX55" fmla="*/ 122667 w 591547"/>
                  <a:gd name="connsiteY55" fmla="*/ 535041 h 590640"/>
                  <a:gd name="connsiteX56" fmla="*/ 107334 w 591547"/>
                  <a:gd name="connsiteY56" fmla="*/ 522954 h 590640"/>
                  <a:gd name="connsiteX57" fmla="*/ 105720 w 591547"/>
                  <a:gd name="connsiteY57" fmla="*/ 521343 h 590640"/>
                  <a:gd name="connsiteX58" fmla="*/ 96036 w 591547"/>
                  <a:gd name="connsiteY58" fmla="*/ 513285 h 590640"/>
                  <a:gd name="connsiteX59" fmla="*/ 0 w 591547"/>
                  <a:gd name="connsiteY59" fmla="*/ 295723 h 590640"/>
                  <a:gd name="connsiteX60" fmla="*/ 296177 w 591547"/>
                  <a:gd name="connsiteY60" fmla="*/ 0 h 59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91547" h="590640">
                    <a:moveTo>
                      <a:pt x="400237" y="426340"/>
                    </a:moveTo>
                    <a:lnTo>
                      <a:pt x="436555" y="525427"/>
                    </a:lnTo>
                    <a:lnTo>
                      <a:pt x="457538" y="483537"/>
                    </a:lnTo>
                    <a:lnTo>
                      <a:pt x="499505" y="463397"/>
                    </a:lnTo>
                    <a:close/>
                    <a:moveTo>
                      <a:pt x="363919" y="390089"/>
                    </a:moveTo>
                    <a:lnTo>
                      <a:pt x="553578" y="460175"/>
                    </a:lnTo>
                    <a:lnTo>
                      <a:pt x="484171" y="494815"/>
                    </a:lnTo>
                    <a:lnTo>
                      <a:pt x="556807" y="568123"/>
                    </a:lnTo>
                    <a:cubicBezTo>
                      <a:pt x="560842" y="572151"/>
                      <a:pt x="560842" y="578596"/>
                      <a:pt x="556807" y="583429"/>
                    </a:cubicBezTo>
                    <a:cubicBezTo>
                      <a:pt x="555193" y="585040"/>
                      <a:pt x="551964" y="585846"/>
                      <a:pt x="549543" y="585846"/>
                    </a:cubicBezTo>
                    <a:cubicBezTo>
                      <a:pt x="546315" y="585846"/>
                      <a:pt x="543894" y="585040"/>
                      <a:pt x="541473" y="583429"/>
                    </a:cubicBezTo>
                    <a:lnTo>
                      <a:pt x="468837" y="510121"/>
                    </a:lnTo>
                    <a:lnTo>
                      <a:pt x="434133" y="579401"/>
                    </a:lnTo>
                    <a:close/>
                    <a:moveTo>
                      <a:pt x="296177" y="0"/>
                    </a:moveTo>
                    <a:cubicBezTo>
                      <a:pt x="459195" y="0"/>
                      <a:pt x="591547" y="132149"/>
                      <a:pt x="591547" y="295723"/>
                    </a:cubicBezTo>
                    <a:cubicBezTo>
                      <a:pt x="591547" y="343264"/>
                      <a:pt x="580249" y="388388"/>
                      <a:pt x="560073" y="427872"/>
                    </a:cubicBezTo>
                    <a:lnTo>
                      <a:pt x="539898" y="420619"/>
                    </a:lnTo>
                    <a:cubicBezTo>
                      <a:pt x="559266" y="382748"/>
                      <a:pt x="570564" y="340847"/>
                      <a:pt x="570564" y="295723"/>
                    </a:cubicBezTo>
                    <a:cubicBezTo>
                      <a:pt x="570564" y="144235"/>
                      <a:pt x="447090" y="21756"/>
                      <a:pt x="296177" y="21756"/>
                    </a:cubicBezTo>
                    <a:cubicBezTo>
                      <a:pt x="144457" y="21756"/>
                      <a:pt x="21790" y="144235"/>
                      <a:pt x="21790" y="295723"/>
                    </a:cubicBezTo>
                    <a:cubicBezTo>
                      <a:pt x="21790" y="376301"/>
                      <a:pt x="56492" y="448822"/>
                      <a:pt x="112983" y="499586"/>
                    </a:cubicBezTo>
                    <a:cubicBezTo>
                      <a:pt x="115404" y="497169"/>
                      <a:pt x="117825" y="495557"/>
                      <a:pt x="121053" y="493946"/>
                    </a:cubicBezTo>
                    <a:lnTo>
                      <a:pt x="205791" y="448016"/>
                    </a:lnTo>
                    <a:cubicBezTo>
                      <a:pt x="213861" y="443181"/>
                      <a:pt x="218703" y="435124"/>
                      <a:pt x="218703" y="427066"/>
                    </a:cubicBezTo>
                    <a:lnTo>
                      <a:pt x="218703" y="395640"/>
                    </a:lnTo>
                    <a:cubicBezTo>
                      <a:pt x="211440" y="386777"/>
                      <a:pt x="193685" y="360991"/>
                      <a:pt x="184808" y="327149"/>
                    </a:cubicBezTo>
                    <a:cubicBezTo>
                      <a:pt x="175931" y="319896"/>
                      <a:pt x="171089" y="308615"/>
                      <a:pt x="171089" y="296529"/>
                    </a:cubicBezTo>
                    <a:lnTo>
                      <a:pt x="171089" y="258657"/>
                    </a:lnTo>
                    <a:cubicBezTo>
                      <a:pt x="171089" y="248987"/>
                      <a:pt x="174317" y="240124"/>
                      <a:pt x="179966" y="232872"/>
                    </a:cubicBezTo>
                    <a:lnTo>
                      <a:pt x="179966" y="182913"/>
                    </a:lnTo>
                    <a:cubicBezTo>
                      <a:pt x="179966" y="177273"/>
                      <a:pt x="177545" y="145847"/>
                      <a:pt x="200141" y="120062"/>
                    </a:cubicBezTo>
                    <a:cubicBezTo>
                      <a:pt x="220317" y="97500"/>
                      <a:pt x="252598" y="86219"/>
                      <a:pt x="296177" y="86219"/>
                    </a:cubicBezTo>
                    <a:cubicBezTo>
                      <a:pt x="339756" y="86219"/>
                      <a:pt x="371230" y="97500"/>
                      <a:pt x="391406" y="120062"/>
                    </a:cubicBezTo>
                    <a:cubicBezTo>
                      <a:pt x="414002" y="145847"/>
                      <a:pt x="412388" y="177273"/>
                      <a:pt x="411581" y="182913"/>
                    </a:cubicBezTo>
                    <a:lnTo>
                      <a:pt x="411581" y="232872"/>
                    </a:lnTo>
                    <a:cubicBezTo>
                      <a:pt x="418037" y="240124"/>
                      <a:pt x="421265" y="248987"/>
                      <a:pt x="421265" y="258657"/>
                    </a:cubicBezTo>
                    <a:lnTo>
                      <a:pt x="421265" y="296529"/>
                    </a:lnTo>
                    <a:cubicBezTo>
                      <a:pt x="421265" y="311839"/>
                      <a:pt x="412388" y="325537"/>
                      <a:pt x="398669" y="331983"/>
                    </a:cubicBezTo>
                    <a:cubicBezTo>
                      <a:pt x="394634" y="343264"/>
                      <a:pt x="390599" y="353739"/>
                      <a:pt x="384949" y="363409"/>
                    </a:cubicBezTo>
                    <a:lnTo>
                      <a:pt x="309089" y="336012"/>
                    </a:lnTo>
                    <a:lnTo>
                      <a:pt x="397055" y="572913"/>
                    </a:lnTo>
                    <a:cubicBezTo>
                      <a:pt x="380914" y="578553"/>
                      <a:pt x="364774" y="583388"/>
                      <a:pt x="348633" y="585805"/>
                    </a:cubicBezTo>
                    <a:cubicBezTo>
                      <a:pt x="347826" y="586611"/>
                      <a:pt x="347019" y="586611"/>
                      <a:pt x="346212" y="586611"/>
                    </a:cubicBezTo>
                    <a:cubicBezTo>
                      <a:pt x="338142" y="588223"/>
                      <a:pt x="330879" y="589028"/>
                      <a:pt x="322809" y="589834"/>
                    </a:cubicBezTo>
                    <a:cubicBezTo>
                      <a:pt x="322002" y="589834"/>
                      <a:pt x="321195" y="589834"/>
                      <a:pt x="319581" y="589834"/>
                    </a:cubicBezTo>
                    <a:cubicBezTo>
                      <a:pt x="312317" y="590640"/>
                      <a:pt x="304247" y="590640"/>
                      <a:pt x="296177" y="590640"/>
                    </a:cubicBezTo>
                    <a:cubicBezTo>
                      <a:pt x="288107" y="590640"/>
                      <a:pt x="280037" y="590640"/>
                      <a:pt x="271966" y="589834"/>
                    </a:cubicBezTo>
                    <a:cubicBezTo>
                      <a:pt x="271159" y="589834"/>
                      <a:pt x="269545" y="589834"/>
                      <a:pt x="268738" y="589834"/>
                    </a:cubicBezTo>
                    <a:cubicBezTo>
                      <a:pt x="260668" y="589028"/>
                      <a:pt x="253405" y="587417"/>
                      <a:pt x="245335" y="586611"/>
                    </a:cubicBezTo>
                    <a:cubicBezTo>
                      <a:pt x="244528" y="586611"/>
                      <a:pt x="243721" y="586611"/>
                      <a:pt x="242914" y="585805"/>
                    </a:cubicBezTo>
                    <a:cubicBezTo>
                      <a:pt x="217896" y="581776"/>
                      <a:pt x="194492" y="573719"/>
                      <a:pt x="171896" y="563243"/>
                    </a:cubicBezTo>
                    <a:cubicBezTo>
                      <a:pt x="171089" y="563243"/>
                      <a:pt x="170282" y="563243"/>
                      <a:pt x="170282" y="562438"/>
                    </a:cubicBezTo>
                    <a:cubicBezTo>
                      <a:pt x="163018" y="559214"/>
                      <a:pt x="156562" y="555991"/>
                      <a:pt x="150106" y="551962"/>
                    </a:cubicBezTo>
                    <a:cubicBezTo>
                      <a:pt x="148492" y="551157"/>
                      <a:pt x="147685" y="551157"/>
                      <a:pt x="146071" y="550351"/>
                    </a:cubicBezTo>
                    <a:cubicBezTo>
                      <a:pt x="139615" y="546322"/>
                      <a:pt x="133966" y="543099"/>
                      <a:pt x="128316" y="539070"/>
                    </a:cubicBezTo>
                    <a:cubicBezTo>
                      <a:pt x="126702" y="537458"/>
                      <a:pt x="125088" y="536652"/>
                      <a:pt x="122667" y="535041"/>
                    </a:cubicBezTo>
                    <a:cubicBezTo>
                      <a:pt x="117825" y="531012"/>
                      <a:pt x="112176" y="526983"/>
                      <a:pt x="107334" y="522954"/>
                    </a:cubicBezTo>
                    <a:cubicBezTo>
                      <a:pt x="106527" y="522148"/>
                      <a:pt x="105720" y="522148"/>
                      <a:pt x="105720" y="521343"/>
                    </a:cubicBezTo>
                    <a:lnTo>
                      <a:pt x="96036" y="513285"/>
                    </a:lnTo>
                    <a:cubicBezTo>
                      <a:pt x="37123" y="459297"/>
                      <a:pt x="0" y="381136"/>
                      <a:pt x="0" y="295723"/>
                    </a:cubicBezTo>
                    <a:cubicBezTo>
                      <a:pt x="0" y="132149"/>
                      <a:pt x="132352" y="0"/>
                      <a:pt x="296177"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000">
                  <a:latin typeface="+mn-ea"/>
                </a:endParaRPr>
              </a:p>
            </p:txBody>
          </p:sp>
        </p:grpSp>
        <p:sp>
          <p:nvSpPr>
            <p:cNvPr id="77" name="文本框 76"/>
            <p:cNvSpPr txBox="1"/>
            <p:nvPr/>
          </p:nvSpPr>
          <p:spPr>
            <a:xfrm>
              <a:off x="6402954" y="5004911"/>
              <a:ext cx="1800000" cy="338554"/>
            </a:xfrm>
            <a:prstGeom prst="rect">
              <a:avLst/>
            </a:prstGeom>
            <a:noFill/>
          </p:spPr>
          <p:txBody>
            <a:bodyPr wrap="square" rtlCol="0">
              <a:spAutoFit/>
            </a:bodyPr>
            <a:lstStyle/>
            <a:p>
              <a:pPr algn="ctr"/>
              <a:r>
                <a:rPr lang="zh-CN" altLang="en-US" sz="1600" dirty="0" smtClean="0"/>
                <a:t>其他情况</a:t>
              </a:r>
              <a:endParaRPr lang="zh-CN" altLang="en-US" sz="1600" dirty="0"/>
            </a:p>
          </p:txBody>
        </p:sp>
        <p:sp>
          <p:nvSpPr>
            <p:cNvPr id="103" name="任意多边形 102"/>
            <p:cNvSpPr/>
            <p:nvPr/>
          </p:nvSpPr>
          <p:spPr>
            <a:xfrm>
              <a:off x="6402954" y="4347394"/>
              <a:ext cx="1800000" cy="1224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9050">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1316239" y="3906621"/>
            <a:ext cx="1800000" cy="1683066"/>
            <a:chOff x="1330229" y="3906621"/>
            <a:chExt cx="1800000" cy="1683066"/>
          </a:xfrm>
        </p:grpSpPr>
        <p:grpSp>
          <p:nvGrpSpPr>
            <p:cNvPr id="64" name="íṣ1íḍe"/>
            <p:cNvGrpSpPr/>
            <p:nvPr/>
          </p:nvGrpSpPr>
          <p:grpSpPr>
            <a:xfrm>
              <a:off x="1780229" y="3906621"/>
              <a:ext cx="900000" cy="900000"/>
              <a:chOff x="2247900" y="1225946"/>
              <a:chExt cx="1433243" cy="1074928"/>
            </a:xfrm>
          </p:grpSpPr>
          <p:sp>
            <p:nvSpPr>
              <p:cNvPr id="65" name="îśļïdè"/>
              <p:cNvSpPr/>
              <p:nvPr/>
            </p:nvSpPr>
            <p:spPr>
              <a:xfrm>
                <a:off x="2247900" y="1225946"/>
                <a:ext cx="1433243" cy="1074928"/>
              </a:xfrm>
              <a:prstGeom prst="roundRect">
                <a:avLst/>
              </a:prstGeom>
              <a:solidFill>
                <a:srgbClr val="183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000">
                  <a:latin typeface="+mn-ea"/>
                </a:endParaRPr>
              </a:p>
            </p:txBody>
          </p:sp>
          <p:sp>
            <p:nvSpPr>
              <p:cNvPr id="66" name="íṥlîďè"/>
              <p:cNvSpPr/>
              <p:nvPr/>
            </p:nvSpPr>
            <p:spPr bwMode="auto">
              <a:xfrm>
                <a:off x="2581228" y="1456799"/>
                <a:ext cx="755513" cy="573465"/>
              </a:xfrm>
              <a:custGeom>
                <a:avLst/>
                <a:gdLst>
                  <a:gd name="T0" fmla="*/ 1104 w 1925"/>
                  <a:gd name="T1" fmla="*/ 192 h 1769"/>
                  <a:gd name="T2" fmla="*/ 1295 w 1925"/>
                  <a:gd name="T3" fmla="*/ 0 h 1769"/>
                  <a:gd name="T4" fmla="*/ 1487 w 1925"/>
                  <a:gd name="T5" fmla="*/ 192 h 1769"/>
                  <a:gd name="T6" fmla="*/ 1295 w 1925"/>
                  <a:gd name="T7" fmla="*/ 383 h 1769"/>
                  <a:gd name="T8" fmla="*/ 1104 w 1925"/>
                  <a:gd name="T9" fmla="*/ 192 h 1769"/>
                  <a:gd name="T10" fmla="*/ 1568 w 1925"/>
                  <a:gd name="T11" fmla="*/ 828 h 1769"/>
                  <a:gd name="T12" fmla="*/ 1925 w 1925"/>
                  <a:gd name="T13" fmla="*/ 521 h 1769"/>
                  <a:gd name="T14" fmla="*/ 1832 w 1925"/>
                  <a:gd name="T15" fmla="*/ 413 h 1769"/>
                  <a:gd name="T16" fmla="*/ 1563 w 1925"/>
                  <a:gd name="T17" fmla="*/ 644 h 1769"/>
                  <a:gd name="T18" fmla="*/ 1364 w 1925"/>
                  <a:gd name="T19" fmla="*/ 489 h 1769"/>
                  <a:gd name="T20" fmla="*/ 1024 w 1925"/>
                  <a:gd name="T21" fmla="*/ 357 h 1769"/>
                  <a:gd name="T22" fmla="*/ 603 w 1925"/>
                  <a:gd name="T23" fmla="*/ 357 h 1769"/>
                  <a:gd name="T24" fmla="*/ 403 w 1925"/>
                  <a:gd name="T25" fmla="*/ 810 h 1769"/>
                  <a:gd name="T26" fmla="*/ 350 w 1925"/>
                  <a:gd name="T27" fmla="*/ 788 h 1769"/>
                  <a:gd name="T28" fmla="*/ 328 w 1925"/>
                  <a:gd name="T29" fmla="*/ 839 h 1769"/>
                  <a:gd name="T30" fmla="*/ 320 w 1925"/>
                  <a:gd name="T31" fmla="*/ 859 h 1769"/>
                  <a:gd name="T32" fmla="*/ 312 w 1925"/>
                  <a:gd name="T33" fmla="*/ 878 h 1769"/>
                  <a:gd name="T34" fmla="*/ 250 w 1925"/>
                  <a:gd name="T35" fmla="*/ 852 h 1769"/>
                  <a:gd name="T36" fmla="*/ 106 w 1925"/>
                  <a:gd name="T37" fmla="*/ 1197 h 1769"/>
                  <a:gd name="T38" fmla="*/ 441 w 1925"/>
                  <a:gd name="T39" fmla="*/ 1337 h 1769"/>
                  <a:gd name="T40" fmla="*/ 468 w 1925"/>
                  <a:gd name="T41" fmla="*/ 1348 h 1769"/>
                  <a:gd name="T42" fmla="*/ 474 w 1925"/>
                  <a:gd name="T43" fmla="*/ 1335 h 1769"/>
                  <a:gd name="T44" fmla="*/ 613 w 1925"/>
                  <a:gd name="T45" fmla="*/ 1003 h 1769"/>
                  <a:gd name="T46" fmla="*/ 552 w 1925"/>
                  <a:gd name="T47" fmla="*/ 978 h 1769"/>
                  <a:gd name="T48" fmla="*/ 560 w 1925"/>
                  <a:gd name="T49" fmla="*/ 959 h 1769"/>
                  <a:gd name="T50" fmla="*/ 568 w 1925"/>
                  <a:gd name="T51" fmla="*/ 939 h 1769"/>
                  <a:gd name="T52" fmla="*/ 589 w 1925"/>
                  <a:gd name="T53" fmla="*/ 888 h 1769"/>
                  <a:gd name="T54" fmla="*/ 534 w 1925"/>
                  <a:gd name="T55" fmla="*/ 865 h 1769"/>
                  <a:gd name="T56" fmla="*/ 696 w 1925"/>
                  <a:gd name="T57" fmla="*/ 499 h 1769"/>
                  <a:gd name="T58" fmla="*/ 973 w 1925"/>
                  <a:gd name="T59" fmla="*/ 499 h 1769"/>
                  <a:gd name="T60" fmla="*/ 782 w 1925"/>
                  <a:gd name="T61" fmla="*/ 1027 h 1769"/>
                  <a:gd name="T62" fmla="*/ 735 w 1925"/>
                  <a:gd name="T63" fmla="*/ 1315 h 1769"/>
                  <a:gd name="T64" fmla="*/ 651 w 1925"/>
                  <a:gd name="T65" fmla="*/ 1321 h 1769"/>
                  <a:gd name="T66" fmla="*/ 614 w 1925"/>
                  <a:gd name="T67" fmla="*/ 1409 h 1769"/>
                  <a:gd name="T68" fmla="*/ 598 w 1925"/>
                  <a:gd name="T69" fmla="*/ 1448 h 1769"/>
                  <a:gd name="T70" fmla="*/ 560 w 1925"/>
                  <a:gd name="T71" fmla="*/ 1432 h 1769"/>
                  <a:gd name="T72" fmla="*/ 350 w 1925"/>
                  <a:gd name="T73" fmla="*/ 1344 h 1769"/>
                  <a:gd name="T74" fmla="*/ 316 w 1925"/>
                  <a:gd name="T75" fmla="*/ 1347 h 1769"/>
                  <a:gd name="T76" fmla="*/ 330 w 1925"/>
                  <a:gd name="T77" fmla="*/ 1536 h 1769"/>
                  <a:gd name="T78" fmla="*/ 898 w 1925"/>
                  <a:gd name="T79" fmla="*/ 1493 h 1769"/>
                  <a:gd name="T80" fmla="*/ 955 w 1925"/>
                  <a:gd name="T81" fmla="*/ 1149 h 1769"/>
                  <a:gd name="T82" fmla="*/ 969 w 1925"/>
                  <a:gd name="T83" fmla="*/ 1159 h 1769"/>
                  <a:gd name="T84" fmla="*/ 1193 w 1925"/>
                  <a:gd name="T85" fmla="*/ 1324 h 1769"/>
                  <a:gd name="T86" fmla="*/ 1215 w 1925"/>
                  <a:gd name="T87" fmla="*/ 1769 h 1769"/>
                  <a:gd name="T88" fmla="*/ 1405 w 1925"/>
                  <a:gd name="T89" fmla="*/ 1760 h 1769"/>
                  <a:gd name="T90" fmla="*/ 1378 w 1925"/>
                  <a:gd name="T91" fmla="*/ 1225 h 1769"/>
                  <a:gd name="T92" fmla="*/ 1104 w 1925"/>
                  <a:gd name="T93" fmla="*/ 1022 h 1769"/>
                  <a:gd name="T94" fmla="*/ 1300 w 1925"/>
                  <a:gd name="T95" fmla="*/ 620 h 1769"/>
                  <a:gd name="T96" fmla="*/ 1568 w 1925"/>
                  <a:gd name="T97" fmla="*/ 828 h 1769"/>
                  <a:gd name="T98" fmla="*/ 144 w 1925"/>
                  <a:gd name="T99" fmla="*/ 808 h 1769"/>
                  <a:gd name="T100" fmla="*/ 0 w 1925"/>
                  <a:gd name="T101" fmla="*/ 1153 h 1769"/>
                  <a:gd name="T102" fmla="*/ 58 w 1925"/>
                  <a:gd name="T103" fmla="*/ 1177 h 1769"/>
                  <a:gd name="T104" fmla="*/ 202 w 1925"/>
                  <a:gd name="T105" fmla="*/ 832 h 1769"/>
                  <a:gd name="T106" fmla="*/ 144 w 1925"/>
                  <a:gd name="T107" fmla="*/ 808 h 1769"/>
                  <a:gd name="T108" fmla="*/ 604 w 1925"/>
                  <a:gd name="T109" fmla="*/ 1325 h 1769"/>
                  <a:gd name="T110" fmla="*/ 720 w 1925"/>
                  <a:gd name="T111" fmla="*/ 1048 h 1769"/>
                  <a:gd name="T112" fmla="*/ 660 w 1925"/>
                  <a:gd name="T113" fmla="*/ 1023 h 1769"/>
                  <a:gd name="T114" fmla="*/ 532 w 1925"/>
                  <a:gd name="T115" fmla="*/ 1330 h 1769"/>
                  <a:gd name="T116" fmla="*/ 516 w 1925"/>
                  <a:gd name="T117" fmla="*/ 1368 h 1769"/>
                  <a:gd name="T118" fmla="*/ 576 w 1925"/>
                  <a:gd name="T119" fmla="*/ 1393 h 1769"/>
                  <a:gd name="T120" fmla="*/ 604 w 1925"/>
                  <a:gd name="T121" fmla="*/ 1325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5" h="1769">
                    <a:moveTo>
                      <a:pt x="1104" y="192"/>
                    </a:moveTo>
                    <a:cubicBezTo>
                      <a:pt x="1104" y="86"/>
                      <a:pt x="1189" y="0"/>
                      <a:pt x="1295" y="0"/>
                    </a:cubicBezTo>
                    <a:cubicBezTo>
                      <a:pt x="1401" y="0"/>
                      <a:pt x="1487" y="86"/>
                      <a:pt x="1487" y="192"/>
                    </a:cubicBezTo>
                    <a:cubicBezTo>
                      <a:pt x="1487" y="297"/>
                      <a:pt x="1401" y="383"/>
                      <a:pt x="1295" y="383"/>
                    </a:cubicBezTo>
                    <a:cubicBezTo>
                      <a:pt x="1189" y="383"/>
                      <a:pt x="1104" y="297"/>
                      <a:pt x="1104" y="192"/>
                    </a:cubicBezTo>
                    <a:close/>
                    <a:moveTo>
                      <a:pt x="1568" y="828"/>
                    </a:moveTo>
                    <a:lnTo>
                      <a:pt x="1925" y="521"/>
                    </a:lnTo>
                    <a:lnTo>
                      <a:pt x="1832" y="413"/>
                    </a:lnTo>
                    <a:lnTo>
                      <a:pt x="1563" y="644"/>
                    </a:lnTo>
                    <a:lnTo>
                      <a:pt x="1364" y="489"/>
                    </a:lnTo>
                    <a:lnTo>
                      <a:pt x="1024" y="357"/>
                    </a:lnTo>
                    <a:lnTo>
                      <a:pt x="603" y="357"/>
                    </a:lnTo>
                    <a:lnTo>
                      <a:pt x="403" y="810"/>
                    </a:lnTo>
                    <a:lnTo>
                      <a:pt x="350" y="788"/>
                    </a:lnTo>
                    <a:lnTo>
                      <a:pt x="328" y="839"/>
                    </a:lnTo>
                    <a:lnTo>
                      <a:pt x="320" y="859"/>
                    </a:lnTo>
                    <a:lnTo>
                      <a:pt x="312" y="878"/>
                    </a:lnTo>
                    <a:lnTo>
                      <a:pt x="250" y="852"/>
                    </a:lnTo>
                    <a:lnTo>
                      <a:pt x="106" y="1197"/>
                    </a:lnTo>
                    <a:lnTo>
                      <a:pt x="441" y="1337"/>
                    </a:lnTo>
                    <a:lnTo>
                      <a:pt x="468" y="1348"/>
                    </a:lnTo>
                    <a:lnTo>
                      <a:pt x="474" y="1335"/>
                    </a:lnTo>
                    <a:lnTo>
                      <a:pt x="613" y="1003"/>
                    </a:lnTo>
                    <a:lnTo>
                      <a:pt x="552" y="978"/>
                    </a:lnTo>
                    <a:lnTo>
                      <a:pt x="560" y="959"/>
                    </a:lnTo>
                    <a:lnTo>
                      <a:pt x="568" y="939"/>
                    </a:lnTo>
                    <a:lnTo>
                      <a:pt x="589" y="888"/>
                    </a:lnTo>
                    <a:lnTo>
                      <a:pt x="534" y="865"/>
                    </a:lnTo>
                    <a:lnTo>
                      <a:pt x="696" y="499"/>
                    </a:lnTo>
                    <a:lnTo>
                      <a:pt x="973" y="499"/>
                    </a:lnTo>
                    <a:lnTo>
                      <a:pt x="782" y="1027"/>
                    </a:lnTo>
                    <a:lnTo>
                      <a:pt x="735" y="1315"/>
                    </a:lnTo>
                    <a:lnTo>
                      <a:pt x="651" y="1321"/>
                    </a:lnTo>
                    <a:lnTo>
                      <a:pt x="614" y="1409"/>
                    </a:lnTo>
                    <a:lnTo>
                      <a:pt x="598" y="1448"/>
                    </a:lnTo>
                    <a:lnTo>
                      <a:pt x="560" y="1432"/>
                    </a:lnTo>
                    <a:lnTo>
                      <a:pt x="350" y="1344"/>
                    </a:lnTo>
                    <a:lnTo>
                      <a:pt x="316" y="1347"/>
                    </a:lnTo>
                    <a:lnTo>
                      <a:pt x="330" y="1536"/>
                    </a:lnTo>
                    <a:lnTo>
                      <a:pt x="898" y="1493"/>
                    </a:lnTo>
                    <a:lnTo>
                      <a:pt x="955" y="1149"/>
                    </a:lnTo>
                    <a:lnTo>
                      <a:pt x="969" y="1159"/>
                    </a:lnTo>
                    <a:lnTo>
                      <a:pt x="1193" y="1324"/>
                    </a:lnTo>
                    <a:lnTo>
                      <a:pt x="1215" y="1769"/>
                    </a:lnTo>
                    <a:lnTo>
                      <a:pt x="1405" y="1760"/>
                    </a:lnTo>
                    <a:lnTo>
                      <a:pt x="1378" y="1225"/>
                    </a:lnTo>
                    <a:lnTo>
                      <a:pt x="1104" y="1022"/>
                    </a:lnTo>
                    <a:lnTo>
                      <a:pt x="1300" y="620"/>
                    </a:lnTo>
                    <a:lnTo>
                      <a:pt x="1568" y="828"/>
                    </a:lnTo>
                    <a:close/>
                    <a:moveTo>
                      <a:pt x="144" y="808"/>
                    </a:moveTo>
                    <a:lnTo>
                      <a:pt x="0" y="1153"/>
                    </a:lnTo>
                    <a:lnTo>
                      <a:pt x="58" y="1177"/>
                    </a:lnTo>
                    <a:lnTo>
                      <a:pt x="202" y="832"/>
                    </a:lnTo>
                    <a:lnTo>
                      <a:pt x="144" y="808"/>
                    </a:lnTo>
                    <a:close/>
                    <a:moveTo>
                      <a:pt x="604" y="1325"/>
                    </a:moveTo>
                    <a:lnTo>
                      <a:pt x="720" y="1048"/>
                    </a:lnTo>
                    <a:lnTo>
                      <a:pt x="660" y="1023"/>
                    </a:lnTo>
                    <a:lnTo>
                      <a:pt x="532" y="1330"/>
                    </a:lnTo>
                    <a:lnTo>
                      <a:pt x="516" y="1368"/>
                    </a:lnTo>
                    <a:lnTo>
                      <a:pt x="576" y="1393"/>
                    </a:lnTo>
                    <a:lnTo>
                      <a:pt x="604" y="1325"/>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000">
                  <a:latin typeface="+mn-ea"/>
                </a:endParaRPr>
              </a:p>
            </p:txBody>
          </p:sp>
        </p:grpSp>
        <p:sp>
          <p:nvSpPr>
            <p:cNvPr id="75" name="文本框 74"/>
            <p:cNvSpPr txBox="1"/>
            <p:nvPr/>
          </p:nvSpPr>
          <p:spPr>
            <a:xfrm>
              <a:off x="1330229" y="4758690"/>
              <a:ext cx="1800000" cy="830997"/>
            </a:xfrm>
            <a:prstGeom prst="rect">
              <a:avLst/>
            </a:prstGeom>
            <a:noFill/>
          </p:spPr>
          <p:txBody>
            <a:bodyPr wrap="square" rtlCol="0">
              <a:spAutoFit/>
            </a:bodyPr>
            <a:lstStyle/>
            <a:p>
              <a:pPr algn="ctr"/>
              <a:r>
                <a:rPr lang="zh-CN" altLang="en-US" sz="1600" dirty="0" smtClean="0"/>
                <a:t>事故</a:t>
              </a:r>
              <a:r>
                <a:rPr lang="zh-CN" altLang="en-US" sz="1600" dirty="0"/>
                <a:t>的死亡人数或涉险人数、直接经济损失</a:t>
              </a:r>
            </a:p>
          </p:txBody>
        </p:sp>
        <p:sp>
          <p:nvSpPr>
            <p:cNvPr id="104" name="任意多边形 103"/>
            <p:cNvSpPr/>
            <p:nvPr/>
          </p:nvSpPr>
          <p:spPr>
            <a:xfrm>
              <a:off x="1330229" y="4347394"/>
              <a:ext cx="1800000" cy="1224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9050">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、环境因素辨识与评价控制程序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a:t>
            </a:fld>
            <a:endParaRPr lang="zh-CN" altLang="en-US" dirty="0"/>
          </a:p>
        </p:txBody>
      </p:sp>
      <p:sp>
        <p:nvSpPr>
          <p:cNvPr id="6" name="内容占位符 5"/>
          <p:cNvSpPr>
            <a:spLocks noGrp="1"/>
          </p:cNvSpPr>
          <p:nvPr>
            <p:ph idx="1"/>
          </p:nvPr>
        </p:nvSpPr>
        <p:spPr>
          <a:xfrm>
            <a:off x="395289" y="1340769"/>
            <a:ext cx="8353425" cy="4785395"/>
          </a:xfrm>
        </p:spPr>
        <p:txBody>
          <a:bodyPr/>
          <a:lstStyle/>
          <a:p>
            <a:pPr marL="0" indent="0">
              <a:buNone/>
            </a:pPr>
            <a:r>
              <a:rPr lang="en-US" altLang="zh-CN" dirty="0"/>
              <a:t>4.1.2</a:t>
            </a:r>
            <a:r>
              <a:rPr lang="zh-CN" altLang="en-US" dirty="0"/>
              <a:t>　</a:t>
            </a:r>
            <a:r>
              <a:rPr lang="zh-CN" altLang="en-US" dirty="0" smtClean="0"/>
              <a:t>应</a:t>
            </a:r>
            <a:r>
              <a:rPr lang="zh-CN" altLang="en-US" dirty="0"/>
              <a:t>考虑</a:t>
            </a:r>
            <a:r>
              <a:rPr lang="zh-CN" altLang="en-US" b="1" dirty="0">
                <a:solidFill>
                  <a:srgbClr val="C00000"/>
                </a:solidFill>
              </a:rPr>
              <a:t>三种状态、三种时态、六个</a:t>
            </a:r>
            <a:r>
              <a:rPr lang="zh-CN" altLang="en-US" b="1" dirty="0" smtClean="0">
                <a:solidFill>
                  <a:srgbClr val="C00000"/>
                </a:solidFill>
              </a:rPr>
              <a:t>方面</a:t>
            </a:r>
            <a:endParaRPr lang="zh-CN" altLang="en-US" b="1" dirty="0">
              <a:solidFill>
                <a:srgbClr val="C00000"/>
              </a:solidFill>
            </a:endParaRPr>
          </a:p>
        </p:txBody>
      </p:sp>
      <p:grpSp>
        <p:nvGrpSpPr>
          <p:cNvPr id="166" name="组合 165"/>
          <p:cNvGrpSpPr/>
          <p:nvPr/>
        </p:nvGrpSpPr>
        <p:grpSpPr>
          <a:xfrm>
            <a:off x="4724546" y="1862582"/>
            <a:ext cx="360001" cy="2808000"/>
            <a:chOff x="5308439" y="1917666"/>
            <a:chExt cx="360001" cy="2808000"/>
          </a:xfrm>
        </p:grpSpPr>
        <p:cxnSp>
          <p:nvCxnSpPr>
            <p:cNvPr id="158" name="直接连接符 157"/>
            <p:cNvCxnSpPr/>
            <p:nvPr/>
          </p:nvCxnSpPr>
          <p:spPr>
            <a:xfrm>
              <a:off x="5308439" y="2775672"/>
              <a:ext cx="360000" cy="0"/>
            </a:xfrm>
            <a:prstGeom prst="line">
              <a:avLst/>
            </a:prstGeom>
            <a:noFill/>
            <a:ln w="19050">
              <a:solidFill>
                <a:srgbClr val="C00000"/>
              </a:solidFill>
              <a:prstDash val="dash"/>
              <a:round/>
            </a:ln>
          </p:spPr>
        </p:cxnSp>
        <p:cxnSp>
          <p:nvCxnSpPr>
            <p:cNvPr id="159" name="直接连接符 158"/>
            <p:cNvCxnSpPr/>
            <p:nvPr/>
          </p:nvCxnSpPr>
          <p:spPr>
            <a:xfrm>
              <a:off x="5308439" y="3746948"/>
              <a:ext cx="360000" cy="0"/>
            </a:xfrm>
            <a:prstGeom prst="line">
              <a:avLst/>
            </a:prstGeom>
            <a:noFill/>
            <a:ln w="19050">
              <a:solidFill>
                <a:srgbClr val="C00000"/>
              </a:solidFill>
              <a:prstDash val="dash"/>
              <a:round/>
            </a:ln>
          </p:spPr>
        </p:cxnSp>
        <p:cxnSp>
          <p:nvCxnSpPr>
            <p:cNvPr id="160" name="直接连接符 159"/>
            <p:cNvCxnSpPr/>
            <p:nvPr/>
          </p:nvCxnSpPr>
          <p:spPr>
            <a:xfrm flipH="1">
              <a:off x="5308439" y="1917666"/>
              <a:ext cx="0" cy="2808000"/>
            </a:xfrm>
            <a:prstGeom prst="line">
              <a:avLst/>
            </a:prstGeom>
            <a:noFill/>
            <a:ln w="19050">
              <a:solidFill>
                <a:srgbClr val="C00000"/>
              </a:solidFill>
              <a:prstDash val="dash"/>
              <a:round/>
            </a:ln>
          </p:spPr>
        </p:cxnSp>
        <p:cxnSp>
          <p:nvCxnSpPr>
            <p:cNvPr id="161" name="直接连接符 160"/>
            <p:cNvCxnSpPr/>
            <p:nvPr/>
          </p:nvCxnSpPr>
          <p:spPr>
            <a:xfrm>
              <a:off x="5308439" y="2290034"/>
              <a:ext cx="360000" cy="0"/>
            </a:xfrm>
            <a:prstGeom prst="line">
              <a:avLst/>
            </a:prstGeom>
            <a:noFill/>
            <a:ln w="19050">
              <a:solidFill>
                <a:srgbClr val="C00000"/>
              </a:solidFill>
              <a:prstDash val="dash"/>
              <a:round/>
            </a:ln>
          </p:spPr>
        </p:cxnSp>
        <p:cxnSp>
          <p:nvCxnSpPr>
            <p:cNvPr id="162" name="直接连接符 161"/>
            <p:cNvCxnSpPr/>
            <p:nvPr/>
          </p:nvCxnSpPr>
          <p:spPr>
            <a:xfrm>
              <a:off x="5308440" y="4232586"/>
              <a:ext cx="360000" cy="0"/>
            </a:xfrm>
            <a:prstGeom prst="line">
              <a:avLst/>
            </a:prstGeom>
            <a:noFill/>
            <a:ln w="19050">
              <a:solidFill>
                <a:srgbClr val="C00000"/>
              </a:solidFill>
              <a:prstDash val="dash"/>
              <a:round/>
            </a:ln>
          </p:spPr>
        </p:cxnSp>
        <p:cxnSp>
          <p:nvCxnSpPr>
            <p:cNvPr id="163" name="直接连接符 162"/>
            <p:cNvCxnSpPr/>
            <p:nvPr/>
          </p:nvCxnSpPr>
          <p:spPr>
            <a:xfrm>
              <a:off x="5308440" y="4718224"/>
              <a:ext cx="360000" cy="0"/>
            </a:xfrm>
            <a:prstGeom prst="line">
              <a:avLst/>
            </a:prstGeom>
            <a:noFill/>
            <a:ln w="19050">
              <a:solidFill>
                <a:srgbClr val="C00000"/>
              </a:solidFill>
              <a:prstDash val="dash"/>
              <a:round/>
            </a:ln>
          </p:spPr>
        </p:cxnSp>
        <p:cxnSp>
          <p:nvCxnSpPr>
            <p:cNvPr id="164" name="直接连接符 163"/>
            <p:cNvCxnSpPr/>
            <p:nvPr/>
          </p:nvCxnSpPr>
          <p:spPr>
            <a:xfrm>
              <a:off x="5308440" y="3261310"/>
              <a:ext cx="360000" cy="0"/>
            </a:xfrm>
            <a:prstGeom prst="line">
              <a:avLst/>
            </a:prstGeom>
            <a:noFill/>
            <a:ln w="19050">
              <a:solidFill>
                <a:srgbClr val="C00000"/>
              </a:solidFill>
              <a:prstDash val="dash"/>
              <a:round/>
            </a:ln>
          </p:spPr>
        </p:cxnSp>
      </p:grpSp>
      <p:sp>
        <p:nvSpPr>
          <p:cNvPr id="165" name="文本框 164"/>
          <p:cNvSpPr txBox="1"/>
          <p:nvPr/>
        </p:nvSpPr>
        <p:spPr>
          <a:xfrm>
            <a:off x="4999121" y="2067088"/>
            <a:ext cx="2799605" cy="2723823"/>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smtClean="0">
                <a:latin typeface="+mn-ea"/>
              </a:rPr>
              <a:t>大气污染</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水体污染</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土壤污染</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废物污染</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资源能源的利用</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其他环境问题和社区问题</a:t>
            </a:r>
            <a:endParaRPr lang="zh-CN" altLang="en-US" sz="1600" dirty="0">
              <a:latin typeface="+mn-ea"/>
            </a:endParaRPr>
          </a:p>
        </p:txBody>
      </p:sp>
      <p:grpSp>
        <p:nvGrpSpPr>
          <p:cNvPr id="167" name="组合 166"/>
          <p:cNvGrpSpPr/>
          <p:nvPr/>
        </p:nvGrpSpPr>
        <p:grpSpPr>
          <a:xfrm>
            <a:off x="3468622" y="1862582"/>
            <a:ext cx="360001" cy="1343644"/>
            <a:chOff x="5308439" y="1917666"/>
            <a:chExt cx="360001" cy="1343644"/>
          </a:xfrm>
        </p:grpSpPr>
        <p:cxnSp>
          <p:nvCxnSpPr>
            <p:cNvPr id="168" name="直接连接符 167"/>
            <p:cNvCxnSpPr/>
            <p:nvPr/>
          </p:nvCxnSpPr>
          <p:spPr>
            <a:xfrm>
              <a:off x="5308439" y="2775672"/>
              <a:ext cx="360000" cy="0"/>
            </a:xfrm>
            <a:prstGeom prst="line">
              <a:avLst/>
            </a:prstGeom>
            <a:noFill/>
            <a:ln w="19050">
              <a:solidFill>
                <a:srgbClr val="C00000"/>
              </a:solidFill>
              <a:prstDash val="dash"/>
              <a:round/>
            </a:ln>
          </p:spPr>
        </p:cxnSp>
        <p:cxnSp>
          <p:nvCxnSpPr>
            <p:cNvPr id="170" name="直接连接符 169"/>
            <p:cNvCxnSpPr/>
            <p:nvPr/>
          </p:nvCxnSpPr>
          <p:spPr>
            <a:xfrm flipH="1">
              <a:off x="5308439" y="1917666"/>
              <a:ext cx="0" cy="1332000"/>
            </a:xfrm>
            <a:prstGeom prst="line">
              <a:avLst/>
            </a:prstGeom>
            <a:noFill/>
            <a:ln w="19050">
              <a:solidFill>
                <a:srgbClr val="C00000"/>
              </a:solidFill>
              <a:prstDash val="dash"/>
              <a:round/>
            </a:ln>
          </p:spPr>
        </p:cxnSp>
        <p:cxnSp>
          <p:nvCxnSpPr>
            <p:cNvPr id="171" name="直接连接符 170"/>
            <p:cNvCxnSpPr/>
            <p:nvPr/>
          </p:nvCxnSpPr>
          <p:spPr>
            <a:xfrm>
              <a:off x="5308439" y="2290034"/>
              <a:ext cx="360000" cy="0"/>
            </a:xfrm>
            <a:prstGeom prst="line">
              <a:avLst/>
            </a:prstGeom>
            <a:noFill/>
            <a:ln w="19050">
              <a:solidFill>
                <a:srgbClr val="C00000"/>
              </a:solidFill>
              <a:prstDash val="dash"/>
              <a:round/>
            </a:ln>
          </p:spPr>
        </p:cxnSp>
        <p:cxnSp>
          <p:nvCxnSpPr>
            <p:cNvPr id="174" name="直接连接符 173"/>
            <p:cNvCxnSpPr/>
            <p:nvPr/>
          </p:nvCxnSpPr>
          <p:spPr>
            <a:xfrm>
              <a:off x="5308440" y="3261310"/>
              <a:ext cx="360000" cy="0"/>
            </a:xfrm>
            <a:prstGeom prst="line">
              <a:avLst/>
            </a:prstGeom>
            <a:noFill/>
            <a:ln w="19050">
              <a:solidFill>
                <a:srgbClr val="C00000"/>
              </a:solidFill>
              <a:prstDash val="dash"/>
              <a:round/>
            </a:ln>
          </p:spPr>
        </p:cxnSp>
      </p:grpSp>
      <p:grpSp>
        <p:nvGrpSpPr>
          <p:cNvPr id="175" name="组合 174"/>
          <p:cNvGrpSpPr/>
          <p:nvPr/>
        </p:nvGrpSpPr>
        <p:grpSpPr>
          <a:xfrm>
            <a:off x="2180084" y="1862582"/>
            <a:ext cx="360001" cy="1343644"/>
            <a:chOff x="5308439" y="1917666"/>
            <a:chExt cx="360001" cy="1343644"/>
          </a:xfrm>
        </p:grpSpPr>
        <p:cxnSp>
          <p:nvCxnSpPr>
            <p:cNvPr id="176" name="直接连接符 175"/>
            <p:cNvCxnSpPr/>
            <p:nvPr/>
          </p:nvCxnSpPr>
          <p:spPr>
            <a:xfrm>
              <a:off x="5308439" y="2775672"/>
              <a:ext cx="360000" cy="0"/>
            </a:xfrm>
            <a:prstGeom prst="line">
              <a:avLst/>
            </a:prstGeom>
            <a:noFill/>
            <a:ln w="19050">
              <a:solidFill>
                <a:srgbClr val="C00000"/>
              </a:solidFill>
              <a:prstDash val="dash"/>
              <a:round/>
            </a:ln>
          </p:spPr>
        </p:cxnSp>
        <p:cxnSp>
          <p:nvCxnSpPr>
            <p:cNvPr id="177" name="直接连接符 176"/>
            <p:cNvCxnSpPr/>
            <p:nvPr/>
          </p:nvCxnSpPr>
          <p:spPr>
            <a:xfrm flipH="1">
              <a:off x="5308439" y="1917666"/>
              <a:ext cx="0" cy="1332000"/>
            </a:xfrm>
            <a:prstGeom prst="line">
              <a:avLst/>
            </a:prstGeom>
            <a:noFill/>
            <a:ln w="19050">
              <a:solidFill>
                <a:srgbClr val="C00000"/>
              </a:solidFill>
              <a:prstDash val="dash"/>
              <a:round/>
            </a:ln>
          </p:spPr>
        </p:cxnSp>
        <p:cxnSp>
          <p:nvCxnSpPr>
            <p:cNvPr id="178" name="直接连接符 177"/>
            <p:cNvCxnSpPr/>
            <p:nvPr/>
          </p:nvCxnSpPr>
          <p:spPr>
            <a:xfrm>
              <a:off x="5308439" y="2290034"/>
              <a:ext cx="360000" cy="0"/>
            </a:xfrm>
            <a:prstGeom prst="line">
              <a:avLst/>
            </a:prstGeom>
            <a:noFill/>
            <a:ln w="19050">
              <a:solidFill>
                <a:srgbClr val="C00000"/>
              </a:solidFill>
              <a:prstDash val="dash"/>
              <a:round/>
            </a:ln>
          </p:spPr>
        </p:cxnSp>
        <p:cxnSp>
          <p:nvCxnSpPr>
            <p:cNvPr id="179" name="直接连接符 178"/>
            <p:cNvCxnSpPr/>
            <p:nvPr/>
          </p:nvCxnSpPr>
          <p:spPr>
            <a:xfrm>
              <a:off x="5308440" y="3261310"/>
              <a:ext cx="360000" cy="0"/>
            </a:xfrm>
            <a:prstGeom prst="line">
              <a:avLst/>
            </a:prstGeom>
            <a:noFill/>
            <a:ln w="19050">
              <a:solidFill>
                <a:srgbClr val="C00000"/>
              </a:solidFill>
              <a:prstDash val="dash"/>
              <a:round/>
            </a:ln>
          </p:spPr>
        </p:cxnSp>
      </p:grpSp>
      <p:sp>
        <p:nvSpPr>
          <p:cNvPr id="180" name="文本框 179"/>
          <p:cNvSpPr txBox="1"/>
          <p:nvPr/>
        </p:nvSpPr>
        <p:spPr>
          <a:xfrm>
            <a:off x="3765157" y="2067088"/>
            <a:ext cx="962946" cy="1292662"/>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smtClean="0">
                <a:latin typeface="+mn-ea"/>
              </a:rPr>
              <a:t>过去</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现在</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a:latin typeface="+mn-ea"/>
              </a:rPr>
              <a:t>将来</a:t>
            </a:r>
          </a:p>
        </p:txBody>
      </p:sp>
      <p:sp>
        <p:nvSpPr>
          <p:cNvPr id="181" name="文本框 180"/>
          <p:cNvSpPr txBox="1"/>
          <p:nvPr/>
        </p:nvSpPr>
        <p:spPr>
          <a:xfrm>
            <a:off x="2472748" y="2067088"/>
            <a:ext cx="1017832" cy="1292662"/>
          </a:xfrm>
          <a:prstGeom prst="rect">
            <a:avLst/>
          </a:prstGeom>
          <a:noFill/>
        </p:spPr>
        <p:txBody>
          <a:bodyPr wrap="square" rtlCol="0">
            <a:spAutoFit/>
          </a:bodyPr>
          <a:lstStyle/>
          <a:p>
            <a:pPr marL="285750" indent="-285750">
              <a:spcBef>
                <a:spcPts val="600"/>
              </a:spcBef>
              <a:spcAft>
                <a:spcPts val="1200"/>
              </a:spcAft>
              <a:buFont typeface="Wingdings" panose="05000000000000000000" pitchFamily="2" charset="2"/>
              <a:buChar char="p"/>
            </a:pPr>
            <a:r>
              <a:rPr lang="zh-CN" altLang="en-US" sz="1600" dirty="0" smtClean="0">
                <a:latin typeface="+mn-ea"/>
              </a:rPr>
              <a:t>正常</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smtClean="0">
                <a:latin typeface="+mn-ea"/>
              </a:rPr>
              <a:t>异常</a:t>
            </a:r>
            <a:endParaRPr lang="en-US" altLang="zh-CN" sz="1600" dirty="0" smtClean="0">
              <a:latin typeface="+mn-ea"/>
            </a:endParaRPr>
          </a:p>
          <a:p>
            <a:pPr marL="285750" indent="-285750">
              <a:spcBef>
                <a:spcPts val="600"/>
              </a:spcBef>
              <a:spcAft>
                <a:spcPts val="1200"/>
              </a:spcAft>
              <a:buFont typeface="Wingdings" panose="05000000000000000000" pitchFamily="2" charset="2"/>
              <a:buChar char="p"/>
            </a:pPr>
            <a:r>
              <a:rPr lang="zh-CN" altLang="en-US" sz="1600" dirty="0">
                <a:latin typeface="+mn-ea"/>
              </a:rPr>
              <a:t>紧急</a:t>
            </a:r>
          </a:p>
        </p:txBody>
      </p:sp>
    </p:spTree>
  </p:cSld>
  <p:clrMapOvr>
    <a:masterClrMapping/>
  </p:clrMapOvr>
  <p:transition spd="slow">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14</a:t>
            </a:r>
            <a:r>
              <a:rPr lang="zh-CN" altLang="en-US" dirty="0" smtClean="0"/>
              <a:t>、</a:t>
            </a:r>
            <a:r>
              <a:rPr lang="zh-CN" altLang="en-US" dirty="0"/>
              <a:t>安环事故管理制度</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80</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dirty="0" smtClean="0"/>
              <a:t>接到事故报告后的措施</a:t>
            </a:r>
            <a:endParaRPr lang="en-US" altLang="zh-CN" dirty="0" smtClean="0"/>
          </a:p>
          <a:p>
            <a:pPr marL="0" indent="0">
              <a:buNone/>
            </a:pPr>
            <a:endParaRPr lang="en-US" altLang="zh-CN" dirty="0"/>
          </a:p>
        </p:txBody>
      </p:sp>
      <p:graphicFrame>
        <p:nvGraphicFramePr>
          <p:cNvPr id="41" name="表格 40"/>
          <p:cNvGraphicFramePr>
            <a:graphicFrameLocks noGrp="1"/>
          </p:cNvGraphicFramePr>
          <p:nvPr/>
        </p:nvGraphicFramePr>
        <p:xfrm>
          <a:off x="525454" y="2004758"/>
          <a:ext cx="8223260" cy="2340000"/>
        </p:xfrm>
        <a:graphic>
          <a:graphicData uri="http://schemas.openxmlformats.org/drawingml/2006/table">
            <a:tbl>
              <a:tblPr firstRow="1" bandRow="1">
                <a:tableStyleId>{073A0DAA-6AF3-43AB-8588-CEC1D06C72B9}</a:tableStyleId>
              </a:tblPr>
              <a:tblGrid>
                <a:gridCol w="4111630"/>
                <a:gridCol w="4111630"/>
              </a:tblGrid>
              <a:tr h="468000">
                <a:tc>
                  <a:txBody>
                    <a:bodyPr/>
                    <a:lstStyle/>
                    <a:p>
                      <a:pPr algn="ctr">
                        <a:lnSpc>
                          <a:spcPts val="2400"/>
                        </a:lnSpc>
                        <a:spcAft>
                          <a:spcPts val="0"/>
                        </a:spcAft>
                      </a:pPr>
                      <a:r>
                        <a:rPr lang="zh-CN" altLang="en-US" sz="1600" kern="100" dirty="0" smtClean="0">
                          <a:effectLst/>
                          <a:latin typeface="+mn-ea"/>
                          <a:ea typeface="+mn-ea"/>
                        </a:rPr>
                        <a:t>人员</a:t>
                      </a:r>
                      <a:endParaRPr lang="zh-CN" sz="1600" kern="100" dirty="0">
                        <a:effectLst/>
                        <a:latin typeface="+mn-ea"/>
                        <a:ea typeface="+mn-ea"/>
                      </a:endParaRPr>
                    </a:p>
                  </a:txBody>
                  <a:tcPr marL="68580" marR="68580" marT="0" marB="0" anchor="ctr">
                    <a:solidFill>
                      <a:srgbClr val="183884"/>
                    </a:solidFill>
                  </a:tcPr>
                </a:tc>
                <a:tc>
                  <a:txBody>
                    <a:bodyPr/>
                    <a:lstStyle/>
                    <a:p>
                      <a:pPr algn="ctr">
                        <a:lnSpc>
                          <a:spcPts val="2400"/>
                        </a:lnSpc>
                        <a:spcAft>
                          <a:spcPts val="0"/>
                        </a:spcAft>
                      </a:pPr>
                      <a:r>
                        <a:rPr lang="zh-CN" altLang="en-US" sz="1600" kern="100" dirty="0" smtClean="0">
                          <a:effectLst/>
                          <a:latin typeface="+mn-ea"/>
                          <a:ea typeface="+mn-ea"/>
                        </a:rPr>
                        <a:t>采取措施</a:t>
                      </a:r>
                      <a:endParaRPr lang="zh-CN" sz="1600" kern="100" dirty="0">
                        <a:effectLst/>
                        <a:latin typeface="+mn-ea"/>
                        <a:ea typeface="+mn-ea"/>
                      </a:endParaRPr>
                    </a:p>
                  </a:txBody>
                  <a:tcPr marL="68580" marR="68580" marT="0" marB="0" anchor="ctr">
                    <a:solidFill>
                      <a:srgbClr val="183884"/>
                    </a:solidFill>
                  </a:tcPr>
                </a:tc>
              </a:tr>
              <a:tr h="468000">
                <a:tc>
                  <a:txBody>
                    <a:bodyPr/>
                    <a:lstStyle/>
                    <a:p>
                      <a:pPr algn="ctr">
                        <a:lnSpc>
                          <a:spcPts val="2400"/>
                        </a:lnSpc>
                        <a:spcAft>
                          <a:spcPts val="0"/>
                        </a:spcAft>
                      </a:pPr>
                      <a:r>
                        <a:rPr lang="zh-CN" altLang="en-US" sz="1600" kern="100" dirty="0" smtClean="0">
                          <a:effectLst/>
                          <a:latin typeface="+mn-ea"/>
                          <a:ea typeface="+mn-ea"/>
                        </a:rPr>
                        <a:t>事故单位负责人</a:t>
                      </a:r>
                    </a:p>
                  </a:txBody>
                  <a:tcPr marL="68580" marR="68580" marT="0" marB="0" anchor="ctr"/>
                </a:tc>
                <a:tc>
                  <a:txBody>
                    <a:bodyPr/>
                    <a:lstStyle/>
                    <a:p>
                      <a:pPr algn="ctr">
                        <a:lnSpc>
                          <a:spcPts val="2400"/>
                        </a:lnSpc>
                        <a:spcAft>
                          <a:spcPts val="0"/>
                        </a:spcAft>
                      </a:pPr>
                      <a:r>
                        <a:rPr lang="zh-CN" altLang="en-US" sz="1600" kern="100" dirty="0" smtClean="0">
                          <a:effectLst/>
                          <a:latin typeface="+mn-ea"/>
                          <a:ea typeface="+mn-ea"/>
                        </a:rPr>
                        <a:t>启动预案、组织抢救、防止扩大</a:t>
                      </a:r>
                    </a:p>
                  </a:txBody>
                  <a:tcPr marL="68580" marR="68580" marT="0" marB="0" anchor="ctr"/>
                </a:tc>
              </a:tr>
              <a:tr h="468000">
                <a:tc>
                  <a:txBody>
                    <a:bodyPr/>
                    <a:lstStyle/>
                    <a:p>
                      <a:pPr algn="ctr">
                        <a:lnSpc>
                          <a:spcPts val="2400"/>
                        </a:lnSpc>
                        <a:spcAft>
                          <a:spcPts val="0"/>
                        </a:spcAft>
                      </a:pPr>
                      <a:r>
                        <a:rPr lang="zh-CN" altLang="en-US" sz="1600" kern="100" dirty="0" smtClean="0">
                          <a:effectLst/>
                          <a:latin typeface="+mn-ea"/>
                          <a:ea typeface="+mn-ea"/>
                        </a:rPr>
                        <a:t>政府及有关部门负责人</a:t>
                      </a:r>
                    </a:p>
                  </a:txBody>
                  <a:tcPr marL="68580" marR="68580" marT="0" marB="0" anchor="ctr"/>
                </a:tc>
                <a:tc>
                  <a:txBody>
                    <a:bodyPr/>
                    <a:lstStyle/>
                    <a:p>
                      <a:pPr algn="ctr">
                        <a:lnSpc>
                          <a:spcPts val="2400"/>
                        </a:lnSpc>
                        <a:spcAft>
                          <a:spcPts val="0"/>
                        </a:spcAft>
                      </a:pPr>
                      <a:r>
                        <a:rPr lang="zh-CN" altLang="en-US" sz="1600" kern="100" dirty="0" smtClean="0">
                          <a:effectLst/>
                          <a:latin typeface="+mn-ea"/>
                          <a:ea typeface="+mn-ea"/>
                        </a:rPr>
                        <a:t>赶赴现场、组织救援</a:t>
                      </a:r>
                    </a:p>
                  </a:txBody>
                  <a:tcPr marL="68580" marR="68580" marT="0" marB="0" anchor="ctr"/>
                </a:tc>
              </a:tr>
              <a:tr h="468000">
                <a:tc>
                  <a:txBody>
                    <a:bodyPr/>
                    <a:lstStyle/>
                    <a:p>
                      <a:pPr algn="ctr">
                        <a:lnSpc>
                          <a:spcPts val="2400"/>
                        </a:lnSpc>
                        <a:spcAft>
                          <a:spcPts val="0"/>
                        </a:spcAft>
                      </a:pPr>
                      <a:r>
                        <a:rPr lang="zh-CN" altLang="en-US" sz="1600" kern="100" dirty="0" smtClean="0">
                          <a:effectLst/>
                          <a:latin typeface="+mn-ea"/>
                          <a:ea typeface="+mn-ea"/>
                        </a:rPr>
                        <a:t>有关单位、人员</a:t>
                      </a:r>
                    </a:p>
                  </a:txBody>
                  <a:tcPr marL="68580" marR="68580" marT="0" marB="0" anchor="ctr"/>
                </a:tc>
                <a:tc>
                  <a:txBody>
                    <a:bodyPr/>
                    <a:lstStyle/>
                    <a:p>
                      <a:pPr algn="ctr">
                        <a:lnSpc>
                          <a:spcPts val="2400"/>
                        </a:lnSpc>
                        <a:spcAft>
                          <a:spcPts val="0"/>
                        </a:spcAft>
                      </a:pPr>
                      <a:r>
                        <a:rPr lang="zh-CN" altLang="en-US" sz="1600" kern="100" dirty="0" smtClean="0">
                          <a:effectLst/>
                          <a:latin typeface="+mn-ea"/>
                          <a:ea typeface="+mn-ea"/>
                        </a:rPr>
                        <a:t>保护现场、保护证据、做好记录</a:t>
                      </a:r>
                    </a:p>
                  </a:txBody>
                  <a:tcPr marL="68580" marR="68580" marT="0" marB="0" anchor="ctr"/>
                </a:tc>
              </a:tr>
              <a:tr h="468000">
                <a:tc>
                  <a:txBody>
                    <a:bodyPr/>
                    <a:lstStyle/>
                    <a:p>
                      <a:pPr algn="ctr">
                        <a:lnSpc>
                          <a:spcPts val="2400"/>
                        </a:lnSpc>
                        <a:spcAft>
                          <a:spcPts val="0"/>
                        </a:spcAft>
                      </a:pPr>
                      <a:r>
                        <a:rPr lang="zh-CN" altLang="en-US" sz="1600" kern="100" dirty="0" smtClean="0">
                          <a:effectLst/>
                          <a:latin typeface="+mn-ea"/>
                          <a:ea typeface="+mn-ea"/>
                        </a:rPr>
                        <a:t>公安机关</a:t>
                      </a:r>
                    </a:p>
                  </a:txBody>
                  <a:tcPr marL="68580" marR="68580" marT="0" marB="0" anchor="ctr"/>
                </a:tc>
                <a:tc>
                  <a:txBody>
                    <a:bodyPr/>
                    <a:lstStyle/>
                    <a:p>
                      <a:pPr algn="ctr">
                        <a:lnSpc>
                          <a:spcPts val="2400"/>
                        </a:lnSpc>
                        <a:spcAft>
                          <a:spcPts val="0"/>
                        </a:spcAft>
                      </a:pPr>
                      <a:r>
                        <a:rPr lang="zh-CN" altLang="en-US" sz="1600" kern="100" dirty="0" smtClean="0">
                          <a:effectLst/>
                          <a:latin typeface="+mn-ea"/>
                          <a:ea typeface="+mn-ea"/>
                        </a:rPr>
                        <a:t>强制措施、立案侦查、追捕归案</a:t>
                      </a:r>
                    </a:p>
                  </a:txBody>
                  <a:tcPr marL="68580" marR="68580" marT="0" marB="0" anchor="ctr"/>
                </a:tc>
              </a:tr>
            </a:tbl>
          </a:graphicData>
        </a:graphic>
      </p:graphicFrame>
    </p:spTree>
  </p:cSld>
  <p:clrMapOvr>
    <a:masterClrMapping/>
  </p:clrMapOvr>
  <p:transition spd="slow">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14</a:t>
            </a:r>
            <a:r>
              <a:rPr lang="zh-CN" altLang="en-US" dirty="0" smtClean="0"/>
              <a:t>、</a:t>
            </a:r>
            <a:r>
              <a:rPr lang="zh-CN" altLang="en-US" dirty="0"/>
              <a:t>安环事故管理制度</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81</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6  </a:t>
            </a:r>
            <a:r>
              <a:rPr lang="zh-CN" altLang="en-US" dirty="0" smtClean="0"/>
              <a:t>事故调查程序</a:t>
            </a:r>
            <a:endParaRPr lang="en-US" altLang="zh-CN" dirty="0" smtClean="0"/>
          </a:p>
          <a:p>
            <a:pPr marL="0" indent="0">
              <a:buNone/>
            </a:pPr>
            <a:endParaRPr lang="en-US" altLang="zh-CN" dirty="0"/>
          </a:p>
        </p:txBody>
      </p:sp>
      <p:sp>
        <p:nvSpPr>
          <p:cNvPr id="7" name="任意多边形 6"/>
          <p:cNvSpPr/>
          <p:nvPr/>
        </p:nvSpPr>
        <p:spPr>
          <a:xfrm>
            <a:off x="962649" y="2097630"/>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rPr>
              <a:t>成立事故</a:t>
            </a:r>
            <a:r>
              <a:rPr lang="en-US" altLang="zh-CN" sz="1600" b="1" kern="1200" dirty="0" smtClean="0">
                <a:solidFill>
                  <a:schemeClr val="bg1"/>
                </a:solidFill>
              </a:rPr>
              <a:t/>
            </a:r>
            <a:br>
              <a:rPr lang="en-US" altLang="zh-CN" sz="1600" b="1" kern="1200" dirty="0" smtClean="0">
                <a:solidFill>
                  <a:schemeClr val="bg1"/>
                </a:solidFill>
              </a:rPr>
            </a:br>
            <a:r>
              <a:rPr lang="zh-CN" altLang="en-US" sz="1600" b="1" kern="1200" dirty="0" smtClean="0">
                <a:solidFill>
                  <a:schemeClr val="bg1"/>
                </a:solidFill>
              </a:rPr>
              <a:t>调查组</a:t>
            </a:r>
            <a:endParaRPr lang="zh-CN" altLang="en-US" sz="1600" b="1" kern="1200" dirty="0">
              <a:solidFill>
                <a:schemeClr val="bg1"/>
              </a:solidFill>
            </a:endParaRPr>
          </a:p>
        </p:txBody>
      </p:sp>
      <p:sp>
        <p:nvSpPr>
          <p:cNvPr id="8" name="任意多边形 7"/>
          <p:cNvSpPr/>
          <p:nvPr/>
        </p:nvSpPr>
        <p:spPr>
          <a:xfrm rot="5400000">
            <a:off x="1520648" y="2765455"/>
            <a:ext cx="324000"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9" name="任意多边形 8"/>
          <p:cNvSpPr/>
          <p:nvPr/>
        </p:nvSpPr>
        <p:spPr>
          <a:xfrm>
            <a:off x="962649" y="3125088"/>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rPr>
              <a:t>事故调查</a:t>
            </a:r>
            <a:endParaRPr lang="zh-CN" altLang="en-US" sz="1600" b="1" kern="1200" dirty="0">
              <a:solidFill>
                <a:schemeClr val="bg1"/>
              </a:solidFill>
            </a:endParaRPr>
          </a:p>
        </p:txBody>
      </p:sp>
      <p:sp>
        <p:nvSpPr>
          <p:cNvPr id="26" name="任意多边形 25"/>
          <p:cNvSpPr/>
          <p:nvPr/>
        </p:nvSpPr>
        <p:spPr>
          <a:xfrm>
            <a:off x="962649" y="4152546"/>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rPr>
              <a:t>事故分析</a:t>
            </a:r>
            <a:endParaRPr lang="zh-CN" altLang="en-US" sz="1600" b="1" kern="1200" dirty="0">
              <a:solidFill>
                <a:schemeClr val="bg1"/>
              </a:solidFill>
            </a:endParaRPr>
          </a:p>
        </p:txBody>
      </p:sp>
      <p:sp>
        <p:nvSpPr>
          <p:cNvPr id="35" name="任意多边形 34"/>
          <p:cNvSpPr/>
          <p:nvPr/>
        </p:nvSpPr>
        <p:spPr>
          <a:xfrm>
            <a:off x="962649" y="5180005"/>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rPr>
              <a:t>事故整改</a:t>
            </a:r>
            <a:endParaRPr lang="zh-CN" altLang="en-US" sz="1600" b="1" kern="1200" dirty="0">
              <a:solidFill>
                <a:schemeClr val="bg1"/>
              </a:solidFill>
            </a:endParaRPr>
          </a:p>
        </p:txBody>
      </p:sp>
      <p:sp>
        <p:nvSpPr>
          <p:cNvPr id="45" name="任意多边形 44"/>
          <p:cNvSpPr/>
          <p:nvPr/>
        </p:nvSpPr>
        <p:spPr>
          <a:xfrm>
            <a:off x="4320513" y="3357277"/>
            <a:ext cx="288000" cy="144000"/>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tx1"/>
              </a:solidFill>
            </a:endParaRPr>
          </a:p>
        </p:txBody>
      </p:sp>
      <p:sp>
        <p:nvSpPr>
          <p:cNvPr id="46" name="任意多边形 45"/>
          <p:cNvSpPr/>
          <p:nvPr/>
        </p:nvSpPr>
        <p:spPr>
          <a:xfrm rot="5400000">
            <a:off x="1520648" y="3801407"/>
            <a:ext cx="324000"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47" name="任意多边形 46"/>
          <p:cNvSpPr/>
          <p:nvPr/>
        </p:nvSpPr>
        <p:spPr>
          <a:xfrm rot="5400000">
            <a:off x="1520647" y="4821470"/>
            <a:ext cx="324000" cy="254221"/>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bg1"/>
              </a:solidFill>
            </a:endParaRPr>
          </a:p>
        </p:txBody>
      </p:sp>
      <p:sp>
        <p:nvSpPr>
          <p:cNvPr id="48" name="任意多边形 47"/>
          <p:cNvSpPr/>
          <p:nvPr/>
        </p:nvSpPr>
        <p:spPr>
          <a:xfrm>
            <a:off x="2829731" y="3123277"/>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dirty="0" smtClean="0">
                <a:solidFill>
                  <a:schemeClr val="tx1"/>
                </a:solidFill>
              </a:rPr>
              <a:t>收集证据</a:t>
            </a:r>
            <a:endParaRPr lang="zh-CN" altLang="en-US" sz="1600" kern="1200" dirty="0">
              <a:solidFill>
                <a:schemeClr val="tx1"/>
              </a:solidFill>
            </a:endParaRPr>
          </a:p>
        </p:txBody>
      </p:sp>
      <p:sp>
        <p:nvSpPr>
          <p:cNvPr id="49" name="任意多边形 48"/>
          <p:cNvSpPr/>
          <p:nvPr/>
        </p:nvSpPr>
        <p:spPr>
          <a:xfrm>
            <a:off x="4696813" y="3123277"/>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dirty="0">
                <a:solidFill>
                  <a:schemeClr val="tx1"/>
                </a:solidFill>
              </a:rPr>
              <a:t>整理</a:t>
            </a:r>
            <a:r>
              <a:rPr lang="zh-CN" altLang="en-US" sz="1600" dirty="0" smtClean="0">
                <a:solidFill>
                  <a:schemeClr val="tx1"/>
                </a:solidFill>
              </a:rPr>
              <a:t>证据</a:t>
            </a:r>
            <a:endParaRPr lang="zh-CN" altLang="en-US" sz="1600" kern="1200" dirty="0">
              <a:solidFill>
                <a:schemeClr val="tx1"/>
              </a:solidFill>
            </a:endParaRPr>
          </a:p>
        </p:txBody>
      </p:sp>
      <p:sp>
        <p:nvSpPr>
          <p:cNvPr id="50" name="任意多边形 49"/>
          <p:cNvSpPr/>
          <p:nvPr/>
        </p:nvSpPr>
        <p:spPr>
          <a:xfrm>
            <a:off x="6563895" y="3123277"/>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tx1"/>
                </a:solidFill>
              </a:rPr>
              <a:t>重建时间</a:t>
            </a:r>
            <a:r>
              <a:rPr lang="en-US" altLang="zh-CN" sz="1600" kern="1200" dirty="0" smtClean="0">
                <a:solidFill>
                  <a:schemeClr val="tx1"/>
                </a:solidFill>
              </a:rPr>
              <a:t/>
            </a:r>
            <a:br>
              <a:rPr lang="en-US" altLang="zh-CN" sz="1600" kern="1200" dirty="0" smtClean="0">
                <a:solidFill>
                  <a:schemeClr val="tx1"/>
                </a:solidFill>
              </a:rPr>
            </a:br>
            <a:r>
              <a:rPr lang="zh-CN" altLang="en-US" sz="1600" kern="1200" dirty="0" smtClean="0">
                <a:solidFill>
                  <a:schemeClr val="tx1"/>
                </a:solidFill>
              </a:rPr>
              <a:t>事件链</a:t>
            </a:r>
            <a:endParaRPr lang="zh-CN" altLang="en-US" sz="1600" kern="1200" dirty="0">
              <a:solidFill>
                <a:schemeClr val="tx1"/>
              </a:solidFill>
            </a:endParaRPr>
          </a:p>
        </p:txBody>
      </p:sp>
      <p:sp>
        <p:nvSpPr>
          <p:cNvPr id="51" name="任意多边形 50"/>
          <p:cNvSpPr/>
          <p:nvPr/>
        </p:nvSpPr>
        <p:spPr>
          <a:xfrm>
            <a:off x="2829731" y="4152546"/>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tx1"/>
                </a:solidFill>
              </a:rPr>
              <a:t>事件因果分析</a:t>
            </a:r>
            <a:endParaRPr lang="zh-CN" altLang="en-US" sz="1600" kern="1200" dirty="0">
              <a:solidFill>
                <a:schemeClr val="tx1"/>
              </a:solidFill>
            </a:endParaRPr>
          </a:p>
        </p:txBody>
      </p:sp>
      <p:sp>
        <p:nvSpPr>
          <p:cNvPr id="52" name="任意多边形 51"/>
          <p:cNvSpPr/>
          <p:nvPr/>
        </p:nvSpPr>
        <p:spPr>
          <a:xfrm>
            <a:off x="4696813" y="4152546"/>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tx1"/>
                </a:solidFill>
              </a:rPr>
              <a:t>找出关键因素</a:t>
            </a:r>
            <a:endParaRPr lang="zh-CN" altLang="en-US" sz="1600" kern="1200" dirty="0">
              <a:solidFill>
                <a:schemeClr val="tx1"/>
              </a:solidFill>
            </a:endParaRPr>
          </a:p>
        </p:txBody>
      </p:sp>
      <p:sp>
        <p:nvSpPr>
          <p:cNvPr id="53" name="任意多边形 52"/>
          <p:cNvSpPr/>
          <p:nvPr/>
        </p:nvSpPr>
        <p:spPr>
          <a:xfrm>
            <a:off x="6563895" y="4152546"/>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tx1"/>
                </a:solidFill>
              </a:rPr>
              <a:t>根源分析</a:t>
            </a:r>
            <a:endParaRPr lang="zh-CN" altLang="en-US" sz="1600" kern="1200" dirty="0">
              <a:solidFill>
                <a:schemeClr val="tx1"/>
              </a:solidFill>
            </a:endParaRPr>
          </a:p>
        </p:txBody>
      </p:sp>
      <p:sp>
        <p:nvSpPr>
          <p:cNvPr id="54" name="任意多边形 53"/>
          <p:cNvSpPr/>
          <p:nvPr/>
        </p:nvSpPr>
        <p:spPr>
          <a:xfrm>
            <a:off x="2829731" y="5181816"/>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dirty="0">
                <a:solidFill>
                  <a:schemeClr val="tx1"/>
                </a:solidFill>
              </a:rPr>
              <a:t>起草调查结论</a:t>
            </a:r>
          </a:p>
          <a:p>
            <a:pPr lvl="0" algn="ctr" defTabSz="711200">
              <a:lnSpc>
                <a:spcPct val="90000"/>
              </a:lnSpc>
              <a:spcBef>
                <a:spcPct val="0"/>
              </a:spcBef>
              <a:spcAft>
                <a:spcPct val="35000"/>
              </a:spcAft>
            </a:pPr>
            <a:r>
              <a:rPr lang="zh-CN" altLang="en-US" sz="1600" dirty="0">
                <a:solidFill>
                  <a:schemeClr val="tx1"/>
                </a:solidFill>
              </a:rPr>
              <a:t>及整改建议</a:t>
            </a:r>
          </a:p>
        </p:txBody>
      </p:sp>
      <p:sp>
        <p:nvSpPr>
          <p:cNvPr id="55" name="任意多边形 54"/>
          <p:cNvSpPr/>
          <p:nvPr/>
        </p:nvSpPr>
        <p:spPr>
          <a:xfrm>
            <a:off x="4696813" y="5181816"/>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dirty="0">
                <a:solidFill>
                  <a:schemeClr val="tx1"/>
                </a:solidFill>
              </a:rPr>
              <a:t>提交事故调查报告</a:t>
            </a:r>
          </a:p>
        </p:txBody>
      </p:sp>
      <p:sp>
        <p:nvSpPr>
          <p:cNvPr id="56" name="任意多边形 55"/>
          <p:cNvSpPr/>
          <p:nvPr/>
        </p:nvSpPr>
        <p:spPr>
          <a:xfrm>
            <a:off x="6563895" y="5181816"/>
            <a:ext cx="1440000" cy="61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noFill/>
          <a:ln>
            <a:solidFill>
              <a:srgbClr val="183884"/>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78885" tIns="78885" rIns="78885" bIns="78885" numCol="1" spcCol="1270" anchor="ctr" anchorCtr="0">
            <a:noAutofit/>
          </a:bodyPr>
          <a:lstStyle/>
          <a:p>
            <a:pPr lvl="0" algn="ctr" defTabSz="711200">
              <a:lnSpc>
                <a:spcPct val="90000"/>
              </a:lnSpc>
              <a:spcBef>
                <a:spcPct val="0"/>
              </a:spcBef>
              <a:spcAft>
                <a:spcPct val="35000"/>
              </a:spcAft>
            </a:pPr>
            <a:r>
              <a:rPr lang="zh-CN" altLang="en-US" sz="1600" dirty="0">
                <a:solidFill>
                  <a:schemeClr val="tx1"/>
                </a:solidFill>
              </a:rPr>
              <a:t>跟踪整改进展</a:t>
            </a:r>
          </a:p>
        </p:txBody>
      </p:sp>
      <p:sp>
        <p:nvSpPr>
          <p:cNvPr id="57" name="任意多边形 56"/>
          <p:cNvSpPr/>
          <p:nvPr/>
        </p:nvSpPr>
        <p:spPr>
          <a:xfrm>
            <a:off x="6203079" y="3357277"/>
            <a:ext cx="288000" cy="144000"/>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tx1"/>
              </a:solidFill>
            </a:endParaRPr>
          </a:p>
        </p:txBody>
      </p:sp>
      <p:sp>
        <p:nvSpPr>
          <p:cNvPr id="61" name="任意多边形 60"/>
          <p:cNvSpPr/>
          <p:nvPr/>
        </p:nvSpPr>
        <p:spPr>
          <a:xfrm>
            <a:off x="4320513" y="4386546"/>
            <a:ext cx="288000" cy="144000"/>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tx1"/>
              </a:solidFill>
            </a:endParaRPr>
          </a:p>
        </p:txBody>
      </p:sp>
      <p:sp>
        <p:nvSpPr>
          <p:cNvPr id="63" name="任意多边形 62"/>
          <p:cNvSpPr/>
          <p:nvPr/>
        </p:nvSpPr>
        <p:spPr>
          <a:xfrm>
            <a:off x="6203079" y="4386546"/>
            <a:ext cx="288000" cy="144000"/>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tx1"/>
              </a:solidFill>
            </a:endParaRPr>
          </a:p>
        </p:txBody>
      </p:sp>
      <p:sp>
        <p:nvSpPr>
          <p:cNvPr id="64" name="任意多边形 63"/>
          <p:cNvSpPr/>
          <p:nvPr/>
        </p:nvSpPr>
        <p:spPr>
          <a:xfrm>
            <a:off x="4318675" y="5415816"/>
            <a:ext cx="288000" cy="144000"/>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tx1"/>
              </a:solidFill>
            </a:endParaRPr>
          </a:p>
        </p:txBody>
      </p:sp>
      <p:sp>
        <p:nvSpPr>
          <p:cNvPr id="65" name="任意多边形 64"/>
          <p:cNvSpPr/>
          <p:nvPr/>
        </p:nvSpPr>
        <p:spPr>
          <a:xfrm>
            <a:off x="6201241" y="5415816"/>
            <a:ext cx="288000" cy="144000"/>
          </a:xfrm>
          <a:custGeom>
            <a:avLst/>
            <a:gdLst>
              <a:gd name="connsiteX0" fmla="*/ 0 w 217318"/>
              <a:gd name="connsiteY0" fmla="*/ 50844 h 254221"/>
              <a:gd name="connsiteX1" fmla="*/ 108659 w 217318"/>
              <a:gd name="connsiteY1" fmla="*/ 50844 h 254221"/>
              <a:gd name="connsiteX2" fmla="*/ 108659 w 217318"/>
              <a:gd name="connsiteY2" fmla="*/ 0 h 254221"/>
              <a:gd name="connsiteX3" fmla="*/ 217318 w 217318"/>
              <a:gd name="connsiteY3" fmla="*/ 127111 h 254221"/>
              <a:gd name="connsiteX4" fmla="*/ 108659 w 217318"/>
              <a:gd name="connsiteY4" fmla="*/ 254221 h 254221"/>
              <a:gd name="connsiteX5" fmla="*/ 108659 w 217318"/>
              <a:gd name="connsiteY5" fmla="*/ 203377 h 254221"/>
              <a:gd name="connsiteX6" fmla="*/ 0 w 217318"/>
              <a:gd name="connsiteY6" fmla="*/ 203377 h 254221"/>
              <a:gd name="connsiteX7" fmla="*/ 0 w 217318"/>
              <a:gd name="connsiteY7" fmla="*/ 50844 h 25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318" h="254221">
                <a:moveTo>
                  <a:pt x="0" y="50844"/>
                </a:moveTo>
                <a:lnTo>
                  <a:pt x="108659" y="50844"/>
                </a:lnTo>
                <a:lnTo>
                  <a:pt x="108659" y="0"/>
                </a:lnTo>
                <a:lnTo>
                  <a:pt x="217318" y="127111"/>
                </a:lnTo>
                <a:lnTo>
                  <a:pt x="108659" y="254221"/>
                </a:lnTo>
                <a:lnTo>
                  <a:pt x="108659" y="203377"/>
                </a:lnTo>
                <a:lnTo>
                  <a:pt x="0" y="203377"/>
                </a:lnTo>
                <a:lnTo>
                  <a:pt x="0" y="50844"/>
                </a:lnTo>
                <a:close/>
              </a:path>
            </a:pathLst>
          </a:cu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txBody>
          <a:bodyPr spcFirstLastPara="0" vert="horz" wrap="square" lIns="0" tIns="50844" rIns="65195" bIns="50844" numCol="1" spcCol="1270" anchor="ctr" anchorCtr="0">
            <a:noAutofit/>
          </a:bodyPr>
          <a:lstStyle/>
          <a:p>
            <a:pPr lvl="0" algn="ctr" defTabSz="800100">
              <a:lnSpc>
                <a:spcPct val="90000"/>
              </a:lnSpc>
              <a:spcBef>
                <a:spcPct val="0"/>
              </a:spcBef>
              <a:spcAft>
                <a:spcPct val="35000"/>
              </a:spcAft>
            </a:pPr>
            <a:endParaRPr lang="zh-CN" altLang="en-US" sz="1800" kern="1200">
              <a:solidFill>
                <a:schemeClr val="tx1"/>
              </a:solidFill>
            </a:endParaRPr>
          </a:p>
        </p:txBody>
      </p:sp>
      <p:sp>
        <p:nvSpPr>
          <p:cNvPr id="66" name="任意多边形 65"/>
          <p:cNvSpPr/>
          <p:nvPr/>
        </p:nvSpPr>
        <p:spPr>
          <a:xfrm rot="16200000">
            <a:off x="4721018" y="419984"/>
            <a:ext cx="864000" cy="6012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2700">
            <a:solidFill>
              <a:srgbClr val="1838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rot="16200000">
            <a:off x="4721018" y="1439754"/>
            <a:ext cx="864000" cy="6012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2700">
            <a:solidFill>
              <a:srgbClr val="1838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rot="16200000">
            <a:off x="4721017" y="2485108"/>
            <a:ext cx="864000" cy="6012000"/>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2700">
            <a:solidFill>
              <a:srgbClr val="1838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14</a:t>
            </a:r>
            <a:r>
              <a:rPr lang="zh-CN" altLang="en-US" dirty="0" smtClean="0"/>
              <a:t>、</a:t>
            </a:r>
            <a:r>
              <a:rPr lang="zh-CN" altLang="en-US" dirty="0"/>
              <a:t>安环事故管理制度</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82</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rm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dirty="0" smtClean="0"/>
              <a:t>7  </a:t>
            </a:r>
            <a:r>
              <a:rPr lang="zh-CN" altLang="en-US" dirty="0" smtClean="0"/>
              <a:t>事故处理</a:t>
            </a:r>
            <a:endParaRPr lang="en-US" altLang="zh-CN" dirty="0" smtClean="0"/>
          </a:p>
          <a:p>
            <a:pPr marL="0" indent="0">
              <a:buNone/>
            </a:pPr>
            <a:endParaRPr lang="en-US" altLang="zh-CN" dirty="0"/>
          </a:p>
        </p:txBody>
      </p:sp>
      <p:grpSp>
        <p:nvGrpSpPr>
          <p:cNvPr id="14" name="组合 13"/>
          <p:cNvGrpSpPr/>
          <p:nvPr/>
        </p:nvGrpSpPr>
        <p:grpSpPr>
          <a:xfrm>
            <a:off x="3960434" y="1931593"/>
            <a:ext cx="4128000" cy="4030758"/>
            <a:chOff x="4121463" y="2121324"/>
            <a:chExt cx="4128000" cy="4030758"/>
          </a:xfrm>
        </p:grpSpPr>
        <p:grpSp>
          <p:nvGrpSpPr>
            <p:cNvPr id="3" name="组合 2"/>
            <p:cNvGrpSpPr/>
            <p:nvPr/>
          </p:nvGrpSpPr>
          <p:grpSpPr>
            <a:xfrm>
              <a:off x="4121463" y="2121324"/>
              <a:ext cx="4128000" cy="4030758"/>
              <a:chOff x="4123312" y="1920777"/>
              <a:chExt cx="4024800" cy="4107016"/>
            </a:xfrm>
          </p:grpSpPr>
          <p:sp>
            <p:nvSpPr>
              <p:cNvPr id="8" name="任意多边形 7"/>
              <p:cNvSpPr/>
              <p:nvPr/>
            </p:nvSpPr>
            <p:spPr>
              <a:xfrm>
                <a:off x="4123312" y="1920777"/>
                <a:ext cx="1825200" cy="1907416"/>
              </a:xfrm>
              <a:custGeom>
                <a:avLst/>
                <a:gdLst>
                  <a:gd name="connsiteX0" fmla="*/ 0 w 1872000"/>
                  <a:gd name="connsiteY0" fmla="*/ 312006 h 1872000"/>
                  <a:gd name="connsiteX1" fmla="*/ 312006 w 1872000"/>
                  <a:gd name="connsiteY1" fmla="*/ 0 h 1872000"/>
                  <a:gd name="connsiteX2" fmla="*/ 1559994 w 1872000"/>
                  <a:gd name="connsiteY2" fmla="*/ 0 h 1872000"/>
                  <a:gd name="connsiteX3" fmla="*/ 1872000 w 1872000"/>
                  <a:gd name="connsiteY3" fmla="*/ 312006 h 1872000"/>
                  <a:gd name="connsiteX4" fmla="*/ 1872000 w 1872000"/>
                  <a:gd name="connsiteY4" fmla="*/ 1559994 h 1872000"/>
                  <a:gd name="connsiteX5" fmla="*/ 1559994 w 1872000"/>
                  <a:gd name="connsiteY5" fmla="*/ 1872000 h 1872000"/>
                  <a:gd name="connsiteX6" fmla="*/ 312006 w 1872000"/>
                  <a:gd name="connsiteY6" fmla="*/ 1872000 h 1872000"/>
                  <a:gd name="connsiteX7" fmla="*/ 0 w 1872000"/>
                  <a:gd name="connsiteY7" fmla="*/ 1559994 h 1872000"/>
                  <a:gd name="connsiteX8" fmla="*/ 0 w 1872000"/>
                  <a:gd name="connsiteY8" fmla="*/ 312006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0" y="312006"/>
                    </a:moveTo>
                    <a:cubicBezTo>
                      <a:pt x="0" y="139690"/>
                      <a:pt x="139690" y="0"/>
                      <a:pt x="312006" y="0"/>
                    </a:cubicBezTo>
                    <a:lnTo>
                      <a:pt x="1559994" y="0"/>
                    </a:lnTo>
                    <a:cubicBezTo>
                      <a:pt x="1732310" y="0"/>
                      <a:pt x="1872000" y="139690"/>
                      <a:pt x="1872000" y="312006"/>
                    </a:cubicBezTo>
                    <a:lnTo>
                      <a:pt x="1872000" y="1559994"/>
                    </a:lnTo>
                    <a:cubicBezTo>
                      <a:pt x="1872000" y="1732310"/>
                      <a:pt x="1732310" y="1872000"/>
                      <a:pt x="1559994" y="1872000"/>
                    </a:cubicBezTo>
                    <a:lnTo>
                      <a:pt x="312006" y="1872000"/>
                    </a:lnTo>
                    <a:cubicBezTo>
                      <a:pt x="139690" y="1872000"/>
                      <a:pt x="0" y="1732310"/>
                      <a:pt x="0" y="1559994"/>
                    </a:cubicBezTo>
                    <a:lnTo>
                      <a:pt x="0" y="312006"/>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384" tIns="186634" rIns="91384" bIns="186634" numCol="1" spcCol="1270" anchor="ctr" anchorCtr="0">
                <a:noAutofit/>
              </a:bodyPr>
              <a:lstStyle/>
              <a:p>
                <a:pPr lvl="0" algn="ctr" defTabSz="1111250">
                  <a:lnSpc>
                    <a:spcPts val="2400"/>
                  </a:lnSpc>
                  <a:spcBef>
                    <a:spcPts val="600"/>
                  </a:spcBef>
                  <a:spcAft>
                    <a:spcPts val="1200"/>
                  </a:spcAft>
                </a:pPr>
                <a:r>
                  <a:rPr lang="zh-CN" altLang="en-US" sz="2500" kern="1200" dirty="0" smtClean="0"/>
                  <a:t>事故责任人</a:t>
                </a:r>
                <a:r>
                  <a:rPr lang="en-US" altLang="zh-CN" sz="2000" kern="1200" dirty="0" smtClean="0"/>
                  <a:t/>
                </a:r>
                <a:br>
                  <a:rPr lang="en-US" altLang="zh-CN" sz="2000" kern="1200" dirty="0" smtClean="0"/>
                </a:br>
                <a:r>
                  <a:rPr lang="zh-CN" altLang="en-US" sz="1600" kern="1200" dirty="0" smtClean="0"/>
                  <a:t>未受到处理不放过</a:t>
                </a:r>
                <a:endParaRPr lang="zh-CN" altLang="en-US" sz="1600" kern="1200" dirty="0"/>
              </a:p>
            </p:txBody>
          </p:sp>
          <p:sp>
            <p:nvSpPr>
              <p:cNvPr id="10" name="任意多边形 9"/>
              <p:cNvSpPr/>
              <p:nvPr/>
            </p:nvSpPr>
            <p:spPr>
              <a:xfrm>
                <a:off x="6322912" y="1920777"/>
                <a:ext cx="1825200" cy="1907416"/>
              </a:xfrm>
              <a:custGeom>
                <a:avLst/>
                <a:gdLst>
                  <a:gd name="connsiteX0" fmla="*/ 0 w 1872000"/>
                  <a:gd name="connsiteY0" fmla="*/ 312006 h 1872000"/>
                  <a:gd name="connsiteX1" fmla="*/ 312006 w 1872000"/>
                  <a:gd name="connsiteY1" fmla="*/ 0 h 1872000"/>
                  <a:gd name="connsiteX2" fmla="*/ 1559994 w 1872000"/>
                  <a:gd name="connsiteY2" fmla="*/ 0 h 1872000"/>
                  <a:gd name="connsiteX3" fmla="*/ 1872000 w 1872000"/>
                  <a:gd name="connsiteY3" fmla="*/ 312006 h 1872000"/>
                  <a:gd name="connsiteX4" fmla="*/ 1872000 w 1872000"/>
                  <a:gd name="connsiteY4" fmla="*/ 1559994 h 1872000"/>
                  <a:gd name="connsiteX5" fmla="*/ 1559994 w 1872000"/>
                  <a:gd name="connsiteY5" fmla="*/ 1872000 h 1872000"/>
                  <a:gd name="connsiteX6" fmla="*/ 312006 w 1872000"/>
                  <a:gd name="connsiteY6" fmla="*/ 1872000 h 1872000"/>
                  <a:gd name="connsiteX7" fmla="*/ 0 w 1872000"/>
                  <a:gd name="connsiteY7" fmla="*/ 1559994 h 1872000"/>
                  <a:gd name="connsiteX8" fmla="*/ 0 w 1872000"/>
                  <a:gd name="connsiteY8" fmla="*/ 312006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0" y="312006"/>
                    </a:moveTo>
                    <a:cubicBezTo>
                      <a:pt x="0" y="139690"/>
                      <a:pt x="139690" y="0"/>
                      <a:pt x="312006" y="0"/>
                    </a:cubicBezTo>
                    <a:lnTo>
                      <a:pt x="1559994" y="0"/>
                    </a:lnTo>
                    <a:cubicBezTo>
                      <a:pt x="1732310" y="0"/>
                      <a:pt x="1872000" y="139690"/>
                      <a:pt x="1872000" y="312006"/>
                    </a:cubicBezTo>
                    <a:lnTo>
                      <a:pt x="1872000" y="1559994"/>
                    </a:lnTo>
                    <a:cubicBezTo>
                      <a:pt x="1872000" y="1732310"/>
                      <a:pt x="1732310" y="1872000"/>
                      <a:pt x="1559994" y="1872000"/>
                    </a:cubicBezTo>
                    <a:lnTo>
                      <a:pt x="312006" y="1872000"/>
                    </a:lnTo>
                    <a:cubicBezTo>
                      <a:pt x="139690" y="1872000"/>
                      <a:pt x="0" y="1732310"/>
                      <a:pt x="0" y="1559994"/>
                    </a:cubicBezTo>
                    <a:lnTo>
                      <a:pt x="0" y="312006"/>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384" tIns="182824" rIns="91384" bIns="182824" numCol="1" spcCol="1270" anchor="ctr" anchorCtr="0">
                <a:noAutofit/>
              </a:bodyPr>
              <a:lstStyle/>
              <a:p>
                <a:pPr lvl="0" algn="ctr" defTabSz="1066800">
                  <a:lnSpc>
                    <a:spcPts val="2400"/>
                  </a:lnSpc>
                  <a:spcBef>
                    <a:spcPts val="600"/>
                  </a:spcBef>
                  <a:spcAft>
                    <a:spcPts val="1200"/>
                  </a:spcAft>
                </a:pPr>
                <a:r>
                  <a:rPr lang="zh-CN" altLang="en-US" sz="2400" kern="1200" dirty="0" smtClean="0"/>
                  <a:t>事故原因</a:t>
                </a:r>
                <a:r>
                  <a:rPr lang="en-US" altLang="zh-CN" sz="2000" kern="1200" dirty="0" smtClean="0"/>
                  <a:t/>
                </a:r>
                <a:br>
                  <a:rPr lang="en-US" altLang="zh-CN" sz="2000" kern="1200" dirty="0" smtClean="0"/>
                </a:br>
                <a:r>
                  <a:rPr lang="zh-CN" altLang="en-US" sz="1600" kern="1200" dirty="0" smtClean="0"/>
                  <a:t>未查清不放过</a:t>
                </a:r>
                <a:endParaRPr lang="zh-CN" altLang="en-US" sz="1600" kern="1200" dirty="0"/>
              </a:p>
            </p:txBody>
          </p:sp>
          <p:sp>
            <p:nvSpPr>
              <p:cNvPr id="11" name="任意多边形 10"/>
              <p:cNvSpPr/>
              <p:nvPr/>
            </p:nvSpPr>
            <p:spPr>
              <a:xfrm>
                <a:off x="4123312" y="4120377"/>
                <a:ext cx="1825200" cy="1907416"/>
              </a:xfrm>
              <a:custGeom>
                <a:avLst/>
                <a:gdLst>
                  <a:gd name="connsiteX0" fmla="*/ 0 w 1872000"/>
                  <a:gd name="connsiteY0" fmla="*/ 312006 h 1872000"/>
                  <a:gd name="connsiteX1" fmla="*/ 312006 w 1872000"/>
                  <a:gd name="connsiteY1" fmla="*/ 0 h 1872000"/>
                  <a:gd name="connsiteX2" fmla="*/ 1559994 w 1872000"/>
                  <a:gd name="connsiteY2" fmla="*/ 0 h 1872000"/>
                  <a:gd name="connsiteX3" fmla="*/ 1872000 w 1872000"/>
                  <a:gd name="connsiteY3" fmla="*/ 312006 h 1872000"/>
                  <a:gd name="connsiteX4" fmla="*/ 1872000 w 1872000"/>
                  <a:gd name="connsiteY4" fmla="*/ 1559994 h 1872000"/>
                  <a:gd name="connsiteX5" fmla="*/ 1559994 w 1872000"/>
                  <a:gd name="connsiteY5" fmla="*/ 1872000 h 1872000"/>
                  <a:gd name="connsiteX6" fmla="*/ 312006 w 1872000"/>
                  <a:gd name="connsiteY6" fmla="*/ 1872000 h 1872000"/>
                  <a:gd name="connsiteX7" fmla="*/ 0 w 1872000"/>
                  <a:gd name="connsiteY7" fmla="*/ 1559994 h 1872000"/>
                  <a:gd name="connsiteX8" fmla="*/ 0 w 1872000"/>
                  <a:gd name="connsiteY8" fmla="*/ 312006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0" y="312006"/>
                    </a:moveTo>
                    <a:cubicBezTo>
                      <a:pt x="0" y="139690"/>
                      <a:pt x="139690" y="0"/>
                      <a:pt x="312006" y="0"/>
                    </a:cubicBezTo>
                    <a:lnTo>
                      <a:pt x="1559994" y="0"/>
                    </a:lnTo>
                    <a:cubicBezTo>
                      <a:pt x="1732310" y="0"/>
                      <a:pt x="1872000" y="139690"/>
                      <a:pt x="1872000" y="312006"/>
                    </a:cubicBezTo>
                    <a:lnTo>
                      <a:pt x="1872000" y="1559994"/>
                    </a:lnTo>
                    <a:cubicBezTo>
                      <a:pt x="1872000" y="1732310"/>
                      <a:pt x="1732310" y="1872000"/>
                      <a:pt x="1559994" y="1872000"/>
                    </a:cubicBezTo>
                    <a:lnTo>
                      <a:pt x="312006" y="1872000"/>
                    </a:lnTo>
                    <a:cubicBezTo>
                      <a:pt x="139690" y="1872000"/>
                      <a:pt x="0" y="1732310"/>
                      <a:pt x="0" y="1559994"/>
                    </a:cubicBezTo>
                    <a:lnTo>
                      <a:pt x="0" y="312006"/>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384" tIns="182824" rIns="91384" bIns="182824" numCol="1" spcCol="1270" anchor="ctr" anchorCtr="0">
                <a:noAutofit/>
              </a:bodyPr>
              <a:lstStyle/>
              <a:p>
                <a:pPr lvl="0" algn="ctr" defTabSz="1066800">
                  <a:lnSpc>
                    <a:spcPts val="2400"/>
                  </a:lnSpc>
                  <a:spcBef>
                    <a:spcPts val="600"/>
                  </a:spcBef>
                  <a:spcAft>
                    <a:spcPts val="1200"/>
                  </a:spcAft>
                </a:pPr>
                <a:r>
                  <a:rPr lang="zh-CN" altLang="en-US" sz="2400" kern="1200" dirty="0" smtClean="0"/>
                  <a:t>责任人群众</a:t>
                </a:r>
                <a:r>
                  <a:rPr lang="zh-CN" altLang="en-US" sz="1600" kern="1200" dirty="0" smtClean="0"/>
                  <a:t>未受到教育不放过</a:t>
                </a:r>
                <a:endParaRPr lang="zh-CN" altLang="en-US" sz="1600" kern="1200" dirty="0"/>
              </a:p>
            </p:txBody>
          </p:sp>
          <p:sp>
            <p:nvSpPr>
              <p:cNvPr id="13" name="任意多边形 12"/>
              <p:cNvSpPr/>
              <p:nvPr/>
            </p:nvSpPr>
            <p:spPr>
              <a:xfrm>
                <a:off x="6322912" y="4120377"/>
                <a:ext cx="1825200" cy="1907416"/>
              </a:xfrm>
              <a:custGeom>
                <a:avLst/>
                <a:gdLst>
                  <a:gd name="connsiteX0" fmla="*/ 0 w 1872000"/>
                  <a:gd name="connsiteY0" fmla="*/ 312006 h 1872000"/>
                  <a:gd name="connsiteX1" fmla="*/ 312006 w 1872000"/>
                  <a:gd name="connsiteY1" fmla="*/ 0 h 1872000"/>
                  <a:gd name="connsiteX2" fmla="*/ 1559994 w 1872000"/>
                  <a:gd name="connsiteY2" fmla="*/ 0 h 1872000"/>
                  <a:gd name="connsiteX3" fmla="*/ 1872000 w 1872000"/>
                  <a:gd name="connsiteY3" fmla="*/ 312006 h 1872000"/>
                  <a:gd name="connsiteX4" fmla="*/ 1872000 w 1872000"/>
                  <a:gd name="connsiteY4" fmla="*/ 1559994 h 1872000"/>
                  <a:gd name="connsiteX5" fmla="*/ 1559994 w 1872000"/>
                  <a:gd name="connsiteY5" fmla="*/ 1872000 h 1872000"/>
                  <a:gd name="connsiteX6" fmla="*/ 312006 w 1872000"/>
                  <a:gd name="connsiteY6" fmla="*/ 1872000 h 1872000"/>
                  <a:gd name="connsiteX7" fmla="*/ 0 w 1872000"/>
                  <a:gd name="connsiteY7" fmla="*/ 1559994 h 1872000"/>
                  <a:gd name="connsiteX8" fmla="*/ 0 w 1872000"/>
                  <a:gd name="connsiteY8" fmla="*/ 312006 h 18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1872000">
                    <a:moveTo>
                      <a:pt x="0" y="312006"/>
                    </a:moveTo>
                    <a:cubicBezTo>
                      <a:pt x="0" y="139690"/>
                      <a:pt x="139690" y="0"/>
                      <a:pt x="312006" y="0"/>
                    </a:cubicBezTo>
                    <a:lnTo>
                      <a:pt x="1559994" y="0"/>
                    </a:lnTo>
                    <a:cubicBezTo>
                      <a:pt x="1732310" y="0"/>
                      <a:pt x="1872000" y="139690"/>
                      <a:pt x="1872000" y="312006"/>
                    </a:cubicBezTo>
                    <a:lnTo>
                      <a:pt x="1872000" y="1559994"/>
                    </a:lnTo>
                    <a:cubicBezTo>
                      <a:pt x="1872000" y="1732310"/>
                      <a:pt x="1732310" y="1872000"/>
                      <a:pt x="1559994" y="1872000"/>
                    </a:cubicBezTo>
                    <a:lnTo>
                      <a:pt x="312006" y="1872000"/>
                    </a:lnTo>
                    <a:cubicBezTo>
                      <a:pt x="139690" y="1872000"/>
                      <a:pt x="0" y="1732310"/>
                      <a:pt x="0" y="1559994"/>
                    </a:cubicBezTo>
                    <a:lnTo>
                      <a:pt x="0" y="312006"/>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384" tIns="182824" rIns="91384" bIns="182824" numCol="1" spcCol="1270" anchor="ctr" anchorCtr="0">
                <a:noAutofit/>
              </a:bodyPr>
              <a:lstStyle/>
              <a:p>
                <a:pPr lvl="0" algn="ctr" defTabSz="1066800">
                  <a:lnSpc>
                    <a:spcPts val="2400"/>
                  </a:lnSpc>
                  <a:spcBef>
                    <a:spcPts val="600"/>
                  </a:spcBef>
                  <a:spcAft>
                    <a:spcPts val="1200"/>
                  </a:spcAft>
                </a:pPr>
                <a:r>
                  <a:rPr lang="zh-CN" altLang="en-US" sz="2400" kern="1200" dirty="0" smtClean="0"/>
                  <a:t>防范措施</a:t>
                </a:r>
                <a:r>
                  <a:rPr lang="en-US" altLang="zh-CN" sz="2200" kern="1200" dirty="0" smtClean="0"/>
                  <a:t/>
                </a:r>
                <a:br>
                  <a:rPr lang="en-US" altLang="zh-CN" sz="2200" kern="1200" dirty="0" smtClean="0"/>
                </a:br>
                <a:r>
                  <a:rPr lang="zh-CN" altLang="en-US" sz="1600" kern="1200" dirty="0" smtClean="0"/>
                  <a:t>没有落实不放过</a:t>
                </a:r>
                <a:endParaRPr lang="zh-CN" altLang="en-US" sz="1600" kern="1200" dirty="0"/>
              </a:p>
            </p:txBody>
          </p:sp>
        </p:grpSp>
        <p:sp>
          <p:nvSpPr>
            <p:cNvPr id="6" name="任意多边形 5"/>
            <p:cNvSpPr/>
            <p:nvPr/>
          </p:nvSpPr>
          <p:spPr>
            <a:xfrm>
              <a:off x="5285463" y="3762017"/>
              <a:ext cx="1800000" cy="720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800" dirty="0">
                  <a:solidFill>
                    <a:schemeClr val="bg1"/>
                  </a:solidFill>
                </a:rPr>
                <a:t>四不放过</a:t>
              </a:r>
            </a:p>
          </p:txBody>
        </p:sp>
        <p:sp>
          <p:nvSpPr>
            <p:cNvPr id="15" name="椭圆 14"/>
            <p:cNvSpPr/>
            <p:nvPr/>
          </p:nvSpPr>
          <p:spPr>
            <a:xfrm>
              <a:off x="7716761" y="2200010"/>
              <a:ext cx="432000" cy="432000"/>
            </a:xfrm>
            <a:prstGeom prst="ellipse">
              <a:avLst/>
            </a:prstGeom>
            <a:solidFill>
              <a:schemeClr val="bg1"/>
            </a:solidFill>
            <a:ln>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smtClean="0">
                  <a:solidFill>
                    <a:srgbClr val="183884"/>
                  </a:solidFill>
                  <a:cs typeface="+mn-ea"/>
                  <a:sym typeface="+mn-lt"/>
                </a:rPr>
                <a:t>Ⅰ</a:t>
              </a:r>
              <a:endParaRPr lang="zh-CN" altLang="en-US" sz="2000" dirty="0">
                <a:solidFill>
                  <a:srgbClr val="183884"/>
                </a:solidFill>
                <a:cs typeface="+mn-ea"/>
                <a:sym typeface="+mn-lt"/>
              </a:endParaRPr>
            </a:p>
          </p:txBody>
        </p:sp>
        <p:sp>
          <p:nvSpPr>
            <p:cNvPr id="16" name="椭圆 15"/>
            <p:cNvSpPr/>
            <p:nvPr/>
          </p:nvSpPr>
          <p:spPr>
            <a:xfrm>
              <a:off x="4237887" y="2200010"/>
              <a:ext cx="432000" cy="432000"/>
            </a:xfrm>
            <a:prstGeom prst="ellipse">
              <a:avLst/>
            </a:prstGeom>
            <a:solidFill>
              <a:schemeClr val="bg1"/>
            </a:solidFill>
            <a:ln>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smtClean="0">
                  <a:solidFill>
                    <a:srgbClr val="183884"/>
                  </a:solidFill>
                  <a:cs typeface="+mn-ea"/>
                  <a:sym typeface="+mn-lt"/>
                </a:rPr>
                <a:t>Ⅱ</a:t>
              </a:r>
              <a:endParaRPr lang="zh-CN" altLang="en-US" sz="2000" dirty="0">
                <a:solidFill>
                  <a:srgbClr val="183884"/>
                </a:solidFill>
                <a:cs typeface="+mn-ea"/>
                <a:sym typeface="+mn-lt"/>
              </a:endParaRPr>
            </a:p>
          </p:txBody>
        </p:sp>
        <p:sp>
          <p:nvSpPr>
            <p:cNvPr id="17" name="椭圆 16"/>
            <p:cNvSpPr/>
            <p:nvPr/>
          </p:nvSpPr>
          <p:spPr>
            <a:xfrm>
              <a:off x="7716761" y="5603327"/>
              <a:ext cx="432000" cy="432000"/>
            </a:xfrm>
            <a:prstGeom prst="ellipse">
              <a:avLst/>
            </a:prstGeom>
            <a:solidFill>
              <a:schemeClr val="bg1"/>
            </a:solidFill>
            <a:ln>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smtClean="0">
                  <a:solidFill>
                    <a:srgbClr val="183884"/>
                  </a:solidFill>
                  <a:cs typeface="+mn-ea"/>
                  <a:sym typeface="+mn-lt"/>
                </a:rPr>
                <a:t>Ⅳ</a:t>
              </a:r>
              <a:endParaRPr lang="zh-CN" altLang="en-US" sz="2000" dirty="0">
                <a:solidFill>
                  <a:srgbClr val="183884"/>
                </a:solidFill>
                <a:cs typeface="+mn-ea"/>
                <a:sym typeface="+mn-lt"/>
              </a:endParaRPr>
            </a:p>
          </p:txBody>
        </p:sp>
        <p:sp>
          <p:nvSpPr>
            <p:cNvPr id="18" name="椭圆 17"/>
            <p:cNvSpPr/>
            <p:nvPr/>
          </p:nvSpPr>
          <p:spPr>
            <a:xfrm>
              <a:off x="4237887" y="5603327"/>
              <a:ext cx="432000" cy="432000"/>
            </a:xfrm>
            <a:prstGeom prst="ellipse">
              <a:avLst/>
            </a:prstGeom>
            <a:solidFill>
              <a:schemeClr val="bg1"/>
            </a:solidFill>
            <a:ln>
              <a:solidFill>
                <a:srgbClr val="1838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smtClean="0">
                  <a:solidFill>
                    <a:srgbClr val="183884"/>
                  </a:solidFill>
                  <a:cs typeface="+mn-ea"/>
                  <a:sym typeface="+mn-lt"/>
                </a:rPr>
                <a:t>Ⅲ</a:t>
              </a:r>
              <a:endParaRPr lang="zh-CN" altLang="en-US" sz="2000" dirty="0">
                <a:solidFill>
                  <a:srgbClr val="183884"/>
                </a:solidFill>
                <a:cs typeface="+mn-ea"/>
                <a:sym typeface="+mn-lt"/>
              </a:endParaRPr>
            </a:p>
          </p:txBody>
        </p:sp>
      </p:grpSp>
      <p:grpSp>
        <p:nvGrpSpPr>
          <p:cNvPr id="19" name="组合 18"/>
          <p:cNvGrpSpPr/>
          <p:nvPr/>
        </p:nvGrpSpPr>
        <p:grpSpPr>
          <a:xfrm>
            <a:off x="1418420" y="1930319"/>
            <a:ext cx="1872000" cy="1872000"/>
            <a:chOff x="2148400" y="2564438"/>
            <a:chExt cx="1872000" cy="1872000"/>
          </a:xfrm>
        </p:grpSpPr>
        <p:sp>
          <p:nvSpPr>
            <p:cNvPr id="20" name="任意多边形 19"/>
            <p:cNvSpPr/>
            <p:nvPr/>
          </p:nvSpPr>
          <p:spPr>
            <a:xfrm>
              <a:off x="2148400" y="2564438"/>
              <a:ext cx="1872000" cy="187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2000" dirty="0" smtClean="0">
                <a:solidFill>
                  <a:schemeClr val="bg1"/>
                </a:solidFill>
              </a:endParaRPr>
            </a:p>
            <a:p>
              <a:pPr algn="ctr"/>
              <a:endParaRPr lang="en-US" altLang="zh-CN" sz="2000" dirty="0">
                <a:solidFill>
                  <a:schemeClr val="bg1"/>
                </a:solidFill>
              </a:endParaRPr>
            </a:p>
            <a:p>
              <a:pPr algn="ctr"/>
              <a:r>
                <a:rPr lang="zh-CN" altLang="en-US" sz="2400" dirty="0" smtClean="0">
                  <a:solidFill>
                    <a:schemeClr val="bg1"/>
                  </a:solidFill>
                </a:rPr>
                <a:t>处罚</a:t>
              </a:r>
              <a:endParaRPr lang="en-US" altLang="zh-CN" sz="2400" dirty="0" smtClean="0">
                <a:solidFill>
                  <a:schemeClr val="bg1"/>
                </a:solidFill>
              </a:endParaRPr>
            </a:p>
            <a:p>
              <a:pPr algn="ctr"/>
              <a:r>
                <a:rPr lang="zh-CN" altLang="en-US" sz="2400" dirty="0" smtClean="0">
                  <a:solidFill>
                    <a:schemeClr val="bg1"/>
                  </a:solidFill>
                </a:rPr>
                <a:t>主要责任人</a:t>
              </a:r>
              <a:endParaRPr lang="zh-CN" altLang="en-US" sz="2400" dirty="0">
                <a:solidFill>
                  <a:schemeClr val="bg1"/>
                </a:solidFill>
              </a:endParaRPr>
            </a:p>
          </p:txBody>
        </p:sp>
        <p:sp>
          <p:nvSpPr>
            <p:cNvPr id="21" name="椭圆 20"/>
            <p:cNvSpPr/>
            <p:nvPr/>
          </p:nvSpPr>
          <p:spPr>
            <a:xfrm>
              <a:off x="2796368" y="2636001"/>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smtClean="0">
                  <a:solidFill>
                    <a:srgbClr val="183884"/>
                  </a:solidFill>
                  <a:cs typeface="+mn-ea"/>
                  <a:sym typeface="+mn-lt"/>
                </a:rPr>
                <a:t>1</a:t>
              </a:r>
              <a:endParaRPr lang="zh-CN" altLang="en-US" sz="2400" dirty="0">
                <a:solidFill>
                  <a:srgbClr val="183884"/>
                </a:solidFill>
                <a:cs typeface="+mn-ea"/>
                <a:sym typeface="+mn-lt"/>
              </a:endParaRPr>
            </a:p>
          </p:txBody>
        </p:sp>
      </p:grpSp>
      <p:grpSp>
        <p:nvGrpSpPr>
          <p:cNvPr id="22" name="组合 21"/>
          <p:cNvGrpSpPr/>
          <p:nvPr/>
        </p:nvGrpSpPr>
        <p:grpSpPr>
          <a:xfrm>
            <a:off x="1418420" y="4090351"/>
            <a:ext cx="1872000" cy="1872000"/>
            <a:chOff x="5260089" y="2564438"/>
            <a:chExt cx="1872000" cy="1872000"/>
          </a:xfrm>
        </p:grpSpPr>
        <p:sp>
          <p:nvSpPr>
            <p:cNvPr id="23" name="任意多边形 22"/>
            <p:cNvSpPr/>
            <p:nvPr/>
          </p:nvSpPr>
          <p:spPr>
            <a:xfrm>
              <a:off x="5260089" y="2564438"/>
              <a:ext cx="1872000" cy="1872000"/>
            </a:xfrm>
            <a:custGeom>
              <a:avLst/>
              <a:gdLst>
                <a:gd name="connsiteX0" fmla="*/ 0 w 1025087"/>
                <a:gd name="connsiteY0" fmla="*/ 61200 h 612000"/>
                <a:gd name="connsiteX1" fmla="*/ 61200 w 1025087"/>
                <a:gd name="connsiteY1" fmla="*/ 0 h 612000"/>
                <a:gd name="connsiteX2" fmla="*/ 963887 w 1025087"/>
                <a:gd name="connsiteY2" fmla="*/ 0 h 612000"/>
                <a:gd name="connsiteX3" fmla="*/ 1025087 w 1025087"/>
                <a:gd name="connsiteY3" fmla="*/ 61200 h 612000"/>
                <a:gd name="connsiteX4" fmla="*/ 1025087 w 1025087"/>
                <a:gd name="connsiteY4" fmla="*/ 550800 h 612000"/>
                <a:gd name="connsiteX5" fmla="*/ 963887 w 1025087"/>
                <a:gd name="connsiteY5" fmla="*/ 612000 h 612000"/>
                <a:gd name="connsiteX6" fmla="*/ 61200 w 1025087"/>
                <a:gd name="connsiteY6" fmla="*/ 612000 h 612000"/>
                <a:gd name="connsiteX7" fmla="*/ 0 w 1025087"/>
                <a:gd name="connsiteY7" fmla="*/ 550800 h 612000"/>
                <a:gd name="connsiteX8" fmla="*/ 0 w 1025087"/>
                <a:gd name="connsiteY8" fmla="*/ 61200 h 6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087" h="612000">
                  <a:moveTo>
                    <a:pt x="0" y="61200"/>
                  </a:moveTo>
                  <a:cubicBezTo>
                    <a:pt x="0" y="27400"/>
                    <a:pt x="27400" y="0"/>
                    <a:pt x="61200" y="0"/>
                  </a:cubicBezTo>
                  <a:lnTo>
                    <a:pt x="963887" y="0"/>
                  </a:lnTo>
                  <a:cubicBezTo>
                    <a:pt x="997687" y="0"/>
                    <a:pt x="1025087" y="27400"/>
                    <a:pt x="1025087" y="61200"/>
                  </a:cubicBezTo>
                  <a:lnTo>
                    <a:pt x="1025087" y="550800"/>
                  </a:lnTo>
                  <a:cubicBezTo>
                    <a:pt x="1025087" y="584600"/>
                    <a:pt x="997687" y="612000"/>
                    <a:pt x="963887" y="612000"/>
                  </a:cubicBezTo>
                  <a:lnTo>
                    <a:pt x="61200" y="612000"/>
                  </a:lnTo>
                  <a:cubicBezTo>
                    <a:pt x="27400" y="612000"/>
                    <a:pt x="0" y="584600"/>
                    <a:pt x="0" y="550800"/>
                  </a:cubicBezTo>
                  <a:lnTo>
                    <a:pt x="0" y="61200"/>
                  </a:lnTo>
                  <a:close/>
                </a:path>
              </a:pathLst>
            </a:custGeom>
            <a:solidFill>
              <a:srgbClr val="18388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sz="2000" dirty="0" smtClean="0">
                <a:solidFill>
                  <a:schemeClr val="bg1"/>
                </a:solidFill>
              </a:endParaRPr>
            </a:p>
            <a:p>
              <a:pPr algn="ctr"/>
              <a:endParaRPr lang="en-US" altLang="zh-CN" sz="2000" dirty="0">
                <a:solidFill>
                  <a:schemeClr val="bg1"/>
                </a:solidFill>
              </a:endParaRPr>
            </a:p>
            <a:p>
              <a:pPr algn="ctr"/>
              <a:r>
                <a:rPr lang="zh-CN" altLang="en-US" sz="2400" dirty="0" smtClean="0">
                  <a:solidFill>
                    <a:schemeClr val="bg1"/>
                  </a:solidFill>
                </a:rPr>
                <a:t>处罚</a:t>
              </a:r>
              <a:endParaRPr lang="en-US" altLang="zh-CN" sz="2400" dirty="0">
                <a:solidFill>
                  <a:schemeClr val="bg1"/>
                </a:solidFill>
              </a:endParaRPr>
            </a:p>
            <a:p>
              <a:pPr algn="ctr"/>
              <a:r>
                <a:rPr lang="zh-CN" altLang="en-US" sz="2400" dirty="0" smtClean="0">
                  <a:solidFill>
                    <a:schemeClr val="bg1"/>
                  </a:solidFill>
                </a:rPr>
                <a:t>事故部门</a:t>
              </a:r>
              <a:endParaRPr lang="zh-CN" altLang="en-US" sz="2400" dirty="0">
                <a:solidFill>
                  <a:schemeClr val="bg1"/>
                </a:solidFill>
              </a:endParaRPr>
            </a:p>
          </p:txBody>
        </p:sp>
        <p:sp>
          <p:nvSpPr>
            <p:cNvPr id="24" name="椭圆 23"/>
            <p:cNvSpPr/>
            <p:nvPr/>
          </p:nvSpPr>
          <p:spPr>
            <a:xfrm>
              <a:off x="5908057" y="2636001"/>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smtClean="0">
                  <a:solidFill>
                    <a:srgbClr val="183884"/>
                  </a:solidFill>
                  <a:cs typeface="+mn-ea"/>
                  <a:sym typeface="+mn-lt"/>
                </a:rPr>
                <a:t>2</a:t>
              </a:r>
              <a:endParaRPr lang="zh-CN" altLang="en-US" sz="2400" dirty="0">
                <a:solidFill>
                  <a:srgbClr val="183884"/>
                </a:solidFill>
                <a:cs typeface="+mn-ea"/>
                <a:sym typeface="+mn-lt"/>
              </a:endParaRPr>
            </a:p>
          </p:txBody>
        </p:sp>
      </p:grpSp>
      <p:sp>
        <p:nvSpPr>
          <p:cNvPr id="25" name="任意多边形 24"/>
          <p:cNvSpPr/>
          <p:nvPr/>
        </p:nvSpPr>
        <p:spPr>
          <a:xfrm rot="16200000">
            <a:off x="3291308" y="1113370"/>
            <a:ext cx="4498254" cy="5694215"/>
          </a:xfrm>
          <a:custGeom>
            <a:avLst/>
            <a:gdLst>
              <a:gd name="connsiteX0" fmla="*/ 0 w 1800000"/>
              <a:gd name="connsiteY0" fmla="*/ 0 h 1080000"/>
              <a:gd name="connsiteX1" fmla="*/ 360000 w 1800000"/>
              <a:gd name="connsiteY1" fmla="*/ 0 h 1080000"/>
              <a:gd name="connsiteX2" fmla="*/ 360000 w 1800000"/>
              <a:gd name="connsiteY2" fmla="*/ 608615 h 1080000"/>
              <a:gd name="connsiteX3" fmla="*/ 1440000 w 1800000"/>
              <a:gd name="connsiteY3" fmla="*/ 608615 h 1080000"/>
              <a:gd name="connsiteX4" fmla="*/ 1440000 w 1800000"/>
              <a:gd name="connsiteY4" fmla="*/ 0 h 1080000"/>
              <a:gd name="connsiteX5" fmla="*/ 1800000 w 1800000"/>
              <a:gd name="connsiteY5" fmla="*/ 0 h 1080000"/>
              <a:gd name="connsiteX6" fmla="*/ 1800000 w 1800000"/>
              <a:gd name="connsiteY6" fmla="*/ 1080000 h 1080000"/>
              <a:gd name="connsiteX7" fmla="*/ 0 w 1800000"/>
              <a:gd name="connsiteY7" fmla="*/ 1080000 h 1080000"/>
              <a:gd name="connsiteX8" fmla="*/ 0 w 1800000"/>
              <a:gd name="connsiteY8" fmla="*/ 0 h 1080000"/>
              <a:gd name="connsiteX0-1" fmla="*/ 0 w 1800000"/>
              <a:gd name="connsiteY0-2" fmla="*/ 0 h 1080000"/>
              <a:gd name="connsiteX1-3" fmla="*/ 360000 w 1800000"/>
              <a:gd name="connsiteY1-4" fmla="*/ 0 h 1080000"/>
              <a:gd name="connsiteX2-5" fmla="*/ 360000 w 1800000"/>
              <a:gd name="connsiteY2-6" fmla="*/ 608615 h 1080000"/>
              <a:gd name="connsiteX3-7" fmla="*/ 1440000 w 1800000"/>
              <a:gd name="connsiteY3-8" fmla="*/ 608615 h 1080000"/>
              <a:gd name="connsiteX4-9" fmla="*/ 1440000 w 1800000"/>
              <a:gd name="connsiteY4-10" fmla="*/ 0 h 1080000"/>
              <a:gd name="connsiteX5-11" fmla="*/ 1800000 w 1800000"/>
              <a:gd name="connsiteY5-12" fmla="*/ 0 h 1080000"/>
              <a:gd name="connsiteX6-13" fmla="*/ 1800000 w 1800000"/>
              <a:gd name="connsiteY6-14" fmla="*/ 1080000 h 1080000"/>
              <a:gd name="connsiteX7-15" fmla="*/ 0 w 1800000"/>
              <a:gd name="connsiteY7-16" fmla="*/ 1080000 h 1080000"/>
              <a:gd name="connsiteX8-17" fmla="*/ 0 w 1800000"/>
              <a:gd name="connsiteY8-18" fmla="*/ 0 h 1080000"/>
              <a:gd name="connsiteX0-19" fmla="*/ 1440000 w 1800000"/>
              <a:gd name="connsiteY0-20" fmla="*/ 608615 h 1080000"/>
              <a:gd name="connsiteX1-21" fmla="*/ 1440000 w 1800000"/>
              <a:gd name="connsiteY1-22" fmla="*/ 0 h 1080000"/>
              <a:gd name="connsiteX2-23" fmla="*/ 1800000 w 1800000"/>
              <a:gd name="connsiteY2-24" fmla="*/ 0 h 1080000"/>
              <a:gd name="connsiteX3-25" fmla="*/ 1800000 w 1800000"/>
              <a:gd name="connsiteY3-26" fmla="*/ 1080000 h 1080000"/>
              <a:gd name="connsiteX4-27" fmla="*/ 0 w 1800000"/>
              <a:gd name="connsiteY4-28" fmla="*/ 1080000 h 1080000"/>
              <a:gd name="connsiteX5-29" fmla="*/ 0 w 1800000"/>
              <a:gd name="connsiteY5-30" fmla="*/ 0 h 1080000"/>
              <a:gd name="connsiteX6-31" fmla="*/ 360000 w 1800000"/>
              <a:gd name="connsiteY6-32" fmla="*/ 0 h 1080000"/>
              <a:gd name="connsiteX7-33" fmla="*/ 451440 w 1800000"/>
              <a:gd name="connsiteY7-34" fmla="*/ 700055 h 1080000"/>
              <a:gd name="connsiteX0-35" fmla="*/ 1440000 w 1800000"/>
              <a:gd name="connsiteY0-36" fmla="*/ 608615 h 1080000"/>
              <a:gd name="connsiteX1-37" fmla="*/ 1440000 w 1800000"/>
              <a:gd name="connsiteY1-38" fmla="*/ 0 h 1080000"/>
              <a:gd name="connsiteX2-39" fmla="*/ 1800000 w 1800000"/>
              <a:gd name="connsiteY2-40" fmla="*/ 0 h 1080000"/>
              <a:gd name="connsiteX3-41" fmla="*/ 1800000 w 1800000"/>
              <a:gd name="connsiteY3-42" fmla="*/ 1080000 h 1080000"/>
              <a:gd name="connsiteX4-43" fmla="*/ 0 w 1800000"/>
              <a:gd name="connsiteY4-44" fmla="*/ 1080000 h 1080000"/>
              <a:gd name="connsiteX5-45" fmla="*/ 0 w 1800000"/>
              <a:gd name="connsiteY5-46" fmla="*/ 0 h 1080000"/>
              <a:gd name="connsiteX6-47" fmla="*/ 360000 w 1800000"/>
              <a:gd name="connsiteY6-48" fmla="*/ 0 h 1080000"/>
              <a:gd name="connsiteX7-49" fmla="*/ 509629 w 1800000"/>
              <a:gd name="connsiteY7-50" fmla="*/ 409109 h 1080000"/>
              <a:gd name="connsiteX0-51" fmla="*/ 1440000 w 1800000"/>
              <a:gd name="connsiteY0-52" fmla="*/ 608615 h 1080000"/>
              <a:gd name="connsiteX1-53" fmla="*/ 1440000 w 1800000"/>
              <a:gd name="connsiteY1-54" fmla="*/ 0 h 1080000"/>
              <a:gd name="connsiteX2-55" fmla="*/ 1800000 w 1800000"/>
              <a:gd name="connsiteY2-56" fmla="*/ 0 h 1080000"/>
              <a:gd name="connsiteX3-57" fmla="*/ 1800000 w 1800000"/>
              <a:gd name="connsiteY3-58" fmla="*/ 1080000 h 1080000"/>
              <a:gd name="connsiteX4-59" fmla="*/ 0 w 1800000"/>
              <a:gd name="connsiteY4-60" fmla="*/ 1080000 h 1080000"/>
              <a:gd name="connsiteX5-61" fmla="*/ 0 w 1800000"/>
              <a:gd name="connsiteY5-62" fmla="*/ 0 h 1080000"/>
              <a:gd name="connsiteX6-63" fmla="*/ 360000 w 1800000"/>
              <a:gd name="connsiteY6-64" fmla="*/ 0 h 1080000"/>
              <a:gd name="connsiteX0-65" fmla="*/ 1440000 w 1800000"/>
              <a:gd name="connsiteY0-66" fmla="*/ 0 h 1080000"/>
              <a:gd name="connsiteX1-67" fmla="*/ 1800000 w 1800000"/>
              <a:gd name="connsiteY1-68" fmla="*/ 0 h 1080000"/>
              <a:gd name="connsiteX2-69" fmla="*/ 1800000 w 1800000"/>
              <a:gd name="connsiteY2-70" fmla="*/ 1080000 h 1080000"/>
              <a:gd name="connsiteX3-71" fmla="*/ 0 w 1800000"/>
              <a:gd name="connsiteY3-72" fmla="*/ 1080000 h 1080000"/>
              <a:gd name="connsiteX4-73" fmla="*/ 0 w 1800000"/>
              <a:gd name="connsiteY4-74" fmla="*/ 0 h 1080000"/>
              <a:gd name="connsiteX5-75" fmla="*/ 360000 w 1800000"/>
              <a:gd name="connsiteY5-76" fmla="*/ 0 h 1080000"/>
            </a:gdLst>
            <a:ahLst/>
            <a:cxnLst>
              <a:cxn ang="0">
                <a:pos x="connsiteX0-65" y="connsiteY0-66"/>
              </a:cxn>
              <a:cxn ang="0">
                <a:pos x="connsiteX1-67" y="connsiteY1-68"/>
              </a:cxn>
              <a:cxn ang="0">
                <a:pos x="connsiteX2-69" y="connsiteY2-70"/>
              </a:cxn>
              <a:cxn ang="0">
                <a:pos x="connsiteX3-71" y="connsiteY3-72"/>
              </a:cxn>
              <a:cxn ang="0">
                <a:pos x="connsiteX4-73" y="connsiteY4-74"/>
              </a:cxn>
              <a:cxn ang="0">
                <a:pos x="connsiteX5-75" y="connsiteY5-76"/>
              </a:cxn>
            </a:cxnLst>
            <a:rect l="l" t="t" r="r" b="b"/>
            <a:pathLst>
              <a:path w="1800000" h="1080000">
                <a:moveTo>
                  <a:pt x="1440000" y="0"/>
                </a:moveTo>
                <a:lnTo>
                  <a:pt x="1800000" y="0"/>
                </a:lnTo>
                <a:lnTo>
                  <a:pt x="1800000" y="1080000"/>
                </a:lnTo>
                <a:lnTo>
                  <a:pt x="0" y="1080000"/>
                </a:lnTo>
                <a:lnTo>
                  <a:pt x="0" y="0"/>
                </a:lnTo>
                <a:lnTo>
                  <a:pt x="360000" y="0"/>
                </a:lnTo>
              </a:path>
            </a:pathLst>
          </a:custGeom>
          <a:noFill/>
          <a:ln w="12700">
            <a:solidFill>
              <a:srgbClr val="1838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15</a:t>
            </a:r>
            <a:r>
              <a:rPr lang="zh-CN" altLang="en-US" dirty="0" smtClean="0"/>
              <a:t>、</a:t>
            </a:r>
            <a:r>
              <a:rPr lang="zh-CN" altLang="en-US" dirty="0"/>
              <a:t>安全重点预防区域管理办法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83</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600"/>
              </a:spcAft>
              <a:buNone/>
            </a:pPr>
            <a:r>
              <a:rPr lang="en-US" altLang="zh-CN" dirty="0"/>
              <a:t>3</a:t>
            </a:r>
            <a:r>
              <a:rPr lang="zh-CN" altLang="en-US" dirty="0"/>
              <a:t>　重点区域</a:t>
            </a:r>
            <a:r>
              <a:rPr lang="zh-CN" altLang="en-US" dirty="0" smtClean="0"/>
              <a:t>范围</a:t>
            </a:r>
            <a:endParaRPr lang="zh-CN" altLang="en-US" sz="1600" dirty="0"/>
          </a:p>
        </p:txBody>
      </p:sp>
      <p:sp>
        <p:nvSpPr>
          <p:cNvPr id="26" name="内容占位符 5"/>
          <p:cNvSpPr txBox="1"/>
          <p:nvPr/>
        </p:nvSpPr>
        <p:spPr>
          <a:xfrm>
            <a:off x="395288" y="1864160"/>
            <a:ext cx="6329708" cy="4087754"/>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600"/>
              </a:spcAft>
              <a:buNone/>
            </a:pPr>
            <a:r>
              <a:rPr lang="zh-CN" altLang="en-US" sz="1600" dirty="0" smtClean="0"/>
              <a:t>重点</a:t>
            </a:r>
            <a:r>
              <a:rPr lang="zh-CN" altLang="en-US" sz="1600" dirty="0"/>
              <a:t>区域是指事故发生的可能性较大，人体暴露在危险环境中的频繁程度较高，发生事故所产生的后果较严重的区域和部位，如：</a:t>
            </a:r>
          </a:p>
          <a:p>
            <a:pPr marL="0" indent="0">
              <a:lnSpc>
                <a:spcPts val="2400"/>
              </a:lnSpc>
              <a:spcAft>
                <a:spcPts val="600"/>
              </a:spcAft>
              <a:buNone/>
            </a:pPr>
            <a:r>
              <a:rPr lang="en-US" altLang="zh-CN" sz="1600" dirty="0"/>
              <a:t>a</a:t>
            </a:r>
            <a:r>
              <a:rPr lang="en-US" altLang="zh-CN" sz="1600" dirty="0" smtClean="0"/>
              <a:t>) </a:t>
            </a:r>
            <a:r>
              <a:rPr lang="zh-CN" altLang="en-US" sz="1600" dirty="0" smtClean="0"/>
              <a:t>垃圾</a:t>
            </a:r>
            <a:r>
              <a:rPr lang="zh-CN" altLang="en-US" sz="1600" dirty="0"/>
              <a:t>坑（含暂存坑）</a:t>
            </a:r>
            <a:r>
              <a:rPr lang="zh-CN" altLang="en-US" sz="1600" dirty="0" smtClean="0"/>
              <a:t>；</a:t>
            </a:r>
            <a:r>
              <a:rPr lang="en-US" altLang="zh-CN" sz="1600" dirty="0" smtClean="0"/>
              <a:t/>
            </a:r>
            <a:br>
              <a:rPr lang="en-US" altLang="zh-CN" sz="1600" dirty="0" smtClean="0"/>
            </a:br>
            <a:r>
              <a:rPr lang="en-US" altLang="zh-CN" sz="1600" dirty="0" smtClean="0"/>
              <a:t>b) </a:t>
            </a:r>
            <a:r>
              <a:rPr lang="zh-CN" altLang="en-US" sz="1600" dirty="0" smtClean="0"/>
              <a:t>热解</a:t>
            </a:r>
            <a:r>
              <a:rPr lang="zh-CN" altLang="en-US" sz="1600" dirty="0"/>
              <a:t>车间</a:t>
            </a:r>
            <a:r>
              <a:rPr lang="zh-CN" altLang="en-US" sz="1600" dirty="0" smtClean="0"/>
              <a:t>；</a:t>
            </a:r>
            <a:r>
              <a:rPr lang="en-US" altLang="zh-CN" sz="1600" dirty="0" smtClean="0"/>
              <a:t/>
            </a:r>
            <a:br>
              <a:rPr lang="en-US" altLang="zh-CN" sz="1600" dirty="0" smtClean="0"/>
            </a:br>
            <a:r>
              <a:rPr lang="en-US" altLang="zh-CN" sz="1600" dirty="0" smtClean="0"/>
              <a:t>c) </a:t>
            </a:r>
            <a:r>
              <a:rPr lang="zh-CN" altLang="en-US" sz="1600" dirty="0" smtClean="0"/>
              <a:t>油漆</a:t>
            </a:r>
            <a:r>
              <a:rPr lang="zh-CN" altLang="en-US" sz="1600" dirty="0"/>
              <a:t>存储区</a:t>
            </a:r>
            <a:r>
              <a:rPr lang="zh-CN" altLang="en-US" sz="1600" dirty="0" smtClean="0"/>
              <a:t>；</a:t>
            </a:r>
            <a:r>
              <a:rPr lang="en-US" altLang="zh-CN" sz="1600" dirty="0" smtClean="0"/>
              <a:t/>
            </a:r>
            <a:br>
              <a:rPr lang="en-US" altLang="zh-CN" sz="1600" dirty="0" smtClean="0"/>
            </a:br>
            <a:r>
              <a:rPr lang="en-US" altLang="zh-CN" sz="1600" dirty="0" smtClean="0"/>
              <a:t>d) </a:t>
            </a:r>
            <a:r>
              <a:rPr lang="zh-CN" altLang="en-US" sz="1600" dirty="0" smtClean="0"/>
              <a:t>危</a:t>
            </a:r>
            <a:r>
              <a:rPr lang="zh-CN" altLang="en-US" sz="1600" dirty="0"/>
              <a:t>废压滤区、危废仓库</a:t>
            </a:r>
            <a:r>
              <a:rPr lang="zh-CN" altLang="en-US" sz="1600" dirty="0" smtClean="0"/>
              <a:t>；</a:t>
            </a:r>
            <a:r>
              <a:rPr lang="en-US" altLang="zh-CN" sz="1600" dirty="0" smtClean="0"/>
              <a:t/>
            </a:r>
            <a:br>
              <a:rPr lang="en-US" altLang="zh-CN" sz="1600" dirty="0" smtClean="0"/>
            </a:br>
            <a:r>
              <a:rPr lang="en-US" altLang="zh-CN" sz="1600" dirty="0" smtClean="0"/>
              <a:t>e) </a:t>
            </a:r>
            <a:r>
              <a:rPr lang="zh-CN" altLang="en-US" sz="1600" dirty="0" smtClean="0"/>
              <a:t>油库</a:t>
            </a:r>
            <a:r>
              <a:rPr lang="zh-CN" altLang="en-US" sz="1600" dirty="0"/>
              <a:t>； </a:t>
            </a:r>
            <a:r>
              <a:rPr lang="en-US" altLang="zh-CN" sz="1600" dirty="0" smtClean="0"/>
              <a:t/>
            </a:r>
            <a:br>
              <a:rPr lang="en-US" altLang="zh-CN" sz="1600" dirty="0" smtClean="0"/>
            </a:br>
            <a:r>
              <a:rPr lang="en-US" altLang="zh-CN" sz="1600" dirty="0" smtClean="0"/>
              <a:t>f) </a:t>
            </a:r>
            <a:r>
              <a:rPr lang="zh-CN" altLang="en-US" sz="1600" dirty="0" smtClean="0"/>
              <a:t>压力</a:t>
            </a:r>
            <a:r>
              <a:rPr lang="zh-CN" altLang="en-US" sz="1600" dirty="0"/>
              <a:t>容器区； </a:t>
            </a:r>
            <a:r>
              <a:rPr lang="en-US" altLang="zh-CN" sz="1600" dirty="0" smtClean="0"/>
              <a:t/>
            </a:r>
            <a:br>
              <a:rPr lang="en-US" altLang="zh-CN" sz="1600" dirty="0" smtClean="0"/>
            </a:br>
            <a:r>
              <a:rPr lang="en-US" altLang="zh-CN" sz="1600" dirty="0" smtClean="0"/>
              <a:t>g) </a:t>
            </a:r>
            <a:r>
              <a:rPr lang="zh-CN" altLang="en-US" sz="1600" dirty="0" smtClean="0"/>
              <a:t>储存</a:t>
            </a:r>
            <a:r>
              <a:rPr lang="zh-CN" altLang="en-US" sz="1600" dirty="0"/>
              <a:t>过易燃易爆气体液体的各种容器设备</a:t>
            </a:r>
            <a:r>
              <a:rPr lang="zh-CN" altLang="en-US" sz="1600" dirty="0" smtClean="0"/>
              <a:t>；</a:t>
            </a:r>
            <a:r>
              <a:rPr lang="en-US" altLang="zh-CN" sz="1600" dirty="0" smtClean="0"/>
              <a:t/>
            </a:r>
            <a:br>
              <a:rPr lang="en-US" altLang="zh-CN" sz="1600" dirty="0" smtClean="0"/>
            </a:br>
            <a:r>
              <a:rPr lang="en-US" altLang="zh-CN" sz="1600" dirty="0" smtClean="0"/>
              <a:t>h) </a:t>
            </a:r>
            <a:r>
              <a:rPr lang="zh-CN" altLang="en-US" sz="1600" dirty="0" smtClean="0"/>
              <a:t>车间</a:t>
            </a:r>
            <a:r>
              <a:rPr lang="zh-CN" altLang="en-US" sz="1600" dirty="0"/>
              <a:t>粉尘较浓区</a:t>
            </a:r>
            <a:r>
              <a:rPr lang="zh-CN" altLang="en-US" sz="1600" dirty="0" smtClean="0"/>
              <a:t>；</a:t>
            </a:r>
            <a:r>
              <a:rPr lang="en-US" altLang="zh-CN" sz="1600" dirty="0" smtClean="0"/>
              <a:t/>
            </a:r>
            <a:br>
              <a:rPr lang="en-US" altLang="zh-CN" sz="1600" dirty="0" smtClean="0"/>
            </a:br>
            <a:r>
              <a:rPr lang="en-US" altLang="zh-CN" sz="1600" dirty="0" err="1" smtClean="0"/>
              <a:t>i</a:t>
            </a:r>
            <a:r>
              <a:rPr lang="en-US" altLang="zh-CN" sz="1600" dirty="0" smtClean="0"/>
              <a:t>) </a:t>
            </a:r>
            <a:r>
              <a:rPr lang="zh-CN" altLang="en-US" sz="1600" dirty="0" smtClean="0"/>
              <a:t>可</a:t>
            </a:r>
            <a:r>
              <a:rPr lang="zh-CN" altLang="en-US" sz="1600" dirty="0"/>
              <a:t>燃物品处理区</a:t>
            </a:r>
            <a:r>
              <a:rPr lang="zh-CN" altLang="en-US" sz="1600" dirty="0" smtClean="0"/>
              <a:t>；</a:t>
            </a:r>
            <a:r>
              <a:rPr lang="en-US" altLang="zh-CN" sz="1600" dirty="0" smtClean="0"/>
              <a:t/>
            </a:r>
            <a:br>
              <a:rPr lang="en-US" altLang="zh-CN" sz="1600" dirty="0" smtClean="0"/>
            </a:br>
            <a:r>
              <a:rPr lang="en-US" altLang="zh-CN" sz="1600" dirty="0" smtClean="0"/>
              <a:t>j) </a:t>
            </a:r>
            <a:r>
              <a:rPr lang="zh-CN" altLang="en-US" sz="1600" dirty="0" smtClean="0"/>
              <a:t>其他</a:t>
            </a:r>
            <a:r>
              <a:rPr lang="zh-CN" altLang="en-US" sz="1600" dirty="0"/>
              <a:t>易燃易爆原、辅料存储区等</a:t>
            </a:r>
            <a:r>
              <a:rPr lang="zh-CN" altLang="en-US" sz="1600" dirty="0" smtClean="0"/>
              <a:t>。</a:t>
            </a:r>
            <a:endParaRPr lang="zh-CN" altLang="en-US" sz="1600" dirty="0"/>
          </a:p>
        </p:txBody>
      </p:sp>
    </p:spTree>
  </p:cSld>
  <p:clrMapOvr>
    <a:masterClrMapping/>
  </p:clrMapOvr>
  <p:transition spd="slow">
    <p:pull/>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2330537" y="1763129"/>
            <a:ext cx="4476018" cy="3960000"/>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p:txBody>
          <a:bodyPr/>
          <a:lstStyle/>
          <a:p>
            <a:r>
              <a:rPr lang="en-US" altLang="zh-CN" dirty="0" smtClean="0"/>
              <a:t>15</a:t>
            </a:r>
            <a:r>
              <a:rPr lang="zh-CN" altLang="en-US" dirty="0" smtClean="0"/>
              <a:t>、</a:t>
            </a:r>
            <a:r>
              <a:rPr lang="zh-CN" altLang="en-US" dirty="0"/>
              <a:t>安全重点预防区域管理办法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84</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600"/>
              </a:spcAft>
              <a:buNone/>
            </a:pPr>
            <a:r>
              <a:rPr lang="en-US" altLang="zh-CN" dirty="0"/>
              <a:t>3</a:t>
            </a:r>
            <a:r>
              <a:rPr lang="zh-CN" altLang="en-US" dirty="0"/>
              <a:t>　重点区域</a:t>
            </a:r>
            <a:r>
              <a:rPr lang="zh-CN" altLang="en-US" dirty="0" smtClean="0"/>
              <a:t>范围</a:t>
            </a:r>
            <a:endParaRPr lang="zh-CN" altLang="en-US" sz="1600" dirty="0"/>
          </a:p>
        </p:txBody>
      </p:sp>
      <p:pic>
        <p:nvPicPr>
          <p:cNvPr id="2050"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293" y="1773611"/>
            <a:ext cx="4448769" cy="38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282036" y="5802510"/>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9" name="直接连接符 28"/>
          <p:cNvCxnSpPr/>
          <p:nvPr/>
        </p:nvCxnSpPr>
        <p:spPr>
          <a:xfrm>
            <a:off x="2282036" y="5791782"/>
            <a:ext cx="4536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774440" y="5924023"/>
            <a:ext cx="3647152" cy="369332"/>
          </a:xfrm>
          <a:prstGeom prst="rect">
            <a:avLst/>
          </a:prstGeom>
        </p:spPr>
        <p:txBody>
          <a:bodyPr wrap="none">
            <a:spAutoFit/>
          </a:bodyPr>
          <a:lstStyle/>
          <a:p>
            <a:r>
              <a:rPr lang="zh-CN" altLang="en-US" dirty="0" smtClean="0"/>
              <a:t>装备制造基地安环</a:t>
            </a:r>
            <a:r>
              <a:rPr lang="zh-CN" altLang="en-US" dirty="0"/>
              <a:t>重点预防区域图</a:t>
            </a:r>
          </a:p>
        </p:txBody>
      </p:sp>
    </p:spTree>
  </p:cSld>
  <p:clrMapOvr>
    <a:masterClrMapping/>
  </p:clrMapOvr>
  <p:transition spd="slow">
    <p:pull/>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2859347" y="1763129"/>
            <a:ext cx="3530436" cy="3960000"/>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p:txBody>
          <a:bodyPr/>
          <a:lstStyle/>
          <a:p>
            <a:r>
              <a:rPr lang="en-US" altLang="zh-CN" dirty="0" smtClean="0"/>
              <a:t>15</a:t>
            </a:r>
            <a:r>
              <a:rPr lang="zh-CN" altLang="en-US" dirty="0" smtClean="0"/>
              <a:t>、</a:t>
            </a:r>
            <a:r>
              <a:rPr lang="zh-CN" altLang="en-US" dirty="0"/>
              <a:t>安全重点预防区域管理办法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85</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600"/>
              </a:spcAft>
              <a:buNone/>
            </a:pPr>
            <a:r>
              <a:rPr lang="en-US" altLang="zh-CN" dirty="0"/>
              <a:t>3</a:t>
            </a:r>
            <a:r>
              <a:rPr lang="zh-CN" altLang="en-US" dirty="0"/>
              <a:t>　重点区域</a:t>
            </a:r>
            <a:r>
              <a:rPr lang="zh-CN" altLang="en-US" dirty="0" smtClean="0"/>
              <a:t>范围</a:t>
            </a:r>
            <a:endParaRPr lang="zh-CN" altLang="en-US" sz="1600" dirty="0"/>
          </a:p>
        </p:txBody>
      </p:sp>
      <p:sp>
        <p:nvSpPr>
          <p:cNvPr id="28" name="矩形 27"/>
          <p:cNvSpPr/>
          <p:nvPr/>
        </p:nvSpPr>
        <p:spPr>
          <a:xfrm>
            <a:off x="2810846" y="5802510"/>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9" name="直接连接符 28"/>
          <p:cNvCxnSpPr/>
          <p:nvPr/>
        </p:nvCxnSpPr>
        <p:spPr>
          <a:xfrm>
            <a:off x="2810846" y="5791782"/>
            <a:ext cx="3528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774440" y="5924023"/>
            <a:ext cx="3877985" cy="369332"/>
          </a:xfrm>
          <a:prstGeom prst="rect">
            <a:avLst/>
          </a:prstGeom>
        </p:spPr>
        <p:txBody>
          <a:bodyPr wrap="none">
            <a:spAutoFit/>
          </a:bodyPr>
          <a:lstStyle/>
          <a:p>
            <a:r>
              <a:rPr lang="zh-CN" altLang="en-US" dirty="0" smtClean="0"/>
              <a:t>白塔村超凡项目安环</a:t>
            </a:r>
            <a:r>
              <a:rPr lang="zh-CN" altLang="en-US" dirty="0"/>
              <a:t>重点预防区域图</a:t>
            </a:r>
          </a:p>
        </p:txBody>
      </p:sp>
      <p:pic>
        <p:nvPicPr>
          <p:cNvPr id="5122" name="图片 8" descr="34d96a4390bb58343f3c494a0929b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040" y="1789466"/>
            <a:ext cx="3280141" cy="38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3"/>
          <a:stretch>
            <a:fillRect/>
          </a:stretch>
        </p:blipFill>
        <p:spPr>
          <a:xfrm>
            <a:off x="1856815" y="2434727"/>
            <a:ext cx="5472000" cy="3246610"/>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p:txBody>
          <a:bodyPr/>
          <a:lstStyle/>
          <a:p>
            <a:r>
              <a:rPr lang="en-US" altLang="zh-CN" dirty="0" smtClean="0"/>
              <a:t>15</a:t>
            </a:r>
            <a:r>
              <a:rPr lang="zh-CN" altLang="en-US" dirty="0" smtClean="0"/>
              <a:t>、</a:t>
            </a:r>
            <a:r>
              <a:rPr lang="zh-CN" altLang="en-US" dirty="0"/>
              <a:t>安全重点预防区域管理办法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86</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600"/>
              </a:spcAft>
              <a:buNone/>
            </a:pPr>
            <a:r>
              <a:rPr lang="en-US" altLang="zh-CN" dirty="0"/>
              <a:t>3</a:t>
            </a:r>
            <a:r>
              <a:rPr lang="zh-CN" altLang="en-US" dirty="0"/>
              <a:t>　重点区域</a:t>
            </a:r>
            <a:r>
              <a:rPr lang="zh-CN" altLang="en-US" dirty="0" smtClean="0"/>
              <a:t>范围</a:t>
            </a:r>
            <a:endParaRPr lang="zh-CN" altLang="en-US" sz="1600" dirty="0"/>
          </a:p>
        </p:txBody>
      </p:sp>
      <p:sp>
        <p:nvSpPr>
          <p:cNvPr id="28" name="矩形 27"/>
          <p:cNvSpPr/>
          <p:nvPr/>
        </p:nvSpPr>
        <p:spPr>
          <a:xfrm>
            <a:off x="1808314" y="5769459"/>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9" name="直接连接符 28"/>
          <p:cNvCxnSpPr/>
          <p:nvPr/>
        </p:nvCxnSpPr>
        <p:spPr>
          <a:xfrm>
            <a:off x="1808314" y="5758731"/>
            <a:ext cx="5508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939696" y="5890972"/>
            <a:ext cx="3185487" cy="369332"/>
          </a:xfrm>
          <a:prstGeom prst="rect">
            <a:avLst/>
          </a:prstGeom>
        </p:spPr>
        <p:txBody>
          <a:bodyPr wrap="none">
            <a:spAutoFit/>
          </a:bodyPr>
          <a:lstStyle/>
          <a:p>
            <a:r>
              <a:rPr lang="zh-CN" altLang="en-US" dirty="0" smtClean="0"/>
              <a:t>湖南固废安环</a:t>
            </a:r>
            <a:r>
              <a:rPr lang="zh-CN" altLang="en-US" dirty="0"/>
              <a:t>重点预防区域图</a:t>
            </a:r>
          </a:p>
        </p:txBody>
      </p:sp>
      <p:pic>
        <p:nvPicPr>
          <p:cNvPr id="3074" name="图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842" y="2452064"/>
            <a:ext cx="5431715" cy="32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3"/>
          <a:stretch>
            <a:fillRect/>
          </a:stretch>
        </p:blipFill>
        <p:spPr>
          <a:xfrm>
            <a:off x="2505592" y="1707614"/>
            <a:ext cx="3774024" cy="3973723"/>
          </a:xfrm>
          <a:prstGeom prst="rect">
            <a:avLst/>
          </a:prstGeom>
          <a:ln>
            <a:noFill/>
          </a:ln>
          <a:effectLst>
            <a:outerShdw blurRad="292100" dist="139700" dir="2700000" algn="tl" rotWithShape="0">
              <a:srgbClr val="333333">
                <a:alpha val="65000"/>
              </a:srgbClr>
            </a:outerShdw>
          </a:effectLst>
        </p:spPr>
      </p:pic>
      <p:sp>
        <p:nvSpPr>
          <p:cNvPr id="2" name="标题 1"/>
          <p:cNvSpPr>
            <a:spLocks noGrp="1"/>
          </p:cNvSpPr>
          <p:nvPr>
            <p:ph type="title"/>
          </p:nvPr>
        </p:nvSpPr>
        <p:spPr/>
        <p:txBody>
          <a:bodyPr/>
          <a:lstStyle/>
          <a:p>
            <a:r>
              <a:rPr lang="en-US" altLang="zh-CN" dirty="0" smtClean="0"/>
              <a:t>15</a:t>
            </a:r>
            <a:r>
              <a:rPr lang="zh-CN" altLang="en-US" dirty="0" smtClean="0"/>
              <a:t>、</a:t>
            </a:r>
            <a:r>
              <a:rPr lang="zh-CN" altLang="en-US" dirty="0"/>
              <a:t>安全重点预防区域管理办法</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87</a:t>
            </a:fld>
            <a:endParaRPr lang="zh-CN" altLang="en-US" dirty="0"/>
          </a:p>
        </p:txBody>
      </p:sp>
      <p:sp>
        <p:nvSpPr>
          <p:cNvPr id="12" name="内容占位符 5"/>
          <p:cNvSpPr txBox="1"/>
          <p:nvPr/>
        </p:nvSpPr>
        <p:spPr>
          <a:xfrm>
            <a:off x="395289" y="1340769"/>
            <a:ext cx="8353425" cy="4785395"/>
          </a:xfrm>
          <a:prstGeom prst="rect">
            <a:avLst/>
          </a:prstGeom>
        </p:spPr>
        <p:txBody>
          <a:bodyPr vert="horz" lIns="91440" tIns="45720" rIns="91440" bIns="45720" rtlCol="0">
            <a:noAutofit/>
          </a:bodyPr>
          <a:lstStyle>
            <a:lvl1pPr marL="342900" indent="-3429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ts val="2800"/>
              </a:lnSpc>
              <a:spcBef>
                <a:spcPts val="6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spcAft>
                <a:spcPts val="600"/>
              </a:spcAft>
              <a:buNone/>
            </a:pPr>
            <a:r>
              <a:rPr lang="en-US" altLang="zh-CN" dirty="0"/>
              <a:t>3</a:t>
            </a:r>
            <a:r>
              <a:rPr lang="zh-CN" altLang="en-US" dirty="0"/>
              <a:t>　重点区域</a:t>
            </a:r>
            <a:r>
              <a:rPr lang="zh-CN" altLang="en-US" dirty="0" smtClean="0"/>
              <a:t>范围</a:t>
            </a:r>
            <a:endParaRPr lang="zh-CN" altLang="en-US" sz="1600" dirty="0"/>
          </a:p>
        </p:txBody>
      </p:sp>
      <p:sp>
        <p:nvSpPr>
          <p:cNvPr id="28" name="矩形 27"/>
          <p:cNvSpPr/>
          <p:nvPr/>
        </p:nvSpPr>
        <p:spPr>
          <a:xfrm>
            <a:off x="2513392" y="5769459"/>
            <a:ext cx="458633" cy="72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29" name="直接连接符 28"/>
          <p:cNvCxnSpPr/>
          <p:nvPr/>
        </p:nvCxnSpPr>
        <p:spPr>
          <a:xfrm>
            <a:off x="2513392" y="5758731"/>
            <a:ext cx="3744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939696" y="5890972"/>
            <a:ext cx="3185487" cy="369332"/>
          </a:xfrm>
          <a:prstGeom prst="rect">
            <a:avLst/>
          </a:prstGeom>
        </p:spPr>
        <p:txBody>
          <a:bodyPr wrap="none">
            <a:spAutoFit/>
          </a:bodyPr>
          <a:lstStyle/>
          <a:p>
            <a:r>
              <a:rPr lang="zh-CN" altLang="en-US" dirty="0" smtClean="0"/>
              <a:t>科技总部安环</a:t>
            </a:r>
            <a:r>
              <a:rPr lang="zh-CN" altLang="en-US" dirty="0"/>
              <a:t>重点预防区域图</a:t>
            </a:r>
          </a:p>
        </p:txBody>
      </p:sp>
      <p:pic>
        <p:nvPicPr>
          <p:cNvPr id="6146" name="图片 7" descr="8fab9566362eb40d12e59a5665ac5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592" y="1583849"/>
            <a:ext cx="3774023" cy="41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11"/>
          <p:cNvSpPr>
            <a:spLocks noEditPoints="1"/>
          </p:cNvSpPr>
          <p:nvPr/>
        </p:nvSpPr>
        <p:spPr bwMode="auto">
          <a:xfrm>
            <a:off x="4644008" y="2996952"/>
            <a:ext cx="1530350" cy="704850"/>
          </a:xfrm>
          <a:custGeom>
            <a:avLst/>
            <a:gdLst>
              <a:gd name="T0" fmla="*/ 1965 w 9636"/>
              <a:gd name="T1" fmla="*/ 208 h 4443"/>
              <a:gd name="T2" fmla="*/ 2041 w 9636"/>
              <a:gd name="T3" fmla="*/ 541 h 4443"/>
              <a:gd name="T4" fmla="*/ 2714 w 9636"/>
              <a:gd name="T5" fmla="*/ 3863 h 4443"/>
              <a:gd name="T6" fmla="*/ 2733 w 9636"/>
              <a:gd name="T7" fmla="*/ 4223 h 4443"/>
              <a:gd name="T8" fmla="*/ 2436 w 9636"/>
              <a:gd name="T9" fmla="*/ 4396 h 4443"/>
              <a:gd name="T10" fmla="*/ 2213 w 9636"/>
              <a:gd name="T11" fmla="*/ 4332 h 4443"/>
              <a:gd name="T12" fmla="*/ 2206 w 9636"/>
              <a:gd name="T13" fmla="*/ 4144 h 4443"/>
              <a:gd name="T14" fmla="*/ 2500 w 9636"/>
              <a:gd name="T15" fmla="*/ 4085 h 4443"/>
              <a:gd name="T16" fmla="*/ 1967 w 9636"/>
              <a:gd name="T17" fmla="*/ 3386 h 4443"/>
              <a:gd name="T18" fmla="*/ 1220 w 9636"/>
              <a:gd name="T19" fmla="*/ 4092 h 4443"/>
              <a:gd name="T20" fmla="*/ 1745 w 9636"/>
              <a:gd name="T21" fmla="*/ 3302 h 4443"/>
              <a:gd name="T22" fmla="*/ 1299 w 9636"/>
              <a:gd name="T23" fmla="*/ 414 h 4443"/>
              <a:gd name="T24" fmla="*/ 3782 w 9636"/>
              <a:gd name="T25" fmla="*/ 145 h 4443"/>
              <a:gd name="T26" fmla="*/ 4005 w 9636"/>
              <a:gd name="T27" fmla="*/ 3700 h 4443"/>
              <a:gd name="T28" fmla="*/ 4038 w 9636"/>
              <a:gd name="T29" fmla="*/ 4160 h 4443"/>
              <a:gd name="T30" fmla="*/ 3842 w 9636"/>
              <a:gd name="T31" fmla="*/ 4382 h 4443"/>
              <a:gd name="T32" fmla="*/ 3539 w 9636"/>
              <a:gd name="T33" fmla="*/ 4374 h 4443"/>
              <a:gd name="T34" fmla="*/ 3212 w 9636"/>
              <a:gd name="T35" fmla="*/ 4219 h 4443"/>
              <a:gd name="T36" fmla="*/ 3630 w 9636"/>
              <a:gd name="T37" fmla="*/ 4148 h 4443"/>
              <a:gd name="T38" fmla="*/ 3803 w 9636"/>
              <a:gd name="T39" fmla="*/ 3990 h 4443"/>
              <a:gd name="T40" fmla="*/ 368 w 9636"/>
              <a:gd name="T41" fmla="*/ 3796 h 4443"/>
              <a:gd name="T42" fmla="*/ 0 w 9636"/>
              <a:gd name="T43" fmla="*/ 1505 h 4443"/>
              <a:gd name="T44" fmla="*/ 2503 w 9636"/>
              <a:gd name="T45" fmla="*/ 734 h 4443"/>
              <a:gd name="T46" fmla="*/ 839 w 9636"/>
              <a:gd name="T47" fmla="*/ 533 h 4443"/>
              <a:gd name="T48" fmla="*/ 901 w 9636"/>
              <a:gd name="T49" fmla="*/ 903 h 4443"/>
              <a:gd name="T50" fmla="*/ 705 w 9636"/>
              <a:gd name="T51" fmla="*/ 839 h 4443"/>
              <a:gd name="T52" fmla="*/ 307 w 9636"/>
              <a:gd name="T53" fmla="*/ 240 h 4443"/>
              <a:gd name="T54" fmla="*/ 3376 w 9636"/>
              <a:gd name="T55" fmla="*/ 2479 h 4443"/>
              <a:gd name="T56" fmla="*/ 3420 w 9636"/>
              <a:gd name="T57" fmla="*/ 2889 h 4443"/>
              <a:gd name="T58" fmla="*/ 3241 w 9636"/>
              <a:gd name="T59" fmla="*/ 2923 h 4443"/>
              <a:gd name="T60" fmla="*/ 3108 w 9636"/>
              <a:gd name="T61" fmla="*/ 2372 h 4443"/>
              <a:gd name="T62" fmla="*/ 6987 w 9636"/>
              <a:gd name="T63" fmla="*/ 486 h 4443"/>
              <a:gd name="T64" fmla="*/ 7268 w 9636"/>
              <a:gd name="T65" fmla="*/ 263 h 4443"/>
              <a:gd name="T66" fmla="*/ 7795 w 9636"/>
              <a:gd name="T67" fmla="*/ 3612 h 4443"/>
              <a:gd name="T68" fmla="*/ 7825 w 9636"/>
              <a:gd name="T69" fmla="*/ 4101 h 4443"/>
              <a:gd name="T70" fmla="*/ 7708 w 9636"/>
              <a:gd name="T71" fmla="*/ 4329 h 4443"/>
              <a:gd name="T72" fmla="*/ 7354 w 9636"/>
              <a:gd name="T73" fmla="*/ 4393 h 4443"/>
              <a:gd name="T74" fmla="*/ 6965 w 9636"/>
              <a:gd name="T75" fmla="*/ 4211 h 4443"/>
              <a:gd name="T76" fmla="*/ 7503 w 9636"/>
              <a:gd name="T77" fmla="*/ 4138 h 4443"/>
              <a:gd name="T78" fmla="*/ 7364 w 9636"/>
              <a:gd name="T79" fmla="*/ 2973 h 4443"/>
              <a:gd name="T80" fmla="*/ 6671 w 9636"/>
              <a:gd name="T81" fmla="*/ 3789 h 4443"/>
              <a:gd name="T82" fmla="*/ 6235 w 9636"/>
              <a:gd name="T83" fmla="*/ 3931 h 4443"/>
              <a:gd name="T84" fmla="*/ 6403 w 9636"/>
              <a:gd name="T85" fmla="*/ 884 h 4443"/>
              <a:gd name="T86" fmla="*/ 8883 w 9636"/>
              <a:gd name="T87" fmla="*/ 433 h 4443"/>
              <a:gd name="T88" fmla="*/ 9298 w 9636"/>
              <a:gd name="T89" fmla="*/ 1053 h 4443"/>
              <a:gd name="T90" fmla="*/ 9107 w 9636"/>
              <a:gd name="T91" fmla="*/ 3997 h 4443"/>
              <a:gd name="T92" fmla="*/ 9066 w 9636"/>
              <a:gd name="T93" fmla="*/ 4296 h 4443"/>
              <a:gd name="T94" fmla="*/ 8673 w 9636"/>
              <a:gd name="T95" fmla="*/ 4439 h 4443"/>
              <a:gd name="T96" fmla="*/ 8535 w 9636"/>
              <a:gd name="T97" fmla="*/ 4297 h 4443"/>
              <a:gd name="T98" fmla="*/ 8465 w 9636"/>
              <a:gd name="T99" fmla="*/ 4133 h 4443"/>
              <a:gd name="T100" fmla="*/ 8868 w 9636"/>
              <a:gd name="T101" fmla="*/ 4096 h 4443"/>
              <a:gd name="T102" fmla="*/ 5819 w 9636"/>
              <a:gd name="T103" fmla="*/ 3539 h 4443"/>
              <a:gd name="T104" fmla="*/ 5583 w 9636"/>
              <a:gd name="T105" fmla="*/ 3630 h 4443"/>
              <a:gd name="T106" fmla="*/ 6609 w 9636"/>
              <a:gd name="T107" fmla="*/ 2016 h 4443"/>
              <a:gd name="T108" fmla="*/ 5678 w 9636"/>
              <a:gd name="T109" fmla="*/ 295 h 4443"/>
              <a:gd name="T110" fmla="*/ 6034 w 9636"/>
              <a:gd name="T111" fmla="*/ 744 h 4443"/>
              <a:gd name="T112" fmla="*/ 5907 w 9636"/>
              <a:gd name="T113" fmla="*/ 922 h 4443"/>
              <a:gd name="T114" fmla="*/ 5612 w 9636"/>
              <a:gd name="T115" fmla="*/ 536 h 4443"/>
              <a:gd name="T116" fmla="*/ 8282 w 9636"/>
              <a:gd name="T117" fmla="*/ 2159 h 4443"/>
              <a:gd name="T118" fmla="*/ 8535 w 9636"/>
              <a:gd name="T119" fmla="*/ 2770 h 4443"/>
              <a:gd name="T120" fmla="*/ 8431 w 9636"/>
              <a:gd name="T121" fmla="*/ 2941 h 4443"/>
              <a:gd name="T122" fmla="*/ 8263 w 9636"/>
              <a:gd name="T123" fmla="*/ 2787 h 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36" h="4443">
                <a:moveTo>
                  <a:pt x="1316" y="395"/>
                </a:moveTo>
                <a:lnTo>
                  <a:pt x="1600" y="603"/>
                </a:lnTo>
                <a:lnTo>
                  <a:pt x="1863" y="603"/>
                </a:lnTo>
                <a:lnTo>
                  <a:pt x="1868" y="588"/>
                </a:lnTo>
                <a:lnTo>
                  <a:pt x="1873" y="571"/>
                </a:lnTo>
                <a:lnTo>
                  <a:pt x="1880" y="552"/>
                </a:lnTo>
                <a:lnTo>
                  <a:pt x="1886" y="532"/>
                </a:lnTo>
                <a:lnTo>
                  <a:pt x="1893" y="510"/>
                </a:lnTo>
                <a:lnTo>
                  <a:pt x="1902" y="486"/>
                </a:lnTo>
                <a:lnTo>
                  <a:pt x="1910" y="461"/>
                </a:lnTo>
                <a:lnTo>
                  <a:pt x="1919" y="433"/>
                </a:lnTo>
                <a:lnTo>
                  <a:pt x="1928" y="388"/>
                </a:lnTo>
                <a:lnTo>
                  <a:pt x="1937" y="348"/>
                </a:lnTo>
                <a:lnTo>
                  <a:pt x="1947" y="313"/>
                </a:lnTo>
                <a:lnTo>
                  <a:pt x="1957" y="283"/>
                </a:lnTo>
                <a:lnTo>
                  <a:pt x="1962" y="245"/>
                </a:lnTo>
                <a:lnTo>
                  <a:pt x="1965" y="208"/>
                </a:lnTo>
                <a:lnTo>
                  <a:pt x="1968" y="173"/>
                </a:lnTo>
                <a:lnTo>
                  <a:pt x="1971" y="137"/>
                </a:lnTo>
                <a:lnTo>
                  <a:pt x="1973" y="101"/>
                </a:lnTo>
                <a:lnTo>
                  <a:pt x="1974" y="67"/>
                </a:lnTo>
                <a:lnTo>
                  <a:pt x="1975" y="33"/>
                </a:lnTo>
                <a:lnTo>
                  <a:pt x="1975" y="0"/>
                </a:lnTo>
                <a:lnTo>
                  <a:pt x="2370" y="114"/>
                </a:lnTo>
                <a:lnTo>
                  <a:pt x="2352" y="207"/>
                </a:lnTo>
                <a:lnTo>
                  <a:pt x="2182" y="263"/>
                </a:lnTo>
                <a:lnTo>
                  <a:pt x="2182" y="268"/>
                </a:lnTo>
                <a:lnTo>
                  <a:pt x="2182" y="283"/>
                </a:lnTo>
                <a:lnTo>
                  <a:pt x="2159" y="332"/>
                </a:lnTo>
                <a:lnTo>
                  <a:pt x="2136" y="380"/>
                </a:lnTo>
                <a:lnTo>
                  <a:pt x="2112" y="425"/>
                </a:lnTo>
                <a:lnTo>
                  <a:pt x="2089" y="466"/>
                </a:lnTo>
                <a:lnTo>
                  <a:pt x="2066" y="505"/>
                </a:lnTo>
                <a:lnTo>
                  <a:pt x="2041" y="541"/>
                </a:lnTo>
                <a:lnTo>
                  <a:pt x="2018" y="573"/>
                </a:lnTo>
                <a:lnTo>
                  <a:pt x="1995" y="603"/>
                </a:lnTo>
                <a:lnTo>
                  <a:pt x="2446" y="603"/>
                </a:lnTo>
                <a:lnTo>
                  <a:pt x="2577" y="414"/>
                </a:lnTo>
                <a:lnTo>
                  <a:pt x="2898" y="622"/>
                </a:lnTo>
                <a:lnTo>
                  <a:pt x="2898" y="715"/>
                </a:lnTo>
                <a:lnTo>
                  <a:pt x="2710" y="810"/>
                </a:lnTo>
                <a:lnTo>
                  <a:pt x="2710" y="3595"/>
                </a:lnTo>
                <a:lnTo>
                  <a:pt x="2710" y="3612"/>
                </a:lnTo>
                <a:lnTo>
                  <a:pt x="2710" y="3631"/>
                </a:lnTo>
                <a:lnTo>
                  <a:pt x="2710" y="3654"/>
                </a:lnTo>
                <a:lnTo>
                  <a:pt x="2710" y="3681"/>
                </a:lnTo>
                <a:lnTo>
                  <a:pt x="2710" y="3711"/>
                </a:lnTo>
                <a:lnTo>
                  <a:pt x="2710" y="3745"/>
                </a:lnTo>
                <a:lnTo>
                  <a:pt x="2710" y="3782"/>
                </a:lnTo>
                <a:lnTo>
                  <a:pt x="2710" y="3822"/>
                </a:lnTo>
                <a:lnTo>
                  <a:pt x="2714" y="3863"/>
                </a:lnTo>
                <a:lnTo>
                  <a:pt x="2718" y="3900"/>
                </a:lnTo>
                <a:lnTo>
                  <a:pt x="2721" y="3936"/>
                </a:lnTo>
                <a:lnTo>
                  <a:pt x="2723" y="3968"/>
                </a:lnTo>
                <a:lnTo>
                  <a:pt x="2725" y="3997"/>
                </a:lnTo>
                <a:lnTo>
                  <a:pt x="2726" y="4023"/>
                </a:lnTo>
                <a:lnTo>
                  <a:pt x="2727" y="4047"/>
                </a:lnTo>
                <a:lnTo>
                  <a:pt x="2727" y="4067"/>
                </a:lnTo>
                <a:lnTo>
                  <a:pt x="2734" y="4084"/>
                </a:lnTo>
                <a:lnTo>
                  <a:pt x="2739" y="4101"/>
                </a:lnTo>
                <a:lnTo>
                  <a:pt x="2743" y="4118"/>
                </a:lnTo>
                <a:lnTo>
                  <a:pt x="2745" y="4134"/>
                </a:lnTo>
                <a:lnTo>
                  <a:pt x="2746" y="4150"/>
                </a:lnTo>
                <a:lnTo>
                  <a:pt x="2746" y="4165"/>
                </a:lnTo>
                <a:lnTo>
                  <a:pt x="2745" y="4180"/>
                </a:lnTo>
                <a:lnTo>
                  <a:pt x="2742" y="4195"/>
                </a:lnTo>
                <a:lnTo>
                  <a:pt x="2738" y="4210"/>
                </a:lnTo>
                <a:lnTo>
                  <a:pt x="2733" y="4223"/>
                </a:lnTo>
                <a:lnTo>
                  <a:pt x="2725" y="4237"/>
                </a:lnTo>
                <a:lnTo>
                  <a:pt x="2718" y="4250"/>
                </a:lnTo>
                <a:lnTo>
                  <a:pt x="2709" y="4262"/>
                </a:lnTo>
                <a:lnTo>
                  <a:pt x="2697" y="4275"/>
                </a:lnTo>
                <a:lnTo>
                  <a:pt x="2685" y="4286"/>
                </a:lnTo>
                <a:lnTo>
                  <a:pt x="2672" y="4298"/>
                </a:lnTo>
                <a:lnTo>
                  <a:pt x="2657" y="4308"/>
                </a:lnTo>
                <a:lnTo>
                  <a:pt x="2641" y="4319"/>
                </a:lnTo>
                <a:lnTo>
                  <a:pt x="2623" y="4329"/>
                </a:lnTo>
                <a:lnTo>
                  <a:pt x="2604" y="4339"/>
                </a:lnTo>
                <a:lnTo>
                  <a:pt x="2585" y="4348"/>
                </a:lnTo>
                <a:lnTo>
                  <a:pt x="2564" y="4358"/>
                </a:lnTo>
                <a:lnTo>
                  <a:pt x="2540" y="4366"/>
                </a:lnTo>
                <a:lnTo>
                  <a:pt x="2516" y="4374"/>
                </a:lnTo>
                <a:lnTo>
                  <a:pt x="2491" y="4382"/>
                </a:lnTo>
                <a:lnTo>
                  <a:pt x="2465" y="4389"/>
                </a:lnTo>
                <a:lnTo>
                  <a:pt x="2436" y="4396"/>
                </a:lnTo>
                <a:lnTo>
                  <a:pt x="2407" y="4403"/>
                </a:lnTo>
                <a:lnTo>
                  <a:pt x="2377" y="4408"/>
                </a:lnTo>
                <a:lnTo>
                  <a:pt x="2345" y="4415"/>
                </a:lnTo>
                <a:lnTo>
                  <a:pt x="2311" y="4420"/>
                </a:lnTo>
                <a:lnTo>
                  <a:pt x="2277" y="4424"/>
                </a:lnTo>
                <a:lnTo>
                  <a:pt x="2276" y="4417"/>
                </a:lnTo>
                <a:lnTo>
                  <a:pt x="2275" y="4408"/>
                </a:lnTo>
                <a:lnTo>
                  <a:pt x="2273" y="4400"/>
                </a:lnTo>
                <a:lnTo>
                  <a:pt x="2269" y="4393"/>
                </a:lnTo>
                <a:lnTo>
                  <a:pt x="2265" y="4384"/>
                </a:lnTo>
                <a:lnTo>
                  <a:pt x="2261" y="4377"/>
                </a:lnTo>
                <a:lnTo>
                  <a:pt x="2255" y="4368"/>
                </a:lnTo>
                <a:lnTo>
                  <a:pt x="2248" y="4361"/>
                </a:lnTo>
                <a:lnTo>
                  <a:pt x="2241" y="4354"/>
                </a:lnTo>
                <a:lnTo>
                  <a:pt x="2233" y="4346"/>
                </a:lnTo>
                <a:lnTo>
                  <a:pt x="2223" y="4339"/>
                </a:lnTo>
                <a:lnTo>
                  <a:pt x="2213" y="4332"/>
                </a:lnTo>
                <a:lnTo>
                  <a:pt x="2190" y="4317"/>
                </a:lnTo>
                <a:lnTo>
                  <a:pt x="2163" y="4302"/>
                </a:lnTo>
                <a:lnTo>
                  <a:pt x="2134" y="4288"/>
                </a:lnTo>
                <a:lnTo>
                  <a:pt x="2100" y="4275"/>
                </a:lnTo>
                <a:lnTo>
                  <a:pt x="2062" y="4261"/>
                </a:lnTo>
                <a:lnTo>
                  <a:pt x="2022" y="4248"/>
                </a:lnTo>
                <a:lnTo>
                  <a:pt x="1978" y="4235"/>
                </a:lnTo>
                <a:lnTo>
                  <a:pt x="1930" y="4223"/>
                </a:lnTo>
                <a:lnTo>
                  <a:pt x="1880" y="4211"/>
                </a:lnTo>
                <a:lnTo>
                  <a:pt x="1825" y="4199"/>
                </a:lnTo>
                <a:lnTo>
                  <a:pt x="1825" y="4085"/>
                </a:lnTo>
                <a:lnTo>
                  <a:pt x="1913" y="4102"/>
                </a:lnTo>
                <a:lnTo>
                  <a:pt x="1996" y="4117"/>
                </a:lnTo>
                <a:lnTo>
                  <a:pt x="2072" y="4130"/>
                </a:lnTo>
                <a:lnTo>
                  <a:pt x="2142" y="4138"/>
                </a:lnTo>
                <a:lnTo>
                  <a:pt x="2175" y="4142"/>
                </a:lnTo>
                <a:lnTo>
                  <a:pt x="2206" y="4144"/>
                </a:lnTo>
                <a:lnTo>
                  <a:pt x="2236" y="4146"/>
                </a:lnTo>
                <a:lnTo>
                  <a:pt x="2264" y="4149"/>
                </a:lnTo>
                <a:lnTo>
                  <a:pt x="2290" y="4149"/>
                </a:lnTo>
                <a:lnTo>
                  <a:pt x="2316" y="4149"/>
                </a:lnTo>
                <a:lnTo>
                  <a:pt x="2339" y="4149"/>
                </a:lnTo>
                <a:lnTo>
                  <a:pt x="2361" y="4146"/>
                </a:lnTo>
                <a:lnTo>
                  <a:pt x="2382" y="4144"/>
                </a:lnTo>
                <a:lnTo>
                  <a:pt x="2401" y="4142"/>
                </a:lnTo>
                <a:lnTo>
                  <a:pt x="2417" y="4138"/>
                </a:lnTo>
                <a:lnTo>
                  <a:pt x="2433" y="4134"/>
                </a:lnTo>
                <a:lnTo>
                  <a:pt x="2448" y="4130"/>
                </a:lnTo>
                <a:lnTo>
                  <a:pt x="2461" y="4123"/>
                </a:lnTo>
                <a:lnTo>
                  <a:pt x="2471" y="4117"/>
                </a:lnTo>
                <a:lnTo>
                  <a:pt x="2482" y="4111"/>
                </a:lnTo>
                <a:lnTo>
                  <a:pt x="2489" y="4102"/>
                </a:lnTo>
                <a:lnTo>
                  <a:pt x="2495" y="4094"/>
                </a:lnTo>
                <a:lnTo>
                  <a:pt x="2500" y="4085"/>
                </a:lnTo>
                <a:lnTo>
                  <a:pt x="2504" y="4075"/>
                </a:lnTo>
                <a:lnTo>
                  <a:pt x="2506" y="4064"/>
                </a:lnTo>
                <a:lnTo>
                  <a:pt x="2506" y="4054"/>
                </a:lnTo>
                <a:lnTo>
                  <a:pt x="2505" y="4041"/>
                </a:lnTo>
                <a:lnTo>
                  <a:pt x="2503" y="4029"/>
                </a:lnTo>
                <a:lnTo>
                  <a:pt x="2503" y="2861"/>
                </a:lnTo>
                <a:lnTo>
                  <a:pt x="2352" y="2861"/>
                </a:lnTo>
                <a:lnTo>
                  <a:pt x="2316" y="2917"/>
                </a:lnTo>
                <a:lnTo>
                  <a:pt x="2279" y="2973"/>
                </a:lnTo>
                <a:lnTo>
                  <a:pt x="2241" y="3028"/>
                </a:lnTo>
                <a:lnTo>
                  <a:pt x="2203" y="3081"/>
                </a:lnTo>
                <a:lnTo>
                  <a:pt x="2164" y="3134"/>
                </a:lnTo>
                <a:lnTo>
                  <a:pt x="2126" y="3185"/>
                </a:lnTo>
                <a:lnTo>
                  <a:pt x="2087" y="3237"/>
                </a:lnTo>
                <a:lnTo>
                  <a:pt x="2048" y="3287"/>
                </a:lnTo>
                <a:lnTo>
                  <a:pt x="2008" y="3337"/>
                </a:lnTo>
                <a:lnTo>
                  <a:pt x="1967" y="3386"/>
                </a:lnTo>
                <a:lnTo>
                  <a:pt x="1927" y="3433"/>
                </a:lnTo>
                <a:lnTo>
                  <a:pt x="1886" y="3481"/>
                </a:lnTo>
                <a:lnTo>
                  <a:pt x="1844" y="3527"/>
                </a:lnTo>
                <a:lnTo>
                  <a:pt x="1802" y="3573"/>
                </a:lnTo>
                <a:lnTo>
                  <a:pt x="1760" y="3618"/>
                </a:lnTo>
                <a:lnTo>
                  <a:pt x="1717" y="3662"/>
                </a:lnTo>
                <a:lnTo>
                  <a:pt x="1674" y="3705"/>
                </a:lnTo>
                <a:lnTo>
                  <a:pt x="1631" y="3747"/>
                </a:lnTo>
                <a:lnTo>
                  <a:pt x="1586" y="3789"/>
                </a:lnTo>
                <a:lnTo>
                  <a:pt x="1542" y="3830"/>
                </a:lnTo>
                <a:lnTo>
                  <a:pt x="1497" y="3870"/>
                </a:lnTo>
                <a:lnTo>
                  <a:pt x="1452" y="3909"/>
                </a:lnTo>
                <a:lnTo>
                  <a:pt x="1407" y="3947"/>
                </a:lnTo>
                <a:lnTo>
                  <a:pt x="1361" y="3985"/>
                </a:lnTo>
                <a:lnTo>
                  <a:pt x="1314" y="4021"/>
                </a:lnTo>
                <a:lnTo>
                  <a:pt x="1267" y="4057"/>
                </a:lnTo>
                <a:lnTo>
                  <a:pt x="1220" y="4092"/>
                </a:lnTo>
                <a:lnTo>
                  <a:pt x="1172" y="4126"/>
                </a:lnTo>
                <a:lnTo>
                  <a:pt x="1124" y="4159"/>
                </a:lnTo>
                <a:lnTo>
                  <a:pt x="1076" y="4192"/>
                </a:lnTo>
                <a:lnTo>
                  <a:pt x="1028" y="4224"/>
                </a:lnTo>
                <a:lnTo>
                  <a:pt x="978" y="4255"/>
                </a:lnTo>
                <a:lnTo>
                  <a:pt x="902" y="4142"/>
                </a:lnTo>
                <a:lnTo>
                  <a:pt x="987" y="4074"/>
                </a:lnTo>
                <a:lnTo>
                  <a:pt x="1070" y="4002"/>
                </a:lnTo>
                <a:lnTo>
                  <a:pt x="1150" y="3931"/>
                </a:lnTo>
                <a:lnTo>
                  <a:pt x="1230" y="3857"/>
                </a:lnTo>
                <a:lnTo>
                  <a:pt x="1308" y="3783"/>
                </a:lnTo>
                <a:lnTo>
                  <a:pt x="1385" y="3706"/>
                </a:lnTo>
                <a:lnTo>
                  <a:pt x="1459" y="3628"/>
                </a:lnTo>
                <a:lnTo>
                  <a:pt x="1533" y="3549"/>
                </a:lnTo>
                <a:lnTo>
                  <a:pt x="1605" y="3468"/>
                </a:lnTo>
                <a:lnTo>
                  <a:pt x="1676" y="3386"/>
                </a:lnTo>
                <a:lnTo>
                  <a:pt x="1745" y="3302"/>
                </a:lnTo>
                <a:lnTo>
                  <a:pt x="1813" y="3217"/>
                </a:lnTo>
                <a:lnTo>
                  <a:pt x="1880" y="3130"/>
                </a:lnTo>
                <a:lnTo>
                  <a:pt x="1944" y="3042"/>
                </a:lnTo>
                <a:lnTo>
                  <a:pt x="2008" y="2952"/>
                </a:lnTo>
                <a:lnTo>
                  <a:pt x="2070" y="2861"/>
                </a:lnTo>
                <a:lnTo>
                  <a:pt x="959" y="2861"/>
                </a:lnTo>
                <a:lnTo>
                  <a:pt x="959" y="2729"/>
                </a:lnTo>
                <a:lnTo>
                  <a:pt x="1316" y="2729"/>
                </a:lnTo>
                <a:lnTo>
                  <a:pt x="1316" y="884"/>
                </a:lnTo>
                <a:lnTo>
                  <a:pt x="1316" y="808"/>
                </a:lnTo>
                <a:lnTo>
                  <a:pt x="1315" y="735"/>
                </a:lnTo>
                <a:lnTo>
                  <a:pt x="1314" y="669"/>
                </a:lnTo>
                <a:lnTo>
                  <a:pt x="1312" y="608"/>
                </a:lnTo>
                <a:lnTo>
                  <a:pt x="1309" y="551"/>
                </a:lnTo>
                <a:lnTo>
                  <a:pt x="1306" y="501"/>
                </a:lnTo>
                <a:lnTo>
                  <a:pt x="1303" y="455"/>
                </a:lnTo>
                <a:lnTo>
                  <a:pt x="1299" y="414"/>
                </a:lnTo>
                <a:lnTo>
                  <a:pt x="1316" y="395"/>
                </a:lnTo>
                <a:close/>
                <a:moveTo>
                  <a:pt x="2801" y="1297"/>
                </a:moveTo>
                <a:lnTo>
                  <a:pt x="3798" y="1297"/>
                </a:lnTo>
                <a:lnTo>
                  <a:pt x="3798" y="525"/>
                </a:lnTo>
                <a:lnTo>
                  <a:pt x="3798" y="513"/>
                </a:lnTo>
                <a:lnTo>
                  <a:pt x="3798" y="499"/>
                </a:lnTo>
                <a:lnTo>
                  <a:pt x="3798" y="481"/>
                </a:lnTo>
                <a:lnTo>
                  <a:pt x="3798" y="459"/>
                </a:lnTo>
                <a:lnTo>
                  <a:pt x="3798" y="433"/>
                </a:lnTo>
                <a:lnTo>
                  <a:pt x="3798" y="405"/>
                </a:lnTo>
                <a:lnTo>
                  <a:pt x="3798" y="372"/>
                </a:lnTo>
                <a:lnTo>
                  <a:pt x="3798" y="337"/>
                </a:lnTo>
                <a:lnTo>
                  <a:pt x="3794" y="291"/>
                </a:lnTo>
                <a:lnTo>
                  <a:pt x="3790" y="249"/>
                </a:lnTo>
                <a:lnTo>
                  <a:pt x="3786" y="211"/>
                </a:lnTo>
                <a:lnTo>
                  <a:pt x="3784" y="177"/>
                </a:lnTo>
                <a:lnTo>
                  <a:pt x="3782" y="145"/>
                </a:lnTo>
                <a:lnTo>
                  <a:pt x="3781" y="118"/>
                </a:lnTo>
                <a:lnTo>
                  <a:pt x="3780" y="94"/>
                </a:lnTo>
                <a:lnTo>
                  <a:pt x="3780" y="73"/>
                </a:lnTo>
                <a:lnTo>
                  <a:pt x="4193" y="167"/>
                </a:lnTo>
                <a:lnTo>
                  <a:pt x="4193" y="243"/>
                </a:lnTo>
                <a:lnTo>
                  <a:pt x="4005" y="318"/>
                </a:lnTo>
                <a:lnTo>
                  <a:pt x="4005" y="1297"/>
                </a:lnTo>
                <a:lnTo>
                  <a:pt x="4043" y="1297"/>
                </a:lnTo>
                <a:lnTo>
                  <a:pt x="4213" y="1053"/>
                </a:lnTo>
                <a:lnTo>
                  <a:pt x="4551" y="1355"/>
                </a:lnTo>
                <a:lnTo>
                  <a:pt x="4513" y="1448"/>
                </a:lnTo>
                <a:lnTo>
                  <a:pt x="4005" y="1448"/>
                </a:lnTo>
                <a:lnTo>
                  <a:pt x="4005" y="3633"/>
                </a:lnTo>
                <a:lnTo>
                  <a:pt x="4005" y="3644"/>
                </a:lnTo>
                <a:lnTo>
                  <a:pt x="4005" y="3660"/>
                </a:lnTo>
                <a:lnTo>
                  <a:pt x="4005" y="3677"/>
                </a:lnTo>
                <a:lnTo>
                  <a:pt x="4005" y="3700"/>
                </a:lnTo>
                <a:lnTo>
                  <a:pt x="4005" y="3725"/>
                </a:lnTo>
                <a:lnTo>
                  <a:pt x="4005" y="3753"/>
                </a:lnTo>
                <a:lnTo>
                  <a:pt x="4005" y="3786"/>
                </a:lnTo>
                <a:lnTo>
                  <a:pt x="4005" y="3822"/>
                </a:lnTo>
                <a:lnTo>
                  <a:pt x="4010" y="3863"/>
                </a:lnTo>
                <a:lnTo>
                  <a:pt x="4013" y="3900"/>
                </a:lnTo>
                <a:lnTo>
                  <a:pt x="4017" y="3935"/>
                </a:lnTo>
                <a:lnTo>
                  <a:pt x="4020" y="3968"/>
                </a:lnTo>
                <a:lnTo>
                  <a:pt x="4022" y="3997"/>
                </a:lnTo>
                <a:lnTo>
                  <a:pt x="4023" y="4023"/>
                </a:lnTo>
                <a:lnTo>
                  <a:pt x="4024" y="4047"/>
                </a:lnTo>
                <a:lnTo>
                  <a:pt x="4024" y="4067"/>
                </a:lnTo>
                <a:lnTo>
                  <a:pt x="4029" y="4087"/>
                </a:lnTo>
                <a:lnTo>
                  <a:pt x="4033" y="4105"/>
                </a:lnTo>
                <a:lnTo>
                  <a:pt x="4035" y="4124"/>
                </a:lnTo>
                <a:lnTo>
                  <a:pt x="4038" y="4142"/>
                </a:lnTo>
                <a:lnTo>
                  <a:pt x="4038" y="4160"/>
                </a:lnTo>
                <a:lnTo>
                  <a:pt x="4035" y="4177"/>
                </a:lnTo>
                <a:lnTo>
                  <a:pt x="4033" y="4194"/>
                </a:lnTo>
                <a:lnTo>
                  <a:pt x="4030" y="4211"/>
                </a:lnTo>
                <a:lnTo>
                  <a:pt x="4025" y="4225"/>
                </a:lnTo>
                <a:lnTo>
                  <a:pt x="4019" y="4241"/>
                </a:lnTo>
                <a:lnTo>
                  <a:pt x="4010" y="4256"/>
                </a:lnTo>
                <a:lnTo>
                  <a:pt x="4002" y="4269"/>
                </a:lnTo>
                <a:lnTo>
                  <a:pt x="3991" y="4283"/>
                </a:lnTo>
                <a:lnTo>
                  <a:pt x="3980" y="4296"/>
                </a:lnTo>
                <a:lnTo>
                  <a:pt x="3967" y="4308"/>
                </a:lnTo>
                <a:lnTo>
                  <a:pt x="3954" y="4321"/>
                </a:lnTo>
                <a:lnTo>
                  <a:pt x="3938" y="4333"/>
                </a:lnTo>
                <a:lnTo>
                  <a:pt x="3921" y="4343"/>
                </a:lnTo>
                <a:lnTo>
                  <a:pt x="3903" y="4354"/>
                </a:lnTo>
                <a:lnTo>
                  <a:pt x="3884" y="4363"/>
                </a:lnTo>
                <a:lnTo>
                  <a:pt x="3864" y="4373"/>
                </a:lnTo>
                <a:lnTo>
                  <a:pt x="3842" y="4382"/>
                </a:lnTo>
                <a:lnTo>
                  <a:pt x="3819" y="4390"/>
                </a:lnTo>
                <a:lnTo>
                  <a:pt x="3795" y="4398"/>
                </a:lnTo>
                <a:lnTo>
                  <a:pt x="3769" y="4405"/>
                </a:lnTo>
                <a:lnTo>
                  <a:pt x="3742" y="4413"/>
                </a:lnTo>
                <a:lnTo>
                  <a:pt x="3714" y="4419"/>
                </a:lnTo>
                <a:lnTo>
                  <a:pt x="3685" y="4425"/>
                </a:lnTo>
                <a:lnTo>
                  <a:pt x="3653" y="4430"/>
                </a:lnTo>
                <a:lnTo>
                  <a:pt x="3622" y="4435"/>
                </a:lnTo>
                <a:lnTo>
                  <a:pt x="3588" y="4439"/>
                </a:lnTo>
                <a:lnTo>
                  <a:pt x="3553" y="4443"/>
                </a:lnTo>
                <a:lnTo>
                  <a:pt x="3554" y="4432"/>
                </a:lnTo>
                <a:lnTo>
                  <a:pt x="3554" y="4422"/>
                </a:lnTo>
                <a:lnTo>
                  <a:pt x="3552" y="4413"/>
                </a:lnTo>
                <a:lnTo>
                  <a:pt x="3550" y="4402"/>
                </a:lnTo>
                <a:lnTo>
                  <a:pt x="3547" y="4393"/>
                </a:lnTo>
                <a:lnTo>
                  <a:pt x="3544" y="4383"/>
                </a:lnTo>
                <a:lnTo>
                  <a:pt x="3539" y="4374"/>
                </a:lnTo>
                <a:lnTo>
                  <a:pt x="3532" y="4364"/>
                </a:lnTo>
                <a:lnTo>
                  <a:pt x="3526" y="4356"/>
                </a:lnTo>
                <a:lnTo>
                  <a:pt x="3517" y="4346"/>
                </a:lnTo>
                <a:lnTo>
                  <a:pt x="3509" y="4338"/>
                </a:lnTo>
                <a:lnTo>
                  <a:pt x="3499" y="4329"/>
                </a:lnTo>
                <a:lnTo>
                  <a:pt x="3488" y="4321"/>
                </a:lnTo>
                <a:lnTo>
                  <a:pt x="3477" y="4313"/>
                </a:lnTo>
                <a:lnTo>
                  <a:pt x="3464" y="4305"/>
                </a:lnTo>
                <a:lnTo>
                  <a:pt x="3450" y="4297"/>
                </a:lnTo>
                <a:lnTo>
                  <a:pt x="3436" y="4289"/>
                </a:lnTo>
                <a:lnTo>
                  <a:pt x="3420" y="4282"/>
                </a:lnTo>
                <a:lnTo>
                  <a:pt x="3404" y="4275"/>
                </a:lnTo>
                <a:lnTo>
                  <a:pt x="3386" y="4268"/>
                </a:lnTo>
                <a:lnTo>
                  <a:pt x="3348" y="4255"/>
                </a:lnTo>
                <a:lnTo>
                  <a:pt x="3306" y="4242"/>
                </a:lnTo>
                <a:lnTo>
                  <a:pt x="3261" y="4231"/>
                </a:lnTo>
                <a:lnTo>
                  <a:pt x="3212" y="4219"/>
                </a:lnTo>
                <a:lnTo>
                  <a:pt x="3159" y="4208"/>
                </a:lnTo>
                <a:lnTo>
                  <a:pt x="3102" y="4199"/>
                </a:lnTo>
                <a:lnTo>
                  <a:pt x="3120" y="4085"/>
                </a:lnTo>
                <a:lnTo>
                  <a:pt x="3168" y="4096"/>
                </a:lnTo>
                <a:lnTo>
                  <a:pt x="3214" y="4104"/>
                </a:lnTo>
                <a:lnTo>
                  <a:pt x="3258" y="4113"/>
                </a:lnTo>
                <a:lnTo>
                  <a:pt x="3300" y="4121"/>
                </a:lnTo>
                <a:lnTo>
                  <a:pt x="3341" y="4128"/>
                </a:lnTo>
                <a:lnTo>
                  <a:pt x="3380" y="4133"/>
                </a:lnTo>
                <a:lnTo>
                  <a:pt x="3417" y="4138"/>
                </a:lnTo>
                <a:lnTo>
                  <a:pt x="3452" y="4142"/>
                </a:lnTo>
                <a:lnTo>
                  <a:pt x="3486" y="4145"/>
                </a:lnTo>
                <a:lnTo>
                  <a:pt x="3519" y="4148"/>
                </a:lnTo>
                <a:lnTo>
                  <a:pt x="3549" y="4149"/>
                </a:lnTo>
                <a:lnTo>
                  <a:pt x="3577" y="4149"/>
                </a:lnTo>
                <a:lnTo>
                  <a:pt x="3605" y="4149"/>
                </a:lnTo>
                <a:lnTo>
                  <a:pt x="3630" y="4148"/>
                </a:lnTo>
                <a:lnTo>
                  <a:pt x="3654" y="4145"/>
                </a:lnTo>
                <a:lnTo>
                  <a:pt x="3676" y="4142"/>
                </a:lnTo>
                <a:lnTo>
                  <a:pt x="3696" y="4138"/>
                </a:lnTo>
                <a:lnTo>
                  <a:pt x="3715" y="4133"/>
                </a:lnTo>
                <a:lnTo>
                  <a:pt x="3732" y="4128"/>
                </a:lnTo>
                <a:lnTo>
                  <a:pt x="3747" y="4121"/>
                </a:lnTo>
                <a:lnTo>
                  <a:pt x="3760" y="4113"/>
                </a:lnTo>
                <a:lnTo>
                  <a:pt x="3773" y="4104"/>
                </a:lnTo>
                <a:lnTo>
                  <a:pt x="3782" y="4096"/>
                </a:lnTo>
                <a:lnTo>
                  <a:pt x="3791" y="4085"/>
                </a:lnTo>
                <a:lnTo>
                  <a:pt x="3798" y="4074"/>
                </a:lnTo>
                <a:lnTo>
                  <a:pt x="3803" y="4062"/>
                </a:lnTo>
                <a:lnTo>
                  <a:pt x="3806" y="4050"/>
                </a:lnTo>
                <a:lnTo>
                  <a:pt x="3809" y="4036"/>
                </a:lnTo>
                <a:lnTo>
                  <a:pt x="3809" y="4021"/>
                </a:lnTo>
                <a:lnTo>
                  <a:pt x="3806" y="4006"/>
                </a:lnTo>
                <a:lnTo>
                  <a:pt x="3803" y="3990"/>
                </a:lnTo>
                <a:lnTo>
                  <a:pt x="3798" y="3972"/>
                </a:lnTo>
                <a:lnTo>
                  <a:pt x="3798" y="1448"/>
                </a:lnTo>
                <a:lnTo>
                  <a:pt x="2801" y="1448"/>
                </a:lnTo>
                <a:lnTo>
                  <a:pt x="2801" y="1297"/>
                </a:lnTo>
                <a:close/>
                <a:moveTo>
                  <a:pt x="583" y="1297"/>
                </a:moveTo>
                <a:lnTo>
                  <a:pt x="885" y="1505"/>
                </a:lnTo>
                <a:lnTo>
                  <a:pt x="885" y="1617"/>
                </a:lnTo>
                <a:lnTo>
                  <a:pt x="734" y="1712"/>
                </a:lnTo>
                <a:lnTo>
                  <a:pt x="734" y="3539"/>
                </a:lnTo>
                <a:lnTo>
                  <a:pt x="1299" y="3088"/>
                </a:lnTo>
                <a:lnTo>
                  <a:pt x="1354" y="3181"/>
                </a:lnTo>
                <a:lnTo>
                  <a:pt x="621" y="3954"/>
                </a:lnTo>
                <a:lnTo>
                  <a:pt x="621" y="4085"/>
                </a:lnTo>
                <a:lnTo>
                  <a:pt x="564" y="4123"/>
                </a:lnTo>
                <a:lnTo>
                  <a:pt x="319" y="3822"/>
                </a:lnTo>
                <a:lnTo>
                  <a:pt x="345" y="3810"/>
                </a:lnTo>
                <a:lnTo>
                  <a:pt x="368" y="3796"/>
                </a:lnTo>
                <a:lnTo>
                  <a:pt x="390" y="3782"/>
                </a:lnTo>
                <a:lnTo>
                  <a:pt x="409" y="3767"/>
                </a:lnTo>
                <a:lnTo>
                  <a:pt x="427" y="3750"/>
                </a:lnTo>
                <a:lnTo>
                  <a:pt x="443" y="3732"/>
                </a:lnTo>
                <a:lnTo>
                  <a:pt x="458" y="3714"/>
                </a:lnTo>
                <a:lnTo>
                  <a:pt x="471" y="3694"/>
                </a:lnTo>
                <a:lnTo>
                  <a:pt x="481" y="3674"/>
                </a:lnTo>
                <a:lnTo>
                  <a:pt x="491" y="3652"/>
                </a:lnTo>
                <a:lnTo>
                  <a:pt x="497" y="3630"/>
                </a:lnTo>
                <a:lnTo>
                  <a:pt x="503" y="3606"/>
                </a:lnTo>
                <a:lnTo>
                  <a:pt x="506" y="3582"/>
                </a:lnTo>
                <a:lnTo>
                  <a:pt x="509" y="3557"/>
                </a:lnTo>
                <a:lnTo>
                  <a:pt x="510" y="3529"/>
                </a:lnTo>
                <a:lnTo>
                  <a:pt x="507" y="3502"/>
                </a:lnTo>
                <a:lnTo>
                  <a:pt x="507" y="1655"/>
                </a:lnTo>
                <a:lnTo>
                  <a:pt x="0" y="1655"/>
                </a:lnTo>
                <a:lnTo>
                  <a:pt x="0" y="1505"/>
                </a:lnTo>
                <a:lnTo>
                  <a:pt x="433" y="1505"/>
                </a:lnTo>
                <a:lnTo>
                  <a:pt x="583" y="1297"/>
                </a:lnTo>
                <a:close/>
                <a:moveTo>
                  <a:pt x="1524" y="2147"/>
                </a:moveTo>
                <a:lnTo>
                  <a:pt x="1524" y="2729"/>
                </a:lnTo>
                <a:lnTo>
                  <a:pt x="2503" y="2729"/>
                </a:lnTo>
                <a:lnTo>
                  <a:pt x="2503" y="2147"/>
                </a:lnTo>
                <a:lnTo>
                  <a:pt x="1524" y="2147"/>
                </a:lnTo>
                <a:close/>
                <a:moveTo>
                  <a:pt x="1524" y="1429"/>
                </a:moveTo>
                <a:lnTo>
                  <a:pt x="1524" y="2016"/>
                </a:lnTo>
                <a:lnTo>
                  <a:pt x="2503" y="2016"/>
                </a:lnTo>
                <a:lnTo>
                  <a:pt x="2503" y="1429"/>
                </a:lnTo>
                <a:lnTo>
                  <a:pt x="1524" y="1429"/>
                </a:lnTo>
                <a:close/>
                <a:moveTo>
                  <a:pt x="2503" y="734"/>
                </a:moveTo>
                <a:lnTo>
                  <a:pt x="1524" y="734"/>
                </a:lnTo>
                <a:lnTo>
                  <a:pt x="1524" y="1297"/>
                </a:lnTo>
                <a:lnTo>
                  <a:pt x="2503" y="1297"/>
                </a:lnTo>
                <a:lnTo>
                  <a:pt x="2503" y="734"/>
                </a:lnTo>
                <a:close/>
                <a:moveTo>
                  <a:pt x="243" y="168"/>
                </a:moveTo>
                <a:lnTo>
                  <a:pt x="298" y="93"/>
                </a:lnTo>
                <a:lnTo>
                  <a:pt x="345" y="121"/>
                </a:lnTo>
                <a:lnTo>
                  <a:pt x="390" y="150"/>
                </a:lnTo>
                <a:lnTo>
                  <a:pt x="433" y="179"/>
                </a:lnTo>
                <a:lnTo>
                  <a:pt x="475" y="207"/>
                </a:lnTo>
                <a:lnTo>
                  <a:pt x="516" y="237"/>
                </a:lnTo>
                <a:lnTo>
                  <a:pt x="555" y="265"/>
                </a:lnTo>
                <a:lnTo>
                  <a:pt x="592" y="295"/>
                </a:lnTo>
                <a:lnTo>
                  <a:pt x="628" y="324"/>
                </a:lnTo>
                <a:lnTo>
                  <a:pt x="663" y="353"/>
                </a:lnTo>
                <a:lnTo>
                  <a:pt x="696" y="383"/>
                </a:lnTo>
                <a:lnTo>
                  <a:pt x="727" y="413"/>
                </a:lnTo>
                <a:lnTo>
                  <a:pt x="758" y="443"/>
                </a:lnTo>
                <a:lnTo>
                  <a:pt x="786" y="473"/>
                </a:lnTo>
                <a:lnTo>
                  <a:pt x="813" y="503"/>
                </a:lnTo>
                <a:lnTo>
                  <a:pt x="839" y="533"/>
                </a:lnTo>
                <a:lnTo>
                  <a:pt x="864" y="564"/>
                </a:lnTo>
                <a:lnTo>
                  <a:pt x="881" y="588"/>
                </a:lnTo>
                <a:lnTo>
                  <a:pt x="897" y="611"/>
                </a:lnTo>
                <a:lnTo>
                  <a:pt x="911" y="633"/>
                </a:lnTo>
                <a:lnTo>
                  <a:pt x="922" y="656"/>
                </a:lnTo>
                <a:lnTo>
                  <a:pt x="932" y="678"/>
                </a:lnTo>
                <a:lnTo>
                  <a:pt x="939" y="700"/>
                </a:lnTo>
                <a:lnTo>
                  <a:pt x="945" y="721"/>
                </a:lnTo>
                <a:lnTo>
                  <a:pt x="948" y="744"/>
                </a:lnTo>
                <a:lnTo>
                  <a:pt x="950" y="765"/>
                </a:lnTo>
                <a:lnTo>
                  <a:pt x="949" y="785"/>
                </a:lnTo>
                <a:lnTo>
                  <a:pt x="946" y="806"/>
                </a:lnTo>
                <a:lnTo>
                  <a:pt x="941" y="826"/>
                </a:lnTo>
                <a:lnTo>
                  <a:pt x="934" y="846"/>
                </a:lnTo>
                <a:lnTo>
                  <a:pt x="926" y="866"/>
                </a:lnTo>
                <a:lnTo>
                  <a:pt x="914" y="884"/>
                </a:lnTo>
                <a:lnTo>
                  <a:pt x="901" y="903"/>
                </a:lnTo>
                <a:lnTo>
                  <a:pt x="887" y="912"/>
                </a:lnTo>
                <a:lnTo>
                  <a:pt x="872" y="918"/>
                </a:lnTo>
                <a:lnTo>
                  <a:pt x="865" y="920"/>
                </a:lnTo>
                <a:lnTo>
                  <a:pt x="858" y="921"/>
                </a:lnTo>
                <a:lnTo>
                  <a:pt x="851" y="923"/>
                </a:lnTo>
                <a:lnTo>
                  <a:pt x="844" y="923"/>
                </a:lnTo>
                <a:lnTo>
                  <a:pt x="836" y="923"/>
                </a:lnTo>
                <a:lnTo>
                  <a:pt x="829" y="923"/>
                </a:lnTo>
                <a:lnTo>
                  <a:pt x="822" y="922"/>
                </a:lnTo>
                <a:lnTo>
                  <a:pt x="813" y="920"/>
                </a:lnTo>
                <a:lnTo>
                  <a:pt x="798" y="915"/>
                </a:lnTo>
                <a:lnTo>
                  <a:pt x="784" y="909"/>
                </a:lnTo>
                <a:lnTo>
                  <a:pt x="768" y="899"/>
                </a:lnTo>
                <a:lnTo>
                  <a:pt x="752" y="888"/>
                </a:lnTo>
                <a:lnTo>
                  <a:pt x="736" y="874"/>
                </a:lnTo>
                <a:lnTo>
                  <a:pt x="721" y="857"/>
                </a:lnTo>
                <a:lnTo>
                  <a:pt x="705" y="839"/>
                </a:lnTo>
                <a:lnTo>
                  <a:pt x="689" y="819"/>
                </a:lnTo>
                <a:lnTo>
                  <a:pt x="672" y="796"/>
                </a:lnTo>
                <a:lnTo>
                  <a:pt x="656" y="772"/>
                </a:lnTo>
                <a:lnTo>
                  <a:pt x="637" y="732"/>
                </a:lnTo>
                <a:lnTo>
                  <a:pt x="617" y="692"/>
                </a:lnTo>
                <a:lnTo>
                  <a:pt x="596" y="653"/>
                </a:lnTo>
                <a:lnTo>
                  <a:pt x="574" y="613"/>
                </a:lnTo>
                <a:lnTo>
                  <a:pt x="551" y="575"/>
                </a:lnTo>
                <a:lnTo>
                  <a:pt x="527" y="536"/>
                </a:lnTo>
                <a:lnTo>
                  <a:pt x="503" y="499"/>
                </a:lnTo>
                <a:lnTo>
                  <a:pt x="477" y="461"/>
                </a:lnTo>
                <a:lnTo>
                  <a:pt x="451" y="423"/>
                </a:lnTo>
                <a:lnTo>
                  <a:pt x="423" y="386"/>
                </a:lnTo>
                <a:lnTo>
                  <a:pt x="396" y="349"/>
                </a:lnTo>
                <a:lnTo>
                  <a:pt x="367" y="312"/>
                </a:lnTo>
                <a:lnTo>
                  <a:pt x="337" y="276"/>
                </a:lnTo>
                <a:lnTo>
                  <a:pt x="307" y="240"/>
                </a:lnTo>
                <a:lnTo>
                  <a:pt x="275" y="204"/>
                </a:lnTo>
                <a:lnTo>
                  <a:pt x="243" y="168"/>
                </a:lnTo>
                <a:close/>
                <a:moveTo>
                  <a:pt x="2971" y="1996"/>
                </a:moveTo>
                <a:lnTo>
                  <a:pt x="3047" y="1958"/>
                </a:lnTo>
                <a:lnTo>
                  <a:pt x="3079" y="1998"/>
                </a:lnTo>
                <a:lnTo>
                  <a:pt x="3110" y="2038"/>
                </a:lnTo>
                <a:lnTo>
                  <a:pt x="3140" y="2078"/>
                </a:lnTo>
                <a:lnTo>
                  <a:pt x="3169" y="2119"/>
                </a:lnTo>
                <a:lnTo>
                  <a:pt x="3197" y="2159"/>
                </a:lnTo>
                <a:lnTo>
                  <a:pt x="3223" y="2199"/>
                </a:lnTo>
                <a:lnTo>
                  <a:pt x="3249" y="2239"/>
                </a:lnTo>
                <a:lnTo>
                  <a:pt x="3273" y="2279"/>
                </a:lnTo>
                <a:lnTo>
                  <a:pt x="3296" y="2319"/>
                </a:lnTo>
                <a:lnTo>
                  <a:pt x="3317" y="2359"/>
                </a:lnTo>
                <a:lnTo>
                  <a:pt x="3338" y="2399"/>
                </a:lnTo>
                <a:lnTo>
                  <a:pt x="3358" y="2439"/>
                </a:lnTo>
                <a:lnTo>
                  <a:pt x="3376" y="2479"/>
                </a:lnTo>
                <a:lnTo>
                  <a:pt x="3392" y="2519"/>
                </a:lnTo>
                <a:lnTo>
                  <a:pt x="3408" y="2559"/>
                </a:lnTo>
                <a:lnTo>
                  <a:pt x="3423" y="2599"/>
                </a:lnTo>
                <a:lnTo>
                  <a:pt x="3431" y="2631"/>
                </a:lnTo>
                <a:lnTo>
                  <a:pt x="3439" y="2662"/>
                </a:lnTo>
                <a:lnTo>
                  <a:pt x="3444" y="2691"/>
                </a:lnTo>
                <a:lnTo>
                  <a:pt x="3448" y="2718"/>
                </a:lnTo>
                <a:lnTo>
                  <a:pt x="3450" y="2745"/>
                </a:lnTo>
                <a:lnTo>
                  <a:pt x="3450" y="2770"/>
                </a:lnTo>
                <a:lnTo>
                  <a:pt x="3449" y="2793"/>
                </a:lnTo>
                <a:lnTo>
                  <a:pt x="3446" y="2815"/>
                </a:lnTo>
                <a:lnTo>
                  <a:pt x="3442" y="2836"/>
                </a:lnTo>
                <a:lnTo>
                  <a:pt x="3437" y="2855"/>
                </a:lnTo>
                <a:lnTo>
                  <a:pt x="3432" y="2864"/>
                </a:lnTo>
                <a:lnTo>
                  <a:pt x="3428" y="2872"/>
                </a:lnTo>
                <a:lnTo>
                  <a:pt x="3424" y="2880"/>
                </a:lnTo>
                <a:lnTo>
                  <a:pt x="3420" y="2889"/>
                </a:lnTo>
                <a:lnTo>
                  <a:pt x="3415" y="2896"/>
                </a:lnTo>
                <a:lnTo>
                  <a:pt x="3408" y="2902"/>
                </a:lnTo>
                <a:lnTo>
                  <a:pt x="3403" y="2910"/>
                </a:lnTo>
                <a:lnTo>
                  <a:pt x="3396" y="2916"/>
                </a:lnTo>
                <a:lnTo>
                  <a:pt x="3389" y="2922"/>
                </a:lnTo>
                <a:lnTo>
                  <a:pt x="3382" y="2928"/>
                </a:lnTo>
                <a:lnTo>
                  <a:pt x="3375" y="2933"/>
                </a:lnTo>
                <a:lnTo>
                  <a:pt x="3366" y="2937"/>
                </a:lnTo>
                <a:lnTo>
                  <a:pt x="3345" y="2941"/>
                </a:lnTo>
                <a:lnTo>
                  <a:pt x="3326" y="2943"/>
                </a:lnTo>
                <a:lnTo>
                  <a:pt x="3308" y="2945"/>
                </a:lnTo>
                <a:lnTo>
                  <a:pt x="3292" y="2942"/>
                </a:lnTo>
                <a:lnTo>
                  <a:pt x="3276" y="2939"/>
                </a:lnTo>
                <a:lnTo>
                  <a:pt x="3261" y="2934"/>
                </a:lnTo>
                <a:lnTo>
                  <a:pt x="3254" y="2931"/>
                </a:lnTo>
                <a:lnTo>
                  <a:pt x="3247" y="2928"/>
                </a:lnTo>
                <a:lnTo>
                  <a:pt x="3241" y="2923"/>
                </a:lnTo>
                <a:lnTo>
                  <a:pt x="3235" y="2919"/>
                </a:lnTo>
                <a:lnTo>
                  <a:pt x="3223" y="2909"/>
                </a:lnTo>
                <a:lnTo>
                  <a:pt x="3214" y="2897"/>
                </a:lnTo>
                <a:lnTo>
                  <a:pt x="3205" y="2882"/>
                </a:lnTo>
                <a:lnTo>
                  <a:pt x="3197" y="2868"/>
                </a:lnTo>
                <a:lnTo>
                  <a:pt x="3191" y="2850"/>
                </a:lnTo>
                <a:lnTo>
                  <a:pt x="3185" y="2831"/>
                </a:lnTo>
                <a:lnTo>
                  <a:pt x="3181" y="2810"/>
                </a:lnTo>
                <a:lnTo>
                  <a:pt x="3178" y="2787"/>
                </a:lnTo>
                <a:lnTo>
                  <a:pt x="3173" y="2733"/>
                </a:lnTo>
                <a:lnTo>
                  <a:pt x="3167" y="2680"/>
                </a:lnTo>
                <a:lnTo>
                  <a:pt x="3159" y="2627"/>
                </a:lnTo>
                <a:lnTo>
                  <a:pt x="3152" y="2575"/>
                </a:lnTo>
                <a:lnTo>
                  <a:pt x="3142" y="2524"/>
                </a:lnTo>
                <a:lnTo>
                  <a:pt x="3132" y="2472"/>
                </a:lnTo>
                <a:lnTo>
                  <a:pt x="3120" y="2422"/>
                </a:lnTo>
                <a:lnTo>
                  <a:pt x="3108" y="2372"/>
                </a:lnTo>
                <a:lnTo>
                  <a:pt x="3094" y="2323"/>
                </a:lnTo>
                <a:lnTo>
                  <a:pt x="3079" y="2275"/>
                </a:lnTo>
                <a:lnTo>
                  <a:pt x="3065" y="2226"/>
                </a:lnTo>
                <a:lnTo>
                  <a:pt x="3048" y="2179"/>
                </a:lnTo>
                <a:lnTo>
                  <a:pt x="3030" y="2133"/>
                </a:lnTo>
                <a:lnTo>
                  <a:pt x="3011" y="2086"/>
                </a:lnTo>
                <a:lnTo>
                  <a:pt x="2992" y="2040"/>
                </a:lnTo>
                <a:lnTo>
                  <a:pt x="2971" y="1996"/>
                </a:lnTo>
                <a:close/>
                <a:moveTo>
                  <a:pt x="6403" y="395"/>
                </a:moveTo>
                <a:lnTo>
                  <a:pt x="6685" y="603"/>
                </a:lnTo>
                <a:lnTo>
                  <a:pt x="6948" y="603"/>
                </a:lnTo>
                <a:lnTo>
                  <a:pt x="6953" y="588"/>
                </a:lnTo>
                <a:lnTo>
                  <a:pt x="6958" y="571"/>
                </a:lnTo>
                <a:lnTo>
                  <a:pt x="6965" y="552"/>
                </a:lnTo>
                <a:lnTo>
                  <a:pt x="6972" y="532"/>
                </a:lnTo>
                <a:lnTo>
                  <a:pt x="6979" y="510"/>
                </a:lnTo>
                <a:lnTo>
                  <a:pt x="6987" y="486"/>
                </a:lnTo>
                <a:lnTo>
                  <a:pt x="6995" y="461"/>
                </a:lnTo>
                <a:lnTo>
                  <a:pt x="7005" y="433"/>
                </a:lnTo>
                <a:lnTo>
                  <a:pt x="7014" y="388"/>
                </a:lnTo>
                <a:lnTo>
                  <a:pt x="7023" y="348"/>
                </a:lnTo>
                <a:lnTo>
                  <a:pt x="7033" y="313"/>
                </a:lnTo>
                <a:lnTo>
                  <a:pt x="7042" y="283"/>
                </a:lnTo>
                <a:lnTo>
                  <a:pt x="7047" y="245"/>
                </a:lnTo>
                <a:lnTo>
                  <a:pt x="7050" y="208"/>
                </a:lnTo>
                <a:lnTo>
                  <a:pt x="7053" y="173"/>
                </a:lnTo>
                <a:lnTo>
                  <a:pt x="7056" y="137"/>
                </a:lnTo>
                <a:lnTo>
                  <a:pt x="7058" y="101"/>
                </a:lnTo>
                <a:lnTo>
                  <a:pt x="7059" y="67"/>
                </a:lnTo>
                <a:lnTo>
                  <a:pt x="7060" y="33"/>
                </a:lnTo>
                <a:lnTo>
                  <a:pt x="7060" y="0"/>
                </a:lnTo>
                <a:lnTo>
                  <a:pt x="7456" y="114"/>
                </a:lnTo>
                <a:lnTo>
                  <a:pt x="7437" y="207"/>
                </a:lnTo>
                <a:lnTo>
                  <a:pt x="7268" y="263"/>
                </a:lnTo>
                <a:lnTo>
                  <a:pt x="7268" y="268"/>
                </a:lnTo>
                <a:lnTo>
                  <a:pt x="7268" y="283"/>
                </a:lnTo>
                <a:lnTo>
                  <a:pt x="7244" y="332"/>
                </a:lnTo>
                <a:lnTo>
                  <a:pt x="7221" y="380"/>
                </a:lnTo>
                <a:lnTo>
                  <a:pt x="7198" y="425"/>
                </a:lnTo>
                <a:lnTo>
                  <a:pt x="7174" y="466"/>
                </a:lnTo>
                <a:lnTo>
                  <a:pt x="7151" y="505"/>
                </a:lnTo>
                <a:lnTo>
                  <a:pt x="7127" y="541"/>
                </a:lnTo>
                <a:lnTo>
                  <a:pt x="7103" y="573"/>
                </a:lnTo>
                <a:lnTo>
                  <a:pt x="7080" y="603"/>
                </a:lnTo>
                <a:lnTo>
                  <a:pt x="7531" y="603"/>
                </a:lnTo>
                <a:lnTo>
                  <a:pt x="7663" y="414"/>
                </a:lnTo>
                <a:lnTo>
                  <a:pt x="7983" y="622"/>
                </a:lnTo>
                <a:lnTo>
                  <a:pt x="7983" y="715"/>
                </a:lnTo>
                <a:lnTo>
                  <a:pt x="7795" y="810"/>
                </a:lnTo>
                <a:lnTo>
                  <a:pt x="7795" y="3595"/>
                </a:lnTo>
                <a:lnTo>
                  <a:pt x="7795" y="3612"/>
                </a:lnTo>
                <a:lnTo>
                  <a:pt x="7795" y="3631"/>
                </a:lnTo>
                <a:lnTo>
                  <a:pt x="7795" y="3654"/>
                </a:lnTo>
                <a:lnTo>
                  <a:pt x="7795" y="3681"/>
                </a:lnTo>
                <a:lnTo>
                  <a:pt x="7795" y="3711"/>
                </a:lnTo>
                <a:lnTo>
                  <a:pt x="7795" y="3745"/>
                </a:lnTo>
                <a:lnTo>
                  <a:pt x="7795" y="3782"/>
                </a:lnTo>
                <a:lnTo>
                  <a:pt x="7795" y="3822"/>
                </a:lnTo>
                <a:lnTo>
                  <a:pt x="7799" y="3863"/>
                </a:lnTo>
                <a:lnTo>
                  <a:pt x="7803" y="3900"/>
                </a:lnTo>
                <a:lnTo>
                  <a:pt x="7806" y="3936"/>
                </a:lnTo>
                <a:lnTo>
                  <a:pt x="7808" y="3968"/>
                </a:lnTo>
                <a:lnTo>
                  <a:pt x="7810" y="3997"/>
                </a:lnTo>
                <a:lnTo>
                  <a:pt x="7812" y="4023"/>
                </a:lnTo>
                <a:lnTo>
                  <a:pt x="7812" y="4047"/>
                </a:lnTo>
                <a:lnTo>
                  <a:pt x="7813" y="4067"/>
                </a:lnTo>
                <a:lnTo>
                  <a:pt x="7820" y="4084"/>
                </a:lnTo>
                <a:lnTo>
                  <a:pt x="7825" y="4101"/>
                </a:lnTo>
                <a:lnTo>
                  <a:pt x="7828" y="4118"/>
                </a:lnTo>
                <a:lnTo>
                  <a:pt x="7830" y="4134"/>
                </a:lnTo>
                <a:lnTo>
                  <a:pt x="7832" y="4150"/>
                </a:lnTo>
                <a:lnTo>
                  <a:pt x="7831" y="4165"/>
                </a:lnTo>
                <a:lnTo>
                  <a:pt x="7830" y="4180"/>
                </a:lnTo>
                <a:lnTo>
                  <a:pt x="7827" y="4195"/>
                </a:lnTo>
                <a:lnTo>
                  <a:pt x="7823" y="4210"/>
                </a:lnTo>
                <a:lnTo>
                  <a:pt x="7818" y="4223"/>
                </a:lnTo>
                <a:lnTo>
                  <a:pt x="7811" y="4237"/>
                </a:lnTo>
                <a:lnTo>
                  <a:pt x="7803" y="4250"/>
                </a:lnTo>
                <a:lnTo>
                  <a:pt x="7794" y="4262"/>
                </a:lnTo>
                <a:lnTo>
                  <a:pt x="7783" y="4275"/>
                </a:lnTo>
                <a:lnTo>
                  <a:pt x="7770" y="4286"/>
                </a:lnTo>
                <a:lnTo>
                  <a:pt x="7757" y="4298"/>
                </a:lnTo>
                <a:lnTo>
                  <a:pt x="7742" y="4308"/>
                </a:lnTo>
                <a:lnTo>
                  <a:pt x="7726" y="4319"/>
                </a:lnTo>
                <a:lnTo>
                  <a:pt x="7708" y="4329"/>
                </a:lnTo>
                <a:lnTo>
                  <a:pt x="7690" y="4339"/>
                </a:lnTo>
                <a:lnTo>
                  <a:pt x="7670" y="4348"/>
                </a:lnTo>
                <a:lnTo>
                  <a:pt x="7649" y="4358"/>
                </a:lnTo>
                <a:lnTo>
                  <a:pt x="7625" y="4366"/>
                </a:lnTo>
                <a:lnTo>
                  <a:pt x="7602" y="4374"/>
                </a:lnTo>
                <a:lnTo>
                  <a:pt x="7576" y="4382"/>
                </a:lnTo>
                <a:lnTo>
                  <a:pt x="7550" y="4389"/>
                </a:lnTo>
                <a:lnTo>
                  <a:pt x="7521" y="4396"/>
                </a:lnTo>
                <a:lnTo>
                  <a:pt x="7492" y="4403"/>
                </a:lnTo>
                <a:lnTo>
                  <a:pt x="7462" y="4408"/>
                </a:lnTo>
                <a:lnTo>
                  <a:pt x="7430" y="4415"/>
                </a:lnTo>
                <a:lnTo>
                  <a:pt x="7396" y="4420"/>
                </a:lnTo>
                <a:lnTo>
                  <a:pt x="7362" y="4424"/>
                </a:lnTo>
                <a:lnTo>
                  <a:pt x="7362" y="4417"/>
                </a:lnTo>
                <a:lnTo>
                  <a:pt x="7360" y="4408"/>
                </a:lnTo>
                <a:lnTo>
                  <a:pt x="7358" y="4400"/>
                </a:lnTo>
                <a:lnTo>
                  <a:pt x="7354" y="4393"/>
                </a:lnTo>
                <a:lnTo>
                  <a:pt x="7351" y="4384"/>
                </a:lnTo>
                <a:lnTo>
                  <a:pt x="7346" y="4377"/>
                </a:lnTo>
                <a:lnTo>
                  <a:pt x="7340" y="4368"/>
                </a:lnTo>
                <a:lnTo>
                  <a:pt x="7333" y="4361"/>
                </a:lnTo>
                <a:lnTo>
                  <a:pt x="7326" y="4354"/>
                </a:lnTo>
                <a:lnTo>
                  <a:pt x="7318" y="4346"/>
                </a:lnTo>
                <a:lnTo>
                  <a:pt x="7308" y="4339"/>
                </a:lnTo>
                <a:lnTo>
                  <a:pt x="7298" y="4332"/>
                </a:lnTo>
                <a:lnTo>
                  <a:pt x="7276" y="4317"/>
                </a:lnTo>
                <a:lnTo>
                  <a:pt x="7248" y="4302"/>
                </a:lnTo>
                <a:lnTo>
                  <a:pt x="7219" y="4288"/>
                </a:lnTo>
                <a:lnTo>
                  <a:pt x="7185" y="4275"/>
                </a:lnTo>
                <a:lnTo>
                  <a:pt x="7148" y="4261"/>
                </a:lnTo>
                <a:lnTo>
                  <a:pt x="7107" y="4248"/>
                </a:lnTo>
                <a:lnTo>
                  <a:pt x="7063" y="4235"/>
                </a:lnTo>
                <a:lnTo>
                  <a:pt x="7016" y="4223"/>
                </a:lnTo>
                <a:lnTo>
                  <a:pt x="6965" y="4211"/>
                </a:lnTo>
                <a:lnTo>
                  <a:pt x="6910" y="4199"/>
                </a:lnTo>
                <a:lnTo>
                  <a:pt x="6910" y="4085"/>
                </a:lnTo>
                <a:lnTo>
                  <a:pt x="6998" y="4102"/>
                </a:lnTo>
                <a:lnTo>
                  <a:pt x="7081" y="4117"/>
                </a:lnTo>
                <a:lnTo>
                  <a:pt x="7158" y="4130"/>
                </a:lnTo>
                <a:lnTo>
                  <a:pt x="7227" y="4138"/>
                </a:lnTo>
                <a:lnTo>
                  <a:pt x="7261" y="4142"/>
                </a:lnTo>
                <a:lnTo>
                  <a:pt x="7291" y="4144"/>
                </a:lnTo>
                <a:lnTo>
                  <a:pt x="7321" y="4146"/>
                </a:lnTo>
                <a:lnTo>
                  <a:pt x="7349" y="4149"/>
                </a:lnTo>
                <a:lnTo>
                  <a:pt x="7376" y="4149"/>
                </a:lnTo>
                <a:lnTo>
                  <a:pt x="7401" y="4149"/>
                </a:lnTo>
                <a:lnTo>
                  <a:pt x="7425" y="4149"/>
                </a:lnTo>
                <a:lnTo>
                  <a:pt x="7447" y="4146"/>
                </a:lnTo>
                <a:lnTo>
                  <a:pt x="7467" y="4144"/>
                </a:lnTo>
                <a:lnTo>
                  <a:pt x="7486" y="4142"/>
                </a:lnTo>
                <a:lnTo>
                  <a:pt x="7503" y="4138"/>
                </a:lnTo>
                <a:lnTo>
                  <a:pt x="7518" y="4134"/>
                </a:lnTo>
                <a:lnTo>
                  <a:pt x="7533" y="4130"/>
                </a:lnTo>
                <a:lnTo>
                  <a:pt x="7546" y="4123"/>
                </a:lnTo>
                <a:lnTo>
                  <a:pt x="7557" y="4117"/>
                </a:lnTo>
                <a:lnTo>
                  <a:pt x="7567" y="4111"/>
                </a:lnTo>
                <a:lnTo>
                  <a:pt x="7574" y="4102"/>
                </a:lnTo>
                <a:lnTo>
                  <a:pt x="7581" y="4094"/>
                </a:lnTo>
                <a:lnTo>
                  <a:pt x="7586" y="4085"/>
                </a:lnTo>
                <a:lnTo>
                  <a:pt x="7590" y="4075"/>
                </a:lnTo>
                <a:lnTo>
                  <a:pt x="7591" y="4064"/>
                </a:lnTo>
                <a:lnTo>
                  <a:pt x="7592" y="4054"/>
                </a:lnTo>
                <a:lnTo>
                  <a:pt x="7590" y="4041"/>
                </a:lnTo>
                <a:lnTo>
                  <a:pt x="7588" y="4029"/>
                </a:lnTo>
                <a:lnTo>
                  <a:pt x="7588" y="2861"/>
                </a:lnTo>
                <a:lnTo>
                  <a:pt x="7437" y="2861"/>
                </a:lnTo>
                <a:lnTo>
                  <a:pt x="7401" y="2917"/>
                </a:lnTo>
                <a:lnTo>
                  <a:pt x="7364" y="2973"/>
                </a:lnTo>
                <a:lnTo>
                  <a:pt x="7326" y="3028"/>
                </a:lnTo>
                <a:lnTo>
                  <a:pt x="7288" y="3081"/>
                </a:lnTo>
                <a:lnTo>
                  <a:pt x="7250" y="3134"/>
                </a:lnTo>
                <a:lnTo>
                  <a:pt x="7211" y="3185"/>
                </a:lnTo>
                <a:lnTo>
                  <a:pt x="7173" y="3237"/>
                </a:lnTo>
                <a:lnTo>
                  <a:pt x="7133" y="3287"/>
                </a:lnTo>
                <a:lnTo>
                  <a:pt x="7093" y="3337"/>
                </a:lnTo>
                <a:lnTo>
                  <a:pt x="7053" y="3386"/>
                </a:lnTo>
                <a:lnTo>
                  <a:pt x="7012" y="3433"/>
                </a:lnTo>
                <a:lnTo>
                  <a:pt x="6971" y="3481"/>
                </a:lnTo>
                <a:lnTo>
                  <a:pt x="6929" y="3527"/>
                </a:lnTo>
                <a:lnTo>
                  <a:pt x="6887" y="3573"/>
                </a:lnTo>
                <a:lnTo>
                  <a:pt x="6845" y="3618"/>
                </a:lnTo>
                <a:lnTo>
                  <a:pt x="6802" y="3662"/>
                </a:lnTo>
                <a:lnTo>
                  <a:pt x="6759" y="3705"/>
                </a:lnTo>
                <a:lnTo>
                  <a:pt x="6716" y="3747"/>
                </a:lnTo>
                <a:lnTo>
                  <a:pt x="6671" y="3789"/>
                </a:lnTo>
                <a:lnTo>
                  <a:pt x="6627" y="3830"/>
                </a:lnTo>
                <a:lnTo>
                  <a:pt x="6582" y="3870"/>
                </a:lnTo>
                <a:lnTo>
                  <a:pt x="6537" y="3909"/>
                </a:lnTo>
                <a:lnTo>
                  <a:pt x="6492" y="3947"/>
                </a:lnTo>
                <a:lnTo>
                  <a:pt x="6446" y="3985"/>
                </a:lnTo>
                <a:lnTo>
                  <a:pt x="6399" y="4021"/>
                </a:lnTo>
                <a:lnTo>
                  <a:pt x="6352" y="4057"/>
                </a:lnTo>
                <a:lnTo>
                  <a:pt x="6305" y="4092"/>
                </a:lnTo>
                <a:lnTo>
                  <a:pt x="6258" y="4126"/>
                </a:lnTo>
                <a:lnTo>
                  <a:pt x="6209" y="4159"/>
                </a:lnTo>
                <a:lnTo>
                  <a:pt x="6161" y="4192"/>
                </a:lnTo>
                <a:lnTo>
                  <a:pt x="6113" y="4224"/>
                </a:lnTo>
                <a:lnTo>
                  <a:pt x="6063" y="4255"/>
                </a:lnTo>
                <a:lnTo>
                  <a:pt x="5988" y="4142"/>
                </a:lnTo>
                <a:lnTo>
                  <a:pt x="6072" y="4074"/>
                </a:lnTo>
                <a:lnTo>
                  <a:pt x="6155" y="4002"/>
                </a:lnTo>
                <a:lnTo>
                  <a:pt x="6235" y="3931"/>
                </a:lnTo>
                <a:lnTo>
                  <a:pt x="6315" y="3857"/>
                </a:lnTo>
                <a:lnTo>
                  <a:pt x="6393" y="3783"/>
                </a:lnTo>
                <a:lnTo>
                  <a:pt x="6470" y="3706"/>
                </a:lnTo>
                <a:lnTo>
                  <a:pt x="6545" y="3628"/>
                </a:lnTo>
                <a:lnTo>
                  <a:pt x="6619" y="3549"/>
                </a:lnTo>
                <a:lnTo>
                  <a:pt x="6690" y="3468"/>
                </a:lnTo>
                <a:lnTo>
                  <a:pt x="6762" y="3386"/>
                </a:lnTo>
                <a:lnTo>
                  <a:pt x="6830" y="3302"/>
                </a:lnTo>
                <a:lnTo>
                  <a:pt x="6898" y="3217"/>
                </a:lnTo>
                <a:lnTo>
                  <a:pt x="6965" y="3130"/>
                </a:lnTo>
                <a:lnTo>
                  <a:pt x="7030" y="3042"/>
                </a:lnTo>
                <a:lnTo>
                  <a:pt x="7093" y="2952"/>
                </a:lnTo>
                <a:lnTo>
                  <a:pt x="7155" y="2861"/>
                </a:lnTo>
                <a:lnTo>
                  <a:pt x="6045" y="2861"/>
                </a:lnTo>
                <a:lnTo>
                  <a:pt x="6045" y="2729"/>
                </a:lnTo>
                <a:lnTo>
                  <a:pt x="6403" y="2729"/>
                </a:lnTo>
                <a:lnTo>
                  <a:pt x="6403" y="884"/>
                </a:lnTo>
                <a:lnTo>
                  <a:pt x="6401" y="808"/>
                </a:lnTo>
                <a:lnTo>
                  <a:pt x="6401" y="735"/>
                </a:lnTo>
                <a:lnTo>
                  <a:pt x="6399" y="669"/>
                </a:lnTo>
                <a:lnTo>
                  <a:pt x="6397" y="608"/>
                </a:lnTo>
                <a:lnTo>
                  <a:pt x="6395" y="551"/>
                </a:lnTo>
                <a:lnTo>
                  <a:pt x="6392" y="501"/>
                </a:lnTo>
                <a:lnTo>
                  <a:pt x="6388" y="455"/>
                </a:lnTo>
                <a:lnTo>
                  <a:pt x="6384" y="414"/>
                </a:lnTo>
                <a:lnTo>
                  <a:pt x="6403" y="395"/>
                </a:lnTo>
                <a:close/>
                <a:moveTo>
                  <a:pt x="7886" y="1297"/>
                </a:moveTo>
                <a:lnTo>
                  <a:pt x="8883" y="1297"/>
                </a:lnTo>
                <a:lnTo>
                  <a:pt x="8883" y="525"/>
                </a:lnTo>
                <a:lnTo>
                  <a:pt x="8883" y="513"/>
                </a:lnTo>
                <a:lnTo>
                  <a:pt x="8883" y="499"/>
                </a:lnTo>
                <a:lnTo>
                  <a:pt x="8883" y="481"/>
                </a:lnTo>
                <a:lnTo>
                  <a:pt x="8883" y="459"/>
                </a:lnTo>
                <a:lnTo>
                  <a:pt x="8883" y="433"/>
                </a:lnTo>
                <a:lnTo>
                  <a:pt x="8883" y="405"/>
                </a:lnTo>
                <a:lnTo>
                  <a:pt x="8883" y="372"/>
                </a:lnTo>
                <a:lnTo>
                  <a:pt x="8883" y="337"/>
                </a:lnTo>
                <a:lnTo>
                  <a:pt x="8879" y="291"/>
                </a:lnTo>
                <a:lnTo>
                  <a:pt x="8876" y="249"/>
                </a:lnTo>
                <a:lnTo>
                  <a:pt x="8873" y="211"/>
                </a:lnTo>
                <a:lnTo>
                  <a:pt x="8869" y="177"/>
                </a:lnTo>
                <a:lnTo>
                  <a:pt x="8867" y="145"/>
                </a:lnTo>
                <a:lnTo>
                  <a:pt x="8866" y="118"/>
                </a:lnTo>
                <a:lnTo>
                  <a:pt x="8865" y="94"/>
                </a:lnTo>
                <a:lnTo>
                  <a:pt x="8865" y="73"/>
                </a:lnTo>
                <a:lnTo>
                  <a:pt x="9278" y="167"/>
                </a:lnTo>
                <a:lnTo>
                  <a:pt x="9278" y="243"/>
                </a:lnTo>
                <a:lnTo>
                  <a:pt x="9091" y="318"/>
                </a:lnTo>
                <a:lnTo>
                  <a:pt x="9091" y="1297"/>
                </a:lnTo>
                <a:lnTo>
                  <a:pt x="9129" y="1297"/>
                </a:lnTo>
                <a:lnTo>
                  <a:pt x="9298" y="1053"/>
                </a:lnTo>
                <a:lnTo>
                  <a:pt x="9636" y="1355"/>
                </a:lnTo>
                <a:lnTo>
                  <a:pt x="9599" y="1448"/>
                </a:lnTo>
                <a:lnTo>
                  <a:pt x="9091" y="1448"/>
                </a:lnTo>
                <a:lnTo>
                  <a:pt x="9091" y="3633"/>
                </a:lnTo>
                <a:lnTo>
                  <a:pt x="9091" y="3644"/>
                </a:lnTo>
                <a:lnTo>
                  <a:pt x="9091" y="3660"/>
                </a:lnTo>
                <a:lnTo>
                  <a:pt x="9091" y="3677"/>
                </a:lnTo>
                <a:lnTo>
                  <a:pt x="9091" y="3700"/>
                </a:lnTo>
                <a:lnTo>
                  <a:pt x="9091" y="3725"/>
                </a:lnTo>
                <a:lnTo>
                  <a:pt x="9091" y="3753"/>
                </a:lnTo>
                <a:lnTo>
                  <a:pt x="9091" y="3786"/>
                </a:lnTo>
                <a:lnTo>
                  <a:pt x="9091" y="3822"/>
                </a:lnTo>
                <a:lnTo>
                  <a:pt x="9095" y="3863"/>
                </a:lnTo>
                <a:lnTo>
                  <a:pt x="9099" y="3900"/>
                </a:lnTo>
                <a:lnTo>
                  <a:pt x="9103" y="3935"/>
                </a:lnTo>
                <a:lnTo>
                  <a:pt x="9105" y="3968"/>
                </a:lnTo>
                <a:lnTo>
                  <a:pt x="9107" y="3997"/>
                </a:lnTo>
                <a:lnTo>
                  <a:pt x="9108" y="4023"/>
                </a:lnTo>
                <a:lnTo>
                  <a:pt x="9109" y="4047"/>
                </a:lnTo>
                <a:lnTo>
                  <a:pt x="9109" y="4067"/>
                </a:lnTo>
                <a:lnTo>
                  <a:pt x="9114" y="4087"/>
                </a:lnTo>
                <a:lnTo>
                  <a:pt x="9118" y="4105"/>
                </a:lnTo>
                <a:lnTo>
                  <a:pt x="9120" y="4124"/>
                </a:lnTo>
                <a:lnTo>
                  <a:pt x="9123" y="4142"/>
                </a:lnTo>
                <a:lnTo>
                  <a:pt x="9123" y="4160"/>
                </a:lnTo>
                <a:lnTo>
                  <a:pt x="9122" y="4177"/>
                </a:lnTo>
                <a:lnTo>
                  <a:pt x="9118" y="4194"/>
                </a:lnTo>
                <a:lnTo>
                  <a:pt x="9115" y="4211"/>
                </a:lnTo>
                <a:lnTo>
                  <a:pt x="9110" y="4225"/>
                </a:lnTo>
                <a:lnTo>
                  <a:pt x="9104" y="4241"/>
                </a:lnTo>
                <a:lnTo>
                  <a:pt x="9096" y="4256"/>
                </a:lnTo>
                <a:lnTo>
                  <a:pt x="9087" y="4269"/>
                </a:lnTo>
                <a:lnTo>
                  <a:pt x="9077" y="4283"/>
                </a:lnTo>
                <a:lnTo>
                  <a:pt x="9066" y="4296"/>
                </a:lnTo>
                <a:lnTo>
                  <a:pt x="9052" y="4308"/>
                </a:lnTo>
                <a:lnTo>
                  <a:pt x="9039" y="4321"/>
                </a:lnTo>
                <a:lnTo>
                  <a:pt x="9023" y="4333"/>
                </a:lnTo>
                <a:lnTo>
                  <a:pt x="9007" y="4343"/>
                </a:lnTo>
                <a:lnTo>
                  <a:pt x="8989" y="4354"/>
                </a:lnTo>
                <a:lnTo>
                  <a:pt x="8969" y="4363"/>
                </a:lnTo>
                <a:lnTo>
                  <a:pt x="8949" y="4373"/>
                </a:lnTo>
                <a:lnTo>
                  <a:pt x="8927" y="4382"/>
                </a:lnTo>
                <a:lnTo>
                  <a:pt x="8904" y="4390"/>
                </a:lnTo>
                <a:lnTo>
                  <a:pt x="8880" y="4398"/>
                </a:lnTo>
                <a:lnTo>
                  <a:pt x="8855" y="4405"/>
                </a:lnTo>
                <a:lnTo>
                  <a:pt x="8827" y="4413"/>
                </a:lnTo>
                <a:lnTo>
                  <a:pt x="8799" y="4419"/>
                </a:lnTo>
                <a:lnTo>
                  <a:pt x="8770" y="4425"/>
                </a:lnTo>
                <a:lnTo>
                  <a:pt x="8739" y="4430"/>
                </a:lnTo>
                <a:lnTo>
                  <a:pt x="8707" y="4435"/>
                </a:lnTo>
                <a:lnTo>
                  <a:pt x="8673" y="4439"/>
                </a:lnTo>
                <a:lnTo>
                  <a:pt x="8638" y="4443"/>
                </a:lnTo>
                <a:lnTo>
                  <a:pt x="8639" y="4432"/>
                </a:lnTo>
                <a:lnTo>
                  <a:pt x="8639" y="4422"/>
                </a:lnTo>
                <a:lnTo>
                  <a:pt x="8638" y="4413"/>
                </a:lnTo>
                <a:lnTo>
                  <a:pt x="8636" y="4402"/>
                </a:lnTo>
                <a:lnTo>
                  <a:pt x="8633" y="4393"/>
                </a:lnTo>
                <a:lnTo>
                  <a:pt x="8629" y="4383"/>
                </a:lnTo>
                <a:lnTo>
                  <a:pt x="8624" y="4374"/>
                </a:lnTo>
                <a:lnTo>
                  <a:pt x="8617" y="4364"/>
                </a:lnTo>
                <a:lnTo>
                  <a:pt x="8611" y="4356"/>
                </a:lnTo>
                <a:lnTo>
                  <a:pt x="8603" y="4346"/>
                </a:lnTo>
                <a:lnTo>
                  <a:pt x="8594" y="4338"/>
                </a:lnTo>
                <a:lnTo>
                  <a:pt x="8585" y="4329"/>
                </a:lnTo>
                <a:lnTo>
                  <a:pt x="8573" y="4321"/>
                </a:lnTo>
                <a:lnTo>
                  <a:pt x="8562" y="4313"/>
                </a:lnTo>
                <a:lnTo>
                  <a:pt x="8549" y="4305"/>
                </a:lnTo>
                <a:lnTo>
                  <a:pt x="8535" y="4297"/>
                </a:lnTo>
                <a:lnTo>
                  <a:pt x="8521" y="4289"/>
                </a:lnTo>
                <a:lnTo>
                  <a:pt x="8506" y="4282"/>
                </a:lnTo>
                <a:lnTo>
                  <a:pt x="8489" y="4275"/>
                </a:lnTo>
                <a:lnTo>
                  <a:pt x="8471" y="4268"/>
                </a:lnTo>
                <a:lnTo>
                  <a:pt x="8433" y="4255"/>
                </a:lnTo>
                <a:lnTo>
                  <a:pt x="8392" y="4242"/>
                </a:lnTo>
                <a:lnTo>
                  <a:pt x="8346" y="4231"/>
                </a:lnTo>
                <a:lnTo>
                  <a:pt x="8298" y="4219"/>
                </a:lnTo>
                <a:lnTo>
                  <a:pt x="8244" y="4208"/>
                </a:lnTo>
                <a:lnTo>
                  <a:pt x="8188" y="4199"/>
                </a:lnTo>
                <a:lnTo>
                  <a:pt x="8205" y="4085"/>
                </a:lnTo>
                <a:lnTo>
                  <a:pt x="8253" y="4096"/>
                </a:lnTo>
                <a:lnTo>
                  <a:pt x="8299" y="4104"/>
                </a:lnTo>
                <a:lnTo>
                  <a:pt x="8343" y="4113"/>
                </a:lnTo>
                <a:lnTo>
                  <a:pt x="8385" y="4121"/>
                </a:lnTo>
                <a:lnTo>
                  <a:pt x="8426" y="4128"/>
                </a:lnTo>
                <a:lnTo>
                  <a:pt x="8465" y="4133"/>
                </a:lnTo>
                <a:lnTo>
                  <a:pt x="8502" y="4138"/>
                </a:lnTo>
                <a:lnTo>
                  <a:pt x="8537" y="4142"/>
                </a:lnTo>
                <a:lnTo>
                  <a:pt x="8571" y="4145"/>
                </a:lnTo>
                <a:lnTo>
                  <a:pt x="8604" y="4148"/>
                </a:lnTo>
                <a:lnTo>
                  <a:pt x="8634" y="4149"/>
                </a:lnTo>
                <a:lnTo>
                  <a:pt x="8662" y="4149"/>
                </a:lnTo>
                <a:lnTo>
                  <a:pt x="8690" y="4149"/>
                </a:lnTo>
                <a:lnTo>
                  <a:pt x="8715" y="4148"/>
                </a:lnTo>
                <a:lnTo>
                  <a:pt x="8739" y="4145"/>
                </a:lnTo>
                <a:lnTo>
                  <a:pt x="8761" y="4142"/>
                </a:lnTo>
                <a:lnTo>
                  <a:pt x="8781" y="4138"/>
                </a:lnTo>
                <a:lnTo>
                  <a:pt x="8800" y="4133"/>
                </a:lnTo>
                <a:lnTo>
                  <a:pt x="8817" y="4128"/>
                </a:lnTo>
                <a:lnTo>
                  <a:pt x="8833" y="4121"/>
                </a:lnTo>
                <a:lnTo>
                  <a:pt x="8846" y="4113"/>
                </a:lnTo>
                <a:lnTo>
                  <a:pt x="8858" y="4104"/>
                </a:lnTo>
                <a:lnTo>
                  <a:pt x="8868" y="4096"/>
                </a:lnTo>
                <a:lnTo>
                  <a:pt x="8877" y="4085"/>
                </a:lnTo>
                <a:lnTo>
                  <a:pt x="8883" y="4074"/>
                </a:lnTo>
                <a:lnTo>
                  <a:pt x="8888" y="4062"/>
                </a:lnTo>
                <a:lnTo>
                  <a:pt x="8891" y="4050"/>
                </a:lnTo>
                <a:lnTo>
                  <a:pt x="8894" y="4036"/>
                </a:lnTo>
                <a:lnTo>
                  <a:pt x="8894" y="4021"/>
                </a:lnTo>
                <a:lnTo>
                  <a:pt x="8891" y="4006"/>
                </a:lnTo>
                <a:lnTo>
                  <a:pt x="8888" y="3990"/>
                </a:lnTo>
                <a:lnTo>
                  <a:pt x="8883" y="3972"/>
                </a:lnTo>
                <a:lnTo>
                  <a:pt x="8883" y="1448"/>
                </a:lnTo>
                <a:lnTo>
                  <a:pt x="7886" y="1448"/>
                </a:lnTo>
                <a:lnTo>
                  <a:pt x="7886" y="1297"/>
                </a:lnTo>
                <a:close/>
                <a:moveTo>
                  <a:pt x="5668" y="1297"/>
                </a:moveTo>
                <a:lnTo>
                  <a:pt x="5970" y="1505"/>
                </a:lnTo>
                <a:lnTo>
                  <a:pt x="5970" y="1617"/>
                </a:lnTo>
                <a:lnTo>
                  <a:pt x="5819" y="1712"/>
                </a:lnTo>
                <a:lnTo>
                  <a:pt x="5819" y="3539"/>
                </a:lnTo>
                <a:lnTo>
                  <a:pt x="6384" y="3088"/>
                </a:lnTo>
                <a:lnTo>
                  <a:pt x="6440" y="3181"/>
                </a:lnTo>
                <a:lnTo>
                  <a:pt x="5706" y="3954"/>
                </a:lnTo>
                <a:lnTo>
                  <a:pt x="5706" y="4085"/>
                </a:lnTo>
                <a:lnTo>
                  <a:pt x="5650" y="4123"/>
                </a:lnTo>
                <a:lnTo>
                  <a:pt x="5404" y="3822"/>
                </a:lnTo>
                <a:lnTo>
                  <a:pt x="5430" y="3810"/>
                </a:lnTo>
                <a:lnTo>
                  <a:pt x="5453" y="3796"/>
                </a:lnTo>
                <a:lnTo>
                  <a:pt x="5475" y="3782"/>
                </a:lnTo>
                <a:lnTo>
                  <a:pt x="5495" y="3767"/>
                </a:lnTo>
                <a:lnTo>
                  <a:pt x="5513" y="3750"/>
                </a:lnTo>
                <a:lnTo>
                  <a:pt x="5528" y="3732"/>
                </a:lnTo>
                <a:lnTo>
                  <a:pt x="5543" y="3714"/>
                </a:lnTo>
                <a:lnTo>
                  <a:pt x="5556" y="3694"/>
                </a:lnTo>
                <a:lnTo>
                  <a:pt x="5566" y="3674"/>
                </a:lnTo>
                <a:lnTo>
                  <a:pt x="5576" y="3652"/>
                </a:lnTo>
                <a:lnTo>
                  <a:pt x="5583" y="3630"/>
                </a:lnTo>
                <a:lnTo>
                  <a:pt x="5588" y="3606"/>
                </a:lnTo>
                <a:lnTo>
                  <a:pt x="5592" y="3582"/>
                </a:lnTo>
                <a:lnTo>
                  <a:pt x="5595" y="3557"/>
                </a:lnTo>
                <a:lnTo>
                  <a:pt x="5595" y="3529"/>
                </a:lnTo>
                <a:lnTo>
                  <a:pt x="5592" y="3502"/>
                </a:lnTo>
                <a:lnTo>
                  <a:pt x="5592" y="1655"/>
                </a:lnTo>
                <a:lnTo>
                  <a:pt x="5085" y="1655"/>
                </a:lnTo>
                <a:lnTo>
                  <a:pt x="5085" y="1505"/>
                </a:lnTo>
                <a:lnTo>
                  <a:pt x="5518" y="1505"/>
                </a:lnTo>
                <a:lnTo>
                  <a:pt x="5668" y="1297"/>
                </a:lnTo>
                <a:close/>
                <a:moveTo>
                  <a:pt x="6609" y="2147"/>
                </a:moveTo>
                <a:lnTo>
                  <a:pt x="6609" y="2729"/>
                </a:lnTo>
                <a:lnTo>
                  <a:pt x="7588" y="2729"/>
                </a:lnTo>
                <a:lnTo>
                  <a:pt x="7588" y="2147"/>
                </a:lnTo>
                <a:lnTo>
                  <a:pt x="6609" y="2147"/>
                </a:lnTo>
                <a:close/>
                <a:moveTo>
                  <a:pt x="6609" y="1429"/>
                </a:moveTo>
                <a:lnTo>
                  <a:pt x="6609" y="2016"/>
                </a:lnTo>
                <a:lnTo>
                  <a:pt x="7588" y="2016"/>
                </a:lnTo>
                <a:lnTo>
                  <a:pt x="7588" y="1429"/>
                </a:lnTo>
                <a:lnTo>
                  <a:pt x="6609" y="1429"/>
                </a:lnTo>
                <a:close/>
                <a:moveTo>
                  <a:pt x="7588" y="734"/>
                </a:moveTo>
                <a:lnTo>
                  <a:pt x="6609" y="734"/>
                </a:lnTo>
                <a:lnTo>
                  <a:pt x="6609" y="1297"/>
                </a:lnTo>
                <a:lnTo>
                  <a:pt x="7588" y="1297"/>
                </a:lnTo>
                <a:lnTo>
                  <a:pt x="7588" y="734"/>
                </a:lnTo>
                <a:close/>
                <a:moveTo>
                  <a:pt x="5328" y="168"/>
                </a:moveTo>
                <a:lnTo>
                  <a:pt x="5384" y="93"/>
                </a:lnTo>
                <a:lnTo>
                  <a:pt x="5431" y="121"/>
                </a:lnTo>
                <a:lnTo>
                  <a:pt x="5475" y="150"/>
                </a:lnTo>
                <a:lnTo>
                  <a:pt x="5519" y="179"/>
                </a:lnTo>
                <a:lnTo>
                  <a:pt x="5560" y="207"/>
                </a:lnTo>
                <a:lnTo>
                  <a:pt x="5601" y="237"/>
                </a:lnTo>
                <a:lnTo>
                  <a:pt x="5640" y="265"/>
                </a:lnTo>
                <a:lnTo>
                  <a:pt x="5678" y="295"/>
                </a:lnTo>
                <a:lnTo>
                  <a:pt x="5713" y="324"/>
                </a:lnTo>
                <a:lnTo>
                  <a:pt x="5748" y="353"/>
                </a:lnTo>
                <a:lnTo>
                  <a:pt x="5781" y="383"/>
                </a:lnTo>
                <a:lnTo>
                  <a:pt x="5812" y="413"/>
                </a:lnTo>
                <a:lnTo>
                  <a:pt x="5843" y="443"/>
                </a:lnTo>
                <a:lnTo>
                  <a:pt x="5871" y="473"/>
                </a:lnTo>
                <a:lnTo>
                  <a:pt x="5898" y="503"/>
                </a:lnTo>
                <a:lnTo>
                  <a:pt x="5924" y="533"/>
                </a:lnTo>
                <a:lnTo>
                  <a:pt x="5949" y="564"/>
                </a:lnTo>
                <a:lnTo>
                  <a:pt x="5966" y="588"/>
                </a:lnTo>
                <a:lnTo>
                  <a:pt x="5982" y="611"/>
                </a:lnTo>
                <a:lnTo>
                  <a:pt x="5996" y="633"/>
                </a:lnTo>
                <a:lnTo>
                  <a:pt x="6007" y="656"/>
                </a:lnTo>
                <a:lnTo>
                  <a:pt x="6017" y="678"/>
                </a:lnTo>
                <a:lnTo>
                  <a:pt x="6024" y="700"/>
                </a:lnTo>
                <a:lnTo>
                  <a:pt x="6030" y="721"/>
                </a:lnTo>
                <a:lnTo>
                  <a:pt x="6034" y="744"/>
                </a:lnTo>
                <a:lnTo>
                  <a:pt x="6035" y="765"/>
                </a:lnTo>
                <a:lnTo>
                  <a:pt x="6034" y="785"/>
                </a:lnTo>
                <a:lnTo>
                  <a:pt x="6032" y="806"/>
                </a:lnTo>
                <a:lnTo>
                  <a:pt x="6026" y="826"/>
                </a:lnTo>
                <a:lnTo>
                  <a:pt x="6019" y="846"/>
                </a:lnTo>
                <a:lnTo>
                  <a:pt x="6011" y="866"/>
                </a:lnTo>
                <a:lnTo>
                  <a:pt x="5999" y="884"/>
                </a:lnTo>
                <a:lnTo>
                  <a:pt x="5986" y="903"/>
                </a:lnTo>
                <a:lnTo>
                  <a:pt x="5972" y="912"/>
                </a:lnTo>
                <a:lnTo>
                  <a:pt x="5958" y="918"/>
                </a:lnTo>
                <a:lnTo>
                  <a:pt x="5951" y="920"/>
                </a:lnTo>
                <a:lnTo>
                  <a:pt x="5943" y="921"/>
                </a:lnTo>
                <a:lnTo>
                  <a:pt x="5936" y="923"/>
                </a:lnTo>
                <a:lnTo>
                  <a:pt x="5929" y="923"/>
                </a:lnTo>
                <a:lnTo>
                  <a:pt x="5921" y="923"/>
                </a:lnTo>
                <a:lnTo>
                  <a:pt x="5914" y="923"/>
                </a:lnTo>
                <a:lnTo>
                  <a:pt x="5907" y="922"/>
                </a:lnTo>
                <a:lnTo>
                  <a:pt x="5899" y="920"/>
                </a:lnTo>
                <a:lnTo>
                  <a:pt x="5884" y="915"/>
                </a:lnTo>
                <a:lnTo>
                  <a:pt x="5869" y="909"/>
                </a:lnTo>
                <a:lnTo>
                  <a:pt x="5853" y="899"/>
                </a:lnTo>
                <a:lnTo>
                  <a:pt x="5837" y="888"/>
                </a:lnTo>
                <a:lnTo>
                  <a:pt x="5823" y="874"/>
                </a:lnTo>
                <a:lnTo>
                  <a:pt x="5806" y="857"/>
                </a:lnTo>
                <a:lnTo>
                  <a:pt x="5790" y="839"/>
                </a:lnTo>
                <a:lnTo>
                  <a:pt x="5774" y="819"/>
                </a:lnTo>
                <a:lnTo>
                  <a:pt x="5757" y="796"/>
                </a:lnTo>
                <a:lnTo>
                  <a:pt x="5742" y="772"/>
                </a:lnTo>
                <a:lnTo>
                  <a:pt x="5722" y="732"/>
                </a:lnTo>
                <a:lnTo>
                  <a:pt x="5702" y="692"/>
                </a:lnTo>
                <a:lnTo>
                  <a:pt x="5681" y="653"/>
                </a:lnTo>
                <a:lnTo>
                  <a:pt x="5659" y="613"/>
                </a:lnTo>
                <a:lnTo>
                  <a:pt x="5637" y="575"/>
                </a:lnTo>
                <a:lnTo>
                  <a:pt x="5612" y="536"/>
                </a:lnTo>
                <a:lnTo>
                  <a:pt x="5588" y="499"/>
                </a:lnTo>
                <a:lnTo>
                  <a:pt x="5563" y="461"/>
                </a:lnTo>
                <a:lnTo>
                  <a:pt x="5537" y="423"/>
                </a:lnTo>
                <a:lnTo>
                  <a:pt x="5509" y="386"/>
                </a:lnTo>
                <a:lnTo>
                  <a:pt x="5481" y="349"/>
                </a:lnTo>
                <a:lnTo>
                  <a:pt x="5452" y="312"/>
                </a:lnTo>
                <a:lnTo>
                  <a:pt x="5422" y="276"/>
                </a:lnTo>
                <a:lnTo>
                  <a:pt x="5392" y="240"/>
                </a:lnTo>
                <a:lnTo>
                  <a:pt x="5360" y="204"/>
                </a:lnTo>
                <a:lnTo>
                  <a:pt x="5328" y="168"/>
                </a:lnTo>
                <a:close/>
                <a:moveTo>
                  <a:pt x="8056" y="1996"/>
                </a:moveTo>
                <a:lnTo>
                  <a:pt x="8132" y="1958"/>
                </a:lnTo>
                <a:lnTo>
                  <a:pt x="8164" y="1998"/>
                </a:lnTo>
                <a:lnTo>
                  <a:pt x="8196" y="2038"/>
                </a:lnTo>
                <a:lnTo>
                  <a:pt x="8225" y="2078"/>
                </a:lnTo>
                <a:lnTo>
                  <a:pt x="8255" y="2119"/>
                </a:lnTo>
                <a:lnTo>
                  <a:pt x="8282" y="2159"/>
                </a:lnTo>
                <a:lnTo>
                  <a:pt x="8308" y="2199"/>
                </a:lnTo>
                <a:lnTo>
                  <a:pt x="8334" y="2239"/>
                </a:lnTo>
                <a:lnTo>
                  <a:pt x="8358" y="2279"/>
                </a:lnTo>
                <a:lnTo>
                  <a:pt x="8381" y="2319"/>
                </a:lnTo>
                <a:lnTo>
                  <a:pt x="8403" y="2359"/>
                </a:lnTo>
                <a:lnTo>
                  <a:pt x="8423" y="2399"/>
                </a:lnTo>
                <a:lnTo>
                  <a:pt x="8443" y="2439"/>
                </a:lnTo>
                <a:lnTo>
                  <a:pt x="8461" y="2479"/>
                </a:lnTo>
                <a:lnTo>
                  <a:pt x="8477" y="2519"/>
                </a:lnTo>
                <a:lnTo>
                  <a:pt x="8493" y="2559"/>
                </a:lnTo>
                <a:lnTo>
                  <a:pt x="8509" y="2599"/>
                </a:lnTo>
                <a:lnTo>
                  <a:pt x="8517" y="2631"/>
                </a:lnTo>
                <a:lnTo>
                  <a:pt x="8524" y="2662"/>
                </a:lnTo>
                <a:lnTo>
                  <a:pt x="8529" y="2691"/>
                </a:lnTo>
                <a:lnTo>
                  <a:pt x="8533" y="2718"/>
                </a:lnTo>
                <a:lnTo>
                  <a:pt x="8535" y="2745"/>
                </a:lnTo>
                <a:lnTo>
                  <a:pt x="8535" y="2770"/>
                </a:lnTo>
                <a:lnTo>
                  <a:pt x="8534" y="2793"/>
                </a:lnTo>
                <a:lnTo>
                  <a:pt x="8532" y="2815"/>
                </a:lnTo>
                <a:lnTo>
                  <a:pt x="8528" y="2836"/>
                </a:lnTo>
                <a:lnTo>
                  <a:pt x="8522" y="2855"/>
                </a:lnTo>
                <a:lnTo>
                  <a:pt x="8517" y="2864"/>
                </a:lnTo>
                <a:lnTo>
                  <a:pt x="8514" y="2872"/>
                </a:lnTo>
                <a:lnTo>
                  <a:pt x="8509" y="2880"/>
                </a:lnTo>
                <a:lnTo>
                  <a:pt x="8505" y="2889"/>
                </a:lnTo>
                <a:lnTo>
                  <a:pt x="8500" y="2896"/>
                </a:lnTo>
                <a:lnTo>
                  <a:pt x="8494" y="2902"/>
                </a:lnTo>
                <a:lnTo>
                  <a:pt x="8488" y="2910"/>
                </a:lnTo>
                <a:lnTo>
                  <a:pt x="8482" y="2916"/>
                </a:lnTo>
                <a:lnTo>
                  <a:pt x="8474" y="2922"/>
                </a:lnTo>
                <a:lnTo>
                  <a:pt x="8467" y="2928"/>
                </a:lnTo>
                <a:lnTo>
                  <a:pt x="8460" y="2933"/>
                </a:lnTo>
                <a:lnTo>
                  <a:pt x="8451" y="2937"/>
                </a:lnTo>
                <a:lnTo>
                  <a:pt x="8431" y="2941"/>
                </a:lnTo>
                <a:lnTo>
                  <a:pt x="8411" y="2943"/>
                </a:lnTo>
                <a:lnTo>
                  <a:pt x="8393" y="2945"/>
                </a:lnTo>
                <a:lnTo>
                  <a:pt x="8377" y="2942"/>
                </a:lnTo>
                <a:lnTo>
                  <a:pt x="8361" y="2939"/>
                </a:lnTo>
                <a:lnTo>
                  <a:pt x="8346" y="2934"/>
                </a:lnTo>
                <a:lnTo>
                  <a:pt x="8339" y="2931"/>
                </a:lnTo>
                <a:lnTo>
                  <a:pt x="8333" y="2928"/>
                </a:lnTo>
                <a:lnTo>
                  <a:pt x="8326" y="2923"/>
                </a:lnTo>
                <a:lnTo>
                  <a:pt x="8320" y="2919"/>
                </a:lnTo>
                <a:lnTo>
                  <a:pt x="8309" y="2909"/>
                </a:lnTo>
                <a:lnTo>
                  <a:pt x="8299" y="2897"/>
                </a:lnTo>
                <a:lnTo>
                  <a:pt x="8290" y="2882"/>
                </a:lnTo>
                <a:lnTo>
                  <a:pt x="8282" y="2868"/>
                </a:lnTo>
                <a:lnTo>
                  <a:pt x="8276" y="2850"/>
                </a:lnTo>
                <a:lnTo>
                  <a:pt x="8271" y="2831"/>
                </a:lnTo>
                <a:lnTo>
                  <a:pt x="8266" y="2810"/>
                </a:lnTo>
                <a:lnTo>
                  <a:pt x="8263" y="2787"/>
                </a:lnTo>
                <a:lnTo>
                  <a:pt x="8258" y="2733"/>
                </a:lnTo>
                <a:lnTo>
                  <a:pt x="8253" y="2680"/>
                </a:lnTo>
                <a:lnTo>
                  <a:pt x="8245" y="2627"/>
                </a:lnTo>
                <a:lnTo>
                  <a:pt x="8237" y="2575"/>
                </a:lnTo>
                <a:lnTo>
                  <a:pt x="8227" y="2524"/>
                </a:lnTo>
                <a:lnTo>
                  <a:pt x="8217" y="2472"/>
                </a:lnTo>
                <a:lnTo>
                  <a:pt x="8205" y="2422"/>
                </a:lnTo>
                <a:lnTo>
                  <a:pt x="8193" y="2372"/>
                </a:lnTo>
                <a:lnTo>
                  <a:pt x="8180" y="2323"/>
                </a:lnTo>
                <a:lnTo>
                  <a:pt x="8165" y="2275"/>
                </a:lnTo>
                <a:lnTo>
                  <a:pt x="8150" y="2226"/>
                </a:lnTo>
                <a:lnTo>
                  <a:pt x="8133" y="2179"/>
                </a:lnTo>
                <a:lnTo>
                  <a:pt x="8115" y="2133"/>
                </a:lnTo>
                <a:lnTo>
                  <a:pt x="8097" y="2086"/>
                </a:lnTo>
                <a:lnTo>
                  <a:pt x="8077" y="2040"/>
                </a:lnTo>
                <a:lnTo>
                  <a:pt x="8056" y="1996"/>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A5B31"/>
              </a:solidFill>
              <a:effectLst/>
              <a:uLnTx/>
              <a:uFillTx/>
              <a:latin typeface="Tahoma" panose="020B0604030504040204"/>
              <a:ea typeface="微软雅黑" panose="020B0503020204020204" charset="-122"/>
              <a:cs typeface="+mn-cs"/>
            </a:endParaRPr>
          </a:p>
        </p:txBody>
      </p:sp>
      <p:sp>
        <p:nvSpPr>
          <p:cNvPr id="33" name="TextBox 32"/>
          <p:cNvSpPr txBox="1"/>
          <p:nvPr/>
        </p:nvSpPr>
        <p:spPr>
          <a:xfrm>
            <a:off x="4572000" y="1772816"/>
            <a:ext cx="324036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0" normalizeH="0" baseline="0" noProof="0" dirty="0" smtClean="0">
                <a:ln>
                  <a:noFill/>
                </a:ln>
                <a:solidFill>
                  <a:srgbClr val="EA5B31"/>
                </a:solidFill>
                <a:effectLst/>
                <a:uLnTx/>
                <a:uFillTx/>
                <a:latin typeface="Times New Roman" panose="02020603050405020304" pitchFamily="18" charset="0"/>
                <a:ea typeface="微软雅黑" panose="020B0503020204020204" charset="-122"/>
                <a:cs typeface="Times New Roman" panose="02020603050405020304" pitchFamily="18" charset="0"/>
              </a:rPr>
              <a:t>Thanks</a:t>
            </a:r>
            <a:endParaRPr kumimoji="0" lang="zh-CN" altLang="en-US" sz="8000" b="0" i="0" u="none" strike="noStrike" kern="1200" cap="none" spc="0" normalizeH="0" baseline="0" noProof="0" dirty="0">
              <a:ln>
                <a:noFill/>
              </a:ln>
              <a:solidFill>
                <a:srgbClr val="EA5B3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30" name="组合 29"/>
          <p:cNvGrpSpPr/>
          <p:nvPr/>
        </p:nvGrpSpPr>
        <p:grpSpPr>
          <a:xfrm>
            <a:off x="98360" y="72188"/>
            <a:ext cx="3669248" cy="6710134"/>
            <a:chOff x="84041" y="71925"/>
            <a:chExt cx="3669248" cy="6710134"/>
          </a:xfrm>
        </p:grpSpPr>
        <p:sp>
          <p:nvSpPr>
            <p:cNvPr id="34" name="矩形 33"/>
            <p:cNvSpPr/>
            <p:nvPr/>
          </p:nvSpPr>
          <p:spPr>
            <a:xfrm>
              <a:off x="84463" y="1034486"/>
              <a:ext cx="1183978" cy="922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ahoma" panose="020B0604030504040204"/>
                <a:ea typeface="微软雅黑" panose="020B0503020204020204" charset="-122"/>
                <a:cs typeface="+mn-cs"/>
              </a:endParaRPr>
            </a:p>
          </p:txBody>
        </p:sp>
        <p:sp>
          <p:nvSpPr>
            <p:cNvPr id="36" name="矩形 35"/>
            <p:cNvSpPr/>
            <p:nvPr/>
          </p:nvSpPr>
          <p:spPr>
            <a:xfrm>
              <a:off x="1325253" y="4895705"/>
              <a:ext cx="1184400" cy="921600"/>
            </a:xfrm>
            <a:prstGeom prst="rect">
              <a:avLst/>
            </a:prstGeom>
            <a:solidFill>
              <a:srgbClr val="00A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ahoma" panose="020B0604030504040204"/>
                <a:ea typeface="微软雅黑" panose="020B0503020204020204" charset="-122"/>
                <a:cs typeface="+mn-cs"/>
              </a:endParaRPr>
            </a:p>
          </p:txBody>
        </p:sp>
        <p:pic>
          <p:nvPicPr>
            <p:cNvPr id="38" name="图片 37"/>
            <p:cNvPicPr/>
            <p:nvPr/>
          </p:nvPicPr>
          <p:blipFill>
            <a:blip r:embed="rId3"/>
            <a:stretch>
              <a:fillRect/>
            </a:stretch>
          </p:blipFill>
          <p:spPr>
            <a:xfrm>
              <a:off x="84462" y="1997561"/>
              <a:ext cx="1800000" cy="921600"/>
            </a:xfrm>
            <a:prstGeom prst="rect">
              <a:avLst/>
            </a:prstGeom>
          </p:spPr>
        </p:pic>
        <p:pic>
          <p:nvPicPr>
            <p:cNvPr id="39" name="图片 38"/>
            <p:cNvPicPr/>
            <p:nvPr/>
          </p:nvPicPr>
          <p:blipFill>
            <a:blip r:embed="rId4"/>
            <a:stretch>
              <a:fillRect/>
            </a:stretch>
          </p:blipFill>
          <p:spPr>
            <a:xfrm>
              <a:off x="1942524" y="2001437"/>
              <a:ext cx="1800000" cy="921600"/>
            </a:xfrm>
            <a:prstGeom prst="rect">
              <a:avLst/>
            </a:prstGeom>
          </p:spPr>
        </p:pic>
        <p:pic>
          <p:nvPicPr>
            <p:cNvPr id="40" name="图片 39"/>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4463" y="71925"/>
              <a:ext cx="1184400" cy="921600"/>
            </a:xfrm>
            <a:prstGeom prst="rect">
              <a:avLst/>
            </a:prstGeom>
          </p:spPr>
        </p:pic>
        <p:pic>
          <p:nvPicPr>
            <p:cNvPr id="41" name="图片 40"/>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1321294" y="71925"/>
              <a:ext cx="1184400" cy="921600"/>
            </a:xfrm>
            <a:prstGeom prst="rect">
              <a:avLst/>
            </a:prstGeom>
          </p:spPr>
        </p:pic>
        <p:pic>
          <p:nvPicPr>
            <p:cNvPr id="42" name="图片 4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2558124" y="71925"/>
              <a:ext cx="1184400" cy="921600"/>
            </a:xfrm>
            <a:prstGeom prst="rect">
              <a:avLst/>
            </a:prstGeom>
          </p:spPr>
        </p:pic>
        <p:pic>
          <p:nvPicPr>
            <p:cNvPr id="43" name="图片 42"/>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1321082" y="1036681"/>
              <a:ext cx="1184400" cy="921600"/>
            </a:xfrm>
            <a:prstGeom prst="rect">
              <a:avLst/>
            </a:prstGeom>
          </p:spPr>
        </p:pic>
        <p:sp>
          <p:nvSpPr>
            <p:cNvPr id="44" name="矩形 43"/>
            <p:cNvSpPr/>
            <p:nvPr/>
          </p:nvSpPr>
          <p:spPr>
            <a:xfrm>
              <a:off x="2550357" y="1036595"/>
              <a:ext cx="1183978" cy="922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ahoma" panose="020B0604030504040204"/>
                <a:ea typeface="微软雅黑" panose="020B0503020204020204" charset="-122"/>
                <a:cs typeface="+mn-cs"/>
              </a:endParaRPr>
            </a:p>
          </p:txBody>
        </p:sp>
        <p:pic>
          <p:nvPicPr>
            <p:cNvPr id="45" name="图片 44"/>
            <p:cNvPicPr/>
            <p:nvPr/>
          </p:nvPicPr>
          <p:blipFill rotWithShape="1">
            <a:blip r:embed="rId9" cstate="email"/>
            <a:srcRect/>
            <a:stretch>
              <a:fillRect/>
            </a:stretch>
          </p:blipFill>
          <p:spPr>
            <a:xfrm>
              <a:off x="84041" y="3931501"/>
              <a:ext cx="1184400" cy="921600"/>
            </a:xfrm>
            <a:prstGeom prst="rect">
              <a:avLst/>
            </a:prstGeom>
          </p:spPr>
        </p:pic>
        <p:pic>
          <p:nvPicPr>
            <p:cNvPr id="46" name="图片 45"/>
            <p:cNvPicPr/>
            <p:nvPr/>
          </p:nvPicPr>
          <p:blipFill rotWithShape="1">
            <a:blip r:embed="rId10" cstate="screen"/>
            <a:srcRect/>
            <a:stretch>
              <a:fillRect/>
            </a:stretch>
          </p:blipFill>
          <p:spPr>
            <a:xfrm>
              <a:off x="1333764" y="3930949"/>
              <a:ext cx="1184400" cy="921600"/>
            </a:xfrm>
            <a:prstGeom prst="rect">
              <a:avLst/>
            </a:prstGeom>
          </p:spPr>
        </p:pic>
        <p:pic>
          <p:nvPicPr>
            <p:cNvPr id="47" name="图片 46"/>
            <p:cNvPicPr/>
            <p:nvPr/>
          </p:nvPicPr>
          <p:blipFill rotWithShape="1">
            <a:blip r:embed="rId11" cstate="screen"/>
            <a:srcRect/>
            <a:stretch>
              <a:fillRect/>
            </a:stretch>
          </p:blipFill>
          <p:spPr>
            <a:xfrm>
              <a:off x="2550357" y="3931119"/>
              <a:ext cx="1184400" cy="921600"/>
            </a:xfrm>
            <a:prstGeom prst="rect">
              <a:avLst/>
            </a:prstGeom>
          </p:spPr>
        </p:pic>
        <p:pic>
          <p:nvPicPr>
            <p:cNvPr id="48" name="图片 47"/>
            <p:cNvPicPr>
              <a:picLocks noChangeAspect="1"/>
            </p:cNvPicPr>
            <p:nvPr/>
          </p:nvPicPr>
          <p:blipFill rotWithShape="1">
            <a:blip r:embed="rId12" cstate="hqprint"/>
            <a:srcRect r="13996"/>
            <a:stretch>
              <a:fillRect/>
            </a:stretch>
          </p:blipFill>
          <p:spPr>
            <a:xfrm>
              <a:off x="84041" y="4894062"/>
              <a:ext cx="1184400" cy="925437"/>
            </a:xfrm>
            <a:prstGeom prst="rect">
              <a:avLst/>
            </a:prstGeom>
          </p:spPr>
        </p:pic>
        <p:pic>
          <p:nvPicPr>
            <p:cNvPr id="49" name="图片 48"/>
            <p:cNvPicPr>
              <a:picLocks noChangeAspect="1"/>
            </p:cNvPicPr>
            <p:nvPr/>
          </p:nvPicPr>
          <p:blipFill rotWithShape="1">
            <a:blip r:embed="rId13"/>
            <a:srcRect r="13255"/>
            <a:stretch>
              <a:fillRect/>
            </a:stretch>
          </p:blipFill>
          <p:spPr>
            <a:xfrm>
              <a:off x="84041" y="5860459"/>
              <a:ext cx="1187798" cy="921600"/>
            </a:xfrm>
            <a:prstGeom prst="rect">
              <a:avLst/>
            </a:prstGeom>
          </p:spPr>
        </p:pic>
        <p:pic>
          <p:nvPicPr>
            <p:cNvPr id="50" name="图片 49"/>
            <p:cNvPicPr/>
            <p:nvPr/>
          </p:nvPicPr>
          <p:blipFill rotWithShape="1">
            <a:blip r:embed="rId14" cstate="print"/>
            <a:srcRect l="10652" r="4892" b="4384"/>
            <a:stretch>
              <a:fillRect/>
            </a:stretch>
          </p:blipFill>
          <p:spPr>
            <a:xfrm>
              <a:off x="1333764" y="5860459"/>
              <a:ext cx="1184400" cy="921600"/>
            </a:xfrm>
            <a:prstGeom prst="rect">
              <a:avLst/>
            </a:prstGeom>
          </p:spPr>
        </p:pic>
        <p:pic>
          <p:nvPicPr>
            <p:cNvPr id="51" name="图片 50"/>
            <p:cNvPicPr/>
            <p:nvPr/>
          </p:nvPicPr>
          <p:blipFill rotWithShape="1">
            <a:blip r:embed="rId15" cstate="hqprint"/>
            <a:srcRect l="11569" r="-1"/>
            <a:stretch>
              <a:fillRect/>
            </a:stretch>
          </p:blipFill>
          <p:spPr>
            <a:xfrm>
              <a:off x="2568889" y="5860459"/>
              <a:ext cx="1184400" cy="921600"/>
            </a:xfrm>
            <a:prstGeom prst="rect">
              <a:avLst/>
            </a:prstGeom>
          </p:spPr>
        </p:pic>
        <p:pic>
          <p:nvPicPr>
            <p:cNvPr id="52" name="图片 51"/>
            <p:cNvPicPr/>
            <p:nvPr/>
          </p:nvPicPr>
          <p:blipFill rotWithShape="1">
            <a:blip r:embed="rId16"/>
            <a:srcRect r="26343" b="21730"/>
            <a:stretch>
              <a:fillRect/>
            </a:stretch>
          </p:blipFill>
          <p:spPr>
            <a:xfrm>
              <a:off x="2550357" y="4895789"/>
              <a:ext cx="1184400" cy="921600"/>
            </a:xfrm>
            <a:prstGeom prst="rect">
              <a:avLst/>
            </a:prstGeom>
          </p:spPr>
        </p:pic>
        <p:pic>
          <p:nvPicPr>
            <p:cNvPr id="53" name="图片 52"/>
            <p:cNvPicPr>
              <a:picLocks noChangeAspect="1"/>
            </p:cNvPicPr>
            <p:nvPr/>
          </p:nvPicPr>
          <p:blipFill rotWithShape="1">
            <a:blip r:embed="rId17" cstate="print">
              <a:extLst>
                <a:ext uri="{28A0092B-C50C-407E-A947-70E740481C1C}">
                  <a14:useLocalDpi xmlns:a14="http://schemas.microsoft.com/office/drawing/2010/main" val="0"/>
                </a:ext>
              </a:extLst>
            </a:blip>
            <a:srcRect/>
            <a:stretch>
              <a:fillRect/>
            </a:stretch>
          </p:blipFill>
          <p:spPr>
            <a:xfrm>
              <a:off x="84041" y="2960122"/>
              <a:ext cx="1184400" cy="930418"/>
            </a:xfrm>
            <a:prstGeom prst="rect">
              <a:avLst/>
            </a:prstGeom>
          </p:spPr>
        </p:pic>
        <p:pic>
          <p:nvPicPr>
            <p:cNvPr id="54" name="图片 53"/>
            <p:cNvPicPr/>
            <p:nvPr/>
          </p:nvPicPr>
          <p:blipFill rotWithShape="1">
            <a:blip r:embed="rId18" cstate="print">
              <a:extLst>
                <a:ext uri="{28A0092B-C50C-407E-A947-70E740481C1C}">
                  <a14:useLocalDpi xmlns:a14="http://schemas.microsoft.com/office/drawing/2010/main" val="0"/>
                </a:ext>
              </a:extLst>
            </a:blip>
            <a:srcRect/>
            <a:stretch>
              <a:fillRect/>
            </a:stretch>
          </p:blipFill>
          <p:spPr>
            <a:xfrm>
              <a:off x="2558124" y="2966449"/>
              <a:ext cx="1184400" cy="921600"/>
            </a:xfrm>
            <a:prstGeom prst="rect">
              <a:avLst/>
            </a:prstGeom>
          </p:spPr>
        </p:pic>
        <p:pic>
          <p:nvPicPr>
            <p:cNvPr id="55" name="图片 54"/>
            <p:cNvPicPr/>
            <p:nvPr/>
          </p:nvPicPr>
          <p:blipFill rotWithShape="1">
            <a:blip r:embed="rId19" cstate="print">
              <a:extLst>
                <a:ext uri="{28A0092B-C50C-407E-A947-70E740481C1C}">
                  <a14:useLocalDpi xmlns:a14="http://schemas.microsoft.com/office/drawing/2010/main" val="0"/>
                </a:ext>
              </a:extLst>
            </a:blip>
            <a:srcRect l="4840" r="9874" b="18135"/>
            <a:stretch>
              <a:fillRect/>
            </a:stretch>
          </p:blipFill>
          <p:spPr>
            <a:xfrm>
              <a:off x="1321082" y="2966193"/>
              <a:ext cx="1184400" cy="9216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、环境因素辨识与评价控制程序</a:t>
            </a:r>
          </a:p>
        </p:txBody>
      </p:sp>
      <p:sp>
        <p:nvSpPr>
          <p:cNvPr id="4" name="灯片编号占位符 3"/>
          <p:cNvSpPr>
            <a:spLocks noGrp="1"/>
          </p:cNvSpPr>
          <p:nvPr>
            <p:ph type="sldNum" sz="quarter" idx="12"/>
          </p:nvPr>
        </p:nvSpPr>
        <p:spPr/>
        <p:txBody>
          <a:bodyPr/>
          <a:lstStyle/>
          <a:p>
            <a:r>
              <a:rPr lang="en-US" altLang="zh-CN" dirty="0" smtClean="0"/>
              <a:t>Page </a:t>
            </a:r>
            <a:fld id="{D1F08B2E-A90E-4249-95E7-6D957DD709F4}" type="slidenum">
              <a:rPr lang="zh-CN" altLang="en-US" dirty="0" smtClean="0"/>
              <a:t>9</a:t>
            </a:fld>
            <a:endParaRPr lang="zh-CN" altLang="en-US" dirty="0"/>
          </a:p>
        </p:txBody>
      </p:sp>
      <p:sp>
        <p:nvSpPr>
          <p:cNvPr id="6" name="内容占位符 5"/>
          <p:cNvSpPr>
            <a:spLocks noGrp="1"/>
          </p:cNvSpPr>
          <p:nvPr>
            <p:ph idx="1"/>
          </p:nvPr>
        </p:nvSpPr>
        <p:spPr>
          <a:xfrm>
            <a:off x="395289" y="1340769"/>
            <a:ext cx="8353425" cy="4785395"/>
          </a:xfrm>
        </p:spPr>
        <p:txBody>
          <a:bodyPr>
            <a:normAutofit/>
          </a:bodyPr>
          <a:lstStyle/>
          <a:p>
            <a:pPr marL="0" indent="0">
              <a:spcAft>
                <a:spcPts val="1200"/>
              </a:spcAft>
              <a:buNone/>
            </a:pPr>
            <a:r>
              <a:rPr lang="en-US" altLang="zh-CN" dirty="0"/>
              <a:t>4.2.2.1</a:t>
            </a:r>
            <a:r>
              <a:rPr lang="zh-CN" altLang="en-US" dirty="0"/>
              <a:t>　环境影响因子评价</a:t>
            </a:r>
            <a:r>
              <a:rPr lang="zh-CN" altLang="en-US" dirty="0" smtClean="0"/>
              <a:t>法</a:t>
            </a:r>
            <a:endParaRPr lang="en-US" altLang="zh-CN" dirty="0" smtClean="0"/>
          </a:p>
          <a:p>
            <a:pPr marL="0" indent="457200">
              <a:lnSpc>
                <a:spcPts val="2400"/>
              </a:lnSpc>
              <a:buNone/>
            </a:pPr>
            <a:r>
              <a:rPr lang="zh-CN" altLang="en-US" sz="1600" dirty="0"/>
              <a:t>根据环境因素</a:t>
            </a:r>
            <a:r>
              <a:rPr lang="zh-CN" altLang="en-US" sz="1600" b="1" dirty="0">
                <a:solidFill>
                  <a:srgbClr val="C00000"/>
                </a:solidFill>
              </a:rPr>
              <a:t>影响的范围、发生的频率、影响的程度、持续的时间</a:t>
            </a:r>
            <a:r>
              <a:rPr lang="zh-CN" altLang="en-US" sz="1600" dirty="0"/>
              <a:t>和</a:t>
            </a:r>
            <a:r>
              <a:rPr lang="zh-CN" altLang="en-US" sz="1600" b="1" dirty="0">
                <a:solidFill>
                  <a:srgbClr val="C00000"/>
                </a:solidFill>
              </a:rPr>
              <a:t>社区的关注程度</a:t>
            </a:r>
            <a:r>
              <a:rPr lang="zh-CN" altLang="en-US" sz="1600" dirty="0"/>
              <a:t>五种环境影响因子的合计分来评价系统的环境影响。公式如下：</a:t>
            </a:r>
          </a:p>
          <a:p>
            <a:pPr marL="0" indent="0" algn="ctr">
              <a:lnSpc>
                <a:spcPts val="2400"/>
              </a:lnSpc>
              <a:buNone/>
            </a:pPr>
            <a:r>
              <a:rPr lang="en-US" altLang="zh-CN" sz="1600" b="1" i="1" dirty="0">
                <a:solidFill>
                  <a:srgbClr val="C00000"/>
                </a:solidFill>
              </a:rPr>
              <a:t>M=</a:t>
            </a:r>
            <a:r>
              <a:rPr lang="en-US" altLang="zh-CN" sz="1600" b="1" i="1" dirty="0" err="1">
                <a:solidFill>
                  <a:srgbClr val="C00000"/>
                </a:solidFill>
              </a:rPr>
              <a:t>a+b+c+d+e</a:t>
            </a:r>
            <a:endParaRPr lang="en-US" altLang="zh-CN" sz="1600" b="1" i="1" dirty="0">
              <a:solidFill>
                <a:srgbClr val="C00000"/>
              </a:solidFill>
            </a:endParaRPr>
          </a:p>
          <a:p>
            <a:pPr marL="0" indent="457200">
              <a:lnSpc>
                <a:spcPts val="2400"/>
              </a:lnSpc>
              <a:buNone/>
            </a:pPr>
            <a:r>
              <a:rPr lang="zh-CN" altLang="en-US" sz="1600" dirty="0"/>
              <a:t>式中：</a:t>
            </a:r>
          </a:p>
          <a:p>
            <a:pPr marL="0" indent="457200">
              <a:lnSpc>
                <a:spcPts val="2400"/>
              </a:lnSpc>
              <a:buNone/>
            </a:pPr>
            <a:r>
              <a:rPr lang="en-US" altLang="zh-CN" sz="1600" i="1" dirty="0" smtClean="0"/>
              <a:t>M</a:t>
            </a:r>
            <a:r>
              <a:rPr lang="en-US" altLang="zh-CN" sz="1600" dirty="0" smtClean="0"/>
              <a:t>——</a:t>
            </a:r>
            <a:r>
              <a:rPr lang="zh-CN" altLang="en-US" sz="1600" dirty="0" smtClean="0"/>
              <a:t>环境因素</a:t>
            </a:r>
            <a:r>
              <a:rPr lang="zh-CN" altLang="en-US" sz="1600" dirty="0"/>
              <a:t>影响值；</a:t>
            </a:r>
          </a:p>
          <a:p>
            <a:pPr marL="0" indent="457200">
              <a:lnSpc>
                <a:spcPts val="2400"/>
              </a:lnSpc>
              <a:buNone/>
            </a:pPr>
            <a:r>
              <a:rPr lang="en-US" altLang="zh-CN" sz="1600" i="1" dirty="0"/>
              <a:t>a</a:t>
            </a:r>
            <a:r>
              <a:rPr lang="en-US" altLang="zh-CN" sz="1600" dirty="0"/>
              <a:t>——</a:t>
            </a:r>
            <a:r>
              <a:rPr lang="zh-CN" altLang="en-US" sz="1600" dirty="0"/>
              <a:t>环境影响的范围；</a:t>
            </a:r>
          </a:p>
          <a:p>
            <a:pPr marL="0" indent="457200">
              <a:lnSpc>
                <a:spcPts val="2400"/>
              </a:lnSpc>
              <a:buNone/>
            </a:pPr>
            <a:r>
              <a:rPr lang="en-US" altLang="zh-CN" sz="1600" i="1" dirty="0"/>
              <a:t>b</a:t>
            </a:r>
            <a:r>
              <a:rPr lang="en-US" altLang="zh-CN" sz="1600" dirty="0"/>
              <a:t>——</a:t>
            </a:r>
            <a:r>
              <a:rPr lang="zh-CN" altLang="en-US" sz="1600" dirty="0"/>
              <a:t>环境影响发生的频率；</a:t>
            </a:r>
          </a:p>
          <a:p>
            <a:pPr marL="0" indent="457200">
              <a:lnSpc>
                <a:spcPts val="2400"/>
              </a:lnSpc>
              <a:buNone/>
            </a:pPr>
            <a:r>
              <a:rPr lang="en-US" altLang="zh-CN" sz="1600" i="1" dirty="0"/>
              <a:t>c</a:t>
            </a:r>
            <a:r>
              <a:rPr lang="en-US" altLang="zh-CN" sz="1600" dirty="0"/>
              <a:t>——</a:t>
            </a:r>
            <a:r>
              <a:rPr lang="zh-CN" altLang="en-US" sz="1600" dirty="0"/>
              <a:t>环境影响的严重程度；</a:t>
            </a:r>
          </a:p>
          <a:p>
            <a:pPr marL="0" indent="457200">
              <a:lnSpc>
                <a:spcPts val="2400"/>
              </a:lnSpc>
              <a:buNone/>
            </a:pPr>
            <a:r>
              <a:rPr lang="en-US" altLang="zh-CN" sz="1600" i="1" dirty="0"/>
              <a:t>d</a:t>
            </a:r>
            <a:r>
              <a:rPr lang="en-US" altLang="zh-CN" sz="1600" dirty="0"/>
              <a:t>——</a:t>
            </a:r>
            <a:r>
              <a:rPr lang="zh-CN" altLang="en-US" sz="1600" dirty="0"/>
              <a:t>环境影响的持续时间；</a:t>
            </a:r>
          </a:p>
          <a:p>
            <a:pPr marL="0" indent="457200">
              <a:lnSpc>
                <a:spcPts val="2400"/>
              </a:lnSpc>
              <a:buNone/>
            </a:pPr>
            <a:r>
              <a:rPr lang="en-US" altLang="zh-CN" sz="1600" i="1" dirty="0"/>
              <a:t>e</a:t>
            </a:r>
            <a:r>
              <a:rPr lang="en-US" altLang="zh-CN" sz="1600" dirty="0"/>
              <a:t>——</a:t>
            </a:r>
            <a:r>
              <a:rPr lang="zh-CN" altLang="en-US" sz="1600" dirty="0"/>
              <a:t>环境影响的社区关注程度。</a:t>
            </a:r>
          </a:p>
          <a:p>
            <a:pPr marL="0" indent="457200">
              <a:lnSpc>
                <a:spcPts val="2400"/>
              </a:lnSpc>
              <a:buNone/>
            </a:pPr>
            <a:r>
              <a:rPr lang="en-US" altLang="zh-CN" sz="1600" b="1" dirty="0" smtClean="0">
                <a:solidFill>
                  <a:srgbClr val="C00000"/>
                </a:solidFill>
              </a:rPr>
              <a:t>M</a:t>
            </a:r>
            <a:r>
              <a:rPr lang="zh-CN" altLang="en-US" sz="1600" b="1" dirty="0">
                <a:solidFill>
                  <a:srgbClr val="C00000"/>
                </a:solidFill>
              </a:rPr>
              <a:t>值≥</a:t>
            </a:r>
            <a:r>
              <a:rPr lang="en-US" altLang="zh-CN" sz="1600" b="1" dirty="0">
                <a:solidFill>
                  <a:srgbClr val="C00000"/>
                </a:solidFill>
              </a:rPr>
              <a:t>15</a:t>
            </a:r>
            <a:r>
              <a:rPr lang="zh-CN" altLang="en-US" sz="1600" b="1" dirty="0">
                <a:solidFill>
                  <a:srgbClr val="C00000"/>
                </a:solidFill>
              </a:rPr>
              <a:t>分时，可确定为重大环境因素</a:t>
            </a:r>
            <a:r>
              <a:rPr lang="zh-CN" altLang="en-US" sz="1600" b="1" dirty="0" smtClean="0">
                <a:solidFill>
                  <a:srgbClr val="C00000"/>
                </a:solidFill>
              </a:rPr>
              <a:t>。</a:t>
            </a:r>
            <a:endParaRPr lang="en-US" altLang="zh-CN" sz="1600" b="1" dirty="0" smtClean="0">
              <a:solidFill>
                <a:srgbClr val="C00000"/>
              </a:solidFill>
            </a:endParaRPr>
          </a:p>
        </p:txBody>
      </p:sp>
    </p:spTree>
  </p:cSld>
  <p:clrMapOvr>
    <a:masterClrMapping/>
  </p:clrMapOvr>
  <p:transition spd="slow">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湖南万容科技股份有限公司">
  <a:themeElements>
    <a:clrScheme name="A中联重科">
      <a:dk1>
        <a:sysClr val="windowText" lastClr="000000"/>
      </a:dk1>
      <a:lt1>
        <a:sysClr val="window" lastClr="FFFFFF"/>
      </a:lt1>
      <a:dk2>
        <a:srgbClr val="183884"/>
      </a:dk2>
      <a:lt2>
        <a:srgbClr val="00B0F0"/>
      </a:lt2>
      <a:accent1>
        <a:srgbClr val="EA5B31"/>
      </a:accent1>
      <a:accent2>
        <a:srgbClr val="FFFF00"/>
      </a:accent2>
      <a:accent3>
        <a:srgbClr val="FFC000"/>
      </a:accent3>
      <a:accent4>
        <a:srgbClr val="A79897"/>
      </a:accent4>
      <a:accent5>
        <a:srgbClr val="A78B6B"/>
      </a:accent5>
      <a:accent6>
        <a:srgbClr val="A79897"/>
      </a:accent6>
      <a:hlink>
        <a:srgbClr val="0000FF"/>
      </a:hlink>
      <a:folHlink>
        <a:srgbClr val="800080"/>
      </a:folHlink>
    </a:clrScheme>
    <a:fontScheme name="新思境PPT(www.newppt.net)">
      <a:majorFont>
        <a:latin typeface="Times New Roman"/>
        <a:ea typeface="微软雅黑"/>
        <a:cs typeface=""/>
      </a:majorFont>
      <a:minorFont>
        <a:latin typeface="Tahoma"/>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TotalTime>
  <Words>6099</Words>
  <Application>Microsoft Office PowerPoint</Application>
  <PresentationFormat>全屏显示(4:3)</PresentationFormat>
  <Paragraphs>1381</Paragraphs>
  <Slides>88</Slides>
  <Notes>88</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88</vt:i4>
      </vt:variant>
    </vt:vector>
  </HeadingPairs>
  <TitlesOfParts>
    <vt:vector size="99" baseType="lpstr">
      <vt:lpstr>等线</vt:lpstr>
      <vt:lpstr>黑体</vt:lpstr>
      <vt:lpstr>宋体</vt:lpstr>
      <vt:lpstr>微软雅黑</vt:lpstr>
      <vt:lpstr>Arial</vt:lpstr>
      <vt:lpstr>Calibri</vt:lpstr>
      <vt:lpstr>Impact</vt:lpstr>
      <vt:lpstr>Tahoma</vt:lpstr>
      <vt:lpstr>Times New Roman</vt:lpstr>
      <vt:lpstr>Wingdings</vt:lpstr>
      <vt:lpstr>湖南万容科技股份有限公司</vt:lpstr>
      <vt:lpstr>企业安全生产标准化落地</vt:lpstr>
      <vt:lpstr>1、安环组织构架与安环责任制</vt:lpstr>
      <vt:lpstr>1、安环组织构架与安环责任制</vt:lpstr>
      <vt:lpstr>1、安环组织构架与安环责任制</vt:lpstr>
      <vt:lpstr>2、环境因素辨识与评价控制程序</vt:lpstr>
      <vt:lpstr>2、环境因素辨识与评价控制程序</vt:lpstr>
      <vt:lpstr>2、环境因素辨识与评价控制程序</vt:lpstr>
      <vt:lpstr>2、环境因素辨识与评价控制程序</vt:lpstr>
      <vt:lpstr>2、环境因素辨识与评价控制程序</vt:lpstr>
      <vt:lpstr>2、环境因素辨识与评价控制程序</vt:lpstr>
      <vt:lpstr>2、环境因素辨识与评价控制程序</vt:lpstr>
      <vt:lpstr>2、环境因素辨识与评价控制程序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3、危险源辨识、风险评价控制程序</vt:lpstr>
      <vt:lpstr>4、安环会议管理办法</vt:lpstr>
      <vt:lpstr>5、安环检查及隐患排查管理办法</vt:lpstr>
      <vt:lpstr>5、安环检查及隐患排查管理办法</vt:lpstr>
      <vt:lpstr>5、安环检查及隐患排查管理办法</vt:lpstr>
      <vt:lpstr>5、安环检查及隐患排查管理办法</vt:lpstr>
      <vt:lpstr>6、安环教育培训管理办法</vt:lpstr>
      <vt:lpstr>6、安环教育培训管理办法</vt:lpstr>
      <vt:lpstr>6、安环教育培训管理办法</vt:lpstr>
      <vt:lpstr>7、作业场所职业安全卫生健康管理办法</vt:lpstr>
      <vt:lpstr>7、作业场所职业安全卫生健康管理办法</vt:lpstr>
      <vt:lpstr>7、作业场所职业安全卫生健康管理办法</vt:lpstr>
      <vt:lpstr>8、特种设备及特种作业人员安全管理办法</vt:lpstr>
      <vt:lpstr>8、特种设备及特种作业人员安全管理办法</vt:lpstr>
      <vt:lpstr>8、特种设备及特种作业人员安全管理办法</vt:lpstr>
      <vt:lpstr>8、特种设备及特种作业人员安全管理办法</vt:lpstr>
      <vt:lpstr>9、危险作业安全管理制度</vt:lpstr>
      <vt:lpstr>9、危险作业安全管理制度</vt:lpstr>
      <vt:lpstr>9、危险作业安全管理制度</vt:lpstr>
      <vt:lpstr>9、危险作业安全管理制度</vt:lpstr>
      <vt:lpstr>9、危险作业安全管理制度</vt:lpstr>
      <vt:lpstr>10、消防安全管理制度</vt:lpstr>
      <vt:lpstr>10、消防安全管理制度</vt:lpstr>
      <vt:lpstr>10、消防安全管理制度</vt:lpstr>
      <vt:lpstr>11、危险物品管理办法</vt:lpstr>
      <vt:lpstr>11、危险物品管理办法</vt:lpstr>
      <vt:lpstr>11、危险物品管理办法</vt:lpstr>
      <vt:lpstr>12、外来人员安环管理办法</vt:lpstr>
      <vt:lpstr>12、外来人员安环管理办法</vt:lpstr>
      <vt:lpstr>12、外来人员安环管理办法</vt:lpstr>
      <vt:lpstr>12、外来人员安环管理办法</vt:lpstr>
      <vt:lpstr>12、外来人员安环管理办法</vt:lpstr>
      <vt:lpstr>12、外来人员安环管理办法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13、安环奖惩管理办法</vt:lpstr>
      <vt:lpstr>14、安环事故管理制度</vt:lpstr>
      <vt:lpstr>14、安环事故管理制度</vt:lpstr>
      <vt:lpstr>14、安环事故管理制度</vt:lpstr>
      <vt:lpstr>14、安环事故管理制度</vt:lpstr>
      <vt:lpstr>14、安环事故管理制度</vt:lpstr>
      <vt:lpstr>14、安环事故管理制度</vt:lpstr>
      <vt:lpstr>15、安全重点预防区域管理办法</vt:lpstr>
      <vt:lpstr>15、安全重点预防区域管理办法</vt:lpstr>
      <vt:lpstr>15、安全重点预防区域管理办法</vt:lpstr>
      <vt:lpstr>15、安全重点预防区域管理办法</vt:lpstr>
      <vt:lpstr>15、安全重点预防区域管理办法</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企业安全生产标准化落地</dc:title>
  <dc:creator>yu</dc:creator>
  <cp:lastModifiedBy>Yu</cp:lastModifiedBy>
  <cp:revision>3</cp:revision>
  <dcterms:created xsi:type="dcterms:W3CDTF">2018-11-13T07:12:00Z</dcterms:created>
  <dcterms:modified xsi:type="dcterms:W3CDTF">2019-11-19T01:58:27Z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